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9966FF"/>
    <a:srgbClr val="E33171"/>
    <a:srgbClr val="EAA0BC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3859" y="12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1686B-DEB3-4CBD-B4B5-4E6E37938983}" type="datetimeFigureOut">
              <a:rPr lang="lv-LV" smtClean="0"/>
              <a:t>19.02.2026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89376-CD9B-46DB-A5C7-9A347955587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33908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633C-1231-4B16-B189-C1DE1FFC1B16}" type="datetimeFigureOut">
              <a:rPr lang="lv-LV" smtClean="0"/>
              <a:t>19.02.2026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96341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633C-1231-4B16-B189-C1DE1FFC1B16}" type="datetimeFigureOut">
              <a:rPr lang="lv-LV" smtClean="0"/>
              <a:t>19.02.2026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31689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633C-1231-4B16-B189-C1DE1FFC1B16}" type="datetimeFigureOut">
              <a:rPr lang="lv-LV" smtClean="0"/>
              <a:t>19.02.2026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8376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633C-1231-4B16-B189-C1DE1FFC1B16}" type="datetimeFigureOut">
              <a:rPr lang="lv-LV" smtClean="0"/>
              <a:t>19.02.2026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7990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633C-1231-4B16-B189-C1DE1FFC1B16}" type="datetimeFigureOut">
              <a:rPr lang="lv-LV" smtClean="0"/>
              <a:t>19.02.2026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57329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633C-1231-4B16-B189-C1DE1FFC1B16}" type="datetimeFigureOut">
              <a:rPr lang="lv-LV" smtClean="0"/>
              <a:t>19.02.2026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541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633C-1231-4B16-B189-C1DE1FFC1B16}" type="datetimeFigureOut">
              <a:rPr lang="lv-LV" smtClean="0"/>
              <a:t>19.02.2026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05804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633C-1231-4B16-B189-C1DE1FFC1B16}" type="datetimeFigureOut">
              <a:rPr lang="lv-LV" smtClean="0"/>
              <a:t>19.02.2026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60427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633C-1231-4B16-B189-C1DE1FFC1B16}" type="datetimeFigureOut">
              <a:rPr lang="lv-LV" smtClean="0"/>
              <a:t>19.02.2026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78134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633C-1231-4B16-B189-C1DE1FFC1B16}" type="datetimeFigureOut">
              <a:rPr lang="lv-LV" smtClean="0"/>
              <a:t>19.02.2026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0343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633C-1231-4B16-B189-C1DE1FFC1B16}" type="datetimeFigureOut">
              <a:rPr lang="lv-LV" smtClean="0"/>
              <a:t>19.02.2026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4174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7633C-1231-4B16-B189-C1DE1FFC1B16}" type="datetimeFigureOut">
              <a:rPr lang="lv-LV" smtClean="0"/>
              <a:t>19.02.2026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F1E39-017A-4138-811C-6B89F2CFBC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03886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CE195BC-DE53-41C9-AE8E-0ECB8D8FC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0" y="3082531"/>
            <a:ext cx="3429000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lv-LV" sz="1350">
              <a:latin typeface="Calibri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5C8B638-345F-473E-BFE7-DD5C1EADD31F}"/>
              </a:ext>
            </a:extLst>
          </p:cNvPr>
          <p:cNvSpPr txBox="1">
            <a:spLocks noChangeArrowheads="1"/>
          </p:cNvSpPr>
          <p:nvPr/>
        </p:nvSpPr>
        <p:spPr>
          <a:xfrm>
            <a:off x="827584" y="540979"/>
            <a:ext cx="7776864" cy="755071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lv-LV" sz="15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GB" sz="1600" b="1" dirty="0">
                <a:latin typeface="Times New Roman" pitchFamily="18" charset="0"/>
                <a:cs typeface="Times New Roman" pitchFamily="18" charset="0"/>
              </a:rPr>
              <a:t>Klientu vietu sadalījums valsts sociālās aprūpes centru (VSAC) </a:t>
            </a:r>
            <a:r>
              <a:rPr lang="lv-LV" sz="1600" b="1" dirty="0">
                <a:latin typeface="Times New Roman" pitchFamily="18" charset="0"/>
                <a:cs typeface="Times New Roman" pitchFamily="18" charset="0"/>
              </a:rPr>
              <a:t>filiālēs uz 01.01.2026.</a:t>
            </a:r>
          </a:p>
          <a:p>
            <a:pPr>
              <a:defRPr/>
            </a:pPr>
            <a:endParaRPr lang="lv-LV" sz="135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lv-LV" sz="135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6" descr="Latvijas-administrativa-iedalijuma-karte-2-grupa93">
            <a:extLst>
              <a:ext uri="{FF2B5EF4-FFF2-40B4-BE49-F238E27FC236}">
                <a16:creationId xmlns:a16="http://schemas.microsoft.com/office/drawing/2014/main" id="{35126CCD-F97B-4A08-B944-EF7BC90A99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05459" y="1360665"/>
            <a:ext cx="6348146" cy="4207214"/>
          </a:xfrm>
          <a:prstGeom prst="rect">
            <a:avLst/>
          </a:prstGeom>
          <a:solidFill>
            <a:schemeClr val="tx1"/>
          </a:solidFill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</p:pic>
      <p:sp>
        <p:nvSpPr>
          <p:cNvPr id="9" name="AutoShape 9">
            <a:extLst>
              <a:ext uri="{FF2B5EF4-FFF2-40B4-BE49-F238E27FC236}">
                <a16:creationId xmlns:a16="http://schemas.microsoft.com/office/drawing/2014/main" id="{7F9F4B29-8C5F-4C93-BF9E-99865A28F8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3062" y="2510518"/>
            <a:ext cx="949858" cy="501112"/>
          </a:xfrm>
          <a:prstGeom prst="wedgeRoundRectCallout">
            <a:avLst>
              <a:gd name="adj1" fmla="val 9408"/>
              <a:gd name="adj2" fmla="val -2147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105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undaga</a:t>
            </a:r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GB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v.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p.</a:t>
            </a:r>
          </a:p>
        </p:txBody>
      </p:sp>
      <p:sp>
        <p:nvSpPr>
          <p:cNvPr id="10" name="AutoShape 10">
            <a:extLst>
              <a:ext uri="{FF2B5EF4-FFF2-40B4-BE49-F238E27FC236}">
                <a16:creationId xmlns:a16="http://schemas.microsoft.com/office/drawing/2014/main" id="{C135018B-55AB-4F8D-9A64-FD02EFE39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6526" y="3043937"/>
            <a:ext cx="1073242" cy="664616"/>
          </a:xfrm>
          <a:prstGeom prst="wedgeRoundRectCallout">
            <a:avLst>
              <a:gd name="adj1" fmla="val -29437"/>
              <a:gd name="adj2" fmla="val 30982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Veģi </a:t>
            </a:r>
          </a:p>
          <a:p>
            <a:pPr algn="ctr"/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150 v</a:t>
            </a:r>
            <a:r>
              <a:rPr lang="en-GB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p.</a:t>
            </a:r>
          </a:p>
        </p:txBody>
      </p:sp>
      <p:sp>
        <p:nvSpPr>
          <p:cNvPr id="11" name="AutoShape 12">
            <a:extLst>
              <a:ext uri="{FF2B5EF4-FFF2-40B4-BE49-F238E27FC236}">
                <a16:creationId xmlns:a16="http://schemas.microsoft.com/office/drawing/2014/main" id="{74DA3533-2468-4F09-A0A4-F374F066D4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921" y="3373695"/>
            <a:ext cx="1011543" cy="559018"/>
          </a:xfrm>
          <a:prstGeom prst="wedgeRoundRectCallout">
            <a:avLst>
              <a:gd name="adj1" fmla="val 60680"/>
              <a:gd name="adj2" fmla="val 64972"/>
              <a:gd name="adj3" fmla="val 16667"/>
            </a:avLst>
          </a:prstGeom>
          <a:ln w="38100">
            <a:solidFill>
              <a:srgbClr val="92D050"/>
            </a:solidFill>
            <a:prstDash val="sysDash"/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Liepāja</a:t>
            </a:r>
            <a:r>
              <a:rPr lang="en-GB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80  v.</a:t>
            </a:r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GB" sz="105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lv-LV" sz="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lv-LV" sz="9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en-GB" sz="9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v.</a:t>
            </a:r>
            <a:r>
              <a:rPr lang="lv-LV" sz="9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bērniem</a:t>
            </a:r>
            <a:r>
              <a:rPr lang="lv-LV" sz="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 67 </a:t>
            </a:r>
            <a:r>
              <a:rPr lang="lv-LV" sz="9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</p:txBody>
      </p:sp>
      <p:sp>
        <p:nvSpPr>
          <p:cNvPr id="12" name="AutoShape 13">
            <a:extLst>
              <a:ext uri="{FF2B5EF4-FFF2-40B4-BE49-F238E27FC236}">
                <a16:creationId xmlns:a16="http://schemas.microsoft.com/office/drawing/2014/main" id="{F40BA218-BA52-4F14-ADE9-4F9026F77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7798" y="3713297"/>
            <a:ext cx="829877" cy="538715"/>
          </a:xfrm>
          <a:prstGeom prst="wedgeRoundRectCallout">
            <a:avLst>
              <a:gd name="adj1" fmla="val -44340"/>
              <a:gd name="adj2" fmla="val 14857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Aizvīķi</a:t>
            </a:r>
          </a:p>
          <a:p>
            <a:pPr algn="ctr"/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80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AutoShape 15">
            <a:extLst>
              <a:ext uri="{FF2B5EF4-FFF2-40B4-BE49-F238E27FC236}">
                <a16:creationId xmlns:a16="http://schemas.microsoft.com/office/drawing/2014/main" id="{CC724564-D87E-4D14-A4C6-202311053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030" y="2941870"/>
            <a:ext cx="876399" cy="382156"/>
          </a:xfrm>
          <a:prstGeom prst="wedgeRoundRectCallout">
            <a:avLst>
              <a:gd name="adj1" fmla="val 33549"/>
              <a:gd name="adj2" fmla="val 25267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Gudenieki</a:t>
            </a:r>
          </a:p>
          <a:p>
            <a:pPr algn="ctr"/>
            <a:r>
              <a:rPr lang="lv-LV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38 </a:t>
            </a:r>
            <a:r>
              <a:rPr lang="lv-LV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AutoShape 20">
            <a:extLst>
              <a:ext uri="{FF2B5EF4-FFF2-40B4-BE49-F238E27FC236}">
                <a16:creationId xmlns:a16="http://schemas.microsoft.com/office/drawing/2014/main" id="{3543F529-C6EE-4E66-A6EC-E42DB3BD8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2840" y="3790792"/>
            <a:ext cx="1111417" cy="644896"/>
          </a:xfrm>
          <a:prstGeom prst="wedgeRoundRectCallout">
            <a:avLst>
              <a:gd name="adj1" fmla="val -34364"/>
              <a:gd name="adj2" fmla="val 3060"/>
              <a:gd name="adj3" fmla="val 16667"/>
            </a:avLst>
          </a:prstGeom>
          <a:ln w="38100"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Iecava</a:t>
            </a:r>
          </a:p>
          <a:p>
            <a:pPr algn="ctr"/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93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AutoShape 21">
            <a:extLst>
              <a:ext uri="{FF2B5EF4-FFF2-40B4-BE49-F238E27FC236}">
                <a16:creationId xmlns:a16="http://schemas.microsoft.com/office/drawing/2014/main" id="{6F820678-7FFC-42D9-8A17-9104454A1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3199" y="3220919"/>
            <a:ext cx="1111860" cy="623248"/>
          </a:xfrm>
          <a:prstGeom prst="wedgeRoundRectCallout">
            <a:avLst>
              <a:gd name="adj1" fmla="val 2051"/>
              <a:gd name="adj2" fmla="val 30237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noProof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Lielbērze</a:t>
            </a:r>
          </a:p>
          <a:p>
            <a:pPr algn="ctr"/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" name="AutoShape 22">
            <a:extLst>
              <a:ext uri="{FF2B5EF4-FFF2-40B4-BE49-F238E27FC236}">
                <a16:creationId xmlns:a16="http://schemas.microsoft.com/office/drawing/2014/main" id="{E1595731-12BF-4EA3-9915-B8177A3A1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4931" y="3767855"/>
            <a:ext cx="1143378" cy="664687"/>
          </a:xfrm>
          <a:prstGeom prst="wedgeRoundRectCallout">
            <a:avLst>
              <a:gd name="adj1" fmla="val -23921"/>
              <a:gd name="adj2" fmla="val 19741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Jelgava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" name="AutoShape 23">
            <a:extLst>
              <a:ext uri="{FF2B5EF4-FFF2-40B4-BE49-F238E27FC236}">
                <a16:creationId xmlns:a16="http://schemas.microsoft.com/office/drawing/2014/main" id="{DDFD8760-2655-42DA-A3D7-68181B3D2A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6956" y="2908120"/>
            <a:ext cx="864625" cy="397332"/>
          </a:xfrm>
          <a:prstGeom prst="wedgeRoundRectCallout">
            <a:avLst>
              <a:gd name="adj1" fmla="val 21805"/>
              <a:gd name="adj2" fmla="val 26396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Ķīši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0-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8" name="AutoShape 24">
            <a:extLst>
              <a:ext uri="{FF2B5EF4-FFF2-40B4-BE49-F238E27FC236}">
                <a16:creationId xmlns:a16="http://schemas.microsoft.com/office/drawing/2014/main" id="{9E779DD7-E9CA-4D65-998C-5F7A8C005F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6865" y="3791120"/>
            <a:ext cx="1093480" cy="641422"/>
          </a:xfrm>
          <a:prstGeom prst="wedgeRoundRectCallout">
            <a:avLst>
              <a:gd name="adj1" fmla="val 22222"/>
              <a:gd name="adj2" fmla="val 40014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Ziedkalne</a:t>
            </a:r>
          </a:p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136</a:t>
            </a:r>
            <a:r>
              <a:rPr lang="en-GB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" name="AutoShape 26">
            <a:extLst>
              <a:ext uri="{FF2B5EF4-FFF2-40B4-BE49-F238E27FC236}">
                <a16:creationId xmlns:a16="http://schemas.microsoft.com/office/drawing/2014/main" id="{1F583B64-CF3C-4566-A1A1-09EF7E2EB5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3009" y="4303436"/>
            <a:ext cx="1224112" cy="726484"/>
          </a:xfrm>
          <a:prstGeom prst="wedgeRoundRectCallout">
            <a:avLst>
              <a:gd name="adj1" fmla="val -95871"/>
              <a:gd name="adj2" fmla="val 71785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lv-LV" sz="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Kalkūni</a:t>
            </a:r>
            <a:r>
              <a:rPr lang="en-GB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168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GB" sz="105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lv-LV" sz="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AutoShape 27">
            <a:extLst>
              <a:ext uri="{FF2B5EF4-FFF2-40B4-BE49-F238E27FC236}">
                <a16:creationId xmlns:a16="http://schemas.microsoft.com/office/drawing/2014/main" id="{382EF687-5CCF-4083-A482-ED842DE55C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3084" y="3731366"/>
            <a:ext cx="1224111" cy="726484"/>
          </a:xfrm>
          <a:prstGeom prst="wedgeRoundRectCallout">
            <a:avLst>
              <a:gd name="adj1" fmla="val -2923"/>
              <a:gd name="adj2" fmla="val 32023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lv-LV" sz="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Kalupe</a:t>
            </a:r>
          </a:p>
          <a:p>
            <a:pPr algn="ctr"/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187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" name="AutoShape 28">
            <a:extLst>
              <a:ext uri="{FF2B5EF4-FFF2-40B4-BE49-F238E27FC236}">
                <a16:creationId xmlns:a16="http://schemas.microsoft.com/office/drawing/2014/main" id="{D14BB582-CCCB-48CD-BF86-8391110A4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7136" y="3779734"/>
            <a:ext cx="837874" cy="518157"/>
          </a:xfrm>
          <a:prstGeom prst="wedgeRoundRectCallout">
            <a:avLst>
              <a:gd name="adj1" fmla="val -24340"/>
              <a:gd name="adj2" fmla="val 40389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Krastiņi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95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2" name="AutoShape 29">
            <a:extLst>
              <a:ext uri="{FF2B5EF4-FFF2-40B4-BE49-F238E27FC236}">
                <a16:creationId xmlns:a16="http://schemas.microsoft.com/office/drawing/2014/main" id="{4DDEC28C-6B1A-4800-97DE-54101488A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3847" y="2879572"/>
            <a:ext cx="1322534" cy="879606"/>
          </a:xfrm>
          <a:prstGeom prst="wedgeRoundRectCallout">
            <a:avLst>
              <a:gd name="adj1" fmla="val 17248"/>
              <a:gd name="adj2" fmla="val 48340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Litene</a:t>
            </a:r>
          </a:p>
          <a:p>
            <a:pPr algn="ctr"/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197</a:t>
            </a:r>
            <a:r>
              <a:rPr lang="en-GB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" name="AutoShape 31">
            <a:extLst>
              <a:ext uri="{FF2B5EF4-FFF2-40B4-BE49-F238E27FC236}">
                <a16:creationId xmlns:a16="http://schemas.microsoft.com/office/drawing/2014/main" id="{1A64EC63-8C3E-4F83-87ED-6502628B0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6620" y="4352308"/>
            <a:ext cx="1119511" cy="743340"/>
          </a:xfrm>
          <a:prstGeom prst="wedgeRoundRectCallout">
            <a:avLst>
              <a:gd name="adj1" fmla="val -8321"/>
              <a:gd name="adj2" fmla="val 37127"/>
              <a:gd name="adj3" fmla="val 16667"/>
            </a:avLst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Mēmele</a:t>
            </a:r>
          </a:p>
          <a:p>
            <a:pPr algn="ctr"/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180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4" name="AutoShape 33">
            <a:extLst>
              <a:ext uri="{FF2B5EF4-FFF2-40B4-BE49-F238E27FC236}">
                <a16:creationId xmlns:a16="http://schemas.microsoft.com/office/drawing/2014/main" id="{9DA4834A-FBC6-451F-B420-8401A33EB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0457" y="2888389"/>
            <a:ext cx="1434283" cy="876319"/>
          </a:xfrm>
          <a:prstGeom prst="wedgeRoundRectCallout">
            <a:avLst>
              <a:gd name="adj1" fmla="val -21079"/>
              <a:gd name="adj2" fmla="val 50004"/>
              <a:gd name="adj3" fmla="val 16667"/>
            </a:avLst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Ropaži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68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5" name="AutoShape 35">
            <a:extLst>
              <a:ext uri="{FF2B5EF4-FFF2-40B4-BE49-F238E27FC236}">
                <a16:creationId xmlns:a16="http://schemas.microsoft.com/office/drawing/2014/main" id="{B29C1DDC-AB82-4A07-8936-68E8DA72B1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6062" y="2024668"/>
            <a:ext cx="1386042" cy="905940"/>
          </a:xfrm>
          <a:prstGeom prst="wedgeRoundRectCallout">
            <a:avLst>
              <a:gd name="adj1" fmla="val -7684"/>
              <a:gd name="adj2" fmla="val 36867"/>
              <a:gd name="adj3" fmla="val 16667"/>
            </a:avLst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Rūja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45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6" name="AutoShape 36">
            <a:extLst>
              <a:ext uri="{FF2B5EF4-FFF2-40B4-BE49-F238E27FC236}">
                <a16:creationId xmlns:a16="http://schemas.microsoft.com/office/drawing/2014/main" id="{7EBD5795-D6A2-4D22-8755-65D8D8E3D8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5698" y="2366000"/>
            <a:ext cx="821545" cy="475980"/>
          </a:xfrm>
          <a:prstGeom prst="wedgeRoundRectCallout">
            <a:avLst>
              <a:gd name="adj1" fmla="val -36342"/>
              <a:gd name="adj2" fmla="val 30384"/>
              <a:gd name="adj3" fmla="val 16667"/>
            </a:avLst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Valka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7" name="Text Box 31">
            <a:extLst>
              <a:ext uri="{FF2B5EF4-FFF2-40B4-BE49-F238E27FC236}">
                <a16:creationId xmlns:a16="http://schemas.microsoft.com/office/drawing/2014/main" id="{2CE4C49E-F044-409C-A176-06ACF7D72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722" y="4687931"/>
            <a:ext cx="2050046" cy="877163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lv-LV" sz="13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VSAC “Kurzeme”</a:t>
            </a:r>
          </a:p>
          <a:p>
            <a:r>
              <a:rPr lang="lv-LV" sz="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(6 filiāles) </a:t>
            </a:r>
          </a:p>
          <a:p>
            <a:r>
              <a:rPr lang="lv-LV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696 v</a:t>
            </a:r>
            <a:r>
              <a:rPr lang="en-GB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lv-LV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(13 </a:t>
            </a:r>
            <a:r>
              <a:rPr lang="en-GB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 </a:t>
            </a:r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bērniem/ 683  </a:t>
            </a:r>
            <a:r>
              <a:rPr lang="lv-LV" sz="105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en-GB" sz="105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sz="3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35">
            <a:extLst>
              <a:ext uri="{FF2B5EF4-FFF2-40B4-BE49-F238E27FC236}">
                <a16:creationId xmlns:a16="http://schemas.microsoft.com/office/drawing/2014/main" id="{5D9C6AD0-099A-4FFD-BA00-171BB3077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9144" y="1350477"/>
            <a:ext cx="2270442" cy="85408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lv-LV" sz="13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VSAC “Rīga”                 </a:t>
            </a:r>
          </a:p>
          <a:p>
            <a:r>
              <a:rPr lang="lv-LV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(6 filiāles)</a:t>
            </a:r>
          </a:p>
          <a:p>
            <a:r>
              <a:rPr lang="lv-LV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689 v.                                              (104 </a:t>
            </a:r>
            <a:r>
              <a:rPr lang="en-GB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v.</a:t>
            </a:r>
            <a:r>
              <a:rPr lang="lv-LV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bērniem/585 </a:t>
            </a:r>
            <a:r>
              <a:rPr lang="lv-LV" sz="1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</a:t>
            </a:r>
            <a:endParaRPr lang="lv-LV" sz="11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36">
            <a:extLst>
              <a:ext uri="{FF2B5EF4-FFF2-40B4-BE49-F238E27FC236}">
                <a16:creationId xmlns:a16="http://schemas.microsoft.com/office/drawing/2014/main" id="{977E1EC1-D50C-4C2E-BF32-4FA4B2C7D637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24350" y="1103932"/>
            <a:ext cx="3367529" cy="5232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lv-LV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Kopā </a:t>
            </a:r>
            <a:r>
              <a:rPr lang="en-GB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lv-LV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VSAC ar 2</a:t>
            </a:r>
            <a:r>
              <a:rPr lang="en-GB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lv-LV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filiālēm </a:t>
            </a:r>
            <a:r>
              <a:rPr lang="en-GB" sz="15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en-GB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lv-LV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439</a:t>
            </a:r>
            <a:r>
              <a:rPr lang="en-GB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lv-LV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v-LV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GB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v-LV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117</a:t>
            </a:r>
            <a:r>
              <a:rPr lang="en-GB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lv-LV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</a:t>
            </a:r>
            <a:r>
              <a:rPr lang="en-GB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ērniem</a:t>
            </a:r>
            <a:r>
              <a:rPr lang="lv-LV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3322 </a:t>
            </a:r>
            <a:r>
              <a:rPr lang="lv-LV" sz="1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v.p</a:t>
            </a:r>
            <a:r>
              <a:rPr lang="lv-LV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</p:txBody>
      </p:sp>
      <p:sp>
        <p:nvSpPr>
          <p:cNvPr id="30" name="Text Box 31">
            <a:extLst>
              <a:ext uri="{FF2B5EF4-FFF2-40B4-BE49-F238E27FC236}">
                <a16:creationId xmlns:a16="http://schemas.microsoft.com/office/drawing/2014/main" id="{0CF21726-04D9-4570-9A35-FABBA8B08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9146" y="5608587"/>
            <a:ext cx="515132" cy="184666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lv-LV" sz="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32">
            <a:extLst>
              <a:ext uri="{FF2B5EF4-FFF2-40B4-BE49-F238E27FC236}">
                <a16:creationId xmlns:a16="http://schemas.microsoft.com/office/drawing/2014/main" id="{409AC9E8-E274-4740-9EAF-64F7814FB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973" y="4460660"/>
            <a:ext cx="1995976" cy="830997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lv-LV" sz="13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VSAC “Zemgale” </a:t>
            </a:r>
          </a:p>
          <a:p>
            <a:r>
              <a:rPr lang="lv-LV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lv-LV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filiāles)</a:t>
            </a:r>
          </a:p>
          <a:p>
            <a:r>
              <a:rPr lang="lv-LV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1227 v</a:t>
            </a:r>
            <a:r>
              <a:rPr lang="en-GB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lv-LV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p.</a:t>
            </a:r>
          </a:p>
          <a:p>
            <a:r>
              <a:rPr lang="lv-LV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2" name="AutoShape 11">
            <a:extLst>
              <a:ext uri="{FF2B5EF4-FFF2-40B4-BE49-F238E27FC236}">
                <a16:creationId xmlns:a16="http://schemas.microsoft.com/office/drawing/2014/main" id="{5DCC9C2D-B721-4436-9514-2A58CDA31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082" y="3989611"/>
            <a:ext cx="1281472" cy="641422"/>
          </a:xfrm>
          <a:prstGeom prst="wedgeRoundRectCallout">
            <a:avLst>
              <a:gd name="adj1" fmla="val 24975"/>
              <a:gd name="adj2" fmla="val 48993"/>
              <a:gd name="adj3" fmla="val 16667"/>
            </a:avLst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Iļģi</a:t>
            </a:r>
          </a:p>
          <a:p>
            <a:pPr algn="ctr"/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270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9D51D0C6-2697-4751-BC12-FA38B6655F66}"/>
              </a:ext>
            </a:extLst>
          </p:cNvPr>
          <p:cNvSpPr/>
          <p:nvPr/>
        </p:nvSpPr>
        <p:spPr>
          <a:xfrm>
            <a:off x="7169146" y="5328642"/>
            <a:ext cx="515132" cy="27994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350"/>
          </a:p>
        </p:txBody>
      </p:sp>
      <p:sp>
        <p:nvSpPr>
          <p:cNvPr id="34" name="Text Box 32">
            <a:extLst>
              <a:ext uri="{FF2B5EF4-FFF2-40B4-BE49-F238E27FC236}">
                <a16:creationId xmlns:a16="http://schemas.microsoft.com/office/drawing/2014/main" id="{929D186D-9505-423D-9F58-98F238A3F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6094" y="4956626"/>
            <a:ext cx="1798971" cy="838691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lv-LV" sz="13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VSAC “</a:t>
            </a:r>
            <a:r>
              <a:rPr lang="en-GB" sz="13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Latgale</a:t>
            </a:r>
            <a:r>
              <a:rPr lang="lv-LV" sz="13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        </a:t>
            </a:r>
            <a:r>
              <a:rPr lang="lv-LV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lv-LV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filiāles)</a:t>
            </a:r>
          </a:p>
          <a:p>
            <a:r>
              <a:rPr lang="en-GB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lv-LV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27 v</a:t>
            </a:r>
            <a:r>
              <a:rPr lang="en-GB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lv-LV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p.</a:t>
            </a:r>
          </a:p>
          <a:p>
            <a:endParaRPr lang="lv-LV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AutoShape 8">
            <a:extLst>
              <a:ext uri="{FF2B5EF4-FFF2-40B4-BE49-F238E27FC236}">
                <a16:creationId xmlns:a16="http://schemas.microsoft.com/office/drawing/2014/main" id="{956A8128-AE4B-4EF4-9B17-01A6FDB49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3780" y="2778204"/>
            <a:ext cx="1495773" cy="1002400"/>
          </a:xfrm>
          <a:prstGeom prst="wedgeRoundRectCallout">
            <a:avLst>
              <a:gd name="adj1" fmla="val 15606"/>
              <a:gd name="adj2" fmla="val 48687"/>
              <a:gd name="adj3" fmla="val 16667"/>
            </a:avLst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lvl="1"/>
            <a:endParaRPr lang="lv-LV" sz="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lv-LV" sz="1050" b="1" noProof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Ezerkrasti </a:t>
            </a:r>
          </a:p>
          <a:p>
            <a:r>
              <a:rPr lang="lv-LV" sz="1050" noProof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380 </a:t>
            </a:r>
            <a:r>
              <a:rPr lang="lv-LV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          </a:t>
            </a:r>
          </a:p>
          <a:p>
            <a:r>
              <a:rPr lang="lv-LV" sz="9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(1.k.-252 v./ 2.k. – 128 v.)</a:t>
            </a:r>
          </a:p>
        </p:txBody>
      </p:sp>
      <p:sp>
        <p:nvSpPr>
          <p:cNvPr id="36" name="AutoShape 8">
            <a:extLst>
              <a:ext uri="{FF2B5EF4-FFF2-40B4-BE49-F238E27FC236}">
                <a16:creationId xmlns:a16="http://schemas.microsoft.com/office/drawing/2014/main" id="{ECD3D6AC-8B26-4985-A92A-49581F5714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4444" y="2179935"/>
            <a:ext cx="1322534" cy="768866"/>
          </a:xfrm>
          <a:prstGeom prst="wedgeRoundRectCallout">
            <a:avLst>
              <a:gd name="adj1" fmla="val 15606"/>
              <a:gd name="adj2" fmla="val 48687"/>
              <a:gd name="adj3" fmla="val 16667"/>
            </a:avLst>
          </a:prstGeom>
          <a:ln w="38100"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lv-LV" sz="1050" b="1" noProof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Jugla                  165 v. </a:t>
            </a:r>
            <a:r>
              <a:rPr lang="lv-LV" sz="800" i="1" noProof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(remontd.periodā) </a:t>
            </a:r>
            <a:r>
              <a:rPr lang="lv-LV" sz="1000" noProof="1">
                <a:solidFill>
                  <a:schemeClr val="tx1"/>
                </a:solidFill>
                <a:highlight>
                  <a:srgbClr val="C0C0C0"/>
                </a:highlight>
                <a:latin typeface="Times New Roman" pitchFamily="18" charset="0"/>
                <a:cs typeface="Times New Roman" pitchFamily="18" charset="0"/>
              </a:rPr>
              <a:t>neredzīgām pers. </a:t>
            </a:r>
            <a:endParaRPr lang="lv-LV" sz="1000" dirty="0">
              <a:solidFill>
                <a:schemeClr val="tx1"/>
              </a:solidFill>
              <a:highlight>
                <a:srgbClr val="C0C0C0"/>
              </a:highligh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AutoShape 8">
            <a:extLst>
              <a:ext uri="{FF2B5EF4-FFF2-40B4-BE49-F238E27FC236}">
                <a16:creationId xmlns:a16="http://schemas.microsoft.com/office/drawing/2014/main" id="{A2C3F557-1C60-4597-B04B-A96E16B8B4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8446" y="2567771"/>
            <a:ext cx="808226" cy="398033"/>
          </a:xfrm>
          <a:prstGeom prst="wedgeRoundRectCallout">
            <a:avLst>
              <a:gd name="adj1" fmla="val 15606"/>
              <a:gd name="adj2" fmla="val 48687"/>
              <a:gd name="adj3" fmla="val 16667"/>
            </a:avLst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lv-LV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Kalnciems   </a:t>
            </a:r>
            <a:r>
              <a:rPr lang="lv-LV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40 </a:t>
            </a:r>
            <a:r>
              <a:rPr lang="lv-LV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v.p</a:t>
            </a:r>
            <a:r>
              <a:rPr lang="lv-LV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8" name="AutoShape 8">
            <a:extLst>
              <a:ext uri="{FF2B5EF4-FFF2-40B4-BE49-F238E27FC236}">
                <a16:creationId xmlns:a16="http://schemas.microsoft.com/office/drawing/2014/main" id="{4FE2B694-D6D3-4620-AC2A-55E09273F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2623" y="2179934"/>
            <a:ext cx="997123" cy="390687"/>
          </a:xfrm>
          <a:prstGeom prst="wedgeRoundRectCallout">
            <a:avLst>
              <a:gd name="adj1" fmla="val 15606"/>
              <a:gd name="adj2" fmla="val 48687"/>
              <a:gd name="adj3" fmla="val 16667"/>
            </a:avLst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lv-LV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Rīga  </a:t>
            </a:r>
          </a:p>
          <a:p>
            <a:r>
              <a:rPr lang="lv-LV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 v. </a:t>
            </a:r>
            <a:r>
              <a:rPr lang="lv-LV" sz="10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bērniem</a:t>
            </a:r>
          </a:p>
        </p:txBody>
      </p:sp>
      <p:sp>
        <p:nvSpPr>
          <p:cNvPr id="39" name="AutoShape 8">
            <a:extLst>
              <a:ext uri="{FF2B5EF4-FFF2-40B4-BE49-F238E27FC236}">
                <a16:creationId xmlns:a16="http://schemas.microsoft.com/office/drawing/2014/main" id="{C6AA6B49-07FE-4EE2-9100-1EC8A59ED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4902" y="2156881"/>
            <a:ext cx="997124" cy="369017"/>
          </a:xfrm>
          <a:prstGeom prst="wedgeRoundRectCallout">
            <a:avLst>
              <a:gd name="adj1" fmla="val 15606"/>
              <a:gd name="adj2" fmla="val 48687"/>
              <a:gd name="adj3" fmla="val 16667"/>
            </a:avLst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lv-LV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Pļavnieki  </a:t>
            </a:r>
          </a:p>
          <a:p>
            <a:r>
              <a:rPr lang="lv-LV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45 v. </a:t>
            </a:r>
            <a:r>
              <a:rPr lang="lv-LV" sz="10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bērniem</a:t>
            </a:r>
          </a:p>
        </p:txBody>
      </p:sp>
      <p:sp>
        <p:nvSpPr>
          <p:cNvPr id="40" name="AutoShape 8">
            <a:extLst>
              <a:ext uri="{FF2B5EF4-FFF2-40B4-BE49-F238E27FC236}">
                <a16:creationId xmlns:a16="http://schemas.microsoft.com/office/drawing/2014/main" id="{FEEE4FC8-5DC1-42F0-BA2B-C0B5FD6E2D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3822" y="1776642"/>
            <a:ext cx="950595" cy="358665"/>
          </a:xfrm>
          <a:prstGeom prst="wedgeRoundRectCallout">
            <a:avLst>
              <a:gd name="adj1" fmla="val 15606"/>
              <a:gd name="adj2" fmla="val 48687"/>
              <a:gd name="adj3" fmla="val 16667"/>
            </a:avLst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lv-LV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Teika                           </a:t>
            </a:r>
            <a:r>
              <a:rPr lang="lv-LV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36 v. </a:t>
            </a:r>
            <a:r>
              <a:rPr lang="lv-LV" sz="10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bērniem</a:t>
            </a:r>
          </a:p>
          <a:p>
            <a:r>
              <a:rPr lang="lv-LV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78495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2946</TotalTime>
  <Words>303</Words>
  <Application>Microsoft Office PowerPoint</Application>
  <PresentationFormat>On-screen Show (4:3)</PresentationFormat>
  <Paragraphs>66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Egita Dorozkina</dc:creator>
  <cp:lastModifiedBy>Egita Dorožkina</cp:lastModifiedBy>
  <cp:revision>91</cp:revision>
  <cp:lastPrinted>2019-12-10T12:01:39Z</cp:lastPrinted>
  <dcterms:created xsi:type="dcterms:W3CDTF">2019-01-11T15:16:59Z</dcterms:created>
  <dcterms:modified xsi:type="dcterms:W3CDTF">2026-02-19T13:18:04Z</dcterms:modified>
</cp:coreProperties>
</file>