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3" r:id="rId1"/>
    <p:sldMasterId id="2147483779" r:id="rId2"/>
    <p:sldMasterId id="2147483820" r:id="rId3"/>
  </p:sldMasterIdLst>
  <p:notesMasterIdLst>
    <p:notesMasterId r:id="rId62"/>
  </p:notesMasterIdLst>
  <p:sldIdLst>
    <p:sldId id="4669" r:id="rId4"/>
    <p:sldId id="4670" r:id="rId5"/>
    <p:sldId id="4680" r:id="rId6"/>
    <p:sldId id="368" r:id="rId7"/>
    <p:sldId id="369" r:id="rId8"/>
    <p:sldId id="370" r:id="rId9"/>
    <p:sldId id="371" r:id="rId10"/>
    <p:sldId id="372" r:id="rId11"/>
    <p:sldId id="358" r:id="rId12"/>
    <p:sldId id="373" r:id="rId13"/>
    <p:sldId id="2145706434" r:id="rId14"/>
    <p:sldId id="4672" r:id="rId15"/>
    <p:sldId id="257" r:id="rId16"/>
    <p:sldId id="2145706436" r:id="rId17"/>
    <p:sldId id="2145706437" r:id="rId18"/>
    <p:sldId id="2145706452" r:id="rId19"/>
    <p:sldId id="2145706453" r:id="rId20"/>
    <p:sldId id="2145706454" r:id="rId21"/>
    <p:sldId id="2145706455" r:id="rId22"/>
    <p:sldId id="4673" r:id="rId23"/>
    <p:sldId id="2145706441" r:id="rId24"/>
    <p:sldId id="2145706442" r:id="rId25"/>
    <p:sldId id="2145706443" r:id="rId26"/>
    <p:sldId id="2145706444" r:id="rId27"/>
    <p:sldId id="2145706445" r:id="rId28"/>
    <p:sldId id="2145706446" r:id="rId29"/>
    <p:sldId id="4674" r:id="rId30"/>
    <p:sldId id="2145706438" r:id="rId31"/>
    <p:sldId id="2145706450" r:id="rId32"/>
    <p:sldId id="2145706451" r:id="rId33"/>
    <p:sldId id="2145706456" r:id="rId34"/>
    <p:sldId id="4677" r:id="rId35"/>
    <p:sldId id="258" r:id="rId36"/>
    <p:sldId id="259" r:id="rId37"/>
    <p:sldId id="260" r:id="rId38"/>
    <p:sldId id="261" r:id="rId39"/>
    <p:sldId id="2145706440" r:id="rId40"/>
    <p:sldId id="2145706449" r:id="rId41"/>
    <p:sldId id="2145706658" r:id="rId42"/>
    <p:sldId id="2145706657" r:id="rId43"/>
    <p:sldId id="2145706660" r:id="rId44"/>
    <p:sldId id="2145706661" r:id="rId45"/>
    <p:sldId id="4678" r:id="rId46"/>
    <p:sldId id="2145706447" r:id="rId47"/>
    <p:sldId id="2145706448" r:id="rId48"/>
    <p:sldId id="2145706617" r:id="rId49"/>
    <p:sldId id="2145706642" r:id="rId50"/>
    <p:sldId id="2145706656" r:id="rId51"/>
    <p:sldId id="2145706645" r:id="rId52"/>
    <p:sldId id="2145706640" r:id="rId53"/>
    <p:sldId id="2145706655" r:id="rId54"/>
    <p:sldId id="2145706653" r:id="rId55"/>
    <p:sldId id="4679" r:id="rId56"/>
    <p:sldId id="2145706423" r:id="rId57"/>
    <p:sldId id="2145706662" r:id="rId58"/>
    <p:sldId id="2142532660" r:id="rId59"/>
    <p:sldId id="2142532788" r:id="rId60"/>
    <p:sldId id="4216" r:id="rId61"/>
  </p:sldIdLst>
  <p:sldSz cx="11518900" cy="6483350"/>
  <p:notesSz cx="6735763" cy="9866313"/>
  <p:defaultTextStyle>
    <a:defPPr>
      <a:defRPr kern="0"/>
    </a:defPPr>
  </p:defaultTextStyle>
  <p:extLst>
    <p:ext uri="{521415D9-36F7-43E2-AB2F-B90AF26B5E84}">
      <p14:sectionLst xmlns:p14="http://schemas.microsoft.com/office/powerpoint/2010/main">
        <p14:section name="Noklusējuma sadaļa" id="{A3457D6E-5562-4A22-ADA2-1E9FFE4821FE}">
          <p14:sldIdLst>
            <p14:sldId id="4669"/>
            <p14:sldId id="4670"/>
            <p14:sldId id="4680"/>
            <p14:sldId id="368"/>
            <p14:sldId id="369"/>
            <p14:sldId id="370"/>
            <p14:sldId id="371"/>
            <p14:sldId id="372"/>
            <p14:sldId id="358"/>
            <p14:sldId id="373"/>
            <p14:sldId id="2145706434"/>
            <p14:sldId id="4672"/>
            <p14:sldId id="257"/>
            <p14:sldId id="2145706436"/>
            <p14:sldId id="2145706437"/>
            <p14:sldId id="2145706452"/>
            <p14:sldId id="2145706453"/>
            <p14:sldId id="2145706454"/>
            <p14:sldId id="2145706455"/>
            <p14:sldId id="4673"/>
            <p14:sldId id="2145706441"/>
            <p14:sldId id="2145706442"/>
            <p14:sldId id="2145706443"/>
            <p14:sldId id="2145706444"/>
            <p14:sldId id="2145706445"/>
            <p14:sldId id="2145706446"/>
            <p14:sldId id="4674"/>
            <p14:sldId id="2145706438"/>
            <p14:sldId id="2145706450"/>
            <p14:sldId id="2145706451"/>
            <p14:sldId id="2145706456"/>
            <p14:sldId id="4677"/>
            <p14:sldId id="258"/>
            <p14:sldId id="259"/>
            <p14:sldId id="260"/>
            <p14:sldId id="261"/>
            <p14:sldId id="2145706440"/>
            <p14:sldId id="2145706449"/>
            <p14:sldId id="2145706658"/>
            <p14:sldId id="2145706657"/>
            <p14:sldId id="2145706660"/>
            <p14:sldId id="2145706661"/>
            <p14:sldId id="4678"/>
            <p14:sldId id="2145706447"/>
            <p14:sldId id="2145706448"/>
            <p14:sldId id="2145706617"/>
            <p14:sldId id="2145706642"/>
            <p14:sldId id="2145706656"/>
            <p14:sldId id="2145706645"/>
            <p14:sldId id="2145706640"/>
            <p14:sldId id="2145706655"/>
            <p14:sldId id="2145706653"/>
            <p14:sldId id="4679"/>
            <p14:sldId id="2145706423"/>
            <p14:sldId id="2145706662"/>
            <p14:sldId id="2142532660"/>
            <p14:sldId id="2142532788"/>
            <p14:sldId id="421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FE9"/>
    <a:srgbClr val="C0A1D3"/>
    <a:srgbClr val="E29AD9"/>
    <a:srgbClr val="A12F93"/>
    <a:srgbClr val="4E366E"/>
    <a:srgbClr val="E8AEE1"/>
    <a:srgbClr val="2A5444"/>
    <a:srgbClr val="000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Vidējs stils 2 - izcēlum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1623" autoAdjust="0"/>
  </p:normalViewPr>
  <p:slideViewPr>
    <p:cSldViewPr>
      <p:cViewPr varScale="1">
        <p:scale>
          <a:sx n="64" d="100"/>
          <a:sy n="64" d="100"/>
        </p:scale>
        <p:origin x="860" y="52"/>
      </p:cViewPr>
      <p:guideLst>
        <p:guide orient="horz" pos="2880"/>
        <p:guide pos="2160"/>
      </p:guideLst>
    </p:cSldViewPr>
  </p:slideViewPr>
  <p:outlineViewPr>
    <p:cViewPr>
      <p:scale>
        <a:sx n="33" d="100"/>
        <a:sy n="33" d="100"/>
      </p:scale>
      <p:origin x="0" y="-40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svg"/><Relationship Id="rId1" Type="http://schemas.openxmlformats.org/officeDocument/2006/relationships/image" Target="../media/image58.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svg"/><Relationship Id="rId1" Type="http://schemas.openxmlformats.org/officeDocument/2006/relationships/image" Target="../media/image58.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3DBDEEB-7602-4F2B-BA09-D71D245B1EF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2AB8E57-89CB-4B69-AC81-341CACCD6029}">
      <dgm:prSet/>
      <dgm:spPr/>
      <dgm:t>
        <a:bodyPr/>
        <a:lstStyle/>
        <a:p>
          <a:pPr>
            <a:lnSpc>
              <a:spcPct val="100000"/>
            </a:lnSpc>
          </a:pPr>
          <a:endParaRPr lang="en-US" sz="1100" dirty="0">
            <a:latin typeface="Segoe UI"/>
            <a:cs typeface="Segoe UI"/>
          </a:endParaRPr>
        </a:p>
      </dgm:t>
    </dgm:pt>
    <dgm:pt modelId="{D76E97B9-7327-4645-A3E4-1E287C646949}" type="parTrans" cxnId="{46D256FB-B91C-4B25-B658-53AE02118548}">
      <dgm:prSet/>
      <dgm:spPr/>
      <dgm:t>
        <a:bodyPr/>
        <a:lstStyle/>
        <a:p>
          <a:endParaRPr lang="en-US"/>
        </a:p>
      </dgm:t>
    </dgm:pt>
    <dgm:pt modelId="{9EA2EAF8-2E68-4EB6-8FC3-C010A6D12229}" type="sibTrans" cxnId="{46D256FB-B91C-4B25-B658-53AE02118548}">
      <dgm:prSet/>
      <dgm:spPr/>
      <dgm:t>
        <a:bodyPr/>
        <a:lstStyle/>
        <a:p>
          <a:endParaRPr lang="en-US"/>
        </a:p>
      </dgm:t>
    </dgm:pt>
    <dgm:pt modelId="{51551E14-8ABD-4588-B71C-BB58260811B9}">
      <dgm:prSet custT="1"/>
      <dgm:spPr/>
      <dgm:t>
        <a:bodyPr/>
        <a:lstStyle/>
        <a:p>
          <a:pPr>
            <a:lnSpc>
              <a:spcPct val="100000"/>
            </a:lnSpc>
            <a:buNone/>
          </a:pPr>
          <a:r>
            <a:rPr lang="lv-LV" sz="1600" b="0" i="0" dirty="0">
              <a:solidFill>
                <a:schemeClr val="tx1"/>
              </a:solidFill>
              <a:latin typeface="+mn-lt"/>
              <a:cs typeface="Times New Roman" panose="02020603050405020304" pitchFamily="18" charset="0"/>
            </a:rPr>
            <a:t>VARAM līdz 2027. gada 1. jūnijam jāiesniedz Ministru kabinetā informatīvais ziņojums par VPVKAC tīkla darbību. Iepriekšminēto p</a:t>
          </a:r>
          <a:r>
            <a:rPr lang="lv-LV" sz="1600" i="0" dirty="0">
              <a:solidFill>
                <a:schemeClr val="tx1"/>
              </a:solidFill>
              <a:effectLst/>
              <a:latin typeface="+mn-lt"/>
              <a:cs typeface="Times New Roman" panose="02020603050405020304" pitchFamily="18" charset="0"/>
            </a:rPr>
            <a:t>ētījumu rezultāti tiks izmantoti, lai noteiktu VPVKAC nākotnes attīstības virzienus (ieskaitot sniedzamo pakalpojumu darbības jomu paplašināšanu, </a:t>
          </a:r>
          <a:r>
            <a:rPr lang="lv-LV" sz="1600" dirty="0">
              <a:solidFill>
                <a:schemeClr val="tx1"/>
              </a:solidFill>
              <a:latin typeface="+mn-lt"/>
              <a:cs typeface="Times New Roman" panose="02020603050405020304" pitchFamily="18" charset="0"/>
            </a:rPr>
            <a:t>efektīvu tīkla pārklājuma attīstību,</a:t>
          </a:r>
          <a:r>
            <a:rPr lang="lv-LV" sz="1600" i="0" dirty="0">
              <a:solidFill>
                <a:schemeClr val="tx1"/>
              </a:solidFill>
              <a:effectLst/>
              <a:latin typeface="+mn-lt"/>
              <a:cs typeface="Times New Roman" panose="02020603050405020304" pitchFamily="18" charset="0"/>
            </a:rPr>
            <a:t> iespējamās finansēšanas modeļa izmaiņas u.c.)</a:t>
          </a:r>
          <a:endParaRPr lang="en-US" sz="1600" dirty="0">
            <a:solidFill>
              <a:schemeClr val="tx1"/>
            </a:solidFill>
            <a:latin typeface="+mn-lt"/>
            <a:cs typeface="Times New Roman" panose="02020603050405020304" pitchFamily="18" charset="0"/>
          </a:endParaRPr>
        </a:p>
      </dgm:t>
    </dgm:pt>
    <dgm:pt modelId="{6131193F-4550-46A0-8ADC-DBAE6899AFF9}" type="parTrans" cxnId="{15439481-1B32-4827-A6A8-78E0233DBDCB}">
      <dgm:prSet/>
      <dgm:spPr/>
      <dgm:t>
        <a:bodyPr/>
        <a:lstStyle/>
        <a:p>
          <a:endParaRPr lang="en-US"/>
        </a:p>
      </dgm:t>
    </dgm:pt>
    <dgm:pt modelId="{F7C6A799-B9B5-408B-9F9E-85A686F394B5}" type="sibTrans" cxnId="{15439481-1B32-4827-A6A8-78E0233DBDCB}">
      <dgm:prSet/>
      <dgm:spPr/>
      <dgm:t>
        <a:bodyPr/>
        <a:lstStyle/>
        <a:p>
          <a:endParaRPr lang="en-US"/>
        </a:p>
      </dgm:t>
    </dgm:pt>
    <dgm:pt modelId="{5F98CAAA-C836-48D7-9271-3535433DABD8}">
      <dgm:prSet custT="1"/>
      <dgm:spPr/>
      <dgm:t>
        <a:bodyPr/>
        <a:lstStyle/>
        <a:p>
          <a:pPr>
            <a:lnSpc>
              <a:spcPct val="100000"/>
            </a:lnSpc>
          </a:pPr>
          <a:r>
            <a:rPr lang="lv-LV" sz="1800" noProof="0" dirty="0">
              <a:solidFill>
                <a:schemeClr val="tx1"/>
              </a:solidFill>
              <a:latin typeface="+mn-lt"/>
              <a:cs typeface="Times New Roman" panose="02020603050405020304" pitchFamily="18" charset="0"/>
            </a:rPr>
            <a:t>"Attālinātais ierēdnis" – 315 VPVKAC var saņemt attālinātas iestāžu speciālistu video konsultācijas ar VSAA, VID, VZD un VI speciālistiem par noteiktiem pakalpojumiem. Plānots paplašināt šī komunikācijas kanāla izmantošanu, piesaistot NVA un veselības resora iestādes.</a:t>
          </a:r>
        </a:p>
      </dgm:t>
    </dgm:pt>
    <dgm:pt modelId="{9F559DB8-9F64-4AF7-AAB8-B38ADF082F53}" type="parTrans" cxnId="{97030FD2-4B6A-4A22-97E8-4066A7AC81EC}">
      <dgm:prSet/>
      <dgm:spPr/>
      <dgm:t>
        <a:bodyPr/>
        <a:lstStyle/>
        <a:p>
          <a:endParaRPr lang="en-US"/>
        </a:p>
      </dgm:t>
    </dgm:pt>
    <dgm:pt modelId="{93954763-7CC5-46D0-B6FC-D46A2F16BF12}" type="sibTrans" cxnId="{97030FD2-4B6A-4A22-97E8-4066A7AC81EC}">
      <dgm:prSet/>
      <dgm:spPr/>
      <dgm:t>
        <a:bodyPr/>
        <a:lstStyle/>
        <a:p>
          <a:endParaRPr lang="en-US"/>
        </a:p>
      </dgm:t>
    </dgm:pt>
    <dgm:pt modelId="{D39FBA29-5BE5-4256-8580-3B0AAEA68D18}" type="pres">
      <dgm:prSet presAssocID="{D3DBDEEB-7602-4F2B-BA09-D71D245B1EF6}" presName="root" presStyleCnt="0">
        <dgm:presLayoutVars>
          <dgm:dir/>
          <dgm:resizeHandles val="exact"/>
        </dgm:presLayoutVars>
      </dgm:prSet>
      <dgm:spPr/>
    </dgm:pt>
    <dgm:pt modelId="{776044BB-89A7-40EA-B245-B4A1DE60FAC0}" type="pres">
      <dgm:prSet presAssocID="{A2AB8E57-89CB-4B69-AC81-341CACCD6029}" presName="compNode" presStyleCnt="0"/>
      <dgm:spPr/>
    </dgm:pt>
    <dgm:pt modelId="{6FC56B7F-AB19-45B4-889A-D09F32432BFB}" type="pres">
      <dgm:prSet presAssocID="{A2AB8E57-89CB-4B69-AC81-341CACCD6029}" presName="bgRect" presStyleLbl="bgShp" presStyleIdx="0" presStyleCnt="3"/>
      <dgm:spPr/>
    </dgm:pt>
    <dgm:pt modelId="{8CF28871-4B54-419C-BDE8-EE47A208B94C}" type="pres">
      <dgm:prSet presAssocID="{A2AB8E57-89CB-4B69-AC81-341CACCD60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EE0C43C9-684D-4590-B6F0-8CF28E33C15B}" type="pres">
      <dgm:prSet presAssocID="{A2AB8E57-89CB-4B69-AC81-341CACCD6029}" presName="spaceRect" presStyleCnt="0"/>
      <dgm:spPr/>
    </dgm:pt>
    <dgm:pt modelId="{B132E53F-A367-49BE-BFE8-DD83D3AF2B1E}" type="pres">
      <dgm:prSet presAssocID="{A2AB8E57-89CB-4B69-AC81-341CACCD6029}" presName="parTx" presStyleLbl="revTx" presStyleIdx="0" presStyleCnt="3">
        <dgm:presLayoutVars>
          <dgm:chMax val="0"/>
          <dgm:chPref val="0"/>
        </dgm:presLayoutVars>
      </dgm:prSet>
      <dgm:spPr/>
    </dgm:pt>
    <dgm:pt modelId="{72B9274E-037F-4A55-B8FA-00773BCAE84E}" type="pres">
      <dgm:prSet presAssocID="{9EA2EAF8-2E68-4EB6-8FC3-C010A6D12229}" presName="sibTrans" presStyleCnt="0"/>
      <dgm:spPr/>
    </dgm:pt>
    <dgm:pt modelId="{F20EB53B-C173-4EDB-829E-36C08153BBEF}" type="pres">
      <dgm:prSet presAssocID="{51551E14-8ABD-4588-B71C-BB58260811B9}" presName="compNode" presStyleCnt="0"/>
      <dgm:spPr/>
    </dgm:pt>
    <dgm:pt modelId="{939FCE8C-635F-4ED4-BF12-1CCB471A6E06}" type="pres">
      <dgm:prSet presAssocID="{51551E14-8ABD-4588-B71C-BB58260811B9}" presName="bgRect" presStyleLbl="bgShp" presStyleIdx="1" presStyleCnt="3" custLinFactNeighborX="23251" custLinFactNeighborY="3993"/>
      <dgm:spPr/>
    </dgm:pt>
    <dgm:pt modelId="{017E1C26-10D1-461D-B05D-30F54FCFA4AD}" type="pres">
      <dgm:prSet presAssocID="{51551E14-8ABD-4588-B71C-BB58260811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A72EDD0D-9D14-44D1-9E3C-412355752D05}" type="pres">
      <dgm:prSet presAssocID="{51551E14-8ABD-4588-B71C-BB58260811B9}" presName="spaceRect" presStyleCnt="0"/>
      <dgm:spPr/>
    </dgm:pt>
    <dgm:pt modelId="{4837F853-9A81-4488-A6CD-75A79E268AE0}" type="pres">
      <dgm:prSet presAssocID="{51551E14-8ABD-4588-B71C-BB58260811B9}" presName="parTx" presStyleLbl="revTx" presStyleIdx="1" presStyleCnt="3">
        <dgm:presLayoutVars>
          <dgm:chMax val="0"/>
          <dgm:chPref val="0"/>
        </dgm:presLayoutVars>
      </dgm:prSet>
      <dgm:spPr/>
    </dgm:pt>
    <dgm:pt modelId="{319C0D6E-7483-484E-A4AC-0957BAC819DE}" type="pres">
      <dgm:prSet presAssocID="{F7C6A799-B9B5-408B-9F9E-85A686F394B5}" presName="sibTrans" presStyleCnt="0"/>
      <dgm:spPr/>
    </dgm:pt>
    <dgm:pt modelId="{824BDC9A-8BE7-40E4-BC08-A926A2D452B6}" type="pres">
      <dgm:prSet presAssocID="{5F98CAAA-C836-48D7-9271-3535433DABD8}" presName="compNode" presStyleCnt="0"/>
      <dgm:spPr/>
    </dgm:pt>
    <dgm:pt modelId="{BAAE5293-AE9A-4137-B2FB-8A13C7C8B56C}" type="pres">
      <dgm:prSet presAssocID="{5F98CAAA-C836-48D7-9271-3535433DABD8}" presName="bgRect" presStyleLbl="bgShp" presStyleIdx="2" presStyleCnt="3" custLinFactNeighborX="-2930" custLinFactNeighborY="-3632"/>
      <dgm:spPr/>
    </dgm:pt>
    <dgm:pt modelId="{75357083-BBE8-4731-A4FC-D88ADE305893}" type="pres">
      <dgm:prSet presAssocID="{5F98CAAA-C836-48D7-9271-3535433DAB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27FFF22B-8637-41F5-9D13-F0AC17E5ED37}" type="pres">
      <dgm:prSet presAssocID="{5F98CAAA-C836-48D7-9271-3535433DABD8}" presName="spaceRect" presStyleCnt="0"/>
      <dgm:spPr/>
    </dgm:pt>
    <dgm:pt modelId="{402571DA-238F-49A1-83B1-B983F4547465}" type="pres">
      <dgm:prSet presAssocID="{5F98CAAA-C836-48D7-9271-3535433DABD8}" presName="parTx" presStyleLbl="revTx" presStyleIdx="2" presStyleCnt="3">
        <dgm:presLayoutVars>
          <dgm:chMax val="0"/>
          <dgm:chPref val="0"/>
        </dgm:presLayoutVars>
      </dgm:prSet>
      <dgm:spPr/>
    </dgm:pt>
  </dgm:ptLst>
  <dgm:cxnLst>
    <dgm:cxn modelId="{B0E7A053-4CC6-4460-B5F7-A98463A73D61}" type="presOf" srcId="{5F98CAAA-C836-48D7-9271-3535433DABD8}" destId="{402571DA-238F-49A1-83B1-B983F4547465}" srcOrd="0" destOrd="0" presId="urn:microsoft.com/office/officeart/2018/2/layout/IconVerticalSolidList"/>
    <dgm:cxn modelId="{15439481-1B32-4827-A6A8-78E0233DBDCB}" srcId="{D3DBDEEB-7602-4F2B-BA09-D71D245B1EF6}" destId="{51551E14-8ABD-4588-B71C-BB58260811B9}" srcOrd="1" destOrd="0" parTransId="{6131193F-4550-46A0-8ADC-DBAE6899AFF9}" sibTransId="{F7C6A799-B9B5-408B-9F9E-85A686F394B5}"/>
    <dgm:cxn modelId="{848F03A2-08CA-44DF-94A9-B68233DA05B0}" type="presOf" srcId="{D3DBDEEB-7602-4F2B-BA09-D71D245B1EF6}" destId="{D39FBA29-5BE5-4256-8580-3B0AAEA68D18}" srcOrd="0" destOrd="0" presId="urn:microsoft.com/office/officeart/2018/2/layout/IconVerticalSolidList"/>
    <dgm:cxn modelId="{2D1EECA8-BEE6-4C93-85A7-533D34115E28}" type="presOf" srcId="{A2AB8E57-89CB-4B69-AC81-341CACCD6029}" destId="{B132E53F-A367-49BE-BFE8-DD83D3AF2B1E}" srcOrd="0" destOrd="0" presId="urn:microsoft.com/office/officeart/2018/2/layout/IconVerticalSolidList"/>
    <dgm:cxn modelId="{97030FD2-4B6A-4A22-97E8-4066A7AC81EC}" srcId="{D3DBDEEB-7602-4F2B-BA09-D71D245B1EF6}" destId="{5F98CAAA-C836-48D7-9271-3535433DABD8}" srcOrd="2" destOrd="0" parTransId="{9F559DB8-9F64-4AF7-AAB8-B38ADF082F53}" sibTransId="{93954763-7CC5-46D0-B6FC-D46A2F16BF12}"/>
    <dgm:cxn modelId="{DC559FF1-78CB-4E72-8DEC-5255DE3F7B71}" type="presOf" srcId="{51551E14-8ABD-4588-B71C-BB58260811B9}" destId="{4837F853-9A81-4488-A6CD-75A79E268AE0}" srcOrd="0" destOrd="0" presId="urn:microsoft.com/office/officeart/2018/2/layout/IconVerticalSolidList"/>
    <dgm:cxn modelId="{46D256FB-B91C-4B25-B658-53AE02118548}" srcId="{D3DBDEEB-7602-4F2B-BA09-D71D245B1EF6}" destId="{A2AB8E57-89CB-4B69-AC81-341CACCD6029}" srcOrd="0" destOrd="0" parTransId="{D76E97B9-7327-4645-A3E4-1E287C646949}" sibTransId="{9EA2EAF8-2E68-4EB6-8FC3-C010A6D12229}"/>
    <dgm:cxn modelId="{AFE2F66A-5BD4-4145-B670-96773C7EAE16}" type="presParOf" srcId="{D39FBA29-5BE5-4256-8580-3B0AAEA68D18}" destId="{776044BB-89A7-40EA-B245-B4A1DE60FAC0}" srcOrd="0" destOrd="0" presId="urn:microsoft.com/office/officeart/2018/2/layout/IconVerticalSolidList"/>
    <dgm:cxn modelId="{99CA7EBA-2013-4085-B052-8C9409C0FE65}" type="presParOf" srcId="{776044BB-89A7-40EA-B245-B4A1DE60FAC0}" destId="{6FC56B7F-AB19-45B4-889A-D09F32432BFB}" srcOrd="0" destOrd="0" presId="urn:microsoft.com/office/officeart/2018/2/layout/IconVerticalSolidList"/>
    <dgm:cxn modelId="{63C01E80-E05D-4EFE-9986-F8293623C484}" type="presParOf" srcId="{776044BB-89A7-40EA-B245-B4A1DE60FAC0}" destId="{8CF28871-4B54-419C-BDE8-EE47A208B94C}" srcOrd="1" destOrd="0" presId="urn:microsoft.com/office/officeart/2018/2/layout/IconVerticalSolidList"/>
    <dgm:cxn modelId="{FF5B6E93-2095-4B11-9447-729103DCEEC2}" type="presParOf" srcId="{776044BB-89A7-40EA-B245-B4A1DE60FAC0}" destId="{EE0C43C9-684D-4590-B6F0-8CF28E33C15B}" srcOrd="2" destOrd="0" presId="urn:microsoft.com/office/officeart/2018/2/layout/IconVerticalSolidList"/>
    <dgm:cxn modelId="{42FE3F50-AADE-4A7A-829A-F22C986B1CF7}" type="presParOf" srcId="{776044BB-89A7-40EA-B245-B4A1DE60FAC0}" destId="{B132E53F-A367-49BE-BFE8-DD83D3AF2B1E}" srcOrd="3" destOrd="0" presId="urn:microsoft.com/office/officeart/2018/2/layout/IconVerticalSolidList"/>
    <dgm:cxn modelId="{4791E97D-F778-4A61-A401-B43915B9BDC3}" type="presParOf" srcId="{D39FBA29-5BE5-4256-8580-3B0AAEA68D18}" destId="{72B9274E-037F-4A55-B8FA-00773BCAE84E}" srcOrd="1" destOrd="0" presId="urn:microsoft.com/office/officeart/2018/2/layout/IconVerticalSolidList"/>
    <dgm:cxn modelId="{4E206DC3-1499-4571-8670-7C0390B429D2}" type="presParOf" srcId="{D39FBA29-5BE5-4256-8580-3B0AAEA68D18}" destId="{F20EB53B-C173-4EDB-829E-36C08153BBEF}" srcOrd="2" destOrd="0" presId="urn:microsoft.com/office/officeart/2018/2/layout/IconVerticalSolidList"/>
    <dgm:cxn modelId="{66D344A3-20A7-4122-BDC3-12A123253B06}" type="presParOf" srcId="{F20EB53B-C173-4EDB-829E-36C08153BBEF}" destId="{939FCE8C-635F-4ED4-BF12-1CCB471A6E06}" srcOrd="0" destOrd="0" presId="urn:microsoft.com/office/officeart/2018/2/layout/IconVerticalSolidList"/>
    <dgm:cxn modelId="{3897D147-B910-463D-B227-8A8963DA193B}" type="presParOf" srcId="{F20EB53B-C173-4EDB-829E-36C08153BBEF}" destId="{017E1C26-10D1-461D-B05D-30F54FCFA4AD}" srcOrd="1" destOrd="0" presId="urn:microsoft.com/office/officeart/2018/2/layout/IconVerticalSolidList"/>
    <dgm:cxn modelId="{C9CA7825-1747-428C-B466-E038EE9BDDB3}" type="presParOf" srcId="{F20EB53B-C173-4EDB-829E-36C08153BBEF}" destId="{A72EDD0D-9D14-44D1-9E3C-412355752D05}" srcOrd="2" destOrd="0" presId="urn:microsoft.com/office/officeart/2018/2/layout/IconVerticalSolidList"/>
    <dgm:cxn modelId="{CC3060F0-3915-429D-9EEB-C64FD0ECB873}" type="presParOf" srcId="{F20EB53B-C173-4EDB-829E-36C08153BBEF}" destId="{4837F853-9A81-4488-A6CD-75A79E268AE0}" srcOrd="3" destOrd="0" presId="urn:microsoft.com/office/officeart/2018/2/layout/IconVerticalSolidList"/>
    <dgm:cxn modelId="{4628E9F0-06FE-42A0-96EC-41312E1FCE3F}" type="presParOf" srcId="{D39FBA29-5BE5-4256-8580-3B0AAEA68D18}" destId="{319C0D6E-7483-484E-A4AC-0957BAC819DE}" srcOrd="3" destOrd="0" presId="urn:microsoft.com/office/officeart/2018/2/layout/IconVerticalSolidList"/>
    <dgm:cxn modelId="{55234C4E-F8F9-4D55-8ABF-D22C64DCF341}" type="presParOf" srcId="{D39FBA29-5BE5-4256-8580-3B0AAEA68D18}" destId="{824BDC9A-8BE7-40E4-BC08-A926A2D452B6}" srcOrd="4" destOrd="0" presId="urn:microsoft.com/office/officeart/2018/2/layout/IconVerticalSolidList"/>
    <dgm:cxn modelId="{35C72B51-9C29-4905-80DD-8E5A34F2F544}" type="presParOf" srcId="{824BDC9A-8BE7-40E4-BC08-A926A2D452B6}" destId="{BAAE5293-AE9A-4137-B2FB-8A13C7C8B56C}" srcOrd="0" destOrd="0" presId="urn:microsoft.com/office/officeart/2018/2/layout/IconVerticalSolidList"/>
    <dgm:cxn modelId="{F4AD41D1-7219-41C7-971E-5ED6890D0A3E}" type="presParOf" srcId="{824BDC9A-8BE7-40E4-BC08-A926A2D452B6}" destId="{75357083-BBE8-4731-A4FC-D88ADE305893}" srcOrd="1" destOrd="0" presId="urn:microsoft.com/office/officeart/2018/2/layout/IconVerticalSolidList"/>
    <dgm:cxn modelId="{5D124E8D-EC4D-44B2-9630-FD36F0BD6020}" type="presParOf" srcId="{824BDC9A-8BE7-40E4-BC08-A926A2D452B6}" destId="{27FFF22B-8637-41F5-9D13-F0AC17E5ED37}" srcOrd="2" destOrd="0" presId="urn:microsoft.com/office/officeart/2018/2/layout/IconVerticalSolidList"/>
    <dgm:cxn modelId="{07A7A5E9-F61D-40B2-A515-39F6290AC9CE}" type="presParOf" srcId="{824BDC9A-8BE7-40E4-BC08-A926A2D452B6}" destId="{402571DA-238F-49A1-83B1-B983F45474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56B7F-AB19-45B4-889A-D09F32432BFB}">
      <dsp:nvSpPr>
        <dsp:cNvPr id="0" name=""/>
        <dsp:cNvSpPr/>
      </dsp:nvSpPr>
      <dsp:spPr>
        <a:xfrm>
          <a:off x="0" y="3736"/>
          <a:ext cx="9935051" cy="11780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28871-4B54-419C-BDE8-EE47A208B94C}">
      <dsp:nvSpPr>
        <dsp:cNvPr id="0" name=""/>
        <dsp:cNvSpPr/>
      </dsp:nvSpPr>
      <dsp:spPr>
        <a:xfrm>
          <a:off x="356372" y="268806"/>
          <a:ext cx="648583" cy="6479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2E53F-A367-49BE-BFE8-DD83D3AF2B1E}">
      <dsp:nvSpPr>
        <dsp:cNvPr id="0" name=""/>
        <dsp:cNvSpPr/>
      </dsp:nvSpPr>
      <dsp:spPr>
        <a:xfrm>
          <a:off x="1361327" y="3736"/>
          <a:ext cx="8520387" cy="1179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03" tIns="124803" rIns="124803" bIns="124803" numCol="1" spcCol="1270" anchor="ctr" anchorCtr="0">
          <a:noAutofit/>
        </a:bodyPr>
        <a:lstStyle/>
        <a:p>
          <a:pPr marL="0" lvl="0" indent="0" algn="l" defTabSz="1111250">
            <a:lnSpc>
              <a:spcPct val="100000"/>
            </a:lnSpc>
            <a:spcBef>
              <a:spcPct val="0"/>
            </a:spcBef>
            <a:spcAft>
              <a:spcPct val="35000"/>
            </a:spcAft>
            <a:buNone/>
          </a:pPr>
          <a:endParaRPr lang="en-US" sz="2500" kern="1200" dirty="0">
            <a:latin typeface="Segoe UI"/>
            <a:cs typeface="Segoe UI"/>
          </a:endParaRPr>
        </a:p>
      </dsp:txBody>
      <dsp:txXfrm>
        <a:off x="1361327" y="3736"/>
        <a:ext cx="8520387" cy="1179242"/>
      </dsp:txXfrm>
    </dsp:sp>
    <dsp:sp modelId="{939FCE8C-635F-4ED4-BF12-1CCB471A6E06}">
      <dsp:nvSpPr>
        <dsp:cNvPr id="0" name=""/>
        <dsp:cNvSpPr/>
      </dsp:nvSpPr>
      <dsp:spPr>
        <a:xfrm>
          <a:off x="0" y="1515896"/>
          <a:ext cx="9935051" cy="11780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E1C26-10D1-461D-B05D-30F54FCFA4AD}">
      <dsp:nvSpPr>
        <dsp:cNvPr id="0" name=""/>
        <dsp:cNvSpPr/>
      </dsp:nvSpPr>
      <dsp:spPr>
        <a:xfrm>
          <a:off x="356372" y="1733925"/>
          <a:ext cx="648583" cy="6479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37F853-9A81-4488-A6CD-75A79E268AE0}">
      <dsp:nvSpPr>
        <dsp:cNvPr id="0" name=""/>
        <dsp:cNvSpPr/>
      </dsp:nvSpPr>
      <dsp:spPr>
        <a:xfrm>
          <a:off x="1361327" y="1468854"/>
          <a:ext cx="8520387" cy="1179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03" tIns="124803" rIns="124803" bIns="124803" numCol="1" spcCol="1270" anchor="ctr" anchorCtr="0">
          <a:noAutofit/>
        </a:bodyPr>
        <a:lstStyle/>
        <a:p>
          <a:pPr marL="0" lvl="0" indent="0" algn="l" defTabSz="711200">
            <a:lnSpc>
              <a:spcPct val="100000"/>
            </a:lnSpc>
            <a:spcBef>
              <a:spcPct val="0"/>
            </a:spcBef>
            <a:spcAft>
              <a:spcPct val="35000"/>
            </a:spcAft>
            <a:buNone/>
          </a:pPr>
          <a:r>
            <a:rPr lang="lv-LV" sz="1600" b="0" i="0" kern="1200" dirty="0">
              <a:solidFill>
                <a:schemeClr val="tx1"/>
              </a:solidFill>
              <a:latin typeface="+mn-lt"/>
              <a:cs typeface="Times New Roman" panose="02020603050405020304" pitchFamily="18" charset="0"/>
            </a:rPr>
            <a:t>VARAM līdz 2027. gada 1. jūnijam jāiesniedz Ministru kabinetā informatīvais ziņojums par VPVKAC tīkla darbību. Iepriekšminēto p</a:t>
          </a:r>
          <a:r>
            <a:rPr lang="lv-LV" sz="1600" i="0" kern="1200" dirty="0">
              <a:solidFill>
                <a:schemeClr val="tx1"/>
              </a:solidFill>
              <a:effectLst/>
              <a:latin typeface="+mn-lt"/>
              <a:cs typeface="Times New Roman" panose="02020603050405020304" pitchFamily="18" charset="0"/>
            </a:rPr>
            <a:t>ētījumu rezultāti tiks izmantoti, lai noteiktu VPVKAC nākotnes attīstības virzienus (ieskaitot sniedzamo pakalpojumu darbības jomu paplašināšanu, </a:t>
          </a:r>
          <a:r>
            <a:rPr lang="lv-LV" sz="1600" kern="1200" dirty="0">
              <a:solidFill>
                <a:schemeClr val="tx1"/>
              </a:solidFill>
              <a:latin typeface="+mn-lt"/>
              <a:cs typeface="Times New Roman" panose="02020603050405020304" pitchFamily="18" charset="0"/>
            </a:rPr>
            <a:t>efektīvu tīkla pārklājuma attīstību,</a:t>
          </a:r>
          <a:r>
            <a:rPr lang="lv-LV" sz="1600" i="0" kern="1200" dirty="0">
              <a:solidFill>
                <a:schemeClr val="tx1"/>
              </a:solidFill>
              <a:effectLst/>
              <a:latin typeface="+mn-lt"/>
              <a:cs typeface="Times New Roman" panose="02020603050405020304" pitchFamily="18" charset="0"/>
            </a:rPr>
            <a:t> iespējamās finansēšanas modeļa izmaiņas u.c.)</a:t>
          </a:r>
          <a:endParaRPr lang="en-US" sz="1600" kern="1200" dirty="0">
            <a:solidFill>
              <a:schemeClr val="tx1"/>
            </a:solidFill>
            <a:latin typeface="+mn-lt"/>
            <a:cs typeface="Times New Roman" panose="02020603050405020304" pitchFamily="18" charset="0"/>
          </a:endParaRPr>
        </a:p>
      </dsp:txBody>
      <dsp:txXfrm>
        <a:off x="1361327" y="1468854"/>
        <a:ext cx="8520387" cy="1179242"/>
      </dsp:txXfrm>
    </dsp:sp>
    <dsp:sp modelId="{BAAE5293-AE9A-4137-B2FB-8A13C7C8B56C}">
      <dsp:nvSpPr>
        <dsp:cNvPr id="0" name=""/>
        <dsp:cNvSpPr/>
      </dsp:nvSpPr>
      <dsp:spPr>
        <a:xfrm>
          <a:off x="0" y="2891185"/>
          <a:ext cx="9935051" cy="11780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357083-BBE8-4731-A4FC-D88ADE305893}">
      <dsp:nvSpPr>
        <dsp:cNvPr id="0" name=""/>
        <dsp:cNvSpPr/>
      </dsp:nvSpPr>
      <dsp:spPr>
        <a:xfrm>
          <a:off x="356372" y="3199044"/>
          <a:ext cx="648583" cy="6479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2571DA-238F-49A1-83B1-B983F4547465}">
      <dsp:nvSpPr>
        <dsp:cNvPr id="0" name=""/>
        <dsp:cNvSpPr/>
      </dsp:nvSpPr>
      <dsp:spPr>
        <a:xfrm>
          <a:off x="1361327" y="2933973"/>
          <a:ext cx="8520387" cy="1179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03" tIns="124803" rIns="124803" bIns="124803" numCol="1" spcCol="1270" anchor="ctr" anchorCtr="0">
          <a:noAutofit/>
        </a:bodyPr>
        <a:lstStyle/>
        <a:p>
          <a:pPr marL="0" lvl="0" indent="0" algn="l" defTabSz="800100">
            <a:lnSpc>
              <a:spcPct val="100000"/>
            </a:lnSpc>
            <a:spcBef>
              <a:spcPct val="0"/>
            </a:spcBef>
            <a:spcAft>
              <a:spcPct val="35000"/>
            </a:spcAft>
            <a:buNone/>
          </a:pPr>
          <a:r>
            <a:rPr lang="lv-LV" sz="1800" kern="1200" noProof="0" dirty="0">
              <a:solidFill>
                <a:schemeClr val="tx1"/>
              </a:solidFill>
              <a:latin typeface="+mn-lt"/>
              <a:cs typeface="Times New Roman" panose="02020603050405020304" pitchFamily="18" charset="0"/>
            </a:rPr>
            <a:t>"Attālinātais ierēdnis" – 315 VPVKAC var saņemt attālinātas iestāžu speciālistu video konsultācijas ar VSAA, VID, VZD un VI speciālistiem par noteiktiem pakalpojumiem. Plānots paplašināt šī komunikācijas kanāla izmantošanu, piesaistot NVA un veselības resora iestādes.</a:t>
          </a:r>
        </a:p>
      </dsp:txBody>
      <dsp:txXfrm>
        <a:off x="1361327" y="2933973"/>
        <a:ext cx="8520387" cy="11792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583" cy="495249"/>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15324" y="0"/>
            <a:ext cx="2918583" cy="495249"/>
          </a:xfrm>
          <a:prstGeom prst="rect">
            <a:avLst/>
          </a:prstGeom>
        </p:spPr>
        <p:txBody>
          <a:bodyPr vert="horz" lIns="91440" tIns="45720" rIns="91440" bIns="45720" rtlCol="0"/>
          <a:lstStyle>
            <a:lvl1pPr algn="r">
              <a:defRPr sz="1200"/>
            </a:lvl1pPr>
          </a:lstStyle>
          <a:p>
            <a:fld id="{5766B1D8-034D-4748-BDDB-9E20849C7DB7}" type="datetimeFigureOut">
              <a:rPr lang="lv-LV" smtClean="0"/>
              <a:t>25.03.2026</a:t>
            </a:fld>
            <a:endParaRPr lang="lv-LV"/>
          </a:p>
        </p:txBody>
      </p:sp>
      <p:sp>
        <p:nvSpPr>
          <p:cNvPr id="4" name="Slide Image Placeholder 3"/>
          <p:cNvSpPr>
            <a:spLocks noGrp="1" noRot="1" noChangeAspect="1"/>
          </p:cNvSpPr>
          <p:nvPr>
            <p:ph type="sldImg" idx="2"/>
          </p:nvPr>
        </p:nvSpPr>
        <p:spPr>
          <a:xfrm>
            <a:off x="411163" y="1235075"/>
            <a:ext cx="5913437" cy="3328988"/>
          </a:xfrm>
          <a:prstGeom prst="rect">
            <a:avLst/>
          </a:prstGeom>
          <a:noFill/>
          <a:ln w="12700">
            <a:solidFill>
              <a:prstClr val="black"/>
            </a:solidFill>
          </a:ln>
        </p:spPr>
        <p:txBody>
          <a:bodyPr vert="horz" lIns="91440" tIns="45720" rIns="91440" bIns="45720" rtlCol="0" anchor="ctr"/>
          <a:lstStyle/>
          <a:p>
            <a:endParaRPr lang="lv-LV" dirty="0"/>
          </a:p>
        </p:txBody>
      </p:sp>
      <p:sp>
        <p:nvSpPr>
          <p:cNvPr id="5" name="Notes Placeholder 4"/>
          <p:cNvSpPr>
            <a:spLocks noGrp="1"/>
          </p:cNvSpPr>
          <p:nvPr>
            <p:ph type="body" sz="quarter" idx="3"/>
          </p:nvPr>
        </p:nvSpPr>
        <p:spPr>
          <a:xfrm>
            <a:off x="673948" y="4747138"/>
            <a:ext cx="5387868" cy="388709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Footer Placeholder 5"/>
          <p:cNvSpPr>
            <a:spLocks noGrp="1"/>
          </p:cNvSpPr>
          <p:nvPr>
            <p:ph type="ftr" sz="quarter" idx="4"/>
          </p:nvPr>
        </p:nvSpPr>
        <p:spPr>
          <a:xfrm>
            <a:off x="0" y="9371067"/>
            <a:ext cx="2918583" cy="49524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15324" y="9371067"/>
            <a:ext cx="2918583" cy="495247"/>
          </a:xfrm>
          <a:prstGeom prst="rect">
            <a:avLst/>
          </a:prstGeom>
        </p:spPr>
        <p:txBody>
          <a:bodyPr vert="horz" lIns="91440" tIns="45720" rIns="91440" bIns="45720" rtlCol="0" anchor="b"/>
          <a:lstStyle>
            <a:lvl1pPr algn="r">
              <a:defRPr sz="1200"/>
            </a:lvl1pPr>
          </a:lstStyle>
          <a:p>
            <a:fld id="{F7F9E48E-6AB2-407C-8099-E6DB5D60B820}" type="slidenum">
              <a:rPr lang="lv-LV" smtClean="0"/>
              <a:t>‹#›</a:t>
            </a:fld>
            <a:endParaRPr lang="lv-LV"/>
          </a:p>
        </p:txBody>
      </p:sp>
    </p:spTree>
    <p:extLst>
      <p:ext uri="{BB962C8B-B14F-4D97-AF65-F5344CB8AC3E}">
        <p14:creationId xmlns:p14="http://schemas.microsoft.com/office/powerpoint/2010/main" val="319030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11</a:t>
            </a:fld>
            <a:endParaRPr lang="lv-LV"/>
          </a:p>
        </p:txBody>
      </p:sp>
    </p:spTree>
    <p:extLst>
      <p:ext uri="{BB962C8B-B14F-4D97-AF65-F5344CB8AC3E}">
        <p14:creationId xmlns:p14="http://schemas.microsoft.com/office/powerpoint/2010/main" val="52373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15</a:t>
            </a:fld>
            <a:endParaRPr lang="lv-LV"/>
          </a:p>
        </p:txBody>
      </p:sp>
    </p:spTree>
    <p:extLst>
      <p:ext uri="{BB962C8B-B14F-4D97-AF65-F5344CB8AC3E}">
        <p14:creationId xmlns:p14="http://schemas.microsoft.com/office/powerpoint/2010/main" val="62295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B150-2861-9418-AB1B-DCC142B3A12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663D2A8-D31E-6671-EAE1-9229E7E45122}"/>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89CD4069-8F07-AD5D-92B0-3C08F8D93416}"/>
              </a:ext>
            </a:extLst>
          </p:cNvPr>
          <p:cNvSpPr>
            <a:spLocks noGrp="1"/>
          </p:cNvSpPr>
          <p:nvPr>
            <p:ph type="body" idx="1"/>
          </p:nvPr>
        </p:nvSpPr>
        <p:spPr/>
        <p:txBody>
          <a:bodyPr>
            <a:normAutofit/>
          </a:bodyPr>
          <a:lstStyle/>
          <a:p>
            <a:pPr rtl="0" fontAlgn="base"/>
            <a:endParaRPr lang="lv-LV" dirty="0"/>
          </a:p>
        </p:txBody>
      </p:sp>
      <p:sp>
        <p:nvSpPr>
          <p:cNvPr id="4" name="Slaida numura vietturis 3">
            <a:extLst>
              <a:ext uri="{FF2B5EF4-FFF2-40B4-BE49-F238E27FC236}">
                <a16:creationId xmlns:a16="http://schemas.microsoft.com/office/drawing/2014/main" id="{5F782B34-04D6-E9A1-6127-E5C9511066D8}"/>
              </a:ext>
            </a:extLst>
          </p:cNvPr>
          <p:cNvSpPr>
            <a:spLocks noGrp="1"/>
          </p:cNvSpPr>
          <p:nvPr>
            <p:ph type="sldNum" sz="quarter" idx="10"/>
          </p:nvPr>
        </p:nvSpPr>
        <p:spPr/>
        <p:txBody>
          <a:bodyPr/>
          <a:lstStyle/>
          <a:p>
            <a:pPr>
              <a:defRPr/>
            </a:pPr>
            <a:fld id="{617DDE4B-EC2A-407E-8340-0C3F860DDE88}" type="slidenum">
              <a:rPr lang="lv-LV" smtClean="0"/>
              <a:pPr>
                <a:defRPr/>
              </a:pPr>
              <a:t>17</a:t>
            </a:fld>
            <a:endParaRPr lang="lv-LV"/>
          </a:p>
        </p:txBody>
      </p:sp>
    </p:spTree>
    <p:extLst>
      <p:ext uri="{BB962C8B-B14F-4D97-AF65-F5344CB8AC3E}">
        <p14:creationId xmlns:p14="http://schemas.microsoft.com/office/powerpoint/2010/main" val="400844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617DDE4B-EC2A-407E-8340-0C3F860DDE88}" type="slidenum">
              <a:rPr lang="lv-LV" smtClean="0"/>
              <a:pPr>
                <a:defRPr/>
              </a:pPr>
              <a:t>18</a:t>
            </a:fld>
            <a:endParaRPr lang="lv-LV"/>
          </a:p>
        </p:txBody>
      </p:sp>
    </p:spTree>
    <p:extLst>
      <p:ext uri="{BB962C8B-B14F-4D97-AF65-F5344CB8AC3E}">
        <p14:creationId xmlns:p14="http://schemas.microsoft.com/office/powerpoint/2010/main" val="221186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655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88E90-63F1-C98E-4248-357AEFFBA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F1787-6C97-6AB1-B53F-4BF164118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718CE-1DA7-1363-5C21-C4148B525F0B}"/>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341074A7-382C-31B0-4D5B-43ECF48DE2F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787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B3BDC8C3-1932-4C66-B06F-1E03C6F1B61D}" type="slidenum">
              <a:rPr lang="lv-LV" smtClean="0"/>
              <a:t>28</a:t>
            </a:fld>
            <a:endParaRPr lang="lv-LV"/>
          </a:p>
        </p:txBody>
      </p:sp>
    </p:spTree>
    <p:extLst>
      <p:ext uri="{BB962C8B-B14F-4D97-AF65-F5344CB8AC3E}">
        <p14:creationId xmlns:p14="http://schemas.microsoft.com/office/powerpoint/2010/main" val="217358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69FF7-5B6B-03CB-DDD1-0DFB0E8A9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C11AB-6DF3-504B-D84D-23C24C75B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A5E5-402D-65FA-A222-BEE977191C6A}"/>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03FB4A1B-DBA0-3CFF-3CAC-E2D3FA89CE6F}"/>
              </a:ext>
            </a:extLst>
          </p:cNvPr>
          <p:cNvSpPr>
            <a:spLocks noGrp="1"/>
          </p:cNvSpPr>
          <p:nvPr>
            <p:ph type="sldNum" sz="quarter" idx="5"/>
          </p:nvPr>
        </p:nvSpPr>
        <p:spPr/>
        <p:txBody>
          <a:bodyPr/>
          <a:lstStyle/>
          <a:p>
            <a:fld id="{B3BDC8C3-1932-4C66-B06F-1E03C6F1B61D}" type="slidenum">
              <a:rPr lang="lv-LV" smtClean="0"/>
              <a:t>29</a:t>
            </a:fld>
            <a:endParaRPr lang="lv-LV"/>
          </a:p>
        </p:txBody>
      </p:sp>
    </p:spTree>
    <p:extLst>
      <p:ext uri="{BB962C8B-B14F-4D97-AF65-F5344CB8AC3E}">
        <p14:creationId xmlns:p14="http://schemas.microsoft.com/office/powerpoint/2010/main" val="3564940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31</a:t>
            </a:fld>
            <a:endParaRPr lang="lv-LV"/>
          </a:p>
        </p:txBody>
      </p:sp>
    </p:spTree>
    <p:extLst>
      <p:ext uri="{BB962C8B-B14F-4D97-AF65-F5344CB8AC3E}">
        <p14:creationId xmlns:p14="http://schemas.microsoft.com/office/powerpoint/2010/main" val="1407479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02535C9-78EC-4445-8986-5B130ED234C9}" type="slidenum">
              <a:rPr lang="lv-LV" smtClean="0"/>
              <a:t>33</a:t>
            </a:fld>
            <a:endParaRPr lang="lv-LV"/>
          </a:p>
        </p:txBody>
      </p:sp>
    </p:spTree>
    <p:extLst>
      <p:ext uri="{BB962C8B-B14F-4D97-AF65-F5344CB8AC3E}">
        <p14:creationId xmlns:p14="http://schemas.microsoft.com/office/powerpoint/2010/main" val="330845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3</a:t>
            </a:fld>
            <a:endParaRPr lang="lv-LV"/>
          </a:p>
        </p:txBody>
      </p:sp>
    </p:spTree>
    <p:extLst>
      <p:ext uri="{BB962C8B-B14F-4D97-AF65-F5344CB8AC3E}">
        <p14:creationId xmlns:p14="http://schemas.microsoft.com/office/powerpoint/2010/main" val="1840198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0D4C-3B74-5430-7C20-EFB9222C37E4}"/>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FA30403-BB49-501F-F8EE-AC84D5874931}"/>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5B76C4C9-F9C3-F9E3-618D-22B42D0D583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93383F74-92F1-56A9-0550-790B2EECE9DC}"/>
              </a:ext>
            </a:extLst>
          </p:cNvPr>
          <p:cNvSpPr>
            <a:spLocks noGrp="1"/>
          </p:cNvSpPr>
          <p:nvPr>
            <p:ph type="sldNum" sz="quarter" idx="5"/>
          </p:nvPr>
        </p:nvSpPr>
        <p:spPr/>
        <p:txBody>
          <a:bodyPr/>
          <a:lstStyle/>
          <a:p>
            <a:fld id="{502535C9-78EC-4445-8986-5B130ED234C9}" type="slidenum">
              <a:rPr lang="lv-LV" smtClean="0"/>
              <a:t>34</a:t>
            </a:fld>
            <a:endParaRPr lang="lv-LV"/>
          </a:p>
        </p:txBody>
      </p:sp>
    </p:spTree>
    <p:extLst>
      <p:ext uri="{BB962C8B-B14F-4D97-AF65-F5344CB8AC3E}">
        <p14:creationId xmlns:p14="http://schemas.microsoft.com/office/powerpoint/2010/main" val="170843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A6142-B8E8-F002-9986-DB9767A76E7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59F2A44-BBD6-8CD8-2FE6-5856C36EE7BD}"/>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AA9C06B3-7A26-662D-3B11-F20AF5113326}"/>
              </a:ext>
            </a:extLst>
          </p:cNvPr>
          <p:cNvSpPr>
            <a:spLocks noGrp="1"/>
          </p:cNvSpPr>
          <p:nvPr>
            <p:ph type="body" idx="1"/>
          </p:nvPr>
        </p:nvSpPr>
        <p:spPr/>
        <p:txBody>
          <a:bodyPr/>
          <a:lstStyle/>
          <a:p>
            <a:endParaRPr lang="lv-LV" sz="1200" baseline="0" dirty="0">
              <a:highlight>
                <a:srgbClr val="FFFF00"/>
              </a:highlight>
            </a:endParaRPr>
          </a:p>
        </p:txBody>
      </p:sp>
      <p:sp>
        <p:nvSpPr>
          <p:cNvPr id="4" name="Slaida numura vietturis 3">
            <a:extLst>
              <a:ext uri="{FF2B5EF4-FFF2-40B4-BE49-F238E27FC236}">
                <a16:creationId xmlns:a16="http://schemas.microsoft.com/office/drawing/2014/main" id="{DE31BC17-CE9D-A1B9-3816-10184D45B116}"/>
              </a:ext>
            </a:extLst>
          </p:cNvPr>
          <p:cNvSpPr>
            <a:spLocks noGrp="1"/>
          </p:cNvSpPr>
          <p:nvPr>
            <p:ph type="sldNum" sz="quarter" idx="5"/>
          </p:nvPr>
        </p:nvSpPr>
        <p:spPr/>
        <p:txBody>
          <a:bodyPr/>
          <a:lstStyle/>
          <a:p>
            <a:fld id="{502535C9-78EC-4445-8986-5B130ED234C9}" type="slidenum">
              <a:rPr lang="lv-LV" smtClean="0"/>
              <a:t>35</a:t>
            </a:fld>
            <a:endParaRPr lang="lv-LV"/>
          </a:p>
        </p:txBody>
      </p:sp>
    </p:spTree>
    <p:extLst>
      <p:ext uri="{BB962C8B-B14F-4D97-AF65-F5344CB8AC3E}">
        <p14:creationId xmlns:p14="http://schemas.microsoft.com/office/powerpoint/2010/main" val="3824311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8ABB-EA43-EA5E-E245-CE05C9E163A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598F8DB-3B83-C181-01B4-72AA4E7B12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8408E516-75DD-CF89-6216-28643A7B5DF7}"/>
              </a:ext>
            </a:extLst>
          </p:cNvPr>
          <p:cNvSpPr>
            <a:spLocks noGrp="1"/>
          </p:cNvSpPr>
          <p:nvPr>
            <p:ph type="body" idx="1"/>
          </p:nvPr>
        </p:nvSpPr>
        <p:spPr/>
        <p:txBody>
          <a:bodyPr/>
          <a:lstStyle/>
          <a:p>
            <a:endParaRPr lang="lv-LV" sz="1200" baseline="0" dirty="0">
              <a:highlight>
                <a:srgbClr val="FFFF00"/>
              </a:highlight>
            </a:endParaRPr>
          </a:p>
        </p:txBody>
      </p:sp>
      <p:sp>
        <p:nvSpPr>
          <p:cNvPr id="4" name="Slaida numura vietturis 3">
            <a:extLst>
              <a:ext uri="{FF2B5EF4-FFF2-40B4-BE49-F238E27FC236}">
                <a16:creationId xmlns:a16="http://schemas.microsoft.com/office/drawing/2014/main" id="{9A9A976F-36C8-8AA1-25CE-70C653608063}"/>
              </a:ext>
            </a:extLst>
          </p:cNvPr>
          <p:cNvSpPr>
            <a:spLocks noGrp="1"/>
          </p:cNvSpPr>
          <p:nvPr>
            <p:ph type="sldNum" sz="quarter" idx="5"/>
          </p:nvPr>
        </p:nvSpPr>
        <p:spPr/>
        <p:txBody>
          <a:bodyPr/>
          <a:lstStyle/>
          <a:p>
            <a:fld id="{502535C9-78EC-4445-8986-5B130ED234C9}" type="slidenum">
              <a:rPr lang="lv-LV" smtClean="0"/>
              <a:t>36</a:t>
            </a:fld>
            <a:endParaRPr lang="lv-LV"/>
          </a:p>
        </p:txBody>
      </p:sp>
    </p:spTree>
    <p:extLst>
      <p:ext uri="{BB962C8B-B14F-4D97-AF65-F5344CB8AC3E}">
        <p14:creationId xmlns:p14="http://schemas.microsoft.com/office/powerpoint/2010/main" val="302855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8ABB-EA43-EA5E-E245-CE05C9E163A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598F8DB-3B83-C181-01B4-72AA4E7B12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8408E516-75DD-CF89-6216-28643A7B5DF7}"/>
              </a:ext>
            </a:extLst>
          </p:cNvPr>
          <p:cNvSpPr>
            <a:spLocks noGrp="1"/>
          </p:cNvSpPr>
          <p:nvPr>
            <p:ph type="body" idx="1"/>
          </p:nvPr>
        </p:nvSpPr>
        <p:spPr/>
        <p:txBody>
          <a:bodyPr/>
          <a:lstStyle/>
          <a:p>
            <a:endParaRPr lang="lv-LV" sz="1200" baseline="0" dirty="0">
              <a:highlight>
                <a:srgbClr val="FFFF00"/>
              </a:highlight>
            </a:endParaRPr>
          </a:p>
        </p:txBody>
      </p:sp>
      <p:sp>
        <p:nvSpPr>
          <p:cNvPr id="4" name="Slaida numura vietturis 3">
            <a:extLst>
              <a:ext uri="{FF2B5EF4-FFF2-40B4-BE49-F238E27FC236}">
                <a16:creationId xmlns:a16="http://schemas.microsoft.com/office/drawing/2014/main" id="{9A9A976F-36C8-8AA1-25CE-70C653608063}"/>
              </a:ext>
            </a:extLst>
          </p:cNvPr>
          <p:cNvSpPr>
            <a:spLocks noGrp="1"/>
          </p:cNvSpPr>
          <p:nvPr>
            <p:ph type="sldNum" sz="quarter" idx="5"/>
          </p:nvPr>
        </p:nvSpPr>
        <p:spPr/>
        <p:txBody>
          <a:bodyPr/>
          <a:lstStyle/>
          <a:p>
            <a:fld id="{502535C9-78EC-4445-8986-5B130ED234C9}" type="slidenum">
              <a:rPr lang="lv-LV" smtClean="0"/>
              <a:t>37</a:t>
            </a:fld>
            <a:endParaRPr lang="lv-LV"/>
          </a:p>
        </p:txBody>
      </p:sp>
    </p:spTree>
    <p:extLst>
      <p:ext uri="{BB962C8B-B14F-4D97-AF65-F5344CB8AC3E}">
        <p14:creationId xmlns:p14="http://schemas.microsoft.com/office/powerpoint/2010/main" val="1523510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EF6A1-EE33-EBE7-754F-E2D001FF7F5B}"/>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F35F3A7E-27CE-43C1-35BD-3D008F58F312}"/>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BB1DA3DA-9AA6-2341-88D0-7626309E0D91}"/>
              </a:ext>
            </a:extLst>
          </p:cNvPr>
          <p:cNvSpPr>
            <a:spLocks noGrp="1"/>
          </p:cNvSpPr>
          <p:nvPr>
            <p:ph type="body" idx="1"/>
          </p:nvPr>
        </p:nvSpPr>
        <p:spPr/>
        <p:txBody>
          <a:bodyPr/>
          <a:lstStyle/>
          <a:p>
            <a:r>
              <a:rPr lang="lv-LV" b="1" u="sng" dirty="0">
                <a:solidFill>
                  <a:srgbClr val="FF0000"/>
                </a:solidFill>
              </a:rPr>
              <a:t>1.Krustakalnos. </a:t>
            </a:r>
            <a:r>
              <a:rPr lang="lv-LV" dirty="0"/>
              <a:t>Tiek sakārtota pēdējo 600 m posms t.sk. gājēju velosipēdistu tuneļa izbūve. Šobrīd pie augstas intensitātes tiek šķērsotas četras joslas. Asfalts. DT </a:t>
            </a:r>
          </a:p>
          <a:p>
            <a:pPr marL="0" marR="0" lvl="0" indent="0" algn="l" defTabSz="938213" rtl="0" eaLnBrk="0" fontAlgn="base" latinLnBrk="0" hangingPunct="0">
              <a:lnSpc>
                <a:spcPct val="100000"/>
              </a:lnSpc>
              <a:spcBef>
                <a:spcPct val="30000"/>
              </a:spcBef>
              <a:spcAft>
                <a:spcPct val="0"/>
              </a:spcAft>
              <a:buClrTx/>
              <a:buSzTx/>
              <a:buFontTx/>
              <a:buNone/>
              <a:tabLst/>
              <a:defRPr/>
            </a:pPr>
            <a:r>
              <a:rPr lang="lv-LV" b="1" u="sng" dirty="0">
                <a:solidFill>
                  <a:srgbClr val="FF0000"/>
                </a:solidFill>
              </a:rPr>
              <a:t>2.Brankas. </a:t>
            </a:r>
            <a:r>
              <a:rPr lang="lv-LV" dirty="0"/>
              <a:t>Viens no melnajiem punktiem. Satiksmes tuneli, lai savienotu </a:t>
            </a:r>
            <a:r>
              <a:rPr lang="lv-LV" dirty="0" err="1"/>
              <a:t>Brankas</a:t>
            </a:r>
            <a:r>
              <a:rPr lang="lv-LV" dirty="0"/>
              <a:t> ar Ozolniekiem un tur jau pašvaldības izveidoto infrastruktūru.</a:t>
            </a:r>
          </a:p>
          <a:p>
            <a:r>
              <a:rPr lang="lv-LV" dirty="0"/>
              <a:t>3. Iepriekš izbūvējām GVC līdz </a:t>
            </a:r>
            <a:r>
              <a:rPr lang="lv-LV" b="1" u="sng" dirty="0" err="1">
                <a:solidFill>
                  <a:srgbClr val="FF0000"/>
                </a:solidFill>
              </a:rPr>
              <a:t>Tušķiem</a:t>
            </a:r>
            <a:r>
              <a:rPr lang="lv-LV" b="1" u="sng" dirty="0">
                <a:solidFill>
                  <a:srgbClr val="FF0000"/>
                </a:solidFill>
              </a:rPr>
              <a:t>. </a:t>
            </a:r>
            <a:r>
              <a:rPr lang="lv-LV" dirty="0"/>
              <a:t>Turpinājums.</a:t>
            </a:r>
          </a:p>
          <a:p>
            <a:pPr marL="0" marR="0" lvl="0" indent="0" algn="l" defTabSz="938213" rtl="0" eaLnBrk="0" fontAlgn="base" latinLnBrk="0" hangingPunct="0">
              <a:lnSpc>
                <a:spcPct val="100000"/>
              </a:lnSpc>
              <a:spcBef>
                <a:spcPct val="30000"/>
              </a:spcBef>
              <a:spcAft>
                <a:spcPct val="0"/>
              </a:spcAft>
              <a:buClrTx/>
              <a:buSzTx/>
              <a:buFontTx/>
              <a:buNone/>
              <a:tabLst/>
              <a:defRPr/>
            </a:pPr>
            <a:r>
              <a:rPr lang="lv-LV" sz="1800" kern="100" dirty="0">
                <a:effectLst/>
                <a:latin typeface="Times New Roman" panose="02020603050405020304" pitchFamily="18" charset="0"/>
                <a:ea typeface="Aptos" panose="020B0004020202020204" pitchFamily="34" charset="0"/>
                <a:cs typeface="Times New Roman" panose="02020603050405020304" pitchFamily="18" charset="0"/>
              </a:rPr>
              <a:t>4.A/c V187 (3,7.–10,4. km) </a:t>
            </a:r>
            <a:r>
              <a:rPr lang="lv-LV" sz="1800" b="1" kern="100" dirty="0">
                <a:effectLst/>
                <a:latin typeface="Times New Roman" panose="02020603050405020304" pitchFamily="18" charset="0"/>
                <a:ea typeface="Aptos" panose="020B0004020202020204" pitchFamily="34" charset="0"/>
                <a:cs typeface="Times New Roman" panose="02020603050405020304" pitchFamily="18" charset="0"/>
              </a:rPr>
              <a:t>Darbi:</a:t>
            </a:r>
            <a:r>
              <a:rPr lang="lv-LV" sz="1800" kern="100" dirty="0">
                <a:effectLst/>
                <a:latin typeface="Times New Roman" panose="02020603050405020304" pitchFamily="18" charset="0"/>
                <a:ea typeface="Aptos" panose="020B0004020202020204" pitchFamily="34" charset="0"/>
                <a:cs typeface="Times New Roman" panose="02020603050405020304" pitchFamily="18" charset="0"/>
              </a:rPr>
              <a:t> gājēju–velosipēdistu infrastruktūra Valmiera–Mūrmuiža</a:t>
            </a:r>
          </a:p>
          <a:p>
            <a:pPr marL="0" marR="0" lvl="0" indent="0" algn="l" defTabSz="938213" rtl="0" eaLnBrk="0" fontAlgn="base" latinLnBrk="0" hangingPunct="0">
              <a:lnSpc>
                <a:spcPct val="100000"/>
              </a:lnSpc>
              <a:spcBef>
                <a:spcPct val="30000"/>
              </a:spcBef>
              <a:spcAft>
                <a:spcPct val="0"/>
              </a:spcAft>
              <a:buClrTx/>
              <a:buSzTx/>
              <a:buFontTx/>
              <a:buNone/>
              <a:tabLst/>
              <a:defRPr/>
            </a:pPr>
            <a:r>
              <a:rPr lang="lv-LV" sz="1200" dirty="0">
                <a:latin typeface="Montserrat" panose="00000500000000000000" pitchFamily="50" charset="-70"/>
              </a:rPr>
              <a:t>5. A/c P20 (24,9.–28,2. km) </a:t>
            </a:r>
            <a:r>
              <a:rPr lang="lv-LV" sz="1200" b="1" dirty="0">
                <a:latin typeface="Montserrat" panose="00000500000000000000" pitchFamily="50" charset="-70"/>
              </a:rPr>
              <a:t>Darbi:</a:t>
            </a:r>
            <a:r>
              <a:rPr lang="lv-LV" sz="1200" dirty="0">
                <a:latin typeface="Montserrat" panose="00000500000000000000" pitchFamily="50" charset="-70"/>
              </a:rPr>
              <a:t> gājēju–velosipēdistu infrastruktūra Jāņmuiža–Cēsis </a:t>
            </a:r>
          </a:p>
          <a:p>
            <a:pPr marL="0" marR="0" lvl="0" indent="0" algn="l" defTabSz="938213" rtl="0" eaLnBrk="0" fontAlgn="base" latinLnBrk="0" hangingPunct="0">
              <a:lnSpc>
                <a:spcPct val="100000"/>
              </a:lnSpc>
              <a:spcBef>
                <a:spcPct val="30000"/>
              </a:spcBef>
              <a:spcAft>
                <a:spcPct val="0"/>
              </a:spcAft>
              <a:buClrTx/>
              <a:buSzTx/>
              <a:buFontTx/>
              <a:buNone/>
              <a:tabLst/>
              <a:defRPr/>
            </a:pPr>
            <a:r>
              <a:rPr lang="lv-LV" sz="1200" dirty="0">
                <a:latin typeface="Montserrat" panose="00000500000000000000" pitchFamily="50" charset="-70"/>
              </a:rPr>
              <a:t>6. A/c A13 (129,4.–134,7. km) </a:t>
            </a:r>
            <a:r>
              <a:rPr lang="lv-LV" sz="1200" b="1" dirty="0">
                <a:latin typeface="Montserrat" panose="00000500000000000000" pitchFamily="50" charset="-70"/>
              </a:rPr>
              <a:t>Darbi:</a:t>
            </a:r>
            <a:r>
              <a:rPr lang="lv-LV" sz="1200" dirty="0">
                <a:latin typeface="Montserrat" panose="00000500000000000000" pitchFamily="50" charset="-70"/>
              </a:rPr>
              <a:t> gājēju–velosipēdistu infrastruktūra Daugavpils–Lociki</a:t>
            </a:r>
            <a:endParaRPr lang="lv-LV" dirty="0"/>
          </a:p>
          <a:p>
            <a:r>
              <a:rPr lang="lv-LV" dirty="0"/>
              <a:t>7 .</a:t>
            </a:r>
            <a:r>
              <a:rPr lang="lv-LV" b="1" u="sng" dirty="0">
                <a:solidFill>
                  <a:srgbClr val="FF0000"/>
                </a:solidFill>
              </a:rPr>
              <a:t> Suntažos </a:t>
            </a:r>
            <a:r>
              <a:rPr lang="lv-LV" dirty="0"/>
              <a:t>izveidoja rotācijas apli, savienoja ar asfaltbetona segumu tiltu pār </a:t>
            </a:r>
            <a:r>
              <a:rPr lang="lv-LV" dirty="0" err="1"/>
              <a:t>Abzes</a:t>
            </a:r>
            <a:r>
              <a:rPr lang="lv-LV" dirty="0"/>
              <a:t> upi. Tika arī izveidota GVC </a:t>
            </a:r>
            <a:r>
              <a:rPr lang="lv-LV" dirty="0" err="1"/>
              <a:t>infrastruktura</a:t>
            </a:r>
            <a:r>
              <a:rPr lang="lv-LV" dirty="0"/>
              <a:t>.</a:t>
            </a:r>
          </a:p>
          <a:p>
            <a:r>
              <a:rPr lang="lv-LV" dirty="0"/>
              <a:t>8. Iepriekšēja gadā realizējām satiksmes uzlabošanas projektu no Rīgas līdz Garkalnei, kur slēdzām divas apgriešanas vietas pie </a:t>
            </a:r>
            <a:r>
              <a:rPr lang="lv-LV" dirty="0" err="1"/>
              <a:t>Langstiņiem</a:t>
            </a:r>
            <a:r>
              <a:rPr lang="lv-LV" dirty="0"/>
              <a:t> un </a:t>
            </a:r>
            <a:r>
              <a:rPr lang="lv-LV" dirty="0" err="1"/>
              <a:t>Makstniekos</a:t>
            </a:r>
            <a:r>
              <a:rPr lang="lv-LV" dirty="0"/>
              <a:t>.</a:t>
            </a:r>
          </a:p>
          <a:p>
            <a:r>
              <a:rPr lang="lv-LV" dirty="0"/>
              <a:t>Lai uzlabotu piekļuvi </a:t>
            </a:r>
            <a:r>
              <a:rPr lang="lv-LV" b="1" u="sng" dirty="0" err="1">
                <a:solidFill>
                  <a:srgbClr val="FF0000"/>
                </a:solidFill>
              </a:rPr>
              <a:t>Langstiņiem</a:t>
            </a:r>
            <a:r>
              <a:rPr lang="lv-LV" dirty="0"/>
              <a:t> tiks sakārtots valsts vietējais autoceļš V54.</a:t>
            </a:r>
          </a:p>
          <a:p>
            <a:r>
              <a:rPr lang="lv-LV" dirty="0"/>
              <a:t>9. Būtisks satiksmes drošības projekts ir </a:t>
            </a:r>
            <a:r>
              <a:rPr lang="lv-LV" b="1" u="sng" dirty="0">
                <a:solidFill>
                  <a:srgbClr val="FF0000"/>
                </a:solidFill>
              </a:rPr>
              <a:t>autoceļa A9 pašā sākuma</a:t>
            </a:r>
            <a:r>
              <a:rPr lang="lv-LV" dirty="0"/>
              <a:t>, kur tiks sakārtotas pieturvietas , izbūvēts paralēlais ceļš. Izbūvēts GVC, kas savienosies ar Mārupes GVC </a:t>
            </a:r>
            <a:r>
              <a:rPr lang="lv-LV" dirty="0" err="1"/>
              <a:t>infrastrukturu</a:t>
            </a:r>
            <a:r>
              <a:rPr lang="lv-LV" dirty="0"/>
              <a:t>. Likvidētas nobrauktuves.</a:t>
            </a:r>
          </a:p>
          <a:p>
            <a:r>
              <a:rPr lang="lv-LV" dirty="0"/>
              <a:t>10. </a:t>
            </a:r>
            <a:r>
              <a:rPr lang="lv-LV" b="1" dirty="0">
                <a:solidFill>
                  <a:srgbClr val="FF0000"/>
                </a:solidFill>
              </a:rPr>
              <a:t>Milzkalne. </a:t>
            </a:r>
            <a:r>
              <a:rPr lang="lv-LV" dirty="0"/>
              <a:t>Apdzīvotas savienošana ar pilsētu.</a:t>
            </a:r>
          </a:p>
          <a:p>
            <a:endParaRPr lang="lv-LV" dirty="0"/>
          </a:p>
          <a:p>
            <a:r>
              <a:rPr lang="lv-LV" b="1" u="sng" dirty="0">
                <a:solidFill>
                  <a:srgbClr val="FF0000"/>
                </a:solidFill>
              </a:rPr>
              <a:t>Daudzos no projektiem ir cieša sadarbība ar pašvaldībām, kur pašvaldības nodrošinās veloceliņu apgaismošanu un uzturēšanu.</a:t>
            </a:r>
          </a:p>
        </p:txBody>
      </p:sp>
      <p:sp>
        <p:nvSpPr>
          <p:cNvPr id="4" name="Slaida numura vietturis 3">
            <a:extLst>
              <a:ext uri="{FF2B5EF4-FFF2-40B4-BE49-F238E27FC236}">
                <a16:creationId xmlns:a16="http://schemas.microsoft.com/office/drawing/2014/main" id="{FE1D14BC-6737-8634-7684-D9F24976F4CF}"/>
              </a:ext>
            </a:extLst>
          </p:cNvPr>
          <p:cNvSpPr>
            <a:spLocks noGrp="1"/>
          </p:cNvSpPr>
          <p:nvPr>
            <p:ph type="sldNum" sz="quarter" idx="5"/>
          </p:nvPr>
        </p:nvSpPr>
        <p:spPr/>
        <p:txBody>
          <a:bodyPr/>
          <a:lstStyle/>
          <a:p>
            <a:fld id="{D750FE11-19B8-4947-954E-CC8242A8453E}" type="slidenum">
              <a:rPr lang="lv-LV" smtClean="0"/>
              <a:t>40</a:t>
            </a:fld>
            <a:endParaRPr lang="lv-LV"/>
          </a:p>
        </p:txBody>
      </p:sp>
    </p:spTree>
    <p:extLst>
      <p:ext uri="{BB962C8B-B14F-4D97-AF65-F5344CB8AC3E}">
        <p14:creationId xmlns:p14="http://schemas.microsoft.com/office/powerpoint/2010/main" val="37319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1C797-D8AF-AAEF-918C-D3F3F92D2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C1532-12C0-B476-2F3C-82E9EF00B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15EBF-4232-F52C-32FD-6C4B0313F893}"/>
              </a:ext>
            </a:extLst>
          </p:cNvPr>
          <p:cNvSpPr>
            <a:spLocks noGrp="1"/>
          </p:cNvSpPr>
          <p:nvPr>
            <p:ph type="body" idx="1"/>
          </p:nvPr>
        </p:nvSpPr>
        <p:spPr/>
        <p:txBody>
          <a:bodyPr/>
          <a:lstStyle/>
          <a:p>
            <a:pPr marL="0" indent="0">
              <a:buNone/>
            </a:pPr>
            <a:r>
              <a:rPr lang="lv-LV" b="1" u="sng" dirty="0">
                <a:solidFill>
                  <a:srgbClr val="FF0000"/>
                </a:solidFill>
              </a:rPr>
              <a:t>1.Krustakalnos. </a:t>
            </a:r>
            <a:r>
              <a:rPr lang="lv-LV" dirty="0"/>
              <a:t>Tiek sakārtota pēdējo 600 m posms t.sk. gājēju velosipēdistu tuneļa izbūve. Šobrīd pie augstas intensitātes tiek šķērsotas četras joslas. Asfalts. DT 3.Kārta</a:t>
            </a:r>
          </a:p>
          <a:p>
            <a:pPr marL="0" indent="0">
              <a:buNone/>
            </a:pPr>
            <a:r>
              <a:rPr lang="lv-LV" b="1" u="sng" dirty="0">
                <a:solidFill>
                  <a:srgbClr val="FF0000"/>
                </a:solidFill>
              </a:rPr>
              <a:t>2.Brankas. </a:t>
            </a:r>
            <a:r>
              <a:rPr lang="lv-LV" dirty="0"/>
              <a:t>Viens no melnajiem punktiem. Satiksmes tuneli, lai savienotu </a:t>
            </a:r>
            <a:r>
              <a:rPr lang="lv-LV" dirty="0" err="1"/>
              <a:t>Brankas</a:t>
            </a:r>
            <a:r>
              <a:rPr lang="lv-LV" dirty="0"/>
              <a:t> ar Ozolniekiem un tur jau pašvaldības izveidoto infrastruktūru.</a:t>
            </a:r>
          </a:p>
          <a:p>
            <a:pPr marL="0" indent="0">
              <a:buNone/>
            </a:pPr>
            <a:r>
              <a:rPr lang="lv-LV" b="1" u="sng" dirty="0">
                <a:solidFill>
                  <a:srgbClr val="FF0000"/>
                </a:solidFill>
              </a:rPr>
              <a:t>5.Baldones rotācijas aplis</a:t>
            </a:r>
            <a:r>
              <a:rPr lang="lv-LV" dirty="0"/>
              <a:t>. Intensīva satiksme. Tuvumā lieli loģistikas centri. Tiks likvidēti kreisie pagriezieni un izveidotas gājēju velosipēdistu ceļi.</a:t>
            </a:r>
          </a:p>
          <a:p>
            <a:pPr marL="0" indent="0">
              <a:buNone/>
            </a:pPr>
            <a:r>
              <a:rPr lang="lv-LV" b="1" u="sng" dirty="0">
                <a:solidFill>
                  <a:srgbClr val="FF0000"/>
                </a:solidFill>
              </a:rPr>
              <a:t>10.Tireļu</a:t>
            </a:r>
            <a:r>
              <a:rPr lang="lv-LV" dirty="0"/>
              <a:t> rotācijas aplis. Krustojumā vairāki infrastruktūras objekti, skolēnu autobusa pieturvieta. Slikta redzamība nobraucot no Gaujas tērauda tilta.</a:t>
            </a:r>
          </a:p>
          <a:p>
            <a:pPr marL="228600" indent="-228600">
              <a:buAutoNum type="arabicPeriod"/>
            </a:pPr>
            <a:endParaRPr lang="lv-LV" dirty="0"/>
          </a:p>
        </p:txBody>
      </p:sp>
      <p:sp>
        <p:nvSpPr>
          <p:cNvPr id="4" name="Slide Number Placeholder 3">
            <a:extLst>
              <a:ext uri="{FF2B5EF4-FFF2-40B4-BE49-F238E27FC236}">
                <a16:creationId xmlns:a16="http://schemas.microsoft.com/office/drawing/2014/main" id="{875D1B8C-C046-2151-62A2-8421C2E55249}"/>
              </a:ext>
            </a:extLst>
          </p:cNvPr>
          <p:cNvSpPr>
            <a:spLocks noGrp="1"/>
          </p:cNvSpPr>
          <p:nvPr>
            <p:ph type="sldNum" sz="quarter" idx="5"/>
          </p:nvPr>
        </p:nvSpPr>
        <p:spPr/>
        <p:txBody>
          <a:bodyPr/>
          <a:lstStyle/>
          <a:p>
            <a:fld id="{1B04A1B0-4895-AE46-9D69-639045347D69}" type="slidenum">
              <a:rPr lang="x-none" smtClean="0"/>
              <a:t>41</a:t>
            </a:fld>
            <a:endParaRPr lang="x-none"/>
          </a:p>
        </p:txBody>
      </p:sp>
    </p:spTree>
    <p:extLst>
      <p:ext uri="{BB962C8B-B14F-4D97-AF65-F5344CB8AC3E}">
        <p14:creationId xmlns:p14="http://schemas.microsoft.com/office/powerpoint/2010/main" val="156013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778FA-E54C-8531-E3F8-39FD24AA6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6AECA-1F44-B34E-958C-30C1EFE1C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F3188-D00B-4C7B-9B2A-996F86F95428}"/>
              </a:ext>
            </a:extLst>
          </p:cNvPr>
          <p:cNvSpPr>
            <a:spLocks noGrp="1"/>
          </p:cNvSpPr>
          <p:nvPr>
            <p:ph type="body" idx="1"/>
          </p:nvPr>
        </p:nvSpPr>
        <p:spPr/>
        <p:txBody>
          <a:bodyPr/>
          <a:lstStyle/>
          <a:p>
            <a:pPr marL="0" indent="0">
              <a:buNone/>
            </a:pPr>
            <a:r>
              <a:rPr lang="lv-LV" b="1" u="sng" dirty="0">
                <a:solidFill>
                  <a:srgbClr val="FF0000"/>
                </a:solidFill>
              </a:rPr>
              <a:t>3.Garkalne</a:t>
            </a:r>
            <a:r>
              <a:rPr lang="lv-LV" dirty="0"/>
              <a:t>. Šobrīd regulējama gājēju pāreja. Līdz ar to ka bīstama pāreja arī </a:t>
            </a:r>
            <a:r>
              <a:rPr lang="lv-LV" dirty="0" err="1"/>
              <a:t>fotoradars</a:t>
            </a:r>
            <a:r>
              <a:rPr lang="lv-LV" dirty="0"/>
              <a:t>. Tiks izbūvēts gājēju –velosipēdistu pāreja.</a:t>
            </a:r>
          </a:p>
          <a:p>
            <a:pPr marL="0" indent="0">
              <a:buNone/>
            </a:pPr>
            <a:r>
              <a:rPr lang="lv-LV" b="1" u="sng" dirty="0">
                <a:solidFill>
                  <a:srgbClr val="FF0000"/>
                </a:solidFill>
              </a:rPr>
              <a:t>4.Apšupe</a:t>
            </a:r>
            <a:r>
              <a:rPr lang="lv-LV" dirty="0"/>
              <a:t>. Melnais punkts nr. 1. Iepriekš mēģinājām situāciju ar visiem iespējamajiem satiksmes drošības uzlabošanas līdzekļiem. Šobrīd noņemsim no galvenā ceļa autobusu pieturas un izbūvēsim </a:t>
            </a:r>
            <a:r>
              <a:rPr lang="lv-LV" dirty="0" err="1"/>
              <a:t>divlīmeni</a:t>
            </a:r>
            <a:r>
              <a:rPr lang="lv-LV" dirty="0"/>
              <a:t>.</a:t>
            </a:r>
          </a:p>
          <a:p>
            <a:pPr marL="0" indent="0">
              <a:buNone/>
            </a:pPr>
            <a:r>
              <a:rPr lang="lv-LV" b="1" u="sng" dirty="0">
                <a:solidFill>
                  <a:srgbClr val="FF0000"/>
                </a:solidFill>
              </a:rPr>
              <a:t>6.Parvadi pie Olaines</a:t>
            </a:r>
            <a:r>
              <a:rPr lang="lv-LV" dirty="0"/>
              <a:t>. </a:t>
            </a:r>
            <a:r>
              <a:rPr lang="lv-LV" dirty="0" err="1"/>
              <a:t>Ši</a:t>
            </a:r>
            <a:r>
              <a:rPr lang="lv-LV" dirty="0"/>
              <a:t> ir nopietnākā būve programma, jo tiks vienlaicīgi izbūvēti divi pārvadi gan pār dzelzceļu gan arī pār A8. sastrēgumi un lai nodrošinātu piekļuvi Olainei ārkārtas situācijās piemēram, ja slēgta dzelzceļa pārbrauktuve.</a:t>
            </a:r>
          </a:p>
          <a:p>
            <a:pPr marL="0" indent="0">
              <a:buNone/>
            </a:pPr>
            <a:r>
              <a:rPr lang="lv-LV" b="1" u="sng" dirty="0">
                <a:solidFill>
                  <a:srgbClr val="FF0000"/>
                </a:solidFill>
              </a:rPr>
              <a:t>7.Medzābaki. </a:t>
            </a:r>
            <a:r>
              <a:rPr lang="lv-LV" dirty="0"/>
              <a:t>Gājēju velosipēdistu kustība uz dzelzceļa pieturu un vasarā arī uz jūru. Bīstama vieta radars.</a:t>
            </a:r>
          </a:p>
          <a:p>
            <a:pPr marL="0" indent="0">
              <a:buNone/>
            </a:pPr>
            <a:r>
              <a:rPr lang="lv-LV" b="1" dirty="0"/>
              <a:t>8</a:t>
            </a:r>
            <a:r>
              <a:rPr lang="lv-LV" dirty="0"/>
              <a:t>.Gājēju velosipēdistu pāreja</a:t>
            </a:r>
            <a:r>
              <a:rPr lang="lv-LV" b="1" u="sng" dirty="0">
                <a:solidFill>
                  <a:srgbClr val="FF0000"/>
                </a:solidFill>
              </a:rPr>
              <a:t> Vangažos</a:t>
            </a:r>
            <a:r>
              <a:rPr lang="lv-LV" dirty="0"/>
              <a:t>. Luksofors . Pārrāvums skaņu slāpējošā siena. Tiek atrisināta šī situācija.</a:t>
            </a:r>
          </a:p>
          <a:p>
            <a:pPr marL="0" indent="0">
              <a:buNone/>
            </a:pPr>
            <a:r>
              <a:rPr lang="lv-LV" b="1" dirty="0"/>
              <a:t>9.</a:t>
            </a:r>
            <a:r>
              <a:rPr lang="lv-LV" dirty="0"/>
              <a:t>Satiksmes pārvads</a:t>
            </a:r>
            <a:r>
              <a:rPr lang="lv-LV" b="1" u="sng" dirty="0">
                <a:solidFill>
                  <a:srgbClr val="FF0000"/>
                </a:solidFill>
              </a:rPr>
              <a:t> Ādažos</a:t>
            </a:r>
            <a:r>
              <a:rPr lang="lv-LV" dirty="0"/>
              <a:t>. Noslēdzošā infrastruktūra, jo viens pārvads jau pie </a:t>
            </a:r>
            <a:r>
              <a:rPr lang="lv-LV" dirty="0" err="1"/>
              <a:t>apelsina</a:t>
            </a:r>
            <a:r>
              <a:rPr lang="lv-LV" dirty="0"/>
              <a:t> pastāv. Pārvadus būtu jāsavieto ar paralēliem ceļiem </a:t>
            </a:r>
            <a:r>
              <a:rPr lang="lv-LV" dirty="0" err="1"/>
              <a:t>ta</a:t>
            </a:r>
            <a:r>
              <a:rPr lang="lv-LV" dirty="0"/>
              <a:t> padarot </a:t>
            </a:r>
            <a:r>
              <a:rPr lang="lv-LV" dirty="0" err="1"/>
              <a:t>drošaku</a:t>
            </a:r>
            <a:r>
              <a:rPr lang="lv-LV" dirty="0"/>
              <a:t> </a:t>
            </a:r>
            <a:r>
              <a:rPr lang="lv-LV" dirty="0" err="1"/>
              <a:t>pārvoetošanos</a:t>
            </a:r>
            <a:r>
              <a:rPr lang="lv-LV" dirty="0"/>
              <a:t> pa </a:t>
            </a:r>
            <a:r>
              <a:rPr lang="lv-LV" dirty="0" err="1"/>
              <a:t>valts</a:t>
            </a:r>
            <a:r>
              <a:rPr lang="lv-LV" dirty="0"/>
              <a:t> galveno autoceļu A1.</a:t>
            </a:r>
          </a:p>
          <a:p>
            <a:pPr marL="0" indent="0">
              <a:buNone/>
            </a:pPr>
            <a:endParaRPr lang="lv-LV" dirty="0"/>
          </a:p>
          <a:p>
            <a:pPr marL="228600" indent="-228600">
              <a:buAutoNum type="arabicPeriod"/>
            </a:pPr>
            <a:endParaRPr lang="lv-LV" dirty="0"/>
          </a:p>
        </p:txBody>
      </p:sp>
      <p:sp>
        <p:nvSpPr>
          <p:cNvPr id="4" name="Slide Number Placeholder 3">
            <a:extLst>
              <a:ext uri="{FF2B5EF4-FFF2-40B4-BE49-F238E27FC236}">
                <a16:creationId xmlns:a16="http://schemas.microsoft.com/office/drawing/2014/main" id="{84E91459-9B89-BEEE-9A10-63B4E1C68C36}"/>
              </a:ext>
            </a:extLst>
          </p:cNvPr>
          <p:cNvSpPr>
            <a:spLocks noGrp="1"/>
          </p:cNvSpPr>
          <p:nvPr>
            <p:ph type="sldNum" sz="quarter" idx="5"/>
          </p:nvPr>
        </p:nvSpPr>
        <p:spPr/>
        <p:txBody>
          <a:bodyPr/>
          <a:lstStyle/>
          <a:p>
            <a:fld id="{1B04A1B0-4895-AE46-9D69-639045347D69}" type="slidenum">
              <a:rPr lang="x-none" smtClean="0"/>
              <a:t>42</a:t>
            </a:fld>
            <a:endParaRPr lang="x-none"/>
          </a:p>
        </p:txBody>
      </p:sp>
    </p:spTree>
    <p:extLst>
      <p:ext uri="{BB962C8B-B14F-4D97-AF65-F5344CB8AC3E}">
        <p14:creationId xmlns:p14="http://schemas.microsoft.com/office/powerpoint/2010/main" val="621131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BA501250-B162-4EDE-05D5-E75958ACFDE3}"/>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639955B0-D380-7C41-4BE3-DB44A9CD0FD4}"/>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E294C3DA-8B9D-252F-C8F9-39E713425048}"/>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3037265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26B89457-1A12-EDD2-B5E0-74CE35B8FBB7}"/>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A0278148-9F9B-BBCB-37F3-6CD008EB55F9}"/>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4F693C8B-34A5-5BC1-719D-6A96E1FFA23E}"/>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4035009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2D697038-B7B4-49BF-F9BA-F0E515A0B935}"/>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D42C6FE5-5E86-AA16-941D-C7A7B6F69739}"/>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BD3DC61E-C0DB-CFE8-2455-EF1257B9899C}"/>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247157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49CDCC8E-D962-4964-B145-BFE9266EDB87}" type="slidenum">
              <a:rPr lang="lv-LV" altLang="lv-LV" smtClean="0"/>
              <a:pPr>
                <a:defRPr/>
              </a:pPr>
              <a:t>4</a:t>
            </a:fld>
            <a:endParaRPr lang="lv-LV" altLang="lv-LV"/>
          </a:p>
        </p:txBody>
      </p:sp>
    </p:spTree>
    <p:extLst>
      <p:ext uri="{BB962C8B-B14F-4D97-AF65-F5344CB8AC3E}">
        <p14:creationId xmlns:p14="http://schemas.microsoft.com/office/powerpoint/2010/main" val="375561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2B1B2420-25BB-59B0-122E-C3E5E10934D5}"/>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E80716E5-518F-D22A-08A3-88BF51F0B1A2}"/>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A08B5A06-C438-ED7E-7BFE-E816CCD4990E}"/>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1959298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80526BF3-BF89-ECDC-6D3A-C387E509DE52}"/>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96BC4E95-CF48-CADA-6AD4-6EB3A0A082FA}"/>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C36AD295-693A-B3BD-B32A-91B93C3D49F5}"/>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2306973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5B04D960-3767-25F4-6851-75F378D3CFD1}"/>
            </a:ext>
          </a:extLst>
        </p:cNvPr>
        <p:cNvGrpSpPr/>
        <p:nvPr/>
      </p:nvGrpSpPr>
      <p:grpSpPr>
        <a:xfrm>
          <a:off x="0" y="0"/>
          <a:ext cx="0" cy="0"/>
          <a:chOff x="0" y="0"/>
          <a:chExt cx="0" cy="0"/>
        </a:xfrm>
      </p:grpSpPr>
      <p:sp>
        <p:nvSpPr>
          <p:cNvPr id="193" name="Google Shape;193;p1:notes">
            <a:extLst>
              <a:ext uri="{FF2B5EF4-FFF2-40B4-BE49-F238E27FC236}">
                <a16:creationId xmlns:a16="http://schemas.microsoft.com/office/drawing/2014/main" id="{6791F36B-7E26-5595-6EEC-372407AAB559}"/>
              </a:ext>
            </a:extLst>
          </p:cNvPr>
          <p:cNvSpPr txBox="1">
            <a:spLocks noGrp="1"/>
          </p:cNvSpPr>
          <p:nvPr>
            <p:ph type="body" idx="1"/>
          </p:nvPr>
        </p:nvSpPr>
        <p:spPr>
          <a:xfrm>
            <a:off x="534702" y="6609755"/>
            <a:ext cx="2940863" cy="62618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notes">
            <a:extLst>
              <a:ext uri="{FF2B5EF4-FFF2-40B4-BE49-F238E27FC236}">
                <a16:creationId xmlns:a16="http://schemas.microsoft.com/office/drawing/2014/main" id="{55A5D58E-F75F-073F-5DDA-187E398EA34B}"/>
              </a:ext>
            </a:extLst>
          </p:cNvPr>
          <p:cNvSpPr>
            <a:spLocks noGrp="1" noRot="1" noChangeAspect="1"/>
          </p:cNvSpPr>
          <p:nvPr>
            <p:ph type="sldImg" idx="2"/>
          </p:nvPr>
        </p:nvSpPr>
        <p:spPr>
          <a:xfrm>
            <a:off x="-2628900" y="1044575"/>
            <a:ext cx="9267825" cy="521811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lv-LV"/>
          </a:p>
        </p:txBody>
      </p:sp>
    </p:spTree>
    <p:extLst>
      <p:ext uri="{BB962C8B-B14F-4D97-AF65-F5344CB8AC3E}">
        <p14:creationId xmlns:p14="http://schemas.microsoft.com/office/powerpoint/2010/main" val="4289860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E9C4-1C17-804D-F00C-D89057723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8A4EE-A049-3075-8080-18E9BA701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9AED0-EC45-A099-F314-20D9BC7FD689}"/>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FA67A247-0B4E-03DB-F374-6B98579AA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ECF91-FA83-440D-8877-C5462C0EF897}"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4356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F48FF-EBEC-370E-5C6B-6DEECDFFD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5BC00-8DC6-1162-3E5B-351BEEE62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D6C6F-8513-DFB1-FA33-FAEE2B9D115B}"/>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DEE604CA-39B6-86FD-BFDC-17B4A6A93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ECF91-FA83-440D-8877-C5462C0EF897}"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3246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0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5</a:t>
            </a:fld>
            <a:endParaRPr lang="lv-LV"/>
          </a:p>
        </p:txBody>
      </p:sp>
    </p:spTree>
    <p:extLst>
      <p:ext uri="{BB962C8B-B14F-4D97-AF65-F5344CB8AC3E}">
        <p14:creationId xmlns:p14="http://schemas.microsoft.com/office/powerpoint/2010/main" val="277952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6</a:t>
            </a:fld>
            <a:endParaRPr lang="lv-LV"/>
          </a:p>
        </p:txBody>
      </p:sp>
    </p:spTree>
    <p:extLst>
      <p:ext uri="{BB962C8B-B14F-4D97-AF65-F5344CB8AC3E}">
        <p14:creationId xmlns:p14="http://schemas.microsoft.com/office/powerpoint/2010/main" val="289892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7</a:t>
            </a:fld>
            <a:endParaRPr lang="lv-LV"/>
          </a:p>
        </p:txBody>
      </p:sp>
    </p:spTree>
    <p:extLst>
      <p:ext uri="{BB962C8B-B14F-4D97-AF65-F5344CB8AC3E}">
        <p14:creationId xmlns:p14="http://schemas.microsoft.com/office/powerpoint/2010/main" val="138411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8</a:t>
            </a:fld>
            <a:endParaRPr lang="lv-LV"/>
          </a:p>
        </p:txBody>
      </p:sp>
    </p:spTree>
    <p:extLst>
      <p:ext uri="{BB962C8B-B14F-4D97-AF65-F5344CB8AC3E}">
        <p14:creationId xmlns:p14="http://schemas.microsoft.com/office/powerpoint/2010/main" val="254865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7F9E48E-6AB2-407C-8099-E6DB5D60B820}" type="slidenum">
              <a:rPr lang="lv-LV" smtClean="0"/>
              <a:t>9</a:t>
            </a:fld>
            <a:endParaRPr lang="lv-LV"/>
          </a:p>
        </p:txBody>
      </p:sp>
    </p:spTree>
    <p:extLst>
      <p:ext uri="{BB962C8B-B14F-4D97-AF65-F5344CB8AC3E}">
        <p14:creationId xmlns:p14="http://schemas.microsoft.com/office/powerpoint/2010/main" val="21562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F7F9E48E-6AB2-407C-8099-E6DB5D60B820}" type="slidenum">
              <a:rPr lang="lv-LV" smtClean="0"/>
              <a:t>10</a:t>
            </a:fld>
            <a:endParaRPr lang="lv-LV"/>
          </a:p>
        </p:txBody>
      </p:sp>
    </p:spTree>
    <p:extLst>
      <p:ext uri="{BB962C8B-B14F-4D97-AF65-F5344CB8AC3E}">
        <p14:creationId xmlns:p14="http://schemas.microsoft.com/office/powerpoint/2010/main" val="292196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4394" y="2009838"/>
            <a:ext cx="9796463" cy="492455"/>
          </a:xfrm>
          <a:prstGeom prst="rect">
            <a:avLst/>
          </a:prstGeom>
        </p:spPr>
        <p:txBody>
          <a:bodyPr wrap="square" lIns="0" tIns="0" rIns="0" bIns="0">
            <a:spAutoFit/>
          </a:bodyPr>
          <a:lstStyle>
            <a:lvl1pPr>
              <a:defRPr sz="3198" b="1" i="0">
                <a:solidFill>
                  <a:srgbClr val="6AA948"/>
                </a:solidFill>
                <a:latin typeface="Arial"/>
                <a:cs typeface="Arial"/>
              </a:defRPr>
            </a:lvl1pPr>
          </a:lstStyle>
          <a:p>
            <a:endParaRPr/>
          </a:p>
        </p:txBody>
      </p:sp>
      <p:sp>
        <p:nvSpPr>
          <p:cNvPr id="3" name="Holder 3"/>
          <p:cNvSpPr>
            <a:spLocks noGrp="1"/>
          </p:cNvSpPr>
          <p:nvPr>
            <p:ph type="subTitle" idx="4"/>
          </p:nvPr>
        </p:nvSpPr>
        <p:spPr>
          <a:xfrm>
            <a:off x="1728788" y="3630677"/>
            <a:ext cx="80676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460AF4-A640-4A32-91A4-7F1B2835F1C6}" type="datetime1">
              <a:rPr lang="lv-LV" smtClean="0"/>
              <a:t>25.03.2026</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3852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981D-82B2-4F0F-8389-B0A322EEFF5F}"/>
              </a:ext>
            </a:extLst>
          </p:cNvPr>
          <p:cNvSpPr>
            <a:spLocks noGrp="1"/>
          </p:cNvSpPr>
          <p:nvPr>
            <p:ph type="title"/>
          </p:nvPr>
        </p:nvSpPr>
        <p:spPr>
          <a:xfrm>
            <a:off x="793425" y="345179"/>
            <a:ext cx="9935051" cy="125314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C2ED0B6-B35F-4857-BB82-F6B720A2BA9B}"/>
              </a:ext>
            </a:extLst>
          </p:cNvPr>
          <p:cNvSpPr>
            <a:spLocks noGrp="1"/>
          </p:cNvSpPr>
          <p:nvPr>
            <p:ph type="body" idx="1"/>
          </p:nvPr>
        </p:nvSpPr>
        <p:spPr>
          <a:xfrm>
            <a:off x="793425" y="1589322"/>
            <a:ext cx="4873034"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2796DF11-B6CD-42BF-AC3A-DFE5D88187BA}"/>
              </a:ext>
            </a:extLst>
          </p:cNvPr>
          <p:cNvSpPr>
            <a:spLocks noGrp="1"/>
          </p:cNvSpPr>
          <p:nvPr>
            <p:ph sz="half" idx="2"/>
          </p:nvPr>
        </p:nvSpPr>
        <p:spPr>
          <a:xfrm>
            <a:off x="793425" y="2368224"/>
            <a:ext cx="4873034"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884CC9-4C62-4D03-A79B-08EA07764971}"/>
              </a:ext>
            </a:extLst>
          </p:cNvPr>
          <p:cNvSpPr>
            <a:spLocks noGrp="1"/>
          </p:cNvSpPr>
          <p:nvPr>
            <p:ph type="body" sz="quarter" idx="3"/>
          </p:nvPr>
        </p:nvSpPr>
        <p:spPr>
          <a:xfrm>
            <a:off x="5831443" y="1589322"/>
            <a:ext cx="4897033"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A11D93F1-07E2-48CE-A43E-2C98D49B8E32}"/>
              </a:ext>
            </a:extLst>
          </p:cNvPr>
          <p:cNvSpPr>
            <a:spLocks noGrp="1"/>
          </p:cNvSpPr>
          <p:nvPr>
            <p:ph sz="quarter" idx="4"/>
          </p:nvPr>
        </p:nvSpPr>
        <p:spPr>
          <a:xfrm>
            <a:off x="5831443" y="2368224"/>
            <a:ext cx="4897033"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C80C11-B77A-4CE6-B01E-89341327FF65}"/>
              </a:ext>
            </a:extLst>
          </p:cNvPr>
          <p:cNvSpPr>
            <a:spLocks noGrp="1"/>
          </p:cNvSpPr>
          <p:nvPr>
            <p:ph type="dt" sz="half" idx="10"/>
          </p:nvPr>
        </p:nvSpPr>
        <p:spPr/>
        <p:txBody>
          <a:bodyPr/>
          <a:lstStyle/>
          <a:p>
            <a:fld id="{8B06CF49-746E-49EB-AB12-5C41F395AFFB}" type="datetime1">
              <a:rPr lang="lv-LV" smtClean="0"/>
              <a:t>25.03.2026</a:t>
            </a:fld>
            <a:endParaRPr lang="lv-LV"/>
          </a:p>
        </p:txBody>
      </p:sp>
      <p:sp>
        <p:nvSpPr>
          <p:cNvPr id="8" name="Footer Placeholder 7">
            <a:extLst>
              <a:ext uri="{FF2B5EF4-FFF2-40B4-BE49-F238E27FC236}">
                <a16:creationId xmlns:a16="http://schemas.microsoft.com/office/drawing/2014/main" id="{5378798C-18EF-40CC-9050-0273D95ADE8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033F9F0-BE54-48E5-89D8-D2A8BC067700}"/>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79009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62CB-FAD3-4B7F-B5C3-453B323CB0D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80EA04B-E5E0-49DD-A2B9-082B37E07342}"/>
              </a:ext>
            </a:extLst>
          </p:cNvPr>
          <p:cNvSpPr>
            <a:spLocks noGrp="1"/>
          </p:cNvSpPr>
          <p:nvPr>
            <p:ph type="dt" sz="half" idx="10"/>
          </p:nvPr>
        </p:nvSpPr>
        <p:spPr/>
        <p:txBody>
          <a:bodyPr/>
          <a:lstStyle/>
          <a:p>
            <a:fld id="{521820A9-AE87-4F17-A7DD-1D3029725F88}" type="datetime1">
              <a:rPr lang="lv-LV" smtClean="0"/>
              <a:t>25.03.2026</a:t>
            </a:fld>
            <a:endParaRPr lang="lv-LV"/>
          </a:p>
        </p:txBody>
      </p:sp>
      <p:sp>
        <p:nvSpPr>
          <p:cNvPr id="4" name="Footer Placeholder 3">
            <a:extLst>
              <a:ext uri="{FF2B5EF4-FFF2-40B4-BE49-F238E27FC236}">
                <a16:creationId xmlns:a16="http://schemas.microsoft.com/office/drawing/2014/main" id="{5E6214A9-AE1D-4B96-A7D0-9B1BA1BAAF8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87D3F853-7E18-4837-A2F1-44DCA4CF3A7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467727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39E1-5F05-4A36-878F-87FE18E1D563}"/>
              </a:ext>
            </a:extLst>
          </p:cNvPr>
          <p:cNvSpPr>
            <a:spLocks noGrp="1"/>
          </p:cNvSpPr>
          <p:nvPr>
            <p:ph type="dt" sz="half" idx="10"/>
          </p:nvPr>
        </p:nvSpPr>
        <p:spPr/>
        <p:txBody>
          <a:bodyPr/>
          <a:lstStyle/>
          <a:p>
            <a:fld id="{A21013E4-F1C7-4CA6-B094-EF7850497336}" type="datetime1">
              <a:rPr lang="lv-LV" smtClean="0"/>
              <a:t>25.03.2026</a:t>
            </a:fld>
            <a:endParaRPr lang="lv-LV"/>
          </a:p>
        </p:txBody>
      </p:sp>
      <p:sp>
        <p:nvSpPr>
          <p:cNvPr id="3" name="Footer Placeholder 2">
            <a:extLst>
              <a:ext uri="{FF2B5EF4-FFF2-40B4-BE49-F238E27FC236}">
                <a16:creationId xmlns:a16="http://schemas.microsoft.com/office/drawing/2014/main" id="{D1F49E46-8DF0-4FE1-B307-09DC3D64EE7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C1B6805-6108-44C0-BA43-323D4B55286A}"/>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08351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BA1-7FD9-4CF9-8A01-DB3E2F51716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EA0AE55-2B36-4C3F-8B48-14963E5680B1}"/>
              </a:ext>
            </a:extLst>
          </p:cNvPr>
          <p:cNvSpPr>
            <a:spLocks noGrp="1"/>
          </p:cNvSpPr>
          <p:nvPr>
            <p:ph idx="1"/>
          </p:nvPr>
        </p:nvSpPr>
        <p:spPr>
          <a:xfrm>
            <a:off x="4897033" y="933483"/>
            <a:ext cx="5831443" cy="4607381"/>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1F65840-5D60-42F7-A216-7A3E09D64606}"/>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B8578DF5-1F8B-44DF-85B6-0652F415EE26}"/>
              </a:ext>
            </a:extLst>
          </p:cNvPr>
          <p:cNvSpPr>
            <a:spLocks noGrp="1"/>
          </p:cNvSpPr>
          <p:nvPr>
            <p:ph type="dt" sz="half" idx="10"/>
          </p:nvPr>
        </p:nvSpPr>
        <p:spPr/>
        <p:txBody>
          <a:bodyPr/>
          <a:lstStyle/>
          <a:p>
            <a:fld id="{F8041E3C-B32A-46C4-A4A1-74E9BEE4E9EB}" type="datetime1">
              <a:rPr lang="lv-LV" smtClean="0"/>
              <a:t>25.03.2026</a:t>
            </a:fld>
            <a:endParaRPr lang="lv-LV"/>
          </a:p>
        </p:txBody>
      </p:sp>
      <p:sp>
        <p:nvSpPr>
          <p:cNvPr id="6" name="Footer Placeholder 5">
            <a:extLst>
              <a:ext uri="{FF2B5EF4-FFF2-40B4-BE49-F238E27FC236}">
                <a16:creationId xmlns:a16="http://schemas.microsoft.com/office/drawing/2014/main" id="{AB01B15E-9160-41B4-AE13-72730939F71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5CDC5C-28A3-4AA3-9BAB-9F673A8C682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88967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3D3-510A-4340-88D3-76619A4DBD2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C6F8433-81F8-4E46-ABD7-B9AD2420D9BF}"/>
              </a:ext>
            </a:extLst>
          </p:cNvPr>
          <p:cNvSpPr>
            <a:spLocks noGrp="1"/>
          </p:cNvSpPr>
          <p:nvPr>
            <p:ph type="pic" idx="1"/>
          </p:nvPr>
        </p:nvSpPr>
        <p:spPr>
          <a:xfrm>
            <a:off x="4897033" y="933483"/>
            <a:ext cx="5831443" cy="4607381"/>
          </a:xfrm>
        </p:spPr>
        <p:txBody>
          <a:bodyPr/>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endParaRPr lang="lv-LV"/>
          </a:p>
        </p:txBody>
      </p:sp>
      <p:sp>
        <p:nvSpPr>
          <p:cNvPr id="4" name="Text Placeholder 3">
            <a:extLst>
              <a:ext uri="{FF2B5EF4-FFF2-40B4-BE49-F238E27FC236}">
                <a16:creationId xmlns:a16="http://schemas.microsoft.com/office/drawing/2014/main" id="{28C9A96E-C805-4CB1-A6E1-364F008E78B3}"/>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5FD38174-3AE4-4383-967D-3154B9A8CC59}"/>
              </a:ext>
            </a:extLst>
          </p:cNvPr>
          <p:cNvSpPr>
            <a:spLocks noGrp="1"/>
          </p:cNvSpPr>
          <p:nvPr>
            <p:ph type="dt" sz="half" idx="10"/>
          </p:nvPr>
        </p:nvSpPr>
        <p:spPr/>
        <p:txBody>
          <a:bodyPr/>
          <a:lstStyle/>
          <a:p>
            <a:fld id="{81C84485-75AB-45EA-B574-3023CC6A6C3D}" type="datetime1">
              <a:rPr lang="lv-LV" smtClean="0"/>
              <a:t>25.03.2026</a:t>
            </a:fld>
            <a:endParaRPr lang="lv-LV"/>
          </a:p>
        </p:txBody>
      </p:sp>
      <p:sp>
        <p:nvSpPr>
          <p:cNvPr id="6" name="Footer Placeholder 5">
            <a:extLst>
              <a:ext uri="{FF2B5EF4-FFF2-40B4-BE49-F238E27FC236}">
                <a16:creationId xmlns:a16="http://schemas.microsoft.com/office/drawing/2014/main" id="{7EC4678B-FBA6-451C-B596-3577F127839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B0D18CC-5571-48BC-B599-F6EE1B69BDAD}"/>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69095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E2B-1CE6-4B4B-BF37-8D1E69F1489F}"/>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EA41E9C-0BD7-440C-8E5E-5FE313E6B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C279D3-0823-4A07-8201-1274177628B7}"/>
              </a:ext>
            </a:extLst>
          </p:cNvPr>
          <p:cNvSpPr>
            <a:spLocks noGrp="1"/>
          </p:cNvSpPr>
          <p:nvPr>
            <p:ph type="dt" sz="half" idx="10"/>
          </p:nvPr>
        </p:nvSpPr>
        <p:spPr/>
        <p:txBody>
          <a:bodyPr/>
          <a:lstStyle/>
          <a:p>
            <a:fld id="{70B04924-5F27-4371-9ED9-677186676781}" type="datetime1">
              <a:rPr lang="lv-LV" smtClean="0"/>
              <a:t>25.03.2026</a:t>
            </a:fld>
            <a:endParaRPr lang="lv-LV"/>
          </a:p>
        </p:txBody>
      </p:sp>
      <p:sp>
        <p:nvSpPr>
          <p:cNvPr id="5" name="Footer Placeholder 4">
            <a:extLst>
              <a:ext uri="{FF2B5EF4-FFF2-40B4-BE49-F238E27FC236}">
                <a16:creationId xmlns:a16="http://schemas.microsoft.com/office/drawing/2014/main" id="{6E1A4187-1FF8-4C92-A5DC-416B759269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74C9B67-848C-45BE-A4B0-6125FC5F0A99}"/>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048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97514-15B3-49EC-9793-3F8C288DF7FB}"/>
              </a:ext>
            </a:extLst>
          </p:cNvPr>
          <p:cNvSpPr>
            <a:spLocks noGrp="1"/>
          </p:cNvSpPr>
          <p:nvPr>
            <p:ph type="title" orient="vert"/>
          </p:nvPr>
        </p:nvSpPr>
        <p:spPr>
          <a:xfrm>
            <a:off x="8243213" y="345179"/>
            <a:ext cx="2483763" cy="5494339"/>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0C91013-850A-4DDD-98F5-FBF7EE7E3CAB}"/>
              </a:ext>
            </a:extLst>
          </p:cNvPr>
          <p:cNvSpPr>
            <a:spLocks noGrp="1"/>
          </p:cNvSpPr>
          <p:nvPr>
            <p:ph type="body" orient="vert" idx="1"/>
          </p:nvPr>
        </p:nvSpPr>
        <p:spPr>
          <a:xfrm>
            <a:off x="791924" y="345179"/>
            <a:ext cx="7307302" cy="5494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1B0B92-96F1-4951-858B-C726DB7E650D}"/>
              </a:ext>
            </a:extLst>
          </p:cNvPr>
          <p:cNvSpPr>
            <a:spLocks noGrp="1"/>
          </p:cNvSpPr>
          <p:nvPr>
            <p:ph type="dt" sz="half" idx="10"/>
          </p:nvPr>
        </p:nvSpPr>
        <p:spPr/>
        <p:txBody>
          <a:bodyPr/>
          <a:lstStyle/>
          <a:p>
            <a:fld id="{E3825865-273B-4924-860F-4512EDE4C405}" type="datetime1">
              <a:rPr lang="lv-LV" smtClean="0"/>
              <a:t>25.03.2026</a:t>
            </a:fld>
            <a:endParaRPr lang="lv-LV"/>
          </a:p>
        </p:txBody>
      </p:sp>
      <p:sp>
        <p:nvSpPr>
          <p:cNvPr id="5" name="Footer Placeholder 4">
            <a:extLst>
              <a:ext uri="{FF2B5EF4-FFF2-40B4-BE49-F238E27FC236}">
                <a16:creationId xmlns:a16="http://schemas.microsoft.com/office/drawing/2014/main" id="{989EF167-7981-4948-97BC-12DA340DBC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E68F3-8FCC-44A0-B84D-94DBA3F3A8D6}"/>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4834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324352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1918996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272227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757177" y="1"/>
            <a:ext cx="5762827" cy="6479997"/>
          </a:xfrm>
          <a:prstGeom prst="rect">
            <a:avLst/>
          </a:prstGeom>
        </p:spPr>
      </p:pic>
      <p:sp>
        <p:nvSpPr>
          <p:cNvPr id="17" name="bg object 17"/>
          <p:cNvSpPr/>
          <p:nvPr/>
        </p:nvSpPr>
        <p:spPr>
          <a:xfrm>
            <a:off x="10577760"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8754361" y="172195"/>
            <a:ext cx="2766060" cy="2766060"/>
          </a:xfrm>
          <a:custGeom>
            <a:avLst/>
            <a:gdLst/>
            <a:ahLst/>
            <a:cxnLst/>
            <a:rect l="l" t="t" r="r" b="b"/>
            <a:pathLst>
              <a:path w="2766059" h="2766060">
                <a:moveTo>
                  <a:pt x="2765645" y="0"/>
                </a:moveTo>
                <a:lnTo>
                  <a:pt x="0" y="2765645"/>
                </a:lnTo>
                <a:lnTo>
                  <a:pt x="1491615" y="2765645"/>
                </a:lnTo>
                <a:lnTo>
                  <a:pt x="2765645" y="1491618"/>
                </a:lnTo>
                <a:lnTo>
                  <a:pt x="2765645" y="0"/>
                </a:lnTo>
                <a:close/>
              </a:path>
            </a:pathLst>
          </a:custGeom>
          <a:solidFill>
            <a:srgbClr val="6AA948">
              <a:alpha val="6999"/>
            </a:srgbClr>
          </a:solidFill>
        </p:spPr>
        <p:txBody>
          <a:bodyPr wrap="square" lIns="0" tIns="0" rIns="0" bIns="0" rtlCol="0"/>
          <a:lstStyle/>
          <a:p>
            <a:endParaRPr sz="1799"/>
          </a:p>
        </p:txBody>
      </p:sp>
      <p:sp>
        <p:nvSpPr>
          <p:cNvPr id="19" name="bg object 19"/>
          <p:cNvSpPr/>
          <p:nvPr/>
        </p:nvSpPr>
        <p:spPr>
          <a:xfrm>
            <a:off x="9733282" y="2042861"/>
            <a:ext cx="1786889" cy="1786889"/>
          </a:xfrm>
          <a:custGeom>
            <a:avLst/>
            <a:gdLst/>
            <a:ahLst/>
            <a:cxnLst/>
            <a:rect l="l" t="t" r="r" b="b"/>
            <a:pathLst>
              <a:path w="1786890" h="1786889">
                <a:moveTo>
                  <a:pt x="1786723" y="0"/>
                </a:moveTo>
                <a:lnTo>
                  <a:pt x="0" y="1786723"/>
                </a:lnTo>
                <a:lnTo>
                  <a:pt x="696823" y="1786723"/>
                </a:lnTo>
                <a:lnTo>
                  <a:pt x="1786723" y="696823"/>
                </a:lnTo>
                <a:lnTo>
                  <a:pt x="1786723" y="0"/>
                </a:lnTo>
                <a:close/>
              </a:path>
            </a:pathLst>
          </a:custGeom>
          <a:solidFill>
            <a:srgbClr val="6AA948">
              <a:alpha val="21000"/>
            </a:srgbClr>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1B5ADD-C0E1-4E89-BD9F-7FD323765EB4}" type="datetime1">
              <a:rPr lang="lv-LV" smtClean="0"/>
              <a:t>25.03.2026</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588611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178526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275953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282358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6"/>
            <a:ext cx="7679267" cy="980011"/>
          </a:xfrm>
        </p:spPr>
        <p:txBody>
          <a:bodyPr anchor="t">
            <a:normAutofit/>
          </a:bodyPr>
          <a:lstStyle>
            <a:lvl1pPr algn="l">
              <a:defRPr sz="2268"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263688" y="1656858"/>
            <a:ext cx="7679267" cy="4134646"/>
          </a:xfrm>
        </p:spPr>
        <p:txBody>
          <a:bodyPr>
            <a:normAutofit/>
          </a:bodyPr>
          <a:lstStyle>
            <a:lvl1pPr marL="0" indent="0">
              <a:buNone/>
              <a:defRPr sz="1890">
                <a:latin typeface="Verdana" panose="020B0604030504040204" pitchFamily="34" charset="0"/>
                <a:ea typeface="Verdana" panose="020B0604030504040204" pitchFamily="34" charset="0"/>
                <a:cs typeface="Verdana" panose="020B0604030504040204" pitchFamily="34" charset="0"/>
              </a:defRPr>
            </a:lvl1pPr>
            <a:lvl2pPr>
              <a:defRPr sz="1890">
                <a:latin typeface="Times New Roman" panose="02020603050405020304" pitchFamily="18" charset="0"/>
                <a:cs typeface="Times New Roman" panose="02020603050405020304" pitchFamily="18" charset="0"/>
              </a:defRPr>
            </a:lvl2pPr>
            <a:lvl3pPr>
              <a:defRPr sz="1890">
                <a:latin typeface="Times New Roman" panose="02020603050405020304" pitchFamily="18" charset="0"/>
                <a:cs typeface="Times New Roman" panose="02020603050405020304" pitchFamily="18" charset="0"/>
              </a:defRPr>
            </a:lvl3pPr>
            <a:lvl4pPr>
              <a:defRPr sz="1890">
                <a:latin typeface="Times New Roman" panose="02020603050405020304" pitchFamily="18" charset="0"/>
                <a:cs typeface="Times New Roman" panose="02020603050405020304" pitchFamily="18" charset="0"/>
              </a:defRPr>
            </a:lvl4pPr>
            <a:lvl5pPr>
              <a:defRPr sz="189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263688" y="5979089"/>
            <a:ext cx="2495762" cy="288149"/>
          </a:xfrm>
        </p:spPr>
        <p:txBody>
          <a:bodyPr>
            <a:normAutofit/>
          </a:bodyPr>
          <a:lstStyle>
            <a:lvl1pPr marL="0" indent="0">
              <a:buNone/>
              <a:defRPr sz="945">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94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DFE465F8-9EB2-417B-A3A5-837EE623B5EE}"/>
              </a:ext>
            </a:extLst>
          </p:cNvPr>
          <p:cNvSpPr>
            <a:spLocks noGrp="1"/>
          </p:cNvSpPr>
          <p:nvPr>
            <p:ph type="sldNum" sz="quarter" idx="13"/>
          </p:nvPr>
        </p:nvSpPr>
        <p:spPr>
          <a:xfrm>
            <a:off x="10750974" y="5979089"/>
            <a:ext cx="383963" cy="288149"/>
          </a:xfrm>
        </p:spPr>
        <p:txBody>
          <a:bodyPr/>
          <a:lstStyle>
            <a:lvl1pPr>
              <a:defRPr sz="945" smtClean="0">
                <a:latin typeface="Verdana" panose="020B0604030504040204" pitchFamily="34" charset="0"/>
              </a:defRPr>
            </a:lvl1pPr>
          </a:lstStyle>
          <a:p>
            <a:pPr>
              <a:defRPr/>
            </a:pPr>
            <a:fld id="{F6531B53-854A-4643-ADA3-F9F51726EE58}" type="slidenum">
              <a:rPr lang="en-US" altLang="lv-LV"/>
              <a:pPr>
                <a:defRPr/>
              </a:pPr>
              <a:t>‹#›</a:t>
            </a:fld>
            <a:endParaRPr lang="en-US" altLang="lv-LV"/>
          </a:p>
        </p:txBody>
      </p:sp>
    </p:spTree>
    <p:extLst>
      <p:ext uri="{BB962C8B-B14F-4D97-AF65-F5344CB8AC3E}">
        <p14:creationId xmlns:p14="http://schemas.microsoft.com/office/powerpoint/2010/main" val="3476064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image 5">
  <p:cSld name="text image 5">
    <p:spTree>
      <p:nvGrpSpPr>
        <p:cNvPr id="1" name="Shape 30"/>
        <p:cNvGrpSpPr/>
        <p:nvPr/>
      </p:nvGrpSpPr>
      <p:grpSpPr>
        <a:xfrm>
          <a:off x="0" y="0"/>
          <a:ext cx="0" cy="0"/>
          <a:chOff x="0" y="0"/>
          <a:chExt cx="0" cy="0"/>
        </a:xfrm>
      </p:grpSpPr>
      <p:sp>
        <p:nvSpPr>
          <p:cNvPr id="31" name="Google Shape;31;p5"/>
          <p:cNvSpPr>
            <a:spLocks noGrp="1"/>
          </p:cNvSpPr>
          <p:nvPr>
            <p:ph type="pic" idx="2"/>
          </p:nvPr>
        </p:nvSpPr>
        <p:spPr>
          <a:xfrm>
            <a:off x="1" y="1567870"/>
            <a:ext cx="3503665" cy="4915083"/>
          </a:xfrm>
          <a:prstGeom prst="rect">
            <a:avLst/>
          </a:prstGeom>
          <a:solidFill>
            <a:srgbClr val="F2F2F2"/>
          </a:solidFill>
          <a:ln>
            <a:noFill/>
          </a:ln>
        </p:spPr>
        <p:txBody>
          <a:bodyPr spcFirstLastPara="1" wrap="square" lIns="0" tIns="45700" rIns="91425" bIns="45700" anchor="ctr" anchorCtr="0"/>
          <a:lstStyle>
            <a:lvl1pPr marR="0" lvl="0" algn="ctr" rtl="0">
              <a:lnSpc>
                <a:spcPct val="100000"/>
              </a:lnSpc>
              <a:spcBef>
                <a:spcPts val="945"/>
              </a:spcBef>
              <a:spcAft>
                <a:spcPts val="0"/>
              </a:spcAft>
              <a:buClr>
                <a:srgbClr val="664790"/>
              </a:buClr>
              <a:buSzPts val="1000"/>
              <a:buFont typeface="Arial"/>
              <a:buNone/>
              <a:defRPr sz="945" b="0" i="0" u="none" strike="noStrike" cap="none">
                <a:solidFill>
                  <a:srgbClr val="664790"/>
                </a:solidFill>
                <a:latin typeface="Verdana"/>
                <a:ea typeface="Verdana"/>
                <a:cs typeface="Verdana"/>
                <a:sym typeface="Verdana"/>
              </a:defRPr>
            </a:lvl1pPr>
            <a:lvl2pPr marR="0" lvl="1" algn="l" rtl="0">
              <a:lnSpc>
                <a:spcPct val="100000"/>
              </a:lnSpc>
              <a:spcBef>
                <a:spcPts val="472"/>
              </a:spcBef>
              <a:spcAft>
                <a:spcPts val="0"/>
              </a:spcAft>
              <a:buClr>
                <a:srgbClr val="664790"/>
              </a:buClr>
              <a:buSzPts val="2000"/>
              <a:buFont typeface="Arial"/>
              <a:buChar char="•"/>
              <a:defRPr sz="1890" b="0" i="0" u="none" strike="noStrike" cap="none">
                <a:solidFill>
                  <a:srgbClr val="664790"/>
                </a:solidFill>
                <a:latin typeface="Verdana"/>
                <a:ea typeface="Verdana"/>
                <a:cs typeface="Verdana"/>
                <a:sym typeface="Verdana"/>
              </a:defRPr>
            </a:lvl2pPr>
            <a:lvl3pPr marR="0" lvl="2" algn="l" rtl="0">
              <a:lnSpc>
                <a:spcPct val="100000"/>
              </a:lnSpc>
              <a:spcBef>
                <a:spcPts val="472"/>
              </a:spcBef>
              <a:spcAft>
                <a:spcPts val="0"/>
              </a:spcAft>
              <a:buClr>
                <a:srgbClr val="664790"/>
              </a:buClr>
              <a:buSzPts val="1800"/>
              <a:buFont typeface="Arial"/>
              <a:buChar char="•"/>
              <a:defRPr sz="1701" b="0" i="0" u="none" strike="noStrike" cap="none">
                <a:solidFill>
                  <a:srgbClr val="664790"/>
                </a:solidFill>
                <a:latin typeface="Verdana"/>
                <a:ea typeface="Verdana"/>
                <a:cs typeface="Verdana"/>
                <a:sym typeface="Verdana"/>
              </a:defRPr>
            </a:lvl3pPr>
            <a:lvl4pPr marR="0" lvl="3" algn="l" rtl="0">
              <a:lnSpc>
                <a:spcPct val="100000"/>
              </a:lnSpc>
              <a:spcBef>
                <a:spcPts val="472"/>
              </a:spcBef>
              <a:spcAft>
                <a:spcPts val="0"/>
              </a:spcAft>
              <a:buClr>
                <a:srgbClr val="664790"/>
              </a:buClr>
              <a:buSzPts val="1400"/>
              <a:buFont typeface="Arial"/>
              <a:buChar char="•"/>
              <a:defRPr sz="1323" b="0" i="0" u="none" strike="noStrike" cap="none">
                <a:solidFill>
                  <a:srgbClr val="664790"/>
                </a:solidFill>
                <a:latin typeface="Verdana"/>
                <a:ea typeface="Verdana"/>
                <a:cs typeface="Verdana"/>
                <a:sym typeface="Verdana"/>
              </a:defRPr>
            </a:lvl4pPr>
            <a:lvl5pPr marR="0" lvl="4" algn="l" rtl="0">
              <a:lnSpc>
                <a:spcPct val="100000"/>
              </a:lnSpc>
              <a:spcBef>
                <a:spcPts val="472"/>
              </a:spcBef>
              <a:spcAft>
                <a:spcPts val="0"/>
              </a:spcAft>
              <a:buClr>
                <a:srgbClr val="664790"/>
              </a:buClr>
              <a:buSzPts val="1200"/>
              <a:buFont typeface="Arial"/>
              <a:buChar char="•"/>
              <a:defRPr sz="1134" b="0" i="0" u="none" strike="noStrike" cap="none">
                <a:solidFill>
                  <a:srgbClr val="664790"/>
                </a:solidFill>
                <a:latin typeface="Verdana"/>
                <a:ea typeface="Verdana"/>
                <a:cs typeface="Verdana"/>
                <a:sym typeface="Verdana"/>
              </a:defRPr>
            </a:lvl5pPr>
            <a:lvl6pPr marR="0" lvl="5" algn="l" rtl="0">
              <a:lnSpc>
                <a:spcPct val="90000"/>
              </a:lnSpc>
              <a:spcBef>
                <a:spcPts val="472"/>
              </a:spcBef>
              <a:spcAft>
                <a:spcPts val="0"/>
              </a:spcAft>
              <a:buClr>
                <a:schemeClr val="dk1"/>
              </a:buClr>
              <a:buSzPts val="1800"/>
              <a:buFont typeface="Arial"/>
              <a:buChar char="•"/>
              <a:defRPr sz="1701" b="0" i="0" u="none" strike="noStrike" cap="none">
                <a:solidFill>
                  <a:schemeClr val="dk1"/>
                </a:solidFill>
                <a:latin typeface="Trebuchet MS"/>
                <a:ea typeface="Trebuchet MS"/>
                <a:cs typeface="Trebuchet MS"/>
                <a:sym typeface="Trebuchet MS"/>
              </a:defRPr>
            </a:lvl6pPr>
            <a:lvl7pPr marR="0" lvl="6" algn="l" rtl="0">
              <a:lnSpc>
                <a:spcPct val="90000"/>
              </a:lnSpc>
              <a:spcBef>
                <a:spcPts val="472"/>
              </a:spcBef>
              <a:spcAft>
                <a:spcPts val="0"/>
              </a:spcAft>
              <a:buClr>
                <a:schemeClr val="dk1"/>
              </a:buClr>
              <a:buSzPts val="1800"/>
              <a:buFont typeface="Arial"/>
              <a:buChar char="•"/>
              <a:defRPr sz="1701" b="0" i="0" u="none" strike="noStrike" cap="none">
                <a:solidFill>
                  <a:schemeClr val="dk1"/>
                </a:solidFill>
                <a:latin typeface="Trebuchet MS"/>
                <a:ea typeface="Trebuchet MS"/>
                <a:cs typeface="Trebuchet MS"/>
                <a:sym typeface="Trebuchet MS"/>
              </a:defRPr>
            </a:lvl7pPr>
            <a:lvl8pPr marR="0" lvl="7" algn="l" rtl="0">
              <a:lnSpc>
                <a:spcPct val="90000"/>
              </a:lnSpc>
              <a:spcBef>
                <a:spcPts val="472"/>
              </a:spcBef>
              <a:spcAft>
                <a:spcPts val="0"/>
              </a:spcAft>
              <a:buClr>
                <a:schemeClr val="dk1"/>
              </a:buClr>
              <a:buSzPts val="1800"/>
              <a:buFont typeface="Arial"/>
              <a:buChar char="•"/>
              <a:defRPr sz="1701" b="0" i="0" u="none" strike="noStrike" cap="none">
                <a:solidFill>
                  <a:schemeClr val="dk1"/>
                </a:solidFill>
                <a:latin typeface="Trebuchet MS"/>
                <a:ea typeface="Trebuchet MS"/>
                <a:cs typeface="Trebuchet MS"/>
                <a:sym typeface="Trebuchet MS"/>
              </a:defRPr>
            </a:lvl8pPr>
            <a:lvl9pPr marR="0" lvl="8" algn="l" rtl="0">
              <a:lnSpc>
                <a:spcPct val="90000"/>
              </a:lnSpc>
              <a:spcBef>
                <a:spcPts val="472"/>
              </a:spcBef>
              <a:spcAft>
                <a:spcPts val="0"/>
              </a:spcAft>
              <a:buClr>
                <a:schemeClr val="dk1"/>
              </a:buClr>
              <a:buSzPts val="1800"/>
              <a:buFont typeface="Arial"/>
              <a:buChar char="•"/>
              <a:defRPr sz="1701" b="0" i="0" u="none" strike="noStrike" cap="none">
                <a:solidFill>
                  <a:schemeClr val="dk1"/>
                </a:solidFill>
                <a:latin typeface="Trebuchet MS"/>
                <a:ea typeface="Trebuchet MS"/>
                <a:cs typeface="Trebuchet MS"/>
                <a:sym typeface="Trebuchet MS"/>
              </a:defRPr>
            </a:lvl9pPr>
          </a:lstStyle>
          <a:p>
            <a:endParaRPr/>
          </a:p>
        </p:txBody>
      </p:sp>
      <p:sp>
        <p:nvSpPr>
          <p:cNvPr id="32" name="Google Shape;32;p5"/>
          <p:cNvSpPr/>
          <p:nvPr/>
        </p:nvSpPr>
        <p:spPr>
          <a:xfrm>
            <a:off x="582724" y="6207368"/>
            <a:ext cx="369693" cy="275607"/>
          </a:xfrm>
          <a:prstGeom prst="rect">
            <a:avLst/>
          </a:prstGeom>
          <a:solidFill>
            <a:srgbClr val="664790"/>
          </a:solidFill>
          <a:ln>
            <a:noFill/>
          </a:ln>
        </p:spPr>
        <p:txBody>
          <a:bodyPr spcFirstLastPara="1" wrap="square" lIns="86378" tIns="43177" rIns="86378" bIns="43177" anchor="ctr" anchorCtr="0">
            <a:noAutofit/>
          </a:bodyPr>
          <a:lstStyle/>
          <a:p>
            <a:pPr marL="0" marR="0" lvl="0" indent="0" algn="ctr" rtl="0">
              <a:spcBef>
                <a:spcPts val="0"/>
              </a:spcBef>
              <a:spcAft>
                <a:spcPts val="0"/>
              </a:spcAft>
              <a:buNone/>
            </a:pPr>
            <a:endParaRPr sz="1701">
              <a:solidFill>
                <a:schemeClr val="lt1"/>
              </a:solidFill>
              <a:latin typeface="Trebuchet MS"/>
              <a:ea typeface="Trebuchet MS"/>
              <a:cs typeface="Trebuchet MS"/>
              <a:sym typeface="Trebuchet MS"/>
            </a:endParaRPr>
          </a:p>
        </p:txBody>
      </p:sp>
      <p:sp>
        <p:nvSpPr>
          <p:cNvPr id="33" name="Google Shape;33;p5"/>
          <p:cNvSpPr txBox="1">
            <a:spLocks noGrp="1"/>
          </p:cNvSpPr>
          <p:nvPr>
            <p:ph type="ftr" idx="11"/>
          </p:nvPr>
        </p:nvSpPr>
        <p:spPr>
          <a:xfrm>
            <a:off x="952417" y="6207367"/>
            <a:ext cx="3887629" cy="275585"/>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756">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582724" y="6207368"/>
            <a:ext cx="369693" cy="275588"/>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756">
                <a:solidFill>
                  <a:schemeClr val="lt1"/>
                </a:solidFill>
                <a:latin typeface="Verdana"/>
                <a:ea typeface="Verdana"/>
                <a:cs typeface="Verdana"/>
                <a:sym typeface="Verdana"/>
              </a:defRPr>
            </a:lvl1pPr>
            <a:lvl2pPr marL="0" marR="0" lvl="1" indent="0" algn="ctr" rtl="0">
              <a:spcBef>
                <a:spcPts val="0"/>
              </a:spcBef>
              <a:buNone/>
              <a:defRPr sz="756">
                <a:solidFill>
                  <a:schemeClr val="lt1"/>
                </a:solidFill>
                <a:latin typeface="Verdana"/>
                <a:ea typeface="Verdana"/>
                <a:cs typeface="Verdana"/>
                <a:sym typeface="Verdana"/>
              </a:defRPr>
            </a:lvl2pPr>
            <a:lvl3pPr marL="0" marR="0" lvl="2" indent="0" algn="ctr" rtl="0">
              <a:spcBef>
                <a:spcPts val="0"/>
              </a:spcBef>
              <a:buNone/>
              <a:defRPr sz="756">
                <a:solidFill>
                  <a:schemeClr val="lt1"/>
                </a:solidFill>
                <a:latin typeface="Verdana"/>
                <a:ea typeface="Verdana"/>
                <a:cs typeface="Verdana"/>
                <a:sym typeface="Verdana"/>
              </a:defRPr>
            </a:lvl3pPr>
            <a:lvl4pPr marL="0" marR="0" lvl="3" indent="0" algn="ctr" rtl="0">
              <a:spcBef>
                <a:spcPts val="0"/>
              </a:spcBef>
              <a:buNone/>
              <a:defRPr sz="756">
                <a:solidFill>
                  <a:schemeClr val="lt1"/>
                </a:solidFill>
                <a:latin typeface="Verdana"/>
                <a:ea typeface="Verdana"/>
                <a:cs typeface="Verdana"/>
                <a:sym typeface="Verdana"/>
              </a:defRPr>
            </a:lvl4pPr>
            <a:lvl5pPr marL="0" marR="0" lvl="4" indent="0" algn="ctr" rtl="0">
              <a:spcBef>
                <a:spcPts val="0"/>
              </a:spcBef>
              <a:buNone/>
              <a:defRPr sz="756">
                <a:solidFill>
                  <a:schemeClr val="lt1"/>
                </a:solidFill>
                <a:latin typeface="Verdana"/>
                <a:ea typeface="Verdana"/>
                <a:cs typeface="Verdana"/>
                <a:sym typeface="Verdana"/>
              </a:defRPr>
            </a:lvl5pPr>
            <a:lvl6pPr marL="0" marR="0" lvl="5" indent="0" algn="ctr" rtl="0">
              <a:spcBef>
                <a:spcPts val="0"/>
              </a:spcBef>
              <a:buNone/>
              <a:defRPr sz="756">
                <a:solidFill>
                  <a:schemeClr val="lt1"/>
                </a:solidFill>
                <a:latin typeface="Verdana"/>
                <a:ea typeface="Verdana"/>
                <a:cs typeface="Verdana"/>
                <a:sym typeface="Verdana"/>
              </a:defRPr>
            </a:lvl6pPr>
            <a:lvl7pPr marL="0" marR="0" lvl="6" indent="0" algn="ctr" rtl="0">
              <a:spcBef>
                <a:spcPts val="0"/>
              </a:spcBef>
              <a:buNone/>
              <a:defRPr sz="756">
                <a:solidFill>
                  <a:schemeClr val="lt1"/>
                </a:solidFill>
                <a:latin typeface="Verdana"/>
                <a:ea typeface="Verdana"/>
                <a:cs typeface="Verdana"/>
                <a:sym typeface="Verdana"/>
              </a:defRPr>
            </a:lvl7pPr>
            <a:lvl8pPr marL="0" marR="0" lvl="7" indent="0" algn="ctr" rtl="0">
              <a:spcBef>
                <a:spcPts val="0"/>
              </a:spcBef>
              <a:buNone/>
              <a:defRPr sz="756">
                <a:solidFill>
                  <a:schemeClr val="lt1"/>
                </a:solidFill>
                <a:latin typeface="Verdana"/>
                <a:ea typeface="Verdana"/>
                <a:cs typeface="Verdana"/>
                <a:sym typeface="Verdana"/>
              </a:defRPr>
            </a:lvl8pPr>
            <a:lvl9pPr marL="0" marR="0" lvl="8" indent="0" algn="ctr" rtl="0">
              <a:spcBef>
                <a:spcPts val="0"/>
              </a:spcBef>
              <a:buNone/>
              <a:defRPr sz="756">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35" name="Google Shape;35;p5"/>
          <p:cNvSpPr/>
          <p:nvPr/>
        </p:nvSpPr>
        <p:spPr>
          <a:xfrm>
            <a:off x="0" y="2"/>
            <a:ext cx="11518900" cy="1567869"/>
          </a:xfrm>
          <a:prstGeom prst="rect">
            <a:avLst/>
          </a:prstGeom>
          <a:solidFill>
            <a:srgbClr val="CBC7D8"/>
          </a:solidFill>
          <a:ln>
            <a:noFill/>
          </a:ln>
        </p:spPr>
        <p:txBody>
          <a:bodyPr spcFirstLastPara="1" wrap="square" lIns="86378" tIns="43177" rIns="86378" bIns="43177" anchor="ctr" anchorCtr="0">
            <a:noAutofit/>
          </a:bodyPr>
          <a:lstStyle/>
          <a:p>
            <a:pPr marL="0" marR="0" lvl="0" indent="0" algn="ctr" rtl="0">
              <a:spcBef>
                <a:spcPts val="0"/>
              </a:spcBef>
              <a:spcAft>
                <a:spcPts val="0"/>
              </a:spcAft>
              <a:buNone/>
            </a:pPr>
            <a:endParaRPr sz="1701">
              <a:solidFill>
                <a:schemeClr val="lt1"/>
              </a:solidFill>
              <a:latin typeface="Trebuchet MS"/>
              <a:ea typeface="Trebuchet MS"/>
              <a:cs typeface="Trebuchet MS"/>
              <a:sym typeface="Trebuchet MS"/>
            </a:endParaRPr>
          </a:p>
        </p:txBody>
      </p:sp>
      <p:sp>
        <p:nvSpPr>
          <p:cNvPr id="36" name="Google Shape;36;p5"/>
          <p:cNvSpPr txBox="1">
            <a:spLocks noGrp="1"/>
          </p:cNvSpPr>
          <p:nvPr>
            <p:ph type="title"/>
          </p:nvPr>
        </p:nvSpPr>
        <p:spPr>
          <a:xfrm>
            <a:off x="582724" y="243478"/>
            <a:ext cx="5407107" cy="1080383"/>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07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40243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userDrawn="1">
  <p:cSld name="text">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EC6646E7-9E97-49B3-B3E0-4D5AD63DDE1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9350" y="1"/>
            <a:ext cx="11500201" cy="6483349"/>
          </a:xfrm>
          <a:prstGeom prst="rect">
            <a:avLst/>
          </a:prstGeom>
        </p:spPr>
      </p:pic>
      <p:sp>
        <p:nvSpPr>
          <p:cNvPr id="20" name="Google Shape;20;p3"/>
          <p:cNvSpPr/>
          <p:nvPr/>
        </p:nvSpPr>
        <p:spPr>
          <a:xfrm>
            <a:off x="0" y="2"/>
            <a:ext cx="11518900" cy="1210224"/>
          </a:xfrm>
          <a:prstGeom prst="rect">
            <a:avLst/>
          </a:prstGeom>
          <a:solidFill>
            <a:srgbClr val="CBC7D8"/>
          </a:solidFill>
          <a:ln>
            <a:noFill/>
          </a:ln>
        </p:spPr>
        <p:txBody>
          <a:bodyPr spcFirstLastPara="1" wrap="square" lIns="86378" tIns="43177" rIns="86378" bIns="43177" anchor="ctr" anchorCtr="0">
            <a:noAutofit/>
          </a:bodyPr>
          <a:lstStyle/>
          <a:p>
            <a:pPr marL="0" marR="0" lvl="0" indent="0" algn="ctr" rtl="0">
              <a:spcBef>
                <a:spcPts val="0"/>
              </a:spcBef>
              <a:spcAft>
                <a:spcPts val="0"/>
              </a:spcAft>
              <a:buNone/>
            </a:pPr>
            <a:endParaRPr sz="1701"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88415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3780" y="360186"/>
            <a:ext cx="8639175" cy="980011"/>
          </a:xfrm>
          <a:prstGeom prst="rect">
            <a:avLst/>
          </a:prstGeom>
        </p:spPr>
        <p:txBody>
          <a:bodyPr anchor="t">
            <a:normAutofit/>
          </a:bodyPr>
          <a:lstStyle>
            <a:lvl1pPr algn="l">
              <a:defRPr sz="3023" b="1">
                <a:latin typeface="Verdana" panose="020B0604030504040204" pitchFamily="34" charset="0"/>
                <a:ea typeface="Verdana" panose="020B0604030504040204" pitchFamily="34" charset="0"/>
                <a:cs typeface="Verdana" panose="020B0604030504040204" pitchFamily="34" charset="0"/>
              </a:defRPr>
            </a:lvl1pPr>
          </a:lstStyle>
          <a:p>
            <a:r>
              <a:rPr lang="lv-LV"/>
              <a:t>Virsraksts</a:t>
            </a:r>
            <a:endParaRPr lang="en-US"/>
          </a:p>
        </p:txBody>
      </p:sp>
      <p:sp>
        <p:nvSpPr>
          <p:cNvPr id="3" name="Content Placeholder 2"/>
          <p:cNvSpPr>
            <a:spLocks noGrp="1"/>
          </p:cNvSpPr>
          <p:nvPr>
            <p:ph idx="1" hasCustomPrompt="1"/>
          </p:nvPr>
        </p:nvSpPr>
        <p:spPr>
          <a:xfrm>
            <a:off x="2303780" y="1608831"/>
            <a:ext cx="4127606" cy="4226184"/>
          </a:xfrm>
          <a:prstGeom prst="rect">
            <a:avLst/>
          </a:prstGeom>
        </p:spPr>
        <p:txBody>
          <a:bodyPr>
            <a:normAutofit/>
          </a:bodyPr>
          <a:lstStyle>
            <a:lvl1pPr marL="0" indent="0">
              <a:buFont typeface="Arial" pitchFamily="34" charset="0"/>
              <a:buNone/>
              <a:defRPr sz="2519">
                <a:latin typeface="Verdana" panose="020B0604030504040204" pitchFamily="34" charset="0"/>
                <a:ea typeface="Verdana" panose="020B0604030504040204" pitchFamily="34" charset="0"/>
                <a:cs typeface="Verdana" panose="020B0604030504040204" pitchFamily="34" charset="0"/>
              </a:defRPr>
            </a:lvl1pPr>
            <a:lvl2pPr>
              <a:defRPr sz="2519">
                <a:latin typeface="Times New Roman" panose="02020603050405020304" pitchFamily="18" charset="0"/>
                <a:cs typeface="Times New Roman" panose="02020603050405020304" pitchFamily="18" charset="0"/>
              </a:defRPr>
            </a:lvl2pPr>
            <a:lvl3pPr>
              <a:defRPr sz="2519">
                <a:latin typeface="Times New Roman" panose="02020603050405020304" pitchFamily="18" charset="0"/>
                <a:cs typeface="Times New Roman" panose="02020603050405020304" pitchFamily="18" charset="0"/>
              </a:defRPr>
            </a:lvl3pPr>
            <a:lvl4pPr>
              <a:defRPr sz="2519">
                <a:latin typeface="Times New Roman" panose="02020603050405020304" pitchFamily="18" charset="0"/>
                <a:cs typeface="Times New Roman" panose="02020603050405020304" pitchFamily="18" charset="0"/>
              </a:defRPr>
            </a:lvl4pPr>
            <a:lvl5pPr>
              <a:defRPr sz="2519">
                <a:latin typeface="Times New Roman" panose="02020603050405020304" pitchFamily="18" charset="0"/>
                <a:cs typeface="Times New Roman" panose="02020603050405020304" pitchFamily="18" charset="0"/>
              </a:defRPr>
            </a:lvl5pPr>
          </a:lstStyle>
          <a:p>
            <a:pPr lvl="0"/>
            <a:r>
              <a:rPr lang="lv-LV"/>
              <a:t>Teksts/attēls</a:t>
            </a:r>
            <a:endParaRPr lang="en-US"/>
          </a:p>
        </p:txBody>
      </p:sp>
      <p:sp>
        <p:nvSpPr>
          <p:cNvPr id="9" name="Content Placeholder 2"/>
          <p:cNvSpPr>
            <a:spLocks noGrp="1"/>
          </p:cNvSpPr>
          <p:nvPr>
            <p:ph idx="15" hasCustomPrompt="1"/>
          </p:nvPr>
        </p:nvSpPr>
        <p:spPr>
          <a:xfrm>
            <a:off x="6815349" y="1608831"/>
            <a:ext cx="4126850" cy="4226184"/>
          </a:xfrm>
          <a:prstGeom prst="rect">
            <a:avLst/>
          </a:prstGeom>
        </p:spPr>
        <p:txBody>
          <a:bodyPr>
            <a:normAutofit/>
          </a:bodyPr>
          <a:lstStyle>
            <a:lvl1pPr marL="0" indent="0">
              <a:buFont typeface="Arial" pitchFamily="34" charset="0"/>
              <a:buNone/>
              <a:defRPr sz="2519">
                <a:latin typeface="Verdana" panose="020B0604030504040204" pitchFamily="34" charset="0"/>
                <a:ea typeface="Verdana" panose="020B0604030504040204" pitchFamily="34" charset="0"/>
                <a:cs typeface="Verdana" panose="020B0604030504040204" pitchFamily="34" charset="0"/>
              </a:defRPr>
            </a:lvl1pPr>
            <a:lvl2pPr>
              <a:defRPr sz="2519">
                <a:latin typeface="Times New Roman" panose="02020603050405020304" pitchFamily="18" charset="0"/>
                <a:cs typeface="Times New Roman" panose="02020603050405020304" pitchFamily="18" charset="0"/>
              </a:defRPr>
            </a:lvl2pPr>
            <a:lvl3pPr>
              <a:defRPr sz="2519">
                <a:latin typeface="Times New Roman" panose="02020603050405020304" pitchFamily="18" charset="0"/>
                <a:cs typeface="Times New Roman" panose="02020603050405020304" pitchFamily="18" charset="0"/>
              </a:defRPr>
            </a:lvl3pPr>
            <a:lvl4pPr>
              <a:defRPr sz="2519">
                <a:latin typeface="Times New Roman" panose="02020603050405020304" pitchFamily="18" charset="0"/>
                <a:cs typeface="Times New Roman" panose="02020603050405020304" pitchFamily="18" charset="0"/>
              </a:defRPr>
            </a:lvl4pPr>
            <a:lvl5pPr>
              <a:defRPr sz="2519">
                <a:latin typeface="Times New Roman" panose="02020603050405020304" pitchFamily="18" charset="0"/>
                <a:cs typeface="Times New Roman" panose="02020603050405020304" pitchFamily="18" charset="0"/>
              </a:defRPr>
            </a:lvl5pPr>
          </a:lstStyle>
          <a:p>
            <a:pPr lvl="0"/>
            <a:r>
              <a:rPr lang="lv-LV"/>
              <a:t>Teksts/attēls</a:t>
            </a:r>
            <a:endParaRPr lang="en-US"/>
          </a:p>
        </p:txBody>
      </p:sp>
      <p:sp>
        <p:nvSpPr>
          <p:cNvPr id="12" name="Slide Number Placeholder 22"/>
          <p:cNvSpPr>
            <a:spLocks noGrp="1"/>
          </p:cNvSpPr>
          <p:nvPr>
            <p:ph type="sldNum" sz="quarter" idx="13"/>
          </p:nvPr>
        </p:nvSpPr>
        <p:spPr>
          <a:xfrm>
            <a:off x="10942955" y="6027114"/>
            <a:ext cx="383963" cy="288149"/>
          </a:xfrm>
          <a:prstGeom prst="rect">
            <a:avLst/>
          </a:prstGeom>
        </p:spPr>
        <p:txBody>
          <a:bodyPr/>
          <a:lstStyle>
            <a:lvl1pPr>
              <a:defRPr sz="1260">
                <a:latin typeface="Verdana" pitchFamily="34" charset="0"/>
              </a:defRPr>
            </a:lvl1pPr>
          </a:lstStyle>
          <a:p>
            <a:pPr>
              <a:defRPr/>
            </a:pPr>
            <a:fld id="{FB6BCA4D-2E23-422A-87E3-BF6857D92014}" type="slidenum">
              <a:rPr lang="en-US"/>
              <a:pPr>
                <a:defRPr/>
              </a:pPr>
              <a:t>‹#›</a:t>
            </a:fld>
            <a:endParaRPr lang="en-US"/>
          </a:p>
        </p:txBody>
      </p:sp>
    </p:spTree>
    <p:extLst>
      <p:ext uri="{BB962C8B-B14F-4D97-AF65-F5344CB8AC3E}">
        <p14:creationId xmlns:p14="http://schemas.microsoft.com/office/powerpoint/2010/main" val="2042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22"/>
          <p:cNvSpPr>
            <a:spLocks noGrp="1"/>
          </p:cNvSpPr>
          <p:nvPr>
            <p:ph type="sldNum" sz="quarter" idx="13"/>
          </p:nvPr>
        </p:nvSpPr>
        <p:spPr>
          <a:xfrm>
            <a:off x="10942955" y="6027114"/>
            <a:ext cx="383963" cy="288149"/>
          </a:xfrm>
          <a:prstGeom prst="rect">
            <a:avLst/>
          </a:prstGeom>
        </p:spPr>
        <p:txBody>
          <a:bodyPr/>
          <a:lstStyle>
            <a:lvl1pPr>
              <a:defRPr sz="1260">
                <a:latin typeface="Verdana" pitchFamily="34" charset="0"/>
              </a:defRPr>
            </a:lvl1pPr>
          </a:lstStyle>
          <a:p>
            <a:pPr>
              <a:defRPr/>
            </a:pPr>
            <a:fld id="{FB6BCA4D-2E23-422A-87E3-BF6857D92014}" type="slidenum">
              <a:rPr lang="en-US"/>
              <a:pPr>
                <a:defRPr/>
              </a:pPr>
              <a:t>‹#›</a:t>
            </a:fld>
            <a:endParaRPr lang="en-US"/>
          </a:p>
        </p:txBody>
      </p:sp>
    </p:spTree>
    <p:extLst>
      <p:ext uri="{BB962C8B-B14F-4D97-AF65-F5344CB8AC3E}">
        <p14:creationId xmlns:p14="http://schemas.microsoft.com/office/powerpoint/2010/main" val="2123759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Slide" type="tx">
  <p:cSld name="3_Title Slide">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53498" y="1607032"/>
            <a:ext cx="5884163" cy="2193968"/>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000000"/>
              </a:buClr>
              <a:buSzPts val="6000"/>
              <a:buFont typeface="Arial Black"/>
              <a:buNone/>
              <a:defRPr sz="5669"/>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14"/>
          <p:cNvSpPr txBox="1">
            <a:spLocks noGrp="1"/>
          </p:cNvSpPr>
          <p:nvPr>
            <p:ph type="body" idx="1"/>
          </p:nvPr>
        </p:nvSpPr>
        <p:spPr>
          <a:xfrm>
            <a:off x="453501" y="3935271"/>
            <a:ext cx="5884163" cy="1327301"/>
          </a:xfrm>
          <a:prstGeom prst="rect">
            <a:avLst/>
          </a:prstGeom>
          <a:noFill/>
          <a:ln>
            <a:noFill/>
          </a:ln>
        </p:spPr>
        <p:txBody>
          <a:bodyPr spcFirstLastPara="1" wrap="square" lIns="0" tIns="0" rIns="0" bIns="0" anchor="t" anchorCtr="0">
            <a:normAutofit/>
          </a:bodyPr>
          <a:lstStyle>
            <a:lvl1pPr marL="431963" lvl="0" indent="-215981" algn="l">
              <a:lnSpc>
                <a:spcPct val="90000"/>
              </a:lnSpc>
              <a:spcBef>
                <a:spcPts val="945"/>
              </a:spcBef>
              <a:spcAft>
                <a:spcPts val="0"/>
              </a:spcAft>
              <a:buClr>
                <a:srgbClr val="000000"/>
              </a:buClr>
              <a:buSzPts val="1800"/>
              <a:buNone/>
              <a:defRPr/>
            </a:lvl1pPr>
            <a:lvl2pPr marL="863925" lvl="1" indent="-215981" algn="l">
              <a:lnSpc>
                <a:spcPct val="90000"/>
              </a:lnSpc>
              <a:spcBef>
                <a:spcPts val="945"/>
              </a:spcBef>
              <a:spcAft>
                <a:spcPts val="0"/>
              </a:spcAft>
              <a:buClr>
                <a:srgbClr val="000000"/>
              </a:buClr>
              <a:buSzPts val="1800"/>
              <a:buNone/>
              <a:defRPr/>
            </a:lvl2pPr>
            <a:lvl3pPr marL="1295888" lvl="2" indent="-215981" algn="l">
              <a:lnSpc>
                <a:spcPct val="90000"/>
              </a:lnSpc>
              <a:spcBef>
                <a:spcPts val="945"/>
              </a:spcBef>
              <a:spcAft>
                <a:spcPts val="0"/>
              </a:spcAft>
              <a:buClr>
                <a:srgbClr val="000000"/>
              </a:buClr>
              <a:buSzPts val="1800"/>
              <a:buNone/>
              <a:defRPr/>
            </a:lvl3pPr>
            <a:lvl4pPr marL="1727850" lvl="3" indent="-215981" algn="l">
              <a:lnSpc>
                <a:spcPct val="90000"/>
              </a:lnSpc>
              <a:spcBef>
                <a:spcPts val="945"/>
              </a:spcBef>
              <a:spcAft>
                <a:spcPts val="0"/>
              </a:spcAft>
              <a:buClr>
                <a:srgbClr val="000000"/>
              </a:buClr>
              <a:buSzPts val="1800"/>
              <a:buNone/>
              <a:defRPr/>
            </a:lvl4pPr>
            <a:lvl5pPr marL="2159813" lvl="4" indent="-215981" algn="l">
              <a:lnSpc>
                <a:spcPct val="90000"/>
              </a:lnSpc>
              <a:spcBef>
                <a:spcPts val="945"/>
              </a:spcBef>
              <a:spcAft>
                <a:spcPts val="0"/>
              </a:spcAft>
              <a:buClr>
                <a:srgbClr val="000000"/>
              </a:buClr>
              <a:buSzPts val="1800"/>
              <a:buNone/>
              <a:defRPr/>
            </a:lvl5pPr>
            <a:lvl6pPr marL="2591775" lvl="5" indent="-323972" algn="l">
              <a:lnSpc>
                <a:spcPct val="90000"/>
              </a:lnSpc>
              <a:spcBef>
                <a:spcPts val="945"/>
              </a:spcBef>
              <a:spcAft>
                <a:spcPts val="0"/>
              </a:spcAft>
              <a:buSzPts val="1800"/>
              <a:buChar char="•"/>
              <a:defRPr/>
            </a:lvl6pPr>
            <a:lvl7pPr marL="3023738" lvl="6" indent="-323972" algn="l">
              <a:lnSpc>
                <a:spcPct val="90000"/>
              </a:lnSpc>
              <a:spcBef>
                <a:spcPts val="945"/>
              </a:spcBef>
              <a:spcAft>
                <a:spcPts val="0"/>
              </a:spcAft>
              <a:buSzPts val="1800"/>
              <a:buChar char="•"/>
              <a:defRPr/>
            </a:lvl7pPr>
            <a:lvl8pPr marL="3455700" lvl="7" indent="-323972" algn="l">
              <a:lnSpc>
                <a:spcPct val="90000"/>
              </a:lnSpc>
              <a:spcBef>
                <a:spcPts val="945"/>
              </a:spcBef>
              <a:spcAft>
                <a:spcPts val="0"/>
              </a:spcAft>
              <a:buSzPts val="1800"/>
              <a:buChar char="•"/>
              <a:defRPr/>
            </a:lvl8pPr>
            <a:lvl9pPr marL="3887663" lvl="8" indent="-323972" algn="l">
              <a:lnSpc>
                <a:spcPct val="90000"/>
              </a:lnSpc>
              <a:spcBef>
                <a:spcPts val="945"/>
              </a:spcBef>
              <a:spcAft>
                <a:spcPts val="0"/>
              </a:spcAft>
              <a:buSzPts val="1800"/>
              <a:buChar char="•"/>
              <a:defRPr/>
            </a:lvl9pPr>
          </a:lstStyle>
          <a:p>
            <a:endParaRPr/>
          </a:p>
        </p:txBody>
      </p:sp>
      <p:sp>
        <p:nvSpPr>
          <p:cNvPr id="12" name="Google Shape;12;p14"/>
          <p:cNvSpPr txBox="1">
            <a:spLocks noGrp="1"/>
          </p:cNvSpPr>
          <p:nvPr>
            <p:ph type="sldNum" idx="12"/>
          </p:nvPr>
        </p:nvSpPr>
        <p:spPr>
          <a:xfrm>
            <a:off x="5567469" y="5875691"/>
            <a:ext cx="2687743" cy="26682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134"/>
            </a:lvl1pPr>
            <a:lvl2pPr marL="0" lvl="1" indent="0" algn="r">
              <a:lnSpc>
                <a:spcPct val="100000"/>
              </a:lnSpc>
              <a:spcBef>
                <a:spcPts val="0"/>
              </a:spcBef>
              <a:spcAft>
                <a:spcPts val="0"/>
              </a:spcAft>
              <a:buClr>
                <a:srgbClr val="000000"/>
              </a:buClr>
              <a:buSzPts val="1200"/>
              <a:buFont typeface="Arial"/>
              <a:buNone/>
              <a:defRPr sz="1134"/>
            </a:lvl2pPr>
            <a:lvl3pPr marL="0" lvl="2" indent="0" algn="r">
              <a:lnSpc>
                <a:spcPct val="100000"/>
              </a:lnSpc>
              <a:spcBef>
                <a:spcPts val="0"/>
              </a:spcBef>
              <a:spcAft>
                <a:spcPts val="0"/>
              </a:spcAft>
              <a:buClr>
                <a:srgbClr val="000000"/>
              </a:buClr>
              <a:buSzPts val="1200"/>
              <a:buFont typeface="Arial"/>
              <a:buNone/>
              <a:defRPr sz="1134"/>
            </a:lvl3pPr>
            <a:lvl4pPr marL="0" lvl="3" indent="0" algn="r">
              <a:lnSpc>
                <a:spcPct val="100000"/>
              </a:lnSpc>
              <a:spcBef>
                <a:spcPts val="0"/>
              </a:spcBef>
              <a:spcAft>
                <a:spcPts val="0"/>
              </a:spcAft>
              <a:buClr>
                <a:srgbClr val="000000"/>
              </a:buClr>
              <a:buSzPts val="1200"/>
              <a:buFont typeface="Arial"/>
              <a:buNone/>
              <a:defRPr sz="1134"/>
            </a:lvl4pPr>
            <a:lvl5pPr marL="0" lvl="4" indent="0" algn="r">
              <a:lnSpc>
                <a:spcPct val="100000"/>
              </a:lnSpc>
              <a:spcBef>
                <a:spcPts val="0"/>
              </a:spcBef>
              <a:spcAft>
                <a:spcPts val="0"/>
              </a:spcAft>
              <a:buClr>
                <a:srgbClr val="000000"/>
              </a:buClr>
              <a:buSzPts val="1200"/>
              <a:buFont typeface="Arial"/>
              <a:buNone/>
              <a:defRPr sz="1134"/>
            </a:lvl5pPr>
            <a:lvl6pPr marL="0" lvl="5" indent="0" algn="r">
              <a:lnSpc>
                <a:spcPct val="100000"/>
              </a:lnSpc>
              <a:spcBef>
                <a:spcPts val="0"/>
              </a:spcBef>
              <a:spcAft>
                <a:spcPts val="0"/>
              </a:spcAft>
              <a:buClr>
                <a:srgbClr val="000000"/>
              </a:buClr>
              <a:buSzPts val="1200"/>
              <a:buFont typeface="Arial"/>
              <a:buNone/>
              <a:defRPr sz="1134"/>
            </a:lvl6pPr>
            <a:lvl7pPr marL="0" lvl="6" indent="0" algn="r">
              <a:lnSpc>
                <a:spcPct val="100000"/>
              </a:lnSpc>
              <a:spcBef>
                <a:spcPts val="0"/>
              </a:spcBef>
              <a:spcAft>
                <a:spcPts val="0"/>
              </a:spcAft>
              <a:buClr>
                <a:srgbClr val="000000"/>
              </a:buClr>
              <a:buSzPts val="1200"/>
              <a:buFont typeface="Arial"/>
              <a:buNone/>
              <a:defRPr sz="1134"/>
            </a:lvl7pPr>
            <a:lvl8pPr marL="0" lvl="7" indent="0" algn="r">
              <a:lnSpc>
                <a:spcPct val="100000"/>
              </a:lnSpc>
              <a:spcBef>
                <a:spcPts val="0"/>
              </a:spcBef>
              <a:spcAft>
                <a:spcPts val="0"/>
              </a:spcAft>
              <a:buClr>
                <a:srgbClr val="000000"/>
              </a:buClr>
              <a:buSzPts val="1200"/>
              <a:buFont typeface="Arial"/>
              <a:buNone/>
              <a:defRPr sz="1134"/>
            </a:lvl8pPr>
            <a:lvl9pPr marL="0" lvl="8" indent="0" algn="r">
              <a:lnSpc>
                <a:spcPct val="100000"/>
              </a:lnSpc>
              <a:spcBef>
                <a:spcPts val="0"/>
              </a:spcBef>
              <a:spcAft>
                <a:spcPts val="0"/>
              </a:spcAft>
              <a:buClr>
                <a:srgbClr val="000000"/>
              </a:buClr>
              <a:buSzPts val="1200"/>
              <a:buFont typeface="Arial"/>
              <a:buNone/>
              <a:defRPr sz="1134"/>
            </a:lvl9pPr>
          </a:lstStyle>
          <a:p>
            <a:pPr rtl="0"/>
            <a:fld id="{00000000-1234-1234-1234-123412341234}" type="slidenum">
              <a:rPr lang="lv-LV" smtClean="0"/>
              <a:pPr rtl="0"/>
              <a:t>‹#›</a:t>
            </a:fld>
            <a:endParaRPr lang="lv-LV"/>
          </a:p>
        </p:txBody>
      </p:sp>
    </p:spTree>
    <p:extLst>
      <p:ext uri="{BB962C8B-B14F-4D97-AF65-F5344CB8AC3E}">
        <p14:creationId xmlns:p14="http://schemas.microsoft.com/office/powerpoint/2010/main" val="37048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ttēls un paraksts-bal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9A129B-8A3E-484C-B671-DFBEA4C8A4BC}"/>
              </a:ext>
            </a:extLst>
          </p:cNvPr>
          <p:cNvSpPr>
            <a:spLocks noGrp="1"/>
          </p:cNvSpPr>
          <p:nvPr>
            <p:ph type="title"/>
          </p:nvPr>
        </p:nvSpPr>
        <p:spPr>
          <a:xfrm>
            <a:off x="5054561" y="5532459"/>
            <a:ext cx="5429138" cy="950891"/>
          </a:xfrm>
        </p:spPr>
        <p:txBody>
          <a:bodyPr>
            <a:normAutofit/>
          </a:bodyPr>
          <a:lstStyle>
            <a:lvl1pPr>
              <a:defRPr sz="2267">
                <a:solidFill>
                  <a:srgbClr val="3D3D3D"/>
                </a:solidFill>
                <a:latin typeface="Montserrat" panose="00000500000000000000" pitchFamily="2" charset="0"/>
              </a:defRPr>
            </a:lvl1pPr>
          </a:lstStyle>
          <a:p>
            <a:r>
              <a:rPr lang="lv-LV" dirty="0"/>
              <a:t>Rediģēt šablona virsraksta stilu</a:t>
            </a:r>
          </a:p>
        </p:txBody>
      </p:sp>
      <p:sp>
        <p:nvSpPr>
          <p:cNvPr id="11" name="Attēla vietturis 10">
            <a:extLst>
              <a:ext uri="{FF2B5EF4-FFF2-40B4-BE49-F238E27FC236}">
                <a16:creationId xmlns:a16="http://schemas.microsoft.com/office/drawing/2014/main" id="{8DF8F777-AFC4-4027-994F-48C3E929DAA2}"/>
              </a:ext>
            </a:extLst>
          </p:cNvPr>
          <p:cNvSpPr>
            <a:spLocks noGrp="1"/>
          </p:cNvSpPr>
          <p:nvPr>
            <p:ph type="pic" sz="quarter" idx="10"/>
          </p:nvPr>
        </p:nvSpPr>
        <p:spPr>
          <a:xfrm>
            <a:off x="0" y="0"/>
            <a:ext cx="11518900" cy="5531859"/>
          </a:xfrm>
        </p:spPr>
        <p:txBody>
          <a:bodyPr/>
          <a:lstStyle/>
          <a:p>
            <a:endParaRPr lang="lv-LV"/>
          </a:p>
        </p:txBody>
      </p:sp>
      <p:pic>
        <p:nvPicPr>
          <p:cNvPr id="6" name="Attēls 5">
            <a:extLst>
              <a:ext uri="{FF2B5EF4-FFF2-40B4-BE49-F238E27FC236}">
                <a16:creationId xmlns:a16="http://schemas.microsoft.com/office/drawing/2014/main" id="{0BCB9D0A-5003-4ED4-A0D0-489BB3A6A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3244" y="5915286"/>
            <a:ext cx="1486495" cy="300645"/>
          </a:xfrm>
          <a:prstGeom prst="rect">
            <a:avLst/>
          </a:prstGeom>
        </p:spPr>
      </p:pic>
    </p:spTree>
    <p:extLst>
      <p:ext uri="{BB962C8B-B14F-4D97-AF65-F5344CB8AC3E}">
        <p14:creationId xmlns:p14="http://schemas.microsoft.com/office/powerpoint/2010/main" val="41361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sz="half" idx="2"/>
          </p:nvPr>
        </p:nvSpPr>
        <p:spPr>
          <a:xfrm>
            <a:off x="576262" y="1491171"/>
            <a:ext cx="50134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1"/>
            <a:ext cx="50134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9BB6D66-618B-4EE0-9289-84DEE398C1EE}" type="datetime1">
              <a:rPr lang="lv-LV" smtClean="0"/>
              <a:t>25.03.2026</a:t>
            </a:fld>
            <a:endParaRPr lang="en-US"/>
          </a:p>
        </p:txBody>
      </p:sp>
      <p:sp>
        <p:nvSpPr>
          <p:cNvPr id="7" name="Holder 7"/>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4122035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63688" y="360188"/>
            <a:ext cx="7679267" cy="980011"/>
          </a:xfrm>
        </p:spPr>
        <p:txBody>
          <a:bodyPr anchor="t">
            <a:normAutofit/>
          </a:bodyPr>
          <a:lstStyle>
            <a:lvl1pPr algn="l">
              <a:defRPr sz="2771"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3263688" y="1656857"/>
            <a:ext cx="7679267" cy="4134647"/>
          </a:xfrm>
        </p:spPr>
        <p:txBody>
          <a:bodyPr>
            <a:normAutofit/>
          </a:bodyPr>
          <a:lstStyle>
            <a:lvl1pPr marL="0" indent="0">
              <a:buNone/>
              <a:defRPr sz="2267">
                <a:latin typeface="Verdana" panose="020B0604030504040204" pitchFamily="34" charset="0"/>
                <a:ea typeface="Verdana" panose="020B0604030504040204" pitchFamily="34" charset="0"/>
                <a:cs typeface="Verdana" panose="020B0604030504040204" pitchFamily="34" charset="0"/>
              </a:defRPr>
            </a:lvl1pPr>
            <a:lvl2pPr>
              <a:defRPr sz="2519">
                <a:latin typeface="Times New Roman" panose="02020603050405020304" pitchFamily="18" charset="0"/>
                <a:cs typeface="Times New Roman" panose="02020603050405020304" pitchFamily="18" charset="0"/>
              </a:defRPr>
            </a:lvl2pPr>
            <a:lvl3pPr>
              <a:defRPr sz="2519">
                <a:latin typeface="Times New Roman" panose="02020603050405020304" pitchFamily="18" charset="0"/>
                <a:cs typeface="Times New Roman" panose="02020603050405020304" pitchFamily="18" charset="0"/>
              </a:defRPr>
            </a:lvl3pPr>
            <a:lvl4pPr>
              <a:defRPr sz="2519">
                <a:latin typeface="Times New Roman" panose="02020603050405020304" pitchFamily="18" charset="0"/>
                <a:cs typeface="Times New Roman" panose="02020603050405020304" pitchFamily="18" charset="0"/>
              </a:defRPr>
            </a:lvl4pPr>
            <a:lvl5pPr>
              <a:defRPr sz="2519">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263689" y="5979089"/>
            <a:ext cx="2495762" cy="288149"/>
          </a:xfrm>
        </p:spPr>
        <p:txBody>
          <a:bodyPr>
            <a:normAutofit/>
          </a:bodyPr>
          <a:lstStyle>
            <a:lvl1pPr marL="0" indent="0">
              <a:buNone/>
              <a:defRPr sz="1008">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5" name="Text Placeholder 19"/>
          <p:cNvSpPr>
            <a:spLocks noGrp="1"/>
          </p:cNvSpPr>
          <p:nvPr>
            <p:ph type="body" sz="quarter" idx="12"/>
          </p:nvPr>
        </p:nvSpPr>
        <p:spPr>
          <a:xfrm>
            <a:off x="6143413" y="5979089"/>
            <a:ext cx="4607560" cy="288149"/>
          </a:xfrm>
        </p:spPr>
        <p:txBody>
          <a:bodyPr>
            <a:normAutofit/>
          </a:bodyPr>
          <a:lstStyle>
            <a:lvl1pPr marL="0" indent="0" algn="r">
              <a:buNone/>
              <a:defRPr sz="1008"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7" name="Slide Number Placeholder 22">
            <a:extLst>
              <a:ext uri="{FF2B5EF4-FFF2-40B4-BE49-F238E27FC236}">
                <a16:creationId xmlns:a16="http://schemas.microsoft.com/office/drawing/2014/main" id="{50CF6814-3A73-124F-AF0E-5D603A2DDD97}"/>
              </a:ext>
            </a:extLst>
          </p:cNvPr>
          <p:cNvSpPr>
            <a:spLocks noGrp="1"/>
          </p:cNvSpPr>
          <p:nvPr>
            <p:ph type="sldNum" sz="quarter" idx="13"/>
          </p:nvPr>
        </p:nvSpPr>
        <p:spPr>
          <a:xfrm>
            <a:off x="10750974" y="5979089"/>
            <a:ext cx="383963" cy="288149"/>
          </a:xfrm>
        </p:spPr>
        <p:txBody>
          <a:bodyPr/>
          <a:lstStyle>
            <a:lvl1pPr>
              <a:defRPr sz="1134" smtClean="0">
                <a:latin typeface="Verdana" panose="020B0604030504040204" pitchFamily="34" charset="0"/>
              </a:defRPr>
            </a:lvl1pPr>
          </a:lstStyle>
          <a:p>
            <a:pPr>
              <a:defRPr/>
            </a:pPr>
            <a:fld id="{1877EA0F-6BB9-6D44-BDE9-FC2A7AA0ACD8}" type="slidenum">
              <a:rPr lang="en-US" altLang="lv-LV" smtClean="0"/>
              <a:pPr>
                <a:defRPr/>
              </a:pPr>
              <a:t>‹#›</a:t>
            </a:fld>
            <a:endParaRPr lang="en-US" altLang="lv-LV" dirty="0"/>
          </a:p>
        </p:txBody>
      </p:sp>
      <p:pic>
        <p:nvPicPr>
          <p:cNvPr id="9" name="Picture 6">
            <a:extLst>
              <a:ext uri="{FF2B5EF4-FFF2-40B4-BE49-F238E27FC236}">
                <a16:creationId xmlns:a16="http://schemas.microsoft.com/office/drawing/2014/main" id="{1FBA2D32-65FA-5442-AC40-75797C1165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965" y="0"/>
            <a:ext cx="2217788" cy="24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835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8078-2A2F-600C-BD04-15556B7B9141}"/>
              </a:ext>
            </a:extLst>
          </p:cNvPr>
          <p:cNvSpPr>
            <a:spLocks noGrp="1"/>
          </p:cNvSpPr>
          <p:nvPr>
            <p:ph type="ctrTitle"/>
          </p:nvPr>
        </p:nvSpPr>
        <p:spPr>
          <a:xfrm>
            <a:off x="1439863" y="1061049"/>
            <a:ext cx="8639175" cy="2257166"/>
          </a:xfrm>
        </p:spPr>
        <p:txBody>
          <a:bodyPr anchor="b"/>
          <a:lstStyle>
            <a:lvl1pPr algn="ctr">
              <a:defRPr sz="5669"/>
            </a:lvl1pPr>
          </a:lstStyle>
          <a:p>
            <a:r>
              <a:rPr lang="en-US"/>
              <a:t>Click to edit Master title style</a:t>
            </a:r>
            <a:endParaRPr lang="lv-LV"/>
          </a:p>
        </p:txBody>
      </p:sp>
      <p:sp>
        <p:nvSpPr>
          <p:cNvPr id="3" name="Subtitle 2">
            <a:extLst>
              <a:ext uri="{FF2B5EF4-FFF2-40B4-BE49-F238E27FC236}">
                <a16:creationId xmlns:a16="http://schemas.microsoft.com/office/drawing/2014/main" id="{5F8D9497-4675-531A-B77A-AFCB8888E09B}"/>
              </a:ext>
            </a:extLst>
          </p:cNvPr>
          <p:cNvSpPr>
            <a:spLocks noGrp="1"/>
          </p:cNvSpPr>
          <p:nvPr>
            <p:ph type="subTitle" idx="1"/>
          </p:nvPr>
        </p:nvSpPr>
        <p:spPr>
          <a:xfrm>
            <a:off x="1439863" y="3405260"/>
            <a:ext cx="8639175" cy="1565308"/>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C0CFE268-5E6A-7815-E91B-8840BDA2E947}"/>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8679D888-CAFA-83E1-E14C-8FE4C4A274B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55847DE-B0CA-538E-AC73-EE59CE09D78C}"/>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3197806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70FF-A682-8864-60F1-AADD36A15C3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7D92E487-FEE9-DB93-6974-4B816B4BD2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B0D23E88-F856-A065-455A-28AA2E943AB7}"/>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B0BCFA4C-C953-9D47-FDF7-847D7F93C79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8C58311-4FFB-A566-5F6A-70899B4BB748}"/>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4623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533-EDE0-EB42-2DA4-C4E3F7CCC1EF}"/>
              </a:ext>
            </a:extLst>
          </p:cNvPr>
          <p:cNvSpPr>
            <a:spLocks noGrp="1"/>
          </p:cNvSpPr>
          <p:nvPr>
            <p:ph type="title"/>
          </p:nvPr>
        </p:nvSpPr>
        <p:spPr>
          <a:xfrm>
            <a:off x="785925" y="1616336"/>
            <a:ext cx="9935051" cy="2696893"/>
          </a:xfrm>
        </p:spPr>
        <p:txBody>
          <a:bodyPr anchor="b"/>
          <a:lstStyle>
            <a:lvl1pPr>
              <a:defRPr sz="5669"/>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A0205429-9E0C-2D40-58A4-9AB77153B6A1}"/>
              </a:ext>
            </a:extLst>
          </p:cNvPr>
          <p:cNvSpPr>
            <a:spLocks noGrp="1"/>
          </p:cNvSpPr>
          <p:nvPr>
            <p:ph type="body" idx="1"/>
          </p:nvPr>
        </p:nvSpPr>
        <p:spPr>
          <a:xfrm>
            <a:off x="785925" y="4338743"/>
            <a:ext cx="9935051" cy="1418232"/>
          </a:xfrm>
        </p:spPr>
        <p:txBody>
          <a:bodyPr/>
          <a:lstStyle>
            <a:lvl1pPr marL="0" indent="0">
              <a:buNone/>
              <a:defRPr sz="2268">
                <a:solidFill>
                  <a:schemeClr val="tx1">
                    <a:tint val="82000"/>
                  </a:schemeClr>
                </a:solidFill>
              </a:defRPr>
            </a:lvl1pPr>
            <a:lvl2pPr marL="431963" indent="0">
              <a:buNone/>
              <a:defRPr sz="1890">
                <a:solidFill>
                  <a:schemeClr val="tx1">
                    <a:tint val="82000"/>
                  </a:schemeClr>
                </a:solidFill>
              </a:defRPr>
            </a:lvl2pPr>
            <a:lvl3pPr marL="863925" indent="0">
              <a:buNone/>
              <a:defRPr sz="1701">
                <a:solidFill>
                  <a:schemeClr val="tx1">
                    <a:tint val="82000"/>
                  </a:schemeClr>
                </a:solidFill>
              </a:defRPr>
            </a:lvl3pPr>
            <a:lvl4pPr marL="1295888" indent="0">
              <a:buNone/>
              <a:defRPr sz="1512">
                <a:solidFill>
                  <a:schemeClr val="tx1">
                    <a:tint val="82000"/>
                  </a:schemeClr>
                </a:solidFill>
              </a:defRPr>
            </a:lvl4pPr>
            <a:lvl5pPr marL="1727850" indent="0">
              <a:buNone/>
              <a:defRPr sz="1512">
                <a:solidFill>
                  <a:schemeClr val="tx1">
                    <a:tint val="82000"/>
                  </a:schemeClr>
                </a:solidFill>
              </a:defRPr>
            </a:lvl5pPr>
            <a:lvl6pPr marL="2159813" indent="0">
              <a:buNone/>
              <a:defRPr sz="1512">
                <a:solidFill>
                  <a:schemeClr val="tx1">
                    <a:tint val="82000"/>
                  </a:schemeClr>
                </a:solidFill>
              </a:defRPr>
            </a:lvl6pPr>
            <a:lvl7pPr marL="2591775" indent="0">
              <a:buNone/>
              <a:defRPr sz="1512">
                <a:solidFill>
                  <a:schemeClr val="tx1">
                    <a:tint val="82000"/>
                  </a:schemeClr>
                </a:solidFill>
              </a:defRPr>
            </a:lvl7pPr>
            <a:lvl8pPr marL="3023738" indent="0">
              <a:buNone/>
              <a:defRPr sz="1512">
                <a:solidFill>
                  <a:schemeClr val="tx1">
                    <a:tint val="82000"/>
                  </a:schemeClr>
                </a:solidFill>
              </a:defRPr>
            </a:lvl8pPr>
            <a:lvl9pPr marL="3455700" indent="0">
              <a:buNone/>
              <a:defRPr sz="1512">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78FC-379D-CE68-E541-4A30FD7D605B}"/>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C04318F4-76DC-4E40-EC1F-44528B5669F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BB6B0-B5AF-EF93-3AC7-851576AE2CF1}"/>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1043724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FF3E-49E7-0161-672D-87802A0E20C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A87C500-43FA-511C-7D6E-121C97E8D276}"/>
              </a:ext>
            </a:extLst>
          </p:cNvPr>
          <p:cNvSpPr>
            <a:spLocks noGrp="1"/>
          </p:cNvSpPr>
          <p:nvPr>
            <p:ph sz="half" idx="1"/>
          </p:nvPr>
        </p:nvSpPr>
        <p:spPr>
          <a:xfrm>
            <a:off x="791924"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CFA9863-4474-C877-1B87-D1C21BE22C77}"/>
              </a:ext>
            </a:extLst>
          </p:cNvPr>
          <p:cNvSpPr>
            <a:spLocks noGrp="1"/>
          </p:cNvSpPr>
          <p:nvPr>
            <p:ph sz="half" idx="2"/>
          </p:nvPr>
        </p:nvSpPr>
        <p:spPr>
          <a:xfrm>
            <a:off x="5831443"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3A6638FD-2E22-D33C-D495-215F031F04C4}"/>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6" name="Footer Placeholder 5">
            <a:extLst>
              <a:ext uri="{FF2B5EF4-FFF2-40B4-BE49-F238E27FC236}">
                <a16:creationId xmlns:a16="http://schemas.microsoft.com/office/drawing/2014/main" id="{F1E49FFA-A652-FB6B-E963-2A2BE2459A3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1F3AC42-D4F6-F4CC-E01D-CA6FF11692F6}"/>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1559634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729B-89EB-DD62-0355-F711E1CCE2EA}"/>
              </a:ext>
            </a:extLst>
          </p:cNvPr>
          <p:cNvSpPr>
            <a:spLocks noGrp="1"/>
          </p:cNvSpPr>
          <p:nvPr>
            <p:ph type="title"/>
          </p:nvPr>
        </p:nvSpPr>
        <p:spPr>
          <a:xfrm>
            <a:off x="793425" y="345179"/>
            <a:ext cx="9935051" cy="125314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B74EC7DD-F82F-119A-072B-1420E4CC0FE4}"/>
              </a:ext>
            </a:extLst>
          </p:cNvPr>
          <p:cNvSpPr>
            <a:spLocks noGrp="1"/>
          </p:cNvSpPr>
          <p:nvPr>
            <p:ph type="body" idx="1"/>
          </p:nvPr>
        </p:nvSpPr>
        <p:spPr>
          <a:xfrm>
            <a:off x="793425" y="1589322"/>
            <a:ext cx="4873034"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089C6DD8-B434-5A4C-B07E-A4446FCE278A}"/>
              </a:ext>
            </a:extLst>
          </p:cNvPr>
          <p:cNvSpPr>
            <a:spLocks noGrp="1"/>
          </p:cNvSpPr>
          <p:nvPr>
            <p:ph sz="half" idx="2"/>
          </p:nvPr>
        </p:nvSpPr>
        <p:spPr>
          <a:xfrm>
            <a:off x="793425" y="2368224"/>
            <a:ext cx="4873034"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073F897B-E365-6CD9-899F-47C1A6EF4B46}"/>
              </a:ext>
            </a:extLst>
          </p:cNvPr>
          <p:cNvSpPr>
            <a:spLocks noGrp="1"/>
          </p:cNvSpPr>
          <p:nvPr>
            <p:ph type="body" sz="quarter" idx="3"/>
          </p:nvPr>
        </p:nvSpPr>
        <p:spPr>
          <a:xfrm>
            <a:off x="5831443" y="1589322"/>
            <a:ext cx="4897033"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4A3BC1DD-4222-4A8A-C6D6-327DA7BE9999}"/>
              </a:ext>
            </a:extLst>
          </p:cNvPr>
          <p:cNvSpPr>
            <a:spLocks noGrp="1"/>
          </p:cNvSpPr>
          <p:nvPr>
            <p:ph sz="quarter" idx="4"/>
          </p:nvPr>
        </p:nvSpPr>
        <p:spPr>
          <a:xfrm>
            <a:off x="5831443" y="2368224"/>
            <a:ext cx="4897033"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555085A-0E6D-1840-43CB-559C22F764E9}"/>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8" name="Footer Placeholder 7">
            <a:extLst>
              <a:ext uri="{FF2B5EF4-FFF2-40B4-BE49-F238E27FC236}">
                <a16:creationId xmlns:a16="http://schemas.microsoft.com/office/drawing/2014/main" id="{4A66EB27-B255-6737-F796-1BEA61F133B8}"/>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3EC2B280-E08D-5CA7-46BB-2324D272E481}"/>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2109270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7342-EB1D-8FE4-320B-58B6D51B35B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3D9536DC-57CB-DCD8-92D4-E0578F584441}"/>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4" name="Footer Placeholder 3">
            <a:extLst>
              <a:ext uri="{FF2B5EF4-FFF2-40B4-BE49-F238E27FC236}">
                <a16:creationId xmlns:a16="http://schemas.microsoft.com/office/drawing/2014/main" id="{C9085E2F-5495-B00B-F6D4-ABFDD3678A7A}"/>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384D44F-195A-91D8-451A-F34585BAC4F8}"/>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2373203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9B7334-7749-C73F-48BF-603A494A3101}"/>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3" name="Footer Placeholder 2">
            <a:extLst>
              <a:ext uri="{FF2B5EF4-FFF2-40B4-BE49-F238E27FC236}">
                <a16:creationId xmlns:a16="http://schemas.microsoft.com/office/drawing/2014/main" id="{1C3D976A-453C-C113-69FC-0743512084B4}"/>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9D173C3-6FEB-3D21-123F-AC851995FF66}"/>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4070625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E62F-0F06-9F75-4D03-110864E68903}"/>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6184CD16-A7E7-97BC-5690-96211B4EDE28}"/>
              </a:ext>
            </a:extLst>
          </p:cNvPr>
          <p:cNvSpPr>
            <a:spLocks noGrp="1"/>
          </p:cNvSpPr>
          <p:nvPr>
            <p:ph idx="1"/>
          </p:nvPr>
        </p:nvSpPr>
        <p:spPr>
          <a:xfrm>
            <a:off x="4897033" y="933483"/>
            <a:ext cx="5831443" cy="4607381"/>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31F591A4-6A8B-69B9-0F83-61C327E95B6A}"/>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E9367F43-678C-C0C7-8FF7-E8F8EC3E5773}"/>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6" name="Footer Placeholder 5">
            <a:extLst>
              <a:ext uri="{FF2B5EF4-FFF2-40B4-BE49-F238E27FC236}">
                <a16:creationId xmlns:a16="http://schemas.microsoft.com/office/drawing/2014/main" id="{76939CE7-5175-D377-1E05-2E845B30D66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C5F5339-6811-32EF-5391-7768F596228A}"/>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2778951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6AC3-FDD7-C361-F0DE-193A6568BECE}"/>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B6301851-B5A8-E2AE-A0A8-E32DBD9197C7}"/>
              </a:ext>
            </a:extLst>
          </p:cNvPr>
          <p:cNvSpPr>
            <a:spLocks noGrp="1"/>
          </p:cNvSpPr>
          <p:nvPr>
            <p:ph type="pic" idx="1"/>
          </p:nvPr>
        </p:nvSpPr>
        <p:spPr>
          <a:xfrm>
            <a:off x="4897033" y="933483"/>
            <a:ext cx="5831443" cy="4607381"/>
          </a:xfrm>
        </p:spPr>
        <p:txBody>
          <a:bodyPr/>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endParaRPr lang="lv-LV"/>
          </a:p>
        </p:txBody>
      </p:sp>
      <p:sp>
        <p:nvSpPr>
          <p:cNvPr id="4" name="Text Placeholder 3">
            <a:extLst>
              <a:ext uri="{FF2B5EF4-FFF2-40B4-BE49-F238E27FC236}">
                <a16:creationId xmlns:a16="http://schemas.microsoft.com/office/drawing/2014/main" id="{5C35826A-42CA-73D6-9858-E72FA417C40B}"/>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7BB3CC2A-E5A0-132F-200F-80D25EFBBB27}"/>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6" name="Footer Placeholder 5">
            <a:extLst>
              <a:ext uri="{FF2B5EF4-FFF2-40B4-BE49-F238E27FC236}">
                <a16:creationId xmlns:a16="http://schemas.microsoft.com/office/drawing/2014/main" id="{FFAD0668-499E-BE77-6367-FFB6B1BCCEF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CE168D5-913F-7965-D50B-B08AF0C8480E}"/>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422388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1520004" cy="2412331"/>
          </a:xfrm>
          <a:prstGeom prst="rect">
            <a:avLst/>
          </a:prstGeom>
        </p:spPr>
      </p:pic>
      <p:sp>
        <p:nvSpPr>
          <p:cNvPr id="17" name="bg object 17"/>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19" name="bg object 19"/>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3C5F3A5-E436-471F-B622-88531591D2FE}" type="datetime1">
              <a:rPr lang="lv-LV" smtClean="0"/>
              <a:t>25.03.2026</a:t>
            </a:fld>
            <a:endParaRPr lang="en-US"/>
          </a:p>
        </p:txBody>
      </p:sp>
      <p:sp>
        <p:nvSpPr>
          <p:cNvPr id="5" name="Holder 5"/>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197048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E844-E818-F51E-3552-72BAD8AEF7C4}"/>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2E4C6BC-362B-4313-490E-9FD24B1CEF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01E5AC-6A9C-9389-F258-A8D5CE024D82}"/>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DBDC0324-2FDD-1ECB-C1B6-C23C1C7BCA0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FC01191-B859-14D4-1387-6579D28F9138}"/>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2730441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38D268-C001-90FD-FF97-ECF2A307BCCA}"/>
              </a:ext>
            </a:extLst>
          </p:cNvPr>
          <p:cNvSpPr>
            <a:spLocks noGrp="1"/>
          </p:cNvSpPr>
          <p:nvPr>
            <p:ph type="title" orient="vert"/>
          </p:nvPr>
        </p:nvSpPr>
        <p:spPr>
          <a:xfrm>
            <a:off x="8243213" y="345179"/>
            <a:ext cx="2483763" cy="5494339"/>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9844DF9-DBD3-69D2-119C-C7948148456E}"/>
              </a:ext>
            </a:extLst>
          </p:cNvPr>
          <p:cNvSpPr>
            <a:spLocks noGrp="1"/>
          </p:cNvSpPr>
          <p:nvPr>
            <p:ph type="body" orient="vert" idx="1"/>
          </p:nvPr>
        </p:nvSpPr>
        <p:spPr>
          <a:xfrm>
            <a:off x="791924" y="345179"/>
            <a:ext cx="7307302" cy="5494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5DD7E08-670E-58B7-C44D-922258A97BDF}"/>
              </a:ext>
            </a:extLst>
          </p:cNvPr>
          <p:cNvSpPr>
            <a:spLocks noGrp="1"/>
          </p:cNvSpPr>
          <p:nvPr>
            <p:ph type="dt" sz="half" idx="10"/>
          </p:nvPr>
        </p:nvSpPr>
        <p:spPr/>
        <p:txBody>
          <a:body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A2D6C7D4-2700-F343-4927-5508ECB3CCB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185E0F6-AD5C-4928-256C-362B8B7EA823}"/>
              </a:ext>
            </a:extLst>
          </p:cNvPr>
          <p:cNvSpPr>
            <a:spLocks noGrp="1"/>
          </p:cNvSpPr>
          <p:nvPr>
            <p:ph type="sldNum" sz="quarter" idx="12"/>
          </p:nvPr>
        </p:nvSpPr>
        <p:spPr/>
        <p:txBody>
          <a:bodyPr/>
          <a:lstStyle/>
          <a:p>
            <a:fld id="{31B48C99-1C34-4214-A8AA-E0EA2A34CD12}" type="slidenum">
              <a:rPr lang="lv-LV" smtClean="0"/>
              <a:t>‹#›</a:t>
            </a:fld>
            <a:endParaRPr lang="lv-LV"/>
          </a:p>
        </p:txBody>
      </p:sp>
    </p:spTree>
    <p:extLst>
      <p:ext uri="{BB962C8B-B14F-4D97-AF65-F5344CB8AC3E}">
        <p14:creationId xmlns:p14="http://schemas.microsoft.com/office/powerpoint/2010/main" val="331796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836C82-65B0-4B03-A128-03AEF1992368}" type="datetime1">
              <a:rPr lang="lv-LV" smtClean="0"/>
              <a:t>25.03.2026</a:t>
            </a:fld>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0187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11C-C113-4F81-BD91-E06E28657A1A}"/>
              </a:ext>
            </a:extLst>
          </p:cNvPr>
          <p:cNvSpPr>
            <a:spLocks noGrp="1"/>
          </p:cNvSpPr>
          <p:nvPr>
            <p:ph type="ctrTitle"/>
          </p:nvPr>
        </p:nvSpPr>
        <p:spPr>
          <a:xfrm>
            <a:off x="1439863" y="1061049"/>
            <a:ext cx="8639175" cy="2257166"/>
          </a:xfrm>
        </p:spPr>
        <p:txBody>
          <a:bodyPr anchor="b"/>
          <a:lstStyle>
            <a:lvl1pPr algn="ctr">
              <a:defRPr sz="5669"/>
            </a:lvl1pPr>
          </a:lstStyle>
          <a:p>
            <a:r>
              <a:rPr lang="en-US"/>
              <a:t>Click to edit Master title style</a:t>
            </a:r>
            <a:endParaRPr lang="lv-LV"/>
          </a:p>
        </p:txBody>
      </p:sp>
      <p:sp>
        <p:nvSpPr>
          <p:cNvPr id="3" name="Subtitle 2">
            <a:extLst>
              <a:ext uri="{FF2B5EF4-FFF2-40B4-BE49-F238E27FC236}">
                <a16:creationId xmlns:a16="http://schemas.microsoft.com/office/drawing/2014/main" id="{0862B327-7848-4FF8-820F-F9BF0BC558E5}"/>
              </a:ext>
            </a:extLst>
          </p:cNvPr>
          <p:cNvSpPr>
            <a:spLocks noGrp="1"/>
          </p:cNvSpPr>
          <p:nvPr>
            <p:ph type="subTitle" idx="1"/>
          </p:nvPr>
        </p:nvSpPr>
        <p:spPr>
          <a:xfrm>
            <a:off x="1439863" y="3405260"/>
            <a:ext cx="8639175" cy="1565308"/>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50E90F1-4B04-4DBE-9C38-273551562DE6}"/>
              </a:ext>
            </a:extLst>
          </p:cNvPr>
          <p:cNvSpPr>
            <a:spLocks noGrp="1"/>
          </p:cNvSpPr>
          <p:nvPr>
            <p:ph type="dt" sz="half" idx="10"/>
          </p:nvPr>
        </p:nvSpPr>
        <p:spPr/>
        <p:txBody>
          <a:bodyPr/>
          <a:lstStyle/>
          <a:p>
            <a:fld id="{26FD971A-DE32-4C12-B4C5-B97F2C104788}" type="datetime1">
              <a:rPr lang="lv-LV" smtClean="0"/>
              <a:t>25.03.2026</a:t>
            </a:fld>
            <a:endParaRPr lang="lv-LV"/>
          </a:p>
        </p:txBody>
      </p:sp>
      <p:sp>
        <p:nvSpPr>
          <p:cNvPr id="5" name="Footer Placeholder 4">
            <a:extLst>
              <a:ext uri="{FF2B5EF4-FFF2-40B4-BE49-F238E27FC236}">
                <a16:creationId xmlns:a16="http://schemas.microsoft.com/office/drawing/2014/main" id="{5C2CA3FD-9B42-423C-9955-F79CB9DC59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FEF421F-FEA6-4F41-953D-9601D567FF13}"/>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75406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6AF6-6F5D-49AC-A785-89F09BA8B78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98CFF44-F40A-4CE7-A1F7-1F911770A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492447-9D9F-43D8-9D8A-3A99F7FB5E8E}"/>
              </a:ext>
            </a:extLst>
          </p:cNvPr>
          <p:cNvSpPr>
            <a:spLocks noGrp="1"/>
          </p:cNvSpPr>
          <p:nvPr>
            <p:ph type="dt" sz="half" idx="10"/>
          </p:nvPr>
        </p:nvSpPr>
        <p:spPr/>
        <p:txBody>
          <a:bodyPr/>
          <a:lstStyle/>
          <a:p>
            <a:fld id="{B1AE0074-4679-4ABC-94C6-88E051164A7E}" type="datetime1">
              <a:rPr lang="lv-LV" smtClean="0"/>
              <a:t>25.03.2026</a:t>
            </a:fld>
            <a:endParaRPr lang="lv-LV"/>
          </a:p>
        </p:txBody>
      </p:sp>
      <p:sp>
        <p:nvSpPr>
          <p:cNvPr id="5" name="Footer Placeholder 4">
            <a:extLst>
              <a:ext uri="{FF2B5EF4-FFF2-40B4-BE49-F238E27FC236}">
                <a16:creationId xmlns:a16="http://schemas.microsoft.com/office/drawing/2014/main" id="{E1BB9ECB-976B-4AE6-83F6-101D6E1F9C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0F1A6F-BA0D-4DC2-A092-1E01ADF6A094}"/>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3151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048A-EA3B-4D86-9364-422895738560}"/>
              </a:ext>
            </a:extLst>
          </p:cNvPr>
          <p:cNvSpPr>
            <a:spLocks noGrp="1"/>
          </p:cNvSpPr>
          <p:nvPr>
            <p:ph type="title"/>
          </p:nvPr>
        </p:nvSpPr>
        <p:spPr>
          <a:xfrm>
            <a:off x="785925" y="1616336"/>
            <a:ext cx="9935051" cy="2696893"/>
          </a:xfrm>
        </p:spPr>
        <p:txBody>
          <a:bodyPr anchor="b"/>
          <a:lstStyle>
            <a:lvl1pPr>
              <a:defRPr sz="5669"/>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39B930E9-1AC4-4E05-899C-919C7297463B}"/>
              </a:ext>
            </a:extLst>
          </p:cNvPr>
          <p:cNvSpPr>
            <a:spLocks noGrp="1"/>
          </p:cNvSpPr>
          <p:nvPr>
            <p:ph type="body" idx="1"/>
          </p:nvPr>
        </p:nvSpPr>
        <p:spPr>
          <a:xfrm>
            <a:off x="785925" y="4338743"/>
            <a:ext cx="9935051" cy="1418232"/>
          </a:xfrm>
        </p:spPr>
        <p:txBody>
          <a:bodyPr/>
          <a:lstStyle>
            <a:lvl1pPr marL="0" indent="0">
              <a:buNone/>
              <a:defRPr sz="2268">
                <a:solidFill>
                  <a:schemeClr val="tx1">
                    <a:tint val="75000"/>
                  </a:schemeClr>
                </a:solidFill>
              </a:defRPr>
            </a:lvl1pPr>
            <a:lvl2pPr marL="431963" indent="0">
              <a:buNone/>
              <a:defRPr sz="1890">
                <a:solidFill>
                  <a:schemeClr val="tx1">
                    <a:tint val="75000"/>
                  </a:schemeClr>
                </a:solidFill>
              </a:defRPr>
            </a:lvl2pPr>
            <a:lvl3pPr marL="863925" indent="0">
              <a:buNone/>
              <a:defRPr sz="1701">
                <a:solidFill>
                  <a:schemeClr val="tx1">
                    <a:tint val="75000"/>
                  </a:schemeClr>
                </a:solidFill>
              </a:defRPr>
            </a:lvl3pPr>
            <a:lvl4pPr marL="1295888" indent="0">
              <a:buNone/>
              <a:defRPr sz="1512">
                <a:solidFill>
                  <a:schemeClr val="tx1">
                    <a:tint val="75000"/>
                  </a:schemeClr>
                </a:solidFill>
              </a:defRPr>
            </a:lvl4pPr>
            <a:lvl5pPr marL="1727850" indent="0">
              <a:buNone/>
              <a:defRPr sz="1512">
                <a:solidFill>
                  <a:schemeClr val="tx1">
                    <a:tint val="75000"/>
                  </a:schemeClr>
                </a:solidFill>
              </a:defRPr>
            </a:lvl5pPr>
            <a:lvl6pPr marL="2159813" indent="0">
              <a:buNone/>
              <a:defRPr sz="1512">
                <a:solidFill>
                  <a:schemeClr val="tx1">
                    <a:tint val="75000"/>
                  </a:schemeClr>
                </a:solidFill>
              </a:defRPr>
            </a:lvl6pPr>
            <a:lvl7pPr marL="2591775" indent="0">
              <a:buNone/>
              <a:defRPr sz="1512">
                <a:solidFill>
                  <a:schemeClr val="tx1">
                    <a:tint val="75000"/>
                  </a:schemeClr>
                </a:solidFill>
              </a:defRPr>
            </a:lvl7pPr>
            <a:lvl8pPr marL="3023738" indent="0">
              <a:buNone/>
              <a:defRPr sz="1512">
                <a:solidFill>
                  <a:schemeClr val="tx1">
                    <a:tint val="75000"/>
                  </a:schemeClr>
                </a:solidFill>
              </a:defRPr>
            </a:lvl8pPr>
            <a:lvl9pPr marL="3455700" indent="0">
              <a:buNone/>
              <a:defRPr sz="15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0797-4B92-4BFF-8CBA-9FE769D33A3C}"/>
              </a:ext>
            </a:extLst>
          </p:cNvPr>
          <p:cNvSpPr>
            <a:spLocks noGrp="1"/>
          </p:cNvSpPr>
          <p:nvPr>
            <p:ph type="dt" sz="half" idx="10"/>
          </p:nvPr>
        </p:nvSpPr>
        <p:spPr/>
        <p:txBody>
          <a:bodyPr/>
          <a:lstStyle/>
          <a:p>
            <a:fld id="{134D58CA-C019-40CF-A548-20000310C15B}" type="datetime1">
              <a:rPr lang="lv-LV" smtClean="0"/>
              <a:t>25.03.2026</a:t>
            </a:fld>
            <a:endParaRPr lang="lv-LV"/>
          </a:p>
        </p:txBody>
      </p:sp>
      <p:sp>
        <p:nvSpPr>
          <p:cNvPr id="5" name="Footer Placeholder 4">
            <a:extLst>
              <a:ext uri="{FF2B5EF4-FFF2-40B4-BE49-F238E27FC236}">
                <a16:creationId xmlns:a16="http://schemas.microsoft.com/office/drawing/2014/main" id="{793693BA-B238-4915-9848-A719BE4B19E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C6AC3D-C3F9-4F00-85E3-344886243A1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71506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C65-60F9-44B5-B488-09AC16BDEF2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E5BE2B5-8FD2-4CCA-A4A7-3AF8F25175EA}"/>
              </a:ext>
            </a:extLst>
          </p:cNvPr>
          <p:cNvSpPr>
            <a:spLocks noGrp="1"/>
          </p:cNvSpPr>
          <p:nvPr>
            <p:ph sz="half" idx="1"/>
          </p:nvPr>
        </p:nvSpPr>
        <p:spPr>
          <a:xfrm>
            <a:off x="791924"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BB0C7B3-35CB-4E9E-8BF3-10B95AAE287D}"/>
              </a:ext>
            </a:extLst>
          </p:cNvPr>
          <p:cNvSpPr>
            <a:spLocks noGrp="1"/>
          </p:cNvSpPr>
          <p:nvPr>
            <p:ph sz="half" idx="2"/>
          </p:nvPr>
        </p:nvSpPr>
        <p:spPr>
          <a:xfrm>
            <a:off x="5831443"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54B5AC6-4E2F-4AA4-9D5D-57F392284722}"/>
              </a:ext>
            </a:extLst>
          </p:cNvPr>
          <p:cNvSpPr>
            <a:spLocks noGrp="1"/>
          </p:cNvSpPr>
          <p:nvPr>
            <p:ph type="dt" sz="half" idx="10"/>
          </p:nvPr>
        </p:nvSpPr>
        <p:spPr/>
        <p:txBody>
          <a:bodyPr/>
          <a:lstStyle/>
          <a:p>
            <a:fld id="{4147826E-466C-4E1F-8FF9-C1043DC94B24}" type="datetime1">
              <a:rPr lang="lv-LV" smtClean="0"/>
              <a:t>25.03.2026</a:t>
            </a:fld>
            <a:endParaRPr lang="lv-LV"/>
          </a:p>
        </p:txBody>
      </p:sp>
      <p:sp>
        <p:nvSpPr>
          <p:cNvPr id="6" name="Footer Placeholder 5">
            <a:extLst>
              <a:ext uri="{FF2B5EF4-FFF2-40B4-BE49-F238E27FC236}">
                <a16:creationId xmlns:a16="http://schemas.microsoft.com/office/drawing/2014/main" id="{67863AD0-6712-4825-86C5-C8FF58D188E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290AE0-DDBD-475D-8C40-9C8D7C74E4F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258552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4"/>
            <a:ext cx="4724400" cy="492443"/>
          </a:xfrm>
          <a:prstGeom prst="rect">
            <a:avLst/>
          </a:prstGeom>
        </p:spPr>
        <p:txBody>
          <a:bodyPr wrap="square" lIns="0" tIns="0" rIns="0" bIns="0">
            <a:spAutoFit/>
          </a:bodyPr>
          <a:lstStyle>
            <a:lvl1pPr>
              <a:defRPr sz="3200" b="1" i="0">
                <a:solidFill>
                  <a:srgbClr val="6AA948"/>
                </a:solidFill>
                <a:latin typeface="Arial"/>
                <a:cs typeface="Arial"/>
              </a:defRPr>
            </a:lvl1pPr>
          </a:lstStyle>
          <a:p>
            <a:endParaRPr/>
          </a:p>
        </p:txBody>
      </p:sp>
      <p:sp>
        <p:nvSpPr>
          <p:cNvPr id="3" name="Holder 3"/>
          <p:cNvSpPr>
            <a:spLocks noGrp="1"/>
          </p:cNvSpPr>
          <p:nvPr>
            <p:ph type="body" idx="1"/>
          </p:nvPr>
        </p:nvSpPr>
        <p:spPr>
          <a:xfrm>
            <a:off x="576263" y="1491171"/>
            <a:ext cx="1037272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918585" y="6029516"/>
            <a:ext cx="368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3" y="6029516"/>
            <a:ext cx="2650807" cy="276999"/>
          </a:xfrm>
          <a:prstGeom prst="rect">
            <a:avLst/>
          </a:prstGeom>
        </p:spPr>
        <p:txBody>
          <a:bodyPr wrap="square" lIns="0" tIns="0" rIns="0" bIns="0">
            <a:spAutoFit/>
          </a:bodyPr>
          <a:lstStyle>
            <a:lvl1pPr algn="l">
              <a:defRPr>
                <a:solidFill>
                  <a:schemeClr val="tx1">
                    <a:tint val="75000"/>
                  </a:schemeClr>
                </a:solidFill>
              </a:defRPr>
            </a:lvl1pPr>
          </a:lstStyle>
          <a:p>
            <a:fld id="{4314CBAE-455A-428D-9258-5FECECF6234B}" type="datetime1">
              <a:rPr lang="lv-LV" smtClean="0"/>
              <a:t>25.03.2026</a:t>
            </a:fld>
            <a:endParaRPr lang="en-US"/>
          </a:p>
        </p:txBody>
      </p:sp>
      <p:sp>
        <p:nvSpPr>
          <p:cNvPr id="6" name="Holder 6"/>
          <p:cNvSpPr>
            <a:spLocks noGrp="1"/>
          </p:cNvSpPr>
          <p:nvPr>
            <p:ph type="sldNum" sz="quarter" idx="7"/>
          </p:nvPr>
        </p:nvSpPr>
        <p:spPr>
          <a:xfrm>
            <a:off x="11144077" y="6053184"/>
            <a:ext cx="208915" cy="784446"/>
          </a:xfrm>
          <a:prstGeom prst="rect">
            <a:avLst/>
          </a:prstGeom>
        </p:spPr>
        <p:txBody>
          <a:bodyPr wrap="square" lIns="0" tIns="0" rIns="0" bIns="0">
            <a:spAutoFit/>
          </a:bodyPr>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2014354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bodyStyle>
    <p:other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B5AB-7507-40FB-9DF8-F318B64B1B54}"/>
              </a:ext>
            </a:extLst>
          </p:cNvPr>
          <p:cNvSpPr>
            <a:spLocks noGrp="1"/>
          </p:cNvSpPr>
          <p:nvPr>
            <p:ph type="title"/>
          </p:nvPr>
        </p:nvSpPr>
        <p:spPr>
          <a:xfrm>
            <a:off x="791925" y="345179"/>
            <a:ext cx="9935051" cy="125314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04003F7-5853-4EA0-A5C1-646F361DC95B}"/>
              </a:ext>
            </a:extLst>
          </p:cNvPr>
          <p:cNvSpPr>
            <a:spLocks noGrp="1"/>
          </p:cNvSpPr>
          <p:nvPr>
            <p:ph type="body" idx="1"/>
          </p:nvPr>
        </p:nvSpPr>
        <p:spPr>
          <a:xfrm>
            <a:off x="791925" y="1725892"/>
            <a:ext cx="9935051"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BB30FDA-0E59-4B23-AB5A-0FA922D5C142}"/>
              </a:ext>
            </a:extLst>
          </p:cNvPr>
          <p:cNvSpPr>
            <a:spLocks noGrp="1"/>
          </p:cNvSpPr>
          <p:nvPr>
            <p:ph type="dt" sz="half" idx="2"/>
          </p:nvPr>
        </p:nvSpPr>
        <p:spPr>
          <a:xfrm>
            <a:off x="791924" y="6009106"/>
            <a:ext cx="2591753" cy="345178"/>
          </a:xfrm>
          <a:prstGeom prst="rect">
            <a:avLst/>
          </a:prstGeom>
        </p:spPr>
        <p:txBody>
          <a:bodyPr vert="horz" lIns="91440" tIns="45720" rIns="91440" bIns="45720" rtlCol="0" anchor="ctr"/>
          <a:lstStyle>
            <a:lvl1pPr algn="l">
              <a:defRPr sz="1134">
                <a:solidFill>
                  <a:schemeClr val="tx1">
                    <a:tint val="75000"/>
                  </a:schemeClr>
                </a:solidFill>
              </a:defRPr>
            </a:lvl1pPr>
          </a:lstStyle>
          <a:p>
            <a:fld id="{625F0CD4-D1FE-425A-BE80-E82261A22F29}" type="datetime1">
              <a:rPr lang="lv-LV" smtClean="0"/>
              <a:t>25.03.2026</a:t>
            </a:fld>
            <a:endParaRPr lang="lv-LV"/>
          </a:p>
        </p:txBody>
      </p:sp>
      <p:sp>
        <p:nvSpPr>
          <p:cNvPr id="5" name="Footer Placeholder 4">
            <a:extLst>
              <a:ext uri="{FF2B5EF4-FFF2-40B4-BE49-F238E27FC236}">
                <a16:creationId xmlns:a16="http://schemas.microsoft.com/office/drawing/2014/main" id="{F98CAD3C-ABD7-4146-93E2-92637F8C9BEB}"/>
              </a:ext>
            </a:extLst>
          </p:cNvPr>
          <p:cNvSpPr>
            <a:spLocks noGrp="1"/>
          </p:cNvSpPr>
          <p:nvPr>
            <p:ph type="ftr" sz="quarter" idx="3"/>
          </p:nvPr>
        </p:nvSpPr>
        <p:spPr>
          <a:xfrm>
            <a:off x="3815636" y="6009106"/>
            <a:ext cx="3887629" cy="345178"/>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A868CB52-CFF6-469A-8B65-E060D9102F8F}"/>
              </a:ext>
            </a:extLst>
          </p:cNvPr>
          <p:cNvSpPr>
            <a:spLocks noGrp="1"/>
          </p:cNvSpPr>
          <p:nvPr>
            <p:ph type="sldNum" sz="quarter" idx="4"/>
          </p:nvPr>
        </p:nvSpPr>
        <p:spPr>
          <a:xfrm>
            <a:off x="8135223" y="6009106"/>
            <a:ext cx="2591753" cy="345178"/>
          </a:xfrm>
          <a:prstGeom prst="rect">
            <a:avLst/>
          </a:prstGeom>
        </p:spPr>
        <p:txBody>
          <a:bodyPr vert="horz" lIns="91440" tIns="45720" rIns="91440" bIns="45720" rtlCol="0" anchor="ctr"/>
          <a:lstStyle>
            <a:lvl1pPr algn="r">
              <a:defRPr sz="1134">
                <a:solidFill>
                  <a:schemeClr val="tx1">
                    <a:tint val="75000"/>
                  </a:schemeClr>
                </a:solidFill>
              </a:defRPr>
            </a:lvl1pPr>
          </a:lstStyle>
          <a:p>
            <a:fld id="{20160BDD-CFBA-4672-AA56-88CFF53ED92E}" type="slidenum">
              <a:rPr lang="lv-LV" smtClean="0"/>
              <a:t>‹#›</a:t>
            </a:fld>
            <a:endParaRPr lang="lv-LV"/>
          </a:p>
        </p:txBody>
      </p:sp>
    </p:spTree>
    <p:extLst>
      <p:ext uri="{BB962C8B-B14F-4D97-AF65-F5344CB8AC3E}">
        <p14:creationId xmlns:p14="http://schemas.microsoft.com/office/powerpoint/2010/main" val="13741643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Lst>
  <p:hf hdr="0" ftr="0" dt="0"/>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lv-LV"/>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83A9D-D7E8-B792-DAFB-54DFD39D7708}"/>
              </a:ext>
            </a:extLst>
          </p:cNvPr>
          <p:cNvSpPr>
            <a:spLocks noGrp="1"/>
          </p:cNvSpPr>
          <p:nvPr>
            <p:ph type="title"/>
          </p:nvPr>
        </p:nvSpPr>
        <p:spPr>
          <a:xfrm>
            <a:off x="791925" y="345179"/>
            <a:ext cx="9935051" cy="125314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69D7205-3C1A-355D-5C64-C3D82953E0DC}"/>
              </a:ext>
            </a:extLst>
          </p:cNvPr>
          <p:cNvSpPr>
            <a:spLocks noGrp="1"/>
          </p:cNvSpPr>
          <p:nvPr>
            <p:ph type="body" idx="1"/>
          </p:nvPr>
        </p:nvSpPr>
        <p:spPr>
          <a:xfrm>
            <a:off x="791925" y="1725892"/>
            <a:ext cx="9935051"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81E9D3-B0E7-88C0-30C3-E58DFFD825C8}"/>
              </a:ext>
            </a:extLst>
          </p:cNvPr>
          <p:cNvSpPr>
            <a:spLocks noGrp="1"/>
          </p:cNvSpPr>
          <p:nvPr>
            <p:ph type="dt" sz="half" idx="2"/>
          </p:nvPr>
        </p:nvSpPr>
        <p:spPr>
          <a:xfrm>
            <a:off x="791924" y="6009106"/>
            <a:ext cx="2591753" cy="345178"/>
          </a:xfrm>
          <a:prstGeom prst="rect">
            <a:avLst/>
          </a:prstGeom>
        </p:spPr>
        <p:txBody>
          <a:bodyPr vert="horz" lIns="91440" tIns="45720" rIns="91440" bIns="45720" rtlCol="0" anchor="ctr"/>
          <a:lstStyle>
            <a:lvl1pPr algn="l">
              <a:defRPr sz="1134">
                <a:solidFill>
                  <a:schemeClr val="tx1">
                    <a:tint val="82000"/>
                  </a:schemeClr>
                </a:solidFill>
              </a:defRPr>
            </a:lvl1pPr>
          </a:lstStyle>
          <a:p>
            <a:fld id="{1CF97E21-9C79-4F35-9B46-C46725DBABBF}" type="datetimeFigureOut">
              <a:rPr lang="lv-LV" smtClean="0"/>
              <a:t>25.03.2026</a:t>
            </a:fld>
            <a:endParaRPr lang="lv-LV"/>
          </a:p>
        </p:txBody>
      </p:sp>
      <p:sp>
        <p:nvSpPr>
          <p:cNvPr id="5" name="Footer Placeholder 4">
            <a:extLst>
              <a:ext uri="{FF2B5EF4-FFF2-40B4-BE49-F238E27FC236}">
                <a16:creationId xmlns:a16="http://schemas.microsoft.com/office/drawing/2014/main" id="{44288FE8-9AE8-E14D-FF94-E061B848AC5A}"/>
              </a:ext>
            </a:extLst>
          </p:cNvPr>
          <p:cNvSpPr>
            <a:spLocks noGrp="1"/>
          </p:cNvSpPr>
          <p:nvPr>
            <p:ph type="ftr" sz="quarter" idx="3"/>
          </p:nvPr>
        </p:nvSpPr>
        <p:spPr>
          <a:xfrm>
            <a:off x="3815636" y="6009106"/>
            <a:ext cx="3887629" cy="345178"/>
          </a:xfrm>
          <a:prstGeom prst="rect">
            <a:avLst/>
          </a:prstGeom>
        </p:spPr>
        <p:txBody>
          <a:bodyPr vert="horz" lIns="91440" tIns="45720" rIns="91440" bIns="45720" rtlCol="0" anchor="ctr"/>
          <a:lstStyle>
            <a:lvl1pPr algn="ctr">
              <a:defRPr sz="1134">
                <a:solidFill>
                  <a:schemeClr val="tx1">
                    <a:tint val="82000"/>
                  </a:schemeClr>
                </a:solidFill>
              </a:defRPr>
            </a:lvl1pPr>
          </a:lstStyle>
          <a:p>
            <a:endParaRPr lang="lv-LV"/>
          </a:p>
        </p:txBody>
      </p:sp>
      <p:sp>
        <p:nvSpPr>
          <p:cNvPr id="6" name="Slide Number Placeholder 5">
            <a:extLst>
              <a:ext uri="{FF2B5EF4-FFF2-40B4-BE49-F238E27FC236}">
                <a16:creationId xmlns:a16="http://schemas.microsoft.com/office/drawing/2014/main" id="{F4E63C3D-AFCD-68B9-D2D5-ECA4E81CDCFA}"/>
              </a:ext>
            </a:extLst>
          </p:cNvPr>
          <p:cNvSpPr>
            <a:spLocks noGrp="1"/>
          </p:cNvSpPr>
          <p:nvPr>
            <p:ph type="sldNum" sz="quarter" idx="4"/>
          </p:nvPr>
        </p:nvSpPr>
        <p:spPr>
          <a:xfrm>
            <a:off x="8135223" y="6009106"/>
            <a:ext cx="2591753" cy="345178"/>
          </a:xfrm>
          <a:prstGeom prst="rect">
            <a:avLst/>
          </a:prstGeom>
        </p:spPr>
        <p:txBody>
          <a:bodyPr vert="horz" lIns="91440" tIns="45720" rIns="91440" bIns="45720" rtlCol="0" anchor="ctr"/>
          <a:lstStyle>
            <a:lvl1pPr algn="r">
              <a:defRPr sz="1134">
                <a:solidFill>
                  <a:schemeClr val="tx1">
                    <a:tint val="82000"/>
                  </a:schemeClr>
                </a:solidFill>
              </a:defRPr>
            </a:lvl1pPr>
          </a:lstStyle>
          <a:p>
            <a:fld id="{31B48C99-1C34-4214-A8AA-E0EA2A34CD12}" type="slidenum">
              <a:rPr lang="lv-LV" smtClean="0"/>
              <a:t>‹#›</a:t>
            </a:fld>
            <a:endParaRPr lang="lv-LV"/>
          </a:p>
        </p:txBody>
      </p:sp>
    </p:spTree>
    <p:extLst>
      <p:ext uri="{BB962C8B-B14F-4D97-AF65-F5344CB8AC3E}">
        <p14:creationId xmlns:p14="http://schemas.microsoft.com/office/powerpoint/2010/main" val="169080963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lv-LV"/>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3.emf"/><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www.izm.gov.lv/lv/media/22833/download?attachment" TargetMode="External"/><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26.png"/><Relationship Id="rId4" Type="http://schemas.openxmlformats.org/officeDocument/2006/relationships/image" Target="../media/image36.sv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tm.gov.lv/lv/jaunums/tieslietu-ministrija-aicina-izmantot-mediaciju-ka-alternativu-risinajumu-tiesvediba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sertificetimediatori.lv/mediacija-gimenes-strido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65.sv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71.svg"/></Relationships>
</file>

<file path=ppt/slides/_rels/slide5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mailto:eprasmes@varam.gov.lv"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227-63DE-4143-8CEF-09D2E281263F}"/>
              </a:ext>
            </a:extLst>
          </p:cNvPr>
          <p:cNvSpPr>
            <a:spLocks noGrp="1"/>
          </p:cNvSpPr>
          <p:nvPr>
            <p:ph type="title"/>
          </p:nvPr>
        </p:nvSpPr>
        <p:spPr>
          <a:xfrm>
            <a:off x="5702158" y="1489075"/>
            <a:ext cx="5816742" cy="2185015"/>
          </a:xfrm>
        </p:spPr>
        <p:txBody>
          <a:bodyPr>
            <a:normAutofit/>
          </a:bodyPr>
          <a:lstStyle/>
          <a:p>
            <a:pPr algn="ctr" defTabSz="725492">
              <a:lnSpc>
                <a:spcPct val="100000"/>
              </a:lnSpc>
              <a:spcBef>
                <a:spcPts val="0"/>
              </a:spcBef>
              <a:defRPr/>
            </a:pPr>
            <a:r>
              <a:rPr lang="lv-LV" altLang="lv-LV" sz="3200" b="1" dirty="0">
                <a:solidFill>
                  <a:schemeClr val="accent6">
                    <a:lumMod val="50000"/>
                  </a:schemeClr>
                </a:solidFill>
                <a:latin typeface="+mn-lt"/>
                <a:ea typeface="MS PGothic" panose="020B0600070205080204" pitchFamily="34" charset="-128"/>
              </a:rPr>
              <a:t>Izmaiņas 202</a:t>
            </a:r>
            <a:r>
              <a:rPr lang="en-US" altLang="lv-LV" sz="3200" b="1" dirty="0">
                <a:solidFill>
                  <a:schemeClr val="accent6">
                    <a:lumMod val="50000"/>
                  </a:schemeClr>
                </a:solidFill>
                <a:latin typeface="+mn-lt"/>
                <a:ea typeface="MS PGothic" panose="020B0600070205080204" pitchFamily="34" charset="-128"/>
              </a:rPr>
              <a:t>6</a:t>
            </a:r>
            <a:r>
              <a:rPr lang="lv-LV" altLang="lv-LV" sz="3200" b="1" dirty="0">
                <a:solidFill>
                  <a:schemeClr val="accent6">
                    <a:lumMod val="50000"/>
                  </a:schemeClr>
                </a:solidFill>
                <a:latin typeface="+mn-lt"/>
                <a:ea typeface="MS PGothic" panose="020B0600070205080204" pitchFamily="34" charset="-128"/>
              </a:rPr>
              <a:t>. gadā </a:t>
            </a:r>
            <a:br>
              <a:rPr lang="en-US" altLang="lv-LV" sz="3200" b="1" dirty="0">
                <a:solidFill>
                  <a:schemeClr val="accent6">
                    <a:lumMod val="50000"/>
                  </a:schemeClr>
                </a:solidFill>
                <a:latin typeface="+mn-lt"/>
                <a:ea typeface="MS PGothic" panose="020B0600070205080204" pitchFamily="34" charset="-128"/>
              </a:rPr>
            </a:br>
            <a:r>
              <a:rPr lang="lv-LV" altLang="lv-LV" sz="3200" b="1" dirty="0">
                <a:solidFill>
                  <a:schemeClr val="accent6">
                    <a:lumMod val="50000"/>
                  </a:schemeClr>
                </a:solidFill>
                <a:latin typeface="+mn-lt"/>
                <a:ea typeface="MS PGothic" panose="020B0600070205080204" pitchFamily="34" charset="-128"/>
              </a:rPr>
              <a:t>sociālās iekļaušanas </a:t>
            </a:r>
            <a:br>
              <a:rPr lang="lv-LV" altLang="lv-LV" sz="3200" b="1" dirty="0">
                <a:solidFill>
                  <a:schemeClr val="accent6">
                    <a:lumMod val="50000"/>
                  </a:schemeClr>
                </a:solidFill>
                <a:latin typeface="+mn-lt"/>
                <a:ea typeface="MS PGothic" panose="020B0600070205080204" pitchFamily="34" charset="-128"/>
              </a:rPr>
            </a:br>
            <a:r>
              <a:rPr lang="lv-LV" altLang="lv-LV" sz="3200" b="1" dirty="0">
                <a:solidFill>
                  <a:schemeClr val="accent6">
                    <a:lumMod val="50000"/>
                  </a:schemeClr>
                </a:solidFill>
                <a:latin typeface="+mn-lt"/>
                <a:ea typeface="MS PGothic" panose="020B0600070205080204" pitchFamily="34" charset="-128"/>
              </a:rPr>
              <a:t>veicināšanai </a:t>
            </a:r>
            <a:br>
              <a:rPr lang="lv-LV" altLang="lv-LV" sz="3200" b="1" dirty="0">
                <a:solidFill>
                  <a:schemeClr val="accent6">
                    <a:lumMod val="50000"/>
                  </a:schemeClr>
                </a:solidFill>
                <a:latin typeface="+mn-lt"/>
                <a:ea typeface="MS PGothic" panose="020B0600070205080204" pitchFamily="34" charset="-128"/>
              </a:rPr>
            </a:br>
            <a:endParaRPr lang="lv-LV" b="1" dirty="0">
              <a:solidFill>
                <a:schemeClr val="accent6">
                  <a:lumMod val="50000"/>
                </a:schemeClr>
              </a:solidFill>
              <a:latin typeface="+mn-lt"/>
            </a:endParaRPr>
          </a:p>
        </p:txBody>
      </p:sp>
      <p:sp>
        <p:nvSpPr>
          <p:cNvPr id="4" name="Text Placeholder 3">
            <a:extLst>
              <a:ext uri="{FF2B5EF4-FFF2-40B4-BE49-F238E27FC236}">
                <a16:creationId xmlns:a16="http://schemas.microsoft.com/office/drawing/2014/main" id="{D4CEC125-D8FE-4AEF-8712-13193670A542}"/>
              </a:ext>
            </a:extLst>
          </p:cNvPr>
          <p:cNvSpPr>
            <a:spLocks noGrp="1"/>
          </p:cNvSpPr>
          <p:nvPr>
            <p:ph type="body" sz="half" idx="2"/>
          </p:nvPr>
        </p:nvSpPr>
        <p:spPr>
          <a:xfrm>
            <a:off x="3625850" y="5527675"/>
            <a:ext cx="7678976" cy="730220"/>
          </a:xfrm>
        </p:spPr>
        <p:txBody>
          <a:bodyPr>
            <a:normAutofit fontScale="92500" lnSpcReduction="20000"/>
          </a:bodyPr>
          <a:lstStyle/>
          <a:p>
            <a:pPr algn="ctr"/>
            <a:r>
              <a:rPr lang="lv-LV" altLang="lv-LV" sz="2400" dirty="0">
                <a:ea typeface="MS PGothic" panose="020B0600070205080204" pitchFamily="34" charset="-128"/>
              </a:rPr>
              <a:t>Sociālās iekļaušanas politikas koordinācijas komitejas sēde</a:t>
            </a:r>
          </a:p>
          <a:p>
            <a:pPr algn="ctr"/>
            <a:r>
              <a:rPr lang="en-US" altLang="lv-LV" sz="2400" dirty="0">
                <a:ea typeface="MS PGothic" panose="020B0600070205080204" pitchFamily="34" charset="-128"/>
              </a:rPr>
              <a:t>18</a:t>
            </a:r>
            <a:r>
              <a:rPr lang="lv-LV" altLang="lv-LV" sz="2400" dirty="0">
                <a:ea typeface="MS PGothic" panose="020B0600070205080204" pitchFamily="34" charset="-128"/>
              </a:rPr>
              <a:t>.03.202</a:t>
            </a:r>
            <a:r>
              <a:rPr lang="en-US" altLang="lv-LV" sz="2400" dirty="0">
                <a:ea typeface="MS PGothic" panose="020B0600070205080204" pitchFamily="34" charset="-128"/>
              </a:rPr>
              <a:t>6</a:t>
            </a:r>
            <a:r>
              <a:rPr lang="lv-LV" altLang="lv-LV" sz="2400" dirty="0">
                <a:ea typeface="MS PGothic" panose="020B0600070205080204" pitchFamily="34" charset="-128"/>
              </a:rPr>
              <a:t>.</a:t>
            </a:r>
          </a:p>
          <a:p>
            <a:pPr defTabSz="744385" eaLnBrk="0" fontAlgn="base" hangingPunct="0">
              <a:lnSpc>
                <a:spcPct val="100000"/>
              </a:lnSpc>
              <a:spcBef>
                <a:spcPct val="0"/>
              </a:spcBef>
              <a:spcAft>
                <a:spcPct val="0"/>
              </a:spcAft>
            </a:pPr>
            <a:endParaRPr lang="lv-LV" sz="1799" dirty="0">
              <a:solidFill>
                <a:srgbClr val="2F2B20"/>
              </a:solidFill>
              <a:latin typeface="Arial" panose="020B0604020202020204" pitchFamily="34" charset="0"/>
              <a:ea typeface="Verdana" panose="020B0604030504040204" pitchFamily="34" charset="0"/>
              <a:cs typeface="Arial" panose="020B0604020202020204" pitchFamily="34" charset="0"/>
            </a:endParaRPr>
          </a:p>
          <a:p>
            <a:endParaRPr lang="lv-LV" dirty="0"/>
          </a:p>
        </p:txBody>
      </p:sp>
      <p:sp>
        <p:nvSpPr>
          <p:cNvPr id="3" name="Slide Number Placeholder 2">
            <a:extLst>
              <a:ext uri="{FF2B5EF4-FFF2-40B4-BE49-F238E27FC236}">
                <a16:creationId xmlns:a16="http://schemas.microsoft.com/office/drawing/2014/main" id="{99FF8F0E-3868-4E63-BBB6-AE929D0187BF}"/>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1</a:t>
            </a:fld>
            <a:endParaRPr lang="lv-LV" kern="1200">
              <a:solidFill>
                <a:prstClr val="black">
                  <a:tint val="75000"/>
                </a:prstClr>
              </a:solidFill>
              <a:latin typeface="Calibri" panose="020F0502020204030204"/>
              <a:ea typeface="+mn-ea"/>
              <a:cs typeface="+mn-cs"/>
            </a:endParaRPr>
          </a:p>
        </p:txBody>
      </p:sp>
      <p:pic>
        <p:nvPicPr>
          <p:cNvPr id="1026" name="Picture 2" descr="EN: Lesson 1.3 – Promoting social inclusion in the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108075"/>
            <a:ext cx="5664527" cy="403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4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759" y="361950"/>
            <a:ext cx="9372196" cy="979411"/>
          </a:xfrm>
        </p:spPr>
        <p:txBody>
          <a:bodyPr>
            <a:noAutofit/>
          </a:bodyPr>
          <a:lstStyle/>
          <a:p>
            <a:pPr algn="ctr">
              <a:lnSpc>
                <a:spcPct val="150000"/>
              </a:lnSpc>
            </a:pPr>
            <a:r>
              <a:rPr lang="lv-LV" sz="2400" dirty="0">
                <a:latin typeface="+mn-lt"/>
              </a:rPr>
              <a:t>Izmaiņas sociālajā politikā 2026.gadā (7) –</a:t>
            </a:r>
            <a:br>
              <a:rPr lang="lv-LV" sz="2400" dirty="0">
                <a:latin typeface="+mn-lt"/>
              </a:rPr>
            </a:br>
            <a:r>
              <a:rPr lang="lv-LV" sz="2200" u="sng" dirty="0">
                <a:solidFill>
                  <a:schemeClr val="accent3">
                    <a:lumMod val="75000"/>
                  </a:schemeClr>
                </a:solidFill>
                <a:latin typeface="+mn-lt"/>
              </a:rPr>
              <a:t>bārenim un bez vecāku gādības palikušam bērnam pēc ārpusģimenes aprūpes</a:t>
            </a:r>
          </a:p>
        </p:txBody>
      </p:sp>
      <p:sp>
        <p:nvSpPr>
          <p:cNvPr id="3" name="Content Placeholder 2"/>
          <p:cNvSpPr>
            <a:spLocks noGrp="1"/>
          </p:cNvSpPr>
          <p:nvPr>
            <p:ph idx="1"/>
          </p:nvPr>
        </p:nvSpPr>
        <p:spPr>
          <a:xfrm>
            <a:off x="882650" y="2336619"/>
            <a:ext cx="9162354" cy="3461466"/>
          </a:xfrm>
        </p:spPr>
        <p:txBody>
          <a:bodyPr>
            <a:noAutofit/>
          </a:bodyPr>
          <a:lstStyle/>
          <a:p>
            <a:pPr algn="just"/>
            <a:r>
              <a:rPr lang="lv-LV" sz="2000" dirty="0">
                <a:latin typeface="+mn-lt"/>
              </a:rPr>
              <a:t>Palielināsies </a:t>
            </a:r>
            <a:r>
              <a:rPr lang="lv-LV" sz="2000" b="1" dirty="0">
                <a:latin typeface="+mn-lt"/>
              </a:rPr>
              <a:t>minimālais atbalsts pilngadību sasniegušam </a:t>
            </a:r>
            <a:r>
              <a:rPr lang="lv-LV" sz="2000" dirty="0">
                <a:latin typeface="+mn-lt"/>
              </a:rPr>
              <a:t>bārenim un bez vecāku gādības palikušam bērnam pēc ārpusģimenes aprūpes:</a:t>
            </a:r>
            <a:endParaRPr lang="en-US" sz="2000" dirty="0">
              <a:latin typeface="+mn-lt"/>
            </a:endParaRPr>
          </a:p>
          <a:p>
            <a:pPr algn="just"/>
            <a:endParaRPr lang="lv-LV" sz="800" dirty="0">
              <a:latin typeface="+mn-lt"/>
            </a:endParaRPr>
          </a:p>
          <a:p>
            <a:pPr marL="323972" indent="-323972" algn="just">
              <a:buFont typeface="Arial" panose="020B0604020202020204" pitchFamily="34" charset="0"/>
              <a:buChar char="•"/>
            </a:pPr>
            <a:r>
              <a:rPr lang="lv-LV" sz="2000" dirty="0">
                <a:latin typeface="+mn-lt"/>
              </a:rPr>
              <a:t>Pabalsts </a:t>
            </a:r>
            <a:r>
              <a:rPr lang="lv-LV" sz="2000" b="1" dirty="0">
                <a:latin typeface="+mn-lt"/>
              </a:rPr>
              <a:t>ikmēneša izdevumiem </a:t>
            </a:r>
            <a:r>
              <a:rPr lang="lv-LV" sz="2000" dirty="0">
                <a:latin typeface="+mn-lt"/>
              </a:rPr>
              <a:t>palielināts līdz 187 eiro mēnesī (</a:t>
            </a:r>
            <a:r>
              <a:rPr lang="en-US" sz="2000" dirty="0" err="1">
                <a:latin typeface="+mn-lt"/>
              </a:rPr>
              <a:t>iepriekš</a:t>
            </a:r>
            <a:r>
              <a:rPr lang="en-US" sz="2000" dirty="0">
                <a:latin typeface="+mn-lt"/>
              </a:rPr>
              <a:t> </a:t>
            </a:r>
            <a:r>
              <a:rPr lang="lv-LV" sz="2000" dirty="0">
                <a:latin typeface="+mn-lt"/>
              </a:rPr>
              <a:t>166 eiro), jaunietim ar invaliditāti – 255 eiro (</a:t>
            </a:r>
            <a:r>
              <a:rPr lang="en-US" sz="2000" dirty="0" err="1">
                <a:latin typeface="+mn-lt"/>
              </a:rPr>
              <a:t>iepriekš</a:t>
            </a:r>
            <a:r>
              <a:rPr lang="en-US" sz="2000" dirty="0">
                <a:latin typeface="+mn-lt"/>
              </a:rPr>
              <a:t> </a:t>
            </a:r>
            <a:r>
              <a:rPr lang="lv-LV" sz="2000" dirty="0">
                <a:latin typeface="+mn-lt"/>
              </a:rPr>
              <a:t>226 eiro). </a:t>
            </a:r>
            <a:endParaRPr lang="en-US" sz="2000" dirty="0">
              <a:latin typeface="+mn-lt"/>
            </a:endParaRP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Vienreizējs pabalsts patstāvīgas dzīves </a:t>
            </a:r>
            <a:r>
              <a:rPr lang="lv-LV" sz="2000" dirty="0">
                <a:latin typeface="+mn-lt"/>
              </a:rPr>
              <a:t>uzsākšanai palielināts līdz 340 eiro (</a:t>
            </a:r>
            <a:r>
              <a:rPr lang="en-US" sz="2000" dirty="0" err="1">
                <a:latin typeface="+mn-lt"/>
              </a:rPr>
              <a:t>iepriekš</a:t>
            </a:r>
            <a:r>
              <a:rPr lang="en-US" sz="2000" dirty="0">
                <a:latin typeface="+mn-lt"/>
              </a:rPr>
              <a:t> </a:t>
            </a:r>
            <a:r>
              <a:rPr lang="lv-LV" sz="2000" dirty="0">
                <a:latin typeface="+mn-lt"/>
              </a:rPr>
              <a:t>302 eiro), jaunietim ar invaliditāti – 510 eiro (</a:t>
            </a:r>
            <a:r>
              <a:rPr lang="en-US" sz="2000" dirty="0" err="1">
                <a:latin typeface="+mn-lt"/>
              </a:rPr>
              <a:t>iepriekš</a:t>
            </a:r>
            <a:r>
              <a:rPr lang="en-US" sz="2000" dirty="0">
                <a:latin typeface="+mn-lt"/>
              </a:rPr>
              <a:t> </a:t>
            </a:r>
            <a:r>
              <a:rPr lang="lv-LV" sz="2000" dirty="0">
                <a:latin typeface="+mn-lt"/>
              </a:rPr>
              <a:t>453 eiro). </a:t>
            </a:r>
            <a:endParaRPr lang="en-US" sz="2000" dirty="0">
              <a:latin typeface="+mn-lt"/>
            </a:endParaRP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Vienreizējs pabalsts sadzīves priekšmetu un mīkstā inventāra </a:t>
            </a:r>
            <a:r>
              <a:rPr lang="lv-LV" sz="2000" dirty="0">
                <a:latin typeface="+mn-lt"/>
              </a:rPr>
              <a:t>iegādei palielināts līdz 1445 eiro (</a:t>
            </a:r>
            <a:r>
              <a:rPr lang="en-US" sz="2000" dirty="0" err="1">
                <a:latin typeface="+mn-lt"/>
              </a:rPr>
              <a:t>iepriekš</a:t>
            </a:r>
            <a:r>
              <a:rPr lang="en-US" sz="2000" dirty="0">
                <a:latin typeface="+mn-lt"/>
              </a:rPr>
              <a:t> </a:t>
            </a:r>
            <a:r>
              <a:rPr lang="lv-LV" sz="2000" dirty="0">
                <a:latin typeface="+mn-lt"/>
              </a:rPr>
              <a:t>1283 eiro).</a:t>
            </a:r>
          </a:p>
          <a:p>
            <a:endParaRPr lang="lv-LV" sz="2000" dirty="0">
              <a:latin typeface="+mn-lt"/>
            </a:endParaRP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10</a:t>
            </a:fld>
            <a:endParaRPr lang="en-US" altLang="lv-LV"/>
          </a:p>
        </p:txBody>
      </p:sp>
      <p:pic>
        <p:nvPicPr>
          <p:cNvPr id="7170" name="Picture 2" descr="Impact - Orphans and Child Care - Cross Inter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98" y="538007"/>
            <a:ext cx="1183960" cy="118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0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16A9BC-493E-4D1B-BA08-6020FFE3C01D}"/>
              </a:ext>
            </a:extLst>
          </p:cNvPr>
          <p:cNvSpPr>
            <a:spLocks noGrp="1"/>
          </p:cNvSpPr>
          <p:nvPr>
            <p:ph type="title"/>
          </p:nvPr>
        </p:nvSpPr>
        <p:spPr>
          <a:xfrm>
            <a:off x="2711450" y="422275"/>
            <a:ext cx="7024926" cy="458096"/>
          </a:xfrm>
        </p:spPr>
        <p:txBody>
          <a:bodyPr>
            <a:noAutofit/>
          </a:bodyPr>
          <a:lstStyle/>
          <a:p>
            <a:pPr algn="ctr">
              <a:lnSpc>
                <a:spcPct val="150000"/>
              </a:lnSpc>
            </a:pPr>
            <a:r>
              <a:rPr lang="lv-LV" sz="2400" b="1" dirty="0">
                <a:latin typeface="+mn-lt"/>
                <a:ea typeface="Verdana" panose="020B0604030504040204" pitchFamily="34" charset="0"/>
              </a:rPr>
              <a:t>Atbalsts augsto mājokļa rēķinu apmaksai </a:t>
            </a:r>
            <a:br>
              <a:rPr lang="lv-LV" sz="2400" b="1" dirty="0">
                <a:latin typeface="+mn-lt"/>
                <a:ea typeface="Verdana" panose="020B0604030504040204" pitchFamily="34" charset="0"/>
              </a:rPr>
            </a:br>
            <a:r>
              <a:rPr lang="lv-LV" sz="2400" b="1" dirty="0">
                <a:latin typeface="+mn-lt"/>
                <a:ea typeface="Verdana" panose="020B0604030504040204" pitchFamily="34" charset="0"/>
              </a:rPr>
              <a:t>no 1. janvāra līdz 30. aprīlim</a:t>
            </a:r>
          </a:p>
        </p:txBody>
      </p:sp>
      <p:sp>
        <p:nvSpPr>
          <p:cNvPr id="4" name="Satura vietturis 3">
            <a:extLst>
              <a:ext uri="{FF2B5EF4-FFF2-40B4-BE49-F238E27FC236}">
                <a16:creationId xmlns:a16="http://schemas.microsoft.com/office/drawing/2014/main" id="{04562C5F-53CE-43A4-80D6-E72A8DE27184}"/>
              </a:ext>
            </a:extLst>
          </p:cNvPr>
          <p:cNvSpPr>
            <a:spLocks noGrp="1"/>
          </p:cNvSpPr>
          <p:nvPr>
            <p:ph idx="1"/>
          </p:nvPr>
        </p:nvSpPr>
        <p:spPr>
          <a:xfrm>
            <a:off x="654050" y="1674327"/>
            <a:ext cx="9935051" cy="3709569"/>
          </a:xfrm>
        </p:spPr>
        <p:txBody>
          <a:bodyPr>
            <a:normAutofit/>
          </a:bodyPr>
          <a:lstStyle/>
          <a:p>
            <a:pPr marL="0" indent="0" algn="just">
              <a:buNone/>
            </a:pPr>
            <a:r>
              <a:rPr lang="lv-LV" sz="2600" b="1" dirty="0"/>
              <a:t>Palielinās mājokļa pabalsta* saņēmēju loks un atbalsta apmērs</a:t>
            </a:r>
            <a:r>
              <a:rPr lang="lv-LV" sz="2600" dirty="0"/>
              <a:t>: </a:t>
            </a:r>
            <a:r>
              <a:rPr lang="lv-LV" sz="2600" dirty="0">
                <a:solidFill>
                  <a:srgbClr val="FF0000"/>
                </a:solidFill>
              </a:rPr>
              <a:t>pensionāriem</a:t>
            </a:r>
            <a:r>
              <a:rPr lang="lv-LV" sz="2600" dirty="0"/>
              <a:t> un </a:t>
            </a:r>
            <a:r>
              <a:rPr lang="lv-LV" sz="2600" dirty="0">
                <a:solidFill>
                  <a:srgbClr val="FF0000"/>
                </a:solidFill>
              </a:rPr>
              <a:t>cilvēkiem ar invaliditāti</a:t>
            </a:r>
            <a:r>
              <a:rPr lang="lv-LV" sz="2600" dirty="0"/>
              <a:t>; mājsaimniecībās, kurās ir </a:t>
            </a:r>
            <a:r>
              <a:rPr lang="lv-LV" sz="2600" dirty="0">
                <a:solidFill>
                  <a:srgbClr val="FF0000"/>
                </a:solidFill>
              </a:rPr>
              <a:t>bērni līdz 18 gadiem </a:t>
            </a:r>
            <a:r>
              <a:rPr lang="lv-LV" sz="2600" dirty="0"/>
              <a:t>vai </a:t>
            </a:r>
            <a:r>
              <a:rPr lang="lv-LV" sz="2600" dirty="0">
                <a:solidFill>
                  <a:srgbClr val="FF0000"/>
                </a:solidFill>
              </a:rPr>
              <a:t>līdz 24 gadu vecumam</a:t>
            </a:r>
            <a:r>
              <a:rPr lang="en-US" sz="2600" dirty="0">
                <a:solidFill>
                  <a:srgbClr val="FF0000"/>
                </a:solidFill>
              </a:rPr>
              <a:t> </a:t>
            </a:r>
            <a:r>
              <a:rPr lang="en-US" sz="2600" dirty="0"/>
              <a:t>(</a:t>
            </a:r>
            <a:r>
              <a:rPr lang="lv-LV" sz="2600" dirty="0"/>
              <a:t>ja mācās vai studē</a:t>
            </a:r>
            <a:r>
              <a:rPr lang="en-US" sz="2600" dirty="0"/>
              <a:t>)</a:t>
            </a:r>
            <a:r>
              <a:rPr lang="lv-LV" sz="2600" dirty="0"/>
              <a:t> un </a:t>
            </a:r>
            <a:r>
              <a:rPr lang="lv-LV" sz="2600" dirty="0">
                <a:solidFill>
                  <a:srgbClr val="FF0000"/>
                </a:solidFill>
              </a:rPr>
              <a:t>pārējiem</a:t>
            </a:r>
            <a:r>
              <a:rPr lang="lv-LV" sz="2600" dirty="0"/>
              <a:t>.</a:t>
            </a:r>
          </a:p>
          <a:p>
            <a:pPr marL="0" indent="0">
              <a:buNone/>
            </a:pPr>
            <a:r>
              <a:rPr lang="lv-LV" sz="2400" u="sng" dirty="0"/>
              <a:t>Piemēri:</a:t>
            </a:r>
          </a:p>
          <a:p>
            <a:pPr>
              <a:buFont typeface="Wingdings" panose="05000000000000000000" pitchFamily="2" charset="2"/>
              <a:buChar char="v"/>
            </a:pPr>
            <a:r>
              <a:rPr lang="lv-LV" sz="2200" b="0" i="0" dirty="0">
                <a:solidFill>
                  <a:srgbClr val="212529"/>
                </a:solidFill>
                <a:effectLst/>
              </a:rPr>
              <a:t> pensionāra ienākumi ir 500 eiro, bet izdevumi par mājokli - 300 eiro mēnesī, esošā pabalsta apmērs būtu 192 eiro, bet šajā periodā - 267 eiro mēnesī;</a:t>
            </a:r>
          </a:p>
          <a:p>
            <a:pPr>
              <a:buFont typeface="Wingdings" panose="05000000000000000000" pitchFamily="2" charset="2"/>
              <a:buChar char="v"/>
            </a:pPr>
            <a:r>
              <a:rPr lang="lv-LV" sz="2200" dirty="0">
                <a:solidFill>
                  <a:srgbClr val="212529"/>
                </a:solidFill>
              </a:rPr>
              <a:t> </a:t>
            </a:r>
            <a:r>
              <a:rPr lang="lv-LV" sz="2200" dirty="0" err="1">
                <a:solidFill>
                  <a:srgbClr val="212529"/>
                </a:solidFill>
              </a:rPr>
              <a:t>daudzbērnu</a:t>
            </a:r>
            <a:r>
              <a:rPr lang="lv-LV" sz="2200" dirty="0">
                <a:solidFill>
                  <a:srgbClr val="212529"/>
                </a:solidFill>
              </a:rPr>
              <a:t> ģimenes ienākumi ir</a:t>
            </a:r>
            <a:r>
              <a:rPr lang="en-US" sz="2200" dirty="0">
                <a:solidFill>
                  <a:srgbClr val="212529"/>
                </a:solidFill>
              </a:rPr>
              <a:t> 1200</a:t>
            </a:r>
            <a:r>
              <a:rPr lang="lv-LV" sz="2200" b="0" i="0" dirty="0">
                <a:solidFill>
                  <a:srgbClr val="212529"/>
                </a:solidFill>
                <a:effectLst/>
              </a:rPr>
              <a:t> eiro, bet izdevumi par mājokli - </a:t>
            </a:r>
            <a:r>
              <a:rPr lang="en-US" sz="2200" b="0" i="0" dirty="0">
                <a:solidFill>
                  <a:srgbClr val="212529"/>
                </a:solidFill>
                <a:effectLst/>
              </a:rPr>
              <a:t>400</a:t>
            </a:r>
            <a:r>
              <a:rPr lang="lv-LV" sz="2200" b="0" i="0" dirty="0">
                <a:solidFill>
                  <a:srgbClr val="212529"/>
                </a:solidFill>
                <a:effectLst/>
              </a:rPr>
              <a:t> eiro mēnesī, esošā pabalsta apmērs būtu</a:t>
            </a:r>
            <a:r>
              <a:rPr lang="en-US" sz="2200" b="0" i="0" dirty="0">
                <a:solidFill>
                  <a:srgbClr val="212529"/>
                </a:solidFill>
                <a:effectLst/>
              </a:rPr>
              <a:t> 124,30</a:t>
            </a:r>
            <a:r>
              <a:rPr lang="lv-LV" sz="2200" b="0" i="0" dirty="0">
                <a:solidFill>
                  <a:srgbClr val="212529"/>
                </a:solidFill>
                <a:effectLst/>
              </a:rPr>
              <a:t> eiro, bet šajā periodā -</a:t>
            </a:r>
            <a:r>
              <a:rPr lang="en-US" sz="2200" b="0" i="0" dirty="0">
                <a:solidFill>
                  <a:srgbClr val="212529"/>
                </a:solidFill>
                <a:effectLst/>
              </a:rPr>
              <a:t> 400</a:t>
            </a:r>
            <a:r>
              <a:rPr lang="lv-LV" sz="2200" b="0" i="0" dirty="0">
                <a:solidFill>
                  <a:srgbClr val="212529"/>
                </a:solidFill>
                <a:effectLst/>
              </a:rPr>
              <a:t> eiro mēnesī</a:t>
            </a:r>
            <a:r>
              <a:rPr lang="en-US" sz="2200" b="0" i="0" dirty="0">
                <a:solidFill>
                  <a:srgbClr val="212529"/>
                </a:solidFill>
                <a:effectLst/>
              </a:rPr>
              <a:t>.</a:t>
            </a:r>
            <a:endParaRPr lang="lv-LV" sz="2200" b="0" i="0" dirty="0">
              <a:solidFill>
                <a:srgbClr val="212529"/>
              </a:solidFill>
              <a:effectLst/>
            </a:endParaRPr>
          </a:p>
          <a:p>
            <a:pPr>
              <a:buFont typeface="Wingdings" panose="05000000000000000000" pitchFamily="2" charset="2"/>
              <a:buChar char="v"/>
            </a:pPr>
            <a:endParaRPr lang="lv-LV" u="sng" dirty="0"/>
          </a:p>
        </p:txBody>
      </p:sp>
      <p:sp>
        <p:nvSpPr>
          <p:cNvPr id="3" name="Slaida numura vietturis 2">
            <a:extLst>
              <a:ext uri="{FF2B5EF4-FFF2-40B4-BE49-F238E27FC236}">
                <a16:creationId xmlns:a16="http://schemas.microsoft.com/office/drawing/2014/main" id="{625C22BA-1BE0-4C9F-8DA6-477046F7C79A}"/>
              </a:ext>
            </a:extLst>
          </p:cNvPr>
          <p:cNvSpPr>
            <a:spLocks noGrp="1"/>
          </p:cNvSpPr>
          <p:nvPr>
            <p:ph type="sldNum" sz="quarter" idx="12"/>
          </p:nvPr>
        </p:nvSpPr>
        <p:spPr/>
        <p:txBody>
          <a:bodyPr/>
          <a:lstStyle/>
          <a:p>
            <a:fld id="{20160BDD-CFBA-4672-AA56-88CFF53ED92E}" type="slidenum">
              <a:rPr lang="lv-LV" smtClean="0"/>
              <a:t>11</a:t>
            </a:fld>
            <a:endParaRPr lang="lv-LV"/>
          </a:p>
        </p:txBody>
      </p:sp>
      <p:sp>
        <p:nvSpPr>
          <p:cNvPr id="5" name="Satura vietturis 3">
            <a:extLst>
              <a:ext uri="{FF2B5EF4-FFF2-40B4-BE49-F238E27FC236}">
                <a16:creationId xmlns:a16="http://schemas.microsoft.com/office/drawing/2014/main" id="{BBF3C314-CA80-4E4E-A1F5-31A57C7736E0}"/>
              </a:ext>
            </a:extLst>
          </p:cNvPr>
          <p:cNvSpPr txBox="1">
            <a:spLocks/>
          </p:cNvSpPr>
          <p:nvPr/>
        </p:nvSpPr>
        <p:spPr>
          <a:xfrm>
            <a:off x="882650" y="5451475"/>
            <a:ext cx="9935051" cy="835230"/>
          </a:xfrm>
          <a:prstGeom prst="rect">
            <a:avLst/>
          </a:prstGeom>
        </p:spPr>
        <p:txBody>
          <a:bodyPr vert="horz" lIns="91440" tIns="45720" rIns="91440" bIns="45720" rtlCol="0">
            <a:normAutofit fontScale="92500" lnSpcReduction="20000"/>
          </a:bodyPr>
          <a:lst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just">
              <a:buFont typeface="Arial" panose="020B0604020202020204" pitchFamily="34" charset="0"/>
              <a:buNone/>
            </a:pPr>
            <a:r>
              <a:rPr lang="lv-LV" sz="1800" b="1" dirty="0"/>
              <a:t>Mājokļa pabalstā ir iekļautas šādas ar mājokli saistītās izdevumu pozīcijas: </a:t>
            </a:r>
            <a:r>
              <a:rPr lang="lv-LV" sz="1800" dirty="0"/>
              <a:t>mājokļa platība, īre un apsaimniekošana, gāze, elektroenerģija, ūdens, individuālā apkure, atkritumi, NĪN, internets un telekomunikācijas, ūdens skaitītāja uzstādīšana, nomaiņa vai verifikācija, gāzes baloni, energoefektivitātes pasākumi, dūmvadu un ventilācijas apkope</a:t>
            </a:r>
            <a:endParaRPr lang="lv-LV" sz="1800" dirty="0">
              <a:solidFill>
                <a:srgbClr val="212529"/>
              </a:solidFill>
              <a:latin typeface="RobustaTLPro-Regular"/>
            </a:endParaRPr>
          </a:p>
          <a:p>
            <a:pPr>
              <a:buFont typeface="Wingdings" panose="05000000000000000000" pitchFamily="2" charset="2"/>
              <a:buChar char="v"/>
            </a:pPr>
            <a:endParaRPr lang="lv-LV" u="sng" dirty="0"/>
          </a:p>
        </p:txBody>
      </p:sp>
      <p:pic>
        <p:nvPicPr>
          <p:cNvPr id="1028" name="Picture 4" descr="The Burden of Housing Costs Hits Its Peak">
            <a:extLst>
              <a:ext uri="{FF2B5EF4-FFF2-40B4-BE49-F238E27FC236}">
                <a16:creationId xmlns:a16="http://schemas.microsoft.com/office/drawing/2014/main" id="{57F0EF62-075C-4570-83B2-A94F97F03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80" y="196644"/>
            <a:ext cx="1942177" cy="129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34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5400" dirty="0">
                <a:latin typeface="+mn-lt"/>
                <a:ea typeface="Verdana" panose="020B0604030504040204" pitchFamily="34" charset="0"/>
              </a:rPr>
              <a:t>Būtiskākie uzlabojumi veselības jomā</a:t>
            </a:r>
            <a:r>
              <a:rPr lang="en-US" sz="5400" dirty="0">
                <a:latin typeface="+mn-lt"/>
                <a:ea typeface="Verdana" panose="020B0604030504040204" pitchFamily="34" charset="0"/>
              </a:rPr>
              <a:t> </a:t>
            </a:r>
            <a:r>
              <a:rPr lang="lv-LV" sz="5400" dirty="0">
                <a:latin typeface="+mn-lt"/>
              </a:rPr>
              <a:t>202</a:t>
            </a:r>
            <a:r>
              <a:rPr lang="en-US" sz="5400" dirty="0">
                <a:latin typeface="+mn-lt"/>
              </a:rPr>
              <a:t>6</a:t>
            </a:r>
            <a:r>
              <a:rPr lang="lv-LV" sz="5400" dirty="0">
                <a:latin typeface="+mn-lt"/>
              </a:rPr>
              <a:t>.gadā</a:t>
            </a:r>
          </a:p>
        </p:txBody>
      </p:sp>
      <p:sp>
        <p:nvSpPr>
          <p:cNvPr id="3" name="Text Placeholder 2"/>
          <p:cNvSpPr>
            <a:spLocks noGrp="1"/>
          </p:cNvSpPr>
          <p:nvPr>
            <p:ph type="body" idx="1"/>
          </p:nvPr>
        </p:nvSpPr>
        <p:spPr/>
        <p:txBody>
          <a:bodyPr/>
          <a:lstStyle/>
          <a:p>
            <a:endParaRPr lang="en-US" dirty="0"/>
          </a:p>
          <a:p>
            <a:r>
              <a:rPr lang="lv-LV" dirty="0"/>
              <a:t>Veselības ministrija</a:t>
            </a:r>
          </a:p>
        </p:txBody>
      </p:sp>
      <p:sp>
        <p:nvSpPr>
          <p:cNvPr id="4" name="Slide Number Placeholder 3"/>
          <p:cNvSpPr>
            <a:spLocks noGrp="1"/>
          </p:cNvSpPr>
          <p:nvPr>
            <p:ph type="sldNum" sz="quarter" idx="12"/>
          </p:nvPr>
        </p:nvSpPr>
        <p:spPr/>
        <p:txBody>
          <a:bodyPr/>
          <a:lstStyle/>
          <a:p>
            <a:fld id="{20160BDD-CFBA-4672-AA56-88CFF53ED92E}" type="slidenum">
              <a:rPr lang="lv-LV" smtClean="0"/>
              <a:t>12</a:t>
            </a:fld>
            <a:endParaRPr lang="lv-LV"/>
          </a:p>
        </p:txBody>
      </p:sp>
    </p:spTree>
    <p:extLst>
      <p:ext uri="{BB962C8B-B14F-4D97-AF65-F5344CB8AC3E}">
        <p14:creationId xmlns:p14="http://schemas.microsoft.com/office/powerpoint/2010/main" val="425349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960F8AF-700B-8098-55A3-531D4859B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37" y="9744"/>
            <a:ext cx="1785872" cy="1984613"/>
          </a:xfrm>
          <a:prstGeom prst="rect">
            <a:avLst/>
          </a:prstGeom>
        </p:spPr>
      </p:pic>
      <p:sp>
        <p:nvSpPr>
          <p:cNvPr id="2" name="Virsraksts 1">
            <a:extLst>
              <a:ext uri="{FF2B5EF4-FFF2-40B4-BE49-F238E27FC236}">
                <a16:creationId xmlns:a16="http://schemas.microsoft.com/office/drawing/2014/main" id="{43560D03-9B7A-4754-936C-5C0A727C9AFA}"/>
              </a:ext>
            </a:extLst>
          </p:cNvPr>
          <p:cNvSpPr>
            <a:spLocks noGrp="1"/>
          </p:cNvSpPr>
          <p:nvPr>
            <p:ph type="title"/>
          </p:nvPr>
        </p:nvSpPr>
        <p:spPr>
          <a:xfrm>
            <a:off x="2406650" y="345179"/>
            <a:ext cx="8320326" cy="1253148"/>
          </a:xfrm>
        </p:spPr>
        <p:txBody>
          <a:bodyPr>
            <a:normAutofit/>
          </a:bodyPr>
          <a:lstStyle/>
          <a:p>
            <a:r>
              <a:rPr lang="lv-LV" sz="2800" b="1" dirty="0">
                <a:latin typeface="+mn-lt"/>
                <a:ea typeface="Verdana" panose="020B0604030504040204" pitchFamily="34" charset="0"/>
              </a:rPr>
              <a:t>Izmaiņas veselības aprūpes jomā (1)</a:t>
            </a:r>
          </a:p>
        </p:txBody>
      </p:sp>
      <p:sp>
        <p:nvSpPr>
          <p:cNvPr id="3" name="Satura vietturis 2">
            <a:extLst>
              <a:ext uri="{FF2B5EF4-FFF2-40B4-BE49-F238E27FC236}">
                <a16:creationId xmlns:a16="http://schemas.microsoft.com/office/drawing/2014/main" id="{1266BE96-72AC-4C26-823A-1743803B6255}"/>
              </a:ext>
            </a:extLst>
          </p:cNvPr>
          <p:cNvSpPr>
            <a:spLocks noGrp="1"/>
          </p:cNvSpPr>
          <p:nvPr>
            <p:ph idx="1"/>
          </p:nvPr>
        </p:nvSpPr>
        <p:spPr>
          <a:xfrm>
            <a:off x="577851" y="1725891"/>
            <a:ext cx="10149126" cy="4258983"/>
          </a:xfrm>
        </p:spPr>
        <p:txBody>
          <a:bodyPr>
            <a:normAutofit/>
          </a:bodyPr>
          <a:lstStyle/>
          <a:p>
            <a:pPr marL="342900" lvl="0" indent="-342900" algn="just">
              <a:buFont typeface="Symbol" panose="05050102010706020507" pitchFamily="18" charset="2"/>
              <a:buChar char=""/>
            </a:pPr>
            <a:r>
              <a:rPr lang="en-US" sz="2000" b="1" dirty="0">
                <a:ea typeface="Verdana" panose="020B0604030504040204" pitchFamily="34" charset="0"/>
                <a:cs typeface="Times New Roman" panose="02020603050405020304" pitchFamily="18" charset="0"/>
              </a:rPr>
              <a:t>V</a:t>
            </a:r>
            <a:r>
              <a:rPr lang="lv-LV" sz="2000" b="1" dirty="0" err="1">
                <a:effectLst/>
                <a:ea typeface="Verdana" panose="020B0604030504040204" pitchFamily="34" charset="0"/>
                <a:cs typeface="Times New Roman" panose="02020603050405020304" pitchFamily="18" charset="0"/>
              </a:rPr>
              <a:t>alsts</a:t>
            </a:r>
            <a:r>
              <a:rPr lang="lv-LV" sz="2000" b="1" dirty="0">
                <a:effectLst/>
                <a:ea typeface="Verdana" panose="020B0604030504040204" pitchFamily="34" charset="0"/>
                <a:cs typeface="Times New Roman" panose="02020603050405020304" pitchFamily="18" charset="0"/>
              </a:rPr>
              <a:t> apmaksāta kontracepcija </a:t>
            </a:r>
            <a:r>
              <a:rPr lang="lv-LV" sz="2000" dirty="0">
                <a:effectLst/>
                <a:ea typeface="Verdana" panose="020B0604030504040204" pitchFamily="34" charset="0"/>
                <a:cs typeface="Times New Roman" panose="02020603050405020304" pitchFamily="18" charset="0"/>
              </a:rPr>
              <a:t>sievietēm, kuras ir pakļautas sociālās atstumtības riskam un atbilst vismaz vienai no riska grupām</a:t>
            </a:r>
            <a:r>
              <a:rPr lang="en-US" sz="2000" dirty="0">
                <a:effectLst/>
                <a:ea typeface="Verdana" panose="020B0604030504040204" pitchFamily="34" charset="0"/>
                <a:cs typeface="Times New Roman" panose="02020603050405020304" pitchFamily="18" charset="0"/>
              </a:rPr>
              <a:t> (</a:t>
            </a:r>
            <a:r>
              <a:rPr lang="lv-LV" sz="2000" dirty="0">
                <a:effectLst/>
                <a:ea typeface="Verdana" panose="020B0604030504040204" pitchFamily="34" charset="0"/>
                <a:cs typeface="Times New Roman" panose="02020603050405020304" pitchFamily="18" charset="0"/>
              </a:rPr>
              <a:t>no 2025.gada 1.jūlija tika paplašinātas sociālajam riskam pakļautās pacientu grupas</a:t>
            </a:r>
            <a:r>
              <a:rPr lang="en-US" sz="2000" dirty="0">
                <a:effectLst/>
                <a:ea typeface="Verdana" panose="020B0604030504040204" pitchFamily="34" charset="0"/>
                <a:cs typeface="Times New Roman" panose="02020603050405020304" pitchFamily="18" charset="0"/>
              </a:rPr>
              <a:t>)</a:t>
            </a:r>
            <a:r>
              <a:rPr lang="lv-LV" sz="2000" dirty="0">
                <a:effectLst/>
                <a:ea typeface="Verdana" panose="020B0604030504040204" pitchFamily="34" charset="0"/>
                <a:cs typeface="Times New Roman" panose="02020603050405020304" pitchFamily="18" charset="0"/>
              </a:rPr>
              <a:t>:</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līdz 19 gadu vecumam, kam bijusi grūtniecība (gan dzemdētājas, gan veikts aborts);</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ar alkohola vai narkotisko vielu atkarību (diagnozes F10–F19);</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ir ieslodzītas vai atbrīvotas no ieslodzījuma vietas;</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ar psihiskās attīstības traucējumiem (diagnozes F70–F79);</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ar šizofrēnija (diagnoze F20);</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līdz 18 gadu vecumam </a:t>
            </a:r>
            <a:r>
              <a:rPr lang="lv-LV" sz="2000" dirty="0" err="1">
                <a:effectLst/>
                <a:ea typeface="Verdana" panose="020B0604030504040204" pitchFamily="34" charset="0"/>
                <a:cs typeface="Times New Roman" panose="02020603050405020304" pitchFamily="18" charset="0"/>
              </a:rPr>
              <a:t>ārpusģimenes</a:t>
            </a:r>
            <a:r>
              <a:rPr lang="lv-LV" sz="2000" dirty="0">
                <a:effectLst/>
                <a:ea typeface="Verdana" panose="020B0604030504040204" pitchFamily="34" charset="0"/>
                <a:cs typeface="Times New Roman" panose="02020603050405020304" pitchFamily="18" charset="0"/>
              </a:rPr>
              <a:t> aprūpē (aizbildnībā vai audžuģimenē);</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līdz 18 gadu vecumam ar noteiktu invaliditāti;</a:t>
            </a:r>
          </a:p>
          <a:p>
            <a:pPr marL="742950" lvl="1" indent="-285750" algn="just">
              <a:buFont typeface="Courier New" panose="02070309020205020404" pitchFamily="49" charset="0"/>
              <a:buChar char="o"/>
            </a:pPr>
            <a:r>
              <a:rPr lang="lv-LV" sz="2000" dirty="0">
                <a:effectLst/>
                <a:ea typeface="Verdana" panose="020B0604030504040204" pitchFamily="34" charset="0"/>
                <a:cs typeface="Times New Roman" panose="02020603050405020304" pitchFamily="18" charset="0"/>
              </a:rPr>
              <a:t>līdz 18 gadu vecumam no ģimenes ar maznodrošinātās vai trūcīgās ģimenes statusu.</a:t>
            </a:r>
          </a:p>
          <a:p>
            <a:endParaRPr lang="lv-LV" sz="2000" dirty="0"/>
          </a:p>
        </p:txBody>
      </p:sp>
    </p:spTree>
    <p:extLst>
      <p:ext uri="{BB962C8B-B14F-4D97-AF65-F5344CB8AC3E}">
        <p14:creationId xmlns:p14="http://schemas.microsoft.com/office/powerpoint/2010/main" val="78888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960F8AF-700B-8098-55A3-531D4859B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37" y="9744"/>
            <a:ext cx="1785872" cy="1984613"/>
          </a:xfrm>
          <a:prstGeom prst="rect">
            <a:avLst/>
          </a:prstGeom>
        </p:spPr>
      </p:pic>
      <p:sp>
        <p:nvSpPr>
          <p:cNvPr id="2" name="Virsraksts 1">
            <a:extLst>
              <a:ext uri="{FF2B5EF4-FFF2-40B4-BE49-F238E27FC236}">
                <a16:creationId xmlns:a16="http://schemas.microsoft.com/office/drawing/2014/main" id="{43560D03-9B7A-4754-936C-5C0A727C9AFA}"/>
              </a:ext>
            </a:extLst>
          </p:cNvPr>
          <p:cNvSpPr>
            <a:spLocks noGrp="1"/>
          </p:cNvSpPr>
          <p:nvPr>
            <p:ph type="title"/>
          </p:nvPr>
        </p:nvSpPr>
        <p:spPr>
          <a:xfrm>
            <a:off x="2406650" y="345179"/>
            <a:ext cx="8320326" cy="1253148"/>
          </a:xfrm>
        </p:spPr>
        <p:txBody>
          <a:bodyPr>
            <a:normAutofit/>
          </a:bodyPr>
          <a:lstStyle/>
          <a:p>
            <a:r>
              <a:rPr lang="lv-LV" sz="2800" b="1" dirty="0">
                <a:latin typeface="+mn-lt"/>
                <a:ea typeface="Verdana" panose="020B0604030504040204" pitchFamily="34" charset="0"/>
              </a:rPr>
              <a:t>Izmaiņas veselības aprūpes jomā (</a:t>
            </a:r>
            <a:r>
              <a:rPr lang="en-US" sz="2800" b="1" dirty="0">
                <a:latin typeface="+mn-lt"/>
                <a:ea typeface="Verdana" panose="020B0604030504040204" pitchFamily="34" charset="0"/>
              </a:rPr>
              <a:t>2</a:t>
            </a:r>
            <a:r>
              <a:rPr lang="lv-LV" sz="2800" b="1" dirty="0">
                <a:latin typeface="+mn-lt"/>
                <a:ea typeface="Verdana" panose="020B0604030504040204" pitchFamily="34" charset="0"/>
              </a:rPr>
              <a:t>)</a:t>
            </a:r>
          </a:p>
        </p:txBody>
      </p:sp>
      <p:sp>
        <p:nvSpPr>
          <p:cNvPr id="3" name="Satura vietturis 2">
            <a:extLst>
              <a:ext uri="{FF2B5EF4-FFF2-40B4-BE49-F238E27FC236}">
                <a16:creationId xmlns:a16="http://schemas.microsoft.com/office/drawing/2014/main" id="{1266BE96-72AC-4C26-823A-1743803B6255}"/>
              </a:ext>
            </a:extLst>
          </p:cNvPr>
          <p:cNvSpPr>
            <a:spLocks noGrp="1"/>
          </p:cNvSpPr>
          <p:nvPr>
            <p:ph idx="1"/>
          </p:nvPr>
        </p:nvSpPr>
        <p:spPr>
          <a:xfrm>
            <a:off x="561340" y="1994357"/>
            <a:ext cx="10149126" cy="4258983"/>
          </a:xfrm>
        </p:spPr>
        <p:txBody>
          <a:bodyPr/>
          <a:lstStyle/>
          <a:p>
            <a:pPr marL="342900" lvl="0" indent="-342900" algn="just">
              <a:spcAft>
                <a:spcPts val="600"/>
              </a:spcAft>
              <a:buFont typeface="Symbol" panose="05050102010706020507" pitchFamily="18" charset="2"/>
              <a:buChar char=""/>
            </a:pPr>
            <a:r>
              <a:rPr lang="lv-LV" sz="2000" dirty="0">
                <a:effectLst/>
                <a:ea typeface="Verdana" panose="020B0604030504040204" pitchFamily="34" charset="0"/>
                <a:cs typeface="Times New Roman" panose="02020603050405020304" pitchFamily="18" charset="0"/>
              </a:rPr>
              <a:t>Pilotprojekta “Vecmātes mājas vizīte” ietvaros </a:t>
            </a:r>
            <a:r>
              <a:rPr lang="lv-LV" sz="2000" b="1" dirty="0">
                <a:effectLst/>
                <a:ea typeface="Verdana" panose="020B0604030504040204" pitchFamily="34" charset="0"/>
                <a:cs typeface="Times New Roman" panose="02020603050405020304" pitchFamily="18" charset="0"/>
              </a:rPr>
              <a:t>720 jaunās māmiņas </a:t>
            </a:r>
            <a:r>
              <a:rPr lang="lv-LV" sz="2000" dirty="0">
                <a:effectLst/>
                <a:ea typeface="Verdana" panose="020B0604030504040204" pitchFamily="34" charset="0"/>
                <a:cs typeface="Times New Roman" panose="02020603050405020304" pitchFamily="18" charset="0"/>
              </a:rPr>
              <a:t>visā Latvijā saņems </a:t>
            </a:r>
            <a:r>
              <a:rPr lang="lv-LV" sz="2000" b="1" dirty="0">
                <a:effectLst/>
                <a:ea typeface="Verdana" panose="020B0604030504040204" pitchFamily="34" charset="0"/>
                <a:cs typeface="Times New Roman" panose="02020603050405020304" pitchFamily="18" charset="0"/>
              </a:rPr>
              <a:t>vecmātes atbalstu mājās</a:t>
            </a:r>
            <a:r>
              <a:rPr lang="lv-LV" sz="2000" dirty="0">
                <a:effectLst/>
                <a:ea typeface="Verdana" panose="020B0604030504040204" pitchFamily="34" charset="0"/>
                <a:cs typeface="Times New Roman" panose="02020603050405020304" pitchFamily="18" charset="0"/>
              </a:rPr>
              <a:t>, lai atvieglotu pirmo periodu pēc atgriešanās no dzemdību nodaļas ar jaundzimušo;</a:t>
            </a:r>
          </a:p>
          <a:p>
            <a:pPr marL="342900" lvl="0" indent="-342900" algn="just">
              <a:spcAft>
                <a:spcPts val="600"/>
              </a:spcAft>
              <a:buFont typeface="Symbol" panose="05050102010706020507" pitchFamily="18" charset="2"/>
              <a:buChar char=""/>
            </a:pPr>
            <a:r>
              <a:rPr lang="lv-LV" sz="2000" b="1" dirty="0">
                <a:effectLst/>
                <a:ea typeface="Verdana" panose="020B0604030504040204" pitchFamily="34" charset="0"/>
                <a:cs typeface="Times New Roman" panose="02020603050405020304" pitchFamily="18" charset="0"/>
              </a:rPr>
              <a:t>Seksuālā vardarbībā cietušu personu atbalsta centra izveide</a:t>
            </a:r>
            <a:r>
              <a:rPr lang="lv-LV" sz="2000" dirty="0">
                <a:effectLst/>
                <a:ea typeface="Verdana" panose="020B0604030504040204" pitchFamily="34" charset="0"/>
                <a:cs typeface="Times New Roman" panose="02020603050405020304" pitchFamily="18" charset="0"/>
              </a:rPr>
              <a:t>;</a:t>
            </a:r>
          </a:p>
          <a:p>
            <a:pPr marL="342900" lvl="0" indent="-342900" algn="just">
              <a:spcAft>
                <a:spcPts val="600"/>
              </a:spcAft>
              <a:buFont typeface="Symbol" panose="05050102010706020507" pitchFamily="18" charset="2"/>
              <a:buChar char=""/>
            </a:pPr>
            <a:r>
              <a:rPr lang="lv-LV" sz="2000" b="1" dirty="0">
                <a:effectLst/>
                <a:ea typeface="Verdana" panose="020B0604030504040204" pitchFamily="34" charset="0"/>
                <a:cs typeface="Times New Roman" panose="02020603050405020304" pitchFamily="18" charset="0"/>
              </a:rPr>
              <a:t>Paliatīvās aprūpes </a:t>
            </a:r>
            <a:r>
              <a:rPr lang="lv-LV" sz="2000" dirty="0">
                <a:effectLst/>
                <a:ea typeface="Verdana" panose="020B0604030504040204" pitchFamily="34" charset="0"/>
                <a:cs typeface="Times New Roman" panose="02020603050405020304" pitchFamily="18" charset="0"/>
              </a:rPr>
              <a:t>pakalpojuma attīstība;</a:t>
            </a:r>
          </a:p>
          <a:p>
            <a:pPr marL="342900" lvl="0" indent="-342900" algn="just">
              <a:spcAft>
                <a:spcPts val="600"/>
              </a:spcAft>
              <a:buFont typeface="Symbol" panose="05050102010706020507" pitchFamily="18" charset="2"/>
              <a:buChar char=""/>
            </a:pPr>
            <a:r>
              <a:rPr lang="lv-LV" sz="2000" b="1" dirty="0">
                <a:effectLst/>
                <a:ea typeface="Verdana" panose="020B0604030504040204" pitchFamily="34" charset="0"/>
                <a:cs typeface="Times New Roman" panose="02020603050405020304" pitchFamily="18" charset="0"/>
              </a:rPr>
              <a:t>Profilakses stiprināšana</a:t>
            </a:r>
            <a:r>
              <a:rPr lang="lv-LV" sz="2000" dirty="0">
                <a:effectLst/>
                <a:ea typeface="Verdana" panose="020B0604030504040204" pitchFamily="34" charset="0"/>
                <a:cs typeface="Times New Roman" panose="02020603050405020304" pitchFamily="18" charset="0"/>
              </a:rPr>
              <a:t>:</a:t>
            </a:r>
          </a:p>
          <a:p>
            <a:pPr marL="774863" lvl="1" indent="-342900" algn="just">
              <a:spcAft>
                <a:spcPts val="600"/>
              </a:spcAft>
              <a:buFont typeface="Symbol" panose="05050102010706020507" pitchFamily="18" charset="2"/>
              <a:buChar char=""/>
            </a:pPr>
            <a:r>
              <a:rPr lang="lv-LV" sz="1800" dirty="0">
                <a:effectLst/>
                <a:ea typeface="Verdana" panose="020B0604030504040204" pitchFamily="34" charset="0"/>
                <a:cs typeface="Times New Roman" panose="02020603050405020304" pitchFamily="18" charset="0"/>
              </a:rPr>
              <a:t>onkoloģijas jomā, lai uzlabotu agrīnu vēža diagnostiku, palielinot valsts apmaksāto vēža </a:t>
            </a:r>
            <a:r>
              <a:rPr lang="lv-LV" sz="1800" dirty="0" err="1">
                <a:effectLst/>
                <a:ea typeface="Verdana" panose="020B0604030504040204" pitchFamily="34" charset="0"/>
                <a:cs typeface="Times New Roman" panose="02020603050405020304" pitchFamily="18" charset="0"/>
              </a:rPr>
              <a:t>skrīninga</a:t>
            </a:r>
            <a:r>
              <a:rPr lang="lv-LV" sz="1800" dirty="0">
                <a:effectLst/>
                <a:ea typeface="Verdana" panose="020B0604030504040204" pitchFamily="34" charset="0"/>
                <a:cs typeface="Times New Roman" panose="02020603050405020304" pitchFamily="18" charset="0"/>
              </a:rPr>
              <a:t> aptveri līdz 70–90 %;</a:t>
            </a:r>
          </a:p>
          <a:p>
            <a:pPr marL="774863" lvl="1" indent="-342900" algn="just">
              <a:spcAft>
                <a:spcPts val="600"/>
              </a:spcAft>
              <a:buFont typeface="Symbol" panose="05050102010706020507" pitchFamily="18" charset="2"/>
              <a:buChar char=""/>
            </a:pPr>
            <a:r>
              <a:rPr lang="lv-LV" sz="1800" dirty="0">
                <a:ea typeface="Verdana" panose="020B0604030504040204" pitchFamily="34" charset="0"/>
                <a:cs typeface="Times New Roman" panose="02020603050405020304" pitchFamily="18" charset="0"/>
              </a:rPr>
              <a:t>sirds un asinsvadu slimību (SAS) profilakses stiprināšanai 2026. gadā palielināt pacientu iesaisti vismaz par 5 %.</a:t>
            </a:r>
            <a:endParaRPr lang="lv-LV" sz="1800" dirty="0">
              <a:effectLst/>
              <a:ea typeface="Verdana" panose="020B0604030504040204" pitchFamily="34" charset="0"/>
              <a:cs typeface="Times New Roman" panose="02020603050405020304" pitchFamily="18" charset="0"/>
            </a:endParaRPr>
          </a:p>
          <a:p>
            <a:endParaRPr lang="lv-LV" dirty="0"/>
          </a:p>
        </p:txBody>
      </p:sp>
    </p:spTree>
    <p:extLst>
      <p:ext uri="{BB962C8B-B14F-4D97-AF65-F5344CB8AC3E}">
        <p14:creationId xmlns:p14="http://schemas.microsoft.com/office/powerpoint/2010/main" val="286078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960F8AF-700B-8098-55A3-531D4859B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37" y="9744"/>
            <a:ext cx="1785872" cy="1984613"/>
          </a:xfrm>
          <a:prstGeom prst="rect">
            <a:avLst/>
          </a:prstGeom>
        </p:spPr>
      </p:pic>
      <p:sp>
        <p:nvSpPr>
          <p:cNvPr id="2" name="Virsraksts 1">
            <a:extLst>
              <a:ext uri="{FF2B5EF4-FFF2-40B4-BE49-F238E27FC236}">
                <a16:creationId xmlns:a16="http://schemas.microsoft.com/office/drawing/2014/main" id="{43560D03-9B7A-4754-936C-5C0A727C9AFA}"/>
              </a:ext>
            </a:extLst>
          </p:cNvPr>
          <p:cNvSpPr>
            <a:spLocks noGrp="1"/>
          </p:cNvSpPr>
          <p:nvPr>
            <p:ph type="title"/>
          </p:nvPr>
        </p:nvSpPr>
        <p:spPr>
          <a:xfrm>
            <a:off x="2406650" y="345179"/>
            <a:ext cx="8320326" cy="1253148"/>
          </a:xfrm>
        </p:spPr>
        <p:txBody>
          <a:bodyPr>
            <a:normAutofit/>
          </a:bodyPr>
          <a:lstStyle/>
          <a:p>
            <a:r>
              <a:rPr lang="lv-LV" sz="2800" b="1" dirty="0">
                <a:latin typeface="+mn-lt"/>
                <a:ea typeface="Verdana" panose="020B0604030504040204" pitchFamily="34" charset="0"/>
              </a:rPr>
              <a:t>Izmaiņas veselības aprūpes jomā (</a:t>
            </a:r>
            <a:r>
              <a:rPr lang="en-US" sz="2800" b="1" dirty="0">
                <a:latin typeface="+mn-lt"/>
                <a:ea typeface="Verdana" panose="020B0604030504040204" pitchFamily="34" charset="0"/>
              </a:rPr>
              <a:t>3</a:t>
            </a:r>
            <a:r>
              <a:rPr lang="lv-LV" sz="2800" b="1" dirty="0">
                <a:latin typeface="+mn-lt"/>
                <a:ea typeface="Verdana" panose="020B0604030504040204" pitchFamily="34" charset="0"/>
              </a:rPr>
              <a:t>)</a:t>
            </a:r>
          </a:p>
        </p:txBody>
      </p:sp>
      <p:sp>
        <p:nvSpPr>
          <p:cNvPr id="3" name="Satura vietturis 2">
            <a:extLst>
              <a:ext uri="{FF2B5EF4-FFF2-40B4-BE49-F238E27FC236}">
                <a16:creationId xmlns:a16="http://schemas.microsoft.com/office/drawing/2014/main" id="{1266BE96-72AC-4C26-823A-1743803B6255}"/>
              </a:ext>
            </a:extLst>
          </p:cNvPr>
          <p:cNvSpPr>
            <a:spLocks noGrp="1"/>
          </p:cNvSpPr>
          <p:nvPr>
            <p:ph idx="1"/>
          </p:nvPr>
        </p:nvSpPr>
        <p:spPr>
          <a:xfrm>
            <a:off x="577851" y="1870075"/>
            <a:ext cx="10149126" cy="4268096"/>
          </a:xfrm>
        </p:spPr>
        <p:txBody>
          <a:bodyPr>
            <a:normAutofit lnSpcReduction="10000"/>
          </a:bodyPr>
          <a:lstStyle/>
          <a:p>
            <a:pPr marL="342900" lvl="0" indent="-342900" algn="just">
              <a:spcAft>
                <a:spcPts val="600"/>
              </a:spcAft>
              <a:buFont typeface="Symbol" panose="05050102010706020507" pitchFamily="18" charset="2"/>
              <a:buChar char=""/>
            </a:pPr>
            <a:r>
              <a:rPr lang="lv-LV" sz="2400" b="1" dirty="0">
                <a:effectLst/>
                <a:ea typeface="Verdana" panose="020B0604030504040204" pitchFamily="34" charset="0"/>
                <a:cs typeface="Times New Roman" panose="02020603050405020304" pitchFamily="18" charset="0"/>
              </a:rPr>
              <a:t>Zāļu pieejamības </a:t>
            </a:r>
            <a:r>
              <a:rPr lang="lv-LV" sz="2400" dirty="0">
                <a:effectLst/>
                <a:ea typeface="Verdana" panose="020B0604030504040204" pitchFamily="34" charset="0"/>
                <a:cs typeface="Times New Roman" panose="02020603050405020304" pitchFamily="18" charset="0"/>
              </a:rPr>
              <a:t>veicināšanai </a:t>
            </a:r>
            <a:r>
              <a:rPr lang="lv-LV" sz="2400" dirty="0">
                <a:ea typeface="Verdana" panose="020B0604030504040204" pitchFamily="34" charset="0"/>
                <a:cs typeface="Times New Roman" panose="02020603050405020304" pitchFamily="18" charset="0"/>
              </a:rPr>
              <a:t>no 2026. gada vidus: </a:t>
            </a:r>
          </a:p>
          <a:p>
            <a:pPr marL="774863" lvl="1" indent="-342900" algn="just">
              <a:spcAft>
                <a:spcPts val="600"/>
              </a:spcAft>
              <a:buFont typeface="Symbol" panose="05050102010706020507" pitchFamily="18" charset="2"/>
              <a:buChar char=""/>
            </a:pPr>
            <a:r>
              <a:rPr lang="lv-LV" sz="1800" dirty="0">
                <a:ea typeface="Verdana" panose="020B0604030504040204" pitchFamily="34" charset="0"/>
                <a:cs typeface="Times New Roman" panose="02020603050405020304" pitchFamily="18" charset="0"/>
              </a:rPr>
              <a:t>cilvēkiem ar 1. grupas invaliditāti no valsts budžeta pilnībā segs maksu par farmaceita pakalpojumu;</a:t>
            </a:r>
          </a:p>
          <a:p>
            <a:pPr marL="774863" lvl="1" indent="-342900" algn="just">
              <a:spcAft>
                <a:spcPts val="600"/>
              </a:spcAft>
              <a:buFont typeface="Symbol" panose="05050102010706020507" pitchFamily="18" charset="2"/>
              <a:buChar char=""/>
            </a:pPr>
            <a:r>
              <a:rPr lang="lv-LV" sz="1800" dirty="0">
                <a:ea typeface="Verdana" panose="020B0604030504040204" pitchFamily="34" charset="0"/>
                <a:cs typeface="Times New Roman" panose="02020603050405020304" pitchFamily="18" charset="0"/>
              </a:rPr>
              <a:t>valsts segs maksu par farmaceita pakalpojumu par recepšu zālēm, kuru cena nepārsniedz 10 eiro.</a:t>
            </a:r>
          </a:p>
          <a:p>
            <a:pPr marL="342900" lvl="0" indent="-342900" algn="just">
              <a:spcAft>
                <a:spcPts val="600"/>
              </a:spcAft>
              <a:buFont typeface="Symbol" panose="05050102010706020507" pitchFamily="18" charset="2"/>
              <a:buChar char=""/>
            </a:pPr>
            <a:r>
              <a:rPr lang="lv-LV" sz="2400" b="1" dirty="0">
                <a:effectLst/>
                <a:ea typeface="Verdana" panose="020B0604030504040204" pitchFamily="34" charset="0"/>
                <a:cs typeface="Times New Roman" panose="02020603050405020304" pitchFamily="18" charset="0"/>
              </a:rPr>
              <a:t>Kritisko medikamentu </a:t>
            </a:r>
            <a:r>
              <a:rPr lang="lv-LV" sz="2400" dirty="0">
                <a:effectLst/>
                <a:ea typeface="Verdana" panose="020B0604030504040204" pitchFamily="34" charset="0"/>
                <a:cs typeface="Times New Roman" panose="02020603050405020304" pitchFamily="18" charset="0"/>
              </a:rPr>
              <a:t>sarakstā esošo medikamentu iegāde;</a:t>
            </a:r>
          </a:p>
          <a:p>
            <a:pPr marL="342900" lvl="0" indent="-342900" algn="just">
              <a:spcAft>
                <a:spcPts val="600"/>
              </a:spcAft>
              <a:buFont typeface="Symbol" panose="05050102010706020507" pitchFamily="18" charset="2"/>
              <a:buChar char=""/>
            </a:pPr>
            <a:r>
              <a:rPr lang="lv-LV" sz="2400" b="1" dirty="0">
                <a:effectLst/>
                <a:ea typeface="Verdana" panose="020B0604030504040204" pitchFamily="34" charset="0"/>
                <a:cs typeface="Times New Roman" panose="02020603050405020304" pitchFamily="18" charset="0"/>
              </a:rPr>
              <a:t>Psihiatrisko slimnīcu reorganizācija*</a:t>
            </a:r>
            <a:r>
              <a:rPr lang="lv-LV" sz="2400" dirty="0">
                <a:effectLst/>
                <a:ea typeface="Verdana" panose="020B0604030504040204" pitchFamily="34" charset="0"/>
                <a:cs typeface="Times New Roman" panose="02020603050405020304" pitchFamily="18" charset="0"/>
              </a:rPr>
              <a:t>, lai ieviestu vienotas atalgojuma sistēmas un kvalitātes standartu. </a:t>
            </a:r>
          </a:p>
          <a:p>
            <a:pPr marL="431963" lvl="1" indent="0" algn="just">
              <a:spcAft>
                <a:spcPts val="600"/>
              </a:spcAft>
              <a:buNone/>
            </a:pPr>
            <a:endParaRPr lang="lv-LV" sz="1800" dirty="0">
              <a:effectLst/>
              <a:ea typeface="Verdana" panose="020B0604030504040204" pitchFamily="34" charset="0"/>
              <a:cs typeface="Times New Roman" panose="02020603050405020304" pitchFamily="18" charset="0"/>
            </a:endParaRPr>
          </a:p>
          <a:p>
            <a:pPr marL="431963" lvl="1" indent="0" algn="just">
              <a:buNone/>
            </a:pPr>
            <a:r>
              <a:rPr lang="lv-LV" sz="1800" dirty="0">
                <a:ea typeface="Verdana" panose="020B0604030504040204" pitchFamily="34" charset="0"/>
                <a:cs typeface="Times New Roman" panose="02020603050405020304" pitchFamily="18" charset="0"/>
              </a:rPr>
              <a:t>* Piecas slimnīcas reģionos – VSIA “Daugavpils psihoneiroloģiskā slimnīca”, VSIA “Strenču psihoneiroloģiskā slimnīca”, VSIA “Piejūras slimnīca”, VSIA “Slimnīca “</a:t>
            </a:r>
            <a:r>
              <a:rPr lang="lv-LV" sz="1800" dirty="0" err="1">
                <a:ea typeface="Verdana" panose="020B0604030504040204" pitchFamily="34" charset="0"/>
                <a:cs typeface="Times New Roman" panose="02020603050405020304" pitchFamily="18" charset="0"/>
              </a:rPr>
              <a:t>Ģintermuiža</a:t>
            </a:r>
            <a:r>
              <a:rPr lang="lv-LV" sz="1800" dirty="0">
                <a:ea typeface="Verdana" panose="020B0604030504040204" pitchFamily="34" charset="0"/>
                <a:cs typeface="Times New Roman" panose="02020603050405020304" pitchFamily="18" charset="0"/>
              </a:rPr>
              <a:t>””, VSIA “Bērnu psihoneiroloģiskā slimnīca “Ainaži”” – tiks pievienotas SIA “Nacionālais  psihiskās veselības centrs” (NPVC)</a:t>
            </a:r>
            <a:endParaRPr lang="lv-LV" sz="2000" dirty="0">
              <a:effectLst/>
              <a:ea typeface="Verdana" panose="020B0604030504040204" pitchFamily="34" charset="0"/>
              <a:cs typeface="Times New Roman" panose="02020603050405020304" pitchFamily="18" charset="0"/>
            </a:endParaRPr>
          </a:p>
          <a:p>
            <a:endParaRPr lang="lv-LV" dirty="0"/>
          </a:p>
        </p:txBody>
      </p:sp>
    </p:spTree>
    <p:extLst>
      <p:ext uri="{BB962C8B-B14F-4D97-AF65-F5344CB8AC3E}">
        <p14:creationId xmlns:p14="http://schemas.microsoft.com/office/powerpoint/2010/main" val="137206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400" b="1" dirty="0"/>
              <a:t>Izmaiņas </a:t>
            </a:r>
            <a:r>
              <a:rPr lang="en-US" sz="4400" b="1" dirty="0" err="1"/>
              <a:t>kultūras</a:t>
            </a:r>
            <a:r>
              <a:rPr lang="en-US" sz="4400" b="1" dirty="0"/>
              <a:t> </a:t>
            </a:r>
            <a:r>
              <a:rPr lang="en-US" sz="4400" b="1" dirty="0" err="1"/>
              <a:t>jomā</a:t>
            </a:r>
            <a:r>
              <a:rPr lang="en-US" sz="4400" b="1" dirty="0"/>
              <a:t> </a:t>
            </a:r>
            <a:r>
              <a:rPr lang="lv-LV" sz="4400" b="1" dirty="0"/>
              <a:t>202</a:t>
            </a:r>
            <a:r>
              <a:rPr lang="en-US" sz="4400" b="1" dirty="0"/>
              <a:t>6</a:t>
            </a:r>
            <a:r>
              <a:rPr lang="lv-LV" sz="4400" b="1" dirty="0"/>
              <a:t>.gadā</a:t>
            </a:r>
          </a:p>
        </p:txBody>
      </p:sp>
      <p:sp>
        <p:nvSpPr>
          <p:cNvPr id="3" name="Text Placeholder 2"/>
          <p:cNvSpPr>
            <a:spLocks noGrp="1"/>
          </p:cNvSpPr>
          <p:nvPr>
            <p:ph type="body" idx="1"/>
          </p:nvPr>
        </p:nvSpPr>
        <p:spPr/>
        <p:txBody>
          <a:bodyPr/>
          <a:lstStyle/>
          <a:p>
            <a:endParaRPr lang="en-US" dirty="0"/>
          </a:p>
          <a:p>
            <a:r>
              <a:rPr lang="en-US" dirty="0" err="1"/>
              <a:t>Kultūras</a:t>
            </a:r>
            <a:r>
              <a:rPr lang="en-US" dirty="0"/>
              <a:t> </a:t>
            </a:r>
            <a:r>
              <a:rPr lang="en-US" dirty="0" err="1"/>
              <a:t>ministrija</a:t>
            </a:r>
            <a:endParaRPr lang="lv-LV" dirty="0"/>
          </a:p>
        </p:txBody>
      </p:sp>
      <p:sp>
        <p:nvSpPr>
          <p:cNvPr id="4" name="Slide Number Placeholder 3"/>
          <p:cNvSpPr>
            <a:spLocks noGrp="1"/>
          </p:cNvSpPr>
          <p:nvPr>
            <p:ph type="sldNum" sz="quarter" idx="12"/>
          </p:nvPr>
        </p:nvSpPr>
        <p:spPr/>
        <p:txBody>
          <a:bodyPr/>
          <a:lstStyle/>
          <a:p>
            <a:fld id="{20160BDD-CFBA-4672-AA56-88CFF53ED92E}" type="slidenum">
              <a:rPr lang="lv-LV" smtClean="0"/>
              <a:t>16</a:t>
            </a:fld>
            <a:endParaRPr lang="lv-LV"/>
          </a:p>
        </p:txBody>
      </p:sp>
    </p:spTree>
    <p:extLst>
      <p:ext uri="{BB962C8B-B14F-4D97-AF65-F5344CB8AC3E}">
        <p14:creationId xmlns:p14="http://schemas.microsoft.com/office/powerpoint/2010/main" val="185599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334FE-EDC1-B42B-4935-21052327E252}"/>
            </a:ext>
          </a:extLst>
        </p:cNvPr>
        <p:cNvGrpSpPr/>
        <p:nvPr/>
      </p:nvGrpSpPr>
      <p:grpSpPr>
        <a:xfrm>
          <a:off x="0" y="0"/>
          <a:ext cx="0" cy="0"/>
          <a:chOff x="0" y="0"/>
          <a:chExt cx="0" cy="0"/>
        </a:xfrm>
      </p:grpSpPr>
      <p:sp>
        <p:nvSpPr>
          <p:cNvPr id="6" name="Virsraksts 5">
            <a:extLst>
              <a:ext uri="{FF2B5EF4-FFF2-40B4-BE49-F238E27FC236}">
                <a16:creationId xmlns:a16="http://schemas.microsoft.com/office/drawing/2014/main" id="{0385DB33-832F-C943-2616-7F9EED24C190}"/>
              </a:ext>
            </a:extLst>
          </p:cNvPr>
          <p:cNvSpPr>
            <a:spLocks noGrp="1"/>
          </p:cNvSpPr>
          <p:nvPr>
            <p:ph type="title"/>
          </p:nvPr>
        </p:nvSpPr>
        <p:spPr>
          <a:xfrm>
            <a:off x="2303780" y="361949"/>
            <a:ext cx="7494270" cy="746125"/>
          </a:xfrm>
        </p:spPr>
        <p:txBody>
          <a:bodyPr anchor="t">
            <a:normAutofit/>
          </a:bodyPr>
          <a:lstStyle/>
          <a:p>
            <a:pPr algn="ctr"/>
            <a:r>
              <a:rPr lang="lv-LV" sz="2800" dirty="0" err="1">
                <a:latin typeface="+mn-lt"/>
              </a:rPr>
              <a:t>Medijpratības</a:t>
            </a:r>
            <a:r>
              <a:rPr lang="lv-LV" sz="2800" dirty="0">
                <a:latin typeface="+mn-lt"/>
              </a:rPr>
              <a:t> veicināšanas pasākumi senioriem</a:t>
            </a:r>
          </a:p>
        </p:txBody>
      </p:sp>
      <p:sp>
        <p:nvSpPr>
          <p:cNvPr id="1035" name="Content Placeholder 2">
            <a:extLst>
              <a:ext uri="{FF2B5EF4-FFF2-40B4-BE49-F238E27FC236}">
                <a16:creationId xmlns:a16="http://schemas.microsoft.com/office/drawing/2014/main" id="{2E0AF5F6-DD90-96DE-7AC8-99583DC1E5CD}"/>
              </a:ext>
            </a:extLst>
          </p:cNvPr>
          <p:cNvSpPr>
            <a:spLocks noGrp="1"/>
          </p:cNvSpPr>
          <p:nvPr>
            <p:ph idx="1"/>
          </p:nvPr>
        </p:nvSpPr>
        <p:spPr>
          <a:xfrm>
            <a:off x="501650" y="1834410"/>
            <a:ext cx="6172200" cy="4190999"/>
          </a:xfrm>
        </p:spPr>
        <p:txBody>
          <a:bodyPr vert="horz" lIns="115189" tIns="57595" rIns="115189" bIns="57595" rtlCol="0" anchor="t">
            <a:normAutofit/>
          </a:bodyPr>
          <a:lstStyle/>
          <a:p>
            <a:pPr algn="just">
              <a:spcBef>
                <a:spcPts val="756"/>
              </a:spcBef>
              <a:spcAft>
                <a:spcPts val="756"/>
              </a:spcAft>
            </a:pPr>
            <a:r>
              <a:rPr lang="lv-LV" sz="2000" b="1" dirty="0">
                <a:latin typeface="+mn-lt"/>
                <a:ea typeface="Verdana"/>
              </a:rPr>
              <a:t>Seniori = biežākie dezinformācijas vai </a:t>
            </a:r>
            <a:r>
              <a:rPr lang="lv-LV" sz="2000" b="1" dirty="0" err="1">
                <a:latin typeface="+mn-lt"/>
                <a:ea typeface="Verdana"/>
              </a:rPr>
              <a:t>krāpniecības</a:t>
            </a:r>
            <a:r>
              <a:rPr lang="lv-LV" sz="2000" b="1" dirty="0">
                <a:latin typeface="+mn-lt"/>
                <a:ea typeface="Verdana"/>
              </a:rPr>
              <a:t> upuri digitālajā vidē. </a:t>
            </a:r>
          </a:p>
          <a:p>
            <a:pPr algn="just">
              <a:spcBef>
                <a:spcPts val="756"/>
              </a:spcBef>
              <a:spcAft>
                <a:spcPts val="756"/>
              </a:spcAft>
            </a:pPr>
            <a:endParaRPr lang="lv-LV" sz="800" dirty="0">
              <a:latin typeface="+mn-lt"/>
              <a:ea typeface="Verdana"/>
            </a:endParaRPr>
          </a:p>
          <a:p>
            <a:pPr algn="just">
              <a:spcBef>
                <a:spcPts val="756"/>
              </a:spcBef>
              <a:spcAft>
                <a:spcPts val="756"/>
              </a:spcAft>
            </a:pPr>
            <a:r>
              <a:rPr lang="lv-LV" sz="2000" dirty="0">
                <a:latin typeface="+mn-lt"/>
                <a:ea typeface="Verdana"/>
              </a:rPr>
              <a:t>Kopš 2022.gada īstenoti dažādi pasākumi senioru </a:t>
            </a:r>
            <a:r>
              <a:rPr lang="lv-LV" sz="2000" dirty="0" err="1">
                <a:latin typeface="+mn-lt"/>
                <a:ea typeface="Verdana"/>
              </a:rPr>
              <a:t>medijpratības</a:t>
            </a:r>
            <a:r>
              <a:rPr lang="lv-LV" sz="2000" dirty="0">
                <a:latin typeface="+mn-lt"/>
                <a:ea typeface="Verdana"/>
              </a:rPr>
              <a:t> veicināšanai.</a:t>
            </a:r>
          </a:p>
          <a:p>
            <a:pPr algn="just">
              <a:spcBef>
                <a:spcPts val="756"/>
              </a:spcBef>
              <a:spcAft>
                <a:spcPts val="756"/>
              </a:spcAft>
            </a:pPr>
            <a:r>
              <a:rPr lang="lv-LV" sz="2000" dirty="0">
                <a:latin typeface="+mn-lt"/>
              </a:rPr>
              <a:t>Laika posmā no 2024. gada oktobra līdz 2025. gada oktobrim visā Latvijā tika īstenoti kopumā 71 </a:t>
            </a:r>
            <a:r>
              <a:rPr lang="lv-LV" sz="2000" b="1" dirty="0" err="1">
                <a:latin typeface="+mn-lt"/>
              </a:rPr>
              <a:t>medijpratības</a:t>
            </a:r>
            <a:r>
              <a:rPr lang="lv-LV" sz="2000" b="1" dirty="0">
                <a:latin typeface="+mn-lt"/>
              </a:rPr>
              <a:t> seminārs “Saproti informāciju”</a:t>
            </a:r>
            <a:r>
              <a:rPr lang="lv-LV" sz="2000" dirty="0">
                <a:latin typeface="+mn-lt"/>
              </a:rPr>
              <a:t>, kas vērsti uz trīs mērķa grupām – senioriem (29), jauniešiem (18) un pedagogiem (24). Kopā semināros </a:t>
            </a:r>
            <a:r>
              <a:rPr lang="lv-LV" sz="2000" u="sng" dirty="0">
                <a:latin typeface="+mn-lt"/>
              </a:rPr>
              <a:t>piedalījās 651 seniors</a:t>
            </a:r>
            <a:r>
              <a:rPr lang="lv-LV" sz="2000" dirty="0">
                <a:latin typeface="+mn-lt"/>
              </a:rPr>
              <a:t>.</a:t>
            </a:r>
          </a:p>
          <a:p>
            <a:pPr algn="just">
              <a:spcBef>
                <a:spcPts val="756"/>
              </a:spcBef>
              <a:spcAft>
                <a:spcPts val="756"/>
              </a:spcAft>
            </a:pPr>
            <a:r>
              <a:rPr lang="lv-LV" sz="2000" dirty="0">
                <a:latin typeface="+mn-lt"/>
              </a:rPr>
              <a:t>Semināri turpināsies arī 2026. un 2027. gadā. </a:t>
            </a:r>
            <a:endParaRPr lang="lv-LV" sz="2000" b="1" dirty="0">
              <a:latin typeface="+mn-lt"/>
            </a:endParaRPr>
          </a:p>
        </p:txBody>
      </p:sp>
      <p:pic>
        <p:nvPicPr>
          <p:cNvPr id="1026" name="Picture 2" descr="Attēls, kurā ir teksts, apģērbs, plakāts, apavi&#10;&#10;Mākslīgā intelekta ģenerēts saturs var būt nepareizs.">
            <a:extLst>
              <a:ext uri="{FF2B5EF4-FFF2-40B4-BE49-F238E27FC236}">
                <a16:creationId xmlns:a16="http://schemas.microsoft.com/office/drawing/2014/main" id="{8879E03F-59CF-F6B2-6541-0EDA9AF56FF9}"/>
              </a:ext>
            </a:extLst>
          </p:cNvPr>
          <p:cNvPicPr>
            <a:picLocks noGrp="1" noChangeAspect="1" noChangeArrowheads="1"/>
          </p:cNvPicPr>
          <p:nvPr>
            <p:ph idx="15"/>
          </p:nvPr>
        </p:nvPicPr>
        <p:blipFill>
          <a:blip r:embed="rId3" cstate="print">
            <a:extLst>
              <a:ext uri="{28A0092B-C50C-407E-A947-70E740481C1C}">
                <a14:useLocalDpi xmlns:a14="http://schemas.microsoft.com/office/drawing/2010/main" val="0"/>
              </a:ext>
            </a:extLst>
          </a:blip>
          <a:stretch>
            <a:fillRect/>
          </a:stretch>
        </p:blipFill>
        <p:spPr bwMode="auto">
          <a:xfrm>
            <a:off x="7011896" y="2251075"/>
            <a:ext cx="4126850" cy="2341987"/>
          </a:xfrm>
          <a:prstGeom prst="rect">
            <a:avLst/>
          </a:prstGeom>
          <a:solidFill>
            <a:srgbClr val="FFFFFF"/>
          </a:solidFill>
        </p:spPr>
      </p:pic>
      <p:sp>
        <p:nvSpPr>
          <p:cNvPr id="17" name="Slaida numura vietturis 16">
            <a:extLst>
              <a:ext uri="{FF2B5EF4-FFF2-40B4-BE49-F238E27FC236}">
                <a16:creationId xmlns:a16="http://schemas.microsoft.com/office/drawing/2014/main" id="{19463D33-9ECF-BB35-7DF3-8A124E4DA4D5}"/>
              </a:ext>
            </a:extLst>
          </p:cNvPr>
          <p:cNvSpPr>
            <a:spLocks noGrp="1"/>
          </p:cNvSpPr>
          <p:nvPr>
            <p:ph type="sldNum" sz="quarter" idx="13"/>
          </p:nvPr>
        </p:nvSpPr>
        <p:spPr>
          <a:xfrm>
            <a:off x="10942955" y="6025409"/>
            <a:ext cx="383963" cy="287973"/>
          </a:xfrm>
        </p:spPr>
        <p:txBody>
          <a:bodyPr>
            <a:normAutofit fontScale="92500"/>
          </a:bodyPr>
          <a:lstStyle/>
          <a:p>
            <a:pPr>
              <a:lnSpc>
                <a:spcPct val="90000"/>
              </a:lnSpc>
              <a:spcAft>
                <a:spcPts val="756"/>
              </a:spcAft>
              <a:defRPr/>
            </a:pPr>
            <a:fld id="{FB6BCA4D-2E23-422A-87E3-BF6857D92014}" type="slidenum">
              <a:rPr lang="en-US" smtClean="0"/>
              <a:pPr>
                <a:lnSpc>
                  <a:spcPct val="90000"/>
                </a:lnSpc>
                <a:spcAft>
                  <a:spcPts val="756"/>
                </a:spcAft>
                <a:defRPr/>
              </a:pPr>
              <a:t>17</a:t>
            </a:fld>
            <a:endParaRPr lang="en-US"/>
          </a:p>
        </p:txBody>
      </p:sp>
    </p:spTree>
    <p:extLst>
      <p:ext uri="{BB962C8B-B14F-4D97-AF65-F5344CB8AC3E}">
        <p14:creationId xmlns:p14="http://schemas.microsoft.com/office/powerpoint/2010/main" val="192558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C022CF14-C10D-4946-0DEC-A2FF6058AC34}"/>
              </a:ext>
            </a:extLst>
          </p:cNvPr>
          <p:cNvSpPr>
            <a:spLocks noGrp="1"/>
          </p:cNvSpPr>
          <p:nvPr>
            <p:ph type="sldNum" sz="quarter" idx="13"/>
          </p:nvPr>
        </p:nvSpPr>
        <p:spPr/>
        <p:txBody>
          <a:bodyPr/>
          <a:lstStyle/>
          <a:p>
            <a:pPr>
              <a:defRPr/>
            </a:pPr>
            <a:fld id="{FB6BCA4D-2E23-422A-87E3-BF6857D92014}" type="slidenum">
              <a:rPr lang="en-US" smtClean="0"/>
              <a:pPr>
                <a:defRPr/>
              </a:pPr>
              <a:t>18</a:t>
            </a:fld>
            <a:endParaRPr lang="en-US"/>
          </a:p>
        </p:txBody>
      </p:sp>
      <p:sp>
        <p:nvSpPr>
          <p:cNvPr id="3" name="Virsraksts 5">
            <a:extLst>
              <a:ext uri="{FF2B5EF4-FFF2-40B4-BE49-F238E27FC236}">
                <a16:creationId xmlns:a16="http://schemas.microsoft.com/office/drawing/2014/main" id="{8FA78DAD-3DE1-5E1B-CAC2-AB457ABB2B0C}"/>
              </a:ext>
            </a:extLst>
          </p:cNvPr>
          <p:cNvSpPr txBox="1">
            <a:spLocks/>
          </p:cNvSpPr>
          <p:nvPr/>
        </p:nvSpPr>
        <p:spPr>
          <a:xfrm>
            <a:off x="317127" y="527824"/>
            <a:ext cx="10836859" cy="580251"/>
          </a:xfrm>
          <a:prstGeom prst="rect">
            <a:avLst/>
          </a:prstGeom>
        </p:spPr>
        <p:txBody>
          <a:bodyPr lIns="115189" tIns="57595" rIns="115189" bIns="57595" anchor="t">
            <a:noAutofit/>
          </a:bodyPr>
          <a:lstStyle>
            <a:lvl1pPr algn="ctr" defTabSz="938213" rtl="0" eaLnBrk="0" fontAlgn="base" hangingPunct="0">
              <a:spcBef>
                <a:spcPct val="0"/>
              </a:spcBef>
              <a:spcAft>
                <a:spcPct val="0"/>
              </a:spcAft>
              <a:defRPr sz="4500" kern="1200">
                <a:solidFill>
                  <a:schemeClr val="tx1"/>
                </a:solidFill>
                <a:latin typeface="+mj-lt"/>
                <a:ea typeface="MS PGothic" pitchFamily="34" charset="-128"/>
                <a:cs typeface="+mj-cs"/>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sz="2800" b="1" dirty="0" err="1">
                <a:latin typeface="+mn-lt"/>
                <a:ea typeface="Verdana" panose="020B0604030504040204" pitchFamily="34" charset="0"/>
                <a:cs typeface="Calibri"/>
              </a:rPr>
              <a:t>Kultūr</a:t>
            </a:r>
            <a:r>
              <a:rPr lang="en-US" sz="2800" b="1" dirty="0">
                <a:latin typeface="+mn-lt"/>
                <a:ea typeface="Verdana" panose="020B0604030504040204" pitchFamily="34" charset="0"/>
                <a:cs typeface="Calibri"/>
              </a:rPr>
              <a:t>as p</a:t>
            </a:r>
            <a:r>
              <a:rPr lang="lv-LV" sz="2800" b="1" dirty="0" err="1">
                <a:latin typeface="+mn-lt"/>
                <a:ea typeface="Verdana" panose="020B0604030504040204" pitchFamily="34" charset="0"/>
                <a:cs typeface="Calibri"/>
              </a:rPr>
              <a:t>iekļūstamība</a:t>
            </a:r>
            <a:endParaRPr lang="lv-LV" sz="2800" b="1" dirty="0">
              <a:latin typeface="+mn-lt"/>
              <a:ea typeface="Verdana" panose="020B0604030504040204" pitchFamily="34" charset="0"/>
              <a:cs typeface="Calibri"/>
            </a:endParaRPr>
          </a:p>
        </p:txBody>
      </p:sp>
      <p:sp>
        <p:nvSpPr>
          <p:cNvPr id="4" name="Satura vietturis 12">
            <a:extLst>
              <a:ext uri="{FF2B5EF4-FFF2-40B4-BE49-F238E27FC236}">
                <a16:creationId xmlns:a16="http://schemas.microsoft.com/office/drawing/2014/main" id="{2D9FB9C0-E166-546F-7705-92B4D3FCDB29}"/>
              </a:ext>
            </a:extLst>
          </p:cNvPr>
          <p:cNvSpPr txBox="1">
            <a:spLocks/>
          </p:cNvSpPr>
          <p:nvPr/>
        </p:nvSpPr>
        <p:spPr>
          <a:xfrm>
            <a:off x="607786" y="1345003"/>
            <a:ext cx="10619966" cy="4626398"/>
          </a:xfrm>
          <a:prstGeom prst="rect">
            <a:avLst/>
          </a:prstGeom>
        </p:spPr>
        <p:txBody>
          <a:bodyPr lIns="115189" tIns="57595" rIns="115189" bIns="57595" anchor="t">
            <a:noAutofit/>
          </a:bodyPr>
          <a:lstStyle>
            <a:lvl1pPr marL="350838" indent="-350838" algn="l" defTabSz="938213" rtl="0" eaLnBrk="0" fontAlgn="base" hangingPunct="0">
              <a:spcBef>
                <a:spcPct val="20000"/>
              </a:spcBef>
              <a:spcAft>
                <a:spcPct val="0"/>
              </a:spcAft>
              <a:buFont typeface="Arial" pitchFamily="34" charset="0"/>
              <a:buChar char="•"/>
              <a:defRPr sz="3300" kern="1200">
                <a:solidFill>
                  <a:schemeClr val="tx1"/>
                </a:solidFill>
                <a:latin typeface="+mn-lt"/>
                <a:ea typeface="MS PGothic" pitchFamily="34" charset="-128"/>
                <a:cs typeface="+mn-cs"/>
              </a:defRPr>
            </a:lvl1pPr>
            <a:lvl2pPr marL="762000" indent="-292100" algn="l" defTabSz="938213" rtl="0" eaLnBrk="0" fontAlgn="base" hangingPunct="0">
              <a:spcBef>
                <a:spcPct val="20000"/>
              </a:spcBef>
              <a:spcAft>
                <a:spcPct val="0"/>
              </a:spcAft>
              <a:buFont typeface="Arial" pitchFamily="34"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pitchFamily="34"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pitchFamily="34"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pitchFamily="34"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endParaRPr lang="lv-LV" sz="2000" dirty="0">
              <a:ea typeface="Calibri" panose="020F0502020204030204" pitchFamily="34" charset="0"/>
              <a:cs typeface="Calibri" panose="020F0502020204030204" pitchFamily="34" charset="0"/>
            </a:endParaRPr>
          </a:p>
          <a:p>
            <a:r>
              <a:rPr lang="lv-LV" sz="2000" dirty="0">
                <a:ea typeface="Verdana" panose="020B0604030504040204" pitchFamily="34" charset="0"/>
                <a:cs typeface="Calibri"/>
              </a:rPr>
              <a:t>Uzlabojot kultūras </a:t>
            </a:r>
            <a:r>
              <a:rPr lang="lv-LV" sz="2000" dirty="0" err="1">
                <a:ea typeface="Verdana" panose="020B0604030504040204" pitchFamily="34" charset="0"/>
                <a:cs typeface="Calibri"/>
              </a:rPr>
              <a:t>piekļūstamību</a:t>
            </a:r>
            <a:r>
              <a:rPr lang="lv-LV" sz="2000" dirty="0">
                <a:ea typeface="Verdana" panose="020B0604030504040204" pitchFamily="34" charset="0"/>
                <a:cs typeface="Calibri"/>
              </a:rPr>
              <a:t>, tiek mazināti šķēršļi cilvēkiem ar funkcionāliem traucējumiem un vienlaikus paplašinātas iespējas senioru auditorijai piedalīties kultūras aktivitātēs.</a:t>
            </a:r>
          </a:p>
          <a:p>
            <a:endParaRPr lang="lv-LV" sz="2000" dirty="0">
              <a:ea typeface="Verdana" panose="020B0604030504040204" pitchFamily="34" charset="0"/>
              <a:cs typeface="Calibri" panose="020F0502020204030204" pitchFamily="34" charset="0"/>
            </a:endParaRPr>
          </a:p>
          <a:p>
            <a:pPr marL="0" indent="0">
              <a:buNone/>
            </a:pPr>
            <a:r>
              <a:rPr lang="lv-LV" sz="2000" b="1" dirty="0">
                <a:ea typeface="Verdana" panose="020B0604030504040204" pitchFamily="34" charset="0"/>
                <a:cs typeface="Calibri"/>
              </a:rPr>
              <a:t>Kultūras ministrijas aktivitātes:</a:t>
            </a:r>
          </a:p>
          <a:p>
            <a:pPr marL="719919" indent="-719919"/>
            <a:r>
              <a:rPr lang="lv-LV" sz="2000" dirty="0">
                <a:ea typeface="Verdana" panose="020B0604030504040204" pitchFamily="34" charset="0"/>
                <a:cs typeface="Calibri"/>
              </a:rPr>
              <a:t>organizē seminārus kultūras pasākumu rīkotājiem par </a:t>
            </a:r>
            <a:r>
              <a:rPr lang="lv-LV" sz="2000" dirty="0" err="1">
                <a:ea typeface="Verdana" panose="020B0604030504040204" pitchFamily="34" charset="0"/>
                <a:cs typeface="Calibri"/>
              </a:rPr>
              <a:t>piekļūstamības</a:t>
            </a:r>
            <a:r>
              <a:rPr lang="lv-LV" sz="2000" dirty="0">
                <a:ea typeface="Verdana" panose="020B0604030504040204" pitchFamily="34" charset="0"/>
                <a:cs typeface="Calibri"/>
              </a:rPr>
              <a:t> uzlabošanu (Valmiera, VKKF, reģionālie nozaru semināri)</a:t>
            </a:r>
          </a:p>
          <a:p>
            <a:pPr marL="719919" indent="-719919"/>
            <a:r>
              <a:rPr lang="lv-LV" sz="2000" dirty="0">
                <a:ea typeface="Verdana" panose="020B0604030504040204" pitchFamily="34" charset="0"/>
                <a:cs typeface="Calibri"/>
              </a:rPr>
              <a:t>ES fondu programmas 4.3.2. SAM </a:t>
            </a:r>
            <a:r>
              <a:rPr lang="lv-LV" sz="2000" i="1" dirty="0">
                <a:ea typeface="Verdana" panose="020B0604030504040204" pitchFamily="34" charset="0"/>
                <a:cs typeface="Calibri"/>
              </a:rPr>
              <a:t>“Kultūras un tūrisma lomas palielināšana ekonomiskajā attīstībā, sociālajā iekļaušanā un sociālajās inovācijās”</a:t>
            </a:r>
            <a:r>
              <a:rPr lang="en-US" sz="2000" i="1" dirty="0">
                <a:ea typeface="Verdana" panose="020B0604030504040204" pitchFamily="34" charset="0"/>
                <a:cs typeface="Calibri"/>
              </a:rPr>
              <a:t> </a:t>
            </a:r>
            <a:r>
              <a:rPr lang="lv-LV" sz="2000" dirty="0">
                <a:ea typeface="Verdana" panose="020B0604030504040204" pitchFamily="34" charset="0"/>
                <a:cs typeface="Calibri"/>
              </a:rPr>
              <a:t>apstiprināti 16 projekti visā Latvijā, kas</a:t>
            </a:r>
            <a:r>
              <a:rPr lang="en-US" sz="2000" dirty="0">
                <a:ea typeface="Verdana" panose="020B0604030504040204" pitchFamily="34" charset="0"/>
                <a:cs typeface="Calibri"/>
              </a:rPr>
              <a:t> </a:t>
            </a:r>
            <a:r>
              <a:rPr lang="lv-LV" sz="2000" dirty="0">
                <a:ea typeface="Verdana" panose="020B0604030504040204" pitchFamily="34" charset="0"/>
                <a:cs typeface="Calibri"/>
              </a:rPr>
              <a:t>uzlabos kultūras norišu vietu infrastruktūru</a:t>
            </a:r>
            <a:r>
              <a:rPr lang="en-US" sz="2000" dirty="0">
                <a:ea typeface="Verdana" panose="020B0604030504040204" pitchFamily="34" charset="0"/>
                <a:cs typeface="Calibri"/>
              </a:rPr>
              <a:t>, </a:t>
            </a:r>
            <a:r>
              <a:rPr lang="lv-LV" sz="2000" dirty="0">
                <a:ea typeface="Verdana" panose="020B0604030504040204" pitchFamily="34" charset="0"/>
                <a:cs typeface="Calibri"/>
              </a:rPr>
              <a:t>attīstīs pieejamāku kultūras saturu</a:t>
            </a:r>
            <a:r>
              <a:rPr lang="en-US" sz="2000" dirty="0">
                <a:ea typeface="Verdana" panose="020B0604030504040204" pitchFamily="34" charset="0"/>
                <a:cs typeface="Calibri"/>
              </a:rPr>
              <a:t>, </a:t>
            </a:r>
            <a:r>
              <a:rPr lang="lv-LV" sz="2000" dirty="0">
                <a:ea typeface="Verdana" panose="020B0604030504040204" pitchFamily="34" charset="0"/>
                <a:cs typeface="Calibri"/>
              </a:rPr>
              <a:t>veicinās dažādu sabiedrības grupu, tostarp senioru, līdzdalību kultūrā</a:t>
            </a:r>
            <a:r>
              <a:rPr lang="en-US" sz="2000" dirty="0">
                <a:ea typeface="Verdana" panose="020B0604030504040204" pitchFamily="34" charset="0"/>
                <a:cs typeface="Calibri"/>
              </a:rPr>
              <a:t>.</a:t>
            </a:r>
            <a:endParaRPr lang="lv-LV" sz="2000" dirty="0">
              <a:ea typeface="Verdana" panose="020B0604030504040204" pitchFamily="34" charset="0"/>
              <a:cs typeface="Calibri"/>
            </a:endParaRPr>
          </a:p>
          <a:p>
            <a:pPr marL="0" indent="0">
              <a:buNone/>
            </a:pPr>
            <a:endParaRPr lang="en-US" sz="2000" dirty="0">
              <a:ea typeface="Verdana" panose="020B0604030504040204" pitchFamily="34" charset="0"/>
              <a:cs typeface="Calibri"/>
            </a:endParaRPr>
          </a:p>
          <a:p>
            <a:pPr marL="0" indent="0">
              <a:buNone/>
            </a:pPr>
            <a:r>
              <a:rPr lang="lv-LV" sz="2000" dirty="0">
                <a:ea typeface="Verdana" panose="020B0604030504040204" pitchFamily="34" charset="0"/>
                <a:cs typeface="Calibri"/>
              </a:rPr>
              <a:t>Piemēri: Turaidas </a:t>
            </a:r>
            <a:r>
              <a:rPr lang="lv-LV" sz="2000" dirty="0" err="1">
                <a:ea typeface="Verdana" panose="020B0604030504040204" pitchFamily="34" charset="0"/>
                <a:cs typeface="Calibri"/>
              </a:rPr>
              <a:t>muzejrezervāta</a:t>
            </a:r>
            <a:r>
              <a:rPr lang="lv-LV" sz="2000" dirty="0">
                <a:ea typeface="Verdana" panose="020B0604030504040204" pitchFamily="34" charset="0"/>
                <a:cs typeface="Calibri"/>
              </a:rPr>
              <a:t> </a:t>
            </a:r>
            <a:r>
              <a:rPr lang="lv-LV" sz="2000" i="1" dirty="0">
                <a:ea typeface="Verdana" panose="020B0604030504040204" pitchFamily="34" charset="0"/>
                <a:cs typeface="Calibri"/>
              </a:rPr>
              <a:t>Senioru rīti</a:t>
            </a:r>
            <a:r>
              <a:rPr lang="lv-LV" sz="2000" dirty="0">
                <a:ea typeface="Verdana" panose="020B0604030504040204" pitchFamily="34" charset="0"/>
                <a:cs typeface="Calibri"/>
              </a:rPr>
              <a:t>; LNMM aktivitāte </a:t>
            </a:r>
            <a:r>
              <a:rPr lang="lv-LV" sz="2000" i="1" dirty="0">
                <a:ea typeface="Verdana" panose="020B0604030504040204" pitchFamily="34" charset="0"/>
                <a:cs typeface="Calibri"/>
              </a:rPr>
              <a:t>Senioru rīti muzejā</a:t>
            </a:r>
            <a:r>
              <a:rPr lang="lv-LV" sz="2000" dirty="0">
                <a:ea typeface="Verdana" panose="020B0604030504040204" pitchFamily="34" charset="0"/>
                <a:cs typeface="Calibri"/>
              </a:rPr>
              <a:t>; Rundāles pils: </a:t>
            </a:r>
            <a:r>
              <a:rPr lang="lv-LV" sz="2000" i="1" dirty="0">
                <a:ea typeface="Verdana" panose="020B0604030504040204" pitchFamily="34" charset="0"/>
                <a:cs typeface="Calibri"/>
              </a:rPr>
              <a:t>Senioru trešdiena Rundāles pils muzejā</a:t>
            </a:r>
            <a:r>
              <a:rPr lang="lv-LV" sz="2000" dirty="0">
                <a:ea typeface="Verdana" panose="020B0604030504040204" pitchFamily="34" charset="0"/>
                <a:cs typeface="Calibri"/>
              </a:rPr>
              <a:t> / </a:t>
            </a:r>
            <a:r>
              <a:rPr lang="lv-LV" sz="2000" dirty="0" err="1">
                <a:ea typeface="Verdana" panose="020B0604030504040204" pitchFamily="34" charset="0"/>
                <a:cs typeface="Calibri"/>
              </a:rPr>
              <a:t>Visit</a:t>
            </a:r>
            <a:r>
              <a:rPr lang="lv-LV" sz="2000" dirty="0">
                <a:ea typeface="Verdana" panose="020B0604030504040204" pitchFamily="34" charset="0"/>
                <a:cs typeface="Calibri"/>
              </a:rPr>
              <a:t> Bauska; LNB</a:t>
            </a:r>
            <a:r>
              <a:rPr lang="lv-LV" sz="2000" i="1" dirty="0">
                <a:ea typeface="Verdana" panose="020B0604030504040204" pitchFamily="34" charset="0"/>
                <a:cs typeface="Calibri"/>
              </a:rPr>
              <a:t> Senioru trešdienas</a:t>
            </a:r>
            <a:endParaRPr lang="lv-LV" sz="2000" i="1" dirty="0">
              <a:ea typeface="Verdana" panose="020B0604030504040204" pitchFamily="34" charset="0"/>
            </a:endParaRPr>
          </a:p>
          <a:p>
            <a:endParaRPr lang="lv-LV" sz="2000" dirty="0">
              <a:ea typeface="Calibri"/>
              <a:cs typeface="Calibri"/>
            </a:endParaRPr>
          </a:p>
          <a:p>
            <a:endParaRPr lang="lv-LV" sz="2000" dirty="0"/>
          </a:p>
        </p:txBody>
      </p:sp>
    </p:spTree>
    <p:extLst>
      <p:ext uri="{BB962C8B-B14F-4D97-AF65-F5344CB8AC3E}">
        <p14:creationId xmlns:p14="http://schemas.microsoft.com/office/powerpoint/2010/main" val="295693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a:xfrm>
            <a:off x="2271274" y="617955"/>
            <a:ext cx="8639175" cy="980011"/>
          </a:xfrm>
        </p:spPr>
        <p:txBody>
          <a:bodyPr>
            <a:normAutofit/>
          </a:bodyPr>
          <a:lstStyle/>
          <a:p>
            <a:pPr algn="ctr"/>
            <a:r>
              <a:rPr lang="lv-LV" altLang="lv-LV" sz="2800" dirty="0">
                <a:latin typeface="+mn-lt"/>
                <a:cs typeface="Arial" panose="020B0604020202020204" pitchFamily="34" charset="0"/>
              </a:rPr>
              <a:t>Atbalsta pasākumi romu iekļaušanas veicināšanai</a:t>
            </a:r>
            <a:endParaRPr lang="lv-LV" sz="2800" dirty="0">
              <a:latin typeface="+mn-lt"/>
            </a:endParaRPr>
          </a:p>
        </p:txBody>
      </p:sp>
      <p:sp>
        <p:nvSpPr>
          <p:cNvPr id="8" name="Satura vietturis 7">
            <a:extLst>
              <a:ext uri="{FF2B5EF4-FFF2-40B4-BE49-F238E27FC236}">
                <a16:creationId xmlns:a16="http://schemas.microsoft.com/office/drawing/2014/main" id="{476648A6-06AD-0D7C-6691-F30B81B12D71}"/>
              </a:ext>
            </a:extLst>
          </p:cNvPr>
          <p:cNvSpPr>
            <a:spLocks noGrp="1"/>
          </p:cNvSpPr>
          <p:nvPr>
            <p:ph idx="15"/>
          </p:nvPr>
        </p:nvSpPr>
        <p:spPr>
          <a:xfrm>
            <a:off x="1187450" y="2174875"/>
            <a:ext cx="9754749" cy="3658553"/>
          </a:xfrm>
        </p:spPr>
        <p:txBody>
          <a:bodyPr>
            <a:normAutofit/>
          </a:bodyPr>
          <a:lstStyle/>
          <a:p>
            <a:pPr algn="just"/>
            <a:r>
              <a:rPr lang="lv-LV" sz="2141" b="1" dirty="0">
                <a:latin typeface="+mn-lt"/>
                <a:ea typeface="Verdana"/>
              </a:rPr>
              <a:t>Projekts «Latvijas </a:t>
            </a:r>
            <a:r>
              <a:rPr lang="lv-LV" sz="2141" b="1" dirty="0" err="1">
                <a:latin typeface="+mn-lt"/>
                <a:ea typeface="Verdana"/>
              </a:rPr>
              <a:t>romu</a:t>
            </a:r>
            <a:r>
              <a:rPr lang="lv-LV" sz="2141" b="1" dirty="0">
                <a:latin typeface="+mn-lt"/>
                <a:ea typeface="Verdana"/>
              </a:rPr>
              <a:t> platforma VIII» </a:t>
            </a:r>
            <a:r>
              <a:rPr lang="lv-LV" sz="1386" b="1" dirty="0">
                <a:latin typeface="+mn-lt"/>
                <a:ea typeface="Verdana"/>
              </a:rPr>
              <a:t>(01.05.2025.-30.04.2027.)</a:t>
            </a:r>
          </a:p>
          <a:p>
            <a:pPr algn="just"/>
            <a:endParaRPr lang="lv-LV" dirty="0">
              <a:latin typeface="+mn-lt"/>
            </a:endParaRPr>
          </a:p>
          <a:p>
            <a:pPr algn="just"/>
            <a:r>
              <a:rPr lang="lv-LV" sz="2141" dirty="0">
                <a:latin typeface="+mn-lt"/>
                <a:ea typeface="Verdana"/>
              </a:rPr>
              <a:t>Romu mediatoru darbība Latvijas pašvaldībās</a:t>
            </a:r>
          </a:p>
          <a:p>
            <a:pPr algn="just"/>
            <a:endParaRPr lang="lv-LV" sz="2141" dirty="0">
              <a:latin typeface="+mn-lt"/>
              <a:ea typeface="Verdana"/>
            </a:endParaRPr>
          </a:p>
          <a:p>
            <a:pPr algn="just"/>
            <a:r>
              <a:rPr lang="lv-LV" sz="2141" dirty="0">
                <a:latin typeface="+mn-lt"/>
                <a:ea typeface="Verdana"/>
              </a:rPr>
              <a:t>Pētījums par </a:t>
            </a:r>
            <a:r>
              <a:rPr lang="lv-LV" sz="2141" dirty="0" err="1">
                <a:latin typeface="+mn-lt"/>
                <a:ea typeface="Verdana"/>
              </a:rPr>
              <a:t>romu</a:t>
            </a:r>
            <a:r>
              <a:rPr lang="lv-LV" sz="2141" dirty="0">
                <a:latin typeface="+mn-lt"/>
                <a:ea typeface="Verdana"/>
              </a:rPr>
              <a:t> situāciju Latvijā</a:t>
            </a:r>
          </a:p>
          <a:p>
            <a:pPr algn="just"/>
            <a:endParaRPr lang="lv-LV" sz="2141" dirty="0">
              <a:latin typeface="+mn-lt"/>
              <a:ea typeface="Verdana"/>
            </a:endParaRPr>
          </a:p>
          <a:p>
            <a:pPr algn="just"/>
            <a:r>
              <a:rPr lang="lv-LV" sz="2141" dirty="0">
                <a:latin typeface="+mn-lt"/>
                <a:ea typeface="Verdana"/>
              </a:rPr>
              <a:t>Kapacitātes stiprināšanas semināri </a:t>
            </a:r>
            <a:r>
              <a:rPr lang="lv-LV" sz="2141" dirty="0" err="1">
                <a:latin typeface="+mn-lt"/>
                <a:ea typeface="Verdana"/>
              </a:rPr>
              <a:t>romu</a:t>
            </a:r>
            <a:r>
              <a:rPr lang="lv-LV" sz="2141" dirty="0">
                <a:latin typeface="+mn-lt"/>
                <a:ea typeface="Verdana"/>
              </a:rPr>
              <a:t> jauniešiem un sievietēm</a:t>
            </a:r>
          </a:p>
          <a:p>
            <a:endParaRPr lang="lv-LV" dirty="0">
              <a:latin typeface="+mn-lt"/>
            </a:endParaRPr>
          </a:p>
        </p:txBody>
      </p:sp>
      <p:sp>
        <p:nvSpPr>
          <p:cNvPr id="4" name="Slaida numura vietturis 3"/>
          <p:cNvSpPr>
            <a:spLocks noGrp="1"/>
          </p:cNvSpPr>
          <p:nvPr>
            <p:ph type="sldNum" sz="quarter" idx="13"/>
          </p:nvPr>
        </p:nvSpPr>
        <p:spPr/>
        <p:txBody>
          <a:bodyPr/>
          <a:lstStyle/>
          <a:p>
            <a:pPr>
              <a:defRPr/>
            </a:pPr>
            <a:fld id="{FB6BCA4D-2E23-422A-87E3-BF6857D92014}" type="slidenum">
              <a:rPr lang="en-US" smtClean="0"/>
              <a:pPr>
                <a:defRPr/>
              </a:pPr>
              <a:t>19</a:t>
            </a:fld>
            <a:endParaRPr lang="en-US" dirty="0"/>
          </a:p>
        </p:txBody>
      </p:sp>
      <p:pic>
        <p:nvPicPr>
          <p:cNvPr id="11" name="Picture 11" descr="F:\Kultūras ministrijai\KM_logo\KM_ppt_template\kulturas-nozare_ikonas\KM_ikonas_png\sabiedriba_01.png">
            <a:extLst>
              <a:ext uri="{FF2B5EF4-FFF2-40B4-BE49-F238E27FC236}">
                <a16:creationId xmlns:a16="http://schemas.microsoft.com/office/drawing/2014/main" id="{04620150-6036-6E99-79E3-2BB0188D08B2}"/>
              </a:ext>
            </a:extLst>
          </p:cNvPr>
          <p:cNvPicPr>
            <a:picLocks noChangeAspect="1" noChangeArrowheads="1"/>
          </p:cNvPicPr>
          <p:nvPr/>
        </p:nvPicPr>
        <p:blipFill>
          <a:blip r:embed="rId2" cstate="print"/>
          <a:srcRect/>
          <a:stretch>
            <a:fillRect/>
          </a:stretch>
        </p:blipFill>
        <p:spPr bwMode="auto">
          <a:xfrm>
            <a:off x="9695074" y="5445984"/>
            <a:ext cx="1076218" cy="959908"/>
          </a:xfrm>
          <a:prstGeom prst="rect">
            <a:avLst/>
          </a:prstGeom>
          <a:noFill/>
        </p:spPr>
      </p:pic>
    </p:spTree>
    <p:extLst>
      <p:ext uri="{BB962C8B-B14F-4D97-AF65-F5344CB8AC3E}">
        <p14:creationId xmlns:p14="http://schemas.microsoft.com/office/powerpoint/2010/main" val="3253056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lv-LV" b="1" dirty="0"/>
              <a:t>Izmaiņas sociālajā jomā 202</a:t>
            </a:r>
            <a:r>
              <a:rPr lang="en-US" b="1" dirty="0"/>
              <a:t>6</a:t>
            </a:r>
            <a:r>
              <a:rPr lang="lv-LV" b="1" dirty="0"/>
              <a:t>.gadā</a:t>
            </a:r>
          </a:p>
        </p:txBody>
      </p:sp>
      <p:sp>
        <p:nvSpPr>
          <p:cNvPr id="8" name="Text Placeholder 7"/>
          <p:cNvSpPr>
            <a:spLocks noGrp="1"/>
          </p:cNvSpPr>
          <p:nvPr>
            <p:ph type="body" idx="1"/>
          </p:nvPr>
        </p:nvSpPr>
        <p:spPr/>
        <p:txBody>
          <a:bodyPr/>
          <a:lstStyle/>
          <a:p>
            <a:r>
              <a:rPr lang="lv-LV" dirty="0"/>
              <a:t>Labklājības ministrija</a:t>
            </a:r>
          </a:p>
        </p:txBody>
      </p:sp>
      <p:sp>
        <p:nvSpPr>
          <p:cNvPr id="5" name="Slide Number Placeholder 4"/>
          <p:cNvSpPr>
            <a:spLocks noGrp="1"/>
          </p:cNvSpPr>
          <p:nvPr>
            <p:ph type="sldNum" sz="quarter" idx="12"/>
          </p:nvPr>
        </p:nvSpPr>
        <p:spPr/>
        <p:txBody>
          <a:bodyPr/>
          <a:lstStyle/>
          <a:p>
            <a:fld id="{20160BDD-CFBA-4672-AA56-88CFF53ED92E}" type="slidenum">
              <a:rPr lang="lv-LV" smtClean="0"/>
              <a:t>2</a:t>
            </a:fld>
            <a:endParaRPr lang="lv-LV"/>
          </a:p>
        </p:txBody>
      </p:sp>
    </p:spTree>
    <p:extLst>
      <p:ext uri="{BB962C8B-B14F-4D97-AF65-F5344CB8AC3E}">
        <p14:creationId xmlns:p14="http://schemas.microsoft.com/office/powerpoint/2010/main" val="2847885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5400" b="1" dirty="0"/>
              <a:t>Izmaiņas izglītības jomā 202</a:t>
            </a:r>
            <a:r>
              <a:rPr lang="en-US" sz="5400" b="1" dirty="0"/>
              <a:t>6</a:t>
            </a:r>
            <a:r>
              <a:rPr lang="lv-LV" sz="5400" b="1" dirty="0"/>
              <a:t>.gadā</a:t>
            </a:r>
            <a:endParaRPr lang="lv-LV" sz="5400" dirty="0"/>
          </a:p>
        </p:txBody>
      </p:sp>
      <p:sp>
        <p:nvSpPr>
          <p:cNvPr id="3" name="Text Placeholder 2"/>
          <p:cNvSpPr>
            <a:spLocks noGrp="1"/>
          </p:cNvSpPr>
          <p:nvPr>
            <p:ph type="body" idx="1"/>
          </p:nvPr>
        </p:nvSpPr>
        <p:spPr/>
        <p:txBody>
          <a:bodyPr/>
          <a:lstStyle/>
          <a:p>
            <a:endParaRPr lang="en-US" dirty="0"/>
          </a:p>
          <a:p>
            <a:r>
              <a:rPr lang="lv-LV" dirty="0"/>
              <a:t>Izglītības un zinātnes ministrija</a:t>
            </a:r>
          </a:p>
        </p:txBody>
      </p:sp>
      <p:sp>
        <p:nvSpPr>
          <p:cNvPr id="4" name="Slide Number Placeholder 3"/>
          <p:cNvSpPr>
            <a:spLocks noGrp="1"/>
          </p:cNvSpPr>
          <p:nvPr>
            <p:ph type="sldNum" sz="quarter" idx="12"/>
          </p:nvPr>
        </p:nvSpPr>
        <p:spPr/>
        <p:txBody>
          <a:bodyPr/>
          <a:lstStyle/>
          <a:p>
            <a:fld id="{20160BDD-CFBA-4672-AA56-88CFF53ED92E}" type="slidenum">
              <a:rPr lang="lv-LV" smtClean="0"/>
              <a:t>20</a:t>
            </a:fld>
            <a:endParaRPr lang="lv-LV"/>
          </a:p>
        </p:txBody>
      </p:sp>
    </p:spTree>
    <p:extLst>
      <p:ext uri="{BB962C8B-B14F-4D97-AF65-F5344CB8AC3E}">
        <p14:creationId xmlns:p14="http://schemas.microsoft.com/office/powerpoint/2010/main" val="425393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F45A1A6-D2DC-C6C7-4191-14A9095C3D19}"/>
              </a:ext>
            </a:extLst>
          </p:cNvPr>
          <p:cNvSpPr>
            <a:spLocks noGrp="1"/>
          </p:cNvSpPr>
          <p:nvPr>
            <p:ph type="title"/>
          </p:nvPr>
        </p:nvSpPr>
        <p:spPr>
          <a:xfrm>
            <a:off x="1514283" y="504496"/>
            <a:ext cx="9899042" cy="891661"/>
          </a:xfrm>
        </p:spPr>
        <p:txBody>
          <a:bodyPr wrap="square" anchor="ctr">
            <a:normAutofit fontScale="90000"/>
          </a:bodyPr>
          <a:lstStyle/>
          <a:p>
            <a:r>
              <a:rPr lang="lv-LV" sz="2551" b="0" dirty="0"/>
              <a:t>Saeima ir pieņēmusi un Valsts prezidents izsludina:</a:t>
            </a:r>
            <a:br>
              <a:rPr lang="lv-LV" sz="2551" b="0" dirty="0"/>
            </a:br>
            <a:r>
              <a:rPr lang="lv-LV" sz="2551" dirty="0"/>
              <a:t>Grozījumi Izglītības likumā </a:t>
            </a:r>
            <a:br>
              <a:rPr lang="lv-LV" dirty="0"/>
            </a:br>
            <a:br>
              <a:rPr lang="lv-LV" sz="1417" i="1" dirty="0"/>
            </a:br>
            <a:br>
              <a:rPr lang="en-US" sz="1417" dirty="0"/>
            </a:br>
            <a:endParaRPr lang="en-US" sz="1417" dirty="0"/>
          </a:p>
        </p:txBody>
      </p:sp>
      <p:sp>
        <p:nvSpPr>
          <p:cNvPr id="30" name="TextBox 29">
            <a:extLst>
              <a:ext uri="{FF2B5EF4-FFF2-40B4-BE49-F238E27FC236}">
                <a16:creationId xmlns:a16="http://schemas.microsoft.com/office/drawing/2014/main" id="{75282AC6-5EEF-CC72-3C7C-3A7F2299C441}"/>
              </a:ext>
            </a:extLst>
          </p:cNvPr>
          <p:cNvSpPr txBox="1"/>
          <p:nvPr/>
        </p:nvSpPr>
        <p:spPr>
          <a:xfrm>
            <a:off x="2069384" y="1863840"/>
            <a:ext cx="8850132" cy="3210879"/>
          </a:xfrm>
          <a:prstGeom prst="rect">
            <a:avLst/>
          </a:prstGeom>
          <a:noFill/>
          <a:ln w="3175">
            <a:solidFill>
              <a:schemeClr val="tx1"/>
            </a:solidFill>
          </a:ln>
        </p:spPr>
        <p:txBody>
          <a:bodyPr wrap="square">
            <a:spAutoFit/>
          </a:bodyPr>
          <a:lstStyle/>
          <a:p>
            <a:pPr algn="l" defTabSz="863925" rtl="0">
              <a:lnSpc>
                <a:spcPct val="115000"/>
              </a:lnSpc>
              <a:spcBef>
                <a:spcPts val="567"/>
              </a:spcBef>
              <a:buClr>
                <a:srgbClr val="000000"/>
              </a:buClr>
            </a:pPr>
            <a:r>
              <a:rPr lang="lv-LV" sz="2000" b="1" dirty="0">
                <a:solidFill>
                  <a:srgbClr val="664690"/>
                </a:solidFill>
                <a:latin typeface="+mn-lt"/>
                <a:ea typeface="Verdana"/>
                <a:cs typeface="Arial"/>
                <a:sym typeface="Arial"/>
              </a:rPr>
              <a:t> Stājas spēkā 2026. gada 19. martā</a:t>
            </a:r>
          </a:p>
          <a:p>
            <a:pPr algn="l" defTabSz="863925" rtl="0">
              <a:lnSpc>
                <a:spcPct val="115000"/>
              </a:lnSpc>
              <a:spcBef>
                <a:spcPts val="567"/>
              </a:spcBef>
              <a:buClr>
                <a:srgbClr val="000000"/>
              </a:buClr>
            </a:pPr>
            <a:r>
              <a:rPr lang="lv-LV" sz="2000" dirty="0">
                <a:solidFill>
                  <a:srgbClr val="664690"/>
                </a:solidFill>
                <a:latin typeface="+mn-lt"/>
                <a:ea typeface="Verdana"/>
                <a:cs typeface="Arial"/>
                <a:sym typeface="Arial"/>
              </a:rPr>
              <a:t>3. pantā:</a:t>
            </a:r>
          </a:p>
          <a:p>
            <a:pPr algn="l" defTabSz="863925" rtl="0">
              <a:lnSpc>
                <a:spcPct val="115000"/>
              </a:lnSpc>
              <a:spcBef>
                <a:spcPts val="567"/>
              </a:spcBef>
              <a:buClr>
                <a:srgbClr val="000000"/>
              </a:buClr>
            </a:pPr>
            <a:r>
              <a:rPr lang="lv-LV" sz="2000" dirty="0">
                <a:solidFill>
                  <a:srgbClr val="664690"/>
                </a:solidFill>
                <a:latin typeface="+mn-lt"/>
                <a:ea typeface="Verdana"/>
                <a:cs typeface="Arial"/>
                <a:sym typeface="Arial"/>
              </a:rPr>
              <a:t>papildināt pantu ar </a:t>
            </a:r>
            <a:r>
              <a:rPr lang="lv-LV" sz="2000" dirty="0">
                <a:solidFill>
                  <a:srgbClr val="664690"/>
                </a:solidFill>
                <a:latin typeface="+mn-lt"/>
                <a:cs typeface="Arial"/>
                <a:sym typeface="Arial"/>
              </a:rPr>
              <a:t>1.</a:t>
            </a:r>
            <a:r>
              <a:rPr lang="lv-LV" sz="2000" baseline="30000" dirty="0">
                <a:solidFill>
                  <a:srgbClr val="664690"/>
                </a:solidFill>
                <a:latin typeface="+mn-lt"/>
                <a:cs typeface="Arial"/>
                <a:sym typeface="Arial"/>
              </a:rPr>
              <a:t>1</a:t>
            </a:r>
            <a:r>
              <a:rPr lang="lv-LV" sz="2000" dirty="0">
                <a:solidFill>
                  <a:srgbClr val="664690"/>
                </a:solidFill>
                <a:latin typeface="+mn-lt"/>
                <a:ea typeface="Verdana"/>
                <a:cs typeface="Arial"/>
                <a:sym typeface="Arial"/>
              </a:rPr>
              <a:t> daļu šādā redakcijā:</a:t>
            </a:r>
          </a:p>
          <a:p>
            <a:pPr algn="l" defTabSz="863925" rtl="0">
              <a:lnSpc>
                <a:spcPct val="115000"/>
              </a:lnSpc>
              <a:spcBef>
                <a:spcPts val="567"/>
              </a:spcBef>
              <a:buClr>
                <a:srgbClr val="000000"/>
              </a:buClr>
            </a:pPr>
            <a:endParaRPr lang="lv-LV" sz="2000" dirty="0">
              <a:solidFill>
                <a:srgbClr val="664690"/>
              </a:solidFill>
              <a:latin typeface="+mn-lt"/>
              <a:ea typeface="Verdana"/>
              <a:cs typeface="Arial"/>
              <a:sym typeface="Arial"/>
            </a:endParaRPr>
          </a:p>
          <a:p>
            <a:pPr algn="just" defTabSz="863925" rtl="0">
              <a:lnSpc>
                <a:spcPct val="115000"/>
              </a:lnSpc>
              <a:spcBef>
                <a:spcPts val="567"/>
              </a:spcBef>
              <a:buClr>
                <a:srgbClr val="000000"/>
              </a:buClr>
            </a:pPr>
            <a:r>
              <a:rPr lang="lv-LV" sz="2000" dirty="0">
                <a:solidFill>
                  <a:srgbClr val="664690"/>
                </a:solidFill>
                <a:latin typeface="+mn-lt"/>
                <a:ea typeface="Verdana"/>
                <a:cs typeface="Arial"/>
                <a:sym typeface="Arial"/>
              </a:rPr>
              <a:t>"(</a:t>
            </a:r>
            <a:r>
              <a:rPr lang="lv-LV" sz="2000" dirty="0">
                <a:solidFill>
                  <a:srgbClr val="664690"/>
                </a:solidFill>
                <a:latin typeface="+mn-lt"/>
                <a:cs typeface="Arial"/>
                <a:sym typeface="Arial"/>
              </a:rPr>
              <a:t>1.</a:t>
            </a:r>
            <a:r>
              <a:rPr lang="lv-LV" sz="2000" baseline="30000" dirty="0">
                <a:solidFill>
                  <a:srgbClr val="664690"/>
                </a:solidFill>
                <a:latin typeface="+mn-lt"/>
                <a:cs typeface="Arial"/>
                <a:sym typeface="Arial"/>
              </a:rPr>
              <a:t>1</a:t>
            </a:r>
            <a:r>
              <a:rPr lang="lv-LV" sz="2000" dirty="0">
                <a:solidFill>
                  <a:srgbClr val="664690"/>
                </a:solidFill>
                <a:latin typeface="+mn-lt"/>
                <a:ea typeface="Verdana"/>
                <a:cs typeface="Arial"/>
                <a:sym typeface="Arial"/>
              </a:rPr>
              <a:t>) </a:t>
            </a:r>
            <a:r>
              <a:rPr lang="lv-LV" sz="2000" b="1" dirty="0">
                <a:solidFill>
                  <a:srgbClr val="664690"/>
                </a:solidFill>
                <a:latin typeface="+mn-lt"/>
                <a:ea typeface="Verdana"/>
                <a:cs typeface="Arial"/>
                <a:sym typeface="Arial"/>
              </a:rPr>
              <a:t>Ikvienam ir tiesības uz iekļaujošu izglītību jeb tādu izglītības procesu, kas neatkarīgi no izglītojamā spējām un vajadzībām veicina viņa līdzdalības iespējas, nodrošinot viņam atbilstošas izglītības programmas, piemērotas mācību metodes un pielāgotu vidi."</a:t>
            </a:r>
            <a:endParaRPr lang="en-US" sz="2000" b="1" dirty="0">
              <a:solidFill>
                <a:srgbClr val="664690"/>
              </a:solidFill>
              <a:latin typeface="+mn-lt"/>
              <a:ea typeface="Verdana"/>
              <a:cs typeface="Arial"/>
              <a:sym typeface="Arial"/>
            </a:endParaRPr>
          </a:p>
        </p:txBody>
      </p:sp>
      <p:pic>
        <p:nvPicPr>
          <p:cNvPr id="21" name="Graphic 20" descr="Daily calendar with solid fill">
            <a:extLst>
              <a:ext uri="{FF2B5EF4-FFF2-40B4-BE49-F238E27FC236}">
                <a16:creationId xmlns:a16="http://schemas.microsoft.com/office/drawing/2014/main" id="{9CD30497-8DED-0F2D-7641-9E2663B96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323" y="2021609"/>
            <a:ext cx="1371287" cy="1395864"/>
          </a:xfrm>
          <a:prstGeom prst="rect">
            <a:avLst/>
          </a:prstGeom>
        </p:spPr>
      </p:pic>
      <p:pic>
        <p:nvPicPr>
          <p:cNvPr id="3" name="Picture 32">
            <a:extLst>
              <a:ext uri="{FF2B5EF4-FFF2-40B4-BE49-F238E27FC236}">
                <a16:creationId xmlns:a16="http://schemas.microsoft.com/office/drawing/2014/main" id="{E091770A-67CB-5FA9-E116-BB417A6490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87915" cy="114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5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985"/>
            <a:ext cx="11518901" cy="6479381"/>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2"/>
            <a:stretch>
              <a:fillRect t="-30" b="-30"/>
            </a:stretch>
          </a:blipFill>
        </p:spPr>
        <p:txBody>
          <a:bodyPr/>
          <a:lstStyle/>
          <a:p>
            <a:pPr algn="l" defTabSz="863925" rtl="0">
              <a:buClr>
                <a:srgbClr val="000000"/>
              </a:buClr>
            </a:pPr>
            <a:endParaRPr lang="lv-LV" sz="1323">
              <a:solidFill>
                <a:srgbClr val="000000"/>
              </a:solidFill>
              <a:latin typeface="Arial"/>
              <a:cs typeface="Arial"/>
              <a:sym typeface="Arial"/>
            </a:endParaRPr>
          </a:p>
        </p:txBody>
      </p:sp>
      <p:grpSp>
        <p:nvGrpSpPr>
          <p:cNvPr id="3" name="Group 3"/>
          <p:cNvGrpSpPr/>
          <p:nvPr/>
        </p:nvGrpSpPr>
        <p:grpSpPr>
          <a:xfrm>
            <a:off x="-3185" y="3406"/>
            <a:ext cx="11518900" cy="1209484"/>
            <a:chOff x="0" y="0"/>
            <a:chExt cx="24384000" cy="2560318"/>
          </a:xfrm>
        </p:grpSpPr>
        <p:sp>
          <p:nvSpPr>
            <p:cNvPr id="4" name="Freeform 4"/>
            <p:cNvSpPr/>
            <p:nvPr/>
          </p:nvSpPr>
          <p:spPr>
            <a:xfrm>
              <a:off x="0" y="0"/>
              <a:ext cx="24384000" cy="2560320"/>
            </a:xfrm>
            <a:custGeom>
              <a:avLst/>
              <a:gdLst/>
              <a:ahLst/>
              <a:cxnLst/>
              <a:rect l="l" t="t" r="r" b="b"/>
              <a:pathLst>
                <a:path w="24384000" h="2560320">
                  <a:moveTo>
                    <a:pt x="0" y="0"/>
                  </a:moveTo>
                  <a:lnTo>
                    <a:pt x="24384000" y="0"/>
                  </a:lnTo>
                  <a:lnTo>
                    <a:pt x="24384000" y="2560320"/>
                  </a:lnTo>
                  <a:lnTo>
                    <a:pt x="0" y="2560320"/>
                  </a:lnTo>
                  <a:close/>
                </a:path>
              </a:pathLst>
            </a:custGeom>
            <a:solidFill>
              <a:srgbClr val="CBC7D8"/>
            </a:solidFill>
          </p:spPr>
          <p:txBody>
            <a:bodyPr/>
            <a:lstStyle/>
            <a:p>
              <a:pPr algn="l" defTabSz="863925" rtl="0">
                <a:buClr>
                  <a:srgbClr val="000000"/>
                </a:buClr>
              </a:pPr>
              <a:endParaRPr lang="lv-LV" sz="1323">
                <a:solidFill>
                  <a:srgbClr val="000000"/>
                </a:solidFill>
                <a:latin typeface="Arial"/>
                <a:cs typeface="Arial"/>
                <a:sym typeface="Arial"/>
              </a:endParaRPr>
            </a:p>
          </p:txBody>
        </p:sp>
      </p:grpSp>
      <p:sp>
        <p:nvSpPr>
          <p:cNvPr id="6" name="Freeform 6"/>
          <p:cNvSpPr/>
          <p:nvPr/>
        </p:nvSpPr>
        <p:spPr>
          <a:xfrm>
            <a:off x="1563228" y="297558"/>
            <a:ext cx="8052150" cy="515361"/>
          </a:xfrm>
          <a:custGeom>
            <a:avLst/>
            <a:gdLst/>
            <a:ahLst/>
            <a:cxnLst/>
            <a:rect l="l" t="t" r="r" b="b"/>
            <a:pathLst>
              <a:path w="21434780" h="1164953">
                <a:moveTo>
                  <a:pt x="0" y="0"/>
                </a:moveTo>
                <a:lnTo>
                  <a:pt x="21434780" y="0"/>
                </a:lnTo>
                <a:lnTo>
                  <a:pt x="21434780" y="1164953"/>
                </a:lnTo>
                <a:lnTo>
                  <a:pt x="0" y="1164953"/>
                </a:lnTo>
                <a:close/>
              </a:path>
            </a:pathLst>
          </a:custGeom>
          <a:solidFill>
            <a:srgbClr val="000000">
              <a:alpha val="0"/>
            </a:srgbClr>
          </a:solidFill>
        </p:spPr>
        <p:txBody>
          <a:bodyPr/>
          <a:lstStyle/>
          <a:p>
            <a:pPr algn="l" defTabSz="863925" rtl="0">
              <a:buClr>
                <a:srgbClr val="000000"/>
              </a:buClr>
            </a:pPr>
            <a:endParaRPr lang="lv-LV" sz="1323">
              <a:solidFill>
                <a:srgbClr val="000000"/>
              </a:solidFill>
              <a:latin typeface="Arial"/>
              <a:cs typeface="Arial"/>
              <a:sym typeface="Arial"/>
            </a:endParaRPr>
          </a:p>
        </p:txBody>
      </p:sp>
      <p:grpSp>
        <p:nvGrpSpPr>
          <p:cNvPr id="8" name="Group 8"/>
          <p:cNvGrpSpPr/>
          <p:nvPr/>
        </p:nvGrpSpPr>
        <p:grpSpPr>
          <a:xfrm>
            <a:off x="511247" y="-444535"/>
            <a:ext cx="12266696" cy="2914896"/>
            <a:chOff x="0" y="-3785237"/>
            <a:chExt cx="24688702" cy="8523658"/>
          </a:xfrm>
        </p:grpSpPr>
        <p:sp>
          <p:nvSpPr>
            <p:cNvPr id="9" name="Freeform 9"/>
            <p:cNvSpPr/>
            <p:nvPr/>
          </p:nvSpPr>
          <p:spPr>
            <a:xfrm>
              <a:off x="0" y="0"/>
              <a:ext cx="21434780" cy="2327226"/>
            </a:xfrm>
            <a:custGeom>
              <a:avLst/>
              <a:gdLst/>
              <a:ahLst/>
              <a:cxnLst/>
              <a:rect l="l" t="t" r="r" b="b"/>
              <a:pathLst>
                <a:path w="21434780" h="2327226">
                  <a:moveTo>
                    <a:pt x="0" y="0"/>
                  </a:moveTo>
                  <a:lnTo>
                    <a:pt x="21434780" y="0"/>
                  </a:lnTo>
                  <a:lnTo>
                    <a:pt x="21434780" y="2327226"/>
                  </a:lnTo>
                  <a:lnTo>
                    <a:pt x="0" y="2327226"/>
                  </a:lnTo>
                  <a:close/>
                </a:path>
              </a:pathLst>
            </a:custGeom>
            <a:solidFill>
              <a:srgbClr val="000000">
                <a:alpha val="0"/>
              </a:srgbClr>
            </a:solidFill>
          </p:spPr>
          <p:txBody>
            <a:bodyPr/>
            <a:lstStyle/>
            <a:p>
              <a:pPr algn="l" defTabSz="863925" rtl="0">
                <a:buClr>
                  <a:srgbClr val="000000"/>
                </a:buClr>
              </a:pPr>
              <a:endParaRPr lang="lv-LV" sz="1323" dirty="0">
                <a:solidFill>
                  <a:srgbClr val="000000"/>
                </a:solidFill>
                <a:latin typeface="Verdana" panose="020B0604030504040204" pitchFamily="34" charset="0"/>
                <a:ea typeface="Verdana" panose="020B0604030504040204" pitchFamily="34" charset="0"/>
                <a:cs typeface="Arial"/>
                <a:sym typeface="Arial"/>
              </a:endParaRPr>
            </a:p>
          </p:txBody>
        </p:sp>
        <p:sp>
          <p:nvSpPr>
            <p:cNvPr id="10" name="TextBox 10"/>
            <p:cNvSpPr txBox="1"/>
            <p:nvPr/>
          </p:nvSpPr>
          <p:spPr>
            <a:xfrm>
              <a:off x="1055220" y="-3785237"/>
              <a:ext cx="23633482" cy="8523658"/>
            </a:xfrm>
            <a:prstGeom prst="rect">
              <a:avLst/>
            </a:prstGeom>
          </p:spPr>
          <p:txBody>
            <a:bodyPr lIns="0" tIns="0" rIns="0" bIns="0" rtlCol="0" anchor="ctr"/>
            <a:lstStyle/>
            <a:p>
              <a:pPr algn="l" defTabSz="575978" rtl="0"/>
              <a:r>
                <a:rPr lang="lv-LV" sz="2268" dirty="0">
                  <a:solidFill>
                    <a:srgbClr val="664790"/>
                  </a:solidFill>
                  <a:latin typeface="Verdana"/>
                  <a:ea typeface="Verdana"/>
                  <a:cs typeface="Arial"/>
                  <a:sym typeface="Verdana"/>
                </a:rPr>
                <a:t>Saeima ir pieņēmusi un Valsts prezidents izsludinājis:</a:t>
              </a:r>
            </a:p>
            <a:p>
              <a:pPr algn="l" defTabSz="575978" rtl="0"/>
              <a:r>
                <a:rPr lang="lv-LV" sz="2268" b="1" dirty="0">
                  <a:solidFill>
                    <a:srgbClr val="664790"/>
                  </a:solidFill>
                  <a:latin typeface="Verdana"/>
                  <a:ea typeface="Verdana"/>
                  <a:cs typeface="Arial"/>
                  <a:sym typeface="Verdana"/>
                </a:rPr>
                <a:t>Grozījumi Izglītības likumā</a:t>
              </a:r>
              <a:endParaRPr sz="1134" kern="1200" dirty="0">
                <a:solidFill>
                  <a:prstClr val="black"/>
                </a:solidFill>
                <a:latin typeface="Calibri"/>
                <a:ea typeface="+mn-ea"/>
                <a:cs typeface="Arial"/>
                <a:sym typeface="Arial"/>
              </a:endParaRPr>
            </a:p>
            <a:p>
              <a:pPr algn="l" defTabSz="575978" rtl="0">
                <a:lnSpc>
                  <a:spcPts val="1965"/>
                </a:lnSpc>
              </a:pPr>
              <a:endParaRPr lang="lv-LV" sz="1637" b="1" kern="1200" dirty="0">
                <a:solidFill>
                  <a:srgbClr val="664790"/>
                </a:solidFill>
                <a:latin typeface="Verdana Pro Bold"/>
                <a:ea typeface="Verdana Pro Bold"/>
                <a:cs typeface="Verdana Pro Bold"/>
                <a:sym typeface="Verdana Pro Bold"/>
              </a:endParaRPr>
            </a:p>
            <a:p>
              <a:pPr algn="l" defTabSz="575978" rtl="0">
                <a:lnSpc>
                  <a:spcPts val="1965"/>
                </a:lnSpc>
              </a:pPr>
              <a:r>
                <a:rPr lang="en-US" sz="1637" b="1" kern="1200" dirty="0" err="1">
                  <a:solidFill>
                    <a:srgbClr val="664790"/>
                  </a:solidFill>
                  <a:latin typeface="Verdana Pro Bold"/>
                  <a:ea typeface="Verdana Pro Bold"/>
                  <a:cs typeface="Verdana Pro Bold"/>
                  <a:sym typeface="Verdana Pro Bold"/>
                </a:rPr>
                <a:t>Papildināt</a:t>
              </a:r>
              <a:r>
                <a:rPr lang="en-US" sz="1637" b="1" kern="1200" dirty="0">
                  <a:solidFill>
                    <a:srgbClr val="664790"/>
                  </a:solidFill>
                  <a:latin typeface="Verdana Pro Bold"/>
                  <a:ea typeface="Verdana Pro Bold"/>
                  <a:cs typeface="Verdana Pro Bold"/>
                  <a:sym typeface="Verdana Pro Bold"/>
                </a:rPr>
                <a:t> 36. </a:t>
              </a:r>
              <a:r>
                <a:rPr lang="en-US" sz="1637" b="1" kern="1200" dirty="0" err="1">
                  <a:solidFill>
                    <a:srgbClr val="664790"/>
                  </a:solidFill>
                  <a:latin typeface="Verdana Pro Bold"/>
                  <a:ea typeface="Verdana Pro Bold"/>
                  <a:cs typeface="Verdana Pro Bold"/>
                  <a:sym typeface="Verdana Pro Bold"/>
                </a:rPr>
                <a:t>pantu</a:t>
              </a:r>
              <a:r>
                <a:rPr lang="en-US" sz="1637" b="1" kern="1200" dirty="0">
                  <a:solidFill>
                    <a:srgbClr val="664790"/>
                  </a:solidFill>
                  <a:latin typeface="Verdana Pro Bold"/>
                  <a:ea typeface="Verdana Pro Bold"/>
                  <a:cs typeface="Verdana Pro Bold"/>
                  <a:sym typeface="Verdana Pro Bold"/>
                </a:rPr>
                <a:t> </a:t>
              </a:r>
              <a:r>
                <a:rPr lang="en-US" sz="1637" b="1" kern="1200" dirty="0" err="1">
                  <a:solidFill>
                    <a:srgbClr val="664790"/>
                  </a:solidFill>
                  <a:latin typeface="Verdana Pro Bold"/>
                  <a:ea typeface="Verdana Pro Bold"/>
                  <a:cs typeface="Verdana Pro Bold"/>
                  <a:sym typeface="Verdana Pro Bold"/>
                </a:rPr>
                <a:t>ar</a:t>
              </a:r>
              <a:r>
                <a:rPr lang="en-US" sz="1637" b="1" kern="1200" dirty="0">
                  <a:solidFill>
                    <a:srgbClr val="664790"/>
                  </a:solidFill>
                  <a:latin typeface="Verdana Pro Bold"/>
                  <a:ea typeface="Verdana Pro Bold"/>
                  <a:cs typeface="Verdana Pro Bold"/>
                  <a:sym typeface="Verdana Pro Bold"/>
                </a:rPr>
                <a:t> 3.¹ </a:t>
              </a:r>
              <a:r>
                <a:rPr lang="en-US" sz="1637" b="1" kern="1200" dirty="0" err="1">
                  <a:solidFill>
                    <a:srgbClr val="664790"/>
                  </a:solidFill>
                  <a:latin typeface="Verdana Pro Bold"/>
                  <a:ea typeface="Verdana Pro Bold"/>
                  <a:cs typeface="Verdana Pro Bold"/>
                  <a:sym typeface="Verdana Pro Bold"/>
                </a:rPr>
                <a:t>daļu</a:t>
              </a:r>
              <a:r>
                <a:rPr lang="en-US" sz="1637" b="1" kern="1200" dirty="0">
                  <a:solidFill>
                    <a:srgbClr val="664790"/>
                  </a:solidFill>
                  <a:latin typeface="Verdana Pro Bold"/>
                  <a:ea typeface="Verdana Pro Bold"/>
                  <a:cs typeface="Verdana Pro Bold"/>
                  <a:sym typeface="Verdana Pro Bold"/>
                </a:rPr>
                <a:t> </a:t>
              </a:r>
              <a:r>
                <a:rPr lang="en-US" sz="1637" b="1" kern="1200" dirty="0" err="1">
                  <a:solidFill>
                    <a:srgbClr val="664790"/>
                  </a:solidFill>
                  <a:latin typeface="Verdana Pro Bold"/>
                  <a:ea typeface="Verdana Pro Bold"/>
                  <a:cs typeface="Verdana Pro Bold"/>
                  <a:sym typeface="Verdana Pro Bold"/>
                </a:rPr>
                <a:t>šādā</a:t>
              </a:r>
              <a:r>
                <a:rPr lang="en-US" sz="1637" b="1" kern="1200" dirty="0">
                  <a:solidFill>
                    <a:srgbClr val="664790"/>
                  </a:solidFill>
                  <a:latin typeface="Verdana Pro Bold"/>
                  <a:ea typeface="Verdana Pro Bold"/>
                  <a:cs typeface="Verdana Pro Bold"/>
                  <a:sym typeface="Verdana Pro Bold"/>
                </a:rPr>
                <a:t> </a:t>
              </a:r>
              <a:r>
                <a:rPr lang="en-US" sz="1637" b="1" kern="1200" dirty="0" err="1">
                  <a:solidFill>
                    <a:srgbClr val="664790"/>
                  </a:solidFill>
                  <a:latin typeface="Verdana Pro Bold"/>
                  <a:ea typeface="Verdana Pro Bold"/>
                  <a:cs typeface="Verdana Pro Bold"/>
                  <a:sym typeface="Verdana Pro Bold"/>
                </a:rPr>
                <a:t>redakcijā</a:t>
              </a:r>
              <a:r>
                <a:rPr lang="en-US" sz="1637" b="1" kern="1200" dirty="0">
                  <a:solidFill>
                    <a:srgbClr val="664790"/>
                  </a:solidFill>
                  <a:latin typeface="Verdana Pro Bold"/>
                  <a:ea typeface="Verdana Pro Bold"/>
                  <a:cs typeface="Verdana Pro Bold"/>
                  <a:sym typeface="Verdana Pro Bold"/>
                </a:rPr>
                <a:t>:</a:t>
              </a:r>
            </a:p>
            <a:p>
              <a:pPr algn="l" defTabSz="575978" rtl="0">
                <a:lnSpc>
                  <a:spcPts val="2645"/>
                </a:lnSpc>
              </a:pPr>
              <a:endParaRPr lang="lv-LV" sz="1637" b="1" kern="1200" dirty="0">
                <a:solidFill>
                  <a:srgbClr val="664790"/>
                </a:solidFill>
                <a:latin typeface="Verdana Pro Bold"/>
                <a:ea typeface="Verdana Pro Bold"/>
                <a:cs typeface="Verdana Pro Bold"/>
                <a:sym typeface="Verdana Pro Bold"/>
              </a:endParaRPr>
            </a:p>
          </p:txBody>
        </p:sp>
      </p:grpSp>
      <p:grpSp>
        <p:nvGrpSpPr>
          <p:cNvPr id="11" name="Group 11"/>
          <p:cNvGrpSpPr/>
          <p:nvPr/>
        </p:nvGrpSpPr>
        <p:grpSpPr>
          <a:xfrm>
            <a:off x="375567" y="1433804"/>
            <a:ext cx="10678966" cy="965570"/>
            <a:chOff x="0" y="0"/>
            <a:chExt cx="4465377" cy="403750"/>
          </a:xfrm>
        </p:grpSpPr>
        <p:sp>
          <p:nvSpPr>
            <p:cNvPr id="12" name="Freeform 12"/>
            <p:cNvSpPr/>
            <p:nvPr/>
          </p:nvSpPr>
          <p:spPr>
            <a:xfrm>
              <a:off x="0" y="0"/>
              <a:ext cx="4465377" cy="403750"/>
            </a:xfrm>
            <a:custGeom>
              <a:avLst/>
              <a:gdLst/>
              <a:ahLst/>
              <a:cxnLst/>
              <a:rect l="l" t="t" r="r" b="b"/>
              <a:pathLst>
                <a:path w="4465377" h="403750">
                  <a:moveTo>
                    <a:pt x="5936" y="0"/>
                  </a:moveTo>
                  <a:lnTo>
                    <a:pt x="4459441" y="0"/>
                  </a:lnTo>
                  <a:cubicBezTo>
                    <a:pt x="4461015" y="0"/>
                    <a:pt x="4462525" y="625"/>
                    <a:pt x="4463638" y="1739"/>
                  </a:cubicBezTo>
                  <a:cubicBezTo>
                    <a:pt x="4464752" y="2852"/>
                    <a:pt x="4465377" y="4362"/>
                    <a:pt x="4465377" y="5936"/>
                  </a:cubicBezTo>
                  <a:lnTo>
                    <a:pt x="4465377" y="397814"/>
                  </a:lnTo>
                  <a:cubicBezTo>
                    <a:pt x="4465377" y="399388"/>
                    <a:pt x="4464752" y="400898"/>
                    <a:pt x="4463638" y="402011"/>
                  </a:cubicBezTo>
                  <a:cubicBezTo>
                    <a:pt x="4462525" y="403124"/>
                    <a:pt x="4461015" y="403750"/>
                    <a:pt x="4459441" y="403750"/>
                  </a:cubicBezTo>
                  <a:lnTo>
                    <a:pt x="5936" y="403750"/>
                  </a:lnTo>
                  <a:cubicBezTo>
                    <a:pt x="4362" y="403750"/>
                    <a:pt x="2852" y="403124"/>
                    <a:pt x="1739" y="402011"/>
                  </a:cubicBezTo>
                  <a:cubicBezTo>
                    <a:pt x="625" y="400898"/>
                    <a:pt x="0" y="399388"/>
                    <a:pt x="0" y="397814"/>
                  </a:cubicBezTo>
                  <a:lnTo>
                    <a:pt x="0" y="5936"/>
                  </a:lnTo>
                  <a:cubicBezTo>
                    <a:pt x="0" y="4362"/>
                    <a:pt x="625" y="2852"/>
                    <a:pt x="1739" y="1739"/>
                  </a:cubicBezTo>
                  <a:cubicBezTo>
                    <a:pt x="2852" y="625"/>
                    <a:pt x="4362" y="0"/>
                    <a:pt x="5936" y="0"/>
                  </a:cubicBezTo>
                  <a:close/>
                </a:path>
              </a:pathLst>
            </a:custGeom>
            <a:solidFill>
              <a:srgbClr val="CBC7D8"/>
            </a:solidFill>
            <a:ln w="28575" cap="sq">
              <a:solidFill>
                <a:srgbClr val="FFFFFF"/>
              </a:solidFill>
              <a:prstDash val="solid"/>
              <a:miter/>
            </a:ln>
          </p:spPr>
          <p:txBody>
            <a:bodyPr/>
            <a:lstStyle/>
            <a:p>
              <a:pPr algn="l" defTabSz="863925" rtl="0">
                <a:buClr>
                  <a:srgbClr val="000000"/>
                </a:buClr>
              </a:pPr>
              <a:endParaRPr lang="lv-LV" sz="1323" dirty="0">
                <a:solidFill>
                  <a:srgbClr val="000000"/>
                </a:solidFill>
                <a:latin typeface="Arial"/>
                <a:cs typeface="Arial"/>
                <a:sym typeface="Arial"/>
              </a:endParaRPr>
            </a:p>
          </p:txBody>
        </p:sp>
        <p:sp>
          <p:nvSpPr>
            <p:cNvPr id="13" name="TextBox 13"/>
            <p:cNvSpPr txBox="1"/>
            <p:nvPr/>
          </p:nvSpPr>
          <p:spPr>
            <a:xfrm>
              <a:off x="0" y="0"/>
              <a:ext cx="4465377" cy="403750"/>
            </a:xfrm>
            <a:prstGeom prst="rect">
              <a:avLst/>
            </a:prstGeom>
          </p:spPr>
          <p:txBody>
            <a:bodyPr lIns="31997" tIns="31997" rIns="31997" bIns="31997" rtlCol="0" anchor="ctr"/>
            <a:lstStyle/>
            <a:p>
              <a:pPr algn="ctr" defTabSz="575978" rtl="0">
                <a:lnSpc>
                  <a:spcPts val="1309"/>
                </a:lnSpc>
              </a:pPr>
              <a:endParaRPr sz="1134" kern="1200">
                <a:solidFill>
                  <a:prstClr val="black"/>
                </a:solidFill>
                <a:latin typeface="Calibri"/>
                <a:ea typeface="+mn-ea"/>
                <a:cs typeface="Arial"/>
                <a:sym typeface="Arial"/>
              </a:endParaRPr>
            </a:p>
          </p:txBody>
        </p:sp>
      </p:grpSp>
      <p:grpSp>
        <p:nvGrpSpPr>
          <p:cNvPr id="14" name="Group 14"/>
          <p:cNvGrpSpPr/>
          <p:nvPr/>
        </p:nvGrpSpPr>
        <p:grpSpPr>
          <a:xfrm>
            <a:off x="375567" y="2603354"/>
            <a:ext cx="10678966" cy="768043"/>
            <a:chOff x="0" y="0"/>
            <a:chExt cx="4465377" cy="321155"/>
          </a:xfrm>
        </p:grpSpPr>
        <p:sp>
          <p:nvSpPr>
            <p:cNvPr id="15" name="Freeform 15"/>
            <p:cNvSpPr/>
            <p:nvPr/>
          </p:nvSpPr>
          <p:spPr>
            <a:xfrm>
              <a:off x="0" y="0"/>
              <a:ext cx="4465377" cy="321155"/>
            </a:xfrm>
            <a:custGeom>
              <a:avLst/>
              <a:gdLst/>
              <a:ahLst/>
              <a:cxnLst/>
              <a:rect l="l" t="t" r="r" b="b"/>
              <a:pathLst>
                <a:path w="4465377" h="321155">
                  <a:moveTo>
                    <a:pt x="5936" y="0"/>
                  </a:moveTo>
                  <a:lnTo>
                    <a:pt x="4459441" y="0"/>
                  </a:lnTo>
                  <a:cubicBezTo>
                    <a:pt x="4461015" y="0"/>
                    <a:pt x="4462525" y="625"/>
                    <a:pt x="4463638" y="1739"/>
                  </a:cubicBezTo>
                  <a:cubicBezTo>
                    <a:pt x="4464752" y="2852"/>
                    <a:pt x="4465377" y="4362"/>
                    <a:pt x="4465377" y="5936"/>
                  </a:cubicBezTo>
                  <a:lnTo>
                    <a:pt x="4465377" y="315218"/>
                  </a:lnTo>
                  <a:cubicBezTo>
                    <a:pt x="4465377" y="316793"/>
                    <a:pt x="4464752" y="318303"/>
                    <a:pt x="4463638" y="319416"/>
                  </a:cubicBezTo>
                  <a:cubicBezTo>
                    <a:pt x="4462525" y="320529"/>
                    <a:pt x="4461015" y="321155"/>
                    <a:pt x="4459441" y="321155"/>
                  </a:cubicBezTo>
                  <a:lnTo>
                    <a:pt x="5936" y="321155"/>
                  </a:lnTo>
                  <a:cubicBezTo>
                    <a:pt x="4362" y="321155"/>
                    <a:pt x="2852" y="320529"/>
                    <a:pt x="1739" y="319416"/>
                  </a:cubicBezTo>
                  <a:cubicBezTo>
                    <a:pt x="625" y="318303"/>
                    <a:pt x="0" y="316793"/>
                    <a:pt x="0" y="315218"/>
                  </a:cubicBezTo>
                  <a:lnTo>
                    <a:pt x="0" y="5936"/>
                  </a:lnTo>
                  <a:cubicBezTo>
                    <a:pt x="0" y="4362"/>
                    <a:pt x="625" y="2852"/>
                    <a:pt x="1739" y="1739"/>
                  </a:cubicBezTo>
                  <a:cubicBezTo>
                    <a:pt x="2852" y="625"/>
                    <a:pt x="4362" y="0"/>
                    <a:pt x="5936" y="0"/>
                  </a:cubicBezTo>
                  <a:close/>
                </a:path>
              </a:pathLst>
            </a:custGeom>
            <a:solidFill>
              <a:srgbClr val="FFFFFF"/>
            </a:solidFill>
            <a:ln w="28575" cap="sq">
              <a:solidFill>
                <a:srgbClr val="C9B5E8"/>
              </a:solidFill>
              <a:prstDash val="solid"/>
              <a:miter/>
            </a:ln>
          </p:spPr>
          <p:txBody>
            <a:bodyPr/>
            <a:lstStyle/>
            <a:p>
              <a:pPr algn="l" defTabSz="863925" rtl="0">
                <a:buClr>
                  <a:srgbClr val="000000"/>
                </a:buClr>
              </a:pPr>
              <a:endParaRPr lang="lv-LV" sz="1323">
                <a:solidFill>
                  <a:srgbClr val="000000"/>
                </a:solidFill>
                <a:latin typeface="Arial"/>
                <a:cs typeface="Arial"/>
                <a:sym typeface="Arial"/>
              </a:endParaRPr>
            </a:p>
          </p:txBody>
        </p:sp>
        <p:sp>
          <p:nvSpPr>
            <p:cNvPr id="16" name="TextBox 16"/>
            <p:cNvSpPr txBox="1"/>
            <p:nvPr/>
          </p:nvSpPr>
          <p:spPr>
            <a:xfrm>
              <a:off x="0" y="0"/>
              <a:ext cx="4465377" cy="321155"/>
            </a:xfrm>
            <a:prstGeom prst="rect">
              <a:avLst/>
            </a:prstGeom>
          </p:spPr>
          <p:txBody>
            <a:bodyPr lIns="31997" tIns="31997" rIns="31997" bIns="31997" rtlCol="0" anchor="ctr"/>
            <a:lstStyle/>
            <a:p>
              <a:pPr algn="ctr" defTabSz="575978" rtl="0">
                <a:lnSpc>
                  <a:spcPts val="1309"/>
                </a:lnSpc>
              </a:pPr>
              <a:endParaRPr sz="1134" kern="1200">
                <a:solidFill>
                  <a:prstClr val="black"/>
                </a:solidFill>
                <a:latin typeface="Calibri"/>
                <a:ea typeface="+mn-ea"/>
                <a:cs typeface="Arial"/>
                <a:sym typeface="Arial"/>
              </a:endParaRPr>
            </a:p>
          </p:txBody>
        </p:sp>
      </p:grpSp>
      <p:sp>
        <p:nvSpPr>
          <p:cNvPr id="17" name="TextBox 17"/>
          <p:cNvSpPr txBox="1"/>
          <p:nvPr/>
        </p:nvSpPr>
        <p:spPr>
          <a:xfrm>
            <a:off x="494877" y="1538812"/>
            <a:ext cx="10559655" cy="703911"/>
          </a:xfrm>
          <a:prstGeom prst="rect">
            <a:avLst/>
          </a:prstGeom>
        </p:spPr>
        <p:txBody>
          <a:bodyPr wrap="square" lIns="0" tIns="0" rIns="0" bIns="0" rtlCol="0" anchor="t">
            <a:spAutoFit/>
          </a:bodyPr>
          <a:lstStyle/>
          <a:p>
            <a:pPr algn="just" defTabSz="575978" rtl="0">
              <a:lnSpc>
                <a:spcPts val="1384"/>
              </a:lnSpc>
              <a:spcBef>
                <a:spcPct val="0"/>
              </a:spcBef>
            </a:pPr>
            <a:r>
              <a:rPr lang="en-US" sz="1153" b="1" kern="1200" dirty="0">
                <a:solidFill>
                  <a:srgbClr val="442583"/>
                </a:solidFill>
                <a:latin typeface="Verdana Pro Bold"/>
                <a:ea typeface="Verdana Pro Bold"/>
                <a:cs typeface="Verdana Pro Bold"/>
                <a:sym typeface="Verdana Pro Bold"/>
              </a:rPr>
              <a:t>(3¹) </a:t>
            </a:r>
            <a:r>
              <a:rPr lang="lv-LV" sz="1153" b="1" kern="1200" dirty="0">
                <a:solidFill>
                  <a:srgbClr val="442583"/>
                </a:solidFill>
                <a:latin typeface="Verdana Pro Bold"/>
                <a:ea typeface="Verdana Pro Bold"/>
                <a:cs typeface="Verdana Pro Bold"/>
                <a:sym typeface="Verdana Pro Bold"/>
              </a:rPr>
              <a:t>Izglītības iestāde pirmsskolas, vispārējās pamatizglītības, vispārējās vidējās izglītības, profesionālās pamatizglītības, arodizglītības un profesionālās vidējās izglītības programmas īsteno, nodrošinot izglītojamā vecumam atbilstošus sistēmiskus un mērķtiecīgus vardarbības novēršanas un </a:t>
            </a:r>
            <a:r>
              <a:rPr lang="lv-LV" sz="1153" b="1" kern="1200" dirty="0" err="1">
                <a:solidFill>
                  <a:srgbClr val="442583"/>
                </a:solidFill>
                <a:latin typeface="Verdana Pro Bold"/>
                <a:ea typeface="Verdana Pro Bold"/>
                <a:cs typeface="Verdana Pro Bold"/>
                <a:sym typeface="Verdana Pro Bold"/>
              </a:rPr>
              <a:t>labbūtības</a:t>
            </a:r>
            <a:r>
              <a:rPr lang="lv-LV" sz="1153" b="1" kern="1200" dirty="0">
                <a:solidFill>
                  <a:srgbClr val="442583"/>
                </a:solidFill>
                <a:latin typeface="Verdana Pro Bold"/>
                <a:ea typeface="Verdana Pro Bold"/>
                <a:cs typeface="Verdana Pro Bold"/>
                <a:sym typeface="Verdana Pro Bold"/>
              </a:rPr>
              <a:t> veicināšanas pasākumus, tai skaitā īsteno programmu, kas ietver vardarbības </a:t>
            </a:r>
            <a:r>
              <a:rPr lang="lv-LV" sz="1153" b="1" kern="1200" dirty="0" err="1">
                <a:solidFill>
                  <a:srgbClr val="442583"/>
                </a:solidFill>
                <a:latin typeface="Verdana Pro Bold"/>
                <a:ea typeface="Verdana Pro Bold"/>
                <a:cs typeface="Verdana Pro Bold"/>
                <a:sym typeface="Verdana Pro Bold"/>
              </a:rPr>
              <a:t>prevenciju</a:t>
            </a:r>
            <a:r>
              <a:rPr lang="lv-LV" sz="1153" b="1" kern="1200" dirty="0">
                <a:solidFill>
                  <a:srgbClr val="442583"/>
                </a:solidFill>
                <a:latin typeface="Verdana Pro Bold"/>
                <a:ea typeface="Verdana Pro Bold"/>
                <a:cs typeface="Verdana Pro Bold"/>
                <a:sym typeface="Verdana Pro Bold"/>
              </a:rPr>
              <a:t>, vardarbības gadījumu risināšanu un atbalstu iesaistītajām pusēm.</a:t>
            </a:r>
            <a:r>
              <a:rPr lang="en-US" sz="1153" b="1" kern="1200" dirty="0">
                <a:solidFill>
                  <a:srgbClr val="442583"/>
                </a:solidFill>
                <a:latin typeface="Verdana Pro Bold"/>
                <a:ea typeface="Verdana Pro Bold"/>
                <a:cs typeface="Verdana Pro Bold"/>
                <a:sym typeface="Verdana Pro Bold"/>
              </a:rPr>
              <a:t>”</a:t>
            </a:r>
          </a:p>
        </p:txBody>
      </p:sp>
      <p:sp>
        <p:nvSpPr>
          <p:cNvPr id="18" name="TextBox 18"/>
          <p:cNvSpPr txBox="1"/>
          <p:nvPr/>
        </p:nvSpPr>
        <p:spPr>
          <a:xfrm>
            <a:off x="494877" y="2711345"/>
            <a:ext cx="10376085" cy="703911"/>
          </a:xfrm>
          <a:prstGeom prst="rect">
            <a:avLst/>
          </a:prstGeom>
        </p:spPr>
        <p:txBody>
          <a:bodyPr lIns="0" tIns="0" rIns="0" bIns="0" rtlCol="0" anchor="t">
            <a:spAutoFit/>
          </a:bodyPr>
          <a:lstStyle/>
          <a:p>
            <a:pPr algn="just" defTabSz="575978" rtl="0">
              <a:lnSpc>
                <a:spcPts val="1384"/>
              </a:lnSpc>
            </a:pPr>
            <a:r>
              <a:rPr lang="en-US" sz="1153" b="1" kern="1200" dirty="0">
                <a:solidFill>
                  <a:srgbClr val="442583"/>
                </a:solidFill>
                <a:latin typeface="Verdana Pro Bold"/>
                <a:ea typeface="Verdana Pro Bold"/>
                <a:cs typeface="Verdana Pro Bold"/>
                <a:sym typeface="Verdana Pro Bold"/>
              </a:rPr>
              <a:t>3. Papildināt 51. </a:t>
            </a:r>
            <a:r>
              <a:rPr lang="en-US" sz="1153" b="1" kern="1200" dirty="0" err="1">
                <a:solidFill>
                  <a:srgbClr val="442583"/>
                </a:solidFill>
                <a:latin typeface="Verdana Pro Bold"/>
                <a:ea typeface="Verdana Pro Bold"/>
                <a:cs typeface="Verdana Pro Bold"/>
                <a:sym typeface="Verdana Pro Bold"/>
              </a:rPr>
              <a:t>pantu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ar</a:t>
            </a:r>
            <a:r>
              <a:rPr lang="en-US" sz="1153" b="1" kern="1200" dirty="0">
                <a:solidFill>
                  <a:srgbClr val="442583"/>
                </a:solidFill>
                <a:latin typeface="Verdana Pro Bold"/>
                <a:ea typeface="Verdana Pro Bold"/>
                <a:cs typeface="Verdana Pro Bold"/>
                <a:sym typeface="Verdana Pro Bold"/>
              </a:rPr>
              <a:t> 2.² </a:t>
            </a:r>
            <a:r>
              <a:rPr lang="en-US" sz="1153" b="1" kern="1200" dirty="0" err="1">
                <a:solidFill>
                  <a:srgbClr val="442583"/>
                </a:solidFill>
                <a:latin typeface="Verdana Pro Bold"/>
                <a:ea typeface="Verdana Pro Bold"/>
                <a:cs typeface="Verdana Pro Bold"/>
                <a:sym typeface="Verdana Pro Bold"/>
              </a:rPr>
              <a:t>punktu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šādā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redakcijā</a:t>
            </a:r>
            <a:r>
              <a:rPr lang="en-US" sz="1153" b="1" kern="1200" dirty="0">
                <a:solidFill>
                  <a:srgbClr val="442583"/>
                </a:solidFill>
                <a:latin typeface="Verdana Pro Bold"/>
                <a:ea typeface="Verdana Pro Bold"/>
                <a:cs typeface="Verdana Pro Bold"/>
                <a:sym typeface="Verdana Pro Bold"/>
              </a:rPr>
              <a:t>:</a:t>
            </a:r>
          </a:p>
          <a:p>
            <a:pPr algn="just" defTabSz="575978" rtl="0">
              <a:lnSpc>
                <a:spcPts val="1384"/>
              </a:lnSpc>
            </a:pPr>
            <a:r>
              <a:rPr lang="en-US" sz="1153" b="1" kern="1200" dirty="0">
                <a:solidFill>
                  <a:srgbClr val="442583"/>
                </a:solidFill>
                <a:latin typeface="Verdana Pro Bold"/>
                <a:ea typeface="Verdana Pro Bold"/>
                <a:cs typeface="Verdana Pro Bold"/>
                <a:sym typeface="Verdana Pro Bold"/>
              </a:rPr>
              <a:t>“2²) </a:t>
            </a:r>
            <a:r>
              <a:rPr lang="en-US" sz="1153" b="1" kern="1200" dirty="0" err="1">
                <a:solidFill>
                  <a:srgbClr val="442583"/>
                </a:solidFill>
                <a:latin typeface="Verdana Pro Bold"/>
                <a:ea typeface="Verdana Pro Bold"/>
                <a:cs typeface="Verdana Pro Bold"/>
                <a:sym typeface="Verdana Pro Bold"/>
              </a:rPr>
              <a:t>nodrošināt</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šā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likuma</a:t>
            </a:r>
            <a:r>
              <a:rPr lang="en-US" sz="1153" b="1" kern="1200" dirty="0">
                <a:solidFill>
                  <a:srgbClr val="442583"/>
                </a:solidFill>
                <a:latin typeface="Verdana Pro Bold"/>
                <a:ea typeface="Verdana Pro Bold"/>
                <a:cs typeface="Verdana Pro Bold"/>
                <a:sym typeface="Verdana Pro Bold"/>
              </a:rPr>
              <a:t> 36. </a:t>
            </a:r>
            <a:r>
              <a:rPr lang="en-US" sz="1153" b="1" kern="1200" dirty="0" err="1">
                <a:solidFill>
                  <a:srgbClr val="442583"/>
                </a:solidFill>
                <a:latin typeface="Verdana Pro Bold"/>
                <a:ea typeface="Verdana Pro Bold"/>
                <a:cs typeface="Verdana Pro Bold"/>
                <a:sym typeface="Verdana Pro Bold"/>
              </a:rPr>
              <a:t>panta</a:t>
            </a:r>
            <a:r>
              <a:rPr lang="en-US" sz="1153" b="1" kern="1200" dirty="0">
                <a:solidFill>
                  <a:srgbClr val="442583"/>
                </a:solidFill>
                <a:latin typeface="Verdana Pro Bold"/>
                <a:ea typeface="Verdana Pro Bold"/>
                <a:cs typeface="Verdana Pro Bold"/>
                <a:sym typeface="Verdana Pro Bold"/>
              </a:rPr>
              <a:t> 3.¹ </a:t>
            </a:r>
            <a:r>
              <a:rPr lang="en-US" sz="1153" b="1" kern="1200" dirty="0" err="1">
                <a:solidFill>
                  <a:srgbClr val="442583"/>
                </a:solidFill>
                <a:latin typeface="Verdana Pro Bold"/>
                <a:ea typeface="Verdana Pro Bold"/>
                <a:cs typeface="Verdana Pro Bold"/>
                <a:sym typeface="Verdana Pro Bold"/>
              </a:rPr>
              <a:t>daļā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minēto</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vardarbības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novēršanas</a:t>
            </a:r>
            <a:r>
              <a:rPr lang="en-US" sz="1153" b="1" kern="1200" dirty="0">
                <a:solidFill>
                  <a:srgbClr val="442583"/>
                </a:solidFill>
                <a:latin typeface="Verdana Pro Bold"/>
                <a:ea typeface="Verdana Pro Bold"/>
                <a:cs typeface="Verdana Pro Bold"/>
                <a:sym typeface="Verdana Pro Bold"/>
              </a:rPr>
              <a:t> un </a:t>
            </a:r>
            <a:r>
              <a:rPr lang="en-US" sz="1153" b="1" kern="1200" dirty="0" err="1">
                <a:solidFill>
                  <a:srgbClr val="442583"/>
                </a:solidFill>
                <a:latin typeface="Verdana Pro Bold"/>
                <a:ea typeface="Verdana Pro Bold"/>
                <a:cs typeface="Verdana Pro Bold"/>
                <a:sym typeface="Verdana Pro Bold"/>
              </a:rPr>
              <a:t>labbūtības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veicināšanas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pasākumu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īstenošanu</a:t>
            </a:r>
            <a:r>
              <a:rPr lang="lv-LV" sz="1153" b="1" kern="1200" dirty="0">
                <a:solidFill>
                  <a:srgbClr val="442583"/>
                </a:solidFill>
                <a:latin typeface="Verdana Pro Bold"/>
                <a:ea typeface="Verdana Pro Bold"/>
                <a:cs typeface="Verdana Pro Bold"/>
                <a:sym typeface="Verdana Pro Bold"/>
              </a:rPr>
              <a:t> un piedalīties tajos</a:t>
            </a:r>
            <a:r>
              <a:rPr lang="en-US" sz="1153" b="1" kern="1200" dirty="0">
                <a:solidFill>
                  <a:srgbClr val="442583"/>
                </a:solidFill>
                <a:latin typeface="Verdana Pro Bold"/>
                <a:ea typeface="Verdana Pro Bold"/>
                <a:cs typeface="Verdana Pro Bold"/>
                <a:sym typeface="Verdana Pro Bold"/>
              </a:rPr>
              <a:t>;”</a:t>
            </a:r>
            <a:r>
              <a:rPr lang="lv-LV" sz="1153" b="1" kern="1200" dirty="0">
                <a:solidFill>
                  <a:srgbClr val="442583"/>
                </a:solidFill>
                <a:latin typeface="Verdana Pro Bold"/>
                <a:ea typeface="Verdana Pro Bold"/>
                <a:cs typeface="Verdana Pro Bold"/>
                <a:sym typeface="Verdana Pro Bold"/>
              </a:rPr>
              <a:t> (</a:t>
            </a:r>
            <a:r>
              <a:rPr lang="lv-LV" sz="1153" b="1" i="1" kern="1200" dirty="0">
                <a:solidFill>
                  <a:srgbClr val="442583"/>
                </a:solidFill>
                <a:latin typeface="Verdana Pro Bold"/>
                <a:ea typeface="Verdana Pro Bold"/>
                <a:cs typeface="Verdana Pro Bold"/>
                <a:sym typeface="Verdana Pro Bold"/>
              </a:rPr>
              <a:t>Pedagoga pienākumi)</a:t>
            </a:r>
            <a:endParaRPr lang="en-US" sz="1153" b="1" i="1" kern="1200" dirty="0">
              <a:solidFill>
                <a:srgbClr val="442583"/>
              </a:solidFill>
              <a:latin typeface="Verdana Pro Bold"/>
              <a:ea typeface="Verdana Pro Bold"/>
              <a:cs typeface="Verdana Pro Bold"/>
              <a:sym typeface="Verdana Pro Bold"/>
            </a:endParaRPr>
          </a:p>
          <a:p>
            <a:pPr algn="just" defTabSz="575978" rtl="0">
              <a:lnSpc>
                <a:spcPts val="1384"/>
              </a:lnSpc>
              <a:spcBef>
                <a:spcPct val="0"/>
              </a:spcBef>
            </a:pPr>
            <a:endParaRPr lang="en-US" sz="1153" b="1" kern="1200" dirty="0">
              <a:solidFill>
                <a:srgbClr val="442583"/>
              </a:solidFill>
              <a:latin typeface="Verdana Pro Bold"/>
              <a:ea typeface="Verdana Pro Bold"/>
              <a:cs typeface="Verdana Pro Bold"/>
              <a:sym typeface="Verdana Pro Bold"/>
            </a:endParaRPr>
          </a:p>
        </p:txBody>
      </p:sp>
      <p:grpSp>
        <p:nvGrpSpPr>
          <p:cNvPr id="19" name="Group 19"/>
          <p:cNvGrpSpPr/>
          <p:nvPr/>
        </p:nvGrpSpPr>
        <p:grpSpPr>
          <a:xfrm>
            <a:off x="375567" y="3715361"/>
            <a:ext cx="10678966" cy="595212"/>
            <a:chOff x="0" y="0"/>
            <a:chExt cx="4465377" cy="248886"/>
          </a:xfrm>
        </p:grpSpPr>
        <p:sp>
          <p:nvSpPr>
            <p:cNvPr id="20" name="Freeform 20"/>
            <p:cNvSpPr/>
            <p:nvPr/>
          </p:nvSpPr>
          <p:spPr>
            <a:xfrm>
              <a:off x="0" y="0"/>
              <a:ext cx="4465377" cy="248886"/>
            </a:xfrm>
            <a:custGeom>
              <a:avLst/>
              <a:gdLst/>
              <a:ahLst/>
              <a:cxnLst/>
              <a:rect l="l" t="t" r="r" b="b"/>
              <a:pathLst>
                <a:path w="4465377" h="248886">
                  <a:moveTo>
                    <a:pt x="5936" y="0"/>
                  </a:moveTo>
                  <a:lnTo>
                    <a:pt x="4459441" y="0"/>
                  </a:lnTo>
                  <a:cubicBezTo>
                    <a:pt x="4461015" y="0"/>
                    <a:pt x="4462525" y="625"/>
                    <a:pt x="4463638" y="1739"/>
                  </a:cubicBezTo>
                  <a:cubicBezTo>
                    <a:pt x="4464752" y="2852"/>
                    <a:pt x="4465377" y="4362"/>
                    <a:pt x="4465377" y="5936"/>
                  </a:cubicBezTo>
                  <a:lnTo>
                    <a:pt x="4465377" y="242950"/>
                  </a:lnTo>
                  <a:cubicBezTo>
                    <a:pt x="4465377" y="244524"/>
                    <a:pt x="4464752" y="246034"/>
                    <a:pt x="4463638" y="247148"/>
                  </a:cubicBezTo>
                  <a:cubicBezTo>
                    <a:pt x="4462525" y="248261"/>
                    <a:pt x="4461015" y="248886"/>
                    <a:pt x="4459441" y="248886"/>
                  </a:cubicBezTo>
                  <a:lnTo>
                    <a:pt x="5936" y="248886"/>
                  </a:lnTo>
                  <a:cubicBezTo>
                    <a:pt x="4362" y="248886"/>
                    <a:pt x="2852" y="248261"/>
                    <a:pt x="1739" y="247148"/>
                  </a:cubicBezTo>
                  <a:cubicBezTo>
                    <a:pt x="625" y="246034"/>
                    <a:pt x="0" y="244524"/>
                    <a:pt x="0" y="242950"/>
                  </a:cubicBezTo>
                  <a:lnTo>
                    <a:pt x="0" y="5936"/>
                  </a:lnTo>
                  <a:cubicBezTo>
                    <a:pt x="0" y="4362"/>
                    <a:pt x="625" y="2852"/>
                    <a:pt x="1739" y="1739"/>
                  </a:cubicBezTo>
                  <a:cubicBezTo>
                    <a:pt x="2852" y="625"/>
                    <a:pt x="4362" y="0"/>
                    <a:pt x="5936" y="0"/>
                  </a:cubicBezTo>
                  <a:close/>
                </a:path>
              </a:pathLst>
            </a:custGeom>
            <a:solidFill>
              <a:srgbClr val="CBC7D8"/>
            </a:solidFill>
            <a:ln w="28575" cap="sq">
              <a:solidFill>
                <a:srgbClr val="FFFFFF"/>
              </a:solidFill>
              <a:prstDash val="solid"/>
              <a:miter/>
            </a:ln>
          </p:spPr>
          <p:txBody>
            <a:bodyPr/>
            <a:lstStyle/>
            <a:p>
              <a:pPr algn="l" defTabSz="863925" rtl="0">
                <a:buClr>
                  <a:srgbClr val="000000"/>
                </a:buClr>
              </a:pPr>
              <a:endParaRPr lang="lv-LV" sz="1323" dirty="0">
                <a:solidFill>
                  <a:srgbClr val="000000"/>
                </a:solidFill>
                <a:latin typeface="Arial"/>
                <a:cs typeface="Arial"/>
                <a:sym typeface="Arial"/>
              </a:endParaRPr>
            </a:p>
          </p:txBody>
        </p:sp>
        <p:sp>
          <p:nvSpPr>
            <p:cNvPr id="21" name="TextBox 21"/>
            <p:cNvSpPr txBox="1"/>
            <p:nvPr/>
          </p:nvSpPr>
          <p:spPr>
            <a:xfrm>
              <a:off x="0" y="0"/>
              <a:ext cx="4465377" cy="248886"/>
            </a:xfrm>
            <a:prstGeom prst="rect">
              <a:avLst/>
            </a:prstGeom>
          </p:spPr>
          <p:txBody>
            <a:bodyPr lIns="31997" tIns="31997" rIns="31997" bIns="31997" rtlCol="0" anchor="ctr"/>
            <a:lstStyle/>
            <a:p>
              <a:pPr algn="ctr" defTabSz="575978" rtl="0">
                <a:lnSpc>
                  <a:spcPts val="1309"/>
                </a:lnSpc>
              </a:pPr>
              <a:endParaRPr sz="1134" kern="1200">
                <a:solidFill>
                  <a:prstClr val="black"/>
                </a:solidFill>
                <a:latin typeface="Calibri"/>
                <a:ea typeface="+mn-ea"/>
                <a:cs typeface="Arial"/>
                <a:sym typeface="Arial"/>
              </a:endParaRPr>
            </a:p>
          </p:txBody>
        </p:sp>
      </p:grpSp>
      <p:sp>
        <p:nvSpPr>
          <p:cNvPr id="22" name="TextBox 22"/>
          <p:cNvSpPr txBox="1"/>
          <p:nvPr/>
        </p:nvSpPr>
        <p:spPr>
          <a:xfrm>
            <a:off x="494877" y="3757277"/>
            <a:ext cx="10333971" cy="524374"/>
          </a:xfrm>
          <a:prstGeom prst="rect">
            <a:avLst/>
          </a:prstGeom>
        </p:spPr>
        <p:txBody>
          <a:bodyPr wrap="square" lIns="0" tIns="0" rIns="0" bIns="0" rtlCol="0" anchor="t">
            <a:spAutoFit/>
          </a:bodyPr>
          <a:lstStyle/>
          <a:p>
            <a:pPr algn="just" defTabSz="575978" rtl="0">
              <a:lnSpc>
                <a:spcPts val="1384"/>
              </a:lnSpc>
            </a:pPr>
            <a:r>
              <a:rPr lang="en-US" sz="1153" b="1" kern="1200" dirty="0">
                <a:solidFill>
                  <a:srgbClr val="442583"/>
                </a:solidFill>
                <a:latin typeface="Verdana Pro Bold"/>
                <a:ea typeface="Verdana Pro Bold"/>
                <a:cs typeface="Verdana Pro Bold"/>
                <a:sym typeface="Verdana Pro Bold"/>
              </a:rPr>
              <a:t>4. Papildināt 54. </a:t>
            </a:r>
            <a:r>
              <a:rPr lang="en-US" sz="1153" b="1" kern="1200" dirty="0" err="1">
                <a:solidFill>
                  <a:srgbClr val="442583"/>
                </a:solidFill>
                <a:latin typeface="Verdana Pro Bold"/>
                <a:ea typeface="Verdana Pro Bold"/>
                <a:cs typeface="Verdana Pro Bold"/>
                <a:sym typeface="Verdana Pro Bold"/>
              </a:rPr>
              <a:t>pantu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ar</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jaunu</a:t>
            </a:r>
            <a:r>
              <a:rPr lang="en-US" sz="1153" b="1" kern="1200" dirty="0">
                <a:solidFill>
                  <a:srgbClr val="442583"/>
                </a:solidFill>
                <a:latin typeface="Verdana Pro Bold"/>
                <a:ea typeface="Verdana Pro Bold"/>
                <a:cs typeface="Verdana Pro Bold"/>
                <a:sym typeface="Verdana Pro Bold"/>
              </a:rPr>
              <a:t> 6.¹ </a:t>
            </a:r>
            <a:r>
              <a:rPr lang="en-US" sz="1153" b="1" kern="1200" dirty="0" err="1">
                <a:solidFill>
                  <a:srgbClr val="442583"/>
                </a:solidFill>
                <a:latin typeface="Verdana Pro Bold"/>
                <a:ea typeface="Verdana Pro Bold"/>
                <a:cs typeface="Verdana Pro Bold"/>
                <a:sym typeface="Verdana Pro Bold"/>
              </a:rPr>
              <a:t>punktu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šādā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redakcijā</a:t>
            </a:r>
            <a:r>
              <a:rPr lang="en-US" sz="1153" b="1" kern="1200" dirty="0">
                <a:solidFill>
                  <a:srgbClr val="442583"/>
                </a:solidFill>
                <a:latin typeface="Verdana Pro Bold"/>
                <a:ea typeface="Verdana Pro Bold"/>
                <a:cs typeface="Verdana Pro Bold"/>
                <a:sym typeface="Verdana Pro Bold"/>
              </a:rPr>
              <a:t>:</a:t>
            </a:r>
          </a:p>
          <a:p>
            <a:pPr algn="just" defTabSz="575978" rtl="0">
              <a:lnSpc>
                <a:spcPts val="1384"/>
              </a:lnSpc>
              <a:spcBef>
                <a:spcPct val="0"/>
              </a:spcBef>
            </a:pPr>
            <a:r>
              <a:rPr lang="en-US" sz="1153" b="1" kern="1200" dirty="0">
                <a:solidFill>
                  <a:srgbClr val="442583"/>
                </a:solidFill>
                <a:latin typeface="Verdana Pro Bold"/>
                <a:ea typeface="Verdana Pro Bold"/>
                <a:cs typeface="Verdana Pro Bold"/>
                <a:sym typeface="Verdana Pro Bold"/>
              </a:rPr>
              <a:t>“6¹) </a:t>
            </a:r>
            <a:r>
              <a:rPr lang="en-US" sz="1153" b="1" kern="1200" dirty="0" err="1">
                <a:solidFill>
                  <a:srgbClr val="442583"/>
                </a:solidFill>
                <a:latin typeface="Verdana Pro Bold"/>
                <a:ea typeface="Verdana Pro Bold"/>
                <a:cs typeface="Verdana Pro Bold"/>
                <a:sym typeface="Verdana Pro Bold"/>
              </a:rPr>
              <a:t>piedalīties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šā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likuma</a:t>
            </a:r>
            <a:r>
              <a:rPr lang="en-US" sz="1153" b="1" kern="1200" dirty="0">
                <a:solidFill>
                  <a:srgbClr val="442583"/>
                </a:solidFill>
                <a:latin typeface="Verdana Pro Bold"/>
                <a:ea typeface="Verdana Pro Bold"/>
                <a:cs typeface="Verdana Pro Bold"/>
                <a:sym typeface="Verdana Pro Bold"/>
              </a:rPr>
              <a:t> 36. </a:t>
            </a:r>
            <a:r>
              <a:rPr lang="en-US" sz="1153" b="1" kern="1200" dirty="0" err="1">
                <a:solidFill>
                  <a:srgbClr val="442583"/>
                </a:solidFill>
                <a:latin typeface="Verdana Pro Bold"/>
                <a:ea typeface="Verdana Pro Bold"/>
                <a:cs typeface="Verdana Pro Bold"/>
                <a:sym typeface="Verdana Pro Bold"/>
              </a:rPr>
              <a:t>panta</a:t>
            </a:r>
            <a:r>
              <a:rPr lang="en-US" sz="1153" b="1" kern="1200" dirty="0">
                <a:solidFill>
                  <a:srgbClr val="442583"/>
                </a:solidFill>
                <a:latin typeface="Verdana Pro Bold"/>
                <a:ea typeface="Verdana Pro Bold"/>
                <a:cs typeface="Verdana Pro Bold"/>
                <a:sym typeface="Verdana Pro Bold"/>
              </a:rPr>
              <a:t> 3.¹ </a:t>
            </a:r>
            <a:r>
              <a:rPr lang="en-US" sz="1153" b="1" kern="1200" dirty="0" err="1">
                <a:solidFill>
                  <a:srgbClr val="442583"/>
                </a:solidFill>
                <a:latin typeface="Verdana Pro Bold"/>
                <a:ea typeface="Verdana Pro Bold"/>
                <a:cs typeface="Verdana Pro Bold"/>
                <a:sym typeface="Verdana Pro Bold"/>
              </a:rPr>
              <a:t>daļā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minētajos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vardarbības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novēršanas</a:t>
            </a:r>
            <a:r>
              <a:rPr lang="en-US" sz="1153" b="1" kern="1200" dirty="0">
                <a:solidFill>
                  <a:srgbClr val="442583"/>
                </a:solidFill>
                <a:latin typeface="Verdana Pro Bold"/>
                <a:ea typeface="Verdana Pro Bold"/>
                <a:cs typeface="Verdana Pro Bold"/>
                <a:sym typeface="Verdana Pro Bold"/>
              </a:rPr>
              <a:t> un </a:t>
            </a:r>
            <a:r>
              <a:rPr lang="en-US" sz="1153" b="1" kern="1200" dirty="0" err="1">
                <a:solidFill>
                  <a:srgbClr val="442583"/>
                </a:solidFill>
                <a:latin typeface="Verdana Pro Bold"/>
                <a:ea typeface="Verdana Pro Bold"/>
                <a:cs typeface="Verdana Pro Bold"/>
                <a:sym typeface="Verdana Pro Bold"/>
              </a:rPr>
              <a:t>labbūtības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veicināšanas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pasākumos</a:t>
            </a:r>
            <a:r>
              <a:rPr lang="en-US" sz="1153" b="1" kern="1200" dirty="0">
                <a:solidFill>
                  <a:srgbClr val="442583"/>
                </a:solidFill>
                <a:latin typeface="Verdana Pro Bold"/>
                <a:ea typeface="Verdana Pro Bold"/>
                <a:cs typeface="Verdana Pro Bold"/>
                <a:sym typeface="Verdana Pro Bold"/>
              </a:rPr>
              <a:t>;”</a:t>
            </a:r>
            <a:r>
              <a:rPr lang="lv-LV" sz="1153" b="1" kern="1200" dirty="0">
                <a:solidFill>
                  <a:srgbClr val="442583"/>
                </a:solidFill>
                <a:latin typeface="Verdana Pro Bold"/>
                <a:ea typeface="Verdana Pro Bold"/>
                <a:cs typeface="Verdana Pro Bold"/>
                <a:sym typeface="Verdana Pro Bold"/>
              </a:rPr>
              <a:t> </a:t>
            </a:r>
            <a:r>
              <a:rPr lang="lv-LV" sz="1153" b="1" i="1" kern="1200" dirty="0">
                <a:solidFill>
                  <a:srgbClr val="442583"/>
                </a:solidFill>
                <a:latin typeface="Verdana Pro Bold"/>
                <a:ea typeface="Verdana Pro Bold"/>
                <a:cs typeface="Verdana Pro Bold"/>
                <a:sym typeface="Verdana Pro Bold"/>
              </a:rPr>
              <a:t>(Izglītojamā pienākumi)</a:t>
            </a:r>
            <a:endParaRPr lang="en-US" sz="1153" b="1" i="1" kern="1200" dirty="0">
              <a:solidFill>
                <a:srgbClr val="442583"/>
              </a:solidFill>
              <a:latin typeface="Verdana Pro Bold"/>
              <a:ea typeface="Verdana Pro Bold"/>
              <a:cs typeface="Verdana Pro Bold"/>
              <a:sym typeface="Verdana Pro Bold"/>
            </a:endParaRPr>
          </a:p>
        </p:txBody>
      </p:sp>
      <p:grpSp>
        <p:nvGrpSpPr>
          <p:cNvPr id="23" name="Group 23"/>
          <p:cNvGrpSpPr/>
          <p:nvPr/>
        </p:nvGrpSpPr>
        <p:grpSpPr>
          <a:xfrm>
            <a:off x="375567" y="4514553"/>
            <a:ext cx="10678966" cy="655045"/>
            <a:chOff x="0" y="0"/>
            <a:chExt cx="4465377" cy="273905"/>
          </a:xfrm>
        </p:grpSpPr>
        <p:sp>
          <p:nvSpPr>
            <p:cNvPr id="24" name="Freeform 24"/>
            <p:cNvSpPr/>
            <p:nvPr/>
          </p:nvSpPr>
          <p:spPr>
            <a:xfrm>
              <a:off x="0" y="0"/>
              <a:ext cx="4465377" cy="273905"/>
            </a:xfrm>
            <a:custGeom>
              <a:avLst/>
              <a:gdLst/>
              <a:ahLst/>
              <a:cxnLst/>
              <a:rect l="l" t="t" r="r" b="b"/>
              <a:pathLst>
                <a:path w="4465377" h="273905">
                  <a:moveTo>
                    <a:pt x="5936" y="0"/>
                  </a:moveTo>
                  <a:lnTo>
                    <a:pt x="4459441" y="0"/>
                  </a:lnTo>
                  <a:cubicBezTo>
                    <a:pt x="4461015" y="0"/>
                    <a:pt x="4462525" y="625"/>
                    <a:pt x="4463638" y="1739"/>
                  </a:cubicBezTo>
                  <a:cubicBezTo>
                    <a:pt x="4464752" y="2852"/>
                    <a:pt x="4465377" y="4362"/>
                    <a:pt x="4465377" y="5936"/>
                  </a:cubicBezTo>
                  <a:lnTo>
                    <a:pt x="4465377" y="267969"/>
                  </a:lnTo>
                  <a:cubicBezTo>
                    <a:pt x="4465377" y="269543"/>
                    <a:pt x="4464752" y="271053"/>
                    <a:pt x="4463638" y="272166"/>
                  </a:cubicBezTo>
                  <a:cubicBezTo>
                    <a:pt x="4462525" y="273280"/>
                    <a:pt x="4461015" y="273905"/>
                    <a:pt x="4459441" y="273905"/>
                  </a:cubicBezTo>
                  <a:lnTo>
                    <a:pt x="5936" y="273905"/>
                  </a:lnTo>
                  <a:cubicBezTo>
                    <a:pt x="4362" y="273905"/>
                    <a:pt x="2852" y="273280"/>
                    <a:pt x="1739" y="272166"/>
                  </a:cubicBezTo>
                  <a:cubicBezTo>
                    <a:pt x="625" y="271053"/>
                    <a:pt x="0" y="269543"/>
                    <a:pt x="0" y="267969"/>
                  </a:cubicBezTo>
                  <a:lnTo>
                    <a:pt x="0" y="5936"/>
                  </a:lnTo>
                  <a:cubicBezTo>
                    <a:pt x="0" y="4362"/>
                    <a:pt x="625" y="2852"/>
                    <a:pt x="1739" y="1739"/>
                  </a:cubicBezTo>
                  <a:cubicBezTo>
                    <a:pt x="2852" y="625"/>
                    <a:pt x="4362" y="0"/>
                    <a:pt x="5936" y="0"/>
                  </a:cubicBezTo>
                  <a:close/>
                </a:path>
              </a:pathLst>
            </a:custGeom>
            <a:solidFill>
              <a:srgbClr val="FFFFFF"/>
            </a:solidFill>
            <a:ln w="28575" cap="sq">
              <a:solidFill>
                <a:srgbClr val="C9B5E8"/>
              </a:solidFill>
              <a:prstDash val="solid"/>
              <a:miter/>
            </a:ln>
          </p:spPr>
          <p:txBody>
            <a:bodyPr/>
            <a:lstStyle/>
            <a:p>
              <a:pPr algn="l" defTabSz="863925" rtl="0">
                <a:buClr>
                  <a:srgbClr val="000000"/>
                </a:buClr>
              </a:pPr>
              <a:endParaRPr lang="lv-LV" sz="1323">
                <a:solidFill>
                  <a:srgbClr val="000000"/>
                </a:solidFill>
                <a:latin typeface="Arial"/>
                <a:cs typeface="Arial"/>
                <a:sym typeface="Arial"/>
              </a:endParaRPr>
            </a:p>
          </p:txBody>
        </p:sp>
        <p:sp>
          <p:nvSpPr>
            <p:cNvPr id="25" name="TextBox 25"/>
            <p:cNvSpPr txBox="1"/>
            <p:nvPr/>
          </p:nvSpPr>
          <p:spPr>
            <a:xfrm>
              <a:off x="0" y="0"/>
              <a:ext cx="4465377" cy="273905"/>
            </a:xfrm>
            <a:prstGeom prst="rect">
              <a:avLst/>
            </a:prstGeom>
          </p:spPr>
          <p:txBody>
            <a:bodyPr lIns="31997" tIns="31997" rIns="31997" bIns="31997" rtlCol="0" anchor="ctr"/>
            <a:lstStyle/>
            <a:p>
              <a:pPr algn="ctr" defTabSz="575978" rtl="0">
                <a:lnSpc>
                  <a:spcPts val="1309"/>
                </a:lnSpc>
              </a:pPr>
              <a:endParaRPr sz="1134" kern="1200">
                <a:solidFill>
                  <a:prstClr val="black"/>
                </a:solidFill>
                <a:latin typeface="Calibri"/>
                <a:ea typeface="+mn-ea"/>
                <a:cs typeface="Arial"/>
                <a:sym typeface="Arial"/>
              </a:endParaRPr>
            </a:p>
          </p:txBody>
        </p:sp>
      </p:grpSp>
      <p:sp>
        <p:nvSpPr>
          <p:cNvPr id="26" name="TextBox 26"/>
          <p:cNvSpPr txBox="1"/>
          <p:nvPr/>
        </p:nvSpPr>
        <p:spPr>
          <a:xfrm>
            <a:off x="452763" y="4647546"/>
            <a:ext cx="10376085" cy="524374"/>
          </a:xfrm>
          <a:prstGeom prst="rect">
            <a:avLst/>
          </a:prstGeom>
        </p:spPr>
        <p:txBody>
          <a:bodyPr lIns="0" tIns="0" rIns="0" bIns="0" rtlCol="0" anchor="t">
            <a:spAutoFit/>
          </a:bodyPr>
          <a:lstStyle/>
          <a:p>
            <a:pPr algn="just" defTabSz="575978" rtl="0">
              <a:lnSpc>
                <a:spcPts val="1384"/>
              </a:lnSpc>
            </a:pPr>
            <a:r>
              <a:rPr lang="en-US" sz="1153" b="1" kern="1200" dirty="0">
                <a:solidFill>
                  <a:srgbClr val="442583"/>
                </a:solidFill>
                <a:latin typeface="Verdana Pro Bold"/>
                <a:ea typeface="Verdana Pro Bold"/>
                <a:cs typeface="Verdana Pro Bold"/>
                <a:sym typeface="Verdana Pro Bold"/>
              </a:rPr>
              <a:t>5. Papildināt 55. </a:t>
            </a:r>
            <a:r>
              <a:rPr lang="en-US" sz="1153" b="1" kern="1200" dirty="0" err="1">
                <a:solidFill>
                  <a:srgbClr val="442583"/>
                </a:solidFill>
                <a:latin typeface="Verdana Pro Bold"/>
                <a:ea typeface="Verdana Pro Bold"/>
                <a:cs typeface="Verdana Pro Bold"/>
                <a:sym typeface="Verdana Pro Bold"/>
              </a:rPr>
              <a:t>pantu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ar</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jaunu</a:t>
            </a:r>
            <a:r>
              <a:rPr lang="en-US" sz="1153" b="1" kern="1200" dirty="0">
                <a:solidFill>
                  <a:srgbClr val="442583"/>
                </a:solidFill>
                <a:latin typeface="Verdana Pro Bold"/>
                <a:ea typeface="Verdana Pro Bold"/>
                <a:cs typeface="Verdana Pro Bold"/>
                <a:sym typeface="Verdana Pro Bold"/>
              </a:rPr>
              <a:t> 8.¹ </a:t>
            </a:r>
            <a:r>
              <a:rPr lang="en-US" sz="1153" b="1" kern="1200" dirty="0" err="1">
                <a:solidFill>
                  <a:srgbClr val="442583"/>
                </a:solidFill>
                <a:latin typeface="Verdana Pro Bold"/>
                <a:ea typeface="Verdana Pro Bold"/>
                <a:cs typeface="Verdana Pro Bold"/>
                <a:sym typeface="Verdana Pro Bold"/>
              </a:rPr>
              <a:t>punktu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šādā</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redakcijā</a:t>
            </a:r>
            <a:r>
              <a:rPr lang="en-US" sz="1153" b="1" kern="1200" dirty="0">
                <a:solidFill>
                  <a:srgbClr val="442583"/>
                </a:solidFill>
                <a:latin typeface="Verdana Pro Bold"/>
                <a:ea typeface="Verdana Pro Bold"/>
                <a:cs typeface="Verdana Pro Bold"/>
                <a:sym typeface="Verdana Pro Bold"/>
              </a:rPr>
              <a:t>:</a:t>
            </a:r>
          </a:p>
          <a:p>
            <a:pPr algn="just" defTabSz="575978" rtl="0">
              <a:lnSpc>
                <a:spcPts val="1384"/>
              </a:lnSpc>
            </a:pPr>
            <a:r>
              <a:rPr lang="en-US" sz="1153" b="1" kern="1200" dirty="0">
                <a:solidFill>
                  <a:srgbClr val="442583"/>
                </a:solidFill>
                <a:latin typeface="Verdana Pro Bold"/>
                <a:ea typeface="Verdana Pro Bold"/>
                <a:cs typeface="Verdana Pro Bold"/>
                <a:sym typeface="Verdana Pro Bold"/>
              </a:rPr>
              <a:t>“8¹) </a:t>
            </a:r>
            <a:r>
              <a:rPr lang="en-US" sz="1153" b="1" kern="1200" dirty="0" err="1">
                <a:solidFill>
                  <a:srgbClr val="442583"/>
                </a:solidFill>
                <a:latin typeface="Verdana Pro Bold"/>
                <a:ea typeface="Verdana Pro Bold"/>
                <a:cs typeface="Verdana Pro Bold"/>
                <a:sym typeface="Verdana Pro Bold"/>
              </a:rPr>
              <a:t>saņemt</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nepieciešamo</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palīdzību</a:t>
            </a:r>
            <a:r>
              <a:rPr lang="en-US" sz="1153" b="1" kern="1200" dirty="0">
                <a:solidFill>
                  <a:srgbClr val="442583"/>
                </a:solidFill>
                <a:latin typeface="Verdana Pro Bold"/>
                <a:ea typeface="Verdana Pro Bold"/>
                <a:cs typeface="Verdana Pro Bold"/>
                <a:sym typeface="Verdana Pro Bold"/>
              </a:rPr>
              <a:t> un </a:t>
            </a:r>
            <a:r>
              <a:rPr lang="en-US" sz="1153" b="1" kern="1200" dirty="0" err="1">
                <a:solidFill>
                  <a:srgbClr val="442583"/>
                </a:solidFill>
                <a:latin typeface="Verdana Pro Bold"/>
                <a:ea typeface="Verdana Pro Bold"/>
                <a:cs typeface="Verdana Pro Bold"/>
                <a:sym typeface="Verdana Pro Bold"/>
              </a:rPr>
              <a:t>atbalstu</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vardarbības</a:t>
            </a:r>
            <a:r>
              <a:rPr lang="en-US" sz="1153" b="1" kern="1200" dirty="0">
                <a:solidFill>
                  <a:srgbClr val="442583"/>
                </a:solidFill>
                <a:latin typeface="Verdana Pro Bold"/>
                <a:ea typeface="Verdana Pro Bold"/>
                <a:cs typeface="Verdana Pro Bold"/>
                <a:sym typeface="Verdana Pro Bold"/>
              </a:rPr>
              <a:t> </a:t>
            </a:r>
            <a:r>
              <a:rPr lang="en-US" sz="1153" b="1" kern="1200" dirty="0" err="1">
                <a:solidFill>
                  <a:srgbClr val="442583"/>
                </a:solidFill>
                <a:latin typeface="Verdana Pro Bold"/>
                <a:ea typeface="Verdana Pro Bold"/>
                <a:cs typeface="Verdana Pro Bold"/>
                <a:sym typeface="Verdana Pro Bold"/>
              </a:rPr>
              <a:t>gadījumā</a:t>
            </a:r>
            <a:r>
              <a:rPr lang="en-US" sz="1153" b="1" kern="1200" dirty="0">
                <a:solidFill>
                  <a:srgbClr val="442583"/>
                </a:solidFill>
                <a:latin typeface="Verdana Pro Bold"/>
                <a:ea typeface="Verdana Pro Bold"/>
                <a:cs typeface="Verdana Pro Bold"/>
                <a:sym typeface="Verdana Pro Bold"/>
              </a:rPr>
              <a:t>;</a:t>
            </a:r>
            <a:r>
              <a:rPr lang="lv-LV" sz="1153" b="1" kern="1200" dirty="0">
                <a:solidFill>
                  <a:srgbClr val="442583"/>
                </a:solidFill>
                <a:latin typeface="Verdana Pro Bold"/>
                <a:ea typeface="Verdana Pro Bold"/>
                <a:cs typeface="Verdana Pro Bold"/>
                <a:sym typeface="Verdana Pro Bold"/>
              </a:rPr>
              <a:t> </a:t>
            </a:r>
            <a:r>
              <a:rPr lang="lv-LV" sz="1153" b="1" i="1" kern="1200" dirty="0">
                <a:solidFill>
                  <a:srgbClr val="442583"/>
                </a:solidFill>
                <a:latin typeface="Verdana Pro Bold"/>
                <a:ea typeface="Verdana Pro Bold"/>
                <a:cs typeface="Verdana Pro Bold"/>
                <a:sym typeface="Verdana Pro Bold"/>
              </a:rPr>
              <a:t>(Izglītojamā tiesības)</a:t>
            </a:r>
            <a:endParaRPr lang="en-US" sz="1153" b="1" i="1" kern="1200" dirty="0">
              <a:solidFill>
                <a:srgbClr val="442583"/>
              </a:solidFill>
              <a:latin typeface="Verdana Pro Bold"/>
              <a:ea typeface="Verdana Pro Bold"/>
              <a:cs typeface="Verdana Pro Bold"/>
              <a:sym typeface="Verdana Pro Bold"/>
            </a:endParaRPr>
          </a:p>
          <a:p>
            <a:pPr algn="just" defTabSz="575978" rtl="0">
              <a:lnSpc>
                <a:spcPts val="1384"/>
              </a:lnSpc>
              <a:spcBef>
                <a:spcPct val="0"/>
              </a:spcBef>
            </a:pPr>
            <a:endParaRPr lang="en-US" sz="1153" b="1" kern="1200" dirty="0">
              <a:solidFill>
                <a:srgbClr val="442583"/>
              </a:solidFill>
              <a:latin typeface="Verdana Pro Bold"/>
              <a:ea typeface="Verdana Pro Bold"/>
              <a:cs typeface="Verdana Pro Bold"/>
              <a:sym typeface="Verdana Pro Bold"/>
            </a:endParaRPr>
          </a:p>
        </p:txBody>
      </p:sp>
      <p:sp>
        <p:nvSpPr>
          <p:cNvPr id="31" name="AutoShape 31"/>
          <p:cNvSpPr/>
          <p:nvPr/>
        </p:nvSpPr>
        <p:spPr>
          <a:xfrm flipV="1">
            <a:off x="5694918" y="2367381"/>
            <a:ext cx="0" cy="253971"/>
          </a:xfrm>
          <a:prstGeom prst="line">
            <a:avLst/>
          </a:prstGeom>
          <a:ln w="19050" cap="flat">
            <a:solidFill>
              <a:srgbClr val="442583"/>
            </a:solidFill>
            <a:prstDash val="solid"/>
            <a:headEnd type="oval" w="lg" len="lg"/>
            <a:tailEnd type="oval" w="lg" len="lg"/>
          </a:ln>
        </p:spPr>
        <p:txBody>
          <a:bodyPr/>
          <a:lstStyle/>
          <a:p>
            <a:pPr algn="l" defTabSz="863925" rtl="0">
              <a:buClr>
                <a:srgbClr val="000000"/>
              </a:buClr>
            </a:pPr>
            <a:endParaRPr lang="lv-LV" sz="1323">
              <a:solidFill>
                <a:srgbClr val="000000"/>
              </a:solidFill>
              <a:latin typeface="Arial"/>
              <a:cs typeface="Arial"/>
              <a:sym typeface="Arial"/>
            </a:endParaRPr>
          </a:p>
        </p:txBody>
      </p:sp>
      <p:sp>
        <p:nvSpPr>
          <p:cNvPr id="32" name="AutoShape 32"/>
          <p:cNvSpPr/>
          <p:nvPr/>
        </p:nvSpPr>
        <p:spPr>
          <a:xfrm flipH="1" flipV="1">
            <a:off x="5694917" y="3371396"/>
            <a:ext cx="0" cy="348034"/>
          </a:xfrm>
          <a:prstGeom prst="line">
            <a:avLst/>
          </a:prstGeom>
          <a:ln w="19050" cap="flat">
            <a:solidFill>
              <a:srgbClr val="442583"/>
            </a:solidFill>
            <a:prstDash val="solid"/>
            <a:headEnd type="oval" w="lg" len="lg"/>
            <a:tailEnd type="oval" w="lg" len="lg"/>
          </a:ln>
        </p:spPr>
        <p:txBody>
          <a:bodyPr/>
          <a:lstStyle/>
          <a:p>
            <a:pPr algn="l" defTabSz="863925" rtl="0">
              <a:buClr>
                <a:srgbClr val="000000"/>
              </a:buClr>
            </a:pPr>
            <a:endParaRPr lang="lv-LV" sz="1323">
              <a:solidFill>
                <a:srgbClr val="000000"/>
              </a:solidFill>
              <a:latin typeface="Arial"/>
              <a:cs typeface="Arial"/>
              <a:sym typeface="Arial"/>
            </a:endParaRPr>
          </a:p>
        </p:txBody>
      </p:sp>
      <p:sp>
        <p:nvSpPr>
          <p:cNvPr id="33" name="AutoShape 33"/>
          <p:cNvSpPr/>
          <p:nvPr/>
        </p:nvSpPr>
        <p:spPr>
          <a:xfrm flipV="1">
            <a:off x="5700917" y="4310572"/>
            <a:ext cx="0" cy="203981"/>
          </a:xfrm>
          <a:prstGeom prst="line">
            <a:avLst/>
          </a:prstGeom>
          <a:ln w="19050" cap="flat">
            <a:solidFill>
              <a:srgbClr val="442583"/>
            </a:solidFill>
            <a:prstDash val="solid"/>
            <a:headEnd type="oval" w="lg" len="lg"/>
            <a:tailEnd type="oval" w="lg" len="lg"/>
          </a:ln>
        </p:spPr>
        <p:txBody>
          <a:bodyPr/>
          <a:lstStyle/>
          <a:p>
            <a:pPr algn="l" defTabSz="863925" rtl="0">
              <a:buClr>
                <a:srgbClr val="000000"/>
              </a:buClr>
            </a:pPr>
            <a:endParaRPr lang="lv-LV" sz="1323">
              <a:solidFill>
                <a:srgbClr val="000000"/>
              </a:solidFill>
              <a:latin typeface="Arial"/>
              <a:cs typeface="Arial"/>
              <a:sym typeface="Arial"/>
            </a:endParaRPr>
          </a:p>
        </p:txBody>
      </p:sp>
      <p:pic>
        <p:nvPicPr>
          <p:cNvPr id="35" name="Attēls 34">
            <a:extLst>
              <a:ext uri="{FF2B5EF4-FFF2-40B4-BE49-F238E27FC236}">
                <a16:creationId xmlns:a16="http://schemas.microsoft.com/office/drawing/2014/main" id="{7CE73DB8-791F-CCE9-6F86-7C586774A74B}"/>
              </a:ext>
            </a:extLst>
          </p:cNvPr>
          <p:cNvPicPr>
            <a:picLocks noChangeAspect="1"/>
          </p:cNvPicPr>
          <p:nvPr/>
        </p:nvPicPr>
        <p:blipFill>
          <a:blip r:embed="rId3"/>
          <a:stretch>
            <a:fillRect/>
          </a:stretch>
        </p:blipFill>
        <p:spPr>
          <a:xfrm>
            <a:off x="375565" y="5254877"/>
            <a:ext cx="1111178" cy="1129853"/>
          </a:xfrm>
          <a:prstGeom prst="rect">
            <a:avLst/>
          </a:prstGeom>
        </p:spPr>
      </p:pic>
      <p:sp>
        <p:nvSpPr>
          <p:cNvPr id="37" name="TextBox 36">
            <a:extLst>
              <a:ext uri="{FF2B5EF4-FFF2-40B4-BE49-F238E27FC236}">
                <a16:creationId xmlns:a16="http://schemas.microsoft.com/office/drawing/2014/main" id="{50805F72-B354-76E9-BCE7-158DD9D32020}"/>
              </a:ext>
            </a:extLst>
          </p:cNvPr>
          <p:cNvSpPr txBox="1"/>
          <p:nvPr/>
        </p:nvSpPr>
        <p:spPr>
          <a:xfrm>
            <a:off x="1563228" y="5677165"/>
            <a:ext cx="5987149" cy="354071"/>
          </a:xfrm>
          <a:prstGeom prst="rect">
            <a:avLst/>
          </a:prstGeom>
          <a:noFill/>
        </p:spPr>
        <p:txBody>
          <a:bodyPr wrap="square" rtlCol="0">
            <a:spAutoFit/>
          </a:bodyPr>
          <a:lstStyle/>
          <a:p>
            <a:pPr algn="l" defTabSz="863925" rtl="0">
              <a:buClr>
                <a:srgbClr val="000000"/>
              </a:buClr>
            </a:pPr>
            <a:r>
              <a:rPr lang="lv-LV" sz="1701" b="1" dirty="0">
                <a:solidFill>
                  <a:srgbClr val="664690"/>
                </a:solidFill>
                <a:latin typeface="Verdana" panose="020B0604030504040204" pitchFamily="34" charset="0"/>
                <a:ea typeface="Verdana" panose="020B0604030504040204" pitchFamily="34" charset="0"/>
                <a:cs typeface="Arial"/>
                <a:sym typeface="Arial"/>
              </a:rPr>
              <a:t>Stājas spēkā 2026. gada 1. septembrī</a:t>
            </a:r>
          </a:p>
        </p:txBody>
      </p:sp>
      <p:pic>
        <p:nvPicPr>
          <p:cNvPr id="5" name="Attēls 4">
            <a:extLst>
              <a:ext uri="{FF2B5EF4-FFF2-40B4-BE49-F238E27FC236}">
                <a16:creationId xmlns:a16="http://schemas.microsoft.com/office/drawing/2014/main" id="{8CAA96AC-C1B7-325E-C742-84E656F94BCD}"/>
              </a:ext>
            </a:extLst>
          </p:cNvPr>
          <p:cNvPicPr>
            <a:picLocks noChangeAspect="1"/>
          </p:cNvPicPr>
          <p:nvPr/>
        </p:nvPicPr>
        <p:blipFill>
          <a:blip r:embed="rId4"/>
          <a:stretch>
            <a:fillRect/>
          </a:stretch>
        </p:blipFill>
        <p:spPr>
          <a:xfrm>
            <a:off x="14029" y="1084"/>
            <a:ext cx="890093" cy="1146147"/>
          </a:xfrm>
          <a:prstGeom prst="rect">
            <a:avLst/>
          </a:prstGeom>
        </p:spPr>
      </p:pic>
    </p:spTree>
    <p:extLst>
      <p:ext uri="{BB962C8B-B14F-4D97-AF65-F5344CB8AC3E}">
        <p14:creationId xmlns:p14="http://schemas.microsoft.com/office/powerpoint/2010/main" val="309458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86"/>
            <a:ext cx="11518900" cy="1209484"/>
            <a:chOff x="0" y="0"/>
            <a:chExt cx="24384000" cy="2560318"/>
          </a:xfrm>
        </p:grpSpPr>
        <p:sp>
          <p:nvSpPr>
            <p:cNvPr id="3" name="Freeform 3"/>
            <p:cNvSpPr/>
            <p:nvPr/>
          </p:nvSpPr>
          <p:spPr>
            <a:xfrm>
              <a:off x="0" y="0"/>
              <a:ext cx="24384000" cy="2560320"/>
            </a:xfrm>
            <a:custGeom>
              <a:avLst/>
              <a:gdLst/>
              <a:ahLst/>
              <a:cxnLst/>
              <a:rect l="l" t="t" r="r" b="b"/>
              <a:pathLst>
                <a:path w="24384000" h="2560320">
                  <a:moveTo>
                    <a:pt x="0" y="0"/>
                  </a:moveTo>
                  <a:lnTo>
                    <a:pt x="24384000" y="0"/>
                  </a:lnTo>
                  <a:lnTo>
                    <a:pt x="24384000" y="2560320"/>
                  </a:lnTo>
                  <a:lnTo>
                    <a:pt x="0" y="2560320"/>
                  </a:lnTo>
                  <a:close/>
                </a:path>
              </a:pathLst>
            </a:custGeom>
            <a:solidFill>
              <a:srgbClr val="CBC7D8"/>
            </a:solidFill>
          </p:spPr>
          <p:txBody>
            <a:bodyPr/>
            <a:lstStyle/>
            <a:p>
              <a:pPr algn="l" defTabSz="863925" rtl="0">
                <a:buClr>
                  <a:srgbClr val="000000"/>
                </a:buClr>
                <a:defRPr/>
              </a:pPr>
              <a:endParaRPr lang="lv-LV" sz="1323">
                <a:solidFill>
                  <a:srgbClr val="000000"/>
                </a:solidFill>
                <a:latin typeface="Arial"/>
                <a:cs typeface="Arial"/>
                <a:sym typeface="Arial"/>
              </a:endParaRPr>
            </a:p>
          </p:txBody>
        </p:sp>
      </p:grpSp>
      <p:grpSp>
        <p:nvGrpSpPr>
          <p:cNvPr id="4" name="Group 4"/>
          <p:cNvGrpSpPr/>
          <p:nvPr/>
        </p:nvGrpSpPr>
        <p:grpSpPr>
          <a:xfrm>
            <a:off x="806450" y="362495"/>
            <a:ext cx="10215048" cy="943204"/>
            <a:chOff x="177038" y="9525"/>
            <a:chExt cx="24082341" cy="2132075"/>
          </a:xfrm>
        </p:grpSpPr>
        <p:sp>
          <p:nvSpPr>
            <p:cNvPr id="5" name="Freeform 5"/>
            <p:cNvSpPr/>
            <p:nvPr/>
          </p:nvSpPr>
          <p:spPr>
            <a:xfrm>
              <a:off x="177038" y="925024"/>
              <a:ext cx="8635912" cy="1216576"/>
            </a:xfrm>
            <a:custGeom>
              <a:avLst/>
              <a:gdLst/>
              <a:ahLst/>
              <a:cxnLst/>
              <a:rect l="l" t="t" r="r" b="b"/>
              <a:pathLst>
                <a:path w="8635912" h="1216576">
                  <a:moveTo>
                    <a:pt x="0" y="0"/>
                  </a:moveTo>
                  <a:lnTo>
                    <a:pt x="8635912" y="0"/>
                  </a:lnTo>
                  <a:lnTo>
                    <a:pt x="8635912" y="1216576"/>
                  </a:lnTo>
                  <a:lnTo>
                    <a:pt x="0" y="1216576"/>
                  </a:lnTo>
                  <a:close/>
                </a:path>
              </a:pathLst>
            </a:custGeom>
            <a:solidFill>
              <a:srgbClr val="000000">
                <a:alpha val="0"/>
              </a:srgbClr>
            </a:solidFill>
          </p:spPr>
          <p:txBody>
            <a:bodyPr/>
            <a:lstStyle/>
            <a:p>
              <a:pPr algn="l" defTabSz="863925" rtl="0">
                <a:buClr>
                  <a:srgbClr val="000000"/>
                </a:buClr>
                <a:defRPr/>
              </a:pPr>
              <a:endParaRPr lang="lv-LV" sz="1323">
                <a:solidFill>
                  <a:srgbClr val="000000"/>
                </a:solidFill>
                <a:latin typeface="Arial"/>
                <a:cs typeface="Arial"/>
                <a:sym typeface="Arial"/>
              </a:endParaRPr>
            </a:p>
          </p:txBody>
        </p:sp>
        <p:sp>
          <p:nvSpPr>
            <p:cNvPr id="6" name="TextBox 6"/>
            <p:cNvSpPr txBox="1"/>
            <p:nvPr/>
          </p:nvSpPr>
          <p:spPr>
            <a:xfrm>
              <a:off x="651928" y="9525"/>
              <a:ext cx="23607451" cy="1207052"/>
            </a:xfrm>
            <a:prstGeom prst="rect">
              <a:avLst/>
            </a:prstGeom>
          </p:spPr>
          <p:txBody>
            <a:bodyPr lIns="0" tIns="0" rIns="0" bIns="0" rtlCol="0" anchor="ctr"/>
            <a:lstStyle/>
            <a:p>
              <a:pPr algn="l" defTabSz="575978" rtl="0">
                <a:lnSpc>
                  <a:spcPts val="1890"/>
                </a:lnSpc>
                <a:defRPr/>
              </a:pPr>
              <a:r>
                <a:rPr lang="en-US" sz="2268" b="1" kern="1200" dirty="0" err="1">
                  <a:solidFill>
                    <a:srgbClr val="664790"/>
                  </a:solidFill>
                  <a:latin typeface="Verdana" panose="020B0604030504040204" pitchFamily="34" charset="0"/>
                  <a:ea typeface="Verdana" panose="020B0604030504040204" pitchFamily="34" charset="0"/>
                  <a:cs typeface="Verdana Pro Bold"/>
                  <a:sym typeface="Verdana Pro Bold"/>
                </a:rPr>
                <a:t>Plānotais</a:t>
              </a:r>
              <a:r>
                <a:rPr lang="en-US" sz="2268" b="1" kern="1200" dirty="0">
                  <a:solidFill>
                    <a:srgbClr val="664790"/>
                  </a:solidFill>
                  <a:latin typeface="Verdana" panose="020B0604030504040204" pitchFamily="34" charset="0"/>
                  <a:ea typeface="Verdana" panose="020B0604030504040204" pitchFamily="34" charset="0"/>
                  <a:cs typeface="Verdana Pro Bold"/>
                  <a:sym typeface="Verdana Pro Bold"/>
                </a:rPr>
                <a:t> </a:t>
              </a:r>
              <a:r>
                <a:rPr lang="en-US" sz="2268" b="1" kern="1200" dirty="0" err="1">
                  <a:solidFill>
                    <a:srgbClr val="664790"/>
                  </a:solidFill>
                  <a:latin typeface="Verdana" panose="020B0604030504040204" pitchFamily="34" charset="0"/>
                  <a:ea typeface="Verdana" panose="020B0604030504040204" pitchFamily="34" charset="0"/>
                  <a:cs typeface="Verdana Pro Bold"/>
                  <a:sym typeface="Verdana Pro Bold"/>
                </a:rPr>
                <a:t>atbalsts</a:t>
              </a:r>
              <a:r>
                <a:rPr lang="lv-LV" sz="2268" b="1" kern="1200" dirty="0">
                  <a:solidFill>
                    <a:srgbClr val="664790"/>
                  </a:solidFill>
                  <a:latin typeface="Verdana" panose="020B0604030504040204" pitchFamily="34" charset="0"/>
                  <a:ea typeface="Verdana" panose="020B0604030504040204" pitchFamily="34" charset="0"/>
                  <a:cs typeface="Verdana Pro Bold"/>
                  <a:sym typeface="Verdana Pro Bold"/>
                </a:rPr>
                <a:t> </a:t>
              </a:r>
            </a:p>
            <a:p>
              <a:pPr algn="l" defTabSz="575978" rtl="0">
                <a:lnSpc>
                  <a:spcPts val="3401"/>
                </a:lnSpc>
                <a:defRPr/>
              </a:pPr>
              <a:r>
                <a:rPr lang="lv-LV" sz="1701" b="1" kern="1200" dirty="0">
                  <a:solidFill>
                    <a:srgbClr val="664790"/>
                  </a:solidFill>
                  <a:latin typeface="Verdana" panose="020B0604030504040204" pitchFamily="34" charset="0"/>
                  <a:ea typeface="Verdana" panose="020B0604030504040204" pitchFamily="34" charset="0"/>
                  <a:cs typeface="Verdana Pro Bold"/>
                  <a:sym typeface="Verdana Pro Bold"/>
                </a:rPr>
                <a:t>(rasts finansējums no iekšējiem Izglītības un zinātnes ministrijas finanšu resursiem)</a:t>
              </a:r>
              <a:endParaRPr lang="en-US" sz="1701" b="1" kern="1200" dirty="0">
                <a:solidFill>
                  <a:srgbClr val="664790"/>
                </a:solidFill>
                <a:latin typeface="Verdana" panose="020B0604030504040204" pitchFamily="34" charset="0"/>
                <a:ea typeface="Verdana" panose="020B0604030504040204" pitchFamily="34" charset="0"/>
                <a:cs typeface="Verdana Pro Bold"/>
                <a:sym typeface="Verdana Pro Bold"/>
              </a:endParaRPr>
            </a:p>
          </p:txBody>
        </p:sp>
      </p:grpSp>
      <p:grpSp>
        <p:nvGrpSpPr>
          <p:cNvPr id="7" name="Group 7"/>
          <p:cNvGrpSpPr/>
          <p:nvPr/>
        </p:nvGrpSpPr>
        <p:grpSpPr>
          <a:xfrm>
            <a:off x="4290378" y="1993649"/>
            <a:ext cx="1016110" cy="102965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buClr>
                  <a:srgbClr val="000000"/>
                </a:buClr>
                <a:defRPr/>
              </a:pPr>
              <a:endParaRPr lang="lv-LV" sz="1323">
                <a:solidFill>
                  <a:srgbClr val="000000"/>
                </a:solidFill>
                <a:latin typeface="Arial"/>
                <a:cs typeface="Arial"/>
                <a:sym typeface="Arial"/>
              </a:endParaRPr>
            </a:p>
          </p:txBody>
        </p:sp>
        <p:sp>
          <p:nvSpPr>
            <p:cNvPr id="9" name="TextBox 9"/>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10" name="Freeform 10"/>
          <p:cNvSpPr/>
          <p:nvPr/>
        </p:nvSpPr>
        <p:spPr>
          <a:xfrm>
            <a:off x="4480564" y="2171058"/>
            <a:ext cx="635739" cy="615933"/>
          </a:xfrm>
          <a:custGeom>
            <a:avLst/>
            <a:gdLst/>
            <a:ahLst/>
            <a:cxnLst/>
            <a:rect l="l" t="t" r="r" b="b"/>
            <a:pathLst>
              <a:path w="942261" h="716118">
                <a:moveTo>
                  <a:pt x="0" y="0"/>
                </a:moveTo>
                <a:lnTo>
                  <a:pt x="942261" y="0"/>
                </a:lnTo>
                <a:lnTo>
                  <a:pt x="942261" y="716118"/>
                </a:lnTo>
                <a:lnTo>
                  <a:pt x="0" y="716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l" defTabSz="863925" rtl="0">
              <a:buClr>
                <a:srgbClr val="000000"/>
              </a:buClr>
              <a:defRPr/>
            </a:pPr>
            <a:endParaRPr lang="lv-LV" sz="1323">
              <a:solidFill>
                <a:srgbClr val="000000"/>
              </a:solidFill>
              <a:latin typeface="Arial"/>
              <a:cs typeface="Arial"/>
              <a:sym typeface="Arial"/>
            </a:endParaRPr>
          </a:p>
        </p:txBody>
      </p:sp>
      <p:sp>
        <p:nvSpPr>
          <p:cNvPr id="14" name="Freeform 14"/>
          <p:cNvSpPr/>
          <p:nvPr/>
        </p:nvSpPr>
        <p:spPr>
          <a:xfrm>
            <a:off x="2356466" y="2820124"/>
            <a:ext cx="447940" cy="360399"/>
          </a:xfrm>
          <a:custGeom>
            <a:avLst/>
            <a:gdLst/>
            <a:ahLst/>
            <a:cxnLst/>
            <a:rect l="l" t="t" r="r" b="b"/>
            <a:pathLst>
              <a:path w="711172" h="572188">
                <a:moveTo>
                  <a:pt x="0" y="0"/>
                </a:moveTo>
                <a:lnTo>
                  <a:pt x="711171" y="0"/>
                </a:lnTo>
                <a:lnTo>
                  <a:pt x="711171" y="572188"/>
                </a:lnTo>
                <a:lnTo>
                  <a:pt x="0" y="572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l" defTabSz="863925" rtl="0">
              <a:buClr>
                <a:srgbClr val="000000"/>
              </a:buClr>
              <a:defRPr/>
            </a:pPr>
            <a:endParaRPr lang="lv-LV" sz="1323">
              <a:solidFill>
                <a:srgbClr val="000000"/>
              </a:solidFill>
              <a:latin typeface="Arial"/>
              <a:cs typeface="Arial"/>
              <a:sym typeface="Arial"/>
            </a:endParaRPr>
          </a:p>
        </p:txBody>
      </p:sp>
      <p:grpSp>
        <p:nvGrpSpPr>
          <p:cNvPr id="18" name="Group 18"/>
          <p:cNvGrpSpPr/>
          <p:nvPr/>
        </p:nvGrpSpPr>
        <p:grpSpPr>
          <a:xfrm>
            <a:off x="6690103" y="3917248"/>
            <a:ext cx="1032301" cy="106938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buClr>
                  <a:srgbClr val="000000"/>
                </a:buClr>
                <a:defRPr/>
              </a:pPr>
              <a:endParaRPr lang="lv-LV" sz="1323">
                <a:solidFill>
                  <a:srgbClr val="000000"/>
                </a:solidFill>
                <a:latin typeface="Arial"/>
                <a:cs typeface="Arial"/>
                <a:sym typeface="Arial"/>
              </a:endParaRPr>
            </a:p>
          </p:txBody>
        </p:sp>
        <p:sp>
          <p:nvSpPr>
            <p:cNvPr id="20" name="TextBox 20"/>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22" name="Freeform 22"/>
          <p:cNvSpPr/>
          <p:nvPr/>
        </p:nvSpPr>
        <p:spPr>
          <a:xfrm>
            <a:off x="7057758" y="4099884"/>
            <a:ext cx="423935" cy="624582"/>
          </a:xfrm>
          <a:custGeom>
            <a:avLst/>
            <a:gdLst/>
            <a:ahLst/>
            <a:cxnLst/>
            <a:rect l="l" t="t" r="r" b="b"/>
            <a:pathLst>
              <a:path w="673061" h="991619">
                <a:moveTo>
                  <a:pt x="0" y="0"/>
                </a:moveTo>
                <a:lnTo>
                  <a:pt x="673061" y="0"/>
                </a:lnTo>
                <a:lnTo>
                  <a:pt x="673061" y="991618"/>
                </a:lnTo>
                <a:lnTo>
                  <a:pt x="0" y="991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l" defTabSz="863925" rtl="0">
              <a:buClr>
                <a:srgbClr val="000000"/>
              </a:buClr>
              <a:defRPr/>
            </a:pPr>
            <a:endParaRPr lang="lv-LV" sz="1323">
              <a:solidFill>
                <a:srgbClr val="000000"/>
              </a:solidFill>
              <a:latin typeface="Arial"/>
              <a:cs typeface="Arial"/>
              <a:sym typeface="Arial"/>
            </a:endParaRPr>
          </a:p>
        </p:txBody>
      </p:sp>
      <p:grpSp>
        <p:nvGrpSpPr>
          <p:cNvPr id="23" name="Group 23"/>
          <p:cNvGrpSpPr/>
          <p:nvPr/>
        </p:nvGrpSpPr>
        <p:grpSpPr>
          <a:xfrm>
            <a:off x="2449185" y="3954328"/>
            <a:ext cx="1032301" cy="103230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buClr>
                  <a:srgbClr val="000000"/>
                </a:buClr>
                <a:defRPr/>
              </a:pPr>
              <a:endParaRPr lang="lv-LV" sz="1323">
                <a:solidFill>
                  <a:srgbClr val="000000"/>
                </a:solidFill>
                <a:latin typeface="Arial"/>
                <a:cs typeface="Arial"/>
                <a:sym typeface="Arial"/>
              </a:endParaRPr>
            </a:p>
          </p:txBody>
        </p:sp>
        <p:sp>
          <p:nvSpPr>
            <p:cNvPr id="25" name="TextBox 25"/>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26" name="Freeform 26"/>
          <p:cNvSpPr/>
          <p:nvPr/>
        </p:nvSpPr>
        <p:spPr>
          <a:xfrm>
            <a:off x="2690745" y="4069132"/>
            <a:ext cx="693962" cy="742206"/>
          </a:xfrm>
          <a:custGeom>
            <a:avLst/>
            <a:gdLst/>
            <a:ahLst/>
            <a:cxnLst/>
            <a:rect l="l" t="t" r="r" b="b"/>
            <a:pathLst>
              <a:path w="1101770" h="1178364">
                <a:moveTo>
                  <a:pt x="0" y="0"/>
                </a:moveTo>
                <a:lnTo>
                  <a:pt x="1101770" y="0"/>
                </a:lnTo>
                <a:lnTo>
                  <a:pt x="1101770" y="1178363"/>
                </a:lnTo>
                <a:lnTo>
                  <a:pt x="0" y="11783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algn="l" defTabSz="863925" rtl="0">
              <a:buClr>
                <a:srgbClr val="000000"/>
              </a:buClr>
              <a:defRPr/>
            </a:pPr>
            <a:endParaRPr lang="lv-LV" sz="1323" dirty="0">
              <a:solidFill>
                <a:srgbClr val="000000"/>
              </a:solidFill>
              <a:latin typeface="Arial"/>
              <a:cs typeface="Arial"/>
              <a:sym typeface="Arial"/>
            </a:endParaRPr>
          </a:p>
          <a:p>
            <a:pPr algn="l" defTabSz="863925" rtl="0">
              <a:buClr>
                <a:srgbClr val="000000"/>
              </a:buClr>
              <a:defRPr/>
            </a:pPr>
            <a:endParaRPr lang="lv-LV" sz="1323" dirty="0">
              <a:solidFill>
                <a:srgbClr val="000000"/>
              </a:solidFill>
              <a:latin typeface="Arial"/>
              <a:cs typeface="Arial"/>
              <a:sym typeface="Arial"/>
            </a:endParaRPr>
          </a:p>
          <a:p>
            <a:pPr algn="l" defTabSz="863925" rtl="0">
              <a:buClr>
                <a:srgbClr val="000000"/>
              </a:buClr>
              <a:defRPr/>
            </a:pPr>
            <a:endParaRPr lang="lv-LV" sz="1323" dirty="0">
              <a:solidFill>
                <a:srgbClr val="000000"/>
              </a:solidFill>
              <a:latin typeface="Arial"/>
              <a:cs typeface="Arial"/>
              <a:sym typeface="Arial"/>
            </a:endParaRPr>
          </a:p>
        </p:txBody>
      </p:sp>
      <p:sp>
        <p:nvSpPr>
          <p:cNvPr id="43" name="TextBox 43"/>
          <p:cNvSpPr txBox="1"/>
          <p:nvPr/>
        </p:nvSpPr>
        <p:spPr>
          <a:xfrm>
            <a:off x="5545144" y="2061322"/>
            <a:ext cx="2280342" cy="698076"/>
          </a:xfrm>
          <a:prstGeom prst="rect">
            <a:avLst/>
          </a:prstGeom>
        </p:spPr>
        <p:txBody>
          <a:bodyPr wrap="square" lIns="0" tIns="0" rIns="0" bIns="0" rtlCol="0" anchor="t">
            <a:spAutoFit/>
          </a:bodyPr>
          <a:lstStyle/>
          <a:p>
            <a:pPr algn="l" defTabSz="575978" rtl="0">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420 000 EUR </a:t>
            </a:r>
          </a:p>
          <a:p>
            <a:pPr algn="l" defTabSz="575978" rtl="0">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2026. gadā no valsts budžeta līdzekļiem.</a:t>
            </a:r>
          </a:p>
        </p:txBody>
      </p:sp>
      <p:sp>
        <p:nvSpPr>
          <p:cNvPr id="44" name="TextBox 44"/>
          <p:cNvSpPr txBox="1"/>
          <p:nvPr/>
        </p:nvSpPr>
        <p:spPr>
          <a:xfrm>
            <a:off x="3750490" y="4134911"/>
            <a:ext cx="2596083" cy="698076"/>
          </a:xfrm>
          <a:prstGeom prst="rect">
            <a:avLst/>
          </a:prstGeom>
        </p:spPr>
        <p:txBody>
          <a:bodyPr wrap="square" lIns="0" tIns="0" rIns="0" bIns="0" rtlCol="0" anchor="t">
            <a:spAutoFit/>
          </a:bodyPr>
          <a:lstStyle/>
          <a:p>
            <a:pPr algn="l" defTabSz="575978" rtl="0">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IZM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slēdzot</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sadarbības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līgumu</a:t>
            </a: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 ar katru pašvaldību. </a:t>
            </a:r>
            <a:endPar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p:txBody>
      </p:sp>
      <p:sp>
        <p:nvSpPr>
          <p:cNvPr id="46" name="TextBox 46"/>
          <p:cNvSpPr txBox="1"/>
          <p:nvPr/>
        </p:nvSpPr>
        <p:spPr>
          <a:xfrm>
            <a:off x="8065933" y="3789157"/>
            <a:ext cx="2722989" cy="2326919"/>
          </a:xfrm>
          <a:prstGeom prst="rect">
            <a:avLst/>
          </a:prstGeom>
        </p:spPr>
        <p:txBody>
          <a:bodyPr wrap="square" lIns="0" tIns="0" rIns="0" bIns="0" rtlCol="0" anchor="t">
            <a:spAutoFit/>
          </a:bodyPr>
          <a:lstStyle/>
          <a:p>
            <a:pPr algn="l" defTabSz="575978" rtl="0">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P</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iešķirot</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finansējumu</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pašvaldībām</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paredzēts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ka pašvaldības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kompetencē</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būs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iespēja</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izmantot</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piešķirtos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finanšu</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līdzekļus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iesaistot</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izglītības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iestādes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kas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atrodas</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attiecīgajā</a:t>
            </a:r>
            <a:r>
              <a:rPr lang="en-US" sz="1512" b="1" kern="1200" dirty="0">
                <a:solidFill>
                  <a:srgbClr val="442583"/>
                </a:solidFill>
                <a:latin typeface="Verdana" panose="020B0604030504040204" pitchFamily="34" charset="0"/>
                <a:ea typeface="Verdana" panose="020B0604030504040204" pitchFamily="34" charset="0"/>
                <a:cs typeface="Verdana Pro Bold"/>
                <a:sym typeface="Verdana Pro Bold"/>
              </a:rPr>
              <a:t> </a:t>
            </a:r>
            <a:r>
              <a:rPr lang="en-US"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administratīvajā</a:t>
            </a: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a:t>
            </a:r>
            <a:endParaRPr lang="en-US" sz="1512" b="1" kern="1200" dirty="0">
              <a:solidFill>
                <a:srgbClr val="442583"/>
              </a:solidFill>
              <a:latin typeface="Verdana Pro Bold"/>
              <a:ea typeface="Verdana Pro Bold"/>
              <a:cs typeface="Verdana Pro Bold"/>
              <a:sym typeface="Verdana Pro Bold"/>
            </a:endParaRPr>
          </a:p>
        </p:txBody>
      </p:sp>
      <p:pic>
        <p:nvPicPr>
          <p:cNvPr id="11" name="Attēls 10">
            <a:extLst>
              <a:ext uri="{FF2B5EF4-FFF2-40B4-BE49-F238E27FC236}">
                <a16:creationId xmlns:a16="http://schemas.microsoft.com/office/drawing/2014/main" id="{A7E0465F-47E5-C0A8-78A1-0B59830AF1BA}"/>
              </a:ext>
            </a:extLst>
          </p:cNvPr>
          <p:cNvPicPr>
            <a:picLocks noChangeAspect="1"/>
          </p:cNvPicPr>
          <p:nvPr/>
        </p:nvPicPr>
        <p:blipFill>
          <a:blip r:embed="rId10"/>
          <a:stretch>
            <a:fillRect/>
          </a:stretch>
        </p:blipFill>
        <p:spPr>
          <a:xfrm>
            <a:off x="0" y="9258"/>
            <a:ext cx="890093" cy="1146147"/>
          </a:xfrm>
          <a:prstGeom prst="rect">
            <a:avLst/>
          </a:prstGeom>
        </p:spPr>
      </p:pic>
    </p:spTree>
    <p:extLst>
      <p:ext uri="{BB962C8B-B14F-4D97-AF65-F5344CB8AC3E}">
        <p14:creationId xmlns:p14="http://schemas.microsoft.com/office/powerpoint/2010/main" val="679408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6AE4F8-6178-CBFB-3C51-1D2ABA5A3CFB}"/>
              </a:ext>
            </a:extLst>
          </p:cNvPr>
          <p:cNvSpPr txBox="1"/>
          <p:nvPr/>
        </p:nvSpPr>
        <p:spPr>
          <a:xfrm>
            <a:off x="1035049" y="271705"/>
            <a:ext cx="8943683" cy="1482842"/>
          </a:xfrm>
          <a:prstGeom prst="rect">
            <a:avLst/>
          </a:prstGeom>
          <a:noFill/>
        </p:spPr>
        <p:txBody>
          <a:bodyPr wrap="square">
            <a:spAutoFit/>
          </a:bodyPr>
          <a:lstStyle/>
          <a:p>
            <a:pPr algn="l" defTabSz="575978" rtl="0">
              <a:spcBef>
                <a:spcPct val="0"/>
              </a:spcBef>
              <a:defRPr/>
            </a:pPr>
            <a:r>
              <a:rPr lang="lv-LV" sz="2268" b="1" kern="1200" dirty="0">
                <a:solidFill>
                  <a:srgbClr val="664690"/>
                </a:solidFill>
                <a:latin typeface="Verdana" panose="020B0604030504040204" pitchFamily="34" charset="0"/>
                <a:ea typeface="Verdana" panose="020B0604030504040204" pitchFamily="34" charset="0"/>
                <a:cs typeface="Verdana Pro Bold"/>
                <a:sym typeface="Verdana Pro Bold"/>
              </a:rPr>
              <a:t>Valsts budžeta apakšprogramma 01.11.00. </a:t>
            </a:r>
          </a:p>
          <a:p>
            <a:pPr algn="l" defTabSz="575978" rtl="0">
              <a:spcBef>
                <a:spcPct val="0"/>
              </a:spcBef>
              <a:defRPr/>
            </a:pPr>
            <a:r>
              <a:rPr lang="lv-LV" sz="2268" b="1" kern="1200" dirty="0">
                <a:solidFill>
                  <a:srgbClr val="664690"/>
                </a:solidFill>
                <a:latin typeface="Verdana" panose="020B0604030504040204" pitchFamily="34" charset="0"/>
                <a:ea typeface="Verdana" panose="020B0604030504040204" pitchFamily="34" charset="0"/>
                <a:cs typeface="Verdana Pro Bold"/>
                <a:sym typeface="Verdana Pro Bold"/>
              </a:rPr>
              <a:t>(Pedagogu profesionālas kompetences pilnveide)</a:t>
            </a:r>
          </a:p>
          <a:p>
            <a:pPr algn="l" defTabSz="575978" rtl="0">
              <a:lnSpc>
                <a:spcPts val="1813"/>
              </a:lnSpc>
              <a:spcBef>
                <a:spcPct val="0"/>
              </a:spcBef>
              <a:defRPr/>
            </a:pPr>
            <a:endParaRPr lang="lv-LV" sz="2268" b="1" kern="1200" dirty="0">
              <a:solidFill>
                <a:srgbClr val="664690"/>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813"/>
              </a:lnSpc>
              <a:spcBef>
                <a:spcPct val="0"/>
              </a:spcBef>
              <a:defRPr/>
            </a:pPr>
            <a:endParaRPr lang="lv-LV" sz="1512" b="1" kern="1200" dirty="0">
              <a:solidFill>
                <a:srgbClr val="856CA6">
                  <a:lumMod val="75000"/>
                </a:srgbClr>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813"/>
              </a:lnSpc>
              <a:spcBef>
                <a:spcPct val="0"/>
              </a:spcBef>
              <a:defRPr/>
            </a:pPr>
            <a:r>
              <a:rPr lang="lv-LV" sz="1701" b="1" kern="1200" dirty="0">
                <a:solidFill>
                  <a:srgbClr val="856CA6">
                    <a:lumMod val="75000"/>
                  </a:srgbClr>
                </a:solidFill>
                <a:latin typeface="Verdana" panose="020B0604030504040204" pitchFamily="34" charset="0"/>
                <a:ea typeface="Verdana" panose="020B0604030504040204" pitchFamily="34" charset="0"/>
                <a:cs typeface="Verdana Pro Bold"/>
                <a:sym typeface="Verdana Pro Bold"/>
              </a:rPr>
              <a:t>Par sadarbības līgumu ar pašvaldībām:</a:t>
            </a:r>
          </a:p>
        </p:txBody>
      </p:sp>
      <p:sp>
        <p:nvSpPr>
          <p:cNvPr id="5" name="TextBox 4">
            <a:extLst>
              <a:ext uri="{FF2B5EF4-FFF2-40B4-BE49-F238E27FC236}">
                <a16:creationId xmlns:a16="http://schemas.microsoft.com/office/drawing/2014/main" id="{675E4C1E-CF77-E0C2-DF53-25C660AA9F09}"/>
              </a:ext>
            </a:extLst>
          </p:cNvPr>
          <p:cNvSpPr txBox="1"/>
          <p:nvPr/>
        </p:nvSpPr>
        <p:spPr>
          <a:xfrm>
            <a:off x="1433378" y="1944272"/>
            <a:ext cx="10477036" cy="4901342"/>
          </a:xfrm>
          <a:prstGeom prst="rect">
            <a:avLst/>
          </a:prstGeom>
          <a:noFill/>
        </p:spPr>
        <p:txBody>
          <a:bodyPr wrap="square">
            <a:spAutoFit/>
          </a:bodyPr>
          <a:lstStyle/>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Pedagogu profesionālās kompetences pilnveides kursi.</a:t>
            </a: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Semināri un konferences.</a:t>
            </a: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Radošās darbnīcas, pieredzes apmaiņa, individuālās konsultācija un labās prakses piemēri.</a:t>
            </a: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Vardarbības mazināšanas un emocionālās </a:t>
            </a:r>
            <a:r>
              <a:rPr lang="lv-LV" sz="1512" b="1" kern="1200" dirty="0" err="1">
                <a:solidFill>
                  <a:srgbClr val="442583"/>
                </a:solidFill>
                <a:latin typeface="Verdana" panose="020B0604030504040204" pitchFamily="34" charset="0"/>
                <a:ea typeface="Verdana" panose="020B0604030504040204" pitchFamily="34" charset="0"/>
                <a:cs typeface="Verdana Pro Bold"/>
                <a:sym typeface="Verdana Pro Bold"/>
              </a:rPr>
              <a:t>labbūtības</a:t>
            </a:r>
            <a:r>
              <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rPr>
              <a:t> veicināšanas programmas*</a:t>
            </a:r>
          </a:p>
          <a:p>
            <a:pPr algn="l" defTabSz="575978" rtl="0">
              <a:lnSpc>
                <a:spcPts val="1512"/>
              </a:lnSpc>
              <a:spcBef>
                <a:spcPct val="0"/>
              </a:spcBef>
              <a:defRPr/>
            </a:pPr>
            <a:endParaRPr lang="lv-LV" sz="992" b="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r>
              <a:rPr lang="lv-LV" sz="1323" i="1" kern="1200" dirty="0">
                <a:solidFill>
                  <a:srgbClr val="442583"/>
                </a:solidFill>
                <a:latin typeface="Verdana" panose="020B0604030504040204" pitchFamily="34" charset="0"/>
                <a:ea typeface="Verdana" panose="020B0604030504040204" pitchFamily="34" charset="0"/>
                <a:cs typeface="Verdana Pro Bold"/>
                <a:sym typeface="Verdana Pro Bold"/>
              </a:rPr>
              <a:t>*Programmas, kuras iesakām, apskatītas un raksturotas RSU pētījumā “Ekspertīze par emocionālās </a:t>
            </a:r>
            <a:r>
              <a:rPr lang="lv-LV" sz="1323" i="1" kern="1200" dirty="0" err="1">
                <a:solidFill>
                  <a:srgbClr val="442583"/>
                </a:solidFill>
                <a:latin typeface="Verdana" panose="020B0604030504040204" pitchFamily="34" charset="0"/>
                <a:ea typeface="Verdana" panose="020B0604030504040204" pitchFamily="34" charset="0"/>
                <a:cs typeface="Verdana Pro Bold"/>
                <a:sym typeface="Verdana Pro Bold"/>
              </a:rPr>
              <a:t>labizjūtas</a:t>
            </a:r>
            <a:r>
              <a:rPr lang="lv-LV" sz="1323" i="1" kern="1200" dirty="0">
                <a:solidFill>
                  <a:srgbClr val="442583"/>
                </a:solidFill>
                <a:latin typeface="Verdana" panose="020B0604030504040204" pitchFamily="34" charset="0"/>
                <a:ea typeface="Verdana" panose="020B0604030504040204" pitchFamily="34" charset="0"/>
                <a:cs typeface="Verdana Pro Bold"/>
                <a:sym typeface="Verdana Pro Bold"/>
              </a:rPr>
              <a:t> novērtēšanas un nodrošināšanas instrumentiem Latvijas izglītības iestādēs”, pieejams: </a:t>
            </a:r>
            <a:r>
              <a:rPr lang="lv-LV" sz="1323" i="1" kern="1200" dirty="0">
                <a:solidFill>
                  <a:srgbClr val="442583"/>
                </a:solidFill>
                <a:latin typeface="Verdana" panose="020B0604030504040204" pitchFamily="34" charset="0"/>
                <a:ea typeface="Verdana" panose="020B0604030504040204" pitchFamily="34" charset="0"/>
                <a:cs typeface="Verdana Pro Bold"/>
                <a:sym typeface="Verdana Pro Bold"/>
                <a:hlinkClick r:id="rId2"/>
              </a:rPr>
              <a:t>https://www.izm.gov.lv/lv/media/22833/download?attachment</a:t>
            </a:r>
            <a:endParaRPr lang="lv-LV" sz="1323" i="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323" i="1" kern="1200" dirty="0">
              <a:solidFill>
                <a:srgbClr val="442583"/>
              </a:solidFill>
              <a:latin typeface="Verdana" panose="020B0604030504040204" pitchFamily="34" charset="0"/>
              <a:ea typeface="Verdana" panose="020B0604030504040204" pitchFamily="34" charset="0"/>
              <a:cs typeface="Verdana Pro Bold"/>
              <a:sym typeface="Verdana Pro Bold"/>
            </a:endParaRPr>
          </a:p>
          <a:p>
            <a:pPr algn="l" defTabSz="575978" rtl="0">
              <a:lnSpc>
                <a:spcPts val="1512"/>
              </a:lnSpc>
              <a:spcBef>
                <a:spcPct val="0"/>
              </a:spcBef>
              <a:defRPr/>
            </a:pPr>
            <a:endParaRPr lang="lv-LV" sz="1512" b="1" kern="1200" dirty="0">
              <a:solidFill>
                <a:srgbClr val="442583"/>
              </a:solidFill>
              <a:latin typeface="Verdana" panose="020B0604030504040204" pitchFamily="34" charset="0"/>
              <a:ea typeface="Verdana" panose="020B0604030504040204" pitchFamily="34" charset="0"/>
              <a:cs typeface="Verdana Pro Bold"/>
              <a:sym typeface="Verdana Pro Bold"/>
            </a:endParaRPr>
          </a:p>
        </p:txBody>
      </p:sp>
      <p:grpSp>
        <p:nvGrpSpPr>
          <p:cNvPr id="6" name="Group 27"/>
          <p:cNvGrpSpPr/>
          <p:nvPr/>
        </p:nvGrpSpPr>
        <p:grpSpPr>
          <a:xfrm>
            <a:off x="557631" y="1944272"/>
            <a:ext cx="824733" cy="859869"/>
            <a:chOff x="76200" y="-121084"/>
            <a:chExt cx="822638" cy="857684"/>
          </a:xfrm>
        </p:grpSpPr>
        <p:sp>
          <p:nvSpPr>
            <p:cNvPr id="7" name="Freeform 28"/>
            <p:cNvSpPr/>
            <p:nvPr/>
          </p:nvSpPr>
          <p:spPr>
            <a:xfrm>
              <a:off x="86038" y="-12108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defRPr/>
              </a:pPr>
              <a:endParaRPr lang="lv-LV" sz="1701">
                <a:latin typeface="Arial"/>
                <a:cs typeface="Arial"/>
                <a:sym typeface="Arial"/>
              </a:endParaRPr>
            </a:p>
          </p:txBody>
        </p:sp>
        <p:sp>
          <p:nvSpPr>
            <p:cNvPr id="8" name="TextBox 29"/>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36" name="Freeform 36"/>
          <p:cNvSpPr/>
          <p:nvPr/>
        </p:nvSpPr>
        <p:spPr>
          <a:xfrm>
            <a:off x="800694" y="2119383"/>
            <a:ext cx="456798" cy="464647"/>
          </a:xfrm>
          <a:custGeom>
            <a:avLst/>
            <a:gdLst/>
            <a:ahLst/>
            <a:cxnLst/>
            <a:rect l="l" t="t" r="r" b="b"/>
            <a:pathLst>
              <a:path w="725236" h="760405">
                <a:moveTo>
                  <a:pt x="0" y="0"/>
                </a:moveTo>
                <a:lnTo>
                  <a:pt x="725236" y="0"/>
                </a:lnTo>
                <a:lnTo>
                  <a:pt x="725236" y="760405"/>
                </a:lnTo>
                <a:lnTo>
                  <a:pt x="0" y="760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l" defTabSz="863925" rtl="0">
              <a:defRPr/>
            </a:pPr>
            <a:endParaRPr lang="lv-LV" sz="1701">
              <a:latin typeface="Arial"/>
              <a:cs typeface="Arial"/>
              <a:sym typeface="Arial"/>
            </a:endParaRPr>
          </a:p>
        </p:txBody>
      </p:sp>
      <p:grpSp>
        <p:nvGrpSpPr>
          <p:cNvPr id="30" name="Group 30"/>
          <p:cNvGrpSpPr/>
          <p:nvPr/>
        </p:nvGrpSpPr>
        <p:grpSpPr>
          <a:xfrm>
            <a:off x="550741" y="2956934"/>
            <a:ext cx="814871" cy="81487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defRPr/>
              </a:pPr>
              <a:endParaRPr lang="lv-LV" sz="1701">
                <a:latin typeface="Arial"/>
                <a:cs typeface="Arial"/>
                <a:sym typeface="Arial"/>
              </a:endParaRPr>
            </a:p>
          </p:txBody>
        </p:sp>
        <p:sp>
          <p:nvSpPr>
            <p:cNvPr id="32" name="TextBox 32"/>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37" name="Freeform 37"/>
          <p:cNvSpPr/>
          <p:nvPr/>
        </p:nvSpPr>
        <p:spPr>
          <a:xfrm>
            <a:off x="746410" y="3157469"/>
            <a:ext cx="473303" cy="421997"/>
          </a:xfrm>
          <a:custGeom>
            <a:avLst/>
            <a:gdLst/>
            <a:ahLst/>
            <a:cxnLst/>
            <a:rect l="l" t="t" r="r" b="b"/>
            <a:pathLst>
              <a:path w="751440" h="669984">
                <a:moveTo>
                  <a:pt x="0" y="0"/>
                </a:moveTo>
                <a:lnTo>
                  <a:pt x="751440" y="0"/>
                </a:lnTo>
                <a:lnTo>
                  <a:pt x="751440" y="669984"/>
                </a:lnTo>
                <a:lnTo>
                  <a:pt x="0" y="669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defTabSz="863925" rtl="0">
              <a:defRPr/>
            </a:pPr>
            <a:endParaRPr lang="lv-LV" sz="1701">
              <a:latin typeface="Arial"/>
              <a:cs typeface="Arial"/>
              <a:sym typeface="Arial"/>
            </a:endParaRPr>
          </a:p>
        </p:txBody>
      </p:sp>
      <p:grpSp>
        <p:nvGrpSpPr>
          <p:cNvPr id="33" name="Group 33"/>
          <p:cNvGrpSpPr/>
          <p:nvPr/>
        </p:nvGrpSpPr>
        <p:grpSpPr>
          <a:xfrm>
            <a:off x="575626" y="4045436"/>
            <a:ext cx="814871" cy="81487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defRPr/>
              </a:pPr>
              <a:endParaRPr lang="lv-LV" sz="1701">
                <a:latin typeface="Arial"/>
                <a:cs typeface="Arial"/>
                <a:sym typeface="Arial"/>
              </a:endParaRPr>
            </a:p>
          </p:txBody>
        </p:sp>
        <p:sp>
          <p:nvSpPr>
            <p:cNvPr id="35" name="TextBox 35"/>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sp>
        <p:nvSpPr>
          <p:cNvPr id="9" name="Freeform 38">
            <a:extLst>
              <a:ext uri="{FF2B5EF4-FFF2-40B4-BE49-F238E27FC236}">
                <a16:creationId xmlns:a16="http://schemas.microsoft.com/office/drawing/2014/main" id="{A1208F7E-C2AE-1A32-DEDB-3F4E8C6CAF9B}"/>
              </a:ext>
            </a:extLst>
          </p:cNvPr>
          <p:cNvSpPr/>
          <p:nvPr/>
        </p:nvSpPr>
        <p:spPr>
          <a:xfrm>
            <a:off x="773129" y="4154578"/>
            <a:ext cx="419863" cy="548840"/>
          </a:xfrm>
          <a:custGeom>
            <a:avLst/>
            <a:gdLst/>
            <a:ahLst/>
            <a:cxnLst/>
            <a:rect l="l" t="t" r="r" b="b"/>
            <a:pathLst>
              <a:path w="666596" h="871367">
                <a:moveTo>
                  <a:pt x="0" y="0"/>
                </a:moveTo>
                <a:lnTo>
                  <a:pt x="666596" y="0"/>
                </a:lnTo>
                <a:lnTo>
                  <a:pt x="666596" y="871367"/>
                </a:lnTo>
                <a:lnTo>
                  <a:pt x="0" y="871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l" defTabSz="863925" rtl="0">
              <a:defRPr/>
            </a:pPr>
            <a:endParaRPr lang="lv-LV" sz="1701">
              <a:latin typeface="Arial"/>
              <a:cs typeface="Arial"/>
              <a:sym typeface="Arial"/>
            </a:endParaRPr>
          </a:p>
        </p:txBody>
      </p:sp>
      <p:grpSp>
        <p:nvGrpSpPr>
          <p:cNvPr id="39" name="Group 39"/>
          <p:cNvGrpSpPr/>
          <p:nvPr/>
        </p:nvGrpSpPr>
        <p:grpSpPr>
          <a:xfrm>
            <a:off x="567494" y="5268511"/>
            <a:ext cx="814871" cy="81487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51A1"/>
            </a:solidFill>
          </p:spPr>
          <p:txBody>
            <a:bodyPr/>
            <a:lstStyle/>
            <a:p>
              <a:pPr algn="l" defTabSz="863925" rtl="0">
                <a:defRPr/>
              </a:pPr>
              <a:endParaRPr lang="lv-LV" sz="1701">
                <a:latin typeface="Arial"/>
                <a:cs typeface="Arial"/>
                <a:sym typeface="Arial"/>
              </a:endParaRPr>
            </a:p>
          </p:txBody>
        </p:sp>
        <p:sp>
          <p:nvSpPr>
            <p:cNvPr id="41" name="TextBox 41"/>
            <p:cNvSpPr txBox="1"/>
            <p:nvPr/>
          </p:nvSpPr>
          <p:spPr>
            <a:xfrm>
              <a:off x="76200" y="28575"/>
              <a:ext cx="660400" cy="708025"/>
            </a:xfrm>
            <a:prstGeom prst="rect">
              <a:avLst/>
            </a:prstGeom>
          </p:spPr>
          <p:txBody>
            <a:bodyPr lIns="31997" tIns="31997" rIns="31997" bIns="31997" rtlCol="0" anchor="ctr"/>
            <a:lstStyle/>
            <a:p>
              <a:pPr algn="ctr" defTabSz="575978" rtl="0">
                <a:lnSpc>
                  <a:spcPts val="1641"/>
                </a:lnSpc>
                <a:defRPr/>
              </a:pPr>
              <a:endParaRPr sz="1134" kern="1200">
                <a:solidFill>
                  <a:prstClr val="black"/>
                </a:solidFill>
                <a:latin typeface="Calibri"/>
                <a:ea typeface="+mn-ea"/>
                <a:cs typeface="Arial"/>
                <a:sym typeface="Arial"/>
              </a:endParaRPr>
            </a:p>
          </p:txBody>
        </p:sp>
      </p:grpSp>
      <p:pic>
        <p:nvPicPr>
          <p:cNvPr id="11" name="Picture 10">
            <a:extLst>
              <a:ext uri="{FF2B5EF4-FFF2-40B4-BE49-F238E27FC236}">
                <a16:creationId xmlns:a16="http://schemas.microsoft.com/office/drawing/2014/main" id="{7C0A6BDE-FB4F-C15E-ED81-A7E654DBCA25}"/>
              </a:ext>
            </a:extLst>
          </p:cNvPr>
          <p:cNvPicPr>
            <a:picLocks noChangeAspect="1"/>
          </p:cNvPicPr>
          <p:nvPr/>
        </p:nvPicPr>
        <p:blipFill>
          <a:blip r:embed="rId9"/>
          <a:stretch>
            <a:fillRect/>
          </a:stretch>
        </p:blipFill>
        <p:spPr>
          <a:xfrm>
            <a:off x="773129" y="5443736"/>
            <a:ext cx="428679" cy="428679"/>
          </a:xfrm>
          <a:prstGeom prst="rect">
            <a:avLst/>
          </a:prstGeom>
          <a:solidFill>
            <a:schemeClr val="bg1"/>
          </a:solidFill>
        </p:spPr>
      </p:pic>
      <p:pic>
        <p:nvPicPr>
          <p:cNvPr id="2" name="Attēls 1">
            <a:extLst>
              <a:ext uri="{FF2B5EF4-FFF2-40B4-BE49-F238E27FC236}">
                <a16:creationId xmlns:a16="http://schemas.microsoft.com/office/drawing/2014/main" id="{650A6F13-B155-F64A-D077-6D62158C967E}"/>
              </a:ext>
            </a:extLst>
          </p:cNvPr>
          <p:cNvPicPr>
            <a:picLocks noChangeAspect="1"/>
          </p:cNvPicPr>
          <p:nvPr/>
        </p:nvPicPr>
        <p:blipFill>
          <a:blip r:embed="rId10"/>
          <a:stretch>
            <a:fillRect/>
          </a:stretch>
        </p:blipFill>
        <p:spPr>
          <a:xfrm>
            <a:off x="-15801" y="0"/>
            <a:ext cx="890093" cy="1146147"/>
          </a:xfrm>
          <a:prstGeom prst="rect">
            <a:avLst/>
          </a:prstGeom>
        </p:spPr>
      </p:pic>
    </p:spTree>
    <p:extLst>
      <p:ext uri="{BB962C8B-B14F-4D97-AF65-F5344CB8AC3E}">
        <p14:creationId xmlns:p14="http://schemas.microsoft.com/office/powerpoint/2010/main" val="206777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AB7558-B226-0128-AA0A-A7D06C13D7EA}"/>
              </a:ext>
            </a:extLst>
          </p:cNvPr>
          <p:cNvSpPr txBox="1"/>
          <p:nvPr/>
        </p:nvSpPr>
        <p:spPr>
          <a:xfrm>
            <a:off x="660072" y="2816997"/>
            <a:ext cx="10483493" cy="2331729"/>
          </a:xfrm>
          <a:prstGeom prst="rect">
            <a:avLst/>
          </a:prstGeom>
          <a:noFill/>
        </p:spPr>
        <p:txBody>
          <a:bodyPr wrap="square" rtlCol="0">
            <a:spAutoFit/>
          </a:bodyPr>
          <a:lstStyle/>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a:p>
            <a:pPr algn="l" defTabSz="863925" rtl="0">
              <a:buClr>
                <a:srgbClr val="000000"/>
              </a:buClr>
              <a:defRPr/>
            </a:pPr>
            <a:endParaRPr lang="lv-LV" sz="1323" b="1" dirty="0">
              <a:solidFill>
                <a:srgbClr val="664690"/>
              </a:solidFill>
              <a:latin typeface="Verdana" panose="020B0604030504040204" pitchFamily="34" charset="0"/>
              <a:ea typeface="Verdana" panose="020B0604030504040204" pitchFamily="34" charset="0"/>
              <a:cs typeface="Arial"/>
              <a:sym typeface="Arial"/>
            </a:endParaRPr>
          </a:p>
        </p:txBody>
      </p:sp>
      <p:pic>
        <p:nvPicPr>
          <p:cNvPr id="10" name="Picture 9">
            <a:extLst>
              <a:ext uri="{FF2B5EF4-FFF2-40B4-BE49-F238E27FC236}">
                <a16:creationId xmlns:a16="http://schemas.microsoft.com/office/drawing/2014/main" id="{389EBD71-CF52-60ED-C105-41AD08CFCA58}"/>
              </a:ext>
            </a:extLst>
          </p:cNvPr>
          <p:cNvPicPr>
            <a:picLocks noChangeAspect="1"/>
          </p:cNvPicPr>
          <p:nvPr/>
        </p:nvPicPr>
        <p:blipFill>
          <a:blip r:embed="rId2"/>
          <a:stretch>
            <a:fillRect/>
          </a:stretch>
        </p:blipFill>
        <p:spPr>
          <a:xfrm>
            <a:off x="9684135" y="-84015"/>
            <a:ext cx="1368768" cy="1368768"/>
          </a:xfrm>
          <a:prstGeom prst="rect">
            <a:avLst/>
          </a:prstGeom>
        </p:spPr>
      </p:pic>
      <p:sp>
        <p:nvSpPr>
          <p:cNvPr id="12" name="TextBox 11">
            <a:extLst>
              <a:ext uri="{FF2B5EF4-FFF2-40B4-BE49-F238E27FC236}">
                <a16:creationId xmlns:a16="http://schemas.microsoft.com/office/drawing/2014/main" id="{F754C528-F858-4BB9-D9B6-E7A7E583F18C}"/>
              </a:ext>
            </a:extLst>
          </p:cNvPr>
          <p:cNvSpPr txBox="1"/>
          <p:nvPr/>
        </p:nvSpPr>
        <p:spPr>
          <a:xfrm>
            <a:off x="465998" y="1282247"/>
            <a:ext cx="10586905" cy="4803623"/>
          </a:xfrm>
          <a:prstGeom prst="rect">
            <a:avLst/>
          </a:prstGeom>
          <a:noFill/>
        </p:spPr>
        <p:txBody>
          <a:bodyPr wrap="square">
            <a:spAutoFit/>
          </a:bodyPr>
          <a:lstStyle/>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r>
              <a:rPr lang="lv-LV" sz="1701" b="1" dirty="0">
                <a:solidFill>
                  <a:srgbClr val="664690"/>
                </a:solidFill>
                <a:latin typeface="Verdana" panose="020B0604030504040204" pitchFamily="34" charset="0"/>
                <a:ea typeface="Verdana" panose="020B0604030504040204" pitchFamily="34" charset="0"/>
                <a:cs typeface="Arial"/>
                <a:sym typeface="Arial"/>
              </a:rPr>
              <a:t>Valsts kontroles </a:t>
            </a:r>
            <a:r>
              <a:rPr lang="lv-LV" sz="1701" dirty="0">
                <a:solidFill>
                  <a:srgbClr val="664690"/>
                </a:solidFill>
                <a:latin typeface="Verdana" panose="020B0604030504040204" pitchFamily="34" charset="0"/>
                <a:ea typeface="Verdana" panose="020B0604030504040204" pitchFamily="34" charset="0"/>
                <a:cs typeface="Arial"/>
                <a:sym typeface="Arial"/>
              </a:rPr>
              <a:t>revīzijas ziņojums Nr. 2.4.1-8/2020 “Vai bērnam ar speciālām vajadzībām ir iespēja saņemt tā spējām, vajadzībām un bērna labākajām interesēm atbilstošu izglītību?” ieteikumiem </a:t>
            </a:r>
            <a:r>
              <a:rPr lang="lv-LV" sz="1701" b="1" dirty="0">
                <a:solidFill>
                  <a:srgbClr val="664690"/>
                </a:solidFill>
                <a:latin typeface="Verdana" panose="020B0604030504040204" pitchFamily="34" charset="0"/>
                <a:ea typeface="Verdana" panose="020B0604030504040204" pitchFamily="34" charset="0"/>
                <a:cs typeface="Arial"/>
                <a:sym typeface="Arial"/>
              </a:rPr>
              <a:t>Ministru kabinetam noteikt kārtību izglītojamā izmitināšanai pirmsskolas izglītības iestādes diennakts uzraudzībā, vispārējās un profesionālās izglītības iestādes dienesta viesnīcā vai speciālās izglītības iestādes internātā izglītības ieguves laikā, kā arī minimālās prasības izmitināšanas pakalpojuma nodrošināšanai.</a:t>
            </a: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endParaRPr lang="lv-LV" sz="1701" b="1" dirty="0">
              <a:solidFill>
                <a:srgbClr val="664690"/>
              </a:solidFill>
              <a:latin typeface="Verdana" panose="020B0604030504040204" pitchFamily="34" charset="0"/>
              <a:ea typeface="Verdana" panose="020B0604030504040204" pitchFamily="34" charset="0"/>
              <a:cs typeface="Arial"/>
              <a:sym typeface="Arial"/>
            </a:endParaRPr>
          </a:p>
          <a:p>
            <a:pPr algn="just" defTabSz="863925" rtl="0">
              <a:buClr>
                <a:srgbClr val="000000"/>
              </a:buClr>
              <a:defRPr/>
            </a:pPr>
            <a:r>
              <a:rPr lang="lv-LV" sz="1701" dirty="0">
                <a:solidFill>
                  <a:srgbClr val="664690"/>
                </a:solidFill>
                <a:latin typeface="Verdana" panose="020B0604030504040204" pitchFamily="34" charset="0"/>
                <a:ea typeface="Verdana" panose="020B0604030504040204" pitchFamily="34" charset="0"/>
                <a:cs typeface="Arial"/>
                <a:sym typeface="Arial"/>
              </a:rPr>
              <a:t>Kā arī </a:t>
            </a:r>
            <a:r>
              <a:rPr lang="lv-LV" sz="1701" b="1" dirty="0" err="1">
                <a:solidFill>
                  <a:srgbClr val="664690"/>
                </a:solidFill>
                <a:latin typeface="Verdana" panose="020B0604030504040204" pitchFamily="34" charset="0"/>
                <a:ea typeface="Verdana" panose="020B0604030504040204" pitchFamily="34" charset="0"/>
                <a:cs typeface="Arial"/>
                <a:sym typeface="Arial"/>
              </a:rPr>
              <a:t>Tiesībsarga</a:t>
            </a:r>
            <a:r>
              <a:rPr lang="lv-LV" sz="1701" b="1" dirty="0">
                <a:solidFill>
                  <a:srgbClr val="664690"/>
                </a:solidFill>
                <a:latin typeface="Verdana" panose="020B0604030504040204" pitchFamily="34" charset="0"/>
                <a:ea typeface="Verdana" panose="020B0604030504040204" pitchFamily="34" charset="0"/>
                <a:cs typeface="Arial"/>
                <a:sym typeface="Arial"/>
              </a:rPr>
              <a:t> biroja vairākkārt izteiktie priekšlikumi un norādījumi</a:t>
            </a:r>
            <a:r>
              <a:rPr lang="lv-LV" sz="1701" dirty="0">
                <a:solidFill>
                  <a:srgbClr val="664690"/>
                </a:solidFill>
                <a:latin typeface="Verdana" panose="020B0604030504040204" pitchFamily="34" charset="0"/>
                <a:ea typeface="Verdana" panose="020B0604030504040204" pitchFamily="34" charset="0"/>
                <a:cs typeface="Arial"/>
                <a:sym typeface="Arial"/>
              </a:rPr>
              <a:t>, ierobežot izglītojamo uzturēšanos dienesta viesnīcā/internātā, </a:t>
            </a:r>
            <a:r>
              <a:rPr lang="lv-LV" sz="1701" b="1" dirty="0">
                <a:solidFill>
                  <a:srgbClr val="664690"/>
                </a:solidFill>
                <a:latin typeface="Verdana" panose="020B0604030504040204" pitchFamily="34" charset="0"/>
                <a:ea typeface="Verdana" panose="020B0604030504040204" pitchFamily="34" charset="0"/>
                <a:cs typeface="Arial"/>
                <a:sym typeface="Arial"/>
              </a:rPr>
              <a:t>īpaši pirmsskolas un sākumskolas vecuma bērniem.</a:t>
            </a:r>
          </a:p>
        </p:txBody>
      </p:sp>
      <p:grpSp>
        <p:nvGrpSpPr>
          <p:cNvPr id="2" name="Group 14">
            <a:extLst>
              <a:ext uri="{FF2B5EF4-FFF2-40B4-BE49-F238E27FC236}">
                <a16:creationId xmlns:a16="http://schemas.microsoft.com/office/drawing/2014/main" id="{13545670-FD99-2FA0-B639-DA572C205740}"/>
              </a:ext>
            </a:extLst>
          </p:cNvPr>
          <p:cNvGrpSpPr/>
          <p:nvPr/>
        </p:nvGrpSpPr>
        <p:grpSpPr>
          <a:xfrm>
            <a:off x="465997" y="1342024"/>
            <a:ext cx="10586906" cy="1368768"/>
            <a:chOff x="0" y="0"/>
            <a:chExt cx="4465377" cy="321155"/>
          </a:xfrm>
        </p:grpSpPr>
        <p:sp>
          <p:nvSpPr>
            <p:cNvPr id="3" name="Freeform 15">
              <a:extLst>
                <a:ext uri="{FF2B5EF4-FFF2-40B4-BE49-F238E27FC236}">
                  <a16:creationId xmlns:a16="http://schemas.microsoft.com/office/drawing/2014/main" id="{E44BCA66-11EA-E1A8-B5C2-A35DF766FFE7}"/>
                </a:ext>
              </a:extLst>
            </p:cNvPr>
            <p:cNvSpPr/>
            <p:nvPr/>
          </p:nvSpPr>
          <p:spPr>
            <a:xfrm>
              <a:off x="0" y="0"/>
              <a:ext cx="4465377" cy="321155"/>
            </a:xfrm>
            <a:custGeom>
              <a:avLst/>
              <a:gdLst/>
              <a:ahLst/>
              <a:cxnLst/>
              <a:rect l="l" t="t" r="r" b="b"/>
              <a:pathLst>
                <a:path w="4465377" h="321155">
                  <a:moveTo>
                    <a:pt x="5936" y="0"/>
                  </a:moveTo>
                  <a:lnTo>
                    <a:pt x="4459441" y="0"/>
                  </a:lnTo>
                  <a:cubicBezTo>
                    <a:pt x="4461015" y="0"/>
                    <a:pt x="4462525" y="625"/>
                    <a:pt x="4463638" y="1739"/>
                  </a:cubicBezTo>
                  <a:cubicBezTo>
                    <a:pt x="4464752" y="2852"/>
                    <a:pt x="4465377" y="4362"/>
                    <a:pt x="4465377" y="5936"/>
                  </a:cubicBezTo>
                  <a:lnTo>
                    <a:pt x="4465377" y="315218"/>
                  </a:lnTo>
                  <a:cubicBezTo>
                    <a:pt x="4465377" y="316793"/>
                    <a:pt x="4464752" y="318303"/>
                    <a:pt x="4463638" y="319416"/>
                  </a:cubicBezTo>
                  <a:cubicBezTo>
                    <a:pt x="4462525" y="320529"/>
                    <a:pt x="4461015" y="321155"/>
                    <a:pt x="4459441" y="321155"/>
                  </a:cubicBezTo>
                  <a:lnTo>
                    <a:pt x="5936" y="321155"/>
                  </a:lnTo>
                  <a:cubicBezTo>
                    <a:pt x="4362" y="321155"/>
                    <a:pt x="2852" y="320529"/>
                    <a:pt x="1739" y="319416"/>
                  </a:cubicBezTo>
                  <a:cubicBezTo>
                    <a:pt x="625" y="318303"/>
                    <a:pt x="0" y="316793"/>
                    <a:pt x="0" y="315218"/>
                  </a:cubicBezTo>
                  <a:lnTo>
                    <a:pt x="0" y="5936"/>
                  </a:lnTo>
                  <a:cubicBezTo>
                    <a:pt x="0" y="4362"/>
                    <a:pt x="625" y="2852"/>
                    <a:pt x="1739" y="1739"/>
                  </a:cubicBezTo>
                  <a:cubicBezTo>
                    <a:pt x="2852" y="625"/>
                    <a:pt x="4362" y="0"/>
                    <a:pt x="5936" y="0"/>
                  </a:cubicBezTo>
                  <a:close/>
                </a:path>
              </a:pathLst>
            </a:custGeom>
            <a:solidFill>
              <a:srgbClr val="FFFFFF"/>
            </a:solidFill>
            <a:ln w="28575" cap="sq">
              <a:solidFill>
                <a:srgbClr val="C9B5E8"/>
              </a:solidFill>
              <a:prstDash val="solid"/>
              <a:miter/>
            </a:ln>
          </p:spPr>
          <p:txBody>
            <a:bodyPr/>
            <a:lstStyle/>
            <a:p>
              <a:pPr algn="l" defTabSz="863925" rtl="0">
                <a:defRPr/>
              </a:pPr>
              <a:endParaRPr lang="lv-LV" sz="1701">
                <a:latin typeface="Arial"/>
                <a:cs typeface="Arial"/>
                <a:sym typeface="Arial"/>
              </a:endParaRPr>
            </a:p>
          </p:txBody>
        </p:sp>
        <p:sp>
          <p:nvSpPr>
            <p:cNvPr id="4" name="TextBox 16">
              <a:extLst>
                <a:ext uri="{FF2B5EF4-FFF2-40B4-BE49-F238E27FC236}">
                  <a16:creationId xmlns:a16="http://schemas.microsoft.com/office/drawing/2014/main" id="{E6E7259D-9353-3E43-FB03-708FB020A31C}"/>
                </a:ext>
              </a:extLst>
            </p:cNvPr>
            <p:cNvSpPr txBox="1"/>
            <p:nvPr/>
          </p:nvSpPr>
          <p:spPr>
            <a:xfrm>
              <a:off x="0" y="0"/>
              <a:ext cx="4465377" cy="321155"/>
            </a:xfrm>
            <a:prstGeom prst="rect">
              <a:avLst/>
            </a:prstGeom>
          </p:spPr>
          <p:txBody>
            <a:bodyPr lIns="31997" tIns="31997" rIns="31997" bIns="31997" rtlCol="0" anchor="ctr"/>
            <a:lstStyle/>
            <a:p>
              <a:pPr algn="ctr" defTabSz="575978" rtl="0">
                <a:lnSpc>
                  <a:spcPts val="1309"/>
                </a:lnSpc>
                <a:defRPr/>
              </a:pPr>
              <a:endParaRPr sz="1134" kern="1200">
                <a:solidFill>
                  <a:prstClr val="black"/>
                </a:solidFill>
                <a:latin typeface="Calibri"/>
                <a:ea typeface="+mn-ea"/>
                <a:cs typeface="Arial"/>
                <a:sym typeface="Arial"/>
              </a:endParaRPr>
            </a:p>
          </p:txBody>
        </p:sp>
      </p:grpSp>
      <p:sp>
        <p:nvSpPr>
          <p:cNvPr id="7" name="TextBox 6">
            <a:extLst>
              <a:ext uri="{FF2B5EF4-FFF2-40B4-BE49-F238E27FC236}">
                <a16:creationId xmlns:a16="http://schemas.microsoft.com/office/drawing/2014/main" id="{F35C82D4-8DA0-213C-5D86-CC15CC83AB61}"/>
              </a:ext>
            </a:extLst>
          </p:cNvPr>
          <p:cNvSpPr txBox="1"/>
          <p:nvPr/>
        </p:nvSpPr>
        <p:spPr>
          <a:xfrm>
            <a:off x="465997" y="1448319"/>
            <a:ext cx="10586904" cy="1023101"/>
          </a:xfrm>
          <a:prstGeom prst="rect">
            <a:avLst/>
          </a:prstGeom>
          <a:noFill/>
        </p:spPr>
        <p:txBody>
          <a:bodyPr wrap="square">
            <a:spAutoFit/>
          </a:bodyPr>
          <a:lstStyle/>
          <a:p>
            <a:pPr algn="l" defTabSz="863925" rtl="0">
              <a:buClr>
                <a:srgbClr val="000000"/>
              </a:buClr>
              <a:defRPr/>
            </a:pPr>
            <a:r>
              <a:rPr lang="lv-LV" sz="1512" b="1" dirty="0">
                <a:solidFill>
                  <a:srgbClr val="664690"/>
                </a:solidFill>
                <a:latin typeface="Verdana" panose="020B0604030504040204" pitchFamily="34" charset="0"/>
                <a:ea typeface="Verdana" panose="020B0604030504040204" pitchFamily="34" charset="0"/>
                <a:cs typeface="Arial"/>
                <a:sym typeface="Arial"/>
              </a:rPr>
              <a:t>Papildināt 14. pantu ar 51. punktu šādā redakcijā:</a:t>
            </a:r>
          </a:p>
          <a:p>
            <a:pPr algn="l" defTabSz="863925" rtl="0">
              <a:buClr>
                <a:srgbClr val="000000"/>
              </a:buClr>
              <a:defRPr/>
            </a:pPr>
            <a:r>
              <a:rPr lang="lv-LV" sz="1512" b="1" dirty="0">
                <a:solidFill>
                  <a:srgbClr val="664690"/>
                </a:solidFill>
                <a:latin typeface="Verdana" panose="020B0604030504040204" pitchFamily="34" charset="0"/>
                <a:ea typeface="Verdana" panose="020B0604030504040204" pitchFamily="34" charset="0"/>
                <a:cs typeface="Arial"/>
                <a:sym typeface="Arial"/>
              </a:rPr>
              <a:t>"51) nosaka prasības un kārtību, kādā sniedz pirmsskolas izglītības iestādes diennakts uzraudzības, vispārējās un profesionālās izglītības iestādes dienesta viesnīcas vai speciālās izglītības iestādes internāta pakalpojumus, un izglītojamo uzņemšanas kritērijus."</a:t>
            </a:r>
          </a:p>
        </p:txBody>
      </p:sp>
      <p:sp>
        <p:nvSpPr>
          <p:cNvPr id="8" name="TextBox 7">
            <a:extLst>
              <a:ext uri="{FF2B5EF4-FFF2-40B4-BE49-F238E27FC236}">
                <a16:creationId xmlns:a16="http://schemas.microsoft.com/office/drawing/2014/main" id="{EB654865-321F-685A-B520-B6CFA067E316}"/>
              </a:ext>
            </a:extLst>
          </p:cNvPr>
          <p:cNvSpPr txBox="1"/>
          <p:nvPr/>
        </p:nvSpPr>
        <p:spPr>
          <a:xfrm>
            <a:off x="882650" y="77809"/>
            <a:ext cx="8409486" cy="1139351"/>
          </a:xfrm>
          <a:prstGeom prst="rect">
            <a:avLst/>
          </a:prstGeom>
          <a:noFill/>
        </p:spPr>
        <p:txBody>
          <a:bodyPr wrap="square">
            <a:spAutoFit/>
          </a:bodyPr>
          <a:lstStyle/>
          <a:p>
            <a:pPr algn="l" defTabSz="863925" rtl="0">
              <a:buClr>
                <a:srgbClr val="000000"/>
              </a:buClr>
            </a:pPr>
            <a:r>
              <a:rPr lang="lv-LV" sz="2268" dirty="0">
                <a:solidFill>
                  <a:srgbClr val="664790"/>
                </a:solidFill>
                <a:latin typeface="Verdana"/>
                <a:ea typeface="Verdana"/>
                <a:cs typeface="Arial"/>
                <a:sym typeface="Verdana"/>
              </a:rPr>
              <a:t>Saeima ir pieņēmusi un Valsts prezidents izsludina:</a:t>
            </a:r>
            <a:br>
              <a:rPr lang="lv-LV" sz="2268" dirty="0">
                <a:solidFill>
                  <a:srgbClr val="664790"/>
                </a:solidFill>
                <a:latin typeface="Verdana"/>
                <a:ea typeface="Verdana"/>
                <a:cs typeface="Arial"/>
                <a:sym typeface="Verdana"/>
              </a:rPr>
            </a:br>
            <a:r>
              <a:rPr lang="lv-LV" sz="2268" b="1" dirty="0">
                <a:solidFill>
                  <a:srgbClr val="664790"/>
                </a:solidFill>
                <a:latin typeface="Verdana"/>
                <a:ea typeface="Verdana"/>
                <a:cs typeface="Arial"/>
                <a:sym typeface="Verdana"/>
              </a:rPr>
              <a:t>Grozījumi Izglītības likumā (sadarbībā ar Labklājības ministriju)</a:t>
            </a:r>
            <a:endParaRPr lang="lv-LV" sz="2268" dirty="0">
              <a:solidFill>
                <a:srgbClr val="000000"/>
              </a:solidFill>
              <a:latin typeface="Arial"/>
              <a:cs typeface="Arial"/>
              <a:sym typeface="Arial"/>
            </a:endParaRPr>
          </a:p>
        </p:txBody>
      </p:sp>
      <p:pic>
        <p:nvPicPr>
          <p:cNvPr id="5" name="Attēls 4">
            <a:extLst>
              <a:ext uri="{FF2B5EF4-FFF2-40B4-BE49-F238E27FC236}">
                <a16:creationId xmlns:a16="http://schemas.microsoft.com/office/drawing/2014/main" id="{0797C259-2417-2AC5-5B75-9B654B1A80FD}"/>
              </a:ext>
            </a:extLst>
          </p:cNvPr>
          <p:cNvPicPr>
            <a:picLocks noChangeAspect="1"/>
          </p:cNvPicPr>
          <p:nvPr/>
        </p:nvPicPr>
        <p:blipFill>
          <a:blip r:embed="rId3"/>
          <a:stretch>
            <a:fillRect/>
          </a:stretch>
        </p:blipFill>
        <p:spPr>
          <a:xfrm>
            <a:off x="-7443" y="-14625"/>
            <a:ext cx="890093" cy="1146147"/>
          </a:xfrm>
          <a:prstGeom prst="rect">
            <a:avLst/>
          </a:prstGeom>
        </p:spPr>
      </p:pic>
    </p:spTree>
    <p:extLst>
      <p:ext uri="{BB962C8B-B14F-4D97-AF65-F5344CB8AC3E}">
        <p14:creationId xmlns:p14="http://schemas.microsoft.com/office/powerpoint/2010/main" val="3463976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D8F4F-A972-A6AF-7E17-283DAEF4B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7BB73-0216-2F25-AB7D-A7864030B3A1}"/>
              </a:ext>
            </a:extLst>
          </p:cNvPr>
          <p:cNvSpPr>
            <a:spLocks noGrp="1"/>
          </p:cNvSpPr>
          <p:nvPr>
            <p:ph type="title" idx="4294967295"/>
          </p:nvPr>
        </p:nvSpPr>
        <p:spPr>
          <a:xfrm>
            <a:off x="1111250" y="-279178"/>
            <a:ext cx="8998920" cy="1984999"/>
          </a:xfrm>
        </p:spPr>
        <p:txBody>
          <a:bodyPr>
            <a:normAutofit fontScale="90000"/>
          </a:bodyPr>
          <a:lstStyle/>
          <a:p>
            <a:r>
              <a:rPr lang="en-US" sz="1228" b="0" dirty="0">
                <a:latin typeface="Arial"/>
                <a:cs typeface="Arial"/>
              </a:rPr>
              <a:t> </a:t>
            </a:r>
            <a:br>
              <a:rPr lang="en-US" sz="1228" b="0" dirty="0">
                <a:latin typeface="Arial"/>
                <a:cs typeface="Arial"/>
              </a:rPr>
            </a:br>
            <a:br>
              <a:rPr lang="en-US" sz="1228" b="0" dirty="0">
                <a:latin typeface="Arial"/>
                <a:cs typeface="Arial"/>
              </a:rPr>
            </a:br>
            <a:br>
              <a:rPr lang="en-US" sz="2551" b="0" dirty="0">
                <a:latin typeface="Arial"/>
                <a:cs typeface="Arial"/>
              </a:rPr>
            </a:br>
            <a:r>
              <a:rPr lang="lv-LV" sz="2551" dirty="0">
                <a:latin typeface="Verdana" panose="020B0604030504040204" pitchFamily="34" charset="0"/>
                <a:ea typeface="Verdana" panose="020B0604030504040204" pitchFamily="34" charset="0"/>
                <a:cs typeface="Arial"/>
              </a:rPr>
              <a:t>Tiesību aktu projekti (n</a:t>
            </a:r>
            <a:r>
              <a:rPr lang="it-IT" sz="2551" dirty="0">
                <a:latin typeface="Verdana" panose="020B0604030504040204" pitchFamily="34" charset="0"/>
                <a:ea typeface="Verdana" panose="020B0604030504040204" pitchFamily="34" charset="0"/>
                <a:cs typeface="Arial"/>
              </a:rPr>
              <a:t>oteikumi piemērojami no 2026. gada 1. septembra</a:t>
            </a:r>
            <a:r>
              <a:rPr lang="lv-LV" sz="2551" dirty="0">
                <a:latin typeface="Verdana" panose="020B0604030504040204" pitchFamily="34" charset="0"/>
                <a:ea typeface="Verdana" panose="020B0604030504040204" pitchFamily="34" charset="0"/>
                <a:cs typeface="Arial"/>
              </a:rPr>
              <a:t>)</a:t>
            </a:r>
            <a:br>
              <a:rPr lang="en-US" sz="1228" dirty="0"/>
            </a:br>
            <a:br>
              <a:rPr lang="en-US" sz="1228" dirty="0"/>
            </a:br>
            <a:br>
              <a:rPr lang="en-US" sz="1228" dirty="0"/>
            </a:br>
            <a:br>
              <a:rPr lang="en-US" sz="1228" dirty="0"/>
            </a:br>
            <a:endParaRPr lang="en-US" sz="1228" dirty="0"/>
          </a:p>
          <a:p>
            <a:endParaRPr lang="en-US" sz="1228" dirty="0"/>
          </a:p>
        </p:txBody>
      </p:sp>
      <p:sp>
        <p:nvSpPr>
          <p:cNvPr id="5" name="TextBox 4">
            <a:extLst>
              <a:ext uri="{FF2B5EF4-FFF2-40B4-BE49-F238E27FC236}">
                <a16:creationId xmlns:a16="http://schemas.microsoft.com/office/drawing/2014/main" id="{0359A66B-BAD1-7BF7-DDCE-C8588FB70EA3}"/>
              </a:ext>
            </a:extLst>
          </p:cNvPr>
          <p:cNvSpPr txBox="1"/>
          <p:nvPr/>
        </p:nvSpPr>
        <p:spPr>
          <a:xfrm>
            <a:off x="175120" y="1263106"/>
            <a:ext cx="10936648" cy="4941737"/>
          </a:xfrm>
          <a:prstGeom prst="rect">
            <a:avLst/>
          </a:prstGeom>
          <a:noFill/>
        </p:spPr>
        <p:txBody>
          <a:bodyPr wrap="square" rtlCol="0">
            <a:spAutoFit/>
          </a:bodyPr>
          <a:lstStyle/>
          <a:p>
            <a:pPr algn="l" defTabSz="863925" rtl="0">
              <a:spcAft>
                <a:spcPts val="567"/>
              </a:spcAft>
              <a:buClr>
                <a:srgbClr val="000000"/>
              </a:buClr>
              <a:defRPr/>
            </a:pPr>
            <a:r>
              <a:rPr lang="lv-LV" sz="1701" b="1" dirty="0">
                <a:solidFill>
                  <a:srgbClr val="E0DAE9">
                    <a:lumMod val="50000"/>
                  </a:srgbClr>
                </a:solidFill>
                <a:latin typeface="Verdana" panose="020B0604030504040204" pitchFamily="34" charset="0"/>
                <a:ea typeface="Verdana" panose="020B0604030504040204" pitchFamily="34" charset="0"/>
                <a:cs typeface="Arial"/>
                <a:sym typeface="Arial"/>
              </a:rPr>
              <a:t>Grozījumi Ministru kabineta 2019. gada 25. jūnija noteikumos Nr. 276 ’’Valsts izglītības informācijas sistēmas noteikumi’’ (25-TA-2676)</a:t>
            </a:r>
          </a:p>
          <a:p>
            <a:pPr algn="l" defTabSz="863925" rtl="0">
              <a:buClr>
                <a:srgbClr val="000000"/>
              </a:buClr>
              <a:defRPr/>
            </a:pPr>
            <a:endParaRPr lang="lv-LV" sz="945" b="1" dirty="0">
              <a:solidFill>
                <a:srgbClr val="E0DAE9">
                  <a:lumMod val="50000"/>
                </a:srgbClr>
              </a:solidFill>
              <a:latin typeface="Verdana" panose="020B0604030504040204" pitchFamily="34" charset="0"/>
              <a:ea typeface="Verdana" panose="020B0604030504040204" pitchFamily="34" charset="0"/>
              <a:cs typeface="Arial"/>
              <a:sym typeface="Arial"/>
            </a:endParaRPr>
          </a:p>
          <a:p>
            <a:pPr algn="l" defTabSz="863925" rtl="0">
              <a:lnSpc>
                <a:spcPct val="150000"/>
              </a:lnSpc>
              <a:buClr>
                <a:srgbClr val="000000"/>
              </a:buClr>
              <a:defRPr/>
            </a:pPr>
            <a:r>
              <a:rPr lang="lv-LV" sz="1701" b="1" dirty="0">
                <a:solidFill>
                  <a:srgbClr val="E0DAE9">
                    <a:lumMod val="50000"/>
                  </a:srgbClr>
                </a:solidFill>
                <a:latin typeface="Verdana" panose="020B0604030504040204" pitchFamily="34" charset="0"/>
                <a:ea typeface="Verdana" panose="020B0604030504040204" pitchFamily="34" charset="0"/>
                <a:cs typeface="Arial"/>
                <a:sym typeface="Arial"/>
              </a:rPr>
              <a:t>Obligāti aizpildāmi lauki:</a:t>
            </a:r>
          </a:p>
          <a:p>
            <a:pPr marL="323972" indent="-323972" algn="l" defTabSz="863925" rtl="0">
              <a:lnSpc>
                <a:spcPct val="150000"/>
              </a:lnSpc>
              <a:buClr>
                <a:srgbClr val="000000"/>
              </a:buClr>
              <a:buFont typeface="+mj-lt"/>
              <a:buAutoNum type="arabicPeriod"/>
              <a:defRPr/>
            </a:pPr>
            <a:r>
              <a:rPr lang="lv-LV" sz="1701" dirty="0">
                <a:solidFill>
                  <a:srgbClr val="E0DAE9">
                    <a:lumMod val="50000"/>
                  </a:srgbClr>
                </a:solidFill>
                <a:latin typeface="Verdana" panose="020B0604030504040204" pitchFamily="34" charset="0"/>
                <a:ea typeface="Verdana" panose="020B0604030504040204" pitchFamily="34" charset="0"/>
                <a:cs typeface="Arial"/>
                <a:sym typeface="Arial"/>
              </a:rPr>
              <a:t>VIIS sadaļa “Papildu informācija”  papildināta ar jaunu </a:t>
            </a:r>
            <a:r>
              <a:rPr lang="lv-LV" sz="1701" dirty="0" err="1">
                <a:solidFill>
                  <a:srgbClr val="E0DAE9">
                    <a:lumMod val="50000"/>
                  </a:srgbClr>
                </a:solidFill>
                <a:latin typeface="Verdana" panose="020B0604030504040204" pitchFamily="34" charset="0"/>
                <a:ea typeface="Verdana" panose="020B0604030504040204" pitchFamily="34" charset="0"/>
                <a:cs typeface="Arial"/>
                <a:sym typeface="Arial"/>
              </a:rPr>
              <a:t>apakšsadaļu</a:t>
            </a:r>
            <a:r>
              <a:rPr lang="lv-LV" sz="1701" dirty="0">
                <a:solidFill>
                  <a:srgbClr val="E0DAE9">
                    <a:lumMod val="50000"/>
                  </a:srgbClr>
                </a:solidFill>
                <a:latin typeface="Verdana" panose="020B0604030504040204" pitchFamily="34" charset="0"/>
                <a:ea typeface="Verdana" panose="020B0604030504040204" pitchFamily="34" charset="0"/>
                <a:cs typeface="Arial"/>
                <a:sym typeface="Arial"/>
              </a:rPr>
              <a:t> “</a:t>
            </a:r>
            <a:r>
              <a:rPr lang="lv-LV" sz="1701" b="1" dirty="0">
                <a:solidFill>
                  <a:srgbClr val="E0DAE9">
                    <a:lumMod val="50000"/>
                  </a:srgbClr>
                </a:solidFill>
                <a:latin typeface="Verdana" panose="020B0604030504040204" pitchFamily="34" charset="0"/>
                <a:ea typeface="Verdana" panose="020B0604030504040204" pitchFamily="34" charset="0"/>
                <a:cs typeface="Arial"/>
                <a:sym typeface="Arial"/>
              </a:rPr>
              <a:t>Telpu piemērotība”;</a:t>
            </a:r>
          </a:p>
          <a:p>
            <a:pPr marL="269977" indent="-269977" algn="l" defTabSz="863925" rtl="0">
              <a:lnSpc>
                <a:spcPct val="150000"/>
              </a:lnSpc>
              <a:buClr>
                <a:srgbClr val="000000"/>
              </a:buClr>
              <a:buFont typeface="Wingdings" panose="05000000000000000000" pitchFamily="2" charset="2"/>
              <a:buChar char="ü"/>
              <a:defRPr/>
            </a:pPr>
            <a:r>
              <a:rPr lang="lv-LV" sz="1323" dirty="0" err="1">
                <a:solidFill>
                  <a:srgbClr val="E0DAE9">
                    <a:lumMod val="50000"/>
                  </a:srgbClr>
                </a:solidFill>
                <a:latin typeface="Verdana" panose="020B0604030504040204" pitchFamily="34" charset="0"/>
                <a:ea typeface="Verdana" panose="020B0604030504040204" pitchFamily="34" charset="0"/>
                <a:cs typeface="Arial"/>
                <a:sym typeface="Arial"/>
              </a:rPr>
              <a:t>uzbrauktuve</a:t>
            </a: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 iekļūšanai/izkļūšanai no izglītības iestādes</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brīva pārvietošanās starp telpām/visiem stāviem</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brīva pārvietošanās 1. stāvā</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pielāgotas tualetes visā izglītības iestādē</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pielāgotas tualetes 1. stāvā</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Lifts</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Pacēlājs</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kāpņu pirmie un pēdējie pakāpieni ir marķēti ar spilgtām kontrastējošām krāsām</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stāvos izvietotas norādes par attiecīgā stāva un telpu numuru</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izvietotas </a:t>
            </a:r>
            <a:r>
              <a:rPr lang="lv-LV" sz="1323" dirty="0" err="1">
                <a:solidFill>
                  <a:srgbClr val="E0DAE9">
                    <a:lumMod val="50000"/>
                  </a:srgbClr>
                </a:solidFill>
                <a:latin typeface="Verdana" panose="020B0604030504040204" pitchFamily="34" charset="0"/>
                <a:ea typeface="Verdana" panose="020B0604030504040204" pitchFamily="34" charset="0"/>
                <a:cs typeface="Arial"/>
                <a:sym typeface="Arial"/>
              </a:rPr>
              <a:t>taktilas</a:t>
            </a: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 virsmas</a:t>
            </a:r>
          </a:p>
          <a:p>
            <a:pPr marL="269977" indent="-269977" algn="l" defTabSz="863925" rtl="0">
              <a:lnSpc>
                <a:spcPct val="150000"/>
              </a:lnSpc>
              <a:buClr>
                <a:srgbClr val="000000"/>
              </a:buClr>
              <a:buFont typeface="Wingdings" panose="05000000000000000000" pitchFamily="2" charset="2"/>
              <a:buChar char="ü"/>
              <a:defRPr/>
            </a:pPr>
            <a:r>
              <a:rPr lang="lv-LV" sz="1323" dirty="0">
                <a:solidFill>
                  <a:srgbClr val="E0DAE9">
                    <a:lumMod val="50000"/>
                  </a:srgbClr>
                </a:solidFill>
                <a:latin typeface="Verdana" panose="020B0604030504040204" pitchFamily="34" charset="0"/>
                <a:ea typeface="Verdana" panose="020B0604030504040204" pitchFamily="34" charset="0"/>
                <a:cs typeface="Arial"/>
                <a:sym typeface="Arial"/>
              </a:rPr>
              <a:t>cits</a:t>
            </a:r>
          </a:p>
        </p:txBody>
      </p:sp>
      <p:pic>
        <p:nvPicPr>
          <p:cNvPr id="3" name="Attēls 2">
            <a:extLst>
              <a:ext uri="{FF2B5EF4-FFF2-40B4-BE49-F238E27FC236}">
                <a16:creationId xmlns:a16="http://schemas.microsoft.com/office/drawing/2014/main" id="{07D51AF2-A63F-F844-3EC0-175E8E9864DE}"/>
              </a:ext>
            </a:extLst>
          </p:cNvPr>
          <p:cNvPicPr>
            <a:picLocks noChangeAspect="1"/>
          </p:cNvPicPr>
          <p:nvPr/>
        </p:nvPicPr>
        <p:blipFill>
          <a:blip r:embed="rId3"/>
          <a:stretch>
            <a:fillRect/>
          </a:stretch>
        </p:blipFill>
        <p:spPr>
          <a:xfrm>
            <a:off x="0" y="-22118"/>
            <a:ext cx="890093" cy="1146147"/>
          </a:xfrm>
          <a:prstGeom prst="rect">
            <a:avLst/>
          </a:prstGeom>
        </p:spPr>
      </p:pic>
    </p:spTree>
    <p:extLst>
      <p:ext uri="{BB962C8B-B14F-4D97-AF65-F5344CB8AC3E}">
        <p14:creationId xmlns:p14="http://schemas.microsoft.com/office/powerpoint/2010/main" val="630112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3212438"/>
            <a:ext cx="5049725" cy="2696893"/>
          </a:xfrm>
        </p:spPr>
        <p:txBody>
          <a:bodyPr>
            <a:normAutofit/>
          </a:bodyPr>
          <a:lstStyle/>
          <a:p>
            <a:r>
              <a:rPr lang="lv-LV" sz="4800" b="1" dirty="0"/>
              <a:t>Izmaiņas </a:t>
            </a:r>
            <a:r>
              <a:rPr lang="en-US" sz="4800" b="1" dirty="0" err="1"/>
              <a:t>mājokļu</a:t>
            </a:r>
            <a:r>
              <a:rPr lang="lv-LV" sz="4800" b="1" dirty="0"/>
              <a:t> </a:t>
            </a:r>
            <a:r>
              <a:rPr lang="en-US" sz="4800" b="1" dirty="0"/>
              <a:t>un </a:t>
            </a:r>
            <a:r>
              <a:rPr lang="en-US" sz="4800" b="1" dirty="0" err="1"/>
              <a:t>patēriņa</a:t>
            </a:r>
            <a:r>
              <a:rPr lang="en-US" sz="4800" b="1" dirty="0"/>
              <a:t> </a:t>
            </a:r>
            <a:r>
              <a:rPr lang="en-US" sz="4800" b="1" dirty="0" err="1"/>
              <a:t>cenu</a:t>
            </a:r>
            <a:r>
              <a:rPr lang="en-US" sz="4800" b="1" dirty="0"/>
              <a:t> </a:t>
            </a:r>
            <a:r>
              <a:rPr lang="lv-LV" sz="4800" b="1" dirty="0"/>
              <a:t>jomā 202</a:t>
            </a:r>
            <a:r>
              <a:rPr lang="en-US" sz="4800" b="1" dirty="0"/>
              <a:t>6</a:t>
            </a:r>
            <a:r>
              <a:rPr lang="lv-LV" sz="4800" b="1" dirty="0"/>
              <a:t>.gadā</a:t>
            </a:r>
            <a:endParaRPr lang="lv-LV" sz="4800" dirty="0"/>
          </a:p>
        </p:txBody>
      </p:sp>
      <p:sp>
        <p:nvSpPr>
          <p:cNvPr id="4" name="Slide Number Placeholder 3"/>
          <p:cNvSpPr>
            <a:spLocks noGrp="1"/>
          </p:cNvSpPr>
          <p:nvPr>
            <p:ph type="sldNum" sz="quarter" idx="12"/>
          </p:nvPr>
        </p:nvSpPr>
        <p:spPr/>
        <p:txBody>
          <a:bodyPr/>
          <a:lstStyle/>
          <a:p>
            <a:fld id="{20160BDD-CFBA-4672-AA56-88CFF53ED92E}" type="slidenum">
              <a:rPr lang="lv-LV" smtClean="0"/>
              <a:t>27</a:t>
            </a:fld>
            <a:endParaRPr lang="lv-LV"/>
          </a:p>
        </p:txBody>
      </p:sp>
      <p:grpSp>
        <p:nvGrpSpPr>
          <p:cNvPr id="5" name="object 2">
            <a:extLst>
              <a:ext uri="{FF2B5EF4-FFF2-40B4-BE49-F238E27FC236}">
                <a16:creationId xmlns:a16="http://schemas.microsoft.com/office/drawing/2014/main" id="{E8D4F34F-A246-49B8-B4B9-B254FFE9C794}"/>
              </a:ext>
            </a:extLst>
          </p:cNvPr>
          <p:cNvGrpSpPr/>
          <p:nvPr/>
        </p:nvGrpSpPr>
        <p:grpSpPr>
          <a:xfrm>
            <a:off x="2635250" y="129066"/>
            <a:ext cx="8883650" cy="6166748"/>
            <a:chOff x="2508335" y="0"/>
            <a:chExt cx="14832330" cy="9753600"/>
          </a:xfrm>
        </p:grpSpPr>
        <p:pic>
          <p:nvPicPr>
            <p:cNvPr id="6" name="object 3">
              <a:extLst>
                <a:ext uri="{FF2B5EF4-FFF2-40B4-BE49-F238E27FC236}">
                  <a16:creationId xmlns:a16="http://schemas.microsoft.com/office/drawing/2014/main" id="{1EC2E71E-16CE-4BAA-97AC-10A2FE20D6E2}"/>
                </a:ext>
              </a:extLst>
            </p:cNvPr>
            <p:cNvPicPr/>
            <p:nvPr/>
          </p:nvPicPr>
          <p:blipFill>
            <a:blip r:embed="rId2" cstate="print"/>
            <a:stretch>
              <a:fillRect/>
            </a:stretch>
          </p:blipFill>
          <p:spPr>
            <a:xfrm>
              <a:off x="2508335" y="0"/>
              <a:ext cx="3537111" cy="4127760"/>
            </a:xfrm>
            <a:prstGeom prst="rect">
              <a:avLst/>
            </a:prstGeom>
          </p:spPr>
        </p:pic>
        <p:pic>
          <p:nvPicPr>
            <p:cNvPr id="7" name="object 4">
              <a:extLst>
                <a:ext uri="{FF2B5EF4-FFF2-40B4-BE49-F238E27FC236}">
                  <a16:creationId xmlns:a16="http://schemas.microsoft.com/office/drawing/2014/main" id="{5FD9403E-1E20-461C-99CD-E84DD4527601}"/>
                </a:ext>
              </a:extLst>
            </p:cNvPr>
            <p:cNvPicPr/>
            <p:nvPr/>
          </p:nvPicPr>
          <p:blipFill>
            <a:blip r:embed="rId3" cstate="print"/>
            <a:stretch>
              <a:fillRect/>
            </a:stretch>
          </p:blipFill>
          <p:spPr>
            <a:xfrm>
              <a:off x="6073647" y="0"/>
              <a:ext cx="11266423" cy="9753596"/>
            </a:xfrm>
            <a:prstGeom prst="rect">
              <a:avLst/>
            </a:prstGeom>
          </p:spPr>
        </p:pic>
      </p:grpSp>
    </p:spTree>
    <p:extLst>
      <p:ext uri="{BB962C8B-B14F-4D97-AF65-F5344CB8AC3E}">
        <p14:creationId xmlns:p14="http://schemas.microsoft.com/office/powerpoint/2010/main" val="651655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F3E48F-8985-702F-F6ED-1C5AA3AB1C7B}"/>
              </a:ext>
            </a:extLst>
          </p:cNvPr>
          <p:cNvSpPr txBox="1"/>
          <p:nvPr/>
        </p:nvSpPr>
        <p:spPr>
          <a:xfrm>
            <a:off x="501650" y="422275"/>
            <a:ext cx="10885993" cy="532903"/>
          </a:xfrm>
          <a:prstGeom prst="rect">
            <a:avLst/>
          </a:prstGeom>
          <a:noFill/>
        </p:spPr>
        <p:txBody>
          <a:bodyPr wrap="square" rtlCol="0">
            <a:spAutoFit/>
          </a:bodyPr>
          <a:lstStyle/>
          <a:p>
            <a:pPr lvl="0" algn="ctr">
              <a:lnSpc>
                <a:spcPct val="107000"/>
              </a:lnSpc>
            </a:pPr>
            <a:r>
              <a:rPr lang="lv-LV" sz="2800" b="1" dirty="0">
                <a:solidFill>
                  <a:schemeClr val="accent1">
                    <a:lumMod val="50000"/>
                  </a:schemeClr>
                </a:solidFill>
                <a:latin typeface="+mn-lt"/>
                <a:cs typeface="Verdana"/>
              </a:rPr>
              <a:t>Atbalsts mājokļu būvniecībā un iegādē</a:t>
            </a:r>
            <a:endParaRPr lang="lv-LV" sz="2800" dirty="0">
              <a:solidFill>
                <a:schemeClr val="accent1">
                  <a:lumMod val="50000"/>
                </a:schemeClr>
              </a:solidFill>
              <a:latin typeface="+mn-lt"/>
            </a:endParaRPr>
          </a:p>
        </p:txBody>
      </p:sp>
      <p:sp>
        <p:nvSpPr>
          <p:cNvPr id="2" name="TextBox 1">
            <a:extLst>
              <a:ext uri="{FF2B5EF4-FFF2-40B4-BE49-F238E27FC236}">
                <a16:creationId xmlns:a16="http://schemas.microsoft.com/office/drawing/2014/main" id="{66134998-CBFC-5C65-5E0C-7FF4DABD1D9B}"/>
              </a:ext>
            </a:extLst>
          </p:cNvPr>
          <p:cNvSpPr txBox="1"/>
          <p:nvPr/>
        </p:nvSpPr>
        <p:spPr>
          <a:xfrm>
            <a:off x="563265" y="1513493"/>
            <a:ext cx="10632831" cy="4492768"/>
          </a:xfrm>
          <a:prstGeom prst="rect">
            <a:avLst/>
          </a:prstGeom>
          <a:noFill/>
        </p:spPr>
        <p:txBody>
          <a:bodyPr wrap="square" rtlCol="0">
            <a:spAutoFit/>
          </a:bodyPr>
          <a:lstStyle/>
          <a:p>
            <a:pPr marL="342900" indent="-342900" algn="just">
              <a:buFont typeface="+mj-lt"/>
              <a:buAutoNum type="arabicParenR"/>
            </a:pPr>
            <a:r>
              <a:rPr lang="en-US" dirty="0">
                <a:solidFill>
                  <a:schemeClr val="tx1"/>
                </a:solidFill>
                <a:latin typeface="+mn-lt"/>
                <a:ea typeface="Verdana" panose="020B0604030504040204" pitchFamily="34" charset="0"/>
              </a:rPr>
              <a:t>“</a:t>
            </a:r>
            <a:r>
              <a:rPr lang="en-US" b="1" dirty="0" err="1">
                <a:solidFill>
                  <a:schemeClr val="tx1"/>
                </a:solidFill>
                <a:latin typeface="+mn-lt"/>
                <a:ea typeface="Verdana" panose="020B0604030504040204" pitchFamily="34" charset="0"/>
              </a:rPr>
              <a:t>Sociālo</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mājokļu</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atjaunošana</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vai</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jaunu</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sociālo</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mājokļu</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būvniecība</a:t>
            </a:r>
            <a:r>
              <a:rPr lang="en-US" dirty="0">
                <a:solidFill>
                  <a:schemeClr val="tx1"/>
                </a:solidFill>
                <a:latin typeface="+mn-lt"/>
                <a:ea typeface="Verdana" panose="020B0604030504040204" pitchFamily="34" charset="0"/>
              </a:rPr>
              <a:t>” (ERAF 70,2 </a:t>
            </a:r>
            <a:r>
              <a:rPr lang="en-US" dirty="0" err="1">
                <a:solidFill>
                  <a:schemeClr val="tx1"/>
                </a:solidFill>
                <a:latin typeface="+mn-lt"/>
                <a:ea typeface="Verdana" panose="020B0604030504040204" pitchFamily="34" charset="0"/>
              </a:rPr>
              <a:t>milj</a:t>
            </a:r>
            <a:r>
              <a:rPr lang="en-US" dirty="0">
                <a:solidFill>
                  <a:schemeClr val="tx1"/>
                </a:solidFill>
                <a:latin typeface="+mn-lt"/>
                <a:ea typeface="Verdana" panose="020B0604030504040204" pitchFamily="34" charset="0"/>
              </a:rPr>
              <a:t>. euro) </a:t>
            </a:r>
            <a:r>
              <a:rPr lang="en-US" dirty="0" err="1">
                <a:solidFill>
                  <a:schemeClr val="tx1"/>
                </a:solidFill>
                <a:latin typeface="+mn-lt"/>
                <a:ea typeface="Verdana" panose="020B0604030504040204" pitchFamily="34" charset="0"/>
              </a:rPr>
              <a:t>ietvaros</a:t>
            </a:r>
            <a:r>
              <a:rPr lang="en-US" dirty="0">
                <a:solidFill>
                  <a:schemeClr val="tx1"/>
                </a:solidFill>
                <a:latin typeface="+mn-lt"/>
                <a:ea typeface="Verdana" panose="020B0604030504040204" pitchFamily="34" charset="0"/>
              </a:rPr>
              <a:t> </a:t>
            </a:r>
            <a:r>
              <a:rPr lang="en-US" dirty="0" err="1">
                <a:solidFill>
                  <a:schemeClr val="tx1"/>
                </a:solidFill>
                <a:latin typeface="+mn-lt"/>
                <a:ea typeface="Verdana" panose="020B0604030504040204" pitchFamily="34" charset="0"/>
              </a:rPr>
              <a:t>kopumā</a:t>
            </a:r>
            <a:r>
              <a:rPr lang="en-US" dirty="0">
                <a:solidFill>
                  <a:schemeClr val="tx1"/>
                </a:solidFill>
                <a:latin typeface="+mn-lt"/>
                <a:ea typeface="Verdana" panose="020B0604030504040204" pitchFamily="34" charset="0"/>
              </a:rPr>
              <a:t> </a:t>
            </a:r>
            <a:r>
              <a:rPr lang="en-US" dirty="0" err="1">
                <a:solidFill>
                  <a:schemeClr val="tx1"/>
                </a:solidFill>
                <a:latin typeface="+mn-lt"/>
                <a:ea typeface="Verdana" panose="020B0604030504040204" pitchFamily="34" charset="0"/>
              </a:rPr>
              <a:t>līdz</a:t>
            </a:r>
            <a:r>
              <a:rPr lang="en-US" dirty="0">
                <a:solidFill>
                  <a:schemeClr val="tx1"/>
                </a:solidFill>
                <a:latin typeface="+mn-lt"/>
                <a:ea typeface="Verdana" panose="020B0604030504040204" pitchFamily="34" charset="0"/>
              </a:rPr>
              <a:t> 2029. </a:t>
            </a:r>
            <a:r>
              <a:rPr lang="en-US" dirty="0" err="1">
                <a:solidFill>
                  <a:schemeClr val="tx1"/>
                </a:solidFill>
                <a:latin typeface="+mn-lt"/>
                <a:ea typeface="Verdana" panose="020B0604030504040204" pitchFamily="34" charset="0"/>
              </a:rPr>
              <a:t>gada</a:t>
            </a:r>
            <a:r>
              <a:rPr lang="en-US" dirty="0">
                <a:solidFill>
                  <a:schemeClr val="tx1"/>
                </a:solidFill>
                <a:latin typeface="+mn-lt"/>
                <a:ea typeface="Verdana" panose="020B0604030504040204" pitchFamily="34" charset="0"/>
              </a:rPr>
              <a:t> 31.decembrim </a:t>
            </a:r>
            <a:r>
              <a:rPr lang="en-US" dirty="0" err="1">
                <a:solidFill>
                  <a:schemeClr val="tx1"/>
                </a:solidFill>
                <a:latin typeface="+mn-lt"/>
                <a:ea typeface="Verdana" panose="020B0604030504040204" pitchFamily="34" charset="0"/>
              </a:rPr>
              <a:t>plānots</a:t>
            </a:r>
            <a:r>
              <a:rPr lang="en-US"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nodrošināt</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mājokli</a:t>
            </a:r>
            <a:r>
              <a:rPr lang="en-US" b="1" dirty="0">
                <a:solidFill>
                  <a:schemeClr val="tx1"/>
                </a:solidFill>
                <a:latin typeface="+mn-lt"/>
                <a:ea typeface="Verdana" panose="020B0604030504040204" pitchFamily="34" charset="0"/>
              </a:rPr>
              <a:t> </a:t>
            </a:r>
            <a:r>
              <a:rPr lang="en-US" b="1" dirty="0" err="1">
                <a:solidFill>
                  <a:schemeClr val="tx1"/>
                </a:solidFill>
                <a:latin typeface="+mn-lt"/>
                <a:ea typeface="Verdana" panose="020B0604030504040204" pitchFamily="34" charset="0"/>
              </a:rPr>
              <a:t>vismaz</a:t>
            </a:r>
            <a:r>
              <a:rPr lang="en-US" b="1" dirty="0">
                <a:solidFill>
                  <a:schemeClr val="tx1"/>
                </a:solidFill>
                <a:latin typeface="+mn-lt"/>
                <a:ea typeface="Verdana" panose="020B0604030504040204" pitchFamily="34" charset="0"/>
              </a:rPr>
              <a:t> 1 952 </a:t>
            </a:r>
            <a:r>
              <a:rPr lang="en-US" b="1" dirty="0" err="1">
                <a:solidFill>
                  <a:schemeClr val="tx1"/>
                </a:solidFill>
                <a:latin typeface="+mn-lt"/>
                <a:ea typeface="Verdana" panose="020B0604030504040204" pitchFamily="34" charset="0"/>
              </a:rPr>
              <a:t>personām</a:t>
            </a:r>
            <a:r>
              <a:rPr lang="en-US" b="1" dirty="0">
                <a:solidFill>
                  <a:schemeClr val="tx1"/>
                </a:solidFill>
                <a:latin typeface="+mn-lt"/>
                <a:ea typeface="Verdana" panose="020B0604030504040204" pitchFamily="34" charset="0"/>
              </a:rPr>
              <a:t>. </a:t>
            </a:r>
          </a:p>
          <a:p>
            <a:pPr algn="just"/>
            <a:endParaRPr lang="en-US" b="1" dirty="0">
              <a:solidFill>
                <a:schemeClr val="tx1"/>
              </a:solidFill>
              <a:latin typeface="+mn-lt"/>
              <a:ea typeface="Verdana" panose="020B0604030504040204" pitchFamily="34" charset="0"/>
            </a:endParaRPr>
          </a:p>
          <a:p>
            <a:pPr algn="just"/>
            <a:r>
              <a:rPr lang="lv-LV" b="1" dirty="0">
                <a:solidFill>
                  <a:schemeClr val="tx1"/>
                </a:solidFill>
                <a:latin typeface="+mn-lt"/>
                <a:ea typeface="Verdana" panose="020B0604030504040204" pitchFamily="34" charset="0"/>
              </a:rPr>
              <a:t>2025.gadā </a:t>
            </a:r>
            <a:r>
              <a:rPr lang="lv-LV" dirty="0">
                <a:solidFill>
                  <a:schemeClr val="tx1"/>
                </a:solidFill>
                <a:latin typeface="+mn-lt"/>
                <a:ea typeface="Verdana" panose="020B0604030504040204" pitchFamily="34" charset="0"/>
              </a:rPr>
              <a:t>turpinājās I kārtas 1. uzsaukuma projektu (atsevišķu dzīvokļu atjaunošana un ēku pārbūve) īstenošana, kā arī tika organizētas papildus projektu iesniegumu atlases: </a:t>
            </a:r>
          </a:p>
          <a:p>
            <a:pPr marL="189881" indent="-189881" algn="just">
              <a:buFont typeface="Wingdings" panose="05000000000000000000" pitchFamily="2" charset="2"/>
              <a:buChar char="ü"/>
            </a:pPr>
            <a:r>
              <a:rPr lang="lv-LV" dirty="0">
                <a:solidFill>
                  <a:schemeClr val="tx1"/>
                </a:solidFill>
                <a:latin typeface="+mn-lt"/>
                <a:ea typeface="Verdana" panose="020B0604030504040204" pitchFamily="34" charset="0"/>
              </a:rPr>
              <a:t>papildus uzsaukums I kārtas ietvaros (2.uzsaukums), kurā tika iesniegti 18 pašvaldību projektu iesniegumi par 640 esošu dzīvokļu atjaunošanu visā Latvijas teritorijā;</a:t>
            </a:r>
          </a:p>
          <a:p>
            <a:pPr marL="189881" indent="-189881" algn="just">
              <a:buFont typeface="Wingdings" panose="05000000000000000000" pitchFamily="2" charset="2"/>
              <a:buChar char="ü"/>
            </a:pPr>
            <a:r>
              <a:rPr lang="lv-LV" dirty="0">
                <a:solidFill>
                  <a:schemeClr val="tx1"/>
                </a:solidFill>
                <a:latin typeface="+mn-lt"/>
                <a:ea typeface="Verdana" panose="020B0604030504040204" pitchFamily="34" charset="0"/>
              </a:rPr>
              <a:t>2. kārtas atlase, kuras ietvaros tika iesniegti 9 pašvaldību projekti par jaunu dzīvojamo māju būvniecību (tai skaitā, par ekspluatācijā nenodotu jaunbūvju pabeigšanu), paredzot izbūvēt 471 dzīvokli visā Latvijas teritorijā.</a:t>
            </a:r>
          </a:p>
          <a:p>
            <a:pPr algn="just"/>
            <a:r>
              <a:rPr lang="lv-LV" b="1" dirty="0">
                <a:solidFill>
                  <a:schemeClr val="tx1"/>
                </a:solidFill>
                <a:latin typeface="+mn-lt"/>
                <a:ea typeface="Verdana" panose="020B0604030504040204" pitchFamily="34" charset="0"/>
              </a:rPr>
              <a:t>2026. </a:t>
            </a:r>
            <a:r>
              <a:rPr lang="en-US" b="1" dirty="0">
                <a:solidFill>
                  <a:schemeClr val="tx1"/>
                </a:solidFill>
                <a:latin typeface="+mn-lt"/>
                <a:ea typeface="Verdana" panose="020B0604030504040204" pitchFamily="34" charset="0"/>
              </a:rPr>
              <a:t>g</a:t>
            </a:r>
            <a:r>
              <a:rPr lang="lv-LV" b="1" dirty="0" err="1">
                <a:solidFill>
                  <a:schemeClr val="tx1"/>
                </a:solidFill>
                <a:latin typeface="+mn-lt"/>
                <a:ea typeface="Verdana" panose="020B0604030504040204" pitchFamily="34" charset="0"/>
              </a:rPr>
              <a:t>adā</a:t>
            </a:r>
            <a:r>
              <a:rPr lang="en-US" b="1" dirty="0">
                <a:solidFill>
                  <a:schemeClr val="tx1"/>
                </a:solidFill>
                <a:latin typeface="+mn-lt"/>
                <a:ea typeface="Verdana" panose="020B0604030504040204" pitchFamily="34" charset="0"/>
              </a:rPr>
              <a:t> </a:t>
            </a:r>
            <a:r>
              <a:rPr lang="lv-LV" dirty="0">
                <a:solidFill>
                  <a:schemeClr val="tx1"/>
                </a:solidFill>
                <a:latin typeface="+mn-lt"/>
                <a:ea typeface="Verdana" panose="020B0604030504040204" pitchFamily="34" charset="0"/>
              </a:rPr>
              <a:t>turpinās I un II kārtas projektu īstenošana</a:t>
            </a:r>
            <a:r>
              <a:rPr lang="en-US" dirty="0">
                <a:solidFill>
                  <a:schemeClr val="tx1"/>
                </a:solidFill>
                <a:latin typeface="+mn-lt"/>
                <a:ea typeface="Verdana" panose="020B0604030504040204" pitchFamily="34" charset="0"/>
              </a:rPr>
              <a:t> un </a:t>
            </a:r>
            <a:r>
              <a:rPr lang="lv-LV" dirty="0">
                <a:solidFill>
                  <a:schemeClr val="tx1"/>
                </a:solidFill>
                <a:latin typeface="+mn-lt"/>
                <a:ea typeface="Verdana" panose="020B0604030504040204" pitchFamily="34" charset="0"/>
              </a:rPr>
              <a:t>II cet. tiks veikts pasākuma līdzšinējās ieviešanas </a:t>
            </a:r>
            <a:r>
              <a:rPr lang="lv-LV" dirty="0" err="1">
                <a:solidFill>
                  <a:schemeClr val="tx1"/>
                </a:solidFill>
                <a:latin typeface="+mn-lt"/>
                <a:ea typeface="Verdana" panose="020B0604030504040204" pitchFamily="34" charset="0"/>
              </a:rPr>
              <a:t>izvērtējums</a:t>
            </a:r>
            <a:r>
              <a:rPr lang="en-US" dirty="0">
                <a:solidFill>
                  <a:schemeClr val="tx1"/>
                </a:solidFill>
                <a:latin typeface="+mn-lt"/>
                <a:ea typeface="Verdana" panose="020B0604030504040204" pitchFamily="34" charset="0"/>
              </a:rPr>
              <a:t>.</a:t>
            </a:r>
          </a:p>
          <a:p>
            <a:pPr algn="just"/>
            <a:endParaRPr lang="en-US" dirty="0">
              <a:solidFill>
                <a:schemeClr val="tx1"/>
              </a:solidFill>
              <a:latin typeface="+mn-lt"/>
              <a:ea typeface="Verdana" panose="020B0604030504040204" pitchFamily="34" charset="0"/>
            </a:endParaRPr>
          </a:p>
          <a:p>
            <a:pPr algn="just"/>
            <a:r>
              <a:rPr lang="en-US" dirty="0">
                <a:solidFill>
                  <a:schemeClr val="tx1"/>
                </a:solidFill>
                <a:latin typeface="+mn-lt"/>
                <a:ea typeface="Verdana" panose="020B0604030504040204" pitchFamily="34" charset="0"/>
              </a:rPr>
              <a:t>2) </a:t>
            </a:r>
            <a:r>
              <a:rPr lang="lv-LV" dirty="0">
                <a:solidFill>
                  <a:schemeClr val="tx1"/>
                </a:solidFill>
                <a:latin typeface="+mn-lt"/>
                <a:ea typeface="Verdana" panose="020B0604030504040204" pitchFamily="34" charset="0"/>
              </a:rPr>
              <a:t>Lai mazinātu mājokļa izmaksu slogu un atbalstītu </a:t>
            </a:r>
            <a:r>
              <a:rPr lang="lv-LV" b="1" dirty="0">
                <a:solidFill>
                  <a:schemeClr val="tx1"/>
                </a:solidFill>
                <a:latin typeface="+mn-lt"/>
                <a:ea typeface="Verdana" panose="020B0604030504040204" pitchFamily="34" charset="0"/>
              </a:rPr>
              <a:t>dzīvojamās telpas iegādē vai būvniecībā</a:t>
            </a:r>
            <a:r>
              <a:rPr lang="lv-LV" dirty="0">
                <a:solidFill>
                  <a:schemeClr val="tx1"/>
                </a:solidFill>
                <a:latin typeface="+mn-lt"/>
                <a:ea typeface="Verdana" panose="020B0604030504040204" pitchFamily="34" charset="0"/>
              </a:rPr>
              <a:t>, 2026</a:t>
            </a:r>
            <a:r>
              <a:rPr lang="lv-LV" dirty="0">
                <a:solidFill>
                  <a:schemeClr val="tx1"/>
                </a:solidFill>
                <a:effectLst/>
                <a:latin typeface="+mn-lt"/>
                <a:ea typeface="Verdana" panose="020B0604030504040204" pitchFamily="34" charset="0"/>
              </a:rPr>
              <a:t>. gadā no Ekonomikas ministrijas budžeta 5.5 milj. EUR tiks piešķirti </a:t>
            </a:r>
            <a:r>
              <a:rPr lang="lv-LV" b="1" dirty="0">
                <a:solidFill>
                  <a:schemeClr val="tx1"/>
                </a:solidFill>
                <a:effectLst/>
                <a:latin typeface="+mn-lt"/>
                <a:ea typeface="Verdana" panose="020B0604030504040204" pitchFamily="34" charset="0"/>
              </a:rPr>
              <a:t>palīdzībai </a:t>
            </a:r>
            <a:r>
              <a:rPr lang="lv-LV" b="1" dirty="0" err="1">
                <a:solidFill>
                  <a:schemeClr val="tx1"/>
                </a:solidFill>
                <a:effectLst/>
                <a:latin typeface="+mn-lt"/>
                <a:ea typeface="Verdana" panose="020B0604030504040204" pitchFamily="34" charset="0"/>
              </a:rPr>
              <a:t>daudzbērnu</a:t>
            </a:r>
            <a:r>
              <a:rPr lang="lv-LV" b="1" dirty="0">
                <a:solidFill>
                  <a:schemeClr val="tx1"/>
                </a:solidFill>
                <a:effectLst/>
                <a:latin typeface="+mn-lt"/>
                <a:ea typeface="Verdana" panose="020B0604030504040204" pitchFamily="34" charset="0"/>
              </a:rPr>
              <a:t> ģimenēm </a:t>
            </a:r>
            <a:r>
              <a:rPr lang="lv-LV" dirty="0">
                <a:solidFill>
                  <a:schemeClr val="tx1"/>
                </a:solidFill>
                <a:effectLst/>
                <a:latin typeface="+mn-lt"/>
                <a:ea typeface="Verdana" panose="020B0604030504040204" pitchFamily="34" charset="0"/>
              </a:rPr>
              <a:t>programmas “Balsts” ietvaros. </a:t>
            </a:r>
          </a:p>
          <a:p>
            <a:endParaRPr lang="lv-LV" sz="1595" dirty="0">
              <a:solidFill>
                <a:schemeClr val="tx1"/>
              </a:solidFill>
              <a:latin typeface="+mn-lt"/>
              <a:ea typeface="Verdana" panose="020B0604030504040204" pitchFamily="34" charset="0"/>
            </a:endParaRPr>
          </a:p>
        </p:txBody>
      </p:sp>
      <p:pic>
        <p:nvPicPr>
          <p:cNvPr id="4" name="object 3">
            <a:extLst>
              <a:ext uri="{FF2B5EF4-FFF2-40B4-BE49-F238E27FC236}">
                <a16:creationId xmlns:a16="http://schemas.microsoft.com/office/drawing/2014/main" id="{78DA541E-F086-4632-ACA2-BD23C35BAC88}"/>
              </a:ext>
            </a:extLst>
          </p:cNvPr>
          <p:cNvPicPr/>
          <p:nvPr/>
        </p:nvPicPr>
        <p:blipFill>
          <a:blip r:embed="rId3" cstate="print"/>
          <a:stretch>
            <a:fillRect/>
          </a:stretch>
        </p:blipFill>
        <p:spPr>
          <a:xfrm>
            <a:off x="120651" y="16858"/>
            <a:ext cx="914399" cy="109121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7447B-9E13-CA53-7F7F-EE29B30E58D2}"/>
            </a:ext>
          </a:extLst>
        </p:cNvPr>
        <p:cNvGrpSpPr/>
        <p:nvPr/>
      </p:nvGrpSpPr>
      <p:grpSpPr>
        <a:xfrm>
          <a:off x="0" y="0"/>
          <a:ext cx="0" cy="0"/>
          <a:chOff x="0" y="0"/>
          <a:chExt cx="0" cy="0"/>
        </a:xfrm>
      </p:grpSpPr>
      <p:pic>
        <p:nvPicPr>
          <p:cNvPr id="18" name="Picture 2" descr="Shopping basket with food. Shopping concept. Healthy food concept. 39391043  Vector Art at Vecteezy">
            <a:extLst>
              <a:ext uri="{FF2B5EF4-FFF2-40B4-BE49-F238E27FC236}">
                <a16:creationId xmlns:a16="http://schemas.microsoft.com/office/drawing/2014/main" id="{411C22C3-1B62-A108-5DA7-BD23DD743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103" y="81801"/>
            <a:ext cx="2648168" cy="2648168"/>
          </a:xfrm>
          <a:prstGeom prst="rect">
            <a:avLst/>
          </a:prstGeom>
          <a:noFill/>
          <a:extLst>
            <a:ext uri="{909E8E84-426E-40DD-AFC4-6F175D3DCCD1}">
              <a14:hiddenFill xmlns:a14="http://schemas.microsoft.com/office/drawing/2010/main">
                <a:solidFill>
                  <a:srgbClr val="FFFFFF"/>
                </a:solidFill>
              </a14:hiddenFill>
            </a:ext>
          </a:extLst>
        </p:spPr>
      </p:pic>
      <p:sp>
        <p:nvSpPr>
          <p:cNvPr id="7" name="Virsraksts 6">
            <a:extLst>
              <a:ext uri="{FF2B5EF4-FFF2-40B4-BE49-F238E27FC236}">
                <a16:creationId xmlns:a16="http://schemas.microsoft.com/office/drawing/2014/main" id="{C19FA1E3-C50C-D687-F203-481A5D085560}"/>
              </a:ext>
            </a:extLst>
          </p:cNvPr>
          <p:cNvSpPr>
            <a:spLocks noGrp="1"/>
          </p:cNvSpPr>
          <p:nvPr>
            <p:ph type="title"/>
          </p:nvPr>
        </p:nvSpPr>
        <p:spPr>
          <a:xfrm>
            <a:off x="730250" y="193675"/>
            <a:ext cx="9935051" cy="550856"/>
          </a:xfrm>
        </p:spPr>
        <p:txBody>
          <a:bodyPr>
            <a:normAutofit/>
          </a:bodyPr>
          <a:lstStyle/>
          <a:p>
            <a:pPr algn="ctr"/>
            <a:r>
              <a:rPr lang="lv-LV" sz="2500" b="1" dirty="0">
                <a:solidFill>
                  <a:srgbClr val="01859C"/>
                </a:solidFill>
                <a:latin typeface="Verdana" panose="020B0604030504040204" pitchFamily="34" charset="0"/>
                <a:ea typeface="Verdana" panose="020B0604030504040204" pitchFamily="34" charset="0"/>
              </a:rPr>
              <a:t>Patēriņa cenas   </a:t>
            </a:r>
            <a:endParaRPr lang="lv-LV" sz="2500" b="1" dirty="0">
              <a:solidFill>
                <a:schemeClr val="accent1">
                  <a:lumMod val="50000"/>
                </a:schemeClr>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3002DAC-A272-9912-873B-6741C73DE5DD}"/>
              </a:ext>
            </a:extLst>
          </p:cNvPr>
          <p:cNvSpPr txBox="1"/>
          <p:nvPr/>
        </p:nvSpPr>
        <p:spPr>
          <a:xfrm>
            <a:off x="925564" y="1283434"/>
            <a:ext cx="7964040" cy="923330"/>
          </a:xfrm>
          <a:prstGeom prst="rect">
            <a:avLst/>
          </a:prstGeom>
          <a:noFill/>
        </p:spPr>
        <p:txBody>
          <a:bodyPr wrap="none" rtlCol="0">
            <a:spAutoFit/>
          </a:bodyPr>
          <a:lstStyle/>
          <a:p>
            <a:r>
              <a:rPr lang="lv-LV" dirty="0">
                <a:latin typeface="+mn-lt"/>
                <a:ea typeface="Verdana" panose="020B0604030504040204" pitchFamily="34" charset="0"/>
              </a:rPr>
              <a:t>2025.gada 27.maijā tika parakstīts Memorands par pārtikas preču tirdzniecību. </a:t>
            </a:r>
          </a:p>
          <a:p>
            <a:r>
              <a:rPr lang="lv-LV" dirty="0">
                <a:latin typeface="+mn-lt"/>
                <a:ea typeface="Verdana" panose="020B0604030504040204" pitchFamily="34" charset="0"/>
              </a:rPr>
              <a:t>Memoranda ietvaros īstenoti vairāki pasākumi, tostarp, </a:t>
            </a:r>
            <a:r>
              <a:rPr lang="lv-LV" b="1" dirty="0">
                <a:latin typeface="+mn-lt"/>
                <a:ea typeface="Verdana" panose="020B0604030504040204" pitchFamily="34" charset="0"/>
              </a:rPr>
              <a:t>Zemo cenu pārtikas grozs</a:t>
            </a:r>
            <a:r>
              <a:rPr lang="lv-LV" dirty="0">
                <a:latin typeface="+mn-lt"/>
                <a:ea typeface="Verdana" panose="020B0604030504040204" pitchFamily="34" charset="0"/>
              </a:rPr>
              <a:t>. </a:t>
            </a:r>
          </a:p>
          <a:p>
            <a:r>
              <a:rPr lang="lv-LV" dirty="0">
                <a:latin typeface="+mn-lt"/>
                <a:ea typeface="Verdana" panose="020B0604030504040204" pitchFamily="34" charset="0"/>
              </a:rPr>
              <a:t> </a:t>
            </a:r>
          </a:p>
        </p:txBody>
      </p:sp>
      <p:sp>
        <p:nvSpPr>
          <p:cNvPr id="6" name="TextBox 5">
            <a:extLst>
              <a:ext uri="{FF2B5EF4-FFF2-40B4-BE49-F238E27FC236}">
                <a16:creationId xmlns:a16="http://schemas.microsoft.com/office/drawing/2014/main" id="{B80D0518-13A7-F9C6-6101-FCA2B295936F}"/>
              </a:ext>
            </a:extLst>
          </p:cNvPr>
          <p:cNvSpPr txBox="1"/>
          <p:nvPr/>
        </p:nvSpPr>
        <p:spPr>
          <a:xfrm>
            <a:off x="925564" y="1987052"/>
            <a:ext cx="2630848" cy="584775"/>
          </a:xfrm>
          <a:prstGeom prst="rect">
            <a:avLst/>
          </a:prstGeom>
          <a:noFill/>
        </p:spPr>
        <p:txBody>
          <a:bodyPr wrap="none" rtlCol="0">
            <a:spAutoFit/>
          </a:bodyPr>
          <a:lstStyle/>
          <a:p>
            <a:r>
              <a:rPr lang="lv-LV" dirty="0">
                <a:latin typeface="+mn-lt"/>
                <a:ea typeface="Verdana" panose="020B0604030504040204" pitchFamily="34" charset="0"/>
              </a:rPr>
              <a:t>Zemo cenu pārtikas grozs:</a:t>
            </a:r>
          </a:p>
          <a:p>
            <a:endParaRPr lang="lv-LV" sz="1400" dirty="0">
              <a:latin typeface="+mn-lt"/>
              <a:ea typeface="Verdana" panose="020B0604030504040204" pitchFamily="34" charset="0"/>
            </a:endParaRPr>
          </a:p>
        </p:txBody>
      </p:sp>
      <p:pic>
        <p:nvPicPr>
          <p:cNvPr id="9" name="Graphic 8" descr="Checkbox Checked with solid fill">
            <a:extLst>
              <a:ext uri="{FF2B5EF4-FFF2-40B4-BE49-F238E27FC236}">
                <a16:creationId xmlns:a16="http://schemas.microsoft.com/office/drawing/2014/main" id="{851F8339-E8FC-35DD-5554-1A48DA063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1218562"/>
            <a:ext cx="503260" cy="503260"/>
          </a:xfrm>
          <a:prstGeom prst="rect">
            <a:avLst/>
          </a:prstGeom>
        </p:spPr>
      </p:pic>
      <p:pic>
        <p:nvPicPr>
          <p:cNvPr id="12" name="Graphic 11" descr="Checkbox Checked with solid fill">
            <a:extLst>
              <a:ext uri="{FF2B5EF4-FFF2-40B4-BE49-F238E27FC236}">
                <a16:creationId xmlns:a16="http://schemas.microsoft.com/office/drawing/2014/main" id="{92C2FB3B-F047-5190-BB06-06B2EE561E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1909997"/>
            <a:ext cx="503260" cy="503260"/>
          </a:xfrm>
          <a:prstGeom prst="rect">
            <a:avLst/>
          </a:prstGeom>
        </p:spPr>
      </p:pic>
      <p:sp>
        <p:nvSpPr>
          <p:cNvPr id="13" name="TextBox 12">
            <a:extLst>
              <a:ext uri="{FF2B5EF4-FFF2-40B4-BE49-F238E27FC236}">
                <a16:creationId xmlns:a16="http://schemas.microsoft.com/office/drawing/2014/main" id="{442DFFCA-4330-D091-C677-AF0199E31F37}"/>
              </a:ext>
            </a:extLst>
          </p:cNvPr>
          <p:cNvSpPr txBox="1"/>
          <p:nvPr/>
        </p:nvSpPr>
        <p:spPr>
          <a:xfrm>
            <a:off x="925564" y="2222530"/>
            <a:ext cx="8515473" cy="800219"/>
          </a:xfrm>
          <a:prstGeom prst="rect">
            <a:avLst/>
          </a:prstGeom>
          <a:noFill/>
        </p:spPr>
        <p:txBody>
          <a:bodyPr wrap="none" rtlCol="0">
            <a:spAutoFit/>
          </a:bodyPr>
          <a:lstStyle/>
          <a:p>
            <a:r>
              <a:rPr lang="lv-LV" dirty="0">
                <a:solidFill>
                  <a:srgbClr val="000000"/>
                </a:solidFill>
                <a:latin typeface="+mn-lt"/>
                <a:ea typeface="Verdana" panose="020B0604030504040204" pitchFamily="34" charset="0"/>
                <a:cs typeface="Times New Roman" panose="02020603050405020304" pitchFamily="18" charset="0"/>
              </a:rPr>
              <a:t>    </a:t>
            </a:r>
            <a:r>
              <a:rPr lang="lv-LV" sz="1400" u="sng" dirty="0">
                <a:solidFill>
                  <a:srgbClr val="000000"/>
                </a:solidFill>
                <a:latin typeface="+mn-lt"/>
                <a:ea typeface="Verdana" panose="020B0604030504040204" pitchFamily="34" charset="0"/>
                <a:cs typeface="Times New Roman" panose="02020603050405020304" pitchFamily="18" charset="0"/>
              </a:rPr>
              <a:t>Nosacījumi</a:t>
            </a:r>
          </a:p>
          <a:p>
            <a:pPr marL="285750" indent="-285750" algn="just">
              <a:buFont typeface="Arial" panose="020B0604020202020204" pitchFamily="34" charset="0"/>
              <a:buChar char="•"/>
            </a:pPr>
            <a:r>
              <a:rPr lang="lv-LV" sz="1400" dirty="0">
                <a:solidFill>
                  <a:srgbClr val="000000"/>
                </a:solidFill>
                <a:latin typeface="+mn-lt"/>
                <a:ea typeface="Verdana" panose="020B0604030504040204" pitchFamily="34" charset="0"/>
                <a:cs typeface="Times New Roman" panose="02020603050405020304" pitchFamily="18" charset="0"/>
              </a:rPr>
              <a:t>T</a:t>
            </a:r>
            <a:r>
              <a:rPr lang="lv-LV" sz="1400" dirty="0">
                <a:solidFill>
                  <a:srgbClr val="000000"/>
                </a:solidFill>
                <a:effectLst/>
                <a:latin typeface="+mn-lt"/>
                <a:ea typeface="Verdana" panose="020B0604030504040204" pitchFamily="34" charset="0"/>
                <a:cs typeface="Times New Roman" panose="02020603050405020304" pitchFamily="18" charset="0"/>
              </a:rPr>
              <a:t>iek nodrošināts vismaz viens produkts ar zemāko cenu (kategorijā) attiecīgajā mazumtirdzniecības ķēdē.</a:t>
            </a:r>
          </a:p>
          <a:p>
            <a:pPr marL="285750" indent="-285750" algn="just">
              <a:buFont typeface="Arial" panose="020B0604020202020204" pitchFamily="34" charset="0"/>
              <a:buChar char="•"/>
            </a:pPr>
            <a:r>
              <a:rPr lang="lv-LV" sz="1400" dirty="0">
                <a:solidFill>
                  <a:srgbClr val="000000"/>
                </a:solidFill>
                <a:effectLst/>
                <a:latin typeface="+mn-lt"/>
                <a:ea typeface="Verdana" panose="020B0604030504040204" pitchFamily="34" charset="0"/>
                <a:cs typeface="Times New Roman" panose="02020603050405020304" pitchFamily="18" charset="0"/>
              </a:rPr>
              <a:t>Produkti ar zemāko cenu ar zināmu regularitāti</a:t>
            </a:r>
            <a:r>
              <a:rPr lang="lv-LV" sz="1400" dirty="0">
                <a:solidFill>
                  <a:srgbClr val="4472C4"/>
                </a:solidFill>
                <a:effectLst/>
                <a:latin typeface="+mn-lt"/>
                <a:ea typeface="Verdana" panose="020B0604030504040204" pitchFamily="34" charset="0"/>
                <a:cs typeface="Times New Roman" panose="02020603050405020304" pitchFamily="18" charset="0"/>
              </a:rPr>
              <a:t> </a:t>
            </a:r>
            <a:r>
              <a:rPr lang="lv-LV" sz="1400" dirty="0">
                <a:solidFill>
                  <a:srgbClr val="000000"/>
                </a:solidFill>
                <a:effectLst/>
                <a:latin typeface="+mn-lt"/>
                <a:ea typeface="Verdana" panose="020B0604030504040204" pitchFamily="34" charset="0"/>
                <a:cs typeface="Times New Roman" panose="02020603050405020304" pitchFamily="18" charset="0"/>
              </a:rPr>
              <a:t>tiek nomainīti pret citiem produktiem no tās pašas kategorijas.</a:t>
            </a:r>
            <a:endParaRPr lang="lv-LV" sz="1400" dirty="0">
              <a:latin typeface="+mn-lt"/>
            </a:endParaRPr>
          </a:p>
        </p:txBody>
      </p:sp>
      <p:sp>
        <p:nvSpPr>
          <p:cNvPr id="14" name="TextBox 13">
            <a:extLst>
              <a:ext uri="{FF2B5EF4-FFF2-40B4-BE49-F238E27FC236}">
                <a16:creationId xmlns:a16="http://schemas.microsoft.com/office/drawing/2014/main" id="{8C6DF06D-BB16-E5BE-C5D0-02E5574F7C64}"/>
              </a:ext>
            </a:extLst>
          </p:cNvPr>
          <p:cNvSpPr txBox="1"/>
          <p:nvPr/>
        </p:nvSpPr>
        <p:spPr>
          <a:xfrm>
            <a:off x="925564" y="2918509"/>
            <a:ext cx="9363461" cy="738664"/>
          </a:xfrm>
          <a:prstGeom prst="rect">
            <a:avLst/>
          </a:prstGeom>
          <a:noFill/>
        </p:spPr>
        <p:txBody>
          <a:bodyPr wrap="none" rtlCol="0">
            <a:spAutoFit/>
          </a:bodyPr>
          <a:lstStyle/>
          <a:p>
            <a:r>
              <a:rPr lang="lv-LV" sz="1400" dirty="0">
                <a:latin typeface="+mn-lt"/>
                <a:ea typeface="Verdana" panose="020B0604030504040204" pitchFamily="34" charset="0"/>
              </a:rPr>
              <a:t>     </a:t>
            </a:r>
            <a:r>
              <a:rPr lang="lv-LV" sz="1400" u="sng" dirty="0">
                <a:latin typeface="+mn-lt"/>
                <a:ea typeface="Verdana" panose="020B0604030504040204" pitchFamily="34" charset="0"/>
              </a:rPr>
              <a:t>Tvērums</a:t>
            </a:r>
          </a:p>
          <a:p>
            <a:r>
              <a:rPr lang="lv-LV" sz="1400" dirty="0">
                <a:latin typeface="+mn-lt"/>
                <a:ea typeface="Verdana" panose="020B0604030504040204" pitchFamily="34" charset="0"/>
              </a:rPr>
              <a:t>     Zemo pārtikas cenu grozs ietver 10 pamatkategorijas: (1) maize; (2) piens, (3) siers un biezpiens, sviests, krējums, jogurts, </a:t>
            </a:r>
          </a:p>
          <a:p>
            <a:r>
              <a:rPr lang="lv-LV" sz="1400" dirty="0">
                <a:latin typeface="+mn-lt"/>
                <a:ea typeface="Verdana" panose="020B0604030504040204" pitchFamily="34" charset="0"/>
              </a:rPr>
              <a:t>     (4) svaigi dārzeņi un kartupeļi (5) svaigi augļi; (6) svaiga gala; (7) svaigas zivis; (8) milti, citi graudaugi; (9) olas (10) augu eļļa.</a:t>
            </a:r>
          </a:p>
        </p:txBody>
      </p:sp>
      <p:sp>
        <p:nvSpPr>
          <p:cNvPr id="15" name="TextBox 14">
            <a:extLst>
              <a:ext uri="{FF2B5EF4-FFF2-40B4-BE49-F238E27FC236}">
                <a16:creationId xmlns:a16="http://schemas.microsoft.com/office/drawing/2014/main" id="{F4801548-9CD9-4F38-6FEC-F71729DC0618}"/>
              </a:ext>
            </a:extLst>
          </p:cNvPr>
          <p:cNvSpPr txBox="1"/>
          <p:nvPr/>
        </p:nvSpPr>
        <p:spPr>
          <a:xfrm>
            <a:off x="925564" y="4223214"/>
            <a:ext cx="8138766" cy="369332"/>
          </a:xfrm>
          <a:prstGeom prst="rect">
            <a:avLst/>
          </a:prstGeom>
          <a:noFill/>
        </p:spPr>
        <p:txBody>
          <a:bodyPr wrap="none" rtlCol="0">
            <a:spAutoFit/>
          </a:bodyPr>
          <a:lstStyle/>
          <a:p>
            <a:r>
              <a:rPr lang="lv-LV" b="1" dirty="0">
                <a:solidFill>
                  <a:schemeClr val="tx1"/>
                </a:solidFill>
                <a:latin typeface="+mn-lt"/>
                <a:ea typeface="Verdana" panose="020B0604030504040204" pitchFamily="34" charset="0"/>
              </a:rPr>
              <a:t>Patērētāju tiesību aizsardzības centra (PTAC) </a:t>
            </a:r>
            <a:r>
              <a:rPr lang="lv-LV" b="1" dirty="0">
                <a:latin typeface="+mn-lt"/>
                <a:ea typeface="Verdana" panose="020B0604030504040204" pitchFamily="34" charset="0"/>
              </a:rPr>
              <a:t>aptauju rezultāti:</a:t>
            </a:r>
            <a:r>
              <a:rPr lang="lv-LV" sz="1050" b="1" dirty="0">
                <a:latin typeface="+mn-lt"/>
                <a:ea typeface="Verdana" panose="020B0604030504040204" pitchFamily="34" charset="0"/>
              </a:rPr>
              <a:t> </a:t>
            </a:r>
            <a:r>
              <a:rPr lang="lv-LV" sz="1050" i="1" dirty="0">
                <a:latin typeface="+mn-lt"/>
                <a:ea typeface="Verdana" panose="020B0604030504040204" pitchFamily="34" charset="0"/>
              </a:rPr>
              <a:t>(2025.gada novembris - decembris) </a:t>
            </a:r>
            <a:endParaRPr lang="lv-LV" sz="1050" b="1" i="1" dirty="0">
              <a:latin typeface="+mn-lt"/>
              <a:ea typeface="Verdana" panose="020B0604030504040204" pitchFamily="34" charset="0"/>
            </a:endParaRPr>
          </a:p>
        </p:txBody>
      </p:sp>
      <p:pic>
        <p:nvPicPr>
          <p:cNvPr id="16" name="Graphic 15" descr="Checkbox Checked with solid fill">
            <a:extLst>
              <a:ext uri="{FF2B5EF4-FFF2-40B4-BE49-F238E27FC236}">
                <a16:creationId xmlns:a16="http://schemas.microsoft.com/office/drawing/2014/main" id="{FD0B2E80-6BC5-4A62-07F0-B29E4ED87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4140861"/>
            <a:ext cx="503260" cy="503260"/>
          </a:xfrm>
          <a:prstGeom prst="rect">
            <a:avLst/>
          </a:prstGeom>
        </p:spPr>
      </p:pic>
      <p:sp>
        <p:nvSpPr>
          <p:cNvPr id="17" name="TextBox 16">
            <a:extLst>
              <a:ext uri="{FF2B5EF4-FFF2-40B4-BE49-F238E27FC236}">
                <a16:creationId xmlns:a16="http://schemas.microsoft.com/office/drawing/2014/main" id="{695D6586-9ED5-7011-4347-DF257F41FC53}"/>
              </a:ext>
            </a:extLst>
          </p:cNvPr>
          <p:cNvSpPr txBox="1"/>
          <p:nvPr/>
        </p:nvSpPr>
        <p:spPr>
          <a:xfrm>
            <a:off x="925564" y="4561768"/>
            <a:ext cx="9879628" cy="892552"/>
          </a:xfrm>
          <a:prstGeom prst="rect">
            <a:avLst/>
          </a:prstGeom>
          <a:noFill/>
        </p:spPr>
        <p:txBody>
          <a:bodyPr wrap="none" rtlCol="0">
            <a:spAutoFit/>
          </a:bodyPr>
          <a:lstStyle/>
          <a:p>
            <a:pPr marL="285750" indent="-285750">
              <a:buFont typeface="Arial" panose="020B0604020202020204" pitchFamily="34" charset="0"/>
              <a:buChar char="•"/>
            </a:pPr>
            <a:r>
              <a:rPr lang="lv-LV" sz="1400" dirty="0">
                <a:solidFill>
                  <a:schemeClr val="tx1"/>
                </a:solidFill>
                <a:latin typeface="+mn-lt"/>
                <a:ea typeface="Verdana" panose="020B0604030504040204" pitchFamily="34" charset="0"/>
              </a:rPr>
              <a:t>35% patērētāju uzskata, ka zemo cenu grozs palīdz iepirkties lētāk</a:t>
            </a:r>
          </a:p>
          <a:p>
            <a:pPr indent="-285750">
              <a:spcBef>
                <a:spcPts val="600"/>
              </a:spcBef>
              <a:buFont typeface="Arial" panose="020B0604020202020204" pitchFamily="34" charset="0"/>
              <a:buChar char="•"/>
            </a:pPr>
            <a:r>
              <a:rPr lang="lv-LV" sz="1400" dirty="0">
                <a:solidFill>
                  <a:schemeClr val="tx1"/>
                </a:solidFill>
                <a:latin typeface="+mn-lt"/>
                <a:ea typeface="Verdana" panose="020B0604030504040204" pitchFamily="34" charset="0"/>
              </a:rPr>
              <a:t>Patērētāji ir apmierināti ar groza produktu kvalitāti</a:t>
            </a:r>
          </a:p>
          <a:p>
            <a:pPr indent="-285750">
              <a:spcBef>
                <a:spcPts val="600"/>
              </a:spcBef>
              <a:buFont typeface="Arial" panose="020B0604020202020204" pitchFamily="34" charset="0"/>
              <a:buChar char="•"/>
            </a:pPr>
            <a:r>
              <a:rPr lang="lv-LV" sz="1400" dirty="0">
                <a:solidFill>
                  <a:schemeClr val="tx1"/>
                </a:solidFill>
                <a:latin typeface="+mn-lt"/>
                <a:ea typeface="Verdana" panose="020B0604030504040204" pitchFamily="34" charset="0"/>
              </a:rPr>
              <a:t>Tikai 17% patērētāju uzskata, ka groza piedāvājums ir pietiekami plašs, savukārt 26% uzskata, ka piedāvājums varētu būt plašāks.</a:t>
            </a:r>
            <a:endParaRPr lang="en-US" sz="1400" dirty="0">
              <a:solidFill>
                <a:schemeClr val="tx1"/>
              </a:solidFill>
              <a:latin typeface="+mn-lt"/>
              <a:ea typeface="Verdana" panose="020B0604030504040204" pitchFamily="34" charset="0"/>
            </a:endParaRPr>
          </a:p>
        </p:txBody>
      </p:sp>
      <p:sp>
        <p:nvSpPr>
          <p:cNvPr id="19" name="TextBox 18">
            <a:extLst>
              <a:ext uri="{FF2B5EF4-FFF2-40B4-BE49-F238E27FC236}">
                <a16:creationId xmlns:a16="http://schemas.microsoft.com/office/drawing/2014/main" id="{AEC5AA3F-6D89-D4FA-DF26-0576733C49D6}"/>
              </a:ext>
            </a:extLst>
          </p:cNvPr>
          <p:cNvSpPr txBox="1"/>
          <p:nvPr/>
        </p:nvSpPr>
        <p:spPr>
          <a:xfrm>
            <a:off x="892923" y="3564840"/>
            <a:ext cx="5791970" cy="523220"/>
          </a:xfrm>
          <a:prstGeom prst="rect">
            <a:avLst/>
          </a:prstGeom>
          <a:noFill/>
        </p:spPr>
        <p:txBody>
          <a:bodyPr wrap="none" rtlCol="0">
            <a:spAutoFit/>
          </a:bodyPr>
          <a:lstStyle/>
          <a:p>
            <a:r>
              <a:rPr lang="lv-LV" sz="1400" dirty="0">
                <a:latin typeface="+mn-lt"/>
                <a:ea typeface="Verdana" panose="020B0604030504040204" pitchFamily="34" charset="0"/>
              </a:rPr>
              <a:t>     </a:t>
            </a:r>
            <a:r>
              <a:rPr lang="lv-LV" sz="1400" u="sng" dirty="0">
                <a:latin typeface="+mn-lt"/>
                <a:ea typeface="Verdana" panose="020B0604030504040204" pitchFamily="34" charset="0"/>
              </a:rPr>
              <a:t>Tirgotāji</a:t>
            </a:r>
          </a:p>
          <a:p>
            <a:r>
              <a:rPr lang="lv-LV" sz="1400" dirty="0">
                <a:latin typeface="+mn-lt"/>
                <a:ea typeface="Verdana" panose="020B0604030504040204" pitchFamily="34" charset="0"/>
              </a:rPr>
              <a:t>     Zemo pārtikas cenu grozu ieviesuši: </a:t>
            </a:r>
            <a:r>
              <a:rPr lang="it-IT" sz="1400" dirty="0">
                <a:latin typeface="+mn-lt"/>
                <a:ea typeface="Verdana" panose="020B0604030504040204" pitchFamily="34" charset="0"/>
              </a:rPr>
              <a:t>Maxima, Rimi, Lidl, Top!</a:t>
            </a:r>
            <a:r>
              <a:rPr lang="lv-LV" sz="1400" dirty="0">
                <a:latin typeface="+mn-lt"/>
                <a:ea typeface="Verdana" panose="020B0604030504040204" pitchFamily="34" charset="0"/>
              </a:rPr>
              <a:t>, </a:t>
            </a:r>
            <a:r>
              <a:rPr lang="it-IT" sz="1400" dirty="0">
                <a:latin typeface="+mn-lt"/>
                <a:ea typeface="Verdana" panose="020B0604030504040204" pitchFamily="34" charset="0"/>
              </a:rPr>
              <a:t>Elvi </a:t>
            </a:r>
            <a:r>
              <a:rPr lang="lv-LV" sz="1400" dirty="0">
                <a:latin typeface="+mn-lt"/>
                <a:ea typeface="Verdana" panose="020B0604030504040204" pitchFamily="34" charset="0"/>
              </a:rPr>
              <a:t>un </a:t>
            </a:r>
            <a:r>
              <a:rPr lang="lv-LV" sz="1400" dirty="0" err="1">
                <a:latin typeface="+mn-lt"/>
                <a:ea typeface="Verdana" panose="020B0604030504040204" pitchFamily="34" charset="0"/>
              </a:rPr>
              <a:t>Aibe</a:t>
            </a:r>
            <a:r>
              <a:rPr lang="lv-LV" sz="1400" dirty="0">
                <a:latin typeface="+mn-lt"/>
                <a:ea typeface="Verdana" panose="020B0604030504040204" pitchFamily="34" charset="0"/>
              </a:rPr>
              <a:t>. </a:t>
            </a:r>
          </a:p>
        </p:txBody>
      </p:sp>
      <p:sp>
        <p:nvSpPr>
          <p:cNvPr id="20" name="TextBox 19">
            <a:extLst>
              <a:ext uri="{FF2B5EF4-FFF2-40B4-BE49-F238E27FC236}">
                <a16:creationId xmlns:a16="http://schemas.microsoft.com/office/drawing/2014/main" id="{0113CC50-E3A6-C063-86AB-E5F011C9E089}"/>
              </a:ext>
            </a:extLst>
          </p:cNvPr>
          <p:cNvSpPr txBox="1"/>
          <p:nvPr/>
        </p:nvSpPr>
        <p:spPr>
          <a:xfrm>
            <a:off x="925564" y="5476914"/>
            <a:ext cx="10320286" cy="954107"/>
          </a:xfrm>
          <a:prstGeom prst="rect">
            <a:avLst/>
          </a:prstGeom>
          <a:noFill/>
        </p:spPr>
        <p:txBody>
          <a:bodyPr wrap="square" rtlCol="0">
            <a:spAutoFit/>
          </a:bodyPr>
          <a:lstStyle/>
          <a:p>
            <a:pPr marL="0" indent="0">
              <a:buNone/>
            </a:pPr>
            <a:r>
              <a:rPr lang="lv-LV" b="1" dirty="0">
                <a:solidFill>
                  <a:schemeClr val="tx1"/>
                </a:solidFill>
                <a:latin typeface="+mn-lt"/>
                <a:ea typeface="Verdana" panose="020B0604030504040204" pitchFamily="34" charset="0"/>
              </a:rPr>
              <a:t>PTAC aicina </a:t>
            </a:r>
            <a:r>
              <a:rPr lang="lv-LV" dirty="0">
                <a:solidFill>
                  <a:schemeClr val="tx1"/>
                </a:solidFill>
                <a:latin typeface="+mn-lt"/>
                <a:ea typeface="Verdana" panose="020B0604030504040204" pitchFamily="34" charset="0"/>
              </a:rPr>
              <a:t>patērētājus ziņot, ja zemo cenu groza produkti nav pieejami vai tiek īstenotas citas maldinošas akcijas, atlaides vai izpārdošanas.</a:t>
            </a:r>
          </a:p>
          <a:p>
            <a:endParaRPr lang="lv-LV" sz="2000" dirty="0"/>
          </a:p>
        </p:txBody>
      </p:sp>
      <p:pic>
        <p:nvPicPr>
          <p:cNvPr id="21" name="Graphic 20" descr="Checkbox Checked with solid fill">
            <a:extLst>
              <a:ext uri="{FF2B5EF4-FFF2-40B4-BE49-F238E27FC236}">
                <a16:creationId xmlns:a16="http://schemas.microsoft.com/office/drawing/2014/main" id="{BF411FE6-91F0-340A-597E-2D28EBCFB0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50" y="5416508"/>
            <a:ext cx="503260" cy="503260"/>
          </a:xfrm>
          <a:prstGeom prst="rect">
            <a:avLst/>
          </a:prstGeom>
        </p:spPr>
      </p:pic>
    </p:spTree>
    <p:extLst>
      <p:ext uri="{BB962C8B-B14F-4D97-AF65-F5344CB8AC3E}">
        <p14:creationId xmlns:p14="http://schemas.microsoft.com/office/powerpoint/2010/main" val="108063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a:extLst>
              <a:ext uri="{FF2B5EF4-FFF2-40B4-BE49-F238E27FC236}">
                <a16:creationId xmlns:a16="http://schemas.microsoft.com/office/drawing/2014/main" id="{C93AC34F-BF75-40A7-9116-FFE2463D5C0E}"/>
              </a:ext>
            </a:extLst>
          </p:cNvPr>
          <p:cNvSpPr>
            <a:spLocks noGrp="1"/>
          </p:cNvSpPr>
          <p:nvPr>
            <p:ph type="title"/>
          </p:nvPr>
        </p:nvSpPr>
        <p:spPr/>
        <p:txBody>
          <a:bodyPr/>
          <a:lstStyle/>
          <a:p>
            <a:pPr algn="ctr"/>
            <a:r>
              <a:rPr lang="lv-LV" b="1" dirty="0">
                <a:solidFill>
                  <a:schemeClr val="accent6">
                    <a:lumMod val="50000"/>
                  </a:schemeClr>
                </a:solidFill>
              </a:rPr>
              <a:t>Galvenās izmaiņas </a:t>
            </a:r>
            <a:r>
              <a:rPr lang="en-US" b="1" dirty="0">
                <a:solidFill>
                  <a:schemeClr val="accent6">
                    <a:lumMod val="50000"/>
                  </a:schemeClr>
                </a:solidFill>
              </a:rPr>
              <a:t>2026.gadā</a:t>
            </a:r>
            <a:endParaRPr lang="lv-LV" b="1" dirty="0">
              <a:solidFill>
                <a:schemeClr val="accent6">
                  <a:lumMod val="50000"/>
                </a:schemeClr>
              </a:solidFill>
            </a:endParaRPr>
          </a:p>
        </p:txBody>
      </p:sp>
      <p:sp>
        <p:nvSpPr>
          <p:cNvPr id="4" name="Slaida numura vietturis 3">
            <a:extLst>
              <a:ext uri="{FF2B5EF4-FFF2-40B4-BE49-F238E27FC236}">
                <a16:creationId xmlns:a16="http://schemas.microsoft.com/office/drawing/2014/main" id="{4CB3C97C-9D65-4E08-A290-CD50D19E8AC8}"/>
              </a:ext>
            </a:extLst>
          </p:cNvPr>
          <p:cNvSpPr>
            <a:spLocks noGrp="1"/>
          </p:cNvSpPr>
          <p:nvPr>
            <p:ph type="sldNum" sz="quarter" idx="12"/>
          </p:nvPr>
        </p:nvSpPr>
        <p:spPr/>
        <p:txBody>
          <a:bodyPr/>
          <a:lstStyle/>
          <a:p>
            <a:fld id="{20160BDD-CFBA-4672-AA56-88CFF53ED92E}" type="slidenum">
              <a:rPr lang="lv-LV" smtClean="0"/>
              <a:t>3</a:t>
            </a:fld>
            <a:endParaRPr lang="lv-LV"/>
          </a:p>
        </p:txBody>
      </p:sp>
      <p:sp>
        <p:nvSpPr>
          <p:cNvPr id="7" name="Content Placeholder 2">
            <a:extLst>
              <a:ext uri="{FF2B5EF4-FFF2-40B4-BE49-F238E27FC236}">
                <a16:creationId xmlns:a16="http://schemas.microsoft.com/office/drawing/2014/main" id="{BFAB82CF-626B-4AF7-AC28-034937227367}"/>
              </a:ext>
            </a:extLst>
          </p:cNvPr>
          <p:cNvSpPr>
            <a:spLocks noGrp="1"/>
          </p:cNvSpPr>
          <p:nvPr>
            <p:ph idx="1"/>
          </p:nvPr>
        </p:nvSpPr>
        <p:spPr>
          <a:xfrm>
            <a:off x="882650" y="1895894"/>
            <a:ext cx="9934575" cy="4113212"/>
          </a:xfrm>
        </p:spPr>
        <p:txBody>
          <a:bodyPr>
            <a:normAutofit/>
          </a:bodyPr>
          <a:lstStyle/>
          <a:p>
            <a:pPr marL="0" indent="0">
              <a:spcAft>
                <a:spcPts val="600"/>
              </a:spcAft>
              <a:buNone/>
            </a:pPr>
            <a:r>
              <a:rPr lang="lv-LV" altLang="lv-LV" dirty="0">
                <a:ea typeface="MS PGothic" panose="020B0600070205080204" pitchFamily="34" charset="-128"/>
              </a:rPr>
              <a:t>Paaugstināts ienākumu atbalsts: </a:t>
            </a:r>
          </a:p>
          <a:p>
            <a:pPr>
              <a:spcAft>
                <a:spcPts val="600"/>
              </a:spcAft>
            </a:pPr>
            <a:r>
              <a:rPr lang="lv-LV" altLang="lv-LV" dirty="0">
                <a:ea typeface="MS PGothic" panose="020B0600070205080204" pitchFamily="34" charset="-128"/>
              </a:rPr>
              <a:t>Strādājošajiem</a:t>
            </a:r>
          </a:p>
          <a:p>
            <a:pPr>
              <a:spcAft>
                <a:spcPts val="600"/>
              </a:spcAft>
            </a:pPr>
            <a:r>
              <a:rPr lang="lv-LV" altLang="lv-LV" dirty="0">
                <a:ea typeface="MS PGothic" panose="020B0600070205080204" pitchFamily="34" charset="-128"/>
              </a:rPr>
              <a:t>Ģimenēm ar bērniem</a:t>
            </a:r>
          </a:p>
          <a:p>
            <a:pPr>
              <a:spcAft>
                <a:spcPts val="600"/>
              </a:spcAft>
            </a:pPr>
            <a:r>
              <a:rPr lang="lv-LV" altLang="lv-LV" dirty="0">
                <a:ea typeface="MS PGothic" panose="020B0600070205080204" pitchFamily="34" charset="-128"/>
              </a:rPr>
              <a:t>Audžuģimenēm, aizbildņiem, adoptētājiem</a:t>
            </a:r>
          </a:p>
          <a:p>
            <a:pPr>
              <a:spcAft>
                <a:spcPts val="600"/>
              </a:spcAft>
            </a:pPr>
            <a:r>
              <a:rPr lang="lv-LV" altLang="lv-LV" dirty="0">
                <a:ea typeface="MS PGothic" panose="020B0600070205080204" pitchFamily="34" charset="-128"/>
              </a:rPr>
              <a:t>Bār</a:t>
            </a:r>
            <a:r>
              <a:rPr lang="en-US" altLang="lv-LV" dirty="0">
                <a:ea typeface="MS PGothic" panose="020B0600070205080204" pitchFamily="34" charset="-128"/>
              </a:rPr>
              <a:t>e</a:t>
            </a:r>
            <a:r>
              <a:rPr lang="lv-LV" altLang="lv-LV" dirty="0" err="1">
                <a:ea typeface="MS PGothic" panose="020B0600070205080204" pitchFamily="34" charset="-128"/>
              </a:rPr>
              <a:t>ņiem</a:t>
            </a:r>
            <a:r>
              <a:rPr lang="lv-LV" altLang="lv-LV" dirty="0">
                <a:ea typeface="MS PGothic" panose="020B0600070205080204" pitchFamily="34" charset="-128"/>
              </a:rPr>
              <a:t> un bez vecāku gādības palikušajiem</a:t>
            </a:r>
            <a:endParaRPr lang="en-US" altLang="lv-LV" dirty="0">
              <a:ea typeface="MS PGothic" panose="020B0600070205080204" pitchFamily="34" charset="-128"/>
            </a:endParaRPr>
          </a:p>
          <a:p>
            <a:pPr>
              <a:spcAft>
                <a:spcPts val="600"/>
              </a:spcAft>
            </a:pPr>
            <a:r>
              <a:rPr lang="en-US" altLang="lv-LV" dirty="0" err="1">
                <a:ea typeface="MS PGothic" panose="020B0600070205080204" pitchFamily="34" charset="-128"/>
              </a:rPr>
              <a:t>Pensiju</a:t>
            </a:r>
            <a:r>
              <a:rPr lang="en-US" altLang="lv-LV" dirty="0">
                <a:ea typeface="MS PGothic" panose="020B0600070205080204" pitchFamily="34" charset="-128"/>
              </a:rPr>
              <a:t> </a:t>
            </a:r>
            <a:r>
              <a:rPr lang="en-US" altLang="lv-LV" dirty="0" err="1">
                <a:ea typeface="MS PGothic" panose="020B0600070205080204" pitchFamily="34" charset="-128"/>
              </a:rPr>
              <a:t>saņēmējiem</a:t>
            </a:r>
            <a:endParaRPr lang="lv-LV" altLang="lv-LV" dirty="0">
              <a:ea typeface="MS PGothic" panose="020B0600070205080204" pitchFamily="34" charset="-128"/>
            </a:endParaRPr>
          </a:p>
          <a:p>
            <a:pPr>
              <a:spcAft>
                <a:spcPts val="600"/>
              </a:spcAft>
            </a:pPr>
            <a:r>
              <a:rPr lang="lv-LV" altLang="lv-LV" dirty="0">
                <a:ea typeface="MS PGothic" panose="020B0600070205080204" pitchFamily="34" charset="-128"/>
              </a:rPr>
              <a:t>Trūcīgajiem </a:t>
            </a:r>
            <a:endParaRPr lang="en-US" altLang="lv-LV" sz="1800" dirty="0">
              <a:ea typeface="MS PGothic" panose="020B0600070205080204" pitchFamily="34" charset="-128"/>
            </a:endParaRPr>
          </a:p>
          <a:p>
            <a:pPr marL="342900" indent="-342900">
              <a:spcAft>
                <a:spcPts val="600"/>
              </a:spcAft>
              <a:buFont typeface="Times New Roman" panose="02020603050405020304" pitchFamily="18" charset="0"/>
              <a:buAutoNum type="arabicParenR"/>
            </a:pPr>
            <a:endParaRPr lang="lv-LV" altLang="lv-LV" sz="1800" dirty="0">
              <a:ea typeface="MS PGothic" panose="020B0600070205080204" pitchFamily="34" charset="-128"/>
            </a:endParaRPr>
          </a:p>
        </p:txBody>
      </p:sp>
      <p:pic>
        <p:nvPicPr>
          <p:cNvPr id="2050" name="Picture 2" descr="A bar chart with four bars and euro icon up arrow 51697092 Vector Art at  Vecteezy">
            <a:extLst>
              <a:ext uri="{FF2B5EF4-FFF2-40B4-BE49-F238E27FC236}">
                <a16:creationId xmlns:a16="http://schemas.microsoft.com/office/drawing/2014/main" id="{82EF9BAC-6FC5-448A-A41E-FC9C8C71D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450" y="2022475"/>
            <a:ext cx="3118699" cy="311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71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1F9E1-5F0D-827C-6D95-C4D6146DDD4B}"/>
              </a:ext>
            </a:extLst>
          </p:cNvPr>
          <p:cNvSpPr>
            <a:spLocks noGrp="1"/>
          </p:cNvSpPr>
          <p:nvPr>
            <p:ph type="sldNum" sz="quarter" idx="12"/>
          </p:nvPr>
        </p:nvSpPr>
        <p:spPr/>
        <p:txBody>
          <a:bodyPr/>
          <a:lstStyle/>
          <a:p>
            <a:fld id="{20160BDD-CFBA-4672-AA56-88CFF53ED92E}" type="slidenum">
              <a:rPr lang="lv-LV" smtClean="0"/>
              <a:t>30</a:t>
            </a:fld>
            <a:endParaRPr lang="lv-LV" dirty="0"/>
          </a:p>
        </p:txBody>
      </p:sp>
      <p:sp>
        <p:nvSpPr>
          <p:cNvPr id="5" name="Virsraksts 6">
            <a:extLst>
              <a:ext uri="{FF2B5EF4-FFF2-40B4-BE49-F238E27FC236}">
                <a16:creationId xmlns:a16="http://schemas.microsoft.com/office/drawing/2014/main" id="{E9B33F7D-0874-8678-6612-E7992EC0B804}"/>
              </a:ext>
            </a:extLst>
          </p:cNvPr>
          <p:cNvSpPr>
            <a:spLocks noGrp="1"/>
          </p:cNvSpPr>
          <p:nvPr>
            <p:ph type="title"/>
          </p:nvPr>
        </p:nvSpPr>
        <p:spPr>
          <a:xfrm>
            <a:off x="730250" y="193675"/>
            <a:ext cx="9935051" cy="550856"/>
          </a:xfrm>
        </p:spPr>
        <p:txBody>
          <a:bodyPr>
            <a:normAutofit/>
          </a:bodyPr>
          <a:lstStyle/>
          <a:p>
            <a:pPr algn="ctr"/>
            <a:r>
              <a:rPr lang="lv-LV" sz="2500" b="1" dirty="0">
                <a:solidFill>
                  <a:srgbClr val="01859C"/>
                </a:solidFill>
                <a:latin typeface="Verdana" panose="020B0604030504040204" pitchFamily="34" charset="0"/>
                <a:ea typeface="Verdana" panose="020B0604030504040204" pitchFamily="34" charset="0"/>
              </a:rPr>
              <a:t>Pārtikas preču pieejamības veicināšana  </a:t>
            </a:r>
            <a:endParaRPr lang="lv-LV" sz="2500" b="1" dirty="0">
              <a:solidFill>
                <a:schemeClr val="accent1">
                  <a:lumMod val="50000"/>
                </a:schemeClr>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EBB42B8-3B47-4BF9-5DF3-90D9F55FCDB9}"/>
              </a:ext>
            </a:extLst>
          </p:cNvPr>
          <p:cNvSpPr txBox="1"/>
          <p:nvPr/>
        </p:nvSpPr>
        <p:spPr>
          <a:xfrm>
            <a:off x="730251" y="1441317"/>
            <a:ext cx="4572000" cy="5224444"/>
          </a:xfrm>
          <a:prstGeom prst="rect">
            <a:avLst/>
          </a:prstGeom>
          <a:noFill/>
        </p:spPr>
        <p:txBody>
          <a:bodyPr wrap="square">
            <a:spAutoFit/>
          </a:bodyPr>
          <a:lstStyle/>
          <a:p>
            <a:pPr algn="just" rtl="0" fontAlgn="base">
              <a:buNone/>
            </a:pPr>
            <a:r>
              <a:rPr lang="lv-LV" sz="1400" b="0" i="0" u="none" strike="noStrike" dirty="0">
                <a:solidFill>
                  <a:srgbClr val="000000"/>
                </a:solidFill>
                <a:effectLst/>
                <a:latin typeface="+mn-lt"/>
                <a:ea typeface="Verdana" panose="020B0604030504040204" pitchFamily="34" charset="0"/>
              </a:rPr>
              <a:t>«</a:t>
            </a:r>
            <a:r>
              <a:rPr lang="lv-LV" sz="1400" b="1" i="0" u="none" strike="noStrike" dirty="0">
                <a:solidFill>
                  <a:srgbClr val="000000"/>
                </a:solidFill>
                <a:effectLst/>
                <a:latin typeface="+mn-lt"/>
                <a:ea typeface="Verdana" panose="020B0604030504040204" pitchFamily="34" charset="0"/>
              </a:rPr>
              <a:t>Zemo cenu grozs</a:t>
            </a:r>
            <a:r>
              <a:rPr lang="lv-LV" sz="1400" b="0" i="0" u="none" strike="noStrike" dirty="0">
                <a:solidFill>
                  <a:srgbClr val="000000"/>
                </a:solidFill>
                <a:effectLst/>
                <a:latin typeface="+mn-lt"/>
                <a:ea typeface="Verdana" panose="020B0604030504040204" pitchFamily="34" charset="0"/>
              </a:rPr>
              <a:t>» ieviests no 2025.gada jūnija. To piedāvā </a:t>
            </a:r>
            <a:r>
              <a:rPr lang="it-IT" sz="1400" dirty="0">
                <a:latin typeface="+mn-lt"/>
                <a:ea typeface="Verdana" panose="020B0604030504040204" pitchFamily="34" charset="0"/>
              </a:rPr>
              <a:t>Maxima, Rimi, Lidl, Top!</a:t>
            </a:r>
            <a:r>
              <a:rPr lang="lv-LV" sz="1400" dirty="0">
                <a:latin typeface="+mn-lt"/>
                <a:ea typeface="Verdana" panose="020B0604030504040204" pitchFamily="34" charset="0"/>
              </a:rPr>
              <a:t>, </a:t>
            </a:r>
            <a:r>
              <a:rPr lang="it-IT" sz="1400" dirty="0">
                <a:latin typeface="+mn-lt"/>
                <a:ea typeface="Verdana" panose="020B0604030504040204" pitchFamily="34" charset="0"/>
              </a:rPr>
              <a:t>Elvi </a:t>
            </a:r>
            <a:r>
              <a:rPr lang="lv-LV" sz="1400" dirty="0">
                <a:latin typeface="+mn-lt"/>
                <a:ea typeface="Verdana" panose="020B0604030504040204" pitchFamily="34" charset="0"/>
              </a:rPr>
              <a:t>un </a:t>
            </a:r>
            <a:r>
              <a:rPr lang="lv-LV" sz="1400" dirty="0" err="1">
                <a:latin typeface="+mn-lt"/>
                <a:ea typeface="Verdana" panose="020B0604030504040204" pitchFamily="34" charset="0"/>
              </a:rPr>
              <a:t>Aibe</a:t>
            </a:r>
            <a:r>
              <a:rPr lang="lv-LV" sz="1400" dirty="0">
                <a:latin typeface="+mn-lt"/>
                <a:ea typeface="Verdana" panose="020B0604030504040204" pitchFamily="34" charset="0"/>
              </a:rPr>
              <a:t>.</a:t>
            </a:r>
            <a:endParaRPr lang="lv-LV" sz="1400" b="0" i="0" u="none" strike="noStrike" dirty="0">
              <a:solidFill>
                <a:srgbClr val="000000"/>
              </a:solidFill>
              <a:effectLst/>
              <a:latin typeface="+mn-lt"/>
              <a:ea typeface="Verdana" panose="020B0604030504040204" pitchFamily="34" charset="0"/>
            </a:endParaRPr>
          </a:p>
          <a:p>
            <a:pPr algn="just" rtl="0" fontAlgn="base">
              <a:lnSpc>
                <a:spcPts val="2175"/>
              </a:lnSpc>
              <a:buNone/>
            </a:pPr>
            <a:r>
              <a:rPr lang="lv-LV" sz="1400" b="0" i="0" dirty="0">
                <a:solidFill>
                  <a:srgbClr val="000000"/>
                </a:solidFill>
                <a:effectLst/>
                <a:latin typeface="+mn-lt"/>
                <a:ea typeface="Verdana" panose="020B0604030504040204" pitchFamily="34" charset="0"/>
              </a:rPr>
              <a:t>​</a:t>
            </a:r>
          </a:p>
          <a:p>
            <a:pPr algn="just" rtl="0" fontAlgn="base">
              <a:buNone/>
            </a:pPr>
            <a:r>
              <a:rPr lang="lv-LV" sz="1400" b="0" i="0" u="none" strike="noStrike" dirty="0">
                <a:solidFill>
                  <a:srgbClr val="000000"/>
                </a:solidFill>
                <a:effectLst/>
                <a:latin typeface="+mn-lt"/>
                <a:ea typeface="Verdana" panose="020B0604030504040204" pitchFamily="34" charset="0"/>
              </a:rPr>
              <a:t>Pieņemti MK noteikumi “</a:t>
            </a:r>
            <a:r>
              <a:rPr lang="lv-LV" sz="1400" b="1" i="0" u="none" strike="noStrike" dirty="0">
                <a:solidFill>
                  <a:srgbClr val="000000"/>
                </a:solidFill>
                <a:effectLst/>
                <a:latin typeface="+mn-lt"/>
                <a:ea typeface="Verdana" panose="020B0604030504040204" pitchFamily="34" charset="0"/>
              </a:rPr>
              <a:t>Pārtikas preču cenu iesniegšanas noteikumi cenu izsekojamībai un monitoringam</a:t>
            </a:r>
            <a:r>
              <a:rPr lang="lv-LV" sz="1400" b="0" i="0" u="none" strike="noStrike" dirty="0">
                <a:solidFill>
                  <a:srgbClr val="000000"/>
                </a:solidFill>
                <a:effectLst/>
                <a:latin typeface="+mn-lt"/>
                <a:ea typeface="Verdana" panose="020B0604030504040204" pitchFamily="34" charset="0"/>
              </a:rPr>
              <a:t>”. Pārtikas preču cenu salīdzināšanas rīki datus izmanto</a:t>
            </a:r>
            <a:r>
              <a:rPr lang="en-US" sz="1400" b="0" i="0" dirty="0">
                <a:solidFill>
                  <a:srgbClr val="000000"/>
                </a:solidFill>
                <a:effectLst/>
                <a:latin typeface="+mn-lt"/>
                <a:ea typeface="Verdana" panose="020B0604030504040204" pitchFamily="34" charset="0"/>
              </a:rPr>
              <a:t>​</a:t>
            </a:r>
            <a:r>
              <a:rPr lang="lv-LV" sz="1400" b="0" i="0" dirty="0">
                <a:solidFill>
                  <a:srgbClr val="000000"/>
                </a:solidFill>
                <a:effectLst/>
                <a:latin typeface="+mn-lt"/>
                <a:ea typeface="Verdana" panose="020B0604030504040204" pitchFamily="34" charset="0"/>
              </a:rPr>
              <a:t> un patērētāji tajos var salīdzināt preču cenas. </a:t>
            </a:r>
            <a:r>
              <a:rPr lang="lv-LV" sz="1400" dirty="0">
                <a:solidFill>
                  <a:srgbClr val="000000"/>
                </a:solidFill>
                <a:latin typeface="+mn-lt"/>
                <a:ea typeface="Verdana" panose="020B0604030504040204" pitchFamily="34" charset="0"/>
              </a:rPr>
              <a:t>Šobrīd pārtikas preču cenas var salīdzināt </a:t>
            </a:r>
            <a:r>
              <a:rPr lang="lv-LV" sz="1400" i="1" dirty="0">
                <a:solidFill>
                  <a:srgbClr val="000000"/>
                </a:solidFill>
                <a:latin typeface="+mn-lt"/>
                <a:ea typeface="Verdana" panose="020B0604030504040204" pitchFamily="34" charset="0"/>
              </a:rPr>
              <a:t>Letapartika.lv</a:t>
            </a:r>
            <a:r>
              <a:rPr lang="lv-LV" sz="1400" dirty="0">
                <a:solidFill>
                  <a:srgbClr val="000000"/>
                </a:solidFill>
                <a:latin typeface="+mn-lt"/>
                <a:ea typeface="Verdana" panose="020B0604030504040204" pitchFamily="34" charset="0"/>
              </a:rPr>
              <a:t>, </a:t>
            </a:r>
            <a:r>
              <a:rPr lang="lv-LV" sz="1400" i="1" dirty="0">
                <a:solidFill>
                  <a:srgbClr val="000000"/>
                </a:solidFill>
                <a:latin typeface="+mn-lt"/>
                <a:ea typeface="Verdana" panose="020B0604030504040204" pitchFamily="34" charset="0"/>
              </a:rPr>
              <a:t>CenuDepo.com</a:t>
            </a:r>
            <a:r>
              <a:rPr lang="lv-LV" sz="1400" dirty="0">
                <a:solidFill>
                  <a:srgbClr val="000000"/>
                </a:solidFill>
                <a:latin typeface="+mn-lt"/>
                <a:ea typeface="Verdana" panose="020B0604030504040204" pitchFamily="34" charset="0"/>
              </a:rPr>
              <a:t>, </a:t>
            </a:r>
            <a:r>
              <a:rPr lang="lv-LV" sz="1400" i="1" dirty="0">
                <a:solidFill>
                  <a:srgbClr val="000000"/>
                </a:solidFill>
                <a:latin typeface="+mn-lt"/>
                <a:ea typeface="Verdana" panose="020B0604030504040204" pitchFamily="34" charset="0"/>
              </a:rPr>
              <a:t>Visibukleti.lv </a:t>
            </a:r>
            <a:r>
              <a:rPr lang="lv-LV" sz="1400" dirty="0">
                <a:solidFill>
                  <a:srgbClr val="000000"/>
                </a:solidFill>
                <a:latin typeface="+mn-lt"/>
                <a:ea typeface="Verdana" panose="020B0604030504040204" pitchFamily="34" charset="0"/>
              </a:rPr>
              <a:t>un </a:t>
            </a:r>
            <a:r>
              <a:rPr lang="lv-LV" sz="1400" i="1" dirty="0">
                <a:solidFill>
                  <a:srgbClr val="000000"/>
                </a:solidFill>
                <a:latin typeface="+mn-lt"/>
                <a:ea typeface="Verdana" panose="020B0604030504040204" pitchFamily="34" charset="0"/>
              </a:rPr>
              <a:t>KiwiScan.io.</a:t>
            </a:r>
            <a:endParaRPr lang="lv-LV" sz="1400" b="0" i="0" dirty="0">
              <a:solidFill>
                <a:srgbClr val="000000"/>
              </a:solidFill>
              <a:effectLst/>
              <a:latin typeface="+mn-lt"/>
              <a:ea typeface="Verdana" panose="020B0604030504040204" pitchFamily="34" charset="0"/>
            </a:endParaRPr>
          </a:p>
          <a:p>
            <a:pPr algn="just" rtl="0" fontAlgn="base">
              <a:lnSpc>
                <a:spcPts val="2175"/>
              </a:lnSpc>
              <a:buNone/>
            </a:pPr>
            <a:r>
              <a:rPr lang="lv-LV" sz="1400" b="0" i="0" dirty="0">
                <a:solidFill>
                  <a:srgbClr val="000000"/>
                </a:solidFill>
                <a:effectLst/>
                <a:latin typeface="+mn-lt"/>
                <a:ea typeface="Verdana" panose="020B0604030504040204" pitchFamily="34" charset="0"/>
              </a:rPr>
              <a:t>​</a:t>
            </a:r>
          </a:p>
          <a:p>
            <a:pPr algn="just" rtl="0" fontAlgn="base">
              <a:buNone/>
            </a:pPr>
            <a:r>
              <a:rPr lang="lv-LV" sz="1400" b="0" i="0" u="none" strike="noStrike" dirty="0">
                <a:solidFill>
                  <a:srgbClr val="000000"/>
                </a:solidFill>
                <a:effectLst/>
                <a:latin typeface="+mn-lt"/>
                <a:ea typeface="Verdana" panose="020B0604030504040204" pitchFamily="34" charset="0"/>
              </a:rPr>
              <a:t>No 2026.gada 1.jūlija līdz 2027.gada 30.jūnijam, īstenojot pilotprojektu, maizes, svaiga piena, svaigas atdzesētas mājputnu gaļas un mājputnu svaigu olu (čaumalās) piegādēm tiks piemērota </a:t>
            </a:r>
            <a:r>
              <a:rPr lang="lv-LV" sz="1400" b="1" i="0" u="none" strike="noStrike" dirty="0">
                <a:solidFill>
                  <a:srgbClr val="000000"/>
                </a:solidFill>
                <a:effectLst/>
                <a:latin typeface="+mn-lt"/>
                <a:ea typeface="Verdana" panose="020B0604030504040204" pitchFamily="34" charset="0"/>
              </a:rPr>
              <a:t>PVN samazinātā likme 12 procentu apmērā</a:t>
            </a:r>
            <a:r>
              <a:rPr lang="lv-LV" sz="1400" i="0" u="none" strike="noStrike" dirty="0">
                <a:solidFill>
                  <a:srgbClr val="000000"/>
                </a:solidFill>
                <a:effectLst/>
                <a:latin typeface="+mn-lt"/>
                <a:ea typeface="Verdana" panose="020B0604030504040204" pitchFamily="34" charset="0"/>
              </a:rPr>
              <a:t>.</a:t>
            </a:r>
          </a:p>
          <a:p>
            <a:pPr algn="just" rtl="0" fontAlgn="base">
              <a:buNone/>
            </a:pPr>
            <a:endParaRPr lang="lv-LV" sz="1400" b="1" i="0" u="none" strike="noStrike" dirty="0">
              <a:solidFill>
                <a:srgbClr val="000000"/>
              </a:solidFill>
              <a:effectLst/>
              <a:latin typeface="+mn-lt"/>
              <a:ea typeface="Verdana" panose="020B0604030504040204" pitchFamily="34" charset="0"/>
            </a:endParaRPr>
          </a:p>
          <a:p>
            <a:pPr algn="just" rtl="0" fontAlgn="base"/>
            <a:r>
              <a:rPr lang="lv-LV" sz="1400" b="0" i="0" u="none" strike="noStrike" dirty="0">
                <a:solidFill>
                  <a:srgbClr val="000000"/>
                </a:solidFill>
                <a:effectLst/>
                <a:latin typeface="+mn-lt"/>
                <a:ea typeface="Verdana" panose="020B0604030504040204" pitchFamily="34" charset="0"/>
              </a:rPr>
              <a:t>Iesniegts alternatīvs likumprojekts «</a:t>
            </a:r>
            <a:r>
              <a:rPr lang="lv-LV" sz="1400" b="1" i="0" u="none" strike="noStrike" dirty="0">
                <a:solidFill>
                  <a:srgbClr val="000000"/>
                </a:solidFill>
                <a:effectLst/>
                <a:latin typeface="+mn-lt"/>
                <a:ea typeface="Verdana" panose="020B0604030504040204" pitchFamily="34" charset="0"/>
              </a:rPr>
              <a:t>Grozījumi negodīgas tirdzniecības prakses aizlieguma likumā</a:t>
            </a:r>
            <a:r>
              <a:rPr lang="lv-LV" sz="1400" b="0" i="0" u="none" strike="noStrike" dirty="0">
                <a:solidFill>
                  <a:srgbClr val="000000"/>
                </a:solidFill>
                <a:effectLst/>
                <a:latin typeface="+mn-lt"/>
                <a:ea typeface="Verdana" panose="020B0604030504040204" pitchFamily="34" charset="0"/>
              </a:rPr>
              <a:t>» Saeimas Tautsaimniecības, agrārās, vides un reģionālās politikas komisijai</a:t>
            </a:r>
            <a:r>
              <a:rPr lang="lv-LV" sz="1400" u="none" strike="noStrike" dirty="0">
                <a:solidFill>
                  <a:schemeClr val="tx1"/>
                </a:solidFill>
                <a:latin typeface="+mn-lt"/>
                <a:ea typeface="Verdana" panose="020B0604030504040204" pitchFamily="34" charset="0"/>
              </a:rPr>
              <a:t>, lai </a:t>
            </a:r>
            <a:r>
              <a:rPr lang="lv-LV" sz="1400" b="0" i="0" dirty="0">
                <a:solidFill>
                  <a:schemeClr val="tx1"/>
                </a:solidFill>
                <a:effectLst/>
                <a:latin typeface="+mn-lt"/>
              </a:rPr>
              <a:t>veicinātu godīgu tirdzniecības praksi un nodrošināt vienlīdzīgu konkurenci pārtikas preču mazumtirdzniecības tirgū.</a:t>
            </a:r>
            <a:endParaRPr lang="en-US" sz="1400" b="0" i="0" dirty="0">
              <a:solidFill>
                <a:schemeClr val="tx1"/>
              </a:solidFill>
              <a:effectLst/>
              <a:latin typeface="+mn-lt"/>
              <a:ea typeface="Verdana" panose="020B0604030504040204" pitchFamily="34" charset="0"/>
            </a:endParaRPr>
          </a:p>
          <a:p>
            <a:pPr algn="just" rtl="0" fontAlgn="base">
              <a:lnSpc>
                <a:spcPts val="2175"/>
              </a:lnSpc>
              <a:buNone/>
            </a:pPr>
            <a:endParaRPr lang="en-US" sz="1400" b="0" i="0" dirty="0">
              <a:solidFill>
                <a:srgbClr val="000000"/>
              </a:solidFill>
              <a:effectLst/>
              <a:latin typeface="+mn-lt"/>
              <a:ea typeface="Verdana" panose="020B0604030504040204" pitchFamily="34" charset="0"/>
            </a:endParaRPr>
          </a:p>
        </p:txBody>
      </p:sp>
      <p:sp>
        <p:nvSpPr>
          <p:cNvPr id="8" name="TextBox 7">
            <a:extLst>
              <a:ext uri="{FF2B5EF4-FFF2-40B4-BE49-F238E27FC236}">
                <a16:creationId xmlns:a16="http://schemas.microsoft.com/office/drawing/2014/main" id="{5362985C-EF03-457A-C017-696E73925829}"/>
              </a:ext>
            </a:extLst>
          </p:cNvPr>
          <p:cNvSpPr txBox="1"/>
          <p:nvPr/>
        </p:nvSpPr>
        <p:spPr>
          <a:xfrm>
            <a:off x="2065394" y="1071985"/>
            <a:ext cx="1266693" cy="369332"/>
          </a:xfrm>
          <a:prstGeom prst="rect">
            <a:avLst/>
          </a:prstGeom>
          <a:noFill/>
        </p:spPr>
        <p:txBody>
          <a:bodyPr wrap="none" rtlCol="0">
            <a:spAutoFit/>
          </a:bodyPr>
          <a:lstStyle/>
          <a:p>
            <a:r>
              <a:rPr lang="lv-LV" dirty="0">
                <a:highlight>
                  <a:srgbClr val="C0C0C0"/>
                </a:highlight>
                <a:latin typeface="+mn-lt"/>
                <a:ea typeface="Verdana" panose="020B0604030504040204" pitchFamily="34" charset="0"/>
              </a:rPr>
              <a:t>PAVEIKTAIS</a:t>
            </a:r>
          </a:p>
        </p:txBody>
      </p:sp>
      <p:pic>
        <p:nvPicPr>
          <p:cNvPr id="9" name="Graphic 8" descr="Checkbox Checked with solid fill">
            <a:extLst>
              <a:ext uri="{FF2B5EF4-FFF2-40B4-BE49-F238E27FC236}">
                <a16:creationId xmlns:a16="http://schemas.microsoft.com/office/drawing/2014/main" id="{F7C02513-237A-8CF9-7442-EC0C54361E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525" y="1415037"/>
            <a:ext cx="503260" cy="503260"/>
          </a:xfrm>
          <a:prstGeom prst="rect">
            <a:avLst/>
          </a:prstGeom>
        </p:spPr>
      </p:pic>
      <p:pic>
        <p:nvPicPr>
          <p:cNvPr id="10" name="Graphic 9" descr="Checkbox Checked with solid fill">
            <a:extLst>
              <a:ext uri="{FF2B5EF4-FFF2-40B4-BE49-F238E27FC236}">
                <a16:creationId xmlns:a16="http://schemas.microsoft.com/office/drawing/2014/main" id="{B8FCE93C-8C57-64ED-190E-9555F44A54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132" y="2337173"/>
            <a:ext cx="503260" cy="503260"/>
          </a:xfrm>
          <a:prstGeom prst="rect">
            <a:avLst/>
          </a:prstGeom>
        </p:spPr>
      </p:pic>
      <p:pic>
        <p:nvPicPr>
          <p:cNvPr id="11" name="Graphic 10" descr="Checkbox Checked with solid fill">
            <a:extLst>
              <a:ext uri="{FF2B5EF4-FFF2-40B4-BE49-F238E27FC236}">
                <a16:creationId xmlns:a16="http://schemas.microsoft.com/office/drawing/2014/main" id="{03C8A0BF-EE0B-EB4F-D48B-A7CAF84252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132" y="3721279"/>
            <a:ext cx="503260" cy="503260"/>
          </a:xfrm>
          <a:prstGeom prst="rect">
            <a:avLst/>
          </a:prstGeom>
        </p:spPr>
      </p:pic>
      <p:pic>
        <p:nvPicPr>
          <p:cNvPr id="12" name="Graphic 11" descr="Checkbox Checked with solid fill">
            <a:extLst>
              <a:ext uri="{FF2B5EF4-FFF2-40B4-BE49-F238E27FC236}">
                <a16:creationId xmlns:a16="http://schemas.microsoft.com/office/drawing/2014/main" id="{9ADC5650-2D22-0765-42A6-7BB337059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990" y="4895045"/>
            <a:ext cx="503260" cy="503260"/>
          </a:xfrm>
          <a:prstGeom prst="rect">
            <a:avLst/>
          </a:prstGeom>
        </p:spPr>
      </p:pic>
      <p:sp>
        <p:nvSpPr>
          <p:cNvPr id="13" name="TextBox 12">
            <a:extLst>
              <a:ext uri="{FF2B5EF4-FFF2-40B4-BE49-F238E27FC236}">
                <a16:creationId xmlns:a16="http://schemas.microsoft.com/office/drawing/2014/main" id="{A26ECA41-4319-8960-CC1A-A0E9605A768E}"/>
              </a:ext>
            </a:extLst>
          </p:cNvPr>
          <p:cNvSpPr txBox="1"/>
          <p:nvPr/>
        </p:nvSpPr>
        <p:spPr>
          <a:xfrm>
            <a:off x="6133562" y="1441317"/>
            <a:ext cx="4876800" cy="3431709"/>
          </a:xfrm>
          <a:prstGeom prst="rect">
            <a:avLst/>
          </a:prstGeom>
          <a:noFill/>
        </p:spPr>
        <p:txBody>
          <a:bodyPr wrap="square">
            <a:spAutoFit/>
          </a:bodyPr>
          <a:lstStyle/>
          <a:p>
            <a:pPr algn="just" rtl="0" fontAlgn="base">
              <a:buNone/>
            </a:pPr>
            <a:r>
              <a:rPr lang="lv-LV" sz="1400" b="0" i="0" u="none" strike="noStrike" dirty="0">
                <a:solidFill>
                  <a:srgbClr val="000000"/>
                </a:solidFill>
                <a:effectLst/>
                <a:latin typeface="+mn-lt"/>
                <a:ea typeface="Verdana" panose="020B0604030504040204" pitchFamily="34" charset="0"/>
              </a:rPr>
              <a:t>«</a:t>
            </a:r>
            <a:r>
              <a:rPr lang="lv-LV" sz="1400" b="1" i="0" u="none" strike="noStrike" dirty="0">
                <a:solidFill>
                  <a:srgbClr val="000000"/>
                </a:solidFill>
                <a:effectLst/>
                <a:latin typeface="+mn-lt"/>
                <a:ea typeface="Verdana" panose="020B0604030504040204" pitchFamily="34" charset="0"/>
              </a:rPr>
              <a:t>Zemo cenu groza</a:t>
            </a:r>
            <a:r>
              <a:rPr lang="lv-LV" sz="1400" b="0" i="0" u="none" strike="noStrike" dirty="0">
                <a:solidFill>
                  <a:srgbClr val="000000"/>
                </a:solidFill>
                <a:effectLst/>
                <a:latin typeface="+mn-lt"/>
                <a:ea typeface="Verdana" panose="020B0604030504040204" pitchFamily="34" charset="0"/>
              </a:rPr>
              <a:t>» paplašināšanas diskusijas ar Memoranda sadarbības partneriem.</a:t>
            </a:r>
          </a:p>
          <a:p>
            <a:pPr algn="just" rtl="0" fontAlgn="base">
              <a:lnSpc>
                <a:spcPct val="150000"/>
              </a:lnSpc>
              <a:buNone/>
            </a:pPr>
            <a:endParaRPr lang="lv-LV" sz="1400" dirty="0">
              <a:solidFill>
                <a:srgbClr val="000000"/>
              </a:solidFill>
              <a:latin typeface="+mn-lt"/>
              <a:ea typeface="Verdana" panose="020B0604030504040204" pitchFamily="34" charset="0"/>
            </a:endParaRPr>
          </a:p>
          <a:p>
            <a:pPr algn="just" rtl="0" fontAlgn="base">
              <a:buNone/>
            </a:pPr>
            <a:r>
              <a:rPr lang="lv-LV" sz="1400" b="0" i="0" u="none" strike="noStrike" dirty="0">
                <a:solidFill>
                  <a:srgbClr val="000000"/>
                </a:solidFill>
                <a:effectLst/>
                <a:latin typeface="+mn-lt"/>
                <a:ea typeface="Verdana" panose="020B0604030504040204" pitchFamily="34" charset="0"/>
              </a:rPr>
              <a:t>Plānots parakstīt ar iesaistītām pusēm </a:t>
            </a:r>
            <a:r>
              <a:rPr lang="lv-LV" sz="1400" b="1" i="0" u="none" strike="noStrike" dirty="0">
                <a:solidFill>
                  <a:srgbClr val="000000"/>
                </a:solidFill>
                <a:effectLst/>
                <a:latin typeface="+mn-lt"/>
                <a:ea typeface="Verdana" panose="020B0604030504040204" pitchFamily="34" charset="0"/>
              </a:rPr>
              <a:t>vienošanos par godīgu PVN pārnesi uz gala cenām</a:t>
            </a:r>
            <a:r>
              <a:rPr lang="lv-LV" sz="1400" i="0" u="none" strike="noStrike" dirty="0">
                <a:solidFill>
                  <a:srgbClr val="000000"/>
                </a:solidFill>
                <a:effectLst/>
                <a:latin typeface="+mn-lt"/>
                <a:ea typeface="Verdana" panose="020B0604030504040204" pitchFamily="34" charset="0"/>
              </a:rPr>
              <a:t>. ​</a:t>
            </a:r>
          </a:p>
          <a:p>
            <a:pPr algn="just" rtl="0" fontAlgn="base">
              <a:lnSpc>
                <a:spcPct val="150000"/>
              </a:lnSpc>
              <a:buNone/>
            </a:pPr>
            <a:endParaRPr lang="lv-LV" sz="1400" dirty="0">
              <a:solidFill>
                <a:srgbClr val="000000"/>
              </a:solidFill>
              <a:latin typeface="+mn-lt"/>
              <a:ea typeface="Verdana" panose="020B0604030504040204" pitchFamily="34" charset="0"/>
            </a:endParaRPr>
          </a:p>
          <a:p>
            <a:pPr algn="just" rtl="0" fontAlgn="base">
              <a:buNone/>
            </a:pPr>
            <a:r>
              <a:rPr lang="lv-LV" sz="1400" dirty="0">
                <a:solidFill>
                  <a:srgbClr val="000000"/>
                </a:solidFill>
                <a:latin typeface="+mn-lt"/>
                <a:ea typeface="Verdana" panose="020B0604030504040204" pitchFamily="34" charset="0"/>
              </a:rPr>
              <a:t>Vidējā termiņā tiks novērtēta samazinātās PVN likmes 12 procentu </a:t>
            </a:r>
            <a:r>
              <a:rPr lang="lv-LV" sz="1400" b="1" dirty="0">
                <a:solidFill>
                  <a:srgbClr val="000000"/>
                </a:solidFill>
                <a:latin typeface="+mn-lt"/>
                <a:ea typeface="Verdana" panose="020B0604030504040204" pitchFamily="34" charset="0"/>
              </a:rPr>
              <a:t>ietekme uz vietējo pārtikas produktu patēriņa pieaugumu</a:t>
            </a:r>
            <a:r>
              <a:rPr lang="lv-LV" sz="1400" dirty="0">
                <a:solidFill>
                  <a:srgbClr val="000000"/>
                </a:solidFill>
                <a:latin typeface="+mn-lt"/>
                <a:ea typeface="Verdana" panose="020B0604030504040204" pitchFamily="34" charset="0"/>
              </a:rPr>
              <a:t>.</a:t>
            </a:r>
          </a:p>
          <a:p>
            <a:pPr algn="just" rtl="0" fontAlgn="base">
              <a:lnSpc>
                <a:spcPct val="150000"/>
              </a:lnSpc>
              <a:buNone/>
            </a:pPr>
            <a:endParaRPr lang="lv-LV" sz="1400" dirty="0">
              <a:solidFill>
                <a:srgbClr val="000000"/>
              </a:solidFill>
              <a:latin typeface="+mn-lt"/>
              <a:ea typeface="Verdana" panose="020B0604030504040204" pitchFamily="34" charset="0"/>
            </a:endParaRPr>
          </a:p>
          <a:p>
            <a:pPr algn="just" rtl="0" fontAlgn="base">
              <a:buNone/>
            </a:pPr>
            <a:r>
              <a:rPr lang="lv-LV" sz="1400" b="1" i="0" u="none" strike="noStrike" dirty="0">
                <a:solidFill>
                  <a:srgbClr val="000000"/>
                </a:solidFill>
                <a:effectLst/>
                <a:latin typeface="+mn-lt"/>
                <a:ea typeface="Verdana" panose="020B0604030504040204" pitchFamily="34" charset="0"/>
              </a:rPr>
              <a:t>Tiesiskā regulējuma pārskatīšana </a:t>
            </a:r>
            <a:r>
              <a:rPr lang="lv-LV" sz="1400" b="0" i="0" u="none" strike="noStrike" dirty="0">
                <a:solidFill>
                  <a:srgbClr val="000000"/>
                </a:solidFill>
                <a:effectLst/>
                <a:latin typeface="+mn-lt"/>
                <a:ea typeface="Verdana" panose="020B0604030504040204" pitchFamily="34" charset="0"/>
              </a:rPr>
              <a:t>un pilnveidošana attiecībā uz sadarbības līdzsvarošanu starp pārtikas preču mazumtirgotājiem un piegādātājiem, mazinot negodīgas tirdzniecības prakses īstenošanas riskus.</a:t>
            </a:r>
            <a:endParaRPr lang="en-US" sz="1400" b="0" i="0" dirty="0">
              <a:solidFill>
                <a:srgbClr val="000000"/>
              </a:solidFill>
              <a:effectLst/>
              <a:latin typeface="+mn-lt"/>
              <a:ea typeface="Verdana" panose="020B0604030504040204" pitchFamily="34" charset="0"/>
            </a:endParaRPr>
          </a:p>
        </p:txBody>
      </p:sp>
      <p:sp>
        <p:nvSpPr>
          <p:cNvPr id="14" name="TextBox 13">
            <a:extLst>
              <a:ext uri="{FF2B5EF4-FFF2-40B4-BE49-F238E27FC236}">
                <a16:creationId xmlns:a16="http://schemas.microsoft.com/office/drawing/2014/main" id="{C20879D1-04E8-AE6A-B8AE-16FB7A017A38}"/>
              </a:ext>
            </a:extLst>
          </p:cNvPr>
          <p:cNvSpPr txBox="1"/>
          <p:nvPr/>
        </p:nvSpPr>
        <p:spPr>
          <a:xfrm>
            <a:off x="7236860" y="1045705"/>
            <a:ext cx="1946367" cy="369332"/>
          </a:xfrm>
          <a:prstGeom prst="rect">
            <a:avLst/>
          </a:prstGeom>
          <a:noFill/>
        </p:spPr>
        <p:txBody>
          <a:bodyPr wrap="none" rtlCol="0">
            <a:spAutoFit/>
          </a:bodyPr>
          <a:lstStyle/>
          <a:p>
            <a:r>
              <a:rPr lang="lv-LV" dirty="0">
                <a:highlight>
                  <a:srgbClr val="C0C0C0"/>
                </a:highlight>
                <a:latin typeface="+mn-lt"/>
                <a:ea typeface="Verdana" panose="020B0604030504040204" pitchFamily="34" charset="0"/>
              </a:rPr>
              <a:t>TURPMĀKĀ RĪCĪBA</a:t>
            </a:r>
          </a:p>
        </p:txBody>
      </p:sp>
      <p:grpSp>
        <p:nvGrpSpPr>
          <p:cNvPr id="18" name="Group 17">
            <a:extLst>
              <a:ext uri="{FF2B5EF4-FFF2-40B4-BE49-F238E27FC236}">
                <a16:creationId xmlns:a16="http://schemas.microsoft.com/office/drawing/2014/main" id="{1CBCDD0B-5D6A-34F9-D750-BED6F47C5E5B}"/>
              </a:ext>
            </a:extLst>
          </p:cNvPr>
          <p:cNvGrpSpPr/>
          <p:nvPr/>
        </p:nvGrpSpPr>
        <p:grpSpPr>
          <a:xfrm>
            <a:off x="5703027" y="1482036"/>
            <a:ext cx="414695" cy="369261"/>
            <a:chOff x="7059605" y="3712122"/>
            <a:chExt cx="1300480" cy="1300480"/>
          </a:xfrm>
        </p:grpSpPr>
        <p:sp>
          <p:nvSpPr>
            <p:cNvPr id="19" name="Oval 18">
              <a:extLst>
                <a:ext uri="{FF2B5EF4-FFF2-40B4-BE49-F238E27FC236}">
                  <a16:creationId xmlns:a16="http://schemas.microsoft.com/office/drawing/2014/main" id="{AE5C18CD-0D61-8BC4-1834-1BFD14F8BC1A}"/>
                </a:ext>
              </a:extLst>
            </p:cNvPr>
            <p:cNvSpPr/>
            <p:nvPr/>
          </p:nvSpPr>
          <p:spPr>
            <a:xfrm>
              <a:off x="7109279" y="3914550"/>
              <a:ext cx="880914" cy="895625"/>
            </a:xfrm>
            <a:prstGeom prst="ellipse">
              <a:avLst/>
            </a:prstGeom>
            <a:solidFill>
              <a:srgbClr val="F5A6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3413"/>
            </a:p>
          </p:txBody>
        </p:sp>
        <p:pic>
          <p:nvPicPr>
            <p:cNvPr id="20" name="Graphic 19" descr="Play outline">
              <a:extLst>
                <a:ext uri="{FF2B5EF4-FFF2-40B4-BE49-F238E27FC236}">
                  <a16:creationId xmlns:a16="http://schemas.microsoft.com/office/drawing/2014/main" id="{B7014061-628A-58C6-5C00-34D096B0BD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9605" y="3712122"/>
              <a:ext cx="1300480" cy="1300480"/>
            </a:xfrm>
            <a:prstGeom prst="rect">
              <a:avLst/>
            </a:prstGeom>
          </p:spPr>
        </p:pic>
      </p:grpSp>
      <p:grpSp>
        <p:nvGrpSpPr>
          <p:cNvPr id="21" name="Group 20">
            <a:extLst>
              <a:ext uri="{FF2B5EF4-FFF2-40B4-BE49-F238E27FC236}">
                <a16:creationId xmlns:a16="http://schemas.microsoft.com/office/drawing/2014/main" id="{E3F17DA8-5639-63DB-838F-D386F1C37D7A}"/>
              </a:ext>
            </a:extLst>
          </p:cNvPr>
          <p:cNvGrpSpPr/>
          <p:nvPr/>
        </p:nvGrpSpPr>
        <p:grpSpPr>
          <a:xfrm>
            <a:off x="5697775" y="2133531"/>
            <a:ext cx="414695" cy="369261"/>
            <a:chOff x="7059605" y="3712122"/>
            <a:chExt cx="1300480" cy="1300480"/>
          </a:xfrm>
        </p:grpSpPr>
        <p:sp>
          <p:nvSpPr>
            <p:cNvPr id="22" name="Oval 21">
              <a:extLst>
                <a:ext uri="{FF2B5EF4-FFF2-40B4-BE49-F238E27FC236}">
                  <a16:creationId xmlns:a16="http://schemas.microsoft.com/office/drawing/2014/main" id="{6B829644-9E52-209F-3DE7-69991A66AEDD}"/>
                </a:ext>
              </a:extLst>
            </p:cNvPr>
            <p:cNvSpPr/>
            <p:nvPr/>
          </p:nvSpPr>
          <p:spPr>
            <a:xfrm>
              <a:off x="7109279" y="3914550"/>
              <a:ext cx="880914" cy="895625"/>
            </a:xfrm>
            <a:prstGeom prst="ellipse">
              <a:avLst/>
            </a:prstGeom>
            <a:solidFill>
              <a:srgbClr val="F5A6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3413"/>
            </a:p>
          </p:txBody>
        </p:sp>
        <p:pic>
          <p:nvPicPr>
            <p:cNvPr id="23" name="Graphic 22" descr="Play outline">
              <a:extLst>
                <a:ext uri="{FF2B5EF4-FFF2-40B4-BE49-F238E27FC236}">
                  <a16:creationId xmlns:a16="http://schemas.microsoft.com/office/drawing/2014/main" id="{ED4C44CF-69C5-8C9F-600A-BF83E1B2EE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9605" y="3712122"/>
              <a:ext cx="1300480" cy="1300480"/>
            </a:xfrm>
            <a:prstGeom prst="rect">
              <a:avLst/>
            </a:prstGeom>
          </p:spPr>
        </p:pic>
      </p:grpSp>
      <p:grpSp>
        <p:nvGrpSpPr>
          <p:cNvPr id="24" name="Group 23">
            <a:extLst>
              <a:ext uri="{FF2B5EF4-FFF2-40B4-BE49-F238E27FC236}">
                <a16:creationId xmlns:a16="http://schemas.microsoft.com/office/drawing/2014/main" id="{0BF87D57-2822-40EB-AAFB-915795BEEC69}"/>
              </a:ext>
            </a:extLst>
          </p:cNvPr>
          <p:cNvGrpSpPr/>
          <p:nvPr/>
        </p:nvGrpSpPr>
        <p:grpSpPr>
          <a:xfrm>
            <a:off x="5722542" y="2840433"/>
            <a:ext cx="414695" cy="369261"/>
            <a:chOff x="7059605" y="3712122"/>
            <a:chExt cx="1300480" cy="1300480"/>
          </a:xfrm>
        </p:grpSpPr>
        <p:sp>
          <p:nvSpPr>
            <p:cNvPr id="25" name="Oval 24">
              <a:extLst>
                <a:ext uri="{FF2B5EF4-FFF2-40B4-BE49-F238E27FC236}">
                  <a16:creationId xmlns:a16="http://schemas.microsoft.com/office/drawing/2014/main" id="{3C256B58-0638-DE0C-6AF5-E19B8276AAC4}"/>
                </a:ext>
              </a:extLst>
            </p:cNvPr>
            <p:cNvSpPr/>
            <p:nvPr/>
          </p:nvSpPr>
          <p:spPr>
            <a:xfrm>
              <a:off x="7109279" y="3914550"/>
              <a:ext cx="880914" cy="895625"/>
            </a:xfrm>
            <a:prstGeom prst="ellipse">
              <a:avLst/>
            </a:prstGeom>
            <a:solidFill>
              <a:srgbClr val="F5A6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3413"/>
            </a:p>
          </p:txBody>
        </p:sp>
        <p:pic>
          <p:nvPicPr>
            <p:cNvPr id="26" name="Graphic 25" descr="Play outline">
              <a:extLst>
                <a:ext uri="{FF2B5EF4-FFF2-40B4-BE49-F238E27FC236}">
                  <a16:creationId xmlns:a16="http://schemas.microsoft.com/office/drawing/2014/main" id="{BFCC8744-588B-94EE-3C5E-67A6C6BF53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9605" y="3712122"/>
              <a:ext cx="1300480" cy="1300480"/>
            </a:xfrm>
            <a:prstGeom prst="rect">
              <a:avLst/>
            </a:prstGeom>
          </p:spPr>
        </p:pic>
      </p:grpSp>
      <p:grpSp>
        <p:nvGrpSpPr>
          <p:cNvPr id="27" name="Group 26">
            <a:extLst>
              <a:ext uri="{FF2B5EF4-FFF2-40B4-BE49-F238E27FC236}">
                <a16:creationId xmlns:a16="http://schemas.microsoft.com/office/drawing/2014/main" id="{38128372-D0F5-E386-BAFF-937551D67F07}"/>
              </a:ext>
            </a:extLst>
          </p:cNvPr>
          <p:cNvGrpSpPr/>
          <p:nvPr/>
        </p:nvGrpSpPr>
        <p:grpSpPr>
          <a:xfrm>
            <a:off x="5708321" y="3730573"/>
            <a:ext cx="414695" cy="369261"/>
            <a:chOff x="7059605" y="3712122"/>
            <a:chExt cx="1300480" cy="1300480"/>
          </a:xfrm>
        </p:grpSpPr>
        <p:sp>
          <p:nvSpPr>
            <p:cNvPr id="28" name="Oval 27">
              <a:extLst>
                <a:ext uri="{FF2B5EF4-FFF2-40B4-BE49-F238E27FC236}">
                  <a16:creationId xmlns:a16="http://schemas.microsoft.com/office/drawing/2014/main" id="{A01DAADA-6410-C639-0157-54CF18127361}"/>
                </a:ext>
              </a:extLst>
            </p:cNvPr>
            <p:cNvSpPr/>
            <p:nvPr/>
          </p:nvSpPr>
          <p:spPr>
            <a:xfrm>
              <a:off x="7109279" y="3914550"/>
              <a:ext cx="880914" cy="895625"/>
            </a:xfrm>
            <a:prstGeom prst="ellipse">
              <a:avLst/>
            </a:prstGeom>
            <a:solidFill>
              <a:srgbClr val="F5A6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3413"/>
            </a:p>
          </p:txBody>
        </p:sp>
        <p:pic>
          <p:nvPicPr>
            <p:cNvPr id="29" name="Graphic 28" descr="Play outline">
              <a:extLst>
                <a:ext uri="{FF2B5EF4-FFF2-40B4-BE49-F238E27FC236}">
                  <a16:creationId xmlns:a16="http://schemas.microsoft.com/office/drawing/2014/main" id="{18D76E58-1FDD-2D43-127A-D87264D8A6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9605" y="3712122"/>
              <a:ext cx="1300480" cy="1300480"/>
            </a:xfrm>
            <a:prstGeom prst="rect">
              <a:avLst/>
            </a:prstGeom>
          </p:spPr>
        </p:pic>
      </p:grpSp>
      <p:pic>
        <p:nvPicPr>
          <p:cNvPr id="30" name="Attēls 9">
            <a:extLst>
              <a:ext uri="{FF2B5EF4-FFF2-40B4-BE49-F238E27FC236}">
                <a16:creationId xmlns:a16="http://schemas.microsoft.com/office/drawing/2014/main" id="{DCDAA1A8-1A04-059D-A5C4-2F7E2A72B809}"/>
              </a:ext>
            </a:extLst>
          </p:cNvPr>
          <p:cNvPicPr>
            <a:picLocks noChangeAspect="1"/>
          </p:cNvPicPr>
          <p:nvPr/>
        </p:nvPicPr>
        <p:blipFill>
          <a:blip r:embed="rId6"/>
          <a:srcRect l="6680" t="41974" r="66653" b="35106"/>
          <a:stretch>
            <a:fillRect/>
          </a:stretch>
        </p:blipFill>
        <p:spPr>
          <a:xfrm>
            <a:off x="6292850" y="5446295"/>
            <a:ext cx="944010" cy="811386"/>
          </a:xfrm>
          <a:prstGeom prst="rect">
            <a:avLst/>
          </a:prstGeom>
        </p:spPr>
      </p:pic>
      <p:pic>
        <p:nvPicPr>
          <p:cNvPr id="31" name="Attēls 6">
            <a:extLst>
              <a:ext uri="{FF2B5EF4-FFF2-40B4-BE49-F238E27FC236}">
                <a16:creationId xmlns:a16="http://schemas.microsoft.com/office/drawing/2014/main" id="{C3B2BDDD-0055-B6D1-0F7C-17495181A6F4}"/>
              </a:ext>
            </a:extLst>
          </p:cNvPr>
          <p:cNvPicPr>
            <a:picLocks noChangeAspect="1"/>
          </p:cNvPicPr>
          <p:nvPr/>
        </p:nvPicPr>
        <p:blipFill>
          <a:blip r:embed="rId6"/>
          <a:srcRect l="71969" t="8066" r="11913" b="61300"/>
          <a:stretch>
            <a:fillRect/>
          </a:stretch>
        </p:blipFill>
        <p:spPr>
          <a:xfrm>
            <a:off x="6902450" y="4832520"/>
            <a:ext cx="791585" cy="1504424"/>
          </a:xfrm>
          <a:prstGeom prst="rect">
            <a:avLst/>
          </a:prstGeom>
        </p:spPr>
      </p:pic>
      <p:pic>
        <p:nvPicPr>
          <p:cNvPr id="33" name="Attēls 3">
            <a:extLst>
              <a:ext uri="{FF2B5EF4-FFF2-40B4-BE49-F238E27FC236}">
                <a16:creationId xmlns:a16="http://schemas.microsoft.com/office/drawing/2014/main" id="{B097CB38-4F28-BC38-78A3-362CE90A0328}"/>
              </a:ext>
            </a:extLst>
          </p:cNvPr>
          <p:cNvPicPr>
            <a:picLocks noChangeAspect="1"/>
          </p:cNvPicPr>
          <p:nvPr/>
        </p:nvPicPr>
        <p:blipFill>
          <a:blip r:embed="rId6"/>
          <a:srcRect l="68284" t="71477" r="7412" b="7315"/>
          <a:stretch>
            <a:fillRect/>
          </a:stretch>
        </p:blipFill>
        <p:spPr>
          <a:xfrm>
            <a:off x="8076608" y="5554405"/>
            <a:ext cx="822991" cy="718174"/>
          </a:xfrm>
          <a:prstGeom prst="rect">
            <a:avLst/>
          </a:prstGeom>
        </p:spPr>
      </p:pic>
      <p:pic>
        <p:nvPicPr>
          <p:cNvPr id="32" name="Attēls 11">
            <a:extLst>
              <a:ext uri="{FF2B5EF4-FFF2-40B4-BE49-F238E27FC236}">
                <a16:creationId xmlns:a16="http://schemas.microsoft.com/office/drawing/2014/main" id="{4514C5F2-7A82-B60E-E91C-8B06D8B69860}"/>
              </a:ext>
            </a:extLst>
          </p:cNvPr>
          <p:cNvPicPr>
            <a:picLocks noChangeAspect="1"/>
          </p:cNvPicPr>
          <p:nvPr/>
        </p:nvPicPr>
        <p:blipFill>
          <a:blip r:embed="rId6"/>
          <a:srcRect l="37567" t="69789" r="36188" b="8185"/>
          <a:stretch>
            <a:fillRect/>
          </a:stretch>
        </p:blipFill>
        <p:spPr>
          <a:xfrm>
            <a:off x="7323402" y="5584732"/>
            <a:ext cx="992445" cy="832888"/>
          </a:xfrm>
          <a:prstGeom prst="rect">
            <a:avLst/>
          </a:prstGeom>
        </p:spPr>
      </p:pic>
      <p:pic>
        <p:nvPicPr>
          <p:cNvPr id="34" name="Attēls 10">
            <a:extLst>
              <a:ext uri="{FF2B5EF4-FFF2-40B4-BE49-F238E27FC236}">
                <a16:creationId xmlns:a16="http://schemas.microsoft.com/office/drawing/2014/main" id="{0FEBC8CB-5E33-1631-957B-00C2899DB15B}"/>
              </a:ext>
            </a:extLst>
          </p:cNvPr>
          <p:cNvPicPr>
            <a:picLocks noChangeAspect="1"/>
          </p:cNvPicPr>
          <p:nvPr/>
        </p:nvPicPr>
        <p:blipFill>
          <a:blip r:embed="rId6"/>
          <a:srcRect l="67525" t="42785" r="6230" b="34261"/>
          <a:stretch>
            <a:fillRect/>
          </a:stretch>
        </p:blipFill>
        <p:spPr>
          <a:xfrm>
            <a:off x="8571962" y="5419941"/>
            <a:ext cx="1068312" cy="934343"/>
          </a:xfrm>
          <a:prstGeom prst="rect">
            <a:avLst/>
          </a:prstGeom>
        </p:spPr>
      </p:pic>
      <p:pic>
        <p:nvPicPr>
          <p:cNvPr id="35" name="Attēls 4">
            <a:extLst>
              <a:ext uri="{FF2B5EF4-FFF2-40B4-BE49-F238E27FC236}">
                <a16:creationId xmlns:a16="http://schemas.microsoft.com/office/drawing/2014/main" id="{2358DE0F-30D7-A317-BCE7-75BAD5F861D3}"/>
              </a:ext>
            </a:extLst>
          </p:cNvPr>
          <p:cNvPicPr>
            <a:picLocks noChangeAspect="1"/>
          </p:cNvPicPr>
          <p:nvPr/>
        </p:nvPicPr>
        <p:blipFill>
          <a:blip r:embed="rId6"/>
          <a:srcRect l="35778" t="12778" r="33889" b="60556"/>
          <a:stretch>
            <a:fillRect/>
          </a:stretch>
        </p:blipFill>
        <p:spPr>
          <a:xfrm>
            <a:off x="9259553" y="5598116"/>
            <a:ext cx="1103540" cy="970145"/>
          </a:xfrm>
          <a:prstGeom prst="rect">
            <a:avLst/>
          </a:prstGeom>
        </p:spPr>
      </p:pic>
    </p:spTree>
    <p:extLst>
      <p:ext uri="{BB962C8B-B14F-4D97-AF65-F5344CB8AC3E}">
        <p14:creationId xmlns:p14="http://schemas.microsoft.com/office/powerpoint/2010/main" val="4014382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A715-78E7-52D8-124F-503A467F7F64}"/>
              </a:ext>
            </a:extLst>
          </p:cNvPr>
          <p:cNvSpPr>
            <a:spLocks noGrp="1"/>
          </p:cNvSpPr>
          <p:nvPr>
            <p:ph type="title"/>
          </p:nvPr>
        </p:nvSpPr>
        <p:spPr>
          <a:xfrm>
            <a:off x="715724" y="275180"/>
            <a:ext cx="9935051" cy="1213896"/>
          </a:xfrm>
        </p:spPr>
        <p:txBody>
          <a:bodyPr>
            <a:normAutofit/>
          </a:bodyPr>
          <a:lstStyle/>
          <a:p>
            <a:pPr algn="ctr"/>
            <a:r>
              <a:rPr lang="lv-LV" sz="2500" b="1" dirty="0">
                <a:solidFill>
                  <a:srgbClr val="01859C"/>
                </a:solidFill>
                <a:latin typeface="+mn-lt"/>
                <a:ea typeface="Verdana" panose="020B0604030504040204" pitchFamily="34" charset="0"/>
              </a:rPr>
              <a:t>Risinājumi paaugstināto siltumapgādes rēķinu apmaksai</a:t>
            </a:r>
            <a:br>
              <a:rPr lang="lv-LV" sz="2500" b="1" dirty="0">
                <a:solidFill>
                  <a:srgbClr val="01859C"/>
                </a:solidFill>
                <a:latin typeface="+mn-lt"/>
                <a:ea typeface="Verdana" panose="020B0604030504040204" pitchFamily="34" charset="0"/>
              </a:rPr>
            </a:br>
            <a:endParaRPr lang="lv-LV" sz="2500" b="1" dirty="0">
              <a:solidFill>
                <a:srgbClr val="01859C"/>
              </a:solidFill>
              <a:latin typeface="+mn-lt"/>
              <a:ea typeface="Verdana" panose="020B0604030504040204" pitchFamily="34" charset="0"/>
            </a:endParaRPr>
          </a:p>
        </p:txBody>
      </p:sp>
      <p:sp>
        <p:nvSpPr>
          <p:cNvPr id="4" name="Slide Number Placeholder 3">
            <a:extLst>
              <a:ext uri="{FF2B5EF4-FFF2-40B4-BE49-F238E27FC236}">
                <a16:creationId xmlns:a16="http://schemas.microsoft.com/office/drawing/2014/main" id="{3744BB55-C2E4-84EC-FDCF-26B5774D4D53}"/>
              </a:ext>
            </a:extLst>
          </p:cNvPr>
          <p:cNvSpPr>
            <a:spLocks noGrp="1"/>
          </p:cNvSpPr>
          <p:nvPr>
            <p:ph type="sldNum" sz="quarter" idx="12"/>
          </p:nvPr>
        </p:nvSpPr>
        <p:spPr/>
        <p:txBody>
          <a:bodyPr/>
          <a:lstStyle/>
          <a:p>
            <a:fld id="{20160BDD-CFBA-4672-AA56-88CFF53ED92E}" type="slidenum">
              <a:rPr lang="lv-LV" smtClean="0"/>
              <a:t>31</a:t>
            </a:fld>
            <a:endParaRPr lang="lv-LV"/>
          </a:p>
        </p:txBody>
      </p:sp>
      <p:sp>
        <p:nvSpPr>
          <p:cNvPr id="8" name="TextBox 7">
            <a:extLst>
              <a:ext uri="{FF2B5EF4-FFF2-40B4-BE49-F238E27FC236}">
                <a16:creationId xmlns:a16="http://schemas.microsoft.com/office/drawing/2014/main" id="{3F1BB3F6-30CF-2386-6130-04E83AB9FCCF}"/>
              </a:ext>
            </a:extLst>
          </p:cNvPr>
          <p:cNvSpPr txBox="1"/>
          <p:nvPr/>
        </p:nvSpPr>
        <p:spPr>
          <a:xfrm>
            <a:off x="715724" y="1184981"/>
            <a:ext cx="10151790" cy="954107"/>
          </a:xfrm>
          <a:prstGeom prst="rect">
            <a:avLst/>
          </a:prstGeom>
          <a:noFill/>
        </p:spPr>
        <p:txBody>
          <a:bodyPr wrap="square" rtlCol="0">
            <a:spAutoFit/>
          </a:bodyPr>
          <a:lstStyle/>
          <a:p>
            <a:pPr algn="just"/>
            <a:r>
              <a:rPr lang="lv-LV" sz="1400" b="1" dirty="0">
                <a:solidFill>
                  <a:srgbClr val="01859C"/>
                </a:solidFill>
                <a:latin typeface="+mn-lt"/>
                <a:ea typeface="Verdana" panose="020B0604030504040204" pitchFamily="34" charset="0"/>
              </a:rPr>
              <a:t>EM, KEM, VARAM </a:t>
            </a:r>
            <a:r>
              <a:rPr lang="lv-LV" sz="1400" dirty="0">
                <a:latin typeface="+mn-lt"/>
                <a:ea typeface="Verdana" panose="020B0604030504040204" pitchFamily="34" charset="0"/>
              </a:rPr>
              <a:t>izstrādāja </a:t>
            </a:r>
            <a:r>
              <a:rPr lang="lv-LV" sz="1400" b="1" dirty="0">
                <a:latin typeface="+mn-lt"/>
                <a:ea typeface="Verdana" panose="020B0604030504040204" pitchFamily="34" charset="0"/>
              </a:rPr>
              <a:t>informatīvo ziņojumu “Iespējamie risinājumi paaugstināto siltumapgādes rēķinu apmaksai”</a:t>
            </a:r>
            <a:r>
              <a:rPr lang="lv-LV" sz="1400" dirty="0">
                <a:latin typeface="+mn-lt"/>
                <a:ea typeface="Verdana" panose="020B0604030504040204" pitchFamily="34" charset="0"/>
              </a:rPr>
              <a:t> (26-TA-486), apkopojot informāciju par esošajiem </a:t>
            </a:r>
            <a:r>
              <a:rPr lang="lv-LV" sz="1400" b="1" dirty="0">
                <a:latin typeface="+mn-lt"/>
                <a:ea typeface="Verdana" panose="020B0604030504040204" pitchFamily="34" charset="0"/>
              </a:rPr>
              <a:t>atbalsta pasākumiem </a:t>
            </a:r>
            <a:r>
              <a:rPr lang="lv-LV" sz="1400">
                <a:latin typeface="+mn-lt"/>
                <a:ea typeface="Verdana" panose="020B0604030504040204" pitchFamily="34" charset="0"/>
              </a:rPr>
              <a:t>iedzīvotājiem un </a:t>
            </a:r>
            <a:r>
              <a:rPr lang="lv-LV" sz="1400" b="1">
                <a:latin typeface="+mn-lt"/>
                <a:ea typeface="Verdana" panose="020B0604030504040204" pitchFamily="34" charset="0"/>
              </a:rPr>
              <a:t>potenciāliem </a:t>
            </a:r>
            <a:r>
              <a:rPr lang="lv-LV" sz="1400" b="1" dirty="0">
                <a:latin typeface="+mn-lt"/>
                <a:ea typeface="Verdana" panose="020B0604030504040204" pitchFamily="34" charset="0"/>
              </a:rPr>
              <a:t>risinājumiem</a:t>
            </a:r>
            <a:r>
              <a:rPr lang="lv-LV" sz="1400" dirty="0">
                <a:latin typeface="+mn-lt"/>
                <a:ea typeface="Verdana" panose="020B0604030504040204" pitchFamily="34" charset="0"/>
              </a:rPr>
              <a:t>. Šobrīd lēmumu par maksājumu atlikšanu un soda naudu nepiemērošanu pieņem katrs pakalpojumu sniedzējs individuāli, pamatojoties uz līguma nosacījumiem un uzņēmuma iekšējo politiku.</a:t>
            </a:r>
          </a:p>
        </p:txBody>
      </p:sp>
      <p:sp>
        <p:nvSpPr>
          <p:cNvPr id="9" name="TextBox 8">
            <a:extLst>
              <a:ext uri="{FF2B5EF4-FFF2-40B4-BE49-F238E27FC236}">
                <a16:creationId xmlns:a16="http://schemas.microsoft.com/office/drawing/2014/main" id="{7EF1AB8B-B0B0-5FFB-02E6-56B59B666810}"/>
              </a:ext>
            </a:extLst>
          </p:cNvPr>
          <p:cNvSpPr txBox="1"/>
          <p:nvPr/>
        </p:nvSpPr>
        <p:spPr>
          <a:xfrm>
            <a:off x="715724" y="2139088"/>
            <a:ext cx="5531480" cy="3231654"/>
          </a:xfrm>
          <a:prstGeom prst="rect">
            <a:avLst/>
          </a:prstGeom>
          <a:noFill/>
        </p:spPr>
        <p:txBody>
          <a:bodyPr wrap="square" rtlCol="0">
            <a:spAutoFit/>
          </a:bodyPr>
          <a:lstStyle/>
          <a:p>
            <a:pPr algn="just"/>
            <a:r>
              <a:rPr lang="lv-LV" sz="1200" b="1" dirty="0">
                <a:solidFill>
                  <a:srgbClr val="01859C"/>
                </a:solidFill>
                <a:latin typeface="+mn-lt"/>
                <a:ea typeface="Verdana" panose="020B0604030504040204" pitchFamily="34" charset="0"/>
              </a:rPr>
              <a:t>Pakalpojumu sniedzēju piemērotie risinājumi:</a:t>
            </a:r>
          </a:p>
          <a:p>
            <a:pPr algn="just"/>
            <a:endParaRPr lang="en-US" sz="1200" dirty="0">
              <a:solidFill>
                <a:schemeClr val="tx1"/>
              </a:solidFill>
              <a:latin typeface="+mn-lt"/>
              <a:ea typeface="Verdana" panose="020B0604030504040204" pitchFamily="34" charset="0"/>
            </a:endParaRPr>
          </a:p>
          <a:p>
            <a:pPr marL="171450" lvl="0" indent="-171450">
              <a:buFont typeface="Wingdings" panose="05000000000000000000" pitchFamily="2" charset="2"/>
              <a:buChar char="ü"/>
            </a:pPr>
            <a:r>
              <a:rPr lang="lv-LV" sz="1200" u="sng" dirty="0">
                <a:latin typeface="+mn-lt"/>
              </a:rPr>
              <a:t>Siguldas novads: </a:t>
            </a:r>
            <a:r>
              <a:rPr lang="lv-LV" sz="1200" dirty="0">
                <a:latin typeface="+mn-lt"/>
              </a:rPr>
              <a:t>SIA “Siltums KIM” un SIA “</a:t>
            </a:r>
            <a:r>
              <a:rPr lang="lv-LV" sz="1200" dirty="0" err="1">
                <a:latin typeface="+mn-lt"/>
              </a:rPr>
              <a:t>Adven</a:t>
            </a:r>
            <a:r>
              <a:rPr lang="lv-LV" sz="1200" dirty="0">
                <a:latin typeface="+mn-lt"/>
              </a:rPr>
              <a:t> Sigulda” </a:t>
            </a:r>
            <a:r>
              <a:rPr lang="lv-LV" sz="1200" b="1" dirty="0">
                <a:latin typeface="+mn-lt"/>
              </a:rPr>
              <a:t>nepiemēro līgumsodus, iespējami dalītie maksājumi</a:t>
            </a:r>
            <a:r>
              <a:rPr lang="lv-LV" sz="1200" dirty="0">
                <a:latin typeface="+mn-lt"/>
              </a:rPr>
              <a:t>.</a:t>
            </a:r>
          </a:p>
          <a:p>
            <a:pPr marL="171450" lvl="0" indent="-171450">
              <a:buFont typeface="Wingdings" panose="05000000000000000000" pitchFamily="2" charset="2"/>
              <a:buChar char="ü"/>
            </a:pPr>
            <a:r>
              <a:rPr lang="lv-LV" sz="1200" u="sng" dirty="0">
                <a:latin typeface="+mn-lt"/>
              </a:rPr>
              <a:t>Ogres novads: </a:t>
            </a:r>
            <a:r>
              <a:rPr lang="lv-LV" sz="1200" b="1" dirty="0">
                <a:latin typeface="+mn-lt"/>
              </a:rPr>
              <a:t>divdaļīgs siltuma tarifs un atliktie maksājumi</a:t>
            </a:r>
            <a:r>
              <a:rPr lang="lv-LV" sz="1200" dirty="0">
                <a:latin typeface="+mn-lt"/>
              </a:rPr>
              <a:t>.</a:t>
            </a:r>
          </a:p>
          <a:p>
            <a:pPr marL="171450" lvl="0" indent="-171450">
              <a:buFont typeface="Wingdings" panose="05000000000000000000" pitchFamily="2" charset="2"/>
              <a:buChar char="ü"/>
            </a:pPr>
            <a:r>
              <a:rPr lang="lv-LV" sz="1200" u="sng" dirty="0">
                <a:latin typeface="+mn-lt"/>
              </a:rPr>
              <a:t>Rēzeknes </a:t>
            </a:r>
            <a:r>
              <a:rPr lang="lv-LV" sz="1200" u="sng" dirty="0" err="1">
                <a:latin typeface="+mn-lt"/>
              </a:rPr>
              <a:t>valstspilsēta</a:t>
            </a:r>
            <a:r>
              <a:rPr lang="lv-LV" sz="1200" u="sng" dirty="0">
                <a:latin typeface="+mn-lt"/>
              </a:rPr>
              <a:t>: </a:t>
            </a:r>
            <a:r>
              <a:rPr lang="lv-LV" sz="1200" dirty="0">
                <a:latin typeface="+mn-lt"/>
              </a:rPr>
              <a:t>SIA “Rēzeknes siltumtīkli” izvērtē </a:t>
            </a:r>
            <a:r>
              <a:rPr lang="lv-LV" sz="1200" b="1" dirty="0">
                <a:latin typeface="+mn-lt"/>
              </a:rPr>
              <a:t>soda procentu nepiemērošanu</a:t>
            </a:r>
            <a:r>
              <a:rPr lang="lv-LV" sz="1200" dirty="0">
                <a:latin typeface="+mn-lt"/>
              </a:rPr>
              <a:t>.</a:t>
            </a:r>
          </a:p>
          <a:p>
            <a:pPr marL="171450" lvl="0" indent="-171450">
              <a:buFont typeface="Wingdings" panose="05000000000000000000" pitchFamily="2" charset="2"/>
              <a:buChar char="ü"/>
            </a:pPr>
            <a:r>
              <a:rPr lang="lv-LV" sz="1200" u="sng" dirty="0">
                <a:latin typeface="+mn-lt"/>
              </a:rPr>
              <a:t>Daugavpils </a:t>
            </a:r>
            <a:r>
              <a:rPr lang="lv-LV" sz="1200" u="sng" dirty="0" err="1">
                <a:latin typeface="+mn-lt"/>
              </a:rPr>
              <a:t>valstspilsēta</a:t>
            </a:r>
            <a:r>
              <a:rPr lang="lv-LV" sz="1200" dirty="0">
                <a:latin typeface="+mn-lt"/>
              </a:rPr>
              <a:t>: samazina turpgaitas ūdens temperatūru par 4 grādiem, zemi tarifi.</a:t>
            </a:r>
          </a:p>
          <a:p>
            <a:pPr marL="171450" lvl="0" indent="-171450">
              <a:buFont typeface="Wingdings" panose="05000000000000000000" pitchFamily="2" charset="2"/>
              <a:buChar char="ü"/>
            </a:pPr>
            <a:r>
              <a:rPr lang="lv-LV" sz="1200" u="sng" dirty="0">
                <a:latin typeface="+mn-lt"/>
              </a:rPr>
              <a:t>Jelgavas </a:t>
            </a:r>
            <a:r>
              <a:rPr lang="lv-LV" sz="1200" u="sng" dirty="0" err="1">
                <a:latin typeface="+mn-lt"/>
              </a:rPr>
              <a:t>valstspilsēta</a:t>
            </a:r>
            <a:r>
              <a:rPr lang="lv-LV" sz="1200" u="sng" dirty="0">
                <a:latin typeface="+mn-lt"/>
              </a:rPr>
              <a:t>, Valmieras novads, Talsu novads, Liepājas </a:t>
            </a:r>
            <a:r>
              <a:rPr lang="lv-LV" sz="1200" u="sng" dirty="0" err="1">
                <a:latin typeface="+mn-lt"/>
              </a:rPr>
              <a:t>valstspilsēta</a:t>
            </a:r>
            <a:r>
              <a:rPr lang="lv-LV" sz="1200" u="sng" dirty="0">
                <a:latin typeface="+mn-lt"/>
              </a:rPr>
              <a:t>: </a:t>
            </a:r>
            <a:r>
              <a:rPr lang="lv-LV" sz="1200" dirty="0">
                <a:latin typeface="+mn-lt"/>
              </a:rPr>
              <a:t>iespēja slēgt vienošanos par </a:t>
            </a:r>
            <a:r>
              <a:rPr lang="lv-LV" sz="1200" b="1" dirty="0">
                <a:latin typeface="+mn-lt"/>
              </a:rPr>
              <a:t>dalītu maksājumu vai izlīdzinātajiem </a:t>
            </a:r>
            <a:r>
              <a:rPr lang="lv-LV" sz="1200" dirty="0">
                <a:latin typeface="+mn-lt"/>
              </a:rPr>
              <a:t>maksājumiem, </a:t>
            </a:r>
            <a:r>
              <a:rPr lang="lv-LV" sz="1200" b="1" dirty="0">
                <a:latin typeface="+mn-lt"/>
              </a:rPr>
              <a:t>soda procenti netiek piemēroti</a:t>
            </a:r>
            <a:r>
              <a:rPr lang="lv-LV" sz="1200" dirty="0">
                <a:latin typeface="+mn-lt"/>
              </a:rPr>
              <a:t>.</a:t>
            </a:r>
          </a:p>
          <a:p>
            <a:pPr marL="171450" lvl="0" indent="-171450">
              <a:buFont typeface="Wingdings" panose="05000000000000000000" pitchFamily="2" charset="2"/>
              <a:buChar char="ü"/>
            </a:pPr>
            <a:r>
              <a:rPr lang="lv-LV" sz="1200" dirty="0">
                <a:latin typeface="+mn-lt"/>
              </a:rPr>
              <a:t>AS “RĪGAS SILTUMS”: </a:t>
            </a:r>
            <a:r>
              <a:rPr lang="lv-LV" sz="1200" b="1" dirty="0">
                <a:latin typeface="+mn-lt"/>
              </a:rPr>
              <a:t>līgumsodu moratorijs </a:t>
            </a:r>
            <a:r>
              <a:rPr lang="lv-LV" sz="1200" dirty="0">
                <a:latin typeface="+mn-lt"/>
              </a:rPr>
              <a:t>01.12.2025. – 30.04.2026.</a:t>
            </a:r>
          </a:p>
          <a:p>
            <a:pPr marL="171450" lvl="0" indent="-171450">
              <a:buFont typeface="Wingdings" panose="05000000000000000000" pitchFamily="2" charset="2"/>
              <a:buChar char="ü"/>
            </a:pPr>
            <a:r>
              <a:rPr lang="lv-LV" sz="1200" dirty="0">
                <a:latin typeface="+mn-lt"/>
              </a:rPr>
              <a:t>AS “Latvenergo”: </a:t>
            </a:r>
            <a:r>
              <a:rPr lang="lv-LV" sz="1200" b="1" dirty="0">
                <a:latin typeface="+mn-lt"/>
              </a:rPr>
              <a:t>izlīdzinātie maksājumi</a:t>
            </a:r>
            <a:r>
              <a:rPr lang="lv-LV" sz="1200" dirty="0">
                <a:latin typeface="+mn-lt"/>
              </a:rPr>
              <a:t>, individuāla pieeja un elektroenerģijas atslēgšanas nepiemērošana līdz 2026.gada martam.</a:t>
            </a:r>
          </a:p>
          <a:p>
            <a:pPr marL="171450" indent="-171450">
              <a:buFont typeface="Wingdings" panose="05000000000000000000" pitchFamily="2" charset="2"/>
              <a:buChar char="ü"/>
            </a:pPr>
            <a:r>
              <a:rPr lang="lv-LV" sz="1200" dirty="0">
                <a:latin typeface="+mn-lt"/>
              </a:rPr>
              <a:t>SIA “VIRŠI </a:t>
            </a:r>
            <a:r>
              <a:rPr lang="lv-LV" sz="1200" dirty="0" err="1">
                <a:latin typeface="+mn-lt"/>
              </a:rPr>
              <a:t>Renergy</a:t>
            </a:r>
            <a:r>
              <a:rPr lang="lv-LV" sz="1200" dirty="0">
                <a:latin typeface="+mn-lt"/>
              </a:rPr>
              <a:t>” un VAS “Latvijas dzelzceļš”: individuāla </a:t>
            </a:r>
            <a:r>
              <a:rPr lang="lv-LV" sz="1200" b="1" dirty="0">
                <a:latin typeface="+mn-lt"/>
              </a:rPr>
              <a:t>maksājumu grafika iespējas un soda procentu nepiemērošana</a:t>
            </a:r>
            <a:r>
              <a:rPr lang="lv-LV" sz="1200" dirty="0">
                <a:latin typeface="+mn-lt"/>
              </a:rPr>
              <a:t>.</a:t>
            </a:r>
            <a:endParaRPr lang="lv-LV" sz="1200" dirty="0">
              <a:solidFill>
                <a:schemeClr val="tx1"/>
              </a:solidFill>
              <a:latin typeface="+mn-lt"/>
              <a:ea typeface="Verdana" panose="020B0604030504040204" pitchFamily="34" charset="0"/>
            </a:endParaRPr>
          </a:p>
        </p:txBody>
      </p:sp>
      <p:sp>
        <p:nvSpPr>
          <p:cNvPr id="10" name="TextBox 9">
            <a:extLst>
              <a:ext uri="{FF2B5EF4-FFF2-40B4-BE49-F238E27FC236}">
                <a16:creationId xmlns:a16="http://schemas.microsoft.com/office/drawing/2014/main" id="{05D6D94B-38DC-4C17-BE49-4083CF93ADD8}"/>
              </a:ext>
            </a:extLst>
          </p:cNvPr>
          <p:cNvSpPr txBox="1"/>
          <p:nvPr/>
        </p:nvSpPr>
        <p:spPr>
          <a:xfrm>
            <a:off x="6563985" y="2046788"/>
            <a:ext cx="4270429" cy="3231654"/>
          </a:xfrm>
          <a:prstGeom prst="rect">
            <a:avLst/>
          </a:prstGeom>
          <a:noFill/>
        </p:spPr>
        <p:txBody>
          <a:bodyPr wrap="square" rtlCol="0">
            <a:spAutoFit/>
          </a:bodyPr>
          <a:lstStyle/>
          <a:p>
            <a:pPr algn="just"/>
            <a:r>
              <a:rPr lang="lv-LV" sz="1200" b="1" dirty="0">
                <a:solidFill>
                  <a:srgbClr val="01859C"/>
                </a:solidFill>
                <a:latin typeface="+mn-lt"/>
                <a:ea typeface="Verdana" panose="020B0604030504040204" pitchFamily="34" charset="0"/>
              </a:rPr>
              <a:t>Citi risinājumi:</a:t>
            </a:r>
          </a:p>
          <a:p>
            <a:pPr algn="just"/>
            <a:endParaRPr lang="lv-LV" sz="1200" b="1" dirty="0">
              <a:solidFill>
                <a:schemeClr val="tx1"/>
              </a:solidFill>
              <a:latin typeface="+mn-lt"/>
              <a:ea typeface="Verdana" panose="020B0604030504040204" pitchFamily="34" charset="0"/>
            </a:endParaRPr>
          </a:p>
          <a:p>
            <a:pPr marL="171450" indent="-171450" algn="just">
              <a:buFont typeface="Wingdings" panose="05000000000000000000" pitchFamily="2" charset="2"/>
              <a:buChar char="ü"/>
            </a:pPr>
            <a:r>
              <a:rPr lang="lv-LV" sz="1200" b="1" dirty="0">
                <a:latin typeface="+mn-lt"/>
              </a:rPr>
              <a:t>Aizsargātā lietotāja pakalpojums </a:t>
            </a:r>
            <a:r>
              <a:rPr lang="lv-LV" sz="1200" dirty="0">
                <a:latin typeface="+mn-lt"/>
              </a:rPr>
              <a:t>(izmaiņas MK not. </a:t>
            </a:r>
            <a:r>
              <a:rPr lang="nn-NO" sz="1200" dirty="0">
                <a:latin typeface="+mn-lt"/>
              </a:rPr>
              <a:t>Nr. 345</a:t>
            </a:r>
            <a:r>
              <a:rPr lang="lv-LV" sz="1200" dirty="0">
                <a:latin typeface="+mn-lt"/>
              </a:rPr>
              <a:t> “Aizsargātā lietotāja tirdzniecības pakalpojuma noteikumi“)</a:t>
            </a:r>
          </a:p>
          <a:p>
            <a:pPr marL="171450" indent="-171450" algn="just">
              <a:buFont typeface="Wingdings" panose="05000000000000000000" pitchFamily="2" charset="2"/>
              <a:buChar char="ü"/>
            </a:pPr>
            <a:r>
              <a:rPr lang="lv-LV" sz="1200" b="1" dirty="0">
                <a:latin typeface="+mn-lt"/>
              </a:rPr>
              <a:t>Mājokļa pabalsts </a:t>
            </a:r>
            <a:r>
              <a:rPr lang="lv-LV" sz="1200" dirty="0">
                <a:latin typeface="+mn-lt"/>
              </a:rPr>
              <a:t>(izmaiņas Sociālo pakalpojumu un sociālās palīdzības likumā)</a:t>
            </a:r>
          </a:p>
          <a:p>
            <a:pPr marL="171450" indent="-171450" algn="just">
              <a:buFont typeface="Wingdings" panose="05000000000000000000" pitchFamily="2" charset="2"/>
              <a:buChar char="ü"/>
            </a:pPr>
            <a:r>
              <a:rPr lang="lv-LV" sz="1200" b="1" dirty="0">
                <a:latin typeface="+mn-lt"/>
              </a:rPr>
              <a:t>Iknedēļas situācijas un kurināmā tirgus uzraudzība </a:t>
            </a:r>
            <a:r>
              <a:rPr lang="lv-LV" sz="1200" dirty="0">
                <a:latin typeface="+mn-lt"/>
              </a:rPr>
              <a:t>(koordinācijas tikšanās starp ministrijām, dažādām iestādēm, uzņēmumiem un pašvaldībām enerģijas piegādes un rēķinu jautājumos) </a:t>
            </a:r>
          </a:p>
          <a:p>
            <a:pPr marL="171450" indent="-171450" algn="just">
              <a:buFont typeface="Wingdings" panose="05000000000000000000" pitchFamily="2" charset="2"/>
              <a:buChar char="ü"/>
            </a:pPr>
            <a:endParaRPr lang="lv-LV" sz="1200" dirty="0">
              <a:latin typeface="+mn-lt"/>
            </a:endParaRPr>
          </a:p>
          <a:p>
            <a:pPr marL="171450" indent="-171450" algn="just">
              <a:buFont typeface="Wingdings" panose="05000000000000000000" pitchFamily="2" charset="2"/>
              <a:buChar char="ü"/>
            </a:pPr>
            <a:r>
              <a:rPr lang="lv-LV" sz="1200" b="1" dirty="0">
                <a:solidFill>
                  <a:srgbClr val="01859C"/>
                </a:solidFill>
                <a:latin typeface="+mn-lt"/>
                <a:ea typeface="Verdana" panose="020B0604030504040204" pitchFamily="34" charset="0"/>
              </a:rPr>
              <a:t>EM</a:t>
            </a:r>
            <a:r>
              <a:rPr lang="lv-LV" sz="1200" dirty="0">
                <a:latin typeface="+mn-lt"/>
              </a:rPr>
              <a:t> ir informējusi </a:t>
            </a:r>
            <a:r>
              <a:rPr lang="lv-LV" sz="1200" b="1" dirty="0">
                <a:latin typeface="+mn-lt"/>
              </a:rPr>
              <a:t>Latvijas Namu pārvaldītāju un </a:t>
            </a:r>
            <a:r>
              <a:rPr lang="lv-LV" sz="1200" b="1" dirty="0" err="1">
                <a:latin typeface="+mn-lt"/>
              </a:rPr>
              <a:t>apsaimniekotāju</a:t>
            </a:r>
            <a:r>
              <a:rPr lang="lv-LV" sz="1200" b="1" dirty="0">
                <a:latin typeface="+mn-lt"/>
              </a:rPr>
              <a:t> asociāciju </a:t>
            </a:r>
            <a:r>
              <a:rPr lang="lv-LV" sz="1200" dirty="0">
                <a:latin typeface="+mn-lt"/>
              </a:rPr>
              <a:t>par</a:t>
            </a:r>
            <a:r>
              <a:rPr lang="lv-LV" sz="1200" b="1" dirty="0">
                <a:latin typeface="+mn-lt"/>
              </a:rPr>
              <a:t> mājokļa pabalsta iespējām </a:t>
            </a:r>
            <a:r>
              <a:rPr lang="lv-LV" sz="1200" dirty="0">
                <a:latin typeface="+mn-lt"/>
              </a:rPr>
              <a:t>un lūdza šo informāciju izplatīt starp namu </a:t>
            </a:r>
            <a:r>
              <a:rPr lang="lv-LV" sz="1200" dirty="0" err="1">
                <a:latin typeface="+mn-lt"/>
              </a:rPr>
              <a:t>apsaimniekotājiem</a:t>
            </a:r>
            <a:r>
              <a:rPr lang="lv-LV" sz="1200" dirty="0">
                <a:latin typeface="+mn-lt"/>
              </a:rPr>
              <a:t>, lai nodrošinātu efektīvu atbalsta mehānisma pielietojumu. Minētā informācija nosūtīta pārvaldniekiem sistēmas paziņojuma veidā Būvniecības informācijas sistēmā (BIS).</a:t>
            </a:r>
          </a:p>
        </p:txBody>
      </p:sp>
      <p:sp>
        <p:nvSpPr>
          <p:cNvPr id="12" name="TextBox 11">
            <a:extLst>
              <a:ext uri="{FF2B5EF4-FFF2-40B4-BE49-F238E27FC236}">
                <a16:creationId xmlns:a16="http://schemas.microsoft.com/office/drawing/2014/main" id="{F1A06713-28F8-4B1C-3C7E-A0ACC2092373}"/>
              </a:ext>
            </a:extLst>
          </p:cNvPr>
          <p:cNvSpPr txBox="1"/>
          <p:nvPr/>
        </p:nvSpPr>
        <p:spPr>
          <a:xfrm>
            <a:off x="2298399" y="5489327"/>
            <a:ext cx="6400800" cy="738664"/>
          </a:xfrm>
          <a:prstGeom prst="rect">
            <a:avLst/>
          </a:prstGeom>
          <a:noFill/>
        </p:spPr>
        <p:txBody>
          <a:bodyPr wrap="square">
            <a:spAutoFit/>
          </a:bodyPr>
          <a:lstStyle/>
          <a:p>
            <a:pPr marL="285750" indent="-285750" algn="just">
              <a:buFont typeface="Wingdings" panose="05000000000000000000" pitchFamily="2" charset="2"/>
              <a:buChar char="Ø"/>
            </a:pPr>
            <a:r>
              <a:rPr lang="lv-LV" sz="1400" b="1" dirty="0">
                <a:solidFill>
                  <a:srgbClr val="01859C"/>
                </a:solidFill>
                <a:latin typeface="+mn-lt"/>
                <a:ea typeface="Verdana" panose="020B0604030504040204" pitchFamily="34" charset="0"/>
              </a:rPr>
              <a:t>Vienota pieeja, plašākā mērogā </a:t>
            </a:r>
            <a:r>
              <a:rPr lang="lv-LV" sz="1400" dirty="0">
                <a:latin typeface="+mn-lt"/>
                <a:ea typeface="Verdana" panose="020B0604030504040204" pitchFamily="34" charset="0"/>
              </a:rPr>
              <a:t>(KEM izvērtēt izmaiņas MK not. Nr.876)</a:t>
            </a:r>
            <a:r>
              <a:rPr lang="lv-LV" sz="1400" b="1" dirty="0">
                <a:latin typeface="+mn-lt"/>
              </a:rPr>
              <a:t>:</a:t>
            </a:r>
          </a:p>
          <a:p>
            <a:pPr marL="342900" indent="-342900" algn="just">
              <a:buFont typeface="+mj-lt"/>
              <a:buAutoNum type="arabicParenR"/>
            </a:pPr>
            <a:r>
              <a:rPr lang="lv-LV" sz="1400" b="1" dirty="0">
                <a:solidFill>
                  <a:schemeClr val="tx1"/>
                </a:solidFill>
                <a:latin typeface="+mn-lt"/>
                <a:ea typeface="Verdana" panose="020B0604030504040204" pitchFamily="34" charset="0"/>
              </a:rPr>
              <a:t>atliktais</a:t>
            </a:r>
            <a:r>
              <a:rPr lang="lv-LV" sz="1400" dirty="0">
                <a:solidFill>
                  <a:schemeClr val="tx1"/>
                </a:solidFill>
                <a:latin typeface="+mn-lt"/>
                <a:ea typeface="Verdana" panose="020B0604030504040204" pitchFamily="34" charset="0"/>
              </a:rPr>
              <a:t> maksājums</a:t>
            </a:r>
          </a:p>
          <a:p>
            <a:pPr marL="342900" indent="-342900" algn="just">
              <a:buFont typeface="+mj-lt"/>
              <a:buAutoNum type="arabicParenR"/>
            </a:pPr>
            <a:r>
              <a:rPr lang="lv-LV" sz="1400" b="1" dirty="0">
                <a:solidFill>
                  <a:schemeClr val="tx1"/>
                </a:solidFill>
                <a:latin typeface="+mn-lt"/>
                <a:ea typeface="Verdana" panose="020B0604030504040204" pitchFamily="34" charset="0"/>
              </a:rPr>
              <a:t>izlīdzinātais</a:t>
            </a:r>
            <a:r>
              <a:rPr lang="lv-LV" sz="1400" dirty="0">
                <a:solidFill>
                  <a:schemeClr val="tx1"/>
                </a:solidFill>
                <a:latin typeface="+mn-lt"/>
                <a:ea typeface="Verdana" panose="020B0604030504040204" pitchFamily="34" charset="0"/>
              </a:rPr>
              <a:t> maksājums</a:t>
            </a:r>
          </a:p>
        </p:txBody>
      </p:sp>
    </p:spTree>
    <p:extLst>
      <p:ext uri="{BB962C8B-B14F-4D97-AF65-F5344CB8AC3E}">
        <p14:creationId xmlns:p14="http://schemas.microsoft.com/office/powerpoint/2010/main" val="2904950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t>Izmaiņas </a:t>
            </a:r>
            <a:r>
              <a:rPr lang="en-US" b="1" dirty="0" err="1"/>
              <a:t>tieslietu</a:t>
            </a:r>
            <a:r>
              <a:rPr lang="lv-LV" b="1" dirty="0"/>
              <a:t> jomā 202</a:t>
            </a:r>
            <a:r>
              <a:rPr lang="en-US" b="1" dirty="0"/>
              <a:t>6</a:t>
            </a:r>
            <a:r>
              <a:rPr lang="lv-LV" b="1" dirty="0"/>
              <a:t>.gadā</a:t>
            </a:r>
            <a:endParaRPr lang="lv-LV" dirty="0"/>
          </a:p>
        </p:txBody>
      </p:sp>
      <p:sp>
        <p:nvSpPr>
          <p:cNvPr id="3" name="Text Placeholder 2"/>
          <p:cNvSpPr>
            <a:spLocks noGrp="1"/>
          </p:cNvSpPr>
          <p:nvPr>
            <p:ph type="body" idx="1"/>
          </p:nvPr>
        </p:nvSpPr>
        <p:spPr/>
        <p:txBody>
          <a:bodyPr/>
          <a:lstStyle/>
          <a:p>
            <a:endParaRPr lang="en-US" dirty="0"/>
          </a:p>
          <a:p>
            <a:r>
              <a:rPr lang="en-US" dirty="0" err="1"/>
              <a:t>Tieslietu</a:t>
            </a:r>
            <a:r>
              <a:rPr lang="en-US" dirty="0"/>
              <a:t> </a:t>
            </a:r>
            <a:r>
              <a:rPr lang="en-US" dirty="0" err="1"/>
              <a:t>ministrija</a:t>
            </a:r>
            <a:endParaRPr lang="lv-LV" dirty="0"/>
          </a:p>
        </p:txBody>
      </p:sp>
      <p:sp>
        <p:nvSpPr>
          <p:cNvPr id="4" name="Slide Number Placeholder 3"/>
          <p:cNvSpPr>
            <a:spLocks noGrp="1"/>
          </p:cNvSpPr>
          <p:nvPr>
            <p:ph type="sldNum" sz="quarter" idx="12"/>
          </p:nvPr>
        </p:nvSpPr>
        <p:spPr/>
        <p:txBody>
          <a:bodyPr/>
          <a:lstStyle/>
          <a:p>
            <a:fld id="{20160BDD-CFBA-4672-AA56-88CFF53ED92E}" type="slidenum">
              <a:rPr lang="lv-LV" smtClean="0"/>
              <a:t>32</a:t>
            </a:fld>
            <a:endParaRPr lang="lv-LV"/>
          </a:p>
        </p:txBody>
      </p:sp>
    </p:spTree>
    <p:extLst>
      <p:ext uri="{BB962C8B-B14F-4D97-AF65-F5344CB8AC3E}">
        <p14:creationId xmlns:p14="http://schemas.microsoft.com/office/powerpoint/2010/main" val="3952649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5780036-3568-CA33-C775-50912CD31113}"/>
              </a:ext>
            </a:extLst>
          </p:cNvPr>
          <p:cNvSpPr>
            <a:spLocks noGrp="1"/>
          </p:cNvSpPr>
          <p:nvPr>
            <p:ph type="title"/>
          </p:nvPr>
        </p:nvSpPr>
        <p:spPr>
          <a:xfrm>
            <a:off x="791925" y="346953"/>
            <a:ext cx="9935051" cy="689933"/>
          </a:xfrm>
        </p:spPr>
        <p:txBody>
          <a:bodyPr>
            <a:normAutofit/>
          </a:bodyPr>
          <a:lstStyle/>
          <a:p>
            <a:pPr algn="ctr"/>
            <a:r>
              <a:rPr lang="en-US" sz="3600" b="1" dirty="0" err="1">
                <a:solidFill>
                  <a:srgbClr val="A12F93"/>
                </a:solidFill>
                <a:latin typeface="+mn-lt"/>
              </a:rPr>
              <a:t>Uzturlīdzekļi</a:t>
            </a:r>
            <a:r>
              <a:rPr lang="lv-LV" sz="3600" b="1" dirty="0">
                <a:solidFill>
                  <a:srgbClr val="A12F93"/>
                </a:solidFill>
                <a:latin typeface="+mn-lt"/>
              </a:rPr>
              <a:t> un </a:t>
            </a:r>
            <a:r>
              <a:rPr lang="en-US" sz="3600" b="1" dirty="0" err="1">
                <a:solidFill>
                  <a:srgbClr val="A12F93"/>
                </a:solidFill>
                <a:latin typeface="+mn-lt"/>
              </a:rPr>
              <a:t>piekļuve</a:t>
            </a:r>
            <a:r>
              <a:rPr lang="en-US" sz="3600" b="1" dirty="0">
                <a:solidFill>
                  <a:srgbClr val="A12F93"/>
                </a:solidFill>
                <a:latin typeface="+mn-lt"/>
              </a:rPr>
              <a:t> </a:t>
            </a:r>
            <a:r>
              <a:rPr lang="en-US" sz="3600" b="1" dirty="0" err="1">
                <a:solidFill>
                  <a:srgbClr val="A12F93"/>
                </a:solidFill>
                <a:latin typeface="+mn-lt"/>
              </a:rPr>
              <a:t>tiesu</a:t>
            </a:r>
            <a:r>
              <a:rPr lang="en-US" sz="3600" b="1" dirty="0">
                <a:solidFill>
                  <a:srgbClr val="A12F93"/>
                </a:solidFill>
                <a:latin typeface="+mn-lt"/>
              </a:rPr>
              <a:t> </a:t>
            </a:r>
            <a:r>
              <a:rPr lang="en-US" sz="3600" b="1" dirty="0" err="1">
                <a:solidFill>
                  <a:srgbClr val="A12F93"/>
                </a:solidFill>
                <a:latin typeface="+mn-lt"/>
              </a:rPr>
              <a:t>sistēmai</a:t>
            </a:r>
            <a:endParaRPr lang="lv-LV" sz="3600" dirty="0"/>
          </a:p>
        </p:txBody>
      </p:sp>
      <p:sp>
        <p:nvSpPr>
          <p:cNvPr id="5" name="Satura vietturis 2">
            <a:extLst>
              <a:ext uri="{FF2B5EF4-FFF2-40B4-BE49-F238E27FC236}">
                <a16:creationId xmlns:a16="http://schemas.microsoft.com/office/drawing/2014/main" id="{16221611-A533-440A-A9E2-7C3FF8DE4483}"/>
              </a:ext>
            </a:extLst>
          </p:cNvPr>
          <p:cNvSpPr>
            <a:spLocks noGrp="1"/>
          </p:cNvSpPr>
          <p:nvPr>
            <p:ph idx="1"/>
          </p:nvPr>
        </p:nvSpPr>
        <p:spPr>
          <a:xfrm>
            <a:off x="692150" y="1260475"/>
            <a:ext cx="10134600" cy="4570413"/>
          </a:xfrm>
        </p:spPr>
        <p:txBody>
          <a:bodyPr>
            <a:noAutofit/>
          </a:bodyPr>
          <a:lstStyle/>
          <a:p>
            <a:pPr marL="0" indent="0" algn="just">
              <a:buNone/>
            </a:pPr>
            <a:r>
              <a:rPr lang="lv-LV" sz="2300" dirty="0"/>
              <a:t>1. Stājušies spēkā grozījumi Civilprocesa likumā, kas tai skaitā paredz:</a:t>
            </a:r>
          </a:p>
          <a:p>
            <a:pPr marL="457200" lvl="1" indent="0" algn="just">
              <a:buNone/>
            </a:pPr>
            <a:r>
              <a:rPr lang="lv-LV" sz="2300" dirty="0"/>
              <a:t>– </a:t>
            </a:r>
            <a:r>
              <a:rPr lang="lv-LV" sz="2300" b="1" dirty="0"/>
              <a:t>efektīvāku pagaidu aizsardzību pret vardarbību;</a:t>
            </a:r>
          </a:p>
          <a:p>
            <a:pPr marL="457200" lvl="1" indent="0" algn="just">
              <a:buNone/>
            </a:pPr>
            <a:r>
              <a:rPr lang="lv-LV" sz="2300" dirty="0"/>
              <a:t>– </a:t>
            </a:r>
            <a:r>
              <a:rPr lang="lv-LV" sz="2300" b="1" dirty="0"/>
              <a:t>taisnīgāku tiesāšanās izdevumu noteikšanu ģimeņu strīdos;</a:t>
            </a:r>
          </a:p>
          <a:p>
            <a:pPr marL="457200" lvl="1" indent="0" algn="just">
              <a:buNone/>
            </a:pPr>
            <a:r>
              <a:rPr lang="lv-LV" sz="2300" dirty="0"/>
              <a:t>– </a:t>
            </a:r>
            <a:r>
              <a:rPr lang="lv-LV" sz="2300" b="1" dirty="0"/>
              <a:t>stiprinās uzturlīdzekļu saņemšanas kārtību parādnieka bērniem.</a:t>
            </a:r>
          </a:p>
          <a:p>
            <a:pPr marL="0" indent="0" algn="just">
              <a:buNone/>
            </a:pPr>
            <a:r>
              <a:rPr lang="lv-LV" sz="2300" b="1" dirty="0"/>
              <a:t>Mērķis: </a:t>
            </a:r>
            <a:r>
              <a:rPr lang="lv-LV" sz="2300" dirty="0"/>
              <a:t>ar grozījumiem veicināta iedzīvotāju piekļuve tiesu sistēmai, stiprinot taisnīgumu un tiesiskumu.</a:t>
            </a:r>
          </a:p>
          <a:p>
            <a:pPr algn="just">
              <a:buFont typeface="Wingdings" panose="05000000000000000000" pitchFamily="2" charset="2"/>
              <a:buChar char="Ø"/>
            </a:pPr>
            <a:endParaRPr lang="lv-LV" sz="2300" dirty="0"/>
          </a:p>
          <a:p>
            <a:pPr marL="0" indent="0" algn="just">
              <a:buNone/>
            </a:pPr>
            <a:r>
              <a:rPr lang="lv-LV" sz="2300" dirty="0"/>
              <a:t>2. No 2026. gada</a:t>
            </a:r>
            <a:r>
              <a:rPr lang="lv-LV" sz="2300" b="1" dirty="0"/>
              <a:t> valsts izmaksājamo uzturlīdzekļu apmērs bērniem palielināts par 30 eiro mēnesī</a:t>
            </a:r>
            <a:r>
              <a:rPr lang="lv-LV" sz="2300" dirty="0"/>
              <a:t>:</a:t>
            </a:r>
          </a:p>
          <a:p>
            <a:pPr marL="457200" lvl="1" indent="0" algn="just">
              <a:buNone/>
            </a:pPr>
            <a:r>
              <a:rPr lang="lv-LV" sz="2300" dirty="0"/>
              <a:t>– par bērnu līdz </a:t>
            </a:r>
            <a:r>
              <a:rPr lang="en-US" sz="2300" dirty="0"/>
              <a:t>7 </a:t>
            </a:r>
            <a:r>
              <a:rPr lang="en-US" sz="2300" dirty="0" err="1"/>
              <a:t>g.v</a:t>
            </a:r>
            <a:r>
              <a:rPr lang="en-US" sz="2300" dirty="0"/>
              <a:t>. </a:t>
            </a:r>
            <a:r>
              <a:rPr lang="lv-LV" sz="2300" dirty="0"/>
              <a:t>valsts izmaksās 155 eiro mēnesī (iepriekš 125 eiro);</a:t>
            </a:r>
          </a:p>
          <a:p>
            <a:pPr marL="457200" lvl="1" indent="0" algn="just">
              <a:buNone/>
            </a:pPr>
            <a:r>
              <a:rPr lang="lv-LV" sz="2300" dirty="0"/>
              <a:t>–</a:t>
            </a:r>
            <a:r>
              <a:rPr lang="en-US" sz="2300" dirty="0"/>
              <a:t> </a:t>
            </a:r>
            <a:r>
              <a:rPr lang="lv-LV" sz="2300" dirty="0"/>
              <a:t>par bērnu no </a:t>
            </a:r>
            <a:r>
              <a:rPr lang="en-US" sz="2300" dirty="0"/>
              <a:t>7</a:t>
            </a:r>
            <a:r>
              <a:rPr lang="lv-LV" sz="2300" dirty="0"/>
              <a:t> līdz 18 gadu vecumam un pilngadīgām personām līdz 21 gada vecumam, ja tas turpina iegūt izglītību – 180 eiro mēnesī (iepriekš 150 eiro).</a:t>
            </a:r>
          </a:p>
        </p:txBody>
      </p:sp>
      <p:pic>
        <p:nvPicPr>
          <p:cNvPr id="6" name="Attēls 5">
            <a:extLst>
              <a:ext uri="{FF2B5EF4-FFF2-40B4-BE49-F238E27FC236}">
                <a16:creationId xmlns:a16="http://schemas.microsoft.com/office/drawing/2014/main" id="{AB2949A7-76B2-41F6-9615-ED4A03FAD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24944"/>
            <a:ext cx="936504" cy="10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22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8B00-E8C8-CC22-3A1B-53C51652923E}"/>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9A849B96-8EB0-F80C-B4A9-C1A1D1228077}"/>
              </a:ext>
            </a:extLst>
          </p:cNvPr>
          <p:cNvSpPr>
            <a:spLocks noGrp="1"/>
          </p:cNvSpPr>
          <p:nvPr>
            <p:ph type="title"/>
          </p:nvPr>
        </p:nvSpPr>
        <p:spPr>
          <a:xfrm>
            <a:off x="425450" y="346953"/>
            <a:ext cx="10667999" cy="689933"/>
          </a:xfrm>
        </p:spPr>
        <p:txBody>
          <a:bodyPr>
            <a:normAutofit/>
          </a:bodyPr>
          <a:lstStyle/>
          <a:p>
            <a:pPr algn="ctr"/>
            <a:r>
              <a:rPr lang="en-US" sz="4000" b="1" dirty="0" err="1">
                <a:solidFill>
                  <a:srgbClr val="A12F93"/>
                </a:solidFill>
                <a:latin typeface="+mn-lt"/>
              </a:rPr>
              <a:t>Mediācija</a:t>
            </a:r>
            <a:r>
              <a:rPr lang="en-US" sz="4000" b="1" dirty="0">
                <a:solidFill>
                  <a:srgbClr val="A12F93"/>
                </a:solidFill>
                <a:latin typeface="+mn-lt"/>
              </a:rPr>
              <a:t> </a:t>
            </a:r>
            <a:endParaRPr lang="lv-LV" sz="3779" dirty="0">
              <a:solidFill>
                <a:srgbClr val="A12F93"/>
              </a:solidFill>
              <a:latin typeface="+mn-lt"/>
            </a:endParaRPr>
          </a:p>
        </p:txBody>
      </p:sp>
      <p:sp>
        <p:nvSpPr>
          <p:cNvPr id="3" name="Satura vietturis 2">
            <a:extLst>
              <a:ext uri="{FF2B5EF4-FFF2-40B4-BE49-F238E27FC236}">
                <a16:creationId xmlns:a16="http://schemas.microsoft.com/office/drawing/2014/main" id="{A837799A-D38F-D1CE-D7A8-460C69887253}"/>
              </a:ext>
            </a:extLst>
          </p:cNvPr>
          <p:cNvSpPr>
            <a:spLocks noGrp="1"/>
          </p:cNvSpPr>
          <p:nvPr>
            <p:ph idx="1"/>
          </p:nvPr>
        </p:nvSpPr>
        <p:spPr>
          <a:xfrm>
            <a:off x="684886" y="1641475"/>
            <a:ext cx="10149125" cy="4566989"/>
          </a:xfrm>
        </p:spPr>
        <p:txBody>
          <a:bodyPr>
            <a:noAutofit/>
          </a:bodyPr>
          <a:lstStyle/>
          <a:p>
            <a:pPr marL="0" indent="0" algn="just">
              <a:spcBef>
                <a:spcPts val="500"/>
              </a:spcBef>
              <a:spcAft>
                <a:spcPts val="1200"/>
              </a:spcAft>
              <a:buNone/>
            </a:pPr>
            <a:r>
              <a:rPr lang="lv-LV" sz="2400" dirty="0">
                <a:ea typeface="Verdana" panose="020B0604030504040204" pitchFamily="34" charset="0"/>
              </a:rPr>
              <a:t>Tieslietu ministrija aicina </a:t>
            </a:r>
            <a:r>
              <a:rPr lang="lv-LV" sz="2400" b="1" dirty="0">
                <a:ea typeface="Verdana" panose="020B0604030504040204" pitchFamily="34" charset="0"/>
              </a:rPr>
              <a:t>izmantot </a:t>
            </a:r>
            <a:r>
              <a:rPr lang="lv-LV" sz="2400" b="1" dirty="0" err="1">
                <a:ea typeface="Verdana" panose="020B0604030504040204" pitchFamily="34" charset="0"/>
              </a:rPr>
              <a:t>mediāciju</a:t>
            </a:r>
            <a:r>
              <a:rPr lang="lv-LV" sz="2400" b="1" dirty="0">
                <a:ea typeface="Verdana" panose="020B0604030504040204" pitchFamily="34" charset="0"/>
              </a:rPr>
              <a:t> kā alternatīvu risinājumu tiesvedībām</a:t>
            </a:r>
            <a:r>
              <a:rPr lang="lv-LV" sz="2400" dirty="0">
                <a:ea typeface="Verdana" panose="020B0604030504040204" pitchFamily="34" charset="0"/>
              </a:rPr>
              <a:t>:</a:t>
            </a:r>
          </a:p>
          <a:p>
            <a:pPr marL="457200" indent="0" algn="just">
              <a:spcBef>
                <a:spcPts val="500"/>
              </a:spcBef>
              <a:spcAft>
                <a:spcPts val="1200"/>
              </a:spcAft>
              <a:buNone/>
            </a:pPr>
            <a:r>
              <a:rPr lang="lv-LV" sz="2400" dirty="0">
                <a:ea typeface="Verdana" panose="020B0604030504040204" pitchFamily="34" charset="0"/>
              </a:rPr>
              <a:t>1) sagatavoti video un audio materiāli, kas piedāvā plašu informāciju par mediācijas sniegtajām iespējām (pieejams </a:t>
            </a:r>
            <a:r>
              <a:rPr lang="lv-LV" sz="2400" u="sng" dirty="0">
                <a:ea typeface="Verdana" panose="020B0604030504040204" pitchFamily="34" charset="0"/>
                <a:hlinkClick r:id="rId3"/>
              </a:rPr>
              <a:t>Tieslietu ministrijas tīmekļvietnē</a:t>
            </a:r>
            <a:r>
              <a:rPr lang="lv-LV" sz="2400" dirty="0">
                <a:ea typeface="Verdana" panose="020B0604030504040204" pitchFamily="34" charset="0"/>
              </a:rPr>
              <a:t>);</a:t>
            </a:r>
          </a:p>
          <a:p>
            <a:pPr marL="457200" indent="0" algn="just">
              <a:spcBef>
                <a:spcPts val="500"/>
              </a:spcBef>
              <a:spcAft>
                <a:spcPts val="1200"/>
              </a:spcAft>
              <a:buNone/>
            </a:pPr>
            <a:r>
              <a:rPr lang="lv-LV" sz="2400" dirty="0">
                <a:ea typeface="Verdana" panose="020B0604030504040204" pitchFamily="34" charset="0"/>
              </a:rPr>
              <a:t>2) arī 2026. gadā turpinās programmas "</a:t>
            </a:r>
            <a:r>
              <a:rPr lang="lv-LV" sz="2400" dirty="0" err="1">
                <a:ea typeface="Verdana" panose="020B0604030504040204" pitchFamily="34" charset="0"/>
              </a:rPr>
              <a:t>Mediācija</a:t>
            </a:r>
            <a:r>
              <a:rPr lang="lv-LV" sz="2400" dirty="0">
                <a:ea typeface="Verdana" panose="020B0604030504040204" pitchFamily="34" charset="0"/>
              </a:rPr>
              <a:t> ģimenes strīdos" īstenošana, kuras ietvaros tiek sniegts bezmaksas atbalsts ģimenēm strīdu gadījumos, kas skar bērnu intereses</a:t>
            </a:r>
            <a:r>
              <a:rPr lang="en-US" sz="2400" dirty="0">
                <a:ea typeface="Verdana" panose="020B0604030504040204" pitchFamily="34" charset="0"/>
              </a:rPr>
              <a:t> </a:t>
            </a:r>
            <a:r>
              <a:rPr lang="lv-LV" sz="2400" dirty="0">
                <a:ea typeface="Verdana" panose="020B0604030504040204" pitchFamily="34" charset="0"/>
              </a:rPr>
              <a:t>(vairāk </a:t>
            </a:r>
            <a:r>
              <a:rPr lang="lv-LV" sz="2400" dirty="0">
                <a:ea typeface="Verdana" panose="020B0604030504040204" pitchFamily="34" charset="0"/>
                <a:hlinkClick r:id="rId4"/>
              </a:rPr>
              <a:t>Sertificētu mediatoru padomes tīmekļvietnē</a:t>
            </a:r>
            <a:r>
              <a:rPr lang="lv-LV" sz="2400" dirty="0">
                <a:ea typeface="Verdana" panose="020B0604030504040204" pitchFamily="34" charset="0"/>
              </a:rPr>
              <a:t>). </a:t>
            </a:r>
          </a:p>
          <a:p>
            <a:pPr marL="265113" lvl="1" indent="-265113" algn="just">
              <a:lnSpc>
                <a:spcPct val="100000"/>
              </a:lnSpc>
            </a:pPr>
            <a:endParaRPr lang="lv-LV" sz="2400" dirty="0"/>
          </a:p>
        </p:txBody>
      </p:sp>
      <p:pic>
        <p:nvPicPr>
          <p:cNvPr id="4" name="Attēls 5">
            <a:extLst>
              <a:ext uri="{FF2B5EF4-FFF2-40B4-BE49-F238E27FC236}">
                <a16:creationId xmlns:a16="http://schemas.microsoft.com/office/drawing/2014/main" id="{AB2949A7-76B2-41F6-9615-ED4A03FAD2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650" y="24944"/>
            <a:ext cx="936504" cy="10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710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FD478-6BAE-48F1-92F0-8664FB49DAFB}"/>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2E829AA0-FCFE-3901-1D01-EA8F22D05282}"/>
              </a:ext>
            </a:extLst>
          </p:cNvPr>
          <p:cNvSpPr>
            <a:spLocks noGrp="1"/>
          </p:cNvSpPr>
          <p:nvPr>
            <p:ph type="title"/>
          </p:nvPr>
        </p:nvSpPr>
        <p:spPr>
          <a:xfrm>
            <a:off x="1275154" y="346954"/>
            <a:ext cx="9935051" cy="608722"/>
          </a:xfrm>
        </p:spPr>
        <p:txBody>
          <a:bodyPr>
            <a:noAutofit/>
          </a:bodyPr>
          <a:lstStyle/>
          <a:p>
            <a:pPr algn="ctr">
              <a:lnSpc>
                <a:spcPct val="100000"/>
              </a:lnSpc>
            </a:pPr>
            <a:r>
              <a:rPr lang="en-US" sz="2400" b="1" dirty="0">
                <a:solidFill>
                  <a:srgbClr val="A12F93"/>
                </a:solidFill>
                <a:latin typeface="+mn-lt"/>
                <a:ea typeface="Aptos" panose="020B0004020202020204" pitchFamily="34" charset="0"/>
              </a:rPr>
              <a:t>Valsts </a:t>
            </a:r>
            <a:r>
              <a:rPr lang="en-US" sz="2400" b="1" dirty="0" err="1">
                <a:solidFill>
                  <a:srgbClr val="A12F93"/>
                </a:solidFill>
                <a:latin typeface="+mn-lt"/>
                <a:ea typeface="Aptos" panose="020B0004020202020204" pitchFamily="34" charset="0"/>
              </a:rPr>
              <a:t>nodrošinātā</a:t>
            </a:r>
            <a:r>
              <a:rPr lang="en-US" sz="2400" b="1" dirty="0">
                <a:solidFill>
                  <a:srgbClr val="A12F93"/>
                </a:solidFill>
                <a:latin typeface="+mn-lt"/>
                <a:ea typeface="Aptos" panose="020B0004020202020204" pitchFamily="34" charset="0"/>
              </a:rPr>
              <a:t> </a:t>
            </a:r>
            <a:r>
              <a:rPr lang="en-US" sz="2400" b="1" dirty="0" err="1">
                <a:solidFill>
                  <a:srgbClr val="A12F93"/>
                </a:solidFill>
                <a:latin typeface="+mn-lt"/>
                <a:ea typeface="Aptos" panose="020B0004020202020204" pitchFamily="34" charset="0"/>
              </a:rPr>
              <a:t>juridiskā</a:t>
            </a:r>
            <a:r>
              <a:rPr lang="en-US" sz="2400" b="1" dirty="0">
                <a:solidFill>
                  <a:srgbClr val="A12F93"/>
                </a:solidFill>
                <a:latin typeface="+mn-lt"/>
                <a:ea typeface="Aptos" panose="020B0004020202020204" pitchFamily="34" charset="0"/>
              </a:rPr>
              <a:t> </a:t>
            </a:r>
            <a:r>
              <a:rPr lang="en-US" sz="2400" b="1" dirty="0" err="1">
                <a:solidFill>
                  <a:srgbClr val="A12F93"/>
                </a:solidFill>
                <a:latin typeface="+mn-lt"/>
                <a:ea typeface="Aptos" panose="020B0004020202020204" pitchFamily="34" charset="0"/>
              </a:rPr>
              <a:t>palīdzība</a:t>
            </a:r>
            <a:r>
              <a:rPr lang="en-US" sz="2400" b="1" dirty="0">
                <a:solidFill>
                  <a:srgbClr val="A12F93"/>
                </a:solidFill>
                <a:latin typeface="+mn-lt"/>
                <a:ea typeface="Aptos" panose="020B0004020202020204" pitchFamily="34" charset="0"/>
              </a:rPr>
              <a:t> un </a:t>
            </a:r>
            <a:r>
              <a:rPr lang="en-US" sz="2400" b="1" dirty="0" err="1">
                <a:solidFill>
                  <a:srgbClr val="A12F93"/>
                </a:solidFill>
                <a:latin typeface="+mn-lt"/>
                <a:ea typeface="Aptos" panose="020B0004020202020204" pitchFamily="34" charset="0"/>
              </a:rPr>
              <a:t>valsts</a:t>
            </a:r>
            <a:r>
              <a:rPr lang="en-US" sz="2400" b="1" dirty="0">
                <a:solidFill>
                  <a:srgbClr val="A12F93"/>
                </a:solidFill>
                <a:latin typeface="+mn-lt"/>
                <a:ea typeface="Aptos" panose="020B0004020202020204" pitchFamily="34" charset="0"/>
              </a:rPr>
              <a:t> </a:t>
            </a:r>
            <a:r>
              <a:rPr lang="en-US" sz="2400" b="1" dirty="0" err="1">
                <a:solidFill>
                  <a:srgbClr val="A12F93"/>
                </a:solidFill>
                <a:latin typeface="+mn-lt"/>
                <a:ea typeface="Aptos" panose="020B0004020202020204" pitchFamily="34" charset="0"/>
              </a:rPr>
              <a:t>kompensācija</a:t>
            </a:r>
            <a:r>
              <a:rPr lang="en-US" sz="2400" b="1" dirty="0">
                <a:solidFill>
                  <a:srgbClr val="A12F93"/>
                </a:solidFill>
                <a:latin typeface="+mn-lt"/>
                <a:ea typeface="Aptos" panose="020B0004020202020204" pitchFamily="34" charset="0"/>
              </a:rPr>
              <a:t> </a:t>
            </a:r>
            <a:r>
              <a:rPr lang="en-US" sz="2400" b="1" dirty="0" err="1">
                <a:solidFill>
                  <a:srgbClr val="A12F93"/>
                </a:solidFill>
                <a:latin typeface="+mn-lt"/>
                <a:ea typeface="Aptos" panose="020B0004020202020204" pitchFamily="34" charset="0"/>
              </a:rPr>
              <a:t>cietušajiem</a:t>
            </a:r>
            <a:endParaRPr lang="lv-LV" sz="2400" b="1" dirty="0">
              <a:solidFill>
                <a:srgbClr val="A12F93"/>
              </a:solidFill>
              <a:latin typeface="+mn-lt"/>
            </a:endParaRPr>
          </a:p>
        </p:txBody>
      </p:sp>
      <p:sp>
        <p:nvSpPr>
          <p:cNvPr id="3" name="Satura vietturis 2">
            <a:extLst>
              <a:ext uri="{FF2B5EF4-FFF2-40B4-BE49-F238E27FC236}">
                <a16:creationId xmlns:a16="http://schemas.microsoft.com/office/drawing/2014/main" id="{B8502D35-8B9B-79AC-8BAB-3B9E04D12D8E}"/>
              </a:ext>
            </a:extLst>
          </p:cNvPr>
          <p:cNvSpPr>
            <a:spLocks noGrp="1"/>
          </p:cNvSpPr>
          <p:nvPr>
            <p:ph idx="1"/>
          </p:nvPr>
        </p:nvSpPr>
        <p:spPr>
          <a:xfrm>
            <a:off x="1187450" y="1185155"/>
            <a:ext cx="9829800" cy="4951241"/>
          </a:xfrm>
        </p:spPr>
        <p:txBody>
          <a:bodyPr>
            <a:normAutofit fontScale="92500" lnSpcReduction="10000"/>
          </a:bodyPr>
          <a:lstStyle/>
          <a:p>
            <a:pPr marL="0" indent="0" algn="just">
              <a:spcBef>
                <a:spcPts val="500"/>
              </a:spcBef>
              <a:buNone/>
            </a:pPr>
            <a:r>
              <a:rPr lang="en-US" sz="2000" dirty="0"/>
              <a:t>1. </a:t>
            </a:r>
            <a:r>
              <a:rPr lang="lv-LV" sz="2000" dirty="0"/>
              <a:t>2026. gadā spēkā stāsies grozījumi normatīvajā regulējumā, </a:t>
            </a:r>
            <a:r>
              <a:rPr lang="lv-LV" sz="2000" b="1" dirty="0"/>
              <a:t>paplašinot juridiskās palīdzības sniegšanu Satversmes tiesas procesā.</a:t>
            </a:r>
            <a:endParaRPr lang="lv-LV" sz="2000" dirty="0"/>
          </a:p>
          <a:p>
            <a:pPr marL="457200" indent="0" algn="just">
              <a:spcBef>
                <a:spcPts val="500"/>
              </a:spcBef>
              <a:buNone/>
            </a:pPr>
            <a:r>
              <a:rPr lang="lv-LV" sz="2000" dirty="0"/>
              <a:t>– Jaunā kārtība ļaus iedzīvotājiem izmantot palīdzību ne tikai Satversmes tiesas procesā, bet </a:t>
            </a:r>
            <a:r>
              <a:rPr lang="lv-LV" sz="2000" b="1" dirty="0"/>
              <a:t>jau sūdzības sagatavošanas stadijā</a:t>
            </a:r>
            <a:r>
              <a:rPr lang="lv-LV" sz="2000" dirty="0"/>
              <a:t>, nodrošinot kvalitatīvāku un pieejamāku juridisko aizsardzību.</a:t>
            </a:r>
          </a:p>
          <a:p>
            <a:pPr marL="457200" indent="0" algn="just">
              <a:spcBef>
                <a:spcPts val="500"/>
              </a:spcBef>
              <a:buNone/>
            </a:pPr>
            <a:r>
              <a:rPr lang="lv-LV" sz="2000" dirty="0"/>
              <a:t>– Būtisks solis, lai sociāli mazāk aizsargātām personām nodrošinātu reālu iespēju aizstāvēt savas Satversmē noteiktās </a:t>
            </a:r>
            <a:r>
              <a:rPr lang="lv-LV" sz="2000" dirty="0" err="1"/>
              <a:t>pamattiesības</a:t>
            </a:r>
            <a:r>
              <a:rPr lang="lv-LV" sz="2000" dirty="0"/>
              <a:t>.</a:t>
            </a:r>
          </a:p>
          <a:p>
            <a:pPr marL="0" indent="0" algn="just">
              <a:spcBef>
                <a:spcPts val="500"/>
              </a:spcBef>
              <a:buNone/>
            </a:pPr>
            <a:r>
              <a:rPr lang="lv-LV" sz="2000" b="1" dirty="0"/>
              <a:t>Mērķis: </a:t>
            </a:r>
            <a:r>
              <a:rPr lang="lv-LV" sz="2000" dirty="0"/>
              <a:t>Izmaiņas stiprina piekļuvi tiesai un paaugstina juridiskās palīdzības kvalitāti, padarot Satversmes tiesas procesu efektīvāku, vienlaikus nodrošinot valsts resursu atbildīgu izmantošanu. </a:t>
            </a:r>
            <a:endParaRPr lang="en-US" sz="2000" dirty="0"/>
          </a:p>
          <a:p>
            <a:pPr marL="0" indent="0" algn="just">
              <a:spcBef>
                <a:spcPts val="500"/>
              </a:spcBef>
              <a:buNone/>
            </a:pPr>
            <a:endParaRPr lang="en-US" sz="2000" dirty="0"/>
          </a:p>
          <a:p>
            <a:pPr marL="0" indent="0" algn="just">
              <a:buNone/>
            </a:pPr>
            <a:r>
              <a:rPr lang="en-US" sz="2000" b="1" dirty="0"/>
              <a:t>2. </a:t>
            </a:r>
            <a:r>
              <a:rPr lang="lv-LV" sz="2000" b="1" dirty="0"/>
              <a:t>ESF+ projekta "Pieeja tiesiskumam"</a:t>
            </a:r>
            <a:r>
              <a:rPr lang="lv-LV" sz="2000" baseline="30000" dirty="0"/>
              <a:t>4</a:t>
            </a:r>
            <a:r>
              <a:rPr lang="lv-LV" sz="2000" b="1" dirty="0"/>
              <a:t> </a:t>
            </a:r>
            <a:r>
              <a:rPr lang="lv-LV" sz="2000" dirty="0"/>
              <a:t>īstenošana:</a:t>
            </a:r>
          </a:p>
          <a:p>
            <a:pPr marL="457200" indent="0" algn="just">
              <a:spcBef>
                <a:spcPts val="500"/>
              </a:spcBef>
              <a:buNone/>
            </a:pPr>
            <a:r>
              <a:rPr lang="lv-LV" sz="2000" dirty="0"/>
              <a:t>– </a:t>
            </a:r>
            <a:r>
              <a:rPr lang="en-US" sz="2000" dirty="0"/>
              <a:t>p</a:t>
            </a:r>
            <a:r>
              <a:rPr lang="lv-LV" sz="2000" dirty="0" err="1"/>
              <a:t>aaugstinātas</a:t>
            </a:r>
            <a:r>
              <a:rPr lang="lv-LV" sz="2000" dirty="0"/>
              <a:t> zināšanas un prasmes juridiskās palīdzības sniedzējiem un sadarbības partneriem</a:t>
            </a:r>
            <a:r>
              <a:rPr lang="en-US" sz="2000" dirty="0"/>
              <a:t>;</a:t>
            </a:r>
            <a:endParaRPr lang="lv-LV" sz="2000" dirty="0"/>
          </a:p>
          <a:p>
            <a:pPr marL="457200" indent="0" algn="just">
              <a:spcBef>
                <a:spcPts val="500"/>
              </a:spcBef>
              <a:buNone/>
            </a:pPr>
            <a:r>
              <a:rPr lang="lv-LV" sz="2000" dirty="0"/>
              <a:t>– </a:t>
            </a:r>
            <a:r>
              <a:rPr lang="en-US" sz="2000" dirty="0"/>
              <a:t>i</a:t>
            </a:r>
            <a:r>
              <a:rPr lang="lv-LV" sz="2000" dirty="0" err="1"/>
              <a:t>zvērtējums</a:t>
            </a:r>
            <a:r>
              <a:rPr lang="lv-LV" sz="2000" dirty="0"/>
              <a:t> par juridiska rakstura jautājumu veidiem un izstrādāta digitāla rokasgrāmata</a:t>
            </a:r>
            <a:r>
              <a:rPr lang="en-US" sz="2000" dirty="0"/>
              <a:t>;</a:t>
            </a:r>
            <a:endParaRPr lang="lv-LV" sz="2000" dirty="0"/>
          </a:p>
          <a:p>
            <a:pPr marL="457200" indent="0" algn="just">
              <a:spcBef>
                <a:spcPts val="500"/>
              </a:spcBef>
              <a:buNone/>
            </a:pPr>
            <a:r>
              <a:rPr lang="lv-LV" sz="2000" dirty="0"/>
              <a:t>– </a:t>
            </a:r>
            <a:r>
              <a:rPr lang="en-US" sz="2000" dirty="0" err="1"/>
              <a:t>i</a:t>
            </a:r>
            <a:r>
              <a:rPr lang="lv-LV" sz="2000" dirty="0" err="1"/>
              <a:t>nformatīvās</a:t>
            </a:r>
            <a:r>
              <a:rPr lang="lv-LV" sz="2000" dirty="0"/>
              <a:t> kampaņas par valsts nodrošināto juridisko palīdzību, t.sk. </a:t>
            </a:r>
            <a:r>
              <a:rPr lang="lv-LV" sz="2000" dirty="0" err="1"/>
              <a:t>mediāciju</a:t>
            </a:r>
            <a:r>
              <a:rPr lang="lv-LV" sz="2000" dirty="0"/>
              <a:t> un valsts kompensāciju cietušajiem</a:t>
            </a:r>
            <a:r>
              <a:rPr lang="en-US" sz="2000" dirty="0"/>
              <a:t>;</a:t>
            </a:r>
            <a:endParaRPr lang="lv-LV" sz="2000" dirty="0"/>
          </a:p>
          <a:p>
            <a:pPr marL="457200" indent="0" algn="just">
              <a:spcBef>
                <a:spcPts val="500"/>
              </a:spcBef>
              <a:buNone/>
            </a:pPr>
            <a:r>
              <a:rPr lang="lv-LV" sz="2000" dirty="0"/>
              <a:t>– </a:t>
            </a:r>
            <a:r>
              <a:rPr lang="en-US" sz="2000" dirty="0"/>
              <a:t>v</a:t>
            </a:r>
            <a:r>
              <a:rPr lang="lv-LV" sz="2000" dirty="0" err="1"/>
              <a:t>alsts</a:t>
            </a:r>
            <a:r>
              <a:rPr lang="lv-LV" sz="2000" dirty="0"/>
              <a:t> nodrošinātās sākotnējās juridiskās palīdzības un </a:t>
            </a:r>
            <a:r>
              <a:rPr lang="lv-LV" sz="2000" dirty="0" err="1"/>
              <a:t>mediācijas</a:t>
            </a:r>
            <a:r>
              <a:rPr lang="lv-LV" sz="2000" dirty="0"/>
              <a:t> integrēšanas valsts nodrošinātās juridiskās palīdzības sistēmā modeļu izstrāde un pilotprojektu īstenošana.</a:t>
            </a:r>
          </a:p>
          <a:p>
            <a:pPr marL="0" indent="0" algn="just">
              <a:spcBef>
                <a:spcPts val="500"/>
              </a:spcBef>
              <a:buNone/>
            </a:pPr>
            <a:endParaRPr lang="lv-LV" sz="2000" dirty="0"/>
          </a:p>
        </p:txBody>
      </p:sp>
      <p:pic>
        <p:nvPicPr>
          <p:cNvPr id="5" name="Attēls 5">
            <a:extLst>
              <a:ext uri="{FF2B5EF4-FFF2-40B4-BE49-F238E27FC236}">
                <a16:creationId xmlns:a16="http://schemas.microsoft.com/office/drawing/2014/main" id="{AB2949A7-76B2-41F6-9615-ED4A03FAD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24944"/>
            <a:ext cx="936504" cy="10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3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2CA8-8437-E453-CD3F-59DAF1C63FE5}"/>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1303CD58-6753-86E3-DEE9-2D303BE1D662}"/>
              </a:ext>
            </a:extLst>
          </p:cNvPr>
          <p:cNvSpPr>
            <a:spLocks noGrp="1"/>
          </p:cNvSpPr>
          <p:nvPr>
            <p:ph type="title"/>
          </p:nvPr>
        </p:nvSpPr>
        <p:spPr>
          <a:xfrm>
            <a:off x="791924" y="305908"/>
            <a:ext cx="9935051" cy="689933"/>
          </a:xfrm>
        </p:spPr>
        <p:txBody>
          <a:bodyPr>
            <a:normAutofit/>
          </a:bodyPr>
          <a:lstStyle/>
          <a:p>
            <a:pPr algn="ctr">
              <a:lnSpc>
                <a:spcPct val="100000"/>
              </a:lnSpc>
            </a:pPr>
            <a:r>
              <a:rPr lang="lv-LV" sz="3600" b="1" dirty="0">
                <a:solidFill>
                  <a:srgbClr val="A12F93"/>
                </a:solidFill>
                <a:latin typeface="+mn-lt"/>
                <a:ea typeface="Aptos" panose="020B0004020202020204" pitchFamily="34" charset="0"/>
              </a:rPr>
              <a:t>Pakalpojumi probācijas klientiem</a:t>
            </a:r>
            <a:endParaRPr lang="lv-LV" sz="3600" dirty="0">
              <a:solidFill>
                <a:srgbClr val="A12F93"/>
              </a:solidFill>
              <a:latin typeface="+mn-lt"/>
            </a:endParaRPr>
          </a:p>
        </p:txBody>
      </p:sp>
      <p:sp>
        <p:nvSpPr>
          <p:cNvPr id="3" name="Satura vietturis 2">
            <a:extLst>
              <a:ext uri="{FF2B5EF4-FFF2-40B4-BE49-F238E27FC236}">
                <a16:creationId xmlns:a16="http://schemas.microsoft.com/office/drawing/2014/main" id="{658C83CB-8535-4405-7C03-FA317502E87F}"/>
              </a:ext>
            </a:extLst>
          </p:cNvPr>
          <p:cNvSpPr>
            <a:spLocks noGrp="1"/>
          </p:cNvSpPr>
          <p:nvPr>
            <p:ph idx="1"/>
          </p:nvPr>
        </p:nvSpPr>
        <p:spPr>
          <a:xfrm>
            <a:off x="674285" y="1574800"/>
            <a:ext cx="10170328" cy="4575091"/>
          </a:xfrm>
        </p:spPr>
        <p:txBody>
          <a:bodyPr>
            <a:normAutofit lnSpcReduction="10000"/>
          </a:bodyPr>
          <a:lstStyle/>
          <a:p>
            <a:pPr marL="0" indent="0" algn="just">
              <a:lnSpc>
                <a:spcPct val="100000"/>
              </a:lnSpc>
              <a:spcBef>
                <a:spcPts val="0"/>
              </a:spcBef>
              <a:spcAft>
                <a:spcPts val="1200"/>
              </a:spcAft>
              <a:buNone/>
            </a:pPr>
            <a:r>
              <a:rPr lang="en-US" sz="2200" dirty="0"/>
              <a:t>1) </a:t>
            </a:r>
            <a:r>
              <a:rPr lang="lv-LV" sz="2200" dirty="0"/>
              <a:t>Probācijas programmas, kurās tiek strādāts ar probācijas </a:t>
            </a:r>
            <a:r>
              <a:rPr lang="lv-LV" sz="2200" b="1" dirty="0"/>
              <a:t>klientu domāšanas, attieksmes un uzvedības maiņu</a:t>
            </a:r>
            <a:r>
              <a:rPr lang="lv-LV" sz="2200" dirty="0"/>
              <a:t>.</a:t>
            </a:r>
          </a:p>
          <a:p>
            <a:pPr marL="0" indent="0" algn="just">
              <a:lnSpc>
                <a:spcPct val="100000"/>
              </a:lnSpc>
              <a:spcBef>
                <a:spcPts val="0"/>
              </a:spcBef>
              <a:spcAft>
                <a:spcPts val="1200"/>
              </a:spcAft>
              <a:buNone/>
            </a:pPr>
            <a:r>
              <a:rPr lang="en-US" sz="2200" dirty="0"/>
              <a:t>2) </a:t>
            </a:r>
            <a:r>
              <a:rPr lang="lv-LV" sz="2200" b="1" dirty="0"/>
              <a:t>Sociālās rehabilitācijas </a:t>
            </a:r>
            <a:r>
              <a:rPr lang="lv-LV" sz="2200" dirty="0"/>
              <a:t>pakalpojumi.</a:t>
            </a:r>
          </a:p>
          <a:p>
            <a:pPr marL="0" indent="0" algn="just">
              <a:lnSpc>
                <a:spcPct val="100000"/>
              </a:lnSpc>
              <a:spcBef>
                <a:spcPts val="0"/>
              </a:spcBef>
              <a:spcAft>
                <a:spcPts val="1200"/>
              </a:spcAft>
              <a:buNone/>
            </a:pPr>
            <a:r>
              <a:rPr lang="en-US" sz="2200" dirty="0"/>
              <a:t>3) </a:t>
            </a:r>
            <a:r>
              <a:rPr lang="lv-LV" sz="2200" b="1" dirty="0"/>
              <a:t>Individuālā darba metodes</a:t>
            </a:r>
            <a:r>
              <a:rPr lang="lv-LV" sz="2200" dirty="0"/>
              <a:t>, kas tiek izmantotas tikšanās laikā ar probācijas klientiem.</a:t>
            </a:r>
          </a:p>
          <a:p>
            <a:pPr marL="0" indent="0" algn="just">
              <a:lnSpc>
                <a:spcPct val="100000"/>
              </a:lnSpc>
              <a:spcBef>
                <a:spcPts val="0"/>
              </a:spcBef>
              <a:spcAft>
                <a:spcPts val="1200"/>
              </a:spcAft>
              <a:buNone/>
            </a:pPr>
            <a:r>
              <a:rPr lang="en-US" sz="2200" dirty="0"/>
              <a:t>4) </a:t>
            </a:r>
            <a:r>
              <a:rPr lang="lv-LV" sz="2200" dirty="0"/>
              <a:t>ESF+ projekta "Atbalsts probācijas klientu </a:t>
            </a:r>
            <a:r>
              <a:rPr lang="lv-LV" sz="2200" dirty="0" err="1"/>
              <a:t>resocializācijai</a:t>
            </a:r>
            <a:r>
              <a:rPr lang="lv-LV" sz="2200" dirty="0"/>
              <a:t>" īstenošana:</a:t>
            </a:r>
          </a:p>
          <a:p>
            <a:pPr marL="0" indent="0" algn="just">
              <a:lnSpc>
                <a:spcPct val="100000"/>
              </a:lnSpc>
              <a:spcBef>
                <a:spcPts val="0"/>
              </a:spcBef>
              <a:spcAft>
                <a:spcPts val="1200"/>
              </a:spcAft>
              <a:buNone/>
            </a:pPr>
            <a:r>
              <a:rPr lang="lv-LV" sz="2200" dirty="0"/>
              <a:t>– </a:t>
            </a:r>
            <a:r>
              <a:rPr lang="en-US" sz="2200" dirty="0"/>
              <a:t>2026. </a:t>
            </a:r>
            <a:r>
              <a:rPr lang="lv-LV" sz="2200" dirty="0"/>
              <a:t>gada sākumā tika atkārtoti uzsākts nodrošināt probācijas klientiem </a:t>
            </a:r>
            <a:r>
              <a:rPr lang="lv-LV" sz="2200" b="1" dirty="0"/>
              <a:t>psihoterapeita un psihiskās veselības speciālistu individuālās konsultācijas </a:t>
            </a:r>
            <a:r>
              <a:rPr lang="lv-LV" sz="2200" dirty="0"/>
              <a:t>(turpināsies arī 2027. gadā)</a:t>
            </a:r>
            <a:r>
              <a:rPr lang="en-US" sz="2200" dirty="0"/>
              <a:t>;</a:t>
            </a:r>
            <a:endParaRPr lang="lv-LV" sz="2200" dirty="0"/>
          </a:p>
          <a:p>
            <a:pPr marL="0" indent="0" algn="just">
              <a:lnSpc>
                <a:spcPct val="100000"/>
              </a:lnSpc>
              <a:spcBef>
                <a:spcPts val="0"/>
              </a:spcBef>
              <a:spcAft>
                <a:spcPts val="1200"/>
              </a:spcAft>
              <a:buNone/>
            </a:pPr>
            <a:r>
              <a:rPr lang="lv-LV" sz="2200" dirty="0"/>
              <a:t>– 2026. gadā plānots paplašināt atbalsta pasākumus probācijas klientiem, nodrošinot arī </a:t>
            </a:r>
            <a:r>
              <a:rPr lang="lv-LV" sz="2200" b="1" dirty="0"/>
              <a:t>jurista konsultācijas </a:t>
            </a:r>
            <a:r>
              <a:rPr lang="lv-LV" sz="2200" dirty="0"/>
              <a:t>sociālo </a:t>
            </a:r>
            <a:r>
              <a:rPr lang="lv-LV" sz="2200" dirty="0" err="1"/>
              <a:t>problēmjautājumu</a:t>
            </a:r>
            <a:r>
              <a:rPr lang="lv-LV" sz="2200" dirty="0"/>
              <a:t> risināšanai.</a:t>
            </a:r>
          </a:p>
          <a:p>
            <a:pPr marL="0" indent="0" algn="just">
              <a:lnSpc>
                <a:spcPct val="100000"/>
              </a:lnSpc>
              <a:spcBef>
                <a:spcPts val="0"/>
              </a:spcBef>
              <a:spcAft>
                <a:spcPts val="1200"/>
              </a:spcAft>
              <a:buNone/>
            </a:pPr>
            <a:r>
              <a:rPr lang="lv-LV" sz="2200" dirty="0"/>
              <a:t>5</a:t>
            </a:r>
            <a:r>
              <a:rPr lang="en-US" sz="2200" dirty="0"/>
              <a:t>) </a:t>
            </a:r>
            <a:r>
              <a:rPr lang="lv-LV" sz="2200" b="1" dirty="0"/>
              <a:t>Brīvprātīgais darbs un taisnīguma </a:t>
            </a:r>
            <a:r>
              <a:rPr lang="lv-LV" sz="2200" dirty="0"/>
              <a:t>atjaunošanas pieejas.</a:t>
            </a:r>
          </a:p>
        </p:txBody>
      </p:sp>
      <p:pic>
        <p:nvPicPr>
          <p:cNvPr id="5" name="Attēls 5">
            <a:extLst>
              <a:ext uri="{FF2B5EF4-FFF2-40B4-BE49-F238E27FC236}">
                <a16:creationId xmlns:a16="http://schemas.microsoft.com/office/drawing/2014/main" id="{AB2949A7-76B2-41F6-9615-ED4A03FAD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24944"/>
            <a:ext cx="936504" cy="10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096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52CA8-8437-E453-CD3F-59DAF1C63FE5}"/>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1303CD58-6753-86E3-DEE9-2D303BE1D662}"/>
              </a:ext>
            </a:extLst>
          </p:cNvPr>
          <p:cNvSpPr>
            <a:spLocks noGrp="1"/>
          </p:cNvSpPr>
          <p:nvPr>
            <p:ph type="title"/>
          </p:nvPr>
        </p:nvSpPr>
        <p:spPr>
          <a:xfrm>
            <a:off x="1187450" y="751530"/>
            <a:ext cx="9935051" cy="689933"/>
          </a:xfrm>
        </p:spPr>
        <p:txBody>
          <a:bodyPr>
            <a:normAutofit fontScale="90000"/>
          </a:bodyPr>
          <a:lstStyle/>
          <a:p>
            <a:pPr algn="ctr">
              <a:lnSpc>
                <a:spcPct val="100000"/>
              </a:lnSpc>
            </a:pPr>
            <a:r>
              <a:rPr lang="en-US" sz="3600" b="1" dirty="0">
                <a:solidFill>
                  <a:srgbClr val="A12F93"/>
                </a:solidFill>
                <a:latin typeface="+mn-lt"/>
                <a:ea typeface="Aptos" panose="020B0004020202020204" pitchFamily="34" charset="0"/>
              </a:rPr>
              <a:t>P</a:t>
            </a:r>
            <a:r>
              <a:rPr lang="lv-LV" sz="3600" b="1" dirty="0" err="1">
                <a:solidFill>
                  <a:srgbClr val="A12F93"/>
                </a:solidFill>
                <a:latin typeface="+mn-lt"/>
                <a:ea typeface="Aptos" panose="020B0004020202020204" pitchFamily="34" charset="0"/>
              </a:rPr>
              <a:t>asākumi</a:t>
            </a:r>
            <a:r>
              <a:rPr lang="lv-LV" sz="3600" b="1" dirty="0">
                <a:solidFill>
                  <a:srgbClr val="A12F93"/>
                </a:solidFill>
                <a:latin typeface="+mn-lt"/>
                <a:ea typeface="Aptos" panose="020B0004020202020204" pitchFamily="34" charset="0"/>
              </a:rPr>
              <a:t> sociālās iekļaušanas veicināšanai personām, kuras izcieš sodu brīvības atņemšanas iestādēs</a:t>
            </a:r>
            <a:r>
              <a:rPr lang="en-US" sz="3600" b="1" dirty="0">
                <a:solidFill>
                  <a:srgbClr val="A12F93"/>
                </a:solidFill>
                <a:latin typeface="+mn-lt"/>
                <a:ea typeface="Aptos" panose="020B0004020202020204" pitchFamily="34" charset="0"/>
              </a:rPr>
              <a:t> </a:t>
            </a:r>
            <a:br>
              <a:rPr lang="en-US" sz="3600" b="1" dirty="0">
                <a:solidFill>
                  <a:srgbClr val="A12F93"/>
                </a:solidFill>
                <a:latin typeface="+mn-lt"/>
                <a:ea typeface="Aptos" panose="020B0004020202020204" pitchFamily="34" charset="0"/>
              </a:rPr>
            </a:br>
            <a:r>
              <a:rPr lang="en-US" sz="2700" b="1" dirty="0">
                <a:solidFill>
                  <a:srgbClr val="A12F93"/>
                </a:solidFill>
                <a:latin typeface="+mn-lt"/>
                <a:ea typeface="Aptos" panose="020B0004020202020204" pitchFamily="34" charset="0"/>
              </a:rPr>
              <a:t>(</a:t>
            </a:r>
            <a:r>
              <a:rPr lang="lv-LV" sz="2700" b="1" dirty="0">
                <a:solidFill>
                  <a:srgbClr val="A12F93"/>
                </a:solidFill>
                <a:latin typeface="+mn-lt"/>
                <a:ea typeface="Aptos" panose="020B0004020202020204" pitchFamily="34" charset="0"/>
              </a:rPr>
              <a:t>Ieslodzījumu vietu pārvalde</a:t>
            </a:r>
            <a:r>
              <a:rPr lang="en-US" sz="2700" b="1" dirty="0">
                <a:solidFill>
                  <a:srgbClr val="A12F93"/>
                </a:solidFill>
                <a:latin typeface="+mn-lt"/>
                <a:ea typeface="Aptos" panose="020B0004020202020204" pitchFamily="34" charset="0"/>
              </a:rPr>
              <a:t>)</a:t>
            </a:r>
            <a:endParaRPr lang="lv-LV" sz="2700" dirty="0">
              <a:solidFill>
                <a:srgbClr val="A12F93"/>
              </a:solidFill>
              <a:latin typeface="+mn-lt"/>
            </a:endParaRPr>
          </a:p>
        </p:txBody>
      </p:sp>
      <p:sp>
        <p:nvSpPr>
          <p:cNvPr id="3" name="Satura vietturis 2">
            <a:extLst>
              <a:ext uri="{FF2B5EF4-FFF2-40B4-BE49-F238E27FC236}">
                <a16:creationId xmlns:a16="http://schemas.microsoft.com/office/drawing/2014/main" id="{658C83CB-8535-4405-7C03-FA317502E87F}"/>
              </a:ext>
            </a:extLst>
          </p:cNvPr>
          <p:cNvSpPr>
            <a:spLocks noGrp="1"/>
          </p:cNvSpPr>
          <p:nvPr>
            <p:ph idx="1"/>
          </p:nvPr>
        </p:nvSpPr>
        <p:spPr>
          <a:xfrm>
            <a:off x="674286" y="2074259"/>
            <a:ext cx="10170328" cy="3986815"/>
          </a:xfrm>
        </p:spPr>
        <p:txBody>
          <a:bodyPr>
            <a:normAutofit/>
          </a:bodyPr>
          <a:lstStyle/>
          <a:p>
            <a:pPr marL="0" indent="0" algn="just">
              <a:spcBef>
                <a:spcPts val="500"/>
              </a:spcBef>
              <a:buNone/>
            </a:pPr>
            <a:r>
              <a:rPr lang="lv-LV" sz="2400" b="1" dirty="0"/>
              <a:t>2025. gadā īstenotie un turpmāk plānotie pasākumi</a:t>
            </a:r>
            <a:r>
              <a:rPr lang="en-US" sz="2400" b="1" dirty="0"/>
              <a:t>:</a:t>
            </a:r>
            <a:endParaRPr lang="lv-LV" sz="2400" b="1" dirty="0"/>
          </a:p>
          <a:p>
            <a:pPr marL="457200" indent="0" algn="just">
              <a:spcBef>
                <a:spcPts val="500"/>
              </a:spcBef>
              <a:buNone/>
            </a:pPr>
            <a:endParaRPr lang="lv-LV" sz="900" dirty="0"/>
          </a:p>
          <a:p>
            <a:pPr marL="800100" indent="-342900" algn="just">
              <a:spcBef>
                <a:spcPts val="500"/>
              </a:spcBef>
            </a:pPr>
            <a:r>
              <a:rPr lang="lv-LV" sz="2400" dirty="0"/>
              <a:t>ESF+ projekta "</a:t>
            </a:r>
            <a:r>
              <a:rPr lang="lv-LV" sz="2400" b="1" dirty="0"/>
              <a:t>Drošība</a:t>
            </a:r>
            <a:r>
              <a:rPr lang="lv-LV" sz="2400" dirty="0"/>
              <a:t>: atbildīga </a:t>
            </a:r>
            <a:r>
              <a:rPr lang="lv-LV" sz="2400" dirty="0" err="1"/>
              <a:t>resocializācija</a:t>
            </a:r>
            <a:r>
              <a:rPr lang="lv-LV" sz="2400" dirty="0"/>
              <a:t> ieslodzītajiem" Nr.4.3.4.7/1/24/I/001 īstenošana</a:t>
            </a:r>
            <a:r>
              <a:rPr lang="en-US" sz="2400" dirty="0"/>
              <a:t>.</a:t>
            </a:r>
            <a:r>
              <a:rPr lang="lv-LV" sz="2400" baseline="30000" dirty="0"/>
              <a:t>.</a:t>
            </a:r>
          </a:p>
          <a:p>
            <a:pPr marL="800100" indent="-342900" algn="just">
              <a:spcBef>
                <a:spcPts val="500"/>
              </a:spcBef>
            </a:pPr>
            <a:r>
              <a:rPr lang="lv-LV" sz="2400" dirty="0"/>
              <a:t>Turpināta </a:t>
            </a:r>
            <a:r>
              <a:rPr lang="lv-LV" sz="2400" dirty="0" err="1"/>
              <a:t>resocializācijas</a:t>
            </a:r>
            <a:r>
              <a:rPr lang="lv-LV" sz="2400" dirty="0"/>
              <a:t> programmas "Racionalitāte un </a:t>
            </a:r>
            <a:r>
              <a:rPr lang="lv-LV" sz="2400" dirty="0" err="1"/>
              <a:t>resocializācija</a:t>
            </a:r>
            <a:r>
              <a:rPr lang="lv-LV" sz="2400" dirty="0"/>
              <a:t> 2" īstenošana (2025.gadā iesaistīti 48 ieslodzītie, no tiem 6 nepilngadīgie).</a:t>
            </a:r>
          </a:p>
          <a:p>
            <a:pPr marL="800100" indent="-342900" algn="just">
              <a:spcBef>
                <a:spcPts val="500"/>
              </a:spcBef>
            </a:pPr>
            <a:r>
              <a:rPr lang="lv-LV" sz="2400" dirty="0" err="1"/>
              <a:t>Resocializācijas</a:t>
            </a:r>
            <a:r>
              <a:rPr lang="lv-LV" sz="2400" dirty="0"/>
              <a:t> programmas </a:t>
            </a:r>
            <a:r>
              <a:rPr lang="lv-LV" sz="2400" b="1" dirty="0"/>
              <a:t>senioriem</a:t>
            </a:r>
            <a:r>
              <a:rPr lang="lv-LV" sz="2400" dirty="0"/>
              <a:t> "Dzīve turpinās" īstenošana (iesaistījās 20 dalībnieki).</a:t>
            </a:r>
            <a:r>
              <a:rPr lang="en-US" sz="2400" dirty="0"/>
              <a:t> </a:t>
            </a:r>
            <a:endParaRPr lang="lv-LV" sz="2400" dirty="0"/>
          </a:p>
          <a:p>
            <a:pPr marL="800100" indent="-342900" algn="just">
              <a:spcBef>
                <a:spcPts val="500"/>
              </a:spcBef>
            </a:pPr>
            <a:r>
              <a:rPr lang="lv-LV" sz="2400" dirty="0"/>
              <a:t>Īstenotas </a:t>
            </a:r>
            <a:r>
              <a:rPr lang="lv-LV" sz="2400" b="1" dirty="0"/>
              <a:t>karjeras konsultācijas </a:t>
            </a:r>
            <a:r>
              <a:rPr lang="lv-LV" sz="2400" dirty="0"/>
              <a:t>apcietinātajiem un notiesātajiem.</a:t>
            </a:r>
          </a:p>
          <a:p>
            <a:pPr marL="800100" indent="-342900" algn="just">
              <a:spcBef>
                <a:spcPts val="500"/>
              </a:spcBef>
            </a:pPr>
            <a:r>
              <a:rPr lang="lv-LV" sz="2400" dirty="0" err="1"/>
              <a:t>Resocializācijas</a:t>
            </a:r>
            <a:r>
              <a:rPr lang="lv-LV" sz="2400" dirty="0"/>
              <a:t> ietvaros organizēta </a:t>
            </a:r>
            <a:r>
              <a:rPr lang="lv-LV" sz="2400" b="1" dirty="0"/>
              <a:t>profesionālās izglītības </a:t>
            </a:r>
            <a:r>
              <a:rPr lang="lv-LV" sz="2400" dirty="0"/>
              <a:t>apguve.</a:t>
            </a:r>
          </a:p>
        </p:txBody>
      </p:sp>
      <p:pic>
        <p:nvPicPr>
          <p:cNvPr id="5" name="Attēls 5">
            <a:extLst>
              <a:ext uri="{FF2B5EF4-FFF2-40B4-BE49-F238E27FC236}">
                <a16:creationId xmlns:a16="http://schemas.microsoft.com/office/drawing/2014/main" id="{AB2949A7-76B2-41F6-9615-ED4A03FAD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50" y="24944"/>
            <a:ext cx="936504" cy="10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65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lv-LV" sz="4800" b="1" dirty="0"/>
              <a:t>Izmaiņas </a:t>
            </a:r>
            <a:r>
              <a:rPr lang="en-US" sz="4800" b="1" dirty="0" err="1"/>
              <a:t>transporta</a:t>
            </a:r>
            <a:r>
              <a:rPr lang="lv-LV" sz="4800" b="1" dirty="0"/>
              <a:t> jomā 2026.gadā</a:t>
            </a:r>
            <a:endParaRPr lang="lv-LV" sz="4800" dirty="0"/>
          </a:p>
        </p:txBody>
      </p:sp>
      <p:sp>
        <p:nvSpPr>
          <p:cNvPr id="6" name="Text Placeholder 5"/>
          <p:cNvSpPr>
            <a:spLocks noGrp="1"/>
          </p:cNvSpPr>
          <p:nvPr>
            <p:ph type="body" idx="1"/>
          </p:nvPr>
        </p:nvSpPr>
        <p:spPr/>
        <p:txBody>
          <a:bodyPr/>
          <a:lstStyle/>
          <a:p>
            <a:endParaRPr lang="en-US" dirty="0"/>
          </a:p>
          <a:p>
            <a:r>
              <a:rPr lang="en-US" dirty="0" err="1"/>
              <a:t>Satiksmes</a:t>
            </a:r>
            <a:r>
              <a:rPr lang="en-US" dirty="0"/>
              <a:t> </a:t>
            </a:r>
            <a:r>
              <a:rPr lang="en-US" dirty="0" err="1"/>
              <a:t>ministrija</a:t>
            </a:r>
            <a:endParaRPr lang="lv-LV" dirty="0"/>
          </a:p>
        </p:txBody>
      </p:sp>
      <p:sp>
        <p:nvSpPr>
          <p:cNvPr id="4" name="Slide Number Placeholder 3"/>
          <p:cNvSpPr>
            <a:spLocks noGrp="1"/>
          </p:cNvSpPr>
          <p:nvPr>
            <p:ph type="sldNum" sz="quarter" idx="12"/>
          </p:nvPr>
        </p:nvSpPr>
        <p:spPr/>
        <p:txBody>
          <a:bodyPr/>
          <a:lstStyle/>
          <a:p>
            <a:fld id="{20160BDD-CFBA-4672-AA56-88CFF53ED92E}" type="slidenum">
              <a:rPr lang="lv-LV" smtClean="0"/>
              <a:t>38</a:t>
            </a:fld>
            <a:endParaRPr lang="lv-LV"/>
          </a:p>
        </p:txBody>
      </p:sp>
    </p:spTree>
    <p:extLst>
      <p:ext uri="{BB962C8B-B14F-4D97-AF65-F5344CB8AC3E}">
        <p14:creationId xmlns:p14="http://schemas.microsoft.com/office/powerpoint/2010/main" val="185329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D07EB-167F-7127-C7F2-305EAB954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1439D-B594-0FEE-A7F3-FD90B6C74233}"/>
              </a:ext>
            </a:extLst>
          </p:cNvPr>
          <p:cNvSpPr>
            <a:spLocks noGrp="1"/>
          </p:cNvSpPr>
          <p:nvPr>
            <p:ph type="title"/>
          </p:nvPr>
        </p:nvSpPr>
        <p:spPr>
          <a:xfrm>
            <a:off x="3263690" y="180004"/>
            <a:ext cx="7871247" cy="890088"/>
          </a:xfrm>
        </p:spPr>
        <p:txBody>
          <a:bodyPr>
            <a:normAutofit/>
          </a:bodyPr>
          <a:lstStyle/>
          <a:p>
            <a:pPr algn="ctr"/>
            <a:r>
              <a:rPr lang="lv-LV" sz="3023" dirty="0"/>
              <a:t>Satiksmes drošības uzlabošana</a:t>
            </a:r>
          </a:p>
        </p:txBody>
      </p:sp>
      <p:sp>
        <p:nvSpPr>
          <p:cNvPr id="6" name="Slide Number Placeholder 5">
            <a:extLst>
              <a:ext uri="{FF2B5EF4-FFF2-40B4-BE49-F238E27FC236}">
                <a16:creationId xmlns:a16="http://schemas.microsoft.com/office/drawing/2014/main" id="{FA93133C-6A83-0265-9CB3-3660B2FABCDE}"/>
              </a:ext>
            </a:extLst>
          </p:cNvPr>
          <p:cNvSpPr>
            <a:spLocks noGrp="1"/>
          </p:cNvSpPr>
          <p:nvPr>
            <p:ph type="sldNum" sz="quarter" idx="13"/>
          </p:nvPr>
        </p:nvSpPr>
        <p:spPr/>
        <p:txBody>
          <a:bodyPr/>
          <a:lstStyle/>
          <a:p>
            <a:pPr>
              <a:defRPr/>
            </a:pPr>
            <a:fld id="{1877EA0F-6BB9-6D44-BDE9-FC2A7AA0ACD8}" type="slidenum">
              <a:rPr lang="en-US" altLang="lv-LV" smtClean="0"/>
              <a:pPr>
                <a:defRPr/>
              </a:pPr>
              <a:t>39</a:t>
            </a:fld>
            <a:endParaRPr lang="en-US" altLang="lv-LV" dirty="0"/>
          </a:p>
        </p:txBody>
      </p:sp>
      <p:cxnSp>
        <p:nvCxnSpPr>
          <p:cNvPr id="9" name="Straight Connector 8">
            <a:extLst>
              <a:ext uri="{FF2B5EF4-FFF2-40B4-BE49-F238E27FC236}">
                <a16:creationId xmlns:a16="http://schemas.microsoft.com/office/drawing/2014/main" id="{005CA631-61DE-D503-0ECF-65C8BBE5377C}"/>
              </a:ext>
            </a:extLst>
          </p:cNvPr>
          <p:cNvCxnSpPr/>
          <p:nvPr/>
        </p:nvCxnSpPr>
        <p:spPr>
          <a:xfrm>
            <a:off x="3263689" y="879144"/>
            <a:ext cx="7679267" cy="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56412BAA-382F-EC54-BE13-1AEF6F02FD40}"/>
              </a:ext>
            </a:extLst>
          </p:cNvPr>
          <p:cNvPicPr>
            <a:picLocks noChangeAspect="1"/>
          </p:cNvPicPr>
          <p:nvPr/>
        </p:nvPicPr>
        <p:blipFill>
          <a:blip r:embed="rId2"/>
          <a:stretch>
            <a:fillRect/>
          </a:stretch>
        </p:blipFill>
        <p:spPr>
          <a:xfrm>
            <a:off x="2122715" y="1519290"/>
            <a:ext cx="9312411" cy="3624159"/>
          </a:xfrm>
          <a:prstGeom prst="rect">
            <a:avLst/>
          </a:prstGeom>
        </p:spPr>
      </p:pic>
    </p:spTree>
    <p:extLst>
      <p:ext uri="{BB962C8B-B14F-4D97-AF65-F5344CB8AC3E}">
        <p14:creationId xmlns:p14="http://schemas.microsoft.com/office/powerpoint/2010/main" val="326530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525" y="361950"/>
            <a:ext cx="7679267" cy="979411"/>
          </a:xfrm>
        </p:spPr>
        <p:txBody>
          <a:bodyPr>
            <a:noAutofit/>
          </a:bodyPr>
          <a:lstStyle/>
          <a:p>
            <a:pPr algn="ctr">
              <a:lnSpc>
                <a:spcPct val="150000"/>
              </a:lnSpc>
            </a:pPr>
            <a:r>
              <a:rPr lang="lv-LV" sz="2400" dirty="0">
                <a:latin typeface="+mj-lt"/>
              </a:rPr>
              <a:t>Izmaiņas sociālajā politikā 2026.gadā (1)</a:t>
            </a:r>
            <a:br>
              <a:rPr lang="lv-LV" sz="2400" dirty="0">
                <a:latin typeface="+mj-lt"/>
              </a:rPr>
            </a:br>
            <a:r>
              <a:rPr lang="lv-LV" sz="2400" u="sng" dirty="0">
                <a:solidFill>
                  <a:schemeClr val="accent3">
                    <a:lumMod val="75000"/>
                  </a:schemeClr>
                </a:solidFill>
                <a:latin typeface="+mj-lt"/>
              </a:rPr>
              <a:t>strādājošajiem un ģimenēm ar bērniem</a:t>
            </a:r>
          </a:p>
        </p:txBody>
      </p:sp>
      <p:sp>
        <p:nvSpPr>
          <p:cNvPr id="3" name="Content Placeholder 2"/>
          <p:cNvSpPr>
            <a:spLocks noGrp="1"/>
          </p:cNvSpPr>
          <p:nvPr>
            <p:ph idx="1"/>
          </p:nvPr>
        </p:nvSpPr>
        <p:spPr>
          <a:xfrm>
            <a:off x="806450" y="2089786"/>
            <a:ext cx="10065822" cy="4257879"/>
          </a:xfrm>
        </p:spPr>
        <p:txBody>
          <a:bodyPr>
            <a:noAutofit/>
          </a:bodyPr>
          <a:lstStyle/>
          <a:p>
            <a:pPr marL="323972" indent="-323972" algn="just">
              <a:buFont typeface="Arial" panose="020B0604020202020204" pitchFamily="34" charset="0"/>
              <a:buChar char="•"/>
            </a:pPr>
            <a:r>
              <a:rPr lang="lv-LV" sz="1800" b="1" dirty="0">
                <a:latin typeface="+mn-lt"/>
              </a:rPr>
              <a:t>Minimālās mēneša darba algas</a:t>
            </a:r>
            <a:r>
              <a:rPr lang="lv-LV" sz="1800" dirty="0">
                <a:latin typeface="+mn-lt"/>
              </a:rPr>
              <a:t> apmērs </a:t>
            </a:r>
            <a:r>
              <a:rPr lang="en-US" sz="1800" dirty="0" err="1">
                <a:latin typeface="+mn-lt"/>
              </a:rPr>
              <a:t>palielināts</a:t>
            </a:r>
            <a:r>
              <a:rPr lang="lv-LV" sz="1800" dirty="0">
                <a:latin typeface="+mn-lt"/>
              </a:rPr>
              <a:t> līdz 780 eiro</a:t>
            </a:r>
            <a:r>
              <a:rPr lang="en-US" sz="1800" dirty="0">
                <a:latin typeface="+mn-lt"/>
              </a:rPr>
              <a:t> (</a:t>
            </a:r>
            <a:r>
              <a:rPr lang="en-US" sz="1800" dirty="0" err="1">
                <a:latin typeface="+mn-lt"/>
              </a:rPr>
              <a:t>iepriekš</a:t>
            </a:r>
            <a:r>
              <a:rPr lang="en-US" sz="1800" dirty="0">
                <a:latin typeface="+mn-lt"/>
              </a:rPr>
              <a:t> 740 </a:t>
            </a:r>
            <a:r>
              <a:rPr lang="en-US" sz="1800" dirty="0" err="1">
                <a:latin typeface="+mn-lt"/>
              </a:rPr>
              <a:t>eiro</a:t>
            </a:r>
            <a:r>
              <a:rPr lang="en-US" sz="1800" dirty="0">
                <a:latin typeface="+mn-lt"/>
              </a:rPr>
              <a:t>)</a:t>
            </a:r>
            <a:r>
              <a:rPr lang="lv-LV" sz="1800" dirty="0">
                <a:latin typeface="+mn-lt"/>
              </a:rPr>
              <a:t>.</a:t>
            </a:r>
            <a:endParaRPr lang="en-US" sz="1800" dirty="0">
              <a:latin typeface="+mn-lt"/>
            </a:endParaRPr>
          </a:p>
          <a:p>
            <a:pPr marL="323972" indent="-323972" algn="just">
              <a:buFont typeface="Arial" panose="020B0604020202020204" pitchFamily="34" charset="0"/>
              <a:buChar char="•"/>
            </a:pPr>
            <a:r>
              <a:rPr lang="lv-LV" sz="1800" dirty="0">
                <a:latin typeface="+mn-lt"/>
              </a:rPr>
              <a:t>Vienreizējais </a:t>
            </a:r>
            <a:r>
              <a:rPr lang="lv-LV" sz="1800" b="1" dirty="0">
                <a:latin typeface="+mn-lt"/>
              </a:rPr>
              <a:t>bērna piedzimšanas pabalsts</a:t>
            </a:r>
            <a:r>
              <a:rPr lang="lv-LV" sz="1800" dirty="0">
                <a:latin typeface="+mn-lt"/>
              </a:rPr>
              <a:t> palielināts līdz 600 eiro (</a:t>
            </a:r>
            <a:r>
              <a:rPr lang="en-US" sz="1800" dirty="0" err="1">
                <a:latin typeface="+mn-lt"/>
              </a:rPr>
              <a:t>iepriekš</a:t>
            </a:r>
            <a:r>
              <a:rPr lang="en-US" sz="1800" dirty="0">
                <a:latin typeface="+mn-lt"/>
              </a:rPr>
              <a:t> </a:t>
            </a:r>
            <a:r>
              <a:rPr lang="lv-LV" sz="1800" dirty="0">
                <a:latin typeface="+mn-lt"/>
              </a:rPr>
              <a:t>421,17 eiro).</a:t>
            </a:r>
            <a:endParaRPr lang="en-US" sz="1800" dirty="0">
              <a:latin typeface="+mn-lt"/>
            </a:endParaRPr>
          </a:p>
          <a:p>
            <a:pPr marL="323972" indent="-323972" algn="just">
              <a:buFont typeface="Arial" panose="020B0604020202020204" pitchFamily="34" charset="0"/>
              <a:buChar char="•"/>
            </a:pPr>
            <a:r>
              <a:rPr lang="lv-LV" sz="1800" b="1" dirty="0">
                <a:latin typeface="+mn-lt"/>
              </a:rPr>
              <a:t>Bērna kopšanas pabalsts </a:t>
            </a:r>
            <a:r>
              <a:rPr lang="lv-LV" sz="1800" dirty="0">
                <a:latin typeface="+mn-lt"/>
              </a:rPr>
              <a:t>par bērnu vecumā līdz pusotram gadam palielināts līdz 298 eiro mēnesī (</a:t>
            </a:r>
            <a:r>
              <a:rPr lang="en-US" sz="1800" dirty="0" err="1">
                <a:latin typeface="+mn-lt"/>
              </a:rPr>
              <a:t>iepriekš</a:t>
            </a:r>
            <a:r>
              <a:rPr lang="en-US" sz="1800" dirty="0">
                <a:latin typeface="+mn-lt"/>
              </a:rPr>
              <a:t> </a:t>
            </a:r>
            <a:r>
              <a:rPr lang="lv-LV" sz="1800" dirty="0">
                <a:latin typeface="+mn-lt"/>
              </a:rPr>
              <a:t>171 eiro), un turpmāk tas tiks pārskatīts ik pēc diviem gadiem. Palielināsies arī sociālās apdrošināšanas iemaksas apdrošināšanas stāža uzkrāšanai pensijām, bezdarbam un invaliditātei, jo iemaksas tiks veiktas no paaugstinātā pabalsta apmēra.</a:t>
            </a:r>
            <a:endParaRPr lang="en-US" sz="1800" dirty="0">
              <a:latin typeface="+mn-lt"/>
            </a:endParaRPr>
          </a:p>
          <a:p>
            <a:pPr marL="323972" indent="-323972" algn="just">
              <a:buFont typeface="Arial" panose="020B0604020202020204" pitchFamily="34" charset="0"/>
              <a:buChar char="•"/>
            </a:pPr>
            <a:r>
              <a:rPr lang="lv-LV" sz="1800" b="1" dirty="0">
                <a:latin typeface="+mn-lt"/>
              </a:rPr>
              <a:t>Ģimenes valsts pabalstu</a:t>
            </a:r>
            <a:r>
              <a:rPr lang="lv-LV" sz="1800" dirty="0">
                <a:latin typeface="+mn-lt"/>
              </a:rPr>
              <a:t> izmaksās arī par bērniem vecumā </a:t>
            </a:r>
            <a:r>
              <a:rPr lang="lv-LV" sz="1800" b="1" dirty="0">
                <a:latin typeface="+mn-lt"/>
              </a:rPr>
              <a:t>no 16 līdz 20 gadiem, kuri studē </a:t>
            </a:r>
            <a:r>
              <a:rPr lang="lv-LV" sz="1800" dirty="0">
                <a:latin typeface="+mn-lt"/>
              </a:rPr>
              <a:t>koledžā vai augstskolā pilna laika klātienē (šobrīd maksā tikai, ja mācās vispārējās izglītības vai profesionālās izglītības iestādē).</a:t>
            </a:r>
            <a:endParaRPr lang="en-US" sz="1800" dirty="0">
              <a:latin typeface="+mn-lt"/>
            </a:endParaRPr>
          </a:p>
          <a:p>
            <a:pPr marL="323972" indent="-323972" algn="just">
              <a:buFont typeface="Arial" panose="020B0604020202020204" pitchFamily="34" charset="0"/>
              <a:buChar char="•"/>
            </a:pPr>
            <a:r>
              <a:rPr lang="lv-LV" sz="1800" dirty="0">
                <a:latin typeface="+mn-lt"/>
              </a:rPr>
              <a:t>Turpināsies vecāku pabalsta izmaksa strādājošiem 75% apmērā. </a:t>
            </a:r>
          </a:p>
          <a:p>
            <a:pPr marL="323972" indent="-323972" algn="just">
              <a:buFont typeface="Arial" panose="020B0604020202020204" pitchFamily="34" charset="0"/>
              <a:buChar char="•"/>
            </a:pPr>
            <a:r>
              <a:rPr lang="lv-LV" sz="1800" b="1" dirty="0">
                <a:latin typeface="+mn-lt"/>
              </a:rPr>
              <a:t>Nestrādājošiem vecākiem, kuri saņem bērna ar invaliditāti kopšanas pabalstu</a:t>
            </a:r>
            <a:r>
              <a:rPr lang="lv-LV" sz="1800" dirty="0">
                <a:latin typeface="+mn-lt"/>
              </a:rPr>
              <a:t>, palielināts obligāto iemaksu objekts no 413,43 eiro apmēra mēnesī (iepriekš no 71,14 eiro).</a:t>
            </a:r>
          </a:p>
          <a:p>
            <a:endParaRPr lang="lv-LV" sz="1800" dirty="0">
              <a:latin typeface="+mn-lt"/>
            </a:endParaRP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4</a:t>
            </a:fld>
            <a:endParaRPr lang="en-US" altLang="lv-LV"/>
          </a:p>
        </p:txBody>
      </p:sp>
      <p:pic>
        <p:nvPicPr>
          <p:cNvPr id="1026" name="Picture 2" descr="Skilled Worker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1362" y="616906"/>
            <a:ext cx="751608" cy="1252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Cartoon Family Two Children Walking Stock Vector (Royalty Free)  1192446136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r="721" b="7202"/>
          <a:stretch/>
        </p:blipFill>
        <p:spPr bwMode="auto">
          <a:xfrm>
            <a:off x="332920" y="526425"/>
            <a:ext cx="1583407" cy="111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10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E6353-A3A3-1697-FA89-5E158FBDD9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2F4290-1324-A1DE-FD2E-A7E3FAF2AD38}"/>
              </a:ext>
            </a:extLst>
          </p:cNvPr>
          <p:cNvSpPr txBox="1"/>
          <p:nvPr/>
        </p:nvSpPr>
        <p:spPr>
          <a:xfrm>
            <a:off x="474819" y="23960"/>
            <a:ext cx="10968520" cy="369332"/>
          </a:xfrm>
          <a:prstGeom prst="rect">
            <a:avLst/>
          </a:prstGeom>
          <a:noFill/>
        </p:spPr>
        <p:txBody>
          <a:bodyPr wrap="square">
            <a:spAutoFit/>
          </a:bodyPr>
          <a:lstStyle/>
          <a:p>
            <a:pPr algn="ctr" defTabSz="863925" rtl="0">
              <a:lnSpc>
                <a:spcPct val="90000"/>
              </a:lnSpc>
              <a:spcBef>
                <a:spcPct val="0"/>
              </a:spcBef>
            </a:pPr>
            <a:r>
              <a:rPr lang="lv-LV" sz="2000" b="1" kern="1200" dirty="0">
                <a:solidFill>
                  <a:schemeClr val="tx1"/>
                </a:solidFill>
                <a:latin typeface="Verdana" panose="020B0604030504040204" pitchFamily="34" charset="0"/>
                <a:ea typeface="Verdana" panose="020B0604030504040204" pitchFamily="34" charset="0"/>
              </a:rPr>
              <a:t>Satiksmes drošības uzlabošanas projekti 2025.-2026.gadā </a:t>
            </a:r>
          </a:p>
        </p:txBody>
      </p:sp>
      <p:pic>
        <p:nvPicPr>
          <p:cNvPr id="18" name="Attēls 17" descr="Attēls, kurā ir karte, teksts, atlants&#10;&#10;Mākslīgā intelekta ģenerētais saturs var būt nepareizs.">
            <a:extLst>
              <a:ext uri="{FF2B5EF4-FFF2-40B4-BE49-F238E27FC236}">
                <a16:creationId xmlns:a16="http://schemas.microsoft.com/office/drawing/2014/main" id="{CE08CE6A-3BF0-64DE-1721-A97198DC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201" y="543781"/>
            <a:ext cx="7821546" cy="5913139"/>
          </a:xfrm>
          <a:prstGeom prst="rect">
            <a:avLst/>
          </a:prstGeom>
          <a:ln>
            <a:noFill/>
          </a:ln>
        </p:spPr>
      </p:pic>
      <p:sp>
        <p:nvSpPr>
          <p:cNvPr id="21" name="Ovāls 20">
            <a:extLst>
              <a:ext uri="{FF2B5EF4-FFF2-40B4-BE49-F238E27FC236}">
                <a16:creationId xmlns:a16="http://schemas.microsoft.com/office/drawing/2014/main" id="{67F688DF-B334-480B-54CC-A815589DBBD4}"/>
              </a:ext>
            </a:extLst>
          </p:cNvPr>
          <p:cNvSpPr/>
          <p:nvPr/>
        </p:nvSpPr>
        <p:spPr>
          <a:xfrm>
            <a:off x="6334878" y="997648"/>
            <a:ext cx="392138" cy="374182"/>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cxnSp>
        <p:nvCxnSpPr>
          <p:cNvPr id="23" name="Taisns savienotājs 22">
            <a:extLst>
              <a:ext uri="{FF2B5EF4-FFF2-40B4-BE49-F238E27FC236}">
                <a16:creationId xmlns:a16="http://schemas.microsoft.com/office/drawing/2014/main" id="{B11070DC-6162-E999-0344-D2D0CD2B7442}"/>
              </a:ext>
            </a:extLst>
          </p:cNvPr>
          <p:cNvCxnSpPr>
            <a:cxnSpLocks/>
          </p:cNvCxnSpPr>
          <p:nvPr/>
        </p:nvCxnSpPr>
        <p:spPr>
          <a:xfrm flipH="1">
            <a:off x="6653890" y="1141186"/>
            <a:ext cx="1491265" cy="0"/>
          </a:xfrm>
          <a:prstGeom prst="line">
            <a:avLst/>
          </a:prstGeom>
          <a:ln w="25400">
            <a:solidFill>
              <a:srgbClr val="F7B51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9914758-0804-3DCE-C8BB-17464AB446A9}"/>
              </a:ext>
            </a:extLst>
          </p:cNvPr>
          <p:cNvSpPr txBox="1"/>
          <p:nvPr/>
        </p:nvSpPr>
        <p:spPr>
          <a:xfrm>
            <a:off x="8145156" y="586513"/>
            <a:ext cx="2999382"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4. A/c V187 (3,7.–10,4. km) </a:t>
            </a:r>
            <a:r>
              <a:rPr lang="lv-LV" sz="1134" b="1" dirty="0">
                <a:latin typeface="+mn-lt"/>
              </a:rPr>
              <a:t>Darbi:</a:t>
            </a:r>
            <a:r>
              <a:rPr lang="lv-LV" sz="1134" dirty="0">
                <a:latin typeface="+mn-lt"/>
              </a:rPr>
              <a:t> gājēju–velosipēdistu infrastruktūra Valmiera–Mūrmuiža </a:t>
            </a:r>
            <a:r>
              <a:rPr lang="lv-LV" sz="1134" b="1" dirty="0">
                <a:latin typeface="+mn-lt"/>
              </a:rPr>
              <a:t>Izmaksas:</a:t>
            </a:r>
            <a:r>
              <a:rPr lang="lv-LV" sz="1134" dirty="0">
                <a:latin typeface="+mn-lt"/>
              </a:rPr>
              <a:t> 1,8 milj. eiro</a:t>
            </a:r>
          </a:p>
        </p:txBody>
      </p:sp>
      <p:sp>
        <p:nvSpPr>
          <p:cNvPr id="31" name="Ovāls 30">
            <a:extLst>
              <a:ext uri="{FF2B5EF4-FFF2-40B4-BE49-F238E27FC236}">
                <a16:creationId xmlns:a16="http://schemas.microsoft.com/office/drawing/2014/main" id="{43966758-1E0E-43CE-80D0-F4912EB76A95}"/>
              </a:ext>
            </a:extLst>
          </p:cNvPr>
          <p:cNvSpPr/>
          <p:nvPr/>
        </p:nvSpPr>
        <p:spPr>
          <a:xfrm>
            <a:off x="7239701" y="1342904"/>
            <a:ext cx="319644" cy="314400"/>
          </a:xfrm>
          <a:prstGeom prst="ellipse">
            <a:avLst/>
          </a:prstGeom>
          <a:noFill/>
          <a:ln w="28575">
            <a:solidFill>
              <a:srgbClr val="19A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cxnSp>
        <p:nvCxnSpPr>
          <p:cNvPr id="32" name="Taisns savienotājs 31">
            <a:extLst>
              <a:ext uri="{FF2B5EF4-FFF2-40B4-BE49-F238E27FC236}">
                <a16:creationId xmlns:a16="http://schemas.microsoft.com/office/drawing/2014/main" id="{323FC330-EA05-D9B2-1ADA-70BC5B434450}"/>
              </a:ext>
            </a:extLst>
          </p:cNvPr>
          <p:cNvCxnSpPr>
            <a:cxnSpLocks/>
          </p:cNvCxnSpPr>
          <p:nvPr/>
        </p:nvCxnSpPr>
        <p:spPr>
          <a:xfrm flipH="1" flipV="1">
            <a:off x="7559346" y="1539116"/>
            <a:ext cx="760483" cy="11011"/>
          </a:xfrm>
          <a:prstGeom prst="line">
            <a:avLst/>
          </a:prstGeom>
          <a:ln w="25400">
            <a:solidFill>
              <a:srgbClr val="19A898"/>
            </a:solidFill>
          </a:ln>
        </p:spPr>
        <p:style>
          <a:lnRef idx="1">
            <a:schemeClr val="accent1"/>
          </a:lnRef>
          <a:fillRef idx="0">
            <a:schemeClr val="accent1"/>
          </a:fillRef>
          <a:effectRef idx="0">
            <a:schemeClr val="accent1"/>
          </a:effectRef>
          <a:fontRef idx="minor">
            <a:schemeClr val="tx1"/>
          </a:fontRef>
        </p:style>
      </p:cxnSp>
      <p:sp>
        <p:nvSpPr>
          <p:cNvPr id="36" name="Ovāls 35">
            <a:extLst>
              <a:ext uri="{FF2B5EF4-FFF2-40B4-BE49-F238E27FC236}">
                <a16:creationId xmlns:a16="http://schemas.microsoft.com/office/drawing/2014/main" id="{E48D3507-066D-B30D-18C0-FBDF212FC183}"/>
              </a:ext>
            </a:extLst>
          </p:cNvPr>
          <p:cNvSpPr/>
          <p:nvPr/>
        </p:nvSpPr>
        <p:spPr>
          <a:xfrm>
            <a:off x="6196984" y="1587394"/>
            <a:ext cx="319644" cy="308075"/>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cxnSp>
        <p:nvCxnSpPr>
          <p:cNvPr id="37" name="Taisns savienotājs 36">
            <a:extLst>
              <a:ext uri="{FF2B5EF4-FFF2-40B4-BE49-F238E27FC236}">
                <a16:creationId xmlns:a16="http://schemas.microsoft.com/office/drawing/2014/main" id="{74AC659A-18E9-95AB-28B2-0924D122E3C6}"/>
              </a:ext>
            </a:extLst>
          </p:cNvPr>
          <p:cNvCxnSpPr>
            <a:cxnSpLocks/>
          </p:cNvCxnSpPr>
          <p:nvPr/>
        </p:nvCxnSpPr>
        <p:spPr>
          <a:xfrm flipH="1" flipV="1">
            <a:off x="6527161" y="1727840"/>
            <a:ext cx="1915531" cy="729287"/>
          </a:xfrm>
          <a:prstGeom prst="line">
            <a:avLst/>
          </a:prstGeom>
          <a:ln w="25400">
            <a:solidFill>
              <a:srgbClr val="F7B513"/>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DF30EBB-79C9-2B5B-DD28-E9E1E0A0FD37}"/>
              </a:ext>
            </a:extLst>
          </p:cNvPr>
          <p:cNvSpPr txBox="1"/>
          <p:nvPr/>
        </p:nvSpPr>
        <p:spPr>
          <a:xfrm>
            <a:off x="8457430" y="2254443"/>
            <a:ext cx="3061470"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5. A/c P20 (24,9.–28,2. km) </a:t>
            </a:r>
            <a:r>
              <a:rPr lang="lv-LV" sz="1134" b="1" dirty="0">
                <a:latin typeface="+mn-lt"/>
              </a:rPr>
              <a:t>Darbi:</a:t>
            </a:r>
            <a:r>
              <a:rPr lang="lv-LV" sz="1134" dirty="0">
                <a:latin typeface="+mn-lt"/>
              </a:rPr>
              <a:t> gājēju–velosipēdistu infrastruktūra Jāņmuiža–Cēsis  </a:t>
            </a:r>
            <a:r>
              <a:rPr lang="lv-LV" sz="1134" b="1" dirty="0">
                <a:latin typeface="+mn-lt"/>
              </a:rPr>
              <a:t>Izmaksas:</a:t>
            </a:r>
            <a:r>
              <a:rPr lang="lv-LV" sz="1134" dirty="0">
                <a:latin typeface="+mn-lt"/>
              </a:rPr>
              <a:t> 2,4 milj. eiro</a:t>
            </a:r>
          </a:p>
        </p:txBody>
      </p:sp>
      <p:sp>
        <p:nvSpPr>
          <p:cNvPr id="42" name="Ovāls 41">
            <a:extLst>
              <a:ext uri="{FF2B5EF4-FFF2-40B4-BE49-F238E27FC236}">
                <a16:creationId xmlns:a16="http://schemas.microsoft.com/office/drawing/2014/main" id="{84EF2432-7609-BE01-63E3-342B0FB6DE2A}"/>
              </a:ext>
            </a:extLst>
          </p:cNvPr>
          <p:cNvSpPr/>
          <p:nvPr/>
        </p:nvSpPr>
        <p:spPr>
          <a:xfrm>
            <a:off x="4554683" y="2565962"/>
            <a:ext cx="340088" cy="344122"/>
          </a:xfrm>
          <a:prstGeom prst="ellipse">
            <a:avLst/>
          </a:prstGeom>
          <a:noFill/>
          <a:ln w="28575">
            <a:solidFill>
              <a:srgbClr val="19A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cxnSp>
        <p:nvCxnSpPr>
          <p:cNvPr id="43" name="Taisns savienotājs 42">
            <a:extLst>
              <a:ext uri="{FF2B5EF4-FFF2-40B4-BE49-F238E27FC236}">
                <a16:creationId xmlns:a16="http://schemas.microsoft.com/office/drawing/2014/main" id="{4FCBE06D-611D-0D9A-C6DC-8D0B008C2B03}"/>
              </a:ext>
            </a:extLst>
          </p:cNvPr>
          <p:cNvCxnSpPr>
            <a:cxnSpLocks/>
          </p:cNvCxnSpPr>
          <p:nvPr/>
        </p:nvCxnSpPr>
        <p:spPr>
          <a:xfrm flipH="1">
            <a:off x="4926054" y="2779712"/>
            <a:ext cx="924111" cy="0"/>
          </a:xfrm>
          <a:prstGeom prst="line">
            <a:avLst/>
          </a:prstGeom>
          <a:ln w="25400">
            <a:solidFill>
              <a:srgbClr val="19A89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801B5C5-F100-0C7D-E5AB-CA5D62E30C60}"/>
              </a:ext>
            </a:extLst>
          </p:cNvPr>
          <p:cNvSpPr txBox="1"/>
          <p:nvPr/>
        </p:nvSpPr>
        <p:spPr>
          <a:xfrm>
            <a:off x="5832026" y="2491917"/>
            <a:ext cx="2625405" cy="965008"/>
          </a:xfrm>
          <a:prstGeom prst="rect">
            <a:avLst/>
          </a:prstGeom>
          <a:solidFill>
            <a:srgbClr val="19A898"/>
          </a:solidFill>
          <a:ln>
            <a:solidFill>
              <a:srgbClr val="545454"/>
            </a:solidFill>
          </a:ln>
        </p:spPr>
        <p:txBody>
          <a:bodyPr wrap="square" rtlCol="0">
            <a:spAutoFit/>
          </a:bodyPr>
          <a:lstStyle/>
          <a:p>
            <a:pPr algn="ctr"/>
            <a:r>
              <a:rPr lang="lv-LV" sz="1134" dirty="0">
                <a:latin typeface="+mn-lt"/>
              </a:rPr>
              <a:t>8.  A/c V54 (0,00.–1,4. km) Pievedceļš </a:t>
            </a:r>
            <a:r>
              <a:rPr lang="lv-LV" sz="1134" dirty="0" err="1">
                <a:latin typeface="+mn-lt"/>
              </a:rPr>
              <a:t>Langstiņiem</a:t>
            </a:r>
            <a:r>
              <a:rPr lang="lv-LV" sz="1134" dirty="0">
                <a:latin typeface="+mn-lt"/>
              </a:rPr>
              <a:t> </a:t>
            </a:r>
            <a:r>
              <a:rPr lang="lv-LV" sz="1134" b="1" dirty="0">
                <a:latin typeface="+mn-lt"/>
              </a:rPr>
              <a:t>Darbi:</a:t>
            </a:r>
            <a:r>
              <a:rPr lang="lv-LV" sz="1134" dirty="0">
                <a:latin typeface="+mn-lt"/>
              </a:rPr>
              <a:t> seguma atjaunošana sakarā ar pieaugušo intensitāti pēc A2 apgriešanās vietas slēgšanas </a:t>
            </a:r>
            <a:r>
              <a:rPr lang="lv-LV" sz="1134" b="1" dirty="0">
                <a:latin typeface="+mn-lt"/>
              </a:rPr>
              <a:t>Izmaksas:</a:t>
            </a:r>
            <a:r>
              <a:rPr lang="lv-LV" sz="1134" dirty="0">
                <a:latin typeface="+mn-lt"/>
              </a:rPr>
              <a:t> 260 tūkst. eiro</a:t>
            </a:r>
          </a:p>
        </p:txBody>
      </p:sp>
      <p:sp>
        <p:nvSpPr>
          <p:cNvPr id="50" name="Ovāls 49">
            <a:extLst>
              <a:ext uri="{FF2B5EF4-FFF2-40B4-BE49-F238E27FC236}">
                <a16:creationId xmlns:a16="http://schemas.microsoft.com/office/drawing/2014/main" id="{D82C1ABA-9FC6-1C4C-7C5D-3D970F311741}"/>
              </a:ext>
            </a:extLst>
          </p:cNvPr>
          <p:cNvSpPr/>
          <p:nvPr/>
        </p:nvSpPr>
        <p:spPr>
          <a:xfrm>
            <a:off x="5436634" y="2910085"/>
            <a:ext cx="340088" cy="344122"/>
          </a:xfrm>
          <a:prstGeom prst="ellipse">
            <a:avLst/>
          </a:prstGeom>
          <a:noFill/>
          <a:ln w="28575">
            <a:solidFill>
              <a:srgbClr val="19A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cxnSp>
        <p:nvCxnSpPr>
          <p:cNvPr id="51" name="Taisns savienotājs 50">
            <a:extLst>
              <a:ext uri="{FF2B5EF4-FFF2-40B4-BE49-F238E27FC236}">
                <a16:creationId xmlns:a16="http://schemas.microsoft.com/office/drawing/2014/main" id="{20127366-DC17-7F58-6B37-56854326E634}"/>
              </a:ext>
            </a:extLst>
          </p:cNvPr>
          <p:cNvCxnSpPr>
            <a:cxnSpLocks/>
          </p:cNvCxnSpPr>
          <p:nvPr/>
        </p:nvCxnSpPr>
        <p:spPr>
          <a:xfrm flipV="1">
            <a:off x="5606677" y="3254206"/>
            <a:ext cx="0" cy="608006"/>
          </a:xfrm>
          <a:prstGeom prst="line">
            <a:avLst/>
          </a:prstGeom>
          <a:ln w="25400">
            <a:solidFill>
              <a:srgbClr val="19A898"/>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A898963-D1FF-0613-13D2-3EC58B614052}"/>
              </a:ext>
            </a:extLst>
          </p:cNvPr>
          <p:cNvSpPr txBox="1"/>
          <p:nvPr/>
        </p:nvSpPr>
        <p:spPr>
          <a:xfrm>
            <a:off x="5278919" y="3737693"/>
            <a:ext cx="3040908" cy="615938"/>
          </a:xfrm>
          <a:prstGeom prst="rect">
            <a:avLst/>
          </a:prstGeom>
          <a:solidFill>
            <a:srgbClr val="19A898"/>
          </a:solidFill>
          <a:ln>
            <a:solidFill>
              <a:srgbClr val="545454"/>
            </a:solidFill>
          </a:ln>
        </p:spPr>
        <p:txBody>
          <a:bodyPr wrap="square" rtlCol="0">
            <a:spAutoFit/>
          </a:bodyPr>
          <a:lstStyle/>
          <a:p>
            <a:pPr algn="ctr"/>
            <a:r>
              <a:rPr lang="lv-LV" sz="1134" dirty="0">
                <a:latin typeface="+mn-lt"/>
              </a:rPr>
              <a:t>7. A/c P8 un P4 mezgls Suntaži(47,9.–48,1. km) </a:t>
            </a:r>
            <a:r>
              <a:rPr lang="lv-LV" sz="1134" b="1" dirty="0">
                <a:latin typeface="+mn-lt"/>
              </a:rPr>
              <a:t>Darbi:</a:t>
            </a:r>
            <a:r>
              <a:rPr lang="lv-LV" sz="1134" dirty="0">
                <a:latin typeface="+mn-lt"/>
              </a:rPr>
              <a:t> sakārtot pieturas, gājēju infrastruktūru, pārbūvēt tiltu u daļu P4 </a:t>
            </a:r>
            <a:r>
              <a:rPr lang="lv-LV" sz="1134" b="1" dirty="0">
                <a:latin typeface="+mn-lt"/>
              </a:rPr>
              <a:t>Izmaksas:</a:t>
            </a:r>
            <a:r>
              <a:rPr lang="lv-LV" sz="1134" dirty="0">
                <a:latin typeface="+mn-lt"/>
              </a:rPr>
              <a:t> 2,2 milj. eiro</a:t>
            </a:r>
          </a:p>
        </p:txBody>
      </p:sp>
      <p:sp>
        <p:nvSpPr>
          <p:cNvPr id="58" name="Ovāls 57">
            <a:extLst>
              <a:ext uri="{FF2B5EF4-FFF2-40B4-BE49-F238E27FC236}">
                <a16:creationId xmlns:a16="http://schemas.microsoft.com/office/drawing/2014/main" id="{88ECD44C-6750-1CCA-F576-B40F7F139450}"/>
              </a:ext>
            </a:extLst>
          </p:cNvPr>
          <p:cNvSpPr/>
          <p:nvPr/>
        </p:nvSpPr>
        <p:spPr>
          <a:xfrm>
            <a:off x="8405318" y="5773562"/>
            <a:ext cx="392138" cy="374182"/>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62" name="TextBox 61">
            <a:extLst>
              <a:ext uri="{FF2B5EF4-FFF2-40B4-BE49-F238E27FC236}">
                <a16:creationId xmlns:a16="http://schemas.microsoft.com/office/drawing/2014/main" id="{8EE19D85-CB64-DCA0-EE10-6A86F4011F43}"/>
              </a:ext>
            </a:extLst>
          </p:cNvPr>
          <p:cNvSpPr txBox="1"/>
          <p:nvPr/>
        </p:nvSpPr>
        <p:spPr>
          <a:xfrm>
            <a:off x="8845300" y="5381060"/>
            <a:ext cx="2598040" cy="790473"/>
          </a:xfrm>
          <a:prstGeom prst="rect">
            <a:avLst/>
          </a:prstGeom>
          <a:solidFill>
            <a:srgbClr val="F7B513"/>
          </a:solidFill>
          <a:ln>
            <a:solidFill>
              <a:srgbClr val="545454"/>
            </a:solidFill>
          </a:ln>
        </p:spPr>
        <p:txBody>
          <a:bodyPr wrap="square" rtlCol="0">
            <a:spAutoFit/>
          </a:bodyPr>
          <a:lstStyle/>
          <a:p>
            <a:pPr algn="ctr"/>
            <a:r>
              <a:rPr lang="lv-LV" sz="1134" dirty="0">
                <a:latin typeface="+mn-lt"/>
              </a:rPr>
              <a:t>6. A/c A13 (129,4.–134,7. km) </a:t>
            </a:r>
          </a:p>
          <a:p>
            <a:pPr algn="ctr"/>
            <a:r>
              <a:rPr lang="lv-LV" sz="1134" b="1" dirty="0">
                <a:latin typeface="+mn-lt"/>
              </a:rPr>
              <a:t>Darbi:</a:t>
            </a:r>
            <a:r>
              <a:rPr lang="lv-LV" sz="1134" dirty="0">
                <a:latin typeface="+mn-lt"/>
              </a:rPr>
              <a:t> gājēju–velosipēdistu infrastruktūra Daugavpils–Lociki</a:t>
            </a:r>
          </a:p>
          <a:p>
            <a:pPr algn="ctr"/>
            <a:r>
              <a:rPr lang="lv-LV" sz="1134" b="1" dirty="0">
                <a:latin typeface="+mn-lt"/>
              </a:rPr>
              <a:t>Izmaksas:</a:t>
            </a:r>
            <a:r>
              <a:rPr lang="lv-LV" sz="1134" dirty="0">
                <a:latin typeface="+mn-lt"/>
              </a:rPr>
              <a:t> 1,8 milj. eiro</a:t>
            </a:r>
          </a:p>
        </p:txBody>
      </p:sp>
      <p:sp>
        <p:nvSpPr>
          <p:cNvPr id="65" name="Ovāls 64">
            <a:extLst>
              <a:ext uri="{FF2B5EF4-FFF2-40B4-BE49-F238E27FC236}">
                <a16:creationId xmlns:a16="http://schemas.microsoft.com/office/drawing/2014/main" id="{ADC84EF4-846A-26F2-2D69-FB58D560921B}"/>
              </a:ext>
            </a:extLst>
          </p:cNvPr>
          <p:cNvSpPr/>
          <p:nvPr/>
        </p:nvSpPr>
        <p:spPr>
          <a:xfrm>
            <a:off x="4180583" y="2852760"/>
            <a:ext cx="392138" cy="374182"/>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66" name="Ovāls 65">
            <a:extLst>
              <a:ext uri="{FF2B5EF4-FFF2-40B4-BE49-F238E27FC236}">
                <a16:creationId xmlns:a16="http://schemas.microsoft.com/office/drawing/2014/main" id="{8A575725-22C6-222F-C64D-A89968A504DD}"/>
              </a:ext>
            </a:extLst>
          </p:cNvPr>
          <p:cNvSpPr/>
          <p:nvPr/>
        </p:nvSpPr>
        <p:spPr>
          <a:xfrm>
            <a:off x="3257448" y="3603303"/>
            <a:ext cx="392138" cy="374182"/>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69" name="Ovāls 68">
            <a:extLst>
              <a:ext uri="{FF2B5EF4-FFF2-40B4-BE49-F238E27FC236}">
                <a16:creationId xmlns:a16="http://schemas.microsoft.com/office/drawing/2014/main" id="{E3BC6FE7-B5B6-08ED-B878-BEC9E6109795}"/>
              </a:ext>
            </a:extLst>
          </p:cNvPr>
          <p:cNvSpPr/>
          <p:nvPr/>
        </p:nvSpPr>
        <p:spPr>
          <a:xfrm>
            <a:off x="3655005" y="3500349"/>
            <a:ext cx="392138" cy="374182"/>
          </a:xfrm>
          <a:prstGeom prst="ellipse">
            <a:avLst/>
          </a:prstGeom>
          <a:noFill/>
          <a:ln w="28575">
            <a:solidFill>
              <a:srgbClr val="F7B5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70" name="Ovāls 69">
            <a:extLst>
              <a:ext uri="{FF2B5EF4-FFF2-40B4-BE49-F238E27FC236}">
                <a16:creationId xmlns:a16="http://schemas.microsoft.com/office/drawing/2014/main" id="{75863920-4FAE-9A33-6D64-51D91D275BD2}"/>
              </a:ext>
            </a:extLst>
          </p:cNvPr>
          <p:cNvSpPr/>
          <p:nvPr/>
        </p:nvSpPr>
        <p:spPr>
          <a:xfrm>
            <a:off x="2650139" y="2629606"/>
            <a:ext cx="340088" cy="344122"/>
          </a:xfrm>
          <a:prstGeom prst="ellipse">
            <a:avLst/>
          </a:prstGeom>
          <a:noFill/>
          <a:ln w="28575">
            <a:solidFill>
              <a:srgbClr val="19A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71" name="Ovāls 70">
            <a:extLst>
              <a:ext uri="{FF2B5EF4-FFF2-40B4-BE49-F238E27FC236}">
                <a16:creationId xmlns:a16="http://schemas.microsoft.com/office/drawing/2014/main" id="{0A964D1D-9E33-BC80-0B9B-5AFAB1066110}"/>
              </a:ext>
            </a:extLst>
          </p:cNvPr>
          <p:cNvSpPr/>
          <p:nvPr/>
        </p:nvSpPr>
        <p:spPr>
          <a:xfrm>
            <a:off x="3662597" y="2819650"/>
            <a:ext cx="418252" cy="374182"/>
          </a:xfrm>
          <a:prstGeom prst="ellipse">
            <a:avLst/>
          </a:prstGeom>
          <a:noFill/>
          <a:ln w="28575">
            <a:solidFill>
              <a:srgbClr val="19A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dirty="0"/>
          </a:p>
        </p:txBody>
      </p:sp>
      <p:sp>
        <p:nvSpPr>
          <p:cNvPr id="72" name="TextBox 71">
            <a:extLst>
              <a:ext uri="{FF2B5EF4-FFF2-40B4-BE49-F238E27FC236}">
                <a16:creationId xmlns:a16="http://schemas.microsoft.com/office/drawing/2014/main" id="{944BA66E-0F73-0102-396F-1BD19CA14699}"/>
              </a:ext>
            </a:extLst>
          </p:cNvPr>
          <p:cNvSpPr txBox="1"/>
          <p:nvPr/>
        </p:nvSpPr>
        <p:spPr>
          <a:xfrm>
            <a:off x="4156808" y="4632623"/>
            <a:ext cx="2948993" cy="790473"/>
          </a:xfrm>
          <a:prstGeom prst="rect">
            <a:avLst/>
          </a:prstGeom>
          <a:solidFill>
            <a:srgbClr val="F7B513"/>
          </a:solidFill>
          <a:ln>
            <a:solidFill>
              <a:srgbClr val="545454"/>
            </a:solidFill>
          </a:ln>
        </p:spPr>
        <p:txBody>
          <a:bodyPr wrap="square" rtlCol="0">
            <a:spAutoFit/>
          </a:bodyPr>
          <a:lstStyle/>
          <a:p>
            <a:pPr algn="ctr"/>
            <a:r>
              <a:rPr lang="lv-LV" sz="1134" dirty="0">
                <a:latin typeface="+mn-lt"/>
              </a:rPr>
              <a:t>1. A/c A7 (7,3.–7,8. km) Krustkalni</a:t>
            </a:r>
          </a:p>
          <a:p>
            <a:pPr algn="ctr"/>
            <a:r>
              <a:rPr lang="lv-LV" sz="1134" b="1" dirty="0">
                <a:latin typeface="+mn-lt"/>
              </a:rPr>
              <a:t>Darbi:</a:t>
            </a:r>
            <a:r>
              <a:rPr lang="lv-LV" sz="1134" dirty="0">
                <a:latin typeface="+mn-lt"/>
              </a:rPr>
              <a:t> gājēju–velosipēdistu tunelis un seguma atjaunošana </a:t>
            </a:r>
          </a:p>
          <a:p>
            <a:pPr algn="ctr"/>
            <a:r>
              <a:rPr lang="lv-LV" sz="1134" b="1" dirty="0">
                <a:latin typeface="+mn-lt"/>
              </a:rPr>
              <a:t>Izmaksas:</a:t>
            </a:r>
            <a:r>
              <a:rPr lang="lv-LV" sz="1134" dirty="0">
                <a:latin typeface="+mn-lt"/>
              </a:rPr>
              <a:t> 3,5 milj. eiro</a:t>
            </a:r>
          </a:p>
        </p:txBody>
      </p:sp>
      <p:cxnSp>
        <p:nvCxnSpPr>
          <p:cNvPr id="75" name="Taisns savienotājs 74">
            <a:extLst>
              <a:ext uri="{FF2B5EF4-FFF2-40B4-BE49-F238E27FC236}">
                <a16:creationId xmlns:a16="http://schemas.microsoft.com/office/drawing/2014/main" id="{CDBE7490-1999-CE61-1950-5E051246EBEA}"/>
              </a:ext>
            </a:extLst>
          </p:cNvPr>
          <p:cNvCxnSpPr>
            <a:cxnSpLocks/>
            <a:endCxn id="65" idx="4"/>
          </p:cNvCxnSpPr>
          <p:nvPr/>
        </p:nvCxnSpPr>
        <p:spPr>
          <a:xfrm flipH="1" flipV="1">
            <a:off x="4376652" y="3226942"/>
            <a:ext cx="31319" cy="1416136"/>
          </a:xfrm>
          <a:prstGeom prst="line">
            <a:avLst/>
          </a:prstGeom>
          <a:ln w="25400">
            <a:solidFill>
              <a:srgbClr val="F7B513"/>
            </a:solidFill>
          </a:ln>
        </p:spPr>
        <p:style>
          <a:lnRef idx="1">
            <a:schemeClr val="accent1"/>
          </a:lnRef>
          <a:fillRef idx="0">
            <a:schemeClr val="accent1"/>
          </a:fillRef>
          <a:effectRef idx="0">
            <a:schemeClr val="accent1"/>
          </a:effectRef>
          <a:fontRef idx="minor">
            <a:schemeClr val="tx1"/>
          </a:fontRef>
        </p:style>
      </p:cxnSp>
      <p:cxnSp>
        <p:nvCxnSpPr>
          <p:cNvPr id="78" name="Taisns savienotājs 77">
            <a:extLst>
              <a:ext uri="{FF2B5EF4-FFF2-40B4-BE49-F238E27FC236}">
                <a16:creationId xmlns:a16="http://schemas.microsoft.com/office/drawing/2014/main" id="{2AC81A83-A443-55ED-4404-42364C9EA7C0}"/>
              </a:ext>
            </a:extLst>
          </p:cNvPr>
          <p:cNvCxnSpPr>
            <a:cxnSpLocks/>
          </p:cNvCxnSpPr>
          <p:nvPr/>
        </p:nvCxnSpPr>
        <p:spPr>
          <a:xfrm flipV="1">
            <a:off x="3322814" y="3903567"/>
            <a:ext cx="431355" cy="1385526"/>
          </a:xfrm>
          <a:prstGeom prst="line">
            <a:avLst/>
          </a:prstGeom>
          <a:ln w="25400">
            <a:solidFill>
              <a:srgbClr val="F7B513"/>
            </a:solidFill>
          </a:ln>
        </p:spPr>
        <p:style>
          <a:lnRef idx="1">
            <a:schemeClr val="accent1"/>
          </a:lnRef>
          <a:fillRef idx="0">
            <a:schemeClr val="accent1"/>
          </a:fillRef>
          <a:effectRef idx="0">
            <a:schemeClr val="accent1"/>
          </a:effectRef>
          <a:fontRef idx="minor">
            <a:schemeClr val="tx1"/>
          </a:fontRef>
        </p:style>
      </p:cxnSp>
      <p:cxnSp>
        <p:nvCxnSpPr>
          <p:cNvPr id="79" name="Taisns savienotājs 78">
            <a:extLst>
              <a:ext uri="{FF2B5EF4-FFF2-40B4-BE49-F238E27FC236}">
                <a16:creationId xmlns:a16="http://schemas.microsoft.com/office/drawing/2014/main" id="{B880C0ED-7284-47E9-AE1A-C58BC61958E5}"/>
              </a:ext>
            </a:extLst>
          </p:cNvPr>
          <p:cNvCxnSpPr>
            <a:cxnSpLocks/>
            <a:endCxn id="66" idx="2"/>
          </p:cNvCxnSpPr>
          <p:nvPr/>
        </p:nvCxnSpPr>
        <p:spPr>
          <a:xfrm>
            <a:off x="1966157" y="3737694"/>
            <a:ext cx="1291291" cy="52700"/>
          </a:xfrm>
          <a:prstGeom prst="line">
            <a:avLst/>
          </a:prstGeom>
          <a:ln w="25400">
            <a:solidFill>
              <a:srgbClr val="F7B513"/>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2A9527B-F6E5-3533-010C-17C26A7D7F55}"/>
              </a:ext>
            </a:extLst>
          </p:cNvPr>
          <p:cNvSpPr txBox="1"/>
          <p:nvPr/>
        </p:nvSpPr>
        <p:spPr>
          <a:xfrm>
            <a:off x="725692" y="4898482"/>
            <a:ext cx="2776896"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2. A/c A8 (36.–37. km) </a:t>
            </a:r>
            <a:r>
              <a:rPr lang="lv-LV" sz="1134" dirty="0" err="1">
                <a:latin typeface="+mn-lt"/>
              </a:rPr>
              <a:t>Brankas</a:t>
            </a:r>
            <a:endParaRPr lang="lv-LV" sz="1134" dirty="0">
              <a:latin typeface="+mn-lt"/>
            </a:endParaRPr>
          </a:p>
          <a:p>
            <a:pPr algn="ctr"/>
            <a:r>
              <a:rPr lang="lv-LV" sz="1134" b="1" dirty="0">
                <a:latin typeface="+mn-lt"/>
              </a:rPr>
              <a:t>Darbi:</a:t>
            </a:r>
            <a:r>
              <a:rPr lang="lv-LV" sz="1134" dirty="0">
                <a:latin typeface="+mn-lt"/>
              </a:rPr>
              <a:t> auto un gājēju/velosipēdistu  tunelis </a:t>
            </a:r>
            <a:r>
              <a:rPr lang="lv-LV" sz="1134" b="1" dirty="0">
                <a:latin typeface="+mn-lt"/>
              </a:rPr>
              <a:t>Izmaksas:</a:t>
            </a:r>
            <a:r>
              <a:rPr lang="lv-LV" sz="1134" dirty="0">
                <a:latin typeface="+mn-lt"/>
              </a:rPr>
              <a:t> 4,4 milj. eiro</a:t>
            </a:r>
          </a:p>
        </p:txBody>
      </p:sp>
      <p:sp>
        <p:nvSpPr>
          <p:cNvPr id="87" name="TextBox 86">
            <a:extLst>
              <a:ext uri="{FF2B5EF4-FFF2-40B4-BE49-F238E27FC236}">
                <a16:creationId xmlns:a16="http://schemas.microsoft.com/office/drawing/2014/main" id="{36407479-6BCA-E2E8-D933-FA52A6E8BE15}"/>
              </a:ext>
            </a:extLst>
          </p:cNvPr>
          <p:cNvSpPr txBox="1"/>
          <p:nvPr/>
        </p:nvSpPr>
        <p:spPr>
          <a:xfrm>
            <a:off x="75663" y="3394736"/>
            <a:ext cx="2284448" cy="790473"/>
          </a:xfrm>
          <a:prstGeom prst="rect">
            <a:avLst/>
          </a:prstGeom>
          <a:solidFill>
            <a:srgbClr val="F7B513"/>
          </a:solidFill>
          <a:ln>
            <a:solidFill>
              <a:srgbClr val="545454"/>
            </a:solidFill>
          </a:ln>
        </p:spPr>
        <p:txBody>
          <a:bodyPr wrap="square" rtlCol="0">
            <a:spAutoFit/>
          </a:bodyPr>
          <a:lstStyle/>
          <a:p>
            <a:pPr algn="ctr"/>
            <a:r>
              <a:rPr lang="lv-LV" sz="1134" dirty="0">
                <a:latin typeface="+mn-lt"/>
              </a:rPr>
              <a:t>3. A/c P97 (8,8.–10,34. km) </a:t>
            </a:r>
            <a:r>
              <a:rPr lang="lv-LV" sz="1134" b="1" dirty="0">
                <a:latin typeface="+mn-lt"/>
              </a:rPr>
              <a:t>Darbi:</a:t>
            </a:r>
            <a:r>
              <a:rPr lang="lv-LV" sz="1134" dirty="0">
                <a:latin typeface="+mn-lt"/>
              </a:rPr>
              <a:t> gājēju–velosipēdistu infrastruktūra Būriņi– </a:t>
            </a:r>
            <a:r>
              <a:rPr lang="lv-LV" sz="1134" dirty="0" err="1">
                <a:latin typeface="+mn-lt"/>
              </a:rPr>
              <a:t>Viesturciems</a:t>
            </a:r>
            <a:r>
              <a:rPr lang="lv-LV" sz="1134" dirty="0">
                <a:latin typeface="+mn-lt"/>
              </a:rPr>
              <a:t> </a:t>
            </a:r>
          </a:p>
          <a:p>
            <a:pPr algn="ctr"/>
            <a:r>
              <a:rPr lang="lv-LV" sz="1134" b="1" dirty="0">
                <a:latin typeface="+mn-lt"/>
              </a:rPr>
              <a:t>Izmaksas:</a:t>
            </a:r>
            <a:r>
              <a:rPr lang="lv-LV" sz="1134" dirty="0">
                <a:latin typeface="+mn-lt"/>
              </a:rPr>
              <a:t> 938,8 tūkst. eiro</a:t>
            </a:r>
          </a:p>
        </p:txBody>
      </p:sp>
      <p:sp>
        <p:nvSpPr>
          <p:cNvPr id="88" name="TextBox 87">
            <a:extLst>
              <a:ext uri="{FF2B5EF4-FFF2-40B4-BE49-F238E27FC236}">
                <a16:creationId xmlns:a16="http://schemas.microsoft.com/office/drawing/2014/main" id="{AD39BE64-48AE-180A-2DCA-9F2FB329B9D0}"/>
              </a:ext>
            </a:extLst>
          </p:cNvPr>
          <p:cNvSpPr txBox="1"/>
          <p:nvPr/>
        </p:nvSpPr>
        <p:spPr>
          <a:xfrm>
            <a:off x="178640" y="1727840"/>
            <a:ext cx="2284448" cy="790473"/>
          </a:xfrm>
          <a:prstGeom prst="rect">
            <a:avLst/>
          </a:prstGeom>
          <a:solidFill>
            <a:srgbClr val="19A898"/>
          </a:solidFill>
          <a:ln>
            <a:solidFill>
              <a:srgbClr val="545454"/>
            </a:solidFill>
          </a:ln>
        </p:spPr>
        <p:txBody>
          <a:bodyPr wrap="square" rtlCol="0">
            <a:spAutoFit/>
          </a:bodyPr>
          <a:lstStyle/>
          <a:p>
            <a:pPr algn="ctr"/>
            <a:r>
              <a:rPr lang="lv-LV" sz="1134" dirty="0">
                <a:latin typeface="+mn-lt"/>
              </a:rPr>
              <a:t>10. A/c V1446(2,2.–4,3. km) </a:t>
            </a:r>
          </a:p>
          <a:p>
            <a:pPr algn="ctr"/>
            <a:r>
              <a:rPr lang="lv-LV" sz="1134" b="1" dirty="0">
                <a:latin typeface="+mn-lt"/>
              </a:rPr>
              <a:t>Darbi:</a:t>
            </a:r>
            <a:r>
              <a:rPr lang="lv-LV" sz="1134" dirty="0">
                <a:latin typeface="+mn-lt"/>
              </a:rPr>
              <a:t> gājēju–velosipēdistu infrastruktūra Tukums– Milzkalne</a:t>
            </a:r>
          </a:p>
          <a:p>
            <a:pPr algn="ctr"/>
            <a:r>
              <a:rPr lang="lv-LV" sz="1134" b="1" dirty="0">
                <a:latin typeface="+mn-lt"/>
              </a:rPr>
              <a:t>Izmaksas:</a:t>
            </a:r>
            <a:r>
              <a:rPr lang="lv-LV" sz="1134" dirty="0">
                <a:latin typeface="+mn-lt"/>
              </a:rPr>
              <a:t> 1,4 milj. eiro</a:t>
            </a:r>
          </a:p>
        </p:txBody>
      </p:sp>
      <p:cxnSp>
        <p:nvCxnSpPr>
          <p:cNvPr id="89" name="Taisns savienotājs 88">
            <a:extLst>
              <a:ext uri="{FF2B5EF4-FFF2-40B4-BE49-F238E27FC236}">
                <a16:creationId xmlns:a16="http://schemas.microsoft.com/office/drawing/2014/main" id="{A2EB5D8E-C854-0C99-604A-D62BEA37D244}"/>
              </a:ext>
            </a:extLst>
          </p:cNvPr>
          <p:cNvCxnSpPr>
            <a:cxnSpLocks/>
            <a:stCxn id="70" idx="1"/>
          </p:cNvCxnSpPr>
          <p:nvPr/>
        </p:nvCxnSpPr>
        <p:spPr>
          <a:xfrm flipH="1" flipV="1">
            <a:off x="2310194" y="2613529"/>
            <a:ext cx="389748" cy="66471"/>
          </a:xfrm>
          <a:prstGeom prst="line">
            <a:avLst/>
          </a:prstGeom>
          <a:ln w="25400">
            <a:solidFill>
              <a:srgbClr val="19A898"/>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29108A87-7066-D178-7E7A-75EE49A88A1A}"/>
              </a:ext>
            </a:extLst>
          </p:cNvPr>
          <p:cNvSpPr txBox="1"/>
          <p:nvPr/>
        </p:nvSpPr>
        <p:spPr>
          <a:xfrm>
            <a:off x="1796427" y="809386"/>
            <a:ext cx="2776294" cy="790473"/>
          </a:xfrm>
          <a:prstGeom prst="rect">
            <a:avLst/>
          </a:prstGeom>
          <a:solidFill>
            <a:srgbClr val="19A898"/>
          </a:solidFill>
          <a:ln>
            <a:solidFill>
              <a:srgbClr val="545454"/>
            </a:solidFill>
          </a:ln>
        </p:spPr>
        <p:txBody>
          <a:bodyPr wrap="square" rtlCol="0">
            <a:spAutoFit/>
          </a:bodyPr>
          <a:lstStyle/>
          <a:p>
            <a:pPr algn="ctr"/>
            <a:r>
              <a:rPr lang="lv-LV" sz="1134" dirty="0">
                <a:latin typeface="+mn-lt"/>
              </a:rPr>
              <a:t>9. A/c A9 </a:t>
            </a:r>
            <a:r>
              <a:rPr lang="lv-LV" sz="1134" dirty="0">
                <a:solidFill>
                  <a:srgbClr val="545454"/>
                </a:solidFill>
                <a:latin typeface="+mn-lt"/>
              </a:rPr>
              <a:t>(0,00.</a:t>
            </a:r>
            <a:r>
              <a:rPr lang="lv-LV" sz="1134" dirty="0">
                <a:latin typeface="+mn-lt"/>
              </a:rPr>
              <a:t>–</a:t>
            </a:r>
            <a:r>
              <a:rPr lang="lv-LV" sz="1134" dirty="0">
                <a:solidFill>
                  <a:srgbClr val="545454"/>
                </a:solidFill>
                <a:latin typeface="+mn-lt"/>
              </a:rPr>
              <a:t>9,9. km ) </a:t>
            </a:r>
            <a:r>
              <a:rPr lang="lv-LV" sz="1134" b="1" dirty="0">
                <a:latin typeface="+mn-lt"/>
              </a:rPr>
              <a:t>Uzlabojumi:</a:t>
            </a:r>
            <a:r>
              <a:rPr lang="lv-LV" sz="1134" dirty="0">
                <a:latin typeface="+mn-lt"/>
              </a:rPr>
              <a:t> </a:t>
            </a:r>
            <a:r>
              <a:rPr lang="lv-LV" sz="1134" dirty="0" err="1">
                <a:latin typeface="+mn-lt"/>
              </a:rPr>
              <a:t>pieslēgumi</a:t>
            </a:r>
            <a:r>
              <a:rPr lang="lv-LV" sz="1134" dirty="0">
                <a:latin typeface="+mn-lt"/>
              </a:rPr>
              <a:t>, piekļuve pieturām, ceļa šķērsošana, segums</a:t>
            </a:r>
          </a:p>
          <a:p>
            <a:pPr algn="ctr"/>
            <a:r>
              <a:rPr lang="lv-LV" sz="1134" dirty="0">
                <a:latin typeface="+mn-lt"/>
              </a:rPr>
              <a:t> </a:t>
            </a:r>
            <a:r>
              <a:rPr lang="lv-LV" sz="1134" b="1" dirty="0">
                <a:latin typeface="+mn-lt"/>
              </a:rPr>
              <a:t>Izmaksas:</a:t>
            </a:r>
            <a:r>
              <a:rPr lang="lv-LV" sz="1134" dirty="0">
                <a:latin typeface="+mn-lt"/>
              </a:rPr>
              <a:t> 6,5 milj. eiro</a:t>
            </a:r>
          </a:p>
        </p:txBody>
      </p:sp>
      <p:cxnSp>
        <p:nvCxnSpPr>
          <p:cNvPr id="94" name="Taisns savienotājs 93">
            <a:extLst>
              <a:ext uri="{FF2B5EF4-FFF2-40B4-BE49-F238E27FC236}">
                <a16:creationId xmlns:a16="http://schemas.microsoft.com/office/drawing/2014/main" id="{318A20BC-994E-DFD7-66EF-4B86B827BD08}"/>
              </a:ext>
            </a:extLst>
          </p:cNvPr>
          <p:cNvCxnSpPr>
            <a:cxnSpLocks/>
          </p:cNvCxnSpPr>
          <p:nvPr/>
        </p:nvCxnSpPr>
        <p:spPr>
          <a:xfrm flipV="1">
            <a:off x="3932645" y="1587396"/>
            <a:ext cx="11012" cy="1244116"/>
          </a:xfrm>
          <a:prstGeom prst="line">
            <a:avLst/>
          </a:prstGeom>
          <a:ln w="25400">
            <a:solidFill>
              <a:srgbClr val="19A898"/>
            </a:solidFill>
          </a:ln>
        </p:spPr>
        <p:style>
          <a:lnRef idx="1">
            <a:schemeClr val="accent1"/>
          </a:lnRef>
          <a:fillRef idx="0">
            <a:schemeClr val="accent1"/>
          </a:fillRef>
          <a:effectRef idx="0">
            <a:schemeClr val="accent1"/>
          </a:effectRef>
          <a:fontRef idx="minor">
            <a:schemeClr val="tx1"/>
          </a:fontRef>
        </p:style>
      </p:cxnSp>
      <p:pic>
        <p:nvPicPr>
          <p:cNvPr id="101" name="Attēls 100" descr="Attēls, kurā ir teksts, fonts, ekrānuzņēmums, balts&#10;&#10;Mākslīgā intelekta ģenerētais saturs var būt nepareizs.">
            <a:extLst>
              <a:ext uri="{FF2B5EF4-FFF2-40B4-BE49-F238E27FC236}">
                <a16:creationId xmlns:a16="http://schemas.microsoft.com/office/drawing/2014/main" id="{C1A9A4D9-D700-867A-8DFD-7FC8AB3B3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584" y="5776522"/>
            <a:ext cx="1380653" cy="557003"/>
          </a:xfrm>
          <a:prstGeom prst="rect">
            <a:avLst/>
          </a:prstGeom>
        </p:spPr>
      </p:pic>
      <p:sp>
        <p:nvSpPr>
          <p:cNvPr id="2" name="TextBox 1">
            <a:extLst>
              <a:ext uri="{FF2B5EF4-FFF2-40B4-BE49-F238E27FC236}">
                <a16:creationId xmlns:a16="http://schemas.microsoft.com/office/drawing/2014/main" id="{FED7086D-98C4-7E52-332B-BFF4EAAD99FD}"/>
              </a:ext>
            </a:extLst>
          </p:cNvPr>
          <p:cNvSpPr txBox="1"/>
          <p:nvPr/>
        </p:nvSpPr>
        <p:spPr>
          <a:xfrm>
            <a:off x="8364859" y="1231951"/>
            <a:ext cx="2776294" cy="790473"/>
          </a:xfrm>
          <a:prstGeom prst="rect">
            <a:avLst/>
          </a:prstGeom>
          <a:solidFill>
            <a:srgbClr val="19A898"/>
          </a:solidFill>
          <a:ln>
            <a:solidFill>
              <a:srgbClr val="545454"/>
            </a:solidFill>
          </a:ln>
        </p:spPr>
        <p:txBody>
          <a:bodyPr wrap="square" rtlCol="0">
            <a:spAutoFit/>
          </a:bodyPr>
          <a:lstStyle/>
          <a:p>
            <a:pPr algn="ctr"/>
            <a:r>
              <a:rPr lang="lv-LV" sz="1134" dirty="0">
                <a:latin typeface="+mn-lt"/>
              </a:rPr>
              <a:t>11. A/c A2 un P27 Smiltenes aplis (125,9.–126,9. km) </a:t>
            </a:r>
            <a:r>
              <a:rPr lang="lv-LV" sz="1134" b="1" dirty="0">
                <a:latin typeface="+mn-lt"/>
              </a:rPr>
              <a:t>Darbi:</a:t>
            </a:r>
            <a:r>
              <a:rPr lang="lv-LV" sz="1134" dirty="0">
                <a:latin typeface="+mn-lt"/>
              </a:rPr>
              <a:t> ceļazīmes, </a:t>
            </a:r>
            <a:r>
              <a:rPr lang="lv-LV" sz="1134" dirty="0" err="1">
                <a:latin typeface="+mn-lt"/>
              </a:rPr>
              <a:t>izbrauktuve</a:t>
            </a:r>
            <a:r>
              <a:rPr lang="lv-LV" sz="1134" dirty="0">
                <a:latin typeface="+mn-lt"/>
              </a:rPr>
              <a:t> no DUS, apgaismojums u.c. </a:t>
            </a:r>
            <a:r>
              <a:rPr lang="lv-LV" sz="1134" b="1" dirty="0">
                <a:latin typeface="+mn-lt"/>
              </a:rPr>
              <a:t>Izmaksas:</a:t>
            </a:r>
            <a:r>
              <a:rPr lang="lv-LV" sz="1134" dirty="0">
                <a:latin typeface="+mn-lt"/>
              </a:rPr>
              <a:t> 1 milj. eiro</a:t>
            </a:r>
          </a:p>
        </p:txBody>
      </p:sp>
      <p:pic>
        <p:nvPicPr>
          <p:cNvPr id="5" name="Picture 4">
            <a:extLst>
              <a:ext uri="{FF2B5EF4-FFF2-40B4-BE49-F238E27FC236}">
                <a16:creationId xmlns:a16="http://schemas.microsoft.com/office/drawing/2014/main" id="{E7A57E56-15D2-BEBE-C10F-86CB5646E66C}"/>
              </a:ext>
            </a:extLst>
          </p:cNvPr>
          <p:cNvPicPr>
            <a:picLocks noChangeAspect="1"/>
          </p:cNvPicPr>
          <p:nvPr/>
        </p:nvPicPr>
        <p:blipFill>
          <a:blip r:embed="rId5"/>
          <a:stretch>
            <a:fillRect/>
          </a:stretch>
        </p:blipFill>
        <p:spPr>
          <a:xfrm>
            <a:off x="403324" y="5836306"/>
            <a:ext cx="2184096" cy="636027"/>
          </a:xfrm>
          <a:prstGeom prst="rect">
            <a:avLst/>
          </a:prstGeom>
        </p:spPr>
      </p:pic>
    </p:spTree>
    <p:extLst>
      <p:ext uri="{BB962C8B-B14F-4D97-AF65-F5344CB8AC3E}">
        <p14:creationId xmlns:p14="http://schemas.microsoft.com/office/powerpoint/2010/main" val="26299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animBg="1"/>
      <p:bldP spid="46" grpId="0" animBg="1"/>
      <p:bldP spid="56" grpId="0" animBg="1"/>
      <p:bldP spid="62" grpId="0" animBg="1"/>
      <p:bldP spid="72" grpId="0" animBg="1"/>
      <p:bldP spid="84" grpId="0" animBg="1"/>
      <p:bldP spid="87" grpId="0" animBg="1"/>
      <p:bldP spid="88" grpId="0" animBg="1"/>
      <p:bldP spid="93"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F7480-8A45-00AA-6DA2-779860B190B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112884B-5FE8-FA9D-32F4-ED6C3D0C2CE3}"/>
              </a:ext>
            </a:extLst>
          </p:cNvPr>
          <p:cNvSpPr txBox="1"/>
          <p:nvPr/>
        </p:nvSpPr>
        <p:spPr>
          <a:xfrm>
            <a:off x="55995" y="91381"/>
            <a:ext cx="11462905" cy="369332"/>
          </a:xfrm>
          <a:prstGeom prst="rect">
            <a:avLst/>
          </a:prstGeom>
          <a:noFill/>
        </p:spPr>
        <p:txBody>
          <a:bodyPr wrap="square">
            <a:spAutoFit/>
          </a:bodyPr>
          <a:lstStyle/>
          <a:p>
            <a:pPr algn="ctr" defTabSz="863925" rtl="0">
              <a:lnSpc>
                <a:spcPct val="90000"/>
              </a:lnSpc>
              <a:spcBef>
                <a:spcPct val="0"/>
              </a:spcBef>
              <a:spcAft>
                <a:spcPts val="756"/>
              </a:spcAft>
            </a:pPr>
            <a:r>
              <a:rPr lang="lv-LV" sz="2000" b="1" kern="1200" dirty="0">
                <a:solidFill>
                  <a:schemeClr val="tx1"/>
                </a:solidFill>
                <a:latin typeface="Verdana" panose="020B0604030504040204" pitchFamily="34" charset="0"/>
                <a:ea typeface="Verdana" panose="020B0604030504040204" pitchFamily="34" charset="0"/>
              </a:rPr>
              <a:t>Divlīmeņu projekti par ES KF finansējumu (2025–2029)</a:t>
            </a:r>
          </a:p>
        </p:txBody>
      </p:sp>
      <p:pic>
        <p:nvPicPr>
          <p:cNvPr id="17" name="Attēls 16" descr="Attēls, kurā ir teksts, karte, atlants, ekrānuzņēmums&#10;&#10;Mākslīgā intelekta ģenerētais saturs var būt nepareizs.">
            <a:extLst>
              <a:ext uri="{FF2B5EF4-FFF2-40B4-BE49-F238E27FC236}">
                <a16:creationId xmlns:a16="http://schemas.microsoft.com/office/drawing/2014/main" id="{F0BE2D6E-4022-34BD-9490-00607981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57" y="844743"/>
            <a:ext cx="9412389" cy="5001847"/>
          </a:xfrm>
          <a:prstGeom prst="rect">
            <a:avLst/>
          </a:prstGeom>
        </p:spPr>
      </p:pic>
      <p:sp>
        <p:nvSpPr>
          <p:cNvPr id="18" name="Ovāls 17">
            <a:extLst>
              <a:ext uri="{FF2B5EF4-FFF2-40B4-BE49-F238E27FC236}">
                <a16:creationId xmlns:a16="http://schemas.microsoft.com/office/drawing/2014/main" id="{028E845B-4713-E966-82F7-B142F240CCB7}"/>
              </a:ext>
            </a:extLst>
          </p:cNvPr>
          <p:cNvSpPr/>
          <p:nvPr/>
        </p:nvSpPr>
        <p:spPr>
          <a:xfrm>
            <a:off x="3951623" y="3113688"/>
            <a:ext cx="255977" cy="255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a:p>
        </p:txBody>
      </p:sp>
      <p:sp>
        <p:nvSpPr>
          <p:cNvPr id="19" name="Ovāls 18">
            <a:extLst>
              <a:ext uri="{FF2B5EF4-FFF2-40B4-BE49-F238E27FC236}">
                <a16:creationId xmlns:a16="http://schemas.microsoft.com/office/drawing/2014/main" id="{F664279D-AF9C-A950-1E3C-760C5A136C17}"/>
              </a:ext>
            </a:extLst>
          </p:cNvPr>
          <p:cNvSpPr/>
          <p:nvPr/>
        </p:nvSpPr>
        <p:spPr>
          <a:xfrm>
            <a:off x="4679553" y="4321571"/>
            <a:ext cx="271975" cy="255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a:p>
        </p:txBody>
      </p:sp>
      <p:sp>
        <p:nvSpPr>
          <p:cNvPr id="21" name="TextBox 20">
            <a:extLst>
              <a:ext uri="{FF2B5EF4-FFF2-40B4-BE49-F238E27FC236}">
                <a16:creationId xmlns:a16="http://schemas.microsoft.com/office/drawing/2014/main" id="{3263600F-D2A3-5DDF-21C2-AEEE6001A61F}"/>
              </a:ext>
            </a:extLst>
          </p:cNvPr>
          <p:cNvSpPr txBox="1"/>
          <p:nvPr/>
        </p:nvSpPr>
        <p:spPr>
          <a:xfrm>
            <a:off x="1947690" y="2527572"/>
            <a:ext cx="2051436"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10. Liepājas šoseja </a:t>
            </a:r>
            <a:r>
              <a:rPr lang="lv-LV" sz="1134" b="1" dirty="0">
                <a:latin typeface="+mn-lt"/>
              </a:rPr>
              <a:t>rotācijas aplis </a:t>
            </a:r>
            <a:r>
              <a:rPr lang="lv-LV" sz="1134" dirty="0">
                <a:latin typeface="+mn-lt"/>
              </a:rPr>
              <a:t>Tīreļos (23,5. km)</a:t>
            </a:r>
          </a:p>
        </p:txBody>
      </p:sp>
      <p:sp>
        <p:nvSpPr>
          <p:cNvPr id="26" name="TextBox 25">
            <a:extLst>
              <a:ext uri="{FF2B5EF4-FFF2-40B4-BE49-F238E27FC236}">
                <a16:creationId xmlns:a16="http://schemas.microsoft.com/office/drawing/2014/main" id="{EF372461-2EAF-1BEE-4D54-D3AD26FFD6B6}"/>
              </a:ext>
            </a:extLst>
          </p:cNvPr>
          <p:cNvSpPr txBox="1"/>
          <p:nvPr/>
        </p:nvSpPr>
        <p:spPr>
          <a:xfrm>
            <a:off x="6280682" y="2770742"/>
            <a:ext cx="2550475"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5. A/c </a:t>
            </a:r>
            <a:r>
              <a:rPr lang="lv-LV" sz="1134" dirty="0" err="1">
                <a:latin typeface="+mn-lt"/>
              </a:rPr>
              <a:t>Lapenieki</a:t>
            </a:r>
            <a:r>
              <a:rPr lang="lv-LV" sz="1134" dirty="0">
                <a:latin typeface="+mn-lt"/>
              </a:rPr>
              <a:t>–Ķekava–</a:t>
            </a:r>
            <a:r>
              <a:rPr lang="lv-LV" sz="1134" dirty="0" err="1">
                <a:latin typeface="+mn-lt"/>
              </a:rPr>
              <a:t>Ģūģi</a:t>
            </a:r>
            <a:r>
              <a:rPr lang="lv-LV" sz="1134" dirty="0">
                <a:latin typeface="+mn-lt"/>
              </a:rPr>
              <a:t> </a:t>
            </a:r>
          </a:p>
          <a:p>
            <a:pPr algn="ctr"/>
            <a:r>
              <a:rPr lang="lv-LV" sz="1134" dirty="0">
                <a:latin typeface="+mn-lt"/>
              </a:rPr>
              <a:t>(P137) Baldones (P89) </a:t>
            </a:r>
            <a:r>
              <a:rPr lang="lv-LV" sz="1134" b="1" dirty="0">
                <a:latin typeface="+mn-lt"/>
              </a:rPr>
              <a:t>rotācijas aplis</a:t>
            </a:r>
            <a:r>
              <a:rPr lang="lv-LV" sz="1134" dirty="0">
                <a:latin typeface="+mn-lt"/>
              </a:rPr>
              <a:t> (9,15.–10,15. km)</a:t>
            </a:r>
          </a:p>
        </p:txBody>
      </p:sp>
      <p:sp>
        <p:nvSpPr>
          <p:cNvPr id="27" name="TextBox 26">
            <a:extLst>
              <a:ext uri="{FF2B5EF4-FFF2-40B4-BE49-F238E27FC236}">
                <a16:creationId xmlns:a16="http://schemas.microsoft.com/office/drawing/2014/main" id="{DCF7CF7D-370F-F152-2935-42A1DC0D75E1}"/>
              </a:ext>
            </a:extLst>
          </p:cNvPr>
          <p:cNvSpPr txBox="1"/>
          <p:nvPr/>
        </p:nvSpPr>
        <p:spPr>
          <a:xfrm>
            <a:off x="6171584" y="3845616"/>
            <a:ext cx="3015391"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1. Krustkalnu (A7)</a:t>
            </a:r>
            <a:r>
              <a:rPr lang="lv-LV" sz="1134" b="1" dirty="0">
                <a:latin typeface="+mn-lt"/>
              </a:rPr>
              <a:t> gājēju – velosipēdistu tunelis </a:t>
            </a:r>
            <a:r>
              <a:rPr lang="lv-LV" sz="1134" dirty="0">
                <a:latin typeface="+mn-lt"/>
              </a:rPr>
              <a:t>(7,3.–7,78. km) </a:t>
            </a:r>
            <a:endParaRPr lang="lv-LV" sz="1134" b="1" dirty="0">
              <a:latin typeface="+mn-lt"/>
            </a:endParaRPr>
          </a:p>
        </p:txBody>
      </p:sp>
      <p:sp>
        <p:nvSpPr>
          <p:cNvPr id="28" name="TextBox 27">
            <a:extLst>
              <a:ext uri="{FF2B5EF4-FFF2-40B4-BE49-F238E27FC236}">
                <a16:creationId xmlns:a16="http://schemas.microsoft.com/office/drawing/2014/main" id="{80FED48D-8C54-9110-B2D8-C5278433752A}"/>
              </a:ext>
            </a:extLst>
          </p:cNvPr>
          <p:cNvSpPr txBox="1"/>
          <p:nvPr/>
        </p:nvSpPr>
        <p:spPr>
          <a:xfrm>
            <a:off x="2343971" y="4505617"/>
            <a:ext cx="2335582"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2. Jelgavas šoseja (A8) </a:t>
            </a:r>
            <a:r>
              <a:rPr lang="lv-LV" sz="1134" dirty="0" err="1">
                <a:latin typeface="+mn-lt"/>
              </a:rPr>
              <a:t>Brankas</a:t>
            </a:r>
            <a:r>
              <a:rPr lang="lv-LV" sz="1134" dirty="0">
                <a:latin typeface="+mn-lt"/>
              </a:rPr>
              <a:t>  </a:t>
            </a:r>
            <a:r>
              <a:rPr lang="lv-LV" sz="1134" b="1" dirty="0">
                <a:latin typeface="+mn-lt"/>
              </a:rPr>
              <a:t>satiksmes tunelis </a:t>
            </a:r>
            <a:r>
              <a:rPr lang="lv-LV" sz="1134" dirty="0">
                <a:latin typeface="+mn-lt"/>
              </a:rPr>
              <a:t>(36.–37. km)</a:t>
            </a:r>
          </a:p>
        </p:txBody>
      </p:sp>
      <p:cxnSp>
        <p:nvCxnSpPr>
          <p:cNvPr id="3" name="Taisns savienotājs 2">
            <a:extLst>
              <a:ext uri="{FF2B5EF4-FFF2-40B4-BE49-F238E27FC236}">
                <a16:creationId xmlns:a16="http://schemas.microsoft.com/office/drawing/2014/main" id="{3D314D8C-20FC-D53C-78E8-9C5AF7A7DDB2}"/>
              </a:ext>
            </a:extLst>
          </p:cNvPr>
          <p:cNvCxnSpPr>
            <a:cxnSpLocks/>
          </p:cNvCxnSpPr>
          <p:nvPr/>
        </p:nvCxnSpPr>
        <p:spPr>
          <a:xfrm>
            <a:off x="5523833" y="3927587"/>
            <a:ext cx="348983" cy="54111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F0EB511-55BB-8471-E0F4-BA22D847A96B}"/>
              </a:ext>
            </a:extLst>
          </p:cNvPr>
          <p:cNvPicPr>
            <a:picLocks noChangeAspect="1"/>
          </p:cNvPicPr>
          <p:nvPr/>
        </p:nvPicPr>
        <p:blipFill>
          <a:blip r:embed="rId4"/>
          <a:stretch>
            <a:fillRect/>
          </a:stretch>
        </p:blipFill>
        <p:spPr>
          <a:xfrm>
            <a:off x="489625" y="5892590"/>
            <a:ext cx="2916128" cy="432019"/>
          </a:xfrm>
          <a:prstGeom prst="rect">
            <a:avLst/>
          </a:prstGeom>
        </p:spPr>
      </p:pic>
    </p:spTree>
    <p:extLst>
      <p:ext uri="{BB962C8B-B14F-4D97-AF65-F5344CB8AC3E}">
        <p14:creationId xmlns:p14="http://schemas.microsoft.com/office/powerpoint/2010/main" val="11859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8061-719D-7504-EFBD-E0DDB11B1D2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CF853F2-276D-E263-FE7B-3F33BDC8127C}"/>
              </a:ext>
            </a:extLst>
          </p:cNvPr>
          <p:cNvSpPr txBox="1"/>
          <p:nvPr/>
        </p:nvSpPr>
        <p:spPr>
          <a:xfrm>
            <a:off x="55995" y="91381"/>
            <a:ext cx="11462905" cy="369332"/>
          </a:xfrm>
          <a:prstGeom prst="rect">
            <a:avLst/>
          </a:prstGeom>
          <a:noFill/>
        </p:spPr>
        <p:txBody>
          <a:bodyPr wrap="square">
            <a:spAutoFit/>
          </a:bodyPr>
          <a:lstStyle/>
          <a:p>
            <a:pPr algn="ctr" defTabSz="863925" rtl="0">
              <a:lnSpc>
                <a:spcPct val="90000"/>
              </a:lnSpc>
              <a:spcBef>
                <a:spcPct val="0"/>
              </a:spcBef>
              <a:spcAft>
                <a:spcPts val="756"/>
              </a:spcAft>
            </a:pPr>
            <a:r>
              <a:rPr lang="lv-LV" sz="2000" b="1" kern="1200" dirty="0">
                <a:solidFill>
                  <a:schemeClr val="tx1"/>
                </a:solidFill>
                <a:latin typeface="Verdana" panose="020B0604030504040204" pitchFamily="34" charset="0"/>
                <a:ea typeface="Verdana" panose="020B0604030504040204" pitchFamily="34" charset="0"/>
              </a:rPr>
              <a:t>Divlīmeņu projekti par ES KF finansējumu (2025–2029)</a:t>
            </a:r>
          </a:p>
        </p:txBody>
      </p:sp>
      <p:pic>
        <p:nvPicPr>
          <p:cNvPr id="17" name="Attēls 16" descr="Attēls, kurā ir teksts, karte, atlants, ekrānuzņēmums&#10;&#10;Mākslīgā intelekta ģenerētais saturs var būt nepareizs.">
            <a:extLst>
              <a:ext uri="{FF2B5EF4-FFF2-40B4-BE49-F238E27FC236}">
                <a16:creationId xmlns:a16="http://schemas.microsoft.com/office/drawing/2014/main" id="{41E51A64-F219-6BDC-2F10-249AE06A2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57" y="844743"/>
            <a:ext cx="9412389" cy="5001847"/>
          </a:xfrm>
          <a:prstGeom prst="rect">
            <a:avLst/>
          </a:prstGeom>
        </p:spPr>
      </p:pic>
      <p:sp>
        <p:nvSpPr>
          <p:cNvPr id="18" name="Ovāls 17">
            <a:extLst>
              <a:ext uri="{FF2B5EF4-FFF2-40B4-BE49-F238E27FC236}">
                <a16:creationId xmlns:a16="http://schemas.microsoft.com/office/drawing/2014/main" id="{CBA47471-6FB5-9A5C-915E-4C32E404DC5E}"/>
              </a:ext>
            </a:extLst>
          </p:cNvPr>
          <p:cNvSpPr/>
          <p:nvPr/>
        </p:nvSpPr>
        <p:spPr>
          <a:xfrm>
            <a:off x="3951623" y="3113688"/>
            <a:ext cx="255977" cy="255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a:p>
        </p:txBody>
      </p:sp>
      <p:sp>
        <p:nvSpPr>
          <p:cNvPr id="19" name="Ovāls 18">
            <a:extLst>
              <a:ext uri="{FF2B5EF4-FFF2-40B4-BE49-F238E27FC236}">
                <a16:creationId xmlns:a16="http://schemas.microsoft.com/office/drawing/2014/main" id="{AFE93F23-960C-94C5-B0F2-C45393AFEBA0}"/>
              </a:ext>
            </a:extLst>
          </p:cNvPr>
          <p:cNvSpPr/>
          <p:nvPr/>
        </p:nvSpPr>
        <p:spPr>
          <a:xfrm>
            <a:off x="4679553" y="4321571"/>
            <a:ext cx="271975" cy="255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1606"/>
          </a:p>
        </p:txBody>
      </p:sp>
      <p:sp>
        <p:nvSpPr>
          <p:cNvPr id="20" name="TextBox 19">
            <a:extLst>
              <a:ext uri="{FF2B5EF4-FFF2-40B4-BE49-F238E27FC236}">
                <a16:creationId xmlns:a16="http://schemas.microsoft.com/office/drawing/2014/main" id="{857C4C53-C991-10BD-A177-71BD936FD2D8}"/>
              </a:ext>
            </a:extLst>
          </p:cNvPr>
          <p:cNvSpPr txBox="1"/>
          <p:nvPr/>
        </p:nvSpPr>
        <p:spPr>
          <a:xfrm>
            <a:off x="333325" y="3409438"/>
            <a:ext cx="2663791"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4. Liepājas šoseja (A9) </a:t>
            </a:r>
            <a:r>
              <a:rPr lang="lv-LV" sz="1134" dirty="0" err="1">
                <a:latin typeface="+mn-lt"/>
              </a:rPr>
              <a:t>Apšupes</a:t>
            </a:r>
            <a:r>
              <a:rPr lang="lv-LV" sz="1134" dirty="0">
                <a:latin typeface="+mn-lt"/>
              </a:rPr>
              <a:t>  </a:t>
            </a:r>
            <a:r>
              <a:rPr lang="lv-LV" sz="1134" dirty="0" err="1">
                <a:latin typeface="+mn-lt"/>
              </a:rPr>
              <a:t>divlīmeņu</a:t>
            </a:r>
            <a:r>
              <a:rPr lang="lv-LV" sz="1134" dirty="0">
                <a:latin typeface="+mn-lt"/>
              </a:rPr>
              <a:t> </a:t>
            </a:r>
            <a:r>
              <a:rPr lang="lv-LV" sz="1134" dirty="0" err="1">
                <a:latin typeface="+mn-lt"/>
              </a:rPr>
              <a:t>šķersojums</a:t>
            </a:r>
            <a:r>
              <a:rPr lang="lv-LV" sz="1134" dirty="0">
                <a:latin typeface="+mn-lt"/>
              </a:rPr>
              <a:t> (38,2. km)</a:t>
            </a:r>
          </a:p>
        </p:txBody>
      </p:sp>
      <p:sp>
        <p:nvSpPr>
          <p:cNvPr id="22" name="TextBox 21">
            <a:extLst>
              <a:ext uri="{FF2B5EF4-FFF2-40B4-BE49-F238E27FC236}">
                <a16:creationId xmlns:a16="http://schemas.microsoft.com/office/drawing/2014/main" id="{8B91C087-2333-11D5-0D78-3C906149BF00}"/>
              </a:ext>
            </a:extLst>
          </p:cNvPr>
          <p:cNvSpPr txBox="1"/>
          <p:nvPr/>
        </p:nvSpPr>
        <p:spPr>
          <a:xfrm>
            <a:off x="7369040" y="663559"/>
            <a:ext cx="2619577"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7. Tallinas šoseja (A1) </a:t>
            </a:r>
            <a:r>
              <a:rPr lang="lv-LV" sz="1134" dirty="0" err="1">
                <a:latin typeface="+mn-lt"/>
              </a:rPr>
              <a:t>divlīmeņa</a:t>
            </a:r>
            <a:r>
              <a:rPr lang="lv-LV" sz="1134" dirty="0">
                <a:latin typeface="+mn-lt"/>
              </a:rPr>
              <a:t> gājēju – velosipēdu </a:t>
            </a:r>
            <a:r>
              <a:rPr lang="lv-LV" sz="1134" dirty="0" err="1">
                <a:latin typeface="+mn-lt"/>
              </a:rPr>
              <a:t>šķērojums</a:t>
            </a:r>
            <a:r>
              <a:rPr lang="lv-LV" sz="1134" dirty="0">
                <a:latin typeface="+mn-lt"/>
              </a:rPr>
              <a:t> pie </a:t>
            </a:r>
            <a:r>
              <a:rPr lang="lv-LV" sz="1134" dirty="0" err="1">
                <a:latin typeface="+mn-lt"/>
              </a:rPr>
              <a:t>Medzābakiem</a:t>
            </a:r>
            <a:r>
              <a:rPr lang="lv-LV" sz="1134" dirty="0">
                <a:latin typeface="+mn-lt"/>
              </a:rPr>
              <a:t> (19,7–20,7. km)</a:t>
            </a:r>
          </a:p>
        </p:txBody>
      </p:sp>
      <p:sp>
        <p:nvSpPr>
          <p:cNvPr id="23" name="TextBox 22">
            <a:extLst>
              <a:ext uri="{FF2B5EF4-FFF2-40B4-BE49-F238E27FC236}">
                <a16:creationId xmlns:a16="http://schemas.microsoft.com/office/drawing/2014/main" id="{FB0D7361-4A70-6B45-1A7B-A1EB19E2C313}"/>
              </a:ext>
            </a:extLst>
          </p:cNvPr>
          <p:cNvSpPr txBox="1"/>
          <p:nvPr/>
        </p:nvSpPr>
        <p:spPr>
          <a:xfrm>
            <a:off x="4519912" y="1386356"/>
            <a:ext cx="2419254"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9. Tallinas šoseja (A1) Ādažu (Muižas ielas) </a:t>
            </a:r>
            <a:r>
              <a:rPr lang="lv-LV" sz="1134" dirty="0" err="1">
                <a:latin typeface="+mn-lt"/>
              </a:rPr>
              <a:t>divlīmeņu</a:t>
            </a:r>
            <a:r>
              <a:rPr lang="lv-LV" sz="1134" dirty="0">
                <a:latin typeface="+mn-lt"/>
              </a:rPr>
              <a:t> šķērsojums (10,2. km)</a:t>
            </a:r>
          </a:p>
        </p:txBody>
      </p:sp>
      <p:sp>
        <p:nvSpPr>
          <p:cNvPr id="24" name="TextBox 23">
            <a:extLst>
              <a:ext uri="{FF2B5EF4-FFF2-40B4-BE49-F238E27FC236}">
                <a16:creationId xmlns:a16="http://schemas.microsoft.com/office/drawing/2014/main" id="{473FD749-7F7D-0B8D-3291-D8CFEC21A76B}"/>
              </a:ext>
            </a:extLst>
          </p:cNvPr>
          <p:cNvSpPr txBox="1"/>
          <p:nvPr/>
        </p:nvSpPr>
        <p:spPr>
          <a:xfrm>
            <a:off x="8268319" y="1643305"/>
            <a:ext cx="2917257"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8. Vidzemes šoseja (A2) </a:t>
            </a:r>
            <a:r>
              <a:rPr lang="lv-LV" sz="1134" dirty="0" err="1">
                <a:latin typeface="+mn-lt"/>
              </a:rPr>
              <a:t>divlīmeņa</a:t>
            </a:r>
            <a:r>
              <a:rPr lang="lv-LV" sz="1134" dirty="0">
                <a:latin typeface="+mn-lt"/>
              </a:rPr>
              <a:t> gājēju – velosipēdu šķērsojums Vangažos (31,6. km)</a:t>
            </a:r>
          </a:p>
        </p:txBody>
      </p:sp>
      <p:sp>
        <p:nvSpPr>
          <p:cNvPr id="25" name="TextBox 24">
            <a:extLst>
              <a:ext uri="{FF2B5EF4-FFF2-40B4-BE49-F238E27FC236}">
                <a16:creationId xmlns:a16="http://schemas.microsoft.com/office/drawing/2014/main" id="{AA553BE6-F3C6-2338-CBA7-0C3993B5A41E}"/>
              </a:ext>
            </a:extLst>
          </p:cNvPr>
          <p:cNvSpPr txBox="1"/>
          <p:nvPr/>
        </p:nvSpPr>
        <p:spPr>
          <a:xfrm>
            <a:off x="7105967" y="2504285"/>
            <a:ext cx="3216024" cy="441403"/>
          </a:xfrm>
          <a:prstGeom prst="rect">
            <a:avLst/>
          </a:prstGeom>
          <a:solidFill>
            <a:srgbClr val="F7B513"/>
          </a:solidFill>
          <a:ln>
            <a:solidFill>
              <a:srgbClr val="545454"/>
            </a:solidFill>
          </a:ln>
        </p:spPr>
        <p:txBody>
          <a:bodyPr wrap="square" rtlCol="0">
            <a:spAutoFit/>
          </a:bodyPr>
          <a:lstStyle/>
          <a:p>
            <a:pPr algn="ctr"/>
            <a:r>
              <a:rPr lang="lv-LV" sz="1134" dirty="0">
                <a:latin typeface="+mn-lt"/>
              </a:rPr>
              <a:t>3. Vidzemes šoseja (A2) </a:t>
            </a:r>
            <a:r>
              <a:rPr lang="lv-LV" sz="1134" dirty="0" err="1">
                <a:latin typeface="+mn-lt"/>
              </a:rPr>
              <a:t>divlīmeņagājēju</a:t>
            </a:r>
            <a:r>
              <a:rPr lang="lv-LV" sz="1134" dirty="0">
                <a:latin typeface="+mn-lt"/>
              </a:rPr>
              <a:t> – velosipēdu šķērsojums Garkalnē (22,1. km)</a:t>
            </a:r>
          </a:p>
        </p:txBody>
      </p:sp>
      <p:sp>
        <p:nvSpPr>
          <p:cNvPr id="29" name="TextBox 28">
            <a:extLst>
              <a:ext uri="{FF2B5EF4-FFF2-40B4-BE49-F238E27FC236}">
                <a16:creationId xmlns:a16="http://schemas.microsoft.com/office/drawing/2014/main" id="{7022607C-5EC2-7A14-96E5-CCA881BA9932}"/>
              </a:ext>
            </a:extLst>
          </p:cNvPr>
          <p:cNvSpPr txBox="1"/>
          <p:nvPr/>
        </p:nvSpPr>
        <p:spPr>
          <a:xfrm>
            <a:off x="5254963" y="4468707"/>
            <a:ext cx="2051436" cy="615938"/>
          </a:xfrm>
          <a:prstGeom prst="rect">
            <a:avLst/>
          </a:prstGeom>
          <a:solidFill>
            <a:srgbClr val="F7B513"/>
          </a:solidFill>
          <a:ln>
            <a:solidFill>
              <a:srgbClr val="545454"/>
            </a:solidFill>
          </a:ln>
        </p:spPr>
        <p:txBody>
          <a:bodyPr wrap="square" rtlCol="0">
            <a:spAutoFit/>
          </a:bodyPr>
          <a:lstStyle/>
          <a:p>
            <a:pPr algn="ctr"/>
            <a:r>
              <a:rPr lang="lv-LV" sz="1134" dirty="0">
                <a:latin typeface="+mn-lt"/>
              </a:rPr>
              <a:t>6. Jelgavas šoseja (A8) </a:t>
            </a:r>
            <a:r>
              <a:rPr lang="lv-LV" sz="1134" dirty="0" err="1">
                <a:latin typeface="+mn-lt"/>
              </a:rPr>
              <a:t>divlīmeņu</a:t>
            </a:r>
            <a:r>
              <a:rPr lang="lv-LV" sz="1134" dirty="0">
                <a:latin typeface="+mn-lt"/>
              </a:rPr>
              <a:t> šķērsojums pie Olaines (22,1. km)</a:t>
            </a:r>
          </a:p>
        </p:txBody>
      </p:sp>
      <p:cxnSp>
        <p:nvCxnSpPr>
          <p:cNvPr id="3" name="Taisns savienotājs 2">
            <a:extLst>
              <a:ext uri="{FF2B5EF4-FFF2-40B4-BE49-F238E27FC236}">
                <a16:creationId xmlns:a16="http://schemas.microsoft.com/office/drawing/2014/main" id="{4C0E15DB-95DA-7F21-C615-878A5006BDEA}"/>
              </a:ext>
            </a:extLst>
          </p:cNvPr>
          <p:cNvCxnSpPr>
            <a:cxnSpLocks/>
          </p:cNvCxnSpPr>
          <p:nvPr/>
        </p:nvCxnSpPr>
        <p:spPr>
          <a:xfrm>
            <a:off x="5523833" y="3927587"/>
            <a:ext cx="348983" cy="54111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5CA2BA-A85F-C63E-9933-033A1619FC75}"/>
              </a:ext>
            </a:extLst>
          </p:cNvPr>
          <p:cNvPicPr>
            <a:picLocks noChangeAspect="1"/>
          </p:cNvPicPr>
          <p:nvPr/>
        </p:nvPicPr>
        <p:blipFill>
          <a:blip r:embed="rId4"/>
          <a:stretch>
            <a:fillRect/>
          </a:stretch>
        </p:blipFill>
        <p:spPr>
          <a:xfrm>
            <a:off x="489625" y="5892590"/>
            <a:ext cx="2916128" cy="432019"/>
          </a:xfrm>
          <a:prstGeom prst="rect">
            <a:avLst/>
          </a:prstGeom>
        </p:spPr>
      </p:pic>
    </p:spTree>
    <p:extLst>
      <p:ext uri="{BB962C8B-B14F-4D97-AF65-F5344CB8AC3E}">
        <p14:creationId xmlns:p14="http://schemas.microsoft.com/office/powerpoint/2010/main" val="30852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400" b="1" dirty="0"/>
              <a:t>Izmaiņas </a:t>
            </a:r>
            <a:r>
              <a:rPr lang="en-US" sz="4400" b="1" dirty="0" err="1"/>
              <a:t>valsts</a:t>
            </a:r>
            <a:r>
              <a:rPr lang="en-US" sz="4400" b="1" dirty="0"/>
              <a:t> </a:t>
            </a:r>
            <a:r>
              <a:rPr lang="en-US" sz="4400" b="1" dirty="0" err="1"/>
              <a:t>pārvaldes</a:t>
            </a:r>
            <a:r>
              <a:rPr lang="en-US" sz="4400" b="1" dirty="0"/>
              <a:t> </a:t>
            </a:r>
            <a:r>
              <a:rPr lang="en-US" sz="4400" b="1" dirty="0" err="1"/>
              <a:t>pakalpojumu</a:t>
            </a:r>
            <a:r>
              <a:rPr lang="en-US" sz="4400" b="1" dirty="0"/>
              <a:t> </a:t>
            </a:r>
            <a:r>
              <a:rPr lang="en-US" sz="4400" b="1" dirty="0" err="1"/>
              <a:t>pieejamības</a:t>
            </a:r>
            <a:r>
              <a:rPr lang="en-US" sz="4400" b="1" dirty="0"/>
              <a:t> un </a:t>
            </a:r>
            <a:r>
              <a:rPr lang="en-US" sz="4400" b="1" dirty="0" err="1"/>
              <a:t>digitālo</a:t>
            </a:r>
            <a:r>
              <a:rPr lang="en-US" sz="4400" b="1" dirty="0"/>
              <a:t> </a:t>
            </a:r>
            <a:r>
              <a:rPr lang="en-US" sz="4400" b="1" dirty="0" err="1"/>
              <a:t>prasmju</a:t>
            </a:r>
            <a:r>
              <a:rPr lang="en-US" sz="4400" b="1" dirty="0"/>
              <a:t> </a:t>
            </a:r>
            <a:r>
              <a:rPr lang="lv-LV" sz="4400" b="1" dirty="0"/>
              <a:t>jomā 202</a:t>
            </a:r>
            <a:r>
              <a:rPr lang="en-US" sz="4400" b="1" dirty="0"/>
              <a:t>6</a:t>
            </a:r>
            <a:r>
              <a:rPr lang="lv-LV" sz="4400" b="1" dirty="0"/>
              <a:t>.gadā</a:t>
            </a:r>
            <a:endParaRPr lang="lv-LV" sz="4400" dirty="0"/>
          </a:p>
        </p:txBody>
      </p:sp>
      <p:sp>
        <p:nvSpPr>
          <p:cNvPr id="3" name="Text Placeholder 2"/>
          <p:cNvSpPr>
            <a:spLocks noGrp="1"/>
          </p:cNvSpPr>
          <p:nvPr>
            <p:ph type="body" idx="1"/>
          </p:nvPr>
        </p:nvSpPr>
        <p:spPr/>
        <p:txBody>
          <a:bodyPr/>
          <a:lstStyle/>
          <a:p>
            <a:endParaRPr lang="en-US" dirty="0"/>
          </a:p>
          <a:p>
            <a:r>
              <a:rPr lang="lv-LV" i="0" dirty="0">
                <a:solidFill>
                  <a:srgbClr val="767676"/>
                </a:solidFill>
                <a:effectLst/>
                <a:latin typeface="Arial" panose="020B0604020202020204" pitchFamily="34" charset="0"/>
              </a:rPr>
              <a:t>Viedās administrācijas un reģionālās attīstības ministrija</a:t>
            </a:r>
            <a:r>
              <a:rPr lang="lv-LV" i="0" dirty="0">
                <a:solidFill>
                  <a:srgbClr val="474747"/>
                </a:solidFill>
                <a:effectLst/>
                <a:latin typeface="Arial" panose="020B0604020202020204" pitchFamily="34" charset="0"/>
              </a:rPr>
              <a:t> </a:t>
            </a:r>
            <a:endParaRPr lang="lv-LV" dirty="0"/>
          </a:p>
        </p:txBody>
      </p:sp>
      <p:sp>
        <p:nvSpPr>
          <p:cNvPr id="4" name="Slide Number Placeholder 3"/>
          <p:cNvSpPr>
            <a:spLocks noGrp="1"/>
          </p:cNvSpPr>
          <p:nvPr>
            <p:ph type="sldNum" sz="quarter" idx="12"/>
          </p:nvPr>
        </p:nvSpPr>
        <p:spPr/>
        <p:txBody>
          <a:bodyPr/>
          <a:lstStyle/>
          <a:p>
            <a:fld id="{20160BDD-CFBA-4672-AA56-88CFF53ED92E}" type="slidenum">
              <a:rPr lang="lv-LV" smtClean="0"/>
              <a:t>43</a:t>
            </a:fld>
            <a:endParaRPr lang="lv-LV"/>
          </a:p>
        </p:txBody>
      </p:sp>
    </p:spTree>
    <p:extLst>
      <p:ext uri="{BB962C8B-B14F-4D97-AF65-F5344CB8AC3E}">
        <p14:creationId xmlns:p14="http://schemas.microsoft.com/office/powerpoint/2010/main" val="3491147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5675-4BF5-4D4A-3651-0E0EE35E0267}"/>
              </a:ext>
            </a:extLst>
          </p:cNvPr>
          <p:cNvSpPr>
            <a:spLocks noGrp="1"/>
          </p:cNvSpPr>
          <p:nvPr>
            <p:ph type="title"/>
          </p:nvPr>
        </p:nvSpPr>
        <p:spPr>
          <a:xfrm>
            <a:off x="273051" y="1783984"/>
            <a:ext cx="3733800" cy="4151323"/>
          </a:xfrm>
        </p:spPr>
        <p:txBody>
          <a:bodyPr vert="horz" lIns="86392" tIns="43196" rIns="86392" bIns="43196" rtlCol="0" anchor="t">
            <a:noAutofit/>
          </a:bodyPr>
          <a:lstStyle/>
          <a:p>
            <a:r>
              <a:rPr lang="lv-LV" sz="2000" dirty="0">
                <a:latin typeface="+mn-lt"/>
                <a:cs typeface="Times New Roman" panose="02020603050405020304" pitchFamily="18" charset="0"/>
              </a:rPr>
              <a:t>2025.-2026.gadā atklāti 99 jauni VPVKAC.</a:t>
            </a:r>
            <a:br>
              <a:rPr lang="lv-LV" sz="2000" dirty="0">
                <a:latin typeface="+mn-lt"/>
                <a:cs typeface="Times New Roman" panose="02020603050405020304" pitchFamily="18" charset="0"/>
              </a:rPr>
            </a:br>
            <a:br>
              <a:rPr lang="lv-LV" sz="2000" dirty="0">
                <a:latin typeface="+mn-lt"/>
                <a:cs typeface="Times New Roman" panose="02020603050405020304" pitchFamily="18" charset="0"/>
              </a:rPr>
            </a:br>
            <a:r>
              <a:rPr lang="lv-LV" sz="2000" dirty="0">
                <a:latin typeface="+mn-lt"/>
                <a:cs typeface="Times New Roman" panose="02020603050405020304" pitchFamily="18" charset="0"/>
              </a:rPr>
              <a:t>2026. gadā 35 pašvaldībās darbojas 315 VPVKAC (128 no tiem bibliotēkās), nodrošinot atbalstu 19 valsts pārvaldes iestāžu 131 pakalpojuma pieteikšanā.</a:t>
            </a:r>
            <a:br>
              <a:rPr lang="lv-LV" sz="2000" dirty="0">
                <a:latin typeface="+mn-lt"/>
                <a:cs typeface="Times New Roman" panose="02020603050405020304" pitchFamily="18" charset="0"/>
              </a:rPr>
            </a:br>
            <a:br>
              <a:rPr lang="lv-LV" sz="2000" dirty="0">
                <a:latin typeface="+mn-lt"/>
                <a:cs typeface="Times New Roman" panose="02020603050405020304" pitchFamily="18" charset="0"/>
              </a:rPr>
            </a:br>
            <a:r>
              <a:rPr lang="lv-LV" sz="2000" dirty="0">
                <a:latin typeface="+mn-lt"/>
                <a:cs typeface="Times New Roman" panose="02020603050405020304" pitchFamily="18" charset="0"/>
              </a:rPr>
              <a:t>2026.gadā plānots papildināt VPVKAC pakalpojumu klāstu ar 3 jauniem LAD  pakalpojumiem. Iestādēm ir iespēja rosināt savu pakalpojumu iekļaušanu VPVKAC tīklā.</a:t>
            </a:r>
            <a:br>
              <a:rPr lang="lv-LV" sz="2000" dirty="0">
                <a:latin typeface="+mn-lt"/>
                <a:cs typeface="Times New Roman" panose="02020603050405020304" pitchFamily="18" charset="0"/>
              </a:rPr>
            </a:br>
            <a:br>
              <a:rPr lang="lv-LV" sz="2000" dirty="0">
                <a:latin typeface="+mn-lt"/>
              </a:rPr>
            </a:br>
            <a:endParaRPr lang="lv-LV" sz="2000" dirty="0">
              <a:latin typeface="+mn-lt"/>
            </a:endParaRPr>
          </a:p>
        </p:txBody>
      </p:sp>
      <p:pic>
        <p:nvPicPr>
          <p:cNvPr id="4" name="Content Placeholder 3" descr="A map of the world with blue dots&#10;&#10;AI-generated content may be incorrect.">
            <a:extLst>
              <a:ext uri="{FF2B5EF4-FFF2-40B4-BE49-F238E27FC236}">
                <a16:creationId xmlns:a16="http://schemas.microsoft.com/office/drawing/2014/main" id="{15E5859B-18B4-152F-209C-969E42C3C4F7}"/>
              </a:ext>
            </a:extLst>
          </p:cNvPr>
          <p:cNvPicPr>
            <a:picLocks noGrp="1" noChangeAspect="1"/>
          </p:cNvPicPr>
          <p:nvPr>
            <p:ph idx="1"/>
          </p:nvPr>
        </p:nvPicPr>
        <p:blipFill>
          <a:blip r:embed="rId2"/>
          <a:stretch>
            <a:fillRect/>
          </a:stretch>
        </p:blipFill>
        <p:spPr>
          <a:xfrm>
            <a:off x="4187218" y="1783984"/>
            <a:ext cx="6957879" cy="3777807"/>
          </a:xfrm>
          <a:prstGeom prst="rect">
            <a:avLst/>
          </a:prstGeom>
        </p:spPr>
      </p:pic>
      <p:sp>
        <p:nvSpPr>
          <p:cNvPr id="3" name="Title 1">
            <a:extLst>
              <a:ext uri="{FF2B5EF4-FFF2-40B4-BE49-F238E27FC236}">
                <a16:creationId xmlns:a16="http://schemas.microsoft.com/office/drawing/2014/main" id="{57F123E0-3186-97CA-3DA5-A7DC59ABE110}"/>
              </a:ext>
            </a:extLst>
          </p:cNvPr>
          <p:cNvSpPr txBox="1">
            <a:spLocks/>
          </p:cNvSpPr>
          <p:nvPr/>
        </p:nvSpPr>
        <p:spPr>
          <a:xfrm>
            <a:off x="796244" y="346075"/>
            <a:ext cx="9926412" cy="958948"/>
          </a:xfrm>
          <a:prstGeom prst="rect">
            <a:avLst/>
          </a:prstGeom>
        </p:spPr>
        <p:txBody>
          <a:bodyPr vert="horz" lIns="86392" tIns="43196" rIns="86392" bIns="43196"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latin typeface="+mn-lt"/>
                <a:cs typeface="Segoe UI"/>
              </a:rPr>
              <a:t>Paveiktais Valsts un pašvaldību vienoto klientu apkalpošanas centru (</a:t>
            </a:r>
            <a:r>
              <a:rPr lang="en-US" sz="3200" b="1" dirty="0">
                <a:latin typeface="+mn-lt"/>
                <a:cs typeface="Segoe UI"/>
              </a:rPr>
              <a:t>VPVKAC</a:t>
            </a:r>
            <a:r>
              <a:rPr lang="lv-LV" sz="3200" b="1" dirty="0">
                <a:latin typeface="+mn-lt"/>
                <a:cs typeface="Segoe UI"/>
              </a:rPr>
              <a:t>) jomā</a:t>
            </a:r>
            <a:endParaRPr lang="en-US" sz="3200" b="1" dirty="0">
              <a:latin typeface="+mn-lt"/>
            </a:endParaRPr>
          </a:p>
        </p:txBody>
      </p:sp>
    </p:spTree>
    <p:extLst>
      <p:ext uri="{BB962C8B-B14F-4D97-AF65-F5344CB8AC3E}">
        <p14:creationId xmlns:p14="http://schemas.microsoft.com/office/powerpoint/2010/main" val="2735259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E15B-5979-F697-E31C-4297DD479E93}"/>
              </a:ext>
            </a:extLst>
          </p:cNvPr>
          <p:cNvSpPr>
            <a:spLocks noGrp="1"/>
          </p:cNvSpPr>
          <p:nvPr>
            <p:ph type="title"/>
          </p:nvPr>
        </p:nvSpPr>
        <p:spPr>
          <a:xfrm>
            <a:off x="794804" y="243881"/>
            <a:ext cx="9926412" cy="958948"/>
          </a:xfrm>
        </p:spPr>
        <p:txBody>
          <a:bodyPr anchor="b">
            <a:normAutofit/>
          </a:bodyPr>
          <a:lstStyle/>
          <a:p>
            <a:pPr algn="ctr"/>
            <a:r>
              <a:rPr lang="en-US" sz="3401" b="1" dirty="0">
                <a:latin typeface="+mn-lt"/>
                <a:cs typeface="Segoe UI"/>
              </a:rPr>
              <a:t>VPVKAC </a:t>
            </a:r>
            <a:r>
              <a:rPr lang="en-US" sz="3401" b="1" dirty="0" err="1">
                <a:latin typeface="+mn-lt"/>
                <a:cs typeface="Segoe UI"/>
              </a:rPr>
              <a:t>attīstība</a:t>
            </a:r>
            <a:r>
              <a:rPr lang="en-US" sz="3401" b="1" dirty="0">
                <a:latin typeface="+mn-lt"/>
                <a:cs typeface="Segoe UI"/>
              </a:rPr>
              <a:t> 2026. </a:t>
            </a:r>
            <a:r>
              <a:rPr lang="en-US" sz="3401" b="1" dirty="0" err="1">
                <a:latin typeface="+mn-lt"/>
                <a:cs typeface="Segoe UI"/>
              </a:rPr>
              <a:t>gadā</a:t>
            </a:r>
            <a:endParaRPr lang="en-US" sz="3401" b="1" dirty="0">
              <a:latin typeface="+mn-lt"/>
            </a:endParaRPr>
          </a:p>
        </p:txBody>
      </p:sp>
      <p:graphicFrame>
        <p:nvGraphicFramePr>
          <p:cNvPr id="40" name="Content Placeholder 2">
            <a:extLst>
              <a:ext uri="{FF2B5EF4-FFF2-40B4-BE49-F238E27FC236}">
                <a16:creationId xmlns:a16="http://schemas.microsoft.com/office/drawing/2014/main" id="{DDF924E0-9EF9-50DB-227A-479F5EE3197D}"/>
              </a:ext>
            </a:extLst>
          </p:cNvPr>
          <p:cNvGraphicFramePr>
            <a:graphicFrameLocks noGrp="1"/>
          </p:cNvGraphicFramePr>
          <p:nvPr>
            <p:ph idx="1"/>
            <p:extLst>
              <p:ext uri="{D42A27DB-BD31-4B8C-83A1-F6EECF244321}">
                <p14:modId xmlns:p14="http://schemas.microsoft.com/office/powerpoint/2010/main" val="2436815358"/>
              </p:ext>
            </p:extLst>
          </p:nvPr>
        </p:nvGraphicFramePr>
        <p:xfrm>
          <a:off x="791925" y="1821905"/>
          <a:ext cx="9935051" cy="4116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D25A1D3-76AA-CD57-CD7C-7063F5991D0E}"/>
              </a:ext>
            </a:extLst>
          </p:cNvPr>
          <p:cNvSpPr txBox="1"/>
          <p:nvPr/>
        </p:nvSpPr>
        <p:spPr>
          <a:xfrm>
            <a:off x="2101850" y="1870075"/>
            <a:ext cx="8488928" cy="1077218"/>
          </a:xfrm>
          <a:prstGeom prst="rect">
            <a:avLst/>
          </a:prstGeom>
          <a:noFill/>
        </p:spPr>
        <p:txBody>
          <a:bodyPr wrap="square">
            <a:spAutoFit/>
          </a:bodyPr>
          <a:lstStyle/>
          <a:p>
            <a:r>
              <a:rPr lang="sv-SE" sz="1600" dirty="0">
                <a:solidFill>
                  <a:schemeClr val="tx1"/>
                </a:solidFill>
                <a:latin typeface="+mn-lt"/>
              </a:rPr>
              <a:t>Investīcijas 2.1.2.1.i. projekta “Pakalpojumu sniegšanas reformas atbalsts”</a:t>
            </a:r>
            <a:r>
              <a:rPr lang="lv-LV" sz="1600" dirty="0">
                <a:solidFill>
                  <a:schemeClr val="tx1"/>
                </a:solidFill>
                <a:latin typeface="+mn-lt"/>
              </a:rPr>
              <a:t> ietvaros tiek veikts:</a:t>
            </a:r>
          </a:p>
          <a:p>
            <a:pPr marL="323972" indent="-323972">
              <a:buAutoNum type="arabicParenR"/>
            </a:pPr>
            <a:r>
              <a:rPr lang="lv-LV" sz="1600" dirty="0">
                <a:solidFill>
                  <a:schemeClr val="tx1"/>
                </a:solidFill>
                <a:latin typeface="+mn-lt"/>
              </a:rPr>
              <a:t>esošā VPVKAC tīkla </a:t>
            </a:r>
            <a:r>
              <a:rPr lang="lv-LV" sz="1600" dirty="0" err="1">
                <a:solidFill>
                  <a:schemeClr val="tx1"/>
                </a:solidFill>
                <a:latin typeface="+mn-lt"/>
              </a:rPr>
              <a:t>izvērtējums</a:t>
            </a:r>
            <a:r>
              <a:rPr lang="lv-LV" sz="1600" dirty="0">
                <a:solidFill>
                  <a:schemeClr val="tx1"/>
                </a:solidFill>
                <a:latin typeface="+mn-lt"/>
              </a:rPr>
              <a:t>, sniegto pakalpojumu analīze, izstrādāta metodoloģija projektā noteikto 1.līmeņa atbalsta funkciju pārņemšanai no iestāžu klientu apkalpošanas centriem;</a:t>
            </a:r>
          </a:p>
          <a:p>
            <a:pPr marL="323972" indent="-323972">
              <a:buAutoNum type="arabicParenR"/>
            </a:pPr>
            <a:r>
              <a:rPr lang="lv-LV" sz="1600" dirty="0">
                <a:solidFill>
                  <a:schemeClr val="tx1"/>
                </a:solidFill>
                <a:latin typeface="+mn-lt"/>
                <a:cs typeface="Times New Roman" panose="02020603050405020304" pitchFamily="18" charset="0"/>
              </a:rPr>
              <a:t>VPVKAC tīkla darbības sociālekonomiskās ietekmes </a:t>
            </a:r>
            <a:r>
              <a:rPr lang="lv-LV" sz="1600" dirty="0" err="1">
                <a:solidFill>
                  <a:schemeClr val="tx1"/>
                </a:solidFill>
                <a:latin typeface="+mn-lt"/>
                <a:cs typeface="Times New Roman" panose="02020603050405020304" pitchFamily="18" charset="0"/>
              </a:rPr>
              <a:t>izvērtējums</a:t>
            </a:r>
            <a:r>
              <a:rPr lang="lv-LV" sz="1600" dirty="0">
                <a:solidFill>
                  <a:schemeClr val="tx1"/>
                </a:solidFill>
                <a:latin typeface="+mn-lt"/>
                <a:cs typeface="Times New Roman" panose="02020603050405020304" pitchFamily="18" charset="0"/>
              </a:rPr>
              <a:t>.</a:t>
            </a:r>
          </a:p>
        </p:txBody>
      </p:sp>
    </p:spTree>
    <p:extLst>
      <p:ext uri="{BB962C8B-B14F-4D97-AF65-F5344CB8AC3E}">
        <p14:creationId xmlns:p14="http://schemas.microsoft.com/office/powerpoint/2010/main" val="297261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B7AF906E-804E-1900-C73E-8454D87A28A8}"/>
            </a:ext>
          </a:extLst>
        </p:cNvPr>
        <p:cNvGrpSpPr/>
        <p:nvPr/>
      </p:nvGrpSpPr>
      <p:grpSpPr>
        <a:xfrm>
          <a:off x="0" y="0"/>
          <a:ext cx="0" cy="0"/>
          <a:chOff x="0" y="0"/>
          <a:chExt cx="0" cy="0"/>
        </a:xfrm>
      </p:grpSpPr>
      <p:sp>
        <p:nvSpPr>
          <p:cNvPr id="200" name="Google Shape;200;p1">
            <a:extLst>
              <a:ext uri="{FF2B5EF4-FFF2-40B4-BE49-F238E27FC236}">
                <a16:creationId xmlns:a16="http://schemas.microsoft.com/office/drawing/2014/main" id="{CFB3208A-466D-F490-9CE7-C5B10D90F91A}"/>
              </a:ext>
            </a:extLst>
          </p:cNvPr>
          <p:cNvSpPr txBox="1"/>
          <p:nvPr/>
        </p:nvSpPr>
        <p:spPr>
          <a:xfrm>
            <a:off x="492265" y="4629414"/>
            <a:ext cx="6822254" cy="305340"/>
          </a:xfrm>
          <a:prstGeom prst="rect">
            <a:avLst/>
          </a:prstGeom>
          <a:noFill/>
          <a:ln>
            <a:noFill/>
          </a:ln>
        </p:spPr>
        <p:txBody>
          <a:bodyPr spcFirstLastPara="1" wrap="square" lIns="0" tIns="0" rIns="0" bIns="0" anchor="ctr" anchorCtr="0">
            <a:spAutoFit/>
          </a:bodyPr>
          <a:lstStyle/>
          <a:p>
            <a:pPr algn="l" defTabSz="863925" rtl="0">
              <a:lnSpc>
                <a:spcPct val="90000"/>
              </a:lnSpc>
              <a:buClr>
                <a:srgbClr val="FFFFFF"/>
              </a:buClr>
              <a:buSzPts val="3500"/>
              <a:defRPr/>
            </a:pPr>
            <a:endParaRPr sz="3307" baseline="30000">
              <a:solidFill>
                <a:srgbClr val="FFFFFF"/>
              </a:solidFill>
              <a:latin typeface="Arial Black"/>
              <a:ea typeface="Arial Black"/>
              <a:cs typeface="Arial Black"/>
              <a:sym typeface="Arial Black"/>
            </a:endParaRPr>
          </a:p>
        </p:txBody>
      </p:sp>
      <p:sp>
        <p:nvSpPr>
          <p:cNvPr id="5" name="Google Shape;209;p2">
            <a:extLst>
              <a:ext uri="{FF2B5EF4-FFF2-40B4-BE49-F238E27FC236}">
                <a16:creationId xmlns:a16="http://schemas.microsoft.com/office/drawing/2014/main" id="{C2FFC3CF-42BD-F6F1-B8DF-8A21C082B97B}"/>
              </a:ext>
            </a:extLst>
          </p:cNvPr>
          <p:cNvSpPr/>
          <p:nvPr/>
        </p:nvSpPr>
        <p:spPr>
          <a:xfrm>
            <a:off x="492265" y="3459590"/>
            <a:ext cx="1737578" cy="355775"/>
          </a:xfrm>
          <a:prstGeom prst="rect">
            <a:avLst/>
          </a:prstGeom>
          <a:solidFill>
            <a:srgbClr val="929292"/>
          </a:solidFill>
          <a:ln>
            <a:noFill/>
          </a:ln>
        </p:spPr>
        <p:txBody>
          <a:bodyPr spcFirstLastPara="1" wrap="square" lIns="43177" tIns="43177" rIns="43177" bIns="43177" anchor="ctr" anchorCtr="0">
            <a:noAutofit/>
          </a:bodyPr>
          <a:lstStyle/>
          <a:p>
            <a:pPr algn="l" defTabSz="863925" rtl="0">
              <a:buClr>
                <a:srgbClr val="FFFFFF"/>
              </a:buClr>
              <a:buSzPts val="2100"/>
              <a:defRPr/>
            </a:pPr>
            <a:r>
              <a:rPr lang="lv-LV" sz="1984" b="1">
                <a:solidFill>
                  <a:srgbClr val="FFFFFF"/>
                </a:solidFill>
                <a:latin typeface="Arial Black"/>
                <a:ea typeface="Arial Black"/>
                <a:cs typeface="Arial Black"/>
                <a:sym typeface="Arial Black"/>
              </a:rPr>
              <a:t>09.09.2025.</a:t>
            </a:r>
            <a:endParaRPr sz="1701" b="1">
              <a:solidFill>
                <a:srgbClr val="FFFFFF"/>
              </a:solidFill>
              <a:latin typeface="Arial Black"/>
              <a:ea typeface="Arial Black"/>
              <a:cs typeface="Arial Black"/>
              <a:sym typeface="Arial Black"/>
            </a:endParaRPr>
          </a:p>
        </p:txBody>
      </p:sp>
      <p:pic>
        <p:nvPicPr>
          <p:cNvPr id="6" name="Google Shape;331;p12" descr="Image">
            <a:extLst>
              <a:ext uri="{FF2B5EF4-FFF2-40B4-BE49-F238E27FC236}">
                <a16:creationId xmlns:a16="http://schemas.microsoft.com/office/drawing/2014/main" id="{50761C4C-E47E-06BD-B165-9C8227DC5515}"/>
              </a:ext>
            </a:extLst>
          </p:cNvPr>
          <p:cNvPicPr preferRelativeResize="0"/>
          <p:nvPr/>
        </p:nvPicPr>
        <p:blipFill rotWithShape="1">
          <a:blip r:embed="rId3">
            <a:alphaModFix/>
          </a:blip>
          <a:srcRect l="14367" t="-23365" r="-14470" b="23436"/>
          <a:stretch>
            <a:fillRect/>
          </a:stretch>
        </p:blipFill>
        <p:spPr>
          <a:xfrm>
            <a:off x="-3277912" y="-806293"/>
            <a:ext cx="16276361" cy="11632063"/>
          </a:xfrm>
          <a:prstGeom prst="rect">
            <a:avLst/>
          </a:prstGeom>
          <a:noFill/>
          <a:ln>
            <a:noFill/>
          </a:ln>
        </p:spPr>
      </p:pic>
      <p:pic>
        <p:nvPicPr>
          <p:cNvPr id="7" name="Google Shape;263;p5" descr="shutterstock_2124062057.psd">
            <a:extLst>
              <a:ext uri="{FF2B5EF4-FFF2-40B4-BE49-F238E27FC236}">
                <a16:creationId xmlns:a16="http://schemas.microsoft.com/office/drawing/2014/main" id="{FF6CEDDD-C6E0-0B7E-97DF-3AD0BAC0DE0F}"/>
              </a:ext>
            </a:extLst>
          </p:cNvPr>
          <p:cNvPicPr preferRelativeResize="0"/>
          <p:nvPr/>
        </p:nvPicPr>
        <p:blipFill rotWithShape="1">
          <a:blip r:embed="rId4">
            <a:alphaModFix/>
          </a:blip>
          <a:srcRect/>
          <a:stretch/>
        </p:blipFill>
        <p:spPr>
          <a:xfrm>
            <a:off x="5166876" y="1708812"/>
            <a:ext cx="8043864" cy="5451359"/>
          </a:xfrm>
          <a:prstGeom prst="rect">
            <a:avLst/>
          </a:prstGeom>
          <a:noFill/>
          <a:ln>
            <a:noFill/>
          </a:ln>
        </p:spPr>
      </p:pic>
      <p:sp>
        <p:nvSpPr>
          <p:cNvPr id="3" name="Rectangle 1">
            <a:extLst>
              <a:ext uri="{FF2B5EF4-FFF2-40B4-BE49-F238E27FC236}">
                <a16:creationId xmlns:a16="http://schemas.microsoft.com/office/drawing/2014/main" id="{58D52CA9-3B33-13AB-4D02-0A36C59994FB}"/>
              </a:ext>
            </a:extLst>
          </p:cNvPr>
          <p:cNvSpPr/>
          <p:nvPr/>
        </p:nvSpPr>
        <p:spPr>
          <a:xfrm>
            <a:off x="418214" y="1057525"/>
            <a:ext cx="10827635" cy="8303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157" b="1" kern="1200" dirty="0">
                <a:solidFill>
                  <a:srgbClr val="AC61C8"/>
                </a:solidFill>
              </a:rPr>
              <a:t>Projekts «</a:t>
            </a:r>
            <a:r>
              <a:rPr lang="lv-LV" sz="4157" b="1" kern="1200" dirty="0" err="1">
                <a:solidFill>
                  <a:srgbClr val="AC61C8"/>
                </a:solidFill>
              </a:rPr>
              <a:t>Sab</a:t>
            </a:r>
            <a:r>
              <a:rPr lang="lv-LV" sz="4157" b="1" dirty="0" err="1">
                <a:solidFill>
                  <a:srgbClr val="AC61C8"/>
                </a:solidFill>
              </a:rPr>
              <a:t>iedrības</a:t>
            </a:r>
            <a:r>
              <a:rPr lang="lv-LV" sz="4157" b="1" dirty="0">
                <a:solidFill>
                  <a:srgbClr val="AC61C8"/>
                </a:solidFill>
              </a:rPr>
              <a:t> digitālo prasmju attīstība»</a:t>
            </a:r>
            <a:endParaRPr lang="lv-LV" sz="4157" b="1" kern="1200" dirty="0">
              <a:solidFill>
                <a:srgbClr val="AC61C8"/>
              </a:solidFill>
            </a:endParaRPr>
          </a:p>
        </p:txBody>
      </p:sp>
      <p:sp>
        <p:nvSpPr>
          <p:cNvPr id="10" name="Taisnstūris 9">
            <a:extLst>
              <a:ext uri="{FF2B5EF4-FFF2-40B4-BE49-F238E27FC236}">
                <a16:creationId xmlns:a16="http://schemas.microsoft.com/office/drawing/2014/main" id="{22BA7D61-E699-90F7-D04A-C07B5FCD0D01}"/>
              </a:ext>
            </a:extLst>
          </p:cNvPr>
          <p:cNvSpPr/>
          <p:nvPr/>
        </p:nvSpPr>
        <p:spPr>
          <a:xfrm>
            <a:off x="374455" y="3243713"/>
            <a:ext cx="2077301" cy="614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63925" rtl="0">
              <a:defRPr/>
            </a:pPr>
            <a:endParaRPr lang="lv-LV" sz="1701" kern="1200">
              <a:solidFill>
                <a:prstClr val="white"/>
              </a:solidFill>
              <a:latin typeface="Arial"/>
            </a:endParaRPr>
          </a:p>
        </p:txBody>
      </p:sp>
      <p:sp>
        <p:nvSpPr>
          <p:cNvPr id="9" name="Viedās administrācijas un reģionālās attīstības ministrija…">
            <a:extLst>
              <a:ext uri="{FF2B5EF4-FFF2-40B4-BE49-F238E27FC236}">
                <a16:creationId xmlns:a16="http://schemas.microsoft.com/office/drawing/2014/main" id="{4432D403-5EB3-5FE5-519E-CF178F0C8D51}"/>
              </a:ext>
            </a:extLst>
          </p:cNvPr>
          <p:cNvSpPr txBox="1"/>
          <p:nvPr/>
        </p:nvSpPr>
        <p:spPr>
          <a:xfrm>
            <a:off x="377362" y="3682243"/>
            <a:ext cx="5712779" cy="907973"/>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43195" tIns="43196" rIns="43195" bIns="43196"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defTabSz="863925">
              <a:defRPr sz="1200" spc="24" baseline="25000"/>
            </a:pPr>
            <a:r>
              <a:rPr lang="lv-LV" sz="2000" kern="1200" spc="23" baseline="25000" dirty="0">
                <a:latin typeface="+mn-lt"/>
              </a:rPr>
              <a:t>Arita Vīziņa, </a:t>
            </a:r>
          </a:p>
          <a:p>
            <a:pPr defTabSz="863925">
              <a:defRPr sz="1200" spc="24" baseline="25000"/>
            </a:pPr>
            <a:r>
              <a:rPr sz="2000" kern="1200" spc="23" baseline="25000" dirty="0" err="1">
                <a:latin typeface="+mn-lt"/>
              </a:rPr>
              <a:t>Viedās</a:t>
            </a:r>
            <a:r>
              <a:rPr sz="2000" kern="1200" spc="23" baseline="25000" dirty="0">
                <a:latin typeface="+mn-lt"/>
              </a:rPr>
              <a:t> </a:t>
            </a:r>
            <a:r>
              <a:rPr sz="2000" kern="1200" spc="23" baseline="25000" dirty="0" err="1">
                <a:latin typeface="+mn-lt"/>
              </a:rPr>
              <a:t>administrācijas</a:t>
            </a:r>
            <a:r>
              <a:rPr sz="2000" kern="1200" spc="23" baseline="25000" dirty="0">
                <a:latin typeface="+mn-lt"/>
              </a:rPr>
              <a:t> un </a:t>
            </a:r>
            <a:r>
              <a:rPr sz="2000" kern="1200" spc="23" baseline="25000" dirty="0" err="1">
                <a:latin typeface="+mn-lt"/>
              </a:rPr>
              <a:t>reģionālās</a:t>
            </a:r>
            <a:r>
              <a:rPr sz="2000" kern="1200" spc="23" baseline="25000" dirty="0">
                <a:latin typeface="+mn-lt"/>
              </a:rPr>
              <a:t> </a:t>
            </a:r>
            <a:r>
              <a:rPr sz="2000" kern="1200" spc="23" baseline="25000" dirty="0" err="1">
                <a:latin typeface="+mn-lt"/>
              </a:rPr>
              <a:t>attīstības</a:t>
            </a:r>
            <a:r>
              <a:rPr sz="2000" kern="1200" spc="23" baseline="25000" dirty="0">
                <a:latin typeface="+mn-lt"/>
              </a:rPr>
              <a:t> </a:t>
            </a:r>
            <a:r>
              <a:rPr sz="2000" kern="1200" spc="23" baseline="25000" dirty="0" err="1">
                <a:latin typeface="+mn-lt"/>
              </a:rPr>
              <a:t>ministrija</a:t>
            </a:r>
            <a:endParaRPr sz="2000" kern="1200" spc="23" baseline="25000" dirty="0">
              <a:latin typeface="+mn-lt"/>
            </a:endParaRPr>
          </a:p>
          <a:p>
            <a:pPr defTabSz="863925">
              <a:defRPr sz="1200" spc="24" baseline="25000"/>
            </a:pPr>
            <a:r>
              <a:rPr sz="2000" kern="1200" spc="23" baseline="25000" dirty="0" err="1">
                <a:latin typeface="+mn-lt"/>
              </a:rPr>
              <a:t>Projektu</a:t>
            </a:r>
            <a:r>
              <a:rPr sz="2000" kern="1200" spc="23" baseline="25000" dirty="0">
                <a:latin typeface="+mn-lt"/>
              </a:rPr>
              <a:t> pārvaldības </a:t>
            </a:r>
            <a:r>
              <a:rPr sz="2000" kern="1200" spc="23" baseline="25000" dirty="0" err="1">
                <a:latin typeface="+mn-lt"/>
              </a:rPr>
              <a:t>departamenta</a:t>
            </a:r>
            <a:r>
              <a:rPr sz="2000" kern="1200" spc="23" baseline="25000" dirty="0">
                <a:latin typeface="+mn-lt"/>
              </a:rPr>
              <a:t> </a:t>
            </a:r>
            <a:r>
              <a:rPr sz="2000" kern="1200" spc="23" baseline="25000" dirty="0" err="1">
                <a:latin typeface="+mn-lt"/>
              </a:rPr>
              <a:t>Digitālās</a:t>
            </a:r>
            <a:r>
              <a:rPr sz="2000" kern="1200" spc="23" baseline="25000" dirty="0">
                <a:latin typeface="+mn-lt"/>
              </a:rPr>
              <a:t> </a:t>
            </a:r>
            <a:r>
              <a:rPr sz="2000" kern="1200" spc="23" baseline="25000" dirty="0" err="1">
                <a:latin typeface="+mn-lt"/>
              </a:rPr>
              <a:t>iesaistes</a:t>
            </a:r>
            <a:r>
              <a:rPr sz="2000" kern="1200" spc="23" baseline="25000" dirty="0">
                <a:latin typeface="+mn-lt"/>
              </a:rPr>
              <a:t> un </a:t>
            </a:r>
            <a:r>
              <a:rPr sz="2000" kern="1200" spc="23" baseline="25000" dirty="0" err="1">
                <a:latin typeface="+mn-lt"/>
              </a:rPr>
              <a:t>prasmju</a:t>
            </a:r>
            <a:r>
              <a:rPr sz="2000" kern="1200" spc="23" baseline="25000" dirty="0">
                <a:latin typeface="+mn-lt"/>
              </a:rPr>
              <a:t> </a:t>
            </a:r>
            <a:r>
              <a:rPr sz="2000" kern="1200" spc="23" baseline="25000" dirty="0" err="1">
                <a:latin typeface="+mn-lt"/>
              </a:rPr>
              <a:t>nodaļas</a:t>
            </a:r>
            <a:r>
              <a:rPr sz="2000" kern="1200" spc="23" baseline="25000" dirty="0">
                <a:latin typeface="+mn-lt"/>
              </a:rPr>
              <a:t> </a:t>
            </a:r>
            <a:r>
              <a:rPr sz="2000" kern="1200" spc="23" baseline="25000" dirty="0" err="1">
                <a:latin typeface="+mn-lt"/>
              </a:rPr>
              <a:t>projekta</a:t>
            </a:r>
            <a:r>
              <a:rPr sz="2000" kern="1200" spc="23" baseline="25000" dirty="0">
                <a:latin typeface="+mn-lt"/>
              </a:rPr>
              <a:t> </a:t>
            </a:r>
            <a:r>
              <a:rPr sz="2000" kern="1200" spc="23" baseline="25000" dirty="0" err="1">
                <a:latin typeface="+mn-lt"/>
              </a:rPr>
              <a:t>koordinatore</a:t>
            </a:r>
            <a:endParaRPr lang="lv-LV" sz="2000" kern="1200" spc="23" baseline="25000" dirty="0">
              <a:latin typeface="+mn-lt"/>
            </a:endParaRPr>
          </a:p>
        </p:txBody>
      </p:sp>
    </p:spTree>
    <p:extLst>
      <p:ext uri="{BB962C8B-B14F-4D97-AF65-F5344CB8AC3E}">
        <p14:creationId xmlns:p14="http://schemas.microsoft.com/office/powerpoint/2010/main" val="4148430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BD25C302-9110-A137-131B-BC9BDF7285C1}"/>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97BEB482-4DBC-8D22-AECA-8ADB7A67F8AF}"/>
              </a:ext>
            </a:extLst>
          </p:cNvPr>
          <p:cNvSpPr/>
          <p:nvPr/>
        </p:nvSpPr>
        <p:spPr>
          <a:xfrm>
            <a:off x="350571" y="396242"/>
            <a:ext cx="10817758"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000" b="1" kern="1200" dirty="0">
                <a:solidFill>
                  <a:srgbClr val="AC61C8"/>
                </a:solidFill>
              </a:rPr>
              <a:t>Mācību īstenošana</a:t>
            </a:r>
          </a:p>
        </p:txBody>
      </p:sp>
      <p:sp>
        <p:nvSpPr>
          <p:cNvPr id="5" name="Rectangle: Rounded Corners 4">
            <a:extLst>
              <a:ext uri="{FF2B5EF4-FFF2-40B4-BE49-F238E27FC236}">
                <a16:creationId xmlns:a16="http://schemas.microsoft.com/office/drawing/2014/main" id="{99F3392B-A5BA-F529-89EE-9B821A190650}"/>
              </a:ext>
            </a:extLst>
          </p:cNvPr>
          <p:cNvSpPr/>
          <p:nvPr/>
        </p:nvSpPr>
        <p:spPr>
          <a:xfrm>
            <a:off x="1025841" y="1680291"/>
            <a:ext cx="2832564" cy="3014966"/>
          </a:xfrm>
          <a:prstGeom prst="roundRect">
            <a:avLst>
              <a:gd name="adj" fmla="val 9524"/>
            </a:avLst>
          </a:prstGeom>
          <a:solidFill>
            <a:schemeClr val="bg2">
              <a:lumMod val="40000"/>
              <a:lumOff val="60000"/>
            </a:schemeClr>
          </a:solidFill>
          <a:ln w="12700" cap="flat" cmpd="sng" algn="ctr">
            <a:noFill/>
            <a:prstDash val="solid"/>
            <a:miter lim="800000"/>
          </a:ln>
          <a:effectLst/>
        </p:spPr>
        <p:txBody>
          <a:bodyPr rtlCol="0" anchor="ct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63925" eaLnBrk="1" fontAlgn="auto" hangingPunct="1">
              <a:spcBef>
                <a:spcPts val="0"/>
              </a:spcBef>
              <a:spcAft>
                <a:spcPts val="0"/>
              </a:spcAft>
              <a:defRPr/>
            </a:pPr>
            <a:endParaRPr lang="lv-LV" sz="1701">
              <a:solidFill>
                <a:prstClr val="white"/>
              </a:solidFill>
              <a:latin typeface="Calibri" panose="020F0502020204030204"/>
              <a:cs typeface="Arial"/>
              <a:sym typeface="Arial"/>
            </a:endParaRPr>
          </a:p>
        </p:txBody>
      </p:sp>
      <p:sp>
        <p:nvSpPr>
          <p:cNvPr id="9" name="TextBox 1">
            <a:extLst>
              <a:ext uri="{FF2B5EF4-FFF2-40B4-BE49-F238E27FC236}">
                <a16:creationId xmlns:a16="http://schemas.microsoft.com/office/drawing/2014/main" id="{BCCB1C27-D4D6-C34A-DB89-19F15EE46E29}"/>
              </a:ext>
            </a:extLst>
          </p:cNvPr>
          <p:cNvSpPr txBox="1"/>
          <p:nvPr/>
        </p:nvSpPr>
        <p:spPr>
          <a:xfrm>
            <a:off x="4394864" y="2034391"/>
            <a:ext cx="2317775" cy="959654"/>
          </a:xfrm>
          <a:prstGeom prst="rect">
            <a:avLst/>
          </a:prstGeom>
          <a:noFill/>
        </p:spPr>
        <p:txBody>
          <a:bodyPr rot="0" spcFirstLastPara="0" vert="horz" wrap="square" lIns="86392" tIns="43196" rIns="86392" bIns="43196" numCol="1" spcCol="0" rtlCol="0" fromWordArt="0" anchor="t" anchorCtr="0" forceAA="0" compatLnSpc="1">
            <a:prstTxWarp prst="textNoShape">
              <a:avLst/>
            </a:prstTxWarp>
            <a:spAutoFit/>
          </a:bodyP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86424">
              <a:defRPr/>
            </a:pPr>
            <a:r>
              <a:rPr lang="lv-LV" sz="5669" b="1" dirty="0">
                <a:solidFill>
                  <a:srgbClr val="AC61C8"/>
                </a:solidFill>
                <a:latin typeface="+mn-lt"/>
                <a:cs typeface="Times New Roman"/>
              </a:rPr>
              <a:t>18770</a:t>
            </a:r>
            <a:endParaRPr lang="lv-LV" sz="1890" b="1" dirty="0">
              <a:solidFill>
                <a:srgbClr val="000000"/>
              </a:solidFill>
              <a:latin typeface="+mn-lt"/>
            </a:endParaRPr>
          </a:p>
        </p:txBody>
      </p:sp>
      <p:pic>
        <p:nvPicPr>
          <p:cNvPr id="4" name="Graphic 3" descr="Document with solid fill">
            <a:extLst>
              <a:ext uri="{FF2B5EF4-FFF2-40B4-BE49-F238E27FC236}">
                <a16:creationId xmlns:a16="http://schemas.microsoft.com/office/drawing/2014/main" id="{D9BFCC52-EFC3-0C6F-5AAB-74C0A7949F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4477" y="2094948"/>
            <a:ext cx="2168749" cy="2168749"/>
          </a:xfrm>
          <a:prstGeom prst="rect">
            <a:avLst/>
          </a:prstGeom>
        </p:spPr>
      </p:pic>
      <p:sp>
        <p:nvSpPr>
          <p:cNvPr id="7" name="TextBox 1">
            <a:extLst>
              <a:ext uri="{FF2B5EF4-FFF2-40B4-BE49-F238E27FC236}">
                <a16:creationId xmlns:a16="http://schemas.microsoft.com/office/drawing/2014/main" id="{6304992D-8771-7183-787A-A9B2E04FD52D}"/>
              </a:ext>
            </a:extLst>
          </p:cNvPr>
          <p:cNvSpPr txBox="1"/>
          <p:nvPr/>
        </p:nvSpPr>
        <p:spPr>
          <a:xfrm>
            <a:off x="6160926" y="2238004"/>
            <a:ext cx="4915287" cy="552428"/>
          </a:xfrm>
          <a:prstGeom prst="rect">
            <a:avLst/>
          </a:prstGeom>
          <a:noFill/>
        </p:spPr>
        <p:txBody>
          <a:bodyPr rot="0" spcFirstLastPara="0" vert="horz" wrap="square" lIns="86392" tIns="43196" rIns="86392" bIns="43196" numCol="1" spcCol="0" rtlCol="0" fromWordArt="0" anchor="t" anchorCtr="0" forceAA="0" compatLnSpc="1">
            <a:prstTxWarp prst="textNoShape">
              <a:avLst/>
            </a:prstTxWarp>
            <a:spAutoFit/>
          </a:bodyP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86424">
              <a:defRPr/>
            </a:pPr>
            <a:r>
              <a:rPr lang="lv-LV" sz="3023" dirty="0">
                <a:latin typeface="+mn-lt"/>
                <a:cs typeface="Times New Roman"/>
              </a:rPr>
              <a:t>izsniegto apliecību skaits</a:t>
            </a:r>
            <a:endParaRPr lang="lv-LV" sz="992" dirty="0">
              <a:latin typeface="+mn-lt"/>
            </a:endParaRPr>
          </a:p>
        </p:txBody>
      </p:sp>
      <p:sp>
        <p:nvSpPr>
          <p:cNvPr id="14" name="TextBox 1">
            <a:extLst>
              <a:ext uri="{FF2B5EF4-FFF2-40B4-BE49-F238E27FC236}">
                <a16:creationId xmlns:a16="http://schemas.microsoft.com/office/drawing/2014/main" id="{48044B6A-350A-9E05-C21D-D35756DA8C5F}"/>
              </a:ext>
            </a:extLst>
          </p:cNvPr>
          <p:cNvSpPr txBox="1"/>
          <p:nvPr/>
        </p:nvSpPr>
        <p:spPr>
          <a:xfrm>
            <a:off x="4394864" y="3240511"/>
            <a:ext cx="2317775" cy="959654"/>
          </a:xfrm>
          <a:prstGeom prst="rect">
            <a:avLst/>
          </a:prstGeom>
          <a:noFill/>
        </p:spPr>
        <p:txBody>
          <a:bodyPr rot="0" spcFirstLastPara="0" vert="horz" wrap="square" lIns="86392" tIns="43196" rIns="86392" bIns="43196" numCol="1" spcCol="0" rtlCol="0" fromWordArt="0" anchor="t" anchorCtr="0" forceAA="0" compatLnSpc="1">
            <a:prstTxWarp prst="textNoShape">
              <a:avLst/>
            </a:prstTxWarp>
            <a:spAutoFit/>
          </a:bodyP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86424">
              <a:defRPr/>
            </a:pPr>
            <a:r>
              <a:rPr lang="lv-LV" sz="5669" b="1" dirty="0">
                <a:solidFill>
                  <a:srgbClr val="AC61C8"/>
                </a:solidFill>
                <a:latin typeface="+mn-lt"/>
                <a:cs typeface="Times New Roman"/>
              </a:rPr>
              <a:t>13150</a:t>
            </a:r>
            <a:endParaRPr lang="lv-LV" sz="1890" b="1" dirty="0">
              <a:solidFill>
                <a:srgbClr val="000000"/>
              </a:solidFill>
              <a:latin typeface="+mn-lt"/>
            </a:endParaRPr>
          </a:p>
        </p:txBody>
      </p:sp>
      <p:sp>
        <p:nvSpPr>
          <p:cNvPr id="15" name="TextBox 1">
            <a:extLst>
              <a:ext uri="{FF2B5EF4-FFF2-40B4-BE49-F238E27FC236}">
                <a16:creationId xmlns:a16="http://schemas.microsoft.com/office/drawing/2014/main" id="{5C690595-F460-941E-5D55-C352920CF70F}"/>
              </a:ext>
            </a:extLst>
          </p:cNvPr>
          <p:cNvSpPr txBox="1"/>
          <p:nvPr/>
        </p:nvSpPr>
        <p:spPr>
          <a:xfrm>
            <a:off x="6160926" y="3436626"/>
            <a:ext cx="4915287" cy="552428"/>
          </a:xfrm>
          <a:prstGeom prst="rect">
            <a:avLst/>
          </a:prstGeom>
          <a:noFill/>
        </p:spPr>
        <p:txBody>
          <a:bodyPr rot="0" spcFirstLastPara="0" vert="horz" wrap="square" lIns="86392" tIns="43196" rIns="86392" bIns="43196" numCol="1" spcCol="0" rtlCol="0" fromWordArt="0" anchor="t" anchorCtr="0" forceAA="0" compatLnSpc="1">
            <a:prstTxWarp prst="textNoShape">
              <a:avLst/>
            </a:prstTxWarp>
            <a:spAutoFit/>
          </a:bodyP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86424">
              <a:defRPr/>
            </a:pPr>
            <a:r>
              <a:rPr lang="lv-LV" sz="3023" dirty="0">
                <a:latin typeface="+mn-lt"/>
                <a:cs typeface="Times New Roman"/>
              </a:rPr>
              <a:t>unikālo dalībnieku skaits</a:t>
            </a:r>
          </a:p>
        </p:txBody>
      </p:sp>
      <p:sp>
        <p:nvSpPr>
          <p:cNvPr id="17" name="TextBox 16">
            <a:extLst>
              <a:ext uri="{FF2B5EF4-FFF2-40B4-BE49-F238E27FC236}">
                <a16:creationId xmlns:a16="http://schemas.microsoft.com/office/drawing/2014/main" id="{A2E607A6-B7ED-18E5-423C-3EFCAC8B72DA}"/>
              </a:ext>
            </a:extLst>
          </p:cNvPr>
          <p:cNvSpPr txBox="1"/>
          <p:nvPr/>
        </p:nvSpPr>
        <p:spPr>
          <a:xfrm>
            <a:off x="0" y="6113026"/>
            <a:ext cx="2323938" cy="646331"/>
          </a:xfrm>
          <a:prstGeom prst="rect">
            <a:avLst/>
          </a:prstGeom>
          <a:noFill/>
        </p:spPr>
        <p:txBody>
          <a:bodyPr wrap="square" rtlCol="0">
            <a:spAutoFit/>
          </a:bodyPr>
          <a:lstStyle/>
          <a:p>
            <a:r>
              <a:rPr lang="lv-LV" dirty="0"/>
              <a:t>Dati uz 16.03.2026</a:t>
            </a:r>
          </a:p>
          <a:p>
            <a:endParaRPr lang="lv-LV" dirty="0"/>
          </a:p>
        </p:txBody>
      </p:sp>
    </p:spTree>
    <p:extLst>
      <p:ext uri="{BB962C8B-B14F-4D97-AF65-F5344CB8AC3E}">
        <p14:creationId xmlns:p14="http://schemas.microsoft.com/office/powerpoint/2010/main" val="1210303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038BCEE9-77AA-0A02-2671-B337AD9E6699}"/>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F4448D69-B102-C555-956F-A4B1F0CDDC0C}"/>
              </a:ext>
            </a:extLst>
          </p:cNvPr>
          <p:cNvSpPr txBox="1"/>
          <p:nvPr/>
        </p:nvSpPr>
        <p:spPr>
          <a:xfrm>
            <a:off x="0" y="6113026"/>
            <a:ext cx="2323938" cy="646331"/>
          </a:xfrm>
          <a:prstGeom prst="rect">
            <a:avLst/>
          </a:prstGeom>
          <a:noFill/>
        </p:spPr>
        <p:txBody>
          <a:bodyPr wrap="square" rtlCol="0">
            <a:spAutoFit/>
          </a:bodyPr>
          <a:lstStyle/>
          <a:p>
            <a:r>
              <a:rPr lang="lv-LV" dirty="0"/>
              <a:t>Dati uz 16.03.2026</a:t>
            </a:r>
          </a:p>
          <a:p>
            <a:endParaRPr lang="lv-LV" dirty="0"/>
          </a:p>
        </p:txBody>
      </p:sp>
      <p:pic>
        <p:nvPicPr>
          <p:cNvPr id="6" name="Picture 5">
            <a:extLst>
              <a:ext uri="{FF2B5EF4-FFF2-40B4-BE49-F238E27FC236}">
                <a16:creationId xmlns:a16="http://schemas.microsoft.com/office/drawing/2014/main" id="{699026E7-ACD5-57D2-AC62-C7A36B0A4ADF}"/>
              </a:ext>
            </a:extLst>
          </p:cNvPr>
          <p:cNvPicPr>
            <a:picLocks noChangeAspect="1"/>
          </p:cNvPicPr>
          <p:nvPr/>
        </p:nvPicPr>
        <p:blipFill>
          <a:blip r:embed="rId3"/>
          <a:stretch>
            <a:fillRect/>
          </a:stretch>
        </p:blipFill>
        <p:spPr>
          <a:xfrm>
            <a:off x="6524532" y="396242"/>
            <a:ext cx="4109882" cy="5658533"/>
          </a:xfrm>
          <a:prstGeom prst="rect">
            <a:avLst/>
          </a:prstGeom>
        </p:spPr>
      </p:pic>
      <p:pic>
        <p:nvPicPr>
          <p:cNvPr id="10" name="Picture 9">
            <a:extLst>
              <a:ext uri="{FF2B5EF4-FFF2-40B4-BE49-F238E27FC236}">
                <a16:creationId xmlns:a16="http://schemas.microsoft.com/office/drawing/2014/main" id="{252DEB87-15CD-0809-B431-5DE98DC267D6}"/>
              </a:ext>
            </a:extLst>
          </p:cNvPr>
          <p:cNvPicPr>
            <a:picLocks noChangeAspect="1"/>
          </p:cNvPicPr>
          <p:nvPr/>
        </p:nvPicPr>
        <p:blipFill>
          <a:blip r:embed="rId4"/>
          <a:stretch>
            <a:fillRect/>
          </a:stretch>
        </p:blipFill>
        <p:spPr>
          <a:xfrm>
            <a:off x="350571" y="1746629"/>
            <a:ext cx="5871043" cy="1478880"/>
          </a:xfrm>
          <a:prstGeom prst="rect">
            <a:avLst/>
          </a:prstGeom>
        </p:spPr>
      </p:pic>
      <p:sp>
        <p:nvSpPr>
          <p:cNvPr id="7" name="Rectangle 1">
            <a:extLst>
              <a:ext uri="{FF2B5EF4-FFF2-40B4-BE49-F238E27FC236}">
                <a16:creationId xmlns:a16="http://schemas.microsoft.com/office/drawing/2014/main" id="{DE249AF1-6B89-4650-97C7-45CAB54E0C9C}"/>
              </a:ext>
            </a:extLst>
          </p:cNvPr>
          <p:cNvSpPr/>
          <p:nvPr/>
        </p:nvSpPr>
        <p:spPr>
          <a:xfrm>
            <a:off x="350571" y="396242"/>
            <a:ext cx="10817758"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000" b="1" kern="1200" dirty="0">
                <a:solidFill>
                  <a:srgbClr val="AC61C8"/>
                </a:solidFill>
              </a:rPr>
              <a:t>Mācību īstenošana</a:t>
            </a:r>
          </a:p>
        </p:txBody>
      </p:sp>
    </p:spTree>
    <p:extLst>
      <p:ext uri="{BB962C8B-B14F-4D97-AF65-F5344CB8AC3E}">
        <p14:creationId xmlns:p14="http://schemas.microsoft.com/office/powerpoint/2010/main" val="1351454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463A5AA9-30CE-6582-92CC-CA5AD242B9CB}"/>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AD75EC82-F3C0-B1C4-4FBE-F79D97F90C2A}"/>
              </a:ext>
            </a:extLst>
          </p:cNvPr>
          <p:cNvSpPr/>
          <p:nvPr/>
        </p:nvSpPr>
        <p:spPr>
          <a:xfrm>
            <a:off x="150043" y="451329"/>
            <a:ext cx="6612486"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3401" b="1" kern="1200" dirty="0">
                <a:solidFill>
                  <a:srgbClr val="AC61C8"/>
                </a:solidFill>
              </a:rPr>
              <a:t>Iedzīvotāju atsauksmes pēc dalības mācībās</a:t>
            </a:r>
          </a:p>
        </p:txBody>
      </p:sp>
      <p:pic>
        <p:nvPicPr>
          <p:cNvPr id="2" name="Attēls 1">
            <a:extLst>
              <a:ext uri="{FF2B5EF4-FFF2-40B4-BE49-F238E27FC236}">
                <a16:creationId xmlns:a16="http://schemas.microsoft.com/office/drawing/2014/main" id="{A490D4FE-6CEB-9268-9E18-73999BF864E7}"/>
              </a:ext>
            </a:extLst>
          </p:cNvPr>
          <p:cNvPicPr>
            <a:picLocks noChangeAspect="1"/>
          </p:cNvPicPr>
          <p:nvPr/>
        </p:nvPicPr>
        <p:blipFill>
          <a:blip r:embed="rId3"/>
          <a:stretch>
            <a:fillRect/>
          </a:stretch>
        </p:blipFill>
        <p:spPr>
          <a:xfrm>
            <a:off x="6762529" y="643"/>
            <a:ext cx="4370385" cy="2837565"/>
          </a:xfrm>
          <a:prstGeom prst="rect">
            <a:avLst/>
          </a:prstGeom>
        </p:spPr>
      </p:pic>
      <p:sp>
        <p:nvSpPr>
          <p:cNvPr id="4" name="TextBox 3">
            <a:extLst>
              <a:ext uri="{FF2B5EF4-FFF2-40B4-BE49-F238E27FC236}">
                <a16:creationId xmlns:a16="http://schemas.microsoft.com/office/drawing/2014/main" id="{25DACA41-056D-6C8C-2F90-94946B24067A}"/>
              </a:ext>
            </a:extLst>
          </p:cNvPr>
          <p:cNvSpPr txBox="1"/>
          <p:nvPr/>
        </p:nvSpPr>
        <p:spPr>
          <a:xfrm>
            <a:off x="150043" y="1419425"/>
            <a:ext cx="5806046" cy="5011661"/>
          </a:xfrm>
          <a:prstGeom prst="rect">
            <a:avLst/>
          </a:prstGeom>
          <a:noFill/>
        </p:spPr>
        <p:txBody>
          <a:bodyPr rot="0" spcFirstLastPara="0" vertOverflow="overflow" horzOverflow="overflow" vert="horz" wrap="square" lIns="86392" tIns="43196" rIns="86392" bIns="43196" numCol="1" spcCol="0" rtlCol="0" fromWordArt="0" anchor="t" anchorCtr="0" forceAA="0" compatLnSpc="1">
            <a:prstTxWarp prst="textNoShape">
              <a:avLst/>
            </a:prstTxWarp>
            <a:spAutoFit/>
          </a:bodyPr>
          <a:lstStyle/>
          <a:p>
            <a:pPr algn="l" defTabSz="863925" rtl="0">
              <a:defRPr/>
            </a:pPr>
            <a:r>
              <a:rPr lang="lv-LV" sz="1600" kern="1200" dirty="0">
                <a:solidFill>
                  <a:srgbClr val="000000"/>
                </a:solidFill>
                <a:latin typeface="+mn-lt"/>
                <a:ea typeface="Calibri"/>
                <a:cs typeface="Calibri"/>
              </a:rPr>
              <a:t>"Cilvēki ciematos ir gatavi mācīties un ir gatavi jaunām zināšanām, mēs gaidām jaunas iespējas no valsts" </a:t>
            </a:r>
          </a:p>
          <a:p>
            <a:pPr algn="l" defTabSz="863925" rtl="0">
              <a:defRPr/>
            </a:pPr>
            <a:r>
              <a:rPr lang="lv-LV" sz="1600" i="1" kern="1200" dirty="0">
                <a:solidFill>
                  <a:srgbClr val="000000"/>
                </a:solidFill>
                <a:latin typeface="+mn-lt"/>
                <a:ea typeface="Calibri"/>
                <a:cs typeface="Calibri"/>
              </a:rPr>
              <a:t>(Iedzīvotājs no Krāslavas)</a:t>
            </a:r>
          </a:p>
          <a:p>
            <a:pPr algn="l" defTabSz="863925" rtl="0">
              <a:defRPr/>
            </a:pPr>
            <a:endParaRPr lang="lv-LV" sz="1600" kern="1200" dirty="0">
              <a:solidFill>
                <a:srgbClr val="000000"/>
              </a:solidFill>
              <a:latin typeface="+mn-lt"/>
              <a:ea typeface="Calibri"/>
              <a:cs typeface="Calibri"/>
            </a:endParaRPr>
          </a:p>
          <a:p>
            <a:pPr algn="l" defTabSz="863925" rtl="0">
              <a:defRPr/>
            </a:pPr>
            <a:r>
              <a:rPr lang="lv-LV" sz="1600" kern="1200" dirty="0">
                <a:solidFill>
                  <a:srgbClr val="000000"/>
                </a:solidFill>
                <a:latin typeface="+mn-lt"/>
                <a:ea typeface="Calibri"/>
                <a:cs typeface="Calibri"/>
              </a:rPr>
              <a:t>"Ieteiktu arī citiem šīs apmācības, tāpēc, lūdzu, turpiniet šo vērtīgo apmācību. Paldies par iespēju!!!" </a:t>
            </a:r>
          </a:p>
          <a:p>
            <a:pPr algn="l" defTabSz="863925" rtl="0">
              <a:defRPr/>
            </a:pPr>
            <a:r>
              <a:rPr lang="lv-LV" sz="1600" i="1" kern="1200" dirty="0">
                <a:solidFill>
                  <a:srgbClr val="000000"/>
                </a:solidFill>
                <a:latin typeface="+mn-lt"/>
                <a:ea typeface="Calibri"/>
                <a:cs typeface="Calibri"/>
              </a:rPr>
              <a:t>(Iedzīvotājs no Madonas)</a:t>
            </a:r>
          </a:p>
          <a:p>
            <a:pPr algn="l" defTabSz="863925" rtl="0">
              <a:defRPr/>
            </a:pPr>
            <a:endParaRPr lang="lv-LV" sz="1600" kern="1200" dirty="0">
              <a:solidFill>
                <a:srgbClr val="000000"/>
              </a:solidFill>
              <a:latin typeface="+mn-lt"/>
              <a:ea typeface="Calibri"/>
              <a:cs typeface="Calibri"/>
            </a:endParaRPr>
          </a:p>
          <a:p>
            <a:pPr algn="l" defTabSz="863925" rtl="0">
              <a:defRPr/>
            </a:pPr>
            <a:r>
              <a:rPr lang="lv-LV" sz="1600" kern="1200" dirty="0">
                <a:solidFill>
                  <a:srgbClr val="000000"/>
                </a:solidFill>
                <a:latin typeface="+mn-lt"/>
                <a:ea typeface="Calibri"/>
                <a:cs typeface="Calibri"/>
              </a:rPr>
              <a:t>"Šāda zināšanu bāze būtu nepieciešama lielai daļai sabiedrības." </a:t>
            </a:r>
            <a:r>
              <a:rPr lang="lv-LV" sz="1600" i="1" kern="1200" dirty="0">
                <a:solidFill>
                  <a:srgbClr val="000000"/>
                </a:solidFill>
                <a:latin typeface="+mn-lt"/>
                <a:ea typeface="Calibri"/>
                <a:cs typeface="Calibri"/>
              </a:rPr>
              <a:t>(Iedzīvotājs no Madonas)</a:t>
            </a:r>
          </a:p>
          <a:p>
            <a:pPr algn="l" defTabSz="863925" rtl="0">
              <a:defRPr/>
            </a:pPr>
            <a:endParaRPr lang="lv-LV" sz="1600" kern="1200" dirty="0">
              <a:solidFill>
                <a:srgbClr val="000000"/>
              </a:solidFill>
              <a:latin typeface="+mn-lt"/>
              <a:ea typeface="Calibri"/>
              <a:cs typeface="Calibri"/>
            </a:endParaRPr>
          </a:p>
          <a:p>
            <a:pPr algn="l" defTabSz="863925" rtl="0">
              <a:defRPr/>
            </a:pPr>
            <a:r>
              <a:rPr lang="lv-LV" sz="1600" kern="1200" dirty="0">
                <a:solidFill>
                  <a:srgbClr val="000000"/>
                </a:solidFill>
                <a:latin typeface="+mn-lt"/>
                <a:ea typeface="Calibri"/>
                <a:cs typeface="Calibri"/>
              </a:rPr>
              <a:t>"Paldies par šo iespēju! Visvērtīgākais ieguvums priekš manis ir e-paraksts un e-adrese." </a:t>
            </a:r>
            <a:r>
              <a:rPr lang="lv-LV" sz="1600" i="1" kern="1200" dirty="0">
                <a:solidFill>
                  <a:srgbClr val="000000"/>
                </a:solidFill>
                <a:latin typeface="+mn-lt"/>
                <a:ea typeface="Calibri"/>
                <a:cs typeface="Calibri"/>
              </a:rPr>
              <a:t>(Iedzīvotājs no Ventspils novada)</a:t>
            </a:r>
          </a:p>
          <a:p>
            <a:pPr algn="l" defTabSz="863925" rtl="0">
              <a:defRPr/>
            </a:pPr>
            <a:endParaRPr lang="lv-LV" sz="1600" kern="1200" dirty="0">
              <a:solidFill>
                <a:srgbClr val="000000"/>
              </a:solidFill>
              <a:latin typeface="+mn-lt"/>
              <a:ea typeface="Calibri"/>
              <a:cs typeface="Calibri"/>
            </a:endParaRPr>
          </a:p>
          <a:p>
            <a:pPr algn="l" defTabSz="863925" rtl="0">
              <a:defRPr/>
            </a:pPr>
            <a:r>
              <a:rPr lang="lv-LV" sz="1600" kern="1200" dirty="0">
                <a:solidFill>
                  <a:srgbClr val="000000"/>
                </a:solidFill>
                <a:latin typeface="+mn-lt"/>
                <a:ea typeface="Calibri"/>
                <a:cs typeface="Calibri"/>
              </a:rPr>
              <a:t>"Novērtēju iespēju apmeklēt kursus savā dzīves vietā - pagastā." </a:t>
            </a:r>
            <a:r>
              <a:rPr lang="lv-LV" sz="1600" i="1" kern="1200" dirty="0">
                <a:solidFill>
                  <a:srgbClr val="000000"/>
                </a:solidFill>
                <a:latin typeface="+mn-lt"/>
                <a:ea typeface="Calibri"/>
                <a:cs typeface="Calibri"/>
              </a:rPr>
              <a:t>(Iedzīvotājs no Līvāniem)</a:t>
            </a:r>
          </a:p>
          <a:p>
            <a:pPr algn="l" defTabSz="863925" rtl="0">
              <a:defRPr/>
            </a:pPr>
            <a:endParaRPr lang="lv-LV" sz="1600" kern="1200" dirty="0">
              <a:solidFill>
                <a:srgbClr val="000000"/>
              </a:solidFill>
              <a:latin typeface="+mn-lt"/>
              <a:ea typeface="Calibri"/>
              <a:cs typeface="Calibri"/>
            </a:endParaRPr>
          </a:p>
          <a:p>
            <a:pPr algn="l" defTabSz="863925" rtl="0">
              <a:defRPr/>
            </a:pPr>
            <a:r>
              <a:rPr lang="lv-LV" sz="1600" kern="1200" dirty="0">
                <a:solidFill>
                  <a:srgbClr val="000000"/>
                </a:solidFill>
                <a:latin typeface="+mn-lt"/>
                <a:ea typeface="Calibri"/>
                <a:cs typeface="Calibri"/>
              </a:rPr>
              <a:t>"Ieguvu jaunu informāciju par </a:t>
            </a:r>
            <a:r>
              <a:rPr lang="lv-LV" sz="1600" kern="1200" dirty="0" err="1">
                <a:solidFill>
                  <a:srgbClr val="000000"/>
                </a:solidFill>
                <a:latin typeface="+mn-lt"/>
                <a:ea typeface="Calibri"/>
                <a:cs typeface="Calibri"/>
              </a:rPr>
              <a:t>krāpniecības</a:t>
            </a:r>
            <a:r>
              <a:rPr lang="lv-LV" sz="1600" kern="1200" dirty="0">
                <a:solidFill>
                  <a:srgbClr val="000000"/>
                </a:solidFill>
                <a:latin typeface="+mn-lt"/>
                <a:ea typeface="Calibri"/>
                <a:cs typeface="Calibri"/>
              </a:rPr>
              <a:t> veidiem, kā atpazīt viltus e pastu. Ļoti jauka, pozitīvi noskaņota pasniedzēja." </a:t>
            </a:r>
            <a:r>
              <a:rPr lang="lv-LV" sz="1600" i="1" kern="1200" dirty="0">
                <a:solidFill>
                  <a:srgbClr val="000000"/>
                </a:solidFill>
                <a:latin typeface="+mn-lt"/>
                <a:ea typeface="Calibri"/>
                <a:cs typeface="Calibri"/>
              </a:rPr>
              <a:t>(Iedzīvotājs no Ventspils novada)</a:t>
            </a:r>
            <a:endParaRPr lang="lv-LV" sz="1600" i="1" kern="1200" dirty="0">
              <a:solidFill>
                <a:srgbClr val="000000"/>
              </a:solidFill>
              <a:latin typeface="+mn-lt"/>
              <a:ea typeface="+mn-ea"/>
              <a:cs typeface="Arial"/>
            </a:endParaRPr>
          </a:p>
        </p:txBody>
      </p:sp>
      <p:pic>
        <p:nvPicPr>
          <p:cNvPr id="5" name="Attēls 4" descr="Attēls, kurā ir apģērbs, persona, apavi, smaids&#10;&#10;Mākslīgā intelekta ģenerēts saturs var būt nepareizs.">
            <a:extLst>
              <a:ext uri="{FF2B5EF4-FFF2-40B4-BE49-F238E27FC236}">
                <a16:creationId xmlns:a16="http://schemas.microsoft.com/office/drawing/2014/main" id="{AE67B220-F815-BBB6-A8C9-473427D834B1}"/>
              </a:ext>
            </a:extLst>
          </p:cNvPr>
          <p:cNvPicPr>
            <a:picLocks noChangeAspect="1"/>
          </p:cNvPicPr>
          <p:nvPr/>
        </p:nvPicPr>
        <p:blipFill>
          <a:blip r:embed="rId4"/>
          <a:stretch>
            <a:fillRect/>
          </a:stretch>
        </p:blipFill>
        <p:spPr>
          <a:xfrm>
            <a:off x="6775822" y="3053106"/>
            <a:ext cx="4361938" cy="3260866"/>
          </a:xfrm>
          <a:prstGeom prst="rect">
            <a:avLst/>
          </a:prstGeom>
        </p:spPr>
      </p:pic>
    </p:spTree>
    <p:extLst>
      <p:ext uri="{BB962C8B-B14F-4D97-AF65-F5344CB8AC3E}">
        <p14:creationId xmlns:p14="http://schemas.microsoft.com/office/powerpoint/2010/main" val="98328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180" y="283412"/>
            <a:ext cx="7679267" cy="979411"/>
          </a:xfrm>
        </p:spPr>
        <p:txBody>
          <a:bodyPr>
            <a:noAutofit/>
          </a:bodyPr>
          <a:lstStyle/>
          <a:p>
            <a:pPr algn="ctr">
              <a:lnSpc>
                <a:spcPct val="150000"/>
              </a:lnSpc>
            </a:pPr>
            <a:r>
              <a:rPr lang="lv-LV" sz="2400" dirty="0">
                <a:latin typeface="+mn-lt"/>
              </a:rPr>
              <a:t>Izmaiņas sociālajā politikā 2026.gadā (2)</a:t>
            </a:r>
            <a:br>
              <a:rPr lang="lv-LV" sz="2400" dirty="0">
                <a:latin typeface="+mn-lt"/>
              </a:rPr>
            </a:br>
            <a:r>
              <a:rPr lang="lv-LV" sz="2400" u="sng" dirty="0">
                <a:solidFill>
                  <a:schemeClr val="accent3">
                    <a:lumMod val="75000"/>
                  </a:schemeClr>
                </a:solidFill>
                <a:latin typeface="+mn-lt"/>
              </a:rPr>
              <a:t>aizbildņiem</a:t>
            </a:r>
          </a:p>
        </p:txBody>
      </p:sp>
      <p:sp>
        <p:nvSpPr>
          <p:cNvPr id="3" name="Content Placeholder 2"/>
          <p:cNvSpPr>
            <a:spLocks noGrp="1"/>
          </p:cNvSpPr>
          <p:nvPr>
            <p:ph idx="1"/>
          </p:nvPr>
        </p:nvSpPr>
        <p:spPr>
          <a:xfrm>
            <a:off x="706842" y="2362785"/>
            <a:ext cx="10134014" cy="3419218"/>
          </a:xfrm>
        </p:spPr>
        <p:txBody>
          <a:bodyPr>
            <a:noAutofit/>
          </a:bodyPr>
          <a:lstStyle/>
          <a:p>
            <a:pPr marL="323972" indent="-323972" algn="just">
              <a:buFont typeface="Arial" panose="020B0604020202020204" pitchFamily="34" charset="0"/>
              <a:buChar char="•"/>
            </a:pPr>
            <a:r>
              <a:rPr lang="lv-LV" sz="2000" b="1" dirty="0">
                <a:latin typeface="+mn-lt"/>
              </a:rPr>
              <a:t>Paplašināts sociāli apdrošināto personu loks</a:t>
            </a:r>
            <a:r>
              <a:rPr lang="lv-LV" sz="2000" dirty="0">
                <a:latin typeface="+mn-lt"/>
              </a:rPr>
              <a:t>, paredzot, ka par </a:t>
            </a:r>
            <a:r>
              <a:rPr lang="lv-LV" sz="2000" b="1" dirty="0">
                <a:latin typeface="+mn-lt"/>
              </a:rPr>
              <a:t>nestrādājošiem aizbildņiem </a:t>
            </a:r>
            <a:r>
              <a:rPr lang="lv-LV" sz="2000" dirty="0">
                <a:latin typeface="+mn-lt"/>
              </a:rPr>
              <a:t>no valsts pamatbudžeta veiks valsts sociālās apdrošināšanas obligātās iemaksas no 171 eiro pensiju, bezdarba un invaliditātes apdrošināšanai. </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Pabalsts aizbildnim par bērna uzturēšanu</a:t>
            </a:r>
            <a:r>
              <a:rPr lang="lv-LV" sz="2000" dirty="0">
                <a:latin typeface="+mn-lt"/>
              </a:rPr>
              <a:t> palielināts līdz 390 eiro mēnesī par bērnu līdz 6 gadiem vai 468 eiro mēnesī par bērnu 7-17 gadu vecumā (</a:t>
            </a:r>
            <a:r>
              <a:rPr lang="en-US" sz="2000" dirty="0" err="1">
                <a:latin typeface="+mn-lt"/>
              </a:rPr>
              <a:t>iepriekš</a:t>
            </a:r>
            <a:r>
              <a:rPr lang="en-US" sz="2000" dirty="0">
                <a:latin typeface="+mn-lt"/>
              </a:rPr>
              <a:t> </a:t>
            </a:r>
            <a:r>
              <a:rPr lang="lv-LV" sz="2000" dirty="0">
                <a:latin typeface="+mn-lt"/>
              </a:rPr>
              <a:t>215 eiro /258 eiro</a:t>
            </a:r>
            <a:r>
              <a:rPr lang="lv-LV" sz="2000" i="1" dirty="0">
                <a:latin typeface="+mn-lt"/>
              </a:rPr>
              <a:t>).</a:t>
            </a:r>
            <a:endParaRPr lang="en-US" sz="2000" i="1" dirty="0">
              <a:latin typeface="+mn-lt"/>
            </a:endParaRP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Atlīdzība par aizbildņa pienākumu pildīšanu</a:t>
            </a:r>
            <a:r>
              <a:rPr lang="lv-LV" sz="2000" dirty="0">
                <a:latin typeface="+mn-lt"/>
              </a:rPr>
              <a:t> palielināta līdz 298 eiro mēnesī, to pārskatīs ik pēc diviem gadiem (</a:t>
            </a:r>
            <a:r>
              <a:rPr lang="en-US" sz="2000" dirty="0" err="1">
                <a:latin typeface="+mn-lt"/>
              </a:rPr>
              <a:t>iepriekš</a:t>
            </a:r>
            <a:r>
              <a:rPr lang="en-US" sz="2000" dirty="0">
                <a:latin typeface="+mn-lt"/>
              </a:rPr>
              <a:t> </a:t>
            </a:r>
            <a:r>
              <a:rPr lang="lv-LV" sz="2000" dirty="0">
                <a:latin typeface="+mn-lt"/>
              </a:rPr>
              <a:t>54,07 eiro).</a:t>
            </a:r>
          </a:p>
          <a:p>
            <a:endParaRPr lang="lv-LV" sz="2000" dirty="0">
              <a:latin typeface="+mn-lt"/>
            </a:endParaRP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5</a:t>
            </a:fld>
            <a:endParaRPr lang="en-US" altLang="lv-LV"/>
          </a:p>
        </p:txBody>
      </p:sp>
      <p:pic>
        <p:nvPicPr>
          <p:cNvPr id="3074" name="Picture 2" descr="LivingTrustify Free Nomination of Guardianship">
            <a:extLst>
              <a:ext uri="{FF2B5EF4-FFF2-40B4-BE49-F238E27FC236}">
                <a16:creationId xmlns:a16="http://schemas.microsoft.com/office/drawing/2014/main" id="{A8C814EA-7F17-4BF6-859B-2F6BDFB95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196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610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E1A038E-E120-F41A-C23B-EBEEC91C8B2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747465-A230-DF0A-4E6E-CF018C127D48}"/>
              </a:ext>
            </a:extLst>
          </p:cNvPr>
          <p:cNvSpPr/>
          <p:nvPr/>
        </p:nvSpPr>
        <p:spPr>
          <a:xfrm>
            <a:off x="708413" y="1630422"/>
            <a:ext cx="2609030" cy="2911496"/>
          </a:xfrm>
          <a:prstGeom prst="roundRect">
            <a:avLst>
              <a:gd name="adj" fmla="val 9524"/>
            </a:avLst>
          </a:prstGeom>
          <a:solidFill>
            <a:schemeClr val="bg2">
              <a:lumMod val="40000"/>
              <a:lumOff val="60000"/>
            </a:schemeClr>
          </a:solidFill>
          <a:ln w="12700" cap="flat" cmpd="sng" algn="ctr">
            <a:noFill/>
            <a:prstDash val="solid"/>
            <a:miter lim="800000"/>
          </a:ln>
          <a:effectLst/>
        </p:spPr>
        <p:txBody>
          <a:bodyPr rtlCol="0" anchor="ctr"/>
          <a:ls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a:lstStyle>
          <a:p>
            <a:pPr algn="ctr" defTabSz="863925" eaLnBrk="1" fontAlgn="auto" hangingPunct="1">
              <a:spcBef>
                <a:spcPts val="0"/>
              </a:spcBef>
              <a:spcAft>
                <a:spcPts val="0"/>
              </a:spcAft>
              <a:defRPr/>
            </a:pPr>
            <a:endParaRPr lang="lv-LV" sz="1701">
              <a:solidFill>
                <a:prstClr val="white"/>
              </a:solidFill>
              <a:latin typeface="Calibri" panose="020F0502020204030204"/>
              <a:cs typeface="Arial"/>
              <a:sym typeface="Arial"/>
            </a:endParaRPr>
          </a:p>
        </p:txBody>
      </p:sp>
      <p:pic>
        <p:nvPicPr>
          <p:cNvPr id="12" name="Graphic 11" descr="Classroom with solid fill">
            <a:extLst>
              <a:ext uri="{FF2B5EF4-FFF2-40B4-BE49-F238E27FC236}">
                <a16:creationId xmlns:a16="http://schemas.microsoft.com/office/drawing/2014/main" id="{6DA53792-6D60-3F77-D603-7B55B7217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130" y="2156042"/>
            <a:ext cx="1958189" cy="1958189"/>
          </a:xfrm>
          <a:prstGeom prst="rect">
            <a:avLst/>
          </a:prstGeom>
        </p:spPr>
      </p:pic>
      <p:sp>
        <p:nvSpPr>
          <p:cNvPr id="14" name="TextBox 13">
            <a:extLst>
              <a:ext uri="{FF2B5EF4-FFF2-40B4-BE49-F238E27FC236}">
                <a16:creationId xmlns:a16="http://schemas.microsoft.com/office/drawing/2014/main" id="{EB78C9D9-4D8C-7F62-8438-4A1E63B59F31}"/>
              </a:ext>
            </a:extLst>
          </p:cNvPr>
          <p:cNvSpPr txBox="1"/>
          <p:nvPr/>
        </p:nvSpPr>
        <p:spPr>
          <a:xfrm>
            <a:off x="3674529" y="2156041"/>
            <a:ext cx="7135959" cy="954107"/>
          </a:xfrm>
          <a:prstGeom prst="rect">
            <a:avLst/>
          </a:prstGeom>
          <a:noFill/>
        </p:spPr>
        <p:txBody>
          <a:bodyPr wrap="square" rtlCol="0">
            <a:spAutoFit/>
          </a:bodyPr>
          <a:lstStyle/>
          <a:p>
            <a:r>
              <a:rPr lang="lv-LV" sz="2800" dirty="0">
                <a:latin typeface="+mn-lt"/>
              </a:rPr>
              <a:t>Mācības </a:t>
            </a:r>
            <a:r>
              <a:rPr lang="lv-LV" sz="2800" b="1" dirty="0">
                <a:solidFill>
                  <a:srgbClr val="FF0000"/>
                </a:solidFill>
                <a:latin typeface="+mn-lt"/>
              </a:rPr>
              <a:t>klātienē</a:t>
            </a:r>
            <a:r>
              <a:rPr lang="lv-LV" sz="2800" dirty="0">
                <a:solidFill>
                  <a:schemeClr val="bg2"/>
                </a:solidFill>
                <a:latin typeface="+mn-lt"/>
              </a:rPr>
              <a:t> </a:t>
            </a:r>
            <a:r>
              <a:rPr lang="lv-LV" sz="2800" dirty="0">
                <a:latin typeface="+mn-lt"/>
              </a:rPr>
              <a:t>paredzētas līdz 30.aprīlim, atsevišķās pašvaldībās līdz 20.maijam.</a:t>
            </a:r>
          </a:p>
        </p:txBody>
      </p:sp>
      <p:sp>
        <p:nvSpPr>
          <p:cNvPr id="15" name="TextBox 14">
            <a:extLst>
              <a:ext uri="{FF2B5EF4-FFF2-40B4-BE49-F238E27FC236}">
                <a16:creationId xmlns:a16="http://schemas.microsoft.com/office/drawing/2014/main" id="{E2392707-497F-8481-41D5-72C0F3508A2E}"/>
              </a:ext>
            </a:extLst>
          </p:cNvPr>
          <p:cNvSpPr txBox="1"/>
          <p:nvPr/>
        </p:nvSpPr>
        <p:spPr>
          <a:xfrm>
            <a:off x="3674529" y="3425878"/>
            <a:ext cx="7709024" cy="523220"/>
          </a:xfrm>
          <a:prstGeom prst="rect">
            <a:avLst/>
          </a:prstGeom>
          <a:noFill/>
        </p:spPr>
        <p:txBody>
          <a:bodyPr wrap="square" rtlCol="0">
            <a:spAutoFit/>
          </a:bodyPr>
          <a:lstStyle/>
          <a:p>
            <a:r>
              <a:rPr lang="lv-LV" sz="2800" dirty="0">
                <a:latin typeface="+mn-lt"/>
              </a:rPr>
              <a:t>Mācības </a:t>
            </a:r>
            <a:r>
              <a:rPr lang="lv-LV" sz="2800" b="1" dirty="0">
                <a:solidFill>
                  <a:srgbClr val="FF0000"/>
                </a:solidFill>
                <a:latin typeface="+mn-lt"/>
              </a:rPr>
              <a:t>pašmācībā</a:t>
            </a:r>
            <a:r>
              <a:rPr lang="lv-LV" sz="2800" b="1" dirty="0">
                <a:latin typeface="+mn-lt"/>
              </a:rPr>
              <a:t> </a:t>
            </a:r>
            <a:r>
              <a:rPr lang="lv-LV" sz="2800" dirty="0">
                <a:latin typeface="+mn-lt"/>
              </a:rPr>
              <a:t>pieejamas līdz 31.maijam</a:t>
            </a:r>
            <a:r>
              <a:rPr lang="lv-LV" sz="2000" dirty="0">
                <a:latin typeface="+mn-lt"/>
              </a:rPr>
              <a:t>.</a:t>
            </a:r>
          </a:p>
        </p:txBody>
      </p:sp>
      <p:sp>
        <p:nvSpPr>
          <p:cNvPr id="7" name="Rectangle 1">
            <a:extLst>
              <a:ext uri="{FF2B5EF4-FFF2-40B4-BE49-F238E27FC236}">
                <a16:creationId xmlns:a16="http://schemas.microsoft.com/office/drawing/2014/main" id="{41812A70-9F21-4625-86BF-54E577E9CCC7}"/>
              </a:ext>
            </a:extLst>
          </p:cNvPr>
          <p:cNvSpPr/>
          <p:nvPr/>
        </p:nvSpPr>
        <p:spPr>
          <a:xfrm>
            <a:off x="350571" y="396242"/>
            <a:ext cx="10817758"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000" b="1" kern="1200" dirty="0">
                <a:solidFill>
                  <a:srgbClr val="AC61C8"/>
                </a:solidFill>
              </a:rPr>
              <a:t>Mācību īstenošana</a:t>
            </a:r>
          </a:p>
        </p:txBody>
      </p:sp>
    </p:spTree>
    <p:extLst>
      <p:ext uri="{BB962C8B-B14F-4D97-AF65-F5344CB8AC3E}">
        <p14:creationId xmlns:p14="http://schemas.microsoft.com/office/powerpoint/2010/main" val="3980332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F423854B-3650-5E90-750F-27BB143AF753}"/>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BAFBD7A1-2985-FA84-4985-FC95E758ACC7}"/>
              </a:ext>
            </a:extLst>
          </p:cNvPr>
          <p:cNvSpPr/>
          <p:nvPr/>
        </p:nvSpPr>
        <p:spPr>
          <a:xfrm>
            <a:off x="201304" y="301211"/>
            <a:ext cx="10817758"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000" b="1" dirty="0">
                <a:solidFill>
                  <a:srgbClr val="AC61C8"/>
                </a:solidFill>
              </a:rPr>
              <a:t>Vispārīga informācija par projektu</a:t>
            </a:r>
            <a:endParaRPr lang="lv-LV" sz="4000" b="1" kern="1200" dirty="0">
              <a:solidFill>
                <a:srgbClr val="AC61C8"/>
              </a:solidFill>
            </a:endParaRPr>
          </a:p>
        </p:txBody>
      </p:sp>
      <p:grpSp>
        <p:nvGrpSpPr>
          <p:cNvPr id="8" name="Group 7">
            <a:extLst>
              <a:ext uri="{FF2B5EF4-FFF2-40B4-BE49-F238E27FC236}">
                <a16:creationId xmlns:a16="http://schemas.microsoft.com/office/drawing/2014/main" id="{5969623F-119E-0D54-BB0B-CD4AA1AACCF0}"/>
              </a:ext>
            </a:extLst>
          </p:cNvPr>
          <p:cNvGrpSpPr/>
          <p:nvPr/>
        </p:nvGrpSpPr>
        <p:grpSpPr>
          <a:xfrm>
            <a:off x="6152718" y="1568703"/>
            <a:ext cx="4923888" cy="863918"/>
            <a:chOff x="5938010" y="1538185"/>
            <a:chExt cx="5211612" cy="914400"/>
          </a:xfrm>
        </p:grpSpPr>
        <p:pic>
          <p:nvPicPr>
            <p:cNvPr id="29" name="Graphic 30" descr="Users with solid fill">
              <a:extLst>
                <a:ext uri="{FF2B5EF4-FFF2-40B4-BE49-F238E27FC236}">
                  <a16:creationId xmlns:a16="http://schemas.microsoft.com/office/drawing/2014/main" id="{6869C92F-38B9-EF0E-C8F8-3F4182C10A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8010" y="1538185"/>
              <a:ext cx="914400" cy="914400"/>
            </a:xfrm>
            <a:prstGeom prst="rect">
              <a:avLst/>
            </a:prstGeom>
          </p:spPr>
        </p:pic>
        <p:sp>
          <p:nvSpPr>
            <p:cNvPr id="30" name="TextBox 9">
              <a:extLst>
                <a:ext uri="{FF2B5EF4-FFF2-40B4-BE49-F238E27FC236}">
                  <a16:creationId xmlns:a16="http://schemas.microsoft.com/office/drawing/2014/main" id="{533C55AF-5CAA-923E-E4BC-AACC754522C2}"/>
                </a:ext>
              </a:extLst>
            </p:cNvPr>
            <p:cNvSpPr txBox="1"/>
            <p:nvPr/>
          </p:nvSpPr>
          <p:spPr>
            <a:xfrm>
              <a:off x="7122272" y="1644082"/>
              <a:ext cx="1897422"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MĒRĶA GRUPA</a:t>
              </a:r>
              <a:endParaRPr lang="lv-LV" sz="1701" dirty="0"/>
            </a:p>
          </p:txBody>
        </p:sp>
        <p:sp>
          <p:nvSpPr>
            <p:cNvPr id="31" name="TextBox 7">
              <a:extLst>
                <a:ext uri="{FF2B5EF4-FFF2-40B4-BE49-F238E27FC236}">
                  <a16:creationId xmlns:a16="http://schemas.microsoft.com/office/drawing/2014/main" id="{D1288043-532E-AD69-7937-4506F84F4828}"/>
                </a:ext>
              </a:extLst>
            </p:cNvPr>
            <p:cNvSpPr txBox="1"/>
            <p:nvPr/>
          </p:nvSpPr>
          <p:spPr>
            <a:xfrm>
              <a:off x="7119226" y="1995385"/>
              <a:ext cx="4030396" cy="344017"/>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512" dirty="0">
                  <a:solidFill>
                    <a:srgbClr val="171714"/>
                  </a:solidFill>
                </a:rPr>
                <a:t>Iedzīvotāji vecumā no 16 gadiem</a:t>
              </a:r>
              <a:endParaRPr lang="lv-LV" sz="1512" dirty="0"/>
            </a:p>
          </p:txBody>
        </p:sp>
      </p:grpSp>
      <p:grpSp>
        <p:nvGrpSpPr>
          <p:cNvPr id="9" name="Group 8">
            <a:extLst>
              <a:ext uri="{FF2B5EF4-FFF2-40B4-BE49-F238E27FC236}">
                <a16:creationId xmlns:a16="http://schemas.microsoft.com/office/drawing/2014/main" id="{96E31F40-1523-7F23-1470-670A67F66B1D}"/>
              </a:ext>
            </a:extLst>
          </p:cNvPr>
          <p:cNvGrpSpPr/>
          <p:nvPr/>
        </p:nvGrpSpPr>
        <p:grpSpPr>
          <a:xfrm>
            <a:off x="970361" y="1550883"/>
            <a:ext cx="4215952" cy="869596"/>
            <a:chOff x="263179" y="1538185"/>
            <a:chExt cx="4943741" cy="920410"/>
          </a:xfrm>
        </p:grpSpPr>
        <p:sp>
          <p:nvSpPr>
            <p:cNvPr id="7" name="TextBox 41">
              <a:extLst>
                <a:ext uri="{FF2B5EF4-FFF2-40B4-BE49-F238E27FC236}">
                  <a16:creationId xmlns:a16="http://schemas.microsoft.com/office/drawing/2014/main" id="{3EE9BE92-5178-19CC-2F0A-BDD0B4F3D2DE}"/>
                </a:ext>
              </a:extLst>
            </p:cNvPr>
            <p:cNvSpPr txBox="1"/>
            <p:nvPr/>
          </p:nvSpPr>
          <p:spPr>
            <a:xfrm>
              <a:off x="1176524" y="1868288"/>
              <a:ext cx="4030396" cy="590307"/>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512" dirty="0"/>
                <a:t>Veicināt digitālo pašapkalpošanās prasmju attīstību sabiedrībā</a:t>
              </a:r>
            </a:p>
          </p:txBody>
        </p:sp>
        <p:sp>
          <p:nvSpPr>
            <p:cNvPr id="28" name="TextBox 9">
              <a:extLst>
                <a:ext uri="{FF2B5EF4-FFF2-40B4-BE49-F238E27FC236}">
                  <a16:creationId xmlns:a16="http://schemas.microsoft.com/office/drawing/2014/main" id="{091E457B-7FAD-A200-B5F6-F2A88508E908}"/>
                </a:ext>
              </a:extLst>
            </p:cNvPr>
            <p:cNvSpPr txBox="1"/>
            <p:nvPr/>
          </p:nvSpPr>
          <p:spPr>
            <a:xfrm>
              <a:off x="1176524" y="1555535"/>
              <a:ext cx="1897421"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MĒRĶIS</a:t>
              </a:r>
              <a:endParaRPr lang="lv-LV" sz="1701" dirty="0"/>
            </a:p>
          </p:txBody>
        </p:sp>
        <p:pic>
          <p:nvPicPr>
            <p:cNvPr id="33" name="Graphic 32" descr="Aspiration with solid fill">
              <a:extLst>
                <a:ext uri="{FF2B5EF4-FFF2-40B4-BE49-F238E27FC236}">
                  <a16:creationId xmlns:a16="http://schemas.microsoft.com/office/drawing/2014/main" id="{2186804E-CDEF-A573-E456-86ED5BB4D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179" y="1538185"/>
              <a:ext cx="914400" cy="914400"/>
            </a:xfrm>
            <a:prstGeom prst="rect">
              <a:avLst/>
            </a:prstGeom>
          </p:spPr>
        </p:pic>
      </p:grpSp>
      <p:grpSp>
        <p:nvGrpSpPr>
          <p:cNvPr id="5" name="Group 4">
            <a:extLst>
              <a:ext uri="{FF2B5EF4-FFF2-40B4-BE49-F238E27FC236}">
                <a16:creationId xmlns:a16="http://schemas.microsoft.com/office/drawing/2014/main" id="{4C15B375-6D55-FB8B-0F5F-7C1CE75B59B0}"/>
              </a:ext>
            </a:extLst>
          </p:cNvPr>
          <p:cNvGrpSpPr/>
          <p:nvPr/>
        </p:nvGrpSpPr>
        <p:grpSpPr>
          <a:xfrm>
            <a:off x="1124678" y="4323358"/>
            <a:ext cx="4215952" cy="1649229"/>
            <a:chOff x="263179" y="4540388"/>
            <a:chExt cx="4462309" cy="1745601"/>
          </a:xfrm>
        </p:grpSpPr>
        <p:pic>
          <p:nvPicPr>
            <p:cNvPr id="42" name="Graphic 41" descr="Remote learning language with solid fill">
              <a:extLst>
                <a:ext uri="{FF2B5EF4-FFF2-40B4-BE49-F238E27FC236}">
                  <a16:creationId xmlns:a16="http://schemas.microsoft.com/office/drawing/2014/main" id="{E9A225D0-A905-B76D-6D68-137C476234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3179" y="4540388"/>
              <a:ext cx="914400" cy="914400"/>
            </a:xfrm>
            <a:prstGeom prst="rect">
              <a:avLst/>
            </a:prstGeom>
          </p:spPr>
        </p:pic>
        <p:sp>
          <p:nvSpPr>
            <p:cNvPr id="43" name="TextBox 22">
              <a:extLst>
                <a:ext uri="{FF2B5EF4-FFF2-40B4-BE49-F238E27FC236}">
                  <a16:creationId xmlns:a16="http://schemas.microsoft.com/office/drawing/2014/main" id="{F9A229AC-6D1F-6916-B899-108CFBA3C49A}"/>
                </a:ext>
              </a:extLst>
            </p:cNvPr>
            <p:cNvSpPr txBox="1"/>
            <p:nvPr/>
          </p:nvSpPr>
          <p:spPr>
            <a:xfrm>
              <a:off x="1312786" y="5085456"/>
              <a:ext cx="1945432"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MĀCĪBU VEIDI</a:t>
              </a:r>
              <a:endParaRPr lang="lv-LV" sz="1701" dirty="0"/>
            </a:p>
          </p:txBody>
        </p:sp>
        <p:sp>
          <p:nvSpPr>
            <p:cNvPr id="44" name="TextBox 22">
              <a:extLst>
                <a:ext uri="{FF2B5EF4-FFF2-40B4-BE49-F238E27FC236}">
                  <a16:creationId xmlns:a16="http://schemas.microsoft.com/office/drawing/2014/main" id="{F23397FC-9607-45C2-3DEC-A8DA1C54DA15}"/>
                </a:ext>
              </a:extLst>
            </p:cNvPr>
            <p:cNvSpPr txBox="1"/>
            <p:nvPr/>
          </p:nvSpPr>
          <p:spPr>
            <a:xfrm>
              <a:off x="263179" y="5454788"/>
              <a:ext cx="4462309" cy="831201"/>
            </a:xfrm>
            <a:prstGeom prst="rect">
              <a:avLst/>
            </a:prstGeom>
            <a:noFill/>
          </p:spPr>
          <p:txBody>
            <a:bodyPr wrap="square" lIns="86392" tIns="43196" rIns="86392" bIns="43196"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3972" indent="-323972">
                <a:buFont typeface="+mj-lt"/>
                <a:buAutoNum type="arabicPeriod"/>
              </a:pPr>
              <a:r>
                <a:rPr lang="lv-LV" sz="1512" dirty="0">
                  <a:solidFill>
                    <a:srgbClr val="171714"/>
                  </a:solidFill>
                </a:rPr>
                <a:t>Klātienē ar </a:t>
              </a:r>
              <a:r>
                <a:rPr lang="lv-LV" sz="1512" dirty="0" err="1">
                  <a:solidFill>
                    <a:srgbClr val="171714"/>
                  </a:solidFill>
                </a:rPr>
                <a:t>mentora</a:t>
              </a:r>
              <a:r>
                <a:rPr lang="lv-LV" sz="1512" dirty="0">
                  <a:solidFill>
                    <a:srgbClr val="171714"/>
                  </a:solidFill>
                </a:rPr>
                <a:t> atbalstu</a:t>
              </a:r>
              <a:endParaRPr lang="lv-LV" sz="1512" dirty="0">
                <a:solidFill>
                  <a:srgbClr val="171714"/>
                </a:solidFill>
                <a:cs typeface="Arial"/>
              </a:endParaRPr>
            </a:p>
            <a:p>
              <a:pPr marL="323972" indent="-323972">
                <a:buFont typeface="+mj-lt"/>
                <a:buAutoNum type="arabicPeriod"/>
              </a:pPr>
              <a:r>
                <a:rPr lang="lv-LV" sz="1512" dirty="0">
                  <a:solidFill>
                    <a:srgbClr val="171714"/>
                  </a:solidFill>
                </a:rPr>
                <a:t>Attālināti ar </a:t>
              </a:r>
              <a:r>
                <a:rPr lang="lv-LV" sz="1512" dirty="0" err="1">
                  <a:solidFill>
                    <a:srgbClr val="171714"/>
                  </a:solidFill>
                </a:rPr>
                <a:t>mentora</a:t>
              </a:r>
              <a:r>
                <a:rPr lang="lv-LV" sz="1512" dirty="0">
                  <a:solidFill>
                    <a:srgbClr val="171714"/>
                  </a:solidFill>
                </a:rPr>
                <a:t> atbalstu</a:t>
              </a:r>
              <a:endParaRPr lang="lv-LV" sz="1512" dirty="0">
                <a:solidFill>
                  <a:srgbClr val="171714"/>
                </a:solidFill>
                <a:cs typeface="Arial"/>
              </a:endParaRPr>
            </a:p>
            <a:p>
              <a:pPr marL="323972" indent="-323972">
                <a:buFont typeface="+mj-lt"/>
                <a:buAutoNum type="arabicPeriod"/>
              </a:pPr>
              <a:r>
                <a:rPr lang="lv-LV" sz="1512" dirty="0">
                  <a:solidFill>
                    <a:srgbClr val="171714"/>
                  </a:solidFill>
                </a:rPr>
                <a:t>Pašmācībā </a:t>
              </a:r>
              <a:endParaRPr lang="lv-LV" sz="992" i="1" dirty="0">
                <a:solidFill>
                  <a:schemeClr val="accent3">
                    <a:lumMod val="60000"/>
                    <a:lumOff val="40000"/>
                  </a:schemeClr>
                </a:solidFill>
                <a:cs typeface="Arial"/>
              </a:endParaRPr>
            </a:p>
          </p:txBody>
        </p:sp>
      </p:grpSp>
      <p:grpSp>
        <p:nvGrpSpPr>
          <p:cNvPr id="2" name="Group 1">
            <a:extLst>
              <a:ext uri="{FF2B5EF4-FFF2-40B4-BE49-F238E27FC236}">
                <a16:creationId xmlns:a16="http://schemas.microsoft.com/office/drawing/2014/main" id="{490BB3B3-45B2-5573-94F8-7BC3B68BEED7}"/>
              </a:ext>
            </a:extLst>
          </p:cNvPr>
          <p:cNvGrpSpPr/>
          <p:nvPr/>
        </p:nvGrpSpPr>
        <p:grpSpPr>
          <a:xfrm>
            <a:off x="6152719" y="2996998"/>
            <a:ext cx="3583961" cy="759585"/>
            <a:chOff x="4081487" y="3077821"/>
            <a:chExt cx="3793388" cy="803971"/>
          </a:xfrm>
        </p:grpSpPr>
        <p:pic>
          <p:nvPicPr>
            <p:cNvPr id="46" name="Graphic 45" descr="Stopwatch 66% with solid fill">
              <a:extLst>
                <a:ext uri="{FF2B5EF4-FFF2-40B4-BE49-F238E27FC236}">
                  <a16:creationId xmlns:a16="http://schemas.microsoft.com/office/drawing/2014/main" id="{60AFD6B7-54FA-7C76-45D5-89CEB2735F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81487" y="3077821"/>
              <a:ext cx="803971" cy="803971"/>
            </a:xfrm>
            <a:prstGeom prst="rect">
              <a:avLst/>
            </a:prstGeom>
          </p:spPr>
        </p:pic>
        <p:sp>
          <p:nvSpPr>
            <p:cNvPr id="47" name="TextBox 22">
              <a:extLst>
                <a:ext uri="{FF2B5EF4-FFF2-40B4-BE49-F238E27FC236}">
                  <a16:creationId xmlns:a16="http://schemas.microsoft.com/office/drawing/2014/main" id="{C4C81C4B-AD06-1103-64C0-8EF5794D76EB}"/>
                </a:ext>
              </a:extLst>
            </p:cNvPr>
            <p:cNvSpPr txBox="1"/>
            <p:nvPr/>
          </p:nvSpPr>
          <p:spPr>
            <a:xfrm>
              <a:off x="4982372" y="3158226"/>
              <a:ext cx="2423776"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MĀCĪBU ILGUMS</a:t>
              </a:r>
              <a:endParaRPr lang="lv-LV" sz="1701" dirty="0"/>
            </a:p>
          </p:txBody>
        </p:sp>
        <p:sp>
          <p:nvSpPr>
            <p:cNvPr id="48" name="TextBox 22">
              <a:extLst>
                <a:ext uri="{FF2B5EF4-FFF2-40B4-BE49-F238E27FC236}">
                  <a16:creationId xmlns:a16="http://schemas.microsoft.com/office/drawing/2014/main" id="{137C5BEA-A3C8-9D7A-01C4-9D1D2D0B50FB}"/>
                </a:ext>
              </a:extLst>
            </p:cNvPr>
            <p:cNvSpPr txBox="1"/>
            <p:nvPr/>
          </p:nvSpPr>
          <p:spPr>
            <a:xfrm>
              <a:off x="4982372" y="3517216"/>
              <a:ext cx="2892503" cy="344018"/>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512" dirty="0"/>
                <a:t>8 akadēmiskās stundas</a:t>
              </a:r>
            </a:p>
          </p:txBody>
        </p:sp>
      </p:grpSp>
      <p:grpSp>
        <p:nvGrpSpPr>
          <p:cNvPr id="6" name="Group 5">
            <a:extLst>
              <a:ext uri="{FF2B5EF4-FFF2-40B4-BE49-F238E27FC236}">
                <a16:creationId xmlns:a16="http://schemas.microsoft.com/office/drawing/2014/main" id="{F08B539F-695A-9208-02F3-CC96B4C8335F}"/>
              </a:ext>
            </a:extLst>
          </p:cNvPr>
          <p:cNvGrpSpPr/>
          <p:nvPr/>
        </p:nvGrpSpPr>
        <p:grpSpPr>
          <a:xfrm>
            <a:off x="6207163" y="4446230"/>
            <a:ext cx="4777672" cy="1526357"/>
            <a:chOff x="4904410" y="4628256"/>
            <a:chExt cx="5056852" cy="1615549"/>
          </a:xfrm>
        </p:grpSpPr>
        <p:pic>
          <p:nvPicPr>
            <p:cNvPr id="50" name="Graphic 49" descr="Rating 3 Star outline">
              <a:extLst>
                <a:ext uri="{FF2B5EF4-FFF2-40B4-BE49-F238E27FC236}">
                  <a16:creationId xmlns:a16="http://schemas.microsoft.com/office/drawing/2014/main" id="{215AF1FA-EA22-741C-743E-A44DA9F33C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46418" y="4628256"/>
              <a:ext cx="914400" cy="914400"/>
            </a:xfrm>
            <a:prstGeom prst="rect">
              <a:avLst/>
            </a:prstGeom>
          </p:spPr>
        </p:pic>
        <p:sp>
          <p:nvSpPr>
            <p:cNvPr id="51" name="TextBox 22">
              <a:extLst>
                <a:ext uri="{FF2B5EF4-FFF2-40B4-BE49-F238E27FC236}">
                  <a16:creationId xmlns:a16="http://schemas.microsoft.com/office/drawing/2014/main" id="{8CEECFC1-A9CD-49EA-539D-ABE6C3EC84D1}"/>
                </a:ext>
              </a:extLst>
            </p:cNvPr>
            <p:cNvSpPr txBox="1"/>
            <p:nvPr/>
          </p:nvSpPr>
          <p:spPr>
            <a:xfrm>
              <a:off x="6054341" y="4937745"/>
              <a:ext cx="1945432"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MĀCĪBU LĪMEŅI</a:t>
              </a:r>
              <a:endParaRPr lang="lv-LV" sz="1701" dirty="0"/>
            </a:p>
          </p:txBody>
        </p:sp>
        <p:sp>
          <p:nvSpPr>
            <p:cNvPr id="52" name="TextBox 22">
              <a:extLst>
                <a:ext uri="{FF2B5EF4-FFF2-40B4-BE49-F238E27FC236}">
                  <a16:creationId xmlns:a16="http://schemas.microsoft.com/office/drawing/2014/main" id="{F96FC4D3-4EAC-061C-9605-1FF8F2A3D5AD}"/>
                </a:ext>
              </a:extLst>
            </p:cNvPr>
            <p:cNvSpPr txBox="1"/>
            <p:nvPr/>
          </p:nvSpPr>
          <p:spPr>
            <a:xfrm>
              <a:off x="4904410" y="5412604"/>
              <a:ext cx="5056852" cy="831201"/>
            </a:xfrm>
            <a:prstGeom prst="rect">
              <a:avLst/>
            </a:prstGeom>
            <a:noFill/>
          </p:spPr>
          <p:txBody>
            <a:bodyPr wrap="square" lIns="86392" tIns="43196" rIns="86392" bIns="43196"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3972" indent="-323972">
                <a:buAutoNum type="arabicPeriod"/>
              </a:pPr>
              <a:r>
                <a:rPr lang="lv-LV" sz="1512" dirty="0">
                  <a:solidFill>
                    <a:srgbClr val="171714"/>
                  </a:solidFill>
                </a:rPr>
                <a:t>Pamata digitālās prasmes</a:t>
              </a:r>
            </a:p>
            <a:p>
              <a:pPr marL="323972" indent="-323972">
                <a:buAutoNum type="arabicPeriod"/>
              </a:pPr>
              <a:r>
                <a:rPr lang="lv-LV" sz="1512" dirty="0">
                  <a:solidFill>
                    <a:srgbClr val="171714"/>
                  </a:solidFill>
                </a:rPr>
                <a:t>Pamata digitālās pašapkalpošanās prasmes</a:t>
              </a:r>
              <a:endParaRPr lang="lv-LV" sz="1512" dirty="0">
                <a:solidFill>
                  <a:srgbClr val="171714"/>
                </a:solidFill>
                <a:cs typeface="Arial"/>
              </a:endParaRPr>
            </a:p>
            <a:p>
              <a:pPr marL="323972" indent="-323972">
                <a:buAutoNum type="arabicPeriod"/>
              </a:pPr>
              <a:r>
                <a:rPr lang="lv-LV" sz="1512" dirty="0">
                  <a:solidFill>
                    <a:srgbClr val="171714"/>
                  </a:solidFill>
                </a:rPr>
                <a:t>Vidēja līmeņa digitālās pašapkalpošanās prasmes</a:t>
              </a:r>
              <a:endParaRPr lang="lv-LV" sz="1512" dirty="0"/>
            </a:p>
          </p:txBody>
        </p:sp>
      </p:grpSp>
      <p:grpSp>
        <p:nvGrpSpPr>
          <p:cNvPr id="4" name="Group 3">
            <a:extLst>
              <a:ext uri="{FF2B5EF4-FFF2-40B4-BE49-F238E27FC236}">
                <a16:creationId xmlns:a16="http://schemas.microsoft.com/office/drawing/2014/main" id="{CB597C8C-7AAF-8F35-60EE-0356DE1B0640}"/>
              </a:ext>
            </a:extLst>
          </p:cNvPr>
          <p:cNvGrpSpPr/>
          <p:nvPr/>
        </p:nvGrpSpPr>
        <p:grpSpPr>
          <a:xfrm>
            <a:off x="1112567" y="2996997"/>
            <a:ext cx="3595733" cy="863918"/>
            <a:chOff x="263179" y="3014568"/>
            <a:chExt cx="3805848" cy="914400"/>
          </a:xfrm>
        </p:grpSpPr>
        <p:pic>
          <p:nvPicPr>
            <p:cNvPr id="54" name="Graphic 53" descr="Classroom with solid fill">
              <a:extLst>
                <a:ext uri="{FF2B5EF4-FFF2-40B4-BE49-F238E27FC236}">
                  <a16:creationId xmlns:a16="http://schemas.microsoft.com/office/drawing/2014/main" id="{36BB1532-ACF4-B80C-E4F8-776BAE8522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3179" y="3014568"/>
              <a:ext cx="914400" cy="914400"/>
            </a:xfrm>
            <a:prstGeom prst="rect">
              <a:avLst/>
            </a:prstGeom>
          </p:spPr>
        </p:pic>
        <p:sp>
          <p:nvSpPr>
            <p:cNvPr id="55" name="TextBox 22">
              <a:extLst>
                <a:ext uri="{FF2B5EF4-FFF2-40B4-BE49-F238E27FC236}">
                  <a16:creationId xmlns:a16="http://schemas.microsoft.com/office/drawing/2014/main" id="{BDA70754-2BE9-2D4C-37BA-033C2AA24247}"/>
                </a:ext>
              </a:extLst>
            </p:cNvPr>
            <p:cNvSpPr txBox="1"/>
            <p:nvPr/>
          </p:nvSpPr>
          <p:spPr>
            <a:xfrm>
              <a:off x="1176525" y="3168098"/>
              <a:ext cx="2423776" cy="374761"/>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701" b="1" dirty="0">
                  <a:solidFill>
                    <a:srgbClr val="171714"/>
                  </a:solidFill>
                </a:rPr>
                <a:t>MĀCĪBU GRUPA	</a:t>
              </a:r>
              <a:endParaRPr lang="lv-LV" sz="1701" dirty="0"/>
            </a:p>
          </p:txBody>
        </p:sp>
        <p:sp>
          <p:nvSpPr>
            <p:cNvPr id="56" name="TextBox 22">
              <a:extLst>
                <a:ext uri="{FF2B5EF4-FFF2-40B4-BE49-F238E27FC236}">
                  <a16:creationId xmlns:a16="http://schemas.microsoft.com/office/drawing/2014/main" id="{560544EC-932B-2734-337A-DF7067D9BA20}"/>
                </a:ext>
              </a:extLst>
            </p:cNvPr>
            <p:cNvSpPr txBox="1"/>
            <p:nvPr/>
          </p:nvSpPr>
          <p:spPr>
            <a:xfrm>
              <a:off x="1176525" y="3521683"/>
              <a:ext cx="2892502" cy="344017"/>
            </a:xfrm>
            <a:prstGeom prst="rect">
              <a:avLst/>
            </a:prstGeom>
            <a:noFill/>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512" dirty="0"/>
                <a:t>No 8 līdz 15 dalībnieki</a:t>
              </a:r>
            </a:p>
          </p:txBody>
        </p:sp>
      </p:grpSp>
    </p:spTree>
    <p:extLst>
      <p:ext uri="{BB962C8B-B14F-4D97-AF65-F5344CB8AC3E}">
        <p14:creationId xmlns:p14="http://schemas.microsoft.com/office/powerpoint/2010/main" val="3475710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F04AB-E01B-868C-B02B-BD44C0A0E22E}"/>
            </a:ext>
          </a:extLst>
        </p:cNvPr>
        <p:cNvGrpSpPr/>
        <p:nvPr/>
      </p:nvGrpSpPr>
      <p:grpSpPr>
        <a:xfrm>
          <a:off x="0" y="0"/>
          <a:ext cx="0" cy="0"/>
          <a:chOff x="0" y="0"/>
          <a:chExt cx="0" cy="0"/>
        </a:xfrm>
      </p:grpSpPr>
      <p:sp>
        <p:nvSpPr>
          <p:cNvPr id="4" name="Teksta vietturis 2">
            <a:extLst>
              <a:ext uri="{FF2B5EF4-FFF2-40B4-BE49-F238E27FC236}">
                <a16:creationId xmlns:a16="http://schemas.microsoft.com/office/drawing/2014/main" id="{0CF9D3E3-3DBD-CE93-2912-0FB8D5C76D66}"/>
              </a:ext>
            </a:extLst>
          </p:cNvPr>
          <p:cNvSpPr>
            <a:spLocks noGrp="1"/>
          </p:cNvSpPr>
          <p:nvPr/>
        </p:nvSpPr>
        <p:spPr>
          <a:xfrm>
            <a:off x="6631867" y="5373978"/>
            <a:ext cx="4785523" cy="1036054"/>
          </a:xfrm>
          <a:prstGeom prst="rect">
            <a:avLst/>
          </a:prstGeom>
        </p:spPr>
        <p:txBody>
          <a:bodyPr vert="horz" lIns="86392" tIns="43196" rIns="86392" bIns="43196" rtlCol="0">
            <a:normAutofit fontScale="85000" lnSpcReduction="20000"/>
          </a:bodyPr>
          <a:lstStyle>
            <a:lvl1pPr marL="0" indent="0" algn="l" defTabSz="914400" rtl="0" eaLnBrk="1" latinLnBrk="0" hangingPunct="1">
              <a:lnSpc>
                <a:spcPct val="90000"/>
              </a:lnSpc>
              <a:spcBef>
                <a:spcPts val="1000"/>
              </a:spcBef>
              <a:buClrTx/>
              <a:buSzTx/>
              <a:buFontTx/>
              <a:buNone/>
              <a:defRPr sz="2800" kern="1200">
                <a:solidFill>
                  <a:schemeClr val="tx1"/>
                </a:solidFill>
                <a:latin typeface="+mn-lt"/>
                <a:ea typeface="+mn-ea"/>
                <a:cs typeface="+mn-cs"/>
              </a:defRPr>
            </a:lvl1pPr>
            <a:lvl2pPr marL="0" indent="457200" algn="l" defTabSz="914400" rtl="0" eaLnBrk="1" latinLnBrk="0" hangingPunct="1">
              <a:lnSpc>
                <a:spcPct val="90000"/>
              </a:lnSpc>
              <a:spcBef>
                <a:spcPts val="500"/>
              </a:spcBef>
              <a:buClrTx/>
              <a:buSzTx/>
              <a:buFontTx/>
              <a:buNone/>
              <a:defRPr sz="2400" kern="1200">
                <a:solidFill>
                  <a:schemeClr val="tx1"/>
                </a:solidFill>
                <a:latin typeface="+mn-lt"/>
                <a:ea typeface="+mn-ea"/>
                <a:cs typeface="+mn-cs"/>
              </a:defRPr>
            </a:lvl2pPr>
            <a:lvl3pPr marL="0" indent="914400" algn="l" defTabSz="914400" rtl="0" eaLnBrk="1" latinLnBrk="0" hangingPunct="1">
              <a:lnSpc>
                <a:spcPct val="90000"/>
              </a:lnSpc>
              <a:spcBef>
                <a:spcPts val="500"/>
              </a:spcBef>
              <a:buClrTx/>
              <a:buSzTx/>
              <a:buFontTx/>
              <a:buNone/>
              <a:defRPr sz="2000" kern="1200">
                <a:solidFill>
                  <a:schemeClr val="tx1"/>
                </a:solidFill>
                <a:latin typeface="+mn-lt"/>
                <a:ea typeface="+mn-ea"/>
                <a:cs typeface="+mn-cs"/>
              </a:defRPr>
            </a:lvl3pPr>
            <a:lvl4pPr marL="0" indent="1371600" algn="l" defTabSz="914400" rtl="0" eaLnBrk="1" latinLnBrk="0" hangingPunct="1">
              <a:lnSpc>
                <a:spcPct val="90000"/>
              </a:lnSpc>
              <a:spcBef>
                <a:spcPts val="500"/>
              </a:spcBef>
              <a:buClrTx/>
              <a:buSzTx/>
              <a:buFontTx/>
              <a:buNone/>
              <a:defRPr sz="1800" kern="1200">
                <a:solidFill>
                  <a:schemeClr val="tx1"/>
                </a:solidFill>
                <a:latin typeface="+mn-lt"/>
                <a:ea typeface="+mn-ea"/>
                <a:cs typeface="+mn-cs"/>
              </a:defRPr>
            </a:lvl4pPr>
            <a:lvl5pPr marL="0" indent="1828800" algn="l" defTabSz="914400" rtl="0" eaLnBrk="1" latinLnBrk="0" hangingPunct="1">
              <a:lnSpc>
                <a:spcPct val="90000"/>
              </a:lnSpc>
              <a:spcBef>
                <a:spcPts val="500"/>
              </a:spcBef>
              <a:buClrTx/>
              <a:buSzTx/>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863925">
              <a:spcBef>
                <a:spcPts val="945"/>
              </a:spcBef>
              <a:defRPr/>
            </a:pPr>
            <a:r>
              <a:rPr lang="lv-LV" sz="2645">
                <a:solidFill>
                  <a:srgbClr val="000000"/>
                </a:solidFill>
              </a:rPr>
              <a:t>Projekta informatīvais tālrunis</a:t>
            </a:r>
          </a:p>
          <a:p>
            <a:pPr algn="r" defTabSz="863925">
              <a:spcBef>
                <a:spcPts val="945"/>
              </a:spcBef>
              <a:defRPr/>
            </a:pPr>
            <a:r>
              <a:rPr lang="lv-LV" sz="2645" b="1">
                <a:solidFill>
                  <a:srgbClr val="000000"/>
                </a:solidFill>
              </a:rPr>
              <a:t>66016785</a:t>
            </a:r>
          </a:p>
          <a:p>
            <a:pPr algn="r" defTabSz="863925">
              <a:spcBef>
                <a:spcPts val="945"/>
              </a:spcBef>
              <a:defRPr/>
            </a:pPr>
            <a:r>
              <a:rPr lang="lv-LV" sz="2645" b="1">
                <a:solidFill>
                  <a:srgbClr val="000000"/>
                </a:solidFill>
                <a:hlinkClick r:id="rId2"/>
              </a:rPr>
              <a:t>eprasmes@varam.gov.lv</a:t>
            </a:r>
            <a:r>
              <a:rPr lang="lv-LV" sz="2645" b="1">
                <a:solidFill>
                  <a:srgbClr val="000000"/>
                </a:solidFill>
              </a:rPr>
              <a:t> </a:t>
            </a:r>
          </a:p>
        </p:txBody>
      </p:sp>
      <p:pic>
        <p:nvPicPr>
          <p:cNvPr id="5" name="Attēls 4" descr="Attēls, kurā ir teksts, apģērbs, cilvēka seja, smaids&#10;&#10;Mākslīgā intelekta ģenerēts saturs var būt nepareizs.">
            <a:extLst>
              <a:ext uri="{FF2B5EF4-FFF2-40B4-BE49-F238E27FC236}">
                <a16:creationId xmlns:a16="http://schemas.microsoft.com/office/drawing/2014/main" id="{623767BD-FA26-9B45-09D6-456D5CE73311}"/>
              </a:ext>
            </a:extLst>
          </p:cNvPr>
          <p:cNvPicPr>
            <a:picLocks noChangeAspect="1"/>
          </p:cNvPicPr>
          <p:nvPr/>
        </p:nvPicPr>
        <p:blipFill>
          <a:blip r:embed="rId3"/>
          <a:stretch>
            <a:fillRect/>
          </a:stretch>
        </p:blipFill>
        <p:spPr>
          <a:xfrm>
            <a:off x="1909206" y="1161910"/>
            <a:ext cx="7183367" cy="389821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EBA8FA7-D767-8790-2B33-1C6F313DEF81}"/>
              </a:ext>
            </a:extLst>
          </p:cNvPr>
          <p:cNvSpPr/>
          <p:nvPr/>
        </p:nvSpPr>
        <p:spPr>
          <a:xfrm>
            <a:off x="282074" y="290720"/>
            <a:ext cx="10817758" cy="7142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025" tIns="34013" rIns="68025" bIns="0" rtlCol="0" anchor="ctr"/>
          <a:lstStyle/>
          <a:p>
            <a:pPr algn="l" defTabSz="886424" rtl="0" eaLnBrk="0" fontAlgn="base" hangingPunct="0">
              <a:spcBef>
                <a:spcPct val="0"/>
              </a:spcBef>
              <a:spcAft>
                <a:spcPct val="0"/>
              </a:spcAft>
              <a:defRPr/>
            </a:pPr>
            <a:r>
              <a:rPr lang="lv-LV" sz="4800" b="1" kern="1200" dirty="0">
                <a:solidFill>
                  <a:srgbClr val="AC61C8"/>
                </a:solidFill>
              </a:rPr>
              <a:t>Vairāk par projektu – digiprasmes.lv</a:t>
            </a:r>
          </a:p>
        </p:txBody>
      </p:sp>
    </p:spTree>
    <p:extLst>
      <p:ext uri="{BB962C8B-B14F-4D97-AF65-F5344CB8AC3E}">
        <p14:creationId xmlns:p14="http://schemas.microsoft.com/office/powerpoint/2010/main" val="224318815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800" b="1" dirty="0"/>
              <a:t>Izmaiņas </a:t>
            </a:r>
            <a:r>
              <a:rPr lang="en-US" sz="4800" b="1" dirty="0" err="1"/>
              <a:t>zemkopības</a:t>
            </a:r>
            <a:r>
              <a:rPr lang="en-US" sz="4800" b="1" dirty="0"/>
              <a:t> </a:t>
            </a:r>
            <a:r>
              <a:rPr lang="lv-LV" sz="4800" b="1" dirty="0"/>
              <a:t>jomā 202</a:t>
            </a:r>
            <a:r>
              <a:rPr lang="en-US" sz="4800" b="1" dirty="0"/>
              <a:t>6</a:t>
            </a:r>
            <a:r>
              <a:rPr lang="lv-LV" sz="4800" b="1" dirty="0"/>
              <a:t>.gadā</a:t>
            </a:r>
            <a:endParaRPr lang="lv-LV" sz="4800" dirty="0"/>
          </a:p>
        </p:txBody>
      </p:sp>
      <p:sp>
        <p:nvSpPr>
          <p:cNvPr id="3" name="Text Placeholder 2"/>
          <p:cNvSpPr>
            <a:spLocks noGrp="1"/>
          </p:cNvSpPr>
          <p:nvPr>
            <p:ph type="body" idx="1"/>
          </p:nvPr>
        </p:nvSpPr>
        <p:spPr/>
        <p:txBody>
          <a:bodyPr/>
          <a:lstStyle/>
          <a:p>
            <a:endParaRPr lang="en-US" dirty="0"/>
          </a:p>
          <a:p>
            <a:r>
              <a:rPr lang="en-US" dirty="0" err="1"/>
              <a:t>Zemkopības</a:t>
            </a:r>
            <a:r>
              <a:rPr lang="en-US" dirty="0"/>
              <a:t> </a:t>
            </a:r>
            <a:r>
              <a:rPr lang="en-US" dirty="0" err="1"/>
              <a:t>ministrija</a:t>
            </a:r>
            <a:endParaRPr lang="lv-LV" dirty="0"/>
          </a:p>
        </p:txBody>
      </p:sp>
      <p:sp>
        <p:nvSpPr>
          <p:cNvPr id="4" name="Slide Number Placeholder 3"/>
          <p:cNvSpPr>
            <a:spLocks noGrp="1"/>
          </p:cNvSpPr>
          <p:nvPr>
            <p:ph type="sldNum" sz="quarter" idx="12"/>
          </p:nvPr>
        </p:nvSpPr>
        <p:spPr/>
        <p:txBody>
          <a:bodyPr/>
          <a:lstStyle/>
          <a:p>
            <a:fld id="{20160BDD-CFBA-4672-AA56-88CFF53ED92E}" type="slidenum">
              <a:rPr lang="lv-LV" smtClean="0"/>
              <a:t>53</a:t>
            </a:fld>
            <a:endParaRPr lang="lv-LV"/>
          </a:p>
        </p:txBody>
      </p:sp>
    </p:spTree>
    <p:extLst>
      <p:ext uri="{BB962C8B-B14F-4D97-AF65-F5344CB8AC3E}">
        <p14:creationId xmlns:p14="http://schemas.microsoft.com/office/powerpoint/2010/main" val="724132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B517213-2C32-4773-B14A-113DF358D9BB}"/>
              </a:ext>
            </a:extLst>
          </p:cNvPr>
          <p:cNvSpPr>
            <a:spLocks noGrp="1"/>
          </p:cNvSpPr>
          <p:nvPr>
            <p:ph type="title"/>
          </p:nvPr>
        </p:nvSpPr>
        <p:spPr>
          <a:xfrm>
            <a:off x="791925" y="345179"/>
            <a:ext cx="9935051" cy="839096"/>
          </a:xfrm>
        </p:spPr>
        <p:txBody>
          <a:bodyPr>
            <a:normAutofit/>
          </a:bodyPr>
          <a:lstStyle/>
          <a:p>
            <a:pPr algn="ctr"/>
            <a:r>
              <a:rPr lang="en-US" sz="3600" b="1" dirty="0" err="1"/>
              <a:t>Pasākumi</a:t>
            </a:r>
            <a:r>
              <a:rPr lang="en-US" sz="3600" b="1" dirty="0"/>
              <a:t> 2026.gadā</a:t>
            </a:r>
            <a:endParaRPr lang="lv-LV" sz="3600" b="1" dirty="0"/>
          </a:p>
        </p:txBody>
      </p:sp>
      <p:sp>
        <p:nvSpPr>
          <p:cNvPr id="3" name="Satura vietturis 2">
            <a:extLst>
              <a:ext uri="{FF2B5EF4-FFF2-40B4-BE49-F238E27FC236}">
                <a16:creationId xmlns:a16="http://schemas.microsoft.com/office/drawing/2014/main" id="{2A5F4F87-4893-4345-AED9-44E0BFAF59CD}"/>
              </a:ext>
            </a:extLst>
          </p:cNvPr>
          <p:cNvSpPr>
            <a:spLocks noGrp="1"/>
          </p:cNvSpPr>
          <p:nvPr>
            <p:ph idx="1"/>
          </p:nvPr>
        </p:nvSpPr>
        <p:spPr>
          <a:xfrm>
            <a:off x="791925" y="1489075"/>
            <a:ext cx="9935051" cy="4350443"/>
          </a:xfrm>
        </p:spPr>
        <p:txBody>
          <a:bodyPr>
            <a:normAutofit fontScale="92500" lnSpcReduction="10000"/>
          </a:bodyPr>
          <a:lstStyle/>
          <a:p>
            <a:pPr marL="457200" indent="-457200" algn="just">
              <a:buFont typeface="+mj-lt"/>
              <a:buAutoNum type="arabicParenR"/>
            </a:pPr>
            <a:r>
              <a:rPr lang="lv-LV" sz="2400" dirty="0">
                <a:effectLst/>
                <a:ea typeface="Calibri" panose="020F0502020204030204" pitchFamily="34" charset="0"/>
                <a:cs typeface="Calibri" panose="020F0502020204030204" pitchFamily="34" charset="0"/>
              </a:rPr>
              <a:t>Turpinās </a:t>
            </a:r>
            <a:r>
              <a:rPr lang="lv-LV" sz="2400" b="1" dirty="0">
                <a:effectLst/>
                <a:ea typeface="Calibri" panose="020F0502020204030204" pitchFamily="34" charset="0"/>
                <a:cs typeface="Calibri" panose="020F0502020204030204" pitchFamily="34" charset="0"/>
              </a:rPr>
              <a:t>atbalsts vietējās teritorijas sakārtošanai</a:t>
            </a:r>
            <a:r>
              <a:rPr lang="en-US" sz="2400" b="1" dirty="0">
                <a:effectLst/>
                <a:ea typeface="Calibri" panose="020F0502020204030204" pitchFamily="34" charset="0"/>
                <a:cs typeface="Calibri" panose="020F0502020204030204" pitchFamily="34" charset="0"/>
              </a:rPr>
              <a:t>.</a:t>
            </a:r>
          </a:p>
          <a:p>
            <a:pPr marL="0" indent="0" algn="just">
              <a:spcAft>
                <a:spcPts val="600"/>
              </a:spcAft>
              <a:buNone/>
            </a:pPr>
            <a:r>
              <a:rPr lang="en-US" sz="2400" u="sng" dirty="0" err="1">
                <a:effectLst/>
                <a:ea typeface="Calibri" panose="020F0502020204030204" pitchFamily="34" charset="0"/>
                <a:cs typeface="Calibri" panose="020F0502020204030204" pitchFamily="34" charset="0"/>
              </a:rPr>
              <a:t>Mērķis</a:t>
            </a:r>
            <a:r>
              <a:rPr lang="en-US" sz="2400" dirty="0">
                <a:effectLst/>
                <a:ea typeface="Calibri" panose="020F0502020204030204" pitchFamily="34" charset="0"/>
                <a:cs typeface="Calibri" panose="020F0502020204030204" pitchFamily="34" charset="0"/>
              </a:rPr>
              <a:t>: </a:t>
            </a:r>
            <a:r>
              <a:rPr lang="lv-LV" sz="2400" dirty="0">
                <a:effectLst/>
                <a:ea typeface="Calibri" panose="020F0502020204030204" pitchFamily="34" charset="0"/>
                <a:cs typeface="Calibri" panose="020F0502020204030204" pitchFamily="34" charset="0"/>
              </a:rPr>
              <a:t>uzlabot pakalpojumu pieejamību, kvalitāti un sasniedzamību, un sabiedrisko aktivitāšu (tostarp viedo ciemu, apmācības un interešu klubu, kultūras, vides aizsardzības, sporta un citu brīvā laika pavadīšanas veidu) dažādošanai (</a:t>
            </a:r>
            <a:r>
              <a:rPr lang="lv-LV" sz="2400" dirty="0" err="1">
                <a:effectLst/>
                <a:ea typeface="Calibri" panose="020F0502020204030204" pitchFamily="34" charset="0"/>
                <a:cs typeface="Calibri" panose="020F0502020204030204" pitchFamily="34" charset="0"/>
              </a:rPr>
              <a:t>uzbrauktuves</a:t>
            </a:r>
            <a:r>
              <a:rPr lang="lv-LV" sz="2400" dirty="0">
                <a:effectLst/>
                <a:ea typeface="Calibri" panose="020F0502020204030204" pitchFamily="34" charset="0"/>
                <a:cs typeface="Calibri" panose="020F0502020204030204" pitchFamily="34" charset="0"/>
              </a:rPr>
              <a:t>, bezmaksas stāvlaukumus, liftus, durvis, tualetes, dušas telpas – pielāgošanu personām ar dzirdes, redzes vai kustību traucējumiem, kā arī </a:t>
            </a:r>
            <a:r>
              <a:rPr lang="lv-LV" sz="2400" dirty="0" err="1">
                <a:effectLst/>
                <a:ea typeface="Calibri" panose="020F0502020204030204" pitchFamily="34" charset="0"/>
                <a:cs typeface="Calibri" panose="020F0502020204030204" pitchFamily="34" charset="0"/>
              </a:rPr>
              <a:t>ratiņkrēslu</a:t>
            </a:r>
            <a:r>
              <a:rPr lang="lv-LV" sz="2400" dirty="0">
                <a:effectLst/>
                <a:ea typeface="Calibri" panose="020F0502020204030204" pitchFamily="34" charset="0"/>
                <a:cs typeface="Calibri" panose="020F0502020204030204" pitchFamily="34" charset="0"/>
              </a:rPr>
              <a:t> un ratiņu lietotājiem). Jaunu darba vietu radīšana.</a:t>
            </a:r>
          </a:p>
          <a:p>
            <a:pPr marL="0" indent="0" algn="just">
              <a:buNone/>
            </a:pPr>
            <a:r>
              <a:rPr lang="en-US" sz="2400" dirty="0">
                <a:effectLst/>
                <a:ea typeface="Times New Roman" panose="02020603050405020304" pitchFamily="18" charset="0"/>
                <a:cs typeface="Times New Roman" panose="02020603050405020304" pitchFamily="18" charset="0"/>
              </a:rPr>
              <a:t>2) </a:t>
            </a:r>
            <a:r>
              <a:rPr lang="lv-LV" sz="2400" dirty="0">
                <a:effectLst/>
                <a:ea typeface="Times New Roman" panose="02020603050405020304" pitchFamily="18" charset="0"/>
                <a:cs typeface="Times New Roman" panose="02020603050405020304" pitchFamily="18" charset="0"/>
              </a:rPr>
              <a:t>Turpinās p</a:t>
            </a:r>
            <a:r>
              <a:rPr lang="lv-LV" sz="2400" b="1" dirty="0">
                <a:effectLst/>
                <a:ea typeface="Times New Roman" panose="02020603050405020304" pitchFamily="18" charset="0"/>
                <a:cs typeface="Times New Roman" panose="02020603050405020304" pitchFamily="18" charset="0"/>
              </a:rPr>
              <a:t>rogramm</a:t>
            </a:r>
            <a:r>
              <a:rPr lang="lv-LV" sz="2400" b="1" dirty="0">
                <a:ea typeface="Times New Roman" panose="02020603050405020304" pitchFamily="18" charset="0"/>
                <a:cs typeface="Times New Roman" panose="02020603050405020304" pitchFamily="18" charset="0"/>
              </a:rPr>
              <a:t>as </a:t>
            </a:r>
            <a:r>
              <a:rPr lang="lv-LV" sz="2400" b="1" dirty="0">
                <a:effectLst/>
                <a:ea typeface="Times New Roman" panose="02020603050405020304" pitchFamily="18" charset="0"/>
                <a:cs typeface="Times New Roman" panose="02020603050405020304" pitchFamily="18" charset="0"/>
              </a:rPr>
              <a:t>“Piens un augļi skolai”</a:t>
            </a:r>
            <a:r>
              <a:rPr lang="lv-LV" sz="2400" dirty="0">
                <a:effectLst/>
                <a:ea typeface="Times New Roman" panose="02020603050405020304" pitchFamily="18" charset="0"/>
                <a:cs typeface="Times New Roman" panose="02020603050405020304" pitchFamily="18" charset="0"/>
              </a:rPr>
              <a:t> ieviešana:</a:t>
            </a:r>
          </a:p>
          <a:p>
            <a:pPr marL="0" indent="0" algn="just">
              <a:buNone/>
            </a:pPr>
            <a:r>
              <a:rPr lang="lv-LV" sz="2400" u="sng" dirty="0">
                <a:effectLst/>
                <a:ea typeface="Times New Roman" panose="02020603050405020304" pitchFamily="18" charset="0"/>
                <a:cs typeface="Times New Roman" panose="02020603050405020304" pitchFamily="18" charset="0"/>
              </a:rPr>
              <a:t>Programmas mērķis</a:t>
            </a:r>
            <a:r>
              <a:rPr lang="lv-LV" sz="2400" dirty="0">
                <a:effectLst/>
                <a:ea typeface="Times New Roman" panose="02020603050405020304" pitchFamily="18" charset="0"/>
                <a:cs typeface="Times New Roman" panose="02020603050405020304" pitchFamily="18" charset="0"/>
              </a:rPr>
              <a:t>: nodrošināt, ka  vismaz 90% pirmsskolas izglītības un 1. – 9. klašu izglītojamie saņem bezmaksas svaigus augļus, dārzeņus un pienu. </a:t>
            </a:r>
          </a:p>
          <a:p>
            <a:pPr marL="0" indent="0" algn="just">
              <a:buNone/>
            </a:pPr>
            <a:r>
              <a:rPr lang="lv-LV" sz="2400" u="sng" dirty="0">
                <a:effectLst/>
                <a:ea typeface="Times New Roman" panose="02020603050405020304" pitchFamily="18" charset="0"/>
                <a:cs typeface="Times New Roman" panose="02020603050405020304" pitchFamily="18" charset="0"/>
              </a:rPr>
              <a:t>Atbalsta saņēmēji</a:t>
            </a:r>
            <a:r>
              <a:rPr lang="lv-LV" sz="2400" dirty="0">
                <a:effectLst/>
                <a:ea typeface="Times New Roman" panose="02020603050405020304" pitchFamily="18" charset="0"/>
                <a:cs typeface="Times New Roman" panose="02020603050405020304" pitchFamily="18" charset="0"/>
              </a:rPr>
              <a:t>: 2025./2026. mācību gadā skolu programmā augļus un dārzeņus saņem 262 080 bērni 1299 izglītības iestādēs, savukārt pienu – 254 529 bērni 1214 iestādēs.</a:t>
            </a:r>
            <a:endParaRPr lang="lv-LV" sz="2400" dirty="0">
              <a:effectLst/>
              <a:ea typeface="Aptos" panose="020B0004020202020204"/>
              <a:cs typeface="Times New Roman" panose="02020603050405020304" pitchFamily="18" charset="0"/>
            </a:endParaRPr>
          </a:p>
          <a:p>
            <a:pPr marL="0" lvl="0" indent="0">
              <a:buNone/>
            </a:pPr>
            <a:endParaRPr lang="en-US" sz="2000" b="1" dirty="0">
              <a:effectLst/>
              <a:ea typeface="Aptos"/>
              <a:cs typeface="Times New Roman" panose="02020603050405020304" pitchFamily="18" charset="0"/>
            </a:endParaRPr>
          </a:p>
          <a:p>
            <a:pPr marL="0" lvl="0" indent="0">
              <a:buNone/>
            </a:pPr>
            <a:endParaRPr lang="en-US" sz="1100" b="1" dirty="0">
              <a:ea typeface="Aptos"/>
              <a:cs typeface="Times New Roman" panose="02020603050405020304" pitchFamily="18" charset="0"/>
            </a:endParaRPr>
          </a:p>
        </p:txBody>
      </p:sp>
      <p:sp>
        <p:nvSpPr>
          <p:cNvPr id="4" name="Slaida numura vietturis 3">
            <a:extLst>
              <a:ext uri="{FF2B5EF4-FFF2-40B4-BE49-F238E27FC236}">
                <a16:creationId xmlns:a16="http://schemas.microsoft.com/office/drawing/2014/main" id="{D597E5BC-C536-4ECB-8523-F6FFD8051DB7}"/>
              </a:ext>
            </a:extLst>
          </p:cNvPr>
          <p:cNvSpPr>
            <a:spLocks noGrp="1"/>
          </p:cNvSpPr>
          <p:nvPr>
            <p:ph type="sldNum" sz="quarter" idx="12"/>
          </p:nvPr>
        </p:nvSpPr>
        <p:spPr/>
        <p:txBody>
          <a:bodyPr/>
          <a:lstStyle/>
          <a:p>
            <a:fld id="{20160BDD-CFBA-4672-AA56-88CFF53ED92E}" type="slidenum">
              <a:rPr lang="lv-LV" smtClean="0"/>
              <a:t>54</a:t>
            </a:fld>
            <a:endParaRPr lang="lv-LV" dirty="0"/>
          </a:p>
        </p:txBody>
      </p:sp>
    </p:spTree>
    <p:extLst>
      <p:ext uri="{BB962C8B-B14F-4D97-AF65-F5344CB8AC3E}">
        <p14:creationId xmlns:p14="http://schemas.microsoft.com/office/powerpoint/2010/main" val="1714485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4800" b="1" dirty="0"/>
              <a:t>Izmaiņas enerģētikas</a:t>
            </a:r>
            <a:r>
              <a:rPr lang="en-US" sz="4800" b="1" dirty="0"/>
              <a:t> </a:t>
            </a:r>
            <a:r>
              <a:rPr lang="lv-LV" sz="4800" b="1" dirty="0"/>
              <a:t>jomā 202</a:t>
            </a:r>
            <a:r>
              <a:rPr lang="en-US" sz="4800" b="1" dirty="0"/>
              <a:t>6</a:t>
            </a:r>
            <a:r>
              <a:rPr lang="lv-LV" sz="4800" b="1" dirty="0"/>
              <a:t>.gadā</a:t>
            </a:r>
            <a:endParaRPr lang="lv-LV" sz="4800" dirty="0"/>
          </a:p>
        </p:txBody>
      </p:sp>
      <p:sp>
        <p:nvSpPr>
          <p:cNvPr id="3" name="Text Placeholder 2"/>
          <p:cNvSpPr>
            <a:spLocks noGrp="1"/>
          </p:cNvSpPr>
          <p:nvPr>
            <p:ph type="body" idx="1"/>
          </p:nvPr>
        </p:nvSpPr>
        <p:spPr/>
        <p:txBody>
          <a:bodyPr/>
          <a:lstStyle/>
          <a:p>
            <a:endParaRPr lang="en-US" dirty="0"/>
          </a:p>
          <a:p>
            <a:r>
              <a:rPr lang="lv-LV" dirty="0"/>
              <a:t>Klimata un enerģētikas</a:t>
            </a:r>
            <a:r>
              <a:rPr lang="en-US" dirty="0"/>
              <a:t> ministrija</a:t>
            </a:r>
            <a:endParaRPr lang="lv-LV" dirty="0"/>
          </a:p>
        </p:txBody>
      </p:sp>
      <p:sp>
        <p:nvSpPr>
          <p:cNvPr id="4" name="Slide Number Placeholder 3"/>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0160BDD-CFBA-4672-AA56-88CFF53ED92E}" type="slidenum">
              <a:rPr kumimoji="0" lang="lv-LV" sz="1134"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55</a:t>
            </a:fld>
            <a:endParaRPr kumimoji="0" lang="lv-LV" sz="1134"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104941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0A9E-421B-5AA8-B38C-A4D6365EA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8D76F-DE85-04D5-A9FA-436844482CC0}"/>
              </a:ext>
            </a:extLst>
          </p:cNvPr>
          <p:cNvSpPr>
            <a:spLocks noGrp="1"/>
          </p:cNvSpPr>
          <p:nvPr>
            <p:ph type="title"/>
          </p:nvPr>
        </p:nvSpPr>
        <p:spPr>
          <a:xfrm>
            <a:off x="1594835" y="114859"/>
            <a:ext cx="9584669" cy="960345"/>
          </a:xfrm>
        </p:spPr>
        <p:txBody>
          <a:bodyPr>
            <a:normAutofit fontScale="90000"/>
          </a:bodyPr>
          <a:lstStyle/>
          <a:p>
            <a:r>
              <a:rPr lang="lv-LV" sz="2645" b="1" cap="all">
                <a:solidFill>
                  <a:srgbClr val="155452"/>
                </a:solidFill>
                <a:latin typeface="Cambria"/>
                <a:ea typeface="Cambria"/>
              </a:rPr>
              <a:t>Noteikumu projekts Grozījumi Ministru kabineta 2024. gada 3. septembra noteikumos Nr. 592 "Energoapgādes izmaksu valsts atbalsta noteikumi”</a:t>
            </a:r>
            <a:endParaRPr lang="lv-LV" sz="2645" dirty="0">
              <a:solidFill>
                <a:schemeClr val="accent2"/>
              </a:solidFill>
            </a:endParaRPr>
          </a:p>
        </p:txBody>
      </p:sp>
      <p:cxnSp>
        <p:nvCxnSpPr>
          <p:cNvPr id="4" name="Straight Connector 3">
            <a:extLst>
              <a:ext uri="{FF2B5EF4-FFF2-40B4-BE49-F238E27FC236}">
                <a16:creationId xmlns:a16="http://schemas.microsoft.com/office/drawing/2014/main" id="{645F3F7E-E8A1-E91A-79B2-AA8B92FC61A7}"/>
              </a:ext>
            </a:extLst>
          </p:cNvPr>
          <p:cNvCxnSpPr/>
          <p:nvPr/>
        </p:nvCxnSpPr>
        <p:spPr>
          <a:xfrm>
            <a:off x="-7506" y="743193"/>
            <a:ext cx="1139891" cy="0"/>
          </a:xfrm>
          <a:prstGeom prst="line">
            <a:avLst/>
          </a:prstGeom>
          <a:ln w="101600">
            <a:solidFill>
              <a:srgbClr val="15545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BF44BBB-1916-F405-0D40-F0F146D4550E}"/>
              </a:ext>
            </a:extLst>
          </p:cNvPr>
          <p:cNvSpPr/>
          <p:nvPr/>
        </p:nvSpPr>
        <p:spPr>
          <a:xfrm>
            <a:off x="1132792" y="609705"/>
            <a:ext cx="239977" cy="266968"/>
          </a:xfrm>
          <a:custGeom>
            <a:avLst/>
            <a:gdLst>
              <a:gd name="csX0" fmla="*/ 0 w 254000"/>
              <a:gd name="csY0" fmla="*/ 141284 h 282568"/>
              <a:gd name="csX1" fmla="*/ 127000 w 254000"/>
              <a:gd name="csY1" fmla="*/ 0 h 282568"/>
              <a:gd name="csX2" fmla="*/ 254000 w 254000"/>
              <a:gd name="csY2" fmla="*/ 141284 h 282568"/>
              <a:gd name="csX3" fmla="*/ 127000 w 254000"/>
              <a:gd name="csY3" fmla="*/ 282568 h 282568"/>
              <a:gd name="csX4" fmla="*/ 0 w 254000"/>
              <a:gd name="csY4" fmla="*/ 141284 h 282568"/>
            </a:gdLst>
            <a:ahLst/>
            <a:cxnLst>
              <a:cxn ang="0">
                <a:pos x="csX0" y="csY0"/>
              </a:cxn>
              <a:cxn ang="0">
                <a:pos x="csX1" y="csY1"/>
              </a:cxn>
              <a:cxn ang="0">
                <a:pos x="csX2" y="csY2"/>
              </a:cxn>
              <a:cxn ang="0">
                <a:pos x="csX3" y="csY3"/>
              </a:cxn>
              <a:cxn ang="0">
                <a:pos x="csX4" y="csY4"/>
              </a:cxn>
            </a:cxnLst>
            <a:rect l="l" t="t" r="r" b="b"/>
            <a:pathLst>
              <a:path w="254000" h="282568" fill="none" extrusionOk="0">
                <a:moveTo>
                  <a:pt x="0" y="141284"/>
                </a:moveTo>
                <a:cubicBezTo>
                  <a:pt x="13659" y="64875"/>
                  <a:pt x="60301" y="-7081"/>
                  <a:pt x="127000" y="0"/>
                </a:cubicBezTo>
                <a:cubicBezTo>
                  <a:pt x="189339" y="-1195"/>
                  <a:pt x="250819" y="66250"/>
                  <a:pt x="254000" y="141284"/>
                </a:cubicBezTo>
                <a:cubicBezTo>
                  <a:pt x="252723" y="207135"/>
                  <a:pt x="191850" y="289919"/>
                  <a:pt x="127000" y="282568"/>
                </a:cubicBezTo>
                <a:cubicBezTo>
                  <a:pt x="58675" y="283584"/>
                  <a:pt x="12355" y="222284"/>
                  <a:pt x="0" y="141284"/>
                </a:cubicBezTo>
                <a:close/>
              </a:path>
              <a:path w="254000" h="282568" stroke="0" extrusionOk="0">
                <a:moveTo>
                  <a:pt x="0" y="141284"/>
                </a:moveTo>
                <a:cubicBezTo>
                  <a:pt x="-10176" y="56978"/>
                  <a:pt x="46439" y="3911"/>
                  <a:pt x="127000" y="0"/>
                </a:cubicBezTo>
                <a:cubicBezTo>
                  <a:pt x="199648" y="528"/>
                  <a:pt x="249002" y="63414"/>
                  <a:pt x="254000" y="141284"/>
                </a:cubicBezTo>
                <a:cubicBezTo>
                  <a:pt x="245111" y="227994"/>
                  <a:pt x="195952" y="289135"/>
                  <a:pt x="127000" y="282568"/>
                </a:cubicBezTo>
                <a:cubicBezTo>
                  <a:pt x="48056" y="277751"/>
                  <a:pt x="11469" y="224793"/>
                  <a:pt x="0" y="141284"/>
                </a:cubicBezTo>
                <a:close/>
              </a:path>
            </a:pathLst>
          </a:custGeom>
          <a:solidFill>
            <a:srgbClr val="FF7900"/>
          </a:solidFill>
          <a:ln w="50800">
            <a:solidFill>
              <a:srgbClr val="155452"/>
            </a:solidFill>
            <a:extLst>
              <a:ext uri="{C807C97D-BFC1-408E-A445-0C87EB9F89A2}">
                <ask:lineSketchStyleProps xmln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925" rtl="0"/>
            <a:endParaRPr lang="lv-LV" sz="1701" kern="1200">
              <a:solidFill>
                <a:prstClr val="white"/>
              </a:solidFill>
              <a:latin typeface="Aptos" panose="02110004020202020204"/>
            </a:endParaRPr>
          </a:p>
        </p:txBody>
      </p:sp>
      <p:sp>
        <p:nvSpPr>
          <p:cNvPr id="11" name="Rectangle 10">
            <a:extLst>
              <a:ext uri="{FF2B5EF4-FFF2-40B4-BE49-F238E27FC236}">
                <a16:creationId xmlns:a16="http://schemas.microsoft.com/office/drawing/2014/main" id="{E8522CD4-D023-F939-77E7-513C12B57437}"/>
              </a:ext>
            </a:extLst>
          </p:cNvPr>
          <p:cNvSpPr/>
          <p:nvPr/>
        </p:nvSpPr>
        <p:spPr>
          <a:xfrm>
            <a:off x="388635" y="1167986"/>
            <a:ext cx="10980520" cy="644244"/>
          </a:xfrm>
          <a:custGeom>
            <a:avLst/>
            <a:gdLst>
              <a:gd name="csX0" fmla="*/ 0 w 11622160"/>
              <a:gd name="csY0" fmla="*/ 0 h 681890"/>
              <a:gd name="csX1" fmla="*/ 11622160 w 11622160"/>
              <a:gd name="csY1" fmla="*/ 0 h 681890"/>
              <a:gd name="csX2" fmla="*/ 11622160 w 11622160"/>
              <a:gd name="csY2" fmla="*/ 681890 h 681890"/>
              <a:gd name="csX3" fmla="*/ 0 w 11622160"/>
              <a:gd name="csY3" fmla="*/ 681890 h 681890"/>
              <a:gd name="csX4" fmla="*/ 0 w 11622160"/>
              <a:gd name="csY4" fmla="*/ 0 h 681890"/>
            </a:gdLst>
            <a:ahLst/>
            <a:cxnLst>
              <a:cxn ang="0">
                <a:pos x="csX0" y="csY0"/>
              </a:cxn>
              <a:cxn ang="0">
                <a:pos x="csX1" y="csY1"/>
              </a:cxn>
              <a:cxn ang="0">
                <a:pos x="csX2" y="csY2"/>
              </a:cxn>
              <a:cxn ang="0">
                <a:pos x="csX3" y="csY3"/>
              </a:cxn>
              <a:cxn ang="0">
                <a:pos x="csX4" y="csY4"/>
              </a:cxn>
            </a:cxnLst>
            <a:rect l="l" t="t" r="r" b="b"/>
            <a:pathLst>
              <a:path w="11622160" h="681890" fill="none" extrusionOk="0">
                <a:moveTo>
                  <a:pt x="0" y="0"/>
                </a:moveTo>
                <a:cubicBezTo>
                  <a:pt x="2371758" y="-164491"/>
                  <a:pt x="7422184" y="130590"/>
                  <a:pt x="11622160" y="0"/>
                </a:cubicBezTo>
                <a:cubicBezTo>
                  <a:pt x="11613361" y="305704"/>
                  <a:pt x="11593944" y="437918"/>
                  <a:pt x="11622160" y="681890"/>
                </a:cubicBezTo>
                <a:cubicBezTo>
                  <a:pt x="7178118" y="528387"/>
                  <a:pt x="5060998" y="751145"/>
                  <a:pt x="0" y="681890"/>
                </a:cubicBezTo>
                <a:cubicBezTo>
                  <a:pt x="-4861" y="580421"/>
                  <a:pt x="-16268" y="175103"/>
                  <a:pt x="0" y="0"/>
                </a:cubicBezTo>
                <a:close/>
              </a:path>
              <a:path w="11622160" h="681890" stroke="0" extrusionOk="0">
                <a:moveTo>
                  <a:pt x="0" y="0"/>
                </a:moveTo>
                <a:cubicBezTo>
                  <a:pt x="4088319" y="93923"/>
                  <a:pt x="8749137" y="-108490"/>
                  <a:pt x="11622160" y="0"/>
                </a:cubicBezTo>
                <a:cubicBezTo>
                  <a:pt x="11610606" y="297823"/>
                  <a:pt x="11598595" y="432938"/>
                  <a:pt x="11622160" y="681890"/>
                </a:cubicBezTo>
                <a:cubicBezTo>
                  <a:pt x="9870880" y="611528"/>
                  <a:pt x="2762563" y="600919"/>
                  <a:pt x="0" y="681890"/>
                </a:cubicBezTo>
                <a:cubicBezTo>
                  <a:pt x="-60492" y="389263"/>
                  <a:pt x="-59611" y="94510"/>
                  <a:pt x="0" y="0"/>
                </a:cubicBezTo>
                <a:close/>
              </a:path>
            </a:pathLst>
          </a:custGeom>
          <a:solidFill>
            <a:schemeClr val="accent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cap="all">
                <a:solidFill>
                  <a:prstClr val="white"/>
                </a:solidFill>
                <a:latin typeface="Cambria" panose="02040503050406030204" pitchFamily="18" charset="0"/>
                <a:ea typeface="Cambria" panose="02040503050406030204" pitchFamily="18" charset="0"/>
              </a:rPr>
              <a:t>Noteikumu projekta mērķis ir papildināt un precizēt noteikumos ietvertās normas, lai veidotu vienotu izpratni par noteikumu normu piemērošanu.</a:t>
            </a:r>
            <a:endParaRPr lang="lv-LV" sz="1701" b="1" kern="1200" cap="all" dirty="0">
              <a:solidFill>
                <a:prstClr val="white"/>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A8077CCA-A450-7A83-A53D-91BD3253DE24}"/>
              </a:ext>
            </a:extLst>
          </p:cNvPr>
          <p:cNvSpPr/>
          <p:nvPr/>
        </p:nvSpPr>
        <p:spPr>
          <a:xfrm>
            <a:off x="423830" y="2033815"/>
            <a:ext cx="3246176" cy="1501037"/>
          </a:xfrm>
          <a:custGeom>
            <a:avLst/>
            <a:gdLst>
              <a:gd name="csX0" fmla="*/ 0 w 3435864"/>
              <a:gd name="csY0" fmla="*/ 0 h 1588749"/>
              <a:gd name="csX1" fmla="*/ 3435864 w 3435864"/>
              <a:gd name="csY1" fmla="*/ 0 h 1588749"/>
              <a:gd name="csX2" fmla="*/ 3435864 w 3435864"/>
              <a:gd name="csY2" fmla="*/ 1588749 h 1588749"/>
              <a:gd name="csX3" fmla="*/ 0 w 3435864"/>
              <a:gd name="csY3" fmla="*/ 1588749 h 1588749"/>
              <a:gd name="csX4" fmla="*/ 0 w 3435864"/>
              <a:gd name="csY4" fmla="*/ 0 h 1588749"/>
            </a:gdLst>
            <a:ahLst/>
            <a:cxnLst>
              <a:cxn ang="0">
                <a:pos x="csX0" y="csY0"/>
              </a:cxn>
              <a:cxn ang="0">
                <a:pos x="csX1" y="csY1"/>
              </a:cxn>
              <a:cxn ang="0">
                <a:pos x="csX2" y="csY2"/>
              </a:cxn>
              <a:cxn ang="0">
                <a:pos x="csX3" y="csY3"/>
              </a:cxn>
              <a:cxn ang="0">
                <a:pos x="csX4" y="csY4"/>
              </a:cxn>
            </a:cxnLst>
            <a:rect l="l" t="t" r="r" b="b"/>
            <a:pathLst>
              <a:path w="3435864" h="1588749" fill="none" extrusionOk="0">
                <a:moveTo>
                  <a:pt x="0" y="0"/>
                </a:moveTo>
                <a:cubicBezTo>
                  <a:pt x="1550424" y="-164491"/>
                  <a:pt x="2770642" y="130590"/>
                  <a:pt x="3435864" y="0"/>
                </a:cubicBezTo>
                <a:cubicBezTo>
                  <a:pt x="3363527" y="455187"/>
                  <a:pt x="3359948" y="826236"/>
                  <a:pt x="3435864" y="1588749"/>
                </a:cubicBezTo>
                <a:cubicBezTo>
                  <a:pt x="2652173" y="1435246"/>
                  <a:pt x="1608453" y="1658004"/>
                  <a:pt x="0" y="1588749"/>
                </a:cubicBezTo>
                <a:cubicBezTo>
                  <a:pt x="53398" y="1308336"/>
                  <a:pt x="-57956" y="557890"/>
                  <a:pt x="0" y="0"/>
                </a:cubicBezTo>
                <a:close/>
              </a:path>
              <a:path w="3435864" h="1588749" stroke="0" extrusionOk="0">
                <a:moveTo>
                  <a:pt x="0" y="0"/>
                </a:moveTo>
                <a:cubicBezTo>
                  <a:pt x="1565885" y="93923"/>
                  <a:pt x="1893040" y="-108490"/>
                  <a:pt x="3435864" y="0"/>
                </a:cubicBezTo>
                <a:cubicBezTo>
                  <a:pt x="3531423" y="710483"/>
                  <a:pt x="3523622" y="839348"/>
                  <a:pt x="3435864" y="1588749"/>
                </a:cubicBezTo>
                <a:cubicBezTo>
                  <a:pt x="1988208" y="1518387"/>
                  <a:pt x="549190" y="1507778"/>
                  <a:pt x="0" y="1588749"/>
                </a:cubicBezTo>
                <a:cubicBezTo>
                  <a:pt x="21167" y="1308876"/>
                  <a:pt x="4681" y="543777"/>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PGP sniedzējs piemēro maksas samazinājumu dabasgāzei un elektroenerģijai</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35F818EF-5E15-0CBE-A0FC-9C606D9C2F4C}"/>
              </a:ext>
            </a:extLst>
          </p:cNvPr>
          <p:cNvSpPr/>
          <p:nvPr/>
        </p:nvSpPr>
        <p:spPr>
          <a:xfrm>
            <a:off x="3859142" y="2040646"/>
            <a:ext cx="3148494" cy="1494206"/>
          </a:xfrm>
          <a:custGeom>
            <a:avLst/>
            <a:gdLst>
              <a:gd name="csX0" fmla="*/ 0 w 3332474"/>
              <a:gd name="csY0" fmla="*/ 0 h 1581519"/>
              <a:gd name="csX1" fmla="*/ 3332474 w 3332474"/>
              <a:gd name="csY1" fmla="*/ 0 h 1581519"/>
              <a:gd name="csX2" fmla="*/ 3332474 w 3332474"/>
              <a:gd name="csY2" fmla="*/ 1581519 h 1581519"/>
              <a:gd name="csX3" fmla="*/ 0 w 3332474"/>
              <a:gd name="csY3" fmla="*/ 1581519 h 1581519"/>
              <a:gd name="csX4" fmla="*/ 0 w 3332474"/>
              <a:gd name="csY4" fmla="*/ 0 h 1581519"/>
            </a:gdLst>
            <a:ahLst/>
            <a:cxnLst>
              <a:cxn ang="0">
                <a:pos x="csX0" y="csY0"/>
              </a:cxn>
              <a:cxn ang="0">
                <a:pos x="csX1" y="csY1"/>
              </a:cxn>
              <a:cxn ang="0">
                <a:pos x="csX2" y="csY2"/>
              </a:cxn>
              <a:cxn ang="0">
                <a:pos x="csX3" y="csY3"/>
              </a:cxn>
              <a:cxn ang="0">
                <a:pos x="csX4" y="csY4"/>
              </a:cxn>
            </a:cxnLst>
            <a:rect l="l" t="t" r="r" b="b"/>
            <a:pathLst>
              <a:path w="3332474" h="1581519" fill="none" extrusionOk="0">
                <a:moveTo>
                  <a:pt x="0" y="0"/>
                </a:moveTo>
                <a:cubicBezTo>
                  <a:pt x="390288" y="-164491"/>
                  <a:pt x="1722120" y="130590"/>
                  <a:pt x="3332474" y="0"/>
                </a:cubicBezTo>
                <a:cubicBezTo>
                  <a:pt x="3342411" y="179313"/>
                  <a:pt x="3408971" y="1138785"/>
                  <a:pt x="3332474" y="1581519"/>
                </a:cubicBezTo>
                <a:cubicBezTo>
                  <a:pt x="2951845" y="1428016"/>
                  <a:pt x="1095813" y="1650774"/>
                  <a:pt x="0" y="1581519"/>
                </a:cubicBezTo>
                <a:cubicBezTo>
                  <a:pt x="-126721" y="860569"/>
                  <a:pt x="56375" y="457229"/>
                  <a:pt x="0" y="0"/>
                </a:cubicBezTo>
                <a:close/>
              </a:path>
              <a:path w="3332474" h="1581519" stroke="0" extrusionOk="0">
                <a:moveTo>
                  <a:pt x="0" y="0"/>
                </a:moveTo>
                <a:cubicBezTo>
                  <a:pt x="1011387" y="93923"/>
                  <a:pt x="2683273" y="-108490"/>
                  <a:pt x="3332474" y="0"/>
                </a:cubicBezTo>
                <a:cubicBezTo>
                  <a:pt x="3237284" y="176350"/>
                  <a:pt x="3339134" y="1215586"/>
                  <a:pt x="3332474" y="1581519"/>
                </a:cubicBezTo>
                <a:cubicBezTo>
                  <a:pt x="2371305" y="1511157"/>
                  <a:pt x="1549058" y="1500548"/>
                  <a:pt x="0" y="1581519"/>
                </a:cubicBezTo>
                <a:cubicBezTo>
                  <a:pt x="-111737" y="815511"/>
                  <a:pt x="46529" y="344592"/>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Siltumenerģijas tarifa izteikšana aprēķinā</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F0072296-DEED-FEFA-955C-DB691016C7C2}"/>
              </a:ext>
            </a:extLst>
          </p:cNvPr>
          <p:cNvSpPr/>
          <p:nvPr/>
        </p:nvSpPr>
        <p:spPr>
          <a:xfrm>
            <a:off x="423830" y="3814326"/>
            <a:ext cx="3246176" cy="1501038"/>
          </a:xfrm>
          <a:custGeom>
            <a:avLst/>
            <a:gdLst>
              <a:gd name="csX0" fmla="*/ 0 w 3435864"/>
              <a:gd name="csY0" fmla="*/ 0 h 1588750"/>
              <a:gd name="csX1" fmla="*/ 3435864 w 3435864"/>
              <a:gd name="csY1" fmla="*/ 0 h 1588750"/>
              <a:gd name="csX2" fmla="*/ 3435864 w 3435864"/>
              <a:gd name="csY2" fmla="*/ 1588750 h 1588750"/>
              <a:gd name="csX3" fmla="*/ 0 w 3435864"/>
              <a:gd name="csY3" fmla="*/ 1588750 h 1588750"/>
              <a:gd name="csX4" fmla="*/ 0 w 3435864"/>
              <a:gd name="csY4" fmla="*/ 0 h 1588750"/>
            </a:gdLst>
            <a:ahLst/>
            <a:cxnLst>
              <a:cxn ang="0">
                <a:pos x="csX0" y="csY0"/>
              </a:cxn>
              <a:cxn ang="0">
                <a:pos x="csX1" y="csY1"/>
              </a:cxn>
              <a:cxn ang="0">
                <a:pos x="csX2" y="csY2"/>
              </a:cxn>
              <a:cxn ang="0">
                <a:pos x="csX3" y="csY3"/>
              </a:cxn>
              <a:cxn ang="0">
                <a:pos x="csX4" y="csY4"/>
              </a:cxn>
            </a:cxnLst>
            <a:rect l="l" t="t" r="r" b="b"/>
            <a:pathLst>
              <a:path w="3435864" h="1588750" fill="none" extrusionOk="0">
                <a:moveTo>
                  <a:pt x="0" y="0"/>
                </a:moveTo>
                <a:cubicBezTo>
                  <a:pt x="1550424" y="-164491"/>
                  <a:pt x="2770642" y="130590"/>
                  <a:pt x="3435864" y="0"/>
                </a:cubicBezTo>
                <a:cubicBezTo>
                  <a:pt x="3363713" y="453563"/>
                  <a:pt x="3362447" y="825055"/>
                  <a:pt x="3435864" y="1588750"/>
                </a:cubicBezTo>
                <a:cubicBezTo>
                  <a:pt x="2652173" y="1435247"/>
                  <a:pt x="1608453" y="1658005"/>
                  <a:pt x="0" y="1588750"/>
                </a:cubicBezTo>
                <a:cubicBezTo>
                  <a:pt x="52793" y="1309623"/>
                  <a:pt x="-58642" y="558779"/>
                  <a:pt x="0" y="0"/>
                </a:cubicBezTo>
                <a:close/>
              </a:path>
              <a:path w="3435864" h="1588750" stroke="0" extrusionOk="0">
                <a:moveTo>
                  <a:pt x="0" y="0"/>
                </a:moveTo>
                <a:cubicBezTo>
                  <a:pt x="1565885" y="93923"/>
                  <a:pt x="1893040" y="-108490"/>
                  <a:pt x="3435864" y="0"/>
                </a:cubicBezTo>
                <a:cubicBezTo>
                  <a:pt x="3531922" y="709682"/>
                  <a:pt x="3524067" y="837808"/>
                  <a:pt x="3435864" y="1588750"/>
                </a:cubicBezTo>
                <a:cubicBezTo>
                  <a:pt x="1988208" y="1518388"/>
                  <a:pt x="549190" y="1507779"/>
                  <a:pt x="0" y="1588750"/>
                </a:cubicBezTo>
                <a:cubicBezTo>
                  <a:pt x="20359" y="1310432"/>
                  <a:pt x="3652" y="545730"/>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EIKIS datu apmaiņa ar Tiesu administrāciju</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B59C7B4E-980B-EFF5-6101-311A7C93EC4B}"/>
              </a:ext>
            </a:extLst>
          </p:cNvPr>
          <p:cNvSpPr/>
          <p:nvPr/>
        </p:nvSpPr>
        <p:spPr>
          <a:xfrm>
            <a:off x="3859142" y="3814326"/>
            <a:ext cx="3148494" cy="1501038"/>
          </a:xfrm>
          <a:custGeom>
            <a:avLst/>
            <a:gdLst>
              <a:gd name="csX0" fmla="*/ 0 w 3332474"/>
              <a:gd name="csY0" fmla="*/ 0 h 1588750"/>
              <a:gd name="csX1" fmla="*/ 3332474 w 3332474"/>
              <a:gd name="csY1" fmla="*/ 0 h 1588750"/>
              <a:gd name="csX2" fmla="*/ 3332474 w 3332474"/>
              <a:gd name="csY2" fmla="*/ 1588750 h 1588750"/>
              <a:gd name="csX3" fmla="*/ 0 w 3332474"/>
              <a:gd name="csY3" fmla="*/ 1588750 h 1588750"/>
              <a:gd name="csX4" fmla="*/ 0 w 3332474"/>
              <a:gd name="csY4" fmla="*/ 0 h 1588750"/>
            </a:gdLst>
            <a:ahLst/>
            <a:cxnLst>
              <a:cxn ang="0">
                <a:pos x="csX0" y="csY0"/>
              </a:cxn>
              <a:cxn ang="0">
                <a:pos x="csX1" y="csY1"/>
              </a:cxn>
              <a:cxn ang="0">
                <a:pos x="csX2" y="csY2"/>
              </a:cxn>
              <a:cxn ang="0">
                <a:pos x="csX3" y="csY3"/>
              </a:cxn>
              <a:cxn ang="0">
                <a:pos x="csX4" y="csY4"/>
              </a:cxn>
            </a:cxnLst>
            <a:rect l="l" t="t" r="r" b="b"/>
            <a:pathLst>
              <a:path w="3332474" h="1588750" fill="none" extrusionOk="0">
                <a:moveTo>
                  <a:pt x="0" y="0"/>
                </a:moveTo>
                <a:cubicBezTo>
                  <a:pt x="390288" y="-164491"/>
                  <a:pt x="1722120" y="130590"/>
                  <a:pt x="3332474" y="0"/>
                </a:cubicBezTo>
                <a:cubicBezTo>
                  <a:pt x="3260323" y="453563"/>
                  <a:pt x="3259057" y="825055"/>
                  <a:pt x="3332474" y="1588750"/>
                </a:cubicBezTo>
                <a:cubicBezTo>
                  <a:pt x="2951845" y="1435247"/>
                  <a:pt x="1095813" y="1658005"/>
                  <a:pt x="0" y="1588750"/>
                </a:cubicBezTo>
                <a:cubicBezTo>
                  <a:pt x="52793" y="1309623"/>
                  <a:pt x="-58642" y="558779"/>
                  <a:pt x="0" y="0"/>
                </a:cubicBezTo>
                <a:close/>
              </a:path>
              <a:path w="3332474" h="1588750" stroke="0" extrusionOk="0">
                <a:moveTo>
                  <a:pt x="0" y="0"/>
                </a:moveTo>
                <a:cubicBezTo>
                  <a:pt x="1011387" y="93923"/>
                  <a:pt x="2683273" y="-108490"/>
                  <a:pt x="3332474" y="0"/>
                </a:cubicBezTo>
                <a:cubicBezTo>
                  <a:pt x="3428532" y="709682"/>
                  <a:pt x="3420677" y="837808"/>
                  <a:pt x="3332474" y="1588750"/>
                </a:cubicBezTo>
                <a:cubicBezTo>
                  <a:pt x="2371305" y="1518388"/>
                  <a:pt x="1549058" y="1507779"/>
                  <a:pt x="0" y="1588750"/>
                </a:cubicBezTo>
                <a:cubicBezTo>
                  <a:pt x="20359" y="1310432"/>
                  <a:pt x="3652" y="545730"/>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Datu apmaiņa ar EIKIS tikai atbalsta periodā</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C2A889E7-9FB0-8DD1-CB93-4BA77B4E6ED0}"/>
              </a:ext>
            </a:extLst>
          </p:cNvPr>
          <p:cNvSpPr/>
          <p:nvPr/>
        </p:nvSpPr>
        <p:spPr>
          <a:xfrm>
            <a:off x="7242819" y="2055045"/>
            <a:ext cx="3148494" cy="1494206"/>
          </a:xfrm>
          <a:custGeom>
            <a:avLst/>
            <a:gdLst>
              <a:gd name="csX0" fmla="*/ 0 w 3332474"/>
              <a:gd name="csY0" fmla="*/ 0 h 1581519"/>
              <a:gd name="csX1" fmla="*/ 3332474 w 3332474"/>
              <a:gd name="csY1" fmla="*/ 0 h 1581519"/>
              <a:gd name="csX2" fmla="*/ 3332474 w 3332474"/>
              <a:gd name="csY2" fmla="*/ 1581519 h 1581519"/>
              <a:gd name="csX3" fmla="*/ 0 w 3332474"/>
              <a:gd name="csY3" fmla="*/ 1581519 h 1581519"/>
              <a:gd name="csX4" fmla="*/ 0 w 3332474"/>
              <a:gd name="csY4" fmla="*/ 0 h 1581519"/>
            </a:gdLst>
            <a:ahLst/>
            <a:cxnLst>
              <a:cxn ang="0">
                <a:pos x="csX0" y="csY0"/>
              </a:cxn>
              <a:cxn ang="0">
                <a:pos x="csX1" y="csY1"/>
              </a:cxn>
              <a:cxn ang="0">
                <a:pos x="csX2" y="csY2"/>
              </a:cxn>
              <a:cxn ang="0">
                <a:pos x="csX3" y="csY3"/>
              </a:cxn>
              <a:cxn ang="0">
                <a:pos x="csX4" y="csY4"/>
              </a:cxn>
            </a:cxnLst>
            <a:rect l="l" t="t" r="r" b="b"/>
            <a:pathLst>
              <a:path w="3332474" h="1581519" fill="none" extrusionOk="0">
                <a:moveTo>
                  <a:pt x="0" y="0"/>
                </a:moveTo>
                <a:cubicBezTo>
                  <a:pt x="390288" y="-164491"/>
                  <a:pt x="1722120" y="130590"/>
                  <a:pt x="3332474" y="0"/>
                </a:cubicBezTo>
                <a:cubicBezTo>
                  <a:pt x="3342411" y="179313"/>
                  <a:pt x="3408971" y="1138785"/>
                  <a:pt x="3332474" y="1581519"/>
                </a:cubicBezTo>
                <a:cubicBezTo>
                  <a:pt x="2951845" y="1428016"/>
                  <a:pt x="1095813" y="1650774"/>
                  <a:pt x="0" y="1581519"/>
                </a:cubicBezTo>
                <a:cubicBezTo>
                  <a:pt x="-126721" y="860569"/>
                  <a:pt x="56375" y="457229"/>
                  <a:pt x="0" y="0"/>
                </a:cubicBezTo>
                <a:close/>
              </a:path>
              <a:path w="3332474" h="1581519" stroke="0" extrusionOk="0">
                <a:moveTo>
                  <a:pt x="0" y="0"/>
                </a:moveTo>
                <a:cubicBezTo>
                  <a:pt x="1011387" y="93923"/>
                  <a:pt x="2683273" y="-108490"/>
                  <a:pt x="3332474" y="0"/>
                </a:cubicBezTo>
                <a:cubicBezTo>
                  <a:pt x="3237284" y="176350"/>
                  <a:pt x="3339134" y="1215586"/>
                  <a:pt x="3332474" y="1581519"/>
                </a:cubicBezTo>
                <a:cubicBezTo>
                  <a:pt x="2371305" y="1511157"/>
                  <a:pt x="1549058" y="1500548"/>
                  <a:pt x="0" y="1581519"/>
                </a:cubicBezTo>
                <a:cubicBezTo>
                  <a:pt x="-111737" y="815511"/>
                  <a:pt x="46529" y="344592"/>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Pienākums iesniegt rēķinu BVKB, izmantojot EIKIS</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EB6DCCA-A811-DF5B-EA0D-4FDFC4026DF5}"/>
              </a:ext>
            </a:extLst>
          </p:cNvPr>
          <p:cNvSpPr/>
          <p:nvPr/>
        </p:nvSpPr>
        <p:spPr>
          <a:xfrm>
            <a:off x="7251458" y="3802807"/>
            <a:ext cx="3148494" cy="1501038"/>
          </a:xfrm>
          <a:custGeom>
            <a:avLst/>
            <a:gdLst>
              <a:gd name="csX0" fmla="*/ 0 w 3332474"/>
              <a:gd name="csY0" fmla="*/ 0 h 1588750"/>
              <a:gd name="csX1" fmla="*/ 3332474 w 3332474"/>
              <a:gd name="csY1" fmla="*/ 0 h 1588750"/>
              <a:gd name="csX2" fmla="*/ 3332474 w 3332474"/>
              <a:gd name="csY2" fmla="*/ 1588750 h 1588750"/>
              <a:gd name="csX3" fmla="*/ 0 w 3332474"/>
              <a:gd name="csY3" fmla="*/ 1588750 h 1588750"/>
              <a:gd name="csX4" fmla="*/ 0 w 3332474"/>
              <a:gd name="csY4" fmla="*/ 0 h 1588750"/>
            </a:gdLst>
            <a:ahLst/>
            <a:cxnLst>
              <a:cxn ang="0">
                <a:pos x="csX0" y="csY0"/>
              </a:cxn>
              <a:cxn ang="0">
                <a:pos x="csX1" y="csY1"/>
              </a:cxn>
              <a:cxn ang="0">
                <a:pos x="csX2" y="csY2"/>
              </a:cxn>
              <a:cxn ang="0">
                <a:pos x="csX3" y="csY3"/>
              </a:cxn>
              <a:cxn ang="0">
                <a:pos x="csX4" y="csY4"/>
              </a:cxn>
            </a:cxnLst>
            <a:rect l="l" t="t" r="r" b="b"/>
            <a:pathLst>
              <a:path w="3332474" h="1588750" fill="none" extrusionOk="0">
                <a:moveTo>
                  <a:pt x="0" y="0"/>
                </a:moveTo>
                <a:cubicBezTo>
                  <a:pt x="390288" y="-164491"/>
                  <a:pt x="1722120" y="130590"/>
                  <a:pt x="3332474" y="0"/>
                </a:cubicBezTo>
                <a:cubicBezTo>
                  <a:pt x="3260323" y="453563"/>
                  <a:pt x="3259057" y="825055"/>
                  <a:pt x="3332474" y="1588750"/>
                </a:cubicBezTo>
                <a:cubicBezTo>
                  <a:pt x="2951845" y="1435247"/>
                  <a:pt x="1095813" y="1658005"/>
                  <a:pt x="0" y="1588750"/>
                </a:cubicBezTo>
                <a:cubicBezTo>
                  <a:pt x="52793" y="1309623"/>
                  <a:pt x="-58642" y="558779"/>
                  <a:pt x="0" y="0"/>
                </a:cubicBezTo>
                <a:close/>
              </a:path>
              <a:path w="3332474" h="1588750" stroke="0" extrusionOk="0">
                <a:moveTo>
                  <a:pt x="0" y="0"/>
                </a:moveTo>
                <a:cubicBezTo>
                  <a:pt x="1011387" y="93923"/>
                  <a:pt x="2683273" y="-108490"/>
                  <a:pt x="3332474" y="0"/>
                </a:cubicBezTo>
                <a:cubicBezTo>
                  <a:pt x="3428532" y="709682"/>
                  <a:pt x="3420677" y="837808"/>
                  <a:pt x="3332474" y="1588750"/>
                </a:cubicBezTo>
                <a:cubicBezTo>
                  <a:pt x="2371305" y="1518388"/>
                  <a:pt x="1549058" y="1507779"/>
                  <a:pt x="0" y="1588750"/>
                </a:cubicBezTo>
                <a:cubicBezTo>
                  <a:pt x="20359" y="1310432"/>
                  <a:pt x="3652" y="545730"/>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Pienākums slēgt līgumu par EIKIS izmantošanu</a:t>
            </a:r>
            <a:endParaRPr lang="lv-LV" sz="1701" b="1" kern="12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548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52DD-4966-4B89-AFD6-65519510C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E747A-8C2B-2A73-778E-C52353D8EB0D}"/>
              </a:ext>
            </a:extLst>
          </p:cNvPr>
          <p:cNvSpPr>
            <a:spLocks noGrp="1"/>
          </p:cNvSpPr>
          <p:nvPr>
            <p:ph type="title"/>
          </p:nvPr>
        </p:nvSpPr>
        <p:spPr>
          <a:xfrm>
            <a:off x="1594835" y="114859"/>
            <a:ext cx="9584669" cy="960345"/>
          </a:xfrm>
        </p:spPr>
        <p:txBody>
          <a:bodyPr>
            <a:normAutofit fontScale="90000"/>
          </a:bodyPr>
          <a:lstStyle/>
          <a:p>
            <a:r>
              <a:rPr lang="lv-LV" sz="2645" b="1" cap="all">
                <a:solidFill>
                  <a:srgbClr val="155452"/>
                </a:solidFill>
                <a:latin typeface="Cambria"/>
                <a:ea typeface="Cambria"/>
              </a:rPr>
              <a:t>Ministru kabineta 2024. gada 3. septembra noteikumI Nr. 592 "Energoapgādes izmaksu valsts atbalsta noteikumi”</a:t>
            </a:r>
            <a:endParaRPr lang="lv-LV" sz="2645" dirty="0">
              <a:solidFill>
                <a:schemeClr val="accent2"/>
              </a:solidFill>
            </a:endParaRPr>
          </a:p>
        </p:txBody>
      </p:sp>
      <p:cxnSp>
        <p:nvCxnSpPr>
          <p:cNvPr id="4" name="Straight Connector 3">
            <a:extLst>
              <a:ext uri="{FF2B5EF4-FFF2-40B4-BE49-F238E27FC236}">
                <a16:creationId xmlns:a16="http://schemas.microsoft.com/office/drawing/2014/main" id="{CDB6CF55-0470-877C-C8F3-007C8640F4D9}"/>
              </a:ext>
            </a:extLst>
          </p:cNvPr>
          <p:cNvCxnSpPr/>
          <p:nvPr/>
        </p:nvCxnSpPr>
        <p:spPr>
          <a:xfrm>
            <a:off x="-7506" y="743193"/>
            <a:ext cx="1139891" cy="0"/>
          </a:xfrm>
          <a:prstGeom prst="line">
            <a:avLst/>
          </a:prstGeom>
          <a:ln w="101600">
            <a:solidFill>
              <a:srgbClr val="15545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25D721E-E1E2-C96E-C7DE-4E98AFE6D61A}"/>
              </a:ext>
            </a:extLst>
          </p:cNvPr>
          <p:cNvSpPr/>
          <p:nvPr/>
        </p:nvSpPr>
        <p:spPr>
          <a:xfrm>
            <a:off x="1132792" y="609705"/>
            <a:ext cx="239977" cy="266968"/>
          </a:xfrm>
          <a:custGeom>
            <a:avLst/>
            <a:gdLst>
              <a:gd name="csX0" fmla="*/ 0 w 254000"/>
              <a:gd name="csY0" fmla="*/ 141284 h 282568"/>
              <a:gd name="csX1" fmla="*/ 127000 w 254000"/>
              <a:gd name="csY1" fmla="*/ 0 h 282568"/>
              <a:gd name="csX2" fmla="*/ 254000 w 254000"/>
              <a:gd name="csY2" fmla="*/ 141284 h 282568"/>
              <a:gd name="csX3" fmla="*/ 127000 w 254000"/>
              <a:gd name="csY3" fmla="*/ 282568 h 282568"/>
              <a:gd name="csX4" fmla="*/ 0 w 254000"/>
              <a:gd name="csY4" fmla="*/ 141284 h 282568"/>
            </a:gdLst>
            <a:ahLst/>
            <a:cxnLst>
              <a:cxn ang="0">
                <a:pos x="csX0" y="csY0"/>
              </a:cxn>
              <a:cxn ang="0">
                <a:pos x="csX1" y="csY1"/>
              </a:cxn>
              <a:cxn ang="0">
                <a:pos x="csX2" y="csY2"/>
              </a:cxn>
              <a:cxn ang="0">
                <a:pos x="csX3" y="csY3"/>
              </a:cxn>
              <a:cxn ang="0">
                <a:pos x="csX4" y="csY4"/>
              </a:cxn>
            </a:cxnLst>
            <a:rect l="l" t="t" r="r" b="b"/>
            <a:pathLst>
              <a:path w="254000" h="282568" fill="none" extrusionOk="0">
                <a:moveTo>
                  <a:pt x="0" y="141284"/>
                </a:moveTo>
                <a:cubicBezTo>
                  <a:pt x="13659" y="64875"/>
                  <a:pt x="60301" y="-7081"/>
                  <a:pt x="127000" y="0"/>
                </a:cubicBezTo>
                <a:cubicBezTo>
                  <a:pt x="189339" y="-1195"/>
                  <a:pt x="250819" y="66250"/>
                  <a:pt x="254000" y="141284"/>
                </a:cubicBezTo>
                <a:cubicBezTo>
                  <a:pt x="252723" y="207135"/>
                  <a:pt x="191850" y="289919"/>
                  <a:pt x="127000" y="282568"/>
                </a:cubicBezTo>
                <a:cubicBezTo>
                  <a:pt x="58675" y="283584"/>
                  <a:pt x="12355" y="222284"/>
                  <a:pt x="0" y="141284"/>
                </a:cubicBezTo>
                <a:close/>
              </a:path>
              <a:path w="254000" h="282568" stroke="0" extrusionOk="0">
                <a:moveTo>
                  <a:pt x="0" y="141284"/>
                </a:moveTo>
                <a:cubicBezTo>
                  <a:pt x="-10176" y="56978"/>
                  <a:pt x="46439" y="3911"/>
                  <a:pt x="127000" y="0"/>
                </a:cubicBezTo>
                <a:cubicBezTo>
                  <a:pt x="199648" y="528"/>
                  <a:pt x="249002" y="63414"/>
                  <a:pt x="254000" y="141284"/>
                </a:cubicBezTo>
                <a:cubicBezTo>
                  <a:pt x="245111" y="227994"/>
                  <a:pt x="195952" y="289135"/>
                  <a:pt x="127000" y="282568"/>
                </a:cubicBezTo>
                <a:cubicBezTo>
                  <a:pt x="48056" y="277751"/>
                  <a:pt x="11469" y="224793"/>
                  <a:pt x="0" y="141284"/>
                </a:cubicBezTo>
                <a:close/>
              </a:path>
            </a:pathLst>
          </a:custGeom>
          <a:solidFill>
            <a:srgbClr val="FF7900"/>
          </a:solidFill>
          <a:ln w="50800">
            <a:solidFill>
              <a:srgbClr val="155452"/>
            </a:solidFill>
            <a:extLst>
              <a:ext uri="{C807C97D-BFC1-408E-A445-0C87EB9F89A2}">
                <ask:lineSketchStyleProps xmln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925" rtl="0"/>
            <a:endParaRPr lang="lv-LV" sz="1701" kern="1200">
              <a:solidFill>
                <a:prstClr val="white"/>
              </a:solidFill>
              <a:latin typeface="Aptos" panose="02110004020202020204"/>
            </a:endParaRPr>
          </a:p>
        </p:txBody>
      </p:sp>
      <p:sp>
        <p:nvSpPr>
          <p:cNvPr id="11" name="Rectangle 10">
            <a:extLst>
              <a:ext uri="{FF2B5EF4-FFF2-40B4-BE49-F238E27FC236}">
                <a16:creationId xmlns:a16="http://schemas.microsoft.com/office/drawing/2014/main" id="{9F466F2F-C052-03A1-0D96-631A732EB137}"/>
              </a:ext>
            </a:extLst>
          </p:cNvPr>
          <p:cNvSpPr/>
          <p:nvPr/>
        </p:nvSpPr>
        <p:spPr>
          <a:xfrm>
            <a:off x="388635" y="1167986"/>
            <a:ext cx="9883344" cy="644244"/>
          </a:xfrm>
          <a:custGeom>
            <a:avLst/>
            <a:gdLst>
              <a:gd name="csX0" fmla="*/ 0 w 10460871"/>
              <a:gd name="csY0" fmla="*/ 0 h 681890"/>
              <a:gd name="csX1" fmla="*/ 10460871 w 10460871"/>
              <a:gd name="csY1" fmla="*/ 0 h 681890"/>
              <a:gd name="csX2" fmla="*/ 10460871 w 10460871"/>
              <a:gd name="csY2" fmla="*/ 681890 h 681890"/>
              <a:gd name="csX3" fmla="*/ 0 w 10460871"/>
              <a:gd name="csY3" fmla="*/ 681890 h 681890"/>
              <a:gd name="csX4" fmla="*/ 0 w 10460871"/>
              <a:gd name="csY4" fmla="*/ 0 h 681890"/>
            </a:gdLst>
            <a:ahLst/>
            <a:cxnLst>
              <a:cxn ang="0">
                <a:pos x="csX0" y="csY0"/>
              </a:cxn>
              <a:cxn ang="0">
                <a:pos x="csX1" y="csY1"/>
              </a:cxn>
              <a:cxn ang="0">
                <a:pos x="csX2" y="csY2"/>
              </a:cxn>
              <a:cxn ang="0">
                <a:pos x="csX3" y="csY3"/>
              </a:cxn>
              <a:cxn ang="0">
                <a:pos x="csX4" y="csY4"/>
              </a:cxn>
            </a:cxnLst>
            <a:rect l="l" t="t" r="r" b="b"/>
            <a:pathLst>
              <a:path w="10460871" h="681890" fill="none" extrusionOk="0">
                <a:moveTo>
                  <a:pt x="0" y="0"/>
                </a:moveTo>
                <a:cubicBezTo>
                  <a:pt x="4485482" y="-164491"/>
                  <a:pt x="5608370" y="130590"/>
                  <a:pt x="10460871" y="0"/>
                </a:cubicBezTo>
                <a:cubicBezTo>
                  <a:pt x="10452072" y="305704"/>
                  <a:pt x="10432655" y="437918"/>
                  <a:pt x="10460871" y="681890"/>
                </a:cubicBezTo>
                <a:cubicBezTo>
                  <a:pt x="8321121" y="528387"/>
                  <a:pt x="4268050" y="751145"/>
                  <a:pt x="0" y="681890"/>
                </a:cubicBezTo>
                <a:cubicBezTo>
                  <a:pt x="-4861" y="580421"/>
                  <a:pt x="-16268" y="175103"/>
                  <a:pt x="0" y="0"/>
                </a:cubicBezTo>
                <a:close/>
              </a:path>
              <a:path w="10460871" h="681890" stroke="0" extrusionOk="0">
                <a:moveTo>
                  <a:pt x="0" y="0"/>
                </a:moveTo>
                <a:cubicBezTo>
                  <a:pt x="4199330" y="93923"/>
                  <a:pt x="7157863" y="-108490"/>
                  <a:pt x="10460871" y="0"/>
                </a:cubicBezTo>
                <a:cubicBezTo>
                  <a:pt x="10449317" y="297823"/>
                  <a:pt x="10437306" y="432938"/>
                  <a:pt x="10460871" y="681890"/>
                </a:cubicBezTo>
                <a:cubicBezTo>
                  <a:pt x="7810491" y="611528"/>
                  <a:pt x="2304315" y="600919"/>
                  <a:pt x="0" y="681890"/>
                </a:cubicBezTo>
                <a:cubicBezTo>
                  <a:pt x="-60492" y="389263"/>
                  <a:pt x="-59611" y="94510"/>
                  <a:pt x="0" y="0"/>
                </a:cubicBezTo>
                <a:close/>
              </a:path>
            </a:pathLst>
          </a:custGeom>
          <a:solidFill>
            <a:schemeClr val="accent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2079" b="1" kern="1200" cap="all">
                <a:solidFill>
                  <a:prstClr val="white"/>
                </a:solidFill>
                <a:latin typeface="Cambria" panose="02040503050406030204" pitchFamily="18" charset="0"/>
                <a:ea typeface="Cambria" panose="02040503050406030204" pitchFamily="18" charset="0"/>
              </a:rPr>
              <a:t>SISTĒMAS DARBĪBAS TESTS</a:t>
            </a:r>
            <a:endParaRPr lang="lv-LV" sz="2079" b="1" kern="1200" cap="all" dirty="0">
              <a:solidFill>
                <a:prstClr val="white"/>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E2A96B70-E29D-1DE9-B45C-D3BB174F7581}"/>
              </a:ext>
            </a:extLst>
          </p:cNvPr>
          <p:cNvSpPr/>
          <p:nvPr/>
        </p:nvSpPr>
        <p:spPr>
          <a:xfrm>
            <a:off x="423830" y="2033815"/>
            <a:ext cx="5407613" cy="1501037"/>
          </a:xfrm>
          <a:custGeom>
            <a:avLst/>
            <a:gdLst>
              <a:gd name="csX0" fmla="*/ 0 w 5723604"/>
              <a:gd name="csY0" fmla="*/ 0 h 1588749"/>
              <a:gd name="csX1" fmla="*/ 5723604 w 5723604"/>
              <a:gd name="csY1" fmla="*/ 0 h 1588749"/>
              <a:gd name="csX2" fmla="*/ 5723604 w 5723604"/>
              <a:gd name="csY2" fmla="*/ 1588749 h 1588749"/>
              <a:gd name="csX3" fmla="*/ 0 w 5723604"/>
              <a:gd name="csY3" fmla="*/ 1588749 h 1588749"/>
              <a:gd name="csX4" fmla="*/ 0 w 5723604"/>
              <a:gd name="csY4" fmla="*/ 0 h 1588749"/>
            </a:gdLst>
            <a:ahLst/>
            <a:cxnLst>
              <a:cxn ang="0">
                <a:pos x="csX0" y="csY0"/>
              </a:cxn>
              <a:cxn ang="0">
                <a:pos x="csX1" y="csY1"/>
              </a:cxn>
              <a:cxn ang="0">
                <a:pos x="csX2" y="csY2"/>
              </a:cxn>
              <a:cxn ang="0">
                <a:pos x="csX3" y="csY3"/>
              </a:cxn>
              <a:cxn ang="0">
                <a:pos x="csX4" y="csY4"/>
              </a:cxn>
            </a:cxnLst>
            <a:rect l="l" t="t" r="r" b="b"/>
            <a:pathLst>
              <a:path w="5723604" h="1588749" fill="none" extrusionOk="0">
                <a:moveTo>
                  <a:pt x="0" y="0"/>
                </a:moveTo>
                <a:cubicBezTo>
                  <a:pt x="1851158" y="-164491"/>
                  <a:pt x="3320859" y="130590"/>
                  <a:pt x="5723604" y="0"/>
                </a:cubicBezTo>
                <a:cubicBezTo>
                  <a:pt x="5651267" y="455187"/>
                  <a:pt x="5647688" y="826236"/>
                  <a:pt x="5723604" y="1588749"/>
                </a:cubicBezTo>
                <a:cubicBezTo>
                  <a:pt x="3331582" y="1435246"/>
                  <a:pt x="2713512" y="1658004"/>
                  <a:pt x="0" y="1588749"/>
                </a:cubicBezTo>
                <a:cubicBezTo>
                  <a:pt x="53398" y="1308336"/>
                  <a:pt x="-57956" y="557890"/>
                  <a:pt x="0" y="0"/>
                </a:cubicBezTo>
                <a:close/>
              </a:path>
              <a:path w="5723604" h="1588749" stroke="0" extrusionOk="0">
                <a:moveTo>
                  <a:pt x="0" y="0"/>
                </a:moveTo>
                <a:cubicBezTo>
                  <a:pt x="2666841" y="93923"/>
                  <a:pt x="3489802" y="-108490"/>
                  <a:pt x="5723604" y="0"/>
                </a:cubicBezTo>
                <a:cubicBezTo>
                  <a:pt x="5819163" y="710483"/>
                  <a:pt x="5811362" y="839348"/>
                  <a:pt x="5723604" y="1588749"/>
                </a:cubicBezTo>
                <a:cubicBezTo>
                  <a:pt x="4215177" y="1518387"/>
                  <a:pt x="1923710" y="1507778"/>
                  <a:pt x="0" y="1588749"/>
                </a:cubicBezTo>
                <a:cubicBezTo>
                  <a:pt x="21167" y="1308876"/>
                  <a:pt x="4681" y="543777"/>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Pārliecināšanās par informācijas apmaiņu starp iesaistītajiem</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53B1F4B4-E4DE-B3CD-221E-591B4415378C}"/>
              </a:ext>
            </a:extLst>
          </p:cNvPr>
          <p:cNvSpPr/>
          <p:nvPr/>
        </p:nvSpPr>
        <p:spPr>
          <a:xfrm>
            <a:off x="6237796" y="2403676"/>
            <a:ext cx="4137854" cy="2004289"/>
          </a:xfrm>
          <a:custGeom>
            <a:avLst/>
            <a:gdLst>
              <a:gd name="csX0" fmla="*/ 0 w 4379647"/>
              <a:gd name="csY0" fmla="*/ 0 h 2121408"/>
              <a:gd name="csX1" fmla="*/ 4379647 w 4379647"/>
              <a:gd name="csY1" fmla="*/ 0 h 2121408"/>
              <a:gd name="csX2" fmla="*/ 4379647 w 4379647"/>
              <a:gd name="csY2" fmla="*/ 2121408 h 2121408"/>
              <a:gd name="csX3" fmla="*/ 0 w 4379647"/>
              <a:gd name="csY3" fmla="*/ 2121408 h 2121408"/>
              <a:gd name="csX4" fmla="*/ 0 w 4379647"/>
              <a:gd name="csY4" fmla="*/ 0 h 2121408"/>
            </a:gdLst>
            <a:ahLst/>
            <a:cxnLst>
              <a:cxn ang="0">
                <a:pos x="csX0" y="csY0"/>
              </a:cxn>
              <a:cxn ang="0">
                <a:pos x="csX1" y="csY1"/>
              </a:cxn>
              <a:cxn ang="0">
                <a:pos x="csX2" y="csY2"/>
              </a:cxn>
              <a:cxn ang="0">
                <a:pos x="csX3" y="csY3"/>
              </a:cxn>
              <a:cxn ang="0">
                <a:pos x="csX4" y="csY4"/>
              </a:cxn>
            </a:cxnLst>
            <a:rect l="l" t="t" r="r" b="b"/>
            <a:pathLst>
              <a:path w="4379647" h="2121408" fill="none" extrusionOk="0">
                <a:moveTo>
                  <a:pt x="0" y="0"/>
                </a:moveTo>
                <a:cubicBezTo>
                  <a:pt x="500119" y="-164491"/>
                  <a:pt x="2231518" y="130590"/>
                  <a:pt x="4379647" y="0"/>
                </a:cubicBezTo>
                <a:cubicBezTo>
                  <a:pt x="4220258" y="792658"/>
                  <a:pt x="4268292" y="1550391"/>
                  <a:pt x="4379647" y="2121408"/>
                </a:cubicBezTo>
                <a:cubicBezTo>
                  <a:pt x="2449788" y="1967905"/>
                  <a:pt x="1961391" y="2190663"/>
                  <a:pt x="0" y="2121408"/>
                </a:cubicBezTo>
                <a:cubicBezTo>
                  <a:pt x="7755" y="1147330"/>
                  <a:pt x="-4804" y="539652"/>
                  <a:pt x="0" y="0"/>
                </a:cubicBezTo>
                <a:close/>
              </a:path>
              <a:path w="4379647" h="2121408" stroke="0" extrusionOk="0">
                <a:moveTo>
                  <a:pt x="0" y="0"/>
                </a:moveTo>
                <a:cubicBezTo>
                  <a:pt x="1909959" y="93923"/>
                  <a:pt x="3586465" y="-108490"/>
                  <a:pt x="4379647" y="0"/>
                </a:cubicBezTo>
                <a:cubicBezTo>
                  <a:pt x="4265992" y="825151"/>
                  <a:pt x="4548562" y="1372398"/>
                  <a:pt x="4379647" y="2121408"/>
                </a:cubicBezTo>
                <a:cubicBezTo>
                  <a:pt x="3293305" y="2051046"/>
                  <a:pt x="645784" y="2040437"/>
                  <a:pt x="0" y="2121408"/>
                </a:cubicBezTo>
                <a:cubicBezTo>
                  <a:pt x="127071" y="1767823"/>
                  <a:pt x="67664" y="220766"/>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Iespējamo kļūdu identificēšana, risināšanas novēršana</a:t>
            </a:r>
            <a:endParaRPr lang="lv-LV" sz="1701" b="1" kern="1200" dirty="0">
              <a:solidFill>
                <a:prstClr val="white"/>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D1BE31C4-27A3-6B53-AFA5-E273DE38D7CE}"/>
              </a:ext>
            </a:extLst>
          </p:cNvPr>
          <p:cNvSpPr/>
          <p:nvPr/>
        </p:nvSpPr>
        <p:spPr>
          <a:xfrm>
            <a:off x="423830" y="3814326"/>
            <a:ext cx="5468088" cy="1501038"/>
          </a:xfrm>
          <a:custGeom>
            <a:avLst/>
            <a:gdLst>
              <a:gd name="csX0" fmla="*/ 0 w 5787612"/>
              <a:gd name="csY0" fmla="*/ 0 h 1588750"/>
              <a:gd name="csX1" fmla="*/ 5787612 w 5787612"/>
              <a:gd name="csY1" fmla="*/ 0 h 1588750"/>
              <a:gd name="csX2" fmla="*/ 5787612 w 5787612"/>
              <a:gd name="csY2" fmla="*/ 1588750 h 1588750"/>
              <a:gd name="csX3" fmla="*/ 0 w 5787612"/>
              <a:gd name="csY3" fmla="*/ 1588750 h 1588750"/>
              <a:gd name="csX4" fmla="*/ 0 w 5787612"/>
              <a:gd name="csY4" fmla="*/ 0 h 1588750"/>
            </a:gdLst>
            <a:ahLst/>
            <a:cxnLst>
              <a:cxn ang="0">
                <a:pos x="csX0" y="csY0"/>
              </a:cxn>
              <a:cxn ang="0">
                <a:pos x="csX1" y="csY1"/>
              </a:cxn>
              <a:cxn ang="0">
                <a:pos x="csX2" y="csY2"/>
              </a:cxn>
              <a:cxn ang="0">
                <a:pos x="csX3" y="csY3"/>
              </a:cxn>
              <a:cxn ang="0">
                <a:pos x="csX4" y="csY4"/>
              </a:cxn>
            </a:cxnLst>
            <a:rect l="l" t="t" r="r" b="b"/>
            <a:pathLst>
              <a:path w="5787612" h="1588750" fill="none" extrusionOk="0">
                <a:moveTo>
                  <a:pt x="0" y="0"/>
                </a:moveTo>
                <a:cubicBezTo>
                  <a:pt x="1476094" y="-164491"/>
                  <a:pt x="4431858" y="130590"/>
                  <a:pt x="5787612" y="0"/>
                </a:cubicBezTo>
                <a:cubicBezTo>
                  <a:pt x="5715461" y="453563"/>
                  <a:pt x="5714195" y="825055"/>
                  <a:pt x="5787612" y="1588750"/>
                </a:cubicBezTo>
                <a:cubicBezTo>
                  <a:pt x="3169946" y="1435247"/>
                  <a:pt x="2210859" y="1658005"/>
                  <a:pt x="0" y="1588750"/>
                </a:cubicBezTo>
                <a:cubicBezTo>
                  <a:pt x="52793" y="1309623"/>
                  <a:pt x="-58642" y="558779"/>
                  <a:pt x="0" y="0"/>
                </a:cubicBezTo>
                <a:close/>
              </a:path>
              <a:path w="5787612" h="1588750" stroke="0" extrusionOk="0">
                <a:moveTo>
                  <a:pt x="0" y="0"/>
                </a:moveTo>
                <a:cubicBezTo>
                  <a:pt x="2761887" y="93923"/>
                  <a:pt x="4881358" y="-108490"/>
                  <a:pt x="5787612" y="0"/>
                </a:cubicBezTo>
                <a:cubicBezTo>
                  <a:pt x="5883670" y="709682"/>
                  <a:pt x="5875815" y="837808"/>
                  <a:pt x="5787612" y="1588750"/>
                </a:cubicBezTo>
                <a:cubicBezTo>
                  <a:pt x="3534806" y="1518388"/>
                  <a:pt x="1214727" y="1507779"/>
                  <a:pt x="0" y="1588750"/>
                </a:cubicBezTo>
                <a:cubicBezTo>
                  <a:pt x="20359" y="1310432"/>
                  <a:pt x="3652" y="545730"/>
                  <a:pt x="0" y="0"/>
                </a:cubicBezTo>
                <a:close/>
              </a:path>
            </a:pathLst>
          </a:custGeom>
          <a:solidFill>
            <a:schemeClr val="bg2">
              <a:lumMod val="75000"/>
            </a:schemeClr>
          </a:solidFill>
          <a:ln w="28575">
            <a:solidFill>
              <a:schemeClr val="accent2"/>
            </a:solidFill>
            <a:extLst>
              <a:ext uri="{C807C97D-BFC1-408E-A445-0C87EB9F89A2}">
                <ask:lineSketchStyleProps xmlns="" xmlns:ask="http://schemas.microsoft.com/office/drawing/2018/sketchyshapes" sd="141693082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86392" tIns="43196" rIns="86392" bIns="43196" rtlCol="0" anchor="ctr"/>
          <a:lstStyle/>
          <a:p>
            <a:pPr algn="ctr" defTabSz="863925" rtl="0"/>
            <a:r>
              <a:rPr lang="lv-LV" sz="1701" b="1" kern="1200">
                <a:solidFill>
                  <a:prstClr val="white"/>
                </a:solidFill>
                <a:latin typeface="Cambria" panose="02040503050406030204" pitchFamily="18" charset="0"/>
                <a:ea typeface="Cambria" panose="02040503050406030204" pitchFamily="18" charset="0"/>
              </a:rPr>
              <a:t>Prasību un pienākumu precizēšana iesaistītajām pusēm</a:t>
            </a:r>
            <a:endParaRPr lang="lv-LV" sz="1701" b="1" kern="12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678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7551-4267-49DF-84ED-5C5BA6F0D663}"/>
              </a:ext>
            </a:extLst>
          </p:cNvPr>
          <p:cNvSpPr>
            <a:spLocks noGrp="1"/>
          </p:cNvSpPr>
          <p:nvPr>
            <p:ph type="ctrTitle"/>
          </p:nvPr>
        </p:nvSpPr>
        <p:spPr>
          <a:xfrm>
            <a:off x="3168650" y="3711094"/>
            <a:ext cx="4587447" cy="528113"/>
          </a:xfrm>
        </p:spPr>
        <p:txBody>
          <a:bodyPr/>
          <a:lstStyle/>
          <a:p>
            <a:pPr defTabSz="913860">
              <a:defRPr/>
            </a:pPr>
            <a:r>
              <a:rPr lang="lv-LV" sz="3598" dirty="0">
                <a:solidFill>
                  <a:sysClr val="windowText" lastClr="000000"/>
                </a:solidFill>
                <a:latin typeface="Calibri"/>
              </a:rPr>
              <a:t>Paldies par uzmanību!</a:t>
            </a:r>
            <a:br>
              <a:rPr lang="lv-LV" sz="3598" dirty="0">
                <a:solidFill>
                  <a:sysClr val="windowText" lastClr="000000"/>
                </a:solidFill>
                <a:latin typeface="Calibri"/>
              </a:rPr>
            </a:br>
            <a:endParaRPr lang="lv-LV" dirty="0"/>
          </a:p>
        </p:txBody>
      </p:sp>
      <p:sp>
        <p:nvSpPr>
          <p:cNvPr id="4" name="Slide Number Placeholder 3">
            <a:extLst>
              <a:ext uri="{FF2B5EF4-FFF2-40B4-BE49-F238E27FC236}">
                <a16:creationId xmlns:a16="http://schemas.microsoft.com/office/drawing/2014/main" id="{09CD6B6B-7D39-4F4C-867F-E514FE7ACF61}"/>
              </a:ext>
            </a:extLst>
          </p:cNvPr>
          <p:cNvSpPr>
            <a:spLocks noGrp="1"/>
          </p:cNvSpPr>
          <p:nvPr>
            <p:ph type="sldNum" sz="quarter" idx="7"/>
          </p:nvPr>
        </p:nvSpPr>
        <p:spPr>
          <a:xfrm>
            <a:off x="10528832" y="5720982"/>
            <a:ext cx="197381" cy="522964"/>
          </a:xfrm>
        </p:spPr>
        <p:txBody>
          <a:bodyPr/>
          <a:lstStyle/>
          <a:p>
            <a:pPr marL="38077" algn="l" defTabSz="863925" rtl="0">
              <a:spcBef>
                <a:spcPts val="180"/>
              </a:spcBef>
            </a:pPr>
            <a:fld id="{81D60167-4931-47E6-BA6A-407CBD079E47}" type="slidenum">
              <a:rPr lang="lv-LV" kern="1200" spc="-5">
                <a:solidFill>
                  <a:prstClr val="white"/>
                </a:solidFill>
                <a:ea typeface="+mn-ea"/>
              </a:rPr>
              <a:pPr marL="38077" algn="l" defTabSz="863925" rtl="0">
                <a:spcBef>
                  <a:spcPts val="180"/>
                </a:spcBef>
              </a:pPr>
              <a:t>58</a:t>
            </a:fld>
            <a:endParaRPr lang="lv-LV" kern="1200" spc="-5" dirty="0">
              <a:solidFill>
                <a:prstClr val="white"/>
              </a:solidFill>
              <a:ea typeface="+mn-ea"/>
            </a:endParaRPr>
          </a:p>
        </p:txBody>
      </p:sp>
      <p:pic>
        <p:nvPicPr>
          <p:cNvPr id="5" name="Picture 4">
            <a:extLst>
              <a:ext uri="{FF2B5EF4-FFF2-40B4-BE49-F238E27FC236}">
                <a16:creationId xmlns:a16="http://schemas.microsoft.com/office/drawing/2014/main" id="{E7329C81-1C2A-4950-A600-55F98B8E4DAD}"/>
              </a:ext>
              <a:ext uri="{C183D7F6-B498-43B3-948B-1728B52AA6E4}">
                <adec:decorative xmlns:adec="http://schemas.microsoft.com/office/drawing/2017/decorative" val="1"/>
              </a:ext>
            </a:extLst>
          </p:cNvPr>
          <p:cNvPicPr>
            <a:picLocks noChangeAspect="1"/>
          </p:cNvPicPr>
          <p:nvPr/>
        </p:nvPicPr>
        <p:blipFill rotWithShape="1">
          <a:blip r:embed="rId3"/>
          <a:srcRect t="42507" b="17009"/>
          <a:stretch/>
        </p:blipFill>
        <p:spPr>
          <a:xfrm>
            <a:off x="120650" y="12143"/>
            <a:ext cx="11277600" cy="2244219"/>
          </a:xfrm>
          <a:prstGeom prst="rect">
            <a:avLst/>
          </a:prstGeom>
        </p:spPr>
      </p:pic>
    </p:spTree>
    <p:extLst>
      <p:ext uri="{BB962C8B-B14F-4D97-AF65-F5344CB8AC3E}">
        <p14:creationId xmlns:p14="http://schemas.microsoft.com/office/powerpoint/2010/main" val="67360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741" y="361950"/>
            <a:ext cx="7679267" cy="979411"/>
          </a:xfrm>
        </p:spPr>
        <p:txBody>
          <a:bodyPr>
            <a:noAutofit/>
          </a:bodyPr>
          <a:lstStyle/>
          <a:p>
            <a:pPr algn="ctr">
              <a:lnSpc>
                <a:spcPct val="150000"/>
              </a:lnSpc>
            </a:pPr>
            <a:r>
              <a:rPr lang="lv-LV" sz="2400" dirty="0">
                <a:latin typeface="+mn-lt"/>
              </a:rPr>
              <a:t>Izmaiņas sociālajā politikā 2026.gadā (3)</a:t>
            </a:r>
            <a:br>
              <a:rPr lang="lv-LV" sz="2400" dirty="0">
                <a:latin typeface="+mn-lt"/>
              </a:rPr>
            </a:br>
            <a:r>
              <a:rPr lang="lv-LV" sz="2400" u="sng" dirty="0">
                <a:solidFill>
                  <a:schemeClr val="accent3">
                    <a:lumMod val="75000"/>
                  </a:schemeClr>
                </a:solidFill>
                <a:latin typeface="+mn-lt"/>
              </a:rPr>
              <a:t>adoptētājiem</a:t>
            </a:r>
          </a:p>
        </p:txBody>
      </p:sp>
      <p:sp>
        <p:nvSpPr>
          <p:cNvPr id="3" name="Content Placeholder 2"/>
          <p:cNvSpPr>
            <a:spLocks noGrp="1"/>
          </p:cNvSpPr>
          <p:nvPr>
            <p:ph idx="1"/>
          </p:nvPr>
        </p:nvSpPr>
        <p:spPr>
          <a:xfrm>
            <a:off x="1069612" y="2232463"/>
            <a:ext cx="9338537" cy="3392550"/>
          </a:xfrm>
        </p:spPr>
        <p:txBody>
          <a:bodyPr>
            <a:noAutofit/>
          </a:bodyPr>
          <a:lstStyle/>
          <a:p>
            <a:pPr marL="323972" indent="-323972" algn="just">
              <a:buFont typeface="Arial" panose="020B0604020202020204" pitchFamily="34" charset="0"/>
              <a:buChar char="•"/>
            </a:pPr>
            <a:r>
              <a:rPr lang="lv-LV" sz="2400" b="1" dirty="0">
                <a:latin typeface="+mn-lt"/>
              </a:rPr>
              <a:t>Adopcijas pabalsts</a:t>
            </a:r>
            <a:r>
              <a:rPr lang="lv-LV" sz="2400" dirty="0">
                <a:latin typeface="+mn-lt"/>
              </a:rPr>
              <a:t> palielināts līdz 195 eiro mēnesī par bērnu līdz 6 gadiem vai 234 eiro par bērnu 7–17 gadu vecumā (</a:t>
            </a:r>
            <a:r>
              <a:rPr lang="en-US" sz="2400" dirty="0" err="1">
                <a:latin typeface="+mn-lt"/>
              </a:rPr>
              <a:t>iepriekš</a:t>
            </a:r>
            <a:r>
              <a:rPr lang="en-US" sz="2400" dirty="0">
                <a:latin typeface="+mn-lt"/>
              </a:rPr>
              <a:t> </a:t>
            </a:r>
            <a:r>
              <a:rPr lang="lv-LV" sz="2400" dirty="0">
                <a:latin typeface="+mn-lt"/>
              </a:rPr>
              <a:t>107,5 eiro /129 eiro).</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400" b="1" dirty="0">
                <a:latin typeface="+mn-lt"/>
              </a:rPr>
              <a:t>Atlīdzība par adoptējamā bērna aprūpi</a:t>
            </a:r>
            <a:r>
              <a:rPr lang="lv-LV" sz="2400" dirty="0">
                <a:latin typeface="+mn-lt"/>
              </a:rPr>
              <a:t> neatkarīgi no bērna vecuma -70% no valstī vidējās sociālās apdrošināšanas iemaksu algas jeb 1041 eiro (iepriekš 171 eiro).</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400" b="1" dirty="0">
                <a:latin typeface="+mn-lt"/>
              </a:rPr>
              <a:t>Vienreizējā atlīdzība par bērna adopciju</a:t>
            </a:r>
            <a:r>
              <a:rPr lang="lv-LV" sz="2400" dirty="0">
                <a:latin typeface="+mn-lt"/>
              </a:rPr>
              <a:t> - 2433 eiro (</a:t>
            </a:r>
            <a:r>
              <a:rPr lang="en-US" sz="2400" dirty="0" err="1">
                <a:latin typeface="+mn-lt"/>
              </a:rPr>
              <a:t>iepriekš</a:t>
            </a:r>
            <a:r>
              <a:rPr lang="en-US" sz="2400" dirty="0">
                <a:latin typeface="+mn-lt"/>
              </a:rPr>
              <a:t> </a:t>
            </a:r>
            <a:r>
              <a:rPr lang="lv-LV" sz="2400" dirty="0">
                <a:latin typeface="+mn-lt"/>
              </a:rPr>
              <a:t>1422,87 eiro).</a:t>
            </a:r>
          </a:p>
          <a:p>
            <a:endParaRPr lang="lv-LV" sz="2400" dirty="0">
              <a:latin typeface="+mn-lt"/>
            </a:endParaRP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6</a:t>
            </a:fld>
            <a:endParaRPr lang="en-US" altLang="lv-LV"/>
          </a:p>
        </p:txBody>
      </p:sp>
      <p:pic>
        <p:nvPicPr>
          <p:cNvPr id="3074" name="Picture 2" descr="Adoption Child: Over 18,610 Royalty-Free Licensable Stock Illustrations &amp;  Drawings | Shutter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52" y="505937"/>
            <a:ext cx="1420664" cy="118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42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917" y="342619"/>
            <a:ext cx="7679267" cy="979411"/>
          </a:xfrm>
        </p:spPr>
        <p:txBody>
          <a:bodyPr>
            <a:noAutofit/>
          </a:bodyPr>
          <a:lstStyle/>
          <a:p>
            <a:pPr algn="ctr">
              <a:lnSpc>
                <a:spcPct val="150000"/>
              </a:lnSpc>
            </a:pPr>
            <a:r>
              <a:rPr lang="lv-LV" sz="2400" dirty="0">
                <a:latin typeface="+mn-lt"/>
              </a:rPr>
              <a:t>Izmaiņas sociālajā politikā 2026.gadā (4)</a:t>
            </a:r>
            <a:br>
              <a:rPr lang="lv-LV" sz="2400" dirty="0">
                <a:latin typeface="+mn-lt"/>
              </a:rPr>
            </a:br>
            <a:r>
              <a:rPr lang="lv-LV" sz="2400" u="sng" dirty="0">
                <a:solidFill>
                  <a:schemeClr val="accent3">
                    <a:lumMod val="75000"/>
                  </a:schemeClr>
                </a:solidFill>
                <a:latin typeface="+mn-lt"/>
              </a:rPr>
              <a:t>audžuģimenēm</a:t>
            </a:r>
          </a:p>
        </p:txBody>
      </p:sp>
      <p:sp>
        <p:nvSpPr>
          <p:cNvPr id="3" name="Content Placeholder 2"/>
          <p:cNvSpPr>
            <a:spLocks noGrp="1"/>
          </p:cNvSpPr>
          <p:nvPr>
            <p:ph idx="1"/>
          </p:nvPr>
        </p:nvSpPr>
        <p:spPr>
          <a:xfrm>
            <a:off x="654050" y="1717675"/>
            <a:ext cx="10096923" cy="4403726"/>
          </a:xfrm>
        </p:spPr>
        <p:txBody>
          <a:bodyPr>
            <a:noAutofit/>
          </a:bodyPr>
          <a:lstStyle/>
          <a:p>
            <a:pPr marL="323972" indent="-323972" algn="just">
              <a:buFont typeface="Arial" panose="020B0604020202020204" pitchFamily="34" charset="0"/>
              <a:buChar char="•"/>
            </a:pPr>
            <a:r>
              <a:rPr lang="lv-LV" sz="2000" dirty="0">
                <a:latin typeface="+mn-lt"/>
              </a:rPr>
              <a:t>Audžuģimenēm </a:t>
            </a:r>
            <a:r>
              <a:rPr lang="lv-LV" sz="2000" b="1" dirty="0">
                <a:latin typeface="+mn-lt"/>
              </a:rPr>
              <a:t>atlīdzība par pienākumu pildīšanu</a:t>
            </a:r>
            <a:r>
              <a:rPr lang="lv-LV" sz="2000" dirty="0">
                <a:latin typeface="+mn-lt"/>
              </a:rPr>
              <a:t> - 298 eiro mēnesī, to pārskatīs ik pēc diviem gadiem; tiks saglabāti esošie koeficienti par divu vai trīs bērnu aprūpi, kā arī būs papildu koeficienti par lielāku skaitu bērnu aprūpi (</a:t>
            </a:r>
            <a:r>
              <a:rPr lang="en-US" sz="2000" dirty="0" err="1">
                <a:latin typeface="+mn-lt"/>
              </a:rPr>
              <a:t>iepriekš</a:t>
            </a:r>
            <a:r>
              <a:rPr lang="lv-LV" sz="2000" dirty="0">
                <a:latin typeface="+mn-lt"/>
              </a:rPr>
              <a:t> 171 eiro par viena bērna aprūpi)</a:t>
            </a:r>
            <a:r>
              <a:rPr lang="en-US" sz="2000" dirty="0">
                <a:latin typeface="+mn-lt"/>
              </a:rPr>
              <a:t>.</a:t>
            </a:r>
          </a:p>
          <a:p>
            <a:pPr marL="323972" indent="-323972" algn="just">
              <a:buFont typeface="Arial" panose="020B0604020202020204" pitchFamily="34" charset="0"/>
              <a:buChar char="•"/>
            </a:pPr>
            <a:endParaRPr lang="lv-LV" sz="2000" dirty="0">
              <a:latin typeface="+mn-lt"/>
            </a:endParaRPr>
          </a:p>
          <a:p>
            <a:pPr marL="323972" indent="-323972" algn="just">
              <a:buFont typeface="Arial" panose="020B0604020202020204" pitchFamily="34" charset="0"/>
              <a:buChar char="•"/>
            </a:pPr>
            <a:r>
              <a:rPr lang="lv-LV" sz="2000" b="1" dirty="0">
                <a:latin typeface="+mn-lt"/>
              </a:rPr>
              <a:t>Specializētajām audžuģimenēm atalgojums</a:t>
            </a:r>
            <a:r>
              <a:rPr lang="lv-LV" sz="2000" dirty="0">
                <a:latin typeface="+mn-lt"/>
              </a:rPr>
              <a:t> - 1560 eiro mēnesī </a:t>
            </a:r>
            <a:r>
              <a:rPr lang="pt-BR" sz="2000" dirty="0">
                <a:latin typeface="+mn-lt"/>
              </a:rPr>
              <a:t>(iepriekš </a:t>
            </a:r>
            <a:r>
              <a:rPr lang="lv-LV" sz="2000" dirty="0">
                <a:latin typeface="+mn-lt"/>
              </a:rPr>
              <a:t>860 </a:t>
            </a:r>
            <a:r>
              <a:rPr lang="pt-BR" sz="2000" dirty="0">
                <a:latin typeface="+mn-lt"/>
              </a:rPr>
              <a:t>eiro)</a:t>
            </a:r>
            <a:r>
              <a:rPr lang="lv-LV" sz="2000" dirty="0">
                <a:latin typeface="+mn-lt"/>
              </a:rPr>
              <a:t>. Papildus 2026.gadā pakāpeniski tiks ieviesti jauni atbalsta pakalpojumi specializētajām audžuģimenēm, tostarp atelpas brīdis, civiltiesiskā un veselības apdrošināšana</a:t>
            </a:r>
            <a:r>
              <a:rPr lang="en-US" sz="2000" dirty="0">
                <a:latin typeface="+mn-lt"/>
              </a:rPr>
              <a:t>.</a:t>
            </a:r>
            <a:endParaRPr lang="lv-LV" sz="2000" dirty="0">
              <a:latin typeface="+mn-lt"/>
            </a:endParaRPr>
          </a:p>
          <a:p>
            <a:pPr marL="323972" indent="-323972" algn="just">
              <a:buFont typeface="Arial" panose="020B0604020202020204" pitchFamily="34" charset="0"/>
              <a:buChar char="•"/>
            </a:pPr>
            <a:endParaRPr lang="lv-LV" sz="2000" dirty="0">
              <a:latin typeface="+mn-lt"/>
            </a:endParaRPr>
          </a:p>
          <a:p>
            <a:pPr marL="323972" indent="-323972" algn="just">
              <a:buFont typeface="Arial" panose="020B0604020202020204" pitchFamily="34" charset="0"/>
              <a:buChar char="•"/>
            </a:pPr>
            <a:r>
              <a:rPr lang="lv-LV" sz="2000" dirty="0">
                <a:latin typeface="+mn-lt"/>
              </a:rPr>
              <a:t>Nosakot </a:t>
            </a:r>
            <a:r>
              <a:rPr lang="lv-LV" sz="2000" b="1" dirty="0">
                <a:latin typeface="+mn-lt"/>
              </a:rPr>
              <a:t>uztura pabalsta minimālo apmēru </a:t>
            </a:r>
            <a:r>
              <a:rPr lang="lv-LV" sz="2000" dirty="0">
                <a:latin typeface="+mn-lt"/>
              </a:rPr>
              <a:t>– 390 eiro par bērnu līdz 6 gadiem vai 468 eiro par bērnu 7–17 gadu vecumā (</a:t>
            </a:r>
            <a:r>
              <a:rPr lang="en-US" sz="2000" dirty="0" err="1">
                <a:latin typeface="+mn-lt"/>
              </a:rPr>
              <a:t>iepriekš</a:t>
            </a:r>
            <a:r>
              <a:rPr lang="en-US" sz="2000" dirty="0">
                <a:latin typeface="+mn-lt"/>
              </a:rPr>
              <a:t> </a:t>
            </a:r>
            <a:r>
              <a:rPr lang="lv-LV" sz="2000" dirty="0">
                <a:latin typeface="+mn-lt"/>
              </a:rPr>
              <a:t>215</a:t>
            </a:r>
            <a:r>
              <a:rPr lang="en-US" sz="2000" dirty="0">
                <a:latin typeface="+mn-lt"/>
              </a:rPr>
              <a:t> </a:t>
            </a:r>
            <a:r>
              <a:rPr lang="en-US" sz="2000" dirty="0" err="1">
                <a:latin typeface="+mn-lt"/>
              </a:rPr>
              <a:t>eiro</a:t>
            </a:r>
            <a:r>
              <a:rPr lang="en-US" sz="2000" dirty="0">
                <a:latin typeface="+mn-lt"/>
              </a:rPr>
              <a:t> </a:t>
            </a:r>
            <a:r>
              <a:rPr lang="lv-LV" sz="2000" dirty="0">
                <a:latin typeface="+mn-lt"/>
              </a:rPr>
              <a:t>/</a:t>
            </a:r>
            <a:r>
              <a:rPr lang="en-US" sz="2000" dirty="0">
                <a:latin typeface="+mn-lt"/>
              </a:rPr>
              <a:t> </a:t>
            </a:r>
            <a:r>
              <a:rPr lang="lv-LV" sz="2000" dirty="0">
                <a:latin typeface="+mn-lt"/>
              </a:rPr>
              <a:t>258 eiro), palielināsies valsts kompensācijas pašvaldībām bērna uzturēšanas pabalstam</a:t>
            </a:r>
            <a:r>
              <a:rPr lang="en-US" sz="2000" dirty="0">
                <a:latin typeface="+mn-lt"/>
              </a:rPr>
              <a:t> </a:t>
            </a:r>
            <a:r>
              <a:rPr lang="en-US" sz="2000" dirty="0" err="1">
                <a:latin typeface="+mn-lt"/>
              </a:rPr>
              <a:t>audžuģimenēs</a:t>
            </a:r>
            <a:r>
              <a:rPr lang="lv-LV" sz="2000" dirty="0">
                <a:latin typeface="+mn-lt"/>
              </a:rPr>
              <a:t>. Valsts kompensācija pašvaldībām pabalsta bērna uzturam audžuģimenei vidēji mēnesī tiks palielināta par bērniem līdz septiņu gad</a:t>
            </a:r>
            <a:r>
              <a:rPr lang="en-US" sz="2000" dirty="0" err="1">
                <a:latin typeface="+mn-lt"/>
              </a:rPr>
              <a:t>iem</a:t>
            </a:r>
            <a:r>
              <a:rPr lang="lv-LV" sz="2000" dirty="0">
                <a:latin typeface="+mn-lt"/>
              </a:rPr>
              <a:t> – no 53 eiro</a:t>
            </a:r>
            <a:r>
              <a:rPr lang="lv-LV" sz="2000" i="1" dirty="0">
                <a:latin typeface="+mn-lt"/>
              </a:rPr>
              <a:t> </a:t>
            </a:r>
            <a:r>
              <a:rPr lang="lv-LV" sz="2000" dirty="0">
                <a:latin typeface="+mn-lt"/>
              </a:rPr>
              <a:t>līdz 225 eiro, bet par bērnu vecumā no septiņiem gadiem – no 64 eiro</a:t>
            </a:r>
            <a:r>
              <a:rPr lang="lv-LV" sz="2000" i="1" dirty="0">
                <a:latin typeface="+mn-lt"/>
              </a:rPr>
              <a:t> </a:t>
            </a:r>
            <a:r>
              <a:rPr lang="lv-LV" sz="2000" dirty="0">
                <a:latin typeface="+mn-lt"/>
              </a:rPr>
              <a:t>līdz 270 eiro.</a:t>
            </a: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7</a:t>
            </a:fld>
            <a:endParaRPr lang="en-US" altLang="lv-LV"/>
          </a:p>
        </p:txBody>
      </p:sp>
      <p:pic>
        <p:nvPicPr>
          <p:cNvPr id="4098" name="Picture 2" descr="480+ Foster Care Cartoon Stock Illustrations, Royalty-Free Vector Graphics  &amp; Clip Art - i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17" y="491152"/>
            <a:ext cx="1410616" cy="94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0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694" y="361950"/>
            <a:ext cx="7679267" cy="979411"/>
          </a:xfrm>
        </p:spPr>
        <p:txBody>
          <a:bodyPr>
            <a:noAutofit/>
          </a:bodyPr>
          <a:lstStyle/>
          <a:p>
            <a:pPr algn="ctr">
              <a:lnSpc>
                <a:spcPct val="150000"/>
              </a:lnSpc>
            </a:pPr>
            <a:r>
              <a:rPr lang="lv-LV" sz="2400" dirty="0">
                <a:latin typeface="+mn-lt"/>
              </a:rPr>
              <a:t>Izmaiņas sociālajā politikā 2026.gadā (5)</a:t>
            </a:r>
            <a:br>
              <a:rPr lang="lv-LV" sz="2400" dirty="0">
                <a:latin typeface="+mn-lt"/>
              </a:rPr>
            </a:br>
            <a:r>
              <a:rPr lang="lv-LV" sz="2400" u="sng" dirty="0">
                <a:solidFill>
                  <a:schemeClr val="accent3">
                    <a:lumMod val="75000"/>
                  </a:schemeClr>
                </a:solidFill>
                <a:latin typeface="+mn-lt"/>
              </a:rPr>
              <a:t>pensiju saņēmējiem</a:t>
            </a:r>
          </a:p>
        </p:txBody>
      </p:sp>
      <p:sp>
        <p:nvSpPr>
          <p:cNvPr id="3" name="Content Placeholder 2"/>
          <p:cNvSpPr>
            <a:spLocks noGrp="1"/>
          </p:cNvSpPr>
          <p:nvPr>
            <p:ph idx="1"/>
          </p:nvPr>
        </p:nvSpPr>
        <p:spPr>
          <a:xfrm>
            <a:off x="767054" y="1768782"/>
            <a:ext cx="9984792" cy="4210942"/>
          </a:xfrm>
        </p:spPr>
        <p:txBody>
          <a:bodyPr>
            <a:noAutofit/>
          </a:bodyPr>
          <a:lstStyle/>
          <a:p>
            <a:pPr marL="323972" indent="-323972" algn="just">
              <a:buFont typeface="Arial" panose="020B0604020202020204" pitchFamily="34" charset="0"/>
              <a:buChar char="•"/>
            </a:pPr>
            <a:r>
              <a:rPr lang="lv-LV" sz="2000" dirty="0">
                <a:latin typeface="+mn-lt"/>
              </a:rPr>
              <a:t>Pensiju, atlīdzību un piemaksu pie vecuma un invaliditātes pensijas </a:t>
            </a:r>
            <a:r>
              <a:rPr lang="lv-LV" sz="2000" b="1" dirty="0">
                <a:latin typeface="+mn-lt"/>
              </a:rPr>
              <a:t>indeksācija un </a:t>
            </a:r>
            <a:r>
              <a:rPr lang="lv-LV" sz="2000" dirty="0">
                <a:latin typeface="+mn-lt"/>
              </a:rPr>
              <a:t>no 1.aprīļa </a:t>
            </a:r>
            <a:r>
              <a:rPr lang="lv-LV" sz="2000" b="1" dirty="0">
                <a:latin typeface="+mn-lt"/>
              </a:rPr>
              <a:t>automātisks pensiju pārrēķins strādājošajiem pensiju saņēmējiem</a:t>
            </a:r>
            <a:r>
              <a:rPr lang="lv-LV" sz="2000" dirty="0">
                <a:latin typeface="+mn-lt"/>
              </a:rPr>
              <a:t>.</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Piemaksu piešķiršana par apdrošināšanas stāžu</a:t>
            </a:r>
            <a:r>
              <a:rPr lang="lv-LV" sz="2000" dirty="0">
                <a:latin typeface="+mn-lt"/>
              </a:rPr>
              <a:t>, kas uzkrāts līdz 1995. gada 31. decembrim, personām, kurām pensija piešķirta 2018., 2019. un 2020. gadā.</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Minimālās vecuma pensijas </a:t>
            </a:r>
            <a:r>
              <a:rPr lang="lv-LV" sz="2000" dirty="0">
                <a:latin typeface="+mn-lt"/>
              </a:rPr>
              <a:t>aprēķina bāze palielinās līdz 213 eiro mēnesī (iepriekš 189 eiro), bet personām ar invaliditāti kopš bērnības - līdz 255 eiro mēnesī (iepriekš 226 eiro).</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Minimālās invaliditātes pensijas </a:t>
            </a:r>
            <a:r>
              <a:rPr lang="lv-LV" sz="2000" dirty="0">
                <a:latin typeface="+mn-lt"/>
              </a:rPr>
              <a:t>aprēķina bāze palielinās līdz 213 eiro mēnesī (iepriekš 189 eiro), bet personām ar invaliditāti kopš bērnības līdz 255 eiro mēnesī (iepriekš 226 eiro).</a:t>
            </a:r>
          </a:p>
          <a:p>
            <a:pPr marL="323972" indent="-323972" algn="just">
              <a:buFont typeface="Arial" panose="020B0604020202020204" pitchFamily="34" charset="0"/>
              <a:buChar char="•"/>
            </a:pPr>
            <a:endParaRPr lang="lv-LV" sz="800" dirty="0">
              <a:latin typeface="+mn-lt"/>
            </a:endParaRPr>
          </a:p>
          <a:p>
            <a:pPr marL="323972" indent="-323972" algn="just">
              <a:buFont typeface="Arial" panose="020B0604020202020204" pitchFamily="34" charset="0"/>
              <a:buChar char="•"/>
            </a:pPr>
            <a:r>
              <a:rPr lang="lv-LV" sz="2000" b="1" dirty="0">
                <a:latin typeface="+mn-lt"/>
              </a:rPr>
              <a:t>Minimālās apgādnieka zaudējuma pensijas </a:t>
            </a:r>
            <a:r>
              <a:rPr lang="lv-LV" sz="2000" dirty="0">
                <a:latin typeface="+mn-lt"/>
              </a:rPr>
              <a:t>apmērs bērnam no dzimšanas līdz septiņu gadu vecuma sasniegšanai palielinās līdz 213 eiro mēnesī (iepriekš 189 eiro) un bērnam no septiņu gadu vecuma – līdz 255 eiro mēnesī (iepriekš 226 eiro).</a:t>
            </a:r>
          </a:p>
          <a:p>
            <a:endParaRPr lang="lv-LV" sz="2000" dirty="0">
              <a:latin typeface="+mn-lt"/>
            </a:endParaRP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8</a:t>
            </a:fld>
            <a:endParaRPr lang="en-US" altLang="lv-LV"/>
          </a:p>
        </p:txBody>
      </p:sp>
      <p:pic>
        <p:nvPicPr>
          <p:cNvPr id="5122" name="Picture 2" descr="Retirement Happy People Stock Illustrations – 18,650 Retirement Happy People  Stock Illustrations, Vectors &amp; Clipart - Dreams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059" y="361950"/>
            <a:ext cx="1862441" cy="1289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4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817" y="361950"/>
            <a:ext cx="7679267" cy="979411"/>
          </a:xfrm>
        </p:spPr>
        <p:txBody>
          <a:bodyPr>
            <a:noAutofit/>
          </a:bodyPr>
          <a:lstStyle/>
          <a:p>
            <a:pPr algn="ctr">
              <a:lnSpc>
                <a:spcPct val="150000"/>
              </a:lnSpc>
            </a:pPr>
            <a:r>
              <a:rPr lang="lv-LV" sz="2400" dirty="0">
                <a:latin typeface="+mn-lt"/>
              </a:rPr>
              <a:t>Izmaiņas sociālajā politikā 2026.gadā (6) – </a:t>
            </a:r>
            <a:br>
              <a:rPr lang="en-US" sz="2400" dirty="0">
                <a:latin typeface="+mn-lt"/>
              </a:rPr>
            </a:br>
            <a:r>
              <a:rPr lang="lv-LV" sz="2400" u="sng" dirty="0">
                <a:solidFill>
                  <a:schemeClr val="accent3">
                    <a:lumMod val="75000"/>
                  </a:schemeClr>
                </a:solidFill>
                <a:latin typeface="+mn-lt"/>
              </a:rPr>
              <a:t>trūcīgākajiem iedzīvotājiem</a:t>
            </a:r>
          </a:p>
        </p:txBody>
      </p:sp>
      <p:sp>
        <p:nvSpPr>
          <p:cNvPr id="3" name="Content Placeholder 2"/>
          <p:cNvSpPr>
            <a:spLocks noGrp="1"/>
          </p:cNvSpPr>
          <p:nvPr>
            <p:ph idx="1"/>
          </p:nvPr>
        </p:nvSpPr>
        <p:spPr>
          <a:xfrm>
            <a:off x="518350" y="1897368"/>
            <a:ext cx="10424605" cy="4383726"/>
          </a:xfrm>
        </p:spPr>
        <p:txBody>
          <a:bodyPr>
            <a:normAutofit/>
          </a:bodyPr>
          <a:lstStyle/>
          <a:p>
            <a:pPr marL="323972" indent="-323972" algn="just">
              <a:buFont typeface="Arial" panose="020B0604020202020204" pitchFamily="34" charset="0"/>
              <a:buChar char="•"/>
            </a:pPr>
            <a:r>
              <a:rPr lang="lv-LV" b="1" dirty="0">
                <a:latin typeface="+mn-lt"/>
              </a:rPr>
              <a:t>Garantēto minimālo ienākumu slieksnis</a:t>
            </a:r>
            <a:r>
              <a:rPr lang="lv-LV" dirty="0">
                <a:latin typeface="+mn-lt"/>
              </a:rPr>
              <a:t> pirmajai vai vienīgajai personai mājsaimniecībā palielināts līdz 187 eiro (</a:t>
            </a:r>
            <a:r>
              <a:rPr lang="en-US" dirty="0" err="1">
                <a:latin typeface="+mn-lt"/>
              </a:rPr>
              <a:t>iepriekš</a:t>
            </a:r>
            <a:r>
              <a:rPr lang="en-US" dirty="0">
                <a:latin typeface="+mn-lt"/>
              </a:rPr>
              <a:t> </a:t>
            </a:r>
            <a:r>
              <a:rPr lang="lv-LV" dirty="0">
                <a:latin typeface="+mn-lt"/>
              </a:rPr>
              <a:t>166 eiro) un 131 eiro pārējām personām (</a:t>
            </a:r>
            <a:r>
              <a:rPr lang="en-US" dirty="0" err="1">
                <a:latin typeface="+mn-lt"/>
              </a:rPr>
              <a:t>iepriekš</a:t>
            </a:r>
            <a:r>
              <a:rPr lang="en-US" dirty="0">
                <a:latin typeface="+mn-lt"/>
              </a:rPr>
              <a:t> </a:t>
            </a:r>
            <a:r>
              <a:rPr lang="lv-LV" dirty="0">
                <a:latin typeface="+mn-lt"/>
              </a:rPr>
              <a:t>116 eiro)</a:t>
            </a:r>
            <a:r>
              <a:rPr lang="en-US" dirty="0">
                <a:latin typeface="+mn-lt"/>
              </a:rPr>
              <a:t>.</a:t>
            </a:r>
          </a:p>
          <a:p>
            <a:pPr marL="323972" indent="-323972" algn="just">
              <a:buFont typeface="Arial" panose="020B0604020202020204" pitchFamily="34" charset="0"/>
              <a:buChar char="•"/>
            </a:pPr>
            <a:endParaRPr lang="lv-LV" sz="850" dirty="0">
              <a:latin typeface="+mn-lt"/>
            </a:endParaRPr>
          </a:p>
          <a:p>
            <a:pPr marL="323972" indent="-323972" algn="just">
              <a:buFont typeface="Arial" panose="020B0604020202020204" pitchFamily="34" charset="0"/>
              <a:buChar char="•"/>
            </a:pPr>
            <a:r>
              <a:rPr lang="lv-LV" b="1" dirty="0">
                <a:latin typeface="+mn-lt"/>
              </a:rPr>
              <a:t>Trūcīgas mājsaimniecības </a:t>
            </a:r>
            <a:r>
              <a:rPr lang="lv-LV" dirty="0">
                <a:latin typeface="+mn-lt"/>
              </a:rPr>
              <a:t>ienākumu slieksnis palielināts līdz 425 eiro un 298 eiro (</a:t>
            </a:r>
            <a:r>
              <a:rPr lang="en-US" dirty="0" err="1">
                <a:latin typeface="+mn-lt"/>
              </a:rPr>
              <a:t>iepriekš</a:t>
            </a:r>
            <a:r>
              <a:rPr lang="lv-LV" dirty="0">
                <a:latin typeface="+mn-lt"/>
              </a:rPr>
              <a:t> 377 eiro un 264 eiro)</a:t>
            </a:r>
            <a:r>
              <a:rPr lang="en-US" dirty="0">
                <a:latin typeface="+mn-lt"/>
              </a:rPr>
              <a:t>.</a:t>
            </a:r>
          </a:p>
          <a:p>
            <a:pPr marL="323972" indent="-323972" algn="just">
              <a:buFont typeface="Arial" panose="020B0604020202020204" pitchFamily="34" charset="0"/>
              <a:buChar char="•"/>
            </a:pPr>
            <a:endParaRPr lang="lv-LV" sz="850" dirty="0">
              <a:latin typeface="+mn-lt"/>
            </a:endParaRPr>
          </a:p>
          <a:p>
            <a:pPr marL="323972" indent="-323972" algn="just">
              <a:buFont typeface="Arial" panose="020B0604020202020204" pitchFamily="34" charset="0"/>
              <a:buChar char="•"/>
            </a:pPr>
            <a:r>
              <a:rPr lang="lv-LV" b="1" dirty="0">
                <a:latin typeface="+mn-lt"/>
              </a:rPr>
              <a:t>Maznodrošinātas mājsaimniecības </a:t>
            </a:r>
            <a:r>
              <a:rPr lang="lv-LV" dirty="0">
                <a:latin typeface="+mn-lt"/>
              </a:rPr>
              <a:t>ienākumu sliekšņa augstākā vērtība palielināta līdz 680 eiro un 476 eiro (</a:t>
            </a:r>
            <a:r>
              <a:rPr lang="en-US" dirty="0" err="1">
                <a:latin typeface="+mn-lt"/>
              </a:rPr>
              <a:t>iepriekš</a:t>
            </a:r>
            <a:r>
              <a:rPr lang="en-US" dirty="0">
                <a:latin typeface="+mn-lt"/>
              </a:rPr>
              <a:t> </a:t>
            </a:r>
            <a:r>
              <a:rPr lang="lv-LV" dirty="0">
                <a:latin typeface="+mn-lt"/>
              </a:rPr>
              <a:t>604 eiro un 423 eiro)</a:t>
            </a:r>
            <a:r>
              <a:rPr lang="en-US" dirty="0">
                <a:latin typeface="+mn-lt"/>
              </a:rPr>
              <a:t>.</a:t>
            </a:r>
            <a:endParaRPr lang="lv-LV" dirty="0">
              <a:latin typeface="+mn-lt"/>
            </a:endParaRPr>
          </a:p>
          <a:p>
            <a:pPr marL="323972" indent="-323972" algn="just">
              <a:buFont typeface="Arial" panose="020B0604020202020204" pitchFamily="34" charset="0"/>
              <a:buChar char="•"/>
            </a:pPr>
            <a:endParaRPr lang="lv-LV" sz="850" dirty="0">
              <a:latin typeface="+mn-lt"/>
            </a:endParaRPr>
          </a:p>
          <a:p>
            <a:pPr marL="323972" indent="-323972" algn="just">
              <a:buFont typeface="Arial" panose="020B0604020202020204" pitchFamily="34" charset="0"/>
              <a:buChar char="•"/>
            </a:pPr>
            <a:r>
              <a:rPr lang="lv-LV" dirty="0">
                <a:latin typeface="+mn-lt"/>
              </a:rPr>
              <a:t>Palielināsies </a:t>
            </a:r>
            <a:r>
              <a:rPr lang="lv-LV" b="1" dirty="0">
                <a:latin typeface="+mn-lt"/>
              </a:rPr>
              <a:t>valsts sociālā nodrošinājuma pabalsta apmēri</a:t>
            </a:r>
            <a:r>
              <a:rPr lang="lv-LV" dirty="0">
                <a:latin typeface="+mn-lt"/>
              </a:rPr>
              <a:t>. </a:t>
            </a:r>
            <a:r>
              <a:rPr lang="lv-LV" b="1" dirty="0">
                <a:latin typeface="+mn-lt"/>
              </a:rPr>
              <a:t>Pensijas vecumu sasniegušām</a:t>
            </a:r>
            <a:r>
              <a:rPr lang="lv-LV" dirty="0">
                <a:latin typeface="+mn-lt"/>
              </a:rPr>
              <a:t> personām līdz 187 eiro mēnesī (</a:t>
            </a:r>
            <a:r>
              <a:rPr lang="en-US" dirty="0" err="1">
                <a:latin typeface="+mn-lt"/>
              </a:rPr>
              <a:t>iepriekš</a:t>
            </a:r>
            <a:r>
              <a:rPr lang="en-US" dirty="0">
                <a:latin typeface="+mn-lt"/>
              </a:rPr>
              <a:t> </a:t>
            </a:r>
            <a:r>
              <a:rPr lang="lv-LV" dirty="0">
                <a:latin typeface="+mn-lt"/>
              </a:rPr>
              <a:t>166 eiro), </a:t>
            </a:r>
            <a:r>
              <a:rPr lang="lv-LV" b="1" dirty="0">
                <a:latin typeface="+mn-lt"/>
              </a:rPr>
              <a:t>apgādnieka zaudējuma gadījumā </a:t>
            </a:r>
            <a:r>
              <a:rPr lang="lv-LV" dirty="0">
                <a:latin typeface="+mn-lt"/>
              </a:rPr>
              <a:t>bērniem līdz septiņu gadu vecumam – 213 eiro mēnesī (</a:t>
            </a:r>
            <a:r>
              <a:rPr lang="en-US" dirty="0" err="1">
                <a:latin typeface="+mn-lt"/>
              </a:rPr>
              <a:t>iepriekš</a:t>
            </a:r>
            <a:r>
              <a:rPr lang="en-US" dirty="0">
                <a:latin typeface="+mn-lt"/>
              </a:rPr>
              <a:t> </a:t>
            </a:r>
            <a:r>
              <a:rPr lang="lv-LV" dirty="0">
                <a:latin typeface="+mn-lt"/>
              </a:rPr>
              <a:t>189 eiro), no septiņu gadu vecuma – 255 eiro mēnesī (</a:t>
            </a:r>
            <a:r>
              <a:rPr lang="en-US" dirty="0" err="1">
                <a:latin typeface="+mn-lt"/>
              </a:rPr>
              <a:t>iepriekš</a:t>
            </a:r>
            <a:r>
              <a:rPr lang="en-US" dirty="0">
                <a:latin typeface="+mn-lt"/>
              </a:rPr>
              <a:t> </a:t>
            </a:r>
            <a:r>
              <a:rPr lang="lv-LV" dirty="0">
                <a:latin typeface="+mn-lt"/>
              </a:rPr>
              <a:t>226 eiro). Valsts sociālā nodrošinājuma pabalsta apmērs </a:t>
            </a:r>
            <a:r>
              <a:rPr lang="lv-LV" b="1" dirty="0">
                <a:latin typeface="+mn-lt"/>
              </a:rPr>
              <a:t>personām ar </a:t>
            </a:r>
            <a:r>
              <a:rPr lang="lv-LV" dirty="0">
                <a:latin typeface="+mn-lt"/>
              </a:rPr>
              <a:t>III </a:t>
            </a:r>
            <a:r>
              <a:rPr lang="lv-LV" b="1" dirty="0">
                <a:latin typeface="+mn-lt"/>
              </a:rPr>
              <a:t>invaliditātes</a:t>
            </a:r>
            <a:r>
              <a:rPr lang="lv-LV" dirty="0">
                <a:latin typeface="+mn-lt"/>
              </a:rPr>
              <a:t> grupu palielināts līdz 187 eiro mēnesī (</a:t>
            </a:r>
            <a:r>
              <a:rPr lang="en-US" dirty="0" err="1">
                <a:latin typeface="+mn-lt"/>
              </a:rPr>
              <a:t>iepriekš</a:t>
            </a:r>
            <a:r>
              <a:rPr lang="en-US" dirty="0">
                <a:latin typeface="+mn-lt"/>
              </a:rPr>
              <a:t> </a:t>
            </a:r>
            <a:r>
              <a:rPr lang="lv-LV" dirty="0">
                <a:latin typeface="+mn-lt"/>
              </a:rPr>
              <a:t>166 eiro), savukārt cilvēkiem ar III invaliditātes grupu no bērnības – 213 eiro mēnesī (</a:t>
            </a:r>
            <a:r>
              <a:rPr lang="en-US" dirty="0" err="1">
                <a:latin typeface="+mn-lt"/>
              </a:rPr>
              <a:t>iepriekš</a:t>
            </a:r>
            <a:r>
              <a:rPr lang="en-US" dirty="0">
                <a:latin typeface="+mn-lt"/>
              </a:rPr>
              <a:t> </a:t>
            </a:r>
            <a:r>
              <a:rPr lang="lv-LV" dirty="0">
                <a:latin typeface="+mn-lt"/>
              </a:rPr>
              <a:t>189 eiro). </a:t>
            </a:r>
          </a:p>
        </p:txBody>
      </p:sp>
      <p:sp>
        <p:nvSpPr>
          <p:cNvPr id="6" name="Slide Number Placeholder 5"/>
          <p:cNvSpPr>
            <a:spLocks noGrp="1"/>
          </p:cNvSpPr>
          <p:nvPr>
            <p:ph type="sldNum" sz="quarter" idx="13"/>
          </p:nvPr>
        </p:nvSpPr>
        <p:spPr/>
        <p:txBody>
          <a:bodyPr/>
          <a:lstStyle/>
          <a:p>
            <a:pPr>
              <a:defRPr/>
            </a:pPr>
            <a:fld id="{F6531B53-854A-4643-ADA3-F9F51726EE58}" type="slidenum">
              <a:rPr lang="en-US" altLang="lv-LV" smtClean="0"/>
              <a:pPr>
                <a:defRPr/>
              </a:pPr>
              <a:t>9</a:t>
            </a:fld>
            <a:endParaRPr lang="en-US" altLang="lv-LV"/>
          </a:p>
        </p:txBody>
      </p:sp>
      <p:pic>
        <p:nvPicPr>
          <p:cNvPr id="6146" name="Picture 2" descr="Business Growth Concept. Euro Sign Stock Illustration - Illustration of  gain, economy: 998415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313" y="253306"/>
            <a:ext cx="1198008" cy="119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595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KEM 2">
      <a:dk1>
        <a:sysClr val="windowText" lastClr="000000"/>
      </a:dk1>
      <a:lt1>
        <a:sysClr val="window" lastClr="FFFFFF"/>
      </a:lt1>
      <a:dk2>
        <a:srgbClr val="684C65"/>
      </a:dk2>
      <a:lt2>
        <a:srgbClr val="DBCFB0"/>
      </a:lt2>
      <a:accent1>
        <a:srgbClr val="155452"/>
      </a:accent1>
      <a:accent2>
        <a:srgbClr val="98B6B1"/>
      </a:accent2>
      <a:accent3>
        <a:srgbClr val="88A47C"/>
      </a:accent3>
      <a:accent4>
        <a:srgbClr val="E3B23C"/>
      </a:accent4>
      <a:accent5>
        <a:srgbClr val="D36135"/>
      </a:accent5>
      <a:accent6>
        <a:srgbClr val="A63A5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8541</TotalTime>
  <Words>6092</Words>
  <Application>Microsoft Office PowerPoint</Application>
  <PresentationFormat>Pielāgots</PresentationFormat>
  <Paragraphs>534</Paragraphs>
  <Slides>58</Slides>
  <Notes>35</Notes>
  <HiddenSlides>0</HiddenSlides>
  <MMClips>0</MMClips>
  <ScaleCrop>false</ScaleCrop>
  <HeadingPairs>
    <vt:vector size="6" baseType="variant">
      <vt:variant>
        <vt:lpstr>Lietotie fonti</vt:lpstr>
      </vt:variant>
      <vt:variant>
        <vt:i4>18</vt:i4>
      </vt:variant>
      <vt:variant>
        <vt:lpstr>Dizains</vt:lpstr>
      </vt:variant>
      <vt:variant>
        <vt:i4>3</vt:i4>
      </vt:variant>
      <vt:variant>
        <vt:lpstr>Slaidu virsraksti</vt:lpstr>
      </vt:variant>
      <vt:variant>
        <vt:i4>58</vt:i4>
      </vt:variant>
    </vt:vector>
  </HeadingPairs>
  <TitlesOfParts>
    <vt:vector size="79" baseType="lpstr">
      <vt:lpstr>MS PGothic</vt:lpstr>
      <vt:lpstr>Aptos</vt:lpstr>
      <vt:lpstr>Aptos Display</vt:lpstr>
      <vt:lpstr>Arial</vt:lpstr>
      <vt:lpstr>Arial Black</vt:lpstr>
      <vt:lpstr>Calibri</vt:lpstr>
      <vt:lpstr>Calibri Light</vt:lpstr>
      <vt:lpstr>Cambria</vt:lpstr>
      <vt:lpstr>Courier New</vt:lpstr>
      <vt:lpstr>Montserrat</vt:lpstr>
      <vt:lpstr>RobustaTLPro-Regular</vt:lpstr>
      <vt:lpstr>Segoe UI</vt:lpstr>
      <vt:lpstr>Symbol</vt:lpstr>
      <vt:lpstr>Times New Roman</vt:lpstr>
      <vt:lpstr>Trebuchet MS</vt:lpstr>
      <vt:lpstr>Verdana</vt:lpstr>
      <vt:lpstr>Verdana Pro Bold</vt:lpstr>
      <vt:lpstr>Wingdings</vt:lpstr>
      <vt:lpstr>1_Office Theme</vt:lpstr>
      <vt:lpstr>2_Office Theme</vt:lpstr>
      <vt:lpstr>Office Theme</vt:lpstr>
      <vt:lpstr>Izmaiņas 2026. gadā  sociālās iekļaušanas  veicināšanai  </vt:lpstr>
      <vt:lpstr>Izmaiņas sociālajā jomā 2026.gadā</vt:lpstr>
      <vt:lpstr>Galvenās izmaiņas 2026.gadā</vt:lpstr>
      <vt:lpstr>Izmaiņas sociālajā politikā 2026.gadā (1) strādājošajiem un ģimenēm ar bērniem</vt:lpstr>
      <vt:lpstr>Izmaiņas sociālajā politikā 2026.gadā (2) aizbildņiem</vt:lpstr>
      <vt:lpstr>Izmaiņas sociālajā politikā 2026.gadā (3) adoptētājiem</vt:lpstr>
      <vt:lpstr>Izmaiņas sociālajā politikā 2026.gadā (4) audžuģimenēm</vt:lpstr>
      <vt:lpstr>Izmaiņas sociālajā politikā 2026.gadā (5) pensiju saņēmējiem</vt:lpstr>
      <vt:lpstr>Izmaiņas sociālajā politikā 2026.gadā (6) –  trūcīgākajiem iedzīvotājiem</vt:lpstr>
      <vt:lpstr>Izmaiņas sociālajā politikā 2026.gadā (7) – bārenim un bez vecāku gādības palikušam bērnam pēc ārpusģimenes aprūpes</vt:lpstr>
      <vt:lpstr>Atbalsts augsto mājokļa rēķinu apmaksai  no 1. janvāra līdz 30. aprīlim</vt:lpstr>
      <vt:lpstr>Būtiskākie uzlabojumi veselības jomā 2026.gadā</vt:lpstr>
      <vt:lpstr>Izmaiņas veselības aprūpes jomā (1)</vt:lpstr>
      <vt:lpstr>Izmaiņas veselības aprūpes jomā (2)</vt:lpstr>
      <vt:lpstr>Izmaiņas veselības aprūpes jomā (3)</vt:lpstr>
      <vt:lpstr>Izmaiņas kultūras jomā 2026.gadā</vt:lpstr>
      <vt:lpstr>Medijpratības veicināšanas pasākumi senioriem</vt:lpstr>
      <vt:lpstr>PowerPoint prezentācija</vt:lpstr>
      <vt:lpstr>Atbalsta pasākumi romu iekļaušanas veicināšanai</vt:lpstr>
      <vt:lpstr>Izmaiņas izglītības jomā 2026.gadā</vt:lpstr>
      <vt:lpstr>Saeima ir pieņēmusi un Valsts prezidents izsludina: Grozījumi Izglītības likumā    </vt:lpstr>
      <vt:lpstr>PowerPoint prezentācija</vt:lpstr>
      <vt:lpstr>PowerPoint prezentācija</vt:lpstr>
      <vt:lpstr>PowerPoint prezentācija</vt:lpstr>
      <vt:lpstr>PowerPoint prezentācija</vt:lpstr>
      <vt:lpstr>    Tiesību aktu projekti (noteikumi piemērojami no 2026. gada 1. septembra)     </vt:lpstr>
      <vt:lpstr>Izmaiņas mājokļu un patēriņa cenu jomā 2026.gadā</vt:lpstr>
      <vt:lpstr>PowerPoint prezentācija</vt:lpstr>
      <vt:lpstr>Patēriņa cenas   </vt:lpstr>
      <vt:lpstr>Pārtikas preču pieejamības veicināšana  </vt:lpstr>
      <vt:lpstr>Risinājumi paaugstināto siltumapgādes rēķinu apmaksai </vt:lpstr>
      <vt:lpstr>Izmaiņas tieslietu jomā 2026.gadā</vt:lpstr>
      <vt:lpstr>Uzturlīdzekļi un piekļuve tiesu sistēmai</vt:lpstr>
      <vt:lpstr>Mediācija </vt:lpstr>
      <vt:lpstr>Valsts nodrošinātā juridiskā palīdzība un valsts kompensācija cietušajiem</vt:lpstr>
      <vt:lpstr>Pakalpojumi probācijas klientiem</vt:lpstr>
      <vt:lpstr>Pasākumi sociālās iekļaušanas veicināšanai personām, kuras izcieš sodu brīvības atņemšanas iestādēs  (Ieslodzījumu vietu pārvalde)</vt:lpstr>
      <vt:lpstr>Izmaiņas transporta jomā 2026.gadā</vt:lpstr>
      <vt:lpstr>Satiksmes drošības uzlabošana</vt:lpstr>
      <vt:lpstr>PowerPoint prezentācija</vt:lpstr>
      <vt:lpstr>PowerPoint prezentācija</vt:lpstr>
      <vt:lpstr>PowerPoint prezentācija</vt:lpstr>
      <vt:lpstr>Izmaiņas valsts pārvaldes pakalpojumu pieejamības un digitālo prasmju jomā 2026.gadā</vt:lpstr>
      <vt:lpstr>2025.-2026.gadā atklāti 99 jauni VPVKAC.  2026. gadā 35 pašvaldībās darbojas 315 VPVKAC (128 no tiem bibliotēkās), nodrošinot atbalstu 19 valsts pārvaldes iestāžu 131 pakalpojuma pieteikšanā.  2026.gadā plānots papildināt VPVKAC pakalpojumu klāstu ar 3 jauniem LAD  pakalpojumiem. Iestādēm ir iespēja rosināt savu pakalpojumu iekļaušanu VPVKAC tīklā.  </vt:lpstr>
      <vt:lpstr>VPVKAC attīstība 2026. gadā</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Izmaiņas zemkopības jomā 2026.gadā</vt:lpstr>
      <vt:lpstr>Pasākumi 2026.gadā</vt:lpstr>
      <vt:lpstr>Izmaiņas enerģētikas jomā 2026.gadā</vt:lpstr>
      <vt:lpstr>Noteikumu projekts Grozījumi Ministru kabineta 2024. gada 3. septembra noteikumos Nr. 592 "Energoapgādes izmaksu valsts atbalsta noteikumi”</vt:lpstr>
      <vt:lpstr>Ministru kabineta 2024. gada 3. septembra noteikumI Nr. 592 "Energoapgādes izmaksu valsts atbalsta noteikumi”</vt:lpstr>
      <vt:lpstr>Paldies par uzmanību!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Prezentacija_LM_2023-sagatave</dc:title>
  <dc:creator>Inese Vilcāne</dc:creator>
  <cp:lastModifiedBy>Diāna Zemrībo</cp:lastModifiedBy>
  <cp:revision>372</cp:revision>
  <cp:lastPrinted>2026-03-18T09:13:53Z</cp:lastPrinted>
  <dcterms:created xsi:type="dcterms:W3CDTF">2023-10-12T12:39:01Z</dcterms:created>
  <dcterms:modified xsi:type="dcterms:W3CDTF">2026-03-25T09:42:48Z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2023-10-12T00:00:00Z</vt:filetime>
  </property>
  <property fmtid="{D5CDD505-2E9C-101B-9397-08002B2CF9AE}" pid="3" name="Creator">
    <vt:lpwstr>Adobe Illustrator 27.9 (Macintosh)</vt:lpwstr>
  </property>
  <property fmtid="{D5CDD505-2E9C-101B-9397-08002B2CF9AE}" pid="4" name="LastSaved">
    <vt:filetime>2023-10-12T00:00:00Z</vt:filetime>
  </property>
  <property fmtid="{D5CDD505-2E9C-101B-9397-08002B2CF9AE}" pid="5" name="Producer">
    <vt:lpwstr>Adobe PDF library 17.00</vt:lpwstr>
  </property>
</Properties>
</file>