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23"/>
  </p:notesMasterIdLst>
  <p:sldIdLst>
    <p:sldId id="405" r:id="rId5"/>
    <p:sldId id="257" r:id="rId6"/>
    <p:sldId id="424" r:id="rId7"/>
    <p:sldId id="436" r:id="rId8"/>
    <p:sldId id="521" r:id="rId9"/>
    <p:sldId id="440" r:id="rId10"/>
    <p:sldId id="523" r:id="rId11"/>
    <p:sldId id="256" r:id="rId12"/>
    <p:sldId id="524" r:id="rId13"/>
    <p:sldId id="525" r:id="rId14"/>
    <p:sldId id="507" r:id="rId15"/>
    <p:sldId id="266" r:id="rId16"/>
    <p:sldId id="258" r:id="rId17"/>
    <p:sldId id="262" r:id="rId18"/>
    <p:sldId id="270" r:id="rId19"/>
    <p:sldId id="272" r:id="rId20"/>
    <p:sldId id="363" r:id="rId21"/>
    <p:sldId id="268" r:id="rId22"/>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405"/>
            <p14:sldId id="257"/>
            <p14:sldId id="424"/>
            <p14:sldId id="436"/>
            <p14:sldId id="521"/>
            <p14:sldId id="440"/>
            <p14:sldId id="523"/>
            <p14:sldId id="256"/>
            <p14:sldId id="524"/>
            <p14:sldId id="525"/>
            <p14:sldId id="507"/>
            <p14:sldId id="266"/>
            <p14:sldId id="258"/>
            <p14:sldId id="262"/>
            <p14:sldId id="270"/>
            <p14:sldId id="272"/>
            <p14:sldId id="363"/>
            <p14:sldId id="268"/>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BAF578-8486-5C83-2733-9798AD77F060}" name="Zane Jēkabsone" initials="ZJ" userId="S::zane.jekabsone@sif.gov.lv::ba45ae1a-1d50-43b0-a4c5-8dfd424667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5"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1" clrIdx="1">
    <p:extLst>
      <p:ext uri="{19B8F6BF-5375-455C-9EA6-DF929625EA0E}">
        <p15:presenceInfo xmlns:p15="http://schemas.microsoft.com/office/powerpoint/2012/main" userId="S::santa.barone-upeniece@sif.gov.lv::1a27b4a0-cc9c-4e0c-81cf-47021761a9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24"/>
    <a:srgbClr val="8A0000"/>
    <a:srgbClr val="E0B3B2"/>
    <a:srgbClr val="A80000"/>
    <a:srgbClr val="E86B52"/>
    <a:srgbClr val="DCDFDE"/>
    <a:srgbClr val="E60042"/>
    <a:srgbClr val="ED8B77"/>
    <a:srgbClr val="EA0043"/>
    <a:srgbClr val="FF05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18F37-6D86-C317-B032-71A77B5DD48F}" v="31" dt="2026-03-02T14:02:45.729"/>
    <p1510:client id="{B8D6AF7C-024B-4171-9442-821C49A3D359}" v="186" dt="2026-03-02T14:23:38.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712" autoAdjust="0"/>
  </p:normalViewPr>
  <p:slideViewPr>
    <p:cSldViewPr snapToGrid="0">
      <p:cViewPr varScale="1">
        <p:scale>
          <a:sx n="39" d="100"/>
          <a:sy n="39" d="100"/>
        </p:scale>
        <p:origin x="235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ita Lāce" userId="3c298a4c-1570-4810-b3dd-2c9d1c8e95ae" providerId="ADAL" clId="{A03C57BA-BA6C-448B-8A22-FB97474DD17B}"/>
    <pc:docChg chg="undo custSel addSld delSld modSld sldOrd modSection">
      <pc:chgData name="Sanita Lāce" userId="3c298a4c-1570-4810-b3dd-2c9d1c8e95ae" providerId="ADAL" clId="{A03C57BA-BA6C-448B-8A22-FB97474DD17B}" dt="2026-02-27T09:22:26.882" v="4525" actId="113"/>
      <pc:docMkLst>
        <pc:docMk/>
      </pc:docMkLst>
      <pc:sldChg chg="del">
        <pc:chgData name="Sanita Lāce" userId="3c298a4c-1570-4810-b3dd-2c9d1c8e95ae" providerId="ADAL" clId="{A03C57BA-BA6C-448B-8A22-FB97474DD17B}" dt="2026-02-25T14:33:12.159" v="2645" actId="47"/>
        <pc:sldMkLst>
          <pc:docMk/>
          <pc:sldMk cId="0" sldId="256"/>
        </pc:sldMkLst>
      </pc:sldChg>
      <pc:sldChg chg="modNotesTx">
        <pc:chgData name="Sanita Lāce" userId="3c298a4c-1570-4810-b3dd-2c9d1c8e95ae" providerId="ADAL" clId="{A03C57BA-BA6C-448B-8A22-FB97474DD17B}" dt="2026-02-27T09:22:26.882" v="4525" actId="113"/>
        <pc:sldMkLst>
          <pc:docMk/>
          <pc:sldMk cId="0" sldId="257"/>
        </pc:sldMkLst>
      </pc:sldChg>
      <pc:sldChg chg="addSp delSp modSp add del mod ord">
        <pc:chgData name="Sanita Lāce" userId="3c298a4c-1570-4810-b3dd-2c9d1c8e95ae" providerId="ADAL" clId="{A03C57BA-BA6C-448B-8A22-FB97474DD17B}" dt="2026-02-25T13:49:20.819" v="1125" actId="47"/>
        <pc:sldMkLst>
          <pc:docMk/>
          <pc:sldMk cId="0" sldId="258"/>
        </pc:sldMkLst>
      </pc:sldChg>
      <pc:sldChg chg="modSp mod">
        <pc:chgData name="Sanita Lāce" userId="3c298a4c-1570-4810-b3dd-2c9d1c8e95ae" providerId="ADAL" clId="{A03C57BA-BA6C-448B-8A22-FB97474DD17B}" dt="2026-02-26T07:40:25.320" v="3816" actId="113"/>
        <pc:sldMkLst>
          <pc:docMk/>
          <pc:sldMk cId="3149249978" sldId="363"/>
        </pc:sldMkLst>
        <pc:spChg chg="mod">
          <ac:chgData name="Sanita Lāce" userId="3c298a4c-1570-4810-b3dd-2c9d1c8e95ae" providerId="ADAL" clId="{A03C57BA-BA6C-448B-8A22-FB97474DD17B}" dt="2026-02-26T07:40:25.320" v="3816" actId="113"/>
          <ac:spMkLst>
            <pc:docMk/>
            <pc:sldMk cId="3149249978" sldId="363"/>
            <ac:spMk id="4" creationId="{12E83A46-449B-F20E-CCE7-AD81A672BC59}"/>
          </ac:spMkLst>
        </pc:spChg>
        <pc:spChg chg="mod">
          <ac:chgData name="Sanita Lāce" userId="3c298a4c-1570-4810-b3dd-2c9d1c8e95ae" providerId="ADAL" clId="{A03C57BA-BA6C-448B-8A22-FB97474DD17B}" dt="2026-02-26T07:40:18.002" v="3813"/>
          <ac:spMkLst>
            <pc:docMk/>
            <pc:sldMk cId="3149249978" sldId="363"/>
            <ac:spMk id="6" creationId="{E19B6DA3-2A31-79E2-32B3-450F9E3BFE3D}"/>
          </ac:spMkLst>
        </pc:spChg>
        <pc:spChg chg="mod">
          <ac:chgData name="Sanita Lāce" userId="3c298a4c-1570-4810-b3dd-2c9d1c8e95ae" providerId="ADAL" clId="{A03C57BA-BA6C-448B-8A22-FB97474DD17B}" dt="2026-02-26T07:40:20.906" v="3814"/>
          <ac:spMkLst>
            <pc:docMk/>
            <pc:sldMk cId="3149249978" sldId="363"/>
            <ac:spMk id="8" creationId="{E764DA86-7F6B-076E-B25F-F2C4DD894BDA}"/>
          </ac:spMkLst>
        </pc:spChg>
      </pc:sldChg>
      <pc:sldChg chg="modSp mod">
        <pc:chgData name="Sanita Lāce" userId="3c298a4c-1570-4810-b3dd-2c9d1c8e95ae" providerId="ADAL" clId="{A03C57BA-BA6C-448B-8A22-FB97474DD17B}" dt="2026-02-26T09:47:30.198" v="4251" actId="403"/>
        <pc:sldMkLst>
          <pc:docMk/>
          <pc:sldMk cId="1690677840" sldId="405"/>
        </pc:sldMkLst>
        <pc:spChg chg="mod">
          <ac:chgData name="Sanita Lāce" userId="3c298a4c-1570-4810-b3dd-2c9d1c8e95ae" providerId="ADAL" clId="{A03C57BA-BA6C-448B-8A22-FB97474DD17B}" dt="2026-02-26T09:47:30.198" v="4251" actId="403"/>
          <ac:spMkLst>
            <pc:docMk/>
            <pc:sldMk cId="1690677840" sldId="405"/>
            <ac:spMk id="3" creationId="{035F0F37-9C6D-B84E-A4D1-15B38701CC50}"/>
          </ac:spMkLst>
        </pc:spChg>
      </pc:sldChg>
      <pc:sldChg chg="addSp delSp modSp add mod modClrScheme chgLayout">
        <pc:chgData name="Sanita Lāce" userId="3c298a4c-1570-4810-b3dd-2c9d1c8e95ae" providerId="ADAL" clId="{A03C57BA-BA6C-448B-8A22-FB97474DD17B}" dt="2026-02-26T07:20:44.095" v="3764" actId="1076"/>
        <pc:sldMkLst>
          <pc:docMk/>
          <pc:sldMk cId="0" sldId="424"/>
        </pc:sldMkLst>
        <pc:spChg chg="add mod">
          <ac:chgData name="Sanita Lāce" userId="3c298a4c-1570-4810-b3dd-2c9d1c8e95ae" providerId="ADAL" clId="{A03C57BA-BA6C-448B-8A22-FB97474DD17B}" dt="2026-02-26T07:20:44.095" v="3764" actId="1076"/>
          <ac:spMkLst>
            <pc:docMk/>
            <pc:sldMk cId="0" sldId="424"/>
            <ac:spMk id="3" creationId="{53EC0564-2F0C-C42F-4C51-153F5D992FE6}"/>
          </ac:spMkLst>
        </pc:spChg>
        <pc:picChg chg="add mod">
          <ac:chgData name="Sanita Lāce" userId="3c298a4c-1570-4810-b3dd-2c9d1c8e95ae" providerId="ADAL" clId="{A03C57BA-BA6C-448B-8A22-FB97474DD17B}" dt="2026-02-26T07:20:25.358" v="3758" actId="1076"/>
          <ac:picMkLst>
            <pc:docMk/>
            <pc:sldMk cId="0" sldId="424"/>
            <ac:picMk id="4" creationId="{7ED9FB8B-566C-2521-BBF3-2998756CC7F3}"/>
          </ac:picMkLst>
        </pc:picChg>
      </pc:sldChg>
      <pc:sldChg chg="addSp delSp modSp add mod">
        <pc:chgData name="Sanita Lāce" userId="3c298a4c-1570-4810-b3dd-2c9d1c8e95ae" providerId="ADAL" clId="{A03C57BA-BA6C-448B-8A22-FB97474DD17B}" dt="2026-02-26T09:40:53.758" v="4187" actId="113"/>
        <pc:sldMkLst>
          <pc:docMk/>
          <pc:sldMk cId="1105987977" sldId="436"/>
        </pc:sldMkLst>
        <pc:spChg chg="mod">
          <ac:chgData name="Sanita Lāce" userId="3c298a4c-1570-4810-b3dd-2c9d1c8e95ae" providerId="ADAL" clId="{A03C57BA-BA6C-448B-8A22-FB97474DD17B}" dt="2026-02-25T14:55:21.836" v="3559" actId="1076"/>
          <ac:spMkLst>
            <pc:docMk/>
            <pc:sldMk cId="1105987977" sldId="436"/>
            <ac:spMk id="2" creationId="{750E6526-377B-B6A0-2B35-9F3E1E6DD168}"/>
          </ac:spMkLst>
        </pc:spChg>
        <pc:spChg chg="add mod">
          <ac:chgData name="Sanita Lāce" userId="3c298a4c-1570-4810-b3dd-2c9d1c8e95ae" providerId="ADAL" clId="{A03C57BA-BA6C-448B-8A22-FB97474DD17B}" dt="2026-02-25T14:54:11.012" v="3541" actId="1076"/>
          <ac:spMkLst>
            <pc:docMk/>
            <pc:sldMk cId="1105987977" sldId="436"/>
            <ac:spMk id="3" creationId="{945E7051-C4DC-C8E9-4BC6-E33FEAC70BA2}"/>
          </ac:spMkLst>
        </pc:spChg>
        <pc:spChg chg="mod">
          <ac:chgData name="Sanita Lāce" userId="3c298a4c-1570-4810-b3dd-2c9d1c8e95ae" providerId="ADAL" clId="{A03C57BA-BA6C-448B-8A22-FB97474DD17B}" dt="2026-02-26T09:40:48.989" v="4186" actId="113"/>
          <ac:spMkLst>
            <pc:docMk/>
            <pc:sldMk cId="1105987977" sldId="436"/>
            <ac:spMk id="5" creationId="{D927FE4F-BE3F-7561-04C6-141FD1369B22}"/>
          </ac:spMkLst>
        </pc:spChg>
        <pc:spChg chg="add mod">
          <ac:chgData name="Sanita Lāce" userId="3c298a4c-1570-4810-b3dd-2c9d1c8e95ae" providerId="ADAL" clId="{A03C57BA-BA6C-448B-8A22-FB97474DD17B}" dt="2026-02-25T14:54:11.012" v="3541" actId="1076"/>
          <ac:spMkLst>
            <pc:docMk/>
            <pc:sldMk cId="1105987977" sldId="436"/>
            <ac:spMk id="6" creationId="{23262A91-7B6F-D9A0-F251-6354ACBBE0F5}"/>
          </ac:spMkLst>
        </pc:spChg>
        <pc:spChg chg="add mod">
          <ac:chgData name="Sanita Lāce" userId="3c298a4c-1570-4810-b3dd-2c9d1c8e95ae" providerId="ADAL" clId="{A03C57BA-BA6C-448B-8A22-FB97474DD17B}" dt="2026-02-25T13:44:20.597" v="1018"/>
          <ac:spMkLst>
            <pc:docMk/>
            <pc:sldMk cId="1105987977" sldId="436"/>
            <ac:spMk id="8" creationId="{915ECB28-24F9-A64E-27F6-7FDF4FBCE431}"/>
          </ac:spMkLst>
        </pc:spChg>
        <pc:spChg chg="add mod">
          <ac:chgData name="Sanita Lāce" userId="3c298a4c-1570-4810-b3dd-2c9d1c8e95ae" providerId="ADAL" clId="{A03C57BA-BA6C-448B-8A22-FB97474DD17B}" dt="2026-02-25T14:54:11.012" v="3541" actId="1076"/>
          <ac:spMkLst>
            <pc:docMk/>
            <pc:sldMk cId="1105987977" sldId="436"/>
            <ac:spMk id="11" creationId="{2E5DD32D-3D9A-E4E7-4D5C-2D952ED7CA81}"/>
          </ac:spMkLst>
        </pc:spChg>
        <pc:spChg chg="add mod">
          <ac:chgData name="Sanita Lāce" userId="3c298a4c-1570-4810-b3dd-2c9d1c8e95ae" providerId="ADAL" clId="{A03C57BA-BA6C-448B-8A22-FB97474DD17B}" dt="2026-02-25T14:54:11.012" v="3541" actId="1076"/>
          <ac:spMkLst>
            <pc:docMk/>
            <pc:sldMk cId="1105987977" sldId="436"/>
            <ac:spMk id="13" creationId="{133576E1-CA34-947D-71E9-D05145F22F0D}"/>
          </ac:spMkLst>
        </pc:spChg>
        <pc:spChg chg="mod">
          <ac:chgData name="Sanita Lāce" userId="3c298a4c-1570-4810-b3dd-2c9d1c8e95ae" providerId="ADAL" clId="{A03C57BA-BA6C-448B-8A22-FB97474DD17B}" dt="2026-02-26T09:40:40.063" v="4183" actId="1076"/>
          <ac:spMkLst>
            <pc:docMk/>
            <pc:sldMk cId="1105987977" sldId="436"/>
            <ac:spMk id="15" creationId="{16B644C1-8F35-F007-7ED3-2C9D59B6766D}"/>
          </ac:spMkLst>
        </pc:spChg>
        <pc:spChg chg="mod">
          <ac:chgData name="Sanita Lāce" userId="3c298a4c-1570-4810-b3dd-2c9d1c8e95ae" providerId="ADAL" clId="{A03C57BA-BA6C-448B-8A22-FB97474DD17B}" dt="2026-02-26T09:40:53.758" v="4187" actId="113"/>
          <ac:spMkLst>
            <pc:docMk/>
            <pc:sldMk cId="1105987977" sldId="436"/>
            <ac:spMk id="17" creationId="{7D5B1ABA-FD2D-F04D-3015-A2539A559101}"/>
          </ac:spMkLst>
        </pc:spChg>
        <pc:spChg chg="add mod">
          <ac:chgData name="Sanita Lāce" userId="3c298a4c-1570-4810-b3dd-2c9d1c8e95ae" providerId="ADAL" clId="{A03C57BA-BA6C-448B-8A22-FB97474DD17B}" dt="2026-02-25T14:54:11.012" v="3541" actId="1076"/>
          <ac:spMkLst>
            <pc:docMk/>
            <pc:sldMk cId="1105987977" sldId="436"/>
            <ac:spMk id="19" creationId="{A5E55AB0-AD20-5A4E-2AA1-EB86B345318C}"/>
          </ac:spMkLst>
        </pc:spChg>
        <pc:spChg chg="add mod">
          <ac:chgData name="Sanita Lāce" userId="3c298a4c-1570-4810-b3dd-2c9d1c8e95ae" providerId="ADAL" clId="{A03C57BA-BA6C-448B-8A22-FB97474DD17B}" dt="2026-02-25T14:54:11.012" v="3541" actId="1076"/>
          <ac:spMkLst>
            <pc:docMk/>
            <pc:sldMk cId="1105987977" sldId="436"/>
            <ac:spMk id="21" creationId="{87784E1C-B8CF-82FF-72BD-34A424D8FDD2}"/>
          </ac:spMkLst>
        </pc:spChg>
        <pc:spChg chg="mod">
          <ac:chgData name="Sanita Lāce" userId="3c298a4c-1570-4810-b3dd-2c9d1c8e95ae" providerId="ADAL" clId="{A03C57BA-BA6C-448B-8A22-FB97474DD17B}" dt="2026-02-25T14:54:18.039" v="3542"/>
          <ac:spMkLst>
            <pc:docMk/>
            <pc:sldMk cId="1105987977" sldId="436"/>
            <ac:spMk id="24" creationId="{A36379DB-219D-1060-6E67-645EDF05FD4D}"/>
          </ac:spMkLst>
        </pc:spChg>
        <pc:spChg chg="mod">
          <ac:chgData name="Sanita Lāce" userId="3c298a4c-1570-4810-b3dd-2c9d1c8e95ae" providerId="ADAL" clId="{A03C57BA-BA6C-448B-8A22-FB97474DD17B}" dt="2026-02-25T14:56:10.872" v="3570" actId="404"/>
          <ac:spMkLst>
            <pc:docMk/>
            <pc:sldMk cId="1105987977" sldId="436"/>
            <ac:spMk id="25" creationId="{D1EB8850-FD1A-5006-1CB8-B5C160B24C9B}"/>
          </ac:spMkLst>
        </pc:spChg>
        <pc:spChg chg="add mod">
          <ac:chgData name="Sanita Lāce" userId="3c298a4c-1570-4810-b3dd-2c9d1c8e95ae" providerId="ADAL" clId="{A03C57BA-BA6C-448B-8A22-FB97474DD17B}" dt="2026-02-25T14:56:56.870" v="3591" actId="108"/>
          <ac:spMkLst>
            <pc:docMk/>
            <pc:sldMk cId="1105987977" sldId="436"/>
            <ac:spMk id="26" creationId="{59AB0DD0-292C-F405-AD35-0DDE1404F4D6}"/>
          </ac:spMkLst>
        </pc:spChg>
        <pc:spChg chg="mod">
          <ac:chgData name="Sanita Lāce" userId="3c298a4c-1570-4810-b3dd-2c9d1c8e95ae" providerId="ADAL" clId="{A03C57BA-BA6C-448B-8A22-FB97474DD17B}" dt="2026-02-25T14:54:18.039" v="3542"/>
          <ac:spMkLst>
            <pc:docMk/>
            <pc:sldMk cId="1105987977" sldId="436"/>
            <ac:spMk id="28" creationId="{F43B7C57-1EDE-348A-0357-EE4E6219F881}"/>
          </ac:spMkLst>
        </pc:spChg>
        <pc:spChg chg="mod">
          <ac:chgData name="Sanita Lāce" userId="3c298a4c-1570-4810-b3dd-2c9d1c8e95ae" providerId="ADAL" clId="{A03C57BA-BA6C-448B-8A22-FB97474DD17B}" dt="2026-02-25T14:56:08.029" v="3569" actId="403"/>
          <ac:spMkLst>
            <pc:docMk/>
            <pc:sldMk cId="1105987977" sldId="436"/>
            <ac:spMk id="29" creationId="{F8100D35-BF47-BF18-E755-A2A74738F93D}"/>
          </ac:spMkLst>
        </pc:spChg>
        <pc:grpChg chg="add mod">
          <ac:chgData name="Sanita Lāce" userId="3c298a4c-1570-4810-b3dd-2c9d1c8e95ae" providerId="ADAL" clId="{A03C57BA-BA6C-448B-8A22-FB97474DD17B}" dt="2026-02-25T14:56:25.016" v="3575" actId="1076"/>
          <ac:grpSpMkLst>
            <pc:docMk/>
            <pc:sldMk cId="1105987977" sldId="436"/>
            <ac:grpSpMk id="23" creationId="{6A66DB45-5665-C42F-9123-6700D4E3DF57}"/>
          </ac:grpSpMkLst>
        </pc:grpChg>
        <pc:grpChg chg="add mod">
          <ac:chgData name="Sanita Lāce" userId="3c298a4c-1570-4810-b3dd-2c9d1c8e95ae" providerId="ADAL" clId="{A03C57BA-BA6C-448B-8A22-FB97474DD17B}" dt="2026-02-25T14:56:27.293" v="3576" actId="1076"/>
          <ac:grpSpMkLst>
            <pc:docMk/>
            <pc:sldMk cId="1105987977" sldId="436"/>
            <ac:grpSpMk id="27" creationId="{4E053400-CD9D-1CE7-F665-297D3B9485F3}"/>
          </ac:grpSpMkLst>
        </pc:grpChg>
        <pc:picChg chg="add mod">
          <ac:chgData name="Sanita Lāce" userId="3c298a4c-1570-4810-b3dd-2c9d1c8e95ae" providerId="ADAL" clId="{A03C57BA-BA6C-448B-8A22-FB97474DD17B}" dt="2026-02-25T13:45:01.530" v="1025" actId="207"/>
          <ac:picMkLst>
            <pc:docMk/>
            <pc:sldMk cId="1105987977" sldId="436"/>
            <ac:picMk id="10" creationId="{3C6D5F60-E211-C02A-C3A2-DAE0F66C27F6}"/>
          </ac:picMkLst>
        </pc:picChg>
        <pc:picChg chg="add mod">
          <ac:chgData name="Sanita Lāce" userId="3c298a4c-1570-4810-b3dd-2c9d1c8e95ae" providerId="ADAL" clId="{A03C57BA-BA6C-448B-8A22-FB97474DD17B}" dt="2026-02-25T14:54:11.012" v="3541" actId="1076"/>
          <ac:picMkLst>
            <pc:docMk/>
            <pc:sldMk cId="1105987977" sldId="436"/>
            <ac:picMk id="18" creationId="{6D0554CB-5AFE-ABE3-865F-5FD17B943D62}"/>
          </ac:picMkLst>
        </pc:picChg>
        <pc:picChg chg="add mod">
          <ac:chgData name="Sanita Lāce" userId="3c298a4c-1570-4810-b3dd-2c9d1c8e95ae" providerId="ADAL" clId="{A03C57BA-BA6C-448B-8A22-FB97474DD17B}" dt="2026-02-25T13:47:27.991" v="1055" actId="1076"/>
          <ac:picMkLst>
            <pc:docMk/>
            <pc:sldMk cId="1105987977" sldId="436"/>
            <ac:picMk id="22" creationId="{462B0747-5242-B0CB-7036-6A422993DE2E}"/>
          </ac:picMkLst>
        </pc:picChg>
        <pc:picChg chg="add mod">
          <ac:chgData name="Sanita Lāce" userId="3c298a4c-1570-4810-b3dd-2c9d1c8e95ae" providerId="ADAL" clId="{A03C57BA-BA6C-448B-8A22-FB97474DD17B}" dt="2026-02-25T14:58:10.492" v="3611" actId="14100"/>
          <ac:picMkLst>
            <pc:docMk/>
            <pc:sldMk cId="1105987977" sldId="436"/>
            <ac:picMk id="31" creationId="{FE03CE8B-5009-45DA-5E95-E0873CD8CED0}"/>
          </ac:picMkLst>
        </pc:picChg>
      </pc:sldChg>
      <pc:sldChg chg="modSp add mod modNotesTx">
        <pc:chgData name="Sanita Lāce" userId="3c298a4c-1570-4810-b3dd-2c9d1c8e95ae" providerId="ADAL" clId="{A03C57BA-BA6C-448B-8A22-FB97474DD17B}" dt="2026-02-26T09:17:34.643" v="4180" actId="20577"/>
        <pc:sldMkLst>
          <pc:docMk/>
          <pc:sldMk cId="1482390301" sldId="440"/>
        </pc:sldMkLst>
        <pc:spChg chg="mod">
          <ac:chgData name="Sanita Lāce" userId="3c298a4c-1570-4810-b3dd-2c9d1c8e95ae" providerId="ADAL" clId="{A03C57BA-BA6C-448B-8A22-FB97474DD17B}" dt="2026-02-25T14:58:21.614" v="3618" actId="20577"/>
          <ac:spMkLst>
            <pc:docMk/>
            <pc:sldMk cId="1482390301" sldId="440"/>
            <ac:spMk id="2" creationId="{F08FE0C4-693A-637E-4DCD-133884F922F2}"/>
          </ac:spMkLst>
        </pc:spChg>
        <pc:spChg chg="mod">
          <ac:chgData name="Sanita Lāce" userId="3c298a4c-1570-4810-b3dd-2c9d1c8e95ae" providerId="ADAL" clId="{A03C57BA-BA6C-448B-8A22-FB97474DD17B}" dt="2026-02-26T09:11:42.510" v="3975" actId="20577"/>
          <ac:spMkLst>
            <pc:docMk/>
            <pc:sldMk cId="1482390301" sldId="440"/>
            <ac:spMk id="3" creationId="{4A3B21E0-85CC-7AD0-486A-77E1C3EFFD07}"/>
          </ac:spMkLst>
        </pc:spChg>
        <pc:spChg chg="mod">
          <ac:chgData name="Sanita Lāce" userId="3c298a4c-1570-4810-b3dd-2c9d1c8e95ae" providerId="ADAL" clId="{A03C57BA-BA6C-448B-8A22-FB97474DD17B}" dt="2026-02-25T14:30:32.073" v="2637" actId="1076"/>
          <ac:spMkLst>
            <pc:docMk/>
            <pc:sldMk cId="1482390301" sldId="440"/>
            <ac:spMk id="8" creationId="{D6A32500-CB48-36EF-A925-5000AE5ADDF4}"/>
          </ac:spMkLst>
        </pc:spChg>
        <pc:spChg chg="mod">
          <ac:chgData name="Sanita Lāce" userId="3c298a4c-1570-4810-b3dd-2c9d1c8e95ae" providerId="ADAL" clId="{A03C57BA-BA6C-448B-8A22-FB97474DD17B}" dt="2026-02-25T14:30:26.645" v="2636" actId="113"/>
          <ac:spMkLst>
            <pc:docMk/>
            <pc:sldMk cId="1482390301" sldId="440"/>
            <ac:spMk id="13" creationId="{84730EEE-A811-4915-1529-826E3C9261BD}"/>
          </ac:spMkLst>
        </pc:spChg>
        <pc:spChg chg="mod">
          <ac:chgData name="Sanita Lāce" userId="3c298a4c-1570-4810-b3dd-2c9d1c8e95ae" providerId="ADAL" clId="{A03C57BA-BA6C-448B-8A22-FB97474DD17B}" dt="2026-02-26T09:17:34.643" v="4180" actId="20577"/>
          <ac:spMkLst>
            <pc:docMk/>
            <pc:sldMk cId="1482390301" sldId="440"/>
            <ac:spMk id="15" creationId="{1B24F170-9E62-164F-8422-D217954C837D}"/>
          </ac:spMkLst>
        </pc:spChg>
      </pc:sldChg>
      <pc:sldChg chg="delSp modSp mod">
        <pc:chgData name="Sanita Lāce" userId="3c298a4c-1570-4810-b3dd-2c9d1c8e95ae" providerId="ADAL" clId="{A03C57BA-BA6C-448B-8A22-FB97474DD17B}" dt="2026-02-26T07:37:02.553" v="3811" actId="14100"/>
        <pc:sldMkLst>
          <pc:docMk/>
          <pc:sldMk cId="3685429244" sldId="507"/>
        </pc:sldMkLst>
        <pc:graphicFrameChg chg="mod">
          <ac:chgData name="Sanita Lāce" userId="3c298a4c-1570-4810-b3dd-2c9d1c8e95ae" providerId="ADAL" clId="{A03C57BA-BA6C-448B-8A22-FB97474DD17B}" dt="2026-02-26T07:37:02.553" v="3811" actId="14100"/>
          <ac:graphicFrameMkLst>
            <pc:docMk/>
            <pc:sldMk cId="3685429244" sldId="507"/>
            <ac:graphicFrameMk id="13" creationId="{5EE66E04-7F4A-FA1A-CC31-D51CE843820B}"/>
          </ac:graphicFrameMkLst>
        </pc:graphicFrameChg>
      </pc:sldChg>
      <pc:sldChg chg="addSp delSp modSp add mod">
        <pc:chgData name="Sanita Lāce" userId="3c298a4c-1570-4810-b3dd-2c9d1c8e95ae" providerId="ADAL" clId="{A03C57BA-BA6C-448B-8A22-FB97474DD17B}" dt="2026-02-25T14:08:29.299" v="1596" actId="1076"/>
        <pc:sldMkLst>
          <pc:docMk/>
          <pc:sldMk cId="0" sldId="521"/>
        </pc:sldMkLst>
        <pc:spChg chg="mod">
          <ac:chgData name="Sanita Lāce" userId="3c298a4c-1570-4810-b3dd-2c9d1c8e95ae" providerId="ADAL" clId="{A03C57BA-BA6C-448B-8A22-FB97474DD17B}" dt="2026-02-25T13:58:07.431" v="1184" actId="1076"/>
          <ac:spMkLst>
            <pc:docMk/>
            <pc:sldMk cId="0" sldId="521"/>
            <ac:spMk id="7" creationId="{60E88B64-50E7-A7A9-03E1-3590CC7EF345}"/>
          </ac:spMkLst>
        </pc:spChg>
        <pc:spChg chg="mod">
          <ac:chgData name="Sanita Lāce" userId="3c298a4c-1570-4810-b3dd-2c9d1c8e95ae" providerId="ADAL" clId="{A03C57BA-BA6C-448B-8A22-FB97474DD17B}" dt="2026-02-25T13:59:11.306" v="1211"/>
          <ac:spMkLst>
            <pc:docMk/>
            <pc:sldMk cId="0" sldId="521"/>
            <ac:spMk id="21" creationId="{ACD070F4-AB0B-C871-766D-009670A44E0F}"/>
          </ac:spMkLst>
        </pc:spChg>
        <pc:spChg chg="mod">
          <ac:chgData name="Sanita Lāce" userId="3c298a4c-1570-4810-b3dd-2c9d1c8e95ae" providerId="ADAL" clId="{A03C57BA-BA6C-448B-8A22-FB97474DD17B}" dt="2026-02-25T13:59:32.445" v="1220" actId="207"/>
          <ac:spMkLst>
            <pc:docMk/>
            <pc:sldMk cId="0" sldId="521"/>
            <ac:spMk id="22" creationId="{CB00AAED-F0D9-75E0-3450-C5FD058A332F}"/>
          </ac:spMkLst>
        </pc:spChg>
        <pc:spChg chg="mod">
          <ac:chgData name="Sanita Lāce" userId="3c298a4c-1570-4810-b3dd-2c9d1c8e95ae" providerId="ADAL" clId="{A03C57BA-BA6C-448B-8A22-FB97474DD17B}" dt="2026-02-25T14:04:40.203" v="1368" actId="1076"/>
          <ac:spMkLst>
            <pc:docMk/>
            <pc:sldMk cId="0" sldId="521"/>
            <ac:spMk id="26" creationId="{E12823EC-B6C4-E537-7B39-C1E3F3C5A7B3}"/>
          </ac:spMkLst>
        </pc:spChg>
        <pc:spChg chg="mod">
          <ac:chgData name="Sanita Lāce" userId="3c298a4c-1570-4810-b3dd-2c9d1c8e95ae" providerId="ADAL" clId="{A03C57BA-BA6C-448B-8A22-FB97474DD17B}" dt="2026-02-25T14:05:16.324" v="1471" actId="403"/>
          <ac:spMkLst>
            <pc:docMk/>
            <pc:sldMk cId="0" sldId="521"/>
            <ac:spMk id="27" creationId="{587C511C-B5A9-B54B-C6CB-34E243AC2FDB}"/>
          </ac:spMkLst>
        </pc:spChg>
        <pc:spChg chg="mod">
          <ac:chgData name="Sanita Lāce" userId="3c298a4c-1570-4810-b3dd-2c9d1c8e95ae" providerId="ADAL" clId="{A03C57BA-BA6C-448B-8A22-FB97474DD17B}" dt="2026-02-25T14:00:06.260" v="1227" actId="14100"/>
          <ac:spMkLst>
            <pc:docMk/>
            <pc:sldMk cId="0" sldId="521"/>
            <ac:spMk id="28" creationId="{224EB9F1-7339-A45E-8761-97BB6DE1E1B9}"/>
          </ac:spMkLst>
        </pc:spChg>
        <pc:spChg chg="mod">
          <ac:chgData name="Sanita Lāce" userId="3c298a4c-1570-4810-b3dd-2c9d1c8e95ae" providerId="ADAL" clId="{A03C57BA-BA6C-448B-8A22-FB97474DD17B}" dt="2026-02-25T14:03:48.653" v="1317" actId="1076"/>
          <ac:spMkLst>
            <pc:docMk/>
            <pc:sldMk cId="0" sldId="521"/>
            <ac:spMk id="29" creationId="{2D81013E-EAC3-EB61-0D09-0BCD4DBABC58}"/>
          </ac:spMkLst>
        </pc:spChg>
        <pc:spChg chg="mod">
          <ac:chgData name="Sanita Lāce" userId="3c298a4c-1570-4810-b3dd-2c9d1c8e95ae" providerId="ADAL" clId="{A03C57BA-BA6C-448B-8A22-FB97474DD17B}" dt="2026-02-25T14:03:47.743" v="1316" actId="1076"/>
          <ac:spMkLst>
            <pc:docMk/>
            <pc:sldMk cId="0" sldId="521"/>
            <ac:spMk id="30" creationId="{D22F05AA-4C33-763B-0FCB-89F9C13BD2E9}"/>
          </ac:spMkLst>
        </pc:spChg>
        <pc:spChg chg="add mod">
          <ac:chgData name="Sanita Lāce" userId="3c298a4c-1570-4810-b3dd-2c9d1c8e95ae" providerId="ADAL" clId="{A03C57BA-BA6C-448B-8A22-FB97474DD17B}" dt="2026-02-25T14:07:36.802" v="1525" actId="20577"/>
          <ac:spMkLst>
            <pc:docMk/>
            <pc:sldMk cId="0" sldId="521"/>
            <ac:spMk id="31" creationId="{86ECDF7A-F802-E022-D36F-0D2E7158AD3F}"/>
          </ac:spMkLst>
        </pc:spChg>
        <pc:spChg chg="add mod">
          <ac:chgData name="Sanita Lāce" userId="3c298a4c-1570-4810-b3dd-2c9d1c8e95ae" providerId="ADAL" clId="{A03C57BA-BA6C-448B-8A22-FB97474DD17B}" dt="2026-02-25T14:08:29.299" v="1596" actId="1076"/>
          <ac:spMkLst>
            <pc:docMk/>
            <pc:sldMk cId="0" sldId="521"/>
            <ac:spMk id="32" creationId="{287C3130-C785-4307-FFA6-252E5903FC35}"/>
          </ac:spMkLst>
        </pc:spChg>
        <pc:spChg chg="mod">
          <ac:chgData name="Sanita Lāce" userId="3c298a4c-1570-4810-b3dd-2c9d1c8e95ae" providerId="ADAL" clId="{A03C57BA-BA6C-448B-8A22-FB97474DD17B}" dt="2026-02-25T14:03:28.943" v="1307" actId="1076"/>
          <ac:spMkLst>
            <pc:docMk/>
            <pc:sldMk cId="0" sldId="521"/>
            <ac:spMk id="37" creationId="{00000000-0000-0000-0000-000000000000}"/>
          </ac:spMkLst>
        </pc:spChg>
        <pc:spChg chg="mod">
          <ac:chgData name="Sanita Lāce" userId="3c298a4c-1570-4810-b3dd-2c9d1c8e95ae" providerId="ADAL" clId="{A03C57BA-BA6C-448B-8A22-FB97474DD17B}" dt="2026-02-25T14:02:42.765" v="1294" actId="1076"/>
          <ac:spMkLst>
            <pc:docMk/>
            <pc:sldMk cId="0" sldId="521"/>
            <ac:spMk id="39" creationId="{00000000-0000-0000-0000-000000000000}"/>
          </ac:spMkLst>
        </pc:spChg>
        <pc:spChg chg="mod">
          <ac:chgData name="Sanita Lāce" userId="3c298a4c-1570-4810-b3dd-2c9d1c8e95ae" providerId="ADAL" clId="{A03C57BA-BA6C-448B-8A22-FB97474DD17B}" dt="2026-02-25T13:59:37.383" v="1224" actId="207"/>
          <ac:spMkLst>
            <pc:docMk/>
            <pc:sldMk cId="0" sldId="521"/>
            <ac:spMk id="40" creationId="{00000000-0000-0000-0000-000000000000}"/>
          </ac:spMkLst>
        </pc:spChg>
        <pc:spChg chg="mod">
          <ac:chgData name="Sanita Lāce" userId="3c298a4c-1570-4810-b3dd-2c9d1c8e95ae" providerId="ADAL" clId="{A03C57BA-BA6C-448B-8A22-FB97474DD17B}" dt="2026-02-25T14:02:12.390" v="1276" actId="1076"/>
          <ac:spMkLst>
            <pc:docMk/>
            <pc:sldMk cId="0" sldId="521"/>
            <ac:spMk id="42" creationId="{00000000-0000-0000-0000-000000000000}"/>
          </ac:spMkLst>
        </pc:spChg>
        <pc:spChg chg="mod">
          <ac:chgData name="Sanita Lāce" userId="3c298a4c-1570-4810-b3dd-2c9d1c8e95ae" providerId="ADAL" clId="{A03C57BA-BA6C-448B-8A22-FB97474DD17B}" dt="2026-02-25T14:03:01.085" v="1303" actId="6549"/>
          <ac:spMkLst>
            <pc:docMk/>
            <pc:sldMk cId="0" sldId="521"/>
            <ac:spMk id="43" creationId="{00000000-0000-0000-0000-000000000000}"/>
          </ac:spMkLst>
        </pc:spChg>
        <pc:spChg chg="add del mod topLvl">
          <ac:chgData name="Sanita Lāce" userId="3c298a4c-1570-4810-b3dd-2c9d1c8e95ae" providerId="ADAL" clId="{A03C57BA-BA6C-448B-8A22-FB97474DD17B}" dt="2026-02-25T14:07:19.986" v="1484" actId="1076"/>
          <ac:spMkLst>
            <pc:docMk/>
            <pc:sldMk cId="0" sldId="521"/>
            <ac:spMk id="45" creationId="{00000000-0000-0000-0000-000000000000}"/>
          </ac:spMkLst>
        </pc:spChg>
        <pc:spChg chg="mod topLvl">
          <ac:chgData name="Sanita Lāce" userId="3c298a4c-1570-4810-b3dd-2c9d1c8e95ae" providerId="ADAL" clId="{A03C57BA-BA6C-448B-8A22-FB97474DD17B}" dt="2026-02-25T14:07:22.346" v="1492" actId="6549"/>
          <ac:spMkLst>
            <pc:docMk/>
            <pc:sldMk cId="0" sldId="521"/>
            <ac:spMk id="46" creationId="{00000000-0000-0000-0000-000000000000}"/>
          </ac:spMkLst>
        </pc:spChg>
        <pc:spChg chg="mod">
          <ac:chgData name="Sanita Lāce" userId="3c298a4c-1570-4810-b3dd-2c9d1c8e95ae" providerId="ADAL" clId="{A03C57BA-BA6C-448B-8A22-FB97474DD17B}" dt="2026-02-25T14:07:43.442" v="1542" actId="6549"/>
          <ac:spMkLst>
            <pc:docMk/>
            <pc:sldMk cId="0" sldId="521"/>
            <ac:spMk id="49" creationId="{00000000-0000-0000-0000-000000000000}"/>
          </ac:spMkLst>
        </pc:spChg>
        <pc:spChg chg="mod">
          <ac:chgData name="Sanita Lāce" userId="3c298a4c-1570-4810-b3dd-2c9d1c8e95ae" providerId="ADAL" clId="{A03C57BA-BA6C-448B-8A22-FB97474DD17B}" dt="2026-02-25T13:56:29.776" v="1160" actId="108"/>
          <ac:spMkLst>
            <pc:docMk/>
            <pc:sldMk cId="0" sldId="521"/>
            <ac:spMk id="67" creationId="{5BE9A81B-1F4B-74CB-6AED-FEB8ACDC30E7}"/>
          </ac:spMkLst>
        </pc:spChg>
        <pc:grpChg chg="mod">
          <ac:chgData name="Sanita Lāce" userId="3c298a4c-1570-4810-b3dd-2c9d1c8e95ae" providerId="ADAL" clId="{A03C57BA-BA6C-448B-8A22-FB97474DD17B}" dt="2026-02-25T14:03:29.488" v="1308" actId="1076"/>
          <ac:grpSpMkLst>
            <pc:docMk/>
            <pc:sldMk cId="0" sldId="521"/>
            <ac:grpSpMk id="4" creationId="{D67546E9-40A2-FEE4-DA04-4AFC019BAD86}"/>
          </ac:grpSpMkLst>
        </pc:grpChg>
        <pc:grpChg chg="add mod">
          <ac:chgData name="Sanita Lāce" userId="3c298a4c-1570-4810-b3dd-2c9d1c8e95ae" providerId="ADAL" clId="{A03C57BA-BA6C-448B-8A22-FB97474DD17B}" dt="2026-02-25T13:59:23.782" v="1215" actId="1076"/>
          <ac:grpSpMkLst>
            <pc:docMk/>
            <pc:sldMk cId="0" sldId="521"/>
            <ac:grpSpMk id="20" creationId="{2BAC9B82-F0D4-86D3-E4DD-296B8F684449}"/>
          </ac:grpSpMkLst>
        </pc:grpChg>
        <pc:grpChg chg="add mod">
          <ac:chgData name="Sanita Lāce" userId="3c298a4c-1570-4810-b3dd-2c9d1c8e95ae" providerId="ADAL" clId="{A03C57BA-BA6C-448B-8A22-FB97474DD17B}" dt="2026-02-25T14:03:53.990" v="1318" actId="1076"/>
          <ac:grpSpMkLst>
            <pc:docMk/>
            <pc:sldMk cId="0" sldId="521"/>
            <ac:grpSpMk id="23" creationId="{A9AE4F74-15F6-5E5C-DE13-D4822B500E4A}"/>
          </ac:grpSpMkLst>
        </pc:grpChg>
        <pc:grpChg chg="mod">
          <ac:chgData name="Sanita Lāce" userId="3c298a4c-1570-4810-b3dd-2c9d1c8e95ae" providerId="ADAL" clId="{A03C57BA-BA6C-448B-8A22-FB97474DD17B}" dt="2026-02-25T14:03:30.001" v="1309" actId="1076"/>
          <ac:grpSpMkLst>
            <pc:docMk/>
            <pc:sldMk cId="0" sldId="521"/>
            <ac:grpSpMk id="35" creationId="{00000000-0000-0000-0000-000000000000}"/>
          </ac:grpSpMkLst>
        </pc:grpChg>
        <pc:grpChg chg="mod">
          <ac:chgData name="Sanita Lāce" userId="3c298a4c-1570-4810-b3dd-2c9d1c8e95ae" providerId="ADAL" clId="{A03C57BA-BA6C-448B-8A22-FB97474DD17B}" dt="2026-02-25T14:02:46.382" v="1296" actId="1076"/>
          <ac:grpSpMkLst>
            <pc:docMk/>
            <pc:sldMk cId="0" sldId="521"/>
            <ac:grpSpMk id="38" creationId="{00000000-0000-0000-0000-000000000000}"/>
          </ac:grpSpMkLst>
        </pc:grpChg>
        <pc:grpChg chg="mod">
          <ac:chgData name="Sanita Lāce" userId="3c298a4c-1570-4810-b3dd-2c9d1c8e95ae" providerId="ADAL" clId="{A03C57BA-BA6C-448B-8A22-FB97474DD17B}" dt="2026-02-25T14:02:15.997" v="1278" actId="1076"/>
          <ac:grpSpMkLst>
            <pc:docMk/>
            <pc:sldMk cId="0" sldId="521"/>
            <ac:grpSpMk id="41" creationId="{00000000-0000-0000-0000-000000000000}"/>
          </ac:grpSpMkLst>
        </pc:grpChg>
        <pc:grpChg chg="add del mod">
          <ac:chgData name="Sanita Lāce" userId="3c298a4c-1570-4810-b3dd-2c9d1c8e95ae" providerId="ADAL" clId="{A03C57BA-BA6C-448B-8A22-FB97474DD17B}" dt="2026-02-25T14:07:17.989" v="1482" actId="478"/>
          <ac:grpSpMkLst>
            <pc:docMk/>
            <pc:sldMk cId="0" sldId="521"/>
            <ac:grpSpMk id="44" creationId="{00000000-0000-0000-0000-000000000000}"/>
          </ac:grpSpMkLst>
        </pc:grpChg>
        <pc:grpChg chg="add del">
          <ac:chgData name="Sanita Lāce" userId="3c298a4c-1570-4810-b3dd-2c9d1c8e95ae" providerId="ADAL" clId="{A03C57BA-BA6C-448B-8A22-FB97474DD17B}" dt="2026-02-25T14:07:39.621" v="1527" actId="478"/>
          <ac:grpSpMkLst>
            <pc:docMk/>
            <pc:sldMk cId="0" sldId="521"/>
            <ac:grpSpMk id="47" creationId="{00000000-0000-0000-0000-000000000000}"/>
          </ac:grpSpMkLst>
        </pc:grpChg>
      </pc:sldChg>
      <pc:sldChg chg="modSp add mod ord modNotesTx">
        <pc:chgData name="Sanita Lāce" userId="3c298a4c-1570-4810-b3dd-2c9d1c8e95ae" providerId="ADAL" clId="{A03C57BA-BA6C-448B-8A22-FB97474DD17B}" dt="2026-02-26T09:41:06.252" v="4188" actId="113"/>
        <pc:sldMkLst>
          <pc:docMk/>
          <pc:sldMk cId="3347054633" sldId="523"/>
        </pc:sldMkLst>
        <pc:spChg chg="mod">
          <ac:chgData name="Sanita Lāce" userId="3c298a4c-1570-4810-b3dd-2c9d1c8e95ae" providerId="ADAL" clId="{A03C57BA-BA6C-448B-8A22-FB97474DD17B}" dt="2026-02-26T07:41:20.375" v="3863" actId="20577"/>
          <ac:spMkLst>
            <pc:docMk/>
            <pc:sldMk cId="3347054633" sldId="523"/>
            <ac:spMk id="2" creationId="{ACE2DD04-7F88-B80E-024D-46E8FCF9F5E1}"/>
          </ac:spMkLst>
        </pc:spChg>
        <pc:spChg chg="mod">
          <ac:chgData name="Sanita Lāce" userId="3c298a4c-1570-4810-b3dd-2c9d1c8e95ae" providerId="ADAL" clId="{A03C57BA-BA6C-448B-8A22-FB97474DD17B}" dt="2026-02-26T07:23:51.144" v="3789" actId="207"/>
          <ac:spMkLst>
            <pc:docMk/>
            <pc:sldMk cId="3347054633" sldId="523"/>
            <ac:spMk id="3" creationId="{72C9494F-F11C-4556-5792-EBB45675E0A5}"/>
          </ac:spMkLst>
        </pc:spChg>
        <pc:spChg chg="mod">
          <ac:chgData name="Sanita Lāce" userId="3c298a4c-1570-4810-b3dd-2c9d1c8e95ae" providerId="ADAL" clId="{A03C57BA-BA6C-448B-8A22-FB97474DD17B}" dt="2026-02-25T14:29:59.925" v="2598" actId="1076"/>
          <ac:spMkLst>
            <pc:docMk/>
            <pc:sldMk cId="3347054633" sldId="523"/>
            <ac:spMk id="8" creationId="{EBF27EA9-E149-F9A6-A5B6-F776EF2EBB7A}"/>
          </ac:spMkLst>
        </pc:spChg>
        <pc:spChg chg="mod">
          <ac:chgData name="Sanita Lāce" userId="3c298a4c-1570-4810-b3dd-2c9d1c8e95ae" providerId="ADAL" clId="{A03C57BA-BA6C-448B-8A22-FB97474DD17B}" dt="2026-02-25T14:29:51.363" v="2596" actId="113"/>
          <ac:spMkLst>
            <pc:docMk/>
            <pc:sldMk cId="3347054633" sldId="523"/>
            <ac:spMk id="13" creationId="{4B4C03B5-CF19-5925-958C-0DCABEB170B8}"/>
          </ac:spMkLst>
        </pc:spChg>
        <pc:spChg chg="mod">
          <ac:chgData name="Sanita Lāce" userId="3c298a4c-1570-4810-b3dd-2c9d1c8e95ae" providerId="ADAL" clId="{A03C57BA-BA6C-448B-8A22-FB97474DD17B}" dt="2026-02-26T09:41:06.252" v="4188" actId="113"/>
          <ac:spMkLst>
            <pc:docMk/>
            <pc:sldMk cId="3347054633" sldId="523"/>
            <ac:spMk id="15" creationId="{55500003-AC86-5831-68FA-0DF08953A672}"/>
          </ac:spMkLst>
        </pc:spChg>
      </pc:sldChg>
      <pc:sldChg chg="addSp modSp mod">
        <pc:chgData name="Sanita Lāce" userId="3c298a4c-1570-4810-b3dd-2c9d1c8e95ae" providerId="ADAL" clId="{A03C57BA-BA6C-448B-8A22-FB97474DD17B}" dt="2026-02-26T07:34:30.475" v="3805" actId="1076"/>
        <pc:sldMkLst>
          <pc:docMk/>
          <pc:sldMk cId="0" sldId="525"/>
        </pc:sldMkLst>
        <pc:spChg chg="mod">
          <ac:chgData name="Sanita Lāce" userId="3c298a4c-1570-4810-b3dd-2c9d1c8e95ae" providerId="ADAL" clId="{A03C57BA-BA6C-448B-8A22-FB97474DD17B}" dt="2026-02-26T07:33:40.282" v="3800" actId="403"/>
          <ac:spMkLst>
            <pc:docMk/>
            <pc:sldMk cId="0" sldId="525"/>
            <ac:spMk id="4" creationId="{00000000-0000-0000-0000-000000000000}"/>
          </ac:spMkLst>
        </pc:spChg>
        <pc:grpChg chg="mod">
          <ac:chgData name="Sanita Lāce" userId="3c298a4c-1570-4810-b3dd-2c9d1c8e95ae" providerId="ADAL" clId="{A03C57BA-BA6C-448B-8A22-FB97474DD17B}" dt="2026-02-26T07:33:43.236" v="3801" actId="1076"/>
          <ac:grpSpMkLst>
            <pc:docMk/>
            <pc:sldMk cId="0" sldId="525"/>
            <ac:grpSpMk id="2" creationId="{00000000-0000-0000-0000-000000000000}"/>
          </ac:grpSpMkLst>
        </pc:grpChg>
        <pc:graphicFrameChg chg="mod">
          <ac:chgData name="Sanita Lāce" userId="3c298a4c-1570-4810-b3dd-2c9d1c8e95ae" providerId="ADAL" clId="{A03C57BA-BA6C-448B-8A22-FB97474DD17B}" dt="2026-02-26T07:29:40.988" v="3796" actId="404"/>
          <ac:graphicFrameMkLst>
            <pc:docMk/>
            <pc:sldMk cId="0" sldId="525"/>
            <ac:graphicFrameMk id="6" creationId="{2E5C877D-8690-989C-A51F-09564FF2C775}"/>
          </ac:graphicFrameMkLst>
        </pc:graphicFrameChg>
        <pc:cxnChg chg="add mod">
          <ac:chgData name="Sanita Lāce" userId="3c298a4c-1570-4810-b3dd-2c9d1c8e95ae" providerId="ADAL" clId="{A03C57BA-BA6C-448B-8A22-FB97474DD17B}" dt="2026-02-26T07:34:30.475" v="3805" actId="1076"/>
          <ac:cxnSpMkLst>
            <pc:docMk/>
            <pc:sldMk cId="0" sldId="525"/>
            <ac:cxnSpMk id="9" creationId="{E931EA7B-93B2-6787-3DBC-E4420B55DACB}"/>
          </ac:cxnSpMkLst>
        </pc:cxnChg>
      </pc:sldChg>
    </pc:docChg>
  </pc:docChgLst>
  <pc:docChgLst>
    <pc:chgData name="Karolīna Auziņa" userId="59e7305a-e5f4-47d4-a661-2dec5d9b1f0b" providerId="ADAL" clId="{C2ED07B1-06E7-4464-958E-48676D111B44}"/>
    <pc:docChg chg="undo custSel addSld modSld sldOrd">
      <pc:chgData name="Karolīna Auziņa" userId="59e7305a-e5f4-47d4-a661-2dec5d9b1f0b" providerId="ADAL" clId="{C2ED07B1-06E7-4464-958E-48676D111B44}" dt="2026-03-02T14:23:38.312" v="1677" actId="20577"/>
      <pc:docMkLst>
        <pc:docMk/>
      </pc:docMkLst>
      <pc:sldChg chg="modSp add mod setBg modNotesTx">
        <pc:chgData name="Karolīna Auziņa" userId="59e7305a-e5f4-47d4-a661-2dec5d9b1f0b" providerId="ADAL" clId="{C2ED07B1-06E7-4464-958E-48676D111B44}" dt="2026-02-27T09:52:37.909" v="1490" actId="20577"/>
        <pc:sldMkLst>
          <pc:docMk/>
          <pc:sldMk cId="0" sldId="256"/>
        </pc:sldMkLst>
        <pc:spChg chg="mod">
          <ac:chgData name="Karolīna Auziņa" userId="59e7305a-e5f4-47d4-a661-2dec5d9b1f0b" providerId="ADAL" clId="{C2ED07B1-06E7-4464-958E-48676D111B44}" dt="2026-02-27T09:24:25.429" v="15" actId="1076"/>
          <ac:spMkLst>
            <pc:docMk/>
            <pc:sldMk cId="0" sldId="256"/>
            <ac:spMk id="6" creationId="{00000000-0000-0000-0000-000000000000}"/>
          </ac:spMkLst>
        </pc:spChg>
        <pc:spChg chg="mod">
          <ac:chgData name="Karolīna Auziņa" userId="59e7305a-e5f4-47d4-a661-2dec5d9b1f0b" providerId="ADAL" clId="{C2ED07B1-06E7-4464-958E-48676D111B44}" dt="2026-02-27T09:52:37.909" v="1490" actId="20577"/>
          <ac:spMkLst>
            <pc:docMk/>
            <pc:sldMk cId="0" sldId="256"/>
            <ac:spMk id="8" creationId="{00000000-0000-0000-0000-000000000000}"/>
          </ac:spMkLst>
        </pc:spChg>
      </pc:sldChg>
      <pc:sldChg chg="add setBg">
        <pc:chgData name="Karolīna Auziņa" userId="59e7305a-e5f4-47d4-a661-2dec5d9b1f0b" providerId="ADAL" clId="{C2ED07B1-06E7-4464-958E-48676D111B44}" dt="2026-02-26T07:07:01.555" v="5"/>
        <pc:sldMkLst>
          <pc:docMk/>
          <pc:sldMk cId="0" sldId="258"/>
        </pc:sldMkLst>
      </pc:sldChg>
      <pc:sldChg chg="add setBg">
        <pc:chgData name="Karolīna Auziņa" userId="59e7305a-e5f4-47d4-a661-2dec5d9b1f0b" providerId="ADAL" clId="{C2ED07B1-06E7-4464-958E-48676D111B44}" dt="2026-02-26T07:07:06.470" v="6"/>
        <pc:sldMkLst>
          <pc:docMk/>
          <pc:sldMk cId="0" sldId="262"/>
        </pc:sldMkLst>
      </pc:sldChg>
      <pc:sldChg chg="add setBg">
        <pc:chgData name="Karolīna Auziņa" userId="59e7305a-e5f4-47d4-a661-2dec5d9b1f0b" providerId="ADAL" clId="{C2ED07B1-06E7-4464-958E-48676D111B44}" dt="2026-02-26T07:06:51.781" v="4"/>
        <pc:sldMkLst>
          <pc:docMk/>
          <pc:sldMk cId="0" sldId="266"/>
        </pc:sldMkLst>
      </pc:sldChg>
      <pc:sldChg chg="add setBg">
        <pc:chgData name="Karolīna Auziņa" userId="59e7305a-e5f4-47d4-a661-2dec5d9b1f0b" providerId="ADAL" clId="{C2ED07B1-06E7-4464-958E-48676D111B44}" dt="2026-02-26T07:07:12.991" v="7"/>
        <pc:sldMkLst>
          <pc:docMk/>
          <pc:sldMk cId="0" sldId="270"/>
        </pc:sldMkLst>
      </pc:sldChg>
      <pc:sldChg chg="add setBg modNotesTx">
        <pc:chgData name="Karolīna Auziņa" userId="59e7305a-e5f4-47d4-a661-2dec5d9b1f0b" providerId="ADAL" clId="{C2ED07B1-06E7-4464-958E-48676D111B44}" dt="2026-02-27T09:35:09.369" v="849" actId="20577"/>
        <pc:sldMkLst>
          <pc:docMk/>
          <pc:sldMk cId="0" sldId="272"/>
        </pc:sldMkLst>
      </pc:sldChg>
      <pc:sldChg chg="modSp add mod">
        <pc:chgData name="Karolīna Auziņa" userId="59e7305a-e5f4-47d4-a661-2dec5d9b1f0b" providerId="ADAL" clId="{C2ED07B1-06E7-4464-958E-48676D111B44}" dt="2026-02-26T07:07:26.265" v="12" actId="27636"/>
        <pc:sldMkLst>
          <pc:docMk/>
          <pc:sldMk cId="3149249978" sldId="363"/>
        </pc:sldMkLst>
        <pc:spChg chg="mod">
          <ac:chgData name="Karolīna Auziņa" userId="59e7305a-e5f4-47d4-a661-2dec5d9b1f0b" providerId="ADAL" clId="{C2ED07B1-06E7-4464-958E-48676D111B44}" dt="2026-02-26T07:07:26.265" v="12" actId="27636"/>
          <ac:spMkLst>
            <pc:docMk/>
            <pc:sldMk cId="3149249978" sldId="363"/>
            <ac:spMk id="4" creationId="{12E83A46-449B-F20E-CCE7-AD81A672BC59}"/>
          </ac:spMkLst>
        </pc:spChg>
        <pc:spChg chg="mod">
          <ac:chgData name="Karolīna Auziņa" userId="59e7305a-e5f4-47d4-a661-2dec5d9b1f0b" providerId="ADAL" clId="{C2ED07B1-06E7-4464-958E-48676D111B44}" dt="2026-02-26T07:07:26.249" v="10" actId="27636"/>
          <ac:spMkLst>
            <pc:docMk/>
            <pc:sldMk cId="3149249978" sldId="363"/>
            <ac:spMk id="6" creationId="{E19B6DA3-2A31-79E2-32B3-450F9E3BFE3D}"/>
          </ac:spMkLst>
        </pc:spChg>
        <pc:spChg chg="mod">
          <ac:chgData name="Karolīna Auziņa" userId="59e7305a-e5f4-47d4-a661-2dec5d9b1f0b" providerId="ADAL" clId="{C2ED07B1-06E7-4464-958E-48676D111B44}" dt="2026-02-26T07:07:26.263" v="11" actId="27636"/>
          <ac:spMkLst>
            <pc:docMk/>
            <pc:sldMk cId="3149249978" sldId="363"/>
            <ac:spMk id="8" creationId="{E764DA86-7F6B-076E-B25F-F2C4DD894BDA}"/>
          </ac:spMkLst>
        </pc:spChg>
      </pc:sldChg>
      <pc:sldChg chg="modSp mod">
        <pc:chgData name="Karolīna Auziņa" userId="59e7305a-e5f4-47d4-a661-2dec5d9b1f0b" providerId="ADAL" clId="{C2ED07B1-06E7-4464-958E-48676D111B44}" dt="2026-03-02T14:11:08.480" v="1565" actId="20577"/>
        <pc:sldMkLst>
          <pc:docMk/>
          <pc:sldMk cId="1105987977" sldId="436"/>
        </pc:sldMkLst>
        <pc:spChg chg="mod">
          <ac:chgData name="Karolīna Auziņa" userId="59e7305a-e5f4-47d4-a661-2dec5d9b1f0b" providerId="ADAL" clId="{C2ED07B1-06E7-4464-958E-48676D111B44}" dt="2026-03-02T14:11:01.161" v="1540" actId="20577"/>
          <ac:spMkLst>
            <pc:docMk/>
            <pc:sldMk cId="1105987977" sldId="436"/>
            <ac:spMk id="5" creationId="{D927FE4F-BE3F-7561-04C6-141FD1369B22}"/>
          </ac:spMkLst>
        </pc:spChg>
        <pc:spChg chg="mod">
          <ac:chgData name="Karolīna Auziņa" userId="59e7305a-e5f4-47d4-a661-2dec5d9b1f0b" providerId="ADAL" clId="{C2ED07B1-06E7-4464-958E-48676D111B44}" dt="2026-03-02T14:10:53.447" v="1517" actId="20577"/>
          <ac:spMkLst>
            <pc:docMk/>
            <pc:sldMk cId="1105987977" sldId="436"/>
            <ac:spMk id="15" creationId="{16B644C1-8F35-F007-7ED3-2C9D59B6766D}"/>
          </ac:spMkLst>
        </pc:spChg>
        <pc:spChg chg="mod">
          <ac:chgData name="Karolīna Auziņa" userId="59e7305a-e5f4-47d4-a661-2dec5d9b1f0b" providerId="ADAL" clId="{C2ED07B1-06E7-4464-958E-48676D111B44}" dt="2026-03-02T14:11:08.480" v="1565" actId="20577"/>
          <ac:spMkLst>
            <pc:docMk/>
            <pc:sldMk cId="1105987977" sldId="436"/>
            <ac:spMk id="17" creationId="{7D5B1ABA-FD2D-F04D-3015-A2539A559101}"/>
          </ac:spMkLst>
        </pc:spChg>
      </pc:sldChg>
      <pc:sldChg chg="modSp mod ord">
        <pc:chgData name="Karolīna Auziņa" userId="59e7305a-e5f4-47d4-a661-2dec5d9b1f0b" providerId="ADAL" clId="{C2ED07B1-06E7-4464-958E-48676D111B44}" dt="2026-03-02T14:21:14.719" v="1611" actId="20577"/>
        <pc:sldMkLst>
          <pc:docMk/>
          <pc:sldMk cId="1482390301" sldId="440"/>
        </pc:sldMkLst>
        <pc:spChg chg="mod">
          <ac:chgData name="Karolīna Auziņa" userId="59e7305a-e5f4-47d4-a661-2dec5d9b1f0b" providerId="ADAL" clId="{C2ED07B1-06E7-4464-958E-48676D111B44}" dt="2026-03-02T14:21:14.719" v="1611" actId="20577"/>
          <ac:spMkLst>
            <pc:docMk/>
            <pc:sldMk cId="1482390301" sldId="440"/>
            <ac:spMk id="2" creationId="{F08FE0C4-693A-637E-4DCD-133884F922F2}"/>
          </ac:spMkLst>
        </pc:spChg>
      </pc:sldChg>
      <pc:sldChg chg="add setBg">
        <pc:chgData name="Karolīna Auziņa" userId="59e7305a-e5f4-47d4-a661-2dec5d9b1f0b" providerId="ADAL" clId="{C2ED07B1-06E7-4464-958E-48676D111B44}" dt="2026-02-26T07:06:38.801" v="3"/>
        <pc:sldMkLst>
          <pc:docMk/>
          <pc:sldMk cId="3685429244" sldId="507"/>
        </pc:sldMkLst>
      </pc:sldChg>
      <pc:sldChg chg="modSp mod">
        <pc:chgData name="Karolīna Auziņa" userId="59e7305a-e5f4-47d4-a661-2dec5d9b1f0b" providerId="ADAL" clId="{C2ED07B1-06E7-4464-958E-48676D111B44}" dt="2026-03-02T14:23:38.312" v="1677" actId="20577"/>
        <pc:sldMkLst>
          <pc:docMk/>
          <pc:sldMk cId="3347054633" sldId="523"/>
        </pc:sldMkLst>
        <pc:spChg chg="mod">
          <ac:chgData name="Karolīna Auziņa" userId="59e7305a-e5f4-47d4-a661-2dec5d9b1f0b" providerId="ADAL" clId="{C2ED07B1-06E7-4464-958E-48676D111B44}" dt="2026-03-02T14:23:38.312" v="1677" actId="20577"/>
          <ac:spMkLst>
            <pc:docMk/>
            <pc:sldMk cId="3347054633" sldId="523"/>
            <ac:spMk id="2" creationId="{ACE2DD04-7F88-B80E-024D-46E8FCF9F5E1}"/>
          </ac:spMkLst>
        </pc:spChg>
      </pc:sldChg>
      <pc:sldChg chg="add setBg">
        <pc:chgData name="Karolīna Auziņa" userId="59e7305a-e5f4-47d4-a661-2dec5d9b1f0b" providerId="ADAL" clId="{C2ED07B1-06E7-4464-958E-48676D111B44}" dt="2026-02-26T07:06:27.256" v="1"/>
        <pc:sldMkLst>
          <pc:docMk/>
          <pc:sldMk cId="0" sldId="524"/>
        </pc:sldMkLst>
      </pc:sldChg>
      <pc:sldChg chg="add setBg">
        <pc:chgData name="Karolīna Auziņa" userId="59e7305a-e5f4-47d4-a661-2dec5d9b1f0b" providerId="ADAL" clId="{C2ED07B1-06E7-4464-958E-48676D111B44}" dt="2026-02-26T07:06:31.919" v="2"/>
        <pc:sldMkLst>
          <pc:docMk/>
          <pc:sldMk cId="0" sldId="525"/>
        </pc:sldMkLst>
      </pc:sldChg>
    </pc:docChg>
  </pc:docChgLst>
  <pc:docChgLst>
    <pc:chgData name="Inese Kalvāne" userId="S::inese.kalvane@sif.gov.lv::faa6ea3a-7ff2-434e-99b2-cff778005adb" providerId="AD" clId="Web-{98F18F37-6D86-C317-B032-71A77B5DD48F}"/>
    <pc:docChg chg="modSld">
      <pc:chgData name="Inese Kalvāne" userId="S::inese.kalvane@sif.gov.lv::faa6ea3a-7ff2-434e-99b2-cff778005adb" providerId="AD" clId="Web-{98F18F37-6D86-C317-B032-71A77B5DD48F}" dt="2026-03-02T14:02:45.729" v="30" actId="20577"/>
      <pc:docMkLst>
        <pc:docMk/>
      </pc:docMkLst>
      <pc:sldChg chg="addSp delSp modSp">
        <pc:chgData name="Inese Kalvāne" userId="S::inese.kalvane@sif.gov.lv::faa6ea3a-7ff2-434e-99b2-cff778005adb" providerId="AD" clId="Web-{98F18F37-6D86-C317-B032-71A77B5DD48F}" dt="2026-03-02T14:00:51.434" v="26" actId="20577"/>
        <pc:sldMkLst>
          <pc:docMk/>
          <pc:sldMk cId="1690677840" sldId="405"/>
        </pc:sldMkLst>
        <pc:spChg chg="add del mod">
          <ac:chgData name="Inese Kalvāne" userId="S::inese.kalvane@sif.gov.lv::faa6ea3a-7ff2-434e-99b2-cff778005adb" providerId="AD" clId="Web-{98F18F37-6D86-C317-B032-71A77B5DD48F}" dt="2026-03-02T14:00:51.434" v="26" actId="20577"/>
          <ac:spMkLst>
            <pc:docMk/>
            <pc:sldMk cId="1690677840" sldId="405"/>
            <ac:spMk id="3" creationId="{035F0F37-9C6D-B84E-A4D1-15B38701CC50}"/>
          </ac:spMkLst>
        </pc:spChg>
        <pc:spChg chg="add del mod">
          <ac:chgData name="Inese Kalvāne" userId="S::inese.kalvane@sif.gov.lv::faa6ea3a-7ff2-434e-99b2-cff778005adb" providerId="AD" clId="Web-{98F18F37-6D86-C317-B032-71A77B5DD48F}" dt="2026-03-02T14:00:39.934" v="24"/>
          <ac:spMkLst>
            <pc:docMk/>
            <pc:sldMk cId="1690677840" sldId="405"/>
            <ac:spMk id="4" creationId="{FD03ABD4-9CCB-6AA9-67B3-BEE9EDBDB94D}"/>
          </ac:spMkLst>
        </pc:spChg>
      </pc:sldChg>
      <pc:sldChg chg="modSp">
        <pc:chgData name="Inese Kalvāne" userId="S::inese.kalvane@sif.gov.lv::faa6ea3a-7ff2-434e-99b2-cff778005adb" providerId="AD" clId="Web-{98F18F37-6D86-C317-B032-71A77B5DD48F}" dt="2026-03-02T14:02:45.729" v="30" actId="20577"/>
        <pc:sldMkLst>
          <pc:docMk/>
          <pc:sldMk cId="1105987977" sldId="436"/>
        </pc:sldMkLst>
        <pc:spChg chg="mod">
          <ac:chgData name="Inese Kalvāne" userId="S::inese.kalvane@sif.gov.lv::faa6ea3a-7ff2-434e-99b2-cff778005adb" providerId="AD" clId="Web-{98F18F37-6D86-C317-B032-71A77B5DD48F}" dt="2026-03-02T14:02:45.729" v="30" actId="20577"/>
          <ac:spMkLst>
            <pc:docMk/>
            <pc:sldMk cId="1105987977" sldId="436"/>
            <ac:spMk id="17" creationId="{7D5B1ABA-FD2D-F04D-3015-A2539A55910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IBM Plex Sans Medium" panose="020B0603050203000203"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Nevienu no nosauktajām grupām </c:v>
                </c:pt>
                <c:pt idx="1">
                  <c:v>Personas ar intelektuālās attīstības vai psihosociāliem traucējumiem </c:v>
                </c:pt>
                <c:pt idx="2">
                  <c:v>Personas ar funkcionāliem traucējumiem</c:v>
                </c:pt>
                <c:pt idx="3">
                  <c:v>Personas ar hroniskām veselības problēmām</c:v>
                </c:pt>
                <c:pt idx="4">
                  <c:v>Personas pensijas vai pirmspensijas vecumā</c:v>
                </c:pt>
                <c:pt idx="5">
                  <c:v>Personas pēc bērnu kopšanas atvaļinājuma</c:v>
                </c:pt>
              </c:strCache>
            </c:strRef>
          </c:cat>
          <c:val>
            <c:numRef>
              <c:f>Sheet1!$B$2:$B$7</c:f>
              <c:numCache>
                <c:formatCode>General</c:formatCode>
                <c:ptCount val="6"/>
                <c:pt idx="0">
                  <c:v>9.5</c:v>
                </c:pt>
                <c:pt idx="1">
                  <c:v>9.5</c:v>
                </c:pt>
                <c:pt idx="2">
                  <c:v>27.1</c:v>
                </c:pt>
                <c:pt idx="3">
                  <c:v>30.9</c:v>
                </c:pt>
                <c:pt idx="4">
                  <c:v>62.4</c:v>
                </c:pt>
                <c:pt idx="5">
                  <c:v>67.099999999999994</c:v>
                </c:pt>
              </c:numCache>
            </c:numRef>
          </c:val>
          <c:extLst>
            <c:ext xmlns:c16="http://schemas.microsoft.com/office/drawing/2014/chart" uri="{C3380CC4-5D6E-409C-BE32-E72D297353CC}">
              <c16:uniqueId val="{00000000-C3DD-4C96-BCA3-FAFCF634955C}"/>
            </c:ext>
          </c:extLst>
        </c:ser>
        <c:ser>
          <c:idx val="1"/>
          <c:order val="1"/>
          <c:tx>
            <c:strRef>
              <c:f>Sheet1!$C$1</c:f>
              <c:strCache>
                <c:ptCount val="1"/>
                <c:pt idx="0">
                  <c:v>Column1</c:v>
                </c:pt>
              </c:strCache>
            </c:strRef>
          </c:tx>
          <c:spPr>
            <a:solidFill>
              <a:schemeClr val="accent2"/>
            </a:solidFill>
            <a:ln>
              <a:noFill/>
            </a:ln>
            <a:effectLst/>
          </c:spPr>
          <c:invertIfNegative val="0"/>
          <c:cat>
            <c:strRef>
              <c:f>Sheet1!$A$2:$A$7</c:f>
              <c:strCache>
                <c:ptCount val="6"/>
                <c:pt idx="0">
                  <c:v>Nevienu no nosauktajām grupām </c:v>
                </c:pt>
                <c:pt idx="1">
                  <c:v>Personas ar intelektuālās attīstības vai psihosociāliem traucējumiem </c:v>
                </c:pt>
                <c:pt idx="2">
                  <c:v>Personas ar funkcionāliem traucējumiem</c:v>
                </c:pt>
                <c:pt idx="3">
                  <c:v>Personas ar hroniskām veselības problēmām</c:v>
                </c:pt>
                <c:pt idx="4">
                  <c:v>Personas pensijas vai pirmspensijas vecumā</c:v>
                </c:pt>
                <c:pt idx="5">
                  <c:v>Personas pēc bērnu kopšanas atvaļinājuma</c:v>
                </c:pt>
              </c:strCache>
            </c:strRef>
          </c:cat>
          <c:val>
            <c:numRef>
              <c:f>Sheet1!$C$2:$C$7</c:f>
              <c:numCache>
                <c:formatCode>General</c:formatCode>
                <c:ptCount val="6"/>
              </c:numCache>
            </c:numRef>
          </c:val>
          <c:extLst>
            <c:ext xmlns:c16="http://schemas.microsoft.com/office/drawing/2014/chart" uri="{C3380CC4-5D6E-409C-BE32-E72D297353CC}">
              <c16:uniqueId val="{00000001-C3DD-4C96-BCA3-FAFCF634955C}"/>
            </c:ext>
          </c:extLst>
        </c:ser>
        <c:ser>
          <c:idx val="2"/>
          <c:order val="2"/>
          <c:tx>
            <c:strRef>
              <c:f>Sheet1!$D$1</c:f>
              <c:strCache>
                <c:ptCount val="1"/>
                <c:pt idx="0">
                  <c:v>Column2</c:v>
                </c:pt>
              </c:strCache>
            </c:strRef>
          </c:tx>
          <c:spPr>
            <a:solidFill>
              <a:schemeClr val="accent3"/>
            </a:solidFill>
            <a:ln>
              <a:noFill/>
            </a:ln>
            <a:effectLst/>
          </c:spPr>
          <c:invertIfNegative val="0"/>
          <c:cat>
            <c:strRef>
              <c:f>Sheet1!$A$2:$A$7</c:f>
              <c:strCache>
                <c:ptCount val="6"/>
                <c:pt idx="0">
                  <c:v>Nevienu no nosauktajām grupām </c:v>
                </c:pt>
                <c:pt idx="1">
                  <c:v>Personas ar intelektuālās attīstības vai psihosociāliem traucējumiem </c:v>
                </c:pt>
                <c:pt idx="2">
                  <c:v>Personas ar funkcionāliem traucējumiem</c:v>
                </c:pt>
                <c:pt idx="3">
                  <c:v>Personas ar hroniskām veselības problēmām</c:v>
                </c:pt>
                <c:pt idx="4">
                  <c:v>Personas pensijas vai pirmspensijas vecumā</c:v>
                </c:pt>
                <c:pt idx="5">
                  <c:v>Personas pēc bērnu kopšanas atvaļinājuma</c:v>
                </c:pt>
              </c:strCache>
            </c:strRef>
          </c:cat>
          <c:val>
            <c:numRef>
              <c:f>Sheet1!$D$2:$D$7</c:f>
              <c:numCache>
                <c:formatCode>General</c:formatCode>
                <c:ptCount val="6"/>
              </c:numCache>
            </c:numRef>
          </c:val>
          <c:extLst>
            <c:ext xmlns:c16="http://schemas.microsoft.com/office/drawing/2014/chart" uri="{C3380CC4-5D6E-409C-BE32-E72D297353CC}">
              <c16:uniqueId val="{00000002-C3DD-4C96-BCA3-FAFCF634955C}"/>
            </c:ext>
          </c:extLst>
        </c:ser>
        <c:dLbls>
          <c:showLegendKey val="0"/>
          <c:showVal val="0"/>
          <c:showCatName val="0"/>
          <c:showSerName val="0"/>
          <c:showPercent val="0"/>
          <c:showBubbleSize val="0"/>
        </c:dLbls>
        <c:gapWidth val="0"/>
        <c:axId val="1612511408"/>
        <c:axId val="1612525808"/>
      </c:barChart>
      <c:catAx>
        <c:axId val="1612511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3A5049"/>
                </a:solidFill>
                <a:latin typeface="IBM Plex Sans Medium" panose="020B0603050203000203" pitchFamily="34" charset="0"/>
                <a:ea typeface="+mn-ea"/>
                <a:cs typeface="+mn-cs"/>
              </a:defRPr>
            </a:pPr>
            <a:endParaRPr lang="lv-LV"/>
          </a:p>
        </c:txPr>
        <c:crossAx val="1612525808"/>
        <c:crosses val="autoZero"/>
        <c:auto val="1"/>
        <c:lblAlgn val="l"/>
        <c:lblOffset val="100"/>
        <c:noMultiLvlLbl val="0"/>
      </c:catAx>
      <c:valAx>
        <c:axId val="1612525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IBM Plex Sans Medium" panose="020B0603050203000203" pitchFamily="34" charset="0"/>
                <a:ea typeface="+mn-ea"/>
                <a:cs typeface="+mn-cs"/>
              </a:defRPr>
            </a:pPr>
            <a:endParaRPr lang="lv-LV"/>
          </a:p>
        </c:txPr>
        <c:crossAx val="1612511408"/>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12609587502499"/>
          <c:y val="2.5000000000000001E-2"/>
          <c:w val="0.4737359981780434"/>
          <c:h val="0.92927091535433071"/>
        </c:manualLayout>
      </c:layout>
      <c:barChart>
        <c:barDir val="bar"/>
        <c:grouping val="clustered"/>
        <c:varyColors val="0"/>
        <c:ser>
          <c:idx val="0"/>
          <c:order val="0"/>
          <c:tx>
            <c:strRef>
              <c:f>Sheet1!$B$1</c:f>
              <c:strCache>
                <c:ptCount val="1"/>
                <c:pt idx="0">
                  <c:v>Series 1</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IBM Plex Sans Medium" panose="020B0603050203000203"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Ir izveidota klusuma telpa</c:v>
                </c:pt>
                <c:pt idx="1">
                  <c:v>Uzņēmuma/ organizācijas tīmekļvietnes saturs ir noformēts pieejamā formātā</c:v>
                </c:pt>
                <c:pt idx="2">
                  <c:v>Telpās var iekļūt un pa tām pārvietoties ar bērnu ratiņīem, riteņkrēslu, nepieciešamības gadījumā ir piemērota slīpuma uzbrauktuve un/ vai pieejams lifts</c:v>
                </c:pt>
                <c:pt idx="3">
                  <c:v>Veselības, nelaimes gadījumu apdrošināšana</c:v>
                </c:pt>
                <c:pt idx="4">
                  <c:v>Iespēja strādāt sev ērtā laikā klātienē vai attālināti</c:v>
                </c:pt>
                <c:pt idx="5">
                  <c:v>Iegādāts ergonomisks darba aprīkojums</c:v>
                </c:pt>
              </c:strCache>
            </c:strRef>
          </c:cat>
          <c:val>
            <c:numRef>
              <c:f>Sheet1!$B$2:$B$7</c:f>
              <c:numCache>
                <c:formatCode>General</c:formatCode>
                <c:ptCount val="6"/>
                <c:pt idx="0">
                  <c:v>27.8</c:v>
                </c:pt>
                <c:pt idx="1">
                  <c:v>31.3</c:v>
                </c:pt>
                <c:pt idx="2">
                  <c:v>38.1</c:v>
                </c:pt>
                <c:pt idx="3">
                  <c:v>54.8</c:v>
                </c:pt>
                <c:pt idx="4">
                  <c:v>59.9</c:v>
                </c:pt>
                <c:pt idx="5">
                  <c:v>63.3</c:v>
                </c:pt>
              </c:numCache>
            </c:numRef>
          </c:val>
          <c:extLst>
            <c:ext xmlns:c16="http://schemas.microsoft.com/office/drawing/2014/chart" uri="{C3380CC4-5D6E-409C-BE32-E72D297353CC}">
              <c16:uniqueId val="{00000000-5E17-4BD2-A4B0-D10364C06A08}"/>
            </c:ext>
          </c:extLst>
        </c:ser>
        <c:ser>
          <c:idx val="1"/>
          <c:order val="1"/>
          <c:tx>
            <c:strRef>
              <c:f>Sheet1!$C$1</c:f>
              <c:strCache>
                <c:ptCount val="1"/>
                <c:pt idx="0">
                  <c:v>Column1</c:v>
                </c:pt>
              </c:strCache>
            </c:strRef>
          </c:tx>
          <c:spPr>
            <a:solidFill>
              <a:schemeClr val="accent2"/>
            </a:solidFill>
            <a:ln>
              <a:noFill/>
            </a:ln>
            <a:effectLst/>
          </c:spPr>
          <c:invertIfNegative val="0"/>
          <c:cat>
            <c:strRef>
              <c:f>Sheet1!$A$2:$A$7</c:f>
              <c:strCache>
                <c:ptCount val="6"/>
                <c:pt idx="0">
                  <c:v>Ir izveidota klusuma telpa</c:v>
                </c:pt>
                <c:pt idx="1">
                  <c:v>Uzņēmuma/ organizācijas tīmekļvietnes saturs ir noformēts pieejamā formātā</c:v>
                </c:pt>
                <c:pt idx="2">
                  <c:v>Telpās var iekļūt un pa tām pārvietoties ar bērnu ratiņīem, riteņkrēslu, nepieciešamības gadījumā ir piemērota slīpuma uzbrauktuve un/ vai pieejams lifts</c:v>
                </c:pt>
                <c:pt idx="3">
                  <c:v>Veselības, nelaimes gadījumu apdrošināšana</c:v>
                </c:pt>
                <c:pt idx="4">
                  <c:v>Iespēja strādāt sev ērtā laikā klātienē vai attālināti</c:v>
                </c:pt>
                <c:pt idx="5">
                  <c:v>Iegādāts ergonomisks darba aprīkojums</c:v>
                </c:pt>
              </c:strCache>
            </c:strRef>
          </c:cat>
          <c:val>
            <c:numRef>
              <c:f>Sheet1!$C$2:$C$7</c:f>
              <c:numCache>
                <c:formatCode>General</c:formatCode>
                <c:ptCount val="6"/>
              </c:numCache>
            </c:numRef>
          </c:val>
          <c:extLst>
            <c:ext xmlns:c16="http://schemas.microsoft.com/office/drawing/2014/chart" uri="{C3380CC4-5D6E-409C-BE32-E72D297353CC}">
              <c16:uniqueId val="{00000001-5E17-4BD2-A4B0-D10364C06A08}"/>
            </c:ext>
          </c:extLst>
        </c:ser>
        <c:ser>
          <c:idx val="2"/>
          <c:order val="2"/>
          <c:tx>
            <c:strRef>
              <c:f>Sheet1!$D$1</c:f>
              <c:strCache>
                <c:ptCount val="1"/>
                <c:pt idx="0">
                  <c:v>Column2</c:v>
                </c:pt>
              </c:strCache>
            </c:strRef>
          </c:tx>
          <c:spPr>
            <a:solidFill>
              <a:schemeClr val="accent3"/>
            </a:solidFill>
            <a:ln>
              <a:noFill/>
            </a:ln>
            <a:effectLst/>
          </c:spPr>
          <c:invertIfNegative val="0"/>
          <c:cat>
            <c:strRef>
              <c:f>Sheet1!$A$2:$A$7</c:f>
              <c:strCache>
                <c:ptCount val="6"/>
                <c:pt idx="0">
                  <c:v>Ir izveidota klusuma telpa</c:v>
                </c:pt>
                <c:pt idx="1">
                  <c:v>Uzņēmuma/ organizācijas tīmekļvietnes saturs ir noformēts pieejamā formātā</c:v>
                </c:pt>
                <c:pt idx="2">
                  <c:v>Telpās var iekļūt un pa tām pārvietoties ar bērnu ratiņīem, riteņkrēslu, nepieciešamības gadījumā ir piemērota slīpuma uzbrauktuve un/ vai pieejams lifts</c:v>
                </c:pt>
                <c:pt idx="3">
                  <c:v>Veselības, nelaimes gadījumu apdrošināšana</c:v>
                </c:pt>
                <c:pt idx="4">
                  <c:v>Iespēja strādāt sev ērtā laikā klātienē vai attālināti</c:v>
                </c:pt>
                <c:pt idx="5">
                  <c:v>Iegādāts ergonomisks darba aprīkojums</c:v>
                </c:pt>
              </c:strCache>
            </c:strRef>
          </c:cat>
          <c:val>
            <c:numRef>
              <c:f>Sheet1!$D$2:$D$7</c:f>
              <c:numCache>
                <c:formatCode>General</c:formatCode>
                <c:ptCount val="6"/>
              </c:numCache>
            </c:numRef>
          </c:val>
          <c:extLst>
            <c:ext xmlns:c16="http://schemas.microsoft.com/office/drawing/2014/chart" uri="{C3380CC4-5D6E-409C-BE32-E72D297353CC}">
              <c16:uniqueId val="{00000002-5E17-4BD2-A4B0-D10364C06A08}"/>
            </c:ext>
          </c:extLst>
        </c:ser>
        <c:dLbls>
          <c:showLegendKey val="0"/>
          <c:showVal val="0"/>
          <c:showCatName val="0"/>
          <c:showSerName val="0"/>
          <c:showPercent val="0"/>
          <c:showBubbleSize val="0"/>
        </c:dLbls>
        <c:gapWidth val="182"/>
        <c:axId val="1738903472"/>
        <c:axId val="1738907312"/>
      </c:barChart>
      <c:catAx>
        <c:axId val="1738903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3A5049"/>
                </a:solidFill>
                <a:latin typeface="IBM Plex Sans Medium" panose="020B0603050203000203" pitchFamily="34" charset="0"/>
                <a:ea typeface="+mn-ea"/>
                <a:cs typeface="+mn-cs"/>
              </a:defRPr>
            </a:pPr>
            <a:endParaRPr lang="lv-LV"/>
          </a:p>
        </c:txPr>
        <c:crossAx val="1738907312"/>
        <c:crosses val="autoZero"/>
        <c:auto val="1"/>
        <c:lblAlgn val="ctr"/>
        <c:lblOffset val="100"/>
        <c:noMultiLvlLbl val="0"/>
      </c:catAx>
      <c:valAx>
        <c:axId val="1738907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IBM Plex Sans Medium" panose="020B0603050203000203" pitchFamily="34" charset="0"/>
                <a:ea typeface="+mn-ea"/>
                <a:cs typeface="+mn-cs"/>
              </a:defRPr>
            </a:pPr>
            <a:endParaRPr lang="lv-LV"/>
          </a:p>
        </c:txPr>
        <c:crossAx val="1738903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8773"/>
          </a:xfrm>
          <a:prstGeom prst="rect">
            <a:avLst/>
          </a:prstGeom>
        </p:spPr>
        <p:txBody>
          <a:bodyPr vert="horz" lIns="92245" tIns="46122" rIns="92245" bIns="46122" rtlCol="0"/>
          <a:lstStyle>
            <a:lvl1pPr algn="l">
              <a:defRPr sz="1200"/>
            </a:lvl1pPr>
          </a:lstStyle>
          <a:p>
            <a:endParaRPr lang="en-LV"/>
          </a:p>
        </p:txBody>
      </p:sp>
      <p:sp>
        <p:nvSpPr>
          <p:cNvPr id="3" name="Date Placeholder 2"/>
          <p:cNvSpPr>
            <a:spLocks noGrp="1"/>
          </p:cNvSpPr>
          <p:nvPr>
            <p:ph type="dt" idx="1"/>
          </p:nvPr>
        </p:nvSpPr>
        <p:spPr>
          <a:xfrm>
            <a:off x="3856738" y="0"/>
            <a:ext cx="2950475" cy="498773"/>
          </a:xfrm>
          <a:prstGeom prst="rect">
            <a:avLst/>
          </a:prstGeom>
        </p:spPr>
        <p:txBody>
          <a:bodyPr vert="horz" lIns="92245" tIns="46122" rIns="92245" bIns="46122" rtlCol="0"/>
          <a:lstStyle>
            <a:lvl1pPr algn="r">
              <a:defRPr sz="1200"/>
            </a:lvl1pPr>
          </a:lstStyle>
          <a:p>
            <a:fld id="{5532BC6C-603E-7841-9798-FE61418869CE}" type="datetimeFigureOut">
              <a:rPr lang="en-LV" smtClean="0"/>
              <a:t>03/02/2026</a:t>
            </a:fld>
            <a:endParaRPr lang="en-LV"/>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2245" tIns="46122" rIns="92245" bIns="46122" rtlCol="0" anchor="ctr"/>
          <a:lstStyle/>
          <a:p>
            <a:endParaRPr lang="en-LV"/>
          </a:p>
        </p:txBody>
      </p:sp>
      <p:sp>
        <p:nvSpPr>
          <p:cNvPr id="5" name="Notes Placeholder 4"/>
          <p:cNvSpPr>
            <a:spLocks noGrp="1"/>
          </p:cNvSpPr>
          <p:nvPr>
            <p:ph type="body" sz="quarter" idx="3"/>
          </p:nvPr>
        </p:nvSpPr>
        <p:spPr>
          <a:xfrm>
            <a:off x="680880" y="4784071"/>
            <a:ext cx="5447030" cy="3914239"/>
          </a:xfrm>
          <a:prstGeom prst="rect">
            <a:avLst/>
          </a:prstGeom>
        </p:spPr>
        <p:txBody>
          <a:bodyPr vert="horz" lIns="92245" tIns="46122" rIns="92245" bIns="4612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1" y="9442154"/>
            <a:ext cx="2950475" cy="498772"/>
          </a:xfrm>
          <a:prstGeom prst="rect">
            <a:avLst/>
          </a:prstGeom>
        </p:spPr>
        <p:txBody>
          <a:bodyPr vert="horz" lIns="92245" tIns="46122" rIns="92245" bIns="46122" rtlCol="0" anchor="b"/>
          <a:lstStyle>
            <a:lvl1pPr algn="l">
              <a:defRPr sz="1200"/>
            </a:lvl1pPr>
          </a:lstStyle>
          <a:p>
            <a:endParaRPr lang="en-LV"/>
          </a:p>
        </p:txBody>
      </p:sp>
      <p:sp>
        <p:nvSpPr>
          <p:cNvPr id="7" name="Slide Number Placeholder 6"/>
          <p:cNvSpPr>
            <a:spLocks noGrp="1"/>
          </p:cNvSpPr>
          <p:nvPr>
            <p:ph type="sldNum" sz="quarter" idx="5"/>
          </p:nvPr>
        </p:nvSpPr>
        <p:spPr>
          <a:xfrm>
            <a:off x="3856738" y="9442154"/>
            <a:ext cx="2950475" cy="498772"/>
          </a:xfrm>
          <a:prstGeom prst="rect">
            <a:avLst/>
          </a:prstGeom>
        </p:spPr>
        <p:txBody>
          <a:bodyPr vert="horz" lIns="92245" tIns="46122" rIns="92245" bIns="46122"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343972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2290763" y="512763"/>
            <a:ext cx="4562475" cy="2566987"/>
          </a:xfrm>
        </p:spPr>
      </p:sp>
      <p:sp>
        <p:nvSpPr>
          <p:cNvPr id="3" name="Piezīmju vietturis 2"/>
          <p:cNvSpPr>
            <a:spLocks noGrp="1"/>
          </p:cNvSpPr>
          <p:nvPr>
            <p:ph type="body" idx="1"/>
          </p:nvPr>
        </p:nvSpPr>
        <p:spPr/>
        <p:txBody>
          <a:bodyPr/>
          <a:lstStyle/>
          <a:p>
            <a:endParaRPr lang="lv-LV" b="0" dirty="0"/>
          </a:p>
        </p:txBody>
      </p:sp>
      <p:sp>
        <p:nvSpPr>
          <p:cNvPr id="4" name="Slaida numura vietturis 3"/>
          <p:cNvSpPr>
            <a:spLocks noGrp="1"/>
          </p:cNvSpPr>
          <p:nvPr>
            <p:ph type="sldNum" sz="quarter" idx="5"/>
          </p:nvPr>
        </p:nvSpPr>
        <p:spPr/>
        <p:txBody>
          <a:bodyPr/>
          <a:lstStyle/>
          <a:p>
            <a:fld id="{73ECDF14-27B9-4602-A7E3-54B7AA2C7C4A}" type="slidenum">
              <a:rPr lang="lv-LV" smtClean="0"/>
              <a:t>17</a:t>
            </a:fld>
            <a:endParaRPr lang="lv-LV"/>
          </a:p>
        </p:txBody>
      </p:sp>
    </p:spTree>
    <p:extLst>
      <p:ext uri="{BB962C8B-B14F-4D97-AF65-F5344CB8AC3E}">
        <p14:creationId xmlns:p14="http://schemas.microsoft.com/office/powerpoint/2010/main" val="304573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18</a:t>
            </a:fld>
            <a:endParaRPr lang="en-LV"/>
          </a:p>
        </p:txBody>
      </p:sp>
    </p:spTree>
    <p:extLst>
      <p:ext uri="{BB962C8B-B14F-4D97-AF65-F5344CB8AC3E}">
        <p14:creationId xmlns:p14="http://schemas.microsoft.com/office/powerpoint/2010/main" val="206993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200" b="0" i="0" kern="1200" dirty="0">
              <a:solidFill>
                <a:schemeClr val="tx1"/>
              </a:solidFill>
              <a:effectLst/>
              <a:latin typeface="+mn-lt"/>
              <a:ea typeface="+mn-ea"/>
              <a:cs typeface="+mn-cs"/>
            </a:endParaRPr>
          </a:p>
        </p:txBody>
      </p:sp>
      <p:sp>
        <p:nvSpPr>
          <p:cNvPr id="4" name="Slaida numura vietturis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178435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258468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96FCB-A949-04A9-57C2-E68398F34981}"/>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6B06CB47-7263-46D5-865D-7314FA2EBA87}"/>
              </a:ext>
            </a:extLst>
          </p:cNvPr>
          <p:cNvSpPr>
            <a:spLocks noGrp="1" noRot="1" noChangeAspect="1"/>
          </p:cNvSpPr>
          <p:nvPr>
            <p:ph type="sldImg"/>
          </p:nvPr>
        </p:nvSpPr>
        <p:spPr/>
      </p:sp>
      <p:sp>
        <p:nvSpPr>
          <p:cNvPr id="3" name="Piezīmju vietturis 2">
            <a:extLst>
              <a:ext uri="{FF2B5EF4-FFF2-40B4-BE49-F238E27FC236}">
                <a16:creationId xmlns:a16="http://schemas.microsoft.com/office/drawing/2014/main" id="{66AEC063-9A71-BDD8-72F1-66C799C4AA62}"/>
              </a:ext>
            </a:extLst>
          </p:cNvPr>
          <p:cNvSpPr>
            <a:spLocks noGrp="1"/>
          </p:cNvSpPr>
          <p:nvPr>
            <p:ph type="body" idx="1"/>
          </p:nvPr>
        </p:nvSpPr>
        <p:spPr/>
        <p:txBody>
          <a:bodyPr/>
          <a:lstStyle/>
          <a:p>
            <a:endParaRPr lang="lv-LV"/>
          </a:p>
        </p:txBody>
      </p:sp>
      <p:sp>
        <p:nvSpPr>
          <p:cNvPr id="4" name="Slaida numura vietturis 3">
            <a:extLst>
              <a:ext uri="{FF2B5EF4-FFF2-40B4-BE49-F238E27FC236}">
                <a16:creationId xmlns:a16="http://schemas.microsoft.com/office/drawing/2014/main" id="{403EBE32-4F07-ED77-BC1A-6CD1031BB3D8}"/>
              </a:ext>
            </a:extLst>
          </p:cNvPr>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170743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lv-LV"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612BB-2E08-9FD2-8460-3D14068240E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974593-E3E4-B0C4-4F05-CF5851EDA15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AC1833E-7E12-6D81-C035-0EFCFAA65BB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46E9D8C-B34A-E319-220F-008BAAB0612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3CE9C1D-331F-5E44-264A-1ED7D083403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lv-LV" dirty="0"/>
          </a:p>
        </p:txBody>
      </p:sp>
      <p:sp>
        <p:nvSpPr>
          <p:cNvPr id="6" name="Footer Placeholder 5">
            <a:extLst>
              <a:ext uri="{FF2B5EF4-FFF2-40B4-BE49-F238E27FC236}">
                <a16:creationId xmlns:a16="http://schemas.microsoft.com/office/drawing/2014/main" id="{41E5B016-9059-25A8-D9BF-44C1CF4D88E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3487B59-CF9C-0D69-9EFE-DDDDDF9A4E2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8880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77FA256-B536-B6AE-3C71-837B4FDB4B3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lv-LV"/>
              <a:t>Rediģēt šablona virsraksta stilu</a:t>
            </a:r>
          </a:p>
        </p:txBody>
      </p:sp>
      <p:sp>
        <p:nvSpPr>
          <p:cNvPr id="3" name="Apakšvirsraksts 2">
            <a:extLst>
              <a:ext uri="{FF2B5EF4-FFF2-40B4-BE49-F238E27FC236}">
                <a16:creationId xmlns:a16="http://schemas.microsoft.com/office/drawing/2014/main" id="{85C62E56-734A-CD08-9009-F8F69524B90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lv-LV"/>
              <a:t>Noklikšķiniet, lai rediģētu šablona apakšvirsraksta stilu</a:t>
            </a:r>
          </a:p>
        </p:txBody>
      </p:sp>
      <p:sp>
        <p:nvSpPr>
          <p:cNvPr id="4" name="Datuma vietturis 3">
            <a:extLst>
              <a:ext uri="{FF2B5EF4-FFF2-40B4-BE49-F238E27FC236}">
                <a16:creationId xmlns:a16="http://schemas.microsoft.com/office/drawing/2014/main" id="{477AD213-11A7-9F57-9EBF-D6E6BB776C11}"/>
              </a:ext>
            </a:extLst>
          </p:cNvPr>
          <p:cNvSpPr txBox="1">
            <a:spLocks noGrp="1"/>
          </p:cNvSpPr>
          <p:nvPr>
            <p:ph type="dt" sz="half" idx="7"/>
          </p:nvPr>
        </p:nvSpPr>
        <p:spPr/>
        <p:txBody>
          <a:bodyPr/>
          <a:lstStyle>
            <a:lvl1pPr>
              <a:defRPr/>
            </a:lvl1pPr>
          </a:lstStyle>
          <a:p>
            <a:pPr lvl="0"/>
            <a:fld id="{4EE5F16C-8D30-49A8-86DA-F89613335B56}" type="datetime1">
              <a:rPr lang="lv-LV"/>
              <a:pPr lvl="0"/>
              <a:t>02.03.2026</a:t>
            </a:fld>
            <a:endParaRPr lang="lv-LV"/>
          </a:p>
        </p:txBody>
      </p:sp>
      <p:sp>
        <p:nvSpPr>
          <p:cNvPr id="5" name="Kājenes vietturis 4">
            <a:extLst>
              <a:ext uri="{FF2B5EF4-FFF2-40B4-BE49-F238E27FC236}">
                <a16:creationId xmlns:a16="http://schemas.microsoft.com/office/drawing/2014/main" id="{E25B8289-35EB-EEEA-1B14-66572BEE49E7}"/>
              </a:ext>
            </a:extLst>
          </p:cNvPr>
          <p:cNvSpPr txBox="1">
            <a:spLocks noGrp="1"/>
          </p:cNvSpPr>
          <p:nvPr>
            <p:ph type="ftr" sz="quarter" idx="9"/>
          </p:nvPr>
        </p:nvSpPr>
        <p:spPr/>
        <p:txBody>
          <a:bodyPr/>
          <a:lstStyle>
            <a:lvl1pPr>
              <a:defRPr/>
            </a:lvl1pPr>
          </a:lstStyle>
          <a:p>
            <a:pPr lvl="0"/>
            <a:endParaRPr lang="lv-LV"/>
          </a:p>
        </p:txBody>
      </p:sp>
      <p:sp>
        <p:nvSpPr>
          <p:cNvPr id="6" name="Slaida numura vietturis 5">
            <a:extLst>
              <a:ext uri="{FF2B5EF4-FFF2-40B4-BE49-F238E27FC236}">
                <a16:creationId xmlns:a16="http://schemas.microsoft.com/office/drawing/2014/main" id="{6FC596A7-FC19-1AC8-D285-1D0D0E526C30}"/>
              </a:ext>
            </a:extLst>
          </p:cNvPr>
          <p:cNvSpPr txBox="1">
            <a:spLocks noGrp="1"/>
          </p:cNvSpPr>
          <p:nvPr>
            <p:ph type="sldNum" sz="quarter" idx="8"/>
          </p:nvPr>
        </p:nvSpPr>
        <p:spPr/>
        <p:txBody>
          <a:bodyPr/>
          <a:lstStyle>
            <a:lvl1pPr>
              <a:defRPr/>
            </a:lvl1pPr>
          </a:lstStyle>
          <a:p>
            <a:pPr lvl="0"/>
            <a:fld id="{DFF88275-1FDD-4E6F-8F4E-B5DBBA4EB6B8}" type="slidenum">
              <a:t>‹#›</a:t>
            </a:fld>
            <a:endParaRPr lang="lv-LV"/>
          </a:p>
        </p:txBody>
      </p:sp>
    </p:spTree>
    <p:extLst>
      <p:ext uri="{BB962C8B-B14F-4D97-AF65-F5344CB8AC3E}">
        <p14:creationId xmlns:p14="http://schemas.microsoft.com/office/powerpoint/2010/main" val="229776286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459209E8-80A7-E71E-00C7-40A6B5B79F0A}"/>
              </a:ext>
            </a:extLst>
          </p:cNvPr>
          <p:cNvSpPr txBox="1">
            <a:spLocks noGrp="1"/>
          </p:cNvSpPr>
          <p:nvPr>
            <p:ph type="dt" sz="half" idx="7"/>
          </p:nvPr>
        </p:nvSpPr>
        <p:spPr/>
        <p:txBody>
          <a:bodyPr/>
          <a:lstStyle>
            <a:lvl1pPr>
              <a:defRPr/>
            </a:lvl1pPr>
          </a:lstStyle>
          <a:p>
            <a:pPr lvl="0"/>
            <a:fld id="{8B3B3322-C0D4-45B6-A3B5-BDB516E9687D}" type="datetime1">
              <a:rPr lang="lv-LV"/>
              <a:pPr lvl="0"/>
              <a:t>02.03.2026</a:t>
            </a:fld>
            <a:endParaRPr lang="lv-LV"/>
          </a:p>
        </p:txBody>
      </p:sp>
      <p:sp>
        <p:nvSpPr>
          <p:cNvPr id="3" name="Kājenes vietturis 2">
            <a:extLst>
              <a:ext uri="{FF2B5EF4-FFF2-40B4-BE49-F238E27FC236}">
                <a16:creationId xmlns:a16="http://schemas.microsoft.com/office/drawing/2014/main" id="{2131E3F2-3532-C928-3819-224145E3D6E6}"/>
              </a:ext>
            </a:extLst>
          </p:cNvPr>
          <p:cNvSpPr txBox="1">
            <a:spLocks noGrp="1"/>
          </p:cNvSpPr>
          <p:nvPr>
            <p:ph type="ftr" sz="quarter" idx="9"/>
          </p:nvPr>
        </p:nvSpPr>
        <p:spPr/>
        <p:txBody>
          <a:bodyPr/>
          <a:lstStyle>
            <a:lvl1pPr>
              <a:defRPr/>
            </a:lvl1pPr>
          </a:lstStyle>
          <a:p>
            <a:pPr lvl="0"/>
            <a:endParaRPr lang="lv-LV"/>
          </a:p>
        </p:txBody>
      </p:sp>
      <p:sp>
        <p:nvSpPr>
          <p:cNvPr id="4" name="Slaida numura vietturis 3">
            <a:extLst>
              <a:ext uri="{FF2B5EF4-FFF2-40B4-BE49-F238E27FC236}">
                <a16:creationId xmlns:a16="http://schemas.microsoft.com/office/drawing/2014/main" id="{A3EB5841-5AFA-DC78-BD95-0E177DFF88F9}"/>
              </a:ext>
            </a:extLst>
          </p:cNvPr>
          <p:cNvSpPr txBox="1">
            <a:spLocks noGrp="1"/>
          </p:cNvSpPr>
          <p:nvPr>
            <p:ph type="sldNum" sz="quarter" idx="8"/>
          </p:nvPr>
        </p:nvSpPr>
        <p:spPr/>
        <p:txBody>
          <a:bodyPr/>
          <a:lstStyle>
            <a:lvl1pPr>
              <a:defRPr/>
            </a:lvl1pPr>
          </a:lstStyle>
          <a:p>
            <a:pPr lvl="0"/>
            <a:fld id="{5E0E193C-0C96-45BF-A8E5-13C39F34AE6A}" type="slidenum">
              <a:t>‹#›</a:t>
            </a:fld>
            <a:endParaRPr lang="lv-LV"/>
          </a:p>
        </p:txBody>
      </p:sp>
    </p:spTree>
    <p:extLst>
      <p:ext uri="{BB962C8B-B14F-4D97-AF65-F5344CB8AC3E}">
        <p14:creationId xmlns:p14="http://schemas.microsoft.com/office/powerpoint/2010/main" val="15081534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282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0817119E-ECC8-D54A-998A-B286FA70D05D}"/>
              </a:ext>
            </a:extLst>
          </p:cNvPr>
          <p:cNvSpPr>
            <a:spLocks noGrp="1"/>
          </p:cNvSpPr>
          <p:nvPr>
            <p:ph type="body" sz="quarter" idx="13" hasCustomPrompt="1"/>
          </p:nvPr>
        </p:nvSpPr>
        <p:spPr>
          <a:xfrm>
            <a:off x="838201" y="638176"/>
            <a:ext cx="6646333" cy="1598258"/>
          </a:xfrm>
        </p:spPr>
        <p:txBody>
          <a:bodyPr wrap="square">
            <a:spAutoFit/>
          </a:bodyPr>
          <a:lstStyle>
            <a:lvl1pPr marL="0" indent="0">
              <a:lnSpc>
                <a:spcPct val="110000"/>
              </a:lnSpc>
              <a:spcBef>
                <a:spcPts val="0"/>
              </a:spcBef>
              <a:buFontTx/>
              <a:buNone/>
              <a:defRPr sz="1800" baseline="0">
                <a:latin typeface="IBM Plex Sans Medium" panose="020B0503050203000203" pitchFamily="34" charset="0"/>
              </a:defRPr>
            </a:lvl1pPr>
          </a:lstStyle>
          <a:p>
            <a:pPr lvl="0"/>
            <a:r>
              <a:rPr lang="en-GB"/>
              <a:t>Lorem Ipsum is simply dummy text of the printing and typesetting industry. Lorem Ipsum has been the industry’s standard dummy text ever since the 1500s, when an unknown printer took a galley of type and scrambled it to make a type specimen book.</a:t>
            </a:r>
            <a:endParaRPr/>
          </a:p>
        </p:txBody>
      </p:sp>
      <p:sp>
        <p:nvSpPr>
          <p:cNvPr id="10" name="Text Placeholder 9">
            <a:extLst>
              <a:ext uri="{FF2B5EF4-FFF2-40B4-BE49-F238E27FC236}">
                <a16:creationId xmlns:a16="http://schemas.microsoft.com/office/drawing/2014/main" id="{8DE6419E-3ADC-5743-B372-3AB22D02F242}"/>
              </a:ext>
            </a:extLst>
          </p:cNvPr>
          <p:cNvSpPr>
            <a:spLocks noGrp="1"/>
          </p:cNvSpPr>
          <p:nvPr>
            <p:ph type="body" sz="quarter" idx="15" hasCustomPrompt="1"/>
          </p:nvPr>
        </p:nvSpPr>
        <p:spPr>
          <a:xfrm>
            <a:off x="838201" y="3014474"/>
            <a:ext cx="3259667" cy="4201471"/>
          </a:xfrm>
        </p:spPr>
        <p:txBody>
          <a:bodyPr numCol="1" spcCol="36000">
            <a:spAutoFit/>
          </a:bodyPr>
          <a:lstStyle>
            <a:lvl1pPr marL="0" indent="0">
              <a:lnSpc>
                <a:spcPct val="120000"/>
              </a:lnSpc>
              <a:spcBef>
                <a:spcPts val="800"/>
              </a:spcBef>
              <a:buClr>
                <a:srgbClr val="002D1F"/>
              </a:buClr>
              <a:buSzPct val="150000"/>
              <a:buFontTx/>
              <a:buNone/>
              <a:defRPr sz="1400" baseline="0"/>
            </a:lvl1pPr>
          </a:lstStyle>
          <a:p>
            <a:pPr lvl="0"/>
            <a:r>
              <a:rPr lang="en-GB"/>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a:t>
            </a:r>
            <a:endParaRPr/>
          </a:p>
        </p:txBody>
      </p:sp>
      <p:pic>
        <p:nvPicPr>
          <p:cNvPr id="3" name="Picture 2">
            <a:extLst>
              <a:ext uri="{FF2B5EF4-FFF2-40B4-BE49-F238E27FC236}">
                <a16:creationId xmlns:a16="http://schemas.microsoft.com/office/drawing/2014/main" id="{5B16EC75-280A-DD49-90C8-4BB769022A5D}"/>
              </a:ext>
            </a:extLst>
          </p:cNvPr>
          <p:cNvPicPr>
            <a:picLocks noChangeAspect="1"/>
          </p:cNvPicPr>
          <p:nvPr userDrawn="1"/>
        </p:nvPicPr>
        <p:blipFill rotWithShape="1">
          <a:blip r:embed="rId2"/>
          <a:srcRect l="57917" b="66853"/>
          <a:stretch/>
        </p:blipFill>
        <p:spPr>
          <a:xfrm>
            <a:off x="7061200" y="1"/>
            <a:ext cx="5130800" cy="2273211"/>
          </a:xfrm>
          <a:prstGeom prst="rect">
            <a:avLst/>
          </a:prstGeom>
        </p:spPr>
      </p:pic>
      <p:sp>
        <p:nvSpPr>
          <p:cNvPr id="12" name="Text Placeholder 11">
            <a:extLst>
              <a:ext uri="{FF2B5EF4-FFF2-40B4-BE49-F238E27FC236}">
                <a16:creationId xmlns:a16="http://schemas.microsoft.com/office/drawing/2014/main" id="{BF0B65BA-4E41-0541-8B2E-9FBFF863A34E}"/>
              </a:ext>
            </a:extLst>
          </p:cNvPr>
          <p:cNvSpPr>
            <a:spLocks noGrp="1"/>
          </p:cNvSpPr>
          <p:nvPr>
            <p:ph type="body" sz="quarter" idx="16" hasCustomPrompt="1"/>
          </p:nvPr>
        </p:nvSpPr>
        <p:spPr>
          <a:xfrm>
            <a:off x="838201" y="2472267"/>
            <a:ext cx="3259667" cy="221599"/>
          </a:xfrm>
        </p:spPr>
        <p:txBody>
          <a:bodyPr/>
          <a:lstStyle>
            <a:lvl1pPr marL="0" indent="0">
              <a:spcBef>
                <a:spcPts val="800"/>
              </a:spcBef>
              <a:buFontTx/>
              <a:buNone/>
              <a:defRPr sz="1600" baseline="0">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a:t>What is Lorem Ipsum?</a:t>
            </a:r>
            <a:endParaRPr/>
          </a:p>
        </p:txBody>
      </p:sp>
      <p:sp>
        <p:nvSpPr>
          <p:cNvPr id="13" name="Text Placeholder 9">
            <a:extLst>
              <a:ext uri="{FF2B5EF4-FFF2-40B4-BE49-F238E27FC236}">
                <a16:creationId xmlns:a16="http://schemas.microsoft.com/office/drawing/2014/main" id="{865BCF14-3818-3242-A562-4CB15584A976}"/>
              </a:ext>
            </a:extLst>
          </p:cNvPr>
          <p:cNvSpPr>
            <a:spLocks noGrp="1"/>
          </p:cNvSpPr>
          <p:nvPr>
            <p:ph type="body" sz="quarter" idx="17" hasCustomPrompt="1"/>
          </p:nvPr>
        </p:nvSpPr>
        <p:spPr>
          <a:xfrm>
            <a:off x="4466167" y="3014474"/>
            <a:ext cx="3259667" cy="4201471"/>
          </a:xfrm>
        </p:spPr>
        <p:txBody>
          <a:bodyPr numCol="1" spcCol="36000">
            <a:spAutoFit/>
          </a:bodyPr>
          <a:lstStyle>
            <a:lvl1pPr marL="0" indent="0">
              <a:lnSpc>
                <a:spcPct val="120000"/>
              </a:lnSpc>
              <a:spcBef>
                <a:spcPts val="800"/>
              </a:spcBef>
              <a:buClr>
                <a:srgbClr val="002D1F"/>
              </a:buClr>
              <a:buSzPct val="150000"/>
              <a:buFontTx/>
              <a:buNone/>
              <a:defRPr sz="1400" baseline="0"/>
            </a:lvl1pPr>
          </a:lstStyle>
          <a:p>
            <a:pPr lvl="0"/>
            <a:r>
              <a:rPr lang="en-GB"/>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a:t>
            </a:r>
            <a:endParaRPr/>
          </a:p>
        </p:txBody>
      </p:sp>
      <p:sp>
        <p:nvSpPr>
          <p:cNvPr id="14" name="Text Placeholder 11">
            <a:extLst>
              <a:ext uri="{FF2B5EF4-FFF2-40B4-BE49-F238E27FC236}">
                <a16:creationId xmlns:a16="http://schemas.microsoft.com/office/drawing/2014/main" id="{F0C6ACEF-EE39-624F-A55C-FFF45653D4CF}"/>
              </a:ext>
            </a:extLst>
          </p:cNvPr>
          <p:cNvSpPr>
            <a:spLocks noGrp="1"/>
          </p:cNvSpPr>
          <p:nvPr>
            <p:ph type="body" sz="quarter" idx="18" hasCustomPrompt="1"/>
          </p:nvPr>
        </p:nvSpPr>
        <p:spPr>
          <a:xfrm>
            <a:off x="4466167" y="2472267"/>
            <a:ext cx="3259667" cy="221599"/>
          </a:xfrm>
        </p:spPr>
        <p:txBody>
          <a:bodyPr/>
          <a:lstStyle>
            <a:lvl1pPr marL="0" indent="0">
              <a:spcBef>
                <a:spcPts val="800"/>
              </a:spcBef>
              <a:buFontTx/>
              <a:buNone/>
              <a:defRPr sz="1600" baseline="0">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a:t>Why do we use it?</a:t>
            </a:r>
            <a:endParaRPr/>
          </a:p>
        </p:txBody>
      </p:sp>
      <p:sp>
        <p:nvSpPr>
          <p:cNvPr id="15" name="Text Placeholder 9">
            <a:extLst>
              <a:ext uri="{FF2B5EF4-FFF2-40B4-BE49-F238E27FC236}">
                <a16:creationId xmlns:a16="http://schemas.microsoft.com/office/drawing/2014/main" id="{D9A93FDA-880B-F646-95B7-3139E7C830AC}"/>
              </a:ext>
            </a:extLst>
          </p:cNvPr>
          <p:cNvSpPr>
            <a:spLocks noGrp="1"/>
          </p:cNvSpPr>
          <p:nvPr>
            <p:ph type="body" sz="quarter" idx="19" hasCustomPrompt="1"/>
          </p:nvPr>
        </p:nvSpPr>
        <p:spPr>
          <a:xfrm>
            <a:off x="8094134" y="3014474"/>
            <a:ext cx="3259667" cy="4201471"/>
          </a:xfrm>
        </p:spPr>
        <p:txBody>
          <a:bodyPr numCol="1" spcCol="36000">
            <a:spAutoFit/>
          </a:bodyPr>
          <a:lstStyle>
            <a:lvl1pPr marL="0" indent="0">
              <a:lnSpc>
                <a:spcPct val="120000"/>
              </a:lnSpc>
              <a:spcBef>
                <a:spcPts val="800"/>
              </a:spcBef>
              <a:buClr>
                <a:srgbClr val="002D1F"/>
              </a:buClr>
              <a:buSzPct val="150000"/>
              <a:buFontTx/>
              <a:buNone/>
              <a:defRPr sz="1400" baseline="0"/>
            </a:lvl1pPr>
          </a:lstStyle>
          <a:p>
            <a:pPr lvl="0"/>
            <a:r>
              <a:rPr lang="en-GB"/>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GB" err="1"/>
              <a:t>consectetur</a:t>
            </a:r>
            <a:r>
              <a:rPr lang="en-GB"/>
              <a:t>, from a Lorem Ipsum passage, and going through the cites of the word in classical literature, discovered the undoubtable. The first line of Lorem Ipsum. “Lorem ipsum </a:t>
            </a:r>
            <a:r>
              <a:rPr lang="en-GB" err="1"/>
              <a:t>dolor</a:t>
            </a:r>
            <a:r>
              <a:rPr lang="en-GB"/>
              <a:t> sit </a:t>
            </a:r>
            <a:r>
              <a:rPr lang="en-GB" err="1"/>
              <a:t>amet</a:t>
            </a:r>
            <a:r>
              <a:rPr lang="en-GB"/>
              <a:t>..”, comes from.</a:t>
            </a:r>
            <a:endParaRPr/>
          </a:p>
        </p:txBody>
      </p:sp>
      <p:sp>
        <p:nvSpPr>
          <p:cNvPr id="16" name="Text Placeholder 11">
            <a:extLst>
              <a:ext uri="{FF2B5EF4-FFF2-40B4-BE49-F238E27FC236}">
                <a16:creationId xmlns:a16="http://schemas.microsoft.com/office/drawing/2014/main" id="{D69D15AC-F3FF-C84F-8F6C-3655CD155083}"/>
              </a:ext>
            </a:extLst>
          </p:cNvPr>
          <p:cNvSpPr>
            <a:spLocks noGrp="1"/>
          </p:cNvSpPr>
          <p:nvPr>
            <p:ph type="body" sz="quarter" idx="20" hasCustomPrompt="1"/>
          </p:nvPr>
        </p:nvSpPr>
        <p:spPr>
          <a:xfrm>
            <a:off x="8094134" y="2472267"/>
            <a:ext cx="3259667" cy="221599"/>
          </a:xfrm>
        </p:spPr>
        <p:txBody>
          <a:bodyPr/>
          <a:lstStyle>
            <a:lvl1pPr marL="0" indent="0">
              <a:spcBef>
                <a:spcPts val="800"/>
              </a:spcBef>
              <a:buFontTx/>
              <a:buNone/>
              <a:defRPr sz="1600" baseline="0">
                <a:latin typeface="IBM Plex Sans Medium" panose="020B0503050203000203" pitchFamily="34" charset="0"/>
              </a:defRPr>
            </a:lvl1pPr>
            <a:lvl2pPr>
              <a:buFontTx/>
              <a:buNone/>
              <a:defRPr sz="1400" baseline="0">
                <a:latin typeface="IBM Plex Sans Medium" panose="020B0503050203000203" pitchFamily="34" charset="0"/>
              </a:defRPr>
            </a:lvl2pPr>
            <a:lvl3pPr>
              <a:buFontTx/>
              <a:buNone/>
              <a:defRPr sz="1400" baseline="0">
                <a:latin typeface="IBM Plex Sans Medium" panose="020B0503050203000203" pitchFamily="34" charset="0"/>
              </a:defRPr>
            </a:lvl3pPr>
            <a:lvl4pPr>
              <a:buFontTx/>
              <a:buNone/>
              <a:defRPr sz="1400" baseline="0">
                <a:latin typeface="IBM Plex Sans Medium" panose="020B0503050203000203" pitchFamily="34" charset="0"/>
              </a:defRPr>
            </a:lvl4pPr>
            <a:lvl5pPr>
              <a:buFontTx/>
              <a:buNone/>
              <a:defRPr sz="1400" baseline="0">
                <a:latin typeface="IBM Plex Sans Medium" panose="020B0503050203000203" pitchFamily="34" charset="0"/>
              </a:defRPr>
            </a:lvl5pPr>
          </a:lstStyle>
          <a:p>
            <a:pPr lvl="0"/>
            <a:r>
              <a:rPr lang="en-GB"/>
              <a:t>Where does it come from?</a:t>
            </a:r>
            <a:endParaRPr/>
          </a:p>
        </p:txBody>
      </p:sp>
    </p:spTree>
    <p:extLst>
      <p:ext uri="{BB962C8B-B14F-4D97-AF65-F5344CB8AC3E}">
        <p14:creationId xmlns:p14="http://schemas.microsoft.com/office/powerpoint/2010/main" val="89638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en-US"/>
              <a:t>19/05/2021</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a:t>19/05/2021</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 id="2147483751" r:id="rId18"/>
    <p:sldLayoutId id="2147483752" r:id="rId19"/>
    <p:sldLayoutId id="2147483753" r:id="rId20"/>
    <p:sldLayoutId id="2147483754" r:id="rId21"/>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3.png"/><Relationship Id="rId7"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3.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40.sv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22.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209909" y="3180520"/>
            <a:ext cx="9769895" cy="2705626"/>
          </a:xfrm>
        </p:spPr>
        <p:txBody>
          <a:bodyPr/>
          <a:lstStyle/>
          <a:p>
            <a:pPr>
              <a:lnSpc>
                <a:spcPct val="100000"/>
              </a:lnSpc>
              <a:spcBef>
                <a:spcPts val="600"/>
              </a:spcBef>
            </a:pPr>
            <a:br>
              <a:rPr lang="lv-LV" sz="4000" b="1" spc="0">
                <a:latin typeface="Verdana"/>
                <a:ea typeface="Verdana"/>
              </a:rPr>
            </a:br>
            <a:br>
              <a:rPr lang="lv-LV" sz="4000" b="1" spc="0">
                <a:latin typeface="Verdana"/>
                <a:ea typeface="Verdana"/>
              </a:rPr>
            </a:br>
            <a:br>
              <a:rPr lang="lv-LV" sz="4000" b="1" spc="0">
                <a:latin typeface="Verdana"/>
                <a:ea typeface="Verdana"/>
              </a:rPr>
            </a:br>
            <a:r>
              <a:rPr lang="lv-LV" sz="2800" b="1" spc="0">
                <a:latin typeface="Verdana"/>
                <a:ea typeface="Verdana"/>
              </a:rPr>
              <a:t>Sabiedrības integrācijas fonda jaunākie dati </a:t>
            </a:r>
            <a:br>
              <a:rPr lang="lv-LV" sz="2800" b="1" spc="0">
                <a:latin typeface="Verdana"/>
                <a:ea typeface="Verdana"/>
              </a:rPr>
            </a:br>
            <a:r>
              <a:rPr lang="lv-LV" sz="2800" i="1" spc="0">
                <a:latin typeface="Verdana"/>
                <a:ea typeface="Verdana"/>
              </a:rPr>
              <a:t> sabiedrības saliedētības kontekstā</a:t>
            </a:r>
            <a:br>
              <a:rPr lang="lv-LV" sz="4000" b="1" spc="0">
                <a:latin typeface="Verdana"/>
                <a:ea typeface="Verdana"/>
              </a:rPr>
            </a:br>
            <a:br>
              <a:rPr lang="lv-LV" sz="4000" b="1" spc="0">
                <a:latin typeface="Verdana"/>
                <a:ea typeface="Verdana"/>
              </a:rPr>
            </a:br>
            <a:r>
              <a:rPr lang="lv-LV" sz="2400" b="1" spc="0">
                <a:latin typeface="Verdana"/>
                <a:ea typeface="Verdana"/>
              </a:rPr>
              <a:t>Inese Kalvāne</a:t>
            </a:r>
            <a:br>
              <a:rPr lang="lv-LV" sz="3200" b="1" spc="0">
                <a:latin typeface="Verdana"/>
                <a:ea typeface="Verdana"/>
              </a:rPr>
            </a:br>
            <a:r>
              <a:rPr lang="lv-LV" sz="1800" b="1" spc="0">
                <a:latin typeface="Verdana"/>
                <a:ea typeface="Verdana"/>
              </a:rPr>
              <a:t>Sabiedrības integrācijas fonda sekretariāta direktore</a:t>
            </a:r>
            <a:br>
              <a:rPr lang="lv-LV" sz="1800" b="1" spc="0">
                <a:latin typeface="Verdana"/>
                <a:ea typeface="Verdana"/>
              </a:rPr>
            </a:br>
            <a:br>
              <a:rPr lang="lv-LV" sz="1800" b="1" spc="0">
                <a:latin typeface="Verdana"/>
                <a:ea typeface="Verdana"/>
              </a:rPr>
            </a:br>
            <a:br>
              <a:rPr lang="lv-LV" sz="1800" b="1" spc="0"/>
            </a:br>
            <a:r>
              <a:rPr lang="lv-LV" sz="1800" b="1" spc="0">
                <a:latin typeface="Verdana"/>
                <a:ea typeface="Verdana"/>
              </a:rPr>
              <a:t>Ziņojums Invaliditātes lietu nacionālās padomes sēdē 04.03.2026.</a:t>
            </a:r>
            <a:br>
              <a:rPr lang="lv-LV" sz="2800" b="1" spc="0"/>
            </a:br>
            <a:br>
              <a:rPr lang="lv-LV" sz="2800" b="1" spc="0"/>
            </a:br>
            <a:br>
              <a:rPr lang="lv-LV" sz="2800" spc="0">
                <a:latin typeface="Verdana"/>
                <a:ea typeface="Verdana"/>
              </a:rPr>
            </a:br>
            <a:br>
              <a:rPr lang="lv-LV" sz="3600" spc="0">
                <a:latin typeface="Verdana"/>
                <a:ea typeface="Verdana"/>
              </a:rPr>
            </a:br>
            <a:br>
              <a:rPr lang="lv-LV" sz="4000" spc="0">
                <a:latin typeface="Verdana"/>
                <a:ea typeface="Verdana"/>
              </a:rPr>
            </a:br>
            <a:endParaRPr lang="en-LV" sz="2000" spc="0">
              <a:latin typeface="Verdana"/>
              <a:ea typeface="Verdana"/>
            </a:endParaRPr>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Tree>
    <p:extLst>
      <p:ext uri="{BB962C8B-B14F-4D97-AF65-F5344CB8AC3E}">
        <p14:creationId xmlns:p14="http://schemas.microsoft.com/office/powerpoint/2010/main" val="169067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811866"/>
            <a:ext cx="9819659" cy="1145117"/>
            <a:chOff x="0" y="0"/>
            <a:chExt cx="19639319" cy="2290234"/>
          </a:xfrm>
        </p:grpSpPr>
        <p:sp>
          <p:nvSpPr>
            <p:cNvPr id="3" name="Freeform 3"/>
            <p:cNvSpPr/>
            <p:nvPr/>
          </p:nvSpPr>
          <p:spPr>
            <a:xfrm>
              <a:off x="0" y="0"/>
              <a:ext cx="19639318" cy="2290234"/>
            </a:xfrm>
            <a:custGeom>
              <a:avLst/>
              <a:gdLst/>
              <a:ahLst/>
              <a:cxnLst/>
              <a:rect l="l" t="t" r="r" b="b"/>
              <a:pathLst>
                <a:path w="19639318" h="2290234">
                  <a:moveTo>
                    <a:pt x="0" y="0"/>
                  </a:moveTo>
                  <a:lnTo>
                    <a:pt x="19639318" y="0"/>
                  </a:lnTo>
                  <a:lnTo>
                    <a:pt x="19639318" y="2290234"/>
                  </a:lnTo>
                  <a:lnTo>
                    <a:pt x="0" y="2290234"/>
                  </a:lnTo>
                  <a:close/>
                </a:path>
              </a:pathLst>
            </a:custGeom>
          </p:spPr>
          <p:txBody>
            <a:bodyPr/>
            <a:lstStyle/>
            <a:p>
              <a:endParaRPr lang="lv-LV" sz="1200"/>
            </a:p>
          </p:txBody>
        </p:sp>
        <p:sp>
          <p:nvSpPr>
            <p:cNvPr id="4" name="TextBox 4"/>
            <p:cNvSpPr txBox="1"/>
            <p:nvPr/>
          </p:nvSpPr>
          <p:spPr>
            <a:xfrm>
              <a:off x="0" y="57150"/>
              <a:ext cx="19639319" cy="2233084"/>
            </a:xfrm>
            <a:prstGeom prst="rect">
              <a:avLst/>
            </a:prstGeom>
          </p:spPr>
          <p:txBody>
            <a:bodyPr lIns="0" tIns="0" rIns="0" bIns="0" rtlCol="0" anchor="t"/>
            <a:lstStyle/>
            <a:p>
              <a:pPr>
                <a:lnSpc>
                  <a:spcPts val="3600"/>
                </a:lnSpc>
              </a:pPr>
              <a:r>
                <a:rPr lang="en-US" sz="3600" b="1" err="1">
                  <a:solidFill>
                    <a:srgbClr val="00B050"/>
                  </a:solidFill>
                  <a:latin typeface="IBM Plex Sans Medium"/>
                  <a:ea typeface="IBM Plex Sans Medium"/>
                  <a:cs typeface="IBM Plex Sans Medium"/>
                  <a:sym typeface="IBM Plex Sans Medium"/>
                </a:rPr>
                <a:t>Gatavība</a:t>
              </a:r>
              <a:r>
                <a:rPr lang="en-US" sz="3600" b="1">
                  <a:solidFill>
                    <a:srgbClr val="00B050"/>
                  </a:solidFill>
                  <a:latin typeface="IBM Plex Sans Medium"/>
                  <a:ea typeface="IBM Plex Sans Medium"/>
                  <a:cs typeface="IBM Plex Sans Medium"/>
                  <a:sym typeface="IBM Plex Sans Medium"/>
                </a:rPr>
                <a:t> </a:t>
              </a:r>
              <a:r>
                <a:rPr lang="en-US" sz="3600" b="1" err="1">
                  <a:solidFill>
                    <a:srgbClr val="00B050"/>
                  </a:solidFill>
                  <a:latin typeface="IBM Plex Sans Medium"/>
                  <a:ea typeface="IBM Plex Sans Medium"/>
                  <a:cs typeface="IBM Plex Sans Medium"/>
                  <a:sym typeface="IBM Plex Sans Medium"/>
                </a:rPr>
                <a:t>pieņemt</a:t>
              </a:r>
              <a:r>
                <a:rPr lang="en-US" sz="3600" b="1">
                  <a:solidFill>
                    <a:srgbClr val="00B050"/>
                  </a:solidFill>
                  <a:latin typeface="IBM Plex Sans Medium"/>
                  <a:ea typeface="IBM Plex Sans Medium"/>
                  <a:cs typeface="IBM Plex Sans Medium"/>
                  <a:sym typeface="IBM Plex Sans Medium"/>
                </a:rPr>
                <a:t> </a:t>
              </a:r>
              <a:r>
                <a:rPr lang="en-US" sz="3600" b="1" err="1">
                  <a:solidFill>
                    <a:srgbClr val="00B050"/>
                  </a:solidFill>
                  <a:latin typeface="IBM Plex Sans Medium"/>
                  <a:ea typeface="IBM Plex Sans Medium"/>
                  <a:cs typeface="IBM Plex Sans Medium"/>
                  <a:sym typeface="IBM Plex Sans Medium"/>
                </a:rPr>
                <a:t>darbā</a:t>
              </a:r>
              <a:r>
                <a:rPr lang="en-US" sz="3600" b="1">
                  <a:solidFill>
                    <a:srgbClr val="00B050"/>
                  </a:solidFill>
                  <a:latin typeface="IBM Plex Sans Medium"/>
                  <a:ea typeface="IBM Plex Sans Medium"/>
                  <a:cs typeface="IBM Plex Sans Medium"/>
                  <a:sym typeface="IBM Plex Sans Medium"/>
                </a:rPr>
                <a:t> </a:t>
              </a:r>
              <a:r>
                <a:rPr lang="en-US" sz="3600" b="1" err="1">
                  <a:solidFill>
                    <a:srgbClr val="00B050"/>
                  </a:solidFill>
                  <a:latin typeface="IBM Plex Sans Medium"/>
                  <a:ea typeface="IBM Plex Sans Medium"/>
                  <a:cs typeface="IBM Plex Sans Medium"/>
                  <a:sym typeface="IBM Plex Sans Medium"/>
                </a:rPr>
                <a:t>dažādas</a:t>
              </a:r>
              <a:r>
                <a:rPr lang="en-US" sz="3600" b="1">
                  <a:solidFill>
                    <a:srgbClr val="00B050"/>
                  </a:solidFill>
                  <a:latin typeface="IBM Plex Sans Medium"/>
                  <a:ea typeface="IBM Plex Sans Medium"/>
                  <a:cs typeface="IBM Plex Sans Medium"/>
                  <a:sym typeface="IBM Plex Sans Medium"/>
                </a:rPr>
                <a:t> </a:t>
              </a:r>
              <a:r>
                <a:rPr lang="en-US" sz="3600" b="1" err="1">
                  <a:solidFill>
                    <a:srgbClr val="00B050"/>
                  </a:solidFill>
                  <a:latin typeface="IBM Plex Sans Medium"/>
                  <a:ea typeface="IBM Plex Sans Medium"/>
                  <a:cs typeface="IBM Plex Sans Medium"/>
                  <a:sym typeface="IBM Plex Sans Medium"/>
                </a:rPr>
                <a:t>sabiedrības</a:t>
              </a:r>
              <a:r>
                <a:rPr lang="en-US" sz="3600" b="1">
                  <a:solidFill>
                    <a:srgbClr val="00B050"/>
                  </a:solidFill>
                  <a:latin typeface="IBM Plex Sans Medium"/>
                  <a:ea typeface="IBM Plex Sans Medium"/>
                  <a:cs typeface="IBM Plex Sans Medium"/>
                  <a:sym typeface="IBM Plex Sans Medium"/>
                </a:rPr>
                <a:t> </a:t>
              </a:r>
              <a:r>
                <a:rPr lang="en-US" sz="3600" b="1" err="1">
                  <a:solidFill>
                    <a:srgbClr val="00B050"/>
                  </a:solidFill>
                  <a:latin typeface="IBM Plex Sans Medium"/>
                  <a:ea typeface="IBM Plex Sans Medium"/>
                  <a:cs typeface="IBM Plex Sans Medium"/>
                  <a:sym typeface="IBM Plex Sans Medium"/>
                </a:rPr>
                <a:t>grupas</a:t>
              </a:r>
              <a:endParaRPr lang="en-US" sz="3600" b="1">
                <a:solidFill>
                  <a:srgbClr val="00B050"/>
                </a:solidFill>
                <a:latin typeface="IBM Plex Sans Medium"/>
                <a:ea typeface="IBM Plex Sans Medium"/>
                <a:cs typeface="IBM Plex Sans Medium"/>
                <a:sym typeface="IBM Plex Sans Medium"/>
              </a:endParaRPr>
            </a:p>
          </p:txBody>
        </p:sp>
      </p:grpSp>
      <p:sp>
        <p:nvSpPr>
          <p:cNvPr id="5" name="Freeform 5"/>
          <p:cNvSpPr/>
          <p:nvPr/>
        </p:nvSpPr>
        <p:spPr>
          <a:xfrm>
            <a:off x="8534083" y="-3997067"/>
            <a:ext cx="4680982" cy="4682867"/>
          </a:xfrm>
          <a:custGeom>
            <a:avLst/>
            <a:gdLst/>
            <a:ahLst/>
            <a:cxnLst/>
            <a:rect l="l" t="t" r="r" b="b"/>
            <a:pathLst>
              <a:path w="7021473" h="7024300">
                <a:moveTo>
                  <a:pt x="0" y="0"/>
                </a:moveTo>
                <a:lnTo>
                  <a:pt x="7021473" y="0"/>
                </a:lnTo>
                <a:lnTo>
                  <a:pt x="7021473" y="7024300"/>
                </a:lnTo>
                <a:lnTo>
                  <a:pt x="0" y="7024300"/>
                </a:lnTo>
                <a:lnTo>
                  <a:pt x="0" y="0"/>
                </a:lnTo>
                <a:close/>
              </a:path>
            </a:pathLst>
          </a:custGeom>
          <a:blipFill>
            <a:blip r:embed="rId3"/>
            <a:stretch>
              <a:fillRect l="-1368" t="-1671" r="-343"/>
            </a:stretch>
          </a:blipFill>
        </p:spPr>
        <p:txBody>
          <a:bodyPr/>
          <a:lstStyle/>
          <a:p>
            <a:endParaRPr lang="lv-LV" sz="1200"/>
          </a:p>
        </p:txBody>
      </p:sp>
      <p:sp>
        <p:nvSpPr>
          <p:cNvPr id="8" name="TextBox 8"/>
          <p:cNvSpPr txBox="1"/>
          <p:nvPr/>
        </p:nvSpPr>
        <p:spPr>
          <a:xfrm>
            <a:off x="685800" y="6190377"/>
            <a:ext cx="2565400" cy="220830"/>
          </a:xfrm>
          <a:prstGeom prst="rect">
            <a:avLst/>
          </a:prstGeom>
        </p:spPr>
        <p:txBody>
          <a:bodyPr wrap="square" lIns="0" tIns="0" rIns="0" bIns="0" rtlCol="0" anchor="t">
            <a:spAutoFit/>
          </a:bodyPr>
          <a:lstStyle/>
          <a:p>
            <a:pPr algn="ctr">
              <a:lnSpc>
                <a:spcPts val="1759"/>
              </a:lnSpc>
              <a:spcBef>
                <a:spcPct val="0"/>
              </a:spcBef>
            </a:pPr>
            <a:r>
              <a:rPr lang="en-US" sz="1466" err="1">
                <a:solidFill>
                  <a:srgbClr val="002D1F"/>
                </a:solidFill>
                <a:latin typeface="IBM Plex Sans"/>
                <a:ea typeface="IBM Plex Sans"/>
                <a:cs typeface="IBM Plex Sans"/>
                <a:sym typeface="IBM Plex Sans"/>
              </a:rPr>
              <a:t>Bāze</a:t>
            </a:r>
            <a:r>
              <a:rPr lang="en-US" sz="1466">
                <a:solidFill>
                  <a:srgbClr val="002D1F"/>
                </a:solidFill>
                <a:latin typeface="IBM Plex Sans"/>
                <a:ea typeface="IBM Plex Sans"/>
                <a:cs typeface="IBM Plex Sans"/>
                <a:sym typeface="IBM Plex Sans"/>
              </a:rPr>
              <a:t>: </a:t>
            </a:r>
            <a:r>
              <a:rPr lang="en-US" sz="1466" err="1">
                <a:solidFill>
                  <a:srgbClr val="002D1F"/>
                </a:solidFill>
                <a:latin typeface="IBM Plex Sans"/>
                <a:ea typeface="IBM Plex Sans"/>
                <a:cs typeface="IBM Plex Sans"/>
                <a:sym typeface="IBM Plex Sans"/>
              </a:rPr>
              <a:t>visi</a:t>
            </a:r>
            <a:r>
              <a:rPr lang="en-US" sz="1466">
                <a:solidFill>
                  <a:srgbClr val="002D1F"/>
                </a:solidFill>
                <a:latin typeface="IBM Plex Sans"/>
                <a:ea typeface="IBM Plex Sans"/>
                <a:cs typeface="IBM Plex Sans"/>
                <a:sym typeface="IBM Plex Sans"/>
              </a:rPr>
              <a:t> </a:t>
            </a:r>
            <a:r>
              <a:rPr lang="en-US" sz="1466" err="1">
                <a:solidFill>
                  <a:srgbClr val="002D1F"/>
                </a:solidFill>
                <a:latin typeface="IBM Plex Sans"/>
                <a:ea typeface="IBM Plex Sans"/>
                <a:cs typeface="IBM Plex Sans"/>
                <a:sym typeface="IBM Plex Sans"/>
              </a:rPr>
              <a:t>respondenti</a:t>
            </a:r>
            <a:r>
              <a:rPr lang="en-US" sz="1466">
                <a:solidFill>
                  <a:srgbClr val="002D1F"/>
                </a:solidFill>
                <a:latin typeface="IBM Plex Sans"/>
                <a:ea typeface="IBM Plex Sans"/>
                <a:cs typeface="IBM Plex Sans"/>
                <a:sym typeface="IBM Plex Sans"/>
              </a:rPr>
              <a:t>, n=431</a:t>
            </a:r>
          </a:p>
        </p:txBody>
      </p:sp>
      <p:sp>
        <p:nvSpPr>
          <p:cNvPr id="10" name="TextBox 9">
            <a:extLst>
              <a:ext uri="{FF2B5EF4-FFF2-40B4-BE49-F238E27FC236}">
                <a16:creationId xmlns:a16="http://schemas.microsoft.com/office/drawing/2014/main" id="{A26D4932-1DD4-B80F-7D62-32EA11A18D20}"/>
              </a:ext>
            </a:extLst>
          </p:cNvPr>
          <p:cNvSpPr txBox="1"/>
          <p:nvPr/>
        </p:nvSpPr>
        <p:spPr>
          <a:xfrm flipV="1">
            <a:off x="9771798" y="5886526"/>
            <a:ext cx="354841" cy="154466"/>
          </a:xfrm>
          <a:prstGeom prst="rect">
            <a:avLst/>
          </a:prstGeom>
        </p:spPr>
        <p:txBody>
          <a:bodyPr wrap="square" lIns="0" tIns="0" rIns="0" bIns="0" rtlCol="0" anchor="t">
            <a:spAutoFit/>
          </a:bodyPr>
          <a:lstStyle/>
          <a:p>
            <a:pPr algn="ctr">
              <a:lnSpc>
                <a:spcPts val="1200"/>
              </a:lnSpc>
              <a:spcBef>
                <a:spcPct val="0"/>
              </a:spcBef>
            </a:pPr>
            <a:r>
              <a:rPr lang="en-US" sz="1200">
                <a:solidFill>
                  <a:srgbClr val="002D1F"/>
                </a:solidFill>
                <a:latin typeface="IBM Plex Sans"/>
                <a:ea typeface="IBM Plex Sans"/>
                <a:cs typeface="IBM Plex Sans"/>
                <a:sym typeface="IBM Plex Sans"/>
              </a:rPr>
              <a:t>%</a:t>
            </a:r>
          </a:p>
        </p:txBody>
      </p:sp>
      <p:graphicFrame>
        <p:nvGraphicFramePr>
          <p:cNvPr id="6" name="Chart 5">
            <a:extLst>
              <a:ext uri="{FF2B5EF4-FFF2-40B4-BE49-F238E27FC236}">
                <a16:creationId xmlns:a16="http://schemas.microsoft.com/office/drawing/2014/main" id="{2E5C877D-8690-989C-A51F-09564FF2C775}"/>
              </a:ext>
            </a:extLst>
          </p:cNvPr>
          <p:cNvGraphicFramePr/>
          <p:nvPr>
            <p:extLst>
              <p:ext uri="{D42A27DB-BD31-4B8C-83A1-F6EECF244321}">
                <p14:modId xmlns:p14="http://schemas.microsoft.com/office/powerpoint/2010/main" val="3738691490"/>
              </p:ext>
            </p:extLst>
          </p:nvPr>
        </p:nvGraphicFramePr>
        <p:xfrm>
          <a:off x="1364776" y="1738397"/>
          <a:ext cx="8493482" cy="4307737"/>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Taisns savienotājs 8">
            <a:extLst>
              <a:ext uri="{FF2B5EF4-FFF2-40B4-BE49-F238E27FC236}">
                <a16:creationId xmlns:a16="http://schemas.microsoft.com/office/drawing/2014/main" id="{E931EA7B-93B2-6787-3DBC-E4420B55DACB}"/>
              </a:ext>
            </a:extLst>
          </p:cNvPr>
          <p:cNvCxnSpPr/>
          <p:nvPr/>
        </p:nvCxnSpPr>
        <p:spPr>
          <a:xfrm>
            <a:off x="927385" y="3892265"/>
            <a:ext cx="99471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CC0AC-A1B4-494B-DF5D-534A491BB604}"/>
            </a:ext>
          </a:extLst>
        </p:cNvPr>
        <p:cNvGrpSpPr/>
        <p:nvPr/>
      </p:nvGrpSpPr>
      <p:grpSpPr>
        <a:xfrm>
          <a:off x="0" y="0"/>
          <a:ext cx="0" cy="0"/>
          <a:chOff x="0" y="0"/>
          <a:chExt cx="0" cy="0"/>
        </a:xfrm>
      </p:grpSpPr>
      <p:sp>
        <p:nvSpPr>
          <p:cNvPr id="9" name="TextBox 9">
            <a:extLst>
              <a:ext uri="{FF2B5EF4-FFF2-40B4-BE49-F238E27FC236}">
                <a16:creationId xmlns:a16="http://schemas.microsoft.com/office/drawing/2014/main" id="{FE3CBF92-BCEE-F651-D060-53F1F3348CD1}"/>
              </a:ext>
            </a:extLst>
          </p:cNvPr>
          <p:cNvSpPr txBox="1"/>
          <p:nvPr/>
        </p:nvSpPr>
        <p:spPr>
          <a:xfrm>
            <a:off x="685800" y="6322600"/>
            <a:ext cx="3886200" cy="153888"/>
          </a:xfrm>
          <a:prstGeom prst="rect">
            <a:avLst/>
          </a:prstGeom>
        </p:spPr>
        <p:txBody>
          <a:bodyPr wrap="square" lIns="0" tIns="0" rIns="0" bIns="0" rtlCol="0" anchor="t">
            <a:spAutoFit/>
          </a:bodyPr>
          <a:lstStyle/>
          <a:p>
            <a:pPr>
              <a:lnSpc>
                <a:spcPts val="1200"/>
              </a:lnSpc>
              <a:spcBef>
                <a:spcPct val="0"/>
              </a:spcBef>
            </a:pPr>
            <a:r>
              <a:rPr lang="en-US" sz="1200" b="1" err="1">
                <a:solidFill>
                  <a:srgbClr val="002D1F"/>
                </a:solidFill>
                <a:latin typeface="IBM Plex Sans Bold"/>
                <a:ea typeface="IBM Plex Sans Bold"/>
                <a:cs typeface="IBM Plex Sans Bold"/>
                <a:sym typeface="IBM Plex Sans Bold"/>
              </a:rPr>
              <a:t>Bāze</a:t>
            </a:r>
            <a:r>
              <a:rPr lang="en-US" sz="1200" b="1">
                <a:solidFill>
                  <a:srgbClr val="002D1F"/>
                </a:solidFill>
                <a:latin typeface="IBM Plex Sans Bold"/>
                <a:ea typeface="IBM Plex Sans Bold"/>
                <a:cs typeface="IBM Plex Sans Bold"/>
                <a:sym typeface="IBM Plex Sans Bold"/>
              </a:rPr>
              <a:t>:</a:t>
            </a:r>
            <a:r>
              <a:rPr lang="en-US" sz="1200">
                <a:solidFill>
                  <a:srgbClr val="002D1F"/>
                </a:solidFill>
                <a:latin typeface="IBM Plex Sans"/>
                <a:ea typeface="IBM Plex Sans"/>
                <a:cs typeface="IBM Plex Sans"/>
                <a:sym typeface="IBM Plex Sans"/>
              </a:rPr>
              <a:t> Visi </a:t>
            </a:r>
            <a:r>
              <a:rPr lang="en-US" sz="1200" err="1">
                <a:solidFill>
                  <a:srgbClr val="002D1F"/>
                </a:solidFill>
                <a:latin typeface="IBM Plex Sans"/>
                <a:ea typeface="IBM Plex Sans"/>
                <a:cs typeface="IBM Plex Sans"/>
                <a:sym typeface="IBM Plex Sans"/>
              </a:rPr>
              <a:t>respondenti</a:t>
            </a:r>
            <a:r>
              <a:rPr lang="en-US" sz="1200">
                <a:solidFill>
                  <a:srgbClr val="002D1F"/>
                </a:solidFill>
                <a:latin typeface="IBM Plex Sans"/>
                <a:ea typeface="IBM Plex Sans"/>
                <a:cs typeface="IBM Plex Sans"/>
                <a:sym typeface="IBM Plex Sans"/>
              </a:rPr>
              <a:t>: n=431]</a:t>
            </a:r>
          </a:p>
        </p:txBody>
      </p:sp>
      <p:graphicFrame>
        <p:nvGraphicFramePr>
          <p:cNvPr id="13" name="Chart 12">
            <a:extLst>
              <a:ext uri="{FF2B5EF4-FFF2-40B4-BE49-F238E27FC236}">
                <a16:creationId xmlns:a16="http://schemas.microsoft.com/office/drawing/2014/main" id="{5EE66E04-7F4A-FA1A-CC31-D51CE843820B}"/>
              </a:ext>
            </a:extLst>
          </p:cNvPr>
          <p:cNvGraphicFramePr/>
          <p:nvPr>
            <p:extLst>
              <p:ext uri="{D42A27DB-BD31-4B8C-83A1-F6EECF244321}">
                <p14:modId xmlns:p14="http://schemas.microsoft.com/office/powerpoint/2010/main" val="466369141"/>
              </p:ext>
            </p:extLst>
          </p:nvPr>
        </p:nvGraphicFramePr>
        <p:xfrm>
          <a:off x="111211" y="1569308"/>
          <a:ext cx="11394989" cy="512729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4">
            <a:extLst>
              <a:ext uri="{FF2B5EF4-FFF2-40B4-BE49-F238E27FC236}">
                <a16:creationId xmlns:a16="http://schemas.microsoft.com/office/drawing/2014/main" id="{8318B464-ED04-E45A-BFFD-9204881CBB35}"/>
              </a:ext>
            </a:extLst>
          </p:cNvPr>
          <p:cNvSpPr txBox="1"/>
          <p:nvPr/>
        </p:nvSpPr>
        <p:spPr>
          <a:xfrm>
            <a:off x="340341" y="161396"/>
            <a:ext cx="9819659" cy="666569"/>
          </a:xfrm>
          <a:prstGeom prst="rect">
            <a:avLst/>
          </a:prstGeom>
        </p:spPr>
        <p:txBody>
          <a:bodyPr lIns="0" tIns="0" rIns="0" bIns="0" rtlCol="0" anchor="t"/>
          <a:lstStyle/>
          <a:p>
            <a:pPr>
              <a:lnSpc>
                <a:spcPts val="3600"/>
              </a:lnSpc>
            </a:pPr>
            <a:r>
              <a:rPr lang="en-US" sz="3200" b="1" err="1">
                <a:solidFill>
                  <a:srgbClr val="00B050"/>
                </a:solidFill>
                <a:latin typeface="IBM Plex Sans Medium"/>
                <a:ea typeface="IBM Plex Sans Medium"/>
                <a:cs typeface="IBM Plex Sans Medium"/>
                <a:sym typeface="IBM Plex Sans Medium"/>
              </a:rPr>
              <a:t>Aspekti</a:t>
            </a:r>
            <a:r>
              <a:rPr lang="en-US" sz="3200" b="1">
                <a:solidFill>
                  <a:srgbClr val="00B050"/>
                </a:solidFill>
                <a:latin typeface="IBM Plex Sans Medium"/>
                <a:ea typeface="IBM Plex Sans Medium"/>
                <a:cs typeface="IBM Plex Sans Medium"/>
                <a:sym typeface="IBM Plex Sans Medium"/>
              </a:rPr>
              <a:t>, kas </a:t>
            </a:r>
            <a:r>
              <a:rPr lang="en-US" sz="3200" b="1" err="1">
                <a:solidFill>
                  <a:srgbClr val="00B050"/>
                </a:solidFill>
                <a:latin typeface="IBM Plex Sans Medium"/>
                <a:ea typeface="IBM Plex Sans Medium"/>
                <a:cs typeface="IBM Plex Sans Medium"/>
                <a:sym typeface="IBM Plex Sans Medium"/>
              </a:rPr>
              <a:t>uzņēmumos</a:t>
            </a:r>
            <a:r>
              <a:rPr lang="en-US" sz="3200" b="1">
                <a:solidFill>
                  <a:srgbClr val="00B050"/>
                </a:solidFill>
                <a:latin typeface="IBM Plex Sans Medium"/>
                <a:ea typeface="IBM Plex Sans Medium"/>
                <a:cs typeface="IBM Plex Sans Medium"/>
                <a:sym typeface="IBM Plex Sans Medium"/>
              </a:rPr>
              <a:t> un </a:t>
            </a:r>
            <a:r>
              <a:rPr lang="en-US" sz="3200" b="1" err="1">
                <a:solidFill>
                  <a:srgbClr val="00B050"/>
                </a:solidFill>
                <a:latin typeface="IBM Plex Sans Medium"/>
                <a:ea typeface="IBM Plex Sans Medium"/>
                <a:cs typeface="IBM Plex Sans Medium"/>
                <a:sym typeface="IBM Plex Sans Medium"/>
              </a:rPr>
              <a:t>organizācijās</a:t>
            </a:r>
            <a:r>
              <a:rPr lang="en-US" sz="3200" b="1">
                <a:solidFill>
                  <a:srgbClr val="00B050"/>
                </a:solidFill>
                <a:latin typeface="IBM Plex Sans Medium"/>
                <a:ea typeface="IBM Plex Sans Medium"/>
                <a:cs typeface="IBM Plex Sans Medium"/>
                <a:sym typeface="IBM Plex Sans Medium"/>
              </a:rPr>
              <a:t> ir </a:t>
            </a:r>
            <a:r>
              <a:rPr lang="en-US" sz="3200" b="1" err="1">
                <a:solidFill>
                  <a:srgbClr val="00B050"/>
                </a:solidFill>
                <a:latin typeface="IBM Plex Sans Medium"/>
                <a:ea typeface="IBM Plex Sans Medium"/>
                <a:cs typeface="IBM Plex Sans Medium"/>
                <a:sym typeface="IBM Plex Sans Medium"/>
              </a:rPr>
              <a:t>nodrošināti</a:t>
            </a:r>
            <a:r>
              <a:rPr lang="en-US" sz="3200" b="1">
                <a:solidFill>
                  <a:srgbClr val="00B050"/>
                </a:solidFill>
                <a:latin typeface="IBM Plex Sans Medium"/>
                <a:ea typeface="IBM Plex Sans Medium"/>
                <a:cs typeface="IBM Plex Sans Medium"/>
                <a:sym typeface="IBM Plex Sans Medium"/>
              </a:rPr>
              <a:t> </a:t>
            </a:r>
            <a:r>
              <a:rPr lang="en-US" sz="3200" b="1" err="1">
                <a:solidFill>
                  <a:srgbClr val="00B050"/>
                </a:solidFill>
                <a:latin typeface="IBM Plex Sans Medium"/>
                <a:ea typeface="IBM Plex Sans Medium"/>
                <a:cs typeface="IBM Plex Sans Medium"/>
                <a:sym typeface="IBM Plex Sans Medium"/>
              </a:rPr>
              <a:t>darbiniekiem</a:t>
            </a:r>
            <a:endParaRPr lang="en-US" sz="3200" b="1">
              <a:solidFill>
                <a:srgbClr val="00B050"/>
              </a:solidFill>
              <a:latin typeface="IBM Plex Sans Medium"/>
              <a:ea typeface="IBM Plex Sans Medium"/>
              <a:cs typeface="IBM Plex Sans Medium"/>
              <a:sym typeface="IBM Plex Sans Medium"/>
            </a:endParaRPr>
          </a:p>
        </p:txBody>
      </p:sp>
    </p:spTree>
    <p:extLst>
      <p:ext uri="{BB962C8B-B14F-4D97-AF65-F5344CB8AC3E}">
        <p14:creationId xmlns:p14="http://schemas.microsoft.com/office/powerpoint/2010/main" val="368542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345596"/>
            <a:ext cx="8724119" cy="1145117"/>
            <a:chOff x="0" y="0"/>
            <a:chExt cx="17448237" cy="2290234"/>
          </a:xfrm>
        </p:grpSpPr>
        <p:sp>
          <p:nvSpPr>
            <p:cNvPr id="3" name="Freeform 3"/>
            <p:cNvSpPr/>
            <p:nvPr/>
          </p:nvSpPr>
          <p:spPr>
            <a:xfrm>
              <a:off x="0" y="0"/>
              <a:ext cx="17448237" cy="2290234"/>
            </a:xfrm>
            <a:custGeom>
              <a:avLst/>
              <a:gdLst/>
              <a:ahLst/>
              <a:cxnLst/>
              <a:rect l="l" t="t" r="r" b="b"/>
              <a:pathLst>
                <a:path w="17448237" h="2290234">
                  <a:moveTo>
                    <a:pt x="0" y="0"/>
                  </a:moveTo>
                  <a:lnTo>
                    <a:pt x="17448237" y="0"/>
                  </a:lnTo>
                  <a:lnTo>
                    <a:pt x="17448237" y="2290234"/>
                  </a:lnTo>
                  <a:lnTo>
                    <a:pt x="0" y="2290234"/>
                  </a:lnTo>
                  <a:close/>
                </a:path>
              </a:pathLst>
            </a:custGeom>
          </p:spPr>
          <p:txBody>
            <a:bodyPr/>
            <a:lstStyle/>
            <a:p>
              <a:endParaRPr lang="lv-LV" sz="1200"/>
            </a:p>
          </p:txBody>
        </p:sp>
        <p:sp>
          <p:nvSpPr>
            <p:cNvPr id="4" name="TextBox 4"/>
            <p:cNvSpPr txBox="1"/>
            <p:nvPr/>
          </p:nvSpPr>
          <p:spPr>
            <a:xfrm>
              <a:off x="0" y="57150"/>
              <a:ext cx="17448237" cy="2233084"/>
            </a:xfrm>
            <a:prstGeom prst="rect">
              <a:avLst/>
            </a:prstGeom>
          </p:spPr>
          <p:txBody>
            <a:bodyPr lIns="0" tIns="0" rIns="0" bIns="0" rtlCol="0" anchor="t"/>
            <a:lstStyle/>
            <a:p>
              <a:pPr>
                <a:lnSpc>
                  <a:spcPts val="3600"/>
                </a:lnSpc>
              </a:pPr>
              <a:r>
                <a:rPr lang="en-US" sz="3334" b="1" err="1">
                  <a:solidFill>
                    <a:srgbClr val="00B050"/>
                  </a:solidFill>
                  <a:latin typeface="IBM Plex Sans Medium"/>
                  <a:ea typeface="IBM Plex Sans Medium"/>
                  <a:cs typeface="IBM Plex Sans Medium"/>
                  <a:sym typeface="IBM Plex Sans Medium"/>
                </a:rPr>
                <a:t>Dažādības</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vadības</a:t>
              </a:r>
              <a:r>
                <a:rPr lang="en-US" sz="3334" b="1">
                  <a:solidFill>
                    <a:srgbClr val="00B050"/>
                  </a:solidFill>
                  <a:latin typeface="IBM Plex Sans Medium"/>
                  <a:ea typeface="IBM Plex Sans Medium"/>
                  <a:cs typeface="IBM Plex Sans Medium"/>
                  <a:sym typeface="IBM Plex Sans Medium"/>
                </a:rPr>
                <a:t> un </a:t>
              </a:r>
              <a:r>
                <a:rPr lang="en-US" sz="3334" b="1" err="1">
                  <a:solidFill>
                    <a:srgbClr val="00B050"/>
                  </a:solidFill>
                  <a:latin typeface="IBM Plex Sans Medium"/>
                  <a:ea typeface="IBM Plex Sans Medium"/>
                  <a:cs typeface="IBM Plex Sans Medium"/>
                  <a:sym typeface="IBM Plex Sans Medium"/>
                </a:rPr>
                <a:t>iekļaujošas</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darba</a:t>
              </a:r>
              <a:r>
                <a:rPr lang="en-US" sz="3334" b="1">
                  <a:solidFill>
                    <a:srgbClr val="00B050"/>
                  </a:solidFill>
                  <a:latin typeface="IBM Plex Sans Medium"/>
                  <a:ea typeface="IBM Plex Sans Medium"/>
                  <a:cs typeface="IBM Plex Sans Medium"/>
                  <a:sym typeface="IBM Plex Sans Medium"/>
                </a:rPr>
                <a:t> vides </a:t>
              </a:r>
              <a:r>
                <a:rPr lang="en-US" sz="3334" b="1" err="1">
                  <a:solidFill>
                    <a:srgbClr val="00B050"/>
                  </a:solidFill>
                  <a:latin typeface="IBM Plex Sans Medium"/>
                  <a:ea typeface="IBM Plex Sans Medium"/>
                  <a:cs typeface="IBM Plex Sans Medium"/>
                  <a:sym typeface="IBM Plex Sans Medium"/>
                </a:rPr>
                <a:t>fokuss</a:t>
              </a:r>
              <a:endParaRPr lang="en-US" sz="3334" b="1">
                <a:solidFill>
                  <a:srgbClr val="00B050"/>
                </a:solidFill>
                <a:latin typeface="IBM Plex Sans Medium"/>
                <a:ea typeface="IBM Plex Sans Medium"/>
                <a:cs typeface="IBM Plex Sans Medium"/>
                <a:sym typeface="IBM Plex Sans Medium"/>
              </a:endParaRPr>
            </a:p>
          </p:txBody>
        </p:sp>
      </p:grpSp>
      <p:sp>
        <p:nvSpPr>
          <p:cNvPr id="5" name="Freeform 5"/>
          <p:cNvSpPr/>
          <p:nvPr/>
        </p:nvSpPr>
        <p:spPr>
          <a:xfrm>
            <a:off x="8534083" y="-3997067"/>
            <a:ext cx="4680982" cy="4682867"/>
          </a:xfrm>
          <a:custGeom>
            <a:avLst/>
            <a:gdLst/>
            <a:ahLst/>
            <a:cxnLst/>
            <a:rect l="l" t="t" r="r" b="b"/>
            <a:pathLst>
              <a:path w="7021473" h="7024300">
                <a:moveTo>
                  <a:pt x="0" y="0"/>
                </a:moveTo>
                <a:lnTo>
                  <a:pt x="7021473" y="0"/>
                </a:lnTo>
                <a:lnTo>
                  <a:pt x="7021473" y="7024300"/>
                </a:lnTo>
                <a:lnTo>
                  <a:pt x="0" y="7024300"/>
                </a:lnTo>
                <a:lnTo>
                  <a:pt x="0" y="0"/>
                </a:lnTo>
                <a:close/>
              </a:path>
            </a:pathLst>
          </a:custGeom>
          <a:blipFill>
            <a:blip r:embed="rId3"/>
            <a:stretch>
              <a:fillRect l="-1368" t="-1671" r="-343"/>
            </a:stretch>
          </a:blipFill>
        </p:spPr>
        <p:txBody>
          <a:bodyPr/>
          <a:lstStyle/>
          <a:p>
            <a:endParaRPr lang="lv-LV" sz="1200"/>
          </a:p>
        </p:txBody>
      </p:sp>
      <p:sp>
        <p:nvSpPr>
          <p:cNvPr id="6" name="Freeform 6"/>
          <p:cNvSpPr/>
          <p:nvPr/>
        </p:nvSpPr>
        <p:spPr>
          <a:xfrm>
            <a:off x="1401411" y="1902373"/>
            <a:ext cx="2077724" cy="2077308"/>
          </a:xfrm>
          <a:custGeom>
            <a:avLst/>
            <a:gdLst/>
            <a:ahLst/>
            <a:cxnLst/>
            <a:rect l="l" t="t" r="r" b="b"/>
            <a:pathLst>
              <a:path w="3116586" h="3115962">
                <a:moveTo>
                  <a:pt x="0" y="0"/>
                </a:moveTo>
                <a:lnTo>
                  <a:pt x="3116585" y="0"/>
                </a:lnTo>
                <a:lnTo>
                  <a:pt x="3116585" y="3115963"/>
                </a:lnTo>
                <a:lnTo>
                  <a:pt x="0" y="3115963"/>
                </a:lnTo>
                <a:lnTo>
                  <a:pt x="0" y="0"/>
                </a:lnTo>
                <a:close/>
              </a:path>
            </a:pathLst>
          </a:custGeom>
          <a:blipFill>
            <a:blip r:embed="rId4"/>
            <a:stretch>
              <a:fillRect/>
            </a:stretch>
          </a:blipFill>
        </p:spPr>
        <p:txBody>
          <a:bodyPr/>
          <a:lstStyle/>
          <a:p>
            <a:endParaRPr lang="lv-LV" sz="1200"/>
          </a:p>
        </p:txBody>
      </p:sp>
      <p:sp>
        <p:nvSpPr>
          <p:cNvPr id="7" name="Freeform 7"/>
          <p:cNvSpPr/>
          <p:nvPr/>
        </p:nvSpPr>
        <p:spPr>
          <a:xfrm>
            <a:off x="5111251" y="2022883"/>
            <a:ext cx="1956799" cy="1956799"/>
          </a:xfrm>
          <a:custGeom>
            <a:avLst/>
            <a:gdLst/>
            <a:ahLst/>
            <a:cxnLst/>
            <a:rect l="l" t="t" r="r" b="b"/>
            <a:pathLst>
              <a:path w="2935198" h="2935198">
                <a:moveTo>
                  <a:pt x="0" y="0"/>
                </a:moveTo>
                <a:lnTo>
                  <a:pt x="2935198" y="0"/>
                </a:lnTo>
                <a:lnTo>
                  <a:pt x="2935198" y="2935198"/>
                </a:lnTo>
                <a:lnTo>
                  <a:pt x="0" y="2935198"/>
                </a:lnTo>
                <a:lnTo>
                  <a:pt x="0" y="0"/>
                </a:lnTo>
                <a:close/>
              </a:path>
            </a:pathLst>
          </a:custGeom>
          <a:blipFill>
            <a:blip r:embed="rId5"/>
            <a:stretch>
              <a:fillRect/>
            </a:stretch>
          </a:blipFill>
        </p:spPr>
        <p:txBody>
          <a:bodyPr/>
          <a:lstStyle/>
          <a:p>
            <a:endParaRPr lang="lv-LV" sz="1200"/>
          </a:p>
        </p:txBody>
      </p:sp>
      <p:sp>
        <p:nvSpPr>
          <p:cNvPr id="8" name="Freeform 8"/>
          <p:cNvSpPr/>
          <p:nvPr/>
        </p:nvSpPr>
        <p:spPr>
          <a:xfrm>
            <a:off x="8883731" y="2022883"/>
            <a:ext cx="1956799" cy="1956799"/>
          </a:xfrm>
          <a:custGeom>
            <a:avLst/>
            <a:gdLst/>
            <a:ahLst/>
            <a:cxnLst/>
            <a:rect l="l" t="t" r="r" b="b"/>
            <a:pathLst>
              <a:path w="2935198" h="2935198">
                <a:moveTo>
                  <a:pt x="0" y="0"/>
                </a:moveTo>
                <a:lnTo>
                  <a:pt x="2935199" y="0"/>
                </a:lnTo>
                <a:lnTo>
                  <a:pt x="2935199" y="2935198"/>
                </a:lnTo>
                <a:lnTo>
                  <a:pt x="0" y="2935198"/>
                </a:lnTo>
                <a:lnTo>
                  <a:pt x="0" y="0"/>
                </a:lnTo>
                <a:close/>
              </a:path>
            </a:pathLst>
          </a:custGeom>
          <a:blipFill>
            <a:blip r:embed="rId6"/>
            <a:stretch>
              <a:fillRect/>
            </a:stretch>
          </a:blipFill>
        </p:spPr>
        <p:txBody>
          <a:bodyPr/>
          <a:lstStyle/>
          <a:p>
            <a:endParaRPr lang="lv-LV" sz="1200"/>
          </a:p>
        </p:txBody>
      </p:sp>
      <p:sp>
        <p:nvSpPr>
          <p:cNvPr id="9" name="TextBox 9"/>
          <p:cNvSpPr txBox="1"/>
          <p:nvPr/>
        </p:nvSpPr>
        <p:spPr>
          <a:xfrm>
            <a:off x="685800" y="6164804"/>
            <a:ext cx="5362659" cy="451662"/>
          </a:xfrm>
          <a:prstGeom prst="rect">
            <a:avLst/>
          </a:prstGeom>
        </p:spPr>
        <p:txBody>
          <a:bodyPr lIns="0" tIns="0" rIns="0" bIns="0" rtlCol="0" anchor="t">
            <a:spAutoFit/>
          </a:bodyPr>
          <a:lstStyle/>
          <a:p>
            <a:pPr>
              <a:lnSpc>
                <a:spcPts val="1759"/>
              </a:lnSpc>
              <a:spcBef>
                <a:spcPct val="0"/>
              </a:spcBef>
            </a:pPr>
            <a:r>
              <a:rPr lang="en-US" sz="1466">
                <a:solidFill>
                  <a:srgbClr val="002D1F"/>
                </a:solidFill>
                <a:latin typeface="IBM Plex Sans"/>
                <a:ea typeface="IBM Plex Sans"/>
                <a:cs typeface="IBM Plex Sans"/>
                <a:sym typeface="IBM Plex Sans"/>
              </a:rPr>
              <a:t>Bāze: uzņēmumi un organizācijas, kas ir ieviesuši kādas dažādības vadības un iekļaujošas darba vides prakses (n=111)</a:t>
            </a:r>
          </a:p>
        </p:txBody>
      </p:sp>
      <p:sp>
        <p:nvSpPr>
          <p:cNvPr id="10" name="TextBox 10"/>
          <p:cNvSpPr txBox="1"/>
          <p:nvPr/>
        </p:nvSpPr>
        <p:spPr>
          <a:xfrm>
            <a:off x="918644" y="4063792"/>
            <a:ext cx="3043257" cy="854145"/>
          </a:xfrm>
          <a:prstGeom prst="rect">
            <a:avLst/>
          </a:prstGeom>
        </p:spPr>
        <p:txBody>
          <a:bodyPr lIns="0" tIns="0" rIns="0" bIns="0" rtlCol="0" anchor="t">
            <a:spAutoFit/>
          </a:bodyPr>
          <a:lstStyle/>
          <a:p>
            <a:pPr algn="ctr">
              <a:lnSpc>
                <a:spcPts val="3360"/>
              </a:lnSpc>
            </a:pPr>
            <a:r>
              <a:rPr lang="en-US" sz="2799" b="1">
                <a:solidFill>
                  <a:srgbClr val="002D1F"/>
                </a:solidFill>
                <a:latin typeface="IBM Plex Sans Bold"/>
                <a:ea typeface="IBM Plex Sans Bold"/>
                <a:cs typeface="IBM Plex Sans Bold"/>
                <a:sym typeface="IBM Plex Sans Bold"/>
              </a:rPr>
              <a:t>Vecums</a:t>
            </a:r>
          </a:p>
          <a:p>
            <a:pPr algn="ctr">
              <a:lnSpc>
                <a:spcPts val="3360"/>
              </a:lnSpc>
              <a:spcBef>
                <a:spcPct val="0"/>
              </a:spcBef>
            </a:pPr>
            <a:r>
              <a:rPr lang="en-US" sz="2799">
                <a:solidFill>
                  <a:srgbClr val="002D1F"/>
                </a:solidFill>
                <a:latin typeface="IBM Plex Sans"/>
                <a:ea typeface="IBM Plex Sans"/>
                <a:cs typeface="IBM Plex Sans"/>
                <a:sym typeface="IBM Plex Sans"/>
              </a:rPr>
              <a:t>(50%) </a:t>
            </a:r>
          </a:p>
        </p:txBody>
      </p:sp>
      <p:sp>
        <p:nvSpPr>
          <p:cNvPr id="11" name="TextBox 11"/>
          <p:cNvSpPr txBox="1"/>
          <p:nvPr/>
        </p:nvSpPr>
        <p:spPr>
          <a:xfrm>
            <a:off x="5315711" y="4063792"/>
            <a:ext cx="1560579" cy="1290161"/>
          </a:xfrm>
          <a:prstGeom prst="rect">
            <a:avLst/>
          </a:prstGeom>
        </p:spPr>
        <p:txBody>
          <a:bodyPr lIns="0" tIns="0" rIns="0" bIns="0" rtlCol="0" anchor="t">
            <a:spAutoFit/>
          </a:bodyPr>
          <a:lstStyle/>
          <a:p>
            <a:pPr algn="ctr">
              <a:lnSpc>
                <a:spcPts val="3360"/>
              </a:lnSpc>
            </a:pPr>
            <a:r>
              <a:rPr lang="en-US" sz="2799" b="1" err="1">
                <a:solidFill>
                  <a:srgbClr val="002D1F"/>
                </a:solidFill>
                <a:latin typeface="IBM Plex Sans Bold"/>
                <a:ea typeface="IBM Plex Sans Bold"/>
                <a:cs typeface="IBM Plex Sans Bold"/>
                <a:sym typeface="IBM Plex Sans Bold"/>
              </a:rPr>
              <a:t>Dzimums</a:t>
            </a:r>
            <a:endParaRPr lang="en-US" sz="2799" b="1">
              <a:solidFill>
                <a:srgbClr val="002D1F"/>
              </a:solidFill>
              <a:latin typeface="IBM Plex Sans Bold"/>
              <a:ea typeface="IBM Plex Sans Bold"/>
              <a:cs typeface="IBM Plex Sans Bold"/>
              <a:sym typeface="IBM Plex Sans Bold"/>
            </a:endParaRPr>
          </a:p>
          <a:p>
            <a:pPr algn="ctr">
              <a:lnSpc>
                <a:spcPts val="3360"/>
              </a:lnSpc>
              <a:spcBef>
                <a:spcPct val="0"/>
              </a:spcBef>
            </a:pPr>
            <a:r>
              <a:rPr lang="en-US" sz="2799">
                <a:solidFill>
                  <a:srgbClr val="002D1F"/>
                </a:solidFill>
                <a:latin typeface="IBM Plex Sans"/>
                <a:ea typeface="IBM Plex Sans"/>
                <a:cs typeface="IBM Plex Sans"/>
                <a:sym typeface="IBM Plex Sans"/>
              </a:rPr>
              <a:t>(4</a:t>
            </a:r>
            <a:r>
              <a:rPr lang="lv-LV" sz="2799">
                <a:solidFill>
                  <a:srgbClr val="002D1F"/>
                </a:solidFill>
                <a:latin typeface="IBM Plex Sans"/>
                <a:ea typeface="IBM Plex Sans"/>
                <a:cs typeface="IBM Plex Sans"/>
                <a:sym typeface="IBM Plex Sans"/>
              </a:rPr>
              <a:t>9</a:t>
            </a:r>
            <a:r>
              <a:rPr lang="en-US" sz="2799">
                <a:solidFill>
                  <a:srgbClr val="002D1F"/>
                </a:solidFill>
                <a:latin typeface="IBM Plex Sans"/>
                <a:ea typeface="IBM Plex Sans"/>
                <a:cs typeface="IBM Plex Sans"/>
                <a:sym typeface="IBM Plex Sans"/>
              </a:rPr>
              <a:t> %) </a:t>
            </a:r>
          </a:p>
        </p:txBody>
      </p:sp>
      <p:sp>
        <p:nvSpPr>
          <p:cNvPr id="12" name="TextBox 12"/>
          <p:cNvSpPr txBox="1"/>
          <p:nvPr/>
        </p:nvSpPr>
        <p:spPr>
          <a:xfrm>
            <a:off x="8218062" y="4063792"/>
            <a:ext cx="3288138" cy="854145"/>
          </a:xfrm>
          <a:prstGeom prst="rect">
            <a:avLst/>
          </a:prstGeom>
        </p:spPr>
        <p:txBody>
          <a:bodyPr lIns="0" tIns="0" rIns="0" bIns="0" rtlCol="0" anchor="t">
            <a:spAutoFit/>
          </a:bodyPr>
          <a:lstStyle/>
          <a:p>
            <a:pPr algn="ctr">
              <a:lnSpc>
                <a:spcPts val="3360"/>
              </a:lnSpc>
            </a:pPr>
            <a:r>
              <a:rPr lang="en-US" sz="2799" b="1">
                <a:solidFill>
                  <a:srgbClr val="002D1F"/>
                </a:solidFill>
                <a:latin typeface="IBM Plex Sans Bold"/>
                <a:ea typeface="IBM Plex Sans Bold"/>
                <a:cs typeface="IBM Plex Sans Bold"/>
                <a:sym typeface="IBM Plex Sans Bold"/>
              </a:rPr>
              <a:t>Invaliditāte</a:t>
            </a:r>
          </a:p>
          <a:p>
            <a:pPr algn="ctr">
              <a:lnSpc>
                <a:spcPts val="3360"/>
              </a:lnSpc>
              <a:spcBef>
                <a:spcPct val="0"/>
              </a:spcBef>
            </a:pPr>
            <a:r>
              <a:rPr lang="en-US" sz="2799">
                <a:solidFill>
                  <a:srgbClr val="002D1F"/>
                </a:solidFill>
                <a:latin typeface="IBM Plex Sans"/>
                <a:ea typeface="IBM Plex Sans"/>
                <a:cs typeface="IBM Plex Sans"/>
                <a:sym typeface="IBM Plex Sans"/>
              </a:rPr>
              <a:t>(29 %)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1" y="564704"/>
            <a:ext cx="9819659" cy="738124"/>
            <a:chOff x="0" y="0"/>
            <a:chExt cx="19639319" cy="1476248"/>
          </a:xfrm>
        </p:grpSpPr>
        <p:sp>
          <p:nvSpPr>
            <p:cNvPr id="3" name="Freeform 3"/>
            <p:cNvSpPr/>
            <p:nvPr/>
          </p:nvSpPr>
          <p:spPr>
            <a:xfrm>
              <a:off x="0" y="0"/>
              <a:ext cx="19639318" cy="1476248"/>
            </a:xfrm>
            <a:custGeom>
              <a:avLst/>
              <a:gdLst/>
              <a:ahLst/>
              <a:cxnLst/>
              <a:rect l="l" t="t" r="r" b="b"/>
              <a:pathLst>
                <a:path w="19639318" h="1476248">
                  <a:moveTo>
                    <a:pt x="0" y="0"/>
                  </a:moveTo>
                  <a:lnTo>
                    <a:pt x="19639318" y="0"/>
                  </a:lnTo>
                  <a:lnTo>
                    <a:pt x="19639318" y="1476248"/>
                  </a:lnTo>
                  <a:lnTo>
                    <a:pt x="0" y="1476248"/>
                  </a:lnTo>
                  <a:close/>
                </a:path>
              </a:pathLst>
            </a:custGeom>
          </p:spPr>
          <p:txBody>
            <a:bodyPr/>
            <a:lstStyle/>
            <a:p>
              <a:endParaRPr lang="lv-LV" sz="1200"/>
            </a:p>
          </p:txBody>
        </p:sp>
        <p:sp>
          <p:nvSpPr>
            <p:cNvPr id="4" name="TextBox 4"/>
            <p:cNvSpPr txBox="1"/>
            <p:nvPr/>
          </p:nvSpPr>
          <p:spPr>
            <a:xfrm>
              <a:off x="0" y="57150"/>
              <a:ext cx="19639319" cy="1419098"/>
            </a:xfrm>
            <a:prstGeom prst="rect">
              <a:avLst/>
            </a:prstGeom>
          </p:spPr>
          <p:txBody>
            <a:bodyPr lIns="0" tIns="0" rIns="0" bIns="0" rtlCol="0" anchor="t"/>
            <a:lstStyle/>
            <a:p>
              <a:pPr>
                <a:lnSpc>
                  <a:spcPts val="3600"/>
                </a:lnSpc>
              </a:pPr>
              <a:r>
                <a:rPr lang="en-US" sz="3334" b="1">
                  <a:solidFill>
                    <a:srgbClr val="002D1F"/>
                  </a:solidFill>
                  <a:latin typeface="IBM Plex Sans Medium"/>
                  <a:ea typeface="IBM Plex Sans Medium"/>
                  <a:cs typeface="IBM Plex Sans Medium"/>
                  <a:sym typeface="IBM Plex Sans Medium"/>
                </a:rPr>
                <a:t>Atbalsta pasākumi jaunu darbinieku piesaistei</a:t>
              </a:r>
            </a:p>
          </p:txBody>
        </p:sp>
      </p:grpSp>
      <p:sp>
        <p:nvSpPr>
          <p:cNvPr id="5" name="Freeform 5"/>
          <p:cNvSpPr/>
          <p:nvPr/>
        </p:nvSpPr>
        <p:spPr>
          <a:xfrm>
            <a:off x="8534083" y="-3997067"/>
            <a:ext cx="4680982" cy="4682867"/>
          </a:xfrm>
          <a:custGeom>
            <a:avLst/>
            <a:gdLst/>
            <a:ahLst/>
            <a:cxnLst/>
            <a:rect l="l" t="t" r="r" b="b"/>
            <a:pathLst>
              <a:path w="7021473" h="7024300">
                <a:moveTo>
                  <a:pt x="0" y="0"/>
                </a:moveTo>
                <a:lnTo>
                  <a:pt x="7021473" y="0"/>
                </a:lnTo>
                <a:lnTo>
                  <a:pt x="7021473" y="7024300"/>
                </a:lnTo>
                <a:lnTo>
                  <a:pt x="0" y="7024300"/>
                </a:lnTo>
                <a:lnTo>
                  <a:pt x="0" y="0"/>
                </a:lnTo>
                <a:close/>
              </a:path>
            </a:pathLst>
          </a:custGeom>
          <a:blipFill>
            <a:blip r:embed="rId3"/>
            <a:stretch>
              <a:fillRect l="-1368" t="-1671" r="-343"/>
            </a:stretch>
          </a:blipFill>
        </p:spPr>
        <p:txBody>
          <a:bodyPr/>
          <a:lstStyle/>
          <a:p>
            <a:endParaRPr lang="lv-LV" sz="1200"/>
          </a:p>
        </p:txBody>
      </p:sp>
      <p:pic>
        <p:nvPicPr>
          <p:cNvPr id="6" name="Picture 6"/>
          <p:cNvPicPr>
            <a:picLocks noChangeAspect="1"/>
          </p:cNvPicPr>
          <p:nvPr/>
        </p:nvPicPr>
        <p:blipFill>
          <a:blip r:embed="rId4"/>
          <a:stretch>
            <a:fillRect/>
          </a:stretch>
        </p:blipFill>
        <p:spPr>
          <a:xfrm>
            <a:off x="118897" y="427938"/>
            <a:ext cx="12073103" cy="6637330"/>
          </a:xfrm>
          <a:prstGeom prst="rect">
            <a:avLst/>
          </a:prstGeom>
        </p:spPr>
      </p:pic>
      <p:sp>
        <p:nvSpPr>
          <p:cNvPr id="7" name="TextBox 7"/>
          <p:cNvSpPr txBox="1"/>
          <p:nvPr/>
        </p:nvSpPr>
        <p:spPr>
          <a:xfrm>
            <a:off x="685800" y="6190377"/>
            <a:ext cx="2717800" cy="220830"/>
          </a:xfrm>
          <a:prstGeom prst="rect">
            <a:avLst/>
          </a:prstGeom>
        </p:spPr>
        <p:txBody>
          <a:bodyPr wrap="square" lIns="0" tIns="0" rIns="0" bIns="0" rtlCol="0" anchor="t">
            <a:spAutoFit/>
          </a:bodyPr>
          <a:lstStyle/>
          <a:p>
            <a:pPr algn="ctr">
              <a:lnSpc>
                <a:spcPts val="1759"/>
              </a:lnSpc>
              <a:spcBef>
                <a:spcPct val="0"/>
              </a:spcBef>
            </a:pPr>
            <a:r>
              <a:rPr lang="en-US" sz="1466" err="1">
                <a:solidFill>
                  <a:srgbClr val="002D1F"/>
                </a:solidFill>
                <a:latin typeface="IBM Plex Sans"/>
                <a:ea typeface="IBM Plex Sans"/>
                <a:cs typeface="IBM Plex Sans"/>
                <a:sym typeface="IBM Plex Sans"/>
              </a:rPr>
              <a:t>Bāze</a:t>
            </a:r>
            <a:r>
              <a:rPr lang="en-US" sz="1466">
                <a:solidFill>
                  <a:srgbClr val="002D1F"/>
                </a:solidFill>
                <a:latin typeface="IBM Plex Sans"/>
                <a:ea typeface="IBM Plex Sans"/>
                <a:cs typeface="IBM Plex Sans"/>
                <a:sym typeface="IBM Plex Sans"/>
              </a:rPr>
              <a:t>: </a:t>
            </a:r>
            <a:r>
              <a:rPr lang="en-US" sz="1466" err="1">
                <a:solidFill>
                  <a:srgbClr val="002D1F"/>
                </a:solidFill>
                <a:latin typeface="IBM Plex Sans"/>
                <a:ea typeface="IBM Plex Sans"/>
                <a:cs typeface="IBM Plex Sans"/>
                <a:sym typeface="IBM Plex Sans"/>
              </a:rPr>
              <a:t>visi</a:t>
            </a:r>
            <a:r>
              <a:rPr lang="en-US" sz="1466">
                <a:solidFill>
                  <a:srgbClr val="002D1F"/>
                </a:solidFill>
                <a:latin typeface="IBM Plex Sans"/>
                <a:ea typeface="IBM Plex Sans"/>
                <a:cs typeface="IBM Plex Sans"/>
                <a:sym typeface="IBM Plex Sans"/>
              </a:rPr>
              <a:t> </a:t>
            </a:r>
            <a:r>
              <a:rPr lang="en-US" sz="1466" err="1">
                <a:solidFill>
                  <a:srgbClr val="002D1F"/>
                </a:solidFill>
                <a:latin typeface="IBM Plex Sans"/>
                <a:ea typeface="IBM Plex Sans"/>
                <a:cs typeface="IBM Plex Sans"/>
                <a:sym typeface="IBM Plex Sans"/>
              </a:rPr>
              <a:t>respondenti</a:t>
            </a:r>
            <a:r>
              <a:rPr lang="en-US" sz="1466">
                <a:solidFill>
                  <a:srgbClr val="002D1F"/>
                </a:solidFill>
                <a:latin typeface="IBM Plex Sans"/>
                <a:ea typeface="IBM Plex Sans"/>
                <a:cs typeface="IBM Plex Sans"/>
                <a:sym typeface="IBM Plex Sans"/>
              </a:rPr>
              <a:t>, n=431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1" y="345596"/>
            <a:ext cx="9819659" cy="1145117"/>
            <a:chOff x="0" y="0"/>
            <a:chExt cx="19639319" cy="2290234"/>
          </a:xfrm>
        </p:grpSpPr>
        <p:sp>
          <p:nvSpPr>
            <p:cNvPr id="3" name="Freeform 3"/>
            <p:cNvSpPr/>
            <p:nvPr/>
          </p:nvSpPr>
          <p:spPr>
            <a:xfrm>
              <a:off x="0" y="0"/>
              <a:ext cx="19639318" cy="2290234"/>
            </a:xfrm>
            <a:custGeom>
              <a:avLst/>
              <a:gdLst/>
              <a:ahLst/>
              <a:cxnLst/>
              <a:rect l="l" t="t" r="r" b="b"/>
              <a:pathLst>
                <a:path w="19639318" h="2290234">
                  <a:moveTo>
                    <a:pt x="0" y="0"/>
                  </a:moveTo>
                  <a:lnTo>
                    <a:pt x="19639318" y="0"/>
                  </a:lnTo>
                  <a:lnTo>
                    <a:pt x="19639318" y="2290234"/>
                  </a:lnTo>
                  <a:lnTo>
                    <a:pt x="0" y="2290234"/>
                  </a:lnTo>
                  <a:close/>
                </a:path>
              </a:pathLst>
            </a:custGeom>
          </p:spPr>
          <p:txBody>
            <a:bodyPr/>
            <a:lstStyle/>
            <a:p>
              <a:endParaRPr lang="lv-LV" sz="1200"/>
            </a:p>
          </p:txBody>
        </p:sp>
        <p:sp>
          <p:nvSpPr>
            <p:cNvPr id="4" name="TextBox 4"/>
            <p:cNvSpPr txBox="1"/>
            <p:nvPr/>
          </p:nvSpPr>
          <p:spPr>
            <a:xfrm>
              <a:off x="0" y="57150"/>
              <a:ext cx="19639319" cy="2233084"/>
            </a:xfrm>
            <a:prstGeom prst="rect">
              <a:avLst/>
            </a:prstGeom>
          </p:spPr>
          <p:txBody>
            <a:bodyPr lIns="0" tIns="0" rIns="0" bIns="0" rtlCol="0" anchor="t"/>
            <a:lstStyle/>
            <a:p>
              <a:pPr>
                <a:lnSpc>
                  <a:spcPts val="3600"/>
                </a:lnSpc>
              </a:pPr>
              <a:r>
                <a:rPr lang="en-US" sz="3334" b="1" err="1">
                  <a:solidFill>
                    <a:srgbClr val="00B050"/>
                  </a:solidFill>
                  <a:latin typeface="IBM Plex Sans Medium"/>
                  <a:ea typeface="IBM Plex Sans Medium"/>
                  <a:cs typeface="IBM Plex Sans Medium"/>
                  <a:sym typeface="IBM Plex Sans Medium"/>
                </a:rPr>
                <a:t>Ieguvumi</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īstenojot</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dažādības</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vadību</a:t>
              </a:r>
              <a:r>
                <a:rPr lang="en-US" sz="3334" b="1">
                  <a:solidFill>
                    <a:srgbClr val="00B050"/>
                  </a:solidFill>
                  <a:latin typeface="IBM Plex Sans Medium"/>
                  <a:ea typeface="IBM Plex Sans Medium"/>
                  <a:cs typeface="IBM Plex Sans Medium"/>
                  <a:sym typeface="IBM Plex Sans Medium"/>
                </a:rPr>
                <a:t> un </a:t>
              </a:r>
              <a:r>
                <a:rPr lang="en-US" sz="3334" b="1" err="1">
                  <a:solidFill>
                    <a:srgbClr val="00B050"/>
                  </a:solidFill>
                  <a:latin typeface="IBM Plex Sans Medium"/>
                  <a:ea typeface="IBM Plex Sans Medium"/>
                  <a:cs typeface="IBM Plex Sans Medium"/>
                  <a:sym typeface="IBM Plex Sans Medium"/>
                </a:rPr>
                <a:t>iekļaujošu</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darba</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vidi</a:t>
              </a:r>
              <a:endParaRPr lang="en-US" sz="3334" b="1">
                <a:solidFill>
                  <a:srgbClr val="00B050"/>
                </a:solidFill>
                <a:latin typeface="IBM Plex Sans Medium"/>
                <a:ea typeface="IBM Plex Sans Medium"/>
                <a:cs typeface="IBM Plex Sans Medium"/>
                <a:sym typeface="IBM Plex Sans Medium"/>
              </a:endParaRPr>
            </a:p>
          </p:txBody>
        </p:sp>
      </p:grpSp>
      <p:sp>
        <p:nvSpPr>
          <p:cNvPr id="5" name="Freeform 5"/>
          <p:cNvSpPr/>
          <p:nvPr/>
        </p:nvSpPr>
        <p:spPr>
          <a:xfrm>
            <a:off x="8534083" y="-3997067"/>
            <a:ext cx="4680982" cy="4682867"/>
          </a:xfrm>
          <a:custGeom>
            <a:avLst/>
            <a:gdLst/>
            <a:ahLst/>
            <a:cxnLst/>
            <a:rect l="l" t="t" r="r" b="b"/>
            <a:pathLst>
              <a:path w="7021473" h="7024300">
                <a:moveTo>
                  <a:pt x="0" y="0"/>
                </a:moveTo>
                <a:lnTo>
                  <a:pt x="7021473" y="0"/>
                </a:lnTo>
                <a:lnTo>
                  <a:pt x="7021473" y="7024300"/>
                </a:lnTo>
                <a:lnTo>
                  <a:pt x="0" y="7024300"/>
                </a:lnTo>
                <a:lnTo>
                  <a:pt x="0" y="0"/>
                </a:lnTo>
                <a:close/>
              </a:path>
            </a:pathLst>
          </a:custGeom>
          <a:blipFill>
            <a:blip r:embed="rId3"/>
            <a:stretch>
              <a:fillRect l="-1368" t="-1671" r="-343"/>
            </a:stretch>
          </a:blipFill>
        </p:spPr>
        <p:txBody>
          <a:bodyPr/>
          <a:lstStyle/>
          <a:p>
            <a:endParaRPr lang="lv-LV" sz="1200"/>
          </a:p>
        </p:txBody>
      </p:sp>
      <p:sp>
        <p:nvSpPr>
          <p:cNvPr id="6" name="Freeform 6"/>
          <p:cNvSpPr/>
          <p:nvPr/>
        </p:nvSpPr>
        <p:spPr>
          <a:xfrm>
            <a:off x="685800" y="1680185"/>
            <a:ext cx="1461153" cy="1414767"/>
          </a:xfrm>
          <a:custGeom>
            <a:avLst/>
            <a:gdLst/>
            <a:ahLst/>
            <a:cxnLst/>
            <a:rect l="l" t="t" r="r" b="b"/>
            <a:pathLst>
              <a:path w="2191729" h="2122151">
                <a:moveTo>
                  <a:pt x="0" y="0"/>
                </a:moveTo>
                <a:lnTo>
                  <a:pt x="2191729" y="0"/>
                </a:lnTo>
                <a:lnTo>
                  <a:pt x="2191729" y="2122151"/>
                </a:lnTo>
                <a:lnTo>
                  <a:pt x="0" y="2122151"/>
                </a:lnTo>
                <a:lnTo>
                  <a:pt x="0" y="0"/>
                </a:lnTo>
                <a:close/>
              </a:path>
            </a:pathLst>
          </a:custGeom>
          <a:blipFill>
            <a:blip r:embed="rId4">
              <a:extLst>
                <a:ext uri="{96DAC541-7B7A-43D3-8B79-37D633B846F1}">
                  <asvg:svgBlip xmlns:asvg="http://schemas.microsoft.com/office/drawing/2016/SVG/main" r:embed="rId5"/>
                </a:ext>
              </a:extLst>
            </a:blip>
            <a:stretch>
              <a:fillRect l="-12222" t="-12325" r="-7407" b="-11226"/>
            </a:stretch>
          </a:blipFill>
        </p:spPr>
        <p:txBody>
          <a:bodyPr/>
          <a:lstStyle/>
          <a:p>
            <a:endParaRPr lang="lv-LV" sz="1200"/>
          </a:p>
        </p:txBody>
      </p:sp>
      <p:sp>
        <p:nvSpPr>
          <p:cNvPr id="7" name="Freeform 7"/>
          <p:cNvSpPr/>
          <p:nvPr/>
        </p:nvSpPr>
        <p:spPr>
          <a:xfrm>
            <a:off x="685800" y="2962811"/>
            <a:ext cx="1385997" cy="1359179"/>
          </a:xfrm>
          <a:custGeom>
            <a:avLst/>
            <a:gdLst/>
            <a:ahLst/>
            <a:cxnLst/>
            <a:rect l="l" t="t" r="r" b="b"/>
            <a:pathLst>
              <a:path w="2078996" h="2038768">
                <a:moveTo>
                  <a:pt x="0" y="0"/>
                </a:moveTo>
                <a:lnTo>
                  <a:pt x="2078996" y="0"/>
                </a:lnTo>
                <a:lnTo>
                  <a:pt x="2078996" y="2038768"/>
                </a:lnTo>
                <a:lnTo>
                  <a:pt x="0" y="2038768"/>
                </a:lnTo>
                <a:lnTo>
                  <a:pt x="0" y="0"/>
                </a:lnTo>
                <a:close/>
              </a:path>
            </a:pathLst>
          </a:custGeom>
          <a:blipFill>
            <a:blip r:embed="rId6"/>
            <a:stretch>
              <a:fillRect t="-1973"/>
            </a:stretch>
          </a:blipFill>
        </p:spPr>
        <p:txBody>
          <a:bodyPr/>
          <a:lstStyle/>
          <a:p>
            <a:endParaRPr lang="lv-LV" sz="1200"/>
          </a:p>
        </p:txBody>
      </p:sp>
      <p:sp>
        <p:nvSpPr>
          <p:cNvPr id="8" name="Freeform 8"/>
          <p:cNvSpPr/>
          <p:nvPr/>
        </p:nvSpPr>
        <p:spPr>
          <a:xfrm>
            <a:off x="844219" y="4645839"/>
            <a:ext cx="1144315" cy="1144315"/>
          </a:xfrm>
          <a:custGeom>
            <a:avLst/>
            <a:gdLst/>
            <a:ahLst/>
            <a:cxnLst/>
            <a:rect l="l" t="t" r="r" b="b"/>
            <a:pathLst>
              <a:path w="1716472" h="1716472">
                <a:moveTo>
                  <a:pt x="0" y="0"/>
                </a:moveTo>
                <a:lnTo>
                  <a:pt x="1716472" y="0"/>
                </a:lnTo>
                <a:lnTo>
                  <a:pt x="1716472" y="1716472"/>
                </a:lnTo>
                <a:lnTo>
                  <a:pt x="0" y="1716472"/>
                </a:lnTo>
                <a:lnTo>
                  <a:pt x="0" y="0"/>
                </a:lnTo>
                <a:close/>
              </a:path>
            </a:pathLst>
          </a:custGeom>
          <a:blipFill>
            <a:blip r:embed="rId7"/>
            <a:stretch>
              <a:fillRect/>
            </a:stretch>
          </a:blipFill>
        </p:spPr>
        <p:txBody>
          <a:bodyPr/>
          <a:lstStyle/>
          <a:p>
            <a:endParaRPr lang="lv-LV" sz="1200"/>
          </a:p>
        </p:txBody>
      </p:sp>
      <p:sp>
        <p:nvSpPr>
          <p:cNvPr id="9" name="TextBox 9"/>
          <p:cNvSpPr txBox="1"/>
          <p:nvPr/>
        </p:nvSpPr>
        <p:spPr>
          <a:xfrm>
            <a:off x="685800" y="6125213"/>
            <a:ext cx="2514600" cy="220830"/>
          </a:xfrm>
          <a:prstGeom prst="rect">
            <a:avLst/>
          </a:prstGeom>
        </p:spPr>
        <p:txBody>
          <a:bodyPr wrap="square" lIns="0" tIns="0" rIns="0" bIns="0" rtlCol="0" anchor="t">
            <a:spAutoFit/>
          </a:bodyPr>
          <a:lstStyle/>
          <a:p>
            <a:pPr algn="ctr">
              <a:lnSpc>
                <a:spcPts val="1759"/>
              </a:lnSpc>
              <a:spcBef>
                <a:spcPct val="0"/>
              </a:spcBef>
            </a:pPr>
            <a:r>
              <a:rPr lang="en-US" sz="1466" err="1">
                <a:solidFill>
                  <a:srgbClr val="002D1F"/>
                </a:solidFill>
                <a:latin typeface="IBM Plex Sans"/>
                <a:ea typeface="IBM Plex Sans"/>
                <a:cs typeface="IBM Plex Sans"/>
                <a:sym typeface="IBM Plex Sans"/>
              </a:rPr>
              <a:t>Bāze</a:t>
            </a:r>
            <a:r>
              <a:rPr lang="en-US" sz="1466">
                <a:solidFill>
                  <a:srgbClr val="002D1F"/>
                </a:solidFill>
                <a:latin typeface="IBM Plex Sans"/>
                <a:ea typeface="IBM Plex Sans"/>
                <a:cs typeface="IBM Plex Sans"/>
                <a:sym typeface="IBM Plex Sans"/>
              </a:rPr>
              <a:t>: </a:t>
            </a:r>
            <a:r>
              <a:rPr lang="en-US" sz="1466" err="1">
                <a:solidFill>
                  <a:srgbClr val="002D1F"/>
                </a:solidFill>
                <a:latin typeface="IBM Plex Sans"/>
                <a:ea typeface="IBM Plex Sans"/>
                <a:cs typeface="IBM Plex Sans"/>
                <a:sym typeface="IBM Plex Sans"/>
              </a:rPr>
              <a:t>visi</a:t>
            </a:r>
            <a:r>
              <a:rPr lang="en-US" sz="1466">
                <a:solidFill>
                  <a:srgbClr val="002D1F"/>
                </a:solidFill>
                <a:latin typeface="IBM Plex Sans"/>
                <a:ea typeface="IBM Plex Sans"/>
                <a:cs typeface="IBM Plex Sans"/>
                <a:sym typeface="IBM Plex Sans"/>
              </a:rPr>
              <a:t> </a:t>
            </a:r>
            <a:r>
              <a:rPr lang="en-US" sz="1466" err="1">
                <a:solidFill>
                  <a:srgbClr val="002D1F"/>
                </a:solidFill>
                <a:latin typeface="IBM Plex Sans"/>
                <a:ea typeface="IBM Plex Sans"/>
                <a:cs typeface="IBM Plex Sans"/>
                <a:sym typeface="IBM Plex Sans"/>
              </a:rPr>
              <a:t>respondenti</a:t>
            </a:r>
            <a:r>
              <a:rPr lang="en-US" sz="1466">
                <a:solidFill>
                  <a:srgbClr val="002D1F"/>
                </a:solidFill>
                <a:latin typeface="IBM Plex Sans"/>
                <a:ea typeface="IBM Plex Sans"/>
                <a:cs typeface="IBM Plex Sans"/>
                <a:sym typeface="IBM Plex Sans"/>
              </a:rPr>
              <a:t>, n=431</a:t>
            </a:r>
          </a:p>
        </p:txBody>
      </p:sp>
      <p:sp>
        <p:nvSpPr>
          <p:cNvPr id="10" name="TextBox 10"/>
          <p:cNvSpPr txBox="1"/>
          <p:nvPr/>
        </p:nvSpPr>
        <p:spPr>
          <a:xfrm>
            <a:off x="2288850" y="2174843"/>
            <a:ext cx="8005167" cy="416204"/>
          </a:xfrm>
          <a:prstGeom prst="rect">
            <a:avLst/>
          </a:prstGeom>
        </p:spPr>
        <p:txBody>
          <a:bodyPr lIns="0" tIns="0" rIns="0" bIns="0" rtlCol="0" anchor="t">
            <a:spAutoFit/>
          </a:bodyPr>
          <a:lstStyle/>
          <a:p>
            <a:pPr algn="ctr">
              <a:lnSpc>
                <a:spcPts val="3360"/>
              </a:lnSpc>
              <a:spcBef>
                <a:spcPct val="0"/>
              </a:spcBef>
            </a:pPr>
            <a:r>
              <a:rPr lang="en-US" sz="2799" err="1">
                <a:solidFill>
                  <a:srgbClr val="002D1F"/>
                </a:solidFill>
                <a:latin typeface="IBM Plex Sans"/>
                <a:ea typeface="IBM Plex Sans"/>
                <a:cs typeface="IBM Plex Sans"/>
                <a:sym typeface="IBM Plex Sans"/>
              </a:rPr>
              <a:t>Pieaug</a:t>
            </a:r>
            <a:r>
              <a:rPr lang="en-US" sz="2799">
                <a:solidFill>
                  <a:srgbClr val="002D1F"/>
                </a:solidFill>
                <a:latin typeface="IBM Plex Sans"/>
                <a:ea typeface="IBM Plex Sans"/>
                <a:cs typeface="IBM Plex Sans"/>
                <a:sym typeface="IBM Plex Sans"/>
              </a:rPr>
              <a:t> </a:t>
            </a:r>
            <a:r>
              <a:rPr lang="en-US" sz="2799" err="1">
                <a:solidFill>
                  <a:srgbClr val="002D1F"/>
                </a:solidFill>
                <a:latin typeface="IBM Plex Sans"/>
                <a:ea typeface="IBM Plex Sans"/>
                <a:cs typeface="IBM Plex Sans"/>
                <a:sym typeface="IBM Plex Sans"/>
              </a:rPr>
              <a:t>darbinieku</a:t>
            </a:r>
            <a:r>
              <a:rPr lang="en-US" sz="2799">
                <a:solidFill>
                  <a:srgbClr val="002D1F"/>
                </a:solidFill>
                <a:latin typeface="IBM Plex Sans"/>
                <a:ea typeface="IBM Plex Sans"/>
                <a:cs typeface="IBM Plex Sans"/>
                <a:sym typeface="IBM Plex Sans"/>
              </a:rPr>
              <a:t> </a:t>
            </a:r>
            <a:r>
              <a:rPr lang="en-US" sz="2799" b="1" err="1">
                <a:solidFill>
                  <a:srgbClr val="002D1F"/>
                </a:solidFill>
                <a:latin typeface="IBM Plex Sans Bold"/>
                <a:ea typeface="IBM Plex Sans Bold"/>
                <a:cs typeface="IBM Plex Sans Bold"/>
                <a:sym typeface="IBM Plex Sans Bold"/>
              </a:rPr>
              <a:t>motivācija</a:t>
            </a:r>
            <a:r>
              <a:rPr lang="en-US" sz="2799" b="1">
                <a:solidFill>
                  <a:srgbClr val="002D1F"/>
                </a:solidFill>
                <a:latin typeface="IBM Plex Sans Bold"/>
                <a:ea typeface="IBM Plex Sans Bold"/>
                <a:cs typeface="IBM Plex Sans Bold"/>
                <a:sym typeface="IBM Plex Sans Bold"/>
              </a:rPr>
              <a:t> un </a:t>
            </a:r>
            <a:r>
              <a:rPr lang="en-US" sz="2799" b="1" err="1">
                <a:solidFill>
                  <a:srgbClr val="002D1F"/>
                </a:solidFill>
                <a:latin typeface="IBM Plex Sans Bold"/>
                <a:ea typeface="IBM Plex Sans Bold"/>
                <a:cs typeface="IBM Plex Sans Bold"/>
                <a:sym typeface="IBM Plex Sans Bold"/>
              </a:rPr>
              <a:t>lojalitāte</a:t>
            </a:r>
            <a:r>
              <a:rPr lang="en-US" sz="2799" b="1">
                <a:solidFill>
                  <a:srgbClr val="002D1F"/>
                </a:solidFill>
                <a:latin typeface="IBM Plex Sans Bold"/>
                <a:ea typeface="IBM Plex Sans Bold"/>
                <a:cs typeface="IBM Plex Sans Bold"/>
                <a:sym typeface="IBM Plex Sans Bold"/>
              </a:rPr>
              <a:t> </a:t>
            </a:r>
            <a:r>
              <a:rPr lang="en-US" sz="2799">
                <a:solidFill>
                  <a:srgbClr val="002D1F"/>
                </a:solidFill>
                <a:latin typeface="IBM Plex Sans"/>
                <a:ea typeface="IBM Plex Sans"/>
                <a:cs typeface="IBM Plex Sans"/>
                <a:sym typeface="IBM Plex Sans"/>
              </a:rPr>
              <a:t>(43 %) </a:t>
            </a:r>
          </a:p>
        </p:txBody>
      </p:sp>
      <p:sp>
        <p:nvSpPr>
          <p:cNvPr id="11" name="TextBox 11"/>
          <p:cNvSpPr txBox="1"/>
          <p:nvPr/>
        </p:nvSpPr>
        <p:spPr>
          <a:xfrm>
            <a:off x="2288850" y="3599582"/>
            <a:ext cx="6694686" cy="416204"/>
          </a:xfrm>
          <a:prstGeom prst="rect">
            <a:avLst/>
          </a:prstGeom>
        </p:spPr>
        <p:txBody>
          <a:bodyPr lIns="0" tIns="0" rIns="0" bIns="0" rtlCol="0" anchor="t">
            <a:spAutoFit/>
          </a:bodyPr>
          <a:lstStyle/>
          <a:p>
            <a:pPr algn="ctr">
              <a:lnSpc>
                <a:spcPts val="3360"/>
              </a:lnSpc>
              <a:spcBef>
                <a:spcPct val="0"/>
              </a:spcBef>
            </a:pPr>
            <a:r>
              <a:rPr lang="en-US" sz="2799" err="1">
                <a:solidFill>
                  <a:srgbClr val="002D1F"/>
                </a:solidFill>
                <a:latin typeface="IBM Plex Sans"/>
                <a:ea typeface="IBM Plex Sans"/>
                <a:cs typeface="IBM Plex Sans"/>
                <a:sym typeface="IBM Plex Sans"/>
              </a:rPr>
              <a:t>Uzlabojas</a:t>
            </a:r>
            <a:r>
              <a:rPr lang="en-US" sz="2799">
                <a:solidFill>
                  <a:srgbClr val="002D1F"/>
                </a:solidFill>
                <a:latin typeface="IBM Plex Sans"/>
                <a:ea typeface="IBM Plex Sans"/>
                <a:cs typeface="IBM Plex Sans"/>
                <a:sym typeface="IBM Plex Sans"/>
              </a:rPr>
              <a:t> </a:t>
            </a:r>
            <a:r>
              <a:rPr lang="en-US" sz="2799" b="1" err="1">
                <a:solidFill>
                  <a:srgbClr val="002D1F"/>
                </a:solidFill>
                <a:latin typeface="IBM Plex Sans Bold"/>
                <a:ea typeface="IBM Plex Sans Bold"/>
                <a:cs typeface="IBM Plex Sans Bold"/>
                <a:sym typeface="IBM Plex Sans Bold"/>
              </a:rPr>
              <a:t>mikroklimats</a:t>
            </a:r>
            <a:r>
              <a:rPr lang="en-US" sz="2799" b="1">
                <a:solidFill>
                  <a:srgbClr val="002D1F"/>
                </a:solidFill>
                <a:latin typeface="IBM Plex Sans Bold"/>
                <a:ea typeface="IBM Plex Sans Bold"/>
                <a:cs typeface="IBM Plex Sans Bold"/>
                <a:sym typeface="IBM Plex Sans Bold"/>
              </a:rPr>
              <a:t> </a:t>
            </a:r>
            <a:r>
              <a:rPr lang="en-US" sz="2799" err="1">
                <a:solidFill>
                  <a:srgbClr val="002D1F"/>
                </a:solidFill>
                <a:latin typeface="IBM Plex Sans"/>
                <a:ea typeface="IBM Plex Sans"/>
                <a:cs typeface="IBM Plex Sans"/>
                <a:sym typeface="IBM Plex Sans"/>
              </a:rPr>
              <a:t>kolektīvā</a:t>
            </a:r>
            <a:r>
              <a:rPr lang="en-US" sz="2799">
                <a:solidFill>
                  <a:srgbClr val="002D1F"/>
                </a:solidFill>
                <a:latin typeface="IBM Plex Sans"/>
                <a:ea typeface="IBM Plex Sans"/>
                <a:cs typeface="IBM Plex Sans"/>
                <a:sym typeface="IBM Plex Sans"/>
              </a:rPr>
              <a:t> </a:t>
            </a:r>
            <a:r>
              <a:rPr lang="en-US" sz="2799" b="1">
                <a:solidFill>
                  <a:srgbClr val="002D1F"/>
                </a:solidFill>
                <a:latin typeface="IBM Plex Sans Bold"/>
                <a:ea typeface="IBM Plex Sans Bold"/>
                <a:cs typeface="IBM Plex Sans Bold"/>
                <a:sym typeface="IBM Plex Sans Bold"/>
              </a:rPr>
              <a:t> </a:t>
            </a:r>
            <a:r>
              <a:rPr lang="en-US" sz="2799">
                <a:solidFill>
                  <a:srgbClr val="002D1F"/>
                </a:solidFill>
                <a:latin typeface="IBM Plex Sans"/>
                <a:ea typeface="IBM Plex Sans"/>
                <a:cs typeface="IBM Plex Sans"/>
                <a:sym typeface="IBM Plex Sans"/>
              </a:rPr>
              <a:t>(42 %) </a:t>
            </a:r>
          </a:p>
        </p:txBody>
      </p:sp>
      <p:sp>
        <p:nvSpPr>
          <p:cNvPr id="12" name="TextBox 12"/>
          <p:cNvSpPr txBox="1"/>
          <p:nvPr/>
        </p:nvSpPr>
        <p:spPr>
          <a:xfrm>
            <a:off x="2288850" y="5015632"/>
            <a:ext cx="8545182" cy="416204"/>
          </a:xfrm>
          <a:prstGeom prst="rect">
            <a:avLst/>
          </a:prstGeom>
        </p:spPr>
        <p:txBody>
          <a:bodyPr lIns="0" tIns="0" rIns="0" bIns="0" rtlCol="0" anchor="t">
            <a:spAutoFit/>
          </a:bodyPr>
          <a:lstStyle/>
          <a:p>
            <a:pPr algn="ctr">
              <a:lnSpc>
                <a:spcPts val="3360"/>
              </a:lnSpc>
              <a:spcBef>
                <a:spcPct val="0"/>
              </a:spcBef>
            </a:pPr>
            <a:r>
              <a:rPr lang="en-US" sz="2799" b="1" err="1">
                <a:solidFill>
                  <a:srgbClr val="002D1F"/>
                </a:solidFill>
                <a:latin typeface="IBM Plex Sans Bold"/>
                <a:ea typeface="IBM Plex Sans Bold"/>
                <a:cs typeface="IBM Plex Sans Bold"/>
                <a:sym typeface="IBM Plex Sans Bold"/>
              </a:rPr>
              <a:t>Darbinieku</a:t>
            </a:r>
            <a:r>
              <a:rPr lang="en-US" sz="2799" b="1">
                <a:solidFill>
                  <a:srgbClr val="002D1F"/>
                </a:solidFill>
                <a:latin typeface="IBM Plex Sans Bold"/>
                <a:ea typeface="IBM Plex Sans Bold"/>
                <a:cs typeface="IBM Plex Sans Bold"/>
                <a:sym typeface="IBM Plex Sans Bold"/>
              </a:rPr>
              <a:t> </a:t>
            </a:r>
            <a:r>
              <a:rPr lang="en-US" sz="2799" b="1" err="1">
                <a:solidFill>
                  <a:srgbClr val="002D1F"/>
                </a:solidFill>
                <a:latin typeface="IBM Plex Sans Bold"/>
                <a:ea typeface="IBM Plex Sans Bold"/>
                <a:cs typeface="IBM Plex Sans Bold"/>
                <a:sym typeface="IBM Plex Sans Bold"/>
              </a:rPr>
              <a:t>piesaiste</a:t>
            </a:r>
            <a:r>
              <a:rPr lang="en-US" sz="2799">
                <a:solidFill>
                  <a:srgbClr val="002D1F"/>
                </a:solidFill>
                <a:latin typeface="IBM Plex Sans"/>
                <a:ea typeface="IBM Plex Sans"/>
                <a:cs typeface="IBM Plex Sans"/>
                <a:sym typeface="IBM Plex Sans"/>
              </a:rPr>
              <a:t>, </a:t>
            </a:r>
            <a:r>
              <a:rPr lang="en-US" sz="2799" err="1">
                <a:solidFill>
                  <a:srgbClr val="002D1F"/>
                </a:solidFill>
                <a:latin typeface="IBM Plex Sans"/>
                <a:ea typeface="IBM Plex Sans"/>
                <a:cs typeface="IBM Plex Sans"/>
                <a:sym typeface="IBM Plex Sans"/>
              </a:rPr>
              <a:t>attīstība</a:t>
            </a:r>
            <a:r>
              <a:rPr lang="en-US" sz="2799">
                <a:solidFill>
                  <a:srgbClr val="002D1F"/>
                </a:solidFill>
                <a:latin typeface="IBM Plex Sans"/>
                <a:ea typeface="IBM Plex Sans"/>
                <a:cs typeface="IBM Plex Sans"/>
                <a:sym typeface="IBM Plex Sans"/>
              </a:rPr>
              <a:t> un </a:t>
            </a:r>
            <a:r>
              <a:rPr lang="en-US" sz="2799" err="1">
                <a:solidFill>
                  <a:srgbClr val="002D1F"/>
                </a:solidFill>
                <a:latin typeface="IBM Plex Sans"/>
                <a:ea typeface="IBM Plex Sans"/>
                <a:cs typeface="IBM Plex Sans"/>
                <a:sym typeface="IBM Plex Sans"/>
              </a:rPr>
              <a:t>noturēšana</a:t>
            </a:r>
            <a:r>
              <a:rPr lang="en-US" sz="2799">
                <a:solidFill>
                  <a:srgbClr val="002D1F"/>
                </a:solidFill>
                <a:latin typeface="IBM Plex Sans"/>
                <a:ea typeface="IBM Plex Sans"/>
                <a:cs typeface="IBM Plex Sans"/>
                <a:sym typeface="IBM Plex Sans"/>
              </a:rPr>
              <a:t> (41 %)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345596"/>
            <a:ext cx="8724119" cy="1145117"/>
            <a:chOff x="0" y="0"/>
            <a:chExt cx="17448237" cy="2290234"/>
          </a:xfrm>
        </p:grpSpPr>
        <p:sp>
          <p:nvSpPr>
            <p:cNvPr id="3" name="Freeform 3"/>
            <p:cNvSpPr/>
            <p:nvPr/>
          </p:nvSpPr>
          <p:spPr>
            <a:xfrm>
              <a:off x="0" y="0"/>
              <a:ext cx="17448237" cy="2290234"/>
            </a:xfrm>
            <a:custGeom>
              <a:avLst/>
              <a:gdLst/>
              <a:ahLst/>
              <a:cxnLst/>
              <a:rect l="l" t="t" r="r" b="b"/>
              <a:pathLst>
                <a:path w="17448237" h="2290234">
                  <a:moveTo>
                    <a:pt x="0" y="0"/>
                  </a:moveTo>
                  <a:lnTo>
                    <a:pt x="17448237" y="0"/>
                  </a:lnTo>
                  <a:lnTo>
                    <a:pt x="17448237" y="2290234"/>
                  </a:lnTo>
                  <a:lnTo>
                    <a:pt x="0" y="2290234"/>
                  </a:lnTo>
                  <a:close/>
                </a:path>
              </a:pathLst>
            </a:custGeom>
          </p:spPr>
          <p:txBody>
            <a:bodyPr/>
            <a:lstStyle/>
            <a:p>
              <a:endParaRPr lang="lv-LV" sz="1200"/>
            </a:p>
          </p:txBody>
        </p:sp>
        <p:sp>
          <p:nvSpPr>
            <p:cNvPr id="4" name="TextBox 4"/>
            <p:cNvSpPr txBox="1"/>
            <p:nvPr/>
          </p:nvSpPr>
          <p:spPr>
            <a:xfrm>
              <a:off x="0" y="57150"/>
              <a:ext cx="17448237" cy="2233084"/>
            </a:xfrm>
            <a:prstGeom prst="rect">
              <a:avLst/>
            </a:prstGeom>
          </p:spPr>
          <p:txBody>
            <a:bodyPr lIns="0" tIns="0" rIns="0" bIns="0" rtlCol="0" anchor="t"/>
            <a:lstStyle/>
            <a:p>
              <a:pPr>
                <a:lnSpc>
                  <a:spcPts val="3600"/>
                </a:lnSpc>
              </a:pPr>
              <a:r>
                <a:rPr lang="en-US" sz="3334" b="1" err="1">
                  <a:solidFill>
                    <a:srgbClr val="00B050"/>
                  </a:solidFill>
                  <a:latin typeface="IBM Plex Sans Medium"/>
                  <a:ea typeface="IBM Plex Sans Medium"/>
                  <a:cs typeface="IBM Plex Sans Medium"/>
                  <a:sym typeface="IBM Plex Sans Medium"/>
                </a:rPr>
                <a:t>Galvenie</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šķēršļi</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iekļaujošas</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darba</a:t>
              </a:r>
              <a:r>
                <a:rPr lang="en-US" sz="3334" b="1">
                  <a:solidFill>
                    <a:srgbClr val="00B050"/>
                  </a:solidFill>
                  <a:latin typeface="IBM Plex Sans Medium"/>
                  <a:ea typeface="IBM Plex Sans Medium"/>
                  <a:cs typeface="IBM Plex Sans Medium"/>
                  <a:sym typeface="IBM Plex Sans Medium"/>
                </a:rPr>
                <a:t> vides </a:t>
              </a:r>
              <a:r>
                <a:rPr lang="en-US" sz="3334" b="1" err="1">
                  <a:solidFill>
                    <a:srgbClr val="00B050"/>
                  </a:solidFill>
                  <a:latin typeface="IBM Plex Sans Medium"/>
                  <a:ea typeface="IBM Plex Sans Medium"/>
                  <a:cs typeface="IBM Plex Sans Medium"/>
                  <a:sym typeface="IBM Plex Sans Medium"/>
                </a:rPr>
                <a:t>pasākumu</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īstenošanai</a:t>
              </a:r>
              <a:endParaRPr lang="en-US" sz="3334" b="1">
                <a:solidFill>
                  <a:srgbClr val="00B050"/>
                </a:solidFill>
                <a:latin typeface="IBM Plex Sans Medium"/>
                <a:ea typeface="IBM Plex Sans Medium"/>
                <a:cs typeface="IBM Plex Sans Medium"/>
                <a:sym typeface="IBM Plex Sans Medium"/>
              </a:endParaRPr>
            </a:p>
          </p:txBody>
        </p:sp>
      </p:grpSp>
      <p:sp>
        <p:nvSpPr>
          <p:cNvPr id="5" name="Freeform 5"/>
          <p:cNvSpPr/>
          <p:nvPr/>
        </p:nvSpPr>
        <p:spPr>
          <a:xfrm>
            <a:off x="8534083" y="-3997067"/>
            <a:ext cx="4680982" cy="4682867"/>
          </a:xfrm>
          <a:custGeom>
            <a:avLst/>
            <a:gdLst/>
            <a:ahLst/>
            <a:cxnLst/>
            <a:rect l="l" t="t" r="r" b="b"/>
            <a:pathLst>
              <a:path w="7021473" h="7024300">
                <a:moveTo>
                  <a:pt x="0" y="0"/>
                </a:moveTo>
                <a:lnTo>
                  <a:pt x="7021473" y="0"/>
                </a:lnTo>
                <a:lnTo>
                  <a:pt x="7021473" y="7024300"/>
                </a:lnTo>
                <a:lnTo>
                  <a:pt x="0" y="7024300"/>
                </a:lnTo>
                <a:lnTo>
                  <a:pt x="0" y="0"/>
                </a:lnTo>
                <a:close/>
              </a:path>
            </a:pathLst>
          </a:custGeom>
          <a:blipFill>
            <a:blip r:embed="rId3"/>
            <a:stretch>
              <a:fillRect l="-1368" t="-1671" r="-343"/>
            </a:stretch>
          </a:blipFill>
        </p:spPr>
        <p:txBody>
          <a:bodyPr/>
          <a:lstStyle/>
          <a:p>
            <a:endParaRPr lang="lv-LV" sz="1200"/>
          </a:p>
        </p:txBody>
      </p:sp>
      <p:sp>
        <p:nvSpPr>
          <p:cNvPr id="6" name="Freeform 6"/>
          <p:cNvSpPr/>
          <p:nvPr/>
        </p:nvSpPr>
        <p:spPr>
          <a:xfrm>
            <a:off x="1662504" y="2424146"/>
            <a:ext cx="1555536" cy="1555536"/>
          </a:xfrm>
          <a:custGeom>
            <a:avLst/>
            <a:gdLst/>
            <a:ahLst/>
            <a:cxnLst/>
            <a:rect l="l" t="t" r="r" b="b"/>
            <a:pathLst>
              <a:path w="2333304" h="2333304">
                <a:moveTo>
                  <a:pt x="0" y="0"/>
                </a:moveTo>
                <a:lnTo>
                  <a:pt x="2333305" y="0"/>
                </a:lnTo>
                <a:lnTo>
                  <a:pt x="2333305" y="2333304"/>
                </a:lnTo>
                <a:lnTo>
                  <a:pt x="0" y="23333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sz="1200"/>
          </a:p>
        </p:txBody>
      </p:sp>
      <p:sp>
        <p:nvSpPr>
          <p:cNvPr id="7" name="Freeform 7"/>
          <p:cNvSpPr/>
          <p:nvPr/>
        </p:nvSpPr>
        <p:spPr>
          <a:xfrm>
            <a:off x="5255738" y="2325222"/>
            <a:ext cx="1680525" cy="1680525"/>
          </a:xfrm>
          <a:custGeom>
            <a:avLst/>
            <a:gdLst/>
            <a:ahLst/>
            <a:cxnLst/>
            <a:rect l="l" t="t" r="r" b="b"/>
            <a:pathLst>
              <a:path w="2520788" h="2520788">
                <a:moveTo>
                  <a:pt x="0" y="0"/>
                </a:moveTo>
                <a:lnTo>
                  <a:pt x="2520788" y="0"/>
                </a:lnTo>
                <a:lnTo>
                  <a:pt x="2520788" y="2520788"/>
                </a:lnTo>
                <a:lnTo>
                  <a:pt x="0" y="25207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sz="1200"/>
          </a:p>
        </p:txBody>
      </p:sp>
      <p:sp>
        <p:nvSpPr>
          <p:cNvPr id="8" name="Freeform 8"/>
          <p:cNvSpPr/>
          <p:nvPr/>
        </p:nvSpPr>
        <p:spPr>
          <a:xfrm>
            <a:off x="9021868" y="2325222"/>
            <a:ext cx="1680525" cy="1680525"/>
          </a:xfrm>
          <a:custGeom>
            <a:avLst/>
            <a:gdLst/>
            <a:ahLst/>
            <a:cxnLst/>
            <a:rect l="l" t="t" r="r" b="b"/>
            <a:pathLst>
              <a:path w="2520788" h="2520788">
                <a:moveTo>
                  <a:pt x="0" y="0"/>
                </a:moveTo>
                <a:lnTo>
                  <a:pt x="2520789" y="0"/>
                </a:lnTo>
                <a:lnTo>
                  <a:pt x="2520789" y="2520788"/>
                </a:lnTo>
                <a:lnTo>
                  <a:pt x="0" y="25207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sz="1200"/>
          </a:p>
        </p:txBody>
      </p:sp>
      <p:sp>
        <p:nvSpPr>
          <p:cNvPr id="9" name="TextBox 9"/>
          <p:cNvSpPr txBox="1"/>
          <p:nvPr/>
        </p:nvSpPr>
        <p:spPr>
          <a:xfrm>
            <a:off x="798135" y="4063792"/>
            <a:ext cx="3284275" cy="1012008"/>
          </a:xfrm>
          <a:prstGeom prst="rect">
            <a:avLst/>
          </a:prstGeom>
        </p:spPr>
        <p:txBody>
          <a:bodyPr lIns="0" tIns="0" rIns="0" bIns="0" rtlCol="0" anchor="t">
            <a:spAutoFit/>
          </a:bodyPr>
          <a:lstStyle/>
          <a:p>
            <a:pPr algn="ctr">
              <a:lnSpc>
                <a:spcPts val="2720"/>
              </a:lnSpc>
            </a:pPr>
            <a:r>
              <a:rPr lang="en-US" sz="2267" b="1">
                <a:solidFill>
                  <a:srgbClr val="002D1F"/>
                </a:solidFill>
                <a:latin typeface="IBM Plex Sans Bold"/>
                <a:ea typeface="IBM Plex Sans Bold"/>
                <a:cs typeface="IBM Plex Sans Bold"/>
                <a:sym typeface="IBM Plex Sans Bold"/>
              </a:rPr>
              <a:t>Izdzīvošana esošajā ekonomiskajā situācijā</a:t>
            </a:r>
          </a:p>
          <a:p>
            <a:pPr algn="ctr">
              <a:lnSpc>
                <a:spcPts val="2560"/>
              </a:lnSpc>
              <a:spcBef>
                <a:spcPct val="0"/>
              </a:spcBef>
            </a:pPr>
            <a:r>
              <a:rPr lang="en-US" sz="2133">
                <a:solidFill>
                  <a:srgbClr val="002D1F"/>
                </a:solidFill>
                <a:latin typeface="IBM Plex Sans"/>
                <a:ea typeface="IBM Plex Sans"/>
                <a:cs typeface="IBM Plex Sans"/>
                <a:sym typeface="IBM Plex Sans"/>
              </a:rPr>
              <a:t>(41 %) </a:t>
            </a:r>
          </a:p>
        </p:txBody>
      </p:sp>
      <p:sp>
        <p:nvSpPr>
          <p:cNvPr id="10" name="TextBox 10"/>
          <p:cNvSpPr txBox="1"/>
          <p:nvPr/>
        </p:nvSpPr>
        <p:spPr>
          <a:xfrm>
            <a:off x="4854245" y="4130467"/>
            <a:ext cx="2483511" cy="1090042"/>
          </a:xfrm>
          <a:prstGeom prst="rect">
            <a:avLst/>
          </a:prstGeom>
        </p:spPr>
        <p:txBody>
          <a:bodyPr lIns="0" tIns="0" rIns="0" bIns="0" rtlCol="0" anchor="t">
            <a:spAutoFit/>
          </a:bodyPr>
          <a:lstStyle/>
          <a:p>
            <a:pPr algn="ctr">
              <a:lnSpc>
                <a:spcPts val="2880"/>
              </a:lnSpc>
            </a:pPr>
            <a:r>
              <a:rPr lang="en-US" sz="2400" b="1">
                <a:solidFill>
                  <a:srgbClr val="002D1F"/>
                </a:solidFill>
                <a:latin typeface="IBM Plex Sans Bold"/>
                <a:ea typeface="IBM Plex Sans Bold"/>
                <a:cs typeface="IBM Plex Sans Bold"/>
                <a:sym typeface="IBM Plex Sans Bold"/>
              </a:rPr>
              <a:t>Līdzekļu trūkums</a:t>
            </a:r>
          </a:p>
          <a:p>
            <a:pPr algn="ctr">
              <a:lnSpc>
                <a:spcPts val="2719"/>
              </a:lnSpc>
              <a:spcBef>
                <a:spcPct val="0"/>
              </a:spcBef>
            </a:pPr>
            <a:r>
              <a:rPr lang="en-US" sz="2266">
                <a:solidFill>
                  <a:srgbClr val="002D1F"/>
                </a:solidFill>
                <a:latin typeface="IBM Plex Sans"/>
                <a:ea typeface="IBM Plex Sans"/>
                <a:cs typeface="IBM Plex Sans"/>
                <a:sym typeface="IBM Plex Sans"/>
              </a:rPr>
              <a:t>(35 %) </a:t>
            </a:r>
          </a:p>
        </p:txBody>
      </p:sp>
      <p:sp>
        <p:nvSpPr>
          <p:cNvPr id="11" name="TextBox 11"/>
          <p:cNvSpPr txBox="1"/>
          <p:nvPr/>
        </p:nvSpPr>
        <p:spPr>
          <a:xfrm>
            <a:off x="8218062" y="4057442"/>
            <a:ext cx="3288138" cy="1090042"/>
          </a:xfrm>
          <a:prstGeom prst="rect">
            <a:avLst/>
          </a:prstGeom>
        </p:spPr>
        <p:txBody>
          <a:bodyPr lIns="0" tIns="0" rIns="0" bIns="0" rtlCol="0" anchor="t">
            <a:spAutoFit/>
          </a:bodyPr>
          <a:lstStyle/>
          <a:p>
            <a:pPr algn="ctr">
              <a:lnSpc>
                <a:spcPts val="2880"/>
              </a:lnSpc>
            </a:pPr>
            <a:r>
              <a:rPr lang="en-US" sz="2400" b="1">
                <a:solidFill>
                  <a:srgbClr val="002D1F"/>
                </a:solidFill>
                <a:latin typeface="IBM Plex Sans Bold"/>
                <a:ea typeface="IBM Plex Sans Bold"/>
                <a:cs typeface="IBM Plex Sans Bold"/>
                <a:sym typeface="IBM Plex Sans Bold"/>
              </a:rPr>
              <a:t>Darbaspēka piesaiste un noturēšana</a:t>
            </a:r>
          </a:p>
          <a:p>
            <a:pPr algn="ctr">
              <a:lnSpc>
                <a:spcPts val="2719"/>
              </a:lnSpc>
              <a:spcBef>
                <a:spcPct val="0"/>
              </a:spcBef>
            </a:pPr>
            <a:r>
              <a:rPr lang="en-US" sz="2266">
                <a:solidFill>
                  <a:srgbClr val="002D1F"/>
                </a:solidFill>
                <a:latin typeface="IBM Plex Sans"/>
                <a:ea typeface="IBM Plex Sans"/>
                <a:cs typeface="IBM Plex Sans"/>
                <a:sym typeface="IBM Plex Sans"/>
              </a:rPr>
              <a:t>(29 %)</a:t>
            </a:r>
          </a:p>
        </p:txBody>
      </p:sp>
      <p:sp>
        <p:nvSpPr>
          <p:cNvPr id="12" name="TextBox 12"/>
          <p:cNvSpPr txBox="1"/>
          <p:nvPr/>
        </p:nvSpPr>
        <p:spPr>
          <a:xfrm>
            <a:off x="685800" y="6121401"/>
            <a:ext cx="2532240" cy="220830"/>
          </a:xfrm>
          <a:prstGeom prst="rect">
            <a:avLst/>
          </a:prstGeom>
        </p:spPr>
        <p:txBody>
          <a:bodyPr wrap="square" lIns="0" tIns="0" rIns="0" bIns="0" rtlCol="0" anchor="t">
            <a:spAutoFit/>
          </a:bodyPr>
          <a:lstStyle/>
          <a:p>
            <a:pPr algn="ctr">
              <a:lnSpc>
                <a:spcPts val="1759"/>
              </a:lnSpc>
              <a:spcBef>
                <a:spcPct val="0"/>
              </a:spcBef>
            </a:pPr>
            <a:r>
              <a:rPr lang="en-US" sz="1466" err="1">
                <a:solidFill>
                  <a:srgbClr val="002D1F"/>
                </a:solidFill>
                <a:latin typeface="IBM Plex Sans"/>
                <a:ea typeface="IBM Plex Sans"/>
                <a:cs typeface="IBM Plex Sans"/>
                <a:sym typeface="IBM Plex Sans"/>
              </a:rPr>
              <a:t>Bāze</a:t>
            </a:r>
            <a:r>
              <a:rPr lang="en-US" sz="1466">
                <a:solidFill>
                  <a:srgbClr val="002D1F"/>
                </a:solidFill>
                <a:latin typeface="IBM Plex Sans"/>
                <a:ea typeface="IBM Plex Sans"/>
                <a:cs typeface="IBM Plex Sans"/>
                <a:sym typeface="IBM Plex Sans"/>
              </a:rPr>
              <a:t>: </a:t>
            </a:r>
            <a:r>
              <a:rPr lang="en-US" sz="1466" err="1">
                <a:solidFill>
                  <a:srgbClr val="002D1F"/>
                </a:solidFill>
                <a:latin typeface="IBM Plex Sans"/>
                <a:ea typeface="IBM Plex Sans"/>
                <a:cs typeface="IBM Plex Sans"/>
                <a:sym typeface="IBM Plex Sans"/>
              </a:rPr>
              <a:t>visi</a:t>
            </a:r>
            <a:r>
              <a:rPr lang="en-US" sz="1466">
                <a:solidFill>
                  <a:srgbClr val="002D1F"/>
                </a:solidFill>
                <a:latin typeface="IBM Plex Sans"/>
                <a:ea typeface="IBM Plex Sans"/>
                <a:cs typeface="IBM Plex Sans"/>
                <a:sym typeface="IBM Plex Sans"/>
              </a:rPr>
              <a:t> </a:t>
            </a:r>
            <a:r>
              <a:rPr lang="en-US" sz="1466" err="1">
                <a:solidFill>
                  <a:srgbClr val="002D1F"/>
                </a:solidFill>
                <a:latin typeface="IBM Plex Sans"/>
                <a:ea typeface="IBM Plex Sans"/>
                <a:cs typeface="IBM Plex Sans"/>
                <a:sym typeface="IBM Plex Sans"/>
              </a:rPr>
              <a:t>respondenti</a:t>
            </a:r>
            <a:r>
              <a:rPr lang="en-US" sz="1466">
                <a:solidFill>
                  <a:srgbClr val="002D1F"/>
                </a:solidFill>
                <a:latin typeface="IBM Plex Sans"/>
                <a:ea typeface="IBM Plex Sans"/>
                <a:cs typeface="IBM Plex Sans"/>
                <a:sym typeface="IBM Plex Sans"/>
              </a:rPr>
              <a:t>, n=431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345596"/>
            <a:ext cx="8724119" cy="1145117"/>
            <a:chOff x="0" y="0"/>
            <a:chExt cx="17448237" cy="2290234"/>
          </a:xfrm>
        </p:grpSpPr>
        <p:sp>
          <p:nvSpPr>
            <p:cNvPr id="3" name="Freeform 3"/>
            <p:cNvSpPr/>
            <p:nvPr/>
          </p:nvSpPr>
          <p:spPr>
            <a:xfrm>
              <a:off x="0" y="0"/>
              <a:ext cx="17448237" cy="2290234"/>
            </a:xfrm>
            <a:custGeom>
              <a:avLst/>
              <a:gdLst/>
              <a:ahLst/>
              <a:cxnLst/>
              <a:rect l="l" t="t" r="r" b="b"/>
              <a:pathLst>
                <a:path w="17448237" h="2290234">
                  <a:moveTo>
                    <a:pt x="0" y="0"/>
                  </a:moveTo>
                  <a:lnTo>
                    <a:pt x="17448237" y="0"/>
                  </a:lnTo>
                  <a:lnTo>
                    <a:pt x="17448237" y="2290234"/>
                  </a:lnTo>
                  <a:lnTo>
                    <a:pt x="0" y="2290234"/>
                  </a:lnTo>
                  <a:close/>
                </a:path>
              </a:pathLst>
            </a:custGeom>
          </p:spPr>
          <p:txBody>
            <a:bodyPr/>
            <a:lstStyle/>
            <a:p>
              <a:endParaRPr lang="lv-LV" sz="1200"/>
            </a:p>
          </p:txBody>
        </p:sp>
        <p:sp>
          <p:nvSpPr>
            <p:cNvPr id="4" name="TextBox 4"/>
            <p:cNvSpPr txBox="1"/>
            <p:nvPr/>
          </p:nvSpPr>
          <p:spPr>
            <a:xfrm>
              <a:off x="0" y="57150"/>
              <a:ext cx="17448237" cy="2233084"/>
            </a:xfrm>
            <a:prstGeom prst="rect">
              <a:avLst/>
            </a:prstGeom>
          </p:spPr>
          <p:txBody>
            <a:bodyPr lIns="0" tIns="0" rIns="0" bIns="0" rtlCol="0" anchor="t"/>
            <a:lstStyle/>
            <a:p>
              <a:pPr>
                <a:lnSpc>
                  <a:spcPts val="3600"/>
                </a:lnSpc>
              </a:pPr>
              <a:r>
                <a:rPr lang="en-US" sz="3334" b="1" err="1">
                  <a:solidFill>
                    <a:srgbClr val="00B050"/>
                  </a:solidFill>
                  <a:latin typeface="IBM Plex Sans Medium"/>
                  <a:ea typeface="IBM Plex Sans Medium"/>
                  <a:cs typeface="IBM Plex Sans Medium"/>
                  <a:sym typeface="IBM Plex Sans Medium"/>
                </a:rPr>
                <a:t>Nepieciešamie</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atbalsta</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pasākumi</a:t>
              </a:r>
              <a:r>
                <a:rPr lang="en-US" sz="3334" b="1">
                  <a:solidFill>
                    <a:srgbClr val="00B050"/>
                  </a:solidFill>
                  <a:latin typeface="IBM Plex Sans Medium"/>
                  <a:ea typeface="IBM Plex Sans Medium"/>
                  <a:cs typeface="IBM Plex Sans Medium"/>
                  <a:sym typeface="IBM Plex Sans Medium"/>
                </a:rPr>
                <a:t> DEI </a:t>
              </a:r>
              <a:r>
                <a:rPr lang="en-US" sz="3334" b="1" err="1">
                  <a:solidFill>
                    <a:srgbClr val="00B050"/>
                  </a:solidFill>
                  <a:latin typeface="IBM Plex Sans Medium"/>
                  <a:ea typeface="IBM Plex Sans Medium"/>
                  <a:cs typeface="IBM Plex Sans Medium"/>
                  <a:sym typeface="IBM Plex Sans Medium"/>
                </a:rPr>
                <a:t>aktivitāšu</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ieviešanai</a:t>
              </a:r>
              <a:r>
                <a:rPr lang="en-US" sz="3334" b="1">
                  <a:solidFill>
                    <a:srgbClr val="00B050"/>
                  </a:solidFill>
                  <a:latin typeface="IBM Plex Sans Medium"/>
                  <a:ea typeface="IBM Plex Sans Medium"/>
                  <a:cs typeface="IBM Plex Sans Medium"/>
                  <a:sym typeface="IBM Plex Sans Medium"/>
                </a:rPr>
                <a:t> un </a:t>
              </a:r>
              <a:r>
                <a:rPr lang="en-US" sz="3334" b="1" err="1">
                  <a:solidFill>
                    <a:srgbClr val="00B050"/>
                  </a:solidFill>
                  <a:latin typeface="IBM Plex Sans Medium"/>
                  <a:ea typeface="IBM Plex Sans Medium"/>
                  <a:cs typeface="IBM Plex Sans Medium"/>
                  <a:sym typeface="IBM Plex Sans Medium"/>
                </a:rPr>
                <a:t>pilnveidei</a:t>
              </a:r>
              <a:endParaRPr lang="en-US" sz="3334" b="1">
                <a:solidFill>
                  <a:srgbClr val="00B050"/>
                </a:solidFill>
                <a:latin typeface="IBM Plex Sans Medium"/>
                <a:ea typeface="IBM Plex Sans Medium"/>
                <a:cs typeface="IBM Plex Sans Medium"/>
                <a:sym typeface="IBM Plex Sans Medium"/>
              </a:endParaRPr>
            </a:p>
          </p:txBody>
        </p:sp>
      </p:grpSp>
      <p:sp>
        <p:nvSpPr>
          <p:cNvPr id="5" name="Freeform 5"/>
          <p:cNvSpPr/>
          <p:nvPr/>
        </p:nvSpPr>
        <p:spPr>
          <a:xfrm>
            <a:off x="8534083" y="-3997067"/>
            <a:ext cx="4680982" cy="4682867"/>
          </a:xfrm>
          <a:custGeom>
            <a:avLst/>
            <a:gdLst/>
            <a:ahLst/>
            <a:cxnLst/>
            <a:rect l="l" t="t" r="r" b="b"/>
            <a:pathLst>
              <a:path w="7021473" h="7024300">
                <a:moveTo>
                  <a:pt x="0" y="0"/>
                </a:moveTo>
                <a:lnTo>
                  <a:pt x="7021473" y="0"/>
                </a:lnTo>
                <a:lnTo>
                  <a:pt x="7021473" y="7024300"/>
                </a:lnTo>
                <a:lnTo>
                  <a:pt x="0" y="7024300"/>
                </a:lnTo>
                <a:lnTo>
                  <a:pt x="0" y="0"/>
                </a:lnTo>
                <a:close/>
              </a:path>
            </a:pathLst>
          </a:custGeom>
          <a:blipFill>
            <a:blip r:embed="rId3"/>
            <a:stretch>
              <a:fillRect l="-1368" t="-1671" r="-343"/>
            </a:stretch>
          </a:blipFill>
        </p:spPr>
        <p:txBody>
          <a:bodyPr/>
          <a:lstStyle/>
          <a:p>
            <a:endParaRPr lang="lv-LV" sz="1200"/>
          </a:p>
        </p:txBody>
      </p:sp>
      <p:sp>
        <p:nvSpPr>
          <p:cNvPr id="6" name="Freeform 6"/>
          <p:cNvSpPr/>
          <p:nvPr/>
        </p:nvSpPr>
        <p:spPr>
          <a:xfrm>
            <a:off x="9076495" y="2367129"/>
            <a:ext cx="1571273" cy="1571273"/>
          </a:xfrm>
          <a:custGeom>
            <a:avLst/>
            <a:gdLst/>
            <a:ahLst/>
            <a:cxnLst/>
            <a:rect l="l" t="t" r="r" b="b"/>
            <a:pathLst>
              <a:path w="2356910" h="2356910">
                <a:moveTo>
                  <a:pt x="0" y="0"/>
                </a:moveTo>
                <a:lnTo>
                  <a:pt x="2356910" y="0"/>
                </a:lnTo>
                <a:lnTo>
                  <a:pt x="2356910" y="2356910"/>
                </a:lnTo>
                <a:lnTo>
                  <a:pt x="0" y="23569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sz="1200"/>
          </a:p>
        </p:txBody>
      </p:sp>
      <p:sp>
        <p:nvSpPr>
          <p:cNvPr id="7" name="Freeform 7"/>
          <p:cNvSpPr/>
          <p:nvPr/>
        </p:nvSpPr>
        <p:spPr>
          <a:xfrm>
            <a:off x="1709462" y="2448738"/>
            <a:ext cx="1461621" cy="1461621"/>
          </a:xfrm>
          <a:custGeom>
            <a:avLst/>
            <a:gdLst/>
            <a:ahLst/>
            <a:cxnLst/>
            <a:rect l="l" t="t" r="r" b="b"/>
            <a:pathLst>
              <a:path w="2192431" h="2192431">
                <a:moveTo>
                  <a:pt x="0" y="0"/>
                </a:moveTo>
                <a:lnTo>
                  <a:pt x="2192431" y="0"/>
                </a:lnTo>
                <a:lnTo>
                  <a:pt x="2192431" y="2192431"/>
                </a:lnTo>
                <a:lnTo>
                  <a:pt x="0" y="2192431"/>
                </a:lnTo>
                <a:lnTo>
                  <a:pt x="0" y="0"/>
                </a:lnTo>
                <a:close/>
              </a:path>
            </a:pathLst>
          </a:custGeom>
          <a:blipFill>
            <a:blip r:embed="rId6"/>
            <a:stretch>
              <a:fillRect/>
            </a:stretch>
          </a:blipFill>
        </p:spPr>
        <p:txBody>
          <a:bodyPr/>
          <a:lstStyle/>
          <a:p>
            <a:endParaRPr lang="lv-LV" sz="1200"/>
          </a:p>
        </p:txBody>
      </p:sp>
      <p:sp>
        <p:nvSpPr>
          <p:cNvPr id="8" name="Freeform 8"/>
          <p:cNvSpPr/>
          <p:nvPr/>
        </p:nvSpPr>
        <p:spPr>
          <a:xfrm>
            <a:off x="5211757" y="2295305"/>
            <a:ext cx="1768487" cy="1768487"/>
          </a:xfrm>
          <a:custGeom>
            <a:avLst/>
            <a:gdLst/>
            <a:ahLst/>
            <a:cxnLst/>
            <a:rect l="l" t="t" r="r" b="b"/>
            <a:pathLst>
              <a:path w="2652730" h="2652730">
                <a:moveTo>
                  <a:pt x="0" y="0"/>
                </a:moveTo>
                <a:lnTo>
                  <a:pt x="2652730" y="0"/>
                </a:lnTo>
                <a:lnTo>
                  <a:pt x="2652730" y="2652731"/>
                </a:lnTo>
                <a:lnTo>
                  <a:pt x="0" y="26527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sz="1200"/>
          </a:p>
        </p:txBody>
      </p:sp>
      <p:sp>
        <p:nvSpPr>
          <p:cNvPr id="9" name="TextBox 9"/>
          <p:cNvSpPr txBox="1"/>
          <p:nvPr/>
        </p:nvSpPr>
        <p:spPr>
          <a:xfrm>
            <a:off x="798135" y="4057442"/>
            <a:ext cx="3284275" cy="1090042"/>
          </a:xfrm>
          <a:prstGeom prst="rect">
            <a:avLst/>
          </a:prstGeom>
        </p:spPr>
        <p:txBody>
          <a:bodyPr lIns="0" tIns="0" rIns="0" bIns="0" rtlCol="0" anchor="t">
            <a:spAutoFit/>
          </a:bodyPr>
          <a:lstStyle/>
          <a:p>
            <a:pPr algn="ctr">
              <a:lnSpc>
                <a:spcPts val="2880"/>
              </a:lnSpc>
            </a:pPr>
            <a:r>
              <a:rPr lang="en-US" sz="2400" b="1">
                <a:solidFill>
                  <a:srgbClr val="002D1F"/>
                </a:solidFill>
                <a:latin typeface="IBM Plex Sans Bold"/>
                <a:ea typeface="IBM Plex Sans Bold"/>
                <a:cs typeface="IBM Plex Sans Bold"/>
                <a:sym typeface="IBM Plex Sans Bold"/>
              </a:rPr>
              <a:t>Bezmaksas darbinieku izglītošana</a:t>
            </a:r>
          </a:p>
          <a:p>
            <a:pPr algn="ctr">
              <a:lnSpc>
                <a:spcPts val="2720"/>
              </a:lnSpc>
              <a:spcBef>
                <a:spcPct val="0"/>
              </a:spcBef>
            </a:pPr>
            <a:r>
              <a:rPr lang="en-US" sz="2267">
                <a:solidFill>
                  <a:srgbClr val="002D1F"/>
                </a:solidFill>
                <a:latin typeface="IBM Plex Sans"/>
                <a:ea typeface="IBM Plex Sans"/>
                <a:cs typeface="IBM Plex Sans"/>
                <a:sym typeface="IBM Plex Sans"/>
              </a:rPr>
              <a:t>(30 %) </a:t>
            </a:r>
          </a:p>
        </p:txBody>
      </p:sp>
      <p:sp>
        <p:nvSpPr>
          <p:cNvPr id="10" name="TextBox 10"/>
          <p:cNvSpPr txBox="1"/>
          <p:nvPr/>
        </p:nvSpPr>
        <p:spPr>
          <a:xfrm>
            <a:off x="4232524" y="4063792"/>
            <a:ext cx="3726954" cy="1358257"/>
          </a:xfrm>
          <a:prstGeom prst="rect">
            <a:avLst/>
          </a:prstGeom>
        </p:spPr>
        <p:txBody>
          <a:bodyPr lIns="0" tIns="0" rIns="0" bIns="0" rtlCol="0" anchor="t">
            <a:spAutoFit/>
          </a:bodyPr>
          <a:lstStyle/>
          <a:p>
            <a:pPr algn="ctr">
              <a:lnSpc>
                <a:spcPts val="2720"/>
              </a:lnSpc>
            </a:pPr>
            <a:r>
              <a:rPr lang="en-US" sz="2267" b="1">
                <a:solidFill>
                  <a:srgbClr val="002D1F"/>
                </a:solidFill>
                <a:latin typeface="IBM Plex Sans Bold"/>
                <a:ea typeface="IBM Plex Sans Bold"/>
                <a:cs typeface="IBM Plex Sans Bold"/>
                <a:sym typeface="IBM Plex Sans Bold"/>
              </a:rPr>
              <a:t>Visas informācijas pieejamība vienuviet elektroniski</a:t>
            </a:r>
          </a:p>
          <a:p>
            <a:pPr algn="ctr">
              <a:lnSpc>
                <a:spcPts val="2560"/>
              </a:lnSpc>
              <a:spcBef>
                <a:spcPct val="0"/>
              </a:spcBef>
            </a:pPr>
            <a:r>
              <a:rPr lang="en-US" sz="2133">
                <a:solidFill>
                  <a:srgbClr val="002D1F"/>
                </a:solidFill>
                <a:latin typeface="IBM Plex Sans"/>
                <a:ea typeface="IBM Plex Sans"/>
                <a:cs typeface="IBM Plex Sans"/>
                <a:sym typeface="IBM Plex Sans"/>
              </a:rPr>
              <a:t>(29 %) </a:t>
            </a:r>
          </a:p>
        </p:txBody>
      </p:sp>
      <p:sp>
        <p:nvSpPr>
          <p:cNvPr id="11" name="TextBox 11"/>
          <p:cNvSpPr txBox="1"/>
          <p:nvPr/>
        </p:nvSpPr>
        <p:spPr>
          <a:xfrm>
            <a:off x="8349527" y="4057443"/>
            <a:ext cx="3025208" cy="1090042"/>
          </a:xfrm>
          <a:prstGeom prst="rect">
            <a:avLst/>
          </a:prstGeom>
        </p:spPr>
        <p:txBody>
          <a:bodyPr lIns="0" tIns="0" rIns="0" bIns="0" rtlCol="0" anchor="t">
            <a:spAutoFit/>
          </a:bodyPr>
          <a:lstStyle/>
          <a:p>
            <a:pPr algn="ctr">
              <a:lnSpc>
                <a:spcPts val="2880"/>
              </a:lnSpc>
            </a:pPr>
            <a:r>
              <a:rPr lang="en-US" sz="2400" b="1">
                <a:solidFill>
                  <a:srgbClr val="002D1F"/>
                </a:solidFill>
                <a:latin typeface="IBM Plex Sans Bold"/>
                <a:ea typeface="IBM Plex Sans Bold"/>
                <a:cs typeface="IBM Plex Sans Bold"/>
                <a:sym typeface="IBM Plex Sans Bold"/>
              </a:rPr>
              <a:t>Kvalitatīvi un vispusīgi resursi</a:t>
            </a:r>
          </a:p>
          <a:p>
            <a:pPr algn="ctr">
              <a:lnSpc>
                <a:spcPts val="2719"/>
              </a:lnSpc>
              <a:spcBef>
                <a:spcPct val="0"/>
              </a:spcBef>
            </a:pPr>
            <a:r>
              <a:rPr lang="en-US" sz="2266">
                <a:solidFill>
                  <a:srgbClr val="002D1F"/>
                </a:solidFill>
                <a:latin typeface="IBM Plex Sans"/>
                <a:ea typeface="IBM Plex Sans"/>
                <a:cs typeface="IBM Plex Sans"/>
                <a:sym typeface="IBM Plex Sans"/>
              </a:rPr>
              <a:t>(29 %)</a:t>
            </a:r>
          </a:p>
        </p:txBody>
      </p:sp>
      <p:sp>
        <p:nvSpPr>
          <p:cNvPr id="12" name="TextBox 12"/>
          <p:cNvSpPr txBox="1"/>
          <p:nvPr/>
        </p:nvSpPr>
        <p:spPr>
          <a:xfrm>
            <a:off x="685800" y="6190377"/>
            <a:ext cx="2667000" cy="220830"/>
          </a:xfrm>
          <a:prstGeom prst="rect">
            <a:avLst/>
          </a:prstGeom>
        </p:spPr>
        <p:txBody>
          <a:bodyPr wrap="square" lIns="0" tIns="0" rIns="0" bIns="0" rtlCol="0" anchor="t">
            <a:spAutoFit/>
          </a:bodyPr>
          <a:lstStyle/>
          <a:p>
            <a:pPr algn="ctr">
              <a:lnSpc>
                <a:spcPts val="1759"/>
              </a:lnSpc>
              <a:spcBef>
                <a:spcPct val="0"/>
              </a:spcBef>
            </a:pPr>
            <a:r>
              <a:rPr lang="en-US" sz="1466" err="1">
                <a:solidFill>
                  <a:srgbClr val="002D1F"/>
                </a:solidFill>
                <a:latin typeface="IBM Plex Sans"/>
                <a:ea typeface="IBM Plex Sans"/>
                <a:cs typeface="IBM Plex Sans"/>
                <a:sym typeface="IBM Plex Sans"/>
              </a:rPr>
              <a:t>Bāze</a:t>
            </a:r>
            <a:r>
              <a:rPr lang="en-US" sz="1466">
                <a:solidFill>
                  <a:srgbClr val="002D1F"/>
                </a:solidFill>
                <a:latin typeface="IBM Plex Sans"/>
                <a:ea typeface="IBM Plex Sans"/>
                <a:cs typeface="IBM Plex Sans"/>
                <a:sym typeface="IBM Plex Sans"/>
              </a:rPr>
              <a:t>: </a:t>
            </a:r>
            <a:r>
              <a:rPr lang="en-US" sz="1466" err="1">
                <a:solidFill>
                  <a:srgbClr val="002D1F"/>
                </a:solidFill>
                <a:latin typeface="IBM Plex Sans"/>
                <a:ea typeface="IBM Plex Sans"/>
                <a:cs typeface="IBM Plex Sans"/>
                <a:sym typeface="IBM Plex Sans"/>
              </a:rPr>
              <a:t>visi</a:t>
            </a:r>
            <a:r>
              <a:rPr lang="en-US" sz="1466">
                <a:solidFill>
                  <a:srgbClr val="002D1F"/>
                </a:solidFill>
                <a:latin typeface="IBM Plex Sans"/>
                <a:ea typeface="IBM Plex Sans"/>
                <a:cs typeface="IBM Plex Sans"/>
                <a:sym typeface="IBM Plex Sans"/>
              </a:rPr>
              <a:t> </a:t>
            </a:r>
            <a:r>
              <a:rPr lang="en-US" sz="1466" err="1">
                <a:solidFill>
                  <a:srgbClr val="002D1F"/>
                </a:solidFill>
                <a:latin typeface="IBM Plex Sans"/>
                <a:ea typeface="IBM Plex Sans"/>
                <a:cs typeface="IBM Plex Sans"/>
                <a:sym typeface="IBM Plex Sans"/>
              </a:rPr>
              <a:t>respondenti</a:t>
            </a:r>
            <a:r>
              <a:rPr lang="en-US" sz="1466">
                <a:solidFill>
                  <a:srgbClr val="002D1F"/>
                </a:solidFill>
                <a:latin typeface="IBM Plex Sans"/>
                <a:ea typeface="IBM Plex Sans"/>
                <a:cs typeface="IBM Plex Sans"/>
                <a:sym typeface="IBM Plex Sans"/>
              </a:rPr>
              <a:t>, n=431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id="{CD51C7FD-4189-7250-84A7-EB57B5CD9B2B}"/>
              </a:ext>
            </a:extLst>
          </p:cNvPr>
          <p:cNvSpPr>
            <a:spLocks noGrp="1"/>
          </p:cNvSpPr>
          <p:nvPr>
            <p:ph type="body" sz="quarter" idx="13"/>
          </p:nvPr>
        </p:nvSpPr>
        <p:spPr>
          <a:xfrm>
            <a:off x="838201" y="481782"/>
            <a:ext cx="6887633" cy="1275990"/>
          </a:xfrm>
        </p:spPr>
        <p:txBody>
          <a:bodyPr/>
          <a:lstStyle/>
          <a:p>
            <a:r>
              <a:rPr lang="lv-LV" sz="3600" b="1">
                <a:solidFill>
                  <a:srgbClr val="00B050"/>
                </a:solidFill>
                <a:latin typeface="IBM Plex Sans Medium" panose="020B0603050203000203" pitchFamily="34" charset="0"/>
              </a:rPr>
              <a:t>SIF – darba devēju iespējotājs un atbalstītājs</a:t>
            </a:r>
            <a:endParaRPr lang="lv-LV" b="1">
              <a:solidFill>
                <a:srgbClr val="00B050"/>
              </a:solidFill>
              <a:latin typeface="IBM Plex Sans Medium" panose="020B0603050203000203" pitchFamily="34" charset="0"/>
            </a:endParaRPr>
          </a:p>
        </p:txBody>
      </p:sp>
      <p:sp>
        <p:nvSpPr>
          <p:cNvPr id="4" name="Teksta vietturis 3">
            <a:extLst>
              <a:ext uri="{FF2B5EF4-FFF2-40B4-BE49-F238E27FC236}">
                <a16:creationId xmlns:a16="http://schemas.microsoft.com/office/drawing/2014/main" id="{12E83A46-449B-F20E-CCE7-AD81A672BC59}"/>
              </a:ext>
            </a:extLst>
          </p:cNvPr>
          <p:cNvSpPr>
            <a:spLocks noGrp="1"/>
          </p:cNvSpPr>
          <p:nvPr>
            <p:ph type="body" sz="quarter" idx="16"/>
          </p:nvPr>
        </p:nvSpPr>
        <p:spPr>
          <a:xfrm>
            <a:off x="838201" y="2829134"/>
            <a:ext cx="3259667" cy="332399"/>
          </a:xfrm>
        </p:spPr>
        <p:txBody>
          <a:bodyPr>
            <a:normAutofit fontScale="77500" lnSpcReduction="20000"/>
          </a:bodyPr>
          <a:lstStyle/>
          <a:p>
            <a:r>
              <a:rPr lang="lv-LV" sz="2400" b="1">
                <a:solidFill>
                  <a:srgbClr val="00B050"/>
                </a:solidFill>
                <a:latin typeface="Verdana" panose="020B0604030504040204" pitchFamily="34" charset="0"/>
              </a:rPr>
              <a:t>INFORMĒŠANA </a:t>
            </a:r>
          </a:p>
        </p:txBody>
      </p:sp>
      <p:sp>
        <p:nvSpPr>
          <p:cNvPr id="6" name="Teksta vietturis 5">
            <a:extLst>
              <a:ext uri="{FF2B5EF4-FFF2-40B4-BE49-F238E27FC236}">
                <a16:creationId xmlns:a16="http://schemas.microsoft.com/office/drawing/2014/main" id="{E19B6DA3-2A31-79E2-32B3-450F9E3BFE3D}"/>
              </a:ext>
            </a:extLst>
          </p:cNvPr>
          <p:cNvSpPr>
            <a:spLocks noGrp="1"/>
          </p:cNvSpPr>
          <p:nvPr>
            <p:ph type="body" sz="quarter" idx="18"/>
          </p:nvPr>
        </p:nvSpPr>
        <p:spPr>
          <a:xfrm>
            <a:off x="4466167" y="2829134"/>
            <a:ext cx="3259667" cy="332399"/>
          </a:xfrm>
        </p:spPr>
        <p:txBody>
          <a:bodyPr>
            <a:normAutofit fontScale="77500" lnSpcReduction="20000"/>
          </a:bodyPr>
          <a:lstStyle/>
          <a:p>
            <a:r>
              <a:rPr lang="lv-LV" sz="2400" b="1">
                <a:solidFill>
                  <a:srgbClr val="00B050"/>
                </a:solidFill>
                <a:latin typeface="Verdana" panose="020B0604030504040204" pitchFamily="34" charset="0"/>
              </a:rPr>
              <a:t>IZGLĪTOŠANA</a:t>
            </a:r>
          </a:p>
        </p:txBody>
      </p:sp>
      <p:sp>
        <p:nvSpPr>
          <p:cNvPr id="8" name="Teksta vietturis 7">
            <a:extLst>
              <a:ext uri="{FF2B5EF4-FFF2-40B4-BE49-F238E27FC236}">
                <a16:creationId xmlns:a16="http://schemas.microsoft.com/office/drawing/2014/main" id="{E764DA86-7F6B-076E-B25F-F2C4DD894BDA}"/>
              </a:ext>
            </a:extLst>
          </p:cNvPr>
          <p:cNvSpPr>
            <a:spLocks noGrp="1"/>
          </p:cNvSpPr>
          <p:nvPr>
            <p:ph type="body" sz="quarter" idx="20"/>
          </p:nvPr>
        </p:nvSpPr>
        <p:spPr>
          <a:xfrm>
            <a:off x="8094134" y="2829134"/>
            <a:ext cx="3259667" cy="332399"/>
          </a:xfrm>
        </p:spPr>
        <p:txBody>
          <a:bodyPr>
            <a:normAutofit fontScale="77500" lnSpcReduction="20000"/>
          </a:bodyPr>
          <a:lstStyle/>
          <a:p>
            <a:r>
              <a:rPr lang="lv-LV" sz="2400" b="1">
                <a:solidFill>
                  <a:srgbClr val="00B050"/>
                </a:solidFill>
                <a:latin typeface="Verdana" panose="020B0604030504040204" pitchFamily="34" charset="0"/>
              </a:rPr>
              <a:t>IZVĒRTĒŠANA</a:t>
            </a:r>
          </a:p>
        </p:txBody>
      </p:sp>
      <p:pic>
        <p:nvPicPr>
          <p:cNvPr id="3" name="Attēls 2" descr="Attēls, kurā ir grafika, fonts, grafiskais dizains, logotips&#10;&#10;Mākslīgā intelekta ģenerētais saturs var būt nepareizs.">
            <a:extLst>
              <a:ext uri="{FF2B5EF4-FFF2-40B4-BE49-F238E27FC236}">
                <a16:creationId xmlns:a16="http://schemas.microsoft.com/office/drawing/2014/main" id="{464C5B22-36E3-96FB-5F92-0F562C5D2001}"/>
              </a:ext>
            </a:extLst>
          </p:cNvPr>
          <p:cNvPicPr>
            <a:picLocks noChangeAspect="1"/>
          </p:cNvPicPr>
          <p:nvPr/>
        </p:nvPicPr>
        <p:blipFill>
          <a:blip r:embed="rId3"/>
          <a:stretch>
            <a:fillRect/>
          </a:stretch>
        </p:blipFill>
        <p:spPr>
          <a:xfrm>
            <a:off x="4368833" y="3252970"/>
            <a:ext cx="2847020" cy="2847020"/>
          </a:xfrm>
          <a:prstGeom prst="rect">
            <a:avLst/>
          </a:prstGeom>
        </p:spPr>
      </p:pic>
      <p:pic>
        <p:nvPicPr>
          <p:cNvPr id="7" name="Picture 6" descr="A black background with green text&#10;&#10;Description automatically generated">
            <a:extLst>
              <a:ext uri="{FF2B5EF4-FFF2-40B4-BE49-F238E27FC236}">
                <a16:creationId xmlns:a16="http://schemas.microsoft.com/office/drawing/2014/main" id="{31D1E8A1-208B-7114-B78A-00CF070895E7}"/>
              </a:ext>
            </a:extLst>
          </p:cNvPr>
          <p:cNvPicPr>
            <a:picLocks noChangeAspect="1"/>
          </p:cNvPicPr>
          <p:nvPr/>
        </p:nvPicPr>
        <p:blipFill>
          <a:blip r:embed="rId4"/>
          <a:stretch>
            <a:fillRect/>
          </a:stretch>
        </p:blipFill>
        <p:spPr>
          <a:xfrm>
            <a:off x="767756" y="3524442"/>
            <a:ext cx="2426109" cy="908335"/>
          </a:xfrm>
          <a:prstGeom prst="rect">
            <a:avLst/>
          </a:prstGeom>
        </p:spPr>
      </p:pic>
      <p:pic>
        <p:nvPicPr>
          <p:cNvPr id="5" name="Attēls 8">
            <a:extLst>
              <a:ext uri="{FF2B5EF4-FFF2-40B4-BE49-F238E27FC236}">
                <a16:creationId xmlns:a16="http://schemas.microsoft.com/office/drawing/2014/main" id="{1AFBE088-A0D8-115F-3BAA-0D613608DF6D}"/>
              </a:ext>
            </a:extLst>
          </p:cNvPr>
          <p:cNvPicPr>
            <a:picLocks noChangeAspect="1"/>
          </p:cNvPicPr>
          <p:nvPr/>
        </p:nvPicPr>
        <p:blipFill>
          <a:blip r:embed="rId5"/>
          <a:stretch>
            <a:fillRect/>
          </a:stretch>
        </p:blipFill>
        <p:spPr>
          <a:xfrm>
            <a:off x="10065912" y="4920374"/>
            <a:ext cx="1491311" cy="1491311"/>
          </a:xfrm>
          <a:prstGeom prst="rect">
            <a:avLst/>
          </a:prstGeom>
        </p:spPr>
      </p:pic>
      <p:pic>
        <p:nvPicPr>
          <p:cNvPr id="15" name="Picture 4" descr="Bilde no pasākuma: &quot;SIF Dažādības novērtējuma apbalvojumi&quot;">
            <a:extLst>
              <a:ext uri="{FF2B5EF4-FFF2-40B4-BE49-F238E27FC236}">
                <a16:creationId xmlns:a16="http://schemas.microsoft.com/office/drawing/2014/main" id="{DAB42600-A04A-CBC3-D375-F3CC05F831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4134" y="3696468"/>
            <a:ext cx="2048017" cy="14913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41552167-2652-0CFC-2E0D-54C486E37D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756" y="4742594"/>
            <a:ext cx="3187451" cy="555882"/>
          </a:xfrm>
          <a:prstGeom prst="rect">
            <a:avLst/>
          </a:prstGeom>
        </p:spPr>
      </p:pic>
      <p:pic>
        <p:nvPicPr>
          <p:cNvPr id="18" name="Picture 17">
            <a:extLst>
              <a:ext uri="{FF2B5EF4-FFF2-40B4-BE49-F238E27FC236}">
                <a16:creationId xmlns:a16="http://schemas.microsoft.com/office/drawing/2014/main" id="{89A054AF-4187-DBFC-6B81-CA3213C9D494}"/>
              </a:ext>
            </a:extLst>
          </p:cNvPr>
          <p:cNvPicPr>
            <a:picLocks noChangeAspect="1"/>
          </p:cNvPicPr>
          <p:nvPr/>
        </p:nvPicPr>
        <p:blipFill>
          <a:blip r:embed="rId8"/>
          <a:stretch>
            <a:fillRect/>
          </a:stretch>
        </p:blipFill>
        <p:spPr>
          <a:xfrm>
            <a:off x="2127661" y="5511787"/>
            <a:ext cx="680747" cy="1004103"/>
          </a:xfrm>
          <a:prstGeom prst="rect">
            <a:avLst/>
          </a:prstGeom>
        </p:spPr>
      </p:pic>
      <p:pic>
        <p:nvPicPr>
          <p:cNvPr id="19" name="Picture 18" descr="A green text on a black background&#10;&#10;AI-generated content may be incorrect.">
            <a:extLst>
              <a:ext uri="{FF2B5EF4-FFF2-40B4-BE49-F238E27FC236}">
                <a16:creationId xmlns:a16="http://schemas.microsoft.com/office/drawing/2014/main" id="{F4451D02-9C00-70D0-6E01-0AE65DED479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0528" y="5688120"/>
            <a:ext cx="2752397" cy="688099"/>
          </a:xfrm>
          <a:prstGeom prst="rect">
            <a:avLst/>
          </a:prstGeom>
        </p:spPr>
      </p:pic>
    </p:spTree>
    <p:extLst>
      <p:ext uri="{BB962C8B-B14F-4D97-AF65-F5344CB8AC3E}">
        <p14:creationId xmlns:p14="http://schemas.microsoft.com/office/powerpoint/2010/main" val="3149249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086464" y="1647135"/>
            <a:ext cx="10019071" cy="1460729"/>
          </a:xfrm>
        </p:spPr>
        <p:txBody>
          <a:bodyPr/>
          <a:lstStyle/>
          <a:p>
            <a:r>
              <a:rPr lang="lv-LV" altLang="lv-LV" sz="4000" b="1"/>
              <a:t>Paldies par uzmanību!</a:t>
            </a:r>
            <a:br>
              <a:rPr lang="lv-LV" altLang="lv-LV" sz="4000" b="1"/>
            </a:br>
            <a:br>
              <a:rPr lang="lv-LV" altLang="lv-LV"/>
            </a:br>
            <a:endParaRPr lang="en-LV"/>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a:t>www.sif.gov.lv</a:t>
            </a:r>
          </a:p>
          <a:p>
            <a:r>
              <a:rPr lang="en-GB"/>
              <a:t>Seko mums </a:t>
            </a:r>
            <a:endParaRPr lang="lv-LV"/>
          </a:p>
          <a:p>
            <a:r>
              <a:rPr lang="lv-LV"/>
              <a:t>            </a:t>
            </a:r>
            <a:r>
              <a:rPr lang="en-GB"/>
              <a:t>@SIFlv</a:t>
            </a:r>
            <a:endParaRPr lang="en-LV"/>
          </a:p>
        </p:txBody>
      </p:sp>
    </p:spTree>
    <p:extLst>
      <p:ext uri="{BB962C8B-B14F-4D97-AF65-F5344CB8AC3E}">
        <p14:creationId xmlns:p14="http://schemas.microsoft.com/office/powerpoint/2010/main" val="285762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B0790E0-9B55-0BEB-6D9C-489ED99C04CF}"/>
              </a:ext>
              <a:ext uri="{C183D7F6-B498-43B3-948B-1728B52AA6E4}">
                <adec:decorative xmlns:adec="http://schemas.microsoft.com/office/drawing/2017/decorative" val="1"/>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pic>
        <p:nvPicPr>
          <p:cNvPr id="3" name="Attēls 2" descr="Attēls, kurā ir teksts, fonts, ekrānuzņēmums, diagramma&#10;&#10;Apraksts ģenerēts automātiski">
            <a:extLst>
              <a:ext uri="{FF2B5EF4-FFF2-40B4-BE49-F238E27FC236}">
                <a16:creationId xmlns:a16="http://schemas.microsoft.com/office/drawing/2014/main" id="{41423505-9FED-EFFE-E931-69F557D5EED8}"/>
              </a:ext>
            </a:extLst>
          </p:cNvPr>
          <p:cNvPicPr>
            <a:picLocks noChangeAspect="1"/>
          </p:cNvPicPr>
          <p:nvPr/>
        </p:nvPicPr>
        <p:blipFill>
          <a:blip r:embed="rId3"/>
          <a:srcRect b="19"/>
          <a:stretch>
            <a:fillRect/>
          </a:stretch>
        </p:blipFill>
        <p:spPr>
          <a:xfrm>
            <a:off x="18" y="1280"/>
            <a:ext cx="12191978" cy="6856719"/>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ar noapaļotiem stūriem 2">
            <a:extLst>
              <a:ext uri="{FF2B5EF4-FFF2-40B4-BE49-F238E27FC236}">
                <a16:creationId xmlns:a16="http://schemas.microsoft.com/office/drawing/2014/main" id="{53EC0564-2F0C-C42F-4C51-153F5D992FE6}"/>
              </a:ext>
            </a:extLst>
          </p:cNvPr>
          <p:cNvSpPr/>
          <p:nvPr/>
        </p:nvSpPr>
        <p:spPr>
          <a:xfrm>
            <a:off x="1372676" y="3719384"/>
            <a:ext cx="9637194" cy="234236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lnSpc>
                <a:spcPct val="90000"/>
              </a:lnSpc>
              <a:spcBef>
                <a:spcPct val="0"/>
              </a:spcBef>
              <a:spcAft>
                <a:spcPts val="600"/>
              </a:spcAft>
            </a:pPr>
            <a:r>
              <a:rPr lang="lv-LV" sz="4000" b="1" cap="all" spc="200">
                <a:solidFill>
                  <a:schemeClr val="tx1"/>
                </a:solidFill>
                <a:latin typeface="Verdana" panose="020B0604030504040204" pitchFamily="34" charset="0"/>
                <a:ea typeface="Verdana" panose="020B0604030504040204" pitchFamily="34" charset="0"/>
              </a:rPr>
              <a:t>2024.gada datu </a:t>
            </a:r>
            <a:r>
              <a:rPr lang="lv-LV" sz="4000" b="1" cap="all" spc="200" err="1">
                <a:solidFill>
                  <a:schemeClr val="tx1"/>
                </a:solidFill>
                <a:latin typeface="Verdana" panose="020B0604030504040204" pitchFamily="34" charset="0"/>
                <a:ea typeface="Verdana" panose="020B0604030504040204" pitchFamily="34" charset="0"/>
              </a:rPr>
              <a:t>starpmērījums</a:t>
            </a:r>
            <a:endParaRPr lang="lv-LV" sz="4000" b="1" cap="all" spc="200">
              <a:solidFill>
                <a:schemeClr val="tx1"/>
              </a:solidFill>
              <a:latin typeface="Verdana" panose="020B0604030504040204" pitchFamily="34" charset="0"/>
              <a:ea typeface="Verdana" panose="020B0604030504040204" pitchFamily="34" charset="0"/>
            </a:endParaRPr>
          </a:p>
        </p:txBody>
      </p:sp>
      <p:pic>
        <p:nvPicPr>
          <p:cNvPr id="4" name="Attēls 3" descr="Attēls, kurā ir teksts, rinda, diagramma, fonts&#10;&#10;Mākslīgā intelekta ģenerēts saturs var būt nepareizs.">
            <a:extLst>
              <a:ext uri="{FF2B5EF4-FFF2-40B4-BE49-F238E27FC236}">
                <a16:creationId xmlns:a16="http://schemas.microsoft.com/office/drawing/2014/main" id="{7ED9FB8B-566C-2521-BBF3-2998756CC7F3}"/>
              </a:ext>
            </a:extLst>
          </p:cNvPr>
          <p:cNvPicPr>
            <a:picLocks noChangeAspect="1"/>
          </p:cNvPicPr>
          <p:nvPr/>
        </p:nvPicPr>
        <p:blipFill>
          <a:blip r:embed="rId2"/>
          <a:stretch>
            <a:fillRect/>
          </a:stretch>
        </p:blipFill>
        <p:spPr>
          <a:xfrm>
            <a:off x="0" y="0"/>
            <a:ext cx="12192000" cy="325487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2D667-37AF-B354-ED28-07B9E218E392}"/>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750E6526-377B-B6A0-2B35-9F3E1E6DD168}"/>
              </a:ext>
            </a:extLst>
          </p:cNvPr>
          <p:cNvSpPr>
            <a:spLocks noGrp="1"/>
          </p:cNvSpPr>
          <p:nvPr>
            <p:ph type="title"/>
          </p:nvPr>
        </p:nvSpPr>
        <p:spPr>
          <a:xfrm>
            <a:off x="533395" y="387451"/>
            <a:ext cx="9786387" cy="1310159"/>
          </a:xfrm>
        </p:spPr>
        <p:txBody>
          <a:bodyPr vert="horz" lIns="182880" tIns="182880" rIns="182880" bIns="182880" rtlCol="0" anchor="ctr">
            <a:noAutofit/>
          </a:bodyPr>
          <a:lstStyle/>
          <a:p>
            <a:r>
              <a:rPr lang="lv-LV" sz="3700"/>
              <a:t>Rādītāji, kuru tendences nepieciešams padziļināti izprast</a:t>
            </a:r>
            <a:endParaRPr lang="en-US" sz="3700"/>
          </a:p>
        </p:txBody>
      </p:sp>
      <p:sp>
        <p:nvSpPr>
          <p:cNvPr id="4" name="Slaida numura vietturis 3">
            <a:extLst>
              <a:ext uri="{FF2B5EF4-FFF2-40B4-BE49-F238E27FC236}">
                <a16:creationId xmlns:a16="http://schemas.microsoft.com/office/drawing/2014/main" id="{342748C3-BA7E-B566-2DDA-62E439962593}"/>
              </a:ext>
            </a:extLst>
          </p:cNvPr>
          <p:cNvSpPr>
            <a:spLocks noGrp="1"/>
          </p:cNvSpPr>
          <p:nvPr>
            <p:ph type="sldNum" sz="quarter" idx="12"/>
          </p:nvPr>
        </p:nvSpPr>
        <p:spPr/>
        <p:txBody>
          <a:bodyPr/>
          <a:lstStyle/>
          <a:p>
            <a:fld id="{C19BB808-219E-9441-9CD5-6E582F9AE2E3}" type="slidenum">
              <a:rPr lang="en-LV" smtClean="0"/>
              <a:t>4</a:t>
            </a:fld>
            <a:endParaRPr lang="en-LV"/>
          </a:p>
        </p:txBody>
      </p:sp>
      <p:sp>
        <p:nvSpPr>
          <p:cNvPr id="12" name="TextBox 11">
            <a:extLst>
              <a:ext uri="{FF2B5EF4-FFF2-40B4-BE49-F238E27FC236}">
                <a16:creationId xmlns:a16="http://schemas.microsoft.com/office/drawing/2014/main" id="{80EDECC8-A6AE-67C7-5F6A-943B1F85683F}"/>
              </a:ext>
            </a:extLst>
          </p:cNvPr>
          <p:cNvSpPr txBox="1"/>
          <p:nvPr/>
        </p:nvSpPr>
        <p:spPr>
          <a:xfrm>
            <a:off x="9137305" y="2789123"/>
            <a:ext cx="65" cy="276999"/>
          </a:xfrm>
          <a:prstGeom prst="rect">
            <a:avLst/>
          </a:prstGeom>
          <a:noFill/>
        </p:spPr>
        <p:txBody>
          <a:bodyPr wrap="none" lIns="0" tIns="0" rIns="0" bIns="0" rtlCol="0">
            <a:spAutoFit/>
          </a:bodyPr>
          <a:lstStyle/>
          <a:p>
            <a:endParaRPr lang="lv-LV"/>
          </a:p>
        </p:txBody>
      </p:sp>
      <p:sp>
        <p:nvSpPr>
          <p:cNvPr id="5" name="Taisnstūris: ar noapaļotiem stūriem 4">
            <a:extLst>
              <a:ext uri="{FF2B5EF4-FFF2-40B4-BE49-F238E27FC236}">
                <a16:creationId xmlns:a16="http://schemas.microsoft.com/office/drawing/2014/main" id="{D927FE4F-BE3F-7561-04C6-141FD1369B22}"/>
              </a:ext>
            </a:extLst>
          </p:cNvPr>
          <p:cNvSpPr/>
          <p:nvPr/>
        </p:nvSpPr>
        <p:spPr>
          <a:xfrm>
            <a:off x="4248480" y="2848832"/>
            <a:ext cx="3744290" cy="1997223"/>
          </a:xfrm>
          <a:prstGeom prst="roundRect">
            <a:avLst/>
          </a:prstGeom>
          <a:solidFill>
            <a:srgbClr val="DAE1E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lv-LV" sz="2000">
                <a:solidFill>
                  <a:schemeClr val="bg2">
                    <a:lumMod val="25000"/>
                  </a:schemeClr>
                </a:solidFill>
                <a:ea typeface="Verdana"/>
                <a:cs typeface="Times New Roman"/>
              </a:rPr>
              <a:t>Personu īpatsvars, kuri uzskata, ka Latvijā </a:t>
            </a:r>
            <a:r>
              <a:rPr lang="lv-LV" sz="2000" b="1">
                <a:solidFill>
                  <a:schemeClr val="bg2">
                    <a:lumMod val="25000"/>
                  </a:schemeClr>
                </a:solidFill>
                <a:ea typeface="Verdana"/>
                <a:cs typeface="Times New Roman"/>
              </a:rPr>
              <a:t>ienākumu atšķirības </a:t>
            </a:r>
            <a:r>
              <a:rPr lang="lv-LV" sz="2000">
                <a:solidFill>
                  <a:schemeClr val="bg2">
                    <a:lumMod val="25000"/>
                  </a:schemeClr>
                </a:solidFill>
                <a:ea typeface="Verdana"/>
                <a:cs typeface="Times New Roman"/>
              </a:rPr>
              <a:t>starp cilvēkiem ir pārāk lielas </a:t>
            </a:r>
            <a:endParaRPr lang="en-US" sz="2000">
              <a:solidFill>
                <a:schemeClr val="bg2">
                  <a:lumMod val="25000"/>
                </a:schemeClr>
              </a:solidFill>
              <a:ea typeface="Verdana"/>
              <a:cs typeface="Times New Roman"/>
            </a:endParaRPr>
          </a:p>
        </p:txBody>
      </p:sp>
      <p:sp>
        <p:nvSpPr>
          <p:cNvPr id="14" name="TextBox 13">
            <a:extLst>
              <a:ext uri="{FF2B5EF4-FFF2-40B4-BE49-F238E27FC236}">
                <a16:creationId xmlns:a16="http://schemas.microsoft.com/office/drawing/2014/main" id="{2CE7CE65-10BD-D686-D9C9-BEA34EF377F6}"/>
              </a:ext>
            </a:extLst>
          </p:cNvPr>
          <p:cNvSpPr txBox="1"/>
          <p:nvPr/>
        </p:nvSpPr>
        <p:spPr>
          <a:xfrm>
            <a:off x="2074151" y="2857508"/>
            <a:ext cx="65" cy="276999"/>
          </a:xfrm>
          <a:prstGeom prst="rect">
            <a:avLst/>
          </a:prstGeom>
          <a:noFill/>
        </p:spPr>
        <p:txBody>
          <a:bodyPr wrap="none" lIns="0" tIns="0" rIns="0" bIns="0" rtlCol="0">
            <a:spAutoFit/>
          </a:bodyPr>
          <a:lstStyle/>
          <a:p>
            <a:endParaRPr lang="lv-LV"/>
          </a:p>
        </p:txBody>
      </p:sp>
      <p:sp>
        <p:nvSpPr>
          <p:cNvPr id="15" name="Taisnstūris: ar noapaļotiem stūriem 4">
            <a:extLst>
              <a:ext uri="{FF2B5EF4-FFF2-40B4-BE49-F238E27FC236}">
                <a16:creationId xmlns:a16="http://schemas.microsoft.com/office/drawing/2014/main" id="{16B644C1-8F35-F007-7ED3-2C9D59B6766D}"/>
              </a:ext>
            </a:extLst>
          </p:cNvPr>
          <p:cNvSpPr/>
          <p:nvPr/>
        </p:nvSpPr>
        <p:spPr>
          <a:xfrm>
            <a:off x="103645" y="2848832"/>
            <a:ext cx="3999651" cy="1988547"/>
          </a:xfrm>
          <a:prstGeom prst="roundRect">
            <a:avLst/>
          </a:prstGeom>
          <a:solidFill>
            <a:srgbClr val="DAE1E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lv-LV" sz="1900">
                <a:solidFill>
                  <a:schemeClr val="bg2">
                    <a:lumMod val="25000"/>
                  </a:schemeClr>
                </a:solidFill>
                <a:ea typeface="+mn-lt"/>
                <a:cs typeface="+mn-lt"/>
              </a:rPr>
              <a:t>Personu īpatsvars, kuri neiebilstu, ja </a:t>
            </a:r>
            <a:r>
              <a:rPr lang="lv-LV" sz="1900" b="1">
                <a:solidFill>
                  <a:schemeClr val="bg2">
                    <a:lumMod val="25000"/>
                  </a:schemeClr>
                </a:solidFill>
                <a:ea typeface="+mn-lt"/>
                <a:cs typeface="+mn-lt"/>
              </a:rPr>
              <a:t>kaimiņos</a:t>
            </a:r>
            <a:r>
              <a:rPr lang="lv-LV" sz="1900">
                <a:solidFill>
                  <a:schemeClr val="bg2">
                    <a:lumMod val="25000"/>
                  </a:schemeClr>
                </a:solidFill>
                <a:ea typeface="+mn-lt"/>
                <a:cs typeface="+mn-lt"/>
              </a:rPr>
              <a:t> dzīvotu kādas potenciāli </a:t>
            </a:r>
            <a:r>
              <a:rPr lang="lv-LV" sz="1900" b="1" err="1">
                <a:solidFill>
                  <a:schemeClr val="bg2">
                    <a:lumMod val="25000"/>
                  </a:schemeClr>
                </a:solidFill>
                <a:ea typeface="+mn-lt"/>
                <a:cs typeface="+mn-lt"/>
              </a:rPr>
              <a:t>marginalizējamas</a:t>
            </a:r>
            <a:r>
              <a:rPr lang="lv-LV" sz="1900">
                <a:solidFill>
                  <a:schemeClr val="bg2">
                    <a:lumMod val="25000"/>
                  </a:schemeClr>
                </a:solidFill>
                <a:ea typeface="+mn-lt"/>
                <a:cs typeface="+mn-lt"/>
              </a:rPr>
              <a:t> mazākuma grupas pārstāvis </a:t>
            </a:r>
            <a:endParaRPr lang="lv-LV" sz="1900">
              <a:solidFill>
                <a:schemeClr val="bg2">
                  <a:lumMod val="25000"/>
                </a:schemeClr>
              </a:solidFill>
              <a:ea typeface="Verdana"/>
            </a:endParaRPr>
          </a:p>
        </p:txBody>
      </p:sp>
      <p:sp>
        <p:nvSpPr>
          <p:cNvPr id="17" name="Taisnstūris: ar noapaļotiem stūriem 4">
            <a:extLst>
              <a:ext uri="{FF2B5EF4-FFF2-40B4-BE49-F238E27FC236}">
                <a16:creationId xmlns:a16="http://schemas.microsoft.com/office/drawing/2014/main" id="{7D5B1ABA-FD2D-F04D-3015-A2539A559101}"/>
              </a:ext>
            </a:extLst>
          </p:cNvPr>
          <p:cNvSpPr/>
          <p:nvPr/>
        </p:nvSpPr>
        <p:spPr>
          <a:xfrm>
            <a:off x="8137954" y="2857508"/>
            <a:ext cx="3839381" cy="1988547"/>
          </a:xfrm>
          <a:prstGeom prst="roundRect">
            <a:avLst/>
          </a:prstGeom>
          <a:solidFill>
            <a:srgbClr val="DAE1E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lv-LV" sz="2000">
                <a:solidFill>
                  <a:schemeClr val="bg2">
                    <a:lumMod val="25000"/>
                  </a:schemeClr>
                </a:solidFill>
                <a:ea typeface="Verdana"/>
              </a:rPr>
              <a:t>Personu īpatsvars, kuri uzskata, ka šobrīd Latvijā viņiem ir </a:t>
            </a:r>
            <a:r>
              <a:rPr lang="lv-LV" sz="2000" b="1">
                <a:solidFill>
                  <a:schemeClr val="bg2">
                    <a:lumMod val="25000"/>
                  </a:schemeClr>
                </a:solidFill>
                <a:ea typeface="Verdana"/>
              </a:rPr>
              <a:t>vienlīdzīgas iespējas </a:t>
            </a:r>
            <a:r>
              <a:rPr lang="lv-LV" sz="2000">
                <a:solidFill>
                  <a:schemeClr val="bg2">
                    <a:lumMod val="25000"/>
                  </a:schemeClr>
                </a:solidFill>
                <a:ea typeface="Verdana"/>
              </a:rPr>
              <a:t>tikt dzīvē uz priekšu </a:t>
            </a:r>
          </a:p>
        </p:txBody>
      </p:sp>
      <p:sp>
        <p:nvSpPr>
          <p:cNvPr id="3" name="TextBox 2">
            <a:extLst>
              <a:ext uri="{FF2B5EF4-FFF2-40B4-BE49-F238E27FC236}">
                <a16:creationId xmlns:a16="http://schemas.microsoft.com/office/drawing/2014/main" id="{945E7051-C4DC-C8E9-4BC6-E33FEAC70BA2}"/>
              </a:ext>
            </a:extLst>
          </p:cNvPr>
          <p:cNvSpPr txBox="1"/>
          <p:nvPr/>
        </p:nvSpPr>
        <p:spPr>
          <a:xfrm>
            <a:off x="793914" y="1972892"/>
            <a:ext cx="1296493" cy="791303"/>
          </a:xfrm>
          <a:prstGeom prst="rect">
            <a:avLst/>
          </a:prstGeom>
        </p:spPr>
        <p:txBody>
          <a:bodyPr vert="horz" wrap="square" lIns="91440" tIns="45720" rIns="91440" bIns="45720" rtlCol="0" anchor="ctr">
            <a:spAutoFit/>
          </a:bodyPr>
          <a:lstStyle/>
          <a:p>
            <a:pPr algn="ctr">
              <a:lnSpc>
                <a:spcPct val="120000"/>
              </a:lnSpc>
              <a:spcBef>
                <a:spcPts val="0"/>
              </a:spcBef>
            </a:pPr>
            <a:r>
              <a:rPr lang="lv-LV" sz="2000" b="1">
                <a:solidFill>
                  <a:srgbClr val="8A0000"/>
                </a:solidFill>
              </a:rPr>
              <a:t>34%</a:t>
            </a:r>
          </a:p>
          <a:p>
            <a:pPr algn="ctr">
              <a:lnSpc>
                <a:spcPct val="120000"/>
              </a:lnSpc>
              <a:spcBef>
                <a:spcPts val="0"/>
              </a:spcBef>
            </a:pPr>
            <a:r>
              <a:rPr lang="lv-LV" sz="2000" b="1">
                <a:solidFill>
                  <a:srgbClr val="8A0000"/>
                </a:solidFill>
              </a:rPr>
              <a:t>(2020) </a:t>
            </a:r>
          </a:p>
        </p:txBody>
      </p:sp>
      <p:sp>
        <p:nvSpPr>
          <p:cNvPr id="6" name="TextBox 5">
            <a:extLst>
              <a:ext uri="{FF2B5EF4-FFF2-40B4-BE49-F238E27FC236}">
                <a16:creationId xmlns:a16="http://schemas.microsoft.com/office/drawing/2014/main" id="{23262A91-7B6F-D9A0-F251-6354ACBBE0F5}"/>
              </a:ext>
            </a:extLst>
          </p:cNvPr>
          <p:cNvSpPr txBox="1"/>
          <p:nvPr/>
        </p:nvSpPr>
        <p:spPr>
          <a:xfrm>
            <a:off x="2374929" y="1972892"/>
            <a:ext cx="1296493" cy="791303"/>
          </a:xfrm>
          <a:prstGeom prst="rect">
            <a:avLst/>
          </a:prstGeom>
        </p:spPr>
        <p:txBody>
          <a:bodyPr vert="horz" wrap="square" lIns="91440" tIns="45720" rIns="91440" bIns="45720" rtlCol="0" anchor="ctr">
            <a:spAutoFit/>
          </a:bodyPr>
          <a:lstStyle/>
          <a:p>
            <a:pPr algn="ctr">
              <a:lnSpc>
                <a:spcPct val="120000"/>
              </a:lnSpc>
              <a:spcBef>
                <a:spcPts val="0"/>
              </a:spcBef>
            </a:pPr>
            <a:r>
              <a:rPr lang="lv-LV" sz="2000" b="1">
                <a:solidFill>
                  <a:srgbClr val="8A0000"/>
                </a:solidFill>
              </a:rPr>
              <a:t>30%</a:t>
            </a:r>
          </a:p>
          <a:p>
            <a:pPr algn="ctr">
              <a:lnSpc>
                <a:spcPct val="120000"/>
              </a:lnSpc>
              <a:spcBef>
                <a:spcPts val="0"/>
              </a:spcBef>
            </a:pPr>
            <a:r>
              <a:rPr lang="lv-LV" sz="2000" b="1">
                <a:solidFill>
                  <a:srgbClr val="8A0000"/>
                </a:solidFill>
              </a:rPr>
              <a:t>(2024) </a:t>
            </a:r>
          </a:p>
        </p:txBody>
      </p:sp>
      <p:sp>
        <p:nvSpPr>
          <p:cNvPr id="8" name="TextBox 7">
            <a:extLst>
              <a:ext uri="{FF2B5EF4-FFF2-40B4-BE49-F238E27FC236}">
                <a16:creationId xmlns:a16="http://schemas.microsoft.com/office/drawing/2014/main" id="{915ECB28-24F9-A64E-27F6-7FDF4FBCE431}"/>
              </a:ext>
            </a:extLst>
          </p:cNvPr>
          <p:cNvSpPr txBox="1"/>
          <p:nvPr/>
        </p:nvSpPr>
        <p:spPr>
          <a:xfrm>
            <a:off x="5637475" y="3360968"/>
            <a:ext cx="65" cy="132087"/>
          </a:xfrm>
          <a:prstGeom prst="rect">
            <a:avLst/>
          </a:prstGeom>
        </p:spPr>
        <p:txBody>
          <a:bodyPr vert="horz" wrap="none" lIns="0" tIns="0" rIns="0" bIns="0" rtlCol="0" anchor="ctr">
            <a:spAutoFit/>
          </a:bodyPr>
          <a:lstStyle/>
          <a:p>
            <a:pPr algn="l">
              <a:lnSpc>
                <a:spcPct val="120000"/>
              </a:lnSpc>
              <a:spcBef>
                <a:spcPts val="0"/>
              </a:spcBef>
            </a:pPr>
            <a:endParaRPr lang="lv-LV" sz="800"/>
          </a:p>
        </p:txBody>
      </p:sp>
      <p:pic>
        <p:nvPicPr>
          <p:cNvPr id="10" name="Grafika 9" descr="Play with solid fill">
            <a:extLst>
              <a:ext uri="{FF2B5EF4-FFF2-40B4-BE49-F238E27FC236}">
                <a16:creationId xmlns:a16="http://schemas.microsoft.com/office/drawing/2014/main" id="{3C6D5F60-E211-C02A-C3A2-DAE0F66C27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23009" y="2104176"/>
            <a:ext cx="664234" cy="664234"/>
          </a:xfrm>
          <a:prstGeom prst="rect">
            <a:avLst/>
          </a:prstGeom>
        </p:spPr>
      </p:pic>
      <p:sp>
        <p:nvSpPr>
          <p:cNvPr id="11" name="TextBox 10">
            <a:extLst>
              <a:ext uri="{FF2B5EF4-FFF2-40B4-BE49-F238E27FC236}">
                <a16:creationId xmlns:a16="http://schemas.microsoft.com/office/drawing/2014/main" id="{2E5DD32D-3D9A-E4E7-4D5C-2D952ED7CA81}"/>
              </a:ext>
            </a:extLst>
          </p:cNvPr>
          <p:cNvSpPr txBox="1"/>
          <p:nvPr/>
        </p:nvSpPr>
        <p:spPr>
          <a:xfrm>
            <a:off x="4604190" y="1965789"/>
            <a:ext cx="1296493" cy="791303"/>
          </a:xfrm>
          <a:prstGeom prst="rect">
            <a:avLst/>
          </a:prstGeom>
        </p:spPr>
        <p:txBody>
          <a:bodyPr vert="horz" wrap="square" lIns="91440" tIns="45720" rIns="91440" bIns="45720" rtlCol="0" anchor="ctr">
            <a:spAutoFit/>
          </a:bodyPr>
          <a:lstStyle/>
          <a:p>
            <a:pPr algn="ctr">
              <a:lnSpc>
                <a:spcPct val="120000"/>
              </a:lnSpc>
              <a:spcBef>
                <a:spcPts val="0"/>
              </a:spcBef>
            </a:pPr>
            <a:r>
              <a:rPr lang="lv-LV" sz="2000" b="1">
                <a:solidFill>
                  <a:srgbClr val="8A0000"/>
                </a:solidFill>
              </a:rPr>
              <a:t>86%</a:t>
            </a:r>
          </a:p>
          <a:p>
            <a:pPr algn="ctr">
              <a:lnSpc>
                <a:spcPct val="120000"/>
              </a:lnSpc>
              <a:spcBef>
                <a:spcPts val="0"/>
              </a:spcBef>
            </a:pPr>
            <a:r>
              <a:rPr lang="lv-LV" sz="2000" b="1">
                <a:solidFill>
                  <a:srgbClr val="8A0000"/>
                </a:solidFill>
              </a:rPr>
              <a:t>(2022) </a:t>
            </a:r>
          </a:p>
        </p:txBody>
      </p:sp>
      <p:sp>
        <p:nvSpPr>
          <p:cNvPr id="13" name="TextBox 12">
            <a:extLst>
              <a:ext uri="{FF2B5EF4-FFF2-40B4-BE49-F238E27FC236}">
                <a16:creationId xmlns:a16="http://schemas.microsoft.com/office/drawing/2014/main" id="{133576E1-CA34-947D-71E9-D05145F22F0D}"/>
              </a:ext>
            </a:extLst>
          </p:cNvPr>
          <p:cNvSpPr txBox="1"/>
          <p:nvPr/>
        </p:nvSpPr>
        <p:spPr>
          <a:xfrm>
            <a:off x="6246355" y="1977107"/>
            <a:ext cx="1296493" cy="791303"/>
          </a:xfrm>
          <a:prstGeom prst="rect">
            <a:avLst/>
          </a:prstGeom>
        </p:spPr>
        <p:txBody>
          <a:bodyPr vert="horz" wrap="square" lIns="91440" tIns="45720" rIns="91440" bIns="45720" rtlCol="0" anchor="ctr">
            <a:spAutoFit/>
          </a:bodyPr>
          <a:lstStyle/>
          <a:p>
            <a:pPr algn="ctr">
              <a:lnSpc>
                <a:spcPct val="120000"/>
              </a:lnSpc>
              <a:spcBef>
                <a:spcPts val="0"/>
              </a:spcBef>
            </a:pPr>
            <a:r>
              <a:rPr lang="lv-LV" sz="2000" b="1">
                <a:solidFill>
                  <a:srgbClr val="8A0000"/>
                </a:solidFill>
              </a:rPr>
              <a:t>82%</a:t>
            </a:r>
          </a:p>
          <a:p>
            <a:pPr algn="ctr">
              <a:lnSpc>
                <a:spcPct val="120000"/>
              </a:lnSpc>
              <a:spcBef>
                <a:spcPts val="0"/>
              </a:spcBef>
            </a:pPr>
            <a:r>
              <a:rPr lang="lv-LV" sz="2000" b="1">
                <a:solidFill>
                  <a:srgbClr val="8A0000"/>
                </a:solidFill>
              </a:rPr>
              <a:t>(2024) </a:t>
            </a:r>
          </a:p>
        </p:txBody>
      </p:sp>
      <p:pic>
        <p:nvPicPr>
          <p:cNvPr id="18" name="Grafika 17" descr="Play with solid fill">
            <a:extLst>
              <a:ext uri="{FF2B5EF4-FFF2-40B4-BE49-F238E27FC236}">
                <a16:creationId xmlns:a16="http://schemas.microsoft.com/office/drawing/2014/main" id="{6D0554CB-5AFE-ABE3-865F-5FD17B943D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8187" y="2085168"/>
            <a:ext cx="664234" cy="664234"/>
          </a:xfrm>
          <a:prstGeom prst="rect">
            <a:avLst/>
          </a:prstGeom>
        </p:spPr>
      </p:pic>
      <p:sp>
        <p:nvSpPr>
          <p:cNvPr id="19" name="TextBox 18">
            <a:extLst>
              <a:ext uri="{FF2B5EF4-FFF2-40B4-BE49-F238E27FC236}">
                <a16:creationId xmlns:a16="http://schemas.microsoft.com/office/drawing/2014/main" id="{A5E55AB0-AD20-5A4E-2AA1-EB86B345318C}"/>
              </a:ext>
            </a:extLst>
          </p:cNvPr>
          <p:cNvSpPr txBox="1"/>
          <p:nvPr/>
        </p:nvSpPr>
        <p:spPr>
          <a:xfrm>
            <a:off x="8536766" y="1953678"/>
            <a:ext cx="1296493" cy="791303"/>
          </a:xfrm>
          <a:prstGeom prst="rect">
            <a:avLst/>
          </a:prstGeom>
        </p:spPr>
        <p:txBody>
          <a:bodyPr vert="horz" wrap="square" lIns="91440" tIns="45720" rIns="91440" bIns="45720" rtlCol="0" anchor="ctr">
            <a:spAutoFit/>
          </a:bodyPr>
          <a:lstStyle/>
          <a:p>
            <a:pPr algn="ctr">
              <a:lnSpc>
                <a:spcPct val="120000"/>
              </a:lnSpc>
              <a:spcBef>
                <a:spcPts val="0"/>
              </a:spcBef>
            </a:pPr>
            <a:r>
              <a:rPr lang="lv-LV" sz="2000" b="1">
                <a:solidFill>
                  <a:srgbClr val="8A0000"/>
                </a:solidFill>
              </a:rPr>
              <a:t>42%</a:t>
            </a:r>
          </a:p>
          <a:p>
            <a:pPr algn="ctr">
              <a:lnSpc>
                <a:spcPct val="120000"/>
              </a:lnSpc>
              <a:spcBef>
                <a:spcPts val="0"/>
              </a:spcBef>
            </a:pPr>
            <a:r>
              <a:rPr lang="lv-LV" sz="2000" b="1">
                <a:solidFill>
                  <a:srgbClr val="8A0000"/>
                </a:solidFill>
              </a:rPr>
              <a:t>(2022) </a:t>
            </a:r>
          </a:p>
        </p:txBody>
      </p:sp>
      <p:sp>
        <p:nvSpPr>
          <p:cNvPr id="21" name="TextBox 20">
            <a:extLst>
              <a:ext uri="{FF2B5EF4-FFF2-40B4-BE49-F238E27FC236}">
                <a16:creationId xmlns:a16="http://schemas.microsoft.com/office/drawing/2014/main" id="{87784E1C-B8CF-82FF-72BD-34A424D8FDD2}"/>
              </a:ext>
            </a:extLst>
          </p:cNvPr>
          <p:cNvSpPr txBox="1"/>
          <p:nvPr/>
        </p:nvSpPr>
        <p:spPr>
          <a:xfrm>
            <a:off x="10173389" y="1965790"/>
            <a:ext cx="1296493" cy="791303"/>
          </a:xfrm>
          <a:prstGeom prst="rect">
            <a:avLst/>
          </a:prstGeom>
        </p:spPr>
        <p:txBody>
          <a:bodyPr vert="horz" wrap="square" lIns="91440" tIns="45720" rIns="91440" bIns="45720" rtlCol="0" anchor="ctr">
            <a:spAutoFit/>
          </a:bodyPr>
          <a:lstStyle/>
          <a:p>
            <a:pPr algn="ctr">
              <a:lnSpc>
                <a:spcPct val="120000"/>
              </a:lnSpc>
              <a:spcBef>
                <a:spcPts val="0"/>
              </a:spcBef>
            </a:pPr>
            <a:r>
              <a:rPr lang="lv-LV" sz="2000" b="1">
                <a:solidFill>
                  <a:srgbClr val="8A0000"/>
                </a:solidFill>
              </a:rPr>
              <a:t>38%</a:t>
            </a:r>
          </a:p>
          <a:p>
            <a:pPr algn="ctr">
              <a:lnSpc>
                <a:spcPct val="120000"/>
              </a:lnSpc>
              <a:spcBef>
                <a:spcPts val="0"/>
              </a:spcBef>
            </a:pPr>
            <a:r>
              <a:rPr lang="lv-LV" sz="2000" b="1">
                <a:solidFill>
                  <a:srgbClr val="8A0000"/>
                </a:solidFill>
              </a:rPr>
              <a:t>(2024) </a:t>
            </a:r>
          </a:p>
        </p:txBody>
      </p:sp>
      <p:pic>
        <p:nvPicPr>
          <p:cNvPr id="22" name="Grafika 21" descr="Play with solid fill">
            <a:extLst>
              <a:ext uri="{FF2B5EF4-FFF2-40B4-BE49-F238E27FC236}">
                <a16:creationId xmlns:a16="http://schemas.microsoft.com/office/drawing/2014/main" id="{462B0747-5242-B0CB-7036-6A422993DE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1208" y="2080747"/>
            <a:ext cx="664234" cy="664234"/>
          </a:xfrm>
          <a:prstGeom prst="rect">
            <a:avLst/>
          </a:prstGeom>
        </p:spPr>
      </p:pic>
      <p:grpSp>
        <p:nvGrpSpPr>
          <p:cNvPr id="23" name="Group 3">
            <a:extLst>
              <a:ext uri="{FF2B5EF4-FFF2-40B4-BE49-F238E27FC236}">
                <a16:creationId xmlns:a16="http://schemas.microsoft.com/office/drawing/2014/main" id="{6A66DB45-5665-C42F-9123-6700D4E3DF57}"/>
              </a:ext>
            </a:extLst>
          </p:cNvPr>
          <p:cNvGrpSpPr/>
          <p:nvPr/>
        </p:nvGrpSpPr>
        <p:grpSpPr>
          <a:xfrm>
            <a:off x="808330" y="5536743"/>
            <a:ext cx="7032562" cy="294953"/>
            <a:chOff x="1" y="-19231"/>
            <a:chExt cx="7764016" cy="589906"/>
          </a:xfrm>
        </p:grpSpPr>
        <p:sp>
          <p:nvSpPr>
            <p:cNvPr id="24" name="TextBox 4">
              <a:extLst>
                <a:ext uri="{FF2B5EF4-FFF2-40B4-BE49-F238E27FC236}">
                  <a16:creationId xmlns:a16="http://schemas.microsoft.com/office/drawing/2014/main" id="{A36379DB-219D-1060-6E67-645EDF05FD4D}"/>
                </a:ext>
              </a:extLst>
            </p:cNvPr>
            <p:cNvSpPr txBox="1"/>
            <p:nvPr/>
          </p:nvSpPr>
          <p:spPr>
            <a:xfrm>
              <a:off x="1" y="-19231"/>
              <a:ext cx="6540790" cy="589906"/>
            </a:xfrm>
            <a:prstGeom prst="rect">
              <a:avLst/>
            </a:prstGeom>
          </p:spPr>
          <p:txBody>
            <a:bodyPr lIns="0" tIns="0" rIns="0" bIns="0" rtlCol="0" anchor="t">
              <a:spAutoFit/>
            </a:bodyPr>
            <a:lstStyle/>
            <a:p>
              <a:pPr>
                <a:lnSpc>
                  <a:spcPts val="2346"/>
                </a:lnSpc>
              </a:pPr>
              <a:r>
                <a:rPr lang="lv-LV" sz="2133" b="1">
                  <a:solidFill>
                    <a:schemeClr val="accent2"/>
                  </a:solidFill>
                  <a:latin typeface="+mj-lt"/>
                  <a:ea typeface="TT Ramillas Bold"/>
                  <a:cs typeface="TT Ramillas Bold"/>
                  <a:sym typeface="TT Ramillas Bold"/>
                </a:rPr>
                <a:t>27,6%</a:t>
              </a:r>
              <a:endParaRPr lang="en-US" sz="2133" b="1">
                <a:solidFill>
                  <a:schemeClr val="accent2"/>
                </a:solidFill>
                <a:latin typeface="+mj-lt"/>
                <a:ea typeface="TT Ramillas Bold"/>
                <a:cs typeface="TT Ramillas Bold"/>
                <a:sym typeface="TT Ramillas Bold"/>
              </a:endParaRPr>
            </a:p>
          </p:txBody>
        </p:sp>
        <p:sp>
          <p:nvSpPr>
            <p:cNvPr id="25" name="TextBox 5">
              <a:extLst>
                <a:ext uri="{FF2B5EF4-FFF2-40B4-BE49-F238E27FC236}">
                  <a16:creationId xmlns:a16="http://schemas.microsoft.com/office/drawing/2014/main" id="{D1EB8850-FD1A-5006-1CB8-B5C160B24C9B}"/>
                </a:ext>
              </a:extLst>
            </p:cNvPr>
            <p:cNvSpPr txBox="1"/>
            <p:nvPr/>
          </p:nvSpPr>
          <p:spPr>
            <a:xfrm>
              <a:off x="1223227" y="86373"/>
              <a:ext cx="6540790" cy="378694"/>
            </a:xfrm>
            <a:prstGeom prst="rect">
              <a:avLst/>
            </a:prstGeom>
          </p:spPr>
          <p:txBody>
            <a:bodyPr lIns="0" tIns="0" rIns="0" bIns="0" rtlCol="0" anchor="t">
              <a:spAutoFit/>
            </a:bodyPr>
            <a:lstStyle/>
            <a:p>
              <a:pPr marL="143944" lvl="1">
                <a:lnSpc>
                  <a:spcPts val="1600"/>
                </a:lnSpc>
              </a:pPr>
              <a:r>
                <a:rPr lang="pt-BR" sz="1200">
                  <a:solidFill>
                    <a:srgbClr val="000000"/>
                  </a:solidFill>
                  <a:latin typeface="+mj-lt"/>
                  <a:ea typeface="Inter"/>
                  <a:cs typeface="Inter"/>
                  <a:sym typeface="Inter"/>
                </a:rPr>
                <a:t>- ar personām ar garīga rakstura </a:t>
              </a:r>
              <a:r>
                <a:rPr lang="lv-LV" sz="1200">
                  <a:solidFill>
                    <a:srgbClr val="000000"/>
                  </a:solidFill>
                  <a:latin typeface="+mj-lt"/>
                  <a:ea typeface="Inter"/>
                  <a:cs typeface="Inter"/>
                  <a:sym typeface="Inter"/>
                </a:rPr>
                <a:t>traucējumiem (2020.gads – 27%)</a:t>
              </a:r>
              <a:endParaRPr lang="en-US" sz="1200">
                <a:solidFill>
                  <a:srgbClr val="000000"/>
                </a:solidFill>
                <a:latin typeface="+mj-lt"/>
                <a:ea typeface="Inter"/>
                <a:cs typeface="Inter"/>
                <a:sym typeface="Inter"/>
              </a:endParaRPr>
            </a:p>
          </p:txBody>
        </p:sp>
      </p:grpSp>
      <p:sp>
        <p:nvSpPr>
          <p:cNvPr id="26" name="TextBox 7">
            <a:extLst>
              <a:ext uri="{FF2B5EF4-FFF2-40B4-BE49-F238E27FC236}">
                <a16:creationId xmlns:a16="http://schemas.microsoft.com/office/drawing/2014/main" id="{59AB0DD0-292C-F405-AD35-0DDE1404F4D6}"/>
              </a:ext>
            </a:extLst>
          </p:cNvPr>
          <p:cNvSpPr txBox="1"/>
          <p:nvPr/>
        </p:nvSpPr>
        <p:spPr>
          <a:xfrm>
            <a:off x="792603" y="5154916"/>
            <a:ext cx="10216159" cy="269048"/>
          </a:xfrm>
          <a:prstGeom prst="rect">
            <a:avLst/>
          </a:prstGeom>
        </p:spPr>
        <p:txBody>
          <a:bodyPr wrap="square" lIns="0" tIns="0" rIns="0" bIns="0" rtlCol="0" anchor="t">
            <a:spAutoFit/>
          </a:bodyPr>
          <a:lstStyle/>
          <a:p>
            <a:pPr>
              <a:lnSpc>
                <a:spcPts val="2346"/>
              </a:lnSpc>
            </a:pPr>
            <a:r>
              <a:rPr lang="lv-LV" b="1">
                <a:solidFill>
                  <a:schemeClr val="accent2"/>
                </a:solidFill>
                <a:latin typeface="+mj-lt"/>
                <a:ea typeface="TT Ramillas Bold"/>
                <a:cs typeface="TT Ramillas Bold"/>
                <a:sym typeface="TT Ramillas Bold"/>
              </a:rPr>
              <a:t>Ar kuriem cilvēkiem jūs nevēlētos dzīvot kaimiņos? </a:t>
            </a:r>
            <a:r>
              <a:rPr lang="lv-LV" sz="1400" i="1">
                <a:solidFill>
                  <a:schemeClr val="accent5">
                    <a:lumMod val="50000"/>
                  </a:schemeClr>
                </a:solidFill>
                <a:latin typeface="+mj-lt"/>
                <a:sym typeface="TT Ramillas Bold"/>
              </a:rPr>
              <a:t>(Radara </a:t>
            </a:r>
            <a:r>
              <a:rPr lang="lv-LV" sz="1400" i="1">
                <a:solidFill>
                  <a:schemeClr val="accent5">
                    <a:lumMod val="50000"/>
                  </a:schemeClr>
                </a:solidFill>
                <a:latin typeface="+mj-lt"/>
                <a:ea typeface="TT Ramillas Bold"/>
                <a:cs typeface="TT Ramillas Bold"/>
                <a:sym typeface="TT Ramillas Bold"/>
              </a:rPr>
              <a:t>starpposms, 2024.gads)</a:t>
            </a:r>
            <a:r>
              <a:rPr lang="lv-LV" sz="1400">
                <a:solidFill>
                  <a:schemeClr val="accent5">
                    <a:lumMod val="50000"/>
                  </a:schemeClr>
                </a:solidFill>
                <a:latin typeface="+mj-lt"/>
                <a:ea typeface="TT Ramillas Bold"/>
                <a:cs typeface="TT Ramillas Bold"/>
                <a:sym typeface="TT Ramillas Bold"/>
              </a:rPr>
              <a:t> </a:t>
            </a:r>
          </a:p>
        </p:txBody>
      </p:sp>
      <p:grpSp>
        <p:nvGrpSpPr>
          <p:cNvPr id="27" name="Group 3">
            <a:extLst>
              <a:ext uri="{FF2B5EF4-FFF2-40B4-BE49-F238E27FC236}">
                <a16:creationId xmlns:a16="http://schemas.microsoft.com/office/drawing/2014/main" id="{4E053400-CD9D-1CE7-F665-297D3B9485F3}"/>
              </a:ext>
            </a:extLst>
          </p:cNvPr>
          <p:cNvGrpSpPr/>
          <p:nvPr/>
        </p:nvGrpSpPr>
        <p:grpSpPr>
          <a:xfrm>
            <a:off x="822746" y="5919445"/>
            <a:ext cx="7018146" cy="294953"/>
            <a:chOff x="15918" y="-19231"/>
            <a:chExt cx="7748100" cy="589906"/>
          </a:xfrm>
        </p:grpSpPr>
        <p:sp>
          <p:nvSpPr>
            <p:cNvPr id="28" name="TextBox 4">
              <a:extLst>
                <a:ext uri="{FF2B5EF4-FFF2-40B4-BE49-F238E27FC236}">
                  <a16:creationId xmlns:a16="http://schemas.microsoft.com/office/drawing/2014/main" id="{F43B7C57-1EDE-348A-0357-EE4E6219F881}"/>
                </a:ext>
              </a:extLst>
            </p:cNvPr>
            <p:cNvSpPr txBox="1"/>
            <p:nvPr/>
          </p:nvSpPr>
          <p:spPr>
            <a:xfrm>
              <a:off x="15918" y="-19231"/>
              <a:ext cx="6524873" cy="589906"/>
            </a:xfrm>
            <a:prstGeom prst="rect">
              <a:avLst/>
            </a:prstGeom>
          </p:spPr>
          <p:txBody>
            <a:bodyPr wrap="square" lIns="0" tIns="0" rIns="0" bIns="0" rtlCol="0" anchor="t">
              <a:spAutoFit/>
            </a:bodyPr>
            <a:lstStyle/>
            <a:p>
              <a:pPr>
                <a:lnSpc>
                  <a:spcPts val="2346"/>
                </a:lnSpc>
              </a:pPr>
              <a:r>
                <a:rPr lang="lv-LV" sz="2133" b="1">
                  <a:solidFill>
                    <a:schemeClr val="accent2"/>
                  </a:solidFill>
                  <a:latin typeface="+mj-lt"/>
                  <a:ea typeface="TT Ramillas Bold"/>
                  <a:cs typeface="TT Ramillas Bold"/>
                  <a:sym typeface="TT Ramillas Bold"/>
                </a:rPr>
                <a:t>3,9%</a:t>
              </a:r>
              <a:endParaRPr lang="en-US" sz="2133" b="1">
                <a:solidFill>
                  <a:schemeClr val="accent2"/>
                </a:solidFill>
                <a:latin typeface="+mj-lt"/>
                <a:ea typeface="TT Ramillas Bold"/>
                <a:cs typeface="TT Ramillas Bold"/>
                <a:sym typeface="TT Ramillas Bold"/>
              </a:endParaRPr>
            </a:p>
          </p:txBody>
        </p:sp>
        <p:sp>
          <p:nvSpPr>
            <p:cNvPr id="29" name="TextBox 5">
              <a:extLst>
                <a:ext uri="{FF2B5EF4-FFF2-40B4-BE49-F238E27FC236}">
                  <a16:creationId xmlns:a16="http://schemas.microsoft.com/office/drawing/2014/main" id="{F8100D35-BF47-BF18-E755-A2A74738F93D}"/>
                </a:ext>
              </a:extLst>
            </p:cNvPr>
            <p:cNvSpPr txBox="1"/>
            <p:nvPr/>
          </p:nvSpPr>
          <p:spPr>
            <a:xfrm>
              <a:off x="1223227" y="86373"/>
              <a:ext cx="6540791" cy="371640"/>
            </a:xfrm>
            <a:prstGeom prst="rect">
              <a:avLst/>
            </a:prstGeom>
          </p:spPr>
          <p:txBody>
            <a:bodyPr lIns="0" tIns="0" rIns="0" bIns="0" rtlCol="0" anchor="t">
              <a:spAutoFit/>
            </a:bodyPr>
            <a:lstStyle/>
            <a:p>
              <a:pPr marL="143944" lvl="1">
                <a:lnSpc>
                  <a:spcPts val="1600"/>
                </a:lnSpc>
              </a:pPr>
              <a:r>
                <a:rPr lang="pt-BR" sz="1200">
                  <a:solidFill>
                    <a:srgbClr val="000000"/>
                  </a:solidFill>
                  <a:latin typeface="+mj-lt"/>
                  <a:ea typeface="Inter"/>
                  <a:cs typeface="Inter"/>
                  <a:sym typeface="Inter"/>
                </a:rPr>
                <a:t>- ar personām ar </a:t>
              </a:r>
              <a:r>
                <a:rPr lang="lv-LV" sz="1200">
                  <a:solidFill>
                    <a:srgbClr val="000000"/>
                  </a:solidFill>
                  <a:latin typeface="+mj-lt"/>
                  <a:ea typeface="Inter"/>
                  <a:cs typeface="Inter"/>
                  <a:sym typeface="Inter"/>
                </a:rPr>
                <a:t>fiziska</a:t>
              </a:r>
              <a:r>
                <a:rPr lang="pt-BR" sz="1200">
                  <a:solidFill>
                    <a:srgbClr val="000000"/>
                  </a:solidFill>
                  <a:latin typeface="+mj-lt"/>
                  <a:ea typeface="Inter"/>
                  <a:cs typeface="Inter"/>
                  <a:sym typeface="Inter"/>
                </a:rPr>
                <a:t> rakstura invaliditāti</a:t>
              </a:r>
              <a:r>
                <a:rPr lang="lv-LV" sz="1200">
                  <a:solidFill>
                    <a:srgbClr val="000000"/>
                  </a:solidFill>
                  <a:latin typeface="+mj-lt"/>
                  <a:ea typeface="Inter"/>
                  <a:cs typeface="Inter"/>
                  <a:sym typeface="Inter"/>
                </a:rPr>
                <a:t> (2020.gads – 5%)</a:t>
              </a:r>
              <a:r>
                <a:rPr lang="pt-BR" sz="1200">
                  <a:solidFill>
                    <a:srgbClr val="000000"/>
                  </a:solidFill>
                  <a:latin typeface="+mj-lt"/>
                  <a:ea typeface="Inter"/>
                  <a:cs typeface="Inter"/>
                  <a:sym typeface="Inter"/>
                </a:rPr>
                <a:t> </a:t>
              </a:r>
              <a:endParaRPr lang="en-US" sz="1200">
                <a:solidFill>
                  <a:srgbClr val="000000"/>
                </a:solidFill>
                <a:latin typeface="+mj-lt"/>
                <a:ea typeface="Inter"/>
                <a:cs typeface="Inter"/>
                <a:sym typeface="Inter"/>
              </a:endParaRPr>
            </a:p>
          </p:txBody>
        </p:sp>
      </p:grpSp>
      <p:pic>
        <p:nvPicPr>
          <p:cNvPr id="31" name="Grafika 30" descr="Arrow Down with solid fill">
            <a:extLst>
              <a:ext uri="{FF2B5EF4-FFF2-40B4-BE49-F238E27FC236}">
                <a16:creationId xmlns:a16="http://schemas.microsoft.com/office/drawing/2014/main" id="{FE03CE8B-5009-45DA-5E95-E0873CD8CE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61207" y="4660786"/>
            <a:ext cx="651075" cy="454730"/>
          </a:xfrm>
          <a:prstGeom prst="rect">
            <a:avLst/>
          </a:prstGeom>
        </p:spPr>
      </p:pic>
    </p:spTree>
    <p:extLst>
      <p:ext uri="{BB962C8B-B14F-4D97-AF65-F5344CB8AC3E}">
        <p14:creationId xmlns:p14="http://schemas.microsoft.com/office/powerpoint/2010/main" val="110598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5"/>
          <p:cNvGrpSpPr/>
          <p:nvPr/>
        </p:nvGrpSpPr>
        <p:grpSpPr>
          <a:xfrm>
            <a:off x="953323" y="1420069"/>
            <a:ext cx="4982203" cy="1344880"/>
            <a:chOff x="-8808" y="-12548"/>
            <a:chExt cx="1536183" cy="220098"/>
          </a:xfrm>
        </p:grpSpPr>
        <p:sp>
          <p:nvSpPr>
            <p:cNvPr id="36" name="Freeform 36"/>
            <p:cNvSpPr/>
            <p:nvPr/>
          </p:nvSpPr>
          <p:spPr>
            <a:xfrm>
              <a:off x="-8808" y="0"/>
              <a:ext cx="1529267" cy="172473"/>
            </a:xfrm>
            <a:custGeom>
              <a:avLst/>
              <a:gdLst/>
              <a:ahLst/>
              <a:cxnLst/>
              <a:rect l="l" t="t" r="r" b="b"/>
              <a:pathLst>
                <a:path w="1529267" h="172473">
                  <a:moveTo>
                    <a:pt x="61360" y="0"/>
                  </a:moveTo>
                  <a:lnTo>
                    <a:pt x="1467906" y="0"/>
                  </a:lnTo>
                  <a:cubicBezTo>
                    <a:pt x="1484180" y="0"/>
                    <a:pt x="1499787" y="6465"/>
                    <a:pt x="1511295" y="17972"/>
                  </a:cubicBezTo>
                  <a:cubicBezTo>
                    <a:pt x="1522802" y="29479"/>
                    <a:pt x="1529267" y="45086"/>
                    <a:pt x="1529267" y="61360"/>
                  </a:cubicBezTo>
                  <a:lnTo>
                    <a:pt x="1529267" y="111113"/>
                  </a:lnTo>
                  <a:cubicBezTo>
                    <a:pt x="1529267" y="127386"/>
                    <a:pt x="1522802" y="142994"/>
                    <a:pt x="1511295" y="154501"/>
                  </a:cubicBezTo>
                  <a:cubicBezTo>
                    <a:pt x="1499787" y="166008"/>
                    <a:pt x="1484180" y="172473"/>
                    <a:pt x="1467906" y="172473"/>
                  </a:cubicBezTo>
                  <a:lnTo>
                    <a:pt x="61360" y="172473"/>
                  </a:lnTo>
                  <a:cubicBezTo>
                    <a:pt x="27472" y="172473"/>
                    <a:pt x="0" y="145001"/>
                    <a:pt x="0" y="111113"/>
                  </a:cubicBezTo>
                  <a:lnTo>
                    <a:pt x="0" y="61360"/>
                  </a:lnTo>
                  <a:cubicBezTo>
                    <a:pt x="0" y="45086"/>
                    <a:pt x="6465" y="29479"/>
                    <a:pt x="17972" y="17972"/>
                  </a:cubicBezTo>
                  <a:cubicBezTo>
                    <a:pt x="29479" y="6465"/>
                    <a:pt x="45086" y="0"/>
                    <a:pt x="61360" y="0"/>
                  </a:cubicBezTo>
                  <a:close/>
                </a:path>
              </a:pathLst>
            </a:custGeom>
            <a:solidFill>
              <a:srgbClr val="FFFFFF"/>
            </a:solidFill>
            <a:ln cap="rnd">
              <a:noFill/>
              <a:prstDash val="solid"/>
              <a:round/>
            </a:ln>
          </p:spPr>
          <p:txBody>
            <a:bodyPr/>
            <a:lstStyle/>
            <a:p>
              <a:endParaRPr lang="en-US" sz="1200" noProof="0">
                <a:latin typeface="+mj-lt"/>
              </a:endParaRPr>
            </a:p>
          </p:txBody>
        </p:sp>
        <p:sp>
          <p:nvSpPr>
            <p:cNvPr id="37" name="TextBox 37"/>
            <p:cNvSpPr txBox="1"/>
            <p:nvPr/>
          </p:nvSpPr>
          <p:spPr>
            <a:xfrm>
              <a:off x="-1892" y="-12548"/>
              <a:ext cx="1529267" cy="220098"/>
            </a:xfrm>
            <a:prstGeom prst="rect">
              <a:avLst/>
            </a:prstGeom>
          </p:spPr>
          <p:txBody>
            <a:bodyPr lIns="169333" tIns="169333" rIns="169333" bIns="169333" rtlCol="0" anchor="t"/>
            <a:lstStyle/>
            <a:p>
              <a:pPr algn="ctr">
                <a:lnSpc>
                  <a:spcPts val="2333"/>
                </a:lnSpc>
                <a:spcBef>
                  <a:spcPct val="0"/>
                </a:spcBef>
              </a:pPr>
              <a:r>
                <a:rPr lang="lv-LV" sz="1666" b="1">
                  <a:solidFill>
                    <a:srgbClr val="000000"/>
                  </a:solidFill>
                  <a:latin typeface="+mj-lt"/>
                  <a:ea typeface="TT Ramillas Bold"/>
                  <a:cs typeface="TT Ramillas Bold"/>
                  <a:sym typeface="TT Ramillas Bold"/>
                </a:rPr>
                <a:t>D</a:t>
              </a:r>
              <a:r>
                <a:rPr lang="lv-LV" sz="1666" b="1" noProof="0" err="1">
                  <a:solidFill>
                    <a:srgbClr val="000000"/>
                  </a:solidFill>
                  <a:latin typeface="+mj-lt"/>
                  <a:ea typeface="TT Ramillas Bold"/>
                  <a:cs typeface="TT Ramillas Bold"/>
                  <a:sym typeface="TT Ramillas Bold"/>
                </a:rPr>
                <a:t>ivas</a:t>
              </a:r>
              <a:r>
                <a:rPr lang="lv-LV" sz="1666" b="1" noProof="0">
                  <a:solidFill>
                    <a:srgbClr val="000000"/>
                  </a:solidFill>
                  <a:latin typeface="+mj-lt"/>
                  <a:ea typeface="TT Ramillas Bold"/>
                  <a:cs typeface="TT Ramillas Bold"/>
                  <a:sym typeface="TT Ramillas Bold"/>
                </a:rPr>
                <a:t> Latvijas?  Latvijas iedzīvotāju subjektīvā pieredze par iespēju vienlīdzību un ienākumu plaisām   </a:t>
              </a:r>
            </a:p>
          </p:txBody>
        </p:sp>
      </p:grpSp>
      <p:grpSp>
        <p:nvGrpSpPr>
          <p:cNvPr id="38" name="Group 38"/>
          <p:cNvGrpSpPr/>
          <p:nvPr/>
        </p:nvGrpSpPr>
        <p:grpSpPr>
          <a:xfrm>
            <a:off x="1008959" y="2145342"/>
            <a:ext cx="2233070" cy="2035215"/>
            <a:chOff x="0" y="-140808"/>
            <a:chExt cx="644428" cy="587330"/>
          </a:xfrm>
        </p:grpSpPr>
        <p:sp>
          <p:nvSpPr>
            <p:cNvPr id="39" name="Freeform 39"/>
            <p:cNvSpPr/>
            <p:nvPr/>
          </p:nvSpPr>
          <p:spPr>
            <a:xfrm>
              <a:off x="0" y="0"/>
              <a:ext cx="644428" cy="446522"/>
            </a:xfrm>
            <a:custGeom>
              <a:avLst/>
              <a:gdLst/>
              <a:ahLst/>
              <a:cxnLst/>
              <a:rect l="l" t="t" r="r" b="b"/>
              <a:pathLst>
                <a:path w="644428" h="446522">
                  <a:moveTo>
                    <a:pt x="92452" y="0"/>
                  </a:moveTo>
                  <a:lnTo>
                    <a:pt x="551976" y="0"/>
                  </a:lnTo>
                  <a:cubicBezTo>
                    <a:pt x="576496" y="0"/>
                    <a:pt x="600011" y="9740"/>
                    <a:pt x="617349" y="27078"/>
                  </a:cubicBezTo>
                  <a:cubicBezTo>
                    <a:pt x="634687" y="44417"/>
                    <a:pt x="644428" y="67932"/>
                    <a:pt x="644428" y="92452"/>
                  </a:cubicBezTo>
                  <a:lnTo>
                    <a:pt x="644428" y="354070"/>
                  </a:lnTo>
                  <a:cubicBezTo>
                    <a:pt x="644428" y="405130"/>
                    <a:pt x="603036" y="446522"/>
                    <a:pt x="551976" y="446522"/>
                  </a:cubicBezTo>
                  <a:lnTo>
                    <a:pt x="92452" y="446522"/>
                  </a:lnTo>
                  <a:cubicBezTo>
                    <a:pt x="67932" y="446522"/>
                    <a:pt x="44417" y="436781"/>
                    <a:pt x="27078" y="419443"/>
                  </a:cubicBezTo>
                  <a:cubicBezTo>
                    <a:pt x="9740" y="402105"/>
                    <a:pt x="0" y="378590"/>
                    <a:pt x="0" y="354070"/>
                  </a:cubicBezTo>
                  <a:lnTo>
                    <a:pt x="0" y="92452"/>
                  </a:lnTo>
                  <a:cubicBezTo>
                    <a:pt x="0" y="67932"/>
                    <a:pt x="9740" y="44417"/>
                    <a:pt x="27078" y="27078"/>
                  </a:cubicBezTo>
                  <a:cubicBezTo>
                    <a:pt x="44417" y="9740"/>
                    <a:pt x="67932" y="0"/>
                    <a:pt x="92452" y="0"/>
                  </a:cubicBezTo>
                  <a:close/>
                </a:path>
              </a:pathLst>
            </a:custGeom>
            <a:solidFill>
              <a:srgbClr val="DBDDDD"/>
            </a:solidFill>
          </p:spPr>
          <p:txBody>
            <a:bodyPr anchor="ctr" anchorCtr="0"/>
            <a:lstStyle/>
            <a:p>
              <a:endParaRPr lang="en-US" sz="1200" noProof="0">
                <a:latin typeface="+mj-lt"/>
              </a:endParaRPr>
            </a:p>
          </p:txBody>
        </p:sp>
        <p:sp>
          <p:nvSpPr>
            <p:cNvPr id="40" name="TextBox 40"/>
            <p:cNvSpPr txBox="1"/>
            <p:nvPr/>
          </p:nvSpPr>
          <p:spPr>
            <a:xfrm>
              <a:off x="0" y="-140808"/>
              <a:ext cx="644428" cy="494147"/>
            </a:xfrm>
            <a:prstGeom prst="rect">
              <a:avLst/>
            </a:prstGeom>
          </p:spPr>
          <p:txBody>
            <a:bodyPr lIns="169333" tIns="169333" rIns="169333" bIns="169333" rtlCol="0" anchor="b"/>
            <a:lstStyle/>
            <a:p>
              <a:pPr algn="ctr">
                <a:lnSpc>
                  <a:spcPts val="1867"/>
                </a:lnSpc>
              </a:pPr>
              <a:r>
                <a:rPr lang="lv-LV" sz="1333" b="1">
                  <a:solidFill>
                    <a:srgbClr val="000000"/>
                  </a:solidFill>
                  <a:latin typeface="+mj-lt"/>
                  <a:ea typeface="Inter Bold"/>
                  <a:cs typeface="Inter Bold"/>
                  <a:sym typeface="Inter Bold"/>
                </a:rPr>
                <a:t>Nodevums </a:t>
              </a:r>
              <a:r>
                <a:rPr lang="lv-LV" b="1">
                  <a:solidFill>
                    <a:srgbClr val="8A0000"/>
                  </a:solidFill>
                  <a:latin typeface="+mj-lt"/>
                  <a:ea typeface="Inter Bold"/>
                  <a:cs typeface="Inter Bold"/>
                  <a:sym typeface="Inter Bold"/>
                </a:rPr>
                <a:t>11.2025.</a:t>
              </a:r>
              <a:endParaRPr lang="en-US" sz="1333" b="1" noProof="0">
                <a:solidFill>
                  <a:srgbClr val="8A0000"/>
                </a:solidFill>
                <a:latin typeface="+mj-lt"/>
                <a:ea typeface="Inter Bold"/>
                <a:cs typeface="Inter Bold"/>
                <a:sym typeface="Inter Bold"/>
              </a:endParaRPr>
            </a:p>
          </p:txBody>
        </p:sp>
      </p:grpSp>
      <p:grpSp>
        <p:nvGrpSpPr>
          <p:cNvPr id="41" name="Group 41"/>
          <p:cNvGrpSpPr/>
          <p:nvPr/>
        </p:nvGrpSpPr>
        <p:grpSpPr>
          <a:xfrm>
            <a:off x="3444184" y="2468240"/>
            <a:ext cx="2233070" cy="1712317"/>
            <a:chOff x="0" y="-47625"/>
            <a:chExt cx="644428" cy="494147"/>
          </a:xfrm>
        </p:grpSpPr>
        <p:sp>
          <p:nvSpPr>
            <p:cNvPr id="42" name="Freeform 42"/>
            <p:cNvSpPr/>
            <p:nvPr/>
          </p:nvSpPr>
          <p:spPr>
            <a:xfrm>
              <a:off x="0" y="0"/>
              <a:ext cx="644428" cy="446522"/>
            </a:xfrm>
            <a:custGeom>
              <a:avLst/>
              <a:gdLst/>
              <a:ahLst/>
              <a:cxnLst/>
              <a:rect l="l" t="t" r="r" b="b"/>
              <a:pathLst>
                <a:path w="644428" h="446522">
                  <a:moveTo>
                    <a:pt x="92452" y="0"/>
                  </a:moveTo>
                  <a:lnTo>
                    <a:pt x="551976" y="0"/>
                  </a:lnTo>
                  <a:cubicBezTo>
                    <a:pt x="576496" y="0"/>
                    <a:pt x="600011" y="9740"/>
                    <a:pt x="617349" y="27078"/>
                  </a:cubicBezTo>
                  <a:cubicBezTo>
                    <a:pt x="634687" y="44417"/>
                    <a:pt x="644428" y="67932"/>
                    <a:pt x="644428" y="92452"/>
                  </a:cubicBezTo>
                  <a:lnTo>
                    <a:pt x="644428" y="354070"/>
                  </a:lnTo>
                  <a:cubicBezTo>
                    <a:pt x="644428" y="405130"/>
                    <a:pt x="603036" y="446522"/>
                    <a:pt x="551976" y="446522"/>
                  </a:cubicBezTo>
                  <a:lnTo>
                    <a:pt x="92452" y="446522"/>
                  </a:lnTo>
                  <a:cubicBezTo>
                    <a:pt x="67932" y="446522"/>
                    <a:pt x="44417" y="436781"/>
                    <a:pt x="27078" y="419443"/>
                  </a:cubicBezTo>
                  <a:cubicBezTo>
                    <a:pt x="9740" y="402105"/>
                    <a:pt x="0" y="378590"/>
                    <a:pt x="0" y="354070"/>
                  </a:cubicBezTo>
                  <a:lnTo>
                    <a:pt x="0" y="92452"/>
                  </a:lnTo>
                  <a:cubicBezTo>
                    <a:pt x="0" y="67932"/>
                    <a:pt x="9740" y="44417"/>
                    <a:pt x="27078" y="27078"/>
                  </a:cubicBezTo>
                  <a:cubicBezTo>
                    <a:pt x="44417" y="9740"/>
                    <a:pt x="67932" y="0"/>
                    <a:pt x="92452" y="0"/>
                  </a:cubicBezTo>
                  <a:close/>
                </a:path>
              </a:pathLst>
            </a:custGeom>
            <a:solidFill>
              <a:srgbClr val="D9D9D9"/>
            </a:solidFill>
          </p:spPr>
          <p:txBody>
            <a:bodyPr/>
            <a:lstStyle/>
            <a:p>
              <a:endParaRPr lang="en-US" sz="1200" noProof="0">
                <a:latin typeface="+mj-lt"/>
              </a:endParaRPr>
            </a:p>
          </p:txBody>
        </p:sp>
        <p:sp>
          <p:nvSpPr>
            <p:cNvPr id="43" name="TextBox 43"/>
            <p:cNvSpPr txBox="1"/>
            <p:nvPr/>
          </p:nvSpPr>
          <p:spPr>
            <a:xfrm>
              <a:off x="0" y="-47625"/>
              <a:ext cx="644428" cy="494147"/>
            </a:xfrm>
            <a:prstGeom prst="rect">
              <a:avLst/>
            </a:prstGeom>
          </p:spPr>
          <p:txBody>
            <a:bodyPr lIns="169333" tIns="169333" rIns="169333" bIns="169333" rtlCol="0" anchor="ctr" anchorCtr="0"/>
            <a:lstStyle/>
            <a:p>
              <a:pPr algn="ctr">
                <a:lnSpc>
                  <a:spcPts val="1867"/>
                </a:lnSpc>
              </a:pPr>
              <a:endParaRPr lang="lv-LV" sz="2000" b="1" noProof="0">
                <a:solidFill>
                  <a:srgbClr val="8A0000"/>
                </a:solidFill>
                <a:latin typeface="+mj-lt"/>
                <a:ea typeface="Inter Bold"/>
                <a:cs typeface="Inter Bold"/>
                <a:sym typeface="Inter Bold"/>
              </a:endParaRPr>
            </a:p>
            <a:p>
              <a:pPr algn="ctr">
                <a:lnSpc>
                  <a:spcPts val="1867"/>
                </a:lnSpc>
              </a:pPr>
              <a:r>
                <a:rPr lang="lv-LV" sz="2000" b="1" noProof="0">
                  <a:solidFill>
                    <a:srgbClr val="8A0000"/>
                  </a:solidFill>
                  <a:latin typeface="+mj-lt"/>
                  <a:ea typeface="Inter Bold"/>
                  <a:cs typeface="Inter Bold"/>
                  <a:sym typeface="Inter Bold"/>
                </a:rPr>
                <a:t>2</a:t>
              </a:r>
              <a:r>
                <a:rPr lang="lv-LV" sz="1333" noProof="0">
                  <a:solidFill>
                    <a:srgbClr val="000000"/>
                  </a:solidFill>
                  <a:latin typeface="+mj-lt"/>
                  <a:ea typeface="Inter Bold"/>
                  <a:cs typeface="Inter Bold"/>
                  <a:sym typeface="Inter Bold"/>
                </a:rPr>
                <a:t> </a:t>
              </a:r>
              <a:r>
                <a:rPr lang="lv-LV" sz="1333" b="1" noProof="0">
                  <a:solidFill>
                    <a:srgbClr val="000000"/>
                  </a:solidFill>
                  <a:latin typeface="+mj-lt"/>
                  <a:ea typeface="Inter Bold"/>
                  <a:cs typeface="Inter Bold"/>
                  <a:sym typeface="Inter Bold"/>
                </a:rPr>
                <a:t>fokusa grupas</a:t>
              </a:r>
            </a:p>
            <a:p>
              <a:pPr algn="ctr">
                <a:lnSpc>
                  <a:spcPts val="1867"/>
                </a:lnSpc>
              </a:pPr>
              <a:endParaRPr lang="lv-LV" sz="1333" b="1">
                <a:solidFill>
                  <a:srgbClr val="000000"/>
                </a:solidFill>
                <a:latin typeface="+mj-lt"/>
                <a:ea typeface="Inter Bold"/>
                <a:cs typeface="Inter Bold"/>
                <a:sym typeface="Inter Bold"/>
              </a:endParaRPr>
            </a:p>
            <a:p>
              <a:pPr algn="ctr">
                <a:lnSpc>
                  <a:spcPts val="1867"/>
                </a:lnSpc>
              </a:pPr>
              <a:r>
                <a:rPr lang="lv-LV" sz="2000" b="1" noProof="0">
                  <a:solidFill>
                    <a:srgbClr val="8A0000"/>
                  </a:solidFill>
                  <a:latin typeface="+mj-lt"/>
                  <a:ea typeface="Inter Bold"/>
                  <a:cs typeface="Inter Bold"/>
                  <a:sym typeface="Inter Bold"/>
                </a:rPr>
                <a:t>(n=16)</a:t>
              </a:r>
              <a:endParaRPr lang="en-US" sz="1333" b="1" noProof="0">
                <a:solidFill>
                  <a:srgbClr val="8A0000"/>
                </a:solidFill>
                <a:latin typeface="+mj-lt"/>
                <a:ea typeface="Inter Bold"/>
                <a:cs typeface="Inter Bold"/>
                <a:sym typeface="Inter Bold"/>
              </a:endParaRPr>
            </a:p>
          </p:txBody>
        </p:sp>
      </p:grpSp>
      <p:grpSp>
        <p:nvGrpSpPr>
          <p:cNvPr id="44" name="Group 44"/>
          <p:cNvGrpSpPr/>
          <p:nvPr/>
        </p:nvGrpSpPr>
        <p:grpSpPr>
          <a:xfrm>
            <a:off x="1008959" y="4180841"/>
            <a:ext cx="2233070" cy="1712317"/>
            <a:chOff x="0" y="-47625"/>
            <a:chExt cx="644428" cy="494147"/>
          </a:xfrm>
        </p:grpSpPr>
        <p:sp>
          <p:nvSpPr>
            <p:cNvPr id="45" name="Freeform 45"/>
            <p:cNvSpPr/>
            <p:nvPr/>
          </p:nvSpPr>
          <p:spPr>
            <a:xfrm>
              <a:off x="0" y="0"/>
              <a:ext cx="644428" cy="446522"/>
            </a:xfrm>
            <a:custGeom>
              <a:avLst/>
              <a:gdLst/>
              <a:ahLst/>
              <a:cxnLst/>
              <a:rect l="l" t="t" r="r" b="b"/>
              <a:pathLst>
                <a:path w="644428" h="446522">
                  <a:moveTo>
                    <a:pt x="92452" y="0"/>
                  </a:moveTo>
                  <a:lnTo>
                    <a:pt x="551976" y="0"/>
                  </a:lnTo>
                  <a:cubicBezTo>
                    <a:pt x="576496" y="0"/>
                    <a:pt x="600011" y="9740"/>
                    <a:pt x="617349" y="27078"/>
                  </a:cubicBezTo>
                  <a:cubicBezTo>
                    <a:pt x="634687" y="44417"/>
                    <a:pt x="644428" y="67932"/>
                    <a:pt x="644428" y="92452"/>
                  </a:cubicBezTo>
                  <a:lnTo>
                    <a:pt x="644428" y="354070"/>
                  </a:lnTo>
                  <a:cubicBezTo>
                    <a:pt x="644428" y="405130"/>
                    <a:pt x="603036" y="446522"/>
                    <a:pt x="551976" y="446522"/>
                  </a:cubicBezTo>
                  <a:lnTo>
                    <a:pt x="92452" y="446522"/>
                  </a:lnTo>
                  <a:cubicBezTo>
                    <a:pt x="67932" y="446522"/>
                    <a:pt x="44417" y="436781"/>
                    <a:pt x="27078" y="419443"/>
                  </a:cubicBezTo>
                  <a:cubicBezTo>
                    <a:pt x="9740" y="402105"/>
                    <a:pt x="0" y="378590"/>
                    <a:pt x="0" y="354070"/>
                  </a:cubicBezTo>
                  <a:lnTo>
                    <a:pt x="0" y="92452"/>
                  </a:lnTo>
                  <a:cubicBezTo>
                    <a:pt x="0" y="67932"/>
                    <a:pt x="9740" y="44417"/>
                    <a:pt x="27078" y="27078"/>
                  </a:cubicBezTo>
                  <a:cubicBezTo>
                    <a:pt x="44417" y="9740"/>
                    <a:pt x="67932" y="0"/>
                    <a:pt x="92452" y="0"/>
                  </a:cubicBezTo>
                  <a:close/>
                </a:path>
              </a:pathLst>
            </a:custGeom>
            <a:solidFill>
              <a:srgbClr val="D9D9D9"/>
            </a:solidFill>
          </p:spPr>
          <p:txBody>
            <a:bodyPr/>
            <a:lstStyle/>
            <a:p>
              <a:endParaRPr lang="en-US" sz="1200" noProof="0">
                <a:latin typeface="+mj-lt"/>
              </a:endParaRPr>
            </a:p>
          </p:txBody>
        </p:sp>
        <p:sp>
          <p:nvSpPr>
            <p:cNvPr id="46" name="TextBox 46"/>
            <p:cNvSpPr txBox="1"/>
            <p:nvPr/>
          </p:nvSpPr>
          <p:spPr>
            <a:xfrm>
              <a:off x="0" y="-47625"/>
              <a:ext cx="644428" cy="494147"/>
            </a:xfrm>
            <a:prstGeom prst="rect">
              <a:avLst/>
            </a:prstGeom>
          </p:spPr>
          <p:txBody>
            <a:bodyPr lIns="169333" tIns="169333" rIns="169333" bIns="169333" rtlCol="0" anchor="b"/>
            <a:lstStyle/>
            <a:p>
              <a:pPr algn="ctr">
                <a:lnSpc>
                  <a:spcPts val="1867"/>
                </a:lnSpc>
              </a:pPr>
              <a:endParaRPr lang="en-US" sz="1333" noProof="0">
                <a:solidFill>
                  <a:srgbClr val="000000"/>
                </a:solidFill>
                <a:latin typeface="+mj-lt"/>
                <a:ea typeface="Inter Bold"/>
                <a:cs typeface="Inter Bold"/>
                <a:sym typeface="Inter Bold"/>
              </a:endParaRPr>
            </a:p>
          </p:txBody>
        </p:sp>
      </p:grpSp>
      <p:grpSp>
        <p:nvGrpSpPr>
          <p:cNvPr id="47" name="Group 47"/>
          <p:cNvGrpSpPr/>
          <p:nvPr/>
        </p:nvGrpSpPr>
        <p:grpSpPr>
          <a:xfrm>
            <a:off x="3444184" y="4345871"/>
            <a:ext cx="2233070" cy="1547287"/>
            <a:chOff x="0" y="0"/>
            <a:chExt cx="644428" cy="446522"/>
          </a:xfrm>
        </p:grpSpPr>
        <p:sp>
          <p:nvSpPr>
            <p:cNvPr id="48" name="Freeform 48"/>
            <p:cNvSpPr/>
            <p:nvPr/>
          </p:nvSpPr>
          <p:spPr>
            <a:xfrm>
              <a:off x="0" y="0"/>
              <a:ext cx="644428" cy="446522"/>
            </a:xfrm>
            <a:custGeom>
              <a:avLst/>
              <a:gdLst/>
              <a:ahLst/>
              <a:cxnLst/>
              <a:rect l="l" t="t" r="r" b="b"/>
              <a:pathLst>
                <a:path w="644428" h="446522">
                  <a:moveTo>
                    <a:pt x="92452" y="0"/>
                  </a:moveTo>
                  <a:lnTo>
                    <a:pt x="551976" y="0"/>
                  </a:lnTo>
                  <a:cubicBezTo>
                    <a:pt x="576496" y="0"/>
                    <a:pt x="600011" y="9740"/>
                    <a:pt x="617349" y="27078"/>
                  </a:cubicBezTo>
                  <a:cubicBezTo>
                    <a:pt x="634687" y="44417"/>
                    <a:pt x="644428" y="67932"/>
                    <a:pt x="644428" y="92452"/>
                  </a:cubicBezTo>
                  <a:lnTo>
                    <a:pt x="644428" y="354070"/>
                  </a:lnTo>
                  <a:cubicBezTo>
                    <a:pt x="644428" y="405130"/>
                    <a:pt x="603036" y="446522"/>
                    <a:pt x="551976" y="446522"/>
                  </a:cubicBezTo>
                  <a:lnTo>
                    <a:pt x="92452" y="446522"/>
                  </a:lnTo>
                  <a:cubicBezTo>
                    <a:pt x="67932" y="446522"/>
                    <a:pt x="44417" y="436781"/>
                    <a:pt x="27078" y="419443"/>
                  </a:cubicBezTo>
                  <a:cubicBezTo>
                    <a:pt x="9740" y="402105"/>
                    <a:pt x="0" y="378590"/>
                    <a:pt x="0" y="354070"/>
                  </a:cubicBezTo>
                  <a:lnTo>
                    <a:pt x="0" y="92452"/>
                  </a:lnTo>
                  <a:cubicBezTo>
                    <a:pt x="0" y="67932"/>
                    <a:pt x="9740" y="44417"/>
                    <a:pt x="27078" y="27078"/>
                  </a:cubicBezTo>
                  <a:cubicBezTo>
                    <a:pt x="44417" y="9740"/>
                    <a:pt x="67932" y="0"/>
                    <a:pt x="92452" y="0"/>
                  </a:cubicBezTo>
                  <a:close/>
                </a:path>
              </a:pathLst>
            </a:custGeom>
            <a:solidFill>
              <a:srgbClr val="D9D9D9"/>
            </a:solidFill>
          </p:spPr>
          <p:txBody>
            <a:bodyPr/>
            <a:lstStyle/>
            <a:p>
              <a:endParaRPr lang="en-US" sz="1200" noProof="0">
                <a:latin typeface="+mj-lt"/>
              </a:endParaRPr>
            </a:p>
          </p:txBody>
        </p:sp>
        <p:sp>
          <p:nvSpPr>
            <p:cNvPr id="49" name="TextBox 49"/>
            <p:cNvSpPr txBox="1"/>
            <p:nvPr/>
          </p:nvSpPr>
          <p:spPr>
            <a:xfrm>
              <a:off x="0" y="-47625"/>
              <a:ext cx="644428" cy="494147"/>
            </a:xfrm>
            <a:prstGeom prst="rect">
              <a:avLst/>
            </a:prstGeom>
          </p:spPr>
          <p:txBody>
            <a:bodyPr lIns="169333" tIns="169333" rIns="169333" bIns="169333" rtlCol="0" anchor="b"/>
            <a:lstStyle/>
            <a:p>
              <a:pPr algn="ctr">
                <a:lnSpc>
                  <a:spcPts val="1867"/>
                </a:lnSpc>
              </a:pPr>
              <a:endParaRPr lang="en-US" sz="1333" noProof="0">
                <a:solidFill>
                  <a:srgbClr val="000000"/>
                </a:solidFill>
                <a:latin typeface="+mj-lt"/>
                <a:ea typeface="Inter Bold"/>
                <a:cs typeface="Inter Bold"/>
                <a:sym typeface="Inter Bold"/>
              </a:endParaRPr>
            </a:p>
          </p:txBody>
        </p:sp>
      </p:grpSp>
      <p:grpSp>
        <p:nvGrpSpPr>
          <p:cNvPr id="57" name="Group 57"/>
          <p:cNvGrpSpPr/>
          <p:nvPr/>
        </p:nvGrpSpPr>
        <p:grpSpPr>
          <a:xfrm rot="-1737817">
            <a:off x="10449883" y="-757655"/>
            <a:ext cx="2207152" cy="1103576"/>
            <a:chOff x="0" y="0"/>
            <a:chExt cx="812800" cy="406400"/>
          </a:xfrm>
        </p:grpSpPr>
        <p:sp>
          <p:nvSpPr>
            <p:cNvPr id="58" name="Freeform 58"/>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800024"/>
            </a:solidFill>
          </p:spPr>
          <p:txBody>
            <a:bodyPr/>
            <a:lstStyle/>
            <a:p>
              <a:endParaRPr lang="en-US" sz="1200" noProof="0"/>
            </a:p>
          </p:txBody>
        </p:sp>
        <p:sp>
          <p:nvSpPr>
            <p:cNvPr id="59" name="TextBox 59"/>
            <p:cNvSpPr txBox="1"/>
            <p:nvPr/>
          </p:nvSpPr>
          <p:spPr>
            <a:xfrm>
              <a:off x="0" y="-38100"/>
              <a:ext cx="812800" cy="444500"/>
            </a:xfrm>
            <a:prstGeom prst="rect">
              <a:avLst/>
            </a:prstGeom>
          </p:spPr>
          <p:txBody>
            <a:bodyPr lIns="33867" tIns="33867" rIns="33867" bIns="33867" rtlCol="0" anchor="ctr"/>
            <a:lstStyle/>
            <a:p>
              <a:pPr algn="ctr">
                <a:lnSpc>
                  <a:spcPts val="1773"/>
                </a:lnSpc>
                <a:spcBef>
                  <a:spcPct val="0"/>
                </a:spcBef>
              </a:pPr>
              <a:endParaRPr lang="en-US" sz="1200" noProof="0"/>
            </a:p>
          </p:txBody>
        </p:sp>
      </p:grpSp>
      <p:grpSp>
        <p:nvGrpSpPr>
          <p:cNvPr id="60" name="Group 60"/>
          <p:cNvGrpSpPr/>
          <p:nvPr/>
        </p:nvGrpSpPr>
        <p:grpSpPr>
          <a:xfrm>
            <a:off x="-466565" y="5924872"/>
            <a:ext cx="933129" cy="933129"/>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7373"/>
            </a:solidFill>
          </p:spPr>
          <p:txBody>
            <a:bodyPr/>
            <a:lstStyle/>
            <a:p>
              <a:endParaRPr lang="en-US" sz="1200" noProof="0"/>
            </a:p>
          </p:txBody>
        </p:sp>
        <p:sp>
          <p:nvSpPr>
            <p:cNvPr id="62" name="TextBox 62"/>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lang="en-US" sz="1200" noProof="0"/>
            </a:p>
          </p:txBody>
        </p:sp>
      </p:grpSp>
      <p:sp>
        <p:nvSpPr>
          <p:cNvPr id="67" name="TextBox 54">
            <a:extLst>
              <a:ext uri="{FF2B5EF4-FFF2-40B4-BE49-F238E27FC236}">
                <a16:creationId xmlns:a16="http://schemas.microsoft.com/office/drawing/2014/main" id="{5BE9A81B-1F4B-74CB-6AED-FEB8ACDC30E7}"/>
              </a:ext>
            </a:extLst>
          </p:cNvPr>
          <p:cNvSpPr txBox="1"/>
          <p:nvPr/>
        </p:nvSpPr>
        <p:spPr>
          <a:xfrm>
            <a:off x="1258759" y="556075"/>
            <a:ext cx="8593164" cy="512961"/>
          </a:xfrm>
          <a:prstGeom prst="rect">
            <a:avLst/>
          </a:prstGeom>
        </p:spPr>
        <p:txBody>
          <a:bodyPr wrap="square" lIns="0" tIns="0" rIns="0" bIns="0" rtlCol="0" anchor="t">
            <a:spAutoFit/>
          </a:bodyPr>
          <a:lstStyle/>
          <a:p>
            <a:pPr>
              <a:lnSpc>
                <a:spcPts val="4000"/>
              </a:lnSpc>
            </a:pPr>
            <a:r>
              <a:rPr lang="lv-LV" sz="3700">
                <a:solidFill>
                  <a:srgbClr val="7C9396"/>
                </a:solidFill>
                <a:latin typeface="Verdana" panose="020B0604030504040204" pitchFamily="34" charset="0"/>
                <a:ea typeface="Verdana" panose="020B0604030504040204" pitchFamily="34" charset="0"/>
                <a:cs typeface="+mj-cs"/>
              </a:rPr>
              <a:t>Padziļinātās izpētes (2025)</a:t>
            </a:r>
            <a:endParaRPr lang="en-US" sz="3700">
              <a:solidFill>
                <a:srgbClr val="7C9396"/>
              </a:solidFill>
              <a:latin typeface="Verdana" panose="020B0604030504040204" pitchFamily="34" charset="0"/>
              <a:ea typeface="Verdana" panose="020B0604030504040204" pitchFamily="34" charset="0"/>
              <a:cs typeface="+mj-cs"/>
              <a:sym typeface="TT Ramillas"/>
            </a:endParaRPr>
          </a:p>
        </p:txBody>
      </p:sp>
      <p:grpSp>
        <p:nvGrpSpPr>
          <p:cNvPr id="68" name="Group 29">
            <a:extLst>
              <a:ext uri="{FF2B5EF4-FFF2-40B4-BE49-F238E27FC236}">
                <a16:creationId xmlns:a16="http://schemas.microsoft.com/office/drawing/2014/main" id="{70D919BE-6283-3245-2B43-43D6E603B616}"/>
              </a:ext>
            </a:extLst>
          </p:cNvPr>
          <p:cNvGrpSpPr/>
          <p:nvPr/>
        </p:nvGrpSpPr>
        <p:grpSpPr>
          <a:xfrm rot="-1737817">
            <a:off x="-1103576" y="79376"/>
            <a:ext cx="2207152" cy="1103576"/>
            <a:chOff x="0" y="0"/>
            <a:chExt cx="812800" cy="406400"/>
          </a:xfrm>
        </p:grpSpPr>
        <p:sp>
          <p:nvSpPr>
            <p:cNvPr id="69" name="Freeform 30">
              <a:extLst>
                <a:ext uri="{FF2B5EF4-FFF2-40B4-BE49-F238E27FC236}">
                  <a16:creationId xmlns:a16="http://schemas.microsoft.com/office/drawing/2014/main" id="{FC0B7E14-5877-2A09-1762-7B7E87EFE25C}"/>
                </a:ext>
              </a:extLst>
            </p:cNvPr>
            <p:cNvSpPr/>
            <p:nvPr/>
          </p:nvSpPr>
          <p:spPr>
            <a:xfrm>
              <a:off x="0" y="0"/>
              <a:ext cx="812800" cy="406400"/>
            </a:xfrm>
            <a:custGeom>
              <a:avLst/>
              <a:gdLst/>
              <a:ahLst/>
              <a:cxnLst/>
              <a:rect l="l" t="t" r="r" b="b"/>
              <a:pathLst>
                <a:path w="812800" h="4064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800024"/>
            </a:solidFill>
          </p:spPr>
          <p:txBody>
            <a:bodyPr/>
            <a:lstStyle/>
            <a:p>
              <a:endParaRPr lang="en-US" sz="1200" noProof="0"/>
            </a:p>
          </p:txBody>
        </p:sp>
        <p:sp>
          <p:nvSpPr>
            <p:cNvPr id="70" name="TextBox 31">
              <a:extLst>
                <a:ext uri="{FF2B5EF4-FFF2-40B4-BE49-F238E27FC236}">
                  <a16:creationId xmlns:a16="http://schemas.microsoft.com/office/drawing/2014/main" id="{30FEA507-5ACC-615E-303F-87BAEE217FE4}"/>
                </a:ext>
              </a:extLst>
            </p:cNvPr>
            <p:cNvSpPr txBox="1"/>
            <p:nvPr/>
          </p:nvSpPr>
          <p:spPr>
            <a:xfrm>
              <a:off x="0" y="-38100"/>
              <a:ext cx="812800" cy="444500"/>
            </a:xfrm>
            <a:prstGeom prst="rect">
              <a:avLst/>
            </a:prstGeom>
          </p:spPr>
          <p:txBody>
            <a:bodyPr lIns="33867" tIns="33867" rIns="33867" bIns="33867" rtlCol="0" anchor="ctr"/>
            <a:lstStyle/>
            <a:p>
              <a:pPr algn="ctr">
                <a:lnSpc>
                  <a:spcPts val="1773"/>
                </a:lnSpc>
                <a:spcBef>
                  <a:spcPct val="0"/>
                </a:spcBef>
              </a:pPr>
              <a:endParaRPr lang="en-US" sz="1200" noProof="0"/>
            </a:p>
          </p:txBody>
        </p:sp>
      </p:grpSp>
      <p:sp>
        <p:nvSpPr>
          <p:cNvPr id="2" name="Slaida numura vietturis 3">
            <a:extLst>
              <a:ext uri="{FF2B5EF4-FFF2-40B4-BE49-F238E27FC236}">
                <a16:creationId xmlns:a16="http://schemas.microsoft.com/office/drawing/2014/main" id="{915B5AB8-D240-A74C-027C-3CE730F038A1}"/>
              </a:ext>
            </a:extLst>
          </p:cNvPr>
          <p:cNvSpPr txBox="1">
            <a:spLocks/>
          </p:cNvSpPr>
          <p:nvPr/>
        </p:nvSpPr>
        <p:spPr>
          <a:xfrm>
            <a:off x="11528409" y="6159640"/>
            <a:ext cx="409034" cy="411463"/>
          </a:xfrm>
          <a:prstGeom prst="ellipse">
            <a:avLst/>
          </a:prstGeom>
          <a:solidFill>
            <a:schemeClr val="bg2">
              <a:lumMod val="75000"/>
            </a:schemeClr>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19BB808-219E-9441-9CD5-6E582F9AE2E3}" type="slidenum">
              <a:rPr lang="en-LV" sz="1100" smtClean="0">
                <a:solidFill>
                  <a:srgbClr val="FFFFFF"/>
                </a:solidFill>
              </a:rPr>
              <a:pPr algn="ctr"/>
              <a:t>5</a:t>
            </a:fld>
            <a:endParaRPr lang="en-LV" sz="1100">
              <a:solidFill>
                <a:srgbClr val="FFFFFF"/>
              </a:solidFill>
            </a:endParaRPr>
          </a:p>
        </p:txBody>
      </p:sp>
      <p:grpSp>
        <p:nvGrpSpPr>
          <p:cNvPr id="4" name="Group 35">
            <a:extLst>
              <a:ext uri="{FF2B5EF4-FFF2-40B4-BE49-F238E27FC236}">
                <a16:creationId xmlns:a16="http://schemas.microsoft.com/office/drawing/2014/main" id="{D67546E9-40A2-FEE4-DA04-4AFC019BAD86}"/>
              </a:ext>
            </a:extLst>
          </p:cNvPr>
          <p:cNvGrpSpPr/>
          <p:nvPr/>
        </p:nvGrpSpPr>
        <p:grpSpPr>
          <a:xfrm>
            <a:off x="6336589" y="1320913"/>
            <a:ext cx="4816509" cy="1352078"/>
            <a:chOff x="-13333" y="-24495"/>
            <a:chExt cx="1533792" cy="220098"/>
          </a:xfrm>
        </p:grpSpPr>
        <p:sp>
          <p:nvSpPr>
            <p:cNvPr id="6" name="Freeform 36">
              <a:extLst>
                <a:ext uri="{FF2B5EF4-FFF2-40B4-BE49-F238E27FC236}">
                  <a16:creationId xmlns:a16="http://schemas.microsoft.com/office/drawing/2014/main" id="{93517110-95E1-C129-E269-E8BE64B8E814}"/>
                </a:ext>
              </a:extLst>
            </p:cNvPr>
            <p:cNvSpPr/>
            <p:nvPr/>
          </p:nvSpPr>
          <p:spPr>
            <a:xfrm>
              <a:off x="-8808" y="0"/>
              <a:ext cx="1529267" cy="172473"/>
            </a:xfrm>
            <a:custGeom>
              <a:avLst/>
              <a:gdLst/>
              <a:ahLst/>
              <a:cxnLst/>
              <a:rect l="l" t="t" r="r" b="b"/>
              <a:pathLst>
                <a:path w="1529267" h="172473">
                  <a:moveTo>
                    <a:pt x="61360" y="0"/>
                  </a:moveTo>
                  <a:lnTo>
                    <a:pt x="1467906" y="0"/>
                  </a:lnTo>
                  <a:cubicBezTo>
                    <a:pt x="1484180" y="0"/>
                    <a:pt x="1499787" y="6465"/>
                    <a:pt x="1511295" y="17972"/>
                  </a:cubicBezTo>
                  <a:cubicBezTo>
                    <a:pt x="1522802" y="29479"/>
                    <a:pt x="1529267" y="45086"/>
                    <a:pt x="1529267" y="61360"/>
                  </a:cubicBezTo>
                  <a:lnTo>
                    <a:pt x="1529267" y="111113"/>
                  </a:lnTo>
                  <a:cubicBezTo>
                    <a:pt x="1529267" y="127386"/>
                    <a:pt x="1522802" y="142994"/>
                    <a:pt x="1511295" y="154501"/>
                  </a:cubicBezTo>
                  <a:cubicBezTo>
                    <a:pt x="1499787" y="166008"/>
                    <a:pt x="1484180" y="172473"/>
                    <a:pt x="1467906" y="172473"/>
                  </a:cubicBezTo>
                  <a:lnTo>
                    <a:pt x="61360" y="172473"/>
                  </a:lnTo>
                  <a:cubicBezTo>
                    <a:pt x="27472" y="172473"/>
                    <a:pt x="0" y="145001"/>
                    <a:pt x="0" y="111113"/>
                  </a:cubicBezTo>
                  <a:lnTo>
                    <a:pt x="0" y="61360"/>
                  </a:lnTo>
                  <a:cubicBezTo>
                    <a:pt x="0" y="45086"/>
                    <a:pt x="6465" y="29479"/>
                    <a:pt x="17972" y="17972"/>
                  </a:cubicBezTo>
                  <a:cubicBezTo>
                    <a:pt x="29479" y="6465"/>
                    <a:pt x="45086" y="0"/>
                    <a:pt x="61360" y="0"/>
                  </a:cubicBezTo>
                  <a:close/>
                </a:path>
              </a:pathLst>
            </a:custGeom>
            <a:solidFill>
              <a:srgbClr val="FFFFFF"/>
            </a:solidFill>
            <a:ln cap="rnd">
              <a:noFill/>
              <a:prstDash val="solid"/>
              <a:round/>
            </a:ln>
          </p:spPr>
          <p:txBody>
            <a:bodyPr/>
            <a:lstStyle/>
            <a:p>
              <a:endParaRPr lang="en-US" sz="1200" noProof="0">
                <a:latin typeface="+mj-lt"/>
              </a:endParaRPr>
            </a:p>
          </p:txBody>
        </p:sp>
        <p:sp>
          <p:nvSpPr>
            <p:cNvPr id="7" name="TextBox 37">
              <a:extLst>
                <a:ext uri="{FF2B5EF4-FFF2-40B4-BE49-F238E27FC236}">
                  <a16:creationId xmlns:a16="http://schemas.microsoft.com/office/drawing/2014/main" id="{60E88B64-50E7-A7A9-03E1-3590CC7EF345}"/>
                </a:ext>
              </a:extLst>
            </p:cNvPr>
            <p:cNvSpPr txBox="1"/>
            <p:nvPr/>
          </p:nvSpPr>
          <p:spPr>
            <a:xfrm>
              <a:off x="-13333" y="-24495"/>
              <a:ext cx="1529267" cy="220098"/>
            </a:xfrm>
            <a:prstGeom prst="rect">
              <a:avLst/>
            </a:prstGeom>
          </p:spPr>
          <p:txBody>
            <a:bodyPr lIns="169333" tIns="169333" rIns="169333" bIns="169333" rtlCol="0" anchor="ctr" anchorCtr="0"/>
            <a:lstStyle/>
            <a:p>
              <a:pPr algn="ctr">
                <a:lnSpc>
                  <a:spcPts val="2333"/>
                </a:lnSpc>
                <a:spcBef>
                  <a:spcPct val="0"/>
                </a:spcBef>
              </a:pPr>
              <a:r>
                <a:rPr lang="lv-LV" sz="1600" b="1" noProof="0"/>
                <a:t>Nevēlamie kaimiņi? Sabiedrības iecietības stagnācija Latvijā</a:t>
              </a:r>
              <a:endParaRPr lang="lv-LV" sz="1666" b="1" noProof="0">
                <a:solidFill>
                  <a:srgbClr val="000000"/>
                </a:solidFill>
                <a:latin typeface="+mj-lt"/>
                <a:ea typeface="TT Ramillas Bold"/>
                <a:cs typeface="TT Ramillas Bold"/>
                <a:sym typeface="TT Ramillas Bold"/>
              </a:endParaRPr>
            </a:p>
          </p:txBody>
        </p:sp>
      </p:grpSp>
      <p:grpSp>
        <p:nvGrpSpPr>
          <p:cNvPr id="14" name="Group 44">
            <a:extLst>
              <a:ext uri="{FF2B5EF4-FFF2-40B4-BE49-F238E27FC236}">
                <a16:creationId xmlns:a16="http://schemas.microsoft.com/office/drawing/2014/main" id="{75A023BA-AFE0-231C-D1DE-73FFE0433C54}"/>
              </a:ext>
            </a:extLst>
          </p:cNvPr>
          <p:cNvGrpSpPr/>
          <p:nvPr/>
        </p:nvGrpSpPr>
        <p:grpSpPr>
          <a:xfrm>
            <a:off x="6370228" y="4345871"/>
            <a:ext cx="2233070" cy="1547287"/>
            <a:chOff x="0" y="0"/>
            <a:chExt cx="644428" cy="446522"/>
          </a:xfrm>
        </p:grpSpPr>
        <p:sp>
          <p:nvSpPr>
            <p:cNvPr id="15" name="Freeform 45">
              <a:extLst>
                <a:ext uri="{FF2B5EF4-FFF2-40B4-BE49-F238E27FC236}">
                  <a16:creationId xmlns:a16="http://schemas.microsoft.com/office/drawing/2014/main" id="{7160B99F-0F2D-8845-8433-38F39D0D5EE0}"/>
                </a:ext>
              </a:extLst>
            </p:cNvPr>
            <p:cNvSpPr/>
            <p:nvPr/>
          </p:nvSpPr>
          <p:spPr>
            <a:xfrm>
              <a:off x="0" y="0"/>
              <a:ext cx="644428" cy="446522"/>
            </a:xfrm>
            <a:custGeom>
              <a:avLst/>
              <a:gdLst/>
              <a:ahLst/>
              <a:cxnLst/>
              <a:rect l="l" t="t" r="r" b="b"/>
              <a:pathLst>
                <a:path w="644428" h="446522">
                  <a:moveTo>
                    <a:pt x="92452" y="0"/>
                  </a:moveTo>
                  <a:lnTo>
                    <a:pt x="551976" y="0"/>
                  </a:lnTo>
                  <a:cubicBezTo>
                    <a:pt x="576496" y="0"/>
                    <a:pt x="600011" y="9740"/>
                    <a:pt x="617349" y="27078"/>
                  </a:cubicBezTo>
                  <a:cubicBezTo>
                    <a:pt x="634687" y="44417"/>
                    <a:pt x="644428" y="67932"/>
                    <a:pt x="644428" y="92452"/>
                  </a:cubicBezTo>
                  <a:lnTo>
                    <a:pt x="644428" y="354070"/>
                  </a:lnTo>
                  <a:cubicBezTo>
                    <a:pt x="644428" y="405130"/>
                    <a:pt x="603036" y="446522"/>
                    <a:pt x="551976" y="446522"/>
                  </a:cubicBezTo>
                  <a:lnTo>
                    <a:pt x="92452" y="446522"/>
                  </a:lnTo>
                  <a:cubicBezTo>
                    <a:pt x="67932" y="446522"/>
                    <a:pt x="44417" y="436781"/>
                    <a:pt x="27078" y="419443"/>
                  </a:cubicBezTo>
                  <a:cubicBezTo>
                    <a:pt x="9740" y="402105"/>
                    <a:pt x="0" y="378590"/>
                    <a:pt x="0" y="354070"/>
                  </a:cubicBezTo>
                  <a:lnTo>
                    <a:pt x="0" y="92452"/>
                  </a:lnTo>
                  <a:cubicBezTo>
                    <a:pt x="0" y="67932"/>
                    <a:pt x="9740" y="44417"/>
                    <a:pt x="27078" y="27078"/>
                  </a:cubicBezTo>
                  <a:cubicBezTo>
                    <a:pt x="44417" y="9740"/>
                    <a:pt x="67932" y="0"/>
                    <a:pt x="92452" y="0"/>
                  </a:cubicBezTo>
                  <a:close/>
                </a:path>
              </a:pathLst>
            </a:custGeom>
            <a:solidFill>
              <a:srgbClr val="D9D9D9"/>
            </a:solidFill>
          </p:spPr>
          <p:txBody>
            <a:bodyPr/>
            <a:lstStyle/>
            <a:p>
              <a:endParaRPr lang="en-US" sz="1200" noProof="0">
                <a:latin typeface="+mj-lt"/>
              </a:endParaRPr>
            </a:p>
          </p:txBody>
        </p:sp>
        <p:sp>
          <p:nvSpPr>
            <p:cNvPr id="16" name="TextBox 46">
              <a:extLst>
                <a:ext uri="{FF2B5EF4-FFF2-40B4-BE49-F238E27FC236}">
                  <a16:creationId xmlns:a16="http://schemas.microsoft.com/office/drawing/2014/main" id="{032F9802-6B79-5EE5-DEB2-5BB1BB72D2E5}"/>
                </a:ext>
              </a:extLst>
            </p:cNvPr>
            <p:cNvSpPr txBox="1"/>
            <p:nvPr/>
          </p:nvSpPr>
          <p:spPr>
            <a:xfrm>
              <a:off x="0" y="-47625"/>
              <a:ext cx="644428" cy="494147"/>
            </a:xfrm>
            <a:prstGeom prst="rect">
              <a:avLst/>
            </a:prstGeom>
          </p:spPr>
          <p:txBody>
            <a:bodyPr lIns="169333" tIns="169333" rIns="169333" bIns="169333" rtlCol="0" anchor="b"/>
            <a:lstStyle/>
            <a:p>
              <a:pPr algn="ctr">
                <a:lnSpc>
                  <a:spcPts val="1867"/>
                </a:lnSpc>
              </a:pPr>
              <a:endParaRPr lang="en-US" sz="1333" noProof="0">
                <a:solidFill>
                  <a:srgbClr val="000000"/>
                </a:solidFill>
                <a:latin typeface="+mj-lt"/>
                <a:ea typeface="Inter Bold"/>
                <a:cs typeface="Inter Bold"/>
                <a:sym typeface="Inter Bold"/>
              </a:endParaRPr>
            </a:p>
          </p:txBody>
        </p:sp>
      </p:grpSp>
      <p:grpSp>
        <p:nvGrpSpPr>
          <p:cNvPr id="17" name="Group 47">
            <a:extLst>
              <a:ext uri="{FF2B5EF4-FFF2-40B4-BE49-F238E27FC236}">
                <a16:creationId xmlns:a16="http://schemas.microsoft.com/office/drawing/2014/main" id="{DC471DBD-320A-1D8B-46AC-8B4039A34ADD}"/>
              </a:ext>
            </a:extLst>
          </p:cNvPr>
          <p:cNvGrpSpPr/>
          <p:nvPr/>
        </p:nvGrpSpPr>
        <p:grpSpPr>
          <a:xfrm>
            <a:off x="8805453" y="4180841"/>
            <a:ext cx="2233070" cy="1712317"/>
            <a:chOff x="0" y="-47625"/>
            <a:chExt cx="644428" cy="494147"/>
          </a:xfrm>
        </p:grpSpPr>
        <p:sp>
          <p:nvSpPr>
            <p:cNvPr id="18" name="Freeform 48">
              <a:extLst>
                <a:ext uri="{FF2B5EF4-FFF2-40B4-BE49-F238E27FC236}">
                  <a16:creationId xmlns:a16="http://schemas.microsoft.com/office/drawing/2014/main" id="{A1F87BB2-2F30-84D2-1260-507602EC4BD2}"/>
                </a:ext>
              </a:extLst>
            </p:cNvPr>
            <p:cNvSpPr/>
            <p:nvPr/>
          </p:nvSpPr>
          <p:spPr>
            <a:xfrm>
              <a:off x="0" y="0"/>
              <a:ext cx="644428" cy="446522"/>
            </a:xfrm>
            <a:custGeom>
              <a:avLst/>
              <a:gdLst/>
              <a:ahLst/>
              <a:cxnLst/>
              <a:rect l="l" t="t" r="r" b="b"/>
              <a:pathLst>
                <a:path w="644428" h="446522">
                  <a:moveTo>
                    <a:pt x="92452" y="0"/>
                  </a:moveTo>
                  <a:lnTo>
                    <a:pt x="551976" y="0"/>
                  </a:lnTo>
                  <a:cubicBezTo>
                    <a:pt x="576496" y="0"/>
                    <a:pt x="600011" y="9740"/>
                    <a:pt x="617349" y="27078"/>
                  </a:cubicBezTo>
                  <a:cubicBezTo>
                    <a:pt x="634687" y="44417"/>
                    <a:pt x="644428" y="67932"/>
                    <a:pt x="644428" y="92452"/>
                  </a:cubicBezTo>
                  <a:lnTo>
                    <a:pt x="644428" y="354070"/>
                  </a:lnTo>
                  <a:cubicBezTo>
                    <a:pt x="644428" y="405130"/>
                    <a:pt x="603036" y="446522"/>
                    <a:pt x="551976" y="446522"/>
                  </a:cubicBezTo>
                  <a:lnTo>
                    <a:pt x="92452" y="446522"/>
                  </a:lnTo>
                  <a:cubicBezTo>
                    <a:pt x="67932" y="446522"/>
                    <a:pt x="44417" y="436781"/>
                    <a:pt x="27078" y="419443"/>
                  </a:cubicBezTo>
                  <a:cubicBezTo>
                    <a:pt x="9740" y="402105"/>
                    <a:pt x="0" y="378590"/>
                    <a:pt x="0" y="354070"/>
                  </a:cubicBezTo>
                  <a:lnTo>
                    <a:pt x="0" y="92452"/>
                  </a:lnTo>
                  <a:cubicBezTo>
                    <a:pt x="0" y="67932"/>
                    <a:pt x="9740" y="44417"/>
                    <a:pt x="27078" y="27078"/>
                  </a:cubicBezTo>
                  <a:cubicBezTo>
                    <a:pt x="44417" y="9740"/>
                    <a:pt x="67932" y="0"/>
                    <a:pt x="92452" y="0"/>
                  </a:cubicBezTo>
                  <a:close/>
                </a:path>
              </a:pathLst>
            </a:custGeom>
            <a:solidFill>
              <a:srgbClr val="D9D9D9"/>
            </a:solidFill>
          </p:spPr>
          <p:txBody>
            <a:bodyPr/>
            <a:lstStyle/>
            <a:p>
              <a:endParaRPr lang="en-US" sz="1200" noProof="0">
                <a:latin typeface="+mj-lt"/>
              </a:endParaRPr>
            </a:p>
          </p:txBody>
        </p:sp>
        <p:sp>
          <p:nvSpPr>
            <p:cNvPr id="19" name="TextBox 49">
              <a:extLst>
                <a:ext uri="{FF2B5EF4-FFF2-40B4-BE49-F238E27FC236}">
                  <a16:creationId xmlns:a16="http://schemas.microsoft.com/office/drawing/2014/main" id="{D1869446-F017-3BA3-0EE4-98E828F2BFCD}"/>
                </a:ext>
              </a:extLst>
            </p:cNvPr>
            <p:cNvSpPr txBox="1"/>
            <p:nvPr/>
          </p:nvSpPr>
          <p:spPr>
            <a:xfrm>
              <a:off x="0" y="-47625"/>
              <a:ext cx="644428" cy="494147"/>
            </a:xfrm>
            <a:prstGeom prst="rect">
              <a:avLst/>
            </a:prstGeom>
          </p:spPr>
          <p:txBody>
            <a:bodyPr lIns="169333" tIns="169333" rIns="169333" bIns="169333" rtlCol="0" anchor="b"/>
            <a:lstStyle/>
            <a:p>
              <a:pPr algn="ctr">
                <a:lnSpc>
                  <a:spcPts val="1867"/>
                </a:lnSpc>
              </a:pPr>
              <a:endParaRPr lang="en-US" sz="1333" noProof="0">
                <a:solidFill>
                  <a:srgbClr val="000000"/>
                </a:solidFill>
                <a:latin typeface="+mj-lt"/>
                <a:ea typeface="Inter Bold"/>
                <a:cs typeface="Inter Bold"/>
                <a:sym typeface="Inter Bold"/>
              </a:endParaRPr>
            </a:p>
          </p:txBody>
        </p:sp>
      </p:grpSp>
      <p:sp>
        <p:nvSpPr>
          <p:cNvPr id="26" name="TextBox 25">
            <a:extLst>
              <a:ext uri="{FF2B5EF4-FFF2-40B4-BE49-F238E27FC236}">
                <a16:creationId xmlns:a16="http://schemas.microsoft.com/office/drawing/2014/main" id="{E12823EC-B6C4-E537-7B39-C1E3F3C5A7B3}"/>
              </a:ext>
            </a:extLst>
          </p:cNvPr>
          <p:cNvSpPr txBox="1"/>
          <p:nvPr/>
        </p:nvSpPr>
        <p:spPr>
          <a:xfrm>
            <a:off x="6389445" y="4459409"/>
            <a:ext cx="2194636" cy="1323439"/>
          </a:xfrm>
          <a:prstGeom prst="rect">
            <a:avLst/>
          </a:prstGeom>
          <a:noFill/>
        </p:spPr>
        <p:txBody>
          <a:bodyPr wrap="square" rtlCol="0">
            <a:spAutoFit/>
          </a:bodyPr>
          <a:lstStyle/>
          <a:p>
            <a:pPr algn="ctr"/>
            <a:r>
              <a:rPr lang="lv-LV" sz="2000" b="1">
                <a:solidFill>
                  <a:srgbClr val="800024"/>
                </a:solidFill>
              </a:rPr>
              <a:t>Mērķis #1: </a:t>
            </a:r>
            <a:r>
              <a:rPr lang="lv-LV" sz="2000"/>
              <a:t>kartēt iecietības dinamiku</a:t>
            </a:r>
            <a:endParaRPr lang="en-GB" sz="1200" noProof="0"/>
          </a:p>
        </p:txBody>
      </p:sp>
      <p:sp>
        <p:nvSpPr>
          <p:cNvPr id="27" name="TextBox 26">
            <a:extLst>
              <a:ext uri="{FF2B5EF4-FFF2-40B4-BE49-F238E27FC236}">
                <a16:creationId xmlns:a16="http://schemas.microsoft.com/office/drawing/2014/main" id="{587C511C-B5A9-B54B-C6CB-34E243AC2FDB}"/>
              </a:ext>
            </a:extLst>
          </p:cNvPr>
          <p:cNvSpPr txBox="1"/>
          <p:nvPr/>
        </p:nvSpPr>
        <p:spPr>
          <a:xfrm>
            <a:off x="8829368" y="4459409"/>
            <a:ext cx="2045110" cy="1231106"/>
          </a:xfrm>
          <a:prstGeom prst="rect">
            <a:avLst/>
          </a:prstGeom>
          <a:noFill/>
        </p:spPr>
        <p:txBody>
          <a:bodyPr wrap="square" rtlCol="0">
            <a:spAutoFit/>
          </a:bodyPr>
          <a:lstStyle/>
          <a:p>
            <a:pPr algn="ctr"/>
            <a:r>
              <a:rPr lang="lv-LV" sz="2000" b="1" noProof="0">
                <a:solidFill>
                  <a:srgbClr val="800024"/>
                </a:solidFill>
              </a:rPr>
              <a:t>Mērķis #2: </a:t>
            </a:r>
            <a:r>
              <a:rPr lang="lv-LV" noProof="0"/>
              <a:t>atklāt noraidījuma pamatcēloņus</a:t>
            </a:r>
            <a:endParaRPr lang="lv-LV" sz="1100" noProof="0"/>
          </a:p>
        </p:txBody>
      </p:sp>
      <p:sp>
        <p:nvSpPr>
          <p:cNvPr id="28" name="AutoShape 9">
            <a:extLst>
              <a:ext uri="{FF2B5EF4-FFF2-40B4-BE49-F238E27FC236}">
                <a16:creationId xmlns:a16="http://schemas.microsoft.com/office/drawing/2014/main" id="{224EB9F1-7339-A45E-8761-97BB6DE1E1B9}"/>
              </a:ext>
            </a:extLst>
          </p:cNvPr>
          <p:cNvSpPr/>
          <p:nvPr/>
        </p:nvSpPr>
        <p:spPr>
          <a:xfrm flipV="1">
            <a:off x="6096000" y="1513267"/>
            <a:ext cx="0" cy="4411604"/>
          </a:xfrm>
          <a:prstGeom prst="line">
            <a:avLst/>
          </a:prstGeom>
          <a:ln w="9525" cap="flat">
            <a:solidFill>
              <a:srgbClr val="9D2536"/>
            </a:solidFill>
            <a:prstDash val="solid"/>
            <a:headEnd type="none" w="sm" len="sm"/>
            <a:tailEnd type="none" w="sm" len="sm"/>
          </a:ln>
        </p:spPr>
        <p:txBody>
          <a:bodyPr/>
          <a:lstStyle/>
          <a:p>
            <a:endParaRPr lang="lv-LV" sz="1200">
              <a:latin typeface="+mj-lt"/>
            </a:endParaRPr>
          </a:p>
        </p:txBody>
      </p:sp>
      <p:grpSp>
        <p:nvGrpSpPr>
          <p:cNvPr id="20" name="Group 38">
            <a:extLst>
              <a:ext uri="{FF2B5EF4-FFF2-40B4-BE49-F238E27FC236}">
                <a16:creationId xmlns:a16="http://schemas.microsoft.com/office/drawing/2014/main" id="{2BAC9B82-F0D4-86D3-E4DD-296B8F684449}"/>
              </a:ext>
            </a:extLst>
          </p:cNvPr>
          <p:cNvGrpSpPr/>
          <p:nvPr/>
        </p:nvGrpSpPr>
        <p:grpSpPr>
          <a:xfrm>
            <a:off x="6370228" y="2145342"/>
            <a:ext cx="2233070" cy="2035215"/>
            <a:chOff x="0" y="-140808"/>
            <a:chExt cx="644428" cy="587330"/>
          </a:xfrm>
        </p:grpSpPr>
        <p:sp>
          <p:nvSpPr>
            <p:cNvPr id="21" name="Freeform 39">
              <a:extLst>
                <a:ext uri="{FF2B5EF4-FFF2-40B4-BE49-F238E27FC236}">
                  <a16:creationId xmlns:a16="http://schemas.microsoft.com/office/drawing/2014/main" id="{ACD070F4-AB0B-C871-766D-009670A44E0F}"/>
                </a:ext>
              </a:extLst>
            </p:cNvPr>
            <p:cNvSpPr/>
            <p:nvPr/>
          </p:nvSpPr>
          <p:spPr>
            <a:xfrm>
              <a:off x="0" y="0"/>
              <a:ext cx="644428" cy="446522"/>
            </a:xfrm>
            <a:custGeom>
              <a:avLst/>
              <a:gdLst/>
              <a:ahLst/>
              <a:cxnLst/>
              <a:rect l="l" t="t" r="r" b="b"/>
              <a:pathLst>
                <a:path w="644428" h="446522">
                  <a:moveTo>
                    <a:pt x="92452" y="0"/>
                  </a:moveTo>
                  <a:lnTo>
                    <a:pt x="551976" y="0"/>
                  </a:lnTo>
                  <a:cubicBezTo>
                    <a:pt x="576496" y="0"/>
                    <a:pt x="600011" y="9740"/>
                    <a:pt x="617349" y="27078"/>
                  </a:cubicBezTo>
                  <a:cubicBezTo>
                    <a:pt x="634687" y="44417"/>
                    <a:pt x="644428" y="67932"/>
                    <a:pt x="644428" y="92452"/>
                  </a:cubicBezTo>
                  <a:lnTo>
                    <a:pt x="644428" y="354070"/>
                  </a:lnTo>
                  <a:cubicBezTo>
                    <a:pt x="644428" y="405130"/>
                    <a:pt x="603036" y="446522"/>
                    <a:pt x="551976" y="446522"/>
                  </a:cubicBezTo>
                  <a:lnTo>
                    <a:pt x="92452" y="446522"/>
                  </a:lnTo>
                  <a:cubicBezTo>
                    <a:pt x="67932" y="446522"/>
                    <a:pt x="44417" y="436781"/>
                    <a:pt x="27078" y="419443"/>
                  </a:cubicBezTo>
                  <a:cubicBezTo>
                    <a:pt x="9740" y="402105"/>
                    <a:pt x="0" y="378590"/>
                    <a:pt x="0" y="354070"/>
                  </a:cubicBezTo>
                  <a:lnTo>
                    <a:pt x="0" y="92452"/>
                  </a:lnTo>
                  <a:cubicBezTo>
                    <a:pt x="0" y="67932"/>
                    <a:pt x="9740" y="44417"/>
                    <a:pt x="27078" y="27078"/>
                  </a:cubicBezTo>
                  <a:cubicBezTo>
                    <a:pt x="44417" y="9740"/>
                    <a:pt x="67932" y="0"/>
                    <a:pt x="92452" y="0"/>
                  </a:cubicBezTo>
                  <a:close/>
                </a:path>
              </a:pathLst>
            </a:custGeom>
            <a:solidFill>
              <a:srgbClr val="DBDDDD"/>
            </a:solidFill>
          </p:spPr>
          <p:txBody>
            <a:bodyPr anchor="ctr" anchorCtr="0"/>
            <a:lstStyle/>
            <a:p>
              <a:endParaRPr lang="en-US" sz="1200" noProof="0">
                <a:latin typeface="+mj-lt"/>
              </a:endParaRPr>
            </a:p>
          </p:txBody>
        </p:sp>
        <p:sp>
          <p:nvSpPr>
            <p:cNvPr id="22" name="TextBox 40">
              <a:extLst>
                <a:ext uri="{FF2B5EF4-FFF2-40B4-BE49-F238E27FC236}">
                  <a16:creationId xmlns:a16="http://schemas.microsoft.com/office/drawing/2014/main" id="{CB00AAED-F0D9-75E0-3450-C5FD058A332F}"/>
                </a:ext>
              </a:extLst>
            </p:cNvPr>
            <p:cNvSpPr txBox="1"/>
            <p:nvPr/>
          </p:nvSpPr>
          <p:spPr>
            <a:xfrm>
              <a:off x="0" y="-140808"/>
              <a:ext cx="644428" cy="494147"/>
            </a:xfrm>
            <a:prstGeom prst="rect">
              <a:avLst/>
            </a:prstGeom>
          </p:spPr>
          <p:txBody>
            <a:bodyPr lIns="169333" tIns="169333" rIns="169333" bIns="169333" rtlCol="0" anchor="b"/>
            <a:lstStyle/>
            <a:p>
              <a:pPr algn="ctr">
                <a:lnSpc>
                  <a:spcPts val="1867"/>
                </a:lnSpc>
              </a:pPr>
              <a:r>
                <a:rPr lang="lv-LV" sz="1333" b="1">
                  <a:solidFill>
                    <a:srgbClr val="000000"/>
                  </a:solidFill>
                  <a:latin typeface="+mj-lt"/>
                  <a:ea typeface="Inter Bold"/>
                  <a:cs typeface="Inter Bold"/>
                  <a:sym typeface="Inter Bold"/>
                </a:rPr>
                <a:t>Nodevums </a:t>
              </a:r>
              <a:r>
                <a:rPr lang="lv-LV" b="1">
                  <a:solidFill>
                    <a:srgbClr val="8A0000"/>
                  </a:solidFill>
                  <a:latin typeface="+mj-lt"/>
                  <a:ea typeface="Inter Bold"/>
                  <a:cs typeface="Inter Bold"/>
                  <a:sym typeface="Inter Bold"/>
                </a:rPr>
                <a:t>12.2025.</a:t>
              </a:r>
              <a:endParaRPr lang="en-US" sz="1333" b="1" noProof="0">
                <a:solidFill>
                  <a:srgbClr val="8A0000"/>
                </a:solidFill>
                <a:latin typeface="+mj-lt"/>
                <a:ea typeface="Inter Bold"/>
                <a:cs typeface="Inter Bold"/>
                <a:sym typeface="Inter Bold"/>
              </a:endParaRPr>
            </a:p>
          </p:txBody>
        </p:sp>
      </p:grpSp>
      <p:grpSp>
        <p:nvGrpSpPr>
          <p:cNvPr id="23" name="Group 41">
            <a:extLst>
              <a:ext uri="{FF2B5EF4-FFF2-40B4-BE49-F238E27FC236}">
                <a16:creationId xmlns:a16="http://schemas.microsoft.com/office/drawing/2014/main" id="{A9AE4F74-15F6-5E5C-DE13-D4822B500E4A}"/>
              </a:ext>
            </a:extLst>
          </p:cNvPr>
          <p:cNvGrpSpPr/>
          <p:nvPr/>
        </p:nvGrpSpPr>
        <p:grpSpPr>
          <a:xfrm>
            <a:off x="8737738" y="2473346"/>
            <a:ext cx="2258272" cy="1719428"/>
            <a:chOff x="0" y="-47625"/>
            <a:chExt cx="651701" cy="496199"/>
          </a:xfrm>
        </p:grpSpPr>
        <p:sp>
          <p:nvSpPr>
            <p:cNvPr id="29" name="Freeform 42">
              <a:extLst>
                <a:ext uri="{FF2B5EF4-FFF2-40B4-BE49-F238E27FC236}">
                  <a16:creationId xmlns:a16="http://schemas.microsoft.com/office/drawing/2014/main" id="{2D81013E-EAC3-EB61-0D09-0BCD4DBABC58}"/>
                </a:ext>
              </a:extLst>
            </p:cNvPr>
            <p:cNvSpPr/>
            <p:nvPr/>
          </p:nvSpPr>
          <p:spPr>
            <a:xfrm>
              <a:off x="7273" y="2052"/>
              <a:ext cx="644428" cy="446522"/>
            </a:xfrm>
            <a:custGeom>
              <a:avLst/>
              <a:gdLst/>
              <a:ahLst/>
              <a:cxnLst/>
              <a:rect l="l" t="t" r="r" b="b"/>
              <a:pathLst>
                <a:path w="644428" h="446522">
                  <a:moveTo>
                    <a:pt x="92452" y="0"/>
                  </a:moveTo>
                  <a:lnTo>
                    <a:pt x="551976" y="0"/>
                  </a:lnTo>
                  <a:cubicBezTo>
                    <a:pt x="576496" y="0"/>
                    <a:pt x="600011" y="9740"/>
                    <a:pt x="617349" y="27078"/>
                  </a:cubicBezTo>
                  <a:cubicBezTo>
                    <a:pt x="634687" y="44417"/>
                    <a:pt x="644428" y="67932"/>
                    <a:pt x="644428" y="92452"/>
                  </a:cubicBezTo>
                  <a:lnTo>
                    <a:pt x="644428" y="354070"/>
                  </a:lnTo>
                  <a:cubicBezTo>
                    <a:pt x="644428" y="405130"/>
                    <a:pt x="603036" y="446522"/>
                    <a:pt x="551976" y="446522"/>
                  </a:cubicBezTo>
                  <a:lnTo>
                    <a:pt x="92452" y="446522"/>
                  </a:lnTo>
                  <a:cubicBezTo>
                    <a:pt x="67932" y="446522"/>
                    <a:pt x="44417" y="436781"/>
                    <a:pt x="27078" y="419443"/>
                  </a:cubicBezTo>
                  <a:cubicBezTo>
                    <a:pt x="9740" y="402105"/>
                    <a:pt x="0" y="378590"/>
                    <a:pt x="0" y="354070"/>
                  </a:cubicBezTo>
                  <a:lnTo>
                    <a:pt x="0" y="92452"/>
                  </a:lnTo>
                  <a:cubicBezTo>
                    <a:pt x="0" y="67932"/>
                    <a:pt x="9740" y="44417"/>
                    <a:pt x="27078" y="27078"/>
                  </a:cubicBezTo>
                  <a:cubicBezTo>
                    <a:pt x="44417" y="9740"/>
                    <a:pt x="67932" y="0"/>
                    <a:pt x="92452" y="0"/>
                  </a:cubicBezTo>
                  <a:close/>
                </a:path>
              </a:pathLst>
            </a:custGeom>
            <a:solidFill>
              <a:srgbClr val="D9D9D9"/>
            </a:solidFill>
          </p:spPr>
          <p:txBody>
            <a:bodyPr/>
            <a:lstStyle/>
            <a:p>
              <a:endParaRPr lang="en-US" sz="1200" noProof="0">
                <a:latin typeface="+mj-lt"/>
              </a:endParaRPr>
            </a:p>
          </p:txBody>
        </p:sp>
        <p:sp>
          <p:nvSpPr>
            <p:cNvPr id="30" name="TextBox 43">
              <a:extLst>
                <a:ext uri="{FF2B5EF4-FFF2-40B4-BE49-F238E27FC236}">
                  <a16:creationId xmlns:a16="http://schemas.microsoft.com/office/drawing/2014/main" id="{D22F05AA-4C33-763B-0FCB-89F9C13BD2E9}"/>
                </a:ext>
              </a:extLst>
            </p:cNvPr>
            <p:cNvSpPr txBox="1"/>
            <p:nvPr/>
          </p:nvSpPr>
          <p:spPr>
            <a:xfrm>
              <a:off x="0" y="-47625"/>
              <a:ext cx="644428" cy="494147"/>
            </a:xfrm>
            <a:prstGeom prst="rect">
              <a:avLst/>
            </a:prstGeom>
          </p:spPr>
          <p:txBody>
            <a:bodyPr lIns="169333" tIns="169333" rIns="169333" bIns="169333" rtlCol="0" anchor="ctr" anchorCtr="0"/>
            <a:lstStyle/>
            <a:p>
              <a:pPr algn="ctr">
                <a:lnSpc>
                  <a:spcPts val="1867"/>
                </a:lnSpc>
              </a:pPr>
              <a:endParaRPr lang="lv-LV" sz="2000" b="1" noProof="0">
                <a:solidFill>
                  <a:srgbClr val="8A0000"/>
                </a:solidFill>
                <a:latin typeface="+mj-lt"/>
                <a:ea typeface="Inter Bold"/>
                <a:cs typeface="Inter Bold"/>
                <a:sym typeface="Inter Bold"/>
              </a:endParaRPr>
            </a:p>
            <a:p>
              <a:pPr algn="ctr">
                <a:lnSpc>
                  <a:spcPts val="1867"/>
                </a:lnSpc>
              </a:pPr>
              <a:r>
                <a:rPr lang="lv-LV" sz="2000" b="1" noProof="0">
                  <a:solidFill>
                    <a:srgbClr val="8A0000"/>
                  </a:solidFill>
                  <a:latin typeface="+mj-lt"/>
                  <a:ea typeface="Inter Bold"/>
                  <a:cs typeface="Inter Bold"/>
                  <a:sym typeface="Inter Bold"/>
                </a:rPr>
                <a:t>2</a:t>
              </a:r>
              <a:r>
                <a:rPr lang="lv-LV" sz="1333" noProof="0">
                  <a:solidFill>
                    <a:srgbClr val="000000"/>
                  </a:solidFill>
                  <a:latin typeface="+mj-lt"/>
                  <a:ea typeface="Inter Bold"/>
                  <a:cs typeface="Inter Bold"/>
                  <a:sym typeface="Inter Bold"/>
                </a:rPr>
                <a:t> </a:t>
              </a:r>
              <a:r>
                <a:rPr lang="lv-LV" sz="1333" b="1" noProof="0">
                  <a:solidFill>
                    <a:srgbClr val="000000"/>
                  </a:solidFill>
                  <a:latin typeface="+mj-lt"/>
                  <a:ea typeface="Inter Bold"/>
                  <a:cs typeface="Inter Bold"/>
                  <a:sym typeface="Inter Bold"/>
                </a:rPr>
                <a:t>fokusa grupas</a:t>
              </a:r>
            </a:p>
            <a:p>
              <a:pPr algn="ctr">
                <a:lnSpc>
                  <a:spcPts val="1867"/>
                </a:lnSpc>
              </a:pPr>
              <a:endParaRPr lang="lv-LV" sz="1333" b="1">
                <a:solidFill>
                  <a:srgbClr val="000000"/>
                </a:solidFill>
                <a:latin typeface="+mj-lt"/>
                <a:ea typeface="Inter Bold"/>
                <a:cs typeface="Inter Bold"/>
                <a:sym typeface="Inter Bold"/>
              </a:endParaRPr>
            </a:p>
            <a:p>
              <a:pPr algn="ctr">
                <a:lnSpc>
                  <a:spcPts val="1867"/>
                </a:lnSpc>
              </a:pPr>
              <a:r>
                <a:rPr lang="lv-LV" sz="2000" b="1" noProof="0">
                  <a:solidFill>
                    <a:srgbClr val="8A0000"/>
                  </a:solidFill>
                  <a:latin typeface="+mj-lt"/>
                  <a:ea typeface="Inter Bold"/>
                  <a:cs typeface="Inter Bold"/>
                  <a:sym typeface="Inter Bold"/>
                </a:rPr>
                <a:t>(n=16)</a:t>
              </a:r>
              <a:endParaRPr lang="en-US" sz="1333" b="1" noProof="0">
                <a:solidFill>
                  <a:srgbClr val="8A0000"/>
                </a:solidFill>
                <a:latin typeface="+mj-lt"/>
                <a:ea typeface="Inter Bold"/>
                <a:cs typeface="Inter Bold"/>
                <a:sym typeface="Inter Bold"/>
              </a:endParaRPr>
            </a:p>
          </p:txBody>
        </p:sp>
      </p:grpSp>
      <p:sp>
        <p:nvSpPr>
          <p:cNvPr id="31" name="TextBox 30">
            <a:extLst>
              <a:ext uri="{FF2B5EF4-FFF2-40B4-BE49-F238E27FC236}">
                <a16:creationId xmlns:a16="http://schemas.microsoft.com/office/drawing/2014/main" id="{86ECDF7A-F802-E022-D36F-0D2E7158AD3F}"/>
              </a:ext>
            </a:extLst>
          </p:cNvPr>
          <p:cNvSpPr txBox="1"/>
          <p:nvPr/>
        </p:nvSpPr>
        <p:spPr>
          <a:xfrm>
            <a:off x="1047393" y="4479227"/>
            <a:ext cx="2194636" cy="1015663"/>
          </a:xfrm>
          <a:prstGeom prst="rect">
            <a:avLst/>
          </a:prstGeom>
          <a:noFill/>
        </p:spPr>
        <p:txBody>
          <a:bodyPr wrap="square" rtlCol="0">
            <a:spAutoFit/>
          </a:bodyPr>
          <a:lstStyle/>
          <a:p>
            <a:pPr algn="ctr"/>
            <a:r>
              <a:rPr lang="lv-LV" sz="2000" b="1">
                <a:solidFill>
                  <a:srgbClr val="800024"/>
                </a:solidFill>
              </a:rPr>
              <a:t>Mērķis #1: </a:t>
            </a:r>
            <a:r>
              <a:rPr lang="lv-LV" sz="2000"/>
              <a:t>iedzīvotāju pašvērtējums</a:t>
            </a:r>
            <a:endParaRPr lang="en-GB" sz="1200" noProof="0"/>
          </a:p>
        </p:txBody>
      </p:sp>
      <p:sp>
        <p:nvSpPr>
          <p:cNvPr id="32" name="TextBox 31">
            <a:extLst>
              <a:ext uri="{FF2B5EF4-FFF2-40B4-BE49-F238E27FC236}">
                <a16:creationId xmlns:a16="http://schemas.microsoft.com/office/drawing/2014/main" id="{287C3130-C785-4307-FFA6-252E5903FC35}"/>
              </a:ext>
            </a:extLst>
          </p:cNvPr>
          <p:cNvSpPr txBox="1"/>
          <p:nvPr/>
        </p:nvSpPr>
        <p:spPr>
          <a:xfrm>
            <a:off x="3386548" y="4497893"/>
            <a:ext cx="2396805" cy="1231106"/>
          </a:xfrm>
          <a:prstGeom prst="rect">
            <a:avLst/>
          </a:prstGeom>
          <a:noFill/>
        </p:spPr>
        <p:txBody>
          <a:bodyPr wrap="square" rtlCol="0">
            <a:spAutoFit/>
          </a:bodyPr>
          <a:lstStyle/>
          <a:p>
            <a:pPr algn="ctr"/>
            <a:r>
              <a:rPr lang="lv-LV" sz="2000" b="1">
                <a:solidFill>
                  <a:srgbClr val="800024"/>
                </a:solidFill>
              </a:rPr>
              <a:t>Mērķis #2: </a:t>
            </a:r>
            <a:r>
              <a:rPr lang="lv-LV"/>
              <a:t>kurās jomās vienlīdzības plaisas izteiktākās</a:t>
            </a:r>
            <a:endParaRPr lang="en-GB" sz="1200" noProof="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37586-BC62-F444-6567-5B7304D9BD40}"/>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F08FE0C4-693A-637E-4DCD-133884F922F2}"/>
              </a:ext>
            </a:extLst>
          </p:cNvPr>
          <p:cNvSpPr>
            <a:spLocks noGrp="1"/>
          </p:cNvSpPr>
          <p:nvPr>
            <p:ph type="title"/>
          </p:nvPr>
        </p:nvSpPr>
        <p:spPr>
          <a:xfrm>
            <a:off x="875008" y="429667"/>
            <a:ext cx="10444477" cy="1292841"/>
          </a:xfrm>
        </p:spPr>
        <p:txBody>
          <a:bodyPr>
            <a:normAutofit/>
          </a:bodyPr>
          <a:lstStyle/>
          <a:p>
            <a:r>
              <a:rPr lang="lv-LV" sz="3600"/>
              <a:t>Iespēju vienlīdzība Latvijā (2025)</a:t>
            </a:r>
          </a:p>
        </p:txBody>
      </p:sp>
      <p:sp>
        <p:nvSpPr>
          <p:cNvPr id="4" name="Slaida numura vietturis 3">
            <a:extLst>
              <a:ext uri="{FF2B5EF4-FFF2-40B4-BE49-F238E27FC236}">
                <a16:creationId xmlns:a16="http://schemas.microsoft.com/office/drawing/2014/main" id="{16FC3108-6CCF-39AB-3761-18B38B148DEE}"/>
              </a:ext>
            </a:extLst>
          </p:cNvPr>
          <p:cNvSpPr>
            <a:spLocks noGrp="1"/>
          </p:cNvSpPr>
          <p:nvPr>
            <p:ph type="sldNum" sz="quarter" idx="12"/>
          </p:nvPr>
        </p:nvSpPr>
        <p:spPr/>
        <p:txBody>
          <a:bodyPr/>
          <a:lstStyle/>
          <a:p>
            <a:fld id="{C19BB808-219E-9441-9CD5-6E582F9AE2E3}" type="slidenum">
              <a:rPr lang="en-LV" smtClean="0"/>
              <a:t>6</a:t>
            </a:fld>
            <a:endParaRPr lang="en-LV"/>
          </a:p>
        </p:txBody>
      </p:sp>
      <p:sp>
        <p:nvSpPr>
          <p:cNvPr id="3" name="Taisnstūris: ar noapaļotiem stūriem 4">
            <a:extLst>
              <a:ext uri="{FF2B5EF4-FFF2-40B4-BE49-F238E27FC236}">
                <a16:creationId xmlns:a16="http://schemas.microsoft.com/office/drawing/2014/main" id="{4A3B21E0-85CC-7AD0-486A-77E1C3EFFD07}"/>
              </a:ext>
            </a:extLst>
          </p:cNvPr>
          <p:cNvSpPr/>
          <p:nvPr/>
        </p:nvSpPr>
        <p:spPr>
          <a:xfrm>
            <a:off x="719356" y="2475843"/>
            <a:ext cx="5196415" cy="3657003"/>
          </a:xfrm>
          <a:prstGeom prst="roundRect">
            <a:avLst/>
          </a:prstGeom>
          <a:solidFill>
            <a:srgbClr val="DAE1E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342900" indent="-342900" algn="just">
              <a:buFont typeface="Arial" panose="020B0604020202020204" pitchFamily="34" charset="0"/>
              <a:buChar char="•"/>
            </a:pPr>
            <a:r>
              <a:rPr lang="lv-LV" sz="2000">
                <a:solidFill>
                  <a:schemeClr val="tx1"/>
                </a:solidFill>
              </a:rPr>
              <a:t>Invaliditāte un veselības stāvoklis </a:t>
            </a:r>
            <a:r>
              <a:rPr lang="lv-LV" sz="2000" b="1">
                <a:solidFill>
                  <a:srgbClr val="800024"/>
                </a:solidFill>
              </a:rPr>
              <a:t>ierobežo piekļuvi </a:t>
            </a:r>
            <a:r>
              <a:rPr lang="lv-LV" sz="2000">
                <a:solidFill>
                  <a:schemeClr val="tx1"/>
                </a:solidFill>
              </a:rPr>
              <a:t>kvalitatīvam darbam un mācībām = cilvēki tiek izstumti no sabiedrības.</a:t>
            </a:r>
          </a:p>
          <a:p>
            <a:pPr marL="342900" indent="-342900" algn="just">
              <a:buFont typeface="Arial" panose="020B0604020202020204" pitchFamily="34" charset="0"/>
              <a:buChar char="•"/>
            </a:pPr>
            <a:r>
              <a:rPr lang="lv-LV" sz="2000" b="1" err="1">
                <a:solidFill>
                  <a:srgbClr val="800024"/>
                </a:solidFill>
              </a:rPr>
              <a:t>Stigmatizēta</a:t>
            </a:r>
            <a:r>
              <a:rPr lang="lv-LV" sz="2000" b="1">
                <a:solidFill>
                  <a:srgbClr val="800024"/>
                </a:solidFill>
              </a:rPr>
              <a:t> attieksme </a:t>
            </a:r>
            <a:r>
              <a:rPr lang="lv-LV" sz="2000">
                <a:solidFill>
                  <a:schemeClr val="tx1"/>
                </a:solidFill>
              </a:rPr>
              <a:t>veselības aprūpes iestādēs pazemina vienlīdzības izjūtu cilvēkos. </a:t>
            </a:r>
          </a:p>
          <a:p>
            <a:pPr marL="342900" indent="-342900" algn="just">
              <a:buFont typeface="Arial" panose="020B0604020202020204" pitchFamily="34" charset="0"/>
              <a:buChar char="•"/>
            </a:pPr>
            <a:r>
              <a:rPr lang="lv-LV" sz="2000" b="1">
                <a:solidFill>
                  <a:srgbClr val="800024"/>
                </a:solidFill>
              </a:rPr>
              <a:t>Veselības</a:t>
            </a:r>
            <a:r>
              <a:rPr lang="lv-LV" sz="2000">
                <a:solidFill>
                  <a:schemeClr val="tx1"/>
                </a:solidFill>
              </a:rPr>
              <a:t> risks = </a:t>
            </a:r>
            <a:r>
              <a:rPr lang="lv-LV" sz="2000" b="1">
                <a:solidFill>
                  <a:srgbClr val="800024"/>
                </a:solidFill>
              </a:rPr>
              <a:t>sociālās iekļaušanās</a:t>
            </a:r>
            <a:r>
              <a:rPr lang="lv-LV" sz="2000">
                <a:solidFill>
                  <a:schemeClr val="tx1"/>
                </a:solidFill>
              </a:rPr>
              <a:t> risks.</a:t>
            </a:r>
          </a:p>
        </p:txBody>
      </p:sp>
      <p:sp>
        <p:nvSpPr>
          <p:cNvPr id="8" name="Virsraksts 1">
            <a:extLst>
              <a:ext uri="{FF2B5EF4-FFF2-40B4-BE49-F238E27FC236}">
                <a16:creationId xmlns:a16="http://schemas.microsoft.com/office/drawing/2014/main" id="{D6A32500-CB48-36EF-A925-5000AE5ADDF4}"/>
              </a:ext>
            </a:extLst>
          </p:cNvPr>
          <p:cNvSpPr txBox="1">
            <a:spLocks/>
          </p:cNvSpPr>
          <p:nvPr/>
        </p:nvSpPr>
        <p:spPr bwMode="black">
          <a:xfrm>
            <a:off x="973797" y="1673320"/>
            <a:ext cx="4845909" cy="731728"/>
          </a:xfrm>
          <a:prstGeom prst="rect">
            <a:avLst/>
          </a:prstGeom>
          <a:noFill/>
          <a:ln w="31750" cap="sq">
            <a:noFill/>
            <a:miter lim="800000"/>
          </a:ln>
        </p:spPr>
        <p:txBody>
          <a:bodyPr vert="horz" lIns="182880" tIns="182880" rIns="182880" bIns="182880" rtlCol="0" anchor="ctr">
            <a:noAutofit/>
          </a:bodyPr>
          <a:lstStyle>
            <a:lvl1pPr algn="l" defTabSz="914400" rtl="0" eaLnBrk="1" latinLnBrk="0" hangingPunct="1">
              <a:lnSpc>
                <a:spcPct val="90000"/>
              </a:lnSpc>
              <a:spcBef>
                <a:spcPct val="0"/>
              </a:spcBef>
              <a:buNone/>
              <a:defRPr sz="4000" kern="1200" cap="none" spc="0" baseline="0">
                <a:solidFill>
                  <a:srgbClr val="7C9396"/>
                </a:solidFill>
                <a:latin typeface="Verdana" panose="020B0604030504040204" pitchFamily="34" charset="0"/>
                <a:ea typeface="Verdana" panose="020B0604030504040204" pitchFamily="34" charset="0"/>
                <a:cs typeface="+mj-cs"/>
              </a:defRPr>
            </a:lvl1pPr>
          </a:lstStyle>
          <a:p>
            <a:pPr algn="ctr"/>
            <a:r>
              <a:rPr lang="lv-LV" sz="2000">
                <a:solidFill>
                  <a:srgbClr val="800024"/>
                </a:solidFill>
                <a:latin typeface="Verdana"/>
                <a:ea typeface="Verdana"/>
              </a:rPr>
              <a:t>SECINĀJUMI</a:t>
            </a:r>
          </a:p>
        </p:txBody>
      </p:sp>
      <p:sp>
        <p:nvSpPr>
          <p:cNvPr id="13" name="Virsraksts 1">
            <a:extLst>
              <a:ext uri="{FF2B5EF4-FFF2-40B4-BE49-F238E27FC236}">
                <a16:creationId xmlns:a16="http://schemas.microsoft.com/office/drawing/2014/main" id="{84730EEE-A811-4915-1529-826E3C9261BD}"/>
              </a:ext>
            </a:extLst>
          </p:cNvPr>
          <p:cNvSpPr txBox="1">
            <a:spLocks/>
          </p:cNvSpPr>
          <p:nvPr/>
        </p:nvSpPr>
        <p:spPr bwMode="black">
          <a:xfrm>
            <a:off x="5473443" y="1710687"/>
            <a:ext cx="6378476" cy="694361"/>
          </a:xfrm>
          <a:prstGeom prst="rect">
            <a:avLst/>
          </a:prstGeom>
          <a:noFill/>
          <a:ln w="31750" cap="sq">
            <a:noFill/>
            <a:miter lim="800000"/>
          </a:ln>
        </p:spPr>
        <p:txBody>
          <a:bodyPr vert="horz" lIns="182880" tIns="182880" rIns="182880" bIns="182880" rtlCol="0" anchor="ctr">
            <a:noAutofit/>
          </a:bodyPr>
          <a:lstStyle>
            <a:lvl1pPr algn="l" defTabSz="914400" rtl="0" eaLnBrk="1" latinLnBrk="0" hangingPunct="1">
              <a:lnSpc>
                <a:spcPct val="90000"/>
              </a:lnSpc>
              <a:spcBef>
                <a:spcPct val="0"/>
              </a:spcBef>
              <a:buNone/>
              <a:defRPr sz="4000" kern="1200" cap="none" spc="0" baseline="0">
                <a:solidFill>
                  <a:srgbClr val="7C9396"/>
                </a:solidFill>
                <a:latin typeface="Verdana" panose="020B0604030504040204" pitchFamily="34" charset="0"/>
                <a:ea typeface="Verdana" panose="020B0604030504040204" pitchFamily="34" charset="0"/>
                <a:cs typeface="+mj-cs"/>
              </a:defRPr>
            </a:lvl1pPr>
          </a:lstStyle>
          <a:p>
            <a:pPr algn="ctr"/>
            <a:r>
              <a:rPr lang="lv-LV" sz="2000">
                <a:solidFill>
                  <a:srgbClr val="800024"/>
                </a:solidFill>
                <a:latin typeface="Verdana"/>
                <a:ea typeface="Verdana"/>
              </a:rPr>
              <a:t>REKOMENDĀCIJAS</a:t>
            </a:r>
          </a:p>
        </p:txBody>
      </p:sp>
      <p:sp>
        <p:nvSpPr>
          <p:cNvPr id="15" name="Taisnstūris: ar noapaļotiem stūriem 4">
            <a:extLst>
              <a:ext uri="{FF2B5EF4-FFF2-40B4-BE49-F238E27FC236}">
                <a16:creationId xmlns:a16="http://schemas.microsoft.com/office/drawing/2014/main" id="{1B24F170-9E62-164F-8422-D217954C837D}"/>
              </a:ext>
            </a:extLst>
          </p:cNvPr>
          <p:cNvSpPr/>
          <p:nvPr/>
        </p:nvSpPr>
        <p:spPr>
          <a:xfrm>
            <a:off x="6005876" y="2446355"/>
            <a:ext cx="5646545" cy="3657003"/>
          </a:xfrm>
          <a:prstGeom prst="roundRect">
            <a:avLst/>
          </a:prstGeom>
          <a:solidFill>
            <a:srgbClr val="DAE1E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342900" indent="-342900">
              <a:buFont typeface="Arial" panose="020B0604020202020204" pitchFamily="34" charset="0"/>
              <a:buChar char="•"/>
            </a:pPr>
            <a:r>
              <a:rPr lang="lv-LV">
                <a:solidFill>
                  <a:schemeClr val="tx1"/>
                </a:solidFill>
              </a:rPr>
              <a:t>Veicināt pārliecību, ka valsts ir </a:t>
            </a:r>
            <a:r>
              <a:rPr lang="lv-LV" b="1">
                <a:solidFill>
                  <a:schemeClr val="tx1"/>
                </a:solidFill>
              </a:rPr>
              <a:t>«manējā», kad ir visgrūtāk</a:t>
            </a:r>
            <a:r>
              <a:rPr lang="lv-LV">
                <a:solidFill>
                  <a:schemeClr val="tx1"/>
                </a:solidFill>
              </a:rPr>
              <a:t> = saliedētības tests.</a:t>
            </a:r>
          </a:p>
          <a:p>
            <a:pPr marL="342900" indent="-342900">
              <a:buFont typeface="Arial" panose="020B0604020202020204" pitchFamily="34" charset="0"/>
              <a:buChar char="•"/>
            </a:pPr>
            <a:r>
              <a:rPr lang="lv-LV">
                <a:solidFill>
                  <a:schemeClr val="tx1"/>
                </a:solidFill>
              </a:rPr>
              <a:t>Vienlīdzīgas iespējas, tostarp personām ar invaliditāti, ir skatāmas arī kā </a:t>
            </a:r>
            <a:r>
              <a:rPr lang="lv-LV" b="1">
                <a:solidFill>
                  <a:schemeClr val="tx1"/>
                </a:solidFill>
              </a:rPr>
              <a:t>saliedētības politikas sastāvdaļa</a:t>
            </a:r>
            <a:r>
              <a:rPr lang="lv-LV">
                <a:solidFill>
                  <a:schemeClr val="tx1"/>
                </a:solidFill>
              </a:rPr>
              <a:t>.</a:t>
            </a:r>
          </a:p>
          <a:p>
            <a:pPr marL="342900" indent="-342900">
              <a:buFont typeface="Arial" panose="020B0604020202020204" pitchFamily="34" charset="0"/>
              <a:buChar char="•"/>
            </a:pPr>
            <a:r>
              <a:rPr lang="lv-LV">
                <a:solidFill>
                  <a:schemeClr val="tx1"/>
                </a:solidFill>
              </a:rPr>
              <a:t>Veselības aprūpes </a:t>
            </a:r>
            <a:r>
              <a:rPr lang="lv-LV" b="1">
                <a:solidFill>
                  <a:schemeClr val="tx1"/>
                </a:solidFill>
              </a:rPr>
              <a:t>pieejamība</a:t>
            </a:r>
            <a:r>
              <a:rPr lang="lv-LV">
                <a:solidFill>
                  <a:schemeClr val="tx1"/>
                </a:solidFill>
              </a:rPr>
              <a:t> cieši korelē ar </a:t>
            </a:r>
            <a:r>
              <a:rPr lang="lv-LV" b="1">
                <a:solidFill>
                  <a:schemeClr val="tx1"/>
                </a:solidFill>
              </a:rPr>
              <a:t>saliedētības līmeni </a:t>
            </a:r>
            <a:r>
              <a:rPr lang="lv-LV">
                <a:solidFill>
                  <a:schemeClr val="tx1"/>
                </a:solidFill>
              </a:rPr>
              <a:t>un </a:t>
            </a:r>
            <a:r>
              <a:rPr lang="lv-LV" b="1">
                <a:solidFill>
                  <a:schemeClr val="tx1"/>
                </a:solidFill>
              </a:rPr>
              <a:t>nodarbinātības pieejamību</a:t>
            </a:r>
            <a:r>
              <a:rPr lang="lv-LV">
                <a:solidFill>
                  <a:schemeClr val="tx1"/>
                </a:solidFill>
              </a:rPr>
              <a:t>. </a:t>
            </a:r>
          </a:p>
        </p:txBody>
      </p:sp>
    </p:spTree>
    <p:extLst>
      <p:ext uri="{BB962C8B-B14F-4D97-AF65-F5344CB8AC3E}">
        <p14:creationId xmlns:p14="http://schemas.microsoft.com/office/powerpoint/2010/main" val="148239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A436D-1DF6-116D-B34B-082DD6A3A3AB}"/>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ACE2DD04-7F88-B80E-024D-46E8FCF9F5E1}"/>
              </a:ext>
            </a:extLst>
          </p:cNvPr>
          <p:cNvSpPr>
            <a:spLocks noGrp="1"/>
          </p:cNvSpPr>
          <p:nvPr>
            <p:ph type="title"/>
          </p:nvPr>
        </p:nvSpPr>
        <p:spPr>
          <a:xfrm>
            <a:off x="875008" y="429667"/>
            <a:ext cx="10444477" cy="1292841"/>
          </a:xfrm>
        </p:spPr>
        <p:txBody>
          <a:bodyPr>
            <a:normAutofit fontScale="90000"/>
          </a:bodyPr>
          <a:lstStyle/>
          <a:p>
            <a:r>
              <a:rPr lang="lv-LV" sz="3600"/>
              <a:t>Sabiedrības iecietība (2025) – publicēts www.sif.gov.lv</a:t>
            </a:r>
          </a:p>
        </p:txBody>
      </p:sp>
      <p:sp>
        <p:nvSpPr>
          <p:cNvPr id="4" name="Slaida numura vietturis 3">
            <a:extLst>
              <a:ext uri="{FF2B5EF4-FFF2-40B4-BE49-F238E27FC236}">
                <a16:creationId xmlns:a16="http://schemas.microsoft.com/office/drawing/2014/main" id="{7915B0AA-ABB4-79FD-9160-C9F44D69D79E}"/>
              </a:ext>
            </a:extLst>
          </p:cNvPr>
          <p:cNvSpPr>
            <a:spLocks noGrp="1"/>
          </p:cNvSpPr>
          <p:nvPr>
            <p:ph type="sldNum" sz="quarter" idx="12"/>
          </p:nvPr>
        </p:nvSpPr>
        <p:spPr/>
        <p:txBody>
          <a:bodyPr/>
          <a:lstStyle/>
          <a:p>
            <a:fld id="{C19BB808-219E-9441-9CD5-6E582F9AE2E3}" type="slidenum">
              <a:rPr lang="en-LV" smtClean="0"/>
              <a:t>7</a:t>
            </a:fld>
            <a:endParaRPr lang="en-LV"/>
          </a:p>
        </p:txBody>
      </p:sp>
      <p:sp>
        <p:nvSpPr>
          <p:cNvPr id="3" name="Taisnstūris: ar noapaļotiem stūriem 4">
            <a:extLst>
              <a:ext uri="{FF2B5EF4-FFF2-40B4-BE49-F238E27FC236}">
                <a16:creationId xmlns:a16="http://schemas.microsoft.com/office/drawing/2014/main" id="{72C9494F-F11C-4556-5792-EBB45675E0A5}"/>
              </a:ext>
            </a:extLst>
          </p:cNvPr>
          <p:cNvSpPr/>
          <p:nvPr/>
        </p:nvSpPr>
        <p:spPr>
          <a:xfrm>
            <a:off x="432486" y="2475843"/>
            <a:ext cx="5483285" cy="3657003"/>
          </a:xfrm>
          <a:prstGeom prst="roundRect">
            <a:avLst/>
          </a:prstGeom>
          <a:solidFill>
            <a:srgbClr val="DAE1E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342900" indent="-342900" algn="just">
              <a:buFont typeface="Arial"/>
              <a:buChar char="•"/>
            </a:pPr>
            <a:r>
              <a:rPr lang="lv-LV" sz="2000">
                <a:solidFill>
                  <a:schemeClr val="tx1"/>
                </a:solidFill>
              </a:rPr>
              <a:t>Cilvēki ar garīga rakstura traucējumiem joprojām ir </a:t>
            </a:r>
            <a:r>
              <a:rPr lang="lv-LV" sz="2000" b="1">
                <a:solidFill>
                  <a:srgbClr val="800024"/>
                </a:solidFill>
              </a:rPr>
              <a:t>viena no visvairāk noraidītajām </a:t>
            </a:r>
            <a:r>
              <a:rPr lang="lv-LV" sz="2000">
                <a:solidFill>
                  <a:schemeClr val="tx1"/>
                </a:solidFill>
              </a:rPr>
              <a:t>grupām</a:t>
            </a:r>
            <a:r>
              <a:rPr lang="lv-LV" sz="2000">
                <a:solidFill>
                  <a:schemeClr val="tx1"/>
                </a:solidFill>
                <a:ea typeface="Verdana"/>
              </a:rPr>
              <a:t>.</a:t>
            </a:r>
          </a:p>
          <a:p>
            <a:pPr marL="342900" indent="-342900" algn="just">
              <a:buFont typeface="Arial"/>
              <a:buChar char="•"/>
            </a:pPr>
            <a:r>
              <a:rPr lang="lv-LV" sz="2000">
                <a:solidFill>
                  <a:schemeClr val="tx1"/>
                </a:solidFill>
                <a:ea typeface="Verdana"/>
              </a:rPr>
              <a:t>Galvenais iemesls – bailes no </a:t>
            </a:r>
            <a:r>
              <a:rPr lang="lv-LV" sz="2000" b="1">
                <a:solidFill>
                  <a:srgbClr val="800024"/>
                </a:solidFill>
                <a:ea typeface="Verdana"/>
              </a:rPr>
              <a:t>neprognozējamas uzvedības </a:t>
            </a:r>
            <a:r>
              <a:rPr lang="lv-LV" sz="2000">
                <a:solidFill>
                  <a:schemeClr val="tx1"/>
                </a:solidFill>
                <a:ea typeface="Verdana"/>
              </a:rPr>
              <a:t>= sabiedrība noraidījumu uztver kā aizsardzību, nevis diskrimināciju.</a:t>
            </a:r>
          </a:p>
          <a:p>
            <a:pPr marL="342900" indent="-342900" algn="just">
              <a:buFont typeface="Arial"/>
              <a:buChar char="•"/>
            </a:pPr>
            <a:r>
              <a:rPr lang="lv-LV" sz="2000" b="1">
                <a:solidFill>
                  <a:srgbClr val="800024"/>
                </a:solidFill>
                <a:ea typeface="Verdana"/>
              </a:rPr>
              <a:t>Personīgā</a:t>
            </a:r>
            <a:r>
              <a:rPr lang="lv-LV" sz="2000">
                <a:solidFill>
                  <a:schemeClr val="tx1"/>
                </a:solidFill>
                <a:ea typeface="Verdana"/>
              </a:rPr>
              <a:t> pieredze = </a:t>
            </a:r>
            <a:r>
              <a:rPr lang="lv-LV" sz="2000" b="1">
                <a:solidFill>
                  <a:srgbClr val="800024"/>
                </a:solidFill>
                <a:ea typeface="Verdana"/>
              </a:rPr>
              <a:t>pozitīva</a:t>
            </a:r>
            <a:r>
              <a:rPr lang="lv-LV" sz="2000">
                <a:solidFill>
                  <a:srgbClr val="800024"/>
                </a:solidFill>
                <a:ea typeface="Verdana"/>
              </a:rPr>
              <a:t>,</a:t>
            </a:r>
            <a:r>
              <a:rPr lang="lv-LV" sz="2000">
                <a:solidFill>
                  <a:schemeClr val="tx1"/>
                </a:solidFill>
                <a:ea typeface="Verdana"/>
              </a:rPr>
              <a:t> attieksme pret </a:t>
            </a:r>
            <a:r>
              <a:rPr lang="lv-LV" sz="2000" b="1">
                <a:solidFill>
                  <a:srgbClr val="800024"/>
                </a:solidFill>
                <a:ea typeface="Verdana"/>
              </a:rPr>
              <a:t>grupu</a:t>
            </a:r>
            <a:r>
              <a:rPr lang="lv-LV" sz="2000">
                <a:solidFill>
                  <a:schemeClr val="tx1"/>
                </a:solidFill>
                <a:ea typeface="Verdana"/>
              </a:rPr>
              <a:t> = </a:t>
            </a:r>
            <a:r>
              <a:rPr lang="lv-LV" sz="2000" b="1">
                <a:solidFill>
                  <a:srgbClr val="800024"/>
                </a:solidFill>
                <a:ea typeface="Verdana"/>
              </a:rPr>
              <a:t>negatīva.</a:t>
            </a:r>
            <a:r>
              <a:rPr lang="lv-LV" sz="2000">
                <a:solidFill>
                  <a:schemeClr val="tx1"/>
                </a:solidFill>
                <a:ea typeface="Verdana"/>
              </a:rPr>
              <a:t> </a:t>
            </a:r>
          </a:p>
        </p:txBody>
      </p:sp>
      <p:sp>
        <p:nvSpPr>
          <p:cNvPr id="8" name="Virsraksts 1">
            <a:extLst>
              <a:ext uri="{FF2B5EF4-FFF2-40B4-BE49-F238E27FC236}">
                <a16:creationId xmlns:a16="http://schemas.microsoft.com/office/drawing/2014/main" id="{EBF27EA9-E149-F9A6-A5B6-F776EF2EBB7A}"/>
              </a:ext>
            </a:extLst>
          </p:cNvPr>
          <p:cNvSpPr txBox="1">
            <a:spLocks/>
          </p:cNvSpPr>
          <p:nvPr/>
        </p:nvSpPr>
        <p:spPr bwMode="black">
          <a:xfrm>
            <a:off x="894608" y="1697914"/>
            <a:ext cx="4845909" cy="731728"/>
          </a:xfrm>
          <a:prstGeom prst="rect">
            <a:avLst/>
          </a:prstGeom>
          <a:noFill/>
          <a:ln w="31750" cap="sq">
            <a:noFill/>
            <a:miter lim="800000"/>
          </a:ln>
        </p:spPr>
        <p:txBody>
          <a:bodyPr vert="horz" lIns="182880" tIns="182880" rIns="182880" bIns="182880" rtlCol="0" anchor="ctr">
            <a:noAutofit/>
          </a:bodyPr>
          <a:lstStyle>
            <a:lvl1pPr algn="l" defTabSz="914400" rtl="0" eaLnBrk="1" latinLnBrk="0" hangingPunct="1">
              <a:lnSpc>
                <a:spcPct val="90000"/>
              </a:lnSpc>
              <a:spcBef>
                <a:spcPct val="0"/>
              </a:spcBef>
              <a:buNone/>
              <a:defRPr sz="4000" kern="1200" cap="none" spc="0" baseline="0">
                <a:solidFill>
                  <a:srgbClr val="7C9396"/>
                </a:solidFill>
                <a:latin typeface="Verdana" panose="020B0604030504040204" pitchFamily="34" charset="0"/>
                <a:ea typeface="Verdana" panose="020B0604030504040204" pitchFamily="34" charset="0"/>
                <a:cs typeface="+mj-cs"/>
              </a:defRPr>
            </a:lvl1pPr>
          </a:lstStyle>
          <a:p>
            <a:pPr algn="ctr"/>
            <a:r>
              <a:rPr lang="lv-LV" sz="2000">
                <a:solidFill>
                  <a:srgbClr val="800024"/>
                </a:solidFill>
                <a:latin typeface="Verdana"/>
                <a:ea typeface="Verdana"/>
              </a:rPr>
              <a:t>SECINĀJUMI</a:t>
            </a:r>
          </a:p>
        </p:txBody>
      </p:sp>
      <p:sp>
        <p:nvSpPr>
          <p:cNvPr id="13" name="Virsraksts 1">
            <a:extLst>
              <a:ext uri="{FF2B5EF4-FFF2-40B4-BE49-F238E27FC236}">
                <a16:creationId xmlns:a16="http://schemas.microsoft.com/office/drawing/2014/main" id="{4B4C03B5-CF19-5925-958C-0DCABEB170B8}"/>
              </a:ext>
            </a:extLst>
          </p:cNvPr>
          <p:cNvSpPr txBox="1">
            <a:spLocks/>
          </p:cNvSpPr>
          <p:nvPr/>
        </p:nvSpPr>
        <p:spPr bwMode="black">
          <a:xfrm>
            <a:off x="5473443" y="1710687"/>
            <a:ext cx="6378476" cy="694361"/>
          </a:xfrm>
          <a:prstGeom prst="rect">
            <a:avLst/>
          </a:prstGeom>
          <a:noFill/>
          <a:ln w="31750" cap="sq">
            <a:noFill/>
            <a:miter lim="800000"/>
          </a:ln>
        </p:spPr>
        <p:txBody>
          <a:bodyPr vert="horz" lIns="182880" tIns="182880" rIns="182880" bIns="182880" rtlCol="0" anchor="ctr">
            <a:noAutofit/>
          </a:bodyPr>
          <a:lstStyle>
            <a:lvl1pPr algn="l" defTabSz="914400" rtl="0" eaLnBrk="1" latinLnBrk="0" hangingPunct="1">
              <a:lnSpc>
                <a:spcPct val="90000"/>
              </a:lnSpc>
              <a:spcBef>
                <a:spcPct val="0"/>
              </a:spcBef>
              <a:buNone/>
              <a:defRPr sz="4000" kern="1200" cap="none" spc="0" baseline="0">
                <a:solidFill>
                  <a:srgbClr val="7C9396"/>
                </a:solidFill>
                <a:latin typeface="Verdana" panose="020B0604030504040204" pitchFamily="34" charset="0"/>
                <a:ea typeface="Verdana" panose="020B0604030504040204" pitchFamily="34" charset="0"/>
                <a:cs typeface="+mj-cs"/>
              </a:defRPr>
            </a:lvl1pPr>
          </a:lstStyle>
          <a:p>
            <a:pPr algn="ctr"/>
            <a:r>
              <a:rPr lang="lv-LV" sz="2000">
                <a:solidFill>
                  <a:srgbClr val="800024"/>
                </a:solidFill>
                <a:latin typeface="Verdana"/>
                <a:ea typeface="Verdana"/>
              </a:rPr>
              <a:t>REKOMENDĀCIJAS</a:t>
            </a:r>
          </a:p>
        </p:txBody>
      </p:sp>
      <p:sp>
        <p:nvSpPr>
          <p:cNvPr id="15" name="Taisnstūris: ar noapaļotiem stūriem 4">
            <a:extLst>
              <a:ext uri="{FF2B5EF4-FFF2-40B4-BE49-F238E27FC236}">
                <a16:creationId xmlns:a16="http://schemas.microsoft.com/office/drawing/2014/main" id="{55500003-AC86-5831-68FA-0DF08953A672}"/>
              </a:ext>
            </a:extLst>
          </p:cNvPr>
          <p:cNvSpPr/>
          <p:nvPr/>
        </p:nvSpPr>
        <p:spPr>
          <a:xfrm>
            <a:off x="6005877" y="2475843"/>
            <a:ext cx="5313608" cy="3657003"/>
          </a:xfrm>
          <a:prstGeom prst="roundRect">
            <a:avLst/>
          </a:prstGeom>
          <a:solidFill>
            <a:srgbClr val="DAE1E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342900" indent="-342900" algn="just">
              <a:buFont typeface="Arial" panose="020B0604020202020204" pitchFamily="34" charset="0"/>
              <a:buChar char="•"/>
            </a:pPr>
            <a:r>
              <a:rPr lang="lv-LV" sz="2000">
                <a:solidFill>
                  <a:schemeClr val="tx1"/>
                </a:solidFill>
              </a:rPr>
              <a:t>Fokusētas iniciatīvas </a:t>
            </a:r>
            <a:r>
              <a:rPr lang="lv-LV" sz="2000" b="1">
                <a:solidFill>
                  <a:schemeClr val="tx1"/>
                </a:solidFill>
              </a:rPr>
              <a:t>sabiedrības izpratnes</a:t>
            </a:r>
            <a:r>
              <a:rPr lang="lv-LV" sz="2000">
                <a:solidFill>
                  <a:schemeClr val="tx1"/>
                </a:solidFill>
              </a:rPr>
              <a:t> veicināšanai (t.sk., LM kampaņa).</a:t>
            </a:r>
          </a:p>
          <a:p>
            <a:pPr marL="342900" indent="-342900" algn="just">
              <a:buFont typeface="Arial" panose="020B0604020202020204" pitchFamily="34" charset="0"/>
              <a:buChar char="•"/>
            </a:pPr>
            <a:r>
              <a:rPr lang="lv-LV" sz="2000" b="1">
                <a:solidFill>
                  <a:schemeClr val="tx1"/>
                </a:solidFill>
              </a:rPr>
              <a:t>Sabiedrībā balstītu </a:t>
            </a:r>
            <a:r>
              <a:rPr lang="lv-LV" sz="2000">
                <a:solidFill>
                  <a:schemeClr val="tx1"/>
                </a:solidFill>
              </a:rPr>
              <a:t>pakalpojumu izstrāde un atbalsts.</a:t>
            </a:r>
          </a:p>
          <a:p>
            <a:pPr marL="342900" indent="-342900" algn="just">
              <a:buFont typeface="Arial" panose="020B0604020202020204" pitchFamily="34" charset="0"/>
              <a:buChar char="•"/>
            </a:pPr>
            <a:r>
              <a:rPr lang="lv-LV" sz="2000">
                <a:solidFill>
                  <a:schemeClr val="tx1"/>
                </a:solidFill>
              </a:rPr>
              <a:t>Atbalsts </a:t>
            </a:r>
            <a:r>
              <a:rPr lang="lv-LV" sz="2000" b="1">
                <a:solidFill>
                  <a:schemeClr val="tx1"/>
                </a:solidFill>
              </a:rPr>
              <a:t>psihiskās veselības </a:t>
            </a:r>
            <a:r>
              <a:rPr lang="lv-LV" sz="2000">
                <a:solidFill>
                  <a:schemeClr val="tx1"/>
                </a:solidFill>
              </a:rPr>
              <a:t>pakalpojumu pieejamībai un </a:t>
            </a:r>
            <a:r>
              <a:rPr lang="lv-LV" sz="2000" b="1">
                <a:solidFill>
                  <a:schemeClr val="tx1"/>
                </a:solidFill>
              </a:rPr>
              <a:t>kopdzīves problēmu </a:t>
            </a:r>
            <a:r>
              <a:rPr lang="lv-LV" sz="2000">
                <a:solidFill>
                  <a:schemeClr val="tx1"/>
                </a:solidFill>
              </a:rPr>
              <a:t>risināšanai.</a:t>
            </a:r>
          </a:p>
          <a:p>
            <a:pPr marL="342900" indent="-342900" algn="just">
              <a:buFont typeface="Arial" panose="020B0604020202020204" pitchFamily="34" charset="0"/>
              <a:buChar char="•"/>
            </a:pPr>
            <a:r>
              <a:rPr lang="lv-LV" sz="2000">
                <a:solidFill>
                  <a:schemeClr val="tx1"/>
                </a:solidFill>
              </a:rPr>
              <a:t>Kopīgu iniciatīvu / kontaktu/ programmu izveide sadarbības veicināšanai. </a:t>
            </a:r>
            <a:endParaRPr lang="lv-LV">
              <a:solidFill>
                <a:schemeClr val="tx1"/>
              </a:solidFill>
            </a:endParaRPr>
          </a:p>
        </p:txBody>
      </p:sp>
    </p:spTree>
    <p:extLst>
      <p:ext uri="{BB962C8B-B14F-4D97-AF65-F5344CB8AC3E}">
        <p14:creationId xmlns:p14="http://schemas.microsoft.com/office/powerpoint/2010/main" val="334705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656039" y="2663918"/>
            <a:ext cx="7534173" cy="970025"/>
          </a:xfrm>
          <a:custGeom>
            <a:avLst/>
            <a:gdLst/>
            <a:ahLst/>
            <a:cxnLst/>
            <a:rect l="l" t="t" r="r" b="b"/>
            <a:pathLst>
              <a:path w="11301259" h="1455037">
                <a:moveTo>
                  <a:pt x="0" y="0"/>
                </a:moveTo>
                <a:lnTo>
                  <a:pt x="11301259" y="0"/>
                </a:lnTo>
                <a:lnTo>
                  <a:pt x="11301259" y="1455037"/>
                </a:lnTo>
                <a:lnTo>
                  <a:pt x="0" y="1455037"/>
                </a:lnTo>
                <a:lnTo>
                  <a:pt x="0" y="0"/>
                </a:lnTo>
                <a:close/>
              </a:path>
            </a:pathLst>
          </a:custGeom>
          <a:blipFill>
            <a:blip r:embed="rId3"/>
            <a:stretch>
              <a:fillRect/>
            </a:stretch>
          </a:blipFill>
        </p:spPr>
        <p:txBody>
          <a:bodyPr/>
          <a:lstStyle/>
          <a:p>
            <a:endParaRPr lang="lv-LV" sz="1200"/>
          </a:p>
        </p:txBody>
      </p:sp>
      <p:sp>
        <p:nvSpPr>
          <p:cNvPr id="7" name="Freeform 7"/>
          <p:cNvSpPr/>
          <p:nvPr/>
        </p:nvSpPr>
        <p:spPr>
          <a:xfrm>
            <a:off x="8826047" y="1510847"/>
            <a:ext cx="5360307" cy="5360307"/>
          </a:xfrm>
          <a:custGeom>
            <a:avLst/>
            <a:gdLst/>
            <a:ahLst/>
            <a:cxnLst/>
            <a:rect l="l" t="t" r="r" b="b"/>
            <a:pathLst>
              <a:path w="8040461" h="8040461">
                <a:moveTo>
                  <a:pt x="0" y="0"/>
                </a:moveTo>
                <a:lnTo>
                  <a:pt x="8040460" y="0"/>
                </a:lnTo>
                <a:lnTo>
                  <a:pt x="8040460" y="8040460"/>
                </a:lnTo>
                <a:lnTo>
                  <a:pt x="0" y="8040460"/>
                </a:lnTo>
                <a:lnTo>
                  <a:pt x="0" y="0"/>
                </a:lnTo>
                <a:close/>
              </a:path>
            </a:pathLst>
          </a:custGeom>
          <a:blipFill>
            <a:blip r:embed="rId4"/>
            <a:stretch>
              <a:fillRect/>
            </a:stretch>
          </a:blipFill>
        </p:spPr>
        <p:txBody>
          <a:bodyPr/>
          <a:lstStyle/>
          <a:p>
            <a:endParaRPr lang="lv-LV" sz="1200"/>
          </a:p>
        </p:txBody>
      </p:sp>
      <p:sp>
        <p:nvSpPr>
          <p:cNvPr id="8" name="TextBox 8"/>
          <p:cNvSpPr txBox="1"/>
          <p:nvPr/>
        </p:nvSpPr>
        <p:spPr>
          <a:xfrm>
            <a:off x="955039" y="3429000"/>
            <a:ext cx="6572033" cy="1404615"/>
          </a:xfrm>
          <a:prstGeom prst="rect">
            <a:avLst/>
          </a:prstGeom>
        </p:spPr>
        <p:txBody>
          <a:bodyPr wrap="square" lIns="0" tIns="0" rIns="0" bIns="0" rtlCol="0" anchor="t">
            <a:spAutoFit/>
          </a:bodyPr>
          <a:lstStyle/>
          <a:p>
            <a:pPr>
              <a:lnSpc>
                <a:spcPts val="3680"/>
              </a:lnSpc>
              <a:spcBef>
                <a:spcPct val="0"/>
              </a:spcBef>
            </a:pPr>
            <a:r>
              <a:rPr lang="lv-LV" sz="3066" b="1">
                <a:solidFill>
                  <a:srgbClr val="002D1F"/>
                </a:solidFill>
                <a:latin typeface="IBM Plex Sans Bold"/>
                <a:ea typeface="IBM Plex Sans Bold"/>
                <a:cs typeface="IBM Plex Sans Bold"/>
                <a:sym typeface="IBM Plex Sans Bold"/>
              </a:rPr>
              <a:t>Kā darba devēji veido iekļaujošu darba vidi, lai atbalstītu savus darbiniekus?</a:t>
            </a:r>
            <a:endParaRPr lang="en-US" sz="3066" b="1">
              <a:solidFill>
                <a:srgbClr val="002D1F"/>
              </a:solidFill>
              <a:latin typeface="IBM Plex Sans Bold"/>
              <a:ea typeface="IBM Plex Sans Bold"/>
              <a:cs typeface="IBM Plex Sans Bold"/>
              <a:sym typeface="IBM Plex Sans Bold"/>
            </a:endParaRPr>
          </a:p>
        </p:txBody>
      </p:sp>
      <p:pic>
        <p:nvPicPr>
          <p:cNvPr id="11" name="Attēls 6" descr="Attēls, kurā ir emblēma, kronis, simbols, zīmotne&#10;&#10;Mākslīgā intelekta ģenerētais saturs var būt nepareizs.">
            <a:extLst>
              <a:ext uri="{FF2B5EF4-FFF2-40B4-BE49-F238E27FC236}">
                <a16:creationId xmlns:a16="http://schemas.microsoft.com/office/drawing/2014/main" id="{C3FD9D95-702D-2ADE-8607-BB82CDE69B81}"/>
              </a:ext>
            </a:extLst>
          </p:cNvPr>
          <p:cNvPicPr>
            <a:picLocks noChangeAspect="1"/>
          </p:cNvPicPr>
          <p:nvPr/>
        </p:nvPicPr>
        <p:blipFill>
          <a:blip r:embed="rId5"/>
          <a:stretch>
            <a:fillRect/>
          </a:stretch>
        </p:blipFill>
        <p:spPr>
          <a:xfrm>
            <a:off x="286774" y="-453906"/>
            <a:ext cx="3173004" cy="1964753"/>
          </a:xfrm>
          <a:prstGeom prst="rect">
            <a:avLst/>
          </a:prstGeom>
        </p:spPr>
      </p:pic>
      <p:pic>
        <p:nvPicPr>
          <p:cNvPr id="12" name="Picture 11" descr="A black background with green text&#10;&#10;Description automatically generated">
            <a:extLst>
              <a:ext uri="{FF2B5EF4-FFF2-40B4-BE49-F238E27FC236}">
                <a16:creationId xmlns:a16="http://schemas.microsoft.com/office/drawing/2014/main" id="{BE86CF6D-3A32-1111-2078-5277C7904061}"/>
              </a:ext>
            </a:extLst>
          </p:cNvPr>
          <p:cNvPicPr>
            <a:picLocks noChangeAspect="1"/>
          </p:cNvPicPr>
          <p:nvPr/>
        </p:nvPicPr>
        <p:blipFill>
          <a:blip r:embed="rId6"/>
          <a:stretch>
            <a:fillRect/>
          </a:stretch>
        </p:blipFill>
        <p:spPr>
          <a:xfrm>
            <a:off x="3669891" y="424181"/>
            <a:ext cx="2426109" cy="9083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518319"/>
            <a:ext cx="9293800" cy="738124"/>
            <a:chOff x="0" y="0"/>
            <a:chExt cx="18587600" cy="1476248"/>
          </a:xfrm>
        </p:grpSpPr>
        <p:sp>
          <p:nvSpPr>
            <p:cNvPr id="3" name="Freeform 3"/>
            <p:cNvSpPr/>
            <p:nvPr/>
          </p:nvSpPr>
          <p:spPr>
            <a:xfrm>
              <a:off x="0" y="0"/>
              <a:ext cx="18587599" cy="1476248"/>
            </a:xfrm>
            <a:custGeom>
              <a:avLst/>
              <a:gdLst/>
              <a:ahLst/>
              <a:cxnLst/>
              <a:rect l="l" t="t" r="r" b="b"/>
              <a:pathLst>
                <a:path w="18587599" h="1476248">
                  <a:moveTo>
                    <a:pt x="0" y="0"/>
                  </a:moveTo>
                  <a:lnTo>
                    <a:pt x="18587599" y="0"/>
                  </a:lnTo>
                  <a:lnTo>
                    <a:pt x="18587599" y="1476248"/>
                  </a:lnTo>
                  <a:lnTo>
                    <a:pt x="0" y="1476248"/>
                  </a:lnTo>
                  <a:close/>
                </a:path>
              </a:pathLst>
            </a:custGeom>
          </p:spPr>
          <p:txBody>
            <a:bodyPr/>
            <a:lstStyle/>
            <a:p>
              <a:endParaRPr lang="lv-LV" sz="1200"/>
            </a:p>
          </p:txBody>
        </p:sp>
        <p:sp>
          <p:nvSpPr>
            <p:cNvPr id="4" name="TextBox 4"/>
            <p:cNvSpPr txBox="1"/>
            <p:nvPr/>
          </p:nvSpPr>
          <p:spPr>
            <a:xfrm>
              <a:off x="0" y="57150"/>
              <a:ext cx="18587600" cy="1419098"/>
            </a:xfrm>
            <a:prstGeom prst="rect">
              <a:avLst/>
            </a:prstGeom>
          </p:spPr>
          <p:txBody>
            <a:bodyPr lIns="0" tIns="0" rIns="0" bIns="0" rtlCol="0" anchor="t"/>
            <a:lstStyle/>
            <a:p>
              <a:pPr algn="just">
                <a:lnSpc>
                  <a:spcPts val="3600"/>
                </a:lnSpc>
              </a:pPr>
              <a:r>
                <a:rPr lang="en-US" sz="3334" b="1" err="1">
                  <a:solidFill>
                    <a:srgbClr val="00B050"/>
                  </a:solidFill>
                  <a:latin typeface="IBM Plex Sans Medium"/>
                  <a:ea typeface="IBM Plex Sans Medium"/>
                  <a:cs typeface="IBM Plex Sans Medium"/>
                  <a:sym typeface="IBM Plex Sans Medium"/>
                </a:rPr>
                <a:t>Aptaujāto</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uzņēmumu</a:t>
              </a:r>
              <a:r>
                <a:rPr lang="en-US" sz="3334" b="1">
                  <a:solidFill>
                    <a:srgbClr val="00B050"/>
                  </a:solidFill>
                  <a:latin typeface="IBM Plex Sans Medium"/>
                  <a:ea typeface="IBM Plex Sans Medium"/>
                  <a:cs typeface="IBM Plex Sans Medium"/>
                  <a:sym typeface="IBM Plex Sans Medium"/>
                </a:rPr>
                <a:t> un </a:t>
              </a:r>
              <a:r>
                <a:rPr lang="en-US" sz="3334" b="1" err="1">
                  <a:solidFill>
                    <a:srgbClr val="00B050"/>
                  </a:solidFill>
                  <a:latin typeface="IBM Plex Sans Medium"/>
                  <a:ea typeface="IBM Plex Sans Medium"/>
                  <a:cs typeface="IBM Plex Sans Medium"/>
                  <a:sym typeface="IBM Plex Sans Medium"/>
                </a:rPr>
                <a:t>organizāciju</a:t>
              </a:r>
              <a:r>
                <a:rPr lang="en-US" sz="3334" b="1">
                  <a:solidFill>
                    <a:srgbClr val="00B050"/>
                  </a:solidFill>
                  <a:latin typeface="IBM Plex Sans Medium"/>
                  <a:ea typeface="IBM Plex Sans Medium"/>
                  <a:cs typeface="IBM Plex Sans Medium"/>
                  <a:sym typeface="IBM Plex Sans Medium"/>
                </a:rPr>
                <a:t> </a:t>
              </a:r>
              <a:r>
                <a:rPr lang="en-US" sz="3334" b="1" err="1">
                  <a:solidFill>
                    <a:srgbClr val="00B050"/>
                  </a:solidFill>
                  <a:latin typeface="IBM Plex Sans Medium"/>
                  <a:ea typeface="IBM Plex Sans Medium"/>
                  <a:cs typeface="IBM Plex Sans Medium"/>
                  <a:sym typeface="IBM Plex Sans Medium"/>
                </a:rPr>
                <a:t>profils</a:t>
              </a:r>
              <a:endParaRPr lang="en-US" sz="3334" b="1">
                <a:solidFill>
                  <a:srgbClr val="00B050"/>
                </a:solidFill>
                <a:latin typeface="IBM Plex Sans Medium"/>
                <a:ea typeface="IBM Plex Sans Medium"/>
                <a:cs typeface="IBM Plex Sans Medium"/>
                <a:sym typeface="IBM Plex Sans Medium"/>
              </a:endParaRPr>
            </a:p>
          </p:txBody>
        </p:sp>
      </p:grpSp>
      <p:sp>
        <p:nvSpPr>
          <p:cNvPr id="5" name="Freeform 5"/>
          <p:cNvSpPr/>
          <p:nvPr/>
        </p:nvSpPr>
        <p:spPr>
          <a:xfrm>
            <a:off x="-1051852" y="6203950"/>
            <a:ext cx="4680982" cy="4558545"/>
          </a:xfrm>
          <a:custGeom>
            <a:avLst/>
            <a:gdLst/>
            <a:ahLst/>
            <a:cxnLst/>
            <a:rect l="l" t="t" r="r" b="b"/>
            <a:pathLst>
              <a:path w="7021473" h="6837818">
                <a:moveTo>
                  <a:pt x="0" y="0"/>
                </a:moveTo>
                <a:lnTo>
                  <a:pt x="7021473" y="0"/>
                </a:lnTo>
                <a:lnTo>
                  <a:pt x="7021473" y="6837818"/>
                </a:lnTo>
                <a:lnTo>
                  <a:pt x="0" y="6837818"/>
                </a:lnTo>
                <a:lnTo>
                  <a:pt x="0" y="0"/>
                </a:lnTo>
                <a:close/>
              </a:path>
            </a:pathLst>
          </a:custGeom>
          <a:blipFill>
            <a:blip r:embed="rId3"/>
            <a:stretch>
              <a:fillRect l="-1018" t="-1704" b="-2026"/>
            </a:stretch>
          </a:blipFill>
        </p:spPr>
        <p:txBody>
          <a:bodyPr/>
          <a:lstStyle/>
          <a:p>
            <a:endParaRPr lang="lv-LV" sz="1200"/>
          </a:p>
        </p:txBody>
      </p:sp>
      <p:sp>
        <p:nvSpPr>
          <p:cNvPr id="6" name="Freeform 6"/>
          <p:cNvSpPr/>
          <p:nvPr/>
        </p:nvSpPr>
        <p:spPr>
          <a:xfrm>
            <a:off x="1536535" y="1483158"/>
            <a:ext cx="9118931" cy="4627857"/>
          </a:xfrm>
          <a:custGeom>
            <a:avLst/>
            <a:gdLst/>
            <a:ahLst/>
            <a:cxnLst/>
            <a:rect l="l" t="t" r="r" b="b"/>
            <a:pathLst>
              <a:path w="13678396" h="6941786">
                <a:moveTo>
                  <a:pt x="0" y="0"/>
                </a:moveTo>
                <a:lnTo>
                  <a:pt x="13678396" y="0"/>
                </a:lnTo>
                <a:lnTo>
                  <a:pt x="13678396" y="6941786"/>
                </a:lnTo>
                <a:lnTo>
                  <a:pt x="0" y="6941786"/>
                </a:lnTo>
                <a:lnTo>
                  <a:pt x="0" y="0"/>
                </a:lnTo>
                <a:close/>
              </a:path>
            </a:pathLst>
          </a:custGeom>
          <a:blipFill>
            <a:blip r:embed="rId4"/>
            <a:stretch>
              <a:fillRect/>
            </a:stretch>
          </a:blipFill>
        </p:spPr>
        <p:txBody>
          <a:bodyPr/>
          <a:lstStyle/>
          <a:p>
            <a:endParaRPr lang="lv-LV" sz="1200"/>
          </a:p>
        </p:txBody>
      </p:sp>
      <p:sp>
        <p:nvSpPr>
          <p:cNvPr id="7" name="Freeform 7"/>
          <p:cNvSpPr/>
          <p:nvPr/>
        </p:nvSpPr>
        <p:spPr>
          <a:xfrm>
            <a:off x="8534083" y="-4030769"/>
            <a:ext cx="4680982" cy="4682867"/>
          </a:xfrm>
          <a:custGeom>
            <a:avLst/>
            <a:gdLst/>
            <a:ahLst/>
            <a:cxnLst/>
            <a:rect l="l" t="t" r="r" b="b"/>
            <a:pathLst>
              <a:path w="7021473" h="7024300">
                <a:moveTo>
                  <a:pt x="0" y="0"/>
                </a:moveTo>
                <a:lnTo>
                  <a:pt x="7021473" y="0"/>
                </a:lnTo>
                <a:lnTo>
                  <a:pt x="7021473" y="7024301"/>
                </a:lnTo>
                <a:lnTo>
                  <a:pt x="0" y="7024301"/>
                </a:lnTo>
                <a:lnTo>
                  <a:pt x="0" y="0"/>
                </a:lnTo>
                <a:close/>
              </a:path>
            </a:pathLst>
          </a:custGeom>
          <a:blipFill>
            <a:blip r:embed="rId3"/>
            <a:stretch>
              <a:fillRect l="-1368" t="-1671" r="-343"/>
            </a:stretch>
          </a:blipFill>
        </p:spPr>
        <p:txBody>
          <a:bodyPr/>
          <a:lstStyle/>
          <a:p>
            <a:endParaRPr lang="lv-LV" sz="1200"/>
          </a:p>
        </p:txBody>
      </p:sp>
    </p:spTree>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5" ma:contentTypeDescription="Izveidot jaunu dokumentu." ma:contentTypeScope="" ma:versionID="2f5193d1d137dff14cbedd734a1f5c15">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5194c1ef48f95759e4179f535eeb7817"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4CB02D-49E6-400C-9E0E-5E01AB7DC8E2}">
  <ds:schemaRefs>
    <ds:schemaRef ds:uri="4f1366c2-cc76-49ad-8206-8ca383d3060e"/>
    <ds:schemaRef ds:uri="de6a950e-521b-47c8-9256-93af7daadb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CDC3B31-4096-4453-9A6B-9F77CD619203}">
  <ds:schemaRefs>
    <ds:schemaRef ds:uri="http://schemas.microsoft.com/sharepoint/v3/contenttype/forms"/>
  </ds:schemaRefs>
</ds:datastoreItem>
</file>

<file path=customXml/itemProps3.xml><?xml version="1.0" encoding="utf-8"?>
<ds:datastoreItem xmlns:ds="http://schemas.openxmlformats.org/officeDocument/2006/customXml" ds:itemID="{77C7CB6F-C300-4E1D-8F90-159762F92D33}">
  <ds:schemaRefs>
    <ds:schemaRef ds:uri="4f1366c2-cc76-49ad-8206-8ca383d3060e"/>
    <ds:schemaRef ds:uri="de6a950e-521b-47c8-9256-93af7daadb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2</TotalTime>
  <Words>709</Words>
  <Application>Microsoft Office PowerPoint</Application>
  <PresentationFormat>Widescreen</PresentationFormat>
  <Paragraphs>134</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Calibri</vt:lpstr>
      <vt:lpstr>IBM Plex Sans</vt:lpstr>
      <vt:lpstr>IBM Plex Sans Bold</vt:lpstr>
      <vt:lpstr>IBM Plex Sans Medium</vt:lpstr>
      <vt:lpstr>Urdu Typesetting</vt:lpstr>
      <vt:lpstr>Verdana</vt:lpstr>
      <vt:lpstr>Parcel</vt:lpstr>
      <vt:lpstr>   Sabiedrības integrācijas fonda jaunākie dati   sabiedrības saliedētības kontekstā  Inese Kalvāne Sabiedrības integrācijas fonda sekretariāta direktore   Ziņojums Invaliditātes lietu nacionālās padomes sēdē 04.03.2026.     </vt:lpstr>
      <vt:lpstr>PowerPoint Presentation</vt:lpstr>
      <vt:lpstr>PowerPoint Presentation</vt:lpstr>
      <vt:lpstr>Rādītāji, kuru tendences nepieciešams padziļināti izprast</vt:lpstr>
      <vt:lpstr>PowerPoint Presentation</vt:lpstr>
      <vt:lpstr>Iespēju vienlīdzība Latvijā (2025)</vt:lpstr>
      <vt:lpstr>Sabiedrības iecietība (2025) – publicēts www.sif.gov.lv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 par uzmanību!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olga.dabiza-petrovska@sif.gov.lv</dc:creator>
  <cp:lastModifiedBy>Karolīna Auziņa</cp:lastModifiedBy>
  <cp:revision>2</cp:revision>
  <cp:lastPrinted>2024-01-24T08:58:51Z</cp:lastPrinted>
  <dcterms:created xsi:type="dcterms:W3CDTF">2021-05-20T18:00:25Z</dcterms:created>
  <dcterms:modified xsi:type="dcterms:W3CDTF">2026-03-02T14:31:59Z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0x0101009155AEEA990F3B4A9FF9F9C93E3F6DFE</vt:lpwstr>
  </property>
</Properties>
</file>