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85" r:id="rId3"/>
    <p:sldId id="3011" r:id="rId4"/>
    <p:sldId id="2998" r:id="rId5"/>
    <p:sldId id="3004" r:id="rId6"/>
    <p:sldId id="263" r:id="rId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31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1F5AA-7F71-4FCF-9FC9-12C21CB98D0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276B7-D569-4FE3-A15D-8F9DBD505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38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A5770-DAEB-4770-9D06-F5109BF001CC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23105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61180-0A2A-436D-9E47-9946ABCD4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3AB29-23F5-445C-8ADB-8097226A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E711A-D80F-4C28-B051-DB2A988E7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FEE8-C5FE-4F8F-8DE2-7D3D2E64DE9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7AD6A-A1B3-4AEA-B4EE-1DF82BEF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AC887-042D-48C5-A5D0-3A0BC2A6D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28C9D-4C9E-4062-8385-5E5EC26D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1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2EAF-2A55-470E-A778-D3E7C755B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59605-89AF-4E15-9F87-6F354A3C4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4A1DE-1517-406B-8E8A-D0B94DFB9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FEE8-C5FE-4F8F-8DE2-7D3D2E64DE9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E6A77-C921-4232-8174-FD1B00ED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76FFA-2FDE-4407-B2D5-9FE970E2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28C9D-4C9E-4062-8385-5E5EC26D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89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735744-9CA2-4DCB-B57A-C9B7CD123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926724-2E79-4151-B6E4-194B6924C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CC731-8DA6-470F-9E4E-41744D854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FEE8-C5FE-4F8F-8DE2-7D3D2E64DE9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D5BDC-5869-4EEB-A22B-FA840710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7C2CB-DE80-448D-A312-33D5DB95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28C9D-4C9E-4062-8385-5E5EC26D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9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F0FE-02B9-4687-8364-B58A1F63A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2A892-55DD-4395-AB44-24A83073B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4766A-328E-472C-A7B7-BB5A95DB0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FEE8-C5FE-4F8F-8DE2-7D3D2E64DE9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29FAA-8A72-46C4-ABDB-858D8C3FE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32359-CB11-45A0-AFA0-75D9E2AD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28C9D-4C9E-4062-8385-5E5EC26D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4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FF87-AED5-465B-A47F-694944140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22273-3009-40B3-BE89-E92D75392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4FF31-373C-4728-9320-75E1D031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FEE8-C5FE-4F8F-8DE2-7D3D2E64DE9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DFDFA-9680-4138-BC4C-09D7BAD5B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80D79-D3B4-42A2-89D4-C8480AE92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28C9D-4C9E-4062-8385-5E5EC26D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4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BF31-9949-4175-BCEF-952605118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82A93-4BEE-4993-ADB8-A9D67840E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76DA08-837A-4AB5-B829-257974ECA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44F1D-CBAB-40F5-8DB3-3670FCAAA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FEE8-C5FE-4F8F-8DE2-7D3D2E64DE9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9C23E-C6D9-4817-B58D-6A5CD996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F04C6-45AF-4512-B741-853AFB96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28C9D-4C9E-4062-8385-5E5EC26D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8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C44F0-FE27-40D8-88E6-101CEBD1A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7F2A1-9A33-4DDD-976C-D05ACB595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FF2C9-AFE0-4ACD-B0CE-CBE5393D5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EC44C-FA24-48C8-87B8-88F6A4FCA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05B58-C5DA-40E6-A6B1-1BEF73DC30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1D99D8-F16C-4101-9BD6-32C7FD78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FEE8-C5FE-4F8F-8DE2-7D3D2E64DE9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7AB847-B3D6-4F86-8AB1-C6EA6A30F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555C0-B09D-4A69-8943-B398C72A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28C9D-4C9E-4062-8385-5E5EC26D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5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D57C3-BFED-40D8-9D1F-EC5E9152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27AA4-980B-4E9A-B9CB-D28878AA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FEE8-C5FE-4F8F-8DE2-7D3D2E64DE9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BA617-FC8F-478C-BDAE-AE48E1B7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DAA9B-AD18-4DC9-91A8-5ED73C2D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28C9D-4C9E-4062-8385-5E5EC26D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0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783C5F-33AD-4E6B-BEE7-3769523C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FEE8-C5FE-4F8F-8DE2-7D3D2E64DE9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3D485-9707-4FD4-8298-6143A252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5A1E0-772A-4179-B85F-D6D26718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28C9D-4C9E-4062-8385-5E5EC26D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37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3847-763E-4E51-B5A4-00C67F61C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E4FEE-CC22-48F2-91DE-535A523F8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1F5E7-6D30-46FD-8812-1F21B646C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A0C74-5AD9-43EA-9C40-9D85ED03E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FEE8-C5FE-4F8F-8DE2-7D3D2E64DE9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B6A3F-FB72-43CB-92EC-8A604328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6ADDB-5378-4315-AC3D-5E2F225A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28C9D-4C9E-4062-8385-5E5EC26D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66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BACF8-DF1F-4C46-9ABF-54F769568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B08BE-3C91-410D-ADC5-6D702C17B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C9202-0CBD-4C2D-9C6D-5C05CE578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36CD5-4137-44EB-B129-FFD582050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FEE8-C5FE-4F8F-8DE2-7D3D2E64DE9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E15AC-3FD2-4583-A608-B2828D0A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01BF2-46AA-4375-8581-89E2DAA67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28C9D-4C9E-4062-8385-5E5EC26D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1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88CD1F-0659-4D80-8A9E-C6E7B21D3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262C4-3511-43D5-B997-E5FFDD78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CDF1B-F036-40A4-9F6B-4AA063942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4FEE8-C5FE-4F8F-8DE2-7D3D2E64DE9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5D8A3-BA23-4FD5-B0F1-981B98930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4C447-45BC-4148-BD66-235583C4F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28C9D-4C9E-4062-8385-5E5EC26D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9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032000" y="76200"/>
            <a:ext cx="7949809" cy="6685671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2"/>
              <a:stretch>
                <a:fillRect t="-6747" b="-6270"/>
              </a:stretch>
            </a:blipFill>
            <a:ln w="323850" cap="sq">
              <a:solidFill>
                <a:srgbClr val="950837"/>
              </a:solidFill>
              <a:prstDash val="solid"/>
              <a:miter/>
            </a:ln>
          </p:spPr>
          <p:txBody>
            <a:bodyPr/>
            <a:lstStyle/>
            <a:p>
              <a:endParaRPr lang="lv-LV" sz="1200" dirty="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510212" y="2489214"/>
            <a:ext cx="6074777" cy="121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lv-LV" sz="6000" b="1" dirty="0">
                <a:solidFill>
                  <a:srgbClr val="A8192D"/>
                </a:solidFill>
                <a:ea typeface="Playfair Display Heavy"/>
                <a:cs typeface="Playfair Display Heavy"/>
                <a:sym typeface="Playfair Display Heavy"/>
              </a:rPr>
              <a:t>Par patvertņu pieejamību</a:t>
            </a:r>
            <a:endParaRPr lang="en-US" sz="6000" b="1" dirty="0">
              <a:solidFill>
                <a:srgbClr val="A8192D"/>
              </a:solidFill>
              <a:ea typeface="Playfair Display Heavy"/>
              <a:cs typeface="Playfair Display Heavy"/>
              <a:sym typeface="Playfair Display Heavy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525484" y="5007256"/>
            <a:ext cx="605950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lv-LV" sz="1600" spc="129" dirty="0">
                <a:solidFill>
                  <a:srgbClr val="000000"/>
                </a:solidFill>
                <a:ea typeface="Playfair Display"/>
                <a:cs typeface="Playfair Display"/>
                <a:sym typeface="Playfair Display"/>
              </a:rPr>
              <a:t>Agrita Vītola</a:t>
            </a:r>
          </a:p>
          <a:p>
            <a:pPr algn="ctr">
              <a:spcBef>
                <a:spcPct val="0"/>
              </a:spcBef>
            </a:pPr>
            <a:r>
              <a:rPr lang="lv-LV" sz="1600" spc="129" dirty="0">
                <a:solidFill>
                  <a:srgbClr val="000000"/>
                </a:solidFill>
                <a:ea typeface="Playfair Display"/>
                <a:cs typeface="Playfair Display"/>
                <a:sym typeface="Playfair Display"/>
              </a:rPr>
              <a:t>Valsts ugunsdzēsības un glābšanas dienesta</a:t>
            </a:r>
          </a:p>
          <a:p>
            <a:pPr algn="ctr">
              <a:spcBef>
                <a:spcPct val="0"/>
              </a:spcBef>
            </a:pPr>
            <a:r>
              <a:rPr lang="lv-LV" sz="1600" spc="129" dirty="0">
                <a:solidFill>
                  <a:srgbClr val="000000"/>
                </a:solidFill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1600" spc="129" dirty="0" err="1">
                <a:solidFill>
                  <a:srgbClr val="000000"/>
                </a:solidFill>
                <a:ea typeface="Playfair Display"/>
                <a:cs typeface="Playfair Display"/>
                <a:sym typeface="Playfair Display"/>
              </a:rPr>
              <a:t>Civilā</a:t>
            </a:r>
            <a:r>
              <a:rPr lang="lv-LV" sz="1600" spc="129" dirty="0">
                <a:solidFill>
                  <a:srgbClr val="000000"/>
                </a:solidFill>
                <a:ea typeface="Playfair Display"/>
                <a:cs typeface="Playfair Display"/>
                <a:sym typeface="Playfair Display"/>
              </a:rPr>
              <a:t>s</a:t>
            </a:r>
            <a:r>
              <a:rPr lang="en-US" sz="1600" spc="129" dirty="0">
                <a:solidFill>
                  <a:srgbClr val="000000"/>
                </a:solidFill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1600" spc="129" dirty="0" err="1">
                <a:solidFill>
                  <a:srgbClr val="000000"/>
                </a:solidFill>
                <a:ea typeface="Playfair Display"/>
                <a:cs typeface="Playfair Display"/>
                <a:sym typeface="Playfair Display"/>
              </a:rPr>
              <a:t>aizsardzības</a:t>
            </a:r>
            <a:r>
              <a:rPr lang="en-US" sz="1600" spc="129" dirty="0">
                <a:solidFill>
                  <a:srgbClr val="000000"/>
                </a:solidFill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1600" spc="129" dirty="0" err="1">
                <a:solidFill>
                  <a:srgbClr val="000000"/>
                </a:solidFill>
                <a:ea typeface="Playfair Display"/>
                <a:cs typeface="Playfair Display"/>
                <a:sym typeface="Playfair Display"/>
              </a:rPr>
              <a:t>pārvalde</a:t>
            </a:r>
            <a:r>
              <a:rPr lang="lv-LV" sz="1600" spc="129" dirty="0">
                <a:solidFill>
                  <a:srgbClr val="000000"/>
                </a:solidFill>
                <a:ea typeface="Playfair Display"/>
                <a:cs typeface="Playfair Display"/>
                <a:sym typeface="Playfair Display"/>
              </a:rPr>
              <a:t>s </a:t>
            </a:r>
          </a:p>
          <a:p>
            <a:pPr algn="ctr">
              <a:spcBef>
                <a:spcPct val="0"/>
              </a:spcBef>
            </a:pPr>
            <a:r>
              <a:rPr lang="lv-LV" sz="1600" spc="129" dirty="0">
                <a:solidFill>
                  <a:srgbClr val="000000"/>
                </a:solidFill>
                <a:ea typeface="Playfair Display"/>
                <a:cs typeface="Playfair Display"/>
                <a:sym typeface="Playfair Display"/>
              </a:rPr>
              <a:t>Resursu pārvaldīšanas nodaļas vecākā inspektore</a:t>
            </a:r>
          </a:p>
          <a:p>
            <a:pPr algn="ctr">
              <a:spcBef>
                <a:spcPct val="0"/>
              </a:spcBef>
            </a:pPr>
            <a:endParaRPr lang="en-US" sz="1600" spc="129" dirty="0">
              <a:solidFill>
                <a:srgbClr val="000000"/>
              </a:solidFill>
              <a:ea typeface="Playfair Display"/>
              <a:cs typeface="Playfair Display"/>
              <a:sym typeface="Playfair Display"/>
            </a:endParaRPr>
          </a:p>
          <a:p>
            <a:pPr algn="ctr">
              <a:spcBef>
                <a:spcPct val="0"/>
              </a:spcBef>
            </a:pPr>
            <a:r>
              <a:rPr lang="lv-LV" sz="1600" spc="129" dirty="0">
                <a:solidFill>
                  <a:srgbClr val="000000"/>
                </a:solidFill>
                <a:ea typeface="Playfair Display"/>
                <a:cs typeface="Playfair Display"/>
                <a:sym typeface="Playfair Display"/>
              </a:rPr>
              <a:t>04.03.2026.</a:t>
            </a:r>
            <a:endParaRPr lang="en-US" sz="1600" spc="129" dirty="0">
              <a:solidFill>
                <a:srgbClr val="000000"/>
              </a:solidFill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52400" y="6346802"/>
            <a:ext cx="2133600" cy="365125"/>
          </a:xfrm>
        </p:spPr>
        <p:txBody>
          <a:bodyPr/>
          <a:lstStyle/>
          <a:p>
            <a:fld id="{B3134928-93A0-4FF6-8353-2587095CD9B5}" type="slidenum">
              <a:rPr lang="lv-LV" sz="1600" b="1">
                <a:solidFill>
                  <a:schemeClr val="bg1"/>
                </a:solidFill>
              </a:rPr>
              <a:t>2</a:t>
            </a:fld>
            <a:endParaRPr lang="lv-LV" sz="1400" b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14400" y="373692"/>
            <a:ext cx="8478533" cy="778098"/>
          </a:xfrm>
        </p:spPr>
        <p:txBody>
          <a:bodyPr>
            <a:noAutofit/>
          </a:bodyPr>
          <a:lstStyle/>
          <a:p>
            <a:r>
              <a:rPr lang="lv-LV" sz="3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Grozījumi Civilās aizsardzības un katastrofas pārvaldīšanas likumā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FC57204-13F7-4BFF-9C8C-1EEA42C0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11456"/>
            <a:ext cx="9051855" cy="7780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v-LV" sz="1800" b="1" dirty="0"/>
              <a:t>Patvertne</a:t>
            </a:r>
            <a:r>
              <a:rPr lang="lv-LV" sz="1800" dirty="0"/>
              <a:t> – </a:t>
            </a:r>
            <a:r>
              <a:rPr lang="lv-LV" sz="1800" i="1" dirty="0"/>
              <a:t>būve vai tās daļa, kas paredzēta cilvēku aizsardzībai no bīstamiem faktoriem, kas rodas katastrofas, militāra iebrukuma vai kara gadījumā</a:t>
            </a:r>
            <a:endParaRPr lang="lv-LV" sz="1800" dirty="0"/>
          </a:p>
        </p:txBody>
      </p:sp>
      <p:graphicFrame>
        <p:nvGraphicFramePr>
          <p:cNvPr id="6" name="Tabula 5">
            <a:extLst>
              <a:ext uri="{FF2B5EF4-FFF2-40B4-BE49-F238E27FC236}">
                <a16:creationId xmlns:a16="http://schemas.microsoft.com/office/drawing/2014/main" id="{BD8C21F1-C31D-4B54-B8FE-F7B06E6C2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29483"/>
              </p:ext>
            </p:extLst>
          </p:nvPr>
        </p:nvGraphicFramePr>
        <p:xfrm>
          <a:off x="1006771" y="2290965"/>
          <a:ext cx="9070498" cy="320624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2924">
                  <a:extLst>
                    <a:ext uri="{9D8B030D-6E8A-4147-A177-3AD203B41FA5}">
                      <a16:colId xmlns:a16="http://schemas.microsoft.com/office/drawing/2014/main" val="1226357867"/>
                    </a:ext>
                  </a:extLst>
                </a:gridCol>
                <a:gridCol w="2307954">
                  <a:extLst>
                    <a:ext uri="{9D8B030D-6E8A-4147-A177-3AD203B41FA5}">
                      <a16:colId xmlns:a16="http://schemas.microsoft.com/office/drawing/2014/main" val="588340831"/>
                    </a:ext>
                  </a:extLst>
                </a:gridCol>
                <a:gridCol w="2721833">
                  <a:extLst>
                    <a:ext uri="{9D8B030D-6E8A-4147-A177-3AD203B41FA5}">
                      <a16:colId xmlns:a16="http://schemas.microsoft.com/office/drawing/2014/main" val="3204324933"/>
                    </a:ext>
                  </a:extLst>
                </a:gridCol>
                <a:gridCol w="2377787">
                  <a:extLst>
                    <a:ext uri="{9D8B030D-6E8A-4147-A177-3AD203B41FA5}">
                      <a16:colId xmlns:a16="http://schemas.microsoft.com/office/drawing/2014/main" val="1964150666"/>
                    </a:ext>
                  </a:extLst>
                </a:gridCol>
              </a:tblGrid>
              <a:tr h="664767"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/>
                        <a:t>Patvertnes tips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/>
                        <a:t>Aizsardzība pret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/>
                        <a:t>Izvietojums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/>
                        <a:t>Izveidošanas prasības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218794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/>
                        <a:t>*I kategorija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lv-LV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6000" algn="ctr">
                        <a:spcBef>
                          <a:spcPts val="0"/>
                        </a:spcBef>
                      </a:pPr>
                      <a:r>
                        <a:rPr lang="lv-LV" sz="1800" kern="1200" dirty="0">
                          <a:effectLst/>
                        </a:rPr>
                        <a:t>A un </a:t>
                      </a:r>
                      <a:r>
                        <a:rPr lang="lv-LV" sz="1800" kern="1200">
                          <a:effectLst/>
                        </a:rPr>
                        <a:t>B </a:t>
                      </a:r>
                      <a:r>
                        <a:rPr lang="lv-LV" sz="1800" noProof="0"/>
                        <a:t>KIO </a:t>
                      </a:r>
                    </a:p>
                    <a:p>
                      <a:pPr marL="576000">
                        <a:spcBef>
                          <a:spcPts val="0"/>
                        </a:spcBef>
                      </a:pPr>
                      <a:r>
                        <a:rPr lang="lv-LV" sz="1100" noProof="0"/>
                        <a:t>patstāvīgi uzturas darbinieki</a:t>
                      </a:r>
                      <a:endParaRPr lang="lv-LV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/>
                        <a:t>Obligāti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272626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/>
                        <a:t>*II kategorija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lv-LV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000">
                        <a:spcBef>
                          <a:spcPts val="600"/>
                        </a:spcBef>
                      </a:pPr>
                      <a:r>
                        <a:rPr lang="lv-LV" sz="1400" kern="1200" dirty="0">
                          <a:effectLst/>
                        </a:rPr>
                        <a:t>- dzīvojamā māja 5 &lt; stāvi</a:t>
                      </a:r>
                    </a:p>
                    <a:p>
                      <a:pPr marL="540000" indent="0"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lv-LV" sz="1400" kern="1200" dirty="0">
                          <a:effectLst/>
                        </a:rPr>
                        <a:t>- izglītības iestāde</a:t>
                      </a:r>
                    </a:p>
                    <a:p>
                      <a:pPr marL="540000" indent="0"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lv-LV" sz="1400" kern="1200" dirty="0">
                          <a:effectLst/>
                        </a:rPr>
                        <a:t>- ārstniecības iestāde</a:t>
                      </a:r>
                    </a:p>
                    <a:p>
                      <a:pPr marL="540000" indent="0"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lv-LV" sz="1400" kern="1200" dirty="0">
                          <a:effectLst/>
                        </a:rPr>
                        <a:t>- publiskā ēka 2500 &lt; m</a:t>
                      </a:r>
                      <a:r>
                        <a:rPr lang="lv-LV" sz="1400" kern="1200" baseline="30000" dirty="0">
                          <a:effectLst/>
                        </a:rPr>
                        <a:t>2</a:t>
                      </a:r>
                      <a:endParaRPr lang="lv-LV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/>
                        <a:t>Obligāti </a:t>
                      </a:r>
                    </a:p>
                    <a:p>
                      <a:pPr algn="ctr"/>
                      <a:r>
                        <a:rPr lang="lv-LV" sz="1200" noProof="0" dirty="0"/>
                        <a:t>izņemot gadījumus, kad pašvaldība ļauj nebūvēt.</a:t>
                      </a:r>
                      <a:endParaRPr lang="lv-LV" sz="1200" i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493792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/>
                        <a:t>**III kategorija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lv-LV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000" algn="ctr"/>
                      <a:r>
                        <a:rPr lang="lv-LV" sz="1600" noProof="0" dirty="0"/>
                        <a:t>Pagrabos, pazemes stāvos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/>
                        <a:t>Brīvprātīgi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8123656"/>
                  </a:ext>
                </a:extLst>
              </a:tr>
            </a:tbl>
          </a:graphicData>
        </a:graphic>
      </p:graphicFrame>
      <p:pic>
        <p:nvPicPr>
          <p:cNvPr id="9" name="Attēls 8">
            <a:extLst>
              <a:ext uri="{FF2B5EF4-FFF2-40B4-BE49-F238E27FC236}">
                <a16:creationId xmlns:a16="http://schemas.microsoft.com/office/drawing/2014/main" id="{E55EA2AF-0595-4494-8032-1761C3F66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28" y="3027584"/>
            <a:ext cx="513755" cy="521828"/>
          </a:xfrm>
          <a:prstGeom prst="rect">
            <a:avLst/>
          </a:prstGeom>
        </p:spPr>
      </p:pic>
      <p:pic>
        <p:nvPicPr>
          <p:cNvPr id="17" name="Attēls 16">
            <a:extLst>
              <a:ext uri="{FF2B5EF4-FFF2-40B4-BE49-F238E27FC236}">
                <a16:creationId xmlns:a16="http://schemas.microsoft.com/office/drawing/2014/main" id="{F4B71FBA-83FD-4CCF-B46F-95BE17116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28" y="3871371"/>
            <a:ext cx="513755" cy="521828"/>
          </a:xfrm>
          <a:prstGeom prst="rect">
            <a:avLst/>
          </a:prstGeom>
        </p:spPr>
      </p:pic>
      <p:pic>
        <p:nvPicPr>
          <p:cNvPr id="19" name="Attēls 18">
            <a:extLst>
              <a:ext uri="{FF2B5EF4-FFF2-40B4-BE49-F238E27FC236}">
                <a16:creationId xmlns:a16="http://schemas.microsoft.com/office/drawing/2014/main" id="{84DCA20A-5EE8-405C-A3DF-9C562D525F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28" y="4875450"/>
            <a:ext cx="513755" cy="521828"/>
          </a:xfrm>
          <a:prstGeom prst="rect">
            <a:avLst/>
          </a:prstGeom>
        </p:spPr>
      </p:pic>
      <p:pic>
        <p:nvPicPr>
          <p:cNvPr id="27" name="Attēls 26">
            <a:extLst>
              <a:ext uri="{FF2B5EF4-FFF2-40B4-BE49-F238E27FC236}">
                <a16:creationId xmlns:a16="http://schemas.microsoft.com/office/drawing/2014/main" id="{7CD108D2-A0B4-419A-A545-0F203664F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46" y="3016300"/>
            <a:ext cx="592902" cy="526352"/>
          </a:xfrm>
          <a:prstGeom prst="rect">
            <a:avLst/>
          </a:prstGeom>
        </p:spPr>
      </p:pic>
      <p:pic>
        <p:nvPicPr>
          <p:cNvPr id="35" name="Grafika 34">
            <a:extLst>
              <a:ext uri="{FF2B5EF4-FFF2-40B4-BE49-F238E27FC236}">
                <a16:creationId xmlns:a16="http://schemas.microsoft.com/office/drawing/2014/main" id="{440A8708-7A4E-4391-8967-A930BB60FA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2974" y="3039055"/>
            <a:ext cx="450127" cy="457200"/>
          </a:xfrm>
          <a:prstGeom prst="rect">
            <a:avLst/>
          </a:prstGeom>
        </p:spPr>
      </p:pic>
      <p:pic>
        <p:nvPicPr>
          <p:cNvPr id="37" name="Grafika 36">
            <a:extLst>
              <a:ext uri="{FF2B5EF4-FFF2-40B4-BE49-F238E27FC236}">
                <a16:creationId xmlns:a16="http://schemas.microsoft.com/office/drawing/2014/main" id="{EC8E3225-BF39-4FAA-BABF-42EFB63520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3075" y="3697827"/>
            <a:ext cx="337595" cy="419100"/>
          </a:xfrm>
          <a:prstGeom prst="rect">
            <a:avLst/>
          </a:prstGeom>
        </p:spPr>
      </p:pic>
      <p:pic>
        <p:nvPicPr>
          <p:cNvPr id="40" name="Attēls 39">
            <a:extLst>
              <a:ext uri="{FF2B5EF4-FFF2-40B4-BE49-F238E27FC236}">
                <a16:creationId xmlns:a16="http://schemas.microsoft.com/office/drawing/2014/main" id="{3BF6495E-AC4D-4381-A81C-1D766D7FC2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99" y="3009691"/>
            <a:ext cx="592902" cy="529764"/>
          </a:xfrm>
          <a:prstGeom prst="rect">
            <a:avLst/>
          </a:prstGeom>
        </p:spPr>
      </p:pic>
      <p:pic>
        <p:nvPicPr>
          <p:cNvPr id="42" name="Grafika 41">
            <a:extLst>
              <a:ext uri="{FF2B5EF4-FFF2-40B4-BE49-F238E27FC236}">
                <a16:creationId xmlns:a16="http://schemas.microsoft.com/office/drawing/2014/main" id="{62A42184-4865-408C-AD71-26A6CF4559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2974" y="4166538"/>
            <a:ext cx="450127" cy="457200"/>
          </a:xfrm>
          <a:prstGeom prst="rect">
            <a:avLst/>
          </a:prstGeom>
        </p:spPr>
      </p:pic>
      <p:pic>
        <p:nvPicPr>
          <p:cNvPr id="46" name="Attēls 45">
            <a:extLst>
              <a:ext uri="{FF2B5EF4-FFF2-40B4-BE49-F238E27FC236}">
                <a16:creationId xmlns:a16="http://schemas.microsoft.com/office/drawing/2014/main" id="{1A4B3F81-B209-4EBE-A8BA-442905A15F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74" y="4897991"/>
            <a:ext cx="587492" cy="59672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B5C768E-D03F-45CD-8BED-3C083E01BD7A}"/>
              </a:ext>
            </a:extLst>
          </p:cNvPr>
          <p:cNvSpPr txBox="1"/>
          <p:nvPr/>
        </p:nvSpPr>
        <p:spPr>
          <a:xfrm>
            <a:off x="914400" y="5778057"/>
            <a:ext cx="10566400" cy="669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/>
              <a:t>*I un II kategorija lielākoties attiecināma uz objektiem, kas tiks projektēti un būvēti pēc 2027. gada</a:t>
            </a:r>
          </a:p>
          <a:p>
            <a:pPr>
              <a:lnSpc>
                <a:spcPct val="150000"/>
              </a:lnSpc>
            </a:pPr>
            <a:r>
              <a:rPr lang="lv-LV" sz="1600" dirty="0"/>
              <a:t>**III Kategorijas patvertnes aizsardzības un novērtēšanas prasības ir pielīdzināmas VUGD izstrādāto vadlīniju prasībām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E18613-697A-463C-9B7A-E493D6E7EF29}"/>
              </a:ext>
            </a:extLst>
          </p:cNvPr>
          <p:cNvSpPr/>
          <p:nvPr/>
        </p:nvSpPr>
        <p:spPr>
          <a:xfrm>
            <a:off x="802644" y="4760071"/>
            <a:ext cx="9422674" cy="78675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FD350-1A79-4222-9CA7-D2BC7E158622}"/>
              </a:ext>
            </a:extLst>
          </p:cNvPr>
          <p:cNvSpPr/>
          <p:nvPr/>
        </p:nvSpPr>
        <p:spPr>
          <a:xfrm>
            <a:off x="10159261" y="2980921"/>
            <a:ext cx="1567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lv-LV" sz="1600" dirty="0">
                <a:solidFill>
                  <a:srgbClr val="7030A0"/>
                </a:solidFill>
              </a:rPr>
              <a:t>Patvertņu būvnormatīvs LBN 210-25</a:t>
            </a:r>
            <a:r>
              <a:rPr lang="en-GB" sz="1600" dirty="0">
                <a:solidFill>
                  <a:srgbClr val="7030A0"/>
                </a:solidFill>
              </a:rPr>
              <a:t> </a:t>
            </a:r>
          </a:p>
          <a:p>
            <a:pPr lvl="0" algn="ctr">
              <a:defRPr/>
            </a:pPr>
            <a:r>
              <a:rPr lang="lv-LV" sz="1600" dirty="0">
                <a:solidFill>
                  <a:srgbClr val="7030A0"/>
                </a:solidFill>
              </a:rPr>
              <a:t>(25.07.2025)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24F55C-AA59-415F-BFA7-2C26C959F4FE}"/>
              </a:ext>
            </a:extLst>
          </p:cNvPr>
          <p:cNvSpPr/>
          <p:nvPr/>
        </p:nvSpPr>
        <p:spPr>
          <a:xfrm>
            <a:off x="10225318" y="4860354"/>
            <a:ext cx="1567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lv-LV" sz="1600" dirty="0">
                <a:solidFill>
                  <a:srgbClr val="7030A0"/>
                </a:solidFill>
              </a:rPr>
              <a:t>VUGD vadlīnijas</a:t>
            </a:r>
          </a:p>
        </p:txBody>
      </p:sp>
    </p:spTree>
    <p:extLst>
      <p:ext uri="{BB962C8B-B14F-4D97-AF65-F5344CB8AC3E}">
        <p14:creationId xmlns:p14="http://schemas.microsoft.com/office/powerpoint/2010/main" val="417717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36C132E-7F92-420F-8E55-62D4938538EC}"/>
              </a:ext>
            </a:extLst>
          </p:cNvPr>
          <p:cNvSpPr/>
          <p:nvPr/>
        </p:nvSpPr>
        <p:spPr>
          <a:xfrm>
            <a:off x="3805646" y="5887338"/>
            <a:ext cx="445159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D94B37-A85D-4B80-99F4-C813B7F43771}"/>
              </a:ext>
            </a:extLst>
          </p:cNvPr>
          <p:cNvSpPr/>
          <p:nvPr/>
        </p:nvSpPr>
        <p:spPr>
          <a:xfrm>
            <a:off x="3870200" y="5103425"/>
            <a:ext cx="4680527" cy="6733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0B56E8-E559-46BA-9F59-5FE9C5E3CD61}"/>
              </a:ext>
            </a:extLst>
          </p:cNvPr>
          <p:cNvSpPr/>
          <p:nvPr/>
        </p:nvSpPr>
        <p:spPr>
          <a:xfrm>
            <a:off x="4603550" y="781697"/>
            <a:ext cx="4363750" cy="41317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802B8C-E7C3-4BFE-9CFD-4CA68FF9FAE7}"/>
              </a:ext>
            </a:extLst>
          </p:cNvPr>
          <p:cNvSpPr txBox="1"/>
          <p:nvPr/>
        </p:nvSpPr>
        <p:spPr>
          <a:xfrm>
            <a:off x="307451" y="3666168"/>
            <a:ext cx="32186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/>
              <a:t>Izveidotas, pamatojoties uz:</a:t>
            </a:r>
          </a:p>
          <a:p>
            <a:pPr lvl="1"/>
            <a:r>
              <a:rPr lang="lv-LV" sz="1600" dirty="0"/>
              <a:t>Ukrainas pieredzi un vadlīnijām</a:t>
            </a:r>
          </a:p>
          <a:p>
            <a:pPr lvl="1"/>
            <a:r>
              <a:rPr lang="lv-LV" sz="1600" dirty="0"/>
              <a:t>Igaunijas rekomendācijām</a:t>
            </a:r>
          </a:p>
          <a:p>
            <a:pPr lvl="1"/>
            <a:r>
              <a:rPr lang="lv-LV" sz="1600" dirty="0"/>
              <a:t>Somijas normatīvo regulējumu</a:t>
            </a:r>
          </a:p>
          <a:p>
            <a:r>
              <a:rPr lang="lv-LV" sz="1600" b="1" dirty="0"/>
              <a:t>Patvertņu novērtēšana:</a:t>
            </a:r>
          </a:p>
          <a:p>
            <a:pPr lvl="1"/>
            <a:r>
              <a:rPr lang="lv-LV" sz="1600" dirty="0"/>
              <a:t>1. </a:t>
            </a:r>
            <a:r>
              <a:rPr lang="lv-LV" sz="1600" dirty="0">
                <a:solidFill>
                  <a:srgbClr val="C00000"/>
                </a:solidFill>
              </a:rPr>
              <a:t>Būvkonstrukcijas un telpas raksturojums </a:t>
            </a:r>
            <a:r>
              <a:rPr lang="lv-LV" sz="1600" dirty="0"/>
              <a:t>(</a:t>
            </a:r>
            <a:r>
              <a:rPr lang="lv-LV" sz="1600" i="1" dirty="0"/>
              <a:t>obligāti</a:t>
            </a:r>
            <a:r>
              <a:rPr lang="lv-LV" sz="1600" dirty="0"/>
              <a:t>)</a:t>
            </a:r>
          </a:p>
          <a:p>
            <a:pPr lvl="1"/>
            <a:r>
              <a:rPr lang="lv-LV" sz="1600" dirty="0"/>
              <a:t>2. Iespējamie uzlabojumi (</a:t>
            </a:r>
            <a:r>
              <a:rPr lang="lv-LV" sz="1600" i="1" dirty="0"/>
              <a:t>nodrošinājums</a:t>
            </a:r>
            <a:r>
              <a:rPr lang="lv-LV" sz="1600" dirty="0"/>
              <a:t>)</a:t>
            </a:r>
          </a:p>
          <a:p>
            <a:pPr lvl="1"/>
            <a:r>
              <a:rPr lang="lv-LV" sz="1600" dirty="0"/>
              <a:t>3. aprīkojums (</a:t>
            </a:r>
            <a:r>
              <a:rPr lang="lv-LV" sz="1600" i="1" dirty="0"/>
              <a:t>vēlams</a:t>
            </a:r>
            <a:r>
              <a:rPr lang="lv-LV" sz="1600" dirty="0"/>
              <a:t>)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88A1B72-3E58-4E6B-9F91-FB3FB897095C}"/>
              </a:ext>
            </a:extLst>
          </p:cNvPr>
          <p:cNvSpPr txBox="1">
            <a:spLocks/>
          </p:cNvSpPr>
          <p:nvPr/>
        </p:nvSpPr>
        <p:spPr>
          <a:xfrm>
            <a:off x="1009413" y="146803"/>
            <a:ext cx="11484000" cy="13038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v-LV" sz="32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Prasības </a:t>
            </a:r>
            <a:r>
              <a:rPr lang="lv-LV" sz="3200" b="1" u="sng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III kategorijas patvertnēm</a:t>
            </a:r>
            <a:endParaRPr lang="lv-LV" sz="32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A7939-2779-4DCD-9E57-EF7FBF09A8A4}"/>
              </a:ext>
            </a:extLst>
          </p:cNvPr>
          <p:cNvSpPr/>
          <p:nvPr/>
        </p:nvSpPr>
        <p:spPr>
          <a:xfrm>
            <a:off x="307451" y="2378318"/>
            <a:ext cx="3860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600" b="0" i="1" dirty="0">
                <a:solidFill>
                  <a:srgbClr val="212529"/>
                </a:solidFill>
                <a:effectLst/>
              </a:rPr>
              <a:t>4.4. Sociālās aprūpes objektos zīmi ieteicams papildināt arī ar uzrakstu </a:t>
            </a:r>
            <a:r>
              <a:rPr lang="lv-LV" sz="1600" b="0" i="1" dirty="0" err="1">
                <a:solidFill>
                  <a:srgbClr val="212529"/>
                </a:solidFill>
                <a:effectLst/>
              </a:rPr>
              <a:t>Braila</a:t>
            </a:r>
            <a:r>
              <a:rPr lang="lv-LV" sz="1600" b="0" i="1" dirty="0">
                <a:solidFill>
                  <a:srgbClr val="212529"/>
                </a:solidFill>
                <a:effectLst/>
              </a:rPr>
              <a:t> rakstā, kas ir izvietots sasniedzamā augstumā.</a:t>
            </a:r>
            <a:endParaRPr lang="en-US" sz="1600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EBDB42-62A9-42FC-A519-408C16ED054E}"/>
              </a:ext>
            </a:extLst>
          </p:cNvPr>
          <p:cNvSpPr/>
          <p:nvPr/>
        </p:nvSpPr>
        <p:spPr>
          <a:xfrm>
            <a:off x="307451" y="1630129"/>
            <a:ext cx="432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600" b="0" i="1" dirty="0">
                <a:solidFill>
                  <a:srgbClr val="212529"/>
                </a:solidFill>
                <a:effectLst/>
              </a:rPr>
              <a:t>2.6. Jāparedz iespēja iekļūt patvertnes telpās ar bērnu ratiņiem un cilvēkiem </a:t>
            </a:r>
            <a:r>
              <a:rPr lang="lv-LV" sz="1600" b="0" i="1" dirty="0" err="1">
                <a:solidFill>
                  <a:srgbClr val="212529"/>
                </a:solidFill>
                <a:effectLst/>
              </a:rPr>
              <a:t>ratiņkrēslos</a:t>
            </a:r>
            <a:r>
              <a:rPr lang="lv-LV" sz="1600" b="0" i="1" dirty="0">
                <a:solidFill>
                  <a:srgbClr val="212529"/>
                </a:solidFill>
                <a:effectLst/>
              </a:rPr>
              <a:t> patstāvīgi vai ar līdzcilvēku atbalstu.</a:t>
            </a:r>
            <a:endParaRPr lang="en-US" sz="16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AFD90D-73D0-4588-92C7-EEEA819A87C4}"/>
              </a:ext>
            </a:extLst>
          </p:cNvPr>
          <p:cNvSpPr/>
          <p:nvPr/>
        </p:nvSpPr>
        <p:spPr>
          <a:xfrm>
            <a:off x="307451" y="798736"/>
            <a:ext cx="4271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600" b="1" i="0" dirty="0">
                <a:effectLst/>
                <a:latin typeface="RobustaTLPro-Medium"/>
              </a:rPr>
              <a:t>VUGD vadlīnijas (rekomendācijas) par minimālajām prasībām III kategorijas patvertnes izveidošanai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1D9C0-19C1-44B0-9FF2-0E32084AC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4485" y="1887723"/>
            <a:ext cx="6864445" cy="3089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70BD70-2559-4D87-8483-D0ED57BAFD84}"/>
              </a:ext>
            </a:extLst>
          </p:cNvPr>
          <p:cNvSpPr/>
          <p:nvPr/>
        </p:nvSpPr>
        <p:spPr>
          <a:xfrm>
            <a:off x="3870201" y="5136642"/>
            <a:ext cx="4970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600" b="1" dirty="0">
                <a:solidFill>
                  <a:srgbClr val="C00000"/>
                </a:solidFill>
                <a:latin typeface="RobustaTLPro-Regular"/>
              </a:rPr>
              <a:t>Vadlīniju p</a:t>
            </a:r>
            <a:r>
              <a:rPr lang="lv-LV" sz="1600" b="1" i="0" dirty="0">
                <a:solidFill>
                  <a:srgbClr val="C00000"/>
                </a:solidFill>
                <a:effectLst/>
                <a:latin typeface="RobustaTLPro-Regular"/>
              </a:rPr>
              <a:t>apildinājums ar pielikumu par </a:t>
            </a:r>
          </a:p>
          <a:p>
            <a:r>
              <a:rPr lang="lv-LV" sz="1600" b="1" i="0" dirty="0">
                <a:solidFill>
                  <a:srgbClr val="C00000"/>
                </a:solidFill>
                <a:effectLst/>
                <a:latin typeface="RobustaTLPro-Regular"/>
              </a:rPr>
              <a:t>piekļūstamības nodrošināšanu (Labklājības ministrija)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50BC7-6F41-4C90-96F3-8F51C1063CC1}"/>
              </a:ext>
            </a:extLst>
          </p:cNvPr>
          <p:cNvSpPr/>
          <p:nvPr/>
        </p:nvSpPr>
        <p:spPr>
          <a:xfrm>
            <a:off x="287867" y="3218294"/>
            <a:ext cx="30234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</a:rPr>
              <a:t>https://www.vugd.gov.lv/lv/patvertnes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F3855F-19BB-4533-851A-B1338A52C5A2}"/>
              </a:ext>
            </a:extLst>
          </p:cNvPr>
          <p:cNvSpPr/>
          <p:nvPr/>
        </p:nvSpPr>
        <p:spPr>
          <a:xfrm>
            <a:off x="4629939" y="2673974"/>
            <a:ext cx="1322943" cy="506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2B202E6-19AA-4557-A672-A45C07206A43}"/>
              </a:ext>
            </a:extLst>
          </p:cNvPr>
          <p:cNvSpPr/>
          <p:nvPr/>
        </p:nvSpPr>
        <p:spPr>
          <a:xfrm>
            <a:off x="4770072" y="1310079"/>
            <a:ext cx="40899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/>
              <a:t>Ministru</a:t>
            </a:r>
            <a:r>
              <a:rPr lang="en-US" sz="1600" b="1" dirty="0"/>
              <a:t> </a:t>
            </a:r>
            <a:r>
              <a:rPr lang="en-US" sz="1600" b="1" dirty="0" err="1"/>
              <a:t>kabineta</a:t>
            </a:r>
            <a:r>
              <a:rPr lang="en-US" sz="1600" b="1" dirty="0"/>
              <a:t> 2025. </a:t>
            </a:r>
            <a:r>
              <a:rPr lang="en-US" sz="1600" b="1" dirty="0" err="1"/>
              <a:t>gada</a:t>
            </a:r>
            <a:r>
              <a:rPr lang="en-US" sz="1600" b="1" dirty="0"/>
              <a:t> 27. </a:t>
            </a:r>
            <a:r>
              <a:rPr lang="en-US" sz="1600" b="1" dirty="0" err="1"/>
              <a:t>maija</a:t>
            </a:r>
            <a:r>
              <a:rPr lang="en-US" sz="1600" b="1" dirty="0"/>
              <a:t> </a:t>
            </a:r>
            <a:r>
              <a:rPr lang="en-US" sz="1600" b="1" dirty="0" err="1"/>
              <a:t>noteikumi</a:t>
            </a:r>
            <a:r>
              <a:rPr lang="en-US" sz="1600" b="1" dirty="0"/>
              <a:t> Nr.318 </a:t>
            </a:r>
            <a:r>
              <a:rPr lang="en-US" sz="1600" dirty="0"/>
              <a:t>"</a:t>
            </a:r>
            <a:r>
              <a:rPr lang="en-US" sz="1600" dirty="0" err="1"/>
              <a:t>Eiropas</a:t>
            </a:r>
            <a:r>
              <a:rPr lang="en-US" sz="1600" dirty="0"/>
              <a:t> </a:t>
            </a:r>
            <a:r>
              <a:rPr lang="en-US" sz="1600" dirty="0" err="1"/>
              <a:t>Savienības</a:t>
            </a:r>
            <a:r>
              <a:rPr lang="en-US" sz="1600" dirty="0"/>
              <a:t> </a:t>
            </a:r>
            <a:r>
              <a:rPr lang="en-US" sz="1600" dirty="0" err="1"/>
              <a:t>kohēzijas</a:t>
            </a:r>
            <a:r>
              <a:rPr lang="en-US" sz="1600" dirty="0"/>
              <a:t> </a:t>
            </a:r>
            <a:r>
              <a:rPr lang="en-US" sz="1600" dirty="0" err="1"/>
              <a:t>politikas</a:t>
            </a:r>
            <a:r>
              <a:rPr lang="en-US" sz="1600" dirty="0"/>
              <a:t> </a:t>
            </a:r>
            <a:r>
              <a:rPr lang="en-US" sz="1600" dirty="0" err="1"/>
              <a:t>programmas</a:t>
            </a:r>
            <a:r>
              <a:rPr lang="en-US" sz="1600" dirty="0"/>
              <a:t> 2021.–2027. </a:t>
            </a:r>
            <a:r>
              <a:rPr lang="en-US" sz="1600" dirty="0" err="1"/>
              <a:t>gadam</a:t>
            </a:r>
            <a:r>
              <a:rPr lang="en-US" sz="1600" dirty="0"/>
              <a:t> 5.1.1. </a:t>
            </a:r>
            <a:r>
              <a:rPr lang="en-US" sz="1600" dirty="0" err="1"/>
              <a:t>specifiskā</a:t>
            </a:r>
            <a:r>
              <a:rPr lang="en-US" sz="1600" dirty="0"/>
              <a:t> </a:t>
            </a:r>
            <a:r>
              <a:rPr lang="en-US" sz="1600" dirty="0" err="1"/>
              <a:t>atbalsta</a:t>
            </a:r>
            <a:r>
              <a:rPr lang="en-US" sz="1600" dirty="0"/>
              <a:t> </a:t>
            </a:r>
            <a:r>
              <a:rPr lang="en-US" sz="1600" dirty="0" err="1"/>
              <a:t>mērķa</a:t>
            </a:r>
            <a:r>
              <a:rPr lang="en-US" sz="1600" dirty="0"/>
              <a:t> "</a:t>
            </a:r>
            <a:r>
              <a:rPr lang="en-US" sz="1600" dirty="0" err="1"/>
              <a:t>Vietējās</a:t>
            </a:r>
            <a:r>
              <a:rPr lang="en-US" sz="1600" dirty="0"/>
              <a:t> </a:t>
            </a:r>
            <a:r>
              <a:rPr lang="en-US" sz="1600" dirty="0" err="1"/>
              <a:t>teritorijas</a:t>
            </a:r>
            <a:r>
              <a:rPr lang="en-US" sz="1600" dirty="0"/>
              <a:t> </a:t>
            </a:r>
            <a:r>
              <a:rPr lang="en-US" sz="1600" dirty="0" err="1"/>
              <a:t>integrētās</a:t>
            </a:r>
            <a:r>
              <a:rPr lang="en-US" sz="1600" dirty="0"/>
              <a:t> </a:t>
            </a:r>
            <a:r>
              <a:rPr lang="en-US" sz="1600" dirty="0" err="1"/>
              <a:t>sociālās</a:t>
            </a:r>
            <a:r>
              <a:rPr lang="en-US" sz="1600" dirty="0"/>
              <a:t>, </a:t>
            </a:r>
            <a:r>
              <a:rPr lang="en-US" sz="1600" dirty="0" err="1"/>
              <a:t>ekonomiskās</a:t>
            </a:r>
            <a:r>
              <a:rPr lang="en-US" sz="1600" dirty="0"/>
              <a:t> un vides </a:t>
            </a:r>
            <a:r>
              <a:rPr lang="en-US" sz="1600" dirty="0" err="1"/>
              <a:t>attīstības</a:t>
            </a:r>
            <a:r>
              <a:rPr lang="en-US" sz="1600" dirty="0"/>
              <a:t> un </a:t>
            </a:r>
            <a:r>
              <a:rPr lang="en-US" sz="1600" dirty="0" err="1"/>
              <a:t>kultūras</a:t>
            </a:r>
            <a:r>
              <a:rPr lang="en-US" sz="1600" dirty="0"/>
              <a:t> </a:t>
            </a:r>
            <a:r>
              <a:rPr lang="en-US" sz="1600" dirty="0" err="1"/>
              <a:t>mantojuma</a:t>
            </a:r>
            <a:r>
              <a:rPr lang="en-US" sz="1600" dirty="0"/>
              <a:t>, </a:t>
            </a:r>
            <a:r>
              <a:rPr lang="en-US" sz="1600" dirty="0" err="1"/>
              <a:t>tūrisma</a:t>
            </a:r>
            <a:r>
              <a:rPr lang="en-US" sz="1600" dirty="0"/>
              <a:t> un </a:t>
            </a:r>
            <a:r>
              <a:rPr lang="en-US" sz="1600" dirty="0" err="1"/>
              <a:t>drošības</a:t>
            </a:r>
            <a:r>
              <a:rPr lang="en-US" sz="1600" dirty="0"/>
              <a:t> </a:t>
            </a:r>
            <a:r>
              <a:rPr lang="en-US" sz="1600" dirty="0" err="1"/>
              <a:t>veicināšana</a:t>
            </a:r>
            <a:r>
              <a:rPr lang="en-US" sz="1600" dirty="0"/>
              <a:t> </a:t>
            </a:r>
            <a:r>
              <a:rPr lang="en-US" sz="1600" dirty="0" err="1"/>
              <a:t>pilsētu</a:t>
            </a:r>
            <a:r>
              <a:rPr lang="en-US" sz="1600" dirty="0"/>
              <a:t> </a:t>
            </a:r>
            <a:r>
              <a:rPr lang="en-US" sz="1600" dirty="0" err="1"/>
              <a:t>funkcionālajās</a:t>
            </a:r>
            <a:r>
              <a:rPr lang="en-US" sz="1600" dirty="0"/>
              <a:t> </a:t>
            </a:r>
            <a:r>
              <a:rPr lang="en-US" sz="1600" dirty="0" err="1"/>
              <a:t>teritorijās</a:t>
            </a:r>
            <a:r>
              <a:rPr lang="en-US" sz="1600" dirty="0"/>
              <a:t>"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906E61-A0C7-4F08-9711-A95B9C45CDDF}"/>
              </a:ext>
            </a:extLst>
          </p:cNvPr>
          <p:cNvSpPr/>
          <p:nvPr/>
        </p:nvSpPr>
        <p:spPr>
          <a:xfrm>
            <a:off x="4764833" y="3343750"/>
            <a:ext cx="3785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1600" b="0" i="1" dirty="0">
                <a:solidFill>
                  <a:srgbClr val="414142"/>
                </a:solidFill>
                <a:effectLst/>
              </a:rPr>
              <a:t>14.2. prasības attiecībā uz piekļūstamību telpām vai telpu grupām:</a:t>
            </a:r>
          </a:p>
          <a:p>
            <a:pPr marL="266700" algn="just"/>
            <a:r>
              <a:rPr lang="lv-LV" sz="1600" b="0" i="1" dirty="0">
                <a:solidFill>
                  <a:srgbClr val="414142"/>
                </a:solidFill>
                <a:effectLst/>
              </a:rPr>
              <a:t>14.2.1. personām ar ierobežotām pārvietošanās spējām ir nodrošināta iespēja iekļūt telpās patstāvīgi vai ar palīdzību.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FBC090-9FB5-4519-A10F-D93757123F31}"/>
              </a:ext>
            </a:extLst>
          </p:cNvPr>
          <p:cNvSpPr/>
          <p:nvPr/>
        </p:nvSpPr>
        <p:spPr>
          <a:xfrm>
            <a:off x="4764833" y="809095"/>
            <a:ext cx="45354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600" b="1" dirty="0"/>
              <a:t>Finanšu atbalsta programma </a:t>
            </a:r>
            <a:r>
              <a:rPr lang="lv-LV" sz="1600" b="1" i="0" dirty="0">
                <a:effectLst/>
              </a:rPr>
              <a:t>patvertņu izveidošanai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89B612-482C-46BF-B835-984732550D3E}"/>
              </a:ext>
            </a:extLst>
          </p:cNvPr>
          <p:cNvSpPr/>
          <p:nvPr/>
        </p:nvSpPr>
        <p:spPr>
          <a:xfrm>
            <a:off x="3995716" y="5889399"/>
            <a:ext cx="432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600" b="1" i="0" dirty="0">
                <a:solidFill>
                  <a:srgbClr val="C00000"/>
                </a:solidFill>
                <a:effectLst/>
                <a:latin typeface="RobustaTLPro-Regular"/>
              </a:rPr>
              <a:t>Patvertņu instrukciju izstrāde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4319BE-510F-4E1B-8F8D-7EAA960676E3}"/>
              </a:ext>
            </a:extLst>
          </p:cNvPr>
          <p:cNvSpPr/>
          <p:nvPr/>
        </p:nvSpPr>
        <p:spPr>
          <a:xfrm>
            <a:off x="3799245" y="6335407"/>
            <a:ext cx="445159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14FC6E-C5AA-4627-8428-C45894DC6EF8}"/>
              </a:ext>
            </a:extLst>
          </p:cNvPr>
          <p:cNvSpPr/>
          <p:nvPr/>
        </p:nvSpPr>
        <p:spPr>
          <a:xfrm>
            <a:off x="3989315" y="6337468"/>
            <a:ext cx="432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600" b="1" dirty="0">
                <a:solidFill>
                  <a:srgbClr val="C00000"/>
                </a:solidFill>
                <a:latin typeface="RobustaTLPro-Regular"/>
              </a:rPr>
              <a:t>Sadarbības stiprināšana </a:t>
            </a:r>
            <a:r>
              <a:rPr lang="lv-LV" sz="1100" b="1" dirty="0">
                <a:solidFill>
                  <a:srgbClr val="C00000"/>
                </a:solidFill>
                <a:latin typeface="RobustaTLPro-Regular"/>
              </a:rPr>
              <a:t>(projekts </a:t>
            </a:r>
            <a:r>
              <a:rPr lang="lv-LV" sz="1100" b="1" dirty="0" err="1">
                <a:solidFill>
                  <a:srgbClr val="C00000"/>
                </a:solidFill>
                <a:latin typeface="RobustaTLPro-Regular"/>
              </a:rPr>
              <a:t>Ready</a:t>
            </a:r>
            <a:r>
              <a:rPr lang="lv-LV" sz="1100" b="1" dirty="0">
                <a:solidFill>
                  <a:srgbClr val="C00000"/>
                </a:solidFill>
                <a:latin typeface="RobustaTLPro-Regular"/>
              </a:rPr>
              <a:t> </a:t>
            </a:r>
            <a:r>
              <a:rPr lang="lv-LV" sz="1100" b="1" dirty="0" err="1">
                <a:solidFill>
                  <a:srgbClr val="C00000"/>
                </a:solidFill>
                <a:latin typeface="RobustaTLPro-Regular"/>
              </a:rPr>
              <a:t>Baltic</a:t>
            </a:r>
            <a:r>
              <a:rPr lang="lv-LV" sz="1100" b="1" dirty="0">
                <a:solidFill>
                  <a:srgbClr val="C00000"/>
                </a:solidFill>
                <a:latin typeface="RobustaTLPro-Regular"/>
              </a:rPr>
              <a:t>; SUSTENTO)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9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  <p:bldP spid="42" grpId="0" animBg="1"/>
      <p:bldP spid="2" grpId="0"/>
      <p:bldP spid="6" grpId="0"/>
      <p:bldP spid="7" grpId="0"/>
      <p:bldP spid="8" grpId="0"/>
      <p:bldP spid="10" grpId="0"/>
      <p:bldP spid="3" grpId="0"/>
      <p:bldP spid="37" grpId="0"/>
      <p:bldP spid="38" grpId="0"/>
      <p:bldP spid="40" grpId="0"/>
      <p:bldP spid="41" grpId="0"/>
      <p:bldP spid="45" grpId="0" animBg="1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2">
            <a:extLst>
              <a:ext uri="{FF2B5EF4-FFF2-40B4-BE49-F238E27FC236}">
                <a16:creationId xmlns:a16="http://schemas.microsoft.com/office/drawing/2014/main" id="{09F83717-C091-4E2E-B9E2-1C7320B7405E}"/>
              </a:ext>
            </a:extLst>
          </p:cNvPr>
          <p:cNvGrpSpPr/>
          <p:nvPr/>
        </p:nvGrpSpPr>
        <p:grpSpPr>
          <a:xfrm rot="1722081">
            <a:off x="11618312" y="4663630"/>
            <a:ext cx="1466696" cy="2789486"/>
            <a:chOff x="0" y="0"/>
            <a:chExt cx="579436" cy="1102019"/>
          </a:xfrm>
          <a:solidFill>
            <a:srgbClr val="A8192D"/>
          </a:solidFill>
        </p:grpSpPr>
        <p:sp>
          <p:nvSpPr>
            <p:cNvPr id="56" name="Freeform 3">
              <a:extLst>
                <a:ext uri="{FF2B5EF4-FFF2-40B4-BE49-F238E27FC236}">
                  <a16:creationId xmlns:a16="http://schemas.microsoft.com/office/drawing/2014/main" id="{2A7631B2-15C6-490D-8175-71DE1CA61690}"/>
                </a:ext>
              </a:extLst>
            </p:cNvPr>
            <p:cNvSpPr/>
            <p:nvPr/>
          </p:nvSpPr>
          <p:spPr>
            <a:xfrm>
              <a:off x="0" y="0"/>
              <a:ext cx="579436" cy="1102019"/>
            </a:xfrm>
            <a:custGeom>
              <a:avLst/>
              <a:gdLst/>
              <a:ahLst/>
              <a:cxnLst/>
              <a:rect l="l" t="t" r="r" b="b"/>
              <a:pathLst>
                <a:path w="579436" h="1102019">
                  <a:moveTo>
                    <a:pt x="0" y="0"/>
                  </a:moveTo>
                  <a:lnTo>
                    <a:pt x="579436" y="0"/>
                  </a:lnTo>
                  <a:lnTo>
                    <a:pt x="579436" y="1102019"/>
                  </a:lnTo>
                  <a:lnTo>
                    <a:pt x="0" y="1102019"/>
                  </a:lnTo>
                  <a:close/>
                </a:path>
              </a:pathLst>
            </a:custGeom>
            <a:grpFill/>
          </p:spPr>
        </p:sp>
        <p:sp>
          <p:nvSpPr>
            <p:cNvPr id="58" name="TextBox 4">
              <a:extLst>
                <a:ext uri="{FF2B5EF4-FFF2-40B4-BE49-F238E27FC236}">
                  <a16:creationId xmlns:a16="http://schemas.microsoft.com/office/drawing/2014/main" id="{A24AED10-4492-4E64-9335-6254A1352DF2}"/>
                </a:ext>
              </a:extLst>
            </p:cNvPr>
            <p:cNvSpPr txBox="1"/>
            <p:nvPr/>
          </p:nvSpPr>
          <p:spPr>
            <a:xfrm>
              <a:off x="0" y="-123825"/>
              <a:ext cx="579436" cy="12258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07"/>
                </a:lnSpc>
              </a:pPr>
              <a:endParaRPr sz="1200"/>
            </a:p>
          </p:txBody>
        </p:sp>
      </p:grpSp>
      <p:grpSp>
        <p:nvGrpSpPr>
          <p:cNvPr id="60" name="Group 5">
            <a:extLst>
              <a:ext uri="{FF2B5EF4-FFF2-40B4-BE49-F238E27FC236}">
                <a16:creationId xmlns:a16="http://schemas.microsoft.com/office/drawing/2014/main" id="{AF290592-6AFA-4D34-ACF3-7AE47B1F5605}"/>
              </a:ext>
            </a:extLst>
          </p:cNvPr>
          <p:cNvGrpSpPr/>
          <p:nvPr/>
        </p:nvGrpSpPr>
        <p:grpSpPr>
          <a:xfrm rot="1825395">
            <a:off x="10767506" y="5457620"/>
            <a:ext cx="31750" cy="2800763"/>
            <a:chOff x="0" y="0"/>
            <a:chExt cx="12543" cy="1106474"/>
          </a:xfrm>
        </p:grpSpPr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65088373-2A5A-441A-B9DC-2393F3A3D7D9}"/>
                </a:ext>
              </a:extLst>
            </p:cNvPr>
            <p:cNvSpPr/>
            <p:nvPr/>
          </p:nvSpPr>
          <p:spPr>
            <a:xfrm>
              <a:off x="0" y="0"/>
              <a:ext cx="12543" cy="1106474"/>
            </a:xfrm>
            <a:custGeom>
              <a:avLst/>
              <a:gdLst/>
              <a:ahLst/>
              <a:cxnLst/>
              <a:rect l="l" t="t" r="r" b="b"/>
              <a:pathLst>
                <a:path w="12543" h="1106474">
                  <a:moveTo>
                    <a:pt x="0" y="0"/>
                  </a:moveTo>
                  <a:lnTo>
                    <a:pt x="12543" y="0"/>
                  </a:lnTo>
                  <a:lnTo>
                    <a:pt x="12543" y="1106474"/>
                  </a:lnTo>
                  <a:lnTo>
                    <a:pt x="0" y="1106474"/>
                  </a:lnTo>
                  <a:close/>
                </a:path>
              </a:pathLst>
            </a:custGeom>
            <a:solidFill>
              <a:srgbClr val="950837"/>
            </a:solidFill>
          </p:spPr>
        </p:sp>
        <p:sp>
          <p:nvSpPr>
            <p:cNvPr id="62" name="TextBox 7">
              <a:extLst>
                <a:ext uri="{FF2B5EF4-FFF2-40B4-BE49-F238E27FC236}">
                  <a16:creationId xmlns:a16="http://schemas.microsoft.com/office/drawing/2014/main" id="{C5CD4DCE-D2FD-4334-815A-B831AF86C077}"/>
                </a:ext>
              </a:extLst>
            </p:cNvPr>
            <p:cNvSpPr txBox="1"/>
            <p:nvPr/>
          </p:nvSpPr>
          <p:spPr>
            <a:xfrm>
              <a:off x="0" y="-123825"/>
              <a:ext cx="12543" cy="12302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07"/>
                </a:lnSpc>
              </a:pPr>
              <a:endParaRPr sz="1200"/>
            </a:p>
          </p:txBody>
        </p:sp>
      </p:grpSp>
      <p:grpSp>
        <p:nvGrpSpPr>
          <p:cNvPr id="63" name="Group 8">
            <a:extLst>
              <a:ext uri="{FF2B5EF4-FFF2-40B4-BE49-F238E27FC236}">
                <a16:creationId xmlns:a16="http://schemas.microsoft.com/office/drawing/2014/main" id="{2BD75310-3880-4D94-8C63-DD077E4726D0}"/>
              </a:ext>
            </a:extLst>
          </p:cNvPr>
          <p:cNvGrpSpPr/>
          <p:nvPr/>
        </p:nvGrpSpPr>
        <p:grpSpPr>
          <a:xfrm rot="1976565">
            <a:off x="-724647" y="-1311584"/>
            <a:ext cx="1449293" cy="2800763"/>
            <a:chOff x="0" y="0"/>
            <a:chExt cx="572560" cy="1106474"/>
          </a:xfrm>
          <a:solidFill>
            <a:srgbClr val="A8192D"/>
          </a:solidFill>
        </p:grpSpPr>
        <p:sp>
          <p:nvSpPr>
            <p:cNvPr id="64" name="Freeform 9">
              <a:extLst>
                <a:ext uri="{FF2B5EF4-FFF2-40B4-BE49-F238E27FC236}">
                  <a16:creationId xmlns:a16="http://schemas.microsoft.com/office/drawing/2014/main" id="{AADF5C9D-8882-4570-94B1-BB7F1FE737A0}"/>
                </a:ext>
              </a:extLst>
            </p:cNvPr>
            <p:cNvSpPr/>
            <p:nvPr/>
          </p:nvSpPr>
          <p:spPr>
            <a:xfrm>
              <a:off x="0" y="0"/>
              <a:ext cx="572560" cy="1106474"/>
            </a:xfrm>
            <a:custGeom>
              <a:avLst/>
              <a:gdLst/>
              <a:ahLst/>
              <a:cxnLst/>
              <a:rect l="l" t="t" r="r" b="b"/>
              <a:pathLst>
                <a:path w="572560" h="1106474">
                  <a:moveTo>
                    <a:pt x="0" y="0"/>
                  </a:moveTo>
                  <a:lnTo>
                    <a:pt x="572560" y="0"/>
                  </a:lnTo>
                  <a:lnTo>
                    <a:pt x="572560" y="1106474"/>
                  </a:lnTo>
                  <a:lnTo>
                    <a:pt x="0" y="1106474"/>
                  </a:lnTo>
                  <a:close/>
                </a:path>
              </a:pathLst>
            </a:custGeom>
            <a:grpFill/>
          </p:spPr>
        </p:sp>
        <p:sp>
          <p:nvSpPr>
            <p:cNvPr id="65" name="TextBox 10">
              <a:extLst>
                <a:ext uri="{FF2B5EF4-FFF2-40B4-BE49-F238E27FC236}">
                  <a16:creationId xmlns:a16="http://schemas.microsoft.com/office/drawing/2014/main" id="{E91D0972-F08F-4EA3-B865-957ABAE1B483}"/>
                </a:ext>
              </a:extLst>
            </p:cNvPr>
            <p:cNvSpPr txBox="1"/>
            <p:nvPr/>
          </p:nvSpPr>
          <p:spPr>
            <a:xfrm>
              <a:off x="0" y="-123825"/>
              <a:ext cx="572560" cy="1230299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07"/>
                </a:lnSpc>
              </a:pPr>
              <a:endParaRPr sz="1200"/>
            </a:p>
          </p:txBody>
        </p:sp>
      </p:grpSp>
      <p:grpSp>
        <p:nvGrpSpPr>
          <p:cNvPr id="66" name="Group 11">
            <a:extLst>
              <a:ext uri="{FF2B5EF4-FFF2-40B4-BE49-F238E27FC236}">
                <a16:creationId xmlns:a16="http://schemas.microsoft.com/office/drawing/2014/main" id="{DEF0279B-1D6F-4301-A31D-1847C0BE5FD2}"/>
              </a:ext>
            </a:extLst>
          </p:cNvPr>
          <p:cNvGrpSpPr/>
          <p:nvPr/>
        </p:nvGrpSpPr>
        <p:grpSpPr>
          <a:xfrm rot="1976565">
            <a:off x="1353788" y="-1697016"/>
            <a:ext cx="31750" cy="2800763"/>
            <a:chOff x="0" y="0"/>
            <a:chExt cx="12543" cy="1106474"/>
          </a:xfrm>
        </p:grpSpPr>
        <p:sp>
          <p:nvSpPr>
            <p:cNvPr id="67" name="Freeform 12">
              <a:extLst>
                <a:ext uri="{FF2B5EF4-FFF2-40B4-BE49-F238E27FC236}">
                  <a16:creationId xmlns:a16="http://schemas.microsoft.com/office/drawing/2014/main" id="{DDB715C1-E517-47DC-A375-2661F3C5C79C}"/>
                </a:ext>
              </a:extLst>
            </p:cNvPr>
            <p:cNvSpPr/>
            <p:nvPr/>
          </p:nvSpPr>
          <p:spPr>
            <a:xfrm>
              <a:off x="0" y="0"/>
              <a:ext cx="12543" cy="1106474"/>
            </a:xfrm>
            <a:custGeom>
              <a:avLst/>
              <a:gdLst/>
              <a:ahLst/>
              <a:cxnLst/>
              <a:rect l="l" t="t" r="r" b="b"/>
              <a:pathLst>
                <a:path w="12543" h="1106474">
                  <a:moveTo>
                    <a:pt x="0" y="0"/>
                  </a:moveTo>
                  <a:lnTo>
                    <a:pt x="12543" y="0"/>
                  </a:lnTo>
                  <a:lnTo>
                    <a:pt x="12543" y="1106474"/>
                  </a:lnTo>
                  <a:lnTo>
                    <a:pt x="0" y="1106474"/>
                  </a:lnTo>
                  <a:close/>
                </a:path>
              </a:pathLst>
            </a:custGeom>
            <a:solidFill>
              <a:srgbClr val="950837"/>
            </a:solidFill>
          </p:spPr>
        </p:sp>
        <p:sp>
          <p:nvSpPr>
            <p:cNvPr id="68" name="TextBox 13">
              <a:extLst>
                <a:ext uri="{FF2B5EF4-FFF2-40B4-BE49-F238E27FC236}">
                  <a16:creationId xmlns:a16="http://schemas.microsoft.com/office/drawing/2014/main" id="{9DA0BF50-A75F-4522-B64D-CDC0685EB70B}"/>
                </a:ext>
              </a:extLst>
            </p:cNvPr>
            <p:cNvSpPr txBox="1"/>
            <p:nvPr/>
          </p:nvSpPr>
          <p:spPr>
            <a:xfrm>
              <a:off x="0" y="-123825"/>
              <a:ext cx="12543" cy="12302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07"/>
                </a:lnSpc>
              </a:pPr>
              <a:endParaRPr sz="1200"/>
            </a:p>
          </p:txBody>
        </p:sp>
      </p:grp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0F311A8F-3372-4599-B796-AC94D7D44F92}"/>
              </a:ext>
            </a:extLst>
          </p:cNvPr>
          <p:cNvSpPr/>
          <p:nvPr/>
        </p:nvSpPr>
        <p:spPr>
          <a:xfrm>
            <a:off x="2094996" y="3543972"/>
            <a:ext cx="2029698" cy="1232064"/>
          </a:xfrm>
          <a:prstGeom prst="homePlate">
            <a:avLst>
              <a:gd name="adj" fmla="val 28476"/>
            </a:avLst>
          </a:prstGeom>
          <a:solidFill>
            <a:srgbClr val="A819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endParaRPr lang="en-US">
              <a:solidFill>
                <a:prstClr val="white"/>
              </a:solidFill>
              <a:latin typeface="Arial Unicode MS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56296637-A796-4ACE-BABE-25332CC201B5}"/>
              </a:ext>
            </a:extLst>
          </p:cNvPr>
          <p:cNvSpPr/>
          <p:nvPr/>
        </p:nvSpPr>
        <p:spPr>
          <a:xfrm>
            <a:off x="402603" y="3437988"/>
            <a:ext cx="2029698" cy="1229359"/>
          </a:xfrm>
          <a:prstGeom prst="homePlate">
            <a:avLst>
              <a:gd name="adj" fmla="val 28476"/>
            </a:avLst>
          </a:prstGeom>
          <a:solidFill>
            <a:srgbClr val="A819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endParaRPr lang="en-US">
              <a:solidFill>
                <a:prstClr val="white"/>
              </a:solidFill>
              <a:latin typeface="Arial Unicode M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38E2D4-D05B-4E00-A3B4-AD922C3F9396}"/>
              </a:ext>
            </a:extLst>
          </p:cNvPr>
          <p:cNvSpPr/>
          <p:nvPr/>
        </p:nvSpPr>
        <p:spPr>
          <a:xfrm>
            <a:off x="634489" y="3655469"/>
            <a:ext cx="1226149" cy="806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4710</a:t>
            </a:r>
            <a:r>
              <a:rPr lang="en-US" sz="3600" dirty="0">
                <a:solidFill>
                  <a:srgbClr val="525A7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sz="3600" i="1" dirty="0">
              <a:solidFill>
                <a:srgbClr val="525A7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778109-9BA6-4F4B-919A-2960A83A1EE9}"/>
              </a:ext>
            </a:extLst>
          </p:cNvPr>
          <p:cNvSpPr/>
          <p:nvPr/>
        </p:nvSpPr>
        <p:spPr>
          <a:xfrm>
            <a:off x="144074" y="4930539"/>
            <a:ext cx="2178701" cy="799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r>
              <a:rPr lang="lv-LV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Apsekoti </a:t>
            </a:r>
          </a:p>
          <a:p>
            <a:pPr algn="ctr" defTabSz="914492">
              <a:defRPr/>
            </a:pPr>
            <a:r>
              <a:rPr lang="lv-LV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objekti</a:t>
            </a:r>
            <a:endParaRPr lang="en-US" i="1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AB02C6-87B1-48EF-BA16-BEDB3EFB5E7B}"/>
              </a:ext>
            </a:extLst>
          </p:cNvPr>
          <p:cNvSpPr/>
          <p:nvPr/>
        </p:nvSpPr>
        <p:spPr>
          <a:xfrm>
            <a:off x="1837777" y="4805706"/>
            <a:ext cx="2178701" cy="1115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r>
              <a:rPr lang="lv-LV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Novērtēta atbilstība prasībām*</a:t>
            </a:r>
            <a:endParaRPr lang="en-US" i="1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F7F563-CEC4-4C5C-BE9C-6E8CF8DFB133}"/>
              </a:ext>
            </a:extLst>
          </p:cNvPr>
          <p:cNvSpPr/>
          <p:nvPr/>
        </p:nvSpPr>
        <p:spPr>
          <a:xfrm>
            <a:off x="2421496" y="3783238"/>
            <a:ext cx="1303057" cy="806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3440</a:t>
            </a:r>
            <a:r>
              <a:rPr lang="en-US" sz="3600" dirty="0">
                <a:solidFill>
                  <a:srgbClr val="525A7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sz="3600" i="1" dirty="0">
              <a:solidFill>
                <a:srgbClr val="525A7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0FDC754-8CF0-4CEB-B244-41704D8F16A9}"/>
              </a:ext>
            </a:extLst>
          </p:cNvPr>
          <p:cNvSpPr/>
          <p:nvPr/>
        </p:nvSpPr>
        <p:spPr>
          <a:xfrm>
            <a:off x="4370200" y="5120180"/>
            <a:ext cx="4138778" cy="864478"/>
          </a:xfrm>
          <a:prstGeom prst="roundRect">
            <a:avLst>
              <a:gd name="adj" fmla="val 44391"/>
            </a:avLst>
          </a:prstGeom>
          <a:solidFill>
            <a:srgbClr val="A819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endParaRPr lang="en-US">
              <a:solidFill>
                <a:prstClr val="white"/>
              </a:solidFill>
              <a:latin typeface="Arial Unicode M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114D19-C538-41AD-9884-418AE21133BF}"/>
              </a:ext>
            </a:extLst>
          </p:cNvPr>
          <p:cNvSpPr/>
          <p:nvPr/>
        </p:nvSpPr>
        <p:spPr>
          <a:xfrm>
            <a:off x="4367858" y="5126834"/>
            <a:ext cx="864478" cy="86447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endParaRPr lang="en-US">
              <a:solidFill>
                <a:prstClr val="white"/>
              </a:solidFill>
              <a:latin typeface="Arial Unicode M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B6316B0-CE49-4C70-B2DB-0A3C7B21FDD6}"/>
              </a:ext>
            </a:extLst>
          </p:cNvPr>
          <p:cNvSpPr/>
          <p:nvPr/>
        </p:nvSpPr>
        <p:spPr>
          <a:xfrm>
            <a:off x="4315519" y="3934185"/>
            <a:ext cx="4164952" cy="870120"/>
          </a:xfrm>
          <a:prstGeom prst="roundRect">
            <a:avLst>
              <a:gd name="adj" fmla="val 50000"/>
            </a:avLst>
          </a:prstGeom>
          <a:solidFill>
            <a:srgbClr val="A819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endParaRPr lang="en-US">
              <a:solidFill>
                <a:prstClr val="white"/>
              </a:solidFill>
              <a:latin typeface="Arial Unicode M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E1F57AC-C682-4984-9D4E-9973DCE8889D}"/>
              </a:ext>
            </a:extLst>
          </p:cNvPr>
          <p:cNvSpPr/>
          <p:nvPr/>
        </p:nvSpPr>
        <p:spPr>
          <a:xfrm>
            <a:off x="4320168" y="3957783"/>
            <a:ext cx="883471" cy="883471"/>
          </a:xfrm>
          <a:prstGeom prst="ellipse">
            <a:avLst/>
          </a:prstGeom>
          <a:solidFill>
            <a:srgbClr val="F2D64C"/>
          </a:solidFill>
          <a:ln w="38100"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endParaRPr lang="en-US">
              <a:solidFill>
                <a:prstClr val="white"/>
              </a:solidFill>
              <a:latin typeface="Arial Unicode M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0B453F1-0273-4E74-8C3B-7F3364211C72}"/>
              </a:ext>
            </a:extLst>
          </p:cNvPr>
          <p:cNvSpPr/>
          <p:nvPr/>
        </p:nvSpPr>
        <p:spPr>
          <a:xfrm>
            <a:off x="4344718" y="2869475"/>
            <a:ext cx="4164952" cy="870119"/>
          </a:xfrm>
          <a:prstGeom prst="roundRect">
            <a:avLst>
              <a:gd name="adj" fmla="val 48130"/>
            </a:avLst>
          </a:prstGeom>
          <a:solidFill>
            <a:srgbClr val="A819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endParaRPr lang="en-US" dirty="0">
              <a:solidFill>
                <a:prstClr val="white"/>
              </a:solidFill>
              <a:latin typeface="Arial Unicode M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65D9E05-2035-408A-9A0A-B64F19E00A0E}"/>
              </a:ext>
            </a:extLst>
          </p:cNvPr>
          <p:cNvSpPr/>
          <p:nvPr/>
        </p:nvSpPr>
        <p:spPr>
          <a:xfrm>
            <a:off x="4367624" y="2858655"/>
            <a:ext cx="864944" cy="864944"/>
          </a:xfrm>
          <a:prstGeom prst="ellipse">
            <a:avLst/>
          </a:prstGeom>
          <a:solidFill>
            <a:srgbClr val="58A640"/>
          </a:solidFill>
          <a:ln w="38100"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endParaRPr lang="en-US">
              <a:solidFill>
                <a:prstClr val="white"/>
              </a:solidFill>
              <a:latin typeface="Arial Unicode M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63A3EC-686C-49EC-9FC0-A03FCC5D6573}"/>
              </a:ext>
            </a:extLst>
          </p:cNvPr>
          <p:cNvSpPr/>
          <p:nvPr/>
        </p:nvSpPr>
        <p:spPr>
          <a:xfrm>
            <a:off x="7405176" y="3040288"/>
            <a:ext cx="919162" cy="440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407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5BB2A0-42D3-4952-BDA5-B92FE8654868}"/>
              </a:ext>
            </a:extLst>
          </p:cNvPr>
          <p:cNvSpPr/>
          <p:nvPr/>
        </p:nvSpPr>
        <p:spPr>
          <a:xfrm>
            <a:off x="7425104" y="4093540"/>
            <a:ext cx="1032810" cy="5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1278</a:t>
            </a:r>
            <a:endParaRPr lang="en-US" sz="24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D06CE2-FCB7-45E8-8A49-959B8C5BAD8E}"/>
              </a:ext>
            </a:extLst>
          </p:cNvPr>
          <p:cNvSpPr/>
          <p:nvPr/>
        </p:nvSpPr>
        <p:spPr>
          <a:xfrm>
            <a:off x="7425103" y="5276175"/>
            <a:ext cx="99544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1755</a:t>
            </a:r>
            <a:endParaRPr lang="en-US" sz="24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60E9C36-56DE-4E78-86E5-AB1B0380869D}"/>
              </a:ext>
            </a:extLst>
          </p:cNvPr>
          <p:cNvSpPr/>
          <p:nvPr/>
        </p:nvSpPr>
        <p:spPr>
          <a:xfrm>
            <a:off x="5273458" y="2952681"/>
            <a:ext cx="2255908" cy="63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>
              <a:defRPr/>
            </a:pPr>
            <a:r>
              <a:rPr lang="lv-LV" sz="20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ATBILST</a:t>
            </a:r>
            <a:endParaRPr lang="en-US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C480725-5649-428D-B5AE-62FAB3EC5618}"/>
              </a:ext>
            </a:extLst>
          </p:cNvPr>
          <p:cNvSpPr/>
          <p:nvPr/>
        </p:nvSpPr>
        <p:spPr>
          <a:xfrm>
            <a:off x="5273458" y="3934187"/>
            <a:ext cx="2255908" cy="888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>
              <a:defRPr/>
            </a:pPr>
            <a:r>
              <a:rPr lang="lv-LV" sz="20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DAĻĒJI ATBILST</a:t>
            </a:r>
            <a:endParaRPr lang="en-US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EEB04A-F361-415C-8D02-E68FA490D428}"/>
              </a:ext>
            </a:extLst>
          </p:cNvPr>
          <p:cNvSpPr/>
          <p:nvPr/>
        </p:nvSpPr>
        <p:spPr>
          <a:xfrm>
            <a:off x="5273458" y="5246245"/>
            <a:ext cx="2307472" cy="634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>
              <a:defRPr/>
            </a:pPr>
            <a:r>
              <a:rPr lang="lv-LV" sz="20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NEATBILST</a:t>
            </a:r>
            <a:endParaRPr lang="en-US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AE23B3D-63A2-438F-A1F1-ECA843F319A8}"/>
              </a:ext>
            </a:extLst>
          </p:cNvPr>
          <p:cNvCxnSpPr/>
          <p:nvPr/>
        </p:nvCxnSpPr>
        <p:spPr>
          <a:xfrm>
            <a:off x="4446920" y="4997743"/>
            <a:ext cx="7176977" cy="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D6360FD5-FF9B-4BF5-A195-30519B498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48" y="3461995"/>
            <a:ext cx="717579" cy="71757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8ED1BDC-2492-4C61-A0C3-B263391344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185" y="1407524"/>
            <a:ext cx="1232365" cy="123236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720CA78-D37C-481F-BB16-5E46D8901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87" y="2365049"/>
            <a:ext cx="2178701" cy="217870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9256B566-EFD1-4198-A296-CBFEBF574E18}"/>
              </a:ext>
            </a:extLst>
          </p:cNvPr>
          <p:cNvSpPr/>
          <p:nvPr/>
        </p:nvSpPr>
        <p:spPr>
          <a:xfrm>
            <a:off x="6486453" y="1620399"/>
            <a:ext cx="2437528" cy="806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>
              <a:defRPr/>
            </a:pPr>
            <a:r>
              <a:rPr lang="lv-LV" sz="1867" dirty="0">
                <a:solidFill>
                  <a:srgbClr val="950837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Izmitināšanas kapacitāte</a:t>
            </a:r>
            <a:endParaRPr lang="en-US" sz="1867" i="1" dirty="0">
              <a:solidFill>
                <a:srgbClr val="950837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9" name="Arrow: Pentagon 68">
            <a:extLst>
              <a:ext uri="{FF2B5EF4-FFF2-40B4-BE49-F238E27FC236}">
                <a16:creationId xmlns:a16="http://schemas.microsoft.com/office/drawing/2014/main" id="{2EB77A9A-7B66-4E5C-A8A4-EB490C579892}"/>
              </a:ext>
            </a:extLst>
          </p:cNvPr>
          <p:cNvSpPr/>
          <p:nvPr/>
        </p:nvSpPr>
        <p:spPr>
          <a:xfrm>
            <a:off x="8084141" y="1592113"/>
            <a:ext cx="1755994" cy="806617"/>
          </a:xfrm>
          <a:prstGeom prst="homePlate">
            <a:avLst>
              <a:gd name="adj" fmla="val 28476"/>
            </a:avLst>
          </a:prstGeom>
          <a:solidFill>
            <a:srgbClr val="9A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endParaRPr lang="en-US">
              <a:solidFill>
                <a:prstClr val="white"/>
              </a:solidFill>
              <a:latin typeface="Arial Unicode M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7DB1D94-37EC-49BB-9218-FA7BC516816F}"/>
              </a:ext>
            </a:extLst>
          </p:cNvPr>
          <p:cNvSpPr/>
          <p:nvPr/>
        </p:nvSpPr>
        <p:spPr>
          <a:xfrm>
            <a:off x="2516428" y="1931336"/>
            <a:ext cx="2826292" cy="806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>
              <a:defRPr/>
            </a:pPr>
            <a:endParaRPr lang="en-US" sz="2400" i="1" dirty="0">
              <a:solidFill>
                <a:srgbClr val="A8192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4" name="Arrow: Pentagon 73">
            <a:extLst>
              <a:ext uri="{FF2B5EF4-FFF2-40B4-BE49-F238E27FC236}">
                <a16:creationId xmlns:a16="http://schemas.microsoft.com/office/drawing/2014/main" id="{5DD0A737-3F3B-4185-89A6-F2E3F153FD9D}"/>
              </a:ext>
            </a:extLst>
          </p:cNvPr>
          <p:cNvSpPr/>
          <p:nvPr/>
        </p:nvSpPr>
        <p:spPr>
          <a:xfrm flipH="1">
            <a:off x="1921760" y="1592843"/>
            <a:ext cx="1273303" cy="823167"/>
          </a:xfrm>
          <a:prstGeom prst="homePlate">
            <a:avLst>
              <a:gd name="adj" fmla="val 28476"/>
            </a:avLst>
          </a:prstGeom>
          <a:solidFill>
            <a:srgbClr val="9A1A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endParaRPr lang="en-US" dirty="0">
              <a:solidFill>
                <a:prstClr val="white"/>
              </a:solidFill>
              <a:latin typeface="Arial Unicode M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544449D-7A56-4F9C-999F-BEFF126620AB}"/>
              </a:ext>
            </a:extLst>
          </p:cNvPr>
          <p:cNvSpPr/>
          <p:nvPr/>
        </p:nvSpPr>
        <p:spPr>
          <a:xfrm flipH="1">
            <a:off x="2248188" y="1502266"/>
            <a:ext cx="1051455" cy="939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>
              <a:defRPr/>
            </a:pPr>
            <a:r>
              <a:rPr lang="lv-LV" sz="2800" b="1" dirty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770</a:t>
            </a:r>
            <a:endParaRPr lang="en-US" sz="2800" b="1" dirty="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81E3746-195D-4728-B426-C892529D6803}"/>
              </a:ext>
            </a:extLst>
          </p:cNvPr>
          <p:cNvSpPr/>
          <p:nvPr/>
        </p:nvSpPr>
        <p:spPr>
          <a:xfrm>
            <a:off x="8168476" y="1745567"/>
            <a:ext cx="1526821" cy="451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542 542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639078-B011-486D-891C-B156D0A63865}"/>
              </a:ext>
            </a:extLst>
          </p:cNvPr>
          <p:cNvSpPr/>
          <p:nvPr/>
        </p:nvSpPr>
        <p:spPr>
          <a:xfrm>
            <a:off x="8779133" y="2496324"/>
            <a:ext cx="1406269" cy="451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>
              <a:defRPr/>
            </a:pPr>
            <a:endParaRPr lang="en-US" sz="2800" b="1" i="1" dirty="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8" name="Apakšvirsraksts 2">
            <a:extLst>
              <a:ext uri="{FF2B5EF4-FFF2-40B4-BE49-F238E27FC236}">
                <a16:creationId xmlns:a16="http://schemas.microsoft.com/office/drawing/2014/main" id="{ECD8575E-BEC1-4557-9C23-F2557877B4F9}"/>
              </a:ext>
            </a:extLst>
          </p:cNvPr>
          <p:cNvSpPr txBox="1">
            <a:spLocks/>
          </p:cNvSpPr>
          <p:nvPr/>
        </p:nvSpPr>
        <p:spPr>
          <a:xfrm>
            <a:off x="-190296" y="6385216"/>
            <a:ext cx="10104120" cy="411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92">
              <a:defRPr/>
            </a:pPr>
            <a:r>
              <a:rPr lang="lv-LV" sz="1200" dirty="0">
                <a:solidFill>
                  <a:prstClr val="black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*1</a:t>
            </a:r>
            <a:r>
              <a:rPr lang="en-US" sz="1200" dirty="0">
                <a:solidFill>
                  <a:prstClr val="black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270</a:t>
            </a:r>
            <a:r>
              <a:rPr lang="lv-LV" sz="1200" dirty="0">
                <a:solidFill>
                  <a:prstClr val="black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objekti netika vērtēti (cokolstāvs, KIO, IeM, AIM vai NBS objekti; nodeguši, aizbērti, mainījies īpašnieks, neapsaimniekoti u.tml.)</a:t>
            </a:r>
            <a:endParaRPr lang="en-US" sz="1200" dirty="0">
              <a:solidFill>
                <a:prstClr val="black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F7CF5B8-5CBF-4DFF-AFDA-558F926A9C73}"/>
              </a:ext>
            </a:extLst>
          </p:cNvPr>
          <p:cNvSpPr/>
          <p:nvPr/>
        </p:nvSpPr>
        <p:spPr>
          <a:xfrm flipH="1">
            <a:off x="1721223" y="1924987"/>
            <a:ext cx="781289" cy="806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>
              <a:defRPr/>
            </a:pPr>
            <a:endParaRPr lang="en-US" sz="2800" b="1" dirty="0">
              <a:solidFill>
                <a:schemeClr val="accent3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4031BDB-8DBD-41D7-BE7E-54AAE875C058}"/>
              </a:ext>
            </a:extLst>
          </p:cNvPr>
          <p:cNvSpPr/>
          <p:nvPr/>
        </p:nvSpPr>
        <p:spPr>
          <a:xfrm>
            <a:off x="3264554" y="1658763"/>
            <a:ext cx="2826292" cy="803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92">
              <a:defRPr/>
            </a:pPr>
            <a:r>
              <a:rPr lang="lv-LV" dirty="0">
                <a:solidFill>
                  <a:srgbClr val="950837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Publiski </a:t>
            </a:r>
            <a:r>
              <a:rPr lang="en-US" dirty="0">
                <a:solidFill>
                  <a:srgbClr val="950837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lv-LV" dirty="0">
                <a:solidFill>
                  <a:srgbClr val="950837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ieejamas</a:t>
            </a:r>
          </a:p>
          <a:p>
            <a:pPr defTabSz="914492">
              <a:defRPr/>
            </a:pPr>
            <a:r>
              <a:rPr lang="lv-LV" dirty="0">
                <a:solidFill>
                  <a:srgbClr val="950837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«112 Latvija»</a:t>
            </a:r>
            <a:endParaRPr lang="en-US" dirty="0">
              <a:solidFill>
                <a:srgbClr val="950837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16CEA0D-E5A4-44BF-9EF4-F07081FC5B82}"/>
              </a:ext>
            </a:extLst>
          </p:cNvPr>
          <p:cNvSpPr txBox="1"/>
          <p:nvPr/>
        </p:nvSpPr>
        <p:spPr>
          <a:xfrm>
            <a:off x="891205" y="691426"/>
            <a:ext cx="10033555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933" b="1" dirty="0" err="1">
                <a:solidFill>
                  <a:srgbClr val="950837"/>
                </a:solidFill>
                <a:latin typeface="Playfair Display Heavy"/>
              </a:rPr>
              <a:t>Valsts</a:t>
            </a:r>
            <a:r>
              <a:rPr lang="en-US" sz="2933" b="1" dirty="0">
                <a:solidFill>
                  <a:srgbClr val="950837"/>
                </a:solidFill>
                <a:latin typeface="Playfair Display Heavy"/>
              </a:rPr>
              <a:t> un </a:t>
            </a:r>
            <a:r>
              <a:rPr lang="en-US" sz="2933" b="1" dirty="0" err="1">
                <a:solidFill>
                  <a:srgbClr val="950837"/>
                </a:solidFill>
                <a:latin typeface="Playfair Display Heavy"/>
              </a:rPr>
              <a:t>pašvaldības</a:t>
            </a:r>
            <a:r>
              <a:rPr lang="en-US" sz="2933" b="1" dirty="0">
                <a:solidFill>
                  <a:srgbClr val="950837"/>
                </a:solidFill>
                <a:latin typeface="Playfair Display Heavy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Playfair Display Heavy"/>
              </a:rPr>
              <a:t>ēku</a:t>
            </a:r>
            <a:r>
              <a:rPr lang="en-US" sz="2933" b="1" dirty="0">
                <a:solidFill>
                  <a:srgbClr val="000000"/>
                </a:solidFill>
                <a:latin typeface="Playfair Display Heavy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Playfair Display Heavy"/>
              </a:rPr>
              <a:t>apsekošana</a:t>
            </a:r>
            <a:r>
              <a:rPr lang="en-US" sz="2933" b="1" dirty="0">
                <a:solidFill>
                  <a:srgbClr val="000000"/>
                </a:solidFill>
                <a:latin typeface="Playfair Display Heavy"/>
              </a:rPr>
              <a:t> un </a:t>
            </a:r>
            <a:r>
              <a:rPr lang="en-US" sz="2933" b="1" dirty="0" err="1">
                <a:solidFill>
                  <a:srgbClr val="000000"/>
                </a:solidFill>
                <a:latin typeface="Playfair Display Heavy"/>
              </a:rPr>
              <a:t>novērtēšana</a:t>
            </a:r>
            <a:endParaRPr lang="en-US" sz="2933" b="1" dirty="0">
              <a:solidFill>
                <a:srgbClr val="000000"/>
              </a:solidFill>
              <a:latin typeface="Playfair Display Heavy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B712FB7-D42E-4DDC-8784-490A19D91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3" y="1240392"/>
            <a:ext cx="1224286" cy="16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41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1F67B7AF-8195-4648-885B-90DBECF1E5C4}"/>
              </a:ext>
            </a:extLst>
          </p:cNvPr>
          <p:cNvSpPr/>
          <p:nvPr/>
        </p:nvSpPr>
        <p:spPr>
          <a:xfrm rot="5400000" flipH="1">
            <a:off x="2666999" y="-2770971"/>
            <a:ext cx="6858002" cy="12192001"/>
          </a:xfrm>
          <a:custGeom>
            <a:avLst/>
            <a:gdLst/>
            <a:ahLst/>
            <a:cxnLst/>
            <a:rect l="l" t="t" r="r" b="b"/>
            <a:pathLst>
              <a:path w="10920600" h="7788600">
                <a:moveTo>
                  <a:pt x="10920600" y="7788600"/>
                </a:moveTo>
                <a:lnTo>
                  <a:pt x="10920600" y="0"/>
                </a:lnTo>
                <a:lnTo>
                  <a:pt x="0" y="0"/>
                </a:lnTo>
                <a:lnTo>
                  <a:pt x="0" y="7788600"/>
                </a:lnTo>
                <a:lnTo>
                  <a:pt x="10920600" y="778860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l="-26988" t="-1713"/>
            </a:stretch>
          </a:blipFill>
        </p:spPr>
      </p:sp>
      <p:grpSp>
        <p:nvGrpSpPr>
          <p:cNvPr id="2" name="Group 2"/>
          <p:cNvGrpSpPr/>
          <p:nvPr/>
        </p:nvGrpSpPr>
        <p:grpSpPr>
          <a:xfrm rot="1722081">
            <a:off x="11618312" y="4663630"/>
            <a:ext cx="1466696" cy="2789486"/>
            <a:chOff x="0" y="0"/>
            <a:chExt cx="579436" cy="1102019"/>
          </a:xfrm>
          <a:solidFill>
            <a:srgbClr val="A8192D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79436" cy="1102019"/>
            </a:xfrm>
            <a:custGeom>
              <a:avLst/>
              <a:gdLst/>
              <a:ahLst/>
              <a:cxnLst/>
              <a:rect l="l" t="t" r="r" b="b"/>
              <a:pathLst>
                <a:path w="579436" h="1102019">
                  <a:moveTo>
                    <a:pt x="0" y="0"/>
                  </a:moveTo>
                  <a:lnTo>
                    <a:pt x="579436" y="0"/>
                  </a:lnTo>
                  <a:lnTo>
                    <a:pt x="579436" y="1102019"/>
                  </a:lnTo>
                  <a:lnTo>
                    <a:pt x="0" y="1102019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579436" cy="12258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07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 rot="1825395">
            <a:off x="10767506" y="5457620"/>
            <a:ext cx="31750" cy="2800763"/>
            <a:chOff x="0" y="0"/>
            <a:chExt cx="12543" cy="11064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43" cy="1106474"/>
            </a:xfrm>
            <a:custGeom>
              <a:avLst/>
              <a:gdLst/>
              <a:ahLst/>
              <a:cxnLst/>
              <a:rect l="l" t="t" r="r" b="b"/>
              <a:pathLst>
                <a:path w="12543" h="1106474">
                  <a:moveTo>
                    <a:pt x="0" y="0"/>
                  </a:moveTo>
                  <a:lnTo>
                    <a:pt x="12543" y="0"/>
                  </a:lnTo>
                  <a:lnTo>
                    <a:pt x="12543" y="1106474"/>
                  </a:lnTo>
                  <a:lnTo>
                    <a:pt x="0" y="1106474"/>
                  </a:lnTo>
                  <a:close/>
                </a:path>
              </a:pathLst>
            </a:custGeom>
            <a:solidFill>
              <a:srgbClr val="9508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12543" cy="12302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07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 rot="1976565">
            <a:off x="-724647" y="-1311584"/>
            <a:ext cx="1449293" cy="2800763"/>
            <a:chOff x="0" y="0"/>
            <a:chExt cx="572560" cy="1106474"/>
          </a:xfrm>
          <a:solidFill>
            <a:srgbClr val="A8192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572560" cy="1106474"/>
            </a:xfrm>
            <a:custGeom>
              <a:avLst/>
              <a:gdLst/>
              <a:ahLst/>
              <a:cxnLst/>
              <a:rect l="l" t="t" r="r" b="b"/>
              <a:pathLst>
                <a:path w="572560" h="1106474">
                  <a:moveTo>
                    <a:pt x="0" y="0"/>
                  </a:moveTo>
                  <a:lnTo>
                    <a:pt x="572560" y="0"/>
                  </a:lnTo>
                  <a:lnTo>
                    <a:pt x="572560" y="1106474"/>
                  </a:lnTo>
                  <a:lnTo>
                    <a:pt x="0" y="1106474"/>
                  </a:lnTo>
                  <a:close/>
                </a:path>
              </a:pathLst>
            </a:cu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572560" cy="1230299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07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 rot="1976565">
            <a:off x="1353788" y="-1697016"/>
            <a:ext cx="31750" cy="2800763"/>
            <a:chOff x="0" y="0"/>
            <a:chExt cx="12543" cy="11064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543" cy="1106474"/>
            </a:xfrm>
            <a:custGeom>
              <a:avLst/>
              <a:gdLst/>
              <a:ahLst/>
              <a:cxnLst/>
              <a:rect l="l" t="t" r="r" b="b"/>
              <a:pathLst>
                <a:path w="12543" h="1106474">
                  <a:moveTo>
                    <a:pt x="0" y="0"/>
                  </a:moveTo>
                  <a:lnTo>
                    <a:pt x="12543" y="0"/>
                  </a:lnTo>
                  <a:lnTo>
                    <a:pt x="12543" y="1106474"/>
                  </a:lnTo>
                  <a:lnTo>
                    <a:pt x="0" y="1106474"/>
                  </a:lnTo>
                  <a:close/>
                </a:path>
              </a:pathLst>
            </a:custGeom>
            <a:solidFill>
              <a:srgbClr val="95083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23825"/>
              <a:ext cx="12543" cy="12302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07"/>
                </a:lnSpc>
              </a:pPr>
              <a:endParaRPr sz="1200"/>
            </a:p>
          </p:txBody>
        </p:sp>
      </p:grpSp>
      <p:sp>
        <p:nvSpPr>
          <p:cNvPr id="72" name="TextBox 18">
            <a:extLst>
              <a:ext uri="{FF2B5EF4-FFF2-40B4-BE49-F238E27FC236}">
                <a16:creationId xmlns:a16="http://schemas.microsoft.com/office/drawing/2014/main" id="{2D3242C3-9D09-4FDB-B507-4D92EF95142E}"/>
              </a:ext>
            </a:extLst>
          </p:cNvPr>
          <p:cNvSpPr txBox="1"/>
          <p:nvPr/>
        </p:nvSpPr>
        <p:spPr>
          <a:xfrm>
            <a:off x="501684" y="1503346"/>
            <a:ext cx="571057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5572" lvl="1" indent="-177786">
              <a:lnSpc>
                <a:spcPts val="2321"/>
              </a:lnSpc>
              <a:buFont typeface="Arial"/>
              <a:buChar char="•"/>
            </a:pPr>
            <a:endParaRPr lang="lv-LV" sz="1647" spc="87" dirty="0">
              <a:solidFill>
                <a:srgbClr val="000000">
                  <a:alpha val="69804"/>
                </a:srgbClr>
              </a:solidFill>
              <a:latin typeface="Lora"/>
              <a:ea typeface="Lora"/>
              <a:cs typeface="Lora"/>
              <a:sym typeface="Lora"/>
            </a:endParaRPr>
          </a:p>
          <a:p>
            <a:pPr marL="355572" lvl="1" indent="-177786">
              <a:lnSpc>
                <a:spcPts val="2321"/>
              </a:lnSpc>
              <a:buFont typeface="Arial"/>
              <a:buChar char="•"/>
            </a:pPr>
            <a:endParaRPr lang="lv-LV" sz="1647" spc="87" dirty="0">
              <a:solidFill>
                <a:srgbClr val="000000">
                  <a:alpha val="69804"/>
                </a:srgbClr>
              </a:solidFill>
              <a:latin typeface="Lora"/>
              <a:ea typeface="Lora"/>
              <a:cs typeface="Lora"/>
              <a:sym typeface="Lora"/>
            </a:endParaRPr>
          </a:p>
          <a:p>
            <a:pPr marL="355572" lvl="1" indent="-177786">
              <a:lnSpc>
                <a:spcPts val="2321"/>
              </a:lnSpc>
              <a:buFont typeface="Arial"/>
              <a:buChar char="•"/>
            </a:pPr>
            <a:endParaRPr lang="lv-LV" sz="1647" spc="87" dirty="0">
              <a:solidFill>
                <a:srgbClr val="000000">
                  <a:alpha val="69804"/>
                </a:srgbClr>
              </a:solidFill>
              <a:latin typeface="Lora"/>
              <a:ea typeface="Lora"/>
              <a:cs typeface="Lora"/>
              <a:sym typeface="Lora"/>
            </a:endParaRPr>
          </a:p>
          <a:p>
            <a:pPr marL="355572" lvl="1" indent="-177786">
              <a:lnSpc>
                <a:spcPts val="2321"/>
              </a:lnSpc>
              <a:buFont typeface="Arial"/>
              <a:buChar char="•"/>
            </a:pPr>
            <a:endParaRPr lang="en-US" sz="1647" spc="87" dirty="0">
              <a:solidFill>
                <a:srgbClr val="000000">
                  <a:alpha val="69804"/>
                </a:srgbClr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BAB043-2C33-4C50-8893-BBE6B9DCD5E9}"/>
              </a:ext>
            </a:extLst>
          </p:cNvPr>
          <p:cNvSpPr txBox="1"/>
          <p:nvPr/>
        </p:nvSpPr>
        <p:spPr>
          <a:xfrm>
            <a:off x="501682" y="2169409"/>
            <a:ext cx="11163235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5572" lvl="1" indent="-177786">
              <a:lnSpc>
                <a:spcPts val="2321"/>
              </a:lnSpc>
              <a:buFont typeface="Arial"/>
              <a:buChar char="•"/>
            </a:pPr>
            <a:endParaRPr lang="lv-LV" sz="1647" spc="87" dirty="0">
              <a:solidFill>
                <a:srgbClr val="000000">
                  <a:alpha val="69804"/>
                </a:srgbClr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81DEA76-2EB6-43ED-AE6A-D2C27E065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2" y="2237398"/>
            <a:ext cx="1948990" cy="3752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0AB60A-1B4A-4748-89C3-B1870DFAF1BB}"/>
              </a:ext>
            </a:extLst>
          </p:cNvPr>
          <p:cNvSpPr txBox="1"/>
          <p:nvPr/>
        </p:nvSpPr>
        <p:spPr>
          <a:xfrm>
            <a:off x="2401842" y="3833386"/>
            <a:ext cx="164840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09630">
              <a:defRPr/>
            </a:pPr>
            <a:r>
              <a:rPr lang="lv-LV" sz="1200" dirty="0">
                <a:solidFill>
                  <a:prstClr val="black"/>
                </a:solidFill>
                <a:latin typeface="Playfair Display" panose="020B0604020202020204" charset="-70"/>
                <a:ea typeface="Arial Unicode MS" panose="020B0604020202020204" pitchFamily="34" charset="-128"/>
                <a:cs typeface="Arial" panose="020B0604020202020204" pitchFamily="34" charset="0"/>
              </a:rPr>
              <a:t>Sniedz drošības padomus un informāciju par drošības attālumiem</a:t>
            </a:r>
            <a:endParaRPr lang="en-GB" sz="1200" dirty="0">
              <a:solidFill>
                <a:prstClr val="black"/>
              </a:solidFill>
              <a:latin typeface="Playfair Display" panose="020B0604020202020204" charset="-7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C2E12F-FC12-429C-809C-2BFF023A08E8}"/>
              </a:ext>
            </a:extLst>
          </p:cNvPr>
          <p:cNvSpPr txBox="1"/>
          <p:nvPr/>
        </p:nvSpPr>
        <p:spPr>
          <a:xfrm>
            <a:off x="4688546" y="2356529"/>
            <a:ext cx="114225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09630">
              <a:defRPr/>
            </a:pPr>
            <a:r>
              <a:rPr lang="lv-LV" sz="1200" dirty="0">
                <a:solidFill>
                  <a:prstClr val="black"/>
                </a:solidFill>
                <a:latin typeface="Playfair Display" panose="020B0604020202020204" charset="-70"/>
                <a:ea typeface="Arial Unicode MS" panose="020B0604020202020204" pitchFamily="34" charset="-128"/>
                <a:cs typeface="Arial" panose="020B0604020202020204" pitchFamily="34" charset="0"/>
              </a:rPr>
              <a:t>Patvertņu pietuvināšana/attālināšana</a:t>
            </a:r>
            <a:endParaRPr lang="en-GB" sz="1200" dirty="0">
              <a:solidFill>
                <a:prstClr val="black"/>
              </a:solidFill>
              <a:latin typeface="Playfair Display" panose="020B0604020202020204" charset="-7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14D2FA-8A60-4CBB-A215-ADACA4F971E3}"/>
              </a:ext>
            </a:extLst>
          </p:cNvPr>
          <p:cNvSpPr txBox="1"/>
          <p:nvPr/>
        </p:nvSpPr>
        <p:spPr>
          <a:xfrm>
            <a:off x="6338519" y="3802609"/>
            <a:ext cx="160074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09630">
              <a:defRPr/>
            </a:pPr>
            <a:r>
              <a:rPr lang="lv-LV" sz="1200" dirty="0">
                <a:solidFill>
                  <a:prstClr val="black"/>
                </a:solidFill>
                <a:latin typeface="Playfair Display" panose="020B0604020202020204" charset="-70"/>
                <a:ea typeface="Arial Unicode MS" panose="020B0604020202020204" pitchFamily="34" charset="-128"/>
                <a:cs typeface="Arial" panose="020B0604020202020204" pitchFamily="34" charset="0"/>
              </a:rPr>
              <a:t>Patvertnes informācija</a:t>
            </a:r>
            <a:endParaRPr lang="en-GB" sz="1200" dirty="0">
              <a:solidFill>
                <a:prstClr val="black"/>
              </a:solidFill>
              <a:latin typeface="Playfair Display" panose="020B0604020202020204" charset="-7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CB0FB7-803C-4F22-AFBB-E024ACE5DC51}"/>
              </a:ext>
            </a:extLst>
          </p:cNvPr>
          <p:cNvSpPr txBox="1"/>
          <p:nvPr/>
        </p:nvSpPr>
        <p:spPr>
          <a:xfrm>
            <a:off x="8234753" y="2392033"/>
            <a:ext cx="165101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09630">
              <a:defRPr/>
            </a:pPr>
            <a:r>
              <a:rPr lang="lv-LV" sz="1200" dirty="0">
                <a:solidFill>
                  <a:prstClr val="black"/>
                </a:solidFill>
                <a:latin typeface="Playfair Display" panose="020B0604020202020204" charset="-70"/>
                <a:ea typeface="Arial Unicode MS" panose="020B0604020202020204" pitchFamily="34" charset="-128"/>
                <a:cs typeface="Arial" panose="020B0604020202020204" pitchFamily="34" charset="0"/>
              </a:rPr>
              <a:t>Izmanto tālrunī iebūvēto navigācijas sistēmu</a:t>
            </a:r>
            <a:endParaRPr lang="en-GB" sz="1200" dirty="0">
              <a:solidFill>
                <a:prstClr val="black"/>
              </a:solidFill>
              <a:latin typeface="Playfair Display" panose="020B0604020202020204" charset="-7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1C994C-D480-4D0F-B6E2-5C4969278E75}"/>
              </a:ext>
            </a:extLst>
          </p:cNvPr>
          <p:cNvSpPr txBox="1"/>
          <p:nvPr/>
        </p:nvSpPr>
        <p:spPr>
          <a:xfrm>
            <a:off x="10236419" y="3925719"/>
            <a:ext cx="160435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09630">
              <a:defRPr/>
            </a:pPr>
            <a:r>
              <a:rPr lang="lv-LV" sz="1200" dirty="0">
                <a:solidFill>
                  <a:prstClr val="black"/>
                </a:solidFill>
                <a:latin typeface="Playfair Display" panose="020B0604020202020204" charset="-70"/>
                <a:ea typeface="Arial Unicode MS" panose="020B0604020202020204" pitchFamily="34" charset="-128"/>
                <a:cs typeface="Arial" panose="020B0604020202020204" pitchFamily="34" charset="0"/>
              </a:rPr>
              <a:t>Darbojas bez interneta savienojuma</a:t>
            </a:r>
            <a:endParaRPr lang="en-GB" sz="1200" dirty="0">
              <a:solidFill>
                <a:prstClr val="black"/>
              </a:solidFill>
              <a:latin typeface="Playfair Display" panose="020B0604020202020204" charset="-7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D62B4A46-1E3F-4D04-B8C0-09262034F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453" y="168256"/>
            <a:ext cx="2031263" cy="375233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663D082E-0E01-4674-B4B7-6BE4AF4B1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679" y="2952378"/>
            <a:ext cx="1929291" cy="3714406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1730CB55-9706-4110-8921-DD5D21C21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602" y="168256"/>
            <a:ext cx="1948989" cy="3752333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B1A0A0D1-4AB1-4D49-879F-89A159AF7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060" y="2950198"/>
            <a:ext cx="2011831" cy="3714406"/>
          </a:xfrm>
          <a:prstGeom prst="rect">
            <a:avLst/>
          </a:prstGeom>
        </p:spPr>
      </p:pic>
      <p:pic>
        <p:nvPicPr>
          <p:cNvPr id="31" name="Picture 27">
            <a:extLst>
              <a:ext uri="{FF2B5EF4-FFF2-40B4-BE49-F238E27FC236}">
                <a16:creationId xmlns:a16="http://schemas.microsoft.com/office/drawing/2014/main" id="{2C6B08B0-F645-4CBD-975B-FB5AC6F8B1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2930" y="168256"/>
            <a:ext cx="2011334" cy="387236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BAE22F8-58AA-49F2-A39D-F9D2F56489F7}"/>
              </a:ext>
            </a:extLst>
          </p:cNvPr>
          <p:cNvSpPr txBox="1"/>
          <p:nvPr/>
        </p:nvSpPr>
        <p:spPr>
          <a:xfrm>
            <a:off x="254001" y="6052365"/>
            <a:ext cx="1644511" cy="461665"/>
          </a:xfrm>
          <a:prstGeom prst="rect">
            <a:avLst/>
          </a:prstGeom>
          <a:solidFill>
            <a:srgbClr val="A8192D"/>
          </a:solidFill>
        </p:spPr>
        <p:txBody>
          <a:bodyPr wrap="square" rtlCol="0" anchor="ctr">
            <a:spAutoFit/>
          </a:bodyPr>
          <a:lstStyle/>
          <a:p>
            <a:pPr algn="ctr" defTabSz="609630">
              <a:defRPr/>
            </a:pPr>
            <a:r>
              <a:rPr lang="lv-LV" sz="1200" b="1" kern="0" dirty="0">
                <a:solidFill>
                  <a:prstClr val="white"/>
                </a:solidFill>
                <a:latin typeface="Playfair Display" panose="020B0604020202020204" charset="-70"/>
                <a:ea typeface="Arial Unicode MS" panose="020B0604020202020204" pitchFamily="34" charset="-128"/>
                <a:cs typeface="Arial" panose="020B0604020202020204" pitchFamily="34" charset="0"/>
              </a:rPr>
              <a:t>Lietotne</a:t>
            </a:r>
          </a:p>
          <a:p>
            <a:pPr algn="ctr" defTabSz="609630">
              <a:defRPr/>
            </a:pPr>
            <a:r>
              <a:rPr lang="lv-LV" sz="1200" b="1" kern="0" dirty="0">
                <a:solidFill>
                  <a:prstClr val="white"/>
                </a:solidFill>
                <a:latin typeface="Playfair Display" panose="020B0604020202020204" charset="-70"/>
                <a:ea typeface="Arial Unicode MS" panose="020B0604020202020204" pitchFamily="34" charset="-128"/>
                <a:cs typeface="Arial" panose="020B0604020202020204" pitchFamily="34" charset="0"/>
              </a:rPr>
              <a:t>«112 Latvija»</a:t>
            </a:r>
            <a:endParaRPr lang="en-GB" sz="1200" b="1" kern="0" dirty="0">
              <a:solidFill>
                <a:prstClr val="white"/>
              </a:solidFill>
              <a:latin typeface="Playfair Display" panose="020B0604020202020204" charset="-7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2E0015-B723-4700-AD8C-F2A5B2F29C88}"/>
              </a:ext>
            </a:extLst>
          </p:cNvPr>
          <p:cNvSpPr/>
          <p:nvPr/>
        </p:nvSpPr>
        <p:spPr>
          <a:xfrm>
            <a:off x="188259" y="4437984"/>
            <a:ext cx="1854283" cy="44512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8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E765E662-4C26-45AB-B75E-1253CC6FCA7C}"/>
              </a:ext>
            </a:extLst>
          </p:cNvPr>
          <p:cNvSpPr/>
          <p:nvPr/>
        </p:nvSpPr>
        <p:spPr>
          <a:xfrm rot="5400000" flipH="1">
            <a:off x="2667003" y="-2667001"/>
            <a:ext cx="6858002" cy="12192001"/>
          </a:xfrm>
          <a:custGeom>
            <a:avLst/>
            <a:gdLst/>
            <a:ahLst/>
            <a:cxnLst/>
            <a:rect l="l" t="t" r="r" b="b"/>
            <a:pathLst>
              <a:path w="10920600" h="7788600">
                <a:moveTo>
                  <a:pt x="10920600" y="7788600"/>
                </a:moveTo>
                <a:lnTo>
                  <a:pt x="10920600" y="0"/>
                </a:lnTo>
                <a:lnTo>
                  <a:pt x="0" y="0"/>
                </a:lnTo>
                <a:lnTo>
                  <a:pt x="0" y="7788600"/>
                </a:lnTo>
                <a:lnTo>
                  <a:pt x="10920600" y="778860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l="-26988" t="-1713"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2275" y="533401"/>
            <a:ext cx="5613183" cy="5454019"/>
          </a:xfrm>
          <a:custGeom>
            <a:avLst/>
            <a:gdLst/>
            <a:ahLst/>
            <a:cxnLst/>
            <a:rect l="l" t="t" r="r" b="b"/>
            <a:pathLst>
              <a:path w="8419775" h="8181029">
                <a:moveTo>
                  <a:pt x="0" y="0"/>
                </a:moveTo>
                <a:lnTo>
                  <a:pt x="8419775" y="0"/>
                </a:lnTo>
                <a:lnTo>
                  <a:pt x="8419775" y="8181029"/>
                </a:lnTo>
                <a:lnTo>
                  <a:pt x="0" y="8181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/>
            </a:stretch>
          </a:blipFill>
        </p:spPr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EA865602-A0F6-4205-87F3-E51DC89C8B0A}"/>
              </a:ext>
            </a:extLst>
          </p:cNvPr>
          <p:cNvSpPr txBox="1"/>
          <p:nvPr/>
        </p:nvSpPr>
        <p:spPr>
          <a:xfrm>
            <a:off x="6045200" y="2588188"/>
            <a:ext cx="50292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lv-LV" sz="4400" b="1" dirty="0">
                <a:solidFill>
                  <a:srgbClr val="A8192D"/>
                </a:solidFill>
                <a:ea typeface="Playfair Display Heavy"/>
                <a:cs typeface="Playfair Display Heavy"/>
                <a:sym typeface="Playfair Display Heavy"/>
              </a:rPr>
              <a:t>Paldies par uzmanību!</a:t>
            </a:r>
            <a:endParaRPr lang="en-US" sz="4400" b="1" dirty="0">
              <a:solidFill>
                <a:srgbClr val="A8192D"/>
              </a:solidFill>
              <a:ea typeface="Playfair Display Heavy"/>
              <a:cs typeface="Playfair Display Heavy"/>
              <a:sym typeface="Playfair Display Heav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469</Words>
  <Application>Microsoft Office PowerPoint</Application>
  <PresentationFormat>Widescreen</PresentationFormat>
  <Paragraphs>83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Arial Unicode MS</vt:lpstr>
      <vt:lpstr>Calibri</vt:lpstr>
      <vt:lpstr>Calibri Light</vt:lpstr>
      <vt:lpstr>Lora</vt:lpstr>
      <vt:lpstr>Playfair Display</vt:lpstr>
      <vt:lpstr>Playfair Display Heavy</vt:lpstr>
      <vt:lpstr>RobustaTLPro-Medium</vt:lpstr>
      <vt:lpstr>RobustaTLPro-Regular</vt:lpstr>
      <vt:lpstr>Times New Roman</vt:lpstr>
      <vt:lpstr>Office Theme</vt:lpstr>
      <vt:lpstr>PowerPoint Presentation</vt:lpstr>
      <vt:lpstr>Grozījumi Civilās aizsardzības un katastrofas pārvaldīšanas likumā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VUGD</dc:title>
  <dc:creator>Agrita Vītola</dc:creator>
  <cp:lastModifiedBy>Agrita Vītola</cp:lastModifiedBy>
  <cp:revision>21</cp:revision>
  <dcterms:created xsi:type="dcterms:W3CDTF">2026-03-03T09:06:02Z</dcterms:created>
  <dcterms:modified xsi:type="dcterms:W3CDTF">2026-03-04T11:58:37Z</dcterms:modified>
</cp:coreProperties>
</file>