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820" r:id="rId3"/>
    <p:sldId id="818" r:id="rId4"/>
    <p:sldId id="821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1" autoAdjust="0"/>
    <p:restoredTop sz="85082" autoAdjust="0"/>
  </p:normalViewPr>
  <p:slideViewPr>
    <p:cSldViewPr snapToGrid="0">
      <p:cViewPr varScale="1">
        <p:scale>
          <a:sx n="56" d="100"/>
          <a:sy n="56" d="100"/>
        </p:scale>
        <p:origin x="91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10B25-39F0-4E39-8A9C-923FD4A7431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A11-57E8-42EE-B175-1C7DED7295A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757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Atbilstoši pieņemtajiem grozījumiem tiek prognozēts, ka koeficientu paaugstināšana noteiktajā periodā palielinās gan mājokļa pabalsta apmēru esošajiem pabalsta saņēmējiem vidēji par 37,11</a:t>
            </a:r>
            <a:r>
              <a:rPr lang="lv-LV" sz="180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v-LV" sz="1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 (no 158,62 </a:t>
            </a:r>
            <a:r>
              <a:rPr lang="lv-LV" sz="1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līdz 195,73 </a:t>
            </a:r>
            <a:r>
              <a:rPr lang="lv-LV" sz="180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euro</a:t>
            </a:r>
            <a:r>
              <a:rPr lang="lv-LV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gan paplašinās pabalsta saņēmēju loku par 10 494 personām (no 33 040 līdz 43 534</a:t>
            </a:r>
            <a:r>
              <a:rPr lang="lv-LV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v-LV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personām), tādējādi tiks nodrošināts mērķētāks atbalsts mājsaimniecībām paaugstinātu mājokļa uzturēšanas izmaksu apstākļos.</a:t>
            </a: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5BCA11-57E8-42EE-B175-1C7DED7295A3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1801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5BCA11-57E8-42EE-B175-1C7DED7295A3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1015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FC2A0-63CC-4BC6-B157-92127B2DA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06AB7E-2360-456E-84C9-41C904565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7F18D-F1AB-45A0-A883-39C03E29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A938A-8687-4F17-997F-C1592174D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2A6DE-4361-46DF-BED0-1089911E6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932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FE15D-77A2-45AF-9C8E-77BA94659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CF97B-6F93-45BB-A2E8-D7EA1CB83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0B4AA-F59E-4DB7-8A4E-9F4054C4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2A4-E6FD-490B-AB2C-4D92DB10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31611-67CB-4FE4-AF22-ACF3E44A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0624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43C5E8-EE82-445C-837F-37747B427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932B41-7F9D-4C9D-B239-4F463922C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8FAEB-D029-4CCD-B8F4-E544AE39F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BB3E5-D94D-41D0-9884-D7D72F7D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24F0B-CCE8-44C4-AB9F-02B5E013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6895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92324E73-5BE3-45E4-B820-D8A0DB6172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06D32A9C-0B97-417A-8B56-993680D069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118B2BB-C6E8-4DF5-9357-843E7462FFA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95681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731DF77C-25DC-41D9-BD6B-7C29B38818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75CE160-20D3-402A-A562-F76A09754E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629170A-7E8C-4566-AFB0-34D8357FB3AF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343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97914-61DB-450B-B63C-C6DF6F0D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92B47-73A6-4ECC-835C-0924CA900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14CA7-4FCA-4DAE-9B10-369B6DC43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0C848-FB17-4B07-B954-6CC8188D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31617-D58B-40EC-860D-AB6C2673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4339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FD2C1-04D1-49F6-9019-3AA7E3F88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A9A0B-287D-4456-BD34-A731CAC2E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F7DB6-98C9-443C-B099-A56CF6659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05D98-1B1D-410F-A8F5-302B1BCAC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BF0B9-15E8-4DBE-9E2B-486D0810F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303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69F67-D272-402C-B930-773310EC2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5C3B0-5833-44D9-9459-169A39C230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E5C1EB-31E4-4F1E-8946-08561957C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FBED1-4919-4C97-8FC9-4770B19D5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95961-9D18-4173-9CCE-9436D73A7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13A42-29B6-46B5-A6DC-25F56E0D4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74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130C8-55A1-4F58-9CAC-009CDC8BD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5BB25-B536-4B03-95C4-8BB50274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DBF5D3-FB4C-4661-880C-755C57298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763DBD-91F4-4C6B-8FA6-7940C221E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853BAF-A461-4441-BFFC-E37B041971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B5D997-6E03-44D7-8A3A-2865936B2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73D4B4-043C-4A49-A14D-678CA53B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AB83AC-DC8F-4D8F-BBAB-8883C6E2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064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FF515-A951-4753-98ED-4D0C529C2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F1D073-84A9-496D-BA57-345F694D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CCEBD0-4708-4F25-9074-39F2F4D4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131A6-6F41-4880-9B5F-0503E9E0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772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903507-7590-4C9A-8DDD-F0A991B5B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1ABC62-19D1-4A95-8B76-B21024B33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04EFE4-FDD7-42A0-BADB-4E7270D34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157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5EA57-1B46-4C56-B09D-FF3E1975B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F8453-6815-49F4-BACE-0CDF612DC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5CC61-1E45-4381-B984-1C14B43E8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72F4F2-CD97-4DC2-BEA9-EE9B0A26B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60890-B006-42E0-941C-85BBD06A8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BE16E-74B6-4BB7-BF54-764399FD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416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AE11-A89A-400A-AAFE-28976959B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A7864B-8B02-4A43-81FB-B010B5FFA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15345-C83D-4DEE-8CF6-15E656C0B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CA4BA-E71B-4E64-9726-A3F06D1C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A4C91-452D-4FB5-90B2-B8619AA29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437D9-BCBF-4787-81DC-B87A67FA8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5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8B3C8-C86E-4AD4-BBAC-9F43D21AE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8551D-DB9E-489D-A41C-85D321FB4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FCAB1-4D0A-44B8-8784-806ECAA3F7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4FBB8-E093-416A-A904-DB18D0D088BD}" type="datetimeFigureOut">
              <a:rPr lang="lv-LV" smtClean="0"/>
              <a:t>31.03.2026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6E465-C161-4B09-AB7D-FD1F668777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7CA4E-A55D-4E65-9575-8DAB62BE4A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A192E-5CF2-446C-BFB8-5AADE46ED4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801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F8F82C85-1C96-4246-8871-34B5A52C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3209620"/>
            <a:ext cx="7772400" cy="1574800"/>
          </a:xfrm>
        </p:spPr>
        <p:txBody>
          <a:bodyPr>
            <a:normAutofit/>
          </a:bodyPr>
          <a:lstStyle/>
          <a:p>
            <a:r>
              <a:rPr lang="lv-LV" altLang="lv-LV" sz="2900" dirty="0">
                <a:ea typeface="MS PGothic" panose="020B0600070205080204" pitchFamily="34" charset="-128"/>
              </a:rPr>
              <a:t>Mājokļa pabalsta KOEF paaugstināšana</a:t>
            </a:r>
          </a:p>
        </p:txBody>
      </p:sp>
      <p:sp>
        <p:nvSpPr>
          <p:cNvPr id="27652" name="Text Placeholder 3">
            <a:extLst>
              <a:ext uri="{FF2B5EF4-FFF2-40B4-BE49-F238E27FC236}">
                <a16:creationId xmlns:a16="http://schemas.microsoft.com/office/drawing/2014/main" id="{3FFDB82B-13C4-45A4-AD2F-3FAAFB0D71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325608"/>
            <a:ext cx="10580914" cy="959077"/>
          </a:xfrm>
        </p:spPr>
        <p:txBody>
          <a:bodyPr>
            <a:normAutofit fontScale="77500" lnSpcReduction="20000"/>
          </a:bodyPr>
          <a:lstStyle/>
          <a:p>
            <a:pPr algn="r" eaLnBrk="1" hangingPunct="1"/>
            <a:r>
              <a:rPr lang="lv-LV" altLang="lv-LV" dirty="0">
                <a:ea typeface="MS PGothic" panose="020B0600070205080204" pitchFamily="34" charset="-128"/>
              </a:rPr>
              <a:t>11.03.</a:t>
            </a:r>
            <a:r>
              <a:rPr lang="en-US" altLang="lv-LV" dirty="0">
                <a:ea typeface="MS PGothic" panose="020B0600070205080204" pitchFamily="34" charset="-128"/>
              </a:rPr>
              <a:t>2026.</a:t>
            </a:r>
            <a:endParaRPr lang="lv-LV" altLang="lv-LV" dirty="0">
              <a:ea typeface="MS PGothic" panose="020B0600070205080204" pitchFamily="34" charset="-128"/>
            </a:endParaRPr>
          </a:p>
          <a:p>
            <a:pPr algn="r" eaLnBrk="1" hangingPunct="1"/>
            <a:r>
              <a:rPr lang="lv-LV" altLang="lv-LV" dirty="0">
                <a:ea typeface="MS PGothic" panose="020B0600070205080204" pitchFamily="34" charset="-128"/>
              </a:rPr>
              <a:t>Ilze Skrodele-Dubrovska</a:t>
            </a:r>
          </a:p>
          <a:p>
            <a:pPr algn="r" eaLnBrk="1" hangingPunct="1"/>
            <a:r>
              <a:rPr lang="lv-LV" altLang="lv-LV" dirty="0">
                <a:ea typeface="MS PGothic" panose="020B0600070205080204" pitchFamily="34" charset="-128"/>
              </a:rPr>
              <a:t>Labklājības ministrijas Sociālā darba un sociālās palīdzības</a:t>
            </a:r>
          </a:p>
          <a:p>
            <a:pPr algn="r" eaLnBrk="1" hangingPunct="1"/>
            <a:r>
              <a:rPr lang="lv-LV" altLang="lv-LV" dirty="0">
                <a:ea typeface="MS PGothic" panose="020B0600070205080204" pitchFamily="34" charset="-128"/>
              </a:rPr>
              <a:t> politikas departamenta direktore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B8E09-37A9-465E-A808-4B583B88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6488" y="228600"/>
            <a:ext cx="8128000" cy="1008356"/>
          </a:xfrm>
        </p:spPr>
        <p:txBody>
          <a:bodyPr>
            <a:normAutofit/>
          </a:bodyPr>
          <a:lstStyle/>
          <a:p>
            <a:pPr algn="ctr"/>
            <a:r>
              <a:rPr lang="lv-LV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Koeficienti, kas izmantojami mājokļa pabalsta aprēķina formulā laikposmā no 2026. gada 1. janvāra līdz 30. aprīlim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E65B8-CB5B-442E-8E2D-DF3B5B5481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6895" y="1756229"/>
            <a:ext cx="10017593" cy="487317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1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lv-LV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</a:pPr>
            <a:endParaRPr lang="lv-LV" sz="1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</a:pPr>
            <a:endParaRPr lang="lv-LV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</a:pPr>
            <a:endParaRPr lang="lv-LV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6" name="Teksta vietturis 5">
            <a:extLst>
              <a:ext uri="{FF2B5EF4-FFF2-40B4-BE49-F238E27FC236}">
                <a16:creationId xmlns:a16="http://schemas.microsoft.com/office/drawing/2014/main" id="{BC77657B-E15A-4882-A091-BFA6E114DA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70000" y="5174343"/>
            <a:ext cx="10017592" cy="1371599"/>
          </a:xfrm>
        </p:spPr>
        <p:txBody>
          <a:bodyPr>
            <a:normAutofit/>
          </a:bodyPr>
          <a:lstStyle/>
          <a:p>
            <a:pPr algn="just"/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P.S. Saeima pieņēma, ka SPSPL tiek papildināts ar mērķa grupu - </a:t>
            </a: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mājsaimniecībai, kurā ir bērni līdz 18 gadu vecumam vai pilngadīgas personas, kuras nav sasniegušas 24 gadu vecumu, ja tās iegūst vispārējo, profesionālo vai augstāko izglītību — koeficientu 1,7</a:t>
            </a:r>
            <a:r>
              <a:rPr lang="lv-LV" sz="1800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piemēros un šis grozījums stāsies spēkā 2026.gada 1.novembrī. </a:t>
            </a:r>
          </a:p>
          <a:p>
            <a:endParaRPr lang="lv-LV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D7841B-1BDB-47EC-B98D-103004FC9EE6}"/>
              </a:ext>
            </a:extLst>
          </p:cNvPr>
          <p:cNvSpPr txBox="1"/>
          <p:nvPr/>
        </p:nvSpPr>
        <p:spPr>
          <a:xfrm>
            <a:off x="1429657" y="1756228"/>
            <a:ext cx="972457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lphaLcParenR"/>
            </a:pPr>
            <a:r>
              <a:rPr lang="lv-LV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atsevišķi dzīvojošai pensijas vecuma personai vai atsevišķi dzīvojošai personai ar invaliditāti – koeficientu 2,5,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lv-LV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mājsaimniecībai, kurā ir tikai pensijas vecuma personas vai personas ar invaliditāti, – koeficientu 2,</a:t>
            </a:r>
          </a:p>
          <a:p>
            <a:pPr marL="342900" lvl="0" indent="-342900" algn="just">
              <a:buFont typeface="+mj-lt"/>
              <a:buAutoNum type="alphaLcParenR"/>
            </a:pPr>
            <a:r>
              <a:rPr lang="lv-LV" sz="24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mājsaimniecībai, kurā ir bērni līdz 18 gadu vecumam vai  pilngadīgas personas, kuras nav sasniegušas 24 gadu vecumu, ja tās iegūst vispārējo, profesionālo vai augstāko izglītību  — koeficientu 2,</a:t>
            </a:r>
            <a:endParaRPr lang="lv-LV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lphaLcParenR"/>
            </a:pPr>
            <a:r>
              <a:rPr lang="lv-LV" sz="24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pārējām mājsaimniecībām – koeficientu 1,7.</a:t>
            </a:r>
          </a:p>
        </p:txBody>
      </p:sp>
    </p:spTree>
    <p:extLst>
      <p:ext uri="{BB962C8B-B14F-4D97-AF65-F5344CB8AC3E}">
        <p14:creationId xmlns:p14="http://schemas.microsoft.com/office/powerpoint/2010/main" val="173633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1C36-AB61-4182-83E4-61E2B270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2" y="312056"/>
            <a:ext cx="7830457" cy="964668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Piemaksas pašvaldību darbiniekiem, kuri iesaistīti mājokļa pabalsta nodrošināšanā un mērķdotācijas apmērs pašvaldībām</a:t>
            </a:r>
            <a:br>
              <a:rPr lang="lv-LV" sz="20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unas burbulis: taisnstūrveida ar noapaļotiem stūriem 8">
            <a:extLst>
              <a:ext uri="{FF2B5EF4-FFF2-40B4-BE49-F238E27FC236}">
                <a16:creationId xmlns:a16="http://schemas.microsoft.com/office/drawing/2014/main" id="{7B15E262-64FF-4DE6-93EA-4A618C5FA19C}"/>
              </a:ext>
            </a:extLst>
          </p:cNvPr>
          <p:cNvSpPr/>
          <p:nvPr/>
        </p:nvSpPr>
        <p:spPr>
          <a:xfrm>
            <a:off x="849085" y="2714172"/>
            <a:ext cx="9666514" cy="2721427"/>
          </a:xfrm>
          <a:prstGeom prst="wedgeRoundRectCallout">
            <a:avLst>
              <a:gd name="adj1" fmla="val 32696"/>
              <a:gd name="adj2" fmla="val -11136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lv-LV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apildu piemaksu 30% apmērā par papildu darbu, kuru pašvaldībām valsts kompensē 100% apmērā.  Tādējādi kopsummā ar  normatīvajos aktos par piemaksu noteikšanas kārtību un to apmēru valsts un pašvaldību institūcijās 2026. gadā noteikto darbiniekam var noteikt piemaksu par papildu darbu līdz pat 50% no mēnešalgas. </a:t>
            </a:r>
            <a:endParaRPr lang="lv-LV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48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1C36-AB61-4182-83E4-61E2B270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8742" y="214085"/>
            <a:ext cx="5451061" cy="852182"/>
          </a:xfrm>
        </p:spPr>
        <p:txBody>
          <a:bodyPr>
            <a:normAutofit/>
          </a:bodyPr>
          <a:lstStyle/>
          <a:p>
            <a:pPr algn="ctr"/>
            <a:r>
              <a:rPr lang="lv-LV" sz="1600" dirty="0">
                <a:solidFill>
                  <a:schemeClr val="accent6">
                    <a:lumMod val="75000"/>
                  </a:schemeClr>
                </a:solidFill>
              </a:rPr>
              <a:t>Ietekme un izdevumi</a:t>
            </a:r>
            <a:br>
              <a:rPr lang="en-GB" sz="1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600" dirty="0">
                <a:solidFill>
                  <a:schemeClr val="accent6">
                    <a:lumMod val="75000"/>
                  </a:schemeClr>
                </a:solidFill>
              </a:rPr>
              <a:t>Koefic.2,5</a:t>
            </a:r>
            <a:r>
              <a:rPr lang="lv-LV" sz="1600" dirty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GB" sz="1600" dirty="0">
                <a:solidFill>
                  <a:schemeClr val="accent6">
                    <a:lumMod val="75000"/>
                  </a:schemeClr>
                </a:solidFill>
              </a:rPr>
              <a:t> 2 un </a:t>
            </a:r>
            <a:r>
              <a:rPr lang="lv-LV" sz="1600" dirty="0">
                <a:solidFill>
                  <a:schemeClr val="accent6">
                    <a:lumMod val="75000"/>
                  </a:schemeClr>
                </a:solidFill>
              </a:rPr>
              <a:t>1,7</a:t>
            </a:r>
            <a:endParaRPr lang="lv-LV" sz="16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47CA835B-C0CD-47B3-A3E6-66C7E3835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984069"/>
              </p:ext>
            </p:extLst>
          </p:nvPr>
        </p:nvGraphicFramePr>
        <p:xfrm>
          <a:off x="428172" y="1393372"/>
          <a:ext cx="10414001" cy="4978398"/>
        </p:xfrm>
        <a:graphic>
          <a:graphicData uri="http://schemas.openxmlformats.org/drawingml/2006/table">
            <a:tbl>
              <a:tblPr/>
              <a:tblGrid>
                <a:gridCol w="5669960">
                  <a:extLst>
                    <a:ext uri="{9D8B030D-6E8A-4147-A177-3AD203B41FA5}">
                      <a16:colId xmlns:a16="http://schemas.microsoft.com/office/drawing/2014/main" val="1328290581"/>
                    </a:ext>
                  </a:extLst>
                </a:gridCol>
                <a:gridCol w="1687025">
                  <a:extLst>
                    <a:ext uri="{9D8B030D-6E8A-4147-A177-3AD203B41FA5}">
                      <a16:colId xmlns:a16="http://schemas.microsoft.com/office/drawing/2014/main" val="2156659408"/>
                    </a:ext>
                  </a:extLst>
                </a:gridCol>
                <a:gridCol w="1534802">
                  <a:extLst>
                    <a:ext uri="{9D8B030D-6E8A-4147-A177-3AD203B41FA5}">
                      <a16:colId xmlns:a16="http://schemas.microsoft.com/office/drawing/2014/main" val="679455017"/>
                    </a:ext>
                  </a:extLst>
                </a:gridCol>
                <a:gridCol w="1522214">
                  <a:extLst>
                    <a:ext uri="{9D8B030D-6E8A-4147-A177-3AD203B41FA5}">
                      <a16:colId xmlns:a16="http://schemas.microsoft.com/office/drawing/2014/main" val="68882818"/>
                    </a:ext>
                  </a:extLst>
                </a:gridCol>
              </a:tblGrid>
              <a:tr h="398927">
                <a:tc rowSpan="2">
                  <a:txBody>
                    <a:bodyPr/>
                    <a:lstStyle/>
                    <a:p>
                      <a:pPr algn="ctr"/>
                      <a:r>
                        <a:rPr lang="lv-LV" sz="14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lv-LV" sz="1400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Valsts budžets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362795"/>
                  </a:ext>
                </a:extLst>
              </a:tr>
              <a:tr h="39892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="1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KOPĀ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LM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400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VARAM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586951"/>
                  </a:ext>
                </a:extLst>
              </a:tr>
              <a:tr h="748673">
                <a:tc>
                  <a:txBody>
                    <a:bodyPr/>
                    <a:lstStyle/>
                    <a:p>
                      <a:pPr algn="just"/>
                      <a:r>
                        <a:rPr lang="lv-LV" sz="1400" b="1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Papildus nepieciešamais finansējums  </a:t>
                      </a:r>
                      <a:r>
                        <a:rPr lang="lv-LV" sz="1400" b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 valsts budžeta programmas 02.00.00 “Līdzekļi neparedzētiem gadījumiem”, tai skaitā: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u="sng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10 528 345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9 451 976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1 076 369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076183"/>
                  </a:ext>
                </a:extLst>
              </a:tr>
              <a:tr h="923545">
                <a:tc>
                  <a:txBody>
                    <a:bodyPr/>
                    <a:lstStyle/>
                    <a:p>
                      <a:pPr marL="0" lvl="0" indent="0" algn="just">
                        <a:buFont typeface="+mj-lt"/>
                        <a:buNone/>
                      </a:pPr>
                      <a:r>
                        <a:rPr lang="lv-LV" sz="16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1.Izmaiņas mājokļa pabalsta piešķiršanas un finansēšanas nosacījumos </a:t>
                      </a:r>
                      <a:r>
                        <a:rPr lang="lv-LV" sz="1600" i="1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Valsts kompensēs MP izdevumus, kas izmaksāti par laikposmu no 2026. gada 1.janvāra līdz 30.aprīlim, 50% apmērā</a:t>
                      </a:r>
                      <a:endParaRPr lang="lv-LV" sz="16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8 775 205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8 775 205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511392"/>
                  </a:ext>
                </a:extLst>
              </a:tr>
              <a:tr h="1185854">
                <a:tc>
                  <a:txBody>
                    <a:bodyPr/>
                    <a:lstStyle/>
                    <a:p>
                      <a:pPr algn="just"/>
                      <a:r>
                        <a:rPr lang="lv-LV" sz="16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Atbalsts pašvaldību darbiniekiem, kas saistīts ar Likumprojektā ietvertajām izmaiņām mājokļa pabalsta piešķiršanas nosacījumos</a:t>
                      </a:r>
                      <a:endParaRPr lang="lv-LV" sz="16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lv-LV" sz="1600" i="1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Valsts sedz piemaksu (līdz 30%) izdevumus 100% apmērā</a:t>
                      </a:r>
                      <a:endParaRPr lang="lv-LV" sz="16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666 970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666 970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031455"/>
                  </a:ext>
                </a:extLst>
              </a:tr>
              <a:tr h="573799">
                <a:tc>
                  <a:txBody>
                    <a:bodyPr/>
                    <a:lstStyle/>
                    <a:p>
                      <a:pPr algn="just"/>
                      <a:r>
                        <a:rPr lang="lv-LV" sz="16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Pašvaldību sociālās palīdzības un sociālo pakalpojumu administrēšanas lietojumprogrammas (SOPA) pielāgošana</a:t>
                      </a:r>
                      <a:endParaRPr lang="lv-LV" sz="16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9 801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9 801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109713"/>
                  </a:ext>
                </a:extLst>
              </a:tr>
              <a:tr h="748673">
                <a:tc>
                  <a:txBody>
                    <a:bodyPr/>
                    <a:lstStyle/>
                    <a:p>
                      <a:pPr algn="just"/>
                      <a:r>
                        <a:rPr lang="lv-LV" sz="16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 Likumprojekta ietekme uz Pasākumu plānu atbalsta sniegšanai Ukrainas civiliedzīvotājiem Latvijas Republikā 2026. gadam </a:t>
                      </a:r>
                      <a:endParaRPr lang="lv-LV" sz="16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="1" baseline="-25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1 076 369</a:t>
                      </a:r>
                      <a:endParaRPr lang="lv-LV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lv-LV" sz="1400" baseline="-25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1 076 369</a:t>
                      </a:r>
                      <a:endParaRPr lang="lv-LV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531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212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947</TotalTime>
  <Words>456</Words>
  <Application>Microsoft Office PowerPoint</Application>
  <PresentationFormat>Platekrāna</PresentationFormat>
  <Paragraphs>48</Paragraphs>
  <Slides>4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Mājokļa pabalsta KOEF paaugstināšana</vt:lpstr>
      <vt:lpstr>Koeficienti, kas izmantojami mājokļa pabalsta aprēķina formulā laikposmā no 2026. gada 1. janvāra līdz 30. aprīlim</vt:lpstr>
      <vt:lpstr>Piemaksas pašvaldību darbiniekiem, kuri iesaistīti mājokļa pabalsta nodrošināšanā un mērķdotācijas apmērs pašvaldībām </vt:lpstr>
      <vt:lpstr>Ietekme un izdevumi Koefic.2,5, 2 un 1,7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Sociālā darba speciālistu aktuālās izglītības prasības  atbilstoši veiktajiem grozījumiem Likumā</dc:title>
  <dc:creator>Ilze Skrodele-Dubrovska</dc:creator>
  <cp:lastModifiedBy>Ilze Skrodele-Dubrovska</cp:lastModifiedBy>
  <cp:revision>91</cp:revision>
  <dcterms:created xsi:type="dcterms:W3CDTF">2024-03-18T13:41:29Z</dcterms:created>
  <dcterms:modified xsi:type="dcterms:W3CDTF">2026-03-31T11:15:23Z</dcterms:modified>
</cp:coreProperties>
</file>