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7"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a Lukašinska" initials="IL" lastIdx="6" clrIdx="0">
    <p:extLst>
      <p:ext uri="{19B8F6BF-5375-455C-9EA6-DF929625EA0E}">
        <p15:presenceInfo xmlns:p15="http://schemas.microsoft.com/office/powerpoint/2012/main" userId="S::Inga.Lukasinska@lm.gov.lv::4ae4070d-12b8-410c-b39c-efab8d6794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9E784D"/>
    <a:srgbClr val="7D5C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83" autoAdjust="0"/>
    <p:restoredTop sz="94386" autoAdjust="0"/>
  </p:normalViewPr>
  <p:slideViewPr>
    <p:cSldViewPr snapToGrid="0">
      <p:cViewPr varScale="1">
        <p:scale>
          <a:sx n="104" d="100"/>
          <a:sy n="104" d="100"/>
        </p:scale>
        <p:origin x="72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92AC3-C295-4594-864E-9777477D8A45}"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8E5F4-315F-47C8-BBDC-3C7FC069D445}" type="slidenum">
              <a:rPr lang="en-US" smtClean="0"/>
              <a:t>‹#›</a:t>
            </a:fld>
            <a:endParaRPr lang="en-US"/>
          </a:p>
        </p:txBody>
      </p:sp>
    </p:spTree>
    <p:extLst>
      <p:ext uri="{BB962C8B-B14F-4D97-AF65-F5344CB8AC3E}">
        <p14:creationId xmlns:p14="http://schemas.microsoft.com/office/powerpoint/2010/main" val="3193134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48E5F4-315F-47C8-BBDC-3C7FC069D445}" type="slidenum">
              <a:rPr lang="en-US" smtClean="0"/>
              <a:t>14</a:t>
            </a:fld>
            <a:endParaRPr lang="en-US"/>
          </a:p>
        </p:txBody>
      </p:sp>
    </p:spTree>
    <p:extLst>
      <p:ext uri="{BB962C8B-B14F-4D97-AF65-F5344CB8AC3E}">
        <p14:creationId xmlns:p14="http://schemas.microsoft.com/office/powerpoint/2010/main" val="2074605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53E75-94A3-196E-E6A2-3F0BA69271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7EABB2-6085-F57B-95E9-C2112B635A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A344B1-6B47-AA76-0D8D-7758FA22673A}"/>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03F47408-C5CE-1DD2-DE43-009719B40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5F320E-E40A-735F-15CC-C3568474F5EB}"/>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2609096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5AA6B-784B-221F-3CA7-D97AF181B2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E815E8-C916-93A6-02CA-EE6E3713C5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F28CA5-31C1-FA13-78F9-368582041347}"/>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F0466B54-C45E-489D-F38F-5367D242AF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735EC5-7FAF-02C8-1B78-23E832D31719}"/>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3184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F32643-2C34-A3A2-7EF0-120B8976CF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C3CBB8-2FA1-EF55-50F9-987738A812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4486E9-B62C-61BC-6ABE-03D6B1D1C6E8}"/>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D1BF359C-722B-2B34-DC78-D8AAA68B21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95131B-F211-633C-EF32-4F4988F91F0D}"/>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352265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CCE15-2B68-DA32-691C-528DCD1EAF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3133F7-D1CB-8469-20C8-5B7BB11EA1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70F57C-8897-92CA-E957-EE3B0F1AD046}"/>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3B8304F8-A296-9043-A816-5ACC410012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F4BE36-114F-EDFB-E1B9-220A6F1C21BC}"/>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263110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A1F7-AC9D-F897-83C3-436CAD4D1B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9E1050-937F-B590-430C-4ED1C4C23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BFA099-1B1C-44DC-1556-834BB742B5B9}"/>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928AF0B2-8C3B-CAEA-7870-87DD223E9F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58B968-CE12-EF58-742F-CA0F04FC5AE3}"/>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1122265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41390-25CB-83E3-20A8-F3889AD60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99A83A-BD02-E700-3BE2-0FCC267C0F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183061-4E42-5F9D-3065-48589D6FAE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8015CD-B0B0-9C49-B131-1ED96762EA3F}"/>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6" name="Footer Placeholder 5">
            <a:extLst>
              <a:ext uri="{FF2B5EF4-FFF2-40B4-BE49-F238E27FC236}">
                <a16:creationId xmlns:a16="http://schemas.microsoft.com/office/drawing/2014/main" id="{4AD7D66B-409A-0957-20D7-96A3063EF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CE8813-9017-8610-6812-D9A14476B38A}"/>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33069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18B18-49AF-4BC5-A1DA-08E1DDC1B5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AE88DD-2E3A-7185-CA16-1B7A1FF76C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8DFFB8-2209-E083-5941-3C3C6E987B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5DF2E3-374E-C552-A15A-5D14F48DDB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28F546-9A75-57C1-5355-FFBD6ABDF8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41C815-F143-3733-9113-9B581AC28BF9}"/>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8" name="Footer Placeholder 7">
            <a:extLst>
              <a:ext uri="{FF2B5EF4-FFF2-40B4-BE49-F238E27FC236}">
                <a16:creationId xmlns:a16="http://schemas.microsoft.com/office/drawing/2014/main" id="{C1B12075-7211-2A6C-65B9-3C97BDE777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C2AD26-9E2D-A26B-0292-6F955AF3C793}"/>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2200725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17A0B-0107-E4A1-CE2F-13A9CB35A9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F48566-5A8A-151F-4352-BA0B55A4E04B}"/>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4" name="Footer Placeholder 3">
            <a:extLst>
              <a:ext uri="{FF2B5EF4-FFF2-40B4-BE49-F238E27FC236}">
                <a16:creationId xmlns:a16="http://schemas.microsoft.com/office/drawing/2014/main" id="{AA45A0B8-6B3A-693F-F477-B00855B557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7872A2-CF00-6655-63CC-00A01CDA11D1}"/>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40627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00F511-36B5-0DA7-12F1-BC9DBA41C284}"/>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3" name="Footer Placeholder 2">
            <a:extLst>
              <a:ext uri="{FF2B5EF4-FFF2-40B4-BE49-F238E27FC236}">
                <a16:creationId xmlns:a16="http://schemas.microsoft.com/office/drawing/2014/main" id="{ADA0F7FB-84E8-5F66-D931-1ADD11E7EC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561EFB-E0B0-A02B-122E-E3A646C5D72B}"/>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145762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AAFFF-C9BE-AE39-FBBF-17D1C54F5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F307A4D-70BA-21E9-C02D-C8B7C99672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3FD782-3606-A56A-BE4F-BD344A2A7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5F636D-0912-2C28-1B5E-84BB5B5FFA22}"/>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6" name="Footer Placeholder 5">
            <a:extLst>
              <a:ext uri="{FF2B5EF4-FFF2-40B4-BE49-F238E27FC236}">
                <a16:creationId xmlns:a16="http://schemas.microsoft.com/office/drawing/2014/main" id="{1DA5F579-B358-3F60-6EB7-176CC0C59A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D245E9-E44E-82DB-1AD3-410FF86C48E8}"/>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248974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1E605-0D45-9795-6A9B-58167383A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1B9CEA-3C06-73D3-9B66-B89CFF599C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A2E6B6-457E-B213-5F5B-7EE772C5B8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E86688-500B-BE44-1648-8C98DC9CCD5F}"/>
              </a:ext>
            </a:extLst>
          </p:cNvPr>
          <p:cNvSpPr>
            <a:spLocks noGrp="1"/>
          </p:cNvSpPr>
          <p:nvPr>
            <p:ph type="dt" sz="half" idx="10"/>
          </p:nvPr>
        </p:nvSpPr>
        <p:spPr/>
        <p:txBody>
          <a:bodyPr/>
          <a:lstStyle/>
          <a:p>
            <a:fld id="{9966DDD2-E69F-483E-8075-345B65066242}" type="datetimeFigureOut">
              <a:rPr lang="en-US" smtClean="0"/>
              <a:t>5/20/2026</a:t>
            </a:fld>
            <a:endParaRPr lang="en-US"/>
          </a:p>
        </p:txBody>
      </p:sp>
      <p:sp>
        <p:nvSpPr>
          <p:cNvPr id="6" name="Footer Placeholder 5">
            <a:extLst>
              <a:ext uri="{FF2B5EF4-FFF2-40B4-BE49-F238E27FC236}">
                <a16:creationId xmlns:a16="http://schemas.microsoft.com/office/drawing/2014/main" id="{14844CE4-4D07-381D-F177-B8DC94906B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2C5017-20E6-8232-4E57-58A7DA873239}"/>
              </a:ext>
            </a:extLst>
          </p:cNvPr>
          <p:cNvSpPr>
            <a:spLocks noGrp="1"/>
          </p:cNvSpPr>
          <p:nvPr>
            <p:ph type="sldNum" sz="quarter" idx="12"/>
          </p:nvPr>
        </p:nvSpPr>
        <p:spPr/>
        <p:txBody>
          <a:bodyPr/>
          <a:lstStyle/>
          <a:p>
            <a:fld id="{7C163BD3-0836-4FD0-94D1-AE333BB75F3C}" type="slidenum">
              <a:rPr lang="en-US" smtClean="0"/>
              <a:t>‹#›</a:t>
            </a:fld>
            <a:endParaRPr lang="en-US"/>
          </a:p>
        </p:txBody>
      </p:sp>
    </p:spTree>
    <p:extLst>
      <p:ext uri="{BB962C8B-B14F-4D97-AF65-F5344CB8AC3E}">
        <p14:creationId xmlns:p14="http://schemas.microsoft.com/office/powerpoint/2010/main" val="1599345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265CF5-9CD8-3DF5-8819-641CAFB21C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3E0A70-DC1D-EBEF-40D3-54909C3BE5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3295D7-9F67-1C3E-AD71-192ECFC782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6DDD2-E69F-483E-8075-345B65066242}" type="datetimeFigureOut">
              <a:rPr lang="en-US" smtClean="0"/>
              <a:t>5/20/2026</a:t>
            </a:fld>
            <a:endParaRPr lang="en-US"/>
          </a:p>
        </p:txBody>
      </p:sp>
      <p:sp>
        <p:nvSpPr>
          <p:cNvPr id="5" name="Footer Placeholder 4">
            <a:extLst>
              <a:ext uri="{FF2B5EF4-FFF2-40B4-BE49-F238E27FC236}">
                <a16:creationId xmlns:a16="http://schemas.microsoft.com/office/drawing/2014/main" id="{94E71C7F-BC46-4125-40DE-BE5DEC0E96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0CB6B5-1641-8F96-0F49-90D898A71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63BD3-0836-4FD0-94D1-AE333BB75F3C}" type="slidenum">
              <a:rPr lang="en-US" smtClean="0"/>
              <a:t>‹#›</a:t>
            </a:fld>
            <a:endParaRPr lang="en-US"/>
          </a:p>
        </p:txBody>
      </p:sp>
      <p:pic>
        <p:nvPicPr>
          <p:cNvPr id="8" name="Picture 7">
            <a:extLst>
              <a:ext uri="{FF2B5EF4-FFF2-40B4-BE49-F238E27FC236}">
                <a16:creationId xmlns:a16="http://schemas.microsoft.com/office/drawing/2014/main" id="{60E53CE6-A1AE-DCC0-CE5B-B53C5906698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68" y="0"/>
            <a:ext cx="12187263" cy="6858000"/>
          </a:xfrm>
          <a:prstGeom prst="rect">
            <a:avLst/>
          </a:prstGeom>
        </p:spPr>
      </p:pic>
    </p:spTree>
    <p:extLst>
      <p:ext uri="{BB962C8B-B14F-4D97-AF65-F5344CB8AC3E}">
        <p14:creationId xmlns:p14="http://schemas.microsoft.com/office/powerpoint/2010/main" val="2081522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7.xml"/><Relationship Id="rId4" Type="http://schemas.openxmlformats.org/officeDocument/2006/relationships/image" Target="../media/image27.emf"/></Relationships>
</file>

<file path=ppt/slides/_rels/slide24.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7.xml"/><Relationship Id="rId4" Type="http://schemas.openxmlformats.org/officeDocument/2006/relationships/image" Target="../media/image36.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7.xml"/><Relationship Id="rId4" Type="http://schemas.openxmlformats.org/officeDocument/2006/relationships/image" Target="../media/image39.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s://www.lm.gov.lv/lv/projekts/profesionala-un-musdieniga-sociala-darba-attistiba" TargetMode="External"/><Relationship Id="rId2" Type="http://schemas.openxmlformats.org/officeDocument/2006/relationships/hyperlink" Target="https://www.facebook.com/Profesionalaunmusdienigasocialadarbaattistiba/"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C0FB53A-B449-BACF-14D5-F4A2C62E98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0" y="0"/>
            <a:ext cx="12189630" cy="6858000"/>
          </a:xfrm>
          <a:prstGeom prst="rect">
            <a:avLst/>
          </a:prstGeom>
        </p:spPr>
      </p:pic>
      <p:sp>
        <p:nvSpPr>
          <p:cNvPr id="4" name="Virsraksts 1">
            <a:extLst>
              <a:ext uri="{FF2B5EF4-FFF2-40B4-BE49-F238E27FC236}">
                <a16:creationId xmlns:a16="http://schemas.microsoft.com/office/drawing/2014/main" id="{C3E501E9-B3B1-DB34-9BDC-89E00B58F871}"/>
              </a:ext>
            </a:extLst>
          </p:cNvPr>
          <p:cNvSpPr txBox="1">
            <a:spLocks/>
          </p:cNvSpPr>
          <p:nvPr/>
        </p:nvSpPr>
        <p:spPr>
          <a:xfrm>
            <a:off x="3649287" y="1548199"/>
            <a:ext cx="6645357" cy="2238358"/>
          </a:xfrm>
          <a:prstGeom prst="rect">
            <a:avLst/>
          </a:prstGeom>
          <a:noFill/>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40000"/>
              </a:lnSpc>
            </a:pPr>
            <a:r>
              <a:rPr lang="en-US" sz="5300" b="1" dirty="0">
                <a:solidFill>
                  <a:srgbClr val="8C080C"/>
                </a:solidFill>
                <a:latin typeface="Times New Roman" panose="02020603050405020304" pitchFamily="18" charset="0"/>
                <a:ea typeface="Calibri" panose="020F0502020204030204" pitchFamily="34" charset="0"/>
                <a:cs typeface="Times New Roman" panose="02020603050405020304" pitchFamily="18" charset="0"/>
              </a:rPr>
              <a:t>SABIEDRĪBAS UZTICĒŠANĀS PAŠVALDĪBU SOCIĀLAJIEM DIENESTIEM</a:t>
            </a:r>
            <a:endParaRPr lang="lv-LV" sz="2000" dirty="0">
              <a:solidFill>
                <a:srgbClr val="8C080C"/>
              </a:solidFill>
              <a:latin typeface="Times New Roman" panose="02020603050405020304" pitchFamily="18" charset="0"/>
              <a:cs typeface="Times New Roman" panose="02020603050405020304" pitchFamily="18" charset="0"/>
            </a:endParaRPr>
          </a:p>
        </p:txBody>
      </p:sp>
      <p:sp>
        <p:nvSpPr>
          <p:cNvPr id="5" name="Virsraksts 1">
            <a:extLst>
              <a:ext uri="{FF2B5EF4-FFF2-40B4-BE49-F238E27FC236}">
                <a16:creationId xmlns:a16="http://schemas.microsoft.com/office/drawing/2014/main" id="{C3AD9B72-3EBF-DB69-B4A1-8ADFC57B321B}"/>
              </a:ext>
            </a:extLst>
          </p:cNvPr>
          <p:cNvSpPr txBox="1">
            <a:spLocks/>
          </p:cNvSpPr>
          <p:nvPr/>
        </p:nvSpPr>
        <p:spPr>
          <a:xfrm>
            <a:off x="3438975" y="4035367"/>
            <a:ext cx="7195313" cy="1031915"/>
          </a:xfrm>
          <a:prstGeom prst="rect">
            <a:avLst/>
          </a:prstGeom>
          <a:noFill/>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lv-LV" sz="2200" dirty="0">
                <a:solidFill>
                  <a:srgbClr val="7D5CC6"/>
                </a:solidFill>
                <a:latin typeface="Times New Roman" panose="02020603050405020304" pitchFamily="18" charset="0"/>
                <a:cs typeface="Times New Roman" panose="02020603050405020304" pitchFamily="18" charset="0"/>
              </a:rPr>
              <a:t>Kvantitatīvs pētījums</a:t>
            </a:r>
            <a:br>
              <a:rPr lang="lv-LV" sz="2200" dirty="0">
                <a:solidFill>
                  <a:srgbClr val="7D5CC6"/>
                </a:solidFill>
                <a:latin typeface="Times New Roman" panose="02020603050405020304" pitchFamily="18" charset="0"/>
                <a:cs typeface="Times New Roman" panose="02020603050405020304" pitchFamily="18" charset="0"/>
              </a:rPr>
            </a:br>
            <a:br>
              <a:rPr lang="lv-LV" sz="900" dirty="0">
                <a:solidFill>
                  <a:srgbClr val="7D5CC6"/>
                </a:solidFill>
                <a:latin typeface="Times New Roman" panose="02020603050405020304" pitchFamily="18" charset="0"/>
                <a:cs typeface="Times New Roman" panose="02020603050405020304" pitchFamily="18" charset="0"/>
              </a:rPr>
            </a:br>
            <a:r>
              <a:rPr lang="lv-LV" sz="2000" dirty="0">
                <a:solidFill>
                  <a:srgbClr val="7D5CC6"/>
                </a:solidFill>
                <a:latin typeface="Times New Roman" panose="02020603050405020304" pitchFamily="18" charset="0"/>
                <a:cs typeface="Times New Roman" panose="02020603050405020304" pitchFamily="18" charset="0"/>
              </a:rPr>
              <a:t>“Latvijas Fakti”, 2026. gada februāris - marts</a:t>
            </a:r>
          </a:p>
        </p:txBody>
      </p:sp>
      <p:sp>
        <p:nvSpPr>
          <p:cNvPr id="6" name="Virsraksts 1">
            <a:extLst>
              <a:ext uri="{FF2B5EF4-FFF2-40B4-BE49-F238E27FC236}">
                <a16:creationId xmlns:a16="http://schemas.microsoft.com/office/drawing/2014/main" id="{56E9CD80-9986-CB6A-16EC-B26F7F0E24D8}"/>
              </a:ext>
            </a:extLst>
          </p:cNvPr>
          <p:cNvSpPr txBox="1">
            <a:spLocks/>
          </p:cNvSpPr>
          <p:nvPr/>
        </p:nvSpPr>
        <p:spPr>
          <a:xfrm>
            <a:off x="3435927" y="5605087"/>
            <a:ext cx="7195313" cy="1031915"/>
          </a:xfrm>
          <a:prstGeom prst="rect">
            <a:avLst/>
          </a:prstGeom>
          <a:noFill/>
        </p:spPr>
        <p:txBody>
          <a:bodyP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lv-LV" sz="2200" dirty="0">
                <a:solidFill>
                  <a:srgbClr val="7D5CC6"/>
                </a:solidFill>
                <a:latin typeface="Times New Roman" panose="02020603050405020304" pitchFamily="18" charset="0"/>
                <a:cs typeface="Times New Roman" panose="02020603050405020304" pitchFamily="18" charset="0"/>
              </a:rPr>
              <a:t>Pētījums veikts Eiropas Savienības kohēzijas politikas programmas 2021. – 2027. gadam Eiropas Sociālā fonda Plus 4.3.5.4. pasākuma projekta “Profesionāla un mūsdienīga sociālā darba attīstība” ietvaros, Nr.4.3.5.4/1/24/I/001</a:t>
            </a:r>
          </a:p>
        </p:txBody>
      </p:sp>
    </p:spTree>
    <p:extLst>
      <p:ext uri="{BB962C8B-B14F-4D97-AF65-F5344CB8AC3E}">
        <p14:creationId xmlns:p14="http://schemas.microsoft.com/office/powerpoint/2010/main" val="3272408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4F4FFF2D-A996-B875-157D-082E10ABD79C}"/>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Situācijas, kurās iedzīvotāji personīgi vērstos pašvaldības sociālajā dienestā</a:t>
            </a:r>
          </a:p>
        </p:txBody>
      </p:sp>
      <p:sp>
        <p:nvSpPr>
          <p:cNvPr id="3" name="TextBox 8">
            <a:extLst>
              <a:ext uri="{FF2B5EF4-FFF2-40B4-BE49-F238E27FC236}">
                <a16:creationId xmlns:a16="http://schemas.microsoft.com/office/drawing/2014/main" id="{0D706AE1-7BF2-F2FB-6C44-77F6F335DFEB}"/>
              </a:ext>
            </a:extLst>
          </p:cNvPr>
          <p:cNvSpPr txBox="1">
            <a:spLocks noChangeArrowheads="1"/>
          </p:cNvSpPr>
          <p:nvPr/>
        </p:nvSpPr>
        <p:spPr bwMode="auto">
          <a:xfrm>
            <a:off x="390792" y="644029"/>
            <a:ext cx="79912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Gadījumā, ja būtu nepieciešamība, kurās situācijās personīgi Jūs vērstos pašvaldības sociālajā dienestā?</a:t>
            </a:r>
          </a:p>
        </p:txBody>
      </p:sp>
      <p:pic>
        <p:nvPicPr>
          <p:cNvPr id="4" name="Picture 3">
            <a:extLst>
              <a:ext uri="{FF2B5EF4-FFF2-40B4-BE49-F238E27FC236}">
                <a16:creationId xmlns:a16="http://schemas.microsoft.com/office/drawing/2014/main" id="{978A8BAF-54C5-FCEC-D613-2CE4ECD25444}"/>
              </a:ext>
            </a:extLst>
          </p:cNvPr>
          <p:cNvPicPr>
            <a:picLocks noChangeAspect="1"/>
          </p:cNvPicPr>
          <p:nvPr/>
        </p:nvPicPr>
        <p:blipFill>
          <a:blip r:embed="rId2"/>
          <a:stretch>
            <a:fillRect/>
          </a:stretch>
        </p:blipFill>
        <p:spPr>
          <a:xfrm>
            <a:off x="704850" y="923656"/>
            <a:ext cx="7296150" cy="5416478"/>
          </a:xfrm>
          <a:prstGeom prst="rect">
            <a:avLst/>
          </a:prstGeom>
        </p:spPr>
      </p:pic>
      <p:sp>
        <p:nvSpPr>
          <p:cNvPr id="5" name="TextBox 4">
            <a:extLst>
              <a:ext uri="{FF2B5EF4-FFF2-40B4-BE49-F238E27FC236}">
                <a16:creationId xmlns:a16="http://schemas.microsoft.com/office/drawing/2014/main" id="{BF142AE4-3123-DC6D-C283-13BF7E7B22BC}"/>
              </a:ext>
            </a:extLst>
          </p:cNvPr>
          <p:cNvSpPr txBox="1">
            <a:spLocks noChangeArrowheads="1"/>
          </p:cNvSpPr>
          <p:nvPr/>
        </p:nvSpPr>
        <p:spPr bwMode="auto">
          <a:xfrm>
            <a:off x="7210426" y="2385211"/>
            <a:ext cx="4591050" cy="3181192"/>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Līdzīgi kā 2017.-2024.g. pētījumos, arī šogad aptaujātie Latvijas iedzīvotāji nepieciešamības gadījumā visbiežāk pašvaldības sociālajā dienestā personīgi vērstos šādās situācijās:</a:t>
            </a:r>
          </a:p>
          <a:p>
            <a:pPr marL="171450" indent="-171450" algn="just">
              <a:lnSpc>
                <a:spcPct val="120000"/>
              </a:lnSpc>
              <a:spcBef>
                <a:spcPts val="600"/>
              </a:spcBef>
              <a:buFont typeface="Wingdings" panose="05000000000000000000" pitchFamily="2" charset="2"/>
              <a:buChar char="ü"/>
            </a:pPr>
            <a:r>
              <a:rPr lang="lv-LV" altLang="en-US" sz="1100" dirty="0">
                <a:latin typeface="+mn-lt"/>
              </a:rPr>
              <a:t>Nelaimes gadījums, kad vajadzīga palīdzība (minēja 35% respondentu);</a:t>
            </a:r>
          </a:p>
          <a:p>
            <a:pPr marL="171450" indent="-171450" algn="just">
              <a:lnSpc>
                <a:spcPct val="120000"/>
              </a:lnSpc>
              <a:spcBef>
                <a:spcPts val="600"/>
              </a:spcBef>
              <a:buFont typeface="Wingdings" panose="05000000000000000000" pitchFamily="2" charset="2"/>
              <a:buChar char="ü"/>
            </a:pPr>
            <a:r>
              <a:rPr lang="lv-LV" altLang="en-US" sz="1100" dirty="0">
                <a:latin typeface="+mn-lt"/>
              </a:rPr>
              <a:t>Nepieciešams atbalsts veco ļaužu un personu ar invaliditāti aprūpei (33%);</a:t>
            </a:r>
          </a:p>
          <a:p>
            <a:pPr marL="171450" indent="-171450" algn="just">
              <a:lnSpc>
                <a:spcPct val="120000"/>
              </a:lnSpc>
              <a:spcBef>
                <a:spcPts val="600"/>
              </a:spcBef>
              <a:buFont typeface="Wingdings" panose="05000000000000000000" pitchFamily="2" charset="2"/>
              <a:buChar char="ü"/>
            </a:pPr>
            <a:r>
              <a:rPr lang="lv-LV" altLang="en-US" sz="1100" dirty="0">
                <a:latin typeface="+mn-lt"/>
              </a:rPr>
              <a:t>Nepietiekami iztikas līdzekļi (minēja 33% respondentu);</a:t>
            </a:r>
          </a:p>
          <a:p>
            <a:pPr marL="171450" indent="-171450" algn="just">
              <a:lnSpc>
                <a:spcPct val="120000"/>
              </a:lnSpc>
              <a:spcBef>
                <a:spcPts val="600"/>
              </a:spcBef>
              <a:buFont typeface="Wingdings" panose="05000000000000000000" pitchFamily="2" charset="2"/>
              <a:buChar char="ü"/>
            </a:pPr>
            <a:r>
              <a:rPr lang="lv-LV" altLang="en-US" sz="1100" dirty="0">
                <a:latin typeface="+mn-lt"/>
              </a:rPr>
              <a:t>Bezdarbs un darbavietu trūkums (23%).</a:t>
            </a:r>
          </a:p>
          <a:p>
            <a:pPr algn="just">
              <a:lnSpc>
                <a:spcPct val="120000"/>
              </a:lnSpc>
              <a:spcBef>
                <a:spcPts val="600"/>
              </a:spcBef>
              <a:buNone/>
            </a:pPr>
            <a:endParaRPr lang="lv-LV" altLang="en-US" sz="1100" dirty="0">
              <a:latin typeface="+mn-lt"/>
            </a:endParaRPr>
          </a:p>
          <a:p>
            <a:pPr algn="just">
              <a:lnSpc>
                <a:spcPct val="120000"/>
              </a:lnSpc>
              <a:spcBef>
                <a:spcPts val="600"/>
              </a:spcBef>
              <a:buNone/>
            </a:pPr>
            <a:r>
              <a:rPr lang="lv-LV" altLang="en-US" sz="1100" dirty="0">
                <a:latin typeface="+mn-lt"/>
              </a:rPr>
              <a:t>Salīdzinājumā ar iepriekšējiem pētījumiem, šogad būtiski mazinājies respondentu skaits, kuri kā iespējamo iemeslu vērsties pašvaldības sociālajā dienestā, minēja finansiālās problēmas - nepietiekamus iztikas līdzekļus, kā arī nelaimes gadījumus. Kā iespējamais iemesls vērsties sociālajā dienestā šogad biežāk minēta veco ļaužu un personu ar invaliditāti aprūpe.</a:t>
            </a:r>
          </a:p>
        </p:txBody>
      </p:sp>
      <p:sp>
        <p:nvSpPr>
          <p:cNvPr id="6" name="TextBox 5">
            <a:extLst>
              <a:ext uri="{FF2B5EF4-FFF2-40B4-BE49-F238E27FC236}">
                <a16:creationId xmlns:a16="http://schemas.microsoft.com/office/drawing/2014/main" id="{F704FBF7-F20C-88C8-C79C-249ACCC3A579}"/>
              </a:ext>
            </a:extLst>
          </p:cNvPr>
          <p:cNvSpPr txBox="1">
            <a:spLocks noChangeArrowheads="1"/>
          </p:cNvSpPr>
          <p:nvPr/>
        </p:nvSpPr>
        <p:spPr bwMode="auto">
          <a:xfrm>
            <a:off x="5067654" y="5899857"/>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
        <p:nvSpPr>
          <p:cNvPr id="7" name="Line 3">
            <a:extLst>
              <a:ext uri="{FF2B5EF4-FFF2-40B4-BE49-F238E27FC236}">
                <a16:creationId xmlns:a16="http://schemas.microsoft.com/office/drawing/2014/main" id="{1D25E53C-0469-5AC4-301A-302DF4ABE1F7}"/>
              </a:ext>
            </a:extLst>
          </p:cNvPr>
          <p:cNvSpPr>
            <a:spLocks noChangeShapeType="1"/>
          </p:cNvSpPr>
          <p:nvPr/>
        </p:nvSpPr>
        <p:spPr bwMode="auto">
          <a:xfrm flipV="1">
            <a:off x="5695950" y="1520072"/>
            <a:ext cx="279092" cy="253916"/>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8" name="Line 3">
            <a:extLst>
              <a:ext uri="{FF2B5EF4-FFF2-40B4-BE49-F238E27FC236}">
                <a16:creationId xmlns:a16="http://schemas.microsoft.com/office/drawing/2014/main" id="{DF2BA0FF-D1B9-F9F2-9729-F704FF34F65B}"/>
              </a:ext>
            </a:extLst>
          </p:cNvPr>
          <p:cNvSpPr>
            <a:spLocks noChangeShapeType="1"/>
          </p:cNvSpPr>
          <p:nvPr/>
        </p:nvSpPr>
        <p:spPr bwMode="auto">
          <a:xfrm flipH="1" flipV="1">
            <a:off x="6629399" y="1838324"/>
            <a:ext cx="219074" cy="16192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060806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38F58D6-59DC-1299-6E82-52D1DF257B29}"/>
              </a:ext>
            </a:extLst>
          </p:cNvPr>
          <p:cNvSpPr>
            <a:spLocks noChangeArrowheads="1"/>
          </p:cNvSpPr>
          <p:nvPr/>
        </p:nvSpPr>
        <p:spPr bwMode="auto">
          <a:xfrm>
            <a:off x="2805112" y="2679954"/>
            <a:ext cx="6581775"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3. Pašvaldību sociālo dienestu klienti un sadarbības  vērtējums</a:t>
            </a:r>
          </a:p>
        </p:txBody>
      </p:sp>
    </p:spTree>
    <p:extLst>
      <p:ext uri="{BB962C8B-B14F-4D97-AF65-F5344CB8AC3E}">
        <p14:creationId xmlns:p14="http://schemas.microsoft.com/office/powerpoint/2010/main" val="3797090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B6A41799-2468-7A26-5044-7DF92EB8608E}"/>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Sadarbības pieredze  ar pašvaldību sociālajiem dienestiem</a:t>
            </a:r>
          </a:p>
        </p:txBody>
      </p:sp>
      <p:sp>
        <p:nvSpPr>
          <p:cNvPr id="3" name="TextBox 8">
            <a:extLst>
              <a:ext uri="{FF2B5EF4-FFF2-40B4-BE49-F238E27FC236}">
                <a16:creationId xmlns:a16="http://schemas.microsoft.com/office/drawing/2014/main" id="{E0F6FC05-096F-7606-4D2F-AA9109203A2A}"/>
              </a:ext>
            </a:extLst>
          </p:cNvPr>
          <p:cNvSpPr txBox="1">
            <a:spLocks noChangeArrowheads="1"/>
          </p:cNvSpPr>
          <p:nvPr/>
        </p:nvSpPr>
        <p:spPr bwMode="auto">
          <a:xfrm>
            <a:off x="390792" y="644029"/>
            <a:ext cx="58099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Vai pēdējo divu gadu laikā Jūs vai kāds no Jūsu ģimenes locekļiem (tie, kas dzīvo kopā ar Jums) esat vērsies vai sadarbojies ar pašvaldības sociālo dienestu (t.sk., neveiksmīgi)? </a:t>
            </a:r>
          </a:p>
        </p:txBody>
      </p:sp>
      <p:pic>
        <p:nvPicPr>
          <p:cNvPr id="4" name="Picture 3">
            <a:extLst>
              <a:ext uri="{FF2B5EF4-FFF2-40B4-BE49-F238E27FC236}">
                <a16:creationId xmlns:a16="http://schemas.microsoft.com/office/drawing/2014/main" id="{A12769EE-04ED-BD85-AB60-C92D3D18441D}"/>
              </a:ext>
            </a:extLst>
          </p:cNvPr>
          <p:cNvPicPr>
            <a:picLocks noChangeAspect="1"/>
          </p:cNvPicPr>
          <p:nvPr/>
        </p:nvPicPr>
        <p:blipFill>
          <a:blip r:embed="rId2"/>
          <a:stretch>
            <a:fillRect/>
          </a:stretch>
        </p:blipFill>
        <p:spPr>
          <a:xfrm>
            <a:off x="7218889" y="616321"/>
            <a:ext cx="4973111" cy="5838825"/>
          </a:xfrm>
          <a:prstGeom prst="rect">
            <a:avLst/>
          </a:prstGeom>
        </p:spPr>
      </p:pic>
      <p:sp>
        <p:nvSpPr>
          <p:cNvPr id="5" name="TextBox 8">
            <a:extLst>
              <a:ext uri="{FF2B5EF4-FFF2-40B4-BE49-F238E27FC236}">
                <a16:creationId xmlns:a16="http://schemas.microsoft.com/office/drawing/2014/main" id="{25DA5042-F78B-4625-172E-E07689A36B9D}"/>
              </a:ext>
            </a:extLst>
          </p:cNvPr>
          <p:cNvSpPr txBox="1">
            <a:spLocks noChangeArrowheads="1"/>
          </p:cNvSpPr>
          <p:nvPr/>
        </p:nvSpPr>
        <p:spPr bwMode="auto">
          <a:xfrm>
            <a:off x="8010525" y="213365"/>
            <a:ext cx="40957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lv-LV" altLang="en-US" sz="1100" b="1" dirty="0">
                <a:solidFill>
                  <a:schemeClr val="accent1">
                    <a:lumMod val="50000"/>
                  </a:schemeClr>
                </a:solidFill>
                <a:latin typeface="+mn-lt"/>
              </a:rPr>
              <a:t>Pēdējo divu gadu laikā respondents vai kāds no  ģimenes locekļiem ir vērsies vai sadarbojies ar pašvaldības sociālo dienestu </a:t>
            </a:r>
          </a:p>
        </p:txBody>
      </p:sp>
      <p:pic>
        <p:nvPicPr>
          <p:cNvPr id="6" name="Picture 5">
            <a:extLst>
              <a:ext uri="{FF2B5EF4-FFF2-40B4-BE49-F238E27FC236}">
                <a16:creationId xmlns:a16="http://schemas.microsoft.com/office/drawing/2014/main" id="{82F52A62-DD44-908F-72D6-23A1D69981B0}"/>
              </a:ext>
            </a:extLst>
          </p:cNvPr>
          <p:cNvPicPr>
            <a:picLocks noChangeAspect="1"/>
          </p:cNvPicPr>
          <p:nvPr/>
        </p:nvPicPr>
        <p:blipFill>
          <a:blip r:embed="rId3"/>
          <a:stretch>
            <a:fillRect/>
          </a:stretch>
        </p:blipFill>
        <p:spPr>
          <a:xfrm>
            <a:off x="475488" y="1127993"/>
            <a:ext cx="5506212" cy="2309882"/>
          </a:xfrm>
          <a:prstGeom prst="rect">
            <a:avLst/>
          </a:prstGeom>
        </p:spPr>
      </p:pic>
      <p:sp>
        <p:nvSpPr>
          <p:cNvPr id="7" name="TextBox 8">
            <a:extLst>
              <a:ext uri="{FF2B5EF4-FFF2-40B4-BE49-F238E27FC236}">
                <a16:creationId xmlns:a16="http://schemas.microsoft.com/office/drawing/2014/main" id="{D602A4DB-D76F-363D-0146-66FA260F1821}"/>
              </a:ext>
            </a:extLst>
          </p:cNvPr>
          <p:cNvSpPr txBox="1">
            <a:spLocks noChangeArrowheads="1"/>
          </p:cNvSpPr>
          <p:nvPr/>
        </p:nvSpPr>
        <p:spPr bwMode="auto">
          <a:xfrm>
            <a:off x="390792" y="3478510"/>
            <a:ext cx="580998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Kurš tieši pēdējo divu gadu laikā vērsās vai sadarbojās ar pašvaldības sociālo dienestu? </a:t>
            </a:r>
          </a:p>
        </p:txBody>
      </p:sp>
      <p:pic>
        <p:nvPicPr>
          <p:cNvPr id="9" name="Picture 8">
            <a:extLst>
              <a:ext uri="{FF2B5EF4-FFF2-40B4-BE49-F238E27FC236}">
                <a16:creationId xmlns:a16="http://schemas.microsoft.com/office/drawing/2014/main" id="{66B0FDD1-0270-1968-ED74-98EC0882282E}"/>
              </a:ext>
            </a:extLst>
          </p:cNvPr>
          <p:cNvPicPr>
            <a:picLocks noChangeAspect="1"/>
          </p:cNvPicPr>
          <p:nvPr/>
        </p:nvPicPr>
        <p:blipFill>
          <a:blip r:embed="rId4"/>
          <a:stretch>
            <a:fillRect/>
          </a:stretch>
        </p:blipFill>
        <p:spPr>
          <a:xfrm>
            <a:off x="1315994" y="3782306"/>
            <a:ext cx="5506212" cy="2682076"/>
          </a:xfrm>
          <a:prstGeom prst="rect">
            <a:avLst/>
          </a:prstGeom>
        </p:spPr>
      </p:pic>
      <p:sp>
        <p:nvSpPr>
          <p:cNvPr id="11" name="Line 3">
            <a:extLst>
              <a:ext uri="{FF2B5EF4-FFF2-40B4-BE49-F238E27FC236}">
                <a16:creationId xmlns:a16="http://schemas.microsoft.com/office/drawing/2014/main" id="{9CA4FEF2-CCA3-E18E-5215-9F400383616B}"/>
              </a:ext>
            </a:extLst>
          </p:cNvPr>
          <p:cNvSpPr>
            <a:spLocks noChangeShapeType="1"/>
          </p:cNvSpPr>
          <p:nvPr/>
        </p:nvSpPr>
        <p:spPr bwMode="auto">
          <a:xfrm flipV="1">
            <a:off x="4345707" y="5292990"/>
            <a:ext cx="269566" cy="41854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 name="Line 3">
            <a:extLst>
              <a:ext uri="{FF2B5EF4-FFF2-40B4-BE49-F238E27FC236}">
                <a16:creationId xmlns:a16="http://schemas.microsoft.com/office/drawing/2014/main" id="{C1F0B7DE-1BFA-D0E9-9626-65F9AFE5AB86}"/>
              </a:ext>
            </a:extLst>
          </p:cNvPr>
          <p:cNvSpPr>
            <a:spLocks noChangeShapeType="1"/>
          </p:cNvSpPr>
          <p:nvPr/>
        </p:nvSpPr>
        <p:spPr bwMode="auto">
          <a:xfrm flipH="1" flipV="1">
            <a:off x="5634447" y="3959489"/>
            <a:ext cx="187633" cy="470213"/>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 name="Oval 1060">
            <a:extLst>
              <a:ext uri="{FF2B5EF4-FFF2-40B4-BE49-F238E27FC236}">
                <a16:creationId xmlns:a16="http://schemas.microsoft.com/office/drawing/2014/main" id="{045AD9E4-A5FD-D18F-2B0D-EAC162E23289}"/>
              </a:ext>
            </a:extLst>
          </p:cNvPr>
          <p:cNvSpPr>
            <a:spLocks noChangeArrowheads="1"/>
          </p:cNvSpPr>
          <p:nvPr/>
        </p:nvSpPr>
        <p:spPr bwMode="auto">
          <a:xfrm>
            <a:off x="10915351" y="4137734"/>
            <a:ext cx="410613" cy="397521"/>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14" name="TextBox 13">
            <a:extLst>
              <a:ext uri="{FF2B5EF4-FFF2-40B4-BE49-F238E27FC236}">
                <a16:creationId xmlns:a16="http://schemas.microsoft.com/office/drawing/2014/main" id="{23E406A4-CBD2-901B-FDFF-DE0B3A47113C}"/>
              </a:ext>
            </a:extLst>
          </p:cNvPr>
          <p:cNvSpPr txBox="1">
            <a:spLocks noChangeArrowheads="1"/>
          </p:cNvSpPr>
          <p:nvPr/>
        </p:nvSpPr>
        <p:spPr bwMode="auto">
          <a:xfrm>
            <a:off x="11120657" y="5141816"/>
            <a:ext cx="9573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
        <p:nvSpPr>
          <p:cNvPr id="15" name="TextBox 14">
            <a:extLst>
              <a:ext uri="{FF2B5EF4-FFF2-40B4-BE49-F238E27FC236}">
                <a16:creationId xmlns:a16="http://schemas.microsoft.com/office/drawing/2014/main" id="{DB11F906-8BCF-812B-85D1-4508C1DB7A01}"/>
              </a:ext>
            </a:extLst>
          </p:cNvPr>
          <p:cNvSpPr txBox="1">
            <a:spLocks noChangeArrowheads="1"/>
          </p:cNvSpPr>
          <p:nvPr/>
        </p:nvSpPr>
        <p:spPr bwMode="auto">
          <a:xfrm>
            <a:off x="4638674" y="1676897"/>
            <a:ext cx="2370665" cy="1094467"/>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Veikto pētījumu rezultātu dinamika liecina, ka pēdējo 4 gadu laikā sociālo dienestu klientu loks sabiedrībā nav būtiski mainījies, tas svārstās robežās no 16% līdz 19%.</a:t>
            </a:r>
          </a:p>
        </p:txBody>
      </p:sp>
      <p:sp>
        <p:nvSpPr>
          <p:cNvPr id="17" name="TextBox 16">
            <a:extLst>
              <a:ext uri="{FF2B5EF4-FFF2-40B4-BE49-F238E27FC236}">
                <a16:creationId xmlns:a16="http://schemas.microsoft.com/office/drawing/2014/main" id="{F2A1F5EA-8F5C-D4E1-2FE2-3DE36BFF581B}"/>
              </a:ext>
            </a:extLst>
          </p:cNvPr>
          <p:cNvSpPr txBox="1">
            <a:spLocks noChangeArrowheads="1"/>
          </p:cNvSpPr>
          <p:nvPr/>
        </p:nvSpPr>
        <p:spPr bwMode="auto">
          <a:xfrm>
            <a:off x="3865939" y="6001367"/>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n=370</a:t>
            </a:r>
          </a:p>
        </p:txBody>
      </p:sp>
    </p:spTree>
    <p:extLst>
      <p:ext uri="{BB962C8B-B14F-4D97-AF65-F5344CB8AC3E}">
        <p14:creationId xmlns:p14="http://schemas.microsoft.com/office/powerpoint/2010/main" val="3271416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7230680-F19B-C7F3-5D40-29A01B24A7C6}"/>
              </a:ext>
            </a:extLst>
          </p:cNvPr>
          <p:cNvPicPr>
            <a:picLocks noChangeAspect="1"/>
          </p:cNvPicPr>
          <p:nvPr/>
        </p:nvPicPr>
        <p:blipFill>
          <a:blip r:embed="rId2"/>
          <a:stretch>
            <a:fillRect/>
          </a:stretch>
        </p:blipFill>
        <p:spPr>
          <a:xfrm>
            <a:off x="1907075" y="635274"/>
            <a:ext cx="6292214" cy="5739502"/>
          </a:xfrm>
          <a:prstGeom prst="rect">
            <a:avLst/>
          </a:prstGeom>
        </p:spPr>
      </p:pic>
      <p:sp>
        <p:nvSpPr>
          <p:cNvPr id="3" name="TextBox 2">
            <a:extLst>
              <a:ext uri="{FF2B5EF4-FFF2-40B4-BE49-F238E27FC236}">
                <a16:creationId xmlns:a16="http://schemas.microsoft.com/office/drawing/2014/main" id="{9C259D12-57A9-60D6-DFA2-B5A01C51D977}"/>
              </a:ext>
            </a:extLst>
          </p:cNvPr>
          <p:cNvSpPr txBox="1">
            <a:spLocks noChangeArrowheads="1"/>
          </p:cNvSpPr>
          <p:nvPr/>
        </p:nvSpPr>
        <p:spPr bwMode="auto">
          <a:xfrm>
            <a:off x="7922324" y="726375"/>
            <a:ext cx="3781425" cy="4630819"/>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Iegūtie rezultāti atklāj:</a:t>
            </a:r>
          </a:p>
          <a:p>
            <a:pPr marL="171450" indent="-171450" algn="just">
              <a:lnSpc>
                <a:spcPct val="120000"/>
              </a:lnSpc>
              <a:spcBef>
                <a:spcPts val="600"/>
              </a:spcBef>
              <a:buFont typeface="Wingdings" panose="05000000000000000000" pitchFamily="2" charset="2"/>
              <a:buChar char="ü"/>
            </a:pPr>
            <a:r>
              <a:rPr lang="lv-LV" altLang="en-US" sz="1100" dirty="0">
                <a:latin typeface="+mn-lt"/>
              </a:rPr>
              <a:t>Vecums. Gandrīz pusi (46%) sociālo dienestu klientu veido iedzīvotāji </a:t>
            </a:r>
            <a:r>
              <a:rPr lang="lv-LV" altLang="en-US" sz="1100" dirty="0" err="1">
                <a:latin typeface="+mn-lt"/>
              </a:rPr>
              <a:t>pirmspensijas</a:t>
            </a:r>
            <a:r>
              <a:rPr lang="lv-LV" altLang="en-US" sz="1100" dirty="0">
                <a:latin typeface="+mn-lt"/>
              </a:rPr>
              <a:t> un pensijas vecumā (55 un vairāk gadi).</a:t>
            </a:r>
          </a:p>
          <a:p>
            <a:pPr marL="171450" indent="-171450" algn="just">
              <a:lnSpc>
                <a:spcPct val="120000"/>
              </a:lnSpc>
              <a:spcBef>
                <a:spcPts val="600"/>
              </a:spcBef>
              <a:buFont typeface="Wingdings" panose="05000000000000000000" pitchFamily="2" charset="2"/>
              <a:buChar char="ü"/>
            </a:pPr>
            <a:r>
              <a:rPr lang="lv-LV" altLang="en-US" sz="1100" dirty="0">
                <a:latin typeface="+mn-lt"/>
              </a:rPr>
              <a:t>Dzimums. Vairāk sievietes (60%) nekā vīrieši (40%);</a:t>
            </a:r>
          </a:p>
          <a:p>
            <a:pPr marL="171450" indent="-171450" algn="just">
              <a:lnSpc>
                <a:spcPct val="120000"/>
              </a:lnSpc>
              <a:spcBef>
                <a:spcPts val="600"/>
              </a:spcBef>
              <a:buFont typeface="Wingdings" panose="05000000000000000000" pitchFamily="2" charset="2"/>
              <a:buChar char="ü"/>
            </a:pPr>
            <a:r>
              <a:rPr lang="lv-LV" altLang="en-US" sz="1100" dirty="0">
                <a:latin typeface="+mn-lt"/>
              </a:rPr>
              <a:t>Tautība. Vairāk latvieši (60%) nekā cittautieši (40%);</a:t>
            </a:r>
          </a:p>
          <a:p>
            <a:pPr marL="171450" indent="-171450" algn="just">
              <a:lnSpc>
                <a:spcPct val="120000"/>
              </a:lnSpc>
              <a:spcBef>
                <a:spcPts val="600"/>
              </a:spcBef>
              <a:buFont typeface="Wingdings" panose="05000000000000000000" pitchFamily="2" charset="2"/>
              <a:buChar char="ü"/>
            </a:pPr>
            <a:r>
              <a:rPr lang="lv-LV" altLang="en-US" sz="1100" dirty="0">
                <a:latin typeface="+mn-lt"/>
              </a:rPr>
              <a:t>Izglītība. Lielākā daļa (52%) ar vidējo (speciālo, profesionālo, vispārizglītojošo) izglītību;</a:t>
            </a:r>
          </a:p>
          <a:p>
            <a:pPr marL="171450" indent="-171450" algn="just">
              <a:lnSpc>
                <a:spcPct val="120000"/>
              </a:lnSpc>
              <a:spcBef>
                <a:spcPts val="600"/>
              </a:spcBef>
              <a:buFont typeface="Wingdings" panose="05000000000000000000" pitchFamily="2" charset="2"/>
              <a:buChar char="ü"/>
            </a:pPr>
            <a:r>
              <a:rPr lang="lv-LV" altLang="en-US" sz="1100" dirty="0">
                <a:latin typeface="+mn-lt"/>
              </a:rPr>
              <a:t>Apdzīvotā vieta. Vairāk Rīgas (33%) un </a:t>
            </a:r>
            <a:r>
              <a:rPr lang="lv-LV" altLang="en-US" sz="1100" dirty="0" err="1">
                <a:latin typeface="+mn-lt"/>
              </a:rPr>
              <a:t>valstspilsētu</a:t>
            </a:r>
            <a:r>
              <a:rPr lang="lv-LV" altLang="en-US" sz="1100" dirty="0">
                <a:latin typeface="+mn-lt"/>
              </a:rPr>
              <a:t> (25%) iedzīvotāji;</a:t>
            </a:r>
          </a:p>
          <a:p>
            <a:pPr marL="171450" indent="-171450" algn="just">
              <a:lnSpc>
                <a:spcPct val="120000"/>
              </a:lnSpc>
              <a:spcBef>
                <a:spcPts val="600"/>
              </a:spcBef>
              <a:buFont typeface="Wingdings" panose="05000000000000000000" pitchFamily="2" charset="2"/>
              <a:buChar char="ü"/>
            </a:pPr>
            <a:r>
              <a:rPr lang="lv-LV" altLang="en-US" sz="1100" dirty="0">
                <a:latin typeface="+mn-lt"/>
              </a:rPr>
              <a:t>Nodarbinātība. 55% strādājošie, 45% nestrādājošie;</a:t>
            </a:r>
          </a:p>
          <a:p>
            <a:pPr marL="171450" indent="-171450" algn="just">
              <a:lnSpc>
                <a:spcPct val="120000"/>
              </a:lnSpc>
              <a:spcBef>
                <a:spcPts val="600"/>
              </a:spcBef>
              <a:buFont typeface="Wingdings" panose="05000000000000000000" pitchFamily="2" charset="2"/>
              <a:buChar char="ü"/>
            </a:pPr>
            <a:r>
              <a:rPr lang="lv-LV" altLang="en-US" sz="1100" dirty="0">
                <a:latin typeface="+mn-lt"/>
              </a:rPr>
              <a:t>Ienākumu līmenis. Biežāk (35%) iedzīvotāji ar zemu vai vidēji zemu (līdz 600 EUR) ienākumu līmeni uz vienu ģimenes locekli mēnesī. Gandrīz trešdaļa (33%) sociālo dienestu klientu atteicās sniegt informāciju par ienākumiem.</a:t>
            </a:r>
          </a:p>
          <a:p>
            <a:pPr marL="171450" indent="-171450" algn="just">
              <a:lnSpc>
                <a:spcPct val="120000"/>
              </a:lnSpc>
              <a:spcBef>
                <a:spcPts val="600"/>
              </a:spcBef>
              <a:buFont typeface="Wingdings" panose="05000000000000000000" pitchFamily="2" charset="2"/>
              <a:buChar char="ü"/>
            </a:pPr>
            <a:r>
              <a:rPr lang="lv-LV" altLang="en-US" sz="1100" dirty="0">
                <a:latin typeface="+mn-lt"/>
              </a:rPr>
              <a:t>Divās trešdaļās gadījumu (66%) iedzīvotāji, kuru ģimenēs nav bērnu vecumā līdz 18 gadiem;</a:t>
            </a:r>
          </a:p>
          <a:p>
            <a:pPr marL="171450" indent="-171450" algn="just">
              <a:lnSpc>
                <a:spcPct val="120000"/>
              </a:lnSpc>
              <a:spcBef>
                <a:spcPts val="600"/>
              </a:spcBef>
              <a:buFont typeface="Wingdings" panose="05000000000000000000" pitchFamily="2" charset="2"/>
              <a:buChar char="ü"/>
            </a:pPr>
            <a:r>
              <a:rPr lang="lv-LV" altLang="en-US" sz="1100" dirty="0">
                <a:latin typeface="+mn-lt"/>
              </a:rPr>
              <a:t>Ģimenes (mājsaimniecības) lielums. Lielākā daļa (52%) iedzīvotāji, kuri dzīvo vieni vai divatā.</a:t>
            </a:r>
          </a:p>
        </p:txBody>
      </p:sp>
      <p:sp>
        <p:nvSpPr>
          <p:cNvPr id="4" name="TextBox 22">
            <a:extLst>
              <a:ext uri="{FF2B5EF4-FFF2-40B4-BE49-F238E27FC236}">
                <a16:creationId xmlns:a16="http://schemas.microsoft.com/office/drawing/2014/main" id="{885CC4A2-520C-48A4-A0DA-F7008A7A3B3C}"/>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Sociālo dienestu klientu sociāli demogrāfiskais profils</a:t>
            </a:r>
          </a:p>
        </p:txBody>
      </p:sp>
      <p:sp>
        <p:nvSpPr>
          <p:cNvPr id="5" name="Oval 1060">
            <a:extLst>
              <a:ext uri="{FF2B5EF4-FFF2-40B4-BE49-F238E27FC236}">
                <a16:creationId xmlns:a16="http://schemas.microsoft.com/office/drawing/2014/main" id="{C2B516A2-DA78-FA16-96C1-8DFAB4C17BE6}"/>
              </a:ext>
            </a:extLst>
          </p:cNvPr>
          <p:cNvSpPr>
            <a:spLocks noChangeArrowheads="1"/>
          </p:cNvSpPr>
          <p:nvPr/>
        </p:nvSpPr>
        <p:spPr bwMode="auto">
          <a:xfrm>
            <a:off x="4516180" y="1731615"/>
            <a:ext cx="492234" cy="480208"/>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6" name="Oval 1060">
            <a:extLst>
              <a:ext uri="{FF2B5EF4-FFF2-40B4-BE49-F238E27FC236}">
                <a16:creationId xmlns:a16="http://schemas.microsoft.com/office/drawing/2014/main" id="{5B825260-7342-E634-4638-F45235262915}"/>
              </a:ext>
            </a:extLst>
          </p:cNvPr>
          <p:cNvSpPr>
            <a:spLocks noChangeArrowheads="1"/>
          </p:cNvSpPr>
          <p:nvPr/>
        </p:nvSpPr>
        <p:spPr bwMode="auto">
          <a:xfrm>
            <a:off x="6240205" y="702915"/>
            <a:ext cx="410613" cy="397521"/>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7" name="Oval 1060">
            <a:extLst>
              <a:ext uri="{FF2B5EF4-FFF2-40B4-BE49-F238E27FC236}">
                <a16:creationId xmlns:a16="http://schemas.microsoft.com/office/drawing/2014/main" id="{800D0BEC-4E4A-64A8-D437-478B3B0E020E}"/>
              </a:ext>
            </a:extLst>
          </p:cNvPr>
          <p:cNvSpPr>
            <a:spLocks noChangeArrowheads="1"/>
          </p:cNvSpPr>
          <p:nvPr/>
        </p:nvSpPr>
        <p:spPr bwMode="auto">
          <a:xfrm>
            <a:off x="6555707" y="5292542"/>
            <a:ext cx="410613" cy="397521"/>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8" name="Oval 1060">
            <a:extLst>
              <a:ext uri="{FF2B5EF4-FFF2-40B4-BE49-F238E27FC236}">
                <a16:creationId xmlns:a16="http://schemas.microsoft.com/office/drawing/2014/main" id="{E9DB5A9F-4673-4E29-A8E2-D77C60F62C37}"/>
              </a:ext>
            </a:extLst>
          </p:cNvPr>
          <p:cNvSpPr>
            <a:spLocks noChangeArrowheads="1"/>
          </p:cNvSpPr>
          <p:nvPr/>
        </p:nvSpPr>
        <p:spPr bwMode="auto">
          <a:xfrm>
            <a:off x="4642569" y="5491302"/>
            <a:ext cx="492234" cy="480208"/>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10" name="TextBox 9">
            <a:extLst>
              <a:ext uri="{FF2B5EF4-FFF2-40B4-BE49-F238E27FC236}">
                <a16:creationId xmlns:a16="http://schemas.microsoft.com/office/drawing/2014/main" id="{7604F263-175F-2C99-7BA2-603CB2D10216}"/>
              </a:ext>
            </a:extLst>
          </p:cNvPr>
          <p:cNvSpPr txBox="1">
            <a:spLocks noChangeArrowheads="1"/>
          </p:cNvSpPr>
          <p:nvPr/>
        </p:nvSpPr>
        <p:spPr bwMode="auto">
          <a:xfrm>
            <a:off x="7310825" y="6095768"/>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n=370</a:t>
            </a:r>
          </a:p>
        </p:txBody>
      </p:sp>
    </p:spTree>
    <p:extLst>
      <p:ext uri="{BB962C8B-B14F-4D97-AF65-F5344CB8AC3E}">
        <p14:creationId xmlns:p14="http://schemas.microsoft.com/office/powerpoint/2010/main" val="3225186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E4AB7AE0-6267-6D4B-B461-557B239E2E4B}"/>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Vēršanās iemesli  pašvaldības sociālajā dienestā</a:t>
            </a:r>
          </a:p>
        </p:txBody>
      </p:sp>
      <p:sp>
        <p:nvSpPr>
          <p:cNvPr id="3" name="TextBox 8">
            <a:extLst>
              <a:ext uri="{FF2B5EF4-FFF2-40B4-BE49-F238E27FC236}">
                <a16:creationId xmlns:a16="http://schemas.microsoft.com/office/drawing/2014/main" id="{252C9B6C-5E38-5E8E-3750-D4FF815020E7}"/>
              </a:ext>
            </a:extLst>
          </p:cNvPr>
          <p:cNvSpPr txBox="1">
            <a:spLocks noChangeArrowheads="1"/>
          </p:cNvSpPr>
          <p:nvPr/>
        </p:nvSpPr>
        <p:spPr bwMode="auto">
          <a:xfrm>
            <a:off x="390792" y="644029"/>
            <a:ext cx="79912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Kādā jautājumā Jūs vai kāds no Jūsu ģimenes locekļiem vērsāties vai sadarbojāties ar sociālo dienestu?</a:t>
            </a:r>
          </a:p>
        </p:txBody>
      </p:sp>
      <p:pic>
        <p:nvPicPr>
          <p:cNvPr id="4" name="Picture 3">
            <a:extLst>
              <a:ext uri="{FF2B5EF4-FFF2-40B4-BE49-F238E27FC236}">
                <a16:creationId xmlns:a16="http://schemas.microsoft.com/office/drawing/2014/main" id="{AF308F7D-D0AF-52BA-7DBC-F4A46B1430D1}"/>
              </a:ext>
            </a:extLst>
          </p:cNvPr>
          <p:cNvPicPr>
            <a:picLocks noChangeAspect="1"/>
          </p:cNvPicPr>
          <p:nvPr/>
        </p:nvPicPr>
        <p:blipFill>
          <a:blip r:embed="rId3"/>
          <a:stretch>
            <a:fillRect/>
          </a:stretch>
        </p:blipFill>
        <p:spPr>
          <a:xfrm>
            <a:off x="1132332" y="1038225"/>
            <a:ext cx="5794804" cy="5449062"/>
          </a:xfrm>
          <a:prstGeom prst="rect">
            <a:avLst/>
          </a:prstGeom>
        </p:spPr>
      </p:pic>
      <p:sp>
        <p:nvSpPr>
          <p:cNvPr id="5" name="TextBox 4">
            <a:extLst>
              <a:ext uri="{FF2B5EF4-FFF2-40B4-BE49-F238E27FC236}">
                <a16:creationId xmlns:a16="http://schemas.microsoft.com/office/drawing/2014/main" id="{AD141F15-5F80-8AC9-5231-DF42FF4EB47B}"/>
              </a:ext>
            </a:extLst>
          </p:cNvPr>
          <p:cNvSpPr txBox="1">
            <a:spLocks noChangeArrowheads="1"/>
          </p:cNvSpPr>
          <p:nvPr/>
        </p:nvSpPr>
        <p:spPr bwMode="auto">
          <a:xfrm>
            <a:off x="5183414" y="3372881"/>
            <a:ext cx="2640692" cy="1703864"/>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Līdzīgi kā visos iepriekšējos pētījumos kopš 2017.g., arī šogad pārliecinoši nozīmīgākais iemesls, kāpēc iedzīvotāji vērsušies pašvaldības sociālajā dienestā, ir pabalsta saņemšana, to darījuši ir 42% sociālo dienestu klientu. Jāatzīmē, ka šo klientu īpatsvars ar katru pētījumu mazinās, šogad sasniedzot zemāko rādītāju kopš 2017.g. </a:t>
            </a:r>
          </a:p>
        </p:txBody>
      </p:sp>
      <p:sp>
        <p:nvSpPr>
          <p:cNvPr id="6" name="TextBox 5">
            <a:extLst>
              <a:ext uri="{FF2B5EF4-FFF2-40B4-BE49-F238E27FC236}">
                <a16:creationId xmlns:a16="http://schemas.microsoft.com/office/drawing/2014/main" id="{4E498D2D-4579-20FB-B9C5-DC5255FDF294}"/>
              </a:ext>
            </a:extLst>
          </p:cNvPr>
          <p:cNvSpPr txBox="1">
            <a:spLocks noChangeArrowheads="1"/>
          </p:cNvSpPr>
          <p:nvPr/>
        </p:nvSpPr>
        <p:spPr bwMode="auto">
          <a:xfrm>
            <a:off x="8041364" y="886579"/>
            <a:ext cx="3846979" cy="4515403"/>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20000"/>
              </a:lnSpc>
              <a:spcBef>
                <a:spcPts val="600"/>
              </a:spcBef>
              <a:buNone/>
            </a:pPr>
            <a:r>
              <a:rPr lang="lv-LV" altLang="en-US" sz="1100" dirty="0">
                <a:latin typeface="+mn-lt"/>
              </a:rPr>
              <a:t>Retāk minētās atbildes (minēja 1%-3% sociālo dienestu klientu):</a:t>
            </a:r>
          </a:p>
          <a:p>
            <a:pPr marL="171450" indent="-171450">
              <a:lnSpc>
                <a:spcPct val="120000"/>
              </a:lnSpc>
              <a:spcBef>
                <a:spcPts val="300"/>
              </a:spcBef>
              <a:buFont typeface="Wingdings" panose="05000000000000000000" pitchFamily="2" charset="2"/>
              <a:buChar char="ü"/>
            </a:pPr>
            <a:r>
              <a:rPr lang="lv-LV" altLang="en-US" sz="1100" dirty="0">
                <a:latin typeface="+mn-lt"/>
              </a:rPr>
              <a:t>Ģimenes locekļa iekārtošana pansionātā;</a:t>
            </a:r>
          </a:p>
          <a:p>
            <a:pPr marL="171450" indent="-171450">
              <a:lnSpc>
                <a:spcPct val="120000"/>
              </a:lnSpc>
              <a:spcBef>
                <a:spcPts val="300"/>
              </a:spcBef>
              <a:buFont typeface="Wingdings" panose="05000000000000000000" pitchFamily="2" charset="2"/>
              <a:buChar char="ü"/>
            </a:pPr>
            <a:r>
              <a:rPr lang="lv-LV" altLang="en-US" sz="1100" dirty="0">
                <a:latin typeface="+mn-lt"/>
              </a:rPr>
              <a:t>Bērnu uzvedības problēmu risināšana;</a:t>
            </a:r>
          </a:p>
          <a:p>
            <a:pPr marL="171450" indent="-171450">
              <a:lnSpc>
                <a:spcPct val="120000"/>
              </a:lnSpc>
              <a:spcBef>
                <a:spcPts val="300"/>
              </a:spcBef>
              <a:buFont typeface="Wingdings" panose="05000000000000000000" pitchFamily="2" charset="2"/>
              <a:buChar char="ü"/>
            </a:pPr>
            <a:r>
              <a:rPr lang="lv-LV" altLang="en-US" sz="1100" dirty="0">
                <a:latin typeface="+mn-lt"/>
              </a:rPr>
              <a:t>Ģimenes savstarpējo attiecību problēmu risināšana (draudi, fiziska ietekmēšana u.tml.);</a:t>
            </a:r>
          </a:p>
          <a:p>
            <a:pPr marL="171450" indent="-171450">
              <a:lnSpc>
                <a:spcPct val="120000"/>
              </a:lnSpc>
              <a:spcBef>
                <a:spcPts val="300"/>
              </a:spcBef>
              <a:buFont typeface="Wingdings" panose="05000000000000000000" pitchFamily="2" charset="2"/>
              <a:buChar char="ü"/>
            </a:pPr>
            <a:r>
              <a:rPr lang="lv-LV" altLang="en-US" sz="1100" dirty="0">
                <a:latin typeface="+mn-lt"/>
              </a:rPr>
              <a:t>Aizbildņa statusa iegūšana/ palīdzība no bāriņtiesas;</a:t>
            </a:r>
          </a:p>
          <a:p>
            <a:pPr marL="171450" indent="-171450">
              <a:lnSpc>
                <a:spcPct val="120000"/>
              </a:lnSpc>
              <a:spcBef>
                <a:spcPts val="300"/>
              </a:spcBef>
              <a:buFont typeface="Wingdings" panose="05000000000000000000" pitchFamily="2" charset="2"/>
              <a:buChar char="ü"/>
            </a:pPr>
            <a:r>
              <a:rPr lang="lv-LV" altLang="en-US" sz="1100" dirty="0">
                <a:latin typeface="+mn-lt"/>
              </a:rPr>
              <a:t>Krīzes centra pakalpojumu saņemšana;</a:t>
            </a:r>
          </a:p>
          <a:p>
            <a:pPr marL="171450" indent="-171450">
              <a:lnSpc>
                <a:spcPct val="120000"/>
              </a:lnSpc>
              <a:spcBef>
                <a:spcPts val="300"/>
              </a:spcBef>
              <a:buFont typeface="Wingdings" panose="05000000000000000000" pitchFamily="2" charset="2"/>
              <a:buChar char="ü"/>
            </a:pPr>
            <a:r>
              <a:rPr lang="lv-LV" altLang="en-US" sz="1100" dirty="0">
                <a:latin typeface="+mn-lt"/>
              </a:rPr>
              <a:t>Nepieciešamība pēc psihologa palīdzības;</a:t>
            </a:r>
          </a:p>
          <a:p>
            <a:pPr marL="171450" indent="-171450">
              <a:lnSpc>
                <a:spcPct val="120000"/>
              </a:lnSpc>
              <a:spcBef>
                <a:spcPts val="300"/>
              </a:spcBef>
              <a:buFont typeface="Wingdings" panose="05000000000000000000" pitchFamily="2" charset="2"/>
              <a:buChar char="ü"/>
            </a:pPr>
            <a:r>
              <a:rPr lang="lv-LV" altLang="en-US" sz="1100" dirty="0">
                <a:latin typeface="+mn-lt"/>
              </a:rPr>
              <a:t>Piedalīšanās seminārā, lekcijā u.tml., ko organizē sociālais dienests;</a:t>
            </a:r>
          </a:p>
          <a:p>
            <a:pPr marL="171450" indent="-171450">
              <a:lnSpc>
                <a:spcPct val="120000"/>
              </a:lnSpc>
              <a:spcBef>
                <a:spcPts val="300"/>
              </a:spcBef>
              <a:buFont typeface="Wingdings" panose="05000000000000000000" pitchFamily="2" charset="2"/>
              <a:buChar char="ü"/>
            </a:pPr>
            <a:r>
              <a:rPr lang="lv-LV" altLang="en-US" sz="1100" dirty="0">
                <a:latin typeface="+mn-lt"/>
              </a:rPr>
              <a:t>Palīdzība komunālo pakalpojumu apmaksā;</a:t>
            </a:r>
          </a:p>
          <a:p>
            <a:pPr marL="171450" indent="-171450">
              <a:lnSpc>
                <a:spcPct val="120000"/>
              </a:lnSpc>
              <a:spcBef>
                <a:spcPts val="300"/>
              </a:spcBef>
              <a:buFont typeface="Wingdings" panose="05000000000000000000" pitchFamily="2" charset="2"/>
              <a:buChar char="ü"/>
            </a:pPr>
            <a:r>
              <a:rPr lang="lv-LV" altLang="en-US" sz="1100" dirty="0">
                <a:latin typeface="+mn-lt"/>
              </a:rPr>
              <a:t>Rehabilitācijas saņemšana;</a:t>
            </a:r>
          </a:p>
          <a:p>
            <a:pPr marL="171450" indent="-171450">
              <a:lnSpc>
                <a:spcPct val="120000"/>
              </a:lnSpc>
              <a:spcBef>
                <a:spcPts val="300"/>
              </a:spcBef>
              <a:buFont typeface="Wingdings" panose="05000000000000000000" pitchFamily="2" charset="2"/>
              <a:buChar char="ü"/>
            </a:pPr>
            <a:r>
              <a:rPr lang="lv-LV" altLang="en-US" sz="1100" dirty="0">
                <a:latin typeface="+mn-lt"/>
              </a:rPr>
              <a:t>Malkas piegāde apkures sezonā/ kurināmā apmaksa;</a:t>
            </a:r>
          </a:p>
          <a:p>
            <a:pPr marL="171450" indent="-171450">
              <a:lnSpc>
                <a:spcPct val="120000"/>
              </a:lnSpc>
              <a:spcBef>
                <a:spcPts val="300"/>
              </a:spcBef>
              <a:buFont typeface="Wingdings" panose="05000000000000000000" pitchFamily="2" charset="2"/>
              <a:buChar char="ü"/>
            </a:pPr>
            <a:r>
              <a:rPr lang="lv-LV" altLang="en-US" sz="1100" dirty="0">
                <a:latin typeface="+mn-lt"/>
              </a:rPr>
              <a:t>Palīdzība medicīnisko pakalpojumu saņemšanā;</a:t>
            </a:r>
          </a:p>
          <a:p>
            <a:pPr marL="171450" indent="-171450">
              <a:lnSpc>
                <a:spcPct val="120000"/>
              </a:lnSpc>
              <a:spcBef>
                <a:spcPts val="300"/>
              </a:spcBef>
              <a:buFont typeface="Wingdings" panose="05000000000000000000" pitchFamily="2" charset="2"/>
              <a:buChar char="ü"/>
            </a:pPr>
            <a:r>
              <a:rPr lang="lv-LV" altLang="en-US" sz="1100" dirty="0">
                <a:latin typeface="+mn-lt"/>
              </a:rPr>
              <a:t>Invaliditātes statusa iegūšana;</a:t>
            </a:r>
          </a:p>
          <a:p>
            <a:pPr marL="171450" indent="-171450">
              <a:lnSpc>
                <a:spcPct val="120000"/>
              </a:lnSpc>
              <a:spcBef>
                <a:spcPts val="300"/>
              </a:spcBef>
              <a:buFont typeface="Wingdings" panose="05000000000000000000" pitchFamily="2" charset="2"/>
              <a:buChar char="ü"/>
            </a:pPr>
            <a:r>
              <a:rPr lang="lv-LV" altLang="en-US" sz="1100" dirty="0">
                <a:latin typeface="+mn-lt"/>
              </a:rPr>
              <a:t>Palīdzības saņemšana atkarību problēmu risināšanā sev vai ģimenes locekļiem;</a:t>
            </a:r>
          </a:p>
          <a:p>
            <a:pPr marL="171450" indent="-171450">
              <a:lnSpc>
                <a:spcPct val="120000"/>
              </a:lnSpc>
              <a:spcBef>
                <a:spcPts val="300"/>
              </a:spcBef>
              <a:buFont typeface="Wingdings" panose="05000000000000000000" pitchFamily="2" charset="2"/>
              <a:buChar char="ü"/>
            </a:pPr>
            <a:r>
              <a:rPr lang="lv-LV" altLang="en-US" sz="1100" dirty="0" err="1">
                <a:latin typeface="+mn-lt"/>
              </a:rPr>
              <a:t>Daudzbērnu</a:t>
            </a:r>
            <a:r>
              <a:rPr lang="lv-LV" altLang="en-US" sz="1100" dirty="0">
                <a:latin typeface="+mn-lt"/>
              </a:rPr>
              <a:t> ģimenes statusa noformēšana;</a:t>
            </a:r>
          </a:p>
          <a:p>
            <a:pPr marL="171450" indent="-171450">
              <a:lnSpc>
                <a:spcPct val="120000"/>
              </a:lnSpc>
              <a:spcBef>
                <a:spcPts val="300"/>
              </a:spcBef>
              <a:buFont typeface="Wingdings" panose="05000000000000000000" pitchFamily="2" charset="2"/>
              <a:buChar char="ü"/>
            </a:pPr>
            <a:r>
              <a:rPr lang="lv-LV" altLang="en-US" sz="1100" dirty="0">
                <a:latin typeface="+mn-lt"/>
              </a:rPr>
              <a:t>Palīgierīču saņemšana personai ar invaliditāti.</a:t>
            </a:r>
          </a:p>
        </p:txBody>
      </p:sp>
      <p:sp>
        <p:nvSpPr>
          <p:cNvPr id="8" name="Line 3">
            <a:extLst>
              <a:ext uri="{FF2B5EF4-FFF2-40B4-BE49-F238E27FC236}">
                <a16:creationId xmlns:a16="http://schemas.microsoft.com/office/drawing/2014/main" id="{D3675711-AA51-8328-62AE-F940FC5088CF}"/>
              </a:ext>
            </a:extLst>
          </p:cNvPr>
          <p:cNvSpPr>
            <a:spLocks noChangeShapeType="1"/>
          </p:cNvSpPr>
          <p:nvPr/>
        </p:nvSpPr>
        <p:spPr bwMode="auto">
          <a:xfrm flipH="1" flipV="1">
            <a:off x="6095999" y="1142999"/>
            <a:ext cx="327481" cy="365438"/>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9" name="Line 3">
            <a:extLst>
              <a:ext uri="{FF2B5EF4-FFF2-40B4-BE49-F238E27FC236}">
                <a16:creationId xmlns:a16="http://schemas.microsoft.com/office/drawing/2014/main" id="{F6E0A5AA-3255-2193-822B-99B03DAF8780}"/>
              </a:ext>
            </a:extLst>
          </p:cNvPr>
          <p:cNvSpPr>
            <a:spLocks noChangeShapeType="1"/>
          </p:cNvSpPr>
          <p:nvPr/>
        </p:nvSpPr>
        <p:spPr bwMode="auto">
          <a:xfrm flipH="1" flipV="1">
            <a:off x="5019674" y="2497820"/>
            <a:ext cx="327481" cy="365438"/>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0" name="Line 3">
            <a:extLst>
              <a:ext uri="{FF2B5EF4-FFF2-40B4-BE49-F238E27FC236}">
                <a16:creationId xmlns:a16="http://schemas.microsoft.com/office/drawing/2014/main" id="{B8977E72-6727-B47D-3550-AB5CA22F30F4}"/>
              </a:ext>
            </a:extLst>
          </p:cNvPr>
          <p:cNvSpPr>
            <a:spLocks noChangeShapeType="1"/>
          </p:cNvSpPr>
          <p:nvPr/>
        </p:nvSpPr>
        <p:spPr bwMode="auto">
          <a:xfrm flipV="1">
            <a:off x="4638675" y="1838323"/>
            <a:ext cx="295274" cy="457201"/>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1" name="Line 3">
            <a:extLst>
              <a:ext uri="{FF2B5EF4-FFF2-40B4-BE49-F238E27FC236}">
                <a16:creationId xmlns:a16="http://schemas.microsoft.com/office/drawing/2014/main" id="{98FA9042-93C9-BB11-067F-096ECB446B8F}"/>
              </a:ext>
            </a:extLst>
          </p:cNvPr>
          <p:cNvSpPr>
            <a:spLocks noChangeShapeType="1"/>
          </p:cNvSpPr>
          <p:nvPr/>
        </p:nvSpPr>
        <p:spPr bwMode="auto">
          <a:xfrm flipV="1">
            <a:off x="4124519" y="3144281"/>
            <a:ext cx="295274" cy="457201"/>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 name="TextBox 11">
            <a:extLst>
              <a:ext uri="{FF2B5EF4-FFF2-40B4-BE49-F238E27FC236}">
                <a16:creationId xmlns:a16="http://schemas.microsoft.com/office/drawing/2014/main" id="{5748DC91-DBB5-67BF-92A4-9B82D544E440}"/>
              </a:ext>
            </a:extLst>
          </p:cNvPr>
          <p:cNvSpPr txBox="1">
            <a:spLocks noChangeArrowheads="1"/>
          </p:cNvSpPr>
          <p:nvPr/>
        </p:nvSpPr>
        <p:spPr bwMode="auto">
          <a:xfrm>
            <a:off x="7957003" y="5717505"/>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2026, n=370</a:t>
            </a:r>
          </a:p>
        </p:txBody>
      </p:sp>
    </p:spTree>
    <p:extLst>
      <p:ext uri="{BB962C8B-B14F-4D97-AF65-F5344CB8AC3E}">
        <p14:creationId xmlns:p14="http://schemas.microsoft.com/office/powerpoint/2010/main" val="3384419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1E750D11-1504-4161-6C3C-56518716CA21}"/>
              </a:ext>
            </a:extLst>
          </p:cNvPr>
          <p:cNvSpPr txBox="1">
            <a:spLocks noChangeArrowheads="1"/>
          </p:cNvSpPr>
          <p:nvPr/>
        </p:nvSpPr>
        <p:spPr bwMode="auto">
          <a:xfrm>
            <a:off x="264695" y="160065"/>
            <a:ext cx="90640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Informācijas avoti par iespēju vērsties pašvaldības sociālajā dienestā</a:t>
            </a:r>
          </a:p>
        </p:txBody>
      </p:sp>
      <p:sp>
        <p:nvSpPr>
          <p:cNvPr id="3" name="TextBox 8">
            <a:extLst>
              <a:ext uri="{FF2B5EF4-FFF2-40B4-BE49-F238E27FC236}">
                <a16:creationId xmlns:a16="http://schemas.microsoft.com/office/drawing/2014/main" id="{96884781-D503-A5D7-726F-49EE85484633}"/>
              </a:ext>
            </a:extLst>
          </p:cNvPr>
          <p:cNvSpPr txBox="1">
            <a:spLocks noChangeArrowheads="1"/>
          </p:cNvSpPr>
          <p:nvPr/>
        </p:nvSpPr>
        <p:spPr bwMode="auto">
          <a:xfrm>
            <a:off x="390792" y="644029"/>
            <a:ext cx="41996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Vai Jūs vērsāties vai sadarbojāties ar sociālo dienestu pēc savas iniciatīvas vai pēc citu personu iniciatīvas/ nosūtījuma?</a:t>
            </a:r>
          </a:p>
        </p:txBody>
      </p:sp>
      <p:pic>
        <p:nvPicPr>
          <p:cNvPr id="4" name="Picture 3">
            <a:extLst>
              <a:ext uri="{FF2B5EF4-FFF2-40B4-BE49-F238E27FC236}">
                <a16:creationId xmlns:a16="http://schemas.microsoft.com/office/drawing/2014/main" id="{7390C46B-742B-829F-AA21-2EC4062D44E3}"/>
              </a:ext>
            </a:extLst>
          </p:cNvPr>
          <p:cNvPicPr>
            <a:picLocks noChangeAspect="1"/>
          </p:cNvPicPr>
          <p:nvPr/>
        </p:nvPicPr>
        <p:blipFill>
          <a:blip r:embed="rId2"/>
          <a:stretch>
            <a:fillRect/>
          </a:stretch>
        </p:blipFill>
        <p:spPr>
          <a:xfrm>
            <a:off x="390793" y="1545706"/>
            <a:ext cx="5308044" cy="2903264"/>
          </a:xfrm>
          <a:prstGeom prst="rect">
            <a:avLst/>
          </a:prstGeom>
        </p:spPr>
      </p:pic>
      <p:cxnSp>
        <p:nvCxnSpPr>
          <p:cNvPr id="5" name="Straight Connector 4">
            <a:extLst>
              <a:ext uri="{FF2B5EF4-FFF2-40B4-BE49-F238E27FC236}">
                <a16:creationId xmlns:a16="http://schemas.microsoft.com/office/drawing/2014/main" id="{884575F5-C87B-80BF-4D0B-78649D5D3720}"/>
              </a:ext>
            </a:extLst>
          </p:cNvPr>
          <p:cNvCxnSpPr>
            <a:cxnSpLocks/>
          </p:cNvCxnSpPr>
          <p:nvPr/>
        </p:nvCxnSpPr>
        <p:spPr>
          <a:xfrm>
            <a:off x="6068640" y="748145"/>
            <a:ext cx="0" cy="507163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E87F66A3-897C-5866-B74C-2696AAD391FF}"/>
              </a:ext>
            </a:extLst>
          </p:cNvPr>
          <p:cNvPicPr>
            <a:picLocks noChangeAspect="1"/>
          </p:cNvPicPr>
          <p:nvPr/>
        </p:nvPicPr>
        <p:blipFill>
          <a:blip r:embed="rId3"/>
          <a:stretch>
            <a:fillRect/>
          </a:stretch>
        </p:blipFill>
        <p:spPr>
          <a:xfrm>
            <a:off x="6358695" y="1179584"/>
            <a:ext cx="5576897" cy="5079060"/>
          </a:xfrm>
          <a:prstGeom prst="rect">
            <a:avLst/>
          </a:prstGeom>
        </p:spPr>
      </p:pic>
      <p:sp>
        <p:nvSpPr>
          <p:cNvPr id="8" name="TextBox 8">
            <a:extLst>
              <a:ext uri="{FF2B5EF4-FFF2-40B4-BE49-F238E27FC236}">
                <a16:creationId xmlns:a16="http://schemas.microsoft.com/office/drawing/2014/main" id="{B966C239-59A2-9EE7-4A98-1DCFF04EB7E6}"/>
              </a:ext>
            </a:extLst>
          </p:cNvPr>
          <p:cNvSpPr txBox="1">
            <a:spLocks noChangeArrowheads="1"/>
          </p:cNvSpPr>
          <p:nvPr/>
        </p:nvSpPr>
        <p:spPr bwMode="auto">
          <a:xfrm>
            <a:off x="7532254" y="669824"/>
            <a:ext cx="42689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Kur Jūs ieguvāt informāciju par iespēju vērsties vai sadarboties ar pašvaldības sociālo dienestu?</a:t>
            </a:r>
          </a:p>
        </p:txBody>
      </p:sp>
      <p:sp>
        <p:nvSpPr>
          <p:cNvPr id="9" name="Rectangle 8">
            <a:extLst>
              <a:ext uri="{FF2B5EF4-FFF2-40B4-BE49-F238E27FC236}">
                <a16:creationId xmlns:a16="http://schemas.microsoft.com/office/drawing/2014/main" id="{6B052E42-3AB9-5DAB-09A4-FA9B8FFFB8BB}"/>
              </a:ext>
            </a:extLst>
          </p:cNvPr>
          <p:cNvSpPr/>
          <p:nvPr/>
        </p:nvSpPr>
        <p:spPr>
          <a:xfrm>
            <a:off x="390792" y="1339273"/>
            <a:ext cx="5040191" cy="1662545"/>
          </a:xfrm>
          <a:prstGeom prst="rect">
            <a:avLst/>
          </a:prstGeom>
          <a:noFill/>
          <a:ln w="19050">
            <a:solidFill>
              <a:srgbClr val="9E784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
        <p:nvSpPr>
          <p:cNvPr id="10" name="Arrow: Right 9">
            <a:extLst>
              <a:ext uri="{FF2B5EF4-FFF2-40B4-BE49-F238E27FC236}">
                <a16:creationId xmlns:a16="http://schemas.microsoft.com/office/drawing/2014/main" id="{CA9989E2-821F-E606-5767-C22E4A1368C1}"/>
              </a:ext>
            </a:extLst>
          </p:cNvPr>
          <p:cNvSpPr/>
          <p:nvPr/>
        </p:nvSpPr>
        <p:spPr>
          <a:xfrm rot="20457296">
            <a:off x="5410692" y="1285403"/>
            <a:ext cx="1160577" cy="352425"/>
          </a:xfrm>
          <a:prstGeom prst="rightArrow">
            <a:avLst/>
          </a:prstGeom>
          <a:solidFill>
            <a:srgbClr val="9E784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D0C6126-6C20-F948-2AD3-217DE48922D2}"/>
              </a:ext>
            </a:extLst>
          </p:cNvPr>
          <p:cNvSpPr txBox="1">
            <a:spLocks noChangeArrowheads="1"/>
          </p:cNvSpPr>
          <p:nvPr/>
        </p:nvSpPr>
        <p:spPr bwMode="auto">
          <a:xfrm>
            <a:off x="2490632" y="5058378"/>
            <a:ext cx="2640693"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kuri paši sadarbojušies ar sociālo dienestu; n=233</a:t>
            </a:r>
          </a:p>
        </p:txBody>
      </p:sp>
      <p:sp>
        <p:nvSpPr>
          <p:cNvPr id="12" name="TextBox 11">
            <a:extLst>
              <a:ext uri="{FF2B5EF4-FFF2-40B4-BE49-F238E27FC236}">
                <a16:creationId xmlns:a16="http://schemas.microsoft.com/office/drawing/2014/main" id="{1A8C64AA-7BE1-8FB0-4BA8-440F0AF54F7F}"/>
              </a:ext>
            </a:extLst>
          </p:cNvPr>
          <p:cNvSpPr txBox="1">
            <a:spLocks noChangeArrowheads="1"/>
          </p:cNvSpPr>
          <p:nvPr/>
        </p:nvSpPr>
        <p:spPr bwMode="auto">
          <a:xfrm>
            <a:off x="9401175" y="5612026"/>
            <a:ext cx="2640693"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kuri sociālajā dienestā vērsās pēc savas iniciatīvas; n=189</a:t>
            </a:r>
          </a:p>
        </p:txBody>
      </p:sp>
      <p:sp>
        <p:nvSpPr>
          <p:cNvPr id="13" name="Line 3">
            <a:extLst>
              <a:ext uri="{FF2B5EF4-FFF2-40B4-BE49-F238E27FC236}">
                <a16:creationId xmlns:a16="http://schemas.microsoft.com/office/drawing/2014/main" id="{4C7242DC-A31D-53EC-7D04-41F425FF7D83}"/>
              </a:ext>
            </a:extLst>
          </p:cNvPr>
          <p:cNvSpPr>
            <a:spLocks noChangeShapeType="1"/>
          </p:cNvSpPr>
          <p:nvPr/>
        </p:nvSpPr>
        <p:spPr bwMode="auto">
          <a:xfrm flipV="1">
            <a:off x="9401175" y="2629930"/>
            <a:ext cx="265556" cy="415497"/>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952741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B6902DA9-601C-E057-7E05-0373CF8E7E99}"/>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Kopējā apmierinātība ar sociālā dienesta palīdzību un argumentācija, ja tā neapmierināja</a:t>
            </a:r>
          </a:p>
        </p:txBody>
      </p:sp>
      <p:sp>
        <p:nvSpPr>
          <p:cNvPr id="3" name="TextBox 8">
            <a:extLst>
              <a:ext uri="{FF2B5EF4-FFF2-40B4-BE49-F238E27FC236}">
                <a16:creationId xmlns:a16="http://schemas.microsoft.com/office/drawing/2014/main" id="{8C38BC62-1B93-24D6-E1E9-3F20A3BC77D0}"/>
              </a:ext>
            </a:extLst>
          </p:cNvPr>
          <p:cNvSpPr txBox="1">
            <a:spLocks noChangeArrowheads="1"/>
          </p:cNvSpPr>
          <p:nvPr/>
        </p:nvSpPr>
        <p:spPr bwMode="auto">
          <a:xfrm>
            <a:off x="287760" y="621730"/>
            <a:ext cx="51510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Kopumā, cik apmierināts/-a Jūs esat ar sociālā dienesta palīdzību/ atbalstu Jūsu/ Jūsu ģimenes situācijā? </a:t>
            </a:r>
          </a:p>
        </p:txBody>
      </p:sp>
      <p:pic>
        <p:nvPicPr>
          <p:cNvPr id="4" name="Picture 3">
            <a:extLst>
              <a:ext uri="{FF2B5EF4-FFF2-40B4-BE49-F238E27FC236}">
                <a16:creationId xmlns:a16="http://schemas.microsoft.com/office/drawing/2014/main" id="{03879517-4B89-306C-3FC9-7EC84A3DF88E}"/>
              </a:ext>
            </a:extLst>
          </p:cNvPr>
          <p:cNvPicPr>
            <a:picLocks noChangeAspect="1"/>
          </p:cNvPicPr>
          <p:nvPr/>
        </p:nvPicPr>
        <p:blipFill>
          <a:blip r:embed="rId2"/>
          <a:stretch>
            <a:fillRect/>
          </a:stretch>
        </p:blipFill>
        <p:spPr>
          <a:xfrm>
            <a:off x="648990" y="939794"/>
            <a:ext cx="4812861" cy="2672547"/>
          </a:xfrm>
          <a:prstGeom prst="rect">
            <a:avLst/>
          </a:prstGeom>
        </p:spPr>
      </p:pic>
      <p:pic>
        <p:nvPicPr>
          <p:cNvPr id="6" name="Picture 5">
            <a:extLst>
              <a:ext uri="{FF2B5EF4-FFF2-40B4-BE49-F238E27FC236}">
                <a16:creationId xmlns:a16="http://schemas.microsoft.com/office/drawing/2014/main" id="{1A3722EC-2EFB-01C2-9A9F-D0F9F7DA0724}"/>
              </a:ext>
            </a:extLst>
          </p:cNvPr>
          <p:cNvPicPr>
            <a:picLocks noChangeAspect="1"/>
          </p:cNvPicPr>
          <p:nvPr/>
        </p:nvPicPr>
        <p:blipFill>
          <a:blip r:embed="rId3"/>
          <a:stretch>
            <a:fillRect/>
          </a:stretch>
        </p:blipFill>
        <p:spPr>
          <a:xfrm>
            <a:off x="7162935" y="1017522"/>
            <a:ext cx="4966812" cy="4687834"/>
          </a:xfrm>
          <a:prstGeom prst="rect">
            <a:avLst/>
          </a:prstGeom>
        </p:spPr>
      </p:pic>
      <p:sp>
        <p:nvSpPr>
          <p:cNvPr id="7" name="Arrow: Right 6">
            <a:extLst>
              <a:ext uri="{FF2B5EF4-FFF2-40B4-BE49-F238E27FC236}">
                <a16:creationId xmlns:a16="http://schemas.microsoft.com/office/drawing/2014/main" id="{5B59F0BB-3D31-CADD-80E9-714F985DDEC1}"/>
              </a:ext>
            </a:extLst>
          </p:cNvPr>
          <p:cNvSpPr/>
          <p:nvPr/>
        </p:nvSpPr>
        <p:spPr>
          <a:xfrm rot="20987662">
            <a:off x="4620464" y="1624427"/>
            <a:ext cx="2185634" cy="461665"/>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8">
            <a:extLst>
              <a:ext uri="{FF2B5EF4-FFF2-40B4-BE49-F238E27FC236}">
                <a16:creationId xmlns:a16="http://schemas.microsoft.com/office/drawing/2014/main" id="{2151C33D-FE2E-FAEE-46C8-DBC82DE781B8}"/>
              </a:ext>
            </a:extLst>
          </p:cNvPr>
          <p:cNvSpPr txBox="1">
            <a:spLocks noChangeArrowheads="1"/>
          </p:cNvSpPr>
          <p:nvPr/>
        </p:nvSpPr>
        <p:spPr bwMode="auto">
          <a:xfrm>
            <a:off x="8743950" y="621730"/>
            <a:ext cx="336984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Lūdzu precizējiet, kas tieši Jūs neapmierināja? </a:t>
            </a:r>
          </a:p>
        </p:txBody>
      </p:sp>
      <p:cxnSp>
        <p:nvCxnSpPr>
          <p:cNvPr id="9" name="Straight Connector 8">
            <a:extLst>
              <a:ext uri="{FF2B5EF4-FFF2-40B4-BE49-F238E27FC236}">
                <a16:creationId xmlns:a16="http://schemas.microsoft.com/office/drawing/2014/main" id="{7BFA1984-FB11-2F3D-1B03-33DE4CCB1867}"/>
              </a:ext>
            </a:extLst>
          </p:cNvPr>
          <p:cNvCxnSpPr>
            <a:cxnSpLocks/>
          </p:cNvCxnSpPr>
          <p:nvPr/>
        </p:nvCxnSpPr>
        <p:spPr>
          <a:xfrm>
            <a:off x="6874212" y="767195"/>
            <a:ext cx="0" cy="507163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B78C7C1-D685-16CA-1B1F-BD23752A3D39}"/>
              </a:ext>
            </a:extLst>
          </p:cNvPr>
          <p:cNvSpPr txBox="1">
            <a:spLocks noChangeArrowheads="1"/>
          </p:cNvSpPr>
          <p:nvPr/>
        </p:nvSpPr>
        <p:spPr bwMode="auto">
          <a:xfrm>
            <a:off x="7162801" y="5982354"/>
            <a:ext cx="495300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kurus neapmierināja saņemtie pakalpojumi; 2026, n=63</a:t>
            </a:r>
          </a:p>
        </p:txBody>
      </p:sp>
      <p:pic>
        <p:nvPicPr>
          <p:cNvPr id="13" name="Picture 12">
            <a:extLst>
              <a:ext uri="{FF2B5EF4-FFF2-40B4-BE49-F238E27FC236}">
                <a16:creationId xmlns:a16="http://schemas.microsoft.com/office/drawing/2014/main" id="{FC1C1AAE-6B3D-EE59-20FC-8DB2B943F0E5}"/>
              </a:ext>
            </a:extLst>
          </p:cNvPr>
          <p:cNvPicPr>
            <a:picLocks noChangeAspect="1"/>
          </p:cNvPicPr>
          <p:nvPr/>
        </p:nvPicPr>
        <p:blipFill>
          <a:blip r:embed="rId4"/>
          <a:stretch>
            <a:fillRect/>
          </a:stretch>
        </p:blipFill>
        <p:spPr>
          <a:xfrm>
            <a:off x="238184" y="3429000"/>
            <a:ext cx="4991042" cy="2364407"/>
          </a:xfrm>
          <a:prstGeom prst="rect">
            <a:avLst/>
          </a:prstGeom>
        </p:spPr>
      </p:pic>
      <p:sp>
        <p:nvSpPr>
          <p:cNvPr id="14" name="TextBox 13">
            <a:extLst>
              <a:ext uri="{FF2B5EF4-FFF2-40B4-BE49-F238E27FC236}">
                <a16:creationId xmlns:a16="http://schemas.microsoft.com/office/drawing/2014/main" id="{D48FE14B-93CB-D369-FC8A-C61ACC2CD105}"/>
              </a:ext>
            </a:extLst>
          </p:cNvPr>
          <p:cNvSpPr txBox="1">
            <a:spLocks noChangeArrowheads="1"/>
          </p:cNvSpPr>
          <p:nvPr/>
        </p:nvSpPr>
        <p:spPr bwMode="auto">
          <a:xfrm>
            <a:off x="5317789" y="2065407"/>
            <a:ext cx="1845011" cy="3328925"/>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Līdzīgi kā iepriekšējos pētījumos, arī šogad sociālā dienesta sniegtā palīdzība/ atbalsts apmierināja vairāk nekā trīs ceturtdaļas (79%) Latvijas iedzīvotāju, kuri paši vai kuru ģimenes locekļi pēdējo divu gadu laikā ir vērsušies sociālajā dienestā. Jāatzīmē, ka katrs otrais (49%) klients ar sociālā dienesta sniegto palīdzību, atbalstu palika pilnībā apmierināts. Kritisku viedokli pārstāvēja 17% aptaujāto sociālo dienestu klientu.</a:t>
            </a:r>
          </a:p>
        </p:txBody>
      </p:sp>
      <p:sp>
        <p:nvSpPr>
          <p:cNvPr id="15" name="TextBox 14">
            <a:extLst>
              <a:ext uri="{FF2B5EF4-FFF2-40B4-BE49-F238E27FC236}">
                <a16:creationId xmlns:a16="http://schemas.microsoft.com/office/drawing/2014/main" id="{46099C6C-2840-4D88-9E3E-6851E721A3D7}"/>
              </a:ext>
            </a:extLst>
          </p:cNvPr>
          <p:cNvSpPr txBox="1">
            <a:spLocks noChangeArrowheads="1"/>
          </p:cNvSpPr>
          <p:nvPr/>
        </p:nvSpPr>
        <p:spPr bwMode="auto">
          <a:xfrm>
            <a:off x="3055420" y="5898329"/>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2026, n=370</a:t>
            </a:r>
          </a:p>
        </p:txBody>
      </p:sp>
    </p:spTree>
    <p:extLst>
      <p:ext uri="{BB962C8B-B14F-4D97-AF65-F5344CB8AC3E}">
        <p14:creationId xmlns:p14="http://schemas.microsoft.com/office/powerpoint/2010/main" val="216508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10C41146-1E25-A95A-1A9B-855680E45BAD}"/>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Apmierinātība ar pašvaldības sociālā dienesta darbinieku attieksmi</a:t>
            </a:r>
          </a:p>
        </p:txBody>
      </p:sp>
      <p:sp>
        <p:nvSpPr>
          <p:cNvPr id="3" name="TextBox 8">
            <a:extLst>
              <a:ext uri="{FF2B5EF4-FFF2-40B4-BE49-F238E27FC236}">
                <a16:creationId xmlns:a16="http://schemas.microsoft.com/office/drawing/2014/main" id="{05BF8072-E1DB-9FF9-6D44-CBE0C90C5BCE}"/>
              </a:ext>
            </a:extLst>
          </p:cNvPr>
          <p:cNvSpPr txBox="1">
            <a:spLocks noChangeArrowheads="1"/>
          </p:cNvSpPr>
          <p:nvPr/>
        </p:nvSpPr>
        <p:spPr bwMode="auto">
          <a:xfrm>
            <a:off x="287760" y="745555"/>
            <a:ext cx="108564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Cik lielā mērā Jūs apmierināja pašvaldības sociālā dienesta darbinieku attieksme (ieinteresētība, laipnība, atsaucība) risinot Jūsu/ Jūsu ģimenes jautājumu? </a:t>
            </a:r>
          </a:p>
        </p:txBody>
      </p:sp>
      <p:pic>
        <p:nvPicPr>
          <p:cNvPr id="5" name="Picture 4">
            <a:extLst>
              <a:ext uri="{FF2B5EF4-FFF2-40B4-BE49-F238E27FC236}">
                <a16:creationId xmlns:a16="http://schemas.microsoft.com/office/drawing/2014/main" id="{FEA4CF50-0855-3EDB-16DC-C547A36CAF71}"/>
              </a:ext>
            </a:extLst>
          </p:cNvPr>
          <p:cNvPicPr>
            <a:picLocks noChangeAspect="1"/>
          </p:cNvPicPr>
          <p:nvPr/>
        </p:nvPicPr>
        <p:blipFill>
          <a:blip r:embed="rId2"/>
          <a:stretch>
            <a:fillRect/>
          </a:stretch>
        </p:blipFill>
        <p:spPr>
          <a:xfrm>
            <a:off x="5633085" y="1842516"/>
            <a:ext cx="5859780" cy="2639568"/>
          </a:xfrm>
          <a:prstGeom prst="rect">
            <a:avLst/>
          </a:prstGeom>
        </p:spPr>
      </p:pic>
      <p:sp>
        <p:nvSpPr>
          <p:cNvPr id="6" name="TextBox 5">
            <a:extLst>
              <a:ext uri="{FF2B5EF4-FFF2-40B4-BE49-F238E27FC236}">
                <a16:creationId xmlns:a16="http://schemas.microsoft.com/office/drawing/2014/main" id="{26738EFE-405D-AD07-83AF-5BAF413D4DC9}"/>
              </a:ext>
            </a:extLst>
          </p:cNvPr>
          <p:cNvSpPr txBox="1">
            <a:spLocks noChangeArrowheads="1"/>
          </p:cNvSpPr>
          <p:nvPr/>
        </p:nvSpPr>
        <p:spPr bwMode="auto">
          <a:xfrm>
            <a:off x="5299329" y="4742894"/>
            <a:ext cx="6121146" cy="891334"/>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Pašvaldības sociālo dienestu klientu apmierinātība ar iestāžu darbinieku attieksmi  korelē ar kopējo apmierinātību ar saņemtajiem pakalpojumiem, atbalstu. Līdzīgi kā 2024.g., arī šogad dominējošo daļu (82%) klientu apmierināja sociālā dienesta darbinieku attieksme (ieinteresētība, laipnība, atsaucība) risinot klienta jautājumu. Kritiski sociālo dienestu darbinieku attieksmi vērtēja 15% aptaujāto klientu.</a:t>
            </a:r>
          </a:p>
        </p:txBody>
      </p:sp>
      <p:sp>
        <p:nvSpPr>
          <p:cNvPr id="7" name="TextBox 6">
            <a:extLst>
              <a:ext uri="{FF2B5EF4-FFF2-40B4-BE49-F238E27FC236}">
                <a16:creationId xmlns:a16="http://schemas.microsoft.com/office/drawing/2014/main" id="{15668E2D-88AA-71FD-E9DD-BB899437D8C2}"/>
              </a:ext>
            </a:extLst>
          </p:cNvPr>
          <p:cNvSpPr txBox="1">
            <a:spLocks noChangeArrowheads="1"/>
          </p:cNvSpPr>
          <p:nvPr/>
        </p:nvSpPr>
        <p:spPr bwMode="auto">
          <a:xfrm>
            <a:off x="4775653" y="5858529"/>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2026, n=370</a:t>
            </a:r>
          </a:p>
        </p:txBody>
      </p:sp>
      <p:pic>
        <p:nvPicPr>
          <p:cNvPr id="8" name="Picture 7">
            <a:extLst>
              <a:ext uri="{FF2B5EF4-FFF2-40B4-BE49-F238E27FC236}">
                <a16:creationId xmlns:a16="http://schemas.microsoft.com/office/drawing/2014/main" id="{326E79EB-23D6-82F0-6951-5845BBEDA4F2}"/>
              </a:ext>
            </a:extLst>
          </p:cNvPr>
          <p:cNvPicPr>
            <a:picLocks noChangeAspect="1"/>
          </p:cNvPicPr>
          <p:nvPr/>
        </p:nvPicPr>
        <p:blipFill>
          <a:blip r:embed="rId3"/>
          <a:stretch>
            <a:fillRect/>
          </a:stretch>
        </p:blipFill>
        <p:spPr>
          <a:xfrm>
            <a:off x="119356" y="1165540"/>
            <a:ext cx="5671844" cy="3706737"/>
          </a:xfrm>
          <a:prstGeom prst="rect">
            <a:avLst/>
          </a:prstGeom>
        </p:spPr>
      </p:pic>
    </p:spTree>
    <p:extLst>
      <p:ext uri="{BB962C8B-B14F-4D97-AF65-F5344CB8AC3E}">
        <p14:creationId xmlns:p14="http://schemas.microsoft.com/office/powerpoint/2010/main" val="3893606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3DDA717-4EAA-7F1F-D90C-BB8D6598916D}"/>
              </a:ext>
            </a:extLst>
          </p:cNvPr>
          <p:cNvSpPr>
            <a:spLocks noChangeArrowheads="1"/>
          </p:cNvSpPr>
          <p:nvPr/>
        </p:nvSpPr>
        <p:spPr bwMode="auto">
          <a:xfrm>
            <a:off x="1776628" y="2753845"/>
            <a:ext cx="8638743"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4. Pašvaldību sociālo dienestu potenciālie klienti</a:t>
            </a:r>
          </a:p>
        </p:txBody>
      </p:sp>
    </p:spTree>
    <p:extLst>
      <p:ext uri="{BB962C8B-B14F-4D97-AF65-F5344CB8AC3E}">
        <p14:creationId xmlns:p14="http://schemas.microsoft.com/office/powerpoint/2010/main" val="3783651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C586CC49-1347-BBFE-DFDD-F2B929F7BA1C}"/>
              </a:ext>
            </a:extLst>
          </p:cNvPr>
          <p:cNvSpPr txBox="1">
            <a:spLocks noChangeArrowheads="1"/>
          </p:cNvSpPr>
          <p:nvPr/>
        </p:nvSpPr>
        <p:spPr bwMode="auto">
          <a:xfrm>
            <a:off x="264694" y="160065"/>
            <a:ext cx="118490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200" dirty="0">
                <a:solidFill>
                  <a:srgbClr val="990033"/>
                </a:solidFill>
              </a:rPr>
              <a:t>Iedzīvotāji, kuri pēdējo divu gadu laikā apsvēra iespēju vērsties sociālajā dienestā, bet tajā nevērsās</a:t>
            </a:r>
          </a:p>
        </p:txBody>
      </p:sp>
      <p:sp>
        <p:nvSpPr>
          <p:cNvPr id="3" name="TextBox 8">
            <a:extLst>
              <a:ext uri="{FF2B5EF4-FFF2-40B4-BE49-F238E27FC236}">
                <a16:creationId xmlns:a16="http://schemas.microsoft.com/office/drawing/2014/main" id="{B0D4F90E-B118-9671-8295-025D485C373A}"/>
              </a:ext>
            </a:extLst>
          </p:cNvPr>
          <p:cNvSpPr txBox="1">
            <a:spLocks noChangeArrowheads="1"/>
          </p:cNvSpPr>
          <p:nvPr/>
        </p:nvSpPr>
        <p:spPr bwMode="auto">
          <a:xfrm>
            <a:off x="287760" y="774130"/>
            <a:ext cx="108564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Vai pēdējo divu gadu laikā Jums vai Jūsu ģimenes locekļiem ir bijusi situācija, kad apsvērāt iespēju vērsties pašvaldības sociālajā dienestā, bet to neizdarījāt?</a:t>
            </a:r>
          </a:p>
        </p:txBody>
      </p:sp>
      <p:sp>
        <p:nvSpPr>
          <p:cNvPr id="4" name="TextBox 8">
            <a:extLst>
              <a:ext uri="{FF2B5EF4-FFF2-40B4-BE49-F238E27FC236}">
                <a16:creationId xmlns:a16="http://schemas.microsoft.com/office/drawing/2014/main" id="{9EE3AEF0-87E6-7E0D-F2B3-CCCC1ED8EEE9}"/>
              </a:ext>
            </a:extLst>
          </p:cNvPr>
          <p:cNvSpPr txBox="1">
            <a:spLocks noChangeArrowheads="1"/>
          </p:cNvSpPr>
          <p:nvPr/>
        </p:nvSpPr>
        <p:spPr bwMode="auto">
          <a:xfrm>
            <a:off x="1706985" y="1526605"/>
            <a:ext cx="516054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100" b="1" dirty="0">
                <a:solidFill>
                  <a:schemeClr val="accent2">
                    <a:lumMod val="50000"/>
                  </a:schemeClr>
                </a:solidFill>
                <a:latin typeface="+mn-lt"/>
              </a:rPr>
              <a:t>Pēdējo divu gadu laikā respondentam vai viņa ģimenes locekļiem ir bijusi situācija, kad apsvēra iespēju vērsties pašvaldības sociālajā dienestā, bet to neizdarīja</a:t>
            </a:r>
          </a:p>
        </p:txBody>
      </p:sp>
      <p:sp>
        <p:nvSpPr>
          <p:cNvPr id="5" name="TextBox 4">
            <a:extLst>
              <a:ext uri="{FF2B5EF4-FFF2-40B4-BE49-F238E27FC236}">
                <a16:creationId xmlns:a16="http://schemas.microsoft.com/office/drawing/2014/main" id="{D02935DD-58ED-05CB-B0D8-B68DAB9020B5}"/>
              </a:ext>
            </a:extLst>
          </p:cNvPr>
          <p:cNvSpPr txBox="1">
            <a:spLocks noChangeArrowheads="1"/>
          </p:cNvSpPr>
          <p:nvPr/>
        </p:nvSpPr>
        <p:spPr bwMode="auto">
          <a:xfrm>
            <a:off x="2470603" y="5331395"/>
            <a:ext cx="516054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respondenti, kuri pēdējo 2 gadu laikā nav vērsušies sociālajā dienestā; 2026, n=1649</a:t>
            </a:r>
          </a:p>
        </p:txBody>
      </p:sp>
      <p:pic>
        <p:nvPicPr>
          <p:cNvPr id="6" name="Picture 5">
            <a:extLst>
              <a:ext uri="{FF2B5EF4-FFF2-40B4-BE49-F238E27FC236}">
                <a16:creationId xmlns:a16="http://schemas.microsoft.com/office/drawing/2014/main" id="{8ED3D5EF-2E9B-1317-C469-70AB32EFB118}"/>
              </a:ext>
            </a:extLst>
          </p:cNvPr>
          <p:cNvPicPr>
            <a:picLocks noChangeAspect="1"/>
          </p:cNvPicPr>
          <p:nvPr/>
        </p:nvPicPr>
        <p:blipFill>
          <a:blip r:embed="rId2"/>
          <a:stretch>
            <a:fillRect/>
          </a:stretch>
        </p:blipFill>
        <p:spPr>
          <a:xfrm>
            <a:off x="1857375" y="2019313"/>
            <a:ext cx="5905500" cy="3031236"/>
          </a:xfrm>
          <a:prstGeom prst="rect">
            <a:avLst/>
          </a:prstGeom>
        </p:spPr>
      </p:pic>
      <p:sp>
        <p:nvSpPr>
          <p:cNvPr id="7" name="TextBox 6">
            <a:extLst>
              <a:ext uri="{FF2B5EF4-FFF2-40B4-BE49-F238E27FC236}">
                <a16:creationId xmlns:a16="http://schemas.microsoft.com/office/drawing/2014/main" id="{916265B6-EB37-8C29-6EB2-CFD6CFC9B6DA}"/>
              </a:ext>
            </a:extLst>
          </p:cNvPr>
          <p:cNvSpPr txBox="1">
            <a:spLocks noChangeArrowheads="1"/>
          </p:cNvSpPr>
          <p:nvPr/>
        </p:nvSpPr>
        <p:spPr bwMode="auto">
          <a:xfrm>
            <a:off x="6984663" y="3429000"/>
            <a:ext cx="3616661" cy="1500732"/>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No tiem Latvijas iedzīvotājiem, kuri paši vai kuru ģimenes locekļi nav vērsušies sociālajā dienestā, 4% aptaujāto ir tādi, kas apsvēra iespēju vērsties pašvaldības sociālajā dienestā, bet to neizdarīja. Šogad šādu respondentu skaits bija mazāks nekā visos iepriekšējos pētījumos kopš 2017.g. un tas varētu liecināt, ka kopumā sabiedrības informētība par iespējām saņemt sociālo palīdzību pakāpeniski uzlabojas. </a:t>
            </a:r>
          </a:p>
        </p:txBody>
      </p:sp>
    </p:spTree>
    <p:extLst>
      <p:ext uri="{BB962C8B-B14F-4D97-AF65-F5344CB8AC3E}">
        <p14:creationId xmlns:p14="http://schemas.microsoft.com/office/powerpoint/2010/main" val="204292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9D8D82F-860F-EB74-213E-3803A576438D}"/>
              </a:ext>
            </a:extLst>
          </p:cNvPr>
          <p:cNvSpPr>
            <a:spLocks noChangeArrowheads="1"/>
          </p:cNvSpPr>
          <p:nvPr/>
        </p:nvSpPr>
        <p:spPr bwMode="auto">
          <a:xfrm>
            <a:off x="1314450" y="1285874"/>
            <a:ext cx="7359650" cy="4500563"/>
          </a:xfrm>
          <a:prstGeom prst="rect">
            <a:avLst/>
          </a:prstGeom>
          <a:noFill/>
          <a:ln w="9525">
            <a:noFill/>
            <a:miter lim="800000"/>
            <a:headEnd/>
            <a:tailEnd/>
          </a:ln>
        </p:spPr>
        <p:txBody>
          <a:bodyPr/>
          <a:lstStyle/>
          <a:p>
            <a:pPr marL="457200" indent="-457200">
              <a:lnSpc>
                <a:spcPct val="120000"/>
              </a:lnSpc>
              <a:spcBef>
                <a:spcPts val="1200"/>
              </a:spcBef>
              <a:buClr>
                <a:srgbClr val="CC3300"/>
              </a:buClr>
              <a:buFont typeface="+mj-lt"/>
              <a:buAutoNum type="arabicPeriod"/>
            </a:pPr>
            <a:r>
              <a:rPr lang="lv-LV" sz="1400" b="1" dirty="0">
                <a:solidFill>
                  <a:srgbClr val="000000"/>
                </a:solidFill>
              </a:rPr>
              <a:t>Metodoloģiskā informācija</a:t>
            </a:r>
          </a:p>
          <a:p>
            <a:pPr marL="457200" indent="-457200">
              <a:lnSpc>
                <a:spcPct val="120000"/>
              </a:lnSpc>
              <a:spcBef>
                <a:spcPts val="1200"/>
              </a:spcBef>
              <a:buClr>
                <a:srgbClr val="CC3300"/>
              </a:buClr>
              <a:buFont typeface="+mj-lt"/>
              <a:buAutoNum type="arabicPeriod"/>
            </a:pPr>
            <a:r>
              <a:rPr lang="lv-LV" sz="1400" b="1" dirty="0">
                <a:solidFill>
                  <a:srgbClr val="000000"/>
                </a:solidFill>
              </a:rPr>
              <a:t>Priekšstati un izpratne par sociālo dienestu, tā funkcijām, mērķauditoriju</a:t>
            </a:r>
          </a:p>
          <a:p>
            <a:pPr marL="457200" indent="-457200">
              <a:lnSpc>
                <a:spcPct val="120000"/>
              </a:lnSpc>
              <a:spcBef>
                <a:spcPts val="1200"/>
              </a:spcBef>
              <a:buClr>
                <a:srgbClr val="CC3300"/>
              </a:buClr>
              <a:buFont typeface="+mj-lt"/>
              <a:buAutoNum type="arabicPeriod"/>
            </a:pPr>
            <a:r>
              <a:rPr lang="lv-LV" sz="1400" b="1" dirty="0">
                <a:solidFill>
                  <a:srgbClr val="000000"/>
                </a:solidFill>
              </a:rPr>
              <a:t>Pašvaldību sociālo dienestu klienti un sadarbības  vērtējums</a:t>
            </a:r>
          </a:p>
          <a:p>
            <a:pPr marL="457200" indent="-457200">
              <a:lnSpc>
                <a:spcPct val="120000"/>
              </a:lnSpc>
              <a:spcBef>
                <a:spcPts val="1200"/>
              </a:spcBef>
              <a:buClr>
                <a:srgbClr val="CC3300"/>
              </a:buClr>
              <a:buFont typeface="+mj-lt"/>
              <a:buAutoNum type="arabicPeriod"/>
            </a:pPr>
            <a:r>
              <a:rPr lang="lv-LV" sz="1400" b="1" dirty="0">
                <a:solidFill>
                  <a:srgbClr val="000000"/>
                </a:solidFill>
              </a:rPr>
              <a:t>Pašvaldību sociālo dienestu potenciālie klienti</a:t>
            </a:r>
          </a:p>
          <a:p>
            <a:pPr marL="457200" indent="-457200">
              <a:lnSpc>
                <a:spcPct val="120000"/>
              </a:lnSpc>
              <a:spcBef>
                <a:spcPts val="1200"/>
              </a:spcBef>
              <a:buClr>
                <a:srgbClr val="CC3300"/>
              </a:buClr>
              <a:buFont typeface="+mj-lt"/>
              <a:buAutoNum type="arabicPeriod"/>
            </a:pPr>
            <a:r>
              <a:rPr lang="lv-LV" sz="1400" b="1" dirty="0">
                <a:solidFill>
                  <a:srgbClr val="000000"/>
                </a:solidFill>
              </a:rPr>
              <a:t>Uzticēšanās pašvaldības sociālajam dienestam un to reputācija</a:t>
            </a:r>
          </a:p>
          <a:p>
            <a:pPr marL="457200" indent="-457200">
              <a:lnSpc>
                <a:spcPct val="120000"/>
              </a:lnSpc>
              <a:spcBef>
                <a:spcPts val="1200"/>
              </a:spcBef>
              <a:buClr>
                <a:srgbClr val="CC3300"/>
              </a:buClr>
              <a:buFont typeface="+mj-lt"/>
              <a:buAutoNum type="arabicPeriod"/>
            </a:pPr>
            <a:r>
              <a:rPr lang="lv-LV" sz="1400" b="1" dirty="0">
                <a:solidFill>
                  <a:srgbClr val="000000"/>
                </a:solidFill>
              </a:rPr>
              <a:t>Informētība par pašvaldības sociālā dienesta darbību un trūkstošā informācija</a:t>
            </a:r>
          </a:p>
          <a:p>
            <a:pPr marL="457200" indent="-457200">
              <a:lnSpc>
                <a:spcPct val="120000"/>
              </a:lnSpc>
              <a:spcBef>
                <a:spcPts val="1200"/>
              </a:spcBef>
              <a:buClr>
                <a:srgbClr val="CC3300"/>
              </a:buClr>
              <a:buFont typeface="+mj-lt"/>
              <a:buAutoNum type="arabicPeriod"/>
            </a:pPr>
            <a:r>
              <a:rPr lang="lv-LV" sz="1400" b="1" dirty="0">
                <a:solidFill>
                  <a:srgbClr val="000000"/>
                </a:solidFill>
              </a:rPr>
              <a:t>Priekšstati par sociālo pakalpojumu kvalitātes izmaiņām pašvaldībā pēdējo 5 gadu laikā</a:t>
            </a:r>
          </a:p>
          <a:p>
            <a:pPr marL="457200" indent="-457200">
              <a:lnSpc>
                <a:spcPct val="120000"/>
              </a:lnSpc>
              <a:spcBef>
                <a:spcPts val="1200"/>
              </a:spcBef>
              <a:buClr>
                <a:srgbClr val="CC3300"/>
              </a:buClr>
              <a:buFont typeface="+mj-lt"/>
              <a:buAutoNum type="arabicPeriod"/>
            </a:pPr>
            <a:r>
              <a:rPr lang="lv-LV" sz="1400" b="1" dirty="0">
                <a:solidFill>
                  <a:srgbClr val="000000"/>
                </a:solidFill>
              </a:rPr>
              <a:t>Ieteikumi pašvaldību sociālo dienestu darbam</a:t>
            </a:r>
          </a:p>
          <a:p>
            <a:pPr marL="457200" indent="-457200">
              <a:lnSpc>
                <a:spcPct val="120000"/>
              </a:lnSpc>
              <a:spcBef>
                <a:spcPts val="1200"/>
              </a:spcBef>
              <a:buClr>
                <a:srgbClr val="CC3300"/>
              </a:buClr>
              <a:buFont typeface="+mj-lt"/>
              <a:buAutoNum type="arabicPeriod"/>
            </a:pPr>
            <a:r>
              <a:rPr lang="lv-LV" sz="1400" b="1" dirty="0">
                <a:solidFill>
                  <a:srgbClr val="000000"/>
                </a:solidFill>
              </a:rPr>
              <a:t>Kopsavilkums</a:t>
            </a:r>
          </a:p>
        </p:txBody>
      </p:sp>
      <p:sp>
        <p:nvSpPr>
          <p:cNvPr id="3" name="Rectangle 3">
            <a:extLst>
              <a:ext uri="{FF2B5EF4-FFF2-40B4-BE49-F238E27FC236}">
                <a16:creationId xmlns:a16="http://schemas.microsoft.com/office/drawing/2014/main" id="{0970C625-D287-E6A8-4859-FD4C894BEC94}"/>
              </a:ext>
            </a:extLst>
          </p:cNvPr>
          <p:cNvSpPr>
            <a:spLocks noChangeArrowheads="1"/>
          </p:cNvSpPr>
          <p:nvPr/>
        </p:nvSpPr>
        <p:spPr bwMode="auto">
          <a:xfrm>
            <a:off x="838200" y="533400"/>
            <a:ext cx="7772400" cy="381000"/>
          </a:xfrm>
          <a:prstGeom prst="rect">
            <a:avLst/>
          </a:prstGeom>
          <a:noFill/>
          <a:ln w="9525">
            <a:noFill/>
            <a:miter lim="800000"/>
            <a:headEnd/>
            <a:tailEnd/>
          </a:ln>
        </p:spPr>
        <p:txBody>
          <a:bodyPr anchor="ctr"/>
          <a:lstStyle/>
          <a:p>
            <a:pPr algn="ctr"/>
            <a:r>
              <a:rPr lang="lv-LV" sz="2400" b="1" dirty="0">
                <a:solidFill>
                  <a:srgbClr val="990033"/>
                </a:solidFill>
                <a:latin typeface="Calibri" pitchFamily="34" charset="0"/>
              </a:rPr>
              <a:t>SATURS</a:t>
            </a:r>
            <a:endParaRPr lang="en-GB" sz="2400" b="1" dirty="0">
              <a:solidFill>
                <a:srgbClr val="990033"/>
              </a:solidFill>
              <a:latin typeface="Calibri" pitchFamily="34" charset="0"/>
            </a:endParaRPr>
          </a:p>
        </p:txBody>
      </p:sp>
    </p:spTree>
    <p:extLst>
      <p:ext uri="{BB962C8B-B14F-4D97-AF65-F5344CB8AC3E}">
        <p14:creationId xmlns:p14="http://schemas.microsoft.com/office/powerpoint/2010/main" val="1732432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C9751A55-CEA6-3B11-59E3-926B3EBD2CD6}"/>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Sociālo dienestu esošo un potenciālo klientu sociāli demogrāfiskais profils</a:t>
            </a:r>
          </a:p>
        </p:txBody>
      </p:sp>
      <p:pic>
        <p:nvPicPr>
          <p:cNvPr id="3" name="Picture 2">
            <a:extLst>
              <a:ext uri="{FF2B5EF4-FFF2-40B4-BE49-F238E27FC236}">
                <a16:creationId xmlns:a16="http://schemas.microsoft.com/office/drawing/2014/main" id="{1A806D49-6D0B-5593-066B-AE89CED9849B}"/>
              </a:ext>
            </a:extLst>
          </p:cNvPr>
          <p:cNvPicPr>
            <a:picLocks noChangeAspect="1"/>
          </p:cNvPicPr>
          <p:nvPr/>
        </p:nvPicPr>
        <p:blipFill>
          <a:blip r:embed="rId2"/>
          <a:stretch>
            <a:fillRect/>
          </a:stretch>
        </p:blipFill>
        <p:spPr>
          <a:xfrm>
            <a:off x="2857499" y="666115"/>
            <a:ext cx="6600825" cy="5631407"/>
          </a:xfrm>
          <a:prstGeom prst="rect">
            <a:avLst/>
          </a:prstGeom>
        </p:spPr>
      </p:pic>
      <p:sp>
        <p:nvSpPr>
          <p:cNvPr id="4" name="TextBox 3">
            <a:extLst>
              <a:ext uri="{FF2B5EF4-FFF2-40B4-BE49-F238E27FC236}">
                <a16:creationId xmlns:a16="http://schemas.microsoft.com/office/drawing/2014/main" id="{BB94708B-402B-93D9-FB46-B17C991A1154}"/>
              </a:ext>
            </a:extLst>
          </p:cNvPr>
          <p:cNvSpPr txBox="1">
            <a:spLocks noChangeArrowheads="1"/>
          </p:cNvSpPr>
          <p:nvPr/>
        </p:nvSpPr>
        <p:spPr bwMode="auto">
          <a:xfrm>
            <a:off x="8318163" y="2678634"/>
            <a:ext cx="3616661" cy="1983941"/>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Attēls ilustrē kopējo sociālo dienestu mērķauditorijas (esošie + potenciālie klienti) sociāli demogrāfisko profilu (pieņemot par 100% respondentus, kuri pēdējo 2 gadu laikā ir vērsušies vai apsvēruši iespēju vērsties sociālajā dienestā). </a:t>
            </a:r>
          </a:p>
          <a:p>
            <a:pPr algn="just">
              <a:lnSpc>
                <a:spcPct val="120000"/>
              </a:lnSpc>
              <a:spcBef>
                <a:spcPts val="600"/>
              </a:spcBef>
              <a:buNone/>
            </a:pPr>
            <a:r>
              <a:rPr lang="lv-LV" altLang="en-US" sz="1100" dirty="0">
                <a:latin typeface="+mn-lt"/>
              </a:rPr>
              <a:t>Nozīmīgākās sociālo dienestu mērķauditorijas ir  cilvēki </a:t>
            </a:r>
            <a:r>
              <a:rPr lang="lv-LV" altLang="en-US" sz="1100" dirty="0" err="1">
                <a:latin typeface="+mn-lt"/>
              </a:rPr>
              <a:t>pirmspensijas</a:t>
            </a:r>
            <a:r>
              <a:rPr lang="lv-LV" altLang="en-US" sz="1100" dirty="0">
                <a:latin typeface="+mn-lt"/>
              </a:rPr>
              <a:t> un pensijas vecumā (55 un vairāk gadi), iedzīvotāji ar zemu vai vidēji zemu (līdz 600 EUR) ienākumu līmeni uz vienu ģimenes locekli mēnesī, kā arī mājsaimniecības ar 1-2 cilvēkiem.</a:t>
            </a:r>
          </a:p>
        </p:txBody>
      </p:sp>
      <p:sp>
        <p:nvSpPr>
          <p:cNvPr id="5" name="TextBox 4">
            <a:extLst>
              <a:ext uri="{FF2B5EF4-FFF2-40B4-BE49-F238E27FC236}">
                <a16:creationId xmlns:a16="http://schemas.microsoft.com/office/drawing/2014/main" id="{E96409DA-F6F1-82AA-D5D8-B0840B3ECDB9}"/>
              </a:ext>
            </a:extLst>
          </p:cNvPr>
          <p:cNvSpPr txBox="1">
            <a:spLocks noChangeArrowheads="1"/>
          </p:cNvSpPr>
          <p:nvPr/>
        </p:nvSpPr>
        <p:spPr bwMode="auto">
          <a:xfrm>
            <a:off x="7658099" y="5826371"/>
            <a:ext cx="438149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un respondenti, kuri pēdējo 2 gadu laikā ir apsvēruši iespēju vērsties sociālajā dienestā, bet to nedarīja; 2026, n=433</a:t>
            </a:r>
          </a:p>
        </p:txBody>
      </p:sp>
    </p:spTree>
    <p:extLst>
      <p:ext uri="{BB962C8B-B14F-4D97-AF65-F5344CB8AC3E}">
        <p14:creationId xmlns:p14="http://schemas.microsoft.com/office/powerpoint/2010/main" val="595251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A6EACA6E-E093-F71F-9715-E2D933508904}"/>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Iemesli, kāpēc iedzīvotāji apsvēra iespēju vērsties sociālajā dienestā, un kāpēc nevērsās</a:t>
            </a:r>
          </a:p>
        </p:txBody>
      </p:sp>
      <p:sp>
        <p:nvSpPr>
          <p:cNvPr id="3" name="TextBox 8">
            <a:extLst>
              <a:ext uri="{FF2B5EF4-FFF2-40B4-BE49-F238E27FC236}">
                <a16:creationId xmlns:a16="http://schemas.microsoft.com/office/drawing/2014/main" id="{A7519C85-9A19-4696-9EF4-B24470BF07CE}"/>
              </a:ext>
            </a:extLst>
          </p:cNvPr>
          <p:cNvSpPr txBox="1">
            <a:spLocks noChangeArrowheads="1"/>
          </p:cNvSpPr>
          <p:nvPr/>
        </p:nvSpPr>
        <p:spPr bwMode="auto">
          <a:xfrm>
            <a:off x="905168" y="707455"/>
            <a:ext cx="45336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Kādā jautājumā Jūs vai kāds no Jūsu ģimenes locekļiem apsvērāt iespēju vērsties pašvaldības sociālajā dienestā?</a:t>
            </a:r>
          </a:p>
        </p:txBody>
      </p:sp>
      <p:pic>
        <p:nvPicPr>
          <p:cNvPr id="4" name="Picture 3">
            <a:extLst>
              <a:ext uri="{FF2B5EF4-FFF2-40B4-BE49-F238E27FC236}">
                <a16:creationId xmlns:a16="http://schemas.microsoft.com/office/drawing/2014/main" id="{B8E90770-9AAF-13E7-E895-D90932C61BE3}"/>
              </a:ext>
            </a:extLst>
          </p:cNvPr>
          <p:cNvPicPr>
            <a:picLocks noChangeAspect="1"/>
          </p:cNvPicPr>
          <p:nvPr/>
        </p:nvPicPr>
        <p:blipFill>
          <a:blip r:embed="rId2"/>
          <a:stretch>
            <a:fillRect/>
          </a:stretch>
        </p:blipFill>
        <p:spPr>
          <a:xfrm>
            <a:off x="357435" y="1235795"/>
            <a:ext cx="6471844" cy="4984029"/>
          </a:xfrm>
          <a:prstGeom prst="rect">
            <a:avLst/>
          </a:prstGeom>
        </p:spPr>
      </p:pic>
      <p:cxnSp>
        <p:nvCxnSpPr>
          <p:cNvPr id="5" name="Straight Connector 4">
            <a:extLst>
              <a:ext uri="{FF2B5EF4-FFF2-40B4-BE49-F238E27FC236}">
                <a16:creationId xmlns:a16="http://schemas.microsoft.com/office/drawing/2014/main" id="{B5A6EF72-7733-3F9A-A899-F28D78E5B9F5}"/>
              </a:ext>
            </a:extLst>
          </p:cNvPr>
          <p:cNvCxnSpPr>
            <a:cxnSpLocks/>
          </p:cNvCxnSpPr>
          <p:nvPr/>
        </p:nvCxnSpPr>
        <p:spPr>
          <a:xfrm>
            <a:off x="6271838" y="748145"/>
            <a:ext cx="0" cy="466436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6" name="TextBox 8">
            <a:extLst>
              <a:ext uri="{FF2B5EF4-FFF2-40B4-BE49-F238E27FC236}">
                <a16:creationId xmlns:a16="http://schemas.microsoft.com/office/drawing/2014/main" id="{09C67363-E552-5329-34A7-A590667506AC}"/>
              </a:ext>
            </a:extLst>
          </p:cNvPr>
          <p:cNvSpPr txBox="1">
            <a:spLocks noChangeArrowheads="1"/>
          </p:cNvSpPr>
          <p:nvPr/>
        </p:nvSpPr>
        <p:spPr bwMode="auto">
          <a:xfrm>
            <a:off x="6953250" y="697930"/>
            <a:ext cx="50909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Kāpēc Jūs vai Jūsu ģimenes locekļi nevērsāties pašvaldības sociālajā dienestā?</a:t>
            </a:r>
          </a:p>
        </p:txBody>
      </p:sp>
      <p:sp>
        <p:nvSpPr>
          <p:cNvPr id="7" name="TextBox 6">
            <a:extLst>
              <a:ext uri="{FF2B5EF4-FFF2-40B4-BE49-F238E27FC236}">
                <a16:creationId xmlns:a16="http://schemas.microsoft.com/office/drawing/2014/main" id="{89C222F0-F641-640F-04ED-5579F4F31684}"/>
              </a:ext>
            </a:extLst>
          </p:cNvPr>
          <p:cNvSpPr txBox="1">
            <a:spLocks noChangeArrowheads="1"/>
          </p:cNvSpPr>
          <p:nvPr/>
        </p:nvSpPr>
        <p:spPr bwMode="auto">
          <a:xfrm>
            <a:off x="3805386" y="6113101"/>
            <a:ext cx="812799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sociālo dienestu klienti un respondenti, kuri pēdējo 2 gadu laikā ir apsvēruši iespēju vērsties sociālajā dienestā, bet to nedarīja; 2026, n=433</a:t>
            </a:r>
          </a:p>
        </p:txBody>
      </p:sp>
      <p:pic>
        <p:nvPicPr>
          <p:cNvPr id="8" name="Picture 7">
            <a:extLst>
              <a:ext uri="{FF2B5EF4-FFF2-40B4-BE49-F238E27FC236}">
                <a16:creationId xmlns:a16="http://schemas.microsoft.com/office/drawing/2014/main" id="{EA0F1748-D88D-327F-65E5-DC2CF2E97C45}"/>
              </a:ext>
            </a:extLst>
          </p:cNvPr>
          <p:cNvPicPr>
            <a:picLocks noChangeAspect="1"/>
          </p:cNvPicPr>
          <p:nvPr/>
        </p:nvPicPr>
        <p:blipFill>
          <a:blip r:embed="rId3"/>
          <a:stretch>
            <a:fillRect/>
          </a:stretch>
        </p:blipFill>
        <p:spPr>
          <a:xfrm>
            <a:off x="6616839" y="1002359"/>
            <a:ext cx="5120121" cy="4984029"/>
          </a:xfrm>
          <a:prstGeom prst="rect">
            <a:avLst/>
          </a:prstGeom>
        </p:spPr>
      </p:pic>
    </p:spTree>
    <p:extLst>
      <p:ext uri="{BB962C8B-B14F-4D97-AF65-F5344CB8AC3E}">
        <p14:creationId xmlns:p14="http://schemas.microsoft.com/office/powerpoint/2010/main" val="3658825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27385CE-3EB8-A757-57E8-76E5A90BDFD5}"/>
              </a:ext>
            </a:extLst>
          </p:cNvPr>
          <p:cNvSpPr>
            <a:spLocks noChangeArrowheads="1"/>
          </p:cNvSpPr>
          <p:nvPr/>
        </p:nvSpPr>
        <p:spPr bwMode="auto">
          <a:xfrm>
            <a:off x="1776628" y="2753845"/>
            <a:ext cx="8638743"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5. Uzticēšanās pašvaldības sociālajam dienestam </a:t>
            </a:r>
          </a:p>
          <a:p>
            <a:pPr algn="ctr" fontAlgn="auto">
              <a:lnSpc>
                <a:spcPct val="130000"/>
              </a:lnSpc>
              <a:spcBef>
                <a:spcPts val="0"/>
              </a:spcBef>
              <a:spcAft>
                <a:spcPts val="0"/>
              </a:spcAft>
              <a:defRPr/>
            </a:pPr>
            <a:r>
              <a:rPr lang="lv-LV" sz="3200" dirty="0">
                <a:solidFill>
                  <a:srgbClr val="990033"/>
                </a:solidFill>
              </a:rPr>
              <a:t>un to reputācija</a:t>
            </a:r>
          </a:p>
        </p:txBody>
      </p:sp>
    </p:spTree>
    <p:extLst>
      <p:ext uri="{BB962C8B-B14F-4D97-AF65-F5344CB8AC3E}">
        <p14:creationId xmlns:p14="http://schemas.microsoft.com/office/powerpoint/2010/main" val="1068207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413EC489-D076-C5ED-51D7-6A33EC4F0246}"/>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Uzticēšanās pašvaldības sociālajam dienestam</a:t>
            </a:r>
          </a:p>
        </p:txBody>
      </p:sp>
      <p:sp>
        <p:nvSpPr>
          <p:cNvPr id="3" name="TextBox 8">
            <a:extLst>
              <a:ext uri="{FF2B5EF4-FFF2-40B4-BE49-F238E27FC236}">
                <a16:creationId xmlns:a16="http://schemas.microsoft.com/office/drawing/2014/main" id="{0F63C723-8609-2D67-F84D-A43F83090BB3}"/>
              </a:ext>
            </a:extLst>
          </p:cNvPr>
          <p:cNvSpPr txBox="1">
            <a:spLocks noChangeArrowheads="1"/>
          </p:cNvSpPr>
          <p:nvPr/>
        </p:nvSpPr>
        <p:spPr bwMode="auto">
          <a:xfrm>
            <a:off x="287760" y="644824"/>
            <a:ext cx="108564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Sakiet, lūdzu, cik lielā mērā Jūs kopumā uzticaties pašvaldības sociālajam dienestam – pilnībā uzticaties, drīzāk uzticaties, drīzāk neuzticaties vai nemaz neuzticaties?</a:t>
            </a:r>
          </a:p>
        </p:txBody>
      </p:sp>
      <p:pic>
        <p:nvPicPr>
          <p:cNvPr id="4" name="Picture 3">
            <a:extLst>
              <a:ext uri="{FF2B5EF4-FFF2-40B4-BE49-F238E27FC236}">
                <a16:creationId xmlns:a16="http://schemas.microsoft.com/office/drawing/2014/main" id="{71720428-E9F7-E867-7857-0982704927BE}"/>
              </a:ext>
            </a:extLst>
          </p:cNvPr>
          <p:cNvPicPr>
            <a:picLocks noChangeAspect="1"/>
          </p:cNvPicPr>
          <p:nvPr/>
        </p:nvPicPr>
        <p:blipFill>
          <a:blip r:embed="rId2"/>
          <a:stretch>
            <a:fillRect/>
          </a:stretch>
        </p:blipFill>
        <p:spPr>
          <a:xfrm>
            <a:off x="954273" y="764850"/>
            <a:ext cx="5224856" cy="3415988"/>
          </a:xfrm>
          <a:prstGeom prst="rect">
            <a:avLst/>
          </a:prstGeom>
        </p:spPr>
      </p:pic>
      <p:pic>
        <p:nvPicPr>
          <p:cNvPr id="5" name="Picture 4">
            <a:extLst>
              <a:ext uri="{FF2B5EF4-FFF2-40B4-BE49-F238E27FC236}">
                <a16:creationId xmlns:a16="http://schemas.microsoft.com/office/drawing/2014/main" id="{1A861375-D606-A2C5-D124-93B347445E3A}"/>
              </a:ext>
            </a:extLst>
          </p:cNvPr>
          <p:cNvPicPr>
            <a:picLocks noChangeAspect="1"/>
          </p:cNvPicPr>
          <p:nvPr/>
        </p:nvPicPr>
        <p:blipFill>
          <a:blip r:embed="rId3"/>
          <a:stretch>
            <a:fillRect/>
          </a:stretch>
        </p:blipFill>
        <p:spPr>
          <a:xfrm>
            <a:off x="6518909" y="1194145"/>
            <a:ext cx="5391913" cy="2447045"/>
          </a:xfrm>
          <a:prstGeom prst="rect">
            <a:avLst/>
          </a:prstGeom>
        </p:spPr>
      </p:pic>
      <p:pic>
        <p:nvPicPr>
          <p:cNvPr id="6" name="Picture 5">
            <a:extLst>
              <a:ext uri="{FF2B5EF4-FFF2-40B4-BE49-F238E27FC236}">
                <a16:creationId xmlns:a16="http://schemas.microsoft.com/office/drawing/2014/main" id="{68C6D78F-F886-61A1-B995-6DC649652582}"/>
              </a:ext>
            </a:extLst>
          </p:cNvPr>
          <p:cNvPicPr>
            <a:picLocks noChangeAspect="1"/>
          </p:cNvPicPr>
          <p:nvPr/>
        </p:nvPicPr>
        <p:blipFill>
          <a:blip r:embed="rId4"/>
          <a:stretch>
            <a:fillRect/>
          </a:stretch>
        </p:blipFill>
        <p:spPr>
          <a:xfrm>
            <a:off x="6657453" y="3971402"/>
            <a:ext cx="5382096" cy="2438631"/>
          </a:xfrm>
          <a:prstGeom prst="rect">
            <a:avLst/>
          </a:prstGeom>
        </p:spPr>
      </p:pic>
      <p:sp>
        <p:nvSpPr>
          <p:cNvPr id="7" name="Rectangle: Rounded Corners 6">
            <a:extLst>
              <a:ext uri="{FF2B5EF4-FFF2-40B4-BE49-F238E27FC236}">
                <a16:creationId xmlns:a16="http://schemas.microsoft.com/office/drawing/2014/main" id="{183467F0-A5E3-C49D-B2A1-526BD58DBBF0}"/>
              </a:ext>
            </a:extLst>
          </p:cNvPr>
          <p:cNvSpPr/>
          <p:nvPr/>
        </p:nvSpPr>
        <p:spPr>
          <a:xfrm>
            <a:off x="8493545" y="955208"/>
            <a:ext cx="1964390" cy="263442"/>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400" dirty="0"/>
              <a:t>Visi aptaujas dalībnieki</a:t>
            </a:r>
            <a:endParaRPr lang="en-US" sz="1400" dirty="0"/>
          </a:p>
        </p:txBody>
      </p:sp>
      <p:sp>
        <p:nvSpPr>
          <p:cNvPr id="8" name="Rectangle: Rounded Corners 7">
            <a:extLst>
              <a:ext uri="{FF2B5EF4-FFF2-40B4-BE49-F238E27FC236}">
                <a16:creationId xmlns:a16="http://schemas.microsoft.com/office/drawing/2014/main" id="{72ACC0FA-09B5-11D8-99DB-7112200FF2F7}"/>
              </a:ext>
            </a:extLst>
          </p:cNvPr>
          <p:cNvSpPr/>
          <p:nvPr/>
        </p:nvSpPr>
        <p:spPr>
          <a:xfrm>
            <a:off x="8493545" y="3707960"/>
            <a:ext cx="1964390" cy="263442"/>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400" dirty="0"/>
              <a:t>Sociālo dienestu klienti</a:t>
            </a:r>
          </a:p>
        </p:txBody>
      </p:sp>
      <p:sp>
        <p:nvSpPr>
          <p:cNvPr id="9" name="TextBox 8">
            <a:extLst>
              <a:ext uri="{FF2B5EF4-FFF2-40B4-BE49-F238E27FC236}">
                <a16:creationId xmlns:a16="http://schemas.microsoft.com/office/drawing/2014/main" id="{8E620547-6DDE-8AF8-48D0-C83B1D0BDD84}"/>
              </a:ext>
            </a:extLst>
          </p:cNvPr>
          <p:cNvSpPr txBox="1">
            <a:spLocks noChangeArrowheads="1"/>
          </p:cNvSpPr>
          <p:nvPr/>
        </p:nvSpPr>
        <p:spPr bwMode="auto">
          <a:xfrm>
            <a:off x="513875" y="3994656"/>
            <a:ext cx="5904416" cy="1780809"/>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Pētījuma rezultāti liecina par pozitīvu tendenci – sabiedrības uzticēšanās pašvaldību sociālajiem dienestiem uzlabojas. Šogad uzticēšanos pašvaldības sociālajam dienestam pauda vairāk nekā divas trešdaļas (71%) aptaujāto Latvijas iedzīvotāju un tas ir vairāk nekā visos iepriekšējos pētījumos kopš 2022.g. Noraidošu attieksmi pārstāvēja 17%.</a:t>
            </a:r>
          </a:p>
          <a:p>
            <a:pPr algn="just">
              <a:lnSpc>
                <a:spcPct val="120000"/>
              </a:lnSpc>
              <a:spcBef>
                <a:spcPts val="600"/>
              </a:spcBef>
              <a:buNone/>
            </a:pPr>
            <a:r>
              <a:rPr lang="lv-LV" altLang="en-US" sz="1100" dirty="0">
                <a:latin typeface="+mn-lt"/>
              </a:rPr>
              <a:t>Līdzīgi kā iepriekš, arī šogad sociālo dienestu klientu vidū uzticēšanās rādītāji ir pozitīvāki nekā visu aptaujas dalībnieku vidū un salīdzinājumā ar iepriekšējo pētījumu rezultātiem tie ir uzlabojušies. Pašvaldības sociālajam dienestam uzticas 83%, savukārt neuzticas 15% aptaujāto dienesta klientu. Tas liecina, ka pašvaldību sociālo dienestu darbs progresē, uzlabojas pakalpojumu kvalitāte.</a:t>
            </a:r>
          </a:p>
        </p:txBody>
      </p:sp>
      <p:sp>
        <p:nvSpPr>
          <p:cNvPr id="10" name="TextBox 9">
            <a:extLst>
              <a:ext uri="{FF2B5EF4-FFF2-40B4-BE49-F238E27FC236}">
                <a16:creationId xmlns:a16="http://schemas.microsoft.com/office/drawing/2014/main" id="{3B36856E-E1EC-B6FA-7372-8C75587A4BA2}"/>
              </a:ext>
            </a:extLst>
          </p:cNvPr>
          <p:cNvSpPr txBox="1">
            <a:spLocks noChangeArrowheads="1"/>
          </p:cNvSpPr>
          <p:nvPr/>
        </p:nvSpPr>
        <p:spPr bwMode="auto">
          <a:xfrm>
            <a:off x="1493182" y="3641190"/>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
        <p:nvSpPr>
          <p:cNvPr id="11" name="Line 3">
            <a:extLst>
              <a:ext uri="{FF2B5EF4-FFF2-40B4-BE49-F238E27FC236}">
                <a16:creationId xmlns:a16="http://schemas.microsoft.com/office/drawing/2014/main" id="{1DF22E38-D27C-50C2-803F-3AC7D4354EFB}"/>
              </a:ext>
            </a:extLst>
          </p:cNvPr>
          <p:cNvSpPr>
            <a:spLocks noChangeShapeType="1"/>
          </p:cNvSpPr>
          <p:nvPr/>
        </p:nvSpPr>
        <p:spPr bwMode="auto">
          <a:xfrm flipV="1">
            <a:off x="8793019" y="1525014"/>
            <a:ext cx="569484" cy="1421385"/>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 name="Line 3">
            <a:extLst>
              <a:ext uri="{FF2B5EF4-FFF2-40B4-BE49-F238E27FC236}">
                <a16:creationId xmlns:a16="http://schemas.microsoft.com/office/drawing/2014/main" id="{A339BB19-0A03-6962-2E1B-06E66FFADE24}"/>
              </a:ext>
            </a:extLst>
          </p:cNvPr>
          <p:cNvSpPr>
            <a:spLocks noChangeShapeType="1"/>
          </p:cNvSpPr>
          <p:nvPr/>
        </p:nvSpPr>
        <p:spPr bwMode="auto">
          <a:xfrm flipV="1">
            <a:off x="9448801" y="4244380"/>
            <a:ext cx="335548" cy="1658411"/>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532263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0DF50E52-8183-9800-763C-9481F12E3352}"/>
              </a:ext>
            </a:extLst>
          </p:cNvPr>
          <p:cNvPicPr>
            <a:picLocks noChangeAspect="1"/>
          </p:cNvPicPr>
          <p:nvPr/>
        </p:nvPicPr>
        <p:blipFill>
          <a:blip r:embed="rId2"/>
          <a:stretch>
            <a:fillRect/>
          </a:stretch>
        </p:blipFill>
        <p:spPr>
          <a:xfrm>
            <a:off x="331749" y="1025239"/>
            <a:ext cx="6107255" cy="4858328"/>
          </a:xfrm>
          <a:prstGeom prst="rect">
            <a:avLst/>
          </a:prstGeom>
        </p:spPr>
      </p:pic>
      <p:sp>
        <p:nvSpPr>
          <p:cNvPr id="2" name="TextBox 22">
            <a:extLst>
              <a:ext uri="{FF2B5EF4-FFF2-40B4-BE49-F238E27FC236}">
                <a16:creationId xmlns:a16="http://schemas.microsoft.com/office/drawing/2014/main" id="{FDFF95EC-07CF-1D02-EC3E-C8266F9F7CDA}"/>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Uzticēšanās un neuzticēšanās argumentācija</a:t>
            </a:r>
          </a:p>
        </p:txBody>
      </p:sp>
      <p:sp>
        <p:nvSpPr>
          <p:cNvPr id="3" name="TextBox 8">
            <a:extLst>
              <a:ext uri="{FF2B5EF4-FFF2-40B4-BE49-F238E27FC236}">
                <a16:creationId xmlns:a16="http://schemas.microsoft.com/office/drawing/2014/main" id="{3F1227BB-D989-381B-FBF2-2BFD649686DA}"/>
              </a:ext>
            </a:extLst>
          </p:cNvPr>
          <p:cNvSpPr txBox="1">
            <a:spLocks noChangeArrowheads="1"/>
          </p:cNvSpPr>
          <p:nvPr/>
        </p:nvSpPr>
        <p:spPr bwMode="auto">
          <a:xfrm>
            <a:off x="1257579" y="644824"/>
            <a:ext cx="431194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Kāpēc Jūs uzticaties pašvaldības sociālajam dienestam?</a:t>
            </a:r>
          </a:p>
        </p:txBody>
      </p:sp>
      <p:sp>
        <p:nvSpPr>
          <p:cNvPr id="5" name="TextBox 8">
            <a:extLst>
              <a:ext uri="{FF2B5EF4-FFF2-40B4-BE49-F238E27FC236}">
                <a16:creationId xmlns:a16="http://schemas.microsoft.com/office/drawing/2014/main" id="{2CA7D874-0886-6A7A-A6F8-4B92A3199A91}"/>
              </a:ext>
            </a:extLst>
          </p:cNvPr>
          <p:cNvSpPr txBox="1">
            <a:spLocks noChangeArrowheads="1"/>
          </p:cNvSpPr>
          <p:nvPr/>
        </p:nvSpPr>
        <p:spPr bwMode="auto">
          <a:xfrm>
            <a:off x="7681469" y="644823"/>
            <a:ext cx="431194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Kāpēc Jūs neuzticaties pašvaldības sociālajam dienestam?</a:t>
            </a:r>
          </a:p>
        </p:txBody>
      </p:sp>
      <p:sp>
        <p:nvSpPr>
          <p:cNvPr id="6" name="TextBox 5">
            <a:extLst>
              <a:ext uri="{FF2B5EF4-FFF2-40B4-BE49-F238E27FC236}">
                <a16:creationId xmlns:a16="http://schemas.microsoft.com/office/drawing/2014/main" id="{D1EC0B46-FF61-851E-9176-B5C20CD6C5A1}"/>
              </a:ext>
            </a:extLst>
          </p:cNvPr>
          <p:cNvSpPr txBox="1">
            <a:spLocks noChangeArrowheads="1"/>
          </p:cNvSpPr>
          <p:nvPr/>
        </p:nvSpPr>
        <p:spPr bwMode="auto">
          <a:xfrm>
            <a:off x="2090033" y="5924677"/>
            <a:ext cx="3884775"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a:t>
            </a:r>
            <a:r>
              <a:rPr lang="pt-BR" altLang="lv-LV" sz="1050" dirty="0"/>
              <a:t>respondenti, kuri uzticas sociālajam dienestam; 2026, n=1426</a:t>
            </a:r>
            <a:endParaRPr lang="lv-LV" altLang="lv-LV" sz="1050" dirty="0"/>
          </a:p>
        </p:txBody>
      </p:sp>
      <p:sp>
        <p:nvSpPr>
          <p:cNvPr id="7" name="TextBox 6">
            <a:extLst>
              <a:ext uri="{FF2B5EF4-FFF2-40B4-BE49-F238E27FC236}">
                <a16:creationId xmlns:a16="http://schemas.microsoft.com/office/drawing/2014/main" id="{4187F39A-3650-E1C5-D276-F568A6D26FCE}"/>
              </a:ext>
            </a:extLst>
          </p:cNvPr>
          <p:cNvSpPr txBox="1">
            <a:spLocks noChangeArrowheads="1"/>
          </p:cNvSpPr>
          <p:nvPr/>
        </p:nvSpPr>
        <p:spPr bwMode="auto">
          <a:xfrm>
            <a:off x="6839073" y="6140089"/>
            <a:ext cx="492805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a:t>
            </a:r>
            <a:r>
              <a:rPr lang="pt-BR" altLang="lv-LV" sz="1050" dirty="0"/>
              <a:t>respondenti, kuri neuzticas sociālajam dienestam; 2026, n=358</a:t>
            </a:r>
            <a:endParaRPr lang="lv-LV" altLang="lv-LV" sz="1050" dirty="0"/>
          </a:p>
        </p:txBody>
      </p:sp>
      <p:pic>
        <p:nvPicPr>
          <p:cNvPr id="13" name="Picture 12">
            <a:extLst>
              <a:ext uri="{FF2B5EF4-FFF2-40B4-BE49-F238E27FC236}">
                <a16:creationId xmlns:a16="http://schemas.microsoft.com/office/drawing/2014/main" id="{111D6AEA-31CC-F788-4600-BDEED723BF66}"/>
              </a:ext>
            </a:extLst>
          </p:cNvPr>
          <p:cNvPicPr>
            <a:picLocks noChangeAspect="1"/>
          </p:cNvPicPr>
          <p:nvPr/>
        </p:nvPicPr>
        <p:blipFill>
          <a:blip r:embed="rId3"/>
          <a:stretch>
            <a:fillRect/>
          </a:stretch>
        </p:blipFill>
        <p:spPr>
          <a:xfrm>
            <a:off x="6332317" y="975692"/>
            <a:ext cx="5827349" cy="5164397"/>
          </a:xfrm>
          <a:prstGeom prst="rect">
            <a:avLst/>
          </a:prstGeom>
        </p:spPr>
      </p:pic>
      <p:cxnSp>
        <p:nvCxnSpPr>
          <p:cNvPr id="15" name="Straight Connector 14">
            <a:extLst>
              <a:ext uri="{FF2B5EF4-FFF2-40B4-BE49-F238E27FC236}">
                <a16:creationId xmlns:a16="http://schemas.microsoft.com/office/drawing/2014/main" id="{F7858238-4492-75D1-581A-B33EE624849D}"/>
              </a:ext>
            </a:extLst>
          </p:cNvPr>
          <p:cNvCxnSpPr>
            <a:cxnSpLocks/>
          </p:cNvCxnSpPr>
          <p:nvPr/>
        </p:nvCxnSpPr>
        <p:spPr>
          <a:xfrm>
            <a:off x="6096000" y="443345"/>
            <a:ext cx="28056" cy="5851168"/>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1C96C98-3E97-AE71-6471-230B801F75BC}"/>
              </a:ext>
            </a:extLst>
          </p:cNvPr>
          <p:cNvSpPr/>
          <p:nvPr/>
        </p:nvSpPr>
        <p:spPr>
          <a:xfrm>
            <a:off x="529337" y="985572"/>
            <a:ext cx="4509907" cy="1005153"/>
          </a:xfrm>
          <a:prstGeom prst="rect">
            <a:avLst/>
          </a:prstGeom>
          <a:noFill/>
          <a:ln w="19050">
            <a:solidFill>
              <a:srgbClr val="990033"/>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
        <p:nvSpPr>
          <p:cNvPr id="19" name="Rectangle 18">
            <a:extLst>
              <a:ext uri="{FF2B5EF4-FFF2-40B4-BE49-F238E27FC236}">
                <a16:creationId xmlns:a16="http://schemas.microsoft.com/office/drawing/2014/main" id="{C8D0655B-48AF-2ADF-BA37-5A0C826EA035}"/>
              </a:ext>
            </a:extLst>
          </p:cNvPr>
          <p:cNvSpPr/>
          <p:nvPr/>
        </p:nvSpPr>
        <p:spPr>
          <a:xfrm>
            <a:off x="6360643" y="971370"/>
            <a:ext cx="4928053" cy="657406"/>
          </a:xfrm>
          <a:prstGeom prst="rect">
            <a:avLst/>
          </a:prstGeom>
          <a:noFill/>
          <a:ln w="19050">
            <a:solidFill>
              <a:srgbClr val="990033"/>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Tree>
    <p:extLst>
      <p:ext uri="{BB962C8B-B14F-4D97-AF65-F5344CB8AC3E}">
        <p14:creationId xmlns:p14="http://schemas.microsoft.com/office/powerpoint/2010/main" val="2420387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F016B67D-7155-E942-CE5C-6F816EB96267}"/>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Ticība tam, ka pašvaldības sociālais dienests grūtā brīdī sniegs palīdzību</a:t>
            </a:r>
          </a:p>
        </p:txBody>
      </p:sp>
      <p:sp>
        <p:nvSpPr>
          <p:cNvPr id="3" name="TextBox 8">
            <a:extLst>
              <a:ext uri="{FF2B5EF4-FFF2-40B4-BE49-F238E27FC236}">
                <a16:creationId xmlns:a16="http://schemas.microsoft.com/office/drawing/2014/main" id="{5059B4C6-8790-2DCA-E8E9-890E96B75A75}"/>
              </a:ext>
            </a:extLst>
          </p:cNvPr>
          <p:cNvSpPr txBox="1">
            <a:spLocks noChangeArrowheads="1"/>
          </p:cNvSpPr>
          <p:nvPr/>
        </p:nvSpPr>
        <p:spPr bwMode="auto">
          <a:xfrm>
            <a:off x="287760" y="749599"/>
            <a:ext cx="108564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Cik lielā mērā Jūs ticat vai neticat, ka, ja Jūs grūtā brīdī vērstos pašvaldības sociālajā dienestā,  sociālais dienests Jums palīdzētu? </a:t>
            </a:r>
          </a:p>
        </p:txBody>
      </p:sp>
      <p:sp>
        <p:nvSpPr>
          <p:cNvPr id="6" name="TextBox 5">
            <a:extLst>
              <a:ext uri="{FF2B5EF4-FFF2-40B4-BE49-F238E27FC236}">
                <a16:creationId xmlns:a16="http://schemas.microsoft.com/office/drawing/2014/main" id="{CF89A774-B80F-695E-7149-0F9799581336}"/>
              </a:ext>
            </a:extLst>
          </p:cNvPr>
          <p:cNvSpPr txBox="1">
            <a:spLocks noChangeArrowheads="1"/>
          </p:cNvSpPr>
          <p:nvPr/>
        </p:nvSpPr>
        <p:spPr bwMode="auto">
          <a:xfrm>
            <a:off x="2619375" y="4742894"/>
            <a:ext cx="8801100" cy="891334"/>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Sabiedrības uzticēšanās līmeni uzskatāmi raksturo atbildes uz jautājumu, vai cilvēki tic, ka sociālais dienests grūtā brīdī sniegs palīdzību. Šajā jautājumā iegūtie rezultāti ir gandrīz identi rezultātiem par iedzīvotāju uzticēšanos sociālajiem dienestiem. Vairāk nekā divas trešdaļas (72%) aptaujāto Latvijas iedzīvotāju kopumā tic, ka, ja grūtā brīdī vērstos pašvaldības sociālajā dienestā,  sociālais dienests palīdzētu. Jāuzsver, ka salīdzinājumā ar 2024.g. viņu skaits ir būtiski pieaudzis (+11%). Noraidoši šādu iespēju vērtēja katrs ceturtais (24%) aptaujas dalībnieks. </a:t>
            </a:r>
          </a:p>
        </p:txBody>
      </p:sp>
      <p:sp>
        <p:nvSpPr>
          <p:cNvPr id="7" name="TextBox 6">
            <a:extLst>
              <a:ext uri="{FF2B5EF4-FFF2-40B4-BE49-F238E27FC236}">
                <a16:creationId xmlns:a16="http://schemas.microsoft.com/office/drawing/2014/main" id="{A62F12D4-4E1C-BF00-9EBF-2D5812620E04}"/>
              </a:ext>
            </a:extLst>
          </p:cNvPr>
          <p:cNvSpPr txBox="1">
            <a:spLocks noChangeArrowheads="1"/>
          </p:cNvSpPr>
          <p:nvPr/>
        </p:nvSpPr>
        <p:spPr bwMode="auto">
          <a:xfrm>
            <a:off x="4775653" y="5858529"/>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pic>
        <p:nvPicPr>
          <p:cNvPr id="8" name="Picture 7">
            <a:extLst>
              <a:ext uri="{FF2B5EF4-FFF2-40B4-BE49-F238E27FC236}">
                <a16:creationId xmlns:a16="http://schemas.microsoft.com/office/drawing/2014/main" id="{2F83A5C3-C805-989F-6A68-606D2E3890D7}"/>
              </a:ext>
            </a:extLst>
          </p:cNvPr>
          <p:cNvPicPr>
            <a:picLocks noChangeAspect="1"/>
          </p:cNvPicPr>
          <p:nvPr/>
        </p:nvPicPr>
        <p:blipFill>
          <a:blip r:embed="rId2"/>
          <a:stretch>
            <a:fillRect/>
          </a:stretch>
        </p:blipFill>
        <p:spPr>
          <a:xfrm>
            <a:off x="245643" y="1157097"/>
            <a:ext cx="5502213" cy="3595878"/>
          </a:xfrm>
          <a:prstGeom prst="rect">
            <a:avLst/>
          </a:prstGeom>
        </p:spPr>
      </p:pic>
      <p:pic>
        <p:nvPicPr>
          <p:cNvPr id="9" name="Picture 8">
            <a:extLst>
              <a:ext uri="{FF2B5EF4-FFF2-40B4-BE49-F238E27FC236}">
                <a16:creationId xmlns:a16="http://schemas.microsoft.com/office/drawing/2014/main" id="{13DE0EF5-4D8F-CB7B-E501-F88D4971C79D}"/>
              </a:ext>
            </a:extLst>
          </p:cNvPr>
          <p:cNvPicPr>
            <a:picLocks noChangeAspect="1"/>
          </p:cNvPicPr>
          <p:nvPr/>
        </p:nvPicPr>
        <p:blipFill>
          <a:blip r:embed="rId3"/>
          <a:stretch>
            <a:fillRect/>
          </a:stretch>
        </p:blipFill>
        <p:spPr>
          <a:xfrm>
            <a:off x="5430012" y="1650425"/>
            <a:ext cx="5859780" cy="2868168"/>
          </a:xfrm>
          <a:prstGeom prst="rect">
            <a:avLst/>
          </a:prstGeom>
        </p:spPr>
      </p:pic>
      <p:sp>
        <p:nvSpPr>
          <p:cNvPr id="10" name="Line 3">
            <a:extLst>
              <a:ext uri="{FF2B5EF4-FFF2-40B4-BE49-F238E27FC236}">
                <a16:creationId xmlns:a16="http://schemas.microsoft.com/office/drawing/2014/main" id="{D9A51D38-3652-E656-6AC0-F4C36EB0F6BD}"/>
              </a:ext>
            </a:extLst>
          </p:cNvPr>
          <p:cNvSpPr>
            <a:spLocks noChangeShapeType="1"/>
          </p:cNvSpPr>
          <p:nvPr/>
        </p:nvSpPr>
        <p:spPr bwMode="auto">
          <a:xfrm flipV="1">
            <a:off x="8648700" y="2373815"/>
            <a:ext cx="513778" cy="1312359"/>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452745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B7034913-4593-74AD-2D37-F5157DCFF59C}"/>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Sadarbības vērtējums ar valsts un pašvaldību iestādēm pēdējo 2 gadu laikā</a:t>
            </a:r>
          </a:p>
        </p:txBody>
      </p:sp>
      <p:sp>
        <p:nvSpPr>
          <p:cNvPr id="3" name="TextBox 8">
            <a:extLst>
              <a:ext uri="{FF2B5EF4-FFF2-40B4-BE49-F238E27FC236}">
                <a16:creationId xmlns:a16="http://schemas.microsoft.com/office/drawing/2014/main" id="{CE700408-22E9-1E5E-2859-E7259172BF88}"/>
              </a:ext>
            </a:extLst>
          </p:cNvPr>
          <p:cNvSpPr txBox="1">
            <a:spLocks noChangeArrowheads="1"/>
          </p:cNvSpPr>
          <p:nvPr/>
        </p:nvSpPr>
        <p:spPr bwMode="auto">
          <a:xfrm>
            <a:off x="287760" y="749599"/>
            <a:ext cx="108564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Sakiet, lūdzu, kā Jūs kopumā vērtētu savu sadarbības pieredzi ar valsts un pašvaldību iestādēm pēdējo 2 gadu laikā? </a:t>
            </a:r>
          </a:p>
        </p:txBody>
      </p:sp>
      <p:sp>
        <p:nvSpPr>
          <p:cNvPr id="4" name="TextBox 3">
            <a:extLst>
              <a:ext uri="{FF2B5EF4-FFF2-40B4-BE49-F238E27FC236}">
                <a16:creationId xmlns:a16="http://schemas.microsoft.com/office/drawing/2014/main" id="{58C3ACB3-AE7D-C9E4-BE0A-0A6BC150975C}"/>
              </a:ext>
            </a:extLst>
          </p:cNvPr>
          <p:cNvSpPr txBox="1">
            <a:spLocks noChangeArrowheads="1"/>
          </p:cNvSpPr>
          <p:nvPr/>
        </p:nvSpPr>
        <p:spPr bwMode="auto">
          <a:xfrm>
            <a:off x="2619375" y="4742894"/>
            <a:ext cx="8455025" cy="891334"/>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Līdzīgi kā 2024.g., arī šogad pētījuma dalībnieki savu sadarbības pieredzi ar valsts un pašvaldību iestādēm pēdējo 2 gadu laikā vērtēja galvenokārt pozitīvi. Tā apmierināja nedaudz vairāk par pusi (53%) aptaujāto Latvijas iedzīvotāju. Kritisku vērtējumu pārstāvēja 12% respondentu un viņu īpatsvars ir būtiski mazinājies (-9% salīdzinājumā ar 2024.g.). Katrs trešais (32%) aptaujas dalībnieks apgalvoja, ka viņiem nav bijusi sadarbības pieredze ar valsts vai pašvaldības iestādēm pēdējo 2 gadu laikā. 3% aptaujāto atturējās sniegt konkrētu atbildi šajā jautājumā. </a:t>
            </a:r>
          </a:p>
        </p:txBody>
      </p:sp>
      <p:sp>
        <p:nvSpPr>
          <p:cNvPr id="5" name="TextBox 4">
            <a:extLst>
              <a:ext uri="{FF2B5EF4-FFF2-40B4-BE49-F238E27FC236}">
                <a16:creationId xmlns:a16="http://schemas.microsoft.com/office/drawing/2014/main" id="{5E14A1F2-0ECB-54B4-5BC6-C9BCDC23A1CD}"/>
              </a:ext>
            </a:extLst>
          </p:cNvPr>
          <p:cNvSpPr txBox="1">
            <a:spLocks noChangeArrowheads="1"/>
          </p:cNvSpPr>
          <p:nvPr/>
        </p:nvSpPr>
        <p:spPr bwMode="auto">
          <a:xfrm>
            <a:off x="4775653" y="5858529"/>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pic>
        <p:nvPicPr>
          <p:cNvPr id="10" name="Picture 9">
            <a:extLst>
              <a:ext uri="{FF2B5EF4-FFF2-40B4-BE49-F238E27FC236}">
                <a16:creationId xmlns:a16="http://schemas.microsoft.com/office/drawing/2014/main" id="{6305E155-F234-CE3C-2524-A7B776C44C6C}"/>
              </a:ext>
            </a:extLst>
          </p:cNvPr>
          <p:cNvPicPr>
            <a:picLocks noChangeAspect="1"/>
          </p:cNvPicPr>
          <p:nvPr/>
        </p:nvPicPr>
        <p:blipFill>
          <a:blip r:embed="rId2"/>
          <a:stretch>
            <a:fillRect/>
          </a:stretch>
        </p:blipFill>
        <p:spPr>
          <a:xfrm>
            <a:off x="200492" y="1374864"/>
            <a:ext cx="5405981" cy="3035983"/>
          </a:xfrm>
          <a:prstGeom prst="rect">
            <a:avLst/>
          </a:prstGeom>
        </p:spPr>
      </p:pic>
      <p:pic>
        <p:nvPicPr>
          <p:cNvPr id="11" name="Picture 10">
            <a:extLst>
              <a:ext uri="{FF2B5EF4-FFF2-40B4-BE49-F238E27FC236}">
                <a16:creationId xmlns:a16="http://schemas.microsoft.com/office/drawing/2014/main" id="{12F444A0-623F-939B-2866-44554E2B3C85}"/>
              </a:ext>
            </a:extLst>
          </p:cNvPr>
          <p:cNvPicPr>
            <a:picLocks noChangeAspect="1"/>
          </p:cNvPicPr>
          <p:nvPr/>
        </p:nvPicPr>
        <p:blipFill>
          <a:blip r:embed="rId3"/>
          <a:stretch>
            <a:fillRect/>
          </a:stretch>
        </p:blipFill>
        <p:spPr>
          <a:xfrm>
            <a:off x="5430012" y="1549449"/>
            <a:ext cx="5859780" cy="2686812"/>
          </a:xfrm>
          <a:prstGeom prst="rect">
            <a:avLst/>
          </a:prstGeom>
        </p:spPr>
      </p:pic>
      <p:sp>
        <p:nvSpPr>
          <p:cNvPr id="12" name="Line 3">
            <a:extLst>
              <a:ext uri="{FF2B5EF4-FFF2-40B4-BE49-F238E27FC236}">
                <a16:creationId xmlns:a16="http://schemas.microsoft.com/office/drawing/2014/main" id="{737FB7DE-C8A0-722F-36A6-BC9C3FDB6CF1}"/>
              </a:ext>
            </a:extLst>
          </p:cNvPr>
          <p:cNvSpPr>
            <a:spLocks noChangeShapeType="1"/>
          </p:cNvSpPr>
          <p:nvPr/>
        </p:nvSpPr>
        <p:spPr bwMode="auto">
          <a:xfrm flipH="1" flipV="1">
            <a:off x="9144001" y="2115126"/>
            <a:ext cx="240144" cy="1173018"/>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751148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A5612385-0451-2585-7BE0-F20429667142}"/>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Pašvaldību sociālo dienestu reputācija</a:t>
            </a:r>
          </a:p>
        </p:txBody>
      </p:sp>
      <p:sp>
        <p:nvSpPr>
          <p:cNvPr id="3" name="TextBox 8">
            <a:extLst>
              <a:ext uri="{FF2B5EF4-FFF2-40B4-BE49-F238E27FC236}">
                <a16:creationId xmlns:a16="http://schemas.microsoft.com/office/drawing/2014/main" id="{663D7FF2-B1D7-9CD7-CA38-7061E2759C4C}"/>
              </a:ext>
            </a:extLst>
          </p:cNvPr>
          <p:cNvSpPr txBox="1">
            <a:spLocks noChangeArrowheads="1"/>
          </p:cNvSpPr>
          <p:nvPr/>
        </p:nvSpPr>
        <p:spPr bwMode="auto">
          <a:xfrm>
            <a:off x="287760" y="749599"/>
            <a:ext cx="101706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Balstoties uz Jūsu pieredzi un visu informāciju, ko esat dzirdējis/-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redzējis/-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un lasījis/-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kāda, Jūsuprāt, ir sociālā dienesta reputācija kopumā? Vērtējumam lūdzu izmantojiet 10 punktu skalu, kur 1 nozīmē - “ļoti slikta” reputācija, bet 10 nozīmē, ka reputācija ir “teicama”.</a:t>
            </a:r>
          </a:p>
        </p:txBody>
      </p:sp>
      <p:pic>
        <p:nvPicPr>
          <p:cNvPr id="4" name="Picture 3">
            <a:extLst>
              <a:ext uri="{FF2B5EF4-FFF2-40B4-BE49-F238E27FC236}">
                <a16:creationId xmlns:a16="http://schemas.microsoft.com/office/drawing/2014/main" id="{27598524-9044-1F9A-C754-F6905AC32824}"/>
              </a:ext>
            </a:extLst>
          </p:cNvPr>
          <p:cNvPicPr>
            <a:picLocks noChangeAspect="1"/>
          </p:cNvPicPr>
          <p:nvPr/>
        </p:nvPicPr>
        <p:blipFill>
          <a:blip r:embed="rId2"/>
          <a:stretch>
            <a:fillRect/>
          </a:stretch>
        </p:blipFill>
        <p:spPr>
          <a:xfrm>
            <a:off x="370333" y="1703187"/>
            <a:ext cx="4144518" cy="2449712"/>
          </a:xfrm>
          <a:prstGeom prst="rect">
            <a:avLst/>
          </a:prstGeom>
        </p:spPr>
      </p:pic>
      <p:pic>
        <p:nvPicPr>
          <p:cNvPr id="5" name="Picture 4">
            <a:extLst>
              <a:ext uri="{FF2B5EF4-FFF2-40B4-BE49-F238E27FC236}">
                <a16:creationId xmlns:a16="http://schemas.microsoft.com/office/drawing/2014/main" id="{BDF0C044-97BC-7FF3-2BD8-645F74B53542}"/>
              </a:ext>
            </a:extLst>
          </p:cNvPr>
          <p:cNvPicPr>
            <a:picLocks noChangeAspect="1"/>
          </p:cNvPicPr>
          <p:nvPr/>
        </p:nvPicPr>
        <p:blipFill>
          <a:blip r:embed="rId3"/>
          <a:stretch>
            <a:fillRect/>
          </a:stretch>
        </p:blipFill>
        <p:spPr>
          <a:xfrm>
            <a:off x="4594860" y="1957396"/>
            <a:ext cx="5250790" cy="2628900"/>
          </a:xfrm>
          <a:prstGeom prst="rect">
            <a:avLst/>
          </a:prstGeom>
        </p:spPr>
      </p:pic>
      <p:sp>
        <p:nvSpPr>
          <p:cNvPr id="8" name="TextBox 8">
            <a:extLst>
              <a:ext uri="{FF2B5EF4-FFF2-40B4-BE49-F238E27FC236}">
                <a16:creationId xmlns:a16="http://schemas.microsoft.com/office/drawing/2014/main" id="{41B248F1-961F-E1F6-547A-4A8A79A6525C}"/>
              </a:ext>
            </a:extLst>
          </p:cNvPr>
          <p:cNvSpPr txBox="1">
            <a:spLocks noChangeArrowheads="1"/>
          </p:cNvSpPr>
          <p:nvPr/>
        </p:nvSpPr>
        <p:spPr bwMode="auto">
          <a:xfrm>
            <a:off x="9845650" y="1296630"/>
            <a:ext cx="163715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lv-LV" altLang="en-US" sz="1100" b="1" dirty="0">
                <a:solidFill>
                  <a:schemeClr val="accent2">
                    <a:lumMod val="50000"/>
                  </a:schemeClr>
                </a:solidFill>
                <a:latin typeface="+mn-lt"/>
              </a:rPr>
              <a:t>Pašvaldības sociālo dienestu reputācijas vidējais vērtējums 10 punktu skalā</a:t>
            </a:r>
          </a:p>
        </p:txBody>
      </p:sp>
      <p:sp>
        <p:nvSpPr>
          <p:cNvPr id="9" name="TextBox 8">
            <a:extLst>
              <a:ext uri="{FF2B5EF4-FFF2-40B4-BE49-F238E27FC236}">
                <a16:creationId xmlns:a16="http://schemas.microsoft.com/office/drawing/2014/main" id="{D68CF605-AB28-B95C-6B42-891C93D27F54}"/>
              </a:ext>
            </a:extLst>
          </p:cNvPr>
          <p:cNvSpPr txBox="1">
            <a:spLocks noChangeArrowheads="1"/>
          </p:cNvSpPr>
          <p:nvPr/>
        </p:nvSpPr>
        <p:spPr bwMode="auto">
          <a:xfrm>
            <a:off x="495300" y="4762923"/>
            <a:ext cx="10829925" cy="968278"/>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2026.g. rezultāti ir līdzīgi iepriekšējā, 2024.g. pētījuma rezultātiem, tomēr kopumā pašvaldību sociālo dienestu reputācijas vērtējums ir uzlabojies. Vidējais pašvaldību sociālo dienestu reputācijas vērtējums 10 punktu skalā sasniedza  6,6 punktus (+0,2 punkti salīdzinājumā ar 2024.g.) un tas uzskatāms kā kopumā vairāk pozitīvs vērtējums.</a:t>
            </a:r>
          </a:p>
          <a:p>
            <a:pPr algn="just">
              <a:lnSpc>
                <a:spcPct val="120000"/>
              </a:lnSpc>
              <a:spcBef>
                <a:spcPts val="600"/>
              </a:spcBef>
              <a:buNone/>
            </a:pPr>
            <a:r>
              <a:rPr lang="lv-LV" altLang="en-US" sz="1100" dirty="0">
                <a:latin typeface="+mn-lt"/>
              </a:rPr>
              <a:t>Vairākums (57%) aptaujāto Latvijas iedzīvotāju pašvaldību sociālo dienestu reputāciju 10 punktu skalā vērtēja kā labu vai drīzāk labu (6-8 punkti). Kā teicamu (9-10 punkti) sociālo dienestu reputāciju vērtēja 10% respondentu. Kā drīzāk sliktu (3-5 punkti) sociālo dienestu reputāciju vērtēja 24%, bet kā sliktu (1-2 punkti) – 2% (-1% salīdzinājumā ar 2024.g.) pētījuma dalībnieku.</a:t>
            </a:r>
          </a:p>
        </p:txBody>
      </p:sp>
      <p:sp>
        <p:nvSpPr>
          <p:cNvPr id="10" name="TextBox 9">
            <a:extLst>
              <a:ext uri="{FF2B5EF4-FFF2-40B4-BE49-F238E27FC236}">
                <a16:creationId xmlns:a16="http://schemas.microsoft.com/office/drawing/2014/main" id="{665C4D77-6D8F-57DE-9A32-7DFABC63EE06}"/>
              </a:ext>
            </a:extLst>
          </p:cNvPr>
          <p:cNvSpPr txBox="1">
            <a:spLocks noChangeArrowheads="1"/>
          </p:cNvSpPr>
          <p:nvPr/>
        </p:nvSpPr>
        <p:spPr bwMode="auto">
          <a:xfrm>
            <a:off x="4775653" y="5981443"/>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pic>
        <p:nvPicPr>
          <p:cNvPr id="12" name="Picture 11">
            <a:extLst>
              <a:ext uri="{FF2B5EF4-FFF2-40B4-BE49-F238E27FC236}">
                <a16:creationId xmlns:a16="http://schemas.microsoft.com/office/drawing/2014/main" id="{D6C78F23-F41D-A946-A06D-48E4516D93FE}"/>
              </a:ext>
            </a:extLst>
          </p:cNvPr>
          <p:cNvPicPr>
            <a:picLocks noChangeAspect="1"/>
          </p:cNvPicPr>
          <p:nvPr/>
        </p:nvPicPr>
        <p:blipFill>
          <a:blip r:embed="rId4"/>
          <a:stretch>
            <a:fillRect/>
          </a:stretch>
        </p:blipFill>
        <p:spPr>
          <a:xfrm>
            <a:off x="9857994" y="2066071"/>
            <a:ext cx="2295695" cy="2107318"/>
          </a:xfrm>
          <a:prstGeom prst="rect">
            <a:avLst/>
          </a:prstGeom>
        </p:spPr>
      </p:pic>
    </p:spTree>
    <p:extLst>
      <p:ext uri="{BB962C8B-B14F-4D97-AF65-F5344CB8AC3E}">
        <p14:creationId xmlns:p14="http://schemas.microsoft.com/office/powerpoint/2010/main" val="3179067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B3F490B-C052-E123-9B70-2015990C30C4}"/>
              </a:ext>
            </a:extLst>
          </p:cNvPr>
          <p:cNvSpPr>
            <a:spLocks noChangeArrowheads="1"/>
          </p:cNvSpPr>
          <p:nvPr/>
        </p:nvSpPr>
        <p:spPr bwMode="auto">
          <a:xfrm>
            <a:off x="1776628" y="2753845"/>
            <a:ext cx="8638743"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6. Informētība par pašvaldības sociālā dienesta darbību un trūkstošā informācija </a:t>
            </a:r>
          </a:p>
        </p:txBody>
      </p:sp>
    </p:spTree>
    <p:extLst>
      <p:ext uri="{BB962C8B-B14F-4D97-AF65-F5344CB8AC3E}">
        <p14:creationId xmlns:p14="http://schemas.microsoft.com/office/powerpoint/2010/main" val="2478585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BAA96F03-182F-A552-414A-E13682FF9967}"/>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Informētība par pašvaldības sociālā dienesta darbību un trūkstošā informācija</a:t>
            </a:r>
          </a:p>
        </p:txBody>
      </p:sp>
      <p:sp>
        <p:nvSpPr>
          <p:cNvPr id="3" name="TextBox 8">
            <a:extLst>
              <a:ext uri="{FF2B5EF4-FFF2-40B4-BE49-F238E27FC236}">
                <a16:creationId xmlns:a16="http://schemas.microsoft.com/office/drawing/2014/main" id="{ECAD5F01-A136-914C-503B-A6081ED7677E}"/>
              </a:ext>
            </a:extLst>
          </p:cNvPr>
          <p:cNvSpPr txBox="1">
            <a:spLocks noChangeArrowheads="1"/>
          </p:cNvSpPr>
          <p:nvPr/>
        </p:nvSpPr>
        <p:spPr bwMode="auto">
          <a:xfrm>
            <a:off x="287760" y="644824"/>
            <a:ext cx="64749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 Jūs kopumā novērtētu savu informētību par pašvaldības sociālā dienesta darbību un funkcijām?</a:t>
            </a:r>
          </a:p>
        </p:txBody>
      </p:sp>
      <p:pic>
        <p:nvPicPr>
          <p:cNvPr id="4" name="Picture 3">
            <a:extLst>
              <a:ext uri="{FF2B5EF4-FFF2-40B4-BE49-F238E27FC236}">
                <a16:creationId xmlns:a16="http://schemas.microsoft.com/office/drawing/2014/main" id="{0A0620A3-5953-8F73-CF1F-4559B855B554}"/>
              </a:ext>
            </a:extLst>
          </p:cNvPr>
          <p:cNvPicPr>
            <a:picLocks noChangeAspect="1"/>
          </p:cNvPicPr>
          <p:nvPr/>
        </p:nvPicPr>
        <p:blipFill>
          <a:blip r:embed="rId2"/>
          <a:stretch>
            <a:fillRect/>
          </a:stretch>
        </p:blipFill>
        <p:spPr>
          <a:xfrm>
            <a:off x="78209" y="621730"/>
            <a:ext cx="4577334" cy="2991439"/>
          </a:xfrm>
          <a:prstGeom prst="rect">
            <a:avLst/>
          </a:prstGeom>
        </p:spPr>
      </p:pic>
      <p:pic>
        <p:nvPicPr>
          <p:cNvPr id="5" name="Picture 4">
            <a:extLst>
              <a:ext uri="{FF2B5EF4-FFF2-40B4-BE49-F238E27FC236}">
                <a16:creationId xmlns:a16="http://schemas.microsoft.com/office/drawing/2014/main" id="{C8E15F2F-4495-4105-C754-127101F26E1A}"/>
              </a:ext>
            </a:extLst>
          </p:cNvPr>
          <p:cNvPicPr>
            <a:picLocks noChangeAspect="1"/>
          </p:cNvPicPr>
          <p:nvPr/>
        </p:nvPicPr>
        <p:blipFill>
          <a:blip r:embed="rId3"/>
          <a:stretch>
            <a:fillRect/>
          </a:stretch>
        </p:blipFill>
        <p:spPr>
          <a:xfrm>
            <a:off x="918591" y="3613169"/>
            <a:ext cx="4644009" cy="2174511"/>
          </a:xfrm>
          <a:prstGeom prst="rect">
            <a:avLst/>
          </a:prstGeom>
        </p:spPr>
      </p:pic>
      <p:sp>
        <p:nvSpPr>
          <p:cNvPr id="7" name="TextBox 6">
            <a:extLst>
              <a:ext uri="{FF2B5EF4-FFF2-40B4-BE49-F238E27FC236}">
                <a16:creationId xmlns:a16="http://schemas.microsoft.com/office/drawing/2014/main" id="{A7B54354-0DDD-B4D0-DE34-7EAF95064242}"/>
              </a:ext>
            </a:extLst>
          </p:cNvPr>
          <p:cNvSpPr txBox="1">
            <a:spLocks noChangeArrowheads="1"/>
          </p:cNvSpPr>
          <p:nvPr/>
        </p:nvSpPr>
        <p:spPr bwMode="auto">
          <a:xfrm>
            <a:off x="5533555" y="6062969"/>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pic>
        <p:nvPicPr>
          <p:cNvPr id="8" name="Picture 7">
            <a:extLst>
              <a:ext uri="{FF2B5EF4-FFF2-40B4-BE49-F238E27FC236}">
                <a16:creationId xmlns:a16="http://schemas.microsoft.com/office/drawing/2014/main" id="{17CD88A3-1EC2-09E4-93B1-CB519CA22C05}"/>
              </a:ext>
            </a:extLst>
          </p:cNvPr>
          <p:cNvPicPr>
            <a:picLocks noChangeAspect="1"/>
          </p:cNvPicPr>
          <p:nvPr/>
        </p:nvPicPr>
        <p:blipFill>
          <a:blip r:embed="rId4"/>
          <a:stretch>
            <a:fillRect/>
          </a:stretch>
        </p:blipFill>
        <p:spPr>
          <a:xfrm>
            <a:off x="6972969" y="1020608"/>
            <a:ext cx="5140821" cy="4938487"/>
          </a:xfrm>
          <a:prstGeom prst="rect">
            <a:avLst/>
          </a:prstGeom>
        </p:spPr>
      </p:pic>
      <p:cxnSp>
        <p:nvCxnSpPr>
          <p:cNvPr id="9" name="Straight Connector 8">
            <a:extLst>
              <a:ext uri="{FF2B5EF4-FFF2-40B4-BE49-F238E27FC236}">
                <a16:creationId xmlns:a16="http://schemas.microsoft.com/office/drawing/2014/main" id="{E25B5D56-A560-F2E8-D6D4-0D214A36327A}"/>
              </a:ext>
            </a:extLst>
          </p:cNvPr>
          <p:cNvCxnSpPr>
            <a:cxnSpLocks/>
          </p:cNvCxnSpPr>
          <p:nvPr/>
        </p:nvCxnSpPr>
        <p:spPr>
          <a:xfrm>
            <a:off x="6865699" y="725864"/>
            <a:ext cx="0" cy="5233231"/>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21474B5-0332-C29D-66BA-C83F2D2A14E0}"/>
              </a:ext>
            </a:extLst>
          </p:cNvPr>
          <p:cNvSpPr txBox="1">
            <a:spLocks noChangeArrowheads="1"/>
          </p:cNvSpPr>
          <p:nvPr/>
        </p:nvSpPr>
        <p:spPr bwMode="auto">
          <a:xfrm>
            <a:off x="4122057" y="1341959"/>
            <a:ext cx="2640693" cy="2110129"/>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Sabiedrības informētība par pašvaldības sociālo dienestu darbību ir nepietiekama, taču arī šajā jomā vērojams neliels progress. Savu informētību par pašvaldības sociālā dienesta darbību un funkcijām kā kopumā labu vērtēja 45% aptaujāto Latvijas iedzīvotāju. Tomēr vēl aizvien katrs otrais aptaujas dalībnieks savu informētību  pašvaldības sociālā dienesta darbību raksturoja kā kopumā sliktu.</a:t>
            </a:r>
          </a:p>
        </p:txBody>
      </p:sp>
      <p:sp>
        <p:nvSpPr>
          <p:cNvPr id="12" name="TextBox 8">
            <a:extLst>
              <a:ext uri="{FF2B5EF4-FFF2-40B4-BE49-F238E27FC236}">
                <a16:creationId xmlns:a16="http://schemas.microsoft.com/office/drawing/2014/main" id="{94AC6CA2-E500-30BD-9B4E-87BE0DF87E0E}"/>
              </a:ext>
            </a:extLst>
          </p:cNvPr>
          <p:cNvSpPr txBox="1">
            <a:spLocks noChangeArrowheads="1"/>
          </p:cNvSpPr>
          <p:nvPr/>
        </p:nvSpPr>
        <p:spPr bwMode="auto">
          <a:xfrm>
            <a:off x="7205443" y="558943"/>
            <a:ext cx="494478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Vai ir kāda informācija, kas Jums trūkst vai ko Jūs vēlētos uzzināt  par pašvaldības sociālā dienesta darbību vai funkcijām? </a:t>
            </a:r>
          </a:p>
        </p:txBody>
      </p:sp>
      <p:sp>
        <p:nvSpPr>
          <p:cNvPr id="14" name="Rectangle 13">
            <a:extLst>
              <a:ext uri="{FF2B5EF4-FFF2-40B4-BE49-F238E27FC236}">
                <a16:creationId xmlns:a16="http://schemas.microsoft.com/office/drawing/2014/main" id="{8D8BFA15-E9DD-5E43-86AA-9D8B7EA7E095}"/>
              </a:ext>
            </a:extLst>
          </p:cNvPr>
          <p:cNvSpPr/>
          <p:nvPr/>
        </p:nvSpPr>
        <p:spPr>
          <a:xfrm>
            <a:off x="6956851" y="1041865"/>
            <a:ext cx="2987249" cy="1025059"/>
          </a:xfrm>
          <a:prstGeom prst="rect">
            <a:avLst/>
          </a:prstGeom>
          <a:noFill/>
          <a:ln w="19050">
            <a:solidFill>
              <a:srgbClr val="990033"/>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Tree>
    <p:extLst>
      <p:ext uri="{BB962C8B-B14F-4D97-AF65-F5344CB8AC3E}">
        <p14:creationId xmlns:p14="http://schemas.microsoft.com/office/powerpoint/2010/main" val="2717232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DF0478B-3858-2214-7579-3045BCC832F2}"/>
              </a:ext>
            </a:extLst>
          </p:cNvPr>
          <p:cNvSpPr>
            <a:spLocks noChangeArrowheads="1"/>
          </p:cNvSpPr>
          <p:nvPr/>
        </p:nvSpPr>
        <p:spPr bwMode="auto">
          <a:xfrm>
            <a:off x="2476500" y="2660904"/>
            <a:ext cx="7239000"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1. Metodoloģiskā informācija</a:t>
            </a:r>
            <a:endParaRPr lang="en-GB" sz="3200" dirty="0">
              <a:solidFill>
                <a:srgbClr val="990033"/>
              </a:solidFill>
            </a:endParaRPr>
          </a:p>
        </p:txBody>
      </p:sp>
    </p:spTree>
    <p:extLst>
      <p:ext uri="{BB962C8B-B14F-4D97-AF65-F5344CB8AC3E}">
        <p14:creationId xmlns:p14="http://schemas.microsoft.com/office/powerpoint/2010/main" val="3421341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06EF7ED-0BF1-618A-EAF4-E0CEC5E37FCA}"/>
              </a:ext>
            </a:extLst>
          </p:cNvPr>
          <p:cNvSpPr>
            <a:spLocks noChangeArrowheads="1"/>
          </p:cNvSpPr>
          <p:nvPr/>
        </p:nvSpPr>
        <p:spPr bwMode="auto">
          <a:xfrm>
            <a:off x="1776628" y="2581275"/>
            <a:ext cx="8638743" cy="139177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7. Priekšstati par sociālo pakalpojumu kvalitātes izmaiņām pašvaldībā pēdējo 5 gadu laikā </a:t>
            </a:r>
          </a:p>
        </p:txBody>
      </p:sp>
    </p:spTree>
    <p:extLst>
      <p:ext uri="{BB962C8B-B14F-4D97-AF65-F5344CB8AC3E}">
        <p14:creationId xmlns:p14="http://schemas.microsoft.com/office/powerpoint/2010/main" val="3380592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6AD72456-8478-9359-7BA0-60D89794FA61}"/>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Priekšstati par sociālo pakalpojumu kvalitātes izmaiņām pašvaldībā pēdējo 5 gadu laikā </a:t>
            </a:r>
          </a:p>
        </p:txBody>
      </p:sp>
      <p:sp>
        <p:nvSpPr>
          <p:cNvPr id="3" name="TextBox 8">
            <a:extLst>
              <a:ext uri="{FF2B5EF4-FFF2-40B4-BE49-F238E27FC236}">
                <a16:creationId xmlns:a16="http://schemas.microsoft.com/office/drawing/2014/main" id="{9B495C01-E86A-C3B2-0BA4-F8D82EA51369}"/>
              </a:ext>
            </a:extLst>
          </p:cNvPr>
          <p:cNvSpPr txBox="1">
            <a:spLocks noChangeArrowheads="1"/>
          </p:cNvSpPr>
          <p:nvPr/>
        </p:nvSpPr>
        <p:spPr bwMode="auto">
          <a:xfrm>
            <a:off x="287759" y="749599"/>
            <a:ext cx="116585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Balstoties uz Jūsu pieredzi un informāciju, ko esat dzirdējis/-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redzējis/-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un lasījis/-</a:t>
            </a:r>
            <a:r>
              <a:rPr lang="lv-LV" altLang="en-US" sz="1200" b="1" dirty="0" err="1">
                <a:solidFill>
                  <a:schemeClr val="accent1">
                    <a:lumMod val="50000"/>
                  </a:schemeClr>
                </a:solidFill>
                <a:latin typeface="+mn-lt"/>
              </a:rPr>
              <a:t>usi</a:t>
            </a:r>
            <a:r>
              <a:rPr lang="lv-LV" altLang="en-US" sz="1200" b="1" dirty="0">
                <a:solidFill>
                  <a:schemeClr val="accent1">
                    <a:lumMod val="50000"/>
                  </a:schemeClr>
                </a:solidFill>
                <a:latin typeface="+mn-lt"/>
              </a:rPr>
              <a:t>, kā, pēc Jūsu domām, pēdējo 5 gadu laikā ir mainījusies sociālo pakalpojumu kvalitāte Jūsu pašvaldībā? </a:t>
            </a:r>
          </a:p>
        </p:txBody>
      </p:sp>
      <p:sp>
        <p:nvSpPr>
          <p:cNvPr id="4" name="TextBox 3">
            <a:extLst>
              <a:ext uri="{FF2B5EF4-FFF2-40B4-BE49-F238E27FC236}">
                <a16:creationId xmlns:a16="http://schemas.microsoft.com/office/drawing/2014/main" id="{95136A22-A86C-3F26-4598-84EA2485F220}"/>
              </a:ext>
            </a:extLst>
          </p:cNvPr>
          <p:cNvSpPr txBox="1">
            <a:spLocks noChangeArrowheads="1"/>
          </p:cNvSpPr>
          <p:nvPr/>
        </p:nvSpPr>
        <p:spPr bwMode="auto">
          <a:xfrm>
            <a:off x="359944" y="4630622"/>
            <a:ext cx="11658596" cy="1171411"/>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Sociālo pakalpojumu kvalitātes izmaiņas pašvaldībā pēdējo 5 gadu laikā šogad tika vērtētas pozitīvāk nekā 2024.g. pētījumā . Aptaujātie Latvijas iedzīvotāji visbiežāk (34% gadījumu; +3% salīdzinājumā ar 2024.g.) pauda viedokli, ka sociālo pakalpojumu kvalitāte pašvaldībā pēdējo 5 gadu laikā ir kopumā uzlabojusies. Gandrīz tikpat liels respondentu skaits (32%; -8% salīdzinājumā ar 2024.g.) uzskata, ka tā nav mainījusies. Kritisku vērtējumu (sociālo pakalpojumu kvalitāte pašvaldībā ir pasliktinājusies) pārstāvēja vien 6% (-2% salīdzinājumā ar 2024.g.) pētījuma dalībnieku. </a:t>
            </a:r>
          </a:p>
          <a:p>
            <a:pPr algn="just">
              <a:lnSpc>
                <a:spcPct val="120000"/>
              </a:lnSpc>
              <a:spcBef>
                <a:spcPts val="600"/>
              </a:spcBef>
              <a:buNone/>
            </a:pPr>
            <a:r>
              <a:rPr lang="lv-LV" altLang="en-US" sz="1100" dirty="0">
                <a:latin typeface="+mn-lt"/>
              </a:rPr>
              <a:t>Aptaujas rezultāti respondentu grupās, kas izveidotas pēc dažādām sociāli demogrāfiskajām pazīmēm, atklāj, ka salīdzinoši pozitīvāk sociālo pakalpojumu kvalitātes izmaiņas pašvaldībā pēdējo 5 gadu laikā vērtē gados jaunākie iedzīvotāji vecumā līdz 34 gadiem. </a:t>
            </a:r>
          </a:p>
        </p:txBody>
      </p:sp>
      <p:sp>
        <p:nvSpPr>
          <p:cNvPr id="5" name="TextBox 4">
            <a:extLst>
              <a:ext uri="{FF2B5EF4-FFF2-40B4-BE49-F238E27FC236}">
                <a16:creationId xmlns:a16="http://schemas.microsoft.com/office/drawing/2014/main" id="{96FF3157-B4B7-9044-2D62-A2FAF1896CF6}"/>
              </a:ext>
            </a:extLst>
          </p:cNvPr>
          <p:cNvSpPr txBox="1">
            <a:spLocks noChangeArrowheads="1"/>
          </p:cNvSpPr>
          <p:nvPr/>
        </p:nvSpPr>
        <p:spPr bwMode="auto">
          <a:xfrm>
            <a:off x="4775653" y="5981443"/>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pic>
        <p:nvPicPr>
          <p:cNvPr id="10" name="Picture 9">
            <a:extLst>
              <a:ext uri="{FF2B5EF4-FFF2-40B4-BE49-F238E27FC236}">
                <a16:creationId xmlns:a16="http://schemas.microsoft.com/office/drawing/2014/main" id="{FC1F0AD9-6563-9B73-D6BD-CA8F4E278169}"/>
              </a:ext>
            </a:extLst>
          </p:cNvPr>
          <p:cNvPicPr>
            <a:picLocks noChangeAspect="1"/>
          </p:cNvPicPr>
          <p:nvPr/>
        </p:nvPicPr>
        <p:blipFill>
          <a:blip r:embed="rId2"/>
          <a:stretch>
            <a:fillRect/>
          </a:stretch>
        </p:blipFill>
        <p:spPr>
          <a:xfrm>
            <a:off x="0" y="1229176"/>
            <a:ext cx="5801868" cy="3401568"/>
          </a:xfrm>
          <a:prstGeom prst="rect">
            <a:avLst/>
          </a:prstGeom>
        </p:spPr>
      </p:pic>
      <p:pic>
        <p:nvPicPr>
          <p:cNvPr id="11" name="Picture 10">
            <a:extLst>
              <a:ext uri="{FF2B5EF4-FFF2-40B4-BE49-F238E27FC236}">
                <a16:creationId xmlns:a16="http://schemas.microsoft.com/office/drawing/2014/main" id="{E683D263-FF09-C8D0-4DEE-CF6197B8AA92}"/>
              </a:ext>
            </a:extLst>
          </p:cNvPr>
          <p:cNvPicPr>
            <a:picLocks noChangeAspect="1"/>
          </p:cNvPicPr>
          <p:nvPr/>
        </p:nvPicPr>
        <p:blipFill>
          <a:blip r:embed="rId3"/>
          <a:stretch>
            <a:fillRect/>
          </a:stretch>
        </p:blipFill>
        <p:spPr>
          <a:xfrm>
            <a:off x="5700141" y="1659950"/>
            <a:ext cx="5306568" cy="2753868"/>
          </a:xfrm>
          <a:prstGeom prst="rect">
            <a:avLst/>
          </a:prstGeom>
        </p:spPr>
      </p:pic>
    </p:spTree>
    <p:extLst>
      <p:ext uri="{BB962C8B-B14F-4D97-AF65-F5344CB8AC3E}">
        <p14:creationId xmlns:p14="http://schemas.microsoft.com/office/powerpoint/2010/main" val="1349318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A89B623-F10E-5983-F103-02A2AFA5715F}"/>
              </a:ext>
            </a:extLst>
          </p:cNvPr>
          <p:cNvSpPr>
            <a:spLocks noChangeArrowheads="1"/>
          </p:cNvSpPr>
          <p:nvPr/>
        </p:nvSpPr>
        <p:spPr bwMode="auto">
          <a:xfrm>
            <a:off x="1776628" y="2581275"/>
            <a:ext cx="8638743" cy="139177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8. Ieteikumi pašvaldību sociālo dienestu darbam</a:t>
            </a:r>
          </a:p>
        </p:txBody>
      </p:sp>
    </p:spTree>
    <p:extLst>
      <p:ext uri="{BB962C8B-B14F-4D97-AF65-F5344CB8AC3E}">
        <p14:creationId xmlns:p14="http://schemas.microsoft.com/office/powerpoint/2010/main" val="11520853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5B10B215-391F-B01B-C708-B07902277867}"/>
              </a:ext>
            </a:extLst>
          </p:cNvPr>
          <p:cNvSpPr txBox="1">
            <a:spLocks noChangeArrowheads="1"/>
          </p:cNvSpPr>
          <p:nvPr/>
        </p:nvSpPr>
        <p:spPr bwMode="auto">
          <a:xfrm>
            <a:off x="264694" y="160065"/>
            <a:ext cx="118490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Ieteikumi pašvaldību sociālo dienestu darbam</a:t>
            </a:r>
          </a:p>
        </p:txBody>
      </p:sp>
      <p:sp>
        <p:nvSpPr>
          <p:cNvPr id="3" name="TextBox 8">
            <a:extLst>
              <a:ext uri="{FF2B5EF4-FFF2-40B4-BE49-F238E27FC236}">
                <a16:creationId xmlns:a16="http://schemas.microsoft.com/office/drawing/2014/main" id="{5224DF2C-5720-9399-8D46-9AC2E339AC02}"/>
              </a:ext>
            </a:extLst>
          </p:cNvPr>
          <p:cNvSpPr txBox="1">
            <a:spLocks noChangeArrowheads="1"/>
          </p:cNvSpPr>
          <p:nvPr/>
        </p:nvSpPr>
        <p:spPr bwMode="auto">
          <a:xfrm>
            <a:off x="361950" y="644824"/>
            <a:ext cx="115844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Vai Jums ir kādi ieteikumi/ komentāri par pašvaldības sociālā dienesta  darbu? Ko vajadzētu uzlabot/ mainīt?</a:t>
            </a:r>
          </a:p>
        </p:txBody>
      </p:sp>
      <p:pic>
        <p:nvPicPr>
          <p:cNvPr id="4" name="Picture 3">
            <a:extLst>
              <a:ext uri="{FF2B5EF4-FFF2-40B4-BE49-F238E27FC236}">
                <a16:creationId xmlns:a16="http://schemas.microsoft.com/office/drawing/2014/main" id="{DD421BAF-D897-7770-2BDF-F36DBBD3686B}"/>
              </a:ext>
            </a:extLst>
          </p:cNvPr>
          <p:cNvPicPr>
            <a:picLocks noChangeAspect="1"/>
          </p:cNvPicPr>
          <p:nvPr/>
        </p:nvPicPr>
        <p:blipFill>
          <a:blip r:embed="rId2"/>
          <a:stretch>
            <a:fillRect/>
          </a:stretch>
        </p:blipFill>
        <p:spPr>
          <a:xfrm>
            <a:off x="1295019" y="925867"/>
            <a:ext cx="7086981" cy="5491454"/>
          </a:xfrm>
          <a:prstGeom prst="rect">
            <a:avLst/>
          </a:prstGeom>
        </p:spPr>
      </p:pic>
      <p:sp>
        <p:nvSpPr>
          <p:cNvPr id="5" name="TextBox 4">
            <a:extLst>
              <a:ext uri="{FF2B5EF4-FFF2-40B4-BE49-F238E27FC236}">
                <a16:creationId xmlns:a16="http://schemas.microsoft.com/office/drawing/2014/main" id="{19030A01-2CA5-AFE5-AE02-44D489D9C4FB}"/>
              </a:ext>
            </a:extLst>
          </p:cNvPr>
          <p:cNvSpPr txBox="1">
            <a:spLocks noChangeArrowheads="1"/>
          </p:cNvSpPr>
          <p:nvPr/>
        </p:nvSpPr>
        <p:spPr bwMode="auto">
          <a:xfrm>
            <a:off x="7581900" y="1475309"/>
            <a:ext cx="4193006" cy="3587457"/>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Līdzīgi kā iepriekš, arī šogad divas trešdaļas (68%) aptaujāto Latvijas iedzīvotāju atturējās sniegt kādus ieteikumus vai komentārus, kas varētu līdzēt uzlabot  pašvaldību sociālo dienestu darbu, parasti pārstāvot viedokli, ka viņus viss apmierina. </a:t>
            </a:r>
          </a:p>
          <a:p>
            <a:pPr algn="just">
              <a:lnSpc>
                <a:spcPct val="120000"/>
              </a:lnSpc>
              <a:spcBef>
                <a:spcPts val="600"/>
              </a:spcBef>
              <a:buNone/>
            </a:pPr>
            <a:r>
              <a:rPr lang="lv-LV" altLang="en-US" sz="1100" dirty="0">
                <a:latin typeface="+mn-lt"/>
              </a:rPr>
              <a:t>Biežāk minētie priekšlikumi  pašvaldību sociālo dienestu darba pilnveidei:</a:t>
            </a:r>
          </a:p>
          <a:p>
            <a:pPr marL="171450" indent="-171450" algn="just">
              <a:lnSpc>
                <a:spcPct val="120000"/>
              </a:lnSpc>
              <a:spcBef>
                <a:spcPts val="600"/>
              </a:spcBef>
              <a:buFont typeface="Wingdings" panose="05000000000000000000" pitchFamily="2" charset="2"/>
              <a:buChar char="ü"/>
            </a:pPr>
            <a:r>
              <a:rPr lang="lv-LV" altLang="en-US" sz="1100" dirty="0">
                <a:latin typeface="+mn-lt"/>
              </a:rPr>
              <a:t>Uzlabot attieksmi pret klientiem/ būt pretimnākošiem/ saprotošiem/ ieinteresētiem (minēja 5% respondentu);</a:t>
            </a:r>
          </a:p>
          <a:p>
            <a:pPr marL="171450" indent="-171450" algn="just">
              <a:lnSpc>
                <a:spcPct val="120000"/>
              </a:lnSpc>
              <a:spcBef>
                <a:spcPts val="600"/>
              </a:spcBef>
              <a:buFont typeface="Wingdings" panose="05000000000000000000" pitchFamily="2" charset="2"/>
              <a:buChar char="ü"/>
            </a:pPr>
            <a:r>
              <a:rPr lang="lv-LV" altLang="en-US" sz="1100" dirty="0">
                <a:latin typeface="+mn-lt"/>
              </a:rPr>
              <a:t>Strādāt ar lielāku atdevi / būt profesionālākiem / kompetentākiem / godprātīgākiem (4%);</a:t>
            </a:r>
          </a:p>
          <a:p>
            <a:pPr marL="171450" indent="-171450" algn="just">
              <a:lnSpc>
                <a:spcPct val="120000"/>
              </a:lnSpc>
              <a:spcBef>
                <a:spcPts val="600"/>
              </a:spcBef>
              <a:buFont typeface="Wingdings" panose="05000000000000000000" pitchFamily="2" charset="2"/>
              <a:buChar char="ü"/>
            </a:pPr>
            <a:r>
              <a:rPr lang="lv-LV" altLang="en-US" sz="1100" dirty="0">
                <a:latin typeface="+mn-lt"/>
              </a:rPr>
              <a:t>Sniegt vairāk informācijas par sociālā dienesta darbību/ visu informāciju apkopot, savākt vienkopus (4%);</a:t>
            </a:r>
          </a:p>
          <a:p>
            <a:pPr marL="171450" indent="-171450" algn="just">
              <a:lnSpc>
                <a:spcPct val="120000"/>
              </a:lnSpc>
              <a:spcBef>
                <a:spcPts val="600"/>
              </a:spcBef>
              <a:buFont typeface="Wingdings" panose="05000000000000000000" pitchFamily="2" charset="2"/>
              <a:buChar char="ü"/>
            </a:pPr>
            <a:r>
              <a:rPr lang="lv-LV" altLang="en-US" sz="1100" dirty="0">
                <a:latin typeface="+mn-lt"/>
              </a:rPr>
              <a:t>Būt </a:t>
            </a:r>
            <a:r>
              <a:rPr lang="lv-LV" altLang="en-US" sz="1100" dirty="0" err="1">
                <a:latin typeface="+mn-lt"/>
              </a:rPr>
              <a:t>proaktīvākiem</a:t>
            </a:r>
            <a:r>
              <a:rPr lang="lv-LV" altLang="en-US" sz="1100" dirty="0">
                <a:latin typeface="+mn-lt"/>
              </a:rPr>
              <a:t> / padarīt informāciju par pakalpojumiem pieejamāku - bukleti pa pastu, SMS,  e-pasts (3%);</a:t>
            </a:r>
          </a:p>
          <a:p>
            <a:pPr marL="171450" indent="-171450" algn="just">
              <a:lnSpc>
                <a:spcPct val="120000"/>
              </a:lnSpc>
              <a:spcBef>
                <a:spcPts val="600"/>
              </a:spcBef>
              <a:buFont typeface="Wingdings" panose="05000000000000000000" pitchFamily="2" charset="2"/>
              <a:buChar char="ü"/>
            </a:pPr>
            <a:r>
              <a:rPr lang="lv-LV" altLang="en-US" sz="1100" dirty="0">
                <a:latin typeface="+mn-lt"/>
              </a:rPr>
              <a:t>Samazināt / vienkāršot birokrātiju (3%).</a:t>
            </a:r>
          </a:p>
        </p:txBody>
      </p:sp>
      <p:sp>
        <p:nvSpPr>
          <p:cNvPr id="6" name="TextBox 5">
            <a:extLst>
              <a:ext uri="{FF2B5EF4-FFF2-40B4-BE49-F238E27FC236}">
                <a16:creationId xmlns:a16="http://schemas.microsoft.com/office/drawing/2014/main" id="{BC8BDFB7-661E-9F37-C7DF-481C07F0CDD0}"/>
              </a:ext>
            </a:extLst>
          </p:cNvPr>
          <p:cNvSpPr txBox="1">
            <a:spLocks noChangeArrowheads="1"/>
          </p:cNvSpPr>
          <p:nvPr/>
        </p:nvSpPr>
        <p:spPr bwMode="auto">
          <a:xfrm>
            <a:off x="8604703" y="6086218"/>
            <a:ext cx="2640693"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lv-LV" altLang="lv-LV" sz="1050" dirty="0"/>
              <a:t>Izlase: visi aptaujas dalībnieki; 2026, n=2019</a:t>
            </a:r>
          </a:p>
        </p:txBody>
      </p:sp>
    </p:spTree>
    <p:extLst>
      <p:ext uri="{BB962C8B-B14F-4D97-AF65-F5344CB8AC3E}">
        <p14:creationId xmlns:p14="http://schemas.microsoft.com/office/powerpoint/2010/main" val="2139418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3E618B9-E3C0-3CAE-C26A-331F59AF7E91}"/>
              </a:ext>
            </a:extLst>
          </p:cNvPr>
          <p:cNvSpPr>
            <a:spLocks noChangeArrowheads="1"/>
          </p:cNvSpPr>
          <p:nvPr/>
        </p:nvSpPr>
        <p:spPr bwMode="auto">
          <a:xfrm>
            <a:off x="1776628" y="2581275"/>
            <a:ext cx="8638743" cy="139177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9. Kopsavilkums</a:t>
            </a:r>
          </a:p>
        </p:txBody>
      </p:sp>
    </p:spTree>
    <p:extLst>
      <p:ext uri="{BB962C8B-B14F-4D97-AF65-F5344CB8AC3E}">
        <p14:creationId xmlns:p14="http://schemas.microsoft.com/office/powerpoint/2010/main" val="2487297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10319F-2831-80F9-174D-DDD2C21076F0}"/>
              </a:ext>
            </a:extLst>
          </p:cNvPr>
          <p:cNvSpPr>
            <a:spLocks noChangeArrowheads="1"/>
          </p:cNvSpPr>
          <p:nvPr/>
        </p:nvSpPr>
        <p:spPr bwMode="auto">
          <a:xfrm>
            <a:off x="381000" y="254889"/>
            <a:ext cx="11458575" cy="5233129"/>
          </a:xfrm>
          <a:prstGeom prst="rect">
            <a:avLst/>
          </a:prstGeom>
          <a:noFill/>
          <a:ln w="9525">
            <a:noFill/>
            <a:miter lim="800000"/>
            <a:headEnd/>
            <a:tailEnd/>
          </a:ln>
        </p:spPr>
        <p:txBody>
          <a:bodyPr/>
          <a:lstStyle/>
          <a:p>
            <a:pPr marL="457200" indent="-457200" algn="just">
              <a:lnSpc>
                <a:spcPct val="120000"/>
              </a:lnSpc>
              <a:buClr>
                <a:srgbClr val="CC3300"/>
              </a:buClr>
              <a:buFont typeface="Wingdings" pitchFamily="2" charset="2"/>
              <a:buChar char="v"/>
            </a:pPr>
            <a:r>
              <a:rPr lang="lv-LV" sz="1400" dirty="0">
                <a:solidFill>
                  <a:srgbClr val="000000"/>
                </a:solidFill>
                <a:latin typeface="Calibri" pitchFamily="34" charset="0"/>
              </a:rPr>
              <a:t>Pētījuma rezultātu analīze norāda uz šādiem prioritāri pilnveidojamiem virzieniem sociālo dienestu darbā ar sabiedrību:</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Nozīmīgākais pozitīvu attieksmi un uzticēšanos veidojošais kritērijs ir personiskā pieredze vai citu cilvēku atsauksmes, tāpēc prioritāra uzmanība būtu jāvelta klientu servisa darba pilnveidei un augstu apkalpošanas standartu uzturēšanai;</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Aktīvāk izglītot sabiedrību par sociālā dienesta darbu, sniegt plašāku un skaidrāku informāciju par pieejamajiem pakalpojumiem un atbalsta iespējām. Veikto pētījumu rezultātu analīze norāda uz tendenci - jo augstāka ir iedzīvotāju informētība par sociālā dienesta darbību un funkcijām, jo pozitīvāka attieksme un uzticēšanās tai. Visos aptaujas jautājumos labāk informētie respondenti pauda pozitīvāku attieksmi attiecībā pret pašvaldības sociālo dienestu nekā tie respondenti, kuri savu informētību raksturoja kā sliktu. Tāpēc sabiedrības izglītošana par sociālo dienestu darbu ir prioritāri svarīga. Informētība sniedz pārliecību par spējām pieteikt un izmantot pakalpojumus, raisa uzticēšanos. </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Dažādot komunikācijas kanālus, piemērot tos dažādām mērķauditorijām. Seniori dažkārt nav digitāli </a:t>
            </a:r>
            <a:r>
              <a:rPr lang="lv-LV" sz="1400" dirty="0" err="1">
                <a:solidFill>
                  <a:srgbClr val="000000"/>
                </a:solidFill>
                <a:latin typeface="Calibri" pitchFamily="34" charset="0"/>
              </a:rPr>
              <a:t>pratīgi</a:t>
            </a:r>
            <a:r>
              <a:rPr lang="lv-LV" sz="1400" dirty="0">
                <a:solidFill>
                  <a:srgbClr val="000000"/>
                </a:solidFill>
                <a:latin typeface="Calibri" pitchFamily="34" charset="0"/>
              </a:rPr>
              <a:t>, šajā mērķauditorijā biežāk izskanēja vēlme saņemt informāciju tradicionālajos medijos (TV, radio, reģionālā prese) un klātienē, savukārt gados jaunākā paaudze sabiedrības informēšanai aicināja plašāk izmantot sociālo mediju/ tīklu iespējas, tie aptver lielāko sabiedrības daļu. </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Mazināt birokrātiju, operatīvāk izskatīt dokumentus, ātrāk reaģēt uz problēmu, iedziļinoties un izvērtējot klienta situāciju, un piedāvāt risinājumu variantus. Daudzi sociālā dienesta klienti ir jau gados, ar veselības problēmām, palīdzība nereti ir novēlota. Vairākkārt tika norādīts, ka atbalsta saņemšana prasa ļoti ilgu laiku, dokumentu kārtošanas process ir sarežģīts. </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Būt </a:t>
            </a:r>
            <a:r>
              <a:rPr lang="lv-LV" sz="1400" dirty="0" err="1">
                <a:solidFill>
                  <a:srgbClr val="000000"/>
                </a:solidFill>
                <a:latin typeface="Calibri" pitchFamily="34" charset="0"/>
              </a:rPr>
              <a:t>proaktīviem</a:t>
            </a:r>
            <a:r>
              <a:rPr lang="lv-LV" sz="1400" dirty="0">
                <a:solidFill>
                  <a:srgbClr val="000000"/>
                </a:solidFill>
                <a:latin typeface="Calibri" pitchFamily="34" charset="0"/>
              </a:rPr>
              <a:t>, aktīvāk pašiem uzrunāt sociālā dienesta mērķa grupas un piedāvāt pakalpojumus. Sociālā dienesta darbiniekiem uz vietām jau ir zināmi cilvēki, kuriem nepieciešams atbalsts, ģimenes ar problēmām un tml.</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Komunikācijā ar sabiedrību vēlams izmantot kādus konkrētus piemērus, aplūkot problēmas, kādas var rasties palīdzības lūdzējam.  </a:t>
            </a:r>
          </a:p>
          <a:p>
            <a:pPr marL="914400" lvl="1" indent="-457200" algn="just">
              <a:lnSpc>
                <a:spcPct val="120000"/>
              </a:lnSpc>
              <a:spcBef>
                <a:spcPts val="600"/>
              </a:spcBef>
              <a:buClr>
                <a:srgbClr val="CC3300"/>
              </a:buClr>
              <a:buFont typeface="Wingdings" panose="05000000000000000000" pitchFamily="2" charset="2"/>
              <a:buChar char="ü"/>
            </a:pPr>
            <a:r>
              <a:rPr lang="lv-LV" sz="1400" dirty="0">
                <a:solidFill>
                  <a:srgbClr val="000000"/>
                </a:solidFill>
                <a:latin typeface="Calibri" pitchFamily="34" charset="0"/>
              </a:rPr>
              <a:t>Mazināt priekšstatus par formālu pieeju un neobjektivitāti situācijas novērtēšanā un atbalsta piešķiršanā. Katrs gadījums jāizskata pēc būtības, ar individuālu pieeju. Intervijās vairākkārt izskanēja neapmierinātība par to, ka palīdzība tika atteikta (piemēram, dēļ kādiem maznozīmīgiem </a:t>
            </a:r>
            <a:r>
              <a:rPr lang="lv-LV" sz="1400" dirty="0" err="1">
                <a:solidFill>
                  <a:srgbClr val="000000"/>
                </a:solidFill>
                <a:latin typeface="Calibri" pitchFamily="34" charset="0"/>
              </a:rPr>
              <a:t>pārskaitījumiem</a:t>
            </a:r>
            <a:r>
              <a:rPr lang="lv-LV" sz="1400" dirty="0">
                <a:solidFill>
                  <a:srgbClr val="000000"/>
                </a:solidFill>
                <a:latin typeface="Calibri" pitchFamily="34" charset="0"/>
              </a:rPr>
              <a:t> no radiniekiem), un norādīts, ka tā nereti tiek piešķirta tiem, kas to nebūtu pelnījuši (dzērājiem un tml.). </a:t>
            </a:r>
          </a:p>
        </p:txBody>
      </p:sp>
    </p:spTree>
    <p:extLst>
      <p:ext uri="{BB962C8B-B14F-4D97-AF65-F5344CB8AC3E}">
        <p14:creationId xmlns:p14="http://schemas.microsoft.com/office/powerpoint/2010/main" val="38258681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E02E6-5A41-A0D1-211E-206414DBC8C2}"/>
              </a:ext>
            </a:extLst>
          </p:cNvPr>
          <p:cNvSpPr txBox="1">
            <a:spLocks/>
          </p:cNvSpPr>
          <p:nvPr/>
        </p:nvSpPr>
        <p:spPr>
          <a:xfrm>
            <a:off x="2611764" y="1707812"/>
            <a:ext cx="6968471" cy="6858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4000" b="1" dirty="0">
                <a:solidFill>
                  <a:srgbClr val="8C080C"/>
                </a:solidFill>
                <a:cs typeface="Times New Roman" panose="02020603050405020304" pitchFamily="18" charset="0"/>
              </a:rPr>
              <a:t>Paldies par uzmanību! </a:t>
            </a:r>
            <a:endParaRPr lang="lv-LV" sz="4000" b="1" dirty="0">
              <a:solidFill>
                <a:srgbClr val="8C080C"/>
              </a:solidFill>
            </a:endParaRPr>
          </a:p>
        </p:txBody>
      </p:sp>
      <p:sp>
        <p:nvSpPr>
          <p:cNvPr id="3" name="Text Placeholder 3">
            <a:extLst>
              <a:ext uri="{FF2B5EF4-FFF2-40B4-BE49-F238E27FC236}">
                <a16:creationId xmlns:a16="http://schemas.microsoft.com/office/drawing/2014/main" id="{E0D9F763-151C-9BD5-9B42-C5BBDF7D2CAE}"/>
              </a:ext>
            </a:extLst>
          </p:cNvPr>
          <p:cNvSpPr txBox="1">
            <a:spLocks/>
          </p:cNvSpPr>
          <p:nvPr/>
        </p:nvSpPr>
        <p:spPr>
          <a:xfrm>
            <a:off x="4814316" y="3063747"/>
            <a:ext cx="6634734" cy="26484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latin typeface="Times New Roman" panose="02020603050405020304" pitchFamily="18" charset="0"/>
                <a:ea typeface="Calibri" panose="020F0502020204030204" pitchFamily="34" charset="0"/>
                <a:cs typeface="Times New Roman" panose="02020603050405020304" pitchFamily="18" charset="0"/>
              </a:rPr>
              <a:t>Facebook: </a:t>
            </a:r>
            <a:r>
              <a:rPr lang="en-US" sz="1600" dirty="0">
                <a:latin typeface="Times New Roman" panose="02020603050405020304" pitchFamily="18" charset="0"/>
                <a:ea typeface="Calibri" panose="020F0502020204030204" pitchFamily="34" charset="0"/>
                <a:cs typeface="Times New Roman" panose="02020603050405020304" pitchFamily="18" charset="0"/>
                <a:hlinkClick r:id="rId2"/>
              </a:rPr>
              <a:t>https://www.facebook.com/Profesionalaunmusdienigasocialadarbaattistiba/</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p>
          <a:p>
            <a:br>
              <a:rPr lang="lv-LV" sz="1600" dirty="0">
                <a:latin typeface="Times New Roman" panose="02020603050405020304" pitchFamily="18" charset="0"/>
                <a:ea typeface="Calibri" panose="020F0502020204030204" pitchFamily="34" charset="0"/>
                <a:cs typeface="Times New Roman" panose="02020603050405020304" pitchFamily="18" charset="0"/>
              </a:rPr>
            </a:br>
            <a:r>
              <a:rPr lang="lv-LV" sz="1600" dirty="0">
                <a:latin typeface="Times New Roman" panose="02020603050405020304" pitchFamily="18" charset="0"/>
                <a:ea typeface="Calibri" panose="020F0502020204030204" pitchFamily="34" charset="0"/>
                <a:cs typeface="Times New Roman" panose="02020603050405020304" pitchFamily="18" charset="0"/>
              </a:rPr>
              <a:t>Mājas lapa:</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r>
              <a:rPr lang="en-US" sz="1600" dirty="0">
                <a:latin typeface="Times New Roman" panose="02020603050405020304" pitchFamily="18" charset="0"/>
                <a:ea typeface="Calibri" panose="020F0502020204030204" pitchFamily="34" charset="0"/>
                <a:cs typeface="Times New Roman" panose="02020603050405020304" pitchFamily="18" charset="0"/>
                <a:hlinkClick r:id="rId3"/>
              </a:rPr>
              <a:t>https://www.lm.gov.lv/lv/projekts/profesionala-un-musdieniga-sociala-darba-attistiba</a:t>
            </a:r>
            <a:endParaRPr lang="lv-LV" dirty="0"/>
          </a:p>
        </p:txBody>
      </p:sp>
      <p:sp>
        <p:nvSpPr>
          <p:cNvPr id="4" name="Text Placeholder 3">
            <a:extLst>
              <a:ext uri="{FF2B5EF4-FFF2-40B4-BE49-F238E27FC236}">
                <a16:creationId xmlns:a16="http://schemas.microsoft.com/office/drawing/2014/main" id="{E57F26E6-589A-3052-5012-4A3C6D8B5037}"/>
              </a:ext>
            </a:extLst>
          </p:cNvPr>
          <p:cNvSpPr txBox="1">
            <a:spLocks/>
          </p:cNvSpPr>
          <p:nvPr/>
        </p:nvSpPr>
        <p:spPr>
          <a:xfrm>
            <a:off x="557050" y="3063747"/>
            <a:ext cx="3917359" cy="264841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lv-LV" sz="2800" b="1" dirty="0">
                <a:latin typeface="Times New Roman" panose="02020603050405020304" pitchFamily="18" charset="0"/>
                <a:cs typeface="Times New Roman" panose="02020603050405020304" pitchFamily="18" charset="0"/>
              </a:rPr>
              <a:t>Projekts</a:t>
            </a:r>
            <a:r>
              <a:rPr lang="en-US" sz="2800" b="1" dirty="0">
                <a:latin typeface="Times New Roman" panose="02020603050405020304" pitchFamily="18" charset="0"/>
                <a:cs typeface="Times New Roman" panose="02020603050405020304" pitchFamily="18" charset="0"/>
              </a:rPr>
              <a:t> </a:t>
            </a:r>
            <a:r>
              <a:rPr lang="lv-LV" sz="2800" b="1" dirty="0">
                <a:latin typeface="Times New Roman" panose="02020603050405020304" pitchFamily="18" charset="0"/>
                <a:cs typeface="Times New Roman" panose="02020603050405020304" pitchFamily="18" charset="0"/>
              </a:rPr>
              <a:t>“Profesionāla un mūsdienīga sociālā darba attīstība</a:t>
            </a:r>
            <a:r>
              <a:rPr lang="en-US" sz="2800" b="1" dirty="0">
                <a:latin typeface="Times New Roman" panose="02020603050405020304" pitchFamily="18" charset="0"/>
                <a:cs typeface="Times New Roman" panose="02020603050405020304" pitchFamily="18" charset="0"/>
              </a:rPr>
              <a:t>”</a:t>
            </a:r>
            <a:br>
              <a:rPr lang="en-US" sz="1600" b="1" dirty="0">
                <a:latin typeface="Times New Roman" panose="02020603050405020304" pitchFamily="18" charset="0"/>
                <a:cs typeface="Times New Roman" panose="02020603050405020304" pitchFamily="18" charset="0"/>
              </a:rPr>
            </a:br>
            <a:br>
              <a:rPr lang="en-US" sz="1600" b="1" dirty="0">
                <a:latin typeface="Times New Roman" panose="02020603050405020304" pitchFamily="18" charset="0"/>
                <a:cs typeface="Times New Roman" panose="02020603050405020304" pitchFamily="18" charset="0"/>
              </a:rPr>
            </a:br>
            <a:r>
              <a:rPr lang="lv-LV" sz="2000" dirty="0">
                <a:latin typeface="Times New Roman" panose="02020603050405020304" pitchFamily="18" charset="0"/>
                <a:cs typeface="Times New Roman" panose="02020603050405020304" pitchFamily="18" charset="0"/>
              </a:rPr>
              <a:t>E-pasts: </a:t>
            </a:r>
            <a:r>
              <a:rPr lang="lv-LV" sz="2000" dirty="0">
                <a:latin typeface="Times New Roman" panose="02020603050405020304" pitchFamily="18" charset="0"/>
                <a:ea typeface="Calibri" panose="020F0502020204030204" pitchFamily="34" charset="0"/>
                <a:cs typeface="Times New Roman" panose="02020603050405020304" pitchFamily="18" charset="0"/>
              </a:rPr>
              <a:t>socdarbs2028@lm.gov.lv</a:t>
            </a:r>
            <a:endParaRPr lang="lv-LV" dirty="0"/>
          </a:p>
        </p:txBody>
      </p:sp>
    </p:spTree>
    <p:extLst>
      <p:ext uri="{BB962C8B-B14F-4D97-AF65-F5344CB8AC3E}">
        <p14:creationId xmlns:p14="http://schemas.microsoft.com/office/powerpoint/2010/main" val="1898537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A3959C61-9175-D3B1-CA1E-0E77834D7E58}"/>
              </a:ext>
            </a:extLst>
          </p:cNvPr>
          <p:cNvGrpSpPr/>
          <p:nvPr/>
        </p:nvGrpSpPr>
        <p:grpSpPr>
          <a:xfrm>
            <a:off x="916464" y="463316"/>
            <a:ext cx="3788885" cy="5270733"/>
            <a:chOff x="332748" y="1167629"/>
            <a:chExt cx="2977380" cy="4866316"/>
          </a:xfrm>
        </p:grpSpPr>
        <p:sp>
          <p:nvSpPr>
            <p:cNvPr id="3" name="Rectangle 2">
              <a:extLst>
                <a:ext uri="{FF2B5EF4-FFF2-40B4-BE49-F238E27FC236}">
                  <a16:creationId xmlns:a16="http://schemas.microsoft.com/office/drawing/2014/main" id="{76255AE8-ADD9-CF8E-24E9-D877107C406C}"/>
                </a:ext>
              </a:extLst>
            </p:cNvPr>
            <p:cNvSpPr/>
            <p:nvPr/>
          </p:nvSpPr>
          <p:spPr>
            <a:xfrm>
              <a:off x="332748" y="1485951"/>
              <a:ext cx="2977380" cy="4547994"/>
            </a:xfrm>
            <a:prstGeom prst="rect">
              <a:avLst/>
            </a:prstGeom>
            <a:solidFill>
              <a:schemeClr val="accent1">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288000" rtlCol="0" anchor="t" anchorCtr="0"/>
            <a:lstStyle/>
            <a:p>
              <a:pPr marL="0" lvl="2" defTabSz="909843">
                <a:lnSpc>
                  <a:spcPct val="110000"/>
                </a:lnSpc>
                <a:spcBef>
                  <a:spcPts val="300"/>
                </a:spcBef>
              </a:pPr>
              <a:endParaRPr lang="lv-LV" altLang="zh-TW" sz="800" b="1" kern="0" dirty="0">
                <a:solidFill>
                  <a:srgbClr val="333333"/>
                </a:solidFill>
                <a:ea typeface="PMingLiU" pitchFamily="18" charset="-120"/>
              </a:endParaRPr>
            </a:p>
            <a:p>
              <a:pPr marL="0" lvl="2" algn="just" defTabSz="909843">
                <a:lnSpc>
                  <a:spcPct val="110000"/>
                </a:lnSpc>
                <a:spcBef>
                  <a:spcPts val="300"/>
                </a:spcBef>
              </a:pPr>
              <a:r>
                <a:rPr lang="lv-LV" altLang="zh-TW" sz="1100" b="1" kern="0" dirty="0">
                  <a:solidFill>
                    <a:srgbClr val="333333"/>
                  </a:solidFill>
                  <a:ea typeface="PMingLiU" pitchFamily="18" charset="-120"/>
                </a:rPr>
                <a:t>Veikt sabiedrības uzticēšanās pašvaldību sociālajiem dienestiem ikgadēju monitoringu laika periodā no 2024. līdz 2028.gadam, nodrošinot salīdzinošu iegūto aptaujas datu analīzi, un izstrādāt priekšlikumus nepieciešamajiem pasākumiem sabiedrības, t.sk. sociālo dienestu klientu, uzticēšanās veicināšanai</a:t>
              </a:r>
            </a:p>
          </p:txBody>
        </p:sp>
        <p:sp>
          <p:nvSpPr>
            <p:cNvPr id="4" name="Pentagon 5">
              <a:extLst>
                <a:ext uri="{FF2B5EF4-FFF2-40B4-BE49-F238E27FC236}">
                  <a16:creationId xmlns:a16="http://schemas.microsoft.com/office/drawing/2014/main" id="{33AFB737-31B8-0F87-DF8E-1035D778639B}"/>
                </a:ext>
              </a:extLst>
            </p:cNvPr>
            <p:cNvSpPr/>
            <p:nvPr/>
          </p:nvSpPr>
          <p:spPr>
            <a:xfrm rot="5400000">
              <a:off x="1582153" y="-81774"/>
              <a:ext cx="478571" cy="2977378"/>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Pētījuma mērķis</a:t>
              </a:r>
              <a:endParaRPr lang="en-US" b="1" dirty="0"/>
            </a:p>
          </p:txBody>
        </p:sp>
      </p:grpSp>
      <p:sp>
        <p:nvSpPr>
          <p:cNvPr id="5" name="Rounded Rectangle 6">
            <a:extLst>
              <a:ext uri="{FF2B5EF4-FFF2-40B4-BE49-F238E27FC236}">
                <a16:creationId xmlns:a16="http://schemas.microsoft.com/office/drawing/2014/main" id="{73D9E043-B7EB-7ADB-AC1B-934BA77F2474}"/>
              </a:ext>
            </a:extLst>
          </p:cNvPr>
          <p:cNvSpPr/>
          <p:nvPr/>
        </p:nvSpPr>
        <p:spPr>
          <a:xfrm>
            <a:off x="5222549" y="463316"/>
            <a:ext cx="6124421" cy="5270733"/>
          </a:xfrm>
          <a:prstGeom prst="roundRect">
            <a:avLst>
              <a:gd name="adj" fmla="val 0"/>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Pētījuma pasūtītājs: </a:t>
            </a:r>
            <a:r>
              <a:rPr lang="lv-LV" sz="1200" dirty="0">
                <a:solidFill>
                  <a:srgbClr val="333333"/>
                </a:solidFill>
                <a:cs typeface="Verdana" pitchFamily="34" charset="0"/>
              </a:rPr>
              <a:t>LR Labklājības ministrija.</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Pētījuma veicējs: </a:t>
            </a:r>
            <a:r>
              <a:rPr lang="lv-LV" sz="1200" dirty="0">
                <a:solidFill>
                  <a:srgbClr val="333333"/>
                </a:solidFill>
                <a:cs typeface="Verdana" pitchFamily="34" charset="0"/>
              </a:rPr>
              <a:t>Tirgus un sociālo pētījumu centrs “Latvijas Fakti”.</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Mērķa grupa: </a:t>
            </a:r>
            <a:r>
              <a:rPr lang="lv-LV" sz="1200" dirty="0">
                <a:solidFill>
                  <a:srgbClr val="333333"/>
                </a:solidFill>
                <a:cs typeface="Verdana" pitchFamily="34" charset="0"/>
              </a:rPr>
              <a:t>Pašvaldību iedzīvotāji, t.sk. sociālo dienestu klienti vecumā no 15 gadiem.</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Izlase: </a:t>
            </a:r>
            <a:r>
              <a:rPr lang="lv-LV" sz="1200" dirty="0">
                <a:solidFill>
                  <a:srgbClr val="333333"/>
                </a:solidFill>
                <a:cs typeface="Verdana" pitchFamily="34" charset="0"/>
              </a:rPr>
              <a:t>Reprezentatīva sabiedrības izlase, kas veidota pēc daudzpakāpju nejaušās stratificētās atlases principa kombinēti ar kvotu elementiem. </a:t>
            </a:r>
          </a:p>
          <a:p>
            <a:pPr marL="268288" algn="just">
              <a:spcBef>
                <a:spcPct val="25000"/>
              </a:spcBef>
              <a:buClr>
                <a:srgbClr val="333333"/>
              </a:buClr>
            </a:pPr>
            <a:r>
              <a:rPr lang="lv-LV" sz="1200" dirty="0">
                <a:solidFill>
                  <a:srgbClr val="333333"/>
                </a:solidFill>
                <a:cs typeface="Verdana" pitchFamily="34" charset="0"/>
              </a:rPr>
              <a:t>Aptaujā pēc stratificētās nejaušības principa tika iekļauti </a:t>
            </a:r>
            <a:r>
              <a:rPr lang="lv-LV" sz="1200" b="1" dirty="0">
                <a:solidFill>
                  <a:srgbClr val="333333"/>
                </a:solidFill>
                <a:cs typeface="Verdana" pitchFamily="34" charset="0"/>
              </a:rPr>
              <a:t>2019</a:t>
            </a:r>
            <a:r>
              <a:rPr lang="lv-LV" sz="1200" dirty="0">
                <a:solidFill>
                  <a:srgbClr val="333333"/>
                </a:solidFill>
                <a:cs typeface="Verdana" pitchFamily="34" charset="0"/>
              </a:rPr>
              <a:t> Latvijas Republikas pastāvīgie iedzīvotāji vecumā no 15 gadiem un vecāki. Stratifikācijas pazīmes:</a:t>
            </a:r>
          </a:p>
          <a:p>
            <a:pPr marL="538163" algn="just">
              <a:spcBef>
                <a:spcPct val="25000"/>
              </a:spcBef>
              <a:buClr>
                <a:srgbClr val="333333"/>
              </a:buClr>
            </a:pPr>
            <a:r>
              <a:rPr lang="lv-LV" sz="1200" dirty="0">
                <a:solidFill>
                  <a:srgbClr val="333333"/>
                </a:solidFill>
                <a:cs typeface="Verdana" pitchFamily="34" charset="0"/>
              </a:rPr>
              <a:t>a) ģeogrāfiskā;</a:t>
            </a:r>
          </a:p>
          <a:p>
            <a:pPr marL="538163" algn="just">
              <a:spcBef>
                <a:spcPct val="25000"/>
              </a:spcBef>
              <a:buClr>
                <a:srgbClr val="333333"/>
              </a:buClr>
            </a:pPr>
            <a:r>
              <a:rPr lang="lv-LV" sz="1200" dirty="0">
                <a:solidFill>
                  <a:srgbClr val="333333"/>
                </a:solidFill>
                <a:cs typeface="Verdana" pitchFamily="34" charset="0"/>
              </a:rPr>
              <a:t>b) nacionālā.</a:t>
            </a:r>
          </a:p>
          <a:p>
            <a:pPr marL="268288" algn="just">
              <a:spcBef>
                <a:spcPct val="25000"/>
              </a:spcBef>
              <a:buClr>
                <a:srgbClr val="333333"/>
              </a:buClr>
            </a:pPr>
            <a:r>
              <a:rPr lang="lv-LV" sz="1200" dirty="0">
                <a:solidFill>
                  <a:srgbClr val="333333"/>
                </a:solidFill>
                <a:cs typeface="Verdana" pitchFamily="34" charset="0"/>
              </a:rPr>
              <a:t>Ģeogrāfiskais pārklājums: visi Latvijas reģioni (132 izlases punkti).</a:t>
            </a:r>
          </a:p>
          <a:p>
            <a:pPr marL="268288" algn="just">
              <a:spcBef>
                <a:spcPct val="25000"/>
              </a:spcBef>
              <a:buClr>
                <a:srgbClr val="333333"/>
              </a:buClr>
            </a:pPr>
            <a:r>
              <a:rPr lang="lv-LV" sz="1200" dirty="0">
                <a:solidFill>
                  <a:srgbClr val="333333"/>
                </a:solidFill>
                <a:cs typeface="Verdana" pitchFamily="34" charset="0"/>
              </a:rPr>
              <a:t>Izlase aprēķināta, balstoties uz jaunākajiem statistikas datiem par Latvijas Republikas iedzīvotājiem.</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Aptaujas metode: </a:t>
            </a:r>
            <a:r>
              <a:rPr lang="lv-LV" sz="1200" dirty="0">
                <a:solidFill>
                  <a:srgbClr val="333333"/>
                </a:solidFill>
                <a:cs typeface="Verdana" pitchFamily="34" charset="0"/>
              </a:rPr>
              <a:t>Aptauja tika veikta, izmantojot individuālās (tiešās) datorizētās intervijas respondentu dzīvesvietās (CAPI). Respondentu dzīvesvietu atlasē izmantota nejaušā maršruta metode. Respondentu atlase veikta ar «pēdējās dzimšanas dienas principa» palīdzību.</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Respondentu selekcija: </a:t>
            </a:r>
            <a:r>
              <a:rPr lang="lv-LV" sz="1200" dirty="0">
                <a:solidFill>
                  <a:srgbClr val="333333"/>
                </a:solidFill>
                <a:cs typeface="Verdana" pitchFamily="34" charset="0"/>
              </a:rPr>
              <a:t>Intervēšanu veica 63 “Latvijas Faktu” intervētāji. Intervētāju instruktāžu un darba kvalitātes pārbaudi veica 5 “Latvijas Faktu” intervētāju tīkla reģionālie pārraugi. Intervēšana notika latviešu un krievu valodās.</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Aptaujas veikšanas laiks (lauka darbs): </a:t>
            </a:r>
            <a:r>
              <a:rPr lang="pt-BR" sz="1200" dirty="0">
                <a:solidFill>
                  <a:srgbClr val="333333"/>
                </a:solidFill>
                <a:cs typeface="Verdana" pitchFamily="34" charset="0"/>
              </a:rPr>
              <a:t>12.02.2026. – 31.03.2026.</a:t>
            </a:r>
            <a:endParaRPr lang="lv-LV" sz="1200" dirty="0">
              <a:solidFill>
                <a:srgbClr val="333333"/>
              </a:solidFill>
              <a:cs typeface="Verdana" pitchFamily="34" charset="0"/>
            </a:endParaRPr>
          </a:p>
        </p:txBody>
      </p:sp>
      <p:sp>
        <p:nvSpPr>
          <p:cNvPr id="6" name="TextBox 5">
            <a:extLst>
              <a:ext uri="{FF2B5EF4-FFF2-40B4-BE49-F238E27FC236}">
                <a16:creationId xmlns:a16="http://schemas.microsoft.com/office/drawing/2014/main" id="{35CFDCDB-34CD-D76A-2EBD-ED7B664206BA}"/>
              </a:ext>
            </a:extLst>
          </p:cNvPr>
          <p:cNvSpPr txBox="1"/>
          <p:nvPr/>
        </p:nvSpPr>
        <p:spPr>
          <a:xfrm>
            <a:off x="845029" y="3492545"/>
            <a:ext cx="3860320" cy="2439066"/>
          </a:xfrm>
          <a:prstGeom prst="rect">
            <a:avLst/>
          </a:prstGeom>
          <a:noFill/>
        </p:spPr>
        <p:txBody>
          <a:bodyPr wrap="square">
            <a:spAutoFit/>
          </a:bodyPr>
          <a:lstStyle/>
          <a:p>
            <a:pPr marL="0" lvl="2" algn="just" defTabSz="909843">
              <a:lnSpc>
                <a:spcPct val="110000"/>
              </a:lnSpc>
              <a:spcBef>
                <a:spcPts val="600"/>
              </a:spcBef>
            </a:pPr>
            <a:r>
              <a:rPr lang="lv-LV" altLang="zh-TW" sz="1100" b="1" kern="0" dirty="0">
                <a:solidFill>
                  <a:srgbClr val="333333"/>
                </a:solidFill>
                <a:ea typeface="PMingLiU" pitchFamily="18" charset="-120"/>
              </a:rPr>
              <a:t>Šajā pētījumā iegūtie dati, kur tas ir iespējams, tiek salīdzināti ar iepriekšējo pētījumu datiem:</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2017.g. “</a:t>
            </a:r>
            <a:r>
              <a:rPr lang="lv-LV" altLang="zh-TW" sz="1100" b="1" kern="0" dirty="0" err="1">
                <a:solidFill>
                  <a:srgbClr val="333333"/>
                </a:solidFill>
                <a:ea typeface="PMingLiU" pitchFamily="18" charset="-120"/>
              </a:rPr>
              <a:t>Ex-ante</a:t>
            </a:r>
            <a:r>
              <a:rPr lang="lv-LV" altLang="zh-TW" sz="1100" b="1" kern="0" dirty="0">
                <a:solidFill>
                  <a:srgbClr val="333333"/>
                </a:solidFill>
                <a:ea typeface="PMingLiU" pitchFamily="18" charset="-120"/>
              </a:rPr>
              <a:t> </a:t>
            </a:r>
            <a:r>
              <a:rPr lang="lv-LV" altLang="zh-TW" sz="1100" b="1" kern="0" dirty="0" err="1">
                <a:solidFill>
                  <a:srgbClr val="333333"/>
                </a:solidFill>
                <a:ea typeface="PMingLiU" pitchFamily="18" charset="-120"/>
              </a:rPr>
              <a:t>izvērtējums</a:t>
            </a:r>
            <a:r>
              <a:rPr lang="lv-LV" altLang="zh-TW" sz="1100" b="1" kern="0" dirty="0">
                <a:solidFill>
                  <a:srgbClr val="333333"/>
                </a:solidFill>
                <a:ea typeface="PMingLiU" pitchFamily="18" charset="-120"/>
              </a:rPr>
              <a:t> pašvaldību sociālo dienestu darbības efektivitātes novērtēšanai”;</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2022.g. “Profesionāla sociālā darba attīstība pašvaldībā: </a:t>
            </a:r>
            <a:r>
              <a:rPr lang="lv-LV" altLang="zh-TW" sz="1100" b="1" kern="0" dirty="0" err="1">
                <a:solidFill>
                  <a:srgbClr val="333333"/>
                </a:solidFill>
                <a:ea typeface="PMingLiU" pitchFamily="18" charset="-120"/>
              </a:rPr>
              <a:t>Ex</a:t>
            </a:r>
            <a:r>
              <a:rPr lang="lv-LV" altLang="zh-TW" sz="1100" b="1" kern="0" dirty="0">
                <a:solidFill>
                  <a:srgbClr val="333333"/>
                </a:solidFill>
                <a:ea typeface="PMingLiU" pitchFamily="18" charset="-120"/>
              </a:rPr>
              <a:t>-post pētījums”; </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2024.g. un 2025.g. pētījumi Eiropas Savienības kohēzijas politikas programmas 2021.–2027. gadam Eiropas Sociālā fonda Plus 4.3.5.4. pasākumu projekta “Profesionāla un mūsdienīga sociālā darba attīstība” ietvaros.</a:t>
            </a:r>
          </a:p>
          <a:p>
            <a:pPr marL="228600" lvl="2" indent="-228600" algn="just" defTabSz="909843">
              <a:lnSpc>
                <a:spcPct val="110000"/>
              </a:lnSpc>
              <a:spcBef>
                <a:spcPts val="600"/>
              </a:spcBef>
              <a:buFont typeface="+mj-lt"/>
              <a:buAutoNum type="arabicPeriod"/>
            </a:pPr>
            <a:endParaRPr lang="lv-LV" altLang="zh-TW" sz="1100" b="1" kern="0" dirty="0">
              <a:solidFill>
                <a:srgbClr val="333333"/>
              </a:solidFill>
              <a:ea typeface="PMingLiU" pitchFamily="18" charset="-120"/>
            </a:endParaRPr>
          </a:p>
        </p:txBody>
      </p:sp>
      <p:sp>
        <p:nvSpPr>
          <p:cNvPr id="7" name="Pentagon 5">
            <a:extLst>
              <a:ext uri="{FF2B5EF4-FFF2-40B4-BE49-F238E27FC236}">
                <a16:creationId xmlns:a16="http://schemas.microsoft.com/office/drawing/2014/main" id="{E864872A-A5CC-23B4-08A2-3B4194644585}"/>
              </a:ext>
            </a:extLst>
          </p:cNvPr>
          <p:cNvSpPr/>
          <p:nvPr/>
        </p:nvSpPr>
        <p:spPr>
          <a:xfrm rot="5400000">
            <a:off x="2544564" y="1149212"/>
            <a:ext cx="518340" cy="3774536"/>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Ievads</a:t>
            </a:r>
            <a:endParaRPr lang="en-US" b="1" dirty="0"/>
          </a:p>
        </p:txBody>
      </p:sp>
      <p:sp>
        <p:nvSpPr>
          <p:cNvPr id="8" name="Pentagon 5">
            <a:extLst>
              <a:ext uri="{FF2B5EF4-FFF2-40B4-BE49-F238E27FC236}">
                <a16:creationId xmlns:a16="http://schemas.microsoft.com/office/drawing/2014/main" id="{5B1A4E80-CDA3-43DA-C27F-B42862C3BCEC}"/>
              </a:ext>
            </a:extLst>
          </p:cNvPr>
          <p:cNvSpPr/>
          <p:nvPr/>
        </p:nvSpPr>
        <p:spPr>
          <a:xfrm rot="5400000">
            <a:off x="8025588" y="-2339723"/>
            <a:ext cx="518344" cy="6124420"/>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Pētījuma metodoloģijas apraksts</a:t>
            </a:r>
            <a:endParaRPr lang="en-US" b="1" dirty="0"/>
          </a:p>
        </p:txBody>
      </p:sp>
    </p:spTree>
    <p:extLst>
      <p:ext uri="{BB962C8B-B14F-4D97-AF65-F5344CB8AC3E}">
        <p14:creationId xmlns:p14="http://schemas.microsoft.com/office/powerpoint/2010/main" val="3164387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57B34FB-4DEB-F11D-7C24-6E3219613FBC}"/>
              </a:ext>
            </a:extLst>
          </p:cNvPr>
          <p:cNvSpPr>
            <a:spLocks noChangeArrowheads="1"/>
          </p:cNvSpPr>
          <p:nvPr/>
        </p:nvSpPr>
        <p:spPr bwMode="auto">
          <a:xfrm>
            <a:off x="3009138" y="2660904"/>
            <a:ext cx="6173724"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2. Priekšstati par sociālo dienestu, tā funkcijām, mērķauditoriju</a:t>
            </a:r>
            <a:endParaRPr lang="en-GB" sz="3200" dirty="0">
              <a:solidFill>
                <a:srgbClr val="990033"/>
              </a:solidFill>
            </a:endParaRPr>
          </a:p>
        </p:txBody>
      </p:sp>
    </p:spTree>
    <p:extLst>
      <p:ext uri="{BB962C8B-B14F-4D97-AF65-F5344CB8AC3E}">
        <p14:creationId xmlns:p14="http://schemas.microsoft.com/office/powerpoint/2010/main" val="273488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C3AE4502-6D81-C40D-26E2-AE09EB0D8C26}"/>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Asociācijas ar sociālo dienestu</a:t>
            </a:r>
          </a:p>
        </p:txBody>
      </p:sp>
      <p:sp>
        <p:nvSpPr>
          <p:cNvPr id="3" name="TextBox 8">
            <a:extLst>
              <a:ext uri="{FF2B5EF4-FFF2-40B4-BE49-F238E27FC236}">
                <a16:creationId xmlns:a16="http://schemas.microsoft.com/office/drawing/2014/main" id="{BBDE1F0E-434D-CE2E-83E2-007C93F0F56C}"/>
              </a:ext>
            </a:extLst>
          </p:cNvPr>
          <p:cNvSpPr txBox="1">
            <a:spLocks noChangeArrowheads="1"/>
          </p:cNvSpPr>
          <p:nvPr/>
        </p:nvSpPr>
        <p:spPr bwMode="auto">
          <a:xfrm>
            <a:off x="400317" y="682129"/>
            <a:ext cx="64380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Kas pirmais Jums nāk prātā, kādas asociācijas rodas, kad dzirdat nosaukumu sociālais dienests?</a:t>
            </a:r>
          </a:p>
        </p:txBody>
      </p:sp>
      <p:pic>
        <p:nvPicPr>
          <p:cNvPr id="4" name="Picture 3">
            <a:extLst>
              <a:ext uri="{FF2B5EF4-FFF2-40B4-BE49-F238E27FC236}">
                <a16:creationId xmlns:a16="http://schemas.microsoft.com/office/drawing/2014/main" id="{F3AE1F28-45E3-2789-0F7F-9E67B745E107}"/>
              </a:ext>
            </a:extLst>
          </p:cNvPr>
          <p:cNvPicPr>
            <a:picLocks noChangeAspect="1"/>
          </p:cNvPicPr>
          <p:nvPr/>
        </p:nvPicPr>
        <p:blipFill>
          <a:blip r:embed="rId2"/>
          <a:stretch>
            <a:fillRect/>
          </a:stretch>
        </p:blipFill>
        <p:spPr>
          <a:xfrm>
            <a:off x="400317" y="1239635"/>
            <a:ext cx="6077712" cy="4936236"/>
          </a:xfrm>
          <a:prstGeom prst="rect">
            <a:avLst/>
          </a:prstGeom>
        </p:spPr>
      </p:pic>
      <p:pic>
        <p:nvPicPr>
          <p:cNvPr id="6" name="Picture 5">
            <a:extLst>
              <a:ext uri="{FF2B5EF4-FFF2-40B4-BE49-F238E27FC236}">
                <a16:creationId xmlns:a16="http://schemas.microsoft.com/office/drawing/2014/main" id="{8C64FCDF-FFBE-5E7C-195F-3235F8D48566}"/>
              </a:ext>
            </a:extLst>
          </p:cNvPr>
          <p:cNvPicPr>
            <a:picLocks noChangeAspect="1"/>
          </p:cNvPicPr>
          <p:nvPr/>
        </p:nvPicPr>
        <p:blipFill>
          <a:blip r:embed="rId3"/>
          <a:stretch>
            <a:fillRect/>
          </a:stretch>
        </p:blipFill>
        <p:spPr>
          <a:xfrm>
            <a:off x="5385816" y="1489710"/>
            <a:ext cx="5907024" cy="3058668"/>
          </a:xfrm>
          <a:prstGeom prst="rect">
            <a:avLst/>
          </a:prstGeom>
        </p:spPr>
      </p:pic>
      <p:sp>
        <p:nvSpPr>
          <p:cNvPr id="7" name="TextBox 8">
            <a:extLst>
              <a:ext uri="{FF2B5EF4-FFF2-40B4-BE49-F238E27FC236}">
                <a16:creationId xmlns:a16="http://schemas.microsoft.com/office/drawing/2014/main" id="{AF932EFD-E6BF-BED1-42C7-5E41771068D4}"/>
              </a:ext>
            </a:extLst>
          </p:cNvPr>
          <p:cNvSpPr txBox="1">
            <a:spLocks noChangeArrowheads="1"/>
          </p:cNvSpPr>
          <p:nvPr/>
        </p:nvSpPr>
        <p:spPr bwMode="auto">
          <a:xfrm>
            <a:off x="7054506" y="1130923"/>
            <a:ext cx="354338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lv-LV" altLang="en-US" sz="1200" b="1" dirty="0">
                <a:solidFill>
                  <a:schemeClr val="accent1">
                    <a:lumMod val="50000"/>
                  </a:schemeClr>
                </a:solidFill>
                <a:latin typeface="+mn-lt"/>
              </a:rPr>
              <a:t>Respondentu sniegto asociāciju apkopojums</a:t>
            </a:r>
          </a:p>
        </p:txBody>
      </p:sp>
      <p:sp>
        <p:nvSpPr>
          <p:cNvPr id="8" name="TextBox 7">
            <a:extLst>
              <a:ext uri="{FF2B5EF4-FFF2-40B4-BE49-F238E27FC236}">
                <a16:creationId xmlns:a16="http://schemas.microsoft.com/office/drawing/2014/main" id="{383D97A0-85F5-A000-CA07-B6A015AB2C5C}"/>
              </a:ext>
            </a:extLst>
          </p:cNvPr>
          <p:cNvSpPr txBox="1">
            <a:spLocks noChangeArrowheads="1"/>
          </p:cNvSpPr>
          <p:nvPr/>
        </p:nvSpPr>
        <p:spPr bwMode="auto">
          <a:xfrm>
            <a:off x="4629327" y="6003743"/>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
        <p:nvSpPr>
          <p:cNvPr id="9" name="TextBox 8">
            <a:extLst>
              <a:ext uri="{FF2B5EF4-FFF2-40B4-BE49-F238E27FC236}">
                <a16:creationId xmlns:a16="http://schemas.microsoft.com/office/drawing/2014/main" id="{603227A2-AE03-4E77-CC33-BC9873A683EC}"/>
              </a:ext>
            </a:extLst>
          </p:cNvPr>
          <p:cNvSpPr txBox="1">
            <a:spLocks noChangeArrowheads="1"/>
          </p:cNvSpPr>
          <p:nvPr/>
        </p:nvSpPr>
        <p:spPr bwMode="auto">
          <a:xfrm>
            <a:off x="7886813" y="3045454"/>
            <a:ext cx="4048012" cy="3076548"/>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2026.gada aptaujas rezultāti kopumā ir līdzīgi tiem, kas bija vērojami 2024.gada pētījumā, un apstiprina, ka sabiedrības attieksme pret pašvaldības sociālajiem dienestiem ir kopumā pozitīva un valdošā iedzīvotāju daļa izprot sociālā dienesta funkcijas. </a:t>
            </a:r>
          </a:p>
          <a:p>
            <a:pPr algn="just">
              <a:lnSpc>
                <a:spcPct val="120000"/>
              </a:lnSpc>
              <a:spcBef>
                <a:spcPts val="600"/>
              </a:spcBef>
              <a:buNone/>
            </a:pPr>
            <a:r>
              <a:rPr lang="lv-LV" altLang="en-US" sz="1100" dirty="0">
                <a:latin typeface="+mn-lt"/>
              </a:rPr>
              <a:t>Vairāk kā divām trešdaļām (68%) aptaujāto Latvijas iedzīvotāju sociālā dienesta vārds raisa, galvenokārt, pozitīvas asociācijas. Lielākajai daļai aptaujas dalībnieku sociālā dienesta vārds asociējās ar atbalstu un palīdzību (maznodrošinātajiem, trūcīgajiem, pensionāriem, vientuļiem cilvēkiem, nelaimē, grūtībās nonākušajiem, personām ar invaliditāti, u.c.). </a:t>
            </a:r>
          </a:p>
          <a:p>
            <a:pPr algn="just">
              <a:lnSpc>
                <a:spcPct val="120000"/>
              </a:lnSpc>
              <a:spcBef>
                <a:spcPts val="600"/>
              </a:spcBef>
              <a:buNone/>
            </a:pPr>
            <a:r>
              <a:rPr lang="lv-LV" altLang="en-US" sz="1100" dirty="0">
                <a:latin typeface="+mn-lt"/>
              </a:rPr>
              <a:t>Negatīvas asociācijas sociālā dienesta nosaukums raisīja 10% aptaujas dalībnieku. Šajā asociāciju grupā biežāk pārstāvēti vispārēji negatīvi priekšstati, šaubas par  sociālo dienestu lietderību, spēju palīdzēt, kā arī priekšstats par birokrātiju.</a:t>
            </a:r>
          </a:p>
        </p:txBody>
      </p:sp>
    </p:spTree>
    <p:extLst>
      <p:ext uri="{BB962C8B-B14F-4D97-AF65-F5344CB8AC3E}">
        <p14:creationId xmlns:p14="http://schemas.microsoft.com/office/powerpoint/2010/main" val="2968592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04184B99-8B15-C2B9-007F-0CD5B0FFEE75}"/>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Priekšstati par pašvaldību sociālo dienestu klientiem</a:t>
            </a:r>
          </a:p>
        </p:txBody>
      </p:sp>
      <p:sp>
        <p:nvSpPr>
          <p:cNvPr id="3" name="TextBox 8">
            <a:extLst>
              <a:ext uri="{FF2B5EF4-FFF2-40B4-BE49-F238E27FC236}">
                <a16:creationId xmlns:a16="http://schemas.microsoft.com/office/drawing/2014/main" id="{A96C730B-E390-252C-AB0E-969D74F442A3}"/>
              </a:ext>
            </a:extLst>
          </p:cNvPr>
          <p:cNvSpPr txBox="1">
            <a:spLocks noChangeArrowheads="1"/>
          </p:cNvSpPr>
          <p:nvPr/>
        </p:nvSpPr>
        <p:spPr bwMode="auto">
          <a:xfrm>
            <a:off x="400317" y="682129"/>
            <a:ext cx="64380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Kādas iedzīvotāju grupas, Jūsuprāt, šobrīd ir Jūsu pašvaldības sociālā dienesta klienti?</a:t>
            </a:r>
          </a:p>
        </p:txBody>
      </p:sp>
      <p:pic>
        <p:nvPicPr>
          <p:cNvPr id="5" name="Picture 4">
            <a:extLst>
              <a:ext uri="{FF2B5EF4-FFF2-40B4-BE49-F238E27FC236}">
                <a16:creationId xmlns:a16="http://schemas.microsoft.com/office/drawing/2014/main" id="{129AFB93-B09F-D036-8B34-E615249F5168}"/>
              </a:ext>
            </a:extLst>
          </p:cNvPr>
          <p:cNvPicPr>
            <a:picLocks noChangeAspect="1"/>
          </p:cNvPicPr>
          <p:nvPr/>
        </p:nvPicPr>
        <p:blipFill>
          <a:blip r:embed="rId2"/>
          <a:stretch>
            <a:fillRect/>
          </a:stretch>
        </p:blipFill>
        <p:spPr>
          <a:xfrm>
            <a:off x="1280541" y="1050659"/>
            <a:ext cx="8545068" cy="5125212"/>
          </a:xfrm>
          <a:prstGeom prst="rect">
            <a:avLst/>
          </a:prstGeom>
        </p:spPr>
      </p:pic>
      <p:sp>
        <p:nvSpPr>
          <p:cNvPr id="6" name="TextBox 5">
            <a:extLst>
              <a:ext uri="{FF2B5EF4-FFF2-40B4-BE49-F238E27FC236}">
                <a16:creationId xmlns:a16="http://schemas.microsoft.com/office/drawing/2014/main" id="{668B942D-E3C6-698C-0945-1B024100F7C1}"/>
              </a:ext>
            </a:extLst>
          </p:cNvPr>
          <p:cNvSpPr txBox="1">
            <a:spLocks noChangeArrowheads="1"/>
          </p:cNvSpPr>
          <p:nvPr/>
        </p:nvSpPr>
        <p:spPr bwMode="auto">
          <a:xfrm>
            <a:off x="7782038" y="3717907"/>
            <a:ext cx="3657487" cy="1600438"/>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ts val="600"/>
              </a:spcBef>
              <a:buNone/>
            </a:pPr>
            <a:r>
              <a:rPr lang="lv-LV" altLang="en-US" sz="1100" dirty="0">
                <a:latin typeface="+mn-lt"/>
              </a:rPr>
              <a:t>Līdzīgi kā iepriekšējos pētījumos, arī šogad visbiežāk kā sociālo dienestu klienti tika nosaukti trūcīgi un/vai maznodrošināti cilvēki (40% gadījumu). </a:t>
            </a:r>
          </a:p>
          <a:p>
            <a:pPr algn="just">
              <a:spcBef>
                <a:spcPts val="600"/>
              </a:spcBef>
              <a:buNone/>
            </a:pPr>
            <a:r>
              <a:rPr lang="lv-LV" altLang="en-US" sz="1100" dirty="0">
                <a:latin typeface="+mn-lt"/>
              </a:rPr>
              <a:t>Otra nozīmīgākā sociālo dienestu mērķauditorija ir seniori, tos, kā pirmo atbildi, minēja 16% aptaujāto Latvijas iedzīvotāju. </a:t>
            </a:r>
          </a:p>
          <a:p>
            <a:pPr algn="just">
              <a:spcBef>
                <a:spcPts val="600"/>
              </a:spcBef>
              <a:buNone/>
            </a:pPr>
            <a:r>
              <a:rPr lang="lv-LV" altLang="en-US" sz="1100" dirty="0">
                <a:latin typeface="+mn-lt"/>
              </a:rPr>
              <a:t>Citas grupas, kā pirmā atbilde, tika minētas retāk kā 10% gadījumu.</a:t>
            </a:r>
          </a:p>
        </p:txBody>
      </p:sp>
      <p:sp>
        <p:nvSpPr>
          <p:cNvPr id="7" name="TextBox 6">
            <a:extLst>
              <a:ext uri="{FF2B5EF4-FFF2-40B4-BE49-F238E27FC236}">
                <a16:creationId xmlns:a16="http://schemas.microsoft.com/office/drawing/2014/main" id="{85AD4454-491A-DE77-4FC7-EF6EFF063A81}"/>
              </a:ext>
            </a:extLst>
          </p:cNvPr>
          <p:cNvSpPr txBox="1">
            <a:spLocks noChangeArrowheads="1"/>
          </p:cNvSpPr>
          <p:nvPr/>
        </p:nvSpPr>
        <p:spPr bwMode="auto">
          <a:xfrm>
            <a:off x="7363002" y="5807341"/>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Tree>
    <p:extLst>
      <p:ext uri="{BB962C8B-B14F-4D97-AF65-F5344CB8AC3E}">
        <p14:creationId xmlns:p14="http://schemas.microsoft.com/office/powerpoint/2010/main" val="122663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5EDF34B0-13D9-AB26-BD25-E52DC2E91D36}"/>
              </a:ext>
            </a:extLst>
          </p:cNvPr>
          <p:cNvSpPr txBox="1">
            <a:spLocks noChangeArrowheads="1"/>
          </p:cNvSpPr>
          <p:nvPr/>
        </p:nvSpPr>
        <p:spPr bwMode="auto">
          <a:xfrm>
            <a:off x="264695" y="160065"/>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lv-LV" sz="2400" dirty="0">
                <a:solidFill>
                  <a:srgbClr val="990033"/>
                </a:solidFill>
              </a:rPr>
              <a:t>Priekšstati par pašvaldību sociālo dienestu klientiem</a:t>
            </a:r>
          </a:p>
        </p:txBody>
      </p:sp>
      <p:sp>
        <p:nvSpPr>
          <p:cNvPr id="3" name="TextBox 8">
            <a:extLst>
              <a:ext uri="{FF2B5EF4-FFF2-40B4-BE49-F238E27FC236}">
                <a16:creationId xmlns:a16="http://schemas.microsoft.com/office/drawing/2014/main" id="{8879D59A-25FB-69BD-928F-9434F5890AF2}"/>
              </a:ext>
            </a:extLst>
          </p:cNvPr>
          <p:cNvSpPr txBox="1">
            <a:spLocks noChangeArrowheads="1"/>
          </p:cNvSpPr>
          <p:nvPr/>
        </p:nvSpPr>
        <p:spPr bwMode="auto">
          <a:xfrm>
            <a:off x="390792" y="682129"/>
            <a:ext cx="106391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rPr>
              <a:t>Kādas iedzīvotāju grupas, Jūsuprāt, šobrīd ir Jūsu pašvaldības sociālā dienesta klienti</a:t>
            </a:r>
            <a:r>
              <a:rPr lang="lv-LV" altLang="en-US" sz="1200" b="1" dirty="0">
                <a:solidFill>
                  <a:schemeClr val="accent1">
                    <a:lumMod val="50000"/>
                  </a:schemeClr>
                </a:solidFill>
                <a:latin typeface="+mn-lt"/>
              </a:rPr>
              <a:t>? – </a:t>
            </a:r>
            <a:r>
              <a:rPr lang="lv-LV" altLang="en-US" sz="1200" b="1" dirty="0">
                <a:solidFill>
                  <a:srgbClr val="990033"/>
                </a:solidFill>
                <a:latin typeface="+mn-lt"/>
              </a:rPr>
              <a:t>PIRMĀS 3 ATBILDES</a:t>
            </a:r>
          </a:p>
        </p:txBody>
      </p:sp>
      <p:pic>
        <p:nvPicPr>
          <p:cNvPr id="5" name="Picture 4">
            <a:extLst>
              <a:ext uri="{FF2B5EF4-FFF2-40B4-BE49-F238E27FC236}">
                <a16:creationId xmlns:a16="http://schemas.microsoft.com/office/drawing/2014/main" id="{F5B0A60A-231B-B026-EA53-B58E167E14E0}"/>
              </a:ext>
            </a:extLst>
          </p:cNvPr>
          <p:cNvPicPr>
            <a:picLocks noChangeAspect="1"/>
          </p:cNvPicPr>
          <p:nvPr/>
        </p:nvPicPr>
        <p:blipFill>
          <a:blip r:embed="rId2"/>
          <a:stretch>
            <a:fillRect/>
          </a:stretch>
        </p:blipFill>
        <p:spPr>
          <a:xfrm>
            <a:off x="1600200" y="1019527"/>
            <a:ext cx="6567678" cy="5473065"/>
          </a:xfrm>
          <a:prstGeom prst="rect">
            <a:avLst/>
          </a:prstGeom>
        </p:spPr>
      </p:pic>
      <p:sp>
        <p:nvSpPr>
          <p:cNvPr id="6" name="Line 3">
            <a:extLst>
              <a:ext uri="{FF2B5EF4-FFF2-40B4-BE49-F238E27FC236}">
                <a16:creationId xmlns:a16="http://schemas.microsoft.com/office/drawing/2014/main" id="{1C0C438E-7EBF-256C-7AD0-0C70CFCBFA0E}"/>
              </a:ext>
            </a:extLst>
          </p:cNvPr>
          <p:cNvSpPr>
            <a:spLocks noChangeShapeType="1"/>
          </p:cNvSpPr>
          <p:nvPr/>
        </p:nvSpPr>
        <p:spPr bwMode="auto">
          <a:xfrm flipV="1">
            <a:off x="6101993" y="1430014"/>
            <a:ext cx="171951" cy="188070"/>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7" name="Line 3">
            <a:extLst>
              <a:ext uri="{FF2B5EF4-FFF2-40B4-BE49-F238E27FC236}">
                <a16:creationId xmlns:a16="http://schemas.microsoft.com/office/drawing/2014/main" id="{BB1817B6-287C-EBD5-0AD6-547AEAC271BE}"/>
              </a:ext>
            </a:extLst>
          </p:cNvPr>
          <p:cNvSpPr>
            <a:spLocks noChangeShapeType="1"/>
          </p:cNvSpPr>
          <p:nvPr/>
        </p:nvSpPr>
        <p:spPr bwMode="auto">
          <a:xfrm flipH="1" flipV="1">
            <a:off x="7371723" y="1105251"/>
            <a:ext cx="353051" cy="199673"/>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9" name="Line 3">
            <a:extLst>
              <a:ext uri="{FF2B5EF4-FFF2-40B4-BE49-F238E27FC236}">
                <a16:creationId xmlns:a16="http://schemas.microsoft.com/office/drawing/2014/main" id="{C43ECEAF-1AEE-5642-FF66-F1DF0DA60270}"/>
              </a:ext>
            </a:extLst>
          </p:cNvPr>
          <p:cNvSpPr>
            <a:spLocks noChangeShapeType="1"/>
          </p:cNvSpPr>
          <p:nvPr/>
        </p:nvSpPr>
        <p:spPr bwMode="auto">
          <a:xfrm flipH="1" flipV="1">
            <a:off x="5219073" y="2514951"/>
            <a:ext cx="219702" cy="18062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1" name="Line 3">
            <a:extLst>
              <a:ext uri="{FF2B5EF4-FFF2-40B4-BE49-F238E27FC236}">
                <a16:creationId xmlns:a16="http://schemas.microsoft.com/office/drawing/2014/main" id="{883470B4-4A01-DB16-6166-4DFB328B7AD3}"/>
              </a:ext>
            </a:extLst>
          </p:cNvPr>
          <p:cNvSpPr>
            <a:spLocks noChangeShapeType="1"/>
          </p:cNvSpPr>
          <p:nvPr/>
        </p:nvSpPr>
        <p:spPr bwMode="auto">
          <a:xfrm flipH="1" flipV="1">
            <a:off x="5219073" y="2814949"/>
            <a:ext cx="219702" cy="18062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 name="TextBox 11">
            <a:extLst>
              <a:ext uri="{FF2B5EF4-FFF2-40B4-BE49-F238E27FC236}">
                <a16:creationId xmlns:a16="http://schemas.microsoft.com/office/drawing/2014/main" id="{61C8575A-AA33-D012-A0E8-6B9BEAAC3C2C}"/>
              </a:ext>
            </a:extLst>
          </p:cNvPr>
          <p:cNvSpPr txBox="1">
            <a:spLocks noChangeArrowheads="1"/>
          </p:cNvSpPr>
          <p:nvPr/>
        </p:nvSpPr>
        <p:spPr bwMode="auto">
          <a:xfrm>
            <a:off x="6924050" y="2929985"/>
            <a:ext cx="4610726" cy="2616101"/>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ts val="600"/>
              </a:spcBef>
              <a:buNone/>
            </a:pPr>
            <a:r>
              <a:rPr lang="lv-LV" altLang="en-US" sz="1100" dirty="0">
                <a:latin typeface="+mn-lt"/>
              </a:rPr>
              <a:t>2017.-2026.g. pētījumu rezultātu dinamika liecina, ka ar katru aptauju mazinās  respondentu skaits, kuri, kā pašvaldības sociālā dienesta klientus, nosauca trūcīgos, maznodrošinātos cilvēkus. Tā vēl aizvien ir populārākā atbilde, tomēr tā vairs tik ļoti nedominē kā tas bija iepriekšējos pētījumos. Acīmredzot, sabiedrībā pilnveidojas priekšstati par sociālo dienestu uzdevumiem, ka tā nav tikai palīdzība finansiālu problēmu gadījumā,  bet arī daudziem citiem mērķiem, kā, piemēram, senioriem, personām ar invaliditāti, bērniem un tml.</a:t>
            </a:r>
          </a:p>
          <a:p>
            <a:pPr algn="just">
              <a:spcBef>
                <a:spcPts val="600"/>
              </a:spcBef>
              <a:buNone/>
            </a:pPr>
            <a:r>
              <a:rPr lang="lv-LV" altLang="en-US" sz="1100" dirty="0">
                <a:latin typeface="+mn-lt"/>
              </a:rPr>
              <a:t>Ar katru aptauju aizvien biežāk, kā sociālo dienestu klientu grupa, tika nosaukti pensijas vecuma cilvēki. Tas varētu liecināt, ka sabiedrībā pieaugusi nepieciešamība pēc palīdzības un atbalsta senioriem.</a:t>
            </a:r>
          </a:p>
          <a:p>
            <a:pPr algn="just">
              <a:spcBef>
                <a:spcPts val="600"/>
              </a:spcBef>
              <a:buNone/>
            </a:pPr>
            <a:r>
              <a:rPr lang="lv-LV" altLang="en-US" sz="1100" dirty="0">
                <a:latin typeface="+mn-lt"/>
              </a:rPr>
              <a:t>Visumā sabiedrības priekšstati par sociālo dienestu mērķauditoriju nav būtiski mainījušies, visas šogad biežāk minētās sociālā dienesta klientu grupas bija visbiežāk nosauktās arī 2017.g. un 2024.g. pētījumos.</a:t>
            </a:r>
          </a:p>
        </p:txBody>
      </p:sp>
      <p:sp>
        <p:nvSpPr>
          <p:cNvPr id="13" name="TextBox 12">
            <a:extLst>
              <a:ext uri="{FF2B5EF4-FFF2-40B4-BE49-F238E27FC236}">
                <a16:creationId xmlns:a16="http://schemas.microsoft.com/office/drawing/2014/main" id="{67F74664-B577-9158-64A4-D09E88F05896}"/>
              </a:ext>
            </a:extLst>
          </p:cNvPr>
          <p:cNvSpPr txBox="1">
            <a:spLocks noChangeArrowheads="1"/>
          </p:cNvSpPr>
          <p:nvPr/>
        </p:nvSpPr>
        <p:spPr bwMode="auto">
          <a:xfrm>
            <a:off x="6518163" y="6048913"/>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spTree>
    <p:extLst>
      <p:ext uri="{BB962C8B-B14F-4D97-AF65-F5344CB8AC3E}">
        <p14:creationId xmlns:p14="http://schemas.microsoft.com/office/powerpoint/2010/main" val="2399203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845E384B-F784-24E8-DEB8-A21D5E81B99D}"/>
              </a:ext>
            </a:extLst>
          </p:cNvPr>
          <p:cNvSpPr txBox="1">
            <a:spLocks noChangeArrowheads="1"/>
          </p:cNvSpPr>
          <p:nvPr/>
        </p:nvSpPr>
        <p:spPr bwMode="auto">
          <a:xfrm>
            <a:off x="264695" y="95413"/>
            <a:ext cx="117413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990033"/>
                </a:solidFill>
              </a:rPr>
              <a:t>Pašvaldību sociālo dienestu darba uzdevumu svarīgums</a:t>
            </a:r>
          </a:p>
        </p:txBody>
      </p:sp>
      <p:sp>
        <p:nvSpPr>
          <p:cNvPr id="3" name="TextBox 8">
            <a:extLst>
              <a:ext uri="{FF2B5EF4-FFF2-40B4-BE49-F238E27FC236}">
                <a16:creationId xmlns:a16="http://schemas.microsoft.com/office/drawing/2014/main" id="{7A8E7777-E7A2-8309-1175-CD70818A03D1}"/>
              </a:ext>
            </a:extLst>
          </p:cNvPr>
          <p:cNvSpPr txBox="1">
            <a:spLocks noChangeArrowheads="1"/>
          </p:cNvSpPr>
          <p:nvPr/>
        </p:nvSpPr>
        <p:spPr bwMode="auto">
          <a:xfrm>
            <a:off x="390792" y="560905"/>
            <a:ext cx="643800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b="1" dirty="0">
                <a:solidFill>
                  <a:schemeClr val="accent1">
                    <a:lumMod val="50000"/>
                  </a:schemeClr>
                </a:solidFill>
                <a:latin typeface="+mn-lt"/>
              </a:rPr>
              <a:t>Lūdzu, novērtējiet, cik, Jūsuprāt, ir svarīgi, lai Jūsu pašvaldība veic šādus uzdevumus?</a:t>
            </a:r>
          </a:p>
        </p:txBody>
      </p:sp>
      <p:sp>
        <p:nvSpPr>
          <p:cNvPr id="5" name="TextBox 4">
            <a:extLst>
              <a:ext uri="{FF2B5EF4-FFF2-40B4-BE49-F238E27FC236}">
                <a16:creationId xmlns:a16="http://schemas.microsoft.com/office/drawing/2014/main" id="{6BA3F36F-9C48-2166-9A57-A91A247FD013}"/>
              </a:ext>
            </a:extLst>
          </p:cNvPr>
          <p:cNvSpPr txBox="1">
            <a:spLocks noChangeArrowheads="1"/>
          </p:cNvSpPr>
          <p:nvPr/>
        </p:nvSpPr>
        <p:spPr bwMode="auto">
          <a:xfrm>
            <a:off x="9163049" y="2242336"/>
            <a:ext cx="2705101" cy="2999604"/>
          </a:xfrm>
          <a:prstGeom prst="rect">
            <a:avLst/>
          </a:prstGeom>
          <a:solidFill>
            <a:schemeClr val="accent4">
              <a:lumMod val="20000"/>
              <a:lumOff val="80000"/>
            </a:schemeClr>
          </a:solid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20000"/>
              </a:lnSpc>
              <a:spcBef>
                <a:spcPts val="600"/>
              </a:spcBef>
              <a:buNone/>
            </a:pPr>
            <a:r>
              <a:rPr lang="lv-LV" altLang="en-US" sz="1100" dirty="0">
                <a:latin typeface="+mn-lt"/>
              </a:rPr>
              <a:t>2026.g. pētījuma rezultāti viennozīmīgi liecina, ka Latvijas sabiedrībai ir svarīgi, lai pašvaldībā tiktu īstenoti sociālās aizsardzības un aprūpes pasākumi, un visi šie pasākumi kopumā aizvien biežāk tiek raksturoti kā svarīgi. </a:t>
            </a:r>
          </a:p>
          <a:p>
            <a:pPr algn="just">
              <a:lnSpc>
                <a:spcPct val="120000"/>
              </a:lnSpc>
              <a:spcBef>
                <a:spcPts val="600"/>
              </a:spcBef>
              <a:buNone/>
            </a:pPr>
            <a:r>
              <a:rPr lang="lv-LV" altLang="en-US" sz="1100" dirty="0">
                <a:latin typeface="+mn-lt"/>
              </a:rPr>
              <a:t>Šogad visi pētījuma instrumentārijā iekļautie sociālo dienestu darba uzdevumi (kopskaitā 16) vairāk 80% gadījumu tika atzīti par svarīgiem. Tas liecina, ka sabiedrības apziņā sociālā dienesta lomas nozīme pieaug (visi sociālā dienesta uzdevumi ir svarīgi gandrīz visiem iedzīvotājiem), paaugstinās  izpratne par pašvaldību sociālo dienestu funkcijām. </a:t>
            </a:r>
          </a:p>
        </p:txBody>
      </p:sp>
      <p:pic>
        <p:nvPicPr>
          <p:cNvPr id="6" name="Picture 5">
            <a:extLst>
              <a:ext uri="{FF2B5EF4-FFF2-40B4-BE49-F238E27FC236}">
                <a16:creationId xmlns:a16="http://schemas.microsoft.com/office/drawing/2014/main" id="{4059CD38-658D-9B3E-ABBC-87158EDD10AF}"/>
              </a:ext>
            </a:extLst>
          </p:cNvPr>
          <p:cNvPicPr>
            <a:picLocks noChangeAspect="1"/>
          </p:cNvPicPr>
          <p:nvPr/>
        </p:nvPicPr>
        <p:blipFill>
          <a:blip r:embed="rId2"/>
          <a:stretch>
            <a:fillRect/>
          </a:stretch>
        </p:blipFill>
        <p:spPr>
          <a:xfrm>
            <a:off x="575691" y="843175"/>
            <a:ext cx="8234934" cy="5587259"/>
          </a:xfrm>
          <a:prstGeom prst="rect">
            <a:avLst/>
          </a:prstGeom>
        </p:spPr>
      </p:pic>
      <p:sp>
        <p:nvSpPr>
          <p:cNvPr id="7" name="TextBox 6">
            <a:extLst>
              <a:ext uri="{FF2B5EF4-FFF2-40B4-BE49-F238E27FC236}">
                <a16:creationId xmlns:a16="http://schemas.microsoft.com/office/drawing/2014/main" id="{04110640-B9BB-3F5C-4A65-34ACF5A11A6E}"/>
              </a:ext>
            </a:extLst>
          </p:cNvPr>
          <p:cNvSpPr txBox="1">
            <a:spLocks noChangeArrowheads="1"/>
          </p:cNvSpPr>
          <p:nvPr/>
        </p:nvSpPr>
        <p:spPr bwMode="auto">
          <a:xfrm>
            <a:off x="8934804" y="5613132"/>
            <a:ext cx="293334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050" dirty="0"/>
              <a:t>Izlase: visi aptaujas dalībnieki; 2026, n=2019</a:t>
            </a:r>
          </a:p>
        </p:txBody>
      </p:sp>
      <p:grpSp>
        <p:nvGrpSpPr>
          <p:cNvPr id="4" name="Group 3">
            <a:extLst>
              <a:ext uri="{FF2B5EF4-FFF2-40B4-BE49-F238E27FC236}">
                <a16:creationId xmlns:a16="http://schemas.microsoft.com/office/drawing/2014/main" id="{FFD5D309-0DC3-8A82-3504-5926B78E7AA5}"/>
              </a:ext>
            </a:extLst>
          </p:cNvPr>
          <p:cNvGrpSpPr/>
          <p:nvPr/>
        </p:nvGrpSpPr>
        <p:grpSpPr>
          <a:xfrm>
            <a:off x="9462497" y="990951"/>
            <a:ext cx="1438952" cy="1066627"/>
            <a:chOff x="9462497" y="990951"/>
            <a:chExt cx="1438952" cy="1066627"/>
          </a:xfrm>
        </p:grpSpPr>
        <p:sp>
          <p:nvSpPr>
            <p:cNvPr id="8" name="Rectangle 22">
              <a:extLst>
                <a:ext uri="{FF2B5EF4-FFF2-40B4-BE49-F238E27FC236}">
                  <a16:creationId xmlns:a16="http://schemas.microsoft.com/office/drawing/2014/main" id="{FB0E002D-FA6B-EEB4-CBC2-21892D6DFA7A}"/>
                </a:ext>
              </a:extLst>
            </p:cNvPr>
            <p:cNvSpPr>
              <a:spLocks noChangeArrowheads="1"/>
            </p:cNvSpPr>
            <p:nvPr/>
          </p:nvSpPr>
          <p:spPr bwMode="auto">
            <a:xfrm>
              <a:off x="9462497" y="990956"/>
              <a:ext cx="304800" cy="277000"/>
            </a:xfrm>
            <a:prstGeom prst="rect">
              <a:avLst/>
            </a:prstGeom>
            <a:solidFill>
              <a:srgbClr val="7D5CC6"/>
            </a:solidFill>
            <a:ln w="9525">
              <a:noFill/>
              <a:miter lim="800000"/>
              <a:headEnd/>
              <a:tailEnd/>
            </a:ln>
          </p:spPr>
          <p:txBody>
            <a:bodyPr wrap="none" anchor="ctr"/>
            <a:lstStyle/>
            <a:p>
              <a:endParaRPr lang="lv-LV">
                <a:latin typeface="Calibri" pitchFamily="34" charset="0"/>
              </a:endParaRPr>
            </a:p>
          </p:txBody>
        </p:sp>
        <p:sp>
          <p:nvSpPr>
            <p:cNvPr id="9" name="Rectangle 23">
              <a:extLst>
                <a:ext uri="{FF2B5EF4-FFF2-40B4-BE49-F238E27FC236}">
                  <a16:creationId xmlns:a16="http://schemas.microsoft.com/office/drawing/2014/main" id="{EAA15166-CD82-53FC-F4A8-8042C84E4A1C}"/>
                </a:ext>
              </a:extLst>
            </p:cNvPr>
            <p:cNvSpPr>
              <a:spLocks noChangeArrowheads="1"/>
            </p:cNvSpPr>
            <p:nvPr/>
          </p:nvSpPr>
          <p:spPr bwMode="auto">
            <a:xfrm>
              <a:off x="10185699" y="990952"/>
              <a:ext cx="715750" cy="261610"/>
            </a:xfrm>
            <a:prstGeom prst="rect">
              <a:avLst/>
            </a:prstGeom>
            <a:noFill/>
            <a:ln w="9525">
              <a:noFill/>
              <a:miter lim="800000"/>
              <a:headEnd/>
              <a:tailEnd/>
            </a:ln>
          </p:spPr>
          <p:txBody>
            <a:bodyPr wrap="square" lIns="90000" rIns="90000">
              <a:spAutoFit/>
            </a:bodyPr>
            <a:lstStyle/>
            <a:p>
              <a:r>
                <a:rPr lang="lv-LV" sz="1100" b="1" dirty="0">
                  <a:solidFill>
                    <a:srgbClr val="000000"/>
                  </a:solidFill>
                  <a:latin typeface="Calibri" pitchFamily="34" charset="0"/>
                </a:rPr>
                <a:t>- 2026</a:t>
              </a:r>
              <a:endParaRPr lang="en-GB" sz="1100" b="1" dirty="0">
                <a:solidFill>
                  <a:srgbClr val="000000"/>
                </a:solidFill>
                <a:latin typeface="Calibri" pitchFamily="34" charset="0"/>
              </a:endParaRPr>
            </a:p>
          </p:txBody>
        </p:sp>
        <p:sp>
          <p:nvSpPr>
            <p:cNvPr id="10" name="Rectangle 22">
              <a:extLst>
                <a:ext uri="{FF2B5EF4-FFF2-40B4-BE49-F238E27FC236}">
                  <a16:creationId xmlns:a16="http://schemas.microsoft.com/office/drawing/2014/main" id="{4BFE64C2-1AD7-097A-CF91-9F1245F99B23}"/>
                </a:ext>
              </a:extLst>
            </p:cNvPr>
            <p:cNvSpPr>
              <a:spLocks noChangeArrowheads="1"/>
            </p:cNvSpPr>
            <p:nvPr/>
          </p:nvSpPr>
          <p:spPr bwMode="auto">
            <a:xfrm>
              <a:off x="9844436" y="990951"/>
              <a:ext cx="304800" cy="277000"/>
            </a:xfrm>
            <a:prstGeom prst="rect">
              <a:avLst/>
            </a:prstGeom>
            <a:solidFill>
              <a:srgbClr val="9E784D"/>
            </a:solidFill>
            <a:ln w="9525">
              <a:noFill/>
              <a:miter lim="800000"/>
              <a:headEnd/>
              <a:tailEnd/>
            </a:ln>
          </p:spPr>
          <p:txBody>
            <a:bodyPr wrap="none" anchor="ctr"/>
            <a:lstStyle/>
            <a:p>
              <a:endParaRPr lang="lv-LV">
                <a:latin typeface="Calibri" pitchFamily="34" charset="0"/>
              </a:endParaRPr>
            </a:p>
          </p:txBody>
        </p:sp>
        <p:sp>
          <p:nvSpPr>
            <p:cNvPr id="11" name="Rectangle 22">
              <a:extLst>
                <a:ext uri="{FF2B5EF4-FFF2-40B4-BE49-F238E27FC236}">
                  <a16:creationId xmlns:a16="http://schemas.microsoft.com/office/drawing/2014/main" id="{D6A3619B-01DB-F207-7F6A-82EA3BF10EBF}"/>
                </a:ext>
              </a:extLst>
            </p:cNvPr>
            <p:cNvSpPr>
              <a:spLocks noChangeArrowheads="1"/>
            </p:cNvSpPr>
            <p:nvPr/>
          </p:nvSpPr>
          <p:spPr bwMode="auto">
            <a:xfrm>
              <a:off x="9462497" y="1378072"/>
              <a:ext cx="304800" cy="277000"/>
            </a:xfrm>
            <a:prstGeom prst="rect">
              <a:avLst/>
            </a:prstGeom>
            <a:solidFill>
              <a:schemeClr val="accent1">
                <a:lumMod val="60000"/>
                <a:lumOff val="40000"/>
              </a:schemeClr>
            </a:solidFill>
            <a:ln w="9525">
              <a:noFill/>
              <a:miter lim="800000"/>
              <a:headEnd/>
              <a:tailEnd/>
            </a:ln>
          </p:spPr>
          <p:txBody>
            <a:bodyPr wrap="none" anchor="ctr"/>
            <a:lstStyle/>
            <a:p>
              <a:endParaRPr lang="lv-LV">
                <a:latin typeface="Calibri" pitchFamily="34" charset="0"/>
              </a:endParaRPr>
            </a:p>
          </p:txBody>
        </p:sp>
        <p:sp>
          <p:nvSpPr>
            <p:cNvPr id="12" name="Rectangle 23">
              <a:extLst>
                <a:ext uri="{FF2B5EF4-FFF2-40B4-BE49-F238E27FC236}">
                  <a16:creationId xmlns:a16="http://schemas.microsoft.com/office/drawing/2014/main" id="{8A994D3E-F7FC-41D4-8805-8E6E895FD1D3}"/>
                </a:ext>
              </a:extLst>
            </p:cNvPr>
            <p:cNvSpPr>
              <a:spLocks noChangeArrowheads="1"/>
            </p:cNvSpPr>
            <p:nvPr/>
          </p:nvSpPr>
          <p:spPr bwMode="auto">
            <a:xfrm>
              <a:off x="10185699" y="1378068"/>
              <a:ext cx="715750" cy="261610"/>
            </a:xfrm>
            <a:prstGeom prst="rect">
              <a:avLst/>
            </a:prstGeom>
            <a:noFill/>
            <a:ln w="9525">
              <a:noFill/>
              <a:miter lim="800000"/>
              <a:headEnd/>
              <a:tailEnd/>
            </a:ln>
          </p:spPr>
          <p:txBody>
            <a:bodyPr wrap="square" lIns="90000" rIns="90000">
              <a:spAutoFit/>
            </a:bodyPr>
            <a:lstStyle/>
            <a:p>
              <a:r>
                <a:rPr lang="lv-LV" sz="1100" b="1" dirty="0">
                  <a:solidFill>
                    <a:srgbClr val="000000"/>
                  </a:solidFill>
                  <a:latin typeface="Calibri" pitchFamily="34" charset="0"/>
                </a:rPr>
                <a:t>- 2024</a:t>
              </a:r>
              <a:endParaRPr lang="en-GB" sz="1100" b="1" dirty="0">
                <a:solidFill>
                  <a:srgbClr val="000000"/>
                </a:solidFill>
                <a:latin typeface="Calibri" pitchFamily="34" charset="0"/>
              </a:endParaRPr>
            </a:p>
          </p:txBody>
        </p:sp>
        <p:sp>
          <p:nvSpPr>
            <p:cNvPr id="13" name="Rectangle 22">
              <a:extLst>
                <a:ext uri="{FF2B5EF4-FFF2-40B4-BE49-F238E27FC236}">
                  <a16:creationId xmlns:a16="http://schemas.microsoft.com/office/drawing/2014/main" id="{C24E8752-A377-06BD-2424-8A9F256B48B1}"/>
                </a:ext>
              </a:extLst>
            </p:cNvPr>
            <p:cNvSpPr>
              <a:spLocks noChangeArrowheads="1"/>
            </p:cNvSpPr>
            <p:nvPr/>
          </p:nvSpPr>
          <p:spPr bwMode="auto">
            <a:xfrm>
              <a:off x="9844436" y="1378067"/>
              <a:ext cx="304800" cy="277000"/>
            </a:xfrm>
            <a:prstGeom prst="rect">
              <a:avLst/>
            </a:prstGeom>
            <a:solidFill>
              <a:schemeClr val="accent4">
                <a:lumMod val="60000"/>
                <a:lumOff val="40000"/>
              </a:schemeClr>
            </a:solidFill>
            <a:ln w="9525">
              <a:noFill/>
              <a:miter lim="800000"/>
              <a:headEnd/>
              <a:tailEnd/>
            </a:ln>
          </p:spPr>
          <p:txBody>
            <a:bodyPr wrap="none" anchor="ctr"/>
            <a:lstStyle/>
            <a:p>
              <a:endParaRPr lang="lv-LV">
                <a:latin typeface="Calibri" pitchFamily="34" charset="0"/>
              </a:endParaRPr>
            </a:p>
          </p:txBody>
        </p:sp>
        <p:sp>
          <p:nvSpPr>
            <p:cNvPr id="14" name="Rectangle 22">
              <a:extLst>
                <a:ext uri="{FF2B5EF4-FFF2-40B4-BE49-F238E27FC236}">
                  <a16:creationId xmlns:a16="http://schemas.microsoft.com/office/drawing/2014/main" id="{BF72D522-2C7A-7EBD-9E62-827B3C824B3E}"/>
                </a:ext>
              </a:extLst>
            </p:cNvPr>
            <p:cNvSpPr>
              <a:spLocks noChangeArrowheads="1"/>
            </p:cNvSpPr>
            <p:nvPr/>
          </p:nvSpPr>
          <p:spPr bwMode="auto">
            <a:xfrm>
              <a:off x="9462497" y="1780578"/>
              <a:ext cx="304800" cy="277000"/>
            </a:xfrm>
            <a:prstGeom prst="rect">
              <a:avLst/>
            </a:prstGeom>
            <a:solidFill>
              <a:schemeClr val="accent1">
                <a:lumMod val="40000"/>
                <a:lumOff val="60000"/>
              </a:schemeClr>
            </a:solidFill>
            <a:ln w="9525">
              <a:noFill/>
              <a:miter lim="800000"/>
              <a:headEnd/>
              <a:tailEnd/>
            </a:ln>
          </p:spPr>
          <p:txBody>
            <a:bodyPr wrap="none" anchor="ctr"/>
            <a:lstStyle/>
            <a:p>
              <a:endParaRPr lang="lv-LV">
                <a:latin typeface="Calibri" pitchFamily="34" charset="0"/>
              </a:endParaRPr>
            </a:p>
          </p:txBody>
        </p:sp>
        <p:sp>
          <p:nvSpPr>
            <p:cNvPr id="15" name="Rectangle 23">
              <a:extLst>
                <a:ext uri="{FF2B5EF4-FFF2-40B4-BE49-F238E27FC236}">
                  <a16:creationId xmlns:a16="http://schemas.microsoft.com/office/drawing/2014/main" id="{98349261-0A19-EE4B-B6F5-9DF1E254FFC0}"/>
                </a:ext>
              </a:extLst>
            </p:cNvPr>
            <p:cNvSpPr>
              <a:spLocks noChangeArrowheads="1"/>
            </p:cNvSpPr>
            <p:nvPr/>
          </p:nvSpPr>
          <p:spPr bwMode="auto">
            <a:xfrm>
              <a:off x="10185699" y="1780574"/>
              <a:ext cx="715750" cy="261610"/>
            </a:xfrm>
            <a:prstGeom prst="rect">
              <a:avLst/>
            </a:prstGeom>
            <a:noFill/>
            <a:ln w="9525">
              <a:noFill/>
              <a:miter lim="800000"/>
              <a:headEnd/>
              <a:tailEnd/>
            </a:ln>
          </p:spPr>
          <p:txBody>
            <a:bodyPr wrap="square" lIns="90000" rIns="90000">
              <a:spAutoFit/>
            </a:bodyPr>
            <a:lstStyle/>
            <a:p>
              <a:r>
                <a:rPr lang="lv-LV" sz="1100" b="1" dirty="0">
                  <a:solidFill>
                    <a:srgbClr val="000000"/>
                  </a:solidFill>
                  <a:latin typeface="Calibri" pitchFamily="34" charset="0"/>
                </a:rPr>
                <a:t>- 2017</a:t>
              </a:r>
              <a:endParaRPr lang="en-GB" sz="1100" b="1" dirty="0">
                <a:solidFill>
                  <a:srgbClr val="000000"/>
                </a:solidFill>
                <a:latin typeface="Calibri" pitchFamily="34" charset="0"/>
              </a:endParaRPr>
            </a:p>
          </p:txBody>
        </p:sp>
        <p:sp>
          <p:nvSpPr>
            <p:cNvPr id="16" name="Rectangle 22">
              <a:extLst>
                <a:ext uri="{FF2B5EF4-FFF2-40B4-BE49-F238E27FC236}">
                  <a16:creationId xmlns:a16="http://schemas.microsoft.com/office/drawing/2014/main" id="{5D8B585D-2BBA-B538-C0E2-D249543E6445}"/>
                </a:ext>
              </a:extLst>
            </p:cNvPr>
            <p:cNvSpPr>
              <a:spLocks noChangeArrowheads="1"/>
            </p:cNvSpPr>
            <p:nvPr/>
          </p:nvSpPr>
          <p:spPr bwMode="auto">
            <a:xfrm>
              <a:off x="9844436" y="1780573"/>
              <a:ext cx="304800" cy="277000"/>
            </a:xfrm>
            <a:prstGeom prst="rect">
              <a:avLst/>
            </a:prstGeom>
            <a:solidFill>
              <a:schemeClr val="accent4">
                <a:lumMod val="40000"/>
                <a:lumOff val="60000"/>
              </a:schemeClr>
            </a:solidFill>
            <a:ln w="9525">
              <a:noFill/>
              <a:miter lim="800000"/>
              <a:headEnd/>
              <a:tailEnd/>
            </a:ln>
          </p:spPr>
          <p:txBody>
            <a:bodyPr wrap="none" anchor="ctr"/>
            <a:lstStyle/>
            <a:p>
              <a:endParaRPr lang="lv-LV">
                <a:latin typeface="Calibri" pitchFamily="34" charset="0"/>
              </a:endParaRPr>
            </a:p>
          </p:txBody>
        </p:sp>
      </p:grpSp>
      <p:sp>
        <p:nvSpPr>
          <p:cNvPr id="17" name="Line 3">
            <a:extLst>
              <a:ext uri="{FF2B5EF4-FFF2-40B4-BE49-F238E27FC236}">
                <a16:creationId xmlns:a16="http://schemas.microsoft.com/office/drawing/2014/main" id="{DC7CE07B-BBBB-DD0A-1D25-81193A9F9198}"/>
              </a:ext>
            </a:extLst>
          </p:cNvPr>
          <p:cNvSpPr>
            <a:spLocks noChangeShapeType="1"/>
          </p:cNvSpPr>
          <p:nvPr/>
        </p:nvSpPr>
        <p:spPr bwMode="auto">
          <a:xfrm flipV="1">
            <a:off x="8591417" y="1817157"/>
            <a:ext cx="162986" cy="18989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8" name="Line 3">
            <a:extLst>
              <a:ext uri="{FF2B5EF4-FFF2-40B4-BE49-F238E27FC236}">
                <a16:creationId xmlns:a16="http://schemas.microsoft.com/office/drawing/2014/main" id="{D9140CA2-90CE-30C8-8FCD-7860BE9AAC37}"/>
              </a:ext>
            </a:extLst>
          </p:cNvPr>
          <p:cNvSpPr>
            <a:spLocks noChangeShapeType="1"/>
          </p:cNvSpPr>
          <p:nvPr/>
        </p:nvSpPr>
        <p:spPr bwMode="auto">
          <a:xfrm flipV="1">
            <a:off x="8586845" y="1470415"/>
            <a:ext cx="152400" cy="223976"/>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9" name="Line 3">
            <a:extLst>
              <a:ext uri="{FF2B5EF4-FFF2-40B4-BE49-F238E27FC236}">
                <a16:creationId xmlns:a16="http://schemas.microsoft.com/office/drawing/2014/main" id="{598CC23E-1911-9799-3241-1E69E66E009D}"/>
              </a:ext>
            </a:extLst>
          </p:cNvPr>
          <p:cNvSpPr>
            <a:spLocks noChangeShapeType="1"/>
          </p:cNvSpPr>
          <p:nvPr/>
        </p:nvSpPr>
        <p:spPr bwMode="auto">
          <a:xfrm flipV="1">
            <a:off x="8635309" y="1173027"/>
            <a:ext cx="171951" cy="188070"/>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0" name="Line 3">
            <a:extLst>
              <a:ext uri="{FF2B5EF4-FFF2-40B4-BE49-F238E27FC236}">
                <a16:creationId xmlns:a16="http://schemas.microsoft.com/office/drawing/2014/main" id="{56ACC04A-EA3D-CB45-90EA-12174AAF4D37}"/>
              </a:ext>
            </a:extLst>
          </p:cNvPr>
          <p:cNvSpPr>
            <a:spLocks noChangeShapeType="1"/>
          </p:cNvSpPr>
          <p:nvPr/>
        </p:nvSpPr>
        <p:spPr bwMode="auto">
          <a:xfrm flipV="1">
            <a:off x="8650506" y="2445236"/>
            <a:ext cx="162986" cy="18989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1" name="Line 3">
            <a:extLst>
              <a:ext uri="{FF2B5EF4-FFF2-40B4-BE49-F238E27FC236}">
                <a16:creationId xmlns:a16="http://schemas.microsoft.com/office/drawing/2014/main" id="{B5A3DA2A-11DB-7E11-1348-01EA83F1B32F}"/>
              </a:ext>
            </a:extLst>
          </p:cNvPr>
          <p:cNvSpPr>
            <a:spLocks noChangeShapeType="1"/>
          </p:cNvSpPr>
          <p:nvPr/>
        </p:nvSpPr>
        <p:spPr bwMode="auto">
          <a:xfrm flipV="1">
            <a:off x="8333401" y="4977837"/>
            <a:ext cx="162986" cy="189894"/>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2" name="Line 3">
            <a:extLst>
              <a:ext uri="{FF2B5EF4-FFF2-40B4-BE49-F238E27FC236}">
                <a16:creationId xmlns:a16="http://schemas.microsoft.com/office/drawing/2014/main" id="{A03CDAB5-2F7A-5550-E484-69DCC81AA787}"/>
              </a:ext>
            </a:extLst>
          </p:cNvPr>
          <p:cNvSpPr>
            <a:spLocks noChangeShapeType="1"/>
          </p:cNvSpPr>
          <p:nvPr/>
        </p:nvSpPr>
        <p:spPr bwMode="auto">
          <a:xfrm flipV="1">
            <a:off x="8239650" y="5607962"/>
            <a:ext cx="152400" cy="223976"/>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3" name="Line 3">
            <a:extLst>
              <a:ext uri="{FF2B5EF4-FFF2-40B4-BE49-F238E27FC236}">
                <a16:creationId xmlns:a16="http://schemas.microsoft.com/office/drawing/2014/main" id="{721F52DE-BC49-B6DE-17EF-6BFD05279FD9}"/>
              </a:ext>
            </a:extLst>
          </p:cNvPr>
          <p:cNvSpPr>
            <a:spLocks noChangeShapeType="1"/>
          </p:cNvSpPr>
          <p:nvPr/>
        </p:nvSpPr>
        <p:spPr bwMode="auto">
          <a:xfrm flipV="1">
            <a:off x="8414894" y="4651413"/>
            <a:ext cx="171951" cy="188070"/>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5" name="Line 3">
            <a:extLst>
              <a:ext uri="{FF2B5EF4-FFF2-40B4-BE49-F238E27FC236}">
                <a16:creationId xmlns:a16="http://schemas.microsoft.com/office/drawing/2014/main" id="{D5FDC3C0-2C36-F61C-BC77-FCD583E7DD4F}"/>
              </a:ext>
            </a:extLst>
          </p:cNvPr>
          <p:cNvSpPr>
            <a:spLocks noChangeShapeType="1"/>
          </p:cNvSpPr>
          <p:nvPr/>
        </p:nvSpPr>
        <p:spPr bwMode="auto">
          <a:xfrm flipV="1">
            <a:off x="8242943" y="5306085"/>
            <a:ext cx="171951" cy="188070"/>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879063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1050</TotalTime>
  <Words>3984</Words>
  <Application>Microsoft Office PowerPoint</Application>
  <PresentationFormat>Widescreen</PresentationFormat>
  <Paragraphs>210</Paragraphs>
  <Slides>36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PMingLiU</vt:lpstr>
      <vt:lpstr>Arial</vt:lpstr>
      <vt:lpstr>Calibri</vt:lpstr>
      <vt:lpstr>Calibri Light</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Oskars Zalāns</dc:creator>
  <cp:lastModifiedBy>Oskars Zalāns</cp:lastModifiedBy>
  <cp:revision>21</cp:revision>
  <dcterms:created xsi:type="dcterms:W3CDTF">2026-04-25T14:51:47Z</dcterms:created>
  <dcterms:modified xsi:type="dcterms:W3CDTF">2026-05-20T08:32:33Z</dcterms:modified>
</cp:coreProperties>
</file>