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0" r:id="rId12"/>
    <p:sldId id="261" r:id="rId13"/>
    <p:sldId id="259" r:id="rId14"/>
    <p:sldId id="269" r:id="rId15"/>
    <p:sldId id="293" r:id="rId16"/>
    <p:sldId id="270" r:id="rId17"/>
    <p:sldId id="294" r:id="rId18"/>
    <p:sldId id="271" r:id="rId19"/>
    <p:sldId id="272" r:id="rId20"/>
    <p:sldId id="273" r:id="rId21"/>
    <p:sldId id="274" r:id="rId22"/>
    <p:sldId id="275" r:id="rId23"/>
    <p:sldId id="276" r:id="rId24"/>
    <p:sldId id="292" r:id="rId25"/>
    <p:sldId id="297" r:id="rId26"/>
    <p:sldId id="277" r:id="rId27"/>
    <p:sldId id="278" r:id="rId28"/>
    <p:sldId id="279" r:id="rId29"/>
    <p:sldId id="280" r:id="rId30"/>
    <p:sldId id="296" r:id="rId31"/>
    <p:sldId id="281" r:id="rId32"/>
    <p:sldId id="282" r:id="rId33"/>
    <p:sldId id="287" r:id="rId34"/>
    <p:sldId id="289" r:id="rId35"/>
    <p:sldId id="283" r:id="rId36"/>
    <p:sldId id="295" r:id="rId37"/>
    <p:sldId id="284" r:id="rId38"/>
    <p:sldId id="286" r:id="rId39"/>
    <p:sldId id="299" r:id="rId40"/>
    <p:sldId id="300" r:id="rId41"/>
    <p:sldId id="301" r:id="rId42"/>
    <p:sldId id="29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0" d="100"/>
          <a:sy n="60" d="100"/>
        </p:scale>
        <p:origin x="8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2B4840-E075-4C91-8B57-533B03C70B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" y="0"/>
            <a:ext cx="121783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F20A7C-40DE-496B-B06F-ECA41A230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B705C-EE12-475F-9E7D-E6F347D4D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826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F077B-2E61-4B90-9CEF-90EDA7348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71F7A-735A-41CE-AB53-94A68BAF0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47464-B71A-47BE-B132-BA0E17D00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DFFC-9FAC-43B2-AA8C-8D70B815ECEA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E7456-7980-457E-80A4-3D3A28878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AD12E-A6C5-4677-9FF3-1305BEB56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B0B2-B862-4EDE-9028-E9908892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9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DDEF4-9D25-45F2-BC98-B46B51DE3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29215-08D3-4650-B5E7-7427CEA58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7BD73-1C62-4FF1-9330-0EDB0ECE7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DFFC-9FAC-43B2-AA8C-8D70B815ECEA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3B549-1E4E-4EB8-A41B-9F043AB7D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53325-9C0A-438D-8C20-90EB872D2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B0B2-B862-4EDE-9028-E9908892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2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18962-730D-4C0A-9C4B-997A83398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34674-8462-4C2E-990A-DCED8833F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ED478-1FDC-4E7A-8F1C-6AFA88B4D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858AF-267D-4915-963F-E45F27915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DFFC-9FAC-43B2-AA8C-8D70B815ECEA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D4537-5CA4-4E48-B20E-907F3AA8E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6190B-A8CE-4B1D-B4C3-EDEACBC39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B0B2-B862-4EDE-9028-E9908892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02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3C4B9-1CE9-4FA6-A9CD-A37645E64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80DA1-F9BF-4EDB-8C6D-FBD22A7DC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83EA7-D47D-43B8-9D41-A9DBEAF82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356FE2-1D2D-4ACD-AE4C-93748D9D6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30EFE-5971-4390-820F-52942BC7F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896B3C-DFE3-4E1C-B3BD-32CEA60AE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DFFC-9FAC-43B2-AA8C-8D70B815ECEA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1A77B-027D-434B-8BA2-7D439D057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E1ECC-E687-4F0C-882F-22DA0E82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B0B2-B862-4EDE-9028-E9908892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56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2FE2-1C79-4E60-8063-84F69F43C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73EFA9-9D69-4482-A397-BC20976DA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DFFC-9FAC-43B2-AA8C-8D70B815ECEA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F5170-19BA-4E21-8D5D-1A4F1D149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12772C-165A-4887-83B1-2A0F7002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B0B2-B862-4EDE-9028-E9908892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04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E14490-2DED-437A-B0F0-B6C1C535D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DFFC-9FAC-43B2-AA8C-8D70B815ECEA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BFD20D-E479-41EE-9D23-44B6355DA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4D216-EBC8-4F0E-A491-1ACBFAF7F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B0B2-B862-4EDE-9028-E9908892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13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F368B-6279-483D-B175-2695D8288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304EB-7BE3-4A99-B1C9-B9325F4D9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91F05-B587-40A8-88AC-64416B270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5B0C1-3BC7-4057-9BB3-9A4E22B5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DFFC-9FAC-43B2-AA8C-8D70B815ECEA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FC4D0-003C-45C7-B3D2-EDB0746B3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68360-7D37-409F-AE64-44D2BCFB9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B0B2-B862-4EDE-9028-E9908892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88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A9D34-294A-481F-9B88-27A92892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C805FA-F49A-40AB-8527-4E2B278E37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CE50F-2D8C-4781-9393-97A409E44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B536EB-63BA-4508-A792-FA72F572E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DFFC-9FAC-43B2-AA8C-8D70B815ECEA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C5AA2-AF8D-499F-B4B1-24B4DCA4A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8813C-5718-43BF-9E0C-EE87D1D99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B0B2-B862-4EDE-9028-E9908892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18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BCC0C-D516-4E3C-9369-BB56E7F1B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BC9004-8C85-493F-A238-57BD17105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5711E-55BD-461D-821C-B60EF4363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DFFC-9FAC-43B2-AA8C-8D70B815ECEA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63622-8697-4ED8-8ED5-D1290967A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8A345-090C-47CA-BD6A-8F5A765F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B0B2-B862-4EDE-9028-E9908892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71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F5C923-FFB7-4BB0-830B-AC9E3318F5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30850-C232-4EAA-B23D-51DF64652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D9127-CDF6-41C9-A9A1-1367B1936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DFFC-9FAC-43B2-AA8C-8D70B815ECEA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588A4-C191-4936-BC9B-216C6709D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F9B9A-C15A-4BA1-8090-342B6948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B0B2-B862-4EDE-9028-E9908892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5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012B96-8E15-47D1-A27A-A83D4DCF20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" y="0"/>
            <a:ext cx="121783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F20A7C-40DE-496B-B06F-ECA41A230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B705C-EE12-475F-9E7D-E6F347D4D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426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B084B8-2B53-42C0-A586-4B403AF8F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" y="0"/>
            <a:ext cx="121783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F20A7C-40DE-496B-B06F-ECA41A230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B705C-EE12-475F-9E7D-E6F347D4D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8573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119AF3-CCD2-402D-8AC6-EC5835919F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" y="0"/>
            <a:ext cx="121783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F20A7C-40DE-496B-B06F-ECA41A230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225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B705C-EE12-475F-9E7D-E6F347D4D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808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20A7C-40DE-496B-B06F-ECA41A230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B705C-EE12-475F-9E7D-E6F347D4D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3F0A246-C707-FD65-67CE-45F5F30BC15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0231" t="7083" r="5908" b="10981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9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B2B5C6-2E37-4A40-B4FC-D82CD3ADBE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" y="0"/>
            <a:ext cx="121783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F20A7C-40DE-496B-B06F-ECA41A230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6560" y="2235200"/>
            <a:ext cx="627888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B705C-EE12-475F-9E7D-E6F347D4D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6560" y="4714875"/>
            <a:ext cx="627888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300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2EB3E04-8F12-4F2E-837B-C93AAEC28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" y="0"/>
            <a:ext cx="121783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F20A7C-40DE-496B-B06F-ECA41A230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6560" y="2235200"/>
            <a:ext cx="627888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B705C-EE12-475F-9E7D-E6F347D4D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6560" y="4714875"/>
            <a:ext cx="627888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0341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4498F8-3A40-4025-B19E-C63709E1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" y="0"/>
            <a:ext cx="121783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F20A7C-40DE-496B-B06F-ECA41A230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6560" y="2235200"/>
            <a:ext cx="627888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B705C-EE12-475F-9E7D-E6F347D4D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6560" y="4714875"/>
            <a:ext cx="627888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972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F0AF1A-3D1B-4EE8-B17E-1AAFE520D2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" y="0"/>
            <a:ext cx="121783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F20A7C-40DE-496B-B06F-ECA41A230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6560" y="2235200"/>
            <a:ext cx="627888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B705C-EE12-475F-9E7D-E6F347D4D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6560" y="4714875"/>
            <a:ext cx="627888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4550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825A40D7-4E1F-54F9-2AD4-AA5ADC5B8F1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0" y="5586"/>
            <a:ext cx="12192000" cy="684682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18FCC-9CF0-49A1-9668-31DE4E2A9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63CEC-4A07-4AD1-8275-3A07C28EF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BD708-2990-45A8-AC8E-9D0401C7E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9DFFC-9FAC-43B2-AA8C-8D70B815ECEA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7CB30-F4B8-4CA4-9ECB-BB08D6A57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1FEBD-B316-4E03-84D9-7E61CE23E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FB0B2-B862-4EDE-9028-E9908892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8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ller" panose="02000503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8547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8547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8547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8547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8547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DCD25-D6B0-44E4-B776-5A95AB0FD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0401"/>
            <a:ext cx="9144000" cy="2731477"/>
          </a:xfrm>
        </p:spPr>
        <p:txBody>
          <a:bodyPr>
            <a:normAutofit fontScale="90000"/>
          </a:bodyPr>
          <a:lstStyle/>
          <a:p>
            <a:r>
              <a:rPr lang="lv-LV" b="1" dirty="0">
                <a:latin typeface="Aller" panose="02000503030000020004" pitchFamily="2" charset="0"/>
              </a:rPr>
              <a:t>VARDARBĪBA PRET APRŪPĒTĀJU: NEREDZAMAIS RISKS KLIENTA LABKLĀJĪBAI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3A41D4-2EE3-443C-94F2-E5D89D595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5635" y="5193320"/>
            <a:ext cx="7500730" cy="92612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lv-LV" dirty="0">
                <a:latin typeface="Aller" panose="02000503030000020004" pitchFamily="2" charset="0"/>
              </a:rPr>
              <a:t>Līga Bērziņa</a:t>
            </a:r>
          </a:p>
          <a:p>
            <a:pPr>
              <a:lnSpc>
                <a:spcPct val="100000"/>
              </a:lnSpc>
            </a:pPr>
            <a:r>
              <a:rPr lang="lv-LV">
                <a:latin typeface="Aller" panose="02000503030000020004" pitchFamily="2" charset="0"/>
              </a:rPr>
              <a:t>2026.gada </a:t>
            </a:r>
            <a:r>
              <a:rPr lang="lv-LV" dirty="0">
                <a:latin typeface="Aller" panose="02000503030000020004" pitchFamily="2" charset="0"/>
              </a:rPr>
              <a:t>15.maijs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0C9DC3-41FD-466E-9EC5-B4CC7570A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09" y="1139321"/>
            <a:ext cx="1973782" cy="79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47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96A5A-7231-2064-48CA-22937B94B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C23127-3FA4-97B6-6EBF-F2AB8E903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751" y="365125"/>
            <a:ext cx="10933253" cy="1325563"/>
          </a:xfrm>
        </p:spPr>
        <p:txBody>
          <a:bodyPr>
            <a:normAutofit/>
          </a:bodyPr>
          <a:lstStyle/>
          <a:p>
            <a:r>
              <a:rPr lang="lv-LV" dirty="0"/>
              <a:t>Klusā vardarbība: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76CC97-10AE-E759-F9F1-1DCB3123A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752" y="2235200"/>
            <a:ext cx="4243248" cy="4257675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hroniska spriedze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bailes iet uz darbu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vadības vienaldzība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ģimenes locekļu terors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A31690-546D-3BB4-3011-1795FB0BA9C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30336" b="37074"/>
          <a:stretch>
            <a:fillRect/>
          </a:stretch>
        </p:blipFill>
        <p:spPr>
          <a:xfrm>
            <a:off x="7112000" y="3313253"/>
            <a:ext cx="5080000" cy="303674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87BCAFC-592D-1E1F-9E4F-FEE368EA03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803" r="14609"/>
          <a:stretch>
            <a:fillRect/>
          </a:stretch>
        </p:blipFill>
        <p:spPr>
          <a:xfrm>
            <a:off x="7162455" y="0"/>
            <a:ext cx="5029546" cy="113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73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C657C-F109-AFE9-6F27-A710ED315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955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A</a:t>
            </a:r>
            <a:r>
              <a:rPr lang="lv-LV" dirty="0"/>
              <a:t>prūpētājs tiek romantizēts kā “pacietīgs eņģelis”, </a:t>
            </a:r>
            <a:br>
              <a:rPr lang="en-US" dirty="0"/>
            </a:br>
            <a:r>
              <a:rPr lang="lv-LV" dirty="0"/>
              <a:t>nevis cilvēks ar robežām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91267-DFCE-D348-46BE-03479BA5A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05" y="1733803"/>
            <a:ext cx="1269495" cy="5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58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159FD-B2F3-2D32-CEF7-26B72D47A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435" y="3248493"/>
            <a:ext cx="9144000" cy="2387600"/>
          </a:xfrm>
        </p:spPr>
        <p:txBody>
          <a:bodyPr>
            <a:noAutofit/>
          </a:bodyPr>
          <a:lstStyle/>
          <a:p>
            <a:br>
              <a:rPr lang="en-US" sz="4400" b="0" dirty="0"/>
            </a:br>
            <a:r>
              <a:rPr lang="lv-LV" sz="4400" b="0" dirty="0"/>
              <a:t>ja mēs neskaidrojam savai komandai, kas notiek, </a:t>
            </a:r>
            <a:r>
              <a:rPr lang="lv-LV" sz="4400" b="0" dirty="0" err="1"/>
              <a:t>je</a:t>
            </a:r>
            <a:r>
              <a:rPr lang="lv-LV" sz="4400" b="0" dirty="0"/>
              <a:t> neiedodam nozīmi klientu uzvedībai,</a:t>
            </a:r>
            <a:br>
              <a:rPr lang="lv-LV" sz="4400" b="0" dirty="0"/>
            </a:br>
            <a:r>
              <a:rPr lang="lv-LV" sz="4400" b="0" dirty="0"/>
              <a:t>v</a:t>
            </a:r>
            <a:r>
              <a:rPr lang="en-US" sz="4400" b="0" dirty="0" err="1"/>
              <a:t>ardarbība</a:t>
            </a:r>
            <a:r>
              <a:rPr lang="en-US" sz="4400" b="0" dirty="0"/>
              <a:t> </a:t>
            </a:r>
            <a:r>
              <a:rPr lang="en-US" sz="4400" b="0" dirty="0" err="1"/>
              <a:t>normalizējas</a:t>
            </a:r>
            <a:endParaRPr lang="en-US" sz="44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7C1A5-5122-B477-CD69-4D68D24A9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05" y="1949703"/>
            <a:ext cx="1269495" cy="5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93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40F648-20C3-3EF9-CE17-C6902147C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050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Ja </a:t>
            </a:r>
            <a:r>
              <a:rPr lang="en-US" dirty="0" err="1"/>
              <a:t>sistēma</a:t>
            </a:r>
            <a:r>
              <a:rPr lang="en-US" dirty="0"/>
              <a:t> </a:t>
            </a:r>
            <a:r>
              <a:rPr lang="en-US" dirty="0" err="1"/>
              <a:t>lauž</a:t>
            </a:r>
            <a:r>
              <a:rPr lang="en-US" dirty="0"/>
              <a:t> </a:t>
            </a:r>
            <a:r>
              <a:rPr lang="en-US" dirty="0" err="1"/>
              <a:t>tos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kuri</a:t>
            </a:r>
            <a:r>
              <a:rPr lang="en-US" dirty="0"/>
              <a:t> </a:t>
            </a:r>
            <a:r>
              <a:rPr lang="en-US" dirty="0" err="1"/>
              <a:t>rūpējas</a:t>
            </a:r>
            <a:r>
              <a:rPr lang="en-US" dirty="0"/>
              <a:t>, </a:t>
            </a:r>
            <a:r>
              <a:rPr lang="en-US" dirty="0" err="1"/>
              <a:t>cieš</a:t>
            </a:r>
            <a:r>
              <a:rPr lang="en-US" dirty="0"/>
              <a:t> </a:t>
            </a:r>
            <a:r>
              <a:rPr lang="en-US" dirty="0" err="1"/>
              <a:t>arī</a:t>
            </a:r>
            <a:r>
              <a:rPr lang="en-US" dirty="0"/>
              <a:t> tie, </a:t>
            </a:r>
            <a:br>
              <a:rPr lang="en-US" dirty="0"/>
            </a:br>
            <a:r>
              <a:rPr lang="en-US" dirty="0"/>
              <a:t>par </a:t>
            </a:r>
            <a:r>
              <a:rPr lang="en-US" dirty="0" err="1"/>
              <a:t>kuriem</a:t>
            </a:r>
            <a:r>
              <a:rPr lang="en-US" dirty="0"/>
              <a:t> </a:t>
            </a:r>
            <a:r>
              <a:rPr lang="en-US" dirty="0" err="1"/>
              <a:t>rūpējas</a:t>
            </a:r>
            <a:r>
              <a:rPr lang="en-US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19E4E4-240E-D19C-4202-250B1F42A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05" y="1606803"/>
            <a:ext cx="1269495" cy="5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24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633A4-586E-0EFE-F531-5606F0B98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49AC8-FAF0-0BBF-47BA-881ABEE79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1901"/>
            <a:ext cx="9144000" cy="1511299"/>
          </a:xfrm>
        </p:spPr>
        <p:txBody>
          <a:bodyPr>
            <a:normAutofit/>
          </a:bodyPr>
          <a:lstStyle/>
          <a:p>
            <a:r>
              <a:rPr lang="lv-LV" dirty="0"/>
              <a:t>Kāpēc tas tā notiek?</a:t>
            </a:r>
            <a:endParaRPr lang="lv-LV" b="1" dirty="0">
              <a:latin typeface="Aller" panose="0200050303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7BA4A2-EC0D-D7C1-B560-3B882E942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09" y="1825121"/>
            <a:ext cx="1973782" cy="79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08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E91784-74B8-5A9F-B98C-87A18BAFE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6560" y="3339171"/>
            <a:ext cx="6278880" cy="2387600"/>
          </a:xfrm>
        </p:spPr>
        <p:txBody>
          <a:bodyPr>
            <a:normAutofit fontScale="90000"/>
          </a:bodyPr>
          <a:lstStyle/>
          <a:p>
            <a:r>
              <a:rPr lang="lv-LV" dirty="0"/>
              <a:t>Mums ir jāsaprot mūsu klientu </a:t>
            </a:r>
            <a:r>
              <a:rPr lang="lv-LV" dirty="0" err="1"/>
              <a:t>distress</a:t>
            </a:r>
            <a:r>
              <a:rPr lang="lv-LV" dirty="0"/>
              <a:t>, savādāk mēs nezinām, par ko īsti rūpēties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DDB3794-9E1C-12BF-6887-13B94D4285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6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10583-07C2-ADFE-F1B1-792F91650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7CCDDA-C9C4-344B-2A36-56C6BC32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551" y="365125"/>
            <a:ext cx="10933253" cy="1325563"/>
          </a:xfrm>
        </p:spPr>
        <p:txBody>
          <a:bodyPr>
            <a:normAutofit/>
          </a:bodyPr>
          <a:lstStyle/>
          <a:p>
            <a:r>
              <a:rPr lang="lv-LV" dirty="0"/>
              <a:t>Ne visi agresīvi cilvēki ir ļauni cilvēki.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0FA58C-5BB1-7D89-6D9E-5FB70E3BF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552" y="1968500"/>
            <a:ext cx="4814748" cy="4257675"/>
          </a:xfr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None/>
            </a:pPr>
            <a:r>
              <a:rPr lang="lv-LV" sz="3200" b="1" dirty="0"/>
              <a:t>Daudzi ir:</a:t>
            </a:r>
          </a:p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dirty="0"/>
              <a:t>nobijušies </a:t>
            </a:r>
          </a:p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dirty="0"/>
              <a:t>dezorientēti </a:t>
            </a:r>
          </a:p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dirty="0"/>
              <a:t>sāpēs </a:t>
            </a:r>
          </a:p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dirty="0"/>
              <a:t>kaunā </a:t>
            </a:r>
          </a:p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dirty="0"/>
              <a:t>bezspēcīgi</a:t>
            </a:r>
          </a:p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dirty="0"/>
              <a:t>neizgulējušies </a:t>
            </a:r>
          </a:p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dirty="0"/>
              <a:t>nespēj komunicēt 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6D8F7F3E-7D5D-957B-FB42-04F21BB1AB2A}"/>
              </a:ext>
            </a:extLst>
          </p:cNvPr>
          <p:cNvSpPr txBox="1">
            <a:spLocks/>
          </p:cNvSpPr>
          <p:nvPr/>
        </p:nvSpPr>
        <p:spPr>
          <a:xfrm>
            <a:off x="5422901" y="1968500"/>
            <a:ext cx="6293969" cy="425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None/>
            </a:pPr>
            <a:r>
              <a:rPr lang="lv-LV" sz="3200" b="1" dirty="0"/>
              <a:t>Īpaši:</a:t>
            </a:r>
          </a:p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dirty="0"/>
              <a:t>demence </a:t>
            </a:r>
          </a:p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dirty="0"/>
              <a:t>psihiski traucējumi </a:t>
            </a:r>
          </a:p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dirty="0"/>
              <a:t>autisms stresa brīdī </a:t>
            </a:r>
          </a:p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dirty="0"/>
              <a:t>neiroloģiski bojājumi </a:t>
            </a:r>
          </a:p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p</a:t>
            </a:r>
            <a:r>
              <a:rPr lang="lv-LV" dirty="0"/>
              <a:t>iedzīvoti zaudējumi un traumas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6353D3-32C2-41A7-AF06-FA491A32A13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7342" r="18216"/>
          <a:stretch>
            <a:fillRect/>
          </a:stretch>
        </p:blipFill>
        <p:spPr>
          <a:xfrm rot="5400000">
            <a:off x="8320881" y="2453485"/>
            <a:ext cx="499903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50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AF7BE-0CEB-1082-DCDB-0039AE79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5409" y="3729463"/>
            <a:ext cx="6278880" cy="2387600"/>
          </a:xfrm>
        </p:spPr>
        <p:txBody>
          <a:bodyPr>
            <a:noAutofit/>
          </a:bodyPr>
          <a:lstStyle/>
          <a:p>
            <a:r>
              <a:rPr lang="lv-LV" sz="4000" b="0" dirty="0" err="1"/>
              <a:t>Empātja</a:t>
            </a:r>
            <a:r>
              <a:rPr lang="lv-LV" sz="4000" b="0" dirty="0"/>
              <a:t> un iejušanās klienta ādā nepadara mūs par upuriem</a:t>
            </a:r>
            <a:br>
              <a:rPr lang="lv-LV" sz="4000" b="0" dirty="0"/>
            </a:br>
            <a:r>
              <a:rPr lang="lv-LV" sz="4000" b="0" dirty="0"/>
              <a:t>Mēs varam izkāpt no iejušanās lomas jebkurā brīdī, bet viņi no savas slimības un situācijas - ne</a:t>
            </a:r>
            <a:endParaRPr lang="en-US" sz="4000" b="0" dirty="0"/>
          </a:p>
        </p:txBody>
      </p:sp>
    </p:spTree>
    <p:extLst>
      <p:ext uri="{BB962C8B-B14F-4D97-AF65-F5344CB8AC3E}">
        <p14:creationId xmlns:p14="http://schemas.microsoft.com/office/powerpoint/2010/main" val="2993109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0F77D-61F2-8D67-63C7-3DDFA030F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157C4D-C8E3-ED9C-6582-BA42FF969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751" y="365125"/>
            <a:ext cx="10933253" cy="1325563"/>
          </a:xfrm>
        </p:spPr>
        <p:txBody>
          <a:bodyPr>
            <a:normAutofit/>
          </a:bodyPr>
          <a:lstStyle/>
          <a:p>
            <a:r>
              <a:rPr lang="en-US" sz="6000" dirty="0"/>
              <a:t>A. </a:t>
            </a:r>
            <a:r>
              <a:rPr lang="en-US" dirty="0"/>
              <a:t>Klienta </a:t>
            </a:r>
            <a:r>
              <a:rPr lang="en-US" dirty="0" err="1"/>
              <a:t>faktori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EF99B4-2AE2-17E1-F3CB-F9DA222DE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752" y="2235200"/>
            <a:ext cx="3962400" cy="4257675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demence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autisms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psihozes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trauma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08B6D4A-05CA-7730-49CD-E2E90F98709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30336" b="33653"/>
          <a:stretch>
            <a:fillRect/>
          </a:stretch>
        </p:blipFill>
        <p:spPr>
          <a:xfrm>
            <a:off x="8127999" y="3775821"/>
            <a:ext cx="4064001" cy="256147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0B62575-FB1F-D712-42D9-58319C9D7A0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399" r="14609"/>
          <a:stretch>
            <a:fillRect/>
          </a:stretch>
        </p:blipFill>
        <p:spPr>
          <a:xfrm>
            <a:off x="8229601" y="0"/>
            <a:ext cx="3962400" cy="1131747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7A884208-B8F4-71B3-C626-D4F423758FE2}"/>
              </a:ext>
            </a:extLst>
          </p:cNvPr>
          <p:cNvSpPr txBox="1">
            <a:spLocks/>
          </p:cNvSpPr>
          <p:nvPr/>
        </p:nvSpPr>
        <p:spPr>
          <a:xfrm>
            <a:off x="4570552" y="2235200"/>
            <a:ext cx="4064000" cy="425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sāpes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komunikācijas grūtības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bezspēcība</a:t>
            </a:r>
          </a:p>
        </p:txBody>
      </p:sp>
    </p:spTree>
    <p:extLst>
      <p:ext uri="{BB962C8B-B14F-4D97-AF65-F5344CB8AC3E}">
        <p14:creationId xmlns:p14="http://schemas.microsoft.com/office/powerpoint/2010/main" val="1438281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A6234-C94F-02D6-08BC-32A7204EB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E0EF7C-9887-05EC-752D-9EE85DEBB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751" y="365125"/>
            <a:ext cx="10933253" cy="1325563"/>
          </a:xfrm>
        </p:spPr>
        <p:txBody>
          <a:bodyPr>
            <a:normAutofit/>
          </a:bodyPr>
          <a:lstStyle/>
          <a:p>
            <a:r>
              <a:rPr lang="en-US" sz="6000" dirty="0"/>
              <a:t>B. </a:t>
            </a:r>
            <a:r>
              <a:rPr lang="lv-LV" dirty="0"/>
              <a:t>Vides faktori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80D777-13F3-C54D-3D5A-6854F3661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752" y="2235200"/>
            <a:ext cx="3962400" cy="4257675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troksnis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haoss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gaidīšana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D740403-B520-F463-C914-BAF38C993DB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3048" r="30336" b="22469"/>
          <a:stretch>
            <a:fillRect/>
          </a:stretch>
        </p:blipFill>
        <p:spPr>
          <a:xfrm>
            <a:off x="7950201" y="3331321"/>
            <a:ext cx="4241800" cy="299327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ED3B986-B1B4-382A-72B2-BCBCB3D13D4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399" r="14609"/>
          <a:stretch>
            <a:fillRect/>
          </a:stretch>
        </p:blipFill>
        <p:spPr>
          <a:xfrm>
            <a:off x="7551025" y="0"/>
            <a:ext cx="4640976" cy="1325563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C68D8132-49A2-8B37-D4B8-BBD4DB3FCD0E}"/>
              </a:ext>
            </a:extLst>
          </p:cNvPr>
          <p:cNvSpPr txBox="1">
            <a:spLocks/>
          </p:cNvSpPr>
          <p:nvPr/>
        </p:nvSpPr>
        <p:spPr>
          <a:xfrm>
            <a:off x="4570552" y="2235200"/>
            <a:ext cx="4064000" cy="425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personāla maiņa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rutīnas maiņa</a:t>
            </a:r>
          </a:p>
        </p:txBody>
      </p:sp>
    </p:spTree>
    <p:extLst>
      <p:ext uri="{BB962C8B-B14F-4D97-AF65-F5344CB8AC3E}">
        <p14:creationId xmlns:p14="http://schemas.microsoft.com/office/powerpoint/2010/main" val="425623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94F1A5-E45B-62BF-A232-5162F618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3253" cy="1325563"/>
          </a:xfrm>
        </p:spPr>
        <p:txBody>
          <a:bodyPr>
            <a:normAutofit/>
          </a:bodyPr>
          <a:lstStyle/>
          <a:p>
            <a:r>
              <a:rPr lang="en-US" sz="3600" dirty="0"/>
              <a:t>VARDARBĪBA APRŪPĒ NAV VIENVIRZIENA PLŪSMA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BCE27D-07C0-52E4-C876-9AB6BB336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68769"/>
            <a:ext cx="10515601" cy="4008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3200" b="1" dirty="0"/>
              <a:t>Tā var plūst:</a:t>
            </a:r>
          </a:p>
          <a:p>
            <a:pPr marL="0" indent="0">
              <a:buNone/>
            </a:pPr>
            <a:r>
              <a:rPr lang="lv-LV" sz="3200" dirty="0"/>
              <a:t>↔ klients pret aprūpētāju</a:t>
            </a:r>
            <a:br>
              <a:rPr lang="lv-LV" sz="3200" dirty="0"/>
            </a:br>
            <a:r>
              <a:rPr lang="lv-LV" sz="3200" dirty="0"/>
              <a:t>↔ aprūpētājs pret klientu</a:t>
            </a:r>
            <a:br>
              <a:rPr lang="lv-LV" sz="3200" dirty="0"/>
            </a:br>
            <a:r>
              <a:rPr lang="lv-LV" sz="3200" dirty="0"/>
              <a:t>↔ kolēģi savā starpā</a:t>
            </a:r>
            <a:br>
              <a:rPr lang="en-US" sz="3200" dirty="0"/>
            </a:br>
            <a:endParaRPr lang="lv-LV" sz="3200" dirty="0"/>
          </a:p>
          <a:p>
            <a:pPr marL="0" indent="0">
              <a:buNone/>
            </a:pPr>
            <a:r>
              <a:rPr lang="lv-LV" sz="3200" b="1" dirty="0"/>
              <a:t>Ģimene pret aprūpētājiem</a:t>
            </a:r>
            <a:br>
              <a:rPr lang="en-US" sz="3200" b="1" dirty="0"/>
            </a:br>
            <a:r>
              <a:rPr lang="lv-LV" sz="3200" dirty="0"/>
              <a:t>↔ sistēma pret visiem</a:t>
            </a:r>
          </a:p>
          <a:p>
            <a:endParaRPr lang="lv-LV" sz="3200" dirty="0"/>
          </a:p>
          <a:p>
            <a:endParaRPr lang="en-US" sz="32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98CE03E-BC36-570A-A841-FBF5DF6DC0B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30336" b="18158"/>
          <a:stretch>
            <a:fillRect/>
          </a:stretch>
        </p:blipFill>
        <p:spPr>
          <a:xfrm>
            <a:off x="6959601" y="2243786"/>
            <a:ext cx="5232400" cy="406811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910D969-FCBE-F159-C987-4875085AE8B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2952" y="1554406"/>
            <a:ext cx="36576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21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0A9FD-9CAB-BE66-9E19-B2977ADB4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69BC96-9C6A-8395-4CE9-1B5A9BCAC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751" y="365125"/>
            <a:ext cx="10933253" cy="1325563"/>
          </a:xfrm>
        </p:spPr>
        <p:txBody>
          <a:bodyPr>
            <a:normAutofit/>
          </a:bodyPr>
          <a:lstStyle/>
          <a:p>
            <a:r>
              <a:rPr lang="en-US" sz="6000" dirty="0"/>
              <a:t>C. </a:t>
            </a:r>
            <a:r>
              <a:rPr lang="en-US" dirty="0" err="1"/>
              <a:t>Sistēmas</a:t>
            </a:r>
            <a:r>
              <a:rPr lang="en-US" dirty="0"/>
              <a:t> </a:t>
            </a:r>
            <a:r>
              <a:rPr lang="en-US" dirty="0" err="1"/>
              <a:t>faktori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DE6F55-FC1A-C292-96C7-F8EC8DE93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752" y="2235200"/>
            <a:ext cx="3962400" cy="4257675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izdedzis personāls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zema alga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liela slodze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E64A7F1-FBAC-0018-B34C-E66F74079FB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3048" r="30336" b="55294"/>
          <a:stretch>
            <a:fillRect/>
          </a:stretch>
        </p:blipFill>
        <p:spPr>
          <a:xfrm>
            <a:off x="6136841" y="3886201"/>
            <a:ext cx="6055160" cy="24638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2994C79-F47E-9666-6BF7-EA9E7F7C451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399" r="14609"/>
          <a:stretch>
            <a:fillRect/>
          </a:stretch>
        </p:blipFill>
        <p:spPr>
          <a:xfrm>
            <a:off x="7551025" y="0"/>
            <a:ext cx="4640976" cy="1325563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7D0DA53A-1131-6233-18F2-CDFC7337E026}"/>
              </a:ext>
            </a:extLst>
          </p:cNvPr>
          <p:cNvSpPr txBox="1">
            <a:spLocks/>
          </p:cNvSpPr>
          <p:nvPr/>
        </p:nvSpPr>
        <p:spPr>
          <a:xfrm>
            <a:off x="5434152" y="2235200"/>
            <a:ext cx="4064000" cy="425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nav supervīzijas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slikta vadība</a:t>
            </a:r>
          </a:p>
        </p:txBody>
      </p:sp>
    </p:spTree>
    <p:extLst>
      <p:ext uri="{BB962C8B-B14F-4D97-AF65-F5344CB8AC3E}">
        <p14:creationId xmlns:p14="http://schemas.microsoft.com/office/powerpoint/2010/main" val="1189201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71357-44B0-85C8-6D92-F2B55500C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D4258-C5FB-B244-97D5-E908F2F1E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1901"/>
            <a:ext cx="9144000" cy="1511299"/>
          </a:xfrm>
        </p:spPr>
        <p:txBody>
          <a:bodyPr>
            <a:normAutofit/>
          </a:bodyPr>
          <a:lstStyle/>
          <a:p>
            <a:r>
              <a:rPr lang="lv-LV" dirty="0"/>
              <a:t>Kas ir slikta vadība?</a:t>
            </a:r>
            <a:endParaRPr lang="lv-LV" b="1" dirty="0">
              <a:latin typeface="Aller" panose="0200050303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E6953E-03A0-FAD1-7814-323CC3122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09" y="1825121"/>
            <a:ext cx="1973782" cy="79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11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ED7FC-A0A6-1835-829F-042CF06B7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9F2168-01D4-639E-95BB-AB55A571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52" y="365125"/>
            <a:ext cx="10933253" cy="1325563"/>
          </a:xfrm>
        </p:spPr>
        <p:txBody>
          <a:bodyPr>
            <a:normAutofit/>
          </a:bodyPr>
          <a:lstStyle/>
          <a:p>
            <a:r>
              <a:rPr lang="en-US" dirty="0" err="1"/>
              <a:t>Kāpēc</a:t>
            </a:r>
            <a:r>
              <a:rPr lang="en-US" dirty="0"/>
              <a:t> </a:t>
            </a:r>
            <a:r>
              <a:rPr lang="en-US" dirty="0" err="1"/>
              <a:t>tas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risks </a:t>
            </a:r>
            <a:r>
              <a:rPr lang="en-US" dirty="0" err="1"/>
              <a:t>klienta</a:t>
            </a:r>
            <a:r>
              <a:rPr lang="en-US" dirty="0"/>
              <a:t> </a:t>
            </a:r>
            <a:r>
              <a:rPr lang="en-US" dirty="0" err="1"/>
              <a:t>labklājībai</a:t>
            </a:r>
            <a:r>
              <a:rPr lang="en-US" dirty="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E7DAB8-CB9C-B50C-5C03-4A0BCD8F2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752" y="2235200"/>
            <a:ext cx="9729648" cy="4257675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b="1" dirty="0"/>
              <a:t>Kad darbinieks dzīvo bailēs, samazinās empātija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b="1" dirty="0"/>
              <a:t>Rodas mehāniska aprūpe </a:t>
            </a:r>
            <a:r>
              <a:rPr lang="lv-LV" sz="3200" dirty="0"/>
              <a:t>“izdarīt minimumu”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b="1" dirty="0"/>
              <a:t>Pieaug kļūdas </a:t>
            </a:r>
            <a:r>
              <a:rPr lang="lv-LV" sz="3200" dirty="0"/>
              <a:t>(medikamenti, kritieni, neuzmanība)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b="1" dirty="0"/>
              <a:t>Personāla mainība </a:t>
            </a:r>
            <a:r>
              <a:rPr lang="lv-LV" sz="3200" dirty="0"/>
              <a:t>klients zaudē uzticības personas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b="1" dirty="0"/>
              <a:t>Pieaug pretvardarbības risks </a:t>
            </a:r>
            <a:r>
              <a:rPr lang="lv-LV" sz="3200" dirty="0"/>
              <a:t>kliegšana, ignorēšana,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b="1" dirty="0"/>
              <a:t>Veidojas toksiska kultūra </a:t>
            </a:r>
            <a:r>
              <a:rPr lang="lv-LV" sz="3200" dirty="0"/>
              <a:t>- “te visi tā dara”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endParaRPr lang="lv-LV" sz="3200" dirty="0"/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endParaRPr lang="lv-LV" sz="3200" dirty="0"/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endParaRPr lang="lv-LV" sz="32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A1FE0EC-93C8-9542-FDB3-70E5C8CBA24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26437"/>
          <a:stretch>
            <a:fillRect/>
          </a:stretch>
        </p:blipFill>
        <p:spPr>
          <a:xfrm rot="16200000">
            <a:off x="9097963" y="2286000"/>
            <a:ext cx="4562475" cy="162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32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D3950-7DC8-8A83-C513-D91798BEE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3B7-FCC0-0608-D0C9-E840478D7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1901"/>
            <a:ext cx="9144000" cy="1511299"/>
          </a:xfrm>
        </p:spPr>
        <p:txBody>
          <a:bodyPr>
            <a:normAutofit/>
          </a:bodyPr>
          <a:lstStyle/>
          <a:p>
            <a:r>
              <a:rPr lang="lv-LV" dirty="0"/>
              <a:t>Ko darīt?</a:t>
            </a:r>
            <a:endParaRPr lang="lv-LV" b="1" dirty="0">
              <a:latin typeface="Aller" panose="0200050303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DF3C51-6553-C057-A3DE-34E1065ED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09" y="1825121"/>
            <a:ext cx="1973782" cy="79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74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8FAF6-E26C-1ECE-A9C0-81072BD013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Vislabākais veids, kā mainīt klientu, ir mainīties pašam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12D54-2279-2346-F139-009A12D4FE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89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F40500-1D21-76DA-10D4-5084B611E3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Rituāli un rutīna signalizē, ka dzīvē viss ir kārtībā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FC17A23-3B62-3D62-D644-990346A53E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27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3D9FD-75B3-75AD-F94D-FAF898040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455E6F-11C4-5523-2A40-D1334DB3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251" y="365125"/>
            <a:ext cx="10933253" cy="1325563"/>
          </a:xfrm>
        </p:spPr>
        <p:txBody>
          <a:bodyPr>
            <a:normAutofit/>
          </a:bodyPr>
          <a:lstStyle/>
          <a:p>
            <a:r>
              <a:rPr lang="lv-LV" dirty="0"/>
              <a:t>Klients nolasa: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91FC9-FB2F-4944-A954-05B7DF532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552" y="2235200"/>
            <a:ext cx="4814748" cy="4257675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tavu balsi </a:t>
            </a:r>
          </a:p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e</a:t>
            </a:r>
            <a:r>
              <a:rPr lang="lv-LV" sz="3200" dirty="0"/>
              <a:t>lpas ritmu</a:t>
            </a:r>
          </a:p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ķermeņa spriedzi 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D87D6DDE-6559-3857-626F-B13F2FBBFD0A}"/>
              </a:ext>
            </a:extLst>
          </p:cNvPr>
          <p:cNvSpPr txBox="1">
            <a:spLocks/>
          </p:cNvSpPr>
          <p:nvPr/>
        </p:nvSpPr>
        <p:spPr>
          <a:xfrm>
            <a:off x="4857753" y="2235200"/>
            <a:ext cx="4279898" cy="425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3200" dirty="0"/>
              <a:t>tempu </a:t>
            </a:r>
          </a:p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3200" dirty="0"/>
              <a:t>sejas izteiksmes</a:t>
            </a:r>
          </a:p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3200" dirty="0"/>
              <a:t>baiļu auru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3296944-5CB9-4E44-4549-7D18D93E282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" r="2980" b="27709"/>
          <a:stretch>
            <a:fillRect/>
          </a:stretch>
        </p:blipFill>
        <p:spPr>
          <a:xfrm>
            <a:off x="6997700" y="3763234"/>
            <a:ext cx="5194300" cy="25613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7B2557-8BBF-EE99-8670-934326C2D52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0321" r="15670"/>
          <a:stretch>
            <a:fillRect/>
          </a:stretch>
        </p:blipFill>
        <p:spPr>
          <a:xfrm>
            <a:off x="7415793" y="0"/>
            <a:ext cx="4776207" cy="113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87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36E87-81AE-2A72-D229-F696455F4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9412DC-FAAB-1D72-A667-AB1812A6D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52" y="365125"/>
            <a:ext cx="1093325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Tu </a:t>
            </a:r>
            <a:r>
              <a:rPr lang="en-US" sz="4000" dirty="0" err="1"/>
              <a:t>nevari</a:t>
            </a:r>
            <a:r>
              <a:rPr lang="en-US" sz="4000" dirty="0"/>
              <a:t> </a:t>
            </a:r>
            <a:r>
              <a:rPr lang="en-US" sz="4000" dirty="0" err="1"/>
              <a:t>nomierināt</a:t>
            </a:r>
            <a:r>
              <a:rPr lang="en-US" sz="4000" dirty="0"/>
              <a:t> </a:t>
            </a:r>
            <a:r>
              <a:rPr lang="en-US" sz="4000" dirty="0" err="1"/>
              <a:t>otru</a:t>
            </a:r>
            <a:r>
              <a:rPr lang="en-US" sz="4000" dirty="0"/>
              <a:t>, ja pats </a:t>
            </a:r>
            <a:r>
              <a:rPr lang="en-US" sz="4000" dirty="0" err="1"/>
              <a:t>esi</a:t>
            </a:r>
            <a:r>
              <a:rPr lang="en-US" sz="4000" dirty="0"/>
              <a:t> </a:t>
            </a:r>
            <a:r>
              <a:rPr lang="en-US" sz="4000" dirty="0" err="1"/>
              <a:t>haosā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27258B-219B-B332-A21D-91F864EE7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752" y="1930400"/>
            <a:ext cx="10593248" cy="4562476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accent2">
                  <a:lumMod val="40000"/>
                  <a:lumOff val="60000"/>
                </a:schemeClr>
              </a:buClr>
              <a:buNone/>
            </a:pPr>
            <a:r>
              <a:rPr lang="lv-LV" dirty="0"/>
              <a:t>Krīzē cilvēki nedzird vārdus, vairāk redz tavu ķermeni, sajūt situāciju ar savu nervu sistēmu.</a:t>
            </a:r>
          </a:p>
          <a:p>
            <a:pPr marL="0" indent="0">
              <a:buClr>
                <a:schemeClr val="accent2">
                  <a:lumMod val="40000"/>
                  <a:lumOff val="60000"/>
                </a:schemeClr>
              </a:buClr>
              <a:buNone/>
            </a:pPr>
            <a:r>
              <a:rPr lang="lv-LV" b="1" dirty="0"/>
              <a:t>Ja aprūpētājs: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dirty="0"/>
              <a:t>steidzas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dirty="0"/>
              <a:t>dusmojas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dirty="0"/>
              <a:t>elpo sekli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dirty="0"/>
              <a:t>ir sasprindzis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dirty="0"/>
              <a:t>klients to “nolasa”.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endParaRPr lang="lv-LV" sz="1200" dirty="0"/>
          </a:p>
          <a:p>
            <a:pPr marL="0" indent="0">
              <a:buClr>
                <a:schemeClr val="accent2">
                  <a:lumMod val="40000"/>
                  <a:lumOff val="60000"/>
                </a:schemeClr>
              </a:buClr>
              <a:buNone/>
            </a:pPr>
            <a:r>
              <a:rPr lang="lv-LV" dirty="0"/>
              <a:t>Klients sajūt arī aprūpētāja mieru…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D14D6E4-ADF4-3FA7-28B7-98900672850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26437"/>
          <a:stretch>
            <a:fillRect/>
          </a:stretch>
        </p:blipFill>
        <p:spPr>
          <a:xfrm rot="16200000">
            <a:off x="8832073" y="2742391"/>
            <a:ext cx="4954562" cy="17653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6CD9943-F3DF-BC34-CB3D-290856D75D6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2650" y="2586038"/>
            <a:ext cx="1441450" cy="135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69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AA60B-43BA-645C-3907-842BA533B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DF88BC-137F-17F7-9350-224FAA46C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52" y="365125"/>
            <a:ext cx="10933253" cy="1325563"/>
          </a:xfrm>
        </p:spPr>
        <p:txBody>
          <a:bodyPr>
            <a:normAutofit/>
          </a:bodyPr>
          <a:lstStyle/>
          <a:p>
            <a:r>
              <a:rPr lang="lv-LV" sz="4000" dirty="0"/>
              <a:t>Palikt mierīgam arī tad, kad visapkārt ir vētra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728ADC-1195-3E97-E922-A4D600F6A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752" y="2247900"/>
            <a:ext cx="4395648" cy="2451100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accent2">
                  <a:lumMod val="40000"/>
                  <a:lumOff val="60000"/>
                </a:schemeClr>
              </a:buClr>
              <a:buNone/>
            </a:pPr>
            <a:r>
              <a:rPr lang="lv-LV" sz="3200" b="1" dirty="0"/>
              <a:t>Aprūpē tas nozīmē: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r>
              <a:rPr lang="lv-LV" sz="3200" dirty="0"/>
              <a:t>neuzķerties </a:t>
            </a:r>
            <a:br>
              <a:rPr lang="en-US" sz="3200" dirty="0"/>
            </a:br>
            <a:r>
              <a:rPr lang="lv-LV" sz="3200" dirty="0"/>
              <a:t>uz provokācijām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r>
              <a:rPr lang="lv-LV" sz="3200" dirty="0"/>
              <a:t>neieiet strīdā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r>
              <a:rPr lang="lv-LV" sz="3200" dirty="0"/>
              <a:t>necensties uzvarēt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933E4D1-738E-04C5-0064-3A02FB4503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26437"/>
          <a:stretch>
            <a:fillRect/>
          </a:stretch>
        </p:blipFill>
        <p:spPr>
          <a:xfrm rot="16200000">
            <a:off x="8832073" y="2742391"/>
            <a:ext cx="4954562" cy="17653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2E838CB-EB12-6DA0-C33F-600FE6D067A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05978" y="4438448"/>
            <a:ext cx="1441450" cy="1357110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942E3320-C096-E6F8-7C75-CCA8FA3DE208}"/>
              </a:ext>
            </a:extLst>
          </p:cNvPr>
          <p:cNvSpPr txBox="1">
            <a:spLocks/>
          </p:cNvSpPr>
          <p:nvPr/>
        </p:nvSpPr>
        <p:spPr>
          <a:xfrm>
            <a:off x="5281752" y="2903538"/>
            <a:ext cx="4395648" cy="179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r>
              <a:rPr lang="lv-LV" sz="3200" dirty="0"/>
              <a:t>runāt lēnāk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r>
              <a:rPr lang="lv-LV" sz="3200" dirty="0"/>
              <a:t>elpot dziļāk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r>
              <a:rPr lang="lv-LV" sz="3200" dirty="0"/>
              <a:t>domāt plašāk</a:t>
            </a:r>
          </a:p>
        </p:txBody>
      </p:sp>
    </p:spTree>
    <p:extLst>
      <p:ext uri="{BB962C8B-B14F-4D97-AF65-F5344CB8AC3E}">
        <p14:creationId xmlns:p14="http://schemas.microsoft.com/office/powerpoint/2010/main" val="1154872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C5745-6C0D-82B2-1BF8-A0ABE8D4F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915708-8B19-0B74-8662-1337A3E67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751" y="365125"/>
            <a:ext cx="10933253" cy="1325563"/>
          </a:xfrm>
        </p:spPr>
        <p:txBody>
          <a:bodyPr>
            <a:normAutofit/>
          </a:bodyPr>
          <a:lstStyle/>
          <a:p>
            <a:r>
              <a:rPr lang="lv-LV" dirty="0"/>
              <a:t>Neņemt personīgi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AFD19E-CADF-6A48-BDD7-D0EA8E1F5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752" y="1968500"/>
            <a:ext cx="4814748" cy="4257675"/>
          </a:xfr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None/>
            </a:pPr>
            <a:r>
              <a:rPr lang="lv-LV" sz="3600" b="1" dirty="0"/>
              <a:t>Klients var teikt:</a:t>
            </a:r>
          </a:p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Tu esi stulbs </a:t>
            </a:r>
          </a:p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Ej prom </a:t>
            </a:r>
          </a:p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Es tevi ienīstu </a:t>
            </a:r>
          </a:p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Tu neko nemāki 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73F13045-0989-7903-4EEE-C96FD8676251}"/>
              </a:ext>
            </a:extLst>
          </p:cNvPr>
          <p:cNvSpPr txBox="1">
            <a:spLocks/>
          </p:cNvSpPr>
          <p:nvPr/>
        </p:nvSpPr>
        <p:spPr>
          <a:xfrm>
            <a:off x="5181602" y="1968500"/>
            <a:ext cx="6057898" cy="425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None/>
            </a:pPr>
            <a:r>
              <a:rPr lang="lv-LV" sz="3600" b="1" dirty="0"/>
              <a:t>Bet tas nav par Tevi. Tas ir par:</a:t>
            </a:r>
          </a:p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bezspēcību </a:t>
            </a:r>
          </a:p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sāpēm </a:t>
            </a:r>
          </a:p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bailēm </a:t>
            </a:r>
          </a:p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slimību </a:t>
            </a:r>
          </a:p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kaunu </a:t>
            </a:r>
          </a:p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</a:pPr>
            <a:r>
              <a:rPr lang="lv-LV" sz="3200" dirty="0"/>
              <a:t>vajadzību pēc kontroles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76681CB-8064-EC0C-4786-D187048389A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27399" r="14609"/>
          <a:stretch>
            <a:fillRect/>
          </a:stretch>
        </p:blipFill>
        <p:spPr>
          <a:xfrm>
            <a:off x="7551025" y="0"/>
            <a:ext cx="4640976" cy="132556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6DE6A58-2FFA-8EC6-331F-B74A46ACBF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2979" b="26221"/>
          <a:stretch>
            <a:fillRect/>
          </a:stretch>
        </p:blipFill>
        <p:spPr>
          <a:xfrm>
            <a:off x="10507751" y="4097337"/>
            <a:ext cx="1684249" cy="222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7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BA739370-3C71-6122-6F49-065C535AFEB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7982"/>
          <a:stretch>
            <a:fillRect/>
          </a:stretch>
        </p:blipFill>
        <p:spPr>
          <a:xfrm>
            <a:off x="0" y="0"/>
            <a:ext cx="12192000" cy="34487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4E23EA-6364-86D5-9267-956FC7A6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900" y="803996"/>
            <a:ext cx="8724900" cy="1325563"/>
          </a:xfrm>
        </p:spPr>
        <p:txBody>
          <a:bodyPr>
            <a:normAutofit/>
          </a:bodyPr>
          <a:lstStyle/>
          <a:p>
            <a:r>
              <a:rPr lang="en-US" dirty="0" err="1"/>
              <a:t>Jūs</a:t>
            </a:r>
            <a:r>
              <a:rPr lang="en-US" dirty="0"/>
              <a:t> </a:t>
            </a:r>
            <a:r>
              <a:rPr lang="en-US" dirty="0" err="1"/>
              <a:t>esat</a:t>
            </a:r>
            <a:r>
              <a:rPr lang="en-US" dirty="0"/>
              <a:t> </a:t>
            </a:r>
            <a:r>
              <a:rPr lang="en-US" dirty="0" err="1"/>
              <a:t>cilvēki</a:t>
            </a:r>
            <a:r>
              <a:rPr lang="en-US" dirty="0"/>
              <a:t>, </a:t>
            </a:r>
            <a:r>
              <a:rPr lang="en-US" dirty="0" err="1"/>
              <a:t>kuri</a:t>
            </a:r>
            <a:r>
              <a:rPr lang="en-US" dirty="0"/>
              <a:t> </a:t>
            </a:r>
            <a:r>
              <a:rPr lang="en-US" dirty="0" err="1"/>
              <a:t>ienāk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citu</a:t>
            </a:r>
            <a:r>
              <a:rPr lang="en-US" dirty="0"/>
              <a:t> </a:t>
            </a:r>
            <a:r>
              <a:rPr lang="en-US" dirty="0" err="1"/>
              <a:t>dzīvē</a:t>
            </a:r>
            <a:r>
              <a:rPr lang="en-US" dirty="0"/>
              <a:t> </a:t>
            </a:r>
            <a:r>
              <a:rPr lang="en-US" dirty="0" err="1"/>
              <a:t>brī</a:t>
            </a:r>
            <a:r>
              <a:rPr lang="lv-LV" dirty="0"/>
              <a:t>dī</a:t>
            </a:r>
            <a:r>
              <a:rPr lang="en-US" dirty="0"/>
              <a:t>, </a:t>
            </a:r>
            <a:r>
              <a:rPr lang="en-US" dirty="0" err="1"/>
              <a:t>kad</a:t>
            </a:r>
            <a:r>
              <a:rPr lang="en-US" dirty="0"/>
              <a:t> tur </a:t>
            </a:r>
            <a:r>
              <a:rPr lang="en-US" dirty="0" err="1"/>
              <a:t>ir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66778-2319-E510-39A2-D2DA88829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3108325"/>
            <a:ext cx="3187700" cy="2644775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sz="3500" dirty="0" err="1"/>
              <a:t>bezspēcība</a:t>
            </a:r>
            <a:r>
              <a:rPr lang="en-US" sz="3500" dirty="0"/>
              <a:t>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sz="3500" dirty="0" err="1"/>
              <a:t>slimība</a:t>
            </a:r>
            <a:r>
              <a:rPr lang="en-US" sz="3500" dirty="0"/>
              <a:t>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sz="3500" dirty="0" err="1"/>
              <a:t>vecums</a:t>
            </a:r>
            <a:r>
              <a:rPr lang="en-US" sz="3500" dirty="0"/>
              <a:t> </a:t>
            </a:r>
          </a:p>
          <a:p>
            <a:pPr marL="0" indent="0">
              <a:buClr>
                <a:schemeClr val="accent2">
                  <a:lumMod val="40000"/>
                  <a:lumOff val="60000"/>
                </a:schemeClr>
              </a:buClr>
              <a:buNone/>
            </a:pPr>
            <a:r>
              <a:rPr lang="en-US" sz="3500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BF9A45A-DFB2-6493-C105-0DF9C53A31CE}"/>
              </a:ext>
            </a:extLst>
          </p:cNvPr>
          <p:cNvSpPr txBox="1">
            <a:spLocks/>
          </p:cNvSpPr>
          <p:nvPr/>
        </p:nvSpPr>
        <p:spPr>
          <a:xfrm>
            <a:off x="4610100" y="3108325"/>
            <a:ext cx="3187700" cy="2644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sz="3500" dirty="0" err="1"/>
              <a:t>demence</a:t>
            </a:r>
            <a:r>
              <a:rPr lang="en-US" sz="3500" dirty="0"/>
              <a:t>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sz="3500" dirty="0" err="1"/>
              <a:t>trauksme</a:t>
            </a:r>
            <a:r>
              <a:rPr lang="en-US" sz="3500" dirty="0"/>
              <a:t>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sz="3500" dirty="0" err="1"/>
              <a:t>vientulība</a:t>
            </a:r>
            <a:r>
              <a:rPr lang="en-US" sz="3500" dirty="0"/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0155A9-9373-3F20-9D51-60E0557E416C}"/>
              </a:ext>
            </a:extLst>
          </p:cNvPr>
          <p:cNvSpPr txBox="1">
            <a:spLocks/>
          </p:cNvSpPr>
          <p:nvPr/>
        </p:nvSpPr>
        <p:spPr>
          <a:xfrm>
            <a:off x="8013700" y="3108324"/>
            <a:ext cx="3187700" cy="2644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sz="3500" dirty="0" err="1"/>
              <a:t>kauns</a:t>
            </a:r>
            <a:r>
              <a:rPr lang="en-US" sz="3500" dirty="0"/>
              <a:t>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sz="3500" dirty="0" err="1"/>
              <a:t>dusmas</a:t>
            </a:r>
            <a:r>
              <a:rPr lang="en-US" sz="3500" dirty="0"/>
              <a:t>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sz="3500" dirty="0" err="1"/>
              <a:t>sabrukums</a:t>
            </a:r>
            <a:endParaRPr lang="en-US" sz="35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70FAC69-37C0-550D-2C8A-DD1D4FB94BF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9529"/>
          <a:stretch>
            <a:fillRect/>
          </a:stretch>
        </p:blipFill>
        <p:spPr>
          <a:xfrm>
            <a:off x="9254775" y="337272"/>
            <a:ext cx="2937226" cy="26447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E9A7E6E-435C-8958-7AD5-4916C9F264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5986"/>
          <a:stretch>
            <a:fillRect/>
          </a:stretch>
        </p:blipFill>
        <p:spPr>
          <a:xfrm>
            <a:off x="9145623" y="5668240"/>
            <a:ext cx="1176301" cy="63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6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9EF0AD-6193-B332-34CE-1D46A7F6A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2316" y="3495288"/>
            <a:ext cx="6278880" cy="2387600"/>
          </a:xfrm>
        </p:spPr>
        <p:txBody>
          <a:bodyPr>
            <a:noAutofit/>
          </a:bodyPr>
          <a:lstStyle/>
          <a:p>
            <a:r>
              <a:rPr lang="lv-LV" sz="4400" dirty="0"/>
              <a:t>Mums ir plašs instrumentu loks, bet bezspēcīgam klientam – tikai viņa vārdi</a:t>
            </a:r>
            <a:br>
              <a:rPr lang="lv-LV" sz="4400" dirty="0"/>
            </a:br>
            <a:r>
              <a:rPr lang="lv-LV" sz="4400" dirty="0"/>
              <a:t>Neņem personīgi, neatdari pretī, nesāpini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76005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A43E2-96ED-D56E-BC26-41B882946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70C4CF-1FF6-0A64-87CC-359EA79AC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52" y="365125"/>
            <a:ext cx="1093325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Zini </a:t>
            </a:r>
            <a:r>
              <a:rPr lang="en-US" sz="4000" dirty="0" err="1"/>
              <a:t>savas</a:t>
            </a:r>
            <a:r>
              <a:rPr lang="en-US" sz="4000" dirty="0"/>
              <a:t> “</a:t>
            </a:r>
            <a:r>
              <a:rPr lang="en-US" sz="4000" dirty="0" err="1"/>
              <a:t>karstās</a:t>
            </a:r>
            <a:r>
              <a:rPr lang="en-US" sz="4000" dirty="0"/>
              <a:t> </a:t>
            </a:r>
            <a:r>
              <a:rPr lang="en-US" sz="4000" dirty="0" err="1"/>
              <a:t>pogas</a:t>
            </a:r>
            <a:r>
              <a:rPr lang="en-US" sz="4000" dirty="0"/>
              <a:t>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C9FDC-688C-0410-CC9E-6E56DDF27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752" y="1930400"/>
            <a:ext cx="10933252" cy="4562476"/>
          </a:xfrm>
        </p:spPr>
        <p:txBody>
          <a:bodyPr>
            <a:normAutofit/>
          </a:bodyPr>
          <a:lstStyle/>
          <a:p>
            <a:pPr marL="0" indent="0">
              <a:buClr>
                <a:schemeClr val="accent2">
                  <a:lumMod val="40000"/>
                  <a:lumOff val="60000"/>
                </a:schemeClr>
              </a:buClr>
              <a:buNone/>
            </a:pPr>
            <a:r>
              <a:rPr lang="lv-LV" b="1" dirty="0"/>
              <a:t>Katram aprūpētājam ir vārdi vai situācijas, kas momentā uzspridzina: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dirty="0"/>
              <a:t>necienīga attieksme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dirty="0"/>
              <a:t>kliegšana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dirty="0"/>
              <a:t>manipulācija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dirty="0"/>
              <a:t>seksuāli komentāri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dirty="0"/>
              <a:t>netaisnība </a:t>
            </a:r>
          </a:p>
          <a:p>
            <a:pPr marL="0" indent="0">
              <a:buClr>
                <a:schemeClr val="accent2">
                  <a:lumMod val="40000"/>
                  <a:lumOff val="60000"/>
                </a:schemeClr>
              </a:buClr>
              <a:buNone/>
            </a:pPr>
            <a:endParaRPr lang="lv-LV" dirty="0"/>
          </a:p>
          <a:p>
            <a:pPr marL="0" indent="0">
              <a:buClr>
                <a:schemeClr val="accent2">
                  <a:lumMod val="40000"/>
                  <a:lumOff val="60000"/>
                </a:schemeClr>
              </a:buClr>
              <a:buNone/>
            </a:pPr>
            <a:r>
              <a:rPr lang="lv-LV" dirty="0"/>
              <a:t>Ja nezini savas pogas — citi tās spiedīs.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9BEA739-0442-FA95-7A34-2821F9CAD24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" r="35861" b="27709"/>
          <a:stretch>
            <a:fillRect/>
          </a:stretch>
        </p:blipFill>
        <p:spPr>
          <a:xfrm>
            <a:off x="8758098" y="3763234"/>
            <a:ext cx="3433902" cy="256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3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84D70-F567-A098-4325-8C7CE95AE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67FBB4-C32A-5F43-770E-CE3AFBAD7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252" y="365125"/>
            <a:ext cx="10933253" cy="1325563"/>
          </a:xfrm>
        </p:spPr>
        <p:txBody>
          <a:bodyPr>
            <a:normAutofit/>
          </a:bodyPr>
          <a:lstStyle/>
          <a:p>
            <a:r>
              <a:rPr lang="lv-LV" sz="4000" dirty="0"/>
              <a:t>Distance  ir psiholoģisks instruments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9C3BB0-6164-C344-AB92-D6672EA89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252" y="1930400"/>
            <a:ext cx="10933252" cy="4562476"/>
          </a:xfrm>
        </p:spPr>
        <p:txBody>
          <a:bodyPr>
            <a:normAutofit/>
          </a:bodyPr>
          <a:lstStyle/>
          <a:p>
            <a:pPr marL="0" indent="0">
              <a:buClr>
                <a:schemeClr val="accent2">
                  <a:lumMod val="40000"/>
                  <a:lumOff val="60000"/>
                </a:schemeClr>
              </a:buClr>
              <a:buNone/>
            </a:pPr>
            <a:r>
              <a:rPr lang="lv-LV" sz="3200" b="1" dirty="0"/>
              <a:t>Tava distance var iedot klientam iespēju </a:t>
            </a:r>
            <a:r>
              <a:rPr lang="lv-LV" sz="3200" b="1" dirty="0" err="1"/>
              <a:t>pašregulēties</a:t>
            </a:r>
            <a:endParaRPr lang="lv-LV" sz="3200" b="1" dirty="0"/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viens solis atpakaļ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nesteidzināšana un nestumšana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neiešana virsū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n</a:t>
            </a:r>
            <a:r>
              <a:rPr lang="lv-LV" sz="3200" dirty="0"/>
              <a:t>eskatīšanās virsū caururbjoši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zemāks balss tembrs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neuzbāzīgs acu kontakts</a:t>
            </a:r>
          </a:p>
          <a:p>
            <a:pPr marL="0" indent="0">
              <a:buClr>
                <a:schemeClr val="accent2">
                  <a:lumMod val="40000"/>
                  <a:lumOff val="60000"/>
                </a:schemeClr>
              </a:buClr>
              <a:buNone/>
            </a:pPr>
            <a:endParaRPr lang="lv-LV" sz="3200" b="1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9D9127B-4465-A9EF-5BC1-329D5617E61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2" r="35861" b="39443"/>
          <a:stretch>
            <a:fillRect/>
          </a:stretch>
        </p:blipFill>
        <p:spPr>
          <a:xfrm>
            <a:off x="6908800" y="3023504"/>
            <a:ext cx="5283200" cy="330109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5D5DE81-A771-C77E-009A-2F34DE95D1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1812" y="1374093"/>
            <a:ext cx="12477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95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C0B8E-0A29-0D06-9828-CF1DA3643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863BDF-B630-257B-CC76-3D9549E45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951" y="365125"/>
            <a:ext cx="10933253" cy="1325563"/>
          </a:xfrm>
        </p:spPr>
        <p:txBody>
          <a:bodyPr>
            <a:normAutofit/>
          </a:bodyPr>
          <a:lstStyle/>
          <a:p>
            <a:r>
              <a:rPr lang="lv-LV" sz="3600" dirty="0"/>
              <a:t>KĀ APRŪPĒTĀJI </a:t>
            </a:r>
            <a:br>
              <a:rPr lang="en-US" sz="3600" dirty="0"/>
            </a:br>
            <a:r>
              <a:rPr lang="lv-LV" sz="3600" dirty="0"/>
              <a:t>VAR NODARĪT PĀRI KLIENTAM</a:t>
            </a: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B85068-F951-FCFA-AEA2-68A63845C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951" y="1889919"/>
            <a:ext cx="4814748" cy="4257675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Clr>
                <a:schemeClr val="accent2">
                  <a:lumMod val="40000"/>
                  <a:lumOff val="60000"/>
                </a:schemeClr>
              </a:buClr>
              <a:buNone/>
            </a:pPr>
            <a:r>
              <a:rPr lang="lv-LV" sz="2500" b="1" dirty="0"/>
              <a:t>Fiziski:</a:t>
            </a:r>
          </a:p>
          <a:p>
            <a:pPr>
              <a:spcBef>
                <a:spcPts val="3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500" dirty="0"/>
              <a:t>raušana </a:t>
            </a:r>
          </a:p>
          <a:p>
            <a:pPr>
              <a:spcBef>
                <a:spcPts val="3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500" dirty="0"/>
              <a:t>pārāk spējš tvēriens </a:t>
            </a:r>
          </a:p>
          <a:p>
            <a:pPr>
              <a:spcBef>
                <a:spcPts val="3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500" dirty="0"/>
              <a:t>stumšana </a:t>
            </a:r>
          </a:p>
          <a:p>
            <a:pPr>
              <a:spcBef>
                <a:spcPts val="3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500" dirty="0"/>
              <a:t>sāpīga pārvietošana </a:t>
            </a:r>
          </a:p>
          <a:p>
            <a:pPr>
              <a:spcBef>
                <a:spcPts val="3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500" dirty="0"/>
              <a:t>nevajadzīga ierobežošana </a:t>
            </a:r>
          </a:p>
          <a:p>
            <a:pPr marL="0" indent="0">
              <a:spcBef>
                <a:spcPts val="300"/>
              </a:spcBef>
              <a:buClr>
                <a:schemeClr val="accent2">
                  <a:lumMod val="40000"/>
                  <a:lumOff val="60000"/>
                </a:schemeClr>
              </a:buClr>
              <a:buNone/>
            </a:pPr>
            <a:r>
              <a:rPr lang="lv-LV" sz="2500" b="1" dirty="0"/>
              <a:t>Verbāli:</a:t>
            </a:r>
          </a:p>
          <a:p>
            <a:pPr>
              <a:spcBef>
                <a:spcPts val="3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500" dirty="0"/>
              <a:t>kliegšana </a:t>
            </a:r>
          </a:p>
          <a:p>
            <a:pPr>
              <a:spcBef>
                <a:spcPts val="3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500" dirty="0"/>
              <a:t>apsaukāšana </a:t>
            </a:r>
          </a:p>
          <a:p>
            <a:pPr>
              <a:spcBef>
                <a:spcPts val="3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500" dirty="0"/>
              <a:t>pazemojošs tonis </a:t>
            </a:r>
          </a:p>
          <a:p>
            <a:pPr>
              <a:spcBef>
                <a:spcPts val="3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500" dirty="0"/>
              <a:t>draudi 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B2FB33E0-43DC-9844-B302-384257CA331F}"/>
              </a:ext>
            </a:extLst>
          </p:cNvPr>
          <p:cNvSpPr txBox="1">
            <a:spLocks/>
          </p:cNvSpPr>
          <p:nvPr/>
        </p:nvSpPr>
        <p:spPr>
          <a:xfrm>
            <a:off x="6096000" y="1889919"/>
            <a:ext cx="5499100" cy="425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Clr>
                <a:schemeClr val="accent2">
                  <a:lumMod val="40000"/>
                  <a:lumOff val="60000"/>
                </a:schemeClr>
              </a:buClr>
              <a:buNone/>
            </a:pPr>
            <a:r>
              <a:rPr lang="lv-LV" sz="2500" b="1" dirty="0"/>
              <a:t>Emocionāli:</a:t>
            </a:r>
          </a:p>
          <a:p>
            <a:pPr>
              <a:spcBef>
                <a:spcPts val="3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500" dirty="0"/>
              <a:t>ignorēšana </a:t>
            </a:r>
          </a:p>
          <a:p>
            <a:pPr>
              <a:spcBef>
                <a:spcPts val="3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500" dirty="0"/>
              <a:t>sodīšana ar klusumu </a:t>
            </a:r>
          </a:p>
          <a:p>
            <a:pPr>
              <a:spcBef>
                <a:spcPts val="3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500" dirty="0"/>
              <a:t>kaunināšana </a:t>
            </a:r>
          </a:p>
          <a:p>
            <a:pPr>
              <a:spcBef>
                <a:spcPts val="3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500" dirty="0"/>
              <a:t>bērnišķināšana </a:t>
            </a:r>
          </a:p>
          <a:p>
            <a:pPr marL="0" indent="0">
              <a:spcBef>
                <a:spcPts val="300"/>
              </a:spcBef>
              <a:buClr>
                <a:schemeClr val="accent2">
                  <a:lumMod val="40000"/>
                  <a:lumOff val="60000"/>
                </a:schemeClr>
              </a:buClr>
              <a:buNone/>
            </a:pPr>
            <a:r>
              <a:rPr lang="lv-LV" sz="2500" b="1" dirty="0"/>
              <a:t>Sistēmiski:</a:t>
            </a:r>
          </a:p>
          <a:p>
            <a:pPr>
              <a:spcBef>
                <a:spcPts val="3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500" dirty="0"/>
              <a:t>steigā veikta aprūpe </a:t>
            </a:r>
          </a:p>
          <a:p>
            <a:pPr>
              <a:spcBef>
                <a:spcPts val="3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500" dirty="0"/>
              <a:t>cilvēka vajadzību ignorēšana </a:t>
            </a:r>
          </a:p>
          <a:p>
            <a:pPr>
              <a:spcBef>
                <a:spcPts val="3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2500" dirty="0"/>
              <a:t>atstāšana vienatnē bez palīdzības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5106126-AE77-C189-3256-00F529600F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40321" r="15670"/>
          <a:stretch>
            <a:fillRect/>
          </a:stretch>
        </p:blipFill>
        <p:spPr>
          <a:xfrm>
            <a:off x="7415793" y="0"/>
            <a:ext cx="4776207" cy="113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55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58CF1-01E5-94FE-0300-8B2D0388D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E19E3A-33F0-AC88-F5AB-F0ED68F8C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647" y="365125"/>
            <a:ext cx="10933253" cy="1325563"/>
          </a:xfrm>
        </p:spPr>
        <p:txBody>
          <a:bodyPr>
            <a:normAutofit/>
          </a:bodyPr>
          <a:lstStyle/>
          <a:p>
            <a:r>
              <a:rPr lang="lv-LV" sz="4000" dirty="0"/>
              <a:t>KĀ IZSKATĀS IKDIENAS MIKROVARDARBĪBA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568EA8-91DF-6172-93B8-1CEBF1B11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948" y="2235200"/>
            <a:ext cx="4814748" cy="3124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“Ātrāk!” </a:t>
            </a:r>
          </a:p>
          <a:p>
            <a:pPr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runā par klientu, </a:t>
            </a:r>
            <a:br>
              <a:rPr lang="en-US" sz="3200" dirty="0"/>
            </a:br>
            <a:r>
              <a:rPr lang="lv-LV" sz="3200" dirty="0"/>
              <a:t>nevis ar klientu </a:t>
            </a:r>
          </a:p>
          <a:p>
            <a:pPr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neklaudzina pie durvīm </a:t>
            </a:r>
          </a:p>
          <a:p>
            <a:pPr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neizskaidro, ko dara 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471A3F19-3398-F369-D162-CDD7FE770107}"/>
              </a:ext>
            </a:extLst>
          </p:cNvPr>
          <p:cNvSpPr txBox="1">
            <a:spLocks/>
          </p:cNvSpPr>
          <p:nvPr/>
        </p:nvSpPr>
        <p:spPr>
          <a:xfrm>
            <a:off x="5803900" y="2235200"/>
            <a:ext cx="39878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ignorē atteikumu </a:t>
            </a:r>
          </a:p>
          <a:p>
            <a:pPr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paceļ balsi </a:t>
            </a:r>
          </a:p>
          <a:p>
            <a:pPr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velk, nevis aicina </a:t>
            </a:r>
          </a:p>
          <a:p>
            <a:pPr>
              <a:spcBef>
                <a:spcPts val="6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joko par klientu kolēģu starpā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2664841-FDDF-B876-C8CE-0BC91426D80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" r="35861" b="27709"/>
          <a:stretch>
            <a:fillRect/>
          </a:stretch>
        </p:blipFill>
        <p:spPr>
          <a:xfrm>
            <a:off x="9652000" y="4430000"/>
            <a:ext cx="2540000" cy="189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368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0C74F-EE10-F4FD-3E2D-8C74198FE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7AC692-DE50-1A4E-9077-51FF6B637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252" y="365125"/>
            <a:ext cx="10933253" cy="1325563"/>
          </a:xfrm>
        </p:spPr>
        <p:txBody>
          <a:bodyPr>
            <a:normAutofit/>
          </a:bodyPr>
          <a:lstStyle/>
          <a:p>
            <a:r>
              <a:rPr lang="lv-LV" sz="4000" dirty="0"/>
              <a:t>Deeskalācija nav uzvara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B504AA-D1FD-7DD0-EB83-37FE42EEF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252" y="1930400"/>
            <a:ext cx="10933252" cy="4562476"/>
          </a:xfrm>
        </p:spPr>
        <p:txBody>
          <a:bodyPr>
            <a:normAutofit/>
          </a:bodyPr>
          <a:lstStyle/>
          <a:p>
            <a:pPr marL="0" indent="0">
              <a:buClr>
                <a:schemeClr val="accent2">
                  <a:lumMod val="40000"/>
                  <a:lumOff val="60000"/>
                </a:schemeClr>
              </a:buClr>
              <a:buNone/>
            </a:pPr>
            <a:r>
              <a:rPr lang="lv-LV" sz="3200" b="1" dirty="0"/>
              <a:t>Nav mērķis uzvarēt</a:t>
            </a:r>
          </a:p>
          <a:p>
            <a:pPr marL="0" indent="0">
              <a:buClr>
                <a:schemeClr val="accent2">
                  <a:lumMod val="40000"/>
                  <a:lumOff val="60000"/>
                </a:schemeClr>
              </a:buClr>
              <a:buNone/>
            </a:pPr>
            <a:r>
              <a:rPr lang="lv-LV" sz="3200" b="1" dirty="0"/>
              <a:t>Mērķis: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samazināt risku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saglabāt cieņu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saglabāt attiecības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saglabāt drošību</a:t>
            </a:r>
          </a:p>
          <a:p>
            <a:pPr marL="0" indent="0">
              <a:buClr>
                <a:schemeClr val="accent2">
                  <a:lumMod val="40000"/>
                  <a:lumOff val="60000"/>
                </a:schemeClr>
              </a:buClr>
              <a:buNone/>
            </a:pPr>
            <a:endParaRPr lang="lv-LV" sz="1400" dirty="0"/>
          </a:p>
          <a:p>
            <a:pPr marL="0" indent="0">
              <a:buClr>
                <a:schemeClr val="accent2">
                  <a:lumMod val="40000"/>
                  <a:lumOff val="60000"/>
                </a:schemeClr>
              </a:buClr>
              <a:buNone/>
            </a:pPr>
            <a:r>
              <a:rPr lang="lv-LV" sz="3200" dirty="0"/>
              <a:t>D</a:t>
            </a:r>
            <a:r>
              <a:rPr lang="en-US" sz="3200" dirty="0" err="1"/>
              <a:t>eeskalācija</a:t>
            </a:r>
            <a:r>
              <a:rPr lang="en-US" sz="3200" dirty="0"/>
              <a:t> </a:t>
            </a:r>
            <a:r>
              <a:rPr lang="en-US" sz="3200" dirty="0" err="1"/>
              <a:t>sākas</a:t>
            </a:r>
            <a:r>
              <a:rPr lang="en-US" sz="3200" dirty="0"/>
              <a:t> </a:t>
            </a:r>
            <a:r>
              <a:rPr lang="en-US" sz="3200" dirty="0" err="1"/>
              <a:t>ar</a:t>
            </a:r>
            <a:r>
              <a:rPr lang="en-US" sz="3200" dirty="0"/>
              <a:t> </a:t>
            </a:r>
            <a:r>
              <a:rPr lang="en-US" sz="3200" dirty="0" err="1"/>
              <a:t>vienu</a:t>
            </a:r>
            <a:r>
              <a:rPr lang="en-US" sz="3200" dirty="0"/>
              <a:t> </a:t>
            </a:r>
            <a:r>
              <a:rPr lang="en-US" sz="3200" dirty="0" err="1"/>
              <a:t>lēnāku</a:t>
            </a:r>
            <a:r>
              <a:rPr lang="en-US" sz="3200" dirty="0"/>
              <a:t> </a:t>
            </a:r>
            <a:r>
              <a:rPr lang="en-US" sz="3200" dirty="0" err="1"/>
              <a:t>ieelpu</a:t>
            </a:r>
            <a:r>
              <a:rPr lang="lv-LV" sz="3200" dirty="0"/>
              <a:t>, smaidu, malku ūdens</a:t>
            </a:r>
          </a:p>
          <a:p>
            <a:pPr marL="0" indent="0">
              <a:buClr>
                <a:schemeClr val="accent2">
                  <a:lumMod val="40000"/>
                  <a:lumOff val="60000"/>
                </a:schemeClr>
              </a:buClr>
              <a:buNone/>
            </a:pPr>
            <a:endParaRPr lang="lv-LV" sz="3200" b="1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BC00451-CA94-71C8-3F3D-7712FFA2812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2" r="35861" b="39443"/>
          <a:stretch>
            <a:fillRect/>
          </a:stretch>
        </p:blipFill>
        <p:spPr>
          <a:xfrm>
            <a:off x="6908800" y="3023504"/>
            <a:ext cx="5283200" cy="330109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05364C0-DB15-82B3-EC0B-03647F94FF0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0400" y="905669"/>
            <a:ext cx="12477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74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B5BD20-0472-08E4-7D28-74717625F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7711" y="2826215"/>
            <a:ext cx="6278880" cy="2387600"/>
          </a:xfrm>
        </p:spPr>
        <p:txBody>
          <a:bodyPr>
            <a:normAutofit fontScale="90000"/>
          </a:bodyPr>
          <a:lstStyle/>
          <a:p>
            <a:r>
              <a:rPr lang="lv-LV" dirty="0"/>
              <a:t>Tavs uzdevums nav uzvarēt – </a:t>
            </a:r>
            <a:br>
              <a:rPr lang="lv-LV" dirty="0"/>
            </a:br>
            <a:r>
              <a:rPr lang="lv-LV" dirty="0"/>
              <a:t>Tavs uzdevums ir radīt mieru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B3B8957-BB93-DC75-2844-C131BAEDE3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475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8776C-2AE8-20C1-AA59-DB461564B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6EF6D-DB98-0957-43B3-2485EE0A5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3932" y="2126785"/>
            <a:ext cx="9144000" cy="2595563"/>
          </a:xfrm>
        </p:spPr>
        <p:txBody>
          <a:bodyPr>
            <a:normAutofit/>
          </a:bodyPr>
          <a:lstStyle/>
          <a:p>
            <a:r>
              <a:rPr lang="lv-LV" dirty="0"/>
              <a:t>Tieši vieglums spēj salauzt agresijas ķēdi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1AEA7-0A87-B066-F5B2-D32C59F5C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05" y="1949703"/>
            <a:ext cx="1269495" cy="5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605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B2583-D590-F775-AAA9-990BD2E73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723E49-9976-7C44-74FF-379BB57B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751" y="365125"/>
            <a:ext cx="10933253" cy="1325563"/>
          </a:xfrm>
        </p:spPr>
        <p:txBody>
          <a:bodyPr>
            <a:normAutofit/>
          </a:bodyPr>
          <a:lstStyle/>
          <a:p>
            <a:r>
              <a:rPr lang="lv-LV" sz="3600" dirty="0"/>
              <a:t>Drošība nav tikai vardarbības neesamība.</a:t>
            </a:r>
            <a:br>
              <a:rPr lang="lv-LV" sz="3600" dirty="0"/>
            </a:br>
            <a:r>
              <a:rPr lang="lv-LV" sz="3600" dirty="0"/>
              <a:t>Drošība ir arī prieka klātbūtne.</a:t>
            </a: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0F486E-7937-2426-C9D1-0AA33B225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752" y="2108200"/>
            <a:ext cx="4814748" cy="4257675"/>
          </a:xfr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None/>
            </a:pPr>
            <a:r>
              <a:rPr lang="lv-LV" sz="3600" b="1" dirty="0"/>
              <a:t>Aprūpē bieži pietrūkst:</a:t>
            </a:r>
          </a:p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smaidi</a:t>
            </a:r>
          </a:p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r</a:t>
            </a:r>
            <a:r>
              <a:rPr lang="lv-LV" sz="3200" dirty="0"/>
              <a:t>otaļīgums un jautrība</a:t>
            </a:r>
          </a:p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cilvēciski joki</a:t>
            </a:r>
          </a:p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siltums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9900D9EF-C52A-1735-7413-0CC5C8E7B1D7}"/>
              </a:ext>
            </a:extLst>
          </p:cNvPr>
          <p:cNvSpPr txBox="1">
            <a:spLocks/>
          </p:cNvSpPr>
          <p:nvPr/>
        </p:nvSpPr>
        <p:spPr>
          <a:xfrm>
            <a:off x="6186350" y="2108200"/>
            <a:ext cx="4914898" cy="425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None/>
            </a:pPr>
            <a:r>
              <a:rPr lang="lv-LV" sz="3600" b="1" dirty="0"/>
              <a:t>Bet tieši tas samazina agresiju, jo HUMORS:</a:t>
            </a:r>
          </a:p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pārslēdz nervu sistēmu </a:t>
            </a:r>
          </a:p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mazina spriedzi </a:t>
            </a:r>
          </a:p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rada piederības sajūtu</a:t>
            </a:r>
          </a:p>
          <a:p>
            <a:pPr>
              <a:spcBef>
                <a:spcPts val="5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atjauno cieņu</a:t>
            </a:r>
          </a:p>
        </p:txBody>
      </p:sp>
    </p:spTree>
    <p:extLst>
      <p:ext uri="{BB962C8B-B14F-4D97-AF65-F5344CB8AC3E}">
        <p14:creationId xmlns:p14="http://schemas.microsoft.com/office/powerpoint/2010/main" val="1758980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B50D6-1AB0-9F51-9EF8-0B8A462D9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Aprūpē pietrūkst pleca sajūtas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69A06-B94D-1462-9B09-04F78449A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b="1" dirty="0"/>
              <a:t>APRŪPĒTĀJA VIENTULĪBA IR ĪSTA</a:t>
            </a:r>
          </a:p>
          <a:p>
            <a:r>
              <a:rPr lang="lv-LV" dirty="0"/>
              <a:t>Mēs maz runājam, cik vientuļi jūtas aprūpētāji</a:t>
            </a:r>
          </a:p>
          <a:p>
            <a:pPr lvl="1"/>
            <a:r>
              <a:rPr lang="lv-LV" dirty="0"/>
              <a:t>ar klienta dusmām</a:t>
            </a:r>
          </a:p>
          <a:p>
            <a:pPr lvl="1"/>
            <a:r>
              <a:rPr lang="lv-LV" dirty="0"/>
              <a:t>viens ar smagajiem lēmumiem</a:t>
            </a:r>
          </a:p>
          <a:p>
            <a:pPr lvl="1"/>
            <a:r>
              <a:rPr lang="lv-LV" dirty="0"/>
              <a:t>viens ar nāvi</a:t>
            </a:r>
          </a:p>
          <a:p>
            <a:pPr lvl="1"/>
            <a:r>
              <a:rPr lang="lv-LV" dirty="0"/>
              <a:t>viens ar kliedzieniem</a:t>
            </a:r>
          </a:p>
          <a:p>
            <a:pPr lvl="1"/>
            <a:r>
              <a:rPr lang="lv-LV" dirty="0"/>
              <a:t>viens ar ģimeņu pretenzijām</a:t>
            </a:r>
          </a:p>
          <a:p>
            <a:pPr lvl="1"/>
            <a:r>
              <a:rPr lang="lv-LV" dirty="0"/>
              <a:t>viens ar vainas sajūtu</a:t>
            </a:r>
          </a:p>
          <a:p>
            <a:r>
              <a:rPr lang="lv-LV" dirty="0"/>
              <a:t>Jūs nevarat “nest mājās” savu darbu, </a:t>
            </a:r>
          </a:p>
          <a:p>
            <a:r>
              <a:rPr lang="lv-LV" dirty="0"/>
              <a:t>sabiedrība īsti nesaprot, ko jūs redzat un piedzīvojat.</a:t>
            </a:r>
          </a:p>
        </p:txBody>
      </p:sp>
    </p:spTree>
    <p:extLst>
      <p:ext uri="{BB962C8B-B14F-4D97-AF65-F5344CB8AC3E}">
        <p14:creationId xmlns:p14="http://schemas.microsoft.com/office/powerpoint/2010/main" val="1738914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D75C7-7792-B410-146C-210AED6B0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9CC5E-8D98-92BD-34FD-25E1B7CF2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1901"/>
            <a:ext cx="9144000" cy="2082799"/>
          </a:xfrm>
        </p:spPr>
        <p:txBody>
          <a:bodyPr>
            <a:normAutofit/>
          </a:bodyPr>
          <a:lstStyle/>
          <a:p>
            <a:r>
              <a:rPr lang="en-US" dirty="0"/>
              <a:t>Kas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vardarbība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pret</a:t>
            </a:r>
            <a:r>
              <a:rPr lang="en-US" dirty="0"/>
              <a:t> </a:t>
            </a:r>
            <a:r>
              <a:rPr lang="en-US" dirty="0" err="1"/>
              <a:t>aprūpētāju</a:t>
            </a:r>
            <a:r>
              <a:rPr lang="en-US" dirty="0"/>
              <a:t>?</a:t>
            </a:r>
            <a:endParaRPr lang="lv-LV" b="1" dirty="0">
              <a:latin typeface="Aller" panose="0200050303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4CE897-4EC0-99DD-BD5B-772A70100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09" y="1583821"/>
            <a:ext cx="1973782" cy="79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414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EF336-2F46-FF28-C934-73B7C3D43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DROŠĪBA NAV TIKAI PROCEDŪRA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857C9-9B39-5FB4-9C67-34318B795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b="1" dirty="0"/>
              <a:t>DROŠĪBA IR</a:t>
            </a:r>
            <a:r>
              <a:rPr lang="lv-LV" dirty="0"/>
              <a:t>:</a:t>
            </a:r>
          </a:p>
          <a:p>
            <a:r>
              <a:rPr lang="lv-LV" dirty="0"/>
              <a:t>tonis </a:t>
            </a:r>
          </a:p>
          <a:p>
            <a:r>
              <a:rPr lang="lv-LV" dirty="0"/>
              <a:t>temps </a:t>
            </a:r>
          </a:p>
          <a:p>
            <a:r>
              <a:rPr lang="lv-LV" dirty="0"/>
              <a:t>cieņa </a:t>
            </a:r>
          </a:p>
          <a:p>
            <a:r>
              <a:rPr lang="lv-LV" dirty="0"/>
              <a:t>klātbūtne </a:t>
            </a:r>
          </a:p>
          <a:p>
            <a:r>
              <a:rPr lang="lv-LV" dirty="0"/>
              <a:t>humors </a:t>
            </a:r>
          </a:p>
          <a:p>
            <a:r>
              <a:rPr lang="lv-LV" dirty="0"/>
              <a:t>spēja neievainot otru savā nogurumā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049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916425-81DE-F2FA-00E5-4EEB12B4D2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JA MĒS GRIBAM PASARGĀT KLIENTUS,</a:t>
            </a:r>
            <a:br>
              <a:rPr lang="en-US" sz="4000" dirty="0"/>
            </a:br>
            <a:r>
              <a:rPr lang="en-US" sz="4000" dirty="0"/>
              <a:t>MUMS JĀPASARGĀ ARĪ TIE, KURI PAR VIŅIEM RŪPĒJAS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A80F1BD-193E-4B3C-78F0-D994FF0769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Aprūpētājs</a:t>
            </a:r>
            <a:r>
              <a:rPr lang="en-US" dirty="0"/>
              <a:t> nav </a:t>
            </a:r>
            <a:r>
              <a:rPr lang="en-US" dirty="0" err="1"/>
              <a:t>resurss</a:t>
            </a:r>
            <a:r>
              <a:rPr lang="en-US" dirty="0"/>
              <a:t>, ko </a:t>
            </a:r>
            <a:r>
              <a:rPr lang="en-US" dirty="0" err="1"/>
              <a:t>izlietot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Aprūpētājs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cilvēks</a:t>
            </a:r>
            <a:r>
              <a:rPr lang="en-US" dirty="0"/>
              <a:t>, </a:t>
            </a:r>
            <a:r>
              <a:rPr lang="en-US" dirty="0" err="1"/>
              <a:t>caur</a:t>
            </a:r>
            <a:r>
              <a:rPr lang="en-US" dirty="0"/>
              <a:t> kuru </a:t>
            </a:r>
            <a:r>
              <a:rPr lang="en-US" dirty="0" err="1"/>
              <a:t>notiek</a:t>
            </a:r>
            <a:r>
              <a:rPr lang="en-US" dirty="0"/>
              <a:t> </a:t>
            </a:r>
            <a:r>
              <a:rPr lang="en-US" dirty="0" err="1"/>
              <a:t>aprūpe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7174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37A65B-3D1A-81DD-1301-3B22B6D513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Un kurš parūpēsies par jums?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1FFC433-5506-241F-9832-D4A1611426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3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BA358-4C61-A4AC-BF33-4ABDE4EA0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8463A5-81C7-38B0-1269-1BCDC2FC3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751" y="365125"/>
            <a:ext cx="10933253" cy="1325563"/>
          </a:xfrm>
        </p:spPr>
        <p:txBody>
          <a:bodyPr>
            <a:normAutofit/>
          </a:bodyPr>
          <a:lstStyle/>
          <a:p>
            <a:r>
              <a:rPr lang="en-US" dirty="0" err="1"/>
              <a:t>Fiziska</a:t>
            </a:r>
            <a:r>
              <a:rPr lang="en-US" dirty="0"/>
              <a:t> </a:t>
            </a:r>
            <a:r>
              <a:rPr lang="en-US" dirty="0" err="1"/>
              <a:t>vardarbība</a:t>
            </a:r>
            <a:r>
              <a:rPr lang="en-US" dirty="0"/>
              <a:t>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276D9B-CB82-040A-EED2-6F34E3DA7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752" y="2235200"/>
            <a:ext cx="3962400" cy="4257675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sišana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grūstīšana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skrāpēšana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košana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3E98C8-95A4-E96F-CFDD-713B4705281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30336" b="18158"/>
          <a:stretch>
            <a:fillRect/>
          </a:stretch>
        </p:blipFill>
        <p:spPr>
          <a:xfrm>
            <a:off x="8050701" y="3092101"/>
            <a:ext cx="4141299" cy="32198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BE8E306-66B5-3435-D395-3089453683E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2952" y="-308594"/>
            <a:ext cx="4434438" cy="1489694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D58E05DC-0EE6-6442-980F-A35194584D07}"/>
              </a:ext>
            </a:extLst>
          </p:cNvPr>
          <p:cNvSpPr txBox="1">
            <a:spLocks/>
          </p:cNvSpPr>
          <p:nvPr/>
        </p:nvSpPr>
        <p:spPr>
          <a:xfrm>
            <a:off x="4570552" y="2235200"/>
            <a:ext cx="3962400" cy="425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priekšmetu mešana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seksuāla robežu pārkāpšana </a:t>
            </a:r>
          </a:p>
        </p:txBody>
      </p:sp>
    </p:spTree>
    <p:extLst>
      <p:ext uri="{BB962C8B-B14F-4D97-AF65-F5344CB8AC3E}">
        <p14:creationId xmlns:p14="http://schemas.microsoft.com/office/powerpoint/2010/main" val="2439536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009E4-3E99-C5BB-54A5-6FF7DD698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19FBF1-69EE-915B-8CBB-557AB0C48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751" y="365125"/>
            <a:ext cx="10933253" cy="1325563"/>
          </a:xfrm>
        </p:spPr>
        <p:txBody>
          <a:bodyPr>
            <a:normAutofit/>
          </a:bodyPr>
          <a:lstStyle/>
          <a:p>
            <a:r>
              <a:rPr lang="lv-LV" dirty="0"/>
              <a:t>Psiholoģiska vardarbība: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685DEB-6A95-9710-5F84-0FFFEC7B3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752" y="2235200"/>
            <a:ext cx="3962400" cy="4257675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kliegšana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pazemošana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draudi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9A6736B-79D5-4E60-B1F1-904551B3E6B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30336" b="33653"/>
          <a:stretch>
            <a:fillRect/>
          </a:stretch>
        </p:blipFill>
        <p:spPr>
          <a:xfrm>
            <a:off x="7112001" y="3135453"/>
            <a:ext cx="5080000" cy="320184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AAAE232-D6B3-26FB-C5B7-19B4385857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399" r="14609"/>
          <a:stretch>
            <a:fillRect/>
          </a:stretch>
        </p:blipFill>
        <p:spPr>
          <a:xfrm>
            <a:off x="8229601" y="0"/>
            <a:ext cx="3962400" cy="1131747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9F30513D-9D33-CA44-DAFF-9139A8A9CD87}"/>
              </a:ext>
            </a:extLst>
          </p:cNvPr>
          <p:cNvSpPr txBox="1">
            <a:spLocks/>
          </p:cNvSpPr>
          <p:nvPr/>
        </p:nvSpPr>
        <p:spPr>
          <a:xfrm>
            <a:off x="4570552" y="2235200"/>
            <a:ext cx="3962400" cy="425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manipulācija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apsaukāšana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vajāšana</a:t>
            </a:r>
          </a:p>
        </p:txBody>
      </p:sp>
    </p:spTree>
    <p:extLst>
      <p:ext uri="{BB962C8B-B14F-4D97-AF65-F5344CB8AC3E}">
        <p14:creationId xmlns:p14="http://schemas.microsoft.com/office/powerpoint/2010/main" val="919997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9A27C-3A95-17BA-736A-0D93422FA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667BB9-D5D3-E410-CECE-3404AF117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751" y="365125"/>
            <a:ext cx="10933253" cy="1325563"/>
          </a:xfrm>
        </p:spPr>
        <p:txBody>
          <a:bodyPr>
            <a:normAutofit/>
          </a:bodyPr>
          <a:lstStyle/>
          <a:p>
            <a:r>
              <a:rPr lang="lv-LV" dirty="0"/>
              <a:t>Emocionāla</a:t>
            </a:r>
            <a:r>
              <a:rPr lang="en-US" dirty="0"/>
              <a:t> </a:t>
            </a:r>
            <a:r>
              <a:rPr lang="en-US" dirty="0" err="1"/>
              <a:t>vardarbība</a:t>
            </a:r>
            <a:r>
              <a:rPr lang="en-US" dirty="0"/>
              <a:t>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B32B44-91D8-88D1-852F-1624AABB6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752" y="2235200"/>
            <a:ext cx="5462448" cy="4257675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pastāvīga manipulācija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vainošana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psiholoģisks spiediens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3B490BB-91E9-496D-F794-8FA2AF3D4DE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30336" b="18158"/>
          <a:stretch>
            <a:fillRect/>
          </a:stretch>
        </p:blipFill>
        <p:spPr>
          <a:xfrm>
            <a:off x="6934201" y="2224038"/>
            <a:ext cx="5257800" cy="408786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01D0CC9-0038-CC52-BFCA-F57557A1031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0321" r="15670"/>
          <a:stretch>
            <a:fillRect/>
          </a:stretch>
        </p:blipFill>
        <p:spPr>
          <a:xfrm>
            <a:off x="7415793" y="0"/>
            <a:ext cx="4776207" cy="113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44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42099-F6C3-D29F-06AD-6ACA27A6A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E51EFB-C7C5-5430-FC74-7E4062F09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751" y="365125"/>
            <a:ext cx="10933253" cy="1325563"/>
          </a:xfrm>
        </p:spPr>
        <p:txBody>
          <a:bodyPr>
            <a:normAutofit/>
          </a:bodyPr>
          <a:lstStyle/>
          <a:p>
            <a:r>
              <a:rPr lang="en-US" dirty="0" err="1"/>
              <a:t>Verbāla</a:t>
            </a:r>
            <a:r>
              <a:rPr lang="lv-LV" dirty="0"/>
              <a:t> vardarbība: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82257B-D99D-26E8-3F5F-1DEACBA2B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752" y="2235200"/>
            <a:ext cx="3962400" cy="4257675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apsaukāšana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pazemošana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draudi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7EF6BAB-9547-F0DF-C71B-2D6C2E16889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30336" b="37074"/>
          <a:stretch>
            <a:fillRect/>
          </a:stretch>
        </p:blipFill>
        <p:spPr>
          <a:xfrm>
            <a:off x="7112000" y="3313253"/>
            <a:ext cx="5080000" cy="303674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39B3311-3504-4545-D97A-994537150E2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399" r="14609"/>
          <a:stretch>
            <a:fillRect/>
          </a:stretch>
        </p:blipFill>
        <p:spPr>
          <a:xfrm>
            <a:off x="8229601" y="0"/>
            <a:ext cx="3962400" cy="1131747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6775068-852A-4D9D-9204-D4A309A549CF}"/>
              </a:ext>
            </a:extLst>
          </p:cNvPr>
          <p:cNvSpPr txBox="1">
            <a:spLocks/>
          </p:cNvSpPr>
          <p:nvPr/>
        </p:nvSpPr>
        <p:spPr>
          <a:xfrm>
            <a:off x="4570552" y="2235200"/>
            <a:ext cx="3962400" cy="425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47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seksuāli komentāri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kliegšana</a:t>
            </a:r>
          </a:p>
        </p:txBody>
      </p:sp>
    </p:spTree>
    <p:extLst>
      <p:ext uri="{BB962C8B-B14F-4D97-AF65-F5344CB8AC3E}">
        <p14:creationId xmlns:p14="http://schemas.microsoft.com/office/powerpoint/2010/main" val="2908764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7BE5C-D28E-B468-08BB-C96D519B6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831B48-03E7-3638-AA89-4CFF3BEA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751" y="365125"/>
            <a:ext cx="10933253" cy="1325563"/>
          </a:xfrm>
        </p:spPr>
        <p:txBody>
          <a:bodyPr>
            <a:normAutofit/>
          </a:bodyPr>
          <a:lstStyle/>
          <a:p>
            <a:r>
              <a:rPr lang="en-US" dirty="0" err="1"/>
              <a:t>Sistēmiska</a:t>
            </a:r>
            <a:r>
              <a:rPr lang="en-US" dirty="0"/>
              <a:t> </a:t>
            </a:r>
            <a:r>
              <a:rPr lang="en-US" dirty="0" err="1"/>
              <a:t>vardarbība</a:t>
            </a:r>
            <a:r>
              <a:rPr lang="en-US" dirty="0"/>
              <a:t>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252420-0A39-0747-7E3D-2E52CE5F6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752" y="2235200"/>
            <a:ext cx="5462448" cy="4257675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nepietiekams personāls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nereāli klientu skaiti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nav apmācību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nav atbalsta pēc incidentiem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3200" dirty="0"/>
              <a:t>“tiec galā pats”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E746434-EE62-31D8-71ED-22530ED7A9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30336" b="18158"/>
          <a:stretch>
            <a:fillRect/>
          </a:stretch>
        </p:blipFill>
        <p:spPr>
          <a:xfrm>
            <a:off x="6934201" y="2224038"/>
            <a:ext cx="5257800" cy="408786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F906E31-4BAC-F6D9-7750-3373BC4440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0321" r="15670"/>
          <a:stretch>
            <a:fillRect/>
          </a:stretch>
        </p:blipFill>
        <p:spPr>
          <a:xfrm>
            <a:off x="7415793" y="0"/>
            <a:ext cx="4776207" cy="113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50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891</Words>
  <Application>Microsoft Office PowerPoint</Application>
  <PresentationFormat>Widescreen</PresentationFormat>
  <Paragraphs>237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Aller</vt:lpstr>
      <vt:lpstr>Arial</vt:lpstr>
      <vt:lpstr>Calibri</vt:lpstr>
      <vt:lpstr>Wingdings</vt:lpstr>
      <vt:lpstr>Office Theme</vt:lpstr>
      <vt:lpstr>VARDARBĪBA PRET APRŪPĒTĀJU: NEREDZAMAIS RISKS KLIENTA LABKLĀJĪBAI</vt:lpstr>
      <vt:lpstr>VARDARBĪBA APRŪPĒ NAV VIENVIRZIENA PLŪSMA</vt:lpstr>
      <vt:lpstr>Jūs esat cilvēki, kuri ienāk  citu dzīvē brīdī, kad tur ir:</vt:lpstr>
      <vt:lpstr>Kas ir vardarbība  pret aprūpētāju?</vt:lpstr>
      <vt:lpstr>Fiziska vardarbība:</vt:lpstr>
      <vt:lpstr>Psiholoģiska vardarbība:</vt:lpstr>
      <vt:lpstr>Emocionāla vardarbība:</vt:lpstr>
      <vt:lpstr>Verbāla vardarbība:</vt:lpstr>
      <vt:lpstr>Sistēmiska vardarbība:</vt:lpstr>
      <vt:lpstr>Klusā vardarbība:</vt:lpstr>
      <vt:lpstr>Aprūpētājs tiek romantizēts kā “pacietīgs eņģelis”,  nevis cilvēks ar robežām </vt:lpstr>
      <vt:lpstr> ja mēs neskaidrojam savai komandai, kas notiek, je neiedodam nozīmi klientu uzvedībai, vardarbība normalizējas</vt:lpstr>
      <vt:lpstr>Ja sistēma lauž tos,  kuri rūpējas, cieš arī tie,  par kuriem rūpējas.</vt:lpstr>
      <vt:lpstr>Kāpēc tas tā notiek?</vt:lpstr>
      <vt:lpstr>Mums ir jāsaprot mūsu klientu distress, savādāk mēs nezinām, par ko īsti rūpēties</vt:lpstr>
      <vt:lpstr>Ne visi agresīvi cilvēki ir ļauni cilvēki.</vt:lpstr>
      <vt:lpstr>Empātja un iejušanās klienta ādā nepadara mūs par upuriem Mēs varam izkāpt no iejušanās lomas jebkurā brīdī, bet viņi no savas slimības un situācijas - ne</vt:lpstr>
      <vt:lpstr>A. Klienta faktori</vt:lpstr>
      <vt:lpstr>B. Vides faktori</vt:lpstr>
      <vt:lpstr>C. Sistēmas faktori</vt:lpstr>
      <vt:lpstr>Kas ir slikta vadība?</vt:lpstr>
      <vt:lpstr>Kāpēc tas ir risks klienta labklājībai?</vt:lpstr>
      <vt:lpstr>Ko darīt?</vt:lpstr>
      <vt:lpstr>Vislabākais veids, kā mainīt klientu, ir mainīties pašam</vt:lpstr>
      <vt:lpstr>Rituāli un rutīna signalizē, ka dzīvē viss ir kārtībā</vt:lpstr>
      <vt:lpstr>Klients nolasa:</vt:lpstr>
      <vt:lpstr>Tu nevari nomierināt otru, ja pats esi haosā</vt:lpstr>
      <vt:lpstr>Palikt mierīgam arī tad, kad visapkārt ir vētra</vt:lpstr>
      <vt:lpstr>Neņemt personīgi</vt:lpstr>
      <vt:lpstr>Mums ir plašs instrumentu loks, bet bezspēcīgam klientam – tikai viņa vārdi Neņem personīgi, neatdari pretī, nesāpini</vt:lpstr>
      <vt:lpstr>Zini savas “karstās pogas”</vt:lpstr>
      <vt:lpstr>Distance  ir psiholoģisks instruments</vt:lpstr>
      <vt:lpstr>KĀ APRŪPĒTĀJI  VAR NODARĪT PĀRI KLIENTAM</vt:lpstr>
      <vt:lpstr>KĀ IZSKATĀS IKDIENAS MIKROVARDARBĪBA</vt:lpstr>
      <vt:lpstr>Deeskalācija nav uzvara</vt:lpstr>
      <vt:lpstr>Tavs uzdevums nav uzvarēt –  Tavs uzdevums ir radīt mieru</vt:lpstr>
      <vt:lpstr>Tieši vieglums spēj salauzt agresijas ķēdi</vt:lpstr>
      <vt:lpstr>Drošība nav tikai vardarbības neesamība. Drošība ir arī prieka klātbūtne.</vt:lpstr>
      <vt:lpstr>Aprūpē pietrūkst pleca sajūtas</vt:lpstr>
      <vt:lpstr>DROŠĪBA NAV TIKAI PROCEDŪRA</vt:lpstr>
      <vt:lpstr>JA MĒS GRIBAM PASARGĀT KLIENTUS, MUMS JĀPASARGĀ ARĪ TIE, KURI PAR VIŅIEM RŪPĒJAS</vt:lpstr>
      <vt:lpstr>Un kurš parūpēsies par jums?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Iluzors miera periods...</dc:title>
  <dc:creator>Dizains OutLoud</dc:creator>
  <cp:lastModifiedBy>Gunta Misane</cp:lastModifiedBy>
  <cp:revision>26</cp:revision>
  <dcterms:created xsi:type="dcterms:W3CDTF">2021-06-02T12:27:26Z</dcterms:created>
  <dcterms:modified xsi:type="dcterms:W3CDTF">2026-05-14T14:48:40Z</dcterms:modified>
</cp:coreProperties>
</file>