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4"/>
  </p:sldMasterIdLst>
  <p:handoutMasterIdLst>
    <p:handoutMasterId r:id="rId23"/>
  </p:handoutMasterIdLst>
  <p:sldIdLst>
    <p:sldId id="276" r:id="rId5"/>
    <p:sldId id="261" r:id="rId6"/>
    <p:sldId id="257" r:id="rId7"/>
    <p:sldId id="258" r:id="rId8"/>
    <p:sldId id="262" r:id="rId9"/>
    <p:sldId id="268" r:id="rId10"/>
    <p:sldId id="272" r:id="rId11"/>
    <p:sldId id="264" r:id="rId12"/>
    <p:sldId id="273" r:id="rId13"/>
    <p:sldId id="265" r:id="rId14"/>
    <p:sldId id="263" r:id="rId15"/>
    <p:sldId id="270" r:id="rId16"/>
    <p:sldId id="278" r:id="rId17"/>
    <p:sldId id="271" r:id="rId18"/>
    <p:sldId id="259" r:id="rId19"/>
    <p:sldId id="260" r:id="rId20"/>
    <p:sldId id="274" r:id="rId21"/>
    <p:sldId id="267" r:id="rId22"/>
  </p:sldIdLst>
  <p:sldSz cx="12192000" cy="6858000"/>
  <p:notesSz cx="6858000" cy="9945688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399DE1-15C6-4F17-91EB-FE62F5290E84}" v="1" dt="2026-05-12T11:33:22.3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52" autoAdjust="0"/>
  </p:normalViewPr>
  <p:slideViewPr>
    <p:cSldViewPr snapToGrid="0">
      <p:cViewPr varScale="1">
        <p:scale>
          <a:sx n="56" d="100"/>
          <a:sy n="56" d="100"/>
        </p:scale>
        <p:origin x="10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4E0FE-CC47-4AAF-8D1B-DC087108C916}" type="datetimeFigureOut">
              <a:rPr lang="lv-LV" smtClean="0"/>
              <a:t>14.05.2026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302B6-6CB3-437B-A4A2-FD594EFE4BD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177979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9E6D7-F8C5-49CF-990E-D98EBBD6184A}" type="datetimeFigureOut">
              <a:rPr lang="lv-LV" smtClean="0"/>
              <a:t>14.05.2026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D11F-42A3-4A64-8DFA-E67A02C1BD0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05164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9E6D7-F8C5-49CF-990E-D98EBBD6184A}" type="datetimeFigureOut">
              <a:rPr lang="lv-LV" smtClean="0"/>
              <a:t>14.05.2026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D11F-42A3-4A64-8DFA-E67A02C1BD0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19858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9E6D7-F8C5-49CF-990E-D98EBBD6184A}" type="datetimeFigureOut">
              <a:rPr lang="lv-LV" smtClean="0"/>
              <a:t>14.05.2026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D11F-42A3-4A64-8DFA-E67A02C1BD0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096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9E6D7-F8C5-49CF-990E-D98EBBD6184A}" type="datetimeFigureOut">
              <a:rPr lang="lv-LV" smtClean="0"/>
              <a:t>14.05.2026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D11F-42A3-4A64-8DFA-E67A02C1BD0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2745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9E6D7-F8C5-49CF-990E-D98EBBD6184A}" type="datetimeFigureOut">
              <a:rPr lang="lv-LV" smtClean="0"/>
              <a:t>14.05.2026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D11F-42A3-4A64-8DFA-E67A02C1BD0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91332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9E6D7-F8C5-49CF-990E-D98EBBD6184A}" type="datetimeFigureOut">
              <a:rPr lang="lv-LV" smtClean="0"/>
              <a:t>14.05.2026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D11F-42A3-4A64-8DFA-E67A02C1BD0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2029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9E6D7-F8C5-49CF-990E-D98EBBD6184A}" type="datetimeFigureOut">
              <a:rPr lang="lv-LV" smtClean="0"/>
              <a:t>14.05.2026</a:t>
            </a:fld>
            <a:endParaRPr lang="lv-LV"/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D11F-42A3-4A64-8DFA-E67A02C1BD0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79333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9E6D7-F8C5-49CF-990E-D98EBBD6184A}" type="datetimeFigureOut">
              <a:rPr lang="lv-LV" smtClean="0"/>
              <a:t>14.05.2026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D11F-42A3-4A64-8DFA-E67A02C1BD0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20527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9E6D7-F8C5-49CF-990E-D98EBBD6184A}" type="datetimeFigureOut">
              <a:rPr lang="lv-LV" smtClean="0"/>
              <a:t>14.05.2026</a:t>
            </a:fld>
            <a:endParaRPr lang="lv-LV"/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D11F-42A3-4A64-8DFA-E67A02C1BD0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6273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9E6D7-F8C5-49CF-990E-D98EBBD6184A}" type="datetimeFigureOut">
              <a:rPr lang="lv-LV" smtClean="0"/>
              <a:t>14.05.2026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D11F-42A3-4A64-8DFA-E67A02C1BD0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79704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9E6D7-F8C5-49CF-990E-D98EBBD6184A}" type="datetimeFigureOut">
              <a:rPr lang="lv-LV" smtClean="0"/>
              <a:t>14.05.2026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D11F-42A3-4A64-8DFA-E67A02C1BD0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98215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9E6D7-F8C5-49CF-990E-D98EBBD6184A}" type="datetimeFigureOut">
              <a:rPr lang="lv-LV" smtClean="0"/>
              <a:t>14.05.2026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0D11F-42A3-4A64-8DFA-E67A02C1BD0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6879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C6BF3D-D0BF-4974-667B-59551BC31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34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lv-LV" dirty="0"/>
            </a:br>
            <a:r>
              <a:rPr lang="lv-LV" b="1" dirty="0">
                <a:solidFill>
                  <a:schemeClr val="accent6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Droša un profesionāla aprūpe</a:t>
            </a:r>
            <a:br>
              <a:rPr lang="lv-LV" dirty="0"/>
            </a:b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lv-LV" b="1" i="1" dirty="0">
                <a:latin typeface="Poppins" panose="00000500000000000000" pitchFamily="2" charset="-70"/>
                <a:cs typeface="Poppins" panose="00000500000000000000" pitchFamily="2" charset="-70"/>
              </a:rPr>
              <a:t>Informēt</a:t>
            </a:r>
            <a:r>
              <a:rPr lang="lv-LV" i="1" dirty="0">
                <a:latin typeface="Poppins" panose="00000500000000000000" pitchFamily="2" charset="-70"/>
                <a:cs typeface="Poppins" panose="00000500000000000000" pitchFamily="2" charset="-70"/>
              </a:rPr>
              <a:t> </a:t>
            </a:r>
            <a:r>
              <a:rPr lang="lv-LV" b="1" i="1" dirty="0">
                <a:latin typeface="Poppins" panose="00000500000000000000" pitchFamily="2" charset="-70"/>
                <a:cs typeface="Poppins" panose="00000500000000000000" pitchFamily="2" charset="-70"/>
              </a:rPr>
              <a:t>klientu</a:t>
            </a:r>
            <a:r>
              <a:rPr lang="lv-LV" i="1" dirty="0">
                <a:latin typeface="Poppins" panose="00000500000000000000" pitchFamily="2" charset="-70"/>
                <a:cs typeface="Poppins" panose="00000500000000000000" pitchFamily="2" charset="-70"/>
              </a:rPr>
              <a:t> </a:t>
            </a: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par iespējamajiem riskiem un alternatīvām;</a:t>
            </a:r>
          </a:p>
          <a:p>
            <a:pPr marL="0" indent="0">
              <a:buNone/>
            </a:pPr>
            <a:r>
              <a:rPr lang="lv-LV" b="1" i="1" dirty="0">
                <a:latin typeface="Poppins" panose="00000500000000000000" pitchFamily="2" charset="-70"/>
                <a:cs typeface="Poppins" panose="00000500000000000000" pitchFamily="2" charset="-70"/>
              </a:rPr>
              <a:t>Sadzirdēt</a:t>
            </a:r>
            <a:r>
              <a:rPr lang="lv-LV" b="1" dirty="0">
                <a:latin typeface="Poppins" panose="00000500000000000000" pitchFamily="2" charset="-70"/>
                <a:cs typeface="Poppins" panose="00000500000000000000" pitchFamily="2" charset="-70"/>
              </a:rPr>
              <a:t> </a:t>
            </a: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vēlmes un </a:t>
            </a:r>
            <a:r>
              <a:rPr lang="lv-LV" b="1" i="1" dirty="0">
                <a:latin typeface="Poppins" panose="00000500000000000000" pitchFamily="2" charset="-70"/>
                <a:cs typeface="Poppins" panose="00000500000000000000" pitchFamily="2" charset="-70"/>
              </a:rPr>
              <a:t>saskatīt</a:t>
            </a: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 reālās vajadzības;</a:t>
            </a:r>
          </a:p>
          <a:p>
            <a:pPr marL="0" indent="0">
              <a:buNone/>
            </a:pPr>
            <a:r>
              <a:rPr lang="lv-LV" b="1" i="1" dirty="0">
                <a:latin typeface="Poppins" panose="00000500000000000000" pitchFamily="2" charset="-70"/>
                <a:cs typeface="Poppins" panose="00000500000000000000" pitchFamily="2" charset="-70"/>
              </a:rPr>
              <a:t>Ievērot</a:t>
            </a: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 tiesības un autonomiju;</a:t>
            </a:r>
          </a:p>
          <a:p>
            <a:pPr marL="0" indent="0">
              <a:buNone/>
            </a:pPr>
            <a:r>
              <a:rPr lang="lv-LV" b="1" i="1" dirty="0">
                <a:latin typeface="Poppins" panose="00000500000000000000" pitchFamily="2" charset="-70"/>
                <a:cs typeface="Poppins" panose="00000500000000000000" pitchFamily="2" charset="-70"/>
              </a:rPr>
              <a:t>Dokumentēt</a:t>
            </a: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 būtiskus atteikumus vai riskantu izvēli;</a:t>
            </a:r>
          </a:p>
          <a:p>
            <a:pPr marL="0" indent="0">
              <a:buNone/>
            </a:pPr>
            <a:r>
              <a:rPr lang="lv-LV" b="1" i="1" dirty="0">
                <a:latin typeface="Poppins" panose="00000500000000000000" pitchFamily="2" charset="-70"/>
                <a:cs typeface="Poppins" panose="00000500000000000000" pitchFamily="2" charset="-70"/>
              </a:rPr>
              <a:t>Ziņot</a:t>
            </a: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 iesaistītajiem speciālistiem vai tuviniekiem, ja situācija kļūst bīstama;</a:t>
            </a:r>
          </a:p>
          <a:p>
            <a:pPr marL="0" indent="0">
              <a:buNone/>
            </a:pPr>
            <a:r>
              <a:rPr lang="lv-LV" b="1" i="1" dirty="0">
                <a:latin typeface="Poppins" panose="00000500000000000000" pitchFamily="2" charset="-70"/>
                <a:cs typeface="Poppins" panose="00000500000000000000" pitchFamily="2" charset="-70"/>
              </a:rPr>
              <a:t>Rīkoties</a:t>
            </a: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 atbilstoši profesionālajiem un juridiskajiem standartiem;</a:t>
            </a:r>
          </a:p>
          <a:p>
            <a:pPr marL="0" indent="0">
              <a:buNone/>
            </a:pPr>
            <a:r>
              <a:rPr lang="lv-LV" b="1" i="1" dirty="0">
                <a:latin typeface="Poppins" panose="00000500000000000000" pitchFamily="2" charset="-70"/>
                <a:cs typeface="Poppins" panose="00000500000000000000" pitchFamily="2" charset="-70"/>
              </a:rPr>
              <a:t>Sniegt atbalstu </a:t>
            </a: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un sekot situācijas attīstībai.</a:t>
            </a:r>
          </a:p>
        </p:txBody>
      </p:sp>
    </p:spTree>
    <p:extLst>
      <p:ext uri="{BB962C8B-B14F-4D97-AF65-F5344CB8AC3E}">
        <p14:creationId xmlns:p14="http://schemas.microsoft.com/office/powerpoint/2010/main" val="3347440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8200" y="1336431"/>
            <a:ext cx="10515600" cy="975946"/>
          </a:xfrm>
        </p:spPr>
        <p:txBody>
          <a:bodyPr>
            <a:normAutofit fontScale="90000"/>
          </a:bodyPr>
          <a:lstStyle/>
          <a:p>
            <a:r>
              <a:rPr lang="lv-LV" b="1" dirty="0">
                <a:solidFill>
                  <a:schemeClr val="accent6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Dzirdēt un sadzirdēt </a:t>
            </a:r>
            <a:r>
              <a:rPr lang="lv-LV" b="1" i="1" dirty="0">
                <a:solidFill>
                  <a:schemeClr val="accent6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- </a:t>
            </a:r>
            <a:r>
              <a:rPr lang="lv-LV" b="1" dirty="0">
                <a:solidFill>
                  <a:schemeClr val="accent6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nav viens un tas pats</a:t>
            </a:r>
            <a:br>
              <a:rPr lang="lv-LV" dirty="0"/>
            </a:br>
            <a:endParaRPr lang="lv-LV" b="1" i="1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endParaRPr lang="lv-LV" sz="3200" b="1" i="1" dirty="0"/>
          </a:p>
          <a:p>
            <a:pPr marL="0" indent="0" algn="just">
              <a:buNone/>
            </a:pPr>
            <a:r>
              <a:rPr lang="lv-LV" sz="3200" b="1" i="1" dirty="0">
                <a:latin typeface="Poppins" panose="00000500000000000000" pitchFamily="2" charset="-70"/>
                <a:cs typeface="Poppins" panose="00000500000000000000" pitchFamily="2" charset="-70"/>
              </a:rPr>
              <a:t>Dzirdēt</a:t>
            </a:r>
            <a:r>
              <a:rPr lang="lv-LV" sz="3200" dirty="0">
                <a:latin typeface="Poppins" panose="00000500000000000000" pitchFamily="2" charset="-70"/>
                <a:cs typeface="Poppins" panose="00000500000000000000" pitchFamily="2" charset="-70"/>
              </a:rPr>
              <a:t> nozīmē uztvert vārdus, skaņas un informāciju — formāli “fiksēt”, ko cilvēks saka.</a:t>
            </a:r>
          </a:p>
          <a:p>
            <a:pPr marL="0" indent="0" algn="just">
              <a:buNone/>
            </a:pPr>
            <a:r>
              <a:rPr lang="lv-LV" sz="3200" b="1" i="1" dirty="0">
                <a:latin typeface="Poppins" panose="00000500000000000000" pitchFamily="2" charset="-70"/>
                <a:cs typeface="Poppins" panose="00000500000000000000" pitchFamily="2" charset="-70"/>
              </a:rPr>
              <a:t>Sadzirdēt</a:t>
            </a:r>
            <a:r>
              <a:rPr lang="lv-LV" sz="3200" dirty="0">
                <a:latin typeface="Poppins" panose="00000500000000000000" pitchFamily="2" charset="-70"/>
                <a:cs typeface="Poppins" panose="00000500000000000000" pitchFamily="2" charset="-70"/>
              </a:rPr>
              <a:t> nozīmē saprast arī to, kas ir aiz vārdiem — emocijas, vajadzības, bailes un to, ko cilvēks varbūt tieši nepasaka.</a:t>
            </a:r>
          </a:p>
          <a:p>
            <a:pPr marL="0" indent="0" algn="just">
              <a:buNone/>
            </a:pPr>
            <a:endParaRPr lang="lv-LV" sz="3200" dirty="0">
              <a:latin typeface="Poppins" panose="00000500000000000000" pitchFamily="2" charset="-70"/>
              <a:cs typeface="Poppins" panose="00000500000000000000" pitchFamily="2" charset="-70"/>
            </a:endParaRPr>
          </a:p>
          <a:p>
            <a:pPr marL="0" indent="0" algn="ctr">
              <a:buNone/>
            </a:pPr>
            <a:r>
              <a:rPr lang="lv-LV" sz="3200" b="1" dirty="0">
                <a:solidFill>
                  <a:schemeClr val="accent6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Dzirdēt ir informācija. Sadzirdēt ir izpratne</a:t>
            </a:r>
            <a:r>
              <a:rPr lang="lv-LV" b="1" dirty="0">
                <a:solidFill>
                  <a:schemeClr val="accent6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5383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18392" y="365124"/>
            <a:ext cx="4639407" cy="2835276"/>
          </a:xfrm>
        </p:spPr>
        <p:txBody>
          <a:bodyPr>
            <a:normAutofit fontScale="90000"/>
          </a:bodyPr>
          <a:lstStyle/>
          <a:p>
            <a:pPr algn="ctr"/>
            <a:b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100" dirty="0">
                <a:latin typeface="Poppins" panose="00000500000000000000" pitchFamily="2" charset="-70"/>
                <a:cs typeface="Poppins" panose="00000500000000000000" pitchFamily="2" charset="-70"/>
              </a:rPr>
              <a:t>Biedrība «Latvijas Samariešu apvienība»</a:t>
            </a:r>
            <a:br>
              <a:rPr lang="lv-LV" sz="3100" dirty="0">
                <a:latin typeface="Poppins" panose="00000500000000000000" pitchFamily="2" charset="-70"/>
                <a:cs typeface="Poppins" panose="00000500000000000000" pitchFamily="2" charset="-70"/>
              </a:rPr>
            </a:br>
            <a:r>
              <a:rPr lang="lv-LV" sz="3100" b="1" i="1" dirty="0">
                <a:latin typeface="Poppins" panose="00000500000000000000" pitchFamily="2" charset="-70"/>
                <a:cs typeface="Poppins" panose="00000500000000000000" pitchFamily="2" charset="-70"/>
              </a:rPr>
              <a:t>Sapņu pavadonis</a:t>
            </a:r>
            <a:endParaRPr lang="lv-LV" sz="3100" dirty="0">
              <a:latin typeface="Poppins" panose="00000500000000000000" pitchFamily="2" charset="-70"/>
              <a:cs typeface="Poppins" panose="00000500000000000000" pitchFamily="2" charset="-7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807006" y="5216907"/>
            <a:ext cx="4736123" cy="735486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lv-LV" sz="2400" i="1" dirty="0">
                <a:latin typeface="Poppins" panose="00000500000000000000" pitchFamily="2" charset="-70"/>
                <a:cs typeface="Poppins" panose="00000500000000000000" pitchFamily="2" charset="-70"/>
              </a:rPr>
              <a:t>Ilga, 95 gadi, apciemo dzimtās vietas Latgalē</a:t>
            </a:r>
          </a:p>
        </p:txBody>
      </p:sp>
      <p:pic>
        <p:nvPicPr>
          <p:cNvPr id="5" name="Satura vietturis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70720" y="870438"/>
            <a:ext cx="5076822" cy="5081955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743" y="681646"/>
            <a:ext cx="3328704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82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643396" y="1010492"/>
            <a:ext cx="4572000" cy="4886456"/>
          </a:xfrm>
        </p:spPr>
        <p:txBody>
          <a:bodyPr>
            <a:normAutofit fontScale="90000"/>
          </a:bodyPr>
          <a:lstStyle/>
          <a:p>
            <a:br>
              <a:rPr lang="lv-LV" sz="4000" i="1" dirty="0">
                <a:latin typeface="Poppins"/>
              </a:rPr>
            </a:br>
            <a:br>
              <a:rPr lang="lv-LV" sz="4000" i="1" dirty="0">
                <a:latin typeface="Poppins"/>
              </a:rPr>
            </a:br>
            <a:br>
              <a:rPr lang="lv-LV" sz="4000" i="1" dirty="0">
                <a:latin typeface="Poppins"/>
              </a:rPr>
            </a:br>
            <a:br>
              <a:rPr lang="lv-LV" sz="4000" i="1" dirty="0">
                <a:latin typeface="Poppins"/>
              </a:rPr>
            </a:br>
            <a:br>
              <a:rPr lang="lv-LV" sz="4000" i="1" dirty="0">
                <a:latin typeface="Poppins"/>
              </a:rPr>
            </a:br>
            <a:br>
              <a:rPr lang="lv-LV" sz="4000" i="1" dirty="0">
                <a:latin typeface="Poppins"/>
              </a:rPr>
            </a:br>
            <a:br>
              <a:rPr lang="lv-LV" sz="4000" i="1" dirty="0">
                <a:latin typeface="Poppins"/>
              </a:rPr>
            </a:br>
            <a:br>
              <a:rPr lang="lv-LV" sz="4000" i="1" dirty="0">
                <a:latin typeface="Poppins"/>
              </a:rPr>
            </a:br>
            <a:br>
              <a:rPr lang="lv-LV" sz="4000" i="1" dirty="0">
                <a:latin typeface="Poppins"/>
              </a:rPr>
            </a:br>
            <a:r>
              <a:rPr lang="lv-LV" sz="2400" i="1" dirty="0">
                <a:latin typeface="Poppins"/>
              </a:rPr>
              <a:t>Liktenīgā satikšanās- </a:t>
            </a:r>
            <a:br>
              <a:rPr lang="lv-LV" sz="2400" i="1" dirty="0">
                <a:latin typeface="Poppins"/>
              </a:rPr>
            </a:br>
            <a:r>
              <a:rPr lang="lv-LV" sz="2400" i="1" dirty="0">
                <a:latin typeface="Poppins"/>
              </a:rPr>
              <a:t>Ilgas dzimtas kapi</a:t>
            </a:r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3567" y="1010492"/>
            <a:ext cx="4886456" cy="488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57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lv-LV" dirty="0"/>
            </a:br>
            <a:r>
              <a:rPr lang="lv-LV" sz="4000" dirty="0">
                <a:latin typeface="Poppins" panose="00000500000000000000" pitchFamily="2" charset="-70"/>
                <a:cs typeface="Poppins" panose="00000500000000000000" pitchFamily="2" charset="-70"/>
              </a:rPr>
              <a:t>Iedvesmot- būt drosmīgam arī 90+ gados «</a:t>
            </a:r>
            <a:r>
              <a:rPr lang="lv-LV" sz="4000" b="1" i="1" dirty="0">
                <a:solidFill>
                  <a:schemeClr val="accent6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Vecums nav vientulība</a:t>
            </a:r>
            <a:r>
              <a:rPr lang="lv-LV" sz="4000" dirty="0">
                <a:latin typeface="Poppins" panose="00000500000000000000" pitchFamily="2" charset="-70"/>
                <a:cs typeface="Poppins" panose="00000500000000000000" pitchFamily="2" charset="-70"/>
              </a:rPr>
              <a:t>»</a:t>
            </a:r>
            <a:br>
              <a:rPr lang="lv-LV" sz="4000" dirty="0">
                <a:latin typeface="Poppins" panose="00000500000000000000" pitchFamily="2" charset="-70"/>
                <a:cs typeface="Poppins" panose="00000500000000000000" pitchFamily="2" charset="-70"/>
              </a:rPr>
            </a:br>
            <a:endParaRPr lang="lv-LV" sz="4000" dirty="0">
              <a:latin typeface="Poppins" panose="00000500000000000000" pitchFamily="2" charset="-70"/>
              <a:cs typeface="Poppins" panose="00000500000000000000" pitchFamily="2" charset="-70"/>
            </a:endParaRPr>
          </a:p>
        </p:txBody>
      </p:sp>
      <p:pic>
        <p:nvPicPr>
          <p:cNvPr id="5" name="Satura vietturis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58325" y="1773665"/>
            <a:ext cx="5126088" cy="4351338"/>
          </a:xfrm>
          <a:prstGeom prst="rect">
            <a:avLst/>
          </a:prstGeom>
        </p:spPr>
      </p:pic>
      <p:pic>
        <p:nvPicPr>
          <p:cNvPr id="7" name="Satura vietturis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86603" y="1748082"/>
            <a:ext cx="386467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20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>
                <a:solidFill>
                  <a:schemeClr val="accent6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Lai atrastu balansu, svarīgi ir vairāki aspekti: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lv-LV" sz="3000" dirty="0">
                <a:latin typeface="Poppins" panose="00000500000000000000" pitchFamily="2" charset="-70"/>
                <a:cs typeface="Poppins" panose="00000500000000000000" pitchFamily="2" charset="-70"/>
              </a:rPr>
              <a:t>Pirmkārt — </a:t>
            </a:r>
            <a:r>
              <a:rPr lang="lv-LV" sz="3000" b="1" i="1" dirty="0">
                <a:latin typeface="Poppins" panose="00000500000000000000" pitchFamily="2" charset="-70"/>
                <a:cs typeface="Poppins" panose="00000500000000000000" pitchFamily="2" charset="-70"/>
              </a:rPr>
              <a:t>saruna</a:t>
            </a:r>
            <a:r>
              <a:rPr lang="lv-LV" sz="3000" dirty="0">
                <a:latin typeface="Poppins" panose="00000500000000000000" pitchFamily="2" charset="-70"/>
                <a:cs typeface="Poppins" panose="00000500000000000000" pitchFamily="2" charset="-70"/>
              </a:rPr>
              <a:t> un abpusēja uzticēšanās komunikācijā ar klientu;</a:t>
            </a:r>
          </a:p>
          <a:p>
            <a:pPr marL="0" indent="0" algn="just">
              <a:buNone/>
            </a:pPr>
            <a:r>
              <a:rPr lang="lv-LV" sz="3000" dirty="0">
                <a:latin typeface="Poppins" panose="00000500000000000000" pitchFamily="2" charset="-70"/>
                <a:cs typeface="Poppins" panose="00000500000000000000" pitchFamily="2" charset="-70"/>
              </a:rPr>
              <a:t>Otrkārt — </a:t>
            </a:r>
            <a:r>
              <a:rPr lang="lv-LV" sz="3000" b="1" i="1" dirty="0">
                <a:latin typeface="Poppins" panose="00000500000000000000" pitchFamily="2" charset="-70"/>
                <a:cs typeface="Poppins" panose="00000500000000000000" pitchFamily="2" charset="-70"/>
              </a:rPr>
              <a:t>kompromisi</a:t>
            </a:r>
            <a:r>
              <a:rPr lang="lv-LV" sz="3000" dirty="0">
                <a:latin typeface="Poppins" panose="00000500000000000000" pitchFamily="2" charset="-70"/>
                <a:cs typeface="Poppins" panose="00000500000000000000" pitchFamily="2" charset="-70"/>
              </a:rPr>
              <a:t> un radoši risinājumi, meklējot vidusceļu;</a:t>
            </a:r>
          </a:p>
          <a:p>
            <a:pPr marL="0" indent="0" algn="just">
              <a:buNone/>
            </a:pPr>
            <a:r>
              <a:rPr lang="lv-LV" sz="3000" dirty="0">
                <a:latin typeface="Poppins" panose="00000500000000000000" pitchFamily="2" charset="-70"/>
                <a:cs typeface="Poppins" panose="00000500000000000000" pitchFamily="2" charset="-70"/>
              </a:rPr>
              <a:t>Treškārt — </a:t>
            </a:r>
            <a:r>
              <a:rPr lang="lv-LV" sz="3000" b="1" i="1" dirty="0">
                <a:latin typeface="Poppins" panose="00000500000000000000" pitchFamily="2" charset="-70"/>
                <a:cs typeface="Poppins" panose="00000500000000000000" pitchFamily="2" charset="-70"/>
              </a:rPr>
              <a:t>individuāla pieeja</a:t>
            </a:r>
            <a:r>
              <a:rPr lang="lv-LV" sz="3000" dirty="0">
                <a:latin typeface="Poppins" panose="00000500000000000000" pitchFamily="2" charset="-70"/>
                <a:cs typeface="Poppins" panose="00000500000000000000" pitchFamily="2" charset="-70"/>
              </a:rPr>
              <a:t>, jo katrs cilvēks ir atšķirīgs. Ja nepieciešams, iesaistīt citus speciālistus vai ģimeni. </a:t>
            </a:r>
          </a:p>
          <a:p>
            <a:pPr marL="0" indent="0" algn="just">
              <a:buNone/>
            </a:pPr>
            <a:r>
              <a:rPr lang="lv-LV" sz="3000" dirty="0">
                <a:latin typeface="Poppins" panose="00000500000000000000" pitchFamily="2" charset="-70"/>
                <a:cs typeface="Poppins" panose="00000500000000000000" pitchFamily="2" charset="-70"/>
              </a:rPr>
              <a:t>Svarīgākais ir </a:t>
            </a:r>
            <a:r>
              <a:rPr lang="lv-LV" sz="3000" b="1" i="1" dirty="0">
                <a:latin typeface="Poppins" panose="00000500000000000000" pitchFamily="2" charset="-70"/>
                <a:cs typeface="Poppins" panose="00000500000000000000" pitchFamily="2" charset="-70"/>
              </a:rPr>
              <a:t>sadarboties. </a:t>
            </a:r>
            <a:r>
              <a:rPr lang="lv-LV" sz="3000" dirty="0">
                <a:latin typeface="Poppins" panose="00000500000000000000" pitchFamily="2" charset="-70"/>
                <a:cs typeface="Poppins" panose="00000500000000000000" pitchFamily="2" charset="-70"/>
              </a:rPr>
              <a:t>Ir lietas, ko var paveikt tikai </a:t>
            </a:r>
            <a:r>
              <a:rPr lang="lv-LV" sz="3000" b="1" i="1" dirty="0">
                <a:latin typeface="Poppins" panose="00000500000000000000" pitchFamily="2" charset="-70"/>
                <a:cs typeface="Poppins" panose="00000500000000000000" pitchFamily="2" charset="-70"/>
              </a:rPr>
              <a:t>komandā. </a:t>
            </a:r>
            <a:r>
              <a:rPr lang="lv-LV" sz="3000" dirty="0">
                <a:latin typeface="Poppins" panose="00000500000000000000" pitchFamily="2" charset="-70"/>
                <a:cs typeface="Poppins" panose="00000500000000000000" pitchFamily="2" charset="-70"/>
              </a:rPr>
              <a:t>Cilvēki vienmēr var būt resurss - ar idejām, atbalstu, informāciju, unikālu redzējumu uz situāciju.</a:t>
            </a:r>
          </a:p>
        </p:txBody>
      </p:sp>
    </p:spTree>
    <p:extLst>
      <p:ext uri="{BB962C8B-B14F-4D97-AF65-F5344CB8AC3E}">
        <p14:creationId xmlns:p14="http://schemas.microsoft.com/office/powerpoint/2010/main" val="3142727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lv-LV" dirty="0"/>
            </a:br>
            <a:r>
              <a:rPr lang="lv-LV" sz="4900" b="1" dirty="0">
                <a:solidFill>
                  <a:schemeClr val="accent6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Noslēgumā:</a:t>
            </a:r>
            <a:br>
              <a:rPr lang="lv-LV" b="1" dirty="0">
                <a:solidFill>
                  <a:schemeClr val="accent6"/>
                </a:solidFill>
                <a:latin typeface="Poppins" panose="00000500000000000000" pitchFamily="2" charset="-70"/>
                <a:cs typeface="Poppins" panose="00000500000000000000" pitchFamily="2" charset="-70"/>
              </a:rPr>
            </a:br>
            <a:endParaRPr lang="lv-LV" b="1" dirty="0">
              <a:solidFill>
                <a:schemeClr val="accent6"/>
              </a:solidFill>
              <a:latin typeface="Poppins" panose="00000500000000000000" pitchFamily="2" charset="-70"/>
              <a:cs typeface="Poppins" panose="00000500000000000000" pitchFamily="2" charset="-7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lv-LV" sz="3200" dirty="0">
                <a:latin typeface="Poppins" panose="00000500000000000000" pitchFamily="2" charset="-70"/>
                <a:cs typeface="Poppins" panose="00000500000000000000" pitchFamily="2" charset="-70"/>
              </a:rPr>
              <a:t>Svarīgi atcerēties, ka aiz katra lēmuma vienmēr ir cilvēks un mūsu uzdevums nav izvēlēties klienta vietā. Uzdevums ir </a:t>
            </a:r>
            <a:r>
              <a:rPr lang="lv-LV" sz="3200" b="1" i="1" dirty="0">
                <a:latin typeface="Poppins" panose="00000500000000000000" pitchFamily="2" charset="-70"/>
                <a:cs typeface="Poppins" panose="00000500000000000000" pitchFamily="2" charset="-70"/>
              </a:rPr>
              <a:t>palīdzēt viņam </a:t>
            </a:r>
            <a:r>
              <a:rPr lang="lv-LV" sz="3200" dirty="0">
                <a:latin typeface="Poppins" panose="00000500000000000000" pitchFamily="2" charset="-70"/>
                <a:cs typeface="Poppins" panose="00000500000000000000" pitchFamily="2" charset="-70"/>
              </a:rPr>
              <a:t>izdarīt apzināti skaidru izvēli.</a:t>
            </a:r>
          </a:p>
          <a:p>
            <a:pPr marL="0" indent="0" algn="just">
              <a:buNone/>
            </a:pPr>
            <a:r>
              <a:rPr lang="lv-LV" sz="3200" dirty="0">
                <a:latin typeface="Poppins" panose="00000500000000000000" pitchFamily="2" charset="-70"/>
                <a:cs typeface="Poppins" panose="00000500000000000000" pitchFamily="2" charset="-70"/>
              </a:rPr>
              <a:t>Balanss starp klienta izvēli un drošību nav kaut kas, ko var vienreiz atrisināt, tas ir </a:t>
            </a:r>
            <a:r>
              <a:rPr lang="lv-LV" sz="3200" b="1" i="1" dirty="0">
                <a:latin typeface="Poppins" panose="00000500000000000000" pitchFamily="2" charset="-70"/>
                <a:cs typeface="Poppins" panose="00000500000000000000" pitchFamily="2" charset="-70"/>
              </a:rPr>
              <a:t>nepārtraukts process</a:t>
            </a:r>
            <a:r>
              <a:rPr lang="lv-LV" sz="3200" dirty="0">
                <a:latin typeface="Poppins" panose="00000500000000000000" pitchFamily="2" charset="-70"/>
                <a:cs typeface="Poppins" panose="00000500000000000000" pitchFamily="2" charset="-70"/>
              </a:rPr>
              <a:t>, kas prasa sapratni, pacietību, komunikāciju. </a:t>
            </a:r>
          </a:p>
          <a:p>
            <a:pPr marL="0" indent="0" algn="just">
              <a:buNone/>
            </a:pPr>
            <a:r>
              <a:rPr lang="lv-LV" sz="3200" dirty="0">
                <a:latin typeface="Poppins" panose="00000500000000000000" pitchFamily="2" charset="-70"/>
                <a:cs typeface="Poppins" panose="00000500000000000000" pitchFamily="2" charset="-70"/>
              </a:rPr>
              <a:t>Svarīgi ne tikai aizsargāt klientu, bet arī respektēt viņa izvēles.</a:t>
            </a:r>
          </a:p>
        </p:txBody>
      </p:sp>
    </p:spTree>
    <p:extLst>
      <p:ext uri="{BB962C8B-B14F-4D97-AF65-F5344CB8AC3E}">
        <p14:creationId xmlns:p14="http://schemas.microsoft.com/office/powerpoint/2010/main" val="1344505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000" b="1" dirty="0">
                <a:solidFill>
                  <a:schemeClr val="accent6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Dzīvot - nozīmē riskēt. </a:t>
            </a:r>
            <a:br>
              <a:rPr lang="lv-LV" sz="4000" b="1" dirty="0">
                <a:solidFill>
                  <a:schemeClr val="accent6"/>
                </a:solidFill>
                <a:latin typeface="Poppins" panose="00000500000000000000" pitchFamily="2" charset="-70"/>
                <a:cs typeface="Poppins" panose="00000500000000000000" pitchFamily="2" charset="-70"/>
              </a:rPr>
            </a:br>
            <a:r>
              <a:rPr lang="lv-LV" sz="4000" b="1" dirty="0">
                <a:solidFill>
                  <a:schemeClr val="accent6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Atbalstīt - nozīmē uzticēties.</a:t>
            </a:r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5287" y="1804926"/>
            <a:ext cx="4868620" cy="468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63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9344"/>
          </a:xfrm>
        </p:spPr>
        <p:txBody>
          <a:bodyPr>
            <a:normAutofit/>
          </a:bodyPr>
          <a:lstStyle/>
          <a:p>
            <a:pPr algn="ctr"/>
            <a:br>
              <a:rPr lang="lv-LV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6000" b="1" i="1" dirty="0">
                <a:solidFill>
                  <a:schemeClr val="accent6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PALDIES PAR UZMANĪBU!</a:t>
            </a:r>
            <a:br>
              <a:rPr lang="lv-LV" sz="6000" b="1" i="1" dirty="0">
                <a:solidFill>
                  <a:schemeClr val="accent6"/>
                </a:solidFill>
                <a:latin typeface="Poppins" panose="00000500000000000000" pitchFamily="2" charset="-70"/>
                <a:cs typeface="Poppins" panose="00000500000000000000" pitchFamily="2" charset="-70"/>
              </a:rPr>
            </a:br>
            <a:endParaRPr lang="lv-LV" sz="6000" b="1" i="1" dirty="0">
              <a:solidFill>
                <a:schemeClr val="accent6"/>
              </a:solidFill>
              <a:latin typeface="Poppins" panose="00000500000000000000" pitchFamily="2" charset="-70"/>
              <a:cs typeface="Poppins" panose="000005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3172981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>
                <a:solidFill>
                  <a:schemeClr val="accent6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Aprūpes kontekstā:</a:t>
            </a:r>
            <a:r>
              <a:rPr lang="lv-LV" dirty="0">
                <a:solidFill>
                  <a:schemeClr val="accent6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 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lv-LV" sz="3200" b="1" i="1" dirty="0">
                <a:latin typeface="Poppins" panose="00000500000000000000" pitchFamily="2" charset="-70"/>
                <a:cs typeface="Poppins" panose="00000500000000000000" pitchFamily="2" charset="-70"/>
              </a:rPr>
              <a:t>Risks</a:t>
            </a:r>
            <a:r>
              <a:rPr lang="lv-LV" sz="3200" b="1" dirty="0">
                <a:latin typeface="Poppins" panose="00000500000000000000" pitchFamily="2" charset="-70"/>
                <a:cs typeface="Poppins" panose="00000500000000000000" pitchFamily="2" charset="-70"/>
              </a:rPr>
              <a:t> </a:t>
            </a:r>
            <a:r>
              <a:rPr lang="lv-LV" sz="3200" dirty="0">
                <a:latin typeface="Poppins" panose="00000500000000000000" pitchFamily="2" charset="-70"/>
                <a:cs typeface="Poppins" panose="00000500000000000000" pitchFamily="2" charset="-70"/>
              </a:rPr>
              <a:t>— iespēja, ka klienta veselībai, drošībai vai labklājībai var tikt nodarīts kaitējums.</a:t>
            </a:r>
          </a:p>
          <a:p>
            <a:pPr marL="0" indent="0" algn="just">
              <a:buNone/>
            </a:pPr>
            <a:endParaRPr lang="lv-LV" sz="3200" dirty="0">
              <a:latin typeface="Poppins" panose="00000500000000000000" pitchFamily="2" charset="-70"/>
              <a:cs typeface="Poppins" panose="00000500000000000000" pitchFamily="2" charset="-70"/>
            </a:endParaRPr>
          </a:p>
          <a:p>
            <a:pPr marL="0" indent="0" algn="just">
              <a:buNone/>
            </a:pPr>
            <a:r>
              <a:rPr lang="lv-LV" sz="3200" dirty="0">
                <a:latin typeface="Poppins" panose="00000500000000000000" pitchFamily="2" charset="-70"/>
                <a:cs typeface="Poppins" panose="00000500000000000000" pitchFamily="2" charset="-70"/>
              </a:rPr>
              <a:t>Nedrīkst aizmirst arī par </a:t>
            </a:r>
            <a:r>
              <a:rPr lang="lv-LV" sz="3200" b="1" i="1" dirty="0">
                <a:latin typeface="Poppins" panose="00000500000000000000" pitchFamily="2" charset="-70"/>
                <a:cs typeface="Poppins" panose="00000500000000000000" pitchFamily="2" charset="-70"/>
              </a:rPr>
              <a:t>emocionālo</a:t>
            </a:r>
            <a:r>
              <a:rPr lang="lv-LV" sz="3200" dirty="0">
                <a:latin typeface="Poppins" panose="00000500000000000000" pitchFamily="2" charset="-70"/>
                <a:cs typeface="Poppins" panose="00000500000000000000" pitchFamily="2" charset="-70"/>
              </a:rPr>
              <a:t> pusi. Aprūpētāji bieži izjūt stresu un lielu atbildību par klienta izvēlēm, savukārt klienti var justies ierobežoti un nesaprasti. Tāpēc jautājums nav tikai praktisks — tas ir arī cilvēcīgs un ētisks.</a:t>
            </a:r>
          </a:p>
        </p:txBody>
      </p:sp>
    </p:spTree>
    <p:extLst>
      <p:ext uri="{BB962C8B-B14F-4D97-AF65-F5344CB8AC3E}">
        <p14:creationId xmlns:p14="http://schemas.microsoft.com/office/powerpoint/2010/main" val="1612194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>
                <a:solidFill>
                  <a:schemeClr val="accent6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Risks vienmēr būs daļa no cilvēka izvēlēm 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lv-LV" sz="3200" dirty="0">
                <a:latin typeface="Poppins" panose="00000500000000000000" pitchFamily="2" charset="-70"/>
                <a:cs typeface="Poppins" panose="00000500000000000000" pitchFamily="2" charset="-70"/>
              </a:rPr>
              <a:t>..neviena dzīve nav pilnīgi droša vai paredzama. Taču patiesi nobriedušu sabiedrību raksturo </a:t>
            </a:r>
            <a:r>
              <a:rPr lang="lv-LV" sz="3200" b="1" i="1" dirty="0">
                <a:latin typeface="Poppins" panose="00000500000000000000" pitchFamily="2" charset="-70"/>
                <a:cs typeface="Poppins" panose="00000500000000000000" pitchFamily="2" charset="-70"/>
              </a:rPr>
              <a:t>nevis vēlme izslēgt visus riskus</a:t>
            </a:r>
            <a:r>
              <a:rPr lang="lv-LV" sz="3200" dirty="0">
                <a:latin typeface="Poppins" panose="00000500000000000000" pitchFamily="2" charset="-70"/>
                <a:cs typeface="Poppins" panose="00000500000000000000" pitchFamily="2" charset="-70"/>
              </a:rPr>
              <a:t>, bet </a:t>
            </a:r>
            <a:r>
              <a:rPr lang="lv-LV" sz="3200" b="1" i="1" dirty="0">
                <a:latin typeface="Poppins" panose="00000500000000000000" pitchFamily="2" charset="-70"/>
                <a:cs typeface="Poppins" panose="00000500000000000000" pitchFamily="2" charset="-70"/>
              </a:rPr>
              <a:t>spēja līdzsvarot aizsardzību ar cieņu </a:t>
            </a:r>
            <a:r>
              <a:rPr lang="lv-LV" sz="3200" dirty="0">
                <a:latin typeface="Poppins" panose="00000500000000000000" pitchFamily="2" charset="-70"/>
                <a:cs typeface="Poppins" panose="00000500000000000000" pitchFamily="2" charset="-70"/>
              </a:rPr>
              <a:t>pret cilvēka tiesībām pašam pieņemt lēmumus, uzņemoties atbildību par savu izvēli.</a:t>
            </a:r>
          </a:p>
          <a:p>
            <a:pPr marL="0" indent="0" algn="just">
              <a:buNone/>
            </a:pPr>
            <a:endParaRPr lang="lv-LV" sz="3200" dirty="0">
              <a:latin typeface="Poppins" panose="00000500000000000000" pitchFamily="2" charset="-70"/>
              <a:cs typeface="Poppins" panose="00000500000000000000" pitchFamily="2" charset="-70"/>
            </a:endParaRPr>
          </a:p>
          <a:p>
            <a:pPr marL="0" indent="0" algn="just">
              <a:buNone/>
            </a:pPr>
            <a:r>
              <a:rPr lang="lv-LV" sz="3200" dirty="0">
                <a:latin typeface="Poppins" panose="00000500000000000000" pitchFamily="2" charset="-70"/>
                <a:cs typeface="Poppins" panose="00000500000000000000" pitchFamily="2" charset="-70"/>
              </a:rPr>
              <a:t>..sabiedrības kvalitāti nosaka ne tikai tās spēja pasargāt cilvēku, bet arī spēja </a:t>
            </a:r>
            <a:r>
              <a:rPr lang="lv-LV" sz="3200" b="1" i="1" dirty="0">
                <a:latin typeface="Poppins" panose="00000500000000000000" pitchFamily="2" charset="-70"/>
                <a:cs typeface="Poppins" panose="00000500000000000000" pitchFamily="2" charset="-70"/>
              </a:rPr>
              <a:t>respektēt viņa autonomiju</a:t>
            </a:r>
            <a:r>
              <a:rPr lang="lv-LV" sz="3200" dirty="0">
                <a:latin typeface="Poppins" panose="00000500000000000000" pitchFamily="2" charset="-70"/>
                <a:cs typeface="Poppins" panose="00000500000000000000" pitchFamily="2" charset="-70"/>
              </a:rPr>
              <a:t>.”</a:t>
            </a:r>
            <a:br>
              <a:rPr lang="lv-LV" sz="3200" dirty="0">
                <a:latin typeface="Poppins" panose="00000500000000000000" pitchFamily="2" charset="-70"/>
                <a:cs typeface="Poppins" panose="00000500000000000000" pitchFamily="2" charset="-70"/>
              </a:rPr>
            </a:br>
            <a:endParaRPr lang="lv-LV" sz="3200" dirty="0">
              <a:latin typeface="Poppins" panose="00000500000000000000" pitchFamily="2" charset="-70"/>
              <a:cs typeface="Poppins" panose="000005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3721532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838200" y="1670539"/>
            <a:ext cx="10515600" cy="3358661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endParaRPr lang="lv-LV" sz="4000" dirty="0"/>
          </a:p>
          <a:p>
            <a:pPr marL="0" indent="0" algn="just">
              <a:buNone/>
            </a:pPr>
            <a:r>
              <a:rPr lang="lv-LV" sz="3600" dirty="0">
                <a:latin typeface="Poppins" panose="00000500000000000000" pitchFamily="2" charset="-70"/>
                <a:cs typeface="Poppins" panose="00000500000000000000" pitchFamily="2" charset="-70"/>
              </a:rPr>
              <a:t>..drošība pasargā. Izvēle piešķir </a:t>
            </a:r>
            <a:r>
              <a:rPr lang="lv-LV" sz="3600" b="1" i="1" dirty="0">
                <a:latin typeface="Poppins" panose="00000500000000000000" pitchFamily="2" charset="-70"/>
                <a:cs typeface="Poppins" panose="00000500000000000000" pitchFamily="2" charset="-70"/>
              </a:rPr>
              <a:t>cieņu</a:t>
            </a:r>
            <a:r>
              <a:rPr lang="lv-LV" sz="3600" dirty="0">
                <a:latin typeface="Poppins" panose="00000500000000000000" pitchFamily="2" charset="-70"/>
                <a:cs typeface="Poppins" panose="00000500000000000000" pitchFamily="2" charset="-70"/>
              </a:rPr>
              <a:t>.</a:t>
            </a:r>
          </a:p>
          <a:p>
            <a:pPr marL="0" indent="0" algn="just">
              <a:buNone/>
            </a:pPr>
            <a:r>
              <a:rPr lang="lv-LV" sz="3600" dirty="0">
                <a:latin typeface="Poppins" panose="00000500000000000000" pitchFamily="2" charset="-70"/>
                <a:cs typeface="Poppins" panose="00000500000000000000" pitchFamily="2" charset="-70"/>
              </a:rPr>
              <a:t>..lēmumi par risku nekad nav tikai par drošību. Tie vienmēr ir arī par </a:t>
            </a:r>
            <a:r>
              <a:rPr lang="lv-LV" sz="3600" b="1" i="1" dirty="0">
                <a:latin typeface="Poppins" panose="00000500000000000000" pitchFamily="2" charset="-70"/>
                <a:cs typeface="Poppins" panose="00000500000000000000" pitchFamily="2" charset="-70"/>
              </a:rPr>
              <a:t>uzticēšanos cilvēka spējai izvēlēties</a:t>
            </a:r>
            <a:r>
              <a:rPr lang="lv-LV" sz="3600" dirty="0">
                <a:latin typeface="Poppins" panose="00000500000000000000" pitchFamily="2" charset="-70"/>
                <a:cs typeface="Poppins" panose="00000500000000000000" pitchFamily="2" charset="-7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583978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>
                <a:solidFill>
                  <a:schemeClr val="accent6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Individuālas pieejas īstenošana aprūpes darbā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Iepazīstot klientu svarīgākā nav tikai pati informācija, bet svarīgi saprast cilvēku kā personību, ar vērtībām, paradumiem un vajadzībām. </a:t>
            </a:r>
          </a:p>
          <a:p>
            <a:pPr algn="just"/>
            <a:r>
              <a:rPr lang="lv-LV" b="1" i="1" dirty="0" err="1">
                <a:latin typeface="Poppins" panose="00000500000000000000" pitchFamily="2" charset="-70"/>
                <a:cs typeface="Poppins" panose="00000500000000000000" pitchFamily="2" charset="-70"/>
              </a:rPr>
              <a:t>Cieņpilna</a:t>
            </a:r>
            <a:r>
              <a:rPr lang="lv-LV" b="1" i="1" dirty="0">
                <a:latin typeface="Poppins" panose="00000500000000000000" pitchFamily="2" charset="-70"/>
                <a:cs typeface="Poppins" panose="00000500000000000000" pitchFamily="2" charset="-70"/>
              </a:rPr>
              <a:t> attieksme un uzticēšanās - </a:t>
            </a: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pirmais iespaids bieži nosaka, vai cilvēks jutīsies droši. Svarīgi runāt mierīgi, nevis steidzīgi vai vērtējoši.</a:t>
            </a:r>
          </a:p>
          <a:p>
            <a:pPr algn="just"/>
            <a:r>
              <a:rPr lang="lv-LV" b="1" i="1" dirty="0">
                <a:latin typeface="Poppins" panose="00000500000000000000" pitchFamily="2" charset="-70"/>
                <a:cs typeface="Poppins" panose="00000500000000000000" pitchFamily="2" charset="-70"/>
              </a:rPr>
              <a:t>Individuālās vajadzības un ieradumi - </a:t>
            </a: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katram cilvēkam ir savs dienas ritms, ieradumi, ēšanas, gulēšanas un higiēnas paradumi.</a:t>
            </a:r>
          </a:p>
          <a:p>
            <a:pPr algn="just"/>
            <a:r>
              <a:rPr lang="lv-LV" b="1" i="1" dirty="0">
                <a:latin typeface="Poppins" panose="00000500000000000000" pitchFamily="2" charset="-70"/>
                <a:cs typeface="Poppins" panose="00000500000000000000" pitchFamily="2" charset="-70"/>
              </a:rPr>
              <a:t>Komunikācijas veids - </a:t>
            </a:r>
            <a:r>
              <a:rPr lang="lv-LV" i="1" dirty="0">
                <a:latin typeface="Poppins" panose="00000500000000000000" pitchFamily="2" charset="-70"/>
                <a:cs typeface="Poppins" panose="00000500000000000000" pitchFamily="2" charset="-70"/>
              </a:rPr>
              <a:t>s</a:t>
            </a: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varīgi saprast, kā cilvēks vislabāk komunicē — vai viņš ir runīgs, noslēgts, vai varbūt viņam ir grūtības ar valodu, dzirdi vai atmiņu.</a:t>
            </a:r>
          </a:p>
        </p:txBody>
      </p:sp>
    </p:spTree>
    <p:extLst>
      <p:ext uri="{BB962C8B-B14F-4D97-AF65-F5344CB8AC3E}">
        <p14:creationId xmlns:p14="http://schemas.microsoft.com/office/powerpoint/2010/main" val="2450258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838200" y="1107832"/>
            <a:ext cx="10515600" cy="5069132"/>
          </a:xfrm>
        </p:spPr>
        <p:txBody>
          <a:bodyPr>
            <a:normAutofit fontScale="92500" lnSpcReduction="10000"/>
          </a:bodyPr>
          <a:lstStyle/>
          <a:p>
            <a:r>
              <a:rPr lang="lv-LV" sz="3200" b="1" i="1" dirty="0">
                <a:latin typeface="Poppins" panose="00000500000000000000" pitchFamily="2" charset="-70"/>
                <a:cs typeface="Poppins" panose="00000500000000000000" pitchFamily="2" charset="-70"/>
              </a:rPr>
              <a:t>Veselības un drošības situācija - </a:t>
            </a:r>
            <a:r>
              <a:rPr lang="lv-LV" sz="3200" dirty="0">
                <a:latin typeface="Poppins" panose="00000500000000000000" pitchFamily="2" charset="-70"/>
                <a:cs typeface="Poppins" panose="00000500000000000000" pitchFamily="2" charset="-70"/>
              </a:rPr>
              <a:t>būtiskākā informācija par veselības stāvokli, riskiem (piem., kritieniem, medikamentiem).</a:t>
            </a:r>
          </a:p>
          <a:p>
            <a:r>
              <a:rPr lang="lv-LV" sz="3200" b="1" i="1" dirty="0">
                <a:latin typeface="Poppins" panose="00000500000000000000" pitchFamily="2" charset="-70"/>
                <a:cs typeface="Poppins" panose="00000500000000000000" pitchFamily="2" charset="-70"/>
              </a:rPr>
              <a:t>Emocionālais stāvoklis -</a:t>
            </a:r>
            <a:r>
              <a:rPr lang="lv-LV" sz="3200" b="1" dirty="0">
                <a:latin typeface="Poppins" panose="00000500000000000000" pitchFamily="2" charset="-70"/>
                <a:cs typeface="Poppins" panose="00000500000000000000" pitchFamily="2" charset="-70"/>
              </a:rPr>
              <a:t> </a:t>
            </a:r>
            <a:r>
              <a:rPr lang="lv-LV" sz="3200" dirty="0">
                <a:latin typeface="Poppins" panose="00000500000000000000" pitchFamily="2" charset="-70"/>
                <a:cs typeface="Poppins" panose="00000500000000000000" pitchFamily="2" charset="-70"/>
              </a:rPr>
              <a:t>cilvēks var būt satraukts, nobijies vai nedrošs, tas ietekmē viņa uzvedību un uzticēšanos.</a:t>
            </a:r>
          </a:p>
          <a:p>
            <a:r>
              <a:rPr lang="lv-LV" sz="3200" b="1" i="1" dirty="0">
                <a:latin typeface="Poppins" panose="00000500000000000000" pitchFamily="2" charset="-70"/>
                <a:cs typeface="Poppins" panose="00000500000000000000" pitchFamily="2" charset="-70"/>
              </a:rPr>
              <a:t>Autonomija un izvēles tiesības - </a:t>
            </a:r>
            <a:r>
              <a:rPr lang="lv-LV" sz="3200" dirty="0">
                <a:latin typeface="Poppins" panose="00000500000000000000" pitchFamily="2" charset="-70"/>
                <a:cs typeface="Poppins" panose="00000500000000000000" pitchFamily="2" charset="-70"/>
              </a:rPr>
              <a:t>svarīgi no sākuma parādīt, ka cilvēkam ir tiesības izvēlēties un atteikties.</a:t>
            </a:r>
          </a:p>
          <a:p>
            <a:r>
              <a:rPr lang="lv-LV" sz="3200" b="1" i="1" dirty="0">
                <a:latin typeface="Poppins" panose="00000500000000000000" pitchFamily="2" charset="-70"/>
                <a:cs typeface="Poppins" panose="00000500000000000000" pitchFamily="2" charset="-70"/>
              </a:rPr>
              <a:t>Neverbālā komunikācija - </a:t>
            </a:r>
            <a:r>
              <a:rPr lang="lv-LV" sz="3200" dirty="0">
                <a:latin typeface="Poppins" panose="00000500000000000000" pitchFamily="2" charset="-70"/>
                <a:cs typeface="Poppins" panose="00000500000000000000" pitchFamily="2" charset="-70"/>
              </a:rPr>
              <a:t>ķermeņa valoda, acu kontakts, klusums un reakcijas bieži pasaka vairāk nekā vārdi. </a:t>
            </a:r>
          </a:p>
          <a:p>
            <a:endParaRPr lang="lv-LV" sz="3200" dirty="0"/>
          </a:p>
        </p:txBody>
      </p:sp>
    </p:spTree>
    <p:extLst>
      <p:ext uri="{BB962C8B-B14F-4D97-AF65-F5344CB8AC3E}">
        <p14:creationId xmlns:p14="http://schemas.microsoft.com/office/powerpoint/2010/main" val="620036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34013"/>
          </a:xfrm>
        </p:spPr>
        <p:txBody>
          <a:bodyPr>
            <a:noAutofit/>
          </a:bodyPr>
          <a:lstStyle/>
          <a:p>
            <a:br>
              <a:rPr lang="lv-LV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200" b="1" i="1" dirty="0">
                <a:latin typeface="Poppins" panose="00000500000000000000" pitchFamily="2" charset="-70"/>
                <a:cs typeface="Poppins" panose="00000500000000000000" pitchFamily="2" charset="-70"/>
              </a:rPr>
              <a:t>Dzīves pieredze un vērtības - </a:t>
            </a:r>
            <a:r>
              <a:rPr lang="lv-LV" sz="3200" dirty="0">
                <a:latin typeface="Poppins" panose="00000500000000000000" pitchFamily="2" charset="-70"/>
                <a:cs typeface="Poppins" panose="00000500000000000000" pitchFamily="2" charset="-70"/>
              </a:rPr>
              <a:t>cilvēka pagātne, kultūra, reliģija un pieredze ietekmē viņa attieksmi pret aprūpi un palīdzību.</a:t>
            </a:r>
            <a:br>
              <a:rPr lang="lv-LV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v-LV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ttēls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141" y="2027643"/>
            <a:ext cx="7490232" cy="42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13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31229"/>
          </a:xfrm>
        </p:spPr>
        <p:txBody>
          <a:bodyPr>
            <a:normAutofit/>
          </a:bodyPr>
          <a:lstStyle/>
          <a:p>
            <a:pPr algn="ctr"/>
            <a:b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</a:br>
            <a:r>
              <a:rPr lang="lv-LV" sz="3600" dirty="0">
                <a:latin typeface="Poppins" panose="00000500000000000000" pitchFamily="2" charset="-70"/>
                <a:cs typeface="Poppins" panose="00000500000000000000" pitchFamily="2" charset="-70"/>
              </a:rPr>
              <a:t>Klienta izvēle un rīcība </a:t>
            </a:r>
            <a:r>
              <a:rPr lang="lv-LV" sz="3600" b="1" dirty="0">
                <a:latin typeface="Poppins" panose="00000500000000000000" pitchFamily="2" charset="-70"/>
                <a:cs typeface="Poppins" panose="00000500000000000000" pitchFamily="2" charset="-70"/>
              </a:rPr>
              <a:t>nav</a:t>
            </a:r>
            <a:r>
              <a:rPr lang="lv-LV" sz="3600" dirty="0">
                <a:latin typeface="Poppins" panose="00000500000000000000" pitchFamily="2" charset="-70"/>
                <a:cs typeface="Poppins" panose="00000500000000000000" pitchFamily="2" charset="-70"/>
              </a:rPr>
              <a:t> aprūpes darbinieka atbildība, ja klients ir pie pilnas apziņas, spēj pieņemt lēmumus un ir informēts par sekām!</a:t>
            </a:r>
            <a:br>
              <a:rPr lang="lv-LV" sz="3600" dirty="0">
                <a:latin typeface="Poppins" panose="00000500000000000000" pitchFamily="2" charset="-70"/>
                <a:cs typeface="Poppins" panose="00000500000000000000" pitchFamily="2" charset="-70"/>
              </a:rPr>
            </a:b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093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8200" y="556511"/>
            <a:ext cx="10515600" cy="1325563"/>
          </a:xfrm>
        </p:spPr>
        <p:txBody>
          <a:bodyPr>
            <a:noAutofit/>
          </a:bodyPr>
          <a:lstStyle/>
          <a:p>
            <a:r>
              <a:rPr lang="lv-LV" b="1" dirty="0">
                <a:solidFill>
                  <a:schemeClr val="accent6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Vienmēr ir iespējams arī kļūdainu izvēļu risks un klients var pieņemt lēmumus: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838200" y="2237230"/>
            <a:ext cx="10515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lv-LV" b="1" i="1" dirty="0">
                <a:latin typeface="Poppins" panose="00000500000000000000" pitchFamily="2" charset="-70"/>
                <a:cs typeface="Poppins" panose="00000500000000000000" pitchFamily="2" charset="-70"/>
              </a:rPr>
              <a:t>Kaitīgus</a:t>
            </a: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 viņa veselībai vai drošībai, pilnīga brīvība dažreiz var apdraudēt klientu vai citus;</a:t>
            </a:r>
          </a:p>
          <a:p>
            <a:pPr marL="0" indent="0">
              <a:buNone/>
            </a:pP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Kas </a:t>
            </a:r>
            <a:r>
              <a:rPr lang="lv-LV" b="1" i="1" dirty="0">
                <a:latin typeface="Poppins" panose="00000500000000000000" pitchFamily="2" charset="-70"/>
                <a:cs typeface="Poppins" panose="00000500000000000000" pitchFamily="2" charset="-70"/>
              </a:rPr>
              <a:t>veicina konfliktus </a:t>
            </a: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— klienta vēlmes ne vienmēr sakrīt ar ģimenes vai aprūpētāju viedokli; </a:t>
            </a:r>
          </a:p>
          <a:p>
            <a:pPr marL="0" indent="0">
              <a:buNone/>
            </a:pP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Lielāka atbildība klientam —var radīt </a:t>
            </a:r>
            <a:r>
              <a:rPr lang="lv-LV" b="1" i="1" dirty="0">
                <a:latin typeface="Poppins" panose="00000500000000000000" pitchFamily="2" charset="-70"/>
                <a:cs typeface="Poppins" panose="00000500000000000000" pitchFamily="2" charset="-70"/>
              </a:rPr>
              <a:t>stresu vai apjukumu</a:t>
            </a: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; </a:t>
            </a:r>
          </a:p>
          <a:p>
            <a:pPr marL="0" indent="0">
              <a:buNone/>
            </a:pP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Kam nepieciešams vairāk </a:t>
            </a:r>
            <a:r>
              <a:rPr lang="lv-LV" b="1" i="1" dirty="0">
                <a:latin typeface="Poppins" panose="00000500000000000000" pitchFamily="2" charset="-70"/>
                <a:cs typeface="Poppins" panose="00000500000000000000" pitchFamily="2" charset="-70"/>
              </a:rPr>
              <a:t>laika un atbalsta </a:t>
            </a: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— aprūpētājiem jāizskaidro tālākās iespējas un sekas; </a:t>
            </a:r>
          </a:p>
          <a:p>
            <a:pPr marL="0" indent="0">
              <a:buNone/>
            </a:pPr>
            <a:r>
              <a:rPr lang="lv-LV" b="1" i="1" dirty="0">
                <a:latin typeface="Poppins" panose="00000500000000000000" pitchFamily="2" charset="-70"/>
                <a:cs typeface="Poppins" panose="00000500000000000000" pitchFamily="2" charset="-70"/>
              </a:rPr>
              <a:t>Nespējot izvērtēt darbības sekas</a:t>
            </a: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, īpaši demences vai garīga rakstura traucējumu gadījumā.</a:t>
            </a:r>
          </a:p>
          <a:p>
            <a:pPr marL="0" indent="0">
              <a:buNone/>
            </a:pPr>
            <a:endParaRPr lang="lv-LV" dirty="0">
              <a:latin typeface="Poppins" panose="00000500000000000000" pitchFamily="2" charset="-70"/>
              <a:cs typeface="Poppins" panose="00000500000000000000" pitchFamily="2" charset="-70"/>
            </a:endParaRPr>
          </a:p>
          <a:p>
            <a:endParaRPr lang="lv-LV" dirty="0">
              <a:latin typeface="Poppins" panose="00000500000000000000" pitchFamily="2" charset="-70"/>
              <a:cs typeface="Poppins" panose="000005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1501709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F459C15E9DC72347B34C89C064315BE3" ma:contentTypeVersion="12" ma:contentTypeDescription="Izveidot jaunu dokumentu." ma:contentTypeScope="" ma:versionID="8d3e819058444dc156b4b5727e43e930">
  <xsd:schema xmlns:xsd="http://www.w3.org/2001/XMLSchema" xmlns:xs="http://www.w3.org/2001/XMLSchema" xmlns:p="http://schemas.microsoft.com/office/2006/metadata/properties" xmlns:ns3="976dbf20-2ab7-41e0-8602-386e5c1452a3" targetNamespace="http://schemas.microsoft.com/office/2006/metadata/properties" ma:root="true" ma:fieldsID="90e99a99fa889a395b27412ff77e1e81" ns3:_="">
    <xsd:import namespace="976dbf20-2ab7-41e0-8602-386e5c1452a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6dbf20-2ab7-41e0-8602-386e5c1452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76dbf20-2ab7-41e0-8602-386e5c1452a3" xsi:nil="true"/>
  </documentManagement>
</p:properties>
</file>

<file path=customXml/itemProps1.xml><?xml version="1.0" encoding="utf-8"?>
<ds:datastoreItem xmlns:ds="http://schemas.openxmlformats.org/officeDocument/2006/customXml" ds:itemID="{5DCB0602-0CB2-49D6-9347-7DC40E6AF3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D8E5FA-0D9C-4137-B43E-1055036A4E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6dbf20-2ab7-41e0-8602-386e5c1452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0247F51-1723-4828-AE0D-9D31AC431C14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976dbf20-2ab7-41e0-8602-386e5c1452a3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</TotalTime>
  <Words>796</Words>
  <Application>Microsoft Office PowerPoint</Application>
  <PresentationFormat>Widescreen</PresentationFormat>
  <Paragraphs>57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Poppins</vt:lpstr>
      <vt:lpstr>Times New Roman</vt:lpstr>
      <vt:lpstr>Office dizains</vt:lpstr>
      <vt:lpstr>PowerPoint Presentation</vt:lpstr>
      <vt:lpstr>Aprūpes kontekstā: </vt:lpstr>
      <vt:lpstr>Risks vienmēr būs daļa no cilvēka izvēlēm </vt:lpstr>
      <vt:lpstr>PowerPoint Presentation</vt:lpstr>
      <vt:lpstr>Individuālas pieejas īstenošana aprūpes darbā</vt:lpstr>
      <vt:lpstr>PowerPoint Presentation</vt:lpstr>
      <vt:lpstr> Dzīves pieredze un vērtības - cilvēka pagātne, kultūra, reliģija un pieredze ietekmē viņa attieksmi pret aprūpi un palīdzību. </vt:lpstr>
      <vt:lpstr> Klienta izvēle un rīcība nav aprūpes darbinieka atbildība, ja klients ir pie pilnas apziņas, spēj pieņemt lēmumus un ir informēts par sekām!  </vt:lpstr>
      <vt:lpstr>Vienmēr ir iespējams arī kļūdainu izvēļu risks un klients var pieņemt lēmumus:</vt:lpstr>
      <vt:lpstr> Droša un profesionāla aprūpe </vt:lpstr>
      <vt:lpstr>Dzirdēt un sadzirdēt - nav viens un tas pats </vt:lpstr>
      <vt:lpstr>     Biedrība «Latvijas Samariešu apvienība» Sapņu pavadonis</vt:lpstr>
      <vt:lpstr>         Liktenīgā satikšanās-  Ilgas dzimtas kapi</vt:lpstr>
      <vt:lpstr> Iedvesmot- būt drosmīgam arī 90+ gados «Vecums nav vientulība» </vt:lpstr>
      <vt:lpstr>Lai atrastu balansu, svarīgi ir vairāki aspekti:</vt:lpstr>
      <vt:lpstr> Noslēgumā: </vt:lpstr>
      <vt:lpstr>Dzīvot - nozīmē riskēt.  Atbalstīt - nozīmē uzticēties.</vt:lpstr>
      <vt:lpstr> PALDIES PAR UZMANĪBU!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Balanss starp risku un klienta izvēles tiesībām</dc:title>
  <dc:creator>Karina Veca</dc:creator>
  <cp:lastModifiedBy>Gunta Misane</cp:lastModifiedBy>
  <cp:revision>49</cp:revision>
  <cp:lastPrinted>2026-05-08T14:50:57Z</cp:lastPrinted>
  <dcterms:created xsi:type="dcterms:W3CDTF">2026-05-08T10:57:52Z</dcterms:created>
  <dcterms:modified xsi:type="dcterms:W3CDTF">2026-05-14T10:27:11Z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0x010100F459C15E9DC72347B34C89C064315BE3</vt:lpwstr>
  </property>
</Properties>
</file>