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League Gothic"/>
      <p:regular r:id="rId16"/>
    </p:embeddedFont>
    <p:embeddedFont>
      <p:font typeface="Oswald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8" roundtripDataSignature="AMtx7mh4BEBq9No3MTW1Z3RfgT3TmyRL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bold.fntdata"/><Relationship Id="rId16" Type="http://schemas.openxmlformats.org/officeDocument/2006/relationships/font" Target="fonts/League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7.png"/><Relationship Id="rId5" Type="http://schemas.openxmlformats.org/officeDocument/2006/relationships/image" Target="../media/image24.png"/><Relationship Id="rId6" Type="http://schemas.openxmlformats.org/officeDocument/2006/relationships/image" Target="../media/image34.png"/><Relationship Id="rId7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jpg"/><Relationship Id="rId10" Type="http://schemas.openxmlformats.org/officeDocument/2006/relationships/image" Target="../media/image21.jpg"/><Relationship Id="rId13" Type="http://schemas.openxmlformats.org/officeDocument/2006/relationships/image" Target="../media/image12.jp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2.jpg"/><Relationship Id="rId15" Type="http://schemas.openxmlformats.org/officeDocument/2006/relationships/image" Target="../media/image19.jpg"/><Relationship Id="rId14" Type="http://schemas.openxmlformats.org/officeDocument/2006/relationships/image" Target="../media/image15.jpg"/><Relationship Id="rId17" Type="http://schemas.openxmlformats.org/officeDocument/2006/relationships/image" Target="../media/image23.jpg"/><Relationship Id="rId16" Type="http://schemas.openxmlformats.org/officeDocument/2006/relationships/image" Target="../media/image8.jpg"/><Relationship Id="rId5" Type="http://schemas.openxmlformats.org/officeDocument/2006/relationships/image" Target="../media/image6.png"/><Relationship Id="rId6" Type="http://schemas.openxmlformats.org/officeDocument/2006/relationships/image" Target="../media/image20.jpg"/><Relationship Id="rId7" Type="http://schemas.openxmlformats.org/officeDocument/2006/relationships/image" Target="../media/image7.jpg"/><Relationship Id="rId8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26.jpg"/><Relationship Id="rId8" Type="http://schemas.openxmlformats.org/officeDocument/2006/relationships/image" Target="../media/image3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30.jpg"/><Relationship Id="rId7" Type="http://schemas.openxmlformats.org/officeDocument/2006/relationships/image" Target="../media/image3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31.png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3275" l="0" r="0" t="-4723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-917254" y="-788398"/>
            <a:ext cx="20122513" cy="12115668"/>
            <a:chOff x="0" y="-38100"/>
            <a:chExt cx="5299756" cy="3190958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5299756" cy="3152858"/>
            </a:xfrm>
            <a:custGeom>
              <a:rect b="b" l="l" r="r" t="t"/>
              <a:pathLst>
                <a:path extrusionOk="0" h="3152858" w="5299756">
                  <a:moveTo>
                    <a:pt x="0" y="0"/>
                  </a:moveTo>
                  <a:lnTo>
                    <a:pt x="5299756" y="0"/>
                  </a:lnTo>
                  <a:lnTo>
                    <a:pt x="5299756" y="3152858"/>
                  </a:lnTo>
                  <a:lnTo>
                    <a:pt x="0" y="3152858"/>
                  </a:lnTo>
                  <a:close/>
                </a:path>
              </a:pathLst>
            </a:custGeom>
            <a:solidFill>
              <a:srgbClr val="001947">
                <a:alpha val="80000"/>
              </a:srgbClr>
            </a:solidFill>
            <a:ln>
              <a:noFill/>
            </a:ln>
          </p:spPr>
        </p:sp>
        <p:sp>
          <p:nvSpPr>
            <p:cNvPr id="87" name="Google Shape;87;p1"/>
            <p:cNvSpPr txBox="1"/>
            <p:nvPr/>
          </p:nvSpPr>
          <p:spPr>
            <a:xfrm>
              <a:off x="0" y="-38100"/>
              <a:ext cx="5299755" cy="3190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"/>
          <p:cNvSpPr/>
          <p:nvPr/>
        </p:nvSpPr>
        <p:spPr>
          <a:xfrm>
            <a:off x="-1569102" y="4894354"/>
            <a:ext cx="5772306" cy="5772306"/>
          </a:xfrm>
          <a:custGeom>
            <a:rect b="b" l="l" r="r" t="t"/>
            <a:pathLst>
              <a:path extrusionOk="0" h="5772306" w="5772306">
                <a:moveTo>
                  <a:pt x="0" y="0"/>
                </a:moveTo>
                <a:lnTo>
                  <a:pt x="5772306" y="0"/>
                </a:lnTo>
                <a:lnTo>
                  <a:pt x="5772306" y="5772306"/>
                </a:lnTo>
                <a:lnTo>
                  <a:pt x="0" y="5772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4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4572584" y="770350"/>
            <a:ext cx="9142833" cy="9142833"/>
          </a:xfrm>
          <a:custGeom>
            <a:rect b="b" l="l" r="r" t="t"/>
            <a:pathLst>
              <a:path extrusionOk="0" h="9142833" w="9142833">
                <a:moveTo>
                  <a:pt x="0" y="0"/>
                </a:moveTo>
                <a:lnTo>
                  <a:pt x="9142832" y="0"/>
                </a:lnTo>
                <a:lnTo>
                  <a:pt x="9142832" y="9142833"/>
                </a:lnTo>
                <a:lnTo>
                  <a:pt x="0" y="91428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 flipH="1">
            <a:off x="14825272" y="4894354"/>
            <a:ext cx="5772306" cy="5772306"/>
          </a:xfrm>
          <a:custGeom>
            <a:rect b="b" l="l" r="r" t="t"/>
            <a:pathLst>
              <a:path extrusionOk="0" h="5772306" w="5772306">
                <a:moveTo>
                  <a:pt x="5772306" y="0"/>
                </a:moveTo>
                <a:lnTo>
                  <a:pt x="0" y="0"/>
                </a:lnTo>
                <a:lnTo>
                  <a:pt x="0" y="5772306"/>
                </a:lnTo>
                <a:lnTo>
                  <a:pt x="5772306" y="5772306"/>
                </a:lnTo>
                <a:lnTo>
                  <a:pt x="5772306" y="0"/>
                </a:lnTo>
                <a:close/>
              </a:path>
            </a:pathLst>
          </a:custGeom>
          <a:blipFill rotWithShape="1">
            <a:blip r:embed="rId4">
              <a:alphaModFix amt="48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1" name="Google Shape;91;p1"/>
          <p:cNvGrpSpPr/>
          <p:nvPr/>
        </p:nvGrpSpPr>
        <p:grpSpPr>
          <a:xfrm>
            <a:off x="17430413" y="-144661"/>
            <a:ext cx="857587" cy="1002248"/>
            <a:chOff x="0" y="-38100"/>
            <a:chExt cx="225867" cy="263967"/>
          </a:xfrm>
        </p:grpSpPr>
        <p:sp>
          <p:nvSpPr>
            <p:cNvPr id="92" name="Google Shape;92;p1"/>
            <p:cNvSpPr/>
            <p:nvPr/>
          </p:nvSpPr>
          <p:spPr>
            <a:xfrm>
              <a:off x="0" y="0"/>
              <a:ext cx="225867" cy="225867"/>
            </a:xfrm>
            <a:custGeom>
              <a:rect b="b" l="l" r="r" t="t"/>
              <a:pathLst>
                <a:path extrusionOk="0" h="225867" w="225867">
                  <a:moveTo>
                    <a:pt x="0" y="0"/>
                  </a:moveTo>
                  <a:lnTo>
                    <a:pt x="225867" y="0"/>
                  </a:lnTo>
                  <a:lnTo>
                    <a:pt x="225867" y="225867"/>
                  </a:lnTo>
                  <a:lnTo>
                    <a:pt x="0" y="225867"/>
                  </a:lnTo>
                  <a:close/>
                </a:path>
              </a:pathLst>
            </a:custGeom>
            <a:gradFill>
              <a:gsLst>
                <a:gs pos="0">
                  <a:srgbClr val="002365"/>
                </a:gs>
                <a:gs pos="100000">
                  <a:srgbClr val="2A3138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93" name="Google Shape;93;p1"/>
            <p:cNvSpPr txBox="1"/>
            <p:nvPr/>
          </p:nvSpPr>
          <p:spPr>
            <a:xfrm>
              <a:off x="0" y="-38100"/>
              <a:ext cx="225867" cy="2639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"/>
          <p:cNvSpPr txBox="1"/>
          <p:nvPr/>
        </p:nvSpPr>
        <p:spPr>
          <a:xfrm>
            <a:off x="3462728" y="3935652"/>
            <a:ext cx="11362543" cy="1207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315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Aprūpētāja misija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3962093" y="5353050"/>
            <a:ext cx="10363815" cy="1207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315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Pieredzes stāsts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17645037" y="332670"/>
            <a:ext cx="428340" cy="2303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6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6056840" y="7293243"/>
            <a:ext cx="6174320" cy="12302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0" u="none" cap="none" strike="noStrike">
                <a:solidFill>
                  <a:srgbClr val="F9F6FF"/>
                </a:solidFill>
                <a:latin typeface="Arial"/>
                <a:ea typeface="Arial"/>
                <a:cs typeface="Arial"/>
                <a:sym typeface="Arial"/>
              </a:rPr>
              <a:t>Liene Bajinska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0" u="none" cap="none" strike="noStrike">
                <a:solidFill>
                  <a:srgbClr val="F9F6FF"/>
                </a:solidFill>
                <a:latin typeface="Arial"/>
                <a:ea typeface="Arial"/>
                <a:cs typeface="Arial"/>
                <a:sym typeface="Arial"/>
              </a:rPr>
              <a:t>SIA "Aprūpe dzīvesvietā"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0" u="none" cap="none" strike="noStrike">
                <a:solidFill>
                  <a:srgbClr val="F9F6FF"/>
                </a:solidFill>
                <a:latin typeface="Arial"/>
                <a:ea typeface="Arial"/>
                <a:cs typeface="Arial"/>
                <a:sym typeface="Arial"/>
              </a:rPr>
              <a:t>Uzņēmuma dibinātāja, valdes locekle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0" u="none" cap="none" strike="noStrike">
                <a:solidFill>
                  <a:srgbClr val="F9F6FF"/>
                </a:solidFill>
                <a:latin typeface="Arial"/>
                <a:ea typeface="Arial"/>
                <a:cs typeface="Arial"/>
                <a:sym typeface="Arial"/>
              </a:rPr>
              <a:t>Mob.tel.: 27611791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0" u="none" cap="none" strike="noStrike">
                <a:solidFill>
                  <a:srgbClr val="F9F6FF"/>
                </a:solidFill>
                <a:latin typeface="Arial"/>
                <a:ea typeface="Arial"/>
                <a:cs typeface="Arial"/>
                <a:sym typeface="Arial"/>
              </a:rPr>
              <a:t>www.aprupedzivesvieta.lv</a:t>
            </a:r>
            <a:endParaRPr/>
          </a:p>
        </p:txBody>
      </p:sp>
      <p:grpSp>
        <p:nvGrpSpPr>
          <p:cNvPr id="98" name="Google Shape;98;p1"/>
          <p:cNvGrpSpPr/>
          <p:nvPr/>
        </p:nvGrpSpPr>
        <p:grpSpPr>
          <a:xfrm>
            <a:off x="8113778" y="1028700"/>
            <a:ext cx="2060444" cy="2060444"/>
            <a:chOff x="0" y="0"/>
            <a:chExt cx="2747259" cy="2747259"/>
          </a:xfrm>
        </p:grpSpPr>
        <p:sp>
          <p:nvSpPr>
            <p:cNvPr id="99" name="Google Shape;99;p1"/>
            <p:cNvSpPr/>
            <p:nvPr/>
          </p:nvSpPr>
          <p:spPr>
            <a:xfrm>
              <a:off x="0" y="0"/>
              <a:ext cx="2747259" cy="2747259"/>
            </a:xfrm>
            <a:custGeom>
              <a:rect b="b" l="l" r="r" t="t"/>
              <a:pathLst>
                <a:path extrusionOk="0" h="2747259" w="2747259">
                  <a:moveTo>
                    <a:pt x="0" y="0"/>
                  </a:moveTo>
                  <a:lnTo>
                    <a:pt x="2747259" y="0"/>
                  </a:lnTo>
                  <a:lnTo>
                    <a:pt x="2747259" y="2747259"/>
                  </a:lnTo>
                  <a:lnTo>
                    <a:pt x="0" y="27472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0" name="Google Shape;100;p1"/>
            <p:cNvSpPr/>
            <p:nvPr/>
          </p:nvSpPr>
          <p:spPr>
            <a:xfrm>
              <a:off x="628056" y="598013"/>
              <a:ext cx="1491146" cy="1551232"/>
            </a:xfrm>
            <a:custGeom>
              <a:rect b="b" l="l" r="r" t="t"/>
              <a:pathLst>
                <a:path extrusionOk="0" h="1551232" w="1491146">
                  <a:moveTo>
                    <a:pt x="0" y="0"/>
                  </a:moveTo>
                  <a:lnTo>
                    <a:pt x="1491146" y="0"/>
                  </a:lnTo>
                  <a:lnTo>
                    <a:pt x="1491146" y="1551232"/>
                  </a:lnTo>
                  <a:lnTo>
                    <a:pt x="0" y="15512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pic>
        <p:nvPicPr>
          <p:cNvPr descr="A close-up of a logo&#10;&#10;AI-generated content may be incorrect." id="101" name="Google Shape;101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727200" y="8940226"/>
            <a:ext cx="6174298" cy="1346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1947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/>
          <p:nvPr/>
        </p:nvSpPr>
        <p:spPr>
          <a:xfrm>
            <a:off x="-1569102" y="4894354"/>
            <a:ext cx="5772306" cy="5772306"/>
          </a:xfrm>
          <a:custGeom>
            <a:rect b="b" l="l" r="r" t="t"/>
            <a:pathLst>
              <a:path extrusionOk="0" h="5772306" w="5772306">
                <a:moveTo>
                  <a:pt x="0" y="0"/>
                </a:moveTo>
                <a:lnTo>
                  <a:pt x="5772306" y="0"/>
                </a:lnTo>
                <a:lnTo>
                  <a:pt x="5772306" y="5772306"/>
                </a:lnTo>
                <a:lnTo>
                  <a:pt x="0" y="5772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10"/>
          <p:cNvSpPr/>
          <p:nvPr/>
        </p:nvSpPr>
        <p:spPr>
          <a:xfrm flipH="1">
            <a:off x="14825272" y="4894354"/>
            <a:ext cx="5772306" cy="5772306"/>
          </a:xfrm>
          <a:custGeom>
            <a:rect b="b" l="l" r="r" t="t"/>
            <a:pathLst>
              <a:path extrusionOk="0" h="5772306" w="5772306">
                <a:moveTo>
                  <a:pt x="5772306" y="0"/>
                </a:moveTo>
                <a:lnTo>
                  <a:pt x="0" y="0"/>
                </a:lnTo>
                <a:lnTo>
                  <a:pt x="0" y="5772306"/>
                </a:lnTo>
                <a:lnTo>
                  <a:pt x="5772306" y="5772306"/>
                </a:lnTo>
                <a:lnTo>
                  <a:pt x="5772306" y="0"/>
                </a:lnTo>
                <a:close/>
              </a:path>
            </a:pathLst>
          </a:custGeom>
          <a:blipFill rotWithShape="1">
            <a:blip r:embed="rId3">
              <a:alphaModFix amt="48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1" name="Google Shape;251;p10"/>
          <p:cNvGrpSpPr/>
          <p:nvPr/>
        </p:nvGrpSpPr>
        <p:grpSpPr>
          <a:xfrm>
            <a:off x="17430413" y="-144661"/>
            <a:ext cx="857587" cy="1002248"/>
            <a:chOff x="0" y="-38100"/>
            <a:chExt cx="225867" cy="263967"/>
          </a:xfrm>
        </p:grpSpPr>
        <p:sp>
          <p:nvSpPr>
            <p:cNvPr id="252" name="Google Shape;252;p10"/>
            <p:cNvSpPr/>
            <p:nvPr/>
          </p:nvSpPr>
          <p:spPr>
            <a:xfrm>
              <a:off x="0" y="0"/>
              <a:ext cx="225867" cy="225867"/>
            </a:xfrm>
            <a:custGeom>
              <a:rect b="b" l="l" r="r" t="t"/>
              <a:pathLst>
                <a:path extrusionOk="0" h="225867" w="225867">
                  <a:moveTo>
                    <a:pt x="0" y="0"/>
                  </a:moveTo>
                  <a:lnTo>
                    <a:pt x="225867" y="0"/>
                  </a:lnTo>
                  <a:lnTo>
                    <a:pt x="225867" y="225867"/>
                  </a:lnTo>
                  <a:lnTo>
                    <a:pt x="0" y="225867"/>
                  </a:lnTo>
                  <a:close/>
                </a:path>
              </a:pathLst>
            </a:custGeom>
            <a:gradFill>
              <a:gsLst>
                <a:gs pos="0">
                  <a:srgbClr val="002365"/>
                </a:gs>
                <a:gs pos="100000">
                  <a:srgbClr val="2A3138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53" name="Google Shape;253;p10"/>
            <p:cNvSpPr txBox="1"/>
            <p:nvPr/>
          </p:nvSpPr>
          <p:spPr>
            <a:xfrm>
              <a:off x="0" y="-38100"/>
              <a:ext cx="225867" cy="2639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10"/>
          <p:cNvSpPr/>
          <p:nvPr/>
        </p:nvSpPr>
        <p:spPr>
          <a:xfrm>
            <a:off x="4805109" y="1086786"/>
            <a:ext cx="8793884" cy="8793884"/>
          </a:xfrm>
          <a:custGeom>
            <a:rect b="b" l="l" r="r" t="t"/>
            <a:pathLst>
              <a:path extrusionOk="0" h="8793884" w="8793884">
                <a:moveTo>
                  <a:pt x="0" y="0"/>
                </a:moveTo>
                <a:lnTo>
                  <a:pt x="8793884" y="0"/>
                </a:lnTo>
                <a:lnTo>
                  <a:pt x="8793884" y="8793884"/>
                </a:lnTo>
                <a:lnTo>
                  <a:pt x="0" y="8793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10"/>
          <p:cNvSpPr txBox="1"/>
          <p:nvPr/>
        </p:nvSpPr>
        <p:spPr>
          <a:xfrm>
            <a:off x="6056840" y="2802177"/>
            <a:ext cx="6290423" cy="2341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315" u="none" cap="none" strike="noStrike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Paldies par uzmanību!</a:t>
            </a:r>
            <a:endParaRPr/>
          </a:p>
        </p:txBody>
      </p:sp>
      <p:sp>
        <p:nvSpPr>
          <p:cNvPr id="256" name="Google Shape;256;p10"/>
          <p:cNvSpPr txBox="1"/>
          <p:nvPr/>
        </p:nvSpPr>
        <p:spPr>
          <a:xfrm>
            <a:off x="17645037" y="332670"/>
            <a:ext cx="428340" cy="230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6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09</a:t>
            </a:r>
            <a:endParaRPr/>
          </a:p>
        </p:txBody>
      </p:sp>
      <p:grpSp>
        <p:nvGrpSpPr>
          <p:cNvPr id="257" name="Google Shape;257;p10"/>
          <p:cNvGrpSpPr/>
          <p:nvPr/>
        </p:nvGrpSpPr>
        <p:grpSpPr>
          <a:xfrm>
            <a:off x="7311873" y="5995575"/>
            <a:ext cx="3780357" cy="2052308"/>
            <a:chOff x="0" y="0"/>
            <a:chExt cx="5040476" cy="2736412"/>
          </a:xfrm>
        </p:grpSpPr>
        <p:sp>
          <p:nvSpPr>
            <p:cNvPr id="258" name="Google Shape;258;p10"/>
            <p:cNvSpPr/>
            <p:nvPr/>
          </p:nvSpPr>
          <p:spPr>
            <a:xfrm>
              <a:off x="0" y="0"/>
              <a:ext cx="770112" cy="770112"/>
            </a:xfrm>
            <a:custGeom>
              <a:rect b="b" l="l" r="r" t="t"/>
              <a:pathLst>
                <a:path extrusionOk="0" h="770112" w="770112">
                  <a:moveTo>
                    <a:pt x="0" y="0"/>
                  </a:moveTo>
                  <a:lnTo>
                    <a:pt x="770112" y="0"/>
                  </a:lnTo>
                  <a:lnTo>
                    <a:pt x="770112" y="770112"/>
                  </a:lnTo>
                  <a:lnTo>
                    <a:pt x="0" y="7701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9" name="Google Shape;259;p10"/>
            <p:cNvSpPr/>
            <p:nvPr/>
          </p:nvSpPr>
          <p:spPr>
            <a:xfrm>
              <a:off x="0" y="1966300"/>
              <a:ext cx="770112" cy="770112"/>
            </a:xfrm>
            <a:custGeom>
              <a:rect b="b" l="l" r="r" t="t"/>
              <a:pathLst>
                <a:path extrusionOk="0" h="770112" w="770112">
                  <a:moveTo>
                    <a:pt x="0" y="0"/>
                  </a:moveTo>
                  <a:lnTo>
                    <a:pt x="770112" y="0"/>
                  </a:lnTo>
                  <a:lnTo>
                    <a:pt x="770112" y="770113"/>
                  </a:lnTo>
                  <a:lnTo>
                    <a:pt x="0" y="7701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0" name="Google Shape;260;p10"/>
            <p:cNvSpPr/>
            <p:nvPr/>
          </p:nvSpPr>
          <p:spPr>
            <a:xfrm>
              <a:off x="0" y="983150"/>
              <a:ext cx="770112" cy="770112"/>
            </a:xfrm>
            <a:custGeom>
              <a:rect b="b" l="l" r="r" t="t"/>
              <a:pathLst>
                <a:path extrusionOk="0" h="770112" w="770112">
                  <a:moveTo>
                    <a:pt x="0" y="0"/>
                  </a:moveTo>
                  <a:lnTo>
                    <a:pt x="770112" y="0"/>
                  </a:lnTo>
                  <a:lnTo>
                    <a:pt x="770112" y="770112"/>
                  </a:lnTo>
                  <a:lnTo>
                    <a:pt x="0" y="7701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1" name="Google Shape;261;p10"/>
            <p:cNvSpPr txBox="1"/>
            <p:nvPr/>
          </p:nvSpPr>
          <p:spPr>
            <a:xfrm>
              <a:off x="899734" y="1192100"/>
              <a:ext cx="4140742" cy="333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info@aprupedzivesvieta.lv</a:t>
              </a:r>
              <a:endParaRPr/>
            </a:p>
          </p:txBody>
        </p:sp>
        <p:sp>
          <p:nvSpPr>
            <p:cNvPr id="262" name="Google Shape;262;p10"/>
            <p:cNvSpPr txBox="1"/>
            <p:nvPr/>
          </p:nvSpPr>
          <p:spPr>
            <a:xfrm>
              <a:off x="899734" y="208949"/>
              <a:ext cx="4037325" cy="333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+371 27611791; +371 20604232</a:t>
              </a:r>
              <a:endParaRPr/>
            </a:p>
          </p:txBody>
        </p:sp>
        <p:sp>
          <p:nvSpPr>
            <p:cNvPr id="263" name="Google Shape;263;p10"/>
            <p:cNvSpPr txBox="1"/>
            <p:nvPr/>
          </p:nvSpPr>
          <p:spPr>
            <a:xfrm>
              <a:off x="899734" y="2175250"/>
              <a:ext cx="4140742" cy="333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https://aprupedzivesvieta.lv</a:t>
              </a:r>
              <a:endParaRPr/>
            </a:p>
          </p:txBody>
        </p:sp>
      </p:grp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2365"/>
            </a:gs>
            <a:gs pos="100000">
              <a:srgbClr val="2A3138"/>
            </a:gs>
          </a:gsLst>
          <a:lin ang="0" scaled="0"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-1288956" y="1267435"/>
            <a:ext cx="9142833" cy="9142833"/>
          </a:xfrm>
          <a:custGeom>
            <a:rect b="b" l="l" r="r" t="t"/>
            <a:pathLst>
              <a:path extrusionOk="0" h="9142833" w="9142833">
                <a:moveTo>
                  <a:pt x="0" y="0"/>
                </a:moveTo>
                <a:lnTo>
                  <a:pt x="9142833" y="0"/>
                </a:lnTo>
                <a:lnTo>
                  <a:pt x="9142833" y="9142833"/>
                </a:lnTo>
                <a:lnTo>
                  <a:pt x="0" y="91428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7" name="Google Shape;107;p2"/>
          <p:cNvGrpSpPr/>
          <p:nvPr/>
        </p:nvGrpSpPr>
        <p:grpSpPr>
          <a:xfrm>
            <a:off x="1028700" y="1028700"/>
            <a:ext cx="1268017" cy="1268017"/>
            <a:chOff x="0" y="0"/>
            <a:chExt cx="1690690" cy="1690690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1690690" cy="1690690"/>
            </a:xfrm>
            <a:custGeom>
              <a:rect b="b" l="l" r="r" t="t"/>
              <a:pathLst>
                <a:path extrusionOk="0" h="1690690" w="1690690">
                  <a:moveTo>
                    <a:pt x="0" y="0"/>
                  </a:moveTo>
                  <a:lnTo>
                    <a:pt x="1690690" y="0"/>
                  </a:lnTo>
                  <a:lnTo>
                    <a:pt x="1690690" y="1690690"/>
                  </a:lnTo>
                  <a:lnTo>
                    <a:pt x="0" y="16906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9" name="Google Shape;109;p2"/>
            <p:cNvSpPr/>
            <p:nvPr/>
          </p:nvSpPr>
          <p:spPr>
            <a:xfrm>
              <a:off x="386512" y="368023"/>
              <a:ext cx="917666" cy="954643"/>
            </a:xfrm>
            <a:custGeom>
              <a:rect b="b" l="l" r="r" t="t"/>
              <a:pathLst>
                <a:path extrusionOk="0" h="954643" w="917666">
                  <a:moveTo>
                    <a:pt x="0" y="0"/>
                  </a:moveTo>
                  <a:lnTo>
                    <a:pt x="917666" y="0"/>
                  </a:lnTo>
                  <a:lnTo>
                    <a:pt x="917666" y="954643"/>
                  </a:lnTo>
                  <a:lnTo>
                    <a:pt x="0" y="9546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10" name="Google Shape;110;p2"/>
          <p:cNvGrpSpPr/>
          <p:nvPr/>
        </p:nvGrpSpPr>
        <p:grpSpPr>
          <a:xfrm>
            <a:off x="7182149" y="576103"/>
            <a:ext cx="10462888" cy="9134794"/>
            <a:chOff x="0" y="0"/>
            <a:chExt cx="13950517" cy="12179726"/>
          </a:xfrm>
        </p:grpSpPr>
        <p:grpSp>
          <p:nvGrpSpPr>
            <p:cNvPr id="111" name="Google Shape;111;p2"/>
            <p:cNvGrpSpPr/>
            <p:nvPr/>
          </p:nvGrpSpPr>
          <p:grpSpPr>
            <a:xfrm>
              <a:off x="0" y="0"/>
              <a:ext cx="6911908" cy="12179726"/>
              <a:chOff x="0" y="0"/>
              <a:chExt cx="6911908" cy="12179726"/>
            </a:xfrm>
          </p:grpSpPr>
          <p:pic>
            <p:nvPicPr>
              <p:cNvPr id="112" name="Google Shape;112;p2"/>
              <p:cNvPicPr preferRelativeResize="0"/>
              <p:nvPr/>
            </p:nvPicPr>
            <p:blipFill rotWithShape="1">
              <a:blip r:embed="rId6">
                <a:alphaModFix/>
              </a:blip>
              <a:srcRect b="19766" l="18138" r="14071" t="20656"/>
              <a:stretch/>
            </p:blipFill>
            <p:spPr>
              <a:xfrm>
                <a:off x="0" y="0"/>
                <a:ext cx="3392454" cy="39752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3" name="Google Shape;113;p2"/>
              <p:cNvPicPr preferRelativeResize="0"/>
              <p:nvPr/>
            </p:nvPicPr>
            <p:blipFill rotWithShape="1">
              <a:blip r:embed="rId7">
                <a:alphaModFix/>
              </a:blip>
              <a:srcRect b="6057" l="0" r="0" t="6057"/>
              <a:stretch/>
            </p:blipFill>
            <p:spPr>
              <a:xfrm>
                <a:off x="3519454" y="0"/>
                <a:ext cx="3392454" cy="39752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4" name="Google Shape;114;p2"/>
              <p:cNvPicPr preferRelativeResize="0"/>
              <p:nvPr/>
            </p:nvPicPr>
            <p:blipFill rotWithShape="1">
              <a:blip r:embed="rId8">
                <a:alphaModFix/>
              </a:blip>
              <a:srcRect b="0" l="35995" r="0" t="0"/>
              <a:stretch/>
            </p:blipFill>
            <p:spPr>
              <a:xfrm>
                <a:off x="0" y="4102242"/>
                <a:ext cx="3392454" cy="39752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" name="Google Shape;115;p2"/>
              <p:cNvPicPr preferRelativeResize="0"/>
              <p:nvPr/>
            </p:nvPicPr>
            <p:blipFill rotWithShape="1">
              <a:blip r:embed="rId9">
                <a:alphaModFix/>
              </a:blip>
              <a:srcRect b="23634" l="0" r="0" t="23634"/>
              <a:stretch/>
            </p:blipFill>
            <p:spPr>
              <a:xfrm>
                <a:off x="3519454" y="4102242"/>
                <a:ext cx="3392454" cy="39752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" name="Google Shape;116;p2"/>
              <p:cNvPicPr preferRelativeResize="0"/>
              <p:nvPr/>
            </p:nvPicPr>
            <p:blipFill rotWithShape="1">
              <a:blip r:embed="rId10">
                <a:alphaModFix/>
              </a:blip>
              <a:srcRect b="0" l="16529" r="19466" t="0"/>
              <a:stretch/>
            </p:blipFill>
            <p:spPr>
              <a:xfrm>
                <a:off x="0" y="8204484"/>
                <a:ext cx="3392454" cy="39752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" name="Google Shape;117;p2"/>
              <p:cNvPicPr preferRelativeResize="0"/>
              <p:nvPr/>
            </p:nvPicPr>
            <p:blipFill rotWithShape="1">
              <a:blip r:embed="rId11">
                <a:alphaModFix/>
              </a:blip>
              <a:srcRect b="0" l="7330" r="7330" t="0"/>
              <a:stretch/>
            </p:blipFill>
            <p:spPr>
              <a:xfrm>
                <a:off x="3519454" y="8204484"/>
                <a:ext cx="3392454" cy="397524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8" name="Google Shape;118;p2"/>
            <p:cNvGrpSpPr/>
            <p:nvPr/>
          </p:nvGrpSpPr>
          <p:grpSpPr>
            <a:xfrm>
              <a:off x="7038609" y="6205"/>
              <a:ext cx="6911908" cy="12173521"/>
              <a:chOff x="0" y="0"/>
              <a:chExt cx="6911908" cy="12173521"/>
            </a:xfrm>
          </p:grpSpPr>
          <p:pic>
            <p:nvPicPr>
              <p:cNvPr id="119" name="Google Shape;119;p2"/>
              <p:cNvPicPr preferRelativeResize="0"/>
              <p:nvPr/>
            </p:nvPicPr>
            <p:blipFill rotWithShape="1">
              <a:blip r:embed="rId12">
                <a:alphaModFix/>
              </a:blip>
              <a:srcRect b="6080" l="0" r="0" t="6080"/>
              <a:stretch/>
            </p:blipFill>
            <p:spPr>
              <a:xfrm>
                <a:off x="0" y="0"/>
                <a:ext cx="3392454" cy="39731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Google Shape;120;p2"/>
              <p:cNvPicPr preferRelativeResize="0"/>
              <p:nvPr/>
            </p:nvPicPr>
            <p:blipFill rotWithShape="1">
              <a:blip r:embed="rId13">
                <a:alphaModFix/>
              </a:blip>
              <a:srcRect b="25682" l="128" r="36569" t="18713"/>
              <a:stretch/>
            </p:blipFill>
            <p:spPr>
              <a:xfrm>
                <a:off x="3519454" y="0"/>
                <a:ext cx="3392454" cy="39731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21;p2"/>
              <p:cNvPicPr preferRelativeResize="0"/>
              <p:nvPr/>
            </p:nvPicPr>
            <p:blipFill rotWithShape="1">
              <a:blip r:embed="rId14">
                <a:alphaModFix/>
              </a:blip>
              <a:srcRect b="6080" l="0" r="0" t="6080"/>
              <a:stretch/>
            </p:blipFill>
            <p:spPr>
              <a:xfrm>
                <a:off x="0" y="4100174"/>
                <a:ext cx="3392454" cy="39731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" name="Google Shape;122;p2"/>
              <p:cNvPicPr preferRelativeResize="0"/>
              <p:nvPr/>
            </p:nvPicPr>
            <p:blipFill rotWithShape="1">
              <a:blip r:embed="rId15">
                <a:alphaModFix/>
              </a:blip>
              <a:srcRect b="0" l="14177" r="45514" t="29188"/>
              <a:stretch/>
            </p:blipFill>
            <p:spPr>
              <a:xfrm>
                <a:off x="3519454" y="4100174"/>
                <a:ext cx="3392454" cy="39731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3" name="Google Shape;123;p2"/>
              <p:cNvPicPr preferRelativeResize="0"/>
              <p:nvPr/>
            </p:nvPicPr>
            <p:blipFill rotWithShape="1">
              <a:blip r:embed="rId16">
                <a:alphaModFix/>
              </a:blip>
              <a:srcRect b="7779" l="0" r="0" t="39517"/>
              <a:stretch/>
            </p:blipFill>
            <p:spPr>
              <a:xfrm>
                <a:off x="0" y="8200347"/>
                <a:ext cx="3392454" cy="39731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2"/>
              <p:cNvPicPr preferRelativeResize="0"/>
              <p:nvPr/>
            </p:nvPicPr>
            <p:blipFill rotWithShape="1">
              <a:blip r:embed="rId17">
                <a:alphaModFix/>
              </a:blip>
              <a:srcRect b="0" l="13518" r="22443" t="0"/>
              <a:stretch/>
            </p:blipFill>
            <p:spPr>
              <a:xfrm>
                <a:off x="3519454" y="8200347"/>
                <a:ext cx="3392454" cy="39731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25" name="Google Shape;125;p2"/>
          <p:cNvGrpSpPr/>
          <p:nvPr/>
        </p:nvGrpSpPr>
        <p:grpSpPr>
          <a:xfrm>
            <a:off x="17430413" y="-144661"/>
            <a:ext cx="857587" cy="1002248"/>
            <a:chOff x="0" y="-38100"/>
            <a:chExt cx="225867" cy="263967"/>
          </a:xfrm>
        </p:grpSpPr>
        <p:sp>
          <p:nvSpPr>
            <p:cNvPr id="126" name="Google Shape;126;p2"/>
            <p:cNvSpPr/>
            <p:nvPr/>
          </p:nvSpPr>
          <p:spPr>
            <a:xfrm>
              <a:off x="0" y="0"/>
              <a:ext cx="225867" cy="225867"/>
            </a:xfrm>
            <a:custGeom>
              <a:rect b="b" l="l" r="r" t="t"/>
              <a:pathLst>
                <a:path extrusionOk="0" h="225867" w="225867">
                  <a:moveTo>
                    <a:pt x="0" y="0"/>
                  </a:moveTo>
                  <a:lnTo>
                    <a:pt x="225867" y="0"/>
                  </a:lnTo>
                  <a:lnTo>
                    <a:pt x="225867" y="225867"/>
                  </a:lnTo>
                  <a:lnTo>
                    <a:pt x="0" y="225867"/>
                  </a:lnTo>
                  <a:close/>
                </a:path>
              </a:pathLst>
            </a:custGeom>
            <a:gradFill>
              <a:gsLst>
                <a:gs pos="0">
                  <a:srgbClr val="002365"/>
                </a:gs>
                <a:gs pos="100000">
                  <a:srgbClr val="2A3138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27" name="Google Shape;127;p2"/>
            <p:cNvSpPr txBox="1"/>
            <p:nvPr/>
          </p:nvSpPr>
          <p:spPr>
            <a:xfrm>
              <a:off x="0" y="-38100"/>
              <a:ext cx="225867" cy="2639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40" u="none" cap="none" strike="noStrike">
                  <a:solidFill>
                    <a:srgbClr val="000000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ie</a:t>
              </a:r>
              <a:endParaRPr/>
            </a:p>
          </p:txBody>
        </p:sp>
      </p:grpSp>
      <p:sp>
        <p:nvSpPr>
          <p:cNvPr id="128" name="Google Shape;128;p2"/>
          <p:cNvSpPr txBox="1"/>
          <p:nvPr/>
        </p:nvSpPr>
        <p:spPr>
          <a:xfrm>
            <a:off x="17645037" y="332670"/>
            <a:ext cx="428340" cy="230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6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grpSp>
        <p:nvGrpSpPr>
          <p:cNvPr id="129" name="Google Shape;129;p2"/>
          <p:cNvGrpSpPr/>
          <p:nvPr/>
        </p:nvGrpSpPr>
        <p:grpSpPr>
          <a:xfrm>
            <a:off x="1028700" y="4733159"/>
            <a:ext cx="5476868" cy="2770843"/>
            <a:chOff x="0" y="161925"/>
            <a:chExt cx="7302491" cy="3694457"/>
          </a:xfrm>
        </p:grpSpPr>
        <p:sp>
          <p:nvSpPr>
            <p:cNvPr id="130" name="Google Shape;130;p2"/>
            <p:cNvSpPr txBox="1"/>
            <p:nvPr/>
          </p:nvSpPr>
          <p:spPr>
            <a:xfrm>
              <a:off x="0" y="161925"/>
              <a:ext cx="7302491" cy="1251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96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959" u="none" cap="none" strike="noStrike">
                  <a:solidFill>
                    <a:srgbClr val="FFFFFF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Aizsākums</a:t>
              </a:r>
              <a:endParaRPr/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0" y="1747759"/>
              <a:ext cx="6206460" cy="2108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“Tikai viena lieta sapni spēj padarīt nesasniedzamu: bailes no neizdošanās.”</a:t>
              </a:r>
              <a:endParaRPr/>
            </a:p>
            <a:p>
              <a:pPr indent="0" lvl="0" marL="0" marR="0" rtl="0" algn="just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- Paulu Koelju, The Alchemist</a:t>
              </a:r>
              <a:endParaRPr/>
            </a:p>
          </p:txBody>
        </p:sp>
      </p:grp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2365"/>
            </a:gs>
            <a:gs pos="100000">
              <a:srgbClr val="2A3138"/>
            </a:gs>
          </a:gsLst>
          <a:lin ang="0" scaled="0"/>
        </a:gra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"/>
          <p:cNvGrpSpPr/>
          <p:nvPr/>
        </p:nvGrpSpPr>
        <p:grpSpPr>
          <a:xfrm>
            <a:off x="17430413" y="-144661"/>
            <a:ext cx="857587" cy="1002248"/>
            <a:chOff x="0" y="-38100"/>
            <a:chExt cx="225867" cy="263967"/>
          </a:xfrm>
        </p:grpSpPr>
        <p:sp>
          <p:nvSpPr>
            <p:cNvPr id="137" name="Google Shape;137;p3"/>
            <p:cNvSpPr/>
            <p:nvPr/>
          </p:nvSpPr>
          <p:spPr>
            <a:xfrm>
              <a:off x="0" y="0"/>
              <a:ext cx="225867" cy="225867"/>
            </a:xfrm>
            <a:custGeom>
              <a:rect b="b" l="l" r="r" t="t"/>
              <a:pathLst>
                <a:path extrusionOk="0" h="225867" w="225867">
                  <a:moveTo>
                    <a:pt x="0" y="0"/>
                  </a:moveTo>
                  <a:lnTo>
                    <a:pt x="225867" y="0"/>
                  </a:lnTo>
                  <a:lnTo>
                    <a:pt x="225867" y="225867"/>
                  </a:lnTo>
                  <a:lnTo>
                    <a:pt x="0" y="225867"/>
                  </a:lnTo>
                  <a:close/>
                </a:path>
              </a:pathLst>
            </a:custGeom>
            <a:gradFill>
              <a:gsLst>
                <a:gs pos="0">
                  <a:srgbClr val="002365"/>
                </a:gs>
                <a:gs pos="100000">
                  <a:srgbClr val="2A3138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38" name="Google Shape;138;p3"/>
            <p:cNvSpPr txBox="1"/>
            <p:nvPr/>
          </p:nvSpPr>
          <p:spPr>
            <a:xfrm>
              <a:off x="0" y="-38100"/>
              <a:ext cx="225867" cy="2639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3"/>
          <p:cNvGrpSpPr/>
          <p:nvPr/>
        </p:nvGrpSpPr>
        <p:grpSpPr>
          <a:xfrm>
            <a:off x="1028700" y="1028700"/>
            <a:ext cx="1062254" cy="1062254"/>
            <a:chOff x="0" y="0"/>
            <a:chExt cx="1416339" cy="1416339"/>
          </a:xfrm>
        </p:grpSpPr>
        <p:sp>
          <p:nvSpPr>
            <p:cNvPr id="140" name="Google Shape;140;p3"/>
            <p:cNvSpPr/>
            <p:nvPr/>
          </p:nvSpPr>
          <p:spPr>
            <a:xfrm>
              <a:off x="0" y="0"/>
              <a:ext cx="1416339" cy="1416339"/>
            </a:xfrm>
            <a:custGeom>
              <a:rect b="b" l="l" r="r" t="t"/>
              <a:pathLst>
                <a:path extrusionOk="0" h="1416339" w="1416339">
                  <a:moveTo>
                    <a:pt x="0" y="0"/>
                  </a:moveTo>
                  <a:lnTo>
                    <a:pt x="1416339" y="0"/>
                  </a:lnTo>
                  <a:lnTo>
                    <a:pt x="1416339" y="1416339"/>
                  </a:lnTo>
                  <a:lnTo>
                    <a:pt x="0" y="14163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1" name="Google Shape;141;p3"/>
            <p:cNvSpPr/>
            <p:nvPr/>
          </p:nvSpPr>
          <p:spPr>
            <a:xfrm>
              <a:off x="323792" y="308304"/>
              <a:ext cx="768755" cy="799732"/>
            </a:xfrm>
            <a:custGeom>
              <a:rect b="b" l="l" r="r" t="t"/>
              <a:pathLst>
                <a:path extrusionOk="0" h="799732" w="768755">
                  <a:moveTo>
                    <a:pt x="0" y="0"/>
                  </a:moveTo>
                  <a:lnTo>
                    <a:pt x="768755" y="0"/>
                  </a:lnTo>
                  <a:lnTo>
                    <a:pt x="768755" y="799732"/>
                  </a:lnTo>
                  <a:lnTo>
                    <a:pt x="0" y="7997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42" name="Google Shape;142;p3"/>
          <p:cNvGrpSpPr/>
          <p:nvPr/>
        </p:nvGrpSpPr>
        <p:grpSpPr>
          <a:xfrm>
            <a:off x="989486" y="3021283"/>
            <a:ext cx="11775490" cy="5582860"/>
            <a:chOff x="0" y="161925"/>
            <a:chExt cx="15700653" cy="7443813"/>
          </a:xfrm>
        </p:grpSpPr>
        <p:sp>
          <p:nvSpPr>
            <p:cNvPr id="143" name="Google Shape;143;p3"/>
            <p:cNvSpPr txBox="1"/>
            <p:nvPr/>
          </p:nvSpPr>
          <p:spPr>
            <a:xfrm>
              <a:off x="0" y="161925"/>
              <a:ext cx="7568935" cy="1251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6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959" u="none" cap="none" strike="noStrike">
                  <a:solidFill>
                    <a:srgbClr val="FFFFFF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Problēma sabiedrībā</a:t>
              </a:r>
              <a:endParaRPr/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0" y="1800780"/>
              <a:ext cx="15700653" cy="5804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Latvija ir viena no valstīm, kur sabiedrība noveco.</a:t>
              </a:r>
              <a:endParaRPr/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Arvien vairāk cilvēku saskaras ar situācijām, kad ikdienas aprūpe kļūst par nepieciešamību.</a:t>
              </a:r>
              <a:endParaRPr/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To ietekmē: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vecums,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slimības vai traumas,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vientulība vai tuvinieku neesamība tuvumā.</a:t>
              </a:r>
              <a:endParaRPr/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Daudziem cilvēkiem aprūpe mājās nav izvēle – tā ir nepieciešamība.</a:t>
              </a:r>
              <a:endParaRPr/>
            </a:p>
          </p:txBody>
        </p:sp>
      </p:grpSp>
      <p:sp>
        <p:nvSpPr>
          <p:cNvPr id="145" name="Google Shape;145;p3"/>
          <p:cNvSpPr/>
          <p:nvPr/>
        </p:nvSpPr>
        <p:spPr>
          <a:xfrm>
            <a:off x="-1935957" y="2826548"/>
            <a:ext cx="5850886" cy="5850886"/>
          </a:xfrm>
          <a:custGeom>
            <a:rect b="b" l="l" r="r" t="t"/>
            <a:pathLst>
              <a:path extrusionOk="0" h="5850886" w="5850886">
                <a:moveTo>
                  <a:pt x="0" y="0"/>
                </a:moveTo>
                <a:lnTo>
                  <a:pt x="5850886" y="0"/>
                </a:lnTo>
                <a:lnTo>
                  <a:pt x="5850886" y="5850886"/>
                </a:lnTo>
                <a:lnTo>
                  <a:pt x="0" y="58508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3"/>
          <p:cNvSpPr/>
          <p:nvPr/>
        </p:nvSpPr>
        <p:spPr>
          <a:xfrm>
            <a:off x="13126513" y="1868592"/>
            <a:ext cx="4518524" cy="6549815"/>
          </a:xfrm>
          <a:custGeom>
            <a:rect b="b" l="l" r="r" t="t"/>
            <a:pathLst>
              <a:path extrusionOk="0" h="1429056" w="985863">
                <a:moveTo>
                  <a:pt x="0" y="0"/>
                </a:moveTo>
                <a:lnTo>
                  <a:pt x="985863" y="0"/>
                </a:lnTo>
                <a:lnTo>
                  <a:pt x="985863" y="1429056"/>
                </a:lnTo>
                <a:lnTo>
                  <a:pt x="0" y="1429056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89" l="0" r="0" t="-489"/>
            </a:stretch>
          </a:blipFill>
          <a:ln cap="sq" cmpd="sng" w="476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7" name="Google Shape;147;p3"/>
          <p:cNvSpPr txBox="1"/>
          <p:nvPr/>
        </p:nvSpPr>
        <p:spPr>
          <a:xfrm>
            <a:off x="17645037" y="332670"/>
            <a:ext cx="428340" cy="230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6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1947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/>
          <p:nvPr/>
        </p:nvSpPr>
        <p:spPr>
          <a:xfrm>
            <a:off x="1028700" y="1166882"/>
            <a:ext cx="407064" cy="536895"/>
          </a:xfrm>
          <a:custGeom>
            <a:rect b="b" l="l" r="r" t="t"/>
            <a:pathLst>
              <a:path extrusionOk="0" h="536895" w="407064">
                <a:moveTo>
                  <a:pt x="0" y="0"/>
                </a:moveTo>
                <a:lnTo>
                  <a:pt x="407064" y="0"/>
                </a:lnTo>
                <a:lnTo>
                  <a:pt x="407064" y="536896"/>
                </a:lnTo>
                <a:lnTo>
                  <a:pt x="0" y="536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3" name="Google Shape;153;p4"/>
          <p:cNvGrpSpPr/>
          <p:nvPr/>
        </p:nvGrpSpPr>
        <p:grpSpPr>
          <a:xfrm>
            <a:off x="17430413" y="-144661"/>
            <a:ext cx="857587" cy="1002248"/>
            <a:chOff x="0" y="-38100"/>
            <a:chExt cx="225867" cy="263967"/>
          </a:xfrm>
        </p:grpSpPr>
        <p:sp>
          <p:nvSpPr>
            <p:cNvPr id="154" name="Google Shape;154;p4"/>
            <p:cNvSpPr/>
            <p:nvPr/>
          </p:nvSpPr>
          <p:spPr>
            <a:xfrm>
              <a:off x="0" y="0"/>
              <a:ext cx="225867" cy="225867"/>
            </a:xfrm>
            <a:custGeom>
              <a:rect b="b" l="l" r="r" t="t"/>
              <a:pathLst>
                <a:path extrusionOk="0" h="225867" w="225867">
                  <a:moveTo>
                    <a:pt x="0" y="0"/>
                  </a:moveTo>
                  <a:lnTo>
                    <a:pt x="225867" y="0"/>
                  </a:lnTo>
                  <a:lnTo>
                    <a:pt x="225867" y="225867"/>
                  </a:lnTo>
                  <a:lnTo>
                    <a:pt x="0" y="225867"/>
                  </a:lnTo>
                  <a:close/>
                </a:path>
              </a:pathLst>
            </a:custGeom>
            <a:gradFill>
              <a:gsLst>
                <a:gs pos="0">
                  <a:srgbClr val="002365"/>
                </a:gs>
                <a:gs pos="100000">
                  <a:srgbClr val="2A3138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55" name="Google Shape;155;p4"/>
            <p:cNvSpPr txBox="1"/>
            <p:nvPr/>
          </p:nvSpPr>
          <p:spPr>
            <a:xfrm>
              <a:off x="0" y="-38100"/>
              <a:ext cx="225867" cy="2639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4"/>
          <p:cNvSpPr txBox="1"/>
          <p:nvPr/>
        </p:nvSpPr>
        <p:spPr>
          <a:xfrm>
            <a:off x="17645037" y="332670"/>
            <a:ext cx="428340" cy="230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6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6201906" y="758266"/>
            <a:ext cx="5884187" cy="8770469"/>
          </a:xfrm>
          <a:custGeom>
            <a:rect b="b" l="l" r="r" t="t"/>
            <a:pathLst>
              <a:path extrusionOk="0" h="8770469" w="5884187">
                <a:moveTo>
                  <a:pt x="0" y="0"/>
                </a:moveTo>
                <a:lnTo>
                  <a:pt x="5884188" y="0"/>
                </a:lnTo>
                <a:lnTo>
                  <a:pt x="5884188" y="8770468"/>
                </a:lnTo>
                <a:lnTo>
                  <a:pt x="0" y="87704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8" name="Google Shape;158;p4"/>
          <p:cNvGrpSpPr/>
          <p:nvPr/>
        </p:nvGrpSpPr>
        <p:grpSpPr>
          <a:xfrm>
            <a:off x="1028700" y="1028700"/>
            <a:ext cx="1062254" cy="1062254"/>
            <a:chOff x="0" y="0"/>
            <a:chExt cx="1416339" cy="1416339"/>
          </a:xfrm>
        </p:grpSpPr>
        <p:sp>
          <p:nvSpPr>
            <p:cNvPr id="159" name="Google Shape;159;p4"/>
            <p:cNvSpPr/>
            <p:nvPr/>
          </p:nvSpPr>
          <p:spPr>
            <a:xfrm>
              <a:off x="0" y="0"/>
              <a:ext cx="1416339" cy="1416339"/>
            </a:xfrm>
            <a:custGeom>
              <a:rect b="b" l="l" r="r" t="t"/>
              <a:pathLst>
                <a:path extrusionOk="0" h="1416339" w="1416339">
                  <a:moveTo>
                    <a:pt x="0" y="0"/>
                  </a:moveTo>
                  <a:lnTo>
                    <a:pt x="1416339" y="0"/>
                  </a:lnTo>
                  <a:lnTo>
                    <a:pt x="1416339" y="1416339"/>
                  </a:lnTo>
                  <a:lnTo>
                    <a:pt x="0" y="14163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0" name="Google Shape;160;p4"/>
            <p:cNvSpPr/>
            <p:nvPr/>
          </p:nvSpPr>
          <p:spPr>
            <a:xfrm>
              <a:off x="323792" y="308304"/>
              <a:ext cx="768755" cy="799732"/>
            </a:xfrm>
            <a:custGeom>
              <a:rect b="b" l="l" r="r" t="t"/>
              <a:pathLst>
                <a:path extrusionOk="0" h="799732" w="768755">
                  <a:moveTo>
                    <a:pt x="0" y="0"/>
                  </a:moveTo>
                  <a:lnTo>
                    <a:pt x="768755" y="0"/>
                  </a:lnTo>
                  <a:lnTo>
                    <a:pt x="768755" y="799732"/>
                  </a:lnTo>
                  <a:lnTo>
                    <a:pt x="0" y="7997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61" name="Google Shape;161;p4"/>
          <p:cNvGrpSpPr/>
          <p:nvPr/>
        </p:nvGrpSpPr>
        <p:grpSpPr>
          <a:xfrm>
            <a:off x="3688958" y="2224450"/>
            <a:ext cx="10910085" cy="6397694"/>
            <a:chOff x="0" y="161925"/>
            <a:chExt cx="14546780" cy="8530259"/>
          </a:xfrm>
        </p:grpSpPr>
        <p:sp>
          <p:nvSpPr>
            <p:cNvPr id="162" name="Google Shape;162;p4"/>
            <p:cNvSpPr txBox="1"/>
            <p:nvPr/>
          </p:nvSpPr>
          <p:spPr>
            <a:xfrm>
              <a:off x="3622145" y="161925"/>
              <a:ext cx="7302491" cy="2381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6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959" u="none" cap="none" strike="noStrike">
                  <a:solidFill>
                    <a:srgbClr val="FFFFFF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Kāpēc aprūpe mājās ir svarīga?</a:t>
              </a:r>
              <a:endParaRPr/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3486371" y="2971892"/>
              <a:ext cx="7574037" cy="2883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Aprūpe mājās ļauj cilvēkam saglabāt:</a:t>
              </a:r>
              <a:endParaRPr/>
            </a:p>
            <a:p>
              <a:pPr indent="-269875" lvl="1" marL="539749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savu vidi,</a:t>
              </a:r>
              <a:endParaRPr/>
            </a:p>
            <a:p>
              <a:pPr indent="-269875" lvl="1" marL="539749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savu identitāti,</a:t>
              </a:r>
              <a:endParaRPr/>
            </a:p>
            <a:p>
              <a:pPr indent="-269875" lvl="1" marL="539749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savus ieradumus,</a:t>
              </a:r>
              <a:endParaRPr/>
            </a:p>
            <a:p>
              <a:pPr indent="-269875" lvl="1" marL="539749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savu cieņu.</a:t>
              </a:r>
              <a:endParaRPr/>
            </a:p>
          </p:txBody>
        </p:sp>
        <p:sp>
          <p:nvSpPr>
            <p:cNvPr id="164" name="Google Shape;164;p4"/>
            <p:cNvSpPr txBox="1"/>
            <p:nvPr/>
          </p:nvSpPr>
          <p:spPr>
            <a:xfrm>
              <a:off x="0" y="5808226"/>
              <a:ext cx="14546780" cy="2883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Aprūpe nav tikai fiziska palīdzība - tas ir arī emocionāls atbalsts, drošības sajūta un klātbūtne.</a:t>
              </a:r>
              <a:endParaRPr/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Šis pakalpojums kļūst arvien pieprasītāks, un tā nozīme sabiedrībā turpina pieaugt.</a:t>
              </a:r>
              <a:endParaRPr/>
            </a:p>
          </p:txBody>
        </p:sp>
      </p:grp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2365"/>
            </a:gs>
            <a:gs pos="100000">
              <a:srgbClr val="2A3138"/>
            </a:gs>
          </a:gsLst>
          <a:lin ang="0" scaled="0"/>
        </a:gra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/>
          <p:nvPr/>
        </p:nvSpPr>
        <p:spPr>
          <a:xfrm>
            <a:off x="1028700" y="1166882"/>
            <a:ext cx="407064" cy="536895"/>
          </a:xfrm>
          <a:custGeom>
            <a:rect b="b" l="l" r="r" t="t"/>
            <a:pathLst>
              <a:path extrusionOk="0" h="536895" w="407064">
                <a:moveTo>
                  <a:pt x="0" y="0"/>
                </a:moveTo>
                <a:lnTo>
                  <a:pt x="407064" y="0"/>
                </a:lnTo>
                <a:lnTo>
                  <a:pt x="407064" y="536896"/>
                </a:lnTo>
                <a:lnTo>
                  <a:pt x="0" y="536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0" name="Google Shape;170;p5"/>
          <p:cNvGrpSpPr/>
          <p:nvPr/>
        </p:nvGrpSpPr>
        <p:grpSpPr>
          <a:xfrm>
            <a:off x="17430413" y="-144661"/>
            <a:ext cx="857587" cy="1002248"/>
            <a:chOff x="0" y="-38100"/>
            <a:chExt cx="225867" cy="263967"/>
          </a:xfrm>
        </p:grpSpPr>
        <p:sp>
          <p:nvSpPr>
            <p:cNvPr id="171" name="Google Shape;171;p5"/>
            <p:cNvSpPr/>
            <p:nvPr/>
          </p:nvSpPr>
          <p:spPr>
            <a:xfrm>
              <a:off x="0" y="0"/>
              <a:ext cx="225867" cy="225867"/>
            </a:xfrm>
            <a:custGeom>
              <a:rect b="b" l="l" r="r" t="t"/>
              <a:pathLst>
                <a:path extrusionOk="0" h="225867" w="225867">
                  <a:moveTo>
                    <a:pt x="0" y="0"/>
                  </a:moveTo>
                  <a:lnTo>
                    <a:pt x="225867" y="0"/>
                  </a:lnTo>
                  <a:lnTo>
                    <a:pt x="225867" y="225867"/>
                  </a:lnTo>
                  <a:lnTo>
                    <a:pt x="0" y="225867"/>
                  </a:lnTo>
                  <a:close/>
                </a:path>
              </a:pathLst>
            </a:custGeom>
            <a:gradFill>
              <a:gsLst>
                <a:gs pos="0">
                  <a:srgbClr val="002365"/>
                </a:gs>
                <a:gs pos="100000">
                  <a:srgbClr val="2A3138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72" name="Google Shape;172;p5"/>
            <p:cNvSpPr txBox="1"/>
            <p:nvPr/>
          </p:nvSpPr>
          <p:spPr>
            <a:xfrm>
              <a:off x="0" y="-38100"/>
              <a:ext cx="225867" cy="2639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5"/>
          <p:cNvSpPr/>
          <p:nvPr/>
        </p:nvSpPr>
        <p:spPr>
          <a:xfrm>
            <a:off x="-208714" y="4735675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4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4" name="Google Shape;174;p5"/>
          <p:cNvGrpSpPr/>
          <p:nvPr/>
        </p:nvGrpSpPr>
        <p:grpSpPr>
          <a:xfrm>
            <a:off x="1028700" y="1028700"/>
            <a:ext cx="1062254" cy="1062254"/>
            <a:chOff x="0" y="0"/>
            <a:chExt cx="1416339" cy="1416339"/>
          </a:xfrm>
        </p:grpSpPr>
        <p:sp>
          <p:nvSpPr>
            <p:cNvPr id="175" name="Google Shape;175;p5"/>
            <p:cNvSpPr/>
            <p:nvPr/>
          </p:nvSpPr>
          <p:spPr>
            <a:xfrm>
              <a:off x="0" y="0"/>
              <a:ext cx="1416339" cy="1416339"/>
            </a:xfrm>
            <a:custGeom>
              <a:rect b="b" l="l" r="r" t="t"/>
              <a:pathLst>
                <a:path extrusionOk="0" h="1416339" w="1416339">
                  <a:moveTo>
                    <a:pt x="0" y="0"/>
                  </a:moveTo>
                  <a:lnTo>
                    <a:pt x="1416339" y="0"/>
                  </a:lnTo>
                  <a:lnTo>
                    <a:pt x="1416339" y="1416339"/>
                  </a:lnTo>
                  <a:lnTo>
                    <a:pt x="0" y="14163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6" name="Google Shape;176;p5"/>
            <p:cNvSpPr/>
            <p:nvPr/>
          </p:nvSpPr>
          <p:spPr>
            <a:xfrm>
              <a:off x="323792" y="308304"/>
              <a:ext cx="768755" cy="799732"/>
            </a:xfrm>
            <a:custGeom>
              <a:rect b="b" l="l" r="r" t="t"/>
              <a:pathLst>
                <a:path extrusionOk="0" h="799732" w="768755">
                  <a:moveTo>
                    <a:pt x="0" y="0"/>
                  </a:moveTo>
                  <a:lnTo>
                    <a:pt x="768755" y="0"/>
                  </a:lnTo>
                  <a:lnTo>
                    <a:pt x="768755" y="799732"/>
                  </a:lnTo>
                  <a:lnTo>
                    <a:pt x="0" y="7997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77" name="Google Shape;177;p5"/>
          <p:cNvSpPr/>
          <p:nvPr/>
        </p:nvSpPr>
        <p:spPr>
          <a:xfrm>
            <a:off x="10916420" y="887525"/>
            <a:ext cx="6728617" cy="4255975"/>
          </a:xfrm>
          <a:custGeom>
            <a:rect b="b" l="l" r="r" t="t"/>
            <a:pathLst>
              <a:path extrusionOk="0" h="1072380" w="1695412">
                <a:moveTo>
                  <a:pt x="0" y="0"/>
                </a:moveTo>
                <a:lnTo>
                  <a:pt x="1695412" y="0"/>
                </a:lnTo>
                <a:lnTo>
                  <a:pt x="1695412" y="1072380"/>
                </a:lnTo>
                <a:lnTo>
                  <a:pt x="0" y="107238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1291" l="0" r="-3381" t="-11291"/>
            </a:stretch>
          </a:blipFill>
          <a:ln cap="sq" cmpd="sng" w="476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8" name="Google Shape;178;p5"/>
          <p:cNvSpPr/>
          <p:nvPr/>
        </p:nvSpPr>
        <p:spPr>
          <a:xfrm>
            <a:off x="10916420" y="5308581"/>
            <a:ext cx="6728617" cy="4603185"/>
          </a:xfrm>
          <a:custGeom>
            <a:rect b="b" l="l" r="r" t="t"/>
            <a:pathLst>
              <a:path extrusionOk="0" h="1159866" w="1695412">
                <a:moveTo>
                  <a:pt x="0" y="0"/>
                </a:moveTo>
                <a:lnTo>
                  <a:pt x="1695412" y="0"/>
                </a:lnTo>
                <a:lnTo>
                  <a:pt x="1695412" y="1159866"/>
                </a:lnTo>
                <a:lnTo>
                  <a:pt x="0" y="1159866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3468" l="0" r="0" t="-61430"/>
            </a:stretch>
          </a:blipFill>
          <a:ln cap="sq" cmpd="sng" w="476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9" name="Google Shape;179;p5"/>
          <p:cNvSpPr txBox="1"/>
          <p:nvPr/>
        </p:nvSpPr>
        <p:spPr>
          <a:xfrm>
            <a:off x="17645037" y="332670"/>
            <a:ext cx="428340" cy="230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6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sp>
        <p:nvSpPr>
          <p:cNvPr id="180" name="Google Shape;180;p5"/>
          <p:cNvSpPr txBox="1"/>
          <p:nvPr/>
        </p:nvSpPr>
        <p:spPr>
          <a:xfrm>
            <a:off x="1848686" y="3175024"/>
            <a:ext cx="5476868" cy="897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59" u="none" cap="none" strike="noStrike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Uzņēmuma ideja</a:t>
            </a:r>
            <a:endParaRPr/>
          </a:p>
        </p:txBody>
      </p:sp>
      <p:sp>
        <p:nvSpPr>
          <p:cNvPr id="181" name="Google Shape;181;p5"/>
          <p:cNvSpPr txBox="1"/>
          <p:nvPr/>
        </p:nvSpPr>
        <p:spPr>
          <a:xfrm>
            <a:off x="1848686" y="4397698"/>
            <a:ext cx="8458363" cy="3927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Uzņēmums tika veidots ar vienu galveno ideju -</a:t>
            </a:r>
            <a:endParaRPr/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nodrošināt aprūpi, kas balstīta ne tikai uz pienākumu izpildi, bet arī vērsta uz atbalstu un pieejamību (lauku teritorijās).</a:t>
            </a:r>
            <a:endParaRPr/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Mērķis bija radīt pakalpojumu, kur:</a:t>
            </a:r>
            <a:endParaRPr/>
          </a:p>
          <a:p>
            <a:pPr indent="-269875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klients jūtas sadzirdēts,</a:t>
            </a:r>
            <a:endParaRPr/>
          </a:p>
          <a:p>
            <a:pPr indent="-269875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ģimene jūtas droši,</a:t>
            </a:r>
            <a:endParaRPr/>
          </a:p>
          <a:p>
            <a:pPr indent="-269875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aprūpētājs ir ne tikai darbinieks, bet atbalsts.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2365"/>
            </a:gs>
            <a:gs pos="100000">
              <a:srgbClr val="2A3138"/>
            </a:gs>
          </a:gsLst>
          <a:lin ang="0" scaled="0"/>
        </a:gra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6"/>
          <p:cNvGrpSpPr/>
          <p:nvPr/>
        </p:nvGrpSpPr>
        <p:grpSpPr>
          <a:xfrm>
            <a:off x="17430413" y="-144661"/>
            <a:ext cx="857587" cy="1002248"/>
            <a:chOff x="0" y="-38100"/>
            <a:chExt cx="225867" cy="263967"/>
          </a:xfrm>
        </p:grpSpPr>
        <p:sp>
          <p:nvSpPr>
            <p:cNvPr id="187" name="Google Shape;187;p6"/>
            <p:cNvSpPr/>
            <p:nvPr/>
          </p:nvSpPr>
          <p:spPr>
            <a:xfrm>
              <a:off x="0" y="0"/>
              <a:ext cx="225867" cy="225867"/>
            </a:xfrm>
            <a:custGeom>
              <a:rect b="b" l="l" r="r" t="t"/>
              <a:pathLst>
                <a:path extrusionOk="0" h="225867" w="225867">
                  <a:moveTo>
                    <a:pt x="0" y="0"/>
                  </a:moveTo>
                  <a:lnTo>
                    <a:pt x="225867" y="0"/>
                  </a:lnTo>
                  <a:lnTo>
                    <a:pt x="225867" y="225867"/>
                  </a:lnTo>
                  <a:lnTo>
                    <a:pt x="0" y="225867"/>
                  </a:lnTo>
                  <a:close/>
                </a:path>
              </a:pathLst>
            </a:custGeom>
            <a:gradFill>
              <a:gsLst>
                <a:gs pos="0">
                  <a:srgbClr val="002365"/>
                </a:gs>
                <a:gs pos="100000">
                  <a:srgbClr val="2A3138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88" name="Google Shape;188;p6"/>
            <p:cNvSpPr txBox="1"/>
            <p:nvPr/>
          </p:nvSpPr>
          <p:spPr>
            <a:xfrm>
              <a:off x="0" y="-38100"/>
              <a:ext cx="225867" cy="2639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6"/>
          <p:cNvGrpSpPr/>
          <p:nvPr/>
        </p:nvGrpSpPr>
        <p:grpSpPr>
          <a:xfrm>
            <a:off x="1028700" y="1028700"/>
            <a:ext cx="1062254" cy="1062254"/>
            <a:chOff x="0" y="0"/>
            <a:chExt cx="1416339" cy="1416339"/>
          </a:xfrm>
        </p:grpSpPr>
        <p:sp>
          <p:nvSpPr>
            <p:cNvPr id="190" name="Google Shape;190;p6"/>
            <p:cNvSpPr/>
            <p:nvPr/>
          </p:nvSpPr>
          <p:spPr>
            <a:xfrm>
              <a:off x="0" y="0"/>
              <a:ext cx="1416339" cy="1416339"/>
            </a:xfrm>
            <a:custGeom>
              <a:rect b="b" l="l" r="r" t="t"/>
              <a:pathLst>
                <a:path extrusionOk="0" h="1416339" w="1416339">
                  <a:moveTo>
                    <a:pt x="0" y="0"/>
                  </a:moveTo>
                  <a:lnTo>
                    <a:pt x="1416339" y="0"/>
                  </a:lnTo>
                  <a:lnTo>
                    <a:pt x="1416339" y="1416339"/>
                  </a:lnTo>
                  <a:lnTo>
                    <a:pt x="0" y="14163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1" name="Google Shape;191;p6"/>
            <p:cNvSpPr/>
            <p:nvPr/>
          </p:nvSpPr>
          <p:spPr>
            <a:xfrm>
              <a:off x="323792" y="308304"/>
              <a:ext cx="768755" cy="799732"/>
            </a:xfrm>
            <a:custGeom>
              <a:rect b="b" l="l" r="r" t="t"/>
              <a:pathLst>
                <a:path extrusionOk="0" h="799732" w="768755">
                  <a:moveTo>
                    <a:pt x="0" y="0"/>
                  </a:moveTo>
                  <a:lnTo>
                    <a:pt x="768755" y="0"/>
                  </a:lnTo>
                  <a:lnTo>
                    <a:pt x="768755" y="799732"/>
                  </a:lnTo>
                  <a:lnTo>
                    <a:pt x="0" y="7997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92" name="Google Shape;192;p6"/>
          <p:cNvSpPr/>
          <p:nvPr/>
        </p:nvSpPr>
        <p:spPr>
          <a:xfrm>
            <a:off x="0" y="4514694"/>
            <a:ext cx="5772306" cy="5772306"/>
          </a:xfrm>
          <a:custGeom>
            <a:rect b="b" l="l" r="r" t="t"/>
            <a:pathLst>
              <a:path extrusionOk="0" h="5772306" w="5772306">
                <a:moveTo>
                  <a:pt x="0" y="0"/>
                </a:moveTo>
                <a:lnTo>
                  <a:pt x="5772306" y="0"/>
                </a:lnTo>
                <a:lnTo>
                  <a:pt x="5772306" y="5772306"/>
                </a:lnTo>
                <a:lnTo>
                  <a:pt x="0" y="5772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3" name="Google Shape;193;p6"/>
          <p:cNvGrpSpPr/>
          <p:nvPr/>
        </p:nvGrpSpPr>
        <p:grpSpPr>
          <a:xfrm>
            <a:off x="2684425" y="1150144"/>
            <a:ext cx="9103254" cy="8211760"/>
            <a:chOff x="0" y="161925"/>
            <a:chExt cx="12137671" cy="10949013"/>
          </a:xfrm>
        </p:grpSpPr>
        <p:sp>
          <p:nvSpPr>
            <p:cNvPr id="194" name="Google Shape;194;p6"/>
            <p:cNvSpPr txBox="1"/>
            <p:nvPr/>
          </p:nvSpPr>
          <p:spPr>
            <a:xfrm>
              <a:off x="0" y="161925"/>
              <a:ext cx="7568935" cy="1251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6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959" u="none" cap="none" strike="noStrike">
                  <a:solidFill>
                    <a:srgbClr val="FFFFFF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Pakalpojumi</a:t>
              </a:r>
              <a:endParaRPr/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0" y="1800780"/>
              <a:ext cx="12137671" cy="93101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Ikdienas darbā aprūpe izpaužas dažādos veidos.</a:t>
              </a:r>
              <a:endParaRPr/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Tā ietver: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palīdzību mājas darbos,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personīgo aprūpi,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palīdzību nokļūšanai uz veikaliem vai medicīnas iestādēm,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emocionālu atbalstu, sarunas, pastaigas un kopā būšanu.</a:t>
              </a:r>
              <a:endParaRPr/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Īpaši lauku teritorijās šie pakalpojumi ir būtiski, jo: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attālumi no pilsētām ir lieli,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sabiedriskais transports ir ierobežots,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šiem cilvēkiem nav komunikācijas iespējas ar apkārtējiem,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cilvēkiem bieži nav citas palīdzības iespējas.</a:t>
              </a:r>
              <a:endParaRPr/>
            </a:p>
          </p:txBody>
        </p:sp>
      </p:grpSp>
      <p:grpSp>
        <p:nvGrpSpPr>
          <p:cNvPr id="196" name="Google Shape;196;p6"/>
          <p:cNvGrpSpPr/>
          <p:nvPr/>
        </p:nvGrpSpPr>
        <p:grpSpPr>
          <a:xfrm>
            <a:off x="11989407" y="534939"/>
            <a:ext cx="4488908" cy="9217122"/>
            <a:chOff x="0" y="0"/>
            <a:chExt cx="5985211" cy="12289496"/>
          </a:xfrm>
        </p:grpSpPr>
        <p:sp>
          <p:nvSpPr>
            <p:cNvPr id="197" name="Google Shape;197;p6"/>
            <p:cNvSpPr/>
            <p:nvPr/>
          </p:nvSpPr>
          <p:spPr>
            <a:xfrm>
              <a:off x="0" y="6216670"/>
              <a:ext cx="5985211" cy="6072826"/>
            </a:xfrm>
            <a:custGeom>
              <a:rect b="b" l="l" r="r" t="t"/>
              <a:pathLst>
                <a:path extrusionOk="0" h="1154257" w="1137604">
                  <a:moveTo>
                    <a:pt x="0" y="0"/>
                  </a:moveTo>
                  <a:lnTo>
                    <a:pt x="1137604" y="0"/>
                  </a:lnTo>
                  <a:lnTo>
                    <a:pt x="1137604" y="1154257"/>
                  </a:lnTo>
                  <a:lnTo>
                    <a:pt x="0" y="1154257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95826" l="-8095" r="0" t="-40922"/>
              </a:stretch>
            </a:blipFill>
            <a:ln cap="sq" cmpd="sng" w="476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8" name="Google Shape;198;p6"/>
            <p:cNvSpPr/>
            <p:nvPr/>
          </p:nvSpPr>
          <p:spPr>
            <a:xfrm>
              <a:off x="0" y="0"/>
              <a:ext cx="5985211" cy="6019630"/>
            </a:xfrm>
            <a:custGeom>
              <a:rect b="b" l="l" r="r" t="t"/>
              <a:pathLst>
                <a:path extrusionOk="0" h="1170507" w="1163815">
                  <a:moveTo>
                    <a:pt x="0" y="0"/>
                  </a:moveTo>
                  <a:lnTo>
                    <a:pt x="1163815" y="0"/>
                  </a:lnTo>
                  <a:lnTo>
                    <a:pt x="1163815" y="1170507"/>
                  </a:lnTo>
                  <a:lnTo>
                    <a:pt x="0" y="1170507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81438" l="0" r="0" t="-39513"/>
              </a:stretch>
            </a:blipFill>
            <a:ln cap="sq" cmpd="sng" w="476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sp>
        <p:nvSpPr>
          <p:cNvPr id="199" name="Google Shape;199;p6"/>
          <p:cNvSpPr txBox="1"/>
          <p:nvPr/>
        </p:nvSpPr>
        <p:spPr>
          <a:xfrm>
            <a:off x="17645037" y="332670"/>
            <a:ext cx="428340" cy="230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6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2365"/>
            </a:gs>
            <a:gs pos="100000">
              <a:srgbClr val="2A3138"/>
            </a:gs>
          </a:gsLst>
          <a:lin ang="0" scaled="0"/>
        </a:gra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17430413" y="-144661"/>
            <a:ext cx="857587" cy="1002248"/>
            <a:chOff x="0" y="-38100"/>
            <a:chExt cx="225867" cy="263967"/>
          </a:xfrm>
        </p:grpSpPr>
        <p:sp>
          <p:nvSpPr>
            <p:cNvPr id="205" name="Google Shape;205;p7"/>
            <p:cNvSpPr/>
            <p:nvPr/>
          </p:nvSpPr>
          <p:spPr>
            <a:xfrm>
              <a:off x="0" y="0"/>
              <a:ext cx="225867" cy="225867"/>
            </a:xfrm>
            <a:custGeom>
              <a:rect b="b" l="l" r="r" t="t"/>
              <a:pathLst>
                <a:path extrusionOk="0" h="225867" w="225867">
                  <a:moveTo>
                    <a:pt x="0" y="0"/>
                  </a:moveTo>
                  <a:lnTo>
                    <a:pt x="225867" y="0"/>
                  </a:lnTo>
                  <a:lnTo>
                    <a:pt x="225867" y="225867"/>
                  </a:lnTo>
                  <a:lnTo>
                    <a:pt x="0" y="225867"/>
                  </a:lnTo>
                  <a:close/>
                </a:path>
              </a:pathLst>
            </a:custGeom>
            <a:gradFill>
              <a:gsLst>
                <a:gs pos="0">
                  <a:srgbClr val="002365"/>
                </a:gs>
                <a:gs pos="100000">
                  <a:srgbClr val="2A3138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06" name="Google Shape;206;p7"/>
            <p:cNvSpPr txBox="1"/>
            <p:nvPr/>
          </p:nvSpPr>
          <p:spPr>
            <a:xfrm>
              <a:off x="0" y="-38100"/>
              <a:ext cx="225867" cy="2639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7"/>
          <p:cNvGrpSpPr/>
          <p:nvPr/>
        </p:nvGrpSpPr>
        <p:grpSpPr>
          <a:xfrm>
            <a:off x="12016833" y="1513679"/>
            <a:ext cx="7927359" cy="7259642"/>
            <a:chOff x="0" y="0"/>
            <a:chExt cx="10569812" cy="9679522"/>
          </a:xfrm>
        </p:grpSpPr>
        <p:sp>
          <p:nvSpPr>
            <p:cNvPr id="208" name="Google Shape;208;p7"/>
            <p:cNvSpPr/>
            <p:nvPr/>
          </p:nvSpPr>
          <p:spPr>
            <a:xfrm>
              <a:off x="816212" y="4873657"/>
              <a:ext cx="9753600" cy="4805865"/>
            </a:xfrm>
            <a:custGeom>
              <a:rect b="b" l="l" r="r" t="t"/>
              <a:pathLst>
                <a:path extrusionOk="0" h="4805865" w="9753600">
                  <a:moveTo>
                    <a:pt x="0" y="0"/>
                  </a:moveTo>
                  <a:lnTo>
                    <a:pt x="9753600" y="0"/>
                  </a:lnTo>
                  <a:lnTo>
                    <a:pt x="9753600" y="4805864"/>
                  </a:lnTo>
                  <a:lnTo>
                    <a:pt x="0" y="48058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9" name="Google Shape;209;p7"/>
            <p:cNvSpPr/>
            <p:nvPr/>
          </p:nvSpPr>
          <p:spPr>
            <a:xfrm>
              <a:off x="0" y="0"/>
              <a:ext cx="7697253" cy="9407754"/>
            </a:xfrm>
            <a:custGeom>
              <a:rect b="b" l="l" r="r" t="t"/>
              <a:pathLst>
                <a:path extrusionOk="0" h="9407754" w="7697253">
                  <a:moveTo>
                    <a:pt x="0" y="0"/>
                  </a:moveTo>
                  <a:lnTo>
                    <a:pt x="7697253" y="0"/>
                  </a:lnTo>
                  <a:lnTo>
                    <a:pt x="7697253" y="9407754"/>
                  </a:lnTo>
                  <a:lnTo>
                    <a:pt x="0" y="94077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10" name="Google Shape;210;p7"/>
          <p:cNvSpPr txBox="1"/>
          <p:nvPr/>
        </p:nvSpPr>
        <p:spPr>
          <a:xfrm>
            <a:off x="17645037" y="332670"/>
            <a:ext cx="428340" cy="230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6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/>
          </a:p>
        </p:txBody>
      </p:sp>
      <p:grpSp>
        <p:nvGrpSpPr>
          <p:cNvPr id="211" name="Google Shape;211;p7"/>
          <p:cNvGrpSpPr/>
          <p:nvPr/>
        </p:nvGrpSpPr>
        <p:grpSpPr>
          <a:xfrm>
            <a:off x="2253179" y="1964953"/>
            <a:ext cx="9274880" cy="6916687"/>
            <a:chOff x="0" y="161925"/>
            <a:chExt cx="12366507" cy="9222250"/>
          </a:xfrm>
        </p:grpSpPr>
        <p:sp>
          <p:nvSpPr>
            <p:cNvPr id="212" name="Google Shape;212;p7"/>
            <p:cNvSpPr txBox="1"/>
            <p:nvPr/>
          </p:nvSpPr>
          <p:spPr>
            <a:xfrm>
              <a:off x="0" y="161925"/>
              <a:ext cx="6917259" cy="1251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6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959" u="none" cap="none" strike="noStrike">
                  <a:solidFill>
                    <a:srgbClr val="FFFFFF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Attīstība</a:t>
              </a:r>
              <a:endParaRPr/>
            </a:p>
          </p:txBody>
        </p:sp>
        <p:sp>
          <p:nvSpPr>
            <p:cNvPr id="213" name="Google Shape;213;p7"/>
            <p:cNvSpPr txBox="1"/>
            <p:nvPr/>
          </p:nvSpPr>
          <p:spPr>
            <a:xfrm>
              <a:off x="0" y="1826617"/>
              <a:ext cx="12366507" cy="7557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Uzņēmuma pakalpojumu klāsts nepārtraukti attīstās.</a:t>
              </a:r>
              <a:endParaRPr/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Tas nenotiek nejauši un jaunie pakalpojumi rodas no: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klientu vajadzībām,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ģimeņu ieteikumiem,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ikdienas situācijām.</a:t>
              </a:r>
              <a:endParaRPr/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Katrs nākamais uzņēmuma pakalpojums ir risinājums reālajām problēmām.</a:t>
              </a:r>
              <a:endParaRPr/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Daži no šiem pakalpojumiem ir - psihologs, podologs, transporta pakalpojumi, valsts finansētais asistents utt.</a:t>
              </a:r>
              <a:endParaRPr/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Lai gan nosaukums ir palicis tas pats, jo tā ir mūsu atpazīstamības zīme, mūsu pakalpojumu klāsts ir ļoti plašs.</a:t>
              </a:r>
              <a:endParaRPr/>
            </a:p>
          </p:txBody>
        </p:sp>
      </p:grpSp>
      <p:grpSp>
        <p:nvGrpSpPr>
          <p:cNvPr id="214" name="Google Shape;214;p7"/>
          <p:cNvGrpSpPr/>
          <p:nvPr/>
        </p:nvGrpSpPr>
        <p:grpSpPr>
          <a:xfrm>
            <a:off x="1028700" y="1028700"/>
            <a:ext cx="1062254" cy="1062254"/>
            <a:chOff x="0" y="0"/>
            <a:chExt cx="1416339" cy="1416339"/>
          </a:xfrm>
        </p:grpSpPr>
        <p:sp>
          <p:nvSpPr>
            <p:cNvPr id="215" name="Google Shape;215;p7"/>
            <p:cNvSpPr/>
            <p:nvPr/>
          </p:nvSpPr>
          <p:spPr>
            <a:xfrm>
              <a:off x="0" y="0"/>
              <a:ext cx="1416339" cy="1416339"/>
            </a:xfrm>
            <a:custGeom>
              <a:rect b="b" l="l" r="r" t="t"/>
              <a:pathLst>
                <a:path extrusionOk="0" h="1416339" w="1416339">
                  <a:moveTo>
                    <a:pt x="0" y="0"/>
                  </a:moveTo>
                  <a:lnTo>
                    <a:pt x="1416339" y="0"/>
                  </a:lnTo>
                  <a:lnTo>
                    <a:pt x="1416339" y="1416339"/>
                  </a:lnTo>
                  <a:lnTo>
                    <a:pt x="0" y="14163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6" name="Google Shape;216;p7"/>
            <p:cNvSpPr/>
            <p:nvPr/>
          </p:nvSpPr>
          <p:spPr>
            <a:xfrm>
              <a:off x="323792" y="308304"/>
              <a:ext cx="768755" cy="799732"/>
            </a:xfrm>
            <a:custGeom>
              <a:rect b="b" l="l" r="r" t="t"/>
              <a:pathLst>
                <a:path extrusionOk="0" h="799732" w="768755">
                  <a:moveTo>
                    <a:pt x="0" y="0"/>
                  </a:moveTo>
                  <a:lnTo>
                    <a:pt x="768755" y="0"/>
                  </a:lnTo>
                  <a:lnTo>
                    <a:pt x="768755" y="799732"/>
                  </a:lnTo>
                  <a:lnTo>
                    <a:pt x="0" y="7997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2365"/>
            </a:gs>
            <a:gs pos="100000">
              <a:srgbClr val="2A3138"/>
            </a:gs>
          </a:gsLst>
          <a:lin ang="0" scaled="0"/>
        </a:gra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/>
          <p:nvPr/>
        </p:nvSpPr>
        <p:spPr>
          <a:xfrm>
            <a:off x="-372424" y="-326469"/>
            <a:ext cx="18965795" cy="5154377"/>
          </a:xfrm>
          <a:custGeom>
            <a:rect b="b" l="l" r="r" t="t"/>
            <a:pathLst>
              <a:path extrusionOk="0" h="798548" w="2938298">
                <a:moveTo>
                  <a:pt x="0" y="0"/>
                </a:moveTo>
                <a:lnTo>
                  <a:pt x="2938298" y="0"/>
                </a:lnTo>
                <a:lnTo>
                  <a:pt x="2938298" y="798548"/>
                </a:lnTo>
                <a:lnTo>
                  <a:pt x="0" y="798548"/>
                </a:lnTo>
                <a:close/>
              </a:path>
            </a:pathLst>
          </a:custGeom>
          <a:blipFill rotWithShape="1">
            <a:blip r:embed="rId3">
              <a:alphaModFix amt="25000"/>
            </a:blip>
            <a:stretch>
              <a:fillRect b="-53485" l="0" r="0" t="-53485"/>
            </a:stretch>
          </a:blipFill>
          <a:ln cap="sq" cmpd="sng" w="47625">
            <a:solidFill>
              <a:srgbClr val="FFFFFF">
                <a:alpha val="24705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222" name="Google Shape;222;p8"/>
          <p:cNvGrpSpPr/>
          <p:nvPr/>
        </p:nvGrpSpPr>
        <p:grpSpPr>
          <a:xfrm>
            <a:off x="17430413" y="-144661"/>
            <a:ext cx="857587" cy="1002248"/>
            <a:chOff x="0" y="-38100"/>
            <a:chExt cx="225867" cy="263967"/>
          </a:xfrm>
        </p:grpSpPr>
        <p:sp>
          <p:nvSpPr>
            <p:cNvPr id="223" name="Google Shape;223;p8"/>
            <p:cNvSpPr/>
            <p:nvPr/>
          </p:nvSpPr>
          <p:spPr>
            <a:xfrm>
              <a:off x="0" y="0"/>
              <a:ext cx="225867" cy="225867"/>
            </a:xfrm>
            <a:custGeom>
              <a:rect b="b" l="l" r="r" t="t"/>
              <a:pathLst>
                <a:path extrusionOk="0" h="225867" w="225867">
                  <a:moveTo>
                    <a:pt x="0" y="0"/>
                  </a:moveTo>
                  <a:lnTo>
                    <a:pt x="225867" y="0"/>
                  </a:lnTo>
                  <a:lnTo>
                    <a:pt x="225867" y="225867"/>
                  </a:lnTo>
                  <a:lnTo>
                    <a:pt x="0" y="225867"/>
                  </a:lnTo>
                  <a:close/>
                </a:path>
              </a:pathLst>
            </a:custGeom>
            <a:gradFill>
              <a:gsLst>
                <a:gs pos="0">
                  <a:srgbClr val="002365"/>
                </a:gs>
                <a:gs pos="100000">
                  <a:srgbClr val="2A3138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24" name="Google Shape;224;p8"/>
            <p:cNvSpPr txBox="1"/>
            <p:nvPr/>
          </p:nvSpPr>
          <p:spPr>
            <a:xfrm>
              <a:off x="0" y="-38100"/>
              <a:ext cx="225867" cy="2639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8"/>
          <p:cNvSpPr txBox="1"/>
          <p:nvPr/>
        </p:nvSpPr>
        <p:spPr>
          <a:xfrm>
            <a:off x="17645037" y="332670"/>
            <a:ext cx="428340" cy="230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6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08</a:t>
            </a:r>
            <a:endParaRPr/>
          </a:p>
        </p:txBody>
      </p:sp>
      <p:sp>
        <p:nvSpPr>
          <p:cNvPr id="226" name="Google Shape;226;p8"/>
          <p:cNvSpPr txBox="1"/>
          <p:nvPr/>
        </p:nvSpPr>
        <p:spPr>
          <a:xfrm>
            <a:off x="6405566" y="3165763"/>
            <a:ext cx="5476868" cy="897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59" u="none" cap="none" strike="noStrike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Darba realitāte</a:t>
            </a:r>
            <a:endParaRPr/>
          </a:p>
        </p:txBody>
      </p:sp>
      <p:grpSp>
        <p:nvGrpSpPr>
          <p:cNvPr id="227" name="Google Shape;227;p8"/>
          <p:cNvGrpSpPr/>
          <p:nvPr/>
        </p:nvGrpSpPr>
        <p:grpSpPr>
          <a:xfrm>
            <a:off x="1876881" y="5589569"/>
            <a:ext cx="14534238" cy="3915569"/>
            <a:chOff x="0" y="-47625"/>
            <a:chExt cx="19378984" cy="5220758"/>
          </a:xfrm>
        </p:grpSpPr>
        <p:sp>
          <p:nvSpPr>
            <p:cNvPr id="228" name="Google Shape;228;p8"/>
            <p:cNvSpPr txBox="1"/>
            <p:nvPr/>
          </p:nvSpPr>
          <p:spPr>
            <a:xfrm>
              <a:off x="0" y="-47625"/>
              <a:ext cx="7814878" cy="5220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Aprūpes darbs nav vienkāršs.</a:t>
              </a:r>
              <a:endParaRPr/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Tas nozīmē: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saskarsmi ar dažādiem cilvēkiem,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sarežģītas emocionālās situācijas,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lielu atbildību,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apgrūtinātu nokļūšanu pie klientiem,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drošības riskus.</a:t>
              </a:r>
              <a:endParaRPr/>
            </a:p>
          </p:txBody>
        </p:sp>
        <p:sp>
          <p:nvSpPr>
            <p:cNvPr id="229" name="Google Shape;229;p8"/>
            <p:cNvSpPr txBox="1"/>
            <p:nvPr/>
          </p:nvSpPr>
          <p:spPr>
            <a:xfrm>
              <a:off x="9432441" y="-47625"/>
              <a:ext cx="9946543" cy="5220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Katrs klients ir atšķirīgs, un katra diena prasa pielāgošanos.</a:t>
              </a:r>
              <a:endParaRPr/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Tomēr tieši šis māca: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pacietību,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sapratni,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spēju uzklausīt,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spēju redzēt cilvēku par spīti viņa grūtībām,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spēju novērtēt to, kas mums pašiem ir dots.</a:t>
              </a:r>
              <a:endParaRPr/>
            </a:p>
          </p:txBody>
        </p:sp>
      </p:grp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2365"/>
            </a:gs>
            <a:gs pos="100000">
              <a:srgbClr val="2A3138"/>
            </a:gs>
          </a:gsLst>
          <a:lin ang="0" scaled="0"/>
        </a:gra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9"/>
          <p:cNvGrpSpPr/>
          <p:nvPr/>
        </p:nvGrpSpPr>
        <p:grpSpPr>
          <a:xfrm>
            <a:off x="17430413" y="-144661"/>
            <a:ext cx="857587" cy="1002248"/>
            <a:chOff x="0" y="-38100"/>
            <a:chExt cx="225867" cy="263967"/>
          </a:xfrm>
        </p:grpSpPr>
        <p:sp>
          <p:nvSpPr>
            <p:cNvPr id="235" name="Google Shape;235;p9"/>
            <p:cNvSpPr/>
            <p:nvPr/>
          </p:nvSpPr>
          <p:spPr>
            <a:xfrm>
              <a:off x="0" y="0"/>
              <a:ext cx="225867" cy="225867"/>
            </a:xfrm>
            <a:custGeom>
              <a:rect b="b" l="l" r="r" t="t"/>
              <a:pathLst>
                <a:path extrusionOk="0" h="225867" w="225867">
                  <a:moveTo>
                    <a:pt x="0" y="0"/>
                  </a:moveTo>
                  <a:lnTo>
                    <a:pt x="225867" y="0"/>
                  </a:lnTo>
                  <a:lnTo>
                    <a:pt x="225867" y="225867"/>
                  </a:lnTo>
                  <a:lnTo>
                    <a:pt x="0" y="225867"/>
                  </a:lnTo>
                  <a:close/>
                </a:path>
              </a:pathLst>
            </a:custGeom>
            <a:gradFill>
              <a:gsLst>
                <a:gs pos="0">
                  <a:srgbClr val="002365"/>
                </a:gs>
                <a:gs pos="100000">
                  <a:srgbClr val="2A3138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36" name="Google Shape;236;p9"/>
            <p:cNvSpPr txBox="1"/>
            <p:nvPr/>
          </p:nvSpPr>
          <p:spPr>
            <a:xfrm>
              <a:off x="0" y="-38100"/>
              <a:ext cx="225867" cy="2639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0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9"/>
          <p:cNvGrpSpPr/>
          <p:nvPr/>
        </p:nvGrpSpPr>
        <p:grpSpPr>
          <a:xfrm>
            <a:off x="1028700" y="1028700"/>
            <a:ext cx="1062254" cy="1062254"/>
            <a:chOff x="0" y="0"/>
            <a:chExt cx="1416339" cy="1416339"/>
          </a:xfrm>
        </p:grpSpPr>
        <p:sp>
          <p:nvSpPr>
            <p:cNvPr id="238" name="Google Shape;238;p9"/>
            <p:cNvSpPr/>
            <p:nvPr/>
          </p:nvSpPr>
          <p:spPr>
            <a:xfrm>
              <a:off x="0" y="0"/>
              <a:ext cx="1416339" cy="1416339"/>
            </a:xfrm>
            <a:custGeom>
              <a:rect b="b" l="l" r="r" t="t"/>
              <a:pathLst>
                <a:path extrusionOk="0" h="1416339" w="1416339">
                  <a:moveTo>
                    <a:pt x="0" y="0"/>
                  </a:moveTo>
                  <a:lnTo>
                    <a:pt x="1416339" y="0"/>
                  </a:lnTo>
                  <a:lnTo>
                    <a:pt x="1416339" y="1416339"/>
                  </a:lnTo>
                  <a:lnTo>
                    <a:pt x="0" y="14163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9" name="Google Shape;239;p9"/>
            <p:cNvSpPr/>
            <p:nvPr/>
          </p:nvSpPr>
          <p:spPr>
            <a:xfrm>
              <a:off x="323792" y="308304"/>
              <a:ext cx="768755" cy="799732"/>
            </a:xfrm>
            <a:custGeom>
              <a:rect b="b" l="l" r="r" t="t"/>
              <a:pathLst>
                <a:path extrusionOk="0" h="799732" w="768755">
                  <a:moveTo>
                    <a:pt x="0" y="0"/>
                  </a:moveTo>
                  <a:lnTo>
                    <a:pt x="768755" y="0"/>
                  </a:lnTo>
                  <a:lnTo>
                    <a:pt x="768755" y="799732"/>
                  </a:lnTo>
                  <a:lnTo>
                    <a:pt x="0" y="7997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40" name="Google Shape;240;p9"/>
          <p:cNvSpPr/>
          <p:nvPr/>
        </p:nvSpPr>
        <p:spPr>
          <a:xfrm>
            <a:off x="12013673" y="2327818"/>
            <a:ext cx="5631363" cy="5631363"/>
          </a:xfrm>
          <a:custGeom>
            <a:rect b="b" l="l" r="r" t="t"/>
            <a:pathLst>
              <a:path extrusionOk="0" h="5631363" w="5631363">
                <a:moveTo>
                  <a:pt x="0" y="0"/>
                </a:moveTo>
                <a:lnTo>
                  <a:pt x="5631364" y="0"/>
                </a:lnTo>
                <a:lnTo>
                  <a:pt x="5631364" y="5631364"/>
                </a:lnTo>
                <a:lnTo>
                  <a:pt x="0" y="5631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1" name="Google Shape;241;p9"/>
          <p:cNvGrpSpPr/>
          <p:nvPr/>
        </p:nvGrpSpPr>
        <p:grpSpPr>
          <a:xfrm>
            <a:off x="2253179" y="1964953"/>
            <a:ext cx="9274880" cy="7354837"/>
            <a:chOff x="0" y="161925"/>
            <a:chExt cx="12366507" cy="9806450"/>
          </a:xfrm>
        </p:grpSpPr>
        <p:sp>
          <p:nvSpPr>
            <p:cNvPr id="242" name="Google Shape;242;p9"/>
            <p:cNvSpPr txBox="1"/>
            <p:nvPr/>
          </p:nvSpPr>
          <p:spPr>
            <a:xfrm>
              <a:off x="0" y="161925"/>
              <a:ext cx="6917259" cy="1251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6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959" u="none" cap="none" strike="noStrike">
                  <a:solidFill>
                    <a:srgbClr val="FFFFFF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Ko par šo saka AI?</a:t>
              </a:r>
              <a:endParaRPr/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0" y="1826617"/>
              <a:ext cx="12366507" cy="8141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"Aprūpetāja misija ir rūpēties par cilvēka fizisko, emocionālo un socialo labklājību, palīdzot viņam saglabāt cieņu, drošību un pēc iespējas lielāku patstavību.</a:t>
              </a:r>
              <a:endParaRPr/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Tas nozīmē: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nodrošināt ikdienas aprūpi (ēšana, higiēna, ģērbšanās, parvietošanās u.c.)，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sekot veselības stāvoklim un pašsajūtai,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sniegt emocionālu atbalstu un cilvēcīgu klātbūtni,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veicināt drošu un sakārtotu vidi,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cienīt aprūpējamā vajadzības, vēlmes un</a:t>
              </a:r>
              <a:endParaRPr/>
            </a:p>
            <a:p>
              <a:pPr indent="-269875" lvl="1" marL="539749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individualitāti.</a:t>
              </a:r>
              <a:endParaRPr/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Īsumā - aprūpētāja misija ir ne tikai palīdzēt</a:t>
              </a:r>
              <a:endParaRPr/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dzīvot, bet palīdzēt dzīvot ar cieņu un</a:t>
              </a:r>
              <a:endParaRPr/>
            </a:p>
            <a:p>
              <a:pPr indent="0" lvl="0" marL="0" marR="0" rtl="0" algn="just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kvalitāti."</a:t>
              </a:r>
              <a:endParaRPr/>
            </a:p>
          </p:txBody>
        </p:sp>
      </p:grpSp>
      <p:sp>
        <p:nvSpPr>
          <p:cNvPr id="244" name="Google Shape;244;p9"/>
          <p:cNvSpPr txBox="1"/>
          <p:nvPr/>
        </p:nvSpPr>
        <p:spPr>
          <a:xfrm>
            <a:off x="17645037" y="332670"/>
            <a:ext cx="428340" cy="230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6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/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