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</p:sldMasterIdLst>
  <p:sldIdLst>
    <p:sldId id="265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50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6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3711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2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053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5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07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7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0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2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12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0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8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v-L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7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0D2A-CC2E-4EC5-B081-034ADCAF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5358" y="1821620"/>
            <a:ext cx="6600451" cy="2262781"/>
          </a:xfrm>
        </p:spPr>
        <p:txBody>
          <a:bodyPr>
            <a:normAutofit fontScale="90000"/>
          </a:bodyPr>
          <a:lstStyle/>
          <a:p>
            <a:r>
              <a:rPr lang="lv-LV" dirty="0"/>
              <a:t>Aprūpētāju izdegšanas riski un faktori, pašaprūpe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C7393-9183-4819-A9E0-B617E8800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5359" y="4777380"/>
            <a:ext cx="6600451" cy="112628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v-LV" sz="1800" dirty="0"/>
              <a:t>Mg. </a:t>
            </a:r>
            <a:r>
              <a:rPr lang="lv-LV" sz="1800" dirty="0" err="1"/>
              <a:t>psych</a:t>
            </a:r>
            <a:r>
              <a:rPr lang="lv-LV" sz="1800" dirty="0"/>
              <a:t> </a:t>
            </a:r>
            <a:r>
              <a:rPr lang="lv-LV" dirty="0"/>
              <a:t>Maija </a:t>
            </a:r>
            <a:r>
              <a:rPr lang="lv-LV" dirty="0" err="1"/>
              <a:t>Dūka</a:t>
            </a:r>
            <a:endParaRPr lang="lv-LV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v-LV" sz="1500" dirty="0"/>
              <a:t>- SIVA koledžas lektore,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v-LV" sz="1500" dirty="0"/>
              <a:t>- ANM projekta “RAITI “  kompetenču attīstības programmas pasniedzēja.</a:t>
            </a:r>
            <a:endParaRPr lang="lv-LV" sz="1700" dirty="0"/>
          </a:p>
        </p:txBody>
      </p:sp>
      <p:pic>
        <p:nvPicPr>
          <p:cNvPr id="4" name="Attēls 3" descr="cid:image004.png@01D3E944.5F3A71B0">
            <a:extLst>
              <a:ext uri="{FF2B5EF4-FFF2-40B4-BE49-F238E27FC236}">
                <a16:creationId xmlns:a16="http://schemas.microsoft.com/office/drawing/2014/main" id="{8FE4F9B8-DC93-49B3-9B08-A1D5531186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28" y="6126742"/>
            <a:ext cx="32194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4E87F0FB-61FA-45BE-8D16-3C6597BE8A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408" y="5758734"/>
            <a:ext cx="4308475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740" y="731520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dirty="0" err="1"/>
              <a:t>Emocionāli</a:t>
            </a:r>
            <a:r>
              <a:rPr dirty="0"/>
              <a:t> </a:t>
            </a:r>
            <a:r>
              <a:rPr dirty="0" err="1"/>
              <a:t>smagākās</a:t>
            </a:r>
            <a:r>
              <a:rPr dirty="0"/>
              <a:t> </a:t>
            </a:r>
            <a:r>
              <a:rPr dirty="0" err="1"/>
              <a:t>situācijas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346279" y="2049135"/>
            <a:ext cx="6179090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 err="1"/>
              <a:t>Īpaši</a:t>
            </a:r>
            <a:r>
              <a:rPr sz="2000" dirty="0"/>
              <a:t> </a:t>
            </a:r>
            <a:r>
              <a:rPr sz="2000" dirty="0" err="1"/>
              <a:t>emocionāli</a:t>
            </a:r>
            <a:r>
              <a:rPr sz="2000" dirty="0"/>
              <a:t> </a:t>
            </a:r>
            <a:r>
              <a:rPr sz="2000" dirty="0" err="1"/>
              <a:t>smags</a:t>
            </a:r>
            <a:r>
              <a:rPr sz="2000" dirty="0"/>
              <a:t> </a:t>
            </a:r>
            <a:r>
              <a:rPr sz="2000" dirty="0" err="1"/>
              <a:t>darbs</a:t>
            </a:r>
            <a:r>
              <a:rPr sz="2000" dirty="0"/>
              <a:t> </a:t>
            </a:r>
            <a:r>
              <a:rPr sz="2000" dirty="0" err="1"/>
              <a:t>ir</a:t>
            </a:r>
            <a:r>
              <a:rPr sz="2000" dirty="0"/>
              <a:t> tad, ja </a:t>
            </a:r>
            <a:r>
              <a:rPr sz="2000" dirty="0" err="1"/>
              <a:t>aprūpējamais</a:t>
            </a:r>
            <a:r>
              <a:rPr sz="2000" dirty="0"/>
              <a:t> </a:t>
            </a:r>
            <a:r>
              <a:rPr sz="2000" dirty="0" err="1"/>
              <a:t>ir</a:t>
            </a:r>
            <a:r>
              <a:rPr sz="2000" dirty="0"/>
              <a:t> </a:t>
            </a:r>
            <a:r>
              <a:rPr sz="2000" dirty="0" err="1"/>
              <a:t>tuvs</a:t>
            </a:r>
            <a:r>
              <a:rPr sz="2000" dirty="0"/>
              <a:t> </a:t>
            </a:r>
            <a:r>
              <a:rPr sz="2000" dirty="0" err="1"/>
              <a:t>cilvēks</a:t>
            </a:r>
            <a:r>
              <a:rPr sz="2000" dirty="0"/>
              <a:t>:</a:t>
            </a:r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Māte</a:t>
            </a:r>
            <a:r>
              <a:rPr sz="2000" dirty="0"/>
              <a:t> </a:t>
            </a:r>
            <a:r>
              <a:rPr sz="2000" dirty="0" err="1"/>
              <a:t>vai</a:t>
            </a:r>
            <a:r>
              <a:rPr sz="2000" dirty="0"/>
              <a:t> </a:t>
            </a:r>
            <a:r>
              <a:rPr sz="2000" dirty="0" err="1"/>
              <a:t>tēvs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Partneris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Cits</a:t>
            </a:r>
            <a:r>
              <a:rPr sz="2000" dirty="0"/>
              <a:t> </a:t>
            </a:r>
            <a:r>
              <a:rPr sz="2000" dirty="0" err="1"/>
              <a:t>ģimenes</a:t>
            </a:r>
            <a:r>
              <a:rPr sz="2000" dirty="0"/>
              <a:t> </a:t>
            </a:r>
            <a:r>
              <a:rPr sz="2000" dirty="0" err="1"/>
              <a:t>loceklis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 err="1"/>
              <a:t>Šādos</a:t>
            </a:r>
            <a:r>
              <a:rPr sz="2000" dirty="0"/>
              <a:t> </a:t>
            </a:r>
            <a:r>
              <a:rPr sz="2000" dirty="0" err="1"/>
              <a:t>gadījumos</a:t>
            </a:r>
            <a:r>
              <a:rPr sz="2000" dirty="0"/>
              <a:t> </a:t>
            </a:r>
            <a:r>
              <a:rPr sz="2000" dirty="0" err="1"/>
              <a:t>emocionālais</a:t>
            </a:r>
            <a:r>
              <a:rPr sz="2000" dirty="0"/>
              <a:t> </a:t>
            </a:r>
            <a:r>
              <a:rPr sz="2000" dirty="0" err="1"/>
              <a:t>spiediens</a:t>
            </a:r>
            <a:r>
              <a:rPr sz="2000" dirty="0"/>
              <a:t> </a:t>
            </a:r>
            <a:r>
              <a:rPr sz="2000" dirty="0" err="1"/>
              <a:t>bieži</a:t>
            </a:r>
            <a:r>
              <a:rPr sz="2000" dirty="0"/>
              <a:t> </a:t>
            </a:r>
            <a:r>
              <a:rPr sz="2000" dirty="0" err="1"/>
              <a:t>ir</a:t>
            </a:r>
            <a:r>
              <a:rPr sz="2000" dirty="0"/>
              <a:t> </a:t>
            </a:r>
            <a:r>
              <a:rPr sz="2000" dirty="0" err="1"/>
              <a:t>lielāks</a:t>
            </a:r>
            <a:r>
              <a:rPr sz="20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FFFD8-0ADC-4013-A972-12164EA119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4122" y="0"/>
            <a:ext cx="10287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6C2C2E-2E94-478D-A304-0F636429F561}"/>
              </a:ext>
            </a:extLst>
          </p:cNvPr>
          <p:cNvSpPr/>
          <p:nvPr/>
        </p:nvSpPr>
        <p:spPr>
          <a:xfrm>
            <a:off x="2483556" y="3302561"/>
            <a:ext cx="5486400" cy="111139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7D1A9-572F-4FE4-84E6-BC5E8006ABA9}"/>
              </a:ext>
            </a:extLst>
          </p:cNvPr>
          <p:cNvSpPr txBox="1"/>
          <p:nvPr/>
        </p:nvSpPr>
        <p:spPr>
          <a:xfrm>
            <a:off x="2562578" y="3302561"/>
            <a:ext cx="53057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1F2937"/>
                </a:solidFill>
              </a:defRPr>
            </a:pPr>
            <a:r>
              <a:rPr lang="lv-LV" sz="3200" dirty="0"/>
              <a:t>Veiksmi un izturību šajā ļoti nozīmīgajā darbā!</a:t>
            </a:r>
          </a:p>
          <a:p>
            <a:pPr algn="ctr">
              <a:defRPr sz="2800" b="1">
                <a:solidFill>
                  <a:srgbClr val="1F2937"/>
                </a:solidFill>
              </a:defRPr>
            </a:pPr>
            <a:endParaRPr lang="lv-LV" sz="3200" dirty="0"/>
          </a:p>
        </p:txBody>
      </p:sp>
      <p:pic>
        <p:nvPicPr>
          <p:cNvPr id="5" name="Attēls 3" descr="cid:image004.png@01D3E944.5F3A71B0">
            <a:extLst>
              <a:ext uri="{FF2B5EF4-FFF2-40B4-BE49-F238E27FC236}">
                <a16:creationId xmlns:a16="http://schemas.microsoft.com/office/drawing/2014/main" id="{AAB2F593-9FA1-44A4-9CF7-619B9F89BC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53" y="5973441"/>
            <a:ext cx="3219450" cy="41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12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740" y="731520"/>
            <a:ext cx="7063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lang="lv-LV" dirty="0"/>
              <a:t>ANM projekts “RAITI: Rehabilitācija. Atbalsts. Iekļaušana. </a:t>
            </a:r>
            <a:r>
              <a:rPr lang="lv-LV" dirty="0" err="1"/>
              <a:t>TālākIzglītība</a:t>
            </a:r>
            <a:r>
              <a:rPr lang="lv-LV" dirty="0"/>
              <a:t>” 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233389" y="2118619"/>
            <a:ext cx="639132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r>
              <a:rPr lang="lv-LV" sz="2000" dirty="0"/>
              <a:t>Kompetenču attīstības programmas mērķis – atbalstīt neformālos aprūpētājus, lai stiprinātu viņu prasmes, zināšanas un spējas, aprūpējot cilvēkus ar funkcionāliem traucējumiem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endParaRPr lang="lv-LV" sz="20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r>
              <a:rPr lang="lv-LV" sz="2000" dirty="0"/>
              <a:t>Neformālais aprūpētājs – persona, kas rūpējas par tuvinieku ar funkcionāliem traucējumiem uz radniecības, draudzības saišu vai vienošanās pamata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endParaRPr lang="lv-LV" sz="2000" dirty="0"/>
          </a:p>
        </p:txBody>
      </p:sp>
      <p:pic>
        <p:nvPicPr>
          <p:cNvPr id="5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4D20BCB3-799B-4C81-9F8A-2C5D82B867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31" y="5766530"/>
            <a:ext cx="772490" cy="83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6" descr="Nacionālais attīstības plāns 2027">
            <a:extLst>
              <a:ext uri="{FF2B5EF4-FFF2-40B4-BE49-F238E27FC236}">
                <a16:creationId xmlns:a16="http://schemas.microsoft.com/office/drawing/2014/main" id="{66303CFB-B771-4064-9093-F02B938856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03" y="5710018"/>
            <a:ext cx="876300" cy="83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ttēls 3" descr="cid:image004.png@01D3E944.5F3A71B0">
            <a:extLst>
              <a:ext uri="{FF2B5EF4-FFF2-40B4-BE49-F238E27FC236}">
                <a16:creationId xmlns:a16="http://schemas.microsoft.com/office/drawing/2014/main" id="{DB52749F-42AC-4C4B-8577-FF8911E675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85" y="5973441"/>
            <a:ext cx="3219450" cy="41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64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E8D1D4-419B-41BF-A43F-BF52A785E9FF}"/>
              </a:ext>
            </a:extLst>
          </p:cNvPr>
          <p:cNvSpPr txBox="1"/>
          <p:nvPr/>
        </p:nvSpPr>
        <p:spPr>
          <a:xfrm>
            <a:off x="2285999" y="1900282"/>
            <a:ext cx="63319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/>
              <a:t>Noritējušas 32 grupas, plānotas vēl 3 grupas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/>
              <a:t>Mācībās vienā vai vairākās grupās piedalījušies 162 neformālie aprūpētāji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/>
              <a:t>Apmācības norit pēc moduļu sistēmas piecās tēmās: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lv-LV" sz="2000" dirty="0"/>
              <a:t>“Medicīna un aprūpe”,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lv-LV" sz="2000" dirty="0"/>
              <a:t>“Saskarsme”,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lv-LV" sz="2000" dirty="0"/>
              <a:t>“Sadzīve, vide un ergonomika”,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lv-LV" sz="2000" dirty="0"/>
              <a:t>“Tiesības un pienākumi”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lv-LV" sz="2000" dirty="0"/>
              <a:t>“Aprūpētāja pašaprūpe”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4D961-6CC6-407B-8B0D-4707BD8E30B1}"/>
              </a:ext>
            </a:extLst>
          </p:cNvPr>
          <p:cNvSpPr txBox="1"/>
          <p:nvPr/>
        </p:nvSpPr>
        <p:spPr>
          <a:xfrm>
            <a:off x="1679740" y="731520"/>
            <a:ext cx="7063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lang="lv-LV" dirty="0"/>
              <a:t>ANM projekts “RAITI: Rehabilitācija. Atbalsts. Iekļaušana. </a:t>
            </a:r>
            <a:r>
              <a:rPr lang="lv-LV" dirty="0" err="1"/>
              <a:t>TālākIzglītība</a:t>
            </a:r>
            <a:r>
              <a:rPr lang="lv-LV" dirty="0"/>
              <a:t>” </a:t>
            </a:r>
            <a:endParaRPr dirty="0"/>
          </a:p>
        </p:txBody>
      </p:sp>
      <p:pic>
        <p:nvPicPr>
          <p:cNvPr id="7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97BB4280-22B0-40FD-825C-D87BE946D5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31" y="5766530"/>
            <a:ext cx="772490" cy="83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6" descr="Nacionālais attīstības plāns 2027">
            <a:extLst>
              <a:ext uri="{FF2B5EF4-FFF2-40B4-BE49-F238E27FC236}">
                <a16:creationId xmlns:a16="http://schemas.microsoft.com/office/drawing/2014/main" id="{2646D3F5-A88B-47F3-AFA1-1AA7539CB6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03" y="5710018"/>
            <a:ext cx="876300" cy="83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ttēls 3" descr="cid:image004.png@01D3E944.5F3A71B0">
            <a:extLst>
              <a:ext uri="{FF2B5EF4-FFF2-40B4-BE49-F238E27FC236}">
                <a16:creationId xmlns:a16="http://schemas.microsoft.com/office/drawing/2014/main" id="{FEE6EAA5-F5CD-42F2-9FFF-34F6F3D666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85" y="6002472"/>
            <a:ext cx="3219450" cy="41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45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D5BDA1-BBF0-4EF8-834A-2B3EA3D0AE90}"/>
              </a:ext>
            </a:extLst>
          </p:cNvPr>
          <p:cNvSpPr/>
          <p:nvPr/>
        </p:nvSpPr>
        <p:spPr>
          <a:xfrm>
            <a:off x="191911" y="1280160"/>
            <a:ext cx="3002845" cy="557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extBox 1"/>
          <p:cNvSpPr txBox="1"/>
          <p:nvPr/>
        </p:nvSpPr>
        <p:spPr>
          <a:xfrm>
            <a:off x="1767423" y="731520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dirty="0" err="1"/>
              <a:t>Aprūpe</a:t>
            </a:r>
            <a:r>
              <a:rPr dirty="0"/>
              <a:t> </a:t>
            </a:r>
            <a:r>
              <a:rPr dirty="0" err="1"/>
              <a:t>kā</a:t>
            </a:r>
            <a:r>
              <a:rPr dirty="0"/>
              <a:t> </a:t>
            </a:r>
            <a:r>
              <a:rPr dirty="0" err="1"/>
              <a:t>sadarbības</a:t>
            </a:r>
            <a:r>
              <a:rPr dirty="0"/>
              <a:t>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2044" y="1849080"/>
            <a:ext cx="6241093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 err="1"/>
              <a:t>Aprūpē</a:t>
            </a:r>
            <a:r>
              <a:rPr sz="2000" dirty="0"/>
              <a:t> </a:t>
            </a:r>
            <a:r>
              <a:rPr sz="2000" dirty="0" err="1"/>
              <a:t>ir</a:t>
            </a:r>
            <a:r>
              <a:rPr sz="2000" dirty="0"/>
              <a:t> </a:t>
            </a:r>
            <a:r>
              <a:rPr sz="2000" dirty="0" err="1"/>
              <a:t>divu</a:t>
            </a:r>
            <a:r>
              <a:rPr sz="2000" dirty="0"/>
              <a:t> </a:t>
            </a:r>
            <a:r>
              <a:rPr sz="2000" dirty="0" err="1"/>
              <a:t>pušu</a:t>
            </a:r>
            <a:r>
              <a:rPr sz="2000" dirty="0"/>
              <a:t> </a:t>
            </a:r>
            <a:r>
              <a:rPr sz="2000" dirty="0" err="1"/>
              <a:t>savstarpēja</a:t>
            </a:r>
            <a:r>
              <a:rPr sz="2000" dirty="0"/>
              <a:t> </a:t>
            </a:r>
            <a:r>
              <a:rPr sz="2000" dirty="0" err="1"/>
              <a:t>sadarbība</a:t>
            </a:r>
            <a:r>
              <a:rPr sz="2000" dirty="0"/>
              <a:t>:</a:t>
            </a:r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Aprūpējamais</a:t>
            </a:r>
            <a:r>
              <a:rPr sz="2000" dirty="0"/>
              <a:t> – </a:t>
            </a:r>
            <a:r>
              <a:rPr sz="2000" dirty="0" err="1"/>
              <a:t>ar</a:t>
            </a:r>
            <a:r>
              <a:rPr sz="2000" dirty="0"/>
              <a:t> </a:t>
            </a:r>
            <a:r>
              <a:rPr sz="2000" dirty="0" err="1"/>
              <a:t>savām</a:t>
            </a:r>
            <a:r>
              <a:rPr sz="2000" dirty="0"/>
              <a:t> </a:t>
            </a:r>
            <a:r>
              <a:rPr sz="2000" dirty="0" err="1"/>
              <a:t>personības</a:t>
            </a:r>
            <a:r>
              <a:rPr sz="2000" dirty="0"/>
              <a:t> </a:t>
            </a:r>
            <a:r>
              <a:rPr sz="2000" dirty="0" err="1"/>
              <a:t>īpašībām</a:t>
            </a:r>
            <a:r>
              <a:rPr sz="2000" dirty="0"/>
              <a:t> un </a:t>
            </a:r>
            <a:r>
              <a:rPr sz="2000" dirty="0" err="1"/>
              <a:t>vajadzībām</a:t>
            </a:r>
            <a:r>
              <a:rPr sz="2000" dirty="0"/>
              <a:t>;</a:t>
            </a:r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Aprūpētājs</a:t>
            </a:r>
            <a:r>
              <a:rPr sz="2000" dirty="0"/>
              <a:t> </a:t>
            </a:r>
            <a:r>
              <a:rPr lang="lv-LV" sz="2000" dirty="0"/>
              <a:t>– ar savām personības īpašībām, vajadzībām un prasmēm 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8C339-3FC1-4742-8D77-B2655732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22" b="16945"/>
          <a:stretch/>
        </p:blipFill>
        <p:spPr>
          <a:xfrm>
            <a:off x="191911" y="4492978"/>
            <a:ext cx="9144000" cy="187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993" y="765842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t>Aprūpētāja darba prasības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8193" y="2102619"/>
            <a:ext cx="5412059" cy="25801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Empātija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Pacietība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Savaldība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Klausīšanās</a:t>
            </a:r>
            <a:r>
              <a:rPr sz="2000" dirty="0"/>
              <a:t> </a:t>
            </a:r>
            <a:r>
              <a:rPr sz="2000" dirty="0" err="1"/>
              <a:t>prasmes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Pozitīva</a:t>
            </a:r>
            <a:r>
              <a:rPr sz="2000" dirty="0"/>
              <a:t> </a:t>
            </a:r>
            <a:r>
              <a:rPr sz="2000" dirty="0" err="1"/>
              <a:t>emocionālā</a:t>
            </a:r>
            <a:r>
              <a:rPr sz="2000" dirty="0"/>
              <a:t> </a:t>
            </a:r>
            <a:r>
              <a:rPr sz="2000" dirty="0" err="1"/>
              <a:t>fona</a:t>
            </a:r>
            <a:r>
              <a:rPr sz="2000" dirty="0"/>
              <a:t> </a:t>
            </a:r>
            <a:r>
              <a:rPr sz="2000" dirty="0" err="1"/>
              <a:t>veidošana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Profesionalitāte</a:t>
            </a:r>
            <a:r>
              <a:rPr sz="2000" dirty="0"/>
              <a:t> un </a:t>
            </a:r>
            <a:r>
              <a:rPr sz="2000" dirty="0" err="1"/>
              <a:t>emocionālā</a:t>
            </a:r>
            <a:r>
              <a:rPr sz="2000" dirty="0"/>
              <a:t> </a:t>
            </a:r>
            <a:r>
              <a:rPr sz="2000" dirty="0" err="1"/>
              <a:t>noturība</a:t>
            </a:r>
            <a:endParaRPr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7214" y="731520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t>Ciešs kontakts aprūpē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8714" y="2196654"/>
            <a:ext cx="6261761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 err="1"/>
              <a:t>Aprūpētāja</a:t>
            </a:r>
            <a:r>
              <a:rPr sz="2000" dirty="0"/>
              <a:t> </a:t>
            </a:r>
            <a:r>
              <a:rPr sz="2000" dirty="0" err="1"/>
              <a:t>darbs</a:t>
            </a:r>
            <a:r>
              <a:rPr sz="2000" dirty="0"/>
              <a:t> </a:t>
            </a:r>
            <a:r>
              <a:rPr sz="2000" dirty="0" err="1"/>
              <a:t>saistīts</a:t>
            </a:r>
            <a:r>
              <a:rPr sz="2000" dirty="0"/>
              <a:t> </a:t>
            </a:r>
            <a:r>
              <a:rPr sz="2000" dirty="0" err="1"/>
              <a:t>ar</a:t>
            </a:r>
            <a:r>
              <a:rPr sz="2000" dirty="0"/>
              <a:t> </a:t>
            </a:r>
            <a:r>
              <a:rPr sz="2000" dirty="0" err="1"/>
              <a:t>ciešu</a:t>
            </a:r>
            <a:r>
              <a:rPr sz="2000" dirty="0"/>
              <a:t> </a:t>
            </a:r>
            <a:r>
              <a:rPr sz="2000" dirty="0" err="1"/>
              <a:t>kontaktu</a:t>
            </a:r>
            <a:r>
              <a:rPr sz="2000" dirty="0"/>
              <a:t> </a:t>
            </a:r>
            <a:r>
              <a:rPr sz="2000" dirty="0" err="1"/>
              <a:t>starp</a:t>
            </a:r>
            <a:r>
              <a:rPr sz="2000" dirty="0"/>
              <a:t> </a:t>
            </a:r>
            <a:r>
              <a:rPr sz="2000" dirty="0" err="1"/>
              <a:t>aprūpējamo</a:t>
            </a:r>
            <a:r>
              <a:rPr sz="2000" dirty="0"/>
              <a:t> un </a:t>
            </a:r>
            <a:r>
              <a:rPr sz="2000" dirty="0" err="1"/>
              <a:t>aprūpētāju</a:t>
            </a:r>
            <a:r>
              <a:rPr sz="2000" dirty="0"/>
              <a:t>:</a:t>
            </a:r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Fizisku</a:t>
            </a:r>
            <a:r>
              <a:rPr sz="2000" dirty="0"/>
              <a:t> </a:t>
            </a:r>
            <a:r>
              <a:rPr sz="2000" dirty="0" err="1"/>
              <a:t>kontaktu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Psiholoģisku</a:t>
            </a:r>
            <a:r>
              <a:rPr sz="2000" dirty="0"/>
              <a:t> </a:t>
            </a:r>
            <a:r>
              <a:rPr sz="2000" dirty="0" err="1"/>
              <a:t>kontaktu</a:t>
            </a:r>
            <a:endParaRPr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053" y="731520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dirty="0" err="1"/>
              <a:t>Pozitīvie</a:t>
            </a:r>
            <a:r>
              <a:rPr dirty="0"/>
              <a:t> </a:t>
            </a:r>
            <a:r>
              <a:rPr dirty="0" err="1"/>
              <a:t>darba</a:t>
            </a:r>
            <a:r>
              <a:rPr dirty="0"/>
              <a:t> </a:t>
            </a:r>
            <a:r>
              <a:rPr dirty="0" err="1"/>
              <a:t>aspekti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D867C-FAD1-4F70-AAE2-93D3C6FE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3" t="2057" r="13779" b="11109"/>
          <a:stretch/>
        </p:blipFill>
        <p:spPr>
          <a:xfrm>
            <a:off x="4041423" y="1578222"/>
            <a:ext cx="5102577" cy="4113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296464-ACB8-4F18-89A9-BD74F1989FC9}"/>
              </a:ext>
            </a:extLst>
          </p:cNvPr>
          <p:cNvSpPr/>
          <p:nvPr/>
        </p:nvSpPr>
        <p:spPr>
          <a:xfrm>
            <a:off x="191911" y="1280160"/>
            <a:ext cx="3002845" cy="557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extBox 3"/>
          <p:cNvSpPr txBox="1"/>
          <p:nvPr/>
        </p:nvSpPr>
        <p:spPr>
          <a:xfrm>
            <a:off x="372009" y="2627021"/>
            <a:ext cx="380487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Labi</a:t>
            </a:r>
            <a:r>
              <a:rPr sz="2000" dirty="0"/>
              <a:t> </a:t>
            </a:r>
            <a:r>
              <a:rPr sz="2000" dirty="0" err="1"/>
              <a:t>veikta</a:t>
            </a:r>
            <a:r>
              <a:rPr sz="2000" dirty="0"/>
              <a:t> </a:t>
            </a:r>
            <a:r>
              <a:rPr sz="2000" dirty="0" err="1"/>
              <a:t>darba</a:t>
            </a:r>
            <a:r>
              <a:rPr sz="2000" dirty="0"/>
              <a:t> </a:t>
            </a:r>
            <a:r>
              <a:rPr sz="2000" dirty="0" err="1"/>
              <a:t>izjūta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Aprūpējamā</a:t>
            </a:r>
            <a:r>
              <a:rPr sz="2000" dirty="0"/>
              <a:t> </a:t>
            </a:r>
            <a:r>
              <a:rPr sz="2000" dirty="0" err="1"/>
              <a:t>pateicība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Veselības</a:t>
            </a:r>
            <a:r>
              <a:rPr sz="2000" dirty="0"/>
              <a:t> </a:t>
            </a:r>
            <a:r>
              <a:rPr sz="2000" dirty="0" err="1"/>
              <a:t>stabilitāte</a:t>
            </a:r>
            <a:r>
              <a:rPr sz="2000" dirty="0"/>
              <a:t> </a:t>
            </a:r>
            <a:r>
              <a:rPr sz="2000" dirty="0" err="1"/>
              <a:t>vai</a:t>
            </a:r>
            <a:r>
              <a:rPr sz="2000" dirty="0"/>
              <a:t> </a:t>
            </a:r>
            <a:r>
              <a:rPr sz="2000" dirty="0" err="1"/>
              <a:t>uzlabojumi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Pozitīvs</a:t>
            </a:r>
            <a:r>
              <a:rPr sz="2000" dirty="0"/>
              <a:t> </a:t>
            </a:r>
            <a:r>
              <a:rPr sz="2000" dirty="0" err="1"/>
              <a:t>emocionālais</a:t>
            </a:r>
            <a:r>
              <a:rPr sz="2000" dirty="0"/>
              <a:t> </a:t>
            </a:r>
            <a:r>
              <a:rPr sz="2000" dirty="0" err="1"/>
              <a:t>fons</a:t>
            </a: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0889" y="731520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dirty="0" err="1"/>
              <a:t>Izaicinājumi</a:t>
            </a:r>
            <a:r>
              <a:rPr dirty="0"/>
              <a:t> un </a:t>
            </a:r>
            <a:r>
              <a:rPr dirty="0" err="1"/>
              <a:t>negatīvie</a:t>
            </a:r>
            <a:r>
              <a:rPr dirty="0"/>
              <a:t> </a:t>
            </a:r>
            <a:r>
              <a:rPr dirty="0" err="1"/>
              <a:t>aspekti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088089" y="2286000"/>
            <a:ext cx="6814686" cy="25801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Grūtības</a:t>
            </a:r>
            <a:r>
              <a:rPr sz="2000" dirty="0"/>
              <a:t> </a:t>
            </a:r>
            <a:r>
              <a:rPr sz="2000" dirty="0" err="1"/>
              <a:t>pieņemt</a:t>
            </a:r>
            <a:r>
              <a:rPr sz="2000" dirty="0"/>
              <a:t> </a:t>
            </a:r>
            <a:r>
              <a:rPr sz="2000" dirty="0" err="1"/>
              <a:t>personības</a:t>
            </a:r>
            <a:r>
              <a:rPr sz="2000" dirty="0"/>
              <a:t> un </a:t>
            </a:r>
            <a:r>
              <a:rPr sz="2000" dirty="0" err="1"/>
              <a:t>uzvedības</a:t>
            </a:r>
            <a:r>
              <a:rPr sz="2000" dirty="0"/>
              <a:t> </a:t>
            </a:r>
            <a:r>
              <a:rPr sz="2000" dirty="0" err="1"/>
              <a:t>izmaiņas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Sarežģīti</a:t>
            </a:r>
            <a:r>
              <a:rPr sz="2000" dirty="0"/>
              <a:t> </a:t>
            </a:r>
            <a:r>
              <a:rPr sz="2000" dirty="0" err="1"/>
              <a:t>prognozēt</a:t>
            </a:r>
            <a:r>
              <a:rPr sz="2000" dirty="0"/>
              <a:t> </a:t>
            </a:r>
            <a:r>
              <a:rPr sz="2000" dirty="0" err="1"/>
              <a:t>pozitīvu</a:t>
            </a:r>
            <a:r>
              <a:rPr sz="2000" dirty="0"/>
              <a:t> </a:t>
            </a:r>
            <a:r>
              <a:rPr sz="2000" dirty="0" err="1"/>
              <a:t>rezultātu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Pozitīva</a:t>
            </a:r>
            <a:r>
              <a:rPr sz="2000" dirty="0"/>
              <a:t> </a:t>
            </a:r>
            <a:r>
              <a:rPr sz="2000" dirty="0" err="1"/>
              <a:t>vērtējuma</a:t>
            </a:r>
            <a:r>
              <a:rPr sz="2000" dirty="0"/>
              <a:t> </a:t>
            </a:r>
            <a:r>
              <a:rPr sz="2000" dirty="0" err="1"/>
              <a:t>trūkums</a:t>
            </a:r>
            <a:r>
              <a:rPr sz="2000" dirty="0"/>
              <a:t> un </a:t>
            </a:r>
            <a:r>
              <a:rPr sz="2000" dirty="0" err="1"/>
              <a:t>kritika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Vainas</a:t>
            </a:r>
            <a:r>
              <a:rPr sz="2000" dirty="0"/>
              <a:t> un </a:t>
            </a:r>
            <a:r>
              <a:rPr sz="2000" dirty="0" err="1"/>
              <a:t>pienākuma</a:t>
            </a:r>
            <a:r>
              <a:rPr sz="2000" dirty="0"/>
              <a:t> </a:t>
            </a:r>
            <a:r>
              <a:rPr sz="2000" dirty="0" err="1"/>
              <a:t>izjūta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Pārmetumi</a:t>
            </a:r>
            <a:r>
              <a:rPr sz="2000" dirty="0"/>
              <a:t> par </a:t>
            </a:r>
            <a:r>
              <a:rPr sz="2000" dirty="0" err="1"/>
              <a:t>nepietiekamu</a:t>
            </a:r>
            <a:r>
              <a:rPr sz="2000" dirty="0"/>
              <a:t> </a:t>
            </a:r>
            <a:r>
              <a:rPr sz="2000" dirty="0" err="1"/>
              <a:t>laika</a:t>
            </a:r>
            <a:r>
              <a:rPr sz="2000" dirty="0"/>
              <a:t> </a:t>
            </a:r>
            <a:r>
              <a:rPr sz="2000" dirty="0" err="1"/>
              <a:t>veltīšanu</a:t>
            </a:r>
            <a:endParaRPr sz="2000" dirty="0"/>
          </a:p>
          <a:p>
            <a:pPr>
              <a:spcAft>
                <a:spcPts val="1000"/>
              </a:spcAft>
              <a:defRPr sz="1800">
                <a:solidFill>
                  <a:srgbClr val="1F2937"/>
                </a:solidFill>
              </a:defRPr>
            </a:pPr>
            <a:r>
              <a:rPr sz="2000" dirty="0"/>
              <a:t>• </a:t>
            </a:r>
            <a:r>
              <a:rPr sz="2000" dirty="0" err="1"/>
              <a:t>Aprūpējamā</a:t>
            </a:r>
            <a:r>
              <a:rPr sz="2000" dirty="0"/>
              <a:t> </a:t>
            </a:r>
            <a:r>
              <a:rPr sz="2000" dirty="0" err="1"/>
              <a:t>vientulības</a:t>
            </a:r>
            <a:r>
              <a:rPr sz="2000" dirty="0"/>
              <a:t> </a:t>
            </a:r>
            <a:r>
              <a:rPr sz="2000" dirty="0" err="1"/>
              <a:t>izjūta</a:t>
            </a:r>
            <a:endParaRPr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685" y="654109"/>
            <a:ext cx="77724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1F2937"/>
                </a:solidFill>
              </a:defRPr>
            </a:pPr>
            <a:r>
              <a:rPr dirty="0"/>
              <a:t>Stress un </a:t>
            </a:r>
            <a:r>
              <a:rPr dirty="0" err="1"/>
              <a:t>izdegšana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2354692" y="2183627"/>
            <a:ext cx="6103933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r>
              <a:rPr sz="2000" dirty="0" err="1"/>
              <a:t>Pozitīvie</a:t>
            </a:r>
            <a:r>
              <a:rPr sz="2000" dirty="0"/>
              <a:t> </a:t>
            </a:r>
            <a:r>
              <a:rPr sz="2000" dirty="0" err="1"/>
              <a:t>darba</a:t>
            </a:r>
            <a:r>
              <a:rPr sz="2000" dirty="0"/>
              <a:t> </a:t>
            </a:r>
            <a:r>
              <a:rPr sz="2000" dirty="0" err="1"/>
              <a:t>aspekti</a:t>
            </a:r>
            <a:r>
              <a:rPr sz="2000" dirty="0"/>
              <a:t> ne </a:t>
            </a:r>
            <a:r>
              <a:rPr sz="2000" dirty="0" err="1"/>
              <a:t>vienmēr</a:t>
            </a:r>
            <a:r>
              <a:rPr sz="2000" dirty="0"/>
              <a:t> </a:t>
            </a:r>
            <a:r>
              <a:rPr sz="2000" dirty="0" err="1"/>
              <a:t>līdzsvaro</a:t>
            </a:r>
            <a:r>
              <a:rPr sz="2000" dirty="0"/>
              <a:t> </a:t>
            </a:r>
            <a:r>
              <a:rPr sz="2000" dirty="0" err="1"/>
              <a:t>emocionālo</a:t>
            </a:r>
            <a:r>
              <a:rPr sz="2000" dirty="0"/>
              <a:t> </a:t>
            </a:r>
            <a:r>
              <a:rPr sz="2000" dirty="0" err="1"/>
              <a:t>slodzi</a:t>
            </a:r>
            <a:r>
              <a:rPr sz="2000" dirty="0"/>
              <a:t>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r>
              <a:rPr sz="2000" dirty="0" err="1"/>
              <a:t>Rezultātā</a:t>
            </a:r>
            <a:r>
              <a:rPr sz="2000" dirty="0"/>
              <a:t> var </a:t>
            </a:r>
            <a:r>
              <a:rPr sz="2000" dirty="0" err="1"/>
              <a:t>rasties</a:t>
            </a:r>
            <a:r>
              <a:rPr sz="2000" dirty="0"/>
              <a:t> stress, </a:t>
            </a:r>
            <a:r>
              <a:rPr sz="2000" dirty="0" err="1"/>
              <a:t>emocionāls</a:t>
            </a:r>
            <a:r>
              <a:rPr sz="2000" dirty="0"/>
              <a:t> </a:t>
            </a:r>
            <a:r>
              <a:rPr sz="2000" dirty="0" err="1"/>
              <a:t>izsīkums</a:t>
            </a:r>
            <a:r>
              <a:rPr sz="2000" dirty="0"/>
              <a:t> un </a:t>
            </a:r>
            <a:r>
              <a:rPr sz="2000" dirty="0" err="1"/>
              <a:t>izdegšana</a:t>
            </a:r>
            <a:r>
              <a:rPr sz="2000" dirty="0"/>
              <a:t>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  <a:defRPr sz="1800">
                <a:solidFill>
                  <a:srgbClr val="1F2937"/>
                </a:solidFill>
              </a:defRPr>
            </a:pPr>
            <a:r>
              <a:rPr sz="2000" dirty="0" err="1"/>
              <a:t>Katram</a:t>
            </a:r>
            <a:r>
              <a:rPr sz="2000" dirty="0"/>
              <a:t> </a:t>
            </a:r>
            <a:r>
              <a:rPr sz="2000" dirty="0" err="1"/>
              <a:t>aprūpētājam</a:t>
            </a:r>
            <a:r>
              <a:rPr sz="2000" dirty="0"/>
              <a:t> </a:t>
            </a:r>
            <a:r>
              <a:rPr sz="2000" dirty="0" err="1"/>
              <a:t>izdegšanas</a:t>
            </a:r>
            <a:r>
              <a:rPr sz="2000" dirty="0"/>
              <a:t> process </a:t>
            </a:r>
            <a:r>
              <a:rPr sz="2000" dirty="0" err="1"/>
              <a:t>norit</a:t>
            </a:r>
            <a:r>
              <a:rPr sz="2000" dirty="0"/>
              <a:t> </a:t>
            </a:r>
            <a:r>
              <a:rPr sz="2000" dirty="0" err="1"/>
              <a:t>atšķirīgi</a:t>
            </a:r>
            <a:r>
              <a:rPr sz="2000"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283</TotalTime>
  <Words>348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Courier New</vt:lpstr>
      <vt:lpstr>Wingdings 3</vt:lpstr>
      <vt:lpstr>Wisp</vt:lpstr>
      <vt:lpstr>Aprūpētāju izdegšanas riski un faktori, pašaprūpe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Natālija Gerasimova</dc:creator>
  <cp:keywords/>
  <dc:description>generated using python-pptx</dc:description>
  <cp:lastModifiedBy>Gunta Misane</cp:lastModifiedBy>
  <cp:revision>16</cp:revision>
  <dcterms:created xsi:type="dcterms:W3CDTF">2013-01-27T09:14:16Z</dcterms:created>
  <dcterms:modified xsi:type="dcterms:W3CDTF">2026-05-11T08:30:06Z</dcterms:modified>
  <cp:category/>
</cp:coreProperties>
</file>