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7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2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0" r:id="rId2"/>
    <p:sldId id="258" r:id="rId3"/>
    <p:sldId id="280" r:id="rId4"/>
    <p:sldId id="271" r:id="rId5"/>
    <p:sldId id="273" r:id="rId6"/>
    <p:sldId id="274" r:id="rId7"/>
    <p:sldId id="276" r:id="rId8"/>
    <p:sldId id="281" r:id="rId9"/>
    <p:sldId id="278" r:id="rId10"/>
    <p:sldId id="282" r:id="rId11"/>
    <p:sldId id="283" r:id="rId12"/>
    <p:sldId id="267" r:id="rId13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74" autoAdjust="0"/>
  </p:normalViewPr>
  <p:slideViewPr>
    <p:cSldViewPr snapToGrid="0">
      <p:cViewPr varScale="1">
        <p:scale>
          <a:sx n="70" d="100"/>
          <a:sy n="70" d="100"/>
        </p:scale>
        <p:origin x="50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C8576-D61A-4C67-9BF5-69BEB3D09188}" type="datetimeFigureOut">
              <a:rPr lang="lv-LV" smtClean="0"/>
              <a:t>01.07.2026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81BB2-0BBC-4900-973B-7633C82FB69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40109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381BB2-0BBC-4900-973B-7633C82FB691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37363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381BB2-0BBC-4900-973B-7633C82FB691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4923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381BB2-0BBC-4900-973B-7633C82FB691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51211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381BB2-0BBC-4900-973B-7633C82FB691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87970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381BB2-0BBC-4900-973B-7633C82FB691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99416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381BB2-0BBC-4900-973B-7633C82FB691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81269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381BB2-0BBC-4900-973B-7633C82FB691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75185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381BB2-0BBC-4900-973B-7633C82FB691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9293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4BEE-7BBF-463C-8F91-3610B589B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DA020F-891B-4B03-BAC7-A21BF6411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EFA1A-A55A-4855-BE60-1AFD0EE7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4EA4-97A6-4404-82BE-CB8D444F3A28}" type="datetimeFigureOut">
              <a:rPr lang="lv-LV" smtClean="0"/>
              <a:t>01.07.2026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A947F-A9F5-4A02-A360-E6D6AACAA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D7564-7169-4D27-9D98-2AB6EF7B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49BD-F967-41A4-A5FF-41431F529C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7099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E203-F08F-4F01-83F1-BF16CA9E9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950AA-87A7-4F25-AEBF-160BF4BDE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F7CC0-F191-4534-A518-C0311DDFF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4EA4-97A6-4404-82BE-CB8D444F3A28}" type="datetimeFigureOut">
              <a:rPr lang="lv-LV" smtClean="0"/>
              <a:t>01.07.2026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7548E-3A09-44D5-9085-E489860B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64F42-7191-4AD9-9FB4-E30269D8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49BD-F967-41A4-A5FF-41431F529C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72250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FB9126-3A20-47ED-B495-63C89CAC5B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A04E6-1B00-4D3B-BCF5-59C8A2727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21482-57E9-47E6-BDF7-4DAC39071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4EA4-97A6-4404-82BE-CB8D444F3A28}" type="datetimeFigureOut">
              <a:rPr lang="lv-LV" smtClean="0"/>
              <a:t>01.07.2026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8FB23-E102-4B7C-9C3D-C89A0EE45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AF93-AD65-49D6-A02D-915FE2F05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49BD-F967-41A4-A5FF-41431F529C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6498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BACAD-55C7-446F-8AC1-DC9B6A7A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CD7A1-C9DA-44BA-89E6-6205D2B1D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3C09E-CFC6-421E-842C-E713178B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4EA4-97A6-4404-82BE-CB8D444F3A28}" type="datetimeFigureOut">
              <a:rPr lang="lv-LV" smtClean="0"/>
              <a:t>01.07.2026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80843-C29C-4E8A-87F3-3DEEDFB77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3BD3B-7951-4ED1-9280-60AB5E07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49BD-F967-41A4-A5FF-41431F529C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313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A7C4-E7CC-4C20-BD77-72D8409C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AB098-8FC2-4B3F-BCA5-7532EFC05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CFDFB-53BE-4EEF-919C-438FDA74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4EA4-97A6-4404-82BE-CB8D444F3A28}" type="datetimeFigureOut">
              <a:rPr lang="lv-LV" smtClean="0"/>
              <a:t>01.07.2026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323C0-4F31-4316-8554-C2F2AAC57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4BAD2-0D23-4F2A-A43D-EC538B690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49BD-F967-41A4-A5FF-41431F529C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1046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121FC-4B41-4122-B7C7-041024D0B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DA454-3985-44A1-B05C-4F10F2EC0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4156C-226B-47DA-A57F-3D9CF2325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952A4-5A3A-42A1-8A76-8C2EC1D1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4EA4-97A6-4404-82BE-CB8D444F3A28}" type="datetimeFigureOut">
              <a:rPr lang="lv-LV" smtClean="0"/>
              <a:t>01.07.2026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3D4D8-FDCE-4CFE-8C15-4C1E1A09E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3E894-FFC2-48C6-85C4-716FC607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49BD-F967-41A4-A5FF-41431F529C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52596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69F2B-BE46-49A3-AF99-B9F58307E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E225F-32C6-45D8-AEEC-3BC941F26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21BDC-EEF3-497A-BDE3-8ACBD5D2E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624EA-E1BB-42D7-98F8-7E6345761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76D9A-00F9-4412-83AD-A13E74DB5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959AB8-6AD1-40E7-931C-5E0C2904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4EA4-97A6-4404-82BE-CB8D444F3A28}" type="datetimeFigureOut">
              <a:rPr lang="lv-LV" smtClean="0"/>
              <a:t>01.07.2026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35C1EB-AC60-4300-8E17-451924D6C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A9623-ABFD-4646-8BC4-0E298FD0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49BD-F967-41A4-A5FF-41431F529C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7035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AB5F0-7515-451C-9521-13B0020A5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224D9-389D-40EC-992F-7B113C2F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4EA4-97A6-4404-82BE-CB8D444F3A28}" type="datetimeFigureOut">
              <a:rPr lang="lv-LV" smtClean="0"/>
              <a:t>01.07.2026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A5658-D6DE-453E-805A-C99B17350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D7E43-5F87-46CF-9AB0-D8E2EE51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49BD-F967-41A4-A5FF-41431F529C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61966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D83CA1-CB96-41CE-8971-5E87C6E3E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4EA4-97A6-4404-82BE-CB8D444F3A28}" type="datetimeFigureOut">
              <a:rPr lang="lv-LV" smtClean="0"/>
              <a:t>01.07.2026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3CBD27-FCB8-4FCC-8413-8DE51260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B200F-F2E7-4F08-A947-D53F28F62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49BD-F967-41A4-A5FF-41431F529C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47270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011F-4C72-4BBF-AF5B-6C2F3501F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10D3A-ACA9-4287-AEDD-C8A456D74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1C023-3EEB-43EB-BE28-484963C91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C2583-E7E0-48FF-8564-1E185A8F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4EA4-97A6-4404-82BE-CB8D444F3A28}" type="datetimeFigureOut">
              <a:rPr lang="lv-LV" smtClean="0"/>
              <a:t>01.07.2026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41C64-287C-4139-98C6-7A9EEC91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E56AE-9838-479B-9EC5-16A76B3F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49BD-F967-41A4-A5FF-41431F529C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10040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6F5C-1D30-490C-88DA-22CD2C81A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1E9CFB-F31C-483A-BBFB-E5F76BD5B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D7747-1C71-4641-9D4F-8159B570D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CEB9E-3453-4842-B5C2-B3DBF218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4EA4-97A6-4404-82BE-CB8D444F3A28}" type="datetimeFigureOut">
              <a:rPr lang="lv-LV" smtClean="0"/>
              <a:t>01.07.2026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3BD6F-56EE-40E6-8420-0E85E85E7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3608D-89ED-4BD2-B16D-1330622C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49BD-F967-41A4-A5FF-41431F529C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0217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4C27C6-593F-4221-B72A-A5133E62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D6389-C0D0-49A8-86E8-A26ADCC5F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91F43-C794-4F69-9DA2-FE217D897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74EA4-97A6-4404-82BE-CB8D444F3A28}" type="datetimeFigureOut">
              <a:rPr lang="lv-LV" smtClean="0"/>
              <a:t>01.07.2026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90974-3834-4D30-8CEA-20AA95B96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58886-D6E2-4D16-BB5B-69731EFB2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549BD-F967-41A4-A5FF-41431F529C1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3577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Deniss.Kretalovs@lm.gov.lv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m.gov.lv/lv/media/33872/download?attachmen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m.gov.lv/lv/klatienes-informativi-izglitojosie-un-diskusiju-pasakumi-valsts-un-pasvaldibu-iestazu-darbiniekie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tp.lv/cienas-kod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LV/TXT/HTML/?uri=CELEX:32023L097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C41E98B-95DE-4775-8610-C4F35E683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1729"/>
            <a:ext cx="10637520" cy="2156441"/>
          </a:xfrm>
        </p:spPr>
        <p:txBody>
          <a:bodyPr>
            <a:normAutofit fontScale="90000"/>
          </a:bodyPr>
          <a:lstStyle/>
          <a:p>
            <a:pPr algn="ctr"/>
            <a:r>
              <a:rPr lang="lv-LV" sz="4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ESF PLUS līdzfinansētā projekta “</a:t>
            </a:r>
            <a:r>
              <a:rPr lang="lv-LV" sz="4400" b="1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Vienlīdzīgu iespēju un nediskriminācijas veicināšana</a:t>
            </a:r>
            <a:r>
              <a:rPr lang="lv-LV" sz="4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” aktualitātes</a:t>
            </a:r>
            <a:br>
              <a:rPr lang="en-GB" sz="4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</a:br>
            <a:r>
              <a:rPr lang="nn-NO" sz="31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Nr.4.3.4.1/1/23/I/001 </a:t>
            </a:r>
            <a:endParaRPr lang="lv-LV" sz="3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9F6731A9-0121-4F97-B215-EF324E19E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20800" y="5801777"/>
            <a:ext cx="3337560" cy="823912"/>
          </a:xfrm>
        </p:spPr>
        <p:txBody>
          <a:bodyPr/>
          <a:lstStyle/>
          <a:p>
            <a:r>
              <a:rPr lang="en-GB" altLang="lv-LV" b="0" dirty="0">
                <a:cs typeface="Arial" panose="020B0604020202020204" pitchFamily="34" charset="0"/>
              </a:rPr>
              <a:t>10.06.2026.</a:t>
            </a:r>
            <a:endParaRPr lang="lv-LV" altLang="lv-LV" b="0" dirty="0">
              <a:cs typeface="Arial" panose="020B0604020202020204" pitchFamily="34" charset="0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9777D7DC-FAFE-47B4-9EC3-95F92AFD3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0" y="-1"/>
            <a:ext cx="12192000" cy="2673532"/>
          </a:xfrm>
          <a:prstGeom prst="rect">
            <a:avLst/>
          </a:prstGeom>
        </p:spPr>
      </p:pic>
      <p:pic>
        <p:nvPicPr>
          <p:cNvPr id="8" name="Picture 15" descr="Labklājības ministrijas ģerbonis">
            <a:extLst>
              <a:ext uri="{FF2B5EF4-FFF2-40B4-BE49-F238E27FC236}">
                <a16:creationId xmlns:a16="http://schemas.microsoft.com/office/drawing/2014/main" id="{AD0D4795-F4D8-46B6-9BF0-913F0C6B1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445" y="906885"/>
            <a:ext cx="1991110" cy="1592888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BA426484-C7ED-4989-B842-DF667D70C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2225" y="6213733"/>
            <a:ext cx="979478" cy="644268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1A8B3E0-9B37-4D70-BB43-856D647A5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21" y="5300482"/>
            <a:ext cx="31210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380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BCA5-5168-44F7-B97F-21724F1E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952" y="335240"/>
            <a:ext cx="9569669" cy="1325563"/>
          </a:xfrm>
        </p:spPr>
        <p:txBody>
          <a:bodyPr>
            <a:normAutofit/>
          </a:bodyPr>
          <a:lstStyle/>
          <a:p>
            <a:r>
              <a:rPr lang="lv-LV" sz="3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Izmēģinājumprojekts darba samaksas atšķirību starp vīriešiem un sievietēm mazināšanai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530E3-87EC-467E-ACAF-58BDD8CC0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22" y="1681548"/>
            <a:ext cx="12011377" cy="5105293"/>
          </a:xfrm>
        </p:spPr>
        <p:txBody>
          <a:bodyPr>
            <a:noAutofit/>
          </a:bodyPr>
          <a:lstStyle/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en-GB" sz="2100" b="1" i="1" spc="-10" dirty="0">
                <a:latin typeface="Calibri (Headings)"/>
                <a:cs typeface="Arial" panose="020B0604020202020204" pitchFamily="34" charset="0"/>
              </a:rPr>
              <a:t>Iepirkumā “</a:t>
            </a:r>
            <a:r>
              <a:rPr lang="lv-LV" sz="2100" b="1" i="1" spc="-10" dirty="0">
                <a:latin typeface="Calibri (Headings)"/>
                <a:cs typeface="Arial" panose="020B0604020202020204" pitchFamily="34" charset="0"/>
              </a:rPr>
              <a:t>Izvērtējums un rīcības modeļa izstrāde darba samaksas atšķirību mazināšana</a:t>
            </a:r>
            <a:r>
              <a:rPr lang="en-GB" sz="2100" b="1" i="1" spc="-10" dirty="0">
                <a:latin typeface="Calibri (Headings)"/>
                <a:cs typeface="Arial" panose="020B0604020202020204" pitchFamily="34" charset="0"/>
              </a:rPr>
              <a:t>i”</a:t>
            </a:r>
            <a:r>
              <a:rPr lang="en-GB" sz="2100" b="1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en-GB" sz="2100" spc="-10" dirty="0">
                <a:latin typeface="Calibri (Headings)"/>
                <a:cs typeface="Arial" panose="020B0604020202020204" pitchFamily="34" charset="0"/>
              </a:rPr>
              <a:t>tiks</a:t>
            </a:r>
            <a:endParaRPr lang="en-GB" sz="2100" b="1" spc="-10" dirty="0">
              <a:latin typeface="Calibri (Headings)"/>
              <a:cs typeface="Arial" panose="020B0604020202020204" pitchFamily="34" charset="0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veik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ts situācijas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 izvērtējum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s par 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pārredzamas darba samaksas sistēmas praksi 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Latvijā un 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ārvalst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īs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;</a:t>
            </a:r>
            <a:endParaRPr lang="en-GB" sz="2000" spc="-10" dirty="0">
              <a:latin typeface="Calibri (Headings)"/>
              <a:cs typeface="Arial" panose="020B0604020202020204" pitchFamily="34" charset="0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b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alstoties uz 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i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zvērtējuma rezultātiem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, 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izstrādāt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s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 rīcības modeli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s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 ar skaidrojošām vadlīnijām, lai sniegtu atbalstu mērķa grupas organizācijām un veicinātu dzimumneitrālos darba novērtēšanas un klasifikācijas principos balstītu, pārredzamu, Direktīvas prasībām atbilstošu darba samaksas sistēmu ieviešanu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/ </a:t>
            </a:r>
            <a:r>
              <a:rPr lang="en-GB" sz="2000" spc="-10" dirty="0" err="1">
                <a:latin typeface="Calibri (Headings)"/>
                <a:cs typeface="Arial" panose="020B0604020202020204" pitchFamily="34" charset="0"/>
              </a:rPr>
              <a:t>pilnveidošanu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organizācijās Latvijā;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 </a:t>
            </a:r>
          </a:p>
          <a:p>
            <a:pPr marR="508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veikta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rīcības mode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ļa testēšana visās 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mērķa grupas organizācij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ās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;</a:t>
            </a:r>
            <a:endParaRPr lang="en-GB" sz="2000" spc="-10" dirty="0">
              <a:latin typeface="Calibri (Headings)"/>
              <a:cs typeface="Arial" panose="020B0604020202020204" pitchFamily="34" charset="0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organizēts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lv-LV" sz="2000" spc="-10" dirty="0" err="1">
                <a:latin typeface="Calibri (Headings)"/>
                <a:cs typeface="Arial" panose="020B0604020202020204" pitchFamily="34" charset="0"/>
              </a:rPr>
              <a:t>vebinārs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 mērķa grupas organizācij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ām par 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rīcības modeli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 (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būs pieejams video formātā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)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.</a:t>
            </a:r>
            <a:endParaRPr lang="en-GB" sz="2000" spc="-10" dirty="0">
              <a:latin typeface="Calibri (Headings)"/>
              <a:cs typeface="Arial" panose="020B0604020202020204" pitchFamily="34" charset="0"/>
            </a:endParaRP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endParaRPr lang="en-GB" sz="2100" spc="-10" dirty="0">
              <a:latin typeface="Calibri (Headings)"/>
              <a:cs typeface="Arial" panose="020B0604020202020204" pitchFamily="34" charset="0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lv-LV" sz="2000" b="1" spc="-10" dirty="0">
                <a:latin typeface="Calibri (Headings)"/>
                <a:cs typeface="Arial" panose="020B0604020202020204" pitchFamily="34" charset="0"/>
              </a:rPr>
              <a:t>Izpildes statuss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: veikta tirgus priekšizpēte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, 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rīt plānots izsludināt apspried</a:t>
            </a:r>
            <a:r>
              <a:rPr lang="en-GB" sz="2000" spc="-10" dirty="0" err="1">
                <a:latin typeface="Calibri (Headings)"/>
                <a:cs typeface="Arial" panose="020B0604020202020204" pitchFamily="34" charset="0"/>
              </a:rPr>
              <a:t>i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; iepirkums tiks izsludināts 2026.gada jūnijā</a:t>
            </a:r>
          </a:p>
        </p:txBody>
      </p:sp>
      <p:pic>
        <p:nvPicPr>
          <p:cNvPr id="4" name="object 10" descr="Labklājības ministrijas ģerbonis">
            <a:extLst>
              <a:ext uri="{FF2B5EF4-FFF2-40B4-BE49-F238E27FC236}">
                <a16:creationId xmlns:a16="http://schemas.microsoft.com/office/drawing/2014/main" id="{AC3518B3-898D-44D0-9546-A707DD2CAE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3872" y="0"/>
            <a:ext cx="1236715" cy="1519425"/>
          </a:xfrm>
          <a:prstGeom prst="rect">
            <a:avLst/>
          </a:prstGeom>
        </p:spPr>
      </p:pic>
      <p:grpSp>
        <p:nvGrpSpPr>
          <p:cNvPr id="8" name="object 7">
            <a:extLst>
              <a:ext uri="{FF2B5EF4-FFF2-40B4-BE49-F238E27FC236}">
                <a16:creationId xmlns:a16="http://schemas.microsoft.com/office/drawing/2014/main" id="{ED65EA96-A3D3-40D2-A7E8-864D4EA61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04806" y="6410325"/>
            <a:ext cx="962025" cy="447675"/>
            <a:chOff x="10042955" y="6032496"/>
            <a:chExt cx="962025" cy="447675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EB248C85-CB22-4DD5-88E5-0684FE1A16ED}"/>
                </a:ext>
              </a:extLst>
            </p:cNvPr>
            <p:cNvSpPr/>
            <p:nvPr/>
          </p:nvSpPr>
          <p:spPr>
            <a:xfrm>
              <a:off x="10577759" y="6127987"/>
              <a:ext cx="426720" cy="352425"/>
            </a:xfrm>
            <a:custGeom>
              <a:avLst/>
              <a:gdLst/>
              <a:ahLst/>
              <a:cxnLst/>
              <a:rect l="l" t="t" r="r" b="b"/>
              <a:pathLst>
                <a:path w="426720" h="352425">
                  <a:moveTo>
                    <a:pt x="426605" y="0"/>
                  </a:moveTo>
                  <a:lnTo>
                    <a:pt x="352005" y="0"/>
                  </a:lnTo>
                  <a:lnTo>
                    <a:pt x="0" y="352005"/>
                  </a:lnTo>
                  <a:lnTo>
                    <a:pt x="74599" y="352005"/>
                  </a:lnTo>
                  <a:lnTo>
                    <a:pt x="426605" y="0"/>
                  </a:lnTo>
                  <a:close/>
                </a:path>
              </a:pathLst>
            </a:custGeom>
            <a:solidFill>
              <a:srgbClr val="005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F168D2D7-8114-4B4F-83C2-07BFF13AE320}"/>
                </a:ext>
              </a:extLst>
            </p:cNvPr>
            <p:cNvSpPr/>
            <p:nvPr/>
          </p:nvSpPr>
          <p:spPr>
            <a:xfrm>
              <a:off x="10042955" y="6032496"/>
              <a:ext cx="897255" cy="447675"/>
            </a:xfrm>
            <a:custGeom>
              <a:avLst/>
              <a:gdLst/>
              <a:ahLst/>
              <a:cxnLst/>
              <a:rect l="l" t="t" r="r" b="b"/>
              <a:pathLst>
                <a:path w="897254" h="447675">
                  <a:moveTo>
                    <a:pt x="896723" y="0"/>
                  </a:moveTo>
                  <a:lnTo>
                    <a:pt x="447498" y="2"/>
                  </a:lnTo>
                  <a:lnTo>
                    <a:pt x="0" y="447501"/>
                  </a:lnTo>
                  <a:lnTo>
                    <a:pt x="449224" y="447501"/>
                  </a:lnTo>
                  <a:lnTo>
                    <a:pt x="896723" y="2"/>
                  </a:lnTo>
                  <a:close/>
                </a:path>
              </a:pathLst>
            </a:custGeom>
            <a:solidFill>
              <a:srgbClr val="6AA948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49511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BCA5-5168-44F7-B97F-21724F1E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952" y="335240"/>
            <a:ext cx="9569669" cy="1325563"/>
          </a:xfrm>
        </p:spPr>
        <p:txBody>
          <a:bodyPr>
            <a:normAutofit/>
          </a:bodyPr>
          <a:lstStyle/>
          <a:p>
            <a:r>
              <a:rPr lang="lv-LV" sz="3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Izmēģinājumprojekts darba samaksas atšķirību starp vīriešiem un sievietēm mazināšanai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530E3-87EC-467E-ACAF-58BDD8CC0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76" y="1752707"/>
            <a:ext cx="11712245" cy="5105293"/>
          </a:xfrm>
        </p:spPr>
        <p:txBody>
          <a:bodyPr>
            <a:normAutofit lnSpcReduction="10000"/>
          </a:bodyPr>
          <a:lstStyle/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lv-LV" sz="2200" b="1" spc="-10" dirty="0">
                <a:solidFill>
                  <a:srgbClr val="313B42"/>
                </a:solidFill>
                <a:latin typeface="Calibri (Headings)"/>
                <a:cs typeface="Arial" panose="020B0604020202020204" pitchFamily="34" charset="0"/>
              </a:rPr>
              <a:t>Turpmāka rīcība</a:t>
            </a: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endParaRPr lang="en-GB" sz="2200" b="1" spc="-10" dirty="0">
              <a:solidFill>
                <a:srgbClr val="313B42"/>
              </a:solidFill>
              <a:latin typeface="Calibri (Headings)"/>
              <a:cs typeface="Arial" panose="020B0604020202020204" pitchFamily="34" charset="0"/>
            </a:endParaRP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en-GB" sz="2200" b="1" spc="-10" dirty="0">
                <a:cs typeface="Arial" panose="020B0604020202020204" pitchFamily="34" charset="0"/>
              </a:rPr>
              <a:t>Atbilstoši</a:t>
            </a:r>
            <a:r>
              <a:rPr lang="lv-LV" sz="2200" b="1" spc="-10" dirty="0">
                <a:cs typeface="Arial" panose="020B0604020202020204" pitchFamily="34" charset="0"/>
              </a:rPr>
              <a:t> </a:t>
            </a:r>
            <a:r>
              <a:rPr lang="en-GB" sz="2200" b="1" spc="-10" dirty="0">
                <a:cs typeface="Arial" panose="020B0604020202020204" pitchFamily="34" charset="0"/>
              </a:rPr>
              <a:t>MK 13.07.2023.</a:t>
            </a:r>
            <a:r>
              <a:rPr lang="lv-LV" sz="2200" b="1" spc="-10" dirty="0">
                <a:cs typeface="Arial" panose="020B0604020202020204" pitchFamily="34" charset="0"/>
              </a:rPr>
              <a:t> </a:t>
            </a:r>
            <a:r>
              <a:rPr lang="en-GB" sz="2200" b="1" spc="-10" dirty="0">
                <a:cs typeface="Arial" panose="020B0604020202020204" pitchFamily="34" charset="0"/>
              </a:rPr>
              <a:t>noteikumiem </a:t>
            </a:r>
            <a:r>
              <a:rPr lang="lv-LV" sz="1800" b="1" i="0" u="none" strike="noStrike" baseline="0" dirty="0"/>
              <a:t>Nr. 417</a:t>
            </a:r>
            <a:r>
              <a:rPr lang="en-GB" sz="2200" b="1" i="0" u="none" strike="noStrike" spc="-10" baseline="0" dirty="0">
                <a:cs typeface="Arial" panose="020B0604020202020204" pitchFamily="34" charset="0"/>
              </a:rPr>
              <a:t> a</a:t>
            </a:r>
            <a:r>
              <a:rPr lang="lv-LV" sz="2200" b="1" spc="-10" dirty="0">
                <a:cs typeface="Arial" panose="020B0604020202020204" pitchFamily="34" charset="0"/>
              </a:rPr>
              <a:t>r SIPK komiteju</a:t>
            </a:r>
            <a:r>
              <a:rPr lang="en-GB" sz="2200" b="1" spc="-10" dirty="0">
                <a:cs typeface="Arial" panose="020B0604020202020204" pitchFamily="34" charset="0"/>
              </a:rPr>
              <a:t> būs</a:t>
            </a:r>
            <a:r>
              <a:rPr lang="lv-LV" sz="2200" b="1" spc="-10" dirty="0">
                <a:cs typeface="Arial" panose="020B0604020202020204" pitchFamily="34" charset="0"/>
              </a:rPr>
              <a:t> jāsaskaņo</a:t>
            </a:r>
            <a:r>
              <a:rPr lang="en-GB" sz="2200" b="1" spc="-10" dirty="0">
                <a:cs typeface="Arial" panose="020B0604020202020204" pitchFamily="34" charset="0"/>
              </a:rPr>
              <a:t>:</a:t>
            </a:r>
          </a:p>
          <a:p>
            <a:pPr marR="508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en-GB" sz="2200" spc="-10" dirty="0">
                <a:cs typeface="Arial" panose="020B0604020202020204" pitchFamily="34" charset="0"/>
              </a:rPr>
              <a:t>situācijas i</a:t>
            </a:r>
            <a:r>
              <a:rPr lang="lv-LV" sz="2200" spc="-10" dirty="0">
                <a:cs typeface="Arial" panose="020B0604020202020204" pitchFamily="34" charset="0"/>
              </a:rPr>
              <a:t>zvērtējum</a:t>
            </a:r>
            <a:r>
              <a:rPr lang="en-GB" sz="2200" spc="-10" dirty="0">
                <a:cs typeface="Arial" panose="020B0604020202020204" pitchFamily="34" charset="0"/>
              </a:rPr>
              <a:t>a </a:t>
            </a:r>
            <a:r>
              <a:rPr lang="lv-LV" sz="2200" spc="-10" dirty="0">
                <a:cs typeface="Arial" panose="020B0604020202020204" pitchFamily="34" charset="0"/>
              </a:rPr>
              <a:t>ziņojums;</a:t>
            </a:r>
          </a:p>
          <a:p>
            <a:pPr marR="508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lv-LV" sz="2200" spc="-10" dirty="0">
                <a:cs typeface="Arial" panose="020B0604020202020204" pitchFamily="34" charset="0"/>
              </a:rPr>
              <a:t>rīcības mode</a:t>
            </a:r>
            <a:r>
              <a:rPr lang="en-GB" sz="2200" spc="-10" dirty="0">
                <a:cs typeface="Arial" panose="020B0604020202020204" pitchFamily="34" charset="0"/>
              </a:rPr>
              <a:t>ļa testēšanā </a:t>
            </a:r>
            <a:r>
              <a:rPr lang="lv-LV" sz="2200" spc="-10" dirty="0">
                <a:cs typeface="Arial" panose="020B0604020202020204" pitchFamily="34" charset="0"/>
              </a:rPr>
              <a:t>iesaistāmās valsts un</a:t>
            </a:r>
            <a:r>
              <a:rPr lang="en-GB" sz="2200" spc="-10" dirty="0">
                <a:cs typeface="Arial" panose="020B0604020202020204" pitchFamily="34" charset="0"/>
              </a:rPr>
              <a:t> </a:t>
            </a:r>
            <a:r>
              <a:rPr lang="lv-LV" sz="2200" spc="-10" dirty="0">
                <a:cs typeface="Arial" panose="020B0604020202020204" pitchFamily="34" charset="0"/>
              </a:rPr>
              <a:t>pašvaldību iestādes un to kapitālsabiedrības, kā arī biedrības, nodibinājum</a:t>
            </a:r>
            <a:r>
              <a:rPr lang="en-GB" sz="2200" spc="-10" dirty="0">
                <a:cs typeface="Arial" panose="020B0604020202020204" pitchFamily="34" charset="0"/>
              </a:rPr>
              <a:t>i</a:t>
            </a:r>
            <a:r>
              <a:rPr lang="lv-LV" sz="2200" spc="-10" dirty="0">
                <a:cs typeface="Arial" panose="020B0604020202020204" pitchFamily="34" charset="0"/>
              </a:rPr>
              <a:t>, mikrouzņēmum</a:t>
            </a:r>
            <a:r>
              <a:rPr lang="en-GB" sz="2200" spc="-10" dirty="0">
                <a:cs typeface="Arial" panose="020B0604020202020204" pitchFamily="34" charset="0"/>
              </a:rPr>
              <a:t>i</a:t>
            </a:r>
            <a:r>
              <a:rPr lang="lv-LV" sz="2200" spc="-10" dirty="0">
                <a:cs typeface="Arial" panose="020B0604020202020204" pitchFamily="34" charset="0"/>
              </a:rPr>
              <a:t>, maz</a:t>
            </a:r>
            <a:r>
              <a:rPr lang="en-GB" sz="2200" spc="-10" dirty="0">
                <a:cs typeface="Arial" panose="020B0604020202020204" pitchFamily="34" charset="0"/>
              </a:rPr>
              <a:t>ie</a:t>
            </a:r>
            <a:r>
              <a:rPr lang="lv-LV" sz="2200" spc="-10" dirty="0">
                <a:cs typeface="Arial" panose="020B0604020202020204" pitchFamily="34" charset="0"/>
              </a:rPr>
              <a:t> vai</a:t>
            </a:r>
            <a:r>
              <a:rPr lang="en-GB" sz="2200" spc="-10" dirty="0">
                <a:cs typeface="Arial" panose="020B0604020202020204" pitchFamily="34" charset="0"/>
              </a:rPr>
              <a:t> </a:t>
            </a:r>
            <a:r>
              <a:rPr lang="lv-LV" sz="2200" spc="-10" dirty="0">
                <a:cs typeface="Arial" panose="020B0604020202020204" pitchFamily="34" charset="0"/>
              </a:rPr>
              <a:t>vidēj</a:t>
            </a:r>
            <a:r>
              <a:rPr lang="en-GB" sz="2200" spc="-10" dirty="0">
                <a:cs typeface="Arial" panose="020B0604020202020204" pitchFamily="34" charset="0"/>
              </a:rPr>
              <a:t>ie</a:t>
            </a:r>
            <a:r>
              <a:rPr lang="lv-LV" sz="2200" spc="-10" dirty="0">
                <a:cs typeface="Arial" panose="020B0604020202020204" pitchFamily="34" charset="0"/>
              </a:rPr>
              <a:t> uzņēmum</a:t>
            </a:r>
            <a:r>
              <a:rPr lang="en-GB" sz="2200" spc="-10" dirty="0">
                <a:cs typeface="Arial" panose="020B0604020202020204" pitchFamily="34" charset="0"/>
              </a:rPr>
              <a:t>i</a:t>
            </a: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en-GB" sz="2200" b="1" spc="-10" dirty="0">
                <a:cs typeface="Arial" panose="020B0604020202020204" pitchFamily="34" charset="0"/>
              </a:rPr>
              <a:t>=&gt; </a:t>
            </a:r>
            <a:r>
              <a:rPr lang="en-GB" sz="2200" i="1" spc="-10" dirty="0">
                <a:cs typeface="Arial" panose="020B0604020202020204" pitchFamily="34" charset="0"/>
              </a:rPr>
              <a:t>R</a:t>
            </a:r>
            <a:r>
              <a:rPr lang="lv-LV" sz="2200" i="1" spc="-10" dirty="0">
                <a:cs typeface="Arial" panose="020B0604020202020204" pitchFamily="34" charset="0"/>
              </a:rPr>
              <a:t>īcības modeļa testēšan</a:t>
            </a:r>
            <a:r>
              <a:rPr lang="en-GB" sz="2200" i="1" spc="-10" dirty="0">
                <a:cs typeface="Arial" panose="020B0604020202020204" pitchFamily="34" charset="0"/>
              </a:rPr>
              <a:t>a paredz </a:t>
            </a:r>
            <a:r>
              <a:rPr lang="lv-LV" sz="2200" i="1" spc="-10" dirty="0">
                <a:cs typeface="Arial" panose="020B0604020202020204" pitchFamily="34" charset="0"/>
              </a:rPr>
              <a:t>vismaz 8 </a:t>
            </a:r>
            <a:r>
              <a:rPr lang="en-GB" sz="2200" i="1" spc="-10" dirty="0">
                <a:cs typeface="Arial" panose="020B0604020202020204" pitchFamily="34" charset="0"/>
              </a:rPr>
              <a:t>m</a:t>
            </a:r>
            <a:r>
              <a:rPr lang="lv-LV" sz="2200" i="1" spc="-10" dirty="0">
                <a:cs typeface="Arial" panose="020B0604020202020204" pitchFamily="34" charset="0"/>
              </a:rPr>
              <a:t>ērķa grupas organizācij</a:t>
            </a:r>
            <a:r>
              <a:rPr lang="en-GB" sz="2200" i="1" spc="-10" dirty="0">
                <a:cs typeface="Arial" panose="020B0604020202020204" pitchFamily="34" charset="0"/>
              </a:rPr>
              <a:t>u</a:t>
            </a:r>
            <a:r>
              <a:rPr lang="lv-LV" sz="2200" i="1" spc="-10" dirty="0">
                <a:cs typeface="Arial" panose="020B0604020202020204" pitchFamily="34" charset="0"/>
              </a:rPr>
              <a:t> </a:t>
            </a:r>
            <a:r>
              <a:rPr lang="en-GB" sz="2200" i="1" spc="-10" dirty="0">
                <a:cs typeface="Arial" panose="020B0604020202020204" pitchFamily="34" charset="0"/>
              </a:rPr>
              <a:t>iesaistīšanu</a:t>
            </a:r>
            <a:r>
              <a:rPr lang="lv-LV" sz="2200" i="1" spc="-10" dirty="0">
                <a:cs typeface="Arial" panose="020B0604020202020204" pitchFamily="34" charset="0"/>
              </a:rPr>
              <a:t>, iekļaujot visu veidu un lieluma </a:t>
            </a:r>
            <a:r>
              <a:rPr lang="en-GB" sz="2200" i="1" spc="-10" dirty="0">
                <a:cs typeface="Arial" panose="020B0604020202020204" pitchFamily="34" charset="0"/>
              </a:rPr>
              <a:t>m</a:t>
            </a:r>
            <a:r>
              <a:rPr lang="lv-LV" sz="2200" i="1" spc="-10" dirty="0">
                <a:cs typeface="Arial" panose="020B0604020202020204" pitchFamily="34" charset="0"/>
              </a:rPr>
              <a:t>ērķa grupas organizācij</a:t>
            </a:r>
            <a:r>
              <a:rPr lang="en-GB" sz="2200" i="1" spc="-10" dirty="0">
                <a:cs typeface="Arial" panose="020B0604020202020204" pitchFamily="34" charset="0"/>
              </a:rPr>
              <a:t>as</a:t>
            </a: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endParaRPr lang="en-GB" sz="2200" b="1" spc="-10" dirty="0">
              <a:cs typeface="Arial" panose="020B0604020202020204" pitchFamily="34" charset="0"/>
            </a:endParaRP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en-GB" sz="2200" b="1" spc="-10" dirty="0">
                <a:cs typeface="Arial" panose="020B0604020202020204" pitchFamily="34" charset="0"/>
              </a:rPr>
              <a:t>=&gt;</a:t>
            </a:r>
            <a:r>
              <a:rPr lang="en-GB" sz="2200" b="1" i="1" spc="-10" dirty="0">
                <a:cs typeface="Arial" panose="020B0604020202020204" pitchFamily="34" charset="0"/>
              </a:rPr>
              <a:t> </a:t>
            </a:r>
            <a:r>
              <a:rPr lang="en-GB" sz="2200" spc="-10" dirty="0">
                <a:cs typeface="Arial" panose="020B0604020202020204" pitchFamily="34" charset="0"/>
              </a:rPr>
              <a:t>Saskaņošana </a:t>
            </a:r>
            <a:r>
              <a:rPr lang="lv-LV" sz="2200" spc="-10" dirty="0">
                <a:cs typeface="Arial" panose="020B0604020202020204" pitchFamily="34" charset="0"/>
              </a:rPr>
              <a:t>ir plānota </a:t>
            </a:r>
            <a:r>
              <a:rPr lang="en-GB" sz="2200" spc="-10" dirty="0">
                <a:cs typeface="Arial" panose="020B0604020202020204" pitchFamily="34" charset="0"/>
              </a:rPr>
              <a:t>p</a:t>
            </a:r>
            <a:r>
              <a:rPr lang="lv-LV" sz="2200" spc="-10" dirty="0">
                <a:cs typeface="Arial" panose="020B0604020202020204" pitchFamily="34" charset="0"/>
              </a:rPr>
              <a:t>rovizoriski 2026.gada beigās</a:t>
            </a:r>
            <a:endParaRPr lang="en-GB" sz="2200" spc="-10" dirty="0">
              <a:cs typeface="Arial" panose="020B0604020202020204" pitchFamily="34" charset="0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  <a:buFont typeface="Symbol" panose="05050102010706020507" pitchFamily="18" charset="2"/>
              <a:buChar char="Þ"/>
            </a:pPr>
            <a:endParaRPr lang="en-GB" sz="2200" i="1" spc="-10" dirty="0">
              <a:solidFill>
                <a:srgbClr val="313B42"/>
              </a:solidFill>
              <a:latin typeface="Calibri (Headings)"/>
              <a:cs typeface="Arial" panose="020B0604020202020204" pitchFamily="34" charset="0"/>
            </a:endParaRPr>
          </a:p>
        </p:txBody>
      </p:sp>
      <p:pic>
        <p:nvPicPr>
          <p:cNvPr id="4" name="object 10" descr="Labklājības ministrijas ģerbonis">
            <a:extLst>
              <a:ext uri="{FF2B5EF4-FFF2-40B4-BE49-F238E27FC236}">
                <a16:creationId xmlns:a16="http://schemas.microsoft.com/office/drawing/2014/main" id="{AC3518B3-898D-44D0-9546-A707DD2CAE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3872" y="0"/>
            <a:ext cx="1236715" cy="1519425"/>
          </a:xfrm>
          <a:prstGeom prst="rect">
            <a:avLst/>
          </a:prstGeom>
        </p:spPr>
      </p:pic>
      <p:grpSp>
        <p:nvGrpSpPr>
          <p:cNvPr id="5" name="object 2">
            <a:extLst>
              <a:ext uri="{FF2B5EF4-FFF2-40B4-BE49-F238E27FC236}">
                <a16:creationId xmlns:a16="http://schemas.microsoft.com/office/drawing/2014/main" id="{5B770B7F-A6F6-4410-B699-F0B2E48E2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39350" y="3032564"/>
            <a:ext cx="2152650" cy="3144520"/>
            <a:chOff x="9367749" y="2648852"/>
            <a:chExt cx="2152650" cy="314452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C420313E-5190-4D03-B217-47A0A5B690A9}"/>
                </a:ext>
              </a:extLst>
            </p:cNvPr>
            <p:cNvSpPr/>
            <p:nvPr/>
          </p:nvSpPr>
          <p:spPr>
            <a:xfrm>
              <a:off x="9367749" y="3640681"/>
              <a:ext cx="2152650" cy="2152650"/>
            </a:xfrm>
            <a:custGeom>
              <a:avLst/>
              <a:gdLst/>
              <a:ahLst/>
              <a:cxnLst/>
              <a:rect l="l" t="t" r="r" b="b"/>
              <a:pathLst>
                <a:path w="2152650" h="2152650">
                  <a:moveTo>
                    <a:pt x="2152242" y="0"/>
                  </a:moveTo>
                  <a:lnTo>
                    <a:pt x="0" y="2152242"/>
                  </a:lnTo>
                  <a:lnTo>
                    <a:pt x="1491615" y="2152242"/>
                  </a:lnTo>
                  <a:lnTo>
                    <a:pt x="2152242" y="1491616"/>
                  </a:lnTo>
                  <a:lnTo>
                    <a:pt x="2152242" y="0"/>
                  </a:lnTo>
                  <a:close/>
                </a:path>
              </a:pathLst>
            </a:custGeom>
            <a:solidFill>
              <a:srgbClr val="6AA948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621ADDC3-8FE5-4BC7-9FA5-8AC66C130DE5}"/>
                </a:ext>
              </a:extLst>
            </p:cNvPr>
            <p:cNvSpPr/>
            <p:nvPr/>
          </p:nvSpPr>
          <p:spPr>
            <a:xfrm>
              <a:off x="10163380" y="2648852"/>
              <a:ext cx="1356995" cy="1356995"/>
            </a:xfrm>
            <a:custGeom>
              <a:avLst/>
              <a:gdLst/>
              <a:ahLst/>
              <a:cxnLst/>
              <a:rect l="l" t="t" r="r" b="b"/>
              <a:pathLst>
                <a:path w="1356995" h="1356995">
                  <a:moveTo>
                    <a:pt x="1356611" y="0"/>
                  </a:moveTo>
                  <a:lnTo>
                    <a:pt x="0" y="1356611"/>
                  </a:lnTo>
                  <a:lnTo>
                    <a:pt x="696823" y="1356611"/>
                  </a:lnTo>
                  <a:lnTo>
                    <a:pt x="1356611" y="696823"/>
                  </a:lnTo>
                  <a:lnTo>
                    <a:pt x="1356611" y="0"/>
                  </a:lnTo>
                  <a:close/>
                </a:path>
              </a:pathLst>
            </a:custGeom>
            <a:solidFill>
              <a:srgbClr val="6AA948">
                <a:alpha val="21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8" name="object 7">
            <a:extLst>
              <a:ext uri="{FF2B5EF4-FFF2-40B4-BE49-F238E27FC236}">
                <a16:creationId xmlns:a16="http://schemas.microsoft.com/office/drawing/2014/main" id="{ED65EA96-A3D3-40D2-A7E8-864D4EA61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04806" y="6410325"/>
            <a:ext cx="962025" cy="447675"/>
            <a:chOff x="10042955" y="6032496"/>
            <a:chExt cx="962025" cy="447675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EB248C85-CB22-4DD5-88E5-0684FE1A16ED}"/>
                </a:ext>
              </a:extLst>
            </p:cNvPr>
            <p:cNvSpPr/>
            <p:nvPr/>
          </p:nvSpPr>
          <p:spPr>
            <a:xfrm>
              <a:off x="10577759" y="6127987"/>
              <a:ext cx="426720" cy="352425"/>
            </a:xfrm>
            <a:custGeom>
              <a:avLst/>
              <a:gdLst/>
              <a:ahLst/>
              <a:cxnLst/>
              <a:rect l="l" t="t" r="r" b="b"/>
              <a:pathLst>
                <a:path w="426720" h="352425">
                  <a:moveTo>
                    <a:pt x="426605" y="0"/>
                  </a:moveTo>
                  <a:lnTo>
                    <a:pt x="352005" y="0"/>
                  </a:lnTo>
                  <a:lnTo>
                    <a:pt x="0" y="352005"/>
                  </a:lnTo>
                  <a:lnTo>
                    <a:pt x="74599" y="352005"/>
                  </a:lnTo>
                  <a:lnTo>
                    <a:pt x="426605" y="0"/>
                  </a:lnTo>
                  <a:close/>
                </a:path>
              </a:pathLst>
            </a:custGeom>
            <a:solidFill>
              <a:srgbClr val="005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F168D2D7-8114-4B4F-83C2-07BFF13AE320}"/>
                </a:ext>
              </a:extLst>
            </p:cNvPr>
            <p:cNvSpPr/>
            <p:nvPr/>
          </p:nvSpPr>
          <p:spPr>
            <a:xfrm>
              <a:off x="10042955" y="6032496"/>
              <a:ext cx="897255" cy="447675"/>
            </a:xfrm>
            <a:custGeom>
              <a:avLst/>
              <a:gdLst/>
              <a:ahLst/>
              <a:cxnLst/>
              <a:rect l="l" t="t" r="r" b="b"/>
              <a:pathLst>
                <a:path w="897254" h="447675">
                  <a:moveTo>
                    <a:pt x="896723" y="0"/>
                  </a:moveTo>
                  <a:lnTo>
                    <a:pt x="447498" y="2"/>
                  </a:lnTo>
                  <a:lnTo>
                    <a:pt x="0" y="447501"/>
                  </a:lnTo>
                  <a:lnTo>
                    <a:pt x="449224" y="447501"/>
                  </a:lnTo>
                  <a:lnTo>
                    <a:pt x="896723" y="2"/>
                  </a:lnTo>
                  <a:close/>
                </a:path>
              </a:pathLst>
            </a:custGeom>
            <a:solidFill>
              <a:srgbClr val="6AA948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47335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233D-C4AD-4568-8896-B6B504D8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11" y="3787001"/>
            <a:ext cx="7881257" cy="969155"/>
          </a:xfrm>
        </p:spPr>
        <p:txBody>
          <a:bodyPr>
            <a:normAutofit/>
          </a:bodyPr>
          <a:lstStyle/>
          <a:p>
            <a:pPr algn="ctr"/>
            <a:r>
              <a:rPr lang="lv-LV" sz="4000" kern="0" dirty="0">
                <a:solidFill>
                  <a:schemeClr val="accent6">
                    <a:lumMod val="50000"/>
                  </a:schemeClr>
                </a:solidFill>
                <a:latin typeface="Calibri (Headings)"/>
                <a:ea typeface="Roboto" panose="02000000000000000000" pitchFamily="2" charset="0"/>
                <a:cs typeface="Roboto" panose="02000000000000000000" pitchFamily="2" charset="0"/>
              </a:rPr>
              <a:t>Paldies par uzmanību!</a:t>
            </a:r>
            <a:endParaRPr lang="lv-LV" sz="4000" dirty="0">
              <a:solidFill>
                <a:schemeClr val="accent6">
                  <a:lumMod val="50000"/>
                </a:schemeClr>
              </a:solidFill>
              <a:latin typeface="Calibri (Headings)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9B10E-CC00-4DCD-8E8C-B8678F3C1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6705" y="5888844"/>
            <a:ext cx="2338070" cy="969156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</a:pPr>
            <a:r>
              <a:rPr lang="sv-SE" sz="1400" dirty="0">
                <a:solidFill>
                  <a:srgbClr val="231F20"/>
                </a:solidFill>
                <a:latin typeface="Calibri (Headings)"/>
                <a:cs typeface="Arial"/>
              </a:rPr>
              <a:t>Skolas</a:t>
            </a:r>
            <a:r>
              <a:rPr lang="sv-SE" sz="1400" spc="-15" dirty="0">
                <a:solidFill>
                  <a:srgbClr val="231F20"/>
                </a:solidFill>
                <a:latin typeface="Calibri (Headings)"/>
                <a:cs typeface="Arial"/>
              </a:rPr>
              <a:t> </a:t>
            </a:r>
            <a:r>
              <a:rPr lang="sv-SE" sz="1400" dirty="0">
                <a:solidFill>
                  <a:srgbClr val="231F20"/>
                </a:solidFill>
                <a:latin typeface="Calibri (Headings)"/>
                <a:cs typeface="Arial"/>
              </a:rPr>
              <a:t>iela</a:t>
            </a:r>
            <a:r>
              <a:rPr lang="sv-SE" sz="1400" spc="-5" dirty="0">
                <a:solidFill>
                  <a:srgbClr val="231F20"/>
                </a:solidFill>
                <a:latin typeface="Calibri (Headings)"/>
                <a:cs typeface="Arial"/>
              </a:rPr>
              <a:t> </a:t>
            </a:r>
            <a:r>
              <a:rPr lang="sv-SE" sz="1400" dirty="0">
                <a:solidFill>
                  <a:srgbClr val="231F20"/>
                </a:solidFill>
                <a:latin typeface="Calibri (Headings)"/>
                <a:cs typeface="Arial"/>
              </a:rPr>
              <a:t>28,</a:t>
            </a:r>
            <a:r>
              <a:rPr lang="sv-SE" sz="1400" spc="-5" dirty="0">
                <a:solidFill>
                  <a:srgbClr val="231F20"/>
                </a:solidFill>
                <a:latin typeface="Calibri (Headings)"/>
                <a:cs typeface="Arial"/>
              </a:rPr>
              <a:t> </a:t>
            </a:r>
            <a:r>
              <a:rPr lang="sv-SE" sz="1400" dirty="0">
                <a:solidFill>
                  <a:srgbClr val="231F20"/>
                </a:solidFill>
                <a:latin typeface="Calibri (Headings)"/>
                <a:cs typeface="Arial"/>
              </a:rPr>
              <a:t>Rīga, </a:t>
            </a:r>
            <a:r>
              <a:rPr lang="sv-SE" sz="1400" spc="-55" dirty="0">
                <a:solidFill>
                  <a:srgbClr val="231F20"/>
                </a:solidFill>
                <a:latin typeface="Calibri (Headings)"/>
                <a:cs typeface="Arial"/>
              </a:rPr>
              <a:t>LV-</a:t>
            </a:r>
            <a:r>
              <a:rPr lang="sv-SE" sz="1400" spc="-20" dirty="0">
                <a:solidFill>
                  <a:srgbClr val="231F20"/>
                </a:solidFill>
                <a:latin typeface="Calibri (Headings)"/>
                <a:cs typeface="Arial"/>
              </a:rPr>
              <a:t>1331</a:t>
            </a:r>
            <a:endParaRPr lang="sv-SE" sz="1400" dirty="0">
              <a:latin typeface="Calibri (Headings)"/>
              <a:cs typeface="Arial"/>
            </a:endParaRPr>
          </a:p>
          <a:p>
            <a:pPr algn="ctr">
              <a:lnSpc>
                <a:spcPct val="110000"/>
              </a:lnSpc>
            </a:pPr>
            <a:r>
              <a:rPr lang="lv-LV" sz="1500" b="1" spc="-10" dirty="0">
                <a:solidFill>
                  <a:srgbClr val="231F20"/>
                </a:solidFill>
                <a:latin typeface="Calibri (Headings)"/>
                <a:cs typeface="Arial"/>
              </a:rPr>
              <a:t>Informācija saziņai </a:t>
            </a:r>
            <a:r>
              <a:rPr lang="lv-LV" sz="1500" b="1" spc="-10" dirty="0">
                <a:solidFill>
                  <a:srgbClr val="231F20"/>
                </a:solidFill>
                <a:latin typeface="Calibri (Headings)"/>
                <a:cs typeface="Arial"/>
                <a:hlinkClick r:id="rId2"/>
              </a:rPr>
              <a:t>Deniss.Kretalovs@lm.gov.lv</a:t>
            </a:r>
            <a:r>
              <a:rPr lang="en-GB" sz="1500" b="1" spc="-10" dirty="0">
                <a:solidFill>
                  <a:srgbClr val="231F20"/>
                </a:solidFill>
                <a:latin typeface="Calibri (Headings)"/>
                <a:cs typeface="Arial"/>
              </a:rPr>
              <a:t>,</a:t>
            </a:r>
            <a:r>
              <a:rPr lang="lv-LV" sz="1500" b="1" spc="-10" dirty="0">
                <a:solidFill>
                  <a:srgbClr val="231F20"/>
                </a:solidFill>
                <a:latin typeface="Calibri (Headings)"/>
                <a:cs typeface="Arial"/>
              </a:rPr>
              <a:t> 20688281 </a:t>
            </a:r>
          </a:p>
          <a:p>
            <a:endParaRPr lang="lv-LV" dirty="0"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31C4A91B-B5D4-4F2D-B762-2AE0D2078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4683760"/>
            <a:chOff x="0" y="0"/>
            <a:chExt cx="11520170" cy="4683760"/>
          </a:xfrm>
        </p:grpSpPr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8914EF95-11AD-4C3F-94EC-B98E9C62F0E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520004" cy="2076941"/>
            </a:xfrm>
            <a:prstGeom prst="rect">
              <a:avLst/>
            </a:prstGeom>
          </p:spPr>
        </p:pic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41C263E8-072F-4975-8217-451997214545}"/>
                </a:ext>
              </a:extLst>
            </p:cNvPr>
            <p:cNvSpPr/>
            <p:nvPr/>
          </p:nvSpPr>
          <p:spPr>
            <a:xfrm>
              <a:off x="0" y="799554"/>
              <a:ext cx="3884295" cy="3884295"/>
            </a:xfrm>
            <a:custGeom>
              <a:avLst/>
              <a:gdLst/>
              <a:ahLst/>
              <a:cxnLst/>
              <a:rect l="l" t="t" r="r" b="b"/>
              <a:pathLst>
                <a:path w="3884295" h="3884295">
                  <a:moveTo>
                    <a:pt x="3884108" y="0"/>
                  </a:moveTo>
                  <a:lnTo>
                    <a:pt x="2392480" y="0"/>
                  </a:lnTo>
                  <a:lnTo>
                    <a:pt x="0" y="2392480"/>
                  </a:lnTo>
                  <a:lnTo>
                    <a:pt x="0" y="3884096"/>
                  </a:lnTo>
                  <a:lnTo>
                    <a:pt x="3884108" y="0"/>
                  </a:lnTo>
                  <a:close/>
                </a:path>
              </a:pathLst>
            </a:custGeom>
            <a:solidFill>
              <a:srgbClr val="FFFFFF">
                <a:alpha val="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4CEB8CE5-07EB-4210-AAA9-F6DAFED730E5}"/>
                </a:ext>
              </a:extLst>
            </p:cNvPr>
            <p:cNvSpPr/>
            <p:nvPr/>
          </p:nvSpPr>
          <p:spPr>
            <a:xfrm>
              <a:off x="98785" y="359234"/>
              <a:ext cx="2311400" cy="1718310"/>
            </a:xfrm>
            <a:custGeom>
              <a:avLst/>
              <a:gdLst/>
              <a:ahLst/>
              <a:cxnLst/>
              <a:rect l="l" t="t" r="r" b="b"/>
              <a:pathLst>
                <a:path w="2311400" h="1718310">
                  <a:moveTo>
                    <a:pt x="2311298" y="0"/>
                  </a:moveTo>
                  <a:lnTo>
                    <a:pt x="1717700" y="0"/>
                  </a:lnTo>
                  <a:lnTo>
                    <a:pt x="0" y="1717700"/>
                  </a:lnTo>
                  <a:lnTo>
                    <a:pt x="593585" y="1717700"/>
                  </a:lnTo>
                  <a:lnTo>
                    <a:pt x="2311298" y="0"/>
                  </a:lnTo>
                  <a:close/>
                </a:path>
              </a:pathLst>
            </a:custGeom>
            <a:solidFill>
              <a:srgbClr val="6AA948">
                <a:alpha val="21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7" descr="Labklājības ministrijas ģerbonis">
              <a:extLst>
                <a:ext uri="{FF2B5EF4-FFF2-40B4-BE49-F238E27FC236}">
                  <a16:creationId xmlns:a16="http://schemas.microsoft.com/office/drawing/2014/main" id="{EEC9CD7A-ED8F-4BC0-9846-818F66478D16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41478" y="2073893"/>
              <a:ext cx="1236725" cy="1519427"/>
            </a:xfrm>
            <a:prstGeom prst="rect">
              <a:avLst/>
            </a:prstGeom>
          </p:spPr>
        </p:pic>
      </p:grpSp>
      <p:pic>
        <p:nvPicPr>
          <p:cNvPr id="9" name="object 8">
            <a:extLst>
              <a:ext uri="{FF2B5EF4-FFF2-40B4-BE49-F238E27FC236}">
                <a16:creationId xmlns:a16="http://schemas.microsoft.com/office/drawing/2014/main" id="{A6BB8A3F-2E7E-4544-B3F6-C1D79294B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92396" y="5351041"/>
            <a:ext cx="1806689" cy="393188"/>
          </a:xfrm>
          <a:prstGeom prst="rect">
            <a:avLst/>
          </a:prstGeom>
        </p:spPr>
      </p:pic>
      <p:grpSp>
        <p:nvGrpSpPr>
          <p:cNvPr id="10" name="object 9">
            <a:extLst>
              <a:ext uri="{FF2B5EF4-FFF2-40B4-BE49-F238E27FC236}">
                <a16:creationId xmlns:a16="http://schemas.microsoft.com/office/drawing/2014/main" id="{6285AEDE-8C84-46BB-BF29-2E14F00C3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30338" y="6410325"/>
            <a:ext cx="962025" cy="447675"/>
            <a:chOff x="10042955" y="6032496"/>
            <a:chExt cx="962025" cy="447675"/>
          </a:xfrm>
        </p:grpSpPr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C939D13A-A605-4275-B71B-C9C4CBF0BF28}"/>
                </a:ext>
              </a:extLst>
            </p:cNvPr>
            <p:cNvSpPr/>
            <p:nvPr/>
          </p:nvSpPr>
          <p:spPr>
            <a:xfrm>
              <a:off x="10577759" y="6127987"/>
              <a:ext cx="426720" cy="352425"/>
            </a:xfrm>
            <a:custGeom>
              <a:avLst/>
              <a:gdLst/>
              <a:ahLst/>
              <a:cxnLst/>
              <a:rect l="l" t="t" r="r" b="b"/>
              <a:pathLst>
                <a:path w="426720" h="352425">
                  <a:moveTo>
                    <a:pt x="426605" y="0"/>
                  </a:moveTo>
                  <a:lnTo>
                    <a:pt x="352005" y="0"/>
                  </a:lnTo>
                  <a:lnTo>
                    <a:pt x="0" y="352005"/>
                  </a:lnTo>
                  <a:lnTo>
                    <a:pt x="74599" y="352005"/>
                  </a:lnTo>
                  <a:lnTo>
                    <a:pt x="426605" y="0"/>
                  </a:lnTo>
                  <a:close/>
                </a:path>
              </a:pathLst>
            </a:custGeom>
            <a:solidFill>
              <a:srgbClr val="005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289C7E61-9891-46DE-ACD7-F72EEC190E81}"/>
                </a:ext>
              </a:extLst>
            </p:cNvPr>
            <p:cNvSpPr/>
            <p:nvPr/>
          </p:nvSpPr>
          <p:spPr>
            <a:xfrm>
              <a:off x="10042955" y="6032496"/>
              <a:ext cx="897255" cy="447675"/>
            </a:xfrm>
            <a:custGeom>
              <a:avLst/>
              <a:gdLst/>
              <a:ahLst/>
              <a:cxnLst/>
              <a:rect l="l" t="t" r="r" b="b"/>
              <a:pathLst>
                <a:path w="897254" h="447675">
                  <a:moveTo>
                    <a:pt x="896723" y="0"/>
                  </a:moveTo>
                  <a:lnTo>
                    <a:pt x="447498" y="2"/>
                  </a:lnTo>
                  <a:lnTo>
                    <a:pt x="0" y="447501"/>
                  </a:lnTo>
                  <a:lnTo>
                    <a:pt x="449224" y="447501"/>
                  </a:lnTo>
                  <a:lnTo>
                    <a:pt x="896723" y="2"/>
                  </a:lnTo>
                  <a:close/>
                </a:path>
              </a:pathLst>
            </a:custGeom>
            <a:solidFill>
              <a:srgbClr val="6AA948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Attēls 12">
            <a:extLst>
              <a:ext uri="{FF2B5EF4-FFF2-40B4-BE49-F238E27FC236}">
                <a16:creationId xmlns:a16="http://schemas.microsoft.com/office/drawing/2014/main" id="{CE0D0939-9BE8-43C0-9CB9-C09C14831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420" y="5351041"/>
            <a:ext cx="1283121" cy="128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>
            <a:extLst>
              <a:ext uri="{FF2B5EF4-FFF2-40B4-BE49-F238E27FC236}">
                <a16:creationId xmlns:a16="http://schemas.microsoft.com/office/drawing/2014/main" id="{1B737402-0746-4F22-8C44-3C065A876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3537" y="0"/>
            <a:ext cx="474846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9CBF0B-DE6B-4FF8-A4BB-9EE3543CE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429" y="2628190"/>
            <a:ext cx="4517571" cy="1782594"/>
          </a:xfrm>
        </p:spPr>
        <p:txBody>
          <a:bodyPr>
            <a:normAutofit fontScale="90000"/>
          </a:bodyPr>
          <a:lstStyle/>
          <a:p>
            <a:pPr marL="12700" marR="5080">
              <a:lnSpc>
                <a:spcPts val="3300"/>
              </a:lnSpc>
              <a:spcBef>
                <a:spcPts val="660"/>
              </a:spcBef>
            </a:pPr>
            <a:r>
              <a:rPr lang="en-GB" sz="3600" b="1" dirty="0">
                <a:solidFill>
                  <a:schemeClr val="bg1"/>
                </a:solidFill>
                <a:latin typeface="Calibri (Headings)"/>
                <a:cs typeface="Roboto"/>
              </a:rPr>
              <a:t>Projekta </a:t>
            </a:r>
            <a:r>
              <a:rPr lang="lv-LV" sz="3600" b="1" dirty="0">
                <a:solidFill>
                  <a:schemeClr val="bg1"/>
                </a:solidFill>
                <a:latin typeface="Calibri (Headings)"/>
                <a:cs typeface="Roboto"/>
              </a:rPr>
              <a:t>darbība</a:t>
            </a:r>
            <a:r>
              <a:rPr lang="en-GB" sz="3600" b="1" dirty="0">
                <a:solidFill>
                  <a:schemeClr val="bg1"/>
                </a:solidFill>
                <a:latin typeface="Calibri (Headings)"/>
                <a:cs typeface="Roboto"/>
              </a:rPr>
              <a:t>s v</a:t>
            </a:r>
            <a:r>
              <a:rPr lang="lv-LV" sz="3600" b="1" dirty="0">
                <a:solidFill>
                  <a:schemeClr val="bg1"/>
                </a:solidFill>
                <a:latin typeface="Calibri (Headings)"/>
                <a:cs typeface="Roboto"/>
              </a:rPr>
              <a:t>alsts un pašvaldību iestāžu, to kapitālsabiedrību darbiniekiem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49E70-9C88-470E-8E0B-A969F61D4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61" y="2065867"/>
            <a:ext cx="6882891" cy="4594577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70000"/>
              </a:lnSpc>
            </a:pPr>
            <a:r>
              <a:rPr lang="lv-LV" sz="6200" b="1" spc="-10" dirty="0">
                <a:latin typeface="Calibri (Headings)"/>
                <a:cs typeface="Arial" panose="020B0604020202020204" pitchFamily="34" charset="0"/>
              </a:rPr>
              <a:t>E-</a:t>
            </a:r>
            <a:r>
              <a:rPr lang="lv-LV" sz="6200" b="1" spc="-10" dirty="0" err="1">
                <a:latin typeface="Calibri (Headings)"/>
                <a:cs typeface="Arial" panose="020B0604020202020204" pitchFamily="34" charset="0"/>
              </a:rPr>
              <a:t>mācīb</a:t>
            </a:r>
            <a:r>
              <a:rPr lang="en-GB" sz="6200" b="1" spc="-10" dirty="0">
                <a:latin typeface="Calibri (Headings)"/>
                <a:cs typeface="Arial" panose="020B0604020202020204" pitchFamily="34" charset="0"/>
              </a:rPr>
              <a:t>as </a:t>
            </a:r>
            <a:r>
              <a:rPr lang="lv-LV" sz="6200" b="1" spc="-10" dirty="0">
                <a:latin typeface="Calibri (Headings)"/>
                <a:cs typeface="Arial" panose="020B0604020202020204" pitchFamily="34" charset="0"/>
              </a:rPr>
              <a:t>par vienlīdzīgu iespēju un nediskriminācijas jautājumiem</a:t>
            </a:r>
            <a:endParaRPr lang="en-GB" sz="6200" b="1" spc="-10" dirty="0">
              <a:latin typeface="Calibri (Headings)"/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en-GB" sz="6200" b="1" spc="-10" dirty="0">
              <a:latin typeface="Calibri (Headings)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lv-LV" sz="6200" b="1" spc="-10" dirty="0">
                <a:latin typeface="Calibri (Headings)"/>
                <a:cs typeface="Arial" panose="020B0604020202020204" pitchFamily="34" charset="0"/>
              </a:rPr>
              <a:t>Klātienes informatīvās diskusijas </a:t>
            </a:r>
            <a:endParaRPr lang="en-GB" sz="6200" b="1" spc="-10" dirty="0">
              <a:latin typeface="Calibri (Headings)"/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en-GB" sz="6200" b="1" spc="-10" dirty="0">
              <a:latin typeface="Calibri (Headings)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lv-LV" sz="6600" b="1" spc="-10" dirty="0">
                <a:latin typeface="Calibri (Headings)"/>
                <a:cs typeface="Arial" panose="020B0604020202020204" pitchFamily="34" charset="0"/>
              </a:rPr>
              <a:t>Izmēģinājumprojekts</a:t>
            </a:r>
            <a:r>
              <a:rPr lang="en-GB" sz="6600" b="1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lv-LV" sz="6600" b="1" spc="-10" dirty="0">
                <a:latin typeface="Calibri (Headings)"/>
                <a:cs typeface="Arial" panose="020B0604020202020204" pitchFamily="34" charset="0"/>
              </a:rPr>
              <a:t>darba samaksas atšķirību starp vīriešiem un sievietēm mazināšanai</a:t>
            </a:r>
          </a:p>
          <a:p>
            <a:pPr marL="0" indent="0">
              <a:lnSpc>
                <a:spcPct val="170000"/>
              </a:lnSpc>
              <a:buNone/>
            </a:pPr>
            <a:endParaRPr lang="lv-LV" sz="6200" b="1" spc="-10" dirty="0">
              <a:latin typeface="Calibri (Headings)"/>
              <a:cs typeface="Arial" panose="020B0604020202020204" pitchFamily="34" charset="0"/>
            </a:endParaRPr>
          </a:p>
        </p:txBody>
      </p:sp>
      <p:pic>
        <p:nvPicPr>
          <p:cNvPr id="6" name="object 3" descr="Labklājības ministrijas ģerbonis">
            <a:extLst>
              <a:ext uri="{FF2B5EF4-FFF2-40B4-BE49-F238E27FC236}">
                <a16:creationId xmlns:a16="http://schemas.microsoft.com/office/drawing/2014/main" id="{39FDAE67-0E8D-44BE-B11C-23A532F2FB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3872" y="0"/>
            <a:ext cx="1236715" cy="15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91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BCA5-5168-44F7-B97F-21724F1E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618" y="193862"/>
            <a:ext cx="7967425" cy="1325563"/>
          </a:xfrm>
        </p:spPr>
        <p:txBody>
          <a:bodyPr>
            <a:normAutofit/>
          </a:bodyPr>
          <a:lstStyle/>
          <a:p>
            <a:pPr fontAlgn="ctr"/>
            <a:r>
              <a:rPr lang="lv-LV" sz="3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E-</a:t>
            </a:r>
            <a:r>
              <a:rPr lang="lv-LV" sz="3400" dirty="0" err="1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mācīb</a:t>
            </a:r>
            <a:r>
              <a:rPr lang="en-GB" sz="3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as VAS platformā</a:t>
            </a:r>
            <a:endParaRPr lang="lv-LV" sz="3400" dirty="0">
              <a:solidFill>
                <a:schemeClr val="accent6">
                  <a:lumMod val="50000"/>
                </a:schemeClr>
              </a:solidFill>
              <a:latin typeface="Calibri (Headings)"/>
              <a:cs typeface="Robot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530E3-87EC-467E-ACAF-58BDD8CC0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91" y="1736470"/>
            <a:ext cx="11707676" cy="5049222"/>
          </a:xfrm>
        </p:spPr>
        <p:txBody>
          <a:bodyPr>
            <a:normAutofit fontScale="92500"/>
          </a:bodyPr>
          <a:lstStyle/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en-GB" sz="2500" b="1" spc="-10" dirty="0">
                <a:latin typeface="Calibri (Headings)"/>
                <a:cs typeface="Arial" panose="020B0604020202020204" pitchFamily="34" charset="0"/>
              </a:rPr>
              <a:t>E-m</a:t>
            </a:r>
            <a:r>
              <a:rPr lang="lv-LV" sz="2500" b="1" spc="-10" dirty="0">
                <a:latin typeface="Calibri (Headings)"/>
                <a:cs typeface="Arial" panose="020B0604020202020204" pitchFamily="34" charset="0"/>
              </a:rPr>
              <a:t>ācību mērķis: </a:t>
            </a: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lv-LV" sz="2500" spc="-10" dirty="0">
                <a:latin typeface="Calibri (Headings)"/>
                <a:cs typeface="Arial" panose="020B0604020202020204" pitchFamily="34" charset="0"/>
              </a:rPr>
              <a:t>uzlabot politikas veidotāju un īstenotāju veiktspēju un zināšanu līmeni vienlīdzīgu iespēju un nediskriminācijas jomā, lai:</a:t>
            </a:r>
            <a:endParaRPr lang="en-GB" sz="2500" spc="-10" dirty="0">
              <a:latin typeface="Calibri (Headings)"/>
              <a:cs typeface="Arial" panose="020B0604020202020204" pitchFamily="34" charset="0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lv-LV" sz="2500" spc="-10" dirty="0">
                <a:latin typeface="Calibri (Headings)"/>
                <a:cs typeface="Arial" panose="020B0604020202020204" pitchFamily="34" charset="0"/>
              </a:rPr>
              <a:t>labāk izprastu dažādu sabiedrības grupu un to pārstāvju specifiskās vajadzības, piedāvājot šiem pārstāvjiem atbilstošus pakalpojumus dažādās nozarēs;</a:t>
            </a:r>
          </a:p>
          <a:p>
            <a:pPr marR="5080">
              <a:lnSpc>
                <a:spcPct val="150000"/>
              </a:lnSpc>
              <a:spcBef>
                <a:spcPts val="100"/>
              </a:spcBef>
              <a:buFontTx/>
              <a:buChar char="-"/>
            </a:pPr>
            <a:r>
              <a:rPr lang="lv-LV" sz="2500" spc="-10" dirty="0">
                <a:latin typeface="Calibri (Headings)"/>
                <a:cs typeface="Arial" panose="020B0604020202020204" pitchFamily="34" charset="0"/>
              </a:rPr>
              <a:t>izmantotu iegūtās zināšanas normatīvo aktu izstrādē, budžeta plānošanā, ietekmes novērtējumos un publiskās pārvaldības procesos</a:t>
            </a:r>
            <a:r>
              <a:rPr lang="en-GB" sz="2500" spc="-10" dirty="0">
                <a:latin typeface="Calibri (Headings)"/>
                <a:cs typeface="Arial" panose="020B0604020202020204" pitchFamily="34" charset="0"/>
              </a:rPr>
              <a:t>.</a:t>
            </a: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endParaRPr lang="en-GB" sz="2300" spc="-10" dirty="0">
              <a:latin typeface="Calibri (Headings)"/>
              <a:cs typeface="Arial" panose="020B0604020202020204" pitchFamily="34" charset="0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en-GB" sz="2500" b="1" spc="-10" dirty="0">
                <a:latin typeface="Calibri (Headings)"/>
                <a:cs typeface="Arial" panose="020B0604020202020204" pitchFamily="34" charset="0"/>
              </a:rPr>
              <a:t>E-m</a:t>
            </a:r>
            <a:r>
              <a:rPr lang="lv-LV" sz="2500" b="1" spc="-10" dirty="0">
                <a:latin typeface="Calibri (Headings)"/>
                <a:cs typeface="Arial" panose="020B0604020202020204" pitchFamily="34" charset="0"/>
              </a:rPr>
              <a:t>ācīb</a:t>
            </a:r>
            <a:r>
              <a:rPr lang="en-GB" sz="2500" b="1" spc="-10" dirty="0">
                <a:latin typeface="Calibri (Headings)"/>
                <a:cs typeface="Arial" panose="020B0604020202020204" pitchFamily="34" charset="0"/>
              </a:rPr>
              <a:t>as ir </a:t>
            </a:r>
            <a:r>
              <a:rPr lang="lv-LV" sz="2500" b="1" spc="-10" dirty="0">
                <a:latin typeface="Calibri (Headings)"/>
                <a:cs typeface="Arial" panose="020B0604020202020204" pitchFamily="34" charset="0"/>
              </a:rPr>
              <a:t>uzsāktas 2026.gada februārī </a:t>
            </a:r>
            <a:r>
              <a:rPr lang="lv-LV" sz="2500" spc="-10" dirty="0">
                <a:latin typeface="Calibri (Headings)"/>
                <a:cs typeface="Arial" panose="020B0604020202020204" pitchFamily="34" charset="0"/>
              </a:rPr>
              <a:t>Valsts Administrācijas skolas </a:t>
            </a:r>
            <a:r>
              <a:rPr lang="en-GB" sz="2500" spc="-10" dirty="0">
                <a:latin typeface="Calibri (Headings)"/>
                <a:cs typeface="Arial" panose="020B0604020202020204" pitchFamily="34" charset="0"/>
              </a:rPr>
              <a:t>(VAS) MPS </a:t>
            </a:r>
            <a:r>
              <a:rPr lang="lv-LV" sz="2500" spc="-10" dirty="0">
                <a:latin typeface="Calibri (Headings)"/>
                <a:cs typeface="Arial" panose="020B0604020202020204" pitchFamily="34" charset="0"/>
              </a:rPr>
              <a:t>sistēmā</a:t>
            </a:r>
            <a:endParaRPr lang="en-GB" sz="2500" b="1" spc="-10" dirty="0">
              <a:latin typeface="Calibri (Headings)"/>
              <a:cs typeface="Arial" panose="020B0604020202020204" pitchFamily="34" charset="0"/>
            </a:endParaRP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endParaRPr lang="lv-LV" sz="2200" spc="-10" dirty="0">
              <a:solidFill>
                <a:srgbClr val="313B42"/>
              </a:solidFill>
              <a:latin typeface="Calibri (Headings)"/>
              <a:cs typeface="Arial" panose="020B0604020202020204" pitchFamily="34" charset="0"/>
            </a:endParaRPr>
          </a:p>
        </p:txBody>
      </p:sp>
      <p:pic>
        <p:nvPicPr>
          <p:cNvPr id="4" name="object 10" descr="Labklājības ministrijas ģerbonis">
            <a:extLst>
              <a:ext uri="{FF2B5EF4-FFF2-40B4-BE49-F238E27FC236}">
                <a16:creationId xmlns:a16="http://schemas.microsoft.com/office/drawing/2014/main" id="{AC3518B3-898D-44D0-9546-A707DD2CAE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872" y="0"/>
            <a:ext cx="1236715" cy="1519425"/>
          </a:xfrm>
          <a:prstGeom prst="rect">
            <a:avLst/>
          </a:prstGeom>
        </p:spPr>
      </p:pic>
      <p:grpSp>
        <p:nvGrpSpPr>
          <p:cNvPr id="8" name="object 7">
            <a:extLst>
              <a:ext uri="{FF2B5EF4-FFF2-40B4-BE49-F238E27FC236}">
                <a16:creationId xmlns:a16="http://schemas.microsoft.com/office/drawing/2014/main" id="{ED65EA96-A3D3-40D2-A7E8-864D4EA61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04806" y="6410325"/>
            <a:ext cx="962025" cy="447675"/>
            <a:chOff x="10042955" y="6032496"/>
            <a:chExt cx="962025" cy="447675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EB248C85-CB22-4DD5-88E5-0684FE1A16ED}"/>
                </a:ext>
              </a:extLst>
            </p:cNvPr>
            <p:cNvSpPr/>
            <p:nvPr/>
          </p:nvSpPr>
          <p:spPr>
            <a:xfrm>
              <a:off x="10577759" y="6127987"/>
              <a:ext cx="426720" cy="352425"/>
            </a:xfrm>
            <a:custGeom>
              <a:avLst/>
              <a:gdLst/>
              <a:ahLst/>
              <a:cxnLst/>
              <a:rect l="l" t="t" r="r" b="b"/>
              <a:pathLst>
                <a:path w="426720" h="352425">
                  <a:moveTo>
                    <a:pt x="426605" y="0"/>
                  </a:moveTo>
                  <a:lnTo>
                    <a:pt x="352005" y="0"/>
                  </a:lnTo>
                  <a:lnTo>
                    <a:pt x="0" y="352005"/>
                  </a:lnTo>
                  <a:lnTo>
                    <a:pt x="74599" y="352005"/>
                  </a:lnTo>
                  <a:lnTo>
                    <a:pt x="426605" y="0"/>
                  </a:lnTo>
                  <a:close/>
                </a:path>
              </a:pathLst>
            </a:custGeom>
            <a:solidFill>
              <a:srgbClr val="005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F168D2D7-8114-4B4F-83C2-07BFF13AE320}"/>
                </a:ext>
              </a:extLst>
            </p:cNvPr>
            <p:cNvSpPr/>
            <p:nvPr/>
          </p:nvSpPr>
          <p:spPr>
            <a:xfrm>
              <a:off x="10042955" y="6032496"/>
              <a:ext cx="897255" cy="447675"/>
            </a:xfrm>
            <a:custGeom>
              <a:avLst/>
              <a:gdLst/>
              <a:ahLst/>
              <a:cxnLst/>
              <a:rect l="l" t="t" r="r" b="b"/>
              <a:pathLst>
                <a:path w="897254" h="447675">
                  <a:moveTo>
                    <a:pt x="896723" y="0"/>
                  </a:moveTo>
                  <a:lnTo>
                    <a:pt x="447498" y="2"/>
                  </a:lnTo>
                  <a:lnTo>
                    <a:pt x="0" y="447501"/>
                  </a:lnTo>
                  <a:lnTo>
                    <a:pt x="449224" y="447501"/>
                  </a:lnTo>
                  <a:lnTo>
                    <a:pt x="896723" y="2"/>
                  </a:lnTo>
                  <a:close/>
                </a:path>
              </a:pathLst>
            </a:custGeom>
            <a:solidFill>
              <a:srgbClr val="6AA948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43438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BCA5-5168-44F7-B97F-21724F1E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335240"/>
            <a:ext cx="9528285" cy="1325563"/>
          </a:xfrm>
        </p:spPr>
        <p:txBody>
          <a:bodyPr>
            <a:normAutofit/>
          </a:bodyPr>
          <a:lstStyle/>
          <a:p>
            <a:pPr fontAlgn="ctr"/>
            <a:r>
              <a:rPr lang="lv-LV" sz="3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E-mācību programma</a:t>
            </a:r>
            <a:r>
              <a:rPr lang="en-GB" sz="3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 apguve (uz 10.06.2026.)</a:t>
            </a:r>
            <a:endParaRPr lang="lv-LV" sz="3400" dirty="0">
              <a:solidFill>
                <a:schemeClr val="accent6">
                  <a:lumMod val="50000"/>
                </a:schemeClr>
              </a:solidFill>
              <a:latin typeface="Calibri (Headings)"/>
              <a:cs typeface="Robot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530E3-87EC-467E-ACAF-58BDD8CC0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07" y="1756294"/>
            <a:ext cx="11476123" cy="4919026"/>
          </a:xfrm>
        </p:spPr>
        <p:txBody>
          <a:bodyPr>
            <a:normAutofit/>
          </a:bodyPr>
          <a:lstStyle/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en-GB" sz="2400" b="1" spc="-10" dirty="0">
                <a:cs typeface="Arial" panose="020B0604020202020204" pitchFamily="34" charset="0"/>
              </a:rPr>
              <a:t>VAS MPS platfotmā ir organizētas sešas e-</a:t>
            </a:r>
            <a:r>
              <a:rPr lang="lv-LV" sz="2400" b="1" spc="-10" dirty="0">
                <a:cs typeface="Arial" panose="020B0604020202020204" pitchFamily="34" charset="0"/>
              </a:rPr>
              <a:t>mācību</a:t>
            </a:r>
            <a:r>
              <a:rPr lang="en-GB" sz="2400" b="1" spc="-10" dirty="0">
                <a:cs typeface="Arial" panose="020B0604020202020204" pitchFamily="34" charset="0"/>
              </a:rPr>
              <a:t> grupas</a:t>
            </a: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lv-LV" sz="2400" b="1" spc="-10" dirty="0">
                <a:cs typeface="Arial" panose="020B0604020202020204" pitchFamily="34" charset="0"/>
              </a:rPr>
              <a:t>Apmācīti</a:t>
            </a:r>
            <a:r>
              <a:rPr lang="en-GB" sz="2400" b="1" spc="-10" dirty="0">
                <a:cs typeface="Arial" panose="020B0604020202020204" pitchFamily="34" charset="0"/>
              </a:rPr>
              <a:t> 50 </a:t>
            </a:r>
            <a:r>
              <a:rPr lang="lv-LV" sz="2400" b="1" spc="-10" dirty="0">
                <a:cs typeface="Arial" panose="020B0604020202020204" pitchFamily="34" charset="0"/>
              </a:rPr>
              <a:t>pārstāvji</a:t>
            </a:r>
            <a:r>
              <a:rPr lang="en-GB" sz="2400" b="1" spc="-10" dirty="0">
                <a:cs typeface="Arial" panose="020B0604020202020204" pitchFamily="34" charset="0"/>
              </a:rPr>
              <a:t> no 25 valsts/</a:t>
            </a:r>
            <a:r>
              <a:rPr lang="lv-LV" sz="2400" b="1" spc="-10" dirty="0">
                <a:cs typeface="Arial" panose="020B0604020202020204" pitchFamily="34" charset="0"/>
              </a:rPr>
              <a:t>pašvaldību iestādēm</a:t>
            </a: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lv-LV" sz="2400" spc="-10" dirty="0">
                <a:cs typeface="Arial" panose="020B0604020202020204" pitchFamily="34" charset="0"/>
              </a:rPr>
              <a:t>Pieteikušies ap 200 pārstāvjiem no 48 iestādēm</a:t>
            </a:r>
            <a:endParaRPr lang="en-GB" sz="2400" b="1" spc="-10" dirty="0">
              <a:cs typeface="Arial" panose="020B0604020202020204" pitchFamily="34" charset="0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en-GB" sz="2400" spc="-10" dirty="0">
                <a:cs typeface="Arial" panose="020B0604020202020204" pitchFamily="34" charset="0"/>
              </a:rPr>
              <a:t>Ir </a:t>
            </a:r>
            <a:r>
              <a:rPr lang="lv-LV" sz="2400" spc="-10" dirty="0">
                <a:cs typeface="Arial" panose="020B0604020202020204" pitchFamily="34" charset="0"/>
              </a:rPr>
              <a:t>popularizēta</a:t>
            </a:r>
            <a:r>
              <a:rPr lang="en-GB" sz="2400" spc="-10" dirty="0">
                <a:cs typeface="Arial" panose="020B0604020202020204" pitchFamily="34" charset="0"/>
              </a:rPr>
              <a:t> </a:t>
            </a:r>
            <a:r>
              <a:rPr lang="lv-LV" sz="2400" spc="-10" dirty="0">
                <a:cs typeface="Arial" panose="020B0604020202020204" pitchFamily="34" charset="0"/>
              </a:rPr>
              <a:t>informācija</a:t>
            </a:r>
            <a:r>
              <a:rPr lang="en-GB" sz="2400" spc="-10" dirty="0">
                <a:cs typeface="Arial" panose="020B0604020202020204" pitchFamily="34" charset="0"/>
              </a:rPr>
              <a:t> par </a:t>
            </a:r>
            <a:r>
              <a:rPr lang="lv-LV" sz="2400" spc="-10" dirty="0">
                <a:cs typeface="Arial" panose="020B0604020202020204" pitchFamily="34" charset="0"/>
              </a:rPr>
              <a:t>e-mācību</a:t>
            </a:r>
            <a:r>
              <a:rPr lang="en-GB" sz="2400" spc="-10" dirty="0">
                <a:cs typeface="Arial" panose="020B0604020202020204" pitchFamily="34" charset="0"/>
              </a:rPr>
              <a:t> </a:t>
            </a:r>
            <a:r>
              <a:rPr lang="lv-LV" sz="2400" spc="-10" dirty="0">
                <a:cs typeface="Arial" panose="020B0604020202020204" pitchFamily="34" charset="0"/>
              </a:rPr>
              <a:t>apguvi</a:t>
            </a:r>
            <a:endParaRPr lang="en-GB" sz="2400" spc="-10" dirty="0">
              <a:cs typeface="Arial" panose="020B0604020202020204" pitchFamily="34" charset="0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  <a:buFont typeface="Symbol" panose="05050102010706020507" pitchFamily="18" charset="2"/>
              <a:buChar char="Þ"/>
            </a:pPr>
            <a:r>
              <a:rPr lang="en-GB" sz="2000" b="0" i="0" dirty="0">
                <a:effectLst/>
              </a:rPr>
              <a:t> </a:t>
            </a:r>
            <a:r>
              <a:rPr lang="lv-LV" sz="2000" b="0" i="0" dirty="0">
                <a:effectLst/>
              </a:rPr>
              <a:t>kā pieteikties e-mācībām, aicinām iepazīties ar šo </a:t>
            </a:r>
            <a:r>
              <a:rPr lang="lv-LV" sz="2000" b="0" i="0" u="sng" dirty="0">
                <a:solidFill>
                  <a:srgbClr val="3F8603"/>
                </a:solidFill>
                <a:effectLst/>
                <a:hlinkClick r:id="rId3" tooltip="informāciju@"/>
              </a:rPr>
              <a:t>informāciju</a:t>
            </a:r>
            <a:r>
              <a:rPr lang="lv-LV" sz="2000" b="0" i="0" dirty="0">
                <a:solidFill>
                  <a:srgbClr val="212529"/>
                </a:solidFill>
                <a:effectLst/>
              </a:rPr>
              <a:t> </a:t>
            </a:r>
            <a:endParaRPr lang="en-GB" sz="2000" b="1" spc="-10" dirty="0">
              <a:solidFill>
                <a:srgbClr val="313B42"/>
              </a:solidFill>
              <a:cs typeface="Arial" panose="020B0604020202020204" pitchFamily="34" charset="0"/>
            </a:endParaRP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en-GB" sz="2400" b="1" spc="-10" dirty="0">
                <a:latin typeface="Calibri (Headings)"/>
                <a:cs typeface="Arial" panose="020B0604020202020204" pitchFamily="34" charset="0"/>
              </a:rPr>
              <a:t>Izaicinājumi un turmāka rīcība</a:t>
            </a:r>
            <a:r>
              <a:rPr lang="lv-LV" sz="2400" b="1" spc="-10" dirty="0">
                <a:latin typeface="Calibri (Headings)"/>
                <a:cs typeface="Arial" panose="020B0604020202020204" pitchFamily="34" charset="0"/>
              </a:rPr>
              <a:t>:</a:t>
            </a:r>
            <a:r>
              <a:rPr lang="en-GB" sz="2400" b="1" spc="-10" dirty="0">
                <a:latin typeface="Calibri (Headings)"/>
                <a:cs typeface="Arial" panose="020B0604020202020204" pitchFamily="34" charset="0"/>
              </a:rPr>
              <a:t>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piesaistīt vairāk interesentus e-mācību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apguvei, jo līdz 2026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.</a:t>
            </a:r>
            <a:r>
              <a:rPr lang="en-GB" sz="2200" spc="-10" dirty="0" err="1">
                <a:latin typeface="Calibri (Headings)"/>
                <a:cs typeface="Arial" panose="020B0604020202020204" pitchFamily="34" charset="0"/>
              </a:rPr>
              <a:t>gada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beigām ir plānots apmācīt 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320 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darbiniekus no 54 iestādēm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pārēja no VAS MPS sistēmas uz MAS 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sistēmu; 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e-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mācības būs pieejamas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abās sistēmās</a:t>
            </a:r>
            <a:endParaRPr lang="en-GB" sz="2200" spc="-10" dirty="0">
              <a:latin typeface="Calibri (Headings)"/>
              <a:cs typeface="Arial" panose="020B0604020202020204" pitchFamily="34" charset="0"/>
            </a:endParaRPr>
          </a:p>
        </p:txBody>
      </p:sp>
      <p:pic>
        <p:nvPicPr>
          <p:cNvPr id="4" name="object 10" descr="Labklājības ministrijas ģerbonis">
            <a:extLst>
              <a:ext uri="{FF2B5EF4-FFF2-40B4-BE49-F238E27FC236}">
                <a16:creationId xmlns:a16="http://schemas.microsoft.com/office/drawing/2014/main" id="{AC3518B3-898D-44D0-9546-A707DD2CAE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3872" y="0"/>
            <a:ext cx="1236715" cy="1519425"/>
          </a:xfrm>
          <a:prstGeom prst="rect">
            <a:avLst/>
          </a:prstGeom>
        </p:spPr>
      </p:pic>
      <p:grpSp>
        <p:nvGrpSpPr>
          <p:cNvPr id="8" name="object 7">
            <a:extLst>
              <a:ext uri="{FF2B5EF4-FFF2-40B4-BE49-F238E27FC236}">
                <a16:creationId xmlns:a16="http://schemas.microsoft.com/office/drawing/2014/main" id="{ED65EA96-A3D3-40D2-A7E8-864D4EA61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04806" y="6410325"/>
            <a:ext cx="962025" cy="447675"/>
            <a:chOff x="10042955" y="6032496"/>
            <a:chExt cx="962025" cy="447675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EB248C85-CB22-4DD5-88E5-0684FE1A16ED}"/>
                </a:ext>
              </a:extLst>
            </p:cNvPr>
            <p:cNvSpPr/>
            <p:nvPr/>
          </p:nvSpPr>
          <p:spPr>
            <a:xfrm>
              <a:off x="10577759" y="6127987"/>
              <a:ext cx="426720" cy="352425"/>
            </a:xfrm>
            <a:custGeom>
              <a:avLst/>
              <a:gdLst/>
              <a:ahLst/>
              <a:cxnLst/>
              <a:rect l="l" t="t" r="r" b="b"/>
              <a:pathLst>
                <a:path w="426720" h="352425">
                  <a:moveTo>
                    <a:pt x="426605" y="0"/>
                  </a:moveTo>
                  <a:lnTo>
                    <a:pt x="352005" y="0"/>
                  </a:lnTo>
                  <a:lnTo>
                    <a:pt x="0" y="352005"/>
                  </a:lnTo>
                  <a:lnTo>
                    <a:pt x="74599" y="352005"/>
                  </a:lnTo>
                  <a:lnTo>
                    <a:pt x="426605" y="0"/>
                  </a:lnTo>
                  <a:close/>
                </a:path>
              </a:pathLst>
            </a:custGeom>
            <a:solidFill>
              <a:srgbClr val="005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F168D2D7-8114-4B4F-83C2-07BFF13AE320}"/>
                </a:ext>
              </a:extLst>
            </p:cNvPr>
            <p:cNvSpPr/>
            <p:nvPr/>
          </p:nvSpPr>
          <p:spPr>
            <a:xfrm>
              <a:off x="10042955" y="6032496"/>
              <a:ext cx="897255" cy="447675"/>
            </a:xfrm>
            <a:custGeom>
              <a:avLst/>
              <a:gdLst/>
              <a:ahLst/>
              <a:cxnLst/>
              <a:rect l="l" t="t" r="r" b="b"/>
              <a:pathLst>
                <a:path w="897254" h="447675">
                  <a:moveTo>
                    <a:pt x="896723" y="0"/>
                  </a:moveTo>
                  <a:lnTo>
                    <a:pt x="447498" y="2"/>
                  </a:lnTo>
                  <a:lnTo>
                    <a:pt x="0" y="447501"/>
                  </a:lnTo>
                  <a:lnTo>
                    <a:pt x="449224" y="447501"/>
                  </a:lnTo>
                  <a:lnTo>
                    <a:pt x="896723" y="2"/>
                  </a:lnTo>
                  <a:close/>
                </a:path>
              </a:pathLst>
            </a:custGeom>
            <a:solidFill>
              <a:srgbClr val="6AA948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CC5DACD-B119-4745-94D2-EF1572F5B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15" y="1519425"/>
            <a:ext cx="4289570" cy="297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64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BCA5-5168-44F7-B97F-21724F1E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774" y="270295"/>
            <a:ext cx="6213814" cy="1325563"/>
          </a:xfrm>
        </p:spPr>
        <p:txBody>
          <a:bodyPr>
            <a:normAutofit/>
          </a:bodyPr>
          <a:lstStyle/>
          <a:p>
            <a:r>
              <a:rPr lang="lv-LV" sz="3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Klātienes informatīvās diskusijas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530E3-87EC-467E-ACAF-58BDD8CC0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159" y="1672291"/>
            <a:ext cx="11734526" cy="5009737"/>
          </a:xfrm>
        </p:spPr>
        <p:txBody>
          <a:bodyPr>
            <a:normAutofit fontScale="92500" lnSpcReduction="10000"/>
          </a:bodyPr>
          <a:lstStyle/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en-GB" sz="2400" b="1" spc="-10" dirty="0">
                <a:latin typeface="Calibri (Headings)"/>
                <a:cs typeface="Arial" panose="020B0604020202020204" pitchFamily="34" charset="0"/>
              </a:rPr>
              <a:t>2026.gadā n</a:t>
            </a:r>
            <a:r>
              <a:rPr lang="lv-LV" sz="2400" b="1" spc="-10" dirty="0">
                <a:latin typeface="Calibri (Headings)"/>
                <a:cs typeface="Arial" panose="020B0604020202020204" pitchFamily="34" charset="0"/>
              </a:rPr>
              <a:t>otik</a:t>
            </a:r>
            <a:r>
              <a:rPr lang="en-GB" sz="2400" b="1" spc="-10" dirty="0">
                <a:latin typeface="Calibri (Headings)"/>
                <a:cs typeface="Arial" panose="020B0604020202020204" pitchFamily="34" charset="0"/>
              </a:rPr>
              <a:t>ušas diskusijas</a:t>
            </a:r>
            <a:r>
              <a:rPr lang="lv-LV" sz="2400" spc="-10" dirty="0">
                <a:latin typeface="Calibri (Headings)"/>
                <a:cs typeface="Arial" panose="020B0604020202020204" pitchFamily="34" charset="0"/>
              </a:rPr>
              <a:t>: </a:t>
            </a:r>
            <a:endParaRPr lang="en-GB" sz="2400" spc="-10" dirty="0">
              <a:latin typeface="Calibri (Headings)"/>
              <a:cs typeface="Arial" panose="020B0604020202020204" pitchFamily="34" charset="0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24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.0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2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.202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6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. diskusija </a:t>
            </a:r>
            <a:r>
              <a:rPr lang="en-GB" sz="2200" b="1" spc="-10" dirty="0">
                <a:latin typeface="Calibri (Headings)"/>
                <a:cs typeface="Arial" panose="020B0604020202020204" pitchFamily="34" charset="0"/>
              </a:rPr>
              <a:t>par p</a:t>
            </a:r>
            <a:r>
              <a:rPr lang="lv-LV" sz="2200" b="1" spc="-10" dirty="0">
                <a:latin typeface="Calibri (Headings)"/>
                <a:cs typeface="Arial" panose="020B0604020202020204" pitchFamily="34" charset="0"/>
              </a:rPr>
              <a:t>iekļūstamīb</a:t>
            </a:r>
            <a:r>
              <a:rPr lang="en-GB" sz="2200" b="1" spc="-10" dirty="0">
                <a:latin typeface="Calibri (Headings)"/>
                <a:cs typeface="Arial" panose="020B0604020202020204" pitchFamily="34" charset="0"/>
              </a:rPr>
              <a:t>u</a:t>
            </a:r>
            <a:r>
              <a:rPr lang="lv-LV" sz="2200" b="1" spc="-10" dirty="0">
                <a:latin typeface="Calibri (Headings)"/>
                <a:cs typeface="Arial" panose="020B0604020202020204" pitchFamily="34" charset="0"/>
              </a:rPr>
              <a:t> kā ilgtspējīgas attīstības daļ</a:t>
            </a:r>
            <a:r>
              <a:rPr lang="en-GB" sz="2200" b="1" spc="-10" dirty="0">
                <a:latin typeface="Calibri (Headings)"/>
                <a:cs typeface="Arial" panose="020B0604020202020204" pitchFamily="34" charset="0"/>
              </a:rPr>
              <a:t>u 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ar</a:t>
            </a:r>
            <a:r>
              <a:rPr lang="en-GB" sz="2200" b="1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Vidzemes plānošanas reģiona pašvaldību speciālisti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em (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Cēsīs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),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kur tika 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prezentēti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labās prakses piemēri un 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notika 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pieredzes apmaiņa</a:t>
            </a:r>
            <a:endParaRPr lang="en-GB" sz="2200" spc="-10" dirty="0">
              <a:latin typeface="Calibri (Headings)"/>
              <a:cs typeface="Arial" panose="020B0604020202020204" pitchFamily="34" charset="0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15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.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05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.202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6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. diskusija </a:t>
            </a:r>
            <a:r>
              <a:rPr lang="en-GB" sz="2200" b="1" spc="-10" dirty="0">
                <a:latin typeface="Calibri (Headings)"/>
                <a:cs typeface="Arial" panose="020B0604020202020204" pitchFamily="34" charset="0"/>
              </a:rPr>
              <a:t>par d</a:t>
            </a:r>
            <a:r>
              <a:rPr lang="lv-LV" sz="2200" b="1" spc="-10" dirty="0">
                <a:latin typeface="Calibri (Headings)"/>
                <a:cs typeface="Arial" panose="020B0604020202020204" pitchFamily="34" charset="0"/>
              </a:rPr>
              <a:t>zimumu līdztiesības plāniem augstskolās</a:t>
            </a:r>
            <a:r>
              <a:rPr lang="en-GB" sz="2200" b="1" spc="-10" dirty="0">
                <a:latin typeface="Calibri (Headings)"/>
                <a:cs typeface="Arial" panose="020B0604020202020204" pitchFamily="34" charset="0"/>
              </a:rPr>
              <a:t> un </a:t>
            </a:r>
            <a:r>
              <a:rPr lang="lv-LV" sz="2200" b="1" spc="-10" dirty="0">
                <a:latin typeface="Calibri (Headings)"/>
                <a:cs typeface="Arial" panose="020B0604020202020204" pitchFamily="34" charset="0"/>
              </a:rPr>
              <a:t>zinātniskās institūcijā</a:t>
            </a:r>
            <a:r>
              <a:rPr lang="en-GB" sz="2200" b="1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(ES m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ā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jā)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; piedalījās Latvijas augstskolu un zinātnisko institūciju, kā arī 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LM, IZM un 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Latvijas Zinātnes padomes pārstāvji</a:t>
            </a: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en-GB" sz="1900" b="1" spc="-10" dirty="0">
                <a:latin typeface="Calibri (Headings)"/>
                <a:cs typeface="Arial" panose="020B0604020202020204" pitchFamily="34" charset="0"/>
              </a:rPr>
              <a:t>									</a:t>
            </a:r>
            <a:r>
              <a:rPr lang="en-GB" sz="2200" b="1" spc="-10" dirty="0">
                <a:latin typeface="Calibri (Headings)"/>
                <a:cs typeface="Arial" panose="020B0604020202020204" pitchFamily="34" charset="0"/>
              </a:rPr>
              <a:t>=&gt;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Vairāk informācijas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šeit</a:t>
            </a:r>
            <a:endParaRPr lang="en-GB" sz="2200" spc="-10" dirty="0">
              <a:latin typeface="Calibri (Headings)"/>
              <a:cs typeface="Arial" panose="020B0604020202020204" pitchFamily="34" charset="0"/>
            </a:endParaRP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en-GB" sz="2400" b="1" spc="-10" dirty="0">
                <a:latin typeface="Calibri (Headings)"/>
                <a:cs typeface="Arial" panose="020B0604020202020204" pitchFamily="34" charset="0"/>
              </a:rPr>
              <a:t>P</a:t>
            </a:r>
            <a:r>
              <a:rPr lang="lv-LV" sz="2400" b="1" spc="-10" dirty="0">
                <a:latin typeface="Calibri (Headings)"/>
                <a:cs typeface="Arial" panose="020B0604020202020204" pitchFamily="34" charset="0"/>
              </a:rPr>
              <a:t>lānotas</a:t>
            </a:r>
            <a:r>
              <a:rPr lang="en-GB" sz="2400" b="1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lv-LV" sz="2400" b="1" spc="-10" dirty="0">
                <a:latin typeface="Calibri (Headings)"/>
                <a:cs typeface="Arial" panose="020B0604020202020204" pitchFamily="34" charset="0"/>
              </a:rPr>
              <a:t>diskusijas</a:t>
            </a:r>
            <a:r>
              <a:rPr lang="en-GB" sz="2400" b="1" spc="-10" dirty="0">
                <a:latin typeface="Calibri (Headings)"/>
                <a:cs typeface="Arial" panose="020B0604020202020204" pitchFamily="34" charset="0"/>
              </a:rPr>
              <a:t> par:</a:t>
            </a:r>
            <a:r>
              <a:rPr lang="en-GB" sz="2400" spc="-10" dirty="0">
                <a:latin typeface="Calibri (Headings)"/>
                <a:cs typeface="Arial" panose="020B0604020202020204" pitchFamily="34" charset="0"/>
              </a:rPr>
              <a:t> </a:t>
            </a: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k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omunikācijas lom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u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 iekļaujošas darba vides veicināšanai publiskajā sektorā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 - 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Rīgas un Pierīgas pašvaldību un Rīgas </a:t>
            </a:r>
            <a:r>
              <a:rPr lang="lv-LV" sz="2200" spc="-10" dirty="0" err="1">
                <a:latin typeface="Calibri (Headings)"/>
                <a:cs typeface="Arial" panose="020B0604020202020204" pitchFamily="34" charset="0"/>
              </a:rPr>
              <a:t>valstspilsētas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 kapitālsabiedrību speciālistiem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, 16.06.2026. (Rīgā, ES m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ā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jā)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;</a:t>
            </a:r>
            <a:r>
              <a:rPr lang="en-GB" sz="2200" b="1" spc="-10" dirty="0">
                <a:latin typeface="Calibri (Headings)"/>
                <a:cs typeface="Arial" panose="020B0604020202020204" pitchFamily="34" charset="0"/>
              </a:rPr>
              <a:t> </a:t>
            </a: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intersekcionāl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o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lv-LV" sz="2200" spc="-10" dirty="0" err="1">
                <a:latin typeface="Calibri (Headings)"/>
                <a:cs typeface="Arial" panose="020B0604020202020204" pitchFamily="34" charset="0"/>
              </a:rPr>
              <a:t>diskriminācij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u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; </a:t>
            </a:r>
            <a:endParaRPr lang="en-GB" sz="2200" spc="-10" dirty="0">
              <a:latin typeface="Calibri (Headings)"/>
              <a:cs typeface="Arial" panose="020B0604020202020204" pitchFamily="34" charset="0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m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ākslīgā intelekta iespēj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ām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 informācijas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/ 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pakalpojumu </a:t>
            </a:r>
            <a:r>
              <a:rPr lang="lv-LV" sz="2200" spc="-10" dirty="0" err="1">
                <a:latin typeface="Calibri (Headings)"/>
                <a:cs typeface="Arial" panose="020B0604020202020204" pitchFamily="34" charset="0"/>
              </a:rPr>
              <a:t>piekļūstamības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 veicināšanai.</a:t>
            </a:r>
          </a:p>
        </p:txBody>
      </p:sp>
      <p:pic>
        <p:nvPicPr>
          <p:cNvPr id="4" name="object 10" descr="Labklājības ministrijas ģerbonis">
            <a:extLst>
              <a:ext uri="{FF2B5EF4-FFF2-40B4-BE49-F238E27FC236}">
                <a16:creationId xmlns:a16="http://schemas.microsoft.com/office/drawing/2014/main" id="{AC3518B3-898D-44D0-9546-A707DD2CAE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3872" y="0"/>
            <a:ext cx="1236715" cy="1519425"/>
          </a:xfrm>
          <a:prstGeom prst="rect">
            <a:avLst/>
          </a:prstGeom>
        </p:spPr>
      </p:pic>
      <p:grpSp>
        <p:nvGrpSpPr>
          <p:cNvPr id="8" name="object 7">
            <a:extLst>
              <a:ext uri="{FF2B5EF4-FFF2-40B4-BE49-F238E27FC236}">
                <a16:creationId xmlns:a16="http://schemas.microsoft.com/office/drawing/2014/main" id="{ED65EA96-A3D3-40D2-A7E8-864D4EA61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04806" y="6410325"/>
            <a:ext cx="962025" cy="447675"/>
            <a:chOff x="10042955" y="6032496"/>
            <a:chExt cx="962025" cy="447675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EB248C85-CB22-4DD5-88E5-0684FE1A16ED}"/>
                </a:ext>
              </a:extLst>
            </p:cNvPr>
            <p:cNvSpPr/>
            <p:nvPr/>
          </p:nvSpPr>
          <p:spPr>
            <a:xfrm>
              <a:off x="10577759" y="6127987"/>
              <a:ext cx="426720" cy="352425"/>
            </a:xfrm>
            <a:custGeom>
              <a:avLst/>
              <a:gdLst/>
              <a:ahLst/>
              <a:cxnLst/>
              <a:rect l="l" t="t" r="r" b="b"/>
              <a:pathLst>
                <a:path w="426720" h="352425">
                  <a:moveTo>
                    <a:pt x="426605" y="0"/>
                  </a:moveTo>
                  <a:lnTo>
                    <a:pt x="352005" y="0"/>
                  </a:lnTo>
                  <a:lnTo>
                    <a:pt x="0" y="352005"/>
                  </a:lnTo>
                  <a:lnTo>
                    <a:pt x="74599" y="352005"/>
                  </a:lnTo>
                  <a:lnTo>
                    <a:pt x="426605" y="0"/>
                  </a:lnTo>
                  <a:close/>
                </a:path>
              </a:pathLst>
            </a:custGeom>
            <a:solidFill>
              <a:srgbClr val="005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F168D2D7-8114-4B4F-83C2-07BFF13AE320}"/>
                </a:ext>
              </a:extLst>
            </p:cNvPr>
            <p:cNvSpPr/>
            <p:nvPr/>
          </p:nvSpPr>
          <p:spPr>
            <a:xfrm>
              <a:off x="10042955" y="6032496"/>
              <a:ext cx="897255" cy="447675"/>
            </a:xfrm>
            <a:custGeom>
              <a:avLst/>
              <a:gdLst/>
              <a:ahLst/>
              <a:cxnLst/>
              <a:rect l="l" t="t" r="r" b="b"/>
              <a:pathLst>
                <a:path w="897254" h="447675">
                  <a:moveTo>
                    <a:pt x="896723" y="0"/>
                  </a:moveTo>
                  <a:lnTo>
                    <a:pt x="447498" y="2"/>
                  </a:lnTo>
                  <a:lnTo>
                    <a:pt x="0" y="447501"/>
                  </a:lnTo>
                  <a:lnTo>
                    <a:pt x="449224" y="447501"/>
                  </a:lnTo>
                  <a:lnTo>
                    <a:pt x="896723" y="2"/>
                  </a:lnTo>
                  <a:close/>
                </a:path>
              </a:pathLst>
            </a:custGeom>
            <a:solidFill>
              <a:srgbClr val="6AA948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2436B2C-A704-4347-B0CA-528C5AD6A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5" y="0"/>
            <a:ext cx="3073016" cy="225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7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>
            <a:extLst>
              <a:ext uri="{FF2B5EF4-FFF2-40B4-BE49-F238E27FC236}">
                <a16:creationId xmlns:a16="http://schemas.microsoft.com/office/drawing/2014/main" id="{1B737402-0746-4F22-8C44-3C065A876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3537" y="0"/>
            <a:ext cx="474846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9CBF0B-DE6B-4FF8-A4BB-9EE3543CE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895" y="2352029"/>
            <a:ext cx="4393746" cy="2907246"/>
          </a:xfrm>
        </p:spPr>
        <p:txBody>
          <a:bodyPr>
            <a:normAutofit fontScale="90000"/>
          </a:bodyPr>
          <a:lstStyle/>
          <a:p>
            <a:pPr marL="12700" marR="5080">
              <a:lnSpc>
                <a:spcPts val="3300"/>
              </a:lnSpc>
              <a:spcBef>
                <a:spcPts val="660"/>
              </a:spcBef>
            </a:pPr>
            <a:r>
              <a:rPr lang="en-GB" sz="3600" b="1" dirty="0">
                <a:solidFill>
                  <a:schemeClr val="bg1"/>
                </a:solidFill>
                <a:latin typeface="Calibri (Headings)"/>
                <a:cs typeface="Roboto"/>
              </a:rPr>
              <a:t>Projekta </a:t>
            </a:r>
            <a:r>
              <a:rPr lang="lv-LV" sz="3600" b="1" dirty="0">
                <a:solidFill>
                  <a:schemeClr val="bg1"/>
                </a:solidFill>
                <a:latin typeface="Calibri (Headings)"/>
                <a:cs typeface="Roboto"/>
              </a:rPr>
              <a:t>darbība</a:t>
            </a:r>
            <a:r>
              <a:rPr lang="en-GB" sz="3600" b="1" dirty="0">
                <a:solidFill>
                  <a:schemeClr val="bg1"/>
                </a:solidFill>
                <a:latin typeface="Calibri (Headings)"/>
                <a:cs typeface="Roboto"/>
              </a:rPr>
              <a:t>s b</a:t>
            </a:r>
            <a:r>
              <a:rPr lang="lv-LV" sz="3600" b="1" dirty="0">
                <a:solidFill>
                  <a:schemeClr val="bg1"/>
                </a:solidFill>
                <a:latin typeface="Calibri (Headings)"/>
                <a:cs typeface="Roboto"/>
              </a:rPr>
              <a:t>iedrību, nodibinājumu,  mikro, mazo un vidējo uzņēmumu darba devējiem</a:t>
            </a:r>
            <a:r>
              <a:rPr lang="en-GB" sz="3600" b="1" dirty="0">
                <a:solidFill>
                  <a:schemeClr val="bg1"/>
                </a:solidFill>
                <a:latin typeface="Calibri (Headings)"/>
                <a:cs typeface="Roboto"/>
              </a:rPr>
              <a:t> un</a:t>
            </a:r>
            <a:r>
              <a:rPr lang="lv-LV" sz="3600" b="1" dirty="0">
                <a:solidFill>
                  <a:schemeClr val="bg1"/>
                </a:solidFill>
                <a:latin typeface="Calibri (Headings)"/>
                <a:cs typeface="Roboto"/>
              </a:rPr>
              <a:t> darbiniekiem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49E70-9C88-470E-8E0B-A969F61D4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59" y="2070538"/>
            <a:ext cx="7169372" cy="3856129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lv-LV" sz="2300" b="1" spc="-10" dirty="0">
                <a:latin typeface="Calibri (Headings)"/>
                <a:cs typeface="Arial" panose="020B0604020202020204" pitchFamily="34" charset="0"/>
              </a:rPr>
              <a:t>Mācību </a:t>
            </a:r>
            <a:r>
              <a:rPr lang="en-GB" sz="2300" b="1" spc="-10" dirty="0">
                <a:latin typeface="Calibri (Headings)"/>
                <a:cs typeface="Arial" panose="020B0604020202020204" pitchFamily="34" charset="0"/>
              </a:rPr>
              <a:t>semināri</a:t>
            </a:r>
            <a:r>
              <a:rPr lang="lv-LV" sz="2300" b="1" spc="-10" dirty="0">
                <a:latin typeface="Calibri (Headings)"/>
                <a:cs typeface="Arial" panose="020B0604020202020204" pitchFamily="34" charset="0"/>
              </a:rPr>
              <a:t> par iekļaujošas darba vides veidošanu un diskriminācijas mazināšanu darba vietās</a:t>
            </a:r>
            <a:endParaRPr lang="en-GB" sz="2300" b="1" spc="-10" dirty="0">
              <a:latin typeface="Calibri (Headings)"/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lv-LV" sz="2300" b="1" spc="-10" dirty="0">
              <a:latin typeface="Calibri (Headings)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lv-LV" sz="2300" b="1" spc="-10" dirty="0">
                <a:latin typeface="Calibri (Headings)"/>
                <a:cs typeface="Arial" panose="020B0604020202020204" pitchFamily="34" charset="0"/>
              </a:rPr>
              <a:t>Izmēģinājumprojekts</a:t>
            </a:r>
            <a:r>
              <a:rPr lang="en-GB" sz="2300" b="1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lv-LV" sz="2300" b="1" spc="-10" dirty="0">
                <a:latin typeface="Calibri (Headings)"/>
                <a:cs typeface="Arial" panose="020B0604020202020204" pitchFamily="34" charset="0"/>
              </a:rPr>
              <a:t>darba samaksas atšķirību starp vīriešiem un sievietēm mazināšanai</a:t>
            </a:r>
          </a:p>
        </p:txBody>
      </p:sp>
      <p:pic>
        <p:nvPicPr>
          <p:cNvPr id="6" name="object 3" descr="Labklājības ministrijas ģerbonis">
            <a:extLst>
              <a:ext uri="{FF2B5EF4-FFF2-40B4-BE49-F238E27FC236}">
                <a16:creationId xmlns:a16="http://schemas.microsoft.com/office/drawing/2014/main" id="{39FDAE67-0E8D-44BE-B11C-23A532F2FB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3872" y="0"/>
            <a:ext cx="1236715" cy="15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6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BCA5-5168-44F7-B97F-21724F1E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974" y="230037"/>
            <a:ext cx="9333844" cy="1325563"/>
          </a:xfrm>
        </p:spPr>
        <p:txBody>
          <a:bodyPr>
            <a:normAutofit fontScale="90000"/>
          </a:bodyPr>
          <a:lstStyle/>
          <a:p>
            <a:r>
              <a:rPr lang="lv-LV" sz="3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Mācī</a:t>
            </a:r>
            <a:r>
              <a:rPr lang="en-GB" sz="3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bu semināri “Cieņas kods” </a:t>
            </a:r>
            <a:r>
              <a:rPr lang="lv-LV" sz="3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par iekļaujošas darba vides veidošanu un diskriminācijas mazināšanu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530E3-87EC-467E-ACAF-58BDD8CC0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82" y="1495164"/>
            <a:ext cx="12239141" cy="5208069"/>
          </a:xfrm>
        </p:spPr>
        <p:txBody>
          <a:bodyPr>
            <a:normAutofit/>
          </a:bodyPr>
          <a:lstStyle/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en-GB" sz="2000" b="1" spc="-10" dirty="0">
                <a:latin typeface="Calibri (Headings)"/>
                <a:cs typeface="Arial" panose="020B0604020202020204" pitchFamily="34" charset="0"/>
              </a:rPr>
              <a:t>No </a:t>
            </a:r>
            <a:r>
              <a:rPr lang="lv-LV" sz="2000" b="1" spc="-10" dirty="0">
                <a:latin typeface="Calibri (Headings)"/>
                <a:cs typeface="Arial" panose="020B0604020202020204" pitchFamily="34" charset="0"/>
              </a:rPr>
              <a:t>2026.gada </a:t>
            </a:r>
            <a:r>
              <a:rPr lang="en-GB" sz="2000" b="1" spc="-10" dirty="0">
                <a:latin typeface="Calibri (Headings)"/>
                <a:cs typeface="Arial" panose="020B0604020202020204" pitchFamily="34" charset="0"/>
              </a:rPr>
              <a:t>janvāra līdz 10.06.2026. ir n</a:t>
            </a:r>
            <a:r>
              <a:rPr lang="lv-LV" sz="2000" b="1" spc="-10" dirty="0">
                <a:latin typeface="Calibri (Headings)"/>
                <a:cs typeface="Arial" panose="020B0604020202020204" pitchFamily="34" charset="0"/>
              </a:rPr>
              <a:t>otikuši pieci</a:t>
            </a:r>
            <a:r>
              <a:rPr lang="en-GB" sz="2000" b="1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lv-LV" sz="2000" b="1" spc="-10" dirty="0">
                <a:latin typeface="Calibri (Headings)"/>
                <a:cs typeface="Arial" panose="020B0604020202020204" pitchFamily="34" charset="0"/>
              </a:rPr>
              <a:t>mācību </a:t>
            </a:r>
            <a:r>
              <a:rPr lang="en-GB" sz="2000" b="1" spc="-10" dirty="0">
                <a:latin typeface="Calibri (Headings)"/>
                <a:cs typeface="Arial" panose="020B0604020202020204" pitchFamily="34" charset="0"/>
              </a:rPr>
              <a:t>semināri:</a:t>
            </a: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četri k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lāti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e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nes divu dienu 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semināri (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Ventspilī, Liepājā, Bauskas novadā un Augšdaugavas novadā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) </a:t>
            </a: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	</a:t>
            </a:r>
            <a:r>
              <a:rPr lang="en-GB" sz="2000" i="1" spc="-10" dirty="0">
                <a:latin typeface="Calibri (Headings)"/>
                <a:cs typeface="Arial" panose="020B0604020202020204" pitchFamily="34" charset="0"/>
              </a:rPr>
              <a:t>M</a:t>
            </a:r>
            <a:r>
              <a:rPr lang="lv-LV" sz="2000" i="1" spc="-10" dirty="0">
                <a:latin typeface="Calibri (Headings)"/>
                <a:cs typeface="Arial" panose="020B0604020202020204" pitchFamily="34" charset="0"/>
              </a:rPr>
              <a:t>ācību semināra programma</a:t>
            </a:r>
            <a:r>
              <a:rPr lang="en-GB" sz="2000" i="1" spc="-10" dirty="0">
                <a:latin typeface="Calibri (Headings)"/>
                <a:cs typeface="Arial" panose="020B0604020202020204" pitchFamily="34" charset="0"/>
              </a:rPr>
              <a:t> un </a:t>
            </a:r>
            <a:r>
              <a:rPr lang="lv-LV" sz="2000" i="1" spc="-10" dirty="0">
                <a:latin typeface="Calibri (Headings)"/>
                <a:cs typeface="Arial" panose="020B0604020202020204" pitchFamily="34" charset="0"/>
              </a:rPr>
              <a:t>seminārs ir saskaņot</a:t>
            </a:r>
            <a:r>
              <a:rPr lang="en-GB" sz="2000" i="1" spc="-10" dirty="0">
                <a:latin typeface="Calibri (Headings)"/>
                <a:cs typeface="Arial" panose="020B0604020202020204" pitchFamily="34" charset="0"/>
              </a:rPr>
              <a:t>s k</a:t>
            </a:r>
            <a:r>
              <a:rPr lang="lv-LV" sz="2000" i="1" spc="-10" dirty="0">
                <a:latin typeface="Calibri (Headings)"/>
                <a:cs typeface="Arial" panose="020B0604020202020204" pitchFamily="34" charset="0"/>
              </a:rPr>
              <a:t>atrā pašvaldībā </a:t>
            </a:r>
            <a:endParaRPr lang="en-GB" sz="2000" i="1" spc="-10" dirty="0">
              <a:latin typeface="Calibri (Headings)"/>
              <a:cs typeface="Arial" panose="020B0604020202020204" pitchFamily="34" charset="0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attālinātais vienas dienas mācību 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seminars</a:t>
            </a:r>
            <a:endParaRPr lang="en-GB" sz="2000" b="1" spc="-10" dirty="0">
              <a:latin typeface="Calibri (Headings)"/>
              <a:cs typeface="Arial" panose="020B0604020202020204" pitchFamily="34" charset="0"/>
            </a:endParaRP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en-GB" sz="2000" b="1" spc="-10" dirty="0">
                <a:latin typeface="Calibri (Headings)"/>
                <a:cs typeface="Arial" panose="020B0604020202020204" pitchFamily="34" charset="0"/>
              </a:rPr>
              <a:t>Kopā apmācītas 77 personas no 43 organizācijām/</a:t>
            </a:r>
            <a:r>
              <a:rPr lang="lv-LV" sz="2000" b="1" spc="-10" dirty="0">
                <a:latin typeface="Calibri (Headings)"/>
                <a:cs typeface="Arial" panose="020B0604020202020204" pitchFamily="34" charset="0"/>
              </a:rPr>
              <a:t>uzņēmumiem</a:t>
            </a:r>
            <a:r>
              <a:rPr lang="en-GB" sz="2000" b="1" spc="-10" dirty="0">
                <a:latin typeface="Calibri (Headings)"/>
                <a:cs typeface="Arial" panose="020B0604020202020204" pitchFamily="34" charset="0"/>
              </a:rPr>
              <a:t> </a:t>
            </a: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endParaRPr lang="lv-LV" sz="2200" spc="-10" dirty="0">
              <a:solidFill>
                <a:srgbClr val="313B42"/>
              </a:solidFill>
              <a:latin typeface="Calibri (Headings)"/>
              <a:cs typeface="Arial" panose="020B0604020202020204" pitchFamily="34" charset="0"/>
            </a:endParaRPr>
          </a:p>
        </p:txBody>
      </p:sp>
      <p:pic>
        <p:nvPicPr>
          <p:cNvPr id="4" name="object 10" descr="Labklājības ministrijas ģerbonis">
            <a:extLst>
              <a:ext uri="{FF2B5EF4-FFF2-40B4-BE49-F238E27FC236}">
                <a16:creationId xmlns:a16="http://schemas.microsoft.com/office/drawing/2014/main" id="{AC3518B3-898D-44D0-9546-A707DD2CAE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3872" y="0"/>
            <a:ext cx="1236715" cy="1519425"/>
          </a:xfrm>
          <a:prstGeom prst="rect">
            <a:avLst/>
          </a:prstGeom>
        </p:spPr>
      </p:pic>
      <p:grpSp>
        <p:nvGrpSpPr>
          <p:cNvPr id="5" name="object 2">
            <a:extLst>
              <a:ext uri="{FF2B5EF4-FFF2-40B4-BE49-F238E27FC236}">
                <a16:creationId xmlns:a16="http://schemas.microsoft.com/office/drawing/2014/main" id="{5B770B7F-A6F6-4410-B699-F0B2E48E2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39350" y="3032564"/>
            <a:ext cx="2152650" cy="3144520"/>
            <a:chOff x="9367749" y="2648852"/>
            <a:chExt cx="2152650" cy="314452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C420313E-5190-4D03-B217-47A0A5B690A9}"/>
                </a:ext>
              </a:extLst>
            </p:cNvPr>
            <p:cNvSpPr/>
            <p:nvPr/>
          </p:nvSpPr>
          <p:spPr>
            <a:xfrm>
              <a:off x="9367749" y="3640681"/>
              <a:ext cx="2152650" cy="2152650"/>
            </a:xfrm>
            <a:custGeom>
              <a:avLst/>
              <a:gdLst/>
              <a:ahLst/>
              <a:cxnLst/>
              <a:rect l="l" t="t" r="r" b="b"/>
              <a:pathLst>
                <a:path w="2152650" h="2152650">
                  <a:moveTo>
                    <a:pt x="2152242" y="0"/>
                  </a:moveTo>
                  <a:lnTo>
                    <a:pt x="0" y="2152242"/>
                  </a:lnTo>
                  <a:lnTo>
                    <a:pt x="1491615" y="2152242"/>
                  </a:lnTo>
                  <a:lnTo>
                    <a:pt x="2152242" y="1491616"/>
                  </a:lnTo>
                  <a:lnTo>
                    <a:pt x="2152242" y="0"/>
                  </a:lnTo>
                  <a:close/>
                </a:path>
              </a:pathLst>
            </a:custGeom>
            <a:solidFill>
              <a:srgbClr val="6AA948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621ADDC3-8FE5-4BC7-9FA5-8AC66C130DE5}"/>
                </a:ext>
              </a:extLst>
            </p:cNvPr>
            <p:cNvSpPr/>
            <p:nvPr/>
          </p:nvSpPr>
          <p:spPr>
            <a:xfrm>
              <a:off x="10163380" y="2648852"/>
              <a:ext cx="1356995" cy="1356995"/>
            </a:xfrm>
            <a:custGeom>
              <a:avLst/>
              <a:gdLst/>
              <a:ahLst/>
              <a:cxnLst/>
              <a:rect l="l" t="t" r="r" b="b"/>
              <a:pathLst>
                <a:path w="1356995" h="1356995">
                  <a:moveTo>
                    <a:pt x="1356611" y="0"/>
                  </a:moveTo>
                  <a:lnTo>
                    <a:pt x="0" y="1356611"/>
                  </a:lnTo>
                  <a:lnTo>
                    <a:pt x="696823" y="1356611"/>
                  </a:lnTo>
                  <a:lnTo>
                    <a:pt x="1356611" y="696823"/>
                  </a:lnTo>
                  <a:lnTo>
                    <a:pt x="1356611" y="0"/>
                  </a:lnTo>
                  <a:close/>
                </a:path>
              </a:pathLst>
            </a:custGeom>
            <a:solidFill>
              <a:srgbClr val="6AA948">
                <a:alpha val="21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8" name="object 7">
            <a:extLst>
              <a:ext uri="{FF2B5EF4-FFF2-40B4-BE49-F238E27FC236}">
                <a16:creationId xmlns:a16="http://schemas.microsoft.com/office/drawing/2014/main" id="{ED65EA96-A3D3-40D2-A7E8-864D4EA61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04806" y="6410325"/>
            <a:ext cx="962025" cy="447675"/>
            <a:chOff x="10042955" y="6032496"/>
            <a:chExt cx="962025" cy="447675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EB248C85-CB22-4DD5-88E5-0684FE1A16ED}"/>
                </a:ext>
              </a:extLst>
            </p:cNvPr>
            <p:cNvSpPr/>
            <p:nvPr/>
          </p:nvSpPr>
          <p:spPr>
            <a:xfrm>
              <a:off x="10577759" y="6127987"/>
              <a:ext cx="426720" cy="352425"/>
            </a:xfrm>
            <a:custGeom>
              <a:avLst/>
              <a:gdLst/>
              <a:ahLst/>
              <a:cxnLst/>
              <a:rect l="l" t="t" r="r" b="b"/>
              <a:pathLst>
                <a:path w="426720" h="352425">
                  <a:moveTo>
                    <a:pt x="426605" y="0"/>
                  </a:moveTo>
                  <a:lnTo>
                    <a:pt x="352005" y="0"/>
                  </a:lnTo>
                  <a:lnTo>
                    <a:pt x="0" y="352005"/>
                  </a:lnTo>
                  <a:lnTo>
                    <a:pt x="74599" y="352005"/>
                  </a:lnTo>
                  <a:lnTo>
                    <a:pt x="426605" y="0"/>
                  </a:lnTo>
                  <a:close/>
                </a:path>
              </a:pathLst>
            </a:custGeom>
            <a:solidFill>
              <a:srgbClr val="005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F168D2D7-8114-4B4F-83C2-07BFF13AE320}"/>
                </a:ext>
              </a:extLst>
            </p:cNvPr>
            <p:cNvSpPr/>
            <p:nvPr/>
          </p:nvSpPr>
          <p:spPr>
            <a:xfrm>
              <a:off x="10042955" y="6032496"/>
              <a:ext cx="897255" cy="447675"/>
            </a:xfrm>
            <a:custGeom>
              <a:avLst/>
              <a:gdLst/>
              <a:ahLst/>
              <a:cxnLst/>
              <a:rect l="l" t="t" r="r" b="b"/>
              <a:pathLst>
                <a:path w="897254" h="447675">
                  <a:moveTo>
                    <a:pt x="896723" y="0"/>
                  </a:moveTo>
                  <a:lnTo>
                    <a:pt x="447498" y="2"/>
                  </a:lnTo>
                  <a:lnTo>
                    <a:pt x="0" y="447501"/>
                  </a:lnTo>
                  <a:lnTo>
                    <a:pt x="449224" y="447501"/>
                  </a:lnTo>
                  <a:lnTo>
                    <a:pt x="896723" y="2"/>
                  </a:lnTo>
                  <a:close/>
                </a:path>
              </a:pathLst>
            </a:custGeom>
            <a:solidFill>
              <a:srgbClr val="6AA948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4E76467-F256-4AF5-A52A-93A454F54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" y="4215839"/>
            <a:ext cx="3469688" cy="25901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3EA199-6ABC-4B9A-BBF7-A9976BD6A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54" y="4215841"/>
            <a:ext cx="4457465" cy="2582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261EA3-A91A-439D-A70B-D12A93669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669" y="4207386"/>
            <a:ext cx="4624881" cy="260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2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BCA5-5168-44F7-B97F-21724F1E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07" y="152712"/>
            <a:ext cx="9333844" cy="1325563"/>
          </a:xfrm>
        </p:spPr>
        <p:txBody>
          <a:bodyPr>
            <a:normAutofit fontScale="90000"/>
          </a:bodyPr>
          <a:lstStyle/>
          <a:p>
            <a:r>
              <a:rPr lang="lv-LV" sz="3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Mācī</a:t>
            </a:r>
            <a:r>
              <a:rPr lang="en-GB" sz="3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bu semināri “Cieņas kods” </a:t>
            </a:r>
            <a:r>
              <a:rPr lang="lv-LV" sz="3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par iekļaujošas darba vides veidošanu un diskriminācijas mazināšanu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530E3-87EC-467E-ACAF-58BDD8CC0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15" y="1848198"/>
            <a:ext cx="11741370" cy="4534498"/>
          </a:xfrm>
        </p:spPr>
        <p:txBody>
          <a:bodyPr>
            <a:normAutofit/>
          </a:bodyPr>
          <a:lstStyle/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en-GB" sz="2200" b="1" spc="-10" dirty="0">
                <a:latin typeface="Calibri (Headings)"/>
                <a:cs typeface="Arial" panose="020B0604020202020204" pitchFamily="34" charset="0"/>
              </a:rPr>
              <a:t>L</a:t>
            </a:r>
            <a:r>
              <a:rPr lang="lv-LV" sz="2200" b="1" spc="-10" dirty="0">
                <a:latin typeface="Calibri (Headings)"/>
                <a:cs typeface="Arial" panose="020B0604020202020204" pitchFamily="34" charset="0"/>
              </a:rPr>
              <a:t>īdz 2027. gad</a:t>
            </a:r>
            <a:r>
              <a:rPr lang="en-GB" sz="2200" b="1" spc="-10" dirty="0">
                <a:latin typeface="Calibri (Headings)"/>
                <a:cs typeface="Arial" panose="020B0604020202020204" pitchFamily="34" charset="0"/>
              </a:rPr>
              <a:t>a </a:t>
            </a:r>
            <a:r>
              <a:rPr lang="lv-LV" sz="2200" b="1" spc="-10" dirty="0">
                <a:latin typeface="Calibri (Headings)"/>
                <a:cs typeface="Arial" panose="020B0604020202020204" pitchFamily="34" charset="0"/>
              </a:rPr>
              <a:t>janvārim</a:t>
            </a:r>
            <a:r>
              <a:rPr lang="en-GB" sz="2200" b="1" spc="-10" dirty="0">
                <a:latin typeface="Calibri (Headings)"/>
                <a:cs typeface="Arial" panose="020B0604020202020204" pitchFamily="34" charset="0"/>
              </a:rPr>
              <a:t> k</a:t>
            </a:r>
            <a:r>
              <a:rPr lang="en-GB" sz="2000" b="1" spc="-10" dirty="0">
                <a:latin typeface="Calibri (Headings)"/>
                <a:cs typeface="Arial" panose="020B0604020202020204" pitchFamily="34" charset="0"/>
              </a:rPr>
              <a:t>opā ir </a:t>
            </a:r>
            <a:r>
              <a:rPr lang="lv-LV" sz="2000" b="1" spc="-10" dirty="0">
                <a:latin typeface="Calibri (Headings)"/>
                <a:cs typeface="Arial" panose="020B0604020202020204" pitchFamily="34" charset="0"/>
              </a:rPr>
              <a:t>jāapmāca</a:t>
            </a:r>
            <a:r>
              <a:rPr lang="en-GB" sz="2000" b="1" spc="-10" dirty="0">
                <a:latin typeface="Calibri (Headings)"/>
                <a:cs typeface="Arial" panose="020B0604020202020204" pitchFamily="34" charset="0"/>
              </a:rPr>
              <a:t> 405</a:t>
            </a:r>
            <a:r>
              <a:rPr lang="lv-LV" sz="2000" b="1" spc="-10" dirty="0">
                <a:latin typeface="Calibri (Headings)"/>
                <a:cs typeface="Arial" panose="020B0604020202020204" pitchFamily="34" charset="0"/>
              </a:rPr>
              <a:t> dalībnieki</a:t>
            </a:r>
            <a:r>
              <a:rPr lang="en-GB" sz="2000" b="1" spc="-10" dirty="0">
                <a:latin typeface="Calibri (Headings)"/>
                <a:cs typeface="Arial" panose="020B0604020202020204" pitchFamily="34" charset="0"/>
              </a:rPr>
              <a:t> no 101 </a:t>
            </a:r>
            <a:r>
              <a:rPr lang="lv-LV" sz="2000" b="1" spc="-10" dirty="0">
                <a:latin typeface="Calibri (Headings)"/>
                <a:cs typeface="Arial" panose="020B0604020202020204" pitchFamily="34" charset="0"/>
              </a:rPr>
              <a:t>organizācij</a:t>
            </a:r>
            <a:r>
              <a:rPr lang="en-GB" sz="2000" b="1" spc="-10" dirty="0">
                <a:latin typeface="Calibri (Headings)"/>
                <a:cs typeface="Arial" panose="020B0604020202020204" pitchFamily="34" charset="0"/>
              </a:rPr>
              <a:t>as</a:t>
            </a:r>
            <a:r>
              <a:rPr lang="lv-LV" sz="2000" b="1" spc="-10" dirty="0">
                <a:latin typeface="Calibri (Headings)"/>
                <a:cs typeface="Arial" panose="020B0604020202020204" pitchFamily="34" charset="0"/>
              </a:rPr>
              <a:t>/uzņēmum</a:t>
            </a:r>
            <a:r>
              <a:rPr lang="en-GB" sz="2000" b="1" spc="-10" dirty="0">
                <a:latin typeface="Calibri (Headings)"/>
                <a:cs typeface="Arial" panose="020B0604020202020204" pitchFamily="34" charset="0"/>
              </a:rPr>
              <a:t>a</a:t>
            </a:r>
            <a:endParaRPr lang="en-GB" sz="2000" spc="-10" dirty="0">
              <a:latin typeface="Calibri (Headings)"/>
              <a:cs typeface="Arial" panose="020B0604020202020204" pitchFamily="34" charset="0"/>
            </a:endParaRP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V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airāk informācijas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 par 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mācību</a:t>
            </a:r>
            <a:r>
              <a:rPr lang="en-GB" sz="2000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lv-LV" sz="2000" spc="-10" dirty="0">
                <a:latin typeface="Calibri (Headings)"/>
                <a:cs typeface="Arial" panose="020B0604020202020204" pitchFamily="34" charset="0"/>
              </a:rPr>
              <a:t>semināriem </a:t>
            </a:r>
            <a:r>
              <a:rPr lang="en-GB" sz="2000" spc="-10" dirty="0">
                <a:solidFill>
                  <a:srgbClr val="313B42"/>
                </a:solidFill>
                <a:latin typeface="Calibri (Headings)"/>
                <a:cs typeface="Arial" panose="020B0604020202020204" pitchFamily="34" charset="0"/>
                <a:hlinkClick r:id="rId3"/>
              </a:rPr>
              <a:t>https://www.vatp.lv/cienas-kods</a:t>
            </a:r>
            <a:r>
              <a:rPr lang="en-GB" sz="2000" spc="-10" dirty="0">
                <a:solidFill>
                  <a:srgbClr val="313B42"/>
                </a:solidFill>
                <a:latin typeface="Calibri (Headings)"/>
                <a:cs typeface="Arial" panose="020B0604020202020204" pitchFamily="34" charset="0"/>
              </a:rPr>
              <a:t> </a:t>
            </a:r>
            <a:endParaRPr lang="en-GB" sz="2000" b="1" spc="-10" dirty="0">
              <a:solidFill>
                <a:srgbClr val="313B42"/>
              </a:solidFill>
              <a:latin typeface="Calibri (Headings)"/>
              <a:cs typeface="Arial" panose="020B0604020202020204" pitchFamily="34" charset="0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endParaRPr lang="en-GB" sz="2000" spc="-10" dirty="0">
              <a:solidFill>
                <a:srgbClr val="313B42"/>
              </a:solidFill>
              <a:latin typeface="Calibri (Headings)"/>
              <a:cs typeface="Arial" panose="020B0604020202020204" pitchFamily="34" charset="0"/>
            </a:endParaRPr>
          </a:p>
        </p:txBody>
      </p:sp>
      <p:pic>
        <p:nvPicPr>
          <p:cNvPr id="4" name="object 10" descr="Labklājības ministrijas ģerbonis">
            <a:extLst>
              <a:ext uri="{FF2B5EF4-FFF2-40B4-BE49-F238E27FC236}">
                <a16:creationId xmlns:a16="http://schemas.microsoft.com/office/drawing/2014/main" id="{AC3518B3-898D-44D0-9546-A707DD2CAE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3872" y="0"/>
            <a:ext cx="1236715" cy="1519425"/>
          </a:xfrm>
          <a:prstGeom prst="rect">
            <a:avLst/>
          </a:prstGeom>
        </p:spPr>
      </p:pic>
      <p:grpSp>
        <p:nvGrpSpPr>
          <p:cNvPr id="5" name="object 2">
            <a:extLst>
              <a:ext uri="{FF2B5EF4-FFF2-40B4-BE49-F238E27FC236}">
                <a16:creationId xmlns:a16="http://schemas.microsoft.com/office/drawing/2014/main" id="{5B770B7F-A6F6-4410-B699-F0B2E48E2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39350" y="3032564"/>
            <a:ext cx="2152650" cy="3144520"/>
            <a:chOff x="9367749" y="2648852"/>
            <a:chExt cx="2152650" cy="314452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C420313E-5190-4D03-B217-47A0A5B690A9}"/>
                </a:ext>
              </a:extLst>
            </p:cNvPr>
            <p:cNvSpPr/>
            <p:nvPr/>
          </p:nvSpPr>
          <p:spPr>
            <a:xfrm>
              <a:off x="9367749" y="3640681"/>
              <a:ext cx="2152650" cy="2152650"/>
            </a:xfrm>
            <a:custGeom>
              <a:avLst/>
              <a:gdLst/>
              <a:ahLst/>
              <a:cxnLst/>
              <a:rect l="l" t="t" r="r" b="b"/>
              <a:pathLst>
                <a:path w="2152650" h="2152650">
                  <a:moveTo>
                    <a:pt x="2152242" y="0"/>
                  </a:moveTo>
                  <a:lnTo>
                    <a:pt x="0" y="2152242"/>
                  </a:lnTo>
                  <a:lnTo>
                    <a:pt x="1491615" y="2152242"/>
                  </a:lnTo>
                  <a:lnTo>
                    <a:pt x="2152242" y="1491616"/>
                  </a:lnTo>
                  <a:lnTo>
                    <a:pt x="2152242" y="0"/>
                  </a:lnTo>
                  <a:close/>
                </a:path>
              </a:pathLst>
            </a:custGeom>
            <a:solidFill>
              <a:srgbClr val="6AA948">
                <a:alpha val="6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621ADDC3-8FE5-4BC7-9FA5-8AC66C130DE5}"/>
                </a:ext>
              </a:extLst>
            </p:cNvPr>
            <p:cNvSpPr/>
            <p:nvPr/>
          </p:nvSpPr>
          <p:spPr>
            <a:xfrm>
              <a:off x="10163380" y="2648852"/>
              <a:ext cx="1356995" cy="1356995"/>
            </a:xfrm>
            <a:custGeom>
              <a:avLst/>
              <a:gdLst/>
              <a:ahLst/>
              <a:cxnLst/>
              <a:rect l="l" t="t" r="r" b="b"/>
              <a:pathLst>
                <a:path w="1356995" h="1356995">
                  <a:moveTo>
                    <a:pt x="1356611" y="0"/>
                  </a:moveTo>
                  <a:lnTo>
                    <a:pt x="0" y="1356611"/>
                  </a:lnTo>
                  <a:lnTo>
                    <a:pt x="696823" y="1356611"/>
                  </a:lnTo>
                  <a:lnTo>
                    <a:pt x="1356611" y="696823"/>
                  </a:lnTo>
                  <a:lnTo>
                    <a:pt x="1356611" y="0"/>
                  </a:lnTo>
                  <a:close/>
                </a:path>
              </a:pathLst>
            </a:custGeom>
            <a:solidFill>
              <a:srgbClr val="6AA948">
                <a:alpha val="21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8" name="object 7">
            <a:extLst>
              <a:ext uri="{FF2B5EF4-FFF2-40B4-BE49-F238E27FC236}">
                <a16:creationId xmlns:a16="http://schemas.microsoft.com/office/drawing/2014/main" id="{ED65EA96-A3D3-40D2-A7E8-864D4EA61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04806" y="6410325"/>
            <a:ext cx="962025" cy="447675"/>
            <a:chOff x="10042955" y="6032496"/>
            <a:chExt cx="962025" cy="447675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EB248C85-CB22-4DD5-88E5-0684FE1A16ED}"/>
                </a:ext>
              </a:extLst>
            </p:cNvPr>
            <p:cNvSpPr/>
            <p:nvPr/>
          </p:nvSpPr>
          <p:spPr>
            <a:xfrm>
              <a:off x="10577759" y="6127987"/>
              <a:ext cx="426720" cy="352425"/>
            </a:xfrm>
            <a:custGeom>
              <a:avLst/>
              <a:gdLst/>
              <a:ahLst/>
              <a:cxnLst/>
              <a:rect l="l" t="t" r="r" b="b"/>
              <a:pathLst>
                <a:path w="426720" h="352425">
                  <a:moveTo>
                    <a:pt x="426605" y="0"/>
                  </a:moveTo>
                  <a:lnTo>
                    <a:pt x="352005" y="0"/>
                  </a:lnTo>
                  <a:lnTo>
                    <a:pt x="0" y="352005"/>
                  </a:lnTo>
                  <a:lnTo>
                    <a:pt x="74599" y="352005"/>
                  </a:lnTo>
                  <a:lnTo>
                    <a:pt x="426605" y="0"/>
                  </a:lnTo>
                  <a:close/>
                </a:path>
              </a:pathLst>
            </a:custGeom>
            <a:solidFill>
              <a:srgbClr val="005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F168D2D7-8114-4B4F-83C2-07BFF13AE320}"/>
                </a:ext>
              </a:extLst>
            </p:cNvPr>
            <p:cNvSpPr/>
            <p:nvPr/>
          </p:nvSpPr>
          <p:spPr>
            <a:xfrm>
              <a:off x="10042955" y="6032496"/>
              <a:ext cx="897255" cy="447675"/>
            </a:xfrm>
            <a:custGeom>
              <a:avLst/>
              <a:gdLst/>
              <a:ahLst/>
              <a:cxnLst/>
              <a:rect l="l" t="t" r="r" b="b"/>
              <a:pathLst>
                <a:path w="897254" h="447675">
                  <a:moveTo>
                    <a:pt x="896723" y="0"/>
                  </a:moveTo>
                  <a:lnTo>
                    <a:pt x="447498" y="2"/>
                  </a:lnTo>
                  <a:lnTo>
                    <a:pt x="0" y="447501"/>
                  </a:lnTo>
                  <a:lnTo>
                    <a:pt x="449224" y="447501"/>
                  </a:lnTo>
                  <a:lnTo>
                    <a:pt x="896723" y="2"/>
                  </a:lnTo>
                  <a:close/>
                </a:path>
              </a:pathLst>
            </a:custGeom>
            <a:solidFill>
              <a:srgbClr val="6AA948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47E00FA-0E58-4F52-A51D-1E93B092E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65" y="3711061"/>
            <a:ext cx="11256777" cy="28066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049C56-7514-40BD-B85E-38D62AE1D782}"/>
              </a:ext>
            </a:extLst>
          </p:cNvPr>
          <p:cNvSpPr txBox="1"/>
          <p:nvPr/>
        </p:nvSpPr>
        <p:spPr>
          <a:xfrm>
            <a:off x="6201015" y="3408835"/>
            <a:ext cx="5581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Īsteno</a:t>
            </a:r>
            <a:r>
              <a:rPr lang="lv-LV" dirty="0"/>
              <a:t> nodibinājums “Ventspils Augsto tehnoloģiju</a:t>
            </a:r>
            <a:r>
              <a:rPr lang="en-GB" dirty="0"/>
              <a:t> </a:t>
            </a:r>
            <a:r>
              <a:rPr lang="lv-LV" dirty="0"/>
              <a:t>parks</a:t>
            </a:r>
            <a:r>
              <a:rPr lang="en-GB" dirty="0"/>
              <a:t>”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962748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BCA5-5168-44F7-B97F-21724F1E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952" y="335240"/>
            <a:ext cx="9569669" cy="1325563"/>
          </a:xfrm>
        </p:spPr>
        <p:txBody>
          <a:bodyPr>
            <a:normAutofit/>
          </a:bodyPr>
          <a:lstStyle/>
          <a:p>
            <a:r>
              <a:rPr lang="lv-LV" sz="3400" dirty="0">
                <a:solidFill>
                  <a:schemeClr val="accent6">
                    <a:lumMod val="50000"/>
                  </a:schemeClr>
                </a:solidFill>
                <a:latin typeface="Calibri (Headings)"/>
                <a:cs typeface="Roboto"/>
              </a:rPr>
              <a:t>Izmēģinājumprojekts darba samaksas atšķirību starp vīriešiem un sievietēm mazināšanai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530E3-87EC-467E-ACAF-58BDD8CC0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77" y="1840089"/>
            <a:ext cx="11712244" cy="5102578"/>
          </a:xfrm>
        </p:spPr>
        <p:txBody>
          <a:bodyPr>
            <a:normAutofit fontScale="85000" lnSpcReduction="10000"/>
          </a:bodyPr>
          <a:lstStyle/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lv-LV" sz="2400" b="1" spc="-10" dirty="0">
                <a:latin typeface="Calibri (Headings)"/>
                <a:cs typeface="Arial" panose="020B0604020202020204" pitchFamily="34" charset="0"/>
              </a:rPr>
              <a:t>Kāpēc ir nepieciešams: </a:t>
            </a:r>
            <a:r>
              <a:rPr lang="lv-LV" sz="2400" spc="-10" dirty="0">
                <a:latin typeface="Calibri (Headings)"/>
                <a:cs typeface="Arial" panose="020B0604020202020204" pitchFamily="34" charset="0"/>
              </a:rPr>
              <a:t>lai sniegtu atbalstu un skaidrot</a:t>
            </a:r>
            <a:r>
              <a:rPr lang="en-GB" sz="2400" spc="-10" dirty="0">
                <a:latin typeface="Calibri (Headings)"/>
                <a:cs typeface="Arial" panose="020B0604020202020204" pitchFamily="34" charset="0"/>
              </a:rPr>
              <a:t>u</a:t>
            </a:r>
            <a:r>
              <a:rPr lang="lv-LV" sz="2400" spc="-10" dirty="0">
                <a:latin typeface="Calibri (Headings)"/>
                <a:cs typeface="Arial" panose="020B0604020202020204" pitchFamily="34" charset="0"/>
              </a:rPr>
              <a:t> darba devējiem, kā izstrādāt un savā organizācijā soli pa solim ieviest</a:t>
            </a:r>
            <a:r>
              <a:rPr lang="en-GB" sz="2400" spc="-10" dirty="0">
                <a:latin typeface="Calibri (Headings)"/>
                <a:cs typeface="Arial" panose="020B0604020202020204" pitchFamily="34" charset="0"/>
              </a:rPr>
              <a:t> vai pilnveidot</a:t>
            </a:r>
            <a:r>
              <a:rPr lang="lv-LV" sz="2400" spc="-10" dirty="0">
                <a:latin typeface="Calibri (Headings)"/>
                <a:cs typeface="Arial" panose="020B0604020202020204" pitchFamily="34" charset="0"/>
              </a:rPr>
              <a:t> tādas darba samaksas sistēmas, kas nodrošina vienādu darba samaksu par vienādu vai vienādi vērtīgu darbu, kā tas ir paredzēts ES Padomes </a:t>
            </a:r>
            <a:r>
              <a:rPr lang="en-GB" sz="2400" spc="-10" dirty="0">
                <a:latin typeface="Calibri (Headings)"/>
                <a:cs typeface="Arial" panose="020B0604020202020204" pitchFamily="34" charset="0"/>
              </a:rPr>
              <a:t>10.05.</a:t>
            </a:r>
            <a:r>
              <a:rPr lang="es-ES" sz="2400" spc="-10" dirty="0">
                <a:latin typeface="Calibri (Headings)"/>
                <a:cs typeface="Arial" panose="020B0604020202020204" pitchFamily="34" charset="0"/>
              </a:rPr>
              <a:t>2023. </a:t>
            </a:r>
            <a:r>
              <a:rPr lang="lv-LV" sz="2400" spc="-10" dirty="0">
                <a:latin typeface="Calibri (Headings)"/>
                <a:cs typeface="Arial" panose="020B0604020202020204" pitchFamily="34" charset="0"/>
              </a:rPr>
              <a:t>direktīvā</a:t>
            </a:r>
            <a:r>
              <a:rPr lang="en-GB" sz="2400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es-ES" sz="2400" spc="-10" dirty="0">
                <a:solidFill>
                  <a:srgbClr val="313B42"/>
                </a:solidFill>
                <a:latin typeface="Calibri (Headings)"/>
                <a:cs typeface="Arial" panose="020B0604020202020204" pitchFamily="34" charset="0"/>
                <a:hlinkClick r:id="rId3"/>
              </a:rPr>
              <a:t>2023/970</a:t>
            </a:r>
            <a:r>
              <a:rPr lang="es-ES" sz="2400" spc="-10" dirty="0">
                <a:solidFill>
                  <a:srgbClr val="313B42"/>
                </a:solidFill>
                <a:latin typeface="Calibri (Headings)"/>
                <a:cs typeface="Arial" panose="020B0604020202020204" pitchFamily="34" charset="0"/>
              </a:rPr>
              <a:t> </a:t>
            </a:r>
            <a:r>
              <a:rPr lang="en-GB" sz="2400" spc="-10" dirty="0">
                <a:solidFill>
                  <a:srgbClr val="313B42"/>
                </a:solidFill>
                <a:latin typeface="Calibri (Headings)"/>
                <a:cs typeface="Arial" panose="020B0604020202020204" pitchFamily="34" charset="0"/>
              </a:rPr>
              <a:t> </a:t>
            </a:r>
            <a:r>
              <a:rPr lang="en-GB" sz="2400" spc="-10" dirty="0">
                <a:latin typeface="Calibri (Headings)"/>
                <a:cs typeface="Arial" panose="020B0604020202020204" pitchFamily="34" charset="0"/>
              </a:rPr>
              <a:t>(s</a:t>
            </a:r>
            <a:r>
              <a:rPr lang="lv-LV" sz="2400" spc="-10" dirty="0">
                <a:latin typeface="Calibri (Headings)"/>
                <a:cs typeface="Arial" panose="020B0604020202020204" pitchFamily="34" charset="0"/>
              </a:rPr>
              <a:t>tājās spēkā </a:t>
            </a:r>
            <a:r>
              <a:rPr lang="en-GB" sz="2400" spc="-10" dirty="0">
                <a:latin typeface="Calibri (Headings)"/>
                <a:cs typeface="Arial" panose="020B0604020202020204" pitchFamily="34" charset="0"/>
              </a:rPr>
              <a:t>07.06.</a:t>
            </a:r>
            <a:r>
              <a:rPr lang="lv-LV" sz="2400" spc="-10" dirty="0">
                <a:latin typeface="Calibri (Headings)"/>
                <a:cs typeface="Arial" panose="020B0604020202020204" pitchFamily="34" charset="0"/>
              </a:rPr>
              <a:t>2026.</a:t>
            </a:r>
            <a:r>
              <a:rPr lang="en-GB" sz="2400" spc="-10" dirty="0">
                <a:latin typeface="Calibri (Headings)"/>
                <a:cs typeface="Arial" panose="020B0604020202020204" pitchFamily="34" charset="0"/>
              </a:rPr>
              <a:t>)</a:t>
            </a:r>
            <a:endParaRPr lang="lv-LV" sz="2400" spc="-10" dirty="0">
              <a:latin typeface="Calibri (Headings)"/>
              <a:cs typeface="Arial" panose="020B0604020202020204" pitchFamily="34" charset="0"/>
            </a:endParaRP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lv-LV" sz="2400" b="1" spc="-10" dirty="0">
                <a:latin typeface="Calibri (Headings)"/>
                <a:cs typeface="Arial" panose="020B0604020202020204" pitchFamily="34" charset="0"/>
              </a:rPr>
              <a:t>Izmēģinājumprojekt</a:t>
            </a:r>
            <a:r>
              <a:rPr lang="en-GB" sz="2400" b="1" spc="-10" dirty="0">
                <a:latin typeface="Calibri (Headings)"/>
                <a:cs typeface="Arial" panose="020B0604020202020204" pitchFamily="34" charset="0"/>
              </a:rPr>
              <a:t>a m</a:t>
            </a:r>
            <a:r>
              <a:rPr lang="lv-LV" sz="2400" b="1" spc="-10" dirty="0">
                <a:latin typeface="Calibri (Headings)"/>
                <a:cs typeface="Arial" panose="020B0604020202020204" pitchFamily="34" charset="0"/>
              </a:rPr>
              <a:t>ērķa grupas</a:t>
            </a:r>
            <a:r>
              <a:rPr lang="en-GB" sz="2400" spc="-10" dirty="0">
                <a:latin typeface="Calibri (Headings)"/>
                <a:cs typeface="Arial" panose="020B0604020202020204" pitchFamily="34" charset="0"/>
              </a:rPr>
              <a:t>: </a:t>
            </a: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lv-LV" sz="2400" spc="-10" dirty="0">
                <a:latin typeface="Calibri (Headings)"/>
                <a:cs typeface="Arial" panose="020B0604020202020204" pitchFamily="34" charset="0"/>
              </a:rPr>
              <a:t>valsts un pašvaldību iestādes, to kapitālsabiedrības</a:t>
            </a: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lv-LV" sz="2400" spc="-10" dirty="0">
                <a:latin typeface="Calibri (Headings)"/>
                <a:cs typeface="Arial" panose="020B0604020202020204" pitchFamily="34" charset="0"/>
              </a:rPr>
              <a:t>biedrīb</a:t>
            </a:r>
            <a:r>
              <a:rPr lang="en-GB" sz="2400" spc="-10" dirty="0">
                <a:latin typeface="Calibri (Headings)"/>
                <a:cs typeface="Arial" panose="020B0604020202020204" pitchFamily="34" charset="0"/>
              </a:rPr>
              <a:t>as</a:t>
            </a:r>
            <a:r>
              <a:rPr lang="lv-LV" sz="2400" spc="-10" dirty="0">
                <a:latin typeface="Calibri (Headings)"/>
                <a:cs typeface="Arial" panose="020B0604020202020204" pitchFamily="34" charset="0"/>
              </a:rPr>
              <a:t>, nodibinājum</a:t>
            </a:r>
            <a:r>
              <a:rPr lang="en-GB" sz="2400" spc="-10" dirty="0">
                <a:latin typeface="Calibri (Headings)"/>
                <a:cs typeface="Arial" panose="020B0604020202020204" pitchFamily="34" charset="0"/>
              </a:rPr>
              <a:t>i</a:t>
            </a:r>
            <a:r>
              <a:rPr lang="lv-LV" sz="2400" spc="-10" dirty="0">
                <a:latin typeface="Calibri (Headings)"/>
                <a:cs typeface="Arial" panose="020B0604020202020204" pitchFamily="34" charset="0"/>
              </a:rPr>
              <a:t>,  mikro, maz</a:t>
            </a:r>
            <a:r>
              <a:rPr lang="en-GB" sz="2400" spc="-10" dirty="0">
                <a:latin typeface="Calibri (Headings)"/>
                <a:cs typeface="Arial" panose="020B0604020202020204" pitchFamily="34" charset="0"/>
              </a:rPr>
              <a:t>ie</a:t>
            </a:r>
            <a:r>
              <a:rPr lang="lv-LV" sz="2400" spc="-10" dirty="0">
                <a:latin typeface="Calibri (Headings)"/>
                <a:cs typeface="Arial" panose="020B0604020202020204" pitchFamily="34" charset="0"/>
              </a:rPr>
              <a:t> un vidēj</a:t>
            </a:r>
            <a:r>
              <a:rPr lang="en-GB" sz="2400" spc="-10" dirty="0">
                <a:latin typeface="Calibri (Headings)"/>
                <a:cs typeface="Arial" panose="020B0604020202020204" pitchFamily="34" charset="0"/>
              </a:rPr>
              <a:t>ie</a:t>
            </a:r>
            <a:r>
              <a:rPr lang="lv-LV" sz="2400" spc="-10" dirty="0">
                <a:latin typeface="Calibri (Headings)"/>
                <a:cs typeface="Arial" panose="020B0604020202020204" pitchFamily="34" charset="0"/>
              </a:rPr>
              <a:t> uzņēmum</a:t>
            </a:r>
            <a:r>
              <a:rPr lang="en-GB" sz="2400" spc="-10" dirty="0">
                <a:latin typeface="Calibri (Headings)"/>
                <a:cs typeface="Arial" panose="020B0604020202020204" pitchFamily="34" charset="0"/>
              </a:rPr>
              <a:t>i</a:t>
            </a:r>
            <a:r>
              <a:rPr lang="lv-LV" sz="2400" spc="-10" dirty="0">
                <a:latin typeface="Calibri (Headings)"/>
                <a:cs typeface="Arial" panose="020B0604020202020204" pitchFamily="34" charset="0"/>
              </a:rPr>
              <a:t> </a:t>
            </a:r>
            <a:endParaRPr lang="en-GB" sz="2400" b="1" spc="-10" dirty="0">
              <a:latin typeface="Calibri (Headings)"/>
              <a:cs typeface="Arial" panose="020B0604020202020204" pitchFamily="34" charset="0"/>
            </a:endParaRP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endParaRPr lang="en-GB" sz="2400" b="1" spc="-10" dirty="0">
              <a:latin typeface="Calibri (Headings)"/>
              <a:cs typeface="Arial" panose="020B0604020202020204" pitchFamily="34" charset="0"/>
            </a:endParaRP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r>
              <a:rPr lang="lv-LV" sz="2400" b="1" spc="-10" dirty="0">
                <a:latin typeface="Calibri (Headings)"/>
                <a:cs typeface="Arial" panose="020B0604020202020204" pitchFamily="34" charset="0"/>
              </a:rPr>
              <a:t>Plānoti divi iepirkumi</a:t>
            </a:r>
            <a:r>
              <a:rPr lang="en-GB" sz="2400" b="1" spc="-10" dirty="0">
                <a:latin typeface="Calibri (Headings)"/>
                <a:cs typeface="Arial" panose="020B0604020202020204" pitchFamily="34" charset="0"/>
              </a:rPr>
              <a:t>:</a:t>
            </a: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lv-LV" sz="2200" b="1" i="1" spc="-10" dirty="0">
                <a:latin typeface="Calibri (Headings)"/>
                <a:cs typeface="Arial" panose="020B0604020202020204" pitchFamily="34" charset="0"/>
              </a:rPr>
              <a:t>Izvērtējums un rīcības modeļa izstrāde darba samaksas atšķirību mazināšanai</a:t>
            </a:r>
            <a:r>
              <a:rPr lang="en-GB" sz="2200" b="1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(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īstenošana līdz 2027.gada beigām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)</a:t>
            </a:r>
            <a:r>
              <a:rPr lang="en-GB" sz="2200" b="1" spc="-10" dirty="0">
                <a:latin typeface="Calibri (Headings)"/>
                <a:cs typeface="Arial" panose="020B0604020202020204" pitchFamily="34" charset="0"/>
              </a:rPr>
              <a:t> </a:t>
            </a: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lang="lv-LV" sz="2200" b="1" i="1" spc="-10" dirty="0">
                <a:latin typeface="Calibri (Headings)"/>
                <a:cs typeface="Arial" panose="020B0604020202020204" pitchFamily="34" charset="0"/>
              </a:rPr>
              <a:t>Izmēģinājumprojekts darba samaksas atšķirību starp vīriešiem un sievietēm mazināšanai</a:t>
            </a:r>
            <a:r>
              <a:rPr lang="en-GB" sz="2200" b="1" i="1" spc="-10" dirty="0">
                <a:latin typeface="Calibri (Headings)"/>
                <a:cs typeface="Arial" panose="020B0604020202020204" pitchFamily="34" charset="0"/>
              </a:rPr>
              <a:t> 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(</a:t>
            </a:r>
            <a:r>
              <a:rPr lang="lv-LV" sz="2200" spc="-10" dirty="0">
                <a:latin typeface="Calibri (Headings)"/>
                <a:cs typeface="Arial" panose="020B0604020202020204" pitchFamily="34" charset="0"/>
              </a:rPr>
              <a:t>īstenošana</a:t>
            </a:r>
            <a:r>
              <a:rPr lang="en-GB" sz="2200" spc="-10" dirty="0">
                <a:latin typeface="Calibri (Headings)"/>
                <a:cs typeface="Arial" panose="020B0604020202020204" pitchFamily="34" charset="0"/>
              </a:rPr>
              <a:t> 2028.gadā)</a:t>
            </a:r>
          </a:p>
          <a:p>
            <a:pPr marR="5080">
              <a:lnSpc>
                <a:spcPct val="150000"/>
              </a:lnSpc>
              <a:spcBef>
                <a:spcPts val="100"/>
              </a:spcBef>
            </a:pPr>
            <a:endParaRPr lang="en-GB" sz="2200" b="1" spc="-10" dirty="0">
              <a:solidFill>
                <a:srgbClr val="313B42"/>
              </a:solidFill>
              <a:latin typeface="Calibri (Headings)"/>
              <a:cs typeface="Arial" panose="020B0604020202020204" pitchFamily="34" charset="0"/>
            </a:endParaRP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endParaRPr lang="lv-LV" sz="1000" spc="-10" dirty="0">
              <a:solidFill>
                <a:srgbClr val="313B42"/>
              </a:solidFill>
              <a:latin typeface="Calibri (Headings)"/>
              <a:cs typeface="Arial" panose="020B0604020202020204" pitchFamily="34" charset="0"/>
            </a:endParaRPr>
          </a:p>
          <a:p>
            <a:pPr marL="0" marR="5080" indent="0">
              <a:lnSpc>
                <a:spcPct val="150000"/>
              </a:lnSpc>
              <a:spcBef>
                <a:spcPts val="100"/>
              </a:spcBef>
              <a:buNone/>
            </a:pPr>
            <a:endParaRPr lang="lv-LV" sz="2200" spc="-10" dirty="0">
              <a:solidFill>
                <a:srgbClr val="313B42"/>
              </a:solidFill>
              <a:latin typeface="Calibri (Headings)"/>
              <a:cs typeface="Arial" panose="020B0604020202020204" pitchFamily="34" charset="0"/>
            </a:endParaRPr>
          </a:p>
        </p:txBody>
      </p:sp>
      <p:pic>
        <p:nvPicPr>
          <p:cNvPr id="4" name="object 10" descr="Labklājības ministrijas ģerbonis">
            <a:extLst>
              <a:ext uri="{FF2B5EF4-FFF2-40B4-BE49-F238E27FC236}">
                <a16:creationId xmlns:a16="http://schemas.microsoft.com/office/drawing/2014/main" id="{AC3518B3-898D-44D0-9546-A707DD2CAE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3872" y="0"/>
            <a:ext cx="1236715" cy="1519425"/>
          </a:xfrm>
          <a:prstGeom prst="rect">
            <a:avLst/>
          </a:prstGeom>
        </p:spPr>
      </p:pic>
      <p:grpSp>
        <p:nvGrpSpPr>
          <p:cNvPr id="8" name="object 7">
            <a:extLst>
              <a:ext uri="{FF2B5EF4-FFF2-40B4-BE49-F238E27FC236}">
                <a16:creationId xmlns:a16="http://schemas.microsoft.com/office/drawing/2014/main" id="{ED65EA96-A3D3-40D2-A7E8-864D4EA61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04806" y="6410325"/>
            <a:ext cx="962025" cy="447675"/>
            <a:chOff x="10042955" y="6032496"/>
            <a:chExt cx="962025" cy="447675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EB248C85-CB22-4DD5-88E5-0684FE1A16ED}"/>
                </a:ext>
              </a:extLst>
            </p:cNvPr>
            <p:cNvSpPr/>
            <p:nvPr/>
          </p:nvSpPr>
          <p:spPr>
            <a:xfrm>
              <a:off x="10577759" y="6127987"/>
              <a:ext cx="426720" cy="352425"/>
            </a:xfrm>
            <a:custGeom>
              <a:avLst/>
              <a:gdLst/>
              <a:ahLst/>
              <a:cxnLst/>
              <a:rect l="l" t="t" r="r" b="b"/>
              <a:pathLst>
                <a:path w="426720" h="352425">
                  <a:moveTo>
                    <a:pt x="426605" y="0"/>
                  </a:moveTo>
                  <a:lnTo>
                    <a:pt x="352005" y="0"/>
                  </a:lnTo>
                  <a:lnTo>
                    <a:pt x="0" y="352005"/>
                  </a:lnTo>
                  <a:lnTo>
                    <a:pt x="74599" y="352005"/>
                  </a:lnTo>
                  <a:lnTo>
                    <a:pt x="426605" y="0"/>
                  </a:lnTo>
                  <a:close/>
                </a:path>
              </a:pathLst>
            </a:custGeom>
            <a:solidFill>
              <a:srgbClr val="005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F168D2D7-8114-4B4F-83C2-07BFF13AE320}"/>
                </a:ext>
              </a:extLst>
            </p:cNvPr>
            <p:cNvSpPr/>
            <p:nvPr/>
          </p:nvSpPr>
          <p:spPr>
            <a:xfrm>
              <a:off x="10042955" y="6032496"/>
              <a:ext cx="897255" cy="447675"/>
            </a:xfrm>
            <a:custGeom>
              <a:avLst/>
              <a:gdLst/>
              <a:ahLst/>
              <a:cxnLst/>
              <a:rect l="l" t="t" r="r" b="b"/>
              <a:pathLst>
                <a:path w="897254" h="447675">
                  <a:moveTo>
                    <a:pt x="896723" y="0"/>
                  </a:moveTo>
                  <a:lnTo>
                    <a:pt x="447498" y="2"/>
                  </a:lnTo>
                  <a:lnTo>
                    <a:pt x="0" y="447501"/>
                  </a:lnTo>
                  <a:lnTo>
                    <a:pt x="449224" y="447501"/>
                  </a:lnTo>
                  <a:lnTo>
                    <a:pt x="896723" y="2"/>
                  </a:lnTo>
                  <a:close/>
                </a:path>
              </a:pathLst>
            </a:custGeom>
            <a:solidFill>
              <a:srgbClr val="6AA948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824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B0E7AC5-9473-4B11-86C5-47365D01355E}">
  <we:reference id="wa104051163" version="1.2.0.3" store="lv-LV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940</Words>
  <Application>Microsoft Office PowerPoint</Application>
  <PresentationFormat>Widescreen</PresentationFormat>
  <Paragraphs>85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(Headings)</vt:lpstr>
      <vt:lpstr>Calibri Light</vt:lpstr>
      <vt:lpstr>Symbol</vt:lpstr>
      <vt:lpstr>Office Theme</vt:lpstr>
      <vt:lpstr>ESF PLUS līdzfinansētā projekta “Vienlīdzīgu iespēju un nediskriminācijas veicināšana” aktualitātes Nr.4.3.4.1/1/23/I/001 </vt:lpstr>
      <vt:lpstr>Projekta darbības valsts un pašvaldību iestāžu, to kapitālsabiedrību darbiniekiem</vt:lpstr>
      <vt:lpstr>E-mācības VAS platformā</vt:lpstr>
      <vt:lpstr>E-mācību programma apguve (uz 10.06.2026.)</vt:lpstr>
      <vt:lpstr>Klātienes informatīvās diskusijas </vt:lpstr>
      <vt:lpstr>Projekta darbības biedrību, nodibinājumu,  mikro, mazo un vidējo uzņēmumu darba devējiem un darbiniekiem </vt:lpstr>
      <vt:lpstr>Mācību semināri “Cieņas kods” par iekļaujošas darba vides veidošanu un diskriminācijas mazināšanu</vt:lpstr>
      <vt:lpstr>Mācību semināri “Cieņas kods” par iekļaujošas darba vides veidošanu un diskriminācijas mazināšanu</vt:lpstr>
      <vt:lpstr>Izmēģinājumprojekts darba samaksas atšķirību starp vīriešiem un sievietēm mazināšanai</vt:lpstr>
      <vt:lpstr>Izmēģinājumprojekts darba samaksas atšķirību starp vīriešiem un sievietēm mazināšanai</vt:lpstr>
      <vt:lpstr>Izmēģinājumprojekts darba samaksas atšķirību starp vīriešiem un sievietēm mazināšanai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Prezentācijas nosaukums</dc:title>
  <dc:creator>Evita Rumbiniece</dc:creator>
  <cp:lastModifiedBy>Diāna Zemrībo</cp:lastModifiedBy>
  <cp:revision>177</cp:revision>
  <dcterms:created xsi:type="dcterms:W3CDTF">2025-03-18T12:32:49Z</dcterms:created>
  <dcterms:modified xsi:type="dcterms:W3CDTF">2026-07-01T07:41:26Z</dcterms:modified>
</cp:coreProperties>
</file>