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7" r:id="rId6"/>
    <p:sldId id="260" r:id="rId7"/>
    <p:sldId id="262" r:id="rId8"/>
    <p:sldId id="263" r:id="rId9"/>
    <p:sldId id="264" r:id="rId10"/>
    <p:sldId id="265" r:id="rId11"/>
    <p:sldId id="27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331" autoAdjust="0"/>
  </p:normalViewPr>
  <p:slideViewPr>
    <p:cSldViewPr snapToGrid="0">
      <p:cViewPr varScale="1">
        <p:scale>
          <a:sx n="96" d="100"/>
          <a:sy n="96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85CA18-8C69-4B10-A6A4-422218373C28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0A2FAE9E-AB07-4850-999A-11D8C1FFFEDC}">
      <dgm:prSet phldrT="[Text]" phldr="0"/>
      <dgm:spPr/>
      <dgm:t>
        <a:bodyPr/>
        <a:lstStyle/>
        <a:p>
          <a:r>
            <a:rPr lang="lv-LV" dirty="0"/>
            <a:t>1</a:t>
          </a:r>
        </a:p>
      </dgm:t>
    </dgm:pt>
    <dgm:pt modelId="{BC68EB76-14B8-46B1-9DA9-079C4B821E5D}" type="parTrans" cxnId="{FFC10761-CA99-4515-AFBD-2E981B2877CB}">
      <dgm:prSet/>
      <dgm:spPr/>
      <dgm:t>
        <a:bodyPr/>
        <a:lstStyle/>
        <a:p>
          <a:endParaRPr lang="lv-LV"/>
        </a:p>
      </dgm:t>
    </dgm:pt>
    <dgm:pt modelId="{D6575C73-8926-4048-AA93-9B08AA7555C6}" type="sibTrans" cxnId="{FFC10761-CA99-4515-AFBD-2E981B2877CB}">
      <dgm:prSet/>
      <dgm:spPr/>
      <dgm:t>
        <a:bodyPr/>
        <a:lstStyle/>
        <a:p>
          <a:endParaRPr lang="lv-LV"/>
        </a:p>
      </dgm:t>
    </dgm:pt>
    <dgm:pt modelId="{27C11774-FB3E-40B3-B162-C9D1D663CCF6}">
      <dgm:prSet phldrT="[Text]" phldr="0" custT="1"/>
      <dgm:spPr/>
      <dgm:t>
        <a:bodyPr/>
        <a:lstStyle/>
        <a:p>
          <a:r>
            <a:rPr lang="lv-LV" sz="1800" dirty="0">
              <a:solidFill>
                <a:schemeClr val="accent3">
                  <a:lumMod val="50000"/>
                </a:schemeClr>
              </a:solidFill>
            </a:rPr>
            <a:t>Dzīves cikla pieeja: </a:t>
          </a:r>
          <a:r>
            <a:rPr lang="lv-LV" sz="1800" b="0" i="0" dirty="0">
              <a:solidFill>
                <a:schemeClr val="accent3">
                  <a:lumMod val="50000"/>
                </a:schemeClr>
              </a:solidFill>
            </a:rPr>
            <a:t>visaptveroši pasākumi nabadzības mazināšanai, kas pielāgoti katrai vecuma grupai</a:t>
          </a:r>
          <a:endParaRPr lang="lv-LV" sz="1800" dirty="0">
            <a:solidFill>
              <a:schemeClr val="accent3">
                <a:lumMod val="50000"/>
              </a:schemeClr>
            </a:solidFill>
          </a:endParaRPr>
        </a:p>
      </dgm:t>
    </dgm:pt>
    <dgm:pt modelId="{5A7FB806-8EE3-4703-8CDB-2332211A262F}" type="parTrans" cxnId="{F046276C-F06F-4917-BB22-D949F8CA6EB8}">
      <dgm:prSet/>
      <dgm:spPr/>
      <dgm:t>
        <a:bodyPr/>
        <a:lstStyle/>
        <a:p>
          <a:endParaRPr lang="lv-LV"/>
        </a:p>
      </dgm:t>
    </dgm:pt>
    <dgm:pt modelId="{2076E3AA-E656-4234-9B74-1998A34BF753}" type="sibTrans" cxnId="{F046276C-F06F-4917-BB22-D949F8CA6EB8}">
      <dgm:prSet/>
      <dgm:spPr/>
      <dgm:t>
        <a:bodyPr/>
        <a:lstStyle/>
        <a:p>
          <a:endParaRPr lang="lv-LV"/>
        </a:p>
      </dgm:t>
    </dgm:pt>
    <dgm:pt modelId="{62F048F7-4C4A-42C2-9F46-E25149D86807}">
      <dgm:prSet phldrT="[Text]" phldr="0"/>
      <dgm:spPr/>
      <dgm:t>
        <a:bodyPr/>
        <a:lstStyle/>
        <a:p>
          <a:r>
            <a:rPr lang="lv-LV" dirty="0"/>
            <a:t>2</a:t>
          </a:r>
        </a:p>
      </dgm:t>
    </dgm:pt>
    <dgm:pt modelId="{037A95C2-FDA5-4E76-BF0A-C4A11D6AF655}" type="parTrans" cxnId="{5D40EC99-1D2F-436D-9A03-85E118C3F736}">
      <dgm:prSet/>
      <dgm:spPr/>
      <dgm:t>
        <a:bodyPr/>
        <a:lstStyle/>
        <a:p>
          <a:endParaRPr lang="lv-LV"/>
        </a:p>
      </dgm:t>
    </dgm:pt>
    <dgm:pt modelId="{6D81022A-3C0F-4A45-85FC-B6A0DD3C26FE}" type="sibTrans" cxnId="{5D40EC99-1D2F-436D-9A03-85E118C3F736}">
      <dgm:prSet/>
      <dgm:spPr/>
      <dgm:t>
        <a:bodyPr/>
        <a:lstStyle/>
        <a:p>
          <a:endParaRPr lang="lv-LV"/>
        </a:p>
      </dgm:t>
    </dgm:pt>
    <dgm:pt modelId="{86649035-709E-40B4-866D-34557696AAB0}">
      <dgm:prSet phldrT="[Text]" phldr="0" custT="1"/>
      <dgm:spPr/>
      <dgm:t>
        <a:bodyPr/>
        <a:lstStyle/>
        <a:p>
          <a:r>
            <a:rPr lang="lv-LV" sz="1800" b="0" i="0" dirty="0">
              <a:solidFill>
                <a:schemeClr val="accent3">
                  <a:lumMod val="50000"/>
                </a:schemeClr>
              </a:solidFill>
            </a:rPr>
            <a:t>Pasākumi, 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lai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mazinātu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horizontālos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faktorus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, kas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palielina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nabadzību</a:t>
          </a:r>
          <a:endParaRPr lang="lv-LV" sz="1800" dirty="0">
            <a:solidFill>
              <a:schemeClr val="accent3">
                <a:lumMod val="50000"/>
              </a:schemeClr>
            </a:solidFill>
          </a:endParaRPr>
        </a:p>
      </dgm:t>
    </dgm:pt>
    <dgm:pt modelId="{0A8A04CC-09A2-419E-BB33-7552F4861420}" type="parTrans" cxnId="{C0231887-1C6B-4988-A31E-E6D98E2DF5AA}">
      <dgm:prSet/>
      <dgm:spPr/>
      <dgm:t>
        <a:bodyPr/>
        <a:lstStyle/>
        <a:p>
          <a:endParaRPr lang="lv-LV"/>
        </a:p>
      </dgm:t>
    </dgm:pt>
    <dgm:pt modelId="{A56985AA-0FE4-45B1-9554-70E8F67D161F}" type="sibTrans" cxnId="{C0231887-1C6B-4988-A31E-E6D98E2DF5AA}">
      <dgm:prSet/>
      <dgm:spPr/>
      <dgm:t>
        <a:bodyPr/>
        <a:lstStyle/>
        <a:p>
          <a:endParaRPr lang="lv-LV"/>
        </a:p>
      </dgm:t>
    </dgm:pt>
    <dgm:pt modelId="{EDF0FC31-9302-4D30-B05B-E863B9975ED0}">
      <dgm:prSet phldrT="[Text]" phldr="0"/>
      <dgm:spPr/>
      <dgm:t>
        <a:bodyPr/>
        <a:lstStyle/>
        <a:p>
          <a:r>
            <a:rPr lang="lv-LV" dirty="0"/>
            <a:t>3</a:t>
          </a:r>
        </a:p>
      </dgm:t>
    </dgm:pt>
    <dgm:pt modelId="{3CCB4194-4DA2-4C87-AAB3-380E975953E6}" type="parTrans" cxnId="{4C2131C5-B041-4C60-8E44-85C7A820C0B6}">
      <dgm:prSet/>
      <dgm:spPr/>
      <dgm:t>
        <a:bodyPr/>
        <a:lstStyle/>
        <a:p>
          <a:endParaRPr lang="lv-LV"/>
        </a:p>
      </dgm:t>
    </dgm:pt>
    <dgm:pt modelId="{0199012F-D5FF-420E-B9BE-60BF6D944C27}" type="sibTrans" cxnId="{4C2131C5-B041-4C60-8E44-85C7A820C0B6}">
      <dgm:prSet/>
      <dgm:spPr/>
      <dgm:t>
        <a:bodyPr/>
        <a:lstStyle/>
        <a:p>
          <a:endParaRPr lang="lv-LV"/>
        </a:p>
      </dgm:t>
    </dgm:pt>
    <dgm:pt modelId="{CF5F3876-04DA-41F7-9C68-6705A5276435}">
      <dgm:prSet phldrT="[Text]" phldr="0" custT="1"/>
      <dgm:spPr/>
      <dgm:t>
        <a:bodyPr/>
        <a:lstStyle/>
        <a:p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Pārvaldības un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finansējuma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stiprināšana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un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uzraudzības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uzlabošana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nabadzības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samazināšanai</a:t>
          </a:r>
          <a:r>
            <a:rPr lang="en-US" sz="18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un </a:t>
          </a:r>
          <a:r>
            <a:rPr lang="en-US" sz="18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novēršanai</a:t>
          </a:r>
          <a:endParaRPr lang="lv-LV" sz="1800" dirty="0">
            <a:solidFill>
              <a:schemeClr val="accent3">
                <a:lumMod val="50000"/>
              </a:schemeClr>
            </a:solidFill>
          </a:endParaRPr>
        </a:p>
      </dgm:t>
    </dgm:pt>
    <dgm:pt modelId="{4AE94D37-4A4F-4287-9A21-B7474055BA05}" type="parTrans" cxnId="{B54040F2-6FE4-4BFD-9939-7ABC4E1FDF8A}">
      <dgm:prSet/>
      <dgm:spPr/>
      <dgm:t>
        <a:bodyPr/>
        <a:lstStyle/>
        <a:p>
          <a:endParaRPr lang="lv-LV"/>
        </a:p>
      </dgm:t>
    </dgm:pt>
    <dgm:pt modelId="{EE5A15A9-44F9-4BC1-AAE9-AEDFC99B1EEE}" type="sibTrans" cxnId="{B54040F2-6FE4-4BFD-9939-7ABC4E1FDF8A}">
      <dgm:prSet/>
      <dgm:spPr/>
      <dgm:t>
        <a:bodyPr/>
        <a:lstStyle/>
        <a:p>
          <a:endParaRPr lang="lv-LV"/>
        </a:p>
      </dgm:t>
    </dgm:pt>
    <dgm:pt modelId="{92A2C8B5-E13F-4395-B819-9D517BBC97BF}" type="pres">
      <dgm:prSet presAssocID="{7785CA18-8C69-4B10-A6A4-422218373C28}" presName="Name0" presStyleCnt="0">
        <dgm:presLayoutVars>
          <dgm:dir/>
          <dgm:animLvl val="lvl"/>
          <dgm:resizeHandles val="exact"/>
        </dgm:presLayoutVars>
      </dgm:prSet>
      <dgm:spPr/>
    </dgm:pt>
    <dgm:pt modelId="{C267773C-7AEC-4251-AFF0-CEC18D7AE083}" type="pres">
      <dgm:prSet presAssocID="{0A2FAE9E-AB07-4850-999A-11D8C1FFFEDC}" presName="linNode" presStyleCnt="0"/>
      <dgm:spPr/>
    </dgm:pt>
    <dgm:pt modelId="{5095DDCA-4392-439A-926F-83CDD5F40B3B}" type="pres">
      <dgm:prSet presAssocID="{0A2FAE9E-AB07-4850-999A-11D8C1FFFED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3752C65-4625-4DFA-9758-89B16C2D83ED}" type="pres">
      <dgm:prSet presAssocID="{0A2FAE9E-AB07-4850-999A-11D8C1FFFEDC}" presName="descendantText" presStyleLbl="alignAccFollowNode1" presStyleIdx="0" presStyleCnt="3">
        <dgm:presLayoutVars>
          <dgm:bulletEnabled val="1"/>
        </dgm:presLayoutVars>
      </dgm:prSet>
      <dgm:spPr/>
    </dgm:pt>
    <dgm:pt modelId="{1D7BCCA2-AA20-4D33-958E-C6C0E2B1F029}" type="pres">
      <dgm:prSet presAssocID="{D6575C73-8926-4048-AA93-9B08AA7555C6}" presName="sp" presStyleCnt="0"/>
      <dgm:spPr/>
    </dgm:pt>
    <dgm:pt modelId="{1C59CA87-7672-40CB-98EF-1E1D575239C6}" type="pres">
      <dgm:prSet presAssocID="{62F048F7-4C4A-42C2-9F46-E25149D86807}" presName="linNode" presStyleCnt="0"/>
      <dgm:spPr/>
    </dgm:pt>
    <dgm:pt modelId="{9DB79ED1-B157-4D83-9001-C29C3B10F551}" type="pres">
      <dgm:prSet presAssocID="{62F048F7-4C4A-42C2-9F46-E25149D8680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AD06A352-3523-4799-8DCE-6F8F6DCC1BFB}" type="pres">
      <dgm:prSet presAssocID="{62F048F7-4C4A-42C2-9F46-E25149D86807}" presName="descendantText" presStyleLbl="alignAccFollowNode1" presStyleIdx="1" presStyleCnt="3">
        <dgm:presLayoutVars>
          <dgm:bulletEnabled val="1"/>
        </dgm:presLayoutVars>
      </dgm:prSet>
      <dgm:spPr/>
    </dgm:pt>
    <dgm:pt modelId="{4605C7C7-41A7-4696-842A-199044130CF9}" type="pres">
      <dgm:prSet presAssocID="{6D81022A-3C0F-4A45-85FC-B6A0DD3C26FE}" presName="sp" presStyleCnt="0"/>
      <dgm:spPr/>
    </dgm:pt>
    <dgm:pt modelId="{9BC1D132-F353-4D2D-8BB4-6BB5E5C73D85}" type="pres">
      <dgm:prSet presAssocID="{EDF0FC31-9302-4D30-B05B-E863B9975ED0}" presName="linNode" presStyleCnt="0"/>
      <dgm:spPr/>
    </dgm:pt>
    <dgm:pt modelId="{B8BB865D-CB9E-4A22-BE38-0E5B8F7D72C3}" type="pres">
      <dgm:prSet presAssocID="{EDF0FC31-9302-4D30-B05B-E863B9975ED0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F9317D1-9150-4C5D-AF87-BD1835CC7250}" type="pres">
      <dgm:prSet presAssocID="{EDF0FC31-9302-4D30-B05B-E863B9975ED0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E34F7A07-E5A0-4F42-9418-B59E8C5B809B}" type="presOf" srcId="{EDF0FC31-9302-4D30-B05B-E863B9975ED0}" destId="{B8BB865D-CB9E-4A22-BE38-0E5B8F7D72C3}" srcOrd="0" destOrd="0" presId="urn:microsoft.com/office/officeart/2005/8/layout/vList5"/>
    <dgm:cxn modelId="{B9327411-18CB-4395-94DC-73AF08B17F66}" type="presOf" srcId="{27C11774-FB3E-40B3-B162-C9D1D663CCF6}" destId="{D3752C65-4625-4DFA-9758-89B16C2D83ED}" srcOrd="0" destOrd="0" presId="urn:microsoft.com/office/officeart/2005/8/layout/vList5"/>
    <dgm:cxn modelId="{1698DC34-8A39-4418-A7EE-48E404B4520E}" type="presOf" srcId="{62F048F7-4C4A-42C2-9F46-E25149D86807}" destId="{9DB79ED1-B157-4D83-9001-C29C3B10F551}" srcOrd="0" destOrd="0" presId="urn:microsoft.com/office/officeart/2005/8/layout/vList5"/>
    <dgm:cxn modelId="{84B54A40-15E1-4F73-85B1-3E8F832AC3E0}" type="presOf" srcId="{7785CA18-8C69-4B10-A6A4-422218373C28}" destId="{92A2C8B5-E13F-4395-B819-9D517BBC97BF}" srcOrd="0" destOrd="0" presId="urn:microsoft.com/office/officeart/2005/8/layout/vList5"/>
    <dgm:cxn modelId="{3B2AF55F-D0D3-460F-B92E-58B007EF0C3D}" type="presOf" srcId="{86649035-709E-40B4-866D-34557696AAB0}" destId="{AD06A352-3523-4799-8DCE-6F8F6DCC1BFB}" srcOrd="0" destOrd="0" presId="urn:microsoft.com/office/officeart/2005/8/layout/vList5"/>
    <dgm:cxn modelId="{FFC10761-CA99-4515-AFBD-2E981B2877CB}" srcId="{7785CA18-8C69-4B10-A6A4-422218373C28}" destId="{0A2FAE9E-AB07-4850-999A-11D8C1FFFEDC}" srcOrd="0" destOrd="0" parTransId="{BC68EB76-14B8-46B1-9DA9-079C4B821E5D}" sibTransId="{D6575C73-8926-4048-AA93-9B08AA7555C6}"/>
    <dgm:cxn modelId="{5F5B5342-DB89-4160-B592-A55D42141309}" type="presOf" srcId="{CF5F3876-04DA-41F7-9C68-6705A5276435}" destId="{0F9317D1-9150-4C5D-AF87-BD1835CC7250}" srcOrd="0" destOrd="0" presId="urn:microsoft.com/office/officeart/2005/8/layout/vList5"/>
    <dgm:cxn modelId="{F046276C-F06F-4917-BB22-D949F8CA6EB8}" srcId="{0A2FAE9E-AB07-4850-999A-11D8C1FFFEDC}" destId="{27C11774-FB3E-40B3-B162-C9D1D663CCF6}" srcOrd="0" destOrd="0" parTransId="{5A7FB806-8EE3-4703-8CDB-2332211A262F}" sibTransId="{2076E3AA-E656-4234-9B74-1998A34BF753}"/>
    <dgm:cxn modelId="{C0231887-1C6B-4988-A31E-E6D98E2DF5AA}" srcId="{62F048F7-4C4A-42C2-9F46-E25149D86807}" destId="{86649035-709E-40B4-866D-34557696AAB0}" srcOrd="0" destOrd="0" parTransId="{0A8A04CC-09A2-419E-BB33-7552F4861420}" sibTransId="{A56985AA-0FE4-45B1-9554-70E8F67D161F}"/>
    <dgm:cxn modelId="{5D40EC99-1D2F-436D-9A03-85E118C3F736}" srcId="{7785CA18-8C69-4B10-A6A4-422218373C28}" destId="{62F048F7-4C4A-42C2-9F46-E25149D86807}" srcOrd="1" destOrd="0" parTransId="{037A95C2-FDA5-4E76-BF0A-C4A11D6AF655}" sibTransId="{6D81022A-3C0F-4A45-85FC-B6A0DD3C26FE}"/>
    <dgm:cxn modelId="{4C2131C5-B041-4C60-8E44-85C7A820C0B6}" srcId="{7785CA18-8C69-4B10-A6A4-422218373C28}" destId="{EDF0FC31-9302-4D30-B05B-E863B9975ED0}" srcOrd="2" destOrd="0" parTransId="{3CCB4194-4DA2-4C87-AAB3-380E975953E6}" sibTransId="{0199012F-D5FF-420E-B9BE-60BF6D944C27}"/>
    <dgm:cxn modelId="{603BA1CB-C9EF-404F-9D93-790FAF36CB49}" type="presOf" srcId="{0A2FAE9E-AB07-4850-999A-11D8C1FFFEDC}" destId="{5095DDCA-4392-439A-926F-83CDD5F40B3B}" srcOrd="0" destOrd="0" presId="urn:microsoft.com/office/officeart/2005/8/layout/vList5"/>
    <dgm:cxn modelId="{B54040F2-6FE4-4BFD-9939-7ABC4E1FDF8A}" srcId="{EDF0FC31-9302-4D30-B05B-E863B9975ED0}" destId="{CF5F3876-04DA-41F7-9C68-6705A5276435}" srcOrd="0" destOrd="0" parTransId="{4AE94D37-4A4F-4287-9A21-B7474055BA05}" sibTransId="{EE5A15A9-44F9-4BC1-AAE9-AEDFC99B1EEE}"/>
    <dgm:cxn modelId="{E6C6AB8E-F305-4D8E-997F-77744F53D0DC}" type="presParOf" srcId="{92A2C8B5-E13F-4395-B819-9D517BBC97BF}" destId="{C267773C-7AEC-4251-AFF0-CEC18D7AE083}" srcOrd="0" destOrd="0" presId="urn:microsoft.com/office/officeart/2005/8/layout/vList5"/>
    <dgm:cxn modelId="{B5AAC730-66B6-4BAD-9BD0-F4DEE5101F13}" type="presParOf" srcId="{C267773C-7AEC-4251-AFF0-CEC18D7AE083}" destId="{5095DDCA-4392-439A-926F-83CDD5F40B3B}" srcOrd="0" destOrd="0" presId="urn:microsoft.com/office/officeart/2005/8/layout/vList5"/>
    <dgm:cxn modelId="{8A132861-C10D-42EC-A42B-37B8B20A9492}" type="presParOf" srcId="{C267773C-7AEC-4251-AFF0-CEC18D7AE083}" destId="{D3752C65-4625-4DFA-9758-89B16C2D83ED}" srcOrd="1" destOrd="0" presId="urn:microsoft.com/office/officeart/2005/8/layout/vList5"/>
    <dgm:cxn modelId="{7C1804A8-E543-4698-A5B9-DCFAD2AA89BA}" type="presParOf" srcId="{92A2C8B5-E13F-4395-B819-9D517BBC97BF}" destId="{1D7BCCA2-AA20-4D33-958E-C6C0E2B1F029}" srcOrd="1" destOrd="0" presId="urn:microsoft.com/office/officeart/2005/8/layout/vList5"/>
    <dgm:cxn modelId="{047D442B-D402-4E6E-8178-3D4D98FA2000}" type="presParOf" srcId="{92A2C8B5-E13F-4395-B819-9D517BBC97BF}" destId="{1C59CA87-7672-40CB-98EF-1E1D575239C6}" srcOrd="2" destOrd="0" presId="urn:microsoft.com/office/officeart/2005/8/layout/vList5"/>
    <dgm:cxn modelId="{8C276EAA-70E2-4153-8F4B-348B4DEBB19E}" type="presParOf" srcId="{1C59CA87-7672-40CB-98EF-1E1D575239C6}" destId="{9DB79ED1-B157-4D83-9001-C29C3B10F551}" srcOrd="0" destOrd="0" presId="urn:microsoft.com/office/officeart/2005/8/layout/vList5"/>
    <dgm:cxn modelId="{3D99D7C7-1FA9-4D33-B629-B10479DEA285}" type="presParOf" srcId="{1C59CA87-7672-40CB-98EF-1E1D575239C6}" destId="{AD06A352-3523-4799-8DCE-6F8F6DCC1BFB}" srcOrd="1" destOrd="0" presId="urn:microsoft.com/office/officeart/2005/8/layout/vList5"/>
    <dgm:cxn modelId="{34ED0C9E-902A-4EC9-8FBE-9D55C1A2E976}" type="presParOf" srcId="{92A2C8B5-E13F-4395-B819-9D517BBC97BF}" destId="{4605C7C7-41A7-4696-842A-199044130CF9}" srcOrd="3" destOrd="0" presId="urn:microsoft.com/office/officeart/2005/8/layout/vList5"/>
    <dgm:cxn modelId="{552C042D-AC2D-40BF-B066-2DBF208F378E}" type="presParOf" srcId="{92A2C8B5-E13F-4395-B819-9D517BBC97BF}" destId="{9BC1D132-F353-4D2D-8BB4-6BB5E5C73D85}" srcOrd="4" destOrd="0" presId="urn:microsoft.com/office/officeart/2005/8/layout/vList5"/>
    <dgm:cxn modelId="{37EB2C1E-AE7C-4711-A391-1ADBC4BF16DE}" type="presParOf" srcId="{9BC1D132-F353-4D2D-8BB4-6BB5E5C73D85}" destId="{B8BB865D-CB9E-4A22-BE38-0E5B8F7D72C3}" srcOrd="0" destOrd="0" presId="urn:microsoft.com/office/officeart/2005/8/layout/vList5"/>
    <dgm:cxn modelId="{D5F37308-8EB5-42FA-ACAE-B460656E61CA}" type="presParOf" srcId="{9BC1D132-F353-4D2D-8BB4-6BB5E5C73D85}" destId="{0F9317D1-9150-4C5D-AF87-BD1835CC725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95A7F8F-D2B9-418A-AEFC-668DE99896A5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97823CB2-8E2D-44E6-9F3E-CDC600E7B472}">
      <dgm:prSet/>
      <dgm:spPr/>
      <dgm:t>
        <a:bodyPr/>
        <a:lstStyle/>
        <a:p>
          <a:r>
            <a:rPr lang="lv-LV" dirty="0"/>
            <a:t>AROPE</a:t>
          </a:r>
          <a:r>
            <a:rPr lang="en-US" dirty="0"/>
            <a:t> (</a:t>
          </a:r>
          <a:r>
            <a:rPr lang="en-US" dirty="0" err="1"/>
            <a:t>nabadzības</a:t>
          </a:r>
          <a:r>
            <a:rPr lang="en-US" dirty="0"/>
            <a:t> un </a:t>
          </a:r>
          <a:r>
            <a:rPr lang="en-US" dirty="0" err="1"/>
            <a:t>sociālās</a:t>
          </a:r>
          <a:r>
            <a:rPr lang="en-US" dirty="0"/>
            <a:t> </a:t>
          </a:r>
          <a:r>
            <a:rPr lang="en-US" dirty="0" err="1"/>
            <a:t>atstumtības</a:t>
          </a:r>
          <a:r>
            <a:rPr lang="en-US" dirty="0"/>
            <a:t>)</a:t>
          </a:r>
          <a:r>
            <a:rPr lang="lv-LV" dirty="0"/>
            <a:t> pamatrādītāja uzraudzība</a:t>
          </a:r>
          <a:endParaRPr lang="en-US" dirty="0"/>
        </a:p>
      </dgm:t>
    </dgm:pt>
    <dgm:pt modelId="{24BACCF4-50A5-4FA3-9A75-ADCDDBBB1B19}" type="parTrans" cxnId="{AE035F85-7859-4B11-B90D-745E2A15C880}">
      <dgm:prSet/>
      <dgm:spPr/>
      <dgm:t>
        <a:bodyPr/>
        <a:lstStyle/>
        <a:p>
          <a:endParaRPr lang="en-US"/>
        </a:p>
      </dgm:t>
    </dgm:pt>
    <dgm:pt modelId="{7A12C542-8082-4C70-BB14-B2517A1E2320}" type="sibTrans" cxnId="{AE035F85-7859-4B11-B90D-745E2A15C880}">
      <dgm:prSet/>
      <dgm:spPr/>
      <dgm:t>
        <a:bodyPr/>
        <a:lstStyle/>
        <a:p>
          <a:endParaRPr lang="en-US"/>
        </a:p>
      </dgm:t>
    </dgm:pt>
    <dgm:pt modelId="{19B2D5D3-B72F-4281-BAD2-55F0F7B394B5}">
      <dgm:prSet/>
      <dgm:spPr/>
      <dgm:t>
        <a:bodyPr/>
        <a:lstStyle/>
        <a:p>
          <a:r>
            <a:rPr lang="lv-LV"/>
            <a:t>Sociālās aizsardzības komiteja</a:t>
          </a:r>
          <a:r>
            <a:rPr lang="en-US"/>
            <a:t> (SPC)</a:t>
          </a:r>
          <a:r>
            <a:rPr lang="lv-LV"/>
            <a:t> kā galvenais forums pieredzes apmaiņai un progresa nabadzības mazināšanā uzraudzībai (ikgadējais SPC ziņojums)</a:t>
          </a:r>
          <a:endParaRPr lang="en-US"/>
        </a:p>
      </dgm:t>
    </dgm:pt>
    <dgm:pt modelId="{1A0A4A65-ACD2-491F-B59F-4399939F7F7C}" type="parTrans" cxnId="{EBD6D175-260A-4A0D-A552-DB2AEFFD913A}">
      <dgm:prSet/>
      <dgm:spPr/>
      <dgm:t>
        <a:bodyPr/>
        <a:lstStyle/>
        <a:p>
          <a:endParaRPr lang="en-US"/>
        </a:p>
      </dgm:t>
    </dgm:pt>
    <dgm:pt modelId="{C8DCBE32-8978-45D2-8517-B00C82F6F8D5}" type="sibTrans" cxnId="{EBD6D175-260A-4A0D-A552-DB2AEFFD913A}">
      <dgm:prSet/>
      <dgm:spPr/>
      <dgm:t>
        <a:bodyPr/>
        <a:lstStyle/>
        <a:p>
          <a:endParaRPr lang="en-US"/>
        </a:p>
      </dgm:t>
    </dgm:pt>
    <dgm:pt modelId="{562938B2-7892-44EF-800B-09A98385EB96}" type="pres">
      <dgm:prSet presAssocID="{095A7F8F-D2B9-418A-AEFC-668DE99896A5}" presName="linear" presStyleCnt="0">
        <dgm:presLayoutVars>
          <dgm:animLvl val="lvl"/>
          <dgm:resizeHandles val="exact"/>
        </dgm:presLayoutVars>
      </dgm:prSet>
      <dgm:spPr/>
    </dgm:pt>
    <dgm:pt modelId="{323C3B99-D244-4093-9C06-0D0504E3016E}" type="pres">
      <dgm:prSet presAssocID="{97823CB2-8E2D-44E6-9F3E-CDC600E7B47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4EB06A9-349F-411D-B473-8AD9761B7E83}" type="pres">
      <dgm:prSet presAssocID="{7A12C542-8082-4C70-BB14-B2517A1E2320}" presName="spacer" presStyleCnt="0"/>
      <dgm:spPr/>
    </dgm:pt>
    <dgm:pt modelId="{9F7E19DC-4318-4686-B4A8-8304ADC443DA}" type="pres">
      <dgm:prSet presAssocID="{19B2D5D3-B72F-4281-BAD2-55F0F7B394B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67ADF3F-1A26-4C75-B7E6-348C9A3ED466}" type="presOf" srcId="{095A7F8F-D2B9-418A-AEFC-668DE99896A5}" destId="{562938B2-7892-44EF-800B-09A98385EB96}" srcOrd="0" destOrd="0" presId="urn:microsoft.com/office/officeart/2005/8/layout/vList2"/>
    <dgm:cxn modelId="{EBD6D175-260A-4A0D-A552-DB2AEFFD913A}" srcId="{095A7F8F-D2B9-418A-AEFC-668DE99896A5}" destId="{19B2D5D3-B72F-4281-BAD2-55F0F7B394B5}" srcOrd="1" destOrd="0" parTransId="{1A0A4A65-ACD2-491F-B59F-4399939F7F7C}" sibTransId="{C8DCBE32-8978-45D2-8517-B00C82F6F8D5}"/>
    <dgm:cxn modelId="{AE035F85-7859-4B11-B90D-745E2A15C880}" srcId="{095A7F8F-D2B9-418A-AEFC-668DE99896A5}" destId="{97823CB2-8E2D-44E6-9F3E-CDC600E7B472}" srcOrd="0" destOrd="0" parTransId="{24BACCF4-50A5-4FA3-9A75-ADCDDBBB1B19}" sibTransId="{7A12C542-8082-4C70-BB14-B2517A1E2320}"/>
    <dgm:cxn modelId="{2507B191-A755-49E5-AFEC-3BC515C541F8}" type="presOf" srcId="{97823CB2-8E2D-44E6-9F3E-CDC600E7B472}" destId="{323C3B99-D244-4093-9C06-0D0504E3016E}" srcOrd="0" destOrd="0" presId="urn:microsoft.com/office/officeart/2005/8/layout/vList2"/>
    <dgm:cxn modelId="{42B69794-015E-4C9B-B4A3-502FAEB9F223}" type="presOf" srcId="{19B2D5D3-B72F-4281-BAD2-55F0F7B394B5}" destId="{9F7E19DC-4318-4686-B4A8-8304ADC443DA}" srcOrd="0" destOrd="0" presId="urn:microsoft.com/office/officeart/2005/8/layout/vList2"/>
    <dgm:cxn modelId="{CA673BB5-C18C-4680-B03C-B7454147A496}" type="presParOf" srcId="{562938B2-7892-44EF-800B-09A98385EB96}" destId="{323C3B99-D244-4093-9C06-0D0504E3016E}" srcOrd="0" destOrd="0" presId="urn:microsoft.com/office/officeart/2005/8/layout/vList2"/>
    <dgm:cxn modelId="{D1739E0C-476C-4639-9973-31CEDDD12C58}" type="presParOf" srcId="{562938B2-7892-44EF-800B-09A98385EB96}" destId="{84EB06A9-349F-411D-B473-8AD9761B7E83}" srcOrd="1" destOrd="0" presId="urn:microsoft.com/office/officeart/2005/8/layout/vList2"/>
    <dgm:cxn modelId="{3218353C-BCFE-498E-81DA-506E73C7CA0C}" type="presParOf" srcId="{562938B2-7892-44EF-800B-09A98385EB96}" destId="{9F7E19DC-4318-4686-B4A8-8304ADC443D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EAD596-3D73-42B2-829C-0E4A78F96836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2FB5090-9136-4D95-A3DC-A326EB9D4E1A}">
      <dgm:prSet/>
      <dgm:spPr/>
      <dgm:t>
        <a:bodyPr/>
        <a:lstStyle/>
        <a:p>
          <a:r>
            <a:rPr lang="lv-LV" dirty="0"/>
            <a:t>1 no 4 bērniem </a:t>
          </a:r>
          <a:r>
            <a:rPr lang="en-US" dirty="0"/>
            <a:t>un</a:t>
          </a:r>
          <a:r>
            <a:rPr lang="lv-LV" dirty="0"/>
            <a:t> </a:t>
          </a:r>
          <a:r>
            <a:rPr lang="en-US" dirty="0"/>
            <a:t>46% </a:t>
          </a:r>
          <a:r>
            <a:rPr lang="lv-LV" dirty="0"/>
            <a:t>m</a:t>
          </a:r>
          <a:r>
            <a:rPr lang="en-US" dirty="0"/>
            <a:t>ā</a:t>
          </a:r>
          <a:r>
            <a:rPr lang="lv-LV" dirty="0" err="1"/>
            <a:t>tes</a:t>
          </a:r>
          <a:r>
            <a:rPr lang="en-US" dirty="0"/>
            <a:t>, </a:t>
          </a:r>
          <a:r>
            <a:rPr lang="en-US" dirty="0" err="1"/>
            <a:t>kuras</a:t>
          </a:r>
          <a:r>
            <a:rPr lang="en-US" dirty="0"/>
            <a:t> </a:t>
          </a:r>
          <a:r>
            <a:rPr lang="en-US" dirty="0" err="1"/>
            <a:t>vienas</a:t>
          </a:r>
          <a:r>
            <a:rPr lang="en-US" dirty="0"/>
            <a:t> </a:t>
          </a:r>
          <a:r>
            <a:rPr lang="en-US" dirty="0" err="1"/>
            <a:t>audzina</a:t>
          </a:r>
          <a:r>
            <a:rPr lang="en-US" dirty="0"/>
            <a:t> </a:t>
          </a:r>
          <a:r>
            <a:rPr lang="en-US" dirty="0" err="1"/>
            <a:t>bērnus</a:t>
          </a:r>
          <a:r>
            <a:rPr lang="en-US" dirty="0"/>
            <a:t>, </a:t>
          </a:r>
          <a:r>
            <a:rPr lang="lv-LV" dirty="0"/>
            <a:t>ir pakļaut</a:t>
          </a:r>
          <a:r>
            <a:rPr lang="en-US" dirty="0" err="1"/>
            <a:t>i</a:t>
          </a:r>
          <a:r>
            <a:rPr lang="lv-LV" dirty="0"/>
            <a:t> nabadzības vai sociālās atstumtības riskam</a:t>
          </a:r>
          <a:endParaRPr lang="en-US" dirty="0"/>
        </a:p>
      </dgm:t>
    </dgm:pt>
    <dgm:pt modelId="{FF4F6AFB-B28B-4DE0-8014-28BF8FCB7EE0}" type="parTrans" cxnId="{2B1D2957-3791-4804-8409-8E7E031538EB}">
      <dgm:prSet/>
      <dgm:spPr/>
      <dgm:t>
        <a:bodyPr/>
        <a:lstStyle/>
        <a:p>
          <a:endParaRPr lang="en-US"/>
        </a:p>
      </dgm:t>
    </dgm:pt>
    <dgm:pt modelId="{7041AEAA-9C24-4BD1-9033-21A07ADC1A6C}" type="sibTrans" cxnId="{2B1D2957-3791-4804-8409-8E7E031538EB}">
      <dgm:prSet/>
      <dgm:spPr/>
      <dgm:t>
        <a:bodyPr/>
        <a:lstStyle/>
        <a:p>
          <a:endParaRPr lang="en-US"/>
        </a:p>
      </dgm:t>
    </dgm:pt>
    <dgm:pt modelId="{52C93205-0601-47F6-B047-E89AA81B766D}">
      <dgm:prSet/>
      <dgm:spPr/>
      <dgm:t>
        <a:bodyPr/>
        <a:lstStyle/>
        <a:p>
          <a:r>
            <a:rPr lang="en-US" dirty="0"/>
            <a:t>Zemi </a:t>
          </a:r>
          <a:r>
            <a:rPr lang="lv-LV" dirty="0"/>
            <a:t>vecāku ienākumi un strādājošo nabadzība; augstas dzīves izmaksas</a:t>
          </a:r>
          <a:r>
            <a:rPr lang="en-US" dirty="0"/>
            <a:t> </a:t>
          </a:r>
          <a:r>
            <a:rPr lang="lv-LV" dirty="0"/>
            <a:t>ģimenē</a:t>
          </a:r>
          <a:r>
            <a:rPr lang="en-US" dirty="0"/>
            <a:t>m</a:t>
          </a:r>
        </a:p>
      </dgm:t>
    </dgm:pt>
    <dgm:pt modelId="{F7A8304C-4671-4F35-BD16-6656D2AB8378}" type="parTrans" cxnId="{751F6B43-A248-414F-AE6C-7987E66AD053}">
      <dgm:prSet/>
      <dgm:spPr/>
      <dgm:t>
        <a:bodyPr/>
        <a:lstStyle/>
        <a:p>
          <a:endParaRPr lang="en-US"/>
        </a:p>
      </dgm:t>
    </dgm:pt>
    <dgm:pt modelId="{15C801E7-9873-4EC9-AA5F-D1FF215C9496}" type="sibTrans" cxnId="{751F6B43-A248-414F-AE6C-7987E66AD053}">
      <dgm:prSet/>
      <dgm:spPr/>
      <dgm:t>
        <a:bodyPr/>
        <a:lstStyle/>
        <a:p>
          <a:endParaRPr lang="en-US"/>
        </a:p>
      </dgm:t>
    </dgm:pt>
    <dgm:pt modelId="{487688E7-B205-482A-BE8C-9A296E614C08}">
      <dgm:prSet/>
      <dgm:spPr/>
      <dgm:t>
        <a:bodyPr/>
        <a:lstStyle/>
        <a:p>
          <a:r>
            <a:rPr lang="lv-LV"/>
            <a:t>Nepilnības piekļuvē kvalitatīviem pakalpojumiem</a:t>
          </a:r>
          <a:endParaRPr lang="en-US"/>
        </a:p>
      </dgm:t>
    </dgm:pt>
    <dgm:pt modelId="{A45505C0-13AD-4C0F-BD31-785E28899ADC}" type="parTrans" cxnId="{FC8FB8DF-4141-47AB-B35A-CC3F1E3C05CB}">
      <dgm:prSet/>
      <dgm:spPr/>
      <dgm:t>
        <a:bodyPr/>
        <a:lstStyle/>
        <a:p>
          <a:endParaRPr lang="en-US"/>
        </a:p>
      </dgm:t>
    </dgm:pt>
    <dgm:pt modelId="{F826C1F6-A6EA-4767-98D6-72CE06ACEBDB}" type="sibTrans" cxnId="{FC8FB8DF-4141-47AB-B35A-CC3F1E3C05CB}">
      <dgm:prSet/>
      <dgm:spPr/>
      <dgm:t>
        <a:bodyPr/>
        <a:lstStyle/>
        <a:p>
          <a:endParaRPr lang="en-US"/>
        </a:p>
      </dgm:t>
    </dgm:pt>
    <dgm:pt modelId="{9858559D-C088-4406-8FA0-C77930AB4BBB}" type="pres">
      <dgm:prSet presAssocID="{A1EAD596-3D73-42B2-829C-0E4A78F96836}" presName="linear" presStyleCnt="0">
        <dgm:presLayoutVars>
          <dgm:animLvl val="lvl"/>
          <dgm:resizeHandles val="exact"/>
        </dgm:presLayoutVars>
      </dgm:prSet>
      <dgm:spPr/>
    </dgm:pt>
    <dgm:pt modelId="{3E7FEF8A-4808-4DC5-B56D-8F41A473501F}" type="pres">
      <dgm:prSet presAssocID="{F2FB5090-9136-4D95-A3DC-A326EB9D4E1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A9E64CC-5350-4D8B-83EE-5DB5E485033E}" type="pres">
      <dgm:prSet presAssocID="{7041AEAA-9C24-4BD1-9033-21A07ADC1A6C}" presName="spacer" presStyleCnt="0"/>
      <dgm:spPr/>
    </dgm:pt>
    <dgm:pt modelId="{ADADDB90-1E3F-45C1-A1E2-0A91D5C9AF6B}" type="pres">
      <dgm:prSet presAssocID="{52C93205-0601-47F6-B047-E89AA81B766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226F461-44BB-4766-935D-3BC699C990B6}" type="pres">
      <dgm:prSet presAssocID="{15C801E7-9873-4EC9-AA5F-D1FF215C9496}" presName="spacer" presStyleCnt="0"/>
      <dgm:spPr/>
    </dgm:pt>
    <dgm:pt modelId="{77C0789D-478A-4711-93D9-A5A052C5FE97}" type="pres">
      <dgm:prSet presAssocID="{487688E7-B205-482A-BE8C-9A296E614C0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84EA219-D8F2-4AD7-9666-7674FCD48559}" type="presOf" srcId="{487688E7-B205-482A-BE8C-9A296E614C08}" destId="{77C0789D-478A-4711-93D9-A5A052C5FE97}" srcOrd="0" destOrd="0" presId="urn:microsoft.com/office/officeart/2005/8/layout/vList2"/>
    <dgm:cxn modelId="{751F6B43-A248-414F-AE6C-7987E66AD053}" srcId="{A1EAD596-3D73-42B2-829C-0E4A78F96836}" destId="{52C93205-0601-47F6-B047-E89AA81B766D}" srcOrd="1" destOrd="0" parTransId="{F7A8304C-4671-4F35-BD16-6656D2AB8378}" sibTransId="{15C801E7-9873-4EC9-AA5F-D1FF215C9496}"/>
    <dgm:cxn modelId="{2B1D2957-3791-4804-8409-8E7E031538EB}" srcId="{A1EAD596-3D73-42B2-829C-0E4A78F96836}" destId="{F2FB5090-9136-4D95-A3DC-A326EB9D4E1A}" srcOrd="0" destOrd="0" parTransId="{FF4F6AFB-B28B-4DE0-8014-28BF8FCB7EE0}" sibTransId="{7041AEAA-9C24-4BD1-9033-21A07ADC1A6C}"/>
    <dgm:cxn modelId="{64920D82-C688-451D-AE63-9C48F8E9A7F9}" type="presOf" srcId="{A1EAD596-3D73-42B2-829C-0E4A78F96836}" destId="{9858559D-C088-4406-8FA0-C77930AB4BBB}" srcOrd="0" destOrd="0" presId="urn:microsoft.com/office/officeart/2005/8/layout/vList2"/>
    <dgm:cxn modelId="{7E998887-3C1A-433A-8926-2F7DD19C45D8}" type="presOf" srcId="{F2FB5090-9136-4D95-A3DC-A326EB9D4E1A}" destId="{3E7FEF8A-4808-4DC5-B56D-8F41A473501F}" srcOrd="0" destOrd="0" presId="urn:microsoft.com/office/officeart/2005/8/layout/vList2"/>
    <dgm:cxn modelId="{FC8FB8DF-4141-47AB-B35A-CC3F1E3C05CB}" srcId="{A1EAD596-3D73-42B2-829C-0E4A78F96836}" destId="{487688E7-B205-482A-BE8C-9A296E614C08}" srcOrd="2" destOrd="0" parTransId="{A45505C0-13AD-4C0F-BD31-785E28899ADC}" sibTransId="{F826C1F6-A6EA-4767-98D6-72CE06ACEBDB}"/>
    <dgm:cxn modelId="{622283E3-E5C7-4241-AC33-86839768D1C7}" type="presOf" srcId="{52C93205-0601-47F6-B047-E89AA81B766D}" destId="{ADADDB90-1E3F-45C1-A1E2-0A91D5C9AF6B}" srcOrd="0" destOrd="0" presId="urn:microsoft.com/office/officeart/2005/8/layout/vList2"/>
    <dgm:cxn modelId="{1E5577B4-8B17-4F13-8F59-A51410EB0851}" type="presParOf" srcId="{9858559D-C088-4406-8FA0-C77930AB4BBB}" destId="{3E7FEF8A-4808-4DC5-B56D-8F41A473501F}" srcOrd="0" destOrd="0" presId="urn:microsoft.com/office/officeart/2005/8/layout/vList2"/>
    <dgm:cxn modelId="{0861EAB1-3F74-41C8-B7A2-6A9B15ABFD62}" type="presParOf" srcId="{9858559D-C088-4406-8FA0-C77930AB4BBB}" destId="{FA9E64CC-5350-4D8B-83EE-5DB5E485033E}" srcOrd="1" destOrd="0" presId="urn:microsoft.com/office/officeart/2005/8/layout/vList2"/>
    <dgm:cxn modelId="{71670C23-DD15-45EC-B3EC-48FDE0F9B3F9}" type="presParOf" srcId="{9858559D-C088-4406-8FA0-C77930AB4BBB}" destId="{ADADDB90-1E3F-45C1-A1E2-0A91D5C9AF6B}" srcOrd="2" destOrd="0" presId="urn:microsoft.com/office/officeart/2005/8/layout/vList2"/>
    <dgm:cxn modelId="{3E0E676F-D1F0-4887-A50B-6FB11B1D10CD}" type="presParOf" srcId="{9858559D-C088-4406-8FA0-C77930AB4BBB}" destId="{E226F461-44BB-4766-935D-3BC699C990B6}" srcOrd="3" destOrd="0" presId="urn:microsoft.com/office/officeart/2005/8/layout/vList2"/>
    <dgm:cxn modelId="{1741DA5A-C084-4D04-A3C6-5D21138B97C1}" type="presParOf" srcId="{9858559D-C088-4406-8FA0-C77930AB4BBB}" destId="{77C0789D-478A-4711-93D9-A5A052C5FE9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276AB6-D6EE-4B5A-8175-833DF07D1E98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1247E0F-7E28-4500-BB44-9404BC73DFDD}">
      <dgm:prSet/>
      <dgm:spPr/>
      <dgm:t>
        <a:bodyPr/>
        <a:lstStyle/>
        <a:p>
          <a:r>
            <a:rPr lang="en-US" dirty="0"/>
            <a:t>24% </a:t>
          </a:r>
          <a:r>
            <a:rPr lang="en-US" dirty="0" err="1"/>
            <a:t>jauniešu</a:t>
          </a:r>
          <a:r>
            <a:rPr lang="en-US" dirty="0"/>
            <a:t> </a:t>
          </a:r>
          <a:r>
            <a:rPr lang="en-US" dirty="0" err="1"/>
            <a:t>līdz</a:t>
          </a:r>
          <a:r>
            <a:rPr lang="en-US" dirty="0"/>
            <a:t> 29 </a:t>
          </a:r>
          <a:r>
            <a:rPr lang="en-US" dirty="0" err="1"/>
            <a:t>gadiem</a:t>
          </a:r>
          <a:r>
            <a:rPr lang="en-US" dirty="0"/>
            <a:t> </a:t>
          </a:r>
          <a:r>
            <a:rPr lang="lv-LV" dirty="0"/>
            <a:t>pakļaut</a:t>
          </a:r>
          <a:r>
            <a:rPr lang="en-US" dirty="0" err="1"/>
            <a:t>i</a:t>
          </a:r>
          <a:r>
            <a:rPr lang="lv-LV" dirty="0"/>
            <a:t> nabadzības vai sociālās atstumtības riskam</a:t>
          </a:r>
          <a:r>
            <a:rPr lang="en-US" dirty="0"/>
            <a:t> </a:t>
          </a:r>
        </a:p>
      </dgm:t>
    </dgm:pt>
    <dgm:pt modelId="{1CA918DD-9CB6-4265-9B38-A6629747C573}" type="parTrans" cxnId="{C6F5AF87-8F1F-41E8-87B8-9AA50EF91ECC}">
      <dgm:prSet/>
      <dgm:spPr/>
      <dgm:t>
        <a:bodyPr/>
        <a:lstStyle/>
        <a:p>
          <a:endParaRPr lang="en-US"/>
        </a:p>
      </dgm:t>
    </dgm:pt>
    <dgm:pt modelId="{7E7B5238-0034-4BBB-A81E-84B9C7F19ABE}" type="sibTrans" cxnId="{C6F5AF87-8F1F-41E8-87B8-9AA50EF91ECC}">
      <dgm:prSet/>
      <dgm:spPr/>
      <dgm:t>
        <a:bodyPr/>
        <a:lstStyle/>
        <a:p>
          <a:endParaRPr lang="en-US"/>
        </a:p>
      </dgm:t>
    </dgm:pt>
    <dgm:pt modelId="{6E4054BB-41FB-4B51-B421-380E5A158C23}">
      <dgm:prSet/>
      <dgm:spPr/>
      <dgm:t>
        <a:bodyPr/>
        <a:lstStyle/>
        <a:p>
          <a:r>
            <a:rPr lang="lv-LV" dirty="0"/>
            <a:t>Galvenais izaicinājums: pāreja no izglītības vai apmācībām uz nodarbinātību</a:t>
          </a:r>
          <a:endParaRPr lang="en-US" dirty="0"/>
        </a:p>
      </dgm:t>
    </dgm:pt>
    <dgm:pt modelId="{9650BA59-106C-4836-BFA2-55D4E366139F}" type="parTrans" cxnId="{FE19FCBB-6390-44C5-BFFE-891136D9EEB5}">
      <dgm:prSet/>
      <dgm:spPr/>
      <dgm:t>
        <a:bodyPr/>
        <a:lstStyle/>
        <a:p>
          <a:endParaRPr lang="en-US"/>
        </a:p>
      </dgm:t>
    </dgm:pt>
    <dgm:pt modelId="{8A8B5652-A606-4A51-83CD-81F851884149}" type="sibTrans" cxnId="{FE19FCBB-6390-44C5-BFFE-891136D9EEB5}">
      <dgm:prSet/>
      <dgm:spPr/>
      <dgm:t>
        <a:bodyPr/>
        <a:lstStyle/>
        <a:p>
          <a:endParaRPr lang="en-US"/>
        </a:p>
      </dgm:t>
    </dgm:pt>
    <dgm:pt modelId="{10FDE344-60AC-4765-BE49-73291A0F5C3E}" type="pres">
      <dgm:prSet presAssocID="{8E276AB6-D6EE-4B5A-8175-833DF07D1E98}" presName="linear" presStyleCnt="0">
        <dgm:presLayoutVars>
          <dgm:animLvl val="lvl"/>
          <dgm:resizeHandles val="exact"/>
        </dgm:presLayoutVars>
      </dgm:prSet>
      <dgm:spPr/>
    </dgm:pt>
    <dgm:pt modelId="{CEFC0ED7-C393-4902-893F-781D85E6160D}" type="pres">
      <dgm:prSet presAssocID="{E1247E0F-7E28-4500-BB44-9404BC73DFD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C9CBA85-4820-4BB7-A3B7-035BADAA278A}" type="pres">
      <dgm:prSet presAssocID="{7E7B5238-0034-4BBB-A81E-84B9C7F19ABE}" presName="spacer" presStyleCnt="0"/>
      <dgm:spPr/>
    </dgm:pt>
    <dgm:pt modelId="{65FF201E-D50A-4A06-A27D-7D0DFA1B7B6F}" type="pres">
      <dgm:prSet presAssocID="{6E4054BB-41FB-4B51-B421-380E5A158C2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02B4364-04BA-43A6-8524-4215EAAAEF7C}" type="presOf" srcId="{E1247E0F-7E28-4500-BB44-9404BC73DFDD}" destId="{CEFC0ED7-C393-4902-893F-781D85E6160D}" srcOrd="0" destOrd="0" presId="urn:microsoft.com/office/officeart/2005/8/layout/vList2"/>
    <dgm:cxn modelId="{7AF1284F-33A2-4B5E-AB1E-6F45B2963D1E}" type="presOf" srcId="{8E276AB6-D6EE-4B5A-8175-833DF07D1E98}" destId="{10FDE344-60AC-4765-BE49-73291A0F5C3E}" srcOrd="0" destOrd="0" presId="urn:microsoft.com/office/officeart/2005/8/layout/vList2"/>
    <dgm:cxn modelId="{E30BA86F-5ECD-4E73-A4BE-41721EF8811C}" type="presOf" srcId="{6E4054BB-41FB-4B51-B421-380E5A158C23}" destId="{65FF201E-D50A-4A06-A27D-7D0DFA1B7B6F}" srcOrd="0" destOrd="0" presId="urn:microsoft.com/office/officeart/2005/8/layout/vList2"/>
    <dgm:cxn modelId="{C6F5AF87-8F1F-41E8-87B8-9AA50EF91ECC}" srcId="{8E276AB6-D6EE-4B5A-8175-833DF07D1E98}" destId="{E1247E0F-7E28-4500-BB44-9404BC73DFDD}" srcOrd="0" destOrd="0" parTransId="{1CA918DD-9CB6-4265-9B38-A6629747C573}" sibTransId="{7E7B5238-0034-4BBB-A81E-84B9C7F19ABE}"/>
    <dgm:cxn modelId="{FE19FCBB-6390-44C5-BFFE-891136D9EEB5}" srcId="{8E276AB6-D6EE-4B5A-8175-833DF07D1E98}" destId="{6E4054BB-41FB-4B51-B421-380E5A158C23}" srcOrd="1" destOrd="0" parTransId="{9650BA59-106C-4836-BFA2-55D4E366139F}" sibTransId="{8A8B5652-A606-4A51-83CD-81F851884149}"/>
    <dgm:cxn modelId="{669FC31A-8184-48A8-A84E-1DA16B839113}" type="presParOf" srcId="{10FDE344-60AC-4765-BE49-73291A0F5C3E}" destId="{CEFC0ED7-C393-4902-893F-781D85E6160D}" srcOrd="0" destOrd="0" presId="urn:microsoft.com/office/officeart/2005/8/layout/vList2"/>
    <dgm:cxn modelId="{EBBA4AA7-5325-4FB1-A17C-EDF791EA39CF}" type="presParOf" srcId="{10FDE344-60AC-4765-BE49-73291A0F5C3E}" destId="{1C9CBA85-4820-4BB7-A3B7-035BADAA278A}" srcOrd="1" destOrd="0" presId="urn:microsoft.com/office/officeart/2005/8/layout/vList2"/>
    <dgm:cxn modelId="{372141B7-BB29-4AAB-9A44-80E475B5BF4B}" type="presParOf" srcId="{10FDE344-60AC-4765-BE49-73291A0F5C3E}" destId="{65FF201E-D50A-4A06-A27D-7D0DFA1B7B6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2ABC8F-CE15-4130-90B9-9B064955309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99C2EDB5-906E-4263-8870-72F8B28A0DB4}">
      <dgm:prSet/>
      <dgm:spPr/>
      <dgm:t>
        <a:bodyPr/>
        <a:lstStyle/>
        <a:p>
          <a:r>
            <a:rPr lang="en-US" dirty="0" err="1"/>
            <a:t>Grūti</a:t>
          </a:r>
          <a:r>
            <a:rPr lang="en-US" dirty="0"/>
            <a:t> </a:t>
          </a:r>
          <a:r>
            <a:rPr lang="en-US" dirty="0" err="1"/>
            <a:t>integrēties</a:t>
          </a:r>
          <a:r>
            <a:rPr lang="en-US" dirty="0"/>
            <a:t> </a:t>
          </a:r>
          <a:r>
            <a:rPr lang="en-US" dirty="0" err="1"/>
            <a:t>tiem</a:t>
          </a:r>
          <a:r>
            <a:rPr lang="en-US" dirty="0"/>
            <a:t>, </a:t>
          </a:r>
          <a:r>
            <a:rPr lang="en-US" dirty="0" err="1"/>
            <a:t>kuri</a:t>
          </a:r>
          <a:r>
            <a:rPr lang="en-US" dirty="0"/>
            <a:t> </a:t>
          </a:r>
          <a:r>
            <a:rPr lang="en-US" dirty="0" err="1"/>
            <a:t>ir</a:t>
          </a:r>
          <a:r>
            <a:rPr lang="en-US" dirty="0"/>
            <a:t> </a:t>
          </a:r>
          <a:r>
            <a:rPr lang="en-US" dirty="0" err="1"/>
            <a:t>ārpus</a:t>
          </a:r>
          <a:r>
            <a:rPr lang="en-US" dirty="0"/>
            <a:t> </a:t>
          </a:r>
          <a:r>
            <a:rPr lang="en-US" dirty="0" err="1"/>
            <a:t>darba</a:t>
          </a:r>
          <a:r>
            <a:rPr lang="en-US" dirty="0"/>
            <a:t> </a:t>
          </a:r>
          <a:r>
            <a:rPr lang="en-US" dirty="0" err="1"/>
            <a:t>tirgus</a:t>
          </a:r>
          <a:endParaRPr lang="en-US" dirty="0"/>
        </a:p>
      </dgm:t>
    </dgm:pt>
    <dgm:pt modelId="{B58C67C7-CD24-41FF-B8A5-A3D3AD0A944A}" type="parTrans" cxnId="{54BEF74D-623D-4FF8-B127-1AB318B23D71}">
      <dgm:prSet/>
      <dgm:spPr/>
      <dgm:t>
        <a:bodyPr/>
        <a:lstStyle/>
        <a:p>
          <a:endParaRPr lang="en-US"/>
        </a:p>
      </dgm:t>
    </dgm:pt>
    <dgm:pt modelId="{6065FB00-0AD0-4EC6-B6F6-0B4E105CD3B0}" type="sibTrans" cxnId="{54BEF74D-623D-4FF8-B127-1AB318B23D71}">
      <dgm:prSet/>
      <dgm:spPr/>
      <dgm:t>
        <a:bodyPr/>
        <a:lstStyle/>
        <a:p>
          <a:endParaRPr lang="en-US"/>
        </a:p>
      </dgm:t>
    </dgm:pt>
    <dgm:pt modelId="{968EFF36-53B8-4A6D-A85F-9A606EB62156}">
      <dgm:prSet/>
      <dgm:spPr/>
      <dgm:t>
        <a:bodyPr/>
        <a:lstStyle/>
        <a:p>
          <a:r>
            <a:rPr lang="lv-LV" dirty="0"/>
            <a:t>8,3 % nodarbināto joprojām ir pakļauti nabadzības riskam</a:t>
          </a:r>
          <a:endParaRPr lang="en-US" dirty="0"/>
        </a:p>
      </dgm:t>
    </dgm:pt>
    <dgm:pt modelId="{DC8A3479-B121-4565-97B1-1DE5E3134122}" type="parTrans" cxnId="{E35FA5E7-2EEA-418A-A9E9-D524A63C3C72}">
      <dgm:prSet/>
      <dgm:spPr/>
      <dgm:t>
        <a:bodyPr/>
        <a:lstStyle/>
        <a:p>
          <a:endParaRPr lang="en-US"/>
        </a:p>
      </dgm:t>
    </dgm:pt>
    <dgm:pt modelId="{5DE3CCBE-4092-46EE-B9A1-FD27D1D2DFBF}" type="sibTrans" cxnId="{E35FA5E7-2EEA-418A-A9E9-D524A63C3C72}">
      <dgm:prSet/>
      <dgm:spPr/>
      <dgm:t>
        <a:bodyPr/>
        <a:lstStyle/>
        <a:p>
          <a:endParaRPr lang="en-US"/>
        </a:p>
      </dgm:t>
    </dgm:pt>
    <dgm:pt modelId="{357173EE-4548-4DCB-9413-23E2EDE8760C}">
      <dgm:prSet/>
      <dgm:spPr/>
      <dgm:t>
        <a:bodyPr/>
        <a:lstStyle/>
        <a:p>
          <a:r>
            <a:rPr lang="lv-LV" dirty="0"/>
            <a:t>Nepietiekams ienākumu atbalsts bezdarbniekiem un zems pabalstu </a:t>
          </a:r>
          <a:r>
            <a:rPr lang="en-US" dirty="0" err="1"/>
            <a:t>saņēmēju</a:t>
          </a:r>
          <a:r>
            <a:rPr lang="lv-LV" dirty="0"/>
            <a:t> līmenis</a:t>
          </a:r>
          <a:endParaRPr lang="en-US" dirty="0"/>
        </a:p>
      </dgm:t>
    </dgm:pt>
    <dgm:pt modelId="{EC5CE2F8-9743-4718-8480-CFBF2D6A7474}" type="parTrans" cxnId="{B85D3AB5-7939-468C-93EF-8D1FE3B5DAB8}">
      <dgm:prSet/>
      <dgm:spPr/>
      <dgm:t>
        <a:bodyPr/>
        <a:lstStyle/>
        <a:p>
          <a:endParaRPr lang="en-US"/>
        </a:p>
      </dgm:t>
    </dgm:pt>
    <dgm:pt modelId="{77C071BE-B901-4F5C-9F7E-40DCECB67334}" type="sibTrans" cxnId="{B85D3AB5-7939-468C-93EF-8D1FE3B5DAB8}">
      <dgm:prSet/>
      <dgm:spPr/>
      <dgm:t>
        <a:bodyPr/>
        <a:lstStyle/>
        <a:p>
          <a:endParaRPr lang="en-US"/>
        </a:p>
      </dgm:t>
    </dgm:pt>
    <dgm:pt modelId="{6FBBA66B-2215-4252-A430-75507326E7B0}" type="pres">
      <dgm:prSet presAssocID="{C42ABC8F-CE15-4130-90B9-9B064955309C}" presName="linear" presStyleCnt="0">
        <dgm:presLayoutVars>
          <dgm:animLvl val="lvl"/>
          <dgm:resizeHandles val="exact"/>
        </dgm:presLayoutVars>
      </dgm:prSet>
      <dgm:spPr/>
    </dgm:pt>
    <dgm:pt modelId="{56E972A0-23B9-46D9-A205-DC09FEAADDBC}" type="pres">
      <dgm:prSet presAssocID="{99C2EDB5-906E-4263-8870-72F8B28A0DB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C0CC44E-E874-462A-A63E-86AA63EDA581}" type="pres">
      <dgm:prSet presAssocID="{6065FB00-0AD0-4EC6-B6F6-0B4E105CD3B0}" presName="spacer" presStyleCnt="0"/>
      <dgm:spPr/>
    </dgm:pt>
    <dgm:pt modelId="{F0493370-BB70-4BF5-B7CF-2DEC9A8584EC}" type="pres">
      <dgm:prSet presAssocID="{968EFF36-53B8-4A6D-A85F-9A606EB6215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5018711-DDDA-4D41-8BAC-B92590AE7EBB}" type="pres">
      <dgm:prSet presAssocID="{5DE3CCBE-4092-46EE-B9A1-FD27D1D2DFBF}" presName="spacer" presStyleCnt="0"/>
      <dgm:spPr/>
    </dgm:pt>
    <dgm:pt modelId="{38B5E3A3-4B23-4589-B7C7-F81AE8C85828}" type="pres">
      <dgm:prSet presAssocID="{357173EE-4548-4DCB-9413-23E2EDE8760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55A5D3A-DAFB-4EC0-9120-1941DB2CA94F}" type="presOf" srcId="{968EFF36-53B8-4A6D-A85F-9A606EB62156}" destId="{F0493370-BB70-4BF5-B7CF-2DEC9A8584EC}" srcOrd="0" destOrd="0" presId="urn:microsoft.com/office/officeart/2005/8/layout/vList2"/>
    <dgm:cxn modelId="{6BBC7F4B-231D-4A28-9148-73ED07BE6CCA}" type="presOf" srcId="{357173EE-4548-4DCB-9413-23E2EDE8760C}" destId="{38B5E3A3-4B23-4589-B7C7-F81AE8C85828}" srcOrd="0" destOrd="0" presId="urn:microsoft.com/office/officeart/2005/8/layout/vList2"/>
    <dgm:cxn modelId="{54BEF74D-623D-4FF8-B127-1AB318B23D71}" srcId="{C42ABC8F-CE15-4130-90B9-9B064955309C}" destId="{99C2EDB5-906E-4263-8870-72F8B28A0DB4}" srcOrd="0" destOrd="0" parTransId="{B58C67C7-CD24-41FF-B8A5-A3D3AD0A944A}" sibTransId="{6065FB00-0AD0-4EC6-B6F6-0B4E105CD3B0}"/>
    <dgm:cxn modelId="{2B5A8859-7CCF-4C4F-8182-C49FC1AF8BAD}" type="presOf" srcId="{C42ABC8F-CE15-4130-90B9-9B064955309C}" destId="{6FBBA66B-2215-4252-A430-75507326E7B0}" srcOrd="0" destOrd="0" presId="urn:microsoft.com/office/officeart/2005/8/layout/vList2"/>
    <dgm:cxn modelId="{B85D3AB5-7939-468C-93EF-8D1FE3B5DAB8}" srcId="{C42ABC8F-CE15-4130-90B9-9B064955309C}" destId="{357173EE-4548-4DCB-9413-23E2EDE8760C}" srcOrd="2" destOrd="0" parTransId="{EC5CE2F8-9743-4718-8480-CFBF2D6A7474}" sibTransId="{77C071BE-B901-4F5C-9F7E-40DCECB67334}"/>
    <dgm:cxn modelId="{E35FA5E7-2EEA-418A-A9E9-D524A63C3C72}" srcId="{C42ABC8F-CE15-4130-90B9-9B064955309C}" destId="{968EFF36-53B8-4A6D-A85F-9A606EB62156}" srcOrd="1" destOrd="0" parTransId="{DC8A3479-B121-4565-97B1-1DE5E3134122}" sibTransId="{5DE3CCBE-4092-46EE-B9A1-FD27D1D2DFBF}"/>
    <dgm:cxn modelId="{BCE9A7ED-8B8D-4B18-93A4-3229B0436D43}" type="presOf" srcId="{99C2EDB5-906E-4263-8870-72F8B28A0DB4}" destId="{56E972A0-23B9-46D9-A205-DC09FEAADDBC}" srcOrd="0" destOrd="0" presId="urn:microsoft.com/office/officeart/2005/8/layout/vList2"/>
    <dgm:cxn modelId="{857F540B-394E-4631-8A69-258736DD115D}" type="presParOf" srcId="{6FBBA66B-2215-4252-A430-75507326E7B0}" destId="{56E972A0-23B9-46D9-A205-DC09FEAADDBC}" srcOrd="0" destOrd="0" presId="urn:microsoft.com/office/officeart/2005/8/layout/vList2"/>
    <dgm:cxn modelId="{52DF8632-54D3-4B14-A9C7-AD8758D8257A}" type="presParOf" srcId="{6FBBA66B-2215-4252-A430-75507326E7B0}" destId="{BC0CC44E-E874-462A-A63E-86AA63EDA581}" srcOrd="1" destOrd="0" presId="urn:microsoft.com/office/officeart/2005/8/layout/vList2"/>
    <dgm:cxn modelId="{FF039BDF-93D6-4E40-BB69-E5001308BF5D}" type="presParOf" srcId="{6FBBA66B-2215-4252-A430-75507326E7B0}" destId="{F0493370-BB70-4BF5-B7CF-2DEC9A8584EC}" srcOrd="2" destOrd="0" presId="urn:microsoft.com/office/officeart/2005/8/layout/vList2"/>
    <dgm:cxn modelId="{1B450463-C8BA-41E4-A139-5CE49682ABF7}" type="presParOf" srcId="{6FBBA66B-2215-4252-A430-75507326E7B0}" destId="{75018711-DDDA-4D41-8BAC-B92590AE7EBB}" srcOrd="3" destOrd="0" presId="urn:microsoft.com/office/officeart/2005/8/layout/vList2"/>
    <dgm:cxn modelId="{D4D2F322-E18E-4395-B90A-92A9454FE6DB}" type="presParOf" srcId="{6FBBA66B-2215-4252-A430-75507326E7B0}" destId="{38B5E3A3-4B23-4589-B7C7-F81AE8C8582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097165-A425-4EBA-9E05-FCA016C51F3D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152E40D-ED0D-4924-BE5F-D954C18DD557}">
      <dgm:prSet/>
      <dgm:spPr/>
      <dgm:t>
        <a:bodyPr/>
        <a:lstStyle/>
        <a:p>
          <a:r>
            <a:rPr lang="en-US" dirty="0"/>
            <a:t>18,8% </a:t>
          </a:r>
          <a:r>
            <a:rPr lang="en-US" dirty="0" err="1"/>
            <a:t>senioru</a:t>
          </a:r>
          <a:r>
            <a:rPr lang="en-US" dirty="0"/>
            <a:t> 65+ </a:t>
          </a:r>
          <a:r>
            <a:rPr lang="en-US" dirty="0" err="1"/>
            <a:t>pakļauti</a:t>
          </a:r>
          <a:r>
            <a:rPr lang="en-US" dirty="0"/>
            <a:t> </a:t>
          </a:r>
          <a:r>
            <a:rPr lang="lv-LV" dirty="0"/>
            <a:t>nabadzības vai sociālās atstumtības riskam</a:t>
          </a:r>
          <a:r>
            <a:rPr lang="en-US" dirty="0"/>
            <a:t> </a:t>
          </a:r>
        </a:p>
      </dgm:t>
    </dgm:pt>
    <dgm:pt modelId="{82576703-2CF4-4767-8AE2-EE75D5723BC4}" type="parTrans" cxnId="{872C0719-9B1C-4ECD-9A24-EF14C4A29232}">
      <dgm:prSet/>
      <dgm:spPr/>
      <dgm:t>
        <a:bodyPr/>
        <a:lstStyle/>
        <a:p>
          <a:endParaRPr lang="en-US"/>
        </a:p>
      </dgm:t>
    </dgm:pt>
    <dgm:pt modelId="{2D496528-CD86-49A8-822B-B1BFF40ED900}" type="sibTrans" cxnId="{872C0719-9B1C-4ECD-9A24-EF14C4A29232}">
      <dgm:prSet/>
      <dgm:spPr/>
      <dgm:t>
        <a:bodyPr/>
        <a:lstStyle/>
        <a:p>
          <a:endParaRPr lang="en-US"/>
        </a:p>
      </dgm:t>
    </dgm:pt>
    <dgm:pt modelId="{5422032B-7B60-4295-981C-8A86BBEFB8F1}">
      <dgm:prSet/>
      <dgm:spPr/>
      <dgm:t>
        <a:bodyPr/>
        <a:lstStyle/>
        <a:p>
          <a:r>
            <a:rPr lang="lv-LV" dirty="0"/>
            <a:t>Izteikta</a:t>
          </a:r>
          <a:r>
            <a:rPr lang="en-US" dirty="0"/>
            <a:t>s</a:t>
          </a:r>
          <a:r>
            <a:rPr lang="lv-LV" dirty="0"/>
            <a:t> atšķirība</a:t>
          </a:r>
          <a:r>
            <a:rPr lang="en-US" dirty="0"/>
            <a:t>s </a:t>
          </a:r>
          <a:r>
            <a:rPr lang="en-US" dirty="0" err="1"/>
            <a:t>starp</a:t>
          </a:r>
          <a:r>
            <a:rPr lang="en-US" dirty="0"/>
            <a:t> </a:t>
          </a:r>
          <a:r>
            <a:rPr lang="en-US" dirty="0" err="1"/>
            <a:t>vīriešiem</a:t>
          </a:r>
          <a:r>
            <a:rPr lang="en-US" dirty="0"/>
            <a:t> un </a:t>
          </a:r>
          <a:r>
            <a:rPr lang="en-US" dirty="0" err="1"/>
            <a:t>sievietēm</a:t>
          </a:r>
          <a:r>
            <a:rPr lang="lv-LV" dirty="0"/>
            <a:t>: 21,2 % sievietēm </a:t>
          </a:r>
          <a:r>
            <a:rPr lang="en-US" dirty="0"/>
            <a:t>un </a:t>
          </a:r>
          <a:r>
            <a:rPr lang="lv-LV" dirty="0"/>
            <a:t>15,8 % vīriešiem (pensiju plaisa)</a:t>
          </a:r>
          <a:endParaRPr lang="en-US" dirty="0"/>
        </a:p>
      </dgm:t>
    </dgm:pt>
    <dgm:pt modelId="{52AE0D50-493E-4505-886F-9B8F93B3A335}" type="parTrans" cxnId="{6A7E14F5-AB5B-40B8-A057-9D3D2F0A2A38}">
      <dgm:prSet/>
      <dgm:spPr/>
      <dgm:t>
        <a:bodyPr/>
        <a:lstStyle/>
        <a:p>
          <a:endParaRPr lang="en-US"/>
        </a:p>
      </dgm:t>
    </dgm:pt>
    <dgm:pt modelId="{58B8F75C-E8BE-4DC0-B1B8-AB1437310B8B}" type="sibTrans" cxnId="{6A7E14F5-AB5B-40B8-A057-9D3D2F0A2A38}">
      <dgm:prSet/>
      <dgm:spPr/>
      <dgm:t>
        <a:bodyPr/>
        <a:lstStyle/>
        <a:p>
          <a:endParaRPr lang="en-US"/>
        </a:p>
      </dgm:t>
    </dgm:pt>
    <dgm:pt modelId="{37B69EDD-E660-4A31-87A9-4DAD9DDDD323}">
      <dgm:prSet/>
      <dgm:spPr/>
      <dgm:t>
        <a:bodyPr/>
        <a:lstStyle/>
        <a:p>
          <a:r>
            <a:rPr lang="lv-LV"/>
            <a:t>Pārejas posms no darba dzīves uz pensionēšanos ir būtisks sociālās ievainojamības brīdis</a:t>
          </a:r>
          <a:endParaRPr lang="en-US"/>
        </a:p>
      </dgm:t>
    </dgm:pt>
    <dgm:pt modelId="{20D44817-7118-4EF6-B140-54872BEF412C}" type="parTrans" cxnId="{F7EA2CF5-96F6-4999-841C-41A3771B1CC5}">
      <dgm:prSet/>
      <dgm:spPr/>
      <dgm:t>
        <a:bodyPr/>
        <a:lstStyle/>
        <a:p>
          <a:endParaRPr lang="en-US"/>
        </a:p>
      </dgm:t>
    </dgm:pt>
    <dgm:pt modelId="{781492D6-3CE8-4BBB-AE20-C84072497C00}" type="sibTrans" cxnId="{F7EA2CF5-96F6-4999-841C-41A3771B1CC5}">
      <dgm:prSet/>
      <dgm:spPr/>
      <dgm:t>
        <a:bodyPr/>
        <a:lstStyle/>
        <a:p>
          <a:endParaRPr lang="en-US"/>
        </a:p>
      </dgm:t>
    </dgm:pt>
    <dgm:pt modelId="{174A6A98-96D0-429C-B4C3-DBA1CB0205AD}" type="pres">
      <dgm:prSet presAssocID="{DD097165-A425-4EBA-9E05-FCA016C51F3D}" presName="linear" presStyleCnt="0">
        <dgm:presLayoutVars>
          <dgm:animLvl val="lvl"/>
          <dgm:resizeHandles val="exact"/>
        </dgm:presLayoutVars>
      </dgm:prSet>
      <dgm:spPr/>
    </dgm:pt>
    <dgm:pt modelId="{CE972588-28D8-4546-93C7-5B7B993BE719}" type="pres">
      <dgm:prSet presAssocID="{3152E40D-ED0D-4924-BE5F-D954C18DD55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B3EECD1-A5AB-4E36-94A0-89CDB5A158D9}" type="pres">
      <dgm:prSet presAssocID="{2D496528-CD86-49A8-822B-B1BFF40ED900}" presName="spacer" presStyleCnt="0"/>
      <dgm:spPr/>
    </dgm:pt>
    <dgm:pt modelId="{A249E4CA-7EC3-4278-B778-CEAC46B4764A}" type="pres">
      <dgm:prSet presAssocID="{5422032B-7B60-4295-981C-8A86BBEFB8F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4ACBB1C-6C09-416E-824A-875612169712}" type="pres">
      <dgm:prSet presAssocID="{58B8F75C-E8BE-4DC0-B1B8-AB1437310B8B}" presName="spacer" presStyleCnt="0"/>
      <dgm:spPr/>
    </dgm:pt>
    <dgm:pt modelId="{350AA7BF-A817-46C8-B654-9E1BD4C16E71}" type="pres">
      <dgm:prSet presAssocID="{37B69EDD-E660-4A31-87A9-4DAD9DDDD32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72C0719-9B1C-4ECD-9A24-EF14C4A29232}" srcId="{DD097165-A425-4EBA-9E05-FCA016C51F3D}" destId="{3152E40D-ED0D-4924-BE5F-D954C18DD557}" srcOrd="0" destOrd="0" parTransId="{82576703-2CF4-4767-8AE2-EE75D5723BC4}" sibTransId="{2D496528-CD86-49A8-822B-B1BFF40ED900}"/>
    <dgm:cxn modelId="{3A18444D-06CB-4024-9CA0-2FC37E563ACE}" type="presOf" srcId="{DD097165-A425-4EBA-9E05-FCA016C51F3D}" destId="{174A6A98-96D0-429C-B4C3-DBA1CB0205AD}" srcOrd="0" destOrd="0" presId="urn:microsoft.com/office/officeart/2005/8/layout/vList2"/>
    <dgm:cxn modelId="{EA8D367A-1720-44F1-AA0E-7CF4CA84881E}" type="presOf" srcId="{37B69EDD-E660-4A31-87A9-4DAD9DDDD323}" destId="{350AA7BF-A817-46C8-B654-9E1BD4C16E71}" srcOrd="0" destOrd="0" presId="urn:microsoft.com/office/officeart/2005/8/layout/vList2"/>
    <dgm:cxn modelId="{386AE68E-F407-4C91-A501-40508D1561B0}" type="presOf" srcId="{5422032B-7B60-4295-981C-8A86BBEFB8F1}" destId="{A249E4CA-7EC3-4278-B778-CEAC46B4764A}" srcOrd="0" destOrd="0" presId="urn:microsoft.com/office/officeart/2005/8/layout/vList2"/>
    <dgm:cxn modelId="{45B69CF4-FFB1-4CCC-910D-036DDEA19560}" type="presOf" srcId="{3152E40D-ED0D-4924-BE5F-D954C18DD557}" destId="{CE972588-28D8-4546-93C7-5B7B993BE719}" srcOrd="0" destOrd="0" presId="urn:microsoft.com/office/officeart/2005/8/layout/vList2"/>
    <dgm:cxn modelId="{6A7E14F5-AB5B-40B8-A057-9D3D2F0A2A38}" srcId="{DD097165-A425-4EBA-9E05-FCA016C51F3D}" destId="{5422032B-7B60-4295-981C-8A86BBEFB8F1}" srcOrd="1" destOrd="0" parTransId="{52AE0D50-493E-4505-886F-9B8F93B3A335}" sibTransId="{58B8F75C-E8BE-4DC0-B1B8-AB1437310B8B}"/>
    <dgm:cxn modelId="{F7EA2CF5-96F6-4999-841C-41A3771B1CC5}" srcId="{DD097165-A425-4EBA-9E05-FCA016C51F3D}" destId="{37B69EDD-E660-4A31-87A9-4DAD9DDDD323}" srcOrd="2" destOrd="0" parTransId="{20D44817-7118-4EF6-B140-54872BEF412C}" sibTransId="{781492D6-3CE8-4BBB-AE20-C84072497C00}"/>
    <dgm:cxn modelId="{5C056837-EF3D-498C-868F-36CBFA60CAB2}" type="presParOf" srcId="{174A6A98-96D0-429C-B4C3-DBA1CB0205AD}" destId="{CE972588-28D8-4546-93C7-5B7B993BE719}" srcOrd="0" destOrd="0" presId="urn:microsoft.com/office/officeart/2005/8/layout/vList2"/>
    <dgm:cxn modelId="{23A837CF-84B5-431B-9F83-8C7CE9327599}" type="presParOf" srcId="{174A6A98-96D0-429C-B4C3-DBA1CB0205AD}" destId="{5B3EECD1-A5AB-4E36-94A0-89CDB5A158D9}" srcOrd="1" destOrd="0" presId="urn:microsoft.com/office/officeart/2005/8/layout/vList2"/>
    <dgm:cxn modelId="{AA7760F8-0861-4950-8014-915500AFA01F}" type="presParOf" srcId="{174A6A98-96D0-429C-B4C3-DBA1CB0205AD}" destId="{A249E4CA-7EC3-4278-B778-CEAC46B4764A}" srcOrd="2" destOrd="0" presId="urn:microsoft.com/office/officeart/2005/8/layout/vList2"/>
    <dgm:cxn modelId="{1510B49C-FCFB-4602-A847-EA05848758ED}" type="presParOf" srcId="{174A6A98-96D0-429C-B4C3-DBA1CB0205AD}" destId="{54ACBB1C-6C09-416E-824A-875612169712}" srcOrd="3" destOrd="0" presId="urn:microsoft.com/office/officeart/2005/8/layout/vList2"/>
    <dgm:cxn modelId="{0BD0A9E5-0508-4998-9BE8-3EF89ECDCAAA}" type="presParOf" srcId="{174A6A98-96D0-429C-B4C3-DBA1CB0205AD}" destId="{350AA7BF-A817-46C8-B654-9E1BD4C16E7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7830EF-71C8-43C9-BC6C-51BFB52CC5E6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B072422-088A-41D2-95D1-0F06C62B78D5}">
      <dgm:prSet/>
      <dgm:spPr/>
      <dgm:t>
        <a:bodyPr/>
        <a:lstStyle/>
        <a:p>
          <a:r>
            <a:rPr lang="lv-LV" dirty="0"/>
            <a:t>Dažas iedzīvotāju grupas, t.sk. sievietes, ir vairāk pakļautas nabadzības un sociālās atstumtības riskam</a:t>
          </a:r>
          <a:endParaRPr lang="en-US" dirty="0"/>
        </a:p>
      </dgm:t>
    </dgm:pt>
    <dgm:pt modelId="{586BC176-B27C-45A6-B5BE-79AD887D6CD8}" type="parTrans" cxnId="{81B07E4A-A19B-4F9F-81D4-A59E9F9E985F}">
      <dgm:prSet/>
      <dgm:spPr/>
      <dgm:t>
        <a:bodyPr/>
        <a:lstStyle/>
        <a:p>
          <a:endParaRPr lang="en-US"/>
        </a:p>
      </dgm:t>
    </dgm:pt>
    <dgm:pt modelId="{FA19BDF9-B432-4DCA-BC44-ADD79F2775B1}" type="sibTrans" cxnId="{81B07E4A-A19B-4F9F-81D4-A59E9F9E985F}">
      <dgm:prSet/>
      <dgm:spPr/>
      <dgm:t>
        <a:bodyPr/>
        <a:lstStyle/>
        <a:p>
          <a:endParaRPr lang="en-US"/>
        </a:p>
      </dgm:t>
    </dgm:pt>
    <dgm:pt modelId="{C3C17A9D-371E-415C-8A65-D14BD1167AC2}">
      <dgm:prSet/>
      <dgm:spPr/>
      <dgm:t>
        <a:bodyPr/>
        <a:lstStyle/>
        <a:p>
          <a:r>
            <a:rPr lang="lv-LV" dirty="0" err="1"/>
            <a:t>Nabadzīb</a:t>
          </a:r>
          <a:r>
            <a:rPr lang="en-US" dirty="0"/>
            <a:t>ā </a:t>
          </a:r>
          <a:r>
            <a:rPr lang="en-US" dirty="0" err="1"/>
            <a:t>dzīvojošie</a:t>
          </a:r>
          <a:r>
            <a:rPr lang="en-US" dirty="0"/>
            <a:t> </a:t>
          </a:r>
          <a:r>
            <a:rPr lang="en-US" dirty="0" err="1"/>
            <a:t>cilvēki</a:t>
          </a:r>
          <a:r>
            <a:rPr lang="lv-LV" dirty="0"/>
            <a:t> bieži vien saskaras arī ar </a:t>
          </a:r>
          <a:r>
            <a:rPr lang="lv-LV" dirty="0" err="1"/>
            <a:t>stigmatizāciju</a:t>
          </a:r>
          <a:r>
            <a:rPr lang="lv-LV" dirty="0"/>
            <a:t> vai diskrimināciju savas sociālekonomiskās situācijas dēļ</a:t>
          </a:r>
          <a:endParaRPr lang="en-US" dirty="0"/>
        </a:p>
      </dgm:t>
    </dgm:pt>
    <dgm:pt modelId="{EF89BC8E-B99C-445E-A8F4-53CCEDE7B482}" type="parTrans" cxnId="{F6F2FB5A-A080-4F0E-BFDC-486CDC7C7647}">
      <dgm:prSet/>
      <dgm:spPr/>
      <dgm:t>
        <a:bodyPr/>
        <a:lstStyle/>
        <a:p>
          <a:endParaRPr lang="en-US"/>
        </a:p>
      </dgm:t>
    </dgm:pt>
    <dgm:pt modelId="{DD213AF7-D516-4B94-978B-6273663F15D2}" type="sibTrans" cxnId="{F6F2FB5A-A080-4F0E-BFDC-486CDC7C7647}">
      <dgm:prSet/>
      <dgm:spPr/>
      <dgm:t>
        <a:bodyPr/>
        <a:lstStyle/>
        <a:p>
          <a:endParaRPr lang="en-US"/>
        </a:p>
      </dgm:t>
    </dgm:pt>
    <dgm:pt modelId="{F2430F55-500D-41F5-80FC-DA5F3078575C}" type="pres">
      <dgm:prSet presAssocID="{707830EF-71C8-43C9-BC6C-51BFB52CC5E6}" presName="linear" presStyleCnt="0">
        <dgm:presLayoutVars>
          <dgm:animLvl val="lvl"/>
          <dgm:resizeHandles val="exact"/>
        </dgm:presLayoutVars>
      </dgm:prSet>
      <dgm:spPr/>
    </dgm:pt>
    <dgm:pt modelId="{F65B37D8-BDE8-499F-8283-61FE0844AAF5}" type="pres">
      <dgm:prSet presAssocID="{5B072422-088A-41D2-95D1-0F06C62B78D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CB25BFB-62BB-490B-8E8B-9C7461C17486}" type="pres">
      <dgm:prSet presAssocID="{FA19BDF9-B432-4DCA-BC44-ADD79F2775B1}" presName="spacer" presStyleCnt="0"/>
      <dgm:spPr/>
    </dgm:pt>
    <dgm:pt modelId="{BD7AF643-C3A6-4118-81A5-2CB02B78A065}" type="pres">
      <dgm:prSet presAssocID="{C3C17A9D-371E-415C-8A65-D14BD1167AC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1B07E4A-A19B-4F9F-81D4-A59E9F9E985F}" srcId="{707830EF-71C8-43C9-BC6C-51BFB52CC5E6}" destId="{5B072422-088A-41D2-95D1-0F06C62B78D5}" srcOrd="0" destOrd="0" parTransId="{586BC176-B27C-45A6-B5BE-79AD887D6CD8}" sibTransId="{FA19BDF9-B432-4DCA-BC44-ADD79F2775B1}"/>
    <dgm:cxn modelId="{CFC13779-62CB-434A-BFD9-1C8183699616}" type="presOf" srcId="{C3C17A9D-371E-415C-8A65-D14BD1167AC2}" destId="{BD7AF643-C3A6-4118-81A5-2CB02B78A065}" srcOrd="0" destOrd="0" presId="urn:microsoft.com/office/officeart/2005/8/layout/vList2"/>
    <dgm:cxn modelId="{F6F2FB5A-A080-4F0E-BFDC-486CDC7C7647}" srcId="{707830EF-71C8-43C9-BC6C-51BFB52CC5E6}" destId="{C3C17A9D-371E-415C-8A65-D14BD1167AC2}" srcOrd="1" destOrd="0" parTransId="{EF89BC8E-B99C-445E-A8F4-53CCEDE7B482}" sibTransId="{DD213AF7-D516-4B94-978B-6273663F15D2}"/>
    <dgm:cxn modelId="{971664C3-1EAE-4E15-8870-9CB89DD6D51F}" type="presOf" srcId="{5B072422-088A-41D2-95D1-0F06C62B78D5}" destId="{F65B37D8-BDE8-499F-8283-61FE0844AAF5}" srcOrd="0" destOrd="0" presId="urn:microsoft.com/office/officeart/2005/8/layout/vList2"/>
    <dgm:cxn modelId="{43D023E1-BAFE-4CA8-B530-FA98CDD6D7FA}" type="presOf" srcId="{707830EF-71C8-43C9-BC6C-51BFB52CC5E6}" destId="{F2430F55-500D-41F5-80FC-DA5F3078575C}" srcOrd="0" destOrd="0" presId="urn:microsoft.com/office/officeart/2005/8/layout/vList2"/>
    <dgm:cxn modelId="{69EBF95D-F598-4BBB-ACFF-9238BC86F821}" type="presParOf" srcId="{F2430F55-500D-41F5-80FC-DA5F3078575C}" destId="{F65B37D8-BDE8-499F-8283-61FE0844AAF5}" srcOrd="0" destOrd="0" presId="urn:microsoft.com/office/officeart/2005/8/layout/vList2"/>
    <dgm:cxn modelId="{73C35DA6-0868-48B1-8973-C2B97D8053FC}" type="presParOf" srcId="{F2430F55-500D-41F5-80FC-DA5F3078575C}" destId="{ACB25BFB-62BB-490B-8E8B-9C7461C17486}" srcOrd="1" destOrd="0" presId="urn:microsoft.com/office/officeart/2005/8/layout/vList2"/>
    <dgm:cxn modelId="{D4310878-DD87-4B47-907C-F204F9E2E970}" type="presParOf" srcId="{F2430F55-500D-41F5-80FC-DA5F3078575C}" destId="{BD7AF643-C3A6-4118-81A5-2CB02B78A06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07830EF-71C8-43C9-BC6C-51BFB52CC5E6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B072422-088A-41D2-95D1-0F06C62B78D5}">
      <dgm:prSet/>
      <dgm:spPr/>
      <dgm:t>
        <a:bodyPr/>
        <a:lstStyle/>
        <a:p>
          <a:r>
            <a:rPr lang="lv-LV" dirty="0"/>
            <a:t>88 % ES iedzīvotāju ir nobažījušies par ikdienas dzīves izmaksām un to ietekmi nākotnē</a:t>
          </a:r>
          <a:endParaRPr lang="en-US" dirty="0"/>
        </a:p>
      </dgm:t>
    </dgm:pt>
    <dgm:pt modelId="{586BC176-B27C-45A6-B5BE-79AD887D6CD8}" type="parTrans" cxnId="{81B07E4A-A19B-4F9F-81D4-A59E9F9E985F}">
      <dgm:prSet/>
      <dgm:spPr/>
      <dgm:t>
        <a:bodyPr/>
        <a:lstStyle/>
        <a:p>
          <a:endParaRPr lang="en-US"/>
        </a:p>
      </dgm:t>
    </dgm:pt>
    <dgm:pt modelId="{FA19BDF9-B432-4DCA-BC44-ADD79F2775B1}" type="sibTrans" cxnId="{81B07E4A-A19B-4F9F-81D4-A59E9F9E985F}">
      <dgm:prSet/>
      <dgm:spPr/>
      <dgm:t>
        <a:bodyPr/>
        <a:lstStyle/>
        <a:p>
          <a:endParaRPr lang="en-US"/>
        </a:p>
      </dgm:t>
    </dgm:pt>
    <dgm:pt modelId="{C3C17A9D-371E-415C-8A65-D14BD1167AC2}">
      <dgm:prSet/>
      <dgm:spPr/>
      <dgm:t>
        <a:bodyPr/>
        <a:lstStyle/>
        <a:p>
          <a:r>
            <a:rPr lang="lv-LV" dirty="0"/>
            <a:t>Enerģijas un transporta cenu pieaugums īpaši ietekmē mazāk aizsargātas mājsaimniecības</a:t>
          </a:r>
          <a:endParaRPr lang="en-US" dirty="0"/>
        </a:p>
      </dgm:t>
    </dgm:pt>
    <dgm:pt modelId="{EF89BC8E-B99C-445E-A8F4-53CCEDE7B482}" type="parTrans" cxnId="{F6F2FB5A-A080-4F0E-BFDC-486CDC7C7647}">
      <dgm:prSet/>
      <dgm:spPr/>
      <dgm:t>
        <a:bodyPr/>
        <a:lstStyle/>
        <a:p>
          <a:endParaRPr lang="en-US"/>
        </a:p>
      </dgm:t>
    </dgm:pt>
    <dgm:pt modelId="{DD213AF7-D516-4B94-978B-6273663F15D2}" type="sibTrans" cxnId="{F6F2FB5A-A080-4F0E-BFDC-486CDC7C7647}">
      <dgm:prSet/>
      <dgm:spPr/>
      <dgm:t>
        <a:bodyPr/>
        <a:lstStyle/>
        <a:p>
          <a:endParaRPr lang="en-US"/>
        </a:p>
      </dgm:t>
    </dgm:pt>
    <dgm:pt modelId="{2955F591-63F5-453E-9E91-62057312D198}">
      <dgm:prSet/>
      <dgm:spPr/>
      <dgm:t>
        <a:bodyPr/>
        <a:lstStyle/>
        <a:p>
          <a:r>
            <a:rPr lang="lv-LV" dirty="0"/>
            <a:t>Mājokļa </a:t>
          </a:r>
          <a:r>
            <a:rPr lang="en-US" dirty="0" err="1"/>
            <a:t>atstumtība</a:t>
          </a:r>
          <a:r>
            <a:rPr lang="en-US" dirty="0"/>
            <a:t> </a:t>
          </a:r>
          <a:r>
            <a:rPr lang="lv-LV" dirty="0"/>
            <a:t>ir īpašs izaicinājums personām, kur</a:t>
          </a:r>
          <a:r>
            <a:rPr lang="en-US" dirty="0"/>
            <a:t>as </a:t>
          </a:r>
          <a:r>
            <a:rPr lang="en-US" dirty="0" err="1"/>
            <a:t>ir</a:t>
          </a:r>
          <a:r>
            <a:rPr lang="en-US" dirty="0"/>
            <a:t> </a:t>
          </a:r>
          <a:r>
            <a:rPr lang="en-US" dirty="0" err="1"/>
            <a:t>pkaļautas</a:t>
          </a:r>
          <a:r>
            <a:rPr lang="lv-LV" dirty="0"/>
            <a:t> nabadzības vai sociālās atstumtības </a:t>
          </a:r>
          <a:r>
            <a:rPr lang="lv-LV" dirty="0" err="1"/>
            <a:t>risk</a:t>
          </a:r>
          <a:r>
            <a:rPr lang="en-US" dirty="0"/>
            <a:t>am</a:t>
          </a:r>
        </a:p>
      </dgm:t>
    </dgm:pt>
    <dgm:pt modelId="{A6038339-AB8C-41A1-9303-2C03911449F8}" type="parTrans" cxnId="{038C53A4-2457-45D2-BD16-9081EB3BB385}">
      <dgm:prSet/>
      <dgm:spPr/>
      <dgm:t>
        <a:bodyPr/>
        <a:lstStyle/>
        <a:p>
          <a:endParaRPr lang="en-US"/>
        </a:p>
      </dgm:t>
    </dgm:pt>
    <dgm:pt modelId="{617EF9EE-22DF-4E2E-A032-969E5475BEC2}" type="sibTrans" cxnId="{038C53A4-2457-45D2-BD16-9081EB3BB385}">
      <dgm:prSet/>
      <dgm:spPr/>
      <dgm:t>
        <a:bodyPr/>
        <a:lstStyle/>
        <a:p>
          <a:endParaRPr lang="en-US"/>
        </a:p>
      </dgm:t>
    </dgm:pt>
    <dgm:pt modelId="{F2430F55-500D-41F5-80FC-DA5F3078575C}" type="pres">
      <dgm:prSet presAssocID="{707830EF-71C8-43C9-BC6C-51BFB52CC5E6}" presName="linear" presStyleCnt="0">
        <dgm:presLayoutVars>
          <dgm:animLvl val="lvl"/>
          <dgm:resizeHandles val="exact"/>
        </dgm:presLayoutVars>
      </dgm:prSet>
      <dgm:spPr/>
    </dgm:pt>
    <dgm:pt modelId="{F65B37D8-BDE8-499F-8283-61FE0844AAF5}" type="pres">
      <dgm:prSet presAssocID="{5B072422-088A-41D2-95D1-0F06C62B78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CB25BFB-62BB-490B-8E8B-9C7461C17486}" type="pres">
      <dgm:prSet presAssocID="{FA19BDF9-B432-4DCA-BC44-ADD79F2775B1}" presName="spacer" presStyleCnt="0"/>
      <dgm:spPr/>
    </dgm:pt>
    <dgm:pt modelId="{BD7AF643-C3A6-4118-81A5-2CB02B78A065}" type="pres">
      <dgm:prSet presAssocID="{C3C17A9D-371E-415C-8A65-D14BD1167AC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306EC2C-02F1-4BF7-AA7A-537F07DC66C3}" type="pres">
      <dgm:prSet presAssocID="{DD213AF7-D516-4B94-978B-6273663F15D2}" presName="spacer" presStyleCnt="0"/>
      <dgm:spPr/>
    </dgm:pt>
    <dgm:pt modelId="{AB59672D-2AFA-44BF-83BE-A4EC1E2FA817}" type="pres">
      <dgm:prSet presAssocID="{2955F591-63F5-453E-9E91-62057312D19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310AD1B-2CF5-43C9-93B0-468EB5B4714E}" type="presOf" srcId="{2955F591-63F5-453E-9E91-62057312D198}" destId="{AB59672D-2AFA-44BF-83BE-A4EC1E2FA817}" srcOrd="0" destOrd="0" presId="urn:microsoft.com/office/officeart/2005/8/layout/vList2"/>
    <dgm:cxn modelId="{81B07E4A-A19B-4F9F-81D4-A59E9F9E985F}" srcId="{707830EF-71C8-43C9-BC6C-51BFB52CC5E6}" destId="{5B072422-088A-41D2-95D1-0F06C62B78D5}" srcOrd="0" destOrd="0" parTransId="{586BC176-B27C-45A6-B5BE-79AD887D6CD8}" sibTransId="{FA19BDF9-B432-4DCA-BC44-ADD79F2775B1}"/>
    <dgm:cxn modelId="{CFC13779-62CB-434A-BFD9-1C8183699616}" type="presOf" srcId="{C3C17A9D-371E-415C-8A65-D14BD1167AC2}" destId="{BD7AF643-C3A6-4118-81A5-2CB02B78A065}" srcOrd="0" destOrd="0" presId="urn:microsoft.com/office/officeart/2005/8/layout/vList2"/>
    <dgm:cxn modelId="{F6F2FB5A-A080-4F0E-BFDC-486CDC7C7647}" srcId="{707830EF-71C8-43C9-BC6C-51BFB52CC5E6}" destId="{C3C17A9D-371E-415C-8A65-D14BD1167AC2}" srcOrd="1" destOrd="0" parTransId="{EF89BC8E-B99C-445E-A8F4-53CCEDE7B482}" sibTransId="{DD213AF7-D516-4B94-978B-6273663F15D2}"/>
    <dgm:cxn modelId="{038C53A4-2457-45D2-BD16-9081EB3BB385}" srcId="{707830EF-71C8-43C9-BC6C-51BFB52CC5E6}" destId="{2955F591-63F5-453E-9E91-62057312D198}" srcOrd="2" destOrd="0" parTransId="{A6038339-AB8C-41A1-9303-2C03911449F8}" sibTransId="{617EF9EE-22DF-4E2E-A032-969E5475BEC2}"/>
    <dgm:cxn modelId="{971664C3-1EAE-4E15-8870-9CB89DD6D51F}" type="presOf" srcId="{5B072422-088A-41D2-95D1-0F06C62B78D5}" destId="{F65B37D8-BDE8-499F-8283-61FE0844AAF5}" srcOrd="0" destOrd="0" presId="urn:microsoft.com/office/officeart/2005/8/layout/vList2"/>
    <dgm:cxn modelId="{43D023E1-BAFE-4CA8-B530-FA98CDD6D7FA}" type="presOf" srcId="{707830EF-71C8-43C9-BC6C-51BFB52CC5E6}" destId="{F2430F55-500D-41F5-80FC-DA5F3078575C}" srcOrd="0" destOrd="0" presId="urn:microsoft.com/office/officeart/2005/8/layout/vList2"/>
    <dgm:cxn modelId="{69EBF95D-F598-4BBB-ACFF-9238BC86F821}" type="presParOf" srcId="{F2430F55-500D-41F5-80FC-DA5F3078575C}" destId="{F65B37D8-BDE8-499F-8283-61FE0844AAF5}" srcOrd="0" destOrd="0" presId="urn:microsoft.com/office/officeart/2005/8/layout/vList2"/>
    <dgm:cxn modelId="{73C35DA6-0868-48B1-8973-C2B97D8053FC}" type="presParOf" srcId="{F2430F55-500D-41F5-80FC-DA5F3078575C}" destId="{ACB25BFB-62BB-490B-8E8B-9C7461C17486}" srcOrd="1" destOrd="0" presId="urn:microsoft.com/office/officeart/2005/8/layout/vList2"/>
    <dgm:cxn modelId="{D4310878-DD87-4B47-907C-F204F9E2E970}" type="presParOf" srcId="{F2430F55-500D-41F5-80FC-DA5F3078575C}" destId="{BD7AF643-C3A6-4118-81A5-2CB02B78A065}" srcOrd="2" destOrd="0" presId="urn:microsoft.com/office/officeart/2005/8/layout/vList2"/>
    <dgm:cxn modelId="{7BCEF941-D907-4040-A4DF-898FCD84380F}" type="presParOf" srcId="{F2430F55-500D-41F5-80FC-DA5F3078575C}" destId="{B306EC2C-02F1-4BF7-AA7A-537F07DC66C3}" srcOrd="3" destOrd="0" presId="urn:microsoft.com/office/officeart/2005/8/layout/vList2"/>
    <dgm:cxn modelId="{84ABBB8C-1CD5-4A69-BC06-4FD2F971A4A3}" type="presParOf" srcId="{F2430F55-500D-41F5-80FC-DA5F3078575C}" destId="{AB59672D-2AFA-44BF-83BE-A4EC1E2FA81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3B8AA46-4CAD-4F7B-B1CD-9306BBEE54C7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C9FF30A-CD49-4FF8-95B1-4EBA189F0938}">
      <dgm:prSet/>
      <dgm:spPr/>
      <dgm:t>
        <a:bodyPr/>
        <a:lstStyle/>
        <a:p>
          <a:r>
            <a:rPr lang="lv-LV" dirty="0"/>
            <a:t>Sociālajiem pakalpojumiem ir nozīmīga loma, taču joprojām pastāv trūkumi </a:t>
          </a:r>
          <a:r>
            <a:rPr lang="en-US" dirty="0" err="1"/>
            <a:t>pakalpojumu</a:t>
          </a:r>
          <a:r>
            <a:rPr lang="lv-LV" dirty="0"/>
            <a:t> pieejamībā</a:t>
          </a:r>
          <a:r>
            <a:rPr lang="en-US" dirty="0"/>
            <a:t> un </a:t>
          </a:r>
          <a:r>
            <a:rPr lang="lv-LV" dirty="0"/>
            <a:t>pieejamības apjomā</a:t>
          </a:r>
          <a:r>
            <a:rPr lang="en-US" dirty="0"/>
            <a:t>,</a:t>
          </a:r>
          <a:r>
            <a:rPr lang="lv-LV" dirty="0"/>
            <a:t> </a:t>
          </a:r>
          <a:r>
            <a:rPr lang="en-US" dirty="0"/>
            <a:t>to </a:t>
          </a:r>
          <a:r>
            <a:rPr lang="lv-LV" dirty="0"/>
            <a:t>kvalitātē un finansiālajā pieejamībā</a:t>
          </a:r>
          <a:endParaRPr lang="en-US" dirty="0"/>
        </a:p>
      </dgm:t>
    </dgm:pt>
    <dgm:pt modelId="{398C503C-D606-4156-9D7B-3499FCFF134B}" type="parTrans" cxnId="{5591FCBB-0344-4E43-9B15-B3FC097E423C}">
      <dgm:prSet/>
      <dgm:spPr/>
      <dgm:t>
        <a:bodyPr/>
        <a:lstStyle/>
        <a:p>
          <a:endParaRPr lang="en-US"/>
        </a:p>
      </dgm:t>
    </dgm:pt>
    <dgm:pt modelId="{ADE27B96-EBB2-4552-BBEC-A48B39590B74}" type="sibTrans" cxnId="{5591FCBB-0344-4E43-9B15-B3FC097E423C}">
      <dgm:prSet/>
      <dgm:spPr/>
      <dgm:t>
        <a:bodyPr/>
        <a:lstStyle/>
        <a:p>
          <a:endParaRPr lang="en-US"/>
        </a:p>
      </dgm:t>
    </dgm:pt>
    <dgm:pt modelId="{355982FE-E1AC-41D1-9F1B-2C6EA3F57973}">
      <dgm:prSet/>
      <dgm:spPr/>
      <dgm:t>
        <a:bodyPr/>
        <a:lstStyle/>
        <a:p>
          <a:r>
            <a:rPr lang="lv-LV" dirty="0"/>
            <a:t>Pastāv teritoriālās atšķirības piekļuvē kvalitatīviem pakalpojumiem</a:t>
          </a:r>
          <a:endParaRPr lang="en-US" dirty="0"/>
        </a:p>
      </dgm:t>
    </dgm:pt>
    <dgm:pt modelId="{3448FD3D-BC2B-4D9A-8E90-975842A89157}" type="parTrans" cxnId="{E0960857-1599-43E5-99DC-9D003952F185}">
      <dgm:prSet/>
      <dgm:spPr/>
      <dgm:t>
        <a:bodyPr/>
        <a:lstStyle/>
        <a:p>
          <a:endParaRPr lang="en-US"/>
        </a:p>
      </dgm:t>
    </dgm:pt>
    <dgm:pt modelId="{6E22C240-68E4-4303-8419-7E724A244843}" type="sibTrans" cxnId="{E0960857-1599-43E5-99DC-9D003952F185}">
      <dgm:prSet/>
      <dgm:spPr/>
      <dgm:t>
        <a:bodyPr/>
        <a:lstStyle/>
        <a:p>
          <a:endParaRPr lang="en-US"/>
        </a:p>
      </dgm:t>
    </dgm:pt>
    <dgm:pt modelId="{29A15349-5BB0-4FE5-A8A9-A022968B8020}" type="pres">
      <dgm:prSet presAssocID="{63B8AA46-4CAD-4F7B-B1CD-9306BBEE54C7}" presName="linear" presStyleCnt="0">
        <dgm:presLayoutVars>
          <dgm:animLvl val="lvl"/>
          <dgm:resizeHandles val="exact"/>
        </dgm:presLayoutVars>
      </dgm:prSet>
      <dgm:spPr/>
    </dgm:pt>
    <dgm:pt modelId="{68A20557-D9EA-4A2B-8B98-63BBA1F231CA}" type="pres">
      <dgm:prSet presAssocID="{1C9FF30A-CD49-4FF8-95B1-4EBA189F093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9D72804-1CBB-414E-8614-A5310712A842}" type="pres">
      <dgm:prSet presAssocID="{ADE27B96-EBB2-4552-BBEC-A48B39590B74}" presName="spacer" presStyleCnt="0"/>
      <dgm:spPr/>
    </dgm:pt>
    <dgm:pt modelId="{090A03D4-5853-489D-BE7D-EA287A74D88F}" type="pres">
      <dgm:prSet presAssocID="{355982FE-E1AC-41D1-9F1B-2C6EA3F5797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3114009-D92F-451B-930F-4139510CAE59}" type="presOf" srcId="{63B8AA46-4CAD-4F7B-B1CD-9306BBEE54C7}" destId="{29A15349-5BB0-4FE5-A8A9-A022968B8020}" srcOrd="0" destOrd="0" presId="urn:microsoft.com/office/officeart/2005/8/layout/vList2"/>
    <dgm:cxn modelId="{F3D9292A-76E2-4E76-ABCD-2833FA574AB1}" type="presOf" srcId="{355982FE-E1AC-41D1-9F1B-2C6EA3F57973}" destId="{090A03D4-5853-489D-BE7D-EA287A74D88F}" srcOrd="0" destOrd="0" presId="urn:microsoft.com/office/officeart/2005/8/layout/vList2"/>
    <dgm:cxn modelId="{E0960857-1599-43E5-99DC-9D003952F185}" srcId="{63B8AA46-4CAD-4F7B-B1CD-9306BBEE54C7}" destId="{355982FE-E1AC-41D1-9F1B-2C6EA3F57973}" srcOrd="1" destOrd="0" parTransId="{3448FD3D-BC2B-4D9A-8E90-975842A89157}" sibTransId="{6E22C240-68E4-4303-8419-7E724A244843}"/>
    <dgm:cxn modelId="{4226045A-4A1B-4487-A68D-7BFF58264740}" type="presOf" srcId="{1C9FF30A-CD49-4FF8-95B1-4EBA189F0938}" destId="{68A20557-D9EA-4A2B-8B98-63BBA1F231CA}" srcOrd="0" destOrd="0" presId="urn:microsoft.com/office/officeart/2005/8/layout/vList2"/>
    <dgm:cxn modelId="{5591FCBB-0344-4E43-9B15-B3FC097E423C}" srcId="{63B8AA46-4CAD-4F7B-B1CD-9306BBEE54C7}" destId="{1C9FF30A-CD49-4FF8-95B1-4EBA189F0938}" srcOrd="0" destOrd="0" parTransId="{398C503C-D606-4156-9D7B-3499FCFF134B}" sibTransId="{ADE27B96-EBB2-4552-BBEC-A48B39590B74}"/>
    <dgm:cxn modelId="{4E34F238-F748-4B70-A79E-B3D06DD13D41}" type="presParOf" srcId="{29A15349-5BB0-4FE5-A8A9-A022968B8020}" destId="{68A20557-D9EA-4A2B-8B98-63BBA1F231CA}" srcOrd="0" destOrd="0" presId="urn:microsoft.com/office/officeart/2005/8/layout/vList2"/>
    <dgm:cxn modelId="{D2BEA5EF-2637-4664-94BC-4794E5578B02}" type="presParOf" srcId="{29A15349-5BB0-4FE5-A8A9-A022968B8020}" destId="{29D72804-1CBB-414E-8614-A5310712A842}" srcOrd="1" destOrd="0" presId="urn:microsoft.com/office/officeart/2005/8/layout/vList2"/>
    <dgm:cxn modelId="{023D30C9-FF7B-4260-98B4-DD323525777A}" type="presParOf" srcId="{29A15349-5BB0-4FE5-A8A9-A022968B8020}" destId="{090A03D4-5853-489D-BE7D-EA287A74D88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A9D3FD1-C379-4B9F-8DA8-AB40CAE961A8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1F0765B-5088-4A12-895E-68D332C336F4}">
      <dgm:prSet/>
      <dgm:spPr/>
      <dgm:t>
        <a:bodyPr/>
        <a:lstStyle/>
        <a:p>
          <a:r>
            <a:rPr lang="lv-LV" dirty="0"/>
            <a:t>Nabadzības mazināšana un novēršana ir </a:t>
          </a:r>
          <a:r>
            <a:rPr lang="en-US" dirty="0" err="1"/>
            <a:t>svarīga</a:t>
          </a:r>
          <a:r>
            <a:rPr lang="lv-LV" dirty="0"/>
            <a:t> kop</a:t>
          </a:r>
          <a:r>
            <a:rPr lang="en-US" dirty="0" err="1"/>
            <a:t>ējā</a:t>
          </a:r>
          <a:r>
            <a:rPr lang="lv-LV" dirty="0"/>
            <a:t> atbildība</a:t>
          </a:r>
          <a:endParaRPr lang="en-US" dirty="0"/>
        </a:p>
      </dgm:t>
    </dgm:pt>
    <dgm:pt modelId="{D740D3C7-C012-4A73-B36C-3C8FD50FA26F}" type="parTrans" cxnId="{E255A67B-70FC-4920-B8AB-CB3D8F428C24}">
      <dgm:prSet/>
      <dgm:spPr/>
      <dgm:t>
        <a:bodyPr/>
        <a:lstStyle/>
        <a:p>
          <a:endParaRPr lang="en-US"/>
        </a:p>
      </dgm:t>
    </dgm:pt>
    <dgm:pt modelId="{C910E2E3-C960-4F2C-AE04-9A75D49466B8}" type="sibTrans" cxnId="{E255A67B-70FC-4920-B8AB-CB3D8F428C24}">
      <dgm:prSet/>
      <dgm:spPr/>
      <dgm:t>
        <a:bodyPr/>
        <a:lstStyle/>
        <a:p>
          <a:endParaRPr lang="en-US"/>
        </a:p>
      </dgm:t>
    </dgm:pt>
    <dgm:pt modelId="{E97C5D16-78DB-4DC8-85DA-1506BA3C761D}">
      <dgm:prSet/>
      <dgm:spPr/>
      <dgm:t>
        <a:bodyPr/>
        <a:lstStyle/>
        <a:p>
          <a:r>
            <a:rPr lang="lv-LV" dirty="0"/>
            <a:t>Aicinājums izstrādāt </a:t>
          </a:r>
          <a:r>
            <a:rPr lang="lv-LV" dirty="0" err="1"/>
            <a:t>pretnabadzības</a:t>
          </a:r>
          <a:r>
            <a:rPr lang="lv-LV" dirty="0"/>
            <a:t> ietvaru valsts, reģionālajā vai vietējā līmenī, kā arī iecelt nacionālo </a:t>
          </a:r>
          <a:r>
            <a:rPr lang="lv-LV" dirty="0" err="1"/>
            <a:t>pretnabadzības</a:t>
          </a:r>
          <a:r>
            <a:rPr lang="lv-LV" dirty="0"/>
            <a:t> koordinatoru</a:t>
          </a:r>
          <a:endParaRPr lang="en-US" dirty="0"/>
        </a:p>
      </dgm:t>
    </dgm:pt>
    <dgm:pt modelId="{958D7CE7-3F38-4AB4-BC61-FB6EB47A5F37}" type="parTrans" cxnId="{1E1FFEA2-982A-4BBA-BCBB-F1FC8DFFC033}">
      <dgm:prSet/>
      <dgm:spPr/>
      <dgm:t>
        <a:bodyPr/>
        <a:lstStyle/>
        <a:p>
          <a:endParaRPr lang="en-US"/>
        </a:p>
      </dgm:t>
    </dgm:pt>
    <dgm:pt modelId="{294F6F06-C6C5-42FA-86D9-2637E4F17770}" type="sibTrans" cxnId="{1E1FFEA2-982A-4BBA-BCBB-F1FC8DFFC033}">
      <dgm:prSet/>
      <dgm:spPr/>
      <dgm:t>
        <a:bodyPr/>
        <a:lstStyle/>
        <a:p>
          <a:endParaRPr lang="en-US"/>
        </a:p>
      </dgm:t>
    </dgm:pt>
    <dgm:pt modelId="{F4ED9813-4E90-42F4-95EE-F92CC52F2F71}" type="pres">
      <dgm:prSet presAssocID="{FA9D3FD1-C379-4B9F-8DA8-AB40CAE961A8}" presName="linear" presStyleCnt="0">
        <dgm:presLayoutVars>
          <dgm:animLvl val="lvl"/>
          <dgm:resizeHandles val="exact"/>
        </dgm:presLayoutVars>
      </dgm:prSet>
      <dgm:spPr/>
    </dgm:pt>
    <dgm:pt modelId="{7E59D52F-4FC6-4E11-8268-9E33833FB109}" type="pres">
      <dgm:prSet presAssocID="{E1F0765B-5088-4A12-895E-68D332C336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9DD701F-6B94-4CC7-964D-0E9ACEF98CC7}" type="pres">
      <dgm:prSet presAssocID="{C910E2E3-C960-4F2C-AE04-9A75D49466B8}" presName="spacer" presStyleCnt="0"/>
      <dgm:spPr/>
    </dgm:pt>
    <dgm:pt modelId="{92BA7AFB-64E9-4AA3-A7EE-484F0C4F9793}" type="pres">
      <dgm:prSet presAssocID="{E97C5D16-78DB-4DC8-85DA-1506BA3C761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255A67B-70FC-4920-B8AB-CB3D8F428C24}" srcId="{FA9D3FD1-C379-4B9F-8DA8-AB40CAE961A8}" destId="{E1F0765B-5088-4A12-895E-68D332C336F4}" srcOrd="0" destOrd="0" parTransId="{D740D3C7-C012-4A73-B36C-3C8FD50FA26F}" sibTransId="{C910E2E3-C960-4F2C-AE04-9A75D49466B8}"/>
    <dgm:cxn modelId="{AE31007C-951F-48D1-B87F-8336DF12C08C}" type="presOf" srcId="{E1F0765B-5088-4A12-895E-68D332C336F4}" destId="{7E59D52F-4FC6-4E11-8268-9E33833FB109}" srcOrd="0" destOrd="0" presId="urn:microsoft.com/office/officeart/2005/8/layout/vList2"/>
    <dgm:cxn modelId="{D7737796-4A9F-4844-BF75-5DD91539044C}" type="presOf" srcId="{E97C5D16-78DB-4DC8-85DA-1506BA3C761D}" destId="{92BA7AFB-64E9-4AA3-A7EE-484F0C4F9793}" srcOrd="0" destOrd="0" presId="urn:microsoft.com/office/officeart/2005/8/layout/vList2"/>
    <dgm:cxn modelId="{1E1FFEA2-982A-4BBA-BCBB-F1FC8DFFC033}" srcId="{FA9D3FD1-C379-4B9F-8DA8-AB40CAE961A8}" destId="{E97C5D16-78DB-4DC8-85DA-1506BA3C761D}" srcOrd="1" destOrd="0" parTransId="{958D7CE7-3F38-4AB4-BC61-FB6EB47A5F37}" sibTransId="{294F6F06-C6C5-42FA-86D9-2637E4F17770}"/>
    <dgm:cxn modelId="{700108FC-E3A0-4B43-87FB-D7B25FE1A589}" type="presOf" srcId="{FA9D3FD1-C379-4B9F-8DA8-AB40CAE961A8}" destId="{F4ED9813-4E90-42F4-95EE-F92CC52F2F71}" srcOrd="0" destOrd="0" presId="urn:microsoft.com/office/officeart/2005/8/layout/vList2"/>
    <dgm:cxn modelId="{BDA0E8E3-B159-4537-BFB5-3A6C89532D27}" type="presParOf" srcId="{F4ED9813-4E90-42F4-95EE-F92CC52F2F71}" destId="{7E59D52F-4FC6-4E11-8268-9E33833FB109}" srcOrd="0" destOrd="0" presId="urn:microsoft.com/office/officeart/2005/8/layout/vList2"/>
    <dgm:cxn modelId="{9400E10C-E7C0-4B18-8953-D55E69A0B7CF}" type="presParOf" srcId="{F4ED9813-4E90-42F4-95EE-F92CC52F2F71}" destId="{59DD701F-6B94-4CC7-964D-0E9ACEF98CC7}" srcOrd="1" destOrd="0" presId="urn:microsoft.com/office/officeart/2005/8/layout/vList2"/>
    <dgm:cxn modelId="{020CF285-66AB-499C-90B8-01741BFDA935}" type="presParOf" srcId="{F4ED9813-4E90-42F4-95EE-F92CC52F2F71}" destId="{92BA7AFB-64E9-4AA3-A7EE-484F0C4F979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52C65-4625-4DFA-9758-89B16C2D83ED}">
      <dsp:nvSpPr>
        <dsp:cNvPr id="0" name=""/>
        <dsp:cNvSpPr/>
      </dsp:nvSpPr>
      <dsp:spPr>
        <a:xfrm rot="5400000">
          <a:off x="3549686" y="-1114691"/>
          <a:ext cx="1419177" cy="40087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>
              <a:solidFill>
                <a:schemeClr val="accent3">
                  <a:lumMod val="50000"/>
                </a:schemeClr>
              </a:solidFill>
            </a:rPr>
            <a:t>Dzīves cikla pieeja: </a:t>
          </a:r>
          <a:r>
            <a:rPr lang="lv-LV" sz="1800" b="0" i="0" kern="1200" dirty="0">
              <a:solidFill>
                <a:schemeClr val="accent3">
                  <a:lumMod val="50000"/>
                </a:schemeClr>
              </a:solidFill>
            </a:rPr>
            <a:t>visaptveroši pasākumi nabadzības mazināšanai, kas pielāgoti katrai vecuma grupai</a:t>
          </a:r>
          <a:endParaRPr lang="lv-LV" sz="1800" kern="1200" dirty="0">
            <a:solidFill>
              <a:schemeClr val="accent3">
                <a:lumMod val="50000"/>
              </a:schemeClr>
            </a:solidFill>
          </a:endParaRPr>
        </a:p>
      </dsp:txBody>
      <dsp:txXfrm rot="-5400000">
        <a:off x="2254911" y="249363"/>
        <a:ext cx="3939450" cy="1280619"/>
      </dsp:txXfrm>
    </dsp:sp>
    <dsp:sp modelId="{5095DDCA-4392-439A-926F-83CDD5F40B3B}">
      <dsp:nvSpPr>
        <dsp:cNvPr id="0" name=""/>
        <dsp:cNvSpPr/>
      </dsp:nvSpPr>
      <dsp:spPr>
        <a:xfrm>
          <a:off x="0" y="2687"/>
          <a:ext cx="2254910" cy="17739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6500" kern="1200" dirty="0"/>
            <a:t>1</a:t>
          </a:r>
        </a:p>
      </dsp:txBody>
      <dsp:txXfrm>
        <a:off x="86598" y="89285"/>
        <a:ext cx="2081714" cy="1600775"/>
      </dsp:txXfrm>
    </dsp:sp>
    <dsp:sp modelId="{AD06A352-3523-4799-8DCE-6F8F6DCC1BFB}">
      <dsp:nvSpPr>
        <dsp:cNvPr id="0" name=""/>
        <dsp:cNvSpPr/>
      </dsp:nvSpPr>
      <dsp:spPr>
        <a:xfrm rot="5400000">
          <a:off x="3549686" y="747979"/>
          <a:ext cx="1419177" cy="40087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b="0" i="0" kern="1200" dirty="0">
              <a:solidFill>
                <a:schemeClr val="accent3">
                  <a:lumMod val="50000"/>
                </a:schemeClr>
              </a:solidFill>
            </a:rPr>
            <a:t>Pasākumi, 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lai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mazinātu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horizontālos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faktorus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, kas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palielina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nabadzību</a:t>
          </a:r>
          <a:endParaRPr lang="lv-LV" sz="1800" kern="1200" dirty="0">
            <a:solidFill>
              <a:schemeClr val="accent3">
                <a:lumMod val="50000"/>
              </a:schemeClr>
            </a:solidFill>
          </a:endParaRPr>
        </a:p>
      </dsp:txBody>
      <dsp:txXfrm rot="-5400000">
        <a:off x="2254911" y="2112034"/>
        <a:ext cx="3939450" cy="1280619"/>
      </dsp:txXfrm>
    </dsp:sp>
    <dsp:sp modelId="{9DB79ED1-B157-4D83-9001-C29C3B10F551}">
      <dsp:nvSpPr>
        <dsp:cNvPr id="0" name=""/>
        <dsp:cNvSpPr/>
      </dsp:nvSpPr>
      <dsp:spPr>
        <a:xfrm>
          <a:off x="0" y="1865358"/>
          <a:ext cx="2254910" cy="17739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6500" kern="1200" dirty="0"/>
            <a:t>2</a:t>
          </a:r>
        </a:p>
      </dsp:txBody>
      <dsp:txXfrm>
        <a:off x="86598" y="1951956"/>
        <a:ext cx="2081714" cy="1600775"/>
      </dsp:txXfrm>
    </dsp:sp>
    <dsp:sp modelId="{0F9317D1-9150-4C5D-AF87-BD1835CC7250}">
      <dsp:nvSpPr>
        <dsp:cNvPr id="0" name=""/>
        <dsp:cNvSpPr/>
      </dsp:nvSpPr>
      <dsp:spPr>
        <a:xfrm rot="5400000">
          <a:off x="3549686" y="2610649"/>
          <a:ext cx="1419177" cy="400872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Pārvaldības un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finansējuma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stiprināšana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un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uzraudzības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uzlabošana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nabadzības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samazināšanai</a:t>
          </a:r>
          <a:r>
            <a:rPr lang="en-US" sz="1800" kern="1200" dirty="0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 un </a:t>
          </a:r>
          <a:r>
            <a:rPr lang="en-US" sz="1800" kern="1200" dirty="0" err="1">
              <a:solidFill>
                <a:schemeClr val="accent3">
                  <a:lumMod val="50000"/>
                </a:schemeClr>
              </a:solidFill>
              <a:latin typeface="+mj-lt"/>
              <a:ea typeface="+mj-ea"/>
              <a:cs typeface="+mj-cs"/>
            </a:rPr>
            <a:t>novēršanai</a:t>
          </a:r>
          <a:endParaRPr lang="lv-LV" sz="1800" kern="1200" dirty="0">
            <a:solidFill>
              <a:schemeClr val="accent3">
                <a:lumMod val="50000"/>
              </a:schemeClr>
            </a:solidFill>
          </a:endParaRPr>
        </a:p>
      </dsp:txBody>
      <dsp:txXfrm rot="-5400000">
        <a:off x="2254911" y="3974704"/>
        <a:ext cx="3939450" cy="1280619"/>
      </dsp:txXfrm>
    </dsp:sp>
    <dsp:sp modelId="{B8BB865D-CB9E-4A22-BE38-0E5B8F7D72C3}">
      <dsp:nvSpPr>
        <dsp:cNvPr id="0" name=""/>
        <dsp:cNvSpPr/>
      </dsp:nvSpPr>
      <dsp:spPr>
        <a:xfrm>
          <a:off x="0" y="3728028"/>
          <a:ext cx="2254910" cy="17739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6500" kern="1200" dirty="0"/>
            <a:t>3</a:t>
          </a:r>
        </a:p>
      </dsp:txBody>
      <dsp:txXfrm>
        <a:off x="86598" y="3814626"/>
        <a:ext cx="2081714" cy="16007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C3B99-D244-4093-9C06-0D0504E3016E}">
      <dsp:nvSpPr>
        <dsp:cNvPr id="0" name=""/>
        <dsp:cNvSpPr/>
      </dsp:nvSpPr>
      <dsp:spPr>
        <a:xfrm>
          <a:off x="0" y="7694"/>
          <a:ext cx="4667633" cy="18043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AROPE</a:t>
          </a:r>
          <a:r>
            <a:rPr lang="en-US" sz="2100" kern="1200" dirty="0"/>
            <a:t> (</a:t>
          </a:r>
          <a:r>
            <a:rPr lang="en-US" sz="2100" kern="1200" dirty="0" err="1"/>
            <a:t>nabadzības</a:t>
          </a:r>
          <a:r>
            <a:rPr lang="en-US" sz="2100" kern="1200" dirty="0"/>
            <a:t> un </a:t>
          </a:r>
          <a:r>
            <a:rPr lang="en-US" sz="2100" kern="1200" dirty="0" err="1"/>
            <a:t>sociālās</a:t>
          </a:r>
          <a:r>
            <a:rPr lang="en-US" sz="2100" kern="1200" dirty="0"/>
            <a:t> </a:t>
          </a:r>
          <a:r>
            <a:rPr lang="en-US" sz="2100" kern="1200" dirty="0" err="1"/>
            <a:t>atstumtības</a:t>
          </a:r>
          <a:r>
            <a:rPr lang="en-US" sz="2100" kern="1200" dirty="0"/>
            <a:t>)</a:t>
          </a:r>
          <a:r>
            <a:rPr lang="lv-LV" sz="2100" kern="1200" dirty="0"/>
            <a:t> pamatrādītāja uzraudzība</a:t>
          </a:r>
          <a:endParaRPr lang="en-US" sz="2100" kern="1200" dirty="0"/>
        </a:p>
      </dsp:txBody>
      <dsp:txXfrm>
        <a:off x="88082" y="95776"/>
        <a:ext cx="4491469" cy="1628195"/>
      </dsp:txXfrm>
    </dsp:sp>
    <dsp:sp modelId="{9F7E19DC-4318-4686-B4A8-8304ADC443DA}">
      <dsp:nvSpPr>
        <dsp:cNvPr id="0" name=""/>
        <dsp:cNvSpPr/>
      </dsp:nvSpPr>
      <dsp:spPr>
        <a:xfrm>
          <a:off x="0" y="1872534"/>
          <a:ext cx="4667633" cy="18043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/>
            <a:t>Sociālās aizsardzības komiteja</a:t>
          </a:r>
          <a:r>
            <a:rPr lang="en-US" sz="2100" kern="1200"/>
            <a:t> (SPC)</a:t>
          </a:r>
          <a:r>
            <a:rPr lang="lv-LV" sz="2100" kern="1200"/>
            <a:t> kā galvenais forums pieredzes apmaiņai un progresa nabadzības mazināšanā uzraudzībai (ikgadējais SPC ziņojums)</a:t>
          </a:r>
          <a:endParaRPr lang="en-US" sz="2100" kern="1200"/>
        </a:p>
      </dsp:txBody>
      <dsp:txXfrm>
        <a:off x="88082" y="1960616"/>
        <a:ext cx="4491469" cy="16281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FEF8A-4808-4DC5-B56D-8F41A473501F}">
      <dsp:nvSpPr>
        <dsp:cNvPr id="0" name=""/>
        <dsp:cNvSpPr/>
      </dsp:nvSpPr>
      <dsp:spPr>
        <a:xfrm>
          <a:off x="0" y="305724"/>
          <a:ext cx="4667633" cy="989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1 no 4 bērniem </a:t>
          </a:r>
          <a:r>
            <a:rPr lang="en-US" sz="1800" kern="1200" dirty="0"/>
            <a:t>un</a:t>
          </a:r>
          <a:r>
            <a:rPr lang="lv-LV" sz="1800" kern="1200" dirty="0"/>
            <a:t> </a:t>
          </a:r>
          <a:r>
            <a:rPr lang="en-US" sz="1800" kern="1200" dirty="0"/>
            <a:t>46% </a:t>
          </a:r>
          <a:r>
            <a:rPr lang="lv-LV" sz="1800" kern="1200" dirty="0"/>
            <a:t>m</a:t>
          </a:r>
          <a:r>
            <a:rPr lang="en-US" sz="1800" kern="1200" dirty="0"/>
            <a:t>ā</a:t>
          </a:r>
          <a:r>
            <a:rPr lang="lv-LV" sz="1800" kern="1200" dirty="0" err="1"/>
            <a:t>tes</a:t>
          </a:r>
          <a:r>
            <a:rPr lang="en-US" sz="1800" kern="1200" dirty="0"/>
            <a:t>, </a:t>
          </a:r>
          <a:r>
            <a:rPr lang="en-US" sz="1800" kern="1200" dirty="0" err="1"/>
            <a:t>kuras</a:t>
          </a:r>
          <a:r>
            <a:rPr lang="en-US" sz="1800" kern="1200" dirty="0"/>
            <a:t> </a:t>
          </a:r>
          <a:r>
            <a:rPr lang="en-US" sz="1800" kern="1200" dirty="0" err="1"/>
            <a:t>vienas</a:t>
          </a:r>
          <a:r>
            <a:rPr lang="en-US" sz="1800" kern="1200" dirty="0"/>
            <a:t> </a:t>
          </a:r>
          <a:r>
            <a:rPr lang="en-US" sz="1800" kern="1200" dirty="0" err="1"/>
            <a:t>audzina</a:t>
          </a:r>
          <a:r>
            <a:rPr lang="en-US" sz="1800" kern="1200" dirty="0"/>
            <a:t> </a:t>
          </a:r>
          <a:r>
            <a:rPr lang="en-US" sz="1800" kern="1200" dirty="0" err="1"/>
            <a:t>bērnus</a:t>
          </a:r>
          <a:r>
            <a:rPr lang="en-US" sz="1800" kern="1200" dirty="0"/>
            <a:t>, </a:t>
          </a:r>
          <a:r>
            <a:rPr lang="lv-LV" sz="1800" kern="1200" dirty="0"/>
            <a:t>ir pakļaut</a:t>
          </a:r>
          <a:r>
            <a:rPr lang="en-US" sz="1800" kern="1200" dirty="0" err="1"/>
            <a:t>i</a:t>
          </a:r>
          <a:r>
            <a:rPr lang="lv-LV" sz="1800" kern="1200" dirty="0"/>
            <a:t> nabadzības vai sociālās atstumtības riskam</a:t>
          </a:r>
          <a:endParaRPr lang="en-US" sz="1800" kern="1200" dirty="0"/>
        </a:p>
      </dsp:txBody>
      <dsp:txXfrm>
        <a:off x="48319" y="354043"/>
        <a:ext cx="4570995" cy="893182"/>
      </dsp:txXfrm>
    </dsp:sp>
    <dsp:sp modelId="{ADADDB90-1E3F-45C1-A1E2-0A91D5C9AF6B}">
      <dsp:nvSpPr>
        <dsp:cNvPr id="0" name=""/>
        <dsp:cNvSpPr/>
      </dsp:nvSpPr>
      <dsp:spPr>
        <a:xfrm>
          <a:off x="0" y="1347384"/>
          <a:ext cx="4667633" cy="989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Zemi </a:t>
          </a:r>
          <a:r>
            <a:rPr lang="lv-LV" sz="1800" kern="1200" dirty="0"/>
            <a:t>vecāku ienākumi un strādājošo nabadzība; augstas dzīves izmaksas</a:t>
          </a:r>
          <a:r>
            <a:rPr lang="en-US" sz="1800" kern="1200" dirty="0"/>
            <a:t> </a:t>
          </a:r>
          <a:r>
            <a:rPr lang="lv-LV" sz="1800" kern="1200" dirty="0"/>
            <a:t>ģimenē</a:t>
          </a:r>
          <a:r>
            <a:rPr lang="en-US" sz="1800" kern="1200" dirty="0"/>
            <a:t>m</a:t>
          </a:r>
        </a:p>
      </dsp:txBody>
      <dsp:txXfrm>
        <a:off x="48319" y="1395703"/>
        <a:ext cx="4570995" cy="893182"/>
      </dsp:txXfrm>
    </dsp:sp>
    <dsp:sp modelId="{77C0789D-478A-4711-93D9-A5A052C5FE97}">
      <dsp:nvSpPr>
        <dsp:cNvPr id="0" name=""/>
        <dsp:cNvSpPr/>
      </dsp:nvSpPr>
      <dsp:spPr>
        <a:xfrm>
          <a:off x="0" y="2389044"/>
          <a:ext cx="4667633" cy="989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Nepilnības piekļuvē kvalitatīviem pakalpojumiem</a:t>
          </a:r>
          <a:endParaRPr lang="en-US" sz="1800" kern="1200"/>
        </a:p>
      </dsp:txBody>
      <dsp:txXfrm>
        <a:off x="48319" y="2437363"/>
        <a:ext cx="4570995" cy="8931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C0ED7-C393-4902-893F-781D85E6160D}">
      <dsp:nvSpPr>
        <dsp:cNvPr id="0" name=""/>
        <dsp:cNvSpPr/>
      </dsp:nvSpPr>
      <dsp:spPr>
        <a:xfrm>
          <a:off x="0" y="205823"/>
          <a:ext cx="5157787" cy="15947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24% </a:t>
          </a:r>
          <a:r>
            <a:rPr lang="en-US" sz="2900" kern="1200" dirty="0" err="1"/>
            <a:t>jauniešu</a:t>
          </a:r>
          <a:r>
            <a:rPr lang="en-US" sz="2900" kern="1200" dirty="0"/>
            <a:t> </a:t>
          </a:r>
          <a:r>
            <a:rPr lang="en-US" sz="2900" kern="1200" dirty="0" err="1"/>
            <a:t>līdz</a:t>
          </a:r>
          <a:r>
            <a:rPr lang="en-US" sz="2900" kern="1200" dirty="0"/>
            <a:t> 29 </a:t>
          </a:r>
          <a:r>
            <a:rPr lang="en-US" sz="2900" kern="1200" dirty="0" err="1"/>
            <a:t>gadiem</a:t>
          </a:r>
          <a:r>
            <a:rPr lang="en-US" sz="2900" kern="1200" dirty="0"/>
            <a:t> </a:t>
          </a:r>
          <a:r>
            <a:rPr lang="lv-LV" sz="2900" kern="1200" dirty="0"/>
            <a:t>pakļaut</a:t>
          </a:r>
          <a:r>
            <a:rPr lang="en-US" sz="2900" kern="1200" dirty="0" err="1"/>
            <a:t>i</a:t>
          </a:r>
          <a:r>
            <a:rPr lang="lv-LV" sz="2900" kern="1200" dirty="0"/>
            <a:t> nabadzības vai sociālās atstumtības riskam</a:t>
          </a:r>
          <a:r>
            <a:rPr lang="en-US" sz="2900" kern="1200" dirty="0"/>
            <a:t> </a:t>
          </a:r>
        </a:p>
      </dsp:txBody>
      <dsp:txXfrm>
        <a:off x="77847" y="283670"/>
        <a:ext cx="5002093" cy="1439016"/>
      </dsp:txXfrm>
    </dsp:sp>
    <dsp:sp modelId="{65FF201E-D50A-4A06-A27D-7D0DFA1B7B6F}">
      <dsp:nvSpPr>
        <dsp:cNvPr id="0" name=""/>
        <dsp:cNvSpPr/>
      </dsp:nvSpPr>
      <dsp:spPr>
        <a:xfrm>
          <a:off x="0" y="1884054"/>
          <a:ext cx="5157787" cy="15947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Galvenais izaicinājums: pāreja no izglītības vai apmācībām uz nodarbinātību</a:t>
          </a:r>
          <a:endParaRPr lang="en-US" sz="2900" kern="1200" dirty="0"/>
        </a:p>
      </dsp:txBody>
      <dsp:txXfrm>
        <a:off x="77847" y="1961901"/>
        <a:ext cx="5002093" cy="1439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E972A0-23B9-46D9-A205-DC09FEAADDBC}">
      <dsp:nvSpPr>
        <dsp:cNvPr id="0" name=""/>
        <dsp:cNvSpPr/>
      </dsp:nvSpPr>
      <dsp:spPr>
        <a:xfrm>
          <a:off x="0" y="992"/>
          <a:ext cx="4898860" cy="11188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Grūti</a:t>
          </a:r>
          <a:r>
            <a:rPr lang="en-US" sz="2000" kern="1200" dirty="0"/>
            <a:t> </a:t>
          </a:r>
          <a:r>
            <a:rPr lang="en-US" sz="2000" kern="1200" dirty="0" err="1"/>
            <a:t>integrēties</a:t>
          </a:r>
          <a:r>
            <a:rPr lang="en-US" sz="2000" kern="1200" dirty="0"/>
            <a:t> </a:t>
          </a:r>
          <a:r>
            <a:rPr lang="en-US" sz="2000" kern="1200" dirty="0" err="1"/>
            <a:t>tiem</a:t>
          </a:r>
          <a:r>
            <a:rPr lang="en-US" sz="2000" kern="1200" dirty="0"/>
            <a:t>, </a:t>
          </a:r>
          <a:r>
            <a:rPr lang="en-US" sz="2000" kern="1200" dirty="0" err="1"/>
            <a:t>kuri</a:t>
          </a:r>
          <a:r>
            <a:rPr lang="en-US" sz="2000" kern="1200" dirty="0"/>
            <a:t> </a:t>
          </a:r>
          <a:r>
            <a:rPr lang="en-US" sz="2000" kern="1200" dirty="0" err="1"/>
            <a:t>ir</a:t>
          </a:r>
          <a:r>
            <a:rPr lang="en-US" sz="2000" kern="1200" dirty="0"/>
            <a:t> </a:t>
          </a:r>
          <a:r>
            <a:rPr lang="en-US" sz="2000" kern="1200" dirty="0" err="1"/>
            <a:t>ārpus</a:t>
          </a:r>
          <a:r>
            <a:rPr lang="en-US" sz="2000" kern="1200" dirty="0"/>
            <a:t> </a:t>
          </a:r>
          <a:r>
            <a:rPr lang="en-US" sz="2000" kern="1200" dirty="0" err="1"/>
            <a:t>darba</a:t>
          </a:r>
          <a:r>
            <a:rPr lang="en-US" sz="2000" kern="1200" dirty="0"/>
            <a:t> </a:t>
          </a:r>
          <a:r>
            <a:rPr lang="en-US" sz="2000" kern="1200" dirty="0" err="1"/>
            <a:t>tirgus</a:t>
          </a:r>
          <a:endParaRPr lang="en-US" sz="2000" kern="1200" dirty="0"/>
        </a:p>
      </dsp:txBody>
      <dsp:txXfrm>
        <a:off x="54616" y="55608"/>
        <a:ext cx="4789628" cy="1009580"/>
      </dsp:txXfrm>
    </dsp:sp>
    <dsp:sp modelId="{F0493370-BB70-4BF5-B7CF-2DEC9A8584EC}">
      <dsp:nvSpPr>
        <dsp:cNvPr id="0" name=""/>
        <dsp:cNvSpPr/>
      </dsp:nvSpPr>
      <dsp:spPr>
        <a:xfrm>
          <a:off x="0" y="1177405"/>
          <a:ext cx="4898860" cy="11188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8,3 % nodarbināto joprojām ir pakļauti nabadzības riskam</a:t>
          </a:r>
          <a:endParaRPr lang="en-US" sz="2000" kern="1200" dirty="0"/>
        </a:p>
      </dsp:txBody>
      <dsp:txXfrm>
        <a:off x="54616" y="1232021"/>
        <a:ext cx="4789628" cy="1009580"/>
      </dsp:txXfrm>
    </dsp:sp>
    <dsp:sp modelId="{38B5E3A3-4B23-4589-B7C7-F81AE8C85828}">
      <dsp:nvSpPr>
        <dsp:cNvPr id="0" name=""/>
        <dsp:cNvSpPr/>
      </dsp:nvSpPr>
      <dsp:spPr>
        <a:xfrm>
          <a:off x="0" y="2353817"/>
          <a:ext cx="4898860" cy="11188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Nepietiekams ienākumu atbalsts bezdarbniekiem un zems pabalstu </a:t>
          </a:r>
          <a:r>
            <a:rPr lang="en-US" sz="2000" kern="1200" dirty="0" err="1"/>
            <a:t>saņēmēju</a:t>
          </a:r>
          <a:r>
            <a:rPr lang="lv-LV" sz="2000" kern="1200" dirty="0"/>
            <a:t> līmenis</a:t>
          </a:r>
          <a:endParaRPr lang="en-US" sz="2000" kern="1200" dirty="0"/>
        </a:p>
      </dsp:txBody>
      <dsp:txXfrm>
        <a:off x="54616" y="2408433"/>
        <a:ext cx="4789628" cy="10095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972588-28D8-4546-93C7-5B7B993BE719}">
      <dsp:nvSpPr>
        <dsp:cNvPr id="0" name=""/>
        <dsp:cNvSpPr/>
      </dsp:nvSpPr>
      <dsp:spPr>
        <a:xfrm>
          <a:off x="0" y="19684"/>
          <a:ext cx="5157787" cy="11747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18,8% </a:t>
          </a:r>
          <a:r>
            <a:rPr lang="en-US" sz="2100" kern="1200" dirty="0" err="1"/>
            <a:t>senioru</a:t>
          </a:r>
          <a:r>
            <a:rPr lang="en-US" sz="2100" kern="1200" dirty="0"/>
            <a:t> 65+ </a:t>
          </a:r>
          <a:r>
            <a:rPr lang="en-US" sz="2100" kern="1200" dirty="0" err="1"/>
            <a:t>pakļauti</a:t>
          </a:r>
          <a:r>
            <a:rPr lang="en-US" sz="2100" kern="1200" dirty="0"/>
            <a:t> </a:t>
          </a:r>
          <a:r>
            <a:rPr lang="lv-LV" sz="2100" kern="1200" dirty="0"/>
            <a:t>nabadzības vai sociālās atstumtības riskam</a:t>
          </a:r>
          <a:r>
            <a:rPr lang="en-US" sz="2100" kern="1200" dirty="0"/>
            <a:t> </a:t>
          </a:r>
        </a:p>
      </dsp:txBody>
      <dsp:txXfrm>
        <a:off x="57347" y="77031"/>
        <a:ext cx="5043093" cy="1060059"/>
      </dsp:txXfrm>
    </dsp:sp>
    <dsp:sp modelId="{A249E4CA-7EC3-4278-B778-CEAC46B4764A}">
      <dsp:nvSpPr>
        <dsp:cNvPr id="0" name=""/>
        <dsp:cNvSpPr/>
      </dsp:nvSpPr>
      <dsp:spPr>
        <a:xfrm>
          <a:off x="0" y="1254917"/>
          <a:ext cx="5157787" cy="11747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Izteikta</a:t>
          </a:r>
          <a:r>
            <a:rPr lang="en-US" sz="2100" kern="1200" dirty="0"/>
            <a:t>s</a:t>
          </a:r>
          <a:r>
            <a:rPr lang="lv-LV" sz="2100" kern="1200" dirty="0"/>
            <a:t> atšķirība</a:t>
          </a:r>
          <a:r>
            <a:rPr lang="en-US" sz="2100" kern="1200" dirty="0"/>
            <a:t>s </a:t>
          </a:r>
          <a:r>
            <a:rPr lang="en-US" sz="2100" kern="1200" dirty="0" err="1"/>
            <a:t>starp</a:t>
          </a:r>
          <a:r>
            <a:rPr lang="en-US" sz="2100" kern="1200" dirty="0"/>
            <a:t> </a:t>
          </a:r>
          <a:r>
            <a:rPr lang="en-US" sz="2100" kern="1200" dirty="0" err="1"/>
            <a:t>vīriešiem</a:t>
          </a:r>
          <a:r>
            <a:rPr lang="en-US" sz="2100" kern="1200" dirty="0"/>
            <a:t> un </a:t>
          </a:r>
          <a:r>
            <a:rPr lang="en-US" sz="2100" kern="1200" dirty="0" err="1"/>
            <a:t>sievietēm</a:t>
          </a:r>
          <a:r>
            <a:rPr lang="lv-LV" sz="2100" kern="1200" dirty="0"/>
            <a:t>: 21,2 % sievietēm </a:t>
          </a:r>
          <a:r>
            <a:rPr lang="en-US" sz="2100" kern="1200" dirty="0"/>
            <a:t>un </a:t>
          </a:r>
          <a:r>
            <a:rPr lang="lv-LV" sz="2100" kern="1200" dirty="0"/>
            <a:t>15,8 % vīriešiem (pensiju plaisa)</a:t>
          </a:r>
          <a:endParaRPr lang="en-US" sz="2100" kern="1200" dirty="0"/>
        </a:p>
      </dsp:txBody>
      <dsp:txXfrm>
        <a:off x="57347" y="1312264"/>
        <a:ext cx="5043093" cy="1060059"/>
      </dsp:txXfrm>
    </dsp:sp>
    <dsp:sp modelId="{350AA7BF-A817-46C8-B654-9E1BD4C16E71}">
      <dsp:nvSpPr>
        <dsp:cNvPr id="0" name=""/>
        <dsp:cNvSpPr/>
      </dsp:nvSpPr>
      <dsp:spPr>
        <a:xfrm>
          <a:off x="0" y="2490150"/>
          <a:ext cx="5157787" cy="11747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/>
            <a:t>Pārejas posms no darba dzīves uz pensionēšanos ir būtisks sociālās ievainojamības brīdis</a:t>
          </a:r>
          <a:endParaRPr lang="en-US" sz="2100" kern="1200"/>
        </a:p>
      </dsp:txBody>
      <dsp:txXfrm>
        <a:off x="57347" y="2547497"/>
        <a:ext cx="5043093" cy="10600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B37D8-BDE8-499F-8283-61FE0844AAF5}">
      <dsp:nvSpPr>
        <dsp:cNvPr id="0" name=""/>
        <dsp:cNvSpPr/>
      </dsp:nvSpPr>
      <dsp:spPr>
        <a:xfrm>
          <a:off x="0" y="167664"/>
          <a:ext cx="4667633" cy="16415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Dažas iedzīvotāju grupas, t.sk. sievietes, ir vairāk pakļautas nabadzības un sociālās atstumtības riskam</a:t>
          </a:r>
          <a:endParaRPr lang="en-US" sz="2300" kern="1200" dirty="0"/>
        </a:p>
      </dsp:txBody>
      <dsp:txXfrm>
        <a:off x="80132" y="247796"/>
        <a:ext cx="4507369" cy="1481245"/>
      </dsp:txXfrm>
    </dsp:sp>
    <dsp:sp modelId="{BD7AF643-C3A6-4118-81A5-2CB02B78A065}">
      <dsp:nvSpPr>
        <dsp:cNvPr id="0" name=""/>
        <dsp:cNvSpPr/>
      </dsp:nvSpPr>
      <dsp:spPr>
        <a:xfrm>
          <a:off x="0" y="1875414"/>
          <a:ext cx="4667633" cy="16415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 err="1"/>
            <a:t>Nabadzīb</a:t>
          </a:r>
          <a:r>
            <a:rPr lang="en-US" sz="2300" kern="1200" dirty="0"/>
            <a:t>ā </a:t>
          </a:r>
          <a:r>
            <a:rPr lang="en-US" sz="2300" kern="1200" dirty="0" err="1"/>
            <a:t>dzīvojošie</a:t>
          </a:r>
          <a:r>
            <a:rPr lang="en-US" sz="2300" kern="1200" dirty="0"/>
            <a:t> </a:t>
          </a:r>
          <a:r>
            <a:rPr lang="en-US" sz="2300" kern="1200" dirty="0" err="1"/>
            <a:t>cilvēki</a:t>
          </a:r>
          <a:r>
            <a:rPr lang="lv-LV" sz="2300" kern="1200" dirty="0"/>
            <a:t> bieži vien saskaras arī ar </a:t>
          </a:r>
          <a:r>
            <a:rPr lang="lv-LV" sz="2300" kern="1200" dirty="0" err="1"/>
            <a:t>stigmatizāciju</a:t>
          </a:r>
          <a:r>
            <a:rPr lang="lv-LV" sz="2300" kern="1200" dirty="0"/>
            <a:t> vai diskrimināciju savas sociālekonomiskās situācijas dēļ</a:t>
          </a:r>
          <a:endParaRPr lang="en-US" sz="2300" kern="1200" dirty="0"/>
        </a:p>
      </dsp:txBody>
      <dsp:txXfrm>
        <a:off x="80132" y="1955546"/>
        <a:ext cx="4507369" cy="14812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B37D8-BDE8-499F-8283-61FE0844AAF5}">
      <dsp:nvSpPr>
        <dsp:cNvPr id="0" name=""/>
        <dsp:cNvSpPr/>
      </dsp:nvSpPr>
      <dsp:spPr>
        <a:xfrm>
          <a:off x="0" y="220358"/>
          <a:ext cx="4667633" cy="10448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88 % ES iedzīvotāju ir nobažījušies par ikdienas dzīves izmaksām un to ietekmi nākotnē</a:t>
          </a:r>
          <a:endParaRPr lang="en-US" sz="1900" kern="1200" dirty="0"/>
        </a:p>
      </dsp:txBody>
      <dsp:txXfrm>
        <a:off x="51003" y="271361"/>
        <a:ext cx="4565627" cy="942803"/>
      </dsp:txXfrm>
    </dsp:sp>
    <dsp:sp modelId="{BD7AF643-C3A6-4118-81A5-2CB02B78A065}">
      <dsp:nvSpPr>
        <dsp:cNvPr id="0" name=""/>
        <dsp:cNvSpPr/>
      </dsp:nvSpPr>
      <dsp:spPr>
        <a:xfrm>
          <a:off x="0" y="1319888"/>
          <a:ext cx="4667633" cy="10448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Enerģijas un transporta cenu pieaugums īpaši ietekmē mazāk aizsargātas mājsaimniecības</a:t>
          </a:r>
          <a:endParaRPr lang="en-US" sz="1900" kern="1200" dirty="0"/>
        </a:p>
      </dsp:txBody>
      <dsp:txXfrm>
        <a:off x="51003" y="1370891"/>
        <a:ext cx="4565627" cy="942803"/>
      </dsp:txXfrm>
    </dsp:sp>
    <dsp:sp modelId="{AB59672D-2AFA-44BF-83BE-A4EC1E2FA817}">
      <dsp:nvSpPr>
        <dsp:cNvPr id="0" name=""/>
        <dsp:cNvSpPr/>
      </dsp:nvSpPr>
      <dsp:spPr>
        <a:xfrm>
          <a:off x="0" y="2419419"/>
          <a:ext cx="4667633" cy="10448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Mājokļa </a:t>
          </a:r>
          <a:r>
            <a:rPr lang="en-US" sz="1900" kern="1200" dirty="0" err="1"/>
            <a:t>atstumtība</a:t>
          </a:r>
          <a:r>
            <a:rPr lang="en-US" sz="1900" kern="1200" dirty="0"/>
            <a:t> </a:t>
          </a:r>
          <a:r>
            <a:rPr lang="lv-LV" sz="1900" kern="1200" dirty="0"/>
            <a:t>ir īpašs izaicinājums personām, kur</a:t>
          </a:r>
          <a:r>
            <a:rPr lang="en-US" sz="1900" kern="1200" dirty="0"/>
            <a:t>as </a:t>
          </a:r>
          <a:r>
            <a:rPr lang="en-US" sz="1900" kern="1200" dirty="0" err="1"/>
            <a:t>ir</a:t>
          </a:r>
          <a:r>
            <a:rPr lang="en-US" sz="1900" kern="1200" dirty="0"/>
            <a:t> </a:t>
          </a:r>
          <a:r>
            <a:rPr lang="en-US" sz="1900" kern="1200" dirty="0" err="1"/>
            <a:t>pkaļautas</a:t>
          </a:r>
          <a:r>
            <a:rPr lang="lv-LV" sz="1900" kern="1200" dirty="0"/>
            <a:t> nabadzības vai sociālās atstumtības </a:t>
          </a:r>
          <a:r>
            <a:rPr lang="lv-LV" sz="1900" kern="1200" dirty="0" err="1"/>
            <a:t>risk</a:t>
          </a:r>
          <a:r>
            <a:rPr lang="en-US" sz="1900" kern="1200" dirty="0"/>
            <a:t>am</a:t>
          </a:r>
        </a:p>
      </dsp:txBody>
      <dsp:txXfrm>
        <a:off x="51003" y="2470422"/>
        <a:ext cx="4565627" cy="9428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20557-D9EA-4A2B-8B98-63BBA1F231CA}">
      <dsp:nvSpPr>
        <dsp:cNvPr id="0" name=""/>
        <dsp:cNvSpPr/>
      </dsp:nvSpPr>
      <dsp:spPr>
        <a:xfrm>
          <a:off x="0" y="81893"/>
          <a:ext cx="4667633" cy="173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Sociālajiem pakalpojumiem ir nozīmīga loma, taču joprojām pastāv trūkumi </a:t>
          </a:r>
          <a:r>
            <a:rPr lang="en-US" sz="2000" kern="1200" dirty="0" err="1"/>
            <a:t>pakalpojumu</a:t>
          </a:r>
          <a:r>
            <a:rPr lang="lv-LV" sz="2000" kern="1200" dirty="0"/>
            <a:t> pieejamībā</a:t>
          </a:r>
          <a:r>
            <a:rPr lang="en-US" sz="2000" kern="1200" dirty="0"/>
            <a:t> un </a:t>
          </a:r>
          <a:r>
            <a:rPr lang="lv-LV" sz="2000" kern="1200" dirty="0"/>
            <a:t>pieejamības apjomā</a:t>
          </a:r>
          <a:r>
            <a:rPr lang="en-US" sz="2000" kern="1200" dirty="0"/>
            <a:t>,</a:t>
          </a:r>
          <a:r>
            <a:rPr lang="lv-LV" sz="2000" kern="1200" dirty="0"/>
            <a:t> </a:t>
          </a:r>
          <a:r>
            <a:rPr lang="en-US" sz="2000" kern="1200" dirty="0"/>
            <a:t>to </a:t>
          </a:r>
          <a:r>
            <a:rPr lang="lv-LV" sz="2000" kern="1200" dirty="0"/>
            <a:t>kvalitātē un finansiālajā pieejamībā</a:t>
          </a:r>
          <a:endParaRPr lang="en-US" sz="2000" kern="1200" dirty="0"/>
        </a:p>
      </dsp:txBody>
      <dsp:txXfrm>
        <a:off x="84530" y="166423"/>
        <a:ext cx="4498573" cy="1562540"/>
      </dsp:txXfrm>
    </dsp:sp>
    <dsp:sp modelId="{090A03D4-5853-489D-BE7D-EA287A74D88F}">
      <dsp:nvSpPr>
        <dsp:cNvPr id="0" name=""/>
        <dsp:cNvSpPr/>
      </dsp:nvSpPr>
      <dsp:spPr>
        <a:xfrm>
          <a:off x="0" y="1871094"/>
          <a:ext cx="4667633" cy="173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Pastāv teritoriālās atšķirības piekļuvē kvalitatīviem pakalpojumiem</a:t>
          </a:r>
          <a:endParaRPr lang="en-US" sz="2000" kern="1200" dirty="0"/>
        </a:p>
      </dsp:txBody>
      <dsp:txXfrm>
        <a:off x="84530" y="1955624"/>
        <a:ext cx="4498573" cy="15625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9D52F-4FC6-4E11-8268-9E33833FB109}">
      <dsp:nvSpPr>
        <dsp:cNvPr id="0" name=""/>
        <dsp:cNvSpPr/>
      </dsp:nvSpPr>
      <dsp:spPr>
        <a:xfrm>
          <a:off x="0" y="324033"/>
          <a:ext cx="4667633" cy="14880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Nabadzības mazināšana un novēršana ir </a:t>
          </a:r>
          <a:r>
            <a:rPr lang="en-US" sz="2100" kern="1200" dirty="0" err="1"/>
            <a:t>svarīga</a:t>
          </a:r>
          <a:r>
            <a:rPr lang="lv-LV" sz="2100" kern="1200" dirty="0"/>
            <a:t> kop</a:t>
          </a:r>
          <a:r>
            <a:rPr lang="en-US" sz="2100" kern="1200" dirty="0" err="1"/>
            <a:t>ējā</a:t>
          </a:r>
          <a:r>
            <a:rPr lang="lv-LV" sz="2100" kern="1200" dirty="0"/>
            <a:t> atbildība</a:t>
          </a:r>
          <a:endParaRPr lang="en-US" sz="2100" kern="1200" dirty="0"/>
        </a:p>
      </dsp:txBody>
      <dsp:txXfrm>
        <a:off x="72639" y="396672"/>
        <a:ext cx="4522355" cy="1342742"/>
      </dsp:txXfrm>
    </dsp:sp>
    <dsp:sp modelId="{92BA7AFB-64E9-4AA3-A7EE-484F0C4F9793}">
      <dsp:nvSpPr>
        <dsp:cNvPr id="0" name=""/>
        <dsp:cNvSpPr/>
      </dsp:nvSpPr>
      <dsp:spPr>
        <a:xfrm>
          <a:off x="0" y="1872534"/>
          <a:ext cx="4667633" cy="14880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Aicinājums izstrādāt </a:t>
          </a:r>
          <a:r>
            <a:rPr lang="lv-LV" sz="2100" kern="1200" dirty="0" err="1"/>
            <a:t>pretnabadzības</a:t>
          </a:r>
          <a:r>
            <a:rPr lang="lv-LV" sz="2100" kern="1200" dirty="0"/>
            <a:t> ietvaru valsts, reģionālajā vai vietējā līmenī, kā arī iecelt nacionālo </a:t>
          </a:r>
          <a:r>
            <a:rPr lang="lv-LV" sz="2100" kern="1200" dirty="0" err="1"/>
            <a:t>pretnabadzības</a:t>
          </a:r>
          <a:r>
            <a:rPr lang="lv-LV" sz="2100" kern="1200" dirty="0"/>
            <a:t> koordinatoru</a:t>
          </a:r>
          <a:endParaRPr lang="en-US" sz="2100" kern="1200" dirty="0"/>
        </a:p>
      </dsp:txBody>
      <dsp:txXfrm>
        <a:off x="72639" y="1945173"/>
        <a:ext cx="4522355" cy="1342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60D08-9F4E-4395-B295-CCD352641C7F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B81E2-64E3-47DD-B049-07C4C8DF8F1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539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Eiropas bērnu garantija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(angļu val. </a:t>
            </a:r>
            <a:r>
              <a:rPr lang="lv-LV" sz="1200" b="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European</a:t>
            </a:r>
            <a:r>
              <a:rPr lang="lv-LV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lv-LV" sz="1200" b="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</a:t>
            </a:r>
            <a:r>
              <a:rPr lang="lv-LV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lv-LV" sz="1200" b="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Guarantee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ir Eiropas Savienības iniciatīva, kuras mērķis ir </a:t>
            </a:r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novērst bērnu nabadzību un sociālo atstumtību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nodrošinot, ka visiem bērniem – īpaši visneaizsargātākajiem – ir piekļuve pamata pakalpojumiem. </a:t>
            </a:r>
          </a:p>
          <a:p>
            <a:pPr fontAlgn="t"/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Dalībvalstīm jānodrošina, ka šiem bērniem ir </a:t>
            </a:r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efektīva un bezmaksas piekļuve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fontAlgn="t"/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Izglītībai 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pirmsskolas izglītībai un skolai un atbalstam (piemēram, mācību materiāli, ēdināšana)</a:t>
            </a:r>
          </a:p>
          <a:p>
            <a:pPr fontAlgn="t"/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Veselības aprūpei: 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profilaktiskajai un ārstniecības aprūpei</a:t>
            </a:r>
          </a:p>
          <a:p>
            <a:pPr fontAlgn="t"/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Uzturam: 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vismaz viena veselīga maltīte dienā (piemēram, skolā)</a:t>
            </a:r>
          </a:p>
          <a:p>
            <a:pPr fontAlgn="t"/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Mājoklim: 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drošiem dzīves apstākļiem un palīdzībai bezpajumtniecības riska gadījumā</a:t>
            </a:r>
          </a:p>
          <a:p>
            <a:pPr fontAlgn="t"/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Agrīnajai attīstībai un aprūpei: 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kvalitatīviem bērnu aprūpes pakalpojumiem (bērnudārzi, aprūpes centri)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Katrā ES valstī tiek izstrādāts </a:t>
            </a:r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nacionālais rīcības plāns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Tiek izmantots ES finansējums (piemēram, Eiropas Sociālais fonds Plus); Uzraudzīts progress ES līmenī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1B81E2-64E3-47DD-B049-07C4C8DF8F1A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2378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 līmeņa iniciatīvu “koalīcija” 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ietver arī: </a:t>
            </a:r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Eiropas platformu cīņai pret nabadzību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lv-LV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Europa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2020 ietvarā); </a:t>
            </a:r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Eiropas sociālo tiesību pīlāra īstenošanu </a:t>
            </a:r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jauno </a:t>
            </a:r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 </a:t>
            </a:r>
            <a:r>
              <a:rPr lang="lv-LV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pretnabadzības</a:t>
            </a:r>
            <a:r>
              <a:rPr lang="lv-LV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stratēģiju (2026)</a:t>
            </a:r>
            <a:endParaRPr lang="lv-LV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lv-LV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Šo iniciatīvu mērķis ir: koordinēt politiku starp valstīm, iesaistīt dažādus partnerus, nodrošināt kopīgu rīcību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1B81E2-64E3-47DD-B049-07C4C8DF8F1A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4217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A49E-DE17-4B6F-3B15-A6260373B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E94EE7-3AB2-5D93-F2D1-A7829E29B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BF79F-74A3-D8A9-3933-510B2510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4E330-EDAC-55A1-353D-CC15BB646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0C02A-734A-70F5-ECB4-FCD57B413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5611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B4BAA-05AD-2D0F-74A5-1ED1333D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4707C-5F2B-6FE3-687B-8663B0CA5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C5177-D45C-A33F-B23C-698C1638C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6C586-0680-C8E5-BB5C-97177D7DD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8B94E-8069-C831-A521-E3FC497A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011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FB1D4E-C670-EBD8-CB69-267FF7BA24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0015E-3974-FE6F-2E62-83509624C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390FD-29FA-C563-F866-DD26C327A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E6C4F-2128-72EC-9C44-9EE59676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DFBA8-C0E4-5221-8710-B65A88345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315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E60A3-6C7C-162B-E80B-F85207D20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7A16-0E4F-B056-AC95-FE1143F9A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D505A-8719-3227-F460-C061C33F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68358-AAEA-383B-16D1-1FD0B1259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9CA6A-D24D-3588-61F1-3E8AEF76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712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F8CF5-BAE6-E803-7357-C853995C0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49E62-FAF3-FD5C-58AE-FF8065026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078CC-336F-A4C1-9ABD-C92F02202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6A854-CBCA-19F9-7FD7-900BB649B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16ACC-1229-725F-99CB-51F36B35F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4620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26719-785C-A8BC-B742-E8CB58DD5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83A0-F661-213A-1ABB-9B97E489E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F0E21-E8C0-4D06-87C3-C47D5AA89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EF32D-126D-D3E1-FE68-0510E494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A9A37-2843-9750-7061-08CFEB93A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158D9-BE74-665A-8B52-07E5457FD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918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E543A-4D1F-A094-2D30-FF374465A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AFBD5-3283-BABC-B3E9-58CBC37C3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A36DC-6691-4B36-8567-CC9DCB915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FBBB21-52CB-7221-4479-6B20EC190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390BF7-4AD5-17C7-AD41-C8DFF756F2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81F36A-515B-5E35-F947-CE30A542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ABAE02-D71B-CD22-A698-65AA5AE23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D9899D-F4AE-7CC8-6D79-ED8A8E943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307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EB838-3094-5C50-DDDD-FD20DFB71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11DE5A-10C2-DF97-09A6-771BA8D2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AE29FF-A8A7-11CE-E923-E53675D12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150382-0C79-5A9D-0ED5-C5D3750DD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960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1DC5E5-AB98-1673-B49A-BAEE1210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10A83F-C19A-0BFF-200D-04870EB18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5452C-C98D-8429-89EF-417923FA6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99892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EBE5-5B9D-10BB-4A90-31ECA053E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0C71D-2BE4-3F5A-FB17-563489C01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72494-0612-4B03-D289-BA08CA17D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1890C-4943-5228-35E4-7289E35DE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E9F3B-B9B0-4E71-ABB6-12F117FEA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42507-D007-7203-AEF3-4FDDA55EB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842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8B4CC-F57A-D439-278D-7F0E955A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785017-45D7-4C1B-EDC0-67046901EE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60C15-A33C-49EB-AE86-A251E536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5FF1F-0F98-D4C1-A2C6-C09EA6B1A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46C67-73CC-F68B-3BE2-07C9FEF4B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028D1-3456-8A38-16C0-7F54D87C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935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1EF43B-D089-402E-A078-34DDA612D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BA5F6-FA43-F7D0-CFB1-68E401481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16B8C-FA05-E625-EAC5-73F76ECB5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C99D5B-7D6E-4186-A841-DE0137491481}" type="datetimeFigureOut">
              <a:rPr lang="lv-LV" smtClean="0"/>
              <a:t>10.06.2026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4EECD-C711-0E6E-FF94-D6C41B56F7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6387C-E38E-0156-366C-418DA6B3D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26C123-F9D7-4E09-9671-E476FA857B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2248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70" name="Freeform: Shape 46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72" name="Freeform: Shape 49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52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Freeform: Shape 53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5" name="Freeform: Shape 54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55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31A017D-8A1F-8E99-987A-37C6C5DCE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9284" y="1542402"/>
            <a:ext cx="7217191" cy="2820048"/>
          </a:xfrm>
        </p:spPr>
        <p:txBody>
          <a:bodyPr anchor="b">
            <a:normAutofit/>
          </a:bodyPr>
          <a:lstStyle/>
          <a:p>
            <a:r>
              <a:rPr lang="lv-LV" sz="3200" b="1" dirty="0">
                <a:solidFill>
                  <a:schemeClr val="tx2"/>
                </a:solidFill>
              </a:rPr>
              <a:t>Eiropas Komisijas paziņojums par </a:t>
            </a:r>
            <a:br>
              <a:rPr lang="lv-LV" sz="3200" b="1" dirty="0">
                <a:solidFill>
                  <a:schemeClr val="tx2"/>
                </a:solidFill>
              </a:rPr>
            </a:br>
            <a:r>
              <a:rPr lang="lv-LV" sz="3200" b="1" dirty="0">
                <a:solidFill>
                  <a:schemeClr val="tx2"/>
                </a:solidFill>
              </a:rPr>
              <a:t>Eiropas Savienības </a:t>
            </a:r>
            <a:br>
              <a:rPr lang="lv-LV" sz="3200" b="1" dirty="0">
                <a:solidFill>
                  <a:schemeClr val="tx2"/>
                </a:solidFill>
              </a:rPr>
            </a:br>
            <a:r>
              <a:rPr lang="en-US" sz="3200" b="1" dirty="0">
                <a:solidFill>
                  <a:schemeClr val="tx2"/>
                </a:solidFill>
              </a:rPr>
              <a:t>P</a:t>
            </a:r>
            <a:r>
              <a:rPr lang="lv-LV" sz="3200" b="1" dirty="0" err="1">
                <a:solidFill>
                  <a:schemeClr val="tx2"/>
                </a:solidFill>
              </a:rPr>
              <a:t>retnabadzības</a:t>
            </a:r>
            <a:r>
              <a:rPr lang="lv-LV" sz="3200" b="1" dirty="0">
                <a:solidFill>
                  <a:schemeClr val="tx2"/>
                </a:solidFill>
              </a:rPr>
              <a:t> stratēģiju: </a:t>
            </a:r>
            <a:br>
              <a:rPr lang="lv-LV" sz="3200" b="1" dirty="0">
                <a:solidFill>
                  <a:schemeClr val="tx2"/>
                </a:solidFill>
              </a:rPr>
            </a:br>
            <a:r>
              <a:rPr lang="lv-LV" sz="3200" b="1" dirty="0">
                <a:solidFill>
                  <a:schemeClr val="tx2"/>
                </a:solidFill>
              </a:rPr>
              <a:t>nabadzības risināšana un novēršana </a:t>
            </a:r>
            <a:br>
              <a:rPr lang="lv-LV" sz="3200" b="1" dirty="0">
                <a:solidFill>
                  <a:schemeClr val="tx2"/>
                </a:solidFill>
              </a:rPr>
            </a:br>
            <a:r>
              <a:rPr lang="lv-LV" sz="3200" b="1" dirty="0">
                <a:solidFill>
                  <a:schemeClr val="tx2"/>
                </a:solidFill>
              </a:rPr>
              <a:t>no bērnības līdz vecumdienām</a:t>
            </a:r>
            <a:endParaRPr lang="lv-LV" sz="32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32CDBE-D8C6-F8AC-659E-D8AC8E583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427715"/>
            <a:ext cx="9767847" cy="682079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tx2"/>
                </a:solidFill>
              </a:rPr>
              <a:t>Evija Kūla</a:t>
            </a:r>
            <a:endParaRPr lang="lv-LV" sz="1600" dirty="0">
              <a:solidFill>
                <a:schemeClr val="tx2"/>
              </a:solidFill>
            </a:endParaRPr>
          </a:p>
          <a:p>
            <a:r>
              <a:rPr lang="lv-LV" sz="1600" dirty="0">
                <a:solidFill>
                  <a:schemeClr val="tx2"/>
                </a:solidFill>
              </a:rPr>
              <a:t>L</a:t>
            </a:r>
            <a:r>
              <a:rPr lang="en-US" sz="1600" dirty="0" err="1">
                <a:solidFill>
                  <a:schemeClr val="tx2"/>
                </a:solidFill>
              </a:rPr>
              <a:t>abklājības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ministrijas</a:t>
            </a:r>
            <a:r>
              <a:rPr lang="lv-LV" sz="1600" dirty="0">
                <a:solidFill>
                  <a:schemeClr val="tx2"/>
                </a:solidFill>
              </a:rPr>
              <a:t> Sociālās politikas plānošanas un attīstības departamenta direktora vietniece</a:t>
            </a:r>
          </a:p>
          <a:p>
            <a:r>
              <a:rPr lang="lv-LV" sz="1600" dirty="0">
                <a:solidFill>
                  <a:schemeClr val="tx2"/>
                </a:solidFill>
              </a:rPr>
              <a:t>Sociālās iekļaušanas politikas koordinācijas komitejas 10.06.2026. sēde 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5190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Virsraksts 1">
            <a:extLst>
              <a:ext uri="{FF2B5EF4-FFF2-40B4-BE49-F238E27FC236}">
                <a16:creationId xmlns:a16="http://schemas.microsoft.com/office/drawing/2014/main" id="{D3E252DE-127D-44D1-80A9-383AA2211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12" y="1542402"/>
            <a:ext cx="7831182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(2)</a:t>
            </a:r>
            <a:b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Pasākumi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lai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mazinātu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horizontālos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faktorus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kas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palielina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nabadzību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07579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8BC8C-C269-9C71-7E42-5CC278DDD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B9D21-7487-A8FF-15CC-D1749B44C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Diskriminācijas un </a:t>
            </a:r>
            <a:r>
              <a:rPr lang="lv-LV" dirty="0" err="1"/>
              <a:t>stigmatizācijas</a:t>
            </a:r>
            <a:r>
              <a:rPr lang="lv-LV" dirty="0"/>
              <a:t> apkarošana</a:t>
            </a:r>
          </a:p>
        </p:txBody>
      </p:sp>
      <p:graphicFrame>
        <p:nvGraphicFramePr>
          <p:cNvPr id="9" name="Satura vietturis 4">
            <a:extLst>
              <a:ext uri="{FF2B5EF4-FFF2-40B4-BE49-F238E27FC236}">
                <a16:creationId xmlns:a16="http://schemas.microsoft.com/office/drawing/2014/main" id="{3CA34F44-2262-2295-F076-01E1637A97D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40598893"/>
              </p:ext>
            </p:extLst>
          </p:nvPr>
        </p:nvGraphicFramePr>
        <p:xfrm>
          <a:off x="839788" y="2505075"/>
          <a:ext cx="466763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E4912E76-8E83-E022-0E72-CA56CD5FB9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126953"/>
          </a:xfrm>
        </p:spPr>
        <p:txBody>
          <a:bodyPr>
            <a:normAutofit/>
          </a:bodyPr>
          <a:lstStyle/>
          <a:p>
            <a:endParaRPr lang="en-US" sz="900" dirty="0"/>
          </a:p>
          <a:p>
            <a:pPr marL="0" indent="0">
              <a:buNone/>
            </a:pPr>
            <a:r>
              <a:rPr lang="en-US" u="sng" dirty="0" err="1"/>
              <a:t>Procesā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lv-LV" dirty="0"/>
              <a:t>Priekšlikums </a:t>
            </a:r>
            <a:r>
              <a:rPr lang="lv-LV" b="1" dirty="0"/>
              <a:t>Padomes </a:t>
            </a:r>
            <a:r>
              <a:rPr lang="en-US" b="1" dirty="0" err="1"/>
              <a:t>i</a:t>
            </a:r>
            <a:r>
              <a:rPr lang="lv-LV" b="1" dirty="0" err="1"/>
              <a:t>eteikumam</a:t>
            </a:r>
            <a:r>
              <a:rPr lang="lv-LV" b="1" dirty="0"/>
              <a:t> </a:t>
            </a:r>
            <a:r>
              <a:rPr lang="lv-LV" dirty="0"/>
              <a:t>par cīņu pret mājokļa atstumtību</a:t>
            </a:r>
          </a:p>
        </p:txBody>
      </p:sp>
      <p:sp>
        <p:nvSpPr>
          <p:cNvPr id="8" name="Teksta vietturis 3">
            <a:extLst>
              <a:ext uri="{FF2B5EF4-FFF2-40B4-BE49-F238E27FC236}">
                <a16:creationId xmlns:a16="http://schemas.microsoft.com/office/drawing/2014/main" id="{D6A6D73C-6715-4BEA-28EF-044A5F88A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55137"/>
            <a:ext cx="4667633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Izaicinājumi</a:t>
            </a:r>
            <a:r>
              <a:rPr lang="en-US" dirty="0"/>
              <a:t> </a:t>
            </a:r>
            <a:endParaRPr lang="lv-LV" dirty="0"/>
          </a:p>
        </p:txBody>
      </p:sp>
      <p:sp>
        <p:nvSpPr>
          <p:cNvPr id="12" name="Teksta vietturis 5">
            <a:extLst>
              <a:ext uri="{FF2B5EF4-FFF2-40B4-BE49-F238E27FC236}">
                <a16:creationId xmlns:a16="http://schemas.microsoft.com/office/drawing/2014/main" id="{A580DCFE-8816-C8C5-390A-EDE9F2A6A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8326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0EA6-E1E9-973A-66D2-2DB13A44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Atbalsta sniegšana pamatvajadzību nodrošināšanai </a:t>
            </a:r>
            <a:r>
              <a:rPr lang="lv-LV" dirty="0" err="1"/>
              <a:t>pieaugoš</a:t>
            </a:r>
            <a:r>
              <a:rPr lang="en-US" dirty="0" err="1"/>
              <a:t>ās</a:t>
            </a:r>
            <a:r>
              <a:rPr lang="lv-LV" dirty="0"/>
              <a:t> dzīves dārdzības</a:t>
            </a:r>
            <a:r>
              <a:rPr lang="en-US" dirty="0"/>
              <a:t> </a:t>
            </a:r>
            <a:r>
              <a:rPr lang="en-US" dirty="0" err="1"/>
              <a:t>dēļ</a:t>
            </a:r>
            <a:endParaRPr lang="lv-LV" dirty="0"/>
          </a:p>
        </p:txBody>
      </p:sp>
      <p:graphicFrame>
        <p:nvGraphicFramePr>
          <p:cNvPr id="9" name="Satura vietturis 4">
            <a:extLst>
              <a:ext uri="{FF2B5EF4-FFF2-40B4-BE49-F238E27FC236}">
                <a16:creationId xmlns:a16="http://schemas.microsoft.com/office/drawing/2014/main" id="{DE4AD7D7-9015-40F5-DBC9-272C6034EFE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63633323"/>
              </p:ext>
            </p:extLst>
          </p:nvPr>
        </p:nvGraphicFramePr>
        <p:xfrm>
          <a:off x="839788" y="2505075"/>
          <a:ext cx="466763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7564B149-EC3E-4507-A0BB-F792227C2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697"/>
            <a:ext cx="5183188" cy="2331720"/>
          </a:xfrm>
        </p:spPr>
        <p:txBody>
          <a:bodyPr>
            <a:normAutofit/>
          </a:bodyPr>
          <a:lstStyle/>
          <a:p>
            <a:endParaRPr lang="en-US" sz="900" dirty="0"/>
          </a:p>
          <a:p>
            <a:pPr marL="0" indent="0">
              <a:spcBef>
                <a:spcPts val="1800"/>
              </a:spcBef>
              <a:buNone/>
            </a:pPr>
            <a:r>
              <a:rPr lang="lv-LV" sz="2400" dirty="0"/>
              <a:t>FRA (Eiropas Savienības Pamattiesību aģentūra)</a:t>
            </a:r>
            <a:r>
              <a:rPr lang="en-US" sz="2400" dirty="0"/>
              <a:t> </a:t>
            </a:r>
            <a:r>
              <a:rPr lang="en-US" sz="2400" dirty="0" err="1"/>
              <a:t>veiks</a:t>
            </a:r>
            <a:r>
              <a:rPr lang="en-US" sz="2400" dirty="0"/>
              <a:t> </a:t>
            </a:r>
            <a:r>
              <a:rPr lang="en-US" sz="2400" dirty="0" err="1"/>
              <a:t>salīdzinošu</a:t>
            </a:r>
            <a:r>
              <a:rPr lang="en-US" sz="2400" dirty="0"/>
              <a:t> </a:t>
            </a:r>
            <a:r>
              <a:rPr lang="en-US" sz="2400" dirty="0" err="1"/>
              <a:t>tiesību</a:t>
            </a:r>
            <a:r>
              <a:rPr lang="en-US" sz="2400" dirty="0"/>
              <a:t> </a:t>
            </a:r>
            <a:r>
              <a:rPr lang="en-US" sz="2400" dirty="0" err="1"/>
              <a:t>aktu</a:t>
            </a:r>
            <a:r>
              <a:rPr lang="en-US" sz="2400" dirty="0"/>
              <a:t> </a:t>
            </a:r>
            <a:r>
              <a:rPr lang="en-US" sz="2400" dirty="0" err="1"/>
              <a:t>analīzi</a:t>
            </a:r>
            <a:r>
              <a:rPr lang="en-US" sz="2400" dirty="0"/>
              <a:t> un </a:t>
            </a:r>
            <a:r>
              <a:rPr lang="en-US" sz="2400" dirty="0" err="1"/>
              <a:t>sniegs</a:t>
            </a:r>
            <a:r>
              <a:rPr lang="en-US" sz="2400" dirty="0"/>
              <a:t> datus par </a:t>
            </a:r>
            <a:r>
              <a:rPr lang="en-US" sz="2400" dirty="0" err="1"/>
              <a:t>sociāli</a:t>
            </a:r>
            <a:r>
              <a:rPr lang="en-US" sz="2400" dirty="0"/>
              <a:t> </a:t>
            </a:r>
            <a:r>
              <a:rPr lang="en-US" sz="2400" dirty="0" err="1"/>
              <a:t>ekonomisko</a:t>
            </a:r>
            <a:r>
              <a:rPr lang="en-US" sz="2400" dirty="0"/>
              <a:t> </a:t>
            </a:r>
            <a:r>
              <a:rPr lang="en-US" sz="2400" dirty="0" err="1"/>
              <a:t>diskrimināciju</a:t>
            </a:r>
            <a:endParaRPr lang="lv-LV" sz="2400" dirty="0"/>
          </a:p>
        </p:txBody>
      </p:sp>
      <p:sp>
        <p:nvSpPr>
          <p:cNvPr id="10" name="Teksta vietturis 3">
            <a:extLst>
              <a:ext uri="{FF2B5EF4-FFF2-40B4-BE49-F238E27FC236}">
                <a16:creationId xmlns:a16="http://schemas.microsoft.com/office/drawing/2014/main" id="{8B292022-6DD4-1395-EC04-F502833A3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55137"/>
            <a:ext cx="4667633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Izaicinājumi</a:t>
            </a:r>
            <a:r>
              <a:rPr lang="en-US" dirty="0"/>
              <a:t> </a:t>
            </a:r>
            <a:endParaRPr lang="lv-LV" dirty="0"/>
          </a:p>
        </p:txBody>
      </p:sp>
      <p:sp>
        <p:nvSpPr>
          <p:cNvPr id="13" name="Teksta vietturis 5">
            <a:extLst>
              <a:ext uri="{FF2B5EF4-FFF2-40B4-BE49-F238E27FC236}">
                <a16:creationId xmlns:a16="http://schemas.microsoft.com/office/drawing/2014/main" id="{850254F4-E869-4C76-8923-8655F63B31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8241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0EA6-E1E9-973A-66D2-2DB13A44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Piekļuve</a:t>
            </a:r>
            <a:r>
              <a:rPr lang="en-US" dirty="0"/>
              <a:t> </a:t>
            </a:r>
            <a:r>
              <a:rPr lang="lv-LV" dirty="0"/>
              <a:t>pakalpojumiem personām, kurām tas ir nepieciešams</a:t>
            </a:r>
          </a:p>
        </p:txBody>
      </p:sp>
      <p:graphicFrame>
        <p:nvGraphicFramePr>
          <p:cNvPr id="9" name="Satura vietturis 4">
            <a:extLst>
              <a:ext uri="{FF2B5EF4-FFF2-40B4-BE49-F238E27FC236}">
                <a16:creationId xmlns:a16="http://schemas.microsoft.com/office/drawing/2014/main" id="{8C7119F9-D8A4-ABC8-5C48-917A395634F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46604869"/>
              </p:ext>
            </p:extLst>
          </p:nvPr>
        </p:nvGraphicFramePr>
        <p:xfrm>
          <a:off x="839788" y="2505075"/>
          <a:ext cx="466763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7564B149-EC3E-4507-A0BB-F792227C2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126953"/>
          </a:xfrm>
        </p:spPr>
        <p:txBody>
          <a:bodyPr>
            <a:normAutofit fontScale="92500"/>
          </a:bodyPr>
          <a:lstStyle/>
          <a:p>
            <a:endParaRPr lang="en-US" sz="900" dirty="0"/>
          </a:p>
          <a:p>
            <a:pPr marL="0" indent="0" algn="just">
              <a:buNone/>
            </a:pPr>
            <a:r>
              <a:rPr lang="en-US" sz="2600" u="sng" dirty="0"/>
              <a:t>2027</a:t>
            </a:r>
            <a:r>
              <a:rPr lang="lv-LV" sz="2600" u="sng" dirty="0"/>
              <a:t>.gadā</a:t>
            </a:r>
            <a:endParaRPr lang="en-US" sz="2600" u="sng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lv-LV" sz="2600" dirty="0"/>
              <a:t>Priekšlikums </a:t>
            </a:r>
            <a:r>
              <a:rPr lang="lv-LV" sz="2600" b="1" dirty="0"/>
              <a:t>Padomes ieteikumam </a:t>
            </a:r>
            <a:r>
              <a:rPr lang="lv-LV" sz="2600" dirty="0"/>
              <a:t>par vieglāku un integrētu piekļuvi pakalpojumiem</a:t>
            </a:r>
            <a:endParaRPr lang="en-US" sz="2600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lv-LV" sz="2600" dirty="0"/>
              <a:t>ES brīvprātīgā </a:t>
            </a:r>
            <a:r>
              <a:rPr lang="lv-LV" sz="2600" b="1" dirty="0"/>
              <a:t>sociālo pakalpojumu kvalitātes</a:t>
            </a:r>
            <a:r>
              <a:rPr lang="lv-LV" sz="2600" dirty="0"/>
              <a:t> ietvara atjaunināšana</a:t>
            </a:r>
            <a:endParaRPr lang="en-US" sz="2600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en-US" sz="2600" dirty="0" err="1"/>
              <a:t>Eiropas</a:t>
            </a:r>
            <a:r>
              <a:rPr lang="en-US" sz="2600" dirty="0"/>
              <a:t> K</a:t>
            </a:r>
            <a:r>
              <a:rPr lang="lv-LV" sz="2600" dirty="0" err="1"/>
              <a:t>omisijas</a:t>
            </a:r>
            <a:r>
              <a:rPr lang="lv-LV" sz="2600" dirty="0"/>
              <a:t> 2023.gada </a:t>
            </a:r>
            <a:r>
              <a:rPr lang="lv-LV" sz="2600" b="1" dirty="0"/>
              <a:t>ziņojuma par piekļuvi būtiskajiem pakalpojumiem aktualizēšana</a:t>
            </a:r>
          </a:p>
        </p:txBody>
      </p:sp>
      <p:sp>
        <p:nvSpPr>
          <p:cNvPr id="10" name="Teksta vietturis 3">
            <a:extLst>
              <a:ext uri="{FF2B5EF4-FFF2-40B4-BE49-F238E27FC236}">
                <a16:creationId xmlns:a16="http://schemas.microsoft.com/office/drawing/2014/main" id="{0DE43653-7C4F-A86B-C852-1D742CCE2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55137"/>
            <a:ext cx="4667633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Izaicinājumi</a:t>
            </a:r>
            <a:r>
              <a:rPr lang="en-US" dirty="0"/>
              <a:t> </a:t>
            </a:r>
            <a:endParaRPr lang="lv-LV" dirty="0"/>
          </a:p>
        </p:txBody>
      </p:sp>
      <p:sp>
        <p:nvSpPr>
          <p:cNvPr id="13" name="Teksta vietturis 5">
            <a:extLst>
              <a:ext uri="{FF2B5EF4-FFF2-40B4-BE49-F238E27FC236}">
                <a16:creationId xmlns:a16="http://schemas.microsoft.com/office/drawing/2014/main" id="{266EE8A2-2C94-EB5A-9C39-047105C05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16642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Virsraksts 1">
            <a:extLst>
              <a:ext uri="{FF2B5EF4-FFF2-40B4-BE49-F238E27FC236}">
                <a16:creationId xmlns:a16="http://schemas.microsoft.com/office/drawing/2014/main" id="{D3E252DE-127D-44D1-80A9-383AA2211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3526" y="1542401"/>
            <a:ext cx="7909560" cy="272262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3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(3)</a:t>
            </a:r>
            <a:br>
              <a:rPr lang="en-US" sz="33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Pārvaldības un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finansējuma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stiprināšana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un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uzraudzības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uzlabošana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nabadzības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samazināšanai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un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novēršanai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49845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0EA6-E1E9-973A-66D2-2DB13A44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Pārvaldība</a:t>
            </a:r>
            <a:endParaRPr lang="lv-LV" dirty="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D0722B9-75E1-4AC9-81A6-FA992FD56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lv-LV" dirty="0"/>
          </a:p>
        </p:txBody>
      </p:sp>
      <p:graphicFrame>
        <p:nvGraphicFramePr>
          <p:cNvPr id="9" name="Satura vietturis 4">
            <a:extLst>
              <a:ext uri="{FF2B5EF4-FFF2-40B4-BE49-F238E27FC236}">
                <a16:creationId xmlns:a16="http://schemas.microsoft.com/office/drawing/2014/main" id="{1252CCC5-99F9-B88A-E1F3-D5CF7056E12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08523284"/>
              </p:ext>
            </p:extLst>
          </p:nvPr>
        </p:nvGraphicFramePr>
        <p:xfrm>
          <a:off x="665163" y="1812267"/>
          <a:ext cx="466763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7564B149-EC3E-4507-A0BB-F792227C2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126953"/>
          </a:xfrm>
        </p:spPr>
        <p:txBody>
          <a:bodyPr>
            <a:normAutofit fontScale="85000" lnSpcReduction="20000"/>
          </a:bodyPr>
          <a:lstStyle/>
          <a:p>
            <a:endParaRPr lang="en-US" sz="900" dirty="0"/>
          </a:p>
          <a:p>
            <a:pPr marL="0" indent="0" algn="just">
              <a:buNone/>
            </a:pPr>
            <a:r>
              <a:rPr lang="en-US" u="sng" dirty="0" err="1"/>
              <a:t>Procesā</a:t>
            </a:r>
            <a:endParaRPr lang="en-US" u="sng" dirty="0"/>
          </a:p>
          <a:p>
            <a:pPr marL="0" indent="0" algn="just">
              <a:buNone/>
            </a:pPr>
            <a:r>
              <a:rPr lang="lv-LV" b="1" dirty="0"/>
              <a:t>Principi efektīvām </a:t>
            </a:r>
            <a:r>
              <a:rPr lang="lv-LV" b="1" dirty="0" err="1"/>
              <a:t>pretnabadzības</a:t>
            </a:r>
            <a:r>
              <a:rPr lang="lv-LV" b="1" dirty="0"/>
              <a:t> politikām</a:t>
            </a:r>
            <a:r>
              <a:rPr lang="lv-LV" dirty="0"/>
              <a:t>, kas palīdz dalībvalstīm plānot un pilnveidot </a:t>
            </a:r>
            <a:r>
              <a:rPr lang="lv-LV" dirty="0" err="1"/>
              <a:t>pretnabadzības</a:t>
            </a:r>
            <a:r>
              <a:rPr lang="lv-LV" dirty="0"/>
              <a:t> stratēģijas un ietvarus. </a:t>
            </a:r>
            <a:endParaRPr lang="en-US" dirty="0"/>
          </a:p>
          <a:p>
            <a:pPr marL="0" indent="0" algn="just">
              <a:buNone/>
            </a:pPr>
            <a:r>
              <a:rPr lang="en-US" u="sng" dirty="0" err="1"/>
              <a:t>Drīzumā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r>
              <a:rPr lang="lv-LV" b="1" dirty="0"/>
              <a:t>Strukturēts dialogs, lai iesaistītu personas, kuras dzīvo </a:t>
            </a:r>
            <a:r>
              <a:rPr lang="lv-LV" b="1" dirty="0" err="1"/>
              <a:t>nabadzīb</a:t>
            </a:r>
            <a:r>
              <a:rPr lang="en-US" b="1" dirty="0"/>
              <a:t>ā</a:t>
            </a:r>
            <a:r>
              <a:rPr lang="lv-LV" dirty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u="sng" dirty="0"/>
              <a:t>202</a:t>
            </a:r>
            <a:r>
              <a:rPr lang="lv-LV" u="sng" dirty="0"/>
              <a:t>8.gadā</a:t>
            </a:r>
            <a:endParaRPr lang="en-US" u="sng" dirty="0"/>
          </a:p>
          <a:p>
            <a:pPr marL="0" indent="0" algn="just">
              <a:buNone/>
            </a:pPr>
            <a:r>
              <a:rPr lang="lv-LV" b="1" dirty="0"/>
              <a:t>Papildu vadlīnijas par sadales ietekmes izvērtējumu </a:t>
            </a:r>
            <a:r>
              <a:rPr lang="lv-LV" dirty="0"/>
              <a:t>izmantošanu valsts budžeta ietvar</a:t>
            </a:r>
            <a:r>
              <a:rPr lang="en-US" dirty="0"/>
              <a:t>ā</a:t>
            </a:r>
            <a:r>
              <a:rPr lang="lv-LV" dirty="0"/>
              <a:t> (2028).</a:t>
            </a:r>
          </a:p>
        </p:txBody>
      </p:sp>
      <p:sp>
        <p:nvSpPr>
          <p:cNvPr id="10" name="Teksta vietturis 5">
            <a:extLst>
              <a:ext uri="{FF2B5EF4-FFF2-40B4-BE49-F238E27FC236}">
                <a16:creationId xmlns:a16="http://schemas.microsoft.com/office/drawing/2014/main" id="{FFF44056-3AD0-298B-A704-DB079EF5C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6264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0EA6-E1E9-973A-66D2-2DB13A44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Finansējums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 err="1"/>
              <a:t>publiskā</a:t>
            </a:r>
            <a:r>
              <a:rPr lang="en-US" dirty="0"/>
              <a:t> un </a:t>
            </a:r>
            <a:r>
              <a:rPr lang="en-US" dirty="0" err="1"/>
              <a:t>privātā</a:t>
            </a:r>
            <a:r>
              <a:rPr lang="en-US" dirty="0"/>
              <a:t> </a:t>
            </a:r>
            <a:r>
              <a:rPr lang="en-US" dirty="0" err="1"/>
              <a:t>finansējuma</a:t>
            </a:r>
            <a:r>
              <a:rPr lang="en-US" dirty="0"/>
              <a:t> </a:t>
            </a:r>
            <a:r>
              <a:rPr lang="en-US" dirty="0" err="1"/>
              <a:t>mobilizēšana</a:t>
            </a:r>
            <a:endParaRPr lang="lv-LV" dirty="0"/>
          </a:p>
        </p:txBody>
      </p:sp>
      <p:sp>
        <p:nvSpPr>
          <p:cNvPr id="3" name="Taisnstūris 2">
            <a:extLst>
              <a:ext uri="{FF2B5EF4-FFF2-40B4-BE49-F238E27FC236}">
                <a16:creationId xmlns:a16="http://schemas.microsoft.com/office/drawing/2014/main" id="{B8546186-AF65-4217-A2A1-68D3C8EF2CFE}"/>
              </a:ext>
            </a:extLst>
          </p:cNvPr>
          <p:cNvSpPr/>
          <p:nvPr/>
        </p:nvSpPr>
        <p:spPr>
          <a:xfrm>
            <a:off x="1366345" y="2207172"/>
            <a:ext cx="2585545" cy="12218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ESF+ 2021 – 2027</a:t>
            </a:r>
          </a:p>
          <a:p>
            <a:pPr algn="ctr"/>
            <a:r>
              <a:rPr lang="lv-LV" sz="2000" dirty="0"/>
              <a:t>€</a:t>
            </a:r>
            <a:r>
              <a:rPr lang="en-US" sz="2000" dirty="0"/>
              <a:t> 139 </a:t>
            </a:r>
            <a:r>
              <a:rPr lang="en-US" sz="2000" dirty="0" err="1"/>
              <a:t>miljardi</a:t>
            </a:r>
            <a:r>
              <a:rPr lang="en-US" sz="2000" dirty="0"/>
              <a:t> </a:t>
            </a:r>
            <a:endParaRPr lang="lv-LV" sz="2000" dirty="0"/>
          </a:p>
        </p:txBody>
      </p:sp>
      <p:sp>
        <p:nvSpPr>
          <p:cNvPr id="8" name="Taisnstūris 7">
            <a:extLst>
              <a:ext uri="{FF2B5EF4-FFF2-40B4-BE49-F238E27FC236}">
                <a16:creationId xmlns:a16="http://schemas.microsoft.com/office/drawing/2014/main" id="{6DD8840B-28CC-4F81-9AB2-2C482060FB1B}"/>
              </a:ext>
            </a:extLst>
          </p:cNvPr>
          <p:cNvSpPr/>
          <p:nvPr/>
        </p:nvSpPr>
        <p:spPr>
          <a:xfrm>
            <a:off x="4861034" y="2207172"/>
            <a:ext cx="2585545" cy="12218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P</a:t>
            </a:r>
            <a:r>
              <a:rPr lang="lv-LV" sz="2000" dirty="0" err="1"/>
              <a:t>riekšlikums</a:t>
            </a:r>
            <a:r>
              <a:rPr lang="lv-LV" sz="2000" dirty="0"/>
              <a:t> daudzgadu finanšu shēmai </a:t>
            </a:r>
            <a:r>
              <a:rPr lang="en-US" sz="2000" dirty="0"/>
              <a:t>2028 – 2034 </a:t>
            </a:r>
          </a:p>
          <a:p>
            <a:pPr algn="ctr"/>
            <a:r>
              <a:rPr lang="lv-LV" sz="2000" dirty="0"/>
              <a:t>≥</a:t>
            </a:r>
            <a:r>
              <a:rPr lang="en-US" sz="2000" dirty="0"/>
              <a:t> 14%</a:t>
            </a:r>
            <a:endParaRPr lang="lv-LV" sz="2000" dirty="0"/>
          </a:p>
        </p:txBody>
      </p:sp>
      <p:sp>
        <p:nvSpPr>
          <p:cNvPr id="9" name="Taisnstūris 8">
            <a:extLst>
              <a:ext uri="{FF2B5EF4-FFF2-40B4-BE49-F238E27FC236}">
                <a16:creationId xmlns:a16="http://schemas.microsoft.com/office/drawing/2014/main" id="{0BB0E7D4-CE43-49E8-AEF0-907CCB46B177}"/>
              </a:ext>
            </a:extLst>
          </p:cNvPr>
          <p:cNvSpPr/>
          <p:nvPr/>
        </p:nvSpPr>
        <p:spPr>
          <a:xfrm>
            <a:off x="8203323" y="2207172"/>
            <a:ext cx="2585545" cy="12218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/>
              <a:t> Eiropas Investīciju bankas grupa</a:t>
            </a:r>
            <a:endParaRPr lang="en-US" sz="2000" dirty="0"/>
          </a:p>
          <a:p>
            <a:pPr algn="ctr"/>
            <a:r>
              <a:rPr lang="en-US" sz="2000" dirty="0"/>
              <a:t>2026 – 2027</a:t>
            </a:r>
          </a:p>
          <a:p>
            <a:pPr algn="ctr"/>
            <a:r>
              <a:rPr lang="lv-LV" sz="2000" dirty="0"/>
              <a:t>€</a:t>
            </a:r>
            <a:r>
              <a:rPr lang="en-US" sz="2000" dirty="0"/>
              <a:t> 22 </a:t>
            </a:r>
            <a:r>
              <a:rPr lang="en-US" sz="2000" dirty="0" err="1"/>
              <a:t>miljardi</a:t>
            </a:r>
            <a:endParaRPr lang="lv-LV" sz="2000" dirty="0"/>
          </a:p>
        </p:txBody>
      </p:sp>
      <p:sp>
        <p:nvSpPr>
          <p:cNvPr id="10" name="Taisnstūris 9">
            <a:extLst>
              <a:ext uri="{FF2B5EF4-FFF2-40B4-BE49-F238E27FC236}">
                <a16:creationId xmlns:a16="http://schemas.microsoft.com/office/drawing/2014/main" id="{54B71590-790B-48C5-81F8-7F4D19509D8F}"/>
              </a:ext>
            </a:extLst>
          </p:cNvPr>
          <p:cNvSpPr/>
          <p:nvPr/>
        </p:nvSpPr>
        <p:spPr>
          <a:xfrm>
            <a:off x="1366344" y="3864028"/>
            <a:ext cx="2585545" cy="12218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/>
              <a:t>Atveseļošanas un noturības mehānisms</a:t>
            </a:r>
            <a:endParaRPr lang="en-US" sz="2000" dirty="0"/>
          </a:p>
          <a:p>
            <a:pPr algn="ctr"/>
            <a:r>
              <a:rPr lang="lv-LV" sz="2000" dirty="0"/>
              <a:t>€ </a:t>
            </a:r>
            <a:r>
              <a:rPr lang="en-US" sz="2000" dirty="0"/>
              <a:t>577 </a:t>
            </a:r>
            <a:r>
              <a:rPr lang="en-US" sz="2000" dirty="0" err="1"/>
              <a:t>miljardi</a:t>
            </a:r>
            <a:endParaRPr lang="lv-LV" sz="2000" dirty="0"/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78794437-40E6-47DC-BAAE-039F2B2ECAC0}"/>
              </a:ext>
            </a:extLst>
          </p:cNvPr>
          <p:cNvSpPr/>
          <p:nvPr/>
        </p:nvSpPr>
        <p:spPr>
          <a:xfrm>
            <a:off x="4803227" y="3864028"/>
            <a:ext cx="2585545" cy="12218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/>
              <a:t>Eiropas Padomes Attīstības banka</a:t>
            </a:r>
            <a:endParaRPr lang="en-US" sz="2000" dirty="0"/>
          </a:p>
          <a:p>
            <a:pPr algn="ctr"/>
            <a:r>
              <a:rPr lang="lv-LV" sz="2000" dirty="0"/>
              <a:t>≈ €</a:t>
            </a:r>
            <a:r>
              <a:rPr lang="en-US" sz="2000" dirty="0"/>
              <a:t> 3 </a:t>
            </a:r>
            <a:r>
              <a:rPr lang="en-US" sz="2000" dirty="0" err="1"/>
              <a:t>miljardi</a:t>
            </a:r>
            <a:r>
              <a:rPr lang="en-US" sz="2000" dirty="0"/>
              <a:t> / </a:t>
            </a:r>
            <a:r>
              <a:rPr lang="en-US" sz="2000" dirty="0" err="1"/>
              <a:t>gadā</a:t>
            </a:r>
            <a:endParaRPr lang="lv-LV" sz="2000" dirty="0"/>
          </a:p>
        </p:txBody>
      </p:sp>
      <p:sp>
        <p:nvSpPr>
          <p:cNvPr id="12" name="Taisnstūris 11">
            <a:extLst>
              <a:ext uri="{FF2B5EF4-FFF2-40B4-BE49-F238E27FC236}">
                <a16:creationId xmlns:a16="http://schemas.microsoft.com/office/drawing/2014/main" id="{917299B2-BC93-4958-86F6-204679911357}"/>
              </a:ext>
            </a:extLst>
          </p:cNvPr>
          <p:cNvSpPr/>
          <p:nvPr/>
        </p:nvSpPr>
        <p:spPr>
          <a:xfrm>
            <a:off x="8203324" y="3864028"/>
            <a:ext cx="2585545" cy="12218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P</a:t>
            </a:r>
            <a:r>
              <a:rPr lang="lv-LV" sz="2000" dirty="0" err="1"/>
              <a:t>retnabadzības</a:t>
            </a:r>
            <a:r>
              <a:rPr lang="lv-LV" sz="2000" dirty="0"/>
              <a:t> koalīcija</a:t>
            </a:r>
            <a:r>
              <a:rPr lang="en-US" sz="2000" dirty="0"/>
              <a:t> (2026)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652118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0EA6-E1E9-973A-66D2-2DB13A44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Pārraudzība</a:t>
            </a:r>
            <a:endParaRPr lang="lv-LV" dirty="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D0722B9-75E1-4AC9-81A6-FA992FD56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Procesā</a:t>
            </a:r>
            <a:r>
              <a:rPr lang="en-US" dirty="0"/>
              <a:t> </a:t>
            </a:r>
            <a:endParaRPr lang="lv-LV" dirty="0"/>
          </a:p>
        </p:txBody>
      </p:sp>
      <p:graphicFrame>
        <p:nvGraphicFramePr>
          <p:cNvPr id="9" name="Satura vietturis 4">
            <a:extLst>
              <a:ext uri="{FF2B5EF4-FFF2-40B4-BE49-F238E27FC236}">
                <a16:creationId xmlns:a16="http://schemas.microsoft.com/office/drawing/2014/main" id="{98419F86-965E-4589-9B0E-E01EA871F72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9610956"/>
              </p:ext>
            </p:extLst>
          </p:nvPr>
        </p:nvGraphicFramePr>
        <p:xfrm>
          <a:off x="839788" y="2505075"/>
          <a:ext cx="466763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7564B149-EC3E-4507-A0BB-F792227C2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126953"/>
          </a:xfrm>
        </p:spPr>
        <p:txBody>
          <a:bodyPr>
            <a:normAutofit/>
          </a:bodyPr>
          <a:lstStyle/>
          <a:p>
            <a:endParaRPr lang="en-US" sz="900" dirty="0"/>
          </a:p>
          <a:p>
            <a:pPr marL="0" indent="0" algn="just">
              <a:buNone/>
            </a:pPr>
            <a:r>
              <a:rPr lang="en-US" sz="2400" u="sng" dirty="0" err="1"/>
              <a:t>Drīzumā</a:t>
            </a:r>
            <a:endParaRPr lang="en-US" sz="2400" u="sng" dirty="0"/>
          </a:p>
          <a:p>
            <a:pPr marL="0" indent="0" algn="just">
              <a:buNone/>
            </a:pPr>
            <a:r>
              <a:rPr lang="en-US" sz="2400" dirty="0"/>
              <a:t>L</a:t>
            </a:r>
            <a:r>
              <a:rPr lang="lv-LV" sz="2400" dirty="0" err="1"/>
              <a:t>abklājības</a:t>
            </a:r>
            <a:r>
              <a:rPr lang="lv-LV" sz="2400" dirty="0"/>
              <a:t> valstu noturības pārbaude krīzes apstākļos ES līmenī</a:t>
            </a:r>
            <a:endParaRPr lang="en-US" sz="2400" dirty="0"/>
          </a:p>
          <a:p>
            <a:pPr marL="0" indent="0" algn="just">
              <a:buNone/>
            </a:pPr>
            <a:r>
              <a:rPr lang="en-US" sz="2400" u="sng" dirty="0"/>
              <a:t>2028</a:t>
            </a:r>
            <a:r>
              <a:rPr lang="lv-LV" sz="2400" u="sng" dirty="0"/>
              <a:t>.gadā</a:t>
            </a:r>
            <a:endParaRPr lang="en-US" sz="2400" u="sng" dirty="0"/>
          </a:p>
          <a:p>
            <a:pPr marL="0" indent="0" algn="just">
              <a:buNone/>
            </a:pPr>
            <a:r>
              <a:rPr lang="en-US" sz="2400" b="1" dirty="0" err="1"/>
              <a:t>Jauni</a:t>
            </a:r>
            <a:r>
              <a:rPr lang="en-US" sz="2400" b="1" dirty="0"/>
              <a:t> </a:t>
            </a:r>
            <a:r>
              <a:rPr lang="en-US" sz="2400" b="1" dirty="0" err="1"/>
              <a:t>nabadzības</a:t>
            </a:r>
            <a:r>
              <a:rPr lang="en-US" sz="2400" b="1" dirty="0"/>
              <a:t> </a:t>
            </a:r>
            <a:r>
              <a:rPr lang="en-US" sz="2400" b="1" dirty="0" err="1"/>
              <a:t>rādītāji</a:t>
            </a:r>
            <a:r>
              <a:rPr lang="en-US" sz="2400" b="1" dirty="0"/>
              <a:t> </a:t>
            </a:r>
            <a:r>
              <a:rPr lang="en-US" sz="2400" dirty="0" err="1"/>
              <a:t>maksātspējas</a:t>
            </a:r>
            <a:r>
              <a:rPr lang="lv-LV" sz="2400" dirty="0"/>
              <a:t> jeb spējas atļauties</a:t>
            </a:r>
            <a:r>
              <a:rPr lang="en-US" sz="2400" dirty="0"/>
              <a:t> </a:t>
            </a:r>
            <a:r>
              <a:rPr lang="en-US" sz="2400" dirty="0" err="1"/>
              <a:t>ietekmes</a:t>
            </a:r>
            <a:r>
              <a:rPr lang="en-US" sz="2400" dirty="0"/>
              <a:t> </a:t>
            </a:r>
            <a:r>
              <a:rPr lang="en-US" sz="2400" dirty="0" err="1"/>
              <a:t>precīzākai</a:t>
            </a:r>
            <a:r>
              <a:rPr lang="en-US" sz="2400" dirty="0"/>
              <a:t> </a:t>
            </a:r>
            <a:r>
              <a:rPr lang="en-US" sz="2400" dirty="0" err="1"/>
              <a:t>novērtēšanai</a:t>
            </a:r>
            <a:r>
              <a:rPr lang="en-US" sz="2400" dirty="0"/>
              <a:t> (</a:t>
            </a:r>
            <a:r>
              <a:rPr lang="en-US" sz="2400" dirty="0" err="1"/>
              <a:t>tostarp</a:t>
            </a:r>
            <a:r>
              <a:rPr lang="en-US" sz="2400" dirty="0"/>
              <a:t> </a:t>
            </a:r>
            <a:r>
              <a:rPr lang="en-US" sz="2400" dirty="0" err="1"/>
              <a:t>attiecībā</a:t>
            </a:r>
            <a:r>
              <a:rPr lang="en-US" sz="2400" dirty="0"/>
              <a:t> </a:t>
            </a:r>
            <a:r>
              <a:rPr lang="en-US" sz="2400" dirty="0" err="1"/>
              <a:t>uz</a:t>
            </a:r>
            <a:r>
              <a:rPr lang="en-US" sz="2400" dirty="0"/>
              <a:t> datu </a:t>
            </a:r>
            <a:r>
              <a:rPr lang="en-US" sz="2400" dirty="0" err="1"/>
              <a:t>savlaicīgumu</a:t>
            </a:r>
            <a:r>
              <a:rPr lang="en-US" sz="2400" dirty="0"/>
              <a:t> un </a:t>
            </a:r>
            <a:r>
              <a:rPr lang="en-US" sz="2400" dirty="0" err="1"/>
              <a:t>dziļu</a:t>
            </a:r>
            <a:r>
              <a:rPr lang="en-US" sz="2400" dirty="0"/>
              <a:t> </a:t>
            </a:r>
            <a:r>
              <a:rPr lang="en-US" sz="2400" dirty="0" err="1"/>
              <a:t>nabadzību</a:t>
            </a:r>
            <a:r>
              <a:rPr lang="en-US" sz="2400" dirty="0"/>
              <a:t>) </a:t>
            </a:r>
          </a:p>
          <a:p>
            <a:endParaRPr lang="lv-LV" dirty="0"/>
          </a:p>
        </p:txBody>
      </p:sp>
      <p:sp>
        <p:nvSpPr>
          <p:cNvPr id="10" name="Teksta vietturis 5">
            <a:extLst>
              <a:ext uri="{FF2B5EF4-FFF2-40B4-BE49-F238E27FC236}">
                <a16:creationId xmlns:a16="http://schemas.microsoft.com/office/drawing/2014/main" id="{40ACC612-EB1B-72FD-1169-6307876842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71362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D3E252DE-127D-44D1-80A9-383AA2211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25" y="1952896"/>
            <a:ext cx="10684151" cy="18614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Latvijas 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pozīcija</a:t>
            </a:r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par ES </a:t>
            </a:r>
            <a:r>
              <a:rPr lang="en-US" sz="5200" dirty="0" err="1">
                <a:solidFill>
                  <a:schemeClr val="tx2"/>
                </a:solidFill>
              </a:rPr>
              <a:t>P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retnabadzības</a:t>
            </a:r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stratēģiju</a:t>
            </a:r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0686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183F88B-6ACA-43A1-870A-F6C32A87E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063" y="861787"/>
            <a:ext cx="9833548" cy="2175328"/>
          </a:xfrm>
        </p:spPr>
        <p:txBody>
          <a:bodyPr>
            <a:noAutofit/>
          </a:bodyPr>
          <a:lstStyle/>
          <a:p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Latvija kopumā atbalsta ES līmeņa centienus nabadzības mazināšanai un sociālās iekļaušanas veicināšanai</a:t>
            </a:r>
            <a:endParaRPr lang="en-US" sz="2200" dirty="0">
              <a:solidFill>
                <a:schemeClr val="tx2"/>
              </a:solidFill>
              <a:effectLst/>
              <a:ea typeface="Times New Roman" panose="02020603050405020304" pitchFamily="18" charset="0"/>
            </a:endParaRPr>
          </a:p>
          <a:p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Latvija piekrīt, ka nabadzības un sociālās atstumtības mazināšanā būtiska loma ir uz personu orientētiem pakalpojumiem, kas aptver dažādas politikas jomas</a:t>
            </a:r>
            <a:endParaRPr lang="en-US" sz="2200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Uzmanība ir jāpievērš kvalitatīvām un ilgtspējīgām darba vietām, it sevišķi reģionos</a:t>
            </a:r>
            <a:endParaRPr lang="en-US" sz="2200" dirty="0">
              <a:solidFill>
                <a:schemeClr val="tx2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chemeClr val="tx2"/>
                </a:solidFill>
              </a:rPr>
              <a:t>Esam </a:t>
            </a:r>
            <a:r>
              <a:rPr lang="en-US" sz="2200" b="1" dirty="0" err="1">
                <a:solidFill>
                  <a:schemeClr val="tx2"/>
                </a:solidFill>
              </a:rPr>
              <a:t>piesardzīgi</a:t>
            </a:r>
            <a:r>
              <a:rPr lang="en-US" sz="2200" b="1" dirty="0">
                <a:solidFill>
                  <a:schemeClr val="tx2"/>
                </a:solidFill>
              </a:rPr>
              <a:t> par:</a:t>
            </a:r>
          </a:p>
          <a:p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iniciatīvām, piemēram, par iespējamu ES rīcību, lai atbalstītu no darba tirgus atstumtu personu aktivizēšanu un līdztiesību starp sievietēm un vīriešiem darba tirgū, kas var paredzēt </a:t>
            </a:r>
            <a:r>
              <a:rPr lang="lv-LV" sz="22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jaunu tiesību aktu izstrādi</a:t>
            </a:r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, kā arī pasākumiem, kas nesamērīgi </a:t>
            </a:r>
            <a:r>
              <a:rPr lang="lv-LV" sz="22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palielina administratīvo slogu</a:t>
            </a:r>
            <a:endParaRPr lang="en-US" sz="2200" b="1" dirty="0">
              <a:solidFill>
                <a:schemeClr val="tx2"/>
              </a:solidFill>
              <a:effectLst/>
              <a:ea typeface="Times New Roman" panose="02020603050405020304" pitchFamily="18" charset="0"/>
            </a:endParaRPr>
          </a:p>
          <a:p>
            <a:r>
              <a:rPr lang="lv-LV" sz="22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jauna </a:t>
            </a:r>
            <a:r>
              <a:rPr lang="lv-LV" sz="2200" b="1" dirty="0" err="1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pretnabadzības</a:t>
            </a:r>
            <a:r>
              <a:rPr lang="lv-LV" sz="22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 koordinatora augstākā politiskajā līmenī </a:t>
            </a:r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nominēšana var nesniegt vēlamo rezultātu </a:t>
            </a:r>
            <a:r>
              <a:rPr lang="lv-LV" sz="2200" dirty="0" err="1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pretnabadzības</a:t>
            </a:r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 politikas koordinēšanā</a:t>
            </a:r>
            <a:endParaRPr lang="en-US" sz="2200" dirty="0">
              <a:solidFill>
                <a:schemeClr val="tx2"/>
              </a:solidFill>
              <a:ea typeface="Times New Roman" panose="02020603050405020304" pitchFamily="18" charset="0"/>
            </a:endParaRPr>
          </a:p>
          <a:p>
            <a:r>
              <a:rPr lang="lv-LV" sz="22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jaunu indikatoru </a:t>
            </a:r>
            <a:r>
              <a:rPr lang="lv-LV" sz="22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iniciēšanu nabadzības novērtēšanai</a:t>
            </a:r>
            <a:endParaRPr lang="lv-LV" sz="22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89654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E4A582-F2C6-8680-D499-EC99F364F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28701"/>
            <a:ext cx="9833548" cy="1171499"/>
          </a:xfrm>
        </p:spPr>
        <p:txBody>
          <a:bodyPr anchor="b">
            <a:normAutofit/>
          </a:bodyPr>
          <a:lstStyle/>
          <a:p>
            <a:pPr algn="ctr"/>
            <a:r>
              <a:rPr lang="lv-LV" sz="3600" dirty="0">
                <a:solidFill>
                  <a:schemeClr val="tx2"/>
                </a:solidFill>
              </a:rPr>
              <a:t>ES </a:t>
            </a:r>
            <a:r>
              <a:rPr lang="en-US" sz="3600" dirty="0">
                <a:solidFill>
                  <a:schemeClr val="tx2"/>
                </a:solidFill>
              </a:rPr>
              <a:t>P</a:t>
            </a:r>
            <a:r>
              <a:rPr lang="lv-LV" sz="3600" dirty="0" err="1">
                <a:solidFill>
                  <a:schemeClr val="tx2"/>
                </a:solidFill>
              </a:rPr>
              <a:t>retnabadzības</a:t>
            </a:r>
            <a:r>
              <a:rPr lang="lv-LV" sz="3600" dirty="0">
                <a:solidFill>
                  <a:schemeClr val="tx2"/>
                </a:solidFill>
              </a:rPr>
              <a:t> stratēģijas pakotne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49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50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51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52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E19D0-BDF4-1629-7C96-51A336D79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233749"/>
            <a:ext cx="9833548" cy="33512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400" dirty="0">
                <a:solidFill>
                  <a:schemeClr val="tx2"/>
                </a:solidFill>
              </a:rPr>
              <a:t>2026. gada 6. maijā Eiropas Komisija publicēja pakotni, kuras mērķis ir palīdzēt izskaust nabadzību un veicināt personu ar invaliditāti tiesības visā Eiropas Savienībā. Pakotnē ir iekļauts:</a:t>
            </a:r>
          </a:p>
          <a:p>
            <a:pPr marL="514350" lvl="0" indent="-514350">
              <a:buFont typeface="+mj-lt"/>
              <a:buAutoNum type="arabicParenR"/>
            </a:pPr>
            <a:r>
              <a:rPr lang="lv-LV" sz="2400" dirty="0">
                <a:solidFill>
                  <a:schemeClr val="tx2"/>
                </a:solidFill>
              </a:rPr>
              <a:t>Komisijas</a:t>
            </a:r>
            <a:r>
              <a:rPr lang="lv-LV" sz="2400" b="1" dirty="0">
                <a:solidFill>
                  <a:schemeClr val="tx2"/>
                </a:solidFill>
              </a:rPr>
              <a:t> </a:t>
            </a:r>
            <a:r>
              <a:rPr lang="lv-LV" sz="2400" dirty="0">
                <a:solidFill>
                  <a:schemeClr val="tx2"/>
                </a:solidFill>
              </a:rPr>
              <a:t>paziņojums par ES </a:t>
            </a:r>
            <a:r>
              <a:rPr lang="en-US" sz="2400" dirty="0">
                <a:solidFill>
                  <a:schemeClr val="tx2"/>
                </a:solidFill>
              </a:rPr>
              <a:t>P</a:t>
            </a:r>
            <a:r>
              <a:rPr lang="lv-LV" sz="2400" dirty="0" err="1">
                <a:solidFill>
                  <a:schemeClr val="tx2"/>
                </a:solidFill>
              </a:rPr>
              <a:t>retnabadzības</a:t>
            </a:r>
            <a:r>
              <a:rPr lang="lv-LV" sz="2400" dirty="0">
                <a:solidFill>
                  <a:schemeClr val="tx2"/>
                </a:solidFill>
              </a:rPr>
              <a:t> stratēģiju;</a:t>
            </a:r>
          </a:p>
          <a:p>
            <a:pPr marL="514350" lvl="0" indent="-514350">
              <a:buFont typeface="+mj-lt"/>
              <a:buAutoNum type="arabicParenR"/>
            </a:pPr>
            <a:r>
              <a:rPr lang="lv-LV" sz="2400" dirty="0">
                <a:solidFill>
                  <a:schemeClr val="tx2"/>
                </a:solidFill>
              </a:rPr>
              <a:t>Komisijas paziņojums par Eiropas Garantijas bērniem stiprināšanu;</a:t>
            </a:r>
          </a:p>
          <a:p>
            <a:pPr marL="514350" lvl="0" indent="-514350">
              <a:buFont typeface="+mj-lt"/>
              <a:buAutoNum type="arabicParenR"/>
            </a:pPr>
            <a:r>
              <a:rPr lang="lv-LV" sz="2400" dirty="0">
                <a:solidFill>
                  <a:schemeClr val="tx2"/>
                </a:solidFill>
              </a:rPr>
              <a:t>priekšlikums Padomes </a:t>
            </a:r>
            <a:r>
              <a:rPr lang="en-US" sz="2400" dirty="0" err="1">
                <a:solidFill>
                  <a:schemeClr val="tx2"/>
                </a:solidFill>
              </a:rPr>
              <a:t>i</a:t>
            </a:r>
            <a:r>
              <a:rPr lang="lv-LV" sz="2400" dirty="0" err="1">
                <a:solidFill>
                  <a:schemeClr val="tx2"/>
                </a:solidFill>
              </a:rPr>
              <a:t>eteikumam</a:t>
            </a:r>
            <a:r>
              <a:rPr lang="lv-LV" sz="2400" dirty="0">
                <a:solidFill>
                  <a:schemeClr val="tx2"/>
                </a:solidFill>
              </a:rPr>
              <a:t> par cīņu pret mājokļa atstumtību;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2400" dirty="0" err="1">
                <a:solidFill>
                  <a:schemeClr val="tx2"/>
                </a:solidFill>
              </a:rPr>
              <a:t>Komisijas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err="1">
                <a:solidFill>
                  <a:schemeClr val="tx2"/>
                </a:solidFill>
              </a:rPr>
              <a:t>paziņojums</a:t>
            </a:r>
            <a:r>
              <a:rPr lang="en-GB" sz="2400" dirty="0">
                <a:solidFill>
                  <a:schemeClr val="tx2"/>
                </a:solidFill>
              </a:rPr>
              <a:t> par </a:t>
            </a:r>
            <a:r>
              <a:rPr lang="en-GB" sz="2400" dirty="0" err="1">
                <a:solidFill>
                  <a:schemeClr val="tx2"/>
                </a:solidFill>
              </a:rPr>
              <a:t>Stratēģijas</a:t>
            </a:r>
            <a:r>
              <a:rPr lang="en-GB" sz="2400" dirty="0">
                <a:solidFill>
                  <a:schemeClr val="tx2"/>
                </a:solidFill>
              </a:rPr>
              <a:t> par </a:t>
            </a:r>
            <a:r>
              <a:rPr lang="en-GB" sz="2400" dirty="0" err="1">
                <a:solidFill>
                  <a:schemeClr val="tx2"/>
                </a:solidFill>
              </a:rPr>
              <a:t>personu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err="1">
                <a:solidFill>
                  <a:schemeClr val="tx2"/>
                </a:solidFill>
              </a:rPr>
              <a:t>ar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err="1">
                <a:solidFill>
                  <a:schemeClr val="tx2"/>
                </a:solidFill>
              </a:rPr>
              <a:t>invaliditāti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err="1">
                <a:solidFill>
                  <a:schemeClr val="tx2"/>
                </a:solidFill>
              </a:rPr>
              <a:t>tiesībām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err="1">
                <a:solidFill>
                  <a:schemeClr val="tx2"/>
                </a:solidFill>
              </a:rPr>
              <a:t>uzlabošanu</a:t>
            </a:r>
            <a:r>
              <a:rPr lang="lv-LV" sz="2400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3166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86EAD33-C5DD-4FAE-B20B-2707A6A92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F7C8AC-27FC-4265-A113-E7CDA1AAD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B2FB2F33-544A-43A6-9CBA-DF170E49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191796"/>
            <a:ext cx="10021446" cy="29763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LM 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partneru</a:t>
            </a:r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viedokļi</a:t>
            </a:r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lv-LV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aiks</a:t>
            </a:r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diskusijai</a:t>
            </a:r>
            <a:endParaRPr lang="en-US" sz="52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574C829-AF08-4CA3-A132-7BA044897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-40193"/>
            <a:ext cx="3860800" cy="2357750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86657EC0-FDE0-46ED-B690-5D6F39E7C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469DA12-6B55-4610-981D-8D39001A3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17A0838-B219-4FA5-9F2E-41DFEF1681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40A62EB-A3D1-42CD-900F-B95A32AD4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D3FC9CC-6461-481B-BB4C-19D576432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76747" y="4683666"/>
            <a:ext cx="2514948" cy="2174333"/>
            <a:chOff x="-305" y="-4155"/>
            <a:chExt cx="2514948" cy="2174333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DC5B0F2-69AA-43F6-913D-55EE92A3A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7B71A70-289A-4951-A90D-BB2EBEAE57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6B120A3-330F-4099-9B8D-9196387AF1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80CC992-5DC7-4E9B-9A16-9FC4C1BE2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3928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062CE-21B2-AB13-2A75-74ADF6BE9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3" y="610263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lv-LV" sz="3600" dirty="0">
                <a:solidFill>
                  <a:schemeClr val="tx2"/>
                </a:solidFill>
              </a:rPr>
              <a:t>ES </a:t>
            </a:r>
            <a:r>
              <a:rPr lang="en-US" sz="3600" dirty="0">
                <a:solidFill>
                  <a:schemeClr val="tx2"/>
                </a:solidFill>
              </a:rPr>
              <a:t>P</a:t>
            </a:r>
            <a:r>
              <a:rPr lang="lv-LV" sz="3600" dirty="0" err="1">
                <a:solidFill>
                  <a:schemeClr val="tx2"/>
                </a:solidFill>
              </a:rPr>
              <a:t>retnabadzības</a:t>
            </a:r>
            <a:r>
              <a:rPr lang="lv-LV" sz="3600" dirty="0">
                <a:solidFill>
                  <a:schemeClr val="tx2"/>
                </a:solidFill>
              </a:rPr>
              <a:t> stratēģijas nepieciešamība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8F124-A131-D93C-A1E0-2ED14DA24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455817"/>
            <a:ext cx="9833548" cy="3129138"/>
          </a:xfrm>
        </p:spPr>
        <p:txBody>
          <a:bodyPr>
            <a:normAutofit/>
          </a:bodyPr>
          <a:lstStyle/>
          <a:p>
            <a:r>
              <a:rPr lang="lv-LV" sz="2400" dirty="0">
                <a:solidFill>
                  <a:schemeClr val="tx2"/>
                </a:solidFill>
              </a:rPr>
              <a:t>ES noteiktais nabadzības samazināšanas mērķis: samazināt nabadzības riskam pakļauto personu skaitu par 15 miljoniem līdz 2030.gadam (t.sk. 5 miljoniem bērnu)</a:t>
            </a:r>
          </a:p>
          <a:p>
            <a:r>
              <a:rPr lang="lv-LV" sz="2400" dirty="0">
                <a:solidFill>
                  <a:schemeClr val="tx2"/>
                </a:solidFill>
              </a:rPr>
              <a:t>Esošā situācija:</a:t>
            </a:r>
            <a:r>
              <a:rPr lang="lv-LV" sz="2400" b="1" dirty="0">
                <a:solidFill>
                  <a:schemeClr val="tx2"/>
                </a:solidFill>
              </a:rPr>
              <a:t> </a:t>
            </a:r>
            <a:r>
              <a:rPr lang="lv-LV" sz="2400" dirty="0">
                <a:solidFill>
                  <a:schemeClr val="tx2"/>
                </a:solidFill>
              </a:rPr>
              <a:t>kopš 2019.gada samazinājums par 3,5 miljoniem</a:t>
            </a:r>
          </a:p>
          <a:p>
            <a:r>
              <a:rPr lang="lv-LV" sz="2400" dirty="0">
                <a:solidFill>
                  <a:schemeClr val="tx2"/>
                </a:solidFill>
              </a:rPr>
              <a:t>Nabadzības un sociālās atstumtības riskam pakļauts:</a:t>
            </a:r>
          </a:p>
          <a:p>
            <a:pPr lvl="1"/>
            <a:r>
              <a:rPr lang="lv-LV" dirty="0">
                <a:solidFill>
                  <a:schemeClr val="tx2"/>
                </a:solidFill>
              </a:rPr>
              <a:t>1 no 5 ES iedzīvotājiem</a:t>
            </a:r>
          </a:p>
          <a:p>
            <a:pPr lvl="1"/>
            <a:r>
              <a:rPr lang="lv-LV" dirty="0">
                <a:solidFill>
                  <a:schemeClr val="tx2"/>
                </a:solidFill>
              </a:rPr>
              <a:t>1 no 4 ES bērniem</a:t>
            </a:r>
          </a:p>
          <a:p>
            <a:endParaRPr lang="lv-LV" sz="1800" dirty="0">
              <a:solidFill>
                <a:schemeClr val="tx2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0513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5DE33-CE1E-A948-D183-EB40505E1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lv-LV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ES </a:t>
            </a:r>
            <a:r>
              <a:rPr lang="en-US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</a:t>
            </a:r>
            <a:r>
              <a:rPr lang="lv-LV" sz="40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retnabadzības</a:t>
            </a:r>
            <a:r>
              <a:rPr lang="lv-LV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stratēģijas </a:t>
            </a:r>
            <a:br>
              <a:rPr lang="lv-LV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lv-LV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3 galvenie elementi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1AB2369-0FB3-6288-BFEB-CF7842FA4D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29852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333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04170A-18EA-D164-F67F-53A80EE1F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Virsraksts 1">
            <a:extLst>
              <a:ext uri="{FF2B5EF4-FFF2-40B4-BE49-F238E27FC236}">
                <a16:creationId xmlns:a16="http://schemas.microsoft.com/office/drawing/2014/main" id="{C2AA3459-A70C-4896-EB0E-04DA05C67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8260" y="1542402"/>
            <a:ext cx="6742089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>
                <a:solidFill>
                  <a:schemeClr val="tx2"/>
                </a:solidFill>
              </a:rPr>
              <a:t>(1)</a:t>
            </a:r>
            <a:br>
              <a:rPr lang="en-US" sz="3600" dirty="0">
                <a:solidFill>
                  <a:schemeClr val="tx2"/>
                </a:solidFill>
              </a:rPr>
            </a:br>
            <a:r>
              <a:rPr lang="en-US" sz="3600" dirty="0" err="1">
                <a:solidFill>
                  <a:schemeClr val="tx2"/>
                </a:solidFill>
              </a:rPr>
              <a:t>Nabadzības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mazināšanas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pasākumi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br>
              <a:rPr lang="en-US" sz="3600" dirty="0">
                <a:solidFill>
                  <a:schemeClr val="tx2"/>
                </a:solidFill>
              </a:rPr>
            </a:br>
            <a:r>
              <a:rPr lang="en-US" sz="3600" dirty="0" err="1">
                <a:solidFill>
                  <a:schemeClr val="tx2"/>
                </a:solidFill>
              </a:rPr>
              <a:t>visās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vecuma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grupās</a:t>
            </a:r>
            <a:endParaRPr lang="en-US" sz="33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85137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0EA6-E1E9-973A-66D2-2DB13A44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dirty="0"/>
              <a:t>Pasākumi, kas palīdz pārtraukt nelabvēlīgo apstākļu ciklu un paplašināt </a:t>
            </a:r>
            <a:r>
              <a:rPr lang="en-US" sz="3200" dirty="0" err="1"/>
              <a:t>labākas</a:t>
            </a:r>
            <a:r>
              <a:rPr lang="en-US" sz="3200" dirty="0"/>
              <a:t> </a:t>
            </a:r>
            <a:r>
              <a:rPr lang="lv-LV" sz="3200" dirty="0"/>
              <a:t>dzīves iespējas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D0722B9-75E1-4AC9-81A6-FA992FD5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55137"/>
            <a:ext cx="5157787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Izaicinājumi</a:t>
            </a:r>
            <a:r>
              <a:rPr lang="en-US" dirty="0"/>
              <a:t> </a:t>
            </a:r>
            <a:endParaRPr lang="lv-LV" dirty="0"/>
          </a:p>
        </p:txBody>
      </p:sp>
      <p:graphicFrame>
        <p:nvGraphicFramePr>
          <p:cNvPr id="9" name="Satura vietturis 4">
            <a:extLst>
              <a:ext uri="{FF2B5EF4-FFF2-40B4-BE49-F238E27FC236}">
                <a16:creationId xmlns:a16="http://schemas.microsoft.com/office/drawing/2014/main" id="{9C06145D-187C-BD4F-E340-B42AC3EECD7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94324802"/>
              </p:ext>
            </p:extLst>
          </p:nvPr>
        </p:nvGraphicFramePr>
        <p:xfrm>
          <a:off x="839788" y="2505075"/>
          <a:ext cx="466763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a vietturis 5">
            <a:extLst>
              <a:ext uri="{FF2B5EF4-FFF2-40B4-BE49-F238E27FC236}">
                <a16:creationId xmlns:a16="http://schemas.microsoft.com/office/drawing/2014/main" id="{45E33A3C-BC3F-4324-8ABB-0334ED1E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7564B149-EC3E-4507-A0BB-F792227C2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126953"/>
          </a:xfrm>
        </p:spPr>
        <p:txBody>
          <a:bodyPr>
            <a:normAutofit/>
          </a:bodyPr>
          <a:lstStyle/>
          <a:p>
            <a:endParaRPr lang="en-US" sz="900" dirty="0"/>
          </a:p>
          <a:p>
            <a:pPr marL="0" indent="0">
              <a:buNone/>
            </a:pPr>
            <a:r>
              <a:rPr lang="en-US" sz="2400" u="sng" dirty="0"/>
              <a:t>2026</a:t>
            </a:r>
            <a:r>
              <a:rPr lang="lv-LV" sz="2400" u="sng" dirty="0"/>
              <a:t>.gadā</a:t>
            </a:r>
            <a:endParaRPr lang="en-US" sz="2400" u="sng" dirty="0"/>
          </a:p>
          <a:p>
            <a:pPr marL="0" indent="0" algn="just">
              <a:buNone/>
            </a:pPr>
            <a:r>
              <a:rPr lang="lv-LV" sz="2400" b="1" dirty="0"/>
              <a:t>Eiropas Komisijas paziņojums </a:t>
            </a:r>
            <a:r>
              <a:rPr lang="lv-LV" sz="2400" dirty="0"/>
              <a:t>par bērnu nabadzības cikla pārraušanu – Eiropas Bērnu garantijas stiprināšana.</a:t>
            </a:r>
            <a:endParaRPr lang="en-US" sz="2400" dirty="0"/>
          </a:p>
          <a:p>
            <a:pPr marL="0" indent="0" algn="just">
              <a:buNone/>
            </a:pPr>
            <a:r>
              <a:rPr lang="en-US" sz="2400" u="sng" dirty="0"/>
              <a:t>2027</a:t>
            </a:r>
            <a:r>
              <a:rPr lang="lv-LV" sz="2400" u="sng" dirty="0"/>
              <a:t>.gadā</a:t>
            </a:r>
            <a:endParaRPr lang="en-US" sz="2400" u="sng" dirty="0"/>
          </a:p>
          <a:p>
            <a:pPr marL="0" indent="0" algn="just">
              <a:buNone/>
            </a:pPr>
            <a:r>
              <a:rPr lang="lv-LV" sz="2400" b="1" dirty="0"/>
              <a:t>Eiropas Komisijas ieteikums </a:t>
            </a:r>
            <a:r>
              <a:rPr lang="lv-LV" sz="2400" dirty="0"/>
              <a:t>par bērniem paredzēto pabalstu sistēmu efektivitātes uzlabošanu bērnu nabadzības mazināšanā.</a:t>
            </a:r>
          </a:p>
        </p:txBody>
      </p:sp>
    </p:spTree>
    <p:extLst>
      <p:ext uri="{BB962C8B-B14F-4D97-AF65-F5344CB8AC3E}">
        <p14:creationId xmlns:p14="http://schemas.microsoft.com/office/powerpoint/2010/main" val="708878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BD4944-2087-4256-A984-B3EE77E3B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Jauniešu iespēju stiprināšana </a:t>
            </a:r>
            <a:br>
              <a:rPr lang="en-US" dirty="0"/>
            </a:br>
            <a:r>
              <a:rPr lang="lv-LV" dirty="0"/>
              <a:t>pilnvērtīgai attīstībai</a:t>
            </a:r>
          </a:p>
        </p:txBody>
      </p:sp>
      <p:graphicFrame>
        <p:nvGraphicFramePr>
          <p:cNvPr id="8" name="Satura vietturis 3">
            <a:extLst>
              <a:ext uri="{FF2B5EF4-FFF2-40B4-BE49-F238E27FC236}">
                <a16:creationId xmlns:a16="http://schemas.microsoft.com/office/drawing/2014/main" id="{836D45F0-2504-5194-AF81-9A1435AAB6B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0809078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F3E1D4F9-83EE-42BA-B5AB-E78D9B555E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88266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lv-LV" u="sng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2600" u="sng" dirty="0"/>
              <a:t>2026</a:t>
            </a:r>
            <a:r>
              <a:rPr lang="lv-LV" sz="2600" u="sng" dirty="0"/>
              <a:t>.gadā</a:t>
            </a:r>
            <a:endParaRPr lang="en-US" sz="2600" u="sng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600" b="1" dirty="0"/>
              <a:t>Stiprināt Jauniešu garantijas īstenošanu dalībvalstīs</a:t>
            </a:r>
            <a:r>
              <a:rPr lang="lv-LV" sz="2600" dirty="0"/>
              <a:t>: pastiprināt darbu ar jauniešiem reģionos ar augstu bezdarba līmeni; izveidot drošas un iekļaujošas ārpusskolas telpas kā vietējos attīstības centrus.</a:t>
            </a:r>
            <a:endParaRPr lang="en-US" sz="2600" dirty="0"/>
          </a:p>
          <a:p>
            <a:pPr marL="0" indent="0" algn="just">
              <a:buNone/>
            </a:pPr>
            <a:r>
              <a:rPr lang="en-US" sz="2600" u="sng" dirty="0"/>
              <a:t>2027</a:t>
            </a:r>
            <a:r>
              <a:rPr lang="lv-LV" sz="2600" u="sng" dirty="0"/>
              <a:t>.gadā</a:t>
            </a:r>
            <a:endParaRPr lang="en-US" sz="2600" u="sng" dirty="0"/>
          </a:p>
          <a:p>
            <a:pPr marL="0" indent="0" algn="just">
              <a:buNone/>
            </a:pPr>
            <a:r>
              <a:rPr lang="en-US" sz="2600" b="1" dirty="0" err="1"/>
              <a:t>Rīku</a:t>
            </a:r>
            <a:r>
              <a:rPr lang="en-US" sz="2600" b="1" dirty="0"/>
              <a:t> </a:t>
            </a:r>
            <a:r>
              <a:rPr lang="en-US" sz="2600" b="1" dirty="0" err="1"/>
              <a:t>kopums</a:t>
            </a:r>
            <a:r>
              <a:rPr lang="en-US" sz="2600" b="1" dirty="0"/>
              <a:t> </a:t>
            </a:r>
            <a:r>
              <a:rPr lang="en-US" sz="2600" b="1" dirty="0" err="1"/>
              <a:t>koordinācijas</a:t>
            </a:r>
            <a:r>
              <a:rPr lang="en-US" sz="2600" b="1" dirty="0"/>
              <a:t> </a:t>
            </a:r>
            <a:r>
              <a:rPr lang="en-US" sz="2600" b="1" dirty="0" err="1"/>
              <a:t>stiprināšanai</a:t>
            </a:r>
            <a:r>
              <a:rPr lang="lv-LV" sz="2600" b="1" dirty="0"/>
              <a:t> </a:t>
            </a:r>
            <a:r>
              <a:rPr lang="en-US" sz="2600" b="1" dirty="0" err="1"/>
              <a:t>starp</a:t>
            </a:r>
            <a:r>
              <a:rPr lang="en-US" sz="2600" b="1" dirty="0"/>
              <a:t> </a:t>
            </a:r>
            <a:r>
              <a:rPr lang="en-US" sz="2600" b="1" dirty="0" err="1"/>
              <a:t>Bērnu</a:t>
            </a:r>
            <a:r>
              <a:rPr lang="en-US" sz="2600" b="1" dirty="0"/>
              <a:t> </a:t>
            </a:r>
            <a:r>
              <a:rPr lang="en-US" sz="2600" b="1" dirty="0" err="1"/>
              <a:t>garantiju</a:t>
            </a:r>
            <a:r>
              <a:rPr lang="en-US" sz="2600" b="1" dirty="0"/>
              <a:t> un </a:t>
            </a:r>
            <a:r>
              <a:rPr lang="en-US" sz="2600" b="1" dirty="0" err="1"/>
              <a:t>Jauniešu</a:t>
            </a:r>
            <a:r>
              <a:rPr lang="en-US" sz="2600" b="1" dirty="0"/>
              <a:t> </a:t>
            </a:r>
            <a:r>
              <a:rPr lang="en-US" sz="2600" b="1" dirty="0" err="1"/>
              <a:t>garantiju</a:t>
            </a:r>
            <a:r>
              <a:rPr lang="en-US" sz="2600" dirty="0"/>
              <a:t>, </a:t>
            </a:r>
            <a:r>
              <a:rPr lang="en-US" sz="2600" dirty="0" err="1"/>
              <a:t>nodrošinot</a:t>
            </a:r>
            <a:r>
              <a:rPr lang="en-US" sz="2600" dirty="0"/>
              <a:t> </a:t>
            </a:r>
            <a:r>
              <a:rPr lang="en-US" sz="2600" dirty="0" err="1"/>
              <a:t>individualizētu</a:t>
            </a:r>
            <a:r>
              <a:rPr lang="en-US" sz="2600" dirty="0"/>
              <a:t> </a:t>
            </a:r>
            <a:r>
              <a:rPr lang="en-US" sz="2600" dirty="0" err="1"/>
              <a:t>pieeju</a:t>
            </a:r>
            <a:r>
              <a:rPr lang="en-US" sz="2600" dirty="0"/>
              <a:t> un </a:t>
            </a:r>
            <a:r>
              <a:rPr lang="en-US" sz="2600" dirty="0" err="1"/>
              <a:t>ciešāku</a:t>
            </a:r>
            <a:r>
              <a:rPr lang="en-US" sz="2600" dirty="0"/>
              <a:t> </a:t>
            </a:r>
            <a:r>
              <a:rPr lang="en-US" sz="2600" dirty="0" err="1"/>
              <a:t>pakalpojumu</a:t>
            </a:r>
            <a:r>
              <a:rPr lang="en-US" sz="2600" dirty="0"/>
              <a:t> </a:t>
            </a:r>
            <a:r>
              <a:rPr lang="en-US" sz="2600" dirty="0" err="1"/>
              <a:t>savstarpējo</a:t>
            </a:r>
            <a:r>
              <a:rPr lang="en-US" sz="2600" dirty="0"/>
              <a:t> </a:t>
            </a:r>
            <a:r>
              <a:rPr lang="en-US" sz="2600" dirty="0" err="1"/>
              <a:t>sasaisti</a:t>
            </a:r>
            <a:r>
              <a:rPr lang="lv-LV" sz="2600" dirty="0"/>
              <a:t>.</a:t>
            </a:r>
            <a:endParaRPr lang="en-US" sz="2600" dirty="0"/>
          </a:p>
          <a:p>
            <a:endParaRPr lang="lv-LV" dirty="0"/>
          </a:p>
        </p:txBody>
      </p:sp>
      <p:sp>
        <p:nvSpPr>
          <p:cNvPr id="10" name="Teksta vietturis 3">
            <a:extLst>
              <a:ext uri="{FF2B5EF4-FFF2-40B4-BE49-F238E27FC236}">
                <a16:creationId xmlns:a16="http://schemas.microsoft.com/office/drawing/2014/main" id="{FCB486F2-3FA3-5480-F67A-91C33F0CE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55137"/>
            <a:ext cx="5157787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Izaicinājumi</a:t>
            </a:r>
            <a:r>
              <a:rPr lang="en-US" dirty="0"/>
              <a:t> </a:t>
            </a:r>
            <a:endParaRPr lang="lv-LV" dirty="0"/>
          </a:p>
        </p:txBody>
      </p:sp>
      <p:sp>
        <p:nvSpPr>
          <p:cNvPr id="13" name="Teksta vietturis 5">
            <a:extLst>
              <a:ext uri="{FF2B5EF4-FFF2-40B4-BE49-F238E27FC236}">
                <a16:creationId xmlns:a16="http://schemas.microsoft.com/office/drawing/2014/main" id="{6CCF17D3-106C-69B3-FD54-32C62F7C0A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27755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733C89F-D297-4F3F-887E-E727CDD98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Darbspējas vecuma iedzīvotājiem:</a:t>
            </a:r>
            <a:r>
              <a:rPr lang="en-US" dirty="0"/>
              <a:t> </a:t>
            </a:r>
            <a:r>
              <a:rPr lang="en-US" dirty="0" err="1"/>
              <a:t>kvalitatīvas</a:t>
            </a:r>
            <a:r>
              <a:rPr lang="en-US" dirty="0"/>
              <a:t> </a:t>
            </a:r>
            <a:r>
              <a:rPr lang="en-US" dirty="0" err="1"/>
              <a:t>darbavietas</a:t>
            </a:r>
            <a:r>
              <a:rPr lang="en-US" dirty="0"/>
              <a:t> un </a:t>
            </a:r>
            <a:r>
              <a:rPr lang="en-US" dirty="0" err="1"/>
              <a:t>ienākumu</a:t>
            </a:r>
            <a:r>
              <a:rPr lang="en-US" dirty="0"/>
              <a:t> </a:t>
            </a:r>
            <a:r>
              <a:rPr lang="en-US" dirty="0" err="1"/>
              <a:t>atbalsts</a:t>
            </a:r>
            <a:endParaRPr lang="lv-LV" dirty="0"/>
          </a:p>
        </p:txBody>
      </p:sp>
      <p:graphicFrame>
        <p:nvGraphicFramePr>
          <p:cNvPr id="8" name="Satura vietturis 3">
            <a:extLst>
              <a:ext uri="{FF2B5EF4-FFF2-40B4-BE49-F238E27FC236}">
                <a16:creationId xmlns:a16="http://schemas.microsoft.com/office/drawing/2014/main" id="{05F5EEBF-565F-5E91-8DC9-90F5A57F91D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89059770"/>
              </p:ext>
            </p:extLst>
          </p:nvPr>
        </p:nvGraphicFramePr>
        <p:xfrm>
          <a:off x="839789" y="2716039"/>
          <a:ext cx="4898860" cy="3473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9B6359D4-8900-4187-A78A-3E89F2C0E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35292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u="sng" dirty="0"/>
              <a:t>2026</a:t>
            </a:r>
            <a:r>
              <a:rPr lang="lv-LV" u="sng" dirty="0"/>
              <a:t>.gadā</a:t>
            </a:r>
            <a:endParaRPr lang="en-US" u="sng" dirty="0"/>
          </a:p>
          <a:p>
            <a:pPr marL="0" indent="0" algn="just">
              <a:buNone/>
            </a:pPr>
            <a:r>
              <a:rPr lang="lv-LV" dirty="0"/>
              <a:t>Pirmā posma konsultācija</a:t>
            </a:r>
            <a:r>
              <a:rPr lang="en-US" dirty="0"/>
              <a:t>s</a:t>
            </a:r>
            <a:r>
              <a:rPr lang="lv-LV" dirty="0"/>
              <a:t> ar Eiropas sociālajiem partneriem par ES iniciatīvām darba tirgus aktivizēšanai un vienlīdzīgām iespējām sievietēm un vīriešiem darba tirgū</a:t>
            </a:r>
            <a:endParaRPr lang="en-US" dirty="0"/>
          </a:p>
          <a:p>
            <a:pPr marL="0" indent="0" algn="just">
              <a:buNone/>
            </a:pPr>
            <a:r>
              <a:rPr lang="en-US" u="sng" dirty="0"/>
              <a:t>2027</a:t>
            </a:r>
            <a:r>
              <a:rPr lang="lv-LV" u="sng" dirty="0"/>
              <a:t>.gadā</a:t>
            </a:r>
            <a:endParaRPr lang="en-US" u="sng" dirty="0"/>
          </a:p>
          <a:p>
            <a:pPr marL="0" indent="0" algn="just">
              <a:buNone/>
            </a:pPr>
            <a:r>
              <a:rPr lang="lv-LV" b="1" dirty="0"/>
              <a:t>Eiropas Komisijas ieteikums </a:t>
            </a:r>
            <a:r>
              <a:rPr lang="lv-LV" dirty="0"/>
              <a:t>par</a:t>
            </a:r>
            <a:r>
              <a:rPr lang="en-US" dirty="0"/>
              <a:t> </a:t>
            </a:r>
            <a:r>
              <a:rPr lang="en-US" dirty="0" err="1"/>
              <a:t>strādājošo</a:t>
            </a:r>
            <a:r>
              <a:rPr lang="en-US" dirty="0"/>
              <a:t> </a:t>
            </a:r>
            <a:r>
              <a:rPr lang="en-US" dirty="0" err="1"/>
              <a:t>nabadzības</a:t>
            </a:r>
            <a:r>
              <a:rPr lang="en-US" dirty="0"/>
              <a:t> </a:t>
            </a:r>
            <a:r>
              <a:rPr lang="en-US" dirty="0" err="1"/>
              <a:t>novēršanu</a:t>
            </a:r>
            <a:r>
              <a:rPr lang="en-US" dirty="0"/>
              <a:t> un </a:t>
            </a:r>
            <a:r>
              <a:rPr lang="en-US" dirty="0" err="1"/>
              <a:t>apkarošanu</a:t>
            </a:r>
            <a:r>
              <a:rPr lang="en-US" dirty="0"/>
              <a:t> </a:t>
            </a:r>
            <a:r>
              <a:rPr lang="en-US" dirty="0" err="1"/>
              <a:t>ciešā</a:t>
            </a:r>
            <a:r>
              <a:rPr lang="en-US" dirty="0"/>
              <a:t> </a:t>
            </a:r>
            <a:r>
              <a:rPr lang="en-US" dirty="0" err="1"/>
              <a:t>sadarbībā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dalībvalstīm</a:t>
            </a:r>
            <a:r>
              <a:rPr lang="en-US" dirty="0"/>
              <a:t> un </a:t>
            </a:r>
            <a:r>
              <a:rPr lang="en-US" dirty="0" err="1"/>
              <a:t>sociālajiem</a:t>
            </a:r>
            <a:r>
              <a:rPr lang="en-US" dirty="0"/>
              <a:t> </a:t>
            </a:r>
            <a:r>
              <a:rPr lang="en-US" dirty="0" err="1"/>
              <a:t>partneriem</a:t>
            </a:r>
            <a:endParaRPr lang="en-US" dirty="0"/>
          </a:p>
          <a:p>
            <a:pPr marL="0" indent="0" algn="just">
              <a:buNone/>
            </a:pPr>
            <a:r>
              <a:rPr lang="en-US" b="1" u="none" strike="noStrike" dirty="0" err="1">
                <a:effectLst/>
                <a:latin typeface="Google Sans"/>
              </a:rPr>
              <a:t>Labās</a:t>
            </a:r>
            <a:r>
              <a:rPr lang="lv-LV" b="1" u="none" strike="noStrike" dirty="0">
                <a:effectLst/>
                <a:latin typeface="Google Sans"/>
              </a:rPr>
              <a:t> prakses apkopojums</a:t>
            </a:r>
            <a:r>
              <a:rPr lang="en-US" b="1" u="none" strike="noStrike" dirty="0">
                <a:effectLst/>
                <a:latin typeface="Google Sans"/>
              </a:rPr>
              <a:t> </a:t>
            </a:r>
            <a:r>
              <a:rPr lang="en-US" u="none" strike="noStrike" dirty="0">
                <a:effectLst/>
                <a:latin typeface="Google Sans"/>
              </a:rPr>
              <a:t>par</a:t>
            </a:r>
            <a:r>
              <a:rPr lang="lv-LV" b="1" u="none" strike="noStrike" dirty="0">
                <a:effectLst/>
                <a:latin typeface="Google Sans"/>
              </a:rPr>
              <a:t> </a:t>
            </a:r>
            <a:r>
              <a:rPr lang="lv-LV" u="none" strike="noStrike" dirty="0">
                <a:effectLst/>
                <a:latin typeface="Google Sans"/>
              </a:rPr>
              <a:t>ienākumu atbalsta neizmantošanas </a:t>
            </a:r>
            <a:r>
              <a:rPr lang="en-US" dirty="0" err="1">
                <a:latin typeface="Google Sans"/>
              </a:rPr>
              <a:t>iemesliem</a:t>
            </a:r>
            <a:r>
              <a:rPr lang="lv-LV" u="none" strike="noStrike" dirty="0">
                <a:effectLst/>
                <a:latin typeface="Google Sans"/>
              </a:rPr>
              <a:t>, aptverot informācijas trūkumu un administratīvo sarežģītību</a:t>
            </a:r>
          </a:p>
        </p:txBody>
      </p:sp>
      <p:sp>
        <p:nvSpPr>
          <p:cNvPr id="10" name="Teksta vietturis 3">
            <a:extLst>
              <a:ext uri="{FF2B5EF4-FFF2-40B4-BE49-F238E27FC236}">
                <a16:creationId xmlns:a16="http://schemas.microsoft.com/office/drawing/2014/main" id="{A9050BEA-6CAE-75E1-09FD-D98ECE555FAA}"/>
              </a:ext>
            </a:extLst>
          </p:cNvPr>
          <p:cNvSpPr txBox="1">
            <a:spLocks/>
          </p:cNvSpPr>
          <p:nvPr/>
        </p:nvSpPr>
        <p:spPr>
          <a:xfrm>
            <a:off x="839789" y="2055137"/>
            <a:ext cx="4898860" cy="44993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Izaicinājumi </a:t>
            </a:r>
            <a:endParaRPr lang="lv-LV" dirty="0"/>
          </a:p>
        </p:txBody>
      </p:sp>
      <p:sp>
        <p:nvSpPr>
          <p:cNvPr id="13" name="Teksta vietturis 5">
            <a:extLst>
              <a:ext uri="{FF2B5EF4-FFF2-40B4-BE49-F238E27FC236}">
                <a16:creationId xmlns:a16="http://schemas.microsoft.com/office/drawing/2014/main" id="{DFF39AD9-70B5-537A-4F6E-A4F332E00E7F}"/>
              </a:ext>
            </a:extLst>
          </p:cNvPr>
          <p:cNvSpPr txBox="1">
            <a:spLocks/>
          </p:cNvSpPr>
          <p:nvPr/>
        </p:nvSpPr>
        <p:spPr>
          <a:xfrm>
            <a:off x="6172200" y="2055137"/>
            <a:ext cx="5183188" cy="44993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Jaunas 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69610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E80D04-43DA-4D00-A2A3-4935D2E68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Nabadzības mazināšana un novēršana vecumdienās</a:t>
            </a:r>
          </a:p>
        </p:txBody>
      </p:sp>
      <p:graphicFrame>
        <p:nvGraphicFramePr>
          <p:cNvPr id="8" name="Satura vietturis 3">
            <a:extLst>
              <a:ext uri="{FF2B5EF4-FFF2-40B4-BE49-F238E27FC236}">
                <a16:creationId xmlns:a16="http://schemas.microsoft.com/office/drawing/2014/main" id="{F3035FB3-C633-5F55-5034-6394841A15D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8134851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2CA9318F-8B4D-4D12-95E9-B2777FC6D1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en-US" b="1" dirty="0"/>
          </a:p>
          <a:p>
            <a:pPr>
              <a:spcBef>
                <a:spcPts val="0"/>
              </a:spcBef>
            </a:pPr>
            <a:r>
              <a:rPr lang="lv-LV" sz="2600" b="1" dirty="0"/>
              <a:t>Augsta līmeņa viedokļu apmaiņa </a:t>
            </a:r>
            <a:r>
              <a:rPr lang="lv-LV" sz="2600" dirty="0"/>
              <a:t>par integrētām politikām cilvēka cienīgām vecumdienām ar dalībvalstīm, sociālajiem partneriem, ieinteresētajām pusēm un ekspertiem, balstoties uz kopīgo ziņojumu par pensiju adekvātumu un ekspertu ziņojumu.</a:t>
            </a:r>
          </a:p>
        </p:txBody>
      </p:sp>
      <p:sp>
        <p:nvSpPr>
          <p:cNvPr id="10" name="Teksta vietturis 3">
            <a:extLst>
              <a:ext uri="{FF2B5EF4-FFF2-40B4-BE49-F238E27FC236}">
                <a16:creationId xmlns:a16="http://schemas.microsoft.com/office/drawing/2014/main" id="{054996DA-D286-867D-F1FB-E952FF41A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55137"/>
            <a:ext cx="5157787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Izaicinājumi</a:t>
            </a:r>
            <a:r>
              <a:rPr lang="en-US" dirty="0"/>
              <a:t> </a:t>
            </a:r>
            <a:endParaRPr lang="lv-LV" dirty="0"/>
          </a:p>
        </p:txBody>
      </p:sp>
      <p:sp>
        <p:nvSpPr>
          <p:cNvPr id="13" name="Teksta vietturis 5">
            <a:extLst>
              <a:ext uri="{FF2B5EF4-FFF2-40B4-BE49-F238E27FC236}">
                <a16:creationId xmlns:a16="http://schemas.microsoft.com/office/drawing/2014/main" id="{8EDCE73E-FE06-0DC2-AE05-9B52BC7F8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55137"/>
            <a:ext cx="5183188" cy="449938"/>
          </a:xfrm>
          <a:solidFill>
            <a:srgbClr val="FFC000"/>
          </a:solidFill>
        </p:spPr>
        <p:txBody>
          <a:bodyPr/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rīcības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90461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1328</Words>
  <Application>Microsoft Office PowerPoint</Application>
  <PresentationFormat>Widescreen</PresentationFormat>
  <Paragraphs>149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Google Sans</vt:lpstr>
      <vt:lpstr>Times New Roman</vt:lpstr>
      <vt:lpstr>Office Theme</vt:lpstr>
      <vt:lpstr>Eiropas Komisijas paziņojums par  Eiropas Savienības  Pretnabadzības stratēģiju:  nabadzības risināšana un novēršana  no bērnības līdz vecumdienām</vt:lpstr>
      <vt:lpstr>ES Pretnabadzības stratēģijas pakotne</vt:lpstr>
      <vt:lpstr>ES Pretnabadzības stratēģijas nepieciešamība</vt:lpstr>
      <vt:lpstr>ES Pretnabadzības stratēģijas  3 galvenie elementi</vt:lpstr>
      <vt:lpstr>(1) Nabadzības mazināšanas pasākumi  visās vecuma grupās</vt:lpstr>
      <vt:lpstr>Pasākumi, kas palīdz pārtraukt nelabvēlīgo apstākļu ciklu un paplašināt labākas dzīves iespējas</vt:lpstr>
      <vt:lpstr>Jauniešu iespēju stiprināšana  pilnvērtīgai attīstībai</vt:lpstr>
      <vt:lpstr>Darbspējas vecuma iedzīvotājiem: kvalitatīvas darbavietas un ienākumu atbalsts</vt:lpstr>
      <vt:lpstr>Nabadzības mazināšana un novēršana vecumdienās</vt:lpstr>
      <vt:lpstr>(2) Pasākumi, lai mazinātu horizontālos faktorus, kas palielina nabadzību</vt:lpstr>
      <vt:lpstr>Diskriminācijas un stigmatizācijas apkarošana</vt:lpstr>
      <vt:lpstr>Atbalsta sniegšana pamatvajadzību nodrošināšanai pieaugošās dzīves dārdzības dēļ</vt:lpstr>
      <vt:lpstr>Piekļuve pakalpojumiem personām, kurām tas ir nepieciešams</vt:lpstr>
      <vt:lpstr>(3) Pārvaldības un finansējuma stiprināšana un uzraudzības uzlabošana nabadzības samazināšanai un novēršanai</vt:lpstr>
      <vt:lpstr>Pārvaldība</vt:lpstr>
      <vt:lpstr>Finansējums:  publiskā un privātā finansējuma mobilizēšana</vt:lpstr>
      <vt:lpstr>Pārraudzība</vt:lpstr>
      <vt:lpstr>Latvijas pozīcija par ES Pretnabadzības stratēģiju </vt:lpstr>
      <vt:lpstr>PowerPoint Presentation</vt:lpstr>
      <vt:lpstr>LM partneru viedokļi   Laiks diskusijai</vt:lpstr>
    </vt:vector>
  </TitlesOfParts>
  <Company>LRLM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Eiropas Komisijas paziņojums par  Eiropas Savienības pretnabadzības stratēģiju:  nabadzības risināšana un novēršana  no bērnības līdz vecumdienām</dc:title>
  <dc:creator>Evija Kūla</dc:creator>
  <cp:lastModifiedBy>Evija Kūla</cp:lastModifiedBy>
  <cp:revision>51</cp:revision>
  <dcterms:created xsi:type="dcterms:W3CDTF">2026-06-09T09:23:02Z</dcterms:created>
  <dcterms:modified xsi:type="dcterms:W3CDTF">2026-06-10T09:49:16Z</dcterms:modified>
</cp:coreProperties>
</file>