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4"/>
  </p:notesMasterIdLst>
  <p:sldIdLst>
    <p:sldId id="262" r:id="rId5"/>
    <p:sldId id="257" r:id="rId6"/>
    <p:sldId id="258" r:id="rId7"/>
    <p:sldId id="259" r:id="rId8"/>
    <p:sldId id="261" r:id="rId9"/>
    <p:sldId id="260" r:id="rId10"/>
    <p:sldId id="263" r:id="rId11"/>
    <p:sldId id="2570" r:id="rId12"/>
    <p:sldId id="2571"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2511" autoAdjust="0"/>
  </p:normalViewPr>
  <p:slideViewPr>
    <p:cSldViewPr snapToGrid="0" snapToObjects="1">
      <p:cViewPr varScale="1">
        <p:scale>
          <a:sx n="75" d="100"/>
          <a:sy n="75" d="100"/>
        </p:scale>
        <p:origin x="2890"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alvenes vietturis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uma vietturis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910780-B37B-4AFC-AA12-5F659F85DA15}" type="datetimeFigureOut">
              <a:rPr lang="lv-LV" smtClean="0"/>
              <a:t>02.07.2026</a:t>
            </a:fld>
            <a:endParaRPr lang="lv-LV"/>
          </a:p>
        </p:txBody>
      </p:sp>
      <p:sp>
        <p:nvSpPr>
          <p:cNvPr id="4" name="Slaida attēla vietturi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Piezīmju vietturi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lv-LV"/>
              <a:t>Noklikšķiniet, lai rediģētu šablona teksta stilus</a:t>
            </a:r>
          </a:p>
          <a:p>
            <a:pPr lvl="1"/>
            <a:r>
              <a:rPr lang="lv-LV"/>
              <a:t>Otrais līmenis</a:t>
            </a:r>
          </a:p>
          <a:p>
            <a:pPr lvl="2"/>
            <a:r>
              <a:rPr lang="lv-LV"/>
              <a:t>Trešais līmenis</a:t>
            </a:r>
          </a:p>
          <a:p>
            <a:pPr lvl="3"/>
            <a:r>
              <a:rPr lang="lv-LV"/>
              <a:t>Ceturtais līmenis</a:t>
            </a:r>
          </a:p>
          <a:p>
            <a:pPr lvl="4"/>
            <a:r>
              <a:rPr lang="lv-LV"/>
              <a:t>Piektais līmenis</a:t>
            </a:r>
          </a:p>
        </p:txBody>
      </p:sp>
      <p:sp>
        <p:nvSpPr>
          <p:cNvPr id="6" name="Kājenes vietturis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aida numura vietturis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CD7795-1684-4129-A82A-C66801708124}" type="slidenum">
              <a:rPr lang="lv-LV" smtClean="0"/>
              <a:t>‹#›</a:t>
            </a:fld>
            <a:endParaRPr lang="lv-LV"/>
          </a:p>
        </p:txBody>
      </p:sp>
    </p:spTree>
    <p:extLst>
      <p:ext uri="{BB962C8B-B14F-4D97-AF65-F5344CB8AC3E}">
        <p14:creationId xmlns:p14="http://schemas.microsoft.com/office/powerpoint/2010/main" val="28210642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dirty="0"/>
              <a:t>Izmaiņas Goda ģimenes statusā, kas paredz </a:t>
            </a:r>
            <a:r>
              <a:rPr lang="lv-LV" sz="1200" dirty="0"/>
              <a:t>noteikt</a:t>
            </a:r>
            <a:r>
              <a:rPr lang="en-US" sz="1200" dirty="0"/>
              <a:t> t</a:t>
            </a:r>
            <a:r>
              <a:rPr lang="lv-LV" sz="1200" dirty="0" err="1"/>
              <a:t>iesības</a:t>
            </a:r>
            <a:r>
              <a:rPr lang="lv-LV" sz="1200" dirty="0"/>
              <a:t> saņemt apliecību un atbalstu ikvienai ģimenei, kurā ir trīs vai vairāk bērni un kurā vismaz viens bērns atbilst apliecības saņemšanas noteiktajiem kritērijiem, </a:t>
            </a:r>
            <a:r>
              <a:rPr lang="lv-LV" dirty="0"/>
              <a:t>apstiprinātas MK 30.jūnijā. Tomēr tā kā izmaiņām ir ietekme uz valsts budžetu, Satiksmes ministrija visticamāk lūgs papildu finansējuma piešķiršanu.</a:t>
            </a:r>
          </a:p>
          <a:p>
            <a:endParaRPr lang="lv-LV" dirty="0"/>
          </a:p>
          <a:p>
            <a:endParaRPr lang="lv-LV" dirty="0"/>
          </a:p>
        </p:txBody>
      </p:sp>
      <p:sp>
        <p:nvSpPr>
          <p:cNvPr id="4" name="Slaida numura vietturis 3"/>
          <p:cNvSpPr>
            <a:spLocks noGrp="1"/>
          </p:cNvSpPr>
          <p:nvPr>
            <p:ph type="sldNum" sz="quarter" idx="5"/>
          </p:nvPr>
        </p:nvSpPr>
        <p:spPr/>
        <p:txBody>
          <a:bodyPr/>
          <a:lstStyle/>
          <a:p>
            <a:fld id="{42CD7795-1684-4129-A82A-C66801708124}" type="slidenum">
              <a:rPr lang="lv-LV" smtClean="0"/>
              <a:t>2</a:t>
            </a:fld>
            <a:endParaRPr lang="lv-LV"/>
          </a:p>
        </p:txBody>
      </p:sp>
    </p:spTree>
    <p:extLst>
      <p:ext uri="{BB962C8B-B14F-4D97-AF65-F5344CB8AC3E}">
        <p14:creationId xmlns:p14="http://schemas.microsoft.com/office/powerpoint/2010/main" val="1689334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r>
              <a:rPr lang="lv-LV" sz="1200" b="1" i="0" u="none" kern="1200" dirty="0">
                <a:solidFill>
                  <a:schemeClr val="tx1"/>
                </a:solidFill>
                <a:effectLst/>
                <a:latin typeface="+mn-lt"/>
                <a:ea typeface="+mn-ea"/>
                <a:cs typeface="+mn-cs"/>
              </a:rPr>
              <a:t>Skatīt informāciju slaidā</a:t>
            </a:r>
          </a:p>
          <a:p>
            <a:endParaRPr lang="lv-LV" sz="1200" b="1" i="0" u="none" kern="1200" dirty="0">
              <a:solidFill>
                <a:schemeClr val="tx1"/>
              </a:solidFill>
              <a:effectLst/>
              <a:latin typeface="+mn-lt"/>
              <a:ea typeface="+mn-ea"/>
              <a:cs typeface="+mn-cs"/>
            </a:endParaRPr>
          </a:p>
          <a:p>
            <a:r>
              <a:rPr lang="lv-LV" sz="1200" b="1" i="0" u="none" kern="1200" dirty="0">
                <a:solidFill>
                  <a:schemeClr val="tx1"/>
                </a:solidFill>
                <a:effectLst/>
                <a:latin typeface="+mn-lt"/>
                <a:ea typeface="+mn-ea"/>
                <a:cs typeface="+mn-cs"/>
              </a:rPr>
              <a:t>Informācija, ja tiek lūgts sadalījums pa pasākumiem</a:t>
            </a:r>
          </a:p>
          <a:p>
            <a:endParaRPr lang="lv-LV" sz="1200" b="0" i="1" u="sng" kern="1200" dirty="0">
              <a:solidFill>
                <a:schemeClr val="tx1"/>
              </a:solidFill>
              <a:effectLst/>
              <a:latin typeface="+mn-lt"/>
              <a:ea typeface="+mn-ea"/>
              <a:cs typeface="+mn-cs"/>
            </a:endParaRPr>
          </a:p>
          <a:p>
            <a:r>
              <a:rPr lang="lv-LV" sz="1200" b="0" i="1" u="sng" kern="1200" dirty="0">
                <a:solidFill>
                  <a:schemeClr val="tx1"/>
                </a:solidFill>
                <a:effectLst/>
                <a:latin typeface="+mn-lt"/>
                <a:ea typeface="+mn-ea"/>
                <a:cs typeface="+mn-cs"/>
              </a:rPr>
              <a:t>Ģimenes valsts pabalsta apmēru paaugstināšana par vienu bērnu ģimenē no 25 </a:t>
            </a:r>
            <a:r>
              <a:rPr lang="lv-LV" sz="1200" b="0" i="1" u="sng" kern="1200" dirty="0" err="1">
                <a:solidFill>
                  <a:schemeClr val="tx1"/>
                </a:solidFill>
                <a:effectLst/>
                <a:latin typeface="+mn-lt"/>
                <a:ea typeface="+mn-ea"/>
                <a:cs typeface="+mn-cs"/>
              </a:rPr>
              <a:t>euro</a:t>
            </a:r>
            <a:r>
              <a:rPr lang="lv-LV" sz="1200" b="0" i="1" u="sng" kern="1200" dirty="0">
                <a:solidFill>
                  <a:schemeClr val="tx1"/>
                </a:solidFill>
                <a:effectLst/>
                <a:latin typeface="+mn-lt"/>
                <a:ea typeface="+mn-ea"/>
                <a:cs typeface="+mn-cs"/>
              </a:rPr>
              <a:t> uz 50 </a:t>
            </a:r>
            <a:r>
              <a:rPr lang="lv-LV" sz="1200" b="0" i="1" u="sng" kern="1200" dirty="0" err="1">
                <a:solidFill>
                  <a:schemeClr val="tx1"/>
                </a:solidFill>
                <a:effectLst/>
                <a:latin typeface="+mn-lt"/>
                <a:ea typeface="+mn-ea"/>
                <a:cs typeface="+mn-cs"/>
              </a:rPr>
              <a:t>euro</a:t>
            </a:r>
            <a:r>
              <a:rPr lang="lv-LV" sz="1200" b="0" i="1" u="sng" kern="1200" dirty="0">
                <a:solidFill>
                  <a:schemeClr val="tx1"/>
                </a:solidFill>
                <a:effectLst/>
                <a:latin typeface="+mn-lt"/>
                <a:ea typeface="+mn-ea"/>
                <a:cs typeface="+mn-cs"/>
              </a:rPr>
              <a:t> un par diviem bērniem no 50 </a:t>
            </a:r>
            <a:r>
              <a:rPr lang="lv-LV" sz="1200" b="0" i="1" u="sng" kern="1200" dirty="0" err="1">
                <a:solidFill>
                  <a:schemeClr val="tx1"/>
                </a:solidFill>
                <a:effectLst/>
                <a:latin typeface="+mn-lt"/>
                <a:ea typeface="+mn-ea"/>
                <a:cs typeface="+mn-cs"/>
              </a:rPr>
              <a:t>euro</a:t>
            </a:r>
            <a:r>
              <a:rPr lang="lv-LV" sz="1200" b="0" i="1" u="sng" kern="1200" dirty="0">
                <a:solidFill>
                  <a:schemeClr val="tx1"/>
                </a:solidFill>
                <a:effectLst/>
                <a:latin typeface="+mn-lt"/>
                <a:ea typeface="+mn-ea"/>
                <a:cs typeface="+mn-cs"/>
              </a:rPr>
              <a:t> uz 65 </a:t>
            </a:r>
            <a:r>
              <a:rPr lang="lv-LV" sz="1200" b="0" i="1" u="sng" kern="1200" dirty="0" err="1">
                <a:solidFill>
                  <a:schemeClr val="tx1"/>
                </a:solidFill>
                <a:effectLst/>
                <a:latin typeface="+mn-lt"/>
                <a:ea typeface="+mn-ea"/>
                <a:cs typeface="+mn-cs"/>
              </a:rPr>
              <a:t>euro</a:t>
            </a:r>
            <a:r>
              <a:rPr lang="lv-LV" sz="1200" b="0" i="1" u="sng" kern="1200" dirty="0">
                <a:solidFill>
                  <a:schemeClr val="tx1"/>
                </a:solidFill>
                <a:effectLst/>
                <a:latin typeface="+mn-lt"/>
                <a:ea typeface="+mn-ea"/>
                <a:cs typeface="+mn-cs"/>
              </a:rPr>
              <a:t> par bērnu (no 01.04.2027.) </a:t>
            </a:r>
            <a:endParaRPr lang="lv-LV" b="0" dirty="0">
              <a:latin typeface="+mn-lt"/>
            </a:endParaRPr>
          </a:p>
          <a:p>
            <a:r>
              <a:rPr lang="lv-LV" sz="1200" b="0" kern="1200" dirty="0">
                <a:solidFill>
                  <a:schemeClr val="tx1"/>
                </a:solidFill>
                <a:effectLst/>
                <a:latin typeface="+mn-lt"/>
                <a:ea typeface="+mn-ea"/>
                <a:cs typeface="+mn-cs"/>
              </a:rPr>
              <a:t>Pamatbudžeta apakšprogrammā 18.02.02.00 "Valsts sociālie pabalsti" papildu nepieciešamais finansējums: 2027.gadā </a:t>
            </a:r>
            <a:r>
              <a:rPr lang="lv-LV" sz="1200" b="1" kern="1200" dirty="0">
                <a:solidFill>
                  <a:schemeClr val="tx1"/>
                </a:solidFill>
                <a:effectLst/>
                <a:latin typeface="+mn-lt"/>
                <a:ea typeface="+mn-ea"/>
                <a:cs typeface="+mn-cs"/>
              </a:rPr>
              <a:t>44 479 125 </a:t>
            </a:r>
            <a:r>
              <a:rPr lang="lv-LV" sz="1200" b="1" kern="1200" dirty="0" err="1">
                <a:solidFill>
                  <a:schemeClr val="tx1"/>
                </a:solidFill>
                <a:effectLst/>
                <a:latin typeface="+mn-lt"/>
                <a:ea typeface="+mn-ea"/>
                <a:cs typeface="+mn-cs"/>
              </a:rPr>
              <a:t>euro</a:t>
            </a:r>
            <a:r>
              <a:rPr lang="lv-LV" sz="1200" b="1" kern="1200" dirty="0">
                <a:solidFill>
                  <a:schemeClr val="tx1"/>
                </a:solidFill>
                <a:effectLst/>
                <a:latin typeface="+mn-lt"/>
                <a:ea typeface="+mn-ea"/>
                <a:cs typeface="+mn-cs"/>
              </a:rPr>
              <a:t> </a:t>
            </a:r>
            <a:r>
              <a:rPr lang="lv-LV" sz="1200" b="0" kern="1200" dirty="0">
                <a:solidFill>
                  <a:schemeClr val="tx1"/>
                </a:solidFill>
                <a:effectLst/>
                <a:latin typeface="+mn-lt"/>
                <a:ea typeface="+mn-ea"/>
                <a:cs typeface="+mn-cs"/>
              </a:rPr>
              <a:t>apmērā, 2028.gadā un turpmāk ik gadu 59 305 500 </a:t>
            </a:r>
            <a:r>
              <a:rPr lang="lv-LV" sz="1200" b="0" kern="1200" dirty="0" err="1">
                <a:solidFill>
                  <a:schemeClr val="tx1"/>
                </a:solidFill>
                <a:effectLst/>
                <a:latin typeface="+mn-lt"/>
                <a:ea typeface="+mn-ea"/>
                <a:cs typeface="+mn-cs"/>
              </a:rPr>
              <a:t>euro</a:t>
            </a:r>
            <a:r>
              <a:rPr lang="lv-LV" sz="1200" b="0" kern="1200" dirty="0">
                <a:solidFill>
                  <a:schemeClr val="tx1"/>
                </a:solidFill>
                <a:effectLst/>
                <a:latin typeface="+mn-lt"/>
                <a:ea typeface="+mn-ea"/>
                <a:cs typeface="+mn-cs"/>
              </a:rPr>
              <a:t> apmērā.</a:t>
            </a:r>
            <a:endParaRPr lang="lv-LV" b="0" dirty="0">
              <a:latin typeface="+mn-lt"/>
            </a:endParaRPr>
          </a:p>
          <a:p>
            <a:br>
              <a:rPr lang="lv-LV" sz="1200" b="0" kern="1200" dirty="0">
                <a:solidFill>
                  <a:schemeClr val="tx1"/>
                </a:solidFill>
                <a:effectLst/>
                <a:latin typeface="+mn-lt"/>
                <a:ea typeface="+mn-ea"/>
                <a:cs typeface="+mn-cs"/>
              </a:rPr>
            </a:br>
            <a:r>
              <a:rPr lang="lv-LV" sz="1200" b="0" i="1" u="sng" kern="1200" dirty="0">
                <a:solidFill>
                  <a:schemeClr val="tx1"/>
                </a:solidFill>
                <a:effectLst/>
                <a:latin typeface="+mn-lt"/>
                <a:ea typeface="+mn-ea"/>
                <a:cs typeface="+mn-cs"/>
              </a:rPr>
              <a:t>Ģimenes valsts pabalsta izmaksāšana arī par bērnu no dzimšanas līdz viena gada vecuma sasniegšanai (no 01.04.2027.)</a:t>
            </a:r>
            <a:endParaRPr lang="lv-LV" sz="1200" b="0" i="0" kern="1200" dirty="0">
              <a:solidFill>
                <a:schemeClr val="tx1"/>
              </a:solidFill>
              <a:effectLst/>
              <a:latin typeface="+mn-lt"/>
              <a:ea typeface="+mn-ea"/>
              <a:cs typeface="+mn-cs"/>
            </a:endParaRPr>
          </a:p>
          <a:p>
            <a:r>
              <a:rPr lang="lv-LV" sz="1200" b="0" i="0" kern="1200" dirty="0">
                <a:solidFill>
                  <a:schemeClr val="tx1"/>
                </a:solidFill>
                <a:effectLst/>
                <a:latin typeface="+mn-lt"/>
                <a:ea typeface="+mn-ea"/>
                <a:cs typeface="+mn-cs"/>
              </a:rPr>
              <a:t>Pamatbudžeta apakšprogrammā 18.02.02.00 "Valsts sociālie pabalsti" papildu nepieciešamais finansējums: 2027.gadā </a:t>
            </a:r>
            <a:r>
              <a:rPr lang="lv-LV" sz="1200" b="1" i="0" kern="1200" dirty="0">
                <a:solidFill>
                  <a:schemeClr val="tx1"/>
                </a:solidFill>
                <a:effectLst/>
                <a:latin typeface="+mn-lt"/>
                <a:ea typeface="+mn-ea"/>
                <a:cs typeface="+mn-cs"/>
              </a:rPr>
              <a:t>4 859 704 </a:t>
            </a:r>
            <a:r>
              <a:rPr lang="lv-LV" sz="1200" b="1" i="0" kern="1200" dirty="0" err="1">
                <a:solidFill>
                  <a:schemeClr val="tx1"/>
                </a:solidFill>
                <a:effectLst/>
                <a:latin typeface="+mn-lt"/>
                <a:ea typeface="+mn-ea"/>
                <a:cs typeface="+mn-cs"/>
              </a:rPr>
              <a:t>euro</a:t>
            </a:r>
            <a:r>
              <a:rPr lang="lv-LV" sz="1200" b="1" i="0" kern="1200" dirty="0">
                <a:solidFill>
                  <a:schemeClr val="tx1"/>
                </a:solidFill>
                <a:effectLst/>
                <a:latin typeface="+mn-lt"/>
                <a:ea typeface="+mn-ea"/>
                <a:cs typeface="+mn-cs"/>
              </a:rPr>
              <a:t> </a:t>
            </a:r>
            <a:r>
              <a:rPr lang="lv-LV" sz="1200" b="0" i="0" kern="1200" dirty="0">
                <a:solidFill>
                  <a:schemeClr val="tx1"/>
                </a:solidFill>
                <a:effectLst/>
                <a:latin typeface="+mn-lt"/>
                <a:ea typeface="+mn-ea"/>
                <a:cs typeface="+mn-cs"/>
              </a:rPr>
              <a:t>apmērā, 2028.gadā 9 442 289 </a:t>
            </a:r>
            <a:r>
              <a:rPr lang="lv-LV" sz="1200" b="0" i="0" kern="1200" dirty="0" err="1">
                <a:solidFill>
                  <a:schemeClr val="tx1"/>
                </a:solidFill>
                <a:effectLst/>
                <a:latin typeface="+mn-lt"/>
                <a:ea typeface="+mn-ea"/>
                <a:cs typeface="+mn-cs"/>
              </a:rPr>
              <a:t>euro</a:t>
            </a:r>
            <a:r>
              <a:rPr lang="lv-LV" sz="1200" b="0" i="0" kern="1200" dirty="0">
                <a:solidFill>
                  <a:schemeClr val="tx1"/>
                </a:solidFill>
                <a:effectLst/>
                <a:latin typeface="+mn-lt"/>
                <a:ea typeface="+mn-ea"/>
                <a:cs typeface="+mn-cs"/>
              </a:rPr>
              <a:t> apmērā, 2029.gadā 9 781 286 </a:t>
            </a:r>
            <a:r>
              <a:rPr lang="lv-LV" sz="1200" b="0" i="0" kern="1200" dirty="0" err="1">
                <a:solidFill>
                  <a:schemeClr val="tx1"/>
                </a:solidFill>
                <a:effectLst/>
                <a:latin typeface="+mn-lt"/>
                <a:ea typeface="+mn-ea"/>
                <a:cs typeface="+mn-cs"/>
              </a:rPr>
              <a:t>euro</a:t>
            </a:r>
            <a:r>
              <a:rPr lang="lv-LV" sz="1200" b="0" i="0" kern="1200" dirty="0">
                <a:solidFill>
                  <a:schemeClr val="tx1"/>
                </a:solidFill>
                <a:effectLst/>
                <a:latin typeface="+mn-lt"/>
                <a:ea typeface="+mn-ea"/>
                <a:cs typeface="+mn-cs"/>
              </a:rPr>
              <a:t> apmērā, 2030.gadā un turpmāk ik gadu 10 080 569 </a:t>
            </a:r>
            <a:r>
              <a:rPr lang="lv-LV" sz="1200" b="0" i="0" kern="1200" dirty="0" err="1">
                <a:solidFill>
                  <a:schemeClr val="tx1"/>
                </a:solidFill>
                <a:effectLst/>
                <a:latin typeface="+mn-lt"/>
                <a:ea typeface="+mn-ea"/>
                <a:cs typeface="+mn-cs"/>
              </a:rPr>
              <a:t>euro</a:t>
            </a:r>
            <a:r>
              <a:rPr lang="lv-LV" sz="1200" b="0" i="0" kern="1200" dirty="0">
                <a:solidFill>
                  <a:schemeClr val="tx1"/>
                </a:solidFill>
                <a:effectLst/>
                <a:latin typeface="+mn-lt"/>
                <a:ea typeface="+mn-ea"/>
                <a:cs typeface="+mn-cs"/>
              </a:rPr>
              <a:t> apmērā.</a:t>
            </a:r>
          </a:p>
          <a:p>
            <a:endParaRPr lang="lv-LV" b="0" dirty="0">
              <a:latin typeface="+mn-lt"/>
            </a:endParaRPr>
          </a:p>
          <a:p>
            <a:r>
              <a:rPr lang="lv-LV" sz="1200" b="0" i="1" u="sng" kern="1200" dirty="0">
                <a:solidFill>
                  <a:schemeClr val="tx1"/>
                </a:solidFill>
                <a:effectLst/>
                <a:latin typeface="+mn-lt"/>
                <a:ea typeface="+mn-ea"/>
                <a:cs typeface="+mn-cs"/>
              </a:rPr>
              <a:t>Ģimenes valsts pabalsta esošos apmēru pārskatīšana atbilstoši iepriekšējā kalendārā gada patēriņu cenu pieaugumam (ar 01.04.2028. un turpmāk ik gadu ar 1.aprīli):</a:t>
            </a:r>
            <a:endParaRPr lang="lv-LV" sz="1200" b="0" i="0" kern="1200" dirty="0">
              <a:solidFill>
                <a:schemeClr val="tx1"/>
              </a:solidFill>
              <a:effectLst/>
              <a:latin typeface="+mn-lt"/>
              <a:ea typeface="+mn-ea"/>
              <a:cs typeface="+mn-cs"/>
            </a:endParaRPr>
          </a:p>
          <a:p>
            <a:r>
              <a:rPr lang="lv-LV" sz="1200" b="0" i="0" kern="1200" dirty="0">
                <a:solidFill>
                  <a:schemeClr val="tx1"/>
                </a:solidFill>
                <a:effectLst/>
                <a:latin typeface="+mn-lt"/>
                <a:ea typeface="+mn-ea"/>
                <a:cs typeface="+mn-cs"/>
              </a:rPr>
              <a:t>Pamatbudžeta apakšprogrammā 18.02.02.00 "Valsts sociālie pabalsti" papildu nepieciešamais finansējums: 2028.gadā 8 490 897 </a:t>
            </a:r>
            <a:r>
              <a:rPr lang="lv-LV" sz="1200" b="0" i="0" kern="1200" dirty="0" err="1">
                <a:solidFill>
                  <a:schemeClr val="tx1"/>
                </a:solidFill>
                <a:effectLst/>
                <a:latin typeface="+mn-lt"/>
                <a:ea typeface="+mn-ea"/>
                <a:cs typeface="+mn-cs"/>
              </a:rPr>
              <a:t>euro</a:t>
            </a:r>
            <a:r>
              <a:rPr lang="lv-LV" sz="1200" b="0" i="0" kern="1200" dirty="0">
                <a:solidFill>
                  <a:schemeClr val="tx1"/>
                </a:solidFill>
                <a:effectLst/>
                <a:latin typeface="+mn-lt"/>
                <a:ea typeface="+mn-ea"/>
                <a:cs typeface="+mn-cs"/>
              </a:rPr>
              <a:t> apmērā, 2029.gadā 18 273 921 </a:t>
            </a:r>
            <a:r>
              <a:rPr lang="lv-LV" sz="1200" b="0" i="0" kern="1200" dirty="0" err="1">
                <a:solidFill>
                  <a:schemeClr val="tx1"/>
                </a:solidFill>
                <a:effectLst/>
                <a:latin typeface="+mn-lt"/>
                <a:ea typeface="+mn-ea"/>
                <a:cs typeface="+mn-cs"/>
              </a:rPr>
              <a:t>euro</a:t>
            </a:r>
            <a:r>
              <a:rPr lang="lv-LV" sz="1200" b="0" i="0" kern="1200" dirty="0">
                <a:solidFill>
                  <a:schemeClr val="tx1"/>
                </a:solidFill>
                <a:effectLst/>
                <a:latin typeface="+mn-lt"/>
                <a:ea typeface="+mn-ea"/>
                <a:cs typeface="+mn-cs"/>
              </a:rPr>
              <a:t> apmērā, 2030.gadā un turpmāk ik gadu 23 967 306 </a:t>
            </a:r>
            <a:r>
              <a:rPr lang="lv-LV" sz="1200" b="0" i="0" kern="1200" dirty="0" err="1">
                <a:solidFill>
                  <a:schemeClr val="tx1"/>
                </a:solidFill>
                <a:effectLst/>
                <a:latin typeface="+mn-lt"/>
                <a:ea typeface="+mn-ea"/>
                <a:cs typeface="+mn-cs"/>
              </a:rPr>
              <a:t>euro</a:t>
            </a:r>
            <a:r>
              <a:rPr lang="lv-LV" sz="1200" b="0" i="0" kern="1200" dirty="0">
                <a:solidFill>
                  <a:schemeClr val="tx1"/>
                </a:solidFill>
                <a:effectLst/>
                <a:latin typeface="+mn-lt"/>
                <a:ea typeface="+mn-ea"/>
                <a:cs typeface="+mn-cs"/>
              </a:rPr>
              <a:t> apmērā.</a:t>
            </a:r>
          </a:p>
          <a:p>
            <a:endParaRPr lang="lv-LV" dirty="0"/>
          </a:p>
          <a:p>
            <a:r>
              <a:rPr lang="lv-LV" dirty="0"/>
              <a:t>Un papildus nepieciešams finansējums arī ieviešanai</a:t>
            </a:r>
          </a:p>
        </p:txBody>
      </p:sp>
      <p:sp>
        <p:nvSpPr>
          <p:cNvPr id="4" name="Slaida numura vietturis 3"/>
          <p:cNvSpPr>
            <a:spLocks noGrp="1"/>
          </p:cNvSpPr>
          <p:nvPr>
            <p:ph type="sldNum" sz="quarter" idx="5"/>
          </p:nvPr>
        </p:nvSpPr>
        <p:spPr/>
        <p:txBody>
          <a:bodyPr/>
          <a:lstStyle/>
          <a:p>
            <a:fld id="{42CD7795-1684-4129-A82A-C66801708124}" type="slidenum">
              <a:rPr lang="lv-LV" smtClean="0"/>
              <a:t>3</a:t>
            </a:fld>
            <a:endParaRPr lang="lv-LV"/>
          </a:p>
        </p:txBody>
      </p:sp>
    </p:spTree>
    <p:extLst>
      <p:ext uri="{BB962C8B-B14F-4D97-AF65-F5344CB8AC3E}">
        <p14:creationId xmlns:p14="http://schemas.microsoft.com/office/powerpoint/2010/main" val="4240374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r>
              <a:rPr lang="lv-LV" sz="1200" dirty="0">
                <a:latin typeface="+mn-lt"/>
              </a:rPr>
              <a:t>Priekšlikums paredz ar 2028.gadu apvienojot vecāku un bērna kopšanas pabalstus, izveidot vienkāršāku, saprotamāku, elastīgāku un finansiāli adekvātāku atbalsta sistēmu vecākiem. Reformas rezultātā būs viens vecāku pabalsts :</a:t>
            </a:r>
          </a:p>
          <a:p>
            <a:r>
              <a:rPr lang="lv-LV" sz="1200" dirty="0">
                <a:latin typeface="+mn-lt"/>
              </a:rPr>
              <a:t>1) Pabalsta saņemšanas ilgums- 548 kalendāra dienas. Šobrīd vecākiem jāizvēlas 13 vai 19 mēneši no kā atkarīgs arī pabalsta lielums;</a:t>
            </a:r>
          </a:p>
          <a:p>
            <a:r>
              <a:rPr lang="lv-LV" sz="1200" dirty="0">
                <a:latin typeface="+mn-lt"/>
              </a:rPr>
              <a:t>2) VP atdalīts no maternitātes pabalsta;</a:t>
            </a:r>
          </a:p>
          <a:p>
            <a:r>
              <a:rPr lang="lv-LV" sz="1200" dirty="0">
                <a:latin typeface="+mn-lt"/>
              </a:rPr>
              <a:t>3) atvietojums - 70% no iemaksu algas;</a:t>
            </a:r>
          </a:p>
          <a:p>
            <a:r>
              <a:rPr lang="lv-LV" sz="1200" dirty="0">
                <a:latin typeface="+mn-lt"/>
              </a:rPr>
              <a:t>4) minimālais apmērs neapdrošinātiem - 35 % no mediānas (351 </a:t>
            </a:r>
            <a:r>
              <a:rPr lang="lv-LV" sz="1200" dirty="0" err="1">
                <a:latin typeface="+mn-lt"/>
              </a:rPr>
              <a:t>euro</a:t>
            </a:r>
            <a:r>
              <a:rPr lang="lv-LV" sz="1200" dirty="0">
                <a:latin typeface="+mn-lt"/>
              </a:rPr>
              <a:t>);</a:t>
            </a:r>
          </a:p>
          <a:p>
            <a:r>
              <a:rPr lang="lv-LV" sz="1200" dirty="0">
                <a:latin typeface="+mn-lt"/>
              </a:rPr>
              <a:t>5) minimālais apmērs apdrošinātiem - 70 % no mediānas (702 </a:t>
            </a:r>
            <a:r>
              <a:rPr lang="lv-LV" sz="1200" dirty="0" err="1">
                <a:latin typeface="+mn-lt"/>
              </a:rPr>
              <a:t>euro</a:t>
            </a:r>
            <a:r>
              <a:rPr lang="lv-LV" sz="1200" dirty="0">
                <a:latin typeface="+mn-lt"/>
              </a:rPr>
              <a:t>)</a:t>
            </a:r>
          </a:p>
          <a:p>
            <a:r>
              <a:rPr lang="lv-LV" sz="1200" dirty="0">
                <a:latin typeface="+mn-lt"/>
              </a:rPr>
              <a:t>6) Ja strādā pabalsta saņemšanas laikā, tad maksā 75% no pabalsta apmēra (šobrīd šis regulējums ir līdz 2026.gada beigām);</a:t>
            </a:r>
          </a:p>
          <a:p>
            <a:r>
              <a:rPr lang="lv-LV" sz="1200" dirty="0">
                <a:latin typeface="+mn-lt"/>
              </a:rPr>
              <a:t>7) piemaksa par dvīņiem/</a:t>
            </a:r>
            <a:r>
              <a:rPr lang="lv-LV" sz="1200" dirty="0" err="1">
                <a:latin typeface="+mn-lt"/>
              </a:rPr>
              <a:t>trīņiem</a:t>
            </a:r>
            <a:r>
              <a:rPr lang="lv-LV" sz="1200" dirty="0">
                <a:latin typeface="+mn-lt"/>
              </a:rPr>
              <a:t> saglabājas - 351 </a:t>
            </a:r>
            <a:r>
              <a:rPr lang="lv-LV" sz="1200" dirty="0" err="1">
                <a:latin typeface="+mn-lt"/>
              </a:rPr>
              <a:t>euro</a:t>
            </a:r>
            <a:r>
              <a:rPr lang="lv-LV" sz="1200" dirty="0">
                <a:latin typeface="+mn-lt"/>
              </a:rPr>
              <a:t>;.</a:t>
            </a:r>
          </a:p>
          <a:p>
            <a:r>
              <a:rPr lang="lv-LV" sz="1200" dirty="0">
                <a:latin typeface="+mn-lt"/>
              </a:rPr>
              <a:t>Reforma īstenojama </a:t>
            </a:r>
            <a:r>
              <a:rPr lang="lv-LV" sz="1200" dirty="0" err="1">
                <a:latin typeface="+mn-lt"/>
              </a:rPr>
              <a:t>ņe</a:t>
            </a:r>
            <a:r>
              <a:rPr lang="lv-LV" sz="1200" dirty="0">
                <a:latin typeface="+mn-lt"/>
              </a:rPr>
              <a:t> ātrāk kā 18 mēnešus pēc normatīvā regulējuma pieņemšanas</a:t>
            </a:r>
          </a:p>
          <a:p>
            <a:r>
              <a:rPr lang="lv-LV" sz="1200" dirty="0">
                <a:latin typeface="+mn-lt"/>
              </a:rPr>
              <a:t>Reforma ir iespējama tikai tad, ja abu pabalstu finansējums – bērna kopšanas pabalsta (kas finansējas no pamatbudžeta) un vecāku pabalsta (kas finansējas no </a:t>
            </a:r>
            <a:r>
              <a:rPr lang="lv-LV" sz="1200" dirty="0" err="1">
                <a:latin typeface="+mn-lt"/>
              </a:rPr>
              <a:t>spciālā</a:t>
            </a:r>
            <a:r>
              <a:rPr lang="lv-LV" sz="1200" dirty="0">
                <a:latin typeface="+mn-lt"/>
              </a:rPr>
              <a:t> budžeta) tiek apvienoti.</a:t>
            </a:r>
          </a:p>
          <a:p>
            <a:endParaRPr lang="lv-LV" sz="1200" dirty="0">
              <a:latin typeface="+mn-lt"/>
            </a:endParaRPr>
          </a:p>
          <a:p>
            <a:r>
              <a:rPr lang="lv-LV" sz="1200" dirty="0">
                <a:latin typeface="+mn-lt"/>
              </a:rPr>
              <a:t>Reformas rezultātā kopējais nepieciešamais finansējums pamatbudžetā ir: 2028.g. 10,6 milj. EUR, 2029.g. 19,4 milj. EUR, 2030.g. 27,1 milj. EUR. </a:t>
            </a:r>
            <a:br>
              <a:rPr lang="lv-LV" sz="1200" dirty="0">
                <a:latin typeface="+mn-lt"/>
              </a:rPr>
            </a:br>
            <a:endParaRPr lang="lv-LV" sz="1200" dirty="0">
              <a:latin typeface="+mn-lt"/>
            </a:endParaRPr>
          </a:p>
          <a:p>
            <a:r>
              <a:rPr lang="lv-LV" sz="1200" dirty="0">
                <a:latin typeface="+mn-lt"/>
              </a:rPr>
              <a:t>Papildu finansējums nepieciešams arī VSAA IT sistēmu pārveidei.</a:t>
            </a:r>
          </a:p>
          <a:p>
            <a:endParaRPr lang="lv-LV" sz="1200" dirty="0">
              <a:latin typeface="+mn-lt"/>
            </a:endParaRPr>
          </a:p>
          <a:p>
            <a:r>
              <a:rPr lang="lv-LV" sz="1200" b="1" u="sng" dirty="0">
                <a:solidFill>
                  <a:srgbClr val="FF0000"/>
                </a:solidFill>
                <a:latin typeface="+mn-lt"/>
              </a:rPr>
              <a:t>Zemāk pievienotais teksts, ja ir diskusija par Treijas priekšlikumu nodalīt pabalstus.</a:t>
            </a:r>
          </a:p>
          <a:p>
            <a:endParaRPr lang="lv-LV" sz="1200" dirty="0">
              <a:latin typeface="+mn-lt"/>
            </a:endParaRPr>
          </a:p>
          <a:p>
            <a:r>
              <a:rPr lang="lv-LV" sz="1200" b="1" dirty="0">
                <a:latin typeface="+mn-lt"/>
              </a:rPr>
              <a:t>Nacionālās apvienības pārstāvji ir snieguši priekšlikumu </a:t>
            </a:r>
            <a:r>
              <a:rPr lang="lv-LV" sz="1200" dirty="0">
                <a:latin typeface="+mn-lt"/>
              </a:rPr>
              <a:t>par vecāku pabalsta (sociālā apdrošināšana) un bērna kopšanas pabalsta (pamatbudžets) nodalīšanu un iespēju tos saņemt nevis vienkopus, bet atsevišķi – viens vecāks saņem vienu, bet otrs otru. Labklājības ministrija šim priekšlikumam nevar konceptuāli piekrist, jo:</a:t>
            </a:r>
          </a:p>
          <a:p>
            <a:endParaRPr lang="lv-LV" sz="1200" b="1" kern="1200" dirty="0">
              <a:solidFill>
                <a:schemeClr val="tx1"/>
              </a:solidFill>
              <a:effectLst/>
              <a:latin typeface="+mn-lt"/>
              <a:ea typeface="+mn-ea"/>
              <a:cs typeface="+mn-cs"/>
            </a:endParaRPr>
          </a:p>
          <a:p>
            <a:r>
              <a:rPr lang="lv-LV" sz="1200" b="1" kern="1200" dirty="0">
                <a:solidFill>
                  <a:schemeClr val="tx1"/>
                </a:solidFill>
                <a:effectLst/>
                <a:latin typeface="+mn-lt"/>
                <a:ea typeface="+mn-ea"/>
                <a:cs typeface="+mn-cs"/>
              </a:rPr>
              <a:t>Pirmkārt</a:t>
            </a:r>
            <a:r>
              <a:rPr lang="lv-LV" sz="1200" kern="1200" dirty="0">
                <a:solidFill>
                  <a:schemeClr val="tx1"/>
                </a:solidFill>
                <a:effectLst/>
                <a:latin typeface="+mn-lt"/>
                <a:ea typeface="+mn-ea"/>
                <a:cs typeface="+mn-cs"/>
              </a:rPr>
              <a:t>, situācija, kurā bērna tēvs saņem vecāku pabalstu un bērna kopšanas pabalstu, savukārt bērna māte faktiski kopj bērnu un nestrādā, izriet no ģimenes brīvprātīgas izvēles par bērna aprūpes un ienākumu organizēšanu. Valsts sociālās aizsardzības sistēma ir veidota, lai nodrošinātu līdzsvarotu atbalstu visām ģimenēm kopumā, nevis pielāgotu regulējumu atsevišķiem ģimeņu izvēlētiem ienākumu organizēšanas modeļiem. Tādēļ tas, ka daļa ģimeņu izvēlas pabalstus pieprasīt strādājošajam bērna tēvam, pats par sevi nav uzskatāms par pamatu sistēmas pārskatīšanai, īpaši, ja šādas izmaiņas var pasliktināt sociālās aizsardzības līmeni vairums citām ģimenēm un ilgtermiņā negatīvi ietekmēt dzimumu līdztiesību.</a:t>
            </a:r>
          </a:p>
          <a:p>
            <a:r>
              <a:rPr lang="lv-LV" sz="1200" kern="1200" dirty="0">
                <a:solidFill>
                  <a:schemeClr val="tx1"/>
                </a:solidFill>
                <a:effectLst/>
                <a:latin typeface="+mn-lt"/>
                <a:ea typeface="+mn-ea"/>
                <a:cs typeface="+mn-cs"/>
              </a:rPr>
              <a:t> </a:t>
            </a:r>
          </a:p>
          <a:p>
            <a:r>
              <a:rPr lang="lv-LV" sz="1200" b="1" kern="1200" dirty="0">
                <a:solidFill>
                  <a:schemeClr val="tx1"/>
                </a:solidFill>
                <a:effectLst/>
                <a:latin typeface="+mn-lt"/>
                <a:ea typeface="+mn-ea"/>
                <a:cs typeface="+mn-cs"/>
              </a:rPr>
              <a:t>Otrkārt</a:t>
            </a:r>
            <a:r>
              <a:rPr lang="lv-LV" sz="1200" kern="1200" dirty="0">
                <a:solidFill>
                  <a:schemeClr val="tx1"/>
                </a:solidFill>
                <a:effectLst/>
                <a:latin typeface="+mn-lt"/>
                <a:ea typeface="+mn-ea"/>
                <a:cs typeface="+mn-cs"/>
              </a:rPr>
              <a:t>, nav pamatots apgalvojums, ka šādās situācijās sievietei nav pieejami sociālās aizsardzības mehānismi. Spēkā esošais regulējums paredz iespēju veikt brīvprātīgās valsts sociālās apdrošināšanas iemaksas pensiju apdrošināšanai personai, kura nav obligāti sociāli apdrošināta. Tādējādi iespējams nodrošināt apdrošināšanas stāža uzkrāšanu un nākotnes pensijas tiesību saglabāšanu arī gadījumos, kad bērna māte faktiski kopj bērnu, bet pabalstus saņem bērna tēvs. Līdz ar to valsts ir paredzējusi mehānismus abu vecāku sociālajai aizsardzībai, un to neizmantošana pati par sevi neliecina par regulējuma nepietiekamību.</a:t>
            </a:r>
          </a:p>
          <a:p>
            <a:r>
              <a:rPr lang="lv-LV" sz="1200" kern="1200" dirty="0">
                <a:solidFill>
                  <a:schemeClr val="tx1"/>
                </a:solidFill>
                <a:effectLst/>
                <a:latin typeface="+mn-lt"/>
                <a:ea typeface="+mn-ea"/>
                <a:cs typeface="+mn-cs"/>
              </a:rPr>
              <a:t> </a:t>
            </a:r>
          </a:p>
          <a:p>
            <a:r>
              <a:rPr lang="lv-LV" sz="1200" b="1" kern="1200" dirty="0">
                <a:solidFill>
                  <a:schemeClr val="tx1"/>
                </a:solidFill>
                <a:effectLst/>
                <a:latin typeface="+mn-lt"/>
                <a:ea typeface="+mn-ea"/>
                <a:cs typeface="+mn-cs"/>
              </a:rPr>
              <a:t>Treškārt</a:t>
            </a:r>
            <a:r>
              <a:rPr lang="lv-LV" sz="1200" kern="1200" dirty="0">
                <a:solidFill>
                  <a:schemeClr val="tx1"/>
                </a:solidFill>
                <a:effectLst/>
                <a:latin typeface="+mn-lt"/>
                <a:ea typeface="+mn-ea"/>
                <a:cs typeface="+mn-cs"/>
              </a:rPr>
              <a:t>, jāņem vērā, ka priekšlikums nodalīt vecāku pabalstu un bērna kopšanas pabalstu var radīt negatīvi efektu. Ņemot vērā, ka strādājot, ir iespēja saņemt vecāku pabalstu 75% apmērā, liela daļa vecāku visticamāk izvēlēsies to, ka vecāku pabalstu piešķirt strādājošajam tēvam, savukārt mātei piešķirt tikai bērna kopšanas pabalstu. Rezultātā vecāks, kurš turpina strādāt, saņemtu gan darba algu, gan vecāku pabalstu, kamēr vecāks, kurš faktiski nodrošina bērna ikdienas aprūpi, saņemtu vienīgi bērna kopšanas pabalstu un iemaksas pensiju apdrošināšanai tiktu maksātas tikai no šī pabalsta apmēra (290 eiro). Līdz ar to ilgtermiņā varētu pieaugt sieviešu sociālās atstumtības un nabadzības risks vecumdienās, tādējādi pasliktinot, nevis uzlabojot sieviešu sociālās aizsardzības līmeni.</a:t>
            </a:r>
          </a:p>
          <a:p>
            <a:r>
              <a:rPr lang="lv-LV" sz="1200" kern="1200" dirty="0">
                <a:solidFill>
                  <a:schemeClr val="tx1"/>
                </a:solidFill>
                <a:effectLst/>
                <a:latin typeface="+mn-lt"/>
                <a:ea typeface="+mn-ea"/>
                <a:cs typeface="+mn-cs"/>
              </a:rPr>
              <a:t> </a:t>
            </a:r>
          </a:p>
          <a:p>
            <a:r>
              <a:rPr lang="lv-LV" sz="1200" b="1" kern="1200" dirty="0">
                <a:solidFill>
                  <a:schemeClr val="tx1"/>
                </a:solidFill>
                <a:effectLst/>
                <a:latin typeface="+mn-lt"/>
                <a:ea typeface="+mn-ea"/>
                <a:cs typeface="+mn-cs"/>
              </a:rPr>
              <a:t>Ceturtkārt</a:t>
            </a:r>
            <a:r>
              <a:rPr lang="lv-LV" sz="1200" kern="1200" dirty="0">
                <a:solidFill>
                  <a:schemeClr val="tx1"/>
                </a:solidFill>
                <a:effectLst/>
                <a:latin typeface="+mn-lt"/>
                <a:ea typeface="+mn-ea"/>
                <a:cs typeface="+mn-cs"/>
              </a:rPr>
              <a:t>, šāda regulējuma rezultātā Latvija faktiski kļūtu par vienīgo valsti Eiropā, kurā </a:t>
            </a:r>
            <a:r>
              <a:rPr lang="lv-LV" sz="1200" b="1" kern="1200" dirty="0">
                <a:solidFill>
                  <a:schemeClr val="tx1"/>
                </a:solidFill>
                <a:effectLst/>
                <a:latin typeface="+mn-lt"/>
                <a:ea typeface="+mn-ea"/>
                <a:cs typeface="+mn-cs"/>
              </a:rPr>
              <a:t>abiem vecākiem vienlaikus būtu pieejams apmaksāts bērna kopšanas periods (viens saņem vecāku pabalstu, bet otras bērna kopšanas pabalstu un abi var atrasties bērna kopšanas atvaļinājumā)</a:t>
            </a:r>
            <a:r>
              <a:rPr lang="lv-LV" sz="1200" kern="1200" dirty="0">
                <a:solidFill>
                  <a:schemeClr val="tx1"/>
                </a:solidFill>
                <a:effectLst/>
                <a:latin typeface="+mn-lt"/>
                <a:ea typeface="+mn-ea"/>
                <a:cs typeface="+mn-cs"/>
              </a:rPr>
              <a:t>, turklāt vecākam, kurš faktiski kopj bērnu, piešķirtais valsts atbalsts būtu mazāks nekā strādājošajam vecākam. Ņemot vērā darbaspēka trūkumu, Latvija vēl mazāk nekā citas valstis var atļauties to, ka abi vecāki uz laiku iziet no darba tirgus. Šāds rezultāts nebūtu savienojams ar sociālās aizsardzības sistēmas mērķiem un varētu radīt nevēlamas sekas gan darba tirgū, gan dzimumu līdztiesības jomā.</a:t>
            </a:r>
          </a:p>
          <a:p>
            <a:r>
              <a:rPr lang="lv-LV" sz="1200" kern="1200" dirty="0">
                <a:solidFill>
                  <a:schemeClr val="tx1"/>
                </a:solidFill>
                <a:effectLst/>
                <a:latin typeface="+mn-lt"/>
                <a:ea typeface="+mn-ea"/>
                <a:cs typeface="+mn-cs"/>
              </a:rPr>
              <a:t>Ņemot vērā minēto, uzskatāms, ka iebildumā ietvertā informācija nav pietiekami pamatota, lai to atspoguļotu Latvijas Republikas kārtējā ziņojumā kā sieviešu diskrimināciju raksturojošu sistēmisku problēmu.</a:t>
            </a:r>
          </a:p>
          <a:p>
            <a:endParaRPr lang="lv-LV" sz="1200" kern="1200" dirty="0">
              <a:solidFill>
                <a:schemeClr val="tx1"/>
              </a:solidFill>
              <a:effectLst/>
              <a:latin typeface="+mn-lt"/>
              <a:ea typeface="+mn-ea"/>
              <a:cs typeface="+mn-cs"/>
            </a:endParaRPr>
          </a:p>
          <a:p>
            <a:r>
              <a:rPr lang="lv-LV" sz="1200" b="1" kern="1200" dirty="0">
                <a:solidFill>
                  <a:schemeClr val="tx1"/>
                </a:solidFill>
                <a:effectLst/>
                <a:latin typeface="+mn-lt"/>
                <a:ea typeface="+mn-ea"/>
                <a:cs typeface="+mn-cs"/>
              </a:rPr>
              <a:t>Piektkārt</a:t>
            </a:r>
            <a:r>
              <a:rPr lang="lv-LV" sz="1200" kern="1200" dirty="0">
                <a:solidFill>
                  <a:schemeClr val="tx1"/>
                </a:solidFill>
                <a:effectLst/>
                <a:latin typeface="+mn-lt"/>
                <a:ea typeface="+mn-ea"/>
                <a:cs typeface="+mn-cs"/>
              </a:rPr>
              <a:t>, savulaik bērna kopšanas atvaļinājuma samaksas nodalīšana starp diviem budžetiem tika veikta nevis idejisku vai sistēmisku apsvērumu dēļ, bet finansiālu apsvērumu dēļ, lai vismaz divi resursi finansētu vecāka atrašanos bērna kopšanā, un apzināti tika izvēlēta stratēģija par lielāku finansiālu atbalstu vecākam, kurš aprūpē bērnu.</a:t>
            </a:r>
          </a:p>
          <a:p>
            <a:endParaRPr lang="lv-LV" sz="1200" dirty="0">
              <a:latin typeface="+mn-lt"/>
            </a:endParaRPr>
          </a:p>
          <a:p>
            <a:br>
              <a:rPr lang="lv-LV" sz="1200" dirty="0">
                <a:latin typeface="+mn-lt"/>
              </a:rPr>
            </a:br>
            <a:endParaRPr lang="lv-LV" sz="1200" dirty="0">
              <a:latin typeface="+mn-lt"/>
            </a:endParaRPr>
          </a:p>
        </p:txBody>
      </p:sp>
      <p:sp>
        <p:nvSpPr>
          <p:cNvPr id="4" name="Slaida numura vietturis 3"/>
          <p:cNvSpPr>
            <a:spLocks noGrp="1"/>
          </p:cNvSpPr>
          <p:nvPr>
            <p:ph type="sldNum" sz="quarter" idx="5"/>
          </p:nvPr>
        </p:nvSpPr>
        <p:spPr/>
        <p:txBody>
          <a:bodyPr/>
          <a:lstStyle/>
          <a:p>
            <a:fld id="{42CD7795-1684-4129-A82A-C66801708124}" type="slidenum">
              <a:rPr lang="lv-LV" smtClean="0"/>
              <a:t>4</a:t>
            </a:fld>
            <a:endParaRPr lang="lv-LV"/>
          </a:p>
        </p:txBody>
      </p:sp>
    </p:spTree>
    <p:extLst>
      <p:ext uri="{BB962C8B-B14F-4D97-AF65-F5344CB8AC3E}">
        <p14:creationId xmlns:p14="http://schemas.microsoft.com/office/powerpoint/2010/main" val="3933802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r>
              <a:rPr lang="lv-LV" b="1" dirty="0"/>
              <a:t>Skatīt tekstu slaidā</a:t>
            </a:r>
          </a:p>
          <a:p>
            <a:endParaRPr lang="lv-LV" dirty="0"/>
          </a:p>
          <a:p>
            <a:r>
              <a:rPr lang="lv-LV" sz="1200" dirty="0"/>
              <a:t>P</a:t>
            </a:r>
            <a:r>
              <a:rPr lang="en-US" sz="1200" dirty="0" err="1"/>
              <a:t>eriod</a:t>
            </a:r>
            <a:r>
              <a:rPr lang="lv-LV" sz="1200" dirty="0"/>
              <a:t>ā</a:t>
            </a:r>
            <a:r>
              <a:rPr lang="en-US" sz="1200" dirty="0"/>
              <a:t> </a:t>
            </a:r>
            <a:r>
              <a:rPr lang="lv-LV" sz="1200" dirty="0"/>
              <a:t>no 1991.gada līdz 1995.gadam iemaksas par sevi veica aptuveni 20 tūkst. personas, kuras audzināja bērnu un aptuveni 10 tūkst. pārējās minētās personas. Ņemot vērā minēto, izvēlētais priekšlikums ir nevis, piemēram, pabalsts, bet gan iespēja šobrīd ļaut arī citām personām, kuras atbilst noteiktai grupai, veikt iemaksas (iespējams, ka neveica iemaksas, jo pietrūka finanšu līdzekļi vai nezināja par šādu iespēju, vai nevarēja noprognozēt, ka tam būs ietekme uz pensiju).</a:t>
            </a:r>
          </a:p>
          <a:p>
            <a:endParaRPr lang="lv-LV" sz="1200" b="0" i="0" kern="1200" dirty="0">
              <a:solidFill>
                <a:schemeClr val="tx1"/>
              </a:solidFill>
              <a:effectLst/>
              <a:latin typeface="+mn-lt"/>
              <a:ea typeface="+mn-ea"/>
              <a:cs typeface="+mn-cs"/>
            </a:endParaRPr>
          </a:p>
          <a:p>
            <a:r>
              <a:rPr lang="lv-LV" sz="1200" b="0" i="0" kern="1200" dirty="0">
                <a:solidFill>
                  <a:schemeClr val="tx1"/>
                </a:solidFill>
                <a:effectLst/>
                <a:latin typeface="+mn-lt"/>
                <a:ea typeface="+mn-ea"/>
                <a:cs typeface="+mn-cs"/>
              </a:rPr>
              <a:t>Ņemot vērā, ka priekšlikums paredz jauna e-pakalpojuma izstrādi, kā arī šī izstrāde iekļautu pilnu esošā brīvprātīgo iemaksu veikšanas procesa pārveidi, to automatizējot un mazinot personāla iesaisti brīvprātīgo iemaksu administrēšanas procesā, IS pielāgošanai nepieciešami vismaz 10 mēneši no normatīvā akta izmaiņu pieņemšanas. Attiecīgi </a:t>
            </a:r>
            <a:r>
              <a:rPr lang="lv-LV" sz="1200" kern="1200" dirty="0">
                <a:solidFill>
                  <a:schemeClr val="tx1"/>
                </a:solidFill>
                <a:effectLst/>
                <a:latin typeface="+mn-lt"/>
                <a:ea typeface="+mn-ea"/>
                <a:cs typeface="+mn-cs"/>
              </a:rPr>
              <a:t>iemaksas varēs sākt veikt no oktobra, un tad tiem, kuri jau saņem vecuma pensiju, uzreiz tiks veikts pensijas pārrēķins, bet pārējiem būs iespēja veikt iemaksas pakāpeniski, līdz ar to normas spēkā stāšanās mēnesim nav būtiskas nozīmes.</a:t>
            </a:r>
          </a:p>
          <a:p>
            <a:endParaRPr lang="lv-LV" dirty="0"/>
          </a:p>
          <a:p>
            <a:endParaRPr lang="lv-LV" dirty="0"/>
          </a:p>
        </p:txBody>
      </p:sp>
      <p:sp>
        <p:nvSpPr>
          <p:cNvPr id="4" name="Slaida numura vietturis 3"/>
          <p:cNvSpPr>
            <a:spLocks noGrp="1"/>
          </p:cNvSpPr>
          <p:nvPr>
            <p:ph type="sldNum" sz="quarter" idx="5"/>
          </p:nvPr>
        </p:nvSpPr>
        <p:spPr/>
        <p:txBody>
          <a:bodyPr/>
          <a:lstStyle/>
          <a:p>
            <a:fld id="{42CD7795-1684-4129-A82A-C66801708124}" type="slidenum">
              <a:rPr lang="lv-LV" smtClean="0"/>
              <a:t>5</a:t>
            </a:fld>
            <a:endParaRPr lang="lv-LV"/>
          </a:p>
        </p:txBody>
      </p:sp>
    </p:spTree>
    <p:extLst>
      <p:ext uri="{BB962C8B-B14F-4D97-AF65-F5344CB8AC3E}">
        <p14:creationId xmlns:p14="http://schemas.microsoft.com/office/powerpoint/2010/main" val="32471493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r>
              <a:rPr lang="lv-LV" b="1" dirty="0"/>
              <a:t>Skatīt tekstu slaidā.</a:t>
            </a:r>
          </a:p>
          <a:p>
            <a:endParaRPr lang="lv-LV" dirty="0"/>
          </a:p>
          <a:p>
            <a:r>
              <a:rPr lang="lv-LV" sz="1200" kern="1200" dirty="0">
                <a:solidFill>
                  <a:schemeClr val="tx1"/>
                </a:solidFill>
                <a:effectLst/>
                <a:latin typeface="+mn-lt"/>
                <a:ea typeface="+mn-ea"/>
                <a:cs typeface="+mn-cs"/>
              </a:rPr>
              <a:t>Aprēķinā ņemts vērā, ka 5% no mediānas piemēro uz maksimālo bērna kopšanas periodu 16 mēnešiem, tādejādi iegūstot viena mēneša, kas pavadīts bērna kopšanā, vērtību - </a:t>
            </a:r>
            <a:r>
              <a:rPr lang="lv-LV" sz="1200" b="1" kern="1200" dirty="0">
                <a:solidFill>
                  <a:schemeClr val="tx1"/>
                </a:solidFill>
                <a:effectLst/>
                <a:latin typeface="+mn-lt"/>
                <a:ea typeface="+mn-ea"/>
                <a:cs typeface="+mn-cs"/>
              </a:rPr>
              <a:t>2,95 </a:t>
            </a:r>
            <a:r>
              <a:rPr lang="lv-LV" sz="1200" b="1" kern="1200" dirty="0" err="1">
                <a:solidFill>
                  <a:schemeClr val="tx1"/>
                </a:solidFill>
                <a:effectLst/>
                <a:latin typeface="+mn-lt"/>
                <a:ea typeface="+mn-ea"/>
                <a:cs typeface="+mn-cs"/>
              </a:rPr>
              <a:t>euro</a:t>
            </a:r>
            <a:r>
              <a:rPr lang="lv-LV" sz="1200" b="1" kern="1200" dirty="0">
                <a:solidFill>
                  <a:schemeClr val="tx1"/>
                </a:solidFill>
                <a:effectLst/>
                <a:latin typeface="+mn-lt"/>
                <a:ea typeface="+mn-ea"/>
                <a:cs typeface="+mn-cs"/>
              </a:rPr>
              <a:t> 2027.gadā </a:t>
            </a:r>
            <a:r>
              <a:rPr lang="lv-LV" sz="1200" b="0" kern="1200" dirty="0">
                <a:solidFill>
                  <a:schemeClr val="tx1"/>
                </a:solidFill>
                <a:effectLst/>
                <a:latin typeface="+mn-lt"/>
                <a:ea typeface="+mn-ea"/>
                <a:cs typeface="+mn-cs"/>
              </a:rPr>
              <a:t>(katru gadu mediāna mainās, līdz ar to mainīsies arī viena mēneša vērtības apmērs</a:t>
            </a:r>
            <a:r>
              <a:rPr lang="lv-LV" sz="1200" b="1" kern="1200" dirty="0">
                <a:solidFill>
                  <a:schemeClr val="tx1"/>
                </a:solidFill>
                <a:effectLst/>
                <a:latin typeface="+mn-lt"/>
                <a:ea typeface="+mn-ea"/>
                <a:cs typeface="+mn-cs"/>
              </a:rPr>
              <a:t>)</a:t>
            </a:r>
            <a:r>
              <a:rPr lang="lv-LV" sz="1200" kern="1200" dirty="0">
                <a:solidFill>
                  <a:schemeClr val="tx1"/>
                </a:solidFill>
                <a:effectLst/>
                <a:latin typeface="+mn-lt"/>
                <a:ea typeface="+mn-ea"/>
                <a:cs typeface="+mn-cs"/>
              </a:rPr>
              <a:t>, t.i. ienākumu mediāna 942,75euro x 5%/16 </a:t>
            </a:r>
            <a:r>
              <a:rPr lang="lv-LV" sz="1200" kern="1200" dirty="0" err="1">
                <a:solidFill>
                  <a:schemeClr val="tx1"/>
                </a:solidFill>
                <a:effectLst/>
                <a:latin typeface="+mn-lt"/>
                <a:ea typeface="+mn-ea"/>
                <a:cs typeface="+mn-cs"/>
              </a:rPr>
              <a:t>mēn</a:t>
            </a:r>
            <a:r>
              <a:rPr lang="lv-LV" sz="1200" kern="1200" dirty="0">
                <a:solidFill>
                  <a:schemeClr val="tx1"/>
                </a:solidFill>
                <a:effectLst/>
                <a:latin typeface="+mn-lt"/>
                <a:ea typeface="+mn-ea"/>
                <a:cs typeface="+mn-cs"/>
              </a:rPr>
              <a:t>.</a:t>
            </a:r>
          </a:p>
          <a:p>
            <a:r>
              <a:rPr lang="lv-LV" sz="1200" kern="1200" dirty="0">
                <a:solidFill>
                  <a:schemeClr val="tx1"/>
                </a:solidFill>
                <a:effectLst/>
                <a:latin typeface="+mn-lt"/>
                <a:ea typeface="+mn-ea"/>
                <a:cs typeface="+mn-cs"/>
              </a:rPr>
              <a:t> </a:t>
            </a:r>
          </a:p>
          <a:p>
            <a:r>
              <a:rPr lang="lv-LV" sz="1200" kern="1200" dirty="0">
                <a:solidFill>
                  <a:schemeClr val="tx1"/>
                </a:solidFill>
                <a:effectLst/>
                <a:latin typeface="+mn-lt"/>
                <a:ea typeface="+mn-ea"/>
                <a:cs typeface="+mn-cs"/>
              </a:rPr>
              <a:t>Ja  bērna kopšanas atvaļinājums ir bijis 2 mēnešus ar 1 bērnu, tad pabalsta apmērs būs 2,95 x </a:t>
            </a:r>
            <a:r>
              <a:rPr lang="lv-LV" sz="1200" b="1" kern="1200" dirty="0">
                <a:solidFill>
                  <a:schemeClr val="tx1"/>
                </a:solidFill>
                <a:effectLst/>
                <a:latin typeface="+mn-lt"/>
                <a:ea typeface="+mn-ea"/>
                <a:cs typeface="+mn-cs"/>
              </a:rPr>
              <a:t>2=5,3 eiro pie pensijas</a:t>
            </a:r>
          </a:p>
          <a:p>
            <a:r>
              <a:rPr lang="lv-LV" sz="1200" kern="1200" dirty="0">
                <a:solidFill>
                  <a:schemeClr val="tx1"/>
                </a:solidFill>
                <a:effectLst/>
                <a:latin typeface="+mn-lt"/>
                <a:ea typeface="+mn-ea"/>
                <a:cs typeface="+mn-cs"/>
              </a:rPr>
              <a:t>Ja bērna kopšanas atvaļinājums ir bijis visus 16 mēnešus ar 1 bērnu, tad pabalsta apmērs būs </a:t>
            </a:r>
            <a:r>
              <a:rPr lang="lv-LV" sz="1200" b="1" kern="1200" dirty="0">
                <a:solidFill>
                  <a:schemeClr val="tx1"/>
                </a:solidFill>
                <a:effectLst/>
                <a:latin typeface="+mn-lt"/>
                <a:ea typeface="+mn-ea"/>
                <a:cs typeface="+mn-cs"/>
              </a:rPr>
              <a:t>47,2 eiro klāt pie pensijas</a:t>
            </a:r>
            <a:r>
              <a:rPr lang="lv-LV" sz="1200" kern="1200" dirty="0">
                <a:solidFill>
                  <a:schemeClr val="tx1"/>
                </a:solidFill>
                <a:effectLst/>
                <a:latin typeface="+mn-lt"/>
                <a:ea typeface="+mn-ea"/>
                <a:cs typeface="+mn-cs"/>
              </a:rPr>
              <a:t>. Attiecīgi jo vairāk bērnu, jo lielāks pabalsts.</a:t>
            </a:r>
          </a:p>
          <a:p>
            <a:r>
              <a:rPr lang="lv-LV" sz="1200" kern="1200" dirty="0">
                <a:solidFill>
                  <a:schemeClr val="tx1"/>
                </a:solidFill>
                <a:effectLst/>
                <a:latin typeface="+mn-lt"/>
                <a:ea typeface="+mn-ea"/>
                <a:cs typeface="+mn-cs"/>
              </a:rPr>
              <a:t> </a:t>
            </a:r>
          </a:p>
          <a:p>
            <a:endParaRPr lang="lv-LV" dirty="0"/>
          </a:p>
        </p:txBody>
      </p:sp>
      <p:sp>
        <p:nvSpPr>
          <p:cNvPr id="4" name="Slaida numura vietturis 3"/>
          <p:cNvSpPr>
            <a:spLocks noGrp="1"/>
          </p:cNvSpPr>
          <p:nvPr>
            <p:ph type="sldNum" sz="quarter" idx="5"/>
          </p:nvPr>
        </p:nvSpPr>
        <p:spPr/>
        <p:txBody>
          <a:bodyPr/>
          <a:lstStyle/>
          <a:p>
            <a:fld id="{42CD7795-1684-4129-A82A-C66801708124}" type="slidenum">
              <a:rPr lang="lv-LV" smtClean="0"/>
              <a:t>6</a:t>
            </a:fld>
            <a:endParaRPr lang="lv-LV"/>
          </a:p>
        </p:txBody>
      </p:sp>
    </p:spTree>
    <p:extLst>
      <p:ext uri="{BB962C8B-B14F-4D97-AF65-F5344CB8AC3E}">
        <p14:creationId xmlns:p14="http://schemas.microsoft.com/office/powerpoint/2010/main" val="28684180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r>
              <a:rPr lang="lv-LV" sz="1200" dirty="0">
                <a:latin typeface="+mn-lt"/>
              </a:rPr>
              <a:t>Vairākkārt ir pacelts jautājums par finansiālu atbalstu vecākiem, kuri audzina bērnu vienu. Daudz diskutēts, kā nodefinēt mājsaimniecību, kurai šis papildu atbalsts nepieciešams.</a:t>
            </a:r>
          </a:p>
          <a:p>
            <a:r>
              <a:rPr lang="lv-LV" sz="1200" dirty="0">
                <a:latin typeface="+mn-lt"/>
              </a:rPr>
              <a:t>Situācijās, kad viens no vecākiem nepiedalās bērna audzināšanā pastāv Uzturlīdzekļu garantijas fonda mehānisms.</a:t>
            </a:r>
          </a:p>
          <a:p>
            <a:r>
              <a:rPr lang="lv-LV" sz="1200" dirty="0">
                <a:latin typeface="+mn-lt"/>
              </a:rPr>
              <a:t>Situācijās, kad viens no vecākiem ir miris, tiek saņemta apgādnieka zaudējuma pensija (vai valsts sociālā nodrošinājuma pabalsts, ja vecāks nav bijis sociāli apdrošināts).</a:t>
            </a:r>
          </a:p>
          <a:p>
            <a:r>
              <a:rPr lang="lv-LV" sz="1200" dirty="0">
                <a:latin typeface="+mn-lt"/>
              </a:rPr>
              <a:t>Tāpēc tālāk tika strādāts pie priekšlikuma </a:t>
            </a:r>
            <a:r>
              <a:rPr lang="lv-LV" sz="1200" b="0" i="0" kern="1200" dirty="0">
                <a:solidFill>
                  <a:schemeClr val="tx1"/>
                </a:solidFill>
                <a:effectLst/>
                <a:latin typeface="+mn-lt"/>
                <a:ea typeface="+mn-ea"/>
                <a:cs typeface="+mn-cs"/>
              </a:rPr>
              <a:t>par jauna valsts pabalsta ieviešanu bērniem, </a:t>
            </a:r>
            <a:r>
              <a:rPr lang="lv-LV" sz="1200" b="1" i="0" kern="1200" dirty="0">
                <a:solidFill>
                  <a:schemeClr val="tx1"/>
                </a:solidFill>
                <a:effectLst/>
                <a:latin typeface="+mn-lt"/>
                <a:ea typeface="+mn-ea"/>
                <a:cs typeface="+mn-cs"/>
              </a:rPr>
              <a:t>kuriem nav noteikta paternitāte (aptuveni 7,7 tūkst bērnu)</a:t>
            </a:r>
            <a:r>
              <a:rPr lang="lv-LV" sz="1200" b="0" i="0" kern="1200" dirty="0">
                <a:solidFill>
                  <a:schemeClr val="tx1"/>
                </a:solidFill>
                <a:effectLst/>
                <a:latin typeface="+mn-lt"/>
                <a:ea typeface="+mn-ea"/>
                <a:cs typeface="+mn-cs"/>
              </a:rPr>
              <a:t>, no 2028.gada 1.janvāra 50% apmērā no MK noteiktā minimālo uzturlīdzekļu apmēra (102,5 vai 123 eiro), kādu ir pienākums nodrošināt katram no vecākiem.</a:t>
            </a:r>
          </a:p>
          <a:p>
            <a:r>
              <a:rPr lang="lv-LV" sz="1200" b="0" i="0" kern="1200" dirty="0">
                <a:solidFill>
                  <a:schemeClr val="tx1"/>
                </a:solidFill>
                <a:effectLst/>
                <a:latin typeface="+mn-lt"/>
                <a:ea typeface="+mn-ea"/>
                <a:cs typeface="+mn-cs"/>
              </a:rPr>
              <a:t>Jaunā pabalsta ieviešanai 2028.gadā būtu nepieciešami 10 804 524 </a:t>
            </a:r>
            <a:r>
              <a:rPr lang="lv-LV" sz="1200" b="0" i="0" kern="1200" dirty="0" err="1">
                <a:solidFill>
                  <a:schemeClr val="tx1"/>
                </a:solidFill>
                <a:effectLst/>
                <a:latin typeface="+mn-lt"/>
                <a:ea typeface="+mn-ea"/>
                <a:cs typeface="+mn-cs"/>
              </a:rPr>
              <a:t>euro</a:t>
            </a:r>
            <a:r>
              <a:rPr lang="lv-LV" sz="1200" b="0" i="0" kern="1200" dirty="0">
                <a:solidFill>
                  <a:schemeClr val="tx1"/>
                </a:solidFill>
                <a:effectLst/>
                <a:latin typeface="+mn-lt"/>
                <a:ea typeface="+mn-ea"/>
                <a:cs typeface="+mn-cs"/>
              </a:rPr>
              <a:t>, 2029.gadā un turpmāk 10 332 126 </a:t>
            </a:r>
            <a:r>
              <a:rPr lang="lv-LV" sz="1200" b="0" i="0" kern="1200" dirty="0" err="1">
                <a:solidFill>
                  <a:schemeClr val="tx1"/>
                </a:solidFill>
                <a:effectLst/>
                <a:latin typeface="+mn-lt"/>
                <a:ea typeface="+mn-ea"/>
                <a:cs typeface="+mn-cs"/>
              </a:rPr>
              <a:t>euro</a:t>
            </a:r>
            <a:r>
              <a:rPr lang="lv-LV" sz="1200" b="0" i="0" kern="1200" dirty="0">
                <a:solidFill>
                  <a:schemeClr val="tx1"/>
                </a:solidFill>
                <a:effectLst/>
                <a:latin typeface="+mn-lt"/>
                <a:ea typeface="+mn-ea"/>
                <a:cs typeface="+mn-cs"/>
              </a:rPr>
              <a:t>. + izdevumi VSAA administratīvajām izmaksām 2028.gadā 175 346 </a:t>
            </a:r>
            <a:r>
              <a:rPr lang="lv-LV" sz="1200" b="0" i="0" kern="1200" dirty="0" err="1">
                <a:solidFill>
                  <a:schemeClr val="tx1"/>
                </a:solidFill>
                <a:effectLst/>
                <a:latin typeface="+mn-lt"/>
                <a:ea typeface="+mn-ea"/>
                <a:cs typeface="+mn-cs"/>
              </a:rPr>
              <a:t>euro</a:t>
            </a:r>
            <a:r>
              <a:rPr lang="lv-LV" sz="1200" b="0" i="0" kern="1200" dirty="0">
                <a:solidFill>
                  <a:schemeClr val="tx1"/>
                </a:solidFill>
                <a:effectLst/>
                <a:latin typeface="+mn-lt"/>
                <a:ea typeface="+mn-ea"/>
                <a:cs typeface="+mn-cs"/>
              </a:rPr>
              <a:t>, 2029.gadā un turpmāk 16 837 </a:t>
            </a:r>
            <a:r>
              <a:rPr lang="lv-LV" sz="1200" b="0" i="0" kern="1200" dirty="0" err="1">
                <a:solidFill>
                  <a:schemeClr val="tx1"/>
                </a:solidFill>
                <a:effectLst/>
                <a:latin typeface="+mn-lt"/>
                <a:ea typeface="+mn-ea"/>
                <a:cs typeface="+mn-cs"/>
              </a:rPr>
              <a:t>euro</a:t>
            </a:r>
            <a:r>
              <a:rPr lang="lv-LV" sz="1200" b="0" i="0" kern="1200" dirty="0">
                <a:solidFill>
                  <a:schemeClr val="tx1"/>
                </a:solidFill>
                <a:effectLst/>
                <a:latin typeface="+mn-lt"/>
                <a:ea typeface="+mn-ea"/>
                <a:cs typeface="+mn-cs"/>
              </a:rPr>
              <a:t>.</a:t>
            </a:r>
          </a:p>
          <a:p>
            <a:endParaRPr lang="lv-LV" sz="1200" b="0" i="0" kern="1200" dirty="0">
              <a:solidFill>
                <a:schemeClr val="tx1"/>
              </a:solidFill>
              <a:effectLst/>
              <a:latin typeface="+mn-lt"/>
              <a:ea typeface="+mn-ea"/>
              <a:cs typeface="+mn-cs"/>
            </a:endParaRPr>
          </a:p>
          <a:p>
            <a:r>
              <a:rPr lang="lv-LV" sz="1200" b="0" i="0" kern="1200" dirty="0">
                <a:solidFill>
                  <a:schemeClr val="tx1"/>
                </a:solidFill>
                <a:effectLst/>
                <a:latin typeface="+mn-lt"/>
                <a:ea typeface="+mn-ea"/>
                <a:cs typeface="+mn-cs"/>
              </a:rPr>
              <a:t>Tomēr nav saņemts viennozīmīgs atbalsts šāda pabalsta ieviešanai, kā arī valstis, kuras šādu vai līdzīgu pabalstu ir ieviesušas, ir piesardzīgas savā vērtējumā par tā efektivitāti. Igaunijā šāds pabalsts tiek maksāts gadījumā, ja bērnam nav noteikta paternitāte vai vecāks ir izsludināts meklēšanā. Pabalsta apmērs ir 80 eiro mēnesī. Igaunijas ekspertu vērtējumā vecākam nav motivācijas noskaidrot vai legalizēt otru vecāku dzimšanas apliecībā, kas ir pretēji bērna interesēm.  Zviedrijā viena vecāka pabalsts tika maksāts 40 gadus, un šobrīd tas tiek būtiski reformēts, un tas tiks izmaksāts tikai ļoti īpašos gadījumos, proti, ja nepieciešams, tad līdz bērna 24 mēnešu vecumam vai bērna 18 gadu vecumam, ja bērnam ir īpašas kopšanas nepieciešamība.</a:t>
            </a:r>
          </a:p>
          <a:p>
            <a:endParaRPr lang="lv-LV" sz="1200" b="0" i="0" kern="1200" dirty="0">
              <a:solidFill>
                <a:schemeClr val="tx1"/>
              </a:solidFill>
              <a:effectLst/>
              <a:latin typeface="+mn-lt"/>
              <a:ea typeface="+mn-ea"/>
              <a:cs typeface="+mn-cs"/>
            </a:endParaRPr>
          </a:p>
          <a:p>
            <a:r>
              <a:rPr lang="lv-LV" sz="1200" b="0" i="0" kern="1200" dirty="0">
                <a:solidFill>
                  <a:schemeClr val="tx1"/>
                </a:solidFill>
                <a:effectLst/>
                <a:latin typeface="+mn-lt"/>
                <a:ea typeface="+mn-ea"/>
                <a:cs typeface="+mn-cs"/>
              </a:rPr>
              <a:t>Labklājības ministrija turpinās sarunas ar partneriem par iespējamo risinājumu. Tāpat vecāki, kuri bērnu audzina vienu, ir signalizējuši pakalpojumu nepieciešamību. Ministrijas, kuru atbildībā ir pakalpojumi, kurus vēlas saņemt minētās ģimenes, ir atturīgas savā attieksmē par pakalpojumu paplašināšanu.</a:t>
            </a:r>
          </a:p>
          <a:p>
            <a:endParaRPr lang="lv-LV" sz="1200" b="0" i="0" kern="1200" dirty="0">
              <a:solidFill>
                <a:schemeClr val="tx1"/>
              </a:solidFill>
              <a:effectLst/>
              <a:latin typeface="+mn-lt"/>
              <a:ea typeface="+mn-ea"/>
              <a:cs typeface="+mn-cs"/>
            </a:endParaRPr>
          </a:p>
          <a:p>
            <a:r>
              <a:rPr lang="lv-LV" sz="1200" b="0" i="0" kern="1200" dirty="0">
                <a:solidFill>
                  <a:schemeClr val="tx1"/>
                </a:solidFill>
                <a:effectLst/>
                <a:latin typeface="+mn-lt"/>
                <a:ea typeface="+mn-ea"/>
                <a:cs typeface="+mn-cs"/>
              </a:rPr>
              <a:t>Lai gan Labklājības ministrija ir piedāvājusi būtiskas izmaiņas pabalstos, tomēr ģimenēm ar bērniem ir nepieciešams atbalsts arī pakalpojumu veidā, tāpēc LM piedāvā, ka no 2027 un 2028.gada jāievieš vismaz šādi pakalpojumi </a:t>
            </a:r>
            <a:r>
              <a:rPr lang="lv-LV" sz="1200" b="1" i="0" kern="1200" dirty="0">
                <a:solidFill>
                  <a:schemeClr val="tx1"/>
                </a:solidFill>
                <a:effectLst/>
                <a:latin typeface="+mn-lt"/>
                <a:ea typeface="+mn-ea"/>
                <a:cs typeface="+mn-cs"/>
              </a:rPr>
              <a:t>(2027.gadā  - 1,6 milj., 2028.g. – 2,8 </a:t>
            </a:r>
            <a:r>
              <a:rPr lang="lv-LV" sz="1200" b="1" i="0" kern="1200" dirty="0" err="1">
                <a:solidFill>
                  <a:schemeClr val="tx1"/>
                </a:solidFill>
                <a:effectLst/>
                <a:latin typeface="+mn-lt"/>
                <a:ea typeface="+mn-ea"/>
                <a:cs typeface="+mn-cs"/>
              </a:rPr>
              <a:t>milj</a:t>
            </a:r>
            <a:r>
              <a:rPr lang="lv-LV" sz="1200" b="1" i="0" kern="1200" dirty="0">
                <a:solidFill>
                  <a:schemeClr val="tx1"/>
                </a:solidFill>
                <a:effectLst/>
                <a:latin typeface="+mn-lt"/>
                <a:ea typeface="+mn-ea"/>
                <a:cs typeface="+mn-cs"/>
              </a:rPr>
              <a:t>, 2029.g. – 3,2 </a:t>
            </a:r>
            <a:r>
              <a:rPr lang="lv-LV" sz="1200" b="1" i="0" kern="1200" dirty="0" err="1">
                <a:solidFill>
                  <a:schemeClr val="tx1"/>
                </a:solidFill>
                <a:effectLst/>
                <a:latin typeface="+mn-lt"/>
                <a:ea typeface="+mn-ea"/>
                <a:cs typeface="+mn-cs"/>
              </a:rPr>
              <a:t>milj</a:t>
            </a:r>
            <a:r>
              <a:rPr lang="lv-LV" sz="1200" b="1" i="0" kern="1200" dirty="0">
                <a:solidFill>
                  <a:schemeClr val="tx1"/>
                </a:solidFill>
                <a:effectLst/>
                <a:latin typeface="+mn-lt"/>
                <a:ea typeface="+mn-ea"/>
                <a:cs typeface="+mn-cs"/>
              </a:rPr>
              <a:t>):</a:t>
            </a:r>
          </a:p>
          <a:p>
            <a:pPr marL="171450" indent="-171450">
              <a:buFont typeface="Arial" panose="020B0604020202020204" pitchFamily="34" charset="0"/>
              <a:buChar char="•"/>
            </a:pPr>
            <a:r>
              <a:rPr lang="lv-LV" sz="1200" b="0" i="0" kern="1200" dirty="0">
                <a:solidFill>
                  <a:schemeClr val="tx1"/>
                </a:solidFill>
                <a:effectLst/>
                <a:latin typeface="+mn-lt"/>
                <a:ea typeface="+mn-ea"/>
                <a:cs typeface="+mn-cs"/>
              </a:rPr>
              <a:t>Psihoterapijas pakalpojums ģimenēm ar bērniem, kuras nonākušas krīzes situācijā un ģimenēm ar bērniem, kuriem radušās uzvedības grūtības, pašregulācijas grūtības. Īpašs fokuss vēršams uz bērniem, kam uzvedības problēmas parādās un saasinās skolas vidē, tādejādi radot risku arī izglītības ieguves un socializācijas procesos. Bērnu aizsardzības centram jau ir pieredze šāda pakalpojuma organizēšanā, līdz ar to tā ieviešana būtu iespējama tiklīdz pieejams finansējums. Papildu nepieciešams ikgadēji 295 tūkst.;</a:t>
            </a:r>
          </a:p>
          <a:p>
            <a:pPr marL="171450" indent="-171450">
              <a:buFont typeface="Arial" panose="020B0604020202020204" pitchFamily="34" charset="0"/>
              <a:buChar char="•"/>
            </a:pPr>
            <a:r>
              <a:rPr lang="lv-LV" sz="1200" b="0" i="0" kern="1200" dirty="0">
                <a:solidFill>
                  <a:schemeClr val="tx1"/>
                </a:solidFill>
                <a:effectLst/>
                <a:latin typeface="+mn-lt"/>
                <a:ea typeface="+mn-ea"/>
                <a:cs typeface="+mn-cs"/>
              </a:rPr>
              <a:t>Bērna mājas filiāles attīstīšana Liepājā un jaunas filiāles atvēršana, kādā no Latvijas lielajām pilsētām. Atgādinu, ka Bērna māja sniedz starpdisciplināru pakalpojumu, kur vienuviet notiek bērna saudzīga nopratināšana, tiek sniegta medicīniskā ekspertīze un sākuma sociālās rehabilitācijas pakalpojums. Pieprasījums pēc šī pakalpojuma ir ārkārtīgi liels, veidojas rindas, kam tā nevajadzētu būt. Papildu nepieciešamais finansējums 2027.g. – 118 978 tūkst., 2028.g.  - 443 tūkst, 2029.g.  - 510 tūkst</a:t>
            </a:r>
          </a:p>
          <a:p>
            <a:pPr marL="171450" indent="-171450">
              <a:buFont typeface="Arial" panose="020B0604020202020204" pitchFamily="34" charset="0"/>
              <a:buChar char="•"/>
            </a:pPr>
            <a:r>
              <a:rPr lang="lv-LV" sz="1200" b="0" i="0" kern="1200" dirty="0">
                <a:solidFill>
                  <a:schemeClr val="tx1"/>
                </a:solidFill>
                <a:effectLst/>
                <a:latin typeface="+mn-lt"/>
                <a:ea typeface="+mn-ea"/>
                <a:cs typeface="+mn-cs"/>
              </a:rPr>
              <a:t>Mērķdotācijas ģimenes asistenta pakalpojuma attīstībai pašvaldībās. Tiktu 50% apmērā līdzfinansēti pašvaldību izdevumi ģimenes asistenta pakalpojumam. Plānots, ka ģimenes asistentu skaits ir aptuveni 214 apmācītas personas. Ģimenes asistenta pakalpojums ir būtisks preventīvais pakalpojums, kas palielina ģimenes sociālās prasmes un novērš nepieciešamību lemt par bērna nošķiršanu no ģimenes. Papildu nepieciešamais finansējums būtu 2027.g. – 1,2 </a:t>
            </a:r>
            <a:r>
              <a:rPr lang="lv-LV" sz="1200" b="0" i="0" kern="1200" dirty="0" err="1">
                <a:solidFill>
                  <a:schemeClr val="tx1"/>
                </a:solidFill>
                <a:effectLst/>
                <a:latin typeface="+mn-lt"/>
                <a:ea typeface="+mn-ea"/>
                <a:cs typeface="+mn-cs"/>
              </a:rPr>
              <a:t>milj</a:t>
            </a:r>
            <a:r>
              <a:rPr lang="lv-LV" sz="1200" b="0" i="0" kern="1200" dirty="0">
                <a:solidFill>
                  <a:schemeClr val="tx1"/>
                </a:solidFill>
                <a:effectLst/>
                <a:latin typeface="+mn-lt"/>
                <a:ea typeface="+mn-ea"/>
                <a:cs typeface="+mn-cs"/>
              </a:rPr>
              <a:t> eiro, 2028.g. – 2,1 </a:t>
            </a:r>
            <a:r>
              <a:rPr lang="lv-LV" sz="1200" b="0" i="0" kern="1200" dirty="0" err="1">
                <a:solidFill>
                  <a:schemeClr val="tx1"/>
                </a:solidFill>
                <a:effectLst/>
                <a:latin typeface="+mn-lt"/>
                <a:ea typeface="+mn-ea"/>
                <a:cs typeface="+mn-cs"/>
              </a:rPr>
              <a:t>milj</a:t>
            </a:r>
            <a:r>
              <a:rPr lang="lv-LV" sz="1200" b="0" i="0" kern="1200" dirty="0">
                <a:solidFill>
                  <a:schemeClr val="tx1"/>
                </a:solidFill>
                <a:effectLst/>
                <a:latin typeface="+mn-lt"/>
                <a:ea typeface="+mn-ea"/>
                <a:cs typeface="+mn-cs"/>
              </a:rPr>
              <a:t> eiro , 2029.g.- 2,4 </a:t>
            </a:r>
            <a:r>
              <a:rPr lang="lv-LV" sz="1200" b="0" i="0" kern="1200" dirty="0" err="1">
                <a:solidFill>
                  <a:schemeClr val="tx1"/>
                </a:solidFill>
                <a:effectLst/>
                <a:latin typeface="+mn-lt"/>
                <a:ea typeface="+mn-ea"/>
                <a:cs typeface="+mn-cs"/>
              </a:rPr>
              <a:t>milj</a:t>
            </a:r>
            <a:r>
              <a:rPr lang="lv-LV" sz="1200" b="0" i="0" kern="1200" dirty="0">
                <a:solidFill>
                  <a:schemeClr val="tx1"/>
                </a:solidFill>
                <a:effectLst/>
                <a:latin typeface="+mn-lt"/>
                <a:ea typeface="+mn-ea"/>
                <a:cs typeface="+mn-cs"/>
              </a:rPr>
              <a:t> eiro.</a:t>
            </a:r>
          </a:p>
          <a:p>
            <a:pPr marL="171450" indent="-171450">
              <a:buFont typeface="Arial" panose="020B0604020202020204" pitchFamily="34" charset="0"/>
              <a:buChar char="•"/>
            </a:pPr>
            <a:endParaRPr lang="lv-LV" sz="1200" b="0" i="0" kern="1200" dirty="0">
              <a:solidFill>
                <a:schemeClr val="tx1"/>
              </a:solidFill>
              <a:effectLst/>
              <a:latin typeface="+mn-lt"/>
              <a:ea typeface="+mn-ea"/>
              <a:cs typeface="+mn-cs"/>
            </a:endParaRPr>
          </a:p>
          <a:p>
            <a:pPr marL="0" indent="0">
              <a:buFont typeface="Arial" panose="020B0604020202020204" pitchFamily="34" charset="0"/>
              <a:buNone/>
            </a:pPr>
            <a:r>
              <a:rPr lang="lv-LV" sz="1200" b="0" i="0" kern="1200" dirty="0">
                <a:solidFill>
                  <a:schemeClr val="tx1"/>
                </a:solidFill>
                <a:effectLst/>
                <a:latin typeface="+mn-lt"/>
                <a:ea typeface="+mn-ea"/>
                <a:cs typeface="+mn-cs"/>
              </a:rPr>
              <a:t>Tāpat Demogrāfisko lietu padome ir saņēmusi dažādu partneru aicinājumu par nepieciešamību pārskatīt Iedzīvotāju ienākuma nodokļa atvieglojumu par apgādībā esošām personām. Tā kā priekšlikumi ir atšķirīgi, ir aicinājums, ka FM veic nepieciešamos aprēķinus, kurus varētu izskatīt vai nu Demogrāfisko lietu padomē vai arī Nacionālajā Trīspusējā sadarbības padomē budžeta izstrādes procesā. Piedāvāju šo uzdevumu FM iekļaut padomes protokolā:</a:t>
            </a:r>
          </a:p>
          <a:p>
            <a:pPr marL="0" indent="0">
              <a:buFont typeface="Arial" panose="020B0604020202020204" pitchFamily="34" charset="0"/>
              <a:buNone/>
            </a:pPr>
            <a:r>
              <a:rPr lang="lv-LV" sz="1200" kern="1200" dirty="0">
                <a:solidFill>
                  <a:schemeClr val="tx1"/>
                </a:solidFill>
                <a:effectLst/>
                <a:latin typeface="+mn-lt"/>
                <a:ea typeface="+mn-ea"/>
                <a:cs typeface="+mn-cs"/>
              </a:rPr>
              <a:t>Finanšu ministrijai sagatavot aprēķinus izmaiņām IIN atvieglojuma par apgādībā esošām personām piemērošanai un  regulārai atvieglojuma pārskatīšanas kārtībai un iesniegt tos diskusijām Nacionālās trīspusējās sadarbības padomes Budžeta un nodokļu politikas trīspusējās sadarbības </a:t>
            </a:r>
            <a:r>
              <a:rPr lang="lv-LV" sz="1200" kern="1200" dirty="0" err="1">
                <a:solidFill>
                  <a:schemeClr val="tx1"/>
                </a:solidFill>
                <a:effectLst/>
                <a:latin typeface="+mn-lt"/>
                <a:ea typeface="+mn-ea"/>
                <a:cs typeface="+mn-cs"/>
              </a:rPr>
              <a:t>apakšpadomē</a:t>
            </a:r>
            <a:r>
              <a:rPr lang="lv-LV" sz="1200" kern="1200" dirty="0">
                <a:solidFill>
                  <a:schemeClr val="tx1"/>
                </a:solidFill>
                <a:effectLst/>
                <a:latin typeface="+mn-lt"/>
                <a:ea typeface="+mn-ea"/>
                <a:cs typeface="+mn-cs"/>
              </a:rPr>
              <a:t> likumprojekta "Par valsts budžetu 2027. gadam un budžeta ietvara 2027., 2028., 2029. un 2030. gadam" sagatavošanas laikā vai nākamajā Demogrāfisko lietu padomes sēdē, atkarībā no tā, kurš process noritēs pirmais.</a:t>
            </a:r>
            <a:endParaRPr lang="lv-LV" sz="1200" b="0" i="0" kern="1200" dirty="0">
              <a:solidFill>
                <a:schemeClr val="tx1"/>
              </a:solidFill>
              <a:effectLst/>
              <a:latin typeface="+mn-lt"/>
              <a:ea typeface="+mn-ea"/>
              <a:cs typeface="+mn-cs"/>
            </a:endParaRPr>
          </a:p>
          <a:p>
            <a:endParaRPr lang="lv-LV" sz="1200" b="0" i="0" kern="1200" dirty="0">
              <a:solidFill>
                <a:schemeClr val="tx1"/>
              </a:solidFill>
              <a:effectLst/>
              <a:latin typeface="+mn-lt"/>
              <a:ea typeface="+mn-ea"/>
              <a:cs typeface="+mn-cs"/>
            </a:endParaRPr>
          </a:p>
          <a:p>
            <a:endParaRPr lang="lv-LV" sz="1200" b="0" i="0" kern="1200" dirty="0">
              <a:solidFill>
                <a:schemeClr val="tx1"/>
              </a:solidFill>
              <a:effectLst/>
              <a:latin typeface="+mn-lt"/>
              <a:ea typeface="+mn-ea"/>
              <a:cs typeface="+mn-cs"/>
            </a:endParaRPr>
          </a:p>
          <a:p>
            <a:endParaRPr lang="lv-LV" dirty="0"/>
          </a:p>
        </p:txBody>
      </p:sp>
      <p:sp>
        <p:nvSpPr>
          <p:cNvPr id="4" name="Slaida numura vietturis 3"/>
          <p:cNvSpPr>
            <a:spLocks noGrp="1"/>
          </p:cNvSpPr>
          <p:nvPr>
            <p:ph type="sldNum" sz="quarter" idx="5"/>
          </p:nvPr>
        </p:nvSpPr>
        <p:spPr/>
        <p:txBody>
          <a:bodyPr/>
          <a:lstStyle/>
          <a:p>
            <a:fld id="{42CD7795-1684-4129-A82A-C66801708124}" type="slidenum">
              <a:rPr lang="lv-LV" smtClean="0"/>
              <a:t>7</a:t>
            </a:fld>
            <a:endParaRPr lang="lv-LV"/>
          </a:p>
        </p:txBody>
      </p:sp>
    </p:spTree>
    <p:extLst>
      <p:ext uri="{BB962C8B-B14F-4D97-AF65-F5344CB8AC3E}">
        <p14:creationId xmlns:p14="http://schemas.microsoft.com/office/powerpoint/2010/main" val="16483756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r>
              <a:rPr lang="lv-LV" dirty="0"/>
              <a:t>Īsumā izklāsta, ka priekšlikumus iesniedza arī citas ministrijas, ja kādai ir vēlme komentēt, tad laipni aicināti.</a:t>
            </a:r>
          </a:p>
        </p:txBody>
      </p:sp>
      <p:sp>
        <p:nvSpPr>
          <p:cNvPr id="4" name="Slaida numura vietturis 3"/>
          <p:cNvSpPr>
            <a:spLocks noGrp="1"/>
          </p:cNvSpPr>
          <p:nvPr>
            <p:ph type="sldNum" sz="quarter" idx="5"/>
          </p:nvPr>
        </p:nvSpPr>
        <p:spPr/>
        <p:txBody>
          <a:bodyPr/>
          <a:lstStyle/>
          <a:p>
            <a:fld id="{42CD7795-1684-4129-A82A-C66801708124}" type="slidenum">
              <a:rPr lang="lv-LV" smtClean="0"/>
              <a:t>8</a:t>
            </a:fld>
            <a:endParaRPr lang="lv-LV"/>
          </a:p>
        </p:txBody>
      </p:sp>
    </p:spTree>
    <p:extLst>
      <p:ext uri="{BB962C8B-B14F-4D97-AF65-F5344CB8AC3E}">
        <p14:creationId xmlns:p14="http://schemas.microsoft.com/office/powerpoint/2010/main" val="6050867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fld id="{42CD7795-1684-4129-A82A-C66801708124}" type="slidenum">
              <a:rPr lang="lv-LV" smtClean="0"/>
              <a:t>9</a:t>
            </a:fld>
            <a:endParaRPr lang="lv-LV"/>
          </a:p>
        </p:txBody>
      </p:sp>
    </p:spTree>
    <p:extLst>
      <p:ext uri="{BB962C8B-B14F-4D97-AF65-F5344CB8AC3E}">
        <p14:creationId xmlns:p14="http://schemas.microsoft.com/office/powerpoint/2010/main" val="26802136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7/2/2026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7/2/2026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7/2/2026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7/2/2026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7/2/2026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7/2/2026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7/2/2026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BABCE-575C-1ABB-269E-9780C126F4F6}"/>
              </a:ext>
            </a:extLst>
          </p:cNvPr>
          <p:cNvSpPr>
            <a:spLocks noGrp="1"/>
          </p:cNvSpPr>
          <p:nvPr>
            <p:ph type="ctrTitle"/>
          </p:nvPr>
        </p:nvSpPr>
        <p:spPr/>
        <p:txBody>
          <a:bodyPr>
            <a:normAutofit fontScale="90000"/>
          </a:bodyPr>
          <a:lstStyle/>
          <a:p>
            <a:r>
              <a:rPr lang="lv-LV" b="1" dirty="0">
                <a:solidFill>
                  <a:srgbClr val="002060"/>
                </a:solidFill>
              </a:rPr>
              <a:t>Ministriju un iestāžu priekšlikum</a:t>
            </a:r>
            <a:r>
              <a:rPr lang="en-GB" b="1" dirty="0" err="1">
                <a:solidFill>
                  <a:srgbClr val="002060"/>
                </a:solidFill>
              </a:rPr>
              <a:t>i</a:t>
            </a:r>
            <a:r>
              <a:rPr lang="lv-LV" b="1" dirty="0">
                <a:solidFill>
                  <a:srgbClr val="002060"/>
                </a:solidFill>
              </a:rPr>
              <a:t> 2027. gada prioritārajiem pasākumiem ģimeņu ar bērniem dzīves kvalitātes uzlabošanai </a:t>
            </a:r>
          </a:p>
        </p:txBody>
      </p:sp>
      <p:sp>
        <p:nvSpPr>
          <p:cNvPr id="6" name="Subtitle 5">
            <a:extLst>
              <a:ext uri="{FF2B5EF4-FFF2-40B4-BE49-F238E27FC236}">
                <a16:creationId xmlns:a16="http://schemas.microsoft.com/office/drawing/2014/main" id="{FF9AC167-B4EF-D7A3-6722-FF2194147129}"/>
              </a:ext>
            </a:extLst>
          </p:cNvPr>
          <p:cNvSpPr>
            <a:spLocks noGrp="1"/>
          </p:cNvSpPr>
          <p:nvPr>
            <p:ph type="subTitle" idx="1"/>
          </p:nvPr>
        </p:nvSpPr>
        <p:spPr>
          <a:xfrm>
            <a:off x="1371600" y="5214040"/>
            <a:ext cx="6400800" cy="849517"/>
          </a:xfrm>
        </p:spPr>
        <p:txBody>
          <a:bodyPr/>
          <a:lstStyle/>
          <a:p>
            <a:r>
              <a:rPr lang="lv-LV" dirty="0"/>
              <a:t>2026. gada </a:t>
            </a:r>
            <a:r>
              <a:rPr lang="en-GB" dirty="0"/>
              <a:t>3.jūlijā</a:t>
            </a:r>
            <a:endParaRPr lang="lv-LV" dirty="0"/>
          </a:p>
        </p:txBody>
      </p:sp>
      <p:sp>
        <p:nvSpPr>
          <p:cNvPr id="5" name="Rectangle 4">
            <a:extLst>
              <a:ext uri="{FF2B5EF4-FFF2-40B4-BE49-F238E27FC236}">
                <a16:creationId xmlns:a16="http://schemas.microsoft.com/office/drawing/2014/main" id="{184E1CC8-BF9A-540A-2D9C-C79CBD56E128}"/>
              </a:ext>
            </a:extLst>
          </p:cNvPr>
          <p:cNvSpPr/>
          <p:nvPr/>
        </p:nvSpPr>
        <p:spPr>
          <a:xfrm>
            <a:off x="0" y="0"/>
            <a:ext cx="9144000" cy="365760"/>
          </a:xfrm>
          <a:prstGeom prst="rect">
            <a:avLst/>
          </a:prstGeom>
          <a:solidFill>
            <a:schemeClr val="accent3">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p>
        </p:txBody>
      </p:sp>
    </p:spTree>
    <p:extLst>
      <p:ext uri="{BB962C8B-B14F-4D97-AF65-F5344CB8AC3E}">
        <p14:creationId xmlns:p14="http://schemas.microsoft.com/office/powerpoint/2010/main" val="1364917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65760"/>
            <a:ext cx="9144000" cy="6492240"/>
          </a:xfrm>
          <a:prstGeom prst="rect">
            <a:avLst/>
          </a:prstGeom>
          <a:solidFill>
            <a:srgbClr val="F5F7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9144000" cy="365760"/>
          </a:xfrm>
          <a:prstGeom prst="rect">
            <a:avLst/>
          </a:prstGeom>
          <a:solidFill>
            <a:schemeClr val="accent3">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p>
        </p:txBody>
      </p:sp>
      <p:sp>
        <p:nvSpPr>
          <p:cNvPr id="4" name="TextBox 3"/>
          <p:cNvSpPr txBox="1"/>
          <p:nvPr/>
        </p:nvSpPr>
        <p:spPr>
          <a:xfrm>
            <a:off x="39344" y="423743"/>
            <a:ext cx="9104656" cy="1138773"/>
          </a:xfrm>
          <a:prstGeom prst="rect">
            <a:avLst/>
          </a:prstGeom>
          <a:noFill/>
        </p:spPr>
        <p:txBody>
          <a:bodyPr wrap="square">
            <a:spAutoFit/>
          </a:bodyPr>
          <a:lstStyle/>
          <a:p>
            <a:pPr algn="ctr">
              <a:defRPr sz="3400" b="1"/>
            </a:pPr>
            <a:r>
              <a:rPr lang="lv-LV" dirty="0">
                <a:solidFill>
                  <a:schemeClr val="tx2"/>
                </a:solidFill>
              </a:rPr>
              <a:t>Pieejas maiņa Goda ģimenes statusa noteikšanā</a:t>
            </a:r>
            <a:r>
              <a:rPr lang="en-GB" dirty="0">
                <a:solidFill>
                  <a:schemeClr val="tx2"/>
                </a:solidFill>
              </a:rPr>
              <a:t> (LM)</a:t>
            </a:r>
            <a:endParaRPr lang="lv-LV" dirty="0">
              <a:solidFill>
                <a:schemeClr val="tx2"/>
              </a:solidFill>
            </a:endParaRPr>
          </a:p>
        </p:txBody>
      </p:sp>
      <p:sp>
        <p:nvSpPr>
          <p:cNvPr id="6" name="TextBox 5"/>
          <p:cNvSpPr txBox="1"/>
          <p:nvPr/>
        </p:nvSpPr>
        <p:spPr>
          <a:xfrm>
            <a:off x="666128" y="1287828"/>
            <a:ext cx="5352391" cy="4708981"/>
          </a:xfrm>
          <a:prstGeom prst="rect">
            <a:avLst/>
          </a:prstGeom>
          <a:noFill/>
        </p:spPr>
        <p:txBody>
          <a:bodyPr wrap="square">
            <a:spAutoFit/>
          </a:bodyPr>
          <a:lstStyle/>
          <a:p>
            <a:pPr algn="just">
              <a:defRPr sz="2000" b="1"/>
            </a:pPr>
            <a:r>
              <a:rPr lang="lv-LV" sz="2000" dirty="0">
                <a:solidFill>
                  <a:schemeClr val="tx2"/>
                </a:solidFill>
              </a:rPr>
              <a:t>Mērķis</a:t>
            </a:r>
          </a:p>
          <a:p>
            <a:pPr algn="just">
              <a:defRPr sz="1600" b="0"/>
            </a:pPr>
            <a:r>
              <a:rPr lang="en-US" sz="2000" dirty="0" err="1"/>
              <a:t>Nodrošināt</a:t>
            </a:r>
            <a:r>
              <a:rPr lang="en-US" sz="2000" dirty="0"/>
              <a:t> </a:t>
            </a:r>
            <a:r>
              <a:rPr lang="lv-LV" sz="2000" dirty="0"/>
              <a:t>lielāku</a:t>
            </a:r>
            <a:r>
              <a:rPr lang="en-US" sz="2000" dirty="0"/>
              <a:t> </a:t>
            </a:r>
            <a:r>
              <a:rPr lang="en-US" sz="2000" dirty="0" err="1"/>
              <a:t>atbalstu</a:t>
            </a:r>
            <a:r>
              <a:rPr lang="en-US" sz="2000" dirty="0"/>
              <a:t> </a:t>
            </a:r>
            <a:r>
              <a:rPr lang="en-US" sz="2000" dirty="0" err="1"/>
              <a:t>Goda</a:t>
            </a:r>
            <a:r>
              <a:rPr lang="en-US" sz="2000" dirty="0"/>
              <a:t> </a:t>
            </a:r>
            <a:r>
              <a:rPr lang="en-US" sz="2000" dirty="0" err="1"/>
              <a:t>ģimenēm</a:t>
            </a:r>
            <a:endParaRPr lang="en-US" sz="2000" dirty="0"/>
          </a:p>
          <a:p>
            <a:pPr algn="just">
              <a:defRPr sz="1600" b="0"/>
            </a:pPr>
            <a:endParaRPr lang="lv-LV" sz="2000" dirty="0"/>
          </a:p>
          <a:p>
            <a:pPr algn="just">
              <a:defRPr sz="1600" b="0"/>
            </a:pPr>
            <a:r>
              <a:rPr lang="lv-LV" sz="2000" b="1" dirty="0">
                <a:solidFill>
                  <a:schemeClr val="tx2"/>
                </a:solidFill>
              </a:rPr>
              <a:t>Risinājums</a:t>
            </a:r>
            <a:r>
              <a:rPr lang="lv-LV" sz="2000" dirty="0">
                <a:solidFill>
                  <a:schemeClr val="tx2"/>
                </a:solidFill>
              </a:rPr>
              <a:t> </a:t>
            </a:r>
          </a:p>
          <a:p>
            <a:pPr algn="just">
              <a:defRPr sz="1600" b="0"/>
            </a:pPr>
            <a:r>
              <a:rPr lang="lv-LV" sz="2000" dirty="0"/>
              <a:t>Noteikt</a:t>
            </a:r>
            <a:r>
              <a:rPr lang="en-US" sz="2000" dirty="0"/>
              <a:t> t</a:t>
            </a:r>
            <a:r>
              <a:rPr lang="lv-LV" sz="2000" dirty="0" err="1"/>
              <a:t>iesības</a:t>
            </a:r>
            <a:r>
              <a:rPr lang="lv-LV" sz="2000" dirty="0"/>
              <a:t> saņemt apliecību un atbalstu ikvienai ģimenei, kurā ir trīs vai vairāk bērni un kurā vismaz viens bērns atbilst apliecības saņemšanas noteiktajiem kritērijiem</a:t>
            </a:r>
          </a:p>
          <a:p>
            <a:pPr algn="just">
              <a:defRPr sz="1600" b="0"/>
            </a:pPr>
            <a:endParaRPr lang="en-US" sz="2000" dirty="0"/>
          </a:p>
          <a:p>
            <a:pPr algn="just">
              <a:defRPr sz="1600" b="0"/>
            </a:pPr>
            <a:r>
              <a:rPr lang="lv-LV" sz="2000" b="1" dirty="0">
                <a:solidFill>
                  <a:schemeClr val="tx2"/>
                </a:solidFill>
              </a:rPr>
              <a:t>Ietekme</a:t>
            </a:r>
            <a:endParaRPr lang="lv-LV" sz="2000" dirty="0">
              <a:solidFill>
                <a:schemeClr val="tx2"/>
              </a:solidFill>
            </a:endParaRPr>
          </a:p>
          <a:p>
            <a:pPr marL="342900" indent="-342900" algn="just">
              <a:buFont typeface="Calibri" panose="020F0502020204030204" pitchFamily="34" charset="0"/>
              <a:buChar char="‼"/>
              <a:defRPr sz="1600" b="0"/>
            </a:pPr>
            <a:r>
              <a:rPr lang="lv-LV" sz="2000" dirty="0"/>
              <a:t>Finansiālā sloga mazināšana </a:t>
            </a:r>
            <a:r>
              <a:rPr lang="en-US" sz="2000" dirty="0" err="1"/>
              <a:t>daudzbērnu</a:t>
            </a:r>
            <a:r>
              <a:rPr lang="en-US" sz="2000" dirty="0"/>
              <a:t> </a:t>
            </a:r>
            <a:r>
              <a:rPr lang="lv-LV" sz="2000" dirty="0"/>
              <a:t>ģimenēm</a:t>
            </a:r>
            <a:endParaRPr lang="en-US" sz="2000" dirty="0"/>
          </a:p>
          <a:p>
            <a:pPr marL="342900" indent="-342900" algn="just">
              <a:buFont typeface="Calibri" panose="020F0502020204030204" pitchFamily="34" charset="0"/>
              <a:buChar char="‼"/>
              <a:defRPr sz="1600" b="0"/>
            </a:pPr>
            <a:r>
              <a:rPr lang="en-US" sz="2000" dirty="0" err="1"/>
              <a:t>Samazinās</a:t>
            </a:r>
            <a:r>
              <a:rPr lang="en-US" sz="2000" dirty="0"/>
              <a:t> </a:t>
            </a:r>
            <a:r>
              <a:rPr lang="lv-LV" sz="2000" dirty="0"/>
              <a:t>ģimeņu ar bērniem </a:t>
            </a:r>
            <a:r>
              <a:rPr lang="en-US" sz="2000" dirty="0" err="1"/>
              <a:t>nabadzības</a:t>
            </a:r>
            <a:r>
              <a:rPr lang="en-US" sz="2000" dirty="0"/>
              <a:t> un </a:t>
            </a:r>
            <a:r>
              <a:rPr lang="en-US" sz="2000" dirty="0" err="1"/>
              <a:t>sociālās</a:t>
            </a:r>
            <a:r>
              <a:rPr lang="en-US" sz="2000" dirty="0"/>
              <a:t> </a:t>
            </a:r>
            <a:r>
              <a:rPr lang="en-US" sz="2000" dirty="0" err="1"/>
              <a:t>atstumtības</a:t>
            </a:r>
            <a:r>
              <a:rPr lang="en-US" sz="2000" dirty="0"/>
              <a:t> risks</a:t>
            </a:r>
          </a:p>
          <a:p>
            <a:pPr>
              <a:defRPr sz="1600" b="0"/>
            </a:pPr>
            <a:endParaRPr lang="en-US" sz="2000" dirty="0"/>
          </a:p>
        </p:txBody>
      </p:sp>
      <p:sp>
        <p:nvSpPr>
          <p:cNvPr id="7" name="TextBox 6">
            <a:extLst>
              <a:ext uri="{FF2B5EF4-FFF2-40B4-BE49-F238E27FC236}">
                <a16:creationId xmlns:a16="http://schemas.microsoft.com/office/drawing/2014/main" id="{03BEA2BE-9943-360C-E2E9-B74C05F20225}"/>
              </a:ext>
            </a:extLst>
          </p:cNvPr>
          <p:cNvSpPr txBox="1"/>
          <p:nvPr/>
        </p:nvSpPr>
        <p:spPr>
          <a:xfrm>
            <a:off x="5929995" y="3346111"/>
            <a:ext cx="3184497" cy="1015663"/>
          </a:xfrm>
          <a:prstGeom prst="rect">
            <a:avLst/>
          </a:prstGeom>
          <a:noFill/>
        </p:spPr>
        <p:txBody>
          <a:bodyPr wrap="square">
            <a:spAutoFit/>
          </a:bodyPr>
          <a:lstStyle/>
          <a:p>
            <a:pPr algn="ctr">
              <a:defRPr sz="2200" b="1"/>
            </a:pPr>
            <a:r>
              <a:rPr lang="en-US" sz="2000" dirty="0">
                <a:solidFill>
                  <a:schemeClr val="tx2"/>
                </a:solidFill>
              </a:rPr>
              <a:t>PAPILDU NEPIECIEŠAMAIS </a:t>
            </a:r>
            <a:r>
              <a:rPr sz="2000" dirty="0">
                <a:solidFill>
                  <a:schemeClr val="tx2"/>
                </a:solidFill>
              </a:rPr>
              <a:t>FINANS</a:t>
            </a:r>
            <a:r>
              <a:rPr lang="en-US" sz="2000" dirty="0">
                <a:solidFill>
                  <a:schemeClr val="tx2"/>
                </a:solidFill>
              </a:rPr>
              <a:t>ĒJUMS</a:t>
            </a:r>
            <a:r>
              <a:rPr sz="2000" dirty="0">
                <a:solidFill>
                  <a:schemeClr val="tx2"/>
                </a:solidFill>
              </a:rPr>
              <a:t> (</a:t>
            </a:r>
            <a:r>
              <a:rPr lang="lv-LV" sz="2000" dirty="0">
                <a:solidFill>
                  <a:schemeClr val="tx2"/>
                </a:solidFill>
              </a:rPr>
              <a:t>pamatbudžets, indikatīvi)</a:t>
            </a:r>
            <a:endParaRPr dirty="0">
              <a:solidFill>
                <a:schemeClr val="tx2"/>
              </a:solidFill>
            </a:endParaRPr>
          </a:p>
        </p:txBody>
      </p:sp>
      <p:graphicFrame>
        <p:nvGraphicFramePr>
          <p:cNvPr id="9" name="Table 8">
            <a:extLst>
              <a:ext uri="{FF2B5EF4-FFF2-40B4-BE49-F238E27FC236}">
                <a16:creationId xmlns:a16="http://schemas.microsoft.com/office/drawing/2014/main" id="{DB425C22-0D5E-90B3-7318-1E5DD3D1F5A9}"/>
              </a:ext>
            </a:extLst>
          </p:cNvPr>
          <p:cNvGraphicFramePr>
            <a:graphicFrameLocks noGrp="1"/>
          </p:cNvGraphicFramePr>
          <p:nvPr>
            <p:extLst>
              <p:ext uri="{D42A27DB-BD31-4B8C-83A1-F6EECF244321}">
                <p14:modId xmlns:p14="http://schemas.microsoft.com/office/powerpoint/2010/main" val="2782252565"/>
              </p:ext>
            </p:extLst>
          </p:nvPr>
        </p:nvGraphicFramePr>
        <p:xfrm>
          <a:off x="6603080" y="4455420"/>
          <a:ext cx="1838325" cy="1558290"/>
        </p:xfrm>
        <a:graphic>
          <a:graphicData uri="http://schemas.openxmlformats.org/drawingml/2006/table">
            <a:tbl>
              <a:tblPr firstRow="1" firstCol="1" bandRow="1">
                <a:tableStyleId>{8799B23B-EC83-4686-B30A-512413B5E67A}</a:tableStyleId>
              </a:tblPr>
              <a:tblGrid>
                <a:gridCol w="751840">
                  <a:extLst>
                    <a:ext uri="{9D8B030D-6E8A-4147-A177-3AD203B41FA5}">
                      <a16:colId xmlns:a16="http://schemas.microsoft.com/office/drawing/2014/main" val="2392180797"/>
                    </a:ext>
                  </a:extLst>
                </a:gridCol>
                <a:gridCol w="1086485">
                  <a:extLst>
                    <a:ext uri="{9D8B030D-6E8A-4147-A177-3AD203B41FA5}">
                      <a16:colId xmlns:a16="http://schemas.microsoft.com/office/drawing/2014/main" val="3627253802"/>
                    </a:ext>
                  </a:extLst>
                </a:gridCol>
              </a:tblGrid>
              <a:tr h="190500">
                <a:tc>
                  <a:txBody>
                    <a:bodyPr/>
                    <a:lstStyle/>
                    <a:p>
                      <a:pPr algn="ctr">
                        <a:lnSpc>
                          <a:spcPct val="107000"/>
                        </a:lnSpc>
                        <a:spcAft>
                          <a:spcPts val="0"/>
                        </a:spcAft>
                      </a:pPr>
                      <a:r>
                        <a:rPr lang="lv-LV" sz="2000" kern="100" dirty="0">
                          <a:solidFill>
                            <a:schemeClr val="tx2"/>
                          </a:solidFill>
                          <a:effectLst/>
                        </a:rPr>
                        <a:t>Gads</a:t>
                      </a:r>
                      <a:endParaRPr lang="lv-LV" sz="20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lv-LV" sz="2000" kern="100" dirty="0">
                          <a:solidFill>
                            <a:schemeClr val="tx2"/>
                          </a:solidFill>
                          <a:effectLst/>
                        </a:rPr>
                        <a:t>milj.</a:t>
                      </a:r>
                      <a:r>
                        <a:rPr lang="lv-LV" sz="2000" dirty="0">
                          <a:solidFill>
                            <a:schemeClr val="tx2"/>
                          </a:solidFill>
                        </a:rPr>
                        <a:t> €</a:t>
                      </a:r>
                      <a:endParaRPr lang="lv-LV" sz="20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71810419"/>
                  </a:ext>
                </a:extLst>
              </a:tr>
              <a:tr h="190500">
                <a:tc>
                  <a:txBody>
                    <a:bodyPr/>
                    <a:lstStyle/>
                    <a:p>
                      <a:pPr algn="ctr">
                        <a:lnSpc>
                          <a:spcPct val="107000"/>
                        </a:lnSpc>
                        <a:spcAft>
                          <a:spcPts val="0"/>
                        </a:spcAft>
                      </a:pPr>
                      <a:r>
                        <a:rPr lang="lv-LV" sz="2000" kern="100" dirty="0">
                          <a:solidFill>
                            <a:schemeClr val="tx2"/>
                          </a:solidFill>
                          <a:effectLst/>
                        </a:rPr>
                        <a:t>2027</a:t>
                      </a:r>
                      <a:endParaRPr lang="lv-LV" sz="20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lv-LV" sz="2000" kern="100" dirty="0">
                          <a:effectLst/>
                          <a:latin typeface="Calibri" panose="020F0502020204030204" pitchFamily="34" charset="0"/>
                          <a:ea typeface="Calibri" panose="020F0502020204030204" pitchFamily="34" charset="0"/>
                          <a:cs typeface="Times New Roman" panose="02020603050405020304" pitchFamily="18" charset="0"/>
                        </a:rPr>
                        <a:t>0,93</a:t>
                      </a:r>
                    </a:p>
                  </a:txBody>
                  <a:tcPr marL="68580" marR="68580" marT="0" marB="0" anchor="b"/>
                </a:tc>
                <a:extLst>
                  <a:ext uri="{0D108BD9-81ED-4DB2-BD59-A6C34878D82A}">
                    <a16:rowId xmlns:a16="http://schemas.microsoft.com/office/drawing/2014/main" val="326478034"/>
                  </a:ext>
                </a:extLst>
              </a:tr>
              <a:tr h="190500">
                <a:tc>
                  <a:txBody>
                    <a:bodyPr/>
                    <a:lstStyle/>
                    <a:p>
                      <a:pPr algn="ctr">
                        <a:lnSpc>
                          <a:spcPct val="107000"/>
                        </a:lnSpc>
                        <a:spcAft>
                          <a:spcPts val="0"/>
                        </a:spcAft>
                      </a:pPr>
                      <a:r>
                        <a:rPr lang="lv-LV" sz="2000" kern="100" dirty="0">
                          <a:solidFill>
                            <a:schemeClr val="tx2"/>
                          </a:solidFill>
                          <a:effectLst/>
                        </a:rPr>
                        <a:t>20</a:t>
                      </a:r>
                      <a:r>
                        <a:rPr lang="en-US" sz="2000" kern="100" dirty="0">
                          <a:solidFill>
                            <a:schemeClr val="tx2"/>
                          </a:solidFill>
                          <a:effectLst/>
                        </a:rPr>
                        <a:t>28</a:t>
                      </a:r>
                      <a:endParaRPr lang="lv-LV" sz="20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lv-LV" sz="2000" kern="100" dirty="0">
                          <a:effectLst/>
                        </a:rPr>
                        <a:t>0,87</a:t>
                      </a:r>
                      <a:endParaRPr lang="lv-LV"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5012766"/>
                  </a:ext>
                </a:extLst>
              </a:tr>
              <a:tr h="190500">
                <a:tc>
                  <a:txBody>
                    <a:bodyPr/>
                    <a:lstStyle/>
                    <a:p>
                      <a:pPr algn="ctr">
                        <a:lnSpc>
                          <a:spcPct val="107000"/>
                        </a:lnSpc>
                        <a:spcAft>
                          <a:spcPts val="0"/>
                        </a:spcAft>
                      </a:pPr>
                      <a:r>
                        <a:rPr lang="lv-LV" sz="2000" kern="100" dirty="0">
                          <a:solidFill>
                            <a:schemeClr val="tx2"/>
                          </a:solidFill>
                          <a:effectLst/>
                        </a:rPr>
                        <a:t>20</a:t>
                      </a:r>
                      <a:r>
                        <a:rPr lang="en-US" sz="2000" kern="100" dirty="0">
                          <a:solidFill>
                            <a:schemeClr val="tx2"/>
                          </a:solidFill>
                          <a:effectLst/>
                        </a:rPr>
                        <a:t>29</a:t>
                      </a:r>
                      <a:endParaRPr lang="lv-LV" sz="20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lv-LV" sz="2000" kern="100" dirty="0">
                          <a:effectLst/>
                        </a:rPr>
                        <a:t>0,87</a:t>
                      </a:r>
                      <a:endParaRPr lang="lv-LV"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621389349"/>
                  </a:ext>
                </a:extLst>
              </a:tr>
              <a:tr h="190500">
                <a:tc>
                  <a:txBody>
                    <a:bodyPr/>
                    <a:lstStyle/>
                    <a:p>
                      <a:pPr algn="ctr">
                        <a:lnSpc>
                          <a:spcPct val="107000"/>
                        </a:lnSpc>
                        <a:spcAft>
                          <a:spcPts val="0"/>
                        </a:spcAft>
                      </a:pPr>
                      <a:r>
                        <a:rPr lang="lv-LV" sz="2000" kern="100" dirty="0">
                          <a:solidFill>
                            <a:schemeClr val="tx2"/>
                          </a:solidFill>
                          <a:effectLst/>
                        </a:rPr>
                        <a:t>203</a:t>
                      </a:r>
                      <a:r>
                        <a:rPr lang="en-US" sz="2000" kern="100" dirty="0">
                          <a:solidFill>
                            <a:schemeClr val="tx2"/>
                          </a:solidFill>
                          <a:effectLst/>
                        </a:rPr>
                        <a:t>0</a:t>
                      </a:r>
                      <a:endParaRPr lang="lv-LV" sz="20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lv-LV" sz="2000" kern="100" dirty="0">
                          <a:effectLst/>
                        </a:rPr>
                        <a:t>0,87</a:t>
                      </a:r>
                      <a:endParaRPr lang="lv-LV"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313782601"/>
                  </a:ext>
                </a:extLst>
              </a:tr>
            </a:tbl>
          </a:graphicData>
        </a:graphic>
      </p:graphicFrame>
    </p:spTree>
    <p:extLst>
      <p:ext uri="{BB962C8B-B14F-4D97-AF65-F5344CB8AC3E}">
        <p14:creationId xmlns:p14="http://schemas.microsoft.com/office/powerpoint/2010/main" val="4251981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65760"/>
            <a:ext cx="9144000" cy="6492240"/>
          </a:xfrm>
          <a:prstGeom prst="rect">
            <a:avLst/>
          </a:prstGeom>
          <a:solidFill>
            <a:srgbClr val="F5F7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9144000" cy="365760"/>
          </a:xfrm>
          <a:prstGeom prst="rect">
            <a:avLst/>
          </a:prstGeom>
          <a:solidFill>
            <a:schemeClr val="accent3">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p>
        </p:txBody>
      </p:sp>
      <p:sp>
        <p:nvSpPr>
          <p:cNvPr id="4" name="TextBox 3"/>
          <p:cNvSpPr txBox="1"/>
          <p:nvPr/>
        </p:nvSpPr>
        <p:spPr>
          <a:xfrm>
            <a:off x="287383" y="457200"/>
            <a:ext cx="8556171" cy="523220"/>
          </a:xfrm>
          <a:prstGeom prst="rect">
            <a:avLst/>
          </a:prstGeom>
          <a:noFill/>
        </p:spPr>
        <p:txBody>
          <a:bodyPr wrap="square">
            <a:spAutoFit/>
          </a:bodyPr>
          <a:lstStyle/>
          <a:p>
            <a:pPr algn="ctr">
              <a:defRPr sz="3400" b="1"/>
            </a:pPr>
            <a:r>
              <a:rPr lang="en-GB" sz="2800" dirty="0">
                <a:solidFill>
                  <a:schemeClr val="tx2"/>
                </a:solidFill>
              </a:rPr>
              <a:t>A</a:t>
            </a:r>
            <a:r>
              <a:rPr lang="lv-LV" sz="2800" dirty="0" err="1">
                <a:solidFill>
                  <a:schemeClr val="tx2"/>
                </a:solidFill>
              </a:rPr>
              <a:t>tbalsta</a:t>
            </a:r>
            <a:r>
              <a:rPr lang="lv-LV" sz="2800" dirty="0">
                <a:solidFill>
                  <a:schemeClr val="tx2"/>
                </a:solidFill>
              </a:rPr>
              <a:t> ģimenēm ar bērniem palielināšana</a:t>
            </a:r>
            <a:r>
              <a:rPr lang="en-US" sz="2800" dirty="0">
                <a:solidFill>
                  <a:schemeClr val="tx2"/>
                </a:solidFill>
              </a:rPr>
              <a:t> </a:t>
            </a:r>
            <a:r>
              <a:rPr lang="en-US" sz="2800" dirty="0">
                <a:solidFill>
                  <a:schemeClr val="accent3">
                    <a:lumMod val="50000"/>
                  </a:schemeClr>
                </a:solidFill>
              </a:rPr>
              <a:t>I </a:t>
            </a:r>
            <a:r>
              <a:rPr lang="en-US" sz="2800" dirty="0">
                <a:solidFill>
                  <a:srgbClr val="002060"/>
                </a:solidFill>
              </a:rPr>
              <a:t>(LM)</a:t>
            </a:r>
            <a:endParaRPr lang="lv-LV" sz="2800" dirty="0">
              <a:solidFill>
                <a:srgbClr val="002060"/>
              </a:solidFill>
            </a:endParaRPr>
          </a:p>
        </p:txBody>
      </p:sp>
      <p:sp>
        <p:nvSpPr>
          <p:cNvPr id="6" name="TextBox 5"/>
          <p:cNvSpPr txBox="1"/>
          <p:nvPr/>
        </p:nvSpPr>
        <p:spPr>
          <a:xfrm>
            <a:off x="362224" y="1198483"/>
            <a:ext cx="5675968" cy="5247590"/>
          </a:xfrm>
          <a:prstGeom prst="rect">
            <a:avLst/>
          </a:prstGeom>
          <a:noFill/>
        </p:spPr>
        <p:txBody>
          <a:bodyPr wrap="square">
            <a:spAutoFit/>
          </a:bodyPr>
          <a:lstStyle/>
          <a:p>
            <a:pPr>
              <a:defRPr sz="2000" b="1"/>
            </a:pPr>
            <a:r>
              <a:rPr lang="lv-LV" sz="2000" dirty="0">
                <a:solidFill>
                  <a:schemeClr val="tx2"/>
                </a:solidFill>
              </a:rPr>
              <a:t>Mērķis</a:t>
            </a:r>
          </a:p>
          <a:p>
            <a:pPr algn="just">
              <a:defRPr sz="1600" b="0"/>
            </a:pPr>
            <a:r>
              <a:rPr lang="lv-LV" sz="2000" dirty="0"/>
              <a:t>Pilnveidot ģimenes valsts pabalstu (ĢVP), uzlabojot ģimeņu ar bērniem materiālo situāciju</a:t>
            </a:r>
          </a:p>
          <a:p>
            <a:pPr>
              <a:defRPr sz="1600" b="0"/>
            </a:pPr>
            <a:endParaRPr lang="lv-LV" sz="2000" dirty="0"/>
          </a:p>
          <a:p>
            <a:pPr>
              <a:defRPr sz="1600" b="0"/>
            </a:pPr>
            <a:r>
              <a:rPr lang="lv-LV" sz="2000" b="1" dirty="0">
                <a:solidFill>
                  <a:schemeClr val="tx2"/>
                </a:solidFill>
              </a:rPr>
              <a:t>Risinājums</a:t>
            </a:r>
            <a:r>
              <a:rPr lang="lv-LV" sz="2000" dirty="0"/>
              <a:t> </a:t>
            </a:r>
          </a:p>
          <a:p>
            <a:pPr algn="just">
              <a:spcAft>
                <a:spcPts val="600"/>
              </a:spcAft>
              <a:defRPr sz="1600" b="0"/>
            </a:pPr>
            <a:r>
              <a:rPr lang="lv-LV" sz="2000" dirty="0"/>
              <a:t>(1) ĢVP apmēra palielināšana par vienu bērnu (no 25 uz 50 €) un divu bērnu aprūpi (no 50 uz 65 € par katru bērnu) no 2027.gada 1.aprīļa</a:t>
            </a:r>
          </a:p>
          <a:p>
            <a:pPr algn="just">
              <a:spcAft>
                <a:spcPts val="600"/>
              </a:spcAft>
              <a:defRPr sz="1600" b="0"/>
            </a:pPr>
            <a:r>
              <a:rPr lang="lv-LV" sz="2000" dirty="0"/>
              <a:t>(2) Izmaksa no dzimšanas (šobrīd no 1 gada vecuma) no 2027.gada 1.aprīļa</a:t>
            </a:r>
          </a:p>
          <a:p>
            <a:pPr algn="just">
              <a:spcAft>
                <a:spcPts val="600"/>
              </a:spcAft>
              <a:defRPr sz="1600" b="0"/>
            </a:pPr>
            <a:r>
              <a:rPr lang="lv-LV" sz="2000" dirty="0"/>
              <a:t>(3) ĢVP apmēra ikgadēja pārskatīšana atbilstoši patēriņa cenām no 2028.gada 1.aprīļa</a:t>
            </a:r>
          </a:p>
          <a:p>
            <a:pPr>
              <a:defRPr sz="1600" b="0"/>
            </a:pPr>
            <a:endParaRPr lang="lv-LV" sz="2000" dirty="0"/>
          </a:p>
          <a:p>
            <a:pPr>
              <a:defRPr sz="1600" b="0"/>
            </a:pPr>
            <a:r>
              <a:rPr lang="lv-LV" sz="2000" b="1" dirty="0">
                <a:solidFill>
                  <a:schemeClr val="tx2"/>
                </a:solidFill>
              </a:rPr>
              <a:t>Ietekme</a:t>
            </a:r>
            <a:endParaRPr lang="lv-LV" sz="2000" dirty="0">
              <a:solidFill>
                <a:schemeClr val="tx2"/>
              </a:solidFill>
            </a:endParaRPr>
          </a:p>
          <a:p>
            <a:pPr marL="342900" indent="-342900">
              <a:buFont typeface="Calibri" panose="020F0502020204030204" pitchFamily="34" charset="0"/>
              <a:buChar char="‼"/>
              <a:defRPr sz="1600" b="0"/>
            </a:pPr>
            <a:r>
              <a:rPr lang="lv-LV" sz="2000" dirty="0"/>
              <a:t>Stiprināta ģimeņu ienākumu drošība </a:t>
            </a:r>
          </a:p>
          <a:p>
            <a:pPr marL="342900" indent="-342900">
              <a:buFont typeface="Calibri" panose="020F0502020204030204" pitchFamily="34" charset="0"/>
              <a:buChar char="‼"/>
              <a:defRPr sz="1600" b="0"/>
            </a:pPr>
            <a:r>
              <a:rPr lang="lv-LV" sz="2000" dirty="0"/>
              <a:t>Mazināts bērnu nabadzības risks </a:t>
            </a:r>
          </a:p>
        </p:txBody>
      </p:sp>
      <p:sp>
        <p:nvSpPr>
          <p:cNvPr id="7" name="TextBox 6"/>
          <p:cNvSpPr txBox="1"/>
          <p:nvPr/>
        </p:nvSpPr>
        <p:spPr>
          <a:xfrm>
            <a:off x="6038191" y="3698843"/>
            <a:ext cx="3184497" cy="1015663"/>
          </a:xfrm>
          <a:prstGeom prst="rect">
            <a:avLst/>
          </a:prstGeom>
          <a:noFill/>
        </p:spPr>
        <p:txBody>
          <a:bodyPr wrap="square">
            <a:spAutoFit/>
          </a:bodyPr>
          <a:lstStyle/>
          <a:p>
            <a:pPr algn="ctr">
              <a:defRPr sz="2200" b="1"/>
            </a:pPr>
            <a:r>
              <a:rPr lang="en-US" sz="2000" dirty="0">
                <a:solidFill>
                  <a:schemeClr val="tx2"/>
                </a:solidFill>
              </a:rPr>
              <a:t>PAPILDU NEPIECIEŠAMAIS </a:t>
            </a:r>
            <a:r>
              <a:rPr sz="2000" dirty="0">
                <a:solidFill>
                  <a:schemeClr val="tx2"/>
                </a:solidFill>
              </a:rPr>
              <a:t>FINANS</a:t>
            </a:r>
            <a:r>
              <a:rPr lang="en-US" sz="2000" dirty="0">
                <a:solidFill>
                  <a:schemeClr val="tx2"/>
                </a:solidFill>
              </a:rPr>
              <a:t>ĒJUMS</a:t>
            </a:r>
            <a:r>
              <a:rPr sz="2000" dirty="0">
                <a:solidFill>
                  <a:schemeClr val="tx2"/>
                </a:solidFill>
              </a:rPr>
              <a:t> (</a:t>
            </a:r>
            <a:r>
              <a:rPr lang="lv-LV" sz="2000" dirty="0">
                <a:solidFill>
                  <a:schemeClr val="tx2"/>
                </a:solidFill>
              </a:rPr>
              <a:t>pamatbudžets, indikatīvi)</a:t>
            </a:r>
            <a:endParaRPr dirty="0">
              <a:solidFill>
                <a:schemeClr val="tx2"/>
              </a:solidFill>
            </a:endParaRPr>
          </a:p>
        </p:txBody>
      </p:sp>
      <p:graphicFrame>
        <p:nvGraphicFramePr>
          <p:cNvPr id="9" name="Table 8">
            <a:extLst>
              <a:ext uri="{FF2B5EF4-FFF2-40B4-BE49-F238E27FC236}">
                <a16:creationId xmlns:a16="http://schemas.microsoft.com/office/drawing/2014/main" id="{85EAADDA-17AB-4EEF-B4F9-64236B66D494}"/>
              </a:ext>
            </a:extLst>
          </p:cNvPr>
          <p:cNvGraphicFramePr>
            <a:graphicFrameLocks noGrp="1"/>
          </p:cNvGraphicFramePr>
          <p:nvPr>
            <p:extLst>
              <p:ext uri="{D42A27DB-BD31-4B8C-83A1-F6EECF244321}">
                <p14:modId xmlns:p14="http://schemas.microsoft.com/office/powerpoint/2010/main" val="3438254798"/>
              </p:ext>
            </p:extLst>
          </p:nvPr>
        </p:nvGraphicFramePr>
        <p:xfrm>
          <a:off x="6593244" y="4821335"/>
          <a:ext cx="1838325" cy="1558290"/>
        </p:xfrm>
        <a:graphic>
          <a:graphicData uri="http://schemas.openxmlformats.org/drawingml/2006/table">
            <a:tbl>
              <a:tblPr firstRow="1" firstCol="1" bandRow="1">
                <a:tableStyleId>{8799B23B-EC83-4686-B30A-512413B5E67A}</a:tableStyleId>
              </a:tblPr>
              <a:tblGrid>
                <a:gridCol w="751840">
                  <a:extLst>
                    <a:ext uri="{9D8B030D-6E8A-4147-A177-3AD203B41FA5}">
                      <a16:colId xmlns:a16="http://schemas.microsoft.com/office/drawing/2014/main" val="2392180797"/>
                    </a:ext>
                  </a:extLst>
                </a:gridCol>
                <a:gridCol w="1086485">
                  <a:extLst>
                    <a:ext uri="{9D8B030D-6E8A-4147-A177-3AD203B41FA5}">
                      <a16:colId xmlns:a16="http://schemas.microsoft.com/office/drawing/2014/main" val="3627253802"/>
                    </a:ext>
                  </a:extLst>
                </a:gridCol>
              </a:tblGrid>
              <a:tr h="190500">
                <a:tc>
                  <a:txBody>
                    <a:bodyPr/>
                    <a:lstStyle/>
                    <a:p>
                      <a:pPr algn="ctr">
                        <a:lnSpc>
                          <a:spcPct val="107000"/>
                        </a:lnSpc>
                        <a:spcAft>
                          <a:spcPts val="0"/>
                        </a:spcAft>
                      </a:pPr>
                      <a:r>
                        <a:rPr lang="lv-LV" sz="2000" kern="100" dirty="0">
                          <a:solidFill>
                            <a:schemeClr val="tx2"/>
                          </a:solidFill>
                          <a:effectLst/>
                        </a:rPr>
                        <a:t>Gads</a:t>
                      </a:r>
                      <a:endParaRPr lang="lv-LV" sz="20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lv-LV" sz="2000" kern="100" dirty="0">
                          <a:solidFill>
                            <a:schemeClr val="tx2"/>
                          </a:solidFill>
                          <a:effectLst/>
                        </a:rPr>
                        <a:t>milj.</a:t>
                      </a:r>
                      <a:r>
                        <a:rPr lang="lv-LV" sz="2000" dirty="0">
                          <a:solidFill>
                            <a:schemeClr val="tx2"/>
                          </a:solidFill>
                        </a:rPr>
                        <a:t> €</a:t>
                      </a:r>
                      <a:endParaRPr lang="lv-LV" sz="20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71810419"/>
                  </a:ext>
                </a:extLst>
              </a:tr>
              <a:tr h="190500">
                <a:tc>
                  <a:txBody>
                    <a:bodyPr/>
                    <a:lstStyle/>
                    <a:p>
                      <a:pPr algn="ctr">
                        <a:lnSpc>
                          <a:spcPct val="107000"/>
                        </a:lnSpc>
                        <a:spcAft>
                          <a:spcPts val="0"/>
                        </a:spcAft>
                      </a:pPr>
                      <a:r>
                        <a:rPr lang="lv-LV" sz="2000" kern="100" dirty="0">
                          <a:solidFill>
                            <a:schemeClr val="tx2"/>
                          </a:solidFill>
                          <a:effectLst/>
                        </a:rPr>
                        <a:t>2027</a:t>
                      </a:r>
                      <a:endParaRPr lang="lv-LV" sz="20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49,</a:t>
                      </a:r>
                      <a:r>
                        <a:rPr lang="lv-LV" sz="2000" kern="100" dirty="0">
                          <a:effectLst/>
                          <a:latin typeface="Calibri" panose="020F0502020204030204" pitchFamily="34" charset="0"/>
                          <a:ea typeface="Calibri" panose="020F0502020204030204" pitchFamily="34" charset="0"/>
                          <a:cs typeface="Times New Roman" panose="02020603050405020304" pitchFamily="18" charset="0"/>
                        </a:rPr>
                        <a:t>5</a:t>
                      </a:r>
                    </a:p>
                  </a:txBody>
                  <a:tcPr marL="68580" marR="68580" marT="0" marB="0" anchor="b"/>
                </a:tc>
                <a:extLst>
                  <a:ext uri="{0D108BD9-81ED-4DB2-BD59-A6C34878D82A}">
                    <a16:rowId xmlns:a16="http://schemas.microsoft.com/office/drawing/2014/main" val="326478034"/>
                  </a:ext>
                </a:extLst>
              </a:tr>
              <a:tr h="190500">
                <a:tc>
                  <a:txBody>
                    <a:bodyPr/>
                    <a:lstStyle/>
                    <a:p>
                      <a:pPr algn="ctr">
                        <a:lnSpc>
                          <a:spcPct val="107000"/>
                        </a:lnSpc>
                        <a:spcAft>
                          <a:spcPts val="0"/>
                        </a:spcAft>
                      </a:pPr>
                      <a:r>
                        <a:rPr lang="lv-LV" sz="2000" kern="100" dirty="0">
                          <a:solidFill>
                            <a:schemeClr val="tx2"/>
                          </a:solidFill>
                          <a:effectLst/>
                        </a:rPr>
                        <a:t>20</a:t>
                      </a:r>
                      <a:r>
                        <a:rPr lang="en-US" sz="2000" kern="100" dirty="0">
                          <a:solidFill>
                            <a:schemeClr val="tx2"/>
                          </a:solidFill>
                          <a:effectLst/>
                        </a:rPr>
                        <a:t>28</a:t>
                      </a:r>
                      <a:endParaRPr lang="lv-LV" sz="20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en-US" sz="2000" kern="100" dirty="0">
                          <a:effectLst/>
                        </a:rPr>
                        <a:t>7</a:t>
                      </a:r>
                      <a:r>
                        <a:rPr lang="lv-LV" sz="2000" kern="100" dirty="0">
                          <a:effectLst/>
                        </a:rPr>
                        <a:t>7</a:t>
                      </a:r>
                      <a:r>
                        <a:rPr lang="en-US" sz="2000" kern="100" dirty="0">
                          <a:effectLst/>
                        </a:rPr>
                        <a:t>,</a:t>
                      </a:r>
                      <a:r>
                        <a:rPr lang="lv-LV" sz="2000" kern="100" dirty="0">
                          <a:effectLst/>
                        </a:rPr>
                        <a:t>6</a:t>
                      </a:r>
                      <a:endParaRPr lang="lv-LV"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5012766"/>
                  </a:ext>
                </a:extLst>
              </a:tr>
              <a:tr h="190500">
                <a:tc>
                  <a:txBody>
                    <a:bodyPr/>
                    <a:lstStyle/>
                    <a:p>
                      <a:pPr algn="ctr">
                        <a:lnSpc>
                          <a:spcPct val="107000"/>
                        </a:lnSpc>
                        <a:spcAft>
                          <a:spcPts val="0"/>
                        </a:spcAft>
                      </a:pPr>
                      <a:r>
                        <a:rPr lang="lv-LV" sz="2000" kern="100" dirty="0">
                          <a:solidFill>
                            <a:schemeClr val="tx2"/>
                          </a:solidFill>
                          <a:effectLst/>
                        </a:rPr>
                        <a:t>20</a:t>
                      </a:r>
                      <a:r>
                        <a:rPr lang="en-US" sz="2000" kern="100" dirty="0">
                          <a:solidFill>
                            <a:schemeClr val="tx2"/>
                          </a:solidFill>
                          <a:effectLst/>
                        </a:rPr>
                        <a:t>29</a:t>
                      </a:r>
                      <a:endParaRPr lang="lv-LV" sz="20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en-US" sz="2000" kern="100" dirty="0">
                          <a:effectLst/>
                        </a:rPr>
                        <a:t>8</a:t>
                      </a:r>
                      <a:r>
                        <a:rPr lang="lv-LV" sz="2000" kern="100" dirty="0">
                          <a:effectLst/>
                        </a:rPr>
                        <a:t>7</a:t>
                      </a:r>
                      <a:r>
                        <a:rPr lang="en-US" sz="2000" kern="100" dirty="0">
                          <a:effectLst/>
                        </a:rPr>
                        <a:t>,</a:t>
                      </a:r>
                      <a:r>
                        <a:rPr lang="lv-LV" sz="2000" kern="100" dirty="0">
                          <a:effectLst/>
                        </a:rPr>
                        <a:t>5</a:t>
                      </a:r>
                      <a:endParaRPr lang="lv-LV"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621389349"/>
                  </a:ext>
                </a:extLst>
              </a:tr>
              <a:tr h="190500">
                <a:tc>
                  <a:txBody>
                    <a:bodyPr/>
                    <a:lstStyle/>
                    <a:p>
                      <a:pPr algn="ctr">
                        <a:lnSpc>
                          <a:spcPct val="107000"/>
                        </a:lnSpc>
                        <a:spcAft>
                          <a:spcPts val="0"/>
                        </a:spcAft>
                      </a:pPr>
                      <a:r>
                        <a:rPr lang="lv-LV" sz="2000" kern="100" dirty="0">
                          <a:solidFill>
                            <a:schemeClr val="tx2"/>
                          </a:solidFill>
                          <a:effectLst/>
                        </a:rPr>
                        <a:t>203</a:t>
                      </a:r>
                      <a:r>
                        <a:rPr lang="en-US" sz="2000" kern="100" dirty="0">
                          <a:solidFill>
                            <a:schemeClr val="tx2"/>
                          </a:solidFill>
                          <a:effectLst/>
                        </a:rPr>
                        <a:t>0</a:t>
                      </a:r>
                      <a:endParaRPr lang="lv-LV" sz="20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en-US" sz="2000" kern="100" dirty="0">
                          <a:effectLst/>
                        </a:rPr>
                        <a:t>9</a:t>
                      </a:r>
                      <a:r>
                        <a:rPr lang="lv-LV" sz="2000" kern="100" dirty="0">
                          <a:effectLst/>
                        </a:rPr>
                        <a:t>3</a:t>
                      </a:r>
                      <a:r>
                        <a:rPr lang="en-US" sz="2000" kern="100" dirty="0">
                          <a:effectLst/>
                        </a:rPr>
                        <a:t>,</a:t>
                      </a:r>
                      <a:r>
                        <a:rPr lang="lv-LV" sz="2000" kern="100" dirty="0">
                          <a:effectLst/>
                        </a:rPr>
                        <a:t>5</a:t>
                      </a:r>
                      <a:endParaRPr lang="lv-LV"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313782601"/>
                  </a:ext>
                </a:extLst>
              </a:tr>
            </a:tbl>
          </a:graphicData>
        </a:graphic>
      </p:graphicFrame>
    </p:spTree>
    <p:extLst>
      <p:ext uri="{BB962C8B-B14F-4D97-AF65-F5344CB8AC3E}">
        <p14:creationId xmlns:p14="http://schemas.microsoft.com/office/powerpoint/2010/main" val="2015198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0534" y="718810"/>
            <a:ext cx="9144000" cy="6492240"/>
          </a:xfrm>
          <a:prstGeom prst="rect">
            <a:avLst/>
          </a:prstGeom>
          <a:solidFill>
            <a:srgbClr val="F5F7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9144000" cy="365760"/>
          </a:xfrm>
          <a:prstGeom prst="rect">
            <a:avLst/>
          </a:prstGeom>
          <a:solidFill>
            <a:schemeClr val="accent3">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p>
        </p:txBody>
      </p:sp>
      <p:sp>
        <p:nvSpPr>
          <p:cNvPr id="4" name="TextBox 3"/>
          <p:cNvSpPr txBox="1"/>
          <p:nvPr/>
        </p:nvSpPr>
        <p:spPr>
          <a:xfrm>
            <a:off x="287383" y="457200"/>
            <a:ext cx="8556171" cy="523220"/>
          </a:xfrm>
          <a:prstGeom prst="rect">
            <a:avLst/>
          </a:prstGeom>
          <a:noFill/>
        </p:spPr>
        <p:txBody>
          <a:bodyPr wrap="square">
            <a:spAutoFit/>
          </a:bodyPr>
          <a:lstStyle/>
          <a:p>
            <a:pPr algn="ctr">
              <a:defRPr sz="3400" b="1"/>
            </a:pPr>
            <a:r>
              <a:rPr lang="en-GB" sz="2800" dirty="0">
                <a:solidFill>
                  <a:schemeClr val="tx2"/>
                </a:solidFill>
              </a:rPr>
              <a:t>A</a:t>
            </a:r>
            <a:r>
              <a:rPr lang="lv-LV" sz="2800" dirty="0" err="1">
                <a:solidFill>
                  <a:schemeClr val="tx2"/>
                </a:solidFill>
              </a:rPr>
              <a:t>tbalsta</a:t>
            </a:r>
            <a:r>
              <a:rPr lang="lv-LV" sz="2800" dirty="0">
                <a:solidFill>
                  <a:schemeClr val="tx2"/>
                </a:solidFill>
              </a:rPr>
              <a:t> ģimenēm ar bērniem palielināšana</a:t>
            </a:r>
            <a:r>
              <a:rPr lang="en-US" sz="2800" dirty="0"/>
              <a:t> </a:t>
            </a:r>
            <a:r>
              <a:rPr lang="en-US" sz="2800" dirty="0">
                <a:solidFill>
                  <a:schemeClr val="accent3">
                    <a:lumMod val="50000"/>
                  </a:schemeClr>
                </a:solidFill>
              </a:rPr>
              <a:t>II </a:t>
            </a:r>
            <a:r>
              <a:rPr lang="en-US" sz="2800" dirty="0">
                <a:solidFill>
                  <a:srgbClr val="002060"/>
                </a:solidFill>
              </a:rPr>
              <a:t>(LM)</a:t>
            </a:r>
            <a:endParaRPr lang="lv-LV" sz="2800" dirty="0">
              <a:solidFill>
                <a:srgbClr val="002060"/>
              </a:solidFill>
            </a:endParaRPr>
          </a:p>
        </p:txBody>
      </p:sp>
      <p:sp>
        <p:nvSpPr>
          <p:cNvPr id="6" name="TextBox 5"/>
          <p:cNvSpPr txBox="1"/>
          <p:nvPr/>
        </p:nvSpPr>
        <p:spPr>
          <a:xfrm>
            <a:off x="421052" y="1279579"/>
            <a:ext cx="5822860" cy="5370701"/>
          </a:xfrm>
          <a:prstGeom prst="rect">
            <a:avLst/>
          </a:prstGeom>
          <a:noFill/>
        </p:spPr>
        <p:txBody>
          <a:bodyPr wrap="square">
            <a:spAutoFit/>
          </a:bodyPr>
          <a:lstStyle/>
          <a:p>
            <a:pPr algn="just">
              <a:defRPr sz="2000" b="1"/>
            </a:pPr>
            <a:r>
              <a:rPr lang="lv-LV" sz="1900" dirty="0">
                <a:solidFill>
                  <a:schemeClr val="tx2"/>
                </a:solidFill>
              </a:rPr>
              <a:t>Mērķis</a:t>
            </a:r>
          </a:p>
          <a:p>
            <a:pPr algn="just">
              <a:spcAft>
                <a:spcPts val="600"/>
              </a:spcAft>
              <a:defRPr sz="1600" b="0"/>
            </a:pPr>
            <a:r>
              <a:rPr lang="en-US" sz="1900" dirty="0"/>
              <a:t>I</a:t>
            </a:r>
            <a:r>
              <a:rPr lang="lv-LV" sz="1900" dirty="0" err="1"/>
              <a:t>zveidot</a:t>
            </a:r>
            <a:r>
              <a:rPr lang="lv-LV" sz="1900" dirty="0"/>
              <a:t> saprotamāku un finansiāli adekvātāku Vecāku pabalstu</a:t>
            </a:r>
            <a:endParaRPr lang="en-US" sz="1900" dirty="0"/>
          </a:p>
          <a:p>
            <a:pPr algn="just">
              <a:spcAft>
                <a:spcPts val="600"/>
              </a:spcAft>
              <a:defRPr sz="1600" b="0"/>
            </a:pPr>
            <a:r>
              <a:rPr lang="lv-LV" sz="1900" b="1" dirty="0">
                <a:solidFill>
                  <a:schemeClr val="tx2"/>
                </a:solidFill>
              </a:rPr>
              <a:t>Risinājums</a:t>
            </a:r>
            <a:r>
              <a:rPr lang="lv-LV" sz="1900" dirty="0"/>
              <a:t> </a:t>
            </a:r>
            <a:endParaRPr lang="en-US" sz="1900" dirty="0"/>
          </a:p>
          <a:p>
            <a:pPr algn="just">
              <a:spcAft>
                <a:spcPts val="600"/>
              </a:spcAft>
              <a:defRPr sz="1600" b="0"/>
            </a:pPr>
            <a:r>
              <a:rPr lang="en-US" sz="1900" dirty="0"/>
              <a:t>(1) V</a:t>
            </a:r>
            <a:r>
              <a:rPr lang="lv-LV" sz="1900" dirty="0" err="1"/>
              <a:t>ien</a:t>
            </a:r>
            <a:r>
              <a:rPr lang="en-US" sz="1900" dirty="0"/>
              <a:t>a</a:t>
            </a:r>
            <a:r>
              <a:rPr lang="lv-LV" sz="1900" dirty="0"/>
              <a:t> pabalst</a:t>
            </a:r>
            <a:r>
              <a:rPr lang="en-US" sz="1900" dirty="0"/>
              <a:t>a </a:t>
            </a:r>
            <a:r>
              <a:rPr lang="lv-LV" sz="1900" dirty="0"/>
              <a:t>(šobrīd divi pabalsti) </a:t>
            </a:r>
            <a:r>
              <a:rPr lang="en-US" sz="1900" dirty="0" err="1"/>
              <a:t>ieviešana</a:t>
            </a:r>
            <a:r>
              <a:rPr lang="en-US" sz="1900" dirty="0"/>
              <a:t> </a:t>
            </a:r>
            <a:r>
              <a:rPr lang="en-US" sz="1900" dirty="0" err="1"/>
              <a:t>ar</a:t>
            </a:r>
            <a:r>
              <a:rPr lang="lv-LV" sz="1900" dirty="0"/>
              <a:t> </a:t>
            </a:r>
            <a:r>
              <a:rPr lang="lv-LV" sz="1900" b="1" dirty="0"/>
              <a:t>vien</a:t>
            </a:r>
            <a:r>
              <a:rPr lang="en-US" sz="1900" b="1" dirty="0"/>
              <a:t>u</a:t>
            </a:r>
            <a:r>
              <a:rPr lang="lv-LV" sz="1900" b="1" dirty="0"/>
              <a:t> period</a:t>
            </a:r>
            <a:r>
              <a:rPr lang="en-US" sz="1900" b="1" dirty="0"/>
              <a:t>u</a:t>
            </a:r>
            <a:r>
              <a:rPr lang="lv-LV" sz="1900" b="1" dirty="0"/>
              <a:t> – 548 dienas</a:t>
            </a:r>
            <a:r>
              <a:rPr lang="lv-LV" sz="1900" dirty="0"/>
              <a:t> (šobrīd 13 vai 19 mēneši</a:t>
            </a:r>
            <a:r>
              <a:rPr lang="en-US" sz="1900" dirty="0"/>
              <a:t>) </a:t>
            </a:r>
            <a:r>
              <a:rPr lang="lv-LV" sz="1900" dirty="0"/>
              <a:t>no 2028.gada 1.aprīļa</a:t>
            </a:r>
          </a:p>
          <a:p>
            <a:pPr algn="just">
              <a:spcAft>
                <a:spcPts val="600"/>
              </a:spcAft>
              <a:defRPr sz="1600" b="0"/>
            </a:pPr>
            <a:r>
              <a:rPr lang="lv-LV" sz="1900" dirty="0"/>
              <a:t>(2) </a:t>
            </a:r>
            <a:r>
              <a:rPr lang="en-US" sz="1900" b="1" dirty="0"/>
              <a:t>A</a:t>
            </a:r>
            <a:r>
              <a:rPr lang="lv-LV" sz="1900" b="1" dirty="0" err="1"/>
              <a:t>tvietojum</a:t>
            </a:r>
            <a:r>
              <a:rPr lang="en-US" sz="1900" b="1" dirty="0"/>
              <a:t>a</a:t>
            </a:r>
            <a:r>
              <a:rPr lang="lv-LV" sz="1900" b="1" dirty="0"/>
              <a:t> </a:t>
            </a:r>
            <a:r>
              <a:rPr lang="en-US" sz="1900" b="1" dirty="0" err="1"/>
              <a:t>palielināšana</a:t>
            </a:r>
            <a:r>
              <a:rPr lang="en-US" sz="1900" b="1" dirty="0"/>
              <a:t> </a:t>
            </a:r>
            <a:r>
              <a:rPr lang="lv-LV" sz="1900" b="1" dirty="0"/>
              <a:t>uz 70% </a:t>
            </a:r>
            <a:r>
              <a:rPr lang="lv-LV" sz="1900" dirty="0"/>
              <a:t>no personas vidējās apdrošināšanas iemaksu algas (šobrīd 43,75% vai 60%</a:t>
            </a:r>
            <a:r>
              <a:rPr lang="en-US" sz="1900" dirty="0"/>
              <a:t> </a:t>
            </a:r>
            <a:r>
              <a:rPr lang="en-US" sz="1900" dirty="0" err="1"/>
              <a:t>atkarībā</a:t>
            </a:r>
            <a:r>
              <a:rPr lang="en-US" sz="1900" dirty="0"/>
              <a:t> </a:t>
            </a:r>
            <a:r>
              <a:rPr lang="lv-LV" sz="1900" dirty="0"/>
              <a:t>no izvēlētā perioda), paredzot pabalsta minimālo apmēru (piesaiste pie ienākumu mediānas) un pabalsta</a:t>
            </a:r>
            <a:r>
              <a:rPr lang="en-US" sz="1900" dirty="0"/>
              <a:t> </a:t>
            </a:r>
            <a:r>
              <a:rPr lang="lv-LV" sz="1900" dirty="0"/>
              <a:t>saņem</a:t>
            </a:r>
            <a:r>
              <a:rPr lang="en-US" sz="1900" dirty="0" err="1"/>
              <a:t>šanu</a:t>
            </a:r>
            <a:r>
              <a:rPr lang="lv-LV" sz="1900" dirty="0"/>
              <a:t> 75% apmēr</a:t>
            </a:r>
            <a:r>
              <a:rPr lang="en-US" sz="1900" dirty="0"/>
              <a:t>ā</a:t>
            </a:r>
            <a:r>
              <a:rPr lang="lv-LV" sz="1900" dirty="0"/>
              <a:t>, ja pabalsta saņemšanas laikā vecāks strādā</a:t>
            </a:r>
          </a:p>
          <a:p>
            <a:pPr algn="just">
              <a:defRPr sz="1600" b="0"/>
            </a:pPr>
            <a:r>
              <a:rPr lang="lv-LV" sz="1900" b="1" dirty="0">
                <a:solidFill>
                  <a:schemeClr val="tx2"/>
                </a:solidFill>
              </a:rPr>
              <a:t>Ietekme</a:t>
            </a:r>
            <a:endParaRPr lang="lv-LV" sz="1900" dirty="0">
              <a:solidFill>
                <a:schemeClr val="tx2"/>
              </a:solidFill>
            </a:endParaRPr>
          </a:p>
          <a:p>
            <a:pPr marL="342900" indent="-342900" algn="just">
              <a:buFont typeface="Calibri" panose="020F0502020204030204" pitchFamily="34" charset="0"/>
              <a:buChar char="‼"/>
              <a:defRPr sz="1600" b="0"/>
            </a:pPr>
            <a:r>
              <a:rPr lang="en-US" sz="1900" dirty="0" err="1"/>
              <a:t>Vecākiem</a:t>
            </a:r>
            <a:r>
              <a:rPr lang="en-US" sz="1900" dirty="0"/>
              <a:t> </a:t>
            </a:r>
            <a:r>
              <a:rPr lang="lv-LV" sz="1900" dirty="0"/>
              <a:t>būtiski </a:t>
            </a:r>
            <a:r>
              <a:rPr lang="en-US" sz="1900" dirty="0"/>
              <a:t>s</a:t>
            </a:r>
            <a:r>
              <a:rPr lang="lv-LV" sz="1900" dirty="0" err="1"/>
              <a:t>amazinās</a:t>
            </a:r>
            <a:r>
              <a:rPr lang="lv-LV" sz="1900" dirty="0"/>
              <a:t> administratīvais slogs</a:t>
            </a:r>
            <a:endParaRPr lang="en-US" sz="1900" dirty="0"/>
          </a:p>
          <a:p>
            <a:pPr marL="342900" indent="-342900" algn="just">
              <a:buFont typeface="Calibri" panose="020F0502020204030204" pitchFamily="34" charset="0"/>
              <a:buChar char="‼"/>
              <a:defRPr sz="1600" b="0"/>
            </a:pPr>
            <a:r>
              <a:rPr lang="en-US" sz="1900" dirty="0" err="1"/>
              <a:t>Samazinās</a:t>
            </a:r>
            <a:r>
              <a:rPr lang="en-US" sz="1900" dirty="0"/>
              <a:t> </a:t>
            </a:r>
            <a:r>
              <a:rPr lang="en-US" sz="1900" dirty="0" err="1"/>
              <a:t>bērnu</a:t>
            </a:r>
            <a:r>
              <a:rPr lang="lv-LV" sz="1900" dirty="0"/>
              <a:t> nabadzības risks</a:t>
            </a:r>
            <a:endParaRPr lang="en-US" sz="1900" dirty="0"/>
          </a:p>
          <a:p>
            <a:pPr marL="342900" indent="-342900" algn="just">
              <a:buFont typeface="Calibri" panose="020F0502020204030204" pitchFamily="34" charset="0"/>
              <a:buChar char="‼"/>
              <a:defRPr sz="1600" b="0"/>
            </a:pPr>
            <a:r>
              <a:rPr lang="en-US" sz="1900" dirty="0"/>
              <a:t>L</a:t>
            </a:r>
            <a:r>
              <a:rPr lang="lv-LV" sz="1900" dirty="0" err="1"/>
              <a:t>abāks</a:t>
            </a:r>
            <a:r>
              <a:rPr lang="lv-LV" sz="1900" dirty="0"/>
              <a:t> darba un ģimenes dzīves līdzsvars</a:t>
            </a:r>
          </a:p>
        </p:txBody>
      </p:sp>
      <p:sp>
        <p:nvSpPr>
          <p:cNvPr id="7" name="TextBox 6"/>
          <p:cNvSpPr txBox="1"/>
          <p:nvPr/>
        </p:nvSpPr>
        <p:spPr>
          <a:xfrm>
            <a:off x="6095343" y="3711805"/>
            <a:ext cx="3184497" cy="1015663"/>
          </a:xfrm>
          <a:prstGeom prst="rect">
            <a:avLst/>
          </a:prstGeom>
          <a:noFill/>
        </p:spPr>
        <p:txBody>
          <a:bodyPr wrap="square">
            <a:spAutoFit/>
          </a:bodyPr>
          <a:lstStyle/>
          <a:p>
            <a:pPr algn="ctr">
              <a:defRPr sz="2200" b="1"/>
            </a:pPr>
            <a:r>
              <a:rPr lang="en-US" sz="2000" dirty="0">
                <a:solidFill>
                  <a:schemeClr val="tx2"/>
                </a:solidFill>
              </a:rPr>
              <a:t>PAPILDU NEPIECIEŠAMAIS </a:t>
            </a:r>
            <a:r>
              <a:rPr sz="2000" dirty="0">
                <a:solidFill>
                  <a:schemeClr val="tx2"/>
                </a:solidFill>
              </a:rPr>
              <a:t>FINANS</a:t>
            </a:r>
            <a:r>
              <a:rPr lang="en-US" sz="2000" dirty="0">
                <a:solidFill>
                  <a:schemeClr val="tx2"/>
                </a:solidFill>
              </a:rPr>
              <a:t>ĒJUMS</a:t>
            </a:r>
            <a:r>
              <a:rPr sz="2000" dirty="0">
                <a:solidFill>
                  <a:schemeClr val="tx2"/>
                </a:solidFill>
              </a:rPr>
              <a:t> (</a:t>
            </a:r>
            <a:r>
              <a:rPr lang="lv-LV" sz="2000" dirty="0">
                <a:solidFill>
                  <a:schemeClr val="tx2"/>
                </a:solidFill>
              </a:rPr>
              <a:t>pamatbudžets, indikatīvi)</a:t>
            </a:r>
            <a:endParaRPr dirty="0">
              <a:solidFill>
                <a:schemeClr val="tx2"/>
              </a:solidFill>
            </a:endParaRPr>
          </a:p>
        </p:txBody>
      </p:sp>
      <p:graphicFrame>
        <p:nvGraphicFramePr>
          <p:cNvPr id="9" name="Table 8">
            <a:extLst>
              <a:ext uri="{FF2B5EF4-FFF2-40B4-BE49-F238E27FC236}">
                <a16:creationId xmlns:a16="http://schemas.microsoft.com/office/drawing/2014/main" id="{85EAADDA-17AB-4EEF-B4F9-64236B66D494}"/>
              </a:ext>
            </a:extLst>
          </p:cNvPr>
          <p:cNvGraphicFramePr>
            <a:graphicFrameLocks noGrp="1"/>
          </p:cNvGraphicFramePr>
          <p:nvPr>
            <p:extLst>
              <p:ext uri="{D42A27DB-BD31-4B8C-83A1-F6EECF244321}">
                <p14:modId xmlns:p14="http://schemas.microsoft.com/office/powerpoint/2010/main" val="4133789854"/>
              </p:ext>
            </p:extLst>
          </p:nvPr>
        </p:nvGraphicFramePr>
        <p:xfrm>
          <a:off x="6768430" y="4923251"/>
          <a:ext cx="1838325" cy="1246632"/>
        </p:xfrm>
        <a:graphic>
          <a:graphicData uri="http://schemas.openxmlformats.org/drawingml/2006/table">
            <a:tbl>
              <a:tblPr firstRow="1" firstCol="1" bandRow="1">
                <a:tableStyleId>{8799B23B-EC83-4686-B30A-512413B5E67A}</a:tableStyleId>
              </a:tblPr>
              <a:tblGrid>
                <a:gridCol w="751840">
                  <a:extLst>
                    <a:ext uri="{9D8B030D-6E8A-4147-A177-3AD203B41FA5}">
                      <a16:colId xmlns:a16="http://schemas.microsoft.com/office/drawing/2014/main" val="2392180797"/>
                    </a:ext>
                  </a:extLst>
                </a:gridCol>
                <a:gridCol w="1086485">
                  <a:extLst>
                    <a:ext uri="{9D8B030D-6E8A-4147-A177-3AD203B41FA5}">
                      <a16:colId xmlns:a16="http://schemas.microsoft.com/office/drawing/2014/main" val="3627253802"/>
                    </a:ext>
                  </a:extLst>
                </a:gridCol>
              </a:tblGrid>
              <a:tr h="190500">
                <a:tc>
                  <a:txBody>
                    <a:bodyPr/>
                    <a:lstStyle/>
                    <a:p>
                      <a:pPr algn="ctr">
                        <a:lnSpc>
                          <a:spcPct val="107000"/>
                        </a:lnSpc>
                        <a:spcAft>
                          <a:spcPts val="0"/>
                        </a:spcAft>
                      </a:pPr>
                      <a:r>
                        <a:rPr lang="lv-LV" sz="2000" kern="100" dirty="0">
                          <a:solidFill>
                            <a:schemeClr val="tx2"/>
                          </a:solidFill>
                          <a:effectLst/>
                        </a:rPr>
                        <a:t>Gads</a:t>
                      </a:r>
                      <a:endParaRPr lang="lv-LV" sz="20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lv-LV" sz="2000" kern="100" dirty="0">
                          <a:solidFill>
                            <a:schemeClr val="tx2"/>
                          </a:solidFill>
                          <a:effectLst/>
                        </a:rPr>
                        <a:t>milj.</a:t>
                      </a:r>
                      <a:r>
                        <a:rPr lang="lv-LV" sz="2000" dirty="0">
                          <a:solidFill>
                            <a:schemeClr val="tx2"/>
                          </a:solidFill>
                        </a:rPr>
                        <a:t> €</a:t>
                      </a:r>
                      <a:endParaRPr lang="lv-LV" sz="20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71810419"/>
                  </a:ext>
                </a:extLst>
              </a:tr>
              <a:tr h="190500">
                <a:tc>
                  <a:txBody>
                    <a:bodyPr/>
                    <a:lstStyle/>
                    <a:p>
                      <a:pPr algn="ctr">
                        <a:lnSpc>
                          <a:spcPct val="107000"/>
                        </a:lnSpc>
                        <a:spcAft>
                          <a:spcPts val="0"/>
                        </a:spcAft>
                      </a:pPr>
                      <a:r>
                        <a:rPr lang="lv-LV" sz="2000" kern="100" dirty="0">
                          <a:solidFill>
                            <a:schemeClr val="tx2"/>
                          </a:solidFill>
                          <a:effectLst/>
                        </a:rPr>
                        <a:t>202</a:t>
                      </a:r>
                      <a:r>
                        <a:rPr lang="en-US" sz="2000" kern="100" dirty="0">
                          <a:solidFill>
                            <a:schemeClr val="tx2"/>
                          </a:solidFill>
                          <a:effectLst/>
                        </a:rPr>
                        <a:t>8</a:t>
                      </a:r>
                      <a:endParaRPr lang="lv-LV" sz="20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10,6</a:t>
                      </a:r>
                      <a:endParaRPr lang="lv-LV"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326478034"/>
                  </a:ext>
                </a:extLst>
              </a:tr>
              <a:tr h="190500">
                <a:tc>
                  <a:txBody>
                    <a:bodyPr/>
                    <a:lstStyle/>
                    <a:p>
                      <a:pPr algn="ctr">
                        <a:lnSpc>
                          <a:spcPct val="107000"/>
                        </a:lnSpc>
                        <a:spcAft>
                          <a:spcPts val="0"/>
                        </a:spcAft>
                      </a:pPr>
                      <a:r>
                        <a:rPr lang="lv-LV" sz="2000" kern="100" dirty="0">
                          <a:solidFill>
                            <a:schemeClr val="tx2"/>
                          </a:solidFill>
                          <a:effectLst/>
                        </a:rPr>
                        <a:t>20</a:t>
                      </a:r>
                      <a:r>
                        <a:rPr lang="en-US" sz="2000" kern="100" dirty="0">
                          <a:solidFill>
                            <a:schemeClr val="tx2"/>
                          </a:solidFill>
                          <a:effectLst/>
                        </a:rPr>
                        <a:t>29</a:t>
                      </a:r>
                      <a:endParaRPr lang="lv-LV" sz="20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en-US" sz="2000" kern="100" dirty="0">
                          <a:effectLst/>
                        </a:rPr>
                        <a:t>19,4</a:t>
                      </a:r>
                      <a:endParaRPr lang="lv-LV"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5012766"/>
                  </a:ext>
                </a:extLst>
              </a:tr>
              <a:tr h="190500">
                <a:tc>
                  <a:txBody>
                    <a:bodyPr/>
                    <a:lstStyle/>
                    <a:p>
                      <a:pPr algn="ctr">
                        <a:lnSpc>
                          <a:spcPct val="107000"/>
                        </a:lnSpc>
                        <a:spcAft>
                          <a:spcPts val="0"/>
                        </a:spcAft>
                      </a:pPr>
                      <a:r>
                        <a:rPr lang="lv-LV" sz="2000" kern="100" dirty="0">
                          <a:solidFill>
                            <a:schemeClr val="tx2"/>
                          </a:solidFill>
                          <a:effectLst/>
                        </a:rPr>
                        <a:t>203</a:t>
                      </a:r>
                      <a:r>
                        <a:rPr lang="en-US" sz="2000" kern="100" dirty="0">
                          <a:solidFill>
                            <a:schemeClr val="tx2"/>
                          </a:solidFill>
                          <a:effectLst/>
                        </a:rPr>
                        <a:t>0</a:t>
                      </a:r>
                      <a:endParaRPr lang="lv-LV" sz="20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en-US" sz="2000" kern="100" dirty="0">
                          <a:effectLst/>
                        </a:rPr>
                        <a:t>27,1</a:t>
                      </a:r>
                      <a:endParaRPr lang="lv-LV" sz="2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extLst>
                  <a:ext uri="{0D108BD9-81ED-4DB2-BD59-A6C34878D82A}">
                    <a16:rowId xmlns:a16="http://schemas.microsoft.com/office/drawing/2014/main" val="2621389349"/>
                  </a:ext>
                </a:extLst>
              </a:tr>
            </a:tbl>
          </a:graphicData>
        </a:graphic>
      </p:graphicFrame>
    </p:spTree>
    <p:extLst>
      <p:ext uri="{BB962C8B-B14F-4D97-AF65-F5344CB8AC3E}">
        <p14:creationId xmlns:p14="http://schemas.microsoft.com/office/powerpoint/2010/main" val="31453011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532" y="365760"/>
            <a:ext cx="9144000" cy="6492240"/>
          </a:xfrm>
          <a:prstGeom prst="rect">
            <a:avLst/>
          </a:prstGeom>
          <a:solidFill>
            <a:srgbClr val="F5F7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9144000" cy="365760"/>
          </a:xfrm>
          <a:prstGeom prst="rect">
            <a:avLst/>
          </a:prstGeom>
          <a:solidFill>
            <a:schemeClr val="accent3">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p>
        </p:txBody>
      </p:sp>
      <p:sp>
        <p:nvSpPr>
          <p:cNvPr id="4" name="TextBox 3"/>
          <p:cNvSpPr txBox="1"/>
          <p:nvPr/>
        </p:nvSpPr>
        <p:spPr>
          <a:xfrm>
            <a:off x="287383" y="457200"/>
            <a:ext cx="8556171" cy="523220"/>
          </a:xfrm>
          <a:prstGeom prst="rect">
            <a:avLst/>
          </a:prstGeom>
          <a:noFill/>
        </p:spPr>
        <p:txBody>
          <a:bodyPr wrap="square">
            <a:spAutoFit/>
          </a:bodyPr>
          <a:lstStyle/>
          <a:p>
            <a:pPr algn="ctr">
              <a:defRPr sz="3400" b="1"/>
            </a:pPr>
            <a:r>
              <a:rPr lang="en-GB" sz="2800" dirty="0">
                <a:solidFill>
                  <a:schemeClr val="tx2"/>
                </a:solidFill>
              </a:rPr>
              <a:t>A</a:t>
            </a:r>
            <a:r>
              <a:rPr lang="lv-LV" sz="2800" dirty="0" err="1">
                <a:solidFill>
                  <a:schemeClr val="tx2"/>
                </a:solidFill>
              </a:rPr>
              <a:t>tbalsta</a:t>
            </a:r>
            <a:r>
              <a:rPr lang="lv-LV" sz="2800" dirty="0">
                <a:solidFill>
                  <a:schemeClr val="tx2"/>
                </a:solidFill>
              </a:rPr>
              <a:t> ģimenēm ar bērniem palielināšana</a:t>
            </a:r>
            <a:r>
              <a:rPr lang="en-US" sz="2800" dirty="0"/>
              <a:t> </a:t>
            </a:r>
            <a:r>
              <a:rPr lang="en-US" sz="2800" dirty="0">
                <a:solidFill>
                  <a:schemeClr val="accent3">
                    <a:lumMod val="50000"/>
                  </a:schemeClr>
                </a:solidFill>
              </a:rPr>
              <a:t>II</a:t>
            </a:r>
            <a:r>
              <a:rPr lang="lv-LV" sz="2800" dirty="0">
                <a:solidFill>
                  <a:schemeClr val="accent3">
                    <a:lumMod val="50000"/>
                  </a:schemeClr>
                </a:solidFill>
              </a:rPr>
              <a:t>I</a:t>
            </a:r>
            <a:r>
              <a:rPr lang="en-GB" sz="2800" dirty="0">
                <a:solidFill>
                  <a:schemeClr val="accent3">
                    <a:lumMod val="50000"/>
                  </a:schemeClr>
                </a:solidFill>
              </a:rPr>
              <a:t> </a:t>
            </a:r>
            <a:r>
              <a:rPr lang="en-GB" sz="2800" dirty="0">
                <a:solidFill>
                  <a:srgbClr val="002060"/>
                </a:solidFill>
              </a:rPr>
              <a:t>(LM)</a:t>
            </a:r>
            <a:endParaRPr lang="lv-LV" sz="2800" dirty="0">
              <a:solidFill>
                <a:srgbClr val="002060"/>
              </a:solidFill>
            </a:endParaRPr>
          </a:p>
        </p:txBody>
      </p:sp>
      <p:sp>
        <p:nvSpPr>
          <p:cNvPr id="6" name="TextBox 5"/>
          <p:cNvSpPr txBox="1"/>
          <p:nvPr/>
        </p:nvSpPr>
        <p:spPr>
          <a:xfrm>
            <a:off x="369304" y="1239608"/>
            <a:ext cx="5831198" cy="5463034"/>
          </a:xfrm>
          <a:prstGeom prst="rect">
            <a:avLst/>
          </a:prstGeom>
          <a:noFill/>
        </p:spPr>
        <p:txBody>
          <a:bodyPr wrap="square">
            <a:spAutoFit/>
          </a:bodyPr>
          <a:lstStyle/>
          <a:p>
            <a:pPr algn="just">
              <a:defRPr sz="2000" b="1"/>
            </a:pPr>
            <a:r>
              <a:rPr lang="lv-LV" sz="1700" dirty="0">
                <a:solidFill>
                  <a:schemeClr val="tx2"/>
                </a:solidFill>
              </a:rPr>
              <a:t>Mērķis</a:t>
            </a:r>
          </a:p>
          <a:p>
            <a:pPr algn="just">
              <a:defRPr sz="1600" b="0"/>
            </a:pPr>
            <a:r>
              <a:rPr lang="lv-LV" sz="1700" dirty="0"/>
              <a:t>D</a:t>
            </a:r>
            <a:r>
              <a:rPr lang="en-US" sz="1700" dirty="0"/>
              <a:t>o</a:t>
            </a:r>
            <a:r>
              <a:rPr lang="lv-LV" sz="1700" dirty="0"/>
              <a:t>t</a:t>
            </a:r>
            <a:r>
              <a:rPr lang="en-US" sz="1700" dirty="0"/>
              <a:t> </a:t>
            </a:r>
            <a:r>
              <a:rPr lang="en-US" sz="1700" dirty="0" err="1"/>
              <a:t>iespēju</a:t>
            </a:r>
            <a:r>
              <a:rPr lang="en-US" sz="1700" dirty="0"/>
              <a:t> </a:t>
            </a:r>
            <a:r>
              <a:rPr lang="en-US" sz="1700" dirty="0" err="1"/>
              <a:t>individuāli</a:t>
            </a:r>
            <a:r>
              <a:rPr lang="en-US" sz="1700" dirty="0"/>
              <a:t> </a:t>
            </a:r>
            <a:r>
              <a:rPr lang="en-US" sz="1700" dirty="0" err="1"/>
              <a:t>kompensēt</a:t>
            </a:r>
            <a:r>
              <a:rPr lang="en-US" sz="1700" dirty="0"/>
              <a:t> </a:t>
            </a:r>
            <a:r>
              <a:rPr lang="en-US" sz="1700" dirty="0" err="1"/>
              <a:t>apdrošināšanas</a:t>
            </a:r>
            <a:r>
              <a:rPr lang="en-US" sz="1700" dirty="0"/>
              <a:t> </a:t>
            </a:r>
            <a:r>
              <a:rPr lang="en-US" sz="1700" dirty="0" err="1"/>
              <a:t>periodus</a:t>
            </a:r>
            <a:r>
              <a:rPr lang="en-US" sz="1700" dirty="0"/>
              <a:t> </a:t>
            </a:r>
            <a:r>
              <a:rPr lang="lv-LV" sz="1700" dirty="0"/>
              <a:t>no 1991.gada līdz 1995.gadam (periodā, kad darbojās brīvprātīgā apdrošināšana noteiktās situācijās)</a:t>
            </a:r>
          </a:p>
          <a:p>
            <a:pPr algn="just">
              <a:defRPr sz="1600" b="0"/>
            </a:pPr>
            <a:endParaRPr lang="lv-LV" sz="800" dirty="0"/>
          </a:p>
          <a:p>
            <a:pPr algn="just">
              <a:defRPr sz="1600" b="0"/>
            </a:pPr>
            <a:r>
              <a:rPr lang="lv-LV" sz="1700" b="1" dirty="0">
                <a:solidFill>
                  <a:schemeClr val="tx2"/>
                </a:solidFill>
              </a:rPr>
              <a:t>Risinājums</a:t>
            </a:r>
            <a:r>
              <a:rPr lang="lv-LV" sz="1700" dirty="0"/>
              <a:t> </a:t>
            </a:r>
            <a:endParaRPr lang="en-US" sz="1700" dirty="0"/>
          </a:p>
          <a:p>
            <a:pPr algn="just">
              <a:spcAft>
                <a:spcPts val="600"/>
              </a:spcAft>
              <a:defRPr sz="1600" b="0"/>
            </a:pPr>
            <a:r>
              <a:rPr lang="lv-LV" sz="1700" dirty="0"/>
              <a:t>Sākot ar 2027.gadu jebkurai personai ir brīvprātīga iespēja veikt VSAOI pensiju un bezdarba apdrošināšanai (par katru mēnesi 1% apmērā no minimālās mēneša darba algas) par periodu no 1991.gada līdz 1995.gadam, ja VSAOI nav veiktas: </a:t>
            </a:r>
          </a:p>
          <a:p>
            <a:pPr marL="457200" indent="-457200" algn="just">
              <a:buFont typeface="+mj-lt"/>
              <a:buAutoNum type="arabicParenR"/>
              <a:defRPr sz="1600" b="0"/>
            </a:pPr>
            <a:r>
              <a:rPr lang="lv-LV" sz="1700" dirty="0"/>
              <a:t>laiks, kad māte audzinājusi bērnu līdz 8 gadu vecumam;</a:t>
            </a:r>
          </a:p>
          <a:p>
            <a:pPr marL="457200" indent="-457200" algn="just">
              <a:buFont typeface="+mj-lt"/>
              <a:buAutoNum type="arabicParenR"/>
              <a:defRPr sz="1600" b="0"/>
            </a:pPr>
            <a:r>
              <a:rPr lang="lv-LV" sz="1700" dirty="0"/>
              <a:t>mācību laiks augstākajās mācību iestādēs un citās mācību iestādēs pēc vidusskolas beigšanas;</a:t>
            </a:r>
          </a:p>
          <a:p>
            <a:pPr marL="457200" indent="-457200" algn="just">
              <a:buFont typeface="+mj-lt"/>
              <a:buAutoNum type="arabicParenR"/>
              <a:defRPr sz="1600" b="0"/>
            </a:pPr>
            <a:r>
              <a:rPr lang="lv-LV" sz="1700" dirty="0"/>
              <a:t>laiks, kad kopta persona ar I grupas invaliditāti vai bērns ar invaliditāti līdz 16 gadu vecumam vai cilvēks, kas sasniedzis 80 gadu vecumu. </a:t>
            </a:r>
          </a:p>
          <a:p>
            <a:pPr algn="just">
              <a:defRPr sz="1600" b="0"/>
            </a:pPr>
            <a:endParaRPr lang="lv-LV" sz="800" dirty="0"/>
          </a:p>
          <a:p>
            <a:pPr algn="just">
              <a:spcAft>
                <a:spcPts val="600"/>
              </a:spcAft>
              <a:defRPr sz="1600" b="0"/>
            </a:pPr>
            <a:r>
              <a:rPr lang="lv-LV" sz="1700" b="1" dirty="0">
                <a:solidFill>
                  <a:schemeClr val="tx2"/>
                </a:solidFill>
              </a:rPr>
              <a:t>Ietekme</a:t>
            </a:r>
            <a:endParaRPr lang="lv-LV" sz="1700" dirty="0">
              <a:solidFill>
                <a:schemeClr val="tx2"/>
              </a:solidFill>
            </a:endParaRPr>
          </a:p>
          <a:p>
            <a:pPr marL="342900" indent="-342900" algn="just">
              <a:buFont typeface="Calibri" panose="020F0502020204030204" pitchFamily="34" charset="0"/>
              <a:buChar char="‼"/>
              <a:defRPr sz="1600" b="0"/>
            </a:pPr>
            <a:r>
              <a:rPr lang="en-US" sz="1700" dirty="0"/>
              <a:t>S</a:t>
            </a:r>
            <a:r>
              <a:rPr lang="lv-LV" sz="1700" dirty="0" err="1"/>
              <a:t>amazinās</a:t>
            </a:r>
            <a:r>
              <a:rPr lang="lv-LV" sz="1700" dirty="0"/>
              <a:t> pensiju </a:t>
            </a:r>
            <a:r>
              <a:rPr lang="en-US" sz="1700" dirty="0" err="1"/>
              <a:t>atšķirības</a:t>
            </a:r>
            <a:endParaRPr lang="en-US" sz="1700" dirty="0"/>
          </a:p>
          <a:p>
            <a:pPr marL="342900" indent="-342900" algn="just">
              <a:buFont typeface="Calibri" panose="020F0502020204030204" pitchFamily="34" charset="0"/>
              <a:buChar char="‼"/>
              <a:defRPr sz="1600" b="0"/>
            </a:pPr>
            <a:r>
              <a:rPr lang="en-US" sz="1700" dirty="0"/>
              <a:t>U</a:t>
            </a:r>
            <a:r>
              <a:rPr lang="lv-LV" sz="1700" dirty="0" err="1"/>
              <a:t>zlabos</a:t>
            </a:r>
            <a:r>
              <a:rPr lang="lv-LV" sz="1700" dirty="0"/>
              <a:t> vecuma pensiju adekvātumu nākotnē</a:t>
            </a:r>
            <a:endParaRPr lang="en-US" sz="1700" dirty="0"/>
          </a:p>
          <a:p>
            <a:pPr marL="342900" indent="-342900" algn="just">
              <a:buFont typeface="Calibri" panose="020F0502020204030204" pitchFamily="34" charset="0"/>
              <a:buChar char="‼"/>
              <a:defRPr sz="1600" b="0"/>
            </a:pPr>
            <a:r>
              <a:rPr lang="en-US" sz="1700" dirty="0"/>
              <a:t>S</a:t>
            </a:r>
            <a:r>
              <a:rPr lang="lv-LV" sz="1700" dirty="0" err="1"/>
              <a:t>amazinās</a:t>
            </a:r>
            <a:r>
              <a:rPr lang="lv-LV" sz="1700" dirty="0"/>
              <a:t> nabadzības risku</a:t>
            </a:r>
            <a:r>
              <a:rPr lang="en-US" sz="1700" dirty="0"/>
              <a:t> </a:t>
            </a:r>
            <a:r>
              <a:rPr lang="en-US" sz="1700" dirty="0" err="1"/>
              <a:t>senioriem</a:t>
            </a:r>
            <a:endParaRPr lang="lv-LV" sz="1700" dirty="0"/>
          </a:p>
        </p:txBody>
      </p:sp>
      <p:sp>
        <p:nvSpPr>
          <p:cNvPr id="7" name="TextBox 6">
            <a:extLst>
              <a:ext uri="{FF2B5EF4-FFF2-40B4-BE49-F238E27FC236}">
                <a16:creationId xmlns:a16="http://schemas.microsoft.com/office/drawing/2014/main" id="{098A799D-6216-C3A4-C76E-37967C186648}"/>
              </a:ext>
            </a:extLst>
          </p:cNvPr>
          <p:cNvSpPr txBox="1"/>
          <p:nvPr/>
        </p:nvSpPr>
        <p:spPr>
          <a:xfrm>
            <a:off x="6208955" y="3463294"/>
            <a:ext cx="2994061" cy="1015663"/>
          </a:xfrm>
          <a:prstGeom prst="rect">
            <a:avLst/>
          </a:prstGeom>
          <a:noFill/>
        </p:spPr>
        <p:txBody>
          <a:bodyPr wrap="square">
            <a:spAutoFit/>
          </a:bodyPr>
          <a:lstStyle/>
          <a:p>
            <a:pPr algn="ctr">
              <a:defRPr sz="2200" b="1"/>
            </a:pPr>
            <a:r>
              <a:rPr lang="en-US" sz="2000" dirty="0">
                <a:solidFill>
                  <a:schemeClr val="tx2"/>
                </a:solidFill>
              </a:rPr>
              <a:t>PAPILDU NEPIECIEŠAMAIS </a:t>
            </a:r>
            <a:r>
              <a:rPr sz="2000" dirty="0">
                <a:solidFill>
                  <a:schemeClr val="tx2"/>
                </a:solidFill>
              </a:rPr>
              <a:t>FINANS</a:t>
            </a:r>
            <a:r>
              <a:rPr lang="en-US" sz="2000" dirty="0">
                <a:solidFill>
                  <a:schemeClr val="tx2"/>
                </a:solidFill>
              </a:rPr>
              <a:t>ĒJUMS</a:t>
            </a:r>
            <a:r>
              <a:rPr sz="2000" dirty="0">
                <a:solidFill>
                  <a:schemeClr val="tx2"/>
                </a:solidFill>
              </a:rPr>
              <a:t> </a:t>
            </a:r>
            <a:endParaRPr lang="lv-LV" sz="2000" dirty="0">
              <a:solidFill>
                <a:schemeClr val="tx2"/>
              </a:solidFill>
            </a:endParaRPr>
          </a:p>
          <a:p>
            <a:pPr algn="ctr">
              <a:defRPr sz="2200" b="1"/>
            </a:pPr>
            <a:r>
              <a:rPr sz="2000" dirty="0">
                <a:solidFill>
                  <a:schemeClr val="tx2"/>
                </a:solidFill>
              </a:rPr>
              <a:t>(</a:t>
            </a:r>
            <a:r>
              <a:rPr lang="lv-LV" sz="2000" dirty="0">
                <a:solidFill>
                  <a:schemeClr val="tx2"/>
                </a:solidFill>
              </a:rPr>
              <a:t>speciālais budžets)</a:t>
            </a:r>
            <a:endParaRPr dirty="0">
              <a:solidFill>
                <a:schemeClr val="tx2"/>
              </a:solidFill>
            </a:endParaRPr>
          </a:p>
        </p:txBody>
      </p:sp>
      <p:graphicFrame>
        <p:nvGraphicFramePr>
          <p:cNvPr id="9" name="Table 8">
            <a:extLst>
              <a:ext uri="{FF2B5EF4-FFF2-40B4-BE49-F238E27FC236}">
                <a16:creationId xmlns:a16="http://schemas.microsoft.com/office/drawing/2014/main" id="{C0749E73-5577-1E1F-CBF2-49483D2C4CEC}"/>
              </a:ext>
            </a:extLst>
          </p:cNvPr>
          <p:cNvGraphicFramePr>
            <a:graphicFrameLocks noGrp="1"/>
          </p:cNvGraphicFramePr>
          <p:nvPr>
            <p:extLst>
              <p:ext uri="{D42A27DB-BD31-4B8C-83A1-F6EECF244321}">
                <p14:modId xmlns:p14="http://schemas.microsoft.com/office/powerpoint/2010/main" val="2640983467"/>
              </p:ext>
            </p:extLst>
          </p:nvPr>
        </p:nvGraphicFramePr>
        <p:xfrm>
          <a:off x="6754049" y="4661837"/>
          <a:ext cx="1838325" cy="1558290"/>
        </p:xfrm>
        <a:graphic>
          <a:graphicData uri="http://schemas.openxmlformats.org/drawingml/2006/table">
            <a:tbl>
              <a:tblPr firstRow="1" firstCol="1" bandRow="1">
                <a:tableStyleId>{8799B23B-EC83-4686-B30A-512413B5E67A}</a:tableStyleId>
              </a:tblPr>
              <a:tblGrid>
                <a:gridCol w="751840">
                  <a:extLst>
                    <a:ext uri="{9D8B030D-6E8A-4147-A177-3AD203B41FA5}">
                      <a16:colId xmlns:a16="http://schemas.microsoft.com/office/drawing/2014/main" val="2392180797"/>
                    </a:ext>
                  </a:extLst>
                </a:gridCol>
                <a:gridCol w="1086485">
                  <a:extLst>
                    <a:ext uri="{9D8B030D-6E8A-4147-A177-3AD203B41FA5}">
                      <a16:colId xmlns:a16="http://schemas.microsoft.com/office/drawing/2014/main" val="3627253802"/>
                    </a:ext>
                  </a:extLst>
                </a:gridCol>
              </a:tblGrid>
              <a:tr h="190500">
                <a:tc>
                  <a:txBody>
                    <a:bodyPr/>
                    <a:lstStyle/>
                    <a:p>
                      <a:pPr algn="ctr">
                        <a:lnSpc>
                          <a:spcPct val="107000"/>
                        </a:lnSpc>
                        <a:spcAft>
                          <a:spcPts val="0"/>
                        </a:spcAft>
                      </a:pPr>
                      <a:r>
                        <a:rPr lang="lv-LV" sz="2000" kern="100" dirty="0">
                          <a:solidFill>
                            <a:schemeClr val="tx2"/>
                          </a:solidFill>
                          <a:effectLst/>
                        </a:rPr>
                        <a:t>Gads</a:t>
                      </a:r>
                      <a:endParaRPr lang="lv-LV" sz="20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lv-LV" sz="2000" kern="100" dirty="0">
                          <a:solidFill>
                            <a:schemeClr val="tx2"/>
                          </a:solidFill>
                          <a:effectLst/>
                        </a:rPr>
                        <a:t>milj.</a:t>
                      </a:r>
                      <a:r>
                        <a:rPr lang="lv-LV" sz="2000" dirty="0">
                          <a:solidFill>
                            <a:schemeClr val="tx2"/>
                          </a:solidFill>
                        </a:rPr>
                        <a:t> €</a:t>
                      </a:r>
                      <a:endParaRPr lang="lv-LV" sz="20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71810419"/>
                  </a:ext>
                </a:extLst>
              </a:tr>
              <a:tr h="190500">
                <a:tc>
                  <a:txBody>
                    <a:bodyPr/>
                    <a:lstStyle/>
                    <a:p>
                      <a:pPr algn="ctr">
                        <a:lnSpc>
                          <a:spcPct val="107000"/>
                        </a:lnSpc>
                        <a:spcAft>
                          <a:spcPts val="0"/>
                        </a:spcAft>
                      </a:pPr>
                      <a:r>
                        <a:rPr lang="lv-LV" sz="2000" kern="100" dirty="0">
                          <a:solidFill>
                            <a:schemeClr val="tx2"/>
                          </a:solidFill>
                          <a:effectLst/>
                        </a:rPr>
                        <a:t>2027</a:t>
                      </a:r>
                      <a:endParaRPr lang="lv-LV" sz="20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lv-LV" sz="2000" kern="100" dirty="0">
                          <a:effectLst/>
                          <a:latin typeface="Calibri" panose="020F0502020204030204" pitchFamily="34" charset="0"/>
                          <a:ea typeface="Calibri" panose="020F0502020204030204" pitchFamily="34" charset="0"/>
                          <a:cs typeface="Times New Roman" panose="02020603050405020304" pitchFamily="18" charset="0"/>
                        </a:rPr>
                        <a:t>4,0</a:t>
                      </a:r>
                    </a:p>
                  </a:txBody>
                  <a:tcPr marL="68580" marR="68580" marT="0" marB="0" anchor="b"/>
                </a:tc>
                <a:extLst>
                  <a:ext uri="{0D108BD9-81ED-4DB2-BD59-A6C34878D82A}">
                    <a16:rowId xmlns:a16="http://schemas.microsoft.com/office/drawing/2014/main" val="326478034"/>
                  </a:ext>
                </a:extLst>
              </a:tr>
              <a:tr h="190500">
                <a:tc>
                  <a:txBody>
                    <a:bodyPr/>
                    <a:lstStyle/>
                    <a:p>
                      <a:pPr algn="ctr">
                        <a:lnSpc>
                          <a:spcPct val="107000"/>
                        </a:lnSpc>
                        <a:spcAft>
                          <a:spcPts val="0"/>
                        </a:spcAft>
                      </a:pPr>
                      <a:r>
                        <a:rPr lang="lv-LV" sz="2000" kern="100" dirty="0">
                          <a:solidFill>
                            <a:schemeClr val="tx2"/>
                          </a:solidFill>
                          <a:effectLst/>
                        </a:rPr>
                        <a:t>20</a:t>
                      </a:r>
                      <a:r>
                        <a:rPr lang="en-US" sz="2000" kern="100" dirty="0">
                          <a:solidFill>
                            <a:schemeClr val="tx2"/>
                          </a:solidFill>
                          <a:effectLst/>
                        </a:rPr>
                        <a:t>28</a:t>
                      </a:r>
                      <a:endParaRPr lang="lv-LV" sz="20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lvl="0" indent="0" algn="ctr" defTabSz="457200" rtl="0" eaLnBrk="1" fontAlgn="auto" latinLnBrk="0" hangingPunct="1">
                        <a:lnSpc>
                          <a:spcPct val="107000"/>
                        </a:lnSpc>
                        <a:spcBef>
                          <a:spcPts val="0"/>
                        </a:spcBef>
                        <a:spcAft>
                          <a:spcPts val="0"/>
                        </a:spcAft>
                        <a:buClrTx/>
                        <a:buSzTx/>
                        <a:buFontTx/>
                        <a:buNone/>
                        <a:tabLst/>
                        <a:defRPr/>
                      </a:pPr>
                      <a:r>
                        <a:rPr kumimoji="0" lang="lv-LV" sz="20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11,1</a:t>
                      </a:r>
                    </a:p>
                  </a:txBody>
                  <a:tcPr marL="68580" marR="68580" marT="0" marB="0" anchor="b"/>
                </a:tc>
                <a:extLst>
                  <a:ext uri="{0D108BD9-81ED-4DB2-BD59-A6C34878D82A}">
                    <a16:rowId xmlns:a16="http://schemas.microsoft.com/office/drawing/2014/main" val="25012766"/>
                  </a:ext>
                </a:extLst>
              </a:tr>
              <a:tr h="190500">
                <a:tc>
                  <a:txBody>
                    <a:bodyPr/>
                    <a:lstStyle/>
                    <a:p>
                      <a:pPr algn="ctr">
                        <a:lnSpc>
                          <a:spcPct val="107000"/>
                        </a:lnSpc>
                        <a:spcAft>
                          <a:spcPts val="0"/>
                        </a:spcAft>
                      </a:pPr>
                      <a:r>
                        <a:rPr lang="lv-LV" sz="2000" kern="100" dirty="0">
                          <a:solidFill>
                            <a:schemeClr val="tx2"/>
                          </a:solidFill>
                          <a:effectLst/>
                        </a:rPr>
                        <a:t>20</a:t>
                      </a:r>
                      <a:r>
                        <a:rPr lang="en-US" sz="2000" kern="100" dirty="0">
                          <a:solidFill>
                            <a:schemeClr val="tx2"/>
                          </a:solidFill>
                          <a:effectLst/>
                        </a:rPr>
                        <a:t>29</a:t>
                      </a:r>
                      <a:endParaRPr lang="lv-LV" sz="20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lvl="0" indent="0" algn="ctr" defTabSz="457200" rtl="0" eaLnBrk="1" fontAlgn="auto" latinLnBrk="0" hangingPunct="1">
                        <a:lnSpc>
                          <a:spcPct val="107000"/>
                        </a:lnSpc>
                        <a:spcBef>
                          <a:spcPts val="0"/>
                        </a:spcBef>
                        <a:spcAft>
                          <a:spcPts val="0"/>
                        </a:spcAft>
                        <a:buClrTx/>
                        <a:buSzTx/>
                        <a:buFontTx/>
                        <a:buNone/>
                        <a:tabLst/>
                        <a:defRPr/>
                      </a:pPr>
                      <a:r>
                        <a:rPr kumimoji="0" lang="lv-LV" sz="20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15,8</a:t>
                      </a:r>
                    </a:p>
                  </a:txBody>
                  <a:tcPr marL="68580" marR="68580" marT="0" marB="0" anchor="b"/>
                </a:tc>
                <a:extLst>
                  <a:ext uri="{0D108BD9-81ED-4DB2-BD59-A6C34878D82A}">
                    <a16:rowId xmlns:a16="http://schemas.microsoft.com/office/drawing/2014/main" val="2621389349"/>
                  </a:ext>
                </a:extLst>
              </a:tr>
              <a:tr h="190500">
                <a:tc>
                  <a:txBody>
                    <a:bodyPr/>
                    <a:lstStyle/>
                    <a:p>
                      <a:pPr algn="ctr">
                        <a:lnSpc>
                          <a:spcPct val="107000"/>
                        </a:lnSpc>
                        <a:spcAft>
                          <a:spcPts val="0"/>
                        </a:spcAft>
                      </a:pPr>
                      <a:r>
                        <a:rPr lang="lv-LV" sz="2000" kern="100" dirty="0">
                          <a:solidFill>
                            <a:schemeClr val="tx2"/>
                          </a:solidFill>
                          <a:effectLst/>
                        </a:rPr>
                        <a:t>203</a:t>
                      </a:r>
                      <a:r>
                        <a:rPr lang="en-US" sz="2000" kern="100" dirty="0">
                          <a:solidFill>
                            <a:schemeClr val="tx2"/>
                          </a:solidFill>
                          <a:effectLst/>
                        </a:rPr>
                        <a:t>0</a:t>
                      </a:r>
                      <a:endParaRPr lang="lv-LV" sz="20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lvl="0" indent="0" algn="ctr" defTabSz="457200" rtl="0" eaLnBrk="1" fontAlgn="auto" latinLnBrk="0" hangingPunct="1">
                        <a:lnSpc>
                          <a:spcPct val="107000"/>
                        </a:lnSpc>
                        <a:spcBef>
                          <a:spcPts val="0"/>
                        </a:spcBef>
                        <a:spcAft>
                          <a:spcPts val="0"/>
                        </a:spcAft>
                        <a:buClrTx/>
                        <a:buSzTx/>
                        <a:buFontTx/>
                        <a:buNone/>
                        <a:tabLst/>
                        <a:defRPr/>
                      </a:pPr>
                      <a:r>
                        <a:rPr kumimoji="0" lang="lv-LV" sz="20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18,7</a:t>
                      </a:r>
                    </a:p>
                  </a:txBody>
                  <a:tcPr marL="68580" marR="68580" marT="0" marB="0" anchor="b"/>
                </a:tc>
                <a:extLst>
                  <a:ext uri="{0D108BD9-81ED-4DB2-BD59-A6C34878D82A}">
                    <a16:rowId xmlns:a16="http://schemas.microsoft.com/office/drawing/2014/main" val="2313782601"/>
                  </a:ext>
                </a:extLst>
              </a:tr>
            </a:tbl>
          </a:graphicData>
        </a:graphic>
      </p:graphicFrame>
    </p:spTree>
    <p:extLst>
      <p:ext uri="{BB962C8B-B14F-4D97-AF65-F5344CB8AC3E}">
        <p14:creationId xmlns:p14="http://schemas.microsoft.com/office/powerpoint/2010/main" val="1200003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65760"/>
            <a:ext cx="9144000" cy="6492240"/>
          </a:xfrm>
          <a:prstGeom prst="rect">
            <a:avLst/>
          </a:prstGeom>
          <a:solidFill>
            <a:srgbClr val="F5F7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9144000" cy="365760"/>
          </a:xfrm>
          <a:prstGeom prst="rect">
            <a:avLst/>
          </a:prstGeom>
          <a:solidFill>
            <a:schemeClr val="accent3">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p>
        </p:txBody>
      </p:sp>
      <p:sp>
        <p:nvSpPr>
          <p:cNvPr id="4" name="TextBox 3"/>
          <p:cNvSpPr txBox="1"/>
          <p:nvPr/>
        </p:nvSpPr>
        <p:spPr>
          <a:xfrm>
            <a:off x="287383" y="457200"/>
            <a:ext cx="8556171" cy="523220"/>
          </a:xfrm>
          <a:prstGeom prst="rect">
            <a:avLst/>
          </a:prstGeom>
          <a:noFill/>
        </p:spPr>
        <p:txBody>
          <a:bodyPr wrap="square">
            <a:spAutoFit/>
          </a:bodyPr>
          <a:lstStyle/>
          <a:p>
            <a:pPr algn="ctr">
              <a:defRPr sz="3400" b="1"/>
            </a:pPr>
            <a:r>
              <a:rPr lang="en-GB" sz="2800" dirty="0">
                <a:solidFill>
                  <a:schemeClr val="tx2"/>
                </a:solidFill>
              </a:rPr>
              <a:t>A</a:t>
            </a:r>
            <a:r>
              <a:rPr lang="lv-LV" sz="2800" dirty="0" err="1">
                <a:solidFill>
                  <a:schemeClr val="tx2"/>
                </a:solidFill>
              </a:rPr>
              <a:t>tbalsta</a:t>
            </a:r>
            <a:r>
              <a:rPr lang="lv-LV" sz="2800" dirty="0">
                <a:solidFill>
                  <a:schemeClr val="tx2"/>
                </a:solidFill>
              </a:rPr>
              <a:t> ģimenēm ar bērniem palielināšana</a:t>
            </a:r>
            <a:r>
              <a:rPr lang="en-US" sz="2800" dirty="0"/>
              <a:t> </a:t>
            </a:r>
            <a:r>
              <a:rPr lang="en-US" sz="2800" dirty="0">
                <a:solidFill>
                  <a:schemeClr val="accent3">
                    <a:lumMod val="50000"/>
                  </a:schemeClr>
                </a:solidFill>
              </a:rPr>
              <a:t>I</a:t>
            </a:r>
            <a:r>
              <a:rPr lang="lv-LV" sz="2800" dirty="0">
                <a:solidFill>
                  <a:schemeClr val="accent3">
                    <a:lumMod val="50000"/>
                  </a:schemeClr>
                </a:solidFill>
              </a:rPr>
              <a:t>V</a:t>
            </a:r>
            <a:r>
              <a:rPr lang="en-GB" sz="2800" dirty="0">
                <a:solidFill>
                  <a:schemeClr val="accent3">
                    <a:lumMod val="50000"/>
                  </a:schemeClr>
                </a:solidFill>
              </a:rPr>
              <a:t> </a:t>
            </a:r>
            <a:r>
              <a:rPr lang="en-GB" sz="2800" dirty="0">
                <a:solidFill>
                  <a:srgbClr val="002060"/>
                </a:solidFill>
              </a:rPr>
              <a:t>(LM)</a:t>
            </a:r>
            <a:endParaRPr lang="lv-LV" sz="2800" dirty="0">
              <a:solidFill>
                <a:srgbClr val="002060"/>
              </a:solidFill>
            </a:endParaRPr>
          </a:p>
        </p:txBody>
      </p:sp>
      <p:sp>
        <p:nvSpPr>
          <p:cNvPr id="6" name="TextBox 5"/>
          <p:cNvSpPr txBox="1"/>
          <p:nvPr/>
        </p:nvSpPr>
        <p:spPr>
          <a:xfrm>
            <a:off x="434147" y="1124975"/>
            <a:ext cx="5656296" cy="5586145"/>
          </a:xfrm>
          <a:prstGeom prst="rect">
            <a:avLst/>
          </a:prstGeom>
          <a:noFill/>
        </p:spPr>
        <p:txBody>
          <a:bodyPr wrap="square">
            <a:spAutoFit/>
          </a:bodyPr>
          <a:lstStyle/>
          <a:p>
            <a:pPr algn="just">
              <a:defRPr sz="2000" b="1"/>
            </a:pPr>
            <a:r>
              <a:rPr lang="lv-LV" sz="1900" dirty="0">
                <a:solidFill>
                  <a:schemeClr val="tx2"/>
                </a:solidFill>
              </a:rPr>
              <a:t>Mērķis</a:t>
            </a:r>
          </a:p>
          <a:p>
            <a:pPr algn="just">
              <a:defRPr sz="1600" b="0"/>
            </a:pPr>
            <a:r>
              <a:rPr lang="lv-LV" sz="1900" dirty="0"/>
              <a:t>No 2027.gada 1. jūnija kompensēt sociālās apdrošināšanas iemaksu pensiju apdrošināšanai apjoma samazinājumu personai</a:t>
            </a:r>
            <a:r>
              <a:rPr lang="en-US" sz="1900" dirty="0"/>
              <a:t>,</a:t>
            </a:r>
            <a:r>
              <a:rPr lang="lv-LV" sz="1900" dirty="0"/>
              <a:t> esot bērna kopšanas atvaļinājuma laikā</a:t>
            </a:r>
            <a:r>
              <a:rPr lang="en-US" sz="1900" dirty="0"/>
              <a:t> </a:t>
            </a:r>
            <a:r>
              <a:rPr lang="pt-BR" sz="1900" dirty="0"/>
              <a:t>no 1996.gada līdz 2022.gada jūlijam</a:t>
            </a:r>
            <a:r>
              <a:rPr lang="lv-LV" sz="1900" dirty="0"/>
              <a:t>, kad valsts nodrošināja iemaksas no maza iemaksu objekta</a:t>
            </a:r>
            <a:endParaRPr lang="en-US" sz="1900" dirty="0"/>
          </a:p>
          <a:p>
            <a:pPr algn="just">
              <a:defRPr sz="1600" b="0"/>
            </a:pPr>
            <a:endParaRPr lang="lv-LV" sz="1900" dirty="0"/>
          </a:p>
          <a:p>
            <a:pPr algn="just">
              <a:defRPr sz="1600" b="0"/>
            </a:pPr>
            <a:r>
              <a:rPr lang="lv-LV" sz="1900" b="1" dirty="0">
                <a:solidFill>
                  <a:schemeClr val="tx2"/>
                </a:solidFill>
              </a:rPr>
              <a:t>Risinājums</a:t>
            </a:r>
            <a:r>
              <a:rPr lang="lv-LV" sz="1900" dirty="0"/>
              <a:t> </a:t>
            </a:r>
            <a:endParaRPr lang="en-US" sz="1900" dirty="0"/>
          </a:p>
          <a:p>
            <a:pPr algn="just">
              <a:spcAft>
                <a:spcPts val="600"/>
              </a:spcAft>
              <a:defRPr sz="1600" b="0"/>
            </a:pPr>
            <a:r>
              <a:rPr lang="en-US" sz="1900" dirty="0"/>
              <a:t>(1) </a:t>
            </a:r>
            <a:r>
              <a:rPr lang="lv-LV" sz="1900" dirty="0" err="1"/>
              <a:t>Ievie</a:t>
            </a:r>
            <a:r>
              <a:rPr lang="en-US" sz="1900" dirty="0" err="1"/>
              <a:t>st</a:t>
            </a:r>
            <a:r>
              <a:rPr lang="en-US" sz="1900" dirty="0"/>
              <a:t> </a:t>
            </a:r>
            <a:r>
              <a:rPr lang="lv-LV" sz="1900" dirty="0"/>
              <a:t>ikmēneša valsts </a:t>
            </a:r>
            <a:r>
              <a:rPr lang="lv-LV" sz="1900" dirty="0" err="1"/>
              <a:t>sociāl</a:t>
            </a:r>
            <a:r>
              <a:rPr lang="en-US" sz="1900" dirty="0"/>
              <a:t>o</a:t>
            </a:r>
            <a:r>
              <a:rPr lang="lv-LV" sz="1900" dirty="0"/>
              <a:t> pabalst</a:t>
            </a:r>
            <a:r>
              <a:rPr lang="en-US" sz="1900" dirty="0"/>
              <a:t>u</a:t>
            </a:r>
            <a:r>
              <a:rPr lang="lv-LV" sz="1900" dirty="0"/>
              <a:t> pie vecuma pensijas personām par katru bērna kopšanas periodā pavadīto mēnesi</a:t>
            </a:r>
            <a:endParaRPr lang="en-US" sz="1900" dirty="0"/>
          </a:p>
          <a:p>
            <a:pPr algn="just">
              <a:spcAft>
                <a:spcPts val="1200"/>
              </a:spcAft>
              <a:defRPr sz="1600" b="0"/>
            </a:pPr>
            <a:r>
              <a:rPr lang="lv-LV" sz="1900" dirty="0"/>
              <a:t>(2) pabalsta apmēra noteikšanā izmanto ienākumu mediānu,</a:t>
            </a:r>
            <a:r>
              <a:rPr lang="en-US" sz="1900" dirty="0"/>
              <a:t> </a:t>
            </a:r>
            <a:r>
              <a:rPr lang="en-US" sz="1900" dirty="0" err="1"/>
              <a:t>tā</a:t>
            </a:r>
            <a:r>
              <a:rPr lang="lv-LV" sz="1900" dirty="0"/>
              <a:t> nodrošinot </a:t>
            </a:r>
            <a:r>
              <a:rPr lang="en-US" sz="1900" dirty="0" err="1"/>
              <a:t>ikgadēju</a:t>
            </a:r>
            <a:r>
              <a:rPr lang="en-US" sz="1900" dirty="0"/>
              <a:t> </a:t>
            </a:r>
            <a:r>
              <a:rPr lang="en-US" sz="1900" dirty="0" err="1"/>
              <a:t>tā</a:t>
            </a:r>
            <a:r>
              <a:rPr lang="en-US" sz="1900" dirty="0"/>
              <a:t> </a:t>
            </a:r>
            <a:r>
              <a:rPr lang="lv-LV" sz="1900" dirty="0"/>
              <a:t>pārskatīšanu</a:t>
            </a:r>
          </a:p>
          <a:p>
            <a:pPr algn="just">
              <a:defRPr sz="1600" b="0"/>
            </a:pPr>
            <a:r>
              <a:rPr lang="lv-LV" sz="1900" b="1" dirty="0">
                <a:solidFill>
                  <a:schemeClr val="tx2"/>
                </a:solidFill>
              </a:rPr>
              <a:t>Ietekme</a:t>
            </a:r>
            <a:endParaRPr lang="lv-LV" sz="1900" dirty="0">
              <a:solidFill>
                <a:schemeClr val="tx2"/>
              </a:solidFill>
            </a:endParaRPr>
          </a:p>
          <a:p>
            <a:pPr marL="342900" indent="-342900" algn="just">
              <a:buFont typeface="Calibri" panose="020F0502020204030204" pitchFamily="34" charset="0"/>
              <a:buChar char="‼"/>
              <a:defRPr sz="1600" b="0"/>
            </a:pPr>
            <a:r>
              <a:rPr lang="en-US" sz="1900" dirty="0"/>
              <a:t>S</a:t>
            </a:r>
            <a:r>
              <a:rPr lang="lv-LV" sz="1900" dirty="0" err="1"/>
              <a:t>amazina</a:t>
            </a:r>
            <a:r>
              <a:rPr lang="lv-LV" sz="1900" dirty="0"/>
              <a:t> pensiju </a:t>
            </a:r>
            <a:r>
              <a:rPr lang="en-US" sz="1900" dirty="0" err="1"/>
              <a:t>atšķirības</a:t>
            </a:r>
            <a:endParaRPr lang="en-US" sz="1900" dirty="0"/>
          </a:p>
          <a:p>
            <a:pPr marL="342900" indent="-342900" algn="just">
              <a:buFont typeface="Calibri" panose="020F0502020204030204" pitchFamily="34" charset="0"/>
              <a:buChar char="‼"/>
              <a:defRPr sz="1600" b="0"/>
            </a:pPr>
            <a:r>
              <a:rPr lang="en-US" sz="1900" dirty="0"/>
              <a:t>U</a:t>
            </a:r>
            <a:r>
              <a:rPr lang="lv-LV" sz="1900" dirty="0" err="1"/>
              <a:t>zlabo</a:t>
            </a:r>
            <a:r>
              <a:rPr lang="lv-LV" sz="1900" dirty="0"/>
              <a:t> vecuma pensiju adekvātumu</a:t>
            </a:r>
            <a:endParaRPr lang="en-US" sz="1900" dirty="0"/>
          </a:p>
          <a:p>
            <a:pPr marL="342900" indent="-342900" algn="just">
              <a:buFont typeface="Calibri" panose="020F0502020204030204" pitchFamily="34" charset="0"/>
              <a:buChar char="‼"/>
              <a:defRPr sz="1600" b="0"/>
            </a:pPr>
            <a:r>
              <a:rPr lang="en-US" sz="1900" dirty="0"/>
              <a:t>S</a:t>
            </a:r>
            <a:r>
              <a:rPr lang="lv-LV" sz="1900" dirty="0" err="1"/>
              <a:t>amazina</a:t>
            </a:r>
            <a:r>
              <a:rPr lang="lv-LV" sz="1900" dirty="0"/>
              <a:t> nabadzības risku</a:t>
            </a:r>
            <a:r>
              <a:rPr lang="en-US" sz="1900" dirty="0"/>
              <a:t> </a:t>
            </a:r>
            <a:r>
              <a:rPr lang="en-US" sz="1900" dirty="0" err="1"/>
              <a:t>senioriem</a:t>
            </a:r>
            <a:endParaRPr lang="lv-LV" sz="1900" dirty="0"/>
          </a:p>
        </p:txBody>
      </p:sp>
      <p:sp>
        <p:nvSpPr>
          <p:cNvPr id="7" name="TextBox 6"/>
          <p:cNvSpPr txBox="1"/>
          <p:nvPr/>
        </p:nvSpPr>
        <p:spPr>
          <a:xfrm>
            <a:off x="6024973" y="3429000"/>
            <a:ext cx="3184497" cy="1015663"/>
          </a:xfrm>
          <a:prstGeom prst="rect">
            <a:avLst/>
          </a:prstGeom>
          <a:noFill/>
        </p:spPr>
        <p:txBody>
          <a:bodyPr wrap="square">
            <a:spAutoFit/>
          </a:bodyPr>
          <a:lstStyle/>
          <a:p>
            <a:pPr algn="ctr">
              <a:defRPr sz="2200" b="1"/>
            </a:pPr>
            <a:r>
              <a:rPr lang="en-US" sz="2000" dirty="0">
                <a:solidFill>
                  <a:schemeClr val="tx2"/>
                </a:solidFill>
              </a:rPr>
              <a:t>PAPILDU NEPIECIEŠAMAIS </a:t>
            </a:r>
            <a:r>
              <a:rPr sz="2000" dirty="0">
                <a:solidFill>
                  <a:schemeClr val="tx2"/>
                </a:solidFill>
              </a:rPr>
              <a:t>FINANS</a:t>
            </a:r>
            <a:r>
              <a:rPr lang="en-US" sz="2000" dirty="0">
                <a:solidFill>
                  <a:schemeClr val="tx2"/>
                </a:solidFill>
              </a:rPr>
              <a:t>ĒJUMS</a:t>
            </a:r>
            <a:r>
              <a:rPr sz="2000" dirty="0">
                <a:solidFill>
                  <a:schemeClr val="tx2"/>
                </a:solidFill>
              </a:rPr>
              <a:t> (</a:t>
            </a:r>
            <a:r>
              <a:rPr lang="lv-LV" sz="2000" dirty="0">
                <a:solidFill>
                  <a:schemeClr val="tx2"/>
                </a:solidFill>
              </a:rPr>
              <a:t>pamatbudžets, indikatīvi)</a:t>
            </a:r>
            <a:endParaRPr dirty="0">
              <a:solidFill>
                <a:schemeClr val="tx2"/>
              </a:solidFill>
            </a:endParaRPr>
          </a:p>
        </p:txBody>
      </p:sp>
      <p:graphicFrame>
        <p:nvGraphicFramePr>
          <p:cNvPr id="9" name="Table 8">
            <a:extLst>
              <a:ext uri="{FF2B5EF4-FFF2-40B4-BE49-F238E27FC236}">
                <a16:creationId xmlns:a16="http://schemas.microsoft.com/office/drawing/2014/main" id="{85EAADDA-17AB-4EEF-B4F9-64236B66D494}"/>
              </a:ext>
            </a:extLst>
          </p:cNvPr>
          <p:cNvGraphicFramePr>
            <a:graphicFrameLocks noGrp="1"/>
          </p:cNvGraphicFramePr>
          <p:nvPr>
            <p:extLst>
              <p:ext uri="{D42A27DB-BD31-4B8C-83A1-F6EECF244321}">
                <p14:modId xmlns:p14="http://schemas.microsoft.com/office/powerpoint/2010/main" val="1754653564"/>
              </p:ext>
            </p:extLst>
          </p:nvPr>
        </p:nvGraphicFramePr>
        <p:xfrm>
          <a:off x="6698059" y="4593240"/>
          <a:ext cx="1838325" cy="1558290"/>
        </p:xfrm>
        <a:graphic>
          <a:graphicData uri="http://schemas.openxmlformats.org/drawingml/2006/table">
            <a:tbl>
              <a:tblPr firstRow="1" firstCol="1" bandRow="1">
                <a:tableStyleId>{8799B23B-EC83-4686-B30A-512413B5E67A}</a:tableStyleId>
              </a:tblPr>
              <a:tblGrid>
                <a:gridCol w="751840">
                  <a:extLst>
                    <a:ext uri="{9D8B030D-6E8A-4147-A177-3AD203B41FA5}">
                      <a16:colId xmlns:a16="http://schemas.microsoft.com/office/drawing/2014/main" val="2392180797"/>
                    </a:ext>
                  </a:extLst>
                </a:gridCol>
                <a:gridCol w="1086485">
                  <a:extLst>
                    <a:ext uri="{9D8B030D-6E8A-4147-A177-3AD203B41FA5}">
                      <a16:colId xmlns:a16="http://schemas.microsoft.com/office/drawing/2014/main" val="3627253802"/>
                    </a:ext>
                  </a:extLst>
                </a:gridCol>
              </a:tblGrid>
              <a:tr h="190500">
                <a:tc>
                  <a:txBody>
                    <a:bodyPr/>
                    <a:lstStyle/>
                    <a:p>
                      <a:pPr algn="ctr">
                        <a:lnSpc>
                          <a:spcPct val="107000"/>
                        </a:lnSpc>
                        <a:spcAft>
                          <a:spcPts val="0"/>
                        </a:spcAft>
                      </a:pPr>
                      <a:r>
                        <a:rPr lang="lv-LV" sz="2000" kern="100" dirty="0">
                          <a:solidFill>
                            <a:schemeClr val="tx2"/>
                          </a:solidFill>
                          <a:effectLst/>
                        </a:rPr>
                        <a:t>Gads</a:t>
                      </a:r>
                      <a:endParaRPr lang="lv-LV" sz="20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lv-LV" sz="2000" kern="100" dirty="0">
                          <a:solidFill>
                            <a:schemeClr val="tx2"/>
                          </a:solidFill>
                          <a:effectLst/>
                        </a:rPr>
                        <a:t>milj.</a:t>
                      </a:r>
                      <a:r>
                        <a:rPr lang="lv-LV" sz="2000" dirty="0">
                          <a:solidFill>
                            <a:schemeClr val="tx2"/>
                          </a:solidFill>
                        </a:rPr>
                        <a:t> €</a:t>
                      </a:r>
                      <a:endParaRPr lang="lv-LV" sz="20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71810419"/>
                  </a:ext>
                </a:extLst>
              </a:tr>
              <a:tr h="190500">
                <a:tc>
                  <a:txBody>
                    <a:bodyPr/>
                    <a:lstStyle/>
                    <a:p>
                      <a:pPr algn="ctr">
                        <a:lnSpc>
                          <a:spcPct val="107000"/>
                        </a:lnSpc>
                        <a:spcAft>
                          <a:spcPts val="0"/>
                        </a:spcAft>
                      </a:pPr>
                      <a:r>
                        <a:rPr lang="lv-LV" sz="2000" kern="100" dirty="0">
                          <a:solidFill>
                            <a:schemeClr val="tx2"/>
                          </a:solidFill>
                          <a:effectLst/>
                        </a:rPr>
                        <a:t>2027</a:t>
                      </a:r>
                      <a:endParaRPr lang="lv-LV" sz="20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algn="ctr">
                        <a:lnSpc>
                          <a:spcPct val="107000"/>
                        </a:lnSpc>
                        <a:spcAft>
                          <a:spcPts val="0"/>
                        </a:spcAft>
                      </a:pPr>
                      <a:r>
                        <a:rPr lang="lv-LV" sz="2000" kern="100" dirty="0">
                          <a:effectLst/>
                          <a:latin typeface="Calibri" panose="020F0502020204030204" pitchFamily="34" charset="0"/>
                          <a:ea typeface="Calibri" panose="020F0502020204030204" pitchFamily="34" charset="0"/>
                          <a:cs typeface="Times New Roman" panose="02020603050405020304" pitchFamily="18" charset="0"/>
                        </a:rPr>
                        <a:t>4,1</a:t>
                      </a:r>
                    </a:p>
                  </a:txBody>
                  <a:tcPr marL="68580" marR="68580" marT="0" marB="0" anchor="b"/>
                </a:tc>
                <a:extLst>
                  <a:ext uri="{0D108BD9-81ED-4DB2-BD59-A6C34878D82A}">
                    <a16:rowId xmlns:a16="http://schemas.microsoft.com/office/drawing/2014/main" val="326478034"/>
                  </a:ext>
                </a:extLst>
              </a:tr>
              <a:tr h="190500">
                <a:tc>
                  <a:txBody>
                    <a:bodyPr/>
                    <a:lstStyle/>
                    <a:p>
                      <a:pPr algn="ctr">
                        <a:lnSpc>
                          <a:spcPct val="107000"/>
                        </a:lnSpc>
                        <a:spcAft>
                          <a:spcPts val="0"/>
                        </a:spcAft>
                      </a:pPr>
                      <a:r>
                        <a:rPr lang="lv-LV" sz="2000" kern="100" dirty="0">
                          <a:solidFill>
                            <a:schemeClr val="tx2"/>
                          </a:solidFill>
                          <a:effectLst/>
                        </a:rPr>
                        <a:t>20</a:t>
                      </a:r>
                      <a:r>
                        <a:rPr lang="en-US" sz="2000" kern="100" dirty="0">
                          <a:solidFill>
                            <a:schemeClr val="tx2"/>
                          </a:solidFill>
                          <a:effectLst/>
                        </a:rPr>
                        <a:t>28</a:t>
                      </a:r>
                      <a:endParaRPr lang="lv-LV" sz="20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lvl="0" indent="0" algn="ctr" defTabSz="457200" rtl="0" eaLnBrk="1" fontAlgn="auto" latinLnBrk="0" hangingPunct="1">
                        <a:lnSpc>
                          <a:spcPct val="107000"/>
                        </a:lnSpc>
                        <a:spcBef>
                          <a:spcPts val="0"/>
                        </a:spcBef>
                        <a:spcAft>
                          <a:spcPts val="0"/>
                        </a:spcAft>
                        <a:buClrTx/>
                        <a:buSzTx/>
                        <a:buFontTx/>
                        <a:buNone/>
                        <a:tabLst/>
                        <a:defRPr/>
                      </a:pPr>
                      <a:r>
                        <a:rPr kumimoji="0" lang="lv-LV" sz="20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15,6</a:t>
                      </a:r>
                    </a:p>
                  </a:txBody>
                  <a:tcPr marL="68580" marR="68580" marT="0" marB="0" anchor="b"/>
                </a:tc>
                <a:extLst>
                  <a:ext uri="{0D108BD9-81ED-4DB2-BD59-A6C34878D82A}">
                    <a16:rowId xmlns:a16="http://schemas.microsoft.com/office/drawing/2014/main" val="25012766"/>
                  </a:ext>
                </a:extLst>
              </a:tr>
              <a:tr h="190500">
                <a:tc>
                  <a:txBody>
                    <a:bodyPr/>
                    <a:lstStyle/>
                    <a:p>
                      <a:pPr algn="ctr">
                        <a:lnSpc>
                          <a:spcPct val="107000"/>
                        </a:lnSpc>
                        <a:spcAft>
                          <a:spcPts val="0"/>
                        </a:spcAft>
                      </a:pPr>
                      <a:r>
                        <a:rPr lang="lv-LV" sz="2000" kern="100" dirty="0">
                          <a:solidFill>
                            <a:schemeClr val="tx2"/>
                          </a:solidFill>
                          <a:effectLst/>
                        </a:rPr>
                        <a:t>20</a:t>
                      </a:r>
                      <a:r>
                        <a:rPr lang="en-US" sz="2000" kern="100" dirty="0">
                          <a:solidFill>
                            <a:schemeClr val="tx2"/>
                          </a:solidFill>
                          <a:effectLst/>
                        </a:rPr>
                        <a:t>29</a:t>
                      </a:r>
                      <a:endParaRPr lang="lv-LV" sz="20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lvl="0" indent="0" algn="ctr" defTabSz="457200" rtl="0" eaLnBrk="1" fontAlgn="auto" latinLnBrk="0" hangingPunct="1">
                        <a:lnSpc>
                          <a:spcPct val="107000"/>
                        </a:lnSpc>
                        <a:spcBef>
                          <a:spcPts val="0"/>
                        </a:spcBef>
                        <a:spcAft>
                          <a:spcPts val="0"/>
                        </a:spcAft>
                        <a:buClrTx/>
                        <a:buSzTx/>
                        <a:buFontTx/>
                        <a:buNone/>
                        <a:tabLst/>
                        <a:defRPr/>
                      </a:pPr>
                      <a:r>
                        <a:rPr kumimoji="0" lang="lv-LV" sz="20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20,7</a:t>
                      </a:r>
                    </a:p>
                  </a:txBody>
                  <a:tcPr marL="68580" marR="68580" marT="0" marB="0" anchor="b"/>
                </a:tc>
                <a:extLst>
                  <a:ext uri="{0D108BD9-81ED-4DB2-BD59-A6C34878D82A}">
                    <a16:rowId xmlns:a16="http://schemas.microsoft.com/office/drawing/2014/main" val="2621389349"/>
                  </a:ext>
                </a:extLst>
              </a:tr>
              <a:tr h="190500">
                <a:tc>
                  <a:txBody>
                    <a:bodyPr/>
                    <a:lstStyle/>
                    <a:p>
                      <a:pPr algn="ctr">
                        <a:lnSpc>
                          <a:spcPct val="107000"/>
                        </a:lnSpc>
                        <a:spcAft>
                          <a:spcPts val="0"/>
                        </a:spcAft>
                      </a:pPr>
                      <a:r>
                        <a:rPr lang="lv-LV" sz="2000" kern="100" dirty="0">
                          <a:solidFill>
                            <a:schemeClr val="tx2"/>
                          </a:solidFill>
                          <a:effectLst/>
                        </a:rPr>
                        <a:t>203</a:t>
                      </a:r>
                      <a:r>
                        <a:rPr lang="en-US" sz="2000" kern="100" dirty="0">
                          <a:solidFill>
                            <a:schemeClr val="tx2"/>
                          </a:solidFill>
                          <a:effectLst/>
                        </a:rPr>
                        <a:t>0</a:t>
                      </a:r>
                      <a:endParaRPr lang="lv-LV" sz="2000" kern="100"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b"/>
                </a:tc>
                <a:tc>
                  <a:txBody>
                    <a:bodyPr/>
                    <a:lstStyle/>
                    <a:p>
                      <a:pPr marL="0" marR="0" lvl="0" indent="0" algn="ctr" defTabSz="457200" rtl="0" eaLnBrk="1" fontAlgn="auto" latinLnBrk="0" hangingPunct="1">
                        <a:lnSpc>
                          <a:spcPct val="107000"/>
                        </a:lnSpc>
                        <a:spcBef>
                          <a:spcPts val="0"/>
                        </a:spcBef>
                        <a:spcAft>
                          <a:spcPts val="0"/>
                        </a:spcAft>
                        <a:buClrTx/>
                        <a:buSzTx/>
                        <a:buFontTx/>
                        <a:buNone/>
                        <a:tabLst/>
                        <a:defRPr/>
                      </a:pPr>
                      <a:r>
                        <a:rPr kumimoji="0" lang="lv-LV" sz="2000" b="0" i="0" u="none" strike="noStrike" kern="1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rPr>
                        <a:t>26,8</a:t>
                      </a:r>
                    </a:p>
                  </a:txBody>
                  <a:tcPr marL="68580" marR="68580" marT="0" marB="0" anchor="b"/>
                </a:tc>
                <a:extLst>
                  <a:ext uri="{0D108BD9-81ED-4DB2-BD59-A6C34878D82A}">
                    <a16:rowId xmlns:a16="http://schemas.microsoft.com/office/drawing/2014/main" val="2313782601"/>
                  </a:ext>
                </a:extLst>
              </a:tr>
            </a:tbl>
          </a:graphicData>
        </a:graphic>
      </p:graphicFrame>
    </p:spTree>
    <p:extLst>
      <p:ext uri="{BB962C8B-B14F-4D97-AF65-F5344CB8AC3E}">
        <p14:creationId xmlns:p14="http://schemas.microsoft.com/office/powerpoint/2010/main" val="10743469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65760"/>
            <a:ext cx="9144000" cy="6492240"/>
          </a:xfrm>
          <a:prstGeom prst="rect">
            <a:avLst/>
          </a:prstGeom>
          <a:solidFill>
            <a:srgbClr val="F5F7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9144000" cy="365760"/>
          </a:xfrm>
          <a:prstGeom prst="rect">
            <a:avLst/>
          </a:prstGeom>
          <a:solidFill>
            <a:schemeClr val="accent3">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p>
        </p:txBody>
      </p:sp>
      <p:sp>
        <p:nvSpPr>
          <p:cNvPr id="4" name="TextBox 3"/>
          <p:cNvSpPr txBox="1"/>
          <p:nvPr/>
        </p:nvSpPr>
        <p:spPr>
          <a:xfrm>
            <a:off x="287383" y="457200"/>
            <a:ext cx="8556171" cy="523220"/>
          </a:xfrm>
          <a:prstGeom prst="rect">
            <a:avLst/>
          </a:prstGeom>
          <a:noFill/>
        </p:spPr>
        <p:txBody>
          <a:bodyPr wrap="square">
            <a:spAutoFit/>
          </a:bodyPr>
          <a:lstStyle/>
          <a:p>
            <a:pPr algn="ctr">
              <a:defRPr sz="3400" b="1"/>
            </a:pPr>
            <a:r>
              <a:rPr lang="en-GB" sz="2800" dirty="0">
                <a:solidFill>
                  <a:schemeClr val="tx2"/>
                </a:solidFill>
              </a:rPr>
              <a:t>A</a:t>
            </a:r>
            <a:r>
              <a:rPr lang="lv-LV" sz="2800" dirty="0" err="1">
                <a:solidFill>
                  <a:schemeClr val="tx2"/>
                </a:solidFill>
              </a:rPr>
              <a:t>tbalsta</a:t>
            </a:r>
            <a:r>
              <a:rPr lang="lv-LV" sz="2800" dirty="0">
                <a:solidFill>
                  <a:schemeClr val="tx2"/>
                </a:solidFill>
              </a:rPr>
              <a:t> ģimenēm ar bērniem palielināšana</a:t>
            </a:r>
            <a:r>
              <a:rPr lang="en-US" sz="2800" dirty="0">
                <a:solidFill>
                  <a:schemeClr val="tx2"/>
                </a:solidFill>
              </a:rPr>
              <a:t> </a:t>
            </a:r>
            <a:r>
              <a:rPr lang="en-US" sz="2800" dirty="0">
                <a:solidFill>
                  <a:schemeClr val="accent3">
                    <a:lumMod val="50000"/>
                  </a:schemeClr>
                </a:solidFill>
              </a:rPr>
              <a:t>V </a:t>
            </a:r>
            <a:r>
              <a:rPr lang="en-US" sz="2800" dirty="0">
                <a:solidFill>
                  <a:srgbClr val="002060"/>
                </a:solidFill>
              </a:rPr>
              <a:t>(LM)</a:t>
            </a:r>
            <a:endParaRPr lang="lv-LV" sz="2800" dirty="0">
              <a:solidFill>
                <a:srgbClr val="002060"/>
              </a:solidFill>
            </a:endParaRPr>
          </a:p>
        </p:txBody>
      </p:sp>
      <p:sp>
        <p:nvSpPr>
          <p:cNvPr id="6" name="TextBox 5"/>
          <p:cNvSpPr txBox="1"/>
          <p:nvPr/>
        </p:nvSpPr>
        <p:spPr>
          <a:xfrm>
            <a:off x="477134" y="1642110"/>
            <a:ext cx="7975985" cy="3939540"/>
          </a:xfrm>
          <a:prstGeom prst="rect">
            <a:avLst/>
          </a:prstGeom>
          <a:noFill/>
        </p:spPr>
        <p:txBody>
          <a:bodyPr wrap="square">
            <a:spAutoFit/>
          </a:bodyPr>
          <a:lstStyle/>
          <a:p>
            <a:pPr>
              <a:defRPr sz="2000" b="1"/>
            </a:pPr>
            <a:r>
              <a:rPr lang="lv-LV" sz="2000" dirty="0">
                <a:solidFill>
                  <a:schemeClr val="tx2"/>
                </a:solidFill>
              </a:rPr>
              <a:t>Mērķis</a:t>
            </a:r>
          </a:p>
          <a:p>
            <a:pPr algn="just">
              <a:defRPr sz="1600" b="0"/>
            </a:pPr>
            <a:r>
              <a:rPr lang="en-GB" sz="2000" dirty="0"/>
              <a:t>U</a:t>
            </a:r>
            <a:r>
              <a:rPr lang="lv-LV" sz="2000" dirty="0" err="1"/>
              <a:t>zlabot</a:t>
            </a:r>
            <a:r>
              <a:rPr lang="lv-LV" sz="2000" dirty="0"/>
              <a:t> ģimeņu ar bērniem</a:t>
            </a:r>
            <a:r>
              <a:rPr lang="en-GB" sz="2000" dirty="0"/>
              <a:t>, </a:t>
            </a:r>
            <a:r>
              <a:rPr lang="en-GB" sz="2000" dirty="0" err="1"/>
              <a:t>kuriem</a:t>
            </a:r>
            <a:r>
              <a:rPr lang="en-GB" sz="2000" dirty="0"/>
              <a:t> nav </a:t>
            </a:r>
            <a:r>
              <a:rPr lang="en-GB" sz="2000" dirty="0" err="1"/>
              <a:t>noteikta</a:t>
            </a:r>
            <a:r>
              <a:rPr lang="en-GB" sz="2000" dirty="0"/>
              <a:t> </a:t>
            </a:r>
            <a:r>
              <a:rPr lang="en-GB" sz="2000" dirty="0" err="1"/>
              <a:t>paternitāte</a:t>
            </a:r>
            <a:r>
              <a:rPr lang="en-GB" sz="2000" dirty="0"/>
              <a:t>,</a:t>
            </a:r>
            <a:r>
              <a:rPr lang="lv-LV" sz="2000" dirty="0"/>
              <a:t> materiālo situāciju</a:t>
            </a:r>
            <a:r>
              <a:rPr lang="en-GB" sz="2000" dirty="0"/>
              <a:t>, un </a:t>
            </a:r>
            <a:r>
              <a:rPr lang="en-GB" sz="2000" dirty="0" err="1"/>
              <a:t>stiprināt</a:t>
            </a:r>
            <a:r>
              <a:rPr lang="en-GB" sz="2000" dirty="0"/>
              <a:t> </a:t>
            </a:r>
            <a:r>
              <a:rPr lang="en-GB" sz="2000" dirty="0" err="1"/>
              <a:t>bērniem</a:t>
            </a:r>
            <a:r>
              <a:rPr lang="en-GB" sz="2000" dirty="0"/>
              <a:t> </a:t>
            </a:r>
            <a:r>
              <a:rPr lang="en-GB" sz="2000" dirty="0" err="1"/>
              <a:t>pieejamos</a:t>
            </a:r>
            <a:r>
              <a:rPr lang="en-GB" sz="2000" dirty="0"/>
              <a:t> </a:t>
            </a:r>
            <a:r>
              <a:rPr lang="en-GB" sz="2000" dirty="0" err="1"/>
              <a:t>atbalsta</a:t>
            </a:r>
            <a:r>
              <a:rPr lang="en-GB" sz="2000" dirty="0"/>
              <a:t> </a:t>
            </a:r>
            <a:r>
              <a:rPr lang="en-GB" sz="2000" dirty="0" err="1"/>
              <a:t>pakalpojumus</a:t>
            </a:r>
            <a:endParaRPr lang="lv-LV" sz="2000" dirty="0"/>
          </a:p>
          <a:p>
            <a:pPr>
              <a:defRPr sz="1600" b="0"/>
            </a:pPr>
            <a:endParaRPr lang="lv-LV" sz="2000" dirty="0"/>
          </a:p>
          <a:p>
            <a:pPr>
              <a:defRPr sz="1600" b="0"/>
            </a:pPr>
            <a:r>
              <a:rPr lang="lv-LV" sz="2000" b="1" dirty="0">
                <a:solidFill>
                  <a:schemeClr val="tx2"/>
                </a:solidFill>
              </a:rPr>
              <a:t>Risinājums</a:t>
            </a:r>
            <a:r>
              <a:rPr lang="lv-LV" sz="2000" dirty="0"/>
              <a:t> </a:t>
            </a:r>
          </a:p>
          <a:p>
            <a:pPr algn="just">
              <a:spcAft>
                <a:spcPts val="600"/>
              </a:spcAft>
              <a:defRPr sz="1600" b="0"/>
            </a:pPr>
            <a:r>
              <a:rPr lang="lv-LV" sz="2000" dirty="0"/>
              <a:t>(1) </a:t>
            </a:r>
            <a:r>
              <a:rPr lang="en-GB" sz="2000" dirty="0"/>
              <a:t>Nav </a:t>
            </a:r>
            <a:r>
              <a:rPr lang="en-GB" sz="2000" dirty="0" err="1"/>
              <a:t>viennozīmīgs</a:t>
            </a:r>
            <a:r>
              <a:rPr lang="en-GB" sz="2000" dirty="0"/>
              <a:t> </a:t>
            </a:r>
            <a:r>
              <a:rPr lang="en-GB" sz="2000" dirty="0" err="1"/>
              <a:t>atbalsts</a:t>
            </a:r>
            <a:r>
              <a:rPr lang="en-GB" sz="2000" dirty="0"/>
              <a:t> </a:t>
            </a:r>
            <a:r>
              <a:rPr lang="en-GB" sz="2000" dirty="0" err="1"/>
              <a:t>jauna</a:t>
            </a:r>
            <a:r>
              <a:rPr lang="en-GB" sz="2000" dirty="0"/>
              <a:t> </a:t>
            </a:r>
            <a:r>
              <a:rPr lang="en-GB" sz="2000" dirty="0" err="1"/>
              <a:t>pabalsta</a:t>
            </a:r>
            <a:r>
              <a:rPr lang="en-GB" sz="2000" dirty="0"/>
              <a:t> </a:t>
            </a:r>
            <a:r>
              <a:rPr lang="en-GB" sz="2000" dirty="0" err="1"/>
              <a:t>izveidei</a:t>
            </a:r>
            <a:r>
              <a:rPr lang="en-GB" sz="2000" dirty="0"/>
              <a:t> un </a:t>
            </a:r>
            <a:r>
              <a:rPr lang="en-GB" sz="2000" dirty="0" err="1"/>
              <a:t>citu</a:t>
            </a:r>
            <a:r>
              <a:rPr lang="en-GB" sz="2000" dirty="0"/>
              <a:t> </a:t>
            </a:r>
            <a:r>
              <a:rPr lang="en-GB" sz="2000" dirty="0" err="1"/>
              <a:t>valstu</a:t>
            </a:r>
            <a:r>
              <a:rPr lang="en-GB" sz="2000" dirty="0"/>
              <a:t> </a:t>
            </a:r>
            <a:r>
              <a:rPr lang="en-GB" sz="2000" dirty="0" err="1"/>
              <a:t>pieredze</a:t>
            </a:r>
            <a:r>
              <a:rPr lang="en-GB" sz="2000" dirty="0"/>
              <a:t>. </a:t>
            </a:r>
            <a:r>
              <a:rPr lang="en-GB" sz="2000" dirty="0" err="1"/>
              <a:t>Ministrijām</a:t>
            </a:r>
            <a:r>
              <a:rPr lang="en-GB" sz="2000" dirty="0"/>
              <a:t> </a:t>
            </a:r>
            <a:r>
              <a:rPr lang="en-GB" sz="2000" dirty="0" err="1"/>
              <a:t>atturīga</a:t>
            </a:r>
            <a:r>
              <a:rPr lang="en-GB" sz="2000" dirty="0"/>
              <a:t> </a:t>
            </a:r>
            <a:r>
              <a:rPr lang="en-GB" sz="2000" dirty="0" err="1"/>
              <a:t>attieksme</a:t>
            </a:r>
            <a:r>
              <a:rPr lang="en-GB" sz="2000" dirty="0"/>
              <a:t> </a:t>
            </a:r>
            <a:r>
              <a:rPr lang="en-GB" sz="2000" dirty="0" err="1"/>
              <a:t>pakalpojuma</a:t>
            </a:r>
            <a:r>
              <a:rPr lang="en-GB" sz="2000" dirty="0"/>
              <a:t> </a:t>
            </a:r>
            <a:r>
              <a:rPr lang="en-GB" sz="2000" dirty="0" err="1"/>
              <a:t>paplašināšanai</a:t>
            </a:r>
            <a:r>
              <a:rPr lang="en-GB" sz="2000" dirty="0"/>
              <a:t>. </a:t>
            </a:r>
          </a:p>
          <a:p>
            <a:pPr algn="just">
              <a:spcAft>
                <a:spcPts val="600"/>
              </a:spcAft>
              <a:defRPr sz="1600" b="0"/>
            </a:pPr>
            <a:r>
              <a:rPr lang="en-GB" sz="2000" dirty="0"/>
              <a:t>(2) LM </a:t>
            </a:r>
            <a:r>
              <a:rPr lang="en-GB" sz="2000" dirty="0" err="1"/>
              <a:t>turpināt</a:t>
            </a:r>
            <a:r>
              <a:rPr lang="en-GB" sz="2000" dirty="0"/>
              <a:t> </a:t>
            </a:r>
            <a:r>
              <a:rPr lang="en-GB" sz="2000" dirty="0" err="1"/>
              <a:t>konsultācijas</a:t>
            </a:r>
            <a:r>
              <a:rPr lang="en-GB" sz="2000" dirty="0"/>
              <a:t> </a:t>
            </a:r>
            <a:r>
              <a:rPr lang="en-GB" sz="2000" dirty="0" err="1"/>
              <a:t>ar</a:t>
            </a:r>
            <a:r>
              <a:rPr lang="en-GB" sz="2000" dirty="0"/>
              <a:t> NVO par </a:t>
            </a:r>
            <a:r>
              <a:rPr lang="en-GB" sz="2000" dirty="0" err="1"/>
              <a:t>finansiālo</a:t>
            </a:r>
            <a:r>
              <a:rPr lang="en-GB" sz="2000" dirty="0"/>
              <a:t> </a:t>
            </a:r>
            <a:r>
              <a:rPr lang="en-GB" sz="2000" dirty="0" err="1"/>
              <a:t>atbalstu</a:t>
            </a:r>
            <a:r>
              <a:rPr lang="en-GB" sz="2000" dirty="0"/>
              <a:t>. TM, IZM un KM </a:t>
            </a:r>
            <a:r>
              <a:rPr lang="en-GB" sz="2000" dirty="0" err="1"/>
              <a:t>strādāt</a:t>
            </a:r>
            <a:r>
              <a:rPr lang="en-GB" sz="2000" dirty="0"/>
              <a:t> pie </a:t>
            </a:r>
            <a:r>
              <a:rPr lang="en-GB" sz="2000" dirty="0" err="1"/>
              <a:t>pakalpojuma</a:t>
            </a:r>
            <a:r>
              <a:rPr lang="en-GB" sz="2000" dirty="0"/>
              <a:t> </a:t>
            </a:r>
            <a:r>
              <a:rPr lang="en-GB" sz="2000" dirty="0" err="1"/>
              <a:t>paplašināšanas</a:t>
            </a:r>
            <a:r>
              <a:rPr lang="en-GB" sz="2000" dirty="0"/>
              <a:t> un </a:t>
            </a:r>
            <a:r>
              <a:rPr lang="en-GB" sz="2000" dirty="0" err="1"/>
              <a:t>piedāvāt</a:t>
            </a:r>
            <a:r>
              <a:rPr lang="en-GB" sz="2000" dirty="0"/>
              <a:t> </a:t>
            </a:r>
            <a:r>
              <a:rPr lang="en-GB" sz="2000" dirty="0" err="1"/>
              <a:t>risinājumus</a:t>
            </a:r>
            <a:r>
              <a:rPr lang="en-GB" sz="2000" dirty="0"/>
              <a:t> </a:t>
            </a:r>
            <a:r>
              <a:rPr lang="en-GB" sz="2000" dirty="0" err="1"/>
              <a:t>uz</a:t>
            </a:r>
            <a:r>
              <a:rPr lang="en-GB" sz="2000" dirty="0"/>
              <a:t> 2028.gada </a:t>
            </a:r>
            <a:r>
              <a:rPr lang="en-GB" sz="2000" dirty="0" err="1"/>
              <a:t>budžetu</a:t>
            </a:r>
            <a:r>
              <a:rPr lang="en-GB" sz="2000" dirty="0"/>
              <a:t>.</a:t>
            </a:r>
            <a:endParaRPr lang="lv-LV" sz="2000" dirty="0"/>
          </a:p>
          <a:p>
            <a:pPr algn="just">
              <a:spcAft>
                <a:spcPts val="600"/>
              </a:spcAft>
              <a:defRPr sz="1600" b="0"/>
            </a:pPr>
            <a:r>
              <a:rPr lang="lv-LV" sz="2000" dirty="0"/>
              <a:t>(</a:t>
            </a:r>
            <a:r>
              <a:rPr lang="en-GB" sz="2000" dirty="0"/>
              <a:t>3</a:t>
            </a:r>
            <a:r>
              <a:rPr lang="lv-LV" sz="2000" dirty="0"/>
              <a:t>)</a:t>
            </a:r>
            <a:r>
              <a:rPr lang="en-GB" sz="2000" dirty="0"/>
              <a:t> </a:t>
            </a:r>
            <a:r>
              <a:rPr lang="en-GB" sz="2000" dirty="0" err="1"/>
              <a:t>Pakalpojumi</a:t>
            </a:r>
            <a:r>
              <a:rPr lang="en-GB" sz="2000" dirty="0"/>
              <a:t> </a:t>
            </a:r>
            <a:r>
              <a:rPr lang="en-GB" sz="2000" dirty="0" err="1"/>
              <a:t>ģimenēm</a:t>
            </a:r>
            <a:r>
              <a:rPr lang="en-GB" sz="2000" dirty="0"/>
              <a:t> </a:t>
            </a:r>
            <a:r>
              <a:rPr lang="en-GB" sz="2000" dirty="0" err="1"/>
              <a:t>ar</a:t>
            </a:r>
            <a:r>
              <a:rPr lang="en-GB" sz="2000" dirty="0"/>
              <a:t> </a:t>
            </a:r>
            <a:r>
              <a:rPr lang="en-GB" sz="2000" dirty="0" err="1"/>
              <a:t>bērniem</a:t>
            </a:r>
            <a:r>
              <a:rPr lang="en-GB" sz="2000" dirty="0"/>
              <a:t> (</a:t>
            </a:r>
            <a:r>
              <a:rPr lang="en-GB" sz="2000" i="1" dirty="0" err="1"/>
              <a:t>psihoterapijas</a:t>
            </a:r>
            <a:r>
              <a:rPr lang="en-GB" sz="2000" i="1" dirty="0"/>
              <a:t> </a:t>
            </a:r>
            <a:r>
              <a:rPr lang="en-GB" sz="2000" i="1" dirty="0" err="1"/>
              <a:t>pakalpojums</a:t>
            </a:r>
            <a:r>
              <a:rPr lang="en-GB" sz="2000" i="1" dirty="0"/>
              <a:t>; </a:t>
            </a:r>
            <a:r>
              <a:rPr lang="en-GB" sz="2000" i="1" dirty="0" err="1"/>
              <a:t>Bērna</a:t>
            </a:r>
            <a:r>
              <a:rPr lang="en-GB" sz="2000" i="1" dirty="0"/>
              <a:t> </a:t>
            </a:r>
            <a:r>
              <a:rPr lang="en-GB" sz="2000" i="1" dirty="0" err="1"/>
              <a:t>mājas</a:t>
            </a:r>
            <a:r>
              <a:rPr lang="en-GB" sz="2000" i="1" dirty="0"/>
              <a:t> </a:t>
            </a:r>
            <a:r>
              <a:rPr lang="en-GB" sz="2000" i="1" dirty="0" err="1"/>
              <a:t>pakalpojums</a:t>
            </a:r>
            <a:r>
              <a:rPr lang="en-GB" sz="2000" i="1" dirty="0"/>
              <a:t>; </a:t>
            </a:r>
            <a:r>
              <a:rPr lang="en-GB" sz="2000" i="1" dirty="0" err="1"/>
              <a:t>atbalsts</a:t>
            </a:r>
            <a:r>
              <a:rPr lang="en-GB" sz="2000" i="1" dirty="0"/>
              <a:t> ģimenes </a:t>
            </a:r>
            <a:r>
              <a:rPr lang="en-GB" sz="2000" i="1" dirty="0" err="1"/>
              <a:t>asistenta</a:t>
            </a:r>
            <a:r>
              <a:rPr lang="en-GB" sz="2000" i="1" dirty="0"/>
              <a:t> </a:t>
            </a:r>
            <a:r>
              <a:rPr lang="en-GB" sz="2000" i="1" dirty="0" err="1"/>
              <a:t>pakalpojumam</a:t>
            </a:r>
            <a:r>
              <a:rPr lang="en-GB" sz="2000" i="1" dirty="0"/>
              <a:t>)</a:t>
            </a:r>
            <a:endParaRPr lang="en-GB" sz="2000" dirty="0"/>
          </a:p>
        </p:txBody>
      </p:sp>
    </p:spTree>
    <p:extLst>
      <p:ext uri="{BB962C8B-B14F-4D97-AF65-F5344CB8AC3E}">
        <p14:creationId xmlns:p14="http://schemas.microsoft.com/office/powerpoint/2010/main" val="7067117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65760"/>
            <a:ext cx="9144000" cy="6492240"/>
          </a:xfrm>
          <a:prstGeom prst="rect">
            <a:avLst/>
          </a:prstGeom>
          <a:solidFill>
            <a:srgbClr val="F5F7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9144000" cy="365760"/>
          </a:xfrm>
          <a:prstGeom prst="rect">
            <a:avLst/>
          </a:prstGeom>
          <a:solidFill>
            <a:schemeClr val="accent3">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p>
        </p:txBody>
      </p:sp>
      <p:sp>
        <p:nvSpPr>
          <p:cNvPr id="4" name="TextBox 3"/>
          <p:cNvSpPr txBox="1"/>
          <p:nvPr/>
        </p:nvSpPr>
        <p:spPr>
          <a:xfrm>
            <a:off x="287382" y="690860"/>
            <a:ext cx="8556171" cy="523220"/>
          </a:xfrm>
          <a:prstGeom prst="rect">
            <a:avLst/>
          </a:prstGeom>
          <a:noFill/>
        </p:spPr>
        <p:txBody>
          <a:bodyPr wrap="square">
            <a:spAutoFit/>
          </a:bodyPr>
          <a:lstStyle/>
          <a:p>
            <a:pPr algn="ctr">
              <a:defRPr sz="3400" b="1"/>
            </a:pPr>
            <a:r>
              <a:rPr lang="en-GB" sz="2800" dirty="0" err="1">
                <a:solidFill>
                  <a:schemeClr val="tx2"/>
                </a:solidFill>
              </a:rPr>
              <a:t>Citu</a:t>
            </a:r>
            <a:r>
              <a:rPr lang="en-GB" sz="2800" dirty="0">
                <a:solidFill>
                  <a:schemeClr val="tx2"/>
                </a:solidFill>
              </a:rPr>
              <a:t> </a:t>
            </a:r>
            <a:r>
              <a:rPr lang="en-GB" sz="2800" dirty="0" err="1">
                <a:solidFill>
                  <a:schemeClr val="tx2"/>
                </a:solidFill>
              </a:rPr>
              <a:t>ministriju</a:t>
            </a:r>
            <a:r>
              <a:rPr lang="en-GB" sz="2800" dirty="0">
                <a:solidFill>
                  <a:schemeClr val="tx2"/>
                </a:solidFill>
              </a:rPr>
              <a:t> </a:t>
            </a:r>
            <a:r>
              <a:rPr lang="en-GB" sz="2800" dirty="0" err="1">
                <a:solidFill>
                  <a:schemeClr val="tx2"/>
                </a:solidFill>
              </a:rPr>
              <a:t>priekšlikumi</a:t>
            </a:r>
            <a:r>
              <a:rPr lang="en-GB" sz="2800" dirty="0">
                <a:solidFill>
                  <a:schemeClr val="tx2"/>
                </a:solidFill>
              </a:rPr>
              <a:t> </a:t>
            </a:r>
            <a:r>
              <a:rPr lang="en-US" sz="2800" dirty="0">
                <a:solidFill>
                  <a:schemeClr val="accent3">
                    <a:lumMod val="50000"/>
                  </a:schemeClr>
                </a:solidFill>
              </a:rPr>
              <a:t>I</a:t>
            </a:r>
            <a:endParaRPr lang="lv-LV" sz="2800" dirty="0">
              <a:solidFill>
                <a:srgbClr val="002060"/>
              </a:solidFill>
            </a:endParaRPr>
          </a:p>
        </p:txBody>
      </p:sp>
      <p:graphicFrame>
        <p:nvGraphicFramePr>
          <p:cNvPr id="6" name="Content Placeholder 5">
            <a:extLst>
              <a:ext uri="{FF2B5EF4-FFF2-40B4-BE49-F238E27FC236}">
                <a16:creationId xmlns:a16="http://schemas.microsoft.com/office/drawing/2014/main" id="{726EC4A3-CD84-44FA-AAF1-C7A8AD39D43E}"/>
              </a:ext>
            </a:extLst>
          </p:cNvPr>
          <p:cNvGraphicFramePr>
            <a:graphicFrameLocks noGrp="1"/>
          </p:cNvGraphicFramePr>
          <p:nvPr>
            <p:ph idx="1"/>
            <p:extLst>
              <p:ext uri="{D42A27DB-BD31-4B8C-83A1-F6EECF244321}">
                <p14:modId xmlns:p14="http://schemas.microsoft.com/office/powerpoint/2010/main" val="1742428553"/>
              </p:ext>
            </p:extLst>
          </p:nvPr>
        </p:nvGraphicFramePr>
        <p:xfrm>
          <a:off x="457200" y="1292773"/>
          <a:ext cx="8386353" cy="5534869"/>
        </p:xfrm>
        <a:graphic>
          <a:graphicData uri="http://schemas.openxmlformats.org/drawingml/2006/table">
            <a:tbl>
              <a:tblPr firstRow="1" bandRow="1">
                <a:tableStyleId>{EB344D84-9AFB-497E-A393-DC336BA19D2E}</a:tableStyleId>
              </a:tblPr>
              <a:tblGrid>
                <a:gridCol w="2357120">
                  <a:extLst>
                    <a:ext uri="{9D8B030D-6E8A-4147-A177-3AD203B41FA5}">
                      <a16:colId xmlns:a16="http://schemas.microsoft.com/office/drawing/2014/main" val="2977015134"/>
                    </a:ext>
                  </a:extLst>
                </a:gridCol>
                <a:gridCol w="3454400">
                  <a:extLst>
                    <a:ext uri="{9D8B030D-6E8A-4147-A177-3AD203B41FA5}">
                      <a16:colId xmlns:a16="http://schemas.microsoft.com/office/drawing/2014/main" val="1054908810"/>
                    </a:ext>
                  </a:extLst>
                </a:gridCol>
                <a:gridCol w="2574833">
                  <a:extLst>
                    <a:ext uri="{9D8B030D-6E8A-4147-A177-3AD203B41FA5}">
                      <a16:colId xmlns:a16="http://schemas.microsoft.com/office/drawing/2014/main" val="1821867577"/>
                    </a:ext>
                  </a:extLst>
                </a:gridCol>
              </a:tblGrid>
              <a:tr h="925747">
                <a:tc>
                  <a:txBody>
                    <a:bodyPr/>
                    <a:lstStyle/>
                    <a:p>
                      <a:pPr algn="ctr"/>
                      <a:r>
                        <a:rPr lang="en-GB" sz="1600" dirty="0" err="1">
                          <a:solidFill>
                            <a:schemeClr val="tx1"/>
                          </a:solidFill>
                        </a:rPr>
                        <a:t>Institūcija</a:t>
                      </a:r>
                      <a:endParaRPr lang="lv-LV" sz="1600" dirty="0">
                        <a:solidFill>
                          <a:schemeClr val="tx1"/>
                        </a:solidFill>
                      </a:endParaRPr>
                    </a:p>
                  </a:txBody>
                  <a:tcPr>
                    <a:solidFill>
                      <a:schemeClr val="accent3">
                        <a:lumMod val="40000"/>
                        <a:lumOff val="60000"/>
                      </a:schemeClr>
                    </a:solidFill>
                  </a:tcPr>
                </a:tc>
                <a:tc>
                  <a:txBody>
                    <a:bodyPr/>
                    <a:lstStyle/>
                    <a:p>
                      <a:pPr algn="ctr"/>
                      <a:r>
                        <a:rPr lang="en-GB" sz="1600" dirty="0" err="1">
                          <a:solidFill>
                            <a:schemeClr val="tx1"/>
                          </a:solidFill>
                        </a:rPr>
                        <a:t>Pasākums</a:t>
                      </a:r>
                      <a:endParaRPr lang="lv-LV" sz="1600" dirty="0">
                        <a:solidFill>
                          <a:schemeClr val="tx1"/>
                        </a:solidFill>
                      </a:endParaRPr>
                    </a:p>
                  </a:txBody>
                  <a:tcPr>
                    <a:solidFill>
                      <a:schemeClr val="accent3">
                        <a:lumMod val="40000"/>
                        <a:lumOff val="60000"/>
                      </a:schemeClr>
                    </a:solidFill>
                  </a:tcPr>
                </a:tc>
                <a:tc>
                  <a:txBody>
                    <a:bodyPr/>
                    <a:lstStyle/>
                    <a:p>
                      <a:pPr algn="ctr"/>
                      <a:r>
                        <a:rPr lang="en-GB" sz="1600" dirty="0" err="1">
                          <a:solidFill>
                            <a:schemeClr val="tx1"/>
                          </a:solidFill>
                        </a:rPr>
                        <a:t>Papildu</a:t>
                      </a:r>
                      <a:r>
                        <a:rPr lang="en-GB" sz="1600" dirty="0">
                          <a:solidFill>
                            <a:schemeClr val="tx1"/>
                          </a:solidFill>
                        </a:rPr>
                        <a:t> </a:t>
                      </a:r>
                      <a:r>
                        <a:rPr lang="en-GB" sz="1600" dirty="0" err="1">
                          <a:solidFill>
                            <a:schemeClr val="tx1"/>
                          </a:solidFill>
                        </a:rPr>
                        <a:t>nepieciešamais</a:t>
                      </a:r>
                      <a:r>
                        <a:rPr lang="en-GB" sz="1600" dirty="0">
                          <a:solidFill>
                            <a:schemeClr val="tx1"/>
                          </a:solidFill>
                        </a:rPr>
                        <a:t> </a:t>
                      </a:r>
                      <a:r>
                        <a:rPr lang="en-GB" sz="1600" dirty="0" err="1">
                          <a:solidFill>
                            <a:schemeClr val="tx1"/>
                          </a:solidFill>
                        </a:rPr>
                        <a:t>finansējums</a:t>
                      </a:r>
                      <a:r>
                        <a:rPr lang="en-GB" sz="1600" dirty="0">
                          <a:solidFill>
                            <a:schemeClr val="tx1"/>
                          </a:solidFill>
                        </a:rPr>
                        <a:t> (</a:t>
                      </a:r>
                      <a:r>
                        <a:rPr lang="en-GB" sz="1600" dirty="0" err="1">
                          <a:solidFill>
                            <a:schemeClr val="tx1"/>
                          </a:solidFill>
                        </a:rPr>
                        <a:t>pamatbudžets</a:t>
                      </a:r>
                      <a:r>
                        <a:rPr lang="en-GB" sz="1600" dirty="0">
                          <a:solidFill>
                            <a:schemeClr val="tx1"/>
                          </a:solidFill>
                        </a:rPr>
                        <a:t>)</a:t>
                      </a:r>
                      <a:endParaRPr lang="lv-LV" sz="1600" dirty="0">
                        <a:solidFill>
                          <a:schemeClr val="tx1"/>
                        </a:solidFill>
                      </a:endParaRPr>
                    </a:p>
                  </a:txBody>
                  <a:tcPr>
                    <a:solidFill>
                      <a:schemeClr val="accent3">
                        <a:lumMod val="40000"/>
                        <a:lumOff val="60000"/>
                      </a:schemeClr>
                    </a:solidFill>
                  </a:tcPr>
                </a:tc>
                <a:extLst>
                  <a:ext uri="{0D108BD9-81ED-4DB2-BD59-A6C34878D82A}">
                    <a16:rowId xmlns:a16="http://schemas.microsoft.com/office/drawing/2014/main" val="3171812730"/>
                  </a:ext>
                </a:extLst>
              </a:tr>
              <a:tr h="107111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b="1" cap="none" spc="0" dirty="0" err="1"/>
                        <a:t>Ekonomikas</a:t>
                      </a:r>
                      <a:r>
                        <a:rPr lang="en-US" sz="1600" b="1" cap="none" spc="0" dirty="0"/>
                        <a:t> ministrija</a:t>
                      </a:r>
                      <a:endParaRPr lang="lv-LV" sz="1600" b="1" dirty="0"/>
                    </a:p>
                    <a:p>
                      <a:endParaRPr lang="lv-LV" sz="16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600" cap="none" spc="0" dirty="0"/>
                        <a:t>Grants </a:t>
                      </a:r>
                      <a:r>
                        <a:rPr lang="lv-LV" sz="1600" cap="none" spc="0" dirty="0"/>
                        <a:t>2 500 eiro  ģimenēm mājokļa aizdevuma pamatsummas dzēšanai, ja ģimenei piedzimst bērns un tai ir aktīva </a:t>
                      </a:r>
                      <a:r>
                        <a:rPr lang="lv-LV" sz="1600" cap="none" spc="0" dirty="0" err="1"/>
                        <a:t>Altum</a:t>
                      </a:r>
                      <a:r>
                        <a:rPr lang="lv-LV" sz="1600" cap="none" spc="0" dirty="0"/>
                        <a:t> mājokļa garantija</a:t>
                      </a:r>
                      <a:endParaRPr lang="lv-LV" sz="16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cap="none" spc="0" dirty="0"/>
                        <a:t>7,34 </a:t>
                      </a:r>
                      <a:r>
                        <a:rPr lang="en-US" sz="1600" cap="none" spc="0" dirty="0" err="1"/>
                        <a:t>milj</a:t>
                      </a:r>
                      <a:r>
                        <a:rPr lang="en-US" sz="1600" cap="none" spc="0" dirty="0"/>
                        <a:t>. </a:t>
                      </a:r>
                      <a:r>
                        <a:rPr lang="lv-LV" sz="1600" dirty="0"/>
                        <a:t>€</a:t>
                      </a:r>
                    </a:p>
                    <a:p>
                      <a:pPr algn="ctr"/>
                      <a:endParaRPr lang="lv-LV" sz="1600" dirty="0"/>
                    </a:p>
                  </a:txBody>
                  <a:tcPr/>
                </a:tc>
                <a:extLst>
                  <a:ext uri="{0D108BD9-81ED-4DB2-BD59-A6C34878D82A}">
                    <a16:rowId xmlns:a16="http://schemas.microsoft.com/office/drawing/2014/main" val="3341250287"/>
                  </a:ext>
                </a:extLst>
              </a:tr>
              <a:tr h="82628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b="1" cap="none" spc="0" dirty="0" err="1"/>
                        <a:t>Veselības</a:t>
                      </a:r>
                      <a:r>
                        <a:rPr lang="en-US" sz="1600" b="1" cap="none" spc="0" dirty="0"/>
                        <a:t> ministrija</a:t>
                      </a:r>
                      <a:endParaRPr lang="lv-LV" sz="1600" b="1" dirty="0"/>
                    </a:p>
                    <a:p>
                      <a:endParaRPr lang="lv-LV" sz="1600" dirty="0"/>
                    </a:p>
                  </a:txBody>
                  <a:tcPr/>
                </a:tc>
                <a:tc>
                  <a:txBody>
                    <a:bodyPr/>
                    <a:lstStyle/>
                    <a:p>
                      <a:pPr lvl="0" algn="l">
                        <a:buNone/>
                      </a:pPr>
                      <a:r>
                        <a:rPr lang="en-US" sz="1600" cap="none" spc="0" dirty="0" err="1"/>
                        <a:t>Mātes</a:t>
                      </a:r>
                      <a:r>
                        <a:rPr lang="en-US" sz="1600" cap="none" spc="0" dirty="0"/>
                        <a:t> un </a:t>
                      </a:r>
                      <a:r>
                        <a:rPr lang="en-US" sz="1600" cap="none" spc="0" dirty="0" err="1"/>
                        <a:t>bērna</a:t>
                      </a:r>
                      <a:r>
                        <a:rPr lang="en-US" sz="1600" cap="none" spc="0" dirty="0"/>
                        <a:t> </a:t>
                      </a:r>
                      <a:r>
                        <a:rPr lang="en-US" sz="1600" cap="none" spc="0" dirty="0" err="1"/>
                        <a:t>veselības</a:t>
                      </a:r>
                      <a:r>
                        <a:rPr lang="en-US" sz="1600" cap="none" spc="0" dirty="0"/>
                        <a:t> </a:t>
                      </a:r>
                      <a:r>
                        <a:rPr lang="en-US" sz="1600" cap="none" spc="0" dirty="0" err="1"/>
                        <a:t>uzlabošanas</a:t>
                      </a:r>
                      <a:r>
                        <a:rPr lang="en-US" sz="1600" cap="none" spc="0" dirty="0"/>
                        <a:t> </a:t>
                      </a:r>
                      <a:r>
                        <a:rPr lang="en-US" sz="1600" cap="none" spc="0" dirty="0" err="1"/>
                        <a:t>plāns</a:t>
                      </a:r>
                      <a:endParaRPr lang="lv-LV" sz="1600" dirty="0"/>
                    </a:p>
                    <a:p>
                      <a:pPr algn="l"/>
                      <a:endParaRPr lang="lv-LV" sz="1600" dirty="0"/>
                    </a:p>
                  </a:txBody>
                  <a:tcPr/>
                </a:tc>
                <a:tc>
                  <a:txBody>
                    <a:bodyPr/>
                    <a:lstStyle/>
                    <a:p>
                      <a:pPr algn="ctr"/>
                      <a:r>
                        <a:rPr lang="en-US" sz="1600" cap="none" spc="0" dirty="0"/>
                        <a:t>25</a:t>
                      </a:r>
                      <a:r>
                        <a:rPr lang="lv-LV" sz="1600" cap="none" spc="0" dirty="0"/>
                        <a:t>,02</a:t>
                      </a:r>
                      <a:r>
                        <a:rPr lang="en-US" sz="1600" cap="none" spc="0" dirty="0"/>
                        <a:t> </a:t>
                      </a:r>
                      <a:r>
                        <a:rPr lang="en-US" sz="1600" cap="none" spc="0" dirty="0" err="1"/>
                        <a:t>milj</a:t>
                      </a:r>
                      <a:r>
                        <a:rPr lang="en-US" sz="1600" cap="none" spc="0" dirty="0"/>
                        <a:t>. </a:t>
                      </a:r>
                      <a:r>
                        <a:rPr lang="lv-LV" sz="1600" dirty="0"/>
                        <a:t>€</a:t>
                      </a:r>
                    </a:p>
                  </a:txBody>
                  <a:tcPr/>
                </a:tc>
                <a:extLst>
                  <a:ext uri="{0D108BD9-81ED-4DB2-BD59-A6C34878D82A}">
                    <a16:rowId xmlns:a16="http://schemas.microsoft.com/office/drawing/2014/main" val="1706044076"/>
                  </a:ext>
                </a:extLst>
              </a:tr>
              <a:tr h="818636">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b="1" cap="none" spc="0" dirty="0" err="1"/>
                        <a:t>Valsts</a:t>
                      </a:r>
                      <a:r>
                        <a:rPr lang="en-US" sz="1600" b="1" cap="none" spc="0" dirty="0"/>
                        <a:t> </a:t>
                      </a:r>
                      <a:r>
                        <a:rPr lang="en-US" sz="1600" b="1" cap="none" spc="0" dirty="0" err="1"/>
                        <a:t>kanceleja</a:t>
                      </a:r>
                      <a:endParaRPr lang="lv-LV" sz="1600" b="1" dirty="0"/>
                    </a:p>
                    <a:p>
                      <a:endParaRPr lang="lv-LV" sz="16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cap="none" spc="0" dirty="0"/>
                        <a:t>Bērnu </a:t>
                      </a:r>
                      <a:r>
                        <a:rPr lang="en-US" sz="1600" cap="none" spc="0" dirty="0" err="1"/>
                        <a:t>agrīnās</a:t>
                      </a:r>
                      <a:r>
                        <a:rPr lang="en-US" sz="1600" cap="none" spc="0" dirty="0"/>
                        <a:t> attīstības </a:t>
                      </a:r>
                      <a:r>
                        <a:rPr lang="en-US" sz="1600" cap="none" spc="0" dirty="0" err="1"/>
                        <a:t>skrīninga</a:t>
                      </a:r>
                      <a:r>
                        <a:rPr lang="en-US" sz="1600" cap="none" spc="0" dirty="0"/>
                        <a:t> </a:t>
                      </a:r>
                      <a:r>
                        <a:rPr lang="en-US" sz="1600" cap="none" spc="0" dirty="0" err="1"/>
                        <a:t>instrumentu</a:t>
                      </a:r>
                      <a:r>
                        <a:rPr lang="en-US" sz="1600" cap="none" spc="0" dirty="0"/>
                        <a:t> </a:t>
                      </a:r>
                      <a:r>
                        <a:rPr lang="en-US" sz="1600" cap="none" spc="0" dirty="0" err="1"/>
                        <a:t>komplekta</a:t>
                      </a:r>
                      <a:r>
                        <a:rPr lang="en-US" sz="1600" cap="none" spc="0" dirty="0"/>
                        <a:t> </a:t>
                      </a:r>
                      <a:r>
                        <a:rPr lang="en-US" sz="1600" cap="none" spc="0" dirty="0" err="1"/>
                        <a:t>ieviešana</a:t>
                      </a:r>
                      <a:endParaRPr lang="lv-LV" sz="16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cap="none" spc="0" dirty="0"/>
                        <a:t>1,</a:t>
                      </a:r>
                      <a:r>
                        <a:rPr lang="lv-LV" sz="1600" cap="none" spc="0" dirty="0"/>
                        <a:t>10</a:t>
                      </a:r>
                      <a:r>
                        <a:rPr lang="en-US" sz="1600" cap="none" spc="0" dirty="0"/>
                        <a:t> </a:t>
                      </a:r>
                      <a:r>
                        <a:rPr lang="en-US" sz="1600" cap="none" spc="0" dirty="0" err="1"/>
                        <a:t>milj</a:t>
                      </a:r>
                      <a:r>
                        <a:rPr lang="en-US" sz="1600" cap="none" spc="0" dirty="0"/>
                        <a:t>. </a:t>
                      </a:r>
                      <a:r>
                        <a:rPr lang="lv-LV" sz="1600" dirty="0"/>
                        <a:t>€*</a:t>
                      </a:r>
                    </a:p>
                    <a:p>
                      <a:pPr marL="0" marR="0" lvl="0" indent="0" algn="ctr" defTabSz="457200" rtl="0" eaLnBrk="1" fontAlgn="auto" latinLnBrk="0" hangingPunct="1">
                        <a:lnSpc>
                          <a:spcPct val="100000"/>
                        </a:lnSpc>
                        <a:spcBef>
                          <a:spcPts val="0"/>
                        </a:spcBef>
                        <a:spcAft>
                          <a:spcPts val="0"/>
                        </a:spcAft>
                        <a:buClrTx/>
                        <a:buSzTx/>
                        <a:buFontTx/>
                        <a:buNone/>
                        <a:tabLst/>
                        <a:defRPr/>
                      </a:pPr>
                      <a:r>
                        <a:rPr lang="lv-LV" sz="1200" dirty="0"/>
                        <a:t>(*finansējums iekļauts VM budžetā)</a:t>
                      </a:r>
                    </a:p>
                    <a:p>
                      <a:pPr algn="ctr"/>
                      <a:endParaRPr lang="lv-LV" sz="1600" dirty="0"/>
                    </a:p>
                  </a:txBody>
                  <a:tcPr/>
                </a:tc>
                <a:extLst>
                  <a:ext uri="{0D108BD9-81ED-4DB2-BD59-A6C34878D82A}">
                    <a16:rowId xmlns:a16="http://schemas.microsoft.com/office/drawing/2014/main" val="1040280902"/>
                  </a:ext>
                </a:extLst>
              </a:tr>
              <a:tr h="826287">
                <a:tc vMerge="1">
                  <a:txBody>
                    <a:bodyPr/>
                    <a:lstStyle/>
                    <a:p>
                      <a:endParaRPr lang="lv-LV"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cap="none" spc="0" dirty="0" err="1"/>
                        <a:t>Pakalpojums</a:t>
                      </a:r>
                      <a:r>
                        <a:rPr lang="en-US" sz="1600" cap="none" spc="0" dirty="0"/>
                        <a:t> </a:t>
                      </a:r>
                      <a:r>
                        <a:rPr lang="en-US" sz="1600" cap="none" spc="0" dirty="0" err="1"/>
                        <a:t>bērniem</a:t>
                      </a:r>
                      <a:r>
                        <a:rPr lang="en-US" sz="1600" cap="none" spc="0" dirty="0"/>
                        <a:t> </a:t>
                      </a:r>
                      <a:r>
                        <a:rPr lang="en-US" sz="1600" cap="none" spc="0" dirty="0" err="1"/>
                        <a:t>bezpalīdzības</a:t>
                      </a:r>
                      <a:r>
                        <a:rPr lang="en-US" sz="1600" cap="none" spc="0" dirty="0"/>
                        <a:t> </a:t>
                      </a:r>
                      <a:r>
                        <a:rPr lang="en-US" sz="1600" cap="none" spc="0" dirty="0" err="1"/>
                        <a:t>stāvoklī</a:t>
                      </a:r>
                      <a:endParaRPr lang="lv-LV" sz="1600" dirty="0"/>
                    </a:p>
                    <a:p>
                      <a:pPr algn="l"/>
                      <a:endParaRPr lang="lv-LV" sz="1600" dirty="0"/>
                    </a:p>
                  </a:txBody>
                  <a:tcPr/>
                </a:tc>
                <a:tc>
                  <a:txBody>
                    <a:bodyPr/>
                    <a:lstStyle/>
                    <a:p>
                      <a:pPr algn="ctr"/>
                      <a:r>
                        <a:rPr lang="en-US" sz="1600" cap="none" spc="0" dirty="0"/>
                        <a:t>1,11 </a:t>
                      </a:r>
                      <a:r>
                        <a:rPr lang="en-US" sz="1600" cap="none" spc="0" dirty="0" err="1"/>
                        <a:t>milj</a:t>
                      </a:r>
                      <a:r>
                        <a:rPr lang="en-US" sz="1600" cap="none" spc="0" dirty="0"/>
                        <a:t>. </a:t>
                      </a:r>
                      <a:r>
                        <a:rPr lang="lv-LV" sz="1600" dirty="0"/>
                        <a:t>€</a:t>
                      </a:r>
                    </a:p>
                  </a:txBody>
                  <a:tcPr/>
                </a:tc>
                <a:extLst>
                  <a:ext uri="{0D108BD9-81ED-4DB2-BD59-A6C34878D82A}">
                    <a16:rowId xmlns:a16="http://schemas.microsoft.com/office/drawing/2014/main" val="580662672"/>
                  </a:ext>
                </a:extLst>
              </a:tr>
              <a:tr h="818636">
                <a:tc>
                  <a:txBody>
                    <a:bodyPr/>
                    <a:lstStyle/>
                    <a:p>
                      <a:r>
                        <a:rPr lang="en-US" sz="1600" b="1" dirty="0" err="1"/>
                        <a:t>Kultūras</a:t>
                      </a:r>
                      <a:r>
                        <a:rPr lang="en-US" sz="1600" b="1" dirty="0"/>
                        <a:t> ministrija </a:t>
                      </a:r>
                      <a:endParaRPr lang="lv-LV" sz="1600" b="1" dirty="0"/>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lv-LV" sz="1600" kern="1200" dirty="0">
                          <a:solidFill>
                            <a:schemeClr val="dk1"/>
                          </a:solidFill>
                          <a:effectLst/>
                          <a:latin typeface="+mn-lt"/>
                          <a:ea typeface="+mn-ea"/>
                          <a:cs typeface="+mn-cs"/>
                        </a:rPr>
                        <a:t>Programmas "Latvijas skolas soma" attīstīšanai, latviešu valodas apguves caur lasīšanu un Latvijas kultūras kanona apguves nodrošināšanai </a:t>
                      </a:r>
                      <a:endParaRPr lang="lv-LV" sz="1600" dirty="0"/>
                    </a:p>
                  </a:txBody>
                  <a:tcPr/>
                </a:tc>
                <a:tc>
                  <a:txBody>
                    <a:bodyPr/>
                    <a:lstStyle/>
                    <a:p>
                      <a:pPr algn="ctr"/>
                      <a:r>
                        <a:rPr lang="en-US" sz="1600"/>
                        <a:t>56 </a:t>
                      </a:r>
                      <a:r>
                        <a:rPr lang="en-US" sz="1600" dirty="0"/>
                        <a:t>000 </a:t>
                      </a:r>
                      <a:r>
                        <a:rPr lang="lv-LV" sz="1600" dirty="0"/>
                        <a:t>€</a:t>
                      </a:r>
                    </a:p>
                  </a:txBody>
                  <a:tcPr/>
                </a:tc>
                <a:extLst>
                  <a:ext uri="{0D108BD9-81ED-4DB2-BD59-A6C34878D82A}">
                    <a16:rowId xmlns:a16="http://schemas.microsoft.com/office/drawing/2014/main" val="733866683"/>
                  </a:ext>
                </a:extLst>
              </a:tr>
            </a:tbl>
          </a:graphicData>
        </a:graphic>
      </p:graphicFrame>
    </p:spTree>
    <p:extLst>
      <p:ext uri="{BB962C8B-B14F-4D97-AF65-F5344CB8AC3E}">
        <p14:creationId xmlns:p14="http://schemas.microsoft.com/office/powerpoint/2010/main" val="31308661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65760"/>
            <a:ext cx="9144000" cy="6492240"/>
          </a:xfrm>
          <a:prstGeom prst="rect">
            <a:avLst/>
          </a:prstGeom>
          <a:solidFill>
            <a:srgbClr val="F5F7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Rectangle 2"/>
          <p:cNvSpPr/>
          <p:nvPr/>
        </p:nvSpPr>
        <p:spPr>
          <a:xfrm>
            <a:off x="0" y="0"/>
            <a:ext cx="9144000" cy="365760"/>
          </a:xfrm>
          <a:prstGeom prst="rect">
            <a:avLst/>
          </a:prstGeom>
          <a:solidFill>
            <a:schemeClr val="accent3">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dirty="0"/>
          </a:p>
        </p:txBody>
      </p:sp>
      <p:sp>
        <p:nvSpPr>
          <p:cNvPr id="4" name="TextBox 3"/>
          <p:cNvSpPr txBox="1"/>
          <p:nvPr/>
        </p:nvSpPr>
        <p:spPr>
          <a:xfrm>
            <a:off x="287382" y="469910"/>
            <a:ext cx="8556171" cy="492443"/>
          </a:xfrm>
          <a:prstGeom prst="rect">
            <a:avLst/>
          </a:prstGeom>
          <a:noFill/>
        </p:spPr>
        <p:txBody>
          <a:bodyPr wrap="square">
            <a:spAutoFit/>
          </a:bodyPr>
          <a:lstStyle/>
          <a:p>
            <a:pPr algn="ctr">
              <a:defRPr sz="3400" b="1"/>
            </a:pPr>
            <a:r>
              <a:rPr lang="en-GB" sz="2600" dirty="0" err="1">
                <a:solidFill>
                  <a:schemeClr val="tx2"/>
                </a:solidFill>
              </a:rPr>
              <a:t>Citu</a:t>
            </a:r>
            <a:r>
              <a:rPr lang="en-GB" sz="2600" dirty="0">
                <a:solidFill>
                  <a:schemeClr val="tx2"/>
                </a:solidFill>
              </a:rPr>
              <a:t> </a:t>
            </a:r>
            <a:r>
              <a:rPr lang="en-GB" sz="2600" dirty="0" err="1">
                <a:solidFill>
                  <a:schemeClr val="tx2"/>
                </a:solidFill>
              </a:rPr>
              <a:t>ministriju</a:t>
            </a:r>
            <a:r>
              <a:rPr lang="en-GB" sz="2600" dirty="0">
                <a:solidFill>
                  <a:schemeClr val="tx2"/>
                </a:solidFill>
              </a:rPr>
              <a:t> </a:t>
            </a:r>
            <a:r>
              <a:rPr lang="en-GB" sz="2600" dirty="0" err="1">
                <a:solidFill>
                  <a:schemeClr val="tx2"/>
                </a:solidFill>
              </a:rPr>
              <a:t>priekšlikumi</a:t>
            </a:r>
            <a:r>
              <a:rPr lang="en-GB" sz="2600" dirty="0">
                <a:solidFill>
                  <a:schemeClr val="tx2"/>
                </a:solidFill>
              </a:rPr>
              <a:t> </a:t>
            </a:r>
            <a:r>
              <a:rPr lang="en-US" sz="2600" dirty="0">
                <a:solidFill>
                  <a:schemeClr val="accent3">
                    <a:lumMod val="50000"/>
                  </a:schemeClr>
                </a:solidFill>
              </a:rPr>
              <a:t>II</a:t>
            </a:r>
            <a:endParaRPr lang="lv-LV" sz="2600" dirty="0">
              <a:solidFill>
                <a:srgbClr val="002060"/>
              </a:solidFill>
            </a:endParaRPr>
          </a:p>
        </p:txBody>
      </p:sp>
      <p:graphicFrame>
        <p:nvGraphicFramePr>
          <p:cNvPr id="8" name="Content Placeholder 7">
            <a:extLst>
              <a:ext uri="{FF2B5EF4-FFF2-40B4-BE49-F238E27FC236}">
                <a16:creationId xmlns:a16="http://schemas.microsoft.com/office/drawing/2014/main" id="{18EE6199-6D42-435B-97A3-1201AA6AA8C1}"/>
              </a:ext>
            </a:extLst>
          </p:cNvPr>
          <p:cNvGraphicFramePr>
            <a:graphicFrameLocks noGrp="1"/>
          </p:cNvGraphicFramePr>
          <p:nvPr>
            <p:ph idx="1"/>
            <p:extLst>
              <p:ext uri="{D42A27DB-BD31-4B8C-83A1-F6EECF244321}">
                <p14:modId xmlns:p14="http://schemas.microsoft.com/office/powerpoint/2010/main" val="3966163891"/>
              </p:ext>
            </p:extLst>
          </p:nvPr>
        </p:nvGraphicFramePr>
        <p:xfrm>
          <a:off x="300447" y="941812"/>
          <a:ext cx="8556171" cy="5488182"/>
        </p:xfrm>
        <a:graphic>
          <a:graphicData uri="http://schemas.openxmlformats.org/drawingml/2006/table">
            <a:tbl>
              <a:tblPr firstRow="1" bandRow="1">
                <a:tableStyleId>{EB344D84-9AFB-497E-A393-DC336BA19D2E}</a:tableStyleId>
              </a:tblPr>
              <a:tblGrid>
                <a:gridCol w="2852057">
                  <a:extLst>
                    <a:ext uri="{9D8B030D-6E8A-4147-A177-3AD203B41FA5}">
                      <a16:colId xmlns:a16="http://schemas.microsoft.com/office/drawing/2014/main" val="2234288952"/>
                    </a:ext>
                  </a:extLst>
                </a:gridCol>
                <a:gridCol w="3304903">
                  <a:extLst>
                    <a:ext uri="{9D8B030D-6E8A-4147-A177-3AD203B41FA5}">
                      <a16:colId xmlns:a16="http://schemas.microsoft.com/office/drawing/2014/main" val="288108927"/>
                    </a:ext>
                  </a:extLst>
                </a:gridCol>
                <a:gridCol w="2399211">
                  <a:extLst>
                    <a:ext uri="{9D8B030D-6E8A-4147-A177-3AD203B41FA5}">
                      <a16:colId xmlns:a16="http://schemas.microsoft.com/office/drawing/2014/main" val="3751070127"/>
                    </a:ext>
                  </a:extLst>
                </a:gridCol>
              </a:tblGrid>
              <a:tr h="560809">
                <a:tc>
                  <a:txBody>
                    <a:bodyPr/>
                    <a:lstStyle/>
                    <a:p>
                      <a:pPr algn="ctr"/>
                      <a:r>
                        <a:rPr lang="en-GB" sz="1600" b="1" dirty="0" err="1">
                          <a:solidFill>
                            <a:schemeClr val="tx1"/>
                          </a:solidFill>
                        </a:rPr>
                        <a:t>Institūcija</a:t>
                      </a:r>
                      <a:endParaRPr lang="lv-LV" sz="1600" b="1" dirty="0">
                        <a:solidFill>
                          <a:schemeClr val="tx1"/>
                        </a:solidFill>
                      </a:endParaRPr>
                    </a:p>
                  </a:txBody>
                  <a:tcPr>
                    <a:solidFill>
                      <a:schemeClr val="accent3">
                        <a:lumMod val="40000"/>
                        <a:lumOff val="60000"/>
                      </a:schemeClr>
                    </a:solidFill>
                  </a:tcPr>
                </a:tc>
                <a:tc>
                  <a:txBody>
                    <a:bodyPr/>
                    <a:lstStyle/>
                    <a:p>
                      <a:pPr algn="ctr"/>
                      <a:r>
                        <a:rPr lang="en-GB" sz="1600" b="1" dirty="0" err="1">
                          <a:solidFill>
                            <a:schemeClr val="tx1"/>
                          </a:solidFill>
                        </a:rPr>
                        <a:t>Pasākums</a:t>
                      </a:r>
                      <a:endParaRPr lang="lv-LV" sz="1600" b="1" dirty="0">
                        <a:solidFill>
                          <a:schemeClr val="tx1"/>
                        </a:solidFill>
                      </a:endParaRPr>
                    </a:p>
                  </a:txBody>
                  <a:tcPr>
                    <a:solidFill>
                      <a:schemeClr val="accent3">
                        <a:lumMod val="40000"/>
                        <a:lumOff val="60000"/>
                      </a:schemeClr>
                    </a:solidFill>
                  </a:tcPr>
                </a:tc>
                <a:tc>
                  <a:txBody>
                    <a:bodyPr/>
                    <a:lstStyle/>
                    <a:p>
                      <a:pPr algn="ctr"/>
                      <a:r>
                        <a:rPr lang="lv-LV" sz="1600" b="1" noProof="0" dirty="0">
                          <a:solidFill>
                            <a:schemeClr val="tx1"/>
                          </a:solidFill>
                        </a:rPr>
                        <a:t>Papildu nepieciešamais finansējums</a:t>
                      </a:r>
                    </a:p>
                  </a:txBody>
                  <a:tcPr>
                    <a:solidFill>
                      <a:schemeClr val="accent3">
                        <a:lumMod val="40000"/>
                        <a:lumOff val="60000"/>
                      </a:schemeClr>
                    </a:solidFill>
                  </a:tcPr>
                </a:tc>
                <a:extLst>
                  <a:ext uri="{0D108BD9-81ED-4DB2-BD59-A6C34878D82A}">
                    <a16:rowId xmlns:a16="http://schemas.microsoft.com/office/drawing/2014/main" val="3099732014"/>
                  </a:ext>
                </a:extLst>
              </a:tr>
              <a:tr h="577313">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b="1" cap="none" spc="0" dirty="0" err="1"/>
                        <a:t>Tieslietu</a:t>
                      </a:r>
                      <a:r>
                        <a:rPr lang="en-US" sz="1600" b="1" cap="none" spc="0" dirty="0"/>
                        <a:t> ministrija</a:t>
                      </a:r>
                    </a:p>
                    <a:p>
                      <a:endParaRPr lang="lv-LV" sz="1600" b="1" dirty="0"/>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GB" sz="1600" kern="1200" dirty="0">
                          <a:effectLst/>
                        </a:rPr>
                        <a:t>O</a:t>
                      </a:r>
                      <a:r>
                        <a:rPr lang="lv-LV" sz="1600" kern="1200" dirty="0" err="1">
                          <a:effectLst/>
                        </a:rPr>
                        <a:t>bligāt</a:t>
                      </a:r>
                      <a:r>
                        <a:rPr lang="en-GB" sz="1600" kern="1200" dirty="0">
                          <a:effectLst/>
                        </a:rPr>
                        <a:t>as</a:t>
                      </a:r>
                      <a:r>
                        <a:rPr lang="lv-LV" sz="1600" kern="1200" dirty="0">
                          <a:effectLst/>
                        </a:rPr>
                        <a:t> mediatora </a:t>
                      </a:r>
                      <a:r>
                        <a:rPr lang="lv-LV" sz="1600" kern="1200" dirty="0" err="1">
                          <a:effectLst/>
                        </a:rPr>
                        <a:t>konsultācij</a:t>
                      </a:r>
                      <a:r>
                        <a:rPr lang="en-GB" sz="1600" kern="1200" dirty="0">
                          <a:effectLst/>
                        </a:rPr>
                        <a:t>as</a:t>
                      </a:r>
                      <a:r>
                        <a:rPr lang="lv-LV" sz="1600" kern="1200" dirty="0">
                          <a:effectLst/>
                        </a:rPr>
                        <a:t> strīdos, kas skar bērna intereses</a:t>
                      </a:r>
                      <a:endParaRPr lang="lv-LV" sz="16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kern="1200" cap="none" spc="0" dirty="0"/>
                        <a:t>0,24 </a:t>
                      </a:r>
                      <a:r>
                        <a:rPr lang="en-US" sz="1600" kern="1200" cap="none" spc="0" dirty="0" err="1"/>
                        <a:t>milj</a:t>
                      </a:r>
                      <a:r>
                        <a:rPr lang="en-US" sz="1600" kern="1200" cap="none" spc="0" dirty="0"/>
                        <a:t>. </a:t>
                      </a:r>
                      <a:r>
                        <a:rPr lang="lv-LV" sz="1600" kern="1200" cap="none" spc="0" dirty="0"/>
                        <a:t>€</a:t>
                      </a:r>
                    </a:p>
                    <a:p>
                      <a:pPr>
                        <a:buNone/>
                      </a:pPr>
                      <a:endParaRPr lang="en-US" sz="1600" cap="none" spc="0" dirty="0">
                        <a:solidFill>
                          <a:schemeClr val="tx1"/>
                        </a:solidFill>
                        <a:latin typeface="+mn-lt"/>
                      </a:endParaRPr>
                    </a:p>
                  </a:txBody>
                  <a:tcPr marL="77795" marR="77795" marT="77795" marB="77795" anchor="ctr"/>
                </a:tc>
                <a:extLst>
                  <a:ext uri="{0D108BD9-81ED-4DB2-BD59-A6C34878D82A}">
                    <a16:rowId xmlns:a16="http://schemas.microsoft.com/office/drawing/2014/main" val="1374237865"/>
                  </a:ext>
                </a:extLst>
              </a:tr>
              <a:tr h="217860">
                <a:tc vMerge="1">
                  <a:txBody>
                    <a:bodyPr/>
                    <a:lstStyle/>
                    <a:p>
                      <a:endParaRPr lang="lv-LV" dirty="0"/>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600" cap="none" spc="0" dirty="0"/>
                        <a:t>Bērnu un </a:t>
                      </a:r>
                      <a:r>
                        <a:rPr lang="en-US" sz="1600" cap="none" spc="0" dirty="0" err="1"/>
                        <a:t>jauniešu</a:t>
                      </a:r>
                      <a:r>
                        <a:rPr lang="en-US" sz="1600" cap="none" spc="0" dirty="0"/>
                        <a:t> </a:t>
                      </a:r>
                      <a:r>
                        <a:rPr lang="en-US" sz="1600" cap="none" spc="0" dirty="0" err="1"/>
                        <a:t>drošā</a:t>
                      </a:r>
                      <a:r>
                        <a:rPr lang="en-US" sz="1600" cap="none" spc="0" dirty="0"/>
                        <a:t> </a:t>
                      </a:r>
                      <a:r>
                        <a:rPr lang="en-US" sz="1600" cap="none" spc="0" dirty="0" err="1"/>
                        <a:t>māja</a:t>
                      </a:r>
                      <a:endParaRPr lang="lv-LV" sz="16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kern="1200" cap="none" spc="0" dirty="0"/>
                        <a:t>11,93 </a:t>
                      </a:r>
                      <a:r>
                        <a:rPr lang="en-US" sz="1600" kern="1200" cap="none" spc="0" dirty="0" err="1"/>
                        <a:t>milj</a:t>
                      </a:r>
                      <a:r>
                        <a:rPr lang="en-US" sz="1600" kern="1200" cap="none" spc="0" dirty="0"/>
                        <a:t>. </a:t>
                      </a:r>
                      <a:r>
                        <a:rPr lang="lv-LV" sz="1600" kern="1200" cap="none" spc="0" dirty="0"/>
                        <a:t>€</a:t>
                      </a:r>
                      <a:endParaRPr lang="en-US" sz="1600" cap="none" spc="0" dirty="0">
                        <a:solidFill>
                          <a:schemeClr val="tx1"/>
                        </a:solidFill>
                        <a:latin typeface="+mn-lt"/>
                      </a:endParaRPr>
                    </a:p>
                  </a:txBody>
                  <a:tcPr marL="77795" marR="77795" marT="77795" marB="77795" anchor="ctr"/>
                </a:tc>
                <a:extLst>
                  <a:ext uri="{0D108BD9-81ED-4DB2-BD59-A6C34878D82A}">
                    <a16:rowId xmlns:a16="http://schemas.microsoft.com/office/drawing/2014/main" val="378507976"/>
                  </a:ext>
                </a:extLst>
              </a:tr>
              <a:tr h="519741">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lv-LV" sz="1600" b="1" cap="none" spc="0" noProof="0" dirty="0"/>
                        <a:t>Viedās</a:t>
                      </a:r>
                      <a:r>
                        <a:rPr lang="en-US" sz="1600" b="1" cap="none" spc="0" dirty="0"/>
                        <a:t> a</a:t>
                      </a:r>
                      <a:r>
                        <a:rPr lang="lv-LV" sz="1600" b="1" cap="none" spc="0" noProof="0" dirty="0" err="1"/>
                        <a:t>dministrācijas</a:t>
                      </a:r>
                      <a:r>
                        <a:rPr lang="en-US" sz="1600" b="1" cap="none" spc="0" dirty="0"/>
                        <a:t> un re</a:t>
                      </a:r>
                      <a:r>
                        <a:rPr lang="lv-LV" sz="1600" b="1" cap="none" spc="0" dirty="0"/>
                        <a:t>ģ</a:t>
                      </a:r>
                      <a:r>
                        <a:rPr lang="en-GB" sz="1600" b="1" cap="none" spc="0" dirty="0" err="1"/>
                        <a:t>ionālās</a:t>
                      </a:r>
                      <a:r>
                        <a:rPr lang="en-GB" sz="1600" b="1" cap="none" spc="0" dirty="0"/>
                        <a:t> attīstības ministrija</a:t>
                      </a:r>
                      <a:endParaRPr lang="en-US" sz="1600" b="1" cap="none" spc="0" dirty="0">
                        <a:solidFill>
                          <a:schemeClr val="tx1"/>
                        </a:solidFill>
                        <a:latin typeface="+mn-lt"/>
                      </a:endParaRPr>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lv-LV" sz="1600" cap="none" spc="0" dirty="0"/>
                        <a:t>Atbalst</a:t>
                      </a:r>
                      <a:r>
                        <a:rPr lang="en-GB" sz="1600" cap="none" spc="0" dirty="0"/>
                        <a:t>s</a:t>
                      </a:r>
                      <a:r>
                        <a:rPr lang="lv-LV" sz="1600" cap="none" spc="0" dirty="0"/>
                        <a:t> pašvaldībām reģionālo </a:t>
                      </a:r>
                      <a:r>
                        <a:rPr lang="lv-LV" sz="1600" cap="none" spc="0" dirty="0" err="1"/>
                        <a:t>remigrācijas</a:t>
                      </a:r>
                      <a:r>
                        <a:rPr lang="lv-LV" sz="1600" cap="none" spc="0" dirty="0"/>
                        <a:t> aktivitāšu īstenošanai</a:t>
                      </a:r>
                      <a:endParaRPr lang="en-US" sz="1600" cap="none" spc="0" dirty="0">
                        <a:solidFill>
                          <a:schemeClr val="tx1"/>
                        </a:solidFill>
                        <a:latin typeface="+mn-lt"/>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cap="none" spc="0" dirty="0"/>
                        <a:t>0,45 </a:t>
                      </a:r>
                      <a:r>
                        <a:rPr lang="en-US" sz="1600" cap="none" spc="0" dirty="0" err="1"/>
                        <a:t>milj</a:t>
                      </a:r>
                      <a:r>
                        <a:rPr lang="en-US" sz="1600" cap="none" spc="0" dirty="0"/>
                        <a:t>. €</a:t>
                      </a:r>
                    </a:p>
                    <a:p>
                      <a:pPr algn="ctr"/>
                      <a:endParaRPr lang="lv-LV" sz="1600" dirty="0"/>
                    </a:p>
                  </a:txBody>
                  <a:tcPr/>
                </a:tc>
                <a:extLst>
                  <a:ext uri="{0D108BD9-81ED-4DB2-BD59-A6C34878D82A}">
                    <a16:rowId xmlns:a16="http://schemas.microsoft.com/office/drawing/2014/main" val="1733100865"/>
                  </a:ext>
                </a:extLst>
              </a:tr>
              <a:tr h="519741">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en-US" sz="1800" b="1" cap="none" spc="0" dirty="0">
                        <a:solidFill>
                          <a:schemeClr val="tx1"/>
                        </a:solidFill>
                        <a:latin typeface="+mn-lt"/>
                      </a:endParaRPr>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GB" sz="1600" cap="none" spc="0" dirty="0">
                          <a:solidFill>
                            <a:schemeClr val="tx1"/>
                          </a:solidFill>
                          <a:latin typeface="+mn-lt"/>
                        </a:rPr>
                        <a:t>A</a:t>
                      </a:r>
                      <a:r>
                        <a:rPr lang="lv-LV" sz="1600" cap="none" spc="0" dirty="0" err="1">
                          <a:solidFill>
                            <a:schemeClr val="tx1"/>
                          </a:solidFill>
                          <a:latin typeface="+mn-lt"/>
                        </a:rPr>
                        <a:t>tbalsts</a:t>
                      </a:r>
                      <a:r>
                        <a:rPr lang="lv-LV" sz="1600" cap="none" spc="0" dirty="0">
                          <a:solidFill>
                            <a:schemeClr val="tx1"/>
                          </a:solidFill>
                          <a:latin typeface="+mn-lt"/>
                        </a:rPr>
                        <a:t> </a:t>
                      </a:r>
                      <a:r>
                        <a:rPr lang="lv-LV" sz="1600" cap="none" spc="0" dirty="0" err="1">
                          <a:solidFill>
                            <a:schemeClr val="tx1"/>
                          </a:solidFill>
                          <a:latin typeface="+mn-lt"/>
                        </a:rPr>
                        <a:t>remigrācijas</a:t>
                      </a:r>
                      <a:r>
                        <a:rPr lang="lv-LV" sz="1600" cap="none" spc="0" dirty="0">
                          <a:solidFill>
                            <a:schemeClr val="tx1"/>
                          </a:solidFill>
                          <a:latin typeface="+mn-lt"/>
                        </a:rPr>
                        <a:t> pasākumiem un reintegrācijas programmām</a:t>
                      </a:r>
                      <a:r>
                        <a:rPr lang="en-GB" sz="1600" cap="none" spc="0" dirty="0">
                          <a:solidFill>
                            <a:schemeClr val="tx1"/>
                          </a:solidFill>
                          <a:latin typeface="+mn-lt"/>
                        </a:rPr>
                        <a:t> re</a:t>
                      </a:r>
                      <a:r>
                        <a:rPr lang="lv-LV" sz="1600" cap="none" spc="0" dirty="0">
                          <a:solidFill>
                            <a:schemeClr val="tx1"/>
                          </a:solidFill>
                          <a:latin typeface="+mn-lt"/>
                        </a:rPr>
                        <a:t>ģ</a:t>
                      </a:r>
                      <a:r>
                        <a:rPr lang="en-GB" sz="1600" cap="none" spc="0" dirty="0" err="1">
                          <a:solidFill>
                            <a:schemeClr val="tx1"/>
                          </a:solidFill>
                          <a:latin typeface="+mn-lt"/>
                        </a:rPr>
                        <a:t>ionos</a:t>
                      </a:r>
                      <a:endParaRPr lang="en-US" sz="1600" cap="none" spc="0" dirty="0">
                        <a:solidFill>
                          <a:schemeClr val="tx1"/>
                        </a:solidFill>
                        <a:latin typeface="+mn-lt"/>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cap="none" spc="0" dirty="0"/>
                        <a:t>0,35 </a:t>
                      </a:r>
                      <a:r>
                        <a:rPr lang="en-US" sz="1600" cap="none" spc="0" dirty="0" err="1"/>
                        <a:t>milj</a:t>
                      </a:r>
                      <a:r>
                        <a:rPr lang="en-US" sz="1600" cap="none" spc="0" dirty="0"/>
                        <a:t>. €</a:t>
                      </a:r>
                    </a:p>
                    <a:p>
                      <a:pPr algn="ctr"/>
                      <a:endParaRPr lang="lv-LV" sz="1600" dirty="0"/>
                    </a:p>
                  </a:txBody>
                  <a:tcPr/>
                </a:tc>
                <a:extLst>
                  <a:ext uri="{0D108BD9-81ED-4DB2-BD59-A6C34878D82A}">
                    <a16:rowId xmlns:a16="http://schemas.microsoft.com/office/drawing/2014/main" val="3326381664"/>
                  </a:ext>
                </a:extLst>
              </a:tr>
              <a:tr h="2708122">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lv-LV" sz="1600" b="1" cap="none" spc="0" noProof="0" dirty="0">
                          <a:solidFill>
                            <a:schemeClr val="tx1"/>
                          </a:solidFill>
                          <a:latin typeface="+mn-lt"/>
                        </a:rPr>
                        <a:t>Izglītības un zinātnes </a:t>
                      </a:r>
                      <a:r>
                        <a:rPr lang="en-US" sz="1600" b="1" cap="none" spc="0" dirty="0">
                          <a:solidFill>
                            <a:schemeClr val="tx1"/>
                          </a:solidFill>
                          <a:latin typeface="+mn-lt"/>
                        </a:rPr>
                        <a:t>ministrija</a:t>
                      </a:r>
                      <a:endParaRPr lang="lv-LV" sz="1600" dirty="0"/>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600" b="1" cap="none" spc="0" dirty="0">
                        <a:solidFill>
                          <a:schemeClr val="tx1"/>
                        </a:solidFill>
                        <a:latin typeface="+mn-lt"/>
                      </a:endParaRPr>
                    </a:p>
                  </a:txBody>
                  <a:tcPr/>
                </a:tc>
                <a:tc>
                  <a:txBody>
                    <a:bodyPr/>
                    <a:lstStyle/>
                    <a:p>
                      <a:pPr algn="just"/>
                      <a:r>
                        <a:rPr lang="lv-LV" sz="1600" b="1" kern="1200" dirty="0">
                          <a:solidFill>
                            <a:schemeClr val="dk1"/>
                          </a:solidFill>
                          <a:effectLst/>
                          <a:latin typeface="+mn-lt"/>
                          <a:ea typeface="+mn-ea"/>
                          <a:cs typeface="+mn-cs"/>
                        </a:rPr>
                        <a:t>Sociālā stipendija “</a:t>
                      </a:r>
                      <a:r>
                        <a:rPr lang="lv-LV" sz="1600" b="1" kern="1200" dirty="0" err="1">
                          <a:solidFill>
                            <a:schemeClr val="dk1"/>
                          </a:solidFill>
                          <a:effectLst/>
                          <a:latin typeface="+mn-lt"/>
                          <a:ea typeface="+mn-ea"/>
                          <a:cs typeface="+mn-cs"/>
                        </a:rPr>
                        <a:t>Studētgods</a:t>
                      </a:r>
                      <a:r>
                        <a:rPr lang="lv-LV" sz="1600" b="1" kern="1200" dirty="0">
                          <a:solidFill>
                            <a:schemeClr val="dk1"/>
                          </a:solidFill>
                          <a:effectLst/>
                          <a:latin typeface="+mn-lt"/>
                          <a:ea typeface="+mn-ea"/>
                          <a:cs typeface="+mn-cs"/>
                        </a:rPr>
                        <a:t>”,</a:t>
                      </a:r>
                      <a:r>
                        <a:rPr lang="lv-LV" sz="1600" kern="1200" dirty="0">
                          <a:solidFill>
                            <a:schemeClr val="dk1"/>
                          </a:solidFill>
                          <a:effectLst/>
                          <a:latin typeface="+mn-lt"/>
                          <a:ea typeface="+mn-ea"/>
                          <a:cs typeface="+mn-cs"/>
                        </a:rPr>
                        <a:t> saņēmēji ir studējošie līdz 25 gadu vecumam: (1) no daudzbērnu ģimenēm; (2) bāreņi, bez vecāku apgādības; (3) ar invaliditāti (4) no trūcīgas vai maznodrošinātas mājsaimniecības.</a:t>
                      </a:r>
                    </a:p>
                    <a:p>
                      <a:r>
                        <a:rPr lang="lv-LV" sz="1600" kern="1200" dirty="0">
                          <a:solidFill>
                            <a:schemeClr val="dk1"/>
                          </a:solidFill>
                          <a:effectLst/>
                          <a:latin typeface="+mn-lt"/>
                          <a:ea typeface="+mn-ea"/>
                          <a:cs typeface="+mn-cs"/>
                        </a:rPr>
                        <a:t>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1600" cap="none" spc="0" dirty="0">
                        <a:solidFill>
                          <a:schemeClr val="tx1"/>
                        </a:solidFill>
                        <a:latin typeface="+mn-lt"/>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lv-LV" sz="1600" cap="none" spc="0" dirty="0">
                          <a:solidFill>
                            <a:schemeClr val="tx1"/>
                          </a:solidFill>
                          <a:latin typeface="+mn-lt"/>
                        </a:rPr>
                        <a:t>Nepieciešams papildu finansējums</a:t>
                      </a:r>
                      <a:endParaRPr lang="en-US" sz="1600" cap="none" spc="0" dirty="0">
                        <a:solidFill>
                          <a:schemeClr val="tx1"/>
                        </a:solidFill>
                        <a:latin typeface="+mn-lt"/>
                      </a:endParaRPr>
                    </a:p>
                    <a:p>
                      <a:pPr algn="ctr"/>
                      <a:endParaRPr lang="en-US" sz="1600" dirty="0"/>
                    </a:p>
                    <a:p>
                      <a:pPr algn="ctr"/>
                      <a:endParaRPr lang="en-US" sz="1600" dirty="0"/>
                    </a:p>
                    <a:p>
                      <a:pPr algn="ctr"/>
                      <a:endParaRPr lang="en-US" sz="1600" dirty="0"/>
                    </a:p>
                    <a:p>
                      <a:pPr algn="ctr"/>
                      <a:endParaRPr lang="en-US" sz="1600" dirty="0"/>
                    </a:p>
                    <a:p>
                      <a:pPr algn="ctr"/>
                      <a:endParaRPr lang="en-US" sz="1600" dirty="0"/>
                    </a:p>
                    <a:p>
                      <a:pPr algn="ctr"/>
                      <a:endParaRPr lang="en-US" sz="1600" dirty="0"/>
                    </a:p>
                    <a:p>
                      <a:pPr algn="ctr"/>
                      <a:endParaRPr lang="en-US" sz="1600" dirty="0"/>
                    </a:p>
                    <a:p>
                      <a:pPr algn="ctr"/>
                      <a:endParaRPr lang="en-US" sz="1600" dirty="0"/>
                    </a:p>
                  </a:txBody>
                  <a:tcPr/>
                </a:tc>
                <a:extLst>
                  <a:ext uri="{0D108BD9-81ED-4DB2-BD59-A6C34878D82A}">
                    <a16:rowId xmlns:a16="http://schemas.microsoft.com/office/drawing/2014/main" val="1623084602"/>
                  </a:ext>
                </a:extLst>
              </a:tr>
            </a:tbl>
          </a:graphicData>
        </a:graphic>
      </p:graphicFrame>
    </p:spTree>
    <p:extLst>
      <p:ext uri="{BB962C8B-B14F-4D97-AF65-F5344CB8AC3E}">
        <p14:creationId xmlns:p14="http://schemas.microsoft.com/office/powerpoint/2010/main" val="22803116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dizain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34235810-5ed5-45b3-8fcb-729ac39c12c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D72DB32DAF8764789730A39B54AF117" ma:contentTypeVersion="15" ma:contentTypeDescription="Create a new document." ma:contentTypeScope="" ma:versionID="e6bcd1b39785dee4727421ff32428888">
  <xsd:schema xmlns:xsd="http://www.w3.org/2001/XMLSchema" xmlns:xs="http://www.w3.org/2001/XMLSchema" xmlns:p="http://schemas.microsoft.com/office/2006/metadata/properties" xmlns:ns3="34235810-5ed5-45b3-8fcb-729ac39c12c6" xmlns:ns4="3213a959-d619-43b7-90ec-b07047c2526f" targetNamespace="http://schemas.microsoft.com/office/2006/metadata/properties" ma:root="true" ma:fieldsID="34ed1ce5149834f3e3c4dad4808bffc1" ns3:_="" ns4:_="">
    <xsd:import namespace="34235810-5ed5-45b3-8fcb-729ac39c12c6"/>
    <xsd:import namespace="3213a959-d619-43b7-90ec-b07047c2526f"/>
    <xsd:element name="properties">
      <xsd:complexType>
        <xsd:sequence>
          <xsd:element name="documentManagement">
            <xsd:complexType>
              <xsd:all>
                <xsd:element ref="ns3:MediaServiceMetadata" minOccurs="0"/>
                <xsd:element ref="ns3:MediaServiceFastMetadata" minOccurs="0"/>
                <xsd:element ref="ns3:MediaServiceSearchProperties" minOccurs="0"/>
                <xsd:element ref="ns3:MediaServiceObjectDetectorVersions" minOccurs="0"/>
                <xsd:element ref="ns3:MediaServiceDateTaken" minOccurs="0"/>
                <xsd:element ref="ns3:MediaServiceSystemTags" minOccurs="0"/>
                <xsd:element ref="ns3:MediaServiceGenerationTime" minOccurs="0"/>
                <xsd:element ref="ns3:MediaServiceEventHashCode" minOccurs="0"/>
                <xsd:element ref="ns3:MediaLengthInSeconds" minOccurs="0"/>
                <xsd:element ref="ns3:MediaServiceOCR" minOccurs="0"/>
                <xsd:element ref="ns3:_activity" minOccurs="0"/>
                <xsd:element ref="ns4:SharedWithUsers" minOccurs="0"/>
                <xsd:element ref="ns4:SharedWithDetails" minOccurs="0"/>
                <xsd:element ref="ns4:SharingHintHash"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235810-5ed5-45b3-8fcb-729ac39c12c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SystemTags" ma:index="13" nillable="true" ma:displayName="MediaServiceSystemTags" ma:hidden="true" ma:internalName="MediaServiceSystemTags" ma:readOnly="true">
      <xsd:simpleType>
        <xsd:restriction base="dms:Note"/>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_activity" ma:index="18" nillable="true" ma:displayName="_activity" ma:hidden="true" ma:internalName="_activity">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213a959-d619-43b7-90ec-b07047c2526f"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SharingHintHash" ma:index="21"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AEC7034-2ABC-4492-8B47-FF28ABE99667}">
  <ds:schemaRefs>
    <ds:schemaRef ds:uri="http://schemas.microsoft.com/office/infopath/2007/PartnerControls"/>
    <ds:schemaRef ds:uri="http://purl.org/dc/elements/1.1/"/>
    <ds:schemaRef ds:uri="http://www.w3.org/XML/1998/namespace"/>
    <ds:schemaRef ds:uri="3213a959-d619-43b7-90ec-b07047c2526f"/>
    <ds:schemaRef ds:uri="http://schemas.openxmlformats.org/package/2006/metadata/core-properties"/>
    <ds:schemaRef ds:uri="http://schemas.microsoft.com/office/2006/documentManagement/types"/>
    <ds:schemaRef ds:uri="http://purl.org/dc/terms/"/>
    <ds:schemaRef ds:uri="34235810-5ed5-45b3-8fcb-729ac39c12c6"/>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4E3C4F2F-1ECF-4C34-9089-EC2B2D8FB93F}">
  <ds:schemaRefs>
    <ds:schemaRef ds:uri="http://schemas.microsoft.com/sharepoint/v3/contenttype/forms"/>
  </ds:schemaRefs>
</ds:datastoreItem>
</file>

<file path=customXml/itemProps3.xml><?xml version="1.0" encoding="utf-8"?>
<ds:datastoreItem xmlns:ds="http://schemas.openxmlformats.org/officeDocument/2006/customXml" ds:itemID="{51512596-8A8E-4A8C-83FD-8C821C43BC7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235810-5ed5-45b3-8fcb-729ac39c12c6"/>
    <ds:schemaRef ds:uri="3213a959-d619-43b7-90ec-b07047c2526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1815</TotalTime>
  <Words>3209</Words>
  <Application>Microsoft Office PowerPoint</Application>
  <PresentationFormat>On-screen Show (4:3)</PresentationFormat>
  <Paragraphs>247</Paragraphs>
  <Slides>9</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Times New Roman</vt:lpstr>
      <vt:lpstr>Office Theme</vt:lpstr>
      <vt:lpstr>Ministriju un iestāžu priekšlikumi 2027. gada prioritārajiem pasākumiem ģimeņu ar bērniem dzīves kvalitātes uzlabošanai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LM</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prezentācija prioritarie darbi</dc:title>
  <dc:subject/>
  <dc:creator>Linda Liepa</dc:creator>
  <cp:keywords/>
  <dc:description/>
  <cp:lastModifiedBy>Diāna Jakaite</cp:lastModifiedBy>
  <cp:revision>136</cp:revision>
  <dcterms:created xsi:type="dcterms:W3CDTF">2013-01-27T09:14:16Z</dcterms:created>
  <dcterms:modified xsi:type="dcterms:W3CDTF">2026-07-02T13:11:02Z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0x010100CD72DB32DAF8764789730A39B54AF117</vt:lpwstr>
  </property>
</Properties>
</file>