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4" r:id="rId6"/>
    <p:sldId id="261" r:id="rId7"/>
    <p:sldId id="262" r:id="rId8"/>
    <p:sldId id="267" r:id="rId9"/>
    <p:sldId id="263" r:id="rId10"/>
    <p:sldId id="266" r:id="rId11"/>
    <p:sldId id="265" r:id="rId12"/>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8D662-D0D7-F8E2-D345-1EA974D889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59878C9F-6441-A477-A293-036130CE95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DCAEDC7A-1695-285D-CBC9-5484452DD1D1}"/>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5" name="Footer Placeholder 4">
            <a:extLst>
              <a:ext uri="{FF2B5EF4-FFF2-40B4-BE49-F238E27FC236}">
                <a16:creationId xmlns:a16="http://schemas.microsoft.com/office/drawing/2014/main" id="{7EE62EA4-4222-A51C-FC28-EC33BB260C8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C3AB0175-C3E2-C4C4-1D48-886CF72D08BA}"/>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3320749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146BF-D669-54F3-D4FA-5485246273F4}"/>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EDD750C5-341F-0BA2-19BE-8D48C95454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7E2E5428-BFDE-3B62-99C6-A70A57CBA8C7}"/>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5" name="Footer Placeholder 4">
            <a:extLst>
              <a:ext uri="{FF2B5EF4-FFF2-40B4-BE49-F238E27FC236}">
                <a16:creationId xmlns:a16="http://schemas.microsoft.com/office/drawing/2014/main" id="{47585A27-A4E3-9CFA-1034-025542B73A04}"/>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18040DD7-3840-4534-A8D0-2D86E4F9EA31}"/>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2880910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0E1952-225B-7A43-B879-50D291C768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296F60F4-210E-FA8D-71CB-0006F8BD15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0617155D-9C0B-2501-A112-66B8FE831356}"/>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5" name="Footer Placeholder 4">
            <a:extLst>
              <a:ext uri="{FF2B5EF4-FFF2-40B4-BE49-F238E27FC236}">
                <a16:creationId xmlns:a16="http://schemas.microsoft.com/office/drawing/2014/main" id="{2AD74894-6ACB-4525-4C0F-E5A9E9639F9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95FAEAB-FB98-0AEC-97A9-004A76849308}"/>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1595947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D902A-A4DF-915C-2434-C2C51BFC879F}"/>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C0BC2E70-2F51-6976-1A28-30BB009E8B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5C894CA1-146A-7A2C-B626-46587055E0DC}"/>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5" name="Footer Placeholder 4">
            <a:extLst>
              <a:ext uri="{FF2B5EF4-FFF2-40B4-BE49-F238E27FC236}">
                <a16:creationId xmlns:a16="http://schemas.microsoft.com/office/drawing/2014/main" id="{3F5654F9-CDB0-FD55-D7DE-CFD63D5DB8B8}"/>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97B6326-A283-87F7-9489-4C3F74264978}"/>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237720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C714E-0324-C3CE-9534-3813F06D65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A2178058-FA46-C645-DD54-EA5811C75F5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E95042-05E4-C5B3-CDF1-12C8CF775970}"/>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5" name="Footer Placeholder 4">
            <a:extLst>
              <a:ext uri="{FF2B5EF4-FFF2-40B4-BE49-F238E27FC236}">
                <a16:creationId xmlns:a16="http://schemas.microsoft.com/office/drawing/2014/main" id="{50B15AAF-48CE-1767-0B7A-7E9679323F08}"/>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5EADAE9-673E-1391-F99F-F64B049191F3}"/>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31071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6AA39-BE5E-7115-5543-38BF8D2576E8}"/>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25B2C6B6-553E-DD08-B85E-9200A5AC0B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43B9E481-109B-33D6-DF0E-5543C306AB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AEBFA385-868D-5D56-2BC6-944388DC44F1}"/>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6" name="Footer Placeholder 5">
            <a:extLst>
              <a:ext uri="{FF2B5EF4-FFF2-40B4-BE49-F238E27FC236}">
                <a16:creationId xmlns:a16="http://schemas.microsoft.com/office/drawing/2014/main" id="{99E99493-FD7F-60E7-0DF7-0C07FD0E08E7}"/>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6BC93AE3-F8A3-499D-1AB4-A16F2ABCB3D6}"/>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2402024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72501-E8C5-B383-0363-BDCBFA8AD7D9}"/>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A38BD2E3-A09C-0719-213A-DFB0CAFFCD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67CFAF-854A-A33F-9889-42D952F4C2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30AB477F-E1D0-1FDB-3791-D931CF0F71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C5AF05-A2F1-FB8A-FABA-432A5C50EF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8B38BE53-F016-84DF-728E-09BA89F30733}"/>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8" name="Footer Placeholder 7">
            <a:extLst>
              <a:ext uri="{FF2B5EF4-FFF2-40B4-BE49-F238E27FC236}">
                <a16:creationId xmlns:a16="http://schemas.microsoft.com/office/drawing/2014/main" id="{4B223C46-1D19-EC2F-C816-68E24E26153A}"/>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53E2687A-5CD8-1535-6881-737FD41FF108}"/>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316292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E441E-2B27-9468-1ADB-FDCB93475B0A}"/>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450C12A1-9902-8859-C50E-ABF0B20CF455}"/>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4" name="Footer Placeholder 3">
            <a:extLst>
              <a:ext uri="{FF2B5EF4-FFF2-40B4-BE49-F238E27FC236}">
                <a16:creationId xmlns:a16="http://schemas.microsoft.com/office/drawing/2014/main" id="{CC489E1D-DB4F-5FFE-2C09-A7070141150F}"/>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5AC55F92-B485-7B40-5A4E-AA860A86B650}"/>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1474106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0467A2-CB97-0635-8618-EB01D253B099}"/>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3" name="Footer Placeholder 2">
            <a:extLst>
              <a:ext uri="{FF2B5EF4-FFF2-40B4-BE49-F238E27FC236}">
                <a16:creationId xmlns:a16="http://schemas.microsoft.com/office/drawing/2014/main" id="{0707825D-65A4-07F5-5BCF-3506E2684B2B}"/>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15468CC0-BB9B-679B-6918-18D3FBF7F0FD}"/>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784707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8AC55-2B97-3E20-FEF3-6BDBCA2689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0EC9B90B-BBC8-A778-3116-9D5598D488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DD3A0A28-F76E-0A42-FBC2-C605AE88A9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BD7239-242B-8409-685F-83A7B08BD9DA}"/>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6" name="Footer Placeholder 5">
            <a:extLst>
              <a:ext uri="{FF2B5EF4-FFF2-40B4-BE49-F238E27FC236}">
                <a16:creationId xmlns:a16="http://schemas.microsoft.com/office/drawing/2014/main" id="{5913A7A3-CEB2-D393-BEF2-168DF827F29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9834A9BD-AB2A-E273-4A6B-F5A3156BD8C0}"/>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1129492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D621E-CC6C-F24E-10AF-7E56FF593C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20348DEE-56CE-8AF2-9CEA-094A1C7FA9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DD638685-1ADE-55E8-AC87-B1887AFAE3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E6F54C-622D-062A-5A42-8342599E90DB}"/>
              </a:ext>
            </a:extLst>
          </p:cNvPr>
          <p:cNvSpPr>
            <a:spLocks noGrp="1"/>
          </p:cNvSpPr>
          <p:nvPr>
            <p:ph type="dt" sz="half" idx="10"/>
          </p:nvPr>
        </p:nvSpPr>
        <p:spPr/>
        <p:txBody>
          <a:bodyPr/>
          <a:lstStyle/>
          <a:p>
            <a:fld id="{5958EE7B-7259-49A9-8F65-B5BDA7E40D88}" type="datetimeFigureOut">
              <a:rPr lang="lv-LV" smtClean="0"/>
              <a:t>26.06.2026</a:t>
            </a:fld>
            <a:endParaRPr lang="lv-LV"/>
          </a:p>
        </p:txBody>
      </p:sp>
      <p:sp>
        <p:nvSpPr>
          <p:cNvPr id="6" name="Footer Placeholder 5">
            <a:extLst>
              <a:ext uri="{FF2B5EF4-FFF2-40B4-BE49-F238E27FC236}">
                <a16:creationId xmlns:a16="http://schemas.microsoft.com/office/drawing/2014/main" id="{20CA904C-877A-9B2E-C8F2-BE147511285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D443F9BE-BE16-1AAD-12A0-B9219AB00FD4}"/>
              </a:ext>
            </a:extLst>
          </p:cNvPr>
          <p:cNvSpPr>
            <a:spLocks noGrp="1"/>
          </p:cNvSpPr>
          <p:nvPr>
            <p:ph type="sldNum" sz="quarter" idx="12"/>
          </p:nvPr>
        </p:nvSpPr>
        <p:spPr/>
        <p:txBody>
          <a:bodyPr/>
          <a:lstStyle/>
          <a:p>
            <a:fld id="{4482ED5D-CBA4-48A2-A5AE-25316D7CC1AD}" type="slidenum">
              <a:rPr lang="lv-LV" smtClean="0"/>
              <a:t>‹#›</a:t>
            </a:fld>
            <a:endParaRPr lang="lv-LV"/>
          </a:p>
        </p:txBody>
      </p:sp>
    </p:spTree>
    <p:extLst>
      <p:ext uri="{BB962C8B-B14F-4D97-AF65-F5344CB8AC3E}">
        <p14:creationId xmlns:p14="http://schemas.microsoft.com/office/powerpoint/2010/main" val="1780234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EF09AB-F71B-DC7F-E380-22571523B0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EFB0EF21-3987-2262-C294-F3A5A051A5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FBBF0457-2C38-F223-08AE-DD896F0D7C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58EE7B-7259-49A9-8F65-B5BDA7E40D88}" type="datetimeFigureOut">
              <a:rPr lang="lv-LV" smtClean="0"/>
              <a:t>26.06.2026</a:t>
            </a:fld>
            <a:endParaRPr lang="lv-LV"/>
          </a:p>
        </p:txBody>
      </p:sp>
      <p:sp>
        <p:nvSpPr>
          <p:cNvPr id="5" name="Footer Placeholder 4">
            <a:extLst>
              <a:ext uri="{FF2B5EF4-FFF2-40B4-BE49-F238E27FC236}">
                <a16:creationId xmlns:a16="http://schemas.microsoft.com/office/drawing/2014/main" id="{79F9DCFE-D595-326B-8838-4A22297815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v-LV"/>
          </a:p>
        </p:txBody>
      </p:sp>
      <p:sp>
        <p:nvSpPr>
          <p:cNvPr id="6" name="Slide Number Placeholder 5">
            <a:extLst>
              <a:ext uri="{FF2B5EF4-FFF2-40B4-BE49-F238E27FC236}">
                <a16:creationId xmlns:a16="http://schemas.microsoft.com/office/drawing/2014/main" id="{8FAF9C4F-63F7-48F5-E6BD-2B9E1A3F4D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82ED5D-CBA4-48A2-A5AE-25316D7CC1AD}" type="slidenum">
              <a:rPr lang="lv-LV" smtClean="0"/>
              <a:t>‹#›</a:t>
            </a:fld>
            <a:endParaRPr lang="lv-LV"/>
          </a:p>
        </p:txBody>
      </p:sp>
    </p:spTree>
    <p:extLst>
      <p:ext uri="{BB962C8B-B14F-4D97-AF65-F5344CB8AC3E}">
        <p14:creationId xmlns:p14="http://schemas.microsoft.com/office/powerpoint/2010/main" val="3392380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E65CF-3A66-2F47-BC64-109A950CFC8B}"/>
              </a:ext>
            </a:extLst>
          </p:cNvPr>
          <p:cNvSpPr>
            <a:spLocks noGrp="1"/>
          </p:cNvSpPr>
          <p:nvPr>
            <p:ph type="ctrTitle"/>
          </p:nvPr>
        </p:nvSpPr>
        <p:spPr/>
        <p:txBody>
          <a:bodyPr>
            <a:normAutofit fontScale="90000"/>
          </a:bodyPr>
          <a:lstStyle/>
          <a:p>
            <a:r>
              <a:rPr lang="lv-LV" b="1" dirty="0"/>
              <a:t>IETEIKUMI DEMOGRĀFISKĀS POLITIKAS PASĀKUMIEM 2027. GADĀ</a:t>
            </a:r>
            <a:br>
              <a:rPr lang="lv-LV" dirty="0"/>
            </a:br>
            <a:endParaRPr lang="lv-LV" dirty="0"/>
          </a:p>
        </p:txBody>
      </p:sp>
      <p:sp>
        <p:nvSpPr>
          <p:cNvPr id="3" name="Subtitle 2">
            <a:extLst>
              <a:ext uri="{FF2B5EF4-FFF2-40B4-BE49-F238E27FC236}">
                <a16:creationId xmlns:a16="http://schemas.microsoft.com/office/drawing/2014/main" id="{4DBC0D26-A77F-B970-DE78-66B3D37BC233}"/>
              </a:ext>
            </a:extLst>
          </p:cNvPr>
          <p:cNvSpPr>
            <a:spLocks noGrp="1"/>
          </p:cNvSpPr>
          <p:nvPr>
            <p:ph type="subTitle" idx="1"/>
          </p:nvPr>
        </p:nvSpPr>
        <p:spPr/>
        <p:txBody>
          <a:bodyPr/>
          <a:lstStyle/>
          <a:p>
            <a:r>
              <a:rPr lang="lv-LV" dirty="0"/>
              <a:t>Ziņojums par publisko demogrāfijas </a:t>
            </a:r>
            <a:r>
              <a:rPr lang="lv-LV" dirty="0" err="1"/>
              <a:t>domnīcu</a:t>
            </a:r>
            <a:r>
              <a:rPr lang="lv-LV" dirty="0"/>
              <a:t> rezultātiem</a:t>
            </a:r>
          </a:p>
          <a:p>
            <a:endParaRPr lang="lv-LV" dirty="0"/>
          </a:p>
          <a:p>
            <a:r>
              <a:rPr lang="lv-LV" dirty="0"/>
              <a:t>Ilze Mileiko, pētniece</a:t>
            </a:r>
          </a:p>
          <a:p>
            <a:endParaRPr lang="lv-LV" dirty="0"/>
          </a:p>
        </p:txBody>
      </p:sp>
    </p:spTree>
    <p:extLst>
      <p:ext uri="{BB962C8B-B14F-4D97-AF65-F5344CB8AC3E}">
        <p14:creationId xmlns:p14="http://schemas.microsoft.com/office/powerpoint/2010/main" val="1299767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2851F-BBA8-E78E-0877-B5A14741804A}"/>
              </a:ext>
            </a:extLst>
          </p:cNvPr>
          <p:cNvSpPr>
            <a:spLocks noGrp="1"/>
          </p:cNvSpPr>
          <p:nvPr>
            <p:ph type="title"/>
          </p:nvPr>
        </p:nvSpPr>
        <p:spPr/>
        <p:txBody>
          <a:bodyPr/>
          <a:lstStyle/>
          <a:p>
            <a:r>
              <a:rPr lang="lv-LV" dirty="0"/>
              <a:t>Daži ieteikumi, kam vēl vēlos pievērst uzmanību </a:t>
            </a:r>
          </a:p>
        </p:txBody>
      </p:sp>
      <p:sp>
        <p:nvSpPr>
          <p:cNvPr id="3" name="Content Placeholder 2">
            <a:extLst>
              <a:ext uri="{FF2B5EF4-FFF2-40B4-BE49-F238E27FC236}">
                <a16:creationId xmlns:a16="http://schemas.microsoft.com/office/drawing/2014/main" id="{91CA9ECB-E7BF-F4E8-5208-FABCD27F1107}"/>
              </a:ext>
            </a:extLst>
          </p:cNvPr>
          <p:cNvSpPr>
            <a:spLocks noGrp="1"/>
          </p:cNvSpPr>
          <p:nvPr>
            <p:ph idx="1"/>
          </p:nvPr>
        </p:nvSpPr>
        <p:spPr/>
        <p:txBody>
          <a:bodyPr>
            <a:normAutofit/>
          </a:bodyPr>
          <a:lstStyle/>
          <a:p>
            <a:pPr algn="just"/>
            <a:r>
              <a:rPr lang="lv-LV" sz="2400" dirty="0"/>
              <a:t>Pašlaik bērnu radīšana tiek atlikta uz vēlāku laiku, kas rada risku, kad bērnu radīšanu nākotnē ietekmēs nepieciešamība rūpēties par vecajiem vecākiem vai citiem tuviniekiem. Šis aspekts dzimstības kontekstā Latvijā pašlaik netiek pietiekoši izvērtēts. </a:t>
            </a:r>
            <a:r>
              <a:rPr lang="lv-LV" sz="2400" b="1" dirty="0"/>
              <a:t>Svarīgi attīstīt pakalpojumus un atbalstu tiem, kam bez bērniem ir jāaprūpē vēl kāds pieaugušais.</a:t>
            </a:r>
          </a:p>
          <a:p>
            <a:pPr algn="just"/>
            <a:r>
              <a:rPr lang="lv-LV" sz="2400" dirty="0"/>
              <a:t>Valsts katru gadu tērē lielus līdzekļus uzturlīdzekļu garantijas fondā. Diskusijā piedāvā </a:t>
            </a:r>
            <a:r>
              <a:rPr lang="lv-LV" sz="2400" b="1" dirty="0"/>
              <a:t>ierobežot pieeju pārmaksātajiem nodokļiem tiem, kam ir parāds uzturlīdzekļu garantijas fondam.</a:t>
            </a:r>
          </a:p>
          <a:p>
            <a:pPr algn="just"/>
            <a:r>
              <a:rPr lang="lv-LV" sz="2400" b="1" dirty="0"/>
              <a:t>Pārskatīt apliecības «Goda ģimene» nosaukumu – </a:t>
            </a:r>
            <a:r>
              <a:rPr lang="lv-LV" sz="2400" dirty="0"/>
              <a:t>padarīt to iekļaujošāku.</a:t>
            </a:r>
          </a:p>
        </p:txBody>
      </p:sp>
    </p:spTree>
    <p:extLst>
      <p:ext uri="{BB962C8B-B14F-4D97-AF65-F5344CB8AC3E}">
        <p14:creationId xmlns:p14="http://schemas.microsoft.com/office/powerpoint/2010/main" val="964840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FE449-0C3C-E282-D6B7-5D7889DD3FFC}"/>
              </a:ext>
            </a:extLst>
          </p:cNvPr>
          <p:cNvSpPr>
            <a:spLocks noGrp="1"/>
          </p:cNvSpPr>
          <p:nvPr>
            <p:ph type="title"/>
          </p:nvPr>
        </p:nvSpPr>
        <p:spPr/>
        <p:txBody>
          <a:bodyPr/>
          <a:lstStyle/>
          <a:p>
            <a:r>
              <a:rPr lang="lv-LV" dirty="0"/>
              <a:t>Labais par demogrāfisko politiku</a:t>
            </a:r>
          </a:p>
        </p:txBody>
      </p:sp>
      <p:sp>
        <p:nvSpPr>
          <p:cNvPr id="3" name="Content Placeholder 2">
            <a:extLst>
              <a:ext uri="{FF2B5EF4-FFF2-40B4-BE49-F238E27FC236}">
                <a16:creationId xmlns:a16="http://schemas.microsoft.com/office/drawing/2014/main" id="{D6D79B44-50E6-8F87-2D08-7F978374C6E7}"/>
              </a:ext>
            </a:extLst>
          </p:cNvPr>
          <p:cNvSpPr>
            <a:spLocks noGrp="1"/>
          </p:cNvSpPr>
          <p:nvPr>
            <p:ph idx="1"/>
          </p:nvPr>
        </p:nvSpPr>
        <p:spPr/>
        <p:txBody>
          <a:bodyPr/>
          <a:lstStyle/>
          <a:p>
            <a:pPr algn="just"/>
            <a:r>
              <a:rPr lang="lv-LV" sz="2400" b="1" dirty="0"/>
              <a:t>Svarīgs aspekts demogrāfiskajā politikā nekoncentrēties uz problēmām</a:t>
            </a:r>
            <a:r>
              <a:rPr lang="lv-LV" sz="2400" dirty="0"/>
              <a:t>, jo gandrīz katrā no diskusijām sabiedrības dalībnieki atzīst, ka ir virkne lietu, kas pašlaik jau ir sakārtotas un darbojas labi, piemēram, pabalstu sistēma bērnam piedzimstot, bērnu pieskatīšanas iespējas, bezmaksas dzemdības u.c. </a:t>
            </a:r>
          </a:p>
          <a:p>
            <a:pPr algn="just"/>
            <a:r>
              <a:rPr lang="lv-LV" sz="2400" dirty="0"/>
              <a:t>Svarīgi </a:t>
            </a:r>
            <a:r>
              <a:rPr lang="lv-LV" sz="2400" b="1" dirty="0"/>
              <a:t>runāt arī par sasniegto un labajām lietām, jo tas maina skatījumu pašiem uz sevi.</a:t>
            </a:r>
          </a:p>
          <a:p>
            <a:endParaRPr lang="lv-LV" dirty="0"/>
          </a:p>
        </p:txBody>
      </p:sp>
    </p:spTree>
    <p:extLst>
      <p:ext uri="{BB962C8B-B14F-4D97-AF65-F5344CB8AC3E}">
        <p14:creationId xmlns:p14="http://schemas.microsoft.com/office/powerpoint/2010/main" val="2300285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7E99A-E23B-F6BD-B2BA-D65FB557ABF6}"/>
              </a:ext>
            </a:extLst>
          </p:cNvPr>
          <p:cNvSpPr>
            <a:spLocks noGrp="1"/>
          </p:cNvSpPr>
          <p:nvPr>
            <p:ph type="title"/>
          </p:nvPr>
        </p:nvSpPr>
        <p:spPr/>
        <p:txBody>
          <a:bodyPr/>
          <a:lstStyle/>
          <a:p>
            <a:r>
              <a:rPr lang="lv-LV" dirty="0"/>
              <a:t>Demogrāfiskās politikas trīs galvenie mērķi: </a:t>
            </a:r>
          </a:p>
        </p:txBody>
      </p:sp>
      <p:sp>
        <p:nvSpPr>
          <p:cNvPr id="3" name="Content Placeholder 2">
            <a:extLst>
              <a:ext uri="{FF2B5EF4-FFF2-40B4-BE49-F238E27FC236}">
                <a16:creationId xmlns:a16="http://schemas.microsoft.com/office/drawing/2014/main" id="{F68847A6-AA46-0AE1-7158-933C679E8A47}"/>
              </a:ext>
            </a:extLst>
          </p:cNvPr>
          <p:cNvSpPr>
            <a:spLocks noGrp="1"/>
          </p:cNvSpPr>
          <p:nvPr>
            <p:ph idx="1"/>
          </p:nvPr>
        </p:nvSpPr>
        <p:spPr/>
        <p:txBody>
          <a:bodyPr/>
          <a:lstStyle/>
          <a:p>
            <a:pPr lvl="0"/>
            <a:r>
              <a:rPr lang="lv-LV" sz="2400" dirty="0"/>
              <a:t>dzimstības līmeņa un ar to saistītās reproduktīvās uzvedības ietekmēšana </a:t>
            </a:r>
            <a:r>
              <a:rPr lang="lv-LV" sz="2400" dirty="0">
                <a:solidFill>
                  <a:schemeClr val="accent1"/>
                </a:solidFill>
              </a:rPr>
              <a:t>(pašlaik maz iespējama); </a:t>
            </a:r>
          </a:p>
          <a:p>
            <a:pPr lvl="0"/>
            <a:r>
              <a:rPr lang="lv-LV" sz="2400" dirty="0"/>
              <a:t>mirstības līmeņa ietekmēšana, tostarp dzīvildzes un veselīgi nodzīvoto gadu pagarināšana </a:t>
            </a:r>
            <a:r>
              <a:rPr lang="lv-LV" sz="2400" dirty="0">
                <a:solidFill>
                  <a:schemeClr val="accent1"/>
                </a:solidFill>
              </a:rPr>
              <a:t>(ir lielas iespējas situācijas uzlabošanai)</a:t>
            </a:r>
            <a:r>
              <a:rPr lang="lv-LV" sz="2400" dirty="0"/>
              <a:t>; </a:t>
            </a:r>
          </a:p>
          <a:p>
            <a:pPr lvl="0"/>
            <a:r>
              <a:rPr lang="lv-LV" sz="2400" dirty="0"/>
              <a:t>iekšējās un starptautiskās migrācijas, iedzīvotāju izvietojuma un sastāva ietekmēšana </a:t>
            </a:r>
            <a:r>
              <a:rPr lang="lv-LV" sz="2400" dirty="0">
                <a:solidFill>
                  <a:schemeClr val="accent1"/>
                </a:solidFill>
              </a:rPr>
              <a:t>(mazs sabiedriskais atbalsts, piedāvā risināt cēloņus (finansiālā stabilitāte, veselības aprūpes sistēma, izglītība, vērtības))</a:t>
            </a:r>
            <a:r>
              <a:rPr lang="lv-LV" sz="2400" dirty="0"/>
              <a:t>.</a:t>
            </a:r>
          </a:p>
          <a:p>
            <a:endParaRPr lang="lv-LV" dirty="0"/>
          </a:p>
        </p:txBody>
      </p:sp>
    </p:spTree>
    <p:extLst>
      <p:ext uri="{BB962C8B-B14F-4D97-AF65-F5344CB8AC3E}">
        <p14:creationId xmlns:p14="http://schemas.microsoft.com/office/powerpoint/2010/main" val="1263582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5F263-128D-9802-99BF-714D9286509F}"/>
              </a:ext>
            </a:extLst>
          </p:cNvPr>
          <p:cNvSpPr>
            <a:spLocks noGrp="1"/>
          </p:cNvSpPr>
          <p:nvPr>
            <p:ph type="title"/>
          </p:nvPr>
        </p:nvSpPr>
        <p:spPr/>
        <p:txBody>
          <a:bodyPr/>
          <a:lstStyle/>
          <a:p>
            <a:r>
              <a:rPr lang="lv-LV" dirty="0"/>
              <a:t>Nedaudz par domnīcām</a:t>
            </a:r>
          </a:p>
        </p:txBody>
      </p:sp>
      <p:sp>
        <p:nvSpPr>
          <p:cNvPr id="3" name="Content Placeholder 2">
            <a:extLst>
              <a:ext uri="{FF2B5EF4-FFF2-40B4-BE49-F238E27FC236}">
                <a16:creationId xmlns:a16="http://schemas.microsoft.com/office/drawing/2014/main" id="{501B4212-9F29-CA89-3F12-035D73911879}"/>
              </a:ext>
            </a:extLst>
          </p:cNvPr>
          <p:cNvSpPr>
            <a:spLocks noGrp="1"/>
          </p:cNvSpPr>
          <p:nvPr>
            <p:ph idx="1"/>
          </p:nvPr>
        </p:nvSpPr>
        <p:spPr/>
        <p:txBody>
          <a:bodyPr>
            <a:normAutofit/>
          </a:bodyPr>
          <a:lstStyle/>
          <a:p>
            <a:r>
              <a:rPr lang="lv-LV" sz="2400" dirty="0"/>
              <a:t>Domnīcas tika organizētas 2026. gada februārī-martā Rīgā, Līvānos, Dobelē, Cēsīs un Liepājā. </a:t>
            </a:r>
          </a:p>
          <a:p>
            <a:r>
              <a:rPr lang="lv-LV" sz="2400" dirty="0"/>
              <a:t>Kopumā diskusijās piedalījās 65 dalībnieki (22 vīrieši un 43 sievietes). </a:t>
            </a:r>
          </a:p>
          <a:p>
            <a:r>
              <a:rPr lang="lv-LV" sz="2400" dirty="0"/>
              <a:t>Domnīcās piedalījās cilvēki ar ļoti atšķirīgām dzīves pieredzēm un skatījumiem, tomēr viņus nosacīti var iedalīt divās grupās:</a:t>
            </a:r>
          </a:p>
          <a:p>
            <a:pPr lvl="1"/>
            <a:r>
              <a:rPr lang="lv-LV" dirty="0"/>
              <a:t>uz tradicionālām vērtībām orientētie, </a:t>
            </a:r>
          </a:p>
          <a:p>
            <a:pPr lvl="1"/>
            <a:r>
              <a:rPr lang="lv-LV" dirty="0"/>
              <a:t>liberāli orientētie.</a:t>
            </a:r>
          </a:p>
        </p:txBody>
      </p:sp>
    </p:spTree>
    <p:extLst>
      <p:ext uri="{BB962C8B-B14F-4D97-AF65-F5344CB8AC3E}">
        <p14:creationId xmlns:p14="http://schemas.microsoft.com/office/powerpoint/2010/main" val="4029746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137ED-14A5-BF20-A2D5-515C260EB498}"/>
              </a:ext>
            </a:extLst>
          </p:cNvPr>
          <p:cNvSpPr>
            <a:spLocks noGrp="1"/>
          </p:cNvSpPr>
          <p:nvPr>
            <p:ph type="title"/>
          </p:nvPr>
        </p:nvSpPr>
        <p:spPr/>
        <p:txBody>
          <a:bodyPr/>
          <a:lstStyle/>
          <a:p>
            <a:r>
              <a:rPr lang="lv-LV" dirty="0"/>
              <a:t>Vērtēšana un diskusijas</a:t>
            </a:r>
          </a:p>
        </p:txBody>
      </p:sp>
      <p:sp>
        <p:nvSpPr>
          <p:cNvPr id="3" name="Content Placeholder 2">
            <a:extLst>
              <a:ext uri="{FF2B5EF4-FFF2-40B4-BE49-F238E27FC236}">
                <a16:creationId xmlns:a16="http://schemas.microsoft.com/office/drawing/2014/main" id="{08731805-3B35-6768-3C8C-0A39CFD2F256}"/>
              </a:ext>
            </a:extLst>
          </p:cNvPr>
          <p:cNvSpPr>
            <a:spLocks noGrp="1"/>
          </p:cNvSpPr>
          <p:nvPr>
            <p:ph idx="1"/>
          </p:nvPr>
        </p:nvSpPr>
        <p:spPr/>
        <p:txBody>
          <a:bodyPr>
            <a:normAutofit/>
          </a:bodyPr>
          <a:lstStyle/>
          <a:p>
            <a:r>
              <a:rPr lang="lv-LV" sz="2400" dirty="0"/>
              <a:t>Vērtēšanā tika izmantots luksofora princips – ar zaļu atzīmētās iniciatīvas nozīmēja, ka pasākums ir steidzams, tātad iekļaujams 2027. gada budžetā, ar dzeltenu krāsu atzīmēja svarīgas iniciatīvas, taču bez steidzama finansējuma, savukārt sarkana krāsa nozīmēja, ka piedāvātais pasākums nav svarīgs un nav nepieciešams to finansēt. </a:t>
            </a:r>
          </a:p>
          <a:p>
            <a:r>
              <a:rPr lang="lv-LV" sz="2400" dirty="0"/>
              <a:t>Vēl tika piedāvāta arī zila krāsa, lai atzīmētu svarīgas iniciatīvas, kurām, domnīcas dalībnieku skatījumā, nebija tiešas ietekmes uz demogrāfiju, taču tā, iespējams, uzlabotu labklājību citās jomās, piemēram, nabadzības mazināšanai. </a:t>
            </a:r>
          </a:p>
          <a:p>
            <a:r>
              <a:rPr lang="lv-LV" sz="2400" dirty="0"/>
              <a:t>Lūdz pamatot savu izvēli.</a:t>
            </a:r>
          </a:p>
          <a:p>
            <a:r>
              <a:rPr lang="lv-LV" sz="2400" b="1" dirty="0"/>
              <a:t>Divas trešdaļas atbalsta </a:t>
            </a:r>
            <a:r>
              <a:rPr lang="lv-LV" sz="2400" dirty="0"/>
              <a:t>ir 24 pasākumiem.</a:t>
            </a:r>
            <a:endParaRPr lang="lv-LV" sz="2400" b="1" dirty="0"/>
          </a:p>
        </p:txBody>
      </p:sp>
    </p:spTree>
    <p:extLst>
      <p:ext uri="{BB962C8B-B14F-4D97-AF65-F5344CB8AC3E}">
        <p14:creationId xmlns:p14="http://schemas.microsoft.com/office/powerpoint/2010/main" val="1110386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6F32C-4034-A53A-3994-932A298DFCCD}"/>
              </a:ext>
            </a:extLst>
          </p:cNvPr>
          <p:cNvSpPr>
            <a:spLocks noGrp="1"/>
          </p:cNvSpPr>
          <p:nvPr>
            <p:ph type="title"/>
          </p:nvPr>
        </p:nvSpPr>
        <p:spPr/>
        <p:txBody>
          <a:bodyPr/>
          <a:lstStyle/>
          <a:p>
            <a:r>
              <a:rPr lang="lv-LV" dirty="0"/>
              <a:t>Ģimenes vērtību stiprināšana</a:t>
            </a:r>
          </a:p>
        </p:txBody>
      </p:sp>
      <p:sp>
        <p:nvSpPr>
          <p:cNvPr id="3" name="Content Placeholder 2">
            <a:extLst>
              <a:ext uri="{FF2B5EF4-FFF2-40B4-BE49-F238E27FC236}">
                <a16:creationId xmlns:a16="http://schemas.microsoft.com/office/drawing/2014/main" id="{C3849956-C246-0163-51D7-3F04B0E4A459}"/>
              </a:ext>
            </a:extLst>
          </p:cNvPr>
          <p:cNvSpPr>
            <a:spLocks noGrp="1"/>
          </p:cNvSpPr>
          <p:nvPr>
            <p:ph idx="1"/>
          </p:nvPr>
        </p:nvSpPr>
        <p:spPr/>
        <p:txBody>
          <a:bodyPr>
            <a:normAutofit/>
          </a:bodyPr>
          <a:lstStyle/>
          <a:p>
            <a:r>
              <a:rPr lang="lv-LV" sz="2400" dirty="0"/>
              <a:t>Pašlaik “ģimene kā vērtība” ir politisks sauklis, kam pietrūkst praktiskas izpausmes, kas būtu jūtamas individuālā, pašvaldības un valsts līmeņa savstarpējā mijiedarbē. Tai ir jābūt sabiedrības izvēlei </a:t>
            </a:r>
            <a:r>
              <a:rPr lang="lv-LV" sz="2400" b="1" dirty="0"/>
              <a:t>popularizēt bērnus un ģimenes kā vērtību</a:t>
            </a:r>
            <a:r>
              <a:rPr lang="lv-LV" sz="2400" dirty="0"/>
              <a:t>, tomēr tam jānotiek </a:t>
            </a:r>
            <a:r>
              <a:rPr lang="lv-LV" sz="2400" b="1" dirty="0"/>
              <a:t>pārdomātā un reālā veidā, stāstot gan par grūtībām un to pārvarēšanu, gan ieguvumiem </a:t>
            </a:r>
            <a:r>
              <a:rPr lang="lv-LV" sz="2400" dirty="0"/>
              <a:t>ikdienā izvēloties radīt un audzināt bērnus. </a:t>
            </a:r>
          </a:p>
          <a:p>
            <a:r>
              <a:rPr lang="lv-LV" sz="2400" dirty="0"/>
              <a:t>Vīrieša lomas stiprināšana ģimenē (Kā iemācīt atbildību par valsti, ģimeni, bērniem?). </a:t>
            </a:r>
          </a:p>
          <a:p>
            <a:r>
              <a:rPr lang="lv-LV" sz="2400" dirty="0"/>
              <a:t>Turpināt  atbalstu un stiprināt nevaldības organizācijas, kuras piedalās ģimenēm draudzīgas vides veidošanā un sabiedrības līdzdalības veicināšanā, sekmējot pozitīvu attieksmi un veicinot ģimeņu atbalsta politikas jautājumu risināšanu pašvaldībās.</a:t>
            </a:r>
          </a:p>
          <a:p>
            <a:endParaRPr lang="lv-LV" dirty="0"/>
          </a:p>
          <a:p>
            <a:endParaRPr lang="lv-LV" dirty="0"/>
          </a:p>
        </p:txBody>
      </p:sp>
    </p:spTree>
    <p:extLst>
      <p:ext uri="{BB962C8B-B14F-4D97-AF65-F5344CB8AC3E}">
        <p14:creationId xmlns:p14="http://schemas.microsoft.com/office/powerpoint/2010/main" val="3432486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05853-CF9A-F926-0B94-DCB03E3C2666}"/>
              </a:ext>
            </a:extLst>
          </p:cNvPr>
          <p:cNvSpPr>
            <a:spLocks noGrp="1"/>
          </p:cNvSpPr>
          <p:nvPr>
            <p:ph type="title"/>
          </p:nvPr>
        </p:nvSpPr>
        <p:spPr/>
        <p:txBody>
          <a:bodyPr/>
          <a:lstStyle/>
          <a:p>
            <a:r>
              <a:rPr lang="lv-LV" dirty="0"/>
              <a:t>Finansiāls atbalsts:</a:t>
            </a:r>
          </a:p>
        </p:txBody>
      </p:sp>
      <p:sp>
        <p:nvSpPr>
          <p:cNvPr id="3" name="Content Placeholder 2">
            <a:extLst>
              <a:ext uri="{FF2B5EF4-FFF2-40B4-BE49-F238E27FC236}">
                <a16:creationId xmlns:a16="http://schemas.microsoft.com/office/drawing/2014/main" id="{9F82F729-0DC2-862A-DF73-0CA8ED686434}"/>
              </a:ext>
            </a:extLst>
          </p:cNvPr>
          <p:cNvSpPr>
            <a:spLocks noGrp="1"/>
          </p:cNvSpPr>
          <p:nvPr>
            <p:ph idx="1"/>
          </p:nvPr>
        </p:nvSpPr>
        <p:spPr>
          <a:xfrm>
            <a:off x="838200" y="1546698"/>
            <a:ext cx="10515600" cy="4630265"/>
          </a:xfrm>
        </p:spPr>
        <p:txBody>
          <a:bodyPr>
            <a:normAutofit fontScale="85000" lnSpcReduction="20000"/>
          </a:bodyPr>
          <a:lstStyle/>
          <a:p>
            <a:pPr marL="0" indent="0">
              <a:buNone/>
            </a:pPr>
            <a:endParaRPr lang="lv-LV" dirty="0"/>
          </a:p>
          <a:p>
            <a:pPr lvl="0"/>
            <a:r>
              <a:rPr lang="lv-LV" b="1" dirty="0"/>
              <a:t>Pārskatīt ģimenes valsts pabalsta apmērus un saņemšanas nosacījumus (palielināt par vienu bērnu un sasaistīt ar bērnu izglītību);</a:t>
            </a:r>
          </a:p>
          <a:p>
            <a:pPr lvl="0"/>
            <a:r>
              <a:rPr lang="lv-LV" b="1" dirty="0"/>
              <a:t>Papildināt esošos un izstrādāt jaunus atbalsta instrumentus mājokļu nodrošināšanai (arī reģionos un sasaistīt ar bērnu skaitu vai vecāku vecumu);</a:t>
            </a:r>
          </a:p>
          <a:p>
            <a:pPr lvl="0"/>
            <a:r>
              <a:rPr lang="lv-LV" b="1" dirty="0"/>
              <a:t>Izvērtēt iespēju nodrošināt bezmaksas ēdināšanu, sākot no pirmsskolas izglītības līdz 9. klasei (īpaši būtisks reģionos).</a:t>
            </a:r>
          </a:p>
          <a:p>
            <a:r>
              <a:rPr lang="lv-LV" dirty="0"/>
              <a:t>Pašlaik pārāk liels uzsvars uz atbalstu ģimenēm, kas saskaras ar grūtībām, savukārt nepietiekama uzmanība tiek pievērsta “vidējai ģimenei”, kas publiski nesūdzas, taču valsts līmenī jūtas nenovērtēta. Ieteikts lielāku nozīmi piešķirt nevis tiešajiem pabalstiem, bet gan nodokļu atlaidēm, kas pakāpeniski pieaug līdz ar katru nākamo bērnu. Šāds modelis stimulētu bērnu radīšanu strādājošo un ekonomiski aktīvo iedzīvotāju vidū.</a:t>
            </a:r>
          </a:p>
          <a:p>
            <a:pPr lvl="0"/>
            <a:endParaRPr lang="lv-LV" dirty="0"/>
          </a:p>
          <a:p>
            <a:pPr marL="0" lvl="0" indent="0">
              <a:buNone/>
            </a:pPr>
            <a:endParaRPr lang="lv-LV" dirty="0"/>
          </a:p>
          <a:p>
            <a:endParaRPr lang="lv-LV" dirty="0"/>
          </a:p>
        </p:txBody>
      </p:sp>
    </p:spTree>
    <p:extLst>
      <p:ext uri="{BB962C8B-B14F-4D97-AF65-F5344CB8AC3E}">
        <p14:creationId xmlns:p14="http://schemas.microsoft.com/office/powerpoint/2010/main" val="1237654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536BA-E473-B968-2DFD-A2AEBACFBD61}"/>
              </a:ext>
            </a:extLst>
          </p:cNvPr>
          <p:cNvSpPr>
            <a:spLocks noGrp="1"/>
          </p:cNvSpPr>
          <p:nvPr>
            <p:ph type="title"/>
          </p:nvPr>
        </p:nvSpPr>
        <p:spPr/>
        <p:txBody>
          <a:bodyPr/>
          <a:lstStyle/>
          <a:p>
            <a:r>
              <a:rPr lang="lv-LV" dirty="0"/>
              <a:t>Dzīvildzes un veselīgi nodzīvoto gadu pagarināšana</a:t>
            </a:r>
          </a:p>
        </p:txBody>
      </p:sp>
      <p:sp>
        <p:nvSpPr>
          <p:cNvPr id="3" name="Content Placeholder 2">
            <a:extLst>
              <a:ext uri="{FF2B5EF4-FFF2-40B4-BE49-F238E27FC236}">
                <a16:creationId xmlns:a16="http://schemas.microsoft.com/office/drawing/2014/main" id="{8AEDA8AD-5DED-BC11-1541-C5AB3D567AA2}"/>
              </a:ext>
            </a:extLst>
          </p:cNvPr>
          <p:cNvSpPr>
            <a:spLocks noGrp="1"/>
          </p:cNvSpPr>
          <p:nvPr>
            <p:ph idx="1"/>
          </p:nvPr>
        </p:nvSpPr>
        <p:spPr/>
        <p:txBody>
          <a:bodyPr>
            <a:normAutofit fontScale="85000" lnSpcReduction="20000"/>
          </a:bodyPr>
          <a:lstStyle/>
          <a:p>
            <a:pPr lvl="0" algn="just"/>
            <a:r>
              <a:rPr lang="lv-LV" dirty="0"/>
              <a:t>Visās diskusijās kā būtisks negatīvs faktors, kas ietekmē lēmumu par katra nākamā bērna radīšanu, migrāciju un </a:t>
            </a:r>
            <a:r>
              <a:rPr lang="lv-LV" dirty="0" err="1"/>
              <a:t>remigrāciju</a:t>
            </a:r>
            <a:r>
              <a:rPr lang="lv-LV" dirty="0"/>
              <a:t>, tiek norādīta </a:t>
            </a:r>
            <a:r>
              <a:rPr lang="lv-LV" u="sng" dirty="0"/>
              <a:t>nesakārtotā veselības aprūpes sistēma</a:t>
            </a:r>
            <a:r>
              <a:rPr lang="lv-LV" dirty="0"/>
              <a:t>. Ginekologu trūkums reģionos, bērnu veselības aprūpes vispārēja nepieejamība un ilgi gaidīšanas laiki pie speciālistiem. </a:t>
            </a:r>
          </a:p>
          <a:p>
            <a:pPr lvl="0" algn="just"/>
            <a:r>
              <a:rPr lang="lv-LV" dirty="0"/>
              <a:t>Tiek kritizēta plaisa starp deklaratīvi bezmaksas medicīnu bērniem un realitāti, kurā pakalpojumu pieejamība ir tik ierobežota, ka vairums vecāku izvēlas speciālistus apmeklēt par saviem līdzekļiem. Daudzbērnu ģimenēm pakalpojumi var būt nepieejami.</a:t>
            </a:r>
          </a:p>
          <a:p>
            <a:pPr lvl="0" algn="just"/>
            <a:r>
              <a:rPr lang="lv-LV" b="1" dirty="0"/>
              <a:t>Uzlabot ambulatoro un stacionāro veselības aprūpes pakalpojumu pieejamību bērniem (un ne tikai), pārskatot tarifus ar mērķi samazināt gaidīšanas rindas;</a:t>
            </a:r>
          </a:p>
          <a:p>
            <a:pPr lvl="0" algn="just"/>
            <a:r>
              <a:rPr lang="lv-LV" dirty="0"/>
              <a:t>Ieviest pasākumus noslīkšanas novēršanai;</a:t>
            </a:r>
          </a:p>
          <a:p>
            <a:pPr lvl="0" algn="just"/>
            <a:r>
              <a:rPr lang="lv-LV" b="1" dirty="0"/>
              <a:t>Uzlabot skolēnu zināšanas un prasmes par veselības izglītības, tai skaitā seksuālās un reproduktīvās veselības, jautājumiem;</a:t>
            </a:r>
          </a:p>
          <a:p>
            <a:pPr lvl="0"/>
            <a:endParaRPr lang="lv-LV" dirty="0"/>
          </a:p>
          <a:p>
            <a:endParaRPr lang="lv-LV" dirty="0"/>
          </a:p>
        </p:txBody>
      </p:sp>
    </p:spTree>
    <p:extLst>
      <p:ext uri="{BB962C8B-B14F-4D97-AF65-F5344CB8AC3E}">
        <p14:creationId xmlns:p14="http://schemas.microsoft.com/office/powerpoint/2010/main" val="1543865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853F3-F7A1-6A39-C951-C1402E057509}"/>
              </a:ext>
            </a:extLst>
          </p:cNvPr>
          <p:cNvSpPr>
            <a:spLocks noGrp="1"/>
          </p:cNvSpPr>
          <p:nvPr>
            <p:ph type="title"/>
          </p:nvPr>
        </p:nvSpPr>
        <p:spPr/>
        <p:txBody>
          <a:bodyPr/>
          <a:lstStyle/>
          <a:p>
            <a:r>
              <a:rPr lang="lv-LV" dirty="0"/>
              <a:t>Izglītība un tās kvalitāte</a:t>
            </a:r>
          </a:p>
        </p:txBody>
      </p:sp>
      <p:sp>
        <p:nvSpPr>
          <p:cNvPr id="3" name="Content Placeholder 2">
            <a:extLst>
              <a:ext uri="{FF2B5EF4-FFF2-40B4-BE49-F238E27FC236}">
                <a16:creationId xmlns:a16="http://schemas.microsoft.com/office/drawing/2014/main" id="{05A6CDF1-5002-C96B-BD83-333DDC1AE764}"/>
              </a:ext>
            </a:extLst>
          </p:cNvPr>
          <p:cNvSpPr>
            <a:spLocks noGrp="1"/>
          </p:cNvSpPr>
          <p:nvPr>
            <p:ph idx="1"/>
          </p:nvPr>
        </p:nvSpPr>
        <p:spPr/>
        <p:txBody>
          <a:bodyPr>
            <a:normAutofit fontScale="85000" lnSpcReduction="20000"/>
          </a:bodyPr>
          <a:lstStyle/>
          <a:p>
            <a:pPr algn="just"/>
            <a:r>
              <a:rPr lang="lv-LV" dirty="0"/>
              <a:t>Izglītības kvalitāte un tās loma nākamās paaudzes veidošanā tiek vērtēta kā nepietiekama. </a:t>
            </a:r>
            <a:r>
              <a:rPr lang="lv-LV" b="1" dirty="0"/>
              <a:t>Mācību saturs šobrīd netiek uzskatīts par pietiekami orientētu uz dzīvē nepieciešamajām prasmēm, un nepietiekama uzmanība tiek pievērsta ģimenei un patriotismam kā vērtībām, </a:t>
            </a:r>
            <a:r>
              <a:rPr lang="lv-LV" b="1" dirty="0" err="1"/>
              <a:t>veselībpratībai</a:t>
            </a:r>
            <a:r>
              <a:rPr lang="lv-LV" b="1" dirty="0"/>
              <a:t>, kā arī pamata juridiskajai un finanšu </a:t>
            </a:r>
            <a:r>
              <a:rPr lang="lv-LV" b="1" dirty="0" err="1"/>
              <a:t>pratībai</a:t>
            </a:r>
            <a:r>
              <a:rPr lang="lv-LV" dirty="0"/>
              <a:t>, attiecību veidošanai un konfliktu risināšanai. </a:t>
            </a:r>
          </a:p>
          <a:p>
            <a:pPr algn="just"/>
            <a:r>
              <a:rPr lang="lv-LV" dirty="0"/>
              <a:t>Izglītības politika reģionos ir vērsta uz centralizāciju, taču </a:t>
            </a:r>
            <a:r>
              <a:rPr lang="lv-LV" b="1" dirty="0"/>
              <a:t>skolu slēgšana tuvumā liek vecākiem apsvērt pārcelšanos</a:t>
            </a:r>
            <a:r>
              <a:rPr lang="lv-LV" dirty="0"/>
              <a:t>. Šādā situācijā pārvākšanās uz Rīgu un pārcelšanās </a:t>
            </a:r>
            <a:r>
              <a:rPr lang="lv-LV" b="1" dirty="0"/>
              <a:t>uz citu valsti</a:t>
            </a:r>
            <a:r>
              <a:rPr lang="lv-LV" dirty="0"/>
              <a:t> Eiropā tiek vērtētas kā līdzvērtīgas alternatīvas. Vienlaikus mazo lokālo skolu slēgšana atstāj plašākas negatīvas sekas uz vietējām kopienām un tiek uztverta kā valsts vienaldzības izpausme pret sabiedrības vajadzībām. </a:t>
            </a:r>
          </a:p>
          <a:p>
            <a:pPr algn="just"/>
            <a:r>
              <a:rPr lang="lv-LV" b="1" dirty="0"/>
              <a:t>Nepietiekams atbalsts </a:t>
            </a:r>
            <a:r>
              <a:rPr lang="lv-LV" b="1" dirty="0" err="1"/>
              <a:t>remigrējušiem</a:t>
            </a:r>
            <a:r>
              <a:rPr lang="lv-LV" b="1" dirty="0"/>
              <a:t> bērniem skolā tiek minēts kā tiešs iemesls lēmumam neatgriezties Latvijā vai doties prom atkārtoti</a:t>
            </a:r>
            <a:r>
              <a:rPr lang="lv-LV" dirty="0"/>
              <a:t>, ja bērns nespēj veiksmīgi iekļauties skolas vidē.</a:t>
            </a:r>
          </a:p>
          <a:p>
            <a:endParaRPr lang="lv-LV" dirty="0"/>
          </a:p>
        </p:txBody>
      </p:sp>
    </p:spTree>
    <p:extLst>
      <p:ext uri="{BB962C8B-B14F-4D97-AF65-F5344CB8AC3E}">
        <p14:creationId xmlns:p14="http://schemas.microsoft.com/office/powerpoint/2010/main" val="1749325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8B85F-42A1-9F76-7806-EAC8F7A5F996}"/>
              </a:ext>
            </a:extLst>
          </p:cNvPr>
          <p:cNvSpPr>
            <a:spLocks noGrp="1"/>
          </p:cNvSpPr>
          <p:nvPr>
            <p:ph type="title"/>
          </p:nvPr>
        </p:nvSpPr>
        <p:spPr/>
        <p:txBody>
          <a:bodyPr/>
          <a:lstStyle/>
          <a:p>
            <a:r>
              <a:rPr lang="lv-LV" dirty="0"/>
              <a:t>Atbalsts pēc dzemdībām un bērna audzināšanā</a:t>
            </a:r>
          </a:p>
        </p:txBody>
      </p:sp>
      <p:sp>
        <p:nvSpPr>
          <p:cNvPr id="3" name="Content Placeholder 2">
            <a:extLst>
              <a:ext uri="{FF2B5EF4-FFF2-40B4-BE49-F238E27FC236}">
                <a16:creationId xmlns:a16="http://schemas.microsoft.com/office/drawing/2014/main" id="{0865F6F5-81BE-1F4F-55C4-A692D2824B45}"/>
              </a:ext>
            </a:extLst>
          </p:cNvPr>
          <p:cNvSpPr>
            <a:spLocks noGrp="1"/>
          </p:cNvSpPr>
          <p:nvPr>
            <p:ph idx="1"/>
          </p:nvPr>
        </p:nvSpPr>
        <p:spPr/>
        <p:txBody>
          <a:bodyPr>
            <a:normAutofit fontScale="92500"/>
          </a:bodyPr>
          <a:lstStyle/>
          <a:p>
            <a:pPr algn="just"/>
            <a:r>
              <a:rPr lang="lv-LV" sz="2600" dirty="0"/>
              <a:t>Šobrīd ieteikumos minētas dažādas konsultācijas, kuru galvenās atšķirības dalībniekiem mēdz būt grūtības izprast. Piedāvātās konsultācijas ietver vecmāšu, </a:t>
            </a:r>
            <a:r>
              <a:rPr lang="lv-LV" sz="2600" dirty="0" err="1"/>
              <a:t>mentoru</a:t>
            </a:r>
            <a:r>
              <a:rPr lang="lv-LV" sz="2600" dirty="0"/>
              <a:t>, </a:t>
            </a:r>
            <a:r>
              <a:rPr lang="lv-LV" sz="2600" dirty="0" err="1"/>
              <a:t>dūlu</a:t>
            </a:r>
            <a:r>
              <a:rPr lang="lv-LV" sz="2600" dirty="0"/>
              <a:t>, </a:t>
            </a:r>
            <a:r>
              <a:rPr lang="lv-LV" sz="2600" dirty="0" err="1"/>
              <a:t>pep</a:t>
            </a:r>
            <a:r>
              <a:rPr lang="lv-LV" sz="2600" dirty="0"/>
              <a:t>-mammu u.c., konsultācijas, taču diskusijās tiek rosināts pārskatīt atbalsta veidus un izveidot vienotu sistēmu, lai atbalsts būtu pieejams, bet pakalpojumu funkcijas nedublētos. Vienlaikus šādu atbalstu skata kā būtisku bērna  labākas aprūpes nodrošināšanā un </a:t>
            </a:r>
            <a:r>
              <a:rPr lang="lv-LV" sz="2600" dirty="0" err="1"/>
              <a:t>pēcdzemdību</a:t>
            </a:r>
            <a:r>
              <a:rPr lang="lv-LV" sz="2600" dirty="0"/>
              <a:t> depresijas mazināšanā.</a:t>
            </a:r>
          </a:p>
          <a:p>
            <a:pPr algn="just"/>
            <a:r>
              <a:rPr lang="lv-LV" sz="2600" dirty="0"/>
              <a:t>Atbalsts darba un ģimenes dzīves saskaņošanai (elastīgas bērnu pieskatīšanas iespējas).</a:t>
            </a:r>
          </a:p>
          <a:p>
            <a:pPr algn="just"/>
            <a:r>
              <a:rPr lang="lv-LV" sz="2600" dirty="0"/>
              <a:t>Veidot labvēlīgākus nodarbinātības nosacījumus ģimenēm ar bērniem (</a:t>
            </a:r>
            <a:r>
              <a:rPr lang="lv-LV" sz="2600" b="1" dirty="0"/>
              <a:t>kā pusslodžu nodokļu likmju pārskatīšanu mammām ar maziem bērniem vai citiem aprūpējamajiem</a:t>
            </a:r>
            <a:r>
              <a:rPr lang="lv-LV" sz="2600" dirty="0"/>
              <a:t>).</a:t>
            </a:r>
          </a:p>
          <a:p>
            <a:endParaRPr lang="lv-LV" dirty="0"/>
          </a:p>
          <a:p>
            <a:endParaRPr lang="lv-LV" dirty="0"/>
          </a:p>
        </p:txBody>
      </p:sp>
    </p:spTree>
    <p:extLst>
      <p:ext uri="{BB962C8B-B14F-4D97-AF65-F5344CB8AC3E}">
        <p14:creationId xmlns:p14="http://schemas.microsoft.com/office/powerpoint/2010/main" val="3047087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217</TotalTime>
  <Words>1034</Words>
  <Application>Microsoft Office PowerPoint</Application>
  <PresentationFormat>Widescreen</PresentationFormat>
  <Paragraphs>51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IETEIKUMI DEMOGRĀFISKĀS POLITIKAS PASĀKUMIEM 2027. GADĀ </vt:lpstr>
      <vt:lpstr>Demogrāfiskās politikas trīs galvenie mērķi: </vt:lpstr>
      <vt:lpstr>Nedaudz par domnīcām</vt:lpstr>
      <vt:lpstr>Vērtēšana un diskusijas</vt:lpstr>
      <vt:lpstr>Ģimenes vērtību stiprināšana</vt:lpstr>
      <vt:lpstr>Finansiāls atbalsts:</vt:lpstr>
      <vt:lpstr>Dzīvildzes un veselīgi nodzīvoto gadu pagarināšana</vt:lpstr>
      <vt:lpstr>Izglītība un tās kvalitāte</vt:lpstr>
      <vt:lpstr>Atbalsts pēc dzemdībām un bērna audzināšanā</vt:lpstr>
      <vt:lpstr>Daži ieteikumi, kam vēl vēlos pievērst uzmanību </vt:lpstr>
      <vt:lpstr>Labais par demogrāfisko politiku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IETEIKUMI DEMOGRĀFISKĀS POLITIKAS PASĀKUMIEM 2027. GADĀ </dc:title>
  <dc:creator>Ilze Mileiko</dc:creator>
  <cp:lastModifiedBy>Linda Liepa</cp:lastModifiedBy>
  <cp:revision>6</cp:revision>
  <dcterms:created xsi:type="dcterms:W3CDTF">2026-04-24T06:36:52Z</dcterms:created>
  <dcterms:modified xsi:type="dcterms:W3CDTF">2026-06-26T10:19:29Z</dcterms:modified>
</cp:coreProperties>
</file>