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305" r:id="rId2"/>
    <p:sldId id="307" r:id="rId3"/>
    <p:sldId id="308" r:id="rId4"/>
    <p:sldId id="315" r:id="rId5"/>
    <p:sldId id="316" r:id="rId6"/>
    <p:sldId id="309" r:id="rId7"/>
    <p:sldId id="317" r:id="rId8"/>
    <p:sldId id="318" r:id="rId9"/>
    <p:sldId id="311" r:id="rId10"/>
    <p:sldId id="320" r:id="rId11"/>
    <p:sldId id="321" r:id="rId12"/>
    <p:sldId id="310" r:id="rId13"/>
    <p:sldId id="323" r:id="rId14"/>
    <p:sldId id="313" r:id="rId15"/>
    <p:sldId id="322" r:id="rId16"/>
    <p:sldId id="312" r:id="rId17"/>
    <p:sldId id="304" r:id="rId18"/>
  </p:sldIdLst>
  <p:sldSz cx="9144000" cy="6858000" type="screen4x3"/>
  <p:notesSz cx="6870700" cy="9774238"/>
  <p:defaultTextStyle>
    <a:defPPr>
      <a:defRPr lang="lv-LV"/>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66"/>
    <a:srgbClr val="336699"/>
    <a:srgbClr val="808000"/>
    <a:srgbClr val="AFBF61"/>
    <a:srgbClr val="E1FF9F"/>
    <a:srgbClr val="FFCC99"/>
    <a:srgbClr val="CCCC00"/>
    <a:srgbClr val="FF6600"/>
    <a:srgbClr val="990033"/>
    <a:srgbClr val="6633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118" autoAdjust="0"/>
    <p:restoredTop sz="90303" autoAdjust="0"/>
  </p:normalViewPr>
  <p:slideViewPr>
    <p:cSldViewPr>
      <p:cViewPr>
        <p:scale>
          <a:sx n="90" d="100"/>
          <a:sy n="90" d="100"/>
        </p:scale>
        <p:origin x="-570" y="-21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7" d="100"/>
          <a:sy n="77" d="100"/>
        </p:scale>
        <p:origin x="-2040" y="-84"/>
      </p:cViewPr>
      <p:guideLst>
        <p:guide orient="horz" pos="3079"/>
        <p:guide pos="2164"/>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8150" cy="488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lv-LV"/>
          </a:p>
        </p:txBody>
      </p:sp>
      <p:sp>
        <p:nvSpPr>
          <p:cNvPr id="32771" name="Rectangle 3"/>
          <p:cNvSpPr>
            <a:spLocks noGrp="1" noChangeArrowheads="1"/>
          </p:cNvSpPr>
          <p:nvPr>
            <p:ph type="dt" sz="quarter" idx="1"/>
          </p:nvPr>
        </p:nvSpPr>
        <p:spPr bwMode="auto">
          <a:xfrm>
            <a:off x="3890963" y="0"/>
            <a:ext cx="2978150" cy="488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lv-LV"/>
          </a:p>
        </p:txBody>
      </p:sp>
      <p:sp>
        <p:nvSpPr>
          <p:cNvPr id="32772" name="Rectangle 4"/>
          <p:cNvSpPr>
            <a:spLocks noGrp="1" noChangeArrowheads="1"/>
          </p:cNvSpPr>
          <p:nvPr>
            <p:ph type="ftr" sz="quarter" idx="2"/>
          </p:nvPr>
        </p:nvSpPr>
        <p:spPr bwMode="auto">
          <a:xfrm>
            <a:off x="0" y="9283700"/>
            <a:ext cx="2978150" cy="4889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lv-LV"/>
          </a:p>
        </p:txBody>
      </p:sp>
      <p:sp>
        <p:nvSpPr>
          <p:cNvPr id="32773" name="Rectangle 5"/>
          <p:cNvSpPr>
            <a:spLocks noGrp="1" noChangeArrowheads="1"/>
          </p:cNvSpPr>
          <p:nvPr>
            <p:ph type="sldNum" sz="quarter" idx="3"/>
          </p:nvPr>
        </p:nvSpPr>
        <p:spPr bwMode="auto">
          <a:xfrm>
            <a:off x="3890963" y="9283700"/>
            <a:ext cx="2978150" cy="4889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EEA753F-55C7-4D56-B971-BD601C393F2A}" type="slidenum">
              <a:rPr lang="lv-LV"/>
              <a:pPr>
                <a:defRPr/>
              </a:pPr>
              <a:t>‹#›</a:t>
            </a:fld>
            <a:endParaRPr lang="lv-LV" dirty="0"/>
          </a:p>
        </p:txBody>
      </p:sp>
    </p:spTree>
    <p:extLst>
      <p:ext uri="{BB962C8B-B14F-4D97-AF65-F5344CB8AC3E}">
        <p14:creationId xmlns:p14="http://schemas.microsoft.com/office/powerpoint/2010/main" xmlns="" val="11481556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78150" cy="488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lv-LV"/>
          </a:p>
        </p:txBody>
      </p:sp>
      <p:sp>
        <p:nvSpPr>
          <p:cNvPr id="23555" name="Rectangle 3"/>
          <p:cNvSpPr>
            <a:spLocks noGrp="1" noChangeArrowheads="1"/>
          </p:cNvSpPr>
          <p:nvPr>
            <p:ph type="dt" idx="1"/>
          </p:nvPr>
        </p:nvSpPr>
        <p:spPr bwMode="auto">
          <a:xfrm>
            <a:off x="3890963" y="0"/>
            <a:ext cx="2978150" cy="488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lv-LV"/>
          </a:p>
        </p:txBody>
      </p:sp>
      <p:sp>
        <p:nvSpPr>
          <p:cNvPr id="19460" name="Rectangle 4"/>
          <p:cNvSpPr>
            <a:spLocks noGrp="1" noRot="1" noChangeAspect="1" noChangeArrowheads="1" noTextEdit="1"/>
          </p:cNvSpPr>
          <p:nvPr>
            <p:ph type="sldImg" idx="2"/>
          </p:nvPr>
        </p:nvSpPr>
        <p:spPr bwMode="auto">
          <a:xfrm>
            <a:off x="992188" y="733425"/>
            <a:ext cx="4886325" cy="3663950"/>
          </a:xfrm>
          <a:prstGeom prst="rect">
            <a:avLst/>
          </a:prstGeom>
          <a:noFill/>
          <a:ln w="9525">
            <a:solidFill>
              <a:srgbClr val="000000"/>
            </a:solidFill>
            <a:miter lim="800000"/>
            <a:headEnd/>
            <a:tailEnd/>
          </a:ln>
        </p:spPr>
      </p:sp>
      <p:sp>
        <p:nvSpPr>
          <p:cNvPr id="23557" name="Rectangle 5"/>
          <p:cNvSpPr>
            <a:spLocks noGrp="1" noChangeArrowheads="1"/>
          </p:cNvSpPr>
          <p:nvPr>
            <p:ph type="body" sz="quarter" idx="3"/>
          </p:nvPr>
        </p:nvSpPr>
        <p:spPr bwMode="auto">
          <a:xfrm>
            <a:off x="687388" y="4643438"/>
            <a:ext cx="5495925" cy="4397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lv-LV" noProof="0" smtClean="0"/>
              <a:t>Click to edit Master text styles</a:t>
            </a:r>
          </a:p>
          <a:p>
            <a:pPr lvl="1"/>
            <a:r>
              <a:rPr lang="lv-LV" noProof="0" smtClean="0"/>
              <a:t>Second level</a:t>
            </a:r>
          </a:p>
          <a:p>
            <a:pPr lvl="2"/>
            <a:r>
              <a:rPr lang="lv-LV" noProof="0" smtClean="0"/>
              <a:t>Third level</a:t>
            </a:r>
          </a:p>
          <a:p>
            <a:pPr lvl="3"/>
            <a:r>
              <a:rPr lang="lv-LV" noProof="0" smtClean="0"/>
              <a:t>Fourth level</a:t>
            </a:r>
          </a:p>
          <a:p>
            <a:pPr lvl="4"/>
            <a:r>
              <a:rPr lang="lv-LV" noProof="0" smtClean="0"/>
              <a:t>Fifth level</a:t>
            </a:r>
          </a:p>
        </p:txBody>
      </p:sp>
      <p:sp>
        <p:nvSpPr>
          <p:cNvPr id="23558" name="Rectangle 6"/>
          <p:cNvSpPr>
            <a:spLocks noGrp="1" noChangeArrowheads="1"/>
          </p:cNvSpPr>
          <p:nvPr>
            <p:ph type="ftr" sz="quarter" idx="4"/>
          </p:nvPr>
        </p:nvSpPr>
        <p:spPr bwMode="auto">
          <a:xfrm>
            <a:off x="0" y="9283700"/>
            <a:ext cx="2978150" cy="4889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lv-LV"/>
          </a:p>
        </p:txBody>
      </p:sp>
      <p:sp>
        <p:nvSpPr>
          <p:cNvPr id="23559" name="Rectangle 7"/>
          <p:cNvSpPr>
            <a:spLocks noGrp="1" noChangeArrowheads="1"/>
          </p:cNvSpPr>
          <p:nvPr>
            <p:ph type="sldNum" sz="quarter" idx="5"/>
          </p:nvPr>
        </p:nvSpPr>
        <p:spPr bwMode="auto">
          <a:xfrm>
            <a:off x="3890963" y="9283700"/>
            <a:ext cx="2978150" cy="4889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549789F-84D4-42BB-93D3-E50F100BB41F}" type="slidenum">
              <a:rPr lang="lv-LV"/>
              <a:pPr>
                <a:defRPr/>
              </a:pPr>
              <a:t>‹#›</a:t>
            </a:fld>
            <a:endParaRPr lang="lv-LV" dirty="0"/>
          </a:p>
        </p:txBody>
      </p:sp>
    </p:spTree>
    <p:extLst>
      <p:ext uri="{BB962C8B-B14F-4D97-AF65-F5344CB8AC3E}">
        <p14:creationId xmlns:p14="http://schemas.microsoft.com/office/powerpoint/2010/main" xmlns="" val="18229266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AFD4ED45-08DC-4342-A95B-22BB19F9A51A}" type="slidenum">
              <a:rPr lang="lv-LV" smtClean="0"/>
              <a:pPr/>
              <a:t>1</a:t>
            </a:fld>
            <a:endParaRPr lang="lv-LV" smtClean="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lv-LV" dirty="0"/>
          </a:p>
        </p:txBody>
      </p:sp>
      <p:sp>
        <p:nvSpPr>
          <p:cNvPr id="4" name="Slide Number Placeholder 3"/>
          <p:cNvSpPr>
            <a:spLocks noGrp="1"/>
          </p:cNvSpPr>
          <p:nvPr>
            <p:ph type="sldNum" sz="quarter" idx="10"/>
          </p:nvPr>
        </p:nvSpPr>
        <p:spPr/>
        <p:txBody>
          <a:bodyPr/>
          <a:lstStyle/>
          <a:p>
            <a:pPr>
              <a:defRPr/>
            </a:pPr>
            <a:fld id="{1549789F-84D4-42BB-93D3-E50F100BB41F}" type="slidenum">
              <a:rPr lang="lv-LV" smtClean="0"/>
              <a:pPr>
                <a:defRPr/>
              </a:pPr>
              <a:t>4</a:t>
            </a:fld>
            <a:endParaRPr lang="lv-LV"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6"/>
          <p:cNvGrpSpPr>
            <a:grpSpLocks/>
          </p:cNvGrpSpPr>
          <p:nvPr userDrawn="1"/>
        </p:nvGrpSpPr>
        <p:grpSpPr bwMode="auto">
          <a:xfrm>
            <a:off x="250825" y="0"/>
            <a:ext cx="8893175" cy="6858000"/>
            <a:chOff x="158" y="0"/>
            <a:chExt cx="5602" cy="4320"/>
          </a:xfrm>
        </p:grpSpPr>
        <p:sp>
          <p:nvSpPr>
            <p:cNvPr id="5" name="Line 17"/>
            <p:cNvSpPr>
              <a:spLocks noChangeShapeType="1"/>
            </p:cNvSpPr>
            <p:nvPr userDrawn="1"/>
          </p:nvSpPr>
          <p:spPr bwMode="auto">
            <a:xfrm>
              <a:off x="158" y="527"/>
              <a:ext cx="5602" cy="0"/>
            </a:xfrm>
            <a:prstGeom prst="line">
              <a:avLst/>
            </a:prstGeom>
            <a:noFill/>
            <a:ln w="9525">
              <a:solidFill>
                <a:srgbClr val="003366"/>
              </a:solidFill>
              <a:round/>
              <a:headEnd/>
              <a:tailEnd/>
            </a:ln>
          </p:spPr>
          <p:txBody>
            <a:bodyPr/>
            <a:lstStyle/>
            <a:p>
              <a:endParaRPr lang="lv-LV"/>
            </a:p>
          </p:txBody>
        </p:sp>
        <p:sp>
          <p:nvSpPr>
            <p:cNvPr id="6" name="Line 18"/>
            <p:cNvSpPr>
              <a:spLocks noChangeShapeType="1"/>
            </p:cNvSpPr>
            <p:nvPr userDrawn="1"/>
          </p:nvSpPr>
          <p:spPr bwMode="auto">
            <a:xfrm>
              <a:off x="340" y="618"/>
              <a:ext cx="5420" cy="0"/>
            </a:xfrm>
            <a:prstGeom prst="line">
              <a:avLst/>
            </a:prstGeom>
            <a:noFill/>
            <a:ln w="9525">
              <a:solidFill>
                <a:srgbClr val="003366"/>
              </a:solidFill>
              <a:round/>
              <a:headEnd/>
              <a:tailEnd/>
            </a:ln>
          </p:spPr>
          <p:txBody>
            <a:bodyPr/>
            <a:lstStyle/>
            <a:p>
              <a:endParaRPr lang="lv-LV"/>
            </a:p>
          </p:txBody>
        </p:sp>
        <p:sp>
          <p:nvSpPr>
            <p:cNvPr id="7" name="Line 19"/>
            <p:cNvSpPr>
              <a:spLocks noChangeShapeType="1"/>
            </p:cNvSpPr>
            <p:nvPr userDrawn="1"/>
          </p:nvSpPr>
          <p:spPr bwMode="auto">
            <a:xfrm>
              <a:off x="5602" y="0"/>
              <a:ext cx="0" cy="4320"/>
            </a:xfrm>
            <a:prstGeom prst="line">
              <a:avLst/>
            </a:prstGeom>
            <a:noFill/>
            <a:ln w="9525">
              <a:solidFill>
                <a:srgbClr val="003366"/>
              </a:solidFill>
              <a:round/>
              <a:headEnd/>
              <a:tailEnd/>
            </a:ln>
          </p:spPr>
          <p:txBody>
            <a:bodyPr/>
            <a:lstStyle/>
            <a:p>
              <a:endParaRPr lang="lv-LV"/>
            </a:p>
          </p:txBody>
        </p:sp>
        <p:sp>
          <p:nvSpPr>
            <p:cNvPr id="8" name="Line 20"/>
            <p:cNvSpPr>
              <a:spLocks noChangeShapeType="1"/>
            </p:cNvSpPr>
            <p:nvPr userDrawn="1"/>
          </p:nvSpPr>
          <p:spPr bwMode="auto">
            <a:xfrm>
              <a:off x="5511" y="73"/>
              <a:ext cx="0" cy="4174"/>
            </a:xfrm>
            <a:prstGeom prst="line">
              <a:avLst/>
            </a:prstGeom>
            <a:noFill/>
            <a:ln w="9525">
              <a:solidFill>
                <a:srgbClr val="003366"/>
              </a:solidFill>
              <a:round/>
              <a:headEnd/>
              <a:tailEnd/>
            </a:ln>
          </p:spPr>
          <p:txBody>
            <a:bodyPr/>
            <a:lstStyle/>
            <a:p>
              <a:endParaRPr lang="lv-LV"/>
            </a:p>
          </p:txBody>
        </p:sp>
        <p:sp>
          <p:nvSpPr>
            <p:cNvPr id="9" name="Line 21"/>
            <p:cNvSpPr>
              <a:spLocks noChangeShapeType="1"/>
            </p:cNvSpPr>
            <p:nvPr userDrawn="1"/>
          </p:nvSpPr>
          <p:spPr bwMode="auto">
            <a:xfrm>
              <a:off x="4694" y="4020"/>
              <a:ext cx="1066" cy="0"/>
            </a:xfrm>
            <a:prstGeom prst="line">
              <a:avLst/>
            </a:prstGeom>
            <a:noFill/>
            <a:ln w="9525">
              <a:solidFill>
                <a:srgbClr val="003366"/>
              </a:solidFill>
              <a:round/>
              <a:headEnd/>
              <a:tailEnd/>
            </a:ln>
          </p:spPr>
          <p:txBody>
            <a:bodyPr/>
            <a:lstStyle/>
            <a:p>
              <a:endParaRPr lang="lv-LV"/>
            </a:p>
          </p:txBody>
        </p:sp>
        <p:sp>
          <p:nvSpPr>
            <p:cNvPr id="10" name="Line 22"/>
            <p:cNvSpPr>
              <a:spLocks noChangeShapeType="1"/>
            </p:cNvSpPr>
            <p:nvPr userDrawn="1"/>
          </p:nvSpPr>
          <p:spPr bwMode="auto">
            <a:xfrm>
              <a:off x="4967" y="3929"/>
              <a:ext cx="793" cy="0"/>
            </a:xfrm>
            <a:prstGeom prst="line">
              <a:avLst/>
            </a:prstGeom>
            <a:noFill/>
            <a:ln w="9525">
              <a:solidFill>
                <a:srgbClr val="003366"/>
              </a:solidFill>
              <a:round/>
              <a:headEnd/>
              <a:tailEnd/>
            </a:ln>
          </p:spPr>
          <p:txBody>
            <a:bodyPr/>
            <a:lstStyle/>
            <a:p>
              <a:endParaRPr lang="lv-LV"/>
            </a:p>
          </p:txBody>
        </p:sp>
        <p:sp>
          <p:nvSpPr>
            <p:cNvPr id="11" name="Rectangle 23"/>
            <p:cNvSpPr>
              <a:spLocks noChangeArrowheads="1"/>
            </p:cNvSpPr>
            <p:nvPr userDrawn="1"/>
          </p:nvSpPr>
          <p:spPr bwMode="auto">
            <a:xfrm>
              <a:off x="5511" y="527"/>
              <a:ext cx="90" cy="91"/>
            </a:xfrm>
            <a:prstGeom prst="rect">
              <a:avLst/>
            </a:prstGeom>
            <a:solidFill>
              <a:srgbClr val="003366"/>
            </a:solidFill>
            <a:ln w="9525">
              <a:solidFill>
                <a:srgbClr val="003366"/>
              </a:solidFill>
              <a:miter lim="800000"/>
              <a:headEnd/>
              <a:tailEnd/>
            </a:ln>
          </p:spPr>
          <p:txBody>
            <a:bodyPr wrap="none" anchor="ctr"/>
            <a:lstStyle/>
            <a:p>
              <a:pPr algn="ctr"/>
              <a:endParaRPr lang="lv-LV"/>
            </a:p>
          </p:txBody>
        </p:sp>
        <p:sp>
          <p:nvSpPr>
            <p:cNvPr id="12" name="Rectangle 24"/>
            <p:cNvSpPr>
              <a:spLocks noChangeArrowheads="1"/>
            </p:cNvSpPr>
            <p:nvPr userDrawn="1"/>
          </p:nvSpPr>
          <p:spPr bwMode="auto">
            <a:xfrm>
              <a:off x="5511" y="3929"/>
              <a:ext cx="90" cy="91"/>
            </a:xfrm>
            <a:prstGeom prst="rect">
              <a:avLst/>
            </a:prstGeom>
            <a:solidFill>
              <a:srgbClr val="003366"/>
            </a:solidFill>
            <a:ln w="9525">
              <a:solidFill>
                <a:srgbClr val="003366"/>
              </a:solidFill>
              <a:miter lim="800000"/>
              <a:headEnd/>
              <a:tailEnd/>
            </a:ln>
          </p:spPr>
          <p:txBody>
            <a:bodyPr wrap="none" anchor="ctr"/>
            <a:lstStyle/>
            <a:p>
              <a:pPr algn="ctr"/>
              <a:endParaRPr lang="lv-LV"/>
            </a:p>
          </p:txBody>
        </p:sp>
        <p:sp>
          <p:nvSpPr>
            <p:cNvPr id="13" name="Line 25"/>
            <p:cNvSpPr>
              <a:spLocks noChangeShapeType="1"/>
            </p:cNvSpPr>
            <p:nvPr userDrawn="1"/>
          </p:nvSpPr>
          <p:spPr bwMode="auto">
            <a:xfrm>
              <a:off x="3787" y="4110"/>
              <a:ext cx="1973" cy="0"/>
            </a:xfrm>
            <a:prstGeom prst="line">
              <a:avLst/>
            </a:prstGeom>
            <a:noFill/>
            <a:ln w="9525">
              <a:solidFill>
                <a:srgbClr val="003366"/>
              </a:solidFill>
              <a:round/>
              <a:headEnd/>
              <a:tailEnd/>
            </a:ln>
          </p:spPr>
          <p:txBody>
            <a:bodyPr/>
            <a:lstStyle/>
            <a:p>
              <a:endParaRPr lang="lv-LV"/>
            </a:p>
          </p:txBody>
        </p:sp>
        <p:sp>
          <p:nvSpPr>
            <p:cNvPr id="14" name="Line 26"/>
            <p:cNvSpPr>
              <a:spLocks noChangeShapeType="1"/>
            </p:cNvSpPr>
            <p:nvPr userDrawn="1"/>
          </p:nvSpPr>
          <p:spPr bwMode="auto">
            <a:xfrm>
              <a:off x="5692" y="3249"/>
              <a:ext cx="0" cy="1071"/>
            </a:xfrm>
            <a:prstGeom prst="line">
              <a:avLst/>
            </a:prstGeom>
            <a:noFill/>
            <a:ln w="9525">
              <a:solidFill>
                <a:srgbClr val="003366"/>
              </a:solidFill>
              <a:round/>
              <a:headEnd/>
              <a:tailEnd/>
            </a:ln>
          </p:spPr>
          <p:txBody>
            <a:bodyPr/>
            <a:lstStyle/>
            <a:p>
              <a:endParaRPr lang="lv-LV"/>
            </a:p>
          </p:txBody>
        </p:sp>
        <p:sp>
          <p:nvSpPr>
            <p:cNvPr id="15" name="Rectangle 27"/>
            <p:cNvSpPr>
              <a:spLocks noChangeArrowheads="1"/>
            </p:cNvSpPr>
            <p:nvPr userDrawn="1"/>
          </p:nvSpPr>
          <p:spPr bwMode="auto">
            <a:xfrm>
              <a:off x="5602" y="4020"/>
              <a:ext cx="90" cy="91"/>
            </a:xfrm>
            <a:prstGeom prst="rect">
              <a:avLst/>
            </a:prstGeom>
            <a:solidFill>
              <a:srgbClr val="003366"/>
            </a:solidFill>
            <a:ln w="9525">
              <a:solidFill>
                <a:srgbClr val="003366"/>
              </a:solidFill>
              <a:miter lim="800000"/>
              <a:headEnd/>
              <a:tailEnd/>
            </a:ln>
          </p:spPr>
          <p:txBody>
            <a:bodyPr wrap="none" anchor="ctr"/>
            <a:lstStyle/>
            <a:p>
              <a:pPr algn="ctr"/>
              <a:endParaRPr lang="lv-LV"/>
            </a:p>
          </p:txBody>
        </p:sp>
      </p:grpSp>
      <p:sp>
        <p:nvSpPr>
          <p:cNvPr id="16"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lgn="ctr"/>
            <a:endParaRPr lang="lv-LV"/>
          </a:p>
        </p:txBody>
      </p:sp>
      <p:sp>
        <p:nvSpPr>
          <p:cNvPr id="3074" name="Rectangle 2"/>
          <p:cNvSpPr>
            <a:spLocks noGrp="1" noChangeArrowheads="1"/>
          </p:cNvSpPr>
          <p:nvPr>
            <p:ph type="ctrTitle"/>
          </p:nvPr>
        </p:nvSpPr>
        <p:spPr>
          <a:xfrm>
            <a:off x="660400" y="2584450"/>
            <a:ext cx="7772400" cy="1470025"/>
          </a:xfrm>
        </p:spPr>
        <p:txBody>
          <a:bodyPr/>
          <a:lstStyle>
            <a:lvl1pPr algn="ctr">
              <a:defRPr lang="lv-LV" sz="1600" b="1" cap="all" smtClean="0"/>
            </a:lvl1pPr>
          </a:lstStyle>
          <a:p>
            <a:r>
              <a:rPr lang="en-US" smtClean="0"/>
              <a:t>Click to edit Master title style</a:t>
            </a:r>
            <a:endParaRPr lang="lv-LV" dirty="0"/>
          </a:p>
        </p:txBody>
      </p:sp>
      <p:sp>
        <p:nvSpPr>
          <p:cNvPr id="3075" name="Rectangle 3"/>
          <p:cNvSpPr>
            <a:spLocks noGrp="1" noChangeArrowheads="1"/>
          </p:cNvSpPr>
          <p:nvPr>
            <p:ph type="subTitle" idx="1"/>
          </p:nvPr>
        </p:nvSpPr>
        <p:spPr>
          <a:xfrm>
            <a:off x="684213" y="4673600"/>
            <a:ext cx="7775575" cy="869950"/>
          </a:xfrm>
        </p:spPr>
        <p:txBody>
          <a:bodyPr/>
          <a:lstStyle>
            <a:lvl1pPr marL="0" indent="0" algn="ctr">
              <a:buFont typeface="Wingdings" pitchFamily="2" charset="2"/>
              <a:buNone/>
              <a:defRPr lang="lv-LV" sz="1600" b="1" u="none" baseline="0" smtClean="0"/>
            </a:lvl1pPr>
          </a:lstStyle>
          <a:p>
            <a:r>
              <a:rPr lang="en-US" smtClean="0"/>
              <a:t>Click to edit Master subtitle style</a:t>
            </a:r>
            <a:endParaRPr lang="lv-LV" dirty="0"/>
          </a:p>
        </p:txBody>
      </p:sp>
      <p:sp>
        <p:nvSpPr>
          <p:cNvPr id="17" name="Rectangle 4"/>
          <p:cNvSpPr>
            <a:spLocks noGrp="1" noChangeArrowheads="1"/>
          </p:cNvSpPr>
          <p:nvPr>
            <p:ph type="dt" sz="half" idx="10"/>
          </p:nvPr>
        </p:nvSpPr>
        <p:spPr/>
        <p:txBody>
          <a:bodyPr/>
          <a:lstStyle>
            <a:lvl1pPr>
              <a:defRPr/>
            </a:lvl1pPr>
          </a:lstStyle>
          <a:p>
            <a:pPr>
              <a:defRPr/>
            </a:pPr>
            <a:r>
              <a:rPr lang="lv-LV"/>
              <a:t>28.02.2011.</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endParaRPr lang="lv-LV"/>
          </a:p>
        </p:txBody>
      </p:sp>
      <p:sp>
        <p:nvSpPr>
          <p:cNvPr id="6" name="Rectangle 6"/>
          <p:cNvSpPr>
            <a:spLocks noGrp="1" noChangeArrowheads="1"/>
          </p:cNvSpPr>
          <p:nvPr>
            <p:ph type="sldNum" sz="quarter" idx="12"/>
          </p:nvPr>
        </p:nvSpPr>
        <p:spPr>
          <a:ln/>
        </p:spPr>
        <p:txBody>
          <a:bodyPr/>
          <a:lstStyle>
            <a:lvl1pPr>
              <a:defRPr/>
            </a:lvl1pPr>
          </a:lstStyle>
          <a:p>
            <a:pPr>
              <a:defRPr/>
            </a:pPr>
            <a:fld id="{79453AA9-BF39-42FE-A931-06A01ECFAF4B}" type="slidenum">
              <a:rPr lang="lv-LV"/>
              <a:pPr>
                <a:defRPr/>
              </a:pPr>
              <a:t>‹#›</a:t>
            </a:fld>
            <a:endParaRPr lang="lv-LV"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115888"/>
            <a:ext cx="2051050" cy="6049962"/>
          </a:xfrm>
        </p:spPr>
        <p:txBody>
          <a:bodyPr vert="eaVert"/>
          <a:lstStyle/>
          <a:p>
            <a:r>
              <a:rPr lang="en-US" smtClean="0"/>
              <a:t>Click to edit Master title style</a:t>
            </a:r>
            <a:endParaRPr lang="lv-LV"/>
          </a:p>
        </p:txBody>
      </p:sp>
      <p:sp>
        <p:nvSpPr>
          <p:cNvPr id="3" name="Vertical Text Placeholder 2"/>
          <p:cNvSpPr>
            <a:spLocks noGrp="1"/>
          </p:cNvSpPr>
          <p:nvPr>
            <p:ph type="body" orient="vert" idx="1"/>
          </p:nvPr>
        </p:nvSpPr>
        <p:spPr>
          <a:xfrm>
            <a:off x="468313" y="115888"/>
            <a:ext cx="6005512" cy="60499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endParaRPr lang="lv-LV"/>
          </a:p>
        </p:txBody>
      </p:sp>
      <p:sp>
        <p:nvSpPr>
          <p:cNvPr id="6" name="Rectangle 6"/>
          <p:cNvSpPr>
            <a:spLocks noGrp="1" noChangeArrowheads="1"/>
          </p:cNvSpPr>
          <p:nvPr>
            <p:ph type="sldNum" sz="quarter" idx="12"/>
          </p:nvPr>
        </p:nvSpPr>
        <p:spPr>
          <a:ln/>
        </p:spPr>
        <p:txBody>
          <a:bodyPr/>
          <a:lstStyle>
            <a:lvl1pPr>
              <a:defRPr/>
            </a:lvl1pPr>
          </a:lstStyle>
          <a:p>
            <a:pPr>
              <a:defRPr/>
            </a:pPr>
            <a:fld id="{A9637479-8CA4-4D04-9EA9-FAF235F3125E}" type="slidenum">
              <a:rPr lang="lv-LV"/>
              <a:pPr>
                <a:defRPr/>
              </a:pPr>
              <a:t>‹#›</a:t>
            </a:fld>
            <a:endParaRPr lang="lv-LV"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lv-LV" dirty="0"/>
          </a:p>
        </p:txBody>
      </p:sp>
      <p:sp>
        <p:nvSpPr>
          <p:cNvPr id="3" name="Content Placeholder 2"/>
          <p:cNvSpPr>
            <a:spLocks noGrp="1"/>
          </p:cNvSpPr>
          <p:nvPr>
            <p:ph idx="1"/>
          </p:nvPr>
        </p:nvSpPr>
        <p:spPr>
          <a:xfrm>
            <a:off x="438150" y="1125538"/>
            <a:ext cx="8239125" cy="5040312"/>
          </a:xfrm>
        </p:spPr>
        <p:txBody>
          <a:bodyPr/>
          <a:lstStyle>
            <a:lvl1pPr>
              <a:buClr>
                <a:srgbClr val="003366"/>
              </a:buClr>
              <a:defRPr b="1" i="0" u="none" baseline="0">
                <a:solidFill>
                  <a:srgbClr val="003366"/>
                </a:solidFill>
              </a:defRPr>
            </a:lvl1pPr>
            <a:lvl2pPr>
              <a:buClr>
                <a:srgbClr val="0070C0"/>
              </a:buClr>
              <a:buFont typeface="Arial" pitchFamily="34" charset="0"/>
              <a:buChar char="•"/>
              <a:defRPr baseline="0">
                <a:solidFill>
                  <a:srgbClr val="0070C0"/>
                </a:solidFill>
              </a:defRPr>
            </a:lvl2pPr>
            <a:lvl3pPr>
              <a:buClr>
                <a:srgbClr val="0070C0"/>
              </a:buClr>
              <a:defRPr sz="1800" baseline="0">
                <a:solidFill>
                  <a:srgbClr val="0070C0"/>
                </a:solidFill>
              </a:defRPr>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endParaRPr lang="lv-LV"/>
          </a:p>
        </p:txBody>
      </p:sp>
      <p:sp>
        <p:nvSpPr>
          <p:cNvPr id="6" name="Rectangle 6"/>
          <p:cNvSpPr>
            <a:spLocks noGrp="1" noChangeArrowheads="1"/>
          </p:cNvSpPr>
          <p:nvPr>
            <p:ph type="sldNum" sz="quarter" idx="12"/>
          </p:nvPr>
        </p:nvSpPr>
        <p:spPr>
          <a:ln/>
        </p:spPr>
        <p:txBody>
          <a:bodyPr/>
          <a:lstStyle>
            <a:lvl1pPr>
              <a:defRPr/>
            </a:lvl1pPr>
          </a:lstStyle>
          <a:p>
            <a:pPr>
              <a:defRPr/>
            </a:pPr>
            <a:fld id="{B1DD0DFF-F945-4E73-B065-65957E6EE39E}" type="slidenum">
              <a:rPr lang="lv-LV"/>
              <a:pPr>
                <a:defRPr/>
              </a:pPr>
              <a:t>‹#›</a:t>
            </a:fld>
            <a:endParaRPr lang="lv-LV"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lv-LV" dirty="0"/>
          </a:p>
        </p:txBody>
      </p:sp>
      <p:sp>
        <p:nvSpPr>
          <p:cNvPr id="3" name="Content Placeholder 2"/>
          <p:cNvSpPr>
            <a:spLocks noGrp="1"/>
          </p:cNvSpPr>
          <p:nvPr>
            <p:ph sz="half" idx="1"/>
          </p:nvPr>
        </p:nvSpPr>
        <p:spPr>
          <a:xfrm>
            <a:off x="1060450" y="1073150"/>
            <a:ext cx="2989263"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4" name="Content Placeholder 3"/>
          <p:cNvSpPr>
            <a:spLocks noGrp="1"/>
          </p:cNvSpPr>
          <p:nvPr>
            <p:ph sz="half" idx="2"/>
          </p:nvPr>
        </p:nvSpPr>
        <p:spPr>
          <a:xfrm>
            <a:off x="5016500" y="1073150"/>
            <a:ext cx="2989262"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5" name="Rectangle 4"/>
          <p:cNvSpPr>
            <a:spLocks noGrp="1" noChangeArrowheads="1"/>
          </p:cNvSpPr>
          <p:nvPr>
            <p:ph type="dt" sz="half" idx="10"/>
          </p:nvPr>
        </p:nvSpPr>
        <p:spPr/>
        <p:txBody>
          <a:bodyPr/>
          <a:lstStyle>
            <a:lvl1pPr>
              <a:defRPr/>
            </a:lvl1pPr>
          </a:lstStyle>
          <a:p>
            <a:pPr>
              <a:defRPr/>
            </a:pPr>
            <a:endParaRPr lang="lv-LV"/>
          </a:p>
        </p:txBody>
      </p:sp>
      <p:sp>
        <p:nvSpPr>
          <p:cNvPr id="6" name="Rectangle 5"/>
          <p:cNvSpPr>
            <a:spLocks noGrp="1" noChangeArrowheads="1"/>
          </p:cNvSpPr>
          <p:nvPr>
            <p:ph type="ftr" sz="quarter" idx="11"/>
          </p:nvPr>
        </p:nvSpPr>
        <p:spPr/>
        <p:txBody>
          <a:bodyPr/>
          <a:lstStyle>
            <a:lvl1pPr>
              <a:defRPr/>
            </a:lvl1pPr>
          </a:lstStyle>
          <a:p>
            <a:pPr>
              <a:defRPr/>
            </a:pPr>
            <a:endParaRPr lang="lv-LV"/>
          </a:p>
        </p:txBody>
      </p:sp>
      <p:sp>
        <p:nvSpPr>
          <p:cNvPr id="7" name="Rectangle 6"/>
          <p:cNvSpPr>
            <a:spLocks noGrp="1" noChangeArrowheads="1"/>
          </p:cNvSpPr>
          <p:nvPr>
            <p:ph type="sldNum" sz="quarter" idx="12"/>
          </p:nvPr>
        </p:nvSpPr>
        <p:spPr/>
        <p:txBody>
          <a:bodyPr/>
          <a:lstStyle>
            <a:lvl1pPr>
              <a:defRPr/>
            </a:lvl1pPr>
          </a:lstStyle>
          <a:p>
            <a:pPr>
              <a:defRPr/>
            </a:pPr>
            <a:endParaRPr lang="lv-LV"/>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endParaRPr lang="lv-LV"/>
          </a:p>
        </p:txBody>
      </p:sp>
      <p:sp>
        <p:nvSpPr>
          <p:cNvPr id="6" name="Rectangle 6"/>
          <p:cNvSpPr>
            <a:spLocks noGrp="1" noChangeArrowheads="1"/>
          </p:cNvSpPr>
          <p:nvPr>
            <p:ph type="sldNum" sz="quarter" idx="12"/>
          </p:nvPr>
        </p:nvSpPr>
        <p:spPr>
          <a:ln/>
        </p:spPr>
        <p:txBody>
          <a:bodyPr/>
          <a:lstStyle>
            <a:lvl1pPr>
              <a:defRPr/>
            </a:lvl1pPr>
          </a:lstStyle>
          <a:p>
            <a:pPr>
              <a:defRPr/>
            </a:pPr>
            <a:fld id="{72EAF492-7ADB-412A-B6EB-1C1AB7048B25}" type="slidenum">
              <a:rPr lang="lv-LV"/>
              <a:pPr>
                <a:defRPr/>
              </a:pPr>
              <a:t>‹#›</a:t>
            </a:fld>
            <a:endParaRPr lang="lv-LV"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44072"/>
          </a:xfrm>
        </p:spPr>
        <p:txBody>
          <a:bodyPr/>
          <a:lstStyle>
            <a:lvl1pPr>
              <a:defRPr/>
            </a:lvl1pPr>
          </a:lstStyle>
          <a:p>
            <a:r>
              <a:rPr lang="en-US" dirty="0" smtClean="0"/>
              <a:t>Click to edit Master title style</a:t>
            </a:r>
            <a:endParaRPr lang="lv-LV" dirty="0"/>
          </a:p>
        </p:txBody>
      </p:sp>
      <p:sp>
        <p:nvSpPr>
          <p:cNvPr id="3" name="Text Placeholder 2"/>
          <p:cNvSpPr>
            <a:spLocks noGrp="1"/>
          </p:cNvSpPr>
          <p:nvPr>
            <p:ph type="body" idx="1"/>
          </p:nvPr>
        </p:nvSpPr>
        <p:spPr>
          <a:xfrm>
            <a:off x="457200" y="1448780"/>
            <a:ext cx="4040188" cy="630070"/>
          </a:xfrm>
        </p:spPr>
        <p:txBody>
          <a:bodyPr anchor="b"/>
          <a:lstStyle>
            <a:lvl1pPr marL="0" indent="0">
              <a:buNone/>
              <a:defRPr sz="2000" b="1"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23855"/>
            <a:ext cx="4040188" cy="4002308"/>
          </a:xfrm>
        </p:spPr>
        <p:txBody>
          <a:bodyPr/>
          <a:lstStyle>
            <a:lvl1pPr>
              <a:defRPr sz="1600" baseline="0"/>
            </a:lvl1pPr>
            <a:lvl2pPr>
              <a:defRPr sz="1400" baseline="0"/>
            </a:lvl2pPr>
            <a:lvl3pPr>
              <a:defRPr sz="1400" baseline="0"/>
            </a:lvl3pPr>
            <a:lvl4pPr>
              <a:defRPr sz="1400" baseline="0"/>
            </a:lvl4pPr>
            <a:lvl5pPr>
              <a:defRPr sz="1400" baseline="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5" name="Text Placeholder 4"/>
          <p:cNvSpPr>
            <a:spLocks noGrp="1"/>
          </p:cNvSpPr>
          <p:nvPr>
            <p:ph type="body" sz="quarter" idx="3"/>
          </p:nvPr>
        </p:nvSpPr>
        <p:spPr>
          <a:xfrm>
            <a:off x="4645025" y="1448780"/>
            <a:ext cx="4041775" cy="630070"/>
          </a:xfrm>
        </p:spPr>
        <p:txBody>
          <a:bodyPr anchor="b"/>
          <a:lstStyle>
            <a:lvl1pPr marL="0" indent="0">
              <a:buNone/>
              <a:defRPr sz="2000" b="1"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23855"/>
            <a:ext cx="4041775" cy="4002308"/>
          </a:xfrm>
        </p:spPr>
        <p:txBody>
          <a:bodyPr/>
          <a:lstStyle>
            <a:lvl1pPr>
              <a:defRPr sz="1600" baseline="0"/>
            </a:lvl1pPr>
            <a:lvl2pPr>
              <a:defRPr sz="1400" baseline="0"/>
            </a:lvl2pPr>
            <a:lvl3pPr>
              <a:defRPr sz="1400" baseline="0"/>
            </a:lvl3pPr>
            <a:lvl4pPr>
              <a:defRPr sz="1400" baseline="0"/>
            </a:lvl4pPr>
            <a:lvl5pPr>
              <a:defRPr sz="1400" baseline="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7" name="Rectangle 4"/>
          <p:cNvSpPr>
            <a:spLocks noGrp="1" noChangeArrowheads="1"/>
          </p:cNvSpPr>
          <p:nvPr>
            <p:ph type="dt" sz="half" idx="10"/>
          </p:nvPr>
        </p:nvSpPr>
        <p:spPr>
          <a:ln/>
        </p:spPr>
        <p:txBody>
          <a:bodyPr/>
          <a:lstStyle>
            <a:lvl1pPr>
              <a:defRPr/>
            </a:lvl1pPr>
          </a:lstStyle>
          <a:p>
            <a:pPr>
              <a:defRPr/>
            </a:pPr>
            <a:endParaRPr lang="lv-LV"/>
          </a:p>
        </p:txBody>
      </p:sp>
      <p:sp>
        <p:nvSpPr>
          <p:cNvPr id="8" name="Rectangle 5"/>
          <p:cNvSpPr>
            <a:spLocks noGrp="1" noChangeArrowheads="1"/>
          </p:cNvSpPr>
          <p:nvPr>
            <p:ph type="ftr" sz="quarter" idx="11"/>
          </p:nvPr>
        </p:nvSpPr>
        <p:spPr>
          <a:ln/>
        </p:spPr>
        <p:txBody>
          <a:bodyPr/>
          <a:lstStyle>
            <a:lvl1pPr>
              <a:defRPr/>
            </a:lvl1pPr>
          </a:lstStyle>
          <a:p>
            <a:pPr>
              <a:defRPr/>
            </a:pPr>
            <a:endParaRPr lang="lv-LV"/>
          </a:p>
        </p:txBody>
      </p:sp>
      <p:sp>
        <p:nvSpPr>
          <p:cNvPr id="9" name="Rectangle 6"/>
          <p:cNvSpPr>
            <a:spLocks noGrp="1" noChangeArrowheads="1"/>
          </p:cNvSpPr>
          <p:nvPr>
            <p:ph type="sldNum" sz="quarter" idx="12"/>
          </p:nvPr>
        </p:nvSpPr>
        <p:spPr>
          <a:ln/>
        </p:spPr>
        <p:txBody>
          <a:bodyPr/>
          <a:lstStyle>
            <a:lvl1pPr>
              <a:defRPr/>
            </a:lvl1pPr>
          </a:lstStyle>
          <a:p>
            <a:pPr>
              <a:defRPr/>
            </a:pPr>
            <a:fld id="{E016A3B2-DE4A-47FA-9615-7E5BB92B3BFC}" type="slidenum">
              <a:rPr lang="lv-LV"/>
              <a:pPr>
                <a:defRPr/>
              </a:pPr>
              <a:t>‹#›</a:t>
            </a:fld>
            <a:endParaRPr lang="lv-LV"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Rectangle 4"/>
          <p:cNvSpPr>
            <a:spLocks noGrp="1" noChangeArrowheads="1"/>
          </p:cNvSpPr>
          <p:nvPr>
            <p:ph type="dt" sz="half" idx="10"/>
          </p:nvPr>
        </p:nvSpPr>
        <p:spPr>
          <a:ln/>
        </p:spPr>
        <p:txBody>
          <a:bodyPr/>
          <a:lstStyle>
            <a:lvl1pPr>
              <a:defRPr/>
            </a:lvl1pPr>
          </a:lstStyle>
          <a:p>
            <a:pPr>
              <a:defRPr/>
            </a:pPr>
            <a:endParaRPr lang="lv-LV"/>
          </a:p>
        </p:txBody>
      </p:sp>
      <p:sp>
        <p:nvSpPr>
          <p:cNvPr id="4" name="Rectangle 5"/>
          <p:cNvSpPr>
            <a:spLocks noGrp="1" noChangeArrowheads="1"/>
          </p:cNvSpPr>
          <p:nvPr>
            <p:ph type="ftr" sz="quarter" idx="11"/>
          </p:nvPr>
        </p:nvSpPr>
        <p:spPr>
          <a:ln/>
        </p:spPr>
        <p:txBody>
          <a:bodyPr/>
          <a:lstStyle>
            <a:lvl1pPr>
              <a:defRPr/>
            </a:lvl1pPr>
          </a:lstStyle>
          <a:p>
            <a:pPr>
              <a:defRPr/>
            </a:pPr>
            <a:endParaRPr lang="lv-LV"/>
          </a:p>
        </p:txBody>
      </p:sp>
      <p:sp>
        <p:nvSpPr>
          <p:cNvPr id="5" name="Rectangle 6"/>
          <p:cNvSpPr>
            <a:spLocks noGrp="1" noChangeArrowheads="1"/>
          </p:cNvSpPr>
          <p:nvPr>
            <p:ph type="sldNum" sz="quarter" idx="12"/>
          </p:nvPr>
        </p:nvSpPr>
        <p:spPr>
          <a:ln/>
        </p:spPr>
        <p:txBody>
          <a:bodyPr/>
          <a:lstStyle>
            <a:lvl1pPr>
              <a:defRPr/>
            </a:lvl1pPr>
          </a:lstStyle>
          <a:p>
            <a:pPr>
              <a:defRPr/>
            </a:pPr>
            <a:fld id="{E1B953C6-A5AA-4DC5-BDDF-01016FA6C9EB}" type="slidenum">
              <a:rPr lang="lv-LV"/>
              <a:pPr>
                <a:defRPr/>
              </a:pPr>
              <a:t>‹#›</a:t>
            </a:fld>
            <a:endParaRPr lang="lv-LV"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lv-LV"/>
          </a:p>
        </p:txBody>
      </p:sp>
      <p:sp>
        <p:nvSpPr>
          <p:cNvPr id="3" name="Rectangle 5"/>
          <p:cNvSpPr>
            <a:spLocks noGrp="1" noChangeArrowheads="1"/>
          </p:cNvSpPr>
          <p:nvPr>
            <p:ph type="ftr" sz="quarter" idx="11"/>
          </p:nvPr>
        </p:nvSpPr>
        <p:spPr>
          <a:ln/>
        </p:spPr>
        <p:txBody>
          <a:bodyPr/>
          <a:lstStyle>
            <a:lvl1pPr>
              <a:defRPr/>
            </a:lvl1pPr>
          </a:lstStyle>
          <a:p>
            <a:pPr>
              <a:defRPr/>
            </a:pPr>
            <a:endParaRPr lang="lv-LV"/>
          </a:p>
        </p:txBody>
      </p:sp>
      <p:sp>
        <p:nvSpPr>
          <p:cNvPr id="4" name="Rectangle 6"/>
          <p:cNvSpPr>
            <a:spLocks noGrp="1" noChangeArrowheads="1"/>
          </p:cNvSpPr>
          <p:nvPr>
            <p:ph type="sldNum" sz="quarter" idx="12"/>
          </p:nvPr>
        </p:nvSpPr>
        <p:spPr>
          <a:ln/>
        </p:spPr>
        <p:txBody>
          <a:bodyPr/>
          <a:lstStyle>
            <a:lvl1pPr>
              <a:defRPr/>
            </a:lvl1pPr>
          </a:lstStyle>
          <a:p>
            <a:pPr>
              <a:defRPr/>
            </a:pPr>
            <a:fld id="{846BE08E-91A5-47F9-9AA9-2E72EAB307E7}" type="slidenum">
              <a:rPr lang="lv-LV"/>
              <a:pPr>
                <a:defRPr/>
              </a:pPr>
              <a:t>‹#›</a:t>
            </a:fld>
            <a:endParaRPr lang="lv-LV"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lv-LV"/>
          </a:p>
        </p:txBody>
      </p:sp>
      <p:sp>
        <p:nvSpPr>
          <p:cNvPr id="6" name="Rectangle 5"/>
          <p:cNvSpPr>
            <a:spLocks noGrp="1" noChangeArrowheads="1"/>
          </p:cNvSpPr>
          <p:nvPr>
            <p:ph type="ftr" sz="quarter" idx="11"/>
          </p:nvPr>
        </p:nvSpPr>
        <p:spPr>
          <a:ln/>
        </p:spPr>
        <p:txBody>
          <a:bodyPr/>
          <a:lstStyle>
            <a:lvl1pPr>
              <a:defRPr/>
            </a:lvl1pPr>
          </a:lstStyle>
          <a:p>
            <a:pPr>
              <a:defRPr/>
            </a:pPr>
            <a:endParaRPr lang="lv-LV"/>
          </a:p>
        </p:txBody>
      </p:sp>
      <p:sp>
        <p:nvSpPr>
          <p:cNvPr id="7" name="Rectangle 6"/>
          <p:cNvSpPr>
            <a:spLocks noGrp="1" noChangeArrowheads="1"/>
          </p:cNvSpPr>
          <p:nvPr>
            <p:ph type="sldNum" sz="quarter" idx="12"/>
          </p:nvPr>
        </p:nvSpPr>
        <p:spPr>
          <a:ln/>
        </p:spPr>
        <p:txBody>
          <a:bodyPr/>
          <a:lstStyle>
            <a:lvl1pPr>
              <a:defRPr/>
            </a:lvl1pPr>
          </a:lstStyle>
          <a:p>
            <a:pPr>
              <a:defRPr/>
            </a:pPr>
            <a:fld id="{1A430574-2184-4C94-A7F7-B0C77FC8B148}" type="slidenum">
              <a:rPr lang="lv-LV"/>
              <a:pPr>
                <a:defRPr/>
              </a:pPr>
              <a:t>‹#›</a:t>
            </a:fld>
            <a:endParaRPr lang="lv-LV"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lv-LV"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lv-LV"/>
          </a:p>
        </p:txBody>
      </p:sp>
      <p:sp>
        <p:nvSpPr>
          <p:cNvPr id="6" name="Rectangle 5"/>
          <p:cNvSpPr>
            <a:spLocks noGrp="1" noChangeArrowheads="1"/>
          </p:cNvSpPr>
          <p:nvPr>
            <p:ph type="ftr" sz="quarter" idx="11"/>
          </p:nvPr>
        </p:nvSpPr>
        <p:spPr>
          <a:ln/>
        </p:spPr>
        <p:txBody>
          <a:bodyPr/>
          <a:lstStyle>
            <a:lvl1pPr>
              <a:defRPr/>
            </a:lvl1pPr>
          </a:lstStyle>
          <a:p>
            <a:pPr>
              <a:defRPr/>
            </a:pPr>
            <a:endParaRPr lang="lv-LV"/>
          </a:p>
        </p:txBody>
      </p:sp>
      <p:sp>
        <p:nvSpPr>
          <p:cNvPr id="7" name="Rectangle 6"/>
          <p:cNvSpPr>
            <a:spLocks noGrp="1" noChangeArrowheads="1"/>
          </p:cNvSpPr>
          <p:nvPr>
            <p:ph type="sldNum" sz="quarter" idx="12"/>
          </p:nvPr>
        </p:nvSpPr>
        <p:spPr>
          <a:ln/>
        </p:spPr>
        <p:txBody>
          <a:bodyPr/>
          <a:lstStyle>
            <a:lvl1pPr>
              <a:defRPr/>
            </a:lvl1pPr>
          </a:lstStyle>
          <a:p>
            <a:pPr>
              <a:defRPr/>
            </a:pPr>
            <a:fld id="{1EB1E452-DDCC-4BD5-954F-D123CA41F00A}" type="slidenum">
              <a:rPr lang="lv-LV"/>
              <a:pPr>
                <a:defRPr/>
              </a:pPr>
              <a:t>‹#›</a:t>
            </a:fld>
            <a:endParaRPr lang="lv-LV"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68313" y="115888"/>
            <a:ext cx="8207375" cy="6492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lv-LV" smtClean="0"/>
              <a:t>Click to edit Master title style</a:t>
            </a:r>
          </a:p>
        </p:txBody>
      </p:sp>
      <p:sp>
        <p:nvSpPr>
          <p:cNvPr id="1027" name="Rectangle 3"/>
          <p:cNvSpPr>
            <a:spLocks noGrp="1" noChangeArrowheads="1"/>
          </p:cNvSpPr>
          <p:nvPr>
            <p:ph type="body" idx="1"/>
          </p:nvPr>
        </p:nvSpPr>
        <p:spPr bwMode="auto">
          <a:xfrm>
            <a:off x="2438400" y="1125538"/>
            <a:ext cx="6238875" cy="50403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pPr>
              <a:defRPr/>
            </a:pPr>
            <a:endParaRPr lang="lv-LV"/>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lv-LV"/>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3BCBBD14-116F-4E8C-AEEF-338E1F1809E4}" type="slidenum">
              <a:rPr lang="lv-LV"/>
              <a:pPr>
                <a:defRPr/>
              </a:pPr>
              <a:t>‹#›</a:t>
            </a:fld>
            <a:endParaRPr lang="lv-LV" dirty="0"/>
          </a:p>
        </p:txBody>
      </p:sp>
      <p:pic>
        <p:nvPicPr>
          <p:cNvPr id="1031" name="Picture 9" descr="Stends_BISS"/>
          <p:cNvPicPr>
            <a:picLocks noChangeAspect="1" noChangeArrowheads="1"/>
          </p:cNvPicPr>
          <p:nvPr userDrawn="1"/>
        </p:nvPicPr>
        <p:blipFill>
          <a:blip r:embed="rId13" cstate="print"/>
          <a:srcRect/>
          <a:stretch>
            <a:fillRect/>
          </a:stretch>
        </p:blipFill>
        <p:spPr bwMode="auto">
          <a:xfrm>
            <a:off x="0" y="6213475"/>
            <a:ext cx="2555875" cy="663575"/>
          </a:xfrm>
          <a:prstGeom prst="rect">
            <a:avLst/>
          </a:prstGeom>
          <a:noFill/>
          <a:ln w="9525">
            <a:noFill/>
            <a:miter lim="800000"/>
            <a:headEnd/>
            <a:tailEnd/>
          </a:ln>
        </p:spPr>
      </p:pic>
      <p:grpSp>
        <p:nvGrpSpPr>
          <p:cNvPr id="1032" name="Group 50"/>
          <p:cNvGrpSpPr>
            <a:grpSpLocks/>
          </p:cNvGrpSpPr>
          <p:nvPr userDrawn="1"/>
        </p:nvGrpSpPr>
        <p:grpSpPr bwMode="auto">
          <a:xfrm>
            <a:off x="250825" y="0"/>
            <a:ext cx="8893175" cy="6858000"/>
            <a:chOff x="158" y="0"/>
            <a:chExt cx="5602" cy="4320"/>
          </a:xfrm>
        </p:grpSpPr>
        <p:sp>
          <p:nvSpPr>
            <p:cNvPr id="1033" name="Line 11"/>
            <p:cNvSpPr>
              <a:spLocks noChangeShapeType="1"/>
            </p:cNvSpPr>
            <p:nvPr userDrawn="1"/>
          </p:nvSpPr>
          <p:spPr bwMode="auto">
            <a:xfrm>
              <a:off x="158" y="527"/>
              <a:ext cx="5602" cy="0"/>
            </a:xfrm>
            <a:prstGeom prst="line">
              <a:avLst/>
            </a:prstGeom>
            <a:noFill/>
            <a:ln w="9525">
              <a:solidFill>
                <a:srgbClr val="003366"/>
              </a:solidFill>
              <a:round/>
              <a:headEnd/>
              <a:tailEnd/>
            </a:ln>
          </p:spPr>
          <p:txBody>
            <a:bodyPr/>
            <a:lstStyle/>
            <a:p>
              <a:endParaRPr lang="lv-LV"/>
            </a:p>
          </p:txBody>
        </p:sp>
        <p:sp>
          <p:nvSpPr>
            <p:cNvPr id="1034" name="Line 12"/>
            <p:cNvSpPr>
              <a:spLocks noChangeShapeType="1"/>
            </p:cNvSpPr>
            <p:nvPr userDrawn="1"/>
          </p:nvSpPr>
          <p:spPr bwMode="auto">
            <a:xfrm>
              <a:off x="340" y="618"/>
              <a:ext cx="5420" cy="0"/>
            </a:xfrm>
            <a:prstGeom prst="line">
              <a:avLst/>
            </a:prstGeom>
            <a:noFill/>
            <a:ln w="9525">
              <a:solidFill>
                <a:srgbClr val="003366"/>
              </a:solidFill>
              <a:round/>
              <a:headEnd/>
              <a:tailEnd/>
            </a:ln>
          </p:spPr>
          <p:txBody>
            <a:bodyPr/>
            <a:lstStyle/>
            <a:p>
              <a:endParaRPr lang="lv-LV"/>
            </a:p>
          </p:txBody>
        </p:sp>
        <p:sp>
          <p:nvSpPr>
            <p:cNvPr id="1035" name="Line 14"/>
            <p:cNvSpPr>
              <a:spLocks noChangeShapeType="1"/>
            </p:cNvSpPr>
            <p:nvPr userDrawn="1"/>
          </p:nvSpPr>
          <p:spPr bwMode="auto">
            <a:xfrm>
              <a:off x="5602" y="0"/>
              <a:ext cx="0" cy="4320"/>
            </a:xfrm>
            <a:prstGeom prst="line">
              <a:avLst/>
            </a:prstGeom>
            <a:noFill/>
            <a:ln w="9525">
              <a:solidFill>
                <a:srgbClr val="003366"/>
              </a:solidFill>
              <a:round/>
              <a:headEnd/>
              <a:tailEnd/>
            </a:ln>
          </p:spPr>
          <p:txBody>
            <a:bodyPr/>
            <a:lstStyle/>
            <a:p>
              <a:endParaRPr lang="lv-LV"/>
            </a:p>
          </p:txBody>
        </p:sp>
        <p:sp>
          <p:nvSpPr>
            <p:cNvPr id="1036" name="Line 15"/>
            <p:cNvSpPr>
              <a:spLocks noChangeShapeType="1"/>
            </p:cNvSpPr>
            <p:nvPr userDrawn="1"/>
          </p:nvSpPr>
          <p:spPr bwMode="auto">
            <a:xfrm>
              <a:off x="5511" y="73"/>
              <a:ext cx="0" cy="4174"/>
            </a:xfrm>
            <a:prstGeom prst="line">
              <a:avLst/>
            </a:prstGeom>
            <a:noFill/>
            <a:ln w="9525">
              <a:solidFill>
                <a:srgbClr val="003366"/>
              </a:solidFill>
              <a:round/>
              <a:headEnd/>
              <a:tailEnd/>
            </a:ln>
          </p:spPr>
          <p:txBody>
            <a:bodyPr/>
            <a:lstStyle/>
            <a:p>
              <a:endParaRPr lang="lv-LV"/>
            </a:p>
          </p:txBody>
        </p:sp>
        <p:sp>
          <p:nvSpPr>
            <p:cNvPr id="1037" name="Line 23"/>
            <p:cNvSpPr>
              <a:spLocks noChangeShapeType="1"/>
            </p:cNvSpPr>
            <p:nvPr userDrawn="1"/>
          </p:nvSpPr>
          <p:spPr bwMode="auto">
            <a:xfrm>
              <a:off x="4694" y="4020"/>
              <a:ext cx="1066" cy="0"/>
            </a:xfrm>
            <a:prstGeom prst="line">
              <a:avLst/>
            </a:prstGeom>
            <a:noFill/>
            <a:ln w="9525">
              <a:solidFill>
                <a:srgbClr val="003366"/>
              </a:solidFill>
              <a:round/>
              <a:headEnd/>
              <a:tailEnd/>
            </a:ln>
          </p:spPr>
          <p:txBody>
            <a:bodyPr/>
            <a:lstStyle/>
            <a:p>
              <a:endParaRPr lang="lv-LV"/>
            </a:p>
          </p:txBody>
        </p:sp>
        <p:sp>
          <p:nvSpPr>
            <p:cNvPr id="1038" name="Line 24"/>
            <p:cNvSpPr>
              <a:spLocks noChangeShapeType="1"/>
            </p:cNvSpPr>
            <p:nvPr userDrawn="1"/>
          </p:nvSpPr>
          <p:spPr bwMode="auto">
            <a:xfrm>
              <a:off x="4967" y="3929"/>
              <a:ext cx="793" cy="0"/>
            </a:xfrm>
            <a:prstGeom prst="line">
              <a:avLst/>
            </a:prstGeom>
            <a:noFill/>
            <a:ln w="9525">
              <a:solidFill>
                <a:srgbClr val="003366"/>
              </a:solidFill>
              <a:round/>
              <a:headEnd/>
              <a:tailEnd/>
            </a:ln>
          </p:spPr>
          <p:txBody>
            <a:bodyPr/>
            <a:lstStyle/>
            <a:p>
              <a:endParaRPr lang="lv-LV"/>
            </a:p>
          </p:txBody>
        </p:sp>
        <p:sp>
          <p:nvSpPr>
            <p:cNvPr id="1039" name="Rectangle 41"/>
            <p:cNvSpPr>
              <a:spLocks noChangeArrowheads="1"/>
            </p:cNvSpPr>
            <p:nvPr userDrawn="1"/>
          </p:nvSpPr>
          <p:spPr bwMode="auto">
            <a:xfrm>
              <a:off x="5511" y="527"/>
              <a:ext cx="90" cy="91"/>
            </a:xfrm>
            <a:prstGeom prst="rect">
              <a:avLst/>
            </a:prstGeom>
            <a:solidFill>
              <a:srgbClr val="003366"/>
            </a:solidFill>
            <a:ln w="9525">
              <a:solidFill>
                <a:srgbClr val="003366"/>
              </a:solidFill>
              <a:miter lim="800000"/>
              <a:headEnd/>
              <a:tailEnd/>
            </a:ln>
          </p:spPr>
          <p:txBody>
            <a:bodyPr wrap="none" anchor="ctr"/>
            <a:lstStyle/>
            <a:p>
              <a:pPr algn="ctr"/>
              <a:endParaRPr lang="lv-LV"/>
            </a:p>
          </p:txBody>
        </p:sp>
        <p:sp>
          <p:nvSpPr>
            <p:cNvPr id="1040" name="Rectangle 42"/>
            <p:cNvSpPr>
              <a:spLocks noChangeArrowheads="1"/>
            </p:cNvSpPr>
            <p:nvPr userDrawn="1"/>
          </p:nvSpPr>
          <p:spPr bwMode="auto">
            <a:xfrm>
              <a:off x="5511" y="3929"/>
              <a:ext cx="90" cy="91"/>
            </a:xfrm>
            <a:prstGeom prst="rect">
              <a:avLst/>
            </a:prstGeom>
            <a:solidFill>
              <a:srgbClr val="003366"/>
            </a:solidFill>
            <a:ln w="9525">
              <a:solidFill>
                <a:srgbClr val="003366"/>
              </a:solidFill>
              <a:miter lim="800000"/>
              <a:headEnd/>
              <a:tailEnd/>
            </a:ln>
          </p:spPr>
          <p:txBody>
            <a:bodyPr wrap="none" anchor="ctr"/>
            <a:lstStyle/>
            <a:p>
              <a:pPr algn="ctr"/>
              <a:endParaRPr lang="lv-LV"/>
            </a:p>
          </p:txBody>
        </p:sp>
        <p:sp>
          <p:nvSpPr>
            <p:cNvPr id="1041" name="Line 46"/>
            <p:cNvSpPr>
              <a:spLocks noChangeShapeType="1"/>
            </p:cNvSpPr>
            <p:nvPr userDrawn="1"/>
          </p:nvSpPr>
          <p:spPr bwMode="auto">
            <a:xfrm>
              <a:off x="3787" y="4110"/>
              <a:ext cx="1973" cy="0"/>
            </a:xfrm>
            <a:prstGeom prst="line">
              <a:avLst/>
            </a:prstGeom>
            <a:noFill/>
            <a:ln w="9525">
              <a:solidFill>
                <a:srgbClr val="003366"/>
              </a:solidFill>
              <a:round/>
              <a:headEnd/>
              <a:tailEnd/>
            </a:ln>
          </p:spPr>
          <p:txBody>
            <a:bodyPr/>
            <a:lstStyle/>
            <a:p>
              <a:endParaRPr lang="lv-LV"/>
            </a:p>
          </p:txBody>
        </p:sp>
        <p:sp>
          <p:nvSpPr>
            <p:cNvPr id="1042" name="Line 48"/>
            <p:cNvSpPr>
              <a:spLocks noChangeShapeType="1"/>
            </p:cNvSpPr>
            <p:nvPr userDrawn="1"/>
          </p:nvSpPr>
          <p:spPr bwMode="auto">
            <a:xfrm>
              <a:off x="5692" y="3249"/>
              <a:ext cx="0" cy="1071"/>
            </a:xfrm>
            <a:prstGeom prst="line">
              <a:avLst/>
            </a:prstGeom>
            <a:noFill/>
            <a:ln w="9525">
              <a:solidFill>
                <a:srgbClr val="003366"/>
              </a:solidFill>
              <a:round/>
              <a:headEnd/>
              <a:tailEnd/>
            </a:ln>
          </p:spPr>
          <p:txBody>
            <a:bodyPr/>
            <a:lstStyle/>
            <a:p>
              <a:endParaRPr lang="lv-LV"/>
            </a:p>
          </p:txBody>
        </p:sp>
        <p:sp>
          <p:nvSpPr>
            <p:cNvPr id="1043" name="Rectangle 49"/>
            <p:cNvSpPr>
              <a:spLocks noChangeArrowheads="1"/>
            </p:cNvSpPr>
            <p:nvPr userDrawn="1"/>
          </p:nvSpPr>
          <p:spPr bwMode="auto">
            <a:xfrm>
              <a:off x="5602" y="4020"/>
              <a:ext cx="90" cy="91"/>
            </a:xfrm>
            <a:prstGeom prst="rect">
              <a:avLst/>
            </a:prstGeom>
            <a:solidFill>
              <a:srgbClr val="003366"/>
            </a:solidFill>
            <a:ln w="9525">
              <a:solidFill>
                <a:srgbClr val="003366"/>
              </a:solidFill>
              <a:miter lim="800000"/>
              <a:headEnd/>
              <a:tailEnd/>
            </a:ln>
          </p:spPr>
          <p:txBody>
            <a:bodyPr wrap="none" anchor="ctr"/>
            <a:lstStyle/>
            <a:p>
              <a:pPr algn="ctr"/>
              <a:endParaRPr lang="lv-LV"/>
            </a:p>
          </p:txBody>
        </p:sp>
      </p:grpSp>
    </p:spTree>
  </p:cSld>
  <p:clrMap bg1="lt1" tx1="dk1" bg2="lt2" tx2="dk2" accent1="accent1" accent2="accent2" accent3="accent3" accent4="accent4" accent5="accent5" accent6="accent6" hlink="hlink" folHlink="folHlink"/>
  <p:sldLayoutIdLst>
    <p:sldLayoutId id="2147483869" r:id="rId1"/>
    <p:sldLayoutId id="2147483860" r:id="rId2"/>
    <p:sldLayoutId id="214748387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Lst>
  <p:timing>
    <p:tnLst>
      <p:par>
        <p:cTn id="1" dur="indefinite" restart="never" nodeType="tmRoot"/>
      </p:par>
    </p:tnLst>
  </p:timing>
  <p:txStyles>
    <p:titleStyle>
      <a:lvl1pPr algn="r" rtl="0" eaLnBrk="0" fontAlgn="base" hangingPunct="0">
        <a:spcBef>
          <a:spcPct val="0"/>
        </a:spcBef>
        <a:spcAft>
          <a:spcPct val="0"/>
        </a:spcAft>
        <a:defRPr sz="3200" b="1" i="1">
          <a:solidFill>
            <a:srgbClr val="003366"/>
          </a:solidFill>
          <a:effectLst>
            <a:outerShdw blurRad="38100" dist="38100" dir="2700000" algn="tl">
              <a:srgbClr val="C0C0C0"/>
            </a:outerShdw>
          </a:effectLst>
          <a:latin typeface="+mj-lt"/>
          <a:ea typeface="+mj-ea"/>
          <a:cs typeface="+mj-cs"/>
        </a:defRPr>
      </a:lvl1pPr>
      <a:lvl2pPr algn="r" rtl="0" eaLnBrk="0" fontAlgn="base" hangingPunct="0">
        <a:spcBef>
          <a:spcPct val="0"/>
        </a:spcBef>
        <a:spcAft>
          <a:spcPct val="0"/>
        </a:spcAft>
        <a:defRPr sz="3200" b="1" i="1">
          <a:solidFill>
            <a:srgbClr val="003366"/>
          </a:solidFill>
          <a:effectLst>
            <a:outerShdw blurRad="38100" dist="38100" dir="2700000" algn="tl">
              <a:srgbClr val="C0C0C0"/>
            </a:outerShdw>
          </a:effectLst>
          <a:latin typeface="Arial" charset="0"/>
        </a:defRPr>
      </a:lvl2pPr>
      <a:lvl3pPr algn="r" rtl="0" eaLnBrk="0" fontAlgn="base" hangingPunct="0">
        <a:spcBef>
          <a:spcPct val="0"/>
        </a:spcBef>
        <a:spcAft>
          <a:spcPct val="0"/>
        </a:spcAft>
        <a:defRPr sz="3200" b="1" i="1">
          <a:solidFill>
            <a:srgbClr val="003366"/>
          </a:solidFill>
          <a:effectLst>
            <a:outerShdw blurRad="38100" dist="38100" dir="2700000" algn="tl">
              <a:srgbClr val="C0C0C0"/>
            </a:outerShdw>
          </a:effectLst>
          <a:latin typeface="Arial" charset="0"/>
        </a:defRPr>
      </a:lvl3pPr>
      <a:lvl4pPr algn="r" rtl="0" eaLnBrk="0" fontAlgn="base" hangingPunct="0">
        <a:spcBef>
          <a:spcPct val="0"/>
        </a:spcBef>
        <a:spcAft>
          <a:spcPct val="0"/>
        </a:spcAft>
        <a:defRPr sz="3200" b="1" i="1">
          <a:solidFill>
            <a:srgbClr val="003366"/>
          </a:solidFill>
          <a:effectLst>
            <a:outerShdw blurRad="38100" dist="38100" dir="2700000" algn="tl">
              <a:srgbClr val="C0C0C0"/>
            </a:outerShdw>
          </a:effectLst>
          <a:latin typeface="Arial" charset="0"/>
        </a:defRPr>
      </a:lvl4pPr>
      <a:lvl5pPr algn="r" rtl="0" eaLnBrk="0" fontAlgn="base" hangingPunct="0">
        <a:spcBef>
          <a:spcPct val="0"/>
        </a:spcBef>
        <a:spcAft>
          <a:spcPct val="0"/>
        </a:spcAft>
        <a:defRPr sz="3200" b="1" i="1">
          <a:solidFill>
            <a:srgbClr val="003366"/>
          </a:solidFill>
          <a:effectLst>
            <a:outerShdw blurRad="38100" dist="38100" dir="2700000" algn="tl">
              <a:srgbClr val="C0C0C0"/>
            </a:outerShdw>
          </a:effectLst>
          <a:latin typeface="Arial" charset="0"/>
        </a:defRPr>
      </a:lvl5pPr>
      <a:lvl6pPr marL="457200" algn="r" rtl="0" fontAlgn="base">
        <a:spcBef>
          <a:spcPct val="0"/>
        </a:spcBef>
        <a:spcAft>
          <a:spcPct val="0"/>
        </a:spcAft>
        <a:defRPr sz="3200" b="1" i="1">
          <a:solidFill>
            <a:srgbClr val="003366"/>
          </a:solidFill>
          <a:effectLst>
            <a:outerShdw blurRad="38100" dist="38100" dir="2700000" algn="tl">
              <a:srgbClr val="C0C0C0"/>
            </a:outerShdw>
          </a:effectLst>
          <a:latin typeface="Arial" charset="0"/>
        </a:defRPr>
      </a:lvl6pPr>
      <a:lvl7pPr marL="914400" algn="r" rtl="0" fontAlgn="base">
        <a:spcBef>
          <a:spcPct val="0"/>
        </a:spcBef>
        <a:spcAft>
          <a:spcPct val="0"/>
        </a:spcAft>
        <a:defRPr sz="3200" b="1" i="1">
          <a:solidFill>
            <a:srgbClr val="003366"/>
          </a:solidFill>
          <a:effectLst>
            <a:outerShdw blurRad="38100" dist="38100" dir="2700000" algn="tl">
              <a:srgbClr val="C0C0C0"/>
            </a:outerShdw>
          </a:effectLst>
          <a:latin typeface="Arial" charset="0"/>
        </a:defRPr>
      </a:lvl7pPr>
      <a:lvl8pPr marL="1371600" algn="r" rtl="0" fontAlgn="base">
        <a:spcBef>
          <a:spcPct val="0"/>
        </a:spcBef>
        <a:spcAft>
          <a:spcPct val="0"/>
        </a:spcAft>
        <a:defRPr sz="3200" b="1" i="1">
          <a:solidFill>
            <a:srgbClr val="003366"/>
          </a:solidFill>
          <a:effectLst>
            <a:outerShdw blurRad="38100" dist="38100" dir="2700000" algn="tl">
              <a:srgbClr val="C0C0C0"/>
            </a:outerShdw>
          </a:effectLst>
          <a:latin typeface="Arial" charset="0"/>
        </a:defRPr>
      </a:lvl8pPr>
      <a:lvl9pPr marL="1828800" algn="r" rtl="0" fontAlgn="base">
        <a:spcBef>
          <a:spcPct val="0"/>
        </a:spcBef>
        <a:spcAft>
          <a:spcPct val="0"/>
        </a:spcAft>
        <a:defRPr sz="3200" b="1" i="1">
          <a:solidFill>
            <a:srgbClr val="003366"/>
          </a:solidFill>
          <a:effectLst>
            <a:outerShdw blurRad="38100" dist="38100" dir="2700000" algn="tl">
              <a:srgbClr val="C0C0C0"/>
            </a:outerShdw>
          </a:effectLst>
          <a:latin typeface="Arial" charset="0"/>
        </a:defRPr>
      </a:lvl9pPr>
    </p:titleStyle>
    <p:bodyStyle>
      <a:lvl1pPr marL="342900" indent="-342900" algn="l" rtl="0" eaLnBrk="0" fontAlgn="base" hangingPunct="0">
        <a:spcBef>
          <a:spcPct val="20000"/>
        </a:spcBef>
        <a:spcAft>
          <a:spcPct val="0"/>
        </a:spcAft>
        <a:buFont typeface="Wingdings" pitchFamily="2" charset="2"/>
        <a:buChar char="þ"/>
        <a:defRPr sz="20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
        <a:defRPr sz="2000">
          <a:solidFill>
            <a:schemeClr val="tx1"/>
          </a:solidFill>
          <a:latin typeface="+mn-lt"/>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buFont typeface="Wingdings" pitchFamily="2" charset="2"/>
        <a:buChar char="§"/>
        <a:defRPr sz="1600">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biss.soc.lv/" TargetMode="External"/><Relationship Id="rId2" Type="http://schemas.openxmlformats.org/officeDocument/2006/relationships/hyperlink" Target="mailto:biss@biss.soc.lv" TargetMode="External"/><Relationship Id="rId1" Type="http://schemas.openxmlformats.org/officeDocument/2006/relationships/slideLayout" Target="../slideLayouts/slideLayout1.xml"/><Relationship Id="rId4" Type="http://schemas.openxmlformats.org/officeDocument/2006/relationships/image" Target="../media/image10.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14282" y="3071810"/>
            <a:ext cx="8189913" cy="2232248"/>
          </a:xfrm>
        </p:spPr>
        <p:txBody>
          <a:bodyPr/>
          <a:lstStyle/>
          <a:p>
            <a:pPr>
              <a:defRPr/>
            </a:pPr>
            <a:r>
              <a:rPr lang="lv-LV" sz="2000" i="0" cap="none" dirty="0" smtClean="0">
                <a:effectLst/>
              </a:rPr>
              <a:t/>
            </a:r>
            <a:br>
              <a:rPr lang="lv-LV" sz="2000" i="0" cap="none" dirty="0" smtClean="0">
                <a:effectLst/>
              </a:rPr>
            </a:br>
            <a:r>
              <a:rPr sz="2000" i="0" cap="none">
                <a:effectLst/>
              </a:rPr>
              <a:t/>
            </a:r>
            <a:br>
              <a:rPr sz="2000" i="0" cap="none">
                <a:effectLst/>
              </a:rPr>
            </a:br>
            <a:r>
              <a:rPr sz="2000" i="0" cap="none" smtClean="0">
                <a:effectLst/>
              </a:rPr>
              <a:t/>
            </a:r>
            <a:br>
              <a:rPr sz="2000" i="0" cap="none" smtClean="0">
                <a:effectLst/>
              </a:rPr>
            </a:br>
            <a:r>
              <a:rPr sz="2000" i="0" cap="none">
                <a:effectLst/>
              </a:rPr>
              <a:t/>
            </a:r>
            <a:br>
              <a:rPr sz="2000" i="0" cap="none">
                <a:effectLst/>
              </a:rPr>
            </a:br>
            <a:r>
              <a:rPr lang="lv-LV" sz="2000" i="0" cap="none" dirty="0" smtClean="0">
                <a:effectLst/>
              </a:rPr>
              <a:t>Ikgadējs nabadzības un sociālās atstumtības mazināšanas rīcībpolitikas izvērtējums </a:t>
            </a:r>
            <a:br>
              <a:rPr lang="lv-LV" sz="2000" i="0" cap="none" dirty="0" smtClean="0">
                <a:effectLst/>
              </a:rPr>
            </a:br>
            <a:r>
              <a:rPr lang="lv-LV" sz="2000" i="0" cap="none" dirty="0" smtClean="0">
                <a:effectLst/>
              </a:rPr>
              <a:t>(t.sk. par nevienlīdzību veselības aprūpē un mājokļu pieejamības jomā)</a:t>
            </a:r>
            <a:br>
              <a:rPr lang="lv-LV" sz="2000" i="0" cap="none" dirty="0" smtClean="0">
                <a:effectLst/>
              </a:rPr>
            </a:br>
            <a:r>
              <a:rPr lang="lv-LV" sz="2400" i="0" cap="none" dirty="0" smtClean="0">
                <a:effectLst/>
              </a:rPr>
              <a:t/>
            </a:r>
            <a:br>
              <a:rPr lang="lv-LV" sz="2400" i="0" cap="none" dirty="0" smtClean="0">
                <a:effectLst/>
              </a:rPr>
            </a:br>
            <a:r>
              <a:rPr sz="1800" b="0" i="0" cap="none" smtClean="0">
                <a:effectLst/>
              </a:rPr>
              <a:t>Izpildītājs: Nodibinājums "Baltic Institute of Social Sciences"</a:t>
            </a:r>
            <a:r>
              <a:rPr sz="2400" i="0" cap="none">
                <a:effectLst/>
              </a:rPr>
              <a:t/>
            </a:r>
            <a:br>
              <a:rPr sz="2400" i="0" cap="none">
                <a:effectLst/>
              </a:rPr>
            </a:br>
            <a:r>
              <a:rPr lang="lv-LV" sz="2800" cap="none" dirty="0" smtClean="0"/>
              <a:t/>
            </a:r>
            <a:br>
              <a:rPr lang="lv-LV" sz="2800" cap="none" dirty="0" smtClean="0"/>
            </a:br>
            <a:r>
              <a:rPr sz="2800" cap="none"/>
              <a:t/>
            </a:r>
            <a:br>
              <a:rPr sz="2800" cap="none"/>
            </a:br>
            <a:r>
              <a:rPr sz="2800" b="0" cap="none" smtClean="0">
                <a:effectLst/>
              </a:rPr>
              <a:t/>
            </a:r>
            <a:br>
              <a:rPr sz="2800" b="0" cap="none" smtClean="0">
                <a:effectLst/>
              </a:rPr>
            </a:br>
            <a:endParaRPr sz="2400" b="0" i="0" cap="none" dirty="0">
              <a:solidFill>
                <a:srgbClr val="FFFF00"/>
              </a:solidFill>
              <a:effectLst/>
            </a:endParaRPr>
          </a:p>
        </p:txBody>
      </p:sp>
      <p:sp>
        <p:nvSpPr>
          <p:cNvPr id="5" name="Rectangle 3"/>
          <p:cNvSpPr txBox="1">
            <a:spLocks noChangeArrowheads="1"/>
          </p:cNvSpPr>
          <p:nvPr/>
        </p:nvSpPr>
        <p:spPr bwMode="auto">
          <a:xfrm>
            <a:off x="500034" y="5715016"/>
            <a:ext cx="7775575" cy="508616"/>
          </a:xfrm>
          <a:prstGeom prst="rect">
            <a:avLst/>
          </a:prstGeom>
          <a:noFill/>
          <a:ln w="9525">
            <a:noFill/>
            <a:miter lim="800000"/>
            <a:headEnd/>
            <a:tailEnd/>
          </a:ln>
        </p:spPr>
        <p:txBody>
          <a:bodyPr/>
          <a:lstStyle/>
          <a:p>
            <a:pPr algn="ctr">
              <a:spcBef>
                <a:spcPct val="20000"/>
              </a:spcBef>
              <a:buFont typeface="Wingdings" pitchFamily="2" charset="2"/>
              <a:buNone/>
              <a:defRPr/>
            </a:pPr>
            <a:endParaRPr lang="lv-LV" sz="1600" b="1" kern="0" dirty="0" smtClean="0">
              <a:solidFill>
                <a:srgbClr val="003366"/>
              </a:solidFill>
              <a:latin typeface="+mn-lt"/>
            </a:endParaRPr>
          </a:p>
          <a:p>
            <a:pPr algn="ctr">
              <a:spcBef>
                <a:spcPct val="20000"/>
              </a:spcBef>
              <a:buFont typeface="Wingdings" pitchFamily="2" charset="2"/>
              <a:buNone/>
              <a:defRPr/>
            </a:pPr>
            <a:endParaRPr lang="lv-LV" sz="1600" b="1" kern="0" dirty="0" smtClean="0">
              <a:solidFill>
                <a:srgbClr val="003366"/>
              </a:solidFill>
              <a:latin typeface="+mn-lt"/>
            </a:endParaRPr>
          </a:p>
        </p:txBody>
      </p:sp>
      <p:sp>
        <p:nvSpPr>
          <p:cNvPr id="4102"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pPr algn="ctr"/>
            <a:endParaRPr lang="lv-LV"/>
          </a:p>
        </p:txBody>
      </p:sp>
      <p:pic>
        <p:nvPicPr>
          <p:cNvPr id="4103" name="Picture 6" descr="krasains_BISS"/>
          <p:cNvPicPr>
            <a:picLocks noChangeAspect="1" noChangeArrowheads="1"/>
          </p:cNvPicPr>
          <p:nvPr/>
        </p:nvPicPr>
        <p:blipFill>
          <a:blip r:embed="rId3" cstate="print"/>
          <a:srcRect/>
          <a:stretch>
            <a:fillRect/>
          </a:stretch>
        </p:blipFill>
        <p:spPr bwMode="auto">
          <a:xfrm>
            <a:off x="6929454" y="1214422"/>
            <a:ext cx="1512168" cy="699193"/>
          </a:xfrm>
          <a:prstGeom prst="rect">
            <a:avLst/>
          </a:prstGeom>
          <a:noFill/>
          <a:ln w="9525">
            <a:noFill/>
            <a:miter lim="800000"/>
            <a:headEnd/>
            <a:tailEnd/>
          </a:ln>
        </p:spPr>
      </p:pic>
      <p:pic>
        <p:nvPicPr>
          <p:cNvPr id="13316" name="Picture 5"/>
          <p:cNvPicPr>
            <a:picLocks noChangeAspect="1" noChangeArrowheads="1"/>
          </p:cNvPicPr>
          <p:nvPr/>
        </p:nvPicPr>
        <p:blipFill>
          <a:blip r:embed="rId4"/>
          <a:srcRect/>
          <a:stretch>
            <a:fillRect/>
          </a:stretch>
        </p:blipFill>
        <p:spPr bwMode="auto">
          <a:xfrm>
            <a:off x="500034" y="1142984"/>
            <a:ext cx="1162050" cy="733425"/>
          </a:xfrm>
          <a:prstGeom prst="rect">
            <a:avLst/>
          </a:prstGeom>
          <a:solidFill>
            <a:srgbClr val="FFFFFF"/>
          </a:solidFill>
        </p:spPr>
      </p:pic>
      <p:pic>
        <p:nvPicPr>
          <p:cNvPr id="13315" name="Picture 6"/>
          <p:cNvPicPr>
            <a:picLocks noChangeAspect="1" noChangeArrowheads="1"/>
          </p:cNvPicPr>
          <p:nvPr/>
        </p:nvPicPr>
        <p:blipFill>
          <a:blip r:embed="rId5"/>
          <a:srcRect/>
          <a:stretch>
            <a:fillRect/>
          </a:stretch>
        </p:blipFill>
        <p:spPr bwMode="auto">
          <a:xfrm>
            <a:off x="1928794" y="1142984"/>
            <a:ext cx="2066925" cy="752475"/>
          </a:xfrm>
          <a:prstGeom prst="rect">
            <a:avLst/>
          </a:prstGeom>
          <a:solidFill>
            <a:srgbClr val="FFFFFF"/>
          </a:solidFill>
        </p:spPr>
      </p:pic>
      <p:pic>
        <p:nvPicPr>
          <p:cNvPr id="13314" name="Picture 7"/>
          <p:cNvPicPr>
            <a:picLocks noChangeAspect="1" noChangeArrowheads="1"/>
          </p:cNvPicPr>
          <p:nvPr/>
        </p:nvPicPr>
        <p:blipFill>
          <a:blip r:embed="rId6"/>
          <a:srcRect/>
          <a:stretch>
            <a:fillRect/>
          </a:stretch>
        </p:blipFill>
        <p:spPr bwMode="auto">
          <a:xfrm>
            <a:off x="4214810" y="1214422"/>
            <a:ext cx="2247900" cy="685800"/>
          </a:xfrm>
          <a:prstGeom prst="rect">
            <a:avLst/>
          </a:prstGeom>
          <a:solidFill>
            <a:srgbClr val="FFFFFF"/>
          </a:solidFill>
        </p:spPr>
      </p:pic>
      <p:pic>
        <p:nvPicPr>
          <p:cNvPr id="13313" name="Picture 8"/>
          <p:cNvPicPr>
            <a:picLocks noChangeAspect="1" noChangeArrowheads="1"/>
          </p:cNvPicPr>
          <p:nvPr/>
        </p:nvPicPr>
        <p:blipFill>
          <a:blip r:embed="rId7"/>
          <a:srcRect/>
          <a:stretch>
            <a:fillRect/>
          </a:stretch>
        </p:blipFill>
        <p:spPr bwMode="auto">
          <a:xfrm>
            <a:off x="500034" y="2143116"/>
            <a:ext cx="5657850" cy="180975"/>
          </a:xfrm>
          <a:prstGeom prst="rect">
            <a:avLst/>
          </a:prstGeom>
          <a:solidFill>
            <a:srgbClr val="FFFFFF"/>
          </a:solidFill>
        </p:spPr>
      </p:pic>
      <p:sp>
        <p:nvSpPr>
          <p:cNvPr id="14" name="Rectangle 13"/>
          <p:cNvSpPr/>
          <p:nvPr/>
        </p:nvSpPr>
        <p:spPr>
          <a:xfrm>
            <a:off x="357158" y="5786454"/>
            <a:ext cx="8001056" cy="523220"/>
          </a:xfrm>
          <a:prstGeom prst="rect">
            <a:avLst/>
          </a:prstGeom>
        </p:spPr>
        <p:txBody>
          <a:bodyPr wrap="square">
            <a:spAutoFit/>
          </a:bodyPr>
          <a:lstStyle/>
          <a:p>
            <a:pPr algn="ctr"/>
            <a:r>
              <a:rPr lang="lv-LV" sz="1400" dirty="0" smtClean="0">
                <a:solidFill>
                  <a:srgbClr val="003366"/>
                </a:solidFill>
              </a:rPr>
              <a:t>Sociālās iekļaušanas politikas koordinācijas komitejas sēde </a:t>
            </a:r>
          </a:p>
          <a:p>
            <a:pPr algn="ctr"/>
            <a:r>
              <a:rPr lang="lv-LV" sz="1400" dirty="0" smtClean="0">
                <a:solidFill>
                  <a:srgbClr val="003366"/>
                </a:solidFill>
              </a:rPr>
              <a:t>07.11.2018. </a:t>
            </a:r>
            <a:endParaRPr lang="lv-LV" sz="1400" dirty="0">
              <a:solidFill>
                <a:srgbClr val="003366"/>
              </a:solidFill>
            </a:endParaRPr>
          </a:p>
        </p:txBody>
      </p:sp>
    </p:spTree>
    <p:extLst>
      <p:ext uri="{BB962C8B-B14F-4D97-AF65-F5344CB8AC3E}">
        <p14:creationId xmlns:p14="http://schemas.microsoft.com/office/powerpoint/2010/main" xmlns="" val="28307010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2000" dirty="0" smtClean="0"/>
              <a:t>Pašvaldību apsekojuma sākotnējie rezultāti par atvieglojumiem veselības aprūpes pakalpojumu jomā (II)</a:t>
            </a:r>
            <a:endParaRPr lang="lv-LV" sz="2000" dirty="0"/>
          </a:p>
        </p:txBody>
      </p:sp>
      <p:sp>
        <p:nvSpPr>
          <p:cNvPr id="3" name="Content Placeholder 2"/>
          <p:cNvSpPr>
            <a:spLocks noGrp="1"/>
          </p:cNvSpPr>
          <p:nvPr>
            <p:ph idx="1"/>
          </p:nvPr>
        </p:nvSpPr>
        <p:spPr/>
        <p:txBody>
          <a:bodyPr/>
          <a:lstStyle/>
          <a:p>
            <a:pPr>
              <a:buNone/>
            </a:pPr>
            <a:endParaRPr lang="lv-LV" dirty="0" smtClean="0"/>
          </a:p>
          <a:p>
            <a:pPr>
              <a:buNone/>
            </a:pPr>
            <a:endParaRPr lang="lv-LV" dirty="0" smtClean="0"/>
          </a:p>
          <a:p>
            <a:pPr>
              <a:buNone/>
            </a:pPr>
            <a:endParaRPr lang="lv-LV" dirty="0"/>
          </a:p>
        </p:txBody>
      </p:sp>
      <p:sp>
        <p:nvSpPr>
          <p:cNvPr id="4" name="TextBox 3"/>
          <p:cNvSpPr txBox="1"/>
          <p:nvPr/>
        </p:nvSpPr>
        <p:spPr>
          <a:xfrm>
            <a:off x="571472" y="1142984"/>
            <a:ext cx="8072494" cy="4508927"/>
          </a:xfrm>
          <a:prstGeom prst="rect">
            <a:avLst/>
          </a:prstGeom>
          <a:noFill/>
        </p:spPr>
        <p:txBody>
          <a:bodyPr wrap="square" rtlCol="0">
            <a:spAutoFit/>
          </a:bodyPr>
          <a:lstStyle/>
          <a:p>
            <a:r>
              <a:rPr lang="lv-LV" dirty="0" smtClean="0">
                <a:solidFill>
                  <a:srgbClr val="003366"/>
                </a:solidFill>
              </a:rPr>
              <a:t>Atvieglojumi veselības aprūpes pakalpojumu pieejamībai </a:t>
            </a:r>
            <a:r>
              <a:rPr lang="lv-LV" u="sng" dirty="0" smtClean="0">
                <a:solidFill>
                  <a:srgbClr val="003366"/>
                </a:solidFill>
              </a:rPr>
              <a:t>ar materiālā stāvokļa izvērtēšanu</a:t>
            </a:r>
            <a:r>
              <a:rPr lang="lv-LV" dirty="0" smtClean="0">
                <a:solidFill>
                  <a:srgbClr val="003366"/>
                </a:solidFill>
              </a:rPr>
              <a:t> tiek nodrošināti pamatā šādām </a:t>
            </a:r>
            <a:r>
              <a:rPr lang="lv-LV" b="1" dirty="0" smtClean="0">
                <a:solidFill>
                  <a:srgbClr val="003366"/>
                </a:solidFill>
              </a:rPr>
              <a:t>iedzīvotāju grupām</a:t>
            </a:r>
            <a:r>
              <a:rPr lang="lv-LV" dirty="0" smtClean="0">
                <a:solidFill>
                  <a:srgbClr val="003366"/>
                </a:solidFill>
              </a:rPr>
              <a:t>:</a:t>
            </a:r>
          </a:p>
          <a:p>
            <a:endParaRPr lang="lv-LV" dirty="0" smtClean="0"/>
          </a:p>
          <a:p>
            <a:pPr lvl="0">
              <a:spcBef>
                <a:spcPts val="600"/>
              </a:spcBef>
              <a:spcAft>
                <a:spcPts val="600"/>
              </a:spcAft>
              <a:buFont typeface="Arial" pitchFamily="34" charset="0"/>
              <a:buChar char="•"/>
            </a:pPr>
            <a:r>
              <a:rPr lang="lv-LV" dirty="0" smtClean="0"/>
              <a:t> </a:t>
            </a:r>
            <a:r>
              <a:rPr lang="lv-LV" sz="1600" dirty="0" smtClean="0">
                <a:solidFill>
                  <a:srgbClr val="003366"/>
                </a:solidFill>
              </a:rPr>
              <a:t>trūcīgas personas (ģimenes);</a:t>
            </a:r>
          </a:p>
          <a:p>
            <a:pPr lvl="0">
              <a:spcBef>
                <a:spcPts val="600"/>
              </a:spcBef>
              <a:spcAft>
                <a:spcPts val="600"/>
              </a:spcAft>
              <a:buFont typeface="Arial" pitchFamily="34" charset="0"/>
              <a:buChar char="•"/>
            </a:pPr>
            <a:r>
              <a:rPr lang="lv-LV" sz="1600" dirty="0" smtClean="0">
                <a:solidFill>
                  <a:srgbClr val="003366"/>
                </a:solidFill>
              </a:rPr>
              <a:t> maznodrošinātas personas (ģimenes);</a:t>
            </a:r>
          </a:p>
          <a:p>
            <a:pPr lvl="0">
              <a:spcBef>
                <a:spcPts val="600"/>
              </a:spcBef>
              <a:spcAft>
                <a:spcPts val="600"/>
              </a:spcAft>
              <a:buFont typeface="Arial" pitchFamily="34" charset="0"/>
              <a:buChar char="•"/>
            </a:pPr>
            <a:r>
              <a:rPr lang="lv-LV" sz="1600" dirty="0" smtClean="0">
                <a:solidFill>
                  <a:srgbClr val="003366"/>
                </a:solidFill>
              </a:rPr>
              <a:t> pensijas vecuma cilvēki (atsevišķi dzīvojoši, vientuļi, nestrādājoši, personas, kuras sasniegušas 80, 85, 90 un vairāk gadu vecumu);</a:t>
            </a:r>
          </a:p>
          <a:p>
            <a:pPr lvl="0">
              <a:spcBef>
                <a:spcPts val="600"/>
              </a:spcBef>
              <a:spcAft>
                <a:spcPts val="600"/>
              </a:spcAft>
              <a:buFont typeface="Arial" pitchFamily="34" charset="0"/>
              <a:buChar char="•"/>
            </a:pPr>
            <a:r>
              <a:rPr lang="lv-LV" sz="1600" dirty="0" smtClean="0">
                <a:solidFill>
                  <a:srgbClr val="003366"/>
                </a:solidFill>
              </a:rPr>
              <a:t> personas ar invaliditāti (I, II, atsevišķos gadījumos ar III grupu, bērni ar invaliditāti, personas ar invaliditāti kopš bērnības, nestrādājošas personas ar invaliditāti);</a:t>
            </a:r>
          </a:p>
          <a:p>
            <a:pPr lvl="0">
              <a:spcBef>
                <a:spcPts val="600"/>
              </a:spcBef>
              <a:spcAft>
                <a:spcPts val="600"/>
              </a:spcAft>
              <a:buFont typeface="Arial" pitchFamily="34" charset="0"/>
              <a:buChar char="•"/>
            </a:pPr>
            <a:r>
              <a:rPr lang="lv-LV" sz="1600" dirty="0" smtClean="0">
                <a:solidFill>
                  <a:srgbClr val="003366"/>
                </a:solidFill>
              </a:rPr>
              <a:t> personas ar noteiktu ienākumu līmeni (tās var būt personas, kurām nav maznodrošinātās vai trūcīgās personas statuss, bet kurām pašvaldība izvērtē ienākuma līmeni gadā, atkarībā no kura, savukārt tiek noteikta personas atbilstība noteikta atvieglojuma saņemšanai);</a:t>
            </a:r>
          </a:p>
          <a:p>
            <a:pPr>
              <a:spcBef>
                <a:spcPts val="600"/>
              </a:spcBef>
              <a:spcAft>
                <a:spcPts val="600"/>
              </a:spcAft>
              <a:buFont typeface="Arial" pitchFamily="34" charset="0"/>
              <a:buChar char="•"/>
            </a:pPr>
            <a:r>
              <a:rPr lang="lv-LV" sz="1600" dirty="0" smtClean="0">
                <a:solidFill>
                  <a:srgbClr val="003366"/>
                </a:solidFill>
              </a:rPr>
              <a:t> personas, kuras ir ārstējušās/ārstējas no atkarībām</a:t>
            </a:r>
            <a:endParaRPr lang="lv-LV" sz="1600" dirty="0">
              <a:solidFill>
                <a:srgbClr val="003366"/>
              </a:solidFill>
            </a:endParaRPr>
          </a:p>
        </p:txBody>
      </p:sp>
    </p:spTree>
    <p:extLst>
      <p:ext uri="{BB962C8B-B14F-4D97-AF65-F5344CB8AC3E}">
        <p14:creationId xmlns:p14="http://schemas.microsoft.com/office/powerpoint/2010/main" xmlns="" val="39058730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2000" dirty="0" smtClean="0"/>
              <a:t>Pašvaldību apsekojuma sākotnējie rezultāti par atvieglojumiem veselības aprūpes pakalpojumu jomā (III)</a:t>
            </a:r>
            <a:endParaRPr lang="lv-LV" sz="2000" dirty="0"/>
          </a:p>
        </p:txBody>
      </p:sp>
      <p:sp>
        <p:nvSpPr>
          <p:cNvPr id="3" name="Content Placeholder 2"/>
          <p:cNvSpPr>
            <a:spLocks noGrp="1"/>
          </p:cNvSpPr>
          <p:nvPr>
            <p:ph idx="1"/>
          </p:nvPr>
        </p:nvSpPr>
        <p:spPr/>
        <p:txBody>
          <a:bodyPr/>
          <a:lstStyle/>
          <a:p>
            <a:pPr>
              <a:buNone/>
            </a:pPr>
            <a:endParaRPr lang="lv-LV" dirty="0" smtClean="0"/>
          </a:p>
          <a:p>
            <a:pPr>
              <a:buNone/>
            </a:pPr>
            <a:endParaRPr lang="lv-LV" dirty="0" smtClean="0"/>
          </a:p>
          <a:p>
            <a:pPr>
              <a:buNone/>
            </a:pPr>
            <a:endParaRPr lang="lv-LV" dirty="0"/>
          </a:p>
        </p:txBody>
      </p:sp>
      <p:sp>
        <p:nvSpPr>
          <p:cNvPr id="4" name="TextBox 3"/>
          <p:cNvSpPr txBox="1"/>
          <p:nvPr/>
        </p:nvSpPr>
        <p:spPr>
          <a:xfrm>
            <a:off x="571472" y="1142984"/>
            <a:ext cx="8072494" cy="3493264"/>
          </a:xfrm>
          <a:prstGeom prst="rect">
            <a:avLst/>
          </a:prstGeom>
          <a:noFill/>
        </p:spPr>
        <p:txBody>
          <a:bodyPr wrap="square" rtlCol="0">
            <a:spAutoFit/>
          </a:bodyPr>
          <a:lstStyle/>
          <a:p>
            <a:r>
              <a:rPr lang="lv-LV" dirty="0" smtClean="0">
                <a:solidFill>
                  <a:srgbClr val="003366"/>
                </a:solidFill>
              </a:rPr>
              <a:t>Atvieglojumi veselības aprūpes pakalpojumu pieejamībai </a:t>
            </a:r>
            <a:r>
              <a:rPr lang="lv-LV" u="sng" dirty="0" smtClean="0">
                <a:solidFill>
                  <a:srgbClr val="003366"/>
                </a:solidFill>
              </a:rPr>
              <a:t>bez materiālā stāvokļa izvērtēšanu</a:t>
            </a:r>
            <a:r>
              <a:rPr lang="lv-LV" dirty="0" smtClean="0">
                <a:solidFill>
                  <a:srgbClr val="003366"/>
                </a:solidFill>
              </a:rPr>
              <a:t> tiek nodrošināti pamatā šādām </a:t>
            </a:r>
            <a:r>
              <a:rPr lang="lv-LV" b="1" dirty="0" smtClean="0">
                <a:solidFill>
                  <a:srgbClr val="003366"/>
                </a:solidFill>
              </a:rPr>
              <a:t>iedzīvotāju grupām</a:t>
            </a:r>
            <a:r>
              <a:rPr lang="lv-LV" dirty="0" smtClean="0">
                <a:solidFill>
                  <a:srgbClr val="003366"/>
                </a:solidFill>
              </a:rPr>
              <a:t>:</a:t>
            </a:r>
          </a:p>
          <a:p>
            <a:endParaRPr lang="lv-LV" dirty="0" smtClean="0"/>
          </a:p>
          <a:p>
            <a:pPr lvl="0">
              <a:spcBef>
                <a:spcPts val="600"/>
              </a:spcBef>
              <a:spcAft>
                <a:spcPts val="600"/>
              </a:spcAft>
              <a:buFont typeface="Arial" pitchFamily="34" charset="0"/>
              <a:buChar char="•"/>
            </a:pPr>
            <a:r>
              <a:rPr lang="lv-LV" sz="1600" dirty="0" smtClean="0">
                <a:solidFill>
                  <a:srgbClr val="003366"/>
                </a:solidFill>
              </a:rPr>
              <a:t>  audžuģimenes; </a:t>
            </a:r>
          </a:p>
          <a:p>
            <a:pPr lvl="0">
              <a:spcBef>
                <a:spcPts val="600"/>
              </a:spcBef>
              <a:spcAft>
                <a:spcPts val="600"/>
              </a:spcAft>
              <a:buFont typeface="Arial" pitchFamily="34" charset="0"/>
              <a:buChar char="•"/>
            </a:pPr>
            <a:r>
              <a:rPr lang="lv-LV" sz="1600" dirty="0" smtClean="0">
                <a:solidFill>
                  <a:srgbClr val="003366"/>
                </a:solidFill>
              </a:rPr>
              <a:t>  represētās personas;</a:t>
            </a:r>
          </a:p>
          <a:p>
            <a:pPr lvl="0">
              <a:spcBef>
                <a:spcPts val="600"/>
              </a:spcBef>
              <a:spcAft>
                <a:spcPts val="600"/>
              </a:spcAft>
              <a:buFont typeface="Arial" pitchFamily="34" charset="0"/>
              <a:buChar char="•"/>
            </a:pPr>
            <a:r>
              <a:rPr lang="lv-LV" sz="1600" dirty="0" smtClean="0">
                <a:solidFill>
                  <a:srgbClr val="003366"/>
                </a:solidFill>
              </a:rPr>
              <a:t>  personas, kuras slimo ar onkoloģisku slimību, astmu, tuberkulozi, celiakiju, nieru mazspēju;</a:t>
            </a:r>
          </a:p>
          <a:p>
            <a:pPr lvl="0">
              <a:spcBef>
                <a:spcPts val="600"/>
              </a:spcBef>
              <a:spcAft>
                <a:spcPts val="600"/>
              </a:spcAft>
              <a:buFont typeface="Arial" pitchFamily="34" charset="0"/>
              <a:buChar char="•"/>
            </a:pPr>
            <a:r>
              <a:rPr lang="lv-LV" sz="1600" dirty="0" smtClean="0">
                <a:solidFill>
                  <a:srgbClr val="003366"/>
                </a:solidFill>
              </a:rPr>
              <a:t>  personas ar funkcionāliem traucējumiem;</a:t>
            </a:r>
          </a:p>
          <a:p>
            <a:pPr lvl="0">
              <a:spcBef>
                <a:spcPts val="600"/>
              </a:spcBef>
              <a:spcAft>
                <a:spcPts val="600"/>
              </a:spcAft>
              <a:buFont typeface="Arial" pitchFamily="34" charset="0"/>
              <a:buChar char="•"/>
            </a:pPr>
            <a:r>
              <a:rPr lang="lv-LV" sz="1600" dirty="0" smtClean="0">
                <a:solidFill>
                  <a:srgbClr val="003366"/>
                </a:solidFill>
              </a:rPr>
              <a:t>  Černobiļas atomelektrostacijas avārijas seku likvidēšanas dalībnieki;</a:t>
            </a:r>
          </a:p>
          <a:p>
            <a:pPr>
              <a:spcBef>
                <a:spcPts val="600"/>
              </a:spcBef>
              <a:spcAft>
                <a:spcPts val="600"/>
              </a:spcAft>
              <a:buFont typeface="Arial" pitchFamily="34" charset="0"/>
              <a:buChar char="•"/>
            </a:pPr>
            <a:r>
              <a:rPr lang="lv-LV" sz="1600" dirty="0" smtClean="0">
                <a:solidFill>
                  <a:srgbClr val="003366"/>
                </a:solidFill>
              </a:rPr>
              <a:t>  Afganistānas kara dalībnieki</a:t>
            </a:r>
            <a:endParaRPr lang="lv-LV" sz="1600" dirty="0">
              <a:solidFill>
                <a:srgbClr val="003366"/>
              </a:solidFill>
            </a:endParaRPr>
          </a:p>
        </p:txBody>
      </p:sp>
    </p:spTree>
    <p:extLst>
      <p:ext uri="{BB962C8B-B14F-4D97-AF65-F5344CB8AC3E}">
        <p14:creationId xmlns:p14="http://schemas.microsoft.com/office/powerpoint/2010/main" xmlns="" val="39058730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2400" dirty="0" smtClean="0"/>
              <a:t>Nevienlīdzība mājokļa jomā</a:t>
            </a:r>
            <a:endParaRPr lang="lv-LV" sz="2400" dirty="0"/>
          </a:p>
        </p:txBody>
      </p:sp>
      <p:sp>
        <p:nvSpPr>
          <p:cNvPr id="3" name="Content Placeholder 2"/>
          <p:cNvSpPr>
            <a:spLocks noGrp="1"/>
          </p:cNvSpPr>
          <p:nvPr>
            <p:ph idx="1"/>
          </p:nvPr>
        </p:nvSpPr>
        <p:spPr/>
        <p:txBody>
          <a:bodyPr/>
          <a:lstStyle/>
          <a:p>
            <a:pPr>
              <a:buNone/>
            </a:pPr>
            <a:endParaRPr lang="lv-LV" dirty="0" smtClean="0"/>
          </a:p>
          <a:p>
            <a:pPr>
              <a:buNone/>
            </a:pPr>
            <a:endParaRPr lang="lv-LV" dirty="0" smtClean="0"/>
          </a:p>
          <a:p>
            <a:pPr>
              <a:buNone/>
            </a:pPr>
            <a:endParaRPr lang="lv-LV" dirty="0"/>
          </a:p>
        </p:txBody>
      </p:sp>
      <p:sp>
        <p:nvSpPr>
          <p:cNvPr id="4" name="TextBox 3"/>
          <p:cNvSpPr txBox="1"/>
          <p:nvPr/>
        </p:nvSpPr>
        <p:spPr>
          <a:xfrm>
            <a:off x="571472" y="1142984"/>
            <a:ext cx="8072494" cy="3939540"/>
          </a:xfrm>
          <a:prstGeom prst="rect">
            <a:avLst/>
          </a:prstGeom>
          <a:noFill/>
        </p:spPr>
        <p:txBody>
          <a:bodyPr wrap="square" rtlCol="0">
            <a:spAutoFit/>
          </a:bodyPr>
          <a:lstStyle/>
          <a:p>
            <a:r>
              <a:rPr lang="lv-LV" b="1" dirty="0" smtClean="0">
                <a:solidFill>
                  <a:srgbClr val="003366"/>
                </a:solidFill>
              </a:rPr>
              <a:t>Kas </a:t>
            </a:r>
            <a:r>
              <a:rPr lang="lv-LV" b="1" dirty="0" smtClean="0">
                <a:solidFill>
                  <a:srgbClr val="003366"/>
                </a:solidFill>
              </a:rPr>
              <a:t>tiek </a:t>
            </a:r>
            <a:r>
              <a:rPr lang="lv-LV" b="1" dirty="0" smtClean="0">
                <a:solidFill>
                  <a:srgbClr val="003366"/>
                </a:solidFill>
              </a:rPr>
              <a:t>pētīts?</a:t>
            </a:r>
          </a:p>
          <a:p>
            <a:endParaRPr lang="lv-LV" b="1" dirty="0" smtClean="0">
              <a:solidFill>
                <a:srgbClr val="003366"/>
              </a:solidFill>
            </a:endParaRPr>
          </a:p>
          <a:p>
            <a:r>
              <a:rPr lang="lv-LV" sz="2000" dirty="0" smtClean="0">
                <a:solidFill>
                  <a:srgbClr val="003366"/>
                </a:solidFill>
              </a:rPr>
              <a:t>1) </a:t>
            </a:r>
            <a:r>
              <a:rPr lang="lv-LV" sz="1600" dirty="0" smtClean="0">
                <a:solidFill>
                  <a:srgbClr val="003366"/>
                </a:solidFill>
              </a:rPr>
              <a:t>Vispārējā situācija mājokļa jomā, galvenie izaicinājumi saistībā ar mājokļa un ar to saistīto pakalpojumu pieejamību</a:t>
            </a:r>
          </a:p>
          <a:p>
            <a:endParaRPr lang="lv-LV" sz="1600" dirty="0" smtClean="0">
              <a:solidFill>
                <a:srgbClr val="003366"/>
              </a:solidFill>
            </a:endParaRPr>
          </a:p>
          <a:p>
            <a:endParaRPr lang="lv-LV" sz="1600" dirty="0" smtClean="0">
              <a:solidFill>
                <a:srgbClr val="003366"/>
              </a:solidFill>
            </a:endParaRPr>
          </a:p>
          <a:p>
            <a:r>
              <a:rPr lang="lv-LV" sz="1600" dirty="0" smtClean="0">
                <a:solidFill>
                  <a:srgbClr val="003366"/>
                </a:solidFill>
              </a:rPr>
              <a:t>2) Tiesību akti un politikas plānošanas dokumenti, lai raksturotu pieejamos valsts un pašvaldību līmeņa atvieglojumus mājokļa jomā, kā arī trūkumus un ierobežojumus</a:t>
            </a:r>
          </a:p>
          <a:p>
            <a:endParaRPr lang="lv-LV" sz="1600" dirty="0" smtClean="0">
              <a:solidFill>
                <a:srgbClr val="003366"/>
              </a:solidFill>
            </a:endParaRPr>
          </a:p>
          <a:p>
            <a:endParaRPr lang="lv-LV" sz="1600" dirty="0" smtClean="0">
              <a:solidFill>
                <a:srgbClr val="003366"/>
              </a:solidFill>
            </a:endParaRPr>
          </a:p>
          <a:p>
            <a:r>
              <a:rPr lang="lv-LV" sz="1600" dirty="0" smtClean="0">
                <a:solidFill>
                  <a:srgbClr val="003366"/>
                </a:solidFill>
              </a:rPr>
              <a:t>3) Identificēt un analizēt statistikas datus par mērķa grupu nevienlīdzību mājokļa pieejamībā, t.sk. veikt datu kvalitātes izvērtējumu</a:t>
            </a:r>
          </a:p>
          <a:p>
            <a:endParaRPr lang="lv-LV" sz="1600" dirty="0" smtClean="0">
              <a:solidFill>
                <a:srgbClr val="003366"/>
              </a:solidFill>
            </a:endParaRPr>
          </a:p>
          <a:p>
            <a:endParaRPr lang="lv-LV" sz="1600" dirty="0" smtClean="0">
              <a:solidFill>
                <a:srgbClr val="003366"/>
              </a:solidFill>
            </a:endParaRPr>
          </a:p>
          <a:p>
            <a:endParaRPr lang="lv-LV" b="1" dirty="0">
              <a:solidFill>
                <a:srgbClr val="003366"/>
              </a:solidFill>
            </a:endParaRPr>
          </a:p>
        </p:txBody>
      </p:sp>
    </p:spTree>
    <p:extLst>
      <p:ext uri="{BB962C8B-B14F-4D97-AF65-F5344CB8AC3E}">
        <p14:creationId xmlns:p14="http://schemas.microsoft.com/office/powerpoint/2010/main" xmlns="" val="39058730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2800" dirty="0" smtClean="0"/>
              <a:t>Nevienlīdzības mājokļa jomā analīzes avoti</a:t>
            </a:r>
            <a:endParaRPr lang="lv-LV" sz="2800" dirty="0"/>
          </a:p>
        </p:txBody>
      </p:sp>
      <p:sp>
        <p:nvSpPr>
          <p:cNvPr id="3" name="Content Placeholder 2"/>
          <p:cNvSpPr>
            <a:spLocks noGrp="1"/>
          </p:cNvSpPr>
          <p:nvPr>
            <p:ph idx="1"/>
          </p:nvPr>
        </p:nvSpPr>
        <p:spPr>
          <a:xfrm>
            <a:off x="428596" y="1000108"/>
            <a:ext cx="8239125" cy="5040312"/>
          </a:xfrm>
        </p:spPr>
        <p:txBody>
          <a:bodyPr/>
          <a:lstStyle/>
          <a:p>
            <a:pPr>
              <a:buNone/>
            </a:pPr>
            <a:r>
              <a:rPr lang="lv-LV" sz="1800" dirty="0" smtClean="0"/>
              <a:t>Starptautiskie un ES institūciju dokumenti un ziņojumi mājokļa jomā:</a:t>
            </a:r>
          </a:p>
          <a:p>
            <a:pPr>
              <a:buFont typeface="Arial" pitchFamily="34" charset="0"/>
              <a:buChar char="→"/>
            </a:pPr>
            <a:r>
              <a:rPr lang="lv-LV" sz="1600" b="0" dirty="0" smtClean="0"/>
              <a:t>ANO Starptautiskais pakts par ekonomiskajām, sociālajām un kultūras tiesībām (septiņi tiesību uz mājokli elementi)</a:t>
            </a:r>
          </a:p>
          <a:p>
            <a:pPr>
              <a:buFont typeface="Arial" pitchFamily="34" charset="0"/>
              <a:buChar char="→"/>
            </a:pPr>
            <a:r>
              <a:rPr lang="lv-LV" sz="1600" b="0" dirty="0" smtClean="0"/>
              <a:t>Eiropas Padomes Pārskatītā sociālā Harta (tiesības uz [pienācīgu, dzīvošanai derīgu] dzīvesvietu)</a:t>
            </a:r>
          </a:p>
          <a:p>
            <a:pPr>
              <a:buFont typeface="Arial" pitchFamily="34" charset="0"/>
              <a:buChar char="→"/>
            </a:pPr>
            <a:r>
              <a:rPr lang="lv-LV" sz="1600" b="0" dirty="0" smtClean="0"/>
              <a:t>Eiropas publisko, kooperatīvo un sociālo mājokļu federācijas ziņojumi (CECODHAS </a:t>
            </a:r>
            <a:r>
              <a:rPr lang="lv-LV" sz="1600" b="0" i="1" dirty="0" err="1" smtClean="0"/>
              <a:t>Housing</a:t>
            </a:r>
            <a:r>
              <a:rPr lang="lv-LV" sz="1600" b="0" i="1" dirty="0" smtClean="0"/>
              <a:t> </a:t>
            </a:r>
            <a:r>
              <a:rPr lang="lv-LV" sz="1600" b="0" i="1" dirty="0" err="1" smtClean="0"/>
              <a:t>Europe</a:t>
            </a:r>
            <a:r>
              <a:rPr lang="lv-LV" sz="1600" b="0" dirty="0" smtClean="0"/>
              <a:t>) (mājsaimniecības izdevumu samērīgums ar ienākumiem; 30-40%)</a:t>
            </a:r>
          </a:p>
          <a:p>
            <a:pPr>
              <a:buFont typeface="Arial" pitchFamily="34" charset="0"/>
              <a:buChar char="→"/>
            </a:pPr>
            <a:r>
              <a:rPr lang="lv-LV" sz="1600" b="0" dirty="0" smtClean="0"/>
              <a:t>Eiropas Padomes Attīstības bankas ziņojums (nevienlīdzība mājokļa jomā cieši saistīta ar ienākumu nevienlīdzību)</a:t>
            </a:r>
          </a:p>
          <a:p>
            <a:pPr>
              <a:buFont typeface="Arial" pitchFamily="34" charset="0"/>
              <a:buChar char="→"/>
            </a:pPr>
            <a:r>
              <a:rPr lang="lv-LV" sz="1600" b="0" dirty="0" smtClean="0"/>
              <a:t>FEANSTA (Eiropas Nacionālo Organizāciju federācija, kas strādā ar </a:t>
            </a:r>
            <a:r>
              <a:rPr lang="lv-LV" sz="1600" b="0" dirty="0" err="1" smtClean="0"/>
              <a:t>bezpajumtniecības</a:t>
            </a:r>
            <a:r>
              <a:rPr lang="lv-LV" sz="1600" b="0" dirty="0" smtClean="0"/>
              <a:t> problemātiku)  ziņojumi (mājokļa pieejamība, gaidīšanas termiņi)</a:t>
            </a:r>
          </a:p>
          <a:p>
            <a:pPr>
              <a:buFont typeface="Arial" pitchFamily="34" charset="0"/>
              <a:buChar char="→"/>
            </a:pPr>
            <a:r>
              <a:rPr lang="lv-LV" sz="1600" b="0" dirty="0" smtClean="0"/>
              <a:t>Eiropas </a:t>
            </a:r>
            <a:r>
              <a:rPr lang="lv-LV" sz="1600" b="0" dirty="0" err="1" smtClean="0"/>
              <a:t>PretNabadzības</a:t>
            </a:r>
            <a:r>
              <a:rPr lang="lv-LV" sz="1600" b="0" dirty="0" smtClean="0"/>
              <a:t> tīkla (EPAN) publikācijas (mājokļa kvalitāte un finansiālā pieejamība)</a:t>
            </a:r>
          </a:p>
          <a:p>
            <a:pPr>
              <a:buFont typeface="Arial" pitchFamily="34" charset="0"/>
              <a:buChar char="→"/>
            </a:pPr>
            <a:r>
              <a:rPr lang="lv-LV" sz="1600" b="0" dirty="0" smtClean="0"/>
              <a:t>EU </a:t>
            </a:r>
            <a:r>
              <a:rPr lang="lv-LV" sz="1600" b="0" dirty="0" smtClean="0"/>
              <a:t>SILC (ES statistika par ienākumiem un dzīves apstākļiem), </a:t>
            </a:r>
            <a:r>
              <a:rPr lang="lv-LV" sz="1600" b="0" i="1" dirty="0" err="1" smtClean="0"/>
              <a:t>Eurostat</a:t>
            </a:r>
            <a:r>
              <a:rPr lang="lv-LV" sz="1600" b="0" i="1" dirty="0" smtClean="0"/>
              <a:t> </a:t>
            </a:r>
            <a:r>
              <a:rPr lang="lv-LV" sz="1600" b="0" dirty="0" smtClean="0"/>
              <a:t>metodoloģija (mājokļa izdevumi, kvalitāte, atrašanās vieta)</a:t>
            </a:r>
            <a:endParaRPr lang="lv-LV" sz="1600" b="0" dirty="0" smtClean="0"/>
          </a:p>
          <a:p>
            <a:pPr>
              <a:buNone/>
            </a:pPr>
            <a:r>
              <a:rPr lang="lv-LV" sz="1600" dirty="0" smtClean="0"/>
              <a:t>Nacionālā līmeņa dokumentu avoti</a:t>
            </a:r>
            <a:r>
              <a:rPr lang="lv-LV" sz="1600" b="0" dirty="0" smtClean="0"/>
              <a:t>:</a:t>
            </a:r>
          </a:p>
          <a:p>
            <a:pPr>
              <a:buFont typeface="Arial" pitchFamily="34" charset="0"/>
              <a:buChar char="→"/>
            </a:pPr>
            <a:r>
              <a:rPr lang="lv-LV" sz="1600" b="0" dirty="0" smtClean="0"/>
              <a:t>politikas analīzes un akadēmiskie pētījumi (mājokļa jēdziena analīze, mājokļa standarta elementi), </a:t>
            </a:r>
          </a:p>
          <a:p>
            <a:pPr>
              <a:buFont typeface="Arial" pitchFamily="34" charset="0"/>
              <a:buChar char="→"/>
            </a:pPr>
            <a:r>
              <a:rPr lang="lv-LV" sz="1600" b="0" dirty="0" smtClean="0"/>
              <a:t>nacionālie tiesību akti (analizējot tiesību uz mājokli aspektu) </a:t>
            </a:r>
          </a:p>
          <a:p>
            <a:pPr>
              <a:buNone/>
            </a:pPr>
            <a:endParaRPr lang="lv-LV" sz="1600" b="0" dirty="0" smtClean="0"/>
          </a:p>
          <a:p>
            <a:pPr>
              <a:buFont typeface="Arial" pitchFamily="34" charset="0"/>
              <a:buChar char="→"/>
            </a:pPr>
            <a:endParaRPr lang="lv-LV" sz="1600" b="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2400" dirty="0" smtClean="0"/>
              <a:t>Nevienlīdzība mājokļa jomā: rādītāji</a:t>
            </a:r>
            <a:endParaRPr lang="lv-LV" sz="2400" dirty="0"/>
          </a:p>
        </p:txBody>
      </p:sp>
      <p:sp>
        <p:nvSpPr>
          <p:cNvPr id="3" name="Content Placeholder 2"/>
          <p:cNvSpPr>
            <a:spLocks noGrp="1"/>
          </p:cNvSpPr>
          <p:nvPr>
            <p:ph idx="1"/>
          </p:nvPr>
        </p:nvSpPr>
        <p:spPr/>
        <p:txBody>
          <a:bodyPr/>
          <a:lstStyle/>
          <a:p>
            <a:pPr>
              <a:buNone/>
            </a:pPr>
            <a:endParaRPr lang="lv-LV" dirty="0" smtClean="0"/>
          </a:p>
          <a:p>
            <a:pPr>
              <a:buNone/>
            </a:pPr>
            <a:endParaRPr lang="lv-LV" dirty="0" smtClean="0"/>
          </a:p>
          <a:p>
            <a:pPr>
              <a:buNone/>
            </a:pPr>
            <a:endParaRPr lang="lv-LV" dirty="0"/>
          </a:p>
        </p:txBody>
      </p:sp>
      <p:sp>
        <p:nvSpPr>
          <p:cNvPr id="4" name="TextBox 3"/>
          <p:cNvSpPr txBox="1"/>
          <p:nvPr/>
        </p:nvSpPr>
        <p:spPr>
          <a:xfrm>
            <a:off x="571472" y="1000108"/>
            <a:ext cx="8072494" cy="4755148"/>
          </a:xfrm>
          <a:prstGeom prst="rect">
            <a:avLst/>
          </a:prstGeom>
          <a:noFill/>
        </p:spPr>
        <p:txBody>
          <a:bodyPr wrap="square" rtlCol="0">
            <a:spAutoFit/>
          </a:bodyPr>
          <a:lstStyle/>
          <a:p>
            <a:r>
              <a:rPr lang="lv-LV" dirty="0" smtClean="0">
                <a:solidFill>
                  <a:srgbClr val="003366"/>
                </a:solidFill>
              </a:rPr>
              <a:t>Rādītāji, kas raksturo personas tiesību uz mājokli ievērošanu un attiecīgi </a:t>
            </a:r>
            <a:r>
              <a:rPr lang="lv-LV" b="1" dirty="0" smtClean="0">
                <a:solidFill>
                  <a:srgbClr val="003366"/>
                </a:solidFill>
              </a:rPr>
              <a:t>vienlīdzīgas iespējas mājokļu jomā</a:t>
            </a:r>
            <a:r>
              <a:rPr lang="lv-LV" dirty="0" smtClean="0">
                <a:solidFill>
                  <a:srgbClr val="003366"/>
                </a:solidFill>
              </a:rPr>
              <a:t>, ir šādi: </a:t>
            </a:r>
          </a:p>
          <a:p>
            <a:pPr lvl="0">
              <a:spcBef>
                <a:spcPts val="600"/>
              </a:spcBef>
              <a:spcAft>
                <a:spcPts val="600"/>
              </a:spcAft>
              <a:buFont typeface="Arial" pitchFamily="34" charset="0"/>
              <a:buChar char="→"/>
            </a:pPr>
            <a:r>
              <a:rPr lang="lv-LV" sz="1600" dirty="0" smtClean="0">
                <a:solidFill>
                  <a:srgbClr val="003366"/>
                </a:solidFill>
              </a:rPr>
              <a:t> mājokļa infrastruktūras (dzīvojamā fonda) pieejamība;</a:t>
            </a:r>
          </a:p>
          <a:p>
            <a:pPr lvl="0">
              <a:spcBef>
                <a:spcPts val="600"/>
              </a:spcBef>
              <a:spcAft>
                <a:spcPts val="600"/>
              </a:spcAft>
              <a:buFont typeface="Arial" pitchFamily="34" charset="0"/>
              <a:buChar char="→"/>
            </a:pPr>
            <a:r>
              <a:rPr lang="lv-LV" sz="1600" dirty="0" smtClean="0">
                <a:solidFill>
                  <a:srgbClr val="003366"/>
                </a:solidFill>
              </a:rPr>
              <a:t> mājokļa stāvoklis/kvalitāte (sienas, jumts u.tml.);</a:t>
            </a:r>
          </a:p>
          <a:p>
            <a:pPr lvl="0">
              <a:spcBef>
                <a:spcPts val="600"/>
              </a:spcBef>
              <a:spcAft>
                <a:spcPts val="600"/>
              </a:spcAft>
              <a:buFont typeface="Arial" pitchFamily="34" charset="0"/>
              <a:buChar char="→"/>
            </a:pPr>
            <a:r>
              <a:rPr lang="lv-LV" sz="1600" dirty="0" smtClean="0">
                <a:solidFill>
                  <a:srgbClr val="003366"/>
                </a:solidFill>
              </a:rPr>
              <a:t> mājokļa labiekārtotība (ūdensvads, karstais ūdens, kanalizācija, siltumapgāde, elektrība);</a:t>
            </a:r>
          </a:p>
          <a:p>
            <a:pPr lvl="0">
              <a:spcBef>
                <a:spcPts val="600"/>
              </a:spcBef>
              <a:spcAft>
                <a:spcPts val="600"/>
              </a:spcAft>
              <a:buFont typeface="Arial" pitchFamily="34" charset="0"/>
              <a:buChar char="→"/>
            </a:pPr>
            <a:r>
              <a:rPr lang="lv-LV" sz="1600" dirty="0" smtClean="0">
                <a:solidFill>
                  <a:srgbClr val="003366"/>
                </a:solidFill>
              </a:rPr>
              <a:t> mājokļa izdevumi (īres izdevumi, hipotekārā kredīta izdevumi, izdevumi par siltumu, elektrību, ūdeni u.tml.); </a:t>
            </a:r>
          </a:p>
          <a:p>
            <a:pPr lvl="0">
              <a:spcBef>
                <a:spcPts val="600"/>
              </a:spcBef>
              <a:spcAft>
                <a:spcPts val="600"/>
              </a:spcAft>
              <a:buFont typeface="Arial" pitchFamily="34" charset="0"/>
              <a:buChar char="→"/>
            </a:pPr>
            <a:r>
              <a:rPr lang="lv-LV" sz="1600" dirty="0" smtClean="0">
                <a:solidFill>
                  <a:srgbClr val="003366"/>
                </a:solidFill>
              </a:rPr>
              <a:t> mājokļa telpiskā segregācija – ierobežota citu pamata pakalpojumu (veselības aprūpe, izglītība, sabiedriskais transports) pieejamība;</a:t>
            </a:r>
          </a:p>
          <a:p>
            <a:pPr lvl="0">
              <a:spcBef>
                <a:spcPts val="600"/>
              </a:spcBef>
              <a:spcAft>
                <a:spcPts val="600"/>
              </a:spcAft>
              <a:buFont typeface="Arial" pitchFamily="34" charset="0"/>
              <a:buChar char="→"/>
            </a:pPr>
            <a:r>
              <a:rPr lang="lv-LV" sz="1600" dirty="0" smtClean="0">
                <a:solidFill>
                  <a:srgbClr val="003366"/>
                </a:solidFill>
              </a:rPr>
              <a:t> mājokļa atrašanās vietas apkārtējās vides faktori (gaisa kvalitāte, trokšņa līmenis, dienas gaismas trūkums);</a:t>
            </a:r>
          </a:p>
          <a:p>
            <a:pPr>
              <a:spcBef>
                <a:spcPts val="600"/>
              </a:spcBef>
              <a:spcAft>
                <a:spcPts val="600"/>
              </a:spcAft>
              <a:buFont typeface="Arial" pitchFamily="34" charset="0"/>
              <a:buChar char="→"/>
            </a:pPr>
            <a:r>
              <a:rPr lang="lv-LV" sz="1600" dirty="0" smtClean="0">
                <a:solidFill>
                  <a:srgbClr val="003366"/>
                </a:solidFill>
              </a:rPr>
              <a:t> mājokļa platība un lielums; </a:t>
            </a:r>
          </a:p>
          <a:p>
            <a:pPr>
              <a:spcBef>
                <a:spcPts val="600"/>
              </a:spcBef>
              <a:spcAft>
                <a:spcPts val="600"/>
              </a:spcAft>
              <a:buFont typeface="Arial" pitchFamily="34" charset="0"/>
              <a:buChar char="→"/>
            </a:pPr>
            <a:r>
              <a:rPr lang="lv-LV" sz="1600" dirty="0" smtClean="0">
                <a:solidFill>
                  <a:srgbClr val="003366"/>
                </a:solidFill>
              </a:rPr>
              <a:t> mājokļu pieejamības sociālie faktori.</a:t>
            </a:r>
            <a:endParaRPr lang="lv-LV" sz="1600" dirty="0">
              <a:solidFill>
                <a:srgbClr val="003366"/>
              </a:solidFill>
            </a:endParaRPr>
          </a:p>
        </p:txBody>
      </p:sp>
    </p:spTree>
    <p:extLst>
      <p:ext uri="{BB962C8B-B14F-4D97-AF65-F5344CB8AC3E}">
        <p14:creationId xmlns:p14="http://schemas.microsoft.com/office/powerpoint/2010/main" xmlns="" val="39058730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2400" dirty="0" smtClean="0"/>
              <a:t>Nevienlīdzība mājokļa jomā: </a:t>
            </a:r>
            <a:r>
              <a:rPr lang="lv-LV" sz="2400" dirty="0" smtClean="0"/>
              <a:t>darba definīcijas</a:t>
            </a:r>
            <a:endParaRPr lang="lv-LV" sz="2400" dirty="0"/>
          </a:p>
        </p:txBody>
      </p:sp>
      <p:sp>
        <p:nvSpPr>
          <p:cNvPr id="3" name="Content Placeholder 2"/>
          <p:cNvSpPr>
            <a:spLocks noGrp="1"/>
          </p:cNvSpPr>
          <p:nvPr>
            <p:ph idx="1"/>
          </p:nvPr>
        </p:nvSpPr>
        <p:spPr/>
        <p:txBody>
          <a:bodyPr/>
          <a:lstStyle/>
          <a:p>
            <a:pPr>
              <a:buNone/>
            </a:pPr>
            <a:endParaRPr lang="lv-LV" dirty="0" smtClean="0"/>
          </a:p>
          <a:p>
            <a:pPr>
              <a:buNone/>
            </a:pPr>
            <a:endParaRPr lang="lv-LV" dirty="0" smtClean="0"/>
          </a:p>
          <a:p>
            <a:pPr>
              <a:buNone/>
            </a:pPr>
            <a:endParaRPr lang="lv-LV" dirty="0"/>
          </a:p>
        </p:txBody>
      </p:sp>
      <p:sp>
        <p:nvSpPr>
          <p:cNvPr id="4" name="TextBox 3"/>
          <p:cNvSpPr txBox="1"/>
          <p:nvPr/>
        </p:nvSpPr>
        <p:spPr>
          <a:xfrm>
            <a:off x="500034" y="1142984"/>
            <a:ext cx="8072494" cy="3539430"/>
          </a:xfrm>
          <a:prstGeom prst="rect">
            <a:avLst/>
          </a:prstGeom>
          <a:noFill/>
        </p:spPr>
        <p:txBody>
          <a:bodyPr wrap="square" rtlCol="0">
            <a:spAutoFit/>
          </a:bodyPr>
          <a:lstStyle/>
          <a:p>
            <a:pPr algn="just"/>
            <a:r>
              <a:rPr lang="lv-LV" sz="1600" dirty="0" smtClean="0">
                <a:solidFill>
                  <a:srgbClr val="003366"/>
                </a:solidFill>
              </a:rPr>
              <a:t> </a:t>
            </a:r>
          </a:p>
          <a:p>
            <a:pPr algn="just"/>
            <a:endParaRPr lang="lv-LV" sz="1600" dirty="0" smtClean="0">
              <a:solidFill>
                <a:srgbClr val="003366"/>
              </a:solidFill>
            </a:endParaRPr>
          </a:p>
          <a:p>
            <a:pPr algn="just"/>
            <a:r>
              <a:rPr lang="lv-LV" sz="1600" b="1" dirty="0" smtClean="0">
                <a:solidFill>
                  <a:srgbClr val="003366"/>
                </a:solidFill>
              </a:rPr>
              <a:t>Mājokļa pieejamība </a:t>
            </a:r>
            <a:r>
              <a:rPr lang="lv-LV" sz="1600" dirty="0" smtClean="0">
                <a:solidFill>
                  <a:srgbClr val="003366"/>
                </a:solidFill>
              </a:rPr>
              <a:t>ietver divus galvenos elementus: pirmkārt, </a:t>
            </a:r>
            <a:r>
              <a:rPr lang="lv-LV" sz="1600" u="sng" dirty="0" smtClean="0">
                <a:solidFill>
                  <a:srgbClr val="003366"/>
                </a:solidFill>
              </a:rPr>
              <a:t>dzīvojamā fonda </a:t>
            </a:r>
            <a:r>
              <a:rPr lang="lv-LV" sz="1600" dirty="0" smtClean="0">
                <a:solidFill>
                  <a:srgbClr val="003366"/>
                </a:solidFill>
              </a:rPr>
              <a:t>atbilstība mājokļu pieprasījumam un mājokļa kvalitātes standartiem, otrkārt, </a:t>
            </a:r>
            <a:r>
              <a:rPr lang="lv-LV" sz="1600" u="sng" dirty="0" smtClean="0">
                <a:solidFill>
                  <a:srgbClr val="003366"/>
                </a:solidFill>
              </a:rPr>
              <a:t>mājokļa izdevumu</a:t>
            </a:r>
            <a:r>
              <a:rPr lang="lv-LV" sz="1600" dirty="0" smtClean="0">
                <a:solidFill>
                  <a:srgbClr val="003366"/>
                </a:solidFill>
              </a:rPr>
              <a:t> samērīgums ar mājsaimniecības ienākumiem.</a:t>
            </a:r>
          </a:p>
          <a:p>
            <a:pPr algn="just"/>
            <a:r>
              <a:rPr lang="lv-LV" sz="1600" dirty="0" smtClean="0">
                <a:solidFill>
                  <a:srgbClr val="003366"/>
                </a:solidFill>
              </a:rPr>
              <a:t> </a:t>
            </a:r>
          </a:p>
          <a:p>
            <a:pPr algn="just"/>
            <a:endParaRPr lang="lv-LV" sz="1600" dirty="0" smtClean="0">
              <a:solidFill>
                <a:srgbClr val="003366"/>
              </a:solidFill>
            </a:endParaRPr>
          </a:p>
          <a:p>
            <a:pPr algn="just"/>
            <a:r>
              <a:rPr lang="lv-LV" sz="1600" b="1" dirty="0" smtClean="0">
                <a:solidFill>
                  <a:srgbClr val="003366"/>
                </a:solidFill>
              </a:rPr>
              <a:t>Nevienlīdzība mājokļu pieejamības jomā nozīmē tiesību uz pienācīgu mājokli ierobežošanu vai neievērošanu. </a:t>
            </a:r>
          </a:p>
          <a:p>
            <a:pPr algn="just"/>
            <a:r>
              <a:rPr lang="lv-LV" sz="1600" dirty="0" smtClean="0">
                <a:solidFill>
                  <a:srgbClr val="003366"/>
                </a:solidFill>
              </a:rPr>
              <a:t>Tiesības uz pienācīgu mājokli aptver šādus pamata jeb </a:t>
            </a:r>
            <a:r>
              <a:rPr lang="lv-LV" sz="1600" u="sng" dirty="0" smtClean="0">
                <a:solidFill>
                  <a:srgbClr val="003366"/>
                </a:solidFill>
              </a:rPr>
              <a:t>primāros elementus </a:t>
            </a:r>
            <a:r>
              <a:rPr lang="lv-LV" sz="1600" dirty="0" smtClean="0">
                <a:solidFill>
                  <a:srgbClr val="003366"/>
                </a:solidFill>
              </a:rPr>
              <a:t>- mājokļa fiziska pieejamība, mājokļa izdevumi attiecībā pret personas/ mājsaimniecības ienākumiem, mājokļa kvalitāte un labiekārtotība, mājokļa platība un lielums, kā arī papildu jeb </a:t>
            </a:r>
            <a:r>
              <a:rPr lang="lv-LV" sz="1600" u="sng" dirty="0" smtClean="0">
                <a:solidFill>
                  <a:srgbClr val="003366"/>
                </a:solidFill>
              </a:rPr>
              <a:t>sekundāros elementus </a:t>
            </a:r>
            <a:r>
              <a:rPr lang="lv-LV" sz="1600" dirty="0" smtClean="0">
                <a:solidFill>
                  <a:srgbClr val="003366"/>
                </a:solidFill>
              </a:rPr>
              <a:t>- mājokļa telpiskā segregācija, mājokļa atrašanās vietas vides faktori, mājokļa sociālā pieejamība.</a:t>
            </a:r>
            <a:endParaRPr lang="lv-LV" sz="1600" dirty="0">
              <a:solidFill>
                <a:srgbClr val="003366"/>
              </a:solidFill>
            </a:endParaRPr>
          </a:p>
        </p:txBody>
      </p:sp>
    </p:spTree>
    <p:extLst>
      <p:ext uri="{BB962C8B-B14F-4D97-AF65-F5344CB8AC3E}">
        <p14:creationId xmlns:p14="http://schemas.microsoft.com/office/powerpoint/2010/main" xmlns="" val="39058730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2000" dirty="0" smtClean="0"/>
              <a:t>Pašvaldību apsekojuma starprezultāti: atvieglojumi mājokļa jomā</a:t>
            </a:r>
            <a:endParaRPr lang="lv-LV" sz="2000" dirty="0"/>
          </a:p>
        </p:txBody>
      </p:sp>
      <p:sp>
        <p:nvSpPr>
          <p:cNvPr id="3" name="Content Placeholder 2"/>
          <p:cNvSpPr>
            <a:spLocks noGrp="1"/>
          </p:cNvSpPr>
          <p:nvPr>
            <p:ph idx="1"/>
          </p:nvPr>
        </p:nvSpPr>
        <p:spPr/>
        <p:txBody>
          <a:bodyPr/>
          <a:lstStyle/>
          <a:p>
            <a:pPr>
              <a:buNone/>
            </a:pPr>
            <a:endParaRPr lang="lv-LV" dirty="0" smtClean="0"/>
          </a:p>
          <a:p>
            <a:pPr>
              <a:buNone/>
            </a:pPr>
            <a:endParaRPr lang="lv-LV" dirty="0" smtClean="0"/>
          </a:p>
          <a:p>
            <a:pPr>
              <a:buNone/>
            </a:pPr>
            <a:endParaRPr lang="lv-LV" dirty="0" smtClean="0"/>
          </a:p>
          <a:p>
            <a:pPr>
              <a:buNone/>
            </a:pPr>
            <a:endParaRPr lang="lv-LV" dirty="0"/>
          </a:p>
        </p:txBody>
      </p:sp>
      <p:sp>
        <p:nvSpPr>
          <p:cNvPr id="4" name="TextBox 3"/>
          <p:cNvSpPr txBox="1"/>
          <p:nvPr/>
        </p:nvSpPr>
        <p:spPr>
          <a:xfrm>
            <a:off x="571472" y="1000108"/>
            <a:ext cx="8072494" cy="5663089"/>
          </a:xfrm>
          <a:prstGeom prst="rect">
            <a:avLst/>
          </a:prstGeom>
          <a:noFill/>
        </p:spPr>
        <p:txBody>
          <a:bodyPr wrap="square" rtlCol="0">
            <a:spAutoFit/>
          </a:bodyPr>
          <a:lstStyle/>
          <a:p>
            <a:r>
              <a:rPr lang="lv-LV" sz="1600" b="1" dirty="0" smtClean="0">
                <a:solidFill>
                  <a:srgbClr val="003366"/>
                </a:solidFill>
              </a:rPr>
              <a:t>Atvieglojumu grupas</a:t>
            </a:r>
            <a:r>
              <a:rPr lang="lv-LV" sz="1600" dirty="0" smtClean="0">
                <a:solidFill>
                  <a:srgbClr val="003366"/>
                </a:solidFill>
              </a:rPr>
              <a:t>:</a:t>
            </a:r>
          </a:p>
          <a:p>
            <a:pPr marL="342900" indent="-342900">
              <a:buAutoNum type="arabicParenBoth"/>
            </a:pPr>
            <a:r>
              <a:rPr lang="lv-LV" sz="1400" dirty="0" smtClean="0">
                <a:solidFill>
                  <a:srgbClr val="003366"/>
                </a:solidFill>
              </a:rPr>
              <a:t>atbalsts, kas saistīts ar dzīvojamās telpas nodrošināšanu, </a:t>
            </a:r>
          </a:p>
          <a:p>
            <a:pPr marL="342900" indent="-342900">
              <a:buAutoNum type="arabicParenBoth"/>
            </a:pPr>
            <a:r>
              <a:rPr lang="lv-LV" sz="1400" dirty="0" smtClean="0">
                <a:solidFill>
                  <a:srgbClr val="003366"/>
                </a:solidFill>
              </a:rPr>
              <a:t>atbalsts saistībā ar dzīvojamās telpas atbrīvošanu, </a:t>
            </a:r>
          </a:p>
          <a:p>
            <a:pPr marL="342900" indent="-342900">
              <a:buAutoNum type="arabicParenBoth"/>
            </a:pPr>
            <a:r>
              <a:rPr lang="lv-LV" sz="1400" dirty="0" smtClean="0">
                <a:solidFill>
                  <a:srgbClr val="003366"/>
                </a:solidFill>
              </a:rPr>
              <a:t>atbalsts, kas saistīts ar mājokļa izmantošanu saistīto izdevumu (īre, apkure, apsaimniekošana, pakalpojumi) segšanu, </a:t>
            </a:r>
          </a:p>
          <a:p>
            <a:pPr marL="342900" indent="-342900">
              <a:buAutoNum type="arabicParenBoth"/>
            </a:pPr>
            <a:r>
              <a:rPr lang="lv-LV" sz="1400" dirty="0" smtClean="0">
                <a:solidFill>
                  <a:srgbClr val="003366"/>
                </a:solidFill>
              </a:rPr>
              <a:t>atbalsts, kas saistīts ar sadzīves apstākļu uzlabošanu </a:t>
            </a:r>
            <a:r>
              <a:rPr lang="lv-LV" sz="1400" dirty="0" smtClean="0">
                <a:solidFill>
                  <a:srgbClr val="003366"/>
                </a:solidFill>
              </a:rPr>
              <a:t>mājoklī (remonts, pieslēgums inženiertīkliem),  </a:t>
            </a:r>
            <a:endParaRPr lang="lv-LV" sz="1400" dirty="0" smtClean="0">
              <a:solidFill>
                <a:srgbClr val="003366"/>
              </a:solidFill>
            </a:endParaRPr>
          </a:p>
          <a:p>
            <a:pPr marL="342900" indent="-342900">
              <a:buAutoNum type="arabicParenBoth"/>
            </a:pPr>
            <a:r>
              <a:rPr lang="lv-LV" sz="1400" dirty="0" smtClean="0">
                <a:solidFill>
                  <a:srgbClr val="003366"/>
                </a:solidFill>
              </a:rPr>
              <a:t>atbalsts saistībā ar nekustamā īpašuma uzturēšanu</a:t>
            </a:r>
            <a:r>
              <a:rPr lang="lv-LV" sz="1600" dirty="0" smtClean="0">
                <a:solidFill>
                  <a:srgbClr val="003366"/>
                </a:solidFill>
              </a:rPr>
              <a:t>. </a:t>
            </a:r>
          </a:p>
          <a:p>
            <a:pPr marL="342900" indent="-342900"/>
            <a:endParaRPr lang="lv-LV" dirty="0" smtClean="0">
              <a:solidFill>
                <a:srgbClr val="003366"/>
              </a:solidFill>
            </a:endParaRPr>
          </a:p>
          <a:p>
            <a:pPr marL="342900" indent="-342900"/>
            <a:r>
              <a:rPr lang="lv-LV" sz="1600" b="1" dirty="0" smtClean="0">
                <a:solidFill>
                  <a:srgbClr val="003366"/>
                </a:solidFill>
              </a:rPr>
              <a:t>Mērķa grupu piemēri:</a:t>
            </a:r>
          </a:p>
          <a:p>
            <a:pPr lvl="0">
              <a:buFont typeface="Arial" pitchFamily="34" charset="0"/>
              <a:buChar char="•"/>
            </a:pPr>
            <a:r>
              <a:rPr lang="lv-LV" sz="1400" dirty="0" smtClean="0">
                <a:solidFill>
                  <a:srgbClr val="003366"/>
                </a:solidFill>
              </a:rPr>
              <a:t>  trūcīgas personas (ģimenes) ( + trūcīgas personas ar bērniem) ;</a:t>
            </a:r>
          </a:p>
          <a:p>
            <a:pPr lvl="0">
              <a:buFont typeface="Arial" pitchFamily="34" charset="0"/>
              <a:buChar char="•"/>
            </a:pPr>
            <a:r>
              <a:rPr lang="lv-LV" sz="1400" dirty="0" smtClean="0">
                <a:solidFill>
                  <a:srgbClr val="003366"/>
                </a:solidFill>
              </a:rPr>
              <a:t>  maznodrošinātas personas (ģimenes) (+ dažādas pazīmes, piem. maznodrošinātas politiski represētās personas, maznodrošinātas personas, kuras pēc soda izciešanas atbrīvotas no ieslodzījuma vietas);</a:t>
            </a:r>
          </a:p>
          <a:p>
            <a:pPr lvl="0">
              <a:buFont typeface="Arial" pitchFamily="34" charset="0"/>
              <a:buChar char="•"/>
            </a:pPr>
            <a:r>
              <a:rPr lang="lv-LV" sz="1400" dirty="0" smtClean="0">
                <a:solidFill>
                  <a:srgbClr val="003366"/>
                </a:solidFill>
              </a:rPr>
              <a:t>  denacionalizēto māju īrnieki;</a:t>
            </a:r>
          </a:p>
          <a:p>
            <a:pPr lvl="0">
              <a:buFont typeface="Arial" pitchFamily="34" charset="0"/>
              <a:buChar char="•"/>
            </a:pPr>
            <a:r>
              <a:rPr lang="lv-LV" sz="1400" dirty="0" smtClean="0">
                <a:solidFill>
                  <a:srgbClr val="003366"/>
                </a:solidFill>
              </a:rPr>
              <a:t>  personas ar invaliditāti (I un II grupa);</a:t>
            </a:r>
          </a:p>
          <a:p>
            <a:pPr lvl="0">
              <a:buFont typeface="Arial" pitchFamily="34" charset="0"/>
              <a:buChar char="•"/>
            </a:pPr>
            <a:r>
              <a:rPr lang="lv-LV" sz="1400" dirty="0" smtClean="0">
                <a:solidFill>
                  <a:srgbClr val="003366"/>
                </a:solidFill>
              </a:rPr>
              <a:t>  pensijas vecuma personas (atsevišķi dzīvojošas, vientuļi);</a:t>
            </a:r>
          </a:p>
          <a:p>
            <a:pPr lvl="0">
              <a:buFont typeface="Arial" pitchFamily="34" charset="0"/>
              <a:buChar char="•"/>
            </a:pPr>
            <a:r>
              <a:rPr lang="lv-LV" sz="1400" dirty="0" smtClean="0">
                <a:solidFill>
                  <a:srgbClr val="003366"/>
                </a:solidFill>
              </a:rPr>
              <a:t>  bērni bāreņi un bez vecāku gādības palikuši bērni (no 18 -24 gadu vecumam);</a:t>
            </a:r>
          </a:p>
          <a:p>
            <a:pPr lvl="0">
              <a:buFont typeface="Arial" pitchFamily="34" charset="0"/>
              <a:buChar char="•"/>
            </a:pPr>
            <a:r>
              <a:rPr lang="lv-LV" sz="1400" dirty="0" smtClean="0">
                <a:solidFill>
                  <a:srgbClr val="003366"/>
                </a:solidFill>
              </a:rPr>
              <a:t>  ģimenes ar nepilngadīgiem bērniem;</a:t>
            </a:r>
          </a:p>
          <a:p>
            <a:pPr lvl="0">
              <a:buFont typeface="Arial" pitchFamily="34" charset="0"/>
              <a:buChar char="•"/>
            </a:pPr>
            <a:r>
              <a:rPr lang="lv-LV" sz="1400" dirty="0" smtClean="0">
                <a:solidFill>
                  <a:srgbClr val="003366"/>
                </a:solidFill>
              </a:rPr>
              <a:t>  noteiktu nozaru speciālisti, kas nepieciešami pašvaldībā;</a:t>
            </a:r>
          </a:p>
          <a:p>
            <a:pPr lvl="0">
              <a:buFont typeface="Arial" pitchFamily="34" charset="0"/>
              <a:buChar char="•"/>
            </a:pPr>
            <a:r>
              <a:rPr lang="lv-LV" sz="1400" dirty="0" smtClean="0">
                <a:solidFill>
                  <a:srgbClr val="003366"/>
                </a:solidFill>
              </a:rPr>
              <a:t>  Černobiļas atomelektrostacijas avārijas seku likvidācijas dalībnieki  (biežāk attiecībā uz NIN);</a:t>
            </a:r>
          </a:p>
          <a:p>
            <a:pPr>
              <a:buFont typeface="Arial" pitchFamily="34" charset="0"/>
              <a:buChar char="•"/>
            </a:pPr>
            <a:r>
              <a:rPr lang="lv-LV" sz="1400" dirty="0" smtClean="0">
                <a:solidFill>
                  <a:srgbClr val="003366"/>
                </a:solidFill>
              </a:rPr>
              <a:t>  repatrianti;</a:t>
            </a:r>
          </a:p>
          <a:p>
            <a:pPr>
              <a:buFont typeface="Arial" pitchFamily="34" charset="0"/>
              <a:buChar char="•"/>
            </a:pPr>
            <a:r>
              <a:rPr lang="lv-LV" sz="1400" b="1" dirty="0" smtClean="0">
                <a:solidFill>
                  <a:srgbClr val="003366"/>
                </a:solidFill>
              </a:rPr>
              <a:t>  ...</a:t>
            </a:r>
          </a:p>
          <a:p>
            <a:pPr marL="342900" indent="-342900"/>
            <a:endParaRPr lang="lv-LV" b="1" dirty="0">
              <a:solidFill>
                <a:srgbClr val="003366"/>
              </a:solidFill>
            </a:endParaRPr>
          </a:p>
        </p:txBody>
      </p:sp>
    </p:spTree>
    <p:extLst>
      <p:ext uri="{BB962C8B-B14F-4D97-AF65-F5344CB8AC3E}">
        <p14:creationId xmlns:p14="http://schemas.microsoft.com/office/powerpoint/2010/main" xmlns="" val="39058730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5"/>
          <p:cNvSpPr>
            <a:spLocks noGrp="1" noChangeArrowheads="1"/>
          </p:cNvSpPr>
          <p:nvPr>
            <p:ph type="subTitle" idx="1"/>
          </p:nvPr>
        </p:nvSpPr>
        <p:spPr>
          <a:xfrm>
            <a:off x="4572000" y="3429000"/>
            <a:ext cx="3887788" cy="2114550"/>
          </a:xfrm>
        </p:spPr>
        <p:txBody>
          <a:bodyPr/>
          <a:lstStyle/>
          <a:p>
            <a:pPr algn="r" eaLnBrk="1" hangingPunct="1"/>
            <a:r>
              <a:rPr lang="en-US" dirty="0">
                <a:solidFill>
                  <a:srgbClr val="003366"/>
                </a:solidFill>
              </a:rPr>
              <a:t>Baltic Institute of Social Sciences</a:t>
            </a:r>
          </a:p>
          <a:p>
            <a:pPr algn="r" eaLnBrk="1" hangingPunct="1"/>
            <a:endParaRPr sz="1400" dirty="0">
              <a:solidFill>
                <a:srgbClr val="003366"/>
              </a:solidFill>
            </a:endParaRPr>
          </a:p>
          <a:p>
            <a:pPr algn="r" eaLnBrk="1" hangingPunct="1"/>
            <a:r>
              <a:rPr sz="1400" dirty="0">
                <a:solidFill>
                  <a:srgbClr val="003366"/>
                </a:solidFill>
              </a:rPr>
              <a:t>Tērbatas iela 53 – 6, Rīga</a:t>
            </a:r>
          </a:p>
          <a:p>
            <a:pPr algn="r" eaLnBrk="1" hangingPunct="1"/>
            <a:r>
              <a:rPr sz="1400" dirty="0" err="1">
                <a:solidFill>
                  <a:srgbClr val="003366"/>
                </a:solidFill>
              </a:rPr>
              <a:t>Tel</a:t>
            </a:r>
            <a:r>
              <a:rPr sz="1400">
                <a:solidFill>
                  <a:srgbClr val="003366"/>
                </a:solidFill>
              </a:rPr>
              <a:t>: </a:t>
            </a:r>
            <a:r>
              <a:rPr sz="1400" smtClean="0">
                <a:solidFill>
                  <a:srgbClr val="003366"/>
                </a:solidFill>
              </a:rPr>
              <a:t>67217554, 29411649</a:t>
            </a:r>
          </a:p>
          <a:p>
            <a:pPr algn="r" eaLnBrk="1" hangingPunct="1"/>
            <a:r>
              <a:rPr sz="1400" smtClean="0">
                <a:hlinkClick r:id="rId2"/>
              </a:rPr>
              <a:t>biss@biss.soc.lv</a:t>
            </a:r>
            <a:r>
              <a:rPr sz="1400" smtClean="0"/>
              <a:t> </a:t>
            </a:r>
            <a:endParaRPr sz="1400" dirty="0"/>
          </a:p>
          <a:p>
            <a:pPr algn="r" eaLnBrk="1" hangingPunct="1"/>
            <a:r>
              <a:rPr sz="1400" smtClean="0">
                <a:hlinkClick r:id="rId3"/>
              </a:rPr>
              <a:t>www.biss.soc.lv</a:t>
            </a:r>
            <a:r>
              <a:rPr sz="1400" smtClean="0"/>
              <a:t>  </a:t>
            </a:r>
            <a:endParaRPr sz="1400" dirty="0"/>
          </a:p>
        </p:txBody>
      </p:sp>
      <p:pic>
        <p:nvPicPr>
          <p:cNvPr id="18436" name="Picture 13" descr="Stends_apgriezts"/>
          <p:cNvPicPr>
            <a:picLocks noChangeAspect="1" noChangeArrowheads="1"/>
          </p:cNvPicPr>
          <p:nvPr/>
        </p:nvPicPr>
        <p:blipFill>
          <a:blip r:embed="rId4" cstate="print"/>
          <a:srcRect/>
          <a:stretch>
            <a:fillRect/>
          </a:stretch>
        </p:blipFill>
        <p:spPr bwMode="auto">
          <a:xfrm>
            <a:off x="-19050" y="0"/>
            <a:ext cx="2678113"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2400" dirty="0" smtClean="0"/>
              <a:t>Izvērtējuma mērķis un jomas</a:t>
            </a:r>
            <a:endParaRPr lang="lv-LV" sz="2400" dirty="0"/>
          </a:p>
        </p:txBody>
      </p:sp>
      <p:sp>
        <p:nvSpPr>
          <p:cNvPr id="3" name="Content Placeholder 2"/>
          <p:cNvSpPr>
            <a:spLocks noGrp="1"/>
          </p:cNvSpPr>
          <p:nvPr>
            <p:ph idx="1"/>
          </p:nvPr>
        </p:nvSpPr>
        <p:spPr/>
        <p:txBody>
          <a:bodyPr/>
          <a:lstStyle/>
          <a:p>
            <a:pPr>
              <a:buNone/>
            </a:pPr>
            <a:endParaRPr lang="lv-LV" dirty="0" smtClean="0"/>
          </a:p>
          <a:p>
            <a:pPr>
              <a:buNone/>
            </a:pPr>
            <a:endParaRPr lang="lv-LV" dirty="0" smtClean="0"/>
          </a:p>
          <a:p>
            <a:pPr>
              <a:buNone/>
            </a:pPr>
            <a:endParaRPr lang="lv-LV" dirty="0"/>
          </a:p>
        </p:txBody>
      </p:sp>
      <p:sp>
        <p:nvSpPr>
          <p:cNvPr id="4" name="Rectangle 3"/>
          <p:cNvSpPr/>
          <p:nvPr/>
        </p:nvSpPr>
        <p:spPr>
          <a:xfrm>
            <a:off x="642910" y="1285860"/>
            <a:ext cx="7786742" cy="4801314"/>
          </a:xfrm>
          <a:prstGeom prst="rect">
            <a:avLst/>
          </a:prstGeom>
        </p:spPr>
        <p:txBody>
          <a:bodyPr wrap="square">
            <a:spAutoFit/>
          </a:bodyPr>
          <a:lstStyle/>
          <a:p>
            <a:r>
              <a:rPr lang="lv-LV" dirty="0" smtClean="0">
                <a:solidFill>
                  <a:srgbClr val="003366"/>
                </a:solidFill>
              </a:rPr>
              <a:t>Veikt rīcībpolitikas un īstenoto politikas pasākumu ietekmes un iedzīvotāju ienākumu situāciju raksturojošo </a:t>
            </a:r>
            <a:r>
              <a:rPr lang="lv-LV" b="1" u="sng" dirty="0" smtClean="0">
                <a:solidFill>
                  <a:srgbClr val="003366"/>
                </a:solidFill>
              </a:rPr>
              <a:t>datu izvērtējumu</a:t>
            </a:r>
            <a:r>
              <a:rPr lang="lv-LV" dirty="0" smtClean="0">
                <a:solidFill>
                  <a:srgbClr val="003366"/>
                </a:solidFill>
              </a:rPr>
              <a:t>, lai secinātu, vai </a:t>
            </a:r>
            <a:r>
              <a:rPr lang="lv-LV" b="1" u="sng" dirty="0" smtClean="0">
                <a:solidFill>
                  <a:srgbClr val="003366"/>
                </a:solidFill>
              </a:rPr>
              <a:t>iniciētās un ieviestās politikas</a:t>
            </a:r>
            <a:r>
              <a:rPr lang="lv-LV" dirty="0" smtClean="0">
                <a:solidFill>
                  <a:srgbClr val="003366"/>
                </a:solidFill>
              </a:rPr>
              <a:t> sniedz mērķētu ieguldījumu šādās jomās: </a:t>
            </a:r>
          </a:p>
          <a:p>
            <a:endParaRPr lang="lv-LV" dirty="0" smtClean="0">
              <a:solidFill>
                <a:srgbClr val="003366"/>
              </a:solidFill>
            </a:endParaRPr>
          </a:p>
          <a:p>
            <a:pPr>
              <a:buFont typeface="Arial" pitchFamily="34" charset="0"/>
              <a:buChar char="→"/>
            </a:pPr>
            <a:r>
              <a:rPr lang="lv-LV" dirty="0" smtClean="0">
                <a:solidFill>
                  <a:srgbClr val="003366"/>
                </a:solidFill>
              </a:rPr>
              <a:t> nabadzības, sociālās atstumtības un/vai ienākumu nevienlīdzības mazināšana </a:t>
            </a:r>
            <a:r>
              <a:rPr lang="lv-LV" sz="1400" dirty="0" smtClean="0">
                <a:solidFill>
                  <a:srgbClr val="003366"/>
                </a:solidFill>
              </a:rPr>
              <a:t>(2015., 2016.gads)</a:t>
            </a:r>
          </a:p>
          <a:p>
            <a:pPr>
              <a:buFont typeface="Arial" pitchFamily="34" charset="0"/>
              <a:buChar char="→"/>
            </a:pPr>
            <a:r>
              <a:rPr lang="lv-LV" dirty="0" smtClean="0">
                <a:solidFill>
                  <a:srgbClr val="003366"/>
                </a:solidFill>
              </a:rPr>
              <a:t> veselības aprūpes pieejamība  </a:t>
            </a:r>
            <a:r>
              <a:rPr lang="lv-LV" sz="1400" dirty="0" smtClean="0">
                <a:solidFill>
                  <a:srgbClr val="003366"/>
                </a:solidFill>
              </a:rPr>
              <a:t>(... līdz 2018.gadam)</a:t>
            </a:r>
          </a:p>
          <a:p>
            <a:pPr>
              <a:buFont typeface="Arial" pitchFamily="34" charset="0"/>
              <a:buChar char="→"/>
            </a:pPr>
            <a:r>
              <a:rPr lang="lv-LV" dirty="0" smtClean="0">
                <a:solidFill>
                  <a:srgbClr val="003366"/>
                </a:solidFill>
              </a:rPr>
              <a:t> mājokļu pieejamība </a:t>
            </a:r>
            <a:r>
              <a:rPr lang="lv-LV" sz="1400" dirty="0" smtClean="0">
                <a:solidFill>
                  <a:srgbClr val="003366"/>
                </a:solidFill>
              </a:rPr>
              <a:t>(... līdz 2018.gadam)</a:t>
            </a:r>
          </a:p>
          <a:p>
            <a:endParaRPr lang="lv-LV" dirty="0" smtClean="0">
              <a:solidFill>
                <a:srgbClr val="003366"/>
              </a:solidFill>
            </a:endParaRPr>
          </a:p>
          <a:p>
            <a:r>
              <a:rPr lang="lv-LV" b="1" u="sng" dirty="0" smtClean="0">
                <a:solidFill>
                  <a:srgbClr val="003366"/>
                </a:solidFill>
              </a:rPr>
              <a:t>Galvenās metodes</a:t>
            </a:r>
            <a:r>
              <a:rPr lang="lv-LV" dirty="0" smtClean="0">
                <a:solidFill>
                  <a:srgbClr val="003366"/>
                </a:solidFill>
              </a:rPr>
              <a:t>:</a:t>
            </a:r>
          </a:p>
          <a:p>
            <a:pPr algn="just">
              <a:buFont typeface="Arial" pitchFamily="34" charset="0"/>
              <a:buChar char="→"/>
            </a:pPr>
            <a:r>
              <a:rPr lang="lv-LV" dirty="0" smtClean="0">
                <a:solidFill>
                  <a:srgbClr val="003366"/>
                </a:solidFill>
              </a:rPr>
              <a:t> dokumentu analīze </a:t>
            </a:r>
            <a:r>
              <a:rPr lang="lv-LV" sz="1400" dirty="0" smtClean="0">
                <a:solidFill>
                  <a:srgbClr val="003366"/>
                </a:solidFill>
              </a:rPr>
              <a:t>(tiesību akti, politikas plānošanas dokumenti, pētījumi, ziņojumi, prezentācijas utt.)</a:t>
            </a:r>
          </a:p>
          <a:p>
            <a:pPr algn="just">
              <a:buFont typeface="Arial" pitchFamily="34" charset="0"/>
              <a:buChar char="→"/>
            </a:pPr>
            <a:r>
              <a:rPr lang="lv-LV" dirty="0" smtClean="0">
                <a:solidFill>
                  <a:srgbClr val="003366"/>
                </a:solidFill>
              </a:rPr>
              <a:t> statistikas, apsekojumu un administratīvo datu analīze </a:t>
            </a:r>
          </a:p>
          <a:p>
            <a:pPr algn="just">
              <a:buFont typeface="Arial" pitchFamily="34" charset="0"/>
              <a:buChar char="→"/>
            </a:pPr>
            <a:r>
              <a:rPr lang="lv-LV" dirty="0" smtClean="0">
                <a:solidFill>
                  <a:srgbClr val="003366"/>
                </a:solidFill>
              </a:rPr>
              <a:t> ekspertu intervijas</a:t>
            </a:r>
          </a:p>
          <a:p>
            <a:pPr algn="just">
              <a:buFont typeface="Arial" pitchFamily="34" charset="0"/>
              <a:buChar char="→"/>
            </a:pPr>
            <a:r>
              <a:rPr lang="lv-LV" dirty="0" smtClean="0">
                <a:solidFill>
                  <a:srgbClr val="003366"/>
                </a:solidFill>
              </a:rPr>
              <a:t> fokusa grupu diskusijas</a:t>
            </a:r>
          </a:p>
          <a:p>
            <a:pPr algn="just"/>
            <a:endParaRPr lang="lv-LV" dirty="0" smtClean="0">
              <a:solidFill>
                <a:srgbClr val="003366"/>
              </a:solidFill>
            </a:endParaRPr>
          </a:p>
          <a:p>
            <a:pPr algn="just"/>
            <a:r>
              <a:rPr lang="lv-LV" b="1" dirty="0" smtClean="0">
                <a:solidFill>
                  <a:srgbClr val="003366"/>
                </a:solidFill>
              </a:rPr>
              <a:t>Laika periods: </a:t>
            </a:r>
            <a:r>
              <a:rPr lang="lv-LV" dirty="0" smtClean="0">
                <a:solidFill>
                  <a:srgbClr val="003366"/>
                </a:solidFill>
              </a:rPr>
              <a:t>2018.gada 21.augusts – 2019.gada 22.aprīlis</a:t>
            </a:r>
            <a:endParaRPr lang="lv-LV" b="1" dirty="0">
              <a:solidFill>
                <a:srgbClr val="003366"/>
              </a:solidFill>
            </a:endParaRPr>
          </a:p>
        </p:txBody>
      </p:sp>
    </p:spTree>
    <p:extLst>
      <p:ext uri="{BB962C8B-B14F-4D97-AF65-F5344CB8AC3E}">
        <p14:creationId xmlns:p14="http://schemas.microsoft.com/office/powerpoint/2010/main" xmlns="" val="3905873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2400" dirty="0" smtClean="0"/>
              <a:t>Sociālās atstumtības un nabadzības mazināšana</a:t>
            </a:r>
            <a:endParaRPr lang="lv-LV" sz="2400" dirty="0"/>
          </a:p>
        </p:txBody>
      </p:sp>
      <p:sp>
        <p:nvSpPr>
          <p:cNvPr id="3" name="Content Placeholder 2"/>
          <p:cNvSpPr>
            <a:spLocks noGrp="1"/>
          </p:cNvSpPr>
          <p:nvPr>
            <p:ph idx="1"/>
          </p:nvPr>
        </p:nvSpPr>
        <p:spPr/>
        <p:txBody>
          <a:bodyPr/>
          <a:lstStyle/>
          <a:p>
            <a:pPr>
              <a:buNone/>
            </a:pPr>
            <a:endParaRPr lang="lv-LV" dirty="0" smtClean="0"/>
          </a:p>
          <a:p>
            <a:pPr>
              <a:buNone/>
            </a:pPr>
            <a:endParaRPr lang="lv-LV" dirty="0" smtClean="0"/>
          </a:p>
          <a:p>
            <a:pPr>
              <a:buNone/>
            </a:pPr>
            <a:endParaRPr lang="lv-LV" dirty="0"/>
          </a:p>
        </p:txBody>
      </p:sp>
      <p:sp>
        <p:nvSpPr>
          <p:cNvPr id="4" name="TextBox 3"/>
          <p:cNvSpPr txBox="1"/>
          <p:nvPr/>
        </p:nvSpPr>
        <p:spPr>
          <a:xfrm>
            <a:off x="571472" y="1142984"/>
            <a:ext cx="8072494" cy="4093428"/>
          </a:xfrm>
          <a:prstGeom prst="rect">
            <a:avLst/>
          </a:prstGeom>
          <a:noFill/>
        </p:spPr>
        <p:txBody>
          <a:bodyPr wrap="square" rtlCol="0">
            <a:spAutoFit/>
          </a:bodyPr>
          <a:lstStyle/>
          <a:p>
            <a:r>
              <a:rPr lang="lv-LV" b="1" dirty="0" smtClean="0">
                <a:solidFill>
                  <a:srgbClr val="003366"/>
                </a:solidFill>
              </a:rPr>
              <a:t>Kas </a:t>
            </a:r>
            <a:r>
              <a:rPr lang="lv-LV" b="1" dirty="0" smtClean="0">
                <a:solidFill>
                  <a:srgbClr val="003366"/>
                </a:solidFill>
              </a:rPr>
              <a:t>tiek </a:t>
            </a:r>
            <a:r>
              <a:rPr lang="lv-LV" b="1" dirty="0" smtClean="0">
                <a:solidFill>
                  <a:srgbClr val="003366"/>
                </a:solidFill>
              </a:rPr>
              <a:t>pētīts?</a:t>
            </a:r>
          </a:p>
          <a:p>
            <a:endParaRPr lang="lv-LV" b="1" dirty="0" smtClean="0">
              <a:solidFill>
                <a:srgbClr val="003366"/>
              </a:solidFill>
            </a:endParaRPr>
          </a:p>
          <a:p>
            <a:pPr marL="342900" indent="-342900">
              <a:buAutoNum type="arabicParenR"/>
            </a:pPr>
            <a:r>
              <a:rPr lang="lv-LV" sz="1600" dirty="0" smtClean="0">
                <a:solidFill>
                  <a:srgbClr val="003366"/>
                </a:solidFill>
              </a:rPr>
              <a:t>Tiesību akti un to izmaiņas, kuras vērstas uz nabadzības, sociālās atstumtības un/vai ienākumu nevienlīdzības samazināšanu 2015., 2016. gadā</a:t>
            </a:r>
          </a:p>
          <a:p>
            <a:pPr marL="342900" indent="-342900"/>
            <a:endParaRPr lang="lv-LV" sz="1600" dirty="0" smtClean="0">
              <a:solidFill>
                <a:srgbClr val="003366"/>
              </a:solidFill>
            </a:endParaRPr>
          </a:p>
          <a:p>
            <a:pPr marL="342900" indent="-342900"/>
            <a:endParaRPr lang="lv-LV" sz="1600" dirty="0" smtClean="0">
              <a:solidFill>
                <a:srgbClr val="003366"/>
              </a:solidFill>
            </a:endParaRPr>
          </a:p>
          <a:p>
            <a:pPr marL="342900" indent="-342900"/>
            <a:r>
              <a:rPr lang="lv-LV" sz="1600" dirty="0" smtClean="0">
                <a:solidFill>
                  <a:srgbClr val="003366"/>
                </a:solidFill>
              </a:rPr>
              <a:t>2)   Padziļināta administratīvo, apsekojumu un citu statistikas datu analīze ar mērķi:</a:t>
            </a:r>
          </a:p>
          <a:p>
            <a:pPr marL="342900" indent="369888">
              <a:buFont typeface="Arial" pitchFamily="34" charset="0"/>
              <a:buChar char="→"/>
            </a:pPr>
            <a:r>
              <a:rPr lang="lv-LV" sz="1400" dirty="0" smtClean="0">
                <a:solidFill>
                  <a:srgbClr val="003366"/>
                </a:solidFill>
              </a:rPr>
              <a:t>izveidot sociālo grupu portretus</a:t>
            </a:r>
          </a:p>
          <a:p>
            <a:pPr marL="342900" indent="369888">
              <a:buFont typeface="Arial" pitchFamily="34" charset="0"/>
              <a:buChar char="→"/>
            </a:pPr>
            <a:r>
              <a:rPr lang="lv-LV" sz="1400" dirty="0" smtClean="0">
                <a:solidFill>
                  <a:srgbClr val="003366"/>
                </a:solidFill>
              </a:rPr>
              <a:t>identificēt dažādu rādītāju tiešu un netiešu savstarpējo ietekmi un sakarības</a:t>
            </a:r>
          </a:p>
          <a:p>
            <a:pPr marL="342900" indent="369888">
              <a:buFont typeface="Arial" pitchFamily="34" charset="0"/>
              <a:buChar char="→"/>
            </a:pPr>
            <a:r>
              <a:rPr lang="lv-LV" sz="1400" dirty="0" smtClean="0">
                <a:solidFill>
                  <a:srgbClr val="003366"/>
                </a:solidFill>
              </a:rPr>
              <a:t>veikt cēloņsakarību analīzi un skaidrot dažādu procesu cēloņus un sekas</a:t>
            </a:r>
          </a:p>
          <a:p>
            <a:pPr marL="342900" indent="369888">
              <a:buFont typeface="Arial" pitchFamily="34" charset="0"/>
              <a:buChar char="→"/>
            </a:pPr>
            <a:r>
              <a:rPr lang="lv-LV" sz="1400" dirty="0" smtClean="0">
                <a:solidFill>
                  <a:srgbClr val="003366"/>
                </a:solidFill>
              </a:rPr>
              <a:t>veikt datu kvalitātes analīzi</a:t>
            </a:r>
            <a:endParaRPr lang="lv-LV" sz="1400" dirty="0">
              <a:solidFill>
                <a:srgbClr val="003366"/>
              </a:solidFill>
            </a:endParaRPr>
          </a:p>
          <a:p>
            <a:endParaRPr lang="lv-LV" sz="1400" dirty="0" smtClean="0">
              <a:solidFill>
                <a:srgbClr val="003366"/>
              </a:solidFill>
            </a:endParaRPr>
          </a:p>
          <a:p>
            <a:endParaRPr lang="lv-LV" sz="1400" dirty="0" smtClean="0">
              <a:solidFill>
                <a:srgbClr val="003366"/>
              </a:solidFill>
            </a:endParaRPr>
          </a:p>
          <a:p>
            <a:pPr marL="342900" indent="-342900">
              <a:buAutoNum type="arabicParenR" startAt="3"/>
            </a:pPr>
            <a:r>
              <a:rPr lang="lv-LV" sz="1600" dirty="0" smtClean="0">
                <a:solidFill>
                  <a:srgbClr val="003366"/>
                </a:solidFill>
              </a:rPr>
              <a:t>Integrēts dokumentu analīzes un statistikas datu analīzes rezultātu izvērtējums, lai:</a:t>
            </a:r>
          </a:p>
          <a:p>
            <a:pPr marL="712788" indent="-447675">
              <a:buFont typeface="Arial" pitchFamily="34" charset="0"/>
              <a:buChar char="→"/>
            </a:pPr>
            <a:r>
              <a:rPr lang="lv-LV" sz="1400" dirty="0" smtClean="0">
                <a:solidFill>
                  <a:srgbClr val="003366"/>
                </a:solidFill>
              </a:rPr>
              <a:t>izdarītu secinājumus par politikas intervences ietekmi uz nevienlīdzību</a:t>
            </a:r>
          </a:p>
          <a:p>
            <a:pPr marL="712788" indent="-447675">
              <a:buFont typeface="Arial" pitchFamily="34" charset="0"/>
              <a:buChar char="→"/>
            </a:pPr>
            <a:r>
              <a:rPr lang="lv-LV" sz="1400" dirty="0" smtClean="0">
                <a:solidFill>
                  <a:srgbClr val="003366"/>
                </a:solidFill>
              </a:rPr>
              <a:t>sniegtu rekomendācijas par nepieciešamajiem uzlabojumiem rīcībpolitikā</a:t>
            </a:r>
          </a:p>
          <a:p>
            <a:pPr marL="342900" indent="-342900">
              <a:buAutoNum type="arabicParenR" startAt="3"/>
            </a:pPr>
            <a:endParaRPr lang="lv-LV" sz="1600" dirty="0" smtClean="0">
              <a:solidFill>
                <a:srgbClr val="003366"/>
              </a:solidFill>
            </a:endParaRPr>
          </a:p>
        </p:txBody>
      </p:sp>
    </p:spTree>
    <p:extLst>
      <p:ext uri="{BB962C8B-B14F-4D97-AF65-F5344CB8AC3E}">
        <p14:creationId xmlns:p14="http://schemas.microsoft.com/office/powerpoint/2010/main" xmlns="" val="3905873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2400" dirty="0" smtClean="0">
                <a:effectLst>
                  <a:outerShdw blurRad="38100" dist="38100" dir="2700000" algn="tl">
                    <a:srgbClr val="000000">
                      <a:alpha val="43137"/>
                    </a:srgbClr>
                  </a:outerShdw>
                </a:effectLst>
              </a:rPr>
              <a:t>Specifiskās mērķa grupas</a:t>
            </a:r>
            <a:endParaRPr lang="lv-LV" sz="2400"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nvPr>
        </p:nvGraphicFramePr>
        <p:xfrm>
          <a:off x="357158" y="714356"/>
          <a:ext cx="8239126" cy="5994400"/>
        </p:xfrm>
        <a:graphic>
          <a:graphicData uri="http://schemas.openxmlformats.org/drawingml/2006/table">
            <a:tbl>
              <a:tblPr firstRow="1" bandRow="1">
                <a:tableStyleId>{5C22544A-7EE6-4342-B048-85BDC9FD1C3A}</a:tableStyleId>
              </a:tblPr>
              <a:tblGrid>
                <a:gridCol w="4119563"/>
                <a:gridCol w="4119563"/>
              </a:tblGrid>
              <a:tr h="595620">
                <a:tc>
                  <a:txBody>
                    <a:bodyPr/>
                    <a:lstStyle/>
                    <a:p>
                      <a:r>
                        <a:rPr lang="lv-LV" dirty="0" smtClean="0">
                          <a:solidFill>
                            <a:srgbClr val="003366"/>
                          </a:solidFill>
                        </a:rPr>
                        <a:t>Nabadzības un sociālās</a:t>
                      </a:r>
                      <a:r>
                        <a:rPr lang="lv-LV" baseline="0" dirty="0" smtClean="0">
                          <a:solidFill>
                            <a:srgbClr val="003366"/>
                          </a:solidFill>
                        </a:rPr>
                        <a:t> atstumtības mazināšana</a:t>
                      </a:r>
                      <a:endParaRPr lang="lv-LV" dirty="0">
                        <a:solidFill>
                          <a:srgbClr val="003366"/>
                        </a:solidFill>
                      </a:endParaRPr>
                    </a:p>
                  </a:txBody>
                  <a:tcPr/>
                </a:tc>
                <a:tc>
                  <a:txBody>
                    <a:bodyPr/>
                    <a:lstStyle/>
                    <a:p>
                      <a:r>
                        <a:rPr lang="lv-LV" dirty="0" smtClean="0">
                          <a:solidFill>
                            <a:srgbClr val="003366"/>
                          </a:solidFill>
                        </a:rPr>
                        <a:t>V</a:t>
                      </a:r>
                      <a:r>
                        <a:rPr lang="lv-LV" baseline="0" dirty="0" smtClean="0">
                          <a:solidFill>
                            <a:srgbClr val="003366"/>
                          </a:solidFill>
                        </a:rPr>
                        <a:t>eselības aprūpe un mājoklis</a:t>
                      </a:r>
                      <a:endParaRPr lang="lv-LV" dirty="0">
                        <a:solidFill>
                          <a:srgbClr val="003366"/>
                        </a:solidFill>
                      </a:endParaRPr>
                    </a:p>
                  </a:txBody>
                  <a:tcPr/>
                </a:tc>
              </a:tr>
              <a:tr h="4708238">
                <a:tc>
                  <a:txBody>
                    <a:bodyPr/>
                    <a:lstStyle/>
                    <a:p>
                      <a:pPr marL="0" lvl="3" indent="0" defTabSz="180975">
                        <a:spcBef>
                          <a:spcPts val="400"/>
                        </a:spcBef>
                        <a:spcAft>
                          <a:spcPts val="400"/>
                        </a:spcAft>
                        <a:buFont typeface="Wingdings" pitchFamily="2" charset="2"/>
                        <a:buChar char="§"/>
                      </a:pPr>
                      <a:r>
                        <a:rPr lang="lv-LV" dirty="0" smtClean="0"/>
                        <a:t> </a:t>
                      </a:r>
                      <a:r>
                        <a:rPr lang="lv-LV" sz="1600" dirty="0" smtClean="0">
                          <a:solidFill>
                            <a:srgbClr val="003366"/>
                          </a:solidFill>
                        </a:rPr>
                        <a:t>ienākumu veids, apmērs,</a:t>
                      </a:r>
                      <a:r>
                        <a:rPr lang="lv-LV" sz="1600" baseline="0" dirty="0" smtClean="0">
                          <a:solidFill>
                            <a:srgbClr val="003366"/>
                          </a:solidFill>
                        </a:rPr>
                        <a:t> struktūra</a:t>
                      </a:r>
                    </a:p>
                    <a:p>
                      <a:pPr marL="0" lvl="3" indent="0" defTabSz="180975">
                        <a:spcBef>
                          <a:spcPts val="400"/>
                        </a:spcBef>
                        <a:spcAft>
                          <a:spcPts val="400"/>
                        </a:spcAft>
                        <a:buFont typeface="Wingdings" pitchFamily="2" charset="2"/>
                        <a:buChar char="§"/>
                      </a:pPr>
                      <a:r>
                        <a:rPr lang="lv-LV" sz="1600" baseline="0" dirty="0" smtClean="0">
                          <a:solidFill>
                            <a:srgbClr val="003366"/>
                          </a:solidFill>
                        </a:rPr>
                        <a:t> </a:t>
                      </a:r>
                      <a:r>
                        <a:rPr lang="lv-LV" sz="1600" u="none" baseline="0" dirty="0" smtClean="0">
                          <a:solidFill>
                            <a:srgbClr val="003366"/>
                          </a:solidFill>
                        </a:rPr>
                        <a:t>vecums</a:t>
                      </a:r>
                      <a:r>
                        <a:rPr lang="lv-LV" sz="1600" baseline="0" dirty="0" smtClean="0">
                          <a:solidFill>
                            <a:srgbClr val="003366"/>
                          </a:solidFill>
                        </a:rPr>
                        <a:t> (bērni, </a:t>
                      </a:r>
                      <a:r>
                        <a:rPr lang="lv-LV" sz="1600" u="sng" baseline="0" dirty="0" smtClean="0">
                          <a:solidFill>
                            <a:srgbClr val="003366"/>
                          </a:solidFill>
                        </a:rPr>
                        <a:t>darbspējas vecuma cilvēki</a:t>
                      </a:r>
                      <a:r>
                        <a:rPr lang="lv-LV" sz="1600" baseline="0" dirty="0" smtClean="0">
                          <a:solidFill>
                            <a:srgbClr val="003366"/>
                          </a:solidFill>
                        </a:rPr>
                        <a:t>, pirmspensijas vecuma cilvēki, pensijas vecuma cilvēki)</a:t>
                      </a:r>
                    </a:p>
                    <a:p>
                      <a:pPr marL="0" lvl="3" indent="0" defTabSz="180975">
                        <a:spcBef>
                          <a:spcPts val="400"/>
                        </a:spcBef>
                        <a:spcAft>
                          <a:spcPts val="400"/>
                        </a:spcAft>
                        <a:buFont typeface="Wingdings" pitchFamily="2" charset="2"/>
                        <a:buChar char="§"/>
                      </a:pPr>
                      <a:r>
                        <a:rPr lang="lv-LV" sz="1600" baseline="0" dirty="0" smtClean="0">
                          <a:solidFill>
                            <a:srgbClr val="003366"/>
                          </a:solidFill>
                        </a:rPr>
                        <a:t> dzimums</a:t>
                      </a:r>
                    </a:p>
                    <a:p>
                      <a:pPr marL="0" lvl="3" indent="0" defTabSz="180975">
                        <a:spcBef>
                          <a:spcPts val="400"/>
                        </a:spcBef>
                        <a:spcAft>
                          <a:spcPts val="400"/>
                        </a:spcAft>
                        <a:buFont typeface="Wingdings" pitchFamily="2" charset="2"/>
                        <a:buChar char="§"/>
                      </a:pPr>
                      <a:r>
                        <a:rPr lang="lv-LV" sz="1600" baseline="0" dirty="0" smtClean="0">
                          <a:solidFill>
                            <a:srgbClr val="003366"/>
                          </a:solidFill>
                        </a:rPr>
                        <a:t> mājsaimniecības tips </a:t>
                      </a:r>
                    </a:p>
                    <a:p>
                      <a:pPr marL="0" lvl="3" indent="0" defTabSz="180975">
                        <a:spcBef>
                          <a:spcPts val="400"/>
                        </a:spcBef>
                        <a:spcAft>
                          <a:spcPts val="400"/>
                        </a:spcAft>
                        <a:buFont typeface="Wingdings" pitchFamily="2" charset="2"/>
                        <a:buChar char="§"/>
                      </a:pPr>
                      <a:r>
                        <a:rPr lang="lv-LV" sz="1600" baseline="0" dirty="0" smtClean="0">
                          <a:solidFill>
                            <a:srgbClr val="003366"/>
                          </a:solidFill>
                        </a:rPr>
                        <a:t> personu ar funkcionēšanas ierobežojumiem traucējuma veids un invaliditātes dalījums</a:t>
                      </a:r>
                    </a:p>
                    <a:p>
                      <a:pPr marL="0" lvl="3" indent="0" defTabSz="180975">
                        <a:spcBef>
                          <a:spcPts val="400"/>
                        </a:spcBef>
                        <a:spcAft>
                          <a:spcPts val="400"/>
                        </a:spcAft>
                        <a:buFont typeface="Wingdings" pitchFamily="2" charset="2"/>
                        <a:buChar char="§"/>
                      </a:pPr>
                      <a:r>
                        <a:rPr lang="lv-LV" sz="1600" baseline="0" dirty="0" smtClean="0">
                          <a:solidFill>
                            <a:srgbClr val="003366"/>
                          </a:solidFill>
                        </a:rPr>
                        <a:t> nodarbošanās statuss (</a:t>
                      </a:r>
                      <a:r>
                        <a:rPr lang="lv-LV" sz="1600" u="sng" baseline="0" dirty="0" smtClean="0">
                          <a:solidFill>
                            <a:srgbClr val="003366"/>
                          </a:solidFill>
                        </a:rPr>
                        <a:t>strādājošs</a:t>
                      </a:r>
                      <a:r>
                        <a:rPr lang="lv-LV" sz="1600" baseline="0" dirty="0" smtClean="0">
                          <a:solidFill>
                            <a:srgbClr val="003366"/>
                          </a:solidFill>
                        </a:rPr>
                        <a:t>, bezdarbnieks u.c.)</a:t>
                      </a:r>
                    </a:p>
                    <a:p>
                      <a:pPr marL="0" lvl="3" indent="0" defTabSz="180975">
                        <a:spcBef>
                          <a:spcPts val="400"/>
                        </a:spcBef>
                        <a:spcAft>
                          <a:spcPts val="400"/>
                        </a:spcAft>
                        <a:buFont typeface="Wingdings" pitchFamily="2" charset="2"/>
                        <a:buChar char="§"/>
                      </a:pPr>
                      <a:r>
                        <a:rPr lang="lv-LV" sz="1600" baseline="0" dirty="0" smtClean="0">
                          <a:solidFill>
                            <a:srgbClr val="003366"/>
                          </a:solidFill>
                        </a:rPr>
                        <a:t> piederība noteiktai sociālai/ etniskai grupai </a:t>
                      </a:r>
                    </a:p>
                    <a:p>
                      <a:pPr marL="0" lvl="3" indent="0" defTabSz="180975">
                        <a:spcBef>
                          <a:spcPts val="400"/>
                        </a:spcBef>
                        <a:spcAft>
                          <a:spcPts val="400"/>
                        </a:spcAft>
                        <a:buFont typeface="Wingdings" pitchFamily="2" charset="2"/>
                        <a:buChar char="§"/>
                      </a:pPr>
                      <a:r>
                        <a:rPr lang="lv-LV" sz="1600" baseline="0" dirty="0" smtClean="0">
                          <a:solidFill>
                            <a:srgbClr val="003366"/>
                          </a:solidFill>
                        </a:rPr>
                        <a:t> teritoriālais iedalījums</a:t>
                      </a:r>
                      <a:endParaRPr lang="lv-LV" sz="1600" dirty="0">
                        <a:solidFill>
                          <a:srgbClr val="003366"/>
                        </a:solidFill>
                      </a:endParaRPr>
                    </a:p>
                  </a:txBody>
                  <a:tcPr/>
                </a:tc>
                <a:tc>
                  <a:txBody>
                    <a:bodyPr/>
                    <a:lstStyle/>
                    <a:p>
                      <a:pPr>
                        <a:spcBef>
                          <a:spcPts val="400"/>
                        </a:spcBef>
                        <a:spcAft>
                          <a:spcPts val="400"/>
                        </a:spcAft>
                        <a:buFont typeface="Wingdings" pitchFamily="2" charset="2"/>
                        <a:buChar char="§"/>
                      </a:pPr>
                      <a:r>
                        <a:rPr lang="lv-LV" sz="1600" dirty="0" smtClean="0">
                          <a:solidFill>
                            <a:srgbClr val="003366"/>
                          </a:solidFill>
                        </a:rPr>
                        <a:t> pirmspensijas un pensijas vecuma cilvēki</a:t>
                      </a:r>
                    </a:p>
                    <a:p>
                      <a:pPr>
                        <a:spcBef>
                          <a:spcPts val="400"/>
                        </a:spcBef>
                        <a:spcAft>
                          <a:spcPts val="400"/>
                        </a:spcAft>
                        <a:buFont typeface="Wingdings" pitchFamily="2" charset="2"/>
                        <a:buChar char="§"/>
                      </a:pPr>
                      <a:r>
                        <a:rPr lang="lv-LV" sz="1600" baseline="0" dirty="0" smtClean="0">
                          <a:solidFill>
                            <a:srgbClr val="003366"/>
                          </a:solidFill>
                        </a:rPr>
                        <a:t> ģimenes </a:t>
                      </a:r>
                      <a:r>
                        <a:rPr lang="lv-LV" sz="1600" kern="1200" dirty="0" smtClean="0">
                          <a:solidFill>
                            <a:srgbClr val="003366"/>
                          </a:solidFill>
                          <a:latin typeface="+mn-lt"/>
                          <a:ea typeface="+mn-ea"/>
                          <a:cs typeface="+mn-cs"/>
                        </a:rPr>
                        <a:t>ar bērniem, īpaši daudzbērnu un nepilnās ģimenes </a:t>
                      </a:r>
                    </a:p>
                    <a:p>
                      <a:pPr>
                        <a:spcBef>
                          <a:spcPts val="400"/>
                        </a:spcBef>
                        <a:spcAft>
                          <a:spcPts val="400"/>
                        </a:spcAft>
                        <a:buFont typeface="Wingdings" pitchFamily="2" charset="2"/>
                        <a:buChar char="§"/>
                      </a:pPr>
                      <a:r>
                        <a:rPr lang="lv-LV" sz="1600" kern="1200" dirty="0" smtClean="0">
                          <a:solidFill>
                            <a:srgbClr val="003366"/>
                          </a:solidFill>
                          <a:latin typeface="+mn-lt"/>
                          <a:ea typeface="+mn-ea"/>
                          <a:cs typeface="+mn-cs"/>
                        </a:rPr>
                        <a:t> bezdarbnieki, īpaši ilgstošie bezdarbnieki</a:t>
                      </a:r>
                    </a:p>
                    <a:p>
                      <a:pPr>
                        <a:spcBef>
                          <a:spcPts val="400"/>
                        </a:spcBef>
                        <a:spcAft>
                          <a:spcPts val="400"/>
                        </a:spcAft>
                        <a:buFont typeface="Wingdings" pitchFamily="2" charset="2"/>
                        <a:buChar char="§"/>
                      </a:pPr>
                      <a:r>
                        <a:rPr lang="lv-LV" sz="1600" kern="1200" dirty="0" smtClean="0">
                          <a:solidFill>
                            <a:srgbClr val="003366"/>
                          </a:solidFill>
                          <a:latin typeface="+mn-lt"/>
                          <a:ea typeface="+mn-ea"/>
                          <a:cs typeface="+mn-cs"/>
                        </a:rPr>
                        <a:t> trūcīgās un maznodrošinātās personas</a:t>
                      </a:r>
                    </a:p>
                    <a:p>
                      <a:pPr>
                        <a:spcBef>
                          <a:spcPts val="400"/>
                        </a:spcBef>
                        <a:spcAft>
                          <a:spcPts val="400"/>
                        </a:spcAft>
                        <a:buFont typeface="Wingdings" pitchFamily="2" charset="2"/>
                        <a:buChar char="§"/>
                      </a:pPr>
                      <a:r>
                        <a:rPr lang="lv-LV" sz="1600" kern="1200" dirty="0" smtClean="0">
                          <a:solidFill>
                            <a:srgbClr val="003366"/>
                          </a:solidFill>
                          <a:latin typeface="+mn-lt"/>
                          <a:ea typeface="+mn-ea"/>
                          <a:cs typeface="+mn-cs"/>
                        </a:rPr>
                        <a:t> personas ar funkcionēšanas ierobežojumiem, t.sk. personas ar invaliditāti </a:t>
                      </a:r>
                    </a:p>
                    <a:p>
                      <a:pPr>
                        <a:spcBef>
                          <a:spcPts val="400"/>
                        </a:spcBef>
                        <a:spcAft>
                          <a:spcPts val="400"/>
                        </a:spcAft>
                        <a:buFont typeface="Wingdings" pitchFamily="2" charset="2"/>
                        <a:buChar char="§"/>
                      </a:pPr>
                      <a:r>
                        <a:rPr lang="lv-LV" sz="1600" kern="1200" dirty="0" smtClean="0">
                          <a:solidFill>
                            <a:srgbClr val="003366"/>
                          </a:solidFill>
                          <a:latin typeface="+mn-lt"/>
                          <a:ea typeface="+mn-ea"/>
                          <a:cs typeface="+mn-cs"/>
                        </a:rPr>
                        <a:t> lauku teritorijās dzīvojošie</a:t>
                      </a:r>
                    </a:p>
                    <a:p>
                      <a:pPr>
                        <a:spcBef>
                          <a:spcPts val="400"/>
                        </a:spcBef>
                        <a:spcAft>
                          <a:spcPts val="400"/>
                        </a:spcAft>
                        <a:buFont typeface="Wingdings" pitchFamily="2" charset="2"/>
                        <a:buChar char="§"/>
                      </a:pPr>
                      <a:r>
                        <a:rPr lang="lv-LV" sz="1600" kern="1200" dirty="0" smtClean="0">
                          <a:solidFill>
                            <a:srgbClr val="FF0000"/>
                          </a:solidFill>
                          <a:latin typeface="+mn-lt"/>
                          <a:ea typeface="+mn-ea"/>
                          <a:cs typeface="+mn-cs"/>
                        </a:rPr>
                        <a:t> internātskolu absolventi (tikai</a:t>
                      </a:r>
                      <a:r>
                        <a:rPr lang="lv-LV" sz="1600" kern="1200" baseline="0" dirty="0" smtClean="0">
                          <a:solidFill>
                            <a:srgbClr val="FF0000"/>
                          </a:solidFill>
                          <a:latin typeface="+mn-lt"/>
                          <a:ea typeface="+mn-ea"/>
                          <a:cs typeface="+mn-cs"/>
                        </a:rPr>
                        <a:t> mājokļa joma)</a:t>
                      </a:r>
                      <a:endParaRPr lang="lv-LV" sz="1600" kern="1200" dirty="0" smtClean="0">
                        <a:solidFill>
                          <a:srgbClr val="FF0000"/>
                        </a:solidFill>
                        <a:latin typeface="+mn-lt"/>
                        <a:ea typeface="+mn-ea"/>
                        <a:cs typeface="+mn-cs"/>
                      </a:endParaRPr>
                    </a:p>
                    <a:p>
                      <a:pPr>
                        <a:spcBef>
                          <a:spcPts val="400"/>
                        </a:spcBef>
                        <a:spcAft>
                          <a:spcPts val="400"/>
                        </a:spcAft>
                        <a:buFont typeface="Wingdings" pitchFamily="2" charset="2"/>
                        <a:buChar char="§"/>
                      </a:pPr>
                      <a:r>
                        <a:rPr lang="lv-LV" sz="1600" kern="1200" dirty="0" smtClean="0">
                          <a:solidFill>
                            <a:srgbClr val="FF0000"/>
                          </a:solidFill>
                          <a:latin typeface="+mn-lt"/>
                          <a:ea typeface="+mn-ea"/>
                          <a:cs typeface="+mn-cs"/>
                        </a:rPr>
                        <a:t> vardarbībā cietušās</a:t>
                      </a:r>
                      <a:r>
                        <a:rPr lang="lv-LV" sz="1600" kern="1200" baseline="0" dirty="0" smtClean="0">
                          <a:solidFill>
                            <a:srgbClr val="FF0000"/>
                          </a:solidFill>
                          <a:latin typeface="+mn-lt"/>
                          <a:ea typeface="+mn-ea"/>
                          <a:cs typeface="+mn-cs"/>
                        </a:rPr>
                        <a:t> personas</a:t>
                      </a:r>
                    </a:p>
                    <a:p>
                      <a:pPr>
                        <a:spcBef>
                          <a:spcPts val="400"/>
                        </a:spcBef>
                        <a:spcAft>
                          <a:spcPts val="400"/>
                        </a:spcAft>
                        <a:buFont typeface="Wingdings" pitchFamily="2" charset="2"/>
                        <a:buChar char="§"/>
                      </a:pPr>
                      <a:r>
                        <a:rPr lang="lv-LV" sz="1600" kern="1200" baseline="0" dirty="0" smtClean="0">
                          <a:solidFill>
                            <a:srgbClr val="FF0000"/>
                          </a:solidFill>
                          <a:latin typeface="+mn-lt"/>
                          <a:ea typeface="+mn-ea"/>
                          <a:cs typeface="+mn-cs"/>
                        </a:rPr>
                        <a:t> bezpajumtnieki </a:t>
                      </a:r>
                    </a:p>
                    <a:p>
                      <a:pPr>
                        <a:spcBef>
                          <a:spcPts val="400"/>
                        </a:spcBef>
                        <a:spcAft>
                          <a:spcPts val="400"/>
                        </a:spcAft>
                        <a:buFont typeface="Wingdings" pitchFamily="2" charset="2"/>
                        <a:buChar char="§"/>
                      </a:pPr>
                      <a:r>
                        <a:rPr lang="lv-LV" sz="1600" kern="1200" baseline="0" dirty="0" smtClean="0">
                          <a:solidFill>
                            <a:srgbClr val="FF0000"/>
                          </a:solidFill>
                          <a:latin typeface="+mn-lt"/>
                          <a:ea typeface="+mn-ea"/>
                          <a:cs typeface="+mn-cs"/>
                        </a:rPr>
                        <a:t> no ieslodzījuma vietām atbrīvotās personas</a:t>
                      </a:r>
                    </a:p>
                    <a:p>
                      <a:pPr>
                        <a:spcBef>
                          <a:spcPts val="400"/>
                        </a:spcBef>
                        <a:spcAft>
                          <a:spcPts val="400"/>
                        </a:spcAft>
                        <a:buFont typeface="Wingdings" pitchFamily="2" charset="2"/>
                        <a:buChar char="§"/>
                      </a:pPr>
                      <a:r>
                        <a:rPr lang="lv-LV" sz="1600" kern="1200" baseline="0" dirty="0" smtClean="0">
                          <a:solidFill>
                            <a:srgbClr val="FF0000"/>
                          </a:solidFill>
                          <a:latin typeface="+mn-lt"/>
                          <a:ea typeface="+mn-ea"/>
                          <a:cs typeface="+mn-cs"/>
                        </a:rPr>
                        <a:t> romi</a:t>
                      </a:r>
                    </a:p>
                    <a:p>
                      <a:pPr>
                        <a:spcBef>
                          <a:spcPts val="400"/>
                        </a:spcBef>
                        <a:spcAft>
                          <a:spcPts val="400"/>
                        </a:spcAft>
                        <a:buFont typeface="Wingdings" pitchFamily="2" charset="2"/>
                        <a:buChar char="§"/>
                      </a:pPr>
                      <a:r>
                        <a:rPr lang="lv-LV" sz="1600" kern="1200" baseline="0" dirty="0" smtClean="0">
                          <a:solidFill>
                            <a:srgbClr val="FF0000"/>
                          </a:solidFill>
                          <a:latin typeface="+mn-lt"/>
                          <a:ea typeface="+mn-ea"/>
                          <a:cs typeface="+mn-cs"/>
                        </a:rPr>
                        <a:t> starptautiskās aizsardzības personas</a:t>
                      </a:r>
                      <a:endParaRPr lang="lv-LV" sz="1600" kern="1200" dirty="0" smtClean="0">
                        <a:solidFill>
                          <a:srgbClr val="FF0000"/>
                        </a:solidFill>
                        <a:latin typeface="+mn-lt"/>
                        <a:ea typeface="+mn-ea"/>
                        <a:cs typeface="+mn-cs"/>
                      </a:endParaRPr>
                    </a:p>
                  </a:txBody>
                  <a:tcPr/>
                </a:tc>
              </a:tr>
            </a:tbl>
          </a:graphicData>
        </a:graphic>
      </p:graphicFrame>
    </p:spTree>
    <p:extLst>
      <p:ext uri="{BB962C8B-B14F-4D97-AF65-F5344CB8AC3E}">
        <p14:creationId xmlns:p14="http://schemas.microsoft.com/office/powerpoint/2010/main" xmlns="" val="4055506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2800" dirty="0" smtClean="0"/>
              <a:t>Sociālā atstumtība </a:t>
            </a:r>
            <a:r>
              <a:rPr lang="lv-LV" sz="2800" dirty="0"/>
              <a:t>un </a:t>
            </a:r>
            <a:r>
              <a:rPr lang="lv-LV" sz="2800" dirty="0" smtClean="0"/>
              <a:t>nabadzība: </a:t>
            </a:r>
            <a:r>
              <a:rPr lang="lv-LV" sz="2800" dirty="0" smtClean="0"/>
              <a:t/>
            </a:r>
            <a:br>
              <a:rPr lang="lv-LV" sz="2800" dirty="0" smtClean="0"/>
            </a:br>
            <a:r>
              <a:rPr lang="lv-LV" sz="2800" dirty="0" smtClean="0"/>
              <a:t>sākotnējie </a:t>
            </a:r>
            <a:r>
              <a:rPr lang="lv-LV" sz="2800" dirty="0" smtClean="0"/>
              <a:t>izvērtējuma rezultāti</a:t>
            </a:r>
            <a:endParaRPr lang="lv-LV" sz="2800" dirty="0"/>
          </a:p>
        </p:txBody>
      </p:sp>
      <p:sp>
        <p:nvSpPr>
          <p:cNvPr id="4" name="TextBox 3"/>
          <p:cNvSpPr txBox="1"/>
          <p:nvPr/>
        </p:nvSpPr>
        <p:spPr>
          <a:xfrm>
            <a:off x="333358" y="1208450"/>
            <a:ext cx="8343098" cy="1477328"/>
          </a:xfrm>
          <a:prstGeom prst="rect">
            <a:avLst/>
          </a:prstGeom>
          <a:noFill/>
        </p:spPr>
        <p:txBody>
          <a:bodyPr wrap="square" rtlCol="0">
            <a:spAutoFit/>
          </a:bodyPr>
          <a:lstStyle/>
          <a:p>
            <a:r>
              <a:rPr lang="lv-LV" dirty="0">
                <a:solidFill>
                  <a:srgbClr val="003366"/>
                </a:solidFill>
              </a:rPr>
              <a:t>Džini koeficients </a:t>
            </a:r>
            <a:r>
              <a:rPr lang="lv-LV" dirty="0" smtClean="0">
                <a:solidFill>
                  <a:srgbClr val="003366"/>
                </a:solidFill>
              </a:rPr>
              <a:t>– tā vērtība </a:t>
            </a:r>
            <a:r>
              <a:rPr lang="lv-LV" dirty="0">
                <a:solidFill>
                  <a:srgbClr val="003366"/>
                </a:solidFill>
              </a:rPr>
              <a:t>ir 0, ja </a:t>
            </a:r>
            <a:r>
              <a:rPr lang="lv-LV" dirty="0" smtClean="0">
                <a:solidFill>
                  <a:srgbClr val="003366"/>
                </a:solidFill>
              </a:rPr>
              <a:t>visiem </a:t>
            </a:r>
            <a:r>
              <a:rPr lang="lv-LV" dirty="0">
                <a:solidFill>
                  <a:srgbClr val="003366"/>
                </a:solidFill>
              </a:rPr>
              <a:t>iedzīvotājiem ir vienādi </a:t>
            </a:r>
            <a:r>
              <a:rPr lang="lv-LV" dirty="0" smtClean="0">
                <a:solidFill>
                  <a:srgbClr val="003366"/>
                </a:solidFill>
              </a:rPr>
              <a:t>ienākumi; jo </a:t>
            </a:r>
            <a:r>
              <a:rPr lang="lv-LV" dirty="0">
                <a:solidFill>
                  <a:srgbClr val="003366"/>
                </a:solidFill>
              </a:rPr>
              <a:t>vairāk tas tuvojas 100, jo lielāka ir ienākumu </a:t>
            </a:r>
            <a:r>
              <a:rPr lang="lv-LV" dirty="0" smtClean="0">
                <a:solidFill>
                  <a:srgbClr val="003366"/>
                </a:solidFill>
              </a:rPr>
              <a:t>nevienlīdzība.</a:t>
            </a:r>
          </a:p>
          <a:p>
            <a:endParaRPr lang="lv-LV" dirty="0">
              <a:solidFill>
                <a:srgbClr val="003366"/>
              </a:solidFill>
            </a:endParaRPr>
          </a:p>
          <a:p>
            <a:r>
              <a:rPr lang="lv-LV" dirty="0" smtClean="0">
                <a:solidFill>
                  <a:srgbClr val="003366"/>
                </a:solidFill>
              </a:rPr>
              <a:t>Nabadzības </a:t>
            </a:r>
            <a:r>
              <a:rPr lang="lv-LV" dirty="0">
                <a:solidFill>
                  <a:srgbClr val="003366"/>
                </a:solidFill>
              </a:rPr>
              <a:t>riska indekss </a:t>
            </a:r>
            <a:r>
              <a:rPr lang="lv-LV" dirty="0" smtClean="0">
                <a:solidFill>
                  <a:srgbClr val="003366"/>
                </a:solidFill>
              </a:rPr>
              <a:t>– iedzīvotāju īpatsvars </a:t>
            </a:r>
            <a:r>
              <a:rPr lang="lv-LV" dirty="0">
                <a:solidFill>
                  <a:srgbClr val="003366"/>
                </a:solidFill>
              </a:rPr>
              <a:t>(procentos), kuru ekvivalentie rīcībā esošie ienākumi ir zem nabadzība riska sliekšņa</a:t>
            </a:r>
          </a:p>
        </p:txBody>
      </p:sp>
      <p:graphicFrame>
        <p:nvGraphicFramePr>
          <p:cNvPr id="3" name="Table 2"/>
          <p:cNvGraphicFramePr>
            <a:graphicFrameLocks noGrp="1"/>
          </p:cNvGraphicFramePr>
          <p:nvPr>
            <p:extLst>
              <p:ext uri="{D42A27DB-BD31-4B8C-83A1-F6EECF244321}">
                <p14:modId xmlns:p14="http://schemas.microsoft.com/office/powerpoint/2010/main" xmlns="" val="1304290924"/>
              </p:ext>
            </p:extLst>
          </p:nvPr>
        </p:nvGraphicFramePr>
        <p:xfrm>
          <a:off x="467544" y="2780928"/>
          <a:ext cx="7992888" cy="3111710"/>
        </p:xfrm>
        <a:graphic>
          <a:graphicData uri="http://schemas.openxmlformats.org/drawingml/2006/table">
            <a:tbl>
              <a:tblPr firstRow="1" bandRow="1">
                <a:tableStyleId>{93296810-A885-4BE3-A3E7-6D5BEEA58F35}</a:tableStyleId>
              </a:tblPr>
              <a:tblGrid>
                <a:gridCol w="4320480"/>
                <a:gridCol w="1152128"/>
                <a:gridCol w="1224136"/>
                <a:gridCol w="1296144"/>
              </a:tblGrid>
              <a:tr h="311171">
                <a:tc>
                  <a:txBody>
                    <a:bodyPr/>
                    <a:lstStyle/>
                    <a:p>
                      <a:endParaRPr lang="lv-LV" sz="1400" dirty="0"/>
                    </a:p>
                  </a:txBody>
                  <a:tcPr/>
                </a:tc>
                <a:tc>
                  <a:txBody>
                    <a:bodyPr/>
                    <a:lstStyle/>
                    <a:p>
                      <a:pPr algn="ctr"/>
                      <a:r>
                        <a:rPr lang="lv-LV" sz="1400" dirty="0" smtClean="0"/>
                        <a:t>2014</a:t>
                      </a:r>
                      <a:endParaRPr lang="lv-LV" sz="1400" dirty="0"/>
                    </a:p>
                  </a:txBody>
                  <a:tcPr/>
                </a:tc>
                <a:tc>
                  <a:txBody>
                    <a:bodyPr/>
                    <a:lstStyle/>
                    <a:p>
                      <a:pPr algn="ctr"/>
                      <a:r>
                        <a:rPr lang="lv-LV" sz="1400" dirty="0" smtClean="0"/>
                        <a:t>2015</a:t>
                      </a:r>
                      <a:endParaRPr lang="lv-LV" sz="1400" dirty="0"/>
                    </a:p>
                  </a:txBody>
                  <a:tcPr/>
                </a:tc>
                <a:tc>
                  <a:txBody>
                    <a:bodyPr/>
                    <a:lstStyle/>
                    <a:p>
                      <a:pPr algn="ctr"/>
                      <a:r>
                        <a:rPr lang="lv-LV" sz="1400" dirty="0" smtClean="0"/>
                        <a:t>2016</a:t>
                      </a:r>
                      <a:endParaRPr lang="lv-LV" sz="1400" dirty="0"/>
                    </a:p>
                  </a:txBody>
                  <a:tcPr/>
                </a:tc>
              </a:tr>
              <a:tr h="311171">
                <a:tc>
                  <a:txBody>
                    <a:bodyPr/>
                    <a:lstStyle/>
                    <a:p>
                      <a:r>
                        <a:rPr lang="lv-LV" sz="1400" dirty="0" smtClean="0"/>
                        <a:t>Džini</a:t>
                      </a:r>
                      <a:r>
                        <a:rPr lang="lv-LV" sz="1400" baseline="0" dirty="0" smtClean="0"/>
                        <a:t> koeficients (indekss)</a:t>
                      </a:r>
                      <a:endParaRPr lang="lv-LV" sz="1400" dirty="0"/>
                    </a:p>
                  </a:txBody>
                  <a:tcPr/>
                </a:tc>
                <a:tc>
                  <a:txBody>
                    <a:bodyPr/>
                    <a:lstStyle/>
                    <a:p>
                      <a:pPr algn="ctr"/>
                      <a:r>
                        <a:rPr lang="lv-LV" sz="1400" dirty="0" smtClean="0"/>
                        <a:t>35,4 </a:t>
                      </a:r>
                      <a:endParaRPr lang="lv-LV" sz="1400" dirty="0"/>
                    </a:p>
                  </a:txBody>
                  <a:tcPr/>
                </a:tc>
                <a:tc>
                  <a:txBody>
                    <a:bodyPr/>
                    <a:lstStyle/>
                    <a:p>
                      <a:pPr algn="ctr"/>
                      <a:r>
                        <a:rPr lang="lv-LV" sz="1400" dirty="0" smtClean="0"/>
                        <a:t>34,5</a:t>
                      </a:r>
                      <a:endParaRPr lang="lv-LV" sz="1400" dirty="0"/>
                    </a:p>
                  </a:txBody>
                  <a:tcPr/>
                </a:tc>
                <a:tc>
                  <a:txBody>
                    <a:bodyPr/>
                    <a:lstStyle/>
                    <a:p>
                      <a:pPr algn="ctr"/>
                      <a:r>
                        <a:rPr lang="lv-LV" sz="1400" dirty="0" smtClean="0"/>
                        <a:t>34,5</a:t>
                      </a:r>
                      <a:endParaRPr lang="lv-LV" sz="1400" dirty="0"/>
                    </a:p>
                  </a:txBody>
                  <a:tcPr/>
                </a:tc>
              </a:tr>
              <a:tr h="311171">
                <a:tc>
                  <a:txBody>
                    <a:bodyPr/>
                    <a:lstStyle/>
                    <a:p>
                      <a:r>
                        <a:rPr lang="lv-LV" sz="1400" dirty="0" smtClean="0"/>
                        <a:t>Nabadzības</a:t>
                      </a:r>
                      <a:r>
                        <a:rPr lang="lv-LV" sz="1400" baseline="0" dirty="0" smtClean="0"/>
                        <a:t> riska indekss</a:t>
                      </a:r>
                      <a:endParaRPr lang="lv-LV" sz="1400" dirty="0"/>
                    </a:p>
                  </a:txBody>
                  <a:tcPr/>
                </a:tc>
                <a:tc>
                  <a:txBody>
                    <a:bodyPr/>
                    <a:lstStyle/>
                    <a:p>
                      <a:pPr algn="ctr"/>
                      <a:r>
                        <a:rPr lang="lv-LV" sz="1400" dirty="0" smtClean="0"/>
                        <a:t>22,4</a:t>
                      </a:r>
                      <a:endParaRPr lang="lv-LV" sz="1400" dirty="0"/>
                    </a:p>
                  </a:txBody>
                  <a:tcPr/>
                </a:tc>
                <a:tc>
                  <a:txBody>
                    <a:bodyPr/>
                    <a:lstStyle/>
                    <a:p>
                      <a:pPr algn="ctr"/>
                      <a:r>
                        <a:rPr lang="lv-LV" sz="1400" dirty="0" smtClean="0"/>
                        <a:t>21,8</a:t>
                      </a:r>
                      <a:endParaRPr lang="lv-LV" sz="1400" dirty="0"/>
                    </a:p>
                  </a:txBody>
                  <a:tcPr/>
                </a:tc>
                <a:tc>
                  <a:txBody>
                    <a:bodyPr/>
                    <a:lstStyle/>
                    <a:p>
                      <a:pPr algn="ctr"/>
                      <a:r>
                        <a:rPr lang="lv-LV" sz="1400" dirty="0" smtClean="0"/>
                        <a:t>22,2</a:t>
                      </a:r>
                      <a:endParaRPr lang="lv-LV" sz="1400" dirty="0"/>
                    </a:p>
                  </a:txBody>
                  <a:tcPr/>
                </a:tc>
              </a:tr>
              <a:tr h="311171">
                <a:tc>
                  <a:txBody>
                    <a:bodyPr/>
                    <a:lstStyle/>
                    <a:p>
                      <a:endParaRPr lang="lv-LV" sz="1400"/>
                    </a:p>
                  </a:txBody>
                  <a:tcPr/>
                </a:tc>
                <a:tc>
                  <a:txBody>
                    <a:bodyPr/>
                    <a:lstStyle/>
                    <a:p>
                      <a:pPr algn="ctr"/>
                      <a:endParaRPr lang="lv-LV" sz="1400" dirty="0"/>
                    </a:p>
                  </a:txBody>
                  <a:tcPr/>
                </a:tc>
                <a:tc>
                  <a:txBody>
                    <a:bodyPr/>
                    <a:lstStyle/>
                    <a:p>
                      <a:pPr algn="ctr"/>
                      <a:endParaRPr lang="lv-LV" sz="1400" dirty="0"/>
                    </a:p>
                  </a:txBody>
                  <a:tcPr/>
                </a:tc>
                <a:tc>
                  <a:txBody>
                    <a:bodyPr/>
                    <a:lstStyle/>
                    <a:p>
                      <a:pPr algn="ctr"/>
                      <a:endParaRPr lang="lv-LV" sz="1400" dirty="0"/>
                    </a:p>
                  </a:txBody>
                  <a:tcPr/>
                </a:tc>
              </a:tr>
              <a:tr h="311171">
                <a:tc>
                  <a:txBody>
                    <a:bodyPr/>
                    <a:lstStyle/>
                    <a:p>
                      <a:r>
                        <a:rPr lang="lv-LV" sz="1400" dirty="0" smtClean="0"/>
                        <a:t>.. 1 personas mājsaimniecības – vīrieši</a:t>
                      </a:r>
                      <a:endParaRPr lang="lv-LV" sz="1400" dirty="0"/>
                    </a:p>
                  </a:txBody>
                  <a:tcPr/>
                </a:tc>
                <a:tc>
                  <a:txBody>
                    <a:bodyPr/>
                    <a:lstStyle/>
                    <a:p>
                      <a:pPr algn="ctr"/>
                      <a:r>
                        <a:rPr lang="lv-LV" sz="1400" dirty="0" smtClean="0"/>
                        <a:t>42,0</a:t>
                      </a:r>
                      <a:endParaRPr lang="lv-LV" sz="1400" dirty="0"/>
                    </a:p>
                  </a:txBody>
                  <a:tcPr/>
                </a:tc>
                <a:tc>
                  <a:txBody>
                    <a:bodyPr/>
                    <a:lstStyle/>
                    <a:p>
                      <a:pPr algn="ctr"/>
                      <a:r>
                        <a:rPr lang="lv-LV" sz="1400" dirty="0" smtClean="0"/>
                        <a:t>46,1</a:t>
                      </a:r>
                      <a:endParaRPr lang="lv-LV" sz="1400" dirty="0"/>
                    </a:p>
                  </a:txBody>
                  <a:tcPr/>
                </a:tc>
                <a:tc>
                  <a:txBody>
                    <a:bodyPr/>
                    <a:lstStyle/>
                    <a:p>
                      <a:pPr algn="ctr"/>
                      <a:r>
                        <a:rPr lang="lv-LV" sz="1400" dirty="0" smtClean="0"/>
                        <a:t>47,7</a:t>
                      </a:r>
                      <a:endParaRPr lang="lv-LV" sz="1400" dirty="0"/>
                    </a:p>
                  </a:txBody>
                  <a:tcPr/>
                </a:tc>
              </a:tr>
              <a:tr h="311171">
                <a:tc>
                  <a:txBody>
                    <a:bodyPr/>
                    <a:lstStyle/>
                    <a:p>
                      <a:r>
                        <a:rPr lang="lv-LV" sz="1400" dirty="0" smtClean="0"/>
                        <a:t>.. 1 personas mājsaimniecības – sievietes</a:t>
                      </a:r>
                      <a:endParaRPr lang="lv-LV" sz="1400" dirty="0"/>
                    </a:p>
                  </a:txBody>
                  <a:tcPr/>
                </a:tc>
                <a:tc>
                  <a:txBody>
                    <a:bodyPr/>
                    <a:lstStyle/>
                    <a:p>
                      <a:pPr algn="ctr"/>
                      <a:r>
                        <a:rPr lang="lv-LV" sz="1400" dirty="0" smtClean="0"/>
                        <a:t>54,9</a:t>
                      </a:r>
                      <a:endParaRPr lang="lv-LV" sz="1400" dirty="0"/>
                    </a:p>
                  </a:txBody>
                  <a:tcPr/>
                </a:tc>
                <a:tc>
                  <a:txBody>
                    <a:bodyPr/>
                    <a:lstStyle/>
                    <a:p>
                      <a:pPr algn="ctr"/>
                      <a:r>
                        <a:rPr lang="lv-LV" sz="1400" dirty="0" smtClean="0"/>
                        <a:t>60,3</a:t>
                      </a:r>
                      <a:endParaRPr lang="lv-LV" sz="1400" dirty="0"/>
                    </a:p>
                  </a:txBody>
                  <a:tcPr/>
                </a:tc>
                <a:tc>
                  <a:txBody>
                    <a:bodyPr/>
                    <a:lstStyle/>
                    <a:p>
                      <a:pPr algn="ctr"/>
                      <a:r>
                        <a:rPr lang="lv-LV" sz="1400" dirty="0" smtClean="0"/>
                        <a:t>58,2</a:t>
                      </a:r>
                      <a:endParaRPr lang="lv-LV" sz="1400" dirty="0"/>
                    </a:p>
                  </a:txBody>
                  <a:tcPr/>
                </a:tc>
              </a:tr>
              <a:tr h="311171">
                <a:tc>
                  <a:txBody>
                    <a:bodyPr/>
                    <a:lstStyle/>
                    <a:p>
                      <a:r>
                        <a:rPr lang="lv-LV" sz="1400" dirty="0" smtClean="0"/>
                        <a:t>.. </a:t>
                      </a:r>
                      <a:r>
                        <a:rPr lang="es-ES" sz="1400" dirty="0" smtClean="0"/>
                        <a:t>1 personas </a:t>
                      </a:r>
                      <a:r>
                        <a:rPr lang="es-ES" sz="1400" dirty="0" err="1" smtClean="0"/>
                        <a:t>mājsaimniecības</a:t>
                      </a:r>
                      <a:r>
                        <a:rPr lang="lv-LV" sz="1400" dirty="0" smtClean="0"/>
                        <a:t>,</a:t>
                      </a:r>
                      <a:r>
                        <a:rPr lang="es-ES" sz="1400" dirty="0" smtClean="0"/>
                        <a:t> 65 </a:t>
                      </a:r>
                      <a:r>
                        <a:rPr lang="es-ES" sz="1400" dirty="0" err="1" smtClean="0"/>
                        <a:t>gadi</a:t>
                      </a:r>
                      <a:r>
                        <a:rPr lang="es-ES" sz="1400" dirty="0" smtClean="0"/>
                        <a:t> un </a:t>
                      </a:r>
                      <a:r>
                        <a:rPr lang="es-ES" sz="1400" dirty="0" err="1" smtClean="0"/>
                        <a:t>vecākas</a:t>
                      </a:r>
                      <a:endParaRPr lang="lv-LV" sz="1400" dirty="0"/>
                    </a:p>
                  </a:txBody>
                  <a:tcPr/>
                </a:tc>
                <a:tc>
                  <a:txBody>
                    <a:bodyPr/>
                    <a:lstStyle/>
                    <a:p>
                      <a:pPr algn="ctr"/>
                      <a:r>
                        <a:rPr lang="lv-LV" sz="1400" dirty="0" smtClean="0"/>
                        <a:t>67,4</a:t>
                      </a:r>
                      <a:endParaRPr lang="lv-LV" sz="1400" dirty="0"/>
                    </a:p>
                  </a:txBody>
                  <a:tcPr/>
                </a:tc>
                <a:tc>
                  <a:txBody>
                    <a:bodyPr/>
                    <a:lstStyle/>
                    <a:p>
                      <a:pPr algn="ctr"/>
                      <a:r>
                        <a:rPr lang="lv-LV" sz="1400" dirty="0" smtClean="0"/>
                        <a:t>74,0</a:t>
                      </a:r>
                      <a:endParaRPr lang="lv-LV" sz="1400" dirty="0"/>
                    </a:p>
                  </a:txBody>
                  <a:tcPr/>
                </a:tc>
                <a:tc>
                  <a:txBody>
                    <a:bodyPr/>
                    <a:lstStyle/>
                    <a:p>
                      <a:pPr algn="ctr"/>
                      <a:r>
                        <a:rPr lang="lv-LV" sz="1400" dirty="0" smtClean="0"/>
                        <a:t>72,8</a:t>
                      </a:r>
                      <a:endParaRPr lang="lv-LV" sz="1400" dirty="0"/>
                    </a:p>
                  </a:txBody>
                  <a:tcPr/>
                </a:tc>
              </a:tr>
              <a:tr h="311171">
                <a:tc>
                  <a:txBody>
                    <a:bodyPr/>
                    <a:lstStyle/>
                    <a:p>
                      <a:endParaRPr lang="lv-LV" sz="1400" dirty="0"/>
                    </a:p>
                  </a:txBody>
                  <a:tcPr/>
                </a:tc>
                <a:tc>
                  <a:txBody>
                    <a:bodyPr/>
                    <a:lstStyle/>
                    <a:p>
                      <a:pPr algn="ctr"/>
                      <a:endParaRPr lang="lv-LV" sz="1400"/>
                    </a:p>
                  </a:txBody>
                  <a:tcPr/>
                </a:tc>
                <a:tc>
                  <a:txBody>
                    <a:bodyPr/>
                    <a:lstStyle/>
                    <a:p>
                      <a:pPr algn="ctr"/>
                      <a:endParaRPr lang="lv-LV" sz="1400" dirty="0"/>
                    </a:p>
                  </a:txBody>
                  <a:tcPr/>
                </a:tc>
                <a:tc>
                  <a:txBody>
                    <a:bodyPr/>
                    <a:lstStyle/>
                    <a:p>
                      <a:pPr algn="ctr"/>
                      <a:endParaRPr lang="lv-LV" sz="1400" dirty="0"/>
                    </a:p>
                  </a:txBody>
                  <a:tcPr/>
                </a:tc>
              </a:tr>
              <a:tr h="311171">
                <a:tc>
                  <a:txBody>
                    <a:bodyPr/>
                    <a:lstStyle/>
                    <a:p>
                      <a:r>
                        <a:rPr lang="lv-LV" sz="1400" dirty="0" smtClean="0"/>
                        <a:t>.. Viens pieaugušais ar bērniem</a:t>
                      </a:r>
                      <a:endParaRPr lang="lv-LV" sz="1400" dirty="0"/>
                    </a:p>
                  </a:txBody>
                  <a:tcPr/>
                </a:tc>
                <a:tc>
                  <a:txBody>
                    <a:bodyPr/>
                    <a:lstStyle/>
                    <a:p>
                      <a:pPr algn="ctr"/>
                      <a:r>
                        <a:rPr lang="lv-LV" sz="1400" dirty="0" smtClean="0"/>
                        <a:t>37,0</a:t>
                      </a:r>
                      <a:endParaRPr lang="lv-LV" sz="1400" dirty="0"/>
                    </a:p>
                  </a:txBody>
                  <a:tcPr/>
                </a:tc>
                <a:tc>
                  <a:txBody>
                    <a:bodyPr/>
                    <a:lstStyle/>
                    <a:p>
                      <a:pPr algn="ctr"/>
                      <a:r>
                        <a:rPr lang="lv-LV" sz="1400" dirty="0" smtClean="0"/>
                        <a:t>34,4</a:t>
                      </a:r>
                      <a:endParaRPr lang="lv-LV"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400" dirty="0" smtClean="0"/>
                        <a:t>34,3</a:t>
                      </a:r>
                    </a:p>
                  </a:txBody>
                  <a:tcPr/>
                </a:tc>
              </a:tr>
              <a:tr h="311171">
                <a:tc>
                  <a:txBody>
                    <a:bodyPr/>
                    <a:lstStyle/>
                    <a:p>
                      <a:r>
                        <a:rPr lang="lv-LV" sz="1400" dirty="0" smtClean="0"/>
                        <a:t>.. 2 pieaugušie, 3 un vairāk apgādībā esoši bērni</a:t>
                      </a:r>
                      <a:endParaRPr lang="lv-LV" sz="1400" dirty="0"/>
                    </a:p>
                  </a:txBody>
                  <a:tcPr/>
                </a:tc>
                <a:tc>
                  <a:txBody>
                    <a:bodyPr/>
                    <a:lstStyle/>
                    <a:p>
                      <a:pPr algn="ctr"/>
                      <a:r>
                        <a:rPr lang="lv-LV" sz="1400" dirty="0" smtClean="0"/>
                        <a:t>34,5</a:t>
                      </a:r>
                      <a:endParaRPr lang="lv-LV" sz="1400" dirty="0"/>
                    </a:p>
                  </a:txBody>
                  <a:tcPr/>
                </a:tc>
                <a:tc>
                  <a:txBody>
                    <a:bodyPr/>
                    <a:lstStyle/>
                    <a:p>
                      <a:pPr algn="ctr"/>
                      <a:r>
                        <a:rPr lang="lv-LV" sz="1400" dirty="0" smtClean="0"/>
                        <a:t>25,5</a:t>
                      </a:r>
                      <a:endParaRPr lang="lv-LV"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400" dirty="0" smtClean="0"/>
                        <a:t>19,8</a:t>
                      </a:r>
                    </a:p>
                  </a:txBody>
                  <a:tcPr/>
                </a:tc>
              </a:tr>
            </a:tbl>
          </a:graphicData>
        </a:graphic>
      </p:graphicFrame>
    </p:spTree>
    <p:extLst>
      <p:ext uri="{BB962C8B-B14F-4D97-AF65-F5344CB8AC3E}">
        <p14:creationId xmlns:p14="http://schemas.microsoft.com/office/powerpoint/2010/main" xmlns="" val="33268789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2400" dirty="0" smtClean="0"/>
              <a:t>Nevienlīdzība veselības aprūpes jomā</a:t>
            </a:r>
            <a:endParaRPr lang="lv-LV" sz="2400" dirty="0"/>
          </a:p>
        </p:txBody>
      </p:sp>
      <p:sp>
        <p:nvSpPr>
          <p:cNvPr id="3" name="Content Placeholder 2"/>
          <p:cNvSpPr>
            <a:spLocks noGrp="1"/>
          </p:cNvSpPr>
          <p:nvPr>
            <p:ph idx="1"/>
          </p:nvPr>
        </p:nvSpPr>
        <p:spPr/>
        <p:txBody>
          <a:bodyPr/>
          <a:lstStyle/>
          <a:p>
            <a:pPr>
              <a:buNone/>
            </a:pPr>
            <a:endParaRPr lang="lv-LV" dirty="0" smtClean="0"/>
          </a:p>
          <a:p>
            <a:pPr>
              <a:buNone/>
            </a:pPr>
            <a:endParaRPr lang="lv-LV" dirty="0" smtClean="0"/>
          </a:p>
          <a:p>
            <a:pPr>
              <a:buNone/>
            </a:pPr>
            <a:endParaRPr lang="lv-LV" dirty="0"/>
          </a:p>
        </p:txBody>
      </p:sp>
      <p:sp>
        <p:nvSpPr>
          <p:cNvPr id="4" name="TextBox 3"/>
          <p:cNvSpPr txBox="1"/>
          <p:nvPr/>
        </p:nvSpPr>
        <p:spPr>
          <a:xfrm>
            <a:off x="564137" y="1142984"/>
            <a:ext cx="8072494" cy="4585871"/>
          </a:xfrm>
          <a:prstGeom prst="rect">
            <a:avLst/>
          </a:prstGeom>
          <a:noFill/>
        </p:spPr>
        <p:txBody>
          <a:bodyPr wrap="square" rtlCol="0">
            <a:spAutoFit/>
          </a:bodyPr>
          <a:lstStyle/>
          <a:p>
            <a:r>
              <a:rPr lang="lv-LV" b="1" dirty="0" smtClean="0">
                <a:solidFill>
                  <a:srgbClr val="003366"/>
                </a:solidFill>
              </a:rPr>
              <a:t>Kas </a:t>
            </a:r>
            <a:r>
              <a:rPr lang="lv-LV" b="1" dirty="0" smtClean="0">
                <a:solidFill>
                  <a:srgbClr val="003366"/>
                </a:solidFill>
              </a:rPr>
              <a:t>tiek </a:t>
            </a:r>
            <a:r>
              <a:rPr lang="lv-LV" b="1" dirty="0" smtClean="0">
                <a:solidFill>
                  <a:srgbClr val="003366"/>
                </a:solidFill>
              </a:rPr>
              <a:t>pētīts?</a:t>
            </a:r>
          </a:p>
          <a:p>
            <a:endParaRPr lang="lv-LV" dirty="0">
              <a:solidFill>
                <a:srgbClr val="003366"/>
              </a:solidFill>
            </a:endParaRPr>
          </a:p>
          <a:p>
            <a:r>
              <a:rPr lang="lv-LV" sz="1600" dirty="0" smtClean="0">
                <a:solidFill>
                  <a:srgbClr val="003366"/>
                </a:solidFill>
              </a:rPr>
              <a:t>1) Latvijas </a:t>
            </a:r>
            <a:r>
              <a:rPr lang="lv-LV" sz="1600" dirty="0">
                <a:solidFill>
                  <a:srgbClr val="003366"/>
                </a:solidFill>
              </a:rPr>
              <a:t>iedzīvotāju </a:t>
            </a:r>
            <a:r>
              <a:rPr lang="lv-LV" sz="1600" dirty="0" smtClean="0">
                <a:solidFill>
                  <a:srgbClr val="003366"/>
                </a:solidFill>
              </a:rPr>
              <a:t>vispārējā </a:t>
            </a:r>
            <a:r>
              <a:rPr lang="lv-LV" sz="1600" dirty="0">
                <a:solidFill>
                  <a:srgbClr val="003366"/>
                </a:solidFill>
              </a:rPr>
              <a:t>veselības </a:t>
            </a:r>
            <a:r>
              <a:rPr lang="lv-LV" sz="1600" dirty="0" smtClean="0">
                <a:solidFill>
                  <a:srgbClr val="003366"/>
                </a:solidFill>
              </a:rPr>
              <a:t>stāvokļa </a:t>
            </a:r>
            <a:r>
              <a:rPr lang="lv-LV" sz="1600" dirty="0" smtClean="0">
                <a:solidFill>
                  <a:srgbClr val="003366"/>
                </a:solidFill>
              </a:rPr>
              <a:t>raksturojums, veselības aprūpes sistēmas problēmas saistībā ar veselības aprūpes pakalpojumu pieejamību</a:t>
            </a:r>
            <a:endParaRPr lang="lv-LV" sz="1600" dirty="0" smtClean="0">
              <a:solidFill>
                <a:srgbClr val="003366"/>
              </a:solidFill>
            </a:endParaRPr>
          </a:p>
          <a:p>
            <a:endParaRPr lang="lv-LV" dirty="0">
              <a:solidFill>
                <a:srgbClr val="003366"/>
              </a:solidFill>
            </a:endParaRPr>
          </a:p>
          <a:p>
            <a:r>
              <a:rPr lang="lv-LV" sz="1600" dirty="0" smtClean="0">
                <a:solidFill>
                  <a:srgbClr val="003366"/>
                </a:solidFill>
              </a:rPr>
              <a:t>2) Tiesību akti un politikas plānošanas dokumenti, lai raksturotu šī </a:t>
            </a:r>
            <a:r>
              <a:rPr lang="lv-LV" sz="1600" dirty="0">
                <a:solidFill>
                  <a:srgbClr val="003366"/>
                </a:solidFill>
              </a:rPr>
              <a:t>brīža pieeju veselības aprūpes sistēmas organizēšanas un finansēšanas </a:t>
            </a:r>
            <a:r>
              <a:rPr lang="lv-LV" sz="1600" dirty="0" smtClean="0">
                <a:solidFill>
                  <a:srgbClr val="003366"/>
                </a:solidFill>
              </a:rPr>
              <a:t>kārtībā:</a:t>
            </a:r>
          </a:p>
          <a:p>
            <a:pPr marL="342900" indent="369888">
              <a:buFont typeface="Arial" pitchFamily="34" charset="0"/>
              <a:buChar char="→"/>
            </a:pPr>
            <a:r>
              <a:rPr lang="lv-LV" sz="1400" dirty="0" smtClean="0">
                <a:solidFill>
                  <a:srgbClr val="003366"/>
                </a:solidFill>
              </a:rPr>
              <a:t>Veikt </a:t>
            </a:r>
            <a:r>
              <a:rPr lang="lv-LV" sz="1400" dirty="0">
                <a:solidFill>
                  <a:srgbClr val="003366"/>
                </a:solidFill>
              </a:rPr>
              <a:t>politikas plānošanas dokumentu analīzi veselības aprūpes </a:t>
            </a:r>
            <a:r>
              <a:rPr lang="lv-LV" sz="1400" dirty="0" smtClean="0">
                <a:solidFill>
                  <a:srgbClr val="003366"/>
                </a:solidFill>
              </a:rPr>
              <a:t>jomā;</a:t>
            </a:r>
            <a:endParaRPr lang="lv-LV" sz="1400" dirty="0">
              <a:solidFill>
                <a:srgbClr val="003366"/>
              </a:solidFill>
            </a:endParaRPr>
          </a:p>
          <a:p>
            <a:pPr marL="342900" indent="369888">
              <a:buFont typeface="Arial" pitchFamily="34" charset="0"/>
              <a:buChar char="→"/>
            </a:pPr>
            <a:r>
              <a:rPr lang="lv-LV" sz="1400" dirty="0" smtClean="0">
                <a:solidFill>
                  <a:srgbClr val="003366"/>
                </a:solidFill>
              </a:rPr>
              <a:t>Identificēt </a:t>
            </a:r>
            <a:r>
              <a:rPr lang="lv-LV" sz="1400" dirty="0">
                <a:solidFill>
                  <a:srgbClr val="003366"/>
                </a:solidFill>
              </a:rPr>
              <a:t>valsts noteiktos atvieglojumus trūcīgām un maznodrošinātām personām, kā arī </a:t>
            </a:r>
            <a:r>
              <a:rPr lang="lv-LV" sz="1400" dirty="0" smtClean="0">
                <a:solidFill>
                  <a:srgbClr val="003366"/>
                </a:solidFill>
              </a:rPr>
              <a:t>citām iedzīvotāju grupām </a:t>
            </a:r>
            <a:r>
              <a:rPr lang="lv-LV" sz="1400" dirty="0">
                <a:solidFill>
                  <a:srgbClr val="003366"/>
                </a:solidFill>
              </a:rPr>
              <a:t>veselības aprūpes pakalpojumu </a:t>
            </a:r>
            <a:r>
              <a:rPr lang="lv-LV" sz="1400" dirty="0" smtClean="0">
                <a:solidFill>
                  <a:srgbClr val="003366"/>
                </a:solidFill>
              </a:rPr>
              <a:t>saņemšanai;</a:t>
            </a:r>
            <a:endParaRPr lang="lv-LV" sz="1400" dirty="0">
              <a:solidFill>
                <a:srgbClr val="003366"/>
              </a:solidFill>
            </a:endParaRPr>
          </a:p>
          <a:p>
            <a:pPr marL="342900" indent="369888">
              <a:buFont typeface="Arial" pitchFamily="34" charset="0"/>
              <a:buChar char="→"/>
            </a:pPr>
            <a:r>
              <a:rPr lang="lv-LV" sz="1400" dirty="0" smtClean="0">
                <a:solidFill>
                  <a:srgbClr val="003366"/>
                </a:solidFill>
              </a:rPr>
              <a:t>Identificēt </a:t>
            </a:r>
            <a:r>
              <a:rPr lang="lv-LV" sz="1400" dirty="0">
                <a:solidFill>
                  <a:srgbClr val="003366"/>
                </a:solidFill>
              </a:rPr>
              <a:t>jaunās politikas iniciatīvas un budžeta pieteikumus valsts budžeta veidošanas </a:t>
            </a:r>
            <a:r>
              <a:rPr lang="lv-LV" sz="1400" dirty="0" smtClean="0">
                <a:solidFill>
                  <a:srgbClr val="003366"/>
                </a:solidFill>
              </a:rPr>
              <a:t>procesā.</a:t>
            </a:r>
            <a:endParaRPr lang="lv-LV" sz="1400" dirty="0">
              <a:solidFill>
                <a:srgbClr val="003366"/>
              </a:solidFill>
            </a:endParaRPr>
          </a:p>
          <a:p>
            <a:endParaRPr lang="lv-LV" dirty="0" smtClean="0">
              <a:solidFill>
                <a:srgbClr val="003366"/>
              </a:solidFill>
            </a:endParaRPr>
          </a:p>
          <a:p>
            <a:r>
              <a:rPr lang="lv-LV" sz="1600" dirty="0" smtClean="0">
                <a:solidFill>
                  <a:srgbClr val="003366"/>
                </a:solidFill>
              </a:rPr>
              <a:t>3) Statistikas </a:t>
            </a:r>
            <a:r>
              <a:rPr lang="lv-LV" sz="1600" dirty="0">
                <a:solidFill>
                  <a:srgbClr val="003366"/>
                </a:solidFill>
              </a:rPr>
              <a:t>datu un apsekojumu datu </a:t>
            </a:r>
            <a:r>
              <a:rPr lang="lv-LV" sz="1600" dirty="0" smtClean="0">
                <a:solidFill>
                  <a:srgbClr val="003366"/>
                </a:solidFill>
              </a:rPr>
              <a:t>analīze un kvalitātes izvērtējums:</a:t>
            </a:r>
          </a:p>
          <a:p>
            <a:pPr marL="342900" lvl="0" indent="369888">
              <a:buFont typeface="Arial" pitchFamily="34" charset="0"/>
              <a:buChar char="→"/>
            </a:pPr>
            <a:r>
              <a:rPr lang="lv-LV" sz="1400" dirty="0">
                <a:solidFill>
                  <a:srgbClr val="003366"/>
                </a:solidFill>
              </a:rPr>
              <a:t>Identificēt un analizēt statistikas datus, kas apliecina konkrētās mērķa grupas veselības stāvokļa raksturojumu un veselības aprūpes pieejamību;</a:t>
            </a:r>
          </a:p>
          <a:p>
            <a:pPr marL="342900" lvl="0" indent="369888">
              <a:buFont typeface="Arial" pitchFamily="34" charset="0"/>
              <a:buChar char="→"/>
            </a:pPr>
            <a:r>
              <a:rPr lang="lv-LV" sz="1400" dirty="0" smtClean="0">
                <a:solidFill>
                  <a:srgbClr val="003366"/>
                </a:solidFill>
              </a:rPr>
              <a:t>Veikt </a:t>
            </a:r>
            <a:r>
              <a:rPr lang="lv-LV" sz="1400" dirty="0">
                <a:solidFill>
                  <a:srgbClr val="003366"/>
                </a:solidFill>
              </a:rPr>
              <a:t>datu kvalitātes </a:t>
            </a:r>
            <a:r>
              <a:rPr lang="lv-LV" sz="1400" dirty="0" smtClean="0">
                <a:solidFill>
                  <a:srgbClr val="003366"/>
                </a:solidFill>
              </a:rPr>
              <a:t>analīzi;</a:t>
            </a:r>
            <a:endParaRPr lang="lv-LV" sz="1400" dirty="0">
              <a:solidFill>
                <a:srgbClr val="003366"/>
              </a:solidFill>
            </a:endParaRPr>
          </a:p>
          <a:p>
            <a:pPr marL="342900" indent="369888">
              <a:buFont typeface="Arial" pitchFamily="34" charset="0"/>
              <a:buChar char="→"/>
            </a:pPr>
            <a:r>
              <a:rPr lang="lv-LV" sz="1400" dirty="0" smtClean="0">
                <a:solidFill>
                  <a:srgbClr val="003366"/>
                </a:solidFill>
              </a:rPr>
              <a:t>Identificēt</a:t>
            </a:r>
            <a:r>
              <a:rPr lang="lv-LV" sz="1400" dirty="0">
                <a:solidFill>
                  <a:srgbClr val="003366"/>
                </a:solidFill>
              </a:rPr>
              <a:t>, kuri no datiem turpmāk būtu izmantojami veselības aprūpes nevienlīdzības turpmākai izvērtēšanai un kāda papildus datu vākšana šim nolūkam būtu nepieciešama</a:t>
            </a:r>
          </a:p>
        </p:txBody>
      </p:sp>
    </p:spTree>
    <p:extLst>
      <p:ext uri="{BB962C8B-B14F-4D97-AF65-F5344CB8AC3E}">
        <p14:creationId xmlns:p14="http://schemas.microsoft.com/office/powerpoint/2010/main" xmlns="" val="3905873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Iedzīvotāju veselības stāvokļa pašnovērtējums (%)</a:t>
            </a:r>
            <a:endParaRPr lang="lv-LV" dirty="0"/>
          </a:p>
        </p:txBody>
      </p:sp>
      <p:sp>
        <p:nvSpPr>
          <p:cNvPr id="3" name="Content Placeholder 2"/>
          <p:cNvSpPr>
            <a:spLocks noGrp="1"/>
          </p:cNvSpPr>
          <p:nvPr>
            <p:ph idx="1"/>
          </p:nvPr>
        </p:nvSpPr>
        <p:spPr/>
        <p:txBody>
          <a:bodyPr/>
          <a:lstStyle/>
          <a:p>
            <a:r>
              <a:rPr lang="lv-LV" dirty="0" smtClean="0"/>
              <a:t>Stabils pašnovērtējums laika posmā 2009. – 2017. gads</a:t>
            </a:r>
            <a:endParaRPr lang="lv-LV"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16766" y="1772816"/>
            <a:ext cx="7111618" cy="4448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8880590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Hroniska slimība, ilgstošas kaites vai fiziski trūkumi </a:t>
            </a:r>
            <a:r>
              <a:rPr lang="lv-LV" dirty="0" smtClean="0"/>
              <a:t>(%)</a:t>
            </a:r>
            <a:endParaRPr lang="lv-LV"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65750" y="1412776"/>
            <a:ext cx="8482713" cy="37780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2141643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1800" dirty="0" smtClean="0"/>
              <a:t>Pašvaldību apsekojuma sākotnējie rezultāti par atvieglojumiem veselības aprūpes pakalpojumu jomā (I)</a:t>
            </a:r>
            <a:endParaRPr lang="lv-LV" sz="1800" dirty="0"/>
          </a:p>
        </p:txBody>
      </p:sp>
      <p:sp>
        <p:nvSpPr>
          <p:cNvPr id="3" name="Content Placeholder 2"/>
          <p:cNvSpPr>
            <a:spLocks noGrp="1"/>
          </p:cNvSpPr>
          <p:nvPr>
            <p:ph idx="1"/>
          </p:nvPr>
        </p:nvSpPr>
        <p:spPr/>
        <p:txBody>
          <a:bodyPr/>
          <a:lstStyle/>
          <a:p>
            <a:pPr>
              <a:buNone/>
            </a:pPr>
            <a:endParaRPr lang="lv-LV" dirty="0" smtClean="0"/>
          </a:p>
          <a:p>
            <a:pPr>
              <a:buNone/>
            </a:pPr>
            <a:endParaRPr lang="lv-LV" dirty="0" smtClean="0"/>
          </a:p>
          <a:p>
            <a:pPr>
              <a:buNone/>
            </a:pPr>
            <a:endParaRPr lang="lv-LV" dirty="0"/>
          </a:p>
        </p:txBody>
      </p:sp>
      <p:pic>
        <p:nvPicPr>
          <p:cNvPr id="1026" name="Picture 2"/>
          <p:cNvPicPr>
            <a:picLocks noChangeAspect="1" noChangeArrowheads="1"/>
          </p:cNvPicPr>
          <p:nvPr/>
        </p:nvPicPr>
        <p:blipFill>
          <a:blip r:embed="rId2"/>
          <a:srcRect/>
          <a:stretch>
            <a:fillRect/>
          </a:stretch>
        </p:blipFill>
        <p:spPr bwMode="auto">
          <a:xfrm>
            <a:off x="928662" y="1090612"/>
            <a:ext cx="7358114" cy="5195907"/>
          </a:xfrm>
          <a:prstGeom prst="rect">
            <a:avLst/>
          </a:prstGeom>
          <a:noFill/>
          <a:ln w="9525">
            <a:noFill/>
            <a:miter lim="800000"/>
            <a:headEnd/>
            <a:tailEnd/>
          </a:ln>
          <a:effectLst/>
        </p:spPr>
      </p:pic>
    </p:spTree>
    <p:extLst>
      <p:ext uri="{BB962C8B-B14F-4D97-AF65-F5344CB8AC3E}">
        <p14:creationId xmlns:p14="http://schemas.microsoft.com/office/powerpoint/2010/main" xmlns="" val="3905873011"/>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folHlink"/>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lv-LV"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folHlink"/>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lv-LV"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11595</TotalTime>
  <Words>1458</Words>
  <Application>Microsoft Office PowerPoint</Application>
  <PresentationFormat>On-screen Show (4:3)</PresentationFormat>
  <Paragraphs>207</Paragraphs>
  <Slides>17</Slides>
  <Notes>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Default Design</vt:lpstr>
      <vt:lpstr>    Ikgadējs nabadzības un sociālās atstumtības mazināšanas rīcībpolitikas izvērtējums  (t.sk. par nevienlīdzību veselības aprūpē un mājokļu pieejamības jomā)  Izpildītājs: Nodibinājums "Baltic Institute of Social Sciences"    </vt:lpstr>
      <vt:lpstr>Izvērtējuma mērķis un jomas</vt:lpstr>
      <vt:lpstr>Sociālās atstumtības un nabadzības mazināšana</vt:lpstr>
      <vt:lpstr>Specifiskās mērķa grupas</vt:lpstr>
      <vt:lpstr>Sociālā atstumtība un nabadzība:  sākotnējie izvērtējuma rezultāti</vt:lpstr>
      <vt:lpstr>Nevienlīdzība veselības aprūpes jomā</vt:lpstr>
      <vt:lpstr>Iedzīvotāju veselības stāvokļa pašnovērtējums (%)</vt:lpstr>
      <vt:lpstr>Hroniska slimība, ilgstošas kaites vai fiziski trūkumi (%)</vt:lpstr>
      <vt:lpstr>Pašvaldību apsekojuma sākotnējie rezultāti par atvieglojumiem veselības aprūpes pakalpojumu jomā (I)</vt:lpstr>
      <vt:lpstr>Pašvaldību apsekojuma sākotnējie rezultāti par atvieglojumiem veselības aprūpes pakalpojumu jomā (II)</vt:lpstr>
      <vt:lpstr>Pašvaldību apsekojuma sākotnējie rezultāti par atvieglojumiem veselības aprūpes pakalpojumu jomā (III)</vt:lpstr>
      <vt:lpstr>Nevienlīdzība mājokļa jomā</vt:lpstr>
      <vt:lpstr>Nevienlīdzības mājokļa jomā analīzes avoti</vt:lpstr>
      <vt:lpstr>Nevienlīdzība mājokļa jomā: rādītāji</vt:lpstr>
      <vt:lpstr>Nevienlīdzība mājokļa jomā: darba definīcijas</vt:lpstr>
      <vt:lpstr>Pašvaldību apsekojuma starprezultāti: atvieglojumi mājokļa jomā</vt:lpstr>
      <vt:lpstr>Slide 17</vt:lpstr>
    </vt:vector>
  </TitlesOfParts>
  <Company>BDHRS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Oksana</dc:creator>
  <cp:lastModifiedBy>Evija</cp:lastModifiedBy>
  <cp:revision>920</cp:revision>
  <dcterms:created xsi:type="dcterms:W3CDTF">2008-04-19T10:24:33Z</dcterms:created>
  <dcterms:modified xsi:type="dcterms:W3CDTF">2018-11-07T08:12:45Z</dcterms:modified>
</cp:coreProperties>
</file>