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0" r:id="rId2"/>
    <p:sldId id="263" r:id="rId3"/>
    <p:sldId id="268" r:id="rId4"/>
    <p:sldId id="272" r:id="rId5"/>
    <p:sldId id="271" r:id="rId6"/>
    <p:sldId id="273" r:id="rId7"/>
    <p:sldId id="274" r:id="rId8"/>
    <p:sldId id="267" r:id="rId9"/>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525" autoAdjust="0"/>
    <p:restoredTop sz="96374" autoAdjust="0"/>
  </p:normalViewPr>
  <p:slideViewPr>
    <p:cSldViewPr snapToGrid="0">
      <p:cViewPr varScale="1">
        <p:scale>
          <a:sx n="61" d="100"/>
          <a:sy n="61" d="100"/>
        </p:scale>
        <p:origin x="900" y="60"/>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CB4BEE-7BBF-463C-8F91-3610B589B73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85DA020F-891B-4B03-BAC7-A21BF6411DA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854EFA1A-A55A-4855-BE60-1AFD0EE7B829}"/>
              </a:ext>
            </a:extLst>
          </p:cNvPr>
          <p:cNvSpPr>
            <a:spLocks noGrp="1"/>
          </p:cNvSpPr>
          <p:nvPr>
            <p:ph type="dt" sz="half" idx="10"/>
          </p:nvPr>
        </p:nvSpPr>
        <p:spPr/>
        <p:txBody>
          <a:bodyPr/>
          <a:lstStyle/>
          <a:p>
            <a:fld id="{57674EA4-97A6-4404-82BE-CB8D444F3A28}" type="datetimeFigureOut">
              <a:rPr lang="lv-LV" smtClean="0"/>
              <a:t>02.07.2026</a:t>
            </a:fld>
            <a:endParaRPr lang="lv-LV"/>
          </a:p>
        </p:txBody>
      </p:sp>
      <p:sp>
        <p:nvSpPr>
          <p:cNvPr id="5" name="Footer Placeholder 4">
            <a:extLst>
              <a:ext uri="{FF2B5EF4-FFF2-40B4-BE49-F238E27FC236}">
                <a16:creationId xmlns:a16="http://schemas.microsoft.com/office/drawing/2014/main" id="{14BA947F-A9F5-4A02-A360-E6D6AACAAFF7}"/>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0DBD7564-7169-4D27-9D98-2AB6EF7BA990}"/>
              </a:ext>
            </a:extLst>
          </p:cNvPr>
          <p:cNvSpPr>
            <a:spLocks noGrp="1"/>
          </p:cNvSpPr>
          <p:nvPr>
            <p:ph type="sldNum" sz="quarter" idx="12"/>
          </p:nvPr>
        </p:nvSpPr>
        <p:spPr/>
        <p:txBody>
          <a:bodyPr/>
          <a:lstStyle/>
          <a:p>
            <a:fld id="{73B549BD-F967-41A4-A5FF-41431F529C16}" type="slidenum">
              <a:rPr lang="lv-LV" smtClean="0"/>
              <a:t>‹#›</a:t>
            </a:fld>
            <a:endParaRPr lang="lv-LV"/>
          </a:p>
        </p:txBody>
      </p:sp>
    </p:spTree>
    <p:extLst>
      <p:ext uri="{BB962C8B-B14F-4D97-AF65-F5344CB8AC3E}">
        <p14:creationId xmlns:p14="http://schemas.microsoft.com/office/powerpoint/2010/main" val="10709936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26E203-F08F-4F01-83F1-BF16CA9E92BF}"/>
              </a:ext>
            </a:extLst>
          </p:cNvPr>
          <p:cNvSpPr>
            <a:spLocks noGrp="1"/>
          </p:cNvSpPr>
          <p:nvPr>
            <p:ph type="title"/>
          </p:nvPr>
        </p:nvSpPr>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5D9950AA-87A7-4F25-AEBF-160BF4BDE73B}"/>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CFFF7CC0-F191-4534-A518-C0311DDFF708}"/>
              </a:ext>
            </a:extLst>
          </p:cNvPr>
          <p:cNvSpPr>
            <a:spLocks noGrp="1"/>
          </p:cNvSpPr>
          <p:nvPr>
            <p:ph type="dt" sz="half" idx="10"/>
          </p:nvPr>
        </p:nvSpPr>
        <p:spPr/>
        <p:txBody>
          <a:bodyPr/>
          <a:lstStyle/>
          <a:p>
            <a:fld id="{57674EA4-97A6-4404-82BE-CB8D444F3A28}" type="datetimeFigureOut">
              <a:rPr lang="lv-LV" smtClean="0"/>
              <a:t>02.07.2026</a:t>
            </a:fld>
            <a:endParaRPr lang="lv-LV"/>
          </a:p>
        </p:txBody>
      </p:sp>
      <p:sp>
        <p:nvSpPr>
          <p:cNvPr id="5" name="Footer Placeholder 4">
            <a:extLst>
              <a:ext uri="{FF2B5EF4-FFF2-40B4-BE49-F238E27FC236}">
                <a16:creationId xmlns:a16="http://schemas.microsoft.com/office/drawing/2014/main" id="{4B87548E-3A09-44D5-9085-E489860B4098}"/>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B6164F42-7191-4AD9-9FB4-E30269D8DB72}"/>
              </a:ext>
            </a:extLst>
          </p:cNvPr>
          <p:cNvSpPr>
            <a:spLocks noGrp="1"/>
          </p:cNvSpPr>
          <p:nvPr>
            <p:ph type="sldNum" sz="quarter" idx="12"/>
          </p:nvPr>
        </p:nvSpPr>
        <p:spPr/>
        <p:txBody>
          <a:bodyPr/>
          <a:lstStyle/>
          <a:p>
            <a:fld id="{73B549BD-F967-41A4-A5FF-41431F529C16}" type="slidenum">
              <a:rPr lang="lv-LV" smtClean="0"/>
              <a:t>‹#›</a:t>
            </a:fld>
            <a:endParaRPr lang="lv-LV"/>
          </a:p>
        </p:txBody>
      </p:sp>
    </p:spTree>
    <p:extLst>
      <p:ext uri="{BB962C8B-B14F-4D97-AF65-F5344CB8AC3E}">
        <p14:creationId xmlns:p14="http://schemas.microsoft.com/office/powerpoint/2010/main" val="16722503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0FB9126-3A20-47ED-B495-63C89CAC5B5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9D8A04E6-1B00-4D3B-BCF5-59C8A272797C}"/>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EF721482-57E9-47E6-BDF7-4DAC39071ED5}"/>
              </a:ext>
            </a:extLst>
          </p:cNvPr>
          <p:cNvSpPr>
            <a:spLocks noGrp="1"/>
          </p:cNvSpPr>
          <p:nvPr>
            <p:ph type="dt" sz="half" idx="10"/>
          </p:nvPr>
        </p:nvSpPr>
        <p:spPr/>
        <p:txBody>
          <a:bodyPr/>
          <a:lstStyle/>
          <a:p>
            <a:fld id="{57674EA4-97A6-4404-82BE-CB8D444F3A28}" type="datetimeFigureOut">
              <a:rPr lang="lv-LV" smtClean="0"/>
              <a:t>02.07.2026</a:t>
            </a:fld>
            <a:endParaRPr lang="lv-LV"/>
          </a:p>
        </p:txBody>
      </p:sp>
      <p:sp>
        <p:nvSpPr>
          <p:cNvPr id="5" name="Footer Placeholder 4">
            <a:extLst>
              <a:ext uri="{FF2B5EF4-FFF2-40B4-BE49-F238E27FC236}">
                <a16:creationId xmlns:a16="http://schemas.microsoft.com/office/drawing/2014/main" id="{1BC8FB23-E102-4B7C-9C3D-C89A0EE456E1}"/>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3040AF93-AD65-49D6-A02D-915FE2F05110}"/>
              </a:ext>
            </a:extLst>
          </p:cNvPr>
          <p:cNvSpPr>
            <a:spLocks noGrp="1"/>
          </p:cNvSpPr>
          <p:nvPr>
            <p:ph type="sldNum" sz="quarter" idx="12"/>
          </p:nvPr>
        </p:nvSpPr>
        <p:spPr/>
        <p:txBody>
          <a:bodyPr/>
          <a:lstStyle/>
          <a:p>
            <a:fld id="{73B549BD-F967-41A4-A5FF-41431F529C16}" type="slidenum">
              <a:rPr lang="lv-LV" smtClean="0"/>
              <a:t>‹#›</a:t>
            </a:fld>
            <a:endParaRPr lang="lv-LV"/>
          </a:p>
        </p:txBody>
      </p:sp>
    </p:spTree>
    <p:extLst>
      <p:ext uri="{BB962C8B-B14F-4D97-AF65-F5344CB8AC3E}">
        <p14:creationId xmlns:p14="http://schemas.microsoft.com/office/powerpoint/2010/main" val="28649809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5BACAD-55C7-446F-8AC1-DC9B6A7A7315}"/>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F04CD7A1-C9DA-44BA-89E6-6205D2B1D940}"/>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43B3C09E-CFC6-421E-842C-E713178BE2F6}"/>
              </a:ext>
            </a:extLst>
          </p:cNvPr>
          <p:cNvSpPr>
            <a:spLocks noGrp="1"/>
          </p:cNvSpPr>
          <p:nvPr>
            <p:ph type="dt" sz="half" idx="10"/>
          </p:nvPr>
        </p:nvSpPr>
        <p:spPr/>
        <p:txBody>
          <a:bodyPr/>
          <a:lstStyle/>
          <a:p>
            <a:fld id="{57674EA4-97A6-4404-82BE-CB8D444F3A28}" type="datetimeFigureOut">
              <a:rPr lang="lv-LV" smtClean="0"/>
              <a:t>02.07.2026</a:t>
            </a:fld>
            <a:endParaRPr lang="lv-LV"/>
          </a:p>
        </p:txBody>
      </p:sp>
      <p:sp>
        <p:nvSpPr>
          <p:cNvPr id="5" name="Footer Placeholder 4">
            <a:extLst>
              <a:ext uri="{FF2B5EF4-FFF2-40B4-BE49-F238E27FC236}">
                <a16:creationId xmlns:a16="http://schemas.microsoft.com/office/drawing/2014/main" id="{16680843-C29C-4E8A-87F3-3DEEDFB77D2D}"/>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FD93BD3B-7951-4ED1-9280-60AB5E074E78}"/>
              </a:ext>
            </a:extLst>
          </p:cNvPr>
          <p:cNvSpPr>
            <a:spLocks noGrp="1"/>
          </p:cNvSpPr>
          <p:nvPr>
            <p:ph type="sldNum" sz="quarter" idx="12"/>
          </p:nvPr>
        </p:nvSpPr>
        <p:spPr/>
        <p:txBody>
          <a:bodyPr/>
          <a:lstStyle/>
          <a:p>
            <a:fld id="{73B549BD-F967-41A4-A5FF-41431F529C16}" type="slidenum">
              <a:rPr lang="lv-LV" smtClean="0"/>
              <a:t>‹#›</a:t>
            </a:fld>
            <a:endParaRPr lang="lv-LV"/>
          </a:p>
        </p:txBody>
      </p:sp>
    </p:spTree>
    <p:extLst>
      <p:ext uri="{BB962C8B-B14F-4D97-AF65-F5344CB8AC3E}">
        <p14:creationId xmlns:p14="http://schemas.microsoft.com/office/powerpoint/2010/main" val="3931327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3A7C4-E7CC-4C20-BD77-72D8409C624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A42AB098-8FC2-4B3F-BCA5-7532EFC0519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3E0CFDFB-53BE-4EEF-919C-438FDA74E3A0}"/>
              </a:ext>
            </a:extLst>
          </p:cNvPr>
          <p:cNvSpPr>
            <a:spLocks noGrp="1"/>
          </p:cNvSpPr>
          <p:nvPr>
            <p:ph type="dt" sz="half" idx="10"/>
          </p:nvPr>
        </p:nvSpPr>
        <p:spPr/>
        <p:txBody>
          <a:bodyPr/>
          <a:lstStyle/>
          <a:p>
            <a:fld id="{57674EA4-97A6-4404-82BE-CB8D444F3A28}" type="datetimeFigureOut">
              <a:rPr lang="lv-LV" smtClean="0"/>
              <a:t>02.07.2026</a:t>
            </a:fld>
            <a:endParaRPr lang="lv-LV"/>
          </a:p>
        </p:txBody>
      </p:sp>
      <p:sp>
        <p:nvSpPr>
          <p:cNvPr id="5" name="Footer Placeholder 4">
            <a:extLst>
              <a:ext uri="{FF2B5EF4-FFF2-40B4-BE49-F238E27FC236}">
                <a16:creationId xmlns:a16="http://schemas.microsoft.com/office/drawing/2014/main" id="{37E323C0-4F31-4316-8554-C2F2AAC57D2A}"/>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CCD4BAD2-0D23-4F2A-A43D-EC538B690E0D}"/>
              </a:ext>
            </a:extLst>
          </p:cNvPr>
          <p:cNvSpPr>
            <a:spLocks noGrp="1"/>
          </p:cNvSpPr>
          <p:nvPr>
            <p:ph type="sldNum" sz="quarter" idx="12"/>
          </p:nvPr>
        </p:nvSpPr>
        <p:spPr/>
        <p:txBody>
          <a:bodyPr/>
          <a:lstStyle/>
          <a:p>
            <a:fld id="{73B549BD-F967-41A4-A5FF-41431F529C16}" type="slidenum">
              <a:rPr lang="lv-LV" smtClean="0"/>
              <a:t>‹#›</a:t>
            </a:fld>
            <a:endParaRPr lang="lv-LV"/>
          </a:p>
        </p:txBody>
      </p:sp>
    </p:spTree>
    <p:extLst>
      <p:ext uri="{BB962C8B-B14F-4D97-AF65-F5344CB8AC3E}">
        <p14:creationId xmlns:p14="http://schemas.microsoft.com/office/powerpoint/2010/main" val="30104607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9121FC-4B41-4122-B7C7-041024D0B1A6}"/>
              </a:ext>
            </a:extLst>
          </p:cNvPr>
          <p:cNvSpPr>
            <a:spLocks noGrp="1"/>
          </p:cNvSpPr>
          <p:nvPr>
            <p:ph type="title"/>
          </p:nvPr>
        </p:nvSpPr>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0CADA454-3985-44A1-B05C-4F10F2EC021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F834156C-226B-47DA-A57F-3D9CF23252FA}"/>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419952A4-5A3A-42A1-8A76-8C2EC1D18033}"/>
              </a:ext>
            </a:extLst>
          </p:cNvPr>
          <p:cNvSpPr>
            <a:spLocks noGrp="1"/>
          </p:cNvSpPr>
          <p:nvPr>
            <p:ph type="dt" sz="half" idx="10"/>
          </p:nvPr>
        </p:nvSpPr>
        <p:spPr/>
        <p:txBody>
          <a:bodyPr/>
          <a:lstStyle/>
          <a:p>
            <a:fld id="{57674EA4-97A6-4404-82BE-CB8D444F3A28}" type="datetimeFigureOut">
              <a:rPr lang="lv-LV" smtClean="0"/>
              <a:t>02.07.2026</a:t>
            </a:fld>
            <a:endParaRPr lang="lv-LV"/>
          </a:p>
        </p:txBody>
      </p:sp>
      <p:sp>
        <p:nvSpPr>
          <p:cNvPr id="6" name="Footer Placeholder 5">
            <a:extLst>
              <a:ext uri="{FF2B5EF4-FFF2-40B4-BE49-F238E27FC236}">
                <a16:creationId xmlns:a16="http://schemas.microsoft.com/office/drawing/2014/main" id="{F7C3D4D8-FDCE-4CFE-8C15-4C1E1A09E930}"/>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DEB3E894-FFC2-48C6-85C4-716FC6074A63}"/>
              </a:ext>
            </a:extLst>
          </p:cNvPr>
          <p:cNvSpPr>
            <a:spLocks noGrp="1"/>
          </p:cNvSpPr>
          <p:nvPr>
            <p:ph type="sldNum" sz="quarter" idx="12"/>
          </p:nvPr>
        </p:nvSpPr>
        <p:spPr/>
        <p:txBody>
          <a:bodyPr/>
          <a:lstStyle/>
          <a:p>
            <a:fld id="{73B549BD-F967-41A4-A5FF-41431F529C16}" type="slidenum">
              <a:rPr lang="lv-LV" smtClean="0"/>
              <a:t>‹#›</a:t>
            </a:fld>
            <a:endParaRPr lang="lv-LV"/>
          </a:p>
        </p:txBody>
      </p:sp>
    </p:spTree>
    <p:extLst>
      <p:ext uri="{BB962C8B-B14F-4D97-AF65-F5344CB8AC3E}">
        <p14:creationId xmlns:p14="http://schemas.microsoft.com/office/powerpoint/2010/main" val="41525966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369F2B-BE46-49A3-AF99-B9F58307EFF2}"/>
              </a:ext>
            </a:extLst>
          </p:cNvPr>
          <p:cNvSpPr>
            <a:spLocks noGrp="1"/>
          </p:cNvSpPr>
          <p:nvPr>
            <p:ph type="title"/>
          </p:nvPr>
        </p:nvSpPr>
        <p:spPr>
          <a:xfrm>
            <a:off x="839788" y="365125"/>
            <a:ext cx="10515600" cy="1325563"/>
          </a:xfr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62AE225F-32C6-45D8-AEEC-3BC941F26DA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B4F21BDC-EEF3-497A-BDE3-8ACBD5D2E351}"/>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085624EA-E1BB-42D7-98F8-7E6345761B8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0B376D9A-00F9-4412-83AD-A13E74DB5DFE}"/>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D1959AB8-6AD1-40E7-931C-5E0C2904890A}"/>
              </a:ext>
            </a:extLst>
          </p:cNvPr>
          <p:cNvSpPr>
            <a:spLocks noGrp="1"/>
          </p:cNvSpPr>
          <p:nvPr>
            <p:ph type="dt" sz="half" idx="10"/>
          </p:nvPr>
        </p:nvSpPr>
        <p:spPr/>
        <p:txBody>
          <a:bodyPr/>
          <a:lstStyle/>
          <a:p>
            <a:fld id="{57674EA4-97A6-4404-82BE-CB8D444F3A28}" type="datetimeFigureOut">
              <a:rPr lang="lv-LV" smtClean="0"/>
              <a:t>02.07.2026</a:t>
            </a:fld>
            <a:endParaRPr lang="lv-LV"/>
          </a:p>
        </p:txBody>
      </p:sp>
      <p:sp>
        <p:nvSpPr>
          <p:cNvPr id="8" name="Footer Placeholder 7">
            <a:extLst>
              <a:ext uri="{FF2B5EF4-FFF2-40B4-BE49-F238E27FC236}">
                <a16:creationId xmlns:a16="http://schemas.microsoft.com/office/drawing/2014/main" id="{1D35C1EB-AC60-4300-8E17-451924D6C29D}"/>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86CA9623-ABFD-4646-8BC4-0E298FD08463}"/>
              </a:ext>
            </a:extLst>
          </p:cNvPr>
          <p:cNvSpPr>
            <a:spLocks noGrp="1"/>
          </p:cNvSpPr>
          <p:nvPr>
            <p:ph type="sldNum" sz="quarter" idx="12"/>
          </p:nvPr>
        </p:nvSpPr>
        <p:spPr/>
        <p:txBody>
          <a:bodyPr/>
          <a:lstStyle/>
          <a:p>
            <a:fld id="{73B549BD-F967-41A4-A5FF-41431F529C16}" type="slidenum">
              <a:rPr lang="lv-LV" smtClean="0"/>
              <a:t>‹#›</a:t>
            </a:fld>
            <a:endParaRPr lang="lv-LV"/>
          </a:p>
        </p:txBody>
      </p:sp>
    </p:spTree>
    <p:extLst>
      <p:ext uri="{BB962C8B-B14F-4D97-AF65-F5344CB8AC3E}">
        <p14:creationId xmlns:p14="http://schemas.microsoft.com/office/powerpoint/2010/main" val="14703559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0AB5F0-7515-451C-9521-13B0020A568D}"/>
              </a:ext>
            </a:extLst>
          </p:cNvPr>
          <p:cNvSpPr>
            <a:spLocks noGrp="1"/>
          </p:cNvSpPr>
          <p:nvPr>
            <p:ph type="title"/>
          </p:nvPr>
        </p:nvSpPr>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4FF224D9-389D-40EC-992F-7B113C2FACD2}"/>
              </a:ext>
            </a:extLst>
          </p:cNvPr>
          <p:cNvSpPr>
            <a:spLocks noGrp="1"/>
          </p:cNvSpPr>
          <p:nvPr>
            <p:ph type="dt" sz="half" idx="10"/>
          </p:nvPr>
        </p:nvSpPr>
        <p:spPr/>
        <p:txBody>
          <a:bodyPr/>
          <a:lstStyle/>
          <a:p>
            <a:fld id="{57674EA4-97A6-4404-82BE-CB8D444F3A28}" type="datetimeFigureOut">
              <a:rPr lang="lv-LV" smtClean="0"/>
              <a:t>02.07.2026</a:t>
            </a:fld>
            <a:endParaRPr lang="lv-LV"/>
          </a:p>
        </p:txBody>
      </p:sp>
      <p:sp>
        <p:nvSpPr>
          <p:cNvPr id="4" name="Footer Placeholder 3">
            <a:extLst>
              <a:ext uri="{FF2B5EF4-FFF2-40B4-BE49-F238E27FC236}">
                <a16:creationId xmlns:a16="http://schemas.microsoft.com/office/drawing/2014/main" id="{37FA5658-D6DE-453E-805A-C99B17350513}"/>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EB7D7E43-5F87-46CF-9AB0-D8E2EE51F36A}"/>
              </a:ext>
            </a:extLst>
          </p:cNvPr>
          <p:cNvSpPr>
            <a:spLocks noGrp="1"/>
          </p:cNvSpPr>
          <p:nvPr>
            <p:ph type="sldNum" sz="quarter" idx="12"/>
          </p:nvPr>
        </p:nvSpPr>
        <p:spPr/>
        <p:txBody>
          <a:bodyPr/>
          <a:lstStyle/>
          <a:p>
            <a:fld id="{73B549BD-F967-41A4-A5FF-41431F529C16}" type="slidenum">
              <a:rPr lang="lv-LV" smtClean="0"/>
              <a:t>‹#›</a:t>
            </a:fld>
            <a:endParaRPr lang="lv-LV"/>
          </a:p>
        </p:txBody>
      </p:sp>
    </p:spTree>
    <p:extLst>
      <p:ext uri="{BB962C8B-B14F-4D97-AF65-F5344CB8AC3E}">
        <p14:creationId xmlns:p14="http://schemas.microsoft.com/office/powerpoint/2010/main" val="27619661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DD83CA1-CB96-41CE-8971-5E87C6E3E27E}"/>
              </a:ext>
            </a:extLst>
          </p:cNvPr>
          <p:cNvSpPr>
            <a:spLocks noGrp="1"/>
          </p:cNvSpPr>
          <p:nvPr>
            <p:ph type="dt" sz="half" idx="10"/>
          </p:nvPr>
        </p:nvSpPr>
        <p:spPr/>
        <p:txBody>
          <a:bodyPr/>
          <a:lstStyle/>
          <a:p>
            <a:fld id="{57674EA4-97A6-4404-82BE-CB8D444F3A28}" type="datetimeFigureOut">
              <a:rPr lang="lv-LV" smtClean="0"/>
              <a:t>02.07.2026</a:t>
            </a:fld>
            <a:endParaRPr lang="lv-LV"/>
          </a:p>
        </p:txBody>
      </p:sp>
      <p:sp>
        <p:nvSpPr>
          <p:cNvPr id="3" name="Footer Placeholder 2">
            <a:extLst>
              <a:ext uri="{FF2B5EF4-FFF2-40B4-BE49-F238E27FC236}">
                <a16:creationId xmlns:a16="http://schemas.microsoft.com/office/drawing/2014/main" id="{493CBD27-FCB8-4FCC-8413-8DE512609C48}"/>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397B200F-F2E7-4F08-A947-D53F28F6294D}"/>
              </a:ext>
            </a:extLst>
          </p:cNvPr>
          <p:cNvSpPr>
            <a:spLocks noGrp="1"/>
          </p:cNvSpPr>
          <p:nvPr>
            <p:ph type="sldNum" sz="quarter" idx="12"/>
          </p:nvPr>
        </p:nvSpPr>
        <p:spPr/>
        <p:txBody>
          <a:bodyPr/>
          <a:lstStyle/>
          <a:p>
            <a:fld id="{73B549BD-F967-41A4-A5FF-41431F529C16}" type="slidenum">
              <a:rPr lang="lv-LV" smtClean="0"/>
              <a:t>‹#›</a:t>
            </a:fld>
            <a:endParaRPr lang="lv-LV"/>
          </a:p>
        </p:txBody>
      </p:sp>
    </p:spTree>
    <p:extLst>
      <p:ext uri="{BB962C8B-B14F-4D97-AF65-F5344CB8AC3E}">
        <p14:creationId xmlns:p14="http://schemas.microsoft.com/office/powerpoint/2010/main" val="27472701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02011F-4C72-4BBF-AF5B-6C2F3501F7A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7B210D3A-ACA9-4287-AEDD-C8A456D74FD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1B81C023-3EEB-43EB-BE28-484963C9134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65C2583-E7E0-48FF-8564-1E185A8F4C75}"/>
              </a:ext>
            </a:extLst>
          </p:cNvPr>
          <p:cNvSpPr>
            <a:spLocks noGrp="1"/>
          </p:cNvSpPr>
          <p:nvPr>
            <p:ph type="dt" sz="half" idx="10"/>
          </p:nvPr>
        </p:nvSpPr>
        <p:spPr/>
        <p:txBody>
          <a:bodyPr/>
          <a:lstStyle/>
          <a:p>
            <a:fld id="{57674EA4-97A6-4404-82BE-CB8D444F3A28}" type="datetimeFigureOut">
              <a:rPr lang="lv-LV" smtClean="0"/>
              <a:t>02.07.2026</a:t>
            </a:fld>
            <a:endParaRPr lang="lv-LV"/>
          </a:p>
        </p:txBody>
      </p:sp>
      <p:sp>
        <p:nvSpPr>
          <p:cNvPr id="6" name="Footer Placeholder 5">
            <a:extLst>
              <a:ext uri="{FF2B5EF4-FFF2-40B4-BE49-F238E27FC236}">
                <a16:creationId xmlns:a16="http://schemas.microsoft.com/office/drawing/2014/main" id="{FDD41C64-287C-4139-98C6-7A9EEC91EBCE}"/>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1DDE56AE-9838-479B-9EC5-16A76B3F6D4F}"/>
              </a:ext>
            </a:extLst>
          </p:cNvPr>
          <p:cNvSpPr>
            <a:spLocks noGrp="1"/>
          </p:cNvSpPr>
          <p:nvPr>
            <p:ph type="sldNum" sz="quarter" idx="12"/>
          </p:nvPr>
        </p:nvSpPr>
        <p:spPr/>
        <p:txBody>
          <a:bodyPr/>
          <a:lstStyle/>
          <a:p>
            <a:fld id="{73B549BD-F967-41A4-A5FF-41431F529C16}" type="slidenum">
              <a:rPr lang="lv-LV" smtClean="0"/>
              <a:t>‹#›</a:t>
            </a:fld>
            <a:endParaRPr lang="lv-LV"/>
          </a:p>
        </p:txBody>
      </p:sp>
    </p:spTree>
    <p:extLst>
      <p:ext uri="{BB962C8B-B14F-4D97-AF65-F5344CB8AC3E}">
        <p14:creationId xmlns:p14="http://schemas.microsoft.com/office/powerpoint/2010/main" val="40100405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36F5C-1D30-490C-88DA-22CD2C81A93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1C1E9CFB-F31C-483A-BBFB-E5F76BD5B4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03CD7747-1C71-4641-9D4F-8159B570D4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10CCEB9E-3453-4842-B5C2-B3DBF218D2C6}"/>
              </a:ext>
            </a:extLst>
          </p:cNvPr>
          <p:cNvSpPr>
            <a:spLocks noGrp="1"/>
          </p:cNvSpPr>
          <p:nvPr>
            <p:ph type="dt" sz="half" idx="10"/>
          </p:nvPr>
        </p:nvSpPr>
        <p:spPr/>
        <p:txBody>
          <a:bodyPr/>
          <a:lstStyle/>
          <a:p>
            <a:fld id="{57674EA4-97A6-4404-82BE-CB8D444F3A28}" type="datetimeFigureOut">
              <a:rPr lang="lv-LV" smtClean="0"/>
              <a:t>02.07.2026</a:t>
            </a:fld>
            <a:endParaRPr lang="lv-LV"/>
          </a:p>
        </p:txBody>
      </p:sp>
      <p:sp>
        <p:nvSpPr>
          <p:cNvPr id="6" name="Footer Placeholder 5">
            <a:extLst>
              <a:ext uri="{FF2B5EF4-FFF2-40B4-BE49-F238E27FC236}">
                <a16:creationId xmlns:a16="http://schemas.microsoft.com/office/drawing/2014/main" id="{A243BD6F-56EE-40E6-8420-0E85E85E7E4B}"/>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14A3608D-89ED-4BD2-B16D-1330622C7D75}"/>
              </a:ext>
            </a:extLst>
          </p:cNvPr>
          <p:cNvSpPr>
            <a:spLocks noGrp="1"/>
          </p:cNvSpPr>
          <p:nvPr>
            <p:ph type="sldNum" sz="quarter" idx="12"/>
          </p:nvPr>
        </p:nvSpPr>
        <p:spPr/>
        <p:txBody>
          <a:bodyPr/>
          <a:lstStyle/>
          <a:p>
            <a:fld id="{73B549BD-F967-41A4-A5FF-41431F529C16}" type="slidenum">
              <a:rPr lang="lv-LV" smtClean="0"/>
              <a:t>‹#›</a:t>
            </a:fld>
            <a:endParaRPr lang="lv-LV"/>
          </a:p>
        </p:txBody>
      </p:sp>
    </p:spTree>
    <p:extLst>
      <p:ext uri="{BB962C8B-B14F-4D97-AF65-F5344CB8AC3E}">
        <p14:creationId xmlns:p14="http://schemas.microsoft.com/office/powerpoint/2010/main" val="34021746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A4C27C6-593F-4221-B72A-A5133E62B71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0C4D6389-C0D0-49A8-86E8-A26ADCC5FC9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5B891F43-C794-4F69-9DA2-FE217D89711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7674EA4-97A6-4404-82BE-CB8D444F3A28}" type="datetimeFigureOut">
              <a:rPr lang="lv-LV" smtClean="0"/>
              <a:t>02.07.2026</a:t>
            </a:fld>
            <a:endParaRPr lang="lv-LV"/>
          </a:p>
        </p:txBody>
      </p:sp>
      <p:sp>
        <p:nvSpPr>
          <p:cNvPr id="5" name="Footer Placeholder 4">
            <a:extLst>
              <a:ext uri="{FF2B5EF4-FFF2-40B4-BE49-F238E27FC236}">
                <a16:creationId xmlns:a16="http://schemas.microsoft.com/office/drawing/2014/main" id="{28B90974-3834-4D30-8CEA-20AA95B96B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B3C58886-D6E2-4D16-BB5B-69731EFB2F4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3B549BD-F967-41A4-A5FF-41431F529C16}" type="slidenum">
              <a:rPr lang="lv-LV" smtClean="0"/>
              <a:t>‹#›</a:t>
            </a:fld>
            <a:endParaRPr lang="lv-LV"/>
          </a:p>
        </p:txBody>
      </p:sp>
    </p:spTree>
    <p:extLst>
      <p:ext uri="{BB962C8B-B14F-4D97-AF65-F5344CB8AC3E}">
        <p14:creationId xmlns:p14="http://schemas.microsoft.com/office/powerpoint/2010/main" val="40357740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mailto:lm@lm.gov.lv" TargetMode="External"/><Relationship Id="rId1" Type="http://schemas.openxmlformats.org/officeDocument/2006/relationships/slideLayout" Target="../slideLayouts/slideLayout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C41E98B-95DE-4775-8610-C4F35E683D6A}"/>
              </a:ext>
            </a:extLst>
          </p:cNvPr>
          <p:cNvSpPr>
            <a:spLocks noGrp="1"/>
          </p:cNvSpPr>
          <p:nvPr>
            <p:ph type="title"/>
          </p:nvPr>
        </p:nvSpPr>
        <p:spPr>
          <a:xfrm>
            <a:off x="838200" y="3212827"/>
            <a:ext cx="10515600" cy="1325563"/>
          </a:xfrm>
        </p:spPr>
        <p:txBody>
          <a:bodyPr>
            <a:normAutofit fontScale="90000"/>
          </a:bodyPr>
          <a:lstStyle/>
          <a:p>
            <a:pPr algn="ctr"/>
            <a:r>
              <a:rPr lang="lv-LV" dirty="0">
                <a:solidFill>
                  <a:schemeClr val="accent6">
                    <a:lumMod val="50000"/>
                  </a:schemeClr>
                </a:solidFill>
                <a:latin typeface="Calibri (Headings)"/>
                <a:cs typeface="Roboto"/>
              </a:rPr>
              <a:t>Priekšlikumi</a:t>
            </a:r>
            <a:r>
              <a:rPr lang="en-GB" dirty="0">
                <a:solidFill>
                  <a:schemeClr val="accent6">
                    <a:lumMod val="50000"/>
                  </a:schemeClr>
                </a:solidFill>
                <a:latin typeface="Calibri (Headings)"/>
                <a:cs typeface="Roboto"/>
              </a:rPr>
              <a:t> ES </a:t>
            </a:r>
            <a:r>
              <a:rPr lang="lv-LV" dirty="0">
                <a:solidFill>
                  <a:schemeClr val="accent6">
                    <a:lumMod val="50000"/>
                  </a:schemeClr>
                </a:solidFill>
                <a:latin typeface="Calibri (Headings)"/>
                <a:cs typeface="Roboto"/>
              </a:rPr>
              <a:t>fondu 2028. - 2034. plānošanas perioda projekta darbībām sociālā darba jomas speciālistu profesionālās izaugsmes atbalstam</a:t>
            </a:r>
          </a:p>
        </p:txBody>
      </p:sp>
      <p:sp>
        <p:nvSpPr>
          <p:cNvPr id="5" name="Teksta vietturis 4">
            <a:extLst>
              <a:ext uri="{FF2B5EF4-FFF2-40B4-BE49-F238E27FC236}">
                <a16:creationId xmlns:a16="http://schemas.microsoft.com/office/drawing/2014/main" id="{9F6731A9-0121-4F97-B215-EF324E19E1D7}"/>
              </a:ext>
            </a:extLst>
          </p:cNvPr>
          <p:cNvSpPr>
            <a:spLocks noGrp="1"/>
          </p:cNvSpPr>
          <p:nvPr>
            <p:ph type="body" sz="quarter" idx="3"/>
          </p:nvPr>
        </p:nvSpPr>
        <p:spPr>
          <a:xfrm>
            <a:off x="7294652" y="5282111"/>
            <a:ext cx="3939405" cy="1325563"/>
          </a:xfrm>
        </p:spPr>
        <p:txBody>
          <a:bodyPr>
            <a:normAutofit fontScale="92500" lnSpcReduction="10000"/>
          </a:bodyPr>
          <a:lstStyle/>
          <a:p>
            <a:r>
              <a:rPr lang="lv-LV" dirty="0"/>
              <a:t>Ilze </a:t>
            </a:r>
            <a:r>
              <a:rPr lang="lv-LV" dirty="0" err="1"/>
              <a:t>Skrodele-Dubrovska</a:t>
            </a:r>
            <a:r>
              <a:rPr lang="lv-LV" dirty="0"/>
              <a:t>, </a:t>
            </a:r>
            <a:r>
              <a:rPr lang="lv-LV" b="0" dirty="0"/>
              <a:t>Sociālā darba un sociālās palīdzības politikas departamenta direktore</a:t>
            </a:r>
          </a:p>
          <a:p>
            <a:r>
              <a:rPr lang="lv-LV" b="0" dirty="0"/>
              <a:t>01.07.2026.</a:t>
            </a:r>
          </a:p>
        </p:txBody>
      </p:sp>
      <p:pic>
        <p:nvPicPr>
          <p:cNvPr id="7" name="object 2">
            <a:extLst>
              <a:ext uri="{FF2B5EF4-FFF2-40B4-BE49-F238E27FC236}">
                <a16:creationId xmlns:a16="http://schemas.microsoft.com/office/drawing/2014/main" id="{9777D7DC-FAFE-47B4-9EC3-95F92AFD3D09}"/>
              </a:ext>
              <a:ext uri="{C183D7F6-B498-43B3-948B-1728B52AA6E4}">
                <adec:decorative xmlns:adec="http://schemas.microsoft.com/office/drawing/2017/decorative" val="1"/>
              </a:ext>
            </a:extLst>
          </p:cNvPr>
          <p:cNvPicPr/>
          <p:nvPr/>
        </p:nvPicPr>
        <p:blipFill>
          <a:blip r:embed="rId2" cstate="print">
            <a:alphaModFix/>
          </a:blip>
          <a:stretch>
            <a:fillRect/>
          </a:stretch>
        </p:blipFill>
        <p:spPr>
          <a:xfrm>
            <a:off x="0" y="-1"/>
            <a:ext cx="12192000" cy="2673532"/>
          </a:xfrm>
          <a:prstGeom prst="rect">
            <a:avLst/>
          </a:prstGeom>
        </p:spPr>
      </p:pic>
      <p:pic>
        <p:nvPicPr>
          <p:cNvPr id="8" name="Picture 15" descr="Labklājības ministrijas ģerbonis">
            <a:extLst>
              <a:ext uri="{FF2B5EF4-FFF2-40B4-BE49-F238E27FC236}">
                <a16:creationId xmlns:a16="http://schemas.microsoft.com/office/drawing/2014/main" id="{AD0D4795-F4D8-46B6-9BF0-913F0C6B16D9}"/>
              </a:ext>
            </a:extLst>
          </p:cNvPr>
          <p:cNvPicPr>
            <a:picLocks noChangeAspect="1"/>
          </p:cNvPicPr>
          <p:nvPr/>
        </p:nvPicPr>
        <p:blipFill>
          <a:blip r:embed="rId3"/>
          <a:stretch>
            <a:fillRect/>
          </a:stretch>
        </p:blipFill>
        <p:spPr>
          <a:xfrm>
            <a:off x="5100445" y="906885"/>
            <a:ext cx="1991110" cy="1592888"/>
          </a:xfrm>
          <a:prstGeom prst="rect">
            <a:avLst/>
          </a:prstGeom>
        </p:spPr>
      </p:pic>
      <p:pic>
        <p:nvPicPr>
          <p:cNvPr id="9" name="Attēls 8">
            <a:extLst>
              <a:ext uri="{FF2B5EF4-FFF2-40B4-BE49-F238E27FC236}">
                <a16:creationId xmlns:a16="http://schemas.microsoft.com/office/drawing/2014/main" id="{BA426484-C7ED-4989-B842-DF667D70C26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1012225" y="6213733"/>
            <a:ext cx="979478" cy="644268"/>
          </a:xfrm>
          <a:prstGeom prst="rect">
            <a:avLst/>
          </a:prstGeom>
        </p:spPr>
      </p:pic>
    </p:spTree>
    <p:extLst>
      <p:ext uri="{BB962C8B-B14F-4D97-AF65-F5344CB8AC3E}">
        <p14:creationId xmlns:p14="http://schemas.microsoft.com/office/powerpoint/2010/main" val="18903805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2FCBEC-D1E4-498F-82AA-3CC40098197F}"/>
              </a:ext>
            </a:extLst>
          </p:cNvPr>
          <p:cNvSpPr>
            <a:spLocks noGrp="1"/>
          </p:cNvSpPr>
          <p:nvPr>
            <p:ph type="title"/>
          </p:nvPr>
        </p:nvSpPr>
        <p:spPr>
          <a:xfrm>
            <a:off x="600697" y="3018406"/>
            <a:ext cx="4156238" cy="1325563"/>
          </a:xfrm>
        </p:spPr>
        <p:txBody>
          <a:bodyPr>
            <a:normAutofit fontScale="90000"/>
          </a:bodyPr>
          <a:lstStyle/>
          <a:p>
            <a:r>
              <a:rPr lang="lv-LV" sz="4000" kern="0" spc="-95" dirty="0">
                <a:solidFill>
                  <a:schemeClr val="accent6">
                    <a:lumMod val="50000"/>
                  </a:schemeClr>
                </a:solidFill>
                <a:latin typeface="Calibri (Headings)"/>
                <a:cs typeface="Arial"/>
              </a:rPr>
              <a:t>1. Kompensācijas pašvaldībām par </a:t>
            </a:r>
            <a:r>
              <a:rPr lang="lv-LV" sz="4000" kern="0" spc="-95" dirty="0" err="1">
                <a:solidFill>
                  <a:schemeClr val="accent6">
                    <a:lumMod val="50000"/>
                  </a:schemeClr>
                </a:solidFill>
                <a:latin typeface="Calibri (Headings)"/>
                <a:cs typeface="Arial"/>
              </a:rPr>
              <a:t>supervīziju</a:t>
            </a:r>
            <a:r>
              <a:rPr lang="lv-LV" sz="4000" kern="0" spc="-95" dirty="0">
                <a:solidFill>
                  <a:schemeClr val="accent6">
                    <a:lumMod val="50000"/>
                  </a:schemeClr>
                </a:solidFill>
                <a:latin typeface="Calibri (Headings)"/>
                <a:cs typeface="Arial"/>
              </a:rPr>
              <a:t> nodrošināšanu</a:t>
            </a:r>
            <a:endParaRPr lang="lv-LV" sz="4000" dirty="0">
              <a:solidFill>
                <a:schemeClr val="accent6">
                  <a:lumMod val="50000"/>
                </a:schemeClr>
              </a:solidFill>
              <a:latin typeface="Calibri (Headings)"/>
            </a:endParaRPr>
          </a:p>
        </p:txBody>
      </p:sp>
      <p:pic>
        <p:nvPicPr>
          <p:cNvPr id="6" name="Content Placeholder 5">
            <a:extLst>
              <a:ext uri="{FF2B5EF4-FFF2-40B4-BE49-F238E27FC236}">
                <a16:creationId xmlns:a16="http://schemas.microsoft.com/office/drawing/2014/main" id="{8A222C12-C188-4D48-85BA-027C052C7997}"/>
              </a:ext>
              <a:ext uri="{C183D7F6-B498-43B3-948B-1728B52AA6E4}">
                <adec:decorative xmlns:adec="http://schemas.microsoft.com/office/drawing/2017/decorative" val="1"/>
              </a:ext>
            </a:extLst>
          </p:cNvPr>
          <p:cNvPicPr>
            <a:picLocks noGrp="1" noChangeAspect="1"/>
          </p:cNvPicPr>
          <p:nvPr>
            <p:ph sz="half" idx="1"/>
          </p:nvPr>
        </p:nvPicPr>
        <p:blipFill>
          <a:blip r:embed="rId2">
            <a:extLst>
              <a:ext uri="{28A0092B-C50C-407E-A947-70E740481C1C}">
                <a14:useLocalDpi xmlns:a14="http://schemas.microsoft.com/office/drawing/2010/main" val="0"/>
              </a:ext>
            </a:extLst>
          </a:blip>
          <a:srcRect/>
          <a:stretch/>
        </p:blipFill>
        <p:spPr>
          <a:xfrm>
            <a:off x="0" y="1"/>
            <a:ext cx="12191999" cy="2065180"/>
          </a:xfrm>
        </p:spPr>
      </p:pic>
      <p:sp>
        <p:nvSpPr>
          <p:cNvPr id="4" name="Content Placeholder 3">
            <a:extLst>
              <a:ext uri="{FF2B5EF4-FFF2-40B4-BE49-F238E27FC236}">
                <a16:creationId xmlns:a16="http://schemas.microsoft.com/office/drawing/2014/main" id="{180CB7AF-12B8-4E48-B5DE-B0C71030AA5A}"/>
              </a:ext>
            </a:extLst>
          </p:cNvPr>
          <p:cNvSpPr>
            <a:spLocks noGrp="1"/>
          </p:cNvSpPr>
          <p:nvPr>
            <p:ph sz="half" idx="2"/>
          </p:nvPr>
        </p:nvSpPr>
        <p:spPr>
          <a:xfrm>
            <a:off x="4924926" y="2391682"/>
            <a:ext cx="6481125" cy="4351338"/>
          </a:xfrm>
        </p:spPr>
        <p:txBody>
          <a:bodyPr/>
          <a:lstStyle/>
          <a:p>
            <a:pPr marL="298450" marR="5080" indent="-285750">
              <a:lnSpc>
                <a:spcPct val="150000"/>
              </a:lnSpc>
              <a:spcBef>
                <a:spcPts val="100"/>
              </a:spcBef>
            </a:pPr>
            <a:r>
              <a:rPr lang="lv-LV" sz="1800" kern="0" dirty="0">
                <a:solidFill>
                  <a:srgbClr val="313B42"/>
                </a:solidFill>
                <a:latin typeface="Calibri (Headings)"/>
                <a:cs typeface="Arial" panose="020B0604020202020204" pitchFamily="34" charset="0"/>
              </a:rPr>
              <a:t>Mērķa</a:t>
            </a:r>
            <a:r>
              <a:rPr lang="en-GB" sz="1800" kern="0" dirty="0">
                <a:solidFill>
                  <a:srgbClr val="313B42"/>
                </a:solidFill>
                <a:latin typeface="Calibri (Headings)"/>
                <a:cs typeface="Arial" panose="020B0604020202020204" pitchFamily="34" charset="0"/>
              </a:rPr>
              <a:t> </a:t>
            </a:r>
            <a:r>
              <a:rPr lang="lv-LV" sz="1800" kern="0" dirty="0">
                <a:solidFill>
                  <a:srgbClr val="313B42"/>
                </a:solidFill>
                <a:latin typeface="Calibri (Headings)"/>
                <a:cs typeface="Arial" panose="020B0604020202020204" pitchFamily="34" charset="0"/>
              </a:rPr>
              <a:t>grupa: sociālā darba speciālisti, sociālo dienestu un citu pašvaldību sociālo pakalpojumu sniedzēju iestāžu vadītāji, vietnieki, kā arī sociālo pakalpojumu sniegšanā un organizēšanā tieši iesaistītie sociālo dienestu struktūrvienību vadītāji un viņu vietnieki</a:t>
            </a:r>
          </a:p>
          <a:p>
            <a:pPr marL="298450" marR="5080" indent="-285750">
              <a:lnSpc>
                <a:spcPct val="150000"/>
              </a:lnSpc>
              <a:spcBef>
                <a:spcPts val="100"/>
              </a:spcBef>
            </a:pPr>
            <a:r>
              <a:rPr lang="lv-LV" sz="1800" kern="0" dirty="0">
                <a:solidFill>
                  <a:srgbClr val="313B42"/>
                </a:solidFill>
                <a:latin typeface="Calibri (Headings)"/>
                <a:cs typeface="Arial" panose="020B0604020202020204" pitchFamily="34" charset="0"/>
              </a:rPr>
              <a:t>Kompensācija līdzšinējā apmērā: 70%</a:t>
            </a:r>
          </a:p>
          <a:p>
            <a:pPr marL="298450" marR="5080" indent="-285750">
              <a:lnSpc>
                <a:spcPct val="150000"/>
              </a:lnSpc>
              <a:spcBef>
                <a:spcPts val="100"/>
              </a:spcBef>
            </a:pPr>
            <a:r>
              <a:rPr lang="lv-LV" sz="1800" kern="0" dirty="0">
                <a:solidFill>
                  <a:srgbClr val="313B42"/>
                </a:solidFill>
                <a:latin typeface="Calibri (Headings)"/>
                <a:cs typeface="Arial" panose="020B0604020202020204" pitchFamily="34" charset="0"/>
              </a:rPr>
              <a:t>Individuālās, grupu, komandas un organizācijas </a:t>
            </a:r>
            <a:r>
              <a:rPr lang="lv-LV" sz="1800" kern="0" dirty="0" err="1">
                <a:solidFill>
                  <a:srgbClr val="313B42"/>
                </a:solidFill>
                <a:latin typeface="Calibri (Headings)"/>
                <a:cs typeface="Arial" panose="020B0604020202020204" pitchFamily="34" charset="0"/>
              </a:rPr>
              <a:t>supervīzijas</a:t>
            </a:r>
            <a:endParaRPr lang="lv-LV" sz="1800" kern="0" dirty="0">
              <a:solidFill>
                <a:srgbClr val="313B42"/>
              </a:solidFill>
              <a:latin typeface="Calibri (Headings)"/>
              <a:cs typeface="Arial" panose="020B0604020202020204" pitchFamily="34" charset="0"/>
            </a:endParaRPr>
          </a:p>
          <a:p>
            <a:pPr marL="12700" marR="5080" lvl="0" indent="0">
              <a:lnSpc>
                <a:spcPct val="150000"/>
              </a:lnSpc>
              <a:spcBef>
                <a:spcPts val="100"/>
              </a:spcBef>
              <a:buNone/>
            </a:pPr>
            <a:endParaRPr lang="en-GB" sz="1800" kern="0" dirty="0">
              <a:solidFill>
                <a:srgbClr val="313B42"/>
              </a:solidFill>
              <a:latin typeface="Calibri (Headings)"/>
              <a:cs typeface="Arial" panose="020B0604020202020204" pitchFamily="34" charset="0"/>
            </a:endParaRPr>
          </a:p>
          <a:p>
            <a:pPr marL="12700" marR="5080" lvl="0" indent="0">
              <a:lnSpc>
                <a:spcPct val="150000"/>
              </a:lnSpc>
              <a:spcBef>
                <a:spcPts val="100"/>
              </a:spcBef>
              <a:buNone/>
            </a:pPr>
            <a:endParaRPr lang="lv-LV" dirty="0"/>
          </a:p>
        </p:txBody>
      </p:sp>
      <p:pic>
        <p:nvPicPr>
          <p:cNvPr id="7" name="object 4" descr="Labklājības ministrijas ģerbonis">
            <a:extLst>
              <a:ext uri="{FF2B5EF4-FFF2-40B4-BE49-F238E27FC236}">
                <a16:creationId xmlns:a16="http://schemas.microsoft.com/office/drawing/2014/main" id="{884D760D-9FAE-4D9C-9F83-519D174C5714}"/>
              </a:ext>
              <a:ext uri="{C183D7F6-B498-43B3-948B-1728B52AA6E4}">
                <adec:decorative xmlns:adec="http://schemas.microsoft.com/office/drawing/2017/decorative" val="0"/>
              </a:ext>
            </a:extLst>
          </p:cNvPr>
          <p:cNvPicPr/>
          <p:nvPr/>
        </p:nvPicPr>
        <p:blipFill>
          <a:blip r:embed="rId3" cstate="print"/>
          <a:stretch>
            <a:fillRect/>
          </a:stretch>
        </p:blipFill>
        <p:spPr>
          <a:xfrm>
            <a:off x="785949" y="5767020"/>
            <a:ext cx="976121" cy="775703"/>
          </a:xfrm>
          <a:prstGeom prst="rect">
            <a:avLst/>
          </a:prstGeom>
        </p:spPr>
      </p:pic>
    </p:spTree>
    <p:extLst>
      <p:ext uri="{BB962C8B-B14F-4D97-AF65-F5344CB8AC3E}">
        <p14:creationId xmlns:p14="http://schemas.microsoft.com/office/powerpoint/2010/main" val="12185489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B2E36BC-8DF2-4E7F-9EEB-3F011D5B5B47}"/>
              </a:ext>
            </a:extLst>
          </p:cNvPr>
          <p:cNvSpPr>
            <a:spLocks noGrp="1"/>
          </p:cNvSpPr>
          <p:nvPr>
            <p:ph type="title"/>
          </p:nvPr>
        </p:nvSpPr>
        <p:spPr>
          <a:xfrm>
            <a:off x="839788" y="365125"/>
            <a:ext cx="10515600" cy="1519425"/>
          </a:xfrm>
        </p:spPr>
        <p:txBody>
          <a:bodyPr>
            <a:normAutofit fontScale="90000"/>
          </a:bodyPr>
          <a:lstStyle/>
          <a:p>
            <a:r>
              <a:rPr lang="lv-LV" dirty="0">
                <a:solidFill>
                  <a:schemeClr val="accent6">
                    <a:lumMod val="50000"/>
                  </a:schemeClr>
                </a:solidFill>
                <a:latin typeface="Calibri (Headings)"/>
                <a:cs typeface="Roboto"/>
              </a:rPr>
              <a:t>2. Profesionālās kompetences pilnveide sociālajiem darbiniekiem sociālā darba </a:t>
            </a:r>
            <a:br>
              <a:rPr lang="lv-LV" dirty="0">
                <a:solidFill>
                  <a:schemeClr val="accent6">
                    <a:lumMod val="50000"/>
                  </a:schemeClr>
                </a:solidFill>
                <a:latin typeface="Calibri (Headings)"/>
                <a:cs typeface="Roboto"/>
              </a:rPr>
            </a:br>
            <a:r>
              <a:rPr lang="lv-LV" dirty="0">
                <a:solidFill>
                  <a:schemeClr val="accent6">
                    <a:lumMod val="50000"/>
                  </a:schemeClr>
                </a:solidFill>
                <a:latin typeface="Calibri (Headings)"/>
                <a:cs typeface="Roboto"/>
              </a:rPr>
              <a:t>metodiku apguvei</a:t>
            </a:r>
            <a:endParaRPr lang="lv-LV" dirty="0">
              <a:solidFill>
                <a:schemeClr val="accent6">
                  <a:lumMod val="50000"/>
                </a:schemeClr>
              </a:solidFill>
            </a:endParaRPr>
          </a:p>
        </p:txBody>
      </p:sp>
      <p:sp>
        <p:nvSpPr>
          <p:cNvPr id="4" name="Satura vietturis 3">
            <a:extLst>
              <a:ext uri="{FF2B5EF4-FFF2-40B4-BE49-F238E27FC236}">
                <a16:creationId xmlns:a16="http://schemas.microsoft.com/office/drawing/2014/main" id="{A58F22D7-6B55-41B3-BFAC-E9AAD26C7526}"/>
              </a:ext>
            </a:extLst>
          </p:cNvPr>
          <p:cNvSpPr>
            <a:spLocks noGrp="1"/>
          </p:cNvSpPr>
          <p:nvPr>
            <p:ph sz="half" idx="2"/>
          </p:nvPr>
        </p:nvSpPr>
        <p:spPr/>
        <p:txBody>
          <a:bodyPr/>
          <a:lstStyle/>
          <a:p>
            <a:r>
              <a:rPr lang="lv-LV" sz="2800" spc="-10" dirty="0">
                <a:solidFill>
                  <a:srgbClr val="313B42"/>
                </a:solidFill>
                <a:latin typeface="Calibri (Headings)"/>
                <a:cs typeface="Arial" panose="020B0604020202020204" pitchFamily="34" charset="0"/>
              </a:rPr>
              <a:t>Metodiku mācības </a:t>
            </a:r>
            <a:r>
              <a:rPr lang="lv-LV" spc="-10" dirty="0">
                <a:solidFill>
                  <a:srgbClr val="313B42"/>
                </a:solidFill>
                <a:latin typeface="Calibri (Headings)"/>
                <a:cs typeface="Arial" panose="020B0604020202020204" pitchFamily="34" charset="0"/>
              </a:rPr>
              <a:t>s</a:t>
            </a:r>
            <a:r>
              <a:rPr lang="lv-LV" sz="2800" spc="-10" dirty="0">
                <a:solidFill>
                  <a:srgbClr val="313B42"/>
                </a:solidFill>
                <a:latin typeface="Calibri (Headings)"/>
                <a:cs typeface="Arial" panose="020B0604020202020204" pitchFamily="34" charset="0"/>
              </a:rPr>
              <a:t>ociālajiem darbiniekiem 9.2.1.1. un 4.3.5.4. pasākumu ietvaros izstrādāto sociālā darba metodiku darbam ar dažādām mērķa grupām un par dažādām sociālā darba formām apguvei</a:t>
            </a:r>
            <a:endParaRPr lang="lv-LV" dirty="0"/>
          </a:p>
        </p:txBody>
      </p:sp>
      <p:pic>
        <p:nvPicPr>
          <p:cNvPr id="7" name="object 10" descr="Labklājības ministrijas ģerbonis">
            <a:extLst>
              <a:ext uri="{FF2B5EF4-FFF2-40B4-BE49-F238E27FC236}">
                <a16:creationId xmlns:a16="http://schemas.microsoft.com/office/drawing/2014/main" id="{B4170D4F-89B8-42FA-A0F3-154D68FD71CB}"/>
              </a:ext>
              <a:ext uri="{C183D7F6-B498-43B3-948B-1728B52AA6E4}">
                <adec:decorative xmlns:adec="http://schemas.microsoft.com/office/drawing/2017/decorative" val="0"/>
              </a:ext>
            </a:extLst>
          </p:cNvPr>
          <p:cNvPicPr/>
          <p:nvPr/>
        </p:nvPicPr>
        <p:blipFill>
          <a:blip r:embed="rId2" cstate="print"/>
          <a:stretch>
            <a:fillRect/>
          </a:stretch>
        </p:blipFill>
        <p:spPr>
          <a:xfrm>
            <a:off x="9930167" y="0"/>
            <a:ext cx="1236715" cy="1519425"/>
          </a:xfrm>
          <a:prstGeom prst="rect">
            <a:avLst/>
          </a:prstGeom>
        </p:spPr>
      </p:pic>
      <p:pic>
        <p:nvPicPr>
          <p:cNvPr id="8" name="Attēls 7">
            <a:extLst>
              <a:ext uri="{FF2B5EF4-FFF2-40B4-BE49-F238E27FC236}">
                <a16:creationId xmlns:a16="http://schemas.microsoft.com/office/drawing/2014/main" id="{911388EB-35C4-46A1-9E2C-3C874AA7FC6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930167" y="3429000"/>
            <a:ext cx="2152075" cy="3139712"/>
          </a:xfrm>
          <a:prstGeom prst="rect">
            <a:avLst/>
          </a:prstGeom>
        </p:spPr>
      </p:pic>
      <p:sp>
        <p:nvSpPr>
          <p:cNvPr id="14" name="Content Placeholder 13">
            <a:extLst>
              <a:ext uri="{FF2B5EF4-FFF2-40B4-BE49-F238E27FC236}">
                <a16:creationId xmlns:a16="http://schemas.microsoft.com/office/drawing/2014/main" id="{230BBE57-5D3F-4D12-9C8D-85D28F9F6592}"/>
              </a:ext>
            </a:extLst>
          </p:cNvPr>
          <p:cNvSpPr>
            <a:spLocks noGrp="1"/>
          </p:cNvSpPr>
          <p:nvPr>
            <p:ph sz="quarter" idx="4"/>
          </p:nvPr>
        </p:nvSpPr>
        <p:spPr/>
        <p:txBody>
          <a:bodyPr/>
          <a:lstStyle/>
          <a:p>
            <a:r>
              <a:rPr lang="lv-LV" dirty="0"/>
              <a:t>Forma: profesionālās pilnveides izglītības programmas un neformālās mācību programmas</a:t>
            </a:r>
          </a:p>
        </p:txBody>
      </p:sp>
    </p:spTree>
    <p:extLst>
      <p:ext uri="{BB962C8B-B14F-4D97-AF65-F5344CB8AC3E}">
        <p14:creationId xmlns:p14="http://schemas.microsoft.com/office/powerpoint/2010/main" val="5532147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B2E36BC-8DF2-4E7F-9EEB-3F011D5B5B47}"/>
              </a:ext>
            </a:extLst>
          </p:cNvPr>
          <p:cNvSpPr>
            <a:spLocks noGrp="1"/>
          </p:cNvSpPr>
          <p:nvPr>
            <p:ph type="title"/>
          </p:nvPr>
        </p:nvSpPr>
        <p:spPr>
          <a:xfrm>
            <a:off x="839788" y="365125"/>
            <a:ext cx="10515600" cy="1519425"/>
          </a:xfrm>
        </p:spPr>
        <p:txBody>
          <a:bodyPr>
            <a:normAutofit/>
          </a:bodyPr>
          <a:lstStyle/>
          <a:p>
            <a:r>
              <a:rPr lang="en-GB" dirty="0">
                <a:solidFill>
                  <a:schemeClr val="accent6">
                    <a:lumMod val="50000"/>
                  </a:schemeClr>
                </a:solidFill>
                <a:latin typeface="Calibri (Headings)"/>
                <a:cs typeface="Roboto"/>
              </a:rPr>
              <a:t>3</a:t>
            </a:r>
            <a:r>
              <a:rPr lang="lv-LV" dirty="0">
                <a:solidFill>
                  <a:schemeClr val="accent6">
                    <a:lumMod val="50000"/>
                  </a:schemeClr>
                </a:solidFill>
                <a:latin typeface="Calibri (Headings)"/>
                <a:cs typeface="Roboto"/>
              </a:rPr>
              <a:t>. Profesionālo prasmju treniņš sociālā </a:t>
            </a:r>
            <a:br>
              <a:rPr lang="en-GB" dirty="0">
                <a:solidFill>
                  <a:schemeClr val="accent6">
                    <a:lumMod val="50000"/>
                  </a:schemeClr>
                </a:solidFill>
                <a:latin typeface="Calibri (Headings)"/>
                <a:cs typeface="Roboto"/>
              </a:rPr>
            </a:br>
            <a:r>
              <a:rPr lang="lv-LV" dirty="0">
                <a:solidFill>
                  <a:schemeClr val="accent6">
                    <a:lumMod val="50000"/>
                  </a:schemeClr>
                </a:solidFill>
                <a:latin typeface="Calibri (Headings)"/>
                <a:cs typeface="Roboto"/>
              </a:rPr>
              <a:t>darba jomas speciālistiem</a:t>
            </a:r>
            <a:endParaRPr lang="lv-LV" dirty="0">
              <a:solidFill>
                <a:schemeClr val="accent6">
                  <a:lumMod val="50000"/>
                </a:schemeClr>
              </a:solidFill>
            </a:endParaRPr>
          </a:p>
        </p:txBody>
      </p:sp>
      <p:sp>
        <p:nvSpPr>
          <p:cNvPr id="4" name="Satura vietturis 3">
            <a:extLst>
              <a:ext uri="{FF2B5EF4-FFF2-40B4-BE49-F238E27FC236}">
                <a16:creationId xmlns:a16="http://schemas.microsoft.com/office/drawing/2014/main" id="{A58F22D7-6B55-41B3-BFAC-E9AAD26C7526}"/>
              </a:ext>
            </a:extLst>
          </p:cNvPr>
          <p:cNvSpPr>
            <a:spLocks noGrp="1"/>
          </p:cNvSpPr>
          <p:nvPr>
            <p:ph sz="half" idx="2"/>
          </p:nvPr>
        </p:nvSpPr>
        <p:spPr/>
        <p:txBody>
          <a:bodyPr>
            <a:normAutofit fontScale="92500" lnSpcReduction="20000"/>
          </a:bodyPr>
          <a:lstStyle/>
          <a:p>
            <a:r>
              <a:rPr lang="lv-LV" spc="-10" dirty="0">
                <a:solidFill>
                  <a:srgbClr val="313B42"/>
                </a:solidFill>
                <a:latin typeface="Calibri (Headings)"/>
                <a:cs typeface="Arial" panose="020B0604020202020204" pitchFamily="34" charset="0"/>
              </a:rPr>
              <a:t> Neformālo mācību programmu īstenošana, lai nostiprinātu un attīstītu praktiskās prasmes sociālā darba metodiku pielietošanā speciālistiem, kuri metodikas jau ir apguvuši un īsteno tās ikdienā, bet kuriem ik pa laikam nepieciešams atbalsts metodiku praktiskajā pielietošanā, specifisku prasmju attīstībā</a:t>
            </a:r>
            <a:endParaRPr lang="lv-LV" dirty="0"/>
          </a:p>
        </p:txBody>
      </p:sp>
      <p:pic>
        <p:nvPicPr>
          <p:cNvPr id="7" name="object 10" descr="Labklājības ministrijas ģerbonis">
            <a:extLst>
              <a:ext uri="{FF2B5EF4-FFF2-40B4-BE49-F238E27FC236}">
                <a16:creationId xmlns:a16="http://schemas.microsoft.com/office/drawing/2014/main" id="{B4170D4F-89B8-42FA-A0F3-154D68FD71CB}"/>
              </a:ext>
              <a:ext uri="{C183D7F6-B498-43B3-948B-1728B52AA6E4}">
                <adec:decorative xmlns:adec="http://schemas.microsoft.com/office/drawing/2017/decorative" val="0"/>
              </a:ext>
            </a:extLst>
          </p:cNvPr>
          <p:cNvPicPr/>
          <p:nvPr/>
        </p:nvPicPr>
        <p:blipFill>
          <a:blip r:embed="rId2" cstate="print"/>
          <a:stretch>
            <a:fillRect/>
          </a:stretch>
        </p:blipFill>
        <p:spPr>
          <a:xfrm>
            <a:off x="9930167" y="0"/>
            <a:ext cx="1236715" cy="1519425"/>
          </a:xfrm>
          <a:prstGeom prst="rect">
            <a:avLst/>
          </a:prstGeom>
        </p:spPr>
      </p:pic>
      <p:pic>
        <p:nvPicPr>
          <p:cNvPr id="8" name="Attēls 7">
            <a:extLst>
              <a:ext uri="{FF2B5EF4-FFF2-40B4-BE49-F238E27FC236}">
                <a16:creationId xmlns:a16="http://schemas.microsoft.com/office/drawing/2014/main" id="{911388EB-35C4-46A1-9E2C-3C874AA7FC6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930167" y="3429000"/>
            <a:ext cx="2152075" cy="3139712"/>
          </a:xfrm>
          <a:prstGeom prst="rect">
            <a:avLst/>
          </a:prstGeom>
        </p:spPr>
      </p:pic>
      <p:sp>
        <p:nvSpPr>
          <p:cNvPr id="14" name="Content Placeholder 13">
            <a:extLst>
              <a:ext uri="{FF2B5EF4-FFF2-40B4-BE49-F238E27FC236}">
                <a16:creationId xmlns:a16="http://schemas.microsoft.com/office/drawing/2014/main" id="{230BBE57-5D3F-4D12-9C8D-85D28F9F6592}"/>
              </a:ext>
            </a:extLst>
          </p:cNvPr>
          <p:cNvSpPr>
            <a:spLocks noGrp="1"/>
          </p:cNvSpPr>
          <p:nvPr>
            <p:ph sz="quarter" idx="4"/>
          </p:nvPr>
        </p:nvSpPr>
        <p:spPr/>
        <p:txBody>
          <a:bodyPr>
            <a:normAutofit fontScale="92500" lnSpcReduction="20000"/>
          </a:bodyPr>
          <a:lstStyle/>
          <a:p>
            <a:r>
              <a:rPr lang="lv-LV" dirty="0"/>
              <a:t>Neformālo mācību programmu īstenošana specifisku prasmju nostiprināšanai neatkarīgi no SD metodikām, piemēram, saskarsme un komunikācija ar agresīviem klientiem, personām ar GRT</a:t>
            </a:r>
            <a:r>
              <a:rPr lang="en-GB" dirty="0"/>
              <a:t>, </a:t>
            </a:r>
            <a:r>
              <a:rPr lang="en-GB" dirty="0" err="1"/>
              <a:t>u.c.</a:t>
            </a:r>
            <a:endParaRPr lang="en-GB" dirty="0"/>
          </a:p>
          <a:p>
            <a:r>
              <a:rPr lang="lv-LV" dirty="0"/>
              <a:t>Neformālās mācības vadības līmeņa speciālistiem par KVS metodikas tēmām (KVS iedzīvināšanai), kā arī vadības prasmju nostiprināšanai</a:t>
            </a:r>
            <a:endParaRPr lang="en-GB" dirty="0"/>
          </a:p>
          <a:p>
            <a:endParaRPr lang="lv-LV" dirty="0"/>
          </a:p>
        </p:txBody>
      </p:sp>
    </p:spTree>
    <p:extLst>
      <p:ext uri="{BB962C8B-B14F-4D97-AF65-F5344CB8AC3E}">
        <p14:creationId xmlns:p14="http://schemas.microsoft.com/office/powerpoint/2010/main" val="321217162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B2E36BC-8DF2-4E7F-9EEB-3F011D5B5B47}"/>
              </a:ext>
            </a:extLst>
          </p:cNvPr>
          <p:cNvSpPr>
            <a:spLocks noGrp="1"/>
          </p:cNvSpPr>
          <p:nvPr>
            <p:ph type="title"/>
          </p:nvPr>
        </p:nvSpPr>
        <p:spPr>
          <a:xfrm>
            <a:off x="827088" y="1909575"/>
            <a:ext cx="9765568" cy="3139712"/>
          </a:xfrm>
        </p:spPr>
        <p:txBody>
          <a:bodyPr>
            <a:normAutofit fontScale="90000"/>
          </a:bodyPr>
          <a:lstStyle/>
          <a:p>
            <a:r>
              <a:rPr lang="en-GB" sz="3600" dirty="0">
                <a:solidFill>
                  <a:schemeClr val="accent6">
                    <a:lumMod val="50000"/>
                  </a:schemeClr>
                </a:solidFill>
                <a:latin typeface="Calibri (Headings)"/>
                <a:cs typeface="Roboto"/>
              </a:rPr>
              <a:t>4</a:t>
            </a:r>
            <a:r>
              <a:rPr lang="lv-LV" sz="3600" dirty="0">
                <a:solidFill>
                  <a:schemeClr val="accent6">
                    <a:lumMod val="50000"/>
                  </a:schemeClr>
                </a:solidFill>
                <a:latin typeface="Calibri (Headings)"/>
                <a:cs typeface="Roboto"/>
              </a:rPr>
              <a:t>. E-mācību īstenošana ikvienam interesentam par sociālā darba metodikām </a:t>
            </a:r>
            <a:br>
              <a:rPr lang="lv-LV" sz="3600" dirty="0">
                <a:solidFill>
                  <a:schemeClr val="accent6">
                    <a:lumMod val="50000"/>
                  </a:schemeClr>
                </a:solidFill>
                <a:latin typeface="Calibri (Headings)"/>
                <a:cs typeface="Roboto"/>
              </a:rPr>
            </a:br>
            <a:br>
              <a:rPr lang="lv-LV" sz="3600" dirty="0">
                <a:solidFill>
                  <a:schemeClr val="accent6">
                    <a:lumMod val="50000"/>
                  </a:schemeClr>
                </a:solidFill>
                <a:latin typeface="Calibri (Headings)"/>
                <a:cs typeface="Roboto"/>
              </a:rPr>
            </a:br>
            <a:r>
              <a:rPr lang="en-GB" sz="3600" dirty="0">
                <a:solidFill>
                  <a:schemeClr val="accent6">
                    <a:lumMod val="50000"/>
                  </a:schemeClr>
                </a:solidFill>
                <a:latin typeface="Calibri (Headings)"/>
                <a:cs typeface="Roboto"/>
              </a:rPr>
              <a:t>5</a:t>
            </a:r>
            <a:r>
              <a:rPr lang="lv-LV" sz="3600" dirty="0">
                <a:solidFill>
                  <a:schemeClr val="accent6">
                    <a:lumMod val="50000"/>
                  </a:schemeClr>
                </a:solidFill>
                <a:latin typeface="Calibri (Headings)"/>
                <a:cs typeface="Roboto"/>
              </a:rPr>
              <a:t>. Sociālā darba metodiku aktualizācija (9.2.1.1. un 4.3.5.4. pasākumu ietvaros izstrādātajām metodikām)</a:t>
            </a:r>
            <a:br>
              <a:rPr lang="en-GB" sz="3600" dirty="0">
                <a:solidFill>
                  <a:schemeClr val="accent6">
                    <a:lumMod val="50000"/>
                  </a:schemeClr>
                </a:solidFill>
                <a:latin typeface="Calibri (Headings)"/>
                <a:cs typeface="Roboto"/>
              </a:rPr>
            </a:br>
            <a:br>
              <a:rPr lang="en-GB" sz="3600" dirty="0">
                <a:solidFill>
                  <a:schemeClr val="accent6">
                    <a:lumMod val="50000"/>
                  </a:schemeClr>
                </a:solidFill>
                <a:latin typeface="Calibri (Headings)"/>
                <a:cs typeface="Roboto"/>
              </a:rPr>
            </a:br>
            <a:r>
              <a:rPr lang="en-GB" sz="3600" dirty="0">
                <a:solidFill>
                  <a:schemeClr val="accent6">
                    <a:lumMod val="50000"/>
                  </a:schemeClr>
                </a:solidFill>
                <a:latin typeface="Calibri (Headings)"/>
                <a:cs typeface="Roboto"/>
              </a:rPr>
              <a:t>6. </a:t>
            </a:r>
            <a:r>
              <a:rPr lang="lv-LV" sz="3600" dirty="0">
                <a:solidFill>
                  <a:schemeClr val="accent6">
                    <a:lumMod val="50000"/>
                  </a:schemeClr>
                </a:solidFill>
                <a:latin typeface="Calibri (Headings)"/>
                <a:cs typeface="Roboto"/>
              </a:rPr>
              <a:t>Profesionālās pilnveides izglītības programmu īstenošana aprūpētājiem</a:t>
            </a:r>
            <a:endParaRPr lang="lv-LV" sz="3600" dirty="0">
              <a:solidFill>
                <a:schemeClr val="accent6">
                  <a:lumMod val="50000"/>
                </a:schemeClr>
              </a:solidFill>
            </a:endParaRPr>
          </a:p>
        </p:txBody>
      </p:sp>
      <p:pic>
        <p:nvPicPr>
          <p:cNvPr id="7" name="object 10" descr="Labklājības ministrijas ģerbonis">
            <a:extLst>
              <a:ext uri="{FF2B5EF4-FFF2-40B4-BE49-F238E27FC236}">
                <a16:creationId xmlns:a16="http://schemas.microsoft.com/office/drawing/2014/main" id="{B4170D4F-89B8-42FA-A0F3-154D68FD71CB}"/>
              </a:ext>
              <a:ext uri="{C183D7F6-B498-43B3-948B-1728B52AA6E4}">
                <adec:decorative xmlns:adec="http://schemas.microsoft.com/office/drawing/2017/decorative" val="0"/>
              </a:ext>
            </a:extLst>
          </p:cNvPr>
          <p:cNvPicPr/>
          <p:nvPr/>
        </p:nvPicPr>
        <p:blipFill>
          <a:blip r:embed="rId2" cstate="print"/>
          <a:stretch>
            <a:fillRect/>
          </a:stretch>
        </p:blipFill>
        <p:spPr>
          <a:xfrm>
            <a:off x="9930167" y="0"/>
            <a:ext cx="1236715" cy="1519425"/>
          </a:xfrm>
          <a:prstGeom prst="rect">
            <a:avLst/>
          </a:prstGeom>
        </p:spPr>
      </p:pic>
      <p:pic>
        <p:nvPicPr>
          <p:cNvPr id="8" name="Attēls 7">
            <a:extLst>
              <a:ext uri="{FF2B5EF4-FFF2-40B4-BE49-F238E27FC236}">
                <a16:creationId xmlns:a16="http://schemas.microsoft.com/office/drawing/2014/main" id="{911388EB-35C4-46A1-9E2C-3C874AA7FC6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930167" y="3429000"/>
            <a:ext cx="2152075" cy="3139712"/>
          </a:xfrm>
          <a:prstGeom prst="rect">
            <a:avLst/>
          </a:prstGeom>
        </p:spPr>
      </p:pic>
    </p:spTree>
    <p:extLst>
      <p:ext uri="{BB962C8B-B14F-4D97-AF65-F5344CB8AC3E}">
        <p14:creationId xmlns:p14="http://schemas.microsoft.com/office/powerpoint/2010/main" val="6784006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B2E36BC-8DF2-4E7F-9EEB-3F011D5B5B47}"/>
              </a:ext>
            </a:extLst>
          </p:cNvPr>
          <p:cNvSpPr>
            <a:spLocks noGrp="1"/>
          </p:cNvSpPr>
          <p:nvPr>
            <p:ph type="title"/>
          </p:nvPr>
        </p:nvSpPr>
        <p:spPr>
          <a:xfrm>
            <a:off x="839788" y="365125"/>
            <a:ext cx="8920661" cy="1905464"/>
          </a:xfrm>
        </p:spPr>
        <p:txBody>
          <a:bodyPr>
            <a:normAutofit/>
          </a:bodyPr>
          <a:lstStyle/>
          <a:p>
            <a:r>
              <a:rPr lang="en-GB" dirty="0">
                <a:solidFill>
                  <a:schemeClr val="accent6">
                    <a:lumMod val="50000"/>
                  </a:schemeClr>
                </a:solidFill>
                <a:latin typeface="Calibri (Headings)"/>
                <a:cs typeface="Roboto"/>
              </a:rPr>
              <a:t>7</a:t>
            </a:r>
            <a:r>
              <a:rPr lang="lv-LV" dirty="0">
                <a:solidFill>
                  <a:schemeClr val="accent6">
                    <a:lumMod val="50000"/>
                  </a:schemeClr>
                </a:solidFill>
                <a:latin typeface="Calibri (Headings)"/>
                <a:cs typeface="Roboto"/>
              </a:rPr>
              <a:t>. Informatīvi izglītojošie pasākumi sociālā darba jomā strādājošajiem un sabiedrībai</a:t>
            </a:r>
            <a:endParaRPr lang="lv-LV" dirty="0">
              <a:solidFill>
                <a:schemeClr val="accent6">
                  <a:lumMod val="50000"/>
                </a:schemeClr>
              </a:solidFill>
            </a:endParaRPr>
          </a:p>
        </p:txBody>
      </p:sp>
      <p:sp>
        <p:nvSpPr>
          <p:cNvPr id="4" name="Satura vietturis 3">
            <a:extLst>
              <a:ext uri="{FF2B5EF4-FFF2-40B4-BE49-F238E27FC236}">
                <a16:creationId xmlns:a16="http://schemas.microsoft.com/office/drawing/2014/main" id="{A58F22D7-6B55-41B3-BFAC-E9AAD26C7526}"/>
              </a:ext>
            </a:extLst>
          </p:cNvPr>
          <p:cNvSpPr>
            <a:spLocks noGrp="1"/>
          </p:cNvSpPr>
          <p:nvPr>
            <p:ph sz="half" idx="2"/>
          </p:nvPr>
        </p:nvSpPr>
        <p:spPr/>
        <p:txBody>
          <a:bodyPr>
            <a:normAutofit/>
          </a:bodyPr>
          <a:lstStyle/>
          <a:p>
            <a:r>
              <a:rPr lang="lv-LV" spc="-10" dirty="0">
                <a:solidFill>
                  <a:srgbClr val="313B42"/>
                </a:solidFill>
                <a:latin typeface="Calibri (Headings)"/>
                <a:cs typeface="Arial" panose="020B0604020202020204" pitchFamily="34" charset="0"/>
              </a:rPr>
              <a:t>Ikgadējā sociālā darba konference</a:t>
            </a:r>
          </a:p>
          <a:p>
            <a:r>
              <a:rPr lang="lv-LV" dirty="0"/>
              <a:t>Reģionālie metodiskie semināri</a:t>
            </a:r>
          </a:p>
          <a:p>
            <a:r>
              <a:rPr lang="lv-LV" dirty="0"/>
              <a:t>Starpnozaru tematiskās diskusijas</a:t>
            </a:r>
          </a:p>
          <a:p>
            <a:r>
              <a:rPr lang="lv-LV" dirty="0"/>
              <a:t>Vasaras skolas sociālā darba speciālistiem, sociālo dienestu vadītājiem</a:t>
            </a:r>
          </a:p>
          <a:p>
            <a:endParaRPr lang="lv-LV" dirty="0"/>
          </a:p>
        </p:txBody>
      </p:sp>
      <p:pic>
        <p:nvPicPr>
          <p:cNvPr id="7" name="object 10" descr="Labklājības ministrijas ģerbonis">
            <a:extLst>
              <a:ext uri="{FF2B5EF4-FFF2-40B4-BE49-F238E27FC236}">
                <a16:creationId xmlns:a16="http://schemas.microsoft.com/office/drawing/2014/main" id="{B4170D4F-89B8-42FA-A0F3-154D68FD71CB}"/>
              </a:ext>
              <a:ext uri="{C183D7F6-B498-43B3-948B-1728B52AA6E4}">
                <adec:decorative xmlns:adec="http://schemas.microsoft.com/office/drawing/2017/decorative" val="0"/>
              </a:ext>
            </a:extLst>
          </p:cNvPr>
          <p:cNvPicPr/>
          <p:nvPr/>
        </p:nvPicPr>
        <p:blipFill>
          <a:blip r:embed="rId2" cstate="print"/>
          <a:stretch>
            <a:fillRect/>
          </a:stretch>
        </p:blipFill>
        <p:spPr>
          <a:xfrm>
            <a:off x="9930167" y="0"/>
            <a:ext cx="1236715" cy="1519425"/>
          </a:xfrm>
          <a:prstGeom prst="rect">
            <a:avLst/>
          </a:prstGeom>
        </p:spPr>
      </p:pic>
      <p:pic>
        <p:nvPicPr>
          <p:cNvPr id="8" name="Attēls 7">
            <a:extLst>
              <a:ext uri="{FF2B5EF4-FFF2-40B4-BE49-F238E27FC236}">
                <a16:creationId xmlns:a16="http://schemas.microsoft.com/office/drawing/2014/main" id="{911388EB-35C4-46A1-9E2C-3C874AA7FC6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930167" y="3429000"/>
            <a:ext cx="2152075" cy="3139712"/>
          </a:xfrm>
          <a:prstGeom prst="rect">
            <a:avLst/>
          </a:prstGeom>
        </p:spPr>
      </p:pic>
      <p:sp>
        <p:nvSpPr>
          <p:cNvPr id="14" name="Content Placeholder 13">
            <a:extLst>
              <a:ext uri="{FF2B5EF4-FFF2-40B4-BE49-F238E27FC236}">
                <a16:creationId xmlns:a16="http://schemas.microsoft.com/office/drawing/2014/main" id="{230BBE57-5D3F-4D12-9C8D-85D28F9F6592}"/>
              </a:ext>
            </a:extLst>
          </p:cNvPr>
          <p:cNvSpPr>
            <a:spLocks noGrp="1"/>
          </p:cNvSpPr>
          <p:nvPr>
            <p:ph sz="quarter" idx="4"/>
          </p:nvPr>
        </p:nvSpPr>
        <p:spPr>
          <a:xfrm>
            <a:off x="6172199" y="2505075"/>
            <a:ext cx="5494283" cy="3684588"/>
          </a:xfrm>
        </p:spPr>
        <p:txBody>
          <a:bodyPr>
            <a:normAutofit/>
          </a:bodyPr>
          <a:lstStyle/>
          <a:p>
            <a:r>
              <a:rPr lang="lv-LV" dirty="0"/>
              <a:t>Izdevums «Sociālais darbs Latvijā» (2X gadā)</a:t>
            </a:r>
          </a:p>
          <a:p>
            <a:r>
              <a:rPr lang="lv-LV" dirty="0"/>
              <a:t>Informatīvā kampaņa sabiedrības informētības un sociālā darba atpazīstamības veicināšanai</a:t>
            </a:r>
          </a:p>
        </p:txBody>
      </p:sp>
    </p:spTree>
    <p:extLst>
      <p:ext uri="{BB962C8B-B14F-4D97-AF65-F5344CB8AC3E}">
        <p14:creationId xmlns:p14="http://schemas.microsoft.com/office/powerpoint/2010/main" val="26127819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B2E36BC-8DF2-4E7F-9EEB-3F011D5B5B47}"/>
              </a:ext>
            </a:extLst>
          </p:cNvPr>
          <p:cNvSpPr>
            <a:spLocks noGrp="1"/>
          </p:cNvSpPr>
          <p:nvPr>
            <p:ph type="title"/>
          </p:nvPr>
        </p:nvSpPr>
        <p:spPr>
          <a:xfrm>
            <a:off x="839788" y="365125"/>
            <a:ext cx="8920661" cy="1905464"/>
          </a:xfrm>
        </p:spPr>
        <p:txBody>
          <a:bodyPr>
            <a:normAutofit/>
          </a:bodyPr>
          <a:lstStyle/>
          <a:p>
            <a:r>
              <a:rPr lang="en-GB" dirty="0">
                <a:solidFill>
                  <a:schemeClr val="accent6">
                    <a:lumMod val="50000"/>
                  </a:schemeClr>
                </a:solidFill>
                <a:latin typeface="Calibri (Headings)"/>
                <a:cs typeface="Roboto"/>
              </a:rPr>
              <a:t>8</a:t>
            </a:r>
            <a:r>
              <a:rPr lang="lv-LV" dirty="0">
                <a:solidFill>
                  <a:schemeClr val="accent6">
                    <a:lumMod val="50000"/>
                  </a:schemeClr>
                </a:solidFill>
                <a:latin typeface="Calibri (Headings)"/>
                <a:cs typeface="Roboto"/>
              </a:rPr>
              <a:t>. Izpētes sociālā darba jomā</a:t>
            </a:r>
            <a:endParaRPr lang="lv-LV" dirty="0">
              <a:solidFill>
                <a:schemeClr val="accent6">
                  <a:lumMod val="50000"/>
                </a:schemeClr>
              </a:solidFill>
            </a:endParaRPr>
          </a:p>
        </p:txBody>
      </p:sp>
      <p:sp>
        <p:nvSpPr>
          <p:cNvPr id="4" name="Satura vietturis 3">
            <a:extLst>
              <a:ext uri="{FF2B5EF4-FFF2-40B4-BE49-F238E27FC236}">
                <a16:creationId xmlns:a16="http://schemas.microsoft.com/office/drawing/2014/main" id="{A58F22D7-6B55-41B3-BFAC-E9AAD26C7526}"/>
              </a:ext>
            </a:extLst>
          </p:cNvPr>
          <p:cNvSpPr>
            <a:spLocks noGrp="1"/>
          </p:cNvSpPr>
          <p:nvPr>
            <p:ph sz="half" idx="2"/>
          </p:nvPr>
        </p:nvSpPr>
        <p:spPr/>
        <p:txBody>
          <a:bodyPr>
            <a:normAutofit/>
          </a:bodyPr>
          <a:lstStyle/>
          <a:p>
            <a:r>
              <a:rPr lang="lv-LV" spc="-10" dirty="0">
                <a:solidFill>
                  <a:srgbClr val="313B42"/>
                </a:solidFill>
                <a:latin typeface="Calibri (Headings)"/>
                <a:cs typeface="Arial" panose="020B0604020202020204" pitchFamily="34" charset="0"/>
              </a:rPr>
              <a:t>Sabiedrības uzticēšanās sociālajiem dienestiem (2x periodā)</a:t>
            </a:r>
            <a:endParaRPr lang="lv-LV" dirty="0"/>
          </a:p>
          <a:p>
            <a:r>
              <a:rPr lang="lv-LV" dirty="0"/>
              <a:t>Sociālā darba speciālistu apmierinātība</a:t>
            </a:r>
            <a:r>
              <a:rPr lang="en-GB" dirty="0"/>
              <a:t>s</a:t>
            </a:r>
            <a:r>
              <a:rPr lang="lv-LV" dirty="0"/>
              <a:t> ar darba apstākļiem izpēte</a:t>
            </a:r>
          </a:p>
        </p:txBody>
      </p:sp>
      <p:pic>
        <p:nvPicPr>
          <p:cNvPr id="7" name="object 10" descr="Labklājības ministrijas ģerbonis">
            <a:extLst>
              <a:ext uri="{FF2B5EF4-FFF2-40B4-BE49-F238E27FC236}">
                <a16:creationId xmlns:a16="http://schemas.microsoft.com/office/drawing/2014/main" id="{B4170D4F-89B8-42FA-A0F3-154D68FD71CB}"/>
              </a:ext>
              <a:ext uri="{C183D7F6-B498-43B3-948B-1728B52AA6E4}">
                <adec:decorative xmlns:adec="http://schemas.microsoft.com/office/drawing/2017/decorative" val="0"/>
              </a:ext>
            </a:extLst>
          </p:cNvPr>
          <p:cNvPicPr/>
          <p:nvPr/>
        </p:nvPicPr>
        <p:blipFill>
          <a:blip r:embed="rId2" cstate="print"/>
          <a:stretch>
            <a:fillRect/>
          </a:stretch>
        </p:blipFill>
        <p:spPr>
          <a:xfrm>
            <a:off x="9930167" y="0"/>
            <a:ext cx="1236715" cy="1519425"/>
          </a:xfrm>
          <a:prstGeom prst="rect">
            <a:avLst/>
          </a:prstGeom>
        </p:spPr>
      </p:pic>
      <p:pic>
        <p:nvPicPr>
          <p:cNvPr id="8" name="Attēls 7">
            <a:extLst>
              <a:ext uri="{FF2B5EF4-FFF2-40B4-BE49-F238E27FC236}">
                <a16:creationId xmlns:a16="http://schemas.microsoft.com/office/drawing/2014/main" id="{911388EB-35C4-46A1-9E2C-3C874AA7FC6F}"/>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9930167" y="3429000"/>
            <a:ext cx="2152075" cy="3139712"/>
          </a:xfrm>
          <a:prstGeom prst="rect">
            <a:avLst/>
          </a:prstGeom>
        </p:spPr>
      </p:pic>
      <p:sp>
        <p:nvSpPr>
          <p:cNvPr id="14" name="Content Placeholder 13">
            <a:extLst>
              <a:ext uri="{FF2B5EF4-FFF2-40B4-BE49-F238E27FC236}">
                <a16:creationId xmlns:a16="http://schemas.microsoft.com/office/drawing/2014/main" id="{230BBE57-5D3F-4D12-9C8D-85D28F9F6592}"/>
              </a:ext>
            </a:extLst>
          </p:cNvPr>
          <p:cNvSpPr>
            <a:spLocks noGrp="1"/>
          </p:cNvSpPr>
          <p:nvPr>
            <p:ph sz="quarter" idx="4"/>
          </p:nvPr>
        </p:nvSpPr>
        <p:spPr/>
        <p:txBody>
          <a:bodyPr>
            <a:normAutofit/>
          </a:bodyPr>
          <a:lstStyle/>
          <a:p>
            <a:r>
              <a:rPr lang="lv-LV" dirty="0"/>
              <a:t>Sociālā darba prakses izpēte Latvijas reģionos</a:t>
            </a:r>
            <a:endParaRPr lang="en-GB" dirty="0"/>
          </a:p>
          <a:p>
            <a:r>
              <a:rPr lang="lv-LV" dirty="0"/>
              <a:t>Projekta </a:t>
            </a:r>
            <a:r>
              <a:rPr lang="lv-LV" dirty="0" err="1"/>
              <a:t>Ex</a:t>
            </a:r>
            <a:r>
              <a:rPr lang="lv-LV" dirty="0"/>
              <a:t>-post novērtējums</a:t>
            </a:r>
          </a:p>
        </p:txBody>
      </p:sp>
    </p:spTree>
    <p:extLst>
      <p:ext uri="{BB962C8B-B14F-4D97-AF65-F5344CB8AC3E}">
        <p14:creationId xmlns:p14="http://schemas.microsoft.com/office/powerpoint/2010/main" val="26841433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36233D-C4AD-4568-8896-B6B504D8B673}"/>
              </a:ext>
            </a:extLst>
          </p:cNvPr>
          <p:cNvSpPr>
            <a:spLocks noGrp="1"/>
          </p:cNvSpPr>
          <p:nvPr>
            <p:ph type="title"/>
          </p:nvPr>
        </p:nvSpPr>
        <p:spPr>
          <a:xfrm>
            <a:off x="2155111" y="3787001"/>
            <a:ext cx="7881257" cy="969155"/>
          </a:xfrm>
        </p:spPr>
        <p:txBody>
          <a:bodyPr>
            <a:normAutofit/>
          </a:bodyPr>
          <a:lstStyle/>
          <a:p>
            <a:pPr algn="ctr"/>
            <a:r>
              <a:rPr lang="lv-LV" sz="4000" kern="0" dirty="0">
                <a:solidFill>
                  <a:schemeClr val="accent6">
                    <a:lumMod val="50000"/>
                  </a:schemeClr>
                </a:solidFill>
                <a:latin typeface="Calibri (Headings)"/>
                <a:ea typeface="Roboto" panose="02000000000000000000" pitchFamily="2" charset="0"/>
                <a:cs typeface="Roboto" panose="02000000000000000000" pitchFamily="2" charset="0"/>
              </a:rPr>
              <a:t>Paldies par uzmanību!</a:t>
            </a:r>
            <a:endParaRPr lang="lv-LV" sz="4000" dirty="0">
              <a:solidFill>
                <a:schemeClr val="accent6">
                  <a:lumMod val="50000"/>
                </a:schemeClr>
              </a:solidFill>
              <a:latin typeface="Calibri (Headings)"/>
            </a:endParaRPr>
          </a:p>
        </p:txBody>
      </p:sp>
      <p:sp>
        <p:nvSpPr>
          <p:cNvPr id="3" name="Text Placeholder 2">
            <a:extLst>
              <a:ext uri="{FF2B5EF4-FFF2-40B4-BE49-F238E27FC236}">
                <a16:creationId xmlns:a16="http://schemas.microsoft.com/office/drawing/2014/main" id="{A1A9B10E-CC00-4DCD-8E8C-B8678F3C1BBA}"/>
              </a:ext>
            </a:extLst>
          </p:cNvPr>
          <p:cNvSpPr>
            <a:spLocks noGrp="1"/>
          </p:cNvSpPr>
          <p:nvPr>
            <p:ph type="body" idx="1"/>
          </p:nvPr>
        </p:nvSpPr>
        <p:spPr>
          <a:xfrm>
            <a:off x="4926705" y="5888844"/>
            <a:ext cx="2338070" cy="969156"/>
          </a:xfrm>
        </p:spPr>
        <p:txBody>
          <a:bodyPr>
            <a:normAutofit fontScale="92500" lnSpcReduction="10000"/>
          </a:bodyPr>
          <a:lstStyle/>
          <a:p>
            <a:pPr algn="ctr">
              <a:lnSpc>
                <a:spcPct val="110000"/>
              </a:lnSpc>
              <a:spcBef>
                <a:spcPts val="100"/>
              </a:spcBef>
            </a:pPr>
            <a:r>
              <a:rPr lang="sv-SE" sz="1400" dirty="0">
                <a:solidFill>
                  <a:srgbClr val="231F20"/>
                </a:solidFill>
                <a:latin typeface="Calibri (Headings)"/>
                <a:cs typeface="Arial"/>
              </a:rPr>
              <a:t>Skolas</a:t>
            </a:r>
            <a:r>
              <a:rPr lang="sv-SE" sz="1400" spc="-15" dirty="0">
                <a:solidFill>
                  <a:srgbClr val="231F20"/>
                </a:solidFill>
                <a:latin typeface="Calibri (Headings)"/>
                <a:cs typeface="Arial"/>
              </a:rPr>
              <a:t> </a:t>
            </a:r>
            <a:r>
              <a:rPr lang="sv-SE" sz="1400" dirty="0">
                <a:solidFill>
                  <a:srgbClr val="231F20"/>
                </a:solidFill>
                <a:latin typeface="Calibri (Headings)"/>
                <a:cs typeface="Arial"/>
              </a:rPr>
              <a:t>iela</a:t>
            </a:r>
            <a:r>
              <a:rPr lang="sv-SE" sz="1400" spc="-5" dirty="0">
                <a:solidFill>
                  <a:srgbClr val="231F20"/>
                </a:solidFill>
                <a:latin typeface="Calibri (Headings)"/>
                <a:cs typeface="Arial"/>
              </a:rPr>
              <a:t> </a:t>
            </a:r>
            <a:r>
              <a:rPr lang="sv-SE" sz="1400" dirty="0">
                <a:solidFill>
                  <a:srgbClr val="231F20"/>
                </a:solidFill>
                <a:latin typeface="Calibri (Headings)"/>
                <a:cs typeface="Arial"/>
              </a:rPr>
              <a:t>28,</a:t>
            </a:r>
            <a:r>
              <a:rPr lang="sv-SE" sz="1400" spc="-5" dirty="0">
                <a:solidFill>
                  <a:srgbClr val="231F20"/>
                </a:solidFill>
                <a:latin typeface="Calibri (Headings)"/>
                <a:cs typeface="Arial"/>
              </a:rPr>
              <a:t> </a:t>
            </a:r>
            <a:r>
              <a:rPr lang="sv-SE" sz="1400" dirty="0">
                <a:solidFill>
                  <a:srgbClr val="231F20"/>
                </a:solidFill>
                <a:latin typeface="Calibri (Headings)"/>
                <a:cs typeface="Arial"/>
              </a:rPr>
              <a:t>Rīga, </a:t>
            </a:r>
            <a:r>
              <a:rPr lang="sv-SE" sz="1400" spc="-55" dirty="0">
                <a:solidFill>
                  <a:srgbClr val="231F20"/>
                </a:solidFill>
                <a:latin typeface="Calibri (Headings)"/>
                <a:cs typeface="Arial"/>
              </a:rPr>
              <a:t>LV-</a:t>
            </a:r>
            <a:r>
              <a:rPr lang="sv-SE" sz="1400" spc="-20" dirty="0">
                <a:solidFill>
                  <a:srgbClr val="231F20"/>
                </a:solidFill>
                <a:latin typeface="Calibri (Headings)"/>
                <a:cs typeface="Arial"/>
              </a:rPr>
              <a:t>1331</a:t>
            </a:r>
            <a:endParaRPr lang="sv-SE" sz="1400" dirty="0">
              <a:latin typeface="Calibri (Headings)"/>
              <a:cs typeface="Arial"/>
            </a:endParaRPr>
          </a:p>
          <a:p>
            <a:pPr algn="ctr">
              <a:lnSpc>
                <a:spcPct val="110000"/>
              </a:lnSpc>
            </a:pPr>
            <a:r>
              <a:rPr lang="sv-SE" sz="1400" b="1" spc="-10" dirty="0">
                <a:solidFill>
                  <a:srgbClr val="231F20"/>
                </a:solidFill>
                <a:latin typeface="Calibri (Headings)"/>
                <a:cs typeface="Arial"/>
                <a:hlinkClick r:id="rId2"/>
              </a:rPr>
              <a:t>lm@lm.gov.lv</a:t>
            </a:r>
            <a:endParaRPr lang="sv-SE" sz="1400" dirty="0">
              <a:latin typeface="Calibri (Headings)"/>
              <a:cs typeface="Arial"/>
            </a:endParaRPr>
          </a:p>
          <a:p>
            <a:pPr algn="ctr">
              <a:lnSpc>
                <a:spcPct val="110000"/>
              </a:lnSpc>
            </a:pPr>
            <a:r>
              <a:rPr lang="sv-SE" sz="1400" dirty="0">
                <a:solidFill>
                  <a:srgbClr val="231F20"/>
                </a:solidFill>
                <a:latin typeface="Calibri (Headings)"/>
                <a:cs typeface="Arial"/>
              </a:rPr>
              <a:t>+371</a:t>
            </a:r>
            <a:r>
              <a:rPr lang="sv-SE" sz="1400" spc="-25" dirty="0">
                <a:solidFill>
                  <a:srgbClr val="231F20"/>
                </a:solidFill>
                <a:latin typeface="Calibri (Headings)"/>
                <a:cs typeface="Arial"/>
              </a:rPr>
              <a:t> </a:t>
            </a:r>
            <a:r>
              <a:rPr lang="sv-SE" sz="1400" spc="-10" dirty="0">
                <a:solidFill>
                  <a:srgbClr val="231F20"/>
                </a:solidFill>
                <a:latin typeface="Calibri (Headings)"/>
                <a:cs typeface="Arial"/>
              </a:rPr>
              <a:t>80205100</a:t>
            </a:r>
            <a:endParaRPr lang="sv-SE" sz="1400" dirty="0">
              <a:latin typeface="Calibri (Headings)"/>
              <a:cs typeface="Arial"/>
            </a:endParaRPr>
          </a:p>
          <a:p>
            <a:endParaRPr lang="lv-LV" dirty="0"/>
          </a:p>
        </p:txBody>
      </p:sp>
      <p:grpSp>
        <p:nvGrpSpPr>
          <p:cNvPr id="4" name="object 3">
            <a:extLst>
              <a:ext uri="{FF2B5EF4-FFF2-40B4-BE49-F238E27FC236}">
                <a16:creationId xmlns:a16="http://schemas.microsoft.com/office/drawing/2014/main" id="{31C4A91B-B5D4-4F2D-B762-2AE0D20780DF}"/>
              </a:ext>
              <a:ext uri="{C183D7F6-B498-43B3-948B-1728B52AA6E4}">
                <adec:decorative xmlns:adec="http://schemas.microsoft.com/office/drawing/2017/decorative" val="1"/>
              </a:ext>
            </a:extLst>
          </p:cNvPr>
          <p:cNvGrpSpPr/>
          <p:nvPr/>
        </p:nvGrpSpPr>
        <p:grpSpPr>
          <a:xfrm>
            <a:off x="0" y="0"/>
            <a:ext cx="12192000" cy="4683760"/>
            <a:chOff x="0" y="0"/>
            <a:chExt cx="11520170" cy="4683760"/>
          </a:xfrm>
        </p:grpSpPr>
        <p:pic>
          <p:nvPicPr>
            <p:cNvPr id="5" name="object 4">
              <a:extLst>
                <a:ext uri="{FF2B5EF4-FFF2-40B4-BE49-F238E27FC236}">
                  <a16:creationId xmlns:a16="http://schemas.microsoft.com/office/drawing/2014/main" id="{8914EF95-11AD-4C3F-94EC-B98E9C62F0E4}"/>
                </a:ext>
              </a:extLst>
            </p:cNvPr>
            <p:cNvPicPr/>
            <p:nvPr/>
          </p:nvPicPr>
          <p:blipFill>
            <a:blip r:embed="rId3" cstate="print"/>
            <a:stretch>
              <a:fillRect/>
            </a:stretch>
          </p:blipFill>
          <p:spPr>
            <a:xfrm>
              <a:off x="0" y="0"/>
              <a:ext cx="11520004" cy="2076941"/>
            </a:xfrm>
            <a:prstGeom prst="rect">
              <a:avLst/>
            </a:prstGeom>
          </p:spPr>
        </p:pic>
        <p:sp>
          <p:nvSpPr>
            <p:cNvPr id="6" name="object 5">
              <a:extLst>
                <a:ext uri="{FF2B5EF4-FFF2-40B4-BE49-F238E27FC236}">
                  <a16:creationId xmlns:a16="http://schemas.microsoft.com/office/drawing/2014/main" id="{41C263E8-072F-4975-8217-451997214545}"/>
                </a:ext>
              </a:extLst>
            </p:cNvPr>
            <p:cNvSpPr/>
            <p:nvPr/>
          </p:nvSpPr>
          <p:spPr>
            <a:xfrm>
              <a:off x="0" y="799554"/>
              <a:ext cx="3884295" cy="3884295"/>
            </a:xfrm>
            <a:custGeom>
              <a:avLst/>
              <a:gdLst/>
              <a:ahLst/>
              <a:cxnLst/>
              <a:rect l="l" t="t" r="r" b="b"/>
              <a:pathLst>
                <a:path w="3884295" h="3884295">
                  <a:moveTo>
                    <a:pt x="3884108" y="0"/>
                  </a:moveTo>
                  <a:lnTo>
                    <a:pt x="2392480" y="0"/>
                  </a:lnTo>
                  <a:lnTo>
                    <a:pt x="0" y="2392480"/>
                  </a:lnTo>
                  <a:lnTo>
                    <a:pt x="0" y="3884096"/>
                  </a:lnTo>
                  <a:lnTo>
                    <a:pt x="3884108" y="0"/>
                  </a:lnTo>
                  <a:close/>
                </a:path>
              </a:pathLst>
            </a:custGeom>
            <a:solidFill>
              <a:srgbClr val="FFFFFF">
                <a:alpha val="5999"/>
              </a:srgbClr>
            </a:solidFill>
          </p:spPr>
          <p:txBody>
            <a:bodyPr wrap="square" lIns="0" tIns="0" rIns="0" bIns="0" rtlCol="0"/>
            <a:lstStyle/>
            <a:p>
              <a:endParaRPr/>
            </a:p>
          </p:txBody>
        </p:sp>
        <p:sp>
          <p:nvSpPr>
            <p:cNvPr id="7" name="object 6">
              <a:extLst>
                <a:ext uri="{FF2B5EF4-FFF2-40B4-BE49-F238E27FC236}">
                  <a16:creationId xmlns:a16="http://schemas.microsoft.com/office/drawing/2014/main" id="{4CEB8CE5-07EB-4210-AAA9-F6DAFED730E5}"/>
                </a:ext>
              </a:extLst>
            </p:cNvPr>
            <p:cNvSpPr/>
            <p:nvPr/>
          </p:nvSpPr>
          <p:spPr>
            <a:xfrm>
              <a:off x="98785" y="359234"/>
              <a:ext cx="2311400" cy="1718310"/>
            </a:xfrm>
            <a:custGeom>
              <a:avLst/>
              <a:gdLst/>
              <a:ahLst/>
              <a:cxnLst/>
              <a:rect l="l" t="t" r="r" b="b"/>
              <a:pathLst>
                <a:path w="2311400" h="1718310">
                  <a:moveTo>
                    <a:pt x="2311298" y="0"/>
                  </a:moveTo>
                  <a:lnTo>
                    <a:pt x="1717700" y="0"/>
                  </a:lnTo>
                  <a:lnTo>
                    <a:pt x="0" y="1717700"/>
                  </a:lnTo>
                  <a:lnTo>
                    <a:pt x="593585" y="1717700"/>
                  </a:lnTo>
                  <a:lnTo>
                    <a:pt x="2311298" y="0"/>
                  </a:lnTo>
                  <a:close/>
                </a:path>
              </a:pathLst>
            </a:custGeom>
            <a:solidFill>
              <a:srgbClr val="6AA948">
                <a:alpha val="21000"/>
              </a:srgbClr>
            </a:solidFill>
          </p:spPr>
          <p:txBody>
            <a:bodyPr wrap="square" lIns="0" tIns="0" rIns="0" bIns="0" rtlCol="0"/>
            <a:lstStyle/>
            <a:p>
              <a:endParaRPr/>
            </a:p>
          </p:txBody>
        </p:sp>
        <p:pic>
          <p:nvPicPr>
            <p:cNvPr id="8" name="object 7" descr="Labklājības ministrijas ģerbonis">
              <a:extLst>
                <a:ext uri="{FF2B5EF4-FFF2-40B4-BE49-F238E27FC236}">
                  <a16:creationId xmlns:a16="http://schemas.microsoft.com/office/drawing/2014/main" id="{EEC9CD7A-ED8F-4BC0-9846-818F66478D16}"/>
                </a:ext>
                <a:ext uri="{C183D7F6-B498-43B3-948B-1728B52AA6E4}">
                  <adec:decorative xmlns:adec="http://schemas.microsoft.com/office/drawing/2017/decorative" val="0"/>
                </a:ext>
              </a:extLst>
            </p:cNvPr>
            <p:cNvPicPr/>
            <p:nvPr/>
          </p:nvPicPr>
          <p:blipFill>
            <a:blip r:embed="rId4" cstate="print"/>
            <a:stretch>
              <a:fillRect/>
            </a:stretch>
          </p:blipFill>
          <p:spPr>
            <a:xfrm>
              <a:off x="5141478" y="2073893"/>
              <a:ext cx="1236725" cy="1519427"/>
            </a:xfrm>
            <a:prstGeom prst="rect">
              <a:avLst/>
            </a:prstGeom>
          </p:spPr>
        </p:pic>
      </p:grpSp>
      <p:pic>
        <p:nvPicPr>
          <p:cNvPr id="9" name="object 8">
            <a:extLst>
              <a:ext uri="{FF2B5EF4-FFF2-40B4-BE49-F238E27FC236}">
                <a16:creationId xmlns:a16="http://schemas.microsoft.com/office/drawing/2014/main" id="{A6BB8A3F-2E7E-4544-B3F6-C1D79294BBA2}"/>
              </a:ext>
              <a:ext uri="{C183D7F6-B498-43B3-948B-1728B52AA6E4}">
                <adec:decorative xmlns:adec="http://schemas.microsoft.com/office/drawing/2017/decorative" val="1"/>
              </a:ext>
            </a:extLst>
          </p:cNvPr>
          <p:cNvPicPr/>
          <p:nvPr/>
        </p:nvPicPr>
        <p:blipFill>
          <a:blip r:embed="rId5" cstate="print"/>
          <a:stretch>
            <a:fillRect/>
          </a:stretch>
        </p:blipFill>
        <p:spPr>
          <a:xfrm>
            <a:off x="5192396" y="5351041"/>
            <a:ext cx="1806689" cy="393188"/>
          </a:xfrm>
          <a:prstGeom prst="rect">
            <a:avLst/>
          </a:prstGeom>
        </p:spPr>
      </p:pic>
      <p:grpSp>
        <p:nvGrpSpPr>
          <p:cNvPr id="10" name="object 9">
            <a:extLst>
              <a:ext uri="{FF2B5EF4-FFF2-40B4-BE49-F238E27FC236}">
                <a16:creationId xmlns:a16="http://schemas.microsoft.com/office/drawing/2014/main" id="{6285AEDE-8C84-46BB-BF29-2E14F00C36EE}"/>
              </a:ext>
              <a:ext uri="{C183D7F6-B498-43B3-948B-1728B52AA6E4}">
                <adec:decorative xmlns:adec="http://schemas.microsoft.com/office/drawing/2017/decorative" val="1"/>
              </a:ext>
            </a:extLst>
          </p:cNvPr>
          <p:cNvGrpSpPr/>
          <p:nvPr/>
        </p:nvGrpSpPr>
        <p:grpSpPr>
          <a:xfrm>
            <a:off x="10330338" y="6410325"/>
            <a:ext cx="962025" cy="447675"/>
            <a:chOff x="10042955" y="6032496"/>
            <a:chExt cx="962025" cy="447675"/>
          </a:xfrm>
        </p:grpSpPr>
        <p:sp>
          <p:nvSpPr>
            <p:cNvPr id="11" name="object 10">
              <a:extLst>
                <a:ext uri="{FF2B5EF4-FFF2-40B4-BE49-F238E27FC236}">
                  <a16:creationId xmlns:a16="http://schemas.microsoft.com/office/drawing/2014/main" id="{C939D13A-A605-4275-B71B-C9C4CBF0BF28}"/>
                </a:ext>
              </a:extLst>
            </p:cNvPr>
            <p:cNvSpPr/>
            <p:nvPr/>
          </p:nvSpPr>
          <p:spPr>
            <a:xfrm>
              <a:off x="10577759" y="6127987"/>
              <a:ext cx="426720" cy="352425"/>
            </a:xfrm>
            <a:custGeom>
              <a:avLst/>
              <a:gdLst/>
              <a:ahLst/>
              <a:cxnLst/>
              <a:rect l="l" t="t" r="r" b="b"/>
              <a:pathLst>
                <a:path w="426720" h="352425">
                  <a:moveTo>
                    <a:pt x="426605" y="0"/>
                  </a:moveTo>
                  <a:lnTo>
                    <a:pt x="352005" y="0"/>
                  </a:lnTo>
                  <a:lnTo>
                    <a:pt x="0" y="352005"/>
                  </a:lnTo>
                  <a:lnTo>
                    <a:pt x="74599" y="352005"/>
                  </a:lnTo>
                  <a:lnTo>
                    <a:pt x="426605" y="0"/>
                  </a:lnTo>
                  <a:close/>
                </a:path>
              </a:pathLst>
            </a:custGeom>
            <a:solidFill>
              <a:srgbClr val="005C57"/>
            </a:solidFill>
          </p:spPr>
          <p:txBody>
            <a:bodyPr wrap="square" lIns="0" tIns="0" rIns="0" bIns="0" rtlCol="0"/>
            <a:lstStyle/>
            <a:p>
              <a:endParaRPr/>
            </a:p>
          </p:txBody>
        </p:sp>
        <p:sp>
          <p:nvSpPr>
            <p:cNvPr id="12" name="object 11">
              <a:extLst>
                <a:ext uri="{FF2B5EF4-FFF2-40B4-BE49-F238E27FC236}">
                  <a16:creationId xmlns:a16="http://schemas.microsoft.com/office/drawing/2014/main" id="{289C7E61-9891-46DE-ACD7-F72EEC190E81}"/>
                </a:ext>
              </a:extLst>
            </p:cNvPr>
            <p:cNvSpPr/>
            <p:nvPr/>
          </p:nvSpPr>
          <p:spPr>
            <a:xfrm>
              <a:off x="10042955" y="6032496"/>
              <a:ext cx="897255" cy="447675"/>
            </a:xfrm>
            <a:custGeom>
              <a:avLst/>
              <a:gdLst/>
              <a:ahLst/>
              <a:cxnLst/>
              <a:rect l="l" t="t" r="r" b="b"/>
              <a:pathLst>
                <a:path w="897254" h="447675">
                  <a:moveTo>
                    <a:pt x="896723" y="0"/>
                  </a:moveTo>
                  <a:lnTo>
                    <a:pt x="447498" y="2"/>
                  </a:lnTo>
                  <a:lnTo>
                    <a:pt x="0" y="447501"/>
                  </a:lnTo>
                  <a:lnTo>
                    <a:pt x="449224" y="447501"/>
                  </a:lnTo>
                  <a:lnTo>
                    <a:pt x="896723" y="2"/>
                  </a:lnTo>
                  <a:close/>
                </a:path>
              </a:pathLst>
            </a:custGeom>
            <a:solidFill>
              <a:srgbClr val="6AA948">
                <a:alpha val="19999"/>
              </a:srgbClr>
            </a:solidFill>
          </p:spPr>
          <p:txBody>
            <a:bodyPr wrap="square" lIns="0" tIns="0" rIns="0" bIns="0" rtlCol="0"/>
            <a:lstStyle/>
            <a:p>
              <a:endParaRPr/>
            </a:p>
          </p:txBody>
        </p:sp>
      </p:grpSp>
      <p:pic>
        <p:nvPicPr>
          <p:cNvPr id="13" name="Attēls 12">
            <a:extLst>
              <a:ext uri="{FF2B5EF4-FFF2-40B4-BE49-F238E27FC236}">
                <a16:creationId xmlns:a16="http://schemas.microsoft.com/office/drawing/2014/main" id="{CE0D0939-9BE8-43C0-9CB9-C09C148310B5}"/>
              </a:ext>
            </a:extLst>
          </p:cNvPr>
          <p:cNvPicPr>
            <a:picLocks noChangeAspect="1"/>
          </p:cNvPicPr>
          <p:nvPr/>
        </p:nvPicPr>
        <p:blipFill>
          <a:blip r:embed="rId6"/>
          <a:stretch>
            <a:fillRect/>
          </a:stretch>
        </p:blipFill>
        <p:spPr>
          <a:xfrm>
            <a:off x="8767420" y="5351041"/>
            <a:ext cx="1283121" cy="1283121"/>
          </a:xfrm>
          <a:prstGeom prst="rect">
            <a:avLst/>
          </a:prstGeom>
        </p:spPr>
      </p:pic>
    </p:spTree>
    <p:extLst>
      <p:ext uri="{BB962C8B-B14F-4D97-AF65-F5344CB8AC3E}">
        <p14:creationId xmlns:p14="http://schemas.microsoft.com/office/powerpoint/2010/main" val="48071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525" row="2">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5B0E7AC5-9473-4B11-86C5-47365D01355E}">
  <we:reference id="wa104051163" version="1.2.0.3" store="lv-LV" storeType="OMEX"/>
  <we:alternateReferences>
    <we:reference id="WA104051163" version="1.2.0.3" store="WA104051163"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191</TotalTime>
  <Words>378</Words>
  <Application>Microsoft Office PowerPoint</Application>
  <PresentationFormat>Platekrāna</PresentationFormat>
  <Paragraphs>31</Paragraphs>
  <Slides>8</Slides>
  <Notes>0</Notes>
  <HiddenSlides>0</HiddenSlides>
  <MMClips>0</MMClips>
  <ScaleCrop>false</ScaleCrop>
  <HeadingPairs>
    <vt:vector size="6" baseType="variant">
      <vt:variant>
        <vt:lpstr>Lietotie fonti</vt:lpstr>
      </vt:variant>
      <vt:variant>
        <vt:i4>4</vt:i4>
      </vt:variant>
      <vt:variant>
        <vt:lpstr>Dizains</vt:lpstr>
      </vt:variant>
      <vt:variant>
        <vt:i4>1</vt:i4>
      </vt:variant>
      <vt:variant>
        <vt:lpstr>Slaidu virsraksti</vt:lpstr>
      </vt:variant>
      <vt:variant>
        <vt:i4>8</vt:i4>
      </vt:variant>
    </vt:vector>
  </HeadingPairs>
  <TitlesOfParts>
    <vt:vector size="13" baseType="lpstr">
      <vt:lpstr>Arial</vt:lpstr>
      <vt:lpstr>Calibri</vt:lpstr>
      <vt:lpstr>Calibri (Headings)</vt:lpstr>
      <vt:lpstr>Calibri Light</vt:lpstr>
      <vt:lpstr>Office Theme</vt:lpstr>
      <vt:lpstr>Priekšlikumi ES fondu 2028. - 2034. plānošanas perioda projekta darbībām sociālā darba jomas speciālistu profesionālās izaugsmes atbalstam</vt:lpstr>
      <vt:lpstr>1. Kompensācijas pašvaldībām par supervīziju nodrošināšanu</vt:lpstr>
      <vt:lpstr>2. Profesionālās kompetences pilnveide sociālajiem darbiniekiem sociālā darba  metodiku apguvei</vt:lpstr>
      <vt:lpstr>3. Profesionālo prasmju treniņš sociālā  darba jomas speciālistiem</vt:lpstr>
      <vt:lpstr>4. E-mācību īstenošana ikvienam interesentam par sociālā darba metodikām   5. Sociālā darba metodiku aktualizācija (9.2.1.1. un 4.3.5.4. pasākumu ietvaros izstrādātajām metodikām)  6. Profesionālās pilnveides izglītības programmu īstenošana aprūpētājiem</vt:lpstr>
      <vt:lpstr>7. Informatīvi izglītojošie pasākumi sociālā darba jomā strādājošajiem un sabiedrībai</vt:lpstr>
      <vt:lpstr>8. Izpētes sociālā darba jomā</vt:lpstr>
      <vt:lpstr>Paldies par uzmanību!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Prezentācijas nosaukums</dc:title>
  <dc:creator>Evita Rumbiniece</dc:creator>
  <cp:lastModifiedBy>Ilze Skrodele-Dubrovska</cp:lastModifiedBy>
  <cp:revision>13</cp:revision>
  <dcterms:created xsi:type="dcterms:W3CDTF">2025-03-18T12:32:49Z</dcterms:created>
  <dcterms:modified xsi:type="dcterms:W3CDTF">2026-07-02T06:21:03Z</dcterms:modified>
</cp:coreProperties>
</file>