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88" r:id="rId3"/>
    <p:sldId id="289" r:id="rId4"/>
    <p:sldId id="290" r:id="rId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43" autoAdjust="0"/>
    <p:restoredTop sz="96374" autoAdjust="0"/>
  </p:normalViewPr>
  <p:slideViewPr>
    <p:cSldViewPr snapToGrid="0">
      <p:cViewPr varScale="1">
        <p:scale>
          <a:sx n="84" d="100"/>
          <a:sy n="84" d="100"/>
        </p:scale>
        <p:origin x="446" y="8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BEE-7BBF-463C-8F91-3610B589B7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85DA020F-891B-4B03-BAC7-A21BF6411D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854EFA1A-A55A-4855-BE60-1AFD0EE7B829}"/>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5" name="Footer Placeholder 4">
            <a:extLst>
              <a:ext uri="{FF2B5EF4-FFF2-40B4-BE49-F238E27FC236}">
                <a16:creationId xmlns:a16="http://schemas.microsoft.com/office/drawing/2014/main" id="{14BA947F-A9F5-4A02-A360-E6D6AACAAF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DBD7564-7169-4D27-9D98-2AB6EF7BA990}"/>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1070993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E203-F08F-4F01-83F1-BF16CA9E92B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D9950AA-87A7-4F25-AEBF-160BF4BDE73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FFF7CC0-F191-4534-A518-C0311DDFF708}"/>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5" name="Footer Placeholder 4">
            <a:extLst>
              <a:ext uri="{FF2B5EF4-FFF2-40B4-BE49-F238E27FC236}">
                <a16:creationId xmlns:a16="http://schemas.microsoft.com/office/drawing/2014/main" id="{4B87548E-3A09-44D5-9085-E489860B409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6164F42-7191-4AD9-9FB4-E30269D8DB72}"/>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1672250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FB9126-3A20-47ED-B495-63C89CAC5B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D8A04E6-1B00-4D3B-BCF5-59C8A272797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F721482-57E9-47E6-BDF7-4DAC39071ED5}"/>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5" name="Footer Placeholder 4">
            <a:extLst>
              <a:ext uri="{FF2B5EF4-FFF2-40B4-BE49-F238E27FC236}">
                <a16:creationId xmlns:a16="http://schemas.microsoft.com/office/drawing/2014/main" id="{1BC8FB23-E102-4B7C-9C3D-C89A0EE456E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040AF93-AD65-49D6-A02D-915FE2F05110}"/>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286498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BACAD-55C7-446F-8AC1-DC9B6A7A731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04CD7A1-C9DA-44BA-89E6-6205D2B1D94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3B3C09E-CFC6-421E-842C-E713178BE2F6}"/>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5" name="Footer Placeholder 4">
            <a:extLst>
              <a:ext uri="{FF2B5EF4-FFF2-40B4-BE49-F238E27FC236}">
                <a16:creationId xmlns:a16="http://schemas.microsoft.com/office/drawing/2014/main" id="{16680843-C29C-4E8A-87F3-3DEEDFB77D2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D93BD3B-7951-4ED1-9280-60AB5E074E78}"/>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393132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3A7C4-E7CC-4C20-BD77-72D8409C62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42AB098-8FC2-4B3F-BCA5-7532EFC05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E0CFDFB-53BE-4EEF-919C-438FDA74E3A0}"/>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5" name="Footer Placeholder 4">
            <a:extLst>
              <a:ext uri="{FF2B5EF4-FFF2-40B4-BE49-F238E27FC236}">
                <a16:creationId xmlns:a16="http://schemas.microsoft.com/office/drawing/2014/main" id="{37E323C0-4F31-4316-8554-C2F2AAC57D2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CD4BAD2-0D23-4F2A-A43D-EC538B690E0D}"/>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3010460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121FC-4B41-4122-B7C7-041024D0B1A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CADA454-3985-44A1-B05C-4F10F2EC021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F834156C-226B-47DA-A57F-3D9CF23252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419952A4-5A3A-42A1-8A76-8C2EC1D18033}"/>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6" name="Footer Placeholder 5">
            <a:extLst>
              <a:ext uri="{FF2B5EF4-FFF2-40B4-BE49-F238E27FC236}">
                <a16:creationId xmlns:a16="http://schemas.microsoft.com/office/drawing/2014/main" id="{F7C3D4D8-FDCE-4CFE-8C15-4C1E1A09E93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EB3E894-FFC2-48C6-85C4-716FC6074A63}"/>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4152596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69F2B-BE46-49A3-AF99-B9F58307EFF2}"/>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2AE225F-32C6-45D8-AEEC-3BC941F26D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4F21BDC-EEF3-497A-BDE3-8ACBD5D2E35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085624EA-E1BB-42D7-98F8-7E6345761B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B376D9A-00F9-4412-83AD-A13E74DB5D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1959AB8-6AD1-40E7-931C-5E0C2904890A}"/>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8" name="Footer Placeholder 7">
            <a:extLst>
              <a:ext uri="{FF2B5EF4-FFF2-40B4-BE49-F238E27FC236}">
                <a16:creationId xmlns:a16="http://schemas.microsoft.com/office/drawing/2014/main" id="{1D35C1EB-AC60-4300-8E17-451924D6C29D}"/>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86CA9623-ABFD-4646-8BC4-0E298FD08463}"/>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1470355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AB5F0-7515-451C-9521-13B0020A568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4FF224D9-389D-40EC-992F-7B113C2FACD2}"/>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4" name="Footer Placeholder 3">
            <a:extLst>
              <a:ext uri="{FF2B5EF4-FFF2-40B4-BE49-F238E27FC236}">
                <a16:creationId xmlns:a16="http://schemas.microsoft.com/office/drawing/2014/main" id="{37FA5658-D6DE-453E-805A-C99B1735051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EB7D7E43-5F87-46CF-9AB0-D8E2EE51F36A}"/>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2761966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D83CA1-CB96-41CE-8971-5E87C6E3E27E}"/>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3" name="Footer Placeholder 2">
            <a:extLst>
              <a:ext uri="{FF2B5EF4-FFF2-40B4-BE49-F238E27FC236}">
                <a16:creationId xmlns:a16="http://schemas.microsoft.com/office/drawing/2014/main" id="{493CBD27-FCB8-4FCC-8413-8DE512609C48}"/>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97B200F-F2E7-4F08-A947-D53F28F6294D}"/>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2747270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2011F-4C72-4BBF-AF5B-6C2F3501F7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7B210D3A-ACA9-4287-AEDD-C8A456D74F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1B81C023-3EEB-43EB-BE28-484963C913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65C2583-E7E0-48FF-8564-1E185A8F4C75}"/>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6" name="Footer Placeholder 5">
            <a:extLst>
              <a:ext uri="{FF2B5EF4-FFF2-40B4-BE49-F238E27FC236}">
                <a16:creationId xmlns:a16="http://schemas.microsoft.com/office/drawing/2014/main" id="{FDD41C64-287C-4139-98C6-7A9EEC91EBC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DDE56AE-9838-479B-9EC5-16A76B3F6D4F}"/>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4010040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36F5C-1D30-490C-88DA-22CD2C81A9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1C1E9CFB-F31C-483A-BBFB-E5F76BD5B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03CD7747-1C71-4641-9D4F-8159B570D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0CCEB9E-3453-4842-B5C2-B3DBF218D2C6}"/>
              </a:ext>
            </a:extLst>
          </p:cNvPr>
          <p:cNvSpPr>
            <a:spLocks noGrp="1"/>
          </p:cNvSpPr>
          <p:nvPr>
            <p:ph type="dt" sz="half" idx="10"/>
          </p:nvPr>
        </p:nvSpPr>
        <p:spPr/>
        <p:txBody>
          <a:bodyPr/>
          <a:lstStyle/>
          <a:p>
            <a:fld id="{57674EA4-97A6-4404-82BE-CB8D444F3A28}" type="datetimeFigureOut">
              <a:rPr lang="lv-LV" smtClean="0"/>
              <a:t>29.06.2026</a:t>
            </a:fld>
            <a:endParaRPr lang="lv-LV"/>
          </a:p>
        </p:txBody>
      </p:sp>
      <p:sp>
        <p:nvSpPr>
          <p:cNvPr id="6" name="Footer Placeholder 5">
            <a:extLst>
              <a:ext uri="{FF2B5EF4-FFF2-40B4-BE49-F238E27FC236}">
                <a16:creationId xmlns:a16="http://schemas.microsoft.com/office/drawing/2014/main" id="{A243BD6F-56EE-40E6-8420-0E85E85E7E4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4A3608D-89ED-4BD2-B16D-1330622C7D75}"/>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340217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4C27C6-593F-4221-B72A-A5133E62B7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0C4D6389-C0D0-49A8-86E8-A26ADCC5FC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B891F43-C794-4F69-9DA2-FE217D8971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674EA4-97A6-4404-82BE-CB8D444F3A28}" type="datetimeFigureOut">
              <a:rPr lang="lv-LV" smtClean="0"/>
              <a:t>29.06.2026</a:t>
            </a:fld>
            <a:endParaRPr lang="lv-LV"/>
          </a:p>
        </p:txBody>
      </p:sp>
      <p:sp>
        <p:nvSpPr>
          <p:cNvPr id="5" name="Footer Placeholder 4">
            <a:extLst>
              <a:ext uri="{FF2B5EF4-FFF2-40B4-BE49-F238E27FC236}">
                <a16:creationId xmlns:a16="http://schemas.microsoft.com/office/drawing/2014/main" id="{28B90974-3834-4D30-8CEA-20AA95B96B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B3C58886-D6E2-4D16-BB5B-69731EFB2F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549BD-F967-41A4-A5FF-41431F529C16}" type="slidenum">
              <a:rPr lang="lv-LV" smtClean="0"/>
              <a:t>‹#›</a:t>
            </a:fld>
            <a:endParaRPr lang="lv-LV"/>
          </a:p>
        </p:txBody>
      </p:sp>
    </p:spTree>
    <p:extLst>
      <p:ext uri="{BB962C8B-B14F-4D97-AF65-F5344CB8AC3E}">
        <p14:creationId xmlns:p14="http://schemas.microsoft.com/office/powerpoint/2010/main" val="4035774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C41E98B-95DE-4775-8610-C4F35E683D6A}"/>
              </a:ext>
            </a:extLst>
          </p:cNvPr>
          <p:cNvSpPr>
            <a:spLocks noGrp="1"/>
          </p:cNvSpPr>
          <p:nvPr>
            <p:ph type="title"/>
          </p:nvPr>
        </p:nvSpPr>
        <p:spPr>
          <a:xfrm>
            <a:off x="838200" y="3212827"/>
            <a:ext cx="10515600" cy="1325563"/>
          </a:xfrm>
        </p:spPr>
        <p:txBody>
          <a:bodyPr>
            <a:normAutofit/>
          </a:bodyPr>
          <a:lstStyle/>
          <a:p>
            <a:pPr algn="ctr"/>
            <a:r>
              <a:rPr lang="lv-LV" b="1" dirty="0">
                <a:solidFill>
                  <a:schemeClr val="accent6">
                    <a:lumMod val="50000"/>
                  </a:schemeClr>
                </a:solidFill>
                <a:latin typeface="Calibri (Headings)"/>
                <a:cs typeface="Roboto"/>
              </a:rPr>
              <a:t>Jaunākās izmaiņas normatīvajā regulējumā</a:t>
            </a:r>
            <a:endParaRPr lang="lv-LV" b="1" dirty="0">
              <a:solidFill>
                <a:schemeClr val="accent6">
                  <a:lumMod val="50000"/>
                </a:schemeClr>
              </a:solidFill>
            </a:endParaRPr>
          </a:p>
        </p:txBody>
      </p:sp>
      <p:sp>
        <p:nvSpPr>
          <p:cNvPr id="5" name="Teksta vietturis 4">
            <a:extLst>
              <a:ext uri="{FF2B5EF4-FFF2-40B4-BE49-F238E27FC236}">
                <a16:creationId xmlns:a16="http://schemas.microsoft.com/office/drawing/2014/main" id="{9F6731A9-0121-4F97-B215-EF324E19E1D7}"/>
              </a:ext>
            </a:extLst>
          </p:cNvPr>
          <p:cNvSpPr>
            <a:spLocks noGrp="1"/>
          </p:cNvSpPr>
          <p:nvPr>
            <p:ph type="body" sz="quarter" idx="3"/>
          </p:nvPr>
        </p:nvSpPr>
        <p:spPr>
          <a:xfrm>
            <a:off x="7020231" y="5801777"/>
            <a:ext cx="4758813" cy="823912"/>
          </a:xfrm>
        </p:spPr>
        <p:txBody>
          <a:bodyPr>
            <a:normAutofit fontScale="70000" lnSpcReduction="20000"/>
          </a:bodyPr>
          <a:lstStyle/>
          <a:p>
            <a:r>
              <a:rPr lang="lv-LV" dirty="0"/>
              <a:t>Ilze Skrodele-Dubrovska</a:t>
            </a:r>
          </a:p>
          <a:p>
            <a:r>
              <a:rPr lang="lv-LV" b="0" dirty="0"/>
              <a:t>Sociālā darba un sociālās palīdzības politikas departamenta direktore</a:t>
            </a:r>
          </a:p>
        </p:txBody>
      </p:sp>
      <p:pic>
        <p:nvPicPr>
          <p:cNvPr id="7" name="object 2">
            <a:extLst>
              <a:ext uri="{FF2B5EF4-FFF2-40B4-BE49-F238E27FC236}">
                <a16:creationId xmlns:a16="http://schemas.microsoft.com/office/drawing/2014/main" id="{9777D7DC-FAFE-47B4-9EC3-95F92AFD3D09}"/>
              </a:ext>
              <a:ext uri="{C183D7F6-B498-43B3-948B-1728B52AA6E4}">
                <adec:decorative xmlns:adec="http://schemas.microsoft.com/office/drawing/2017/decorative" val="1"/>
              </a:ext>
            </a:extLst>
          </p:cNvPr>
          <p:cNvPicPr/>
          <p:nvPr/>
        </p:nvPicPr>
        <p:blipFill>
          <a:blip r:embed="rId2" cstate="print">
            <a:alphaModFix/>
          </a:blip>
          <a:stretch>
            <a:fillRect/>
          </a:stretch>
        </p:blipFill>
        <p:spPr>
          <a:xfrm>
            <a:off x="0" y="-1"/>
            <a:ext cx="12192000" cy="2673532"/>
          </a:xfrm>
          <a:prstGeom prst="rect">
            <a:avLst/>
          </a:prstGeom>
        </p:spPr>
      </p:pic>
      <p:pic>
        <p:nvPicPr>
          <p:cNvPr id="8" name="Picture 15" descr="Labklājības ministrijas ģerbonis">
            <a:extLst>
              <a:ext uri="{FF2B5EF4-FFF2-40B4-BE49-F238E27FC236}">
                <a16:creationId xmlns:a16="http://schemas.microsoft.com/office/drawing/2014/main" id="{AD0D4795-F4D8-46B6-9BF0-913F0C6B16D9}"/>
              </a:ext>
            </a:extLst>
          </p:cNvPr>
          <p:cNvPicPr>
            <a:picLocks noChangeAspect="1"/>
          </p:cNvPicPr>
          <p:nvPr/>
        </p:nvPicPr>
        <p:blipFill>
          <a:blip r:embed="rId3"/>
          <a:stretch>
            <a:fillRect/>
          </a:stretch>
        </p:blipFill>
        <p:spPr>
          <a:xfrm>
            <a:off x="5100445" y="906885"/>
            <a:ext cx="1991110" cy="1592888"/>
          </a:xfrm>
          <a:prstGeom prst="rect">
            <a:avLst/>
          </a:prstGeom>
        </p:spPr>
      </p:pic>
      <p:pic>
        <p:nvPicPr>
          <p:cNvPr id="9" name="Attēls 8">
            <a:extLst>
              <a:ext uri="{FF2B5EF4-FFF2-40B4-BE49-F238E27FC236}">
                <a16:creationId xmlns:a16="http://schemas.microsoft.com/office/drawing/2014/main" id="{BA426484-C7ED-4989-B842-DF667D70C26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012225" y="6213733"/>
            <a:ext cx="979478" cy="644268"/>
          </a:xfrm>
          <a:prstGeom prst="rect">
            <a:avLst/>
          </a:prstGeom>
        </p:spPr>
      </p:pic>
      <p:sp>
        <p:nvSpPr>
          <p:cNvPr id="10" name="TextBox 9">
            <a:extLst>
              <a:ext uri="{FF2B5EF4-FFF2-40B4-BE49-F238E27FC236}">
                <a16:creationId xmlns:a16="http://schemas.microsoft.com/office/drawing/2014/main" id="{F3D7564A-E53A-4C29-9413-3E9187241874}"/>
              </a:ext>
            </a:extLst>
          </p:cNvPr>
          <p:cNvSpPr txBox="1"/>
          <p:nvPr/>
        </p:nvSpPr>
        <p:spPr>
          <a:xfrm>
            <a:off x="6941574" y="4837910"/>
            <a:ext cx="6096000" cy="646331"/>
          </a:xfrm>
          <a:prstGeom prst="rect">
            <a:avLst/>
          </a:prstGeom>
          <a:noFill/>
        </p:spPr>
        <p:txBody>
          <a:bodyPr wrap="square">
            <a:spAutoFit/>
          </a:bodyPr>
          <a:lstStyle/>
          <a:p>
            <a:r>
              <a:rPr lang="lv-LV" dirty="0"/>
              <a:t>Sociālā darba speciālistu sadarbības padomes sēde</a:t>
            </a:r>
          </a:p>
          <a:p>
            <a:r>
              <a:rPr lang="lv-LV" dirty="0"/>
              <a:t>2026. gada 1.jūlijs</a:t>
            </a:r>
          </a:p>
        </p:txBody>
      </p:sp>
    </p:spTree>
    <p:extLst>
      <p:ext uri="{BB962C8B-B14F-4D97-AF65-F5344CB8AC3E}">
        <p14:creationId xmlns:p14="http://schemas.microsoft.com/office/powerpoint/2010/main" val="1890380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E36BC-8DF2-4E7F-9EEB-3F011D5B5B47}"/>
              </a:ext>
            </a:extLst>
          </p:cNvPr>
          <p:cNvSpPr>
            <a:spLocks noGrp="1"/>
          </p:cNvSpPr>
          <p:nvPr>
            <p:ph type="title"/>
          </p:nvPr>
        </p:nvSpPr>
        <p:spPr>
          <a:xfrm>
            <a:off x="374904" y="365125"/>
            <a:ext cx="9555263" cy="1325563"/>
          </a:xfrm>
        </p:spPr>
        <p:txBody>
          <a:bodyPr>
            <a:normAutofit/>
          </a:bodyPr>
          <a:lstStyle/>
          <a:p>
            <a:pPr algn="ctr"/>
            <a:r>
              <a:rPr lang="lv-LV" sz="4000" b="1" dirty="0">
                <a:solidFill>
                  <a:schemeClr val="accent6">
                    <a:lumMod val="50000"/>
                  </a:schemeClr>
                </a:solidFill>
                <a:latin typeface="Times New Roman" panose="02020603050405020304" pitchFamily="18" charset="0"/>
                <a:cs typeface="Times New Roman" panose="02020603050405020304" pitchFamily="18" charset="0"/>
              </a:rPr>
              <a:t>Sociālo pakalpojumu un sociālās palīdzības likums</a:t>
            </a:r>
          </a:p>
        </p:txBody>
      </p:sp>
      <p:pic>
        <p:nvPicPr>
          <p:cNvPr id="7" name="object 10" descr="Labklājības ministrijas ģerbonis">
            <a:extLst>
              <a:ext uri="{FF2B5EF4-FFF2-40B4-BE49-F238E27FC236}">
                <a16:creationId xmlns:a16="http://schemas.microsoft.com/office/drawing/2014/main" id="{B4170D4F-89B8-42FA-A0F3-154D68FD71CB}"/>
              </a:ext>
              <a:ext uri="{C183D7F6-B498-43B3-948B-1728B52AA6E4}">
                <adec:decorative xmlns:adec="http://schemas.microsoft.com/office/drawing/2017/decorative" val="0"/>
              </a:ext>
            </a:extLst>
          </p:cNvPr>
          <p:cNvPicPr/>
          <p:nvPr/>
        </p:nvPicPr>
        <p:blipFill>
          <a:blip r:embed="rId2" cstate="print"/>
          <a:stretch>
            <a:fillRect/>
          </a:stretch>
        </p:blipFill>
        <p:spPr>
          <a:xfrm>
            <a:off x="9930167" y="0"/>
            <a:ext cx="1236715" cy="1519425"/>
          </a:xfrm>
          <a:prstGeom prst="rect">
            <a:avLst/>
          </a:prstGeom>
        </p:spPr>
      </p:pic>
      <p:pic>
        <p:nvPicPr>
          <p:cNvPr id="8" name="Attēls 7">
            <a:extLst>
              <a:ext uri="{FF2B5EF4-FFF2-40B4-BE49-F238E27FC236}">
                <a16:creationId xmlns:a16="http://schemas.microsoft.com/office/drawing/2014/main" id="{911388EB-35C4-46A1-9E2C-3C874AA7FC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0167" y="3429000"/>
            <a:ext cx="2152075" cy="3139712"/>
          </a:xfrm>
          <a:prstGeom prst="rect">
            <a:avLst/>
          </a:prstGeom>
        </p:spPr>
      </p:pic>
      <p:sp>
        <p:nvSpPr>
          <p:cNvPr id="12" name="TextBox 11">
            <a:extLst>
              <a:ext uri="{FF2B5EF4-FFF2-40B4-BE49-F238E27FC236}">
                <a16:creationId xmlns:a16="http://schemas.microsoft.com/office/drawing/2014/main" id="{C063AF56-05B3-42A8-9D08-AA7C44B4EF5C}"/>
              </a:ext>
            </a:extLst>
          </p:cNvPr>
          <p:cNvSpPr txBox="1"/>
          <p:nvPr/>
        </p:nvSpPr>
        <p:spPr>
          <a:xfrm>
            <a:off x="722376" y="1884549"/>
            <a:ext cx="11146536" cy="4401205"/>
          </a:xfrm>
          <a:prstGeom prst="rect">
            <a:avLst/>
          </a:prstGeom>
          <a:noFill/>
        </p:spPr>
        <p:txBody>
          <a:bodyPr wrap="square">
            <a:spAutoFit/>
          </a:bodyPr>
          <a:lstStyle/>
          <a:p>
            <a:r>
              <a:rPr lang="lv-LV" sz="2000" dirty="0">
                <a:latin typeface="Times New Roman" panose="02020603050405020304" pitchFamily="18" charset="0"/>
                <a:cs typeface="Times New Roman" panose="02020603050405020304" pitchFamily="18" charset="0"/>
              </a:rPr>
              <a:t>No 2026.gada 10.jūlija stājas spēkā grozījumi Sociālo pakalpojumu un sociālās palīdzības likumā.</a:t>
            </a:r>
          </a:p>
          <a:p>
            <a:endParaRPr lang="lv-LV" sz="2000" dirty="0">
              <a:latin typeface="Times New Roman" panose="02020603050405020304" pitchFamily="18" charset="0"/>
              <a:cs typeface="Times New Roman" panose="02020603050405020304" pitchFamily="18" charset="0"/>
            </a:endParaRPr>
          </a:p>
          <a:p>
            <a:r>
              <a:rPr lang="lv-LV" sz="2000" dirty="0">
                <a:latin typeface="Times New Roman" panose="02020603050405020304" pitchFamily="18" charset="0"/>
                <a:cs typeface="Times New Roman" panose="02020603050405020304" pitchFamily="18" charset="0"/>
              </a:rPr>
              <a:t>12. pantā:</a:t>
            </a:r>
          </a:p>
          <a:p>
            <a:r>
              <a:rPr lang="lv-LV" sz="2000" dirty="0">
                <a:latin typeface="Times New Roman" panose="02020603050405020304" pitchFamily="18" charset="0"/>
                <a:cs typeface="Times New Roman" panose="02020603050405020304" pitchFamily="18" charset="0"/>
              </a:rPr>
              <a:t>(10) Piešķirot personai vienreizēju sociālās palīdzības pabalstu vai sociālās palīdzības pabalstu uz noteiktu termiņu, kura laikā piešķirtā pabalsta izmaksas apmērs nemainās, pašvaldības sociālais dienests šo lēmumu var neizdot </a:t>
            </a:r>
            <a:r>
              <a:rPr lang="lv-LV" sz="2000" dirty="0" err="1">
                <a:latin typeface="Times New Roman" panose="02020603050405020304" pitchFamily="18" charset="0"/>
                <a:cs typeface="Times New Roman" panose="02020603050405020304" pitchFamily="18" charset="0"/>
              </a:rPr>
              <a:t>rakstveidā</a:t>
            </a:r>
            <a:r>
              <a:rPr lang="lv-LV" sz="2000" dirty="0">
                <a:latin typeface="Times New Roman" panose="02020603050405020304" pitchFamily="18" charset="0"/>
                <a:cs typeface="Times New Roman" panose="02020603050405020304" pitchFamily="18" charset="0"/>
              </a:rPr>
              <a:t>. Lēmums par vienreizēja sociālās palīdzības pabalsta piešķiršanu ir uzskatāms par paziņotu personai ar sociālās palīdzības pabalsta izmaksāšanu skaidrā naudā vai ar pārskaitīšanu uz personas maksājumu kontu. Lēmums par sociālās palīdzības pabalsta uz noteiktu termiņu piešķiršanu ir uzskatāms par paziņotu personai ar sociālās palīdzības pabalsta pirmā mēneša izmaksu skaidrā naudā vai ar pārskaitīšanu uz personas maksājumu kontu.</a:t>
            </a:r>
          </a:p>
          <a:p>
            <a:endParaRPr lang="lv-LV" sz="2000" dirty="0">
              <a:latin typeface="Times New Roman" panose="02020603050405020304" pitchFamily="18" charset="0"/>
              <a:cs typeface="Times New Roman" panose="02020603050405020304" pitchFamily="18" charset="0"/>
            </a:endParaRPr>
          </a:p>
          <a:p>
            <a:r>
              <a:rPr lang="lv-LV" sz="2000" dirty="0">
                <a:latin typeface="Times New Roman" panose="02020603050405020304" pitchFamily="18" charset="0"/>
                <a:cs typeface="Times New Roman" panose="02020603050405020304" pitchFamily="18" charset="0"/>
              </a:rPr>
              <a:t>(11) Pašvaldības sociālais dienests lēmumu par trūcīgas vai maznodrošinātas mājsaimniecības statusa piešķiršanu var neizdot </a:t>
            </a:r>
            <a:r>
              <a:rPr lang="lv-LV" sz="2000" dirty="0" err="1">
                <a:latin typeface="Times New Roman" panose="02020603050405020304" pitchFamily="18" charset="0"/>
                <a:cs typeface="Times New Roman" panose="02020603050405020304" pitchFamily="18" charset="0"/>
              </a:rPr>
              <a:t>rakstveidā</a:t>
            </a:r>
            <a:r>
              <a:rPr lang="lv-LV" sz="2000" dirty="0">
                <a:latin typeface="Times New Roman" panose="02020603050405020304" pitchFamily="18" charset="0"/>
                <a:cs typeface="Times New Roman" panose="02020603050405020304" pitchFamily="18" charset="0"/>
              </a:rPr>
              <a:t>. Minētais lēmums ir uzskatāms par paziņotu personai attiecīgās izziņas izsniegšanas dienā.</a:t>
            </a:r>
          </a:p>
        </p:txBody>
      </p:sp>
    </p:spTree>
    <p:extLst>
      <p:ext uri="{BB962C8B-B14F-4D97-AF65-F5344CB8AC3E}">
        <p14:creationId xmlns:p14="http://schemas.microsoft.com/office/powerpoint/2010/main" val="2200837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E36BC-8DF2-4E7F-9EEB-3F011D5B5B47}"/>
              </a:ext>
            </a:extLst>
          </p:cNvPr>
          <p:cNvSpPr>
            <a:spLocks noGrp="1"/>
          </p:cNvSpPr>
          <p:nvPr>
            <p:ph type="title"/>
          </p:nvPr>
        </p:nvSpPr>
        <p:spPr>
          <a:xfrm>
            <a:off x="374904" y="365125"/>
            <a:ext cx="9555263" cy="1325563"/>
          </a:xfrm>
        </p:spPr>
        <p:txBody>
          <a:bodyPr>
            <a:normAutofit/>
          </a:bodyPr>
          <a:lstStyle/>
          <a:p>
            <a:pPr algn="ctr"/>
            <a:r>
              <a:rPr lang="lv-LV" sz="4000" b="1" dirty="0">
                <a:solidFill>
                  <a:schemeClr val="accent6">
                    <a:lumMod val="50000"/>
                  </a:schemeClr>
                </a:solidFill>
                <a:latin typeface="Times New Roman" panose="02020603050405020304" pitchFamily="18" charset="0"/>
                <a:cs typeface="Times New Roman" panose="02020603050405020304" pitchFamily="18" charset="0"/>
              </a:rPr>
              <a:t>Grozījumi Kredītiestāžu likumā</a:t>
            </a:r>
          </a:p>
        </p:txBody>
      </p:sp>
      <p:pic>
        <p:nvPicPr>
          <p:cNvPr id="7" name="object 10" descr="Labklājības ministrijas ģerbonis">
            <a:extLst>
              <a:ext uri="{FF2B5EF4-FFF2-40B4-BE49-F238E27FC236}">
                <a16:creationId xmlns:a16="http://schemas.microsoft.com/office/drawing/2014/main" id="{B4170D4F-89B8-42FA-A0F3-154D68FD71CB}"/>
              </a:ext>
              <a:ext uri="{C183D7F6-B498-43B3-948B-1728B52AA6E4}">
                <adec:decorative xmlns:adec="http://schemas.microsoft.com/office/drawing/2017/decorative" val="0"/>
              </a:ext>
            </a:extLst>
          </p:cNvPr>
          <p:cNvPicPr/>
          <p:nvPr/>
        </p:nvPicPr>
        <p:blipFill>
          <a:blip r:embed="rId2" cstate="print"/>
          <a:stretch>
            <a:fillRect/>
          </a:stretch>
        </p:blipFill>
        <p:spPr>
          <a:xfrm>
            <a:off x="9930167" y="0"/>
            <a:ext cx="1236715" cy="1519425"/>
          </a:xfrm>
          <a:prstGeom prst="rect">
            <a:avLst/>
          </a:prstGeom>
        </p:spPr>
      </p:pic>
      <p:pic>
        <p:nvPicPr>
          <p:cNvPr id="8" name="Attēls 7">
            <a:extLst>
              <a:ext uri="{FF2B5EF4-FFF2-40B4-BE49-F238E27FC236}">
                <a16:creationId xmlns:a16="http://schemas.microsoft.com/office/drawing/2014/main" id="{911388EB-35C4-46A1-9E2C-3C874AA7FC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925" y="3605262"/>
            <a:ext cx="2152075" cy="3139712"/>
          </a:xfrm>
          <a:prstGeom prst="rect">
            <a:avLst/>
          </a:prstGeom>
        </p:spPr>
      </p:pic>
      <p:sp>
        <p:nvSpPr>
          <p:cNvPr id="9" name="TextBox 8">
            <a:extLst>
              <a:ext uri="{FF2B5EF4-FFF2-40B4-BE49-F238E27FC236}">
                <a16:creationId xmlns:a16="http://schemas.microsoft.com/office/drawing/2014/main" id="{A0E2F830-776A-4DCA-8D50-64813425AC96}"/>
              </a:ext>
            </a:extLst>
          </p:cNvPr>
          <p:cNvSpPr txBox="1"/>
          <p:nvPr/>
        </p:nvSpPr>
        <p:spPr>
          <a:xfrm>
            <a:off x="374904" y="2232672"/>
            <a:ext cx="11155680" cy="3970318"/>
          </a:xfrm>
          <a:prstGeom prst="rect">
            <a:avLst/>
          </a:prstGeom>
          <a:noFill/>
        </p:spPr>
        <p:txBody>
          <a:bodyPr wrap="square">
            <a:spAutoFit/>
          </a:bodyPr>
          <a:lstStyle/>
          <a:p>
            <a:pPr algn="just"/>
            <a:r>
              <a:rPr lang="lv-LV" dirty="0">
                <a:latin typeface="Times New Roman" panose="02020603050405020304" pitchFamily="18" charset="0"/>
                <a:cs typeface="Times New Roman" panose="02020603050405020304" pitchFamily="18" charset="0"/>
              </a:rPr>
              <a:t>2026.gada 04.06. 1.lasījumā Saeimā atbalstīti grozījumi </a:t>
            </a:r>
            <a:r>
              <a:rPr lang="lv-LV" dirty="0" err="1">
                <a:latin typeface="Times New Roman" panose="02020603050405020304" pitchFamily="18" charset="0"/>
                <a:cs typeface="Times New Roman" panose="02020603050405020304" pitchFamily="18" charset="0"/>
              </a:rPr>
              <a:t>Kredītistāžu</a:t>
            </a:r>
            <a:r>
              <a:rPr lang="lv-LV" dirty="0">
                <a:latin typeface="Times New Roman" panose="02020603050405020304" pitchFamily="18" charset="0"/>
                <a:cs typeface="Times New Roman" panose="02020603050405020304" pitchFamily="18" charset="0"/>
              </a:rPr>
              <a:t> likumā.</a:t>
            </a:r>
          </a:p>
          <a:p>
            <a:pPr algn="just"/>
            <a:endParaRPr lang="lv-LV" dirty="0">
              <a:latin typeface="Times New Roman" panose="02020603050405020304" pitchFamily="18" charset="0"/>
              <a:cs typeface="Times New Roman" panose="02020603050405020304" pitchFamily="18" charset="0"/>
            </a:endParaRPr>
          </a:p>
          <a:p>
            <a:pPr algn="just"/>
            <a:r>
              <a:rPr lang="lv-LV" dirty="0">
                <a:latin typeface="Times New Roman" panose="02020603050405020304" pitchFamily="18" charset="0"/>
                <a:cs typeface="Times New Roman" panose="02020603050405020304" pitchFamily="18" charset="0"/>
              </a:rPr>
              <a:t>Ar likumprojektu paredzēts papildināt tiesības kredītiestādes rīcībā esošās neizpaužamās ziņas nodot pašvaldību sociālajiem dienestiem. Pamatojoties uz  sociālā dienesta pieprasījumu, kredītiestāde nodos dienestiem ziņas par fizisko personu Kontu reģistra likumā noteikto kontu izrakstu par laika periodu no trīs līdz divpadsmit pilniem kalendāra mēnešiem naudas līdzekļu kustību un konta atlikumu minētā perioda sākumā un beigās. </a:t>
            </a:r>
          </a:p>
          <a:p>
            <a:pPr algn="just"/>
            <a:endParaRPr lang="lv-LV" dirty="0">
              <a:latin typeface="Times New Roman" panose="02020603050405020304" pitchFamily="18" charset="0"/>
              <a:cs typeface="Times New Roman" panose="02020603050405020304" pitchFamily="18" charset="0"/>
            </a:endParaRPr>
          </a:p>
          <a:p>
            <a:pPr algn="just"/>
            <a:r>
              <a:rPr lang="lv-LV" dirty="0">
                <a:latin typeface="Times New Roman" panose="02020603050405020304" pitchFamily="18" charset="0"/>
                <a:cs typeface="Times New Roman" panose="02020603050405020304" pitchFamily="18" charset="0"/>
              </a:rPr>
              <a:t>Platformas “</a:t>
            </a:r>
            <a:r>
              <a:rPr lang="lv-LV" dirty="0" err="1">
                <a:latin typeface="Times New Roman" panose="02020603050405020304" pitchFamily="18" charset="0"/>
                <a:cs typeface="Times New Roman" panose="02020603050405020304" pitchFamily="18" charset="0"/>
              </a:rPr>
              <a:t>DigiSoc</a:t>
            </a:r>
            <a:r>
              <a:rPr lang="lv-LV" dirty="0">
                <a:latin typeface="Times New Roman" panose="02020603050405020304" pitchFamily="18" charset="0"/>
                <a:cs typeface="Times New Roman" panose="02020603050405020304" pitchFamily="18" charset="0"/>
              </a:rPr>
              <a:t>” ietvaros tiks veiktas tehniskās darbības datu nodošanai un sistēmu saslēgšanai, taču, lai datu nodošana sāktu darboties nepieciešami šie grozījumi.</a:t>
            </a:r>
          </a:p>
          <a:p>
            <a:pPr algn="just"/>
            <a:r>
              <a:rPr lang="lv-LV" dirty="0">
                <a:latin typeface="Times New Roman" panose="02020603050405020304" pitchFamily="18" charset="0"/>
                <a:cs typeface="Times New Roman" panose="02020603050405020304" pitchFamily="18" charset="0"/>
              </a:rPr>
              <a:t>Pašvaldību sociālajiem dienestiem būs tiesības saņemt personu kontu pārskatus automatizētā veidā, kas atvieglos nepieciešamo dokumentu iesniegšanu un apstrādi, samazinot birokrātisko slogu pašvaldību sociālo dienestu klientiem un pašvaldību sociālajiem dienestiem pašvaldību sociālo pakalpojumu vai sociālās palīdzības saņemšanai.</a:t>
            </a:r>
          </a:p>
          <a:p>
            <a:pPr algn="just"/>
            <a:endParaRPr lang="lv-LV" dirty="0">
              <a:latin typeface="Times New Roman" panose="02020603050405020304" pitchFamily="18" charset="0"/>
              <a:cs typeface="Times New Roman" panose="02020603050405020304" pitchFamily="18" charset="0"/>
            </a:endParaRPr>
          </a:p>
          <a:p>
            <a:pPr algn="just"/>
            <a:r>
              <a:rPr lang="lv-LV" dirty="0">
                <a:latin typeface="Times New Roman" panose="02020603050405020304" pitchFamily="18" charset="0"/>
                <a:cs typeface="Times New Roman" panose="02020603050405020304" pitchFamily="18" charset="0"/>
              </a:rPr>
              <a:t>Priekšlikumu iesniegšana 2.lasījuma līdz 18.06.</a:t>
            </a:r>
          </a:p>
        </p:txBody>
      </p:sp>
    </p:spTree>
    <p:extLst>
      <p:ext uri="{BB962C8B-B14F-4D97-AF65-F5344CB8AC3E}">
        <p14:creationId xmlns:p14="http://schemas.microsoft.com/office/powerpoint/2010/main" val="3600625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E36BC-8DF2-4E7F-9EEB-3F011D5B5B47}"/>
              </a:ext>
            </a:extLst>
          </p:cNvPr>
          <p:cNvSpPr>
            <a:spLocks noGrp="1"/>
          </p:cNvSpPr>
          <p:nvPr>
            <p:ph type="title"/>
          </p:nvPr>
        </p:nvSpPr>
        <p:spPr>
          <a:xfrm>
            <a:off x="374904" y="365125"/>
            <a:ext cx="9555263" cy="1325563"/>
          </a:xfrm>
        </p:spPr>
        <p:txBody>
          <a:bodyPr>
            <a:normAutofit/>
          </a:bodyPr>
          <a:lstStyle/>
          <a:p>
            <a:pPr algn="ctr"/>
            <a:r>
              <a:rPr lang="lv-LV" sz="4000" b="1" dirty="0">
                <a:solidFill>
                  <a:schemeClr val="accent6">
                    <a:lumMod val="50000"/>
                  </a:schemeClr>
                </a:solidFill>
                <a:latin typeface="Times New Roman" panose="02020603050405020304" pitchFamily="18" charset="0"/>
                <a:cs typeface="Times New Roman" panose="02020603050405020304" pitchFamily="18" charset="0"/>
              </a:rPr>
              <a:t>Sociālo pakalpojumu un sociālās palīdzības likums</a:t>
            </a:r>
          </a:p>
        </p:txBody>
      </p:sp>
      <p:pic>
        <p:nvPicPr>
          <p:cNvPr id="7" name="object 10" descr="Labklājības ministrijas ģerbonis">
            <a:extLst>
              <a:ext uri="{FF2B5EF4-FFF2-40B4-BE49-F238E27FC236}">
                <a16:creationId xmlns:a16="http://schemas.microsoft.com/office/drawing/2014/main" id="{B4170D4F-89B8-42FA-A0F3-154D68FD71CB}"/>
              </a:ext>
              <a:ext uri="{C183D7F6-B498-43B3-948B-1728B52AA6E4}">
                <adec:decorative xmlns:adec="http://schemas.microsoft.com/office/drawing/2017/decorative" val="0"/>
              </a:ext>
            </a:extLst>
          </p:cNvPr>
          <p:cNvPicPr/>
          <p:nvPr/>
        </p:nvPicPr>
        <p:blipFill>
          <a:blip r:embed="rId2" cstate="print"/>
          <a:stretch>
            <a:fillRect/>
          </a:stretch>
        </p:blipFill>
        <p:spPr>
          <a:xfrm>
            <a:off x="9930167" y="0"/>
            <a:ext cx="1236715" cy="1519425"/>
          </a:xfrm>
          <a:prstGeom prst="rect">
            <a:avLst/>
          </a:prstGeom>
        </p:spPr>
      </p:pic>
      <p:pic>
        <p:nvPicPr>
          <p:cNvPr id="8" name="Attēls 7">
            <a:extLst>
              <a:ext uri="{FF2B5EF4-FFF2-40B4-BE49-F238E27FC236}">
                <a16:creationId xmlns:a16="http://schemas.microsoft.com/office/drawing/2014/main" id="{911388EB-35C4-46A1-9E2C-3C874AA7FC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0167" y="3429000"/>
            <a:ext cx="2152075" cy="3139712"/>
          </a:xfrm>
          <a:prstGeom prst="rect">
            <a:avLst/>
          </a:prstGeom>
        </p:spPr>
      </p:pic>
      <p:sp>
        <p:nvSpPr>
          <p:cNvPr id="6" name="TextBox 5">
            <a:extLst>
              <a:ext uri="{FF2B5EF4-FFF2-40B4-BE49-F238E27FC236}">
                <a16:creationId xmlns:a16="http://schemas.microsoft.com/office/drawing/2014/main" id="{6B3322F7-D61D-450B-BEE4-D1269DBD15D3}"/>
              </a:ext>
            </a:extLst>
          </p:cNvPr>
          <p:cNvSpPr txBox="1"/>
          <p:nvPr/>
        </p:nvSpPr>
        <p:spPr>
          <a:xfrm>
            <a:off x="758952" y="2967335"/>
            <a:ext cx="10158984" cy="707886"/>
          </a:xfrm>
          <a:prstGeom prst="rect">
            <a:avLst/>
          </a:prstGeom>
          <a:noFill/>
        </p:spPr>
        <p:txBody>
          <a:bodyPr wrap="square">
            <a:spAutoFit/>
          </a:bodyPr>
          <a:lstStyle/>
          <a:p>
            <a:r>
              <a:rPr lang="lv-LV" sz="2000" dirty="0">
                <a:latin typeface="Times New Roman" panose="02020603050405020304" pitchFamily="18" charset="0"/>
                <a:cs typeface="Times New Roman" panose="02020603050405020304" pitchFamily="18" charset="0"/>
              </a:rPr>
              <a:t>Noslēgumam tuvojas darbs pie apjomīgiem </a:t>
            </a:r>
            <a:r>
              <a:rPr lang="lv-LV" sz="2000" b="1" dirty="0">
                <a:latin typeface="Times New Roman" panose="02020603050405020304" pitchFamily="18" charset="0"/>
                <a:cs typeface="Times New Roman" panose="02020603050405020304" pitchFamily="18" charset="0"/>
              </a:rPr>
              <a:t>grozījumiem Sociālo pakalpojumu un sociālās palīdzības likumā</a:t>
            </a:r>
            <a:r>
              <a:rPr lang="lv-LV" sz="2000" dirty="0">
                <a:latin typeface="Times New Roman" panose="02020603050405020304" pitchFamily="18" charset="0"/>
                <a:cs typeface="Times New Roman" panose="02020603050405020304" pitchFamily="18" charset="0"/>
              </a:rPr>
              <a:t>, kā arī pie jauniem Ministru kabineta noteikumiem </a:t>
            </a:r>
            <a:r>
              <a:rPr lang="lv-LV" sz="2000" b="1" dirty="0">
                <a:latin typeface="Times New Roman" panose="02020603050405020304" pitchFamily="18" charset="0"/>
                <a:cs typeface="Times New Roman" panose="02020603050405020304" pitchFamily="18" charset="0"/>
              </a:rPr>
              <a:t>par sociālo palīdzību.</a:t>
            </a:r>
          </a:p>
        </p:txBody>
      </p:sp>
      <p:sp>
        <p:nvSpPr>
          <p:cNvPr id="9" name="TextBox 8">
            <a:extLst>
              <a:ext uri="{FF2B5EF4-FFF2-40B4-BE49-F238E27FC236}">
                <a16:creationId xmlns:a16="http://schemas.microsoft.com/office/drawing/2014/main" id="{44B43772-719B-46E8-8DAF-A40A9307003F}"/>
              </a:ext>
            </a:extLst>
          </p:cNvPr>
          <p:cNvSpPr txBox="1"/>
          <p:nvPr/>
        </p:nvSpPr>
        <p:spPr>
          <a:xfrm>
            <a:off x="758952" y="4044989"/>
            <a:ext cx="9692640" cy="1015663"/>
          </a:xfrm>
          <a:prstGeom prst="rect">
            <a:avLst/>
          </a:prstGeom>
          <a:noFill/>
        </p:spPr>
        <p:txBody>
          <a:bodyPr wrap="square">
            <a:spAutoFit/>
          </a:bodyPr>
          <a:lstStyle/>
          <a:p>
            <a:pPr algn="just"/>
            <a:r>
              <a:rPr lang="lv-LV" sz="2000" dirty="0">
                <a:latin typeface="Times New Roman" panose="02020603050405020304" pitchFamily="18" charset="0"/>
                <a:cs typeface="Times New Roman" panose="02020603050405020304" pitchFamily="18" charset="0"/>
              </a:rPr>
              <a:t>Kopumā grozījumu mērķis ir padarīt normatīvo regulējumu vienkāršāku, pārskatāmāku un praksē vieglāk piemērojamu, vienlaikus saglabājot sociālās palīdzības un sociālo pakalpojumu sistēmas pamatprincipus.</a:t>
            </a:r>
          </a:p>
        </p:txBody>
      </p:sp>
    </p:spTree>
    <p:extLst>
      <p:ext uri="{BB962C8B-B14F-4D97-AF65-F5344CB8AC3E}">
        <p14:creationId xmlns:p14="http://schemas.microsoft.com/office/powerpoint/2010/main" val="1852323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B0E7AC5-9473-4B11-86C5-47365D01355E}">
  <we:reference id="wa104051163" version="1.2.0.3" store="lv-LV" storeType="OMEX"/>
  <we:alternateReferences>
    <we:reference id="WA104051163" version="1.2.0.3" store="WA10405116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1740</TotalTime>
  <Words>376</Words>
  <Application>Microsoft Office PowerPoint</Application>
  <PresentationFormat>Platekrāna</PresentationFormat>
  <Paragraphs>24</Paragraphs>
  <Slides>4</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4</vt:i4>
      </vt:variant>
    </vt:vector>
  </HeadingPairs>
  <TitlesOfParts>
    <vt:vector size="10" baseType="lpstr">
      <vt:lpstr>Arial</vt:lpstr>
      <vt:lpstr>Calibri</vt:lpstr>
      <vt:lpstr>Calibri (Headings)</vt:lpstr>
      <vt:lpstr>Calibri Light</vt:lpstr>
      <vt:lpstr>Times New Roman</vt:lpstr>
      <vt:lpstr>Office Theme</vt:lpstr>
      <vt:lpstr>Jaunākās izmaiņas normatīvajā regulējumā</vt:lpstr>
      <vt:lpstr>Sociālo pakalpojumu un sociālās palīdzības likums</vt:lpstr>
      <vt:lpstr>Grozījumi Kredītiestāžu likumā</vt:lpstr>
      <vt:lpstr>Sociālo pakalpojumu un sociālās palīdzības likums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Evita Rumbiniece</dc:creator>
  <cp:lastModifiedBy>Ilze Skrodele-Dubrovska</cp:lastModifiedBy>
  <cp:revision>117</cp:revision>
  <dcterms:created xsi:type="dcterms:W3CDTF">2025-03-18T12:32:49Z</dcterms:created>
  <dcterms:modified xsi:type="dcterms:W3CDTF">2026-06-29T08:44:29Z</dcterms:modified>
</cp:coreProperties>
</file>