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6" r:id="rId5"/>
    <p:sldId id="267" r:id="rId6"/>
    <p:sldId id="269" r:id="rId7"/>
    <p:sldId id="277" r:id="rId8"/>
    <p:sldId id="270" r:id="rId9"/>
    <p:sldId id="276" r:id="rId10"/>
    <p:sldId id="272" r:id="rId11"/>
    <p:sldId id="271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F65"/>
    <a:srgbClr val="E5E5E5"/>
    <a:srgbClr val="41719C"/>
    <a:srgbClr val="EE853E"/>
    <a:srgbClr val="EBEDEC"/>
    <a:srgbClr val="5B9BD5"/>
    <a:srgbClr val="E26714"/>
    <a:srgbClr val="12203A"/>
    <a:srgbClr val="F19B61"/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0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20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7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8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5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F6EC-3E29-4427-B363-63F1B52D84A2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F91B-95A1-4AE4-8D6B-6EE61A7D4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3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.jpg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53143" y="523308"/>
            <a:ext cx="87521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rgbClr val="E26714"/>
                </a:solidFill>
                <a:latin typeface="Impact" panose="020B0806030902050204" pitchFamily="34" charset="0"/>
              </a:rPr>
              <a:t>Neil Dunford</a:t>
            </a:r>
          </a:p>
          <a:p>
            <a:r>
              <a:rPr lang="en-GB" sz="11500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212" y="515393"/>
            <a:ext cx="782029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ln w="3175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Neil Dunford 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380226" y="2987408"/>
            <a:ext cx="10210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000" b="1" spc="300" dirty="0">
                <a:solidFill>
                  <a:srgbClr val="E26714"/>
                </a:solidFill>
                <a:latin typeface="Impact" panose="020B0806030902050204" pitchFamily="34" charset="0"/>
              </a:rPr>
              <a:t>Uz personu centrēts atbalsts</a:t>
            </a:r>
            <a:endParaRPr lang="en-GB" sz="6000" b="1" spc="300" dirty="0">
              <a:solidFill>
                <a:srgbClr val="E26714"/>
              </a:solidFill>
              <a:latin typeface="Impact" panose="020B0806030902050204" pitchFamily="34" charset="0"/>
            </a:endParaRPr>
          </a:p>
          <a:p>
            <a:pPr algn="ctr"/>
            <a:r>
              <a:rPr lang="lv-LV" sz="6000" b="1" spc="300" dirty="0">
                <a:solidFill>
                  <a:srgbClr val="E26714"/>
                </a:solidFill>
                <a:latin typeface="Impact" panose="020B0806030902050204" pitchFamily="34" charset="0"/>
              </a:rPr>
              <a:t>un</a:t>
            </a:r>
            <a:r>
              <a:rPr lang="en-GB" sz="6000" b="1" spc="300" dirty="0">
                <a:solidFill>
                  <a:srgbClr val="E26714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lv-LV" sz="6000" b="1" spc="300" dirty="0">
                <a:solidFill>
                  <a:srgbClr val="E26714"/>
                </a:solidFill>
                <a:latin typeface="Impact" panose="020B0806030902050204" pitchFamily="34" charset="0"/>
              </a:rPr>
              <a:t>līdzdarbība</a:t>
            </a:r>
            <a:endParaRPr lang="en-GB" sz="6000" b="1" spc="300" dirty="0">
              <a:solidFill>
                <a:srgbClr val="E26714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4D726-6046-4947-817A-D64F5CE093F1}"/>
              </a:ext>
            </a:extLst>
          </p:cNvPr>
          <p:cNvSpPr txBox="1"/>
          <p:nvPr/>
        </p:nvSpPr>
        <p:spPr>
          <a:xfrm>
            <a:off x="1474795" y="3003309"/>
            <a:ext cx="10210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000" b="1" spc="300" dirty="0">
                <a:solidFill>
                  <a:schemeClr val="bg1"/>
                </a:solidFill>
                <a:latin typeface="Impact" panose="020B0806030902050204" pitchFamily="34" charset="0"/>
              </a:rPr>
              <a:t>Uz personu centrēts atbalsts</a:t>
            </a:r>
            <a:endParaRPr lang="en-GB" sz="6000" b="1" spc="3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lv-LV" sz="6000" b="1" spc="300" dirty="0">
                <a:solidFill>
                  <a:schemeClr val="bg1"/>
                </a:solidFill>
                <a:latin typeface="Impact" panose="020B0806030902050204" pitchFamily="34" charset="0"/>
              </a:rPr>
              <a:t>un</a:t>
            </a:r>
            <a:r>
              <a:rPr lang="en-GB" sz="6000" b="1" spc="300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lv-LV" sz="6000" b="1" spc="300" dirty="0">
                <a:solidFill>
                  <a:schemeClr val="bg1"/>
                </a:solidFill>
                <a:latin typeface="Impact" panose="020B0806030902050204" pitchFamily="34" charset="0"/>
              </a:rPr>
              <a:t>līdzdarbība</a:t>
            </a:r>
            <a:endParaRPr lang="en-GB" sz="6000" b="1" spc="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7462" y="1402080"/>
            <a:ext cx="879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London SEND Net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6092" y="2408932"/>
            <a:ext cx="6731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3200" b="1" dirty="0">
                <a:solidFill>
                  <a:schemeClr val="bg1"/>
                </a:solidFill>
              </a:rPr>
              <a:t>Uz resursu balstīts</a:t>
            </a: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3200" b="1" dirty="0">
                <a:solidFill>
                  <a:schemeClr val="bg1"/>
                </a:solidFill>
              </a:rPr>
              <a:t>Uz personu centrēts</a:t>
            </a: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3200" b="1" dirty="0">
                <a:solidFill>
                  <a:schemeClr val="bg1"/>
                </a:solidFill>
              </a:rPr>
              <a:t>Personiskās pieredzes atbalsts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9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35" y="6264258"/>
            <a:ext cx="1036965" cy="5817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571897" y="743812"/>
            <a:ext cx="9048206" cy="537037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C41EDA-697C-4D95-BB61-A28877FC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644">
            <a:off x="6719052" y="704920"/>
            <a:ext cx="3861474" cy="544815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94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0537" y="725105"/>
            <a:ext cx="528871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mpathic</a:t>
            </a:r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lv-LV" sz="3400" i="1" dirty="0">
                <a:latin typeface="Arial" panose="020B0604020202020204" pitchFamily="34" charset="0"/>
                <a:cs typeface="Arial" panose="020B0604020202020204" pitchFamily="34" charset="0"/>
              </a:rPr>
              <a:t>Empātisks</a:t>
            </a:r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3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on judgemental</a:t>
            </a:r>
            <a:endParaRPr lang="lv-LV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lv-LV" sz="3400" i="1" dirty="0">
                <a:latin typeface="Arial" panose="020B0604020202020204" pitchFamily="34" charset="0"/>
                <a:cs typeface="Arial" panose="020B0604020202020204" pitchFamily="34" charset="0"/>
              </a:rPr>
              <a:t>Nenosodošs</a:t>
            </a:r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ctive</a:t>
            </a:r>
            <a:endParaRPr lang="lv-LV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lv-LV" sz="3400" i="1" dirty="0">
                <a:latin typeface="Arial" panose="020B0604020202020204" pitchFamily="34" charset="0"/>
                <a:cs typeface="Arial" panose="020B0604020202020204" pitchFamily="34" charset="0"/>
              </a:rPr>
              <a:t>Aktīvs</a:t>
            </a:r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oundaried</a:t>
            </a:r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     (Noteikts)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istening</a:t>
            </a:r>
            <a:endParaRPr lang="lv-LV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lv-LV" sz="3400" i="1" dirty="0">
                <a:latin typeface="Arial" panose="020B0604020202020204" pitchFamily="34" charset="0"/>
                <a:cs typeface="Arial" panose="020B0604020202020204" pitchFamily="34" charset="0"/>
              </a:rPr>
              <a:t>Uzklausošs</a:t>
            </a:r>
            <a:r>
              <a:rPr lang="lv-LV" sz="3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71897" y="743812"/>
            <a:ext cx="9048206" cy="537037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41715" y="845610"/>
            <a:ext cx="130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Piemērs</a:t>
            </a:r>
            <a:r>
              <a:rPr lang="en-GB" sz="2000" b="1" dirty="0"/>
              <a:t>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0" y="1666875"/>
            <a:ext cx="6648450" cy="3684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40" y="1434036"/>
            <a:ext cx="1896689" cy="11458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4861382"/>
            <a:ext cx="3076575" cy="7536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5" y="1340230"/>
            <a:ext cx="2372934" cy="13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57" y="4340371"/>
            <a:ext cx="1973580" cy="1386840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>
            <a:off x="5078862" y="2425123"/>
            <a:ext cx="2147828" cy="185157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71" y="2182116"/>
            <a:ext cx="899857" cy="857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38" y="3536358"/>
            <a:ext cx="996911" cy="9833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5984" y="4122719"/>
            <a:ext cx="14443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Children’s Centre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3789" y="3445218"/>
            <a:ext cx="12176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Edith Kerrison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21" y="3690256"/>
            <a:ext cx="1109113" cy="4889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80559" y="359693"/>
            <a:ext cx="572534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‘</a:t>
            </a:r>
            <a:r>
              <a:rPr lang="lv-LV" sz="2800" dirty="0"/>
              <a:t>Agrīnas-pozitīvas pieejas atbalstam</a:t>
            </a:r>
            <a:r>
              <a:rPr lang="en-GB" sz="2800" dirty="0"/>
              <a:t>’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2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4149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71897" y="740085"/>
            <a:ext cx="9048206" cy="5370376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20486" y="845610"/>
            <a:ext cx="189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Piemērs</a:t>
            </a:r>
            <a:r>
              <a:rPr lang="en-GB" sz="2000" b="1" dirty="0"/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6717" y="1245720"/>
            <a:ext cx="46982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‘</a:t>
            </a:r>
            <a:r>
              <a:rPr lang="lv-LV" sz="2800" dirty="0"/>
              <a:t>Eksperts pēc savas pieredzes</a:t>
            </a:r>
            <a:r>
              <a:rPr lang="en-GB" sz="2800" dirty="0"/>
              <a:t>’</a:t>
            </a:r>
          </a:p>
        </p:txBody>
      </p:sp>
      <p:sp>
        <p:nvSpPr>
          <p:cNvPr id="14" name="Oval 13"/>
          <p:cNvSpPr/>
          <p:nvPr/>
        </p:nvSpPr>
        <p:spPr>
          <a:xfrm>
            <a:off x="4359780" y="2402523"/>
            <a:ext cx="2765010" cy="276501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35" y="3911144"/>
            <a:ext cx="1547962" cy="1547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9174" r="18320" b="9106"/>
          <a:stretch/>
        </p:blipFill>
        <p:spPr>
          <a:xfrm>
            <a:off x="4545697" y="2114356"/>
            <a:ext cx="981075" cy="12477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74596" y="2201533"/>
            <a:ext cx="1219201" cy="1329965"/>
            <a:chOff x="7085997" y="2603765"/>
            <a:chExt cx="1762621" cy="20349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3" t="19917" r="21360" b="11019"/>
            <a:stretch/>
          </p:blipFill>
          <p:spPr>
            <a:xfrm>
              <a:off x="7085997" y="2603765"/>
              <a:ext cx="1762621" cy="18945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298252" y="4316861"/>
              <a:ext cx="1521898" cy="321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22792" y="2274575"/>
            <a:ext cx="244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Klīniskais speciālists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9073" y="2274575"/>
            <a:ext cx="262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Cilvēks ar personisko pieredzi</a:t>
            </a:r>
            <a:endParaRPr lang="en-GB" dirty="0"/>
          </a:p>
        </p:txBody>
      </p:sp>
      <p:sp>
        <p:nvSpPr>
          <p:cNvPr id="19" name="L-Shape 18"/>
          <p:cNvSpPr/>
          <p:nvPr/>
        </p:nvSpPr>
        <p:spPr>
          <a:xfrm rot="18395478">
            <a:off x="4227915" y="3714179"/>
            <a:ext cx="276928" cy="301068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9"/>
          <p:cNvSpPr/>
          <p:nvPr/>
        </p:nvSpPr>
        <p:spPr>
          <a:xfrm rot="20032091">
            <a:off x="6977144" y="3712398"/>
            <a:ext cx="262499" cy="285382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048058" y="5396926"/>
            <a:ext cx="214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Ģimene krīzes situācijā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675" y="4999191"/>
            <a:ext cx="42111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Aprūpes un ārstēšanas atsauksmes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8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8649" y="1242474"/>
            <a:ext cx="938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Novērtējums un atzīšana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" y="2502365"/>
            <a:ext cx="112871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svarīgi pateikties cilvēkiem par viņu veltīto laiku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lv-LV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Pakalpojumi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1900" lvl="7" indent="-571500">
              <a:buFont typeface="Arial" panose="020B0604020202020204" pitchFamily="34" charset="0"/>
              <a:buChar char="•"/>
            </a:pPr>
            <a:r>
              <a:rPr lang="lv-LV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Nauda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1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68736" y="874036"/>
            <a:ext cx="9978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Pielietojot uz personu centrētu praksi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8525" y="2094135"/>
            <a:ext cx="7597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lv-LV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Sociālās aprūpes pakalpojuma sniedzēji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Labklājības komandas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lv-L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Pašorganizēšanās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Veselības un aprūpes sistēma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Individualizēta aprūpe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lv-L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Integrēts atbalsts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8736" y="2234620"/>
            <a:ext cx="1429933" cy="1422980"/>
            <a:chOff x="638309" y="2575291"/>
            <a:chExt cx="2351043" cy="2339609"/>
          </a:xfrm>
        </p:grpSpPr>
        <p:sp>
          <p:nvSpPr>
            <p:cNvPr id="10" name="Rectangle 9"/>
            <p:cNvSpPr/>
            <p:nvPr/>
          </p:nvSpPr>
          <p:spPr>
            <a:xfrm>
              <a:off x="638309" y="2678974"/>
              <a:ext cx="2266815" cy="22359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7" y="2575291"/>
              <a:ext cx="2268855" cy="225418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68736" y="3833364"/>
            <a:ext cx="1429933" cy="1297435"/>
            <a:chOff x="733559" y="2696116"/>
            <a:chExt cx="2266815" cy="2032637"/>
          </a:xfrm>
        </p:grpSpPr>
        <p:sp>
          <p:nvSpPr>
            <p:cNvPr id="19" name="Rectangle 18"/>
            <p:cNvSpPr/>
            <p:nvPr/>
          </p:nvSpPr>
          <p:spPr>
            <a:xfrm>
              <a:off x="733559" y="2734730"/>
              <a:ext cx="2266815" cy="1994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3" y="2696116"/>
              <a:ext cx="2219449" cy="196160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95300" y="1285875"/>
            <a:ext cx="695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Labklājības komandas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300" y="2575291"/>
            <a:ext cx="67913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Mājas aprūpe kopienā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Vienas lapas profili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Kolēģu atbalsts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Brīva darba vide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 vērtībām balstīta darbinieku atlase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hello@wellbeingteams.org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8309" y="2575291"/>
            <a:ext cx="2351043" cy="2339609"/>
            <a:chOff x="638309" y="2575291"/>
            <a:chExt cx="2351043" cy="2339609"/>
          </a:xfrm>
        </p:grpSpPr>
        <p:sp>
          <p:nvSpPr>
            <p:cNvPr id="9" name="Rectangle 8"/>
            <p:cNvSpPr/>
            <p:nvPr/>
          </p:nvSpPr>
          <p:spPr>
            <a:xfrm>
              <a:off x="638309" y="2678974"/>
              <a:ext cx="2266815" cy="22359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97" y="2575291"/>
              <a:ext cx="2268855" cy="225418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0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3559" y="1289623"/>
            <a:ext cx="1002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 individuālu pieeju balstīta aprūpe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925" y="2501052"/>
            <a:ext cx="817244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Holistiska aprūpe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Sabiedrības pasūtījums un kopienā balstīta aprūpe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Kopīga lēmumu pieņemšana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Stratēģiska līdzdarbošanās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Atbalstīta pašorganizēšanās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solidFill>
                  <a:schemeClr val="bg1"/>
                </a:solidFill>
              </a:rPr>
              <a:t>Kontakti</a:t>
            </a:r>
            <a:r>
              <a:rPr lang="en-GB" sz="2400" dirty="0">
                <a:solidFill>
                  <a:schemeClr val="bg1"/>
                </a:solidFill>
              </a:rPr>
              <a:t>: england.socialprescribing@england.nhs.net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3559" y="2696116"/>
            <a:ext cx="2266815" cy="2032637"/>
            <a:chOff x="733559" y="2696116"/>
            <a:chExt cx="2266815" cy="2032637"/>
          </a:xfrm>
        </p:grpSpPr>
        <p:sp>
          <p:nvSpPr>
            <p:cNvPr id="7" name="Rectangle 6"/>
            <p:cNvSpPr/>
            <p:nvPr/>
          </p:nvSpPr>
          <p:spPr>
            <a:xfrm>
              <a:off x="733559" y="2734730"/>
              <a:ext cx="2266815" cy="1994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3" y="2696116"/>
              <a:ext cx="2219449" cy="196160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1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88275" y="2481943"/>
            <a:ext cx="10346640" cy="261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4246" y="1340954"/>
            <a:ext cx="11797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Kopīgs spēks un kopīgi izaicinājumi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9C974-5F71-4BAD-B540-EA0883F2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" t="29003" r="1495" b="28385"/>
          <a:stretch/>
        </p:blipFill>
        <p:spPr>
          <a:xfrm>
            <a:off x="957086" y="2417990"/>
            <a:ext cx="10277829" cy="2589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A2121A-48D0-43B9-A1F3-2E0109A68A47}"/>
              </a:ext>
            </a:extLst>
          </p:cNvPr>
          <p:cNvSpPr/>
          <p:nvPr/>
        </p:nvSpPr>
        <p:spPr>
          <a:xfrm>
            <a:off x="1447800" y="4152900"/>
            <a:ext cx="3028950" cy="409575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1AD64-590A-4865-A316-5B1AC4D2021A}"/>
              </a:ext>
            </a:extLst>
          </p:cNvPr>
          <p:cNvSpPr txBox="1"/>
          <p:nvPr/>
        </p:nvSpPr>
        <p:spPr>
          <a:xfrm>
            <a:off x="1301403" y="4096077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400" dirty="0">
                <a:latin typeface="Comic Sans MS" panose="030F0702030302020204" pitchFamily="66" charset="0"/>
              </a:rPr>
              <a:t>Justies </a:t>
            </a:r>
            <a:r>
              <a:rPr lang="lv-LV" sz="1400" dirty="0">
                <a:solidFill>
                  <a:srgbClr val="57CF65"/>
                </a:solidFill>
                <a:latin typeface="Comic Sans MS" panose="030F0702030302020204" pitchFamily="66" charset="0"/>
              </a:rPr>
              <a:t>bezspēcīgi</a:t>
            </a:r>
            <a:r>
              <a:rPr lang="lv-LV" sz="1400" dirty="0">
                <a:latin typeface="Comic Sans MS" panose="030F0702030302020204" pitchFamily="66" charset="0"/>
              </a:rPr>
              <a:t> sarežģītās </a:t>
            </a:r>
          </a:p>
          <a:p>
            <a:pPr algn="ctr"/>
            <a:r>
              <a:rPr lang="lv-LV" sz="1400" dirty="0">
                <a:latin typeface="Comic Sans MS" panose="030F0702030302020204" pitchFamily="66" charset="0"/>
              </a:rPr>
              <a:t>veselības un aprūpes sistēmas priekšā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EFC63-9FF6-4CCF-89BB-6A4CCAADC932}"/>
              </a:ext>
            </a:extLst>
          </p:cNvPr>
          <p:cNvSpPr txBox="1"/>
          <p:nvPr/>
        </p:nvSpPr>
        <p:spPr>
          <a:xfrm>
            <a:off x="5295900" y="3284100"/>
            <a:ext cx="11620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57CF65"/>
                </a:solidFill>
              </a:rPr>
              <a:t>Maiņa uz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731A7-C3DD-4773-A802-F13DFE88406E}"/>
              </a:ext>
            </a:extLst>
          </p:cNvPr>
          <p:cNvSpPr/>
          <p:nvPr/>
        </p:nvSpPr>
        <p:spPr>
          <a:xfrm>
            <a:off x="7639050" y="3152774"/>
            <a:ext cx="2200276" cy="315991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B010-4397-4841-96F7-3A7BC959301F}"/>
              </a:ext>
            </a:extLst>
          </p:cNvPr>
          <p:cNvSpPr/>
          <p:nvPr/>
        </p:nvSpPr>
        <p:spPr>
          <a:xfrm>
            <a:off x="7191375" y="2752057"/>
            <a:ext cx="2914650" cy="716708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Strādāt sadarbībā ar veselības un aprūpes profesionāļiem un</a:t>
            </a:r>
            <a:r>
              <a:rPr lang="lv-LV" sz="1400" dirty="0">
                <a:solidFill>
                  <a:srgbClr val="57CF65"/>
                </a:solidFill>
                <a:latin typeface="Comic Sans MS" panose="030F0702030302020204" pitchFamily="66" charset="0"/>
              </a:rPr>
              <a:t> kopā veidot spēku</a:t>
            </a:r>
          </a:p>
        </p:txBody>
      </p:sp>
    </p:spTree>
    <p:extLst>
      <p:ext uri="{BB962C8B-B14F-4D97-AF65-F5344CB8AC3E}">
        <p14:creationId xmlns:p14="http://schemas.microsoft.com/office/powerpoint/2010/main" val="267068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91328" y="1045665"/>
            <a:ext cx="5809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Kopīga vīzija</a:t>
            </a:r>
            <a:endParaRPr lang="en-GB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2255" y="2423294"/>
            <a:ext cx="3746863" cy="3785509"/>
            <a:chOff x="3903617" y="2569209"/>
            <a:chExt cx="3746863" cy="3785509"/>
          </a:xfrm>
        </p:grpSpPr>
        <p:sp>
          <p:nvSpPr>
            <p:cNvPr id="8" name="Rectangle 7"/>
            <p:cNvSpPr/>
            <p:nvPr/>
          </p:nvSpPr>
          <p:spPr>
            <a:xfrm>
              <a:off x="3903617" y="2707278"/>
              <a:ext cx="3647440" cy="3647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039" y="2569209"/>
              <a:ext cx="3647441" cy="364744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6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90354" y="818606"/>
            <a:ext cx="722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92137" y="905692"/>
            <a:ext cx="725424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Mans stāsts</a:t>
            </a: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Invaliditātes sociālais modelis</a:t>
            </a: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Individuāla pieeja </a:t>
            </a: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Līdzdarbība</a:t>
            </a: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East London SEND Net</a:t>
            </a:r>
          </a:p>
          <a:p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lv-LV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 personu centrēts atbalsts visiem </a:t>
            </a: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GB" sz="28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59760" y="1767840"/>
            <a:ext cx="6319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800" dirty="0">
                <a:solidFill>
                  <a:srgbClr val="EE853E"/>
                </a:solidFill>
                <a:latin typeface="Impact" panose="020B0806030902050204" pitchFamily="34" charset="0"/>
              </a:rPr>
              <a:t>Paldies</a:t>
            </a:r>
            <a:endParaRPr lang="en-GB" sz="8800" dirty="0">
              <a:solidFill>
                <a:srgbClr val="EE853E"/>
              </a:solidFill>
              <a:latin typeface="Impact" panose="020B0806030902050204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88045" y="3491389"/>
            <a:ext cx="6262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Neil.Dunford@eastlondon-send.net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www.eastlondon-send.net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@SEND_Nets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7C16C2-58E8-4736-8D36-D3E52238AF73}"/>
              </a:ext>
            </a:extLst>
          </p:cNvPr>
          <p:cNvSpPr txBox="1"/>
          <p:nvPr/>
        </p:nvSpPr>
        <p:spPr>
          <a:xfrm>
            <a:off x="3184435" y="1826953"/>
            <a:ext cx="63195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800" dirty="0">
                <a:solidFill>
                  <a:schemeClr val="bg1"/>
                </a:solidFill>
                <a:latin typeface="Impact" panose="020B0806030902050204" pitchFamily="34" charset="0"/>
              </a:rPr>
              <a:t>Paldies</a:t>
            </a:r>
            <a:endParaRPr lang="en-GB" sz="88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709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590446" y="3123115"/>
            <a:ext cx="10836934" cy="2956233"/>
            <a:chOff x="677533" y="3427150"/>
            <a:chExt cx="10836934" cy="29562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1A2628-EC7A-4460-947C-1335A4E3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46" r="1156" b="7801"/>
            <a:stretch>
              <a:fillRect/>
            </a:stretch>
          </p:blipFill>
          <p:spPr>
            <a:xfrm flipH="1">
              <a:off x="677533" y="3427150"/>
              <a:ext cx="2955570" cy="2955570"/>
            </a:xfrm>
            <a:custGeom>
              <a:avLst/>
              <a:gdLst>
                <a:gd name="connsiteX0" fmla="*/ 1530048 w 3060096"/>
                <a:gd name="connsiteY0" fmla="*/ 0 h 3060096"/>
                <a:gd name="connsiteX1" fmla="*/ 3060096 w 3060096"/>
                <a:gd name="connsiteY1" fmla="*/ 1530048 h 3060096"/>
                <a:gd name="connsiteX2" fmla="*/ 1530048 w 3060096"/>
                <a:gd name="connsiteY2" fmla="*/ 3060096 h 3060096"/>
                <a:gd name="connsiteX3" fmla="*/ 0 w 3060096"/>
                <a:gd name="connsiteY3" fmla="*/ 1530048 h 3060096"/>
                <a:gd name="connsiteX4" fmla="*/ 1530048 w 3060096"/>
                <a:gd name="connsiteY4" fmla="*/ 0 h 306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096" h="3060096">
                  <a:moveTo>
                    <a:pt x="1530048" y="0"/>
                  </a:moveTo>
                  <a:cubicBezTo>
                    <a:pt x="2375070" y="0"/>
                    <a:pt x="3060096" y="685026"/>
                    <a:pt x="3060096" y="1530048"/>
                  </a:cubicBezTo>
                  <a:cubicBezTo>
                    <a:pt x="3060096" y="2375070"/>
                    <a:pt x="2375070" y="3060096"/>
                    <a:pt x="1530048" y="3060096"/>
                  </a:cubicBezTo>
                  <a:cubicBezTo>
                    <a:pt x="685026" y="3060096"/>
                    <a:pt x="0" y="2375070"/>
                    <a:pt x="0" y="1530048"/>
                  </a:cubicBezTo>
                  <a:cubicBezTo>
                    <a:pt x="0" y="685026"/>
                    <a:pt x="685026" y="0"/>
                    <a:pt x="1530048" y="0"/>
                  </a:cubicBezTo>
                  <a:close/>
                </a:path>
              </a:pathLst>
            </a:custGeom>
            <a:ln w="76200">
              <a:solidFill>
                <a:srgbClr val="0091C9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09BC08-CAB0-4A6C-87CD-EDF9F648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" t="9244" r="1111" b="3110"/>
            <a:stretch>
              <a:fillRect/>
            </a:stretch>
          </p:blipFill>
          <p:spPr>
            <a:xfrm flipH="1">
              <a:off x="4618478" y="3428338"/>
              <a:ext cx="2955045" cy="2955045"/>
            </a:xfrm>
            <a:custGeom>
              <a:avLst/>
              <a:gdLst>
                <a:gd name="connsiteX0" fmla="*/ 1634344 w 3268688"/>
                <a:gd name="connsiteY0" fmla="*/ 0 h 3268688"/>
                <a:gd name="connsiteX1" fmla="*/ 3268688 w 3268688"/>
                <a:gd name="connsiteY1" fmla="*/ 1634344 h 3268688"/>
                <a:gd name="connsiteX2" fmla="*/ 1634344 w 3268688"/>
                <a:gd name="connsiteY2" fmla="*/ 3268688 h 3268688"/>
                <a:gd name="connsiteX3" fmla="*/ 0 w 3268688"/>
                <a:gd name="connsiteY3" fmla="*/ 1634344 h 3268688"/>
                <a:gd name="connsiteX4" fmla="*/ 1634344 w 3268688"/>
                <a:gd name="connsiteY4" fmla="*/ 0 h 326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8688" h="3268688">
                  <a:moveTo>
                    <a:pt x="1634344" y="0"/>
                  </a:moveTo>
                  <a:cubicBezTo>
                    <a:pt x="2536967" y="0"/>
                    <a:pt x="3268688" y="731721"/>
                    <a:pt x="3268688" y="1634344"/>
                  </a:cubicBezTo>
                  <a:cubicBezTo>
                    <a:pt x="3268688" y="2536967"/>
                    <a:pt x="2536967" y="3268688"/>
                    <a:pt x="1634344" y="3268688"/>
                  </a:cubicBezTo>
                  <a:cubicBezTo>
                    <a:pt x="731721" y="3268688"/>
                    <a:pt x="0" y="2536967"/>
                    <a:pt x="0" y="1634344"/>
                  </a:cubicBezTo>
                  <a:cubicBezTo>
                    <a:pt x="0" y="731721"/>
                    <a:pt x="731721" y="0"/>
                    <a:pt x="1634344" y="0"/>
                  </a:cubicBezTo>
                  <a:close/>
                </a:path>
              </a:pathLst>
            </a:custGeom>
            <a:ln w="76200">
              <a:solidFill>
                <a:srgbClr val="0091C9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953E2F-5EB6-415A-AE9B-049B40DD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57" b="8868"/>
            <a:stretch>
              <a:fillRect/>
            </a:stretch>
          </p:blipFill>
          <p:spPr>
            <a:xfrm flipH="1">
              <a:off x="8558899" y="3427150"/>
              <a:ext cx="2955568" cy="2955568"/>
            </a:xfrm>
            <a:custGeom>
              <a:avLst/>
              <a:gdLst>
                <a:gd name="connsiteX0" fmla="*/ 1440882 w 2881764"/>
                <a:gd name="connsiteY0" fmla="*/ 0 h 2881764"/>
                <a:gd name="connsiteX1" fmla="*/ 2881764 w 2881764"/>
                <a:gd name="connsiteY1" fmla="*/ 1440882 h 2881764"/>
                <a:gd name="connsiteX2" fmla="*/ 1440882 w 2881764"/>
                <a:gd name="connsiteY2" fmla="*/ 2881764 h 2881764"/>
                <a:gd name="connsiteX3" fmla="*/ 0 w 2881764"/>
                <a:gd name="connsiteY3" fmla="*/ 1440882 h 2881764"/>
                <a:gd name="connsiteX4" fmla="*/ 1440882 w 2881764"/>
                <a:gd name="connsiteY4" fmla="*/ 0 h 28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1764" h="2881764">
                  <a:moveTo>
                    <a:pt x="1440882" y="0"/>
                  </a:moveTo>
                  <a:cubicBezTo>
                    <a:pt x="2236659" y="0"/>
                    <a:pt x="2881764" y="645105"/>
                    <a:pt x="2881764" y="1440882"/>
                  </a:cubicBezTo>
                  <a:cubicBezTo>
                    <a:pt x="2881764" y="2236659"/>
                    <a:pt x="2236659" y="2881764"/>
                    <a:pt x="1440882" y="2881764"/>
                  </a:cubicBezTo>
                  <a:cubicBezTo>
                    <a:pt x="645105" y="2881764"/>
                    <a:pt x="0" y="2236659"/>
                    <a:pt x="0" y="1440882"/>
                  </a:cubicBezTo>
                  <a:cubicBezTo>
                    <a:pt x="0" y="645105"/>
                    <a:pt x="645105" y="0"/>
                    <a:pt x="1440882" y="0"/>
                  </a:cubicBezTo>
                  <a:close/>
                </a:path>
              </a:pathLst>
            </a:custGeom>
            <a:ln w="76200">
              <a:solidFill>
                <a:srgbClr val="0091C9"/>
              </a:solidFill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762103" y="984068"/>
            <a:ext cx="55979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E26714"/>
                </a:solidFill>
                <a:latin typeface="Impact" panose="020B0806030902050204" pitchFamily="34" charset="0"/>
              </a:rPr>
              <a:t>Yanna</a:t>
            </a:r>
            <a:r>
              <a:rPr lang="en-GB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9816" y="984068"/>
            <a:ext cx="405819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chemeClr val="bg1"/>
                </a:solidFill>
                <a:latin typeface="Impact" panose="020B0806030902050204" pitchFamily="34" charset="0"/>
              </a:rPr>
              <a:t>Yanna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6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451564" y="2078808"/>
            <a:ext cx="1506377" cy="2001277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468983" y="2081348"/>
            <a:ext cx="1494181" cy="20116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17995" r="-757" b="16732"/>
          <a:stretch/>
        </p:blipFill>
        <p:spPr>
          <a:xfrm>
            <a:off x="5545993" y="2142257"/>
            <a:ext cx="1358537" cy="1863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6477" y="274577"/>
            <a:ext cx="1446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Veselība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27983" y="625166"/>
            <a:ext cx="4953538" cy="4953538"/>
          </a:xfrm>
          <a:prstGeom prst="ellipse">
            <a:avLst/>
          </a:prstGeom>
          <a:noFill/>
          <a:ln w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569234" y="274577"/>
            <a:ext cx="244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Sociālā vide</a:t>
            </a:r>
            <a:r>
              <a:rPr lang="en-GB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5993" y="6224094"/>
            <a:ext cx="20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accent5">
                    <a:lumMod val="50000"/>
                  </a:schemeClr>
                </a:solidFill>
              </a:rPr>
              <a:t>Izglītība</a:t>
            </a:r>
            <a:r>
              <a:rPr lang="en-GB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 rot="2661390">
            <a:off x="3527019" y="1028453"/>
            <a:ext cx="2074613" cy="1027612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6200000">
            <a:off x="5187956" y="4667339"/>
            <a:ext cx="2074613" cy="1027612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8026609">
            <a:off x="6790411" y="1016574"/>
            <a:ext cx="2074613" cy="1027612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868990" y="3552771"/>
            <a:ext cx="1494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Atbalsta loks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58524" y="4437488"/>
            <a:ext cx="403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Izglītības, Veselības un Aprūpes plāns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2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2068" y="1505931"/>
            <a:ext cx="91462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Invaliditātes sociālais modelis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92785"/>
            <a:ext cx="1141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Veids, kā sabiedrība ir organizēta, ierobežo personu ar fiziskiem vai garīga rakstura  traucējumiem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2067" y="3636875"/>
            <a:ext cx="91462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Invaliditātes medicīniskais modelis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21523"/>
            <a:ext cx="1144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Fiziski un garīga rakstura traucējumi ierobežo personu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2216" y="1119140"/>
            <a:ext cx="1097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Individuāla pieeja</a:t>
            </a:r>
            <a:r>
              <a:rPr lang="en-GB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731" y="5177949"/>
            <a:ext cx="1162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Pieeja, kurā pakalpojumi ir veidoti, ņemot vērā cilvēka individuālās vajadzības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18521" y="2023612"/>
            <a:ext cx="4108267" cy="2837289"/>
            <a:chOff x="5242560" y="3518262"/>
            <a:chExt cx="4108267" cy="2837289"/>
          </a:xfrm>
        </p:grpSpPr>
        <p:sp>
          <p:nvSpPr>
            <p:cNvPr id="10" name="Rectangle 9"/>
            <p:cNvSpPr/>
            <p:nvPr/>
          </p:nvSpPr>
          <p:spPr>
            <a:xfrm>
              <a:off x="5242560" y="3518262"/>
              <a:ext cx="4032069" cy="28041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227" y="3593301"/>
              <a:ext cx="4038600" cy="27622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22216" y="1119140"/>
            <a:ext cx="845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Līdzsvarot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242561" y="1950136"/>
            <a:ext cx="2926080" cy="4526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ggggold seesaw what a bore welcome to the new TOFOR slides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3160" r="1798"/>
          <a:stretch/>
        </p:blipFill>
        <p:spPr bwMode="auto">
          <a:xfrm>
            <a:off x="4994752" y="1629353"/>
            <a:ext cx="3421697" cy="5168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3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8342" y="1220991"/>
            <a:ext cx="662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Līdzdarbība</a:t>
            </a:r>
            <a:r>
              <a:rPr lang="en-GB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48" y="5212237"/>
            <a:ext cx="1168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Pieeja, kurā pakalpojuma sniedzējs un saņēmējs līdzdarbojas pakalpojuma veidošanā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7272" y="1890586"/>
            <a:ext cx="3276586" cy="3061937"/>
            <a:chOff x="5617028" y="3369190"/>
            <a:chExt cx="3276586" cy="3061937"/>
          </a:xfrm>
        </p:grpSpPr>
        <p:sp>
          <p:nvSpPr>
            <p:cNvPr id="9" name="Rectangle 8"/>
            <p:cNvSpPr/>
            <p:nvPr/>
          </p:nvSpPr>
          <p:spPr>
            <a:xfrm>
              <a:off x="5617028" y="3369190"/>
              <a:ext cx="3219994" cy="30619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696" y="3422283"/>
              <a:ext cx="3206918" cy="300884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4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59740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45700"/>
            <a:ext cx="2046514" cy="799965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18895" y="1411436"/>
            <a:ext cx="483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Pieejas maiņa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4800" dirty="0"/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28504" y="1515266"/>
            <a:ext cx="7860998" cy="623336"/>
            <a:chOff x="4798644" y="1565976"/>
            <a:chExt cx="7860998" cy="623336"/>
          </a:xfrm>
        </p:grpSpPr>
        <p:sp>
          <p:nvSpPr>
            <p:cNvPr id="4" name="TextBox 3"/>
            <p:cNvSpPr txBox="1"/>
            <p:nvPr/>
          </p:nvSpPr>
          <p:spPr>
            <a:xfrm>
              <a:off x="4798644" y="1604537"/>
              <a:ext cx="2529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lv-LV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arīt</a:t>
              </a:r>
              <a:r>
                <a:rPr lang="lv-LV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kādam</a:t>
              </a:r>
              <a:endPara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16200000">
              <a:off x="7405328" y="1621980"/>
              <a:ext cx="533400" cy="58745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3367" y="1565976"/>
              <a:ext cx="4486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Darīt kopā</a:t>
              </a:r>
              <a:endPara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FF9A1E-5872-452B-B25A-72BD43D9B267}"/>
              </a:ext>
            </a:extLst>
          </p:cNvPr>
          <p:cNvGrpSpPr/>
          <p:nvPr/>
        </p:nvGrpSpPr>
        <p:grpSpPr>
          <a:xfrm>
            <a:off x="996737" y="3016673"/>
            <a:ext cx="10198526" cy="2368319"/>
            <a:chOff x="0" y="1772239"/>
            <a:chExt cx="12094590" cy="2752627"/>
          </a:xfrm>
          <a:solidFill>
            <a:srgbClr val="E5E5E5"/>
          </a:solidFill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A5B026-9EC2-496D-97BE-DDFE8CF53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942" r="953" b="34020"/>
            <a:stretch/>
          </p:blipFill>
          <p:spPr>
            <a:xfrm>
              <a:off x="0" y="1847654"/>
              <a:ext cx="12075736" cy="2677212"/>
            </a:xfrm>
            <a:prstGeom prst="rect">
              <a:avLst/>
            </a:prstGeom>
            <a:grpFill/>
            <a:ln>
              <a:solidFill>
                <a:srgbClr val="E5E5E5"/>
              </a:solidFill>
            </a:ln>
          </p:spPr>
        </p:pic>
        <p:sp>
          <p:nvSpPr>
            <p:cNvPr id="19" name="Rectangle: Rounded Corners 3">
              <a:extLst>
                <a:ext uri="{FF2B5EF4-FFF2-40B4-BE49-F238E27FC236}">
                  <a16:creationId xmlns:a16="http://schemas.microsoft.com/office/drawing/2014/main" id="{3F55E3DF-BC1B-49E2-B177-E336518E5B22}"/>
                </a:ext>
              </a:extLst>
            </p:cNvPr>
            <p:cNvSpPr/>
            <p:nvPr/>
          </p:nvSpPr>
          <p:spPr>
            <a:xfrm>
              <a:off x="11425287" y="1772239"/>
              <a:ext cx="669303" cy="443059"/>
            </a:xfrm>
            <a:prstGeom prst="roundRect">
              <a:avLst/>
            </a:prstGeom>
            <a:grpFill/>
            <a:ln>
              <a:solidFill>
                <a:srgbClr val="E5E5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58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130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192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259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316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374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440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503" algn="l" defTabSz="91413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943" y="5983157"/>
            <a:ext cx="1538058" cy="862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6" y="6074890"/>
            <a:ext cx="1164713" cy="69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A750D9-B49D-48A2-936D-AADD0E783774}"/>
              </a:ext>
            </a:extLst>
          </p:cNvPr>
          <p:cNvSpPr/>
          <p:nvPr/>
        </p:nvSpPr>
        <p:spPr>
          <a:xfrm>
            <a:off x="1694439" y="3609732"/>
            <a:ext cx="2328921" cy="417360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11611-295E-4FFB-BD03-BDFECB986CD3}"/>
              </a:ext>
            </a:extLst>
          </p:cNvPr>
          <p:cNvSpPr/>
          <p:nvPr/>
        </p:nvSpPr>
        <p:spPr>
          <a:xfrm>
            <a:off x="1850571" y="4027092"/>
            <a:ext cx="1605487" cy="350915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DE5B8-FF66-4C52-AD39-A951236D599C}"/>
              </a:ext>
            </a:extLst>
          </p:cNvPr>
          <p:cNvSpPr txBox="1"/>
          <p:nvPr/>
        </p:nvSpPr>
        <p:spPr>
          <a:xfrm>
            <a:off x="1203587" y="3381731"/>
            <a:ext cx="3188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600" dirty="0">
                <a:solidFill>
                  <a:srgbClr val="57CF65"/>
                </a:solidFill>
                <a:latin typeface="Comic Sans MS" panose="030F0702030302020204" pitchFamily="66" charset="0"/>
              </a:rPr>
              <a:t>Tev tiek pateikts</a:t>
            </a:r>
            <a:r>
              <a:rPr lang="lv-LV" sz="1600" dirty="0">
                <a:latin typeface="Comic Sans MS" panose="030F0702030302020204" pitchFamily="66" charset="0"/>
              </a:rPr>
              <a:t>, </a:t>
            </a:r>
          </a:p>
          <a:p>
            <a:pPr algn="ctr"/>
            <a:r>
              <a:rPr lang="lv-LV" sz="1600" dirty="0">
                <a:latin typeface="Comic Sans MS" panose="030F0702030302020204" pitchFamily="66" charset="0"/>
              </a:rPr>
              <a:t>kādas ir tavas problēmas un </a:t>
            </a:r>
          </a:p>
          <a:p>
            <a:pPr algn="ctr"/>
            <a:r>
              <a:rPr lang="lv-LV" sz="1600" dirty="0">
                <a:latin typeface="Comic Sans MS" panose="030F0702030302020204" pitchFamily="66" charset="0"/>
              </a:rPr>
              <a:t>ar kādām  veselības problēmām </a:t>
            </a:r>
          </a:p>
          <a:p>
            <a:pPr algn="ctr"/>
            <a:r>
              <a:rPr lang="lv-LV" sz="1600" dirty="0">
                <a:latin typeface="Comic Sans MS" panose="030F0702030302020204" pitchFamily="66" charset="0"/>
              </a:rPr>
              <a:t>tu saskarsies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F2207-C75C-4FC9-BD2A-8CEA5D8EEC96}"/>
              </a:ext>
            </a:extLst>
          </p:cNvPr>
          <p:cNvSpPr/>
          <p:nvPr/>
        </p:nvSpPr>
        <p:spPr>
          <a:xfrm>
            <a:off x="8517194" y="3735674"/>
            <a:ext cx="1980367" cy="1109171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Tu tiec novērtēts </a:t>
            </a:r>
            <a:r>
              <a:rPr lang="lv-LV" sz="1600" dirty="0">
                <a:solidFill>
                  <a:srgbClr val="57CF65"/>
                </a:solidFill>
                <a:latin typeface="Comic Sans MS" panose="030F0702030302020204" pitchFamily="66" charset="0"/>
              </a:rPr>
              <a:t>kā aktīvs partneris</a:t>
            </a:r>
            <a:r>
              <a:rPr lang="lv-LV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gan sarunās, gan lēmumos par tavas veselības uzlabošanu </a:t>
            </a:r>
          </a:p>
          <a:p>
            <a:pPr algn="ctr"/>
            <a:endParaRPr lang="lv-LV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3F3B4-14CB-4228-B769-4BEDF1D615A7}"/>
              </a:ext>
            </a:extLst>
          </p:cNvPr>
          <p:cNvSpPr txBox="1"/>
          <p:nvPr/>
        </p:nvSpPr>
        <p:spPr>
          <a:xfrm>
            <a:off x="5476973" y="3551008"/>
            <a:ext cx="1432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57CF65"/>
                </a:solidFill>
              </a:rPr>
              <a:t>MAIŅA UZ</a:t>
            </a:r>
          </a:p>
        </p:txBody>
      </p:sp>
    </p:spTree>
    <p:extLst>
      <p:ext uri="{BB962C8B-B14F-4D97-AF65-F5344CB8AC3E}">
        <p14:creationId xmlns:p14="http://schemas.microsoft.com/office/powerpoint/2010/main" val="780991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353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Dunford</dc:creator>
  <cp:lastModifiedBy>Ingvilda Štrāla</cp:lastModifiedBy>
  <cp:revision>66</cp:revision>
  <dcterms:created xsi:type="dcterms:W3CDTF">2019-03-14T17:00:04Z</dcterms:created>
  <dcterms:modified xsi:type="dcterms:W3CDTF">2019-03-18T08:02:38Z</dcterms:modified>
</cp:coreProperties>
</file>