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9" r:id="rId4"/>
    <p:sldId id="258" r:id="rId5"/>
    <p:sldId id="260" r:id="rId6"/>
    <p:sldId id="261" r:id="rId7"/>
    <p:sldId id="262" r:id="rId8"/>
    <p:sldId id="263" r:id="rId9"/>
    <p:sldId id="266" r:id="rId10"/>
    <p:sldId id="264" r:id="rId11"/>
    <p:sldId id="265" r:id="rId12"/>
    <p:sldId id="267" r:id="rId13"/>
    <p:sldId id="268" r:id="rId14"/>
    <p:sldId id="273" r:id="rId15"/>
    <p:sldId id="269" r:id="rId16"/>
    <p:sldId id="270" r:id="rId17"/>
    <p:sldId id="272"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27648" autoAdjust="0"/>
  </p:normalViewPr>
  <p:slideViewPr>
    <p:cSldViewPr>
      <p:cViewPr varScale="1">
        <p:scale>
          <a:sx n="111" d="100"/>
          <a:sy n="111" d="100"/>
        </p:scale>
        <p:origin x="153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3/20/2019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3/20/2019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lv-LV" sz="2800" b="1" dirty="0"/>
              <a:t>METODISKAIS MATERIĀLS SOCIĀLAJAM DARBAM</a:t>
            </a:r>
            <a:br>
              <a:rPr lang="lv-LV" sz="2800" dirty="0"/>
            </a:br>
            <a:r>
              <a:rPr lang="lv-LV" sz="2800" b="1" dirty="0"/>
              <a:t>AR PILNGADĪGĀM PERSONĀM</a:t>
            </a:r>
            <a:br>
              <a:rPr lang="lv-LV" sz="2800" dirty="0"/>
            </a:br>
            <a:r>
              <a:rPr lang="lv-LV" sz="2800" b="1" dirty="0"/>
              <a:t>AR GARĪGA RAKSTURA TRAUCĒJUMIEM – RESURSS IKDIENAS DARBAM</a:t>
            </a:r>
            <a:endParaRPr lang="en-GB" sz="2800" dirty="0"/>
          </a:p>
        </p:txBody>
      </p:sp>
      <p:sp>
        <p:nvSpPr>
          <p:cNvPr id="3" name="Subtitle 2"/>
          <p:cNvSpPr>
            <a:spLocks noGrp="1"/>
          </p:cNvSpPr>
          <p:nvPr>
            <p:ph type="subTitle" idx="1"/>
          </p:nvPr>
        </p:nvSpPr>
        <p:spPr>
          <a:xfrm>
            <a:off x="609600" y="3886200"/>
            <a:ext cx="7924800" cy="1752600"/>
          </a:xfrm>
        </p:spPr>
        <p:txBody>
          <a:bodyPr/>
          <a:lstStyle/>
          <a:p>
            <a:r>
              <a:rPr lang="lv-LV" dirty="0"/>
              <a:t>Biedrība “Latvijas Kustība par neatkarīgu dzīvi”</a:t>
            </a:r>
          </a:p>
          <a:p>
            <a:r>
              <a:rPr lang="lv-LV" dirty="0"/>
              <a:t>Inga </a:t>
            </a:r>
            <a:r>
              <a:rPr lang="lv-LV" dirty="0" err="1"/>
              <a:t>Šķestere</a:t>
            </a:r>
            <a:r>
              <a:rPr lang="lv-LV" dirty="0"/>
              <a:t>, valdes priekšsēdētāja</a:t>
            </a:r>
          </a:p>
          <a:p>
            <a:r>
              <a:rPr lang="lv-LV" dirty="0"/>
              <a:t>2019.gada 22.martā</a:t>
            </a:r>
            <a:endParaRPr lang="en-GB"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1668145" y="5410200"/>
            <a:ext cx="5807710" cy="12319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Metodiskā materiāla saturs</a:t>
            </a:r>
            <a:endParaRPr lang="en-GB" dirty="0"/>
          </a:p>
        </p:txBody>
      </p:sp>
      <p:sp>
        <p:nvSpPr>
          <p:cNvPr id="3" name="Content Placeholder 2"/>
          <p:cNvSpPr>
            <a:spLocks noGrp="1"/>
          </p:cNvSpPr>
          <p:nvPr>
            <p:ph idx="1"/>
          </p:nvPr>
        </p:nvSpPr>
        <p:spPr/>
        <p:txBody>
          <a:bodyPr>
            <a:normAutofit fontScale="92500" lnSpcReduction="20000"/>
          </a:bodyPr>
          <a:lstStyle/>
          <a:p>
            <a:r>
              <a:rPr lang="lv-LV" dirty="0"/>
              <a:t>Komunikācijas prasmes un metodes darbā ar pilngadīgām personām ar GRT:</a:t>
            </a:r>
          </a:p>
          <a:p>
            <a:pPr marL="0" indent="0">
              <a:buNone/>
            </a:pPr>
            <a:r>
              <a:rPr lang="lv-LV" dirty="0"/>
              <a:t>     - kā runāt par informētu piekrišanu un  </a:t>
            </a:r>
          </a:p>
          <a:p>
            <a:pPr marL="0" indent="0">
              <a:buNone/>
            </a:pPr>
            <a:r>
              <a:rPr lang="lv-LV" dirty="0"/>
              <a:t>       konfidencialitāti;</a:t>
            </a:r>
          </a:p>
          <a:p>
            <a:pPr marL="0" indent="0">
              <a:buNone/>
            </a:pPr>
            <a:r>
              <a:rPr lang="lv-LV" dirty="0"/>
              <a:t>     - </a:t>
            </a:r>
            <a:r>
              <a:rPr lang="lv-LV" dirty="0" err="1"/>
              <a:t>empātiska</a:t>
            </a:r>
            <a:r>
              <a:rPr lang="lv-LV" dirty="0"/>
              <a:t> komunikācija: kā izmantot sajūtas;</a:t>
            </a:r>
          </a:p>
          <a:p>
            <a:pPr marL="0" indent="0">
              <a:buNone/>
            </a:pPr>
            <a:r>
              <a:rPr lang="lv-LV" dirty="0"/>
              <a:t>     - kā vadīt komunikācijas procesu;</a:t>
            </a:r>
          </a:p>
          <a:p>
            <a:pPr marL="0" indent="0">
              <a:buNone/>
            </a:pPr>
            <a:r>
              <a:rPr lang="lv-LV" dirty="0"/>
              <a:t>     - kā rīkoties klientu intensīvu jūtu, dusmu un sūdzību</a:t>
            </a:r>
          </a:p>
          <a:p>
            <a:pPr marL="0" indent="0">
              <a:buNone/>
            </a:pPr>
            <a:r>
              <a:rPr lang="lv-LV" dirty="0"/>
              <a:t>       gadījumā;</a:t>
            </a:r>
          </a:p>
          <a:p>
            <a:pPr marL="0" indent="0">
              <a:buNone/>
            </a:pPr>
            <a:r>
              <a:rPr lang="lv-LV" dirty="0"/>
              <a:t>     - kā noteikt robežas komunikācijas laikā; </a:t>
            </a:r>
          </a:p>
          <a:p>
            <a:pPr marL="0" indent="0">
              <a:buNone/>
            </a:pPr>
            <a:r>
              <a:rPr lang="lv-LV" dirty="0"/>
              <a:t>     - neverbālā komunikācija, alternatīva un </a:t>
            </a:r>
            <a:r>
              <a:rPr lang="lv-LV" dirty="0" err="1"/>
              <a:t>augmentatīva</a:t>
            </a:r>
            <a:r>
              <a:rPr lang="lv-LV" dirty="0"/>
              <a:t> </a:t>
            </a:r>
          </a:p>
          <a:p>
            <a:pPr marL="0" indent="0">
              <a:buNone/>
            </a:pPr>
            <a:r>
              <a:rPr lang="lv-LV" dirty="0"/>
              <a:t>       komunikācija u.c.</a:t>
            </a:r>
          </a:p>
          <a:p>
            <a:pPr>
              <a:buNone/>
            </a:pPr>
            <a:r>
              <a:rPr lang="lv-LV" dirty="0"/>
              <a:t>      </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Metodiskā materiāla saturs</a:t>
            </a:r>
            <a:endParaRPr lang="en-GB" dirty="0"/>
          </a:p>
        </p:txBody>
      </p:sp>
      <p:sp>
        <p:nvSpPr>
          <p:cNvPr id="3" name="Content Placeholder 2"/>
          <p:cNvSpPr>
            <a:spLocks noGrp="1"/>
          </p:cNvSpPr>
          <p:nvPr>
            <p:ph idx="1"/>
          </p:nvPr>
        </p:nvSpPr>
        <p:spPr/>
        <p:txBody>
          <a:bodyPr>
            <a:normAutofit fontScale="92500" lnSpcReduction="10000"/>
          </a:bodyPr>
          <a:lstStyle/>
          <a:p>
            <a:r>
              <a:rPr lang="lv-LV" dirty="0"/>
              <a:t>Pašreizējās tendences sociālajā darbā ar pilngadīgām personām ar GRT:</a:t>
            </a:r>
          </a:p>
          <a:p>
            <a:pPr marL="0" indent="0">
              <a:buNone/>
            </a:pPr>
            <a:endParaRPr lang="lv-LV" dirty="0"/>
          </a:p>
          <a:p>
            <a:pPr marL="0" indent="0">
              <a:buNone/>
            </a:pPr>
            <a:r>
              <a:rPr lang="lv-LV" dirty="0"/>
              <a:t>    - </a:t>
            </a:r>
            <a:r>
              <a:rPr lang="lv-LV" u="sng" dirty="0"/>
              <a:t>spēka perspektīva</a:t>
            </a:r>
            <a:r>
              <a:rPr lang="lv-LV" dirty="0"/>
              <a:t>;</a:t>
            </a:r>
          </a:p>
          <a:p>
            <a:pPr marL="0" indent="0">
              <a:buNone/>
            </a:pPr>
            <a:r>
              <a:rPr lang="lv-LV" dirty="0"/>
              <a:t>      spēka perspektīva koncentrējas uz klientu spējām un</a:t>
            </a:r>
          </a:p>
          <a:p>
            <a:pPr marL="0" indent="0">
              <a:buNone/>
            </a:pPr>
            <a:r>
              <a:rPr lang="lv-LV" dirty="0"/>
              <a:t>      resursiem, lai nepievērstu pārāk daudz uzmanības</a:t>
            </a:r>
          </a:p>
          <a:p>
            <a:pPr marL="0" indent="0">
              <a:buNone/>
            </a:pPr>
            <a:r>
              <a:rPr lang="lv-LV" dirty="0"/>
              <a:t>      klientu problēmām. </a:t>
            </a:r>
          </a:p>
          <a:p>
            <a:pPr marL="0" indent="0">
              <a:buNone/>
            </a:pPr>
            <a:r>
              <a:rPr lang="lv-LV" dirty="0"/>
              <a:t>    - </a:t>
            </a:r>
            <a:r>
              <a:rPr lang="lv-LV" u="sng" dirty="0"/>
              <a:t>klients ir savas dzīves eksperts;</a:t>
            </a:r>
          </a:p>
          <a:p>
            <a:pPr marL="0" indent="0">
              <a:buNone/>
            </a:pPr>
            <a:r>
              <a:rPr lang="lv-LV" dirty="0"/>
              <a:t>     cilvēkam var būt savi veidi, kā tikt galā ar grūtībām un</a:t>
            </a:r>
          </a:p>
          <a:p>
            <a:pPr marL="0" indent="0">
              <a:buNone/>
            </a:pPr>
            <a:r>
              <a:rPr lang="lv-LV" dirty="0"/>
              <a:t>     traumatisku dzīves pieredzi, šie veidi ir jāatklāj un</a:t>
            </a:r>
          </a:p>
          <a:p>
            <a:pPr marL="0" indent="0">
              <a:buNone/>
            </a:pPr>
            <a:r>
              <a:rPr lang="lv-LV" dirty="0"/>
              <a:t>     jāatbalsta.</a:t>
            </a:r>
          </a:p>
          <a:p>
            <a:pPr marL="0" indent="0">
              <a:buNone/>
            </a:pPr>
            <a:endParaRPr lang="lv-LV" dirty="0"/>
          </a:p>
          <a:p>
            <a:pPr>
              <a:buNone/>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 Atlabšanas plāns</a:t>
            </a:r>
            <a:endParaRPr lang="en-US" dirty="0"/>
          </a:p>
        </p:txBody>
      </p:sp>
      <p:sp>
        <p:nvSpPr>
          <p:cNvPr id="3" name="Content Placeholder 2"/>
          <p:cNvSpPr>
            <a:spLocks noGrp="1"/>
          </p:cNvSpPr>
          <p:nvPr>
            <p:ph idx="1"/>
          </p:nvPr>
        </p:nvSpPr>
        <p:spPr/>
        <p:txBody>
          <a:bodyPr/>
          <a:lstStyle/>
          <a:p>
            <a:r>
              <a:rPr lang="lv-LV" dirty="0"/>
              <a:t>Plāns mērķu īstenošanai un sapņu sasniegšanai. Cilvēka iespēja veidot tādu dzīvi, kādu cilvēks vēlas dzīvot.</a:t>
            </a:r>
          </a:p>
          <a:p>
            <a:r>
              <a:rPr lang="lv-LV" dirty="0"/>
              <a:t>Labsajūtas plāns. Ko darīt, lai justos labi katru dienu.</a:t>
            </a:r>
          </a:p>
          <a:p>
            <a:r>
              <a:rPr lang="lv-LV" dirty="0"/>
              <a:t>Plāns sarežģītu periodu pārdzīvošanai. Sliktas pašsajūtas pazīmju apzināšanās.</a:t>
            </a:r>
          </a:p>
          <a:p>
            <a:r>
              <a:rPr lang="lv-LV" dirty="0"/>
              <a:t>Plāns krīzes periodam. Kā palīdzēt krīzes periodā, kādu atbalstu cilvēks vēlas. </a:t>
            </a:r>
          </a:p>
          <a:p>
            <a:r>
              <a:rPr lang="lv-LV" dirty="0"/>
              <a:t>Plāns </a:t>
            </a:r>
            <a:r>
              <a:rPr lang="lv-LV" dirty="0" err="1"/>
              <a:t>pēckrīzes</a:t>
            </a:r>
            <a:r>
              <a:rPr lang="lv-LV" dirty="0"/>
              <a:t> periodam. </a:t>
            </a:r>
            <a:endParaRPr lang="en-US" dirty="0"/>
          </a:p>
        </p:txBody>
      </p:sp>
    </p:spTree>
    <p:extLst>
      <p:ext uri="{BB962C8B-B14F-4D97-AF65-F5344CB8AC3E}">
        <p14:creationId xmlns:p14="http://schemas.microsoft.com/office/powerpoint/2010/main" val="4265947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dirty="0"/>
              <a:t>Klātienes apmācību programma</a:t>
            </a:r>
            <a:endParaRPr lang="en-US" dirty="0"/>
          </a:p>
        </p:txBody>
      </p:sp>
      <p:sp>
        <p:nvSpPr>
          <p:cNvPr id="3" name="Content Placeholder 2"/>
          <p:cNvSpPr>
            <a:spLocks noGrp="1"/>
          </p:cNvSpPr>
          <p:nvPr>
            <p:ph idx="1"/>
          </p:nvPr>
        </p:nvSpPr>
        <p:spPr>
          <a:xfrm>
            <a:off x="457200" y="2286000"/>
            <a:ext cx="8229600" cy="4038600"/>
          </a:xfrm>
        </p:spPr>
        <p:txBody>
          <a:bodyPr/>
          <a:lstStyle/>
          <a:p>
            <a:r>
              <a:rPr lang="lv-LV" dirty="0"/>
              <a:t>Klātienes mācību programma 92 stundu apjomā</a:t>
            </a:r>
          </a:p>
          <a:p>
            <a:r>
              <a:rPr lang="lv-LV" dirty="0"/>
              <a:t>Dalībnieki – 20 sociālie darbinieki no dažādām Latvijas pašvaldībām </a:t>
            </a:r>
          </a:p>
          <a:p>
            <a:r>
              <a:rPr lang="lv-LV" dirty="0"/>
              <a:t>Papildina metodisko materiālu</a:t>
            </a:r>
          </a:p>
          <a:p>
            <a:r>
              <a:rPr lang="lv-LV" dirty="0"/>
              <a:t>Nodrošina iespēju praktiski apgūt virkni jaunu darba metožu</a:t>
            </a:r>
          </a:p>
          <a:p>
            <a:r>
              <a:rPr lang="lv-LV" dirty="0"/>
              <a:t>Mācību programmas dalībnieku viedoklis – svarīgi, lai mācību programmu pasniegtu praktiķi, kuri ikdienā strādā ar cilvēkiem ar garīga rakstura traucējumiem. </a:t>
            </a:r>
          </a:p>
          <a:p>
            <a:endParaRPr lang="en-US" dirty="0"/>
          </a:p>
        </p:txBody>
      </p:sp>
    </p:spTree>
    <p:extLst>
      <p:ext uri="{BB962C8B-B14F-4D97-AF65-F5344CB8AC3E}">
        <p14:creationId xmlns:p14="http://schemas.microsoft.com/office/powerpoint/2010/main" val="3835341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935163"/>
            <a:ext cx="8229600" cy="4389437"/>
          </a:xfrm>
        </p:spPr>
        <p:txBody>
          <a:bodyPr/>
          <a:lstStyle/>
          <a:p>
            <a:pPr>
              <a:buNone/>
            </a:pPr>
            <a:endParaRPr lang="lv-LV" dirty="0"/>
          </a:p>
          <a:p>
            <a:pPr algn="ctr">
              <a:buNone/>
            </a:pPr>
            <a:r>
              <a:rPr lang="lv-LV" sz="40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Klātienes mācību kursa dalībnieku vēstījums par metodiku un mācību programmu</a:t>
            </a:r>
            <a:endParaRPr lang="en-GB" sz="40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3600" dirty="0"/>
              <a:t>Es gribu, lai Tu uzzini, ka ....</a:t>
            </a:r>
            <a:endParaRPr lang="en-US" sz="3600" dirty="0"/>
          </a:p>
        </p:txBody>
      </p:sp>
      <p:sp>
        <p:nvSpPr>
          <p:cNvPr id="3" name="Content Placeholder 2"/>
          <p:cNvSpPr>
            <a:spLocks noGrp="1"/>
          </p:cNvSpPr>
          <p:nvPr>
            <p:ph idx="1"/>
          </p:nvPr>
        </p:nvSpPr>
        <p:spPr/>
        <p:txBody>
          <a:bodyPr/>
          <a:lstStyle/>
          <a:p>
            <a:r>
              <a:rPr lang="lv-LV" dirty="0"/>
              <a:t>«Lasot, klausoties un piedaloties metodikas aprobācijas procesā manī notika iekšēja izaugsme. Pamatā bija iekšējie konflikti par iegūto informāciju, šaubas, vai es to pieņemu un vai es esmu īstais cilvēks, kurš var ar šo </a:t>
            </a:r>
            <a:r>
              <a:rPr lang="lv-LV" dirty="0" err="1"/>
              <a:t>mērķagrupu</a:t>
            </a:r>
            <a:r>
              <a:rPr lang="lv-LV" dirty="0"/>
              <a:t> strādāt.</a:t>
            </a:r>
          </a:p>
          <a:p>
            <a:pPr marL="0" indent="0">
              <a:buNone/>
            </a:pPr>
            <a:r>
              <a:rPr lang="lv-LV" dirty="0"/>
              <a:t>   Bet es sapratu galveno – cienīt cilvēku ar GRT viedokli, izmantot iegūtās zināšanas un nebaidīties arī kļūdīties, ļaut cilvēkam būt noteicošajam, nevis stereotipiem, sabiedrības uzskatiem no pagātnes..."</a:t>
            </a:r>
          </a:p>
        </p:txBody>
      </p:sp>
    </p:spTree>
    <p:extLst>
      <p:ext uri="{BB962C8B-B14F-4D97-AF65-F5344CB8AC3E}">
        <p14:creationId xmlns:p14="http://schemas.microsoft.com/office/powerpoint/2010/main" val="1590413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3600" dirty="0"/>
              <a:t>Es gribu, lai Tu uzzini, ka ....</a:t>
            </a:r>
            <a:endParaRPr lang="en-US" sz="3600" dirty="0"/>
          </a:p>
        </p:txBody>
      </p:sp>
      <p:sp>
        <p:nvSpPr>
          <p:cNvPr id="3" name="Content Placeholder 2"/>
          <p:cNvSpPr>
            <a:spLocks noGrp="1"/>
          </p:cNvSpPr>
          <p:nvPr>
            <p:ph idx="1"/>
          </p:nvPr>
        </p:nvSpPr>
        <p:spPr/>
        <p:txBody>
          <a:bodyPr/>
          <a:lstStyle/>
          <a:p>
            <a:r>
              <a:rPr lang="lv-LV" dirty="0"/>
              <a:t>«No metodikas kā vērtīgu paņemšu </a:t>
            </a:r>
            <a:r>
              <a:rPr lang="lv-LV" dirty="0" err="1"/>
              <a:t>naratīvo</a:t>
            </a:r>
            <a:r>
              <a:rPr lang="lv-LV" dirty="0"/>
              <a:t> pieeju , koncentrēšanos uz vēlamo nākotni, kur problēma tiek skatīta atdalīti no cilvēka. Svarīga cerības došana cilvēkam, nākotnes plānošana...»</a:t>
            </a:r>
          </a:p>
          <a:p>
            <a:r>
              <a:rPr lang="lv-LV" dirty="0"/>
              <a:t>«Metodikā piedāvātās metodes un informācija ļauj labāk iepazīt un izprast cilvēkus ar garīga rakstura traucējumiem. Piedāvātās darba metodes dod  «recepti», ko darīt ar konkrētu klientu konkrētā situācijā.»</a:t>
            </a:r>
          </a:p>
        </p:txBody>
      </p:sp>
    </p:spTree>
    <p:extLst>
      <p:ext uri="{BB962C8B-B14F-4D97-AF65-F5344CB8AC3E}">
        <p14:creationId xmlns:p14="http://schemas.microsoft.com/office/powerpoint/2010/main" val="1293601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3600" dirty="0"/>
              <a:t>Es gribu, lai Tu uzzini, ka ....</a:t>
            </a:r>
            <a:endParaRPr lang="en-US" sz="3600" dirty="0"/>
          </a:p>
        </p:txBody>
      </p:sp>
      <p:sp>
        <p:nvSpPr>
          <p:cNvPr id="3" name="Content Placeholder 2"/>
          <p:cNvSpPr>
            <a:spLocks noGrp="1"/>
          </p:cNvSpPr>
          <p:nvPr>
            <p:ph idx="1"/>
          </p:nvPr>
        </p:nvSpPr>
        <p:spPr/>
        <p:txBody>
          <a:bodyPr/>
          <a:lstStyle/>
          <a:p>
            <a:r>
              <a:rPr lang="lv-LV" dirty="0"/>
              <a:t>«Izstrādātais metodiskais materiāls un apmācības klātienē kopumā dod ļoti būtiskas zināšanas un prasmju papildinājumu darbā ar peronām ar garīga rakstura traucējumiem...»</a:t>
            </a:r>
          </a:p>
          <a:p>
            <a:r>
              <a:rPr lang="lv-LV" dirty="0"/>
              <a:t>«Ļoti būtiski, lai sabiedrība saņemtu informāciju, iegūtu izpratni un citu skatījumu uz cilvēkiem ar garīga rakstura traucējumiem... Ārkārtīgi nozīmīgs ir pašvaldības atbalsts un Labklājības ministrijas atbalsts.»</a:t>
            </a:r>
          </a:p>
        </p:txBody>
      </p:sp>
    </p:spTree>
    <p:extLst>
      <p:ext uri="{BB962C8B-B14F-4D97-AF65-F5344CB8AC3E}">
        <p14:creationId xmlns:p14="http://schemas.microsoft.com/office/powerpoint/2010/main" val="3635406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1234281"/>
            <a:ext cx="8229600" cy="4389437"/>
          </a:xfrm>
        </p:spPr>
        <p:txBody>
          <a:bodyPr/>
          <a:lstStyle/>
          <a:p>
            <a:endParaRPr lang="lv-LV" dirty="0"/>
          </a:p>
          <a:p>
            <a:endParaRPr lang="lv-LV" dirty="0"/>
          </a:p>
          <a:p>
            <a:endParaRPr lang="lv-LV" dirty="0"/>
          </a:p>
          <a:p>
            <a:pPr marL="0" indent="0" algn="ctr">
              <a:buNone/>
            </a:pPr>
            <a:r>
              <a:rPr lang="lv-LV" sz="4800" b="1" dirty="0">
                <a:ln w="22225">
                  <a:solidFill>
                    <a:schemeClr val="accent2"/>
                  </a:solidFill>
                  <a:prstDash val="solid"/>
                </a:ln>
                <a:solidFill>
                  <a:schemeClr val="accent2">
                    <a:lumMod val="75000"/>
                  </a:schemeClr>
                </a:solidFill>
              </a:rPr>
              <a:t>Paldies par uzmanību!</a:t>
            </a:r>
            <a:endParaRPr lang="en-US" sz="4800" b="1" dirty="0">
              <a:ln w="22225">
                <a:solidFill>
                  <a:schemeClr val="accent2"/>
                </a:solidFill>
                <a:prstDash val="solid"/>
              </a:ln>
              <a:solidFill>
                <a:schemeClr val="accent2">
                  <a:lumMod val="75000"/>
                </a:schemeClr>
              </a:solidFill>
            </a:endParaRPr>
          </a:p>
        </p:txBody>
      </p:sp>
    </p:spTree>
    <p:extLst>
      <p:ext uri="{BB962C8B-B14F-4D97-AF65-F5344CB8AC3E}">
        <p14:creationId xmlns:p14="http://schemas.microsoft.com/office/powerpoint/2010/main" val="3212406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90600" y="1600200"/>
            <a:ext cx="7620000" cy="4525963"/>
          </a:xfrm>
        </p:spPr>
        <p:txBody>
          <a:bodyPr/>
          <a:lstStyle/>
          <a:p>
            <a:pPr>
              <a:buNone/>
            </a:pPr>
            <a:r>
              <a:rPr lang="lv-LV" dirty="0"/>
              <a:t>Metodikas izstrādātājs:          </a:t>
            </a:r>
          </a:p>
          <a:p>
            <a:pPr>
              <a:buNone/>
            </a:pPr>
            <a:endParaRPr lang="lv-LV" dirty="0"/>
          </a:p>
          <a:p>
            <a:pPr>
              <a:buNone/>
            </a:pPr>
            <a:r>
              <a:rPr lang="lv-LV" dirty="0"/>
              <a:t>personu grupa, kura sastāv no:</a:t>
            </a:r>
          </a:p>
          <a:p>
            <a:endParaRPr lang="lv-LV" dirty="0"/>
          </a:p>
          <a:p>
            <a:r>
              <a:rPr lang="lv-LV" dirty="0"/>
              <a:t>biedrības „Latvijas Kustība par neatkarīgu dzīvi” </a:t>
            </a:r>
          </a:p>
          <a:p>
            <a:pPr>
              <a:buNone/>
            </a:pPr>
            <a:r>
              <a:rPr lang="lv-LV" dirty="0"/>
              <a:t>                                       un</a:t>
            </a:r>
          </a:p>
          <a:p>
            <a:r>
              <a:rPr lang="lv-LV" dirty="0"/>
              <a:t>biedrības “Resursu centrs cilvēkiem ar garīgiem traucējumiem ”ZELDA””</a:t>
            </a:r>
          </a:p>
          <a:p>
            <a:pPr>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Metodikas mērķauditorija</a:t>
            </a:r>
            <a:endParaRPr lang="en-GB" dirty="0"/>
          </a:p>
        </p:txBody>
      </p:sp>
      <p:sp>
        <p:nvSpPr>
          <p:cNvPr id="3" name="Content Placeholder 2"/>
          <p:cNvSpPr>
            <a:spLocks noGrp="1"/>
          </p:cNvSpPr>
          <p:nvPr>
            <p:ph idx="1"/>
          </p:nvPr>
        </p:nvSpPr>
        <p:spPr/>
        <p:txBody>
          <a:bodyPr/>
          <a:lstStyle/>
          <a:p>
            <a:endParaRPr lang="lv-LV" dirty="0"/>
          </a:p>
          <a:p>
            <a:endParaRPr lang="lv-LV" dirty="0"/>
          </a:p>
          <a:p>
            <a:pPr algn="ctr"/>
            <a:r>
              <a:rPr lang="lv-LV" dirty="0"/>
              <a:t>Pašvaldību sociālajos dienestos praktizējoši sociālie darbinieki, kuri ikdienā sniedz atbalstu cilvēkiem ar garīga rakstura traucējumiem.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Metodika ietver</a:t>
            </a:r>
            <a:endParaRPr lang="en-GB" dirty="0"/>
          </a:p>
        </p:txBody>
      </p:sp>
      <p:sp>
        <p:nvSpPr>
          <p:cNvPr id="3" name="Content Placeholder 2"/>
          <p:cNvSpPr>
            <a:spLocks noGrp="1"/>
          </p:cNvSpPr>
          <p:nvPr>
            <p:ph idx="1"/>
          </p:nvPr>
        </p:nvSpPr>
        <p:spPr>
          <a:xfrm>
            <a:off x="457200" y="2286000"/>
            <a:ext cx="8229600" cy="4038600"/>
          </a:xfrm>
        </p:spPr>
        <p:txBody>
          <a:bodyPr/>
          <a:lstStyle/>
          <a:p>
            <a:r>
              <a:rPr lang="lv-LV" dirty="0"/>
              <a:t>Sākotnējo jomas izpēti;</a:t>
            </a:r>
          </a:p>
          <a:p>
            <a:r>
              <a:rPr lang="lv-LV" dirty="0"/>
              <a:t>Izstrādātu, aprobētu un tipogrāfiski iespiestu metodisko materiālu;</a:t>
            </a:r>
          </a:p>
          <a:p>
            <a:r>
              <a:rPr lang="lv-LV" dirty="0"/>
              <a:t>Klātienes apmācību programmas izstrādi un īstenošanu 20 sociālajiem darbiniekiem;</a:t>
            </a:r>
          </a:p>
          <a:p>
            <a:r>
              <a:rPr lang="lv-LV" dirty="0"/>
              <a:t>Tiešsaistes apmācību programmas izstrādi (video lekcijas un video sižeti).</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Paradigmas maiņa</a:t>
            </a:r>
            <a:endParaRPr lang="en-GB" dirty="0"/>
          </a:p>
        </p:txBody>
      </p:sp>
      <p:sp>
        <p:nvSpPr>
          <p:cNvPr id="3" name="Content Placeholder 2"/>
          <p:cNvSpPr>
            <a:spLocks noGrp="1"/>
          </p:cNvSpPr>
          <p:nvPr>
            <p:ph idx="1"/>
          </p:nvPr>
        </p:nvSpPr>
        <p:spPr/>
        <p:txBody>
          <a:bodyPr/>
          <a:lstStyle/>
          <a:p>
            <a:endParaRPr lang="lv-LV" dirty="0"/>
          </a:p>
          <a:p>
            <a:r>
              <a:rPr lang="lv-LV" dirty="0"/>
              <a:t>Invaliditātes cilvēktiesību modelis</a:t>
            </a:r>
          </a:p>
          <a:p>
            <a:endParaRPr lang="lv-LV" dirty="0"/>
          </a:p>
          <a:p>
            <a:r>
              <a:rPr lang="lv-LV" dirty="0"/>
              <a:t>Skatījuma maiņa – no nespējas uz spējām un atbalstu</a:t>
            </a:r>
          </a:p>
          <a:p>
            <a:pPr>
              <a:buNone/>
            </a:pPr>
            <a:r>
              <a:rPr lang="lv-LV" dirty="0"/>
              <a:t>    </a:t>
            </a:r>
          </a:p>
          <a:p>
            <a:r>
              <a:rPr lang="lv-LV" dirty="0"/>
              <a:t>Pāreja  no aprūpes institūcijās un atbalstu sabiedrībā balstītos pakalpojumos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Metodiskā materiāla saturs</a:t>
            </a:r>
            <a:endParaRPr lang="en-GB" dirty="0"/>
          </a:p>
        </p:txBody>
      </p:sp>
      <p:sp>
        <p:nvSpPr>
          <p:cNvPr id="3" name="Content Placeholder 2"/>
          <p:cNvSpPr>
            <a:spLocks noGrp="1"/>
          </p:cNvSpPr>
          <p:nvPr>
            <p:ph idx="1"/>
          </p:nvPr>
        </p:nvSpPr>
        <p:spPr/>
        <p:txBody>
          <a:bodyPr>
            <a:normAutofit fontScale="92500" lnSpcReduction="10000"/>
          </a:bodyPr>
          <a:lstStyle/>
          <a:p>
            <a:r>
              <a:rPr lang="lv-LV" dirty="0"/>
              <a:t>Mūsdienu psihiatrijas skatījums uz garīga rakstura traucējumiem:</a:t>
            </a:r>
          </a:p>
          <a:p>
            <a:pPr marL="0" indent="0">
              <a:buNone/>
            </a:pPr>
            <a:r>
              <a:rPr lang="lv-LV" dirty="0"/>
              <a:t>     - nervu sistēmas attīstības traucējumi;</a:t>
            </a:r>
          </a:p>
          <a:p>
            <a:pPr marL="0" indent="0">
              <a:buNone/>
            </a:pPr>
            <a:r>
              <a:rPr lang="lv-LV" dirty="0"/>
              <a:t>     - organiski psihiskie traucējumi;</a:t>
            </a:r>
          </a:p>
          <a:p>
            <a:pPr marL="0" indent="0">
              <a:buNone/>
            </a:pPr>
            <a:r>
              <a:rPr lang="lv-LV" dirty="0"/>
              <a:t>     - šizofrēnijas spektra traucējumi;</a:t>
            </a:r>
          </a:p>
          <a:p>
            <a:pPr marL="0" indent="0">
              <a:buNone/>
            </a:pPr>
            <a:r>
              <a:rPr lang="lv-LV" dirty="0"/>
              <a:t>     </a:t>
            </a:r>
            <a:r>
              <a:rPr lang="lv-LV"/>
              <a:t>- garastāvokļa </a:t>
            </a:r>
            <a:r>
              <a:rPr lang="lv-LV" dirty="0"/>
              <a:t>traucējumi;</a:t>
            </a:r>
          </a:p>
          <a:p>
            <a:pPr marL="0" indent="0">
              <a:buNone/>
            </a:pPr>
            <a:r>
              <a:rPr lang="lv-LV" dirty="0"/>
              <a:t>     - ar stresu saistīti traucējumi, trauksmes spektra </a:t>
            </a:r>
          </a:p>
          <a:p>
            <a:pPr marL="0" indent="0">
              <a:buNone/>
            </a:pPr>
            <a:r>
              <a:rPr lang="lv-LV" dirty="0"/>
              <a:t>       traucējumi;</a:t>
            </a:r>
          </a:p>
          <a:p>
            <a:pPr marL="0" indent="0">
              <a:buNone/>
            </a:pPr>
            <a:r>
              <a:rPr lang="lv-LV" dirty="0"/>
              <a:t>     - personības traucējumi. </a:t>
            </a:r>
          </a:p>
          <a:p>
            <a:pPr marL="0" indent="0">
              <a:buNone/>
            </a:pPr>
            <a:r>
              <a:rPr lang="lv-LV" dirty="0"/>
              <a:t>Traucējumu izpausmju apraksti un ieteikumi ikdienas darbam dažādu traucējumu gadījumos. </a:t>
            </a:r>
          </a:p>
          <a:p>
            <a:pPr marL="0" indent="0">
              <a:buNone/>
            </a:pPr>
            <a:endParaRPr lang="lv-LV" dirty="0"/>
          </a:p>
          <a:p>
            <a:pPr marL="0" indent="0">
              <a:buNone/>
            </a:pPr>
            <a:endParaRPr lang="lv-LV" dirty="0"/>
          </a:p>
          <a:p>
            <a:pPr marL="0" indent="0">
              <a:buNone/>
            </a:pPr>
            <a:endParaRPr lang="lv-LV" dirty="0"/>
          </a:p>
          <a:p>
            <a:pPr>
              <a:buNone/>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Metodiskā materiāla saturs</a:t>
            </a:r>
            <a:endParaRPr lang="en-GB" dirty="0"/>
          </a:p>
        </p:txBody>
      </p:sp>
      <p:sp>
        <p:nvSpPr>
          <p:cNvPr id="3" name="Content Placeholder 2"/>
          <p:cNvSpPr>
            <a:spLocks noGrp="1"/>
          </p:cNvSpPr>
          <p:nvPr>
            <p:ph idx="1"/>
          </p:nvPr>
        </p:nvSpPr>
        <p:spPr/>
        <p:txBody>
          <a:bodyPr/>
          <a:lstStyle/>
          <a:p>
            <a:r>
              <a:rPr lang="lv-LV" dirty="0"/>
              <a:t>Dabiskā atbalsta tīkls, t.sk. ģimene, kā nozīmīga atbalsta sistēma sociālajā darbā:</a:t>
            </a:r>
          </a:p>
          <a:p>
            <a:pPr>
              <a:buNone/>
            </a:pPr>
            <a:endParaRPr lang="lv-LV" dirty="0"/>
          </a:p>
          <a:p>
            <a:pPr>
              <a:buNone/>
            </a:pPr>
            <a:r>
              <a:rPr lang="lv-LV" dirty="0"/>
              <a:t>    - krīzes situācijas ģimenē, to izpausmes;</a:t>
            </a:r>
          </a:p>
          <a:p>
            <a:pPr>
              <a:buNone/>
            </a:pPr>
            <a:r>
              <a:rPr lang="lv-LV" dirty="0"/>
              <a:t>    -  ģimenes sistēmas – fokuss uz ģimenes</a:t>
            </a:r>
          </a:p>
          <a:p>
            <a:pPr>
              <a:buNone/>
            </a:pPr>
            <a:r>
              <a:rPr lang="lv-LV" dirty="0"/>
              <a:t>       funkcionalitāti;</a:t>
            </a:r>
          </a:p>
          <a:p>
            <a:pPr>
              <a:buNone/>
            </a:pPr>
            <a:r>
              <a:rPr lang="lv-LV" dirty="0"/>
              <a:t>    - bērnu un pilngadīgu personu ar GRT brāļi un māsas;</a:t>
            </a:r>
          </a:p>
          <a:p>
            <a:pPr>
              <a:buNone/>
            </a:pPr>
            <a:r>
              <a:rPr lang="lv-LV" dirty="0"/>
              <a:t>    - persona ar GRT kā vecāku lomas īstenotājs;</a:t>
            </a:r>
          </a:p>
          <a:p>
            <a:pPr>
              <a:buNone/>
            </a:pPr>
            <a:r>
              <a:rPr lang="lv-LV" dirty="0"/>
              <a:t>    - vecāku ar GRT bērni. </a:t>
            </a:r>
          </a:p>
          <a:p>
            <a:pPr>
              <a:buNone/>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Metodiskā materiāla saturs</a:t>
            </a:r>
            <a:endParaRPr lang="en-GB" dirty="0"/>
          </a:p>
        </p:txBody>
      </p:sp>
      <p:sp>
        <p:nvSpPr>
          <p:cNvPr id="3" name="Content Placeholder 2"/>
          <p:cNvSpPr>
            <a:spLocks noGrp="1"/>
          </p:cNvSpPr>
          <p:nvPr>
            <p:ph idx="1"/>
          </p:nvPr>
        </p:nvSpPr>
        <p:spPr/>
        <p:txBody>
          <a:bodyPr>
            <a:normAutofit lnSpcReduction="10000"/>
          </a:bodyPr>
          <a:lstStyle/>
          <a:p>
            <a:r>
              <a:rPr lang="lv-LV" dirty="0"/>
              <a:t>Sociālajam darbiniekam neieciešamās vērtības, pamatzināšanas un prasmes darbā ar pilngadīgām personām ar GRT :</a:t>
            </a:r>
          </a:p>
          <a:p>
            <a:pPr marL="0" indent="0">
              <a:buNone/>
            </a:pPr>
            <a:r>
              <a:rPr lang="lv-LV" dirty="0"/>
              <a:t>      - cilvēktiesību koncepcija sociālajā darbā. Tiesības,  </a:t>
            </a:r>
          </a:p>
          <a:p>
            <a:pPr marL="0" indent="0">
              <a:buNone/>
            </a:pPr>
            <a:r>
              <a:rPr lang="lv-LV" dirty="0"/>
              <a:t>        kas raksturo valsts un cilvēka attiecības;</a:t>
            </a:r>
          </a:p>
          <a:p>
            <a:pPr marL="0" indent="0">
              <a:buNone/>
            </a:pPr>
            <a:r>
              <a:rPr lang="lv-LV" dirty="0"/>
              <a:t>     - kas jāzina sociālajiem darbiniekiem par rīcībspēju;</a:t>
            </a:r>
          </a:p>
          <a:p>
            <a:pPr marL="0" indent="0">
              <a:buNone/>
            </a:pPr>
            <a:r>
              <a:rPr lang="lv-LV" dirty="0"/>
              <a:t>     - sociālais darbinieks kā profesionālis – dažādības</a:t>
            </a:r>
          </a:p>
          <a:p>
            <a:pPr marL="0" indent="0">
              <a:buNone/>
            </a:pPr>
            <a:r>
              <a:rPr lang="lv-LV" dirty="0"/>
              <a:t>        pieņemšana, empātija,  respektēšana, radošums,  </a:t>
            </a:r>
          </a:p>
          <a:p>
            <a:pPr marL="0" indent="0">
              <a:buNone/>
            </a:pPr>
            <a:r>
              <a:rPr lang="lv-LV" dirty="0"/>
              <a:t>        cerība un spriestspēja, refleksija un kritiskās</a:t>
            </a:r>
          </a:p>
          <a:p>
            <a:pPr marL="0" indent="0">
              <a:buNone/>
            </a:pPr>
            <a:r>
              <a:rPr lang="lv-LV" dirty="0"/>
              <a:t>        domāšanas prasmes.</a:t>
            </a:r>
          </a:p>
          <a:p>
            <a:pPr marL="0" indent="0">
              <a:buNone/>
            </a:pPr>
            <a:endParaRPr lang="lv-LV" dirty="0"/>
          </a:p>
          <a:p>
            <a:pPr>
              <a:buNone/>
            </a:pP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dirty="0"/>
              <a:t>Sociālais darbinieks kā pētnieks</a:t>
            </a:r>
            <a:endParaRPr lang="en-US" dirty="0"/>
          </a:p>
        </p:txBody>
      </p:sp>
      <p:sp>
        <p:nvSpPr>
          <p:cNvPr id="3" name="Content Placeholder 2"/>
          <p:cNvSpPr>
            <a:spLocks noGrp="1"/>
          </p:cNvSpPr>
          <p:nvPr>
            <p:ph idx="1"/>
          </p:nvPr>
        </p:nvSpPr>
        <p:spPr/>
        <p:txBody>
          <a:bodyPr/>
          <a:lstStyle/>
          <a:p>
            <a:r>
              <a:rPr lang="lv-LV" dirty="0"/>
              <a:t>Sociālais darbinieks ir atbildīgs par metodēm, kuras izmanto darbā ar klientiem. </a:t>
            </a:r>
          </a:p>
          <a:p>
            <a:r>
              <a:rPr lang="lv-LV" dirty="0"/>
              <a:t>Sociālajam darbiniekam ir jāzina kā izvēlēties atbilstošas metodes, kā novērtēt metožu efektivitāti. </a:t>
            </a:r>
          </a:p>
          <a:p>
            <a:r>
              <a:rPr lang="lv-LV" dirty="0"/>
              <a:t>Sociālajam darbiniekam ir jāzina, kā kritiski pieiet pētnieciskajai literatūrai. </a:t>
            </a:r>
          </a:p>
          <a:p>
            <a:r>
              <a:rPr lang="lv-LV" dirty="0"/>
              <a:t>Praktizējošiem sociāliem darbiniekiem svarīgi iesaistīties pētījumos par metodēm, kuras viņi izmanto.</a:t>
            </a:r>
            <a:endParaRPr lang="en-US" dirty="0"/>
          </a:p>
        </p:txBody>
      </p:sp>
    </p:spTree>
    <p:extLst>
      <p:ext uri="{BB962C8B-B14F-4D97-AF65-F5344CB8AC3E}">
        <p14:creationId xmlns:p14="http://schemas.microsoft.com/office/powerpoint/2010/main" val="25142669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2165</TotalTime>
  <Words>888</Words>
  <Application>Microsoft Office PowerPoint</Application>
  <PresentationFormat>On-screen Show (4:3)</PresentationFormat>
  <Paragraphs>112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Calibri</vt:lpstr>
      <vt:lpstr>Constantia</vt:lpstr>
      <vt:lpstr>Wingdings 2</vt:lpstr>
      <vt:lpstr>Flow</vt:lpstr>
      <vt:lpstr>METODISKAIS MATERIĀLS SOCIĀLAJAM DARBAM AR PILNGADĪGĀM PERSONĀM AR GARĪGA RAKSTURA TRAUCĒJUMIEM – RESURSS IKDIENAS DARBAM</vt:lpstr>
      <vt:lpstr>PowerPoint Presentation</vt:lpstr>
      <vt:lpstr>Metodikas mērķauditorija</vt:lpstr>
      <vt:lpstr>Metodika ietver</vt:lpstr>
      <vt:lpstr>Paradigmas maiņa</vt:lpstr>
      <vt:lpstr>Metodiskā materiāla saturs</vt:lpstr>
      <vt:lpstr>Metodiskā materiāla saturs</vt:lpstr>
      <vt:lpstr>Metodiskā materiāla saturs</vt:lpstr>
      <vt:lpstr>Sociālais darbinieks kā pētnieks</vt:lpstr>
      <vt:lpstr>Metodiskā materiāla saturs</vt:lpstr>
      <vt:lpstr>Metodiskā materiāla saturs</vt:lpstr>
      <vt:lpstr> Atlabšanas plāns</vt:lpstr>
      <vt:lpstr>Klātienes apmācību programma</vt:lpstr>
      <vt:lpstr>PowerPoint Presentation</vt:lpstr>
      <vt:lpstr>Es gribu, lai Tu uzzini, ka ....</vt:lpstr>
      <vt:lpstr>Es gribu, lai Tu uzzini, ka ....</vt:lpstr>
      <vt:lpstr>Es gribu, lai Tu uzzini, ka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METODISKAIS MATERIĀLS SOCIĀLAJAM DARBAM AR PILNGADĪGĀM PERSONĀM AR GARĪGA RAKSTURA TRAUCĒJUMIEM – RESURSS IKDIENAS DARBAM</dc:title>
  <dc:creator>user</dc:creator>
  <cp:lastModifiedBy>Ingvilda Štrāla</cp:lastModifiedBy>
  <cp:revision>28</cp:revision>
  <dcterms:created xsi:type="dcterms:W3CDTF">2006-08-16T00:00:00Z</dcterms:created>
  <dcterms:modified xsi:type="dcterms:W3CDTF">2019-03-20T15:07:46Z</dcterms:modified>
</cp:coreProperties>
</file>