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1280" r:id="rId3"/>
    <p:sldId id="1277" r:id="rId4"/>
    <p:sldId id="1281" r:id="rId5"/>
    <p:sldId id="1255" r:id="rId6"/>
    <p:sldId id="1272" r:id="rId7"/>
    <p:sldId id="1273" r:id="rId8"/>
    <p:sldId id="1274" r:id="rId9"/>
    <p:sldId id="1276" r:id="rId10"/>
    <p:sldId id="4588" r:id="rId11"/>
    <p:sldId id="4589" r:id="rId12"/>
    <p:sldId id="4587" r:id="rId13"/>
  </p:sldIdLst>
  <p:sldSz cx="12192000" cy="6858000"/>
  <p:notesSz cx="6735763" cy="9866313"/>
  <p:defaultTextStyle>
    <a:defPPr>
      <a:defRPr lang="en-US"/>
    </a:defPPr>
    <a:lvl1pPr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68313" indent="-111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38213" indent="-238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408113" indent="-365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78013" indent="-492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ete Gaiķ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Vidējs stils 2 - izcēlum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3447" autoAdjust="0"/>
  </p:normalViewPr>
  <p:slideViewPr>
    <p:cSldViewPr snapToGrid="0" snapToObjects="1">
      <p:cViewPr varScale="1">
        <p:scale>
          <a:sx n="79" d="100"/>
          <a:sy n="79" d="100"/>
        </p:scale>
        <p:origin x="91" y="20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mants Lipskis" userId="69c60c83-0f97-4f90-a85e-15331362837f" providerId="ADAL" clId="{4D884B2C-8370-4602-8F0A-A24F3AC62B31}"/>
    <pc:docChg chg="addSld delSld modSld">
      <pc:chgData name="Imants Lipskis" userId="69c60c83-0f97-4f90-a85e-15331362837f" providerId="ADAL" clId="{4D884B2C-8370-4602-8F0A-A24F3AC62B31}" dt="2026-09-16T09:53:02.140" v="99" actId="1076"/>
      <pc:docMkLst>
        <pc:docMk/>
      </pc:docMkLst>
      <pc:sldChg chg="modSp mod">
        <pc:chgData name="Imants Lipskis" userId="69c60c83-0f97-4f90-a85e-15331362837f" providerId="ADAL" clId="{4D884B2C-8370-4602-8F0A-A24F3AC62B31}" dt="2026-09-16T09:46:54.754" v="22" actId="255"/>
        <pc:sldMkLst>
          <pc:docMk/>
          <pc:sldMk cId="0" sldId="256"/>
        </pc:sldMkLst>
        <pc:spChg chg="mod">
          <ac:chgData name="Imants Lipskis" userId="69c60c83-0f97-4f90-a85e-15331362837f" providerId="ADAL" clId="{4D884B2C-8370-4602-8F0A-A24F3AC62B31}" dt="2026-09-16T09:46:54.754" v="22" actId="255"/>
          <ac:spMkLst>
            <pc:docMk/>
            <pc:sldMk cId="0" sldId="256"/>
            <ac:spMk id="16387" creationId="{3FE499A5-1B64-412E-AC14-AA293F5460CD}"/>
          </ac:spMkLst>
        </pc:spChg>
      </pc:sldChg>
      <pc:sldChg chg="modSp">
        <pc:chgData name="Imants Lipskis" userId="69c60c83-0f97-4f90-a85e-15331362837f" providerId="ADAL" clId="{4D884B2C-8370-4602-8F0A-A24F3AC62B31}" dt="2026-09-16T09:25:54.685" v="0" actId="14100"/>
        <pc:sldMkLst>
          <pc:docMk/>
          <pc:sldMk cId="603405398" sldId="1255"/>
        </pc:sldMkLst>
        <pc:spChg chg="mod">
          <ac:chgData name="Imants Lipskis" userId="69c60c83-0f97-4f90-a85e-15331362837f" providerId="ADAL" clId="{4D884B2C-8370-4602-8F0A-A24F3AC62B31}" dt="2026-09-16T09:25:54.685" v="0" actId="14100"/>
          <ac:spMkLst>
            <pc:docMk/>
            <pc:sldMk cId="603405398" sldId="1255"/>
            <ac:spMk id="25602" creationId="{A4C3811A-2263-4360-A184-A8DFF24A066B}"/>
          </ac:spMkLst>
        </pc:spChg>
      </pc:sldChg>
      <pc:sldChg chg="modSp mod">
        <pc:chgData name="Imants Lipskis" userId="69c60c83-0f97-4f90-a85e-15331362837f" providerId="ADAL" clId="{4D884B2C-8370-4602-8F0A-A24F3AC62B31}" dt="2026-09-16T09:27:05.513" v="2" actId="20577"/>
        <pc:sldMkLst>
          <pc:docMk/>
          <pc:sldMk cId="0" sldId="1272"/>
        </pc:sldMkLst>
        <pc:spChg chg="mod">
          <ac:chgData name="Imants Lipskis" userId="69c60c83-0f97-4f90-a85e-15331362837f" providerId="ADAL" clId="{4D884B2C-8370-4602-8F0A-A24F3AC62B31}" dt="2026-09-16T09:26:36.302" v="1" actId="122"/>
          <ac:spMkLst>
            <pc:docMk/>
            <pc:sldMk cId="0" sldId="1272"/>
            <ac:spMk id="3" creationId="{00000000-0000-0000-0000-000000000000}"/>
          </ac:spMkLst>
        </pc:spChg>
        <pc:spChg chg="mod">
          <ac:chgData name="Imants Lipskis" userId="69c60c83-0f97-4f90-a85e-15331362837f" providerId="ADAL" clId="{4D884B2C-8370-4602-8F0A-A24F3AC62B31}" dt="2026-09-16T09:27:05.513" v="2" actId="20577"/>
          <ac:spMkLst>
            <pc:docMk/>
            <pc:sldMk cId="0" sldId="1272"/>
            <ac:spMk id="40" creationId="{00000000-0000-0000-0000-000000000000}"/>
          </ac:spMkLst>
        </pc:spChg>
      </pc:sldChg>
      <pc:sldChg chg="add setBg">
        <pc:chgData name="Imants Lipskis" userId="69c60c83-0f97-4f90-a85e-15331362837f" providerId="ADAL" clId="{4D884B2C-8370-4602-8F0A-A24F3AC62B31}" dt="2026-09-16T09:35:30.606" v="20"/>
        <pc:sldMkLst>
          <pc:docMk/>
          <pc:sldMk cId="1585870892" sldId="1273"/>
        </pc:sldMkLst>
      </pc:sldChg>
      <pc:sldChg chg="modSp mod">
        <pc:chgData name="Imants Lipskis" userId="69c60c83-0f97-4f90-a85e-15331362837f" providerId="ADAL" clId="{4D884B2C-8370-4602-8F0A-A24F3AC62B31}" dt="2026-09-16T09:28:08.948" v="5" actId="6549"/>
        <pc:sldMkLst>
          <pc:docMk/>
          <pc:sldMk cId="3420998956" sldId="1274"/>
        </pc:sldMkLst>
        <pc:spChg chg="mod">
          <ac:chgData name="Imants Lipskis" userId="69c60c83-0f97-4f90-a85e-15331362837f" providerId="ADAL" clId="{4D884B2C-8370-4602-8F0A-A24F3AC62B31}" dt="2026-09-16T09:28:08.948" v="5" actId="6549"/>
          <ac:spMkLst>
            <pc:docMk/>
            <pc:sldMk cId="3420998956" sldId="1274"/>
            <ac:spMk id="3" creationId="{DCD71217-646A-0724-8678-509E999BEC1C}"/>
          </ac:spMkLst>
        </pc:spChg>
        <pc:spChg chg="mod">
          <ac:chgData name="Imants Lipskis" userId="69c60c83-0f97-4f90-a85e-15331362837f" providerId="ADAL" clId="{4D884B2C-8370-4602-8F0A-A24F3AC62B31}" dt="2026-09-16T09:27:36.677" v="3" actId="20577"/>
          <ac:spMkLst>
            <pc:docMk/>
            <pc:sldMk cId="3420998956" sldId="1274"/>
            <ac:spMk id="22" creationId="{0CFE3242-504A-AB1A-CFFA-E868486229F3}"/>
          </ac:spMkLst>
        </pc:spChg>
      </pc:sldChg>
      <pc:sldChg chg="modSp add">
        <pc:chgData name="Imants Lipskis" userId="69c60c83-0f97-4f90-a85e-15331362837f" providerId="ADAL" clId="{4D884B2C-8370-4602-8F0A-A24F3AC62B31}" dt="2026-09-16T09:34:00.258" v="18" actId="1076"/>
        <pc:sldMkLst>
          <pc:docMk/>
          <pc:sldMk cId="3286740505" sldId="1277"/>
        </pc:sldMkLst>
        <pc:spChg chg="mod">
          <ac:chgData name="Imants Lipskis" userId="69c60c83-0f97-4f90-a85e-15331362837f" providerId="ADAL" clId="{4D884B2C-8370-4602-8F0A-A24F3AC62B31}" dt="2026-09-16T09:34:00.258" v="18" actId="1076"/>
          <ac:spMkLst>
            <pc:docMk/>
            <pc:sldMk cId="3286740505" sldId="1277"/>
            <ac:spMk id="25602" creationId="{7FDF87F0-7D2E-0873-12B6-580FD6C14AD8}"/>
          </ac:spMkLst>
        </pc:spChg>
      </pc:sldChg>
      <pc:sldChg chg="add">
        <pc:chgData name="Imants Lipskis" userId="69c60c83-0f97-4f90-a85e-15331362837f" providerId="ADAL" clId="{4D884B2C-8370-4602-8F0A-A24F3AC62B31}" dt="2026-09-16T09:33:52.836" v="17"/>
        <pc:sldMkLst>
          <pc:docMk/>
          <pc:sldMk cId="3056426378" sldId="1281"/>
        </pc:sldMkLst>
      </pc:sldChg>
      <pc:sldChg chg="addSp delSp modSp add mod">
        <pc:chgData name="Imants Lipskis" userId="69c60c83-0f97-4f90-a85e-15331362837f" providerId="ADAL" clId="{4D884B2C-8370-4602-8F0A-A24F3AC62B31}" dt="2026-09-16T09:53:02.140" v="99" actId="1076"/>
        <pc:sldMkLst>
          <pc:docMk/>
          <pc:sldMk cId="0" sldId="4587"/>
        </pc:sldMkLst>
        <pc:spChg chg="mod">
          <ac:chgData name="Imants Lipskis" userId="69c60c83-0f97-4f90-a85e-15331362837f" providerId="ADAL" clId="{4D884B2C-8370-4602-8F0A-A24F3AC62B31}" dt="2026-09-16T09:53:02.140" v="99" actId="1076"/>
          <ac:spMkLst>
            <pc:docMk/>
            <pc:sldMk cId="0" sldId="4587"/>
            <ac:spMk id="86021" creationId="{D4935953-E9D5-400F-AB1D-D663101F5379}"/>
          </ac:spMkLst>
        </pc:spChg>
        <pc:picChg chg="add mod">
          <ac:chgData name="Imants Lipskis" userId="69c60c83-0f97-4f90-a85e-15331362837f" providerId="ADAL" clId="{4D884B2C-8370-4602-8F0A-A24F3AC62B31}" dt="2026-09-16T09:50:00.918" v="97" actId="1076"/>
          <ac:picMkLst>
            <pc:docMk/>
            <pc:sldMk cId="0" sldId="4587"/>
            <ac:picMk id="4" creationId="{9A3795AC-6A77-A2A0-E5DA-2F64505773F8}"/>
          </ac:picMkLst>
        </pc:picChg>
        <pc:picChg chg="mod">
          <ac:chgData name="Imants Lipskis" userId="69c60c83-0f97-4f90-a85e-15331362837f" providerId="ADAL" clId="{4D884B2C-8370-4602-8F0A-A24F3AC62B31}" dt="2026-09-16T09:50:24.678" v="98" actId="1076"/>
          <ac:picMkLst>
            <pc:docMk/>
            <pc:sldMk cId="0" sldId="4587"/>
            <ac:picMk id="5" creationId="{5DDF2708-B87F-4809-A26F-DC750F3B3961}"/>
          </ac:picMkLst>
        </pc:picChg>
      </pc:sldChg>
    </pc:docChg>
  </pc:docChgLst>
  <pc:docChgLst>
    <pc:chgData name="Laura Kornete" userId="b5b1c616-1e7b-4b8e-8036-31ee57a18aac" providerId="ADAL" clId="{C15BCACF-BC74-4A30-AA88-AB77414A509F}"/>
    <pc:docChg chg="custSel addSld modSld">
      <pc:chgData name="Laura Kornete" userId="b5b1c616-1e7b-4b8e-8036-31ee57a18aac" providerId="ADAL" clId="{C15BCACF-BC74-4A30-AA88-AB77414A509F}" dt="2026-09-18T08:51:55.490" v="725" actId="20577"/>
      <pc:docMkLst>
        <pc:docMk/>
      </pc:docMkLst>
      <pc:sldChg chg="addSp delSp modSp new mod">
        <pc:chgData name="Laura Kornete" userId="b5b1c616-1e7b-4b8e-8036-31ee57a18aac" providerId="ADAL" clId="{C15BCACF-BC74-4A30-AA88-AB77414A509F}" dt="2026-09-18T08:39:40.222" v="88" actId="1076"/>
        <pc:sldMkLst>
          <pc:docMk/>
          <pc:sldMk cId="303079931" sldId="4588"/>
        </pc:sldMkLst>
        <pc:spChg chg="mod">
          <ac:chgData name="Laura Kornete" userId="b5b1c616-1e7b-4b8e-8036-31ee57a18aac" providerId="ADAL" clId="{C15BCACF-BC74-4A30-AA88-AB77414A509F}" dt="2026-09-18T08:32:57.047" v="41" actId="1076"/>
          <ac:spMkLst>
            <pc:docMk/>
            <pc:sldMk cId="303079931" sldId="4588"/>
            <ac:spMk id="2" creationId="{5036E109-5F6C-977A-6462-89A90BA44DE0}"/>
          </ac:spMkLst>
        </pc:spChg>
        <pc:spChg chg="del mod">
          <ac:chgData name="Laura Kornete" userId="b5b1c616-1e7b-4b8e-8036-31ee57a18aac" providerId="ADAL" clId="{C15BCACF-BC74-4A30-AA88-AB77414A509F}" dt="2026-09-18T08:31:43.423" v="30"/>
          <ac:spMkLst>
            <pc:docMk/>
            <pc:sldMk cId="303079931" sldId="4588"/>
            <ac:spMk id="3" creationId="{B8A49DBE-239D-2B52-700C-F619A607579D}"/>
          </ac:spMkLst>
        </pc:spChg>
        <pc:picChg chg="add mod">
          <ac:chgData name="Laura Kornete" userId="b5b1c616-1e7b-4b8e-8036-31ee57a18aac" providerId="ADAL" clId="{C15BCACF-BC74-4A30-AA88-AB77414A509F}" dt="2026-09-18T08:36:07.338" v="67" actId="1440"/>
          <ac:picMkLst>
            <pc:docMk/>
            <pc:sldMk cId="303079931" sldId="4588"/>
            <ac:picMk id="7" creationId="{9F571C3E-FE9B-BEEE-0114-254FB53A36E0}"/>
          </ac:picMkLst>
        </pc:picChg>
        <pc:picChg chg="add mod">
          <ac:chgData name="Laura Kornete" userId="b5b1c616-1e7b-4b8e-8036-31ee57a18aac" providerId="ADAL" clId="{C15BCACF-BC74-4A30-AA88-AB77414A509F}" dt="2026-09-18T08:36:23.866" v="69" actId="1076"/>
          <ac:picMkLst>
            <pc:docMk/>
            <pc:sldMk cId="303079931" sldId="4588"/>
            <ac:picMk id="9" creationId="{704F1502-727F-D878-AE41-2F0C4DA43700}"/>
          </ac:picMkLst>
        </pc:picChg>
        <pc:picChg chg="add mod">
          <ac:chgData name="Laura Kornete" userId="b5b1c616-1e7b-4b8e-8036-31ee57a18aac" providerId="ADAL" clId="{C15BCACF-BC74-4A30-AA88-AB77414A509F}" dt="2026-09-18T08:36:42.734" v="75" actId="1076"/>
          <ac:picMkLst>
            <pc:docMk/>
            <pc:sldMk cId="303079931" sldId="4588"/>
            <ac:picMk id="10" creationId="{D0ED2B4B-2FCC-607C-71A5-17A6745F2EB0}"/>
          </ac:picMkLst>
        </pc:picChg>
        <pc:picChg chg="add mod">
          <ac:chgData name="Laura Kornete" userId="b5b1c616-1e7b-4b8e-8036-31ee57a18aac" providerId="ADAL" clId="{C15BCACF-BC74-4A30-AA88-AB77414A509F}" dt="2026-09-18T08:37:03.529" v="76" actId="1076"/>
          <ac:picMkLst>
            <pc:docMk/>
            <pc:sldMk cId="303079931" sldId="4588"/>
            <ac:picMk id="11" creationId="{E62A2C2B-DB35-2253-F6C1-5B83E406112B}"/>
          </ac:picMkLst>
        </pc:picChg>
        <pc:picChg chg="add mod modCrop">
          <ac:chgData name="Laura Kornete" userId="b5b1c616-1e7b-4b8e-8036-31ee57a18aac" providerId="ADAL" clId="{C15BCACF-BC74-4A30-AA88-AB77414A509F}" dt="2026-09-18T08:38:36.768" v="83" actId="1076"/>
          <ac:picMkLst>
            <pc:docMk/>
            <pc:sldMk cId="303079931" sldId="4588"/>
            <ac:picMk id="12" creationId="{54932463-1F62-7FCA-7382-DF076BA926AA}"/>
          </ac:picMkLst>
        </pc:picChg>
        <pc:picChg chg="add mod">
          <ac:chgData name="Laura Kornete" userId="b5b1c616-1e7b-4b8e-8036-31ee57a18aac" providerId="ADAL" clId="{C15BCACF-BC74-4A30-AA88-AB77414A509F}" dt="2026-09-18T08:39:40.222" v="88" actId="1076"/>
          <ac:picMkLst>
            <pc:docMk/>
            <pc:sldMk cId="303079931" sldId="4588"/>
            <ac:picMk id="13" creationId="{4882F1DD-0704-D393-DD11-E9B0C78605C3}"/>
          </ac:picMkLst>
        </pc:picChg>
      </pc:sldChg>
      <pc:sldChg chg="addSp delSp modSp new mod">
        <pc:chgData name="Laura Kornete" userId="b5b1c616-1e7b-4b8e-8036-31ee57a18aac" providerId="ADAL" clId="{C15BCACF-BC74-4A30-AA88-AB77414A509F}" dt="2026-09-18T08:51:55.490" v="725" actId="20577"/>
        <pc:sldMkLst>
          <pc:docMk/>
          <pc:sldMk cId="3396042282" sldId="4589"/>
        </pc:sldMkLst>
        <pc:spChg chg="mod">
          <ac:chgData name="Laura Kornete" userId="b5b1c616-1e7b-4b8e-8036-31ee57a18aac" providerId="ADAL" clId="{C15BCACF-BC74-4A30-AA88-AB77414A509F}" dt="2026-09-18T08:40:14.232" v="112" actId="20577"/>
          <ac:spMkLst>
            <pc:docMk/>
            <pc:sldMk cId="3396042282" sldId="4589"/>
            <ac:spMk id="2" creationId="{68EE001B-7056-61FC-5FA5-9622B4A6C8EA}"/>
          </ac:spMkLst>
        </pc:spChg>
        <pc:spChg chg="mod">
          <ac:chgData name="Laura Kornete" userId="b5b1c616-1e7b-4b8e-8036-31ee57a18aac" providerId="ADAL" clId="{C15BCACF-BC74-4A30-AA88-AB77414A509F}" dt="2026-09-18T08:51:55.490" v="725" actId="20577"/>
          <ac:spMkLst>
            <pc:docMk/>
            <pc:sldMk cId="3396042282" sldId="4589"/>
            <ac:spMk id="3" creationId="{04956CFF-61CC-AA84-3954-BA8127B49E63}"/>
          </ac:spMkLst>
        </pc:spChg>
        <pc:picChg chg="add mod">
          <ac:chgData name="Laura Kornete" userId="b5b1c616-1e7b-4b8e-8036-31ee57a18aac" providerId="ADAL" clId="{C15BCACF-BC74-4A30-AA88-AB77414A509F}" dt="2026-09-18T08:50:41.129" v="715" actId="1076"/>
          <ac:picMkLst>
            <pc:docMk/>
            <pc:sldMk cId="3396042282" sldId="4589"/>
            <ac:picMk id="8" creationId="{F557D76D-DF5B-FF26-56C7-1CEEA1A9F513}"/>
          </ac:picMkLst>
        </pc:picChg>
        <pc:picChg chg="add del mod">
          <ac:chgData name="Laura Kornete" userId="b5b1c616-1e7b-4b8e-8036-31ee57a18aac" providerId="ADAL" clId="{C15BCACF-BC74-4A30-AA88-AB77414A509F}" dt="2026-09-18T08:50:46.013" v="717" actId="478"/>
          <ac:picMkLst>
            <pc:docMk/>
            <pc:sldMk cId="3396042282" sldId="4589"/>
            <ac:picMk id="10" creationId="{B14E827A-6DE3-926C-4DA7-5EF193CD48FD}"/>
          </ac:picMkLst>
        </pc:picChg>
        <pc:picChg chg="add mod modCrop">
          <ac:chgData name="Laura Kornete" userId="b5b1c616-1e7b-4b8e-8036-31ee57a18aac" providerId="ADAL" clId="{C15BCACF-BC74-4A30-AA88-AB77414A509F}" dt="2026-09-18T08:51:32.635" v="724" actId="1076"/>
          <ac:picMkLst>
            <pc:docMk/>
            <pc:sldMk cId="3396042282" sldId="4589"/>
            <ac:picMk id="12" creationId="{CD9330AA-8F55-CFCB-87C2-2E8FA002553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5B6CFDE-4D94-4BDC-AA8A-D02138988A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C0CA97-B512-49D2-8649-EA67A8CB28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AFD10B61-B9DB-4141-9C45-679B28167870}" type="datetimeFigureOut">
              <a:rPr lang="lv-LV"/>
              <a:pPr>
                <a:defRPr/>
              </a:pPr>
              <a:t>18.09.2026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15E757-FD12-47A7-94F7-10EAC8A8C8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FE3771-5223-40C7-9B86-254F21201C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5C64E9-9F28-44B2-947C-D4D8F4B3ABA3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010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6E7C0-43CA-C26E-9846-70B503070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aida attēla vietturis 1">
            <a:extLst>
              <a:ext uri="{FF2B5EF4-FFF2-40B4-BE49-F238E27FC236}">
                <a16:creationId xmlns:a16="http://schemas.microsoft.com/office/drawing/2014/main" id="{E89F5925-B8BF-B829-2B95-BD1186F2C1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lv-LV"/>
          </a:p>
        </p:txBody>
      </p:sp>
      <p:sp>
        <p:nvSpPr>
          <p:cNvPr id="26627" name="Piezīmju vietturis 2">
            <a:extLst>
              <a:ext uri="{FF2B5EF4-FFF2-40B4-BE49-F238E27FC236}">
                <a16:creationId xmlns:a16="http://schemas.microsoft.com/office/drawing/2014/main" id="{ED6B1532-F3AB-48FF-E89B-668D212C8F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altLang="lv-LV"/>
          </a:p>
        </p:txBody>
      </p:sp>
      <p:sp>
        <p:nvSpPr>
          <p:cNvPr id="26628" name="Slaida numura vietturis 3">
            <a:extLst>
              <a:ext uri="{FF2B5EF4-FFF2-40B4-BE49-F238E27FC236}">
                <a16:creationId xmlns:a16="http://schemas.microsoft.com/office/drawing/2014/main" id="{F5C71075-516A-EC58-E6C2-1494098284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E00D35-96B6-4637-8162-F3D207935631}" type="slidenum">
              <a:rPr kumimoji="0" lang="lv-LV" altLang="lv-LV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pPr marL="0" marR="0" lvl="0" indent="0" algn="l" defTabSz="938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lv-LV" altLang="lv-LV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340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aida attēla vietturis 1">
            <a:extLst>
              <a:ext uri="{FF2B5EF4-FFF2-40B4-BE49-F238E27FC236}">
                <a16:creationId xmlns:a16="http://schemas.microsoft.com/office/drawing/2014/main" id="{41AC16BE-D093-45EF-BD43-A2DE8E96E4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lv-LV"/>
          </a:p>
        </p:txBody>
      </p:sp>
      <p:sp>
        <p:nvSpPr>
          <p:cNvPr id="26627" name="Piezīmju vietturis 2">
            <a:extLst>
              <a:ext uri="{FF2B5EF4-FFF2-40B4-BE49-F238E27FC236}">
                <a16:creationId xmlns:a16="http://schemas.microsoft.com/office/drawing/2014/main" id="{B45526B2-3434-4761-98CE-0B5A0B3E71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altLang="lv-LV"/>
          </a:p>
        </p:txBody>
      </p:sp>
      <p:sp>
        <p:nvSpPr>
          <p:cNvPr id="26628" name="Slaida numura vietturis 3">
            <a:extLst>
              <a:ext uri="{FF2B5EF4-FFF2-40B4-BE49-F238E27FC236}">
                <a16:creationId xmlns:a16="http://schemas.microsoft.com/office/drawing/2014/main" id="{067CA479-526F-4996-82AF-3F37C9BDB6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E00D35-96B6-4637-8162-F3D207935631}" type="slidenum">
              <a:rPr kumimoji="0" lang="lv-LV" altLang="lv-LV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pPr marL="0" marR="0" lvl="0" indent="0" algn="l" defTabSz="938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lv-LV" altLang="lv-LV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1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C806D-B718-3EE0-B452-1B47435B3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aida attēla vietturis 1">
            <a:extLst>
              <a:ext uri="{FF2B5EF4-FFF2-40B4-BE49-F238E27FC236}">
                <a16:creationId xmlns:a16="http://schemas.microsoft.com/office/drawing/2014/main" id="{840BC2C7-DE1A-F50B-2D30-35778BD86A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lv-LV"/>
          </a:p>
        </p:txBody>
      </p:sp>
      <p:sp>
        <p:nvSpPr>
          <p:cNvPr id="26627" name="Piezīmju vietturis 2">
            <a:extLst>
              <a:ext uri="{FF2B5EF4-FFF2-40B4-BE49-F238E27FC236}">
                <a16:creationId xmlns:a16="http://schemas.microsoft.com/office/drawing/2014/main" id="{7982D135-D896-1565-8383-21D88C46E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altLang="lv-LV"/>
          </a:p>
        </p:txBody>
      </p:sp>
      <p:sp>
        <p:nvSpPr>
          <p:cNvPr id="26628" name="Slaida numura vietturis 3">
            <a:extLst>
              <a:ext uri="{FF2B5EF4-FFF2-40B4-BE49-F238E27FC236}">
                <a16:creationId xmlns:a16="http://schemas.microsoft.com/office/drawing/2014/main" id="{77713960-704C-C661-EA26-14DF6B9E6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E00D35-96B6-4637-8162-F3D207935631}" type="slidenum">
              <a:rPr kumimoji="0" lang="lv-LV" altLang="lv-LV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PGothic" panose="020B0600070205080204" pitchFamily="34" charset="-128"/>
                <a:cs typeface="+mn-cs"/>
              </a:rPr>
              <a:pPr marL="0" marR="0" lvl="0" indent="0" algn="l" defTabSz="9382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lv-LV" altLang="lv-LV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244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aida attēla vietturis 1">
            <a:extLst>
              <a:ext uri="{FF2B5EF4-FFF2-40B4-BE49-F238E27FC236}">
                <a16:creationId xmlns:a16="http://schemas.microsoft.com/office/drawing/2014/main" id="{8689CAAC-AC2A-46DA-BAC7-CC0FD10A91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Piezīmju vietturis 2">
            <a:extLst>
              <a:ext uri="{FF2B5EF4-FFF2-40B4-BE49-F238E27FC236}">
                <a16:creationId xmlns:a16="http://schemas.microsoft.com/office/drawing/2014/main" id="{EF779E93-D084-414B-AE0B-AA8C99A583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altLang="lv-LV"/>
          </a:p>
        </p:txBody>
      </p:sp>
      <p:sp>
        <p:nvSpPr>
          <p:cNvPr id="87044" name="Slaida numura vietturis 3">
            <a:extLst>
              <a:ext uri="{FF2B5EF4-FFF2-40B4-BE49-F238E27FC236}">
                <a16:creationId xmlns:a16="http://schemas.microsoft.com/office/drawing/2014/main" id="{61996E79-252C-4754-B8FD-68DB70B7C2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479EF01C-B41E-4B90-BBD8-463857F104EA}" type="slidenum">
              <a:rPr lang="lv-LV" altLang="lv-LV"/>
              <a:pPr/>
              <a:t>12</a:t>
            </a:fld>
            <a:endParaRPr lang="lv-LV" altLang="lv-LV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DD53802-AE22-46FB-A460-9F715AA801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0"/>
            <a:ext cx="3552825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1F667999-3C5C-4B39-9EED-06D8D0E1A7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114D2F4-6FCA-4926-A303-E49311A4FB28}"/>
              </a:ext>
            </a:extLst>
          </p:cNvPr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168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FB22E25-5A42-48F4-962C-4EDFA01C3B7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CE0049EE-6D50-44C0-9D50-9AE21FC5879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283952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CAF6F4A7-666F-4D31-827B-A0448B27D50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000914A-C7D2-4ADD-838F-A50D04A9672E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7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1752601"/>
            <a:ext cx="38608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1752601"/>
            <a:ext cx="39624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D4B266C1-B540-4FB9-9861-C32CEF94D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EEC2B7ED-FB53-4000-9FA8-2F3DDC3D5EF3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30858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2386941"/>
            <a:ext cx="38608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2386941"/>
            <a:ext cx="39624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3454400" y="1852614"/>
            <a:ext cx="3860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7620000" y="1851954"/>
            <a:ext cx="39624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D6BDFCD7-2361-4DF3-A0FE-16977E0E2E4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42778D8-A18A-41C6-8CD7-3323542DBE2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04409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D782420-5A6C-4736-92A1-7ADF107F0F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14414A8-FC25-4E39-829B-E317E7EFC30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71656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3D3AA4A0-0982-4F38-BD95-878FD30B84E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6552F2D-E52A-4EDC-9046-45416679CB8D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57038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272976"/>
            <a:ext cx="3668035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6036" y="273054"/>
            <a:ext cx="4359563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54400" y="1435120"/>
            <a:ext cx="3668035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12685F4B-33A0-48C0-8925-55C82A6A2B2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6084AD4-256B-4A33-BB6D-13B874F2072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89552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3DFFE644-0D3A-4FFC-AE6D-FC8A832B02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F9CA94B-8959-442E-8E41-BF14FEC1A8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0"/>
            <a:ext cx="3762375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8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3">
            <a:extLst>
              <a:ext uri="{FF2B5EF4-FFF2-40B4-BE49-F238E27FC236}">
                <a16:creationId xmlns:a16="http://schemas.microsoft.com/office/drawing/2014/main" id="{0D618F38-9337-4A16-A32B-372657A24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BCC4-6DA6-4030-96C8-53EF228764B7}" type="datetimeFigureOut">
              <a:rPr lang="lv-LV"/>
              <a:pPr>
                <a:defRPr/>
              </a:pPr>
              <a:t>18.09.2026</a:t>
            </a:fld>
            <a:endParaRPr lang="lv-LV"/>
          </a:p>
        </p:txBody>
      </p:sp>
      <p:sp>
        <p:nvSpPr>
          <p:cNvPr id="3" name="Kājenes vietturis 4">
            <a:extLst>
              <a:ext uri="{FF2B5EF4-FFF2-40B4-BE49-F238E27FC236}">
                <a16:creationId xmlns:a16="http://schemas.microsoft.com/office/drawing/2014/main" id="{EE7F1003-52E8-4D8A-9652-5E2164E1D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aida numura vietturis 5">
            <a:extLst>
              <a:ext uri="{FF2B5EF4-FFF2-40B4-BE49-F238E27FC236}">
                <a16:creationId xmlns:a16="http://schemas.microsoft.com/office/drawing/2014/main" id="{AD64C52A-3CB1-4892-A820-E878D0075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1D7EE-6834-4803-A3DB-56456C47A949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92776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lv-LV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2D051-8C7D-41B1-B9DD-A931653A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F2AF4-2257-4F2E-87A7-1973B87F03C2}" type="datetimeFigureOut">
              <a:rPr lang="lv-LV"/>
              <a:pPr>
                <a:defRPr/>
              </a:pPr>
              <a:t>18.09.2026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A2AD8-C311-4E00-A465-8AEE76FA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37630-0224-49D9-99A6-BF48ED0C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B365A-48FA-41C4-A2FB-EA3375934119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19937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EEFDC6C-62DA-4A49-877A-88280C9DE0F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63E5DE6-23FA-4B59-B2B9-4EEE15C174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7C63B-01B4-4511-847F-E207BB1CE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D41492D-3729-4FCF-9E54-B6B6E3224299}" type="datetime1">
              <a:rPr lang="en-US" altLang="lv-LV"/>
              <a:pPr>
                <a:defRPr/>
              </a:pPr>
              <a:t>9/18/2026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C5CEC-6F8C-4950-B020-66B82CEE9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2DD74-7F18-4C4D-BD01-A1B5C28E6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8E35410-E888-4890-AFD6-E5676618753C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87" r:id="rId1"/>
    <p:sldLayoutId id="2147486088" r:id="rId2"/>
    <p:sldLayoutId id="2147486089" r:id="rId3"/>
    <p:sldLayoutId id="2147486090" r:id="rId4"/>
    <p:sldLayoutId id="2147486091" r:id="rId5"/>
    <p:sldLayoutId id="2147486092" r:id="rId6"/>
    <p:sldLayoutId id="2147486093" r:id="rId7"/>
    <p:sldLayoutId id="2147486094" r:id="rId8"/>
    <p:sldLayoutId id="2147486095" r:id="rId9"/>
    <p:sldLayoutId id="2147486096" r:id="rId10"/>
    <p:sldLayoutId id="2147486098" r:id="rId11"/>
  </p:sldLayoutIdLst>
  <p:hf hdr="0" ftr="0" dt="0"/>
  <p:txStyles>
    <p:titleStyle>
      <a:lvl1pPr algn="ctr" defTabSz="938213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2pPr>
      <a:lvl3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3pPr>
      <a:lvl4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4pPr>
      <a:lvl5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62000" indent="-292100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731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430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1129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m.gov.l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CEC96060-256C-4B3C-8731-F023D60A5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667634"/>
            <a:ext cx="9392920" cy="297116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br>
              <a:rPr lang="lv-LV" altLang="lv-LV" sz="22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itchFamily="34" charset="-128"/>
              </a:rPr>
            </a:br>
            <a:r>
              <a:rPr lang="lv-LV" altLang="lv-LV" sz="240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  <a:t>Brīvprātīgā darba konsultatīvās padomes darba plāna </a:t>
            </a:r>
            <a:br>
              <a:rPr lang="lv-LV" altLang="lv-LV" sz="240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</a:br>
            <a:r>
              <a:rPr lang="lv-LV" altLang="lv-LV" sz="2400" b="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  <a:t>informatīvajā ziņojumā </a:t>
            </a:r>
            <a:br>
              <a:rPr lang="lv-LV" altLang="lv-LV" sz="270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</a:br>
            <a:r>
              <a:rPr lang="lv-LV" altLang="lv-LV" sz="270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  <a:t>“Brīvprātīgais darbs Latvijā” </a:t>
            </a:r>
            <a:br>
              <a:rPr lang="lv-LV" altLang="lv-LV" sz="270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</a:br>
            <a:r>
              <a:rPr lang="lv-LV" altLang="lv-LV" sz="2400" b="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  <a:t>identificēto rīcības virzienu īstenošanas gaita 2026. gadā</a:t>
            </a:r>
            <a:br>
              <a:rPr lang="lv-LV" altLang="lv-LV" sz="270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</a:br>
            <a:br>
              <a:rPr lang="lv-LV" altLang="lv-LV" sz="21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itchFamily="34" charset="-128"/>
              </a:rPr>
            </a:br>
            <a:endParaRPr lang="lv-LV" altLang="lv-LV" sz="900" b="0" dirty="0">
              <a:ea typeface="MS PGothic" pitchFamily="34" charset="-128"/>
            </a:endParaRPr>
          </a:p>
        </p:txBody>
      </p:sp>
      <p:sp>
        <p:nvSpPr>
          <p:cNvPr id="16387" name="Text Placeholder 3">
            <a:extLst>
              <a:ext uri="{FF2B5EF4-FFF2-40B4-BE49-F238E27FC236}">
                <a16:creationId xmlns:a16="http://schemas.microsoft.com/office/drawing/2014/main" id="{3FE499A5-1B64-412E-AC14-AA293F5460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09800" y="6053083"/>
            <a:ext cx="7772400" cy="6397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lv-LV" altLang="lv-LV" dirty="0">
                <a:solidFill>
                  <a:srgbClr val="404040"/>
                </a:solidFill>
              </a:rPr>
              <a:t>23.09.2026.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sualize-this-slide full canvas image" descr="Infografika par Brīvprātīgā darba konsultatīvās padomes 2026. gada plānu ar sešiem rīcības virzieniem un centrālo progresu — no 26 darbībām 17 plānots īstenot 2026. gadā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B7497-3733-0F7E-992A-89F1CFF21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7FDF87F0-7D2E-0873-12B6-580FD6C14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80" y="511848"/>
            <a:ext cx="11068050" cy="95885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lv-LV" sz="2300" dirty="0">
                <a:solidFill>
                  <a:srgbClr val="5D7F2E"/>
                </a:solidFill>
                <a:latin typeface="Verdana"/>
                <a:ea typeface="MS PGothic" panose="020B0600070205080204" pitchFamily="34" charset="-128"/>
                <a:cs typeface="+mn-cs"/>
              </a:rPr>
              <a:t>4.1. Brīvprātīgā darba politikas nostiprināšana attīstības un politikas plānošanas dokumentos</a:t>
            </a:r>
            <a:endParaRPr lang="lv-LV" altLang="lv-LV" sz="2300" dirty="0">
              <a:solidFill>
                <a:srgbClr val="5D7F2E"/>
              </a:solidFill>
              <a:latin typeface="Verdana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B963BBA9-F270-D430-3AE9-A25EF7CE8F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216EAF-0625-43BC-9D7D-A745EB333448}" type="slidenum">
              <a:rPr kumimoji="0" lang="en-US" altLang="lv-LV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lv-LV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564B230-B3DE-87C7-5BCA-F22E20A1CAE4}"/>
              </a:ext>
            </a:extLst>
          </p:cNvPr>
          <p:cNvGraphicFramePr>
            <a:graphicFrameLocks noGrp="1"/>
          </p:cNvGraphicFramePr>
          <p:nvPr/>
        </p:nvGraphicFramePr>
        <p:xfrm>
          <a:off x="1332266" y="1816675"/>
          <a:ext cx="10190878" cy="2793703"/>
        </p:xfrm>
        <a:graphic>
          <a:graphicData uri="http://schemas.openxmlformats.org/drawingml/2006/table">
            <a:tbl>
              <a:tblPr firstRow="1" firstCol="1" bandRow="1"/>
              <a:tblGrid>
                <a:gridCol w="4240459">
                  <a:extLst>
                    <a:ext uri="{9D8B030D-6E8A-4147-A177-3AD203B41FA5}">
                      <a16:colId xmlns:a16="http://schemas.microsoft.com/office/drawing/2014/main" val="577754553"/>
                    </a:ext>
                  </a:extLst>
                </a:gridCol>
                <a:gridCol w="2794189">
                  <a:extLst>
                    <a:ext uri="{9D8B030D-6E8A-4147-A177-3AD203B41FA5}">
                      <a16:colId xmlns:a16="http://schemas.microsoft.com/office/drawing/2014/main" val="4084253743"/>
                    </a:ext>
                  </a:extLst>
                </a:gridCol>
                <a:gridCol w="1141235">
                  <a:extLst>
                    <a:ext uri="{9D8B030D-6E8A-4147-A177-3AD203B41FA5}">
                      <a16:colId xmlns:a16="http://schemas.microsoft.com/office/drawing/2014/main" val="1104122799"/>
                    </a:ext>
                  </a:extLst>
                </a:gridCol>
                <a:gridCol w="1159637">
                  <a:extLst>
                    <a:ext uri="{9D8B030D-6E8A-4147-A177-3AD203B41FA5}">
                      <a16:colId xmlns:a16="http://schemas.microsoft.com/office/drawing/2014/main" val="903589289"/>
                    </a:ext>
                  </a:extLst>
                </a:gridCol>
                <a:gridCol w="855358">
                  <a:extLst>
                    <a:ext uri="{9D8B030D-6E8A-4147-A177-3AD203B41FA5}">
                      <a16:colId xmlns:a16="http://schemas.microsoft.com/office/drawing/2014/main" val="3431397662"/>
                    </a:ext>
                  </a:extLst>
                </a:gridCol>
              </a:tblGrid>
              <a:tr h="987485"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Rīcības virziens un darbības*</a:t>
                      </a:r>
                    </a:p>
                  </a:txBody>
                  <a:tcPr marL="35853" marR="35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Darbība 2026.gadā</a:t>
                      </a:r>
                    </a:p>
                  </a:txBody>
                  <a:tcPr marL="35853" marR="35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 laiks</a:t>
                      </a: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Atbildīgais</a:t>
                      </a:r>
                    </a:p>
                  </a:txBody>
                  <a:tcPr marL="35853" marR="35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Līdz-</a:t>
                      </a:r>
                    </a:p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atbildīgais</a:t>
                      </a: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769618"/>
                  </a:ext>
                </a:extLst>
              </a:tr>
              <a:tr h="1806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4.1.5. Brīvprātīgā darba kā valstiski nozīmīgas un horizontālas jomas iestrāde Latvijai saistošajos stratēģiskajos ES fondu plānošanas dokumentos 2028.-2034.gada periodam.   </a:t>
                      </a: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8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ietvaros organizēta domnīca par konceptu un priekšlikumiem ES fondu daudzgadu budžeta finansējuma pieteikšanai.</a:t>
                      </a:r>
                      <a:endParaRPr lang="lv-LV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cet.</a:t>
                      </a:r>
                      <a:endParaRPr lang="lv-LV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LM, NVA</a:t>
                      </a:r>
                      <a:endParaRPr lang="lv-LV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locekļi</a:t>
                      </a:r>
                      <a:endParaRPr lang="lv-LV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428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6740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sualize-this-slide full canvas image" descr="Stratēģiska ceļa infografika par brīvprātīgā darba attīstības virzieniem ES fondu 2028.–2034. gada periodam, apkopojot divas darba sanāksmes, dalībniekus, četrus priekšlikumu iesniedzējus un septiņas prioritāt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26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A4C3811A-2263-4360-A184-A8DFF24A0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80" y="228600"/>
            <a:ext cx="11068050" cy="73025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lv-LV" sz="2300" dirty="0">
                <a:solidFill>
                  <a:srgbClr val="5D7F2E"/>
                </a:solidFill>
                <a:latin typeface="Verdana"/>
                <a:ea typeface="MS PGothic" panose="020B0600070205080204" pitchFamily="34" charset="-128"/>
                <a:cs typeface="+mn-cs"/>
              </a:rPr>
              <a:t>4.2. Datu pieejamības veicināšana</a:t>
            </a:r>
            <a:endParaRPr lang="lv-LV" altLang="lv-LV" sz="2300" dirty="0">
              <a:solidFill>
                <a:srgbClr val="5D7F2E"/>
              </a:solidFill>
              <a:latin typeface="Verdana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928C8462-3C25-4C43-BD27-AD9E8E9DF7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216EAF-0625-43BC-9D7D-A745EB333448}" type="slidenum">
              <a:rPr kumimoji="0" lang="en-US" altLang="lv-LV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lv-LV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138F5D8-5D82-BF38-FB1B-CAD7C2098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080333"/>
              </p:ext>
            </p:extLst>
          </p:nvPr>
        </p:nvGraphicFramePr>
        <p:xfrm>
          <a:off x="1137920" y="891985"/>
          <a:ext cx="10515600" cy="5737415"/>
        </p:xfrm>
        <a:graphic>
          <a:graphicData uri="http://schemas.openxmlformats.org/drawingml/2006/table">
            <a:tbl>
              <a:tblPr firstRow="1" firstCol="1" bandRow="1"/>
              <a:tblGrid>
                <a:gridCol w="4490720">
                  <a:extLst>
                    <a:ext uri="{9D8B030D-6E8A-4147-A177-3AD203B41FA5}">
                      <a16:colId xmlns:a16="http://schemas.microsoft.com/office/drawing/2014/main" val="3386020919"/>
                    </a:ext>
                  </a:extLst>
                </a:gridCol>
                <a:gridCol w="2672080">
                  <a:extLst>
                    <a:ext uri="{9D8B030D-6E8A-4147-A177-3AD203B41FA5}">
                      <a16:colId xmlns:a16="http://schemas.microsoft.com/office/drawing/2014/main" val="3495309538"/>
                    </a:ext>
                  </a:extLst>
                </a:gridCol>
                <a:gridCol w="869130">
                  <a:extLst>
                    <a:ext uri="{9D8B030D-6E8A-4147-A177-3AD203B41FA5}">
                      <a16:colId xmlns:a16="http://schemas.microsoft.com/office/drawing/2014/main" val="1009179716"/>
                    </a:ext>
                  </a:extLst>
                </a:gridCol>
                <a:gridCol w="1539657">
                  <a:extLst>
                    <a:ext uri="{9D8B030D-6E8A-4147-A177-3AD203B41FA5}">
                      <a16:colId xmlns:a16="http://schemas.microsoft.com/office/drawing/2014/main" val="3915216395"/>
                    </a:ext>
                  </a:extLst>
                </a:gridCol>
                <a:gridCol w="944013">
                  <a:extLst>
                    <a:ext uri="{9D8B030D-6E8A-4147-A177-3AD203B41FA5}">
                      <a16:colId xmlns:a16="http://schemas.microsoft.com/office/drawing/2014/main" val="2780241203"/>
                    </a:ext>
                  </a:extLst>
                </a:gridCol>
              </a:tblGrid>
              <a:tr h="8663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Rīcības virziens un darbības*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Darbība 2026.gadā</a:t>
                      </a:r>
                      <a:endParaRPr lang="lv-LV" sz="16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Laiks</a:t>
                      </a:r>
                    </a:p>
                  </a:txBody>
                  <a:tcPr marL="35853" marR="35853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Atbildīgais</a:t>
                      </a:r>
                      <a:endParaRPr lang="lv-LV" sz="16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39575" rtl="0" eaLnBrk="1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Līdz-atbildīgais</a:t>
                      </a:r>
                      <a:endParaRPr lang="lv-LV" sz="1600" b="1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89032"/>
                  </a:ext>
                </a:extLst>
              </a:tr>
              <a:tr h="17503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4.2.1. Izveidot starpinstitucionālu darba grupu, iesaistot brīvprātīgā darba informācijas saņēmējus (LM, VID, UR, KNAB, Valsts kase u.c. pēc nepieciešamības), lai analizētu informācijas apkopošanas iespējas un izstrādātu priekšlikumus tiesiskā regulējuma pilnveidei.</a:t>
                      </a:r>
                      <a:endParaRPr lang="lv-LV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Darba grupas izveide informācijas apkopošanas mehānisma pilnveidei (tikšanās organizēšana ar informācijas saņēmējinstitūcijām VID, KNAB, Valsts kase).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cet.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LM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locekļi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595625"/>
                  </a:ext>
                </a:extLst>
              </a:tr>
              <a:tr h="13960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4.2.4. Sagatavot vadlīnijas un metodiskos materiālus, lai brīvprātīgā darba organizētājus izglītotu par Brīvprātīgā darba likumā noteikto datu par brīvprātīgo darbu korektu un vienotu atspoguļošanu gada pārskatos.</a:t>
                      </a: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ietvaros organizēta domnīca, lai izstrādātu priekšlikumus vadlīnijām un metodiskajiem materiāliem.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III cet.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LM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locekļi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088993"/>
                  </a:ext>
                </a:extLst>
              </a:tr>
              <a:tr h="17246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4.2.6. Centrālās statistikas pārvaldes iedzīvotāju aptaujas metodoloģijas izstrāde un regulāru aptauju veikšana, iegūstot reprezentatīvus un salīdzināmus datus par sabiedrības iesaisti brīvprātīgajā darbā, tā apjomu, motivāciju un ietekmi.</a:t>
                      </a: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Sanāksme ar CSP par datu par brīvprātīgo darbu ieguves iespējām un nepieciešamo rīcību to ieguves nodrošināšanai.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III cet.</a:t>
                      </a:r>
                      <a:endParaRPr lang="lv-LV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EM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locekļi</a:t>
                      </a:r>
                      <a:endParaRPr lang="lv-LV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9809" marR="498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445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3405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 title"/>
          <p:cNvSpPr txBox="1"/>
          <p:nvPr/>
        </p:nvSpPr>
        <p:spPr>
          <a:xfrm>
            <a:off x="438912" y="164592"/>
            <a:ext cx="11201400" cy="6583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300" b="1" dirty="0">
                <a:solidFill>
                  <a:srgbClr val="5D7F2E"/>
                </a:solidFill>
                <a:latin typeface="Verdana"/>
              </a:rPr>
              <a:t>4.2.1. </a:t>
            </a:r>
            <a:r>
              <a:rPr lang="lv-LV" sz="2300" b="1" dirty="0" err="1">
                <a:solidFill>
                  <a:srgbClr val="5D7F2E"/>
                </a:solidFill>
                <a:latin typeface="Verdana"/>
              </a:rPr>
              <a:t>Starpinstitucionālas</a:t>
            </a:r>
            <a:r>
              <a:rPr lang="lv-LV" sz="2300" b="1" dirty="0">
                <a:solidFill>
                  <a:srgbClr val="5D7F2E"/>
                </a:solidFill>
                <a:latin typeface="Verdana"/>
              </a:rPr>
              <a:t> darba grupas izveide brīvprātīgā darba datu uzskaites pilnveidei</a:t>
            </a:r>
          </a:p>
        </p:txBody>
      </p:sp>
      <p:sp>
        <p:nvSpPr>
          <p:cNvPr id="4" name="Title rule"/>
          <p:cNvSpPr>
            <a:spLocks/>
          </p:cNvSpPr>
          <p:nvPr/>
        </p:nvSpPr>
        <p:spPr>
          <a:xfrm>
            <a:off x="438912" y="932688"/>
            <a:ext cx="11292840" cy="22860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" name="Meeting subtitle"/>
          <p:cNvSpPr txBox="1">
            <a:spLocks/>
          </p:cNvSpPr>
          <p:nvPr/>
        </p:nvSpPr>
        <p:spPr>
          <a:xfrm>
            <a:off x="438912" y="100584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000" b="1">
                <a:solidFill>
                  <a:srgbClr val="6E7576"/>
                </a:solidFill>
                <a:latin typeface="Calibri"/>
              </a:rPr>
              <a:t>2026. gada 13. maijs</a:t>
            </a:r>
            <a:endParaRPr lang="lv-LV" sz="2000" b="1" dirty="0">
              <a:solidFill>
                <a:srgbClr val="6E7576"/>
              </a:solidFill>
              <a:latin typeface="Calibri"/>
            </a:endParaRPr>
          </a:p>
        </p:txBody>
      </p:sp>
      <p:sp>
        <p:nvSpPr>
          <p:cNvPr id="6" name="Column divider 1"/>
          <p:cNvSpPr/>
          <p:nvPr/>
        </p:nvSpPr>
        <p:spPr>
          <a:xfrm>
            <a:off x="2692807" y="1444752"/>
            <a:ext cx="16459" cy="4965192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Column divider 2"/>
          <p:cNvSpPr>
            <a:spLocks/>
          </p:cNvSpPr>
          <p:nvPr/>
        </p:nvSpPr>
        <p:spPr>
          <a:xfrm>
            <a:off x="6256071" y="1500887"/>
            <a:ext cx="16459" cy="4965192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Meeting heading"/>
          <p:cNvSpPr txBox="1"/>
          <p:nvPr/>
        </p:nvSpPr>
        <p:spPr>
          <a:xfrm>
            <a:off x="446227" y="1567585"/>
            <a:ext cx="20574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1">
                <a:solidFill>
                  <a:srgbClr val="5D7F2E"/>
                </a:solidFill>
                <a:latin typeface="Calibri"/>
              </a:rPr>
              <a:t>SANĀKSME</a:t>
            </a:r>
            <a:endParaRPr lang="lv-LV" sz="1800" b="1" dirty="0">
              <a:solidFill>
                <a:srgbClr val="5D7F2E"/>
              </a:solidFill>
              <a:latin typeface="Calibri"/>
            </a:endParaRPr>
          </a:p>
        </p:txBody>
      </p:sp>
      <p:sp>
        <p:nvSpPr>
          <p:cNvPr id="9" name="Meeting heading accent"/>
          <p:cNvSpPr/>
          <p:nvPr/>
        </p:nvSpPr>
        <p:spPr>
          <a:xfrm>
            <a:off x="458114" y="2092754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Participants label"/>
          <p:cNvSpPr txBox="1"/>
          <p:nvPr/>
        </p:nvSpPr>
        <p:spPr>
          <a:xfrm>
            <a:off x="430682" y="2393240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1">
                <a:solidFill>
                  <a:srgbClr val="78A536"/>
                </a:solidFill>
                <a:latin typeface="Calibri"/>
              </a:rPr>
              <a:t>DALĪBNIEKI</a:t>
            </a:r>
          </a:p>
        </p:txBody>
      </p:sp>
      <p:sp>
        <p:nvSpPr>
          <p:cNvPr id="11" name="Participants"/>
          <p:cNvSpPr txBox="1">
            <a:spLocks/>
          </p:cNvSpPr>
          <p:nvPr/>
        </p:nvSpPr>
        <p:spPr>
          <a:xfrm>
            <a:off x="458114" y="2881432"/>
            <a:ext cx="2084831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>
                <a:solidFill>
                  <a:srgbClr val="282D30"/>
                </a:solidFill>
                <a:latin typeface="Calibri"/>
              </a:rPr>
              <a:t>LM, NVA, VID, Valsts kase, KNAB, BDKP locekļi</a:t>
            </a:r>
            <a:endParaRPr lang="lv-LV" sz="1600" b="0" dirty="0">
              <a:solidFill>
                <a:srgbClr val="282D30"/>
              </a:solidFill>
              <a:latin typeface="Calibri"/>
            </a:endParaRPr>
          </a:p>
        </p:txBody>
      </p:sp>
      <p:sp>
        <p:nvSpPr>
          <p:cNvPr id="12" name="Context divider"/>
          <p:cNvSpPr>
            <a:spLocks/>
          </p:cNvSpPr>
          <p:nvPr/>
        </p:nvSpPr>
        <p:spPr>
          <a:xfrm>
            <a:off x="542545" y="3702660"/>
            <a:ext cx="2011680" cy="16459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Goal heading"/>
          <p:cNvSpPr txBox="1"/>
          <p:nvPr/>
        </p:nvSpPr>
        <p:spPr>
          <a:xfrm>
            <a:off x="482804" y="3833774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1">
                <a:solidFill>
                  <a:srgbClr val="78A536"/>
                </a:solidFill>
                <a:latin typeface="Calibri"/>
              </a:rPr>
              <a:t>MĒRĶIS</a:t>
            </a:r>
            <a:endParaRPr lang="lv-LV" sz="1800" b="1" dirty="0">
              <a:solidFill>
                <a:srgbClr val="78A536"/>
              </a:solidFill>
              <a:latin typeface="Calibri"/>
            </a:endParaRPr>
          </a:p>
        </p:txBody>
      </p:sp>
      <p:sp>
        <p:nvSpPr>
          <p:cNvPr id="14" name="Goal text"/>
          <p:cNvSpPr txBox="1">
            <a:spLocks/>
          </p:cNvSpPr>
          <p:nvPr/>
        </p:nvSpPr>
        <p:spPr>
          <a:xfrm>
            <a:off x="505969" y="4336588"/>
            <a:ext cx="2084831" cy="19385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>
                <a:solidFill>
                  <a:srgbClr val="282D30"/>
                </a:solidFill>
                <a:latin typeface="Calibri"/>
              </a:rPr>
              <a:t>Pārrunāt Brīvprātīgā darba likuma 7. panta otrās daļas 9. punkta prasību par ikgadējo informācijas sniegšanu par brīvprātīgo darbu.</a:t>
            </a:r>
            <a:endParaRPr lang="lv-LV" sz="1600" b="0" dirty="0">
              <a:solidFill>
                <a:srgbClr val="282D30"/>
              </a:solidFill>
              <a:latin typeface="Calibri"/>
            </a:endParaRPr>
          </a:p>
        </p:txBody>
      </p:sp>
      <p:sp>
        <p:nvSpPr>
          <p:cNvPr id="16" name="Findings heading"/>
          <p:cNvSpPr txBox="1">
            <a:spLocks/>
          </p:cNvSpPr>
          <p:nvPr/>
        </p:nvSpPr>
        <p:spPr>
          <a:xfrm>
            <a:off x="2880360" y="1590850"/>
            <a:ext cx="361188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5D7F2E"/>
                </a:solidFill>
                <a:latin typeface="Calibri"/>
              </a:defRPr>
            </a:lvl1pPr>
          </a:lstStyle>
          <a:p>
            <a:r>
              <a:rPr lang="lv-LV" sz="1800"/>
              <a:t>GALVENIE SECINĀJUMI</a:t>
            </a:r>
            <a:endParaRPr lang="lv-LV" sz="1800" dirty="0"/>
          </a:p>
        </p:txBody>
      </p:sp>
      <p:sp>
        <p:nvSpPr>
          <p:cNvPr id="17" name="Findings heading accent"/>
          <p:cNvSpPr/>
          <p:nvPr/>
        </p:nvSpPr>
        <p:spPr>
          <a:xfrm>
            <a:off x="2880360" y="2092047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9" name="Finding 1"/>
          <p:cNvSpPr txBox="1">
            <a:spLocks/>
          </p:cNvSpPr>
          <p:nvPr/>
        </p:nvSpPr>
        <p:spPr>
          <a:xfrm>
            <a:off x="2857500" y="2337324"/>
            <a:ext cx="3182112" cy="123344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>
                <a:solidFill>
                  <a:srgbClr val="282D30"/>
                </a:solidFill>
                <a:latin typeface="Calibri"/>
              </a:rPr>
              <a:t>KNAB neapkopo un neplāno apkopot politisko partiju sniegto informāciju par organizēto brīvprātīgo darbu (informācija pieejama publiskajos pārskatos).</a:t>
            </a:r>
            <a:endParaRPr lang="lv-LV" sz="1600" b="0" dirty="0">
              <a:solidFill>
                <a:srgbClr val="282D30"/>
              </a:solidFill>
              <a:latin typeface="Calibri"/>
            </a:endParaRPr>
          </a:p>
        </p:txBody>
      </p:sp>
      <p:sp>
        <p:nvSpPr>
          <p:cNvPr id="20" name="Finding divider 1"/>
          <p:cNvSpPr/>
          <p:nvPr/>
        </p:nvSpPr>
        <p:spPr>
          <a:xfrm>
            <a:off x="2891638" y="3719119"/>
            <a:ext cx="3182112" cy="13716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2" name="Finding 2"/>
          <p:cNvSpPr txBox="1">
            <a:spLocks/>
          </p:cNvSpPr>
          <p:nvPr/>
        </p:nvSpPr>
        <p:spPr>
          <a:xfrm>
            <a:off x="2891638" y="3935932"/>
            <a:ext cx="3182112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>
                <a:solidFill>
                  <a:srgbClr val="282D30"/>
                </a:solidFill>
                <a:latin typeface="Calibri"/>
              </a:rPr>
              <a:t>VID un Valsts kasei </a:t>
            </a:r>
            <a:r>
              <a:rPr lang="lv-LV" sz="1600">
                <a:solidFill>
                  <a:srgbClr val="282D30"/>
                </a:solidFill>
                <a:latin typeface="Calibri"/>
              </a:rPr>
              <a:t>no 2023. gada </a:t>
            </a:r>
            <a:r>
              <a:rPr lang="lv-LV" sz="1600" b="0">
                <a:solidFill>
                  <a:srgbClr val="282D30"/>
                </a:solidFill>
                <a:latin typeface="Calibri"/>
              </a:rPr>
              <a:t> ir tehniskas iespējas apkopot datus parNVO un valsts un pašvaldību iestāžu organizēto brīvprātīgo darbu.</a:t>
            </a:r>
            <a:endParaRPr lang="lv-LV" sz="1600" b="0" dirty="0">
              <a:solidFill>
                <a:srgbClr val="282D30"/>
              </a:solidFill>
              <a:latin typeface="Calibri"/>
            </a:endParaRPr>
          </a:p>
        </p:txBody>
      </p:sp>
      <p:sp>
        <p:nvSpPr>
          <p:cNvPr id="23" name="Finding divider 2"/>
          <p:cNvSpPr/>
          <p:nvPr/>
        </p:nvSpPr>
        <p:spPr>
          <a:xfrm>
            <a:off x="2880360" y="5140413"/>
            <a:ext cx="3182112" cy="13716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Finding 3"/>
          <p:cNvSpPr txBox="1"/>
          <p:nvPr/>
        </p:nvSpPr>
        <p:spPr>
          <a:xfrm>
            <a:off x="2880360" y="5485382"/>
            <a:ext cx="3326588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>
                <a:solidFill>
                  <a:srgbClr val="282D30"/>
                </a:solidFill>
                <a:latin typeface="Calibri"/>
              </a:rPr>
              <a:t>LM no 2022.gada ir tehniskas iespējas apkopot informāciju par sociālo uzņēmumu veikto brīvprātīgo darbu.</a:t>
            </a:r>
            <a:endParaRPr lang="lv-LV" sz="1600" b="0" noProof="0" dirty="0">
              <a:solidFill>
                <a:srgbClr val="282D30"/>
              </a:solidFill>
              <a:latin typeface="Calibri"/>
            </a:endParaRPr>
          </a:p>
        </p:txBody>
      </p:sp>
      <p:sp>
        <p:nvSpPr>
          <p:cNvPr id="30" name="Decision heading"/>
          <p:cNvSpPr txBox="1"/>
          <p:nvPr/>
        </p:nvSpPr>
        <p:spPr>
          <a:xfrm>
            <a:off x="6454851" y="1613306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5D7F2E"/>
                </a:solidFill>
                <a:latin typeface="Calibri"/>
              </a:defRPr>
            </a:lvl1pPr>
          </a:lstStyle>
          <a:p>
            <a:r>
              <a:rPr lang="lv-LV" sz="1800"/>
              <a:t>RISINĀJUMS UN TURPMĀKĀ RĪCĪBA</a:t>
            </a:r>
            <a:endParaRPr lang="lv-LV" sz="1800" dirty="0"/>
          </a:p>
        </p:txBody>
      </p:sp>
      <p:sp>
        <p:nvSpPr>
          <p:cNvPr id="31" name="Decision heading accent"/>
          <p:cNvSpPr>
            <a:spLocks/>
          </p:cNvSpPr>
          <p:nvPr/>
        </p:nvSpPr>
        <p:spPr>
          <a:xfrm>
            <a:off x="6488989" y="2074466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2" name="Decision emphasis band"/>
          <p:cNvSpPr/>
          <p:nvPr/>
        </p:nvSpPr>
        <p:spPr>
          <a:xfrm>
            <a:off x="6544056" y="2223399"/>
            <a:ext cx="5187696" cy="667512"/>
          </a:xfrm>
          <a:prstGeom prst="rect">
            <a:avLst/>
          </a:prstGeom>
          <a:solidFill>
            <a:srgbClr val="E8F1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Decision"/>
          <p:cNvSpPr txBox="1"/>
          <p:nvPr/>
        </p:nvSpPr>
        <p:spPr>
          <a:xfrm>
            <a:off x="7363968" y="2224430"/>
            <a:ext cx="4169663" cy="47548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100" b="1" noProof="0">
                <a:solidFill>
                  <a:srgbClr val="5D7F2E"/>
                </a:solidFill>
                <a:latin typeface="Calibri"/>
              </a:rPr>
              <a:t>Darba grupa nav nepieciešama</a:t>
            </a:r>
            <a:endParaRPr lang="lv-LV" sz="2100" b="1" noProof="0" dirty="0">
              <a:solidFill>
                <a:srgbClr val="5D7F2E"/>
              </a:solidFill>
              <a:latin typeface="Calibri"/>
            </a:endParaRPr>
          </a:p>
        </p:txBody>
      </p:sp>
      <p:sp>
        <p:nvSpPr>
          <p:cNvPr id="34" name="Response label"/>
          <p:cNvSpPr txBox="1"/>
          <p:nvPr/>
        </p:nvSpPr>
        <p:spPr>
          <a:xfrm>
            <a:off x="6544056" y="2991482"/>
            <a:ext cx="2628393" cy="210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1">
                <a:solidFill>
                  <a:srgbClr val="78A536"/>
                </a:solidFill>
                <a:latin typeface="Calibri"/>
              </a:rPr>
              <a:t>VIENOTA PIEEJA</a:t>
            </a:r>
            <a:endParaRPr lang="lv-LV" sz="1800" b="1" dirty="0">
              <a:solidFill>
                <a:srgbClr val="78A536"/>
              </a:solidFill>
              <a:latin typeface="Calibri"/>
            </a:endParaRPr>
          </a:p>
        </p:txBody>
      </p:sp>
      <p:sp>
        <p:nvSpPr>
          <p:cNvPr id="36" name="Response action"/>
          <p:cNvSpPr txBox="1"/>
          <p:nvPr/>
        </p:nvSpPr>
        <p:spPr>
          <a:xfrm>
            <a:off x="6560515" y="3388519"/>
            <a:ext cx="5171237" cy="7863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>
                <a:solidFill>
                  <a:srgbClr val="282D30"/>
                </a:solidFill>
                <a:latin typeface="Calibri"/>
              </a:rPr>
              <a:t>Izstrādāt vadlīnijas un organizēt kopīgus seminārus/vebinārus, lai veicinātu vienotu izpratni par datu sniegšanas prasībām.</a:t>
            </a:r>
            <a:endParaRPr lang="lv-LV" sz="1600" b="0" noProof="0" dirty="0">
              <a:solidFill>
                <a:srgbClr val="282D30"/>
              </a:solidFill>
              <a:latin typeface="Calibri"/>
            </a:endParaRPr>
          </a:p>
        </p:txBody>
      </p:sp>
      <p:sp>
        <p:nvSpPr>
          <p:cNvPr id="37" name="Response divider"/>
          <p:cNvSpPr>
            <a:spLocks/>
          </p:cNvSpPr>
          <p:nvPr/>
        </p:nvSpPr>
        <p:spPr>
          <a:xfrm>
            <a:off x="6516114" y="4062374"/>
            <a:ext cx="4599432" cy="16459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8" name="Next steps label"/>
          <p:cNvSpPr txBox="1">
            <a:spLocks/>
          </p:cNvSpPr>
          <p:nvPr/>
        </p:nvSpPr>
        <p:spPr>
          <a:xfrm>
            <a:off x="6544056" y="4214186"/>
            <a:ext cx="4526280" cy="210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78A536"/>
                </a:solidFill>
                <a:latin typeface="Calibri"/>
              </a:defRPr>
            </a:lvl1pPr>
          </a:lstStyle>
          <a:p>
            <a:r>
              <a:rPr lang="lv-LV"/>
              <a:t>NĀKAMIE SOĻI PĒC SANĀKSMES</a:t>
            </a:r>
            <a:endParaRPr lang="lv-LV" dirty="0"/>
          </a:p>
        </p:txBody>
      </p:sp>
      <p:sp>
        <p:nvSpPr>
          <p:cNvPr id="39" name="Next step 1 number"/>
          <p:cNvSpPr/>
          <p:nvPr/>
        </p:nvSpPr>
        <p:spPr>
          <a:xfrm>
            <a:off x="6378954" y="4634982"/>
            <a:ext cx="274320" cy="274320"/>
          </a:xfrm>
          <a:prstGeom prst="ellipse">
            <a:avLst/>
          </a:prstGeom>
          <a:solidFill>
            <a:srgbClr val="78A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lv-LV" sz="1050" b="1">
                <a:solidFill>
                  <a:srgbClr val="FFFFFF"/>
                </a:solidFill>
                <a:latin typeface="Calibri"/>
              </a:rPr>
              <a:t>1</a:t>
            </a:r>
            <a:endParaRPr lang="lv-LV" sz="105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0" name="Next step 1"/>
          <p:cNvSpPr txBox="1"/>
          <p:nvPr/>
        </p:nvSpPr>
        <p:spPr>
          <a:xfrm>
            <a:off x="6759698" y="4612734"/>
            <a:ext cx="4972054" cy="8138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 dirty="0">
                <a:solidFill>
                  <a:srgbClr val="282D30"/>
                </a:solidFill>
                <a:latin typeface="Calibri"/>
              </a:rPr>
              <a:t>19.06.2026</a:t>
            </a:r>
            <a:r>
              <a:rPr lang="en-US" sz="1600" b="0" noProof="0" dirty="0">
                <a:solidFill>
                  <a:srgbClr val="282D30"/>
                </a:solidFill>
                <a:latin typeface="Calibri"/>
              </a:rPr>
              <a:t>.</a:t>
            </a:r>
            <a:r>
              <a:rPr lang="lv-LV" sz="1600" b="0" noProof="0" dirty="0">
                <a:solidFill>
                  <a:srgbClr val="282D30"/>
                </a:solidFill>
                <a:latin typeface="Calibri"/>
              </a:rPr>
              <a:t> — LM vēstule KNAB ar aicinājumu sadarbībā ar Brīvprātīgā darba konsultatīvo padomi organizēt informatīvu semināru/vebināru politiskajām partijām.</a:t>
            </a:r>
          </a:p>
        </p:txBody>
      </p:sp>
      <p:sp>
        <p:nvSpPr>
          <p:cNvPr id="41" name="Next step 2 number"/>
          <p:cNvSpPr/>
          <p:nvPr/>
        </p:nvSpPr>
        <p:spPr>
          <a:xfrm>
            <a:off x="6378954" y="5661639"/>
            <a:ext cx="274320" cy="274320"/>
          </a:xfrm>
          <a:prstGeom prst="ellipse">
            <a:avLst/>
          </a:prstGeom>
          <a:solidFill>
            <a:srgbClr val="78A5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lv-LV" sz="1050" b="1">
                <a:solidFill>
                  <a:srgbClr val="FFFFFF"/>
                </a:solidFill>
                <a:latin typeface="Calibri"/>
              </a:rPr>
              <a:t>2</a:t>
            </a:r>
            <a:endParaRPr lang="lv-LV" sz="105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2" name="Next step 2"/>
          <p:cNvSpPr txBox="1"/>
          <p:nvPr/>
        </p:nvSpPr>
        <p:spPr>
          <a:xfrm>
            <a:off x="6694629" y="5563677"/>
            <a:ext cx="5171236" cy="103327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>
                <a:solidFill>
                  <a:srgbClr val="282D30"/>
                </a:solidFill>
                <a:latin typeface="Calibri"/>
              </a:rPr>
              <a:t>BDKP domnīca —</a:t>
            </a:r>
            <a:r>
              <a:rPr lang="lv-LV" sz="1600" noProof="0">
                <a:solidFill>
                  <a:srgbClr val="282D30"/>
                </a:solidFill>
                <a:latin typeface="Calibri"/>
              </a:rPr>
              <a:t> </a:t>
            </a:r>
            <a:r>
              <a:rPr lang="lv-LV" sz="1600" b="0" noProof="0">
                <a:solidFill>
                  <a:srgbClr val="282D30"/>
                </a:solidFill>
                <a:latin typeface="Calibri"/>
              </a:rPr>
              <a:t>vadlīnijas un metodiskos materiālu izstrāde vienotu, precīzu un salīdzināmu brīvprātīgā darba datu atspoguļošanu gada pārskatos nodrošināšanai un apkopošanai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lv-LV" sz="1600" b="0" noProof="0" dirty="0">
              <a:solidFill>
                <a:srgbClr val="282D3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5AEA4-4ACA-D09B-026C-E02442C9A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 title">
            <a:extLst>
              <a:ext uri="{FF2B5EF4-FFF2-40B4-BE49-F238E27FC236}">
                <a16:creationId xmlns:a16="http://schemas.microsoft.com/office/drawing/2014/main" id="{76DE6882-CEE7-9F24-9420-6C2196A37F75}"/>
              </a:ext>
            </a:extLst>
          </p:cNvPr>
          <p:cNvSpPr txBox="1"/>
          <p:nvPr/>
        </p:nvSpPr>
        <p:spPr>
          <a:xfrm>
            <a:off x="400810" y="245878"/>
            <a:ext cx="11330941" cy="6583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Verdana"/>
                <a:ea typeface="MS PGothic" panose="020B0600070205080204" pitchFamily="34" charset="-128"/>
                <a:cs typeface="+mn-cs"/>
              </a:rPr>
              <a:t>4.2.4 Sagatavot vadlīnijas un metodiskos materiālus, lai brīvprātīgā darba organizētājus izglītotu par Likumā noteikto datu par brīvprātīgo darbu korektu un vienotu atspoguļošanu gada pārskatos</a:t>
            </a:r>
          </a:p>
        </p:txBody>
      </p:sp>
      <p:sp>
        <p:nvSpPr>
          <p:cNvPr id="4" name="Title rule">
            <a:extLst>
              <a:ext uri="{FF2B5EF4-FFF2-40B4-BE49-F238E27FC236}">
                <a16:creationId xmlns:a16="http://schemas.microsoft.com/office/drawing/2014/main" id="{7D807050-0FD1-7452-1C82-99512C74F646}"/>
              </a:ext>
            </a:extLst>
          </p:cNvPr>
          <p:cNvSpPr>
            <a:spLocks/>
          </p:cNvSpPr>
          <p:nvPr/>
        </p:nvSpPr>
        <p:spPr>
          <a:xfrm>
            <a:off x="420624" y="1115488"/>
            <a:ext cx="11292840" cy="22860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Meeting subtitle">
            <a:extLst>
              <a:ext uri="{FF2B5EF4-FFF2-40B4-BE49-F238E27FC236}">
                <a16:creationId xmlns:a16="http://schemas.microsoft.com/office/drawing/2014/main" id="{DA13C15A-F2F4-449F-758F-A9BF7D184600}"/>
              </a:ext>
            </a:extLst>
          </p:cNvPr>
          <p:cNvSpPr txBox="1">
            <a:spLocks/>
          </p:cNvSpPr>
          <p:nvPr/>
        </p:nvSpPr>
        <p:spPr>
          <a:xfrm>
            <a:off x="469391" y="117861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>
                <a:ln>
                  <a:noFill/>
                </a:ln>
                <a:solidFill>
                  <a:srgbClr val="6E7576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2026. gada 3. septembris</a:t>
            </a:r>
            <a:endParaRPr kumimoji="0" lang="lv-LV" sz="2000" b="1" i="0" u="none" strike="noStrike" kern="1200" cap="none" spc="0" normalizeH="0" baseline="0" noProof="0" dirty="0">
              <a:ln>
                <a:noFill/>
              </a:ln>
              <a:solidFill>
                <a:srgbClr val="6E7576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Column divider 1">
            <a:extLst>
              <a:ext uri="{FF2B5EF4-FFF2-40B4-BE49-F238E27FC236}">
                <a16:creationId xmlns:a16="http://schemas.microsoft.com/office/drawing/2014/main" id="{6410537F-36ED-EA44-D96E-57CD1243E928}"/>
              </a:ext>
            </a:extLst>
          </p:cNvPr>
          <p:cNvSpPr/>
          <p:nvPr/>
        </p:nvSpPr>
        <p:spPr>
          <a:xfrm>
            <a:off x="3810764" y="1493192"/>
            <a:ext cx="16459" cy="4965192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Column divider 2">
            <a:extLst>
              <a:ext uri="{FF2B5EF4-FFF2-40B4-BE49-F238E27FC236}">
                <a16:creationId xmlns:a16="http://schemas.microsoft.com/office/drawing/2014/main" id="{ACCE06E1-D032-2AC7-FD44-5E933B15DBE6}"/>
              </a:ext>
            </a:extLst>
          </p:cNvPr>
          <p:cNvSpPr>
            <a:spLocks/>
          </p:cNvSpPr>
          <p:nvPr/>
        </p:nvSpPr>
        <p:spPr>
          <a:xfrm>
            <a:off x="8004758" y="1510674"/>
            <a:ext cx="16459" cy="4965192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Meeting heading">
            <a:extLst>
              <a:ext uri="{FF2B5EF4-FFF2-40B4-BE49-F238E27FC236}">
                <a16:creationId xmlns:a16="http://schemas.microsoft.com/office/drawing/2014/main" id="{9EA2F317-3B82-A976-69FE-5B079B33DBC2}"/>
              </a:ext>
            </a:extLst>
          </p:cNvPr>
          <p:cNvSpPr txBox="1"/>
          <p:nvPr/>
        </p:nvSpPr>
        <p:spPr>
          <a:xfrm>
            <a:off x="853873" y="1659501"/>
            <a:ext cx="20574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DOMNĪCA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5D7F2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Meeting heading accent">
            <a:extLst>
              <a:ext uri="{FF2B5EF4-FFF2-40B4-BE49-F238E27FC236}">
                <a16:creationId xmlns:a16="http://schemas.microsoft.com/office/drawing/2014/main" id="{AEA7294E-59AA-5ADA-8E25-4D01E3D2F465}"/>
              </a:ext>
            </a:extLst>
          </p:cNvPr>
          <p:cNvSpPr/>
          <p:nvPr/>
        </p:nvSpPr>
        <p:spPr>
          <a:xfrm>
            <a:off x="881433" y="2071632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" name="Participants label">
            <a:extLst>
              <a:ext uri="{FF2B5EF4-FFF2-40B4-BE49-F238E27FC236}">
                <a16:creationId xmlns:a16="http://schemas.microsoft.com/office/drawing/2014/main" id="{B897F871-8EED-3069-2A6D-FBF3AF52A3E1}"/>
              </a:ext>
            </a:extLst>
          </p:cNvPr>
          <p:cNvSpPr txBox="1"/>
          <p:nvPr/>
        </p:nvSpPr>
        <p:spPr>
          <a:xfrm>
            <a:off x="872033" y="2314779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78A536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DALĪBNIEKI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78A536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1" name="Participants">
            <a:extLst>
              <a:ext uri="{FF2B5EF4-FFF2-40B4-BE49-F238E27FC236}">
                <a16:creationId xmlns:a16="http://schemas.microsoft.com/office/drawing/2014/main" id="{67C38B56-42B3-753E-C931-199B951361DA}"/>
              </a:ext>
            </a:extLst>
          </p:cNvPr>
          <p:cNvSpPr txBox="1">
            <a:spLocks/>
          </p:cNvSpPr>
          <p:nvPr/>
        </p:nvSpPr>
        <p:spPr>
          <a:xfrm>
            <a:off x="881433" y="2931059"/>
            <a:ext cx="2084831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LM, NVA, BDKP locekļi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" name="Context divider">
            <a:extLst>
              <a:ext uri="{FF2B5EF4-FFF2-40B4-BE49-F238E27FC236}">
                <a16:creationId xmlns:a16="http://schemas.microsoft.com/office/drawing/2014/main" id="{21156C12-31C0-BE00-16EE-50C4F5BF2BE2}"/>
              </a:ext>
            </a:extLst>
          </p:cNvPr>
          <p:cNvSpPr>
            <a:spLocks/>
          </p:cNvSpPr>
          <p:nvPr/>
        </p:nvSpPr>
        <p:spPr>
          <a:xfrm>
            <a:off x="881433" y="3712431"/>
            <a:ext cx="2011680" cy="16459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" name="Goal heading">
            <a:extLst>
              <a:ext uri="{FF2B5EF4-FFF2-40B4-BE49-F238E27FC236}">
                <a16:creationId xmlns:a16="http://schemas.microsoft.com/office/drawing/2014/main" id="{0989C39A-C0E2-916E-06C8-2819B4023EEB}"/>
              </a:ext>
            </a:extLst>
          </p:cNvPr>
          <p:cNvSpPr txBox="1"/>
          <p:nvPr/>
        </p:nvSpPr>
        <p:spPr>
          <a:xfrm>
            <a:off x="835713" y="3971172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78A536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MĒRĶIS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78A536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Goal text">
            <a:extLst>
              <a:ext uri="{FF2B5EF4-FFF2-40B4-BE49-F238E27FC236}">
                <a16:creationId xmlns:a16="http://schemas.microsoft.com/office/drawing/2014/main" id="{74781C17-FCBD-D47B-F384-9B740F873275}"/>
              </a:ext>
            </a:extLst>
          </p:cNvPr>
          <p:cNvSpPr txBox="1">
            <a:spLocks/>
          </p:cNvSpPr>
          <p:nvPr/>
        </p:nvSpPr>
        <p:spPr>
          <a:xfrm>
            <a:off x="839473" y="4519856"/>
            <a:ext cx="2684373" cy="19385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Pārrunā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t</a:t>
            </a: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 un izstrādāt vienotu, precīzu un salīdzināmu metodiku jeb vadlīnijas brīvprātīgā darba datu sniegšanai gada pārskatos un apkopošanai.</a:t>
            </a:r>
          </a:p>
        </p:txBody>
      </p:sp>
      <p:sp>
        <p:nvSpPr>
          <p:cNvPr id="16" name="Findings heading">
            <a:extLst>
              <a:ext uri="{FF2B5EF4-FFF2-40B4-BE49-F238E27FC236}">
                <a16:creationId xmlns:a16="http://schemas.microsoft.com/office/drawing/2014/main" id="{01DFD954-D509-D7BA-6415-E5233C7998EB}"/>
              </a:ext>
            </a:extLst>
          </p:cNvPr>
          <p:cNvSpPr txBox="1">
            <a:spLocks/>
          </p:cNvSpPr>
          <p:nvPr/>
        </p:nvSpPr>
        <p:spPr>
          <a:xfrm>
            <a:off x="4114141" y="1660208"/>
            <a:ext cx="361188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5D7F2E"/>
                </a:solidFill>
                <a:latin typeface="Calibri"/>
              </a:defRPr>
            </a:lvl1pPr>
          </a:lstStyle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GALVENIE SECINĀJUMI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5D7F2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7" name="Findings heading accent">
            <a:extLst>
              <a:ext uri="{FF2B5EF4-FFF2-40B4-BE49-F238E27FC236}">
                <a16:creationId xmlns:a16="http://schemas.microsoft.com/office/drawing/2014/main" id="{8F567416-C213-554A-5498-3861E611FB6C}"/>
              </a:ext>
            </a:extLst>
          </p:cNvPr>
          <p:cNvSpPr/>
          <p:nvPr/>
        </p:nvSpPr>
        <p:spPr>
          <a:xfrm>
            <a:off x="4114141" y="2037239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9" name="Finding 1">
            <a:extLst>
              <a:ext uri="{FF2B5EF4-FFF2-40B4-BE49-F238E27FC236}">
                <a16:creationId xmlns:a16="http://schemas.microsoft.com/office/drawing/2014/main" id="{89146F14-9546-5B35-6B33-2BBD9A1A0A51}"/>
              </a:ext>
            </a:extLst>
          </p:cNvPr>
          <p:cNvSpPr txBox="1">
            <a:spLocks/>
          </p:cNvSpPr>
          <p:nvPr/>
        </p:nvSpPr>
        <p:spPr>
          <a:xfrm>
            <a:off x="2857500" y="2337324"/>
            <a:ext cx="3182112" cy="49071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0" name="Decision heading">
            <a:extLst>
              <a:ext uri="{FF2B5EF4-FFF2-40B4-BE49-F238E27FC236}">
                <a16:creationId xmlns:a16="http://schemas.microsoft.com/office/drawing/2014/main" id="{03F5EBDC-C5D8-C7CA-5AFC-E6187D2F8744}"/>
              </a:ext>
            </a:extLst>
          </p:cNvPr>
          <p:cNvSpPr txBox="1"/>
          <p:nvPr/>
        </p:nvSpPr>
        <p:spPr>
          <a:xfrm>
            <a:off x="8210397" y="1645063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5D7F2E"/>
                </a:solidFill>
                <a:latin typeface="Calibri"/>
              </a:defRPr>
            </a:lvl1pPr>
          </a:lstStyle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TURPMĀKĀ RĪCĪBA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5D7F2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1" name="Decision heading accent">
            <a:extLst>
              <a:ext uri="{FF2B5EF4-FFF2-40B4-BE49-F238E27FC236}">
                <a16:creationId xmlns:a16="http://schemas.microsoft.com/office/drawing/2014/main" id="{37935F84-C17E-84E8-CEBB-2E460041F343}"/>
              </a:ext>
            </a:extLst>
          </p:cNvPr>
          <p:cNvSpPr>
            <a:spLocks/>
          </p:cNvSpPr>
          <p:nvPr/>
        </p:nvSpPr>
        <p:spPr>
          <a:xfrm>
            <a:off x="8258100" y="2090825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6" name="Response action">
            <a:extLst>
              <a:ext uri="{FF2B5EF4-FFF2-40B4-BE49-F238E27FC236}">
                <a16:creationId xmlns:a16="http://schemas.microsoft.com/office/drawing/2014/main" id="{2D039527-3BB5-49D3-A215-C980CE82A896}"/>
              </a:ext>
            </a:extLst>
          </p:cNvPr>
          <p:cNvSpPr txBox="1"/>
          <p:nvPr/>
        </p:nvSpPr>
        <p:spPr>
          <a:xfrm>
            <a:off x="8210397" y="2289485"/>
            <a:ext cx="3449829" cy="40667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✔ Apzināt problēmjautājumus datu uzskaitē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✔ Izstrādāt un saskaņot vienotas vadlīnijas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✔ Virzīt vadlīnijas apstiprināšanai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✔ Organizēt skaidrojošus seminārus un vebinārus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.</a:t>
            </a:r>
            <a:endParaRPr lang="lv-LV" sz="1600" dirty="0">
              <a:solidFill>
                <a:srgbClr val="282D30"/>
              </a:solidFill>
              <a:latin typeface="Calibri"/>
            </a:endParaRPr>
          </a:p>
          <a:p>
            <a:pPr marL="0" marR="0" lvl="0" indent="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✔ Veicināt vienotu datu uzskaites praksi.</a:t>
            </a:r>
          </a:p>
          <a:p>
            <a:pPr marL="0" marR="0" lvl="0" indent="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✔ Izvērtēt digitālos risinājumus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✔ Sagatavot normatīvā regulējuma pilnveides priekšlikumus.</a:t>
            </a:r>
          </a:p>
        </p:txBody>
      </p:sp>
      <p:cxnSp>
        <p:nvCxnSpPr>
          <p:cNvPr id="48" name="Taisns savienotājs 9">
            <a:extLst>
              <a:ext uri="{FF2B5EF4-FFF2-40B4-BE49-F238E27FC236}">
                <a16:creationId xmlns:a16="http://schemas.microsoft.com/office/drawing/2014/main" id="{C3A186B8-8654-5B02-C330-F310EA2E927F}"/>
              </a:ext>
            </a:extLst>
          </p:cNvPr>
          <p:cNvCxnSpPr>
            <a:cxnSpLocks/>
          </p:cNvCxnSpPr>
          <p:nvPr/>
        </p:nvCxnSpPr>
        <p:spPr>
          <a:xfrm>
            <a:off x="508266" y="6582560"/>
            <a:ext cx="11205198" cy="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7AC8EF4-D40E-05BF-361D-1D016A98A47D}"/>
              </a:ext>
            </a:extLst>
          </p:cNvPr>
          <p:cNvSpPr txBox="1"/>
          <p:nvPr/>
        </p:nvSpPr>
        <p:spPr>
          <a:xfrm>
            <a:off x="4052723" y="1730860"/>
            <a:ext cx="3898798" cy="4577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15000"/>
              </a:lnSpc>
              <a:spcBef>
                <a:spcPct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.</a:t>
            </a:r>
          </a:p>
          <a:p>
            <a:pPr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>
                <a:solidFill>
                  <a:srgbClr val="282D30"/>
                </a:solidFill>
                <a:latin typeface="Calibri"/>
              </a:rPr>
              <a:t>Elastīga un salīdzināma darba vietas uzskaite</a:t>
            </a:r>
          </a:p>
          <a:p>
            <a:pPr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>
                <a:solidFill>
                  <a:srgbClr val="282D30"/>
                </a:solidFill>
                <a:latin typeface="Calibri"/>
              </a:rPr>
              <a:t>Nodrošināt brīvprātīgā darba uzskaiti visos darbības līmeņos (vietējā, nacionālā, starptautiskā, digitālā), vienlaikus saglabājot analīzei nepieciešamo teritoriālo detalizāciju.</a:t>
            </a:r>
          </a:p>
          <a:p>
            <a:pPr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>
                <a:solidFill>
                  <a:srgbClr val="282D30"/>
                </a:solidFill>
                <a:latin typeface="Calibri"/>
              </a:rPr>
              <a:t>Vienota un samērīga laika uzskaite</a:t>
            </a:r>
          </a:p>
          <a:p>
            <a:pPr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>
                <a:solidFill>
                  <a:srgbClr val="282D30"/>
                </a:solidFill>
                <a:latin typeface="Calibri"/>
              </a:rPr>
              <a:t>Noteikt skaidrus principus brīvprātīgā darba, apmācību un saistītā laika uzskaitei, paredzot vienkāršotus risinājumus administratīvā sloga mazināšanai. </a:t>
            </a:r>
          </a:p>
          <a:p>
            <a:pPr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>
                <a:solidFill>
                  <a:srgbClr val="282D30"/>
                </a:solidFill>
                <a:latin typeface="Calibri"/>
              </a:rPr>
              <a:t>Strukturēti un kvalitatīvi dati</a:t>
            </a:r>
          </a:p>
          <a:p>
            <a:pPr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>
                <a:solidFill>
                  <a:srgbClr val="282D30"/>
                </a:solidFill>
                <a:latin typeface="Calibri"/>
              </a:rPr>
              <a:t>Ieviest brīvprātīgā darba jomu klasifikatoru un digitālus uzskaites risinājumus, lai uzlabotu datu kvalitāti, salīdzināmību un izmantošanu lēmumu pieņemšanā.</a:t>
            </a:r>
            <a:endParaRPr lang="lv-LV" sz="1600" dirty="0">
              <a:solidFill>
                <a:srgbClr val="282D3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587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17CD80-4FD0-87F7-060C-4D306D0D5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ction title">
            <a:extLst>
              <a:ext uri="{FF2B5EF4-FFF2-40B4-BE49-F238E27FC236}">
                <a16:creationId xmlns:a16="http://schemas.microsoft.com/office/drawing/2014/main" id="{DCD71217-646A-0724-8678-509E999BEC1C}"/>
              </a:ext>
            </a:extLst>
          </p:cNvPr>
          <p:cNvSpPr txBox="1"/>
          <p:nvPr/>
        </p:nvSpPr>
        <p:spPr>
          <a:xfrm>
            <a:off x="430682" y="371111"/>
            <a:ext cx="11330941" cy="6583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Verdana"/>
                <a:ea typeface="MS PGothic" panose="020B0600070205080204" pitchFamily="34" charset="-128"/>
                <a:cs typeface="+mn-cs"/>
              </a:rPr>
              <a:t>4.2.6 </a:t>
            </a:r>
            <a:r>
              <a:rPr lang="lv-LV" sz="2000" b="1" dirty="0">
                <a:solidFill>
                  <a:srgbClr val="5D7F2E"/>
                </a:solidFill>
                <a:latin typeface="Verdana"/>
              </a:rPr>
              <a:t>CSP </a:t>
            </a:r>
            <a:r>
              <a:rPr kumimoji="0" lang="lv-LV" sz="2000" b="1" i="0" u="none" strike="noStrike" kern="1200" cap="none" spc="0" normalizeH="0" baseline="0" noProof="0" dirty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Verdana"/>
                <a:ea typeface="MS PGothic" panose="020B0600070205080204" pitchFamily="34" charset="-128"/>
                <a:cs typeface="+mn-cs"/>
              </a:rPr>
              <a:t>iedzīvotāju aptaujas metodoloģijas izstrāde un regulāru aptauju veikšana, iegūstot reprezentatīvus un salīdzināmus datus par sabiedrības iesaisti brīvprātīgajā darbā, tā apjomu, motivāciju un ietekmi</a:t>
            </a:r>
          </a:p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2000" b="1" i="0" u="none" strike="noStrike" kern="1200" cap="none" spc="0" normalizeH="0" baseline="0" noProof="0" dirty="0">
              <a:ln>
                <a:noFill/>
              </a:ln>
              <a:solidFill>
                <a:srgbClr val="5D7F2E"/>
              </a:solidFill>
              <a:effectLst/>
              <a:uLnTx/>
              <a:uFillTx/>
              <a:latin typeface="Verdana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4" name="Title rule">
            <a:extLst>
              <a:ext uri="{FF2B5EF4-FFF2-40B4-BE49-F238E27FC236}">
                <a16:creationId xmlns:a16="http://schemas.microsoft.com/office/drawing/2014/main" id="{E1FE1B10-F9BE-1B48-5B1A-928865E9FB90}"/>
              </a:ext>
            </a:extLst>
          </p:cNvPr>
          <p:cNvSpPr>
            <a:spLocks/>
          </p:cNvSpPr>
          <p:nvPr/>
        </p:nvSpPr>
        <p:spPr>
          <a:xfrm>
            <a:off x="420624" y="1115488"/>
            <a:ext cx="11292840" cy="22860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5" name="Meeting subtitle">
            <a:extLst>
              <a:ext uri="{FF2B5EF4-FFF2-40B4-BE49-F238E27FC236}">
                <a16:creationId xmlns:a16="http://schemas.microsoft.com/office/drawing/2014/main" id="{21D017E0-7E11-554D-838F-A37933759B88}"/>
              </a:ext>
            </a:extLst>
          </p:cNvPr>
          <p:cNvSpPr txBox="1">
            <a:spLocks/>
          </p:cNvSpPr>
          <p:nvPr/>
        </p:nvSpPr>
        <p:spPr>
          <a:xfrm>
            <a:off x="469391" y="117861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000" b="1" i="0" u="none" strike="noStrike" kern="1200" cap="none" spc="0" normalizeH="0" baseline="0" noProof="0">
                <a:ln>
                  <a:noFill/>
                </a:ln>
                <a:solidFill>
                  <a:srgbClr val="6E7576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2026. gada 2.septembris</a:t>
            </a:r>
            <a:endParaRPr kumimoji="0" lang="lv-LV" sz="2000" b="1" i="0" u="none" strike="noStrike" kern="1200" cap="none" spc="0" normalizeH="0" baseline="0" noProof="0" dirty="0">
              <a:ln>
                <a:noFill/>
              </a:ln>
              <a:solidFill>
                <a:srgbClr val="6E7576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6" name="Column divider 1">
            <a:extLst>
              <a:ext uri="{FF2B5EF4-FFF2-40B4-BE49-F238E27FC236}">
                <a16:creationId xmlns:a16="http://schemas.microsoft.com/office/drawing/2014/main" id="{53047B13-0E19-8EC8-1DDC-0500FB8CA1D5}"/>
              </a:ext>
            </a:extLst>
          </p:cNvPr>
          <p:cNvSpPr/>
          <p:nvPr/>
        </p:nvSpPr>
        <p:spPr>
          <a:xfrm>
            <a:off x="3119379" y="1652799"/>
            <a:ext cx="16459" cy="4965192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Column divider 2">
            <a:extLst>
              <a:ext uri="{FF2B5EF4-FFF2-40B4-BE49-F238E27FC236}">
                <a16:creationId xmlns:a16="http://schemas.microsoft.com/office/drawing/2014/main" id="{4BCA2604-8411-1F88-60AE-5F5D996606CE}"/>
              </a:ext>
            </a:extLst>
          </p:cNvPr>
          <p:cNvSpPr>
            <a:spLocks/>
          </p:cNvSpPr>
          <p:nvPr/>
        </p:nvSpPr>
        <p:spPr>
          <a:xfrm>
            <a:off x="7991154" y="1567585"/>
            <a:ext cx="16459" cy="4965192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8" name="Meeting heading">
            <a:extLst>
              <a:ext uri="{FF2B5EF4-FFF2-40B4-BE49-F238E27FC236}">
                <a16:creationId xmlns:a16="http://schemas.microsoft.com/office/drawing/2014/main" id="{2215F2DE-E7B9-EF89-AE84-9A725CFC6A36}"/>
              </a:ext>
            </a:extLst>
          </p:cNvPr>
          <p:cNvSpPr txBox="1"/>
          <p:nvPr/>
        </p:nvSpPr>
        <p:spPr>
          <a:xfrm>
            <a:off x="446227" y="1567585"/>
            <a:ext cx="20574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SANĀKSME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5D7F2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9" name="Meeting heading accent">
            <a:extLst>
              <a:ext uri="{FF2B5EF4-FFF2-40B4-BE49-F238E27FC236}">
                <a16:creationId xmlns:a16="http://schemas.microsoft.com/office/drawing/2014/main" id="{EB7E72FD-1438-8DB5-F7E7-F65E766256D3}"/>
              </a:ext>
            </a:extLst>
          </p:cNvPr>
          <p:cNvSpPr/>
          <p:nvPr/>
        </p:nvSpPr>
        <p:spPr>
          <a:xfrm>
            <a:off x="458114" y="2092754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" name="Participants label">
            <a:extLst>
              <a:ext uri="{FF2B5EF4-FFF2-40B4-BE49-F238E27FC236}">
                <a16:creationId xmlns:a16="http://schemas.microsoft.com/office/drawing/2014/main" id="{02267E14-7D43-B872-EAF5-D8824D3EDC8A}"/>
              </a:ext>
            </a:extLst>
          </p:cNvPr>
          <p:cNvSpPr txBox="1"/>
          <p:nvPr/>
        </p:nvSpPr>
        <p:spPr>
          <a:xfrm>
            <a:off x="430682" y="2393240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78A536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DALĪBNIEKI</a:t>
            </a:r>
          </a:p>
        </p:txBody>
      </p:sp>
      <p:sp>
        <p:nvSpPr>
          <p:cNvPr id="11" name="Participants">
            <a:extLst>
              <a:ext uri="{FF2B5EF4-FFF2-40B4-BE49-F238E27FC236}">
                <a16:creationId xmlns:a16="http://schemas.microsoft.com/office/drawing/2014/main" id="{F185A162-1C79-F26C-EEC4-D716982D726E}"/>
              </a:ext>
            </a:extLst>
          </p:cNvPr>
          <p:cNvSpPr txBox="1">
            <a:spLocks/>
          </p:cNvSpPr>
          <p:nvPr/>
        </p:nvSpPr>
        <p:spPr>
          <a:xfrm>
            <a:off x="458114" y="2881432"/>
            <a:ext cx="2084831" cy="6126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LM, NVA, CSP, BDKP locekļi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2" name="Context divider">
            <a:extLst>
              <a:ext uri="{FF2B5EF4-FFF2-40B4-BE49-F238E27FC236}">
                <a16:creationId xmlns:a16="http://schemas.microsoft.com/office/drawing/2014/main" id="{D1BCF78C-677E-98AE-16EE-6C4E86CAF0E1}"/>
              </a:ext>
            </a:extLst>
          </p:cNvPr>
          <p:cNvSpPr>
            <a:spLocks/>
          </p:cNvSpPr>
          <p:nvPr/>
        </p:nvSpPr>
        <p:spPr>
          <a:xfrm>
            <a:off x="461417" y="3358064"/>
            <a:ext cx="2011680" cy="16459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" name="Goal heading">
            <a:extLst>
              <a:ext uri="{FF2B5EF4-FFF2-40B4-BE49-F238E27FC236}">
                <a16:creationId xmlns:a16="http://schemas.microsoft.com/office/drawing/2014/main" id="{7E1108C4-ED50-A03F-BC64-3F64D545F7D2}"/>
              </a:ext>
            </a:extLst>
          </p:cNvPr>
          <p:cNvSpPr txBox="1"/>
          <p:nvPr/>
        </p:nvSpPr>
        <p:spPr>
          <a:xfrm>
            <a:off x="482804" y="3518366"/>
            <a:ext cx="20574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78A536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MĒRĶIS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78A536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4" name="Goal text">
            <a:extLst>
              <a:ext uri="{FF2B5EF4-FFF2-40B4-BE49-F238E27FC236}">
                <a16:creationId xmlns:a16="http://schemas.microsoft.com/office/drawing/2014/main" id="{83B02641-27B0-5E54-FB5D-6971975C84A7}"/>
              </a:ext>
            </a:extLst>
          </p:cNvPr>
          <p:cNvSpPr txBox="1">
            <a:spLocks/>
          </p:cNvSpPr>
          <p:nvPr/>
        </p:nvSpPr>
        <p:spPr>
          <a:xfrm>
            <a:off x="420625" y="3966571"/>
            <a:ext cx="2566400" cy="18683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Pārrunāt CSP iesaisti, lai nodrošinātu regulāru, sistemātisku un ilgtspējīgu visaptverošu un kvalitatīvu datu iegūšanu par brīvprātīgo darbu Latvijā, kā arī izvērtēt iespējamos sadarbības mehānismus datu apkopošanas un analīzes pilnveidei.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" name="Findings heading">
            <a:extLst>
              <a:ext uri="{FF2B5EF4-FFF2-40B4-BE49-F238E27FC236}">
                <a16:creationId xmlns:a16="http://schemas.microsoft.com/office/drawing/2014/main" id="{2807BE1A-06DA-270A-9280-4BDE06DC7B71}"/>
              </a:ext>
            </a:extLst>
          </p:cNvPr>
          <p:cNvSpPr txBox="1">
            <a:spLocks/>
          </p:cNvSpPr>
          <p:nvPr/>
        </p:nvSpPr>
        <p:spPr>
          <a:xfrm>
            <a:off x="3319272" y="1602374"/>
            <a:ext cx="361188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5D7F2E"/>
                </a:solidFill>
                <a:latin typeface="Calibri"/>
              </a:defRPr>
            </a:lvl1pPr>
          </a:lstStyle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GALVENIE SECINĀJUMI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5D7F2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7" name="Findings heading accent">
            <a:extLst>
              <a:ext uri="{FF2B5EF4-FFF2-40B4-BE49-F238E27FC236}">
                <a16:creationId xmlns:a16="http://schemas.microsoft.com/office/drawing/2014/main" id="{6729B7C5-9C79-4981-F08E-D0F0A0779911}"/>
              </a:ext>
            </a:extLst>
          </p:cNvPr>
          <p:cNvSpPr/>
          <p:nvPr/>
        </p:nvSpPr>
        <p:spPr>
          <a:xfrm>
            <a:off x="3338016" y="2081681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9" name="Finding 1">
            <a:extLst>
              <a:ext uri="{FF2B5EF4-FFF2-40B4-BE49-F238E27FC236}">
                <a16:creationId xmlns:a16="http://schemas.microsoft.com/office/drawing/2014/main" id="{9616B710-BCBE-7696-8491-6A41EDB8A6AF}"/>
              </a:ext>
            </a:extLst>
          </p:cNvPr>
          <p:cNvSpPr txBox="1">
            <a:spLocks/>
          </p:cNvSpPr>
          <p:nvPr/>
        </p:nvSpPr>
        <p:spPr>
          <a:xfrm>
            <a:off x="3335730" y="2260390"/>
            <a:ext cx="4488862" cy="130419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1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Administratīvie dati saglabājami kā galvenais informācijas avots</a:t>
            </a:r>
          </a:p>
          <a:p>
            <a:pPr marL="0" marR="0" lvl="0" indent="0" algn="l" defTabSz="938213" rtl="0" eaLnBrk="0" fontAlgn="base" latinLnBrk="0" hangingPunc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Regulāras CSP aptaujas var papildināt administratīvos datus, taču tās nevar pilnvērtīgi aizstāt detalizētus datus par nostrādātajām stundām un darbu organizācijās.</a:t>
            </a:r>
            <a:endParaRPr lang="lv-LV" sz="1600" dirty="0">
              <a:solidFill>
                <a:srgbClr val="282D30"/>
              </a:solidFill>
              <a:latin typeface="Calibri"/>
            </a:endParaRPr>
          </a:p>
        </p:txBody>
      </p:sp>
      <p:sp>
        <p:nvSpPr>
          <p:cNvPr id="20" name="Finding divider 1">
            <a:extLst>
              <a:ext uri="{FF2B5EF4-FFF2-40B4-BE49-F238E27FC236}">
                <a16:creationId xmlns:a16="http://schemas.microsoft.com/office/drawing/2014/main" id="{4E86BEF7-3466-FE97-C782-4139F03B01EC}"/>
              </a:ext>
            </a:extLst>
          </p:cNvPr>
          <p:cNvSpPr/>
          <p:nvPr/>
        </p:nvSpPr>
        <p:spPr>
          <a:xfrm>
            <a:off x="3335730" y="3802438"/>
            <a:ext cx="3182112" cy="13716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2" name="Finding 2">
            <a:extLst>
              <a:ext uri="{FF2B5EF4-FFF2-40B4-BE49-F238E27FC236}">
                <a16:creationId xmlns:a16="http://schemas.microsoft.com/office/drawing/2014/main" id="{0CFE3242-504A-AB1A-CFFA-E868486229F3}"/>
              </a:ext>
            </a:extLst>
          </p:cNvPr>
          <p:cNvSpPr txBox="1">
            <a:spLocks/>
          </p:cNvSpPr>
          <p:nvPr/>
        </p:nvSpPr>
        <p:spPr>
          <a:xfrm>
            <a:off x="3362621" y="3966571"/>
            <a:ext cx="4458781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1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Vienota izpratne par datu uzskaiti </a:t>
            </a:r>
          </a:p>
          <a:p>
            <a:pPr marL="0" marR="0" lvl="0" indent="0" algn="l" defTabSz="938213" rtl="0" eaLnBrk="0" fontAlgn="base" latinLnBrk="0" hangingPunc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Nepieciešamas vienotas vadlīnijas, lai nodrošinātu salīdzināmus un kvalitatīvus datus par brīvprātīgo darbu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.</a:t>
            </a:r>
            <a:endParaRPr kumimoji="0" lang="lv-LV" sz="160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3" name="Finding divider 2">
            <a:extLst>
              <a:ext uri="{FF2B5EF4-FFF2-40B4-BE49-F238E27FC236}">
                <a16:creationId xmlns:a16="http://schemas.microsoft.com/office/drawing/2014/main" id="{543301AE-363E-5E9F-C74C-3C47FE0EE88C}"/>
              </a:ext>
            </a:extLst>
          </p:cNvPr>
          <p:cNvSpPr/>
          <p:nvPr/>
        </p:nvSpPr>
        <p:spPr>
          <a:xfrm>
            <a:off x="3362621" y="5089392"/>
            <a:ext cx="3182112" cy="13716"/>
          </a:xfrm>
          <a:prstGeom prst="rect">
            <a:avLst/>
          </a:prstGeom>
          <a:solidFill>
            <a:srgbClr val="C9D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5" name="Finding 3">
            <a:extLst>
              <a:ext uri="{FF2B5EF4-FFF2-40B4-BE49-F238E27FC236}">
                <a16:creationId xmlns:a16="http://schemas.microsoft.com/office/drawing/2014/main" id="{B5796070-1A6A-C322-C946-9A7F5550CAA4}"/>
              </a:ext>
            </a:extLst>
          </p:cNvPr>
          <p:cNvSpPr txBox="1"/>
          <p:nvPr/>
        </p:nvSpPr>
        <p:spPr>
          <a:xfrm>
            <a:off x="3369938" y="5324162"/>
            <a:ext cx="4488862" cy="116272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marR="0" lvl="0" indent="0" algn="l" defTabSz="938213" rtl="0" eaLnBrk="0" fontAlgn="base" latinLnBrk="0" hangingPunc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1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Skaidri definētas datu vajadzības</a:t>
            </a:r>
          </a:p>
          <a:p>
            <a:pPr marL="0" marR="0" lvl="0" indent="0" algn="l" defTabSz="938213" rtl="0" eaLnBrk="0" fontAlgn="base" latinLnBrk="0" hangingPunct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Pirms jaunu datu vākšanas risinājumu ieviešanas nepieciešams vienoties par iegūstamo datu apjomu, saturu un piemērotākajiem datu avotiem.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0" name="Decision heading">
            <a:extLst>
              <a:ext uri="{FF2B5EF4-FFF2-40B4-BE49-F238E27FC236}">
                <a16:creationId xmlns:a16="http://schemas.microsoft.com/office/drawing/2014/main" id="{DA68D88C-2CCA-8F9B-455B-495AAC9497FF}"/>
              </a:ext>
            </a:extLst>
          </p:cNvPr>
          <p:cNvSpPr txBox="1"/>
          <p:nvPr/>
        </p:nvSpPr>
        <p:spPr>
          <a:xfrm>
            <a:off x="8137915" y="1524783"/>
            <a:ext cx="46177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5D7F2E"/>
                </a:solidFill>
                <a:latin typeface="Calibri"/>
              </a:defRPr>
            </a:lvl1pPr>
          </a:lstStyle>
          <a:p>
            <a:pPr marL="0" marR="0" lvl="0" indent="0" algn="l" defTabSz="938213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>
                <a:ln>
                  <a:noFill/>
                </a:ln>
                <a:solidFill>
                  <a:srgbClr val="5D7F2E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TURPMĀKĀ RĪCĪBA</a:t>
            </a: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srgbClr val="5D7F2E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1" name="Decision heading accent">
            <a:extLst>
              <a:ext uri="{FF2B5EF4-FFF2-40B4-BE49-F238E27FC236}">
                <a16:creationId xmlns:a16="http://schemas.microsoft.com/office/drawing/2014/main" id="{EA1EB249-7245-E0F6-3486-42EDE271D13B}"/>
              </a:ext>
            </a:extLst>
          </p:cNvPr>
          <p:cNvSpPr>
            <a:spLocks/>
          </p:cNvSpPr>
          <p:nvPr/>
        </p:nvSpPr>
        <p:spPr>
          <a:xfrm>
            <a:off x="8139967" y="2095397"/>
            <a:ext cx="438912" cy="36576"/>
          </a:xfrm>
          <a:prstGeom prst="rect">
            <a:avLst/>
          </a:prstGeom>
          <a:solidFill>
            <a:srgbClr val="8FB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lv-LV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0" name="Next step 1">
            <a:extLst>
              <a:ext uri="{FF2B5EF4-FFF2-40B4-BE49-F238E27FC236}">
                <a16:creationId xmlns:a16="http://schemas.microsoft.com/office/drawing/2014/main" id="{68DE8D6A-BC1B-0096-D54D-242A57306B64}"/>
              </a:ext>
            </a:extLst>
          </p:cNvPr>
          <p:cNvSpPr txBox="1"/>
          <p:nvPr/>
        </p:nvSpPr>
        <p:spPr>
          <a:xfrm>
            <a:off x="8059031" y="2187998"/>
            <a:ext cx="4054450" cy="392740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marR="0" lvl="0" indent="-28575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Nepieciešams organizēt 2. sanāksmi par brīvprātīgā darba datu ieguves un uzskaites pilnveidošanu.</a:t>
            </a:r>
          </a:p>
          <a:p>
            <a:pPr marL="285750" marR="0" lvl="0" indent="-28575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Līdz sanāksmei veikt izpēti par starptautisko praksi brīvprātīgā darba datu vākšanā un apkopošanā.</a:t>
            </a:r>
          </a:p>
          <a:p>
            <a:pPr marL="285750" marR="0" lvl="0" indent="-28575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Izvērtēt Starptautiskās Darba organizācijas (ILO) metodiskos materiālus un citu valstu labo praksi.</a:t>
            </a:r>
          </a:p>
          <a:p>
            <a:pPr marL="285750" marR="0" lvl="0" indent="-285750" algn="l" defTabSz="938213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lv-LV" sz="1600" b="0" i="0" u="none" strike="noStrike" kern="1200" cap="none" spc="0" normalizeH="0" baseline="0" noProof="0">
                <a:ln>
                  <a:noFill/>
                </a:ln>
                <a:solidFill>
                  <a:srgbClr val="282D30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Sagatavot informāciju par iespējamiem datu ieguves modeļiem un metodoloģiskajiem risinājumiem Latvijā.</a:t>
            </a:r>
            <a:endParaRPr kumimoji="0" lang="lv-LV" sz="1600" b="0" i="0" u="none" strike="noStrike" kern="1200" cap="none" spc="0" normalizeH="0" baseline="0" noProof="0" dirty="0">
              <a:ln>
                <a:noFill/>
              </a:ln>
              <a:solidFill>
                <a:srgbClr val="282D30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998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C9FF3-ABC7-FE56-9854-4A77B031A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A780FC01-1471-1E92-5F6F-CCA011DFD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80" y="59852"/>
            <a:ext cx="11068050" cy="95885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lv-LV" sz="2300" dirty="0">
                <a:solidFill>
                  <a:srgbClr val="5D7F2E"/>
                </a:solidFill>
                <a:latin typeface="Verdana"/>
                <a:ea typeface="MS PGothic" panose="020B0600070205080204" pitchFamily="34" charset="-128"/>
                <a:cs typeface="+mn-cs"/>
              </a:rPr>
              <a:t>4.5. Brīvprātīgā darba atzīšana</a:t>
            </a:r>
            <a:endParaRPr lang="lv-LV" altLang="lv-LV" sz="2300" dirty="0">
              <a:solidFill>
                <a:srgbClr val="5D7F2E"/>
              </a:solidFill>
              <a:latin typeface="Verdana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25604" name="Slide Number Placeholder 5">
            <a:extLst>
              <a:ext uri="{FF2B5EF4-FFF2-40B4-BE49-F238E27FC236}">
                <a16:creationId xmlns:a16="http://schemas.microsoft.com/office/drawing/2014/main" id="{BF2EE40E-144E-4CEA-0380-5B6C38274B3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216EAF-0625-43BC-9D7D-A745EB333448}" type="slidenum">
              <a:rPr kumimoji="0" lang="en-US" altLang="lv-LV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lv-LV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5647144-D463-CDAF-E0BE-22867FA99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730426"/>
              </p:ext>
            </p:extLst>
          </p:nvPr>
        </p:nvGraphicFramePr>
        <p:xfrm>
          <a:off x="883920" y="836406"/>
          <a:ext cx="10607041" cy="5686313"/>
        </p:xfrm>
        <a:graphic>
          <a:graphicData uri="http://schemas.openxmlformats.org/drawingml/2006/table">
            <a:tbl>
              <a:tblPr firstRow="1" firstCol="1" bandRow="1"/>
              <a:tblGrid>
                <a:gridCol w="4324405">
                  <a:extLst>
                    <a:ext uri="{9D8B030D-6E8A-4147-A177-3AD203B41FA5}">
                      <a16:colId xmlns:a16="http://schemas.microsoft.com/office/drawing/2014/main" val="975552704"/>
                    </a:ext>
                  </a:extLst>
                </a:gridCol>
                <a:gridCol w="2769283">
                  <a:extLst>
                    <a:ext uri="{9D8B030D-6E8A-4147-A177-3AD203B41FA5}">
                      <a16:colId xmlns:a16="http://schemas.microsoft.com/office/drawing/2014/main" val="2789137388"/>
                    </a:ext>
                  </a:extLst>
                </a:gridCol>
                <a:gridCol w="1137284">
                  <a:extLst>
                    <a:ext uri="{9D8B030D-6E8A-4147-A177-3AD203B41FA5}">
                      <a16:colId xmlns:a16="http://schemas.microsoft.com/office/drawing/2014/main" val="3869616764"/>
                    </a:ext>
                  </a:extLst>
                </a:gridCol>
                <a:gridCol w="1472954">
                  <a:extLst>
                    <a:ext uri="{9D8B030D-6E8A-4147-A177-3AD203B41FA5}">
                      <a16:colId xmlns:a16="http://schemas.microsoft.com/office/drawing/2014/main" val="4008465861"/>
                    </a:ext>
                  </a:extLst>
                </a:gridCol>
                <a:gridCol w="903115">
                  <a:extLst>
                    <a:ext uri="{9D8B030D-6E8A-4147-A177-3AD203B41FA5}">
                      <a16:colId xmlns:a16="http://schemas.microsoft.com/office/drawing/2014/main" val="3470991171"/>
                    </a:ext>
                  </a:extLst>
                </a:gridCol>
              </a:tblGrid>
              <a:tr h="713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Rīcības virziens un darbības*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Darbība 2026.gadā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r>
                        <a:rPr lang="lv-LV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laiks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Atbildīgais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Līdz-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atbildīgais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35853" marR="358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512330"/>
                  </a:ext>
                </a:extLst>
              </a:tr>
              <a:tr h="1494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4.5.1. Darba grupas izveide risinājumu izstrādei par kompetenču, kas iegūtas, veicot brīvprātīgo darbu, iespējamo integrēšanu Brīvprātīgā darba informācijas sistēmā un to turpmāku pielietošanu.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ietvaros izveidota darba grupa par kompetenču atzīšanu, nepieciešamības gadījumā pieaicinot attiecīgās jomas ekspertus.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 cet.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IZM, VK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locekļi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099044"/>
                  </a:ext>
                </a:extLst>
              </a:tr>
              <a:tr h="13795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4.5.2. Brīvprātīgā darba kompetenču kataloga izveide un integrēšana Brīvprātīgā darba informācijas sistēmā.  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1) Izstrādāts kompetenču katalogs.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2) Kompetenču katalogs integrēts Brīvprātīgā darba informācijas sistēmā.  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III cet.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IV cet.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IZM, VK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NVA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locekļi 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locekļi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946189"/>
                  </a:ext>
                </a:extLst>
              </a:tr>
              <a:tr h="20989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4.5.5. Sabiedrības, darba devēju u.c. iesaistīto pušu informēšana par kompetenču atzīšanas nozīmīgumu.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ietvaros organizēta diskusija par iespējām un piemērotākajiem veidiem, kā nodrošināt sabiedrības, darba devēju un citu iesaistīto pušu informēšanu par kompetenču atzīšanas nozīmi un ieguldījumu neformāli iegūtu prasmju attīstībā.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IV cet.</a:t>
                      </a:r>
                      <a:endParaRPr lang="lv-LV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LM, IZM, VK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lv-LV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BDKP locekļi</a:t>
                      </a:r>
                      <a:endParaRPr lang="lv-LV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363" marR="563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159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374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6E109-5F6C-977A-6462-89A90BA44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481" y="52571"/>
            <a:ext cx="5593977" cy="1036642"/>
          </a:xfrm>
        </p:spPr>
        <p:txBody>
          <a:bodyPr/>
          <a:lstStyle/>
          <a:p>
            <a:r>
              <a:rPr lang="lv-LV" dirty="0">
                <a:solidFill>
                  <a:schemeClr val="accent3">
                    <a:lumMod val="50000"/>
                  </a:schemeClr>
                </a:solidFill>
              </a:rPr>
              <a:t>BD kompetenču kataloga pilotēšana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9096D-4C05-5BA9-0234-596080D1DE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FB082B-F68E-C69E-2A56-EC49C8F31B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ECBB57-2145-CAFE-2090-D95AA61F209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CE0049EE-6D50-44C0-9D50-9AE21FC58799}" type="slidenum">
              <a:rPr lang="en-US" altLang="lv-LV" smtClean="0"/>
              <a:pPr>
                <a:defRPr/>
              </a:pPr>
              <a:t>10</a:t>
            </a:fld>
            <a:endParaRPr lang="en-US" altLang="lv-LV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571C3E-FE9B-BEEE-0114-254FB53A36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144" y="941030"/>
            <a:ext cx="5498314" cy="28861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4F1502-727F-D878-AE41-2F0C4DA43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75747"/>
            <a:ext cx="5593977" cy="43110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ED2B4B-2FCC-607C-71A5-17A6745F2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81" y="3586626"/>
            <a:ext cx="4028259" cy="29658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2A2C2B-DB35-2253-F6C1-5B83E40611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2618" b="3444"/>
          <a:stretch>
            <a:fillRect/>
          </a:stretch>
        </p:blipFill>
        <p:spPr bwMode="auto">
          <a:xfrm>
            <a:off x="4326740" y="3689501"/>
            <a:ext cx="5760085" cy="13639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932463-1F62-7FCA-7382-DF076BA926A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3323"/>
          <a:stretch>
            <a:fillRect/>
          </a:stretch>
        </p:blipFill>
        <p:spPr>
          <a:xfrm>
            <a:off x="7299960" y="4550765"/>
            <a:ext cx="3672840" cy="20017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82F1DD-0704-D393-DD11-E9B0C78605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9154" y="5371245"/>
            <a:ext cx="2717606" cy="9563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0799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001B-7056-61FC-5FA5-9622B4A6C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341" y="381000"/>
            <a:ext cx="10399059" cy="1036642"/>
          </a:xfrm>
        </p:spPr>
        <p:txBody>
          <a:bodyPr/>
          <a:lstStyle/>
          <a:p>
            <a:r>
              <a:rPr lang="lv-LV" dirty="0">
                <a:solidFill>
                  <a:schemeClr val="accent3">
                    <a:lumMod val="50000"/>
                  </a:schemeClr>
                </a:solidFill>
              </a:rPr>
              <a:t>BD kompetenču katalogs – secinājumi un turpmākie soļi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56CFF-61CC-AA84-3954-BA8127B49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42213"/>
            <a:ext cx="9886545" cy="4373573"/>
          </a:xfrm>
        </p:spPr>
        <p:txBody>
          <a:bodyPr/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lv-LV" dirty="0"/>
              <a:t>Pilotēšanās piedalījās </a:t>
            </a:r>
            <a:r>
              <a:rPr lang="lv-LV" b="1" dirty="0"/>
              <a:t>84 brīvprātīgie </a:t>
            </a:r>
            <a:r>
              <a:rPr lang="lv-LV" dirty="0"/>
              <a:t>(74 jeb </a:t>
            </a:r>
            <a:r>
              <a:rPr lang="lv-LV" b="1" dirty="0"/>
              <a:t>88,1%</a:t>
            </a:r>
            <a:r>
              <a:rPr lang="lv-LV" dirty="0"/>
              <a:t> vēlējās iegūt izziņu par veikto darbu un iegūtajām kompetencēm)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lv-LV" dirty="0"/>
              <a:t>Kopumā ļoti daudz </a:t>
            </a:r>
            <a:r>
              <a:rPr lang="lv-LV" b="1" dirty="0"/>
              <a:t>atzinīgu komentāru </a:t>
            </a:r>
            <a:r>
              <a:rPr lang="lv-LV" dirty="0"/>
              <a:t>par Brīvprātīgajā darbā iegūto kompetenču katalogu un </a:t>
            </a:r>
            <a:r>
              <a:rPr lang="lv-LV" b="1" dirty="0"/>
              <a:t>noderīga informācija </a:t>
            </a:r>
            <a:r>
              <a:rPr lang="lv-LV" dirty="0"/>
              <a:t>BD koordinatorei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lv-LV" dirty="0"/>
              <a:t>Ir novērojumi un </a:t>
            </a:r>
            <a:r>
              <a:rPr lang="lv-LV" b="1" dirty="0"/>
              <a:t>ieteikumi</a:t>
            </a:r>
            <a:r>
              <a:rPr lang="lv-LV" dirty="0"/>
              <a:t>, kas jāņem vērā un jāiestrādā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lv-LV" dirty="0"/>
              <a:t>Nepieciešams sagatavot </a:t>
            </a:r>
            <a:r>
              <a:rPr lang="lv-LV" b="1" dirty="0"/>
              <a:t>vadlīnijas BD koordinatoriem </a:t>
            </a:r>
            <a:r>
              <a:rPr lang="lv-LV" dirty="0"/>
              <a:t>kataloga lietošanai un izziņu veidošanai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lv-LV" dirty="0"/>
              <a:t>Katalogu pagaidām varētu </a:t>
            </a:r>
            <a:r>
              <a:rPr lang="lv-LV" b="1"/>
              <a:t>lietot ārpus </a:t>
            </a:r>
            <a:r>
              <a:rPr lang="lv-LV" b="1" dirty="0"/>
              <a:t>BD IT sistēmas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lv-LV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endParaRPr lang="lv-LV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8C529-09EC-4F6F-323E-A6BE72CFF7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A21834-4E0D-0C8C-C470-CFAA9C814F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8DF6E-2507-35DD-5DC0-04FCBC8FC0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CE0049EE-6D50-44C0-9D50-9AE21FC58799}" type="slidenum">
              <a:rPr lang="en-US" altLang="lv-LV" smtClean="0"/>
              <a:pPr>
                <a:defRPr/>
              </a:pPr>
              <a:t>11</a:t>
            </a:fld>
            <a:endParaRPr lang="en-US" altLang="lv-LV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7D76D-DF5B-FF26-56C7-1CEEA1A9F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0393" y="4130409"/>
            <a:ext cx="8855207" cy="6477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9330AA-8F55-CFCB-87C2-2E8FA00255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51" r="2666"/>
          <a:stretch>
            <a:fillRect/>
          </a:stretch>
        </p:blipFill>
        <p:spPr>
          <a:xfrm>
            <a:off x="623651" y="4968108"/>
            <a:ext cx="8317149" cy="15088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6042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A249409A-6E5C-4EA8-BE01-32A9C3F5121C}"/>
              </a:ext>
            </a:extLst>
          </p:cNvPr>
          <p:cNvSpPr txBox="1">
            <a:spLocks/>
          </p:cNvSpPr>
          <p:nvPr/>
        </p:nvSpPr>
        <p:spPr bwMode="auto">
          <a:xfrm>
            <a:off x="701675" y="4773472"/>
            <a:ext cx="10788650" cy="1385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957" tIns="46979" rIns="93957" bIns="46979">
            <a:normAutofit fontScale="32500" lnSpcReduction="20000"/>
          </a:bodyPr>
          <a:lstStyle>
            <a:lvl1pPr marL="0" indent="0" algn="ctr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62000" indent="-292100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731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430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112963" indent="-233363" algn="l" defTabSz="93821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2813">
              <a:lnSpc>
                <a:spcPct val="170000"/>
              </a:lnSpc>
              <a:defRPr/>
            </a:pPr>
            <a:endParaRPr lang="lv-LV" altLang="lv-LV" dirty="0">
              <a:cs typeface="Arial" panose="020B0604020202020204" pitchFamily="34" charset="0"/>
              <a:hlinkClick r:id="rId3"/>
            </a:endParaRPr>
          </a:p>
          <a:p>
            <a:pPr defTabSz="912813">
              <a:lnSpc>
                <a:spcPct val="170000"/>
              </a:lnSpc>
              <a:defRPr/>
            </a:pPr>
            <a:r>
              <a:rPr lang="lv-LV" altLang="lv-LV" sz="6400" b="1" dirty="0">
                <a:solidFill>
                  <a:srgbClr val="6BA439"/>
                </a:solidFill>
                <a:ea typeface="MS PGothic" panose="020B0600070205080204" pitchFamily="34" charset="-128"/>
                <a:cs typeface="+mn-cs"/>
                <a:hlinkClick r:id="" action="ppaction://noaction"/>
              </a:rPr>
              <a:t>www.lm.gov.lv</a:t>
            </a:r>
          </a:p>
          <a:p>
            <a:pPr defTabSz="912813">
              <a:lnSpc>
                <a:spcPct val="170000"/>
              </a:lnSpc>
              <a:defRPr/>
            </a:pPr>
            <a:r>
              <a:rPr lang="lv-LV" altLang="lv-LV" sz="6400" b="1" dirty="0">
                <a:solidFill>
                  <a:srgbClr val="6BA439"/>
                </a:solidFill>
                <a:ea typeface="MS PGothic" panose="020B0600070205080204" pitchFamily="34" charset="-128"/>
                <a:cs typeface="+mn-cs"/>
                <a:hlinkClick r:id="" action="ppaction://noaction"/>
              </a:rPr>
              <a:t>www.nva.gov.lv</a:t>
            </a:r>
            <a:endParaRPr lang="en-US" altLang="lv-LV" sz="6400" b="1" dirty="0">
              <a:solidFill>
                <a:srgbClr val="6BA439"/>
              </a:solidFill>
              <a:ea typeface="MS PGothic" panose="020B0600070205080204" pitchFamily="34" charset="-128"/>
              <a:cs typeface="+mn-cs"/>
              <a:hlinkClick r:id="" action="ppaction://noaction"/>
            </a:endParaRPr>
          </a:p>
          <a:p>
            <a:pPr algn="l" defTabSz="912813">
              <a:lnSpc>
                <a:spcPct val="170000"/>
              </a:lnSpc>
              <a:defRPr/>
            </a:pPr>
            <a:endParaRPr lang="lv-LV" altLang="lv-LV" sz="5200" b="1" dirty="0">
              <a:solidFill>
                <a:srgbClr val="6BA439"/>
              </a:solidFill>
              <a:ea typeface="MS PGothic" panose="020B0600070205080204" pitchFamily="34" charset="-128"/>
            </a:endParaRPr>
          </a:p>
          <a:p>
            <a:pPr algn="l" defTabSz="912813">
              <a:lnSpc>
                <a:spcPct val="170000"/>
              </a:lnSpc>
              <a:defRPr/>
            </a:pPr>
            <a:endParaRPr lang="lv-LV" altLang="lv-LV" dirty="0">
              <a:cs typeface="Arial" panose="020B0604020202020204" pitchFamily="34" charset="0"/>
            </a:endParaRPr>
          </a:p>
        </p:txBody>
      </p:sp>
      <p:sp>
        <p:nvSpPr>
          <p:cNvPr id="86021" name="Rectangle 1">
            <a:extLst>
              <a:ext uri="{FF2B5EF4-FFF2-40B4-BE49-F238E27FC236}">
                <a16:creationId xmlns:a16="http://schemas.microsoft.com/office/drawing/2014/main" id="{D4935953-E9D5-400F-AB1D-D663101F5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0662" y="3561030"/>
            <a:ext cx="9210675" cy="63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5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82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9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en-US" altLang="lv-LV" sz="4000" b="1" dirty="0">
                <a:solidFill>
                  <a:srgbClr val="6BA439"/>
                </a:solidFill>
                <a:latin typeface="Verdana" panose="020B0604030504040204" pitchFamily="34" charset="0"/>
              </a:rPr>
              <a:t>PALDIES!</a:t>
            </a:r>
            <a:endParaRPr lang="lv-LV" altLang="lv-LV" sz="4000" i="1" dirty="0">
              <a:solidFill>
                <a:srgbClr val="000000"/>
              </a:solidFill>
              <a:latin typeface="Montserrat" panose="00000500000000000000" pitchFamily="2" charset="-7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DDF2708-B87F-4809-A26F-DC750F3B3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" t="7240"/>
          <a:stretch>
            <a:fillRect/>
          </a:stretch>
        </p:blipFill>
        <p:spPr bwMode="auto">
          <a:xfrm>
            <a:off x="8704592" y="2990290"/>
            <a:ext cx="2304359" cy="215451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9A3795AC-6A77-A2A0-E5DA-2F6450577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" t="7240"/>
          <a:stretch>
            <a:fillRect/>
          </a:stretch>
        </p:blipFill>
        <p:spPr bwMode="auto">
          <a:xfrm>
            <a:off x="1081439" y="2990290"/>
            <a:ext cx="2304359" cy="215451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89_Prezentacija_templateLV</Template>
  <TotalTime>10659</TotalTime>
  <Words>1158</Words>
  <Application>Microsoft Office PowerPoint</Application>
  <PresentationFormat>Widescreen</PresentationFormat>
  <Paragraphs>147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MS PGothic</vt:lpstr>
      <vt:lpstr>Arial</vt:lpstr>
      <vt:lpstr>Calibri</vt:lpstr>
      <vt:lpstr>Montserrat</vt:lpstr>
      <vt:lpstr>Times New Roman</vt:lpstr>
      <vt:lpstr>Verdana</vt:lpstr>
      <vt:lpstr>Wingdings</vt:lpstr>
      <vt:lpstr>89_Prezentacija_templateLV</vt:lpstr>
      <vt:lpstr> Brīvprātīgā darba konsultatīvās padomes darba plāna  informatīvajā ziņojumā  “Brīvprātīgais darbs Latvijā”  identificēto rīcības virzienu īstenošanas gaita 2026. gadā  </vt:lpstr>
      <vt:lpstr>PowerPoint Presentation</vt:lpstr>
      <vt:lpstr>4.1. Brīvprātīgā darba politikas nostiprināšana attīstības un politikas plānošanas dokumentos</vt:lpstr>
      <vt:lpstr>PowerPoint Presentation</vt:lpstr>
      <vt:lpstr>4.2. Datu pieejamības veicināšana</vt:lpstr>
      <vt:lpstr>PowerPoint Presentation</vt:lpstr>
      <vt:lpstr>PowerPoint Presentation</vt:lpstr>
      <vt:lpstr>PowerPoint Presentation</vt:lpstr>
      <vt:lpstr>4.5. Brīvprātīgā darba atzīšana</vt:lpstr>
      <vt:lpstr>BD kompetenču kataloga pilotēšana</vt:lpstr>
      <vt:lpstr>BD kompetenču katalogs – secinājumi un turpmākie soļi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Dagnija</dc:creator>
  <cp:lastModifiedBy>Laura Kornete</cp:lastModifiedBy>
  <cp:revision>564</cp:revision>
  <cp:lastPrinted>2017-01-19T09:57:19Z</cp:lastPrinted>
  <dcterms:created xsi:type="dcterms:W3CDTF">2014-11-20T14:46:47Z</dcterms:created>
  <dcterms:modified xsi:type="dcterms:W3CDTF">2026-09-18T08:52:01Z</dcterms:modified>
  <cp:contentStatus/>
</cp:coreProperties>
</file>