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57" r:id="rId5"/>
    <p:sldId id="1270" r:id="rId6"/>
    <p:sldId id="1261" r:id="rId7"/>
    <p:sldId id="1278" r:id="rId8"/>
    <p:sldId id="1286" r:id="rId9"/>
    <p:sldId id="1285" r:id="rId10"/>
    <p:sldId id="1276" r:id="rId11"/>
    <p:sldId id="1275" r:id="rId12"/>
    <p:sldId id="1274" r:id="rId13"/>
    <p:sldId id="1280" r:id="rId14"/>
    <p:sldId id="1279" r:id="rId15"/>
    <p:sldId id="1281" r:id="rId16"/>
    <p:sldId id="1283" r:id="rId17"/>
    <p:sldId id="1284" r:id="rId18"/>
    <p:sldId id="262" r:id="rId19"/>
  </p:sldIdLst>
  <p:sldSz cx="18288000" cy="10287000"/>
  <p:notesSz cx="6858000" cy="9144000"/>
  <p:embeddedFontLst>
    <p:embeddedFont>
      <p:font typeface="Verdana" panose="020B060403050404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95" dt="2026-09-17T08:50:20.223"/>
    <p1510:client id="{3E05AD4F-D688-193D-8149-2D82EEF3D66F}" v="9" dt="2026-09-17T12:43:30.381"/>
    <p1510:client id="{64CCEDD3-A853-41CD-93DA-A45C3D7053D0}" v="2118" dt="2026-09-18T06:24:18.381"/>
    <p1510:client id="{ED75F5AC-8BA8-9418-034D-4B5C7A7722EF}" v="5" dt="2026-09-17T08:54:33.771"/>
    <p1510:client id="{EE7DD7A0-EB3F-76AB-F1FE-E2AE9CFA8DD6}" v="7" dt="2026-09-17T06:53:35.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443" autoAdjust="0"/>
  </p:normalViewPr>
  <p:slideViewPr>
    <p:cSldViewPr snapToGrid="0">
      <p:cViewPr varScale="1">
        <p:scale>
          <a:sx n="44" d="100"/>
          <a:sy n="44" d="100"/>
        </p:scale>
        <p:origin x="660" y="3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72F767-30DE-4AA6-845A-55695ABD1168}" type="doc">
      <dgm:prSet loTypeId="urn:microsoft.com/office/officeart/2008/layout/LinedList" loCatId="list" qsTypeId="urn:microsoft.com/office/officeart/2005/8/quickstyle/simple1#3" qsCatId="simple" csTypeId="urn:microsoft.com/office/officeart/2005/8/colors/accent1_2#3" csCatId="accent1" phldr="1"/>
      <dgm:spPr/>
      <dgm:t>
        <a:bodyPr/>
        <a:lstStyle/>
        <a:p>
          <a:endParaRPr lang="en-US"/>
        </a:p>
      </dgm:t>
    </dgm:pt>
    <dgm:pt modelId="{24316C35-8A98-47C7-8148-EDB1AC62F5C7}">
      <dgm:prSet/>
      <dgm:spPr/>
      <dgm:t>
        <a:bodyPr/>
        <a:lstStyle/>
        <a:p>
          <a:r>
            <a:rPr lang="lv-LV" b="1"/>
            <a:t>24. Septembrī</a:t>
          </a:r>
          <a:br>
            <a:rPr lang="lv-LV"/>
          </a:br>
          <a:r>
            <a:rPr lang="lv-LV" b="0"/>
            <a:t>Praktisks seminārs brīvprātīgā darba koordinatoriem “Konfliktu risināšana un sarežģītas situācijas brīvprātīgajā darbā”</a:t>
          </a:r>
        </a:p>
      </dgm:t>
    </dgm:pt>
    <dgm:pt modelId="{EB89EF43-1CB6-45F5-99B5-97EE0EB65B9A}" type="parTrans" cxnId="{45150819-B7E6-41D5-A7EF-94B137EE06BA}">
      <dgm:prSet/>
      <dgm:spPr/>
      <dgm:t>
        <a:bodyPr/>
        <a:lstStyle/>
        <a:p>
          <a:endParaRPr lang="en-US"/>
        </a:p>
      </dgm:t>
    </dgm:pt>
    <dgm:pt modelId="{C2D7B185-D142-4D4C-B60E-E8304BF4252E}" type="sibTrans" cxnId="{45150819-B7E6-41D5-A7EF-94B137EE06BA}">
      <dgm:prSet/>
      <dgm:spPr/>
      <dgm:t>
        <a:bodyPr/>
        <a:lstStyle/>
        <a:p>
          <a:endParaRPr lang="en-US"/>
        </a:p>
      </dgm:t>
    </dgm:pt>
    <dgm:pt modelId="{37083462-F4B3-4AD8-87F7-BA7167004D01}">
      <dgm:prSet/>
      <dgm:spPr/>
      <dgm:t>
        <a:bodyPr/>
        <a:lstStyle/>
        <a:p>
          <a:r>
            <a:rPr lang="lv-LV" b="1"/>
            <a:t>16. Oktobrī</a:t>
          </a:r>
        </a:p>
        <a:p>
          <a:r>
            <a:rPr lang="lv-LV" b="0"/>
            <a:t>Senioru mēneša ietvaros - </a:t>
          </a:r>
          <a:r>
            <a:rPr lang="lv-LV" altLang="lv-LV">
              <a:solidFill>
                <a:schemeClr val="tx1"/>
              </a:solidFill>
              <a:ea typeface="MS PGothic" panose="020B0600070205080204" pitchFamily="34" charset="-128"/>
              <a:cs typeface="Calibri Light" panose="020F0302020204030204" pitchFamily="34" charset="0"/>
            </a:rPr>
            <a:t>tiešsaistes raidījums </a:t>
          </a:r>
          <a:r>
            <a:rPr lang="lv-LV"/>
            <a:t>«</a:t>
          </a:r>
          <a:r>
            <a:rPr lang="lv-LV" b="0" i="1" u="none"/>
            <a:t>Brīvprātīgais darbs Senioriem</a:t>
          </a:r>
          <a:r>
            <a:rPr lang="lv-LV"/>
            <a:t>».</a:t>
          </a:r>
          <a:endParaRPr lang="en-US"/>
        </a:p>
      </dgm:t>
    </dgm:pt>
    <dgm:pt modelId="{53174943-3C33-493D-A20D-99535B3E8625}" type="parTrans" cxnId="{6CBAD17E-E7DF-46E7-B222-C3C11BE9A38F}">
      <dgm:prSet/>
      <dgm:spPr/>
      <dgm:t>
        <a:bodyPr/>
        <a:lstStyle/>
        <a:p>
          <a:endParaRPr lang="en-US"/>
        </a:p>
      </dgm:t>
    </dgm:pt>
    <dgm:pt modelId="{EE847496-640C-410D-B267-E606F2071E9A}" type="sibTrans" cxnId="{6CBAD17E-E7DF-46E7-B222-C3C11BE9A38F}">
      <dgm:prSet/>
      <dgm:spPr/>
      <dgm:t>
        <a:bodyPr/>
        <a:lstStyle/>
        <a:p>
          <a:endParaRPr lang="en-US"/>
        </a:p>
      </dgm:t>
    </dgm:pt>
    <dgm:pt modelId="{98375652-19C1-4FA1-9FD1-4039A193409A}">
      <dgm:prSet/>
      <dgm:spPr/>
      <dgm:t>
        <a:bodyPr/>
        <a:lstStyle/>
        <a:p>
          <a:r>
            <a:rPr lang="lv-LV" b="1" dirty="0"/>
            <a:t>19. novembrī</a:t>
          </a:r>
        </a:p>
        <a:p>
          <a:r>
            <a:rPr lang="lv-LV" b="0" dirty="0"/>
            <a:t>Nacionālā konference «</a:t>
          </a:r>
          <a:r>
            <a:rPr lang="lv-LV" b="0" i="1" u="none" dirty="0"/>
            <a:t>Stiprinot brīvprātīgo darbu Latvijā – sadarbība, iesaiste un attīstība</a:t>
          </a:r>
          <a:r>
            <a:rPr lang="lv-LV" b="0" dirty="0"/>
            <a:t>»</a:t>
          </a:r>
          <a:endParaRPr lang="en-US" b="0" dirty="0"/>
        </a:p>
      </dgm:t>
    </dgm:pt>
    <dgm:pt modelId="{4D813716-67D4-45CF-A0A3-431A0B7FEB68}" type="parTrans" cxnId="{F0D51F3A-EE78-4BFB-B612-288FAB1E86CF}">
      <dgm:prSet/>
      <dgm:spPr/>
      <dgm:t>
        <a:bodyPr/>
        <a:lstStyle/>
        <a:p>
          <a:endParaRPr lang="en-US"/>
        </a:p>
      </dgm:t>
    </dgm:pt>
    <dgm:pt modelId="{03A7AE94-B069-401A-BD4C-02F861525CE3}" type="sibTrans" cxnId="{F0D51F3A-EE78-4BFB-B612-288FAB1E86CF}">
      <dgm:prSet/>
      <dgm:spPr/>
      <dgm:t>
        <a:bodyPr/>
        <a:lstStyle/>
        <a:p>
          <a:endParaRPr lang="en-US"/>
        </a:p>
      </dgm:t>
    </dgm:pt>
    <dgm:pt modelId="{C2F6E5AE-77B7-4B96-A12C-69B89B84F25F}">
      <dgm:prSet/>
      <dgm:spPr/>
      <dgm:t>
        <a:bodyPr/>
        <a:lstStyle/>
        <a:p>
          <a:r>
            <a:rPr lang="lv-LV" b="1"/>
            <a:t>6. decembrī</a:t>
          </a:r>
        </a:p>
        <a:p>
          <a:r>
            <a:rPr lang="lv-LV" b="0"/>
            <a:t>Brīvprātīgo Godināšana </a:t>
          </a:r>
          <a:r>
            <a:rPr lang="lv-LV" altLang="lv-LV" b="0">
              <a:solidFill>
                <a:schemeClr val="tx1"/>
              </a:solidFill>
              <a:ea typeface="MS PGothic" panose="020B0600070205080204" pitchFamily="34" charset="-128"/>
              <a:cs typeface="Calibri Light" panose="020F0302020204030204" pitchFamily="34" charset="0"/>
            </a:rPr>
            <a:t>«Gada Brīvprātīgais 2026»</a:t>
          </a:r>
          <a:endParaRPr lang="en-US" b="0"/>
        </a:p>
      </dgm:t>
    </dgm:pt>
    <dgm:pt modelId="{FFE04C25-8358-4F15-97A1-5EB9BF9631C8}" type="parTrans" cxnId="{8BAB56EE-CF1D-48F7-B8CF-ACAF56BB0232}">
      <dgm:prSet/>
      <dgm:spPr/>
      <dgm:t>
        <a:bodyPr/>
        <a:lstStyle/>
        <a:p>
          <a:endParaRPr lang="en-US"/>
        </a:p>
      </dgm:t>
    </dgm:pt>
    <dgm:pt modelId="{EBDA1768-005E-4B30-8C4B-A23240F98B08}" type="sibTrans" cxnId="{8BAB56EE-CF1D-48F7-B8CF-ACAF56BB0232}">
      <dgm:prSet/>
      <dgm:spPr/>
      <dgm:t>
        <a:bodyPr/>
        <a:lstStyle/>
        <a:p>
          <a:endParaRPr lang="en-US"/>
        </a:p>
      </dgm:t>
    </dgm:pt>
    <dgm:pt modelId="{A429CA18-120E-4AB9-A4C0-F61753DCA5CA}">
      <dgm:prSet/>
      <dgm:spPr/>
      <dgm:t>
        <a:bodyPr/>
        <a:lstStyle/>
        <a:p>
          <a:r>
            <a:rPr lang="lv-LV" b="1"/>
            <a:t>14. Oktobrī </a:t>
          </a:r>
        </a:p>
        <a:p>
          <a:r>
            <a:rPr lang="lv-LV">
              <a:solidFill>
                <a:schemeClr val="tx1"/>
              </a:solidFill>
              <a:ea typeface="MS PGothic" panose="020B0600070205080204" pitchFamily="34" charset="-128"/>
              <a:cs typeface="Calibri Light" panose="020F0302020204030204" pitchFamily="34" charset="0"/>
            </a:rPr>
            <a:t>Sadarbībā ar VIAA - s</a:t>
          </a:r>
          <a:r>
            <a:rPr lang="lv-LV" b="0"/>
            <a:t>eminārs skolēniem par brīvprātīgo darbu kā alternatīvu zinātniski pētnieciskajam darbam </a:t>
          </a:r>
          <a:endParaRPr lang="en-US" b="0"/>
        </a:p>
      </dgm:t>
    </dgm:pt>
    <dgm:pt modelId="{3073AEF8-B230-48FC-93E2-233D3452724D}" type="parTrans" cxnId="{F014F7F1-F5FD-4FD0-B5AE-75BA9CD6E456}">
      <dgm:prSet/>
      <dgm:spPr/>
      <dgm:t>
        <a:bodyPr/>
        <a:lstStyle/>
        <a:p>
          <a:endParaRPr lang="lv-LV"/>
        </a:p>
      </dgm:t>
    </dgm:pt>
    <dgm:pt modelId="{E78314B9-3E09-41BC-95A4-177A8D4C1CAD}" type="sibTrans" cxnId="{F014F7F1-F5FD-4FD0-B5AE-75BA9CD6E456}">
      <dgm:prSet/>
      <dgm:spPr/>
      <dgm:t>
        <a:bodyPr/>
        <a:lstStyle/>
        <a:p>
          <a:endParaRPr lang="lv-LV"/>
        </a:p>
      </dgm:t>
    </dgm:pt>
    <dgm:pt modelId="{C8A2E79F-6257-4A34-A5F2-C765B85582DC}" type="pres">
      <dgm:prSet presAssocID="{A372F767-30DE-4AA6-845A-55695ABD1168}" presName="vert0" presStyleCnt="0">
        <dgm:presLayoutVars>
          <dgm:dir/>
          <dgm:animOne val="branch"/>
          <dgm:animLvl val="lvl"/>
        </dgm:presLayoutVars>
      </dgm:prSet>
      <dgm:spPr/>
    </dgm:pt>
    <dgm:pt modelId="{A40B8B08-96EB-41FA-B5B7-D554C754B0A6}" type="pres">
      <dgm:prSet presAssocID="{24316C35-8A98-47C7-8148-EDB1AC62F5C7}" presName="thickLine" presStyleLbl="alignNode1" presStyleIdx="0" presStyleCnt="5"/>
      <dgm:spPr/>
    </dgm:pt>
    <dgm:pt modelId="{E8F7D96E-33DE-4C99-B537-44BFE4272571}" type="pres">
      <dgm:prSet presAssocID="{24316C35-8A98-47C7-8148-EDB1AC62F5C7}" presName="horz1" presStyleCnt="0"/>
      <dgm:spPr/>
    </dgm:pt>
    <dgm:pt modelId="{E3D873BA-C4CE-4AE0-8100-ED207BDEE128}" type="pres">
      <dgm:prSet presAssocID="{24316C35-8A98-47C7-8148-EDB1AC62F5C7}" presName="tx1" presStyleLbl="revTx" presStyleIdx="0" presStyleCnt="5"/>
      <dgm:spPr/>
    </dgm:pt>
    <dgm:pt modelId="{60625171-13B4-4317-9E84-E98975AA68BD}" type="pres">
      <dgm:prSet presAssocID="{24316C35-8A98-47C7-8148-EDB1AC62F5C7}" presName="vert1" presStyleCnt="0"/>
      <dgm:spPr/>
    </dgm:pt>
    <dgm:pt modelId="{A9C53164-B549-4C26-B9D7-D602F374B600}" type="pres">
      <dgm:prSet presAssocID="{A429CA18-120E-4AB9-A4C0-F61753DCA5CA}" presName="thickLine" presStyleLbl="alignNode1" presStyleIdx="1" presStyleCnt="5"/>
      <dgm:spPr/>
    </dgm:pt>
    <dgm:pt modelId="{F0C53895-3024-4B41-A753-5DA6086510CC}" type="pres">
      <dgm:prSet presAssocID="{A429CA18-120E-4AB9-A4C0-F61753DCA5CA}" presName="horz1" presStyleCnt="0"/>
      <dgm:spPr/>
    </dgm:pt>
    <dgm:pt modelId="{7784555D-CCE2-4DB1-A8FA-114EDB6D4DAB}" type="pres">
      <dgm:prSet presAssocID="{A429CA18-120E-4AB9-A4C0-F61753DCA5CA}" presName="tx1" presStyleLbl="revTx" presStyleIdx="1" presStyleCnt="5"/>
      <dgm:spPr/>
    </dgm:pt>
    <dgm:pt modelId="{53BE43BE-602B-4A8C-964F-99008C6E599D}" type="pres">
      <dgm:prSet presAssocID="{A429CA18-120E-4AB9-A4C0-F61753DCA5CA}" presName="vert1" presStyleCnt="0"/>
      <dgm:spPr/>
    </dgm:pt>
    <dgm:pt modelId="{10B7B836-28DA-4E45-9103-AC4AFFC4E652}" type="pres">
      <dgm:prSet presAssocID="{37083462-F4B3-4AD8-87F7-BA7167004D01}" presName="thickLine" presStyleLbl="alignNode1" presStyleIdx="2" presStyleCnt="5"/>
      <dgm:spPr/>
    </dgm:pt>
    <dgm:pt modelId="{3BCAB424-4877-4FAD-8E59-CC0857F252B7}" type="pres">
      <dgm:prSet presAssocID="{37083462-F4B3-4AD8-87F7-BA7167004D01}" presName="horz1" presStyleCnt="0"/>
      <dgm:spPr/>
    </dgm:pt>
    <dgm:pt modelId="{FADF91E9-A068-4CDF-8AF4-8E6DF4D47099}" type="pres">
      <dgm:prSet presAssocID="{37083462-F4B3-4AD8-87F7-BA7167004D01}" presName="tx1" presStyleLbl="revTx" presStyleIdx="2" presStyleCnt="5"/>
      <dgm:spPr/>
    </dgm:pt>
    <dgm:pt modelId="{7A686488-5410-4688-B069-A48AC35A49C2}" type="pres">
      <dgm:prSet presAssocID="{37083462-F4B3-4AD8-87F7-BA7167004D01}" presName="vert1" presStyleCnt="0"/>
      <dgm:spPr/>
    </dgm:pt>
    <dgm:pt modelId="{231CF02F-0C67-4DA4-81BB-AEF5B9E8CF05}" type="pres">
      <dgm:prSet presAssocID="{98375652-19C1-4FA1-9FD1-4039A193409A}" presName="thickLine" presStyleLbl="alignNode1" presStyleIdx="3" presStyleCnt="5"/>
      <dgm:spPr/>
    </dgm:pt>
    <dgm:pt modelId="{BFED86E7-ECF7-4671-8501-F2860FF16AF4}" type="pres">
      <dgm:prSet presAssocID="{98375652-19C1-4FA1-9FD1-4039A193409A}" presName="horz1" presStyleCnt="0"/>
      <dgm:spPr/>
    </dgm:pt>
    <dgm:pt modelId="{0887E06B-BDA4-4285-80C7-323CE686CE77}" type="pres">
      <dgm:prSet presAssocID="{98375652-19C1-4FA1-9FD1-4039A193409A}" presName="tx1" presStyleLbl="revTx" presStyleIdx="3" presStyleCnt="5"/>
      <dgm:spPr/>
    </dgm:pt>
    <dgm:pt modelId="{E48A53F8-4C24-4E28-B891-44C07F816526}" type="pres">
      <dgm:prSet presAssocID="{98375652-19C1-4FA1-9FD1-4039A193409A}" presName="vert1" presStyleCnt="0"/>
      <dgm:spPr/>
    </dgm:pt>
    <dgm:pt modelId="{1C1F42BA-B735-4276-A940-C1CD96E50199}" type="pres">
      <dgm:prSet presAssocID="{C2F6E5AE-77B7-4B96-A12C-69B89B84F25F}" presName="thickLine" presStyleLbl="alignNode1" presStyleIdx="4" presStyleCnt="5"/>
      <dgm:spPr/>
    </dgm:pt>
    <dgm:pt modelId="{5E401DF3-E976-4741-8211-7958CE8BBCF7}" type="pres">
      <dgm:prSet presAssocID="{C2F6E5AE-77B7-4B96-A12C-69B89B84F25F}" presName="horz1" presStyleCnt="0"/>
      <dgm:spPr/>
    </dgm:pt>
    <dgm:pt modelId="{880DEFAB-7ECE-4AAD-85AF-BE65458DF55E}" type="pres">
      <dgm:prSet presAssocID="{C2F6E5AE-77B7-4B96-A12C-69B89B84F25F}" presName="tx1" presStyleLbl="revTx" presStyleIdx="4" presStyleCnt="5"/>
      <dgm:spPr/>
    </dgm:pt>
    <dgm:pt modelId="{355F7C28-B3A7-4A2A-AA6C-338DC58F1DDA}" type="pres">
      <dgm:prSet presAssocID="{C2F6E5AE-77B7-4B96-A12C-69B89B84F25F}" presName="vert1" presStyleCnt="0"/>
      <dgm:spPr/>
    </dgm:pt>
  </dgm:ptLst>
  <dgm:cxnLst>
    <dgm:cxn modelId="{45150819-B7E6-41D5-A7EF-94B137EE06BA}" srcId="{A372F767-30DE-4AA6-845A-55695ABD1168}" destId="{24316C35-8A98-47C7-8148-EDB1AC62F5C7}" srcOrd="0" destOrd="0" parTransId="{EB89EF43-1CB6-45F5-99B5-97EE0EB65B9A}" sibTransId="{C2D7B185-D142-4D4C-B60E-E8304BF4252E}"/>
    <dgm:cxn modelId="{1ACC032D-FB03-4783-B938-A40C4C420696}" type="presOf" srcId="{C2F6E5AE-77B7-4B96-A12C-69B89B84F25F}" destId="{880DEFAB-7ECE-4AAD-85AF-BE65458DF55E}" srcOrd="0" destOrd="0" presId="urn:microsoft.com/office/officeart/2008/layout/LinedList"/>
    <dgm:cxn modelId="{F0D51F3A-EE78-4BFB-B612-288FAB1E86CF}" srcId="{A372F767-30DE-4AA6-845A-55695ABD1168}" destId="{98375652-19C1-4FA1-9FD1-4039A193409A}" srcOrd="3" destOrd="0" parTransId="{4D813716-67D4-45CF-A0A3-431A0B7FEB68}" sibTransId="{03A7AE94-B069-401A-BD4C-02F861525CE3}"/>
    <dgm:cxn modelId="{26C0C75D-013D-46ED-B69B-16906A32A2AC}" type="presOf" srcId="{98375652-19C1-4FA1-9FD1-4039A193409A}" destId="{0887E06B-BDA4-4285-80C7-323CE686CE77}" srcOrd="0" destOrd="0" presId="urn:microsoft.com/office/officeart/2008/layout/LinedList"/>
    <dgm:cxn modelId="{6CBAD17E-E7DF-46E7-B222-C3C11BE9A38F}" srcId="{A372F767-30DE-4AA6-845A-55695ABD1168}" destId="{37083462-F4B3-4AD8-87F7-BA7167004D01}" srcOrd="2" destOrd="0" parTransId="{53174943-3C33-493D-A20D-99535B3E8625}" sibTransId="{EE847496-640C-410D-B267-E606F2071E9A}"/>
    <dgm:cxn modelId="{FC0FBE8B-8190-4DE6-84A1-80DE16C807C5}" type="presOf" srcId="{A372F767-30DE-4AA6-845A-55695ABD1168}" destId="{C8A2E79F-6257-4A34-A5F2-C765B85582DC}" srcOrd="0" destOrd="0" presId="urn:microsoft.com/office/officeart/2008/layout/LinedList"/>
    <dgm:cxn modelId="{D6CCEDBA-C014-4817-A36F-6286A233F026}" type="presOf" srcId="{A429CA18-120E-4AB9-A4C0-F61753DCA5CA}" destId="{7784555D-CCE2-4DB1-A8FA-114EDB6D4DAB}" srcOrd="0" destOrd="0" presId="urn:microsoft.com/office/officeart/2008/layout/LinedList"/>
    <dgm:cxn modelId="{5BB056CD-DBAE-417C-8571-1F4AB281BA2A}" type="presOf" srcId="{37083462-F4B3-4AD8-87F7-BA7167004D01}" destId="{FADF91E9-A068-4CDF-8AF4-8E6DF4D47099}" srcOrd="0" destOrd="0" presId="urn:microsoft.com/office/officeart/2008/layout/LinedList"/>
    <dgm:cxn modelId="{ADB275E4-AC32-40BA-8F12-E4F917E15010}" type="presOf" srcId="{24316C35-8A98-47C7-8148-EDB1AC62F5C7}" destId="{E3D873BA-C4CE-4AE0-8100-ED207BDEE128}" srcOrd="0" destOrd="0" presId="urn:microsoft.com/office/officeart/2008/layout/LinedList"/>
    <dgm:cxn modelId="{8BAB56EE-CF1D-48F7-B8CF-ACAF56BB0232}" srcId="{A372F767-30DE-4AA6-845A-55695ABD1168}" destId="{C2F6E5AE-77B7-4B96-A12C-69B89B84F25F}" srcOrd="4" destOrd="0" parTransId="{FFE04C25-8358-4F15-97A1-5EB9BF9631C8}" sibTransId="{EBDA1768-005E-4B30-8C4B-A23240F98B08}"/>
    <dgm:cxn modelId="{F014F7F1-F5FD-4FD0-B5AE-75BA9CD6E456}" srcId="{A372F767-30DE-4AA6-845A-55695ABD1168}" destId="{A429CA18-120E-4AB9-A4C0-F61753DCA5CA}" srcOrd="1" destOrd="0" parTransId="{3073AEF8-B230-48FC-93E2-233D3452724D}" sibTransId="{E78314B9-3E09-41BC-95A4-177A8D4C1CAD}"/>
    <dgm:cxn modelId="{43ABC45A-A19F-42F6-8E35-A60AC9557127}" type="presParOf" srcId="{C8A2E79F-6257-4A34-A5F2-C765B85582DC}" destId="{A40B8B08-96EB-41FA-B5B7-D554C754B0A6}" srcOrd="0" destOrd="0" presId="urn:microsoft.com/office/officeart/2008/layout/LinedList"/>
    <dgm:cxn modelId="{21A5F7E6-631B-4A3B-B4E3-66731014105E}" type="presParOf" srcId="{C8A2E79F-6257-4A34-A5F2-C765B85582DC}" destId="{E8F7D96E-33DE-4C99-B537-44BFE4272571}" srcOrd="1" destOrd="0" presId="urn:microsoft.com/office/officeart/2008/layout/LinedList"/>
    <dgm:cxn modelId="{2507C3A6-1F3D-4D1F-9F7E-AB5ED2897223}" type="presParOf" srcId="{E8F7D96E-33DE-4C99-B537-44BFE4272571}" destId="{E3D873BA-C4CE-4AE0-8100-ED207BDEE128}" srcOrd="0" destOrd="0" presId="urn:microsoft.com/office/officeart/2008/layout/LinedList"/>
    <dgm:cxn modelId="{19CB8552-3958-4C95-B4A4-69B38E437921}" type="presParOf" srcId="{E8F7D96E-33DE-4C99-B537-44BFE4272571}" destId="{60625171-13B4-4317-9E84-E98975AA68BD}" srcOrd="1" destOrd="0" presId="urn:microsoft.com/office/officeart/2008/layout/LinedList"/>
    <dgm:cxn modelId="{56F4080C-82B4-45BB-8A5E-78A2BAAA0A31}" type="presParOf" srcId="{C8A2E79F-6257-4A34-A5F2-C765B85582DC}" destId="{A9C53164-B549-4C26-B9D7-D602F374B600}" srcOrd="2" destOrd="0" presId="urn:microsoft.com/office/officeart/2008/layout/LinedList"/>
    <dgm:cxn modelId="{03A65821-5B82-47A9-97A9-67761D6820E9}" type="presParOf" srcId="{C8A2E79F-6257-4A34-A5F2-C765B85582DC}" destId="{F0C53895-3024-4B41-A753-5DA6086510CC}" srcOrd="3" destOrd="0" presId="urn:microsoft.com/office/officeart/2008/layout/LinedList"/>
    <dgm:cxn modelId="{B7AA075C-E02F-4738-A24D-A8AD16AE44E8}" type="presParOf" srcId="{F0C53895-3024-4B41-A753-5DA6086510CC}" destId="{7784555D-CCE2-4DB1-A8FA-114EDB6D4DAB}" srcOrd="0" destOrd="0" presId="urn:microsoft.com/office/officeart/2008/layout/LinedList"/>
    <dgm:cxn modelId="{C2DACC4D-9B63-4D5A-AD7D-DD5BDCF3D26C}" type="presParOf" srcId="{F0C53895-3024-4B41-A753-5DA6086510CC}" destId="{53BE43BE-602B-4A8C-964F-99008C6E599D}" srcOrd="1" destOrd="0" presId="urn:microsoft.com/office/officeart/2008/layout/LinedList"/>
    <dgm:cxn modelId="{2B20001E-B5FF-4A9B-B1ED-69F596854B12}" type="presParOf" srcId="{C8A2E79F-6257-4A34-A5F2-C765B85582DC}" destId="{10B7B836-28DA-4E45-9103-AC4AFFC4E652}" srcOrd="4" destOrd="0" presId="urn:microsoft.com/office/officeart/2008/layout/LinedList"/>
    <dgm:cxn modelId="{B03B5C00-A3D0-40CD-9477-E05585939585}" type="presParOf" srcId="{C8A2E79F-6257-4A34-A5F2-C765B85582DC}" destId="{3BCAB424-4877-4FAD-8E59-CC0857F252B7}" srcOrd="5" destOrd="0" presId="urn:microsoft.com/office/officeart/2008/layout/LinedList"/>
    <dgm:cxn modelId="{8BD1323B-8423-44C2-9742-D46F45396BCB}" type="presParOf" srcId="{3BCAB424-4877-4FAD-8E59-CC0857F252B7}" destId="{FADF91E9-A068-4CDF-8AF4-8E6DF4D47099}" srcOrd="0" destOrd="0" presId="urn:microsoft.com/office/officeart/2008/layout/LinedList"/>
    <dgm:cxn modelId="{76E99051-2372-4963-9757-16A77A2B47FA}" type="presParOf" srcId="{3BCAB424-4877-4FAD-8E59-CC0857F252B7}" destId="{7A686488-5410-4688-B069-A48AC35A49C2}" srcOrd="1" destOrd="0" presId="urn:microsoft.com/office/officeart/2008/layout/LinedList"/>
    <dgm:cxn modelId="{C9ADC403-F87A-4853-82C7-1419C8DB7461}" type="presParOf" srcId="{C8A2E79F-6257-4A34-A5F2-C765B85582DC}" destId="{231CF02F-0C67-4DA4-81BB-AEF5B9E8CF05}" srcOrd="6" destOrd="0" presId="urn:microsoft.com/office/officeart/2008/layout/LinedList"/>
    <dgm:cxn modelId="{7DE48367-14F3-4A82-8CAF-8159866E4966}" type="presParOf" srcId="{C8A2E79F-6257-4A34-A5F2-C765B85582DC}" destId="{BFED86E7-ECF7-4671-8501-F2860FF16AF4}" srcOrd="7" destOrd="0" presId="urn:microsoft.com/office/officeart/2008/layout/LinedList"/>
    <dgm:cxn modelId="{2C0331E2-9723-44FD-A9BF-771A485115A3}" type="presParOf" srcId="{BFED86E7-ECF7-4671-8501-F2860FF16AF4}" destId="{0887E06B-BDA4-4285-80C7-323CE686CE77}" srcOrd="0" destOrd="0" presId="urn:microsoft.com/office/officeart/2008/layout/LinedList"/>
    <dgm:cxn modelId="{CC71E2B3-B1A6-4CDE-A42E-08143450E323}" type="presParOf" srcId="{BFED86E7-ECF7-4671-8501-F2860FF16AF4}" destId="{E48A53F8-4C24-4E28-B891-44C07F816526}" srcOrd="1" destOrd="0" presId="urn:microsoft.com/office/officeart/2008/layout/LinedList"/>
    <dgm:cxn modelId="{3E86F59B-7788-4EBD-BC8D-F9C45491285B}" type="presParOf" srcId="{C8A2E79F-6257-4A34-A5F2-C765B85582DC}" destId="{1C1F42BA-B735-4276-A940-C1CD96E50199}" srcOrd="8" destOrd="0" presId="urn:microsoft.com/office/officeart/2008/layout/LinedList"/>
    <dgm:cxn modelId="{02309CFF-47BC-4B4C-8AAA-D1B9009E603B}" type="presParOf" srcId="{C8A2E79F-6257-4A34-A5F2-C765B85582DC}" destId="{5E401DF3-E976-4741-8211-7958CE8BBCF7}" srcOrd="9" destOrd="0" presId="urn:microsoft.com/office/officeart/2008/layout/LinedList"/>
    <dgm:cxn modelId="{69BBF9A6-75C6-44BE-A2B7-A2F187E58021}" type="presParOf" srcId="{5E401DF3-E976-4741-8211-7958CE8BBCF7}" destId="{880DEFAB-7ECE-4AAD-85AF-BE65458DF55E}" srcOrd="0" destOrd="0" presId="urn:microsoft.com/office/officeart/2008/layout/LinedList"/>
    <dgm:cxn modelId="{6AABF2EC-39F2-42A5-8FBD-B793834F5562}" type="presParOf" srcId="{5E401DF3-E976-4741-8211-7958CE8BBCF7}" destId="{355F7C28-B3A7-4A2A-AA6C-338DC58F1DDA}"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0B8B08-96EB-41FA-B5B7-D554C754B0A6}">
      <dsp:nvSpPr>
        <dsp:cNvPr id="0" name=""/>
        <dsp:cNvSpPr/>
      </dsp:nvSpPr>
      <dsp:spPr>
        <a:xfrm>
          <a:off x="0" y="859"/>
          <a:ext cx="14478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D873BA-C4CE-4AE0-8100-ED207BDEE128}">
      <dsp:nvSpPr>
        <dsp:cNvPr id="0" name=""/>
        <dsp:cNvSpPr/>
      </dsp:nvSpPr>
      <dsp:spPr>
        <a:xfrm>
          <a:off x="0" y="859"/>
          <a:ext cx="14478000" cy="140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b="1" kern="1200"/>
            <a:t>24. Septembrī</a:t>
          </a:r>
          <a:br>
            <a:rPr lang="lv-LV" sz="2500" kern="1200"/>
          </a:br>
          <a:r>
            <a:rPr lang="lv-LV" sz="2500" b="0" kern="1200"/>
            <a:t>Praktisks seminārs brīvprātīgā darba koordinatoriem “Konfliktu risināšana un sarežģītas situācijas brīvprātīgajā darbā”</a:t>
          </a:r>
        </a:p>
      </dsp:txBody>
      <dsp:txXfrm>
        <a:off x="0" y="859"/>
        <a:ext cx="14478000" cy="1407970"/>
      </dsp:txXfrm>
    </dsp:sp>
    <dsp:sp modelId="{A9C53164-B549-4C26-B9D7-D602F374B600}">
      <dsp:nvSpPr>
        <dsp:cNvPr id="0" name=""/>
        <dsp:cNvSpPr/>
      </dsp:nvSpPr>
      <dsp:spPr>
        <a:xfrm>
          <a:off x="0" y="1408830"/>
          <a:ext cx="14478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84555D-CCE2-4DB1-A8FA-114EDB6D4DAB}">
      <dsp:nvSpPr>
        <dsp:cNvPr id="0" name=""/>
        <dsp:cNvSpPr/>
      </dsp:nvSpPr>
      <dsp:spPr>
        <a:xfrm>
          <a:off x="0" y="1408830"/>
          <a:ext cx="14478000" cy="140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b="1" kern="1200"/>
            <a:t>14. Oktobrī </a:t>
          </a:r>
        </a:p>
        <a:p>
          <a:pPr marL="0" lvl="0" indent="0" algn="l" defTabSz="1111250">
            <a:lnSpc>
              <a:spcPct val="90000"/>
            </a:lnSpc>
            <a:spcBef>
              <a:spcPct val="0"/>
            </a:spcBef>
            <a:spcAft>
              <a:spcPct val="35000"/>
            </a:spcAft>
            <a:buNone/>
          </a:pPr>
          <a:r>
            <a:rPr lang="lv-LV" sz="2500" kern="1200">
              <a:solidFill>
                <a:schemeClr val="tx1"/>
              </a:solidFill>
              <a:ea typeface="MS PGothic" panose="020B0600070205080204" pitchFamily="34" charset="-128"/>
              <a:cs typeface="Calibri Light" panose="020F0302020204030204" pitchFamily="34" charset="0"/>
            </a:rPr>
            <a:t>Sadarbībā ar VIAA - s</a:t>
          </a:r>
          <a:r>
            <a:rPr lang="lv-LV" sz="2500" b="0" kern="1200"/>
            <a:t>eminārs skolēniem par brīvprātīgo darbu kā alternatīvu zinātniski pētnieciskajam darbam </a:t>
          </a:r>
          <a:endParaRPr lang="en-US" sz="2500" b="0" kern="1200"/>
        </a:p>
      </dsp:txBody>
      <dsp:txXfrm>
        <a:off x="0" y="1408830"/>
        <a:ext cx="14478000" cy="1407970"/>
      </dsp:txXfrm>
    </dsp:sp>
    <dsp:sp modelId="{10B7B836-28DA-4E45-9103-AC4AFFC4E652}">
      <dsp:nvSpPr>
        <dsp:cNvPr id="0" name=""/>
        <dsp:cNvSpPr/>
      </dsp:nvSpPr>
      <dsp:spPr>
        <a:xfrm>
          <a:off x="0" y="2816801"/>
          <a:ext cx="14478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DF91E9-A068-4CDF-8AF4-8E6DF4D47099}">
      <dsp:nvSpPr>
        <dsp:cNvPr id="0" name=""/>
        <dsp:cNvSpPr/>
      </dsp:nvSpPr>
      <dsp:spPr>
        <a:xfrm>
          <a:off x="0" y="2816801"/>
          <a:ext cx="14478000" cy="140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b="1" kern="1200"/>
            <a:t>16. Oktobrī</a:t>
          </a:r>
        </a:p>
        <a:p>
          <a:pPr marL="0" lvl="0" indent="0" algn="l" defTabSz="1111250">
            <a:lnSpc>
              <a:spcPct val="90000"/>
            </a:lnSpc>
            <a:spcBef>
              <a:spcPct val="0"/>
            </a:spcBef>
            <a:spcAft>
              <a:spcPct val="35000"/>
            </a:spcAft>
            <a:buNone/>
          </a:pPr>
          <a:r>
            <a:rPr lang="lv-LV" sz="2500" b="0" kern="1200"/>
            <a:t>Senioru mēneša ietvaros - </a:t>
          </a:r>
          <a:r>
            <a:rPr lang="lv-LV" altLang="lv-LV" sz="2500" kern="1200">
              <a:solidFill>
                <a:schemeClr val="tx1"/>
              </a:solidFill>
              <a:ea typeface="MS PGothic" panose="020B0600070205080204" pitchFamily="34" charset="-128"/>
              <a:cs typeface="Calibri Light" panose="020F0302020204030204" pitchFamily="34" charset="0"/>
            </a:rPr>
            <a:t>tiešsaistes raidījums </a:t>
          </a:r>
          <a:r>
            <a:rPr lang="lv-LV" sz="2500" kern="1200"/>
            <a:t>«</a:t>
          </a:r>
          <a:r>
            <a:rPr lang="lv-LV" sz="2500" b="0" i="1" u="none" kern="1200"/>
            <a:t>Brīvprātīgais darbs Senioriem</a:t>
          </a:r>
          <a:r>
            <a:rPr lang="lv-LV" sz="2500" kern="1200"/>
            <a:t>».</a:t>
          </a:r>
          <a:endParaRPr lang="en-US" sz="2500" kern="1200"/>
        </a:p>
      </dsp:txBody>
      <dsp:txXfrm>
        <a:off x="0" y="2816801"/>
        <a:ext cx="14478000" cy="1407970"/>
      </dsp:txXfrm>
    </dsp:sp>
    <dsp:sp modelId="{231CF02F-0C67-4DA4-81BB-AEF5B9E8CF05}">
      <dsp:nvSpPr>
        <dsp:cNvPr id="0" name=""/>
        <dsp:cNvSpPr/>
      </dsp:nvSpPr>
      <dsp:spPr>
        <a:xfrm>
          <a:off x="0" y="4224771"/>
          <a:ext cx="14478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87E06B-BDA4-4285-80C7-323CE686CE77}">
      <dsp:nvSpPr>
        <dsp:cNvPr id="0" name=""/>
        <dsp:cNvSpPr/>
      </dsp:nvSpPr>
      <dsp:spPr>
        <a:xfrm>
          <a:off x="0" y="4224771"/>
          <a:ext cx="14478000" cy="140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b="1" kern="1200" dirty="0"/>
            <a:t>19. novembrī</a:t>
          </a:r>
        </a:p>
        <a:p>
          <a:pPr marL="0" lvl="0" indent="0" algn="l" defTabSz="1111250">
            <a:lnSpc>
              <a:spcPct val="90000"/>
            </a:lnSpc>
            <a:spcBef>
              <a:spcPct val="0"/>
            </a:spcBef>
            <a:spcAft>
              <a:spcPct val="35000"/>
            </a:spcAft>
            <a:buNone/>
          </a:pPr>
          <a:r>
            <a:rPr lang="lv-LV" sz="2500" b="0" kern="1200" dirty="0"/>
            <a:t>Nacionālā konference «</a:t>
          </a:r>
          <a:r>
            <a:rPr lang="lv-LV" sz="2500" b="0" i="1" u="none" kern="1200" dirty="0"/>
            <a:t>Stiprinot brīvprātīgo darbu Latvijā – sadarbība, iesaiste un attīstība</a:t>
          </a:r>
          <a:r>
            <a:rPr lang="lv-LV" sz="2500" b="0" kern="1200" dirty="0"/>
            <a:t>»</a:t>
          </a:r>
          <a:endParaRPr lang="en-US" sz="2500" b="0" kern="1200" dirty="0"/>
        </a:p>
      </dsp:txBody>
      <dsp:txXfrm>
        <a:off x="0" y="4224771"/>
        <a:ext cx="14478000" cy="1407970"/>
      </dsp:txXfrm>
    </dsp:sp>
    <dsp:sp modelId="{1C1F42BA-B735-4276-A940-C1CD96E50199}">
      <dsp:nvSpPr>
        <dsp:cNvPr id="0" name=""/>
        <dsp:cNvSpPr/>
      </dsp:nvSpPr>
      <dsp:spPr>
        <a:xfrm>
          <a:off x="0" y="5632742"/>
          <a:ext cx="144780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0DEFAB-7ECE-4AAD-85AF-BE65458DF55E}">
      <dsp:nvSpPr>
        <dsp:cNvPr id="0" name=""/>
        <dsp:cNvSpPr/>
      </dsp:nvSpPr>
      <dsp:spPr>
        <a:xfrm>
          <a:off x="0" y="5632742"/>
          <a:ext cx="14478000" cy="140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lv-LV" sz="2500" b="1" kern="1200"/>
            <a:t>6. decembrī</a:t>
          </a:r>
        </a:p>
        <a:p>
          <a:pPr marL="0" lvl="0" indent="0" algn="l" defTabSz="1111250">
            <a:lnSpc>
              <a:spcPct val="90000"/>
            </a:lnSpc>
            <a:spcBef>
              <a:spcPct val="0"/>
            </a:spcBef>
            <a:spcAft>
              <a:spcPct val="35000"/>
            </a:spcAft>
            <a:buNone/>
          </a:pPr>
          <a:r>
            <a:rPr lang="lv-LV" sz="2500" b="0" kern="1200"/>
            <a:t>Brīvprātīgo Godināšana </a:t>
          </a:r>
          <a:r>
            <a:rPr lang="lv-LV" altLang="lv-LV" sz="2500" b="0" kern="1200">
              <a:solidFill>
                <a:schemeClr val="tx1"/>
              </a:solidFill>
              <a:ea typeface="MS PGothic" panose="020B0600070205080204" pitchFamily="34" charset="-128"/>
              <a:cs typeface="Calibri Light" panose="020F0302020204030204" pitchFamily="34" charset="0"/>
            </a:rPr>
            <a:t>«Gada Brīvprātīgais 2026»</a:t>
          </a:r>
          <a:endParaRPr lang="en-US" sz="2500" b="0" kern="1200"/>
        </a:p>
      </dsp:txBody>
      <dsp:txXfrm>
        <a:off x="0" y="5632742"/>
        <a:ext cx="14478000" cy="140797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BC31B-98BA-4D45-B89E-2769D3D600DE}" type="datetimeFigureOut">
              <a:rPr lang="lv-LV" smtClean="0"/>
              <a:t>18.09.2026</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A8677F-9F2A-4A53-9FBC-DA54694B293C}" type="slidenum">
              <a:rPr lang="lv-LV" smtClean="0"/>
              <a:t>‹#›</a:t>
            </a:fld>
            <a:endParaRPr lang="lv-LV"/>
          </a:p>
        </p:txBody>
      </p:sp>
    </p:spTree>
    <p:extLst>
      <p:ext uri="{BB962C8B-B14F-4D97-AF65-F5344CB8AC3E}">
        <p14:creationId xmlns:p14="http://schemas.microsoft.com/office/powerpoint/2010/main" val="3595169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b935da67f2_2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g3b935da67f2_2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43A8677F-9F2A-4A53-9FBC-DA54694B293C}" type="slidenum">
              <a:rPr lang="lv-LV" smtClean="0"/>
              <a:t>2</a:t>
            </a:fld>
            <a:endParaRPr lang="lv-LV"/>
          </a:p>
        </p:txBody>
      </p:sp>
    </p:spTree>
    <p:extLst>
      <p:ext uri="{BB962C8B-B14F-4D97-AF65-F5344CB8AC3E}">
        <p14:creationId xmlns:p14="http://schemas.microsoft.com/office/powerpoint/2010/main" val="2263323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1200"/>
              </a:spcBef>
              <a:spcAft>
                <a:spcPts val="0"/>
              </a:spcAft>
              <a:buClrTx/>
              <a:buSzTx/>
              <a:buFontTx/>
              <a:buNone/>
              <a:tabLst/>
              <a:defRPr/>
            </a:pPr>
            <a:endParaRPr lang="lv-LV"/>
          </a:p>
        </p:txBody>
      </p:sp>
      <p:sp>
        <p:nvSpPr>
          <p:cNvPr id="4" name="Slide Number Placeholder 3"/>
          <p:cNvSpPr>
            <a:spLocks noGrp="1"/>
          </p:cNvSpPr>
          <p:nvPr>
            <p:ph type="sldNum" sz="quarter" idx="5"/>
          </p:nvPr>
        </p:nvSpPr>
        <p:spPr/>
        <p:txBody>
          <a:bodyPr/>
          <a:lstStyle/>
          <a:p>
            <a:fld id="{1B279CF9-1BEB-4BD2-BFB6-79C9D6052C24}" type="slidenum">
              <a:rPr lang="lv-LV" smtClean="0"/>
              <a:t>3</a:t>
            </a:fld>
            <a:endParaRPr lang="lv-LV"/>
          </a:p>
        </p:txBody>
      </p:sp>
    </p:spTree>
    <p:extLst>
      <p:ext uri="{BB962C8B-B14F-4D97-AF65-F5344CB8AC3E}">
        <p14:creationId xmlns:p14="http://schemas.microsoft.com/office/powerpoint/2010/main" val="153963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43A8677F-9F2A-4A53-9FBC-DA54694B293C}" type="slidenum">
              <a:rPr lang="lv-LV" smtClean="0"/>
              <a:t>5</a:t>
            </a:fld>
            <a:endParaRPr lang="lv-LV"/>
          </a:p>
        </p:txBody>
      </p:sp>
    </p:spTree>
    <p:extLst>
      <p:ext uri="{BB962C8B-B14F-4D97-AF65-F5344CB8AC3E}">
        <p14:creationId xmlns:p14="http://schemas.microsoft.com/office/powerpoint/2010/main" val="305026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FB1C0-C60B-0A4E-5338-AFBF7F6F7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0350A5-CD92-21C3-7FF4-8343892AE8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D66D54-2CA1-68CE-2C48-98EED9277FB4}"/>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C62A3B96-EEAF-A3F0-CE31-7A16EA28F1B2}"/>
              </a:ext>
            </a:extLst>
          </p:cNvPr>
          <p:cNvSpPr>
            <a:spLocks noGrp="1"/>
          </p:cNvSpPr>
          <p:nvPr>
            <p:ph type="sldNum" sz="quarter" idx="5"/>
          </p:nvPr>
        </p:nvSpPr>
        <p:spPr/>
        <p:txBody>
          <a:bodyPr/>
          <a:lstStyle/>
          <a:p>
            <a:fld id="{43A8677F-9F2A-4A53-9FBC-DA54694B293C}" type="slidenum">
              <a:rPr lang="lv-LV" smtClean="0"/>
              <a:t>6</a:t>
            </a:fld>
            <a:endParaRPr lang="lv-LV"/>
          </a:p>
        </p:txBody>
      </p:sp>
    </p:spTree>
    <p:extLst>
      <p:ext uri="{BB962C8B-B14F-4D97-AF65-F5344CB8AC3E}">
        <p14:creationId xmlns:p14="http://schemas.microsoft.com/office/powerpoint/2010/main" val="930342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6E28E-7EB7-381A-DDAC-836EF87BE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0E561-EDE2-EAA5-508C-DBF0E3D93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68CAAB-41CA-DA01-D010-617A46C42621}"/>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87FBC097-FC02-07B4-BDC6-6E2A62885504}"/>
              </a:ext>
            </a:extLst>
          </p:cNvPr>
          <p:cNvSpPr>
            <a:spLocks noGrp="1"/>
          </p:cNvSpPr>
          <p:nvPr>
            <p:ph type="sldNum" sz="quarter" idx="5"/>
          </p:nvPr>
        </p:nvSpPr>
        <p:spPr/>
        <p:txBody>
          <a:bodyPr/>
          <a:lstStyle/>
          <a:p>
            <a:fld id="{43A8677F-9F2A-4A53-9FBC-DA54694B293C}" type="slidenum">
              <a:rPr lang="lv-LV" smtClean="0"/>
              <a:t>8</a:t>
            </a:fld>
            <a:endParaRPr lang="lv-LV"/>
          </a:p>
        </p:txBody>
      </p:sp>
    </p:spTree>
    <p:extLst>
      <p:ext uri="{BB962C8B-B14F-4D97-AF65-F5344CB8AC3E}">
        <p14:creationId xmlns:p14="http://schemas.microsoft.com/office/powerpoint/2010/main" val="4211601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1D610-3A28-A699-F8FB-31AF83269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FDD95-B12A-D935-1257-0745C741E3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7759D-3CDB-8648-3068-AF5889AA32D9}"/>
              </a:ext>
            </a:extLst>
          </p:cNvPr>
          <p:cNvSpPr>
            <a:spLocks noGrp="1"/>
          </p:cNvSpPr>
          <p:nvPr>
            <p:ph type="body" idx="1"/>
          </p:nvPr>
        </p:nvSpPr>
        <p:spPr/>
        <p:txBody>
          <a:bodyPr/>
          <a:lstStyle/>
          <a:p>
            <a:endParaRPr lang="lv-LV"/>
          </a:p>
        </p:txBody>
      </p:sp>
      <p:sp>
        <p:nvSpPr>
          <p:cNvPr id="4" name="Slide Number Placeholder 3">
            <a:extLst>
              <a:ext uri="{FF2B5EF4-FFF2-40B4-BE49-F238E27FC236}">
                <a16:creationId xmlns:a16="http://schemas.microsoft.com/office/drawing/2014/main" id="{06DAE028-F527-DD02-5B96-553F7788306A}"/>
              </a:ext>
            </a:extLst>
          </p:cNvPr>
          <p:cNvSpPr>
            <a:spLocks noGrp="1"/>
          </p:cNvSpPr>
          <p:nvPr>
            <p:ph type="sldNum" sz="quarter" idx="5"/>
          </p:nvPr>
        </p:nvSpPr>
        <p:spPr/>
        <p:txBody>
          <a:bodyPr/>
          <a:lstStyle/>
          <a:p>
            <a:fld id="{43A8677F-9F2A-4A53-9FBC-DA54694B293C}" type="slidenum">
              <a:rPr lang="lv-LV" smtClean="0"/>
              <a:t>9</a:t>
            </a:fld>
            <a:endParaRPr lang="lv-LV"/>
          </a:p>
        </p:txBody>
      </p:sp>
    </p:spTree>
    <p:extLst>
      <p:ext uri="{BB962C8B-B14F-4D97-AF65-F5344CB8AC3E}">
        <p14:creationId xmlns:p14="http://schemas.microsoft.com/office/powerpoint/2010/main" val="29758428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b935da67f2_2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 name="Google Shape;174;g3b935da67f2_2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www.youtube.com/watch?v=_kHIJlWOniQ" TargetMode="Externa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pic>
        <p:nvPicPr>
          <p:cNvPr id="129" name="Google Shape;129;p25"/>
          <p:cNvPicPr preferRelativeResize="0"/>
          <p:nvPr/>
        </p:nvPicPr>
        <p:blipFill rotWithShape="1">
          <a:blip r:embed="rId3">
            <a:alphaModFix/>
          </a:blip>
          <a:srcRect/>
          <a:stretch/>
        </p:blipFill>
        <p:spPr>
          <a:xfrm>
            <a:off x="6286500" y="3"/>
            <a:ext cx="5666448" cy="6249254"/>
          </a:xfrm>
          <a:prstGeom prst="rect">
            <a:avLst/>
          </a:prstGeom>
          <a:noFill/>
          <a:ln>
            <a:noFill/>
          </a:ln>
        </p:spPr>
      </p:pic>
      <p:sp>
        <p:nvSpPr>
          <p:cNvPr id="130" name="Google Shape;130;p25"/>
          <p:cNvSpPr txBox="1">
            <a:spLocks noGrp="1"/>
          </p:cNvSpPr>
          <p:nvPr>
            <p:ph type="ctrTitle"/>
          </p:nvPr>
        </p:nvSpPr>
        <p:spPr>
          <a:xfrm>
            <a:off x="2819400" y="5753100"/>
            <a:ext cx="12344400" cy="1485900"/>
          </a:xfrm>
          <a:prstGeom prst="rect">
            <a:avLst/>
          </a:prstGeom>
          <a:noFill/>
          <a:ln>
            <a:noFill/>
          </a:ln>
        </p:spPr>
        <p:txBody>
          <a:bodyPr spcFirstLastPara="1" vert="horz" wrap="square" lIns="140950" tIns="70450" rIns="140950" bIns="70450" rtlCol="0" anchor="ctr" anchorCtr="0">
            <a:normAutofit fontScale="90000"/>
          </a:bodyPr>
          <a:lstStyle/>
          <a:p>
            <a:pPr>
              <a:spcBef>
                <a:spcPts val="0"/>
              </a:spcBef>
              <a:buClr>
                <a:schemeClr val="dk1"/>
              </a:buClr>
              <a:buSzPct val="100000"/>
            </a:pPr>
            <a:r>
              <a:rPr lang="lv-LV" sz="4800" b="1">
                <a:latin typeface="Times New Roman"/>
                <a:ea typeface="Times New Roman"/>
                <a:cs typeface="Times New Roman"/>
                <a:sym typeface="Times New Roman"/>
              </a:rPr>
              <a:t>Aktuālā informācija par NVA aktivitātēm brīvprātīgā darba jomā</a:t>
            </a:r>
            <a:br>
              <a:rPr lang="lv-LV" sz="4800" b="1">
                <a:latin typeface="Times New Roman"/>
                <a:ea typeface="Times New Roman"/>
                <a:cs typeface="Times New Roman"/>
                <a:sym typeface="Times New Roman"/>
              </a:rPr>
            </a:br>
            <a:br>
              <a:rPr lang="lv" sz="4800" b="1">
                <a:latin typeface="Times New Roman"/>
                <a:ea typeface="Times New Roman"/>
                <a:cs typeface="Times New Roman"/>
                <a:sym typeface="Times New Roman"/>
              </a:rPr>
            </a:br>
            <a:r>
              <a:rPr lang="lv" sz="3000" b="1">
                <a:latin typeface="Times New Roman"/>
                <a:ea typeface="Times New Roman"/>
                <a:cs typeface="Times New Roman"/>
                <a:sym typeface="Times New Roman"/>
              </a:rPr>
              <a:t>2026. gada 23. </a:t>
            </a:r>
            <a:r>
              <a:rPr lang="lv-LV" sz="3000" b="1">
                <a:latin typeface="Times New Roman"/>
                <a:ea typeface="Times New Roman"/>
                <a:cs typeface="Times New Roman"/>
                <a:sym typeface="Times New Roman"/>
              </a:rPr>
              <a:t>septembris</a:t>
            </a:r>
            <a:br>
              <a:rPr lang="lv" sz="3000" b="1">
                <a:latin typeface="Times New Roman"/>
                <a:ea typeface="Times New Roman"/>
                <a:cs typeface="Times New Roman"/>
                <a:sym typeface="Times New Roman"/>
              </a:rPr>
            </a:br>
            <a:endParaRPr sz="3000" b="1">
              <a:latin typeface="Times New Roman"/>
              <a:ea typeface="Times New Roman"/>
              <a:cs typeface="Times New Roman"/>
              <a:sym typeface="Times New Roman"/>
            </a:endParaRPr>
          </a:p>
        </p:txBody>
      </p:sp>
      <p:pic>
        <p:nvPicPr>
          <p:cNvPr id="131" name="Google Shape;131;p25"/>
          <p:cNvPicPr preferRelativeResize="0"/>
          <p:nvPr/>
        </p:nvPicPr>
        <p:blipFill rotWithShape="1">
          <a:blip r:embed="rId4">
            <a:alphaModFix/>
          </a:blip>
          <a:srcRect/>
          <a:stretch/>
        </p:blipFill>
        <p:spPr>
          <a:xfrm>
            <a:off x="0" y="9933300"/>
            <a:ext cx="18288000" cy="3669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B4293C-C851-49DA-A2A8-F40C4B1F355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3"/>
            <a:ext cx="2642614" cy="2936698"/>
          </a:xfrm>
          <a:prstGeom prst="rect">
            <a:avLst/>
          </a:prstGeom>
        </p:spPr>
      </p:pic>
      <p:sp>
        <p:nvSpPr>
          <p:cNvPr id="10" name="Subtitle 2">
            <a:extLst>
              <a:ext uri="{FF2B5EF4-FFF2-40B4-BE49-F238E27FC236}">
                <a16:creationId xmlns:a16="http://schemas.microsoft.com/office/drawing/2014/main" id="{BA6D1486-D776-4D9D-9A9F-756041CD69DE}"/>
              </a:ext>
            </a:extLst>
          </p:cNvPr>
          <p:cNvSpPr txBox="1">
            <a:spLocks/>
          </p:cNvSpPr>
          <p:nvPr/>
        </p:nvSpPr>
        <p:spPr>
          <a:xfrm>
            <a:off x="2701994" y="208846"/>
            <a:ext cx="14478001" cy="1638300"/>
          </a:xfrm>
          <a:prstGeom prst="rect">
            <a:avLst/>
          </a:prstGeom>
        </p:spPr>
        <p:txBody>
          <a:bodyPr vert="horz" lIns="140936" tIns="70468" rIns="140936" bIns="70468" rtlCol="0">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algn="just">
              <a:lnSpc>
                <a:spcPct val="150000"/>
              </a:lnSpc>
              <a:defRPr/>
            </a:pPr>
            <a:endParaRPr lang="lv-LV" altLang="lv-LV" sz="3000">
              <a:solidFill>
                <a:schemeClr val="tx1"/>
              </a:solidFill>
              <a:ea typeface="MS PGothic" panose="020B0600070205080204" pitchFamily="34" charset="-128"/>
              <a:cs typeface="Calibri Light" panose="020F0302020204030204" pitchFamily="34" charset="0"/>
            </a:endParaRPr>
          </a:p>
        </p:txBody>
      </p:sp>
      <p:sp>
        <p:nvSpPr>
          <p:cNvPr id="2" name="Title 3">
            <a:extLst>
              <a:ext uri="{FF2B5EF4-FFF2-40B4-BE49-F238E27FC236}">
                <a16:creationId xmlns:a16="http://schemas.microsoft.com/office/drawing/2014/main" id="{BB2113F1-D2D1-3B05-77A3-66E18DDECAA0}"/>
              </a:ext>
            </a:extLst>
          </p:cNvPr>
          <p:cNvSpPr txBox="1">
            <a:spLocks/>
          </p:cNvSpPr>
          <p:nvPr/>
        </p:nvSpPr>
        <p:spPr>
          <a:xfrm>
            <a:off x="2514600" y="457202"/>
            <a:ext cx="14724772" cy="1485900"/>
          </a:xfrm>
          <a:prstGeom prst="rect">
            <a:avLst/>
          </a:prstGeom>
        </p:spPr>
        <p:txBody>
          <a:bodyPr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lv-LV" sz="4000" b="1">
                <a:cs typeface="Times New Roman" pitchFamily="18" charset="0"/>
              </a:rPr>
              <a:t>2026.Gadā notikušie pasākumi </a:t>
            </a:r>
            <a:endParaRPr lang="en-US" sz="4000" b="1">
              <a:cs typeface="Times New Roman" pitchFamily="18" charset="0"/>
            </a:endParaRPr>
          </a:p>
        </p:txBody>
      </p:sp>
      <p:sp>
        <p:nvSpPr>
          <p:cNvPr id="4" name="Subtitle 2">
            <a:extLst>
              <a:ext uri="{FF2B5EF4-FFF2-40B4-BE49-F238E27FC236}">
                <a16:creationId xmlns:a16="http://schemas.microsoft.com/office/drawing/2014/main" id="{FD59946A-1BE0-FDE6-6EC3-68878D1BCC1C}"/>
              </a:ext>
            </a:extLst>
          </p:cNvPr>
          <p:cNvSpPr txBox="1">
            <a:spLocks/>
          </p:cNvSpPr>
          <p:nvPr/>
        </p:nvSpPr>
        <p:spPr>
          <a:xfrm>
            <a:off x="1371601" y="2514600"/>
            <a:ext cx="10820399" cy="6858000"/>
          </a:xfrm>
          <a:prstGeom prst="rect">
            <a:avLst/>
          </a:prstGeom>
        </p:spPr>
        <p:txBody>
          <a:bodyPr vert="horz" lIns="140936" tIns="70468" rIns="140936" bIns="70468" rtlCol="0" anchor="t">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marL="571500" indent="-571500" algn="just">
              <a:lnSpc>
                <a:spcPct val="150000"/>
              </a:lnSpc>
              <a:buFont typeface="Arial" panose="020B0604020202020204" pitchFamily="34" charset="0"/>
              <a:buChar char="•"/>
              <a:defRPr/>
            </a:pPr>
            <a:r>
              <a:rPr lang="lv-LV" altLang="lv-LV" sz="3600">
                <a:solidFill>
                  <a:schemeClr val="tx1"/>
                </a:solidFill>
                <a:ea typeface="MS PGothic"/>
                <a:cs typeface="Calibri Light"/>
              </a:rPr>
              <a:t>19. martā notika tiešsaistes seminārs “Brīvprātīgais darbs kā iespēja cilvēkiem ar invaliditāti”. Piedalījās 122 dalībnieki. Pasākums novērtēts ļoti labi. Semināra ierakstu var </a:t>
            </a:r>
            <a:r>
              <a:rPr lang="lv-LV" altLang="lv-LV" sz="3600">
                <a:solidFill>
                  <a:schemeClr val="tx1"/>
                </a:solidFill>
                <a:ea typeface="MS PGothic"/>
                <a:cs typeface="Calibri Light"/>
                <a:hlinkClick r:id="rId4">
                  <a:extLst>
                    <a:ext uri="{A12FA001-AC4F-418D-AE19-62706E023703}">
                      <ahyp:hlinkClr xmlns:ahyp="http://schemas.microsoft.com/office/drawing/2018/hyperlinkcolor" val="tx"/>
                    </a:ext>
                  </a:extLst>
                </a:hlinkClick>
              </a:rPr>
              <a:t>noskatīties YouTube</a:t>
            </a:r>
            <a:r>
              <a:rPr lang="lv-LV" altLang="lv-LV" sz="3600">
                <a:solidFill>
                  <a:schemeClr val="tx1"/>
                </a:solidFill>
                <a:ea typeface="MS PGothic"/>
                <a:cs typeface="Calibri Light"/>
              </a:rPr>
              <a:t>. </a:t>
            </a:r>
          </a:p>
          <a:p>
            <a:pPr marL="571500" indent="-571500" algn="just">
              <a:lnSpc>
                <a:spcPct val="150000"/>
              </a:lnSpc>
              <a:buFont typeface="Arial" panose="020B0604020202020204" pitchFamily="34" charset="0"/>
              <a:buChar char="•"/>
              <a:defRPr/>
            </a:pPr>
            <a:r>
              <a:rPr lang="lv-LV" altLang="lv-LV" sz="3600">
                <a:solidFill>
                  <a:schemeClr val="tx1"/>
                </a:solidFill>
                <a:ea typeface="MS PGothic"/>
                <a:cs typeface="Calibri Light"/>
              </a:rPr>
              <a:t>22. maijā notika meistarklase brīvprātīgā darba koordinatoriem “Brīvprātīgo motivēšana un noturēšana”. Piedalījās 28 dalībnieki. </a:t>
            </a:r>
            <a:endParaRPr lang="lv-LV" altLang="lv-LV" sz="4000">
              <a:solidFill>
                <a:schemeClr val="tx1"/>
              </a:solidFill>
              <a:ea typeface="MS PGothic"/>
              <a:cs typeface="Calibri Light"/>
            </a:endParaRPr>
          </a:p>
          <a:p>
            <a:pPr algn="just">
              <a:lnSpc>
                <a:spcPct val="150000"/>
              </a:lnSpc>
              <a:defRPr/>
            </a:pPr>
            <a:endParaRPr lang="lv-LV" altLang="lv-LV" sz="3000">
              <a:solidFill>
                <a:schemeClr val="tx1"/>
              </a:solidFill>
              <a:ea typeface="MS PGothic" panose="020B0600070205080204" pitchFamily="34" charset="-128"/>
              <a:cs typeface="Calibri Light" panose="020F0302020204030204" pitchFamily="34" charset="0"/>
            </a:endParaRPr>
          </a:p>
          <a:p>
            <a:pPr marL="514350" indent="-514350" algn="just">
              <a:lnSpc>
                <a:spcPct val="150000"/>
              </a:lnSpc>
              <a:buFont typeface="Arial" panose="020B0604020202020204" pitchFamily="34" charset="0"/>
              <a:buChar char="•"/>
              <a:defRPr/>
            </a:pPr>
            <a:endParaRPr lang="lv-LV" altLang="lv-LV" sz="3000">
              <a:solidFill>
                <a:schemeClr val="tx1"/>
              </a:solidFill>
              <a:ea typeface="MS PGothic" panose="020B0600070205080204" pitchFamily="34" charset="-128"/>
              <a:cs typeface="Calibri Light" panose="020F0302020204030204" pitchFamily="34" charset="0"/>
            </a:endParaRPr>
          </a:p>
        </p:txBody>
      </p:sp>
      <p:pic>
        <p:nvPicPr>
          <p:cNvPr id="3" name="Picture 2">
            <a:extLst>
              <a:ext uri="{FF2B5EF4-FFF2-40B4-BE49-F238E27FC236}">
                <a16:creationId xmlns:a16="http://schemas.microsoft.com/office/drawing/2014/main" id="{E30CC9AD-75D6-6ACD-0515-B2E7A9F80F3C}"/>
              </a:ext>
            </a:extLst>
          </p:cNvPr>
          <p:cNvPicPr>
            <a:picLocks noChangeAspect="1"/>
          </p:cNvPicPr>
          <p:nvPr/>
        </p:nvPicPr>
        <p:blipFill>
          <a:blip r:embed="rId5"/>
          <a:stretch>
            <a:fillRect/>
          </a:stretch>
        </p:blipFill>
        <p:spPr>
          <a:xfrm>
            <a:off x="12039600" y="2095502"/>
            <a:ext cx="5801564" cy="3326230"/>
          </a:xfrm>
          <a:prstGeom prst="rect">
            <a:avLst/>
          </a:prstGeom>
        </p:spPr>
      </p:pic>
      <p:pic>
        <p:nvPicPr>
          <p:cNvPr id="5" name="Picture 4">
            <a:extLst>
              <a:ext uri="{FF2B5EF4-FFF2-40B4-BE49-F238E27FC236}">
                <a16:creationId xmlns:a16="http://schemas.microsoft.com/office/drawing/2014/main" id="{BE7DB978-D9E8-2AF8-BF54-89E39C793055}"/>
              </a:ext>
            </a:extLst>
          </p:cNvPr>
          <p:cNvPicPr>
            <a:picLocks noChangeAspect="1"/>
          </p:cNvPicPr>
          <p:nvPr/>
        </p:nvPicPr>
        <p:blipFill>
          <a:blip r:embed="rId6"/>
          <a:stretch>
            <a:fillRect/>
          </a:stretch>
        </p:blipFill>
        <p:spPr>
          <a:xfrm>
            <a:off x="12208928" y="5993230"/>
            <a:ext cx="5898516" cy="3326231"/>
          </a:xfrm>
          <a:prstGeom prst="rect">
            <a:avLst/>
          </a:prstGeom>
        </p:spPr>
      </p:pic>
    </p:spTree>
    <p:extLst>
      <p:ext uri="{BB962C8B-B14F-4D97-AF65-F5344CB8AC3E}">
        <p14:creationId xmlns:p14="http://schemas.microsoft.com/office/powerpoint/2010/main" val="3411708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B272-8190-F029-481B-3EB8157C97A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EFD737-14A9-657D-555C-A021838030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301" y="457202"/>
            <a:ext cx="2642615" cy="2936699"/>
          </a:xfrm>
          <a:prstGeom prst="rect">
            <a:avLst/>
          </a:prstGeom>
        </p:spPr>
      </p:pic>
      <p:sp>
        <p:nvSpPr>
          <p:cNvPr id="4" name="Title 3">
            <a:extLst>
              <a:ext uri="{FF2B5EF4-FFF2-40B4-BE49-F238E27FC236}">
                <a16:creationId xmlns:a16="http://schemas.microsoft.com/office/drawing/2014/main" id="{3F0D77F4-9EDF-428F-A16E-8630F03E5F38}"/>
              </a:ext>
            </a:extLst>
          </p:cNvPr>
          <p:cNvSpPr>
            <a:spLocks noGrp="1"/>
          </p:cNvSpPr>
          <p:nvPr>
            <p:ph type="ctrTitle"/>
          </p:nvPr>
        </p:nvSpPr>
        <p:spPr>
          <a:xfrm>
            <a:off x="2362200" y="457202"/>
            <a:ext cx="14325600" cy="1638298"/>
          </a:xfrm>
        </p:spPr>
        <p:txBody>
          <a:bodyPr anchor="b">
            <a:noAutofit/>
          </a:bodyPr>
          <a:lstStyle/>
          <a:p>
            <a:pPr algn="l"/>
            <a:r>
              <a:rPr lang="lv-LV" sz="3600" b="1">
                <a:cs typeface="Times New Roman" pitchFamily="18" charset="0"/>
              </a:rPr>
              <a:t>P</a:t>
            </a:r>
            <a:r>
              <a:rPr lang="en-GB" sz="3600" b="1" err="1">
                <a:cs typeface="Times New Roman" pitchFamily="18" charset="0"/>
              </a:rPr>
              <a:t>lānotie</a:t>
            </a:r>
            <a:r>
              <a:rPr lang="lv-LV" sz="3600" b="1">
                <a:cs typeface="Times New Roman" pitchFamily="18" charset="0"/>
              </a:rPr>
              <a:t> pasākumi 2026. gadā</a:t>
            </a:r>
            <a:endParaRPr lang="en-US" sz="3600" b="1">
              <a:cs typeface="Times New Roman" pitchFamily="18" charset="0"/>
            </a:endParaRPr>
          </a:p>
        </p:txBody>
      </p:sp>
      <p:graphicFrame>
        <p:nvGraphicFramePr>
          <p:cNvPr id="8" name="Subtitle 2">
            <a:extLst>
              <a:ext uri="{FF2B5EF4-FFF2-40B4-BE49-F238E27FC236}">
                <a16:creationId xmlns:a16="http://schemas.microsoft.com/office/drawing/2014/main" id="{87D1FEB4-900B-FCF8-64E1-408EED7F7253}"/>
              </a:ext>
            </a:extLst>
          </p:cNvPr>
          <p:cNvGraphicFramePr/>
          <p:nvPr>
            <p:extLst>
              <p:ext uri="{D42A27DB-BD31-4B8C-83A1-F6EECF244321}">
                <p14:modId xmlns:p14="http://schemas.microsoft.com/office/powerpoint/2010/main" val="1578946840"/>
              </p:ext>
            </p:extLst>
          </p:nvPr>
        </p:nvGraphicFramePr>
        <p:xfrm>
          <a:off x="2362200" y="2597727"/>
          <a:ext cx="14478000" cy="70415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6788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9BB1D8-1F25-8091-FD64-8F21A6FAA65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8267556" cy="10287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a:p>
        </p:txBody>
      </p:sp>
      <p:sp>
        <p:nvSpPr>
          <p:cNvPr id="2" name="TextBox 1">
            <a:extLst>
              <a:ext uri="{FF2B5EF4-FFF2-40B4-BE49-F238E27FC236}">
                <a16:creationId xmlns:a16="http://schemas.microsoft.com/office/drawing/2014/main" id="{16CCAFE3-24D6-E1CC-B6F8-DDA3978EAD04}"/>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6000" b="1" kern="1200">
                <a:solidFill>
                  <a:schemeClr val="tx1"/>
                </a:solidFill>
                <a:latin typeface="+mj-lt"/>
                <a:ea typeface="+mj-ea"/>
                <a:cs typeface="+mj-cs"/>
              </a:rPr>
              <a:t>Gada </a:t>
            </a:r>
            <a:r>
              <a:rPr lang="en-US" sz="6000" b="1" kern="1200" err="1">
                <a:solidFill>
                  <a:schemeClr val="tx1"/>
                </a:solidFill>
                <a:latin typeface="+mj-lt"/>
                <a:ea typeface="+mj-ea"/>
                <a:cs typeface="+mj-cs"/>
              </a:rPr>
              <a:t>brīvprātīgais</a:t>
            </a:r>
            <a:r>
              <a:rPr lang="en-US" sz="6000" b="1" kern="1200">
                <a:solidFill>
                  <a:schemeClr val="tx1"/>
                </a:solidFill>
                <a:latin typeface="+mj-lt"/>
                <a:ea typeface="+mj-ea"/>
                <a:cs typeface="+mj-cs"/>
              </a:rPr>
              <a:t> 2026 </a:t>
            </a:r>
          </a:p>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069B4BBD-D682-9325-C0DE-08D4AAE26256}"/>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000" err="1"/>
              <a:t>Organizēta</a:t>
            </a:r>
            <a:r>
              <a:rPr lang="en-US" sz="3000"/>
              <a:t> </a:t>
            </a:r>
            <a:r>
              <a:rPr lang="en-US" sz="3000" err="1"/>
              <a:t>darba</a:t>
            </a:r>
            <a:r>
              <a:rPr lang="en-US" sz="3000"/>
              <a:t> </a:t>
            </a:r>
            <a:r>
              <a:rPr lang="en-US" sz="3000" err="1"/>
              <a:t>grupas</a:t>
            </a:r>
            <a:r>
              <a:rPr lang="lv-LV" sz="3000"/>
              <a:t> tikšanās </a:t>
            </a:r>
            <a:r>
              <a:rPr lang="en-US" sz="3000"/>
              <a:t> par </a:t>
            </a:r>
            <a:r>
              <a:rPr lang="en-US" sz="3000" err="1"/>
              <a:t>pasākumu</a:t>
            </a:r>
            <a:r>
              <a:rPr lang="en-US" sz="3000"/>
              <a:t>, </a:t>
            </a:r>
            <a:r>
              <a:rPr lang="en-US" sz="3000" err="1"/>
              <a:t>kā</a:t>
            </a:r>
            <a:r>
              <a:rPr lang="en-US" sz="3000"/>
              <a:t> </a:t>
            </a:r>
            <a:r>
              <a:rPr lang="en-US" sz="3000" err="1"/>
              <a:t>arī</a:t>
            </a:r>
            <a:r>
              <a:rPr lang="en-US" sz="3000"/>
              <a:t> </a:t>
            </a:r>
            <a:r>
              <a:rPr lang="en-US" sz="3000" err="1"/>
              <a:t>kopā</a:t>
            </a:r>
            <a:r>
              <a:rPr lang="en-US" sz="3000"/>
              <a:t> </a:t>
            </a:r>
            <a:r>
              <a:rPr lang="en-US" sz="3000" err="1"/>
              <a:t>ar</a:t>
            </a:r>
            <a:r>
              <a:rPr lang="en-US" sz="3000"/>
              <a:t> </a:t>
            </a:r>
            <a:r>
              <a:rPr lang="en-US" sz="3000" err="1"/>
              <a:t>žūriju</a:t>
            </a:r>
            <a:r>
              <a:rPr lang="en-US" sz="3000"/>
              <a:t> </a:t>
            </a:r>
            <a:r>
              <a:rPr lang="en-US" sz="3000" err="1"/>
              <a:t>pārskatīts</a:t>
            </a:r>
            <a:r>
              <a:rPr lang="en-US" sz="3000"/>
              <a:t> </a:t>
            </a:r>
            <a:r>
              <a:rPr lang="en-US" sz="3000" err="1"/>
              <a:t>nolikums</a:t>
            </a:r>
            <a:r>
              <a:rPr lang="lv-LV" sz="3000"/>
              <a:t>. </a:t>
            </a:r>
            <a:endParaRPr lang="en-US" sz="3000"/>
          </a:p>
          <a:p>
            <a:pPr indent="-228600">
              <a:lnSpc>
                <a:spcPct val="90000"/>
              </a:lnSpc>
              <a:spcAft>
                <a:spcPts val="600"/>
              </a:spcAft>
              <a:buFont typeface="Arial" panose="020B0604020202020204" pitchFamily="34" charset="0"/>
              <a:buChar char="•"/>
            </a:pPr>
            <a:endParaRPr lang="en-US" sz="3000"/>
          </a:p>
          <a:p>
            <a:pPr indent="-228600">
              <a:lnSpc>
                <a:spcPct val="90000"/>
              </a:lnSpc>
              <a:spcAft>
                <a:spcPts val="600"/>
              </a:spcAft>
              <a:buFont typeface="Arial" panose="020B0604020202020204" pitchFamily="34" charset="0"/>
              <a:buChar char="•"/>
            </a:pPr>
            <a:r>
              <a:rPr lang="en-US" sz="3000" err="1"/>
              <a:t>Uzsākta</a:t>
            </a:r>
            <a:r>
              <a:rPr lang="en-US" sz="3000"/>
              <a:t> </a:t>
            </a:r>
            <a:r>
              <a:rPr lang="en-US" sz="3000" err="1"/>
              <a:t>pieteikumu</a:t>
            </a:r>
            <a:r>
              <a:rPr lang="en-US" sz="3000"/>
              <a:t> </a:t>
            </a:r>
            <a:r>
              <a:rPr lang="en-US" sz="3000" err="1"/>
              <a:t>pieņemšana</a:t>
            </a:r>
            <a:r>
              <a:rPr lang="en-US" sz="3000"/>
              <a:t> no 18. </a:t>
            </a:r>
            <a:r>
              <a:rPr lang="en-US" sz="3000" err="1"/>
              <a:t>septembra</a:t>
            </a:r>
            <a:r>
              <a:rPr lang="en-US" sz="3000"/>
              <a:t> </a:t>
            </a:r>
            <a:r>
              <a:rPr lang="en-US" sz="4000" b="1" err="1"/>
              <a:t>līdz</a:t>
            </a:r>
            <a:r>
              <a:rPr lang="en-US" sz="4000" b="1"/>
              <a:t> 1.novembrim</a:t>
            </a:r>
          </a:p>
          <a:p>
            <a:pPr indent="-228600">
              <a:lnSpc>
                <a:spcPct val="90000"/>
              </a:lnSpc>
              <a:spcAft>
                <a:spcPts val="600"/>
              </a:spcAft>
              <a:buFont typeface="Arial" panose="020B0604020202020204" pitchFamily="34" charset="0"/>
              <a:buChar char="•"/>
            </a:pPr>
            <a:endParaRPr lang="en-US" sz="3000"/>
          </a:p>
          <a:p>
            <a:pPr indent="-228600">
              <a:lnSpc>
                <a:spcPct val="90000"/>
              </a:lnSpc>
              <a:spcAft>
                <a:spcPts val="600"/>
              </a:spcAft>
              <a:buFont typeface="Arial" panose="020B0604020202020204" pitchFamily="34" charset="0"/>
              <a:buChar char="•"/>
            </a:pPr>
            <a:r>
              <a:rPr lang="en-US" sz="3000"/>
              <a:t>Video </a:t>
            </a:r>
            <a:r>
              <a:rPr lang="en-US" sz="3000" err="1"/>
              <a:t>instrukcija</a:t>
            </a:r>
            <a:r>
              <a:rPr lang="en-US" sz="3000"/>
              <a:t> par </a:t>
            </a:r>
            <a:r>
              <a:rPr lang="en-US" sz="3000" err="1"/>
              <a:t>pieteikuma</a:t>
            </a:r>
            <a:r>
              <a:rPr lang="en-US" sz="3000"/>
              <a:t> </a:t>
            </a:r>
            <a:r>
              <a:rPr lang="en-US" sz="3000" err="1"/>
              <a:t>iesniegšanu</a:t>
            </a:r>
            <a:r>
              <a:rPr lang="en-US" sz="3000"/>
              <a:t> </a:t>
            </a:r>
            <a:r>
              <a:rPr lang="en-US" sz="3000" err="1"/>
              <a:t>pieejama</a:t>
            </a:r>
            <a:r>
              <a:rPr lang="en-US" sz="3000"/>
              <a:t> </a:t>
            </a:r>
            <a:r>
              <a:rPr lang="lv-LV" sz="3000"/>
              <a:t>NVA </a:t>
            </a:r>
            <a:r>
              <a:rPr lang="en-US" sz="3000" err="1"/>
              <a:t>mājas</a:t>
            </a:r>
            <a:r>
              <a:rPr lang="en-US" sz="3000"/>
              <a:t> </a:t>
            </a:r>
            <a:r>
              <a:rPr lang="en-US" sz="3000" err="1"/>
              <a:t>lapā</a:t>
            </a:r>
            <a:r>
              <a:rPr lang="en-US" sz="3000"/>
              <a:t> </a:t>
            </a:r>
          </a:p>
        </p:txBody>
      </p:sp>
    </p:spTree>
    <p:extLst>
      <p:ext uri="{BB962C8B-B14F-4D97-AF65-F5344CB8AC3E}">
        <p14:creationId xmlns:p14="http://schemas.microsoft.com/office/powerpoint/2010/main" val="2944638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20896B-4D3F-02A0-6908-80E6ADB6297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44A072C-590E-06FC-C6D7-CEE135E208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6248E43-DFB1-5210-66DE-EF55D5FF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8267556" cy="10287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a:p>
        </p:txBody>
      </p:sp>
      <p:sp>
        <p:nvSpPr>
          <p:cNvPr id="2" name="TextBox 1">
            <a:extLst>
              <a:ext uri="{FF2B5EF4-FFF2-40B4-BE49-F238E27FC236}">
                <a16:creationId xmlns:a16="http://schemas.microsoft.com/office/drawing/2014/main" id="{58CED36B-129A-3A1D-9C0F-CD10BAC8FF13}"/>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lv-LV" sz="6000" b="1" kern="1200" dirty="0">
                <a:solidFill>
                  <a:schemeClr val="tx1"/>
                </a:solidFill>
                <a:latin typeface="+mj-lt"/>
                <a:ea typeface="+mj-ea"/>
                <a:cs typeface="+mj-cs"/>
              </a:rPr>
              <a:t>Nacionālā konference</a:t>
            </a:r>
          </a:p>
          <a:p>
            <a:pPr>
              <a:lnSpc>
                <a:spcPct val="90000"/>
              </a:lnSpc>
              <a:spcBef>
                <a:spcPct val="0"/>
              </a:spcBef>
              <a:spcAft>
                <a:spcPts val="600"/>
              </a:spcAft>
            </a:pPr>
            <a:r>
              <a:rPr lang="lv-LV" sz="4400" b="1" dirty="0">
                <a:latin typeface="+mj-lt"/>
                <a:ea typeface="+mj-ea"/>
                <a:cs typeface="+mj-cs"/>
              </a:rPr>
              <a:t>19.Novembrī</a:t>
            </a:r>
          </a:p>
          <a:p>
            <a:pPr>
              <a:lnSpc>
                <a:spcPct val="90000"/>
              </a:lnSpc>
              <a:spcBef>
                <a:spcPct val="0"/>
              </a:spcBef>
              <a:spcAft>
                <a:spcPts val="600"/>
              </a:spcAft>
            </a:pPr>
            <a:r>
              <a:rPr lang="en-US" sz="4400" b="1" dirty="0">
                <a:latin typeface="+mj-lt"/>
                <a:ea typeface="+mj-ea"/>
                <a:cs typeface="+mj-cs"/>
              </a:rPr>
              <a:t>Bellevue Hotel Riga </a:t>
            </a:r>
            <a:endParaRPr lang="lv-LV" sz="4400" b="1" dirty="0">
              <a:latin typeface="+mj-lt"/>
              <a:ea typeface="+mj-ea"/>
              <a:cs typeface="+mj-cs"/>
            </a:endParaRPr>
          </a:p>
          <a:p>
            <a:pPr>
              <a:lnSpc>
                <a:spcPct val="90000"/>
              </a:lnSpc>
              <a:spcBef>
                <a:spcPct val="0"/>
              </a:spcBef>
              <a:spcAft>
                <a:spcPts val="600"/>
              </a:spcAft>
            </a:pPr>
            <a:r>
              <a:rPr lang="en-US" sz="4400" b="1" dirty="0">
                <a:latin typeface="+mj-lt"/>
                <a:ea typeface="+mj-ea"/>
                <a:cs typeface="+mj-cs"/>
              </a:rPr>
              <a:t>09:30–17:00</a:t>
            </a:r>
            <a:endParaRPr lang="en-US" sz="4400" b="1" kern="1200" dirty="0">
              <a:solidFill>
                <a:schemeClr val="tx1"/>
              </a:solidFill>
              <a:latin typeface="+mj-lt"/>
              <a:ea typeface="+mj-ea"/>
              <a:cs typeface="+mj-cs"/>
            </a:endParaRPr>
          </a:p>
          <a:p>
            <a:pPr>
              <a:lnSpc>
                <a:spcPct val="90000"/>
              </a:lnSpc>
              <a:spcBef>
                <a:spcPct val="0"/>
              </a:spcBef>
              <a:spcAft>
                <a:spcPts val="600"/>
              </a:spcAft>
            </a:pPr>
            <a:endParaRPr lang="en-US" sz="44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654B3C7F-53B0-46A6-42EA-5BF7349ED578}"/>
              </a:ext>
            </a:extLst>
          </p:cNvPr>
          <p:cNvSpPr txBox="1"/>
          <p:nvPr/>
        </p:nvSpPr>
        <p:spPr>
          <a:xfrm>
            <a:off x="8267557" y="136478"/>
            <a:ext cx="8763143" cy="9080555"/>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dirty="0"/>
          </a:p>
        </p:txBody>
      </p:sp>
      <p:graphicFrame>
        <p:nvGraphicFramePr>
          <p:cNvPr id="5" name="Table 4">
            <a:extLst>
              <a:ext uri="{FF2B5EF4-FFF2-40B4-BE49-F238E27FC236}">
                <a16:creationId xmlns:a16="http://schemas.microsoft.com/office/drawing/2014/main" id="{B72689A4-B3B2-552B-292A-91119986C150}"/>
              </a:ext>
            </a:extLst>
          </p:cNvPr>
          <p:cNvGraphicFramePr>
            <a:graphicFrameLocks noGrp="1"/>
          </p:cNvGraphicFramePr>
          <p:nvPr>
            <p:extLst>
              <p:ext uri="{D42A27DB-BD31-4B8C-83A1-F6EECF244321}">
                <p14:modId xmlns:p14="http://schemas.microsoft.com/office/powerpoint/2010/main" val="3541102944"/>
              </p:ext>
            </p:extLst>
          </p:nvPr>
        </p:nvGraphicFramePr>
        <p:xfrm>
          <a:off x="7997370" y="136479"/>
          <a:ext cx="10058401" cy="10021548"/>
        </p:xfrm>
        <a:graphic>
          <a:graphicData uri="http://schemas.openxmlformats.org/drawingml/2006/table">
            <a:tbl>
              <a:tblPr firstRow="1" firstCol="1" bandRow="1">
                <a:tableStyleId>{F2DE63D5-997A-4646-A377-4702673A728D}</a:tableStyleId>
              </a:tblPr>
              <a:tblGrid>
                <a:gridCol w="1972469">
                  <a:extLst>
                    <a:ext uri="{9D8B030D-6E8A-4147-A177-3AD203B41FA5}">
                      <a16:colId xmlns:a16="http://schemas.microsoft.com/office/drawing/2014/main" val="336222423"/>
                    </a:ext>
                  </a:extLst>
                </a:gridCol>
                <a:gridCol w="5422015">
                  <a:extLst>
                    <a:ext uri="{9D8B030D-6E8A-4147-A177-3AD203B41FA5}">
                      <a16:colId xmlns:a16="http://schemas.microsoft.com/office/drawing/2014/main" val="998162428"/>
                    </a:ext>
                  </a:extLst>
                </a:gridCol>
                <a:gridCol w="2663917">
                  <a:extLst>
                    <a:ext uri="{9D8B030D-6E8A-4147-A177-3AD203B41FA5}">
                      <a16:colId xmlns:a16="http://schemas.microsoft.com/office/drawing/2014/main" val="2531757699"/>
                    </a:ext>
                  </a:extLst>
                </a:gridCol>
              </a:tblGrid>
              <a:tr h="477916">
                <a:tc gridSpan="3">
                  <a:txBody>
                    <a:bodyPr/>
                    <a:lstStyle/>
                    <a:p>
                      <a:pPr>
                        <a:lnSpc>
                          <a:spcPct val="115000"/>
                        </a:lnSpc>
                        <a:spcAft>
                          <a:spcPts val="800"/>
                        </a:spcAft>
                        <a:buNone/>
                      </a:pPr>
                      <a:r>
                        <a:rPr lang="lv-LV" sz="2800" b="0" i="0" kern="100" dirty="0">
                          <a:effectLst/>
                          <a:latin typeface="+mn-lt"/>
                          <a:ea typeface="Aptos" panose="020B0004020202020204" pitchFamily="34" charset="0"/>
                          <a:cs typeface="Times New Roman" panose="02020603050405020304" pitchFamily="18" charset="0"/>
                        </a:rPr>
                        <a:t>Programma</a:t>
                      </a:r>
                    </a:p>
                  </a:txBody>
                  <a:tcPr marL="63354" marR="63354" marT="0" marB="0"/>
                </a:tc>
                <a:tc hMerge="1">
                  <a:txBody>
                    <a:bodyPr/>
                    <a:lstStyle/>
                    <a:p>
                      <a:pPr>
                        <a:lnSpc>
                          <a:spcPct val="115000"/>
                        </a:lnSpc>
                        <a:spcAft>
                          <a:spcPts val="800"/>
                        </a:spcAft>
                        <a:buNone/>
                      </a:pP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hMerge="1">
                  <a:txBody>
                    <a:bodyPr/>
                    <a:lstStyle/>
                    <a:p>
                      <a:pPr>
                        <a:lnSpc>
                          <a:spcPct val="115000"/>
                        </a:lnSpc>
                        <a:buNone/>
                      </a:pPr>
                      <a:endParaRPr lang="lv-LV" sz="2800" b="0" i="0" kern="100" dirty="0">
                        <a:effectLst/>
                        <a:latin typeface="+mn-lt"/>
                      </a:endParaRPr>
                    </a:p>
                  </a:txBody>
                  <a:tcPr marL="63354" marR="63354" marT="0" marB="0"/>
                </a:tc>
                <a:extLst>
                  <a:ext uri="{0D108BD9-81ED-4DB2-BD59-A6C34878D82A}">
                    <a16:rowId xmlns:a16="http://schemas.microsoft.com/office/drawing/2014/main" val="960179854"/>
                  </a:ext>
                </a:extLst>
              </a:tr>
              <a:tr h="477916">
                <a:tc>
                  <a:txBody>
                    <a:bodyPr/>
                    <a:lstStyle/>
                    <a:p>
                      <a:pPr>
                        <a:lnSpc>
                          <a:spcPct val="115000"/>
                        </a:lnSpc>
                        <a:spcAft>
                          <a:spcPts val="800"/>
                        </a:spcAft>
                        <a:buNone/>
                      </a:pPr>
                      <a:r>
                        <a:rPr lang="lv-LV" sz="2000" b="0" kern="0">
                          <a:effectLst/>
                        </a:rPr>
                        <a:t>10:00–10:15</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dirty="0">
                          <a:effectLst/>
                        </a:rPr>
                        <a:t>Atklāšana</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buNone/>
                      </a:pPr>
                      <a:endParaRPr lang="lv-LV" sz="2800" b="0" i="0" kern="100" dirty="0">
                        <a:effectLst/>
                        <a:latin typeface="+mn-lt"/>
                      </a:endParaRPr>
                    </a:p>
                  </a:txBody>
                  <a:tcPr marL="63354" marR="63354" marT="0" marB="0"/>
                </a:tc>
                <a:extLst>
                  <a:ext uri="{0D108BD9-81ED-4DB2-BD59-A6C34878D82A}">
                    <a16:rowId xmlns:a16="http://schemas.microsoft.com/office/drawing/2014/main" val="3564693376"/>
                  </a:ext>
                </a:extLst>
              </a:tr>
              <a:tr h="341387">
                <a:tc>
                  <a:txBody>
                    <a:bodyPr/>
                    <a:lstStyle/>
                    <a:p>
                      <a:pPr>
                        <a:lnSpc>
                          <a:spcPct val="115000"/>
                        </a:lnSpc>
                        <a:spcAft>
                          <a:spcPts val="800"/>
                        </a:spcAft>
                        <a:buNone/>
                      </a:pPr>
                      <a:r>
                        <a:rPr lang="lv-LV" sz="2000" b="0" kern="0">
                          <a:effectLst/>
                        </a:rPr>
                        <a:t>10:15–10:30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Starptautiskā pārstāve – IVY26</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ANO pārstāve</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3661077592"/>
                  </a:ext>
                </a:extLst>
              </a:tr>
              <a:tr h="704061">
                <a:tc>
                  <a:txBody>
                    <a:bodyPr/>
                    <a:lstStyle/>
                    <a:p>
                      <a:pPr>
                        <a:lnSpc>
                          <a:spcPct val="115000"/>
                        </a:lnSpc>
                        <a:spcAft>
                          <a:spcPts val="800"/>
                        </a:spcAft>
                        <a:buNone/>
                      </a:pPr>
                      <a:r>
                        <a:rPr lang="lv-LV" sz="2000" b="0" kern="0">
                          <a:effectLst/>
                        </a:rPr>
                        <a:t>10:30–10:50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dirty="0">
                          <a:effectLst/>
                        </a:rPr>
                        <a:t>NVO noturība un brīvprātīgo iesaiste mūsdienu izaicinājumu apstākļos</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CONCORD, Inese Vaivare</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2440855068"/>
                  </a:ext>
                </a:extLst>
              </a:tr>
              <a:tr h="562543">
                <a:tc>
                  <a:txBody>
                    <a:bodyPr/>
                    <a:lstStyle/>
                    <a:p>
                      <a:pPr>
                        <a:lnSpc>
                          <a:spcPct val="115000"/>
                        </a:lnSpc>
                        <a:spcAft>
                          <a:spcPts val="800"/>
                        </a:spcAft>
                        <a:buNone/>
                      </a:pPr>
                      <a:r>
                        <a:rPr lang="lv-LV" sz="2000" b="0" kern="0">
                          <a:effectLst/>
                        </a:rPr>
                        <a:t>11:00–11:20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dirty="0">
                          <a:effectLst/>
                        </a:rPr>
                        <a:t>Aktuālā informācija / informatīvais ziņojums</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dirty="0">
                          <a:effectLst/>
                        </a:rPr>
                        <a:t>Labklājības ministrija</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1515756151"/>
                  </a:ext>
                </a:extLst>
              </a:tr>
              <a:tr h="672963">
                <a:tc>
                  <a:txBody>
                    <a:bodyPr/>
                    <a:lstStyle/>
                    <a:p>
                      <a:pPr>
                        <a:lnSpc>
                          <a:spcPct val="115000"/>
                        </a:lnSpc>
                        <a:spcAft>
                          <a:spcPts val="800"/>
                        </a:spcAft>
                        <a:buNone/>
                      </a:pPr>
                      <a:r>
                        <a:rPr lang="lv-LV" sz="2000" b="0" kern="0">
                          <a:effectLst/>
                        </a:rPr>
                        <a:t>11:30–12:30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Pieredzes stāsts </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Valsts probācijas dienests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1274583256"/>
                  </a:ext>
                </a:extLst>
              </a:tr>
              <a:tr h="443693">
                <a:tc>
                  <a:txBody>
                    <a:bodyPr/>
                    <a:lstStyle/>
                    <a:p>
                      <a:pPr>
                        <a:lnSpc>
                          <a:spcPct val="115000"/>
                        </a:lnSpc>
                        <a:spcAft>
                          <a:spcPts val="800"/>
                        </a:spcAft>
                        <a:buNone/>
                      </a:pPr>
                      <a:r>
                        <a:rPr lang="lv-LV" sz="2000" b="0" kern="0">
                          <a:effectLst/>
                        </a:rPr>
                        <a:t>11:30–12:30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Pieredzes stāsts </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Ghetto Games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4146424002"/>
                  </a:ext>
                </a:extLst>
              </a:tr>
              <a:tr h="432723">
                <a:tc>
                  <a:txBody>
                    <a:bodyPr/>
                    <a:lstStyle/>
                    <a:p>
                      <a:pPr>
                        <a:lnSpc>
                          <a:spcPct val="115000"/>
                        </a:lnSpc>
                        <a:spcAft>
                          <a:spcPts val="800"/>
                        </a:spcAft>
                        <a:buNone/>
                      </a:pPr>
                      <a:r>
                        <a:rPr lang="lv-LV" sz="2000" b="0" kern="0">
                          <a:effectLst/>
                        </a:rPr>
                        <a:t>11:30–12:30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Pieredzes stāsts </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Hospiss LV</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2131928661"/>
                  </a:ext>
                </a:extLst>
              </a:tr>
              <a:tr h="413490">
                <a:tc>
                  <a:txBody>
                    <a:bodyPr/>
                    <a:lstStyle/>
                    <a:p>
                      <a:pPr>
                        <a:lnSpc>
                          <a:spcPct val="115000"/>
                        </a:lnSpc>
                        <a:spcAft>
                          <a:spcPts val="800"/>
                        </a:spcAft>
                        <a:buNone/>
                      </a:pPr>
                      <a:r>
                        <a:rPr lang="lv-LV" sz="2000" b="0" kern="0" dirty="0">
                          <a:effectLst/>
                        </a:rPr>
                        <a:t>11:30–12:30</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dirty="0">
                          <a:effectLst/>
                        </a:rPr>
                        <a:t>Pieredzes stāsts no korporatīvās vides </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Swedbank</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3229401669"/>
                  </a:ext>
                </a:extLst>
              </a:tr>
              <a:tr h="477916">
                <a:tc>
                  <a:txBody>
                    <a:bodyPr/>
                    <a:lstStyle/>
                    <a:p>
                      <a:pPr>
                        <a:lnSpc>
                          <a:spcPct val="115000"/>
                        </a:lnSpc>
                        <a:spcAft>
                          <a:spcPts val="800"/>
                        </a:spcAft>
                        <a:buNone/>
                      </a:pPr>
                      <a:r>
                        <a:rPr lang="lv-LV" sz="2000" b="0" kern="0">
                          <a:effectLst/>
                        </a:rPr>
                        <a:t>12:30–13:30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Pusdienas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buNone/>
                      </a:pPr>
                      <a:endParaRPr lang="lv-LV" sz="2800" b="0" i="0" kern="100">
                        <a:effectLst/>
                        <a:latin typeface="+mn-lt"/>
                      </a:endParaRPr>
                    </a:p>
                  </a:txBody>
                  <a:tcPr marL="63354" marR="63354" marT="0" marB="0"/>
                </a:tc>
                <a:extLst>
                  <a:ext uri="{0D108BD9-81ED-4DB2-BD59-A6C34878D82A}">
                    <a16:rowId xmlns:a16="http://schemas.microsoft.com/office/drawing/2014/main" val="930421715"/>
                  </a:ext>
                </a:extLst>
              </a:tr>
              <a:tr h="704061">
                <a:tc>
                  <a:txBody>
                    <a:bodyPr/>
                    <a:lstStyle/>
                    <a:p>
                      <a:pPr>
                        <a:lnSpc>
                          <a:spcPct val="115000"/>
                        </a:lnSpc>
                        <a:spcAft>
                          <a:spcPts val="800"/>
                        </a:spcAft>
                        <a:buNone/>
                      </a:pPr>
                      <a:r>
                        <a:rPr lang="lv-LV" sz="2000" b="0" kern="0">
                          <a:effectLst/>
                        </a:rPr>
                        <a:t>13:30–14:30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Paneļdiskusija. Brīvprātīgo novērtēšana un labbūtība: organizāciju loma.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Jelgavas pašvaldība, LPA, …</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2420799223"/>
                  </a:ext>
                </a:extLst>
              </a:tr>
              <a:tr h="562543">
                <a:tc>
                  <a:txBody>
                    <a:bodyPr/>
                    <a:lstStyle/>
                    <a:p>
                      <a:pPr>
                        <a:lnSpc>
                          <a:spcPct val="115000"/>
                        </a:lnSpc>
                        <a:spcAft>
                          <a:spcPts val="800"/>
                        </a:spcAft>
                        <a:buNone/>
                      </a:pPr>
                      <a:r>
                        <a:rPr lang="lv-LV" sz="2000" b="0" kern="0">
                          <a:effectLst/>
                        </a:rPr>
                        <a:t>14:40–15:40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Darbnīca 1 – Koordinatoru atbalsta programma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Labklājības ministrija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1345081450"/>
                  </a:ext>
                </a:extLst>
              </a:tr>
              <a:tr h="394259">
                <a:tc>
                  <a:txBody>
                    <a:bodyPr/>
                    <a:lstStyle/>
                    <a:p>
                      <a:pPr>
                        <a:lnSpc>
                          <a:spcPct val="115000"/>
                        </a:lnSpc>
                        <a:spcAft>
                          <a:spcPts val="800"/>
                        </a:spcAft>
                        <a:buNone/>
                      </a:pPr>
                      <a:r>
                        <a:rPr lang="lv-LV" sz="2000" b="0" kern="0">
                          <a:effectLst/>
                        </a:rPr>
                        <a:t>14:40–15:40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Darbnīca 2 – Digitālais brīvprātīgais darbs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Inese Šubēvica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3308966225"/>
                  </a:ext>
                </a:extLst>
              </a:tr>
              <a:tr h="704061">
                <a:tc>
                  <a:txBody>
                    <a:bodyPr/>
                    <a:lstStyle/>
                    <a:p>
                      <a:pPr>
                        <a:lnSpc>
                          <a:spcPct val="115000"/>
                        </a:lnSpc>
                        <a:spcAft>
                          <a:spcPts val="800"/>
                        </a:spcAft>
                        <a:buNone/>
                      </a:pPr>
                      <a:r>
                        <a:rPr lang="lv-LV" sz="2000" b="0" kern="0">
                          <a:effectLst/>
                        </a:rPr>
                        <a:t>14:40–15:40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Darbnīca 3 – Vide, kurā brīvprātīgie gribētu atgriezties/ motivācija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Staņislavs Babins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3040243466"/>
                  </a:ext>
                </a:extLst>
              </a:tr>
              <a:tr h="704061">
                <a:tc>
                  <a:txBody>
                    <a:bodyPr/>
                    <a:lstStyle/>
                    <a:p>
                      <a:pPr>
                        <a:lnSpc>
                          <a:spcPct val="115000"/>
                        </a:lnSpc>
                        <a:spcAft>
                          <a:spcPts val="800"/>
                        </a:spcAft>
                        <a:buNone/>
                      </a:pPr>
                      <a:r>
                        <a:rPr lang="lv-LV" sz="2000" b="0" kern="0">
                          <a:effectLst/>
                        </a:rPr>
                        <a:t>14:40–15:40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Darbnīca 4 – No brīvprātīgā darba pieredzes līdz kompetencēm darba tirgū </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NVA</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4170640561"/>
                  </a:ext>
                </a:extLst>
              </a:tr>
              <a:tr h="477916">
                <a:tc>
                  <a:txBody>
                    <a:bodyPr/>
                    <a:lstStyle/>
                    <a:p>
                      <a:pPr>
                        <a:lnSpc>
                          <a:spcPct val="115000"/>
                        </a:lnSpc>
                        <a:spcAft>
                          <a:spcPts val="800"/>
                        </a:spcAft>
                        <a:buNone/>
                      </a:pPr>
                      <a:r>
                        <a:rPr lang="lv-LV" sz="2000" b="0" kern="0">
                          <a:effectLst/>
                        </a:rPr>
                        <a:t>15:40–16:00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Pauze</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buNone/>
                      </a:pPr>
                      <a:endParaRPr lang="lv-LV" sz="2800" b="0" i="0" kern="100">
                        <a:effectLst/>
                        <a:latin typeface="+mn-lt"/>
                      </a:endParaRPr>
                    </a:p>
                  </a:txBody>
                  <a:tcPr marL="63354" marR="63354" marT="0" marB="0"/>
                </a:tc>
                <a:extLst>
                  <a:ext uri="{0D108BD9-81ED-4DB2-BD59-A6C34878D82A}">
                    <a16:rowId xmlns:a16="http://schemas.microsoft.com/office/drawing/2014/main" val="1932664684"/>
                  </a:ext>
                </a:extLst>
              </a:tr>
              <a:tr h="704061">
                <a:tc>
                  <a:txBody>
                    <a:bodyPr/>
                    <a:lstStyle/>
                    <a:p>
                      <a:pPr>
                        <a:lnSpc>
                          <a:spcPct val="115000"/>
                        </a:lnSpc>
                        <a:spcAft>
                          <a:spcPts val="800"/>
                        </a:spcAft>
                        <a:buNone/>
                      </a:pPr>
                      <a:r>
                        <a:rPr lang="lv-LV" sz="2000" b="0" kern="0">
                          <a:effectLst/>
                        </a:rPr>
                        <a:t>16:00–16:30</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a:effectLst/>
                        </a:rPr>
                        <a:t>Kopsavilkums pēc darbnīcām</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gn="ctr">
                        <a:lnSpc>
                          <a:spcPct val="115000"/>
                        </a:lnSpc>
                        <a:spcAft>
                          <a:spcPts val="800"/>
                        </a:spcAft>
                        <a:buNone/>
                      </a:pPr>
                      <a:r>
                        <a:rPr lang="lv-LV" sz="2000" b="0" kern="0">
                          <a:effectLst/>
                        </a:rPr>
                        <a:t>Darbnīcu vadītāji / moderators</a:t>
                      </a:r>
                      <a:endParaRPr lang="lv-LV" sz="2800" b="0" i="0" kern="100">
                        <a:effectLst/>
                        <a:latin typeface="+mn-lt"/>
                        <a:ea typeface="Aptos" panose="020B0004020202020204" pitchFamily="34" charset="0"/>
                        <a:cs typeface="Times New Roman" panose="02020603050405020304" pitchFamily="18" charset="0"/>
                      </a:endParaRPr>
                    </a:p>
                  </a:txBody>
                  <a:tcPr marL="63354" marR="63354" marT="0" marB="0"/>
                </a:tc>
                <a:extLst>
                  <a:ext uri="{0D108BD9-81ED-4DB2-BD59-A6C34878D82A}">
                    <a16:rowId xmlns:a16="http://schemas.microsoft.com/office/drawing/2014/main" val="1411770950"/>
                  </a:ext>
                </a:extLst>
              </a:tr>
              <a:tr h="758475">
                <a:tc>
                  <a:txBody>
                    <a:bodyPr/>
                    <a:lstStyle/>
                    <a:p>
                      <a:pPr>
                        <a:lnSpc>
                          <a:spcPct val="115000"/>
                        </a:lnSpc>
                        <a:spcAft>
                          <a:spcPts val="800"/>
                        </a:spcAft>
                        <a:buNone/>
                      </a:pPr>
                      <a:r>
                        <a:rPr lang="lv-LV" sz="2000" b="0" kern="0" dirty="0">
                          <a:effectLst/>
                        </a:rPr>
                        <a:t>16:30</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spcAft>
                          <a:spcPts val="800"/>
                        </a:spcAft>
                        <a:buNone/>
                      </a:pPr>
                      <a:r>
                        <a:rPr lang="lv-LV" sz="2000" b="0" kern="0" dirty="0">
                          <a:effectLst/>
                        </a:rPr>
                        <a:t>Noslēgums</a:t>
                      </a:r>
                      <a:endParaRPr lang="lv-LV" sz="2800" b="0" i="0" kern="100" dirty="0">
                        <a:effectLst/>
                        <a:latin typeface="+mn-lt"/>
                        <a:ea typeface="Aptos" panose="020B0004020202020204" pitchFamily="34" charset="0"/>
                        <a:cs typeface="Times New Roman" panose="02020603050405020304" pitchFamily="18" charset="0"/>
                      </a:endParaRPr>
                    </a:p>
                  </a:txBody>
                  <a:tcPr marL="63354" marR="63354" marT="0" marB="0"/>
                </a:tc>
                <a:tc>
                  <a:txBody>
                    <a:bodyPr/>
                    <a:lstStyle/>
                    <a:p>
                      <a:pPr>
                        <a:lnSpc>
                          <a:spcPct val="115000"/>
                        </a:lnSpc>
                        <a:buNone/>
                      </a:pPr>
                      <a:endParaRPr lang="lv-LV" sz="2800" b="0" i="0" kern="100" dirty="0">
                        <a:effectLst/>
                        <a:latin typeface="+mn-lt"/>
                      </a:endParaRPr>
                    </a:p>
                  </a:txBody>
                  <a:tcPr marL="63354" marR="63354" marT="0" marB="0"/>
                </a:tc>
                <a:extLst>
                  <a:ext uri="{0D108BD9-81ED-4DB2-BD59-A6C34878D82A}">
                    <a16:rowId xmlns:a16="http://schemas.microsoft.com/office/drawing/2014/main" val="3963968600"/>
                  </a:ext>
                </a:extLst>
              </a:tr>
            </a:tbl>
          </a:graphicData>
        </a:graphic>
      </p:graphicFrame>
    </p:spTree>
    <p:extLst>
      <p:ext uri="{BB962C8B-B14F-4D97-AF65-F5344CB8AC3E}">
        <p14:creationId xmlns:p14="http://schemas.microsoft.com/office/powerpoint/2010/main" val="18996334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0F744E-ECDE-4435-B56C-AADB1CF2394E}"/>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9A41A9-F4C1-7573-E022-5DF5F6413E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F7D01B4C-74A3-CB45-741D-4283EECEF4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8267556" cy="10287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a:p>
        </p:txBody>
      </p:sp>
      <p:sp>
        <p:nvSpPr>
          <p:cNvPr id="9" name="Title 3">
            <a:extLst>
              <a:ext uri="{FF2B5EF4-FFF2-40B4-BE49-F238E27FC236}">
                <a16:creationId xmlns:a16="http://schemas.microsoft.com/office/drawing/2014/main" id="{2F9331FE-81AF-2854-196C-D28AE8660E6F}"/>
              </a:ext>
            </a:extLst>
          </p:cNvPr>
          <p:cNvSpPr txBox="1">
            <a:spLocks/>
          </p:cNvSpPr>
          <p:nvPr/>
        </p:nvSpPr>
        <p:spPr>
          <a:xfrm>
            <a:off x="1257300" y="1069968"/>
            <a:ext cx="6057900" cy="8147064"/>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ct val="0"/>
              </a:spcBef>
              <a:spcAft>
                <a:spcPts val="600"/>
              </a:spcAft>
              <a:buNone/>
            </a:pPr>
            <a:r>
              <a:rPr lang="en-US" sz="4400" b="1" kern="1200">
                <a:solidFill>
                  <a:schemeClr val="tx1"/>
                </a:solidFill>
                <a:latin typeface="+mj-lt"/>
                <a:ea typeface="+mj-ea"/>
                <a:cs typeface="+mj-cs"/>
              </a:rPr>
              <a:t>Sociālie tīkli</a:t>
            </a:r>
          </a:p>
        </p:txBody>
      </p:sp>
      <p:sp>
        <p:nvSpPr>
          <p:cNvPr id="2" name="TextBox 1">
            <a:extLst>
              <a:ext uri="{FF2B5EF4-FFF2-40B4-BE49-F238E27FC236}">
                <a16:creationId xmlns:a16="http://schemas.microsoft.com/office/drawing/2014/main" id="{8FBA92AD-1514-AA2C-F2D3-00A0ECA16F1B}"/>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000"/>
              <a:t>Turpinām </a:t>
            </a:r>
            <a:r>
              <a:rPr lang="en-US" sz="3000" err="1"/>
              <a:t>attīstīt</a:t>
            </a:r>
            <a:r>
              <a:rPr lang="en-US" sz="3000"/>
              <a:t> </a:t>
            </a:r>
            <a:r>
              <a:rPr lang="en-US" sz="3000" err="1"/>
              <a:t>sociālo</a:t>
            </a:r>
            <a:r>
              <a:rPr lang="en-US" sz="3000"/>
              <a:t> </a:t>
            </a:r>
            <a:r>
              <a:rPr lang="en-US" sz="3000" err="1"/>
              <a:t>tīklu</a:t>
            </a:r>
            <a:r>
              <a:rPr lang="en-US" sz="3000"/>
              <a:t> </a:t>
            </a:r>
            <a:r>
              <a:rPr lang="en-US" sz="3000" err="1"/>
              <a:t>kontus</a:t>
            </a:r>
            <a:endParaRPr lang="en-US" sz="3000"/>
          </a:p>
          <a:p>
            <a:pPr indent="-228600">
              <a:lnSpc>
                <a:spcPct val="90000"/>
              </a:lnSpc>
              <a:spcAft>
                <a:spcPts val="600"/>
              </a:spcAft>
              <a:buFont typeface="Arial" panose="020B0604020202020204" pitchFamily="34" charset="0"/>
              <a:buChar char="•"/>
            </a:pPr>
            <a:endParaRPr lang="en-US" sz="3000"/>
          </a:p>
          <a:p>
            <a:pPr indent="-228600">
              <a:lnSpc>
                <a:spcPct val="90000"/>
              </a:lnSpc>
              <a:spcAft>
                <a:spcPts val="600"/>
              </a:spcAft>
              <a:buFont typeface="Arial" panose="020B0604020202020204" pitchFamily="34" charset="0"/>
              <a:buChar char="•"/>
            </a:pPr>
            <a:r>
              <a:rPr lang="en-US" sz="3000" err="1"/>
              <a:t>Augustā</a:t>
            </a:r>
            <a:r>
              <a:rPr lang="en-US" sz="3000"/>
              <a:t> </a:t>
            </a:r>
            <a:r>
              <a:rPr lang="en-US" sz="3000" err="1"/>
              <a:t>izveidots</a:t>
            </a:r>
            <a:r>
              <a:rPr lang="en-US" sz="3000"/>
              <a:t> Instagram </a:t>
            </a:r>
            <a:r>
              <a:rPr lang="en-US" sz="3000" err="1"/>
              <a:t>konts</a:t>
            </a:r>
            <a:r>
              <a:rPr lang="en-US" sz="3000"/>
              <a:t>, lai </a:t>
            </a:r>
            <a:r>
              <a:rPr lang="en-US" sz="3000" err="1"/>
              <a:t>sasniegtu</a:t>
            </a:r>
            <a:r>
              <a:rPr lang="en-US" sz="3000"/>
              <a:t> </a:t>
            </a:r>
            <a:r>
              <a:rPr lang="en-US" sz="3000" err="1"/>
              <a:t>vairāk</a:t>
            </a:r>
            <a:r>
              <a:rPr lang="en-US" sz="3000"/>
              <a:t> </a:t>
            </a:r>
            <a:r>
              <a:rPr lang="en-US" sz="3000" err="1"/>
              <a:t>jauniešu</a:t>
            </a:r>
            <a:r>
              <a:rPr lang="en-US" sz="3000"/>
              <a:t> </a:t>
            </a:r>
            <a:r>
              <a:rPr lang="en-US" sz="3000" err="1"/>
              <a:t>aud</a:t>
            </a:r>
            <a:r>
              <a:rPr lang="lv-LV" sz="3000"/>
              <a:t>i</a:t>
            </a:r>
            <a:r>
              <a:rPr lang="en-US" sz="3000"/>
              <a:t>t</a:t>
            </a:r>
            <a:r>
              <a:rPr lang="lv-LV" sz="3000"/>
              <a:t>o</a:t>
            </a:r>
            <a:r>
              <a:rPr lang="en-US" sz="3000" err="1"/>
              <a:t>riju</a:t>
            </a:r>
            <a:r>
              <a:rPr lang="en-US" sz="3000"/>
              <a:t>. </a:t>
            </a:r>
            <a:r>
              <a:rPr lang="en-US" sz="3000" err="1"/>
              <a:t>Ievietotas</a:t>
            </a:r>
            <a:r>
              <a:rPr lang="en-US" sz="3000"/>
              <a:t> 16 </a:t>
            </a:r>
            <a:r>
              <a:rPr lang="en-US" sz="3000" err="1"/>
              <a:t>publikācijas</a:t>
            </a:r>
            <a:r>
              <a:rPr lang="en-US" sz="3000"/>
              <a:t>, 339 </a:t>
            </a:r>
            <a:r>
              <a:rPr lang="en-US" sz="3000" err="1"/>
              <a:t>sekotāji</a:t>
            </a:r>
            <a:r>
              <a:rPr lang="en-US" sz="3000"/>
              <a:t>, </a:t>
            </a:r>
            <a:r>
              <a:rPr lang="en-US" sz="3000" err="1"/>
              <a:t>sasniegtā</a:t>
            </a:r>
            <a:r>
              <a:rPr lang="en-US" sz="3000"/>
              <a:t> </a:t>
            </a:r>
            <a:r>
              <a:rPr lang="en-US" sz="3000" err="1"/>
              <a:t>auditorija</a:t>
            </a:r>
            <a:r>
              <a:rPr lang="en-US" sz="3000"/>
              <a:t> </a:t>
            </a:r>
            <a:r>
              <a:rPr lang="en-US" sz="3000" err="1"/>
              <a:t>kopš</a:t>
            </a:r>
            <a:r>
              <a:rPr lang="en-US" sz="3000"/>
              <a:t> </a:t>
            </a:r>
            <a:r>
              <a:rPr lang="en-US" sz="3000" err="1"/>
              <a:t>augusta</a:t>
            </a:r>
            <a:r>
              <a:rPr lang="en-US" sz="3000"/>
              <a:t> – 45 259.</a:t>
            </a:r>
            <a:endParaRPr lang="en-US" sz="3000">
              <a:ea typeface="Calibri"/>
              <a:cs typeface="Calibri"/>
            </a:endParaRPr>
          </a:p>
          <a:p>
            <a:pPr>
              <a:lnSpc>
                <a:spcPct val="90000"/>
              </a:lnSpc>
              <a:spcAft>
                <a:spcPts val="600"/>
              </a:spcAft>
            </a:pPr>
            <a:endParaRPr lang="en-US" sz="3000"/>
          </a:p>
          <a:p>
            <a:pPr indent="-228600">
              <a:lnSpc>
                <a:spcPct val="90000"/>
              </a:lnSpc>
              <a:spcAft>
                <a:spcPts val="600"/>
              </a:spcAft>
              <a:buFont typeface="Arial" panose="020B0604020202020204" pitchFamily="34" charset="0"/>
              <a:buChar char="•"/>
            </a:pPr>
            <a:r>
              <a:rPr lang="en-US" sz="3000"/>
              <a:t>Facebook </a:t>
            </a:r>
            <a:r>
              <a:rPr lang="en-US" sz="3000" err="1"/>
              <a:t>publicēts</a:t>
            </a:r>
            <a:r>
              <a:rPr lang="en-US" sz="3000"/>
              <a:t> 191 </a:t>
            </a:r>
            <a:r>
              <a:rPr lang="en-US" sz="3000" err="1"/>
              <a:t>ieraksts</a:t>
            </a:r>
            <a:r>
              <a:rPr lang="en-US" sz="3000"/>
              <a:t>, </a:t>
            </a:r>
            <a:r>
              <a:rPr lang="en-US" sz="3000" err="1"/>
              <a:t>sekotāju</a:t>
            </a:r>
            <a:r>
              <a:rPr lang="en-US" sz="3000"/>
              <a:t> </a:t>
            </a:r>
            <a:r>
              <a:rPr lang="en-US" sz="3000" err="1"/>
              <a:t>skaits</a:t>
            </a:r>
            <a:r>
              <a:rPr lang="en-US" sz="3000"/>
              <a:t> 3636, no gada </a:t>
            </a:r>
            <a:r>
              <a:rPr lang="en-US" sz="3000" err="1"/>
              <a:t>sākuma</a:t>
            </a:r>
            <a:r>
              <a:rPr lang="en-US" sz="3000"/>
              <a:t> </a:t>
            </a:r>
            <a:r>
              <a:rPr lang="en-US" sz="3000" err="1"/>
              <a:t>tas</a:t>
            </a:r>
            <a:r>
              <a:rPr lang="en-US" sz="3000"/>
              <a:t> </a:t>
            </a:r>
            <a:r>
              <a:rPr lang="en-US" sz="3000" err="1"/>
              <a:t>pieaudzis</a:t>
            </a:r>
            <a:r>
              <a:rPr lang="en-US" sz="3000"/>
              <a:t> par 734. </a:t>
            </a:r>
            <a:endParaRPr lang="lv-LV" sz="3000"/>
          </a:p>
          <a:p>
            <a:pPr indent="-228600">
              <a:lnSpc>
                <a:spcPct val="90000"/>
              </a:lnSpc>
              <a:spcAft>
                <a:spcPts val="600"/>
              </a:spcAft>
              <a:buFont typeface="Arial" panose="020B0604020202020204" pitchFamily="34" charset="0"/>
              <a:buChar char="•"/>
            </a:pPr>
            <a:endParaRPr lang="lv-LV" sz="3000"/>
          </a:p>
          <a:p>
            <a:pPr indent="-228600">
              <a:lnSpc>
                <a:spcPct val="90000"/>
              </a:lnSpc>
              <a:spcAft>
                <a:spcPts val="600"/>
              </a:spcAft>
              <a:buFont typeface="Arial" panose="020B0604020202020204" pitchFamily="34" charset="0"/>
              <a:buChar char="•"/>
            </a:pPr>
            <a:r>
              <a:rPr lang="lv-LV" sz="3200">
                <a:ea typeface="+mn-lt"/>
                <a:cs typeface="+mn-lt"/>
              </a:rPr>
              <a:t>Publicēti 2 digitālā izdevuma "Brīvprātīgo vēstis" numuri (janvārī un maijā), nākamais numurs plānots oktobrī.  </a:t>
            </a:r>
            <a:endParaRPr lang="en-GB" sz="3200">
              <a:ea typeface="Calibri"/>
              <a:cs typeface="Calibri"/>
            </a:endParaRPr>
          </a:p>
          <a:p>
            <a:pPr>
              <a:lnSpc>
                <a:spcPct val="90000"/>
              </a:lnSpc>
              <a:spcAft>
                <a:spcPts val="600"/>
              </a:spcAft>
            </a:pPr>
            <a:endParaRPr lang="lv-LV" sz="3000"/>
          </a:p>
          <a:p>
            <a:pPr indent="-228600">
              <a:lnSpc>
                <a:spcPct val="90000"/>
              </a:lnSpc>
              <a:spcAft>
                <a:spcPts val="600"/>
              </a:spcAft>
              <a:buFont typeface="Arial" panose="020B0604020202020204" pitchFamily="34" charset="0"/>
              <a:buChar char="•"/>
            </a:pPr>
            <a:endParaRPr lang="lv-LV" sz="3000"/>
          </a:p>
        </p:txBody>
      </p:sp>
      <p:sp>
        <p:nvSpPr>
          <p:cNvPr id="10" name="Subtitle 2">
            <a:extLst>
              <a:ext uri="{FF2B5EF4-FFF2-40B4-BE49-F238E27FC236}">
                <a16:creationId xmlns:a16="http://schemas.microsoft.com/office/drawing/2014/main" id="{9104465F-7B63-8F68-EA52-37B89E794821}"/>
              </a:ext>
            </a:extLst>
          </p:cNvPr>
          <p:cNvSpPr txBox="1">
            <a:spLocks/>
          </p:cNvSpPr>
          <p:nvPr/>
        </p:nvSpPr>
        <p:spPr>
          <a:xfrm>
            <a:off x="2701994" y="208846"/>
            <a:ext cx="14478001" cy="1638300"/>
          </a:xfrm>
          <a:prstGeom prst="rect">
            <a:avLst/>
          </a:prstGeom>
        </p:spPr>
        <p:txBody>
          <a:bodyPr vert="horz" lIns="140936" tIns="70468" rIns="140936" bIns="70468" rtlCol="0">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algn="just">
              <a:lnSpc>
                <a:spcPct val="150000"/>
              </a:lnSpc>
              <a:defRPr/>
            </a:pPr>
            <a:endParaRPr lang="lv-LV" altLang="lv-LV" sz="3000">
              <a:solidFill>
                <a:schemeClr val="tx1"/>
              </a:solidFill>
              <a:ea typeface="MS PGothic" panose="020B0600070205080204" pitchFamily="34" charset="-128"/>
              <a:cs typeface="Calibri Light" panose="020F0302020204030204" pitchFamily="34" charset="0"/>
            </a:endParaRPr>
          </a:p>
        </p:txBody>
      </p:sp>
    </p:spTree>
    <p:extLst>
      <p:ext uri="{BB962C8B-B14F-4D97-AF65-F5344CB8AC3E}">
        <p14:creationId xmlns:p14="http://schemas.microsoft.com/office/powerpoint/2010/main" val="2706001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8BC803E-13F3-4DAB-B17C-BEB0076164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8DDE571-E57F-4AB5-83C7-30EB5DDC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
            <a:ext cx="18287994" cy="10287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9D2CA37-B037-7F86-4BD4-7F1DD6D174EF}"/>
              </a:ext>
            </a:extLst>
          </p:cNvPr>
          <p:cNvSpPr txBox="1"/>
          <p:nvPr/>
        </p:nvSpPr>
        <p:spPr>
          <a:xfrm>
            <a:off x="1705552" y="905433"/>
            <a:ext cx="6423570" cy="1984416"/>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400" b="1" kern="1200" dirty="0" err="1">
                <a:solidFill>
                  <a:schemeClr val="tx1">
                    <a:lumMod val="85000"/>
                    <a:lumOff val="15000"/>
                  </a:schemeClr>
                </a:solidFill>
                <a:latin typeface="+mj-lt"/>
                <a:ea typeface="+mj-ea"/>
                <a:cs typeface="+mj-cs"/>
              </a:rPr>
              <a:t>Brīvprātīgā</a:t>
            </a:r>
            <a:r>
              <a:rPr lang="en-US" sz="4400" b="1" kern="1200" dirty="0">
                <a:solidFill>
                  <a:schemeClr val="tx1">
                    <a:lumMod val="85000"/>
                    <a:lumOff val="15000"/>
                  </a:schemeClr>
                </a:solidFill>
                <a:latin typeface="+mj-lt"/>
                <a:ea typeface="+mj-ea"/>
                <a:cs typeface="+mj-cs"/>
              </a:rPr>
              <a:t> </a:t>
            </a:r>
            <a:r>
              <a:rPr lang="en-US" sz="4400" b="1" kern="1200" dirty="0" err="1">
                <a:solidFill>
                  <a:schemeClr val="tx1">
                    <a:lumMod val="85000"/>
                    <a:lumOff val="15000"/>
                  </a:schemeClr>
                </a:solidFill>
                <a:latin typeface="+mj-lt"/>
                <a:ea typeface="+mj-ea"/>
                <a:cs typeface="+mj-cs"/>
              </a:rPr>
              <a:t>darba</a:t>
            </a:r>
            <a:r>
              <a:rPr lang="en-US" sz="4400" b="1" kern="1200" dirty="0">
                <a:solidFill>
                  <a:schemeClr val="tx1">
                    <a:lumMod val="85000"/>
                    <a:lumOff val="15000"/>
                  </a:schemeClr>
                </a:solidFill>
                <a:latin typeface="+mj-lt"/>
                <a:ea typeface="+mj-ea"/>
                <a:cs typeface="+mj-cs"/>
              </a:rPr>
              <a:t> </a:t>
            </a:r>
            <a:r>
              <a:rPr lang="en-US" sz="4400" b="1" kern="1200" dirty="0" err="1">
                <a:solidFill>
                  <a:schemeClr val="tx1">
                    <a:lumMod val="85000"/>
                    <a:lumOff val="15000"/>
                  </a:schemeClr>
                </a:solidFill>
                <a:latin typeface="+mj-lt"/>
                <a:ea typeface="+mj-ea"/>
                <a:cs typeface="+mj-cs"/>
              </a:rPr>
              <a:t>vēstnešu</a:t>
            </a:r>
            <a:r>
              <a:rPr lang="en-US" sz="4400" b="1" kern="1200" dirty="0">
                <a:solidFill>
                  <a:schemeClr val="tx1">
                    <a:lumMod val="85000"/>
                    <a:lumOff val="15000"/>
                  </a:schemeClr>
                </a:solidFill>
                <a:latin typeface="+mj-lt"/>
                <a:ea typeface="+mj-ea"/>
                <a:cs typeface="+mj-cs"/>
              </a:rPr>
              <a:t> </a:t>
            </a:r>
            <a:r>
              <a:rPr lang="en-US" sz="4400" b="1" kern="1200" dirty="0" err="1">
                <a:solidFill>
                  <a:schemeClr val="tx1">
                    <a:lumMod val="85000"/>
                    <a:lumOff val="15000"/>
                  </a:schemeClr>
                </a:solidFill>
                <a:latin typeface="+mj-lt"/>
                <a:ea typeface="+mj-ea"/>
                <a:cs typeface="+mj-cs"/>
              </a:rPr>
              <a:t>iniciatīva</a:t>
            </a:r>
            <a:r>
              <a:rPr lang="en-US" sz="4400" b="1" kern="1200" dirty="0">
                <a:solidFill>
                  <a:schemeClr val="tx1">
                    <a:lumMod val="85000"/>
                    <a:lumOff val="15000"/>
                  </a:schemeClr>
                </a:solidFill>
                <a:latin typeface="+mj-lt"/>
                <a:ea typeface="+mj-ea"/>
                <a:cs typeface="+mj-cs"/>
              </a:rPr>
              <a:t> </a:t>
            </a:r>
          </a:p>
        </p:txBody>
      </p:sp>
      <p:sp>
        <p:nvSpPr>
          <p:cNvPr id="2" name="TextBox 1">
            <a:extLst>
              <a:ext uri="{FF2B5EF4-FFF2-40B4-BE49-F238E27FC236}">
                <a16:creationId xmlns:a16="http://schemas.microsoft.com/office/drawing/2014/main" id="{0E50C657-CF6F-D487-72B7-CC9F1BB22A82}"/>
              </a:ext>
            </a:extLst>
          </p:cNvPr>
          <p:cNvSpPr txBox="1"/>
          <p:nvPr/>
        </p:nvSpPr>
        <p:spPr>
          <a:xfrm>
            <a:off x="1705551" y="3311965"/>
            <a:ext cx="5952547" cy="6069602"/>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285750" indent="-228600">
              <a:lnSpc>
                <a:spcPct val="90000"/>
              </a:lnSpc>
              <a:spcAft>
                <a:spcPts val="600"/>
              </a:spcAft>
              <a:buFont typeface="Arial" panose="020B0604020202020204" pitchFamily="34" charset="0"/>
              <a:buChar char="•"/>
            </a:pPr>
            <a:r>
              <a:rPr lang="en-US" sz="3000" dirty="0" err="1">
                <a:solidFill>
                  <a:schemeClr val="tx1">
                    <a:lumMod val="85000"/>
                    <a:lumOff val="15000"/>
                  </a:schemeClr>
                </a:solidFill>
              </a:rPr>
              <a:t>Organizēta</a:t>
            </a:r>
            <a:r>
              <a:rPr lang="en-US" sz="3000" dirty="0">
                <a:solidFill>
                  <a:schemeClr val="tx1">
                    <a:lumMod val="85000"/>
                    <a:lumOff val="15000"/>
                  </a:schemeClr>
                </a:solidFill>
              </a:rPr>
              <a:t> </a:t>
            </a:r>
            <a:r>
              <a:rPr lang="en-US" sz="3000" dirty="0" err="1">
                <a:solidFill>
                  <a:schemeClr val="tx1">
                    <a:lumMod val="85000"/>
                    <a:lumOff val="15000"/>
                  </a:schemeClr>
                </a:solidFill>
              </a:rPr>
              <a:t>domnīca</a:t>
            </a:r>
            <a:r>
              <a:rPr lang="en-US" sz="3000" dirty="0">
                <a:solidFill>
                  <a:schemeClr val="tx1">
                    <a:lumMod val="85000"/>
                    <a:lumOff val="15000"/>
                  </a:schemeClr>
                </a:solidFill>
              </a:rPr>
              <a:t> </a:t>
            </a:r>
          </a:p>
          <a:p>
            <a:pPr marL="285750" indent="-228600">
              <a:lnSpc>
                <a:spcPct val="90000"/>
              </a:lnSpc>
              <a:spcAft>
                <a:spcPts val="600"/>
              </a:spcAft>
              <a:buFont typeface="Arial" panose="020B0604020202020204" pitchFamily="34" charset="0"/>
              <a:buChar char="•"/>
            </a:pPr>
            <a:r>
              <a:rPr lang="lv-LV" sz="3000" dirty="0">
                <a:solidFill>
                  <a:schemeClr val="tx1">
                    <a:lumMod val="85000"/>
                    <a:lumOff val="15000"/>
                  </a:schemeClr>
                </a:solidFill>
              </a:rPr>
              <a:t>Publicētie - </a:t>
            </a:r>
            <a:r>
              <a:rPr lang="en-US" sz="3000" dirty="0">
                <a:solidFill>
                  <a:schemeClr val="tx1">
                    <a:lumMod val="85000"/>
                    <a:lumOff val="15000"/>
                  </a:schemeClr>
                </a:solidFill>
              </a:rPr>
              <a:t>Liene </a:t>
            </a:r>
            <a:r>
              <a:rPr lang="en-US" sz="3000" dirty="0" err="1">
                <a:solidFill>
                  <a:schemeClr val="tx1">
                    <a:lumMod val="85000"/>
                    <a:lumOff val="15000"/>
                  </a:schemeClr>
                </a:solidFill>
              </a:rPr>
              <a:t>Stepena</a:t>
            </a:r>
            <a:r>
              <a:rPr lang="lv-LV" sz="3000" dirty="0">
                <a:solidFill>
                  <a:schemeClr val="tx1">
                    <a:lumMod val="85000"/>
                    <a:lumOff val="15000"/>
                  </a:schemeClr>
                </a:solidFill>
              </a:rPr>
              <a:t>, </a:t>
            </a:r>
            <a:r>
              <a:rPr lang="en-US" sz="3000" dirty="0">
                <a:solidFill>
                  <a:schemeClr val="tx1">
                    <a:lumMod val="85000"/>
                    <a:lumOff val="15000"/>
                  </a:schemeClr>
                </a:solidFill>
              </a:rPr>
              <a:t>Staņislavs </a:t>
            </a:r>
            <a:r>
              <a:rPr lang="en-US" sz="3000" dirty="0" err="1">
                <a:solidFill>
                  <a:schemeClr val="tx1">
                    <a:lumMod val="85000"/>
                    <a:lumOff val="15000"/>
                  </a:schemeClr>
                </a:solidFill>
              </a:rPr>
              <a:t>Babins</a:t>
            </a:r>
            <a:endParaRPr lang="lv-LV" sz="3000" dirty="0">
              <a:solidFill>
                <a:schemeClr val="tx1">
                  <a:lumMod val="85000"/>
                  <a:lumOff val="15000"/>
                </a:schemeClr>
              </a:solidFill>
            </a:endParaRPr>
          </a:p>
          <a:p>
            <a:pPr marL="285750" indent="-228600">
              <a:lnSpc>
                <a:spcPct val="90000"/>
              </a:lnSpc>
              <a:spcAft>
                <a:spcPts val="600"/>
              </a:spcAft>
              <a:buFont typeface="Arial" panose="020B0604020202020204" pitchFamily="34" charset="0"/>
              <a:buChar char="•"/>
            </a:pPr>
            <a:r>
              <a:rPr lang="lv-LV" sz="3000" dirty="0">
                <a:solidFill>
                  <a:schemeClr val="tx1">
                    <a:lumMod val="85000"/>
                    <a:lumOff val="15000"/>
                  </a:schemeClr>
                </a:solidFill>
              </a:rPr>
              <a:t>Piekritis kļūt par vēstnesi aktieris </a:t>
            </a:r>
            <a:r>
              <a:rPr lang="en-US" sz="3000" dirty="0">
                <a:solidFill>
                  <a:schemeClr val="tx1">
                    <a:lumMod val="85000"/>
                    <a:lumOff val="15000"/>
                  </a:schemeClr>
                </a:solidFill>
              </a:rPr>
              <a:t> </a:t>
            </a:r>
            <a:r>
              <a:rPr lang="en-US" sz="3000" dirty="0" err="1">
                <a:solidFill>
                  <a:schemeClr val="tx1">
                    <a:lumMod val="85000"/>
                    <a:lumOff val="15000"/>
                  </a:schemeClr>
                </a:solidFill>
              </a:rPr>
              <a:t>Zigurds</a:t>
            </a:r>
            <a:r>
              <a:rPr lang="en-US" sz="3000" dirty="0">
                <a:solidFill>
                  <a:schemeClr val="tx1">
                    <a:lumMod val="85000"/>
                    <a:lumOff val="15000"/>
                  </a:schemeClr>
                </a:solidFill>
              </a:rPr>
              <a:t> </a:t>
            </a:r>
            <a:r>
              <a:rPr lang="en-US" sz="3000" dirty="0" err="1">
                <a:solidFill>
                  <a:schemeClr val="tx1">
                    <a:lumMod val="85000"/>
                    <a:lumOff val="15000"/>
                  </a:schemeClr>
                </a:solidFill>
              </a:rPr>
              <a:t>Neimanis</a:t>
            </a:r>
            <a:r>
              <a:rPr lang="en-US" sz="3000" dirty="0">
                <a:solidFill>
                  <a:schemeClr val="tx1">
                    <a:lumMod val="85000"/>
                    <a:lumOff val="15000"/>
                  </a:schemeClr>
                </a:solidFill>
              </a:rPr>
              <a:t> </a:t>
            </a:r>
            <a:r>
              <a:rPr lang="lv-LV" sz="3000" dirty="0">
                <a:solidFill>
                  <a:schemeClr val="tx1">
                    <a:lumMod val="85000"/>
                    <a:lumOff val="15000"/>
                  </a:schemeClr>
                </a:solidFill>
              </a:rPr>
              <a:t>– tiks publicēts oktobrī senioru mēnesī </a:t>
            </a:r>
            <a:endParaRPr lang="en-US" sz="3000" dirty="0">
              <a:solidFill>
                <a:schemeClr val="tx1">
                  <a:lumMod val="85000"/>
                  <a:lumOff val="15000"/>
                </a:schemeClr>
              </a:solidFill>
            </a:endParaRPr>
          </a:p>
          <a:p>
            <a:pPr indent="-228600">
              <a:lnSpc>
                <a:spcPct val="90000"/>
              </a:lnSpc>
              <a:spcAft>
                <a:spcPts val="600"/>
              </a:spcAft>
              <a:buFont typeface="Arial" panose="020B0604020202020204" pitchFamily="34" charset="0"/>
              <a:buChar char="•"/>
            </a:pPr>
            <a:endParaRPr lang="en-US" sz="3000" dirty="0">
              <a:solidFill>
                <a:schemeClr val="tx1">
                  <a:lumMod val="85000"/>
                  <a:lumOff val="15000"/>
                </a:schemeClr>
              </a:solidFill>
            </a:endParaRPr>
          </a:p>
        </p:txBody>
      </p:sp>
      <p:pic>
        <p:nvPicPr>
          <p:cNvPr id="4" name="Picture 3" descr="💙 Iepazīstinām ar brīvprātīgā darba vēstnesi Lieni Stepenu! Brīvprātīgais  darbs Lienei un viņas ģimenei ir ikdiena. Tas sākas ar palīdzību kaimiņiem  un draugiem un turpinās ar radošu cilvēku atbalstīšanu, bezmaksas bērnu  nometņu">
            <a:extLst>
              <a:ext uri="{FF2B5EF4-FFF2-40B4-BE49-F238E27FC236}">
                <a16:creationId xmlns:a16="http://schemas.microsoft.com/office/drawing/2014/main" id="{3F21963E-5618-028F-6D43-CB1AC68A2C33}"/>
              </a:ext>
            </a:extLst>
          </p:cNvPr>
          <p:cNvPicPr>
            <a:picLocks noChangeAspect="1"/>
          </p:cNvPicPr>
          <p:nvPr/>
        </p:nvPicPr>
        <p:blipFill>
          <a:blip r:embed="rId2"/>
          <a:srcRect r="1" b="36912"/>
          <a:stretch>
            <a:fillRect/>
          </a:stretch>
        </p:blipFill>
        <p:spPr>
          <a:xfrm>
            <a:off x="8553277" y="1"/>
            <a:ext cx="9734735" cy="5254170"/>
          </a:xfrm>
          <a:custGeom>
            <a:avLst/>
            <a:gdLst/>
            <a:ahLst/>
            <a:cxnLst/>
            <a:rect l="l" t="t" r="r" b="b"/>
            <a:pathLst>
              <a:path w="6489823" h="3421047">
                <a:moveTo>
                  <a:pt x="383239" y="0"/>
                </a:moveTo>
                <a:lnTo>
                  <a:pt x="6489823" y="0"/>
                </a:lnTo>
                <a:lnTo>
                  <a:pt x="6489823" y="3421047"/>
                </a:lnTo>
                <a:lnTo>
                  <a:pt x="0" y="3421047"/>
                </a:lnTo>
                <a:lnTo>
                  <a:pt x="10162" y="3368785"/>
                </a:lnTo>
                <a:cubicBezTo>
                  <a:pt x="15448" y="3346584"/>
                  <a:pt x="22094" y="3323293"/>
                  <a:pt x="30699" y="3298569"/>
                </a:cubicBezTo>
                <a:cubicBezTo>
                  <a:pt x="41150" y="3275988"/>
                  <a:pt x="42443" y="3246652"/>
                  <a:pt x="33589" y="3233050"/>
                </a:cubicBezTo>
                <a:cubicBezTo>
                  <a:pt x="32065" y="3230708"/>
                  <a:pt x="30291" y="3228932"/>
                  <a:pt x="28325" y="3227777"/>
                </a:cubicBezTo>
                <a:cubicBezTo>
                  <a:pt x="30678" y="3188484"/>
                  <a:pt x="72205" y="3103624"/>
                  <a:pt x="73382" y="3050568"/>
                </a:cubicBezTo>
                <a:cubicBezTo>
                  <a:pt x="69165" y="3022639"/>
                  <a:pt x="68605" y="2960322"/>
                  <a:pt x="84953" y="2920501"/>
                </a:cubicBezTo>
                <a:cubicBezTo>
                  <a:pt x="69327" y="2932298"/>
                  <a:pt x="121103" y="2664904"/>
                  <a:pt x="109217" y="2657859"/>
                </a:cubicBezTo>
                <a:cubicBezTo>
                  <a:pt x="110075" y="2597031"/>
                  <a:pt x="138136" y="2522558"/>
                  <a:pt x="139777" y="2464312"/>
                </a:cubicBezTo>
                <a:cubicBezTo>
                  <a:pt x="141801" y="2450201"/>
                  <a:pt x="199861" y="2246813"/>
                  <a:pt x="198683" y="2236608"/>
                </a:cubicBezTo>
                <a:lnTo>
                  <a:pt x="283684" y="1924542"/>
                </a:lnTo>
                <a:cubicBezTo>
                  <a:pt x="313071" y="1811100"/>
                  <a:pt x="307196" y="1868801"/>
                  <a:pt x="336583" y="1755359"/>
                </a:cubicBezTo>
                <a:cubicBezTo>
                  <a:pt x="383246" y="1573239"/>
                  <a:pt x="363875" y="1577802"/>
                  <a:pt x="409119" y="1401207"/>
                </a:cubicBezTo>
                <a:cubicBezTo>
                  <a:pt x="428998" y="1329345"/>
                  <a:pt x="403240" y="1279669"/>
                  <a:pt x="421957" y="1175450"/>
                </a:cubicBezTo>
                <a:cubicBezTo>
                  <a:pt x="442602" y="1107577"/>
                  <a:pt x="340683" y="794854"/>
                  <a:pt x="369233" y="688836"/>
                </a:cubicBezTo>
                <a:cubicBezTo>
                  <a:pt x="378440" y="610640"/>
                  <a:pt x="331945" y="587322"/>
                  <a:pt x="346155" y="513896"/>
                </a:cubicBezTo>
                <a:cubicBezTo>
                  <a:pt x="351974" y="496939"/>
                  <a:pt x="362179" y="406394"/>
                  <a:pt x="344911" y="393010"/>
                </a:cubicBezTo>
                <a:cubicBezTo>
                  <a:pt x="389436" y="301493"/>
                  <a:pt x="356186" y="264408"/>
                  <a:pt x="369960" y="232042"/>
                </a:cubicBezTo>
                <a:cubicBezTo>
                  <a:pt x="394611" y="153791"/>
                  <a:pt x="372056" y="165633"/>
                  <a:pt x="392742" y="72037"/>
                </a:cubicBezTo>
                <a:cubicBezTo>
                  <a:pt x="398537" y="53819"/>
                  <a:pt x="397997" y="38693"/>
                  <a:pt x="394525" y="25405"/>
                </a:cubicBezTo>
                <a:close/>
              </a:path>
            </a:pathLst>
          </a:custGeom>
        </p:spPr>
      </p:pic>
      <p:pic>
        <p:nvPicPr>
          <p:cNvPr id="5" name="Picture 4" descr="Fotoattēlā varētu būt ‎tekstā redzams ‎Brivprătigi iesaistoties sabiedriskajos procesos un paužot savu nostaju ar viedokli, balsi, darbibu un pieméru, ir iespéjams reăli ietekmét lemumus un veidot vidi, kură pašam gribétos dzivot un kuru butu vérts rădìt citiem. জিজ্টেত IGA DARBA عماTة ANON BRIVPRATIGÃ DARBA VESTNESIS STANISLAVS BABINS Nodarbinătibas valsts ្ 26 cTAePTblИTИKa‎‎">
            <a:extLst>
              <a:ext uri="{FF2B5EF4-FFF2-40B4-BE49-F238E27FC236}">
                <a16:creationId xmlns:a16="http://schemas.microsoft.com/office/drawing/2014/main" id="{CE3A6ADB-9936-8F33-BBF0-8D8EF7C7EC3B}"/>
              </a:ext>
            </a:extLst>
          </p:cNvPr>
          <p:cNvPicPr>
            <a:picLocks noChangeAspect="1"/>
          </p:cNvPicPr>
          <p:nvPr/>
        </p:nvPicPr>
        <p:blipFill>
          <a:blip r:embed="rId3"/>
          <a:srcRect t="10622" r="-1" b="38747"/>
          <a:stretch>
            <a:fillRect/>
          </a:stretch>
        </p:blipFill>
        <p:spPr>
          <a:xfrm>
            <a:off x="8553264" y="5358242"/>
            <a:ext cx="9734736" cy="4928758"/>
          </a:xfrm>
          <a:custGeom>
            <a:avLst/>
            <a:gdLst/>
            <a:ahLst/>
            <a:cxnLst/>
            <a:rect l="l" t="t" r="r" b="b"/>
            <a:pathLst>
              <a:path w="6772580" h="3429000">
                <a:moveTo>
                  <a:pt x="271594" y="0"/>
                </a:moveTo>
                <a:lnTo>
                  <a:pt x="6772580" y="0"/>
                </a:lnTo>
                <a:lnTo>
                  <a:pt x="6772580" y="3429000"/>
                </a:lnTo>
                <a:lnTo>
                  <a:pt x="8976" y="3429000"/>
                </a:lnTo>
                <a:lnTo>
                  <a:pt x="7894" y="3419403"/>
                </a:lnTo>
                <a:cubicBezTo>
                  <a:pt x="2772" y="3402540"/>
                  <a:pt x="-7409" y="3393117"/>
                  <a:pt x="8790" y="3369074"/>
                </a:cubicBezTo>
                <a:cubicBezTo>
                  <a:pt x="18674" y="3308209"/>
                  <a:pt x="52540" y="3147708"/>
                  <a:pt x="69466" y="3074368"/>
                </a:cubicBezTo>
                <a:cubicBezTo>
                  <a:pt x="86170" y="2985158"/>
                  <a:pt x="141939" y="2988106"/>
                  <a:pt x="138108" y="2937087"/>
                </a:cubicBezTo>
                <a:lnTo>
                  <a:pt x="159153" y="2788751"/>
                </a:lnTo>
                <a:cubicBezTo>
                  <a:pt x="164508" y="2771521"/>
                  <a:pt x="169861" y="2754291"/>
                  <a:pt x="175215" y="2737061"/>
                </a:cubicBezTo>
                <a:lnTo>
                  <a:pt x="178713" y="2662493"/>
                </a:lnTo>
                <a:cubicBezTo>
                  <a:pt x="182744" y="2662176"/>
                  <a:pt x="175495" y="2610710"/>
                  <a:pt x="177952" y="2608178"/>
                </a:cubicBezTo>
                <a:lnTo>
                  <a:pt x="200637" y="2557490"/>
                </a:lnTo>
                <a:lnTo>
                  <a:pt x="210272" y="2500823"/>
                </a:lnTo>
                <a:cubicBezTo>
                  <a:pt x="210821" y="2477149"/>
                  <a:pt x="233533" y="2498323"/>
                  <a:pt x="235189" y="2456370"/>
                </a:cubicBezTo>
                <a:cubicBezTo>
                  <a:pt x="241238" y="2390087"/>
                  <a:pt x="270663" y="2342381"/>
                  <a:pt x="270108" y="2307778"/>
                </a:cubicBezTo>
                <a:cubicBezTo>
                  <a:pt x="279775" y="2252634"/>
                  <a:pt x="274008" y="2281735"/>
                  <a:pt x="270232" y="2227103"/>
                </a:cubicBezTo>
                <a:cubicBezTo>
                  <a:pt x="277898" y="2187203"/>
                  <a:pt x="273018" y="2179895"/>
                  <a:pt x="278972" y="2138456"/>
                </a:cubicBezTo>
                <a:cubicBezTo>
                  <a:pt x="286874" y="2113373"/>
                  <a:pt x="293454" y="2098825"/>
                  <a:pt x="284204" y="2092747"/>
                </a:cubicBezTo>
                <a:cubicBezTo>
                  <a:pt x="285267" y="2080110"/>
                  <a:pt x="308510" y="2021121"/>
                  <a:pt x="306856" y="2003128"/>
                </a:cubicBezTo>
                <a:lnTo>
                  <a:pt x="296216" y="1944367"/>
                </a:lnTo>
                <a:lnTo>
                  <a:pt x="316030" y="1836128"/>
                </a:lnTo>
                <a:cubicBezTo>
                  <a:pt x="300726" y="1810623"/>
                  <a:pt x="342411" y="1768654"/>
                  <a:pt x="329496" y="1735241"/>
                </a:cubicBezTo>
                <a:cubicBezTo>
                  <a:pt x="331336" y="1711720"/>
                  <a:pt x="339485" y="1722162"/>
                  <a:pt x="343347" y="1679383"/>
                </a:cubicBezTo>
                <a:cubicBezTo>
                  <a:pt x="349669" y="1616089"/>
                  <a:pt x="356013" y="1614119"/>
                  <a:pt x="360800" y="1554542"/>
                </a:cubicBezTo>
                <a:cubicBezTo>
                  <a:pt x="361799" y="1491472"/>
                  <a:pt x="380405" y="1496141"/>
                  <a:pt x="377978" y="1470595"/>
                </a:cubicBezTo>
                <a:cubicBezTo>
                  <a:pt x="371480" y="1445071"/>
                  <a:pt x="407310" y="1366942"/>
                  <a:pt x="396801" y="1354553"/>
                </a:cubicBezTo>
                <a:cubicBezTo>
                  <a:pt x="387984" y="1324635"/>
                  <a:pt x="389939" y="1306198"/>
                  <a:pt x="378799" y="1292983"/>
                </a:cubicBezTo>
                <a:cubicBezTo>
                  <a:pt x="368230" y="1254082"/>
                  <a:pt x="380918" y="1242866"/>
                  <a:pt x="362697" y="1241293"/>
                </a:cubicBezTo>
                <a:lnTo>
                  <a:pt x="339388" y="1147085"/>
                </a:lnTo>
                <a:cubicBezTo>
                  <a:pt x="350485" y="1118433"/>
                  <a:pt x="353159" y="1072754"/>
                  <a:pt x="339952" y="1071934"/>
                </a:cubicBezTo>
                <a:cubicBezTo>
                  <a:pt x="327895" y="1004911"/>
                  <a:pt x="358371" y="924985"/>
                  <a:pt x="347188" y="889800"/>
                </a:cubicBezTo>
                <a:cubicBezTo>
                  <a:pt x="334220" y="804597"/>
                  <a:pt x="342717" y="786582"/>
                  <a:pt x="338803" y="749936"/>
                </a:cubicBezTo>
                <a:cubicBezTo>
                  <a:pt x="334890" y="713292"/>
                  <a:pt x="337271" y="707557"/>
                  <a:pt x="323706" y="669931"/>
                </a:cubicBezTo>
                <a:lnTo>
                  <a:pt x="313326" y="559992"/>
                </a:lnTo>
                <a:cubicBezTo>
                  <a:pt x="314747" y="543769"/>
                  <a:pt x="268004" y="450294"/>
                  <a:pt x="272650" y="451529"/>
                </a:cubicBezTo>
                <a:lnTo>
                  <a:pt x="256593" y="392499"/>
                </a:lnTo>
                <a:cubicBezTo>
                  <a:pt x="276778" y="343341"/>
                  <a:pt x="246535" y="361906"/>
                  <a:pt x="249583" y="321981"/>
                </a:cubicBezTo>
                <a:cubicBezTo>
                  <a:pt x="256450" y="297359"/>
                  <a:pt x="256557" y="284789"/>
                  <a:pt x="245172" y="280016"/>
                </a:cubicBezTo>
                <a:cubicBezTo>
                  <a:pt x="279102" y="164139"/>
                  <a:pt x="241674" y="235649"/>
                  <a:pt x="249784" y="152538"/>
                </a:cubicBezTo>
                <a:cubicBezTo>
                  <a:pt x="254846" y="115053"/>
                  <a:pt x="258144" y="77317"/>
                  <a:pt x="264479" y="36591"/>
                </a:cubicBezTo>
                <a:close/>
              </a:path>
            </a:pathLst>
          </a:custGeom>
        </p:spPr>
      </p:pic>
    </p:spTree>
    <p:extLst>
      <p:ext uri="{BB962C8B-B14F-4D97-AF65-F5344CB8AC3E}">
        <p14:creationId xmlns:p14="http://schemas.microsoft.com/office/powerpoint/2010/main" val="327034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7466A-9C25-838C-FF28-35D5C81D083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FD4984B-A640-0B4F-2F4F-D14300508B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 y="3"/>
            <a:ext cx="2642614" cy="2936698"/>
          </a:xfrm>
          <a:prstGeom prst="rect">
            <a:avLst/>
          </a:prstGeom>
        </p:spPr>
      </p:pic>
      <p:sp>
        <p:nvSpPr>
          <p:cNvPr id="9" name="Title 3">
            <a:extLst>
              <a:ext uri="{FF2B5EF4-FFF2-40B4-BE49-F238E27FC236}">
                <a16:creationId xmlns:a16="http://schemas.microsoft.com/office/drawing/2014/main" id="{C13BE8B9-3C84-AE11-C459-434BC8970E36}"/>
              </a:ext>
            </a:extLst>
          </p:cNvPr>
          <p:cNvSpPr txBox="1">
            <a:spLocks/>
          </p:cNvSpPr>
          <p:nvPr/>
        </p:nvSpPr>
        <p:spPr>
          <a:xfrm>
            <a:off x="2895600" y="419100"/>
            <a:ext cx="11658600" cy="1368931"/>
          </a:xfrm>
          <a:prstGeom prst="rect">
            <a:avLst/>
          </a:prstGeom>
        </p:spPr>
        <p:txBody>
          <a:bodyPr anchor="b">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lv-LV" altLang="lv-LV" sz="3600" b="1">
                <a:ea typeface="MS PGothic" panose="020B0600070205080204" pitchFamily="34" charset="-128"/>
                <a:cs typeface="Calibri Light" panose="020F0302020204030204" pitchFamily="34" charset="0"/>
              </a:rPr>
              <a:t>Organizāciju apmeklējumi</a:t>
            </a:r>
            <a:endParaRPr lang="en-US" sz="3600" b="1">
              <a:latin typeface="+mj-lt"/>
              <a:cs typeface="Times New Roman" pitchFamily="18" charset="0"/>
            </a:endParaRPr>
          </a:p>
        </p:txBody>
      </p:sp>
      <p:sp>
        <p:nvSpPr>
          <p:cNvPr id="10" name="Subtitle 2">
            <a:extLst>
              <a:ext uri="{FF2B5EF4-FFF2-40B4-BE49-F238E27FC236}">
                <a16:creationId xmlns:a16="http://schemas.microsoft.com/office/drawing/2014/main" id="{EF322A89-F834-CFCD-D1A0-6C8AC2922155}"/>
              </a:ext>
            </a:extLst>
          </p:cNvPr>
          <p:cNvSpPr txBox="1">
            <a:spLocks/>
          </p:cNvSpPr>
          <p:nvPr/>
        </p:nvSpPr>
        <p:spPr>
          <a:xfrm>
            <a:off x="2701994" y="208846"/>
            <a:ext cx="14478001" cy="1638300"/>
          </a:xfrm>
          <a:prstGeom prst="rect">
            <a:avLst/>
          </a:prstGeom>
        </p:spPr>
        <p:txBody>
          <a:bodyPr vert="horz" lIns="140936" tIns="70468" rIns="140936" bIns="70468" rtlCol="0">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algn="just">
              <a:lnSpc>
                <a:spcPct val="150000"/>
              </a:lnSpc>
              <a:defRPr/>
            </a:pPr>
            <a:endParaRPr lang="lv-LV" altLang="lv-LV" sz="3000">
              <a:solidFill>
                <a:schemeClr val="tx1"/>
              </a:solidFill>
              <a:ea typeface="MS PGothic" panose="020B0600070205080204" pitchFamily="34" charset="-128"/>
              <a:cs typeface="Calibri Light" panose="020F0302020204030204" pitchFamily="34" charset="0"/>
            </a:endParaRPr>
          </a:p>
        </p:txBody>
      </p:sp>
      <p:sp>
        <p:nvSpPr>
          <p:cNvPr id="2" name="Subtitle 2">
            <a:extLst>
              <a:ext uri="{FF2B5EF4-FFF2-40B4-BE49-F238E27FC236}">
                <a16:creationId xmlns:a16="http://schemas.microsoft.com/office/drawing/2014/main" id="{D4FDFDFA-3154-8CF7-42CE-7F702672335B}"/>
              </a:ext>
            </a:extLst>
          </p:cNvPr>
          <p:cNvSpPr txBox="1">
            <a:spLocks/>
          </p:cNvSpPr>
          <p:nvPr/>
        </p:nvSpPr>
        <p:spPr>
          <a:xfrm>
            <a:off x="685801" y="2514600"/>
            <a:ext cx="12573000" cy="6858000"/>
          </a:xfrm>
          <a:prstGeom prst="rect">
            <a:avLst/>
          </a:prstGeom>
        </p:spPr>
        <p:txBody>
          <a:bodyPr vert="horz" lIns="140936" tIns="70468" rIns="140936" bIns="70468" rtlCol="0">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algn="just">
              <a:lnSpc>
                <a:spcPct val="150000"/>
              </a:lnSpc>
              <a:defRPr/>
            </a:pPr>
            <a:r>
              <a:rPr lang="lv-LV" altLang="lv-LV" sz="3200">
                <a:solidFill>
                  <a:schemeClr val="tx1"/>
                </a:solidFill>
                <a:ea typeface="MS PGothic" panose="020B0600070205080204" pitchFamily="34" charset="-128"/>
                <a:cs typeface="Calibri Light" panose="020F0302020204030204" pitchFamily="34" charset="0"/>
              </a:rPr>
              <a:t>2026. gada vasarā NVA apmeklēja </a:t>
            </a:r>
            <a:r>
              <a:rPr lang="lv-LV" altLang="lv-LV" sz="3200" b="1">
                <a:solidFill>
                  <a:schemeClr val="tx1"/>
                </a:solidFill>
                <a:ea typeface="MS PGothic" panose="020B0600070205080204" pitchFamily="34" charset="-128"/>
                <a:cs typeface="Calibri Light" panose="020F0302020204030204" pitchFamily="34" charset="0"/>
              </a:rPr>
              <a:t>Latvijas Nacionālais mākslas muzeju</a:t>
            </a:r>
            <a:r>
              <a:rPr lang="lv-LV" altLang="lv-LV" sz="3200">
                <a:solidFill>
                  <a:schemeClr val="tx1"/>
                </a:solidFill>
                <a:ea typeface="MS PGothic" panose="020B0600070205080204" pitchFamily="34" charset="-128"/>
                <a:cs typeface="Calibri Light" panose="020F0302020204030204" pitchFamily="34" charset="0"/>
              </a:rPr>
              <a:t>, </a:t>
            </a:r>
            <a:r>
              <a:rPr lang="lv-LV" altLang="lv-LV" sz="3200" b="1">
                <a:solidFill>
                  <a:schemeClr val="tx1"/>
                </a:solidFill>
                <a:ea typeface="MS PGothic" panose="020B0600070205080204" pitchFamily="34" charset="-128"/>
                <a:cs typeface="Calibri Light" panose="020F0302020204030204" pitchFamily="34" charset="0"/>
              </a:rPr>
              <a:t>Ieslodzījuma vietu pārvaldi </a:t>
            </a:r>
            <a:r>
              <a:rPr lang="lv-LV" altLang="lv-LV" sz="3200">
                <a:solidFill>
                  <a:schemeClr val="tx1"/>
                </a:solidFill>
                <a:ea typeface="MS PGothic" panose="020B0600070205080204" pitchFamily="34" charset="-128"/>
                <a:cs typeface="Calibri Light" panose="020F0302020204030204" pitchFamily="34" charset="0"/>
              </a:rPr>
              <a:t>un  </a:t>
            </a:r>
            <a:r>
              <a:rPr lang="lv-LV" altLang="lv-LV" sz="3200" b="1">
                <a:solidFill>
                  <a:schemeClr val="tx1"/>
                </a:solidFill>
                <a:ea typeface="MS PGothic" panose="020B0600070205080204" pitchFamily="34" charset="-128"/>
                <a:cs typeface="Calibri Light" panose="020F0302020204030204" pitchFamily="34" charset="0"/>
              </a:rPr>
              <a:t>“</a:t>
            </a:r>
            <a:r>
              <a:rPr lang="lv-LV" altLang="lv-LV" sz="3200" b="1" err="1">
                <a:solidFill>
                  <a:schemeClr val="tx1"/>
                </a:solidFill>
                <a:ea typeface="MS PGothic" panose="020B0600070205080204" pitchFamily="34" charset="-128"/>
                <a:cs typeface="Calibri Light" panose="020F0302020204030204" pitchFamily="34" charset="0"/>
              </a:rPr>
              <a:t>Hospiss</a:t>
            </a:r>
            <a:r>
              <a:rPr lang="lv-LV" altLang="lv-LV" sz="3200" b="1">
                <a:solidFill>
                  <a:schemeClr val="tx1"/>
                </a:solidFill>
                <a:ea typeface="MS PGothic" panose="020B0600070205080204" pitchFamily="34" charset="-128"/>
                <a:cs typeface="Calibri Light" panose="020F0302020204030204" pitchFamily="34" charset="0"/>
              </a:rPr>
              <a:t> LV” </a:t>
            </a:r>
            <a:r>
              <a:rPr lang="lv-LV" altLang="lv-LV" sz="3200">
                <a:solidFill>
                  <a:schemeClr val="tx1"/>
                </a:solidFill>
                <a:ea typeface="MS PGothic" panose="020B0600070205080204" pitchFamily="34" charset="-128"/>
                <a:cs typeface="Calibri Light" panose="020F0302020204030204" pitchFamily="34" charset="0"/>
              </a:rPr>
              <a:t>, lai informētu organizāciju pārstāvjus par plānotajām aktivitātēm brīvprātīgā darba jomā, iepazītos ar organizāciju pieredzi brīvprātīgā darba organizēšanā un pārrunātu brīvprātīgo iesaisti un atbalstu. </a:t>
            </a:r>
          </a:p>
          <a:p>
            <a:pPr algn="just">
              <a:lnSpc>
                <a:spcPct val="150000"/>
              </a:lnSpc>
              <a:defRPr/>
            </a:pPr>
            <a:endParaRPr lang="lv-LV" altLang="lv-LV" sz="3200">
              <a:solidFill>
                <a:schemeClr val="tx1"/>
              </a:solidFill>
              <a:ea typeface="MS PGothic" panose="020B0600070205080204" pitchFamily="34" charset="-128"/>
              <a:cs typeface="Calibri Light" panose="020F0302020204030204" pitchFamily="34" charset="0"/>
            </a:endParaRPr>
          </a:p>
          <a:p>
            <a:pPr algn="just">
              <a:lnSpc>
                <a:spcPct val="150000"/>
              </a:lnSpc>
              <a:defRPr/>
            </a:pPr>
            <a:r>
              <a:rPr lang="lv-LV" altLang="lv-LV" sz="3200">
                <a:solidFill>
                  <a:schemeClr val="tx1"/>
                </a:solidFill>
                <a:ea typeface="MS PGothic" panose="020B0600070205080204" pitchFamily="34" charset="-128"/>
                <a:cs typeface="Calibri Light" panose="020F0302020204030204" pitchFamily="34" charset="0"/>
              </a:rPr>
              <a:t>NVA plānot turpināt apmeklēt organizācijas visā Latvijā, lai stiprinātu sadarbību, pārrunāt brīvprātīgā darba nozares vajadzības un iespējamos risinājumus tās attīstībai.</a:t>
            </a:r>
          </a:p>
        </p:txBody>
      </p:sp>
      <p:pic>
        <p:nvPicPr>
          <p:cNvPr id="5" name="Picture 4">
            <a:extLst>
              <a:ext uri="{FF2B5EF4-FFF2-40B4-BE49-F238E27FC236}">
                <a16:creationId xmlns:a16="http://schemas.microsoft.com/office/drawing/2014/main" id="{22A10955-87F9-69CC-0803-278FB277C6D4}"/>
              </a:ext>
            </a:extLst>
          </p:cNvPr>
          <p:cNvPicPr>
            <a:picLocks noChangeAspect="1"/>
          </p:cNvPicPr>
          <p:nvPr/>
        </p:nvPicPr>
        <p:blipFill>
          <a:blip r:embed="rId4" cstate="print">
            <a:extLst>
              <a:ext uri="{28A0092B-C50C-407E-A947-70E740481C1C}">
                <a14:useLocalDpi xmlns:a14="http://schemas.microsoft.com/office/drawing/2010/main" val="0"/>
              </a:ext>
            </a:extLst>
          </a:blip>
          <a:srcRect l="2" t="26153" r="2" b="13091"/>
          <a:stretch>
            <a:fillRect/>
          </a:stretch>
        </p:blipFill>
        <p:spPr>
          <a:xfrm>
            <a:off x="13869114" y="3771900"/>
            <a:ext cx="4420974" cy="3581400"/>
          </a:xfrm>
          <a:custGeom>
            <a:avLst/>
            <a:gdLst/>
            <a:ahLst/>
            <a:cxnLst/>
            <a:rect l="l" t="t" r="r" b="b"/>
            <a:pathLst>
              <a:path w="2947316" h="3333747">
                <a:moveTo>
                  <a:pt x="0" y="0"/>
                </a:moveTo>
                <a:lnTo>
                  <a:pt x="2947316" y="0"/>
                </a:lnTo>
                <a:lnTo>
                  <a:pt x="2947316" y="3333747"/>
                </a:lnTo>
                <a:lnTo>
                  <a:pt x="0" y="3333747"/>
                </a:lnTo>
                <a:close/>
              </a:path>
            </a:pathLst>
          </a:custGeom>
        </p:spPr>
      </p:pic>
      <p:pic>
        <p:nvPicPr>
          <p:cNvPr id="12" name="Picture 11">
            <a:extLst>
              <a:ext uri="{FF2B5EF4-FFF2-40B4-BE49-F238E27FC236}">
                <a16:creationId xmlns:a16="http://schemas.microsoft.com/office/drawing/2014/main" id="{676D2152-DE73-4B20-AF24-482F0E09398D}"/>
              </a:ext>
            </a:extLst>
          </p:cNvPr>
          <p:cNvPicPr>
            <a:picLocks noChangeAspect="1"/>
          </p:cNvPicPr>
          <p:nvPr/>
        </p:nvPicPr>
        <p:blipFill>
          <a:blip r:embed="rId5" cstate="print">
            <a:extLst>
              <a:ext uri="{28A0092B-C50C-407E-A947-70E740481C1C}">
                <a14:useLocalDpi xmlns:a14="http://schemas.microsoft.com/office/drawing/2010/main" val="0"/>
              </a:ext>
            </a:extLst>
          </a:blip>
          <a:srcRect t="20923" r="-3" b="8051"/>
          <a:stretch>
            <a:fillRect/>
          </a:stretch>
        </p:blipFill>
        <p:spPr>
          <a:xfrm>
            <a:off x="13867025" y="0"/>
            <a:ext cx="4420975" cy="4186590"/>
          </a:xfrm>
          <a:prstGeom prst="rect">
            <a:avLst/>
          </a:prstGeom>
        </p:spPr>
      </p:pic>
      <p:pic>
        <p:nvPicPr>
          <p:cNvPr id="14" name="Picture 13">
            <a:extLst>
              <a:ext uri="{FF2B5EF4-FFF2-40B4-BE49-F238E27FC236}">
                <a16:creationId xmlns:a16="http://schemas.microsoft.com/office/drawing/2014/main" id="{62CC1F92-8715-7052-B303-40CA6DD0AD6A}"/>
              </a:ext>
            </a:extLst>
          </p:cNvPr>
          <p:cNvPicPr>
            <a:picLocks noChangeAspect="1"/>
          </p:cNvPicPr>
          <p:nvPr/>
        </p:nvPicPr>
        <p:blipFill>
          <a:blip r:embed="rId6" cstate="print">
            <a:extLst>
              <a:ext uri="{28A0092B-C50C-407E-A947-70E740481C1C}">
                <a14:useLocalDpi xmlns:a14="http://schemas.microsoft.com/office/drawing/2010/main" val="0"/>
              </a:ext>
            </a:extLst>
          </a:blip>
          <a:srcRect l="2" t="18562" r="2" b="31671"/>
          <a:stretch>
            <a:fillRect/>
          </a:stretch>
        </p:blipFill>
        <p:spPr>
          <a:xfrm>
            <a:off x="13867026" y="7353300"/>
            <a:ext cx="4420974" cy="2933700"/>
          </a:xfrm>
          <a:custGeom>
            <a:avLst/>
            <a:gdLst/>
            <a:ahLst/>
            <a:cxnLst/>
            <a:rect l="l" t="t" r="r" b="b"/>
            <a:pathLst>
              <a:path w="2947316" h="3333745">
                <a:moveTo>
                  <a:pt x="0" y="0"/>
                </a:moveTo>
                <a:lnTo>
                  <a:pt x="2947316" y="0"/>
                </a:lnTo>
                <a:lnTo>
                  <a:pt x="2947316" y="3333745"/>
                </a:lnTo>
                <a:lnTo>
                  <a:pt x="0" y="3333745"/>
                </a:lnTo>
                <a:close/>
              </a:path>
            </a:pathLst>
          </a:custGeom>
        </p:spPr>
      </p:pic>
    </p:spTree>
    <p:extLst>
      <p:ext uri="{BB962C8B-B14F-4D97-AF65-F5344CB8AC3E}">
        <p14:creationId xmlns:p14="http://schemas.microsoft.com/office/powerpoint/2010/main" val="2242689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65C6A4-B76B-C427-A309-6526AD7E7461}"/>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8944177" cy="10287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9" name="Title 3">
            <a:extLst>
              <a:ext uri="{FF2B5EF4-FFF2-40B4-BE49-F238E27FC236}">
                <a16:creationId xmlns:a16="http://schemas.microsoft.com/office/drawing/2014/main" id="{FABE37EA-F3E1-C3BB-05F5-31A6DEFD6FB2}"/>
              </a:ext>
            </a:extLst>
          </p:cNvPr>
          <p:cNvSpPr txBox="1">
            <a:spLocks/>
          </p:cNvSpPr>
          <p:nvPr/>
        </p:nvSpPr>
        <p:spPr>
          <a:xfrm>
            <a:off x="1257301" y="965200"/>
            <a:ext cx="5832789" cy="270078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90000"/>
              </a:lnSpc>
              <a:spcBef>
                <a:spcPct val="0"/>
              </a:spcBef>
              <a:spcAft>
                <a:spcPts val="600"/>
              </a:spcAft>
              <a:buNone/>
            </a:pPr>
            <a:r>
              <a:rPr lang="en-US" altLang="lv-LV" sz="4400" b="1" kern="1200">
                <a:solidFill>
                  <a:schemeClr val="tx1"/>
                </a:solidFill>
                <a:latin typeface="+mj-lt"/>
                <a:ea typeface="+mj-ea"/>
                <a:cs typeface="+mj-cs"/>
              </a:rPr>
              <a:t>Komunikācijas kampaņa</a:t>
            </a:r>
            <a:endParaRPr lang="en-US" sz="4400" b="1" kern="1200">
              <a:solidFill>
                <a:schemeClr val="tx1"/>
              </a:solidFill>
              <a:latin typeface="+mj-lt"/>
              <a:ea typeface="+mj-ea"/>
              <a:cs typeface="+mj-cs"/>
            </a:endParaRPr>
          </a:p>
        </p:txBody>
      </p:sp>
      <p:sp>
        <p:nvSpPr>
          <p:cNvPr id="2" name="Subtitle 2">
            <a:extLst>
              <a:ext uri="{FF2B5EF4-FFF2-40B4-BE49-F238E27FC236}">
                <a16:creationId xmlns:a16="http://schemas.microsoft.com/office/drawing/2014/main" id="{9241CEE0-F9CF-7094-C40D-C09227A729BE}"/>
              </a:ext>
            </a:extLst>
          </p:cNvPr>
          <p:cNvSpPr txBox="1">
            <a:spLocks/>
          </p:cNvSpPr>
          <p:nvPr/>
        </p:nvSpPr>
        <p:spPr>
          <a:xfrm>
            <a:off x="1257301" y="3935071"/>
            <a:ext cx="5832792" cy="5330372"/>
          </a:xfrm>
          <a:prstGeom prst="rect">
            <a:avLst/>
          </a:prstGeom>
        </p:spPr>
        <p:txBody>
          <a:bodyPr vert="horz" lIns="91440" tIns="45720" rIns="91440" bIns="45720" rtlCol="0">
            <a:norm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marL="571500" indent="-228600" algn="l" defTabSz="914400">
              <a:lnSpc>
                <a:spcPct val="90000"/>
              </a:lnSpc>
              <a:buFont typeface="Arial" panose="020B0604020202020204" pitchFamily="34" charset="0"/>
              <a:buChar char="•"/>
              <a:defRPr/>
            </a:pPr>
            <a:r>
              <a:rPr lang="en-US" altLang="lv-LV" sz="3000" err="1">
                <a:solidFill>
                  <a:schemeClr val="tx1"/>
                </a:solidFill>
              </a:rPr>
              <a:t>Izpildītājs</a:t>
            </a:r>
            <a:r>
              <a:rPr lang="en-US" altLang="lv-LV" sz="3000">
                <a:solidFill>
                  <a:schemeClr val="tx1"/>
                </a:solidFill>
              </a:rPr>
              <a:t> SIA RABLE digital</a:t>
            </a:r>
          </a:p>
          <a:p>
            <a:pPr marL="571500" indent="-228600" algn="l" defTabSz="914400">
              <a:lnSpc>
                <a:spcPct val="90000"/>
              </a:lnSpc>
              <a:buFont typeface="Arial" panose="020B0604020202020204" pitchFamily="34" charset="0"/>
              <a:buChar char="•"/>
              <a:defRPr/>
            </a:pPr>
            <a:r>
              <a:rPr lang="en-US" altLang="lv-LV" sz="3000" err="1">
                <a:solidFill>
                  <a:schemeClr val="tx1"/>
                </a:solidFill>
              </a:rPr>
              <a:t>Līgums</a:t>
            </a:r>
            <a:r>
              <a:rPr lang="en-US" altLang="lv-LV" sz="3000">
                <a:solidFill>
                  <a:schemeClr val="tx1"/>
                </a:solidFill>
              </a:rPr>
              <a:t> summa 30 900 bez PVN (</a:t>
            </a:r>
            <a:r>
              <a:rPr lang="en-US" altLang="lv-LV" sz="3000" err="1">
                <a:solidFill>
                  <a:schemeClr val="tx1"/>
                </a:solidFill>
              </a:rPr>
              <a:t>līguma</a:t>
            </a:r>
            <a:r>
              <a:rPr lang="en-US" altLang="lv-LV" sz="3000">
                <a:solidFill>
                  <a:schemeClr val="tx1"/>
                </a:solidFill>
              </a:rPr>
              <a:t> </a:t>
            </a:r>
            <a:r>
              <a:rPr lang="en-US" altLang="lv-LV" sz="3000" err="1">
                <a:solidFill>
                  <a:schemeClr val="tx1"/>
                </a:solidFill>
              </a:rPr>
              <a:t>termiņš</a:t>
            </a:r>
            <a:r>
              <a:rPr lang="en-US" altLang="lv-LV" sz="3000">
                <a:solidFill>
                  <a:schemeClr val="tx1"/>
                </a:solidFill>
              </a:rPr>
              <a:t> 12 </a:t>
            </a:r>
            <a:r>
              <a:rPr lang="en-US" altLang="lv-LV" sz="3000" err="1">
                <a:solidFill>
                  <a:schemeClr val="tx1"/>
                </a:solidFill>
              </a:rPr>
              <a:t>mēneši</a:t>
            </a:r>
            <a:r>
              <a:rPr lang="en-US" altLang="lv-LV" sz="3000">
                <a:solidFill>
                  <a:schemeClr val="tx1"/>
                </a:solidFill>
              </a:rPr>
              <a:t>)</a:t>
            </a:r>
          </a:p>
          <a:p>
            <a:pPr marL="514350" indent="-228600" algn="l" defTabSz="914400">
              <a:lnSpc>
                <a:spcPct val="90000"/>
              </a:lnSpc>
              <a:buFont typeface="Arial" panose="020B0604020202020204" pitchFamily="34" charset="0"/>
              <a:buChar char="•"/>
              <a:defRPr/>
            </a:pPr>
            <a:endParaRPr lang="en-US" altLang="lv-LV" sz="3000">
              <a:solidFill>
                <a:schemeClr val="tx1"/>
              </a:solidFill>
            </a:endParaRPr>
          </a:p>
        </p:txBody>
      </p:sp>
      <p:pic>
        <p:nvPicPr>
          <p:cNvPr id="8" name="Picture 7">
            <a:extLst>
              <a:ext uri="{FF2B5EF4-FFF2-40B4-BE49-F238E27FC236}">
                <a16:creationId xmlns:a16="http://schemas.microsoft.com/office/drawing/2014/main" id="{44063AE7-5C98-35DF-AC32-9707AEFC77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01479" y="1208470"/>
            <a:ext cx="7121320" cy="7912575"/>
          </a:xfrm>
          <a:prstGeom prst="rect">
            <a:avLst/>
          </a:prstGeom>
        </p:spPr>
      </p:pic>
      <p:sp>
        <p:nvSpPr>
          <p:cNvPr id="10" name="Subtitle 2">
            <a:extLst>
              <a:ext uri="{FF2B5EF4-FFF2-40B4-BE49-F238E27FC236}">
                <a16:creationId xmlns:a16="http://schemas.microsoft.com/office/drawing/2014/main" id="{89436A40-F169-A63F-897B-A3CF9CE63EC9}"/>
              </a:ext>
            </a:extLst>
          </p:cNvPr>
          <p:cNvSpPr txBox="1">
            <a:spLocks/>
          </p:cNvSpPr>
          <p:nvPr/>
        </p:nvSpPr>
        <p:spPr>
          <a:xfrm>
            <a:off x="2701994" y="208846"/>
            <a:ext cx="14478001" cy="1638300"/>
          </a:xfrm>
          <a:prstGeom prst="rect">
            <a:avLst/>
          </a:prstGeom>
        </p:spPr>
        <p:txBody>
          <a:bodyPr vert="horz" lIns="140936" tIns="70468" rIns="140936" bIns="70468" rtlCol="0">
            <a:noAutofit/>
          </a:bodyPr>
          <a:lstStyle>
            <a:lvl1pPr marL="0" indent="0" algn="ctr" defTabSz="939575" rtl="0" eaLnBrk="1" latinLnBrk="0" hangingPunct="1">
              <a:spcBef>
                <a:spcPct val="20000"/>
              </a:spcBef>
              <a:buFont typeface="Arial" pitchFamily="34" charset="0"/>
              <a:buNone/>
              <a:defRPr sz="3300" kern="1200">
                <a:solidFill>
                  <a:schemeClr val="tx1">
                    <a:tint val="75000"/>
                  </a:schemeClr>
                </a:solidFill>
                <a:latin typeface="+mn-lt"/>
                <a:ea typeface="+mn-ea"/>
                <a:cs typeface="+mn-cs"/>
              </a:defRPr>
            </a:lvl1pPr>
            <a:lvl2pPr marL="469788" indent="0" algn="ctr" defTabSz="939575"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39575" indent="0" algn="ctr" defTabSz="939575"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0936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4pPr>
            <a:lvl5pPr marL="1879152"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5pPr>
            <a:lvl6pPr marL="2348940"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6pPr>
            <a:lvl7pPr marL="2818729"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7pPr>
            <a:lvl8pPr marL="328851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8pPr>
            <a:lvl9pPr marL="3758305" indent="0" algn="ctr" defTabSz="939575" rtl="0" eaLnBrk="1" latinLnBrk="0" hangingPunct="1">
              <a:spcBef>
                <a:spcPct val="20000"/>
              </a:spcBef>
              <a:buFont typeface="Arial" pitchFamily="34" charset="0"/>
              <a:buNone/>
              <a:defRPr sz="1900" kern="1200">
                <a:solidFill>
                  <a:schemeClr val="tx1">
                    <a:tint val="75000"/>
                  </a:schemeClr>
                </a:solidFill>
                <a:latin typeface="+mn-lt"/>
                <a:ea typeface="+mn-ea"/>
                <a:cs typeface="+mn-cs"/>
              </a:defRPr>
            </a:lvl9pPr>
          </a:lstStyle>
          <a:p>
            <a:pPr algn="just">
              <a:lnSpc>
                <a:spcPct val="150000"/>
              </a:lnSpc>
              <a:defRPr/>
            </a:pPr>
            <a:endParaRPr lang="lv-LV" altLang="lv-LV" sz="3000">
              <a:solidFill>
                <a:schemeClr val="tx1"/>
              </a:solidFill>
              <a:ea typeface="MS PGothic" panose="020B0600070205080204" pitchFamily="34" charset="-128"/>
              <a:cs typeface="Calibri Light" panose="020F0302020204030204" pitchFamily="34" charset="0"/>
            </a:endParaRPr>
          </a:p>
        </p:txBody>
      </p:sp>
    </p:spTree>
    <p:extLst>
      <p:ext uri="{BB962C8B-B14F-4D97-AF65-F5344CB8AC3E}">
        <p14:creationId xmlns:p14="http://schemas.microsoft.com/office/powerpoint/2010/main" val="4212400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54F4855-71B5-BFDB-8871-E8B51B9EBE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34CFFA1-177E-D1E3-2ADE-F4260237D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E5B15124-9DE2-C08F-711C-1FB2FCCF4D33}"/>
              </a:ext>
            </a:extLst>
          </p:cNvPr>
          <p:cNvPicPr>
            <a:picLocks noChangeAspect="1"/>
          </p:cNvPicPr>
          <p:nvPr/>
        </p:nvPicPr>
        <p:blipFill>
          <a:blip r:embed="rId2"/>
          <a:srcRect b="1334"/>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C31596C8-52AB-E3AF-5CE0-532A3BD294DB}"/>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19E37240-5AB5-66CA-31A5-2BDBCDD7302D}"/>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a:p>
        </p:txBody>
      </p:sp>
    </p:spTree>
    <p:extLst>
      <p:ext uri="{BB962C8B-B14F-4D97-AF65-F5344CB8AC3E}">
        <p14:creationId xmlns:p14="http://schemas.microsoft.com/office/powerpoint/2010/main" val="18064321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050FABA-9BBA-0BA4-2921-8D2F4EB6F543}"/>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extLst>
              <a:ext uri="{FF2B5EF4-FFF2-40B4-BE49-F238E27FC236}">
                <a16:creationId xmlns:a16="http://schemas.microsoft.com/office/drawing/2014/main" id="{BC8D8C83-7C6E-7C21-3B26-B088AABB9A7A}"/>
              </a:ext>
            </a:extLst>
          </p:cNvPr>
          <p:cNvPicPr>
            <a:picLocks noChangeAspect="1"/>
          </p:cNvPicPr>
          <p:nvPr/>
        </p:nvPicPr>
        <p:blipFill>
          <a:blip r:embed="rId2"/>
          <a:srcRect l="1287" r="5363" b="1"/>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1B7918BC-6DD4-A8C3-9085-FE1F8A9537E8}"/>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C7E0AF1A-1D59-3D01-634F-717C303E1003}"/>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a:p>
        </p:txBody>
      </p:sp>
    </p:spTree>
    <p:extLst>
      <p:ext uri="{BB962C8B-B14F-4D97-AF65-F5344CB8AC3E}">
        <p14:creationId xmlns:p14="http://schemas.microsoft.com/office/powerpoint/2010/main" val="27212564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BEDCEC-5F9E-91B1-31E6-FBF23ACF23E9}"/>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AA43341-38B6-6A80-6C39-06A8652AAC7A}"/>
              </a:ext>
            </a:extLst>
          </p:cNvPr>
          <p:cNvPicPr>
            <a:picLocks noChangeAspect="1"/>
          </p:cNvPicPr>
          <p:nvPr/>
        </p:nvPicPr>
        <p:blipFill>
          <a:blip r:embed="rId2"/>
          <a:srcRect r="7537" b="-1"/>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8687E848-BE04-DA90-2818-E09C29BDD609}"/>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C0074D36-3564-A8A3-B482-665291B73833}"/>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a:p>
        </p:txBody>
      </p:sp>
    </p:spTree>
    <p:extLst>
      <p:ext uri="{BB962C8B-B14F-4D97-AF65-F5344CB8AC3E}">
        <p14:creationId xmlns:p14="http://schemas.microsoft.com/office/powerpoint/2010/main" val="1830702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338D50-DA18-02FD-1C93-8AAA852B0E7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938D1C01-6CC0-8585-519E-76D9419DD81C}"/>
              </a:ext>
            </a:extLst>
          </p:cNvPr>
          <p:cNvPicPr>
            <a:picLocks noChangeAspect="1"/>
          </p:cNvPicPr>
          <p:nvPr/>
        </p:nvPicPr>
        <p:blipFill>
          <a:blip r:embed="rId2"/>
          <a:srcRect l="2204" r="-1" b="-1"/>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90E11CB3-C583-081C-23D0-FD83EF86BC38}"/>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FCD1293A-446E-FB08-41E3-6E5ED40DE4A8}"/>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a:p>
        </p:txBody>
      </p:sp>
    </p:spTree>
    <p:extLst>
      <p:ext uri="{BB962C8B-B14F-4D97-AF65-F5344CB8AC3E}">
        <p14:creationId xmlns:p14="http://schemas.microsoft.com/office/powerpoint/2010/main" val="990657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A1A945-B763-F3D3-AA56-58C5A72E9B0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a:extLst>
              <a:ext uri="{FF2B5EF4-FFF2-40B4-BE49-F238E27FC236}">
                <a16:creationId xmlns:a16="http://schemas.microsoft.com/office/drawing/2014/main" id="{2926EB26-52BC-6D89-B2E4-E4E73A116530}"/>
              </a:ext>
            </a:extLst>
          </p:cNvPr>
          <p:cNvPicPr>
            <a:picLocks noChangeAspect="1"/>
          </p:cNvPicPr>
          <p:nvPr/>
        </p:nvPicPr>
        <p:blipFill>
          <a:blip r:embed="rId2"/>
          <a:srcRect b="19"/>
          <a:stretch>
            <a:fillRect/>
          </a:stretch>
        </p:blipFill>
        <p:spPr>
          <a:xfrm>
            <a:off x="20" y="1923"/>
            <a:ext cx="18287980" cy="10285077"/>
          </a:xfrm>
          <a:prstGeom prst="rect">
            <a:avLst/>
          </a:prstGeom>
        </p:spPr>
      </p:pic>
      <p:sp>
        <p:nvSpPr>
          <p:cNvPr id="2" name="TextBox 1">
            <a:extLst>
              <a:ext uri="{FF2B5EF4-FFF2-40B4-BE49-F238E27FC236}">
                <a16:creationId xmlns:a16="http://schemas.microsoft.com/office/drawing/2014/main" id="{343D1A4C-318D-17D9-CD46-0F8C1A44BEC3}"/>
              </a:ext>
            </a:extLst>
          </p:cNvPr>
          <p:cNvSpPr txBox="1"/>
          <p:nvPr/>
        </p:nvSpPr>
        <p:spPr>
          <a:xfrm>
            <a:off x="1257300" y="1069968"/>
            <a:ext cx="6057900" cy="8147064"/>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endParaRPr lang="en-US" sz="4400" kern="1200">
              <a:solidFill>
                <a:schemeClr val="tx1"/>
              </a:solidFill>
              <a:latin typeface="+mj-lt"/>
              <a:ea typeface="+mj-ea"/>
              <a:cs typeface="+mj-cs"/>
            </a:endParaRPr>
          </a:p>
        </p:txBody>
      </p:sp>
      <p:sp>
        <p:nvSpPr>
          <p:cNvPr id="3" name="TextBox 2">
            <a:extLst>
              <a:ext uri="{FF2B5EF4-FFF2-40B4-BE49-F238E27FC236}">
                <a16:creationId xmlns:a16="http://schemas.microsoft.com/office/drawing/2014/main" id="{359D77D1-94B0-349D-511E-18567BA23404}"/>
              </a:ext>
            </a:extLst>
          </p:cNvPr>
          <p:cNvSpPr txBox="1"/>
          <p:nvPr/>
        </p:nvSpPr>
        <p:spPr>
          <a:xfrm>
            <a:off x="9143998" y="1069969"/>
            <a:ext cx="7886702" cy="8147064"/>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sz="3000"/>
          </a:p>
        </p:txBody>
      </p:sp>
    </p:spTree>
    <p:extLst>
      <p:ext uri="{BB962C8B-B14F-4D97-AF65-F5344CB8AC3E}">
        <p14:creationId xmlns:p14="http://schemas.microsoft.com/office/powerpoint/2010/main" val="11050853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1"/>
          <p:cNvSpPr/>
          <p:nvPr/>
        </p:nvSpPr>
        <p:spPr>
          <a:xfrm>
            <a:off x="2657476" y="2320271"/>
            <a:ext cx="14607540" cy="1868806"/>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137150" tIns="68550" rIns="137150" bIns="68550" anchor="ctr" anchorCtr="0">
            <a:noAutofit/>
          </a:bodyPr>
          <a:lstStyle/>
          <a:p>
            <a:pPr algn="ctr"/>
            <a:endParaRPr sz="2600">
              <a:solidFill>
                <a:schemeClr val="lt1"/>
              </a:solidFill>
              <a:latin typeface="Calibri"/>
              <a:ea typeface="Calibri"/>
              <a:cs typeface="Calibri"/>
              <a:sym typeface="Calibri"/>
            </a:endParaRPr>
          </a:p>
        </p:txBody>
      </p:sp>
      <p:sp>
        <p:nvSpPr>
          <p:cNvPr id="178" name="Google Shape;178;p31"/>
          <p:cNvSpPr/>
          <p:nvPr/>
        </p:nvSpPr>
        <p:spPr>
          <a:xfrm>
            <a:off x="2191702" y="4259706"/>
            <a:ext cx="13904596" cy="1431160"/>
          </a:xfrm>
          <a:prstGeom prst="rect">
            <a:avLst/>
          </a:prstGeom>
          <a:solidFill>
            <a:schemeClr val="lt1"/>
          </a:solidFill>
          <a:ln>
            <a:noFill/>
          </a:ln>
        </p:spPr>
        <p:txBody>
          <a:bodyPr spcFirstLastPara="1" wrap="square" lIns="137150" tIns="68550" rIns="137150" bIns="68550" anchor="t" anchorCtr="0">
            <a:noAutofit/>
          </a:bodyPr>
          <a:lstStyle/>
          <a:p>
            <a:pPr algn="ctr"/>
            <a:r>
              <a:rPr lang="lv" sz="4200" b="1">
                <a:solidFill>
                  <a:srgbClr val="6CA43A"/>
                </a:solidFill>
                <a:latin typeface="Verdana"/>
                <a:ea typeface="Verdana"/>
                <a:cs typeface="Verdana"/>
                <a:sym typeface="Verdana"/>
              </a:rPr>
              <a:t>Paldies par uzmanību!</a:t>
            </a:r>
            <a:br>
              <a:rPr lang="lv" sz="4200" b="1">
                <a:solidFill>
                  <a:srgbClr val="6CA43A"/>
                </a:solidFill>
                <a:latin typeface="Verdana"/>
                <a:ea typeface="Verdana"/>
                <a:cs typeface="Verdana"/>
                <a:sym typeface="Verdana"/>
              </a:rPr>
            </a:br>
            <a:endParaRPr sz="4200" b="1">
              <a:solidFill>
                <a:schemeClr val="dk1"/>
              </a:solidFill>
              <a:latin typeface="Calibri"/>
              <a:ea typeface="Calibri"/>
              <a:cs typeface="Calibri"/>
              <a:sym typeface="Calibri"/>
            </a:endParaRPr>
          </a:p>
        </p:txBody>
      </p:sp>
      <p:sp>
        <p:nvSpPr>
          <p:cNvPr id="179" name="Google Shape;179;p31"/>
          <p:cNvSpPr/>
          <p:nvPr/>
        </p:nvSpPr>
        <p:spPr>
          <a:xfrm>
            <a:off x="7021828" y="5451250"/>
            <a:ext cx="5093972" cy="1063849"/>
          </a:xfrm>
          <a:prstGeom prst="rect">
            <a:avLst/>
          </a:prstGeom>
          <a:solidFill>
            <a:srgbClr val="6CA43A"/>
          </a:solidFill>
          <a:ln w="25400" cap="flat" cmpd="sng">
            <a:solidFill>
              <a:schemeClr val="lt1"/>
            </a:solidFill>
            <a:prstDash val="solid"/>
            <a:round/>
            <a:headEnd type="none" w="sm" len="sm"/>
            <a:tailEnd type="none" w="sm" len="sm"/>
          </a:ln>
        </p:spPr>
        <p:txBody>
          <a:bodyPr spcFirstLastPara="1" wrap="square" lIns="137150" tIns="68550" rIns="137150" bIns="68550" anchor="ctr" anchorCtr="0">
            <a:noAutofit/>
          </a:bodyPr>
          <a:lstStyle/>
          <a:p>
            <a:pPr algn="ctr"/>
            <a:r>
              <a:rPr lang="lv" sz="3000">
                <a:solidFill>
                  <a:schemeClr val="lt1"/>
                </a:solidFill>
                <a:latin typeface="Verdana"/>
                <a:ea typeface="Verdana"/>
                <a:cs typeface="Verdana"/>
                <a:sym typeface="Verdana"/>
              </a:rPr>
              <a:t>www.nva.gov.lv</a:t>
            </a:r>
          </a:p>
          <a:p>
            <a:pPr algn="ctr"/>
            <a:r>
              <a:rPr lang="lv" sz="3000">
                <a:solidFill>
                  <a:schemeClr val="lt1"/>
                </a:solidFill>
                <a:latin typeface="Verdana"/>
                <a:ea typeface="Verdana"/>
                <a:cs typeface="Verdana"/>
                <a:sym typeface="Verdana"/>
              </a:rPr>
              <a:t>www.brivpratigie.lv</a:t>
            </a:r>
            <a:endParaRPr sz="3000">
              <a:solidFill>
                <a:schemeClr val="lt1"/>
              </a:solidFill>
              <a:latin typeface="Verdana"/>
              <a:ea typeface="Verdana"/>
              <a:cs typeface="Verdana"/>
              <a:sym typeface="Verdana"/>
            </a:endParaRPr>
          </a:p>
        </p:txBody>
      </p:sp>
      <p:sp>
        <p:nvSpPr>
          <p:cNvPr id="180" name="Google Shape;180;p31"/>
          <p:cNvSpPr/>
          <p:nvPr/>
        </p:nvSpPr>
        <p:spPr>
          <a:xfrm>
            <a:off x="3867150" y="9036845"/>
            <a:ext cx="2628900" cy="461962"/>
          </a:xfrm>
          <a:prstGeom prst="rect">
            <a:avLst/>
          </a:prstGeom>
          <a:noFill/>
          <a:ln>
            <a:noFill/>
          </a:ln>
        </p:spPr>
        <p:txBody>
          <a:bodyPr spcFirstLastPara="1" wrap="square" lIns="137150" tIns="68550" rIns="137150" bIns="68550" anchor="t" anchorCtr="0">
            <a:noAutofit/>
          </a:bodyPr>
          <a:lstStyle/>
          <a:p>
            <a:endParaRPr sz="2200">
              <a:solidFill>
                <a:srgbClr val="A5A5A5"/>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Office Them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e52f0f0-c0c9-4c2d-b185-f33b9e54ac82">
      <Terms xmlns="http://schemas.microsoft.com/office/infopath/2007/PartnerControls"/>
    </lcf76f155ced4ddcb4097134ff3c332f>
    <TaxCatchAll xmlns="8f9c7da1-4fb2-4764-9f5e-c73db8ac46d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D12911708EF4442BC278F2E2C85D3AE" ma:contentTypeVersion="10" ma:contentTypeDescription="Create a new document." ma:contentTypeScope="" ma:versionID="d4e6b8e7564af9366f336db481a814a8">
  <xsd:schema xmlns:xsd="http://www.w3.org/2001/XMLSchema" xmlns:xs="http://www.w3.org/2001/XMLSchema" xmlns:p="http://schemas.microsoft.com/office/2006/metadata/properties" xmlns:ns2="fe52f0f0-c0c9-4c2d-b185-f33b9e54ac82" xmlns:ns3="8f9c7da1-4fb2-4764-9f5e-c73db8ac46d8" targetNamespace="http://schemas.microsoft.com/office/2006/metadata/properties" ma:root="true" ma:fieldsID="36cfc7d9e6fef97d751dd17d615aa22f" ns2:_="" ns3:_="">
    <xsd:import namespace="fe52f0f0-c0c9-4c2d-b185-f33b9e54ac82"/>
    <xsd:import namespace="8f9c7da1-4fb2-4764-9f5e-c73db8ac46d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52f0f0-c0c9-4c2d-b185-f33b9e54ac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346828f-332b-436d-81c8-9303e4619c1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f9c7da1-4fb2-4764-9f5e-c73db8ac46d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06cedef-fd8b-4c88-9b04-5713659b2f24}" ma:internalName="TaxCatchAll" ma:showField="CatchAllData" ma:web="8f9c7da1-4fb2-4764-9f5e-c73db8ac46d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0FD0AF-E307-4371-8C78-82F1DB717763}">
  <ds:schemaRefs>
    <ds:schemaRef ds:uri="8f9c7da1-4fb2-4764-9f5e-c73db8ac46d8"/>
    <ds:schemaRef ds:uri="http://purl.org/dc/elements/1.1/"/>
    <ds:schemaRef ds:uri="http://purl.org/dc/terms/"/>
    <ds:schemaRef ds:uri="http://schemas.microsoft.com/office/2006/metadata/properties"/>
    <ds:schemaRef ds:uri="http://schemas.openxmlformats.org/package/2006/metadata/core-properties"/>
    <ds:schemaRef ds:uri="http://schemas.microsoft.com/office/infopath/2007/PartnerControls"/>
    <ds:schemaRef ds:uri="http://schemas.microsoft.com/office/2006/documentManagement/types"/>
    <ds:schemaRef ds:uri="fe52f0f0-c0c9-4c2d-b185-f33b9e54ac82"/>
    <ds:schemaRef ds:uri="http://www.w3.org/XML/1998/namespace"/>
    <ds:schemaRef ds:uri="http://purl.org/dc/dcmitype/"/>
  </ds:schemaRefs>
</ds:datastoreItem>
</file>

<file path=customXml/itemProps2.xml><?xml version="1.0" encoding="utf-8"?>
<ds:datastoreItem xmlns:ds="http://schemas.openxmlformats.org/officeDocument/2006/customXml" ds:itemID="{2E67AF20-A02B-4698-AA48-D06813618C14}">
  <ds:schemaRefs>
    <ds:schemaRef ds:uri="http://schemas.microsoft.com/sharepoint/v3/contenttype/forms"/>
  </ds:schemaRefs>
</ds:datastoreItem>
</file>

<file path=customXml/itemProps3.xml><?xml version="1.0" encoding="utf-8"?>
<ds:datastoreItem xmlns:ds="http://schemas.openxmlformats.org/officeDocument/2006/customXml" ds:itemID="{0E4F6883-44CC-42D2-BF7E-B30A75DFB17A}">
  <ds:schemaRefs>
    <ds:schemaRef ds:uri="8f9c7da1-4fb2-4764-9f5e-c73db8ac46d8"/>
    <ds:schemaRef ds:uri="fe52f0f0-c0c9-4c2d-b185-f33b9e54ac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539</Words>
  <Application>Microsoft Office PowerPoint</Application>
  <PresentationFormat>Custom</PresentationFormat>
  <Paragraphs>100</Paragraphs>
  <Slides>15</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MS PGothic</vt:lpstr>
      <vt:lpstr>Times New Roman</vt:lpstr>
      <vt:lpstr>Verdana</vt:lpstr>
      <vt:lpstr>Calibri</vt:lpstr>
      <vt:lpstr>Arial</vt:lpstr>
      <vt:lpstr>Office Theme</vt:lpstr>
      <vt:lpstr>Aktuālā informācija par NVA aktivitātēm brīvprātīgā darba jomā  2026. gada 23. septembris </vt:lpstr>
      <vt:lpstr>PowerPoint Presentation</vt:lpstr>
      <vt:lpstr>Plānotie pasākumi 2026. gadā</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Brīvprātīgo koordinatoru aptauja</dc:title>
  <dc:creator>Ralfs Grīnvalds</dc:creator>
  <cp:lastModifiedBy>Ilona Rute</cp:lastModifiedBy>
  <cp:revision>1</cp:revision>
  <dcterms:created xsi:type="dcterms:W3CDTF">2006-08-16T00:00:00Z</dcterms:created>
  <dcterms:modified xsi:type="dcterms:W3CDTF">2026-09-18T06:24:18Z</dcterms:modified>
  <dc:identifier>DAHBfZV6C9M</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0x0101001D12911708EF4442BC278F2E2C85D3AE</vt:lpwstr>
  </property>
  <property fmtid="{D5CDD505-2E9C-101B-9397-08002B2CF9AE}" pid="3" name="MediaServiceImageTags">
    <vt:lpwstr/>
  </property>
</Properties>
</file>