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6099" r:id="rId2"/>
  </p:sldMasterIdLst>
  <p:notesMasterIdLst>
    <p:notesMasterId r:id="rId10"/>
  </p:notesMasterIdLst>
  <p:handoutMasterIdLst>
    <p:handoutMasterId r:id="rId11"/>
  </p:handoutMasterIdLst>
  <p:sldIdLst>
    <p:sldId id="256" r:id="rId3"/>
    <p:sldId id="364" r:id="rId4"/>
    <p:sldId id="366" r:id="rId5"/>
    <p:sldId id="1279" r:id="rId6"/>
    <p:sldId id="1280" r:id="rId7"/>
    <p:sldId id="1281" r:id="rId8"/>
    <p:sldId id="356" r:id="rId9"/>
  </p:sldIdLst>
  <p:sldSz cx="12192000" cy="6858000"/>
  <p:notesSz cx="6735763" cy="9866313"/>
  <p:defaultTextStyle>
    <a:defPPr>
      <a:defRPr lang="en-US"/>
    </a:defPPr>
    <a:lvl1pPr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68313" indent="-111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38213" indent="-238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408113" indent="-365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78013" indent="-49213" algn="l" defTabSz="938213" rtl="0" eaLnBrk="0" fontAlgn="base" hangingPunct="0">
      <a:spcBef>
        <a:spcPct val="0"/>
      </a:spcBef>
      <a:spcAft>
        <a:spcPct val="0"/>
      </a:spcAft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7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ete Gaiķe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Vidējs stils 2 - izcēlum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83" autoAdjust="0"/>
    <p:restoredTop sz="93447" autoAdjust="0"/>
  </p:normalViewPr>
  <p:slideViewPr>
    <p:cSldViewPr snapToGrid="0" snapToObjects="1">
      <p:cViewPr varScale="1">
        <p:scale>
          <a:sx n="56" d="100"/>
          <a:sy n="56" d="100"/>
        </p:scale>
        <p:origin x="76" y="2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5B6CFDE-4D94-4BDC-AA8A-D02138988A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C0CA97-B512-49D2-8649-EA67A8CB288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AFD10B61-B9DB-4141-9C45-679B28167870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15E757-FD12-47A7-94F7-10EAC8A8C8C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FE3771-5223-40C7-9B86-254F21201C8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95C64E9-9F28-44B2-947C-D4D8F4B3ABA3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108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ida attēla vietturis 1">
            <a:extLst>
              <a:ext uri="{FF2B5EF4-FFF2-40B4-BE49-F238E27FC236}">
                <a16:creationId xmlns:a16="http://schemas.microsoft.com/office/drawing/2014/main" id="{89F649EC-2B81-E3F5-C890-93BE718020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iezīmju vietturis 2">
            <a:extLst>
              <a:ext uri="{FF2B5EF4-FFF2-40B4-BE49-F238E27FC236}">
                <a16:creationId xmlns:a16="http://schemas.microsoft.com/office/drawing/2014/main" id="{FFE191A9-1AF7-E121-1129-C470A13F4C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altLang="lv-LV" sz="1400" b="1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lv-LV" altLang="lv-LV"/>
          </a:p>
        </p:txBody>
      </p:sp>
      <p:sp>
        <p:nvSpPr>
          <p:cNvPr id="17412" name="Slaida numura vietturis 3">
            <a:extLst>
              <a:ext uri="{FF2B5EF4-FFF2-40B4-BE49-F238E27FC236}">
                <a16:creationId xmlns:a16="http://schemas.microsoft.com/office/drawing/2014/main" id="{E3A3CB21-A1D2-9C5A-8EFB-7912DE77C1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576408-A375-4D24-B85E-C74CFF90E623}" type="slidenum">
              <a:rPr kumimoji="0" lang="lv-LV" alt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lv-LV" alt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aida attēla vietturis 1">
            <a:extLst>
              <a:ext uri="{FF2B5EF4-FFF2-40B4-BE49-F238E27FC236}">
                <a16:creationId xmlns:a16="http://schemas.microsoft.com/office/drawing/2014/main" id="{D98FEA04-9DF4-17E4-49BB-B4DBEC23EE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Piezīmju vietturis 2">
            <a:extLst>
              <a:ext uri="{FF2B5EF4-FFF2-40B4-BE49-F238E27FC236}">
                <a16:creationId xmlns:a16="http://schemas.microsoft.com/office/drawing/2014/main" id="{D6E9DF03-20CF-686F-BC6E-EFA8675496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lv-LV" altLang="lv-LV"/>
              <a:t>?</a:t>
            </a:r>
          </a:p>
        </p:txBody>
      </p:sp>
      <p:sp>
        <p:nvSpPr>
          <p:cNvPr id="25604" name="Slaida numura vietturis 3">
            <a:extLst>
              <a:ext uri="{FF2B5EF4-FFF2-40B4-BE49-F238E27FC236}">
                <a16:creationId xmlns:a16="http://schemas.microsoft.com/office/drawing/2014/main" id="{8E1AF877-5A78-90A9-A4D7-A4160D8483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A982DCE4-1885-4525-A1BB-41D3F598B171}" type="slidenum">
              <a:rPr lang="lv-LV" altLang="lv-LV"/>
              <a:pPr/>
              <a:t>3</a:t>
            </a:fld>
            <a:endParaRPr lang="lv-LV" altLang="lv-LV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E8489-5623-B0CF-42BD-FC18F4DB2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ida attēla vietturis 1">
            <a:extLst>
              <a:ext uri="{FF2B5EF4-FFF2-40B4-BE49-F238E27FC236}">
                <a16:creationId xmlns:a16="http://schemas.microsoft.com/office/drawing/2014/main" id="{29F30EDC-F813-DFA4-79BD-7B8B61696C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iezīmju vietturis 2">
            <a:extLst>
              <a:ext uri="{FF2B5EF4-FFF2-40B4-BE49-F238E27FC236}">
                <a16:creationId xmlns:a16="http://schemas.microsoft.com/office/drawing/2014/main" id="{65FDAE6B-0BF7-6FDA-C500-F84951489D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altLang="lv-LV" sz="1400" b="1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lv-LV" altLang="lv-LV"/>
          </a:p>
        </p:txBody>
      </p:sp>
      <p:sp>
        <p:nvSpPr>
          <p:cNvPr id="17412" name="Slaida numura vietturis 3">
            <a:extLst>
              <a:ext uri="{FF2B5EF4-FFF2-40B4-BE49-F238E27FC236}">
                <a16:creationId xmlns:a16="http://schemas.microsoft.com/office/drawing/2014/main" id="{E47BA535-EC39-509B-8E8F-5F17E74434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576408-A375-4D24-B85E-C74CFF90E623}" type="slidenum">
              <a:rPr kumimoji="0" lang="lv-LV" alt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lv-LV" alt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1861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9DFD2C-E565-DFA0-5012-7EAD23CA5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ida attēla vietturis 1">
            <a:extLst>
              <a:ext uri="{FF2B5EF4-FFF2-40B4-BE49-F238E27FC236}">
                <a16:creationId xmlns:a16="http://schemas.microsoft.com/office/drawing/2014/main" id="{9EA2C613-4AE8-7B76-0C01-BD3ADC1AB8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iezīmju vietturis 2">
            <a:extLst>
              <a:ext uri="{FF2B5EF4-FFF2-40B4-BE49-F238E27FC236}">
                <a16:creationId xmlns:a16="http://schemas.microsoft.com/office/drawing/2014/main" id="{EE5257C6-642E-1F52-132F-14AD758648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altLang="lv-LV" sz="1400" b="1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lv-LV" altLang="lv-LV"/>
          </a:p>
        </p:txBody>
      </p:sp>
      <p:sp>
        <p:nvSpPr>
          <p:cNvPr id="17412" name="Slaida numura vietturis 3">
            <a:extLst>
              <a:ext uri="{FF2B5EF4-FFF2-40B4-BE49-F238E27FC236}">
                <a16:creationId xmlns:a16="http://schemas.microsoft.com/office/drawing/2014/main" id="{ED22B9E0-79B4-A535-37A4-EBD041C657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576408-A375-4D24-B85E-C74CFF90E623}" type="slidenum">
              <a:rPr kumimoji="0" lang="lv-LV" alt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lv-LV" alt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721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D61D8-11C2-3A2E-D30A-569FB6EE1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aida attēla vietturis 1">
            <a:extLst>
              <a:ext uri="{FF2B5EF4-FFF2-40B4-BE49-F238E27FC236}">
                <a16:creationId xmlns:a16="http://schemas.microsoft.com/office/drawing/2014/main" id="{E5873483-7382-7119-BB5B-01BC324C0B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Piezīmju vietturis 2">
            <a:extLst>
              <a:ext uri="{FF2B5EF4-FFF2-40B4-BE49-F238E27FC236}">
                <a16:creationId xmlns:a16="http://schemas.microsoft.com/office/drawing/2014/main" id="{63FDFF62-A35A-CDBF-9C56-C1A2006B8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lv-LV" altLang="lv-LV" sz="1400" b="1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lv-LV" altLang="lv-LV"/>
          </a:p>
        </p:txBody>
      </p:sp>
      <p:sp>
        <p:nvSpPr>
          <p:cNvPr id="17412" name="Slaida numura vietturis 3">
            <a:extLst>
              <a:ext uri="{FF2B5EF4-FFF2-40B4-BE49-F238E27FC236}">
                <a16:creationId xmlns:a16="http://schemas.microsoft.com/office/drawing/2014/main" id="{316BFFA7-E25A-7E6A-AD1B-967C66C785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2576408-A375-4D24-B85E-C74CFF90E623}" type="slidenum">
              <a:rPr kumimoji="0" lang="lv-LV" altLang="lv-LV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lv-LV" altLang="lv-LV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384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DD53802-AE22-46FB-A460-9F715AA801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0"/>
            <a:ext cx="3552825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1F667999-3C5C-4B39-9EED-06D8D0E1A77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114D2F4-6FCA-4926-A303-E49311A4FB28}"/>
              </a:ext>
            </a:extLst>
          </p:cNvPr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1685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5FB22E25-5A42-48F4-962C-4EDFA01C3B7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CE0049EE-6D50-44C0-9D50-9AE21FC5879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283952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22">
            <a:extLst>
              <a:ext uri="{FF2B5EF4-FFF2-40B4-BE49-F238E27FC236}">
                <a16:creationId xmlns:a16="http://schemas.microsoft.com/office/drawing/2014/main" id="{CAF6F4A7-666F-4D31-827B-A0448B27D50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0000914A-C7D2-4ADD-838F-A50D04A9672E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7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1752601"/>
            <a:ext cx="38608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1752601"/>
            <a:ext cx="39624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D4B266C1-B540-4FB9-9861-C32CEF94D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EEC2B7ED-FB53-4000-9FA8-2F3DDC3D5EF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308588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2386941"/>
            <a:ext cx="38608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2386941"/>
            <a:ext cx="39624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3454400" y="1852614"/>
            <a:ext cx="3860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7620000" y="1851954"/>
            <a:ext cx="39624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22">
            <a:extLst>
              <a:ext uri="{FF2B5EF4-FFF2-40B4-BE49-F238E27FC236}">
                <a16:creationId xmlns:a16="http://schemas.microsoft.com/office/drawing/2014/main" id="{D6BDFCD7-2361-4DF3-A0FE-16977E0E2E4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442778D8-A18A-41C6-8CD7-3323542DBE2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04409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2D782420-5A6C-4736-92A1-7ADF107F0FD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214414A8-FC25-4E39-829B-E317E7EFC30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71656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3D3AA4A0-0982-4F38-BD95-878FD30B84E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16552F2D-E52A-4EDC-9046-45416679CB8D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57038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272976"/>
            <a:ext cx="3668035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6036" y="273054"/>
            <a:ext cx="4359563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54400" y="1435120"/>
            <a:ext cx="3668035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22">
            <a:extLst>
              <a:ext uri="{FF2B5EF4-FFF2-40B4-BE49-F238E27FC236}">
                <a16:creationId xmlns:a16="http://schemas.microsoft.com/office/drawing/2014/main" id="{12685F4B-33A0-48C0-8925-55C82A6A2B2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6084AD4-256B-4A33-BB6D-13B874F20725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895528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3DFFE644-0D3A-4FFC-AE6D-FC8A832B02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9F9CA94B-8959-442E-8E41-BF14FEC1A8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0"/>
            <a:ext cx="3762375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384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3">
            <a:extLst>
              <a:ext uri="{FF2B5EF4-FFF2-40B4-BE49-F238E27FC236}">
                <a16:creationId xmlns:a16="http://schemas.microsoft.com/office/drawing/2014/main" id="{0D618F38-9337-4A16-A32B-372657A24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BCC4-6DA6-4030-96C8-53EF228764B7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3" name="Kājenes vietturis 4">
            <a:extLst>
              <a:ext uri="{FF2B5EF4-FFF2-40B4-BE49-F238E27FC236}">
                <a16:creationId xmlns:a16="http://schemas.microsoft.com/office/drawing/2014/main" id="{EE7F1003-52E8-4D8A-9652-5E2164E1D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aida numura vietturis 5">
            <a:extLst>
              <a:ext uri="{FF2B5EF4-FFF2-40B4-BE49-F238E27FC236}">
                <a16:creationId xmlns:a16="http://schemas.microsoft.com/office/drawing/2014/main" id="{AD64C52A-3CB1-4892-A820-E878D0075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1D7EE-6834-4803-A3DB-56456C47A949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92776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lv-LV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B2D051-8C7D-41B1-B9DD-A931653A2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F2AF4-2257-4F2E-87A7-1973B87F03C2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A2AD8-C311-4E00-A465-8AEE76FA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37630-0224-49D9-99A6-BF48ED0C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B365A-48FA-41C4-A2FB-EA3375934119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9937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1B7F0AF0-8DB0-3C1F-CCC3-6268F3371A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0"/>
            <a:ext cx="3552825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A58E8B6F-631B-474D-19FB-A1BE5E22DD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665F4F0-772C-9DC1-6F9D-ADBD8E32C626}"/>
              </a:ext>
            </a:extLst>
          </p:cNvPr>
          <p:cNvSpPr txBox="1">
            <a:spLocks/>
          </p:cNvSpPr>
          <p:nvPr userDrawn="1"/>
        </p:nvSpPr>
        <p:spPr>
          <a:xfrm>
            <a:off x="914400" y="4724400"/>
            <a:ext cx="10363200" cy="1036638"/>
          </a:xfrm>
          <a:prstGeom prst="rect">
            <a:avLst/>
          </a:prstGeom>
        </p:spPr>
        <p:txBody>
          <a:bodyPr lIns="93957" tIns="46979" rIns="93957" bIns="46979">
            <a:normAutofit/>
          </a:bodyPr>
          <a:lstStyle>
            <a:lvl1pPr algn="l" defTabSz="939575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endParaRPr lang="lv-LV" sz="1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3505200"/>
            <a:ext cx="10363200" cy="960442"/>
          </a:xfrm>
        </p:spPr>
        <p:txBody>
          <a:bodyPr anchor="t">
            <a:normAutofit/>
          </a:bodyPr>
          <a:lstStyle>
            <a:lvl1pPr algn="ctr">
              <a:defRPr sz="3200" b="1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163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81000"/>
            <a:ext cx="8128000" cy="1036642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54400" y="1752601"/>
            <a:ext cx="8128000" cy="437357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000"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304437D0-73A0-AA81-83B9-2075593FB15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E728BA14-D29E-4E48-A195-0BC9A218A391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2730052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657601"/>
            <a:ext cx="8128000" cy="1384295"/>
          </a:xfrm>
        </p:spPr>
        <p:txBody>
          <a:bodyPr anchor="t">
            <a:normAutofit/>
          </a:bodyPr>
          <a:lstStyle>
            <a:lvl1pPr algn="l">
              <a:defRPr sz="2400" b="1" cap="none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54400" y="381000"/>
            <a:ext cx="8128000" cy="3276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22">
            <a:extLst>
              <a:ext uri="{FF2B5EF4-FFF2-40B4-BE49-F238E27FC236}">
                <a16:creationId xmlns:a16="http://schemas.microsoft.com/office/drawing/2014/main" id="{6A6BF2C8-6C98-E14B-E736-409E1FD79AD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6FF5D4C-815E-454A-9459-8B4FFAC50F8C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874981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1752601"/>
            <a:ext cx="3860800" cy="437356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1752601"/>
            <a:ext cx="3962400" cy="437357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1C0A3818-C470-3AF5-8774-6EA575C7C47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FB7FD076-72A2-4163-9774-8DB333D29D6F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2915733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3454400" y="2386941"/>
            <a:ext cx="3860800" cy="3739225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Content Placeholder 3"/>
          <p:cNvSpPr>
            <a:spLocks noGrp="1"/>
          </p:cNvSpPr>
          <p:nvPr>
            <p:ph sz="half" idx="2"/>
          </p:nvPr>
        </p:nvSpPr>
        <p:spPr>
          <a:xfrm>
            <a:off x="7620000" y="2386941"/>
            <a:ext cx="3962400" cy="3739233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/>
          </p:nvPr>
        </p:nvSpPr>
        <p:spPr>
          <a:xfrm>
            <a:off x="3454400" y="1852614"/>
            <a:ext cx="38608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7"/>
          </p:nvPr>
        </p:nvSpPr>
        <p:spPr>
          <a:xfrm>
            <a:off x="7620000" y="1851954"/>
            <a:ext cx="3962400" cy="534987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22">
            <a:extLst>
              <a:ext uri="{FF2B5EF4-FFF2-40B4-BE49-F238E27FC236}">
                <a16:creationId xmlns:a16="http://schemas.microsoft.com/office/drawing/2014/main" id="{7C761C2C-91DF-C958-3F5D-2D4F8D471DD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7B724061-A706-4379-920C-02928A88B4B3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18895959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3454400" y="304802"/>
            <a:ext cx="8128000" cy="1066799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22">
            <a:extLst>
              <a:ext uri="{FF2B5EF4-FFF2-40B4-BE49-F238E27FC236}">
                <a16:creationId xmlns:a16="http://schemas.microsoft.com/office/drawing/2014/main" id="{0EB9B41C-4803-96DA-FC52-0A46A824F3F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3D1F9089-5B9F-492E-A36F-76C78C9FA48A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7303911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22">
            <a:extLst>
              <a:ext uri="{FF2B5EF4-FFF2-40B4-BE49-F238E27FC236}">
                <a16:creationId xmlns:a16="http://schemas.microsoft.com/office/drawing/2014/main" id="{E62FB2C8-CCD8-B079-6D44-3E70CEEAA18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A9862412-05D9-4759-BED9-CC6BB46C5988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404078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54400" y="272976"/>
            <a:ext cx="3668035" cy="1162051"/>
          </a:xfrm>
        </p:spPr>
        <p:txBody>
          <a:bodyPr anchor="t">
            <a:normAutofit/>
          </a:bodyPr>
          <a:lstStyle>
            <a:lvl1pPr algn="l"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6036" y="273054"/>
            <a:ext cx="4359563" cy="585312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54400" y="1435120"/>
            <a:ext cx="3668035" cy="4691063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0"/>
          </p:nvPr>
        </p:nvSpPr>
        <p:spPr>
          <a:xfrm>
            <a:off x="3454400" y="6324600"/>
            <a:ext cx="2641600" cy="304800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2"/>
          </p:nvPr>
        </p:nvSpPr>
        <p:spPr>
          <a:xfrm>
            <a:off x="6502400" y="6324600"/>
            <a:ext cx="4876800" cy="304800"/>
          </a:xfrm>
        </p:spPr>
        <p:txBody>
          <a:bodyPr>
            <a:normAutofit/>
          </a:bodyPr>
          <a:lstStyle>
            <a:lvl1pPr marL="0" indent="0" algn="r">
              <a:buNone/>
              <a:defRPr sz="10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22">
            <a:extLst>
              <a:ext uri="{FF2B5EF4-FFF2-40B4-BE49-F238E27FC236}">
                <a16:creationId xmlns:a16="http://schemas.microsoft.com/office/drawing/2014/main" id="{87419E23-530C-2590-1CFE-EE672498C4C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379200" y="6324600"/>
            <a:ext cx="406400" cy="304800"/>
          </a:xfrm>
        </p:spPr>
        <p:txBody>
          <a:bodyPr/>
          <a:lstStyle>
            <a:lvl1pPr>
              <a:defRPr sz="1000" smtClean="0"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DBFAD7FB-9F42-4FCA-969E-65816A85ED9F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0445998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B99D6354-26C5-3B1E-AEC1-FE8BD1B12F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463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B2D34F54-9CA0-8E7F-B8DE-6E44491286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3" y="0"/>
            <a:ext cx="3762375" cy="3890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17"/>
          <p:cNvSpPr>
            <a:spLocks noGrp="1"/>
          </p:cNvSpPr>
          <p:nvPr>
            <p:ph type="body" sz="quarter" idx="10"/>
          </p:nvPr>
        </p:nvSpPr>
        <p:spPr>
          <a:xfrm>
            <a:off x="914400" y="4724400"/>
            <a:ext cx="10363200" cy="914400"/>
          </a:xfrm>
        </p:spPr>
        <p:txBody>
          <a:bodyPr>
            <a:normAutofit/>
          </a:bodyPr>
          <a:lstStyle>
            <a:lvl1pPr marL="0" indent="0" algn="ctr">
              <a:buNone/>
              <a:defRPr sz="1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9"/>
          <p:cNvSpPr>
            <a:spLocks noGrp="1"/>
          </p:cNvSpPr>
          <p:nvPr>
            <p:ph type="body" sz="quarter" idx="11"/>
          </p:nvPr>
        </p:nvSpPr>
        <p:spPr>
          <a:xfrm>
            <a:off x="914400" y="5761038"/>
            <a:ext cx="10363200" cy="63976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2183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3">
            <a:extLst>
              <a:ext uri="{FF2B5EF4-FFF2-40B4-BE49-F238E27FC236}">
                <a16:creationId xmlns:a16="http://schemas.microsoft.com/office/drawing/2014/main" id="{95AC14F4-E2F3-3E8A-FFF5-961377AF8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81BCC4-6DA6-4030-96C8-53EF228764B7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3" name="Kājenes vietturis 4">
            <a:extLst>
              <a:ext uri="{FF2B5EF4-FFF2-40B4-BE49-F238E27FC236}">
                <a16:creationId xmlns:a16="http://schemas.microsoft.com/office/drawing/2014/main" id="{36D7AA1E-77B2-7D9D-E362-2BFC3BA51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aida numura vietturis 5">
            <a:extLst>
              <a:ext uri="{FF2B5EF4-FFF2-40B4-BE49-F238E27FC236}">
                <a16:creationId xmlns:a16="http://schemas.microsoft.com/office/drawing/2014/main" id="{6932F845-2061-BA24-F531-5828E8E74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0B107F0-A46E-4038-8D6C-FC949D542B23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624627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lv-LV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8E7E9-DAD7-4DF0-71F6-EA90F9F87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F2AF4-2257-4F2E-87A7-1973B87F03C2}" type="datetimeFigureOut">
              <a:rPr lang="lv-LV"/>
              <a:pPr>
                <a:defRPr/>
              </a:pPr>
              <a:t>18.09.2026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67FD3-C619-6729-788A-E614961E9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3C29A-E644-C02C-AF3B-97E32592E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D97C03-486D-4C3D-936A-2EB040D41053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15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EEFDC6C-62DA-4A49-877A-88280C9DE0F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863E5DE6-23FA-4B59-B2B9-4EEE15C1744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7C63B-01B4-4511-847F-E207BB1CE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9D41492D-3729-4FCF-9E54-B6B6E3224299}" type="datetime1">
              <a:rPr lang="en-US" altLang="lv-LV"/>
              <a:pPr>
                <a:defRPr/>
              </a:pPr>
              <a:t>9/18/2026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EC5CEC-6F8C-4950-B020-66B82CEE96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72DD74-7F18-4C4D-BD01-A1B5C28E60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8E35410-E888-4890-AFD6-E5676618753C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87" r:id="rId1"/>
    <p:sldLayoutId id="2147486088" r:id="rId2"/>
    <p:sldLayoutId id="2147486089" r:id="rId3"/>
    <p:sldLayoutId id="2147486090" r:id="rId4"/>
    <p:sldLayoutId id="2147486091" r:id="rId5"/>
    <p:sldLayoutId id="2147486092" r:id="rId6"/>
    <p:sldLayoutId id="2147486093" r:id="rId7"/>
    <p:sldLayoutId id="2147486094" r:id="rId8"/>
    <p:sldLayoutId id="2147486095" r:id="rId9"/>
    <p:sldLayoutId id="2147486096" r:id="rId10"/>
    <p:sldLayoutId id="2147486098" r:id="rId11"/>
  </p:sldLayoutIdLst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B90C911E-2D45-6D13-81EF-956520FE7A0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D579610-D5A6-CE30-EBF4-97BBC5BED72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3957" tIns="46979" rIns="93957" bIns="469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4945A5-1AF3-CCFA-07FF-AB76D3FD55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ea typeface="MS PGothic" panose="020B0600070205080204" pitchFamily="34" charset="-128"/>
              </a:defRPr>
            </a:lvl1pPr>
          </a:lstStyle>
          <a:p>
            <a:pPr>
              <a:defRPr/>
            </a:pPr>
            <a:fld id="{5E4C9DE5-5BA5-477C-863F-07F7F44EEA01}" type="datetime1">
              <a:rPr lang="en-US" altLang="lv-LV"/>
              <a:pPr>
                <a:defRPr/>
              </a:pPr>
              <a:t>9/18/2026</a:t>
            </a:fld>
            <a:endParaRPr lang="en-US" alt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85375-6717-47CC-DBDF-A9A0CD3600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 defTabSz="939575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681BA7-74FC-63AE-E06F-EA502D79A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wrap="square" lIns="93957" tIns="46979" rIns="93957" bIns="469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F9D00E2-1894-48A2-A497-3722735C9319}" type="slidenum">
              <a:rPr lang="en-US" altLang="lv-LV"/>
              <a:pPr>
                <a:defRPr/>
              </a:pPr>
              <a:t>‹#›</a:t>
            </a:fld>
            <a:endParaRPr lang="en-US" altLang="lv-LV"/>
          </a:p>
        </p:txBody>
      </p:sp>
    </p:spTree>
    <p:extLst>
      <p:ext uri="{BB962C8B-B14F-4D97-AF65-F5344CB8AC3E}">
        <p14:creationId xmlns:p14="http://schemas.microsoft.com/office/powerpoint/2010/main" val="3958252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100" r:id="rId1"/>
    <p:sldLayoutId id="2147486101" r:id="rId2"/>
    <p:sldLayoutId id="2147486102" r:id="rId3"/>
    <p:sldLayoutId id="2147486103" r:id="rId4"/>
    <p:sldLayoutId id="2147486104" r:id="rId5"/>
    <p:sldLayoutId id="2147486105" r:id="rId6"/>
    <p:sldLayoutId id="2147486106" r:id="rId7"/>
    <p:sldLayoutId id="2147486107" r:id="rId8"/>
    <p:sldLayoutId id="2147486108" r:id="rId9"/>
    <p:sldLayoutId id="2147486109" r:id="rId10"/>
    <p:sldLayoutId id="2147486110" r:id="rId11"/>
  </p:sldLayoutIdLst>
  <p:hf hdr="0" ftr="0" dt="0"/>
  <p:txStyles>
    <p:titleStyle>
      <a:lvl1pPr algn="ctr" defTabSz="938213" rtl="0" eaLnBrk="0" fontAlgn="base" hangingPunct="0"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2pPr>
      <a:lvl3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3pPr>
      <a:lvl4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4pPr>
      <a:lvl5pPr algn="ctr" defTabSz="938213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  <a:ea typeface="MS PGothic" panose="020B0600070205080204" pitchFamily="34" charset="-128"/>
        </a:defRPr>
      </a:lvl5pPr>
      <a:lvl6pPr marL="4572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6pPr>
      <a:lvl7pPr marL="9144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7pPr>
      <a:lvl8pPr marL="13716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8pPr>
      <a:lvl9pPr marL="1828800" algn="ctr" defTabSz="938213" rtl="0" eaLnBrk="1" fontAlgn="base" hangingPunct="1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Times New Roman" pitchFamily="18" charset="0"/>
        </a:defRPr>
      </a:lvl9pPr>
    </p:titleStyle>
    <p:bodyStyle>
      <a:lvl1pPr marL="350838" indent="-350838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62000" indent="-292100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731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5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430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112963" indent="-233363" algn="l" defTabSz="9382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9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m.gov.lv/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CEC96060-256C-4B3C-8731-F023D60A5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307397"/>
            <a:ext cx="9392920" cy="194500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br>
              <a:rPr lang="lv-LV" altLang="lv-LV" sz="22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itchFamily="34" charset="-128"/>
              </a:rPr>
            </a:br>
            <a:r>
              <a:rPr lang="lv-LV" altLang="lv-LV" sz="24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  <a:t>Konkurss “Brīvprātīgā darba konsultatīvajā padomē iesaistāmo biedrību un nodibinājumu atlase”</a:t>
            </a:r>
            <a:br>
              <a:rPr lang="lv-LV" altLang="lv-LV" sz="2400" dirty="0">
                <a:solidFill>
                  <a:schemeClr val="accent3">
                    <a:lumMod val="75000"/>
                  </a:schemeClr>
                </a:solidFill>
                <a:ea typeface="MS PGothic" pitchFamily="34" charset="-128"/>
              </a:rPr>
            </a:br>
            <a:br>
              <a:rPr lang="lv-LV" altLang="lv-LV" sz="2100" dirty="0">
                <a:solidFill>
                  <a:schemeClr val="tx1">
                    <a:lumMod val="75000"/>
                    <a:lumOff val="25000"/>
                  </a:schemeClr>
                </a:solidFill>
                <a:ea typeface="MS PGothic" pitchFamily="34" charset="-128"/>
              </a:rPr>
            </a:br>
            <a:endParaRPr lang="lv-LV" altLang="lv-LV" sz="900" b="0" dirty="0">
              <a:ea typeface="MS PGothic" pitchFamily="34" charset="-128"/>
            </a:endParaRPr>
          </a:p>
        </p:txBody>
      </p:sp>
      <p:sp>
        <p:nvSpPr>
          <p:cNvPr id="16387" name="Text Placeholder 3">
            <a:extLst>
              <a:ext uri="{FF2B5EF4-FFF2-40B4-BE49-F238E27FC236}">
                <a16:creationId xmlns:a16="http://schemas.microsoft.com/office/drawing/2014/main" id="{3FE499A5-1B64-412E-AC14-AA293F5460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209800" y="6053083"/>
            <a:ext cx="7772400" cy="63976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lv-LV" altLang="lv-LV" sz="1800">
                <a:solidFill>
                  <a:srgbClr val="404040"/>
                </a:solidFill>
              </a:rPr>
              <a:t>23.09.2026.</a:t>
            </a:r>
            <a:endParaRPr lang="lv-LV" altLang="lv-LV" sz="1800" dirty="0">
              <a:solidFill>
                <a:srgbClr val="40404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7490430C-5E09-DFCA-27C2-12D4C4F505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47629F-5E51-423B-8B90-7A696664C19F}" type="slidenum">
              <a:rPr kumimoji="0" lang="en-US" altLang="lv-LV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8" name="Takeaway title"/>
          <p:cNvSpPr txBox="1"/>
          <p:nvPr/>
        </p:nvSpPr>
        <p:spPr>
          <a:xfrm>
            <a:off x="749808" y="384048"/>
            <a:ext cx="1074420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3000" b="1" i="0" dirty="0">
                <a:solidFill>
                  <a:schemeClr val="accent3"/>
                </a:solidFill>
                <a:latin typeface="Calibri"/>
              </a:rPr>
              <a:t>Brīvprātīgā darba konsultatīvā padome*</a:t>
            </a:r>
            <a:endParaRPr sz="3000" b="1" i="0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16389" name="Rectangle 16388"/>
          <p:cNvSpPr/>
          <p:nvPr/>
        </p:nvSpPr>
        <p:spPr>
          <a:xfrm>
            <a:off x="749808" y="1243584"/>
            <a:ext cx="1078992" cy="502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0" name="Council definition"/>
          <p:cNvSpPr txBox="1"/>
          <p:nvPr/>
        </p:nvSpPr>
        <p:spPr>
          <a:xfrm>
            <a:off x="749808" y="1341712"/>
            <a:ext cx="10607040" cy="875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000" b="0" i="0" noProof="0" dirty="0">
                <a:solidFill>
                  <a:schemeClr val="tx1"/>
                </a:solidFill>
                <a:latin typeface="Calibri Light"/>
              </a:rPr>
              <a:t>Brīvprātīgā darba konsultatīvā padome ir </a:t>
            </a:r>
            <a:r>
              <a:rPr lang="lv-LV" sz="2000" b="1" i="0" noProof="0" dirty="0">
                <a:solidFill>
                  <a:schemeClr val="accent3"/>
                </a:solidFill>
                <a:latin typeface="Calibri Light"/>
              </a:rPr>
              <a:t>labklājības ministra izveidota padomdevēja institūcija</a:t>
            </a:r>
            <a:r>
              <a:rPr lang="lv-LV" sz="2000" b="0" i="0" noProof="0" dirty="0">
                <a:solidFill>
                  <a:schemeClr val="tx1"/>
                </a:solidFill>
                <a:latin typeface="Calibri Light"/>
              </a:rPr>
              <a:t>, kas veicina sabiedrības pārstāvju līdzdalību brīvprātīgā darba politikas veidošanā un īstenošanā</a:t>
            </a:r>
          </a:p>
        </p:txBody>
      </p:sp>
      <p:sp>
        <p:nvSpPr>
          <p:cNvPr id="16391" name="Rectangle 16390"/>
          <p:cNvSpPr/>
          <p:nvPr/>
        </p:nvSpPr>
        <p:spPr>
          <a:xfrm>
            <a:off x="749808" y="2331720"/>
            <a:ext cx="10698480" cy="201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2" name="Membership label"/>
          <p:cNvSpPr txBox="1"/>
          <p:nvPr/>
        </p:nvSpPr>
        <p:spPr>
          <a:xfrm>
            <a:off x="749808" y="2606040"/>
            <a:ext cx="452628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 dirty="0">
                <a:solidFill>
                  <a:schemeClr val="accent3"/>
                </a:solidFill>
                <a:latin typeface="Calibri"/>
              </a:rPr>
              <a:t>PADOMES</a:t>
            </a:r>
            <a:r>
              <a:rPr sz="1350" b="1" i="0" dirty="0">
                <a:solidFill>
                  <a:schemeClr val="accent3"/>
                </a:solidFill>
                <a:latin typeface="Calibri"/>
              </a:rPr>
              <a:t> </a:t>
            </a:r>
            <a:r>
              <a:rPr sz="2000" b="1" i="0" dirty="0">
                <a:solidFill>
                  <a:schemeClr val="accent3"/>
                </a:solidFill>
                <a:latin typeface="Calibri"/>
              </a:rPr>
              <a:t>SASTĀVS</a:t>
            </a:r>
          </a:p>
        </p:txBody>
      </p:sp>
      <p:sp>
        <p:nvSpPr>
          <p:cNvPr id="16393" name="State count"/>
          <p:cNvSpPr txBox="1"/>
          <p:nvPr/>
        </p:nvSpPr>
        <p:spPr>
          <a:xfrm>
            <a:off x="786384" y="3267626"/>
            <a:ext cx="1353312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000" b="1" i="0" dirty="0">
                <a:solidFill>
                  <a:schemeClr val="accent3"/>
                </a:solidFill>
                <a:latin typeface="Calibri"/>
              </a:rPr>
              <a:t>12</a:t>
            </a:r>
          </a:p>
        </p:txBody>
      </p:sp>
      <p:sp>
        <p:nvSpPr>
          <p:cNvPr id="16394" name="State label"/>
          <p:cNvSpPr txBox="1"/>
          <p:nvPr/>
        </p:nvSpPr>
        <p:spPr>
          <a:xfrm>
            <a:off x="676656" y="4415638"/>
            <a:ext cx="1554480" cy="8494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000" b="0" i="0" noProof="0">
                <a:solidFill>
                  <a:schemeClr val="tx1"/>
                </a:solidFill>
                <a:latin typeface="Calibri Light"/>
              </a:rPr>
              <a:t>valsts institūciju
pārstāvji</a:t>
            </a:r>
          </a:p>
        </p:txBody>
      </p:sp>
      <p:sp>
        <p:nvSpPr>
          <p:cNvPr id="16395" name="Plus"/>
          <p:cNvSpPr txBox="1"/>
          <p:nvPr/>
        </p:nvSpPr>
        <p:spPr>
          <a:xfrm>
            <a:off x="2427732" y="3393796"/>
            <a:ext cx="58521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200" b="0" i="0" dirty="0">
                <a:solidFill>
                  <a:schemeClr val="tx1"/>
                </a:solidFill>
                <a:latin typeface="Calibri Light"/>
              </a:rPr>
              <a:t>+</a:t>
            </a:r>
          </a:p>
        </p:txBody>
      </p:sp>
      <p:sp>
        <p:nvSpPr>
          <p:cNvPr id="16396" name="NGO count"/>
          <p:cNvSpPr txBox="1"/>
          <p:nvPr/>
        </p:nvSpPr>
        <p:spPr>
          <a:xfrm>
            <a:off x="3175444" y="3285439"/>
            <a:ext cx="1353312" cy="7863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000" b="1" i="0" dirty="0">
                <a:solidFill>
                  <a:schemeClr val="accent1">
                    <a:lumMod val="75000"/>
                  </a:schemeClr>
                </a:solidFill>
                <a:latin typeface="Calibri"/>
              </a:rPr>
              <a:t>12</a:t>
            </a:r>
          </a:p>
        </p:txBody>
      </p:sp>
      <p:sp>
        <p:nvSpPr>
          <p:cNvPr id="16397" name="NGO label"/>
          <p:cNvSpPr txBox="1"/>
          <p:nvPr/>
        </p:nvSpPr>
        <p:spPr>
          <a:xfrm>
            <a:off x="3074860" y="4476621"/>
            <a:ext cx="1554480" cy="5663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000" b="0" i="0" noProof="0">
                <a:solidFill>
                  <a:schemeClr val="tx1"/>
                </a:solidFill>
                <a:latin typeface="Calibri Light"/>
              </a:rPr>
              <a:t>NVO
pārstāvji</a:t>
            </a:r>
          </a:p>
        </p:txBody>
      </p:sp>
      <p:sp>
        <p:nvSpPr>
          <p:cNvPr id="16398" name="Rectangle 16397"/>
          <p:cNvSpPr/>
          <p:nvPr/>
        </p:nvSpPr>
        <p:spPr>
          <a:xfrm>
            <a:off x="5193792" y="2615184"/>
            <a:ext cx="22860" cy="260604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01" name="Selected NGO count"/>
          <p:cNvSpPr txBox="1"/>
          <p:nvPr/>
        </p:nvSpPr>
        <p:spPr>
          <a:xfrm>
            <a:off x="5859018" y="3438144"/>
            <a:ext cx="235077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 dirty="0">
                <a:solidFill>
                  <a:schemeClr val="accent1"/>
                </a:solidFill>
                <a:latin typeface="Calibri"/>
              </a:rPr>
              <a:t>8</a:t>
            </a:r>
            <a:r>
              <a:rPr sz="2600" b="1" i="0" dirty="0">
                <a:solidFill>
                  <a:schemeClr val="accent1"/>
                </a:solidFill>
                <a:latin typeface="Calibri"/>
              </a:rPr>
              <a:t> no 12 NVO</a:t>
            </a:r>
          </a:p>
        </p:txBody>
      </p:sp>
      <p:sp>
        <p:nvSpPr>
          <p:cNvPr id="16402" name="Selection description"/>
          <p:cNvSpPr txBox="1"/>
          <p:nvPr/>
        </p:nvSpPr>
        <p:spPr>
          <a:xfrm>
            <a:off x="5374386" y="4077599"/>
            <a:ext cx="2971800" cy="7894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0" i="0" noProof="0" dirty="0">
                <a:solidFill>
                  <a:schemeClr val="tx1"/>
                </a:solidFill>
                <a:latin typeface="Calibri Light"/>
              </a:rPr>
              <a:t>pārstāvjiem </a:t>
            </a:r>
            <a:r>
              <a:rPr lang="lv-LV" sz="1800" noProof="0" dirty="0">
                <a:latin typeface="Calibri Light"/>
              </a:rPr>
              <a:t>dalībai padomē </a:t>
            </a:r>
            <a:r>
              <a:rPr lang="lv-LV" sz="1800" b="0" i="0" noProof="0" dirty="0">
                <a:solidFill>
                  <a:schemeClr val="tx1"/>
                </a:solidFill>
                <a:latin typeface="Calibri Light"/>
              </a:rPr>
              <a:t>atlasīti</a:t>
            </a:r>
            <a:r>
              <a:rPr lang="lv-LV" sz="1800" noProof="0" dirty="0">
                <a:latin typeface="Calibri Light"/>
              </a:rPr>
              <a:t> atklātā konkursā</a:t>
            </a:r>
            <a:r>
              <a:rPr lang="lv-LV" sz="1800" b="0" i="0" noProof="0" dirty="0">
                <a:solidFill>
                  <a:schemeClr val="tx1"/>
                </a:solidFill>
                <a:latin typeface="Calibri Light"/>
              </a:rPr>
              <a:t>
</a:t>
            </a:r>
          </a:p>
        </p:txBody>
      </p:sp>
      <p:sp>
        <p:nvSpPr>
          <p:cNvPr id="16403" name="Two year term"/>
          <p:cNvSpPr txBox="1"/>
          <p:nvPr/>
        </p:nvSpPr>
        <p:spPr>
          <a:xfrm>
            <a:off x="8892921" y="4071823"/>
            <a:ext cx="214884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2 GADI</a:t>
            </a:r>
          </a:p>
        </p:txBody>
      </p:sp>
      <p:sp>
        <p:nvSpPr>
          <p:cNvPr id="16405" name="Term label"/>
          <p:cNvSpPr txBox="1"/>
          <p:nvPr/>
        </p:nvSpPr>
        <p:spPr>
          <a:xfrm>
            <a:off x="8613648" y="3377663"/>
            <a:ext cx="2743200" cy="5663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92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000" b="0" i="0" noProof="0" dirty="0">
                <a:solidFill>
                  <a:schemeClr val="tx1"/>
                </a:solidFill>
                <a:latin typeface="Calibri Light"/>
              </a:rPr>
              <a:t>
dalības laiks padomē</a:t>
            </a:r>
          </a:p>
        </p:txBody>
      </p:sp>
      <p:sp>
        <p:nvSpPr>
          <p:cNvPr id="16406" name="Rectangle 16405"/>
          <p:cNvSpPr/>
          <p:nvPr/>
        </p:nvSpPr>
        <p:spPr>
          <a:xfrm>
            <a:off x="749808" y="5970118"/>
            <a:ext cx="10698480" cy="201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07" name="Legal source"/>
          <p:cNvSpPr txBox="1"/>
          <p:nvPr/>
        </p:nvSpPr>
        <p:spPr>
          <a:xfrm>
            <a:off x="733806" y="6236208"/>
            <a:ext cx="1056132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1" i="1" noProof="0">
                <a:solidFill>
                  <a:srgbClr val="595959"/>
                </a:solidFill>
                <a:latin typeface="Calibri Light"/>
              </a:rPr>
              <a:t>*</a:t>
            </a:r>
            <a:r>
              <a:rPr lang="lv-LV" sz="1800" b="0" i="1" noProof="0">
                <a:solidFill>
                  <a:srgbClr val="595959"/>
                </a:solidFill>
                <a:latin typeface="Calibri Light"/>
              </a:rPr>
              <a:t>Labklājības ministra 2024. </a:t>
            </a:r>
            <a:r>
              <a:rPr lang="lv-LV" sz="1800" b="0" i="1" noProof="0" dirty="0">
                <a:solidFill>
                  <a:srgbClr val="595959"/>
                </a:solidFill>
                <a:latin typeface="Calibri Light"/>
              </a:rPr>
              <a:t>gada 21. oktobra Rīkojums Nr. 122 «Par Brīvprātīgā darba konsultatīvo padomi»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90916E00-4FC8-3634-5105-42C814553D00}"/>
              </a:ext>
            </a:extLst>
          </p:cNvPr>
          <p:cNvSpPr/>
          <p:nvPr/>
        </p:nvSpPr>
        <p:spPr>
          <a:xfrm>
            <a:off x="8469630" y="3267626"/>
            <a:ext cx="308610" cy="1579304"/>
          </a:xfrm>
          <a:prstGeom prst="rightBrac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Slide Number Placeholder 5">
            <a:extLst>
              <a:ext uri="{FF2B5EF4-FFF2-40B4-BE49-F238E27FC236}">
                <a16:creationId xmlns:a16="http://schemas.microsoft.com/office/drawing/2014/main" id="{E81425DE-53D4-28F7-9703-28ED107731E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fld id="{CEF67A08-2F09-4D03-B541-39EF3943D773}" type="slidenum">
              <a:rPr lang="en-US" altLang="lv-LV"/>
              <a:pPr/>
              <a:t>3</a:t>
            </a:fld>
            <a:endParaRPr lang="en-US" altLang="lv-LV"/>
          </a:p>
        </p:txBody>
      </p:sp>
      <p:sp>
        <p:nvSpPr>
          <p:cNvPr id="24580" name="Slide 3 title"/>
          <p:cNvSpPr txBox="1"/>
          <p:nvPr/>
        </p:nvSpPr>
        <p:spPr>
          <a:xfrm>
            <a:off x="749808" y="384048"/>
            <a:ext cx="10744200" cy="43891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3000" b="1" noProof="0">
                <a:solidFill>
                  <a:schemeClr val="accent3"/>
                </a:solidFill>
                <a:latin typeface="Calibri"/>
              </a:rPr>
              <a:t>Brīvprātīgā darba konsultatīvās padomes sastāvs</a:t>
            </a:r>
          </a:p>
        </p:txBody>
      </p:sp>
      <p:sp>
        <p:nvSpPr>
          <p:cNvPr id="24581" name="Rectangle 24580"/>
          <p:cNvSpPr/>
          <p:nvPr/>
        </p:nvSpPr>
        <p:spPr>
          <a:xfrm>
            <a:off x="749808" y="1005840"/>
            <a:ext cx="1078992" cy="411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582" name="Chair number"/>
          <p:cNvSpPr txBox="1"/>
          <p:nvPr/>
        </p:nvSpPr>
        <p:spPr>
          <a:xfrm>
            <a:off x="882396" y="1218438"/>
            <a:ext cx="393192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</a:t>
            </a:r>
          </a:p>
        </p:txBody>
      </p:sp>
      <p:sp>
        <p:nvSpPr>
          <p:cNvPr id="24583" name="Chair line"/>
          <p:cNvSpPr txBox="1"/>
          <p:nvPr/>
        </p:nvSpPr>
        <p:spPr>
          <a:xfrm>
            <a:off x="1121918" y="1218438"/>
            <a:ext cx="1025042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000" dirty="0">
                <a:latin typeface="Calibri Light"/>
              </a:rPr>
              <a:t>Labklājības ministrijas pārstāvis </a:t>
            </a:r>
            <a:r>
              <a:rPr lang="lv-LV" sz="2000" b="0" i="0" noProof="0" dirty="0">
                <a:solidFill>
                  <a:schemeClr val="tx1"/>
                </a:solidFill>
                <a:latin typeface="Calibri Light"/>
              </a:rPr>
              <a:t>— padomes priekšsēdētājs</a:t>
            </a:r>
          </a:p>
        </p:txBody>
      </p:sp>
      <p:sp>
        <p:nvSpPr>
          <p:cNvPr id="24584" name="Rectangle 24583"/>
          <p:cNvSpPr/>
          <p:nvPr/>
        </p:nvSpPr>
        <p:spPr>
          <a:xfrm>
            <a:off x="749808" y="1664208"/>
            <a:ext cx="10698480" cy="22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585" name="State count"/>
          <p:cNvSpPr txBox="1"/>
          <p:nvPr/>
        </p:nvSpPr>
        <p:spPr>
          <a:xfrm>
            <a:off x="749808" y="1847088"/>
            <a:ext cx="658368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chemeClr val="accent3"/>
                </a:solidFill>
                <a:latin typeface="Calibri"/>
              </a:rPr>
              <a:t>12</a:t>
            </a:r>
          </a:p>
        </p:txBody>
      </p:sp>
      <p:sp>
        <p:nvSpPr>
          <p:cNvPr id="24586" name="State heading"/>
          <p:cNvSpPr txBox="1"/>
          <p:nvPr/>
        </p:nvSpPr>
        <p:spPr>
          <a:xfrm>
            <a:off x="1444752" y="1938528"/>
            <a:ext cx="416052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dirty="0">
                <a:solidFill>
                  <a:schemeClr val="accent3"/>
                </a:solidFill>
                <a:latin typeface="Calibri"/>
              </a:rPr>
              <a:t>VALSTS INSTITŪCIJAS</a:t>
            </a:r>
          </a:p>
        </p:txBody>
      </p:sp>
      <p:sp>
        <p:nvSpPr>
          <p:cNvPr id="24587" name="NVO count"/>
          <p:cNvSpPr txBox="1"/>
          <p:nvPr/>
        </p:nvSpPr>
        <p:spPr>
          <a:xfrm>
            <a:off x="6327648" y="1847088"/>
            <a:ext cx="658368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>
                <a:solidFill>
                  <a:schemeClr val="accent1"/>
                </a:solidFill>
                <a:latin typeface="Calibri"/>
              </a:rPr>
              <a:t>12</a:t>
            </a:r>
          </a:p>
        </p:txBody>
      </p:sp>
      <p:sp>
        <p:nvSpPr>
          <p:cNvPr id="24588" name="NVO heading"/>
          <p:cNvSpPr txBox="1"/>
          <p:nvPr/>
        </p:nvSpPr>
        <p:spPr>
          <a:xfrm>
            <a:off x="7022592" y="1938528"/>
            <a:ext cx="105156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chemeClr val="accent1"/>
                </a:solidFill>
                <a:latin typeface="Calibri"/>
              </a:rPr>
              <a:t>NVO</a:t>
            </a:r>
          </a:p>
        </p:txBody>
      </p:sp>
      <p:sp>
        <p:nvSpPr>
          <p:cNvPr id="24590" name="Rectangle 24589"/>
          <p:cNvSpPr/>
          <p:nvPr/>
        </p:nvSpPr>
        <p:spPr>
          <a:xfrm>
            <a:off x="6007608" y="1865376"/>
            <a:ext cx="22860" cy="431596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591" name="State 2 number"/>
          <p:cNvSpPr txBox="1"/>
          <p:nvPr/>
        </p:nvSpPr>
        <p:spPr>
          <a:xfrm>
            <a:off x="762762" y="2464641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2</a:t>
            </a:r>
            <a:endParaRPr sz="1600" b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24592" name="State 2 name"/>
          <p:cNvSpPr txBox="1"/>
          <p:nvPr/>
        </p:nvSpPr>
        <p:spPr>
          <a:xfrm>
            <a:off x="1197864" y="2478024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 dirty="0">
                <a:solidFill>
                  <a:schemeClr val="tx1"/>
                </a:solidFill>
                <a:latin typeface="Calibri Light"/>
              </a:rPr>
              <a:t>Aizsardzības ministrija</a:t>
            </a:r>
          </a:p>
        </p:txBody>
      </p:sp>
      <p:sp>
        <p:nvSpPr>
          <p:cNvPr id="24593" name="State 3 number"/>
          <p:cNvSpPr txBox="1"/>
          <p:nvPr/>
        </p:nvSpPr>
        <p:spPr>
          <a:xfrm>
            <a:off x="768096" y="2816352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accent3"/>
                </a:solidFill>
                <a:latin typeface="Calibri"/>
              </a:defRPr>
            </a:lvl1pPr>
          </a:lstStyle>
          <a:p>
            <a:r>
              <a:rPr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4594" name="State 3 name"/>
          <p:cNvSpPr txBox="1"/>
          <p:nvPr/>
        </p:nvSpPr>
        <p:spPr>
          <a:xfrm>
            <a:off x="1197864" y="2807208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  <a:latin typeface="Calibri Light"/>
              </a:rPr>
              <a:t>Ekonomikas ministrija</a:t>
            </a:r>
          </a:p>
        </p:txBody>
      </p:sp>
      <p:sp>
        <p:nvSpPr>
          <p:cNvPr id="24595" name="State 4 number"/>
          <p:cNvSpPr txBox="1"/>
          <p:nvPr/>
        </p:nvSpPr>
        <p:spPr>
          <a:xfrm>
            <a:off x="768096" y="3145536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4</a:t>
            </a:r>
          </a:p>
        </p:txBody>
      </p:sp>
      <p:sp>
        <p:nvSpPr>
          <p:cNvPr id="24596" name="State 4 name"/>
          <p:cNvSpPr txBox="1"/>
          <p:nvPr/>
        </p:nvSpPr>
        <p:spPr>
          <a:xfrm>
            <a:off x="1197864" y="3136392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  <a:latin typeface="Calibri Light"/>
              </a:rPr>
              <a:t>Iekšlietu ministrija</a:t>
            </a:r>
          </a:p>
        </p:txBody>
      </p:sp>
      <p:sp>
        <p:nvSpPr>
          <p:cNvPr id="24597" name="State 5 number"/>
          <p:cNvSpPr txBox="1"/>
          <p:nvPr/>
        </p:nvSpPr>
        <p:spPr>
          <a:xfrm>
            <a:off x="768096" y="3474720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5</a:t>
            </a:r>
          </a:p>
        </p:txBody>
      </p:sp>
      <p:sp>
        <p:nvSpPr>
          <p:cNvPr id="24598" name="State 5 name"/>
          <p:cNvSpPr txBox="1"/>
          <p:nvPr/>
        </p:nvSpPr>
        <p:spPr>
          <a:xfrm>
            <a:off x="1197864" y="3465576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>
                <a:solidFill>
                  <a:schemeClr val="tx1"/>
                </a:solidFill>
                <a:latin typeface="Calibri Light"/>
              </a:rPr>
              <a:t>Izglītības un zinātnes ministrija</a:t>
            </a:r>
          </a:p>
        </p:txBody>
      </p:sp>
      <p:sp>
        <p:nvSpPr>
          <p:cNvPr id="24599" name="State 6 number"/>
          <p:cNvSpPr txBox="1"/>
          <p:nvPr/>
        </p:nvSpPr>
        <p:spPr>
          <a:xfrm>
            <a:off x="768096" y="3803904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6</a:t>
            </a:r>
          </a:p>
        </p:txBody>
      </p:sp>
      <p:sp>
        <p:nvSpPr>
          <p:cNvPr id="24600" name="State 6 name"/>
          <p:cNvSpPr txBox="1"/>
          <p:nvPr/>
        </p:nvSpPr>
        <p:spPr>
          <a:xfrm>
            <a:off x="1197864" y="3794760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>
                <a:solidFill>
                  <a:schemeClr val="tx1"/>
                </a:solidFill>
                <a:latin typeface="Calibri Light"/>
              </a:rPr>
              <a:t>Kultūras ministrija</a:t>
            </a:r>
          </a:p>
        </p:txBody>
      </p:sp>
      <p:sp>
        <p:nvSpPr>
          <p:cNvPr id="24601" name="State 7 number"/>
          <p:cNvSpPr txBox="1"/>
          <p:nvPr/>
        </p:nvSpPr>
        <p:spPr>
          <a:xfrm>
            <a:off x="768096" y="4133088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7</a:t>
            </a:r>
          </a:p>
        </p:txBody>
      </p:sp>
      <p:sp>
        <p:nvSpPr>
          <p:cNvPr id="24602" name="State 7 name"/>
          <p:cNvSpPr txBox="1"/>
          <p:nvPr/>
        </p:nvSpPr>
        <p:spPr>
          <a:xfrm>
            <a:off x="1197864" y="4123944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>
                <a:solidFill>
                  <a:schemeClr val="tx1"/>
                </a:solidFill>
                <a:latin typeface="Calibri Light"/>
              </a:rPr>
              <a:t>Nodarbinātības valsts aģentūra</a:t>
            </a:r>
          </a:p>
        </p:txBody>
      </p:sp>
      <p:sp>
        <p:nvSpPr>
          <p:cNvPr id="24603" name="State 8 number"/>
          <p:cNvSpPr txBox="1"/>
          <p:nvPr/>
        </p:nvSpPr>
        <p:spPr>
          <a:xfrm>
            <a:off x="768096" y="4462272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8</a:t>
            </a:r>
          </a:p>
        </p:txBody>
      </p:sp>
      <p:sp>
        <p:nvSpPr>
          <p:cNvPr id="24604" name="State 8 name"/>
          <p:cNvSpPr txBox="1"/>
          <p:nvPr/>
        </p:nvSpPr>
        <p:spPr>
          <a:xfrm>
            <a:off x="1197864" y="4453128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 dirty="0">
                <a:solidFill>
                  <a:schemeClr val="tx1"/>
                </a:solidFill>
                <a:latin typeface="Calibri Light"/>
              </a:rPr>
              <a:t>Sabiedrības integrācijas fonds</a:t>
            </a:r>
          </a:p>
        </p:txBody>
      </p:sp>
      <p:sp>
        <p:nvSpPr>
          <p:cNvPr id="24605" name="State 9 number"/>
          <p:cNvSpPr txBox="1"/>
          <p:nvPr/>
        </p:nvSpPr>
        <p:spPr>
          <a:xfrm>
            <a:off x="768096" y="4791456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9</a:t>
            </a:r>
          </a:p>
        </p:txBody>
      </p:sp>
      <p:sp>
        <p:nvSpPr>
          <p:cNvPr id="24606" name="State 9 name"/>
          <p:cNvSpPr txBox="1"/>
          <p:nvPr/>
        </p:nvSpPr>
        <p:spPr>
          <a:xfrm>
            <a:off x="1197864" y="4782312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  <a:latin typeface="Calibri Light"/>
              </a:rPr>
              <a:t>Valsts kanceleja</a:t>
            </a:r>
          </a:p>
        </p:txBody>
      </p:sp>
      <p:sp>
        <p:nvSpPr>
          <p:cNvPr id="24607" name="State 10 number"/>
          <p:cNvSpPr txBox="1"/>
          <p:nvPr/>
        </p:nvSpPr>
        <p:spPr>
          <a:xfrm>
            <a:off x="768096" y="5120640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accent3"/>
                </a:solidFill>
                <a:latin typeface="Calibri"/>
              </a:defRPr>
            </a:lvl1pPr>
          </a:lstStyle>
          <a:p>
            <a:r>
              <a:rPr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</a:p>
        </p:txBody>
      </p:sp>
      <p:sp>
        <p:nvSpPr>
          <p:cNvPr id="24608" name="State 10 name"/>
          <p:cNvSpPr txBox="1"/>
          <p:nvPr/>
        </p:nvSpPr>
        <p:spPr>
          <a:xfrm>
            <a:off x="1197864" y="5111496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  <a:latin typeface="Calibri Light"/>
              </a:rPr>
              <a:t>Valsts probācijas dienests</a:t>
            </a:r>
          </a:p>
        </p:txBody>
      </p:sp>
      <p:sp>
        <p:nvSpPr>
          <p:cNvPr id="24609" name="State 11 number"/>
          <p:cNvSpPr txBox="1"/>
          <p:nvPr/>
        </p:nvSpPr>
        <p:spPr>
          <a:xfrm>
            <a:off x="768096" y="5449824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11</a:t>
            </a:r>
          </a:p>
        </p:txBody>
      </p:sp>
      <p:sp>
        <p:nvSpPr>
          <p:cNvPr id="24610" name="State 11 name"/>
          <p:cNvSpPr txBox="1"/>
          <p:nvPr/>
        </p:nvSpPr>
        <p:spPr>
          <a:xfrm>
            <a:off x="1197864" y="5440680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  <a:latin typeface="Calibri Light"/>
              </a:rPr>
              <a:t>Veselības ministrija</a:t>
            </a:r>
          </a:p>
        </p:txBody>
      </p:sp>
      <p:sp>
        <p:nvSpPr>
          <p:cNvPr id="24611" name="State 12 number"/>
          <p:cNvSpPr txBox="1"/>
          <p:nvPr/>
        </p:nvSpPr>
        <p:spPr>
          <a:xfrm>
            <a:off x="768096" y="5779008"/>
            <a:ext cx="393192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12</a:t>
            </a:r>
          </a:p>
        </p:txBody>
      </p:sp>
      <p:sp>
        <p:nvSpPr>
          <p:cNvPr id="24612" name="State 12 name"/>
          <p:cNvSpPr txBox="1"/>
          <p:nvPr/>
        </p:nvSpPr>
        <p:spPr>
          <a:xfrm>
            <a:off x="1197864" y="5769864"/>
            <a:ext cx="4617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chemeClr val="tx1"/>
                </a:solidFill>
                <a:latin typeface="Calibri Light"/>
              </a:rPr>
              <a:t>Viedās administrācijas un reģionālās attīstības ministrija</a:t>
            </a:r>
          </a:p>
        </p:txBody>
      </p:sp>
      <p:sp>
        <p:nvSpPr>
          <p:cNvPr id="24613" name="NVO 1 number"/>
          <p:cNvSpPr txBox="1"/>
          <p:nvPr/>
        </p:nvSpPr>
        <p:spPr>
          <a:xfrm>
            <a:off x="6364224" y="2432304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>
                    <a:lumMod val="75000"/>
                  </a:schemeClr>
                </a:solidFill>
                <a:latin typeface="Calibri"/>
              </a:rPr>
              <a:t>-</a:t>
            </a:r>
            <a:endParaRPr sz="1600" b="1" dirty="0">
              <a:solidFill>
                <a:schemeClr val="accent1">
                  <a:lumMod val="75000"/>
                </a:schemeClr>
              </a:solidFill>
              <a:latin typeface="Calibri"/>
            </a:endParaRPr>
          </a:p>
        </p:txBody>
      </p:sp>
      <p:sp>
        <p:nvSpPr>
          <p:cNvPr id="24614" name="NVO 1 name"/>
          <p:cNvSpPr txBox="1"/>
          <p:nvPr/>
        </p:nvSpPr>
        <p:spPr>
          <a:xfrm>
            <a:off x="6793992" y="2423160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 dirty="0">
                <a:solidFill>
                  <a:schemeClr val="tx1"/>
                </a:solidFill>
                <a:latin typeface="Calibri Light"/>
              </a:rPr>
              <a:t>Latvijas Brīvo arodbiedrību savienība</a:t>
            </a:r>
          </a:p>
        </p:txBody>
      </p:sp>
      <p:sp>
        <p:nvSpPr>
          <p:cNvPr id="24615" name="NVO 2 number"/>
          <p:cNvSpPr txBox="1"/>
          <p:nvPr/>
        </p:nvSpPr>
        <p:spPr>
          <a:xfrm>
            <a:off x="6364224" y="2724912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latin typeface="Calibri"/>
              </a:rPr>
              <a:t>-</a:t>
            </a:r>
            <a:endParaRPr sz="16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4616" name="NVO 2 name"/>
          <p:cNvSpPr txBox="1"/>
          <p:nvPr/>
        </p:nvSpPr>
        <p:spPr>
          <a:xfrm>
            <a:off x="6793992" y="2715768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 dirty="0">
                <a:solidFill>
                  <a:schemeClr val="tx1"/>
                </a:solidFill>
                <a:latin typeface="Calibri Light"/>
              </a:rPr>
              <a:t>Latvijas Lielo pilsētu asociācija</a:t>
            </a:r>
          </a:p>
        </p:txBody>
      </p:sp>
      <p:sp>
        <p:nvSpPr>
          <p:cNvPr id="24617" name="NVO 3 number"/>
          <p:cNvSpPr txBox="1"/>
          <p:nvPr/>
        </p:nvSpPr>
        <p:spPr>
          <a:xfrm>
            <a:off x="6364224" y="3017520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latin typeface="Calibri"/>
              </a:rPr>
              <a:t>-</a:t>
            </a:r>
            <a:endParaRPr sz="16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4618" name="NVO 3 name"/>
          <p:cNvSpPr txBox="1"/>
          <p:nvPr/>
        </p:nvSpPr>
        <p:spPr>
          <a:xfrm>
            <a:off x="6793992" y="3008376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chemeClr val="tx1"/>
                </a:solidFill>
                <a:latin typeface="Calibri Light"/>
              </a:rPr>
              <a:t>Latvijas </a:t>
            </a:r>
            <a:r>
              <a:rPr sz="1600" b="0" dirty="0" err="1">
                <a:solidFill>
                  <a:schemeClr val="tx1"/>
                </a:solidFill>
                <a:latin typeface="Calibri Light"/>
              </a:rPr>
              <a:t>Pašvaldību</a:t>
            </a:r>
            <a:r>
              <a:rPr sz="1600" b="0" dirty="0">
                <a:solidFill>
                  <a:schemeClr val="tx1"/>
                </a:solidFill>
                <a:latin typeface="Calibri Light"/>
              </a:rPr>
              <a:t> </a:t>
            </a:r>
            <a:r>
              <a:rPr sz="1600" b="0" dirty="0" err="1">
                <a:solidFill>
                  <a:schemeClr val="tx1"/>
                </a:solidFill>
                <a:latin typeface="Calibri Light"/>
              </a:rPr>
              <a:t>savienība</a:t>
            </a:r>
            <a:endParaRPr sz="1600" b="0" dirty="0">
              <a:solidFill>
                <a:schemeClr val="tx1"/>
              </a:solidFill>
              <a:latin typeface="Calibri Light"/>
            </a:endParaRPr>
          </a:p>
        </p:txBody>
      </p:sp>
      <p:sp>
        <p:nvSpPr>
          <p:cNvPr id="24619" name="NVO 4 number"/>
          <p:cNvSpPr txBox="1"/>
          <p:nvPr/>
        </p:nvSpPr>
        <p:spPr>
          <a:xfrm>
            <a:off x="6364224" y="3310127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tx1"/>
                </a:solidFill>
                <a:latin typeface="Calibri"/>
              </a:rPr>
              <a:t>-</a:t>
            </a:r>
            <a:endParaRPr sz="1600" b="1" dirty="0">
              <a:solidFill>
                <a:schemeClr val="tx1"/>
              </a:solidFill>
              <a:latin typeface="Calibri"/>
            </a:endParaRPr>
          </a:p>
        </p:txBody>
      </p:sp>
      <p:sp>
        <p:nvSpPr>
          <p:cNvPr id="24620" name="NVO 4 name"/>
          <p:cNvSpPr txBox="1"/>
          <p:nvPr/>
        </p:nvSpPr>
        <p:spPr>
          <a:xfrm>
            <a:off x="6793992" y="3300984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noProof="0" dirty="0">
                <a:solidFill>
                  <a:schemeClr val="tx1"/>
                </a:solidFill>
                <a:latin typeface="Calibri Light"/>
              </a:rPr>
              <a:t>Latvijas Sociālās uzņēmējdarbības asociācija</a:t>
            </a:r>
          </a:p>
        </p:txBody>
      </p:sp>
      <p:sp>
        <p:nvSpPr>
          <p:cNvPr id="24621" name="NVO 5 number"/>
          <p:cNvSpPr txBox="1"/>
          <p:nvPr/>
        </p:nvSpPr>
        <p:spPr>
          <a:xfrm>
            <a:off x="6364224" y="3657934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22" name="NVO 5 name"/>
          <p:cNvSpPr txBox="1"/>
          <p:nvPr/>
        </p:nvSpPr>
        <p:spPr>
          <a:xfrm>
            <a:off x="6766560" y="3650648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Biedrība “Latvijas Skautu un gaidu centrālā organizācija”</a:t>
            </a:r>
          </a:p>
        </p:txBody>
      </p:sp>
      <p:sp>
        <p:nvSpPr>
          <p:cNvPr id="24623" name="NVO 6 number"/>
          <p:cNvSpPr txBox="1"/>
          <p:nvPr/>
        </p:nvSpPr>
        <p:spPr>
          <a:xfrm>
            <a:off x="6364224" y="4032503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24" name="NVO 6 name"/>
          <p:cNvSpPr txBox="1"/>
          <p:nvPr/>
        </p:nvSpPr>
        <p:spPr>
          <a:xfrm>
            <a:off x="6752336" y="4012883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Biedrība “Latvijas Pilsoniskā alianse”</a:t>
            </a:r>
          </a:p>
        </p:txBody>
      </p:sp>
      <p:sp>
        <p:nvSpPr>
          <p:cNvPr id="24625" name="NVO 7 number"/>
          <p:cNvSpPr txBox="1"/>
          <p:nvPr/>
        </p:nvSpPr>
        <p:spPr>
          <a:xfrm>
            <a:off x="6364224" y="4382167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26" name="NVO 7 name"/>
          <p:cNvSpPr txBox="1"/>
          <p:nvPr/>
        </p:nvSpPr>
        <p:spPr>
          <a:xfrm>
            <a:off x="6766560" y="4338733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Biedrība “Klubs “Māja” – jaunatne vienotai Eiropai”</a:t>
            </a:r>
          </a:p>
        </p:txBody>
      </p:sp>
      <p:sp>
        <p:nvSpPr>
          <p:cNvPr id="24627" name="NVO 8 number"/>
          <p:cNvSpPr txBox="1"/>
          <p:nvPr/>
        </p:nvSpPr>
        <p:spPr>
          <a:xfrm>
            <a:off x="6364224" y="4697824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28" name="NVO 8 name"/>
          <p:cNvSpPr txBox="1"/>
          <p:nvPr/>
        </p:nvSpPr>
        <p:spPr>
          <a:xfrm>
            <a:off x="6752336" y="4699349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Biedrība “Radošā apvienība jauniešiem TREPES”</a:t>
            </a:r>
          </a:p>
        </p:txBody>
      </p:sp>
      <p:sp>
        <p:nvSpPr>
          <p:cNvPr id="24629" name="NVO 9 number"/>
          <p:cNvSpPr txBox="1"/>
          <p:nvPr/>
        </p:nvSpPr>
        <p:spPr>
          <a:xfrm>
            <a:off x="6350000" y="5012436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30" name="NVO 9 name"/>
          <p:cNvSpPr txBox="1"/>
          <p:nvPr/>
        </p:nvSpPr>
        <p:spPr>
          <a:xfrm>
            <a:off x="6752336" y="5004627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Biedrība “</a:t>
            </a:r>
            <a:r>
              <a:rPr lang="lv-LV" sz="1600" b="1" noProof="0" dirty="0" err="1">
                <a:solidFill>
                  <a:schemeClr val="accent1"/>
                </a:solidFill>
                <a:latin typeface="Calibri Light"/>
              </a:rPr>
              <a:t>Vidusdaugavas</a:t>
            </a: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 NVO centrs”</a:t>
            </a:r>
          </a:p>
        </p:txBody>
      </p:sp>
      <p:sp>
        <p:nvSpPr>
          <p:cNvPr id="24631" name="NVO 10 number"/>
          <p:cNvSpPr txBox="1"/>
          <p:nvPr/>
        </p:nvSpPr>
        <p:spPr>
          <a:xfrm>
            <a:off x="6304788" y="5340096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32" name="NVO 10 name"/>
          <p:cNvSpPr txBox="1"/>
          <p:nvPr/>
        </p:nvSpPr>
        <p:spPr>
          <a:xfrm>
            <a:off x="6752336" y="5330952"/>
            <a:ext cx="503326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Biedrība “Latvijas Sieviešu nevalstisko organizāciju sadarbības tīkls”</a:t>
            </a:r>
          </a:p>
        </p:txBody>
      </p:sp>
      <p:sp>
        <p:nvSpPr>
          <p:cNvPr id="24633" name="NVO 11 number"/>
          <p:cNvSpPr txBox="1"/>
          <p:nvPr/>
        </p:nvSpPr>
        <p:spPr>
          <a:xfrm>
            <a:off x="6297930" y="5759810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34" name="NVO 11 name"/>
          <p:cNvSpPr txBox="1"/>
          <p:nvPr/>
        </p:nvSpPr>
        <p:spPr>
          <a:xfrm>
            <a:off x="6745478" y="5784195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Biedrība “</a:t>
            </a:r>
            <a:r>
              <a:rPr lang="lv-LV" sz="1600" b="1" noProof="0" dirty="0" err="1">
                <a:solidFill>
                  <a:schemeClr val="accent1"/>
                </a:solidFill>
                <a:latin typeface="Calibri Light"/>
              </a:rPr>
              <a:t>Nītaureņi</a:t>
            </a: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”</a:t>
            </a:r>
          </a:p>
        </p:txBody>
      </p:sp>
      <p:sp>
        <p:nvSpPr>
          <p:cNvPr id="24635" name="NVO 12 number"/>
          <p:cNvSpPr txBox="1"/>
          <p:nvPr/>
        </p:nvSpPr>
        <p:spPr>
          <a:xfrm>
            <a:off x="6291072" y="6062472"/>
            <a:ext cx="402336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dirty="0">
                <a:solidFill>
                  <a:schemeClr val="accent1"/>
                </a:solidFill>
                <a:latin typeface="Calibri"/>
              </a:rPr>
              <a:t>--</a:t>
            </a:r>
            <a:endParaRPr sz="1600" b="1" dirty="0">
              <a:solidFill>
                <a:schemeClr val="accent1"/>
              </a:solidFill>
              <a:latin typeface="Calibri"/>
            </a:endParaRPr>
          </a:p>
        </p:txBody>
      </p:sp>
      <p:sp>
        <p:nvSpPr>
          <p:cNvPr id="24636" name="NVO 12 name"/>
          <p:cNvSpPr txBox="1"/>
          <p:nvPr/>
        </p:nvSpPr>
        <p:spPr>
          <a:xfrm>
            <a:off x="6752336" y="6053328"/>
            <a:ext cx="4626864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1" noProof="0" dirty="0">
                <a:solidFill>
                  <a:schemeClr val="accent1"/>
                </a:solidFill>
                <a:latin typeface="Calibri Light"/>
              </a:rPr>
              <a:t>Nodibinājums “HOSPISS LV”</a:t>
            </a:r>
          </a:p>
        </p:txBody>
      </p:sp>
      <p:sp>
        <p:nvSpPr>
          <p:cNvPr id="24638" name="Rectangle 24637"/>
          <p:cNvSpPr/>
          <p:nvPr/>
        </p:nvSpPr>
        <p:spPr>
          <a:xfrm>
            <a:off x="746760" y="6429757"/>
            <a:ext cx="10698480" cy="22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ED559-2C05-F66B-CE4B-064AF591A8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749E5F3D-2016-EF1B-ABC4-C492FD0AB3C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47629F-5E51-423B-8B90-7A696664C19F}" type="slidenum">
              <a:rPr kumimoji="0" lang="en-US" altLang="lv-LV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8" name="Takeaway title">
            <a:extLst>
              <a:ext uri="{FF2B5EF4-FFF2-40B4-BE49-F238E27FC236}">
                <a16:creationId xmlns:a16="http://schemas.microsoft.com/office/drawing/2014/main" id="{3933708A-D781-66A2-0D92-E7281589CD6A}"/>
              </a:ext>
            </a:extLst>
          </p:cNvPr>
          <p:cNvSpPr txBox="1"/>
          <p:nvPr/>
        </p:nvSpPr>
        <p:spPr>
          <a:xfrm>
            <a:off x="681228" y="327967"/>
            <a:ext cx="10744200" cy="877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38213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0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Konkurss “Brīvprātīgā darba konsultatīvajā padomē iesaistāmo biedrību un nodibinājumu atlase” </a:t>
            </a:r>
            <a:endParaRPr kumimoji="0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9" name="Rectangle 16388">
            <a:extLst>
              <a:ext uri="{FF2B5EF4-FFF2-40B4-BE49-F238E27FC236}">
                <a16:creationId xmlns:a16="http://schemas.microsoft.com/office/drawing/2014/main" id="{BC5DF0F9-E911-339B-20E0-A12BA66F433A}"/>
              </a:ext>
            </a:extLst>
          </p:cNvPr>
          <p:cNvSpPr/>
          <p:nvPr/>
        </p:nvSpPr>
        <p:spPr>
          <a:xfrm>
            <a:off x="749808" y="1243584"/>
            <a:ext cx="1078992" cy="502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6390" name="TextBox 16389"/>
          <p:cNvSpPr txBox="1"/>
          <p:nvPr/>
        </p:nvSpPr>
        <p:spPr>
          <a:xfrm>
            <a:off x="749808" y="1463039"/>
            <a:ext cx="3913632" cy="293751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1" i="0" u="none" dirty="0">
                <a:solidFill>
                  <a:schemeClr val="accent3"/>
                </a:solidFill>
                <a:latin typeface="Calibri"/>
              </a:rPr>
              <a:t> KONKURSA </a:t>
            </a: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NOLIKUMS APSTIPRINĀTS</a:t>
            </a:r>
          </a:p>
        </p:txBody>
      </p:sp>
      <p:sp>
        <p:nvSpPr>
          <p:cNvPr id="16391" name="TextBox 16390"/>
          <p:cNvSpPr txBox="1"/>
          <p:nvPr/>
        </p:nvSpPr>
        <p:spPr>
          <a:xfrm>
            <a:off x="749808" y="1766315"/>
            <a:ext cx="4892040" cy="4114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 u="none">
                <a:solidFill>
                  <a:schemeClr val="tx1"/>
                </a:solidFill>
                <a:latin typeface="Calibri Light"/>
              </a:rPr>
              <a:t>2026. gada 17. septembrī</a:t>
            </a:r>
          </a:p>
        </p:txBody>
      </p:sp>
      <p:sp>
        <p:nvSpPr>
          <p:cNvPr id="16392" name="Rectangle 16391"/>
          <p:cNvSpPr/>
          <p:nvPr/>
        </p:nvSpPr>
        <p:spPr>
          <a:xfrm>
            <a:off x="749808" y="2194560"/>
            <a:ext cx="10698480" cy="18288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3" name="TextBox 16392"/>
          <p:cNvSpPr txBox="1"/>
          <p:nvPr/>
        </p:nvSpPr>
        <p:spPr>
          <a:xfrm>
            <a:off x="749808" y="2487168"/>
            <a:ext cx="315468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KONKURSA IZSLUDINĀŠANA</a:t>
            </a:r>
          </a:p>
        </p:txBody>
      </p:sp>
      <p:sp>
        <p:nvSpPr>
          <p:cNvPr id="16394" name="TextBox 16393"/>
          <p:cNvSpPr txBox="1"/>
          <p:nvPr/>
        </p:nvSpPr>
        <p:spPr>
          <a:xfrm>
            <a:off x="804672" y="2959989"/>
            <a:ext cx="3154680" cy="65836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3100" b="1" i="0" u="none" noProof="0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24.</a:t>
            </a:r>
            <a:r>
              <a:rPr lang="lv-LV" sz="2400" b="0" i="0" u="none" noProof="0" dirty="0">
                <a:solidFill>
                  <a:schemeClr val="accent2">
                    <a:lumMod val="75000"/>
                  </a:schemeClr>
                </a:solidFill>
                <a:latin typeface="Calibri Light"/>
              </a:rPr>
              <a:t> </a:t>
            </a:r>
            <a:r>
              <a:rPr lang="lv-LV" sz="2400" b="0" i="0" u="none" noProof="0" dirty="0">
                <a:solidFill>
                  <a:schemeClr val="tx1"/>
                </a:solidFill>
                <a:latin typeface="Calibri Light"/>
              </a:rPr>
              <a:t>septembris</a:t>
            </a:r>
          </a:p>
        </p:txBody>
      </p:sp>
      <p:sp>
        <p:nvSpPr>
          <p:cNvPr id="16395" name="Rectangle 16394"/>
          <p:cNvSpPr/>
          <p:nvPr/>
        </p:nvSpPr>
        <p:spPr>
          <a:xfrm>
            <a:off x="4087368" y="2779776"/>
            <a:ext cx="18288" cy="1243584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6" name="TextBox 16395"/>
          <p:cNvSpPr txBox="1"/>
          <p:nvPr/>
        </p:nvSpPr>
        <p:spPr>
          <a:xfrm>
            <a:off x="4416552" y="2487168"/>
            <a:ext cx="3127248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PIETEIKŠANĀS TERMIŅŠ</a:t>
            </a:r>
          </a:p>
        </p:txBody>
      </p:sp>
      <p:sp>
        <p:nvSpPr>
          <p:cNvPr id="16397" name="TextBox 16396"/>
          <p:cNvSpPr txBox="1"/>
          <p:nvPr/>
        </p:nvSpPr>
        <p:spPr>
          <a:xfrm>
            <a:off x="4416552" y="2779776"/>
            <a:ext cx="3127248" cy="6583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 i="0" u="none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15</a:t>
            </a:r>
            <a:r>
              <a:rPr sz="2300" b="0" i="0" u="none" dirty="0">
                <a:solidFill>
                  <a:schemeClr val="tx1"/>
                </a:solidFill>
                <a:latin typeface="Calibri Light"/>
              </a:rPr>
              <a:t> </a:t>
            </a:r>
            <a:r>
              <a:rPr lang="lv-LV" sz="2300" b="0" i="0" u="none" noProof="0" dirty="0">
                <a:solidFill>
                  <a:schemeClr val="tx1"/>
                </a:solidFill>
                <a:latin typeface="Calibri Light"/>
              </a:rPr>
              <a:t>darba dienas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dirty="0">
                <a:solidFill>
                  <a:srgbClr val="595959"/>
                </a:solidFill>
                <a:latin typeface="Calibri Light"/>
              </a:rPr>
              <a:t>līdz 2026. gada 15. oktobrim (ieskaitot)</a:t>
            </a:r>
            <a:endParaRPr sz="1600" b="0" i="0" u="none" dirty="0">
              <a:solidFill>
                <a:srgbClr val="595959"/>
              </a:solidFill>
              <a:latin typeface="Calibri Light"/>
            </a:endParaRPr>
          </a:p>
        </p:txBody>
      </p:sp>
      <p:sp>
        <p:nvSpPr>
          <p:cNvPr id="16398" name="Rectangle 16397"/>
          <p:cNvSpPr/>
          <p:nvPr/>
        </p:nvSpPr>
        <p:spPr>
          <a:xfrm>
            <a:off x="7763256" y="2850288"/>
            <a:ext cx="18288" cy="1243584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9" name="TextBox 16398"/>
          <p:cNvSpPr txBox="1"/>
          <p:nvPr/>
        </p:nvSpPr>
        <p:spPr>
          <a:xfrm>
            <a:off x="8083296" y="2487168"/>
            <a:ext cx="32461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INFORMĀCIJA</a:t>
            </a:r>
          </a:p>
        </p:txBody>
      </p:sp>
      <p:sp>
        <p:nvSpPr>
          <p:cNvPr id="16400" name="TextBox 16399"/>
          <p:cNvSpPr txBox="1"/>
          <p:nvPr/>
        </p:nvSpPr>
        <p:spPr>
          <a:xfrm>
            <a:off x="8083296" y="3019806"/>
            <a:ext cx="3246120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/>
              </a:rPr>
              <a:t>www.lm.gov.lv</a:t>
            </a:r>
          </a:p>
        </p:txBody>
      </p:sp>
      <p:sp>
        <p:nvSpPr>
          <p:cNvPr id="16401" name="TextBox 16400"/>
          <p:cNvSpPr txBox="1"/>
          <p:nvPr/>
        </p:nvSpPr>
        <p:spPr>
          <a:xfrm>
            <a:off x="8037576" y="3472842"/>
            <a:ext cx="3291840" cy="6766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600" b="0" i="0" u="none" noProof="0" dirty="0">
                <a:solidFill>
                  <a:srgbClr val="595959"/>
                </a:solidFill>
                <a:latin typeface="Calibri Light"/>
              </a:rPr>
              <a:t>Sabiedrības līdzdalība / Aktualitātes / Brīvprātīgā darba konsultatīvā padome</a:t>
            </a:r>
          </a:p>
        </p:txBody>
      </p:sp>
      <p:sp>
        <p:nvSpPr>
          <p:cNvPr id="16402" name="Rectangle 16401"/>
          <p:cNvSpPr/>
          <p:nvPr/>
        </p:nvSpPr>
        <p:spPr>
          <a:xfrm>
            <a:off x="768096" y="4348734"/>
            <a:ext cx="10698480" cy="22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03" name="TextBox 16402"/>
          <p:cNvSpPr txBox="1"/>
          <p:nvPr/>
        </p:nvSpPr>
        <p:spPr>
          <a:xfrm>
            <a:off x="768096" y="4669917"/>
            <a:ext cx="2226564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KONKURSA MĒRĶIS</a:t>
            </a:r>
          </a:p>
        </p:txBody>
      </p:sp>
      <p:sp>
        <p:nvSpPr>
          <p:cNvPr id="16404" name="TextBox 16403"/>
          <p:cNvSpPr txBox="1"/>
          <p:nvPr/>
        </p:nvSpPr>
        <p:spPr>
          <a:xfrm>
            <a:off x="1152144" y="4974336"/>
            <a:ext cx="1353312" cy="8412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000" b="1" i="0" u="none" dirty="0">
                <a:solidFill>
                  <a:schemeClr val="accent1"/>
                </a:solidFill>
                <a:latin typeface="Calibri Light"/>
              </a:rPr>
              <a:t>8</a:t>
            </a:r>
          </a:p>
        </p:txBody>
      </p:sp>
      <p:sp>
        <p:nvSpPr>
          <p:cNvPr id="16405" name="TextBox 16404"/>
          <p:cNvSpPr txBox="1"/>
          <p:nvPr/>
        </p:nvSpPr>
        <p:spPr>
          <a:xfrm>
            <a:off x="3360420" y="4604412"/>
            <a:ext cx="7968996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lv-LV" sz="1800" b="0" i="0" u="none" noProof="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tklātas</a:t>
            </a:r>
            <a:r>
              <a:rPr lang="lv-LV" sz="1800" b="0" i="0" u="none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procedūras ietvaros atlasīt </a:t>
            </a:r>
            <a:r>
              <a:rPr lang="lv-LV" sz="1800" b="1" i="0" u="none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astoņas biedrības un nodibinājumus</a:t>
            </a:r>
            <a:r>
              <a:rPr lang="lv-LV" sz="1800" b="0" i="0" u="none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dalībai Brīvprātīgā darba konsultatīvajā padomē, kuri pēc atlases </a:t>
            </a:r>
            <a:r>
              <a:rPr lang="lv-LV" sz="1800" b="1" i="0" u="none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deleģē savu pārstāvi darbam padomē</a:t>
            </a:r>
          </a:p>
        </p:txBody>
      </p:sp>
      <p:sp>
        <p:nvSpPr>
          <p:cNvPr id="16406" name="Rectangle 16405"/>
          <p:cNvSpPr/>
          <p:nvPr/>
        </p:nvSpPr>
        <p:spPr>
          <a:xfrm>
            <a:off x="749808" y="6016752"/>
            <a:ext cx="10698480" cy="22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128701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AF774-55FA-0C14-9FB9-0E8603A17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DCE428F5-5B91-6F7E-E4B3-FB8AA23D003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47629F-5E51-423B-8B90-7A696664C19F}" type="slidenum">
              <a:rPr kumimoji="0" lang="en-US" altLang="lv-LV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8" name="Takeaway title">
            <a:extLst>
              <a:ext uri="{FF2B5EF4-FFF2-40B4-BE49-F238E27FC236}">
                <a16:creationId xmlns:a16="http://schemas.microsoft.com/office/drawing/2014/main" id="{A959F175-592D-7A69-AB12-B48AC694BA60}"/>
              </a:ext>
            </a:extLst>
          </p:cNvPr>
          <p:cNvSpPr txBox="1"/>
          <p:nvPr/>
        </p:nvSpPr>
        <p:spPr>
          <a:xfrm>
            <a:off x="681228" y="327967"/>
            <a:ext cx="10744200" cy="8771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38213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0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Konkurss “Brīvprātīgā darba konsultatīvajā padomē iesaistāmo biedrību un nodibinājumu atlase” - izmaiņas</a:t>
            </a:r>
            <a:endParaRPr kumimoji="0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9" name="Rectangle 16388">
            <a:extLst>
              <a:ext uri="{FF2B5EF4-FFF2-40B4-BE49-F238E27FC236}">
                <a16:creationId xmlns:a16="http://schemas.microsoft.com/office/drawing/2014/main" id="{BB5724EF-2FBC-5D84-F624-1C3556CA5E62}"/>
              </a:ext>
            </a:extLst>
          </p:cNvPr>
          <p:cNvSpPr/>
          <p:nvPr/>
        </p:nvSpPr>
        <p:spPr>
          <a:xfrm>
            <a:off x="749808" y="1243584"/>
            <a:ext cx="1078992" cy="502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6390" name="TextBox 16389"/>
          <p:cNvSpPr txBox="1"/>
          <p:nvPr/>
        </p:nvSpPr>
        <p:spPr>
          <a:xfrm>
            <a:off x="813814" y="2513084"/>
            <a:ext cx="2016254" cy="116243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KONKURSA MĒRĶIS</a:t>
            </a:r>
          </a:p>
        </p:txBody>
      </p:sp>
      <p:sp>
        <p:nvSpPr>
          <p:cNvPr id="16391" name="TextBox 16390"/>
          <p:cNvSpPr txBox="1"/>
          <p:nvPr/>
        </p:nvSpPr>
        <p:spPr>
          <a:xfrm>
            <a:off x="2962658" y="1808226"/>
            <a:ext cx="374903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dirty="0">
                <a:solidFill>
                  <a:schemeClr val="accent1">
                    <a:lumMod val="75000"/>
                  </a:schemeClr>
                </a:solidFill>
                <a:latin typeface="Calibri"/>
              </a:rPr>
              <a:t>IEPRIEKŠ</a:t>
            </a:r>
          </a:p>
        </p:txBody>
      </p:sp>
      <p:sp>
        <p:nvSpPr>
          <p:cNvPr id="16392" name="TextBox 16391"/>
          <p:cNvSpPr txBox="1"/>
          <p:nvPr/>
        </p:nvSpPr>
        <p:spPr>
          <a:xfrm>
            <a:off x="7463536" y="1767856"/>
            <a:ext cx="3749039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 u="none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TAGAD</a:t>
            </a:r>
          </a:p>
        </p:txBody>
      </p:sp>
      <p:sp>
        <p:nvSpPr>
          <p:cNvPr id="16394" name="TextBox 16393"/>
          <p:cNvSpPr txBox="1"/>
          <p:nvPr/>
        </p:nvSpPr>
        <p:spPr>
          <a:xfrm>
            <a:off x="3397885" y="2341626"/>
            <a:ext cx="3310128" cy="17007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900" b="0" i="0" u="none" noProof="0">
                <a:solidFill>
                  <a:schemeClr val="tx1"/>
                </a:solidFill>
                <a:latin typeface="Calibri Light"/>
              </a:rPr>
              <a:t>Atklātā konkursā atlasīja </a:t>
            </a:r>
            <a:r>
              <a:rPr lang="lv-LV" sz="1900" b="1" i="0" u="none" noProof="0">
                <a:solidFill>
                  <a:schemeClr val="accent1"/>
                </a:solidFill>
                <a:latin typeface="Calibri"/>
              </a:rPr>
              <a:t>biedrību un nodibinājumu izvirzītos pārstāvjus</a:t>
            </a:r>
            <a:r>
              <a:rPr lang="lv-LV" sz="1900" b="0" i="0" u="none" noProof="0">
                <a:solidFill>
                  <a:schemeClr val="tx1"/>
                </a:solidFill>
                <a:latin typeface="Calibri Light"/>
              </a:rPr>
              <a:t> dalībai padomē</a:t>
            </a:r>
          </a:p>
        </p:txBody>
      </p:sp>
      <p:sp>
        <p:nvSpPr>
          <p:cNvPr id="16395" name="TextBox 16394"/>
          <p:cNvSpPr txBox="1"/>
          <p:nvPr/>
        </p:nvSpPr>
        <p:spPr>
          <a:xfrm>
            <a:off x="7463536" y="2302385"/>
            <a:ext cx="3879342" cy="170078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900" b="0" i="0" u="none" noProof="0" dirty="0">
                <a:solidFill>
                  <a:schemeClr val="tx1"/>
                </a:solidFill>
                <a:latin typeface="Calibri Light"/>
              </a:rPr>
              <a:t>Atklātā konkursā atlasīs </a:t>
            </a:r>
            <a:r>
              <a:rPr lang="lv-LV" sz="1900" b="1" i="0" u="none" noProof="0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organizācijas</a:t>
            </a:r>
            <a:r>
              <a:rPr lang="lv-LV" sz="1900" b="0" i="0" u="none" noProof="0" dirty="0">
                <a:solidFill>
                  <a:schemeClr val="tx1"/>
                </a:solidFill>
                <a:latin typeface="Calibri Light"/>
              </a:rPr>
              <a:t>, kuras pēc atlases deleģēs savu pārstāvi darbam padomē</a:t>
            </a:r>
          </a:p>
        </p:txBody>
      </p:sp>
      <p:sp>
        <p:nvSpPr>
          <p:cNvPr id="16396" name="Chevron 16395"/>
          <p:cNvSpPr/>
          <p:nvPr/>
        </p:nvSpPr>
        <p:spPr>
          <a:xfrm>
            <a:off x="6649974" y="3185745"/>
            <a:ext cx="530352" cy="38404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7" name="Rectangle 16396"/>
          <p:cNvSpPr/>
          <p:nvPr/>
        </p:nvSpPr>
        <p:spPr>
          <a:xfrm>
            <a:off x="749808" y="4393694"/>
            <a:ext cx="10698480" cy="22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8" name="TextBox 16397"/>
          <p:cNvSpPr txBox="1"/>
          <p:nvPr/>
        </p:nvSpPr>
        <p:spPr>
          <a:xfrm>
            <a:off x="766572" y="4585716"/>
            <a:ext cx="3142488" cy="10058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ATLASES KRITĒRIJS — </a:t>
            </a:r>
            <a:endParaRPr lang="lv-LV" sz="1800" b="1" i="0" u="none" dirty="0">
              <a:solidFill>
                <a:schemeClr val="accent3"/>
              </a:solidFill>
              <a:latin typeface="Calibri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PIEREDZE BRĪVPRĀTĪGAJĀ DARBĀ</a:t>
            </a:r>
          </a:p>
        </p:txBody>
      </p:sp>
      <p:sp>
        <p:nvSpPr>
          <p:cNvPr id="16399" name="TextBox 16398"/>
          <p:cNvSpPr txBox="1"/>
          <p:nvPr/>
        </p:nvSpPr>
        <p:spPr>
          <a:xfrm>
            <a:off x="3598164" y="5038344"/>
            <a:ext cx="3310128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 u="none" dirty="0">
                <a:solidFill>
                  <a:schemeClr val="accent1"/>
                </a:solidFill>
                <a:latin typeface="Calibri"/>
              </a:rPr>
              <a:t>3</a:t>
            </a:r>
            <a:r>
              <a:rPr sz="2400" b="0" i="0" u="none" dirty="0">
                <a:solidFill>
                  <a:schemeClr val="tx1"/>
                </a:solidFill>
                <a:latin typeface="Calibri Light"/>
              </a:rPr>
              <a:t> gadi</a:t>
            </a:r>
          </a:p>
        </p:txBody>
      </p:sp>
      <p:sp>
        <p:nvSpPr>
          <p:cNvPr id="16400" name="TextBox 16399"/>
          <p:cNvSpPr txBox="1"/>
          <p:nvPr/>
        </p:nvSpPr>
        <p:spPr>
          <a:xfrm>
            <a:off x="7383780" y="5058918"/>
            <a:ext cx="4041648" cy="69494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200" b="1" i="0" u="none" dirty="0">
                <a:solidFill>
                  <a:schemeClr val="accent2">
                    <a:lumMod val="75000"/>
                  </a:schemeClr>
                </a:solidFill>
                <a:latin typeface="Calibri"/>
              </a:rPr>
              <a:t>5</a:t>
            </a:r>
            <a:r>
              <a:rPr sz="2400" b="0" i="0" u="none" dirty="0">
                <a:solidFill>
                  <a:schemeClr val="tx1"/>
                </a:solidFill>
                <a:latin typeface="Calibri Light"/>
              </a:rPr>
              <a:t> gadi</a:t>
            </a:r>
          </a:p>
        </p:txBody>
      </p:sp>
      <p:sp>
        <p:nvSpPr>
          <p:cNvPr id="16401" name="Chevron 16400"/>
          <p:cNvSpPr/>
          <p:nvPr/>
        </p:nvSpPr>
        <p:spPr>
          <a:xfrm>
            <a:off x="6649974" y="5260848"/>
            <a:ext cx="530352" cy="384048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049805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32F82-CDB4-4690-B183-1C771346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5">
            <a:extLst>
              <a:ext uri="{FF2B5EF4-FFF2-40B4-BE49-F238E27FC236}">
                <a16:creationId xmlns:a16="http://schemas.microsoft.com/office/drawing/2014/main" id="{D84D2D49-51BE-1BEA-B6BA-438DC11C4FF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r" defTabSz="9382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147629F-5E51-423B-8B90-7A696664C19F}" type="slidenum">
              <a:rPr kumimoji="0" lang="en-US" altLang="lv-LV" sz="10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3821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lv-LV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8" name="Takeaway title">
            <a:extLst>
              <a:ext uri="{FF2B5EF4-FFF2-40B4-BE49-F238E27FC236}">
                <a16:creationId xmlns:a16="http://schemas.microsoft.com/office/drawing/2014/main" id="{2575B4E7-F9EA-F156-AD15-1FB07F5597FE}"/>
              </a:ext>
            </a:extLst>
          </p:cNvPr>
          <p:cNvSpPr txBox="1"/>
          <p:nvPr/>
        </p:nvSpPr>
        <p:spPr>
          <a:xfrm>
            <a:off x="704088" y="514735"/>
            <a:ext cx="10744200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38213" rtl="0" eaLnBrk="0" fontAlgn="base" latinLnBrk="0" hangingPunct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3000" b="1" i="0" u="none" strike="noStrike" kern="1200" cap="none" spc="0" normalizeH="0" baseline="0" noProof="0" dirty="0">
                <a:ln>
                  <a:noFill/>
                </a:ln>
                <a:solidFill>
                  <a:srgbClr val="9BBB59"/>
                </a:solidFill>
                <a:effectLst/>
                <a:uLnTx/>
                <a:uFillTx/>
                <a:latin typeface="Calibri"/>
                <a:ea typeface="MS PGothic" panose="020B0600070205080204" pitchFamily="34" charset="-128"/>
                <a:cs typeface="+mn-cs"/>
              </a:rPr>
              <a:t>Plānotās izmaiņas NVO pārstāvju dalībai padomē</a:t>
            </a:r>
            <a:endParaRPr kumimoji="0" lang="lv-LV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6389" name="Rectangle 16388">
            <a:extLst>
              <a:ext uri="{FF2B5EF4-FFF2-40B4-BE49-F238E27FC236}">
                <a16:creationId xmlns:a16="http://schemas.microsoft.com/office/drawing/2014/main" id="{3B5FD77E-D231-C818-D36B-1BEE578DEA02}"/>
              </a:ext>
            </a:extLst>
          </p:cNvPr>
          <p:cNvSpPr/>
          <p:nvPr/>
        </p:nvSpPr>
        <p:spPr>
          <a:xfrm>
            <a:off x="749808" y="1243584"/>
            <a:ext cx="1078992" cy="5029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3821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sz="1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sp>
        <p:nvSpPr>
          <p:cNvPr id="16390" name="TextBox 16389"/>
          <p:cNvSpPr txBox="1"/>
          <p:nvPr/>
        </p:nvSpPr>
        <p:spPr>
          <a:xfrm>
            <a:off x="749808" y="1472184"/>
            <a:ext cx="10561320" cy="292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2000" b="1" i="0" u="none" noProof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Grozījumi Brīvprātīgā darba konsultatīvās padomes nolikumā</a:t>
            </a:r>
          </a:p>
        </p:txBody>
      </p:sp>
      <p:sp>
        <p:nvSpPr>
          <p:cNvPr id="16391" name="Rectangle 16390"/>
          <p:cNvSpPr/>
          <p:nvPr/>
        </p:nvSpPr>
        <p:spPr>
          <a:xfrm>
            <a:off x="749808" y="1901952"/>
            <a:ext cx="10698480" cy="22860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2" name="TextBox 16391"/>
          <p:cNvSpPr txBox="1"/>
          <p:nvPr/>
        </p:nvSpPr>
        <p:spPr>
          <a:xfrm>
            <a:off x="749808" y="2167128"/>
            <a:ext cx="4256532" cy="2651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3"/>
                </a:solidFill>
                <a:latin typeface="Calibri"/>
              </a:rPr>
              <a:t>ILGĀKS NVO PĀRSTĀVJU DARBĪBAS LAIKS</a:t>
            </a:r>
          </a:p>
        </p:txBody>
      </p:sp>
      <p:sp>
        <p:nvSpPr>
          <p:cNvPr id="16393" name="TextBox 16392"/>
          <p:cNvSpPr txBox="1"/>
          <p:nvPr/>
        </p:nvSpPr>
        <p:spPr>
          <a:xfrm>
            <a:off x="749808" y="2633472"/>
            <a:ext cx="1874519" cy="6583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 u="none" dirty="0">
                <a:solidFill>
                  <a:schemeClr val="accent3">
                    <a:lumMod val="75000"/>
                  </a:schemeClr>
                </a:solidFill>
                <a:latin typeface="Calibri"/>
              </a:rPr>
              <a:t>2</a:t>
            </a:r>
            <a:r>
              <a:rPr sz="2300" b="0" i="0" u="none" dirty="0">
                <a:solidFill>
                  <a:schemeClr val="tx1"/>
                </a:solidFill>
                <a:latin typeface="Calibri Light"/>
              </a:rPr>
              <a:t> gadi</a:t>
            </a:r>
          </a:p>
        </p:txBody>
      </p:sp>
      <p:sp>
        <p:nvSpPr>
          <p:cNvPr id="16394" name="Chevron 16393"/>
          <p:cNvSpPr/>
          <p:nvPr/>
        </p:nvSpPr>
        <p:spPr>
          <a:xfrm>
            <a:off x="2743200" y="2779776"/>
            <a:ext cx="713232" cy="365760"/>
          </a:xfrm>
          <a:prstGeom prst="chevron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5" name="TextBox 16394"/>
          <p:cNvSpPr txBox="1"/>
          <p:nvPr/>
        </p:nvSpPr>
        <p:spPr>
          <a:xfrm>
            <a:off x="3593592" y="2633472"/>
            <a:ext cx="1993392" cy="65836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 u="none" dirty="0">
                <a:solidFill>
                  <a:srgbClr val="C00000"/>
                </a:solidFill>
                <a:latin typeface="Calibri"/>
              </a:rPr>
              <a:t>3</a:t>
            </a:r>
            <a:r>
              <a:rPr sz="2300" b="0" i="0" u="none" dirty="0">
                <a:solidFill>
                  <a:schemeClr val="tx1"/>
                </a:solidFill>
                <a:latin typeface="Calibri Light"/>
              </a:rPr>
              <a:t> gadi</a:t>
            </a:r>
          </a:p>
        </p:txBody>
      </p:sp>
      <p:sp>
        <p:nvSpPr>
          <p:cNvPr id="16396" name="TextBox 16395"/>
          <p:cNvSpPr txBox="1"/>
          <p:nvPr/>
        </p:nvSpPr>
        <p:spPr>
          <a:xfrm>
            <a:off x="5980176" y="2240280"/>
            <a:ext cx="5285232" cy="1033271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0" i="0" u="none" noProof="0">
                <a:solidFill>
                  <a:schemeClr val="tx1"/>
                </a:solidFill>
                <a:latin typeface="Calibri Light"/>
              </a:rPr>
              <a:t>Astoņu biedrību un nodibinājumu pārstāvju darbības laiku padomē plānots pagarināt </a:t>
            </a:r>
            <a:r>
              <a:rPr lang="lv-LV" sz="1800" b="1" i="0" u="none" noProof="0">
                <a:solidFill>
                  <a:schemeClr val="tx1"/>
                </a:solidFill>
                <a:latin typeface="Calibri"/>
              </a:rPr>
              <a:t>no 2 līdz 3 gadiem.</a:t>
            </a:r>
          </a:p>
        </p:txBody>
      </p:sp>
      <p:sp>
        <p:nvSpPr>
          <p:cNvPr id="16397" name="Rectangle 16396"/>
          <p:cNvSpPr/>
          <p:nvPr/>
        </p:nvSpPr>
        <p:spPr>
          <a:xfrm>
            <a:off x="749808" y="3538728"/>
            <a:ext cx="10698480" cy="22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398" name="TextBox 16397"/>
          <p:cNvSpPr txBox="1"/>
          <p:nvPr/>
        </p:nvSpPr>
        <p:spPr>
          <a:xfrm>
            <a:off x="749808" y="3813048"/>
            <a:ext cx="484632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chemeClr val="accent6">
                    <a:lumMod val="75000"/>
                  </a:schemeClr>
                </a:solidFill>
                <a:latin typeface="Calibri"/>
              </a:rPr>
              <a:t>SKAIDRĀKA PĀRSTĀVJU AIZVIETOŠANA</a:t>
            </a:r>
          </a:p>
        </p:txBody>
      </p:sp>
      <p:sp>
        <p:nvSpPr>
          <p:cNvPr id="16399" name="TextBox 16398"/>
          <p:cNvSpPr txBox="1"/>
          <p:nvPr/>
        </p:nvSpPr>
        <p:spPr>
          <a:xfrm>
            <a:off x="749808" y="4160520"/>
            <a:ext cx="4951476" cy="1856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lv-LV" sz="1800" b="1" i="0" u="none" noProof="0" dirty="0">
                <a:solidFill>
                  <a:schemeClr val="tx1"/>
                </a:solidFill>
                <a:latin typeface="Calibri Light"/>
              </a:rPr>
              <a:t>Plānots precizēt:</a:t>
            </a:r>
          </a:p>
          <a:p>
            <a:pPr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lv-LV" sz="1800" b="0" i="0" u="none" noProof="0" dirty="0">
                <a:solidFill>
                  <a:schemeClr val="tx1"/>
                </a:solidFill>
                <a:latin typeface="Calibri Light"/>
              </a:rPr>
              <a:t>—  pārstāvju aizvietošanas kārtību;</a:t>
            </a:r>
          </a:p>
          <a:p>
            <a:pPr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</a:pPr>
            <a:r>
              <a:rPr lang="lv-LV" sz="1800" b="0" i="0" u="none" noProof="0" dirty="0">
                <a:solidFill>
                  <a:schemeClr val="tx1"/>
                </a:solidFill>
                <a:latin typeface="Calibri Light"/>
              </a:rPr>
              <a:t>—  nosacījumus pārstāvju nomaiņai padomes darbības laikā</a:t>
            </a:r>
          </a:p>
        </p:txBody>
      </p:sp>
      <p:sp>
        <p:nvSpPr>
          <p:cNvPr id="16400" name="Rectangle 16399"/>
          <p:cNvSpPr/>
          <p:nvPr/>
        </p:nvSpPr>
        <p:spPr>
          <a:xfrm>
            <a:off x="5925312" y="3776472"/>
            <a:ext cx="18288" cy="1792224"/>
          </a:xfrm>
          <a:prstGeom prst="rect">
            <a:avLst/>
          </a:prstGeom>
          <a:solidFill>
            <a:srgbClr val="D2D2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401" name="TextBox 16400"/>
          <p:cNvSpPr txBox="1"/>
          <p:nvPr/>
        </p:nvSpPr>
        <p:spPr>
          <a:xfrm>
            <a:off x="6272784" y="3838194"/>
            <a:ext cx="4736592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 u="none" dirty="0">
                <a:solidFill>
                  <a:srgbClr val="002060"/>
                </a:solidFill>
                <a:latin typeface="Calibri"/>
              </a:rPr>
              <a:t>SAGAIDĀMAIS IEGUVUMS</a:t>
            </a:r>
          </a:p>
        </p:txBody>
      </p:sp>
      <p:sp>
        <p:nvSpPr>
          <p:cNvPr id="16402" name="TextBox 16401"/>
          <p:cNvSpPr txBox="1"/>
          <p:nvPr/>
        </p:nvSpPr>
        <p:spPr>
          <a:xfrm>
            <a:off x="6398514" y="4393692"/>
            <a:ext cx="4736592" cy="12984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>
            <a:defPPr>
              <a:defRPr lang="en-US"/>
            </a:defPPr>
            <a:lvl1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 sz="1800" b="1" i="0" u="none">
                <a:latin typeface="Calibri Light"/>
              </a:defRPr>
            </a:lvl1pPr>
          </a:lstStyle>
          <a:p>
            <a:r>
              <a:rPr lang="lv-LV" b="0" noProof="0" dirty="0"/>
              <a:t>—  stabilāka NVO pārstāvniecība</a:t>
            </a:r>
          </a:p>
          <a:p>
            <a:r>
              <a:rPr lang="lv-LV" b="0" noProof="0" dirty="0"/>
              <a:t>—  ilgtermiņa iesaiste brīvprātīgā darba politikas veidošanā</a:t>
            </a:r>
          </a:p>
        </p:txBody>
      </p:sp>
      <p:sp>
        <p:nvSpPr>
          <p:cNvPr id="16403" name="Rectangle 16402"/>
          <p:cNvSpPr/>
          <p:nvPr/>
        </p:nvSpPr>
        <p:spPr>
          <a:xfrm>
            <a:off x="749808" y="6016752"/>
            <a:ext cx="10698480" cy="22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44192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Placeholder 1">
            <a:extLst>
              <a:ext uri="{FF2B5EF4-FFF2-40B4-BE49-F238E27FC236}">
                <a16:creationId xmlns:a16="http://schemas.microsoft.com/office/drawing/2014/main" id="{E1C3291D-05CE-406E-9BCE-158AD6FF5B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90713" y="3430588"/>
            <a:ext cx="8289925" cy="2508250"/>
          </a:xfrm>
        </p:spPr>
        <p:txBody>
          <a:bodyPr/>
          <a:lstStyle/>
          <a:p>
            <a:pPr defTabSz="912813">
              <a:defRPr/>
            </a:pPr>
            <a:r>
              <a:rPr lang="lv-LV" altLang="lv-LV" sz="4000" b="1">
                <a:solidFill>
                  <a:schemeClr val="tx1">
                    <a:lumMod val="75000"/>
                    <a:lumOff val="25000"/>
                  </a:schemeClr>
                </a:solidFill>
                <a:ea typeface="MS PGothic" panose="020B0600070205080204" pitchFamily="34" charset="-128"/>
              </a:rPr>
              <a:t>Paldies!</a:t>
            </a:r>
          </a:p>
          <a:p>
            <a:pPr defTabSz="912813">
              <a:defRPr/>
            </a:pPr>
            <a:endParaRPr lang="lv-LV" altLang="lv-LV" dirty="0">
              <a:cs typeface="Arial" panose="020B0604020202020204" pitchFamily="34" charset="0"/>
              <a:hlinkClick r:id="rId2"/>
            </a:endParaRPr>
          </a:p>
          <a:p>
            <a:pPr defTabSz="912813">
              <a:defRPr/>
            </a:pPr>
            <a:endParaRPr lang="lv-LV" altLang="lv-LV" dirty="0">
              <a:cs typeface="Arial" panose="020B0604020202020204" pitchFamily="34" charset="0"/>
              <a:hlinkClick r:id="rId2"/>
            </a:endParaRPr>
          </a:p>
          <a:p>
            <a:pPr defTabSz="912813">
              <a:defRPr/>
            </a:pPr>
            <a:r>
              <a:rPr lang="lv-LV" altLang="lv-LV" sz="2000" i="1">
                <a:cs typeface="Arial" panose="020B0604020202020204" pitchFamily="34" charset="0"/>
              </a:rPr>
              <a:t>www.lm.gov.lv</a:t>
            </a:r>
          </a:p>
          <a:p>
            <a:pPr defTabSz="912813">
              <a:defRPr/>
            </a:pPr>
            <a:endParaRPr lang="lv-LV" altLang="lv-LV" dirty="0">
              <a:solidFill>
                <a:srgbClr val="005927"/>
              </a:solidFill>
              <a:cs typeface="Arial" panose="020B0604020202020204" pitchFamily="34" charset="0"/>
            </a:endParaRPr>
          </a:p>
          <a:p>
            <a:pPr defTabSz="912813">
              <a:defRPr/>
            </a:pPr>
            <a:endParaRPr lang="lv-LV" altLang="lv-LV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89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90_Prezentacija_templateLV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tullapa_kontaktinformacij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89_Prezentacija_templateLV</Template>
  <TotalTime>10692</TotalTime>
  <Words>459</Words>
  <Application>Microsoft Office PowerPoint</Application>
  <PresentationFormat>Widescreen</PresentationFormat>
  <Paragraphs>120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MS PGothic</vt:lpstr>
      <vt:lpstr>Arial</vt:lpstr>
      <vt:lpstr>Calibri</vt:lpstr>
      <vt:lpstr>Calibri Light</vt:lpstr>
      <vt:lpstr>Times New Roman</vt:lpstr>
      <vt:lpstr>Verdana</vt:lpstr>
      <vt:lpstr>89_Prezentacija_templateLV</vt:lpstr>
      <vt:lpstr>90_Prezentacija_templateLV</vt:lpstr>
      <vt:lpstr> Konkurss “Brīvprātīgā darba konsultatīvajā padomē iesaistāmo biedrību un nodibinājumu atlase”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Dagnija</dc:creator>
  <cp:lastModifiedBy>Anete Gaiķe</cp:lastModifiedBy>
  <cp:revision>567</cp:revision>
  <cp:lastPrinted>2017-01-19T09:57:19Z</cp:lastPrinted>
  <dcterms:created xsi:type="dcterms:W3CDTF">2014-11-20T14:46:47Z</dcterms:created>
  <dcterms:modified xsi:type="dcterms:W3CDTF">2026-09-18T06:41:51Z</dcterms:modified>
  <cp:contentStatus/>
</cp:coreProperties>
</file>