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omments/modernComment_102_6461C3B.xml" ContentType="application/vnd.ms-powerpoint.comment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1.xml" ContentType="application/vnd.openxmlformats-officedocument.drawingml.char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2.xml" ContentType="application/vnd.openxmlformats-officedocument.drawingml.chart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omments/modernComment_107_7A536118.xml" ContentType="application/vnd.ms-powerpoint.comments+xml"/>
  <Override PartName="/ppt/charts/chart3.xml" ContentType="application/vnd.openxmlformats-officedocument.drawingml.chart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notesMasterIdLst>
    <p:notesMasterId r:id="rId22"/>
  </p:notesMasterIdLst>
  <p:sldIdLst>
    <p:sldId id="256" r:id="rId5"/>
    <p:sldId id="260" r:id="rId6"/>
    <p:sldId id="257" r:id="rId7"/>
    <p:sldId id="275" r:id="rId8"/>
    <p:sldId id="258" r:id="rId9"/>
    <p:sldId id="259" r:id="rId10"/>
    <p:sldId id="261" r:id="rId11"/>
    <p:sldId id="270" r:id="rId12"/>
    <p:sldId id="267" r:id="rId13"/>
    <p:sldId id="273" r:id="rId14"/>
    <p:sldId id="263" r:id="rId15"/>
    <p:sldId id="264" r:id="rId16"/>
    <p:sldId id="280" r:id="rId17"/>
    <p:sldId id="283" r:id="rId18"/>
    <p:sldId id="279" r:id="rId19"/>
    <p:sldId id="285" r:id="rId20"/>
    <p:sldId id="269" r:id="rId21"/>
  </p:sldIdLst>
  <p:sldSz cx="15240000" cy="8572500"/>
  <p:notesSz cx="6858000" cy="9144000"/>
  <p:defaultTextStyle>
    <a:defPPr>
      <a:defRPr lang="lv-L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A6B6F26D-2D94-13DD-438C-3C8C30675D3B}" name="Jolanta Skrule" initials="JS" userId="S::jolanta.skrule@spkc.gov.lv::354641b8-12d3-425a-b1cb-a86da897e408" providerId="AD"/>
  <p188:author id="{1B88B098-A5DE-9663-0860-83A2D57FBBF7}" name="Ginta Egle" initials="GE" userId="S::ginta.egle@vm.gov.lv::170a0e70-80ff-43af-9bcc-62b84e90088d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3C5EC"/>
    <a:srgbClr val="D636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B67DCD2-90E1-4324-8D14-73D9FE6EC65F}" v="3" dt="2026-09-28T09:06:01.528"/>
    <p1510:client id="{332394DB-AF09-53F0-6F66-A34A41169E30}" v="763" dt="2026-09-28T08:49:57.063"/>
    <p1510:client id="{6E5F8A32-70CB-DFAC-C98C-302D1B891232}" v="67" dt="2026-09-28T09:05:06.59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6" d="100"/>
          <a:sy n="56" d="100"/>
        </p:scale>
        <p:origin x="512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28" Type="http://schemas.microsoft.com/office/2018/10/relationships/authors" Target="author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Relationship Id="rId27" Type="http://schemas.microsoft.com/office/2015/10/relationships/revisionInfo" Target="revisionInfo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v-LV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r>
              <a:rPr lang="lv-LV" sz="1425" b="1">
                <a:solidFill>
                  <a:srgbClr val="263442"/>
                </a:solidFill>
                <a:latin typeface="Aptos"/>
                <a:ea typeface="Aptos"/>
                <a:cs typeface="Aptos"/>
              </a:rPr>
              <a:t>Pieci izplatītākie ārējie nāves cēloņi 2019.–2025. gadā, gadījumu skaits uz 100 000 iedzīvotājiem</a:t>
            </a:r>
          </a:p>
        </c:rich>
      </c:tx>
      <c:overlay val="0"/>
    </c:title>
    <c:autoTitleDeleted val="0"/>
    <c:plotArea>
      <c:layout/>
      <c:lineChart>
        <c:grouping val="standard"/>
        <c:varyColors val="1"/>
        <c:ser>
          <c:idx val="0"/>
          <c:order val="0"/>
          <c:tx>
            <c:v>Tīšs paškaitējums</c:v>
          </c:tx>
          <c:spPr>
            <a:ln w="38100">
              <a:solidFill>
                <a:srgbClr val="315B78"/>
              </a:solidFill>
              <a:prstDash val="solid"/>
            </a:ln>
          </c:spPr>
          <c:marker>
            <c:symbol val="circle"/>
            <c:size val="7"/>
            <c:spPr>
              <a:solidFill>
                <a:srgbClr val="315B78"/>
              </a:solidFill>
            </c:spPr>
          </c:marker>
          <c:cat>
            <c:numRef>
              <c:f>'Chart Data'!$A$2:$A$8</c:f>
              <c:numCache>
                <c:formatCode>General</c:formatCode>
                <c:ptCount val="7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  <c:pt idx="6">
                  <c:v>2025</c:v>
                </c:pt>
              </c:numCache>
            </c:numRef>
          </c:cat>
          <c:val>
            <c:numRef>
              <c:f>'Chart Data'!$B$2:$B$8</c:f>
              <c:numCache>
                <c:formatCode>General</c:formatCode>
                <c:ptCount val="7"/>
                <c:pt idx="0">
                  <c:v>15.7</c:v>
                </c:pt>
                <c:pt idx="1">
                  <c:v>13.4</c:v>
                </c:pt>
                <c:pt idx="2">
                  <c:v>13.4</c:v>
                </c:pt>
                <c:pt idx="3">
                  <c:v>11.9</c:v>
                </c:pt>
                <c:pt idx="4">
                  <c:v>14.1</c:v>
                </c:pt>
                <c:pt idx="5">
                  <c:v>13.4</c:v>
                </c:pt>
                <c:pt idx="6">
                  <c:v>13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0-A61C-4BEF-9003-A77A5B609070}"/>
            </c:ext>
          </c:extLst>
        </c:ser>
        <c:ser>
          <c:idx val="1"/>
          <c:order val="1"/>
          <c:tx>
            <c:v>Kritieni</c:v>
          </c:tx>
          <c:spPr>
            <a:ln w="38100">
              <a:solidFill>
                <a:srgbClr val="C54D45"/>
              </a:solidFill>
              <a:prstDash val="solid"/>
            </a:ln>
          </c:spPr>
          <c:marker>
            <c:symbol val="circle"/>
            <c:size val="7"/>
            <c:spPr>
              <a:solidFill>
                <a:srgbClr val="C54D45"/>
              </a:solidFill>
            </c:spPr>
          </c:marker>
          <c:cat>
            <c:numRef>
              <c:f>'Chart Data'!$C$2:$C$8</c:f>
              <c:numCache>
                <c:formatCode>General</c:formatCode>
                <c:ptCount val="7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  <c:pt idx="6">
                  <c:v>2025</c:v>
                </c:pt>
              </c:numCache>
            </c:numRef>
          </c:cat>
          <c:val>
            <c:numRef>
              <c:f>'Chart Data'!$D$2:$D$8</c:f>
              <c:numCache>
                <c:formatCode>General</c:formatCode>
                <c:ptCount val="7"/>
                <c:pt idx="0">
                  <c:v>9</c:v>
                </c:pt>
                <c:pt idx="1">
                  <c:v>9.9</c:v>
                </c:pt>
                <c:pt idx="2">
                  <c:v>10.4</c:v>
                </c:pt>
                <c:pt idx="3">
                  <c:v>10.5</c:v>
                </c:pt>
                <c:pt idx="4">
                  <c:v>9.5</c:v>
                </c:pt>
                <c:pt idx="5">
                  <c:v>11.7</c:v>
                </c:pt>
                <c:pt idx="6">
                  <c:v>12.6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1-A61C-4BEF-9003-A77A5B609070}"/>
            </c:ext>
          </c:extLst>
        </c:ser>
        <c:ser>
          <c:idx val="2"/>
          <c:order val="2"/>
          <c:tx>
            <c:v>Saindēšanās</c:v>
          </c:tx>
          <c:spPr>
            <a:ln w="47625">
              <a:solidFill>
                <a:srgbClr val="8DAE45"/>
              </a:solidFill>
              <a:prstDash val="solid"/>
            </a:ln>
          </c:spPr>
          <c:marker>
            <c:symbol val="circle"/>
            <c:size val="8"/>
            <c:spPr>
              <a:solidFill>
                <a:srgbClr val="8DAE45"/>
              </a:solidFill>
            </c:spPr>
          </c:marker>
          <c:cat>
            <c:numRef>
              <c:f>'Chart Data'!$E$2:$E$8</c:f>
              <c:numCache>
                <c:formatCode>General</c:formatCode>
                <c:ptCount val="7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  <c:pt idx="6">
                  <c:v>2025</c:v>
                </c:pt>
              </c:numCache>
            </c:numRef>
          </c:cat>
          <c:val>
            <c:numRef>
              <c:f>'Chart Data'!$F$2:$F$8</c:f>
              <c:numCache>
                <c:formatCode>General</c:formatCode>
                <c:ptCount val="7"/>
                <c:pt idx="0">
                  <c:v>6.7</c:v>
                </c:pt>
                <c:pt idx="1">
                  <c:v>6.9</c:v>
                </c:pt>
                <c:pt idx="2">
                  <c:v>7.5</c:v>
                </c:pt>
                <c:pt idx="3">
                  <c:v>10.9</c:v>
                </c:pt>
                <c:pt idx="4">
                  <c:v>15</c:v>
                </c:pt>
                <c:pt idx="5">
                  <c:v>10.9</c:v>
                </c:pt>
                <c:pt idx="6">
                  <c:v>9.1999999999999993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2-A61C-4BEF-9003-A77A5B609070}"/>
            </c:ext>
          </c:extLst>
        </c:ser>
        <c:ser>
          <c:idx val="3"/>
          <c:order val="3"/>
          <c:tx>
            <c:v>Transporta negadījumi</c:v>
          </c:tx>
          <c:spPr>
            <a:ln w="38100">
              <a:solidFill>
                <a:srgbClr val="EF6C1C"/>
              </a:solidFill>
              <a:prstDash val="solid"/>
            </a:ln>
          </c:spPr>
          <c:marker>
            <c:symbol val="circle"/>
            <c:size val="7"/>
            <c:spPr>
              <a:solidFill>
                <a:srgbClr val="EF6C1C"/>
              </a:solidFill>
            </c:spPr>
          </c:marker>
          <c:cat>
            <c:numRef>
              <c:f>'Chart Data'!$G$2:$G$8</c:f>
              <c:numCache>
                <c:formatCode>General</c:formatCode>
                <c:ptCount val="7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  <c:pt idx="6">
                  <c:v>2025</c:v>
                </c:pt>
              </c:numCache>
            </c:numRef>
          </c:cat>
          <c:val>
            <c:numRef>
              <c:f>'Chart Data'!$H$2:$H$8</c:f>
              <c:numCache>
                <c:formatCode>General</c:formatCode>
                <c:ptCount val="7"/>
                <c:pt idx="0">
                  <c:v>8.3000000000000007</c:v>
                </c:pt>
                <c:pt idx="1">
                  <c:v>8</c:v>
                </c:pt>
                <c:pt idx="2">
                  <c:v>9.1</c:v>
                </c:pt>
                <c:pt idx="3">
                  <c:v>7.4</c:v>
                </c:pt>
                <c:pt idx="4">
                  <c:v>8.6</c:v>
                </c:pt>
                <c:pt idx="5">
                  <c:v>6.6</c:v>
                </c:pt>
                <c:pt idx="6">
                  <c:v>6.6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3-A61C-4BEF-9003-A77A5B609070}"/>
            </c:ext>
          </c:extLst>
        </c:ser>
        <c:ser>
          <c:idx val="4"/>
          <c:order val="4"/>
          <c:tx>
            <c:v>Noslīkšana</c:v>
          </c:tx>
          <c:spPr>
            <a:ln w="38100">
              <a:solidFill>
                <a:srgbClr val="5B8A8B"/>
              </a:solidFill>
              <a:prstDash val="solid"/>
            </a:ln>
          </c:spPr>
          <c:marker>
            <c:symbol val="circle"/>
            <c:size val="7"/>
            <c:spPr>
              <a:solidFill>
                <a:srgbClr val="5B8A8B"/>
              </a:solidFill>
            </c:spPr>
          </c:marker>
          <c:cat>
            <c:numRef>
              <c:f>'Chart Data'!$I$2:$I$8</c:f>
              <c:numCache>
                <c:formatCode>General</c:formatCode>
                <c:ptCount val="7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  <c:pt idx="6">
                  <c:v>2025</c:v>
                </c:pt>
              </c:numCache>
            </c:numRef>
          </c:cat>
          <c:val>
            <c:numRef>
              <c:f>'Chart Data'!$J$2:$J$8</c:f>
              <c:numCache>
                <c:formatCode>General</c:formatCode>
                <c:ptCount val="7"/>
                <c:pt idx="0">
                  <c:v>5.4</c:v>
                </c:pt>
                <c:pt idx="1">
                  <c:v>6.8</c:v>
                </c:pt>
                <c:pt idx="2">
                  <c:v>6.7</c:v>
                </c:pt>
                <c:pt idx="3">
                  <c:v>5.2</c:v>
                </c:pt>
                <c:pt idx="4">
                  <c:v>5.9</c:v>
                </c:pt>
                <c:pt idx="5">
                  <c:v>5.7</c:v>
                </c:pt>
                <c:pt idx="6">
                  <c:v>5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4-A61C-4BEF-9003-A77A5B60907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8650112"/>
        <c:axId val="48672768"/>
      </c:lineChart>
      <c:catAx>
        <c:axId val="48650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 w="9525">
            <a:solidFill>
              <a:srgbClr val="EEF1F3"/>
            </a:solidFill>
            <a:prstDash val="solid"/>
          </a:ln>
        </c:spPr>
        <c:txPr>
          <a:bodyPr anchorCtr="1"/>
          <a:lstStyle/>
          <a:p>
            <a:pPr>
              <a:defRPr sz="1050">
                <a:solidFill>
                  <a:srgbClr val="6F7A85"/>
                </a:solidFill>
                <a:latin typeface="Aptos"/>
                <a:ea typeface="Aptos"/>
                <a:cs typeface="Aptos"/>
              </a:defRPr>
            </a:pPr>
            <a:endParaRPr lang="lv-LV"/>
          </a:p>
        </c:txPr>
        <c:crossAx val="48672768"/>
        <c:crosses val="autoZero"/>
        <c:auto val="1"/>
        <c:lblAlgn val="ctr"/>
        <c:lblOffset val="100"/>
        <c:noMultiLvlLbl val="1"/>
      </c:catAx>
      <c:valAx>
        <c:axId val="48672768"/>
        <c:scaling>
          <c:orientation val="minMax"/>
          <c:max val="16"/>
          <c:min val="0"/>
        </c:scaling>
        <c:delete val="0"/>
        <c:axPos val="l"/>
        <c:majorGridlines>
          <c:spPr>
            <a:ln w="9525">
              <a:solidFill>
                <a:srgbClr val="D9DEE2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r>
                  <a:rPr lang="lv-LV" sz="1050">
                    <a:solidFill>
                      <a:srgbClr val="6F7A85"/>
                    </a:solidFill>
                    <a:latin typeface="Aptos"/>
                    <a:ea typeface="Aptos"/>
                    <a:cs typeface="Aptos"/>
                  </a:rPr>
                  <a:t>Uz 100 000 iedzīvotāju</a:t>
                </a:r>
              </a:p>
            </c:rich>
          </c:tx>
          <c:overlay val="0"/>
        </c:title>
        <c:numFmt formatCode="General" sourceLinked="1"/>
        <c:majorTickMark val="none"/>
        <c:minorTickMark val="none"/>
        <c:tickLblPos val="nextTo"/>
        <c:spPr>
          <a:ln w="0">
            <a:noFill/>
            <a:prstDash val="solid"/>
          </a:ln>
        </c:spPr>
        <c:txPr>
          <a:bodyPr anchorCtr="1"/>
          <a:lstStyle/>
          <a:p>
            <a:pPr>
              <a:defRPr sz="975">
                <a:solidFill>
                  <a:srgbClr val="6F7A85"/>
                </a:solidFill>
                <a:latin typeface="Aptos"/>
                <a:ea typeface="Aptos"/>
                <a:cs typeface="Aptos"/>
              </a:defRPr>
            </a:pPr>
            <a:endParaRPr lang="lv-LV"/>
          </a:p>
        </c:txPr>
        <c:crossAx val="48650112"/>
        <c:crosses val="autoZero"/>
        <c:crossBetween val="between"/>
        <c:majorUnit val="2"/>
      </c:valAx>
      <c:spPr>
        <a:solidFill>
          <a:srgbClr val="FFFFFF"/>
        </a:solidFill>
        <a:ln w="0">
          <a:noFill/>
          <a:prstDash val="solid"/>
        </a:ln>
      </c:spPr>
    </c:plotArea>
    <c:legend>
      <c:legendPos val="b"/>
      <c:overlay val="0"/>
      <c:txPr>
        <a:bodyPr anchorCtr="1"/>
        <a:lstStyle/>
        <a:p>
          <a:pPr>
            <a:defRPr sz="1125">
              <a:solidFill>
                <a:srgbClr val="263442"/>
              </a:solidFill>
              <a:latin typeface="Aptos"/>
              <a:ea typeface="Aptos"/>
              <a:cs typeface="Aptos"/>
            </a:defRPr>
          </a:pPr>
          <a:endParaRPr lang="lv-LV"/>
        </a:p>
      </c:txPr>
    </c:legend>
    <c:plotVisOnly val="1"/>
    <c:dispBlanksAs val="zero"/>
    <c:showDLblsOverMax val="1"/>
  </c:chart>
  <c:spPr>
    <a:solidFill>
      <a:srgbClr val="FFFFFF"/>
    </a:solidFill>
    <a:ln w="9525">
      <a:solidFill>
        <a:srgbClr val="E3DED8"/>
      </a:solidFill>
      <a:prstDash val="solid"/>
    </a:ln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lv-LV"/>
  <c:roundedCorners val="1"/>
  <c:style val="2"/>
  <c:chart>
    <c:title>
      <c:tx>
        <c:rich>
          <a:bodyPr/>
          <a:lstStyle/>
          <a:p>
            <a:r>
              <a:rPr lang="lv-LV" sz="1425" b="1">
                <a:solidFill>
                  <a:srgbClr val="263442"/>
                </a:solidFill>
                <a:latin typeface="Aptos"/>
                <a:ea typeface="Aptos"/>
                <a:cs typeface="Aptos"/>
              </a:rPr>
              <a:t>Mirstības rādītāji pa dzimumiem uz 100 000 iedzīvotāju, vidēji 2021–2025</a:t>
            </a:r>
          </a:p>
        </c:rich>
      </c:tx>
      <c:overlay val="0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v>Vīrieši</c:v>
          </c:tx>
          <c:spPr>
            <a:solidFill>
              <a:srgbClr val="46B1E1"/>
            </a:solidFill>
          </c:spPr>
          <c:invertIfNegative val="1"/>
          <c:dLbls>
            <c:spPr>
              <a:noFill/>
              <a:ln>
                <a:noFill/>
              </a:ln>
              <a:effectLst/>
            </c:spPr>
            <c:txPr>
              <a:bodyPr anchorCtr="1"/>
              <a:lstStyle/>
              <a:p>
                <a:pPr>
                  <a:defRPr sz="1000" b="1">
                    <a:solidFill>
                      <a:srgbClr val="263442"/>
                    </a:solidFill>
                    <a:latin typeface="Aptos"/>
                    <a:ea typeface="Aptos"/>
                    <a:cs typeface="Aptos"/>
                  </a:defRPr>
                </a:pPr>
                <a:endParaRPr lang="lv-LV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'Chart Data'!$A$2:$A$9</c:f>
              <c:strCache>
                <c:ptCount val="8"/>
                <c:pt idx="0">
                  <c:v>Tīšs paškaitējums</c:v>
                </c:pt>
                <c:pt idx="1">
                  <c:v>Saindēšanās</c:v>
                </c:pt>
                <c:pt idx="2">
                  <c:v>Kritieni</c:v>
                </c:pt>
                <c:pt idx="3">
                  <c:v>Transporta negadījumi</c:v>
                </c:pt>
                <c:pt idx="4">
                  <c:v>Noslīkšana</c:v>
                </c:pt>
                <c:pt idx="5">
                  <c:v>Aukstums</c:v>
                </c:pt>
                <c:pt idx="6">
                  <c:v>Dūmu un uguns iedarbe</c:v>
                </c:pt>
                <c:pt idx="7">
                  <c:v>Vardarbība</c:v>
                </c:pt>
              </c:strCache>
            </c:strRef>
          </c:cat>
          <c:val>
            <c:numRef>
              <c:f>'Chart Data'!$B$2:$B$9</c:f>
              <c:numCache>
                <c:formatCode>0.0</c:formatCode>
                <c:ptCount val="8"/>
                <c:pt idx="0">
                  <c:v>23.4</c:v>
                </c:pt>
                <c:pt idx="1">
                  <c:v>17.7</c:v>
                </c:pt>
                <c:pt idx="2">
                  <c:v>12.8</c:v>
                </c:pt>
                <c:pt idx="3">
                  <c:v>12.5</c:v>
                </c:pt>
                <c:pt idx="4">
                  <c:v>9.8000000000000007</c:v>
                </c:pt>
                <c:pt idx="5">
                  <c:v>8.8000000000000007</c:v>
                </c:pt>
                <c:pt idx="6">
                  <c:v>6.9</c:v>
                </c:pt>
                <c:pt idx="7">
                  <c:v>4.4000000000000004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0-E800-4A21-BDC7-7548D77DC25D}"/>
            </c:ext>
          </c:extLst>
        </c:ser>
        <c:ser>
          <c:idx val="1"/>
          <c:order val="1"/>
          <c:tx>
            <c:v>Sievietes</c:v>
          </c:tx>
          <c:spPr>
            <a:solidFill>
              <a:srgbClr val="F3C5EC"/>
            </a:solidFill>
          </c:spPr>
          <c:invertIfNegative val="1"/>
          <c:dLbls>
            <c:spPr>
              <a:noFill/>
              <a:ln>
                <a:noFill/>
              </a:ln>
              <a:effectLst/>
            </c:spPr>
            <c:txPr>
              <a:bodyPr anchorCtr="1"/>
              <a:lstStyle/>
              <a:p>
                <a:pPr>
                  <a:defRPr sz="1000" b="1">
                    <a:solidFill>
                      <a:srgbClr val="263442"/>
                    </a:solidFill>
                    <a:latin typeface="Aptos"/>
                    <a:ea typeface="Aptos"/>
                    <a:cs typeface="Aptos"/>
                  </a:defRPr>
                </a:pPr>
                <a:endParaRPr lang="lv-LV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'Chart Data'!$C$2:$C$9</c:f>
              <c:strCache>
                <c:ptCount val="8"/>
                <c:pt idx="0">
                  <c:v>Tīšs paškaitējums</c:v>
                </c:pt>
                <c:pt idx="1">
                  <c:v>Saindēšanās</c:v>
                </c:pt>
                <c:pt idx="2">
                  <c:v>Kritieni</c:v>
                </c:pt>
                <c:pt idx="3">
                  <c:v>Transporta negadījumi</c:v>
                </c:pt>
                <c:pt idx="4">
                  <c:v>Noslīkšana</c:v>
                </c:pt>
                <c:pt idx="5">
                  <c:v>Aukstums</c:v>
                </c:pt>
                <c:pt idx="6">
                  <c:v>Dūmu un uguns iedarbe</c:v>
                </c:pt>
                <c:pt idx="7">
                  <c:v>Vardarbība</c:v>
                </c:pt>
              </c:strCache>
            </c:strRef>
          </c:cat>
          <c:val>
            <c:numRef>
              <c:f>'Chart Data'!$D$2:$D$9</c:f>
              <c:numCache>
                <c:formatCode>0.0</c:formatCode>
                <c:ptCount val="8"/>
                <c:pt idx="0">
                  <c:v>4.2</c:v>
                </c:pt>
                <c:pt idx="1">
                  <c:v>4.5999999999999996</c:v>
                </c:pt>
                <c:pt idx="2">
                  <c:v>9.5</c:v>
                </c:pt>
                <c:pt idx="3">
                  <c:v>3.5</c:v>
                </c:pt>
                <c:pt idx="4">
                  <c:v>2.2000000000000002</c:v>
                </c:pt>
                <c:pt idx="5">
                  <c:v>2.7</c:v>
                </c:pt>
                <c:pt idx="6">
                  <c:v>3.2</c:v>
                </c:pt>
                <c:pt idx="7">
                  <c:v>1.2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1-E800-4A21-BDC7-7548D77DC25D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55"/>
        <c:axId val="48650112"/>
        <c:axId val="48672768"/>
      </c:barChart>
      <c:catAx>
        <c:axId val="48650112"/>
        <c:scaling>
          <c:orientation val="minMax"/>
        </c:scaling>
        <c:delete val="0"/>
        <c:axPos val="l"/>
        <c:majorGridlines>
          <c:spPr>
            <a:ln w="9525">
              <a:solidFill>
                <a:srgbClr val="D9DEE2"/>
              </a:solidFill>
              <a:prstDash val="solid"/>
            </a:ln>
          </c:spPr>
        </c:majorGridlines>
        <c:numFmt formatCode="General" sourceLinked="1"/>
        <c:majorTickMark val="none"/>
        <c:minorTickMark val="none"/>
        <c:tickLblPos val="nextTo"/>
        <c:spPr>
          <a:ln w="0">
            <a:noFill/>
            <a:prstDash val="solid"/>
          </a:ln>
        </c:spPr>
        <c:txPr>
          <a:bodyPr anchorCtr="1"/>
          <a:lstStyle/>
          <a:p>
            <a:pPr>
              <a:defRPr sz="1050">
                <a:solidFill>
                  <a:srgbClr val="6F7A85"/>
                </a:solidFill>
                <a:latin typeface="Aptos"/>
                <a:ea typeface="Aptos"/>
                <a:cs typeface="Aptos"/>
              </a:defRPr>
            </a:pPr>
            <a:endParaRPr lang="lv-LV"/>
          </a:p>
        </c:txPr>
        <c:crossAx val="48672768"/>
        <c:crosses val="autoZero"/>
        <c:auto val="1"/>
        <c:lblAlgn val="ctr"/>
        <c:lblOffset val="100"/>
        <c:noMultiLvlLbl val="1"/>
      </c:catAx>
      <c:valAx>
        <c:axId val="48672768"/>
        <c:scaling>
          <c:orientation val="minMax"/>
        </c:scaling>
        <c:delete val="0"/>
        <c:axPos val="b"/>
        <c:numFmt formatCode="0.0" sourceLinked="1"/>
        <c:majorTickMark val="none"/>
        <c:minorTickMark val="none"/>
        <c:tickLblPos val="nextTo"/>
        <c:spPr>
          <a:ln w="0">
            <a:noFill/>
            <a:prstDash val="solid"/>
          </a:ln>
        </c:spPr>
        <c:txPr>
          <a:bodyPr anchorCtr="1"/>
          <a:lstStyle/>
          <a:p>
            <a:pPr>
              <a:defRPr sz="1100">
                <a:solidFill>
                  <a:srgbClr val="263442"/>
                </a:solidFill>
                <a:latin typeface="Aptos"/>
                <a:ea typeface="Aptos"/>
                <a:cs typeface="Aptos"/>
              </a:defRPr>
            </a:pPr>
            <a:endParaRPr lang="lv-LV"/>
          </a:p>
        </c:txPr>
        <c:crossAx val="48650112"/>
        <c:crosses val="autoZero"/>
        <c:crossBetween val="between"/>
      </c:valAx>
      <c:spPr>
        <a:solidFill>
          <a:srgbClr val="FFFFFF"/>
        </a:solidFill>
        <a:ln w="0">
          <a:noFill/>
          <a:prstDash val="solid"/>
        </a:ln>
      </c:spPr>
    </c:plotArea>
    <c:legend>
      <c:legendPos val="b"/>
      <c:overlay val="0"/>
      <c:txPr>
        <a:bodyPr anchorCtr="1"/>
        <a:lstStyle/>
        <a:p>
          <a:pPr>
            <a:defRPr sz="1400">
              <a:solidFill>
                <a:srgbClr val="263442"/>
              </a:solidFill>
              <a:latin typeface="Aptos"/>
              <a:ea typeface="Aptos"/>
              <a:cs typeface="Aptos"/>
            </a:defRPr>
          </a:pPr>
          <a:endParaRPr lang="lv-LV"/>
        </a:p>
      </c:txPr>
    </c:legend>
    <c:plotVisOnly val="1"/>
    <c:dispBlanksAs val="zero"/>
    <c:showDLblsOverMax val="1"/>
  </c:chart>
  <c:spPr>
    <a:solidFill>
      <a:srgbClr val="FFFFFF"/>
    </a:solidFill>
    <a:ln w="9525">
      <a:solidFill>
        <a:srgbClr val="E3DED8"/>
      </a:solidFill>
      <a:prstDash val="solid"/>
    </a:ln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v-LV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r>
              <a:rPr lang="lv-LV" sz="1350" b="1">
                <a:solidFill>
                  <a:srgbClr val="263442"/>
                </a:solidFill>
                <a:latin typeface="Aptos"/>
                <a:ea typeface="Aptos"/>
                <a:cs typeface="Aptos"/>
              </a:rPr>
              <a:t>Ārējo nāves gadījumu skaits un saistība ar alkohola lietošanu </a:t>
            </a:r>
            <a:r>
              <a:rPr lang="lv-LV" sz="1350" b="1">
                <a:solidFill>
                  <a:schemeClr val="accent2"/>
                </a:solidFill>
                <a:latin typeface="Aptos"/>
                <a:ea typeface="Aptos"/>
                <a:cs typeface="Aptos"/>
              </a:rPr>
              <a:t>par pilnu</a:t>
            </a:r>
            <a:r>
              <a:rPr lang="lv-LV" sz="1350" b="1" baseline="0">
                <a:solidFill>
                  <a:schemeClr val="accent2"/>
                </a:solidFill>
                <a:latin typeface="Aptos"/>
                <a:ea typeface="Aptos"/>
                <a:cs typeface="Aptos"/>
              </a:rPr>
              <a:t> gadu</a:t>
            </a:r>
            <a:r>
              <a:rPr lang="lv-LV" sz="1350" b="1" baseline="0">
                <a:solidFill>
                  <a:srgbClr val="263442"/>
                </a:solidFill>
                <a:latin typeface="Aptos"/>
                <a:ea typeface="Aptos"/>
                <a:cs typeface="Aptos"/>
              </a:rPr>
              <a:t> 2021.-2025. gadā</a:t>
            </a:r>
            <a:endParaRPr lang="lv-LV" sz="1350" b="1">
              <a:solidFill>
                <a:srgbClr val="263442"/>
              </a:solidFill>
              <a:latin typeface="Aptos"/>
              <a:ea typeface="Aptos"/>
              <a:cs typeface="Aptos"/>
            </a:endParaRPr>
          </a:p>
        </c:rich>
      </c:tx>
      <c:overlay val="0"/>
    </c:title>
    <c:autoTitleDeleted val="0"/>
    <c:plotArea>
      <c:layout>
        <c:manualLayout>
          <c:layoutTarget val="inner"/>
          <c:xMode val="edge"/>
          <c:yMode val="edge"/>
          <c:x val="7.1597186330080165E-2"/>
          <c:y val="0.10303780068728523"/>
          <c:w val="0.9124773265579651"/>
          <c:h val="0.82852720729496443"/>
        </c:manualLayout>
      </c:layout>
      <c:barChart>
        <c:barDir val="col"/>
        <c:grouping val="stacked"/>
        <c:varyColors val="0"/>
        <c:ser>
          <c:idx val="0"/>
          <c:order val="0"/>
          <c:tx>
            <c:v>Pārējie</c:v>
          </c:tx>
          <c:spPr>
            <a:solidFill>
              <a:srgbClr val="286783"/>
            </a:solidFill>
          </c:spPr>
          <c:invertIfNegative val="1"/>
          <c:cat>
            <c:numRef>
              <c:f>'Chart Data'!$A$2:$A$6</c:f>
              <c:numCache>
                <c:formatCode>General</c:formatCode>
                <c:ptCount val="5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numCache>
            </c:numRef>
          </c:cat>
          <c:val>
            <c:numRef>
              <c:f>'Chart Data'!$B$2:$B$6</c:f>
              <c:numCache>
                <c:formatCode>General</c:formatCode>
                <c:ptCount val="5"/>
                <c:pt idx="0">
                  <c:v>780</c:v>
                </c:pt>
                <c:pt idx="1">
                  <c:v>838</c:v>
                </c:pt>
                <c:pt idx="2">
                  <c:v>876</c:v>
                </c:pt>
                <c:pt idx="3">
                  <c:v>809</c:v>
                </c:pt>
                <c:pt idx="4">
                  <c:v>825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0-8CF1-4DBC-ACB8-E85F47AD37A7}"/>
            </c:ext>
          </c:extLst>
        </c:ser>
        <c:ser>
          <c:idx val="1"/>
          <c:order val="1"/>
          <c:tx>
            <c:v>Saistība ar alkohola lietošanu</c:v>
          </c:tx>
          <c:spPr>
            <a:solidFill>
              <a:srgbClr val="EF6C1C"/>
            </a:solidFill>
          </c:spPr>
          <c:invertIfNegative val="1"/>
          <c:cat>
            <c:numRef>
              <c:f>'Chart Data'!$C$2:$C$6</c:f>
              <c:numCache>
                <c:formatCode>General</c:formatCode>
                <c:ptCount val="5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numCache>
            </c:numRef>
          </c:cat>
          <c:val>
            <c:numRef>
              <c:f>'Chart Data'!$D$2:$D$6</c:f>
              <c:numCache>
                <c:formatCode>General</c:formatCode>
                <c:ptCount val="5"/>
                <c:pt idx="0">
                  <c:v>750</c:v>
                </c:pt>
                <c:pt idx="1">
                  <c:v>632</c:v>
                </c:pt>
                <c:pt idx="2">
                  <c:v>689</c:v>
                </c:pt>
                <c:pt idx="3">
                  <c:v>636</c:v>
                </c:pt>
                <c:pt idx="4">
                  <c:v>505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1-8CF1-4DBC-ACB8-E85F47AD37A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5"/>
        <c:overlap val="100"/>
        <c:axId val="48650112"/>
        <c:axId val="48672768"/>
      </c:barChart>
      <c:catAx>
        <c:axId val="48650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 w="9525">
            <a:solidFill>
              <a:srgbClr val="EEF1F3"/>
            </a:solidFill>
            <a:prstDash val="solid"/>
          </a:ln>
        </c:spPr>
        <c:txPr>
          <a:bodyPr anchorCtr="1"/>
          <a:lstStyle/>
          <a:p>
            <a:pPr>
              <a:defRPr sz="1050">
                <a:solidFill>
                  <a:srgbClr val="6F7A85"/>
                </a:solidFill>
                <a:latin typeface="Aptos"/>
                <a:ea typeface="Aptos"/>
                <a:cs typeface="Aptos"/>
              </a:defRPr>
            </a:pPr>
            <a:endParaRPr lang="lv-LV"/>
          </a:p>
        </c:txPr>
        <c:crossAx val="48672768"/>
        <c:crosses val="autoZero"/>
        <c:auto val="1"/>
        <c:lblAlgn val="ctr"/>
        <c:lblOffset val="100"/>
        <c:noMultiLvlLbl val="1"/>
      </c:catAx>
      <c:valAx>
        <c:axId val="48672768"/>
        <c:scaling>
          <c:orientation val="minMax"/>
          <c:max val="1700"/>
          <c:min val="0"/>
        </c:scaling>
        <c:delete val="0"/>
        <c:axPos val="l"/>
        <c:majorGridlines>
          <c:spPr>
            <a:ln w="9525">
              <a:solidFill>
                <a:srgbClr val="D9DEE2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r>
                  <a:rPr lang="lv-LV" sz="975">
                    <a:solidFill>
                      <a:srgbClr val="6F7A85"/>
                    </a:solidFill>
                    <a:latin typeface="Aptos"/>
                    <a:ea typeface="Aptos"/>
                    <a:cs typeface="Aptos"/>
                  </a:rPr>
                  <a:t>Nāves gadījumu skaits</a:t>
                </a:r>
              </a:p>
            </c:rich>
          </c:tx>
          <c:overlay val="0"/>
        </c:title>
        <c:numFmt formatCode="General" sourceLinked="1"/>
        <c:majorTickMark val="none"/>
        <c:minorTickMark val="none"/>
        <c:tickLblPos val="nextTo"/>
        <c:spPr>
          <a:ln w="0">
            <a:noFill/>
            <a:prstDash val="solid"/>
          </a:ln>
        </c:spPr>
        <c:txPr>
          <a:bodyPr anchorCtr="1"/>
          <a:lstStyle/>
          <a:p>
            <a:pPr>
              <a:defRPr sz="900">
                <a:solidFill>
                  <a:srgbClr val="6F7A85"/>
                </a:solidFill>
                <a:latin typeface="Aptos"/>
                <a:ea typeface="Aptos"/>
                <a:cs typeface="Aptos"/>
              </a:defRPr>
            </a:pPr>
            <a:endParaRPr lang="lv-LV"/>
          </a:p>
        </c:txPr>
        <c:crossAx val="48650112"/>
        <c:crosses val="autoZero"/>
        <c:crossBetween val="between"/>
        <c:majorUnit val="400"/>
      </c:valAx>
      <c:spPr>
        <a:solidFill>
          <a:srgbClr val="FFFFFF"/>
        </a:solidFill>
        <a:ln w="0">
          <a:noFill/>
          <a:prstDash val="solid"/>
        </a:ln>
      </c:spPr>
    </c:plotArea>
    <c:plotVisOnly val="1"/>
    <c:dispBlanksAs val="zero"/>
    <c:showDLblsOverMax val="1"/>
  </c:chart>
  <c:spPr>
    <a:solidFill>
      <a:srgbClr val="FFFFFF"/>
    </a:solidFill>
    <a:ln w="9525">
      <a:solidFill>
        <a:srgbClr val="E3DED8"/>
      </a:solidFill>
      <a:prstDash val="solid"/>
    </a:ln>
  </c:spPr>
  <c:externalData r:id="rId1">
    <c:autoUpdate val="0"/>
  </c:externalData>
</c:chartSpace>
</file>

<file path=ppt/comments/modernComment_102_6461C3B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BAF076F0-5DF7-429E-9731-204D0300446D}" authorId="{1B88B098-A5DE-9663-0860-83A2D57FBBF7}" created="2026-09-23T13:31:34.544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105258043" sldId="258"/>
      <ac:spMk id="8" creationId="{D656CEC0-E12A-41E2-93D1-9AEC644733F0}"/>
      <ac:txMk cp="0" len="4">
        <ac:context len="5" hash="61077172"/>
      </ac:txMk>
    </ac:txMkLst>
    <p188:pos x="1963709" y="241762"/>
    <p188:txBody>
      <a:bodyPr/>
      <a:lstStyle/>
      <a:p>
        <a:r>
          <a:rPr lang="lv-LV"/>
          <a:t>Šie ir pēdējie pieejami dati par salīdzinājumu ar Eiropu</a:t>
        </a:r>
      </a:p>
    </p188:txBody>
  </p188:cm>
</p188:cmLst>
</file>

<file path=ppt/comments/modernComment_107_7A536118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CEF002F5-0A4C-4EFD-91B3-4416C7B5739A}" authorId="{A6B6F26D-2D94-13DD-438C-3C8C30675D3B}" status="resolved" created="2026-09-21T13:24:29.509" complete="100000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2052284696" sldId="263"/>
      <ac:spMk id="78" creationId="{8BFFA0CA-17AC-0802-4310-6A10AF2E3E7F}"/>
    </ac:deMkLst>
    <p188:replyLst>
      <p188:reply id="{FC251297-69A4-4A4C-9BA6-4CF352D97882}" authorId="{1B88B098-A5DE-9663-0860-83A2D57FBBF7}" created="2026-09-21T13:25:59.516">
        <p188:txBody>
          <a:bodyPr/>
          <a:lstStyle/>
          <a:p>
            <a:r>
              <a:rPr lang="lv-LV"/>
              <a:t>Tas ir iepriekšējā slaidā
</a:t>
            </a:r>
          </a:p>
        </p188:txBody>
      </p188:reply>
    </p188:replyLst>
    <p188:txBody>
      <a:bodyPr/>
      <a:lstStyle/>
      <a:p>
        <a:r>
          <a:rPr lang="en-US"/>
          <a:t>vai te arī nevajadzēja kaut kur, ka vīriešiem tas īpatsvars ir lielāks, sievietēm mazāks?</a:t>
        </a:r>
      </a:p>
    </p188:txBody>
  </p188:cm>
</p188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err="1"/>
              <a:t>Ārējie</a:t>
            </a:r>
            <a:r>
              <a:t> </a:t>
            </a:r>
            <a:r>
              <a:rPr err="1"/>
              <a:t>nāves</a:t>
            </a:r>
            <a:r>
              <a:t> </a:t>
            </a:r>
            <a:r>
              <a:rPr err="1"/>
              <a:t>cēloņi</a:t>
            </a:r>
            <a:r>
              <a:t> </a:t>
            </a:r>
            <a:r>
              <a:rPr err="1"/>
              <a:t>aptver</a:t>
            </a:r>
            <a:r>
              <a:t> </a:t>
            </a:r>
            <a:r>
              <a:rPr err="1"/>
              <a:t>transporta</a:t>
            </a:r>
            <a:r>
              <a:t> </a:t>
            </a:r>
            <a:r>
              <a:rPr err="1"/>
              <a:t>negadījumus</a:t>
            </a:r>
            <a:r>
              <a:t>, </a:t>
            </a:r>
            <a:r>
              <a:rPr err="1"/>
              <a:t>kritienus</a:t>
            </a:r>
            <a:r>
              <a:t>, </a:t>
            </a:r>
            <a:r>
              <a:rPr err="1"/>
              <a:t>noslīkšanu</a:t>
            </a:r>
            <a:r>
              <a:t>, </a:t>
            </a:r>
            <a:r>
              <a:rPr err="1"/>
              <a:t>saindēšanos</a:t>
            </a:r>
            <a:r>
              <a:t>, </a:t>
            </a:r>
            <a:r>
              <a:rPr err="1"/>
              <a:t>pašnāvības</a:t>
            </a:r>
            <a:r>
              <a:t>, </a:t>
            </a:r>
            <a:r>
              <a:rPr err="1"/>
              <a:t>dūmu</a:t>
            </a:r>
            <a:r>
              <a:t> un </a:t>
            </a:r>
            <a:r>
              <a:rPr err="1"/>
              <a:t>uguns</a:t>
            </a:r>
            <a:r>
              <a:t> </a:t>
            </a:r>
            <a:r>
              <a:rPr err="1"/>
              <a:t>iedarbi</a:t>
            </a:r>
            <a:r>
              <a:t>, </a:t>
            </a:r>
            <a:r>
              <a:rPr err="1"/>
              <a:t>aukstumu</a:t>
            </a:r>
            <a:r>
              <a:t>, </a:t>
            </a:r>
            <a:r>
              <a:rPr err="1"/>
              <a:t>vardarbību</a:t>
            </a:r>
            <a:r>
              <a:t> un </a:t>
            </a:r>
            <a:r>
              <a:rPr err="1"/>
              <a:t>citus</a:t>
            </a:r>
            <a:r>
              <a:t> </a:t>
            </a:r>
            <a:r>
              <a:rPr err="1"/>
              <a:t>ārējus</a:t>
            </a:r>
            <a:r>
              <a:t> </a:t>
            </a:r>
            <a:r>
              <a:rPr err="1"/>
              <a:t>cēloņus</a:t>
            </a:r>
            <a:r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F016E4-9EDC-C030-BDB1-0103E15FA9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749964C-BB6A-7F7A-CD76-360143A156B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8A1D7BB-F65F-37B7-8277-6196974C42C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FAE6FF-EAB0-25BA-2F4E-940AE79A465C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643666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lv-LV"/>
              <a:t>Jaunas vielas ienāca nelegālajā narkotiku tirgū.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054858-2F36-23EE-DC84-75C56537C4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E2D24C1-3EF8-3B5C-DA7D-3D93C142DF4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4B55A90-0108-D91D-87F8-41F55586900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C40076-FE1C-7ABC-0642-815583BCB920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7590226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err="1"/>
              <a:t>Monetārais</a:t>
            </a:r>
            <a:r>
              <a:t> </a:t>
            </a:r>
            <a:r>
              <a:rPr err="1"/>
              <a:t>novērtējums</a:t>
            </a:r>
            <a:r>
              <a:t> nav </a:t>
            </a:r>
            <a:r>
              <a:rPr err="1"/>
              <a:t>interpretējams</a:t>
            </a:r>
            <a:r>
              <a:t> </a:t>
            </a:r>
            <a:r>
              <a:rPr err="1"/>
              <a:t>kā</a:t>
            </a:r>
            <a:r>
              <a:t> </a:t>
            </a:r>
            <a:r>
              <a:rPr err="1"/>
              <a:t>tiešs</a:t>
            </a:r>
            <a:r>
              <a:t> </a:t>
            </a:r>
            <a:r>
              <a:rPr err="1"/>
              <a:t>fiskālais</a:t>
            </a:r>
            <a:r>
              <a:t> </a:t>
            </a:r>
            <a:r>
              <a:rPr err="1"/>
              <a:t>zaudējums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7ABB16-9EB5-B3E5-B5A8-5E33C20010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6336EB1-3E11-1AC2-048F-403B77DC063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5F8F923-E016-D3E9-AAF3-B21FA01D149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2093C3-5435-0EF2-7DC1-0B93D51C93C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910166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13E523-E56B-C106-A380-6C49DA60BC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2BBC0FC-A62C-B2B6-E6DF-44A6DCE71A4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B8286AB-7C7F-EBE0-4E4A-D5C984D07B0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9EC55A-2643-55CC-3FA7-4C8523F0FCD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795064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Noslēguma slaids jautājumiem un diskusijai.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>
            <a:extLst>
              <a:ext uri="{FF2B5EF4-FFF2-40B4-BE49-F238E27FC236}">
                <a16:creationId xmlns:a16="http://schemas.microsoft.com/office/drawing/2014/main" id="{63D96DFE-1C22-4916-4CB5-BE72122B14B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773" y="0"/>
            <a:ext cx="2934228" cy="2446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8000" y="476250"/>
            <a:ext cx="10160000" cy="1295803"/>
          </a:xfrm>
        </p:spPr>
        <p:txBody>
          <a:bodyPr anchor="t">
            <a:normAutofit/>
          </a:bodyPr>
          <a:lstStyle>
            <a:lvl1pPr algn="l">
              <a:defRPr sz="3000" b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18000" y="2190751"/>
            <a:ext cx="10160000" cy="5466966"/>
          </a:xfrm>
        </p:spPr>
        <p:txBody>
          <a:bodyPr>
            <a:normAutofit/>
          </a:bodyPr>
          <a:lstStyle>
            <a:lvl1pPr marL="0" indent="0">
              <a:buNone/>
              <a:defRPr sz="25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2500"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defRPr sz="2500"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 sz="2500"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 sz="2500"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Text Placeholder 15"/>
          <p:cNvSpPr>
            <a:spLocks noGrp="1"/>
          </p:cNvSpPr>
          <p:nvPr>
            <p:ph type="body" sz="quarter" idx="10"/>
          </p:nvPr>
        </p:nvSpPr>
        <p:spPr>
          <a:xfrm>
            <a:off x="4318000" y="7905750"/>
            <a:ext cx="3302000" cy="381000"/>
          </a:xfrm>
        </p:spPr>
        <p:txBody>
          <a:bodyPr>
            <a:normAutofit/>
          </a:bodyPr>
          <a:lstStyle>
            <a:lvl1pPr marL="0" indent="0">
              <a:buNone/>
              <a:defRPr sz="125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19"/>
          <p:cNvSpPr>
            <a:spLocks noGrp="1"/>
          </p:cNvSpPr>
          <p:nvPr>
            <p:ph type="body" sz="quarter" idx="12"/>
          </p:nvPr>
        </p:nvSpPr>
        <p:spPr>
          <a:xfrm>
            <a:off x="8128000" y="7905750"/>
            <a:ext cx="6096000" cy="381000"/>
          </a:xfrm>
        </p:spPr>
        <p:txBody>
          <a:bodyPr>
            <a:normAutofit/>
          </a:bodyPr>
          <a:lstStyle>
            <a:lvl1pPr marL="0" indent="0" algn="r">
              <a:buNone/>
              <a:defRPr sz="1250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22">
            <a:extLst>
              <a:ext uri="{FF2B5EF4-FFF2-40B4-BE49-F238E27FC236}">
                <a16:creationId xmlns:a16="http://schemas.microsoft.com/office/drawing/2014/main" id="{754D7C5E-67A9-9ADF-DB72-2DF530885402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14224000" y="7905750"/>
            <a:ext cx="508000" cy="381000"/>
          </a:xfrm>
        </p:spPr>
        <p:txBody>
          <a:bodyPr/>
          <a:lstStyle>
            <a:lvl1pPr>
              <a:defRPr sz="1250">
                <a:latin typeface="Verdana" panose="020B0604030504040204" pitchFamily="34" charset="0"/>
              </a:defRPr>
            </a:lvl1pPr>
          </a:lstStyle>
          <a:p>
            <a:fld id="{76765A55-74E5-4E62-A569-C7D4B076487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570075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511925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sv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102_6461C3B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107_7A536118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chart" Target="../charts/char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2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E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aisnstūris 8">
            <a:extLst>
              <a:ext uri="{FF2B5EF4-FFF2-40B4-BE49-F238E27FC236}">
                <a16:creationId xmlns:a16="http://schemas.microsoft.com/office/drawing/2014/main" id="{D2FB851B-F57C-47CB-A62D-E01C163B58D6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209550" cy="8572500"/>
          </a:xfrm>
          <a:prstGeom prst="rect">
            <a:avLst/>
          </a:prstGeom>
          <a:solidFill>
            <a:srgbClr val="EF6C1C"/>
          </a:solidFill>
          <a:ln w="0">
            <a:solidFill>
              <a:srgbClr val="EF6C1C"/>
            </a:solidFill>
            <a:prstDash val="solid"/>
          </a:ln>
        </p:spPr>
        <p:txBody>
          <a:bodyPr/>
          <a:lstStyle/>
          <a:p>
            <a:endParaRPr lang="lv-LV"/>
          </a:p>
        </p:txBody>
      </p:sp>
      <p:pic>
        <p:nvPicPr>
          <p:cNvPr id="10" name="Attēls 9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914400" y="66008"/>
            <a:ext cx="1762125" cy="2329529"/>
          </a:xfrm>
          <a:prstGeom prst="rect">
            <a:avLst/>
          </a:prstGeom>
        </p:spPr>
      </p:pic>
      <p:sp>
        <p:nvSpPr>
          <p:cNvPr id="3" name="Taisnstūris 2">
            <a:extLst>
              <a:ext uri="{FF2B5EF4-FFF2-40B4-BE49-F238E27FC236}">
                <a16:creationId xmlns:a16="http://schemas.microsoft.com/office/drawing/2014/main" id="{8ABBD9AC-AA30-4BED-8E26-96045A03D302}"/>
              </a:ext>
            </a:extLst>
          </p:cNvPr>
          <p:cNvSpPr>
            <a:spLocks noGrp="1"/>
          </p:cNvSpPr>
          <p:nvPr/>
        </p:nvSpPr>
        <p:spPr>
          <a:xfrm>
            <a:off x="904875" y="2952750"/>
            <a:ext cx="12001500" cy="838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rmAutofit/>
          </a:bodyPr>
          <a:lstStyle/>
          <a:p>
            <a:pPr algn="l">
              <a:defRPr sz="4050" b="1">
                <a:solidFill>
                  <a:srgbClr val="263442"/>
                </a:solidFill>
                <a:latin typeface="Aptos"/>
                <a:ea typeface="Aptos"/>
                <a:cs typeface="Aptos"/>
              </a:defRPr>
            </a:pPr>
            <a:r>
              <a:rPr sz="4050" b="1">
                <a:solidFill>
                  <a:srgbClr val="263442"/>
                </a:solidFill>
                <a:latin typeface="Aptos"/>
                <a:ea typeface="Aptos"/>
                <a:cs typeface="Aptos"/>
              </a:rPr>
              <a:t>Ārējie nāves cēloņi Latvijā</a:t>
            </a:r>
          </a:p>
        </p:txBody>
      </p:sp>
      <p:sp>
        <p:nvSpPr>
          <p:cNvPr id="4" name="Taisnstūris 3">
            <a:extLst>
              <a:ext uri="{FF2B5EF4-FFF2-40B4-BE49-F238E27FC236}">
                <a16:creationId xmlns:a16="http://schemas.microsoft.com/office/drawing/2014/main" id="{A3782A17-8D3F-4A40-BBC8-4A2D19D0BA45}"/>
              </a:ext>
            </a:extLst>
          </p:cNvPr>
          <p:cNvSpPr>
            <a:spLocks noGrp="1"/>
          </p:cNvSpPr>
          <p:nvPr/>
        </p:nvSpPr>
        <p:spPr>
          <a:xfrm>
            <a:off x="914400" y="3952875"/>
            <a:ext cx="10001250" cy="704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rmAutofit/>
          </a:bodyPr>
          <a:lstStyle/>
          <a:p>
            <a:pPr algn="l">
              <a:defRPr sz="1875" b="0">
                <a:solidFill>
                  <a:srgbClr val="6F7A85"/>
                </a:solidFill>
                <a:latin typeface="Aptos"/>
                <a:ea typeface="Aptos"/>
                <a:cs typeface="Aptos"/>
              </a:defRPr>
            </a:pPr>
            <a:r>
              <a:rPr sz="1875" b="0">
                <a:solidFill>
                  <a:srgbClr val="6F7A85"/>
                </a:solidFill>
                <a:latin typeface="Aptos"/>
                <a:ea typeface="Aptos"/>
                <a:cs typeface="Aptos"/>
              </a:rPr>
              <a:t>Priekšlaicīgas mirstības mazināšana kā demogrāfijas un starpnozaru drošības jautājums</a:t>
            </a:r>
          </a:p>
        </p:txBody>
      </p:sp>
      <p:sp>
        <p:nvSpPr>
          <p:cNvPr id="5" name="Taisnstūris 4">
            <a:extLst>
              <a:ext uri="{FF2B5EF4-FFF2-40B4-BE49-F238E27FC236}">
                <a16:creationId xmlns:a16="http://schemas.microsoft.com/office/drawing/2014/main" id="{E0C7D95B-05EE-4DFC-BCFC-6F917C143D44}"/>
              </a:ext>
            </a:extLst>
          </p:cNvPr>
          <p:cNvSpPr>
            <a:spLocks noGrp="1"/>
          </p:cNvSpPr>
          <p:nvPr/>
        </p:nvSpPr>
        <p:spPr>
          <a:xfrm>
            <a:off x="914400" y="4962525"/>
            <a:ext cx="1143000" cy="57150"/>
          </a:xfrm>
          <a:prstGeom prst="rect">
            <a:avLst/>
          </a:prstGeom>
          <a:solidFill>
            <a:srgbClr val="EF6C1C"/>
          </a:solidFill>
          <a:ln w="0">
            <a:solidFill>
              <a:srgbClr val="EF6C1C"/>
            </a:solidFill>
            <a:prstDash val="solid"/>
          </a:ln>
        </p:spPr>
        <p:txBody>
          <a:bodyPr/>
          <a:lstStyle/>
          <a:p>
            <a:endParaRPr lang="lv-LV"/>
          </a:p>
        </p:txBody>
      </p:sp>
      <p:sp>
        <p:nvSpPr>
          <p:cNvPr id="6" name="Taisnstūris 5">
            <a:extLst>
              <a:ext uri="{FF2B5EF4-FFF2-40B4-BE49-F238E27FC236}">
                <a16:creationId xmlns:a16="http://schemas.microsoft.com/office/drawing/2014/main" id="{0AC64FA6-8691-450A-A612-241A352AD17F}"/>
              </a:ext>
            </a:extLst>
          </p:cNvPr>
          <p:cNvSpPr>
            <a:spLocks noGrp="1"/>
          </p:cNvSpPr>
          <p:nvPr/>
        </p:nvSpPr>
        <p:spPr>
          <a:xfrm>
            <a:off x="780393" y="5238750"/>
            <a:ext cx="40957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rmAutofit fontScale="98611" lnSpcReduction="10000"/>
          </a:bodyPr>
          <a:lstStyle/>
          <a:p>
            <a:pPr algn="l">
              <a:defRPr sz="1800" b="1">
                <a:solidFill>
                  <a:srgbClr val="263442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263442"/>
                </a:solidFill>
                <a:latin typeface="Aptos"/>
                <a:ea typeface="Aptos"/>
                <a:cs typeface="Aptos"/>
              </a:rPr>
              <a:t>Svens </a:t>
            </a:r>
            <a:r>
              <a:rPr sz="1800" b="1" err="1">
                <a:solidFill>
                  <a:srgbClr val="263442"/>
                </a:solidFill>
                <a:latin typeface="Aptos"/>
                <a:ea typeface="Aptos"/>
                <a:cs typeface="Aptos"/>
              </a:rPr>
              <a:t>Henkuzens</a:t>
            </a:r>
            <a:endParaRPr sz="1800" b="1">
              <a:solidFill>
                <a:srgbClr val="263442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7" name="Taisnstūris 6">
            <a:extLst>
              <a:ext uri="{FF2B5EF4-FFF2-40B4-BE49-F238E27FC236}">
                <a16:creationId xmlns:a16="http://schemas.microsoft.com/office/drawing/2014/main" id="{20AED11D-7C09-4483-B751-E717A88B40B5}"/>
              </a:ext>
            </a:extLst>
          </p:cNvPr>
          <p:cNvSpPr>
            <a:spLocks noGrp="1"/>
          </p:cNvSpPr>
          <p:nvPr/>
        </p:nvSpPr>
        <p:spPr>
          <a:xfrm>
            <a:off x="780393" y="5667375"/>
            <a:ext cx="66675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rmAutofit/>
          </a:bodyPr>
          <a:lstStyle/>
          <a:p>
            <a:pPr algn="l">
              <a:defRPr sz="1350" b="0">
                <a:solidFill>
                  <a:srgbClr val="6F7A85"/>
                </a:solidFill>
                <a:latin typeface="Aptos"/>
                <a:ea typeface="Aptos"/>
                <a:cs typeface="Aptos"/>
              </a:defRPr>
            </a:pPr>
            <a:r>
              <a:rPr sz="1350" b="0" err="1">
                <a:solidFill>
                  <a:srgbClr val="6F7A85"/>
                </a:solidFill>
                <a:latin typeface="Aptos"/>
                <a:ea typeface="Aptos"/>
                <a:cs typeface="Aptos"/>
              </a:rPr>
              <a:t>Valsts</a:t>
            </a:r>
            <a:r>
              <a:rPr sz="1350" b="0">
                <a:solidFill>
                  <a:srgbClr val="6F7A85"/>
                </a:solidFill>
                <a:latin typeface="Aptos"/>
                <a:ea typeface="Aptos"/>
                <a:cs typeface="Aptos"/>
              </a:rPr>
              <a:t> </a:t>
            </a:r>
            <a:r>
              <a:rPr sz="1350" b="0" err="1">
                <a:solidFill>
                  <a:srgbClr val="6F7A85"/>
                </a:solidFill>
                <a:latin typeface="Aptos"/>
                <a:ea typeface="Aptos"/>
                <a:cs typeface="Aptos"/>
              </a:rPr>
              <a:t>sekretāra</a:t>
            </a:r>
            <a:r>
              <a:rPr sz="1350" b="0">
                <a:solidFill>
                  <a:srgbClr val="6F7A85"/>
                </a:solidFill>
                <a:latin typeface="Aptos"/>
                <a:ea typeface="Aptos"/>
                <a:cs typeface="Aptos"/>
              </a:rPr>
              <a:t> </a:t>
            </a:r>
            <a:r>
              <a:rPr sz="1350" b="0" err="1">
                <a:solidFill>
                  <a:srgbClr val="6F7A85"/>
                </a:solidFill>
                <a:latin typeface="Aptos"/>
                <a:ea typeface="Aptos"/>
                <a:cs typeface="Aptos"/>
              </a:rPr>
              <a:t>vietnieks</a:t>
            </a:r>
            <a:r>
              <a:rPr sz="1350" b="0">
                <a:solidFill>
                  <a:srgbClr val="6F7A85"/>
                </a:solidFill>
                <a:latin typeface="Aptos"/>
                <a:ea typeface="Aptos"/>
                <a:cs typeface="Aptos"/>
              </a:rPr>
              <a:t> </a:t>
            </a:r>
            <a:r>
              <a:rPr sz="1350" b="0" err="1">
                <a:solidFill>
                  <a:srgbClr val="6F7A85"/>
                </a:solidFill>
                <a:latin typeface="Aptos"/>
                <a:ea typeface="Aptos"/>
                <a:cs typeface="Aptos"/>
              </a:rPr>
              <a:t>veselības</a:t>
            </a:r>
            <a:r>
              <a:rPr sz="1350" b="0">
                <a:solidFill>
                  <a:srgbClr val="6F7A85"/>
                </a:solidFill>
                <a:latin typeface="Aptos"/>
                <a:ea typeface="Aptos"/>
                <a:cs typeface="Aptos"/>
              </a:rPr>
              <a:t> </a:t>
            </a:r>
            <a:r>
              <a:rPr sz="1350" b="0" err="1">
                <a:solidFill>
                  <a:srgbClr val="6F7A85"/>
                </a:solidFill>
                <a:latin typeface="Aptos"/>
                <a:ea typeface="Aptos"/>
                <a:cs typeface="Aptos"/>
              </a:rPr>
              <a:t>politikas</a:t>
            </a:r>
            <a:r>
              <a:rPr sz="1350" b="0">
                <a:solidFill>
                  <a:srgbClr val="6F7A85"/>
                </a:solidFill>
                <a:latin typeface="Aptos"/>
                <a:ea typeface="Aptos"/>
                <a:cs typeface="Aptos"/>
              </a:rPr>
              <a:t> </a:t>
            </a:r>
            <a:r>
              <a:rPr sz="1350" b="0" err="1">
                <a:solidFill>
                  <a:srgbClr val="6F7A85"/>
                </a:solidFill>
                <a:latin typeface="Aptos"/>
                <a:ea typeface="Aptos"/>
                <a:cs typeface="Aptos"/>
              </a:rPr>
              <a:t>jautājumos</a:t>
            </a:r>
            <a:endParaRPr sz="1350" b="0">
              <a:solidFill>
                <a:srgbClr val="6F7A85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8" name="Taisnstūris 7">
            <a:extLst>
              <a:ext uri="{FF2B5EF4-FFF2-40B4-BE49-F238E27FC236}">
                <a16:creationId xmlns:a16="http://schemas.microsoft.com/office/drawing/2014/main" id="{E0412DAC-A2B7-4929-B16D-28847C9F2028}"/>
              </a:ext>
            </a:extLst>
          </p:cNvPr>
          <p:cNvSpPr>
            <a:spLocks noGrp="1"/>
          </p:cNvSpPr>
          <p:nvPr/>
        </p:nvSpPr>
        <p:spPr>
          <a:xfrm>
            <a:off x="914400" y="7762875"/>
            <a:ext cx="4953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rmAutofit fontScale="95833"/>
          </a:bodyPr>
          <a:lstStyle/>
          <a:p>
            <a:pPr algn="l">
              <a:defRPr sz="1200" b="1">
                <a:solidFill>
                  <a:srgbClr val="EF6C1C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EF6C1C"/>
                </a:solidFill>
                <a:latin typeface="Aptos"/>
                <a:ea typeface="Aptos"/>
                <a:cs typeface="Aptos"/>
              </a:rPr>
              <a:t>Demogrāfijas lietu padome  |  2026</a:t>
            </a:r>
          </a:p>
        </p:txBody>
      </p:sp>
    </p:spTree>
    <p:extLst>
      <p:ext uri="{BB962C8B-B14F-4D97-AF65-F5344CB8AC3E}">
        <p14:creationId xmlns:p14="http://schemas.microsoft.com/office/powerpoint/2010/main" val="11353590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E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aisnstūris 35">
            <a:extLst>
              <a:ext uri="{FF2B5EF4-FFF2-40B4-BE49-F238E27FC236}">
                <a16:creationId xmlns:a16="http://schemas.microsoft.com/office/drawing/2014/main" id="{BB518CB3-1AC6-449C-BA82-2E7E44052C3D}"/>
              </a:ext>
            </a:extLst>
          </p:cNvPr>
          <p:cNvSpPr>
            <a:spLocks noGrp="1"/>
          </p:cNvSpPr>
          <p:nvPr/>
        </p:nvSpPr>
        <p:spPr>
          <a:xfrm>
            <a:off x="-46899" y="0"/>
            <a:ext cx="190500" cy="8572500"/>
          </a:xfrm>
          <a:prstGeom prst="rect">
            <a:avLst/>
          </a:prstGeom>
          <a:solidFill>
            <a:srgbClr val="EF6C1C"/>
          </a:solidFill>
          <a:ln w="0">
            <a:solidFill>
              <a:srgbClr val="EF6C1C"/>
            </a:solidFill>
            <a:prstDash val="solid"/>
          </a:ln>
        </p:spPr>
        <p:txBody>
          <a:bodyPr/>
          <a:lstStyle/>
          <a:p>
            <a:endParaRPr lang="lv-LV"/>
          </a:p>
        </p:txBody>
      </p:sp>
      <p:sp>
        <p:nvSpPr>
          <p:cNvPr id="3" name="Taisnstūris 2">
            <a:extLst>
              <a:ext uri="{FF2B5EF4-FFF2-40B4-BE49-F238E27FC236}">
                <a16:creationId xmlns:a16="http://schemas.microsoft.com/office/drawing/2014/main" id="{1697396E-FE0B-4F6E-B0A0-E855FFA79E92}"/>
              </a:ext>
            </a:extLst>
          </p:cNvPr>
          <p:cNvSpPr>
            <a:spLocks noGrp="1"/>
          </p:cNvSpPr>
          <p:nvPr/>
        </p:nvSpPr>
        <p:spPr>
          <a:xfrm>
            <a:off x="708660" y="275091"/>
            <a:ext cx="40957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rmAutofit/>
          </a:bodyPr>
          <a:lstStyle/>
          <a:p>
            <a:pPr algn="l">
              <a:defRPr sz="1650" b="1">
                <a:solidFill>
                  <a:srgbClr val="263442"/>
                </a:solidFill>
                <a:latin typeface="Aptos"/>
                <a:ea typeface="Aptos"/>
                <a:cs typeface="Aptos"/>
              </a:defRPr>
            </a:pPr>
            <a:r>
              <a:rPr lang="lv-LV" sz="1200" b="1">
                <a:solidFill>
                  <a:schemeClr val="accent2"/>
                </a:solidFill>
                <a:latin typeface="Aptos"/>
                <a:ea typeface="Aptos"/>
                <a:cs typeface="Aptos"/>
              </a:rPr>
              <a:t>ĀRĒJIE NĀVES CĒLOŅI</a:t>
            </a:r>
            <a:endParaRPr sz="1200" b="1">
              <a:solidFill>
                <a:schemeClr val="accent2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5" name="Taisnstūris 4">
            <a:extLst>
              <a:ext uri="{FF2B5EF4-FFF2-40B4-BE49-F238E27FC236}">
                <a16:creationId xmlns:a16="http://schemas.microsoft.com/office/drawing/2014/main" id="{2719433F-4152-4C0C-BA18-09C710AC03D2}"/>
              </a:ext>
            </a:extLst>
          </p:cNvPr>
          <p:cNvSpPr>
            <a:spLocks noGrp="1"/>
          </p:cNvSpPr>
          <p:nvPr/>
        </p:nvSpPr>
        <p:spPr>
          <a:xfrm>
            <a:off x="685800" y="733425"/>
            <a:ext cx="1381125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rmAutofit/>
          </a:bodyPr>
          <a:lstStyle/>
          <a:p>
            <a:pPr algn="l">
              <a:defRPr sz="3150" b="1">
                <a:solidFill>
                  <a:srgbClr val="263442"/>
                </a:solidFill>
                <a:latin typeface="Aptos"/>
                <a:ea typeface="Aptos"/>
                <a:cs typeface="Aptos"/>
              </a:defRPr>
            </a:pPr>
            <a:r>
              <a:rPr sz="3000" b="1" err="1">
                <a:solidFill>
                  <a:srgbClr val="263442"/>
                </a:solidFill>
                <a:latin typeface="Aptos"/>
                <a:ea typeface="Aptos"/>
                <a:cs typeface="Aptos"/>
              </a:rPr>
              <a:t>Ārējie</a:t>
            </a:r>
            <a:r>
              <a:rPr sz="3000" b="1">
                <a:solidFill>
                  <a:srgbClr val="263442"/>
                </a:solidFill>
                <a:latin typeface="Aptos"/>
                <a:ea typeface="Aptos"/>
                <a:cs typeface="Aptos"/>
              </a:rPr>
              <a:t> </a:t>
            </a:r>
            <a:r>
              <a:rPr sz="3000" b="1" err="1">
                <a:solidFill>
                  <a:srgbClr val="263442"/>
                </a:solidFill>
                <a:latin typeface="Aptos"/>
                <a:ea typeface="Aptos"/>
                <a:cs typeface="Aptos"/>
              </a:rPr>
              <a:t>nāves</a:t>
            </a:r>
            <a:r>
              <a:rPr sz="3000" b="1">
                <a:solidFill>
                  <a:srgbClr val="263442"/>
                </a:solidFill>
                <a:latin typeface="Aptos"/>
                <a:ea typeface="Aptos"/>
                <a:cs typeface="Aptos"/>
              </a:rPr>
              <a:t> </a:t>
            </a:r>
            <a:r>
              <a:rPr sz="3000" b="1" err="1">
                <a:solidFill>
                  <a:srgbClr val="263442"/>
                </a:solidFill>
                <a:latin typeface="Aptos"/>
                <a:ea typeface="Aptos"/>
                <a:cs typeface="Aptos"/>
              </a:rPr>
              <a:t>cēloņi</a:t>
            </a:r>
            <a:r>
              <a:rPr sz="3000" b="1">
                <a:solidFill>
                  <a:srgbClr val="263442"/>
                </a:solidFill>
                <a:latin typeface="Aptos"/>
                <a:ea typeface="Aptos"/>
                <a:cs typeface="Aptos"/>
              </a:rPr>
              <a:t> </a:t>
            </a:r>
            <a:r>
              <a:rPr sz="3000" b="1" err="1">
                <a:solidFill>
                  <a:srgbClr val="263442"/>
                </a:solidFill>
                <a:latin typeface="Aptos"/>
                <a:ea typeface="Aptos"/>
                <a:cs typeface="Aptos"/>
              </a:rPr>
              <a:t>lielākoties</a:t>
            </a:r>
            <a:r>
              <a:rPr sz="3000" b="1">
                <a:solidFill>
                  <a:srgbClr val="263442"/>
                </a:solidFill>
                <a:latin typeface="Aptos"/>
                <a:ea typeface="Aptos"/>
                <a:cs typeface="Aptos"/>
              </a:rPr>
              <a:t> </a:t>
            </a:r>
            <a:r>
              <a:rPr sz="3000" b="1" err="1">
                <a:solidFill>
                  <a:srgbClr val="263442"/>
                </a:solidFill>
                <a:latin typeface="Aptos"/>
                <a:ea typeface="Aptos"/>
                <a:cs typeface="Aptos"/>
              </a:rPr>
              <a:t>ir</a:t>
            </a:r>
            <a:r>
              <a:rPr sz="3000" b="1">
                <a:solidFill>
                  <a:srgbClr val="263442"/>
                </a:solidFill>
                <a:latin typeface="Aptos"/>
                <a:ea typeface="Aptos"/>
                <a:cs typeface="Aptos"/>
              </a:rPr>
              <a:t> </a:t>
            </a:r>
            <a:r>
              <a:rPr sz="3000" b="1" err="1">
                <a:solidFill>
                  <a:srgbClr val="263442"/>
                </a:solidFill>
                <a:latin typeface="Aptos"/>
                <a:ea typeface="Aptos"/>
                <a:cs typeface="Aptos"/>
              </a:rPr>
              <a:t>novēršami</a:t>
            </a:r>
            <a:endParaRPr sz="3000" b="1">
              <a:solidFill>
                <a:srgbClr val="263442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6" name="Taisnstūris 5">
            <a:extLst>
              <a:ext uri="{FF2B5EF4-FFF2-40B4-BE49-F238E27FC236}">
                <a16:creationId xmlns:a16="http://schemas.microsoft.com/office/drawing/2014/main" id="{D37D892F-218F-4B98-87E9-D4585488A7B5}"/>
              </a:ext>
            </a:extLst>
          </p:cNvPr>
          <p:cNvSpPr>
            <a:spLocks noGrp="1"/>
          </p:cNvSpPr>
          <p:nvPr/>
        </p:nvSpPr>
        <p:spPr>
          <a:xfrm>
            <a:off x="685800" y="1447800"/>
            <a:ext cx="914400" cy="47625"/>
          </a:xfrm>
          <a:prstGeom prst="rect">
            <a:avLst/>
          </a:prstGeom>
          <a:solidFill>
            <a:srgbClr val="EF6C1C"/>
          </a:solidFill>
          <a:ln w="0">
            <a:solidFill>
              <a:srgbClr val="EF6C1C"/>
            </a:solidFill>
            <a:prstDash val="solid"/>
          </a:ln>
        </p:spPr>
        <p:txBody>
          <a:bodyPr/>
          <a:lstStyle/>
          <a:p>
            <a:endParaRPr lang="lv-LV"/>
          </a:p>
        </p:txBody>
      </p:sp>
      <p:sp>
        <p:nvSpPr>
          <p:cNvPr id="7" name="Taisnstūris 6">
            <a:extLst>
              <a:ext uri="{FF2B5EF4-FFF2-40B4-BE49-F238E27FC236}">
                <a16:creationId xmlns:a16="http://schemas.microsoft.com/office/drawing/2014/main" id="{5FF28CC2-F9D0-46A7-A270-EAD3FF70B7C1}"/>
              </a:ext>
            </a:extLst>
          </p:cNvPr>
          <p:cNvSpPr>
            <a:spLocks noGrp="1"/>
          </p:cNvSpPr>
          <p:nvPr/>
        </p:nvSpPr>
        <p:spPr>
          <a:xfrm>
            <a:off x="723900" y="1666875"/>
            <a:ext cx="130492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rmAutofit/>
          </a:bodyPr>
          <a:lstStyle/>
          <a:p>
            <a:pPr algn="l">
              <a:defRPr sz="1725" b="0">
                <a:solidFill>
                  <a:srgbClr val="6F7A85"/>
                </a:solidFill>
                <a:latin typeface="Aptos"/>
                <a:ea typeface="Aptos"/>
                <a:cs typeface="Aptos"/>
              </a:defRPr>
            </a:pPr>
            <a:r>
              <a:rPr lang="lv-LV" sz="1725" b="0">
                <a:solidFill>
                  <a:srgbClr val="6F7A85"/>
                </a:solidFill>
                <a:latin typeface="Aptos"/>
                <a:ea typeface="Aptos"/>
                <a:cs typeface="Aptos"/>
              </a:rPr>
              <a:t>Ārējie nāves cēloņi ir nāves gadījumi, kurus izraisa ārēji faktori – notikums vai iedarbe, nevis slimības dabiskā norise.</a:t>
            </a:r>
          </a:p>
        </p:txBody>
      </p:sp>
      <p:sp>
        <p:nvSpPr>
          <p:cNvPr id="35" name="Taisnstūris 34">
            <a:extLst>
              <a:ext uri="{FF2B5EF4-FFF2-40B4-BE49-F238E27FC236}">
                <a16:creationId xmlns:a16="http://schemas.microsoft.com/office/drawing/2014/main" id="{39386E8A-97AC-42DA-9070-FDB1CDD9C92D}"/>
              </a:ext>
            </a:extLst>
          </p:cNvPr>
          <p:cNvSpPr>
            <a:spLocks noGrp="1"/>
          </p:cNvSpPr>
          <p:nvPr/>
        </p:nvSpPr>
        <p:spPr>
          <a:xfrm>
            <a:off x="14258925" y="8110140"/>
            <a:ext cx="4762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rmAutofit fontScale="85714"/>
          </a:bodyPr>
          <a:lstStyle/>
          <a:p>
            <a:pPr algn="r">
              <a:defRPr sz="1050" b="0">
                <a:solidFill>
                  <a:srgbClr val="A6A29D"/>
                </a:solidFill>
                <a:latin typeface="Aptos"/>
                <a:ea typeface="Aptos"/>
                <a:cs typeface="Aptos"/>
              </a:defRPr>
            </a:pPr>
            <a:fld id="{BA594D5A-B502-4941-949F-F53BC1CB7285}" type="slidenum">
              <a:rPr lang="lv-LV" sz="1050" b="0" smtClean="0">
                <a:solidFill>
                  <a:srgbClr val="A6A29D"/>
                </a:solidFill>
                <a:latin typeface="Aptos"/>
                <a:ea typeface="Aptos"/>
                <a:cs typeface="Aptos"/>
              </a:rPr>
              <a:t>2</a:t>
            </a:fld>
            <a:endParaRPr sz="1050" b="0">
              <a:solidFill>
                <a:srgbClr val="A6A29D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108" name="Shape 43">
            <a:extLst>
              <a:ext uri="{FF2B5EF4-FFF2-40B4-BE49-F238E27FC236}">
                <a16:creationId xmlns:a16="http://schemas.microsoft.com/office/drawing/2014/main" id="{CD1005F3-1B9E-27D6-0412-AD0C35E1178D}"/>
              </a:ext>
            </a:extLst>
          </p:cNvPr>
          <p:cNvSpPr/>
          <p:nvPr/>
        </p:nvSpPr>
        <p:spPr>
          <a:xfrm>
            <a:off x="723900" y="6486526"/>
            <a:ext cx="14001750" cy="1085850"/>
          </a:xfrm>
          <a:prstGeom prst="roundRect">
            <a:avLst>
              <a:gd name="adj" fmla="val 12632"/>
            </a:avLst>
          </a:prstGeom>
          <a:solidFill>
            <a:srgbClr val="FEFBF5"/>
          </a:solidFill>
          <a:ln w="8890">
            <a:solidFill>
              <a:schemeClr val="accent6">
                <a:lumMod val="75000"/>
              </a:schemeClr>
            </a:solidFill>
            <a:prstDash val="solid"/>
          </a:ln>
        </p:spPr>
        <p:txBody>
          <a:bodyPr/>
          <a:lstStyle/>
          <a:p>
            <a:endParaRPr lang="lv-LV" sz="2250">
              <a:latin typeface="DejaVu Sans"/>
            </a:endParaRPr>
          </a:p>
        </p:txBody>
      </p:sp>
      <p:pic>
        <p:nvPicPr>
          <p:cNvPr id="110" name="Image 7" descr="preencoded.png">
            <a:extLst>
              <a:ext uri="{FF2B5EF4-FFF2-40B4-BE49-F238E27FC236}">
                <a16:creationId xmlns:a16="http://schemas.microsoft.com/office/drawing/2014/main" id="{8EA0F2CE-7BF9-AEC8-C84D-518987DC617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03960" y="6852286"/>
            <a:ext cx="228600" cy="228600"/>
          </a:xfrm>
          <a:prstGeom prst="rect">
            <a:avLst/>
          </a:prstGeom>
        </p:spPr>
      </p:pic>
      <p:sp>
        <p:nvSpPr>
          <p:cNvPr id="112" name="Shape 45">
            <a:extLst>
              <a:ext uri="{FF2B5EF4-FFF2-40B4-BE49-F238E27FC236}">
                <a16:creationId xmlns:a16="http://schemas.microsoft.com/office/drawing/2014/main" id="{269F4F95-FCA3-DE81-4613-AE0DC9D125E1}"/>
              </a:ext>
            </a:extLst>
          </p:cNvPr>
          <p:cNvSpPr/>
          <p:nvPr/>
        </p:nvSpPr>
        <p:spPr>
          <a:xfrm>
            <a:off x="1901190" y="6703696"/>
            <a:ext cx="0" cy="548640"/>
          </a:xfrm>
          <a:prstGeom prst="line">
            <a:avLst/>
          </a:prstGeom>
          <a:noFill/>
          <a:ln w="16510">
            <a:solidFill>
              <a:srgbClr val="E95F20"/>
            </a:solidFill>
            <a:prstDash val="solid"/>
          </a:ln>
        </p:spPr>
        <p:txBody>
          <a:bodyPr/>
          <a:lstStyle/>
          <a:p>
            <a:endParaRPr lang="lv-LV" sz="2250">
              <a:latin typeface="DejaVu Sans"/>
            </a:endParaRPr>
          </a:p>
        </p:txBody>
      </p:sp>
      <p:sp>
        <p:nvSpPr>
          <p:cNvPr id="114" name="Text 46">
            <a:extLst>
              <a:ext uri="{FF2B5EF4-FFF2-40B4-BE49-F238E27FC236}">
                <a16:creationId xmlns:a16="http://schemas.microsoft.com/office/drawing/2014/main" id="{4B09E123-EF43-B8F3-0569-DEE5460DE183}"/>
              </a:ext>
            </a:extLst>
          </p:cNvPr>
          <p:cNvSpPr/>
          <p:nvPr/>
        </p:nvSpPr>
        <p:spPr>
          <a:xfrm>
            <a:off x="2227341" y="6649031"/>
            <a:ext cx="11715750" cy="4343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lv-LV" sz="1875" b="1">
                <a:solidFill>
                  <a:srgbClr val="273240"/>
                </a:solidFill>
                <a:latin typeface="DejaVu Sans"/>
              </a:rPr>
              <a:t>Lielāko daļu ārējo nāves cēloņu </a:t>
            </a:r>
            <a:r>
              <a:rPr lang="lv-LV" sz="1875" b="1">
                <a:solidFill>
                  <a:srgbClr val="C00000"/>
                </a:solidFill>
                <a:latin typeface="DejaVu Sans"/>
              </a:rPr>
              <a:t>ir iespējams novērst!</a:t>
            </a:r>
          </a:p>
        </p:txBody>
      </p:sp>
      <p:sp>
        <p:nvSpPr>
          <p:cNvPr id="116" name="Text 47">
            <a:extLst>
              <a:ext uri="{FF2B5EF4-FFF2-40B4-BE49-F238E27FC236}">
                <a16:creationId xmlns:a16="http://schemas.microsoft.com/office/drawing/2014/main" id="{175543EA-BB55-FB58-681E-1B6D56DFFB93}"/>
              </a:ext>
            </a:extLst>
          </p:cNvPr>
          <p:cNvSpPr/>
          <p:nvPr/>
        </p:nvSpPr>
        <p:spPr>
          <a:xfrm>
            <a:off x="2209800" y="7184749"/>
            <a:ext cx="1160145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1200">
                <a:solidFill>
                  <a:srgbClr val="6D7885"/>
                </a:solidFill>
                <a:latin typeface="DejaVu Sans"/>
              </a:rPr>
              <a:t>Risinājumi </a:t>
            </a:r>
            <a:r>
              <a:rPr lang="en-US" sz="1200" err="1">
                <a:solidFill>
                  <a:srgbClr val="6D7885"/>
                </a:solidFill>
                <a:latin typeface="DejaVu Sans"/>
              </a:rPr>
              <a:t>bieži</a:t>
            </a:r>
            <a:r>
              <a:rPr lang="en-US" sz="1200">
                <a:solidFill>
                  <a:srgbClr val="6D7885"/>
                </a:solidFill>
                <a:latin typeface="DejaVu Sans"/>
              </a:rPr>
              <a:t> </a:t>
            </a:r>
            <a:r>
              <a:rPr lang="en-US" sz="1200" err="1">
                <a:solidFill>
                  <a:srgbClr val="6D7885"/>
                </a:solidFill>
                <a:latin typeface="DejaVu Sans"/>
              </a:rPr>
              <a:t>sniedzas</a:t>
            </a:r>
            <a:r>
              <a:rPr lang="en-US" sz="1200">
                <a:solidFill>
                  <a:srgbClr val="6D7885"/>
                </a:solidFill>
                <a:latin typeface="DejaVu Sans"/>
              </a:rPr>
              <a:t> </a:t>
            </a:r>
            <a:r>
              <a:rPr lang="en-US" sz="1200" err="1">
                <a:solidFill>
                  <a:srgbClr val="6D7885"/>
                </a:solidFill>
                <a:latin typeface="DejaVu Sans"/>
              </a:rPr>
              <a:t>ārpus</a:t>
            </a:r>
            <a:r>
              <a:rPr lang="en-US" sz="1200">
                <a:solidFill>
                  <a:srgbClr val="6D7885"/>
                </a:solidFill>
                <a:latin typeface="DejaVu Sans"/>
              </a:rPr>
              <a:t> </a:t>
            </a:r>
            <a:r>
              <a:rPr lang="en-US" sz="1200" err="1">
                <a:solidFill>
                  <a:srgbClr val="6D7885"/>
                </a:solidFill>
                <a:latin typeface="DejaVu Sans"/>
              </a:rPr>
              <a:t>veselības</a:t>
            </a:r>
            <a:r>
              <a:rPr lang="en-US" sz="1200">
                <a:solidFill>
                  <a:srgbClr val="6D7885"/>
                </a:solidFill>
                <a:latin typeface="DejaVu Sans"/>
              </a:rPr>
              <a:t> </a:t>
            </a:r>
            <a:r>
              <a:rPr lang="en-US" sz="1200" err="1">
                <a:solidFill>
                  <a:srgbClr val="6D7885"/>
                </a:solidFill>
                <a:latin typeface="DejaVu Sans"/>
              </a:rPr>
              <a:t>aprūpes</a:t>
            </a:r>
            <a:r>
              <a:rPr lang="en-US" sz="1200">
                <a:solidFill>
                  <a:srgbClr val="6D7885"/>
                </a:solidFill>
                <a:latin typeface="DejaVu Sans"/>
              </a:rPr>
              <a:t> – </a:t>
            </a:r>
            <a:r>
              <a:rPr lang="en-US" sz="1200" err="1">
                <a:solidFill>
                  <a:srgbClr val="6D7885"/>
                </a:solidFill>
                <a:latin typeface="DejaVu Sans"/>
              </a:rPr>
              <a:t>droša</a:t>
            </a:r>
            <a:r>
              <a:rPr lang="en-US" sz="1200">
                <a:solidFill>
                  <a:srgbClr val="6D7885"/>
                </a:solidFill>
                <a:latin typeface="DejaVu Sans"/>
              </a:rPr>
              <a:t> vide, </a:t>
            </a:r>
            <a:r>
              <a:rPr lang="en-US" sz="1200" err="1">
                <a:solidFill>
                  <a:srgbClr val="6D7885"/>
                </a:solidFill>
                <a:latin typeface="DejaVu Sans"/>
              </a:rPr>
              <a:t>satiksme</a:t>
            </a:r>
            <a:r>
              <a:rPr lang="en-US" sz="1200">
                <a:solidFill>
                  <a:srgbClr val="6D7885"/>
                </a:solidFill>
                <a:latin typeface="DejaVu Sans"/>
              </a:rPr>
              <a:t>, </a:t>
            </a:r>
            <a:r>
              <a:rPr lang="en-US" sz="1200" err="1">
                <a:solidFill>
                  <a:srgbClr val="6D7885"/>
                </a:solidFill>
                <a:latin typeface="DejaVu Sans"/>
              </a:rPr>
              <a:t>izglītība</a:t>
            </a:r>
            <a:r>
              <a:rPr lang="en-US" sz="1200">
                <a:solidFill>
                  <a:srgbClr val="6D7885"/>
                </a:solidFill>
                <a:latin typeface="DejaVu Sans"/>
              </a:rPr>
              <a:t>, </a:t>
            </a:r>
            <a:r>
              <a:rPr lang="en-US" sz="1200" err="1">
                <a:solidFill>
                  <a:srgbClr val="6D7885"/>
                </a:solidFill>
                <a:latin typeface="DejaVu Sans"/>
              </a:rPr>
              <a:t>vecāku</a:t>
            </a:r>
            <a:r>
              <a:rPr lang="en-US" sz="1200">
                <a:solidFill>
                  <a:srgbClr val="6D7885"/>
                </a:solidFill>
                <a:latin typeface="DejaVu Sans"/>
              </a:rPr>
              <a:t> </a:t>
            </a:r>
            <a:r>
              <a:rPr lang="en-US" sz="1200" err="1">
                <a:solidFill>
                  <a:srgbClr val="6D7885"/>
                </a:solidFill>
                <a:latin typeface="DejaVu Sans"/>
              </a:rPr>
              <a:t>atbildība</a:t>
            </a:r>
            <a:r>
              <a:rPr lang="en-US" sz="1200">
                <a:solidFill>
                  <a:srgbClr val="6D7885"/>
                </a:solidFill>
                <a:latin typeface="DejaVu Sans"/>
              </a:rPr>
              <a:t> un </a:t>
            </a:r>
            <a:r>
              <a:rPr lang="en-US" sz="1200" err="1">
                <a:solidFill>
                  <a:srgbClr val="6D7885"/>
                </a:solidFill>
                <a:latin typeface="DejaVu Sans"/>
              </a:rPr>
              <a:t>savlaicīgs</a:t>
            </a:r>
            <a:r>
              <a:rPr lang="en-US" sz="1200">
                <a:solidFill>
                  <a:srgbClr val="6D7885"/>
                </a:solidFill>
                <a:latin typeface="DejaVu Sans"/>
              </a:rPr>
              <a:t> </a:t>
            </a:r>
            <a:r>
              <a:rPr lang="en-US" sz="1200" err="1">
                <a:solidFill>
                  <a:srgbClr val="6D7885"/>
                </a:solidFill>
                <a:latin typeface="DejaVu Sans"/>
              </a:rPr>
              <a:t>atbalsts</a:t>
            </a:r>
            <a:r>
              <a:rPr lang="en-US" sz="1200">
                <a:solidFill>
                  <a:srgbClr val="6D7885"/>
                </a:solidFill>
                <a:latin typeface="DejaVu Sans"/>
              </a:rPr>
              <a:t>.</a:t>
            </a:r>
            <a:endParaRPr lang="en-US" sz="1200">
              <a:latin typeface="DejaVu Sans"/>
            </a:endParaRPr>
          </a:p>
        </p:txBody>
      </p:sp>
      <p:pic>
        <p:nvPicPr>
          <p:cNvPr id="132" name="Attēls 131">
            <a:extLst>
              <a:ext uri="{FF2B5EF4-FFF2-40B4-BE49-F238E27FC236}">
                <a16:creationId xmlns:a16="http://schemas.microsoft.com/office/drawing/2014/main" id="{810383B5-BE07-F9E3-6B01-BBD463023C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2490" y="6623686"/>
            <a:ext cx="815340" cy="815340"/>
          </a:xfrm>
          <a:prstGeom prst="rect">
            <a:avLst/>
          </a:prstGeom>
        </p:spPr>
      </p:pic>
      <p:sp>
        <p:nvSpPr>
          <p:cNvPr id="2" name="Taisnstūris: ar noapaļotiem stūriem 1">
            <a:extLst>
              <a:ext uri="{FF2B5EF4-FFF2-40B4-BE49-F238E27FC236}">
                <a16:creationId xmlns:a16="http://schemas.microsoft.com/office/drawing/2014/main" id="{2DBD1A5D-E0B6-44EA-8AEF-7921EE0AD22F}"/>
              </a:ext>
            </a:extLst>
          </p:cNvPr>
          <p:cNvSpPr>
            <a:spLocks noGrp="1"/>
          </p:cNvSpPr>
          <p:nvPr/>
        </p:nvSpPr>
        <p:spPr>
          <a:xfrm>
            <a:off x="695325" y="2262188"/>
            <a:ext cx="3333750" cy="1857375"/>
          </a:xfrm>
          <a:prstGeom prst="roundRect">
            <a:avLst>
              <a:gd name="adj" fmla="val 11282"/>
            </a:avLst>
          </a:prstGeom>
          <a:solidFill>
            <a:srgbClr val="FFFFFF"/>
          </a:solidFill>
          <a:ln w="11430">
            <a:solidFill>
              <a:srgbClr val="E3DED8"/>
            </a:solidFill>
            <a:prstDash val="solid"/>
          </a:ln>
        </p:spPr>
        <p:txBody>
          <a:bodyPr/>
          <a:lstStyle/>
          <a:p>
            <a:endParaRPr lang="lv-LV"/>
          </a:p>
        </p:txBody>
      </p:sp>
      <p:pic>
        <p:nvPicPr>
          <p:cNvPr id="4" name="Attēls 3">
            <a:extLst>
              <a:ext uri="{FF2B5EF4-FFF2-40B4-BE49-F238E27FC236}">
                <a16:creationId xmlns:a16="http://schemas.microsoft.com/office/drawing/2014/main" id="{C24437DE-FEE4-87DF-FB62-587AE337D64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/>
        </p:blipFill>
        <p:spPr>
          <a:xfrm>
            <a:off x="885825" y="2490788"/>
            <a:ext cx="723900" cy="723900"/>
          </a:xfrm>
          <a:prstGeom prst="rect">
            <a:avLst/>
          </a:prstGeom>
        </p:spPr>
      </p:pic>
      <p:sp>
        <p:nvSpPr>
          <p:cNvPr id="8" name="Taisnstūris 7">
            <a:extLst>
              <a:ext uri="{FF2B5EF4-FFF2-40B4-BE49-F238E27FC236}">
                <a16:creationId xmlns:a16="http://schemas.microsoft.com/office/drawing/2014/main" id="{9720C702-4EED-40FD-B2C4-2151C3D5CFA1}"/>
              </a:ext>
            </a:extLst>
          </p:cNvPr>
          <p:cNvSpPr>
            <a:spLocks noGrp="1"/>
          </p:cNvSpPr>
          <p:nvPr/>
        </p:nvSpPr>
        <p:spPr>
          <a:xfrm>
            <a:off x="1762125" y="2519363"/>
            <a:ext cx="20764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rmAutofit fontScale="94118"/>
          </a:bodyPr>
          <a:lstStyle>
            <a:defPPr>
              <a:defRPr lang="lv-LV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 sz="1275" b="1">
                <a:solidFill>
                  <a:srgbClr val="315B78"/>
                </a:solidFill>
                <a:latin typeface="Aptos"/>
                <a:ea typeface="Aptos"/>
                <a:cs typeface="Aptos"/>
              </a:defRPr>
            </a:pPr>
            <a:r>
              <a:rPr sz="1275" b="1">
                <a:solidFill>
                  <a:srgbClr val="315B78"/>
                </a:solidFill>
                <a:latin typeface="Aptos"/>
                <a:ea typeface="Aptos"/>
                <a:cs typeface="Aptos"/>
              </a:rPr>
              <a:t>TRANSPORTA NEGADĪJUMI</a:t>
            </a:r>
          </a:p>
        </p:txBody>
      </p:sp>
      <p:sp>
        <p:nvSpPr>
          <p:cNvPr id="9" name="Taisnstūris 8">
            <a:extLst>
              <a:ext uri="{FF2B5EF4-FFF2-40B4-BE49-F238E27FC236}">
                <a16:creationId xmlns:a16="http://schemas.microsoft.com/office/drawing/2014/main" id="{2D87F587-1552-477B-9F2E-389F131C307F}"/>
              </a:ext>
            </a:extLst>
          </p:cNvPr>
          <p:cNvSpPr>
            <a:spLocks noGrp="1"/>
          </p:cNvSpPr>
          <p:nvPr/>
        </p:nvSpPr>
        <p:spPr>
          <a:xfrm>
            <a:off x="1762125" y="3071813"/>
            <a:ext cx="2047875" cy="723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rmAutofit/>
          </a:bodyPr>
          <a:lstStyle>
            <a:defPPr>
              <a:defRPr lang="lv-LV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 sz="1275" b="0">
                <a:solidFill>
                  <a:srgbClr val="263442"/>
                </a:solidFill>
                <a:latin typeface="Aptos"/>
                <a:ea typeface="Aptos"/>
                <a:cs typeface="Aptos"/>
              </a:defRPr>
            </a:pPr>
            <a:r>
              <a:rPr lang="lv-LV" sz="1275" b="0">
                <a:solidFill>
                  <a:srgbClr val="263442"/>
                </a:solidFill>
                <a:latin typeface="Aptos"/>
                <a:ea typeface="Aptos"/>
                <a:cs typeface="Aptos"/>
              </a:rPr>
              <a:t>Ceļu satiksmes un citi negadījumi</a:t>
            </a:r>
            <a:endParaRPr sz="1275" b="0">
              <a:solidFill>
                <a:srgbClr val="263442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10" name="Taisnstūris: ar noapaļotiem stūriem 9">
            <a:extLst>
              <a:ext uri="{FF2B5EF4-FFF2-40B4-BE49-F238E27FC236}">
                <a16:creationId xmlns:a16="http://schemas.microsoft.com/office/drawing/2014/main" id="{D5C7D944-B39A-4320-B7E2-FA02BB19A78C}"/>
              </a:ext>
            </a:extLst>
          </p:cNvPr>
          <p:cNvSpPr>
            <a:spLocks noGrp="1"/>
          </p:cNvSpPr>
          <p:nvPr/>
        </p:nvSpPr>
        <p:spPr>
          <a:xfrm>
            <a:off x="4200525" y="2262188"/>
            <a:ext cx="3333750" cy="1857375"/>
          </a:xfrm>
          <a:prstGeom prst="roundRect">
            <a:avLst>
              <a:gd name="adj" fmla="val 11282"/>
            </a:avLst>
          </a:prstGeom>
          <a:solidFill>
            <a:srgbClr val="FFFFFF"/>
          </a:solidFill>
          <a:ln w="11430">
            <a:solidFill>
              <a:srgbClr val="E3DED8"/>
            </a:solidFill>
            <a:prstDash val="solid"/>
          </a:ln>
        </p:spPr>
        <p:txBody>
          <a:bodyPr/>
          <a:lstStyle/>
          <a:p>
            <a:endParaRPr lang="lv-LV"/>
          </a:p>
        </p:txBody>
      </p:sp>
      <p:pic>
        <p:nvPicPr>
          <p:cNvPr id="11" name="Attēls 10">
            <a:extLst>
              <a:ext uri="{FF2B5EF4-FFF2-40B4-BE49-F238E27FC236}">
                <a16:creationId xmlns:a16="http://schemas.microsoft.com/office/drawing/2014/main" id="{B6A9B69F-2929-2409-53FD-BF2FB295052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/>
        </p:blipFill>
        <p:spPr>
          <a:xfrm>
            <a:off x="4391025" y="2490788"/>
            <a:ext cx="723900" cy="723900"/>
          </a:xfrm>
          <a:prstGeom prst="rect">
            <a:avLst/>
          </a:prstGeom>
        </p:spPr>
      </p:pic>
      <p:sp>
        <p:nvSpPr>
          <p:cNvPr id="12" name="Taisnstūris 11">
            <a:extLst>
              <a:ext uri="{FF2B5EF4-FFF2-40B4-BE49-F238E27FC236}">
                <a16:creationId xmlns:a16="http://schemas.microsoft.com/office/drawing/2014/main" id="{56546E0A-A37E-4ED0-B349-1AC4C65DD844}"/>
              </a:ext>
            </a:extLst>
          </p:cNvPr>
          <p:cNvSpPr>
            <a:spLocks noGrp="1"/>
          </p:cNvSpPr>
          <p:nvPr/>
        </p:nvSpPr>
        <p:spPr>
          <a:xfrm>
            <a:off x="5267325" y="2519363"/>
            <a:ext cx="20764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rmAutofit/>
          </a:bodyPr>
          <a:lstStyle>
            <a:defPPr>
              <a:defRPr lang="lv-LV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 sz="1275" b="1">
                <a:solidFill>
                  <a:srgbClr val="EF6C1C"/>
                </a:solidFill>
                <a:latin typeface="Aptos"/>
                <a:ea typeface="Aptos"/>
                <a:cs typeface="Aptos"/>
              </a:defRPr>
            </a:pPr>
            <a:r>
              <a:rPr sz="1275" b="1">
                <a:solidFill>
                  <a:srgbClr val="EF6C1C"/>
                </a:solidFill>
                <a:latin typeface="Aptos"/>
                <a:ea typeface="Aptos"/>
                <a:cs typeface="Aptos"/>
              </a:rPr>
              <a:t>KRITIENI</a:t>
            </a:r>
          </a:p>
        </p:txBody>
      </p:sp>
      <p:sp>
        <p:nvSpPr>
          <p:cNvPr id="14" name="Taisnstūris 13">
            <a:extLst>
              <a:ext uri="{FF2B5EF4-FFF2-40B4-BE49-F238E27FC236}">
                <a16:creationId xmlns:a16="http://schemas.microsoft.com/office/drawing/2014/main" id="{4F0CCA8D-4069-4075-8426-13C5FCDE02A1}"/>
              </a:ext>
            </a:extLst>
          </p:cNvPr>
          <p:cNvSpPr>
            <a:spLocks noGrp="1"/>
          </p:cNvSpPr>
          <p:nvPr/>
        </p:nvSpPr>
        <p:spPr>
          <a:xfrm>
            <a:off x="5267325" y="3071813"/>
            <a:ext cx="2047875" cy="723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rmAutofit/>
          </a:bodyPr>
          <a:lstStyle>
            <a:defPPr>
              <a:defRPr lang="lv-LV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 sz="1275" b="0">
                <a:solidFill>
                  <a:srgbClr val="263442"/>
                </a:solidFill>
                <a:latin typeface="Aptos"/>
                <a:ea typeface="Aptos"/>
                <a:cs typeface="Aptos"/>
              </a:defRPr>
            </a:pPr>
            <a:r>
              <a:rPr lang="lv-LV" sz="1275" b="0">
                <a:solidFill>
                  <a:srgbClr val="263442"/>
                </a:solidFill>
                <a:latin typeface="Aptos"/>
                <a:ea typeface="Aptos"/>
                <a:cs typeface="Aptos"/>
              </a:rPr>
              <a:t>Paslīdēšana, paklupšana, kritieni no augstuma</a:t>
            </a:r>
            <a:endParaRPr sz="1275" b="0">
              <a:solidFill>
                <a:srgbClr val="263442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15" name="Taisnstūris: ar noapaļotiem stūriem 14">
            <a:extLst>
              <a:ext uri="{FF2B5EF4-FFF2-40B4-BE49-F238E27FC236}">
                <a16:creationId xmlns:a16="http://schemas.microsoft.com/office/drawing/2014/main" id="{9C9EE105-CD90-44B4-9237-2FB43501EADF}"/>
              </a:ext>
            </a:extLst>
          </p:cNvPr>
          <p:cNvSpPr>
            <a:spLocks noGrp="1"/>
          </p:cNvSpPr>
          <p:nvPr/>
        </p:nvSpPr>
        <p:spPr>
          <a:xfrm>
            <a:off x="7705725" y="2262188"/>
            <a:ext cx="3333750" cy="1857375"/>
          </a:xfrm>
          <a:prstGeom prst="roundRect">
            <a:avLst>
              <a:gd name="adj" fmla="val 11282"/>
            </a:avLst>
          </a:prstGeom>
          <a:solidFill>
            <a:srgbClr val="FFFFFF"/>
          </a:solidFill>
          <a:ln w="11430">
            <a:solidFill>
              <a:srgbClr val="E3DED8"/>
            </a:solidFill>
            <a:prstDash val="solid"/>
          </a:ln>
        </p:spPr>
        <p:txBody>
          <a:bodyPr/>
          <a:lstStyle/>
          <a:p>
            <a:endParaRPr lang="lv-LV"/>
          </a:p>
        </p:txBody>
      </p:sp>
      <p:pic>
        <p:nvPicPr>
          <p:cNvPr id="16" name="Attēls 15">
            <a:extLst>
              <a:ext uri="{FF2B5EF4-FFF2-40B4-BE49-F238E27FC236}">
                <a16:creationId xmlns:a16="http://schemas.microsoft.com/office/drawing/2014/main" id="{616C4480-6518-CF31-7C2E-582F2B4A536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/>
        </p:blipFill>
        <p:spPr>
          <a:xfrm>
            <a:off x="7896225" y="2490788"/>
            <a:ext cx="723900" cy="723900"/>
          </a:xfrm>
          <a:prstGeom prst="rect">
            <a:avLst/>
          </a:prstGeom>
        </p:spPr>
      </p:pic>
      <p:sp>
        <p:nvSpPr>
          <p:cNvPr id="17" name="Taisnstūris 16">
            <a:extLst>
              <a:ext uri="{FF2B5EF4-FFF2-40B4-BE49-F238E27FC236}">
                <a16:creationId xmlns:a16="http://schemas.microsoft.com/office/drawing/2014/main" id="{6CD99214-6C41-4E30-9E19-7146A3F01EF0}"/>
              </a:ext>
            </a:extLst>
          </p:cNvPr>
          <p:cNvSpPr>
            <a:spLocks noGrp="1"/>
          </p:cNvSpPr>
          <p:nvPr/>
        </p:nvSpPr>
        <p:spPr>
          <a:xfrm>
            <a:off x="8772525" y="2519363"/>
            <a:ext cx="20764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rmAutofit/>
          </a:bodyPr>
          <a:lstStyle>
            <a:defPPr>
              <a:defRPr lang="lv-LV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 sz="1275" b="1">
                <a:solidFill>
                  <a:srgbClr val="5B8A8B"/>
                </a:solidFill>
                <a:latin typeface="Aptos"/>
                <a:ea typeface="Aptos"/>
                <a:cs typeface="Aptos"/>
              </a:defRPr>
            </a:pPr>
            <a:r>
              <a:rPr sz="1275" b="1">
                <a:solidFill>
                  <a:srgbClr val="5B8A8B"/>
                </a:solidFill>
                <a:latin typeface="Aptos"/>
                <a:ea typeface="Aptos"/>
                <a:cs typeface="Aptos"/>
              </a:rPr>
              <a:t>NOSLĪKŠANA</a:t>
            </a:r>
          </a:p>
        </p:txBody>
      </p:sp>
      <p:sp>
        <p:nvSpPr>
          <p:cNvPr id="18" name="Taisnstūris 17">
            <a:extLst>
              <a:ext uri="{FF2B5EF4-FFF2-40B4-BE49-F238E27FC236}">
                <a16:creationId xmlns:a16="http://schemas.microsoft.com/office/drawing/2014/main" id="{241BC27E-7A9E-4AF3-8395-F4440AC9065B}"/>
              </a:ext>
            </a:extLst>
          </p:cNvPr>
          <p:cNvSpPr>
            <a:spLocks noGrp="1"/>
          </p:cNvSpPr>
          <p:nvPr/>
        </p:nvSpPr>
        <p:spPr>
          <a:xfrm>
            <a:off x="8772525" y="3071813"/>
            <a:ext cx="2047875" cy="723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rmAutofit/>
          </a:bodyPr>
          <a:lstStyle>
            <a:defPPr>
              <a:defRPr lang="lv-LV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 sz="1275" b="0">
                <a:solidFill>
                  <a:srgbClr val="263442"/>
                </a:solidFill>
                <a:latin typeface="Aptos"/>
                <a:ea typeface="Aptos"/>
                <a:cs typeface="Aptos"/>
              </a:defRPr>
            </a:pPr>
            <a:r>
              <a:rPr lang="lv-LV" sz="1275" b="0">
                <a:solidFill>
                  <a:srgbClr val="263442"/>
                </a:solidFill>
                <a:latin typeface="Aptos"/>
                <a:ea typeface="Aptos"/>
                <a:cs typeface="Aptos"/>
              </a:rPr>
              <a:t>Upēs, </a:t>
            </a:r>
            <a:r>
              <a:rPr lang="lv-LV" sz="1275" b="1">
                <a:solidFill>
                  <a:srgbClr val="263442"/>
                </a:solidFill>
                <a:latin typeface="Aptos"/>
                <a:ea typeface="Aptos"/>
                <a:cs typeface="Aptos"/>
              </a:rPr>
              <a:t>dīķos</a:t>
            </a:r>
            <a:r>
              <a:rPr lang="lv-LV" sz="1275" b="0">
                <a:solidFill>
                  <a:srgbClr val="263442"/>
                </a:solidFill>
                <a:latin typeface="Aptos"/>
                <a:ea typeface="Aptos"/>
                <a:cs typeface="Aptos"/>
              </a:rPr>
              <a:t>, ezeros, baseinā</a:t>
            </a:r>
            <a:endParaRPr sz="1275" b="0">
              <a:solidFill>
                <a:srgbClr val="263442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19" name="Taisnstūris: ar noapaļotiem stūriem 18">
            <a:extLst>
              <a:ext uri="{FF2B5EF4-FFF2-40B4-BE49-F238E27FC236}">
                <a16:creationId xmlns:a16="http://schemas.microsoft.com/office/drawing/2014/main" id="{08CA0668-0E44-49BE-91E3-3933ADD1950C}"/>
              </a:ext>
            </a:extLst>
          </p:cNvPr>
          <p:cNvSpPr>
            <a:spLocks noGrp="1"/>
          </p:cNvSpPr>
          <p:nvPr/>
        </p:nvSpPr>
        <p:spPr>
          <a:xfrm>
            <a:off x="11210925" y="2262188"/>
            <a:ext cx="3333750" cy="1857375"/>
          </a:xfrm>
          <a:prstGeom prst="roundRect">
            <a:avLst>
              <a:gd name="adj" fmla="val 11282"/>
            </a:avLst>
          </a:prstGeom>
          <a:solidFill>
            <a:srgbClr val="FFFFFF"/>
          </a:solidFill>
          <a:ln w="11430">
            <a:solidFill>
              <a:srgbClr val="E3DED8"/>
            </a:solidFill>
            <a:prstDash val="solid"/>
          </a:ln>
        </p:spPr>
        <p:txBody>
          <a:bodyPr/>
          <a:lstStyle/>
          <a:p>
            <a:endParaRPr lang="lv-LV"/>
          </a:p>
        </p:txBody>
      </p:sp>
      <p:pic>
        <p:nvPicPr>
          <p:cNvPr id="20" name="Attēls 19">
            <a:extLst>
              <a:ext uri="{FF2B5EF4-FFF2-40B4-BE49-F238E27FC236}">
                <a16:creationId xmlns:a16="http://schemas.microsoft.com/office/drawing/2014/main" id="{77039FBE-27FD-7996-E5F9-0F194942545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/>
        </p:blipFill>
        <p:spPr>
          <a:xfrm>
            <a:off x="11401425" y="2490788"/>
            <a:ext cx="723900" cy="723900"/>
          </a:xfrm>
          <a:prstGeom prst="rect">
            <a:avLst/>
          </a:prstGeom>
        </p:spPr>
      </p:pic>
      <p:sp>
        <p:nvSpPr>
          <p:cNvPr id="22" name="Taisnstūris 21">
            <a:extLst>
              <a:ext uri="{FF2B5EF4-FFF2-40B4-BE49-F238E27FC236}">
                <a16:creationId xmlns:a16="http://schemas.microsoft.com/office/drawing/2014/main" id="{8A1BF21B-608E-441E-AC18-A87AC1FD1BCC}"/>
              </a:ext>
            </a:extLst>
          </p:cNvPr>
          <p:cNvSpPr>
            <a:spLocks noGrp="1"/>
          </p:cNvSpPr>
          <p:nvPr/>
        </p:nvSpPr>
        <p:spPr>
          <a:xfrm>
            <a:off x="12277725" y="2519363"/>
            <a:ext cx="20764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rmAutofit/>
          </a:bodyPr>
          <a:lstStyle>
            <a:defPPr>
              <a:defRPr lang="lv-LV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 sz="1275" b="1">
                <a:solidFill>
                  <a:srgbClr val="8A2F4B"/>
                </a:solidFill>
                <a:latin typeface="Aptos"/>
                <a:ea typeface="Aptos"/>
                <a:cs typeface="Aptos"/>
              </a:defRPr>
            </a:pPr>
            <a:r>
              <a:rPr sz="1275" b="1">
                <a:solidFill>
                  <a:srgbClr val="8A2F4B"/>
                </a:solidFill>
                <a:latin typeface="Aptos"/>
                <a:ea typeface="Aptos"/>
                <a:cs typeface="Aptos"/>
              </a:rPr>
              <a:t>SAINDĒŠANĀS</a:t>
            </a:r>
          </a:p>
        </p:txBody>
      </p:sp>
      <p:sp>
        <p:nvSpPr>
          <p:cNvPr id="23" name="Taisnstūris 22">
            <a:extLst>
              <a:ext uri="{FF2B5EF4-FFF2-40B4-BE49-F238E27FC236}">
                <a16:creationId xmlns:a16="http://schemas.microsoft.com/office/drawing/2014/main" id="{6EE1816D-AA29-4703-9742-69143C45F1DA}"/>
              </a:ext>
            </a:extLst>
          </p:cNvPr>
          <p:cNvSpPr>
            <a:spLocks noGrp="1"/>
          </p:cNvSpPr>
          <p:nvPr/>
        </p:nvSpPr>
        <p:spPr>
          <a:xfrm>
            <a:off x="12277725" y="3071813"/>
            <a:ext cx="2047875" cy="723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rmAutofit/>
          </a:bodyPr>
          <a:lstStyle>
            <a:defPPr>
              <a:defRPr lang="lv-LV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 sz="1275" b="0">
                <a:solidFill>
                  <a:srgbClr val="263442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63442"/>
                </a:solidFill>
                <a:latin typeface="Aptos"/>
                <a:ea typeface="Aptos"/>
                <a:cs typeface="Aptos"/>
              </a:rPr>
              <a:t>Alkohols, narkotiskās un citas vielas</a:t>
            </a:r>
          </a:p>
        </p:txBody>
      </p:sp>
      <p:sp>
        <p:nvSpPr>
          <p:cNvPr id="24" name="Taisnstūris: ar noapaļotiem stūriem 23">
            <a:extLst>
              <a:ext uri="{FF2B5EF4-FFF2-40B4-BE49-F238E27FC236}">
                <a16:creationId xmlns:a16="http://schemas.microsoft.com/office/drawing/2014/main" id="{D39A6874-1237-4A9E-980D-DFF65A6D1B6E}"/>
              </a:ext>
            </a:extLst>
          </p:cNvPr>
          <p:cNvSpPr>
            <a:spLocks noGrp="1"/>
          </p:cNvSpPr>
          <p:nvPr/>
        </p:nvSpPr>
        <p:spPr>
          <a:xfrm>
            <a:off x="2447925" y="4452938"/>
            <a:ext cx="3333750" cy="1857375"/>
          </a:xfrm>
          <a:prstGeom prst="roundRect">
            <a:avLst>
              <a:gd name="adj" fmla="val 11282"/>
            </a:avLst>
          </a:prstGeom>
          <a:solidFill>
            <a:srgbClr val="FFFFFF"/>
          </a:solidFill>
          <a:ln w="11430">
            <a:solidFill>
              <a:srgbClr val="E3DED8"/>
            </a:solidFill>
            <a:prstDash val="solid"/>
          </a:ln>
        </p:spPr>
        <p:txBody>
          <a:bodyPr/>
          <a:lstStyle/>
          <a:p>
            <a:endParaRPr lang="lv-LV"/>
          </a:p>
        </p:txBody>
      </p:sp>
      <p:pic>
        <p:nvPicPr>
          <p:cNvPr id="25" name="Attēls 24">
            <a:extLst>
              <a:ext uri="{FF2B5EF4-FFF2-40B4-BE49-F238E27FC236}">
                <a16:creationId xmlns:a16="http://schemas.microsoft.com/office/drawing/2014/main" id="{C4C60F01-0E6A-9069-E107-BC39546DE40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/>
        </p:blipFill>
        <p:spPr>
          <a:xfrm>
            <a:off x="2638425" y="4727189"/>
            <a:ext cx="723900" cy="632597"/>
          </a:xfrm>
          <a:prstGeom prst="rect">
            <a:avLst/>
          </a:prstGeom>
        </p:spPr>
      </p:pic>
      <p:sp>
        <p:nvSpPr>
          <p:cNvPr id="26" name="Taisnstūris 25">
            <a:extLst>
              <a:ext uri="{FF2B5EF4-FFF2-40B4-BE49-F238E27FC236}">
                <a16:creationId xmlns:a16="http://schemas.microsoft.com/office/drawing/2014/main" id="{407D4879-558C-4994-93E2-8D5C0FEC6255}"/>
              </a:ext>
            </a:extLst>
          </p:cNvPr>
          <p:cNvSpPr>
            <a:spLocks noGrp="1"/>
          </p:cNvSpPr>
          <p:nvPr/>
        </p:nvSpPr>
        <p:spPr>
          <a:xfrm>
            <a:off x="3514725" y="4710113"/>
            <a:ext cx="20764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rmAutofit/>
          </a:bodyPr>
          <a:lstStyle>
            <a:defPPr>
              <a:defRPr lang="lv-LV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 sz="1275" b="1">
                <a:solidFill>
                  <a:srgbClr val="315B78"/>
                </a:solidFill>
                <a:latin typeface="Aptos"/>
                <a:ea typeface="Aptos"/>
                <a:cs typeface="Aptos"/>
              </a:defRPr>
            </a:pPr>
            <a:r>
              <a:rPr sz="1275" b="1">
                <a:solidFill>
                  <a:srgbClr val="315B78"/>
                </a:solidFill>
                <a:latin typeface="Aptos"/>
                <a:ea typeface="Aptos"/>
                <a:cs typeface="Aptos"/>
              </a:rPr>
              <a:t>PAŠNĀVĪBAS</a:t>
            </a:r>
          </a:p>
        </p:txBody>
      </p:sp>
      <p:sp>
        <p:nvSpPr>
          <p:cNvPr id="27" name="Taisnstūris 26">
            <a:extLst>
              <a:ext uri="{FF2B5EF4-FFF2-40B4-BE49-F238E27FC236}">
                <a16:creationId xmlns:a16="http://schemas.microsoft.com/office/drawing/2014/main" id="{B4DEF5DD-CA5C-4249-9DB8-D59D70749B55}"/>
              </a:ext>
            </a:extLst>
          </p:cNvPr>
          <p:cNvSpPr>
            <a:spLocks noGrp="1"/>
          </p:cNvSpPr>
          <p:nvPr/>
        </p:nvSpPr>
        <p:spPr>
          <a:xfrm>
            <a:off x="3514725" y="5262563"/>
            <a:ext cx="2047875" cy="723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rmAutofit/>
          </a:bodyPr>
          <a:lstStyle>
            <a:defPPr>
              <a:defRPr lang="lv-LV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 sz="1275" b="0">
                <a:solidFill>
                  <a:srgbClr val="263442"/>
                </a:solidFill>
                <a:latin typeface="Aptos"/>
                <a:ea typeface="Aptos"/>
                <a:cs typeface="Aptos"/>
              </a:defRPr>
            </a:pPr>
            <a:r>
              <a:rPr lang="lv-LV" sz="1275" b="0">
                <a:solidFill>
                  <a:srgbClr val="263442"/>
                </a:solidFill>
                <a:latin typeface="Aptos"/>
                <a:ea typeface="Aptos"/>
                <a:cs typeface="Aptos"/>
              </a:rPr>
              <a:t>Tīšs </a:t>
            </a:r>
            <a:r>
              <a:rPr lang="lv-LV" sz="1275" b="0" err="1">
                <a:solidFill>
                  <a:srgbClr val="263442"/>
                </a:solidFill>
                <a:latin typeface="Aptos"/>
                <a:ea typeface="Aptos"/>
                <a:cs typeface="Aptos"/>
              </a:rPr>
              <a:t>paškaitējums</a:t>
            </a:r>
            <a:endParaRPr sz="1275" b="0">
              <a:solidFill>
                <a:srgbClr val="263442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28" name="Taisnstūris: ar noapaļotiem stūriem 27">
            <a:extLst>
              <a:ext uri="{FF2B5EF4-FFF2-40B4-BE49-F238E27FC236}">
                <a16:creationId xmlns:a16="http://schemas.microsoft.com/office/drawing/2014/main" id="{D542A644-1327-4D99-AF9C-526938B008FB}"/>
              </a:ext>
            </a:extLst>
          </p:cNvPr>
          <p:cNvSpPr>
            <a:spLocks noGrp="1"/>
          </p:cNvSpPr>
          <p:nvPr/>
        </p:nvSpPr>
        <p:spPr>
          <a:xfrm>
            <a:off x="5953125" y="4452938"/>
            <a:ext cx="3333750" cy="1857375"/>
          </a:xfrm>
          <a:prstGeom prst="roundRect">
            <a:avLst>
              <a:gd name="adj" fmla="val 11282"/>
            </a:avLst>
          </a:prstGeom>
          <a:solidFill>
            <a:srgbClr val="FFFFFF"/>
          </a:solidFill>
          <a:ln w="11430">
            <a:solidFill>
              <a:srgbClr val="E3DED8"/>
            </a:solidFill>
            <a:prstDash val="solid"/>
          </a:ln>
        </p:spPr>
        <p:txBody>
          <a:bodyPr/>
          <a:lstStyle/>
          <a:p>
            <a:endParaRPr lang="lv-LV"/>
          </a:p>
        </p:txBody>
      </p:sp>
      <p:pic>
        <p:nvPicPr>
          <p:cNvPr id="30" name="Attēls 29">
            <a:extLst>
              <a:ext uri="{FF2B5EF4-FFF2-40B4-BE49-F238E27FC236}">
                <a16:creationId xmlns:a16="http://schemas.microsoft.com/office/drawing/2014/main" id="{F9A2783D-34DC-3204-A2B8-19B3BC6F27B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/>
        </p:blipFill>
        <p:spPr>
          <a:xfrm>
            <a:off x="6143625" y="4681538"/>
            <a:ext cx="723900" cy="723900"/>
          </a:xfrm>
          <a:prstGeom prst="rect">
            <a:avLst/>
          </a:prstGeom>
        </p:spPr>
      </p:pic>
      <p:sp>
        <p:nvSpPr>
          <p:cNvPr id="31" name="Taisnstūris 30">
            <a:extLst>
              <a:ext uri="{FF2B5EF4-FFF2-40B4-BE49-F238E27FC236}">
                <a16:creationId xmlns:a16="http://schemas.microsoft.com/office/drawing/2014/main" id="{06A03C4E-9A12-4895-B7B8-8663F772796C}"/>
              </a:ext>
            </a:extLst>
          </p:cNvPr>
          <p:cNvSpPr>
            <a:spLocks noGrp="1"/>
          </p:cNvSpPr>
          <p:nvPr/>
        </p:nvSpPr>
        <p:spPr>
          <a:xfrm>
            <a:off x="7019925" y="4710113"/>
            <a:ext cx="20764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rmAutofit/>
          </a:bodyPr>
          <a:lstStyle>
            <a:defPPr>
              <a:defRPr lang="lv-LV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 sz="1275" b="1">
                <a:solidFill>
                  <a:srgbClr val="8DAE45"/>
                </a:solidFill>
                <a:latin typeface="Aptos"/>
                <a:ea typeface="Aptos"/>
                <a:cs typeface="Aptos"/>
              </a:defRPr>
            </a:pPr>
            <a:r>
              <a:rPr sz="1275" b="1">
                <a:solidFill>
                  <a:srgbClr val="8DAE45"/>
                </a:solidFill>
                <a:latin typeface="Aptos"/>
                <a:ea typeface="Aptos"/>
                <a:cs typeface="Aptos"/>
              </a:rPr>
              <a:t>UGUNS UN AUKSTUMS</a:t>
            </a:r>
          </a:p>
        </p:txBody>
      </p:sp>
      <p:sp>
        <p:nvSpPr>
          <p:cNvPr id="32" name="Taisnstūris 31">
            <a:extLst>
              <a:ext uri="{FF2B5EF4-FFF2-40B4-BE49-F238E27FC236}">
                <a16:creationId xmlns:a16="http://schemas.microsoft.com/office/drawing/2014/main" id="{721D6D31-CD01-44CE-BE4F-DB75388A9A39}"/>
              </a:ext>
            </a:extLst>
          </p:cNvPr>
          <p:cNvSpPr>
            <a:spLocks noGrp="1"/>
          </p:cNvSpPr>
          <p:nvPr/>
        </p:nvSpPr>
        <p:spPr>
          <a:xfrm>
            <a:off x="7019925" y="5262563"/>
            <a:ext cx="2047875" cy="723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rmAutofit/>
          </a:bodyPr>
          <a:lstStyle>
            <a:defPPr>
              <a:defRPr lang="lv-LV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 sz="1275" b="0">
                <a:solidFill>
                  <a:srgbClr val="263442"/>
                </a:solidFill>
                <a:latin typeface="Aptos"/>
                <a:ea typeface="Aptos"/>
                <a:cs typeface="Aptos"/>
              </a:defRPr>
            </a:pPr>
            <a:r>
              <a:rPr lang="lv-LV" sz="1275" b="0">
                <a:solidFill>
                  <a:srgbClr val="263442"/>
                </a:solidFill>
                <a:latin typeface="Aptos"/>
                <a:ea typeface="Aptos"/>
                <a:cs typeface="Aptos"/>
              </a:rPr>
              <a:t>Ugunsgrēki, dūmi, augstums</a:t>
            </a:r>
            <a:endParaRPr sz="1275" b="0">
              <a:solidFill>
                <a:srgbClr val="263442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33" name="Taisnstūris: ar noapaļotiem stūriem 32">
            <a:extLst>
              <a:ext uri="{FF2B5EF4-FFF2-40B4-BE49-F238E27FC236}">
                <a16:creationId xmlns:a16="http://schemas.microsoft.com/office/drawing/2014/main" id="{AD1CC001-0EA5-4666-801C-53D6B677CEDB}"/>
              </a:ext>
            </a:extLst>
          </p:cNvPr>
          <p:cNvSpPr>
            <a:spLocks noGrp="1"/>
          </p:cNvSpPr>
          <p:nvPr/>
        </p:nvSpPr>
        <p:spPr>
          <a:xfrm>
            <a:off x="9458325" y="4452938"/>
            <a:ext cx="3333750" cy="1857375"/>
          </a:xfrm>
          <a:prstGeom prst="roundRect">
            <a:avLst>
              <a:gd name="adj" fmla="val 11282"/>
            </a:avLst>
          </a:prstGeom>
          <a:solidFill>
            <a:srgbClr val="FFFFFF"/>
          </a:solidFill>
          <a:ln w="11430">
            <a:solidFill>
              <a:srgbClr val="E3DED8"/>
            </a:solidFill>
            <a:prstDash val="solid"/>
          </a:ln>
        </p:spPr>
        <p:txBody>
          <a:bodyPr/>
          <a:lstStyle/>
          <a:p>
            <a:endParaRPr lang="lv-LV"/>
          </a:p>
        </p:txBody>
      </p:sp>
      <p:pic>
        <p:nvPicPr>
          <p:cNvPr id="34" name="Attēls 33">
            <a:extLst>
              <a:ext uri="{FF2B5EF4-FFF2-40B4-BE49-F238E27FC236}">
                <a16:creationId xmlns:a16="http://schemas.microsoft.com/office/drawing/2014/main" id="{DDAEB409-95C2-5666-44B0-DE921F182E8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/>
        </p:blipFill>
        <p:spPr>
          <a:xfrm>
            <a:off x="9648825" y="4681538"/>
            <a:ext cx="723900" cy="723900"/>
          </a:xfrm>
          <a:prstGeom prst="rect">
            <a:avLst/>
          </a:prstGeom>
        </p:spPr>
      </p:pic>
      <p:sp>
        <p:nvSpPr>
          <p:cNvPr id="37" name="Taisnstūris 36">
            <a:extLst>
              <a:ext uri="{FF2B5EF4-FFF2-40B4-BE49-F238E27FC236}">
                <a16:creationId xmlns:a16="http://schemas.microsoft.com/office/drawing/2014/main" id="{A5A56B57-2993-42CB-BD90-DD7D0A398434}"/>
              </a:ext>
            </a:extLst>
          </p:cNvPr>
          <p:cNvSpPr>
            <a:spLocks noGrp="1"/>
          </p:cNvSpPr>
          <p:nvPr/>
        </p:nvSpPr>
        <p:spPr>
          <a:xfrm>
            <a:off x="10525125" y="4710113"/>
            <a:ext cx="20764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rmAutofit/>
          </a:bodyPr>
          <a:lstStyle>
            <a:defPPr>
              <a:defRPr lang="lv-LV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 sz="1275" b="1">
                <a:solidFill>
                  <a:srgbClr val="C54D45"/>
                </a:solidFill>
                <a:latin typeface="Aptos"/>
                <a:ea typeface="Aptos"/>
                <a:cs typeface="Aptos"/>
              </a:defRPr>
            </a:pPr>
            <a:r>
              <a:rPr sz="1275" b="1">
                <a:solidFill>
                  <a:srgbClr val="C54D45"/>
                </a:solidFill>
                <a:latin typeface="Aptos"/>
                <a:ea typeface="Aptos"/>
                <a:cs typeface="Aptos"/>
              </a:rPr>
              <a:t>VARDARBĪBA</a:t>
            </a:r>
          </a:p>
        </p:txBody>
      </p:sp>
      <p:sp>
        <p:nvSpPr>
          <p:cNvPr id="39" name="Taisnstūris 38">
            <a:extLst>
              <a:ext uri="{FF2B5EF4-FFF2-40B4-BE49-F238E27FC236}">
                <a16:creationId xmlns:a16="http://schemas.microsoft.com/office/drawing/2014/main" id="{D30235B8-0E2A-4983-BF03-544C40F5FC86}"/>
              </a:ext>
            </a:extLst>
          </p:cNvPr>
          <p:cNvSpPr>
            <a:spLocks noGrp="1"/>
          </p:cNvSpPr>
          <p:nvPr/>
        </p:nvSpPr>
        <p:spPr>
          <a:xfrm>
            <a:off x="10525125" y="5262563"/>
            <a:ext cx="2047875" cy="723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rmAutofit/>
          </a:bodyPr>
          <a:lstStyle>
            <a:defPPr>
              <a:defRPr lang="lv-LV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 sz="1275" b="0">
                <a:solidFill>
                  <a:srgbClr val="263442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63442"/>
                </a:solidFill>
                <a:latin typeface="Aptos"/>
                <a:ea typeface="Aptos"/>
                <a:cs typeface="Aptos"/>
              </a:rPr>
              <a:t>Citas personas tīši nodarīts kaitējums</a:t>
            </a:r>
          </a:p>
        </p:txBody>
      </p:sp>
      <p:sp>
        <p:nvSpPr>
          <p:cNvPr id="13" name="TextBox 4">
            <a:extLst>
              <a:ext uri="{FF2B5EF4-FFF2-40B4-BE49-F238E27FC236}">
                <a16:creationId xmlns:a16="http://schemas.microsoft.com/office/drawing/2014/main" id="{B5FFE450-A4DE-3F4D-9264-B49B613D3F32}"/>
              </a:ext>
            </a:extLst>
          </p:cNvPr>
          <p:cNvSpPr txBox="1"/>
          <p:nvPr/>
        </p:nvSpPr>
        <p:spPr>
          <a:xfrm>
            <a:off x="708660" y="8061769"/>
            <a:ext cx="1980029" cy="246221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>
            <a:defPPr>
              <a:defRPr lang="en-LV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LV" sz="1000" i="1">
                <a:latin typeface="Aptos" panose="020B0004020202020204" pitchFamily="34" charset="0"/>
                <a:cs typeface="Times New Roman"/>
              </a:rPr>
              <a:t>Veselības ministrija  </a:t>
            </a:r>
            <a:r>
              <a:rPr lang="lv-LV" sz="1000" i="1">
                <a:latin typeface="Aptos" panose="020B0004020202020204" pitchFamily="34" charset="0"/>
                <a:cs typeface="Times New Roman"/>
              </a:rPr>
              <a:t>09</a:t>
            </a:r>
            <a:r>
              <a:rPr lang="en-LV" sz="1000" i="1">
                <a:latin typeface="Aptos" panose="020B0004020202020204" pitchFamily="34" charset="0"/>
                <a:cs typeface="Times New Roman"/>
              </a:rPr>
              <a:t>.</a:t>
            </a:r>
            <a:r>
              <a:rPr lang="lv-LV" sz="1000" i="1">
                <a:latin typeface="Aptos" panose="020B0004020202020204" pitchFamily="34" charset="0"/>
                <a:cs typeface="Times New Roman"/>
              </a:rPr>
              <a:t>10</a:t>
            </a:r>
            <a:r>
              <a:rPr lang="en-LV" sz="1000" i="1">
                <a:latin typeface="Aptos" panose="020B0004020202020204" pitchFamily="34" charset="0"/>
                <a:cs typeface="Times New Roman"/>
              </a:rPr>
              <a:t>.202</a:t>
            </a:r>
            <a:r>
              <a:rPr lang="lv-LV" sz="1000" i="1">
                <a:latin typeface="Aptos" panose="020B0004020202020204" pitchFamily="34" charset="0"/>
                <a:cs typeface="Times New Roman"/>
              </a:rPr>
              <a:t>6</a:t>
            </a:r>
            <a:r>
              <a:rPr lang="en-LV" sz="1000" i="1">
                <a:latin typeface="Aptos" panose="020B0004020202020204" pitchFamily="34" charset="0"/>
                <a:cs typeface="Times New Roman"/>
              </a:rPr>
              <a:t>.</a:t>
            </a:r>
          </a:p>
        </p:txBody>
      </p:sp>
      <p:cxnSp>
        <p:nvCxnSpPr>
          <p:cNvPr id="21" name="Straight Connector 6">
            <a:extLst>
              <a:ext uri="{FF2B5EF4-FFF2-40B4-BE49-F238E27FC236}">
                <a16:creationId xmlns:a16="http://schemas.microsoft.com/office/drawing/2014/main" id="{3218B50D-35BA-E948-99FD-E5B493EE0B9A}"/>
              </a:ext>
            </a:extLst>
          </p:cNvPr>
          <p:cNvCxnSpPr>
            <a:cxnSpLocks/>
          </p:cNvCxnSpPr>
          <p:nvPr/>
        </p:nvCxnSpPr>
        <p:spPr>
          <a:xfrm>
            <a:off x="764606" y="7950559"/>
            <a:ext cx="1396104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9">
            <a:extLst>
              <a:ext uri="{FF2B5EF4-FFF2-40B4-BE49-F238E27FC236}">
                <a16:creationId xmlns:a16="http://schemas.microsoft.com/office/drawing/2014/main" id="{90CDDA37-D40B-A243-ACF4-C22A8B6F39F1}"/>
              </a:ext>
            </a:extLst>
          </p:cNvPr>
          <p:cNvCxnSpPr>
            <a:cxnSpLocks/>
          </p:cNvCxnSpPr>
          <p:nvPr/>
        </p:nvCxnSpPr>
        <p:spPr>
          <a:xfrm>
            <a:off x="2636312" y="8029678"/>
            <a:ext cx="0" cy="3895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10">
            <a:extLst>
              <a:ext uri="{FF2B5EF4-FFF2-40B4-BE49-F238E27FC236}">
                <a16:creationId xmlns:a16="http://schemas.microsoft.com/office/drawing/2014/main" id="{7BC70511-5286-C346-BB8A-3D44C259D611}"/>
              </a:ext>
            </a:extLst>
          </p:cNvPr>
          <p:cNvSpPr txBox="1"/>
          <p:nvPr/>
        </p:nvSpPr>
        <p:spPr>
          <a:xfrm>
            <a:off x="2676403" y="8051188"/>
            <a:ext cx="1276311" cy="246221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>
            <a:defPPr>
              <a:defRPr lang="en-LV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lv-LV" sz="1000" b="1">
                <a:latin typeface="Aptos" panose="020B0004020202020204" pitchFamily="34" charset="0"/>
                <a:ea typeface="Verdana"/>
                <a:cs typeface="Times New Roman"/>
              </a:rPr>
              <a:t>Ārējie nāves cēloņi</a:t>
            </a:r>
            <a:endParaRPr lang="en-US" sz="1000">
              <a:latin typeface="Aptos" panose="020B0004020202020204" pitchFamily="34" charset="0"/>
              <a:cs typeface="Times New Roman"/>
            </a:endParaRPr>
          </a:p>
        </p:txBody>
      </p:sp>
      <p:pic>
        <p:nvPicPr>
          <p:cNvPr id="43" name="Image 0" descr="/mnt/data/vm_logo.png">
            <a:extLst>
              <a:ext uri="{FF2B5EF4-FFF2-40B4-BE49-F238E27FC236}">
                <a16:creationId xmlns:a16="http://schemas.microsoft.com/office/drawing/2014/main" id="{C5CE59B6-8E8C-A410-5427-0282B148BC8F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3733837" y="75057"/>
            <a:ext cx="763213" cy="658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0502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E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aisnstūris 28">
            <a:extLst>
              <a:ext uri="{FF2B5EF4-FFF2-40B4-BE49-F238E27FC236}">
                <a16:creationId xmlns:a16="http://schemas.microsoft.com/office/drawing/2014/main" id="{FE83AC5F-EFE4-46A9-B9DC-DDC0A10993B8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90500" cy="8572500"/>
          </a:xfrm>
          <a:prstGeom prst="rect">
            <a:avLst/>
          </a:prstGeom>
          <a:solidFill>
            <a:srgbClr val="EF6C1C"/>
          </a:solidFill>
          <a:ln w="0">
            <a:solidFill>
              <a:srgbClr val="EF6C1C"/>
            </a:solidFill>
            <a:prstDash val="solid"/>
          </a:ln>
        </p:spPr>
        <p:txBody>
          <a:bodyPr/>
          <a:lstStyle/>
          <a:p>
            <a:endParaRPr lang="lv-LV"/>
          </a:p>
        </p:txBody>
      </p:sp>
      <p:sp>
        <p:nvSpPr>
          <p:cNvPr id="3" name="Taisnstūris 2">
            <a:extLst>
              <a:ext uri="{FF2B5EF4-FFF2-40B4-BE49-F238E27FC236}">
                <a16:creationId xmlns:a16="http://schemas.microsoft.com/office/drawing/2014/main" id="{E22764D5-1CD1-4A6C-AED8-44D28B7750F8}"/>
              </a:ext>
            </a:extLst>
          </p:cNvPr>
          <p:cNvSpPr>
            <a:spLocks noGrp="1"/>
          </p:cNvSpPr>
          <p:nvPr/>
        </p:nvSpPr>
        <p:spPr>
          <a:xfrm>
            <a:off x="714375" y="223266"/>
            <a:ext cx="40957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rmAutofit/>
          </a:bodyPr>
          <a:lstStyle/>
          <a:p>
            <a:pPr algn="l">
              <a:defRPr sz="1650" b="1">
                <a:solidFill>
                  <a:srgbClr val="263442"/>
                </a:solidFill>
                <a:latin typeface="Aptos"/>
                <a:ea typeface="Aptos"/>
                <a:cs typeface="Aptos"/>
              </a:defRPr>
            </a:pPr>
            <a:r>
              <a:rPr lang="lv-LV" sz="1200" b="1">
                <a:solidFill>
                  <a:schemeClr val="accent2"/>
                </a:solidFill>
                <a:latin typeface="Aptos"/>
                <a:ea typeface="Aptos"/>
                <a:cs typeface="Aptos"/>
              </a:rPr>
              <a:t>ĀREJO NĀVES CĒLOŅU SLOGS</a:t>
            </a:r>
            <a:endParaRPr sz="1200" b="1">
              <a:solidFill>
                <a:schemeClr val="accent2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5" name="Taisnstūris 4">
            <a:extLst>
              <a:ext uri="{FF2B5EF4-FFF2-40B4-BE49-F238E27FC236}">
                <a16:creationId xmlns:a16="http://schemas.microsoft.com/office/drawing/2014/main" id="{9FE86E49-EB93-4D46-A4F0-8222E2617757}"/>
              </a:ext>
            </a:extLst>
          </p:cNvPr>
          <p:cNvSpPr>
            <a:spLocks noGrp="1"/>
          </p:cNvSpPr>
          <p:nvPr/>
        </p:nvSpPr>
        <p:spPr>
          <a:xfrm>
            <a:off x="685800" y="733425"/>
            <a:ext cx="1381125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rmAutofit/>
          </a:bodyPr>
          <a:lstStyle/>
          <a:p>
            <a:pPr algn="l">
              <a:defRPr sz="3150" b="1">
                <a:solidFill>
                  <a:srgbClr val="263442"/>
                </a:solidFill>
                <a:latin typeface="Aptos"/>
                <a:ea typeface="Aptos"/>
                <a:cs typeface="Aptos"/>
              </a:defRPr>
            </a:pPr>
            <a:r>
              <a:rPr sz="3000" b="1" err="1">
                <a:solidFill>
                  <a:srgbClr val="263442"/>
                </a:solidFill>
                <a:latin typeface="Aptos"/>
                <a:ea typeface="Aptos"/>
                <a:cs typeface="Aptos"/>
              </a:rPr>
              <a:t>Ārējie</a:t>
            </a:r>
            <a:r>
              <a:rPr sz="3000" b="1">
                <a:solidFill>
                  <a:srgbClr val="263442"/>
                </a:solidFill>
                <a:latin typeface="Aptos"/>
                <a:ea typeface="Aptos"/>
                <a:cs typeface="Aptos"/>
              </a:rPr>
              <a:t> </a:t>
            </a:r>
            <a:r>
              <a:rPr sz="3000" b="1" err="1">
                <a:solidFill>
                  <a:srgbClr val="263442"/>
                </a:solidFill>
                <a:latin typeface="Aptos"/>
                <a:ea typeface="Aptos"/>
                <a:cs typeface="Aptos"/>
              </a:rPr>
              <a:t>nāves</a:t>
            </a:r>
            <a:r>
              <a:rPr sz="3000" b="1">
                <a:solidFill>
                  <a:srgbClr val="263442"/>
                </a:solidFill>
                <a:latin typeface="Aptos"/>
                <a:ea typeface="Aptos"/>
                <a:cs typeface="Aptos"/>
              </a:rPr>
              <a:t> </a:t>
            </a:r>
            <a:r>
              <a:rPr sz="3000" b="1" err="1">
                <a:solidFill>
                  <a:srgbClr val="263442"/>
                </a:solidFill>
                <a:latin typeface="Aptos"/>
                <a:ea typeface="Aptos"/>
                <a:cs typeface="Aptos"/>
              </a:rPr>
              <a:t>cēloņi</a:t>
            </a:r>
            <a:r>
              <a:rPr sz="3000" b="1">
                <a:solidFill>
                  <a:srgbClr val="263442"/>
                </a:solidFill>
                <a:latin typeface="Aptos"/>
                <a:ea typeface="Aptos"/>
                <a:cs typeface="Aptos"/>
              </a:rPr>
              <a:t> rada </a:t>
            </a:r>
            <a:r>
              <a:rPr sz="3000" b="1" err="1">
                <a:solidFill>
                  <a:srgbClr val="263442"/>
                </a:solidFill>
                <a:latin typeface="Aptos"/>
                <a:ea typeface="Aptos"/>
                <a:cs typeface="Aptos"/>
              </a:rPr>
              <a:t>nesamērīgi</a:t>
            </a:r>
            <a:r>
              <a:rPr sz="3000" b="1">
                <a:solidFill>
                  <a:srgbClr val="263442"/>
                </a:solidFill>
                <a:latin typeface="Aptos"/>
                <a:ea typeface="Aptos"/>
                <a:cs typeface="Aptos"/>
              </a:rPr>
              <a:t> </a:t>
            </a:r>
            <a:r>
              <a:rPr sz="3000" b="1" err="1">
                <a:solidFill>
                  <a:srgbClr val="263442"/>
                </a:solidFill>
                <a:latin typeface="Aptos"/>
                <a:ea typeface="Aptos"/>
                <a:cs typeface="Aptos"/>
              </a:rPr>
              <a:t>lielu</a:t>
            </a:r>
            <a:r>
              <a:rPr sz="3000" b="1">
                <a:solidFill>
                  <a:srgbClr val="263442"/>
                </a:solidFill>
                <a:latin typeface="Aptos"/>
                <a:ea typeface="Aptos"/>
                <a:cs typeface="Aptos"/>
              </a:rPr>
              <a:t> </a:t>
            </a:r>
            <a:r>
              <a:rPr sz="3000" b="1" err="1">
                <a:solidFill>
                  <a:srgbClr val="263442"/>
                </a:solidFill>
                <a:latin typeface="Aptos"/>
                <a:ea typeface="Aptos"/>
                <a:cs typeface="Aptos"/>
              </a:rPr>
              <a:t>priekšlaicīgas</a:t>
            </a:r>
            <a:r>
              <a:rPr sz="3000" b="1">
                <a:solidFill>
                  <a:srgbClr val="263442"/>
                </a:solidFill>
                <a:latin typeface="Aptos"/>
                <a:ea typeface="Aptos"/>
                <a:cs typeface="Aptos"/>
              </a:rPr>
              <a:t> </a:t>
            </a:r>
            <a:r>
              <a:rPr sz="3000" b="1" err="1">
                <a:solidFill>
                  <a:srgbClr val="263442"/>
                </a:solidFill>
                <a:latin typeface="Aptos"/>
                <a:ea typeface="Aptos"/>
                <a:cs typeface="Aptos"/>
              </a:rPr>
              <a:t>mirstības</a:t>
            </a:r>
            <a:r>
              <a:rPr sz="3000" b="1">
                <a:solidFill>
                  <a:srgbClr val="263442"/>
                </a:solidFill>
                <a:latin typeface="Aptos"/>
                <a:ea typeface="Aptos"/>
                <a:cs typeface="Aptos"/>
              </a:rPr>
              <a:t> </a:t>
            </a:r>
            <a:r>
              <a:rPr sz="3000" b="1" err="1">
                <a:solidFill>
                  <a:srgbClr val="263442"/>
                </a:solidFill>
                <a:latin typeface="Aptos"/>
                <a:ea typeface="Aptos"/>
                <a:cs typeface="Aptos"/>
              </a:rPr>
              <a:t>slogu</a:t>
            </a:r>
            <a:endParaRPr sz="3000" b="1">
              <a:solidFill>
                <a:srgbClr val="263442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6" name="Taisnstūris 5">
            <a:extLst>
              <a:ext uri="{FF2B5EF4-FFF2-40B4-BE49-F238E27FC236}">
                <a16:creationId xmlns:a16="http://schemas.microsoft.com/office/drawing/2014/main" id="{E38ACC59-3588-4DAD-A9AA-7B43CA9A7B8F}"/>
              </a:ext>
            </a:extLst>
          </p:cNvPr>
          <p:cNvSpPr>
            <a:spLocks noGrp="1"/>
          </p:cNvSpPr>
          <p:nvPr/>
        </p:nvSpPr>
        <p:spPr>
          <a:xfrm>
            <a:off x="685800" y="1447800"/>
            <a:ext cx="914400" cy="47625"/>
          </a:xfrm>
          <a:prstGeom prst="rect">
            <a:avLst/>
          </a:prstGeom>
          <a:solidFill>
            <a:srgbClr val="EF6C1C"/>
          </a:solidFill>
          <a:ln w="0">
            <a:solidFill>
              <a:srgbClr val="EF6C1C"/>
            </a:solidFill>
            <a:prstDash val="solid"/>
          </a:ln>
        </p:spPr>
        <p:txBody>
          <a:bodyPr/>
          <a:lstStyle/>
          <a:p>
            <a:endParaRPr lang="lv-LV"/>
          </a:p>
        </p:txBody>
      </p:sp>
      <p:sp>
        <p:nvSpPr>
          <p:cNvPr id="7" name="Taisnstūris: ar noapaļotiem stūriem 6">
            <a:extLst>
              <a:ext uri="{FF2B5EF4-FFF2-40B4-BE49-F238E27FC236}">
                <a16:creationId xmlns:a16="http://schemas.microsoft.com/office/drawing/2014/main" id="{138B6129-EB62-4F9C-B88E-AD1D2F9D98BB}"/>
              </a:ext>
            </a:extLst>
          </p:cNvPr>
          <p:cNvSpPr>
            <a:spLocks noGrp="1"/>
          </p:cNvSpPr>
          <p:nvPr/>
        </p:nvSpPr>
        <p:spPr>
          <a:xfrm>
            <a:off x="704850" y="2047875"/>
            <a:ext cx="3190875" cy="1762125"/>
          </a:xfrm>
          <a:prstGeom prst="roundRect">
            <a:avLst>
              <a:gd name="adj" fmla="val 11892"/>
            </a:avLst>
          </a:prstGeom>
          <a:solidFill>
            <a:srgbClr val="FFFFFF"/>
          </a:solidFill>
          <a:ln w="11430">
            <a:solidFill>
              <a:srgbClr val="E3DED8"/>
            </a:solidFill>
            <a:prstDash val="solid"/>
          </a:ln>
        </p:spPr>
        <p:txBody>
          <a:bodyPr/>
          <a:lstStyle/>
          <a:p>
            <a:endParaRPr lang="lv-LV"/>
          </a:p>
        </p:txBody>
      </p:sp>
      <p:sp>
        <p:nvSpPr>
          <p:cNvPr id="8" name="Taisnstūris 7">
            <a:extLst>
              <a:ext uri="{FF2B5EF4-FFF2-40B4-BE49-F238E27FC236}">
                <a16:creationId xmlns:a16="http://schemas.microsoft.com/office/drawing/2014/main" id="{F634B35F-F79A-4292-8D7B-64B484A3778B}"/>
              </a:ext>
            </a:extLst>
          </p:cNvPr>
          <p:cNvSpPr>
            <a:spLocks noGrp="1"/>
          </p:cNvSpPr>
          <p:nvPr/>
        </p:nvSpPr>
        <p:spPr>
          <a:xfrm>
            <a:off x="704850" y="2047875"/>
            <a:ext cx="66675" cy="1762125"/>
          </a:xfrm>
          <a:prstGeom prst="rect">
            <a:avLst/>
          </a:prstGeom>
          <a:solidFill>
            <a:srgbClr val="EF6C1C"/>
          </a:solidFill>
          <a:ln w="0">
            <a:solidFill>
              <a:srgbClr val="EF6C1C"/>
            </a:solidFill>
            <a:prstDash val="solid"/>
          </a:ln>
        </p:spPr>
        <p:txBody>
          <a:bodyPr/>
          <a:lstStyle/>
          <a:p>
            <a:endParaRPr lang="lv-LV"/>
          </a:p>
        </p:txBody>
      </p:sp>
      <p:sp>
        <p:nvSpPr>
          <p:cNvPr id="9" name="Taisnstūris 8">
            <a:extLst>
              <a:ext uri="{FF2B5EF4-FFF2-40B4-BE49-F238E27FC236}">
                <a16:creationId xmlns:a16="http://schemas.microsoft.com/office/drawing/2014/main" id="{22FC16AB-D6C8-4706-94C1-E576FCB346BD}"/>
              </a:ext>
            </a:extLst>
          </p:cNvPr>
          <p:cNvSpPr>
            <a:spLocks noGrp="1"/>
          </p:cNvSpPr>
          <p:nvPr/>
        </p:nvSpPr>
        <p:spPr>
          <a:xfrm>
            <a:off x="971550" y="2276475"/>
            <a:ext cx="2714625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rmAutofit/>
          </a:bodyPr>
          <a:lstStyle/>
          <a:p>
            <a:pPr algn="l">
              <a:defRPr sz="3000" b="1">
                <a:solidFill>
                  <a:srgbClr val="EF6C1C"/>
                </a:solidFill>
                <a:latin typeface="Aptos"/>
                <a:ea typeface="Aptos"/>
                <a:cs typeface="Aptos"/>
              </a:defRPr>
            </a:pPr>
            <a:r>
              <a:rPr lang="lv-LV" sz="3000" b="1">
                <a:solidFill>
                  <a:srgbClr val="EF6C1C"/>
                </a:solidFill>
                <a:latin typeface="Aptos"/>
                <a:ea typeface="Aptos"/>
                <a:cs typeface="Aptos"/>
              </a:rPr>
              <a:t>~ </a:t>
            </a:r>
            <a:r>
              <a:rPr sz="3000" b="1">
                <a:solidFill>
                  <a:srgbClr val="EF6C1C"/>
                </a:solidFill>
                <a:latin typeface="Aptos"/>
                <a:ea typeface="Aptos"/>
                <a:cs typeface="Aptos"/>
              </a:rPr>
              <a:t>1 400</a:t>
            </a:r>
          </a:p>
        </p:txBody>
      </p:sp>
      <p:sp>
        <p:nvSpPr>
          <p:cNvPr id="10" name="Taisnstūris 9">
            <a:extLst>
              <a:ext uri="{FF2B5EF4-FFF2-40B4-BE49-F238E27FC236}">
                <a16:creationId xmlns:a16="http://schemas.microsoft.com/office/drawing/2014/main" id="{6503E34E-2993-4D96-A764-7E938B765119}"/>
              </a:ext>
            </a:extLst>
          </p:cNvPr>
          <p:cNvSpPr>
            <a:spLocks noGrp="1"/>
          </p:cNvSpPr>
          <p:nvPr/>
        </p:nvSpPr>
        <p:spPr>
          <a:xfrm>
            <a:off x="971550" y="2847975"/>
            <a:ext cx="2695575" cy="8286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rmAutofit/>
          </a:bodyPr>
          <a:lstStyle/>
          <a:p>
            <a:pPr algn="l">
              <a:defRPr sz="1500" b="0">
                <a:solidFill>
                  <a:srgbClr val="263442"/>
                </a:solidFill>
                <a:latin typeface="Aptos"/>
                <a:ea typeface="Aptos"/>
                <a:cs typeface="Aptos"/>
              </a:defRPr>
            </a:pPr>
            <a:r>
              <a:rPr sz="1500" b="0" err="1">
                <a:solidFill>
                  <a:srgbClr val="263442"/>
                </a:solidFill>
                <a:latin typeface="Aptos"/>
                <a:ea typeface="Aptos"/>
                <a:cs typeface="Aptos"/>
              </a:rPr>
              <a:t>nāves</a:t>
            </a:r>
            <a:r>
              <a:rPr sz="1500" b="0">
                <a:solidFill>
                  <a:srgbClr val="263442"/>
                </a:solidFill>
                <a:latin typeface="Aptos"/>
                <a:ea typeface="Aptos"/>
                <a:cs typeface="Aptos"/>
              </a:rPr>
              <a:t> </a:t>
            </a:r>
            <a:r>
              <a:rPr sz="1500" b="0" err="1">
                <a:solidFill>
                  <a:srgbClr val="263442"/>
                </a:solidFill>
                <a:latin typeface="Aptos"/>
                <a:ea typeface="Aptos"/>
                <a:cs typeface="Aptos"/>
              </a:rPr>
              <a:t>gadījumu</a:t>
            </a:r>
            <a:r>
              <a:rPr sz="1500" b="0">
                <a:solidFill>
                  <a:srgbClr val="263442"/>
                </a:solidFill>
                <a:latin typeface="Aptos"/>
                <a:ea typeface="Aptos"/>
                <a:cs typeface="Aptos"/>
              </a:rPr>
              <a:t> </a:t>
            </a:r>
            <a:r>
              <a:rPr sz="1500" b="0" err="1">
                <a:solidFill>
                  <a:srgbClr val="263442"/>
                </a:solidFill>
                <a:latin typeface="Aptos"/>
                <a:ea typeface="Aptos"/>
                <a:cs typeface="Aptos"/>
              </a:rPr>
              <a:t>vidēji</a:t>
            </a:r>
            <a:r>
              <a:rPr sz="1500" b="0">
                <a:solidFill>
                  <a:srgbClr val="263442"/>
                </a:solidFill>
                <a:latin typeface="Aptos"/>
                <a:ea typeface="Aptos"/>
                <a:cs typeface="Aptos"/>
              </a:rPr>
              <a:t> </a:t>
            </a:r>
            <a:r>
              <a:rPr sz="1500" b="0" err="1">
                <a:solidFill>
                  <a:srgbClr val="263442"/>
                </a:solidFill>
                <a:latin typeface="Aptos"/>
                <a:ea typeface="Aptos"/>
                <a:cs typeface="Aptos"/>
              </a:rPr>
              <a:t>gadā</a:t>
            </a:r>
            <a:endParaRPr sz="1500" b="0">
              <a:solidFill>
                <a:srgbClr val="263442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11" name="Taisnstūris: ar noapaļotiem stūriem 10">
            <a:extLst>
              <a:ext uri="{FF2B5EF4-FFF2-40B4-BE49-F238E27FC236}">
                <a16:creationId xmlns:a16="http://schemas.microsoft.com/office/drawing/2014/main" id="{F733F305-0D32-4759-9832-1066255FCC18}"/>
              </a:ext>
            </a:extLst>
          </p:cNvPr>
          <p:cNvSpPr>
            <a:spLocks noGrp="1"/>
          </p:cNvSpPr>
          <p:nvPr/>
        </p:nvSpPr>
        <p:spPr>
          <a:xfrm>
            <a:off x="4143375" y="2047875"/>
            <a:ext cx="3190875" cy="1762125"/>
          </a:xfrm>
          <a:prstGeom prst="roundRect">
            <a:avLst>
              <a:gd name="adj" fmla="val 11892"/>
            </a:avLst>
          </a:prstGeom>
          <a:solidFill>
            <a:srgbClr val="FFFFFF"/>
          </a:solidFill>
          <a:ln w="11430">
            <a:solidFill>
              <a:srgbClr val="E3DED8"/>
            </a:solidFill>
            <a:prstDash val="solid"/>
          </a:ln>
        </p:spPr>
        <p:txBody>
          <a:bodyPr/>
          <a:lstStyle/>
          <a:p>
            <a:endParaRPr lang="lv-LV"/>
          </a:p>
        </p:txBody>
      </p:sp>
      <p:sp>
        <p:nvSpPr>
          <p:cNvPr id="12" name="Taisnstūris 11">
            <a:extLst>
              <a:ext uri="{FF2B5EF4-FFF2-40B4-BE49-F238E27FC236}">
                <a16:creationId xmlns:a16="http://schemas.microsoft.com/office/drawing/2014/main" id="{FDF11824-CE96-4DF7-9753-6EADB7646DD4}"/>
              </a:ext>
            </a:extLst>
          </p:cNvPr>
          <p:cNvSpPr>
            <a:spLocks noGrp="1"/>
          </p:cNvSpPr>
          <p:nvPr/>
        </p:nvSpPr>
        <p:spPr>
          <a:xfrm>
            <a:off x="4143375" y="2047875"/>
            <a:ext cx="66675" cy="1762125"/>
          </a:xfrm>
          <a:prstGeom prst="rect">
            <a:avLst/>
          </a:prstGeom>
          <a:solidFill>
            <a:srgbClr val="5B8A8B"/>
          </a:solidFill>
          <a:ln w="0">
            <a:solidFill>
              <a:srgbClr val="5B8A8B"/>
            </a:solidFill>
            <a:prstDash val="solid"/>
          </a:ln>
        </p:spPr>
        <p:txBody>
          <a:bodyPr/>
          <a:lstStyle/>
          <a:p>
            <a:endParaRPr lang="lv-LV"/>
          </a:p>
        </p:txBody>
      </p:sp>
      <p:sp>
        <p:nvSpPr>
          <p:cNvPr id="13" name="Taisnstūris 12">
            <a:extLst>
              <a:ext uri="{FF2B5EF4-FFF2-40B4-BE49-F238E27FC236}">
                <a16:creationId xmlns:a16="http://schemas.microsoft.com/office/drawing/2014/main" id="{03D5BDD5-6A60-4A2C-84CA-A4968B68BE3A}"/>
              </a:ext>
            </a:extLst>
          </p:cNvPr>
          <p:cNvSpPr>
            <a:spLocks noGrp="1"/>
          </p:cNvSpPr>
          <p:nvPr/>
        </p:nvSpPr>
        <p:spPr>
          <a:xfrm>
            <a:off x="4410075" y="2276475"/>
            <a:ext cx="2714625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rmAutofit/>
          </a:bodyPr>
          <a:lstStyle/>
          <a:p>
            <a:pPr algn="l">
              <a:defRPr sz="3000" b="1">
                <a:solidFill>
                  <a:srgbClr val="5B8A8B"/>
                </a:solidFill>
                <a:latin typeface="Aptos"/>
                <a:ea typeface="Aptos"/>
                <a:cs typeface="Aptos"/>
              </a:defRPr>
            </a:pPr>
            <a:r>
              <a:rPr lang="lv-LV" sz="3000" b="1">
                <a:solidFill>
                  <a:srgbClr val="5B8A8B"/>
                </a:solidFill>
                <a:latin typeface="Aptos"/>
                <a:ea typeface="Aptos"/>
                <a:cs typeface="Aptos"/>
              </a:rPr>
              <a:t>~ </a:t>
            </a:r>
            <a:r>
              <a:rPr sz="3000" b="1">
                <a:solidFill>
                  <a:srgbClr val="5B8A8B"/>
                </a:solidFill>
                <a:latin typeface="Aptos"/>
                <a:ea typeface="Aptos"/>
                <a:cs typeface="Aptos"/>
              </a:rPr>
              <a:t>900</a:t>
            </a:r>
          </a:p>
        </p:txBody>
      </p:sp>
      <p:sp>
        <p:nvSpPr>
          <p:cNvPr id="14" name="Taisnstūris 13">
            <a:extLst>
              <a:ext uri="{FF2B5EF4-FFF2-40B4-BE49-F238E27FC236}">
                <a16:creationId xmlns:a16="http://schemas.microsoft.com/office/drawing/2014/main" id="{43A51606-D8F4-4194-9FFD-2F3315C147F4}"/>
              </a:ext>
            </a:extLst>
          </p:cNvPr>
          <p:cNvSpPr>
            <a:spLocks noGrp="1"/>
          </p:cNvSpPr>
          <p:nvPr/>
        </p:nvSpPr>
        <p:spPr>
          <a:xfrm>
            <a:off x="4410075" y="2847975"/>
            <a:ext cx="2695575" cy="8286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rmAutofit/>
          </a:bodyPr>
          <a:lstStyle/>
          <a:p>
            <a:pPr algn="l">
              <a:defRPr sz="1500" b="0">
                <a:solidFill>
                  <a:srgbClr val="263442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263442"/>
                </a:solidFill>
                <a:latin typeface="Aptos"/>
                <a:ea typeface="Aptos"/>
                <a:cs typeface="Aptos"/>
              </a:rPr>
              <a:t>nāves gadījumu darbspējas vecumā gadā</a:t>
            </a:r>
          </a:p>
        </p:txBody>
      </p:sp>
      <p:sp>
        <p:nvSpPr>
          <p:cNvPr id="15" name="Taisnstūris: ar noapaļotiem stūriem 14">
            <a:extLst>
              <a:ext uri="{FF2B5EF4-FFF2-40B4-BE49-F238E27FC236}">
                <a16:creationId xmlns:a16="http://schemas.microsoft.com/office/drawing/2014/main" id="{161C692C-05E9-4CBB-B601-91F1D31C32F1}"/>
              </a:ext>
            </a:extLst>
          </p:cNvPr>
          <p:cNvSpPr>
            <a:spLocks noGrp="1"/>
          </p:cNvSpPr>
          <p:nvPr/>
        </p:nvSpPr>
        <p:spPr>
          <a:xfrm>
            <a:off x="7581900" y="2047875"/>
            <a:ext cx="3190875" cy="1762125"/>
          </a:xfrm>
          <a:prstGeom prst="roundRect">
            <a:avLst>
              <a:gd name="adj" fmla="val 11892"/>
            </a:avLst>
          </a:prstGeom>
          <a:solidFill>
            <a:srgbClr val="FFFFFF"/>
          </a:solidFill>
          <a:ln w="11430">
            <a:solidFill>
              <a:srgbClr val="E3DED8"/>
            </a:solidFill>
            <a:prstDash val="solid"/>
          </a:ln>
        </p:spPr>
        <p:txBody>
          <a:bodyPr/>
          <a:lstStyle/>
          <a:p>
            <a:endParaRPr lang="lv-LV"/>
          </a:p>
        </p:txBody>
      </p:sp>
      <p:sp>
        <p:nvSpPr>
          <p:cNvPr id="16" name="Taisnstūris 15">
            <a:extLst>
              <a:ext uri="{FF2B5EF4-FFF2-40B4-BE49-F238E27FC236}">
                <a16:creationId xmlns:a16="http://schemas.microsoft.com/office/drawing/2014/main" id="{2C31609D-3E3A-4E8B-A17A-02FED273E782}"/>
              </a:ext>
            </a:extLst>
          </p:cNvPr>
          <p:cNvSpPr>
            <a:spLocks noGrp="1"/>
          </p:cNvSpPr>
          <p:nvPr/>
        </p:nvSpPr>
        <p:spPr>
          <a:xfrm>
            <a:off x="7581900" y="2047875"/>
            <a:ext cx="66675" cy="1762125"/>
          </a:xfrm>
          <a:prstGeom prst="rect">
            <a:avLst/>
          </a:prstGeom>
          <a:solidFill>
            <a:srgbClr val="8A2F4B"/>
          </a:solidFill>
          <a:ln w="0">
            <a:solidFill>
              <a:srgbClr val="8A2F4B"/>
            </a:solidFill>
            <a:prstDash val="solid"/>
          </a:ln>
        </p:spPr>
        <p:txBody>
          <a:bodyPr/>
          <a:lstStyle/>
          <a:p>
            <a:endParaRPr lang="lv-LV"/>
          </a:p>
        </p:txBody>
      </p:sp>
      <p:sp>
        <p:nvSpPr>
          <p:cNvPr id="17" name="Taisnstūris 16">
            <a:extLst>
              <a:ext uri="{FF2B5EF4-FFF2-40B4-BE49-F238E27FC236}">
                <a16:creationId xmlns:a16="http://schemas.microsoft.com/office/drawing/2014/main" id="{5EFF5BC1-ED7F-4043-B694-B918FEA7AE67}"/>
              </a:ext>
            </a:extLst>
          </p:cNvPr>
          <p:cNvSpPr>
            <a:spLocks noGrp="1"/>
          </p:cNvSpPr>
          <p:nvPr/>
        </p:nvSpPr>
        <p:spPr>
          <a:xfrm>
            <a:off x="7848600" y="2276475"/>
            <a:ext cx="2714625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rmAutofit/>
          </a:bodyPr>
          <a:lstStyle/>
          <a:p>
            <a:pPr algn="l">
              <a:defRPr sz="3000" b="1">
                <a:solidFill>
                  <a:srgbClr val="8A2F4B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8A2F4B"/>
                </a:solidFill>
                <a:latin typeface="Aptos"/>
                <a:ea typeface="Aptos"/>
                <a:cs typeface="Aptos"/>
              </a:rPr>
              <a:t>3 no 4</a:t>
            </a:r>
          </a:p>
        </p:txBody>
      </p:sp>
      <p:sp>
        <p:nvSpPr>
          <p:cNvPr id="18" name="Taisnstūris 17">
            <a:extLst>
              <a:ext uri="{FF2B5EF4-FFF2-40B4-BE49-F238E27FC236}">
                <a16:creationId xmlns:a16="http://schemas.microsoft.com/office/drawing/2014/main" id="{F4939BBD-C5C4-4469-9E18-54EC47426B86}"/>
              </a:ext>
            </a:extLst>
          </p:cNvPr>
          <p:cNvSpPr>
            <a:spLocks noGrp="1"/>
          </p:cNvSpPr>
          <p:nvPr/>
        </p:nvSpPr>
        <p:spPr>
          <a:xfrm>
            <a:off x="7848600" y="2847975"/>
            <a:ext cx="2695575" cy="8286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rmAutofit/>
          </a:bodyPr>
          <a:lstStyle/>
          <a:p>
            <a:pPr algn="l">
              <a:defRPr sz="1500" b="0">
                <a:solidFill>
                  <a:srgbClr val="263442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263442"/>
                </a:solidFill>
                <a:latin typeface="Aptos"/>
                <a:ea typeface="Aptos"/>
                <a:cs typeface="Aptos"/>
              </a:rPr>
              <a:t>mirušajiem ir vīrieši</a:t>
            </a:r>
          </a:p>
        </p:txBody>
      </p:sp>
      <p:sp>
        <p:nvSpPr>
          <p:cNvPr id="19" name="Taisnstūris: ar noapaļotiem stūriem 18">
            <a:extLst>
              <a:ext uri="{FF2B5EF4-FFF2-40B4-BE49-F238E27FC236}">
                <a16:creationId xmlns:a16="http://schemas.microsoft.com/office/drawing/2014/main" id="{DCC80451-8541-4006-8835-01C4C53BFA0A}"/>
              </a:ext>
            </a:extLst>
          </p:cNvPr>
          <p:cNvSpPr>
            <a:spLocks noGrp="1"/>
          </p:cNvSpPr>
          <p:nvPr/>
        </p:nvSpPr>
        <p:spPr>
          <a:xfrm>
            <a:off x="11020425" y="2047875"/>
            <a:ext cx="3190875" cy="1762125"/>
          </a:xfrm>
          <a:prstGeom prst="roundRect">
            <a:avLst>
              <a:gd name="adj" fmla="val 11892"/>
            </a:avLst>
          </a:prstGeom>
          <a:solidFill>
            <a:srgbClr val="FFFFFF"/>
          </a:solidFill>
          <a:ln w="11430">
            <a:solidFill>
              <a:srgbClr val="E3DED8"/>
            </a:solidFill>
            <a:prstDash val="solid"/>
          </a:ln>
        </p:spPr>
        <p:txBody>
          <a:bodyPr/>
          <a:lstStyle/>
          <a:p>
            <a:endParaRPr lang="lv-LV"/>
          </a:p>
        </p:txBody>
      </p:sp>
      <p:sp>
        <p:nvSpPr>
          <p:cNvPr id="20" name="Taisnstūris 19">
            <a:extLst>
              <a:ext uri="{FF2B5EF4-FFF2-40B4-BE49-F238E27FC236}">
                <a16:creationId xmlns:a16="http://schemas.microsoft.com/office/drawing/2014/main" id="{32C5C089-E95C-47B5-A88F-756D62F1BA97}"/>
              </a:ext>
            </a:extLst>
          </p:cNvPr>
          <p:cNvSpPr>
            <a:spLocks noGrp="1"/>
          </p:cNvSpPr>
          <p:nvPr/>
        </p:nvSpPr>
        <p:spPr>
          <a:xfrm>
            <a:off x="11020425" y="2047875"/>
            <a:ext cx="66675" cy="1762125"/>
          </a:xfrm>
          <a:prstGeom prst="rect">
            <a:avLst/>
          </a:prstGeom>
          <a:solidFill>
            <a:srgbClr val="315B78"/>
          </a:solidFill>
          <a:ln w="0">
            <a:solidFill>
              <a:srgbClr val="315B78"/>
            </a:solidFill>
            <a:prstDash val="solid"/>
          </a:ln>
        </p:spPr>
        <p:txBody>
          <a:bodyPr/>
          <a:lstStyle/>
          <a:p>
            <a:endParaRPr lang="lv-LV"/>
          </a:p>
        </p:txBody>
      </p:sp>
      <p:sp>
        <p:nvSpPr>
          <p:cNvPr id="21" name="Taisnstūris 20">
            <a:extLst>
              <a:ext uri="{FF2B5EF4-FFF2-40B4-BE49-F238E27FC236}">
                <a16:creationId xmlns:a16="http://schemas.microsoft.com/office/drawing/2014/main" id="{914A9CEF-D030-4689-9521-4455F54C89BE}"/>
              </a:ext>
            </a:extLst>
          </p:cNvPr>
          <p:cNvSpPr>
            <a:spLocks noGrp="1"/>
          </p:cNvSpPr>
          <p:nvPr/>
        </p:nvSpPr>
        <p:spPr>
          <a:xfrm>
            <a:off x="11287125" y="2276475"/>
            <a:ext cx="2714625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rmAutofit/>
          </a:bodyPr>
          <a:lstStyle/>
          <a:p>
            <a:pPr algn="l">
              <a:defRPr sz="3000" b="1">
                <a:solidFill>
                  <a:srgbClr val="315B78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315B78"/>
                </a:solidFill>
                <a:latin typeface="Aptos"/>
                <a:ea typeface="Aptos"/>
                <a:cs typeface="Aptos"/>
              </a:rPr>
              <a:t>24%</a:t>
            </a:r>
          </a:p>
        </p:txBody>
      </p:sp>
      <p:sp>
        <p:nvSpPr>
          <p:cNvPr id="22" name="Taisnstūris 21">
            <a:extLst>
              <a:ext uri="{FF2B5EF4-FFF2-40B4-BE49-F238E27FC236}">
                <a16:creationId xmlns:a16="http://schemas.microsoft.com/office/drawing/2014/main" id="{C9FBE18E-F584-4089-94AB-183E3C29ED9C}"/>
              </a:ext>
            </a:extLst>
          </p:cNvPr>
          <p:cNvSpPr>
            <a:spLocks noGrp="1"/>
          </p:cNvSpPr>
          <p:nvPr/>
        </p:nvSpPr>
        <p:spPr>
          <a:xfrm>
            <a:off x="11287125" y="2847975"/>
            <a:ext cx="2695575" cy="8286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rmAutofit/>
          </a:bodyPr>
          <a:lstStyle/>
          <a:p>
            <a:pPr algn="l">
              <a:defRPr sz="1500" b="0">
                <a:solidFill>
                  <a:srgbClr val="263442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263442"/>
                </a:solidFill>
                <a:latin typeface="Aptos"/>
                <a:ea typeface="Aptos"/>
                <a:cs typeface="Aptos"/>
              </a:rPr>
              <a:t>no potenciāli zaudētajiem mūža gadiem līdz 64 gadu vecumam</a:t>
            </a:r>
          </a:p>
        </p:txBody>
      </p:sp>
      <p:sp>
        <p:nvSpPr>
          <p:cNvPr id="23" name="Taisnstūris: ar noapaļotiem stūriem 22">
            <a:extLst>
              <a:ext uri="{FF2B5EF4-FFF2-40B4-BE49-F238E27FC236}">
                <a16:creationId xmlns:a16="http://schemas.microsoft.com/office/drawing/2014/main" id="{994CEB71-A9E2-4005-A104-61A3048D38BD}"/>
              </a:ext>
            </a:extLst>
          </p:cNvPr>
          <p:cNvSpPr>
            <a:spLocks noGrp="1"/>
          </p:cNvSpPr>
          <p:nvPr/>
        </p:nvSpPr>
        <p:spPr>
          <a:xfrm>
            <a:off x="714375" y="4381500"/>
            <a:ext cx="13506450" cy="2238375"/>
          </a:xfrm>
          <a:prstGeom prst="roundRect">
            <a:avLst>
              <a:gd name="adj" fmla="val 10213"/>
            </a:avLst>
          </a:prstGeom>
          <a:solidFill>
            <a:srgbClr val="FFF0E6"/>
          </a:solidFill>
          <a:ln w="12383">
            <a:solidFill>
              <a:srgbClr val="F4C8AA"/>
            </a:solidFill>
            <a:prstDash val="solid"/>
          </a:ln>
        </p:spPr>
        <p:txBody>
          <a:bodyPr/>
          <a:lstStyle/>
          <a:p>
            <a:endParaRPr lang="lv-LV"/>
          </a:p>
        </p:txBody>
      </p:sp>
      <p:sp>
        <p:nvSpPr>
          <p:cNvPr id="25" name="Taisnstūris 24">
            <a:extLst>
              <a:ext uri="{FF2B5EF4-FFF2-40B4-BE49-F238E27FC236}">
                <a16:creationId xmlns:a16="http://schemas.microsoft.com/office/drawing/2014/main" id="{F896BD45-C3E6-4DB6-A15D-B86C1DFC8A0F}"/>
              </a:ext>
            </a:extLst>
          </p:cNvPr>
          <p:cNvSpPr>
            <a:spLocks noGrp="1"/>
          </p:cNvSpPr>
          <p:nvPr/>
        </p:nvSpPr>
        <p:spPr>
          <a:xfrm>
            <a:off x="1047750" y="4914899"/>
            <a:ext cx="12620625" cy="1000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rmAutofit fontScale="98148" lnSpcReduction="10000"/>
          </a:bodyPr>
          <a:lstStyle/>
          <a:p>
            <a:pPr algn="l">
              <a:defRPr sz="2025" b="1">
                <a:solidFill>
                  <a:srgbClr val="263442"/>
                </a:solidFill>
                <a:latin typeface="Aptos"/>
                <a:ea typeface="Aptos"/>
                <a:cs typeface="Aptos"/>
              </a:defRPr>
            </a:pPr>
            <a:r>
              <a:rPr sz="2025" b="1" err="1">
                <a:solidFill>
                  <a:srgbClr val="263442"/>
                </a:solidFill>
                <a:latin typeface="Aptos"/>
                <a:ea typeface="Aptos"/>
                <a:cs typeface="Aptos"/>
              </a:rPr>
              <a:t>Ārējo</a:t>
            </a:r>
            <a:r>
              <a:rPr sz="2025" b="1">
                <a:solidFill>
                  <a:srgbClr val="263442"/>
                </a:solidFill>
                <a:latin typeface="Aptos"/>
                <a:ea typeface="Aptos"/>
                <a:cs typeface="Aptos"/>
              </a:rPr>
              <a:t> </a:t>
            </a:r>
            <a:r>
              <a:rPr sz="2025" b="1" err="1">
                <a:solidFill>
                  <a:srgbClr val="263442"/>
                </a:solidFill>
                <a:latin typeface="Aptos"/>
                <a:ea typeface="Aptos"/>
                <a:cs typeface="Aptos"/>
              </a:rPr>
              <a:t>nāves</a:t>
            </a:r>
            <a:r>
              <a:rPr sz="2025" b="1">
                <a:solidFill>
                  <a:srgbClr val="263442"/>
                </a:solidFill>
                <a:latin typeface="Aptos"/>
                <a:ea typeface="Aptos"/>
                <a:cs typeface="Aptos"/>
              </a:rPr>
              <a:t> </a:t>
            </a:r>
            <a:r>
              <a:rPr sz="2025" b="1" err="1">
                <a:solidFill>
                  <a:srgbClr val="263442"/>
                </a:solidFill>
                <a:latin typeface="Aptos"/>
                <a:ea typeface="Aptos"/>
                <a:cs typeface="Aptos"/>
              </a:rPr>
              <a:t>cēloņu</a:t>
            </a:r>
            <a:r>
              <a:rPr sz="2025" b="1">
                <a:solidFill>
                  <a:srgbClr val="263442"/>
                </a:solidFill>
                <a:latin typeface="Aptos"/>
                <a:ea typeface="Aptos"/>
                <a:cs typeface="Aptos"/>
              </a:rPr>
              <a:t> </a:t>
            </a:r>
            <a:r>
              <a:rPr sz="2025" b="1" err="1">
                <a:solidFill>
                  <a:srgbClr val="263442"/>
                </a:solidFill>
                <a:latin typeface="Aptos"/>
                <a:ea typeface="Aptos"/>
                <a:cs typeface="Aptos"/>
              </a:rPr>
              <a:t>īpatsvars</a:t>
            </a:r>
            <a:r>
              <a:rPr sz="2025" b="1">
                <a:solidFill>
                  <a:srgbClr val="263442"/>
                </a:solidFill>
                <a:latin typeface="Aptos"/>
                <a:ea typeface="Aptos"/>
                <a:cs typeface="Aptos"/>
              </a:rPr>
              <a:t> </a:t>
            </a:r>
            <a:r>
              <a:rPr sz="2025" b="1" err="1">
                <a:solidFill>
                  <a:srgbClr val="263442"/>
                </a:solidFill>
                <a:latin typeface="Aptos"/>
                <a:ea typeface="Aptos"/>
                <a:cs typeface="Aptos"/>
              </a:rPr>
              <a:t>kopējā</a:t>
            </a:r>
            <a:r>
              <a:rPr sz="2025" b="1">
                <a:solidFill>
                  <a:srgbClr val="263442"/>
                </a:solidFill>
                <a:latin typeface="Aptos"/>
                <a:ea typeface="Aptos"/>
                <a:cs typeface="Aptos"/>
              </a:rPr>
              <a:t> </a:t>
            </a:r>
            <a:r>
              <a:rPr sz="2025" b="1" err="1">
                <a:solidFill>
                  <a:srgbClr val="263442"/>
                </a:solidFill>
                <a:latin typeface="Aptos"/>
                <a:ea typeface="Aptos"/>
                <a:cs typeface="Aptos"/>
              </a:rPr>
              <a:t>mirstībā</a:t>
            </a:r>
            <a:r>
              <a:rPr sz="2025" b="1">
                <a:solidFill>
                  <a:srgbClr val="263442"/>
                </a:solidFill>
                <a:latin typeface="Aptos"/>
                <a:ea typeface="Aptos"/>
                <a:cs typeface="Aptos"/>
              </a:rPr>
              <a:t> nav </a:t>
            </a:r>
            <a:r>
              <a:rPr sz="2025" b="1" err="1">
                <a:solidFill>
                  <a:srgbClr val="263442"/>
                </a:solidFill>
                <a:latin typeface="Aptos"/>
                <a:ea typeface="Aptos"/>
                <a:cs typeface="Aptos"/>
              </a:rPr>
              <a:t>lielākais</a:t>
            </a:r>
            <a:r>
              <a:rPr sz="2025" b="1">
                <a:solidFill>
                  <a:srgbClr val="263442"/>
                </a:solidFill>
                <a:latin typeface="Aptos"/>
                <a:ea typeface="Aptos"/>
                <a:cs typeface="Aptos"/>
              </a:rPr>
              <a:t>, </a:t>
            </a:r>
            <a:r>
              <a:rPr sz="2025" b="1" err="1">
                <a:solidFill>
                  <a:srgbClr val="263442"/>
                </a:solidFill>
                <a:latin typeface="Aptos"/>
                <a:ea typeface="Aptos"/>
                <a:cs typeface="Aptos"/>
              </a:rPr>
              <a:t>taču</a:t>
            </a:r>
            <a:r>
              <a:rPr sz="2025" b="1">
                <a:solidFill>
                  <a:srgbClr val="263442"/>
                </a:solidFill>
                <a:latin typeface="Aptos"/>
                <a:ea typeface="Aptos"/>
                <a:cs typeface="Aptos"/>
              </a:rPr>
              <a:t> tie </a:t>
            </a:r>
            <a:r>
              <a:rPr sz="2025" b="1" err="1">
                <a:solidFill>
                  <a:srgbClr val="263442"/>
                </a:solidFill>
                <a:latin typeface="Aptos"/>
                <a:ea typeface="Aptos"/>
                <a:cs typeface="Aptos"/>
              </a:rPr>
              <a:t>īpaši</a:t>
            </a:r>
            <a:r>
              <a:rPr sz="2025" b="1">
                <a:solidFill>
                  <a:srgbClr val="263442"/>
                </a:solidFill>
                <a:latin typeface="Aptos"/>
                <a:ea typeface="Aptos"/>
                <a:cs typeface="Aptos"/>
              </a:rPr>
              <a:t> skar </a:t>
            </a:r>
            <a:r>
              <a:rPr sz="2025" b="1" err="1">
                <a:solidFill>
                  <a:srgbClr val="263442"/>
                </a:solidFill>
                <a:latin typeface="Aptos"/>
                <a:ea typeface="Aptos"/>
                <a:cs typeface="Aptos"/>
              </a:rPr>
              <a:t>bērnus</a:t>
            </a:r>
            <a:r>
              <a:rPr sz="2025" b="1">
                <a:solidFill>
                  <a:srgbClr val="263442"/>
                </a:solidFill>
                <a:latin typeface="Aptos"/>
                <a:ea typeface="Aptos"/>
                <a:cs typeface="Aptos"/>
              </a:rPr>
              <a:t>, </a:t>
            </a:r>
            <a:r>
              <a:rPr sz="2025" b="1" err="1">
                <a:solidFill>
                  <a:srgbClr val="263442"/>
                </a:solidFill>
                <a:latin typeface="Aptos"/>
                <a:ea typeface="Aptos"/>
                <a:cs typeface="Aptos"/>
              </a:rPr>
              <a:t>jauniešus</a:t>
            </a:r>
            <a:r>
              <a:rPr sz="2025" b="1">
                <a:solidFill>
                  <a:srgbClr val="263442"/>
                </a:solidFill>
                <a:latin typeface="Aptos"/>
                <a:ea typeface="Aptos"/>
                <a:cs typeface="Aptos"/>
              </a:rPr>
              <a:t> un </a:t>
            </a:r>
            <a:r>
              <a:rPr sz="2025" b="1" err="1">
                <a:solidFill>
                  <a:srgbClr val="263442"/>
                </a:solidFill>
                <a:latin typeface="Aptos"/>
                <a:ea typeface="Aptos"/>
                <a:cs typeface="Aptos"/>
              </a:rPr>
              <a:t>cilvēkus</a:t>
            </a:r>
            <a:r>
              <a:rPr sz="2025" b="1">
                <a:solidFill>
                  <a:srgbClr val="263442"/>
                </a:solidFill>
                <a:latin typeface="Aptos"/>
                <a:ea typeface="Aptos"/>
                <a:cs typeface="Aptos"/>
              </a:rPr>
              <a:t> </a:t>
            </a:r>
            <a:r>
              <a:rPr sz="2025" b="1" err="1">
                <a:solidFill>
                  <a:srgbClr val="263442"/>
                </a:solidFill>
                <a:latin typeface="Aptos"/>
                <a:ea typeface="Aptos"/>
                <a:cs typeface="Aptos"/>
              </a:rPr>
              <a:t>darbspējas</a:t>
            </a:r>
            <a:r>
              <a:rPr sz="2025" b="1">
                <a:solidFill>
                  <a:srgbClr val="263442"/>
                </a:solidFill>
                <a:latin typeface="Aptos"/>
                <a:ea typeface="Aptos"/>
                <a:cs typeface="Aptos"/>
              </a:rPr>
              <a:t> </a:t>
            </a:r>
            <a:r>
              <a:rPr sz="2025" b="1" err="1">
                <a:solidFill>
                  <a:srgbClr val="263442"/>
                </a:solidFill>
                <a:latin typeface="Aptos"/>
                <a:ea typeface="Aptos"/>
                <a:cs typeface="Aptos"/>
              </a:rPr>
              <a:t>vecumā</a:t>
            </a:r>
            <a:r>
              <a:rPr sz="2025" b="1">
                <a:solidFill>
                  <a:srgbClr val="263442"/>
                </a:solidFill>
                <a:latin typeface="Aptos"/>
                <a:ea typeface="Aptos"/>
                <a:cs typeface="Aptos"/>
              </a:rPr>
              <a:t>. </a:t>
            </a:r>
            <a:r>
              <a:rPr sz="2025" b="1" err="1">
                <a:solidFill>
                  <a:srgbClr val="263442"/>
                </a:solidFill>
                <a:latin typeface="Aptos"/>
                <a:ea typeface="Aptos"/>
                <a:cs typeface="Aptos"/>
              </a:rPr>
              <a:t>Tādēļ</a:t>
            </a:r>
            <a:r>
              <a:rPr sz="2025" b="1">
                <a:solidFill>
                  <a:srgbClr val="263442"/>
                </a:solidFill>
                <a:latin typeface="Aptos"/>
                <a:ea typeface="Aptos"/>
                <a:cs typeface="Aptos"/>
              </a:rPr>
              <a:t> to </a:t>
            </a:r>
            <a:r>
              <a:rPr sz="2025" b="1" err="1">
                <a:solidFill>
                  <a:srgbClr val="263442"/>
                </a:solidFill>
                <a:latin typeface="Aptos"/>
                <a:ea typeface="Aptos"/>
                <a:cs typeface="Aptos"/>
              </a:rPr>
              <a:t>mazināšana</a:t>
            </a:r>
            <a:r>
              <a:rPr sz="2025" b="1">
                <a:solidFill>
                  <a:srgbClr val="263442"/>
                </a:solidFill>
                <a:latin typeface="Aptos"/>
                <a:ea typeface="Aptos"/>
                <a:cs typeface="Aptos"/>
              </a:rPr>
              <a:t> </a:t>
            </a:r>
            <a:r>
              <a:rPr sz="2025" b="1" err="1">
                <a:solidFill>
                  <a:srgbClr val="263442"/>
                </a:solidFill>
                <a:latin typeface="Aptos"/>
                <a:ea typeface="Aptos"/>
                <a:cs typeface="Aptos"/>
              </a:rPr>
              <a:t>tieši</a:t>
            </a:r>
            <a:r>
              <a:rPr sz="2025" b="1">
                <a:solidFill>
                  <a:srgbClr val="263442"/>
                </a:solidFill>
                <a:latin typeface="Aptos"/>
                <a:ea typeface="Aptos"/>
                <a:cs typeface="Aptos"/>
              </a:rPr>
              <a:t> </a:t>
            </a:r>
            <a:r>
              <a:rPr sz="2025" b="1" err="1">
                <a:solidFill>
                  <a:srgbClr val="263442"/>
                </a:solidFill>
                <a:latin typeface="Aptos"/>
                <a:ea typeface="Aptos"/>
                <a:cs typeface="Aptos"/>
              </a:rPr>
              <a:t>ietekmē</a:t>
            </a:r>
            <a:r>
              <a:rPr sz="2025" b="1">
                <a:solidFill>
                  <a:srgbClr val="263442"/>
                </a:solidFill>
                <a:latin typeface="Aptos"/>
                <a:ea typeface="Aptos"/>
                <a:cs typeface="Aptos"/>
              </a:rPr>
              <a:t> </a:t>
            </a:r>
            <a:r>
              <a:rPr sz="2025" b="1" err="1">
                <a:solidFill>
                  <a:srgbClr val="263442"/>
                </a:solidFill>
                <a:latin typeface="Aptos"/>
                <a:ea typeface="Aptos"/>
                <a:cs typeface="Aptos"/>
              </a:rPr>
              <a:t>iedzīvotāju</a:t>
            </a:r>
            <a:r>
              <a:rPr sz="2025" b="1">
                <a:solidFill>
                  <a:srgbClr val="263442"/>
                </a:solidFill>
                <a:latin typeface="Aptos"/>
                <a:ea typeface="Aptos"/>
                <a:cs typeface="Aptos"/>
              </a:rPr>
              <a:t> </a:t>
            </a:r>
            <a:r>
              <a:rPr sz="2025" b="1" err="1">
                <a:solidFill>
                  <a:srgbClr val="263442"/>
                </a:solidFill>
                <a:latin typeface="Aptos"/>
                <a:ea typeface="Aptos"/>
                <a:cs typeface="Aptos"/>
              </a:rPr>
              <a:t>veselīgo</a:t>
            </a:r>
            <a:r>
              <a:rPr sz="2025" b="1">
                <a:solidFill>
                  <a:srgbClr val="263442"/>
                </a:solidFill>
                <a:latin typeface="Aptos"/>
                <a:ea typeface="Aptos"/>
                <a:cs typeface="Aptos"/>
              </a:rPr>
              <a:t> </a:t>
            </a:r>
            <a:r>
              <a:rPr sz="2025" b="1" err="1">
                <a:solidFill>
                  <a:srgbClr val="263442"/>
                </a:solidFill>
                <a:latin typeface="Aptos"/>
                <a:ea typeface="Aptos"/>
                <a:cs typeface="Aptos"/>
              </a:rPr>
              <a:t>mūžu</a:t>
            </a:r>
            <a:r>
              <a:rPr sz="2025" b="1">
                <a:solidFill>
                  <a:srgbClr val="263442"/>
                </a:solidFill>
                <a:latin typeface="Aptos"/>
                <a:ea typeface="Aptos"/>
                <a:cs typeface="Aptos"/>
              </a:rPr>
              <a:t>, </a:t>
            </a:r>
            <a:r>
              <a:rPr sz="2025" b="1" err="1">
                <a:solidFill>
                  <a:srgbClr val="263442"/>
                </a:solidFill>
                <a:latin typeface="Aptos"/>
                <a:ea typeface="Aptos"/>
                <a:cs typeface="Aptos"/>
              </a:rPr>
              <a:t>darbaspēka</a:t>
            </a:r>
            <a:r>
              <a:rPr sz="2025" b="1">
                <a:solidFill>
                  <a:srgbClr val="263442"/>
                </a:solidFill>
                <a:latin typeface="Aptos"/>
                <a:ea typeface="Aptos"/>
                <a:cs typeface="Aptos"/>
              </a:rPr>
              <a:t> </a:t>
            </a:r>
            <a:r>
              <a:rPr sz="2025" b="1" err="1">
                <a:solidFill>
                  <a:srgbClr val="263442"/>
                </a:solidFill>
                <a:latin typeface="Aptos"/>
                <a:ea typeface="Aptos"/>
                <a:cs typeface="Aptos"/>
              </a:rPr>
              <a:t>saglabāšanu</a:t>
            </a:r>
            <a:r>
              <a:rPr sz="2025" b="1">
                <a:solidFill>
                  <a:srgbClr val="263442"/>
                </a:solidFill>
                <a:latin typeface="Aptos"/>
                <a:ea typeface="Aptos"/>
                <a:cs typeface="Aptos"/>
              </a:rPr>
              <a:t> un </a:t>
            </a:r>
            <a:r>
              <a:rPr sz="2025" b="1" err="1">
                <a:solidFill>
                  <a:srgbClr val="263442"/>
                </a:solidFill>
                <a:latin typeface="Aptos"/>
                <a:ea typeface="Aptos"/>
                <a:cs typeface="Aptos"/>
              </a:rPr>
              <a:t>demogrāfisko</a:t>
            </a:r>
            <a:r>
              <a:rPr sz="2025" b="1">
                <a:solidFill>
                  <a:srgbClr val="263442"/>
                </a:solidFill>
                <a:latin typeface="Aptos"/>
                <a:ea typeface="Aptos"/>
                <a:cs typeface="Aptos"/>
              </a:rPr>
              <a:t> </a:t>
            </a:r>
            <a:r>
              <a:rPr sz="2025" b="1" err="1">
                <a:solidFill>
                  <a:srgbClr val="263442"/>
                </a:solidFill>
                <a:latin typeface="Aptos"/>
                <a:ea typeface="Aptos"/>
                <a:cs typeface="Aptos"/>
              </a:rPr>
              <a:t>noturību</a:t>
            </a:r>
            <a:r>
              <a:rPr sz="2025" b="1">
                <a:solidFill>
                  <a:srgbClr val="263442"/>
                </a:solidFill>
                <a:latin typeface="Aptos"/>
                <a:ea typeface="Aptos"/>
                <a:cs typeface="Aptos"/>
              </a:rPr>
              <a:t>.</a:t>
            </a:r>
          </a:p>
        </p:txBody>
      </p:sp>
      <p:sp>
        <p:nvSpPr>
          <p:cNvPr id="26" name="Taisnstūris 25">
            <a:extLst>
              <a:ext uri="{FF2B5EF4-FFF2-40B4-BE49-F238E27FC236}">
                <a16:creationId xmlns:a16="http://schemas.microsoft.com/office/drawing/2014/main" id="{76D1E9DB-0813-4F26-9072-EC2A18A0B7D2}"/>
              </a:ext>
            </a:extLst>
          </p:cNvPr>
          <p:cNvSpPr>
            <a:spLocks noGrp="1"/>
          </p:cNvSpPr>
          <p:nvPr/>
        </p:nvSpPr>
        <p:spPr>
          <a:xfrm>
            <a:off x="1047750" y="6762750"/>
            <a:ext cx="119062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91440" tIns="45720" rIns="91440" bIns="45720" anchor="t">
            <a:normAutofit fontScale="98611" lnSpcReduction="10000"/>
          </a:bodyPr>
          <a:lstStyle/>
          <a:p>
            <a:pPr algn="l">
              <a:defRPr sz="1125" b="0">
                <a:solidFill>
                  <a:srgbClr val="6F7A85"/>
                </a:solidFill>
                <a:latin typeface="Aptos"/>
                <a:ea typeface="Aptos"/>
                <a:cs typeface="Aptos"/>
              </a:defRPr>
            </a:pPr>
            <a:endParaRPr sz="1100" b="0">
              <a:solidFill>
                <a:srgbClr val="6F7A85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27" name="Taisnstūris 26">
            <a:extLst>
              <a:ext uri="{FF2B5EF4-FFF2-40B4-BE49-F238E27FC236}">
                <a16:creationId xmlns:a16="http://schemas.microsoft.com/office/drawing/2014/main" id="{1CAD89E7-1E5D-44B4-A346-A6B34D6F12CC}"/>
              </a:ext>
            </a:extLst>
          </p:cNvPr>
          <p:cNvSpPr>
            <a:spLocks noGrp="1"/>
          </p:cNvSpPr>
          <p:nvPr/>
        </p:nvSpPr>
        <p:spPr>
          <a:xfrm>
            <a:off x="13126402" y="8012138"/>
            <a:ext cx="909638" cy="345482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rmAutofit fontScale="99808"/>
          </a:bodyPr>
          <a:lstStyle/>
          <a:p>
            <a:pPr algn="l">
              <a:defRPr sz="975" b="0">
                <a:solidFill>
                  <a:srgbClr val="92979C"/>
                </a:solidFill>
                <a:latin typeface="Aptos"/>
                <a:ea typeface="Aptos"/>
                <a:cs typeface="Aptos"/>
              </a:defRPr>
            </a:pPr>
            <a:r>
              <a:rPr sz="975" b="0">
                <a:solidFill>
                  <a:srgbClr val="92979C"/>
                </a:solidFill>
                <a:latin typeface="Aptos"/>
                <a:ea typeface="Aptos"/>
                <a:cs typeface="Aptos"/>
              </a:rPr>
              <a:t>Avots: SPKC.</a:t>
            </a:r>
          </a:p>
        </p:txBody>
      </p:sp>
      <p:sp>
        <p:nvSpPr>
          <p:cNvPr id="28" name="Taisnstūris 27">
            <a:extLst>
              <a:ext uri="{FF2B5EF4-FFF2-40B4-BE49-F238E27FC236}">
                <a16:creationId xmlns:a16="http://schemas.microsoft.com/office/drawing/2014/main" id="{13D6E486-83C3-41F9-8A23-71A47AF9BD77}"/>
              </a:ext>
            </a:extLst>
          </p:cNvPr>
          <p:cNvSpPr>
            <a:spLocks noGrp="1"/>
          </p:cNvSpPr>
          <p:nvPr/>
        </p:nvSpPr>
        <p:spPr>
          <a:xfrm>
            <a:off x="14192250" y="8001000"/>
            <a:ext cx="4762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rmAutofit fontScale="85714"/>
          </a:bodyPr>
          <a:lstStyle/>
          <a:p>
            <a:pPr algn="r">
              <a:defRPr sz="1050" b="0">
                <a:solidFill>
                  <a:srgbClr val="A6A29D"/>
                </a:solidFill>
                <a:latin typeface="Aptos"/>
                <a:ea typeface="Aptos"/>
                <a:cs typeface="Aptos"/>
              </a:defRPr>
            </a:pPr>
            <a:fld id="{E67C819E-F15D-4609-A01E-AF44D23A2EDA}" type="slidenum">
              <a:rPr lang="lv-LV" sz="1050" b="0" smtClean="0">
                <a:solidFill>
                  <a:srgbClr val="A6A29D"/>
                </a:solidFill>
                <a:latin typeface="Aptos"/>
                <a:ea typeface="Aptos"/>
                <a:cs typeface="Aptos"/>
              </a:rPr>
              <a:t>3</a:t>
            </a:fld>
            <a:endParaRPr sz="1050" b="0">
              <a:solidFill>
                <a:srgbClr val="A6A29D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2" name="TextBox 4">
            <a:extLst>
              <a:ext uri="{FF2B5EF4-FFF2-40B4-BE49-F238E27FC236}">
                <a16:creationId xmlns:a16="http://schemas.microsoft.com/office/drawing/2014/main" id="{AE8F77E7-E9FA-E46F-EA73-E13097D8D50E}"/>
              </a:ext>
            </a:extLst>
          </p:cNvPr>
          <p:cNvSpPr txBox="1"/>
          <p:nvPr/>
        </p:nvSpPr>
        <p:spPr>
          <a:xfrm>
            <a:off x="708660" y="8061769"/>
            <a:ext cx="1980029" cy="246221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>
            <a:defPPr>
              <a:defRPr lang="en-LV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LV" sz="1000" i="1">
                <a:latin typeface="Aptos" panose="020B0004020202020204" pitchFamily="34" charset="0"/>
                <a:cs typeface="Times New Roman"/>
              </a:rPr>
              <a:t>Veselības ministrija  </a:t>
            </a:r>
            <a:r>
              <a:rPr lang="lv-LV" sz="1000" i="1">
                <a:latin typeface="Aptos" panose="020B0004020202020204" pitchFamily="34" charset="0"/>
                <a:cs typeface="Times New Roman"/>
              </a:rPr>
              <a:t>09</a:t>
            </a:r>
            <a:r>
              <a:rPr lang="en-LV" sz="1000" i="1">
                <a:latin typeface="Aptos" panose="020B0004020202020204" pitchFamily="34" charset="0"/>
                <a:cs typeface="Times New Roman"/>
              </a:rPr>
              <a:t>.</a:t>
            </a:r>
            <a:r>
              <a:rPr lang="lv-LV" sz="1000" i="1">
                <a:latin typeface="Aptos" panose="020B0004020202020204" pitchFamily="34" charset="0"/>
                <a:cs typeface="Times New Roman"/>
              </a:rPr>
              <a:t>10</a:t>
            </a:r>
            <a:r>
              <a:rPr lang="en-LV" sz="1000" i="1">
                <a:latin typeface="Aptos" panose="020B0004020202020204" pitchFamily="34" charset="0"/>
                <a:cs typeface="Times New Roman"/>
              </a:rPr>
              <a:t>.202</a:t>
            </a:r>
            <a:r>
              <a:rPr lang="lv-LV" sz="1000" i="1">
                <a:latin typeface="Aptos" panose="020B0004020202020204" pitchFamily="34" charset="0"/>
                <a:cs typeface="Times New Roman"/>
              </a:rPr>
              <a:t>6</a:t>
            </a:r>
            <a:r>
              <a:rPr lang="en-LV" sz="1000" i="1">
                <a:latin typeface="Aptos" panose="020B0004020202020204" pitchFamily="34" charset="0"/>
                <a:cs typeface="Times New Roman"/>
              </a:rPr>
              <a:t>.</a:t>
            </a:r>
          </a:p>
        </p:txBody>
      </p:sp>
      <p:cxnSp>
        <p:nvCxnSpPr>
          <p:cNvPr id="4" name="Straight Connector 6">
            <a:extLst>
              <a:ext uri="{FF2B5EF4-FFF2-40B4-BE49-F238E27FC236}">
                <a16:creationId xmlns:a16="http://schemas.microsoft.com/office/drawing/2014/main" id="{FF1F84B5-0EDA-5415-9376-C840ED81FAA3}"/>
              </a:ext>
            </a:extLst>
          </p:cNvPr>
          <p:cNvCxnSpPr>
            <a:cxnSpLocks/>
          </p:cNvCxnSpPr>
          <p:nvPr/>
        </p:nvCxnSpPr>
        <p:spPr>
          <a:xfrm>
            <a:off x="764606" y="7950559"/>
            <a:ext cx="1396104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10">
            <a:extLst>
              <a:ext uri="{FF2B5EF4-FFF2-40B4-BE49-F238E27FC236}">
                <a16:creationId xmlns:a16="http://schemas.microsoft.com/office/drawing/2014/main" id="{6A6CFCB8-A85C-6E2B-972D-90DCDAF77948}"/>
              </a:ext>
            </a:extLst>
          </p:cNvPr>
          <p:cNvSpPr txBox="1"/>
          <p:nvPr/>
        </p:nvSpPr>
        <p:spPr>
          <a:xfrm>
            <a:off x="2676403" y="8051188"/>
            <a:ext cx="1276311" cy="246221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>
            <a:defPPr>
              <a:defRPr lang="en-LV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lv-LV" sz="1000" b="1">
                <a:latin typeface="Aptos" panose="020B0004020202020204" pitchFamily="34" charset="0"/>
                <a:ea typeface="Verdana"/>
                <a:cs typeface="Times New Roman"/>
              </a:rPr>
              <a:t>Ārējie nāves cēloņi</a:t>
            </a:r>
            <a:endParaRPr lang="en-US" sz="1000">
              <a:latin typeface="Aptos" panose="020B0004020202020204" pitchFamily="34" charset="0"/>
              <a:cs typeface="Times New Roman"/>
            </a:endParaRPr>
          </a:p>
        </p:txBody>
      </p:sp>
      <p:cxnSp>
        <p:nvCxnSpPr>
          <p:cNvPr id="30" name="Straight Connector 9">
            <a:extLst>
              <a:ext uri="{FF2B5EF4-FFF2-40B4-BE49-F238E27FC236}">
                <a16:creationId xmlns:a16="http://schemas.microsoft.com/office/drawing/2014/main" id="{16128842-0022-474E-739F-4F15DAF9D928}"/>
              </a:ext>
            </a:extLst>
          </p:cNvPr>
          <p:cNvCxnSpPr>
            <a:cxnSpLocks/>
          </p:cNvCxnSpPr>
          <p:nvPr/>
        </p:nvCxnSpPr>
        <p:spPr>
          <a:xfrm>
            <a:off x="2636312" y="8029678"/>
            <a:ext cx="0" cy="3895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2" name="Image 0" descr="/mnt/data/vm_logo.png">
            <a:extLst>
              <a:ext uri="{FF2B5EF4-FFF2-40B4-BE49-F238E27FC236}">
                <a16:creationId xmlns:a16="http://schemas.microsoft.com/office/drawing/2014/main" id="{159A5179-52E9-D37D-4B07-0E7C7AF60A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33837" y="75057"/>
            <a:ext cx="763213" cy="658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95311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EF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4EFAFD7-E85A-F172-A935-AFD2230C34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aisnstūris 28">
            <a:extLst>
              <a:ext uri="{FF2B5EF4-FFF2-40B4-BE49-F238E27FC236}">
                <a16:creationId xmlns:a16="http://schemas.microsoft.com/office/drawing/2014/main" id="{38D71A2F-8897-A5A0-8CA4-618861DBD7AF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90500" cy="8572500"/>
          </a:xfrm>
          <a:prstGeom prst="rect">
            <a:avLst/>
          </a:prstGeom>
          <a:solidFill>
            <a:srgbClr val="EF6C1C"/>
          </a:solidFill>
          <a:ln w="0">
            <a:solidFill>
              <a:srgbClr val="EF6C1C"/>
            </a:solidFill>
            <a:prstDash val="solid"/>
          </a:ln>
        </p:spPr>
        <p:txBody>
          <a:bodyPr/>
          <a:lstStyle/>
          <a:p>
            <a:endParaRPr lang="lv-LV"/>
          </a:p>
        </p:txBody>
      </p:sp>
      <p:sp>
        <p:nvSpPr>
          <p:cNvPr id="3" name="Taisnstūris 2">
            <a:extLst>
              <a:ext uri="{FF2B5EF4-FFF2-40B4-BE49-F238E27FC236}">
                <a16:creationId xmlns:a16="http://schemas.microsoft.com/office/drawing/2014/main" id="{328D6AFD-DC03-A6CB-756E-C272B96EB0FA}"/>
              </a:ext>
            </a:extLst>
          </p:cNvPr>
          <p:cNvSpPr>
            <a:spLocks noGrp="1"/>
          </p:cNvSpPr>
          <p:nvPr/>
        </p:nvSpPr>
        <p:spPr>
          <a:xfrm>
            <a:off x="725805" y="264510"/>
            <a:ext cx="40957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rmAutofit/>
          </a:bodyPr>
          <a:lstStyle/>
          <a:p>
            <a:pPr algn="l">
              <a:defRPr sz="1650" b="1">
                <a:solidFill>
                  <a:srgbClr val="263442"/>
                </a:solidFill>
                <a:latin typeface="Aptos"/>
                <a:ea typeface="Aptos"/>
                <a:cs typeface="Aptos"/>
              </a:defRPr>
            </a:pPr>
            <a:r>
              <a:rPr lang="lv-LV" sz="1200" b="1">
                <a:solidFill>
                  <a:schemeClr val="accent2"/>
                </a:solidFill>
                <a:latin typeface="Aptos"/>
                <a:ea typeface="Aptos"/>
                <a:cs typeface="Aptos"/>
              </a:rPr>
              <a:t>ĀREJO NĀVES CĒLOŅU SLOGS</a:t>
            </a:r>
            <a:endParaRPr sz="1200" b="1">
              <a:solidFill>
                <a:schemeClr val="accent2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5" name="Taisnstūris 4">
            <a:extLst>
              <a:ext uri="{FF2B5EF4-FFF2-40B4-BE49-F238E27FC236}">
                <a16:creationId xmlns:a16="http://schemas.microsoft.com/office/drawing/2014/main" id="{B621F2D8-99AE-5CE9-C182-82D530599157}"/>
              </a:ext>
            </a:extLst>
          </p:cNvPr>
          <p:cNvSpPr>
            <a:spLocks noGrp="1"/>
          </p:cNvSpPr>
          <p:nvPr/>
        </p:nvSpPr>
        <p:spPr>
          <a:xfrm>
            <a:off x="685800" y="733425"/>
            <a:ext cx="1381125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rmAutofit fontScale="92500"/>
          </a:bodyPr>
          <a:lstStyle/>
          <a:p>
            <a:pPr algn="l">
              <a:defRPr sz="3150" b="1">
                <a:solidFill>
                  <a:srgbClr val="263442"/>
                </a:solidFill>
                <a:latin typeface="Aptos"/>
                <a:ea typeface="Aptos"/>
                <a:cs typeface="Aptos"/>
              </a:defRPr>
            </a:pPr>
            <a:r>
              <a:rPr lang="lv-LV" sz="3200" b="1">
                <a:solidFill>
                  <a:srgbClr val="263442"/>
                </a:solidFill>
                <a:latin typeface="Aptos"/>
                <a:ea typeface="Aptos"/>
                <a:cs typeface="Aptos"/>
              </a:rPr>
              <a:t>Augstā mirstība no ārējiem nāves cēloņiem ietekmē paredzamo dzīves ilgumu</a:t>
            </a:r>
          </a:p>
        </p:txBody>
      </p:sp>
      <p:sp>
        <p:nvSpPr>
          <p:cNvPr id="6" name="Taisnstūris 5">
            <a:extLst>
              <a:ext uri="{FF2B5EF4-FFF2-40B4-BE49-F238E27FC236}">
                <a16:creationId xmlns:a16="http://schemas.microsoft.com/office/drawing/2014/main" id="{6A3DAC8C-1B2C-CF58-EE28-44EB7EBEC658}"/>
              </a:ext>
            </a:extLst>
          </p:cNvPr>
          <p:cNvSpPr>
            <a:spLocks noGrp="1"/>
          </p:cNvSpPr>
          <p:nvPr/>
        </p:nvSpPr>
        <p:spPr>
          <a:xfrm>
            <a:off x="742950" y="1419225"/>
            <a:ext cx="914400" cy="47625"/>
          </a:xfrm>
          <a:prstGeom prst="rect">
            <a:avLst/>
          </a:prstGeom>
          <a:solidFill>
            <a:srgbClr val="EF6C1C"/>
          </a:solidFill>
          <a:ln w="0">
            <a:solidFill>
              <a:srgbClr val="EF6C1C"/>
            </a:solidFill>
            <a:prstDash val="solid"/>
          </a:ln>
        </p:spPr>
        <p:txBody>
          <a:bodyPr/>
          <a:lstStyle/>
          <a:p>
            <a:endParaRPr lang="lv-LV"/>
          </a:p>
        </p:txBody>
      </p:sp>
      <p:sp>
        <p:nvSpPr>
          <p:cNvPr id="27" name="Taisnstūris 26">
            <a:extLst>
              <a:ext uri="{FF2B5EF4-FFF2-40B4-BE49-F238E27FC236}">
                <a16:creationId xmlns:a16="http://schemas.microsoft.com/office/drawing/2014/main" id="{D92020AE-5CAF-FD35-73C5-9B06AE92CFEF}"/>
              </a:ext>
            </a:extLst>
          </p:cNvPr>
          <p:cNvSpPr>
            <a:spLocks noGrp="1"/>
          </p:cNvSpPr>
          <p:nvPr/>
        </p:nvSpPr>
        <p:spPr>
          <a:xfrm>
            <a:off x="13308330" y="8051188"/>
            <a:ext cx="1417320" cy="3905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rmAutofit fontScale="99808"/>
          </a:bodyPr>
          <a:lstStyle/>
          <a:p>
            <a:pPr algn="l">
              <a:defRPr sz="975" b="0">
                <a:solidFill>
                  <a:srgbClr val="92979C"/>
                </a:solidFill>
                <a:latin typeface="Aptos"/>
                <a:ea typeface="Aptos"/>
                <a:cs typeface="Aptos"/>
              </a:defRPr>
            </a:pPr>
            <a:r>
              <a:rPr sz="975" b="0">
                <a:solidFill>
                  <a:srgbClr val="92979C"/>
                </a:solidFill>
                <a:latin typeface="Aptos"/>
                <a:ea typeface="Aptos"/>
                <a:cs typeface="Aptos"/>
              </a:rPr>
              <a:t>Avots: </a:t>
            </a:r>
            <a:r>
              <a:rPr lang="lv-LV" sz="975" b="0" err="1">
                <a:solidFill>
                  <a:srgbClr val="92979C"/>
                </a:solidFill>
                <a:latin typeface="Aptos"/>
                <a:ea typeface="Aptos"/>
                <a:cs typeface="Aptos"/>
              </a:rPr>
              <a:t>Eurostat</a:t>
            </a:r>
            <a:r>
              <a:rPr sz="975" b="0">
                <a:solidFill>
                  <a:srgbClr val="92979C"/>
                </a:solidFill>
                <a:latin typeface="Aptos"/>
                <a:ea typeface="Aptos"/>
                <a:cs typeface="Aptos"/>
              </a:rPr>
              <a:t>.</a:t>
            </a:r>
          </a:p>
        </p:txBody>
      </p:sp>
      <p:sp>
        <p:nvSpPr>
          <p:cNvPr id="2" name="TextBox 2">
            <a:extLst>
              <a:ext uri="{FF2B5EF4-FFF2-40B4-BE49-F238E27FC236}">
                <a16:creationId xmlns:a16="http://schemas.microsoft.com/office/drawing/2014/main" id="{8A99AA90-E84A-8135-0080-AC8F55078314}"/>
              </a:ext>
            </a:extLst>
          </p:cNvPr>
          <p:cNvSpPr txBox="1"/>
          <p:nvPr/>
        </p:nvSpPr>
        <p:spPr>
          <a:xfrm>
            <a:off x="2369820" y="1628775"/>
            <a:ext cx="1069848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sz="1500" b="0">
                <a:solidFill>
                  <a:srgbClr val="58616A"/>
                </a:solidFill>
                <a:latin typeface="Calibri"/>
              </a:rPr>
              <a:t>Īpaši būtiska ir priekšlaicīga nāve — jo jaunākā vecumā cilvēks nomirst, jo vairāk potenciālo dzīves gadu tiek zaudēts.</a:t>
            </a:r>
          </a:p>
        </p:txBody>
      </p:sp>
      <p:pic>
        <p:nvPicPr>
          <p:cNvPr id="50" name="Picture 36" descr="mapa_tuvak_apgriezta.png">
            <a:extLst>
              <a:ext uri="{FF2B5EF4-FFF2-40B4-BE49-F238E27FC236}">
                <a16:creationId xmlns:a16="http://schemas.microsoft.com/office/drawing/2014/main" id="{03E98D8A-6CEB-3563-1E45-F23E405B2D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89045" y="2928747"/>
            <a:ext cx="4895582" cy="4033467"/>
          </a:xfrm>
          <a:prstGeom prst="rect">
            <a:avLst/>
          </a:prstGeom>
        </p:spPr>
      </p:pic>
      <p:sp>
        <p:nvSpPr>
          <p:cNvPr id="52" name="Rectangle 37">
            <a:extLst>
              <a:ext uri="{FF2B5EF4-FFF2-40B4-BE49-F238E27FC236}">
                <a16:creationId xmlns:a16="http://schemas.microsoft.com/office/drawing/2014/main" id="{73BB65F9-37F8-E918-33A0-857051F1D31D}"/>
              </a:ext>
            </a:extLst>
          </p:cNvPr>
          <p:cNvSpPr/>
          <p:nvPr/>
        </p:nvSpPr>
        <p:spPr>
          <a:xfrm>
            <a:off x="9933596" y="2398395"/>
            <a:ext cx="45719" cy="5098038"/>
          </a:xfrm>
          <a:prstGeom prst="rect">
            <a:avLst/>
          </a:prstGeom>
          <a:solidFill>
            <a:srgbClr val="E2E5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4" name="Attēls 63">
            <a:extLst>
              <a:ext uri="{FF2B5EF4-FFF2-40B4-BE49-F238E27FC236}">
                <a16:creationId xmlns:a16="http://schemas.microsoft.com/office/drawing/2014/main" id="{F80F1C1C-F7B7-0EE4-F042-C503AF5E71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2609592"/>
            <a:ext cx="9101434" cy="3215063"/>
          </a:xfrm>
          <a:prstGeom prst="rect">
            <a:avLst/>
          </a:prstGeom>
        </p:spPr>
      </p:pic>
      <p:pic>
        <p:nvPicPr>
          <p:cNvPr id="66" name="Attēls 65">
            <a:extLst>
              <a:ext uri="{FF2B5EF4-FFF2-40B4-BE49-F238E27FC236}">
                <a16:creationId xmlns:a16="http://schemas.microsoft.com/office/drawing/2014/main" id="{E6D94D72-B2BD-92B6-CE09-53ED90AA1C8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5196" y="5824655"/>
            <a:ext cx="6202417" cy="2067472"/>
          </a:xfrm>
          <a:prstGeom prst="rect">
            <a:avLst/>
          </a:prstGeom>
        </p:spPr>
      </p:pic>
      <p:sp>
        <p:nvSpPr>
          <p:cNvPr id="68" name="Taisnstūris 67">
            <a:extLst>
              <a:ext uri="{FF2B5EF4-FFF2-40B4-BE49-F238E27FC236}">
                <a16:creationId xmlns:a16="http://schemas.microsoft.com/office/drawing/2014/main" id="{3292F40C-39B7-8510-78BE-653C34A2368D}"/>
              </a:ext>
            </a:extLst>
          </p:cNvPr>
          <p:cNvSpPr>
            <a:spLocks noGrp="1"/>
          </p:cNvSpPr>
          <p:nvPr/>
        </p:nvSpPr>
        <p:spPr>
          <a:xfrm>
            <a:off x="14196060" y="8051188"/>
            <a:ext cx="4762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rmAutofit fontScale="85714"/>
          </a:bodyPr>
          <a:lstStyle/>
          <a:p>
            <a:pPr algn="r">
              <a:defRPr sz="1050" b="0">
                <a:solidFill>
                  <a:srgbClr val="A6A29D"/>
                </a:solidFill>
                <a:latin typeface="Aptos"/>
                <a:ea typeface="Aptos"/>
                <a:cs typeface="Aptos"/>
              </a:defRPr>
            </a:pPr>
            <a:fld id="{BA594D5A-B502-4941-949F-F53BC1CB7285}" type="slidenum">
              <a:rPr lang="lv-LV" sz="1050" b="0" smtClean="0">
                <a:solidFill>
                  <a:srgbClr val="A6A29D"/>
                </a:solidFill>
                <a:latin typeface="Aptos"/>
                <a:ea typeface="Aptos"/>
                <a:cs typeface="Aptos"/>
              </a:rPr>
              <a:t>4</a:t>
            </a:fld>
            <a:endParaRPr sz="1050" b="0">
              <a:solidFill>
                <a:srgbClr val="A6A29D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8258C9EC-8A10-09DB-CB3F-7138E42DF717}"/>
              </a:ext>
            </a:extLst>
          </p:cNvPr>
          <p:cNvSpPr txBox="1"/>
          <p:nvPr/>
        </p:nvSpPr>
        <p:spPr>
          <a:xfrm>
            <a:off x="708660" y="8061769"/>
            <a:ext cx="1980029" cy="246221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>
            <a:defPPr>
              <a:defRPr lang="en-LV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LV" sz="1000" i="1">
                <a:latin typeface="Aptos" panose="020B0004020202020204" pitchFamily="34" charset="0"/>
                <a:cs typeface="Times New Roman"/>
              </a:rPr>
              <a:t>Veselības ministrija  </a:t>
            </a:r>
            <a:r>
              <a:rPr lang="lv-LV" sz="1000" i="1">
                <a:latin typeface="Aptos" panose="020B0004020202020204" pitchFamily="34" charset="0"/>
                <a:cs typeface="Times New Roman"/>
              </a:rPr>
              <a:t>09</a:t>
            </a:r>
            <a:r>
              <a:rPr lang="en-LV" sz="1000" i="1">
                <a:latin typeface="Aptos" panose="020B0004020202020204" pitchFamily="34" charset="0"/>
                <a:cs typeface="Times New Roman"/>
              </a:rPr>
              <a:t>.</a:t>
            </a:r>
            <a:r>
              <a:rPr lang="lv-LV" sz="1000" i="1">
                <a:latin typeface="Aptos" panose="020B0004020202020204" pitchFamily="34" charset="0"/>
                <a:cs typeface="Times New Roman"/>
              </a:rPr>
              <a:t>10</a:t>
            </a:r>
            <a:r>
              <a:rPr lang="en-LV" sz="1000" i="1">
                <a:latin typeface="Aptos" panose="020B0004020202020204" pitchFamily="34" charset="0"/>
                <a:cs typeface="Times New Roman"/>
              </a:rPr>
              <a:t>.202</a:t>
            </a:r>
            <a:r>
              <a:rPr lang="lv-LV" sz="1000" i="1">
                <a:latin typeface="Aptos" panose="020B0004020202020204" pitchFamily="34" charset="0"/>
                <a:cs typeface="Times New Roman"/>
              </a:rPr>
              <a:t>6</a:t>
            </a:r>
            <a:r>
              <a:rPr lang="en-LV" sz="1000" i="1">
                <a:latin typeface="Aptos" panose="020B0004020202020204" pitchFamily="34" charset="0"/>
                <a:cs typeface="Times New Roman"/>
              </a:rPr>
              <a:t>.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11FBE1E-3DA6-205B-6673-92FBD787A121}"/>
              </a:ext>
            </a:extLst>
          </p:cNvPr>
          <p:cNvCxnSpPr>
            <a:cxnSpLocks/>
          </p:cNvCxnSpPr>
          <p:nvPr/>
        </p:nvCxnSpPr>
        <p:spPr>
          <a:xfrm>
            <a:off x="764606" y="7950559"/>
            <a:ext cx="1396104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10">
            <a:extLst>
              <a:ext uri="{FF2B5EF4-FFF2-40B4-BE49-F238E27FC236}">
                <a16:creationId xmlns:a16="http://schemas.microsoft.com/office/drawing/2014/main" id="{2AFF7C24-83BD-3DB8-5FAF-5D8270BC956E}"/>
              </a:ext>
            </a:extLst>
          </p:cNvPr>
          <p:cNvSpPr txBox="1"/>
          <p:nvPr/>
        </p:nvSpPr>
        <p:spPr>
          <a:xfrm>
            <a:off x="2676403" y="8051188"/>
            <a:ext cx="1276311" cy="246221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>
            <a:defPPr>
              <a:defRPr lang="en-LV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lv-LV" sz="1000" b="1">
                <a:latin typeface="Aptos" panose="020B0004020202020204" pitchFamily="34" charset="0"/>
                <a:ea typeface="Verdana"/>
                <a:cs typeface="Times New Roman"/>
              </a:rPr>
              <a:t>Ārējie nāves cēloņi</a:t>
            </a:r>
            <a:endParaRPr lang="en-US" sz="1000">
              <a:latin typeface="Aptos" panose="020B0004020202020204" pitchFamily="34" charset="0"/>
              <a:cs typeface="Times New Roman"/>
            </a:endParaRPr>
          </a:p>
        </p:txBody>
      </p:sp>
      <p:cxnSp>
        <p:nvCxnSpPr>
          <p:cNvPr id="9" name="Straight Connector 9">
            <a:extLst>
              <a:ext uri="{FF2B5EF4-FFF2-40B4-BE49-F238E27FC236}">
                <a16:creationId xmlns:a16="http://schemas.microsoft.com/office/drawing/2014/main" id="{207B7B42-926F-AFD9-3BE1-AE1F0A997DA8}"/>
              </a:ext>
            </a:extLst>
          </p:cNvPr>
          <p:cNvCxnSpPr>
            <a:cxnSpLocks/>
          </p:cNvCxnSpPr>
          <p:nvPr/>
        </p:nvCxnSpPr>
        <p:spPr>
          <a:xfrm>
            <a:off x="2636312" y="8029678"/>
            <a:ext cx="0" cy="3895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Image 0" descr="/mnt/data/vm_logo.png">
            <a:extLst>
              <a:ext uri="{FF2B5EF4-FFF2-40B4-BE49-F238E27FC236}">
                <a16:creationId xmlns:a16="http://schemas.microsoft.com/office/drawing/2014/main" id="{104F9168-C728-704C-B124-7DCAECF0B82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733837" y="75057"/>
            <a:ext cx="763213" cy="658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47798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E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aisnstūris 17">
            <a:extLst>
              <a:ext uri="{FF2B5EF4-FFF2-40B4-BE49-F238E27FC236}">
                <a16:creationId xmlns:a16="http://schemas.microsoft.com/office/drawing/2014/main" id="{F0818492-A9A7-484E-B9F2-C85814DAF925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90500" cy="8572500"/>
          </a:xfrm>
          <a:prstGeom prst="rect">
            <a:avLst/>
          </a:prstGeom>
          <a:solidFill>
            <a:srgbClr val="EF6C1C"/>
          </a:solidFill>
          <a:ln w="0">
            <a:solidFill>
              <a:srgbClr val="EF6C1C"/>
            </a:solidFill>
            <a:prstDash val="solid"/>
          </a:ln>
        </p:spPr>
        <p:txBody>
          <a:bodyPr/>
          <a:lstStyle/>
          <a:p>
            <a:endParaRPr lang="lv-LV"/>
          </a:p>
        </p:txBody>
      </p:sp>
      <p:sp>
        <p:nvSpPr>
          <p:cNvPr id="3" name="Taisnstūris 2">
            <a:extLst>
              <a:ext uri="{FF2B5EF4-FFF2-40B4-BE49-F238E27FC236}">
                <a16:creationId xmlns:a16="http://schemas.microsoft.com/office/drawing/2014/main" id="{FA3FB6E3-B53B-48E5-86F1-1FAA418B4E5C}"/>
              </a:ext>
            </a:extLst>
          </p:cNvPr>
          <p:cNvSpPr>
            <a:spLocks noGrp="1"/>
          </p:cNvSpPr>
          <p:nvPr/>
        </p:nvSpPr>
        <p:spPr>
          <a:xfrm>
            <a:off x="708660" y="257175"/>
            <a:ext cx="40957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rmAutofit/>
          </a:bodyPr>
          <a:lstStyle/>
          <a:p>
            <a:pPr algn="l">
              <a:defRPr sz="1650" b="1">
                <a:solidFill>
                  <a:srgbClr val="263442"/>
                </a:solidFill>
                <a:latin typeface="Aptos"/>
                <a:ea typeface="Aptos"/>
                <a:cs typeface="Aptos"/>
              </a:defRPr>
            </a:pPr>
            <a:r>
              <a:rPr lang="lv-LV" sz="1200" b="1">
                <a:solidFill>
                  <a:schemeClr val="accent2"/>
                </a:solidFill>
                <a:latin typeface="Aptos"/>
                <a:ea typeface="Aptos"/>
                <a:cs typeface="Aptos"/>
              </a:rPr>
              <a:t>ĀRĒJO NĀVES CĒLOŅU IZPLATĪBA EIROPĀ</a:t>
            </a:r>
            <a:endParaRPr sz="1200" b="1">
              <a:solidFill>
                <a:schemeClr val="accent2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5" name="Taisnstūris 4">
            <a:extLst>
              <a:ext uri="{FF2B5EF4-FFF2-40B4-BE49-F238E27FC236}">
                <a16:creationId xmlns:a16="http://schemas.microsoft.com/office/drawing/2014/main" id="{F1A3920E-027F-4459-97B7-E289523322FD}"/>
              </a:ext>
            </a:extLst>
          </p:cNvPr>
          <p:cNvSpPr>
            <a:spLocks noGrp="1"/>
          </p:cNvSpPr>
          <p:nvPr/>
        </p:nvSpPr>
        <p:spPr>
          <a:xfrm>
            <a:off x="685800" y="733425"/>
            <a:ext cx="1381125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 algn="l">
              <a:defRPr sz="3150" b="1">
                <a:solidFill>
                  <a:srgbClr val="263442"/>
                </a:solidFill>
                <a:latin typeface="Aptos"/>
                <a:ea typeface="Aptos"/>
                <a:cs typeface="Aptos"/>
              </a:defRPr>
            </a:pPr>
            <a:r>
              <a:rPr sz="3000" b="1" err="1">
                <a:solidFill>
                  <a:srgbClr val="263442"/>
                </a:solidFill>
                <a:latin typeface="Aptos"/>
                <a:ea typeface="Aptos"/>
                <a:cs typeface="Aptos"/>
              </a:rPr>
              <a:t>Latvijai</a:t>
            </a:r>
            <a:r>
              <a:rPr sz="3000" b="1">
                <a:solidFill>
                  <a:srgbClr val="263442"/>
                </a:solidFill>
                <a:latin typeface="Aptos"/>
                <a:ea typeface="Aptos"/>
                <a:cs typeface="Aptos"/>
              </a:rPr>
              <a:t> </a:t>
            </a:r>
            <a:r>
              <a:rPr lang="lv-LV" sz="3000" b="1">
                <a:solidFill>
                  <a:srgbClr val="263442"/>
                </a:solidFill>
                <a:latin typeface="Aptos"/>
                <a:ea typeface="Aptos"/>
                <a:cs typeface="Aptos"/>
              </a:rPr>
              <a:t>2023. gadā bija </a:t>
            </a:r>
            <a:r>
              <a:rPr sz="3000" b="1">
                <a:solidFill>
                  <a:srgbClr val="263442"/>
                </a:solidFill>
                <a:latin typeface="Aptos"/>
                <a:ea typeface="Aptos"/>
                <a:cs typeface="Aptos"/>
              </a:rPr>
              <a:t> </a:t>
            </a:r>
            <a:r>
              <a:rPr sz="3000" b="1" err="1">
                <a:solidFill>
                  <a:srgbClr val="263442"/>
                </a:solidFill>
                <a:latin typeface="Aptos"/>
                <a:ea typeface="Aptos"/>
                <a:cs typeface="Aptos"/>
              </a:rPr>
              <a:t>augstākais</a:t>
            </a:r>
            <a:r>
              <a:rPr sz="3000" b="1">
                <a:solidFill>
                  <a:srgbClr val="263442"/>
                </a:solidFill>
                <a:latin typeface="Aptos"/>
                <a:ea typeface="Aptos"/>
                <a:cs typeface="Aptos"/>
              </a:rPr>
              <a:t> </a:t>
            </a:r>
            <a:r>
              <a:rPr sz="3000" b="1" err="1">
                <a:solidFill>
                  <a:srgbClr val="263442"/>
                </a:solidFill>
                <a:latin typeface="Aptos"/>
                <a:ea typeface="Aptos"/>
                <a:cs typeface="Aptos"/>
              </a:rPr>
              <a:t>ārējo</a:t>
            </a:r>
            <a:r>
              <a:rPr sz="3000" b="1">
                <a:solidFill>
                  <a:srgbClr val="263442"/>
                </a:solidFill>
                <a:latin typeface="Aptos"/>
                <a:ea typeface="Aptos"/>
                <a:cs typeface="Aptos"/>
              </a:rPr>
              <a:t> </a:t>
            </a:r>
            <a:r>
              <a:rPr sz="3000" b="1" err="1">
                <a:solidFill>
                  <a:srgbClr val="263442"/>
                </a:solidFill>
                <a:latin typeface="Aptos"/>
                <a:ea typeface="Aptos"/>
                <a:cs typeface="Aptos"/>
              </a:rPr>
              <a:t>nāves</a:t>
            </a:r>
            <a:r>
              <a:rPr sz="3000" b="1">
                <a:solidFill>
                  <a:srgbClr val="263442"/>
                </a:solidFill>
                <a:latin typeface="Aptos"/>
                <a:ea typeface="Aptos"/>
                <a:cs typeface="Aptos"/>
              </a:rPr>
              <a:t> </a:t>
            </a:r>
            <a:r>
              <a:rPr sz="3000" b="1" err="1">
                <a:solidFill>
                  <a:srgbClr val="263442"/>
                </a:solidFill>
                <a:latin typeface="Aptos"/>
                <a:ea typeface="Aptos"/>
                <a:cs typeface="Aptos"/>
              </a:rPr>
              <a:t>cēloņu</a:t>
            </a:r>
            <a:r>
              <a:rPr sz="3000" b="1">
                <a:solidFill>
                  <a:srgbClr val="263442"/>
                </a:solidFill>
                <a:latin typeface="Aptos"/>
                <a:ea typeface="Aptos"/>
                <a:cs typeface="Aptos"/>
              </a:rPr>
              <a:t> </a:t>
            </a:r>
            <a:r>
              <a:rPr sz="3000" b="1" err="1">
                <a:solidFill>
                  <a:srgbClr val="263442"/>
                </a:solidFill>
                <a:latin typeface="Aptos"/>
                <a:ea typeface="Aptos"/>
                <a:cs typeface="Aptos"/>
              </a:rPr>
              <a:t>mirstības</a:t>
            </a:r>
            <a:r>
              <a:rPr sz="3000" b="1">
                <a:solidFill>
                  <a:srgbClr val="263442"/>
                </a:solidFill>
                <a:latin typeface="Aptos"/>
                <a:ea typeface="Aptos"/>
                <a:cs typeface="Aptos"/>
              </a:rPr>
              <a:t> </a:t>
            </a:r>
            <a:r>
              <a:rPr sz="3000" b="1" err="1">
                <a:solidFill>
                  <a:srgbClr val="263442"/>
                </a:solidFill>
                <a:latin typeface="Aptos"/>
                <a:ea typeface="Aptos"/>
                <a:cs typeface="Aptos"/>
              </a:rPr>
              <a:t>rādītājs</a:t>
            </a:r>
            <a:r>
              <a:rPr sz="3000" b="1">
                <a:solidFill>
                  <a:srgbClr val="263442"/>
                </a:solidFill>
                <a:latin typeface="Aptos"/>
                <a:ea typeface="Aptos"/>
                <a:cs typeface="Aptos"/>
              </a:rPr>
              <a:t> </a:t>
            </a:r>
            <a:r>
              <a:rPr sz="3000" b="1" err="1">
                <a:solidFill>
                  <a:srgbClr val="263442"/>
                </a:solidFill>
                <a:latin typeface="Aptos"/>
                <a:ea typeface="Aptos"/>
                <a:cs typeface="Aptos"/>
              </a:rPr>
              <a:t>Eiropas</a:t>
            </a:r>
            <a:r>
              <a:rPr sz="3000" b="1">
                <a:solidFill>
                  <a:srgbClr val="263442"/>
                </a:solidFill>
                <a:latin typeface="Aptos"/>
                <a:ea typeface="Aptos"/>
                <a:cs typeface="Aptos"/>
              </a:rPr>
              <a:t> </a:t>
            </a:r>
            <a:r>
              <a:rPr sz="3000" b="1" err="1">
                <a:solidFill>
                  <a:srgbClr val="263442"/>
                </a:solidFill>
                <a:latin typeface="Aptos"/>
                <a:ea typeface="Aptos"/>
                <a:cs typeface="Aptos"/>
              </a:rPr>
              <a:t>Savienībā</a:t>
            </a:r>
            <a:endParaRPr sz="3000" b="1">
              <a:solidFill>
                <a:srgbClr val="263442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6" name="Taisnstūris 5">
            <a:extLst>
              <a:ext uri="{FF2B5EF4-FFF2-40B4-BE49-F238E27FC236}">
                <a16:creationId xmlns:a16="http://schemas.microsoft.com/office/drawing/2014/main" id="{3AB04D55-DE7B-47BC-B05A-416EC0525B7F}"/>
              </a:ext>
            </a:extLst>
          </p:cNvPr>
          <p:cNvSpPr>
            <a:spLocks noGrp="1"/>
          </p:cNvSpPr>
          <p:nvPr/>
        </p:nvSpPr>
        <p:spPr>
          <a:xfrm>
            <a:off x="784274" y="1750199"/>
            <a:ext cx="914400" cy="45719"/>
          </a:xfrm>
          <a:prstGeom prst="rect">
            <a:avLst/>
          </a:prstGeom>
          <a:solidFill>
            <a:srgbClr val="EF6C1C"/>
          </a:solidFill>
          <a:ln w="0">
            <a:solidFill>
              <a:srgbClr val="EF6C1C"/>
            </a:solidFill>
            <a:prstDash val="solid"/>
          </a:ln>
        </p:spPr>
        <p:txBody>
          <a:bodyPr/>
          <a:lstStyle/>
          <a:p>
            <a:endParaRPr lang="lv-LV"/>
          </a:p>
        </p:txBody>
      </p:sp>
      <p:sp>
        <p:nvSpPr>
          <p:cNvPr id="7" name="Taisnstūris: ar noapaļotiem stūriem 6">
            <a:extLst>
              <a:ext uri="{FF2B5EF4-FFF2-40B4-BE49-F238E27FC236}">
                <a16:creationId xmlns:a16="http://schemas.microsoft.com/office/drawing/2014/main" id="{DEF09D84-DAC3-43FF-B41B-57E7BFAAEECB}"/>
              </a:ext>
            </a:extLst>
          </p:cNvPr>
          <p:cNvSpPr>
            <a:spLocks noGrp="1"/>
          </p:cNvSpPr>
          <p:nvPr/>
        </p:nvSpPr>
        <p:spPr>
          <a:xfrm>
            <a:off x="748323" y="2132134"/>
            <a:ext cx="4095750" cy="4484077"/>
          </a:xfrm>
          <a:prstGeom prst="roundRect">
            <a:avLst>
              <a:gd name="adj" fmla="val 5581"/>
            </a:avLst>
          </a:prstGeom>
          <a:solidFill>
            <a:srgbClr val="FFFFFF"/>
          </a:solidFill>
          <a:ln w="11430">
            <a:solidFill>
              <a:srgbClr val="E3DED8"/>
            </a:solidFill>
            <a:prstDash val="solid"/>
          </a:ln>
        </p:spPr>
        <p:txBody>
          <a:bodyPr/>
          <a:lstStyle/>
          <a:p>
            <a:endParaRPr lang="lv-LV"/>
          </a:p>
        </p:txBody>
      </p:sp>
      <p:sp>
        <p:nvSpPr>
          <p:cNvPr id="8" name="Taisnstūris 7">
            <a:extLst>
              <a:ext uri="{FF2B5EF4-FFF2-40B4-BE49-F238E27FC236}">
                <a16:creationId xmlns:a16="http://schemas.microsoft.com/office/drawing/2014/main" id="{D656CEC0-E12A-41E2-93D1-9AEC644733F0}"/>
              </a:ext>
            </a:extLst>
          </p:cNvPr>
          <p:cNvSpPr>
            <a:spLocks noGrp="1"/>
          </p:cNvSpPr>
          <p:nvPr/>
        </p:nvSpPr>
        <p:spPr>
          <a:xfrm>
            <a:off x="1095374" y="2476500"/>
            <a:ext cx="3428999" cy="441814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rmAutofit/>
          </a:bodyPr>
          <a:lstStyle/>
          <a:p>
            <a:pPr algn="ctr">
              <a:defRPr sz="1650" b="1">
                <a:solidFill>
                  <a:srgbClr val="EF6C1C"/>
                </a:solidFill>
                <a:latin typeface="Aptos"/>
                <a:ea typeface="Aptos"/>
                <a:cs typeface="Aptos"/>
              </a:defRPr>
            </a:pPr>
            <a:r>
              <a:rPr b="1">
                <a:solidFill>
                  <a:srgbClr val="EF6C1C"/>
                </a:solidFill>
                <a:latin typeface="Aptos"/>
                <a:ea typeface="Aptos"/>
                <a:cs typeface="Aptos"/>
              </a:rPr>
              <a:t>2023</a:t>
            </a:r>
          </a:p>
        </p:txBody>
      </p:sp>
      <p:sp>
        <p:nvSpPr>
          <p:cNvPr id="9" name="Taisnstūris 8">
            <a:extLst>
              <a:ext uri="{FF2B5EF4-FFF2-40B4-BE49-F238E27FC236}">
                <a16:creationId xmlns:a16="http://schemas.microsoft.com/office/drawing/2014/main" id="{72B11B93-0B89-4F24-B717-F779E6C994CC}"/>
              </a:ext>
            </a:extLst>
          </p:cNvPr>
          <p:cNvSpPr>
            <a:spLocks noGrp="1"/>
          </p:cNvSpPr>
          <p:nvPr/>
        </p:nvSpPr>
        <p:spPr>
          <a:xfrm>
            <a:off x="1047750" y="3095625"/>
            <a:ext cx="34290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rmAutofit/>
          </a:bodyPr>
          <a:lstStyle/>
          <a:p>
            <a:pPr algn="ctr">
              <a:defRPr sz="3450" b="1">
                <a:solidFill>
                  <a:srgbClr val="263442"/>
                </a:solidFill>
                <a:latin typeface="Aptos"/>
                <a:ea typeface="Aptos"/>
                <a:cs typeface="Aptos"/>
              </a:defRPr>
            </a:pPr>
            <a:r>
              <a:rPr sz="3200" b="1">
                <a:solidFill>
                  <a:srgbClr val="263442"/>
                </a:solidFill>
                <a:latin typeface="Aptos"/>
                <a:ea typeface="Aptos"/>
                <a:cs typeface="Aptos"/>
              </a:rPr>
              <a:t>1. </a:t>
            </a:r>
            <a:r>
              <a:rPr sz="3200" b="1" err="1">
                <a:solidFill>
                  <a:srgbClr val="263442"/>
                </a:solidFill>
                <a:latin typeface="Aptos"/>
                <a:ea typeface="Aptos"/>
                <a:cs typeface="Aptos"/>
              </a:rPr>
              <a:t>vieta</a:t>
            </a:r>
            <a:endParaRPr sz="3200" b="1">
              <a:solidFill>
                <a:srgbClr val="263442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10" name="Taisnstūris 9">
            <a:extLst>
              <a:ext uri="{FF2B5EF4-FFF2-40B4-BE49-F238E27FC236}">
                <a16:creationId xmlns:a16="http://schemas.microsoft.com/office/drawing/2014/main" id="{8D86838E-19D1-42D0-864C-FE0983651FE9}"/>
              </a:ext>
            </a:extLst>
          </p:cNvPr>
          <p:cNvSpPr>
            <a:spLocks noGrp="1"/>
          </p:cNvSpPr>
          <p:nvPr/>
        </p:nvSpPr>
        <p:spPr>
          <a:xfrm>
            <a:off x="1190625" y="3952875"/>
            <a:ext cx="3143250" cy="952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rmAutofit/>
          </a:bodyPr>
          <a:lstStyle/>
          <a:p>
            <a:pPr algn="ctr">
              <a:defRPr sz="1800" b="0">
                <a:solidFill>
                  <a:srgbClr val="6F7A85"/>
                </a:solidFill>
                <a:latin typeface="Aptos"/>
                <a:ea typeface="Aptos"/>
                <a:cs typeface="Aptos"/>
              </a:defRPr>
            </a:pPr>
            <a:r>
              <a:rPr sz="1800" b="0">
                <a:solidFill>
                  <a:srgbClr val="6F7A85"/>
                </a:solidFill>
                <a:latin typeface="Aptos"/>
                <a:ea typeface="Aptos"/>
                <a:cs typeface="Aptos"/>
              </a:rPr>
              <a:t>ES </a:t>
            </a:r>
            <a:r>
              <a:rPr sz="1800" b="0" err="1">
                <a:solidFill>
                  <a:srgbClr val="6F7A85"/>
                </a:solidFill>
                <a:latin typeface="Aptos"/>
                <a:ea typeface="Aptos"/>
                <a:cs typeface="Aptos"/>
              </a:rPr>
              <a:t>ārējo</a:t>
            </a:r>
            <a:r>
              <a:rPr sz="1800" b="0">
                <a:solidFill>
                  <a:srgbClr val="6F7A85"/>
                </a:solidFill>
                <a:latin typeface="Aptos"/>
                <a:ea typeface="Aptos"/>
                <a:cs typeface="Aptos"/>
              </a:rPr>
              <a:t> </a:t>
            </a:r>
            <a:r>
              <a:rPr sz="1800" b="0" err="1">
                <a:solidFill>
                  <a:srgbClr val="6F7A85"/>
                </a:solidFill>
                <a:latin typeface="Aptos"/>
                <a:ea typeface="Aptos"/>
                <a:cs typeface="Aptos"/>
              </a:rPr>
              <a:t>nāves</a:t>
            </a:r>
            <a:r>
              <a:rPr sz="1800" b="0">
                <a:solidFill>
                  <a:srgbClr val="6F7A85"/>
                </a:solidFill>
                <a:latin typeface="Aptos"/>
                <a:ea typeface="Aptos"/>
                <a:cs typeface="Aptos"/>
              </a:rPr>
              <a:t> </a:t>
            </a:r>
            <a:r>
              <a:rPr sz="1800" b="0" err="1">
                <a:solidFill>
                  <a:srgbClr val="6F7A85"/>
                </a:solidFill>
                <a:latin typeface="Aptos"/>
                <a:ea typeface="Aptos"/>
                <a:cs typeface="Aptos"/>
              </a:rPr>
              <a:t>cēloņu</a:t>
            </a:r>
            <a:r>
              <a:rPr sz="1800" b="0">
                <a:solidFill>
                  <a:srgbClr val="6F7A85"/>
                </a:solidFill>
                <a:latin typeface="Aptos"/>
                <a:ea typeface="Aptos"/>
                <a:cs typeface="Aptos"/>
              </a:rPr>
              <a:t> </a:t>
            </a:r>
            <a:r>
              <a:rPr sz="1800" b="0" err="1">
                <a:solidFill>
                  <a:srgbClr val="6F7A85"/>
                </a:solidFill>
                <a:latin typeface="Aptos"/>
                <a:ea typeface="Aptos"/>
                <a:cs typeface="Aptos"/>
              </a:rPr>
              <a:t>standartizētajā</a:t>
            </a:r>
            <a:r>
              <a:rPr sz="1800" b="0">
                <a:solidFill>
                  <a:srgbClr val="6F7A85"/>
                </a:solidFill>
                <a:latin typeface="Aptos"/>
                <a:ea typeface="Aptos"/>
                <a:cs typeface="Aptos"/>
              </a:rPr>
              <a:t> </a:t>
            </a:r>
            <a:r>
              <a:rPr sz="1800" b="0" err="1">
                <a:solidFill>
                  <a:srgbClr val="6F7A85"/>
                </a:solidFill>
                <a:latin typeface="Aptos"/>
                <a:ea typeface="Aptos"/>
                <a:cs typeface="Aptos"/>
              </a:rPr>
              <a:t>mirstības</a:t>
            </a:r>
            <a:r>
              <a:rPr sz="1800" b="0">
                <a:solidFill>
                  <a:srgbClr val="6F7A85"/>
                </a:solidFill>
                <a:latin typeface="Aptos"/>
                <a:ea typeface="Aptos"/>
                <a:cs typeface="Aptos"/>
              </a:rPr>
              <a:t> </a:t>
            </a:r>
            <a:r>
              <a:rPr sz="1800" b="0" err="1">
                <a:solidFill>
                  <a:srgbClr val="6F7A85"/>
                </a:solidFill>
                <a:latin typeface="Aptos"/>
                <a:ea typeface="Aptos"/>
                <a:cs typeface="Aptos"/>
              </a:rPr>
              <a:t>rādītājā</a:t>
            </a:r>
            <a:endParaRPr sz="1800" b="0">
              <a:solidFill>
                <a:srgbClr val="6F7A85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11" name="Taisnstūris 10">
            <a:extLst>
              <a:ext uri="{FF2B5EF4-FFF2-40B4-BE49-F238E27FC236}">
                <a16:creationId xmlns:a16="http://schemas.microsoft.com/office/drawing/2014/main" id="{C7F19F91-CEAA-4BD7-8D49-D1EB8E177502}"/>
              </a:ext>
            </a:extLst>
          </p:cNvPr>
          <p:cNvSpPr>
            <a:spLocks noGrp="1"/>
          </p:cNvSpPr>
          <p:nvPr/>
        </p:nvSpPr>
        <p:spPr>
          <a:xfrm>
            <a:off x="1476375" y="5381625"/>
            <a:ext cx="2571750" cy="38100"/>
          </a:xfrm>
          <a:prstGeom prst="rect">
            <a:avLst/>
          </a:prstGeom>
          <a:solidFill>
            <a:srgbClr val="EF6C1C"/>
          </a:solidFill>
          <a:ln w="0">
            <a:solidFill>
              <a:srgbClr val="EF6C1C"/>
            </a:solidFill>
            <a:prstDash val="solid"/>
          </a:ln>
        </p:spPr>
        <p:txBody>
          <a:bodyPr/>
          <a:lstStyle/>
          <a:p>
            <a:endParaRPr lang="lv-LV"/>
          </a:p>
        </p:txBody>
      </p:sp>
      <p:sp>
        <p:nvSpPr>
          <p:cNvPr id="12" name="Taisnstūris 11">
            <a:extLst>
              <a:ext uri="{FF2B5EF4-FFF2-40B4-BE49-F238E27FC236}">
                <a16:creationId xmlns:a16="http://schemas.microsoft.com/office/drawing/2014/main" id="{DE856964-1F3E-4241-8C15-34C86D083F25}"/>
              </a:ext>
            </a:extLst>
          </p:cNvPr>
          <p:cNvSpPr>
            <a:spLocks noGrp="1"/>
          </p:cNvSpPr>
          <p:nvPr/>
        </p:nvSpPr>
        <p:spPr>
          <a:xfrm>
            <a:off x="1095375" y="5619750"/>
            <a:ext cx="3333750" cy="819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rmAutofit/>
          </a:bodyPr>
          <a:lstStyle/>
          <a:p>
            <a:pPr algn="ctr">
              <a:defRPr sz="1350" b="0">
                <a:solidFill>
                  <a:srgbClr val="263442"/>
                </a:solidFill>
                <a:latin typeface="Aptos"/>
                <a:ea typeface="Aptos"/>
                <a:cs typeface="Aptos"/>
              </a:defRPr>
            </a:pPr>
            <a:r>
              <a:rPr sz="1350" b="0" err="1">
                <a:solidFill>
                  <a:srgbClr val="263442"/>
                </a:solidFill>
                <a:latin typeface="Aptos"/>
                <a:ea typeface="Aptos"/>
                <a:cs typeface="Aptos"/>
              </a:rPr>
              <a:t>Vecumstandartizēts</a:t>
            </a:r>
            <a:r>
              <a:rPr sz="1350" b="0">
                <a:solidFill>
                  <a:srgbClr val="263442"/>
                </a:solidFill>
                <a:latin typeface="Aptos"/>
                <a:ea typeface="Aptos"/>
                <a:cs typeface="Aptos"/>
              </a:rPr>
              <a:t> </a:t>
            </a:r>
            <a:r>
              <a:rPr sz="1350" b="0" err="1">
                <a:solidFill>
                  <a:srgbClr val="263442"/>
                </a:solidFill>
                <a:latin typeface="Aptos"/>
                <a:ea typeface="Aptos"/>
                <a:cs typeface="Aptos"/>
              </a:rPr>
              <a:t>rādītājs</a:t>
            </a:r>
            <a:r>
              <a:rPr sz="1350" b="0">
                <a:solidFill>
                  <a:srgbClr val="263442"/>
                </a:solidFill>
                <a:latin typeface="Aptos"/>
                <a:ea typeface="Aptos"/>
                <a:cs typeface="Aptos"/>
              </a:rPr>
              <a:t> </a:t>
            </a:r>
            <a:r>
              <a:rPr sz="1350" b="0" err="1">
                <a:solidFill>
                  <a:srgbClr val="263442"/>
                </a:solidFill>
                <a:latin typeface="Aptos"/>
                <a:ea typeface="Aptos"/>
                <a:cs typeface="Aptos"/>
              </a:rPr>
              <a:t>ļauj</a:t>
            </a:r>
            <a:r>
              <a:rPr sz="1350" b="0">
                <a:solidFill>
                  <a:srgbClr val="263442"/>
                </a:solidFill>
                <a:latin typeface="Aptos"/>
                <a:ea typeface="Aptos"/>
                <a:cs typeface="Aptos"/>
              </a:rPr>
              <a:t> </a:t>
            </a:r>
            <a:r>
              <a:rPr sz="1350" b="0" err="1">
                <a:solidFill>
                  <a:srgbClr val="263442"/>
                </a:solidFill>
                <a:latin typeface="Aptos"/>
                <a:ea typeface="Aptos"/>
                <a:cs typeface="Aptos"/>
              </a:rPr>
              <a:t>salīdzināt</a:t>
            </a:r>
            <a:r>
              <a:rPr sz="1350" b="0">
                <a:solidFill>
                  <a:srgbClr val="263442"/>
                </a:solidFill>
                <a:latin typeface="Aptos"/>
                <a:ea typeface="Aptos"/>
                <a:cs typeface="Aptos"/>
              </a:rPr>
              <a:t> </a:t>
            </a:r>
            <a:r>
              <a:rPr sz="1350" b="0" err="1">
                <a:solidFill>
                  <a:srgbClr val="263442"/>
                </a:solidFill>
                <a:latin typeface="Aptos"/>
                <a:ea typeface="Aptos"/>
                <a:cs typeface="Aptos"/>
              </a:rPr>
              <a:t>valstis</a:t>
            </a:r>
            <a:r>
              <a:rPr sz="1350" b="0">
                <a:solidFill>
                  <a:srgbClr val="263442"/>
                </a:solidFill>
                <a:latin typeface="Aptos"/>
                <a:ea typeface="Aptos"/>
                <a:cs typeface="Aptos"/>
              </a:rPr>
              <a:t> </a:t>
            </a:r>
            <a:r>
              <a:rPr sz="1350" b="0" err="1">
                <a:solidFill>
                  <a:srgbClr val="263442"/>
                </a:solidFill>
                <a:latin typeface="Aptos"/>
                <a:ea typeface="Aptos"/>
                <a:cs typeface="Aptos"/>
              </a:rPr>
              <a:t>neatkarīgi</a:t>
            </a:r>
            <a:r>
              <a:rPr sz="1350" b="0">
                <a:solidFill>
                  <a:srgbClr val="263442"/>
                </a:solidFill>
                <a:latin typeface="Aptos"/>
                <a:ea typeface="Aptos"/>
                <a:cs typeface="Aptos"/>
              </a:rPr>
              <a:t> no </a:t>
            </a:r>
            <a:r>
              <a:rPr sz="1350" b="0" err="1">
                <a:solidFill>
                  <a:srgbClr val="263442"/>
                </a:solidFill>
                <a:latin typeface="Aptos"/>
                <a:ea typeface="Aptos"/>
                <a:cs typeface="Aptos"/>
              </a:rPr>
              <a:t>iedzīvotāju</a:t>
            </a:r>
            <a:r>
              <a:rPr sz="1350" b="0">
                <a:solidFill>
                  <a:srgbClr val="263442"/>
                </a:solidFill>
                <a:latin typeface="Aptos"/>
                <a:ea typeface="Aptos"/>
                <a:cs typeface="Aptos"/>
              </a:rPr>
              <a:t> </a:t>
            </a:r>
            <a:r>
              <a:rPr sz="1350" b="0" err="1">
                <a:solidFill>
                  <a:srgbClr val="263442"/>
                </a:solidFill>
                <a:latin typeface="Aptos"/>
                <a:ea typeface="Aptos"/>
                <a:cs typeface="Aptos"/>
              </a:rPr>
              <a:t>vecumstruktūras</a:t>
            </a:r>
            <a:r>
              <a:rPr sz="1350" b="0">
                <a:solidFill>
                  <a:srgbClr val="263442"/>
                </a:solidFill>
                <a:latin typeface="Aptos"/>
                <a:ea typeface="Aptos"/>
                <a:cs typeface="Aptos"/>
              </a:rPr>
              <a:t>.</a:t>
            </a:r>
          </a:p>
        </p:txBody>
      </p:sp>
      <p:sp>
        <p:nvSpPr>
          <p:cNvPr id="13" name="Taisnstūris: ar noapaļotiem stūriem 12">
            <a:extLst>
              <a:ext uri="{FF2B5EF4-FFF2-40B4-BE49-F238E27FC236}">
                <a16:creationId xmlns:a16="http://schemas.microsoft.com/office/drawing/2014/main" id="{69F9B361-87B2-43D4-8735-D2D45AC487D4}"/>
              </a:ext>
            </a:extLst>
          </p:cNvPr>
          <p:cNvSpPr>
            <a:spLocks noGrp="1"/>
          </p:cNvSpPr>
          <p:nvPr/>
        </p:nvSpPr>
        <p:spPr>
          <a:xfrm>
            <a:off x="5286375" y="2000250"/>
            <a:ext cx="8953500" cy="5000625"/>
          </a:xfrm>
          <a:prstGeom prst="roundRect">
            <a:avLst>
              <a:gd name="adj" fmla="val 4571"/>
            </a:avLst>
          </a:prstGeom>
          <a:solidFill>
            <a:srgbClr val="FFFFFF"/>
          </a:solidFill>
          <a:ln w="11430">
            <a:solidFill>
              <a:srgbClr val="E3DED8"/>
            </a:solidFill>
            <a:prstDash val="solid"/>
          </a:ln>
        </p:spPr>
        <p:txBody>
          <a:bodyPr/>
          <a:lstStyle/>
          <a:p>
            <a:endParaRPr lang="lv-LV"/>
          </a:p>
        </p:txBody>
      </p:sp>
      <p:pic>
        <p:nvPicPr>
          <p:cNvPr id="31" name="Attēls 30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6840936" y="2286000"/>
            <a:ext cx="5844379" cy="4333875"/>
          </a:xfrm>
          <a:prstGeom prst="rect">
            <a:avLst/>
          </a:prstGeom>
        </p:spPr>
      </p:pic>
      <p:sp>
        <p:nvSpPr>
          <p:cNvPr id="16" name="Taisnstūris 15">
            <a:extLst>
              <a:ext uri="{FF2B5EF4-FFF2-40B4-BE49-F238E27FC236}">
                <a16:creationId xmlns:a16="http://schemas.microsoft.com/office/drawing/2014/main" id="{14D29F6C-04E0-4C51-BFB2-8C5FBBE43A19}"/>
              </a:ext>
            </a:extLst>
          </p:cNvPr>
          <p:cNvSpPr>
            <a:spLocks noGrp="1"/>
          </p:cNvSpPr>
          <p:nvPr/>
        </p:nvSpPr>
        <p:spPr>
          <a:xfrm>
            <a:off x="11082462" y="7982053"/>
            <a:ext cx="3448878" cy="283783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91440" tIns="45720" rIns="91440" bIns="45720" anchor="t">
            <a:normAutofit fontScale="99808"/>
          </a:bodyPr>
          <a:lstStyle/>
          <a:p>
            <a:pPr algn="l">
              <a:defRPr sz="975" b="0">
                <a:solidFill>
                  <a:srgbClr val="92979C"/>
                </a:solidFill>
                <a:latin typeface="Aptos"/>
                <a:ea typeface="Aptos"/>
                <a:cs typeface="Aptos"/>
              </a:defRPr>
            </a:pPr>
            <a:r>
              <a:rPr sz="950" b="0">
                <a:solidFill>
                  <a:srgbClr val="92979C"/>
                </a:solidFill>
                <a:latin typeface="Aptos"/>
                <a:ea typeface="Aptos"/>
                <a:cs typeface="Aptos"/>
              </a:rPr>
              <a:t>Avots: Eurostat </a:t>
            </a:r>
            <a:r>
              <a:rPr sz="950" b="0" err="1">
                <a:solidFill>
                  <a:srgbClr val="92979C"/>
                </a:solidFill>
                <a:latin typeface="Aptos"/>
                <a:ea typeface="Aptos"/>
                <a:cs typeface="Aptos"/>
              </a:rPr>
              <a:t>datubāze</a:t>
            </a:r>
            <a:r>
              <a:rPr sz="950" b="0">
                <a:solidFill>
                  <a:srgbClr val="92979C"/>
                </a:solidFill>
                <a:latin typeface="Aptos"/>
                <a:ea typeface="Aptos"/>
                <a:cs typeface="Aptos"/>
              </a:rPr>
              <a:t>, 2023. gada </a:t>
            </a:r>
            <a:r>
              <a:rPr sz="950" b="0" err="1">
                <a:solidFill>
                  <a:srgbClr val="92979C"/>
                </a:solidFill>
                <a:latin typeface="Aptos"/>
                <a:ea typeface="Aptos"/>
                <a:cs typeface="Aptos"/>
              </a:rPr>
              <a:t>dati</a:t>
            </a:r>
            <a:r>
              <a:rPr lang="lv-LV" sz="950" b="0">
                <a:solidFill>
                  <a:srgbClr val="92979C"/>
                </a:solidFill>
                <a:latin typeface="Aptos"/>
                <a:ea typeface="Aptos"/>
                <a:cs typeface="Aptos"/>
              </a:rPr>
              <a:t> (pēdējie pieejami dati)</a:t>
            </a:r>
            <a:endParaRPr lang="en-US" sz="950" b="0">
              <a:solidFill>
                <a:srgbClr val="92979C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17" name="Taisnstūris 16">
            <a:extLst>
              <a:ext uri="{FF2B5EF4-FFF2-40B4-BE49-F238E27FC236}">
                <a16:creationId xmlns:a16="http://schemas.microsoft.com/office/drawing/2014/main" id="{8FA74CE5-2BCD-45A9-A00F-3344BD05EE66}"/>
              </a:ext>
            </a:extLst>
          </p:cNvPr>
          <p:cNvSpPr>
            <a:spLocks noGrp="1"/>
          </p:cNvSpPr>
          <p:nvPr/>
        </p:nvSpPr>
        <p:spPr>
          <a:xfrm>
            <a:off x="14192250" y="8001000"/>
            <a:ext cx="4762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rmAutofit fontScale="85714"/>
          </a:bodyPr>
          <a:lstStyle/>
          <a:p>
            <a:pPr algn="r">
              <a:defRPr sz="1050" b="0">
                <a:solidFill>
                  <a:srgbClr val="A6A29D"/>
                </a:solidFill>
                <a:latin typeface="Aptos"/>
                <a:ea typeface="Aptos"/>
                <a:cs typeface="Aptos"/>
              </a:defRPr>
            </a:pPr>
            <a:fld id="{76380402-32F6-43E7-85E3-0707F1C200E5}" type="slidenum">
              <a:rPr lang="lv-LV" sz="1050" b="0" smtClean="0">
                <a:solidFill>
                  <a:srgbClr val="A6A29D"/>
                </a:solidFill>
                <a:latin typeface="Aptos"/>
                <a:ea typeface="Aptos"/>
                <a:cs typeface="Aptos"/>
              </a:rPr>
              <a:t>5</a:t>
            </a:fld>
            <a:endParaRPr sz="1050" b="0">
              <a:solidFill>
                <a:srgbClr val="A6A29D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2" name="TextBox 4">
            <a:extLst>
              <a:ext uri="{FF2B5EF4-FFF2-40B4-BE49-F238E27FC236}">
                <a16:creationId xmlns:a16="http://schemas.microsoft.com/office/drawing/2014/main" id="{885D6DF8-FE78-C435-E3D9-8ECE4EDA9F73}"/>
              </a:ext>
            </a:extLst>
          </p:cNvPr>
          <p:cNvSpPr txBox="1"/>
          <p:nvPr/>
        </p:nvSpPr>
        <p:spPr>
          <a:xfrm>
            <a:off x="708660" y="8061769"/>
            <a:ext cx="1980029" cy="246221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>
            <a:defPPr>
              <a:defRPr lang="en-LV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LV" sz="1000" i="1">
                <a:latin typeface="Aptos" panose="020B0004020202020204" pitchFamily="34" charset="0"/>
                <a:cs typeface="Times New Roman"/>
              </a:rPr>
              <a:t>Veselības ministrija  </a:t>
            </a:r>
            <a:r>
              <a:rPr lang="lv-LV" sz="1000" i="1">
                <a:latin typeface="Aptos" panose="020B0004020202020204" pitchFamily="34" charset="0"/>
                <a:cs typeface="Times New Roman"/>
              </a:rPr>
              <a:t>09</a:t>
            </a:r>
            <a:r>
              <a:rPr lang="en-LV" sz="1000" i="1">
                <a:latin typeface="Aptos" panose="020B0004020202020204" pitchFamily="34" charset="0"/>
                <a:cs typeface="Times New Roman"/>
              </a:rPr>
              <a:t>.</a:t>
            </a:r>
            <a:r>
              <a:rPr lang="lv-LV" sz="1000" i="1">
                <a:latin typeface="Aptos" panose="020B0004020202020204" pitchFamily="34" charset="0"/>
                <a:cs typeface="Times New Roman"/>
              </a:rPr>
              <a:t>10</a:t>
            </a:r>
            <a:r>
              <a:rPr lang="en-LV" sz="1000" i="1">
                <a:latin typeface="Aptos" panose="020B0004020202020204" pitchFamily="34" charset="0"/>
                <a:cs typeface="Times New Roman"/>
              </a:rPr>
              <a:t>.202</a:t>
            </a:r>
            <a:r>
              <a:rPr lang="lv-LV" sz="1000" i="1">
                <a:latin typeface="Aptos" panose="020B0004020202020204" pitchFamily="34" charset="0"/>
                <a:cs typeface="Times New Roman"/>
              </a:rPr>
              <a:t>6</a:t>
            </a:r>
            <a:r>
              <a:rPr lang="en-LV" sz="1000" i="1">
                <a:latin typeface="Aptos" panose="020B0004020202020204" pitchFamily="34" charset="0"/>
                <a:cs typeface="Times New Roman"/>
              </a:rPr>
              <a:t>.</a:t>
            </a:r>
          </a:p>
        </p:txBody>
      </p:sp>
      <p:cxnSp>
        <p:nvCxnSpPr>
          <p:cNvPr id="4" name="Straight Connector 6">
            <a:extLst>
              <a:ext uri="{FF2B5EF4-FFF2-40B4-BE49-F238E27FC236}">
                <a16:creationId xmlns:a16="http://schemas.microsoft.com/office/drawing/2014/main" id="{57EB080F-CD8D-DE42-1074-F851D6A77FC8}"/>
              </a:ext>
            </a:extLst>
          </p:cNvPr>
          <p:cNvCxnSpPr>
            <a:cxnSpLocks/>
          </p:cNvCxnSpPr>
          <p:nvPr/>
        </p:nvCxnSpPr>
        <p:spPr>
          <a:xfrm>
            <a:off x="764606" y="7950559"/>
            <a:ext cx="1396104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0">
            <a:extLst>
              <a:ext uri="{FF2B5EF4-FFF2-40B4-BE49-F238E27FC236}">
                <a16:creationId xmlns:a16="http://schemas.microsoft.com/office/drawing/2014/main" id="{DD6BC64C-0740-CE9F-8F9C-CB1DACB485C1}"/>
              </a:ext>
            </a:extLst>
          </p:cNvPr>
          <p:cNvSpPr txBox="1"/>
          <p:nvPr/>
        </p:nvSpPr>
        <p:spPr>
          <a:xfrm>
            <a:off x="2676403" y="8051188"/>
            <a:ext cx="1276311" cy="246221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>
            <a:defPPr>
              <a:defRPr lang="en-LV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lv-LV" sz="1000" b="1">
                <a:latin typeface="Aptos" panose="020B0004020202020204" pitchFamily="34" charset="0"/>
                <a:ea typeface="Verdana"/>
                <a:cs typeface="Times New Roman"/>
              </a:rPr>
              <a:t>Ārējie nāves cēloņi</a:t>
            </a:r>
            <a:endParaRPr lang="en-US" sz="1000">
              <a:latin typeface="Aptos" panose="020B0004020202020204" pitchFamily="34" charset="0"/>
              <a:cs typeface="Times New Roman"/>
            </a:endParaRPr>
          </a:p>
        </p:txBody>
      </p:sp>
      <p:cxnSp>
        <p:nvCxnSpPr>
          <p:cNvPr id="19" name="Straight Connector 9">
            <a:extLst>
              <a:ext uri="{FF2B5EF4-FFF2-40B4-BE49-F238E27FC236}">
                <a16:creationId xmlns:a16="http://schemas.microsoft.com/office/drawing/2014/main" id="{F5C36E0D-C01A-438D-FA1C-11C6A94AE456}"/>
              </a:ext>
            </a:extLst>
          </p:cNvPr>
          <p:cNvCxnSpPr>
            <a:cxnSpLocks/>
          </p:cNvCxnSpPr>
          <p:nvPr/>
        </p:nvCxnSpPr>
        <p:spPr>
          <a:xfrm>
            <a:off x="2636312" y="8029678"/>
            <a:ext cx="0" cy="3895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Image 0" descr="/mnt/data/vm_logo.png">
            <a:extLst>
              <a:ext uri="{FF2B5EF4-FFF2-40B4-BE49-F238E27FC236}">
                <a16:creationId xmlns:a16="http://schemas.microsoft.com/office/drawing/2014/main" id="{5B6510E6-42D8-EFFE-F5F0-56618916A40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733837" y="75057"/>
            <a:ext cx="763213" cy="658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258043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E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aisnstūris 18">
            <a:extLst>
              <a:ext uri="{FF2B5EF4-FFF2-40B4-BE49-F238E27FC236}">
                <a16:creationId xmlns:a16="http://schemas.microsoft.com/office/drawing/2014/main" id="{EEB69E54-031A-4745-8633-481C53935FD5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90500" cy="8572500"/>
          </a:xfrm>
          <a:prstGeom prst="rect">
            <a:avLst/>
          </a:prstGeom>
          <a:solidFill>
            <a:srgbClr val="EF6C1C"/>
          </a:solidFill>
          <a:ln w="0">
            <a:solidFill>
              <a:srgbClr val="EF6C1C"/>
            </a:solidFill>
            <a:prstDash val="solid"/>
          </a:ln>
        </p:spPr>
        <p:txBody>
          <a:bodyPr/>
          <a:lstStyle/>
          <a:p>
            <a:endParaRPr lang="lv-LV"/>
          </a:p>
        </p:txBody>
      </p:sp>
      <p:sp>
        <p:nvSpPr>
          <p:cNvPr id="3" name="Taisnstūris 2">
            <a:extLst>
              <a:ext uri="{FF2B5EF4-FFF2-40B4-BE49-F238E27FC236}">
                <a16:creationId xmlns:a16="http://schemas.microsoft.com/office/drawing/2014/main" id="{1C9E2105-BD3B-466A-BEA1-EF21CDDACF15}"/>
              </a:ext>
            </a:extLst>
          </p:cNvPr>
          <p:cNvSpPr>
            <a:spLocks noGrp="1"/>
          </p:cNvSpPr>
          <p:nvPr/>
        </p:nvSpPr>
        <p:spPr>
          <a:xfrm>
            <a:off x="742950" y="292357"/>
            <a:ext cx="40957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rmAutofit/>
          </a:bodyPr>
          <a:lstStyle/>
          <a:p>
            <a:pPr algn="l">
              <a:defRPr sz="1650" b="1">
                <a:solidFill>
                  <a:srgbClr val="263442"/>
                </a:solidFill>
                <a:latin typeface="Aptos"/>
                <a:ea typeface="Aptos"/>
                <a:cs typeface="Aptos"/>
              </a:defRPr>
            </a:pPr>
            <a:r>
              <a:rPr lang="lv-LV" sz="1200" b="1">
                <a:solidFill>
                  <a:schemeClr val="accent2"/>
                </a:solidFill>
                <a:latin typeface="Aptos"/>
                <a:ea typeface="Aptos"/>
                <a:cs typeface="Aptos"/>
              </a:rPr>
              <a:t>ĀRĒJIE NĀVES CĒLOŅI VECUMA GRUPĀS</a:t>
            </a:r>
            <a:endParaRPr sz="1200" b="1">
              <a:solidFill>
                <a:schemeClr val="accent2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5" name="Taisnstūris 4">
            <a:extLst>
              <a:ext uri="{FF2B5EF4-FFF2-40B4-BE49-F238E27FC236}">
                <a16:creationId xmlns:a16="http://schemas.microsoft.com/office/drawing/2014/main" id="{89A0F026-EE69-48E7-83A4-372F8CF45DF1}"/>
              </a:ext>
            </a:extLst>
          </p:cNvPr>
          <p:cNvSpPr>
            <a:spLocks noGrp="1"/>
          </p:cNvSpPr>
          <p:nvPr/>
        </p:nvSpPr>
        <p:spPr>
          <a:xfrm>
            <a:off x="685800" y="733425"/>
            <a:ext cx="1381125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rmAutofit/>
          </a:bodyPr>
          <a:lstStyle/>
          <a:p>
            <a:pPr algn="l">
              <a:defRPr sz="3150" b="1">
                <a:solidFill>
                  <a:srgbClr val="263442"/>
                </a:solidFill>
                <a:latin typeface="Aptos"/>
                <a:ea typeface="Aptos"/>
                <a:cs typeface="Aptos"/>
              </a:defRPr>
            </a:pPr>
            <a:r>
              <a:rPr lang="lv-LV" sz="3000" b="1">
                <a:solidFill>
                  <a:srgbClr val="263442"/>
                </a:solidFill>
                <a:latin typeface="Aptos"/>
                <a:ea typeface="Aptos"/>
                <a:cs typeface="Aptos"/>
              </a:rPr>
              <a:t>Ārējie cēloņi veido 60% nāves gadījumu 15–24 gadu vecumā</a:t>
            </a:r>
            <a:endParaRPr sz="3000" b="1">
              <a:solidFill>
                <a:srgbClr val="263442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6" name="Taisnstūris 5">
            <a:extLst>
              <a:ext uri="{FF2B5EF4-FFF2-40B4-BE49-F238E27FC236}">
                <a16:creationId xmlns:a16="http://schemas.microsoft.com/office/drawing/2014/main" id="{76B43DE9-1D28-44CB-8837-7E79A8A4640F}"/>
              </a:ext>
            </a:extLst>
          </p:cNvPr>
          <p:cNvSpPr>
            <a:spLocks noGrp="1"/>
          </p:cNvSpPr>
          <p:nvPr/>
        </p:nvSpPr>
        <p:spPr>
          <a:xfrm>
            <a:off x="764606" y="1435417"/>
            <a:ext cx="914400" cy="47625"/>
          </a:xfrm>
          <a:prstGeom prst="rect">
            <a:avLst/>
          </a:prstGeom>
          <a:solidFill>
            <a:srgbClr val="EF6C1C"/>
          </a:solidFill>
          <a:ln w="0">
            <a:solidFill>
              <a:srgbClr val="EF6C1C"/>
            </a:solidFill>
            <a:prstDash val="solid"/>
          </a:ln>
        </p:spPr>
        <p:txBody>
          <a:bodyPr/>
          <a:lstStyle/>
          <a:p>
            <a:endParaRPr lang="lv-LV"/>
          </a:p>
        </p:txBody>
      </p:sp>
      <p:sp>
        <p:nvSpPr>
          <p:cNvPr id="7" name="Taisnstūris: ar noapaļotiem stūriem 6">
            <a:extLst>
              <a:ext uri="{FF2B5EF4-FFF2-40B4-BE49-F238E27FC236}">
                <a16:creationId xmlns:a16="http://schemas.microsoft.com/office/drawing/2014/main" id="{EF210910-2CBC-4653-BF32-431AE24BD3EE}"/>
              </a:ext>
            </a:extLst>
          </p:cNvPr>
          <p:cNvSpPr>
            <a:spLocks noGrp="1"/>
          </p:cNvSpPr>
          <p:nvPr/>
        </p:nvSpPr>
        <p:spPr>
          <a:xfrm>
            <a:off x="666750" y="1952625"/>
            <a:ext cx="9906000" cy="5095875"/>
          </a:xfrm>
          <a:prstGeom prst="roundRect">
            <a:avLst>
              <a:gd name="adj" fmla="val 4486"/>
            </a:avLst>
          </a:prstGeom>
          <a:solidFill>
            <a:srgbClr val="FFFFFF"/>
          </a:solidFill>
          <a:ln w="11430">
            <a:solidFill>
              <a:srgbClr val="E3DED8"/>
            </a:solidFill>
            <a:prstDash val="solid"/>
          </a:ln>
        </p:spPr>
        <p:txBody>
          <a:bodyPr/>
          <a:lstStyle/>
          <a:p>
            <a:endParaRPr lang="lv-LV"/>
          </a:p>
        </p:txBody>
      </p:sp>
      <p:pic>
        <p:nvPicPr>
          <p:cNvPr id="26" name="Attēls 25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360917" y="2190750"/>
            <a:ext cx="8517666" cy="4619625"/>
          </a:xfrm>
          <a:prstGeom prst="rect">
            <a:avLst/>
          </a:prstGeom>
        </p:spPr>
      </p:pic>
      <p:sp>
        <p:nvSpPr>
          <p:cNvPr id="17" name="Taisnstūris 16">
            <a:extLst>
              <a:ext uri="{FF2B5EF4-FFF2-40B4-BE49-F238E27FC236}">
                <a16:creationId xmlns:a16="http://schemas.microsoft.com/office/drawing/2014/main" id="{3B1EF436-9241-4071-A6ED-5993C128F283}"/>
              </a:ext>
            </a:extLst>
          </p:cNvPr>
          <p:cNvSpPr>
            <a:spLocks noGrp="1"/>
          </p:cNvSpPr>
          <p:nvPr/>
        </p:nvSpPr>
        <p:spPr>
          <a:xfrm>
            <a:off x="13422630" y="7977845"/>
            <a:ext cx="110871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rmAutofit fontScale="92308"/>
          </a:bodyPr>
          <a:lstStyle/>
          <a:p>
            <a:pPr algn="l">
              <a:defRPr sz="975" b="0">
                <a:solidFill>
                  <a:srgbClr val="92979C"/>
                </a:solidFill>
                <a:latin typeface="Aptos"/>
                <a:ea typeface="Aptos"/>
                <a:cs typeface="Aptos"/>
              </a:defRPr>
            </a:pPr>
            <a:r>
              <a:rPr sz="975" b="0">
                <a:solidFill>
                  <a:srgbClr val="92979C"/>
                </a:solidFill>
                <a:latin typeface="Aptos"/>
                <a:ea typeface="Aptos"/>
                <a:cs typeface="Aptos"/>
              </a:rPr>
              <a:t>Avots: SPKC.</a:t>
            </a:r>
          </a:p>
        </p:txBody>
      </p:sp>
      <p:sp>
        <p:nvSpPr>
          <p:cNvPr id="18" name="Taisnstūris 17">
            <a:extLst>
              <a:ext uri="{FF2B5EF4-FFF2-40B4-BE49-F238E27FC236}">
                <a16:creationId xmlns:a16="http://schemas.microsoft.com/office/drawing/2014/main" id="{A3C69EA8-08A0-4C2E-9386-02CFCDA31186}"/>
              </a:ext>
            </a:extLst>
          </p:cNvPr>
          <p:cNvSpPr>
            <a:spLocks noGrp="1"/>
          </p:cNvSpPr>
          <p:nvPr/>
        </p:nvSpPr>
        <p:spPr>
          <a:xfrm>
            <a:off x="14192250" y="8001000"/>
            <a:ext cx="4762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rmAutofit fontScale="85714"/>
          </a:bodyPr>
          <a:lstStyle/>
          <a:p>
            <a:pPr algn="r">
              <a:defRPr sz="1050" b="0">
                <a:solidFill>
                  <a:srgbClr val="A6A29D"/>
                </a:solidFill>
                <a:latin typeface="Aptos"/>
                <a:ea typeface="Aptos"/>
                <a:cs typeface="Aptos"/>
              </a:defRPr>
            </a:pPr>
            <a:fld id="{9878387E-00F0-4F64-8841-7FB8D4C29304}" type="slidenum">
              <a:rPr lang="lv-LV" sz="1050">
                <a:solidFill>
                  <a:srgbClr val="A6A29D"/>
                </a:solidFill>
                <a:latin typeface="Aptos"/>
                <a:ea typeface="Aptos"/>
                <a:cs typeface="Aptos"/>
              </a:rPr>
              <a:t>6</a:t>
            </a:fld>
            <a:endParaRPr sz="1050" b="0">
              <a:solidFill>
                <a:srgbClr val="A6A29D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8" name="Taisnstūris: ar noapaļotiem stūriem 7">
            <a:extLst>
              <a:ext uri="{FF2B5EF4-FFF2-40B4-BE49-F238E27FC236}">
                <a16:creationId xmlns:a16="http://schemas.microsoft.com/office/drawing/2014/main" id="{FCE17DAD-1DD0-64D7-B5AC-7F2C07F5FAB9}"/>
              </a:ext>
            </a:extLst>
          </p:cNvPr>
          <p:cNvSpPr>
            <a:spLocks noGrp="1"/>
          </p:cNvSpPr>
          <p:nvPr/>
        </p:nvSpPr>
        <p:spPr>
          <a:xfrm>
            <a:off x="10897812" y="1905000"/>
            <a:ext cx="3429000" cy="5095875"/>
          </a:xfrm>
          <a:prstGeom prst="roundRect">
            <a:avLst>
              <a:gd name="adj" fmla="val 6667"/>
            </a:avLst>
          </a:prstGeom>
          <a:solidFill>
            <a:srgbClr val="F8F7F4"/>
          </a:solidFill>
          <a:ln w="11430">
            <a:solidFill>
              <a:srgbClr val="DEDAD4"/>
            </a:solidFill>
            <a:prstDash val="solid"/>
          </a:ln>
        </p:spPr>
        <p:txBody>
          <a:bodyPr/>
          <a:lstStyle/>
          <a:p>
            <a:endParaRPr lang="lv-LV"/>
          </a:p>
        </p:txBody>
      </p:sp>
      <p:sp>
        <p:nvSpPr>
          <p:cNvPr id="14" name="Taisnstūris 13">
            <a:extLst>
              <a:ext uri="{FF2B5EF4-FFF2-40B4-BE49-F238E27FC236}">
                <a16:creationId xmlns:a16="http://schemas.microsoft.com/office/drawing/2014/main" id="{45CF7C48-14C7-E28F-231F-0E802BD7153B}"/>
              </a:ext>
            </a:extLst>
          </p:cNvPr>
          <p:cNvSpPr>
            <a:spLocks noGrp="1"/>
          </p:cNvSpPr>
          <p:nvPr/>
        </p:nvSpPr>
        <p:spPr>
          <a:xfrm>
            <a:off x="11220450" y="2419350"/>
            <a:ext cx="419100" cy="38100"/>
          </a:xfrm>
          <a:prstGeom prst="rect">
            <a:avLst/>
          </a:prstGeom>
          <a:solidFill>
            <a:srgbClr val="EF6C1C"/>
          </a:solidFill>
          <a:ln w="0">
            <a:solidFill>
              <a:srgbClr val="EF6C1C"/>
            </a:solidFill>
            <a:prstDash val="solid"/>
          </a:ln>
        </p:spPr>
        <p:txBody>
          <a:bodyPr/>
          <a:lstStyle/>
          <a:p>
            <a:endParaRPr lang="lv-LV"/>
          </a:p>
        </p:txBody>
      </p:sp>
      <p:sp>
        <p:nvSpPr>
          <p:cNvPr id="16" name="Taisnstūris 15">
            <a:extLst>
              <a:ext uri="{FF2B5EF4-FFF2-40B4-BE49-F238E27FC236}">
                <a16:creationId xmlns:a16="http://schemas.microsoft.com/office/drawing/2014/main" id="{F5705908-8B09-A1F3-4912-ABDDA53FBC2D}"/>
              </a:ext>
            </a:extLst>
          </p:cNvPr>
          <p:cNvSpPr>
            <a:spLocks noGrp="1"/>
          </p:cNvSpPr>
          <p:nvPr/>
        </p:nvSpPr>
        <p:spPr>
          <a:xfrm>
            <a:off x="11116833" y="2028825"/>
            <a:ext cx="27622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rmAutofit/>
          </a:bodyPr>
          <a:lstStyle/>
          <a:p>
            <a:pPr algn="l">
              <a:defRPr sz="1725" b="1">
                <a:solidFill>
                  <a:srgbClr val="EF6C1C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EF6C1C"/>
                </a:solidFill>
                <a:latin typeface="Aptos"/>
                <a:ea typeface="Aptos"/>
                <a:cs typeface="Aptos"/>
              </a:rPr>
              <a:t>Ko </a:t>
            </a:r>
            <a:r>
              <a:rPr sz="1725" b="1" err="1">
                <a:solidFill>
                  <a:srgbClr val="EF6C1C"/>
                </a:solidFill>
                <a:latin typeface="Aptos"/>
                <a:ea typeface="Aptos"/>
                <a:cs typeface="Aptos"/>
              </a:rPr>
              <a:t>rāda</a:t>
            </a:r>
            <a:r>
              <a:rPr sz="1725" b="1">
                <a:solidFill>
                  <a:srgbClr val="EF6C1C"/>
                </a:solidFill>
                <a:latin typeface="Aptos"/>
                <a:ea typeface="Aptos"/>
                <a:cs typeface="Aptos"/>
              </a:rPr>
              <a:t> </a:t>
            </a:r>
            <a:r>
              <a:rPr sz="1725" b="1" err="1">
                <a:solidFill>
                  <a:srgbClr val="EF6C1C"/>
                </a:solidFill>
                <a:latin typeface="Aptos"/>
                <a:ea typeface="Aptos"/>
                <a:cs typeface="Aptos"/>
              </a:rPr>
              <a:t>dati</a:t>
            </a:r>
            <a:r>
              <a:rPr sz="1725" b="1">
                <a:solidFill>
                  <a:srgbClr val="EF6C1C"/>
                </a:solidFill>
                <a:latin typeface="Aptos"/>
                <a:ea typeface="Aptos"/>
                <a:cs typeface="Aptos"/>
              </a:rPr>
              <a:t>?</a:t>
            </a:r>
          </a:p>
        </p:txBody>
      </p:sp>
      <p:sp>
        <p:nvSpPr>
          <p:cNvPr id="21" name="Ovāls 20">
            <a:extLst>
              <a:ext uri="{FF2B5EF4-FFF2-40B4-BE49-F238E27FC236}">
                <a16:creationId xmlns:a16="http://schemas.microsoft.com/office/drawing/2014/main" id="{8D4C4CB0-1FAB-52B9-700A-5422E613DF48}"/>
              </a:ext>
            </a:extLst>
          </p:cNvPr>
          <p:cNvSpPr>
            <a:spLocks noGrp="1"/>
          </p:cNvSpPr>
          <p:nvPr/>
        </p:nvSpPr>
        <p:spPr>
          <a:xfrm>
            <a:off x="11239500" y="3028950"/>
            <a:ext cx="85725" cy="85725"/>
          </a:xfrm>
          <a:prstGeom prst="ellipse">
            <a:avLst/>
          </a:prstGeom>
          <a:solidFill>
            <a:srgbClr val="EF6C1C"/>
          </a:solidFill>
          <a:ln w="0">
            <a:solidFill>
              <a:srgbClr val="EF6C1C"/>
            </a:solidFill>
            <a:prstDash val="solid"/>
          </a:ln>
        </p:spPr>
        <p:txBody>
          <a:bodyPr/>
          <a:lstStyle/>
          <a:p>
            <a:endParaRPr lang="lv-LV" sz="2000"/>
          </a:p>
        </p:txBody>
      </p:sp>
      <p:sp>
        <p:nvSpPr>
          <p:cNvPr id="23" name="Taisnstūris 22">
            <a:extLst>
              <a:ext uri="{FF2B5EF4-FFF2-40B4-BE49-F238E27FC236}">
                <a16:creationId xmlns:a16="http://schemas.microsoft.com/office/drawing/2014/main" id="{68D57406-C475-90C2-CF41-DE7F30AA8BD3}"/>
              </a:ext>
            </a:extLst>
          </p:cNvPr>
          <p:cNvSpPr>
            <a:spLocks noGrp="1"/>
          </p:cNvSpPr>
          <p:nvPr/>
        </p:nvSpPr>
        <p:spPr>
          <a:xfrm>
            <a:off x="11525250" y="2943225"/>
            <a:ext cx="2581275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 algn="l">
              <a:defRPr sz="1425" b="1">
                <a:solidFill>
                  <a:srgbClr val="263442"/>
                </a:solidFill>
                <a:latin typeface="Aptos"/>
                <a:ea typeface="Aptos"/>
                <a:cs typeface="Aptos"/>
              </a:defRPr>
            </a:pPr>
            <a:r>
              <a:rPr sz="1600" b="1">
                <a:solidFill>
                  <a:srgbClr val="263442"/>
                </a:solidFill>
                <a:latin typeface="Aptos"/>
                <a:ea typeface="Aptos"/>
                <a:cs typeface="Aptos"/>
              </a:rPr>
              <a:t>15–24 </a:t>
            </a:r>
            <a:r>
              <a:rPr sz="1600" b="1" err="1">
                <a:solidFill>
                  <a:srgbClr val="263442"/>
                </a:solidFill>
                <a:latin typeface="Aptos"/>
                <a:ea typeface="Aptos"/>
                <a:cs typeface="Aptos"/>
              </a:rPr>
              <a:t>gadu</a:t>
            </a:r>
            <a:r>
              <a:rPr sz="1600" b="1">
                <a:solidFill>
                  <a:srgbClr val="263442"/>
                </a:solidFill>
                <a:latin typeface="Aptos"/>
                <a:ea typeface="Aptos"/>
                <a:cs typeface="Aptos"/>
              </a:rPr>
              <a:t> </a:t>
            </a:r>
            <a:r>
              <a:rPr sz="1600" b="1" err="1">
                <a:solidFill>
                  <a:srgbClr val="263442"/>
                </a:solidFill>
                <a:latin typeface="Aptos"/>
                <a:ea typeface="Aptos"/>
                <a:cs typeface="Aptos"/>
              </a:rPr>
              <a:t>vecumā</a:t>
            </a:r>
            <a:r>
              <a:rPr sz="1600" b="1">
                <a:solidFill>
                  <a:srgbClr val="263442"/>
                </a:solidFill>
                <a:latin typeface="Aptos"/>
                <a:ea typeface="Aptos"/>
                <a:cs typeface="Aptos"/>
              </a:rPr>
              <a:t> – 60%</a:t>
            </a:r>
          </a:p>
        </p:txBody>
      </p:sp>
      <p:sp>
        <p:nvSpPr>
          <p:cNvPr id="25" name="Taisnstūris 24">
            <a:extLst>
              <a:ext uri="{FF2B5EF4-FFF2-40B4-BE49-F238E27FC236}">
                <a16:creationId xmlns:a16="http://schemas.microsoft.com/office/drawing/2014/main" id="{9FE6CE7E-DB05-8AE1-7317-52793544C38E}"/>
              </a:ext>
            </a:extLst>
          </p:cNvPr>
          <p:cNvSpPr>
            <a:spLocks noGrp="1"/>
          </p:cNvSpPr>
          <p:nvPr/>
        </p:nvSpPr>
        <p:spPr>
          <a:xfrm>
            <a:off x="11525250" y="3305175"/>
            <a:ext cx="2428875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rmAutofit/>
          </a:bodyPr>
          <a:lstStyle/>
          <a:p>
            <a:pPr algn="just">
              <a:defRPr sz="1275" b="0">
                <a:solidFill>
                  <a:srgbClr val="263442"/>
                </a:solidFill>
                <a:latin typeface="Aptos"/>
                <a:ea typeface="Aptos"/>
                <a:cs typeface="Aptos"/>
              </a:defRPr>
            </a:pPr>
            <a:r>
              <a:rPr sz="1400" b="0">
                <a:solidFill>
                  <a:srgbClr val="263442"/>
                </a:solidFill>
                <a:latin typeface="Aptos"/>
                <a:ea typeface="Aptos"/>
                <a:cs typeface="Aptos"/>
              </a:rPr>
              <a:t>no </a:t>
            </a:r>
            <a:r>
              <a:rPr sz="1400" b="0" err="1">
                <a:solidFill>
                  <a:srgbClr val="263442"/>
                </a:solidFill>
                <a:latin typeface="Aptos"/>
                <a:ea typeface="Aptos"/>
                <a:cs typeface="Aptos"/>
              </a:rPr>
              <a:t>visiem</a:t>
            </a:r>
            <a:r>
              <a:rPr sz="1400" b="0">
                <a:solidFill>
                  <a:srgbClr val="263442"/>
                </a:solidFill>
                <a:latin typeface="Aptos"/>
                <a:ea typeface="Aptos"/>
                <a:cs typeface="Aptos"/>
              </a:rPr>
              <a:t> </a:t>
            </a:r>
            <a:r>
              <a:rPr sz="1400" b="0" err="1">
                <a:solidFill>
                  <a:srgbClr val="263442"/>
                </a:solidFill>
                <a:latin typeface="Aptos"/>
                <a:ea typeface="Aptos"/>
                <a:cs typeface="Aptos"/>
              </a:rPr>
              <a:t>nāves</a:t>
            </a:r>
            <a:r>
              <a:rPr sz="1400" b="0">
                <a:solidFill>
                  <a:srgbClr val="263442"/>
                </a:solidFill>
                <a:latin typeface="Aptos"/>
                <a:ea typeface="Aptos"/>
                <a:cs typeface="Aptos"/>
              </a:rPr>
              <a:t> </a:t>
            </a:r>
            <a:r>
              <a:rPr sz="1400" b="0" err="1">
                <a:solidFill>
                  <a:srgbClr val="263442"/>
                </a:solidFill>
                <a:latin typeface="Aptos"/>
                <a:ea typeface="Aptos"/>
                <a:cs typeface="Aptos"/>
              </a:rPr>
              <a:t>gadījumiem</a:t>
            </a:r>
            <a:r>
              <a:rPr sz="1400" b="0">
                <a:solidFill>
                  <a:srgbClr val="263442"/>
                </a:solidFill>
                <a:latin typeface="Aptos"/>
                <a:ea typeface="Aptos"/>
                <a:cs typeface="Aptos"/>
              </a:rPr>
              <a:t> </a:t>
            </a:r>
            <a:r>
              <a:rPr sz="1400" b="0" err="1">
                <a:solidFill>
                  <a:srgbClr val="263442"/>
                </a:solidFill>
                <a:latin typeface="Aptos"/>
                <a:ea typeface="Aptos"/>
                <a:cs typeface="Aptos"/>
              </a:rPr>
              <a:t>veido</a:t>
            </a:r>
            <a:r>
              <a:rPr sz="1400" b="0">
                <a:solidFill>
                  <a:srgbClr val="263442"/>
                </a:solidFill>
                <a:latin typeface="Aptos"/>
                <a:ea typeface="Aptos"/>
                <a:cs typeface="Aptos"/>
              </a:rPr>
              <a:t> </a:t>
            </a:r>
            <a:r>
              <a:rPr sz="1400" b="0" err="1">
                <a:solidFill>
                  <a:srgbClr val="263442"/>
                </a:solidFill>
                <a:latin typeface="Aptos"/>
                <a:ea typeface="Aptos"/>
                <a:cs typeface="Aptos"/>
              </a:rPr>
              <a:t>ārējie</a:t>
            </a:r>
            <a:r>
              <a:rPr sz="1400" b="0">
                <a:solidFill>
                  <a:srgbClr val="263442"/>
                </a:solidFill>
                <a:latin typeface="Aptos"/>
                <a:ea typeface="Aptos"/>
                <a:cs typeface="Aptos"/>
              </a:rPr>
              <a:t> </a:t>
            </a:r>
            <a:r>
              <a:rPr sz="1400" b="0" err="1">
                <a:solidFill>
                  <a:srgbClr val="263442"/>
                </a:solidFill>
                <a:latin typeface="Aptos"/>
                <a:ea typeface="Aptos"/>
                <a:cs typeface="Aptos"/>
              </a:rPr>
              <a:t>nāves</a:t>
            </a:r>
            <a:r>
              <a:rPr sz="1400" b="0">
                <a:solidFill>
                  <a:srgbClr val="263442"/>
                </a:solidFill>
                <a:latin typeface="Aptos"/>
                <a:ea typeface="Aptos"/>
                <a:cs typeface="Aptos"/>
              </a:rPr>
              <a:t> </a:t>
            </a:r>
            <a:r>
              <a:rPr sz="1400" b="0" err="1">
                <a:solidFill>
                  <a:srgbClr val="263442"/>
                </a:solidFill>
                <a:latin typeface="Aptos"/>
                <a:ea typeface="Aptos"/>
                <a:cs typeface="Aptos"/>
              </a:rPr>
              <a:t>cēloņi</a:t>
            </a:r>
            <a:r>
              <a:rPr sz="1400" b="0">
                <a:solidFill>
                  <a:srgbClr val="263442"/>
                </a:solidFill>
                <a:latin typeface="Aptos"/>
                <a:ea typeface="Aptos"/>
                <a:cs typeface="Aptos"/>
              </a:rPr>
              <a:t>.</a:t>
            </a:r>
          </a:p>
        </p:txBody>
      </p:sp>
      <p:sp>
        <p:nvSpPr>
          <p:cNvPr id="28" name="Ovāls 27">
            <a:extLst>
              <a:ext uri="{FF2B5EF4-FFF2-40B4-BE49-F238E27FC236}">
                <a16:creationId xmlns:a16="http://schemas.microsoft.com/office/drawing/2014/main" id="{87EBB814-2164-BD0A-DFA0-CAD53FD57CE9}"/>
              </a:ext>
            </a:extLst>
          </p:cNvPr>
          <p:cNvSpPr>
            <a:spLocks noGrp="1"/>
          </p:cNvSpPr>
          <p:nvPr/>
        </p:nvSpPr>
        <p:spPr>
          <a:xfrm>
            <a:off x="11239500" y="4200525"/>
            <a:ext cx="85725" cy="85725"/>
          </a:xfrm>
          <a:prstGeom prst="ellipse">
            <a:avLst/>
          </a:prstGeom>
          <a:solidFill>
            <a:srgbClr val="EF6C1C"/>
          </a:solidFill>
          <a:ln w="0">
            <a:solidFill>
              <a:srgbClr val="EF6C1C"/>
            </a:solidFill>
            <a:prstDash val="solid"/>
          </a:ln>
        </p:spPr>
        <p:txBody>
          <a:bodyPr/>
          <a:lstStyle/>
          <a:p>
            <a:endParaRPr lang="lv-LV" sz="2000"/>
          </a:p>
        </p:txBody>
      </p:sp>
      <p:sp>
        <p:nvSpPr>
          <p:cNvPr id="30" name="Taisnstūris 29">
            <a:extLst>
              <a:ext uri="{FF2B5EF4-FFF2-40B4-BE49-F238E27FC236}">
                <a16:creationId xmlns:a16="http://schemas.microsoft.com/office/drawing/2014/main" id="{BCCE2F63-FECA-F427-E241-AE3BDBD8F095}"/>
              </a:ext>
            </a:extLst>
          </p:cNvPr>
          <p:cNvSpPr>
            <a:spLocks noGrp="1"/>
          </p:cNvSpPr>
          <p:nvPr/>
        </p:nvSpPr>
        <p:spPr>
          <a:xfrm>
            <a:off x="11525250" y="4043362"/>
            <a:ext cx="2801562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 algn="l">
              <a:defRPr sz="1425" b="1">
                <a:solidFill>
                  <a:srgbClr val="263442"/>
                </a:solidFill>
                <a:latin typeface="Aptos"/>
                <a:ea typeface="Aptos"/>
                <a:cs typeface="Aptos"/>
              </a:defRPr>
            </a:pPr>
            <a:r>
              <a:rPr sz="1600" b="1" err="1">
                <a:solidFill>
                  <a:srgbClr val="263442"/>
                </a:solidFill>
                <a:latin typeface="Aptos"/>
                <a:ea typeface="Aptos"/>
                <a:cs typeface="Aptos"/>
              </a:rPr>
              <a:t>Īpatsvars</a:t>
            </a:r>
            <a:r>
              <a:rPr sz="1600" b="1">
                <a:solidFill>
                  <a:srgbClr val="263442"/>
                </a:solidFill>
                <a:latin typeface="Aptos"/>
                <a:ea typeface="Aptos"/>
                <a:cs typeface="Aptos"/>
              </a:rPr>
              <a:t> </a:t>
            </a:r>
            <a:r>
              <a:rPr sz="1600" b="1" err="1">
                <a:solidFill>
                  <a:srgbClr val="263442"/>
                </a:solidFill>
                <a:latin typeface="Aptos"/>
                <a:ea typeface="Aptos"/>
                <a:cs typeface="Aptos"/>
              </a:rPr>
              <a:t>ar</a:t>
            </a:r>
            <a:r>
              <a:rPr sz="1600" b="1">
                <a:solidFill>
                  <a:srgbClr val="263442"/>
                </a:solidFill>
                <a:latin typeface="Aptos"/>
                <a:ea typeface="Aptos"/>
                <a:cs typeface="Aptos"/>
              </a:rPr>
              <a:t> </a:t>
            </a:r>
            <a:r>
              <a:rPr sz="1600" b="1" err="1">
                <a:solidFill>
                  <a:srgbClr val="263442"/>
                </a:solidFill>
                <a:latin typeface="Aptos"/>
                <a:ea typeface="Aptos"/>
                <a:cs typeface="Aptos"/>
              </a:rPr>
              <a:t>vecumu</a:t>
            </a:r>
            <a:r>
              <a:rPr sz="1600" b="1">
                <a:solidFill>
                  <a:srgbClr val="263442"/>
                </a:solidFill>
                <a:latin typeface="Aptos"/>
                <a:ea typeface="Aptos"/>
                <a:cs typeface="Aptos"/>
              </a:rPr>
              <a:t> </a:t>
            </a:r>
            <a:r>
              <a:rPr sz="1600" b="1" err="1">
                <a:solidFill>
                  <a:srgbClr val="263442"/>
                </a:solidFill>
                <a:latin typeface="Aptos"/>
                <a:ea typeface="Aptos"/>
                <a:cs typeface="Aptos"/>
              </a:rPr>
              <a:t>samazinās</a:t>
            </a:r>
            <a:endParaRPr sz="1600" b="1">
              <a:solidFill>
                <a:srgbClr val="263442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32" name="Taisnstūris 31">
            <a:extLst>
              <a:ext uri="{FF2B5EF4-FFF2-40B4-BE49-F238E27FC236}">
                <a16:creationId xmlns:a16="http://schemas.microsoft.com/office/drawing/2014/main" id="{30322D28-A786-383D-0E8B-FBDA27DD6FA9}"/>
              </a:ext>
            </a:extLst>
          </p:cNvPr>
          <p:cNvSpPr>
            <a:spLocks noGrp="1"/>
          </p:cNvSpPr>
          <p:nvPr/>
        </p:nvSpPr>
        <p:spPr>
          <a:xfrm>
            <a:off x="11525249" y="4605338"/>
            <a:ext cx="2581275" cy="857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 algn="just">
              <a:defRPr sz="1275" b="0">
                <a:solidFill>
                  <a:srgbClr val="263442"/>
                </a:solidFill>
                <a:latin typeface="Aptos"/>
                <a:ea typeface="Aptos"/>
                <a:cs typeface="Aptos"/>
              </a:defRPr>
            </a:pPr>
            <a:r>
              <a:rPr sz="1400" b="0" err="1">
                <a:solidFill>
                  <a:srgbClr val="263442"/>
                </a:solidFill>
                <a:latin typeface="Aptos"/>
                <a:ea typeface="Aptos"/>
                <a:cs typeface="Aptos"/>
              </a:rPr>
              <a:t>Jauniešu</a:t>
            </a:r>
            <a:r>
              <a:rPr sz="1400" b="0">
                <a:solidFill>
                  <a:srgbClr val="263442"/>
                </a:solidFill>
                <a:latin typeface="Aptos"/>
                <a:ea typeface="Aptos"/>
                <a:cs typeface="Aptos"/>
              </a:rPr>
              <a:t> </a:t>
            </a:r>
            <a:r>
              <a:rPr sz="1400" b="0" err="1">
                <a:solidFill>
                  <a:srgbClr val="263442"/>
                </a:solidFill>
                <a:latin typeface="Aptos"/>
                <a:ea typeface="Aptos"/>
                <a:cs typeface="Aptos"/>
              </a:rPr>
              <a:t>vecumā</a:t>
            </a:r>
            <a:r>
              <a:rPr sz="1400" b="0">
                <a:solidFill>
                  <a:srgbClr val="263442"/>
                </a:solidFill>
                <a:latin typeface="Aptos"/>
                <a:ea typeface="Aptos"/>
                <a:cs typeface="Aptos"/>
              </a:rPr>
              <a:t> </a:t>
            </a:r>
            <a:r>
              <a:rPr sz="1400" b="0" err="1">
                <a:solidFill>
                  <a:srgbClr val="263442"/>
                </a:solidFill>
                <a:latin typeface="Aptos"/>
                <a:ea typeface="Aptos"/>
                <a:cs typeface="Aptos"/>
              </a:rPr>
              <a:t>ārējie</a:t>
            </a:r>
            <a:r>
              <a:rPr sz="1400" b="0">
                <a:solidFill>
                  <a:srgbClr val="263442"/>
                </a:solidFill>
                <a:latin typeface="Aptos"/>
                <a:ea typeface="Aptos"/>
                <a:cs typeface="Aptos"/>
              </a:rPr>
              <a:t> </a:t>
            </a:r>
            <a:r>
              <a:rPr sz="1400" b="0" err="1">
                <a:solidFill>
                  <a:srgbClr val="263442"/>
                </a:solidFill>
                <a:latin typeface="Aptos"/>
                <a:ea typeface="Aptos"/>
                <a:cs typeface="Aptos"/>
              </a:rPr>
              <a:t>cēloņi</a:t>
            </a:r>
            <a:r>
              <a:rPr sz="1400" b="0">
                <a:solidFill>
                  <a:srgbClr val="263442"/>
                </a:solidFill>
                <a:latin typeface="Aptos"/>
                <a:ea typeface="Aptos"/>
                <a:cs typeface="Aptos"/>
              </a:rPr>
              <a:t> </a:t>
            </a:r>
            <a:r>
              <a:rPr sz="1400" b="0" err="1">
                <a:solidFill>
                  <a:srgbClr val="263442"/>
                </a:solidFill>
                <a:latin typeface="Aptos"/>
                <a:ea typeface="Aptos"/>
                <a:cs typeface="Aptos"/>
              </a:rPr>
              <a:t>dominē</a:t>
            </a:r>
            <a:r>
              <a:rPr sz="1400" b="0">
                <a:solidFill>
                  <a:srgbClr val="263442"/>
                </a:solidFill>
                <a:latin typeface="Aptos"/>
                <a:ea typeface="Aptos"/>
                <a:cs typeface="Aptos"/>
              </a:rPr>
              <a:t>, bet </a:t>
            </a:r>
            <a:r>
              <a:rPr sz="1400" b="0" err="1">
                <a:solidFill>
                  <a:srgbClr val="263442"/>
                </a:solidFill>
                <a:latin typeface="Aptos"/>
                <a:ea typeface="Aptos"/>
                <a:cs typeface="Aptos"/>
              </a:rPr>
              <a:t>vecākajās</a:t>
            </a:r>
            <a:r>
              <a:rPr sz="1400" b="0">
                <a:solidFill>
                  <a:srgbClr val="263442"/>
                </a:solidFill>
                <a:latin typeface="Aptos"/>
                <a:ea typeface="Aptos"/>
                <a:cs typeface="Aptos"/>
              </a:rPr>
              <a:t> </a:t>
            </a:r>
            <a:r>
              <a:rPr sz="1400" b="0" err="1">
                <a:solidFill>
                  <a:srgbClr val="263442"/>
                </a:solidFill>
                <a:latin typeface="Aptos"/>
                <a:ea typeface="Aptos"/>
                <a:cs typeface="Aptos"/>
              </a:rPr>
              <a:t>grupās</a:t>
            </a:r>
            <a:r>
              <a:rPr sz="1400" b="0">
                <a:solidFill>
                  <a:srgbClr val="263442"/>
                </a:solidFill>
                <a:latin typeface="Aptos"/>
                <a:ea typeface="Aptos"/>
                <a:cs typeface="Aptos"/>
              </a:rPr>
              <a:t> </a:t>
            </a:r>
            <a:r>
              <a:rPr sz="1400" b="0" err="1">
                <a:solidFill>
                  <a:srgbClr val="263442"/>
                </a:solidFill>
                <a:latin typeface="Aptos"/>
                <a:ea typeface="Aptos"/>
                <a:cs typeface="Aptos"/>
              </a:rPr>
              <a:t>veido</a:t>
            </a:r>
            <a:r>
              <a:rPr sz="1400" b="0">
                <a:solidFill>
                  <a:srgbClr val="263442"/>
                </a:solidFill>
                <a:latin typeface="Aptos"/>
                <a:ea typeface="Aptos"/>
                <a:cs typeface="Aptos"/>
              </a:rPr>
              <a:t> </a:t>
            </a:r>
            <a:r>
              <a:rPr sz="1400" b="0" err="1">
                <a:solidFill>
                  <a:srgbClr val="263442"/>
                </a:solidFill>
                <a:latin typeface="Aptos"/>
                <a:ea typeface="Aptos"/>
                <a:cs typeface="Aptos"/>
              </a:rPr>
              <a:t>nelielu</a:t>
            </a:r>
            <a:r>
              <a:rPr sz="1400" b="0">
                <a:solidFill>
                  <a:srgbClr val="263442"/>
                </a:solidFill>
                <a:latin typeface="Aptos"/>
                <a:ea typeface="Aptos"/>
                <a:cs typeface="Aptos"/>
              </a:rPr>
              <a:t> </a:t>
            </a:r>
            <a:r>
              <a:rPr sz="1400" b="0" err="1">
                <a:solidFill>
                  <a:srgbClr val="263442"/>
                </a:solidFill>
                <a:latin typeface="Aptos"/>
                <a:ea typeface="Aptos"/>
                <a:cs typeface="Aptos"/>
              </a:rPr>
              <a:t>daļu</a:t>
            </a:r>
            <a:r>
              <a:rPr sz="1400" b="0">
                <a:solidFill>
                  <a:srgbClr val="263442"/>
                </a:solidFill>
                <a:latin typeface="Aptos"/>
                <a:ea typeface="Aptos"/>
                <a:cs typeface="Aptos"/>
              </a:rPr>
              <a:t> </a:t>
            </a:r>
            <a:r>
              <a:rPr sz="1400" b="0" err="1">
                <a:solidFill>
                  <a:srgbClr val="263442"/>
                </a:solidFill>
                <a:latin typeface="Aptos"/>
                <a:ea typeface="Aptos"/>
                <a:cs typeface="Aptos"/>
              </a:rPr>
              <a:t>kopējā</a:t>
            </a:r>
            <a:r>
              <a:rPr sz="1400" b="0">
                <a:solidFill>
                  <a:srgbClr val="263442"/>
                </a:solidFill>
                <a:latin typeface="Aptos"/>
                <a:ea typeface="Aptos"/>
                <a:cs typeface="Aptos"/>
              </a:rPr>
              <a:t> </a:t>
            </a:r>
            <a:r>
              <a:rPr sz="1400" b="0" err="1">
                <a:solidFill>
                  <a:srgbClr val="263442"/>
                </a:solidFill>
                <a:latin typeface="Aptos"/>
                <a:ea typeface="Aptos"/>
                <a:cs typeface="Aptos"/>
              </a:rPr>
              <a:t>mirstības</a:t>
            </a:r>
            <a:r>
              <a:rPr sz="1400" b="0">
                <a:solidFill>
                  <a:srgbClr val="263442"/>
                </a:solidFill>
                <a:latin typeface="Aptos"/>
                <a:ea typeface="Aptos"/>
                <a:cs typeface="Aptos"/>
              </a:rPr>
              <a:t> </a:t>
            </a:r>
            <a:r>
              <a:rPr sz="1400" b="0" err="1">
                <a:solidFill>
                  <a:srgbClr val="263442"/>
                </a:solidFill>
                <a:latin typeface="Aptos"/>
                <a:ea typeface="Aptos"/>
                <a:cs typeface="Aptos"/>
              </a:rPr>
              <a:t>struktūrā</a:t>
            </a:r>
            <a:r>
              <a:rPr sz="1400" b="0">
                <a:solidFill>
                  <a:srgbClr val="263442"/>
                </a:solidFill>
                <a:latin typeface="Aptos"/>
                <a:ea typeface="Aptos"/>
                <a:cs typeface="Aptos"/>
              </a:rPr>
              <a:t>.</a:t>
            </a:r>
          </a:p>
        </p:txBody>
      </p:sp>
      <p:sp>
        <p:nvSpPr>
          <p:cNvPr id="34" name="Ovāls 33">
            <a:extLst>
              <a:ext uri="{FF2B5EF4-FFF2-40B4-BE49-F238E27FC236}">
                <a16:creationId xmlns:a16="http://schemas.microsoft.com/office/drawing/2014/main" id="{E9BD04D2-03C9-3B20-35A9-76CBE30347B4}"/>
              </a:ext>
            </a:extLst>
          </p:cNvPr>
          <p:cNvSpPr>
            <a:spLocks noGrp="1"/>
          </p:cNvSpPr>
          <p:nvPr/>
        </p:nvSpPr>
        <p:spPr>
          <a:xfrm>
            <a:off x="11239500" y="5791200"/>
            <a:ext cx="85725" cy="85725"/>
          </a:xfrm>
          <a:prstGeom prst="ellipse">
            <a:avLst/>
          </a:prstGeom>
          <a:solidFill>
            <a:srgbClr val="EF6C1C"/>
          </a:solidFill>
          <a:ln w="0">
            <a:solidFill>
              <a:srgbClr val="EF6C1C"/>
            </a:solidFill>
            <a:prstDash val="solid"/>
          </a:ln>
        </p:spPr>
        <p:txBody>
          <a:bodyPr/>
          <a:lstStyle/>
          <a:p>
            <a:endParaRPr lang="lv-LV" sz="2000"/>
          </a:p>
        </p:txBody>
      </p:sp>
      <p:sp>
        <p:nvSpPr>
          <p:cNvPr id="36" name="Taisnstūris 35">
            <a:extLst>
              <a:ext uri="{FF2B5EF4-FFF2-40B4-BE49-F238E27FC236}">
                <a16:creationId xmlns:a16="http://schemas.microsoft.com/office/drawing/2014/main" id="{4895FD39-8381-085A-D8A6-EEF4F0F8DE12}"/>
              </a:ext>
            </a:extLst>
          </p:cNvPr>
          <p:cNvSpPr>
            <a:spLocks noGrp="1"/>
          </p:cNvSpPr>
          <p:nvPr/>
        </p:nvSpPr>
        <p:spPr>
          <a:xfrm>
            <a:off x="11525250" y="5705475"/>
            <a:ext cx="2581275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 algn="l">
              <a:defRPr sz="1425" b="1">
                <a:solidFill>
                  <a:srgbClr val="263442"/>
                </a:solidFill>
                <a:latin typeface="Aptos"/>
                <a:ea typeface="Aptos"/>
                <a:cs typeface="Aptos"/>
              </a:defRPr>
            </a:pPr>
            <a:r>
              <a:rPr sz="1600" b="1" err="1">
                <a:solidFill>
                  <a:srgbClr val="263442"/>
                </a:solidFill>
                <a:latin typeface="Aptos"/>
                <a:ea typeface="Aptos"/>
                <a:cs typeface="Aptos"/>
              </a:rPr>
              <a:t>Profilakse</a:t>
            </a:r>
            <a:r>
              <a:rPr sz="1600" b="1">
                <a:solidFill>
                  <a:srgbClr val="263442"/>
                </a:solidFill>
                <a:latin typeface="Aptos"/>
                <a:ea typeface="Aptos"/>
                <a:cs typeface="Aptos"/>
              </a:rPr>
              <a:t> </a:t>
            </a:r>
            <a:r>
              <a:rPr sz="1600" b="1" err="1">
                <a:solidFill>
                  <a:srgbClr val="263442"/>
                </a:solidFill>
                <a:latin typeface="Aptos"/>
                <a:ea typeface="Aptos"/>
                <a:cs typeface="Aptos"/>
              </a:rPr>
              <a:t>agrīnā</a:t>
            </a:r>
            <a:r>
              <a:rPr sz="1600" b="1">
                <a:solidFill>
                  <a:srgbClr val="263442"/>
                </a:solidFill>
                <a:latin typeface="Aptos"/>
                <a:ea typeface="Aptos"/>
                <a:cs typeface="Aptos"/>
              </a:rPr>
              <a:t> </a:t>
            </a:r>
            <a:r>
              <a:rPr sz="1600" b="1" err="1">
                <a:solidFill>
                  <a:srgbClr val="263442"/>
                </a:solidFill>
                <a:latin typeface="Aptos"/>
                <a:ea typeface="Aptos"/>
                <a:cs typeface="Aptos"/>
              </a:rPr>
              <a:t>vecumā</a:t>
            </a:r>
            <a:endParaRPr sz="1600" b="1">
              <a:solidFill>
                <a:srgbClr val="263442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38" name="Taisnstūris 37">
            <a:extLst>
              <a:ext uri="{FF2B5EF4-FFF2-40B4-BE49-F238E27FC236}">
                <a16:creationId xmlns:a16="http://schemas.microsoft.com/office/drawing/2014/main" id="{7C5364D9-7CA1-7282-D761-D18C018B2756}"/>
              </a:ext>
            </a:extLst>
          </p:cNvPr>
          <p:cNvSpPr>
            <a:spLocks noGrp="1"/>
          </p:cNvSpPr>
          <p:nvPr/>
        </p:nvSpPr>
        <p:spPr>
          <a:xfrm>
            <a:off x="11525250" y="6076950"/>
            <a:ext cx="2428875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rmAutofit/>
          </a:bodyPr>
          <a:lstStyle/>
          <a:p>
            <a:pPr algn="just">
              <a:defRPr sz="1275" b="0">
                <a:solidFill>
                  <a:srgbClr val="263442"/>
                </a:solidFill>
                <a:latin typeface="Aptos"/>
                <a:ea typeface="Aptos"/>
                <a:cs typeface="Aptos"/>
              </a:defRPr>
            </a:pPr>
            <a:r>
              <a:rPr sz="1400" b="0" err="1">
                <a:solidFill>
                  <a:srgbClr val="263442"/>
                </a:solidFill>
                <a:latin typeface="Aptos"/>
                <a:ea typeface="Aptos"/>
                <a:cs typeface="Aptos"/>
              </a:rPr>
              <a:t>ir</a:t>
            </a:r>
            <a:r>
              <a:rPr sz="1400" b="0">
                <a:solidFill>
                  <a:srgbClr val="263442"/>
                </a:solidFill>
                <a:latin typeface="Aptos"/>
                <a:ea typeface="Aptos"/>
                <a:cs typeface="Aptos"/>
              </a:rPr>
              <a:t> </a:t>
            </a:r>
            <a:r>
              <a:rPr sz="1400" b="0" err="1">
                <a:solidFill>
                  <a:srgbClr val="263442"/>
                </a:solidFill>
                <a:latin typeface="Aptos"/>
                <a:ea typeface="Aptos"/>
                <a:cs typeface="Aptos"/>
              </a:rPr>
              <a:t>īpaši</a:t>
            </a:r>
            <a:r>
              <a:rPr sz="1400" b="0">
                <a:solidFill>
                  <a:srgbClr val="263442"/>
                </a:solidFill>
                <a:latin typeface="Aptos"/>
                <a:ea typeface="Aptos"/>
                <a:cs typeface="Aptos"/>
              </a:rPr>
              <a:t> </a:t>
            </a:r>
            <a:r>
              <a:rPr sz="1400" b="0" err="1">
                <a:solidFill>
                  <a:srgbClr val="263442"/>
                </a:solidFill>
                <a:latin typeface="Aptos"/>
                <a:ea typeface="Aptos"/>
                <a:cs typeface="Aptos"/>
              </a:rPr>
              <a:t>nozīmīga</a:t>
            </a:r>
            <a:r>
              <a:rPr sz="1400" b="0">
                <a:solidFill>
                  <a:srgbClr val="263442"/>
                </a:solidFill>
                <a:latin typeface="Aptos"/>
                <a:ea typeface="Aptos"/>
                <a:cs typeface="Aptos"/>
              </a:rPr>
              <a:t>, jo </a:t>
            </a:r>
            <a:r>
              <a:rPr sz="1400" b="0" err="1">
                <a:solidFill>
                  <a:srgbClr val="263442"/>
                </a:solidFill>
                <a:latin typeface="Aptos"/>
                <a:ea typeface="Aptos"/>
                <a:cs typeface="Aptos"/>
              </a:rPr>
              <a:t>liela</a:t>
            </a:r>
            <a:r>
              <a:rPr sz="1400" b="0">
                <a:solidFill>
                  <a:srgbClr val="263442"/>
                </a:solidFill>
                <a:latin typeface="Aptos"/>
                <a:ea typeface="Aptos"/>
                <a:cs typeface="Aptos"/>
              </a:rPr>
              <a:t> </a:t>
            </a:r>
            <a:r>
              <a:rPr sz="1400" b="0" err="1">
                <a:solidFill>
                  <a:srgbClr val="263442"/>
                </a:solidFill>
                <a:latin typeface="Aptos"/>
                <a:ea typeface="Aptos"/>
                <a:cs typeface="Aptos"/>
              </a:rPr>
              <a:t>daļa</a:t>
            </a:r>
            <a:r>
              <a:rPr sz="1400" b="0">
                <a:solidFill>
                  <a:srgbClr val="263442"/>
                </a:solidFill>
                <a:latin typeface="Aptos"/>
                <a:ea typeface="Aptos"/>
                <a:cs typeface="Aptos"/>
              </a:rPr>
              <a:t> </a:t>
            </a:r>
            <a:r>
              <a:rPr sz="1400" b="0" err="1">
                <a:solidFill>
                  <a:srgbClr val="263442"/>
                </a:solidFill>
                <a:latin typeface="Aptos"/>
                <a:ea typeface="Aptos"/>
                <a:cs typeface="Aptos"/>
              </a:rPr>
              <a:t>ārējo</a:t>
            </a:r>
            <a:r>
              <a:rPr sz="1400" b="0">
                <a:solidFill>
                  <a:srgbClr val="263442"/>
                </a:solidFill>
                <a:latin typeface="Aptos"/>
                <a:ea typeface="Aptos"/>
                <a:cs typeface="Aptos"/>
              </a:rPr>
              <a:t> </a:t>
            </a:r>
            <a:r>
              <a:rPr sz="1400" b="0" err="1">
                <a:solidFill>
                  <a:srgbClr val="263442"/>
                </a:solidFill>
                <a:latin typeface="Aptos"/>
                <a:ea typeface="Aptos"/>
                <a:cs typeface="Aptos"/>
              </a:rPr>
              <a:t>risku</a:t>
            </a:r>
            <a:r>
              <a:rPr sz="1400" b="0">
                <a:solidFill>
                  <a:srgbClr val="263442"/>
                </a:solidFill>
                <a:latin typeface="Aptos"/>
                <a:ea typeface="Aptos"/>
                <a:cs typeface="Aptos"/>
              </a:rPr>
              <a:t> </a:t>
            </a:r>
            <a:r>
              <a:rPr sz="1400" b="0" err="1">
                <a:solidFill>
                  <a:srgbClr val="263442"/>
                </a:solidFill>
                <a:latin typeface="Aptos"/>
                <a:ea typeface="Aptos"/>
                <a:cs typeface="Aptos"/>
              </a:rPr>
              <a:t>ir</a:t>
            </a:r>
            <a:r>
              <a:rPr sz="1400" b="0">
                <a:solidFill>
                  <a:srgbClr val="263442"/>
                </a:solidFill>
                <a:latin typeface="Aptos"/>
                <a:ea typeface="Aptos"/>
                <a:cs typeface="Aptos"/>
              </a:rPr>
              <a:t> </a:t>
            </a:r>
            <a:r>
              <a:rPr sz="1400" b="0" err="1">
                <a:solidFill>
                  <a:srgbClr val="263442"/>
                </a:solidFill>
                <a:latin typeface="Aptos"/>
                <a:ea typeface="Aptos"/>
                <a:cs typeface="Aptos"/>
              </a:rPr>
              <a:t>novēršami</a:t>
            </a:r>
            <a:r>
              <a:rPr sz="1400" b="0">
                <a:solidFill>
                  <a:srgbClr val="263442"/>
                </a:solidFill>
                <a:latin typeface="Aptos"/>
                <a:ea typeface="Aptos"/>
                <a:cs typeface="Aptos"/>
              </a:rPr>
              <a:t>.</a:t>
            </a:r>
          </a:p>
        </p:txBody>
      </p:sp>
      <p:sp>
        <p:nvSpPr>
          <p:cNvPr id="2" name="TextBox 4">
            <a:extLst>
              <a:ext uri="{FF2B5EF4-FFF2-40B4-BE49-F238E27FC236}">
                <a16:creationId xmlns:a16="http://schemas.microsoft.com/office/drawing/2014/main" id="{BD3F4A15-75BE-95EF-BC1B-E78BE3F66D8B}"/>
              </a:ext>
            </a:extLst>
          </p:cNvPr>
          <p:cNvSpPr txBox="1"/>
          <p:nvPr/>
        </p:nvSpPr>
        <p:spPr>
          <a:xfrm>
            <a:off x="708660" y="8061769"/>
            <a:ext cx="1980029" cy="246221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>
            <a:defPPr>
              <a:defRPr lang="en-LV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LV" sz="1000" i="1">
                <a:latin typeface="Aptos" panose="020B0004020202020204" pitchFamily="34" charset="0"/>
                <a:cs typeface="Times New Roman"/>
              </a:rPr>
              <a:t>Veselības ministrija  </a:t>
            </a:r>
            <a:r>
              <a:rPr lang="lv-LV" sz="1000" i="1">
                <a:latin typeface="Aptos" panose="020B0004020202020204" pitchFamily="34" charset="0"/>
                <a:cs typeface="Times New Roman"/>
              </a:rPr>
              <a:t>09</a:t>
            </a:r>
            <a:r>
              <a:rPr lang="en-LV" sz="1000" i="1">
                <a:latin typeface="Aptos" panose="020B0004020202020204" pitchFamily="34" charset="0"/>
                <a:cs typeface="Times New Roman"/>
              </a:rPr>
              <a:t>.</a:t>
            </a:r>
            <a:r>
              <a:rPr lang="lv-LV" sz="1000" i="1">
                <a:latin typeface="Aptos" panose="020B0004020202020204" pitchFamily="34" charset="0"/>
                <a:cs typeface="Times New Roman"/>
              </a:rPr>
              <a:t>10</a:t>
            </a:r>
            <a:r>
              <a:rPr lang="en-LV" sz="1000" i="1">
                <a:latin typeface="Aptos" panose="020B0004020202020204" pitchFamily="34" charset="0"/>
                <a:cs typeface="Times New Roman"/>
              </a:rPr>
              <a:t>.202</a:t>
            </a:r>
            <a:r>
              <a:rPr lang="lv-LV" sz="1000" i="1">
                <a:latin typeface="Aptos" panose="020B0004020202020204" pitchFamily="34" charset="0"/>
                <a:cs typeface="Times New Roman"/>
              </a:rPr>
              <a:t>6</a:t>
            </a:r>
            <a:r>
              <a:rPr lang="en-LV" sz="1000" i="1">
                <a:latin typeface="Aptos" panose="020B0004020202020204" pitchFamily="34" charset="0"/>
                <a:cs typeface="Times New Roman"/>
              </a:rPr>
              <a:t>.</a:t>
            </a:r>
          </a:p>
        </p:txBody>
      </p:sp>
      <p:cxnSp>
        <p:nvCxnSpPr>
          <p:cNvPr id="4" name="Straight Connector 6">
            <a:extLst>
              <a:ext uri="{FF2B5EF4-FFF2-40B4-BE49-F238E27FC236}">
                <a16:creationId xmlns:a16="http://schemas.microsoft.com/office/drawing/2014/main" id="{5169C6B0-8BA1-ED4B-3D42-F502F715CECB}"/>
              </a:ext>
            </a:extLst>
          </p:cNvPr>
          <p:cNvCxnSpPr>
            <a:cxnSpLocks/>
          </p:cNvCxnSpPr>
          <p:nvPr/>
        </p:nvCxnSpPr>
        <p:spPr>
          <a:xfrm>
            <a:off x="764606" y="7950559"/>
            <a:ext cx="1396104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10">
            <a:extLst>
              <a:ext uri="{FF2B5EF4-FFF2-40B4-BE49-F238E27FC236}">
                <a16:creationId xmlns:a16="http://schemas.microsoft.com/office/drawing/2014/main" id="{EF52D561-CFBE-F853-71BC-87BDE820D1D9}"/>
              </a:ext>
            </a:extLst>
          </p:cNvPr>
          <p:cNvSpPr txBox="1"/>
          <p:nvPr/>
        </p:nvSpPr>
        <p:spPr>
          <a:xfrm>
            <a:off x="2676403" y="8051188"/>
            <a:ext cx="1276311" cy="246221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>
            <a:defPPr>
              <a:defRPr lang="en-LV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lv-LV" sz="1000" b="1">
                <a:latin typeface="Aptos" panose="020B0004020202020204" pitchFamily="34" charset="0"/>
                <a:ea typeface="Verdana"/>
                <a:cs typeface="Times New Roman"/>
              </a:rPr>
              <a:t>Ārējie nāves cēloņi</a:t>
            </a:r>
            <a:endParaRPr lang="en-US" sz="1000">
              <a:latin typeface="Aptos" panose="020B0004020202020204" pitchFamily="34" charset="0"/>
              <a:cs typeface="Times New Roman"/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FBEB7D9-EC5C-0300-26A5-90DB50D0C09A}"/>
              </a:ext>
            </a:extLst>
          </p:cNvPr>
          <p:cNvCxnSpPr>
            <a:cxnSpLocks/>
          </p:cNvCxnSpPr>
          <p:nvPr/>
        </p:nvCxnSpPr>
        <p:spPr>
          <a:xfrm>
            <a:off x="2636312" y="8029678"/>
            <a:ext cx="0" cy="3895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Image 0" descr="/mnt/data/vm_logo.png">
            <a:extLst>
              <a:ext uri="{FF2B5EF4-FFF2-40B4-BE49-F238E27FC236}">
                <a16:creationId xmlns:a16="http://schemas.microsoft.com/office/drawing/2014/main" id="{3637DF40-43C4-BD11-24E5-95C11D78FC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733837" y="75057"/>
            <a:ext cx="763213" cy="658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66133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E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aisnstūris 19">
            <a:extLst>
              <a:ext uri="{FF2B5EF4-FFF2-40B4-BE49-F238E27FC236}">
                <a16:creationId xmlns:a16="http://schemas.microsoft.com/office/drawing/2014/main" id="{2027B378-BDA2-4B08-9EC3-86CA34FCB1B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90500" cy="8572500"/>
          </a:xfrm>
          <a:prstGeom prst="rect">
            <a:avLst/>
          </a:prstGeom>
          <a:solidFill>
            <a:srgbClr val="EF6C1C"/>
          </a:solidFill>
          <a:ln w="0">
            <a:solidFill>
              <a:srgbClr val="EF6C1C"/>
            </a:solidFill>
            <a:prstDash val="solid"/>
          </a:ln>
        </p:spPr>
        <p:txBody>
          <a:bodyPr/>
          <a:lstStyle/>
          <a:p>
            <a:endParaRPr lang="lv-LV"/>
          </a:p>
        </p:txBody>
      </p:sp>
      <p:sp>
        <p:nvSpPr>
          <p:cNvPr id="3" name="Taisnstūris 2">
            <a:extLst>
              <a:ext uri="{FF2B5EF4-FFF2-40B4-BE49-F238E27FC236}">
                <a16:creationId xmlns:a16="http://schemas.microsoft.com/office/drawing/2014/main" id="{600C3E90-1B25-4067-9A99-8B1FB17699E1}"/>
              </a:ext>
            </a:extLst>
          </p:cNvPr>
          <p:cNvSpPr>
            <a:spLocks noGrp="1"/>
          </p:cNvSpPr>
          <p:nvPr/>
        </p:nvSpPr>
        <p:spPr>
          <a:xfrm>
            <a:off x="640814" y="264510"/>
            <a:ext cx="40957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rmAutofit/>
          </a:bodyPr>
          <a:lstStyle/>
          <a:p>
            <a:pPr algn="l">
              <a:defRPr sz="1650" b="1">
                <a:solidFill>
                  <a:srgbClr val="263442"/>
                </a:solidFill>
                <a:latin typeface="Aptos"/>
                <a:ea typeface="Aptos"/>
                <a:cs typeface="Aptos"/>
              </a:defRPr>
            </a:pPr>
            <a:r>
              <a:rPr lang="lv-LV" sz="1200" b="1">
                <a:solidFill>
                  <a:schemeClr val="accent2"/>
                </a:solidFill>
                <a:latin typeface="Aptos"/>
                <a:ea typeface="Aptos"/>
                <a:cs typeface="Aptos"/>
              </a:rPr>
              <a:t>DINAMIKA</a:t>
            </a:r>
            <a:endParaRPr sz="1200" b="1">
              <a:solidFill>
                <a:schemeClr val="accent2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5" name="Taisnstūris 4">
            <a:extLst>
              <a:ext uri="{FF2B5EF4-FFF2-40B4-BE49-F238E27FC236}">
                <a16:creationId xmlns:a16="http://schemas.microsoft.com/office/drawing/2014/main" id="{92C60D25-4612-401B-9FDC-96CF49A22C3A}"/>
              </a:ext>
            </a:extLst>
          </p:cNvPr>
          <p:cNvSpPr>
            <a:spLocks noGrp="1"/>
          </p:cNvSpPr>
          <p:nvPr/>
        </p:nvSpPr>
        <p:spPr>
          <a:xfrm>
            <a:off x="614426" y="708660"/>
            <a:ext cx="1381125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rmAutofit/>
          </a:bodyPr>
          <a:lstStyle/>
          <a:p>
            <a:pPr algn="l">
              <a:defRPr sz="3150" b="1">
                <a:solidFill>
                  <a:srgbClr val="263442"/>
                </a:solidFill>
                <a:latin typeface="Aptos"/>
                <a:ea typeface="Aptos"/>
                <a:cs typeface="Aptos"/>
              </a:defRPr>
            </a:pPr>
            <a:r>
              <a:rPr lang="lv-LV" sz="3000" b="1">
                <a:solidFill>
                  <a:srgbClr val="263442"/>
                </a:solidFill>
                <a:latin typeface="Aptos"/>
                <a:ea typeface="Aptos"/>
                <a:cs typeface="Aptos"/>
              </a:rPr>
              <a:t>5 biežāko ārējo nāves cēloņu izplatība 2019. – 2025. gadā</a:t>
            </a:r>
            <a:endParaRPr sz="3000" b="1">
              <a:solidFill>
                <a:srgbClr val="263442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6" name="Taisnstūris 5">
            <a:extLst>
              <a:ext uri="{FF2B5EF4-FFF2-40B4-BE49-F238E27FC236}">
                <a16:creationId xmlns:a16="http://schemas.microsoft.com/office/drawing/2014/main" id="{FCD0391E-96B2-49D0-B2BD-01C0271A0A8A}"/>
              </a:ext>
            </a:extLst>
          </p:cNvPr>
          <p:cNvSpPr>
            <a:spLocks noGrp="1"/>
          </p:cNvSpPr>
          <p:nvPr/>
        </p:nvSpPr>
        <p:spPr>
          <a:xfrm>
            <a:off x="685800" y="1300163"/>
            <a:ext cx="914400" cy="47625"/>
          </a:xfrm>
          <a:prstGeom prst="rect">
            <a:avLst/>
          </a:prstGeom>
          <a:solidFill>
            <a:srgbClr val="EF6C1C"/>
          </a:solidFill>
          <a:ln w="0">
            <a:solidFill>
              <a:srgbClr val="EF6C1C"/>
            </a:solidFill>
            <a:prstDash val="solid"/>
          </a:ln>
        </p:spPr>
        <p:txBody>
          <a:bodyPr/>
          <a:lstStyle/>
          <a:p>
            <a:endParaRPr lang="lv-LV"/>
          </a:p>
        </p:txBody>
      </p:sp>
      <p:sp>
        <p:nvSpPr>
          <p:cNvPr id="18" name="Taisnstūris 17">
            <a:extLst>
              <a:ext uri="{FF2B5EF4-FFF2-40B4-BE49-F238E27FC236}">
                <a16:creationId xmlns:a16="http://schemas.microsoft.com/office/drawing/2014/main" id="{9610021E-B122-41C3-86A6-84A718DBDC7A}"/>
              </a:ext>
            </a:extLst>
          </p:cNvPr>
          <p:cNvSpPr>
            <a:spLocks noGrp="1"/>
          </p:cNvSpPr>
          <p:nvPr/>
        </p:nvSpPr>
        <p:spPr>
          <a:xfrm>
            <a:off x="13559790" y="8001000"/>
            <a:ext cx="110871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91440" tIns="45720" rIns="91440" bIns="45720" anchor="t">
            <a:normAutofit fontScale="99808"/>
          </a:bodyPr>
          <a:lstStyle/>
          <a:p>
            <a:pPr algn="l">
              <a:defRPr sz="975" b="0">
                <a:solidFill>
                  <a:srgbClr val="92979C"/>
                </a:solidFill>
                <a:latin typeface="Aptos"/>
                <a:ea typeface="Aptos"/>
                <a:cs typeface="Aptos"/>
              </a:defRPr>
            </a:pPr>
            <a:r>
              <a:rPr sz="950" b="0">
                <a:solidFill>
                  <a:srgbClr val="92979C"/>
                </a:solidFill>
                <a:latin typeface="Aptos"/>
                <a:ea typeface="Aptos"/>
                <a:cs typeface="Aptos"/>
              </a:rPr>
              <a:t>Avots: SPKC</a:t>
            </a:r>
          </a:p>
        </p:txBody>
      </p:sp>
      <p:sp>
        <p:nvSpPr>
          <p:cNvPr id="19" name="Taisnstūris 18">
            <a:extLst>
              <a:ext uri="{FF2B5EF4-FFF2-40B4-BE49-F238E27FC236}">
                <a16:creationId xmlns:a16="http://schemas.microsoft.com/office/drawing/2014/main" id="{35392ADD-8CE4-4229-8ADE-D6A90B6C2052}"/>
              </a:ext>
            </a:extLst>
          </p:cNvPr>
          <p:cNvSpPr>
            <a:spLocks noGrp="1"/>
          </p:cNvSpPr>
          <p:nvPr/>
        </p:nvSpPr>
        <p:spPr>
          <a:xfrm>
            <a:off x="14192250" y="8001000"/>
            <a:ext cx="4762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rmAutofit fontScale="85714"/>
          </a:bodyPr>
          <a:lstStyle/>
          <a:p>
            <a:pPr algn="r">
              <a:defRPr sz="1050" b="0">
                <a:solidFill>
                  <a:srgbClr val="A6A29D"/>
                </a:solidFill>
                <a:latin typeface="Aptos"/>
                <a:ea typeface="Aptos"/>
                <a:cs typeface="Aptos"/>
              </a:defRPr>
            </a:pPr>
            <a:fld id="{5459056D-2913-4D86-924E-70E2CC260BDB}" type="slidenum">
              <a:rPr lang="lv-LV" sz="1050">
                <a:solidFill>
                  <a:srgbClr val="A6A29D"/>
                </a:solidFill>
                <a:latin typeface="Aptos"/>
                <a:ea typeface="Aptos"/>
                <a:cs typeface="Aptos"/>
              </a:rPr>
              <a:t>7</a:t>
            </a:fld>
            <a:endParaRPr sz="1050" b="0">
              <a:solidFill>
                <a:srgbClr val="A6A29D"/>
              </a:solidFill>
              <a:latin typeface="Aptos"/>
              <a:ea typeface="Aptos"/>
              <a:cs typeface="Aptos"/>
            </a:endParaRPr>
          </a:p>
        </p:txBody>
      </p:sp>
      <p:graphicFrame>
        <p:nvGraphicFramePr>
          <p:cNvPr id="4" name="Chart">
            <a:extLst>
              <a:ext uri="{FF2B5EF4-FFF2-40B4-BE49-F238E27FC236}">
                <a16:creationId xmlns:a16="http://schemas.microsoft.com/office/drawing/2014/main" id="{6A90F1BE-F5B6-4A58-8AF7-74A47191247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35471238"/>
              </p:ext>
            </p:extLst>
          </p:nvPr>
        </p:nvGraphicFramePr>
        <p:xfrm>
          <a:off x="685800" y="2509837"/>
          <a:ext cx="10001250" cy="47148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5" name="Taisnstūris: ar noapaļotiem stūriem 54">
            <a:extLst>
              <a:ext uri="{FF2B5EF4-FFF2-40B4-BE49-F238E27FC236}">
                <a16:creationId xmlns:a16="http://schemas.microsoft.com/office/drawing/2014/main" id="{99F2758F-AE27-58BC-EA98-943A7BDDC044}"/>
              </a:ext>
            </a:extLst>
          </p:cNvPr>
          <p:cNvSpPr>
            <a:spLocks noGrp="1"/>
          </p:cNvSpPr>
          <p:nvPr/>
        </p:nvSpPr>
        <p:spPr>
          <a:xfrm>
            <a:off x="11358868" y="5843587"/>
            <a:ext cx="3143250" cy="1381125"/>
          </a:xfrm>
          <a:prstGeom prst="roundRect">
            <a:avLst>
              <a:gd name="adj" fmla="val 13793"/>
            </a:avLst>
          </a:prstGeom>
          <a:solidFill>
            <a:srgbClr val="FCECE9"/>
          </a:solidFill>
          <a:ln w="11430">
            <a:solidFill>
              <a:srgbClr val="EBC0B9"/>
            </a:solidFill>
            <a:prstDash val="solid"/>
          </a:ln>
        </p:spPr>
        <p:txBody>
          <a:bodyPr/>
          <a:lstStyle/>
          <a:p>
            <a:endParaRPr lang="lv-LV"/>
          </a:p>
        </p:txBody>
      </p:sp>
      <p:sp>
        <p:nvSpPr>
          <p:cNvPr id="57" name="Taisnstūris 56">
            <a:extLst>
              <a:ext uri="{FF2B5EF4-FFF2-40B4-BE49-F238E27FC236}">
                <a16:creationId xmlns:a16="http://schemas.microsoft.com/office/drawing/2014/main" id="{5D172955-FA13-4EA7-61F1-B8F4C6DF3DBB}"/>
              </a:ext>
            </a:extLst>
          </p:cNvPr>
          <p:cNvSpPr>
            <a:spLocks noGrp="1"/>
          </p:cNvSpPr>
          <p:nvPr/>
        </p:nvSpPr>
        <p:spPr>
          <a:xfrm>
            <a:off x="11644618" y="6081712"/>
            <a:ext cx="25717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rmAutofit fontScale="88406"/>
          </a:bodyPr>
          <a:lstStyle/>
          <a:p>
            <a:pPr algn="ctr">
              <a:defRPr sz="1725" b="1">
                <a:solidFill>
                  <a:srgbClr val="C54D45"/>
                </a:solidFill>
                <a:latin typeface="Aptos"/>
                <a:ea typeface="Aptos"/>
                <a:cs typeface="Aptos"/>
              </a:defRPr>
            </a:pPr>
            <a:r>
              <a:rPr sz="1725" b="1" err="1">
                <a:solidFill>
                  <a:srgbClr val="C54D45"/>
                </a:solidFill>
                <a:latin typeface="Aptos"/>
                <a:ea typeface="Aptos"/>
                <a:cs typeface="Aptos"/>
              </a:rPr>
              <a:t>Kritien</a:t>
            </a:r>
            <a:r>
              <a:rPr lang="lv-LV" sz="1725" b="1">
                <a:solidFill>
                  <a:srgbClr val="C54D45"/>
                </a:solidFill>
                <a:latin typeface="Aptos"/>
                <a:ea typeface="Aptos"/>
                <a:cs typeface="Aptos"/>
              </a:rPr>
              <a:t>u gadījumi pieaug</a:t>
            </a:r>
            <a:r>
              <a:rPr sz="1725" b="1">
                <a:solidFill>
                  <a:srgbClr val="C54D45"/>
                </a:solidFill>
                <a:latin typeface="Aptos"/>
                <a:ea typeface="Aptos"/>
                <a:cs typeface="Aptos"/>
              </a:rPr>
              <a:t>  </a:t>
            </a:r>
          </a:p>
        </p:txBody>
      </p:sp>
      <p:sp>
        <p:nvSpPr>
          <p:cNvPr id="59" name="Taisnstūris 58">
            <a:extLst>
              <a:ext uri="{FF2B5EF4-FFF2-40B4-BE49-F238E27FC236}">
                <a16:creationId xmlns:a16="http://schemas.microsoft.com/office/drawing/2014/main" id="{62666C77-89E5-2F3A-0C58-1007E1840629}"/>
              </a:ext>
            </a:extLst>
          </p:cNvPr>
          <p:cNvSpPr>
            <a:spLocks noGrp="1"/>
          </p:cNvSpPr>
          <p:nvPr/>
        </p:nvSpPr>
        <p:spPr>
          <a:xfrm>
            <a:off x="11644618" y="6481762"/>
            <a:ext cx="257175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91440" tIns="45720" rIns="91440" bIns="45720" anchor="t">
            <a:normAutofit fontScale="98264"/>
          </a:bodyPr>
          <a:lstStyle/>
          <a:p>
            <a:pPr algn="ctr">
              <a:defRPr sz="1350" b="0">
                <a:solidFill>
                  <a:srgbClr val="263442"/>
                </a:solidFill>
                <a:latin typeface="Aptos"/>
                <a:ea typeface="Aptos"/>
                <a:cs typeface="Aptos"/>
              </a:defRPr>
            </a:pPr>
            <a:r>
              <a:rPr lang="lv-LV" sz="1400" b="0">
                <a:solidFill>
                  <a:srgbClr val="263442"/>
                </a:solidFill>
                <a:latin typeface="Aptos"/>
                <a:ea typeface="Aptos"/>
                <a:cs typeface="Aptos"/>
              </a:rPr>
              <a:t>Kritumu pieaugums ir saistīts ar sabiedrības </a:t>
            </a:r>
            <a:r>
              <a:rPr lang="lv-LV" sz="1400">
                <a:solidFill>
                  <a:srgbClr val="263442"/>
                </a:solidFill>
                <a:latin typeface="Aptos"/>
                <a:ea typeface="Aptos"/>
                <a:cs typeface="Aptos"/>
              </a:rPr>
              <a:t>novecošanos</a:t>
            </a:r>
            <a:r>
              <a:rPr sz="1400" b="0">
                <a:solidFill>
                  <a:srgbClr val="263442"/>
                </a:solidFill>
                <a:latin typeface="Aptos"/>
                <a:ea typeface="Aptos"/>
                <a:cs typeface="Aptos"/>
              </a:rPr>
              <a:t>.</a:t>
            </a:r>
            <a:endParaRPr lang="en-US" sz="1400" b="0">
              <a:solidFill>
                <a:srgbClr val="263442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8" name="Taisnstūris: ar noapaļotiem stūriem 7">
            <a:extLst>
              <a:ext uri="{FF2B5EF4-FFF2-40B4-BE49-F238E27FC236}">
                <a16:creationId xmlns:a16="http://schemas.microsoft.com/office/drawing/2014/main" id="{402F9E99-7E1F-11DC-2BA3-392B1A56BA84}"/>
              </a:ext>
            </a:extLst>
          </p:cNvPr>
          <p:cNvSpPr>
            <a:spLocks noGrp="1"/>
          </p:cNvSpPr>
          <p:nvPr/>
        </p:nvSpPr>
        <p:spPr>
          <a:xfrm>
            <a:off x="11358868" y="2493168"/>
            <a:ext cx="3143250" cy="2952750"/>
          </a:xfrm>
          <a:prstGeom prst="roundRect">
            <a:avLst>
              <a:gd name="adj" fmla="val 7097"/>
            </a:avLst>
          </a:prstGeom>
          <a:solidFill>
            <a:srgbClr val="EAF3F3"/>
          </a:solidFill>
          <a:ln w="11430">
            <a:solidFill>
              <a:srgbClr val="BFD3D3"/>
            </a:solidFill>
            <a:prstDash val="solid"/>
          </a:ln>
        </p:spPr>
        <p:txBody>
          <a:bodyPr/>
          <a:lstStyle/>
          <a:p>
            <a:endParaRPr lang="lv-LV"/>
          </a:p>
        </p:txBody>
      </p:sp>
      <p:sp>
        <p:nvSpPr>
          <p:cNvPr id="10" name="Taisnstūris 9">
            <a:extLst>
              <a:ext uri="{FF2B5EF4-FFF2-40B4-BE49-F238E27FC236}">
                <a16:creationId xmlns:a16="http://schemas.microsoft.com/office/drawing/2014/main" id="{753FCF4D-5983-45D1-9693-A760D3C1E3CB}"/>
              </a:ext>
            </a:extLst>
          </p:cNvPr>
          <p:cNvSpPr>
            <a:spLocks noGrp="1"/>
          </p:cNvSpPr>
          <p:nvPr/>
        </p:nvSpPr>
        <p:spPr>
          <a:xfrm>
            <a:off x="11518084" y="2581274"/>
            <a:ext cx="2907592" cy="416719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rmAutofit fontScale="95833"/>
          </a:bodyPr>
          <a:lstStyle/>
          <a:p>
            <a:pPr algn="ctr">
              <a:defRPr sz="1200" b="1">
                <a:solidFill>
                  <a:srgbClr val="5B8A8B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5B8A8B"/>
                </a:solidFill>
                <a:latin typeface="Aptos"/>
                <a:ea typeface="Aptos"/>
                <a:cs typeface="Aptos"/>
              </a:rPr>
              <a:t>POZITĪVĀS TENDENCES</a:t>
            </a:r>
          </a:p>
        </p:txBody>
      </p:sp>
      <p:sp>
        <p:nvSpPr>
          <p:cNvPr id="14" name="Taisnstūris 13">
            <a:extLst>
              <a:ext uri="{FF2B5EF4-FFF2-40B4-BE49-F238E27FC236}">
                <a16:creationId xmlns:a16="http://schemas.microsoft.com/office/drawing/2014/main" id="{6DEF2BD5-F0D4-D87A-F421-9C8AE248EAC6}"/>
              </a:ext>
            </a:extLst>
          </p:cNvPr>
          <p:cNvSpPr>
            <a:spLocks noGrp="1"/>
          </p:cNvSpPr>
          <p:nvPr/>
        </p:nvSpPr>
        <p:spPr>
          <a:xfrm>
            <a:off x="11644617" y="2967478"/>
            <a:ext cx="2907592" cy="72584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rmAutofit fontScale="99020" lnSpcReduction="10000"/>
          </a:bodyPr>
          <a:lstStyle/>
          <a:p>
            <a:pPr marL="285750" indent="-285750" algn="l">
              <a:buClr>
                <a:schemeClr val="accent3"/>
              </a:buClr>
              <a:buSzPct val="130000"/>
              <a:buFont typeface="Arial" panose="020B0604020202020204" pitchFamily="34" charset="0"/>
              <a:buChar char="•"/>
              <a:defRPr sz="1275" b="1">
                <a:solidFill>
                  <a:srgbClr val="263442"/>
                </a:solidFill>
                <a:latin typeface="Aptos"/>
                <a:ea typeface="Aptos"/>
                <a:cs typeface="Aptos"/>
              </a:defRPr>
            </a:pPr>
            <a:r>
              <a:rPr sz="1400" b="1" err="1">
                <a:solidFill>
                  <a:srgbClr val="263442"/>
                </a:solidFill>
                <a:latin typeface="Aptos"/>
                <a:ea typeface="Aptos"/>
                <a:cs typeface="Aptos"/>
              </a:rPr>
              <a:t>Saindēšanās</a:t>
            </a:r>
            <a:r>
              <a:rPr lang="lv-LV" sz="1400" b="1">
                <a:solidFill>
                  <a:srgbClr val="263442"/>
                </a:solidFill>
                <a:latin typeface="Aptos"/>
                <a:ea typeface="Aptos"/>
                <a:cs typeface="Aptos"/>
              </a:rPr>
              <a:t> gadījumā stabilizējas un </a:t>
            </a:r>
            <a:r>
              <a:rPr sz="1400" b="1" err="1">
                <a:solidFill>
                  <a:srgbClr val="263442"/>
                </a:solidFill>
                <a:latin typeface="Aptos"/>
                <a:ea typeface="Aptos"/>
                <a:cs typeface="Aptos"/>
              </a:rPr>
              <a:t>kopš</a:t>
            </a:r>
            <a:r>
              <a:rPr sz="1400" b="1">
                <a:solidFill>
                  <a:srgbClr val="263442"/>
                </a:solidFill>
                <a:latin typeface="Aptos"/>
                <a:ea typeface="Aptos"/>
                <a:cs typeface="Aptos"/>
              </a:rPr>
              <a:t> 2023. gada</a:t>
            </a:r>
            <a:r>
              <a:rPr lang="lv-LV" sz="1400" b="1">
                <a:solidFill>
                  <a:srgbClr val="263442"/>
                </a:solidFill>
                <a:latin typeface="Aptos"/>
                <a:ea typeface="Aptos"/>
                <a:cs typeface="Aptos"/>
              </a:rPr>
              <a:t> samazinās</a:t>
            </a:r>
            <a:endParaRPr sz="1400" b="1">
              <a:solidFill>
                <a:srgbClr val="263442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16" name="Taisnstūris 15">
            <a:extLst>
              <a:ext uri="{FF2B5EF4-FFF2-40B4-BE49-F238E27FC236}">
                <a16:creationId xmlns:a16="http://schemas.microsoft.com/office/drawing/2014/main" id="{5F1BA27A-9453-5932-C0CC-0D574F0DED69}"/>
              </a:ext>
            </a:extLst>
          </p:cNvPr>
          <p:cNvSpPr>
            <a:spLocks noGrp="1"/>
          </p:cNvSpPr>
          <p:nvPr/>
        </p:nvSpPr>
        <p:spPr>
          <a:xfrm>
            <a:off x="11644618" y="3693318"/>
            <a:ext cx="2571750" cy="19050"/>
          </a:xfrm>
          <a:prstGeom prst="rect">
            <a:avLst/>
          </a:prstGeom>
          <a:solidFill>
            <a:srgbClr val="BFD3D3"/>
          </a:solidFill>
          <a:ln w="0">
            <a:solidFill>
              <a:srgbClr val="BFD3D3"/>
            </a:solidFill>
            <a:prstDash val="solid"/>
          </a:ln>
        </p:spPr>
        <p:txBody>
          <a:bodyPr/>
          <a:lstStyle/>
          <a:p>
            <a:endParaRPr lang="lv-LV"/>
          </a:p>
        </p:txBody>
      </p:sp>
      <p:sp>
        <p:nvSpPr>
          <p:cNvPr id="24" name="Taisnstūris 23">
            <a:extLst>
              <a:ext uri="{FF2B5EF4-FFF2-40B4-BE49-F238E27FC236}">
                <a16:creationId xmlns:a16="http://schemas.microsoft.com/office/drawing/2014/main" id="{1979AF27-D9F5-FBBE-F5B3-D9C982086C78}"/>
              </a:ext>
            </a:extLst>
          </p:cNvPr>
          <p:cNvSpPr>
            <a:spLocks noGrp="1"/>
          </p:cNvSpPr>
          <p:nvPr/>
        </p:nvSpPr>
        <p:spPr>
          <a:xfrm>
            <a:off x="11644618" y="3762807"/>
            <a:ext cx="2781058" cy="56868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rmAutofit fontScale="99020"/>
          </a:bodyPr>
          <a:lstStyle/>
          <a:p>
            <a:pPr marL="285750" indent="-285750" algn="l">
              <a:buClr>
                <a:schemeClr val="accent3"/>
              </a:buClr>
              <a:buSzPct val="130000"/>
              <a:buFont typeface="Arial" panose="020B0604020202020204" pitchFamily="34" charset="0"/>
              <a:buChar char="•"/>
              <a:defRPr sz="1275" b="1">
                <a:solidFill>
                  <a:srgbClr val="263442"/>
                </a:solidFill>
                <a:latin typeface="Aptos"/>
                <a:ea typeface="Aptos"/>
                <a:cs typeface="Aptos"/>
              </a:defRPr>
            </a:pPr>
            <a:r>
              <a:rPr sz="1400" b="1" err="1">
                <a:solidFill>
                  <a:srgbClr val="263442"/>
                </a:solidFill>
                <a:latin typeface="Aptos"/>
                <a:ea typeface="Aptos"/>
                <a:cs typeface="Aptos"/>
              </a:rPr>
              <a:t>Pašnāvīb</a:t>
            </a:r>
            <a:r>
              <a:rPr lang="lv-LV" sz="1400" b="1">
                <a:solidFill>
                  <a:srgbClr val="263442"/>
                </a:solidFill>
                <a:latin typeface="Aptos"/>
                <a:ea typeface="Aptos"/>
                <a:cs typeface="Aptos"/>
              </a:rPr>
              <a:t>u gadījumi kopš 2023. gada samazinās</a:t>
            </a:r>
            <a:endParaRPr sz="1400" b="1">
              <a:solidFill>
                <a:srgbClr val="263442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28" name="Taisnstūris 27">
            <a:extLst>
              <a:ext uri="{FF2B5EF4-FFF2-40B4-BE49-F238E27FC236}">
                <a16:creationId xmlns:a16="http://schemas.microsoft.com/office/drawing/2014/main" id="{7AE360F9-A186-341F-3572-7124A064F90D}"/>
              </a:ext>
            </a:extLst>
          </p:cNvPr>
          <p:cNvSpPr>
            <a:spLocks noGrp="1"/>
          </p:cNvSpPr>
          <p:nvPr/>
        </p:nvSpPr>
        <p:spPr>
          <a:xfrm>
            <a:off x="11644618" y="4407693"/>
            <a:ext cx="2571750" cy="19050"/>
          </a:xfrm>
          <a:prstGeom prst="rect">
            <a:avLst/>
          </a:prstGeom>
          <a:solidFill>
            <a:srgbClr val="BFD3D3"/>
          </a:solidFill>
          <a:ln w="0">
            <a:solidFill>
              <a:srgbClr val="BFD3D3"/>
            </a:solidFill>
            <a:prstDash val="solid"/>
          </a:ln>
        </p:spPr>
        <p:txBody>
          <a:bodyPr/>
          <a:lstStyle/>
          <a:p>
            <a:endParaRPr lang="lv-LV"/>
          </a:p>
        </p:txBody>
      </p:sp>
      <p:sp>
        <p:nvSpPr>
          <p:cNvPr id="32" name="Taisnstūris 31">
            <a:extLst>
              <a:ext uri="{FF2B5EF4-FFF2-40B4-BE49-F238E27FC236}">
                <a16:creationId xmlns:a16="http://schemas.microsoft.com/office/drawing/2014/main" id="{83207D16-ED46-D960-01CF-E37FF613D172}"/>
              </a:ext>
            </a:extLst>
          </p:cNvPr>
          <p:cNvSpPr>
            <a:spLocks noGrp="1"/>
          </p:cNvSpPr>
          <p:nvPr/>
        </p:nvSpPr>
        <p:spPr>
          <a:xfrm>
            <a:off x="11666440" y="4541041"/>
            <a:ext cx="2759236" cy="701519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rmAutofit fontScale="97626"/>
          </a:bodyPr>
          <a:lstStyle/>
          <a:p>
            <a:pPr marL="285750" indent="-285750" algn="l">
              <a:buClr>
                <a:schemeClr val="accent3"/>
              </a:buClr>
              <a:buSzPct val="130000"/>
              <a:buFont typeface="Arial" panose="020B0604020202020204" pitchFamily="34" charset="0"/>
              <a:buChar char="•"/>
              <a:defRPr sz="1275" b="1">
                <a:solidFill>
                  <a:srgbClr val="263442"/>
                </a:solidFill>
                <a:latin typeface="Aptos"/>
                <a:ea typeface="Aptos"/>
                <a:cs typeface="Aptos"/>
              </a:defRPr>
            </a:pPr>
            <a:r>
              <a:rPr sz="1400" b="1" err="1">
                <a:solidFill>
                  <a:srgbClr val="263442"/>
                </a:solidFill>
                <a:latin typeface="Aptos"/>
                <a:ea typeface="Aptos"/>
                <a:cs typeface="Aptos"/>
              </a:rPr>
              <a:t>Transporta</a:t>
            </a:r>
            <a:r>
              <a:rPr sz="1400" b="1">
                <a:solidFill>
                  <a:srgbClr val="263442"/>
                </a:solidFill>
                <a:latin typeface="Aptos"/>
                <a:ea typeface="Aptos"/>
                <a:cs typeface="Aptos"/>
              </a:rPr>
              <a:t> </a:t>
            </a:r>
            <a:r>
              <a:rPr sz="1400" b="1" err="1">
                <a:solidFill>
                  <a:srgbClr val="263442"/>
                </a:solidFill>
                <a:latin typeface="Aptos"/>
                <a:ea typeface="Aptos"/>
                <a:cs typeface="Aptos"/>
              </a:rPr>
              <a:t>negadījumi</a:t>
            </a:r>
            <a:r>
              <a:rPr lang="lv-LV" sz="1400" b="1">
                <a:solidFill>
                  <a:srgbClr val="263442"/>
                </a:solidFill>
                <a:latin typeface="Aptos"/>
                <a:ea typeface="Aptos"/>
                <a:cs typeface="Aptos"/>
              </a:rPr>
              <a:t> </a:t>
            </a:r>
            <a:r>
              <a:rPr sz="1400" b="1" err="1">
                <a:solidFill>
                  <a:srgbClr val="263442"/>
                </a:solidFill>
                <a:latin typeface="Aptos"/>
                <a:ea typeface="Aptos"/>
                <a:cs typeface="Aptos"/>
              </a:rPr>
              <a:t>kopš</a:t>
            </a:r>
            <a:r>
              <a:rPr sz="1400" b="1">
                <a:solidFill>
                  <a:srgbClr val="263442"/>
                </a:solidFill>
                <a:latin typeface="Aptos"/>
                <a:ea typeface="Aptos"/>
                <a:cs typeface="Aptos"/>
              </a:rPr>
              <a:t> 2019. gada</a:t>
            </a:r>
            <a:r>
              <a:rPr lang="lv-LV" sz="1400" b="1">
                <a:solidFill>
                  <a:srgbClr val="263442"/>
                </a:solidFill>
                <a:latin typeface="Aptos"/>
                <a:ea typeface="Aptos"/>
                <a:cs typeface="Aptos"/>
              </a:rPr>
              <a:t> samazinās</a:t>
            </a:r>
            <a:endParaRPr sz="1400" b="1">
              <a:solidFill>
                <a:srgbClr val="263442"/>
              </a:solidFill>
              <a:latin typeface="Aptos"/>
              <a:ea typeface="Aptos"/>
              <a:cs typeface="Aptos"/>
            </a:endParaRPr>
          </a:p>
        </p:txBody>
      </p:sp>
      <p:cxnSp>
        <p:nvCxnSpPr>
          <p:cNvPr id="33" name="Connector 74">
            <a:extLst>
              <a:ext uri="{FF2B5EF4-FFF2-40B4-BE49-F238E27FC236}">
                <a16:creationId xmlns:a16="http://schemas.microsoft.com/office/drawing/2014/main" id="{59BBFB5A-DE1B-2E8F-C5E5-2E12B50BB002}"/>
              </a:ext>
            </a:extLst>
          </p:cNvPr>
          <p:cNvCxnSpPr>
            <a:cxnSpLocks/>
            <a:stCxn id="35" idx="0"/>
          </p:cNvCxnSpPr>
          <p:nvPr/>
        </p:nvCxnSpPr>
        <p:spPr>
          <a:xfrm>
            <a:off x="6166132" y="2088177"/>
            <a:ext cx="1113" cy="4580675"/>
          </a:xfrm>
          <a:prstGeom prst="line">
            <a:avLst/>
          </a:prstGeom>
          <a:ln w="19050" cap="flat" cmpd="sng" algn="ctr">
            <a:solidFill>
              <a:schemeClr val="accent2">
                <a:lumMod val="20000"/>
                <a:lumOff val="80000"/>
              </a:schemeClr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BBFCA464-ACB0-8429-03EA-EAEB6EAE6DC0}"/>
              </a:ext>
            </a:extLst>
          </p:cNvPr>
          <p:cNvSpPr txBox="1"/>
          <p:nvPr/>
        </p:nvSpPr>
        <p:spPr>
          <a:xfrm>
            <a:off x="4832221" y="1666517"/>
            <a:ext cx="1335024" cy="843320"/>
          </a:xfrm>
          <a:prstGeom prst="cloud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anchor="ctr">
            <a:spAutoFit/>
          </a:bodyPr>
          <a:lstStyle/>
          <a:p>
            <a:pPr algn="ctr"/>
            <a:r>
              <a:rPr sz="1000" b="0" err="1">
                <a:solidFill>
                  <a:srgbClr val="273340"/>
                </a:solidFill>
                <a:latin typeface="Aptos"/>
              </a:rPr>
              <a:t>Pilnveidota</a:t>
            </a:r>
            <a:r>
              <a:rPr sz="1000" b="0">
                <a:solidFill>
                  <a:srgbClr val="273340"/>
                </a:solidFill>
                <a:latin typeface="Aptos"/>
              </a:rPr>
              <a:t> </a:t>
            </a:r>
            <a:r>
              <a:rPr sz="1000" b="0" err="1">
                <a:solidFill>
                  <a:srgbClr val="273340"/>
                </a:solidFill>
                <a:latin typeface="Aptos"/>
              </a:rPr>
              <a:t>vielu</a:t>
            </a:r>
            <a:r>
              <a:rPr sz="1000" b="0">
                <a:solidFill>
                  <a:srgbClr val="273340"/>
                </a:solidFill>
                <a:latin typeface="Aptos"/>
              </a:rPr>
              <a:t>
</a:t>
            </a:r>
            <a:r>
              <a:rPr sz="1000" b="0" err="1">
                <a:solidFill>
                  <a:srgbClr val="273340"/>
                </a:solidFill>
                <a:latin typeface="Aptos"/>
              </a:rPr>
              <a:t>noteikšana</a:t>
            </a:r>
            <a:endParaRPr sz="1000" b="0">
              <a:solidFill>
                <a:srgbClr val="273340"/>
              </a:solidFill>
              <a:latin typeface="Aptos"/>
            </a:endParaRPr>
          </a:p>
        </p:txBody>
      </p:sp>
      <p:cxnSp>
        <p:nvCxnSpPr>
          <p:cNvPr id="37" name="Connector 77">
            <a:extLst>
              <a:ext uri="{FF2B5EF4-FFF2-40B4-BE49-F238E27FC236}">
                <a16:creationId xmlns:a16="http://schemas.microsoft.com/office/drawing/2014/main" id="{DA9CDD2F-7679-6DDC-E618-FB857D23489D}"/>
              </a:ext>
            </a:extLst>
          </p:cNvPr>
          <p:cNvCxnSpPr>
            <a:cxnSpLocks/>
            <a:stCxn id="41" idx="2"/>
          </p:cNvCxnSpPr>
          <p:nvPr/>
        </p:nvCxnSpPr>
        <p:spPr>
          <a:xfrm>
            <a:off x="7000304" y="2152575"/>
            <a:ext cx="49109" cy="4652561"/>
          </a:xfrm>
          <a:prstGeom prst="line">
            <a:avLst/>
          </a:prstGeom>
          <a:ln w="19050" cap="flat" cmpd="sng" algn="ctr">
            <a:solidFill>
              <a:schemeClr val="accent2">
                <a:lumMod val="20000"/>
                <a:lumOff val="80000"/>
              </a:schemeClr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41" name="TextBox 40">
            <a:extLst>
              <a:ext uri="{FF2B5EF4-FFF2-40B4-BE49-F238E27FC236}">
                <a16:creationId xmlns:a16="http://schemas.microsoft.com/office/drawing/2014/main" id="{B83D6378-8F9D-215C-5917-C72DBFC43EFC}"/>
              </a:ext>
            </a:extLst>
          </p:cNvPr>
          <p:cNvSpPr txBox="1"/>
          <p:nvPr/>
        </p:nvSpPr>
        <p:spPr>
          <a:xfrm>
            <a:off x="6995864" y="1695777"/>
            <a:ext cx="1431283" cy="913596"/>
          </a:xfrm>
          <a:prstGeom prst="cloud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anchor="ctr">
            <a:spAutoFit/>
          </a:bodyPr>
          <a:lstStyle/>
          <a:p>
            <a:pPr algn="ctr"/>
            <a:r>
              <a:rPr lang="lv-LV" sz="1100"/>
              <a:t>Jaunas </a:t>
            </a:r>
            <a:r>
              <a:rPr lang="lv-LV" sz="1100" err="1"/>
              <a:t>psihoaktīvās</a:t>
            </a:r>
            <a:r>
              <a:rPr lang="lv-LV" sz="1100"/>
              <a:t> vielas</a:t>
            </a:r>
          </a:p>
        </p:txBody>
      </p:sp>
      <p:sp>
        <p:nvSpPr>
          <p:cNvPr id="2" name="TextBox 4">
            <a:extLst>
              <a:ext uri="{FF2B5EF4-FFF2-40B4-BE49-F238E27FC236}">
                <a16:creationId xmlns:a16="http://schemas.microsoft.com/office/drawing/2014/main" id="{EF47DCAB-A88C-4D41-DB59-681DFF352FBB}"/>
              </a:ext>
            </a:extLst>
          </p:cNvPr>
          <p:cNvSpPr txBox="1"/>
          <p:nvPr/>
        </p:nvSpPr>
        <p:spPr>
          <a:xfrm>
            <a:off x="708660" y="8061769"/>
            <a:ext cx="1980029" cy="246221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>
            <a:defPPr>
              <a:defRPr lang="en-LV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LV" sz="1000" i="1">
                <a:latin typeface="Aptos" panose="020B0004020202020204" pitchFamily="34" charset="0"/>
                <a:cs typeface="Times New Roman"/>
              </a:rPr>
              <a:t>Veselības ministrija  </a:t>
            </a:r>
            <a:r>
              <a:rPr lang="lv-LV" sz="1000" i="1">
                <a:latin typeface="Aptos" panose="020B0004020202020204" pitchFamily="34" charset="0"/>
                <a:cs typeface="Times New Roman"/>
              </a:rPr>
              <a:t>09</a:t>
            </a:r>
            <a:r>
              <a:rPr lang="en-LV" sz="1000" i="1">
                <a:latin typeface="Aptos" panose="020B0004020202020204" pitchFamily="34" charset="0"/>
                <a:cs typeface="Times New Roman"/>
              </a:rPr>
              <a:t>.</a:t>
            </a:r>
            <a:r>
              <a:rPr lang="lv-LV" sz="1000" i="1">
                <a:latin typeface="Aptos" panose="020B0004020202020204" pitchFamily="34" charset="0"/>
                <a:cs typeface="Times New Roman"/>
              </a:rPr>
              <a:t>10</a:t>
            </a:r>
            <a:r>
              <a:rPr lang="en-LV" sz="1000" i="1">
                <a:latin typeface="Aptos" panose="020B0004020202020204" pitchFamily="34" charset="0"/>
                <a:cs typeface="Times New Roman"/>
              </a:rPr>
              <a:t>.202</a:t>
            </a:r>
            <a:r>
              <a:rPr lang="lv-LV" sz="1000" i="1">
                <a:latin typeface="Aptos" panose="020B0004020202020204" pitchFamily="34" charset="0"/>
                <a:cs typeface="Times New Roman"/>
              </a:rPr>
              <a:t>6</a:t>
            </a:r>
            <a:r>
              <a:rPr lang="en-LV" sz="1000" i="1">
                <a:latin typeface="Aptos" panose="020B0004020202020204" pitchFamily="34" charset="0"/>
                <a:cs typeface="Times New Roman"/>
              </a:rPr>
              <a:t>.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529C6D5-C362-71D3-2C92-9BF7ACC738F3}"/>
              </a:ext>
            </a:extLst>
          </p:cNvPr>
          <p:cNvCxnSpPr>
            <a:cxnSpLocks/>
          </p:cNvCxnSpPr>
          <p:nvPr/>
        </p:nvCxnSpPr>
        <p:spPr>
          <a:xfrm>
            <a:off x="764606" y="7950559"/>
            <a:ext cx="1396104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10">
            <a:extLst>
              <a:ext uri="{FF2B5EF4-FFF2-40B4-BE49-F238E27FC236}">
                <a16:creationId xmlns:a16="http://schemas.microsoft.com/office/drawing/2014/main" id="{2422CBC4-5C3B-2EA8-87B5-24EBDAA63C66}"/>
              </a:ext>
            </a:extLst>
          </p:cNvPr>
          <p:cNvSpPr txBox="1"/>
          <p:nvPr/>
        </p:nvSpPr>
        <p:spPr>
          <a:xfrm>
            <a:off x="2676403" y="8051188"/>
            <a:ext cx="1276311" cy="246221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>
            <a:defPPr>
              <a:defRPr lang="en-LV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lv-LV" sz="1000" b="1">
                <a:latin typeface="Aptos" panose="020B0004020202020204" pitchFamily="34" charset="0"/>
                <a:ea typeface="Verdana"/>
                <a:cs typeface="Times New Roman"/>
              </a:rPr>
              <a:t>Ārējie nāves cēloņi</a:t>
            </a:r>
            <a:endParaRPr lang="en-US" sz="1000">
              <a:latin typeface="Aptos" panose="020B0004020202020204" pitchFamily="34" charset="0"/>
              <a:cs typeface="Times New Roman"/>
            </a:endParaRPr>
          </a:p>
        </p:txBody>
      </p:sp>
      <p:cxnSp>
        <p:nvCxnSpPr>
          <p:cNvPr id="11" name="Straight Connector 9">
            <a:extLst>
              <a:ext uri="{FF2B5EF4-FFF2-40B4-BE49-F238E27FC236}">
                <a16:creationId xmlns:a16="http://schemas.microsoft.com/office/drawing/2014/main" id="{1F70E398-8C2F-F66A-943A-497CFDEA6FDB}"/>
              </a:ext>
            </a:extLst>
          </p:cNvPr>
          <p:cNvCxnSpPr>
            <a:cxnSpLocks/>
          </p:cNvCxnSpPr>
          <p:nvPr/>
        </p:nvCxnSpPr>
        <p:spPr>
          <a:xfrm>
            <a:off x="2636312" y="8029678"/>
            <a:ext cx="0" cy="3895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Image 0" descr="/mnt/data/vm_logo.png">
            <a:extLst>
              <a:ext uri="{FF2B5EF4-FFF2-40B4-BE49-F238E27FC236}">
                <a16:creationId xmlns:a16="http://schemas.microsoft.com/office/drawing/2014/main" id="{04620932-C3E3-2FFA-FC53-D8FE931E6A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733837" y="75057"/>
            <a:ext cx="763213" cy="658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04983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Taisnstūris 91">
            <a:extLst>
              <a:ext uri="{FF2B5EF4-FFF2-40B4-BE49-F238E27FC236}">
                <a16:creationId xmlns:a16="http://schemas.microsoft.com/office/drawing/2014/main" id="{5977BEE0-1CB1-4235-A7DD-9A607741BCBF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90500" cy="8572500"/>
          </a:xfrm>
          <a:prstGeom prst="rect">
            <a:avLst/>
          </a:prstGeom>
          <a:solidFill>
            <a:srgbClr val="EF6C1C"/>
          </a:solidFill>
          <a:ln w="0">
            <a:solidFill>
              <a:srgbClr val="EF6C1C"/>
            </a:solidFill>
            <a:prstDash val="solid"/>
          </a:ln>
        </p:spPr>
        <p:txBody>
          <a:bodyPr/>
          <a:lstStyle/>
          <a:p>
            <a:endParaRPr lang="lv-LV"/>
          </a:p>
        </p:txBody>
      </p:sp>
      <p:sp>
        <p:nvSpPr>
          <p:cNvPr id="2" name="Taisnstūris 1">
            <a:extLst>
              <a:ext uri="{FF2B5EF4-FFF2-40B4-BE49-F238E27FC236}">
                <a16:creationId xmlns:a16="http://schemas.microsoft.com/office/drawing/2014/main" id="{46F7599D-6A22-476D-BC40-D1E115F8F115}"/>
              </a:ext>
            </a:extLst>
          </p:cNvPr>
          <p:cNvSpPr>
            <a:spLocks noGrp="1"/>
          </p:cNvSpPr>
          <p:nvPr/>
        </p:nvSpPr>
        <p:spPr>
          <a:xfrm>
            <a:off x="809625" y="381000"/>
            <a:ext cx="5905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rmAutofit/>
          </a:bodyPr>
          <a:lstStyle/>
          <a:p>
            <a:pPr algn="l">
              <a:defRPr sz="1425" b="1">
                <a:solidFill>
                  <a:srgbClr val="EF6C1C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EF6C1C"/>
                </a:solidFill>
                <a:latin typeface="Aptos"/>
                <a:ea typeface="Aptos"/>
                <a:cs typeface="Aptos"/>
              </a:rPr>
              <a:t>ĀRĒJIE NĀVES CĒLOŅI VECUMA GRUPĀS</a:t>
            </a:r>
          </a:p>
        </p:txBody>
      </p:sp>
      <p:sp>
        <p:nvSpPr>
          <p:cNvPr id="3" name="Taisnstūris 2">
            <a:extLst>
              <a:ext uri="{FF2B5EF4-FFF2-40B4-BE49-F238E27FC236}">
                <a16:creationId xmlns:a16="http://schemas.microsoft.com/office/drawing/2014/main" id="{D50D944C-1D7D-45F6-B4CD-B3B8C1E83496}"/>
              </a:ext>
            </a:extLst>
          </p:cNvPr>
          <p:cNvSpPr>
            <a:spLocks noGrp="1"/>
          </p:cNvSpPr>
          <p:nvPr/>
        </p:nvSpPr>
        <p:spPr>
          <a:xfrm>
            <a:off x="781050" y="781050"/>
            <a:ext cx="12382500" cy="628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rmAutofit/>
          </a:bodyPr>
          <a:lstStyle/>
          <a:p>
            <a:pPr algn="l">
              <a:defRPr sz="3150" b="1">
                <a:solidFill>
                  <a:srgbClr val="263442"/>
                </a:solidFill>
                <a:latin typeface="Aptos"/>
                <a:ea typeface="Aptos"/>
                <a:cs typeface="Aptos"/>
              </a:defRPr>
            </a:pPr>
            <a:r>
              <a:rPr lang="lv-LV" sz="3000" b="1">
                <a:solidFill>
                  <a:srgbClr val="263442"/>
                </a:solidFill>
                <a:latin typeface="Aptos"/>
                <a:ea typeface="Aptos"/>
                <a:cs typeface="Aptos"/>
              </a:rPr>
              <a:t>Dominējošie cēloņi mainās dzīves gaitā</a:t>
            </a:r>
            <a:endParaRPr sz="3000" b="1">
              <a:solidFill>
                <a:srgbClr val="263442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4" name="Taisnstūris 3">
            <a:extLst>
              <a:ext uri="{FF2B5EF4-FFF2-40B4-BE49-F238E27FC236}">
                <a16:creationId xmlns:a16="http://schemas.microsoft.com/office/drawing/2014/main" id="{5682DD00-FE6E-4479-8C77-D2C013806ACE}"/>
              </a:ext>
            </a:extLst>
          </p:cNvPr>
          <p:cNvSpPr>
            <a:spLocks noGrp="1"/>
          </p:cNvSpPr>
          <p:nvPr/>
        </p:nvSpPr>
        <p:spPr>
          <a:xfrm>
            <a:off x="895350" y="1409700"/>
            <a:ext cx="914400" cy="47625"/>
          </a:xfrm>
          <a:prstGeom prst="rect">
            <a:avLst/>
          </a:prstGeom>
          <a:solidFill>
            <a:srgbClr val="EF6C1C"/>
          </a:solidFill>
          <a:ln w="0">
            <a:solidFill>
              <a:srgbClr val="EF6C1C"/>
            </a:solidFill>
            <a:prstDash val="solid"/>
          </a:ln>
        </p:spPr>
        <p:txBody>
          <a:bodyPr/>
          <a:lstStyle/>
          <a:p>
            <a:endParaRPr lang="lv-LV"/>
          </a:p>
        </p:txBody>
      </p:sp>
      <p:sp>
        <p:nvSpPr>
          <p:cNvPr id="5" name="Taisnstūris 4">
            <a:extLst>
              <a:ext uri="{FF2B5EF4-FFF2-40B4-BE49-F238E27FC236}">
                <a16:creationId xmlns:a16="http://schemas.microsoft.com/office/drawing/2014/main" id="{DAD30949-4A3D-4FD5-9A5C-20D346461519}"/>
              </a:ext>
            </a:extLst>
          </p:cNvPr>
          <p:cNvSpPr>
            <a:spLocks noGrp="1"/>
          </p:cNvSpPr>
          <p:nvPr/>
        </p:nvSpPr>
        <p:spPr>
          <a:xfrm>
            <a:off x="809625" y="1638300"/>
            <a:ext cx="12096750" cy="409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rmAutofit/>
          </a:bodyPr>
          <a:lstStyle/>
          <a:p>
            <a:pPr algn="l">
              <a:defRPr sz="1725" b="0">
                <a:solidFill>
                  <a:srgbClr val="6F7A85"/>
                </a:solidFill>
                <a:latin typeface="Aptos"/>
                <a:ea typeface="Aptos"/>
                <a:cs typeface="Aptos"/>
              </a:defRPr>
            </a:pPr>
            <a:r>
              <a:rPr b="0" err="1">
                <a:solidFill>
                  <a:srgbClr val="6F7A85"/>
                </a:solidFill>
                <a:latin typeface="Aptos"/>
                <a:ea typeface="Aptos"/>
                <a:cs typeface="Aptos"/>
              </a:rPr>
              <a:t>Profilaksei</a:t>
            </a:r>
            <a:r>
              <a:rPr b="0">
                <a:solidFill>
                  <a:srgbClr val="6F7A85"/>
                </a:solidFill>
                <a:latin typeface="Aptos"/>
                <a:ea typeface="Aptos"/>
                <a:cs typeface="Aptos"/>
              </a:rPr>
              <a:t> </a:t>
            </a:r>
            <a:r>
              <a:rPr b="0" err="1">
                <a:solidFill>
                  <a:srgbClr val="6F7A85"/>
                </a:solidFill>
                <a:latin typeface="Aptos"/>
                <a:ea typeface="Aptos"/>
                <a:cs typeface="Aptos"/>
              </a:rPr>
              <a:t>jāatšķiras</a:t>
            </a:r>
            <a:r>
              <a:rPr b="0">
                <a:solidFill>
                  <a:srgbClr val="6F7A85"/>
                </a:solidFill>
                <a:latin typeface="Aptos"/>
                <a:ea typeface="Aptos"/>
                <a:cs typeface="Aptos"/>
              </a:rPr>
              <a:t> </a:t>
            </a:r>
            <a:r>
              <a:rPr b="0" err="1">
                <a:solidFill>
                  <a:srgbClr val="6F7A85"/>
                </a:solidFill>
                <a:latin typeface="Aptos"/>
                <a:ea typeface="Aptos"/>
                <a:cs typeface="Aptos"/>
              </a:rPr>
              <a:t>pēc</a:t>
            </a:r>
            <a:r>
              <a:rPr b="0">
                <a:solidFill>
                  <a:srgbClr val="6F7A85"/>
                </a:solidFill>
                <a:latin typeface="Aptos"/>
                <a:ea typeface="Aptos"/>
                <a:cs typeface="Aptos"/>
              </a:rPr>
              <a:t> </a:t>
            </a:r>
            <a:r>
              <a:rPr b="0" err="1">
                <a:solidFill>
                  <a:srgbClr val="6F7A85"/>
                </a:solidFill>
                <a:latin typeface="Aptos"/>
                <a:ea typeface="Aptos"/>
                <a:cs typeface="Aptos"/>
              </a:rPr>
              <a:t>vecuma</a:t>
            </a:r>
            <a:r>
              <a:rPr b="0">
                <a:solidFill>
                  <a:srgbClr val="6F7A85"/>
                </a:solidFill>
                <a:latin typeface="Aptos"/>
                <a:ea typeface="Aptos"/>
                <a:cs typeface="Aptos"/>
              </a:rPr>
              <a:t> </a:t>
            </a:r>
            <a:r>
              <a:rPr b="0" err="1">
                <a:solidFill>
                  <a:srgbClr val="6F7A85"/>
                </a:solidFill>
                <a:latin typeface="Aptos"/>
                <a:ea typeface="Aptos"/>
                <a:cs typeface="Aptos"/>
              </a:rPr>
              <a:t>grupas</a:t>
            </a:r>
            <a:r>
              <a:rPr lang="lv-LV">
                <a:solidFill>
                  <a:srgbClr val="6F7A85"/>
                </a:solidFill>
                <a:latin typeface="Aptos"/>
                <a:ea typeface="Aptos"/>
                <a:cs typeface="Aptos"/>
              </a:rPr>
              <a:t> un </a:t>
            </a:r>
            <a:r>
              <a:rPr b="0">
                <a:solidFill>
                  <a:srgbClr val="6F7A85"/>
                </a:solidFill>
                <a:latin typeface="Aptos"/>
                <a:ea typeface="Aptos"/>
                <a:cs typeface="Aptos"/>
              </a:rPr>
              <a:t>vides</a:t>
            </a:r>
          </a:p>
        </p:txBody>
      </p:sp>
      <p:sp>
        <p:nvSpPr>
          <p:cNvPr id="6" name="Taisnstūris: ar noapaļotiem stūriem 5">
            <a:extLst>
              <a:ext uri="{FF2B5EF4-FFF2-40B4-BE49-F238E27FC236}">
                <a16:creationId xmlns:a16="http://schemas.microsoft.com/office/drawing/2014/main" id="{B13510AA-3342-429F-A036-ACF9B1484FEB}"/>
              </a:ext>
            </a:extLst>
          </p:cNvPr>
          <p:cNvSpPr>
            <a:spLocks noGrp="1"/>
          </p:cNvSpPr>
          <p:nvPr/>
        </p:nvSpPr>
        <p:spPr>
          <a:xfrm>
            <a:off x="666750" y="2343150"/>
            <a:ext cx="1885950" cy="5238750"/>
          </a:xfrm>
          <a:prstGeom prst="roundRect">
            <a:avLst>
              <a:gd name="adj" fmla="val 10101"/>
            </a:avLst>
          </a:prstGeom>
          <a:solidFill>
            <a:srgbClr val="FFFFFF"/>
          </a:solidFill>
          <a:ln w="10478">
            <a:solidFill>
              <a:srgbClr val="E3DED8"/>
            </a:solidFill>
            <a:prstDash val="solid"/>
          </a:ln>
        </p:spPr>
        <p:txBody>
          <a:bodyPr/>
          <a:lstStyle/>
          <a:p>
            <a:endParaRPr lang="lv-LV"/>
          </a:p>
        </p:txBody>
      </p:sp>
      <p:sp>
        <p:nvSpPr>
          <p:cNvPr id="7" name="Taisnstūris 6">
            <a:extLst>
              <a:ext uri="{FF2B5EF4-FFF2-40B4-BE49-F238E27FC236}">
                <a16:creationId xmlns:a16="http://schemas.microsoft.com/office/drawing/2014/main" id="{68E592C8-C3B0-4248-9A14-5EF85CBC1E00}"/>
              </a:ext>
            </a:extLst>
          </p:cNvPr>
          <p:cNvSpPr>
            <a:spLocks noGrp="1"/>
          </p:cNvSpPr>
          <p:nvPr/>
        </p:nvSpPr>
        <p:spPr>
          <a:xfrm>
            <a:off x="666750" y="2343150"/>
            <a:ext cx="1885950" cy="76200"/>
          </a:xfrm>
          <a:prstGeom prst="rect">
            <a:avLst/>
          </a:prstGeom>
          <a:solidFill>
            <a:srgbClr val="48A6C0"/>
          </a:solidFill>
          <a:ln w="0">
            <a:solidFill>
              <a:srgbClr val="48A6C0"/>
            </a:solidFill>
            <a:prstDash val="solid"/>
          </a:ln>
        </p:spPr>
        <p:txBody>
          <a:bodyPr/>
          <a:lstStyle/>
          <a:p>
            <a:endParaRPr lang="lv-LV"/>
          </a:p>
        </p:txBody>
      </p:sp>
      <p:sp>
        <p:nvSpPr>
          <p:cNvPr id="8" name="Taisnstūris 7">
            <a:extLst>
              <a:ext uri="{FF2B5EF4-FFF2-40B4-BE49-F238E27FC236}">
                <a16:creationId xmlns:a16="http://schemas.microsoft.com/office/drawing/2014/main" id="{1133D851-6A19-4AA9-8BCB-B8555CF5A475}"/>
              </a:ext>
            </a:extLst>
          </p:cNvPr>
          <p:cNvSpPr>
            <a:spLocks noGrp="1"/>
          </p:cNvSpPr>
          <p:nvPr/>
        </p:nvSpPr>
        <p:spPr>
          <a:xfrm>
            <a:off x="762000" y="2638425"/>
            <a:ext cx="16954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rmAutofit/>
          </a:bodyPr>
          <a:lstStyle/>
          <a:p>
            <a:pPr algn="ctr">
              <a:defRPr sz="1650" b="1">
                <a:solidFill>
                  <a:srgbClr val="263442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263442"/>
                </a:solidFill>
                <a:latin typeface="Aptos"/>
                <a:ea typeface="Aptos"/>
                <a:cs typeface="Aptos"/>
              </a:rPr>
              <a:t>0–4 gadi</a:t>
            </a:r>
          </a:p>
        </p:txBody>
      </p:sp>
      <p:sp>
        <p:nvSpPr>
          <p:cNvPr id="9" name="Taisnstūris: ar noapaļotiem stūriem 8">
            <a:extLst>
              <a:ext uri="{FF2B5EF4-FFF2-40B4-BE49-F238E27FC236}">
                <a16:creationId xmlns:a16="http://schemas.microsoft.com/office/drawing/2014/main" id="{369E934B-0076-4385-9C92-4745EE375054}"/>
              </a:ext>
            </a:extLst>
          </p:cNvPr>
          <p:cNvSpPr>
            <a:spLocks noGrp="1"/>
          </p:cNvSpPr>
          <p:nvPr/>
        </p:nvSpPr>
        <p:spPr>
          <a:xfrm>
            <a:off x="781050" y="3333750"/>
            <a:ext cx="1657350" cy="495300"/>
          </a:xfrm>
          <a:prstGeom prst="roundRect">
            <a:avLst>
              <a:gd name="adj" fmla="val 25000"/>
            </a:avLst>
          </a:prstGeom>
          <a:solidFill>
            <a:srgbClr val="48A6C0"/>
          </a:solidFill>
          <a:ln w="0">
            <a:noFill/>
            <a:prstDash val="solid"/>
          </a:ln>
        </p:spPr>
        <p:txBody>
          <a:bodyPr/>
          <a:lstStyle/>
          <a:p>
            <a:endParaRPr lang="lv-LV"/>
          </a:p>
        </p:txBody>
      </p:sp>
      <p:sp>
        <p:nvSpPr>
          <p:cNvPr id="10" name="Taisnstūris 9">
            <a:extLst>
              <a:ext uri="{FF2B5EF4-FFF2-40B4-BE49-F238E27FC236}">
                <a16:creationId xmlns:a16="http://schemas.microsoft.com/office/drawing/2014/main" id="{2E11E0C1-CB5A-4BD7-A27B-24D8AC8AFA36}"/>
              </a:ext>
            </a:extLst>
          </p:cNvPr>
          <p:cNvSpPr>
            <a:spLocks noGrp="1"/>
          </p:cNvSpPr>
          <p:nvPr/>
        </p:nvSpPr>
        <p:spPr>
          <a:xfrm>
            <a:off x="895350" y="3409950"/>
            <a:ext cx="14287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rmAutofit/>
          </a:bodyPr>
          <a:lstStyle/>
          <a:p>
            <a:pPr algn="l">
              <a:defRPr sz="1125" b="1">
                <a:solidFill>
                  <a:srgbClr val="263442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263442"/>
                </a:solidFill>
                <a:latin typeface="Aptos"/>
                <a:ea typeface="Aptos"/>
                <a:cs typeface="Aptos"/>
              </a:rPr>
              <a:t>1. Noslīkšana</a:t>
            </a:r>
          </a:p>
        </p:txBody>
      </p:sp>
      <p:sp>
        <p:nvSpPr>
          <p:cNvPr id="11" name="Taisnstūris: ar noapaļotiem stūriem 10">
            <a:extLst>
              <a:ext uri="{FF2B5EF4-FFF2-40B4-BE49-F238E27FC236}">
                <a16:creationId xmlns:a16="http://schemas.microsoft.com/office/drawing/2014/main" id="{81AD4DB1-520D-4A54-929B-C92699B1AB2B}"/>
              </a:ext>
            </a:extLst>
          </p:cNvPr>
          <p:cNvSpPr>
            <a:spLocks noGrp="1"/>
          </p:cNvSpPr>
          <p:nvPr/>
        </p:nvSpPr>
        <p:spPr>
          <a:xfrm>
            <a:off x="781050" y="3962400"/>
            <a:ext cx="1657350" cy="495300"/>
          </a:xfrm>
          <a:prstGeom prst="roundRect">
            <a:avLst>
              <a:gd name="adj" fmla="val 25000"/>
            </a:avLst>
          </a:prstGeom>
          <a:solidFill>
            <a:schemeClr val="accent2"/>
          </a:solidFill>
          <a:ln w="0">
            <a:noFill/>
            <a:prstDash val="solid"/>
          </a:ln>
        </p:spPr>
        <p:txBody>
          <a:bodyPr/>
          <a:lstStyle/>
          <a:p>
            <a:endParaRPr lang="lv-LV"/>
          </a:p>
        </p:txBody>
      </p:sp>
      <p:sp>
        <p:nvSpPr>
          <p:cNvPr id="12" name="Taisnstūris 11">
            <a:extLst>
              <a:ext uri="{FF2B5EF4-FFF2-40B4-BE49-F238E27FC236}">
                <a16:creationId xmlns:a16="http://schemas.microsoft.com/office/drawing/2014/main" id="{90535E94-0DAA-442E-9E97-1050009EE81C}"/>
              </a:ext>
            </a:extLst>
          </p:cNvPr>
          <p:cNvSpPr>
            <a:spLocks noGrp="1"/>
          </p:cNvSpPr>
          <p:nvPr/>
        </p:nvSpPr>
        <p:spPr>
          <a:xfrm>
            <a:off x="895350" y="3962400"/>
            <a:ext cx="148590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rmAutofit fontScale="93889"/>
          </a:bodyPr>
          <a:lstStyle/>
          <a:p>
            <a:pPr algn="l">
              <a:defRPr sz="1125" b="1">
                <a:solidFill>
                  <a:srgbClr val="263442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263442"/>
                </a:solidFill>
                <a:latin typeface="Aptos"/>
                <a:ea typeface="Aptos"/>
                <a:cs typeface="Aptos"/>
              </a:rPr>
              <a:t>2. </a:t>
            </a:r>
            <a:r>
              <a:rPr sz="1125" b="1" err="1">
                <a:solidFill>
                  <a:srgbClr val="263442"/>
                </a:solidFill>
                <a:latin typeface="Aptos"/>
                <a:ea typeface="Aptos"/>
                <a:cs typeface="Aptos"/>
              </a:rPr>
              <a:t>Transporta</a:t>
            </a:r>
            <a:endParaRPr sz="1125" b="1">
              <a:solidFill>
                <a:srgbClr val="263442"/>
              </a:solidFill>
              <a:latin typeface="Aptos"/>
              <a:ea typeface="Aptos"/>
              <a:cs typeface="Aptos"/>
            </a:endParaRPr>
          </a:p>
          <a:p>
            <a:pPr algn="l">
              <a:defRPr sz="1125" b="1">
                <a:solidFill>
                  <a:srgbClr val="263442"/>
                </a:solidFill>
                <a:latin typeface="Aptos"/>
                <a:ea typeface="Aptos"/>
                <a:cs typeface="Aptos"/>
              </a:defRPr>
            </a:pPr>
            <a:r>
              <a:rPr sz="1125" b="1" err="1">
                <a:solidFill>
                  <a:srgbClr val="263442"/>
                </a:solidFill>
                <a:latin typeface="Aptos"/>
                <a:ea typeface="Aptos"/>
                <a:cs typeface="Aptos"/>
              </a:rPr>
              <a:t>negadījumi</a:t>
            </a:r>
            <a:endParaRPr sz="1125" b="1">
              <a:solidFill>
                <a:srgbClr val="263442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13" name="Taisnstūris: ar noapaļotiem stūriem 12">
            <a:extLst>
              <a:ext uri="{FF2B5EF4-FFF2-40B4-BE49-F238E27FC236}">
                <a16:creationId xmlns:a16="http://schemas.microsoft.com/office/drawing/2014/main" id="{E350F5FA-A7C5-4A57-AC39-B00216B89FC0}"/>
              </a:ext>
            </a:extLst>
          </p:cNvPr>
          <p:cNvSpPr>
            <a:spLocks noGrp="1"/>
          </p:cNvSpPr>
          <p:nvPr/>
        </p:nvSpPr>
        <p:spPr>
          <a:xfrm>
            <a:off x="781050" y="4591050"/>
            <a:ext cx="1657350" cy="495300"/>
          </a:xfrm>
          <a:prstGeom prst="roundRect">
            <a:avLst>
              <a:gd name="adj" fmla="val 25000"/>
            </a:avLst>
          </a:prstGeom>
          <a:solidFill>
            <a:schemeClr val="accent4">
              <a:lumMod val="20000"/>
              <a:lumOff val="80000"/>
            </a:schemeClr>
          </a:solidFill>
          <a:ln w="0">
            <a:noFill/>
            <a:prstDash val="solid"/>
          </a:ln>
        </p:spPr>
        <p:txBody>
          <a:bodyPr/>
          <a:lstStyle/>
          <a:p>
            <a:endParaRPr lang="lv-LV"/>
          </a:p>
        </p:txBody>
      </p:sp>
      <p:sp>
        <p:nvSpPr>
          <p:cNvPr id="14" name="Taisnstūris 13">
            <a:extLst>
              <a:ext uri="{FF2B5EF4-FFF2-40B4-BE49-F238E27FC236}">
                <a16:creationId xmlns:a16="http://schemas.microsoft.com/office/drawing/2014/main" id="{8BF784E0-84D9-4745-A223-44BC562C94E8}"/>
              </a:ext>
            </a:extLst>
          </p:cNvPr>
          <p:cNvSpPr>
            <a:spLocks noGrp="1"/>
          </p:cNvSpPr>
          <p:nvPr/>
        </p:nvSpPr>
        <p:spPr>
          <a:xfrm>
            <a:off x="895350" y="4667250"/>
            <a:ext cx="14287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rmAutofit/>
          </a:bodyPr>
          <a:lstStyle/>
          <a:p>
            <a:pPr algn="l">
              <a:defRPr sz="1125" b="1">
                <a:solidFill>
                  <a:srgbClr val="263442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263442"/>
                </a:solidFill>
                <a:latin typeface="Aptos"/>
                <a:ea typeface="Aptos"/>
                <a:cs typeface="Aptos"/>
              </a:rPr>
              <a:t>3. Vardarbība</a:t>
            </a:r>
          </a:p>
        </p:txBody>
      </p:sp>
      <p:sp>
        <p:nvSpPr>
          <p:cNvPr id="15" name="Taisnstūris 14">
            <a:extLst>
              <a:ext uri="{FF2B5EF4-FFF2-40B4-BE49-F238E27FC236}">
                <a16:creationId xmlns:a16="http://schemas.microsoft.com/office/drawing/2014/main" id="{80E43A76-6F87-43F0-8E37-AF02ABD65D82}"/>
              </a:ext>
            </a:extLst>
          </p:cNvPr>
          <p:cNvSpPr>
            <a:spLocks noGrp="1"/>
          </p:cNvSpPr>
          <p:nvPr/>
        </p:nvSpPr>
        <p:spPr>
          <a:xfrm>
            <a:off x="838200" y="5400675"/>
            <a:ext cx="1543050" cy="19050"/>
          </a:xfrm>
          <a:prstGeom prst="rect">
            <a:avLst/>
          </a:prstGeom>
          <a:solidFill>
            <a:srgbClr val="E3DED8"/>
          </a:solidFill>
          <a:ln w="0">
            <a:solidFill>
              <a:srgbClr val="E3DED8"/>
            </a:solidFill>
            <a:prstDash val="solid"/>
          </a:ln>
        </p:spPr>
        <p:txBody>
          <a:bodyPr/>
          <a:lstStyle/>
          <a:p>
            <a:endParaRPr lang="lv-LV"/>
          </a:p>
        </p:txBody>
      </p:sp>
      <p:sp>
        <p:nvSpPr>
          <p:cNvPr id="16" name="Taisnstūris 15">
            <a:extLst>
              <a:ext uri="{FF2B5EF4-FFF2-40B4-BE49-F238E27FC236}">
                <a16:creationId xmlns:a16="http://schemas.microsoft.com/office/drawing/2014/main" id="{13955A8B-37CB-4F9F-922D-490C6F740C3C}"/>
              </a:ext>
            </a:extLst>
          </p:cNvPr>
          <p:cNvSpPr>
            <a:spLocks noGrp="1"/>
          </p:cNvSpPr>
          <p:nvPr/>
        </p:nvSpPr>
        <p:spPr>
          <a:xfrm>
            <a:off x="800100" y="5648325"/>
            <a:ext cx="16192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rmAutofit fontScale="86111" lnSpcReduction="10000"/>
          </a:bodyPr>
          <a:lstStyle/>
          <a:p>
            <a:pPr algn="ctr">
              <a:defRPr sz="900" b="1">
                <a:solidFill>
                  <a:srgbClr val="48A6C0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48A6C0"/>
                </a:solidFill>
                <a:latin typeface="Aptos"/>
                <a:ea typeface="Aptos"/>
                <a:cs typeface="Aptos"/>
              </a:rPr>
              <a:t>POLITIKAS FOKUSS</a:t>
            </a:r>
          </a:p>
        </p:txBody>
      </p:sp>
      <p:sp>
        <p:nvSpPr>
          <p:cNvPr id="17" name="Taisnstūris 16">
            <a:extLst>
              <a:ext uri="{FF2B5EF4-FFF2-40B4-BE49-F238E27FC236}">
                <a16:creationId xmlns:a16="http://schemas.microsoft.com/office/drawing/2014/main" id="{F2C31A9B-AE57-43C6-9192-B52BF2EC06E5}"/>
              </a:ext>
            </a:extLst>
          </p:cNvPr>
          <p:cNvSpPr>
            <a:spLocks noGrp="1"/>
          </p:cNvSpPr>
          <p:nvPr/>
        </p:nvSpPr>
        <p:spPr>
          <a:xfrm>
            <a:off x="762000" y="6076950"/>
            <a:ext cx="1695450" cy="1104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rmAutofit/>
          </a:bodyPr>
          <a:lstStyle/>
          <a:p>
            <a:pPr algn="ctr">
              <a:spcAft>
                <a:spcPts val="600"/>
              </a:spcAft>
              <a:defRPr sz="1200" b="0">
                <a:solidFill>
                  <a:srgbClr val="263442"/>
                </a:solidFill>
                <a:latin typeface="Aptos"/>
                <a:ea typeface="Aptos"/>
                <a:cs typeface="Aptos"/>
              </a:defRPr>
            </a:pPr>
            <a:r>
              <a:rPr lang="lv-LV" sz="1200" b="0">
                <a:solidFill>
                  <a:srgbClr val="263442"/>
                </a:solidFill>
                <a:latin typeface="Aptos"/>
                <a:ea typeface="Aptos"/>
                <a:cs typeface="Aptos"/>
              </a:rPr>
              <a:t>pieaugušo uzraudzība </a:t>
            </a:r>
          </a:p>
          <a:p>
            <a:pPr algn="ctr">
              <a:spcAft>
                <a:spcPts val="600"/>
              </a:spcAft>
              <a:defRPr sz="1200" b="0">
                <a:solidFill>
                  <a:srgbClr val="263442"/>
                </a:solidFill>
                <a:latin typeface="Aptos"/>
                <a:ea typeface="Aptos"/>
                <a:cs typeface="Aptos"/>
              </a:defRPr>
            </a:pPr>
            <a:r>
              <a:rPr lang="lv-LV" sz="1200" b="0">
                <a:solidFill>
                  <a:srgbClr val="263442"/>
                </a:solidFill>
                <a:latin typeface="Aptos"/>
                <a:ea typeface="Aptos"/>
                <a:cs typeface="Aptos"/>
              </a:rPr>
              <a:t>droša mājokļa vide</a:t>
            </a:r>
          </a:p>
          <a:p>
            <a:pPr algn="ctr">
              <a:spcAft>
                <a:spcPts val="600"/>
              </a:spcAft>
              <a:defRPr sz="1200" b="0">
                <a:solidFill>
                  <a:srgbClr val="263442"/>
                </a:solidFill>
                <a:latin typeface="Aptos"/>
                <a:ea typeface="Aptos"/>
                <a:cs typeface="Aptos"/>
              </a:defRPr>
            </a:pPr>
            <a:r>
              <a:rPr lang="lv-LV" sz="1200" b="0">
                <a:solidFill>
                  <a:srgbClr val="263442"/>
                </a:solidFill>
                <a:latin typeface="Aptos"/>
                <a:ea typeface="Aptos"/>
                <a:cs typeface="Aptos"/>
              </a:rPr>
              <a:t> aizsardzība pie ūdens un satiksmē</a:t>
            </a:r>
            <a:endParaRPr sz="1200" b="0">
              <a:solidFill>
                <a:srgbClr val="263442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18" name="Taisnstūris: ar noapaļotiem stūriem 17">
            <a:extLst>
              <a:ext uri="{FF2B5EF4-FFF2-40B4-BE49-F238E27FC236}">
                <a16:creationId xmlns:a16="http://schemas.microsoft.com/office/drawing/2014/main" id="{6D8E1C8D-4BCE-4C0E-A895-94ACE707B80B}"/>
              </a:ext>
            </a:extLst>
          </p:cNvPr>
          <p:cNvSpPr>
            <a:spLocks noGrp="1"/>
          </p:cNvSpPr>
          <p:nvPr/>
        </p:nvSpPr>
        <p:spPr>
          <a:xfrm>
            <a:off x="2705100" y="2343150"/>
            <a:ext cx="1885950" cy="5238750"/>
          </a:xfrm>
          <a:prstGeom prst="roundRect">
            <a:avLst>
              <a:gd name="adj" fmla="val 10101"/>
            </a:avLst>
          </a:prstGeom>
          <a:solidFill>
            <a:srgbClr val="FFFFFF"/>
          </a:solidFill>
          <a:ln w="10478">
            <a:solidFill>
              <a:srgbClr val="E3DED8"/>
            </a:solidFill>
            <a:prstDash val="solid"/>
          </a:ln>
        </p:spPr>
        <p:txBody>
          <a:bodyPr/>
          <a:lstStyle/>
          <a:p>
            <a:endParaRPr lang="lv-LV"/>
          </a:p>
        </p:txBody>
      </p:sp>
      <p:sp>
        <p:nvSpPr>
          <p:cNvPr id="19" name="Taisnstūris 18">
            <a:extLst>
              <a:ext uri="{FF2B5EF4-FFF2-40B4-BE49-F238E27FC236}">
                <a16:creationId xmlns:a16="http://schemas.microsoft.com/office/drawing/2014/main" id="{1C8D41D9-A8DC-4E64-BD50-610F59AE637A}"/>
              </a:ext>
            </a:extLst>
          </p:cNvPr>
          <p:cNvSpPr>
            <a:spLocks noGrp="1"/>
          </p:cNvSpPr>
          <p:nvPr/>
        </p:nvSpPr>
        <p:spPr>
          <a:xfrm>
            <a:off x="2705100" y="2343150"/>
            <a:ext cx="1885950" cy="76200"/>
          </a:xfrm>
          <a:prstGeom prst="rect">
            <a:avLst/>
          </a:prstGeom>
          <a:solidFill>
            <a:srgbClr val="5B8A8B"/>
          </a:solidFill>
          <a:ln w="0">
            <a:solidFill>
              <a:srgbClr val="5B8A8B"/>
            </a:solidFill>
            <a:prstDash val="solid"/>
          </a:ln>
        </p:spPr>
        <p:txBody>
          <a:bodyPr/>
          <a:lstStyle/>
          <a:p>
            <a:endParaRPr lang="lv-LV"/>
          </a:p>
        </p:txBody>
      </p:sp>
      <p:sp>
        <p:nvSpPr>
          <p:cNvPr id="20" name="Taisnstūris 19">
            <a:extLst>
              <a:ext uri="{FF2B5EF4-FFF2-40B4-BE49-F238E27FC236}">
                <a16:creationId xmlns:a16="http://schemas.microsoft.com/office/drawing/2014/main" id="{F1537198-5619-4CDE-9635-BC5A9214B513}"/>
              </a:ext>
            </a:extLst>
          </p:cNvPr>
          <p:cNvSpPr>
            <a:spLocks noGrp="1"/>
          </p:cNvSpPr>
          <p:nvPr/>
        </p:nvSpPr>
        <p:spPr>
          <a:xfrm>
            <a:off x="2800350" y="2638425"/>
            <a:ext cx="16954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rmAutofit/>
          </a:bodyPr>
          <a:lstStyle/>
          <a:p>
            <a:pPr algn="ctr">
              <a:defRPr sz="1650" b="1">
                <a:solidFill>
                  <a:srgbClr val="263442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263442"/>
                </a:solidFill>
                <a:latin typeface="Aptos"/>
                <a:ea typeface="Aptos"/>
                <a:cs typeface="Aptos"/>
              </a:rPr>
              <a:t>5–9 gadi</a:t>
            </a:r>
          </a:p>
        </p:txBody>
      </p:sp>
      <p:sp>
        <p:nvSpPr>
          <p:cNvPr id="21" name="Taisnstūris: ar noapaļotiem stūriem 20">
            <a:extLst>
              <a:ext uri="{FF2B5EF4-FFF2-40B4-BE49-F238E27FC236}">
                <a16:creationId xmlns:a16="http://schemas.microsoft.com/office/drawing/2014/main" id="{91389723-1B62-4C7E-8CE7-B28EDC063F79}"/>
              </a:ext>
            </a:extLst>
          </p:cNvPr>
          <p:cNvSpPr>
            <a:spLocks noGrp="1"/>
          </p:cNvSpPr>
          <p:nvPr/>
        </p:nvSpPr>
        <p:spPr>
          <a:xfrm>
            <a:off x="2819400" y="3333750"/>
            <a:ext cx="1657350" cy="495300"/>
          </a:xfrm>
          <a:prstGeom prst="roundRect">
            <a:avLst>
              <a:gd name="adj" fmla="val 25000"/>
            </a:avLst>
          </a:prstGeom>
          <a:solidFill>
            <a:srgbClr val="48A6C0"/>
          </a:solidFill>
          <a:ln w="0">
            <a:noFill/>
            <a:prstDash val="solid"/>
          </a:ln>
        </p:spPr>
        <p:txBody>
          <a:bodyPr/>
          <a:lstStyle/>
          <a:p>
            <a:endParaRPr lang="lv-LV"/>
          </a:p>
        </p:txBody>
      </p:sp>
      <p:sp>
        <p:nvSpPr>
          <p:cNvPr id="22" name="Taisnstūris 21">
            <a:extLst>
              <a:ext uri="{FF2B5EF4-FFF2-40B4-BE49-F238E27FC236}">
                <a16:creationId xmlns:a16="http://schemas.microsoft.com/office/drawing/2014/main" id="{F1875E37-1928-4FAF-8122-F509B58A837C}"/>
              </a:ext>
            </a:extLst>
          </p:cNvPr>
          <p:cNvSpPr>
            <a:spLocks noGrp="1"/>
          </p:cNvSpPr>
          <p:nvPr/>
        </p:nvSpPr>
        <p:spPr>
          <a:xfrm>
            <a:off x="2933700" y="3409950"/>
            <a:ext cx="14287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rmAutofit/>
          </a:bodyPr>
          <a:lstStyle/>
          <a:p>
            <a:pPr algn="l">
              <a:defRPr sz="1125" b="1">
                <a:solidFill>
                  <a:srgbClr val="263442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263442"/>
                </a:solidFill>
                <a:latin typeface="Aptos"/>
                <a:ea typeface="Aptos"/>
                <a:cs typeface="Aptos"/>
              </a:rPr>
              <a:t>1. Noslīkšana</a:t>
            </a:r>
          </a:p>
        </p:txBody>
      </p:sp>
      <p:sp>
        <p:nvSpPr>
          <p:cNvPr id="23" name="Taisnstūris: ar noapaļotiem stūriem 22">
            <a:extLst>
              <a:ext uri="{FF2B5EF4-FFF2-40B4-BE49-F238E27FC236}">
                <a16:creationId xmlns:a16="http://schemas.microsoft.com/office/drawing/2014/main" id="{79090233-5B9D-495E-90A2-09E777AE9DC7}"/>
              </a:ext>
            </a:extLst>
          </p:cNvPr>
          <p:cNvSpPr>
            <a:spLocks noGrp="1"/>
          </p:cNvSpPr>
          <p:nvPr/>
        </p:nvSpPr>
        <p:spPr>
          <a:xfrm>
            <a:off x="2819400" y="3962400"/>
            <a:ext cx="1657350" cy="495300"/>
          </a:xfrm>
          <a:prstGeom prst="roundRect">
            <a:avLst>
              <a:gd name="adj" fmla="val 25000"/>
            </a:avLst>
          </a:prstGeom>
          <a:solidFill>
            <a:schemeClr val="accent2"/>
          </a:solidFill>
          <a:ln w="0">
            <a:noFill/>
            <a:prstDash val="solid"/>
          </a:ln>
        </p:spPr>
        <p:txBody>
          <a:bodyPr/>
          <a:lstStyle/>
          <a:p>
            <a:endParaRPr lang="lv-LV"/>
          </a:p>
        </p:txBody>
      </p:sp>
      <p:sp>
        <p:nvSpPr>
          <p:cNvPr id="24" name="Taisnstūris 23">
            <a:extLst>
              <a:ext uri="{FF2B5EF4-FFF2-40B4-BE49-F238E27FC236}">
                <a16:creationId xmlns:a16="http://schemas.microsoft.com/office/drawing/2014/main" id="{16FA0038-FEFD-408C-8714-55B052628B3C}"/>
              </a:ext>
            </a:extLst>
          </p:cNvPr>
          <p:cNvSpPr>
            <a:spLocks noGrp="1"/>
          </p:cNvSpPr>
          <p:nvPr/>
        </p:nvSpPr>
        <p:spPr>
          <a:xfrm>
            <a:off x="2933700" y="4000500"/>
            <a:ext cx="15240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rmAutofit fontScale="93889" lnSpcReduction="10000"/>
          </a:bodyPr>
          <a:lstStyle/>
          <a:p>
            <a:pPr algn="l">
              <a:defRPr sz="1125" b="1">
                <a:solidFill>
                  <a:srgbClr val="263442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263442"/>
                </a:solidFill>
                <a:latin typeface="Aptos"/>
                <a:ea typeface="Aptos"/>
                <a:cs typeface="Aptos"/>
              </a:rPr>
              <a:t>2. </a:t>
            </a:r>
            <a:r>
              <a:rPr sz="1125" b="1" err="1">
                <a:solidFill>
                  <a:srgbClr val="263442"/>
                </a:solidFill>
                <a:latin typeface="Aptos"/>
                <a:ea typeface="Aptos"/>
                <a:cs typeface="Aptos"/>
              </a:rPr>
              <a:t>Transporta</a:t>
            </a:r>
            <a:endParaRPr sz="1125" b="1">
              <a:solidFill>
                <a:srgbClr val="263442"/>
              </a:solidFill>
              <a:latin typeface="Aptos"/>
              <a:ea typeface="Aptos"/>
              <a:cs typeface="Aptos"/>
            </a:endParaRPr>
          </a:p>
          <a:p>
            <a:pPr algn="l">
              <a:defRPr sz="1125" b="1">
                <a:solidFill>
                  <a:srgbClr val="263442"/>
                </a:solidFill>
                <a:latin typeface="Aptos"/>
                <a:ea typeface="Aptos"/>
                <a:cs typeface="Aptos"/>
              </a:defRPr>
            </a:pPr>
            <a:r>
              <a:rPr sz="1125" b="1" err="1">
                <a:solidFill>
                  <a:srgbClr val="263442"/>
                </a:solidFill>
                <a:latin typeface="Aptos"/>
                <a:ea typeface="Aptos"/>
                <a:cs typeface="Aptos"/>
              </a:rPr>
              <a:t>negadījumi</a:t>
            </a:r>
            <a:endParaRPr sz="1125" b="1">
              <a:solidFill>
                <a:srgbClr val="263442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25" name="Taisnstūris: ar noapaļotiem stūriem 24">
            <a:extLst>
              <a:ext uri="{FF2B5EF4-FFF2-40B4-BE49-F238E27FC236}">
                <a16:creationId xmlns:a16="http://schemas.microsoft.com/office/drawing/2014/main" id="{B3868141-E5AB-44A8-B018-C77DC5289F66}"/>
              </a:ext>
            </a:extLst>
          </p:cNvPr>
          <p:cNvSpPr>
            <a:spLocks noGrp="1"/>
          </p:cNvSpPr>
          <p:nvPr/>
        </p:nvSpPr>
        <p:spPr>
          <a:xfrm>
            <a:off x="2819400" y="4591050"/>
            <a:ext cx="1657350" cy="495300"/>
          </a:xfrm>
          <a:prstGeom prst="roundRect">
            <a:avLst>
              <a:gd name="adj" fmla="val 25000"/>
            </a:avLst>
          </a:prstGeom>
          <a:solidFill>
            <a:srgbClr val="FFF0E6"/>
          </a:solidFill>
          <a:ln w="0">
            <a:noFill/>
            <a:prstDash val="solid"/>
          </a:ln>
        </p:spPr>
        <p:txBody>
          <a:bodyPr/>
          <a:lstStyle/>
          <a:p>
            <a:endParaRPr lang="lv-LV"/>
          </a:p>
        </p:txBody>
      </p:sp>
      <p:sp>
        <p:nvSpPr>
          <p:cNvPr id="26" name="Taisnstūris 25">
            <a:extLst>
              <a:ext uri="{FF2B5EF4-FFF2-40B4-BE49-F238E27FC236}">
                <a16:creationId xmlns:a16="http://schemas.microsoft.com/office/drawing/2014/main" id="{93D80E73-00F2-496B-8914-3C7629B5D921}"/>
              </a:ext>
            </a:extLst>
          </p:cNvPr>
          <p:cNvSpPr>
            <a:spLocks noGrp="1"/>
          </p:cNvSpPr>
          <p:nvPr/>
        </p:nvSpPr>
        <p:spPr>
          <a:xfrm>
            <a:off x="2933700" y="4667250"/>
            <a:ext cx="14287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rmAutofit/>
          </a:bodyPr>
          <a:lstStyle/>
          <a:p>
            <a:pPr algn="l">
              <a:defRPr sz="1125" b="1">
                <a:solidFill>
                  <a:srgbClr val="263442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263442"/>
                </a:solidFill>
                <a:latin typeface="Aptos"/>
                <a:ea typeface="Aptos"/>
                <a:cs typeface="Aptos"/>
              </a:rPr>
              <a:t>3. Ugunsgrēks</a:t>
            </a:r>
          </a:p>
        </p:txBody>
      </p:sp>
      <p:sp>
        <p:nvSpPr>
          <p:cNvPr id="27" name="Taisnstūris 26">
            <a:extLst>
              <a:ext uri="{FF2B5EF4-FFF2-40B4-BE49-F238E27FC236}">
                <a16:creationId xmlns:a16="http://schemas.microsoft.com/office/drawing/2014/main" id="{1F3C73D6-2C53-450D-BBB5-6FC828E0F969}"/>
              </a:ext>
            </a:extLst>
          </p:cNvPr>
          <p:cNvSpPr>
            <a:spLocks noGrp="1"/>
          </p:cNvSpPr>
          <p:nvPr/>
        </p:nvSpPr>
        <p:spPr>
          <a:xfrm>
            <a:off x="2876550" y="5400675"/>
            <a:ext cx="1543050" cy="19050"/>
          </a:xfrm>
          <a:prstGeom prst="rect">
            <a:avLst/>
          </a:prstGeom>
          <a:solidFill>
            <a:srgbClr val="E3DED8"/>
          </a:solidFill>
          <a:ln w="0">
            <a:solidFill>
              <a:srgbClr val="E3DED8"/>
            </a:solidFill>
            <a:prstDash val="solid"/>
          </a:ln>
        </p:spPr>
        <p:txBody>
          <a:bodyPr/>
          <a:lstStyle/>
          <a:p>
            <a:endParaRPr lang="lv-LV"/>
          </a:p>
        </p:txBody>
      </p:sp>
      <p:sp>
        <p:nvSpPr>
          <p:cNvPr id="28" name="Taisnstūris 27">
            <a:extLst>
              <a:ext uri="{FF2B5EF4-FFF2-40B4-BE49-F238E27FC236}">
                <a16:creationId xmlns:a16="http://schemas.microsoft.com/office/drawing/2014/main" id="{833D74D1-404B-403D-B050-C1B92D6B63DA}"/>
              </a:ext>
            </a:extLst>
          </p:cNvPr>
          <p:cNvSpPr>
            <a:spLocks noGrp="1"/>
          </p:cNvSpPr>
          <p:nvPr/>
        </p:nvSpPr>
        <p:spPr>
          <a:xfrm>
            <a:off x="2838450" y="5648325"/>
            <a:ext cx="16192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rmAutofit fontScale="86111" lnSpcReduction="10000"/>
          </a:bodyPr>
          <a:lstStyle/>
          <a:p>
            <a:pPr algn="ctr">
              <a:defRPr sz="900" b="1">
                <a:solidFill>
                  <a:srgbClr val="5B8A8B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5B8A8B"/>
                </a:solidFill>
                <a:latin typeface="Aptos"/>
                <a:ea typeface="Aptos"/>
                <a:cs typeface="Aptos"/>
              </a:rPr>
              <a:t>POLITIKAS FOKUSS</a:t>
            </a:r>
          </a:p>
        </p:txBody>
      </p:sp>
      <p:sp>
        <p:nvSpPr>
          <p:cNvPr id="29" name="Taisnstūris 28">
            <a:extLst>
              <a:ext uri="{FF2B5EF4-FFF2-40B4-BE49-F238E27FC236}">
                <a16:creationId xmlns:a16="http://schemas.microsoft.com/office/drawing/2014/main" id="{4F654C9E-E622-49B6-8A44-3609AFD51E12}"/>
              </a:ext>
            </a:extLst>
          </p:cNvPr>
          <p:cNvSpPr>
            <a:spLocks noGrp="1"/>
          </p:cNvSpPr>
          <p:nvPr/>
        </p:nvSpPr>
        <p:spPr>
          <a:xfrm>
            <a:off x="2657475" y="6076950"/>
            <a:ext cx="1981200" cy="1504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91440" tIns="45720" rIns="91440" bIns="45720" anchor="t">
            <a:normAutofit/>
          </a:bodyPr>
          <a:lstStyle/>
          <a:p>
            <a:pPr algn="ctr">
              <a:spcAft>
                <a:spcPts val="600"/>
              </a:spcAft>
              <a:defRPr sz="1200" b="0">
                <a:solidFill>
                  <a:srgbClr val="263442"/>
                </a:solidFill>
                <a:latin typeface="Aptos"/>
                <a:ea typeface="Aptos"/>
                <a:cs typeface="Aptos"/>
              </a:defRPr>
            </a:pPr>
            <a:r>
              <a:rPr lang="lv-LV" sz="1200">
                <a:solidFill>
                  <a:srgbClr val="263442"/>
                </a:solidFill>
                <a:latin typeface="Aptos"/>
                <a:ea typeface="Aptos"/>
                <a:cs typeface="Aptos"/>
              </a:rPr>
              <a:t>ū</a:t>
            </a:r>
            <a:r>
              <a:rPr lang="en-US" sz="1200">
                <a:solidFill>
                  <a:srgbClr val="263442"/>
                </a:solidFill>
                <a:latin typeface="Aptos"/>
                <a:ea typeface="Aptos"/>
                <a:cs typeface="Aptos"/>
              </a:rPr>
              <a:t>dens </a:t>
            </a:r>
            <a:r>
              <a:rPr lang="en-US" sz="1200" err="1">
                <a:solidFill>
                  <a:srgbClr val="263442"/>
                </a:solidFill>
                <a:latin typeface="Aptos"/>
                <a:ea typeface="Aptos"/>
                <a:cs typeface="Aptos"/>
              </a:rPr>
              <a:t>drošība</a:t>
            </a:r>
            <a:r>
              <a:rPr lang="en-US" sz="1200">
                <a:solidFill>
                  <a:srgbClr val="263442"/>
                </a:solidFill>
                <a:latin typeface="Aptos"/>
                <a:ea typeface="Aptos"/>
                <a:cs typeface="Aptos"/>
              </a:rPr>
              <a:t>,</a:t>
            </a:r>
            <a:endParaRPr lang="lv-LV" sz="1200">
              <a:solidFill>
                <a:srgbClr val="263442"/>
              </a:solidFill>
              <a:latin typeface="Aptos"/>
              <a:ea typeface="Aptos"/>
              <a:cs typeface="Aptos"/>
            </a:endParaRPr>
          </a:p>
          <a:p>
            <a:pPr algn="ctr">
              <a:spcAft>
                <a:spcPts val="600"/>
              </a:spcAft>
              <a:defRPr sz="1200" b="0">
                <a:solidFill>
                  <a:srgbClr val="263442"/>
                </a:solidFill>
                <a:latin typeface="Aptos"/>
                <a:ea typeface="Aptos"/>
                <a:cs typeface="Aptos"/>
              </a:defRPr>
            </a:pPr>
            <a:r>
              <a:rPr lang="en-US" sz="1200" err="1">
                <a:solidFill>
                  <a:srgbClr val="263442"/>
                </a:solidFill>
                <a:latin typeface="Aptos"/>
                <a:ea typeface="Aptos"/>
                <a:cs typeface="Aptos"/>
              </a:rPr>
              <a:t>satiksmes</a:t>
            </a:r>
            <a:r>
              <a:rPr lang="en-US" sz="1200">
                <a:solidFill>
                  <a:srgbClr val="263442"/>
                </a:solidFill>
                <a:latin typeface="Aptos"/>
                <a:ea typeface="Aptos"/>
                <a:cs typeface="Aptos"/>
              </a:rPr>
              <a:t> </a:t>
            </a:r>
            <a:r>
              <a:rPr lang="en-US" sz="1200" err="1">
                <a:solidFill>
                  <a:srgbClr val="263442"/>
                </a:solidFill>
                <a:latin typeface="Aptos"/>
                <a:ea typeface="Aptos"/>
                <a:cs typeface="Aptos"/>
              </a:rPr>
              <a:t>drošības</a:t>
            </a:r>
            <a:r>
              <a:rPr lang="en-US" sz="1200">
                <a:solidFill>
                  <a:srgbClr val="263442"/>
                </a:solidFill>
                <a:latin typeface="Aptos"/>
                <a:ea typeface="Aptos"/>
                <a:cs typeface="Aptos"/>
              </a:rPr>
              <a:t> </a:t>
            </a:r>
            <a:r>
              <a:rPr lang="en-US" sz="1200" err="1">
                <a:solidFill>
                  <a:srgbClr val="263442"/>
                </a:solidFill>
                <a:latin typeface="Aptos"/>
                <a:ea typeface="Aptos"/>
                <a:cs typeface="Aptos"/>
              </a:rPr>
              <a:t>prasmes</a:t>
            </a:r>
            <a:endParaRPr lang="lv-LV" sz="1200">
              <a:solidFill>
                <a:srgbClr val="263442"/>
              </a:solidFill>
              <a:latin typeface="Aptos"/>
              <a:ea typeface="Aptos"/>
              <a:cs typeface="Aptos"/>
            </a:endParaRPr>
          </a:p>
          <a:p>
            <a:pPr algn="ctr">
              <a:spcAft>
                <a:spcPts val="600"/>
              </a:spcAft>
              <a:defRPr sz="1200" b="0">
                <a:solidFill>
                  <a:srgbClr val="263442"/>
                </a:solidFill>
                <a:latin typeface="Aptos"/>
                <a:ea typeface="Aptos"/>
                <a:cs typeface="Aptos"/>
              </a:defRPr>
            </a:pPr>
            <a:r>
              <a:rPr lang="en-US" sz="1200">
                <a:solidFill>
                  <a:srgbClr val="263442"/>
                </a:solidFill>
                <a:latin typeface="Aptos"/>
                <a:ea typeface="Aptos"/>
                <a:cs typeface="Aptos"/>
              </a:rPr>
              <a:t> </a:t>
            </a:r>
            <a:r>
              <a:rPr lang="en-US" sz="1200" err="1">
                <a:solidFill>
                  <a:srgbClr val="263442"/>
                </a:solidFill>
                <a:latin typeface="Aptos"/>
                <a:ea typeface="Aptos"/>
                <a:cs typeface="Aptos"/>
              </a:rPr>
              <a:t>ugunsdrošība</a:t>
            </a:r>
            <a:r>
              <a:rPr lang="en-US" sz="1200">
                <a:solidFill>
                  <a:srgbClr val="263442"/>
                </a:solidFill>
                <a:latin typeface="Aptos"/>
                <a:ea typeface="Aptos"/>
                <a:cs typeface="Aptos"/>
              </a:rPr>
              <a:t> </a:t>
            </a:r>
            <a:endParaRPr lang="lv-LV" sz="1200">
              <a:solidFill>
                <a:srgbClr val="263442"/>
              </a:solidFill>
              <a:latin typeface="Aptos"/>
              <a:ea typeface="Aptos"/>
              <a:cs typeface="Aptos"/>
            </a:endParaRPr>
          </a:p>
          <a:p>
            <a:pPr algn="ctr">
              <a:spcAft>
                <a:spcPts val="600"/>
              </a:spcAft>
              <a:defRPr sz="1200" b="0">
                <a:solidFill>
                  <a:srgbClr val="263442"/>
                </a:solidFill>
                <a:latin typeface="Aptos"/>
                <a:ea typeface="Aptos"/>
                <a:cs typeface="Aptos"/>
              </a:defRPr>
            </a:pPr>
            <a:r>
              <a:rPr lang="en-US" sz="1200" err="1">
                <a:solidFill>
                  <a:srgbClr val="263442"/>
                </a:solidFill>
                <a:latin typeface="Aptos"/>
                <a:ea typeface="Aptos"/>
                <a:cs typeface="Aptos"/>
              </a:rPr>
              <a:t>drošas</a:t>
            </a:r>
            <a:r>
              <a:rPr lang="en-US" sz="1200">
                <a:solidFill>
                  <a:srgbClr val="263442"/>
                </a:solidFill>
                <a:latin typeface="Aptos"/>
                <a:ea typeface="Aptos"/>
                <a:cs typeface="Aptos"/>
              </a:rPr>
              <a:t> </a:t>
            </a:r>
            <a:r>
              <a:rPr lang="en-US" sz="1200" err="1">
                <a:solidFill>
                  <a:srgbClr val="263442"/>
                </a:solidFill>
                <a:latin typeface="Aptos"/>
                <a:ea typeface="Aptos"/>
                <a:cs typeface="Aptos"/>
              </a:rPr>
              <a:t>uzvedības</a:t>
            </a:r>
            <a:r>
              <a:rPr lang="en-US" sz="1200">
                <a:solidFill>
                  <a:srgbClr val="263442"/>
                </a:solidFill>
                <a:latin typeface="Aptos"/>
                <a:ea typeface="Aptos"/>
                <a:cs typeface="Aptos"/>
              </a:rPr>
              <a:t> </a:t>
            </a:r>
            <a:r>
              <a:rPr lang="en-US" sz="1200" err="1">
                <a:solidFill>
                  <a:srgbClr val="263442"/>
                </a:solidFill>
                <a:latin typeface="Aptos"/>
                <a:ea typeface="Aptos"/>
                <a:cs typeface="Aptos"/>
              </a:rPr>
              <a:t>paradumu</a:t>
            </a:r>
            <a:r>
              <a:rPr lang="en-US" sz="1200">
                <a:solidFill>
                  <a:srgbClr val="263442"/>
                </a:solidFill>
                <a:latin typeface="Aptos"/>
                <a:ea typeface="Aptos"/>
                <a:cs typeface="Aptos"/>
              </a:rPr>
              <a:t> </a:t>
            </a:r>
            <a:r>
              <a:rPr lang="en-US" sz="1200" err="1">
                <a:solidFill>
                  <a:srgbClr val="263442"/>
                </a:solidFill>
                <a:latin typeface="Aptos"/>
                <a:ea typeface="Aptos"/>
                <a:cs typeface="Aptos"/>
              </a:rPr>
              <a:t>nostiprināšana</a:t>
            </a:r>
            <a:endParaRPr lang="en-US" sz="1200" b="0">
              <a:solidFill>
                <a:srgbClr val="263442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30" name="Taisnstūris: ar noapaļotiem stūriem 29">
            <a:extLst>
              <a:ext uri="{FF2B5EF4-FFF2-40B4-BE49-F238E27FC236}">
                <a16:creationId xmlns:a16="http://schemas.microsoft.com/office/drawing/2014/main" id="{40800A04-EC1C-4107-ADB9-6FBF76E58351}"/>
              </a:ext>
            </a:extLst>
          </p:cNvPr>
          <p:cNvSpPr>
            <a:spLocks noGrp="1"/>
          </p:cNvSpPr>
          <p:nvPr/>
        </p:nvSpPr>
        <p:spPr>
          <a:xfrm>
            <a:off x="4743450" y="2343150"/>
            <a:ext cx="1885950" cy="5238750"/>
          </a:xfrm>
          <a:prstGeom prst="roundRect">
            <a:avLst>
              <a:gd name="adj" fmla="val 10101"/>
            </a:avLst>
          </a:prstGeom>
          <a:solidFill>
            <a:srgbClr val="FFFFFF"/>
          </a:solidFill>
          <a:ln w="10478">
            <a:solidFill>
              <a:srgbClr val="E3DED8"/>
            </a:solidFill>
            <a:prstDash val="solid"/>
          </a:ln>
        </p:spPr>
        <p:txBody>
          <a:bodyPr/>
          <a:lstStyle/>
          <a:p>
            <a:endParaRPr lang="lv-LV"/>
          </a:p>
        </p:txBody>
      </p:sp>
      <p:sp>
        <p:nvSpPr>
          <p:cNvPr id="31" name="Taisnstūris 30">
            <a:extLst>
              <a:ext uri="{FF2B5EF4-FFF2-40B4-BE49-F238E27FC236}">
                <a16:creationId xmlns:a16="http://schemas.microsoft.com/office/drawing/2014/main" id="{3CF981B4-B4D3-4AC3-ABE3-7C02C7AD1A2B}"/>
              </a:ext>
            </a:extLst>
          </p:cNvPr>
          <p:cNvSpPr>
            <a:spLocks noGrp="1"/>
          </p:cNvSpPr>
          <p:nvPr/>
        </p:nvSpPr>
        <p:spPr>
          <a:xfrm>
            <a:off x="4743450" y="2343150"/>
            <a:ext cx="1885950" cy="76200"/>
          </a:xfrm>
          <a:prstGeom prst="rect">
            <a:avLst/>
          </a:prstGeom>
          <a:solidFill>
            <a:srgbClr val="EF6C1C"/>
          </a:solidFill>
          <a:ln w="0">
            <a:solidFill>
              <a:srgbClr val="EF6C1C"/>
            </a:solidFill>
            <a:prstDash val="solid"/>
          </a:ln>
        </p:spPr>
        <p:txBody>
          <a:bodyPr/>
          <a:lstStyle/>
          <a:p>
            <a:endParaRPr lang="lv-LV"/>
          </a:p>
        </p:txBody>
      </p:sp>
      <p:sp>
        <p:nvSpPr>
          <p:cNvPr id="32" name="Taisnstūris 31">
            <a:extLst>
              <a:ext uri="{FF2B5EF4-FFF2-40B4-BE49-F238E27FC236}">
                <a16:creationId xmlns:a16="http://schemas.microsoft.com/office/drawing/2014/main" id="{3FFF4020-CC51-4524-BDB0-880D3BA1563A}"/>
              </a:ext>
            </a:extLst>
          </p:cNvPr>
          <p:cNvSpPr>
            <a:spLocks noGrp="1"/>
          </p:cNvSpPr>
          <p:nvPr/>
        </p:nvSpPr>
        <p:spPr>
          <a:xfrm>
            <a:off x="4838700" y="2638425"/>
            <a:ext cx="16954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rmAutofit/>
          </a:bodyPr>
          <a:lstStyle/>
          <a:p>
            <a:pPr algn="ctr">
              <a:defRPr sz="1650" b="1">
                <a:solidFill>
                  <a:srgbClr val="263442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263442"/>
                </a:solidFill>
                <a:latin typeface="Aptos"/>
                <a:ea typeface="Aptos"/>
                <a:cs typeface="Aptos"/>
              </a:rPr>
              <a:t>10–14 gadi</a:t>
            </a:r>
          </a:p>
        </p:txBody>
      </p:sp>
      <p:sp>
        <p:nvSpPr>
          <p:cNvPr id="33" name="Taisnstūris: ar noapaļotiem stūriem 32">
            <a:extLst>
              <a:ext uri="{FF2B5EF4-FFF2-40B4-BE49-F238E27FC236}">
                <a16:creationId xmlns:a16="http://schemas.microsoft.com/office/drawing/2014/main" id="{689553FE-5F04-489B-9EDB-2E6BFFED638C}"/>
              </a:ext>
            </a:extLst>
          </p:cNvPr>
          <p:cNvSpPr>
            <a:spLocks noGrp="1"/>
          </p:cNvSpPr>
          <p:nvPr/>
        </p:nvSpPr>
        <p:spPr>
          <a:xfrm>
            <a:off x="4857750" y="3333750"/>
            <a:ext cx="1657350" cy="495300"/>
          </a:xfrm>
          <a:prstGeom prst="roundRect">
            <a:avLst>
              <a:gd name="adj" fmla="val 25000"/>
            </a:avLst>
          </a:prstGeom>
          <a:solidFill>
            <a:srgbClr val="EF6C1C"/>
          </a:solidFill>
          <a:ln w="0">
            <a:noFill/>
            <a:prstDash val="solid"/>
          </a:ln>
        </p:spPr>
        <p:txBody>
          <a:bodyPr/>
          <a:lstStyle/>
          <a:p>
            <a:endParaRPr lang="lv-LV"/>
          </a:p>
        </p:txBody>
      </p:sp>
      <p:sp>
        <p:nvSpPr>
          <p:cNvPr id="34" name="Taisnstūris 33">
            <a:extLst>
              <a:ext uri="{FF2B5EF4-FFF2-40B4-BE49-F238E27FC236}">
                <a16:creationId xmlns:a16="http://schemas.microsoft.com/office/drawing/2014/main" id="{C70488B4-EBE2-4971-9D92-16BA9EAA2169}"/>
              </a:ext>
            </a:extLst>
          </p:cNvPr>
          <p:cNvSpPr>
            <a:spLocks noGrp="1"/>
          </p:cNvSpPr>
          <p:nvPr/>
        </p:nvSpPr>
        <p:spPr>
          <a:xfrm>
            <a:off x="4876800" y="3333750"/>
            <a:ext cx="161925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rmAutofit fontScale="93889"/>
          </a:bodyPr>
          <a:lstStyle/>
          <a:p>
            <a:pPr algn="l">
              <a:defRPr sz="1125" b="1">
                <a:solidFill>
                  <a:srgbClr val="263442"/>
                </a:solidFill>
                <a:latin typeface="Aptos"/>
                <a:ea typeface="Aptos"/>
                <a:cs typeface="Aptos"/>
              </a:defRPr>
            </a:pPr>
            <a:endParaRPr sz="1000" b="1">
              <a:solidFill>
                <a:srgbClr val="263442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35" name="Taisnstūris: ar noapaļotiem stūriem 34">
            <a:extLst>
              <a:ext uri="{FF2B5EF4-FFF2-40B4-BE49-F238E27FC236}">
                <a16:creationId xmlns:a16="http://schemas.microsoft.com/office/drawing/2014/main" id="{95CCCD6C-2418-4615-8515-0C920A64DA9E}"/>
              </a:ext>
            </a:extLst>
          </p:cNvPr>
          <p:cNvSpPr>
            <a:spLocks noGrp="1"/>
          </p:cNvSpPr>
          <p:nvPr/>
        </p:nvSpPr>
        <p:spPr>
          <a:xfrm>
            <a:off x="4857750" y="3962400"/>
            <a:ext cx="1657350" cy="495300"/>
          </a:xfrm>
          <a:prstGeom prst="roundRect">
            <a:avLst>
              <a:gd name="adj" fmla="val 25000"/>
            </a:avLst>
          </a:prstGeom>
          <a:solidFill>
            <a:srgbClr val="EEF1F3"/>
          </a:solidFill>
          <a:ln w="0">
            <a:noFill/>
            <a:prstDash val="solid"/>
          </a:ln>
        </p:spPr>
        <p:txBody>
          <a:bodyPr/>
          <a:lstStyle/>
          <a:p>
            <a:endParaRPr lang="lv-LV"/>
          </a:p>
        </p:txBody>
      </p:sp>
      <p:sp>
        <p:nvSpPr>
          <p:cNvPr id="36" name="Taisnstūris 35">
            <a:extLst>
              <a:ext uri="{FF2B5EF4-FFF2-40B4-BE49-F238E27FC236}">
                <a16:creationId xmlns:a16="http://schemas.microsoft.com/office/drawing/2014/main" id="{8EE69FBD-F177-4C15-B0A6-2C6E1915E0B7}"/>
              </a:ext>
            </a:extLst>
          </p:cNvPr>
          <p:cNvSpPr>
            <a:spLocks noGrp="1"/>
          </p:cNvSpPr>
          <p:nvPr/>
        </p:nvSpPr>
        <p:spPr>
          <a:xfrm>
            <a:off x="4972050" y="4038600"/>
            <a:ext cx="14287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rmAutofit/>
          </a:bodyPr>
          <a:lstStyle/>
          <a:p>
            <a:pPr algn="l">
              <a:defRPr sz="1125" b="1">
                <a:solidFill>
                  <a:srgbClr val="263442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263442"/>
                </a:solidFill>
                <a:latin typeface="Aptos"/>
                <a:ea typeface="Aptos"/>
                <a:cs typeface="Aptos"/>
              </a:rPr>
              <a:t>2. Pašnāvības</a:t>
            </a:r>
          </a:p>
        </p:txBody>
      </p:sp>
      <p:sp>
        <p:nvSpPr>
          <p:cNvPr id="37" name="Taisnstūris: ar noapaļotiem stūriem 36">
            <a:extLst>
              <a:ext uri="{FF2B5EF4-FFF2-40B4-BE49-F238E27FC236}">
                <a16:creationId xmlns:a16="http://schemas.microsoft.com/office/drawing/2014/main" id="{57B0D898-6F3B-46C7-88D8-FFE691EDDCC5}"/>
              </a:ext>
            </a:extLst>
          </p:cNvPr>
          <p:cNvSpPr>
            <a:spLocks noGrp="1"/>
          </p:cNvSpPr>
          <p:nvPr/>
        </p:nvSpPr>
        <p:spPr>
          <a:xfrm>
            <a:off x="4857750" y="4591050"/>
            <a:ext cx="1657350" cy="495300"/>
          </a:xfrm>
          <a:prstGeom prst="roundRect">
            <a:avLst>
              <a:gd name="adj" fmla="val 25000"/>
            </a:avLst>
          </a:prstGeom>
          <a:solidFill>
            <a:srgbClr val="48A6C0"/>
          </a:solidFill>
          <a:ln w="0">
            <a:noFill/>
            <a:prstDash val="solid"/>
          </a:ln>
        </p:spPr>
        <p:txBody>
          <a:bodyPr/>
          <a:lstStyle/>
          <a:p>
            <a:endParaRPr lang="lv-LV"/>
          </a:p>
        </p:txBody>
      </p:sp>
      <p:sp>
        <p:nvSpPr>
          <p:cNvPr id="38" name="Taisnstūris 37">
            <a:extLst>
              <a:ext uri="{FF2B5EF4-FFF2-40B4-BE49-F238E27FC236}">
                <a16:creationId xmlns:a16="http://schemas.microsoft.com/office/drawing/2014/main" id="{9CCC7CF2-16AC-4C25-AEEC-340F771A2F04}"/>
              </a:ext>
            </a:extLst>
          </p:cNvPr>
          <p:cNvSpPr>
            <a:spLocks noGrp="1"/>
          </p:cNvSpPr>
          <p:nvPr/>
        </p:nvSpPr>
        <p:spPr>
          <a:xfrm>
            <a:off x="4972050" y="4667250"/>
            <a:ext cx="14287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rmAutofit/>
          </a:bodyPr>
          <a:lstStyle/>
          <a:p>
            <a:pPr algn="l">
              <a:defRPr sz="1125" b="1">
                <a:solidFill>
                  <a:srgbClr val="263442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263442"/>
                </a:solidFill>
                <a:latin typeface="Aptos"/>
                <a:ea typeface="Aptos"/>
                <a:cs typeface="Aptos"/>
              </a:rPr>
              <a:t>3. Noslīkšana</a:t>
            </a:r>
          </a:p>
        </p:txBody>
      </p:sp>
      <p:sp>
        <p:nvSpPr>
          <p:cNvPr id="39" name="Taisnstūris 38">
            <a:extLst>
              <a:ext uri="{FF2B5EF4-FFF2-40B4-BE49-F238E27FC236}">
                <a16:creationId xmlns:a16="http://schemas.microsoft.com/office/drawing/2014/main" id="{74C93CBA-C57C-473B-9D4B-DE74CE21E116}"/>
              </a:ext>
            </a:extLst>
          </p:cNvPr>
          <p:cNvSpPr>
            <a:spLocks noGrp="1"/>
          </p:cNvSpPr>
          <p:nvPr/>
        </p:nvSpPr>
        <p:spPr>
          <a:xfrm>
            <a:off x="4914900" y="5400675"/>
            <a:ext cx="1543050" cy="19050"/>
          </a:xfrm>
          <a:prstGeom prst="rect">
            <a:avLst/>
          </a:prstGeom>
          <a:solidFill>
            <a:srgbClr val="E3DED8"/>
          </a:solidFill>
          <a:ln w="0">
            <a:solidFill>
              <a:srgbClr val="E3DED8"/>
            </a:solidFill>
            <a:prstDash val="solid"/>
          </a:ln>
        </p:spPr>
        <p:txBody>
          <a:bodyPr/>
          <a:lstStyle/>
          <a:p>
            <a:endParaRPr lang="lv-LV"/>
          </a:p>
        </p:txBody>
      </p:sp>
      <p:sp>
        <p:nvSpPr>
          <p:cNvPr id="40" name="Taisnstūris 39">
            <a:extLst>
              <a:ext uri="{FF2B5EF4-FFF2-40B4-BE49-F238E27FC236}">
                <a16:creationId xmlns:a16="http://schemas.microsoft.com/office/drawing/2014/main" id="{86C9CCA5-661C-4B80-86AD-AB37B5637963}"/>
              </a:ext>
            </a:extLst>
          </p:cNvPr>
          <p:cNvSpPr>
            <a:spLocks noGrp="1"/>
          </p:cNvSpPr>
          <p:nvPr/>
        </p:nvSpPr>
        <p:spPr>
          <a:xfrm>
            <a:off x="4876800" y="5648325"/>
            <a:ext cx="16192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rmAutofit fontScale="86111" lnSpcReduction="10000"/>
          </a:bodyPr>
          <a:lstStyle/>
          <a:p>
            <a:pPr algn="ctr">
              <a:defRPr sz="900" b="1">
                <a:solidFill>
                  <a:srgbClr val="EF6C1C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EF6C1C"/>
                </a:solidFill>
                <a:latin typeface="Aptos"/>
                <a:ea typeface="Aptos"/>
                <a:cs typeface="Aptos"/>
              </a:rPr>
              <a:t>POLITIKAS FOKUSS</a:t>
            </a:r>
          </a:p>
        </p:txBody>
      </p:sp>
      <p:sp>
        <p:nvSpPr>
          <p:cNvPr id="41" name="Taisnstūris 40">
            <a:extLst>
              <a:ext uri="{FF2B5EF4-FFF2-40B4-BE49-F238E27FC236}">
                <a16:creationId xmlns:a16="http://schemas.microsoft.com/office/drawing/2014/main" id="{8DE5B80B-7F28-4BE6-9495-E0424540A66F}"/>
              </a:ext>
            </a:extLst>
          </p:cNvPr>
          <p:cNvSpPr>
            <a:spLocks noGrp="1"/>
          </p:cNvSpPr>
          <p:nvPr/>
        </p:nvSpPr>
        <p:spPr>
          <a:xfrm>
            <a:off x="4857750" y="6076950"/>
            <a:ext cx="1752600" cy="1104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91440" tIns="45720" rIns="91440" bIns="45720" anchor="t">
            <a:normAutofit fontScale="92500" lnSpcReduction="10000"/>
          </a:bodyPr>
          <a:lstStyle/>
          <a:p>
            <a:pPr algn="ctr">
              <a:spcAft>
                <a:spcPts val="600"/>
              </a:spcAft>
              <a:defRPr sz="1200" b="0">
                <a:solidFill>
                  <a:srgbClr val="263442"/>
                </a:solidFill>
                <a:latin typeface="Aptos"/>
                <a:ea typeface="Aptos"/>
                <a:cs typeface="Aptos"/>
              </a:defRPr>
            </a:pPr>
            <a:r>
              <a:rPr lang="lv-LV" sz="1200" b="0">
                <a:solidFill>
                  <a:srgbClr val="263442"/>
                </a:solidFill>
                <a:latin typeface="Aptos"/>
                <a:ea typeface="Aptos"/>
                <a:cs typeface="Aptos"/>
              </a:rPr>
              <a:t>Droša satiksme,</a:t>
            </a:r>
          </a:p>
          <a:p>
            <a:pPr algn="ctr">
              <a:spcAft>
                <a:spcPts val="600"/>
              </a:spcAft>
              <a:defRPr sz="1200" b="0">
                <a:solidFill>
                  <a:srgbClr val="263442"/>
                </a:solidFill>
                <a:latin typeface="Aptos"/>
                <a:ea typeface="Aptos"/>
                <a:cs typeface="Aptos"/>
              </a:defRPr>
            </a:pPr>
            <a:r>
              <a:rPr lang="lv-LV" sz="1200" b="0">
                <a:solidFill>
                  <a:srgbClr val="263442"/>
                </a:solidFill>
                <a:latin typeface="Aptos"/>
                <a:ea typeface="Aptos"/>
                <a:cs typeface="Aptos"/>
              </a:rPr>
              <a:t>psihiskās veselības atbalsts</a:t>
            </a:r>
          </a:p>
          <a:p>
            <a:pPr algn="ctr">
              <a:spcAft>
                <a:spcPts val="600"/>
              </a:spcAft>
              <a:defRPr sz="1200" b="0">
                <a:solidFill>
                  <a:srgbClr val="263442"/>
                </a:solidFill>
                <a:latin typeface="Aptos"/>
                <a:ea typeface="Aptos"/>
                <a:cs typeface="Aptos"/>
              </a:defRPr>
            </a:pPr>
            <a:r>
              <a:rPr lang="lv-LV" sz="1200">
                <a:solidFill>
                  <a:srgbClr val="263442"/>
                </a:solidFill>
                <a:latin typeface="Aptos"/>
              </a:rPr>
              <a:t>pašnāvību profilakse</a:t>
            </a:r>
            <a:endParaRPr lang="lv-LV" sz="1200" b="0">
              <a:solidFill>
                <a:srgbClr val="263442"/>
              </a:solidFill>
              <a:latin typeface="Aptos"/>
              <a:ea typeface="Aptos"/>
              <a:cs typeface="Aptos"/>
            </a:endParaRPr>
          </a:p>
          <a:p>
            <a:pPr algn="ctr">
              <a:spcAft>
                <a:spcPts val="600"/>
              </a:spcAft>
              <a:defRPr sz="1200" b="0">
                <a:solidFill>
                  <a:srgbClr val="263442"/>
                </a:solidFill>
                <a:latin typeface="Aptos"/>
                <a:ea typeface="Aptos"/>
                <a:cs typeface="Aptos"/>
              </a:defRPr>
            </a:pPr>
            <a:r>
              <a:rPr lang="lv-LV" sz="1200" b="0">
                <a:solidFill>
                  <a:srgbClr val="263442"/>
                </a:solidFill>
                <a:latin typeface="Aptos"/>
                <a:ea typeface="Aptos"/>
                <a:cs typeface="Aptos"/>
              </a:rPr>
              <a:t>agrīna risku profilakse</a:t>
            </a:r>
            <a:endParaRPr lang="en-US" sz="1200" b="0">
              <a:solidFill>
                <a:srgbClr val="263442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42" name="Taisnstūris: ar noapaļotiem stūriem 41">
            <a:extLst>
              <a:ext uri="{FF2B5EF4-FFF2-40B4-BE49-F238E27FC236}">
                <a16:creationId xmlns:a16="http://schemas.microsoft.com/office/drawing/2014/main" id="{4CDC2FBD-C762-496A-BF7C-DF167B81AA4B}"/>
              </a:ext>
            </a:extLst>
          </p:cNvPr>
          <p:cNvSpPr>
            <a:spLocks noGrp="1"/>
          </p:cNvSpPr>
          <p:nvPr/>
        </p:nvSpPr>
        <p:spPr>
          <a:xfrm>
            <a:off x="6781800" y="2343150"/>
            <a:ext cx="1885950" cy="5238750"/>
          </a:xfrm>
          <a:prstGeom prst="roundRect">
            <a:avLst>
              <a:gd name="adj" fmla="val 10101"/>
            </a:avLst>
          </a:prstGeom>
          <a:solidFill>
            <a:srgbClr val="FFFFFF"/>
          </a:solidFill>
          <a:ln w="10478">
            <a:solidFill>
              <a:srgbClr val="E3DED8"/>
            </a:solidFill>
            <a:prstDash val="solid"/>
          </a:ln>
        </p:spPr>
        <p:txBody>
          <a:bodyPr/>
          <a:lstStyle/>
          <a:p>
            <a:endParaRPr lang="lv-LV"/>
          </a:p>
        </p:txBody>
      </p:sp>
      <p:sp>
        <p:nvSpPr>
          <p:cNvPr id="43" name="Taisnstūris 42">
            <a:extLst>
              <a:ext uri="{FF2B5EF4-FFF2-40B4-BE49-F238E27FC236}">
                <a16:creationId xmlns:a16="http://schemas.microsoft.com/office/drawing/2014/main" id="{D4DCB690-064E-4659-B10E-9A6404E89582}"/>
              </a:ext>
            </a:extLst>
          </p:cNvPr>
          <p:cNvSpPr>
            <a:spLocks noGrp="1"/>
          </p:cNvSpPr>
          <p:nvPr/>
        </p:nvSpPr>
        <p:spPr>
          <a:xfrm>
            <a:off x="6781800" y="2343150"/>
            <a:ext cx="1885950" cy="76200"/>
          </a:xfrm>
          <a:prstGeom prst="rect">
            <a:avLst/>
          </a:prstGeom>
          <a:solidFill>
            <a:srgbClr val="8DAE45"/>
          </a:solidFill>
          <a:ln w="0">
            <a:solidFill>
              <a:srgbClr val="8DAE45"/>
            </a:solidFill>
            <a:prstDash val="solid"/>
          </a:ln>
        </p:spPr>
        <p:txBody>
          <a:bodyPr/>
          <a:lstStyle/>
          <a:p>
            <a:endParaRPr lang="lv-LV"/>
          </a:p>
        </p:txBody>
      </p:sp>
      <p:sp>
        <p:nvSpPr>
          <p:cNvPr id="44" name="Taisnstūris 43">
            <a:extLst>
              <a:ext uri="{FF2B5EF4-FFF2-40B4-BE49-F238E27FC236}">
                <a16:creationId xmlns:a16="http://schemas.microsoft.com/office/drawing/2014/main" id="{3C67BCBD-5378-421F-8651-6EF2EDEDA293}"/>
              </a:ext>
            </a:extLst>
          </p:cNvPr>
          <p:cNvSpPr>
            <a:spLocks noGrp="1"/>
          </p:cNvSpPr>
          <p:nvPr/>
        </p:nvSpPr>
        <p:spPr>
          <a:xfrm>
            <a:off x="6877050" y="2638425"/>
            <a:ext cx="16954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rmAutofit/>
          </a:bodyPr>
          <a:lstStyle/>
          <a:p>
            <a:pPr algn="ctr">
              <a:defRPr sz="1650" b="1">
                <a:solidFill>
                  <a:srgbClr val="263442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263442"/>
                </a:solidFill>
                <a:latin typeface="Aptos"/>
                <a:ea typeface="Aptos"/>
                <a:cs typeface="Aptos"/>
              </a:rPr>
              <a:t>15–17 gadi</a:t>
            </a:r>
          </a:p>
        </p:txBody>
      </p:sp>
      <p:sp>
        <p:nvSpPr>
          <p:cNvPr id="45" name="Taisnstūris: ar noapaļotiem stūriem 44">
            <a:extLst>
              <a:ext uri="{FF2B5EF4-FFF2-40B4-BE49-F238E27FC236}">
                <a16:creationId xmlns:a16="http://schemas.microsoft.com/office/drawing/2014/main" id="{D2F51149-EF31-4980-A536-6A5A9527D7BD}"/>
              </a:ext>
            </a:extLst>
          </p:cNvPr>
          <p:cNvSpPr>
            <a:spLocks noGrp="1"/>
          </p:cNvSpPr>
          <p:nvPr/>
        </p:nvSpPr>
        <p:spPr>
          <a:xfrm>
            <a:off x="6896100" y="3333750"/>
            <a:ext cx="1657350" cy="495300"/>
          </a:xfrm>
          <a:prstGeom prst="roundRect">
            <a:avLst>
              <a:gd name="adj" fmla="val 25000"/>
            </a:avLst>
          </a:prstGeom>
          <a:solidFill>
            <a:schemeClr val="accent2"/>
          </a:solidFill>
          <a:ln w="0">
            <a:noFill/>
            <a:prstDash val="solid"/>
          </a:ln>
        </p:spPr>
        <p:txBody>
          <a:bodyPr/>
          <a:lstStyle/>
          <a:p>
            <a:endParaRPr lang="lv-LV"/>
          </a:p>
        </p:txBody>
      </p:sp>
      <p:sp>
        <p:nvSpPr>
          <p:cNvPr id="46" name="Taisnstūris 45">
            <a:extLst>
              <a:ext uri="{FF2B5EF4-FFF2-40B4-BE49-F238E27FC236}">
                <a16:creationId xmlns:a16="http://schemas.microsoft.com/office/drawing/2014/main" id="{3B2076C0-FD3B-4439-820E-B115118A47C0}"/>
              </a:ext>
            </a:extLst>
          </p:cNvPr>
          <p:cNvSpPr>
            <a:spLocks noGrp="1"/>
          </p:cNvSpPr>
          <p:nvPr/>
        </p:nvSpPr>
        <p:spPr>
          <a:xfrm>
            <a:off x="6915150" y="3333750"/>
            <a:ext cx="169545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rmAutofit fontScale="93889"/>
          </a:bodyPr>
          <a:lstStyle/>
          <a:p>
            <a:pPr algn="l">
              <a:defRPr sz="1125" b="1">
                <a:solidFill>
                  <a:srgbClr val="263442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263442"/>
                </a:solidFill>
                <a:latin typeface="Aptos"/>
                <a:ea typeface="Aptos"/>
                <a:cs typeface="Aptos"/>
              </a:rPr>
              <a:t>1. </a:t>
            </a:r>
            <a:r>
              <a:rPr sz="1125" b="1" err="1">
                <a:solidFill>
                  <a:srgbClr val="263442"/>
                </a:solidFill>
                <a:latin typeface="Aptos"/>
                <a:ea typeface="Aptos"/>
                <a:cs typeface="Aptos"/>
              </a:rPr>
              <a:t>Transporta</a:t>
            </a:r>
            <a:endParaRPr sz="1125" b="1">
              <a:solidFill>
                <a:srgbClr val="263442"/>
              </a:solidFill>
              <a:latin typeface="Aptos"/>
              <a:ea typeface="Aptos"/>
              <a:cs typeface="Aptos"/>
            </a:endParaRPr>
          </a:p>
          <a:p>
            <a:pPr algn="l">
              <a:defRPr sz="1125" b="1">
                <a:solidFill>
                  <a:srgbClr val="263442"/>
                </a:solidFill>
                <a:latin typeface="Aptos"/>
                <a:ea typeface="Aptos"/>
                <a:cs typeface="Aptos"/>
              </a:defRPr>
            </a:pPr>
            <a:r>
              <a:rPr sz="1125" b="1" err="1">
                <a:solidFill>
                  <a:srgbClr val="263442"/>
                </a:solidFill>
                <a:latin typeface="Aptos"/>
                <a:ea typeface="Aptos"/>
                <a:cs typeface="Aptos"/>
              </a:rPr>
              <a:t>negadījumi</a:t>
            </a:r>
            <a:endParaRPr sz="1125" b="1">
              <a:solidFill>
                <a:srgbClr val="263442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47" name="Taisnstūris: ar noapaļotiem stūriem 46">
            <a:extLst>
              <a:ext uri="{FF2B5EF4-FFF2-40B4-BE49-F238E27FC236}">
                <a16:creationId xmlns:a16="http://schemas.microsoft.com/office/drawing/2014/main" id="{1D070E56-AC4F-476C-8E67-797DADE98D43}"/>
              </a:ext>
            </a:extLst>
          </p:cNvPr>
          <p:cNvSpPr>
            <a:spLocks noGrp="1"/>
          </p:cNvSpPr>
          <p:nvPr/>
        </p:nvSpPr>
        <p:spPr>
          <a:xfrm>
            <a:off x="6896100" y="3962400"/>
            <a:ext cx="1657350" cy="495300"/>
          </a:xfrm>
          <a:prstGeom prst="roundRect">
            <a:avLst>
              <a:gd name="adj" fmla="val 25000"/>
            </a:avLst>
          </a:prstGeom>
          <a:solidFill>
            <a:schemeClr val="accent5">
              <a:lumMod val="40000"/>
              <a:lumOff val="60000"/>
            </a:schemeClr>
          </a:solidFill>
          <a:ln w="0">
            <a:noFill/>
            <a:prstDash val="solid"/>
          </a:ln>
        </p:spPr>
        <p:txBody>
          <a:bodyPr/>
          <a:lstStyle/>
          <a:p>
            <a:endParaRPr lang="lv-LV"/>
          </a:p>
        </p:txBody>
      </p:sp>
      <p:sp>
        <p:nvSpPr>
          <p:cNvPr id="48" name="Taisnstūris 47">
            <a:extLst>
              <a:ext uri="{FF2B5EF4-FFF2-40B4-BE49-F238E27FC236}">
                <a16:creationId xmlns:a16="http://schemas.microsoft.com/office/drawing/2014/main" id="{4AAF7277-9CA1-4D1E-A3A3-2EDD8D5ABC5A}"/>
              </a:ext>
            </a:extLst>
          </p:cNvPr>
          <p:cNvSpPr>
            <a:spLocks noGrp="1"/>
          </p:cNvSpPr>
          <p:nvPr/>
        </p:nvSpPr>
        <p:spPr>
          <a:xfrm>
            <a:off x="7010400" y="4038600"/>
            <a:ext cx="14287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rmAutofit/>
          </a:bodyPr>
          <a:lstStyle/>
          <a:p>
            <a:pPr algn="l">
              <a:defRPr sz="1125" b="1">
                <a:solidFill>
                  <a:srgbClr val="263442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263442"/>
                </a:solidFill>
                <a:latin typeface="Aptos"/>
                <a:ea typeface="Aptos"/>
                <a:cs typeface="Aptos"/>
              </a:rPr>
              <a:t>2. </a:t>
            </a:r>
            <a:r>
              <a:rPr sz="1125" b="1" err="1">
                <a:solidFill>
                  <a:srgbClr val="263442"/>
                </a:solidFill>
                <a:latin typeface="Aptos"/>
                <a:ea typeface="Aptos"/>
                <a:cs typeface="Aptos"/>
              </a:rPr>
              <a:t>Saindēšanās</a:t>
            </a:r>
            <a:endParaRPr sz="1125" b="1">
              <a:solidFill>
                <a:srgbClr val="263442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49" name="Taisnstūris: ar noapaļotiem stūriem 48">
            <a:extLst>
              <a:ext uri="{FF2B5EF4-FFF2-40B4-BE49-F238E27FC236}">
                <a16:creationId xmlns:a16="http://schemas.microsoft.com/office/drawing/2014/main" id="{E48CE210-6208-4544-9132-F9B94F4FC4AA}"/>
              </a:ext>
            </a:extLst>
          </p:cNvPr>
          <p:cNvSpPr>
            <a:spLocks noGrp="1"/>
          </p:cNvSpPr>
          <p:nvPr/>
        </p:nvSpPr>
        <p:spPr>
          <a:xfrm>
            <a:off x="6896100" y="4591050"/>
            <a:ext cx="1657350" cy="495300"/>
          </a:xfrm>
          <a:prstGeom prst="roundRect">
            <a:avLst>
              <a:gd name="adj" fmla="val 25000"/>
            </a:avLst>
          </a:prstGeom>
          <a:solidFill>
            <a:srgbClr val="EEF1F3"/>
          </a:solidFill>
          <a:ln w="0">
            <a:noFill/>
            <a:prstDash val="solid"/>
          </a:ln>
        </p:spPr>
        <p:txBody>
          <a:bodyPr/>
          <a:lstStyle/>
          <a:p>
            <a:endParaRPr lang="lv-LV"/>
          </a:p>
        </p:txBody>
      </p:sp>
      <p:sp>
        <p:nvSpPr>
          <p:cNvPr id="50" name="Taisnstūris 49">
            <a:extLst>
              <a:ext uri="{FF2B5EF4-FFF2-40B4-BE49-F238E27FC236}">
                <a16:creationId xmlns:a16="http://schemas.microsoft.com/office/drawing/2014/main" id="{C0A63414-A232-441D-A57D-38B93D2B7308}"/>
              </a:ext>
            </a:extLst>
          </p:cNvPr>
          <p:cNvSpPr>
            <a:spLocks noGrp="1"/>
          </p:cNvSpPr>
          <p:nvPr/>
        </p:nvSpPr>
        <p:spPr>
          <a:xfrm>
            <a:off x="7010400" y="4667250"/>
            <a:ext cx="14287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rmAutofit/>
          </a:bodyPr>
          <a:lstStyle/>
          <a:p>
            <a:pPr algn="l">
              <a:defRPr sz="1125" b="1">
                <a:solidFill>
                  <a:srgbClr val="263442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263442"/>
                </a:solidFill>
                <a:latin typeface="Aptos"/>
                <a:ea typeface="Aptos"/>
                <a:cs typeface="Aptos"/>
              </a:rPr>
              <a:t>3. Pašnāvības</a:t>
            </a:r>
          </a:p>
        </p:txBody>
      </p:sp>
      <p:sp>
        <p:nvSpPr>
          <p:cNvPr id="51" name="Taisnstūris 50">
            <a:extLst>
              <a:ext uri="{FF2B5EF4-FFF2-40B4-BE49-F238E27FC236}">
                <a16:creationId xmlns:a16="http://schemas.microsoft.com/office/drawing/2014/main" id="{95257B52-8EC6-49D7-9141-67D29735AE36}"/>
              </a:ext>
            </a:extLst>
          </p:cNvPr>
          <p:cNvSpPr>
            <a:spLocks noGrp="1"/>
          </p:cNvSpPr>
          <p:nvPr/>
        </p:nvSpPr>
        <p:spPr>
          <a:xfrm>
            <a:off x="6953250" y="5400675"/>
            <a:ext cx="1543050" cy="19050"/>
          </a:xfrm>
          <a:prstGeom prst="rect">
            <a:avLst/>
          </a:prstGeom>
          <a:solidFill>
            <a:srgbClr val="E3DED8"/>
          </a:solidFill>
          <a:ln w="0">
            <a:solidFill>
              <a:srgbClr val="E3DED8"/>
            </a:solidFill>
            <a:prstDash val="solid"/>
          </a:ln>
        </p:spPr>
        <p:txBody>
          <a:bodyPr/>
          <a:lstStyle/>
          <a:p>
            <a:endParaRPr lang="lv-LV"/>
          </a:p>
        </p:txBody>
      </p:sp>
      <p:sp>
        <p:nvSpPr>
          <p:cNvPr id="52" name="Taisnstūris 51">
            <a:extLst>
              <a:ext uri="{FF2B5EF4-FFF2-40B4-BE49-F238E27FC236}">
                <a16:creationId xmlns:a16="http://schemas.microsoft.com/office/drawing/2014/main" id="{12B5EB88-DBFF-4CBF-AA25-030B3C4E98FC}"/>
              </a:ext>
            </a:extLst>
          </p:cNvPr>
          <p:cNvSpPr>
            <a:spLocks noGrp="1"/>
          </p:cNvSpPr>
          <p:nvPr/>
        </p:nvSpPr>
        <p:spPr>
          <a:xfrm>
            <a:off x="6915150" y="5648325"/>
            <a:ext cx="16192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rmAutofit fontScale="86111" lnSpcReduction="10000"/>
          </a:bodyPr>
          <a:lstStyle/>
          <a:p>
            <a:pPr algn="ctr">
              <a:defRPr sz="900" b="1">
                <a:solidFill>
                  <a:srgbClr val="8DAE45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8DAE45"/>
                </a:solidFill>
                <a:latin typeface="Aptos"/>
                <a:ea typeface="Aptos"/>
                <a:cs typeface="Aptos"/>
              </a:rPr>
              <a:t>POLITIKAS FOKUSS</a:t>
            </a:r>
          </a:p>
        </p:txBody>
      </p:sp>
      <p:sp>
        <p:nvSpPr>
          <p:cNvPr id="53" name="Taisnstūris 52">
            <a:extLst>
              <a:ext uri="{FF2B5EF4-FFF2-40B4-BE49-F238E27FC236}">
                <a16:creationId xmlns:a16="http://schemas.microsoft.com/office/drawing/2014/main" id="{A801A49F-0384-47D9-8B95-18DD086FDD3C}"/>
              </a:ext>
            </a:extLst>
          </p:cNvPr>
          <p:cNvSpPr>
            <a:spLocks noGrp="1"/>
          </p:cNvSpPr>
          <p:nvPr/>
        </p:nvSpPr>
        <p:spPr>
          <a:xfrm>
            <a:off x="6953250" y="6010275"/>
            <a:ext cx="1657350" cy="12477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rmAutofit fontScale="92500" lnSpcReduction="10000"/>
          </a:bodyPr>
          <a:lstStyle/>
          <a:p>
            <a:pPr algn="ctr">
              <a:spcAft>
                <a:spcPts val="600"/>
              </a:spcAft>
              <a:defRPr sz="1200" b="0">
                <a:solidFill>
                  <a:srgbClr val="263442"/>
                </a:solidFill>
                <a:latin typeface="Aptos"/>
                <a:ea typeface="Aptos"/>
                <a:cs typeface="Aptos"/>
              </a:defRPr>
            </a:pPr>
            <a:r>
              <a:rPr sz="1200" b="0" err="1">
                <a:solidFill>
                  <a:srgbClr val="263442"/>
                </a:solidFill>
                <a:latin typeface="Aptos"/>
                <a:ea typeface="Aptos"/>
                <a:cs typeface="Aptos"/>
              </a:rPr>
              <a:t>Droša</a:t>
            </a:r>
            <a:r>
              <a:rPr sz="1200" b="0">
                <a:solidFill>
                  <a:srgbClr val="263442"/>
                </a:solidFill>
                <a:latin typeface="Aptos"/>
                <a:ea typeface="Aptos"/>
                <a:cs typeface="Aptos"/>
              </a:rPr>
              <a:t> </a:t>
            </a:r>
            <a:r>
              <a:rPr sz="1200" b="0" err="1">
                <a:solidFill>
                  <a:srgbClr val="263442"/>
                </a:solidFill>
                <a:latin typeface="Aptos"/>
                <a:ea typeface="Aptos"/>
                <a:cs typeface="Aptos"/>
              </a:rPr>
              <a:t>satiksm</a:t>
            </a:r>
            <a:r>
              <a:rPr lang="lv-LV" sz="1200" b="0">
                <a:solidFill>
                  <a:srgbClr val="263442"/>
                </a:solidFill>
                <a:latin typeface="Aptos"/>
                <a:ea typeface="Aptos"/>
                <a:cs typeface="Aptos"/>
              </a:rPr>
              <a:t>e</a:t>
            </a:r>
            <a:r>
              <a:rPr sz="1200" b="0">
                <a:solidFill>
                  <a:srgbClr val="263442"/>
                </a:solidFill>
                <a:latin typeface="Aptos"/>
                <a:ea typeface="Aptos"/>
                <a:cs typeface="Aptos"/>
              </a:rPr>
              <a:t> </a:t>
            </a:r>
            <a:endParaRPr lang="lv-LV" sz="1200" b="1">
              <a:solidFill>
                <a:srgbClr val="263442"/>
              </a:solidFill>
              <a:latin typeface="Aptos"/>
              <a:ea typeface="Aptos"/>
              <a:cs typeface="Aptos"/>
            </a:endParaRPr>
          </a:p>
          <a:p>
            <a:pPr algn="ctr">
              <a:spcAft>
                <a:spcPts val="600"/>
              </a:spcAft>
              <a:defRPr sz="1200" b="0">
                <a:solidFill>
                  <a:srgbClr val="263442"/>
                </a:solidFill>
                <a:latin typeface="Aptos"/>
                <a:ea typeface="Aptos"/>
                <a:cs typeface="Aptos"/>
              </a:defRPr>
            </a:pPr>
            <a:r>
              <a:rPr lang="lv-LV" sz="1200" b="1">
                <a:solidFill>
                  <a:srgbClr val="263442"/>
                </a:solidFill>
                <a:latin typeface="Aptos"/>
                <a:ea typeface="Aptos"/>
                <a:cs typeface="Aptos"/>
              </a:rPr>
              <a:t>psihiskās veselības atbalsts</a:t>
            </a:r>
          </a:p>
          <a:p>
            <a:pPr algn="ctr">
              <a:spcAft>
                <a:spcPts val="600"/>
              </a:spcAft>
              <a:defRPr sz="1200" b="0">
                <a:solidFill>
                  <a:srgbClr val="263442"/>
                </a:solidFill>
                <a:latin typeface="Aptos"/>
                <a:ea typeface="Aptos"/>
                <a:cs typeface="Aptos"/>
              </a:defRPr>
            </a:pPr>
            <a:r>
              <a:rPr lang="lv-LV" sz="1200" b="1">
                <a:solidFill>
                  <a:srgbClr val="263442"/>
                </a:solidFill>
                <a:latin typeface="Aptos"/>
              </a:rPr>
              <a:t>pašnāvību profilakse</a:t>
            </a:r>
            <a:endParaRPr lang="lv-LV" sz="1200" b="1">
              <a:solidFill>
                <a:srgbClr val="263442"/>
              </a:solidFill>
              <a:latin typeface="Aptos"/>
              <a:ea typeface="Aptos"/>
              <a:cs typeface="Aptos"/>
            </a:endParaRPr>
          </a:p>
          <a:p>
            <a:pPr algn="ctr">
              <a:spcAft>
                <a:spcPts val="600"/>
              </a:spcAft>
              <a:defRPr sz="1200" b="0">
                <a:solidFill>
                  <a:srgbClr val="263442"/>
                </a:solidFill>
                <a:latin typeface="Aptos"/>
                <a:ea typeface="Aptos"/>
                <a:cs typeface="Aptos"/>
              </a:defRPr>
            </a:pPr>
            <a:r>
              <a:rPr lang="lv-LV" sz="1200" b="1">
                <a:solidFill>
                  <a:srgbClr val="263442"/>
                </a:solidFill>
                <a:latin typeface="Aptos"/>
                <a:ea typeface="Aptos"/>
                <a:cs typeface="Aptos"/>
              </a:rPr>
              <a:t> vielu pieejamības mazināšana</a:t>
            </a:r>
            <a:endParaRPr sz="1200" b="0">
              <a:solidFill>
                <a:srgbClr val="263442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54" name="Taisnstūris: ar noapaļotiem stūriem 53">
            <a:extLst>
              <a:ext uri="{FF2B5EF4-FFF2-40B4-BE49-F238E27FC236}">
                <a16:creationId xmlns:a16="http://schemas.microsoft.com/office/drawing/2014/main" id="{F930AACD-0D97-479F-94BB-616B67B3D456}"/>
              </a:ext>
            </a:extLst>
          </p:cNvPr>
          <p:cNvSpPr>
            <a:spLocks noGrp="1"/>
          </p:cNvSpPr>
          <p:nvPr/>
        </p:nvSpPr>
        <p:spPr>
          <a:xfrm>
            <a:off x="8820150" y="2343150"/>
            <a:ext cx="1885950" cy="5238750"/>
          </a:xfrm>
          <a:prstGeom prst="roundRect">
            <a:avLst>
              <a:gd name="adj" fmla="val 10101"/>
            </a:avLst>
          </a:prstGeom>
          <a:solidFill>
            <a:srgbClr val="FFFFFF"/>
          </a:solidFill>
          <a:ln w="10478">
            <a:solidFill>
              <a:srgbClr val="E3DED8"/>
            </a:solidFill>
            <a:prstDash val="solid"/>
          </a:ln>
        </p:spPr>
        <p:txBody>
          <a:bodyPr/>
          <a:lstStyle/>
          <a:p>
            <a:endParaRPr lang="lv-LV"/>
          </a:p>
        </p:txBody>
      </p:sp>
      <p:sp>
        <p:nvSpPr>
          <p:cNvPr id="55" name="Taisnstūris 54">
            <a:extLst>
              <a:ext uri="{FF2B5EF4-FFF2-40B4-BE49-F238E27FC236}">
                <a16:creationId xmlns:a16="http://schemas.microsoft.com/office/drawing/2014/main" id="{CFBC3479-3D65-4D97-8C8C-249C214EFD6D}"/>
              </a:ext>
            </a:extLst>
          </p:cNvPr>
          <p:cNvSpPr>
            <a:spLocks noGrp="1"/>
          </p:cNvSpPr>
          <p:nvPr/>
        </p:nvSpPr>
        <p:spPr>
          <a:xfrm>
            <a:off x="8820150" y="2343150"/>
            <a:ext cx="1885950" cy="76200"/>
          </a:xfrm>
          <a:prstGeom prst="rect">
            <a:avLst/>
          </a:prstGeom>
          <a:solidFill>
            <a:srgbClr val="315B78"/>
          </a:solidFill>
          <a:ln w="0">
            <a:solidFill>
              <a:srgbClr val="315B78"/>
            </a:solidFill>
            <a:prstDash val="solid"/>
          </a:ln>
        </p:spPr>
        <p:txBody>
          <a:bodyPr/>
          <a:lstStyle/>
          <a:p>
            <a:endParaRPr lang="lv-LV"/>
          </a:p>
        </p:txBody>
      </p:sp>
      <p:sp>
        <p:nvSpPr>
          <p:cNvPr id="56" name="Taisnstūris 55">
            <a:extLst>
              <a:ext uri="{FF2B5EF4-FFF2-40B4-BE49-F238E27FC236}">
                <a16:creationId xmlns:a16="http://schemas.microsoft.com/office/drawing/2014/main" id="{769FE8DA-F9D9-444C-BDD6-5E01A43C3A8B}"/>
              </a:ext>
            </a:extLst>
          </p:cNvPr>
          <p:cNvSpPr>
            <a:spLocks noGrp="1"/>
          </p:cNvSpPr>
          <p:nvPr/>
        </p:nvSpPr>
        <p:spPr>
          <a:xfrm>
            <a:off x="8915400" y="2638425"/>
            <a:ext cx="16954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rmAutofit/>
          </a:bodyPr>
          <a:lstStyle/>
          <a:p>
            <a:pPr algn="ctr">
              <a:defRPr sz="1650" b="1">
                <a:solidFill>
                  <a:srgbClr val="263442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263442"/>
                </a:solidFill>
                <a:latin typeface="Aptos"/>
                <a:ea typeface="Aptos"/>
                <a:cs typeface="Aptos"/>
              </a:rPr>
              <a:t>18–24 gadi</a:t>
            </a:r>
          </a:p>
        </p:txBody>
      </p:sp>
      <p:sp>
        <p:nvSpPr>
          <p:cNvPr id="57" name="Taisnstūris: ar noapaļotiem stūriem 56">
            <a:extLst>
              <a:ext uri="{FF2B5EF4-FFF2-40B4-BE49-F238E27FC236}">
                <a16:creationId xmlns:a16="http://schemas.microsoft.com/office/drawing/2014/main" id="{73C90E2D-6D3F-4B0F-B7FF-A97C19F41522}"/>
              </a:ext>
            </a:extLst>
          </p:cNvPr>
          <p:cNvSpPr>
            <a:spLocks noGrp="1"/>
          </p:cNvSpPr>
          <p:nvPr/>
        </p:nvSpPr>
        <p:spPr>
          <a:xfrm>
            <a:off x="8934450" y="3333750"/>
            <a:ext cx="1657350" cy="495300"/>
          </a:xfrm>
          <a:prstGeom prst="roundRect">
            <a:avLst>
              <a:gd name="adj" fmla="val 25000"/>
            </a:avLst>
          </a:prstGeom>
          <a:solidFill>
            <a:schemeClr val="accent2"/>
          </a:solidFill>
          <a:ln w="0">
            <a:noFill/>
            <a:prstDash val="solid"/>
          </a:ln>
        </p:spPr>
        <p:txBody>
          <a:bodyPr/>
          <a:lstStyle/>
          <a:p>
            <a:endParaRPr lang="lv-LV"/>
          </a:p>
        </p:txBody>
      </p:sp>
      <p:sp>
        <p:nvSpPr>
          <p:cNvPr id="58" name="Taisnstūris 57">
            <a:extLst>
              <a:ext uri="{FF2B5EF4-FFF2-40B4-BE49-F238E27FC236}">
                <a16:creationId xmlns:a16="http://schemas.microsoft.com/office/drawing/2014/main" id="{473B7AF0-F582-456E-9A67-8341EDB7A28E}"/>
              </a:ext>
            </a:extLst>
          </p:cNvPr>
          <p:cNvSpPr>
            <a:spLocks noGrp="1"/>
          </p:cNvSpPr>
          <p:nvPr/>
        </p:nvSpPr>
        <p:spPr>
          <a:xfrm>
            <a:off x="8915400" y="3333750"/>
            <a:ext cx="179070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rmAutofit fontScale="93889"/>
          </a:bodyPr>
          <a:lstStyle/>
          <a:p>
            <a:pPr algn="l">
              <a:defRPr sz="11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chemeClr val="tx1">
                    <a:lumMod val="95000"/>
                    <a:lumOff val="5000"/>
                  </a:schemeClr>
                </a:solidFill>
                <a:latin typeface="Aptos"/>
                <a:ea typeface="Aptos"/>
                <a:cs typeface="Aptos"/>
              </a:rPr>
              <a:t>1. </a:t>
            </a:r>
            <a:r>
              <a:rPr sz="1200" b="1" err="1">
                <a:solidFill>
                  <a:schemeClr val="tx1">
                    <a:lumMod val="95000"/>
                    <a:lumOff val="5000"/>
                  </a:schemeClr>
                </a:solidFill>
                <a:latin typeface="Aptos"/>
                <a:ea typeface="Aptos"/>
                <a:cs typeface="Aptos"/>
              </a:rPr>
              <a:t>Transporta</a:t>
            </a:r>
            <a:endParaRPr sz="1200" b="1">
              <a:solidFill>
                <a:schemeClr val="tx1">
                  <a:lumMod val="95000"/>
                  <a:lumOff val="5000"/>
                </a:schemeClr>
              </a:solidFill>
              <a:latin typeface="Aptos"/>
              <a:ea typeface="Aptos"/>
              <a:cs typeface="Aptos"/>
            </a:endParaRPr>
          </a:p>
          <a:p>
            <a:pPr algn="l">
              <a:defRPr sz="11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200" b="1" err="1">
                <a:solidFill>
                  <a:schemeClr val="tx1">
                    <a:lumMod val="95000"/>
                    <a:lumOff val="5000"/>
                  </a:schemeClr>
                </a:solidFill>
                <a:latin typeface="Aptos"/>
                <a:ea typeface="Aptos"/>
                <a:cs typeface="Aptos"/>
              </a:rPr>
              <a:t>negadījumi</a:t>
            </a:r>
            <a:endParaRPr sz="1200" b="1">
              <a:solidFill>
                <a:schemeClr val="tx1">
                  <a:lumMod val="95000"/>
                  <a:lumOff val="5000"/>
                </a:schemeClr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59" name="Taisnstūris: ar noapaļotiem stūriem 58">
            <a:extLst>
              <a:ext uri="{FF2B5EF4-FFF2-40B4-BE49-F238E27FC236}">
                <a16:creationId xmlns:a16="http://schemas.microsoft.com/office/drawing/2014/main" id="{830FBA5E-9283-4669-85BE-B48BFD425664}"/>
              </a:ext>
            </a:extLst>
          </p:cNvPr>
          <p:cNvSpPr>
            <a:spLocks noGrp="1"/>
          </p:cNvSpPr>
          <p:nvPr/>
        </p:nvSpPr>
        <p:spPr>
          <a:xfrm>
            <a:off x="8934450" y="3962400"/>
            <a:ext cx="1657350" cy="495300"/>
          </a:xfrm>
          <a:prstGeom prst="roundRect">
            <a:avLst>
              <a:gd name="adj" fmla="val 25000"/>
            </a:avLst>
          </a:prstGeom>
          <a:solidFill>
            <a:srgbClr val="EEF1F3"/>
          </a:solidFill>
          <a:ln w="0">
            <a:noFill/>
            <a:prstDash val="solid"/>
          </a:ln>
        </p:spPr>
        <p:txBody>
          <a:bodyPr/>
          <a:lstStyle/>
          <a:p>
            <a:endParaRPr lang="lv-LV"/>
          </a:p>
        </p:txBody>
      </p:sp>
      <p:sp>
        <p:nvSpPr>
          <p:cNvPr id="60" name="Taisnstūris 59">
            <a:extLst>
              <a:ext uri="{FF2B5EF4-FFF2-40B4-BE49-F238E27FC236}">
                <a16:creationId xmlns:a16="http://schemas.microsoft.com/office/drawing/2014/main" id="{C65FB943-A2BE-4E09-B75E-968979BADC18}"/>
              </a:ext>
            </a:extLst>
          </p:cNvPr>
          <p:cNvSpPr>
            <a:spLocks noGrp="1"/>
          </p:cNvSpPr>
          <p:nvPr/>
        </p:nvSpPr>
        <p:spPr>
          <a:xfrm>
            <a:off x="9048750" y="4038600"/>
            <a:ext cx="14287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rmAutofit/>
          </a:bodyPr>
          <a:lstStyle/>
          <a:p>
            <a:pPr algn="l">
              <a:defRPr sz="1125" b="1">
                <a:solidFill>
                  <a:srgbClr val="263442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263442"/>
                </a:solidFill>
                <a:latin typeface="Aptos"/>
                <a:ea typeface="Aptos"/>
                <a:cs typeface="Aptos"/>
              </a:rPr>
              <a:t>2. Pašnāvības</a:t>
            </a:r>
          </a:p>
        </p:txBody>
      </p:sp>
      <p:sp>
        <p:nvSpPr>
          <p:cNvPr id="61" name="Taisnstūris: ar noapaļotiem stūriem 60">
            <a:extLst>
              <a:ext uri="{FF2B5EF4-FFF2-40B4-BE49-F238E27FC236}">
                <a16:creationId xmlns:a16="http://schemas.microsoft.com/office/drawing/2014/main" id="{F74398A8-EBC3-41B7-9C43-783DB7224A9A}"/>
              </a:ext>
            </a:extLst>
          </p:cNvPr>
          <p:cNvSpPr>
            <a:spLocks noGrp="1"/>
          </p:cNvSpPr>
          <p:nvPr/>
        </p:nvSpPr>
        <p:spPr>
          <a:xfrm>
            <a:off x="8934450" y="4591050"/>
            <a:ext cx="1657350" cy="495300"/>
          </a:xfrm>
          <a:prstGeom prst="roundRect">
            <a:avLst>
              <a:gd name="adj" fmla="val 25000"/>
            </a:avLst>
          </a:prstGeom>
          <a:solidFill>
            <a:schemeClr val="accent5">
              <a:lumMod val="40000"/>
              <a:lumOff val="60000"/>
            </a:schemeClr>
          </a:solidFill>
          <a:ln w="0">
            <a:noFill/>
            <a:prstDash val="solid"/>
          </a:ln>
        </p:spPr>
        <p:txBody>
          <a:bodyPr/>
          <a:lstStyle/>
          <a:p>
            <a:endParaRPr lang="lv-LV"/>
          </a:p>
        </p:txBody>
      </p:sp>
      <p:sp>
        <p:nvSpPr>
          <p:cNvPr id="62" name="Taisnstūris 61">
            <a:extLst>
              <a:ext uri="{FF2B5EF4-FFF2-40B4-BE49-F238E27FC236}">
                <a16:creationId xmlns:a16="http://schemas.microsoft.com/office/drawing/2014/main" id="{87D0C0E9-3F9E-4F88-BF70-C7568F4245AD}"/>
              </a:ext>
            </a:extLst>
          </p:cNvPr>
          <p:cNvSpPr>
            <a:spLocks noGrp="1"/>
          </p:cNvSpPr>
          <p:nvPr/>
        </p:nvSpPr>
        <p:spPr>
          <a:xfrm>
            <a:off x="9048750" y="4667250"/>
            <a:ext cx="14287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rmAutofit/>
          </a:bodyPr>
          <a:lstStyle/>
          <a:p>
            <a:pPr algn="l">
              <a:defRPr sz="1125" b="1">
                <a:solidFill>
                  <a:srgbClr val="263442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263442"/>
                </a:solidFill>
                <a:latin typeface="Aptos"/>
                <a:ea typeface="Aptos"/>
                <a:cs typeface="Aptos"/>
              </a:rPr>
              <a:t>3. Saindēšanās</a:t>
            </a:r>
          </a:p>
        </p:txBody>
      </p:sp>
      <p:sp>
        <p:nvSpPr>
          <p:cNvPr id="63" name="Taisnstūris 62">
            <a:extLst>
              <a:ext uri="{FF2B5EF4-FFF2-40B4-BE49-F238E27FC236}">
                <a16:creationId xmlns:a16="http://schemas.microsoft.com/office/drawing/2014/main" id="{C2D4EBC7-AACE-4E58-92F4-3E8A6047FF35}"/>
              </a:ext>
            </a:extLst>
          </p:cNvPr>
          <p:cNvSpPr>
            <a:spLocks noGrp="1"/>
          </p:cNvSpPr>
          <p:nvPr/>
        </p:nvSpPr>
        <p:spPr>
          <a:xfrm>
            <a:off x="8991600" y="5400675"/>
            <a:ext cx="1543050" cy="19050"/>
          </a:xfrm>
          <a:prstGeom prst="rect">
            <a:avLst/>
          </a:prstGeom>
          <a:solidFill>
            <a:srgbClr val="E3DED8"/>
          </a:solidFill>
          <a:ln w="0">
            <a:solidFill>
              <a:srgbClr val="E3DED8"/>
            </a:solidFill>
            <a:prstDash val="solid"/>
          </a:ln>
        </p:spPr>
        <p:txBody>
          <a:bodyPr/>
          <a:lstStyle/>
          <a:p>
            <a:endParaRPr lang="lv-LV"/>
          </a:p>
        </p:txBody>
      </p:sp>
      <p:sp>
        <p:nvSpPr>
          <p:cNvPr id="64" name="Taisnstūris 63">
            <a:extLst>
              <a:ext uri="{FF2B5EF4-FFF2-40B4-BE49-F238E27FC236}">
                <a16:creationId xmlns:a16="http://schemas.microsoft.com/office/drawing/2014/main" id="{E3D2D967-9A88-420A-AF6D-C3FCEA1E6D66}"/>
              </a:ext>
            </a:extLst>
          </p:cNvPr>
          <p:cNvSpPr>
            <a:spLocks noGrp="1"/>
          </p:cNvSpPr>
          <p:nvPr/>
        </p:nvSpPr>
        <p:spPr>
          <a:xfrm>
            <a:off x="8953500" y="5648325"/>
            <a:ext cx="16192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rmAutofit fontScale="86111" lnSpcReduction="10000"/>
          </a:bodyPr>
          <a:lstStyle/>
          <a:p>
            <a:pPr algn="ctr">
              <a:defRPr sz="900" b="1">
                <a:solidFill>
                  <a:srgbClr val="315B78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315B78"/>
                </a:solidFill>
                <a:latin typeface="Aptos"/>
                <a:ea typeface="Aptos"/>
                <a:cs typeface="Aptos"/>
              </a:rPr>
              <a:t>POLITIKAS FOKUSS</a:t>
            </a:r>
          </a:p>
        </p:txBody>
      </p:sp>
      <p:sp>
        <p:nvSpPr>
          <p:cNvPr id="65" name="Taisnstūris 64">
            <a:extLst>
              <a:ext uri="{FF2B5EF4-FFF2-40B4-BE49-F238E27FC236}">
                <a16:creationId xmlns:a16="http://schemas.microsoft.com/office/drawing/2014/main" id="{7300567D-74E1-45AD-9476-454FB3CD1882}"/>
              </a:ext>
            </a:extLst>
          </p:cNvPr>
          <p:cNvSpPr>
            <a:spLocks noGrp="1"/>
          </p:cNvSpPr>
          <p:nvPr/>
        </p:nvSpPr>
        <p:spPr>
          <a:xfrm>
            <a:off x="8991600" y="6076950"/>
            <a:ext cx="1543050" cy="131826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rmAutofit fontScale="92500" lnSpcReduction="10000"/>
          </a:bodyPr>
          <a:lstStyle/>
          <a:p>
            <a:pPr algn="ctr">
              <a:spcAft>
                <a:spcPts val="600"/>
              </a:spcAft>
              <a:defRPr sz="1200" b="0">
                <a:solidFill>
                  <a:srgbClr val="263442"/>
                </a:solidFill>
                <a:latin typeface="Aptos"/>
                <a:ea typeface="Aptos"/>
                <a:cs typeface="Aptos"/>
              </a:defRPr>
            </a:pPr>
            <a:r>
              <a:rPr lang="lv-LV" sz="1200">
                <a:solidFill>
                  <a:srgbClr val="263442"/>
                </a:solidFill>
                <a:latin typeface="Aptos"/>
                <a:ea typeface="Aptos"/>
                <a:cs typeface="Aptos"/>
              </a:rPr>
              <a:t>Droša satiksme </a:t>
            </a:r>
            <a:endParaRPr lang="lv-LV" sz="1200" b="1">
              <a:solidFill>
                <a:srgbClr val="263442"/>
              </a:solidFill>
              <a:latin typeface="Aptos"/>
              <a:ea typeface="Aptos"/>
              <a:cs typeface="Aptos"/>
            </a:endParaRPr>
          </a:p>
          <a:p>
            <a:pPr algn="ctr">
              <a:spcAft>
                <a:spcPts val="600"/>
              </a:spcAft>
              <a:defRPr sz="1200" b="0">
                <a:solidFill>
                  <a:srgbClr val="263442"/>
                </a:solidFill>
                <a:latin typeface="Aptos"/>
                <a:ea typeface="Aptos"/>
                <a:cs typeface="Aptos"/>
              </a:defRPr>
            </a:pPr>
            <a:r>
              <a:rPr lang="lv-LV" sz="1200" b="1">
                <a:solidFill>
                  <a:srgbClr val="263442"/>
                </a:solidFill>
                <a:latin typeface="Aptos"/>
                <a:ea typeface="Aptos"/>
                <a:cs typeface="Aptos"/>
              </a:rPr>
              <a:t>psihiskās veselības atbalsts</a:t>
            </a:r>
          </a:p>
          <a:p>
            <a:pPr algn="ctr">
              <a:spcAft>
                <a:spcPts val="600"/>
              </a:spcAft>
              <a:defRPr sz="1200" b="0">
                <a:solidFill>
                  <a:srgbClr val="263442"/>
                </a:solidFill>
                <a:latin typeface="Aptos"/>
                <a:ea typeface="Aptos"/>
                <a:cs typeface="Aptos"/>
              </a:defRPr>
            </a:pPr>
            <a:r>
              <a:rPr lang="lv-LV" sz="1200" b="1">
                <a:solidFill>
                  <a:srgbClr val="263442"/>
                </a:solidFill>
                <a:latin typeface="Aptos"/>
              </a:rPr>
              <a:t>pašnāvību profilakse</a:t>
            </a:r>
            <a:endParaRPr lang="lv-LV" sz="1200" b="1">
              <a:solidFill>
                <a:srgbClr val="263442"/>
              </a:solidFill>
              <a:latin typeface="Aptos"/>
              <a:ea typeface="Aptos"/>
              <a:cs typeface="Aptos"/>
            </a:endParaRPr>
          </a:p>
          <a:p>
            <a:pPr algn="ctr">
              <a:spcAft>
                <a:spcPts val="600"/>
              </a:spcAft>
              <a:defRPr sz="1200" b="0">
                <a:solidFill>
                  <a:srgbClr val="263442"/>
                </a:solidFill>
                <a:latin typeface="Aptos"/>
                <a:ea typeface="Aptos"/>
                <a:cs typeface="Aptos"/>
              </a:defRPr>
            </a:pPr>
            <a:r>
              <a:rPr lang="lv-LV" sz="1200" b="1">
                <a:solidFill>
                  <a:srgbClr val="263442"/>
                </a:solidFill>
                <a:latin typeface="Aptos"/>
                <a:ea typeface="Aptos"/>
                <a:cs typeface="Aptos"/>
              </a:rPr>
              <a:t> vielu pieejamības mazināšana</a:t>
            </a:r>
            <a:endParaRPr lang="lv-LV" sz="1200">
              <a:solidFill>
                <a:srgbClr val="263442"/>
              </a:solidFill>
              <a:latin typeface="Aptos"/>
              <a:ea typeface="Aptos"/>
              <a:cs typeface="Aptos"/>
            </a:endParaRPr>
          </a:p>
          <a:p>
            <a:pPr algn="ctr">
              <a:defRPr sz="1200" b="0">
                <a:solidFill>
                  <a:srgbClr val="263442"/>
                </a:solidFill>
                <a:latin typeface="Aptos"/>
                <a:ea typeface="Aptos"/>
                <a:cs typeface="Aptos"/>
              </a:defRPr>
            </a:pPr>
            <a:endParaRPr sz="1200" b="0">
              <a:solidFill>
                <a:srgbClr val="263442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66" name="Taisnstūris: ar noapaļotiem stūriem 65">
            <a:extLst>
              <a:ext uri="{FF2B5EF4-FFF2-40B4-BE49-F238E27FC236}">
                <a16:creationId xmlns:a16="http://schemas.microsoft.com/office/drawing/2014/main" id="{AD674BD5-8A09-4F68-889B-C1D226AA0382}"/>
              </a:ext>
            </a:extLst>
          </p:cNvPr>
          <p:cNvSpPr>
            <a:spLocks noGrp="1"/>
          </p:cNvSpPr>
          <p:nvPr/>
        </p:nvSpPr>
        <p:spPr>
          <a:xfrm>
            <a:off x="10858500" y="2343150"/>
            <a:ext cx="1885950" cy="5238750"/>
          </a:xfrm>
          <a:prstGeom prst="roundRect">
            <a:avLst>
              <a:gd name="adj" fmla="val 10101"/>
            </a:avLst>
          </a:prstGeom>
          <a:solidFill>
            <a:srgbClr val="FFFFFF"/>
          </a:solidFill>
          <a:ln w="10478">
            <a:solidFill>
              <a:srgbClr val="E3DED8"/>
            </a:solidFill>
            <a:prstDash val="solid"/>
          </a:ln>
        </p:spPr>
        <p:txBody>
          <a:bodyPr/>
          <a:lstStyle/>
          <a:p>
            <a:endParaRPr lang="lv-LV"/>
          </a:p>
        </p:txBody>
      </p:sp>
      <p:sp>
        <p:nvSpPr>
          <p:cNvPr id="67" name="Taisnstūris 66">
            <a:extLst>
              <a:ext uri="{FF2B5EF4-FFF2-40B4-BE49-F238E27FC236}">
                <a16:creationId xmlns:a16="http://schemas.microsoft.com/office/drawing/2014/main" id="{68DDBE3C-0D22-4345-9E5E-2F69C41C3A0B}"/>
              </a:ext>
            </a:extLst>
          </p:cNvPr>
          <p:cNvSpPr>
            <a:spLocks noGrp="1"/>
          </p:cNvSpPr>
          <p:nvPr/>
        </p:nvSpPr>
        <p:spPr>
          <a:xfrm>
            <a:off x="10858500" y="2343150"/>
            <a:ext cx="1885950" cy="76200"/>
          </a:xfrm>
          <a:prstGeom prst="rect">
            <a:avLst/>
          </a:prstGeom>
          <a:solidFill>
            <a:srgbClr val="7655A5"/>
          </a:solidFill>
          <a:ln w="0">
            <a:solidFill>
              <a:srgbClr val="7655A5"/>
            </a:solidFill>
            <a:prstDash val="solid"/>
          </a:ln>
        </p:spPr>
        <p:txBody>
          <a:bodyPr/>
          <a:lstStyle/>
          <a:p>
            <a:endParaRPr lang="lv-LV"/>
          </a:p>
        </p:txBody>
      </p:sp>
      <p:sp>
        <p:nvSpPr>
          <p:cNvPr id="68" name="Taisnstūris 67">
            <a:extLst>
              <a:ext uri="{FF2B5EF4-FFF2-40B4-BE49-F238E27FC236}">
                <a16:creationId xmlns:a16="http://schemas.microsoft.com/office/drawing/2014/main" id="{65C219FF-5F35-4046-82B7-524FFB4A2B06}"/>
              </a:ext>
            </a:extLst>
          </p:cNvPr>
          <p:cNvSpPr>
            <a:spLocks noGrp="1"/>
          </p:cNvSpPr>
          <p:nvPr/>
        </p:nvSpPr>
        <p:spPr>
          <a:xfrm>
            <a:off x="10953750" y="2638425"/>
            <a:ext cx="16954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rmAutofit/>
          </a:bodyPr>
          <a:lstStyle/>
          <a:p>
            <a:pPr algn="ctr">
              <a:defRPr sz="1650" b="1">
                <a:solidFill>
                  <a:srgbClr val="263442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263442"/>
                </a:solidFill>
                <a:latin typeface="Aptos"/>
                <a:ea typeface="Aptos"/>
                <a:cs typeface="Aptos"/>
              </a:rPr>
              <a:t>25–64 gadi</a:t>
            </a:r>
          </a:p>
        </p:txBody>
      </p:sp>
      <p:sp>
        <p:nvSpPr>
          <p:cNvPr id="69" name="Taisnstūris: ar noapaļotiem stūriem 68">
            <a:extLst>
              <a:ext uri="{FF2B5EF4-FFF2-40B4-BE49-F238E27FC236}">
                <a16:creationId xmlns:a16="http://schemas.microsoft.com/office/drawing/2014/main" id="{D7789A3C-653C-4528-9B76-3A3F02111B0B}"/>
              </a:ext>
            </a:extLst>
          </p:cNvPr>
          <p:cNvSpPr>
            <a:spLocks noGrp="1"/>
          </p:cNvSpPr>
          <p:nvPr/>
        </p:nvSpPr>
        <p:spPr>
          <a:xfrm>
            <a:off x="10972800" y="3333750"/>
            <a:ext cx="1657350" cy="495300"/>
          </a:xfrm>
          <a:prstGeom prst="roundRect">
            <a:avLst>
              <a:gd name="adj" fmla="val 25000"/>
            </a:avLst>
          </a:prstGeom>
          <a:solidFill>
            <a:schemeClr val="accent5">
              <a:lumMod val="40000"/>
              <a:lumOff val="60000"/>
            </a:schemeClr>
          </a:solidFill>
          <a:ln w="0">
            <a:noFill/>
            <a:prstDash val="solid"/>
          </a:ln>
        </p:spPr>
        <p:txBody>
          <a:bodyPr/>
          <a:lstStyle/>
          <a:p>
            <a:endParaRPr lang="lv-LV"/>
          </a:p>
        </p:txBody>
      </p:sp>
      <p:sp>
        <p:nvSpPr>
          <p:cNvPr id="70" name="Taisnstūris 69">
            <a:extLst>
              <a:ext uri="{FF2B5EF4-FFF2-40B4-BE49-F238E27FC236}">
                <a16:creationId xmlns:a16="http://schemas.microsoft.com/office/drawing/2014/main" id="{DC049761-0BCC-4854-8D1C-8815CE47ED73}"/>
              </a:ext>
            </a:extLst>
          </p:cNvPr>
          <p:cNvSpPr>
            <a:spLocks noGrp="1"/>
          </p:cNvSpPr>
          <p:nvPr/>
        </p:nvSpPr>
        <p:spPr>
          <a:xfrm>
            <a:off x="11087100" y="3409950"/>
            <a:ext cx="14287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rmAutofit/>
          </a:bodyPr>
          <a:lstStyle/>
          <a:p>
            <a:pPr algn="l">
              <a:defRPr sz="11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chemeClr val="tx1">
                    <a:lumMod val="95000"/>
                    <a:lumOff val="5000"/>
                  </a:schemeClr>
                </a:solidFill>
                <a:latin typeface="Aptos"/>
                <a:ea typeface="Aptos"/>
                <a:cs typeface="Aptos"/>
              </a:rPr>
              <a:t>1. </a:t>
            </a:r>
            <a:r>
              <a:rPr sz="1125" b="1" err="1">
                <a:solidFill>
                  <a:schemeClr val="tx1">
                    <a:lumMod val="95000"/>
                    <a:lumOff val="5000"/>
                  </a:schemeClr>
                </a:solidFill>
                <a:latin typeface="Aptos"/>
                <a:ea typeface="Aptos"/>
                <a:cs typeface="Aptos"/>
              </a:rPr>
              <a:t>Saindēšanās</a:t>
            </a:r>
            <a:endParaRPr sz="1125" b="1">
              <a:solidFill>
                <a:schemeClr val="tx1">
                  <a:lumMod val="95000"/>
                  <a:lumOff val="5000"/>
                </a:schemeClr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71" name="Taisnstūris: ar noapaļotiem stūriem 70">
            <a:extLst>
              <a:ext uri="{FF2B5EF4-FFF2-40B4-BE49-F238E27FC236}">
                <a16:creationId xmlns:a16="http://schemas.microsoft.com/office/drawing/2014/main" id="{1E68EA11-7C37-40C8-933A-E448658A4D71}"/>
              </a:ext>
            </a:extLst>
          </p:cNvPr>
          <p:cNvSpPr>
            <a:spLocks noGrp="1"/>
          </p:cNvSpPr>
          <p:nvPr/>
        </p:nvSpPr>
        <p:spPr>
          <a:xfrm>
            <a:off x="10972800" y="3962400"/>
            <a:ext cx="1657350" cy="495300"/>
          </a:xfrm>
          <a:prstGeom prst="roundRect">
            <a:avLst>
              <a:gd name="adj" fmla="val 25000"/>
            </a:avLst>
          </a:prstGeom>
          <a:solidFill>
            <a:srgbClr val="EEF1F3"/>
          </a:solidFill>
          <a:ln w="0">
            <a:noFill/>
            <a:prstDash val="solid"/>
          </a:ln>
        </p:spPr>
        <p:txBody>
          <a:bodyPr/>
          <a:lstStyle/>
          <a:p>
            <a:endParaRPr lang="lv-LV"/>
          </a:p>
        </p:txBody>
      </p:sp>
      <p:sp>
        <p:nvSpPr>
          <p:cNvPr id="72" name="Taisnstūris 71">
            <a:extLst>
              <a:ext uri="{FF2B5EF4-FFF2-40B4-BE49-F238E27FC236}">
                <a16:creationId xmlns:a16="http://schemas.microsoft.com/office/drawing/2014/main" id="{5F857E72-968D-4975-A99B-C117AE165681}"/>
              </a:ext>
            </a:extLst>
          </p:cNvPr>
          <p:cNvSpPr>
            <a:spLocks noGrp="1"/>
          </p:cNvSpPr>
          <p:nvPr/>
        </p:nvSpPr>
        <p:spPr>
          <a:xfrm>
            <a:off x="11087100" y="4038600"/>
            <a:ext cx="14287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rmAutofit/>
          </a:bodyPr>
          <a:lstStyle/>
          <a:p>
            <a:pPr algn="l">
              <a:defRPr sz="1125" b="1">
                <a:solidFill>
                  <a:srgbClr val="263442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263442"/>
                </a:solidFill>
                <a:latin typeface="Aptos"/>
                <a:ea typeface="Aptos"/>
                <a:cs typeface="Aptos"/>
              </a:rPr>
              <a:t>2. Pašnāvības</a:t>
            </a:r>
          </a:p>
        </p:txBody>
      </p:sp>
      <p:sp>
        <p:nvSpPr>
          <p:cNvPr id="73" name="Taisnstūris: ar noapaļotiem stūriem 72">
            <a:extLst>
              <a:ext uri="{FF2B5EF4-FFF2-40B4-BE49-F238E27FC236}">
                <a16:creationId xmlns:a16="http://schemas.microsoft.com/office/drawing/2014/main" id="{D78AF9AF-E3B3-4B13-BA2E-784D89F7094D}"/>
              </a:ext>
            </a:extLst>
          </p:cNvPr>
          <p:cNvSpPr>
            <a:spLocks noGrp="1"/>
          </p:cNvSpPr>
          <p:nvPr/>
        </p:nvSpPr>
        <p:spPr>
          <a:xfrm>
            <a:off x="10972800" y="4591050"/>
            <a:ext cx="1657350" cy="495300"/>
          </a:xfrm>
          <a:prstGeom prst="roundRect">
            <a:avLst>
              <a:gd name="adj" fmla="val 25000"/>
            </a:avLst>
          </a:prstGeom>
          <a:solidFill>
            <a:schemeClr val="accent2"/>
          </a:solidFill>
          <a:ln w="0">
            <a:noFill/>
            <a:prstDash val="solid"/>
          </a:ln>
        </p:spPr>
        <p:txBody>
          <a:bodyPr/>
          <a:lstStyle/>
          <a:p>
            <a:endParaRPr lang="lv-LV"/>
          </a:p>
        </p:txBody>
      </p:sp>
      <p:sp>
        <p:nvSpPr>
          <p:cNvPr id="74" name="Taisnstūris 73">
            <a:extLst>
              <a:ext uri="{FF2B5EF4-FFF2-40B4-BE49-F238E27FC236}">
                <a16:creationId xmlns:a16="http://schemas.microsoft.com/office/drawing/2014/main" id="{466BE895-21D8-4D22-83F9-211B024C3606}"/>
              </a:ext>
            </a:extLst>
          </p:cNvPr>
          <p:cNvSpPr>
            <a:spLocks noGrp="1"/>
          </p:cNvSpPr>
          <p:nvPr/>
        </p:nvSpPr>
        <p:spPr>
          <a:xfrm>
            <a:off x="11029950" y="4591050"/>
            <a:ext cx="1619250" cy="475038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rmAutofit fontScale="93889"/>
          </a:bodyPr>
          <a:lstStyle/>
          <a:p>
            <a:pPr algn="l">
              <a:defRPr sz="1125" b="1">
                <a:solidFill>
                  <a:srgbClr val="263442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263442"/>
                </a:solidFill>
                <a:latin typeface="Aptos"/>
                <a:ea typeface="Aptos"/>
                <a:cs typeface="Aptos"/>
              </a:rPr>
              <a:t>3. </a:t>
            </a:r>
            <a:r>
              <a:rPr sz="1125" b="1" err="1">
                <a:solidFill>
                  <a:srgbClr val="263442"/>
                </a:solidFill>
                <a:latin typeface="Aptos"/>
                <a:ea typeface="Aptos"/>
                <a:cs typeface="Aptos"/>
              </a:rPr>
              <a:t>Transporta</a:t>
            </a:r>
            <a:endParaRPr sz="1125" b="1">
              <a:solidFill>
                <a:srgbClr val="263442"/>
              </a:solidFill>
              <a:latin typeface="Aptos"/>
              <a:ea typeface="Aptos"/>
              <a:cs typeface="Aptos"/>
            </a:endParaRPr>
          </a:p>
          <a:p>
            <a:pPr algn="l">
              <a:defRPr sz="1125" b="1">
                <a:solidFill>
                  <a:srgbClr val="263442"/>
                </a:solidFill>
                <a:latin typeface="Aptos"/>
                <a:ea typeface="Aptos"/>
                <a:cs typeface="Aptos"/>
              </a:defRPr>
            </a:pPr>
            <a:r>
              <a:rPr sz="1125" b="1" err="1">
                <a:solidFill>
                  <a:srgbClr val="263442"/>
                </a:solidFill>
                <a:latin typeface="Aptos"/>
                <a:ea typeface="Aptos"/>
                <a:cs typeface="Aptos"/>
              </a:rPr>
              <a:t>negadījumi</a:t>
            </a:r>
            <a:endParaRPr sz="1125" b="1">
              <a:solidFill>
                <a:srgbClr val="263442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75" name="Taisnstūris 74">
            <a:extLst>
              <a:ext uri="{FF2B5EF4-FFF2-40B4-BE49-F238E27FC236}">
                <a16:creationId xmlns:a16="http://schemas.microsoft.com/office/drawing/2014/main" id="{966E9339-4E55-4BCA-B6D7-400E13B1BCD9}"/>
              </a:ext>
            </a:extLst>
          </p:cNvPr>
          <p:cNvSpPr>
            <a:spLocks noGrp="1"/>
          </p:cNvSpPr>
          <p:nvPr/>
        </p:nvSpPr>
        <p:spPr>
          <a:xfrm>
            <a:off x="11029950" y="5400675"/>
            <a:ext cx="1543050" cy="19050"/>
          </a:xfrm>
          <a:prstGeom prst="rect">
            <a:avLst/>
          </a:prstGeom>
          <a:solidFill>
            <a:srgbClr val="E3DED8"/>
          </a:solidFill>
          <a:ln w="0">
            <a:solidFill>
              <a:srgbClr val="E3DED8"/>
            </a:solidFill>
            <a:prstDash val="solid"/>
          </a:ln>
        </p:spPr>
        <p:txBody>
          <a:bodyPr/>
          <a:lstStyle/>
          <a:p>
            <a:endParaRPr lang="lv-LV"/>
          </a:p>
        </p:txBody>
      </p:sp>
      <p:sp>
        <p:nvSpPr>
          <p:cNvPr id="76" name="Taisnstūris 75">
            <a:extLst>
              <a:ext uri="{FF2B5EF4-FFF2-40B4-BE49-F238E27FC236}">
                <a16:creationId xmlns:a16="http://schemas.microsoft.com/office/drawing/2014/main" id="{4E5907F2-6BC4-42FE-B18C-B190925CFEB9}"/>
              </a:ext>
            </a:extLst>
          </p:cNvPr>
          <p:cNvSpPr>
            <a:spLocks noGrp="1"/>
          </p:cNvSpPr>
          <p:nvPr/>
        </p:nvSpPr>
        <p:spPr>
          <a:xfrm>
            <a:off x="10991850" y="5648325"/>
            <a:ext cx="16192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rmAutofit fontScale="86111" lnSpcReduction="10000"/>
          </a:bodyPr>
          <a:lstStyle/>
          <a:p>
            <a:pPr algn="ctr">
              <a:defRPr sz="900" b="1">
                <a:solidFill>
                  <a:srgbClr val="7655A5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7655A5"/>
                </a:solidFill>
                <a:latin typeface="Aptos"/>
                <a:ea typeface="Aptos"/>
                <a:cs typeface="Aptos"/>
              </a:rPr>
              <a:t>POLITIKAS FOKUSS</a:t>
            </a:r>
          </a:p>
        </p:txBody>
      </p:sp>
      <p:sp>
        <p:nvSpPr>
          <p:cNvPr id="77" name="Taisnstūris 76">
            <a:extLst>
              <a:ext uri="{FF2B5EF4-FFF2-40B4-BE49-F238E27FC236}">
                <a16:creationId xmlns:a16="http://schemas.microsoft.com/office/drawing/2014/main" id="{316F4032-CB85-467E-BB61-D388FFB29AF1}"/>
              </a:ext>
            </a:extLst>
          </p:cNvPr>
          <p:cNvSpPr>
            <a:spLocks noGrp="1"/>
          </p:cNvSpPr>
          <p:nvPr/>
        </p:nvSpPr>
        <p:spPr>
          <a:xfrm>
            <a:off x="11029950" y="6076950"/>
            <a:ext cx="1543050" cy="1181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rmAutofit/>
          </a:bodyPr>
          <a:lstStyle/>
          <a:p>
            <a:pPr algn="ctr">
              <a:spcAft>
                <a:spcPts val="600"/>
              </a:spcAft>
              <a:defRPr sz="1200" b="0">
                <a:solidFill>
                  <a:srgbClr val="263442"/>
                </a:solidFill>
                <a:latin typeface="Aptos"/>
                <a:ea typeface="Aptos"/>
                <a:cs typeface="Aptos"/>
              </a:defRPr>
            </a:pPr>
            <a:r>
              <a:rPr lang="lv-LV" sz="1200" b="0">
                <a:solidFill>
                  <a:srgbClr val="263442"/>
                </a:solidFill>
                <a:latin typeface="Aptos"/>
                <a:ea typeface="Aptos"/>
                <a:cs typeface="Aptos"/>
              </a:rPr>
              <a:t>Vielu pieejamības mazināšana</a:t>
            </a:r>
          </a:p>
          <a:p>
            <a:pPr algn="ctr">
              <a:spcAft>
                <a:spcPts val="600"/>
              </a:spcAft>
              <a:defRPr sz="1200" b="0">
                <a:solidFill>
                  <a:srgbClr val="263442"/>
                </a:solidFill>
                <a:latin typeface="Aptos"/>
                <a:ea typeface="Aptos"/>
                <a:cs typeface="Aptos"/>
              </a:defRPr>
            </a:pPr>
            <a:r>
              <a:rPr lang="lv-LV" sz="1200" b="0">
                <a:solidFill>
                  <a:srgbClr val="263442"/>
                </a:solidFill>
                <a:latin typeface="Aptos"/>
                <a:ea typeface="Aptos"/>
                <a:cs typeface="Aptos"/>
              </a:rPr>
              <a:t>pašnāvību profilakse</a:t>
            </a:r>
          </a:p>
          <a:p>
            <a:pPr algn="ctr">
              <a:spcAft>
                <a:spcPts val="600"/>
              </a:spcAft>
              <a:defRPr sz="1200" b="0">
                <a:solidFill>
                  <a:srgbClr val="263442"/>
                </a:solidFill>
                <a:latin typeface="Aptos"/>
                <a:ea typeface="Aptos"/>
                <a:cs typeface="Aptos"/>
              </a:defRPr>
            </a:pPr>
            <a:r>
              <a:rPr lang="lv-LV" sz="1200" b="0">
                <a:solidFill>
                  <a:srgbClr val="263442"/>
                </a:solidFill>
                <a:latin typeface="Aptos"/>
                <a:ea typeface="Aptos"/>
                <a:cs typeface="Aptos"/>
              </a:rPr>
              <a:t>droša satiksme</a:t>
            </a:r>
          </a:p>
        </p:txBody>
      </p:sp>
      <p:sp>
        <p:nvSpPr>
          <p:cNvPr id="78" name="Taisnstūris: ar noapaļotiem stūriem 77">
            <a:extLst>
              <a:ext uri="{FF2B5EF4-FFF2-40B4-BE49-F238E27FC236}">
                <a16:creationId xmlns:a16="http://schemas.microsoft.com/office/drawing/2014/main" id="{B45871BB-03D6-4026-BC40-243BAC633EE5}"/>
              </a:ext>
            </a:extLst>
          </p:cNvPr>
          <p:cNvSpPr>
            <a:spLocks noGrp="1"/>
          </p:cNvSpPr>
          <p:nvPr/>
        </p:nvSpPr>
        <p:spPr>
          <a:xfrm>
            <a:off x="12896850" y="2343150"/>
            <a:ext cx="1885950" cy="5238750"/>
          </a:xfrm>
          <a:prstGeom prst="roundRect">
            <a:avLst>
              <a:gd name="adj" fmla="val 10101"/>
            </a:avLst>
          </a:prstGeom>
          <a:solidFill>
            <a:srgbClr val="FFFFFF"/>
          </a:solidFill>
          <a:ln w="10478">
            <a:solidFill>
              <a:srgbClr val="E3DED8"/>
            </a:solidFill>
            <a:prstDash val="solid"/>
          </a:ln>
        </p:spPr>
        <p:txBody>
          <a:bodyPr/>
          <a:lstStyle/>
          <a:p>
            <a:endParaRPr lang="lv-LV"/>
          </a:p>
        </p:txBody>
      </p:sp>
      <p:sp>
        <p:nvSpPr>
          <p:cNvPr id="79" name="Taisnstūris 78">
            <a:extLst>
              <a:ext uri="{FF2B5EF4-FFF2-40B4-BE49-F238E27FC236}">
                <a16:creationId xmlns:a16="http://schemas.microsoft.com/office/drawing/2014/main" id="{B6A0920A-3AB9-4602-9A6C-60A566E88F73}"/>
              </a:ext>
            </a:extLst>
          </p:cNvPr>
          <p:cNvSpPr>
            <a:spLocks noGrp="1"/>
          </p:cNvSpPr>
          <p:nvPr/>
        </p:nvSpPr>
        <p:spPr>
          <a:xfrm>
            <a:off x="12896850" y="2343150"/>
            <a:ext cx="1885950" cy="76200"/>
          </a:xfrm>
          <a:prstGeom prst="rect">
            <a:avLst/>
          </a:prstGeom>
          <a:solidFill>
            <a:srgbClr val="EF6C1C"/>
          </a:solidFill>
          <a:ln w="0">
            <a:solidFill>
              <a:srgbClr val="EF6C1C"/>
            </a:solidFill>
            <a:prstDash val="solid"/>
          </a:ln>
        </p:spPr>
        <p:txBody>
          <a:bodyPr/>
          <a:lstStyle/>
          <a:p>
            <a:endParaRPr lang="lv-LV"/>
          </a:p>
        </p:txBody>
      </p:sp>
      <p:sp>
        <p:nvSpPr>
          <p:cNvPr id="80" name="Taisnstūris 79">
            <a:extLst>
              <a:ext uri="{FF2B5EF4-FFF2-40B4-BE49-F238E27FC236}">
                <a16:creationId xmlns:a16="http://schemas.microsoft.com/office/drawing/2014/main" id="{BAEC4644-8181-4DCB-930B-CF551517F2A0}"/>
              </a:ext>
            </a:extLst>
          </p:cNvPr>
          <p:cNvSpPr>
            <a:spLocks noGrp="1"/>
          </p:cNvSpPr>
          <p:nvPr/>
        </p:nvSpPr>
        <p:spPr>
          <a:xfrm>
            <a:off x="12992100" y="2638425"/>
            <a:ext cx="16954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rmAutofit/>
          </a:bodyPr>
          <a:lstStyle/>
          <a:p>
            <a:pPr algn="ctr">
              <a:defRPr sz="1650" b="1">
                <a:solidFill>
                  <a:srgbClr val="263442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263442"/>
                </a:solidFill>
                <a:latin typeface="Aptos"/>
                <a:ea typeface="Aptos"/>
                <a:cs typeface="Aptos"/>
              </a:rPr>
              <a:t>65+ gadi</a:t>
            </a:r>
          </a:p>
        </p:txBody>
      </p:sp>
      <p:sp>
        <p:nvSpPr>
          <p:cNvPr id="81" name="Taisnstūris: ar noapaļotiem stūriem 80">
            <a:extLst>
              <a:ext uri="{FF2B5EF4-FFF2-40B4-BE49-F238E27FC236}">
                <a16:creationId xmlns:a16="http://schemas.microsoft.com/office/drawing/2014/main" id="{9ED40BE4-0896-4684-978A-DAD05E06EFA9}"/>
              </a:ext>
            </a:extLst>
          </p:cNvPr>
          <p:cNvSpPr>
            <a:spLocks noGrp="1"/>
          </p:cNvSpPr>
          <p:nvPr/>
        </p:nvSpPr>
        <p:spPr>
          <a:xfrm>
            <a:off x="13011150" y="3333750"/>
            <a:ext cx="1657350" cy="495300"/>
          </a:xfrm>
          <a:prstGeom prst="roundRect">
            <a:avLst>
              <a:gd name="adj" fmla="val 25000"/>
            </a:avLst>
          </a:prstGeom>
          <a:solidFill>
            <a:srgbClr val="FFFF00"/>
          </a:solidFill>
          <a:ln w="0">
            <a:noFill/>
            <a:prstDash val="solid"/>
          </a:ln>
        </p:spPr>
        <p:txBody>
          <a:bodyPr/>
          <a:lstStyle/>
          <a:p>
            <a:endParaRPr lang="lv-LV"/>
          </a:p>
        </p:txBody>
      </p:sp>
      <p:sp>
        <p:nvSpPr>
          <p:cNvPr id="82" name="Taisnstūris 81">
            <a:extLst>
              <a:ext uri="{FF2B5EF4-FFF2-40B4-BE49-F238E27FC236}">
                <a16:creationId xmlns:a16="http://schemas.microsoft.com/office/drawing/2014/main" id="{8B2F9308-C337-4175-A7B5-90233771F42A}"/>
              </a:ext>
            </a:extLst>
          </p:cNvPr>
          <p:cNvSpPr>
            <a:spLocks noGrp="1"/>
          </p:cNvSpPr>
          <p:nvPr/>
        </p:nvSpPr>
        <p:spPr>
          <a:xfrm>
            <a:off x="13125450" y="3409950"/>
            <a:ext cx="14287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rmAutofit/>
          </a:bodyPr>
          <a:lstStyle/>
          <a:p>
            <a:pPr algn="l">
              <a:defRPr sz="1125" b="1">
                <a:solidFill>
                  <a:srgbClr val="263442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263442"/>
                </a:solidFill>
                <a:latin typeface="Aptos"/>
                <a:ea typeface="Aptos"/>
                <a:cs typeface="Aptos"/>
              </a:rPr>
              <a:t>1. Kritieni</a:t>
            </a:r>
          </a:p>
        </p:txBody>
      </p:sp>
      <p:sp>
        <p:nvSpPr>
          <p:cNvPr id="83" name="Taisnstūris: ar noapaļotiem stūriem 82">
            <a:extLst>
              <a:ext uri="{FF2B5EF4-FFF2-40B4-BE49-F238E27FC236}">
                <a16:creationId xmlns:a16="http://schemas.microsoft.com/office/drawing/2014/main" id="{76E7321A-8E0C-427B-8404-6EECFDB11325}"/>
              </a:ext>
            </a:extLst>
          </p:cNvPr>
          <p:cNvSpPr>
            <a:spLocks noGrp="1"/>
          </p:cNvSpPr>
          <p:nvPr/>
        </p:nvSpPr>
        <p:spPr>
          <a:xfrm>
            <a:off x="13011150" y="3962400"/>
            <a:ext cx="1657350" cy="495300"/>
          </a:xfrm>
          <a:prstGeom prst="roundRect">
            <a:avLst>
              <a:gd name="adj" fmla="val 25000"/>
            </a:avLst>
          </a:prstGeom>
          <a:solidFill>
            <a:srgbClr val="EEF1F3"/>
          </a:solidFill>
          <a:ln w="0">
            <a:noFill/>
            <a:prstDash val="solid"/>
          </a:ln>
        </p:spPr>
        <p:txBody>
          <a:bodyPr/>
          <a:lstStyle/>
          <a:p>
            <a:endParaRPr lang="lv-LV"/>
          </a:p>
        </p:txBody>
      </p:sp>
      <p:sp>
        <p:nvSpPr>
          <p:cNvPr id="84" name="Taisnstūris 83">
            <a:extLst>
              <a:ext uri="{FF2B5EF4-FFF2-40B4-BE49-F238E27FC236}">
                <a16:creationId xmlns:a16="http://schemas.microsoft.com/office/drawing/2014/main" id="{B893CB6A-308B-46D9-9181-A07FE327D631}"/>
              </a:ext>
            </a:extLst>
          </p:cNvPr>
          <p:cNvSpPr>
            <a:spLocks noGrp="1"/>
          </p:cNvSpPr>
          <p:nvPr/>
        </p:nvSpPr>
        <p:spPr>
          <a:xfrm>
            <a:off x="13125450" y="4038600"/>
            <a:ext cx="14287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rmAutofit/>
          </a:bodyPr>
          <a:lstStyle/>
          <a:p>
            <a:pPr algn="l">
              <a:defRPr sz="1125" b="1">
                <a:solidFill>
                  <a:srgbClr val="263442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263442"/>
                </a:solidFill>
                <a:latin typeface="Aptos"/>
                <a:ea typeface="Aptos"/>
                <a:cs typeface="Aptos"/>
              </a:rPr>
              <a:t>2. Pašnāvības</a:t>
            </a:r>
          </a:p>
        </p:txBody>
      </p:sp>
      <p:sp>
        <p:nvSpPr>
          <p:cNvPr id="85" name="Taisnstūris: ar noapaļotiem stūriem 84">
            <a:extLst>
              <a:ext uri="{FF2B5EF4-FFF2-40B4-BE49-F238E27FC236}">
                <a16:creationId xmlns:a16="http://schemas.microsoft.com/office/drawing/2014/main" id="{5383036C-5368-47FF-8BB3-E0192EA7E07A}"/>
              </a:ext>
            </a:extLst>
          </p:cNvPr>
          <p:cNvSpPr>
            <a:spLocks noGrp="1"/>
          </p:cNvSpPr>
          <p:nvPr/>
        </p:nvSpPr>
        <p:spPr>
          <a:xfrm>
            <a:off x="13011150" y="4591050"/>
            <a:ext cx="1657350" cy="495300"/>
          </a:xfrm>
          <a:prstGeom prst="roundRect">
            <a:avLst>
              <a:gd name="adj" fmla="val 25000"/>
            </a:avLst>
          </a:prstGeom>
          <a:solidFill>
            <a:srgbClr val="FFF0E6"/>
          </a:solidFill>
          <a:ln w="0">
            <a:noFill/>
            <a:prstDash val="solid"/>
          </a:ln>
        </p:spPr>
        <p:txBody>
          <a:bodyPr/>
          <a:lstStyle/>
          <a:p>
            <a:endParaRPr lang="lv-LV"/>
          </a:p>
        </p:txBody>
      </p:sp>
      <p:sp>
        <p:nvSpPr>
          <p:cNvPr id="86" name="Taisnstūris 85">
            <a:extLst>
              <a:ext uri="{FF2B5EF4-FFF2-40B4-BE49-F238E27FC236}">
                <a16:creationId xmlns:a16="http://schemas.microsoft.com/office/drawing/2014/main" id="{55E7E31F-7CE2-4524-A27B-547814632A76}"/>
              </a:ext>
            </a:extLst>
          </p:cNvPr>
          <p:cNvSpPr>
            <a:spLocks noGrp="1"/>
          </p:cNvSpPr>
          <p:nvPr/>
        </p:nvSpPr>
        <p:spPr>
          <a:xfrm>
            <a:off x="13125450" y="4667250"/>
            <a:ext cx="14287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rmAutofit/>
          </a:bodyPr>
          <a:lstStyle/>
          <a:p>
            <a:pPr algn="l">
              <a:defRPr sz="1125" b="1">
                <a:solidFill>
                  <a:srgbClr val="263442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263442"/>
                </a:solidFill>
                <a:latin typeface="Aptos"/>
                <a:ea typeface="Aptos"/>
                <a:cs typeface="Aptos"/>
              </a:rPr>
              <a:t>3. Ugunsgrēki</a:t>
            </a:r>
          </a:p>
        </p:txBody>
      </p:sp>
      <p:sp>
        <p:nvSpPr>
          <p:cNvPr id="87" name="Taisnstūris 86">
            <a:extLst>
              <a:ext uri="{FF2B5EF4-FFF2-40B4-BE49-F238E27FC236}">
                <a16:creationId xmlns:a16="http://schemas.microsoft.com/office/drawing/2014/main" id="{2171D2C6-8318-4A97-932D-39C6D416387D}"/>
              </a:ext>
            </a:extLst>
          </p:cNvPr>
          <p:cNvSpPr>
            <a:spLocks noGrp="1"/>
          </p:cNvSpPr>
          <p:nvPr/>
        </p:nvSpPr>
        <p:spPr>
          <a:xfrm>
            <a:off x="13068300" y="5400675"/>
            <a:ext cx="1543050" cy="19050"/>
          </a:xfrm>
          <a:prstGeom prst="rect">
            <a:avLst/>
          </a:prstGeom>
          <a:solidFill>
            <a:srgbClr val="E3DED8"/>
          </a:solidFill>
          <a:ln w="0">
            <a:solidFill>
              <a:srgbClr val="E3DED8"/>
            </a:solidFill>
            <a:prstDash val="solid"/>
          </a:ln>
        </p:spPr>
        <p:txBody>
          <a:bodyPr/>
          <a:lstStyle/>
          <a:p>
            <a:endParaRPr lang="lv-LV"/>
          </a:p>
        </p:txBody>
      </p:sp>
      <p:sp>
        <p:nvSpPr>
          <p:cNvPr id="88" name="Taisnstūris 87">
            <a:extLst>
              <a:ext uri="{FF2B5EF4-FFF2-40B4-BE49-F238E27FC236}">
                <a16:creationId xmlns:a16="http://schemas.microsoft.com/office/drawing/2014/main" id="{C0A82C24-A1F8-420F-ACBC-5E983CA36532}"/>
              </a:ext>
            </a:extLst>
          </p:cNvPr>
          <p:cNvSpPr>
            <a:spLocks noGrp="1"/>
          </p:cNvSpPr>
          <p:nvPr/>
        </p:nvSpPr>
        <p:spPr>
          <a:xfrm>
            <a:off x="13030200" y="5648325"/>
            <a:ext cx="16192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rmAutofit fontScale="86111" lnSpcReduction="10000"/>
          </a:bodyPr>
          <a:lstStyle/>
          <a:p>
            <a:pPr algn="ctr">
              <a:defRPr sz="900" b="1">
                <a:solidFill>
                  <a:srgbClr val="EF6C1C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EF6C1C"/>
                </a:solidFill>
                <a:latin typeface="Aptos"/>
                <a:ea typeface="Aptos"/>
                <a:cs typeface="Aptos"/>
              </a:rPr>
              <a:t>POLITIKAS FOKUSS</a:t>
            </a:r>
          </a:p>
        </p:txBody>
      </p:sp>
      <p:sp>
        <p:nvSpPr>
          <p:cNvPr id="89" name="Taisnstūris 88">
            <a:extLst>
              <a:ext uri="{FF2B5EF4-FFF2-40B4-BE49-F238E27FC236}">
                <a16:creationId xmlns:a16="http://schemas.microsoft.com/office/drawing/2014/main" id="{A8295088-FF27-4214-9659-11D6506ADFA9}"/>
              </a:ext>
            </a:extLst>
          </p:cNvPr>
          <p:cNvSpPr>
            <a:spLocks noGrp="1"/>
          </p:cNvSpPr>
          <p:nvPr/>
        </p:nvSpPr>
        <p:spPr>
          <a:xfrm>
            <a:off x="13068300" y="6076950"/>
            <a:ext cx="1543050" cy="1104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rmAutofit/>
          </a:bodyPr>
          <a:lstStyle/>
          <a:p>
            <a:pPr algn="ctr">
              <a:spcAft>
                <a:spcPts val="600"/>
              </a:spcAft>
              <a:defRPr sz="1200" b="0">
                <a:solidFill>
                  <a:srgbClr val="263442"/>
                </a:solidFill>
                <a:latin typeface="Aptos"/>
                <a:ea typeface="Aptos"/>
                <a:cs typeface="Aptos"/>
              </a:defRPr>
            </a:pPr>
            <a:r>
              <a:rPr lang="lv-LV" sz="1200" b="0">
                <a:solidFill>
                  <a:srgbClr val="263442"/>
                </a:solidFill>
                <a:latin typeface="Aptos"/>
                <a:ea typeface="Aptos"/>
                <a:cs typeface="Aptos"/>
              </a:rPr>
              <a:t>Kritienu profilakse</a:t>
            </a:r>
          </a:p>
          <a:p>
            <a:pPr algn="ctr">
              <a:spcAft>
                <a:spcPts val="600"/>
              </a:spcAft>
              <a:defRPr sz="1200" b="0">
                <a:solidFill>
                  <a:srgbClr val="263442"/>
                </a:solidFill>
                <a:latin typeface="Aptos"/>
                <a:ea typeface="Aptos"/>
                <a:cs typeface="Aptos"/>
              </a:defRPr>
            </a:pPr>
            <a:r>
              <a:rPr lang="lv-LV" sz="1200" b="0">
                <a:solidFill>
                  <a:srgbClr val="263442"/>
                </a:solidFill>
                <a:latin typeface="Aptos"/>
                <a:ea typeface="Aptos"/>
                <a:cs typeface="Aptos"/>
              </a:rPr>
              <a:t>drošs mājoklis</a:t>
            </a:r>
          </a:p>
          <a:p>
            <a:pPr algn="ctr">
              <a:spcAft>
                <a:spcPts val="600"/>
              </a:spcAft>
              <a:defRPr sz="1200" b="0">
                <a:solidFill>
                  <a:srgbClr val="263442"/>
                </a:solidFill>
                <a:latin typeface="Aptos"/>
                <a:ea typeface="Aptos"/>
                <a:cs typeface="Aptos"/>
              </a:defRPr>
            </a:pPr>
            <a:r>
              <a:rPr lang="lv-LV" sz="1200" b="0" err="1">
                <a:solidFill>
                  <a:srgbClr val="263442"/>
                </a:solidFill>
                <a:latin typeface="Aptos"/>
                <a:ea typeface="Aptos"/>
                <a:cs typeface="Aptos"/>
              </a:rPr>
              <a:t>ociālais</a:t>
            </a:r>
            <a:r>
              <a:rPr lang="lv-LV" sz="1200" b="0">
                <a:solidFill>
                  <a:srgbClr val="263442"/>
                </a:solidFill>
                <a:latin typeface="Aptos"/>
                <a:ea typeface="Aptos"/>
                <a:cs typeface="Aptos"/>
              </a:rPr>
              <a:t> atbalsts.</a:t>
            </a:r>
            <a:endParaRPr sz="1200" b="0">
              <a:solidFill>
                <a:srgbClr val="263442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90" name="Taisnstūris 89">
            <a:extLst>
              <a:ext uri="{FF2B5EF4-FFF2-40B4-BE49-F238E27FC236}">
                <a16:creationId xmlns:a16="http://schemas.microsoft.com/office/drawing/2014/main" id="{8B66296C-A273-4695-8032-CE48811ED899}"/>
              </a:ext>
            </a:extLst>
          </p:cNvPr>
          <p:cNvSpPr>
            <a:spLocks noGrp="1"/>
          </p:cNvSpPr>
          <p:nvPr/>
        </p:nvSpPr>
        <p:spPr>
          <a:xfrm>
            <a:off x="12744450" y="8012429"/>
            <a:ext cx="1821180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rmAutofit fontScale="92308"/>
          </a:bodyPr>
          <a:lstStyle/>
          <a:p>
            <a:pPr algn="l">
              <a:defRPr sz="975" b="0">
                <a:solidFill>
                  <a:srgbClr val="92979C"/>
                </a:solidFill>
                <a:latin typeface="Aptos"/>
                <a:ea typeface="Aptos"/>
                <a:cs typeface="Aptos"/>
              </a:defRPr>
            </a:pPr>
            <a:r>
              <a:rPr sz="975" b="0">
                <a:solidFill>
                  <a:srgbClr val="92979C"/>
                </a:solidFill>
                <a:latin typeface="Aptos"/>
                <a:ea typeface="Aptos"/>
                <a:cs typeface="Aptos"/>
              </a:rPr>
              <a:t>Avots: SPKC, </a:t>
            </a:r>
            <a:r>
              <a:rPr sz="975" b="0" err="1">
                <a:solidFill>
                  <a:srgbClr val="92979C"/>
                </a:solidFill>
                <a:latin typeface="Aptos"/>
                <a:ea typeface="Aptos"/>
                <a:cs typeface="Aptos"/>
              </a:rPr>
              <a:t>vidēji</a:t>
            </a:r>
            <a:r>
              <a:rPr sz="975" b="0">
                <a:solidFill>
                  <a:srgbClr val="92979C"/>
                </a:solidFill>
                <a:latin typeface="Aptos"/>
                <a:ea typeface="Aptos"/>
                <a:cs typeface="Aptos"/>
              </a:rPr>
              <a:t> 2021–2025. </a:t>
            </a:r>
          </a:p>
        </p:txBody>
      </p:sp>
      <p:sp>
        <p:nvSpPr>
          <p:cNvPr id="91" name="Taisnstūris 90">
            <a:extLst>
              <a:ext uri="{FF2B5EF4-FFF2-40B4-BE49-F238E27FC236}">
                <a16:creationId xmlns:a16="http://schemas.microsoft.com/office/drawing/2014/main" id="{7E0E11E7-99BC-4B0A-A5BA-A7C0447CD2E9}"/>
              </a:ext>
            </a:extLst>
          </p:cNvPr>
          <p:cNvSpPr>
            <a:spLocks noGrp="1"/>
          </p:cNvSpPr>
          <p:nvPr/>
        </p:nvSpPr>
        <p:spPr>
          <a:xfrm>
            <a:off x="14192250" y="8001000"/>
            <a:ext cx="4762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rmAutofit fontScale="85714"/>
          </a:bodyPr>
          <a:lstStyle/>
          <a:p>
            <a:pPr algn="r">
              <a:defRPr sz="1050" b="0">
                <a:solidFill>
                  <a:srgbClr val="A6A29D"/>
                </a:solidFill>
                <a:latin typeface="Aptos"/>
                <a:ea typeface="Aptos"/>
                <a:cs typeface="Aptos"/>
              </a:defRPr>
            </a:pPr>
            <a:fld id="{6DA55D6D-4E03-4E1D-9A8F-08E42D9E2D81}" type="slidenum">
              <a:rPr lang="lv-LV" sz="1050">
                <a:solidFill>
                  <a:srgbClr val="A6A29D"/>
                </a:solidFill>
                <a:latin typeface="Aptos"/>
                <a:ea typeface="Aptos"/>
                <a:cs typeface="Aptos"/>
              </a:rPr>
              <a:t>8</a:t>
            </a:fld>
            <a:endParaRPr sz="1050" b="0">
              <a:solidFill>
                <a:srgbClr val="A6A29D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94" name="Taisnstūris 93">
            <a:extLst>
              <a:ext uri="{FF2B5EF4-FFF2-40B4-BE49-F238E27FC236}">
                <a16:creationId xmlns:a16="http://schemas.microsoft.com/office/drawing/2014/main" id="{5DF71ADF-F42E-009E-5A9B-E2E4FD09436D}"/>
              </a:ext>
            </a:extLst>
          </p:cNvPr>
          <p:cNvSpPr>
            <a:spLocks noGrp="1"/>
          </p:cNvSpPr>
          <p:nvPr/>
        </p:nvSpPr>
        <p:spPr>
          <a:xfrm>
            <a:off x="4972050" y="3390900"/>
            <a:ext cx="15621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rmAutofit fontScale="93889" lnSpcReduction="10000"/>
          </a:bodyPr>
          <a:lstStyle/>
          <a:p>
            <a:pPr algn="l">
              <a:defRPr sz="1125" b="1">
                <a:solidFill>
                  <a:srgbClr val="263442"/>
                </a:solidFill>
                <a:latin typeface="Aptos"/>
                <a:ea typeface="Aptos"/>
                <a:cs typeface="Aptos"/>
              </a:defRPr>
            </a:pPr>
            <a:r>
              <a:rPr lang="lv-LV" sz="1125" b="1">
                <a:solidFill>
                  <a:srgbClr val="263442"/>
                </a:solidFill>
                <a:latin typeface="Aptos"/>
                <a:ea typeface="Aptos"/>
                <a:cs typeface="Aptos"/>
              </a:rPr>
              <a:t>1</a:t>
            </a:r>
            <a:r>
              <a:rPr sz="1125" b="1">
                <a:solidFill>
                  <a:srgbClr val="263442"/>
                </a:solidFill>
                <a:latin typeface="Aptos"/>
                <a:ea typeface="Aptos"/>
                <a:cs typeface="Aptos"/>
              </a:rPr>
              <a:t>. </a:t>
            </a:r>
            <a:r>
              <a:rPr sz="1125" b="1" err="1">
                <a:solidFill>
                  <a:srgbClr val="263442"/>
                </a:solidFill>
                <a:latin typeface="Aptos"/>
                <a:ea typeface="Aptos"/>
                <a:cs typeface="Aptos"/>
              </a:rPr>
              <a:t>Transporta</a:t>
            </a:r>
            <a:endParaRPr sz="1125" b="1">
              <a:solidFill>
                <a:srgbClr val="263442"/>
              </a:solidFill>
              <a:latin typeface="Aptos"/>
              <a:ea typeface="Aptos"/>
              <a:cs typeface="Aptos"/>
            </a:endParaRPr>
          </a:p>
          <a:p>
            <a:pPr algn="l">
              <a:defRPr sz="1125" b="1">
                <a:solidFill>
                  <a:srgbClr val="263442"/>
                </a:solidFill>
                <a:latin typeface="Aptos"/>
                <a:ea typeface="Aptos"/>
                <a:cs typeface="Aptos"/>
              </a:defRPr>
            </a:pPr>
            <a:r>
              <a:rPr sz="1125" b="1" err="1">
                <a:solidFill>
                  <a:srgbClr val="263442"/>
                </a:solidFill>
                <a:latin typeface="Aptos"/>
                <a:ea typeface="Aptos"/>
                <a:cs typeface="Aptos"/>
              </a:rPr>
              <a:t>negadījumi</a:t>
            </a:r>
            <a:endParaRPr sz="1125" b="1">
              <a:solidFill>
                <a:srgbClr val="263442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93" name="TextBox 4">
            <a:extLst>
              <a:ext uri="{FF2B5EF4-FFF2-40B4-BE49-F238E27FC236}">
                <a16:creationId xmlns:a16="http://schemas.microsoft.com/office/drawing/2014/main" id="{AA6E25B4-51DE-23AC-BCEA-19F001B5A99C}"/>
              </a:ext>
            </a:extLst>
          </p:cNvPr>
          <p:cNvSpPr txBox="1"/>
          <p:nvPr/>
        </p:nvSpPr>
        <p:spPr>
          <a:xfrm>
            <a:off x="708660" y="8061769"/>
            <a:ext cx="1980029" cy="246221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>
            <a:defPPr>
              <a:defRPr lang="en-LV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LV" sz="1000" i="1">
                <a:latin typeface="Aptos" panose="020B0004020202020204" pitchFamily="34" charset="0"/>
                <a:cs typeface="Times New Roman"/>
              </a:rPr>
              <a:t>Veselības ministrija  </a:t>
            </a:r>
            <a:r>
              <a:rPr lang="lv-LV" sz="1000" i="1">
                <a:latin typeface="Aptos" panose="020B0004020202020204" pitchFamily="34" charset="0"/>
                <a:cs typeface="Times New Roman"/>
              </a:rPr>
              <a:t>09</a:t>
            </a:r>
            <a:r>
              <a:rPr lang="en-LV" sz="1000" i="1">
                <a:latin typeface="Aptos" panose="020B0004020202020204" pitchFamily="34" charset="0"/>
                <a:cs typeface="Times New Roman"/>
              </a:rPr>
              <a:t>.</a:t>
            </a:r>
            <a:r>
              <a:rPr lang="lv-LV" sz="1000" i="1">
                <a:latin typeface="Aptos" panose="020B0004020202020204" pitchFamily="34" charset="0"/>
                <a:cs typeface="Times New Roman"/>
              </a:rPr>
              <a:t>10</a:t>
            </a:r>
            <a:r>
              <a:rPr lang="en-LV" sz="1000" i="1">
                <a:latin typeface="Aptos" panose="020B0004020202020204" pitchFamily="34" charset="0"/>
                <a:cs typeface="Times New Roman"/>
              </a:rPr>
              <a:t>.202</a:t>
            </a:r>
            <a:r>
              <a:rPr lang="lv-LV" sz="1000" i="1">
                <a:latin typeface="Aptos" panose="020B0004020202020204" pitchFamily="34" charset="0"/>
                <a:cs typeface="Times New Roman"/>
              </a:rPr>
              <a:t>6</a:t>
            </a:r>
            <a:r>
              <a:rPr lang="en-LV" sz="1000" i="1">
                <a:latin typeface="Aptos" panose="020B0004020202020204" pitchFamily="34" charset="0"/>
                <a:cs typeface="Times New Roman"/>
              </a:rPr>
              <a:t>.</a:t>
            </a:r>
          </a:p>
        </p:txBody>
      </p:sp>
      <p:cxnSp>
        <p:nvCxnSpPr>
          <p:cNvPr id="95" name="Straight Connector 6">
            <a:extLst>
              <a:ext uri="{FF2B5EF4-FFF2-40B4-BE49-F238E27FC236}">
                <a16:creationId xmlns:a16="http://schemas.microsoft.com/office/drawing/2014/main" id="{686E2EA1-1045-2622-1100-3850079BDE79}"/>
              </a:ext>
            </a:extLst>
          </p:cNvPr>
          <p:cNvCxnSpPr>
            <a:cxnSpLocks/>
          </p:cNvCxnSpPr>
          <p:nvPr/>
        </p:nvCxnSpPr>
        <p:spPr>
          <a:xfrm>
            <a:off x="764606" y="7950559"/>
            <a:ext cx="1396104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" name="TextBox 10">
            <a:extLst>
              <a:ext uri="{FF2B5EF4-FFF2-40B4-BE49-F238E27FC236}">
                <a16:creationId xmlns:a16="http://schemas.microsoft.com/office/drawing/2014/main" id="{116D547E-9832-2E9F-40EE-50AA2E20D321}"/>
              </a:ext>
            </a:extLst>
          </p:cNvPr>
          <p:cNvSpPr txBox="1"/>
          <p:nvPr/>
        </p:nvSpPr>
        <p:spPr>
          <a:xfrm>
            <a:off x="2676403" y="8051188"/>
            <a:ext cx="1276311" cy="246221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>
            <a:defPPr>
              <a:defRPr lang="en-LV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lv-LV" sz="1000" b="1">
                <a:latin typeface="Aptos" panose="020B0004020202020204" pitchFamily="34" charset="0"/>
                <a:ea typeface="Verdana"/>
                <a:cs typeface="Times New Roman"/>
              </a:rPr>
              <a:t>Ārējie nāves cēloņi</a:t>
            </a:r>
            <a:endParaRPr lang="en-US" sz="1000">
              <a:latin typeface="Aptos" panose="020B0004020202020204" pitchFamily="34" charset="0"/>
              <a:cs typeface="Times New Roman"/>
            </a:endParaRPr>
          </a:p>
        </p:txBody>
      </p:sp>
      <p:cxnSp>
        <p:nvCxnSpPr>
          <p:cNvPr id="97" name="Straight Connector 9">
            <a:extLst>
              <a:ext uri="{FF2B5EF4-FFF2-40B4-BE49-F238E27FC236}">
                <a16:creationId xmlns:a16="http://schemas.microsoft.com/office/drawing/2014/main" id="{0B83930A-1DE8-3CED-A213-31A14DCE2491}"/>
              </a:ext>
            </a:extLst>
          </p:cNvPr>
          <p:cNvCxnSpPr>
            <a:cxnSpLocks/>
          </p:cNvCxnSpPr>
          <p:nvPr/>
        </p:nvCxnSpPr>
        <p:spPr>
          <a:xfrm>
            <a:off x="2636312" y="8029678"/>
            <a:ext cx="0" cy="3895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9" name="Image 0" descr="/mnt/data/vm_logo.png">
            <a:extLst>
              <a:ext uri="{FF2B5EF4-FFF2-40B4-BE49-F238E27FC236}">
                <a16:creationId xmlns:a16="http://schemas.microsoft.com/office/drawing/2014/main" id="{91C5E79A-0630-CEAF-FFFE-6114B07945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33837" y="75057"/>
            <a:ext cx="763213" cy="658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84623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aisnstūris 16">
            <a:extLst>
              <a:ext uri="{FF2B5EF4-FFF2-40B4-BE49-F238E27FC236}">
                <a16:creationId xmlns:a16="http://schemas.microsoft.com/office/drawing/2014/main" id="{D69D9666-B965-409E-83DF-6CF2AF0FE9A7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90500" cy="8572500"/>
          </a:xfrm>
          <a:prstGeom prst="rect">
            <a:avLst/>
          </a:prstGeom>
          <a:solidFill>
            <a:srgbClr val="EF6C1C"/>
          </a:solidFill>
          <a:ln w="0">
            <a:solidFill>
              <a:srgbClr val="EF6C1C"/>
            </a:solidFill>
            <a:prstDash val="solid"/>
          </a:ln>
        </p:spPr>
        <p:txBody>
          <a:bodyPr/>
          <a:lstStyle/>
          <a:p>
            <a:endParaRPr lang="lv-LV"/>
          </a:p>
        </p:txBody>
      </p:sp>
      <p:sp>
        <p:nvSpPr>
          <p:cNvPr id="3" name="Taisnstūris 2">
            <a:extLst>
              <a:ext uri="{FF2B5EF4-FFF2-40B4-BE49-F238E27FC236}">
                <a16:creationId xmlns:a16="http://schemas.microsoft.com/office/drawing/2014/main" id="{C00CF29E-0865-4287-9482-30DFF0F4F1B9}"/>
              </a:ext>
            </a:extLst>
          </p:cNvPr>
          <p:cNvSpPr>
            <a:spLocks noGrp="1"/>
          </p:cNvSpPr>
          <p:nvPr/>
        </p:nvSpPr>
        <p:spPr>
          <a:xfrm>
            <a:off x="876300" y="190500"/>
            <a:ext cx="40957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rmAutofit/>
          </a:bodyPr>
          <a:lstStyle/>
          <a:p>
            <a:pPr algn="l">
              <a:defRPr sz="1650" b="1">
                <a:solidFill>
                  <a:srgbClr val="263442"/>
                </a:solidFill>
                <a:latin typeface="Aptos"/>
                <a:ea typeface="Aptos"/>
                <a:cs typeface="Aptos"/>
              </a:defRPr>
            </a:pPr>
            <a:endParaRPr sz="1650" b="1">
              <a:solidFill>
                <a:srgbClr val="263442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5" name="Taisnstūris 4">
            <a:extLst>
              <a:ext uri="{FF2B5EF4-FFF2-40B4-BE49-F238E27FC236}">
                <a16:creationId xmlns:a16="http://schemas.microsoft.com/office/drawing/2014/main" id="{A22A1E85-C099-4A62-ABCB-076A4DBA0C22}"/>
              </a:ext>
            </a:extLst>
          </p:cNvPr>
          <p:cNvSpPr>
            <a:spLocks noGrp="1"/>
          </p:cNvSpPr>
          <p:nvPr/>
        </p:nvSpPr>
        <p:spPr>
          <a:xfrm>
            <a:off x="685800" y="733425"/>
            <a:ext cx="1381125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rmAutofit/>
          </a:bodyPr>
          <a:lstStyle/>
          <a:p>
            <a:pPr algn="l">
              <a:defRPr sz="3150" b="1">
                <a:solidFill>
                  <a:srgbClr val="263442"/>
                </a:solidFill>
                <a:latin typeface="Aptos"/>
                <a:ea typeface="Aptos"/>
                <a:cs typeface="Aptos"/>
              </a:defRPr>
            </a:pPr>
            <a:r>
              <a:rPr lang="en-US" sz="3000" b="1" err="1">
                <a:solidFill>
                  <a:srgbClr val="263442"/>
                </a:solidFill>
                <a:latin typeface="Aptos"/>
                <a:ea typeface="Aptos"/>
                <a:cs typeface="Aptos"/>
              </a:rPr>
              <a:t>Vīriešu</a:t>
            </a:r>
            <a:r>
              <a:rPr sz="3000" b="1">
                <a:solidFill>
                  <a:srgbClr val="263442"/>
                </a:solidFill>
                <a:latin typeface="Aptos"/>
                <a:ea typeface="Aptos"/>
                <a:cs typeface="Aptos"/>
              </a:rPr>
              <a:t> </a:t>
            </a:r>
            <a:r>
              <a:rPr lang="en-US" sz="3000" b="1" err="1">
                <a:solidFill>
                  <a:srgbClr val="263442"/>
                </a:solidFill>
                <a:latin typeface="Aptos"/>
                <a:ea typeface="Aptos"/>
                <a:cs typeface="Aptos"/>
              </a:rPr>
              <a:t>mirstība</a:t>
            </a:r>
            <a:r>
              <a:rPr sz="3000" b="1">
                <a:solidFill>
                  <a:srgbClr val="263442"/>
                </a:solidFill>
                <a:latin typeface="Aptos"/>
                <a:ea typeface="Aptos"/>
                <a:cs typeface="Aptos"/>
              </a:rPr>
              <a:t> no </a:t>
            </a:r>
            <a:r>
              <a:rPr lang="en-US" sz="3000" b="1" err="1">
                <a:solidFill>
                  <a:srgbClr val="263442"/>
                </a:solidFill>
                <a:latin typeface="Aptos"/>
                <a:ea typeface="Aptos"/>
                <a:cs typeface="Aptos"/>
              </a:rPr>
              <a:t>ārējiem</a:t>
            </a:r>
            <a:r>
              <a:rPr sz="3000" b="1">
                <a:solidFill>
                  <a:srgbClr val="263442"/>
                </a:solidFill>
                <a:latin typeface="Aptos"/>
                <a:ea typeface="Aptos"/>
                <a:cs typeface="Aptos"/>
              </a:rPr>
              <a:t> </a:t>
            </a:r>
            <a:r>
              <a:rPr lang="en-US" sz="3000" b="1" err="1">
                <a:solidFill>
                  <a:srgbClr val="263442"/>
                </a:solidFill>
                <a:latin typeface="Aptos"/>
                <a:ea typeface="Aptos"/>
                <a:cs typeface="Aptos"/>
              </a:rPr>
              <a:t>nāves</a:t>
            </a:r>
            <a:r>
              <a:rPr sz="3000" b="1">
                <a:solidFill>
                  <a:srgbClr val="263442"/>
                </a:solidFill>
                <a:latin typeface="Aptos"/>
                <a:ea typeface="Aptos"/>
                <a:cs typeface="Aptos"/>
              </a:rPr>
              <a:t> </a:t>
            </a:r>
            <a:r>
              <a:rPr lang="lv-LV" sz="3000" b="1">
                <a:solidFill>
                  <a:srgbClr val="263442"/>
                </a:solidFill>
                <a:latin typeface="Aptos"/>
                <a:ea typeface="Aptos"/>
                <a:cs typeface="Aptos"/>
              </a:rPr>
              <a:t>cēloņiem</a:t>
            </a:r>
            <a:r>
              <a:rPr sz="3000" b="1">
                <a:solidFill>
                  <a:srgbClr val="263442"/>
                </a:solidFill>
                <a:latin typeface="Aptos"/>
                <a:ea typeface="Aptos"/>
                <a:cs typeface="Aptos"/>
              </a:rPr>
              <a:t> </a:t>
            </a:r>
            <a:r>
              <a:rPr lang="en-US" sz="3000" b="1" err="1">
                <a:solidFill>
                  <a:srgbClr val="263442"/>
                </a:solidFill>
                <a:latin typeface="Aptos"/>
                <a:ea typeface="Aptos"/>
                <a:cs typeface="Aptos"/>
              </a:rPr>
              <a:t>ir</a:t>
            </a:r>
            <a:r>
              <a:rPr sz="3000" b="1">
                <a:solidFill>
                  <a:srgbClr val="263442"/>
                </a:solidFill>
                <a:latin typeface="Aptos"/>
                <a:ea typeface="Aptos"/>
                <a:cs typeface="Aptos"/>
              </a:rPr>
              <a:t> </a:t>
            </a:r>
            <a:r>
              <a:rPr lang="en-US" sz="3000" b="1" err="1">
                <a:solidFill>
                  <a:srgbClr val="263442"/>
                </a:solidFill>
                <a:latin typeface="Aptos"/>
                <a:ea typeface="Aptos"/>
                <a:cs typeface="Aptos"/>
              </a:rPr>
              <a:t>trīs</a:t>
            </a:r>
            <a:r>
              <a:rPr sz="3000" b="1">
                <a:solidFill>
                  <a:srgbClr val="263442"/>
                </a:solidFill>
                <a:latin typeface="Aptos"/>
                <a:ea typeface="Aptos"/>
                <a:cs typeface="Aptos"/>
              </a:rPr>
              <a:t> </a:t>
            </a:r>
            <a:r>
              <a:rPr lang="en-US" sz="3000" b="1" err="1">
                <a:solidFill>
                  <a:srgbClr val="263442"/>
                </a:solidFill>
                <a:latin typeface="Aptos"/>
                <a:ea typeface="Aptos"/>
                <a:cs typeface="Aptos"/>
              </a:rPr>
              <a:t>reizes</a:t>
            </a:r>
            <a:r>
              <a:rPr sz="3000" b="1">
                <a:solidFill>
                  <a:srgbClr val="263442"/>
                </a:solidFill>
                <a:latin typeface="Aptos"/>
                <a:ea typeface="Aptos"/>
                <a:cs typeface="Aptos"/>
              </a:rPr>
              <a:t> </a:t>
            </a:r>
            <a:r>
              <a:rPr lang="en-US" sz="3000" b="1" err="1">
                <a:solidFill>
                  <a:srgbClr val="263442"/>
                </a:solidFill>
                <a:latin typeface="Aptos"/>
                <a:ea typeface="Aptos"/>
                <a:cs typeface="Aptos"/>
              </a:rPr>
              <a:t>augstāka</a:t>
            </a:r>
            <a:endParaRPr sz="3000" b="1">
              <a:solidFill>
                <a:srgbClr val="263442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6" name="Taisnstūris 5">
            <a:extLst>
              <a:ext uri="{FF2B5EF4-FFF2-40B4-BE49-F238E27FC236}">
                <a16:creationId xmlns:a16="http://schemas.microsoft.com/office/drawing/2014/main" id="{25F890A4-F3ED-496E-9094-9680F294F97D}"/>
              </a:ext>
            </a:extLst>
          </p:cNvPr>
          <p:cNvSpPr>
            <a:spLocks noGrp="1"/>
          </p:cNvSpPr>
          <p:nvPr/>
        </p:nvSpPr>
        <p:spPr>
          <a:xfrm>
            <a:off x="742950" y="1405993"/>
            <a:ext cx="914400" cy="47625"/>
          </a:xfrm>
          <a:prstGeom prst="rect">
            <a:avLst/>
          </a:prstGeom>
          <a:solidFill>
            <a:srgbClr val="EF6C1C"/>
          </a:solidFill>
          <a:ln w="0">
            <a:solidFill>
              <a:srgbClr val="EF6C1C"/>
            </a:solidFill>
            <a:prstDash val="solid"/>
          </a:ln>
        </p:spPr>
        <p:txBody>
          <a:bodyPr/>
          <a:lstStyle/>
          <a:p>
            <a:endParaRPr lang="lv-LV"/>
          </a:p>
        </p:txBody>
      </p:sp>
      <p:sp>
        <p:nvSpPr>
          <p:cNvPr id="7" name="Taisnstūris 6">
            <a:extLst>
              <a:ext uri="{FF2B5EF4-FFF2-40B4-BE49-F238E27FC236}">
                <a16:creationId xmlns:a16="http://schemas.microsoft.com/office/drawing/2014/main" id="{F3408955-8B9C-4C99-9FFA-89B5DE6BDBCD}"/>
              </a:ext>
            </a:extLst>
          </p:cNvPr>
          <p:cNvSpPr>
            <a:spLocks noGrp="1"/>
          </p:cNvSpPr>
          <p:nvPr/>
        </p:nvSpPr>
        <p:spPr>
          <a:xfrm>
            <a:off x="762000" y="1603977"/>
            <a:ext cx="130492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rmAutofit lnSpcReduction="10000"/>
          </a:bodyPr>
          <a:lstStyle/>
          <a:p>
            <a:pPr algn="l">
              <a:defRPr sz="1500" b="0">
                <a:solidFill>
                  <a:srgbClr val="6F7A85"/>
                </a:solidFill>
                <a:latin typeface="Aptos"/>
                <a:ea typeface="Aptos"/>
                <a:cs typeface="Aptos"/>
              </a:defRPr>
            </a:pPr>
            <a:r>
              <a:rPr sz="1600" b="0" err="1">
                <a:solidFill>
                  <a:srgbClr val="6F7A85"/>
                </a:solidFill>
                <a:latin typeface="Aptos"/>
                <a:ea typeface="Aptos"/>
                <a:cs typeface="Aptos"/>
              </a:rPr>
              <a:t>Atšķirība</a:t>
            </a:r>
            <a:r>
              <a:rPr sz="1600" b="0">
                <a:solidFill>
                  <a:srgbClr val="6F7A85"/>
                </a:solidFill>
                <a:latin typeface="Aptos"/>
                <a:ea typeface="Aptos"/>
                <a:cs typeface="Aptos"/>
              </a:rPr>
              <a:t> </a:t>
            </a:r>
            <a:r>
              <a:rPr sz="1600" b="0" err="1">
                <a:solidFill>
                  <a:srgbClr val="6F7A85"/>
                </a:solidFill>
                <a:latin typeface="Aptos"/>
                <a:ea typeface="Aptos"/>
                <a:cs typeface="Aptos"/>
              </a:rPr>
              <a:t>redzama</a:t>
            </a:r>
            <a:r>
              <a:rPr sz="1600" b="0">
                <a:solidFill>
                  <a:srgbClr val="6F7A85"/>
                </a:solidFill>
                <a:latin typeface="Aptos"/>
                <a:ea typeface="Aptos"/>
                <a:cs typeface="Aptos"/>
              </a:rPr>
              <a:t> </a:t>
            </a:r>
            <a:r>
              <a:rPr sz="1600" b="0" err="1">
                <a:solidFill>
                  <a:srgbClr val="6F7A85"/>
                </a:solidFill>
                <a:latin typeface="Aptos"/>
                <a:ea typeface="Aptos"/>
                <a:cs typeface="Aptos"/>
              </a:rPr>
              <a:t>gandrīz</a:t>
            </a:r>
            <a:r>
              <a:rPr sz="1600" b="0">
                <a:solidFill>
                  <a:srgbClr val="6F7A85"/>
                </a:solidFill>
                <a:latin typeface="Aptos"/>
                <a:ea typeface="Aptos"/>
                <a:cs typeface="Aptos"/>
              </a:rPr>
              <a:t> </a:t>
            </a:r>
            <a:r>
              <a:rPr sz="1600" b="0" err="1">
                <a:solidFill>
                  <a:srgbClr val="6F7A85"/>
                </a:solidFill>
                <a:latin typeface="Aptos"/>
                <a:ea typeface="Aptos"/>
                <a:cs typeface="Aptos"/>
              </a:rPr>
              <a:t>visās</a:t>
            </a:r>
            <a:r>
              <a:rPr sz="1600" b="0">
                <a:solidFill>
                  <a:srgbClr val="6F7A85"/>
                </a:solidFill>
                <a:latin typeface="Aptos"/>
                <a:ea typeface="Aptos"/>
                <a:cs typeface="Aptos"/>
              </a:rPr>
              <a:t> </a:t>
            </a:r>
            <a:r>
              <a:rPr sz="1600" b="0" err="1">
                <a:solidFill>
                  <a:srgbClr val="6F7A85"/>
                </a:solidFill>
                <a:latin typeface="Aptos"/>
                <a:ea typeface="Aptos"/>
                <a:cs typeface="Aptos"/>
              </a:rPr>
              <a:t>cēloņu</a:t>
            </a:r>
            <a:r>
              <a:rPr sz="1600" b="0">
                <a:solidFill>
                  <a:srgbClr val="6F7A85"/>
                </a:solidFill>
                <a:latin typeface="Aptos"/>
                <a:ea typeface="Aptos"/>
                <a:cs typeface="Aptos"/>
              </a:rPr>
              <a:t> </a:t>
            </a:r>
            <a:r>
              <a:rPr sz="1600" b="0" err="1">
                <a:solidFill>
                  <a:srgbClr val="6F7A85"/>
                </a:solidFill>
                <a:latin typeface="Aptos"/>
                <a:ea typeface="Aptos"/>
                <a:cs typeface="Aptos"/>
              </a:rPr>
              <a:t>grupās</a:t>
            </a:r>
            <a:r>
              <a:rPr sz="1600" b="0">
                <a:solidFill>
                  <a:srgbClr val="6F7A85"/>
                </a:solidFill>
                <a:latin typeface="Aptos"/>
                <a:ea typeface="Aptos"/>
                <a:cs typeface="Aptos"/>
              </a:rPr>
              <a:t>, </a:t>
            </a:r>
            <a:r>
              <a:rPr sz="1600" b="0" err="1">
                <a:solidFill>
                  <a:srgbClr val="6F7A85"/>
                </a:solidFill>
                <a:latin typeface="Aptos"/>
                <a:ea typeface="Aptos"/>
                <a:cs typeface="Aptos"/>
              </a:rPr>
              <a:t>īpaši</a:t>
            </a:r>
            <a:r>
              <a:rPr sz="1600" b="0">
                <a:solidFill>
                  <a:srgbClr val="6F7A85"/>
                </a:solidFill>
                <a:latin typeface="Aptos"/>
                <a:ea typeface="Aptos"/>
                <a:cs typeface="Aptos"/>
              </a:rPr>
              <a:t> </a:t>
            </a:r>
            <a:r>
              <a:rPr sz="1600" b="0" err="1">
                <a:solidFill>
                  <a:srgbClr val="6F7A85"/>
                </a:solidFill>
                <a:latin typeface="Aptos"/>
                <a:ea typeface="Aptos"/>
                <a:cs typeface="Aptos"/>
              </a:rPr>
              <a:t>pašnāvību</a:t>
            </a:r>
            <a:r>
              <a:rPr sz="1600" b="0">
                <a:solidFill>
                  <a:srgbClr val="6F7A85"/>
                </a:solidFill>
                <a:latin typeface="Aptos"/>
                <a:ea typeface="Aptos"/>
                <a:cs typeface="Aptos"/>
              </a:rPr>
              <a:t>, </a:t>
            </a:r>
            <a:r>
              <a:rPr sz="1600" b="0" err="1">
                <a:solidFill>
                  <a:srgbClr val="6F7A85"/>
                </a:solidFill>
                <a:latin typeface="Aptos"/>
                <a:ea typeface="Aptos"/>
                <a:cs typeface="Aptos"/>
              </a:rPr>
              <a:t>saindēšanās</a:t>
            </a:r>
            <a:r>
              <a:rPr sz="1600" b="0">
                <a:solidFill>
                  <a:srgbClr val="6F7A85"/>
                </a:solidFill>
                <a:latin typeface="Aptos"/>
                <a:ea typeface="Aptos"/>
                <a:cs typeface="Aptos"/>
              </a:rPr>
              <a:t> un </a:t>
            </a:r>
            <a:r>
              <a:rPr sz="1600" b="0" err="1">
                <a:solidFill>
                  <a:srgbClr val="6F7A85"/>
                </a:solidFill>
                <a:latin typeface="Aptos"/>
                <a:ea typeface="Aptos"/>
                <a:cs typeface="Aptos"/>
              </a:rPr>
              <a:t>transporta</a:t>
            </a:r>
            <a:r>
              <a:rPr sz="1600" b="0">
                <a:solidFill>
                  <a:srgbClr val="6F7A85"/>
                </a:solidFill>
                <a:latin typeface="Aptos"/>
                <a:ea typeface="Aptos"/>
                <a:cs typeface="Aptos"/>
              </a:rPr>
              <a:t> </a:t>
            </a:r>
            <a:r>
              <a:rPr sz="1600" b="0" err="1">
                <a:solidFill>
                  <a:srgbClr val="6F7A85"/>
                </a:solidFill>
                <a:latin typeface="Aptos"/>
                <a:ea typeface="Aptos"/>
                <a:cs typeface="Aptos"/>
              </a:rPr>
              <a:t>negadījumu</a:t>
            </a:r>
            <a:r>
              <a:rPr sz="1600" b="0">
                <a:solidFill>
                  <a:srgbClr val="6F7A85"/>
                </a:solidFill>
                <a:latin typeface="Aptos"/>
                <a:ea typeface="Aptos"/>
                <a:cs typeface="Aptos"/>
              </a:rPr>
              <a:t> </a:t>
            </a:r>
            <a:r>
              <a:rPr sz="1600" b="0" err="1">
                <a:solidFill>
                  <a:srgbClr val="6F7A85"/>
                </a:solidFill>
                <a:latin typeface="Aptos"/>
                <a:ea typeface="Aptos"/>
                <a:cs typeface="Aptos"/>
              </a:rPr>
              <a:t>gadījumos</a:t>
            </a:r>
            <a:r>
              <a:rPr sz="1600" b="0">
                <a:solidFill>
                  <a:srgbClr val="6F7A85"/>
                </a:solidFill>
                <a:latin typeface="Aptos"/>
                <a:ea typeface="Aptos"/>
                <a:cs typeface="Aptos"/>
              </a:rPr>
              <a:t>.</a:t>
            </a:r>
          </a:p>
        </p:txBody>
      </p:sp>
      <p:graphicFrame>
        <p:nvGraphicFramePr>
          <p:cNvPr id="24" name="Chart"/>
          <p:cNvGraphicFramePr/>
          <p:nvPr>
            <p:extLst>
              <p:ext uri="{D42A27DB-BD31-4B8C-83A1-F6EECF244321}">
                <p14:modId xmlns:p14="http://schemas.microsoft.com/office/powerpoint/2010/main" val="397066532"/>
              </p:ext>
            </p:extLst>
          </p:nvPr>
        </p:nvGraphicFramePr>
        <p:xfrm>
          <a:off x="714375" y="2095500"/>
          <a:ext cx="10572750" cy="4953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Taisnstūris: ar noapaļotiem stūriem 8">
            <a:extLst>
              <a:ext uri="{FF2B5EF4-FFF2-40B4-BE49-F238E27FC236}">
                <a16:creationId xmlns:a16="http://schemas.microsoft.com/office/drawing/2014/main" id="{0F84ADDA-5658-409C-B7D4-0B81B395ABEE}"/>
              </a:ext>
            </a:extLst>
          </p:cNvPr>
          <p:cNvSpPr>
            <a:spLocks noGrp="1"/>
          </p:cNvSpPr>
          <p:nvPr/>
        </p:nvSpPr>
        <p:spPr>
          <a:xfrm>
            <a:off x="11572875" y="2095500"/>
            <a:ext cx="2762250" cy="4953000"/>
          </a:xfrm>
          <a:prstGeom prst="roundRect">
            <a:avLst>
              <a:gd name="adj" fmla="val 8276"/>
            </a:avLst>
          </a:prstGeom>
          <a:solidFill>
            <a:srgbClr val="FFF0E6"/>
          </a:solidFill>
          <a:ln w="11430">
            <a:solidFill>
              <a:srgbClr val="F4C8AA"/>
            </a:solidFill>
            <a:prstDash val="solid"/>
          </a:ln>
        </p:spPr>
        <p:txBody>
          <a:bodyPr/>
          <a:lstStyle/>
          <a:p>
            <a:endParaRPr lang="lv-LV"/>
          </a:p>
        </p:txBody>
      </p:sp>
      <p:sp>
        <p:nvSpPr>
          <p:cNvPr id="10" name="Taisnstūris 9">
            <a:extLst>
              <a:ext uri="{FF2B5EF4-FFF2-40B4-BE49-F238E27FC236}">
                <a16:creationId xmlns:a16="http://schemas.microsoft.com/office/drawing/2014/main" id="{4A7C4CFE-AA7F-40D3-86A0-20830AAAE05B}"/>
              </a:ext>
            </a:extLst>
          </p:cNvPr>
          <p:cNvSpPr>
            <a:spLocks noGrp="1"/>
          </p:cNvSpPr>
          <p:nvPr/>
        </p:nvSpPr>
        <p:spPr>
          <a:xfrm>
            <a:off x="11906250" y="2619375"/>
            <a:ext cx="2095500" cy="857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rmAutofit/>
          </a:bodyPr>
          <a:lstStyle/>
          <a:p>
            <a:pPr algn="ctr">
              <a:defRPr sz="4650" b="1">
                <a:solidFill>
                  <a:srgbClr val="EF6C1C"/>
                </a:solidFill>
                <a:latin typeface="Aptos"/>
                <a:ea typeface="Aptos"/>
                <a:cs typeface="Aptos"/>
              </a:defRPr>
            </a:pPr>
            <a:r>
              <a:rPr sz="4650" b="1">
                <a:solidFill>
                  <a:srgbClr val="EF6C1C"/>
                </a:solidFill>
                <a:latin typeface="Aptos"/>
                <a:ea typeface="Aptos"/>
                <a:cs typeface="Aptos"/>
              </a:rPr>
              <a:t>3×</a:t>
            </a:r>
          </a:p>
        </p:txBody>
      </p:sp>
      <p:sp>
        <p:nvSpPr>
          <p:cNvPr id="11" name="Taisnstūris 10">
            <a:extLst>
              <a:ext uri="{FF2B5EF4-FFF2-40B4-BE49-F238E27FC236}">
                <a16:creationId xmlns:a16="http://schemas.microsoft.com/office/drawing/2014/main" id="{09E0AD59-28DF-49FA-816D-A38106C6E6A8}"/>
              </a:ext>
            </a:extLst>
          </p:cNvPr>
          <p:cNvSpPr>
            <a:spLocks noGrp="1"/>
          </p:cNvSpPr>
          <p:nvPr/>
        </p:nvSpPr>
        <p:spPr>
          <a:xfrm>
            <a:off x="11906250" y="3667125"/>
            <a:ext cx="2095500" cy="742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rmAutofit fontScale="83500" lnSpcReduction="20000"/>
          </a:bodyPr>
          <a:lstStyle/>
          <a:p>
            <a:pPr algn="ctr">
              <a:defRPr sz="1875" b="1">
                <a:solidFill>
                  <a:srgbClr val="263442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263442"/>
                </a:solidFill>
                <a:latin typeface="Aptos"/>
                <a:ea typeface="Aptos"/>
                <a:cs typeface="Aptos"/>
              </a:rPr>
              <a:t>augstāks kopējais mirstības rādītājs vīriešiem</a:t>
            </a:r>
          </a:p>
        </p:txBody>
      </p:sp>
      <p:sp>
        <p:nvSpPr>
          <p:cNvPr id="12" name="Taisnstūris 11">
            <a:extLst>
              <a:ext uri="{FF2B5EF4-FFF2-40B4-BE49-F238E27FC236}">
                <a16:creationId xmlns:a16="http://schemas.microsoft.com/office/drawing/2014/main" id="{1EC0F469-16F3-4E64-B433-252121040A14}"/>
              </a:ext>
            </a:extLst>
          </p:cNvPr>
          <p:cNvSpPr>
            <a:spLocks noGrp="1"/>
          </p:cNvSpPr>
          <p:nvPr/>
        </p:nvSpPr>
        <p:spPr>
          <a:xfrm>
            <a:off x="12001500" y="4448175"/>
            <a:ext cx="1905000" cy="28575"/>
          </a:xfrm>
          <a:prstGeom prst="rect">
            <a:avLst/>
          </a:prstGeom>
          <a:solidFill>
            <a:srgbClr val="F4C8AA"/>
          </a:solidFill>
          <a:ln w="0">
            <a:solidFill>
              <a:srgbClr val="F4C8AA"/>
            </a:solidFill>
            <a:prstDash val="solid"/>
          </a:ln>
        </p:spPr>
        <p:txBody>
          <a:bodyPr/>
          <a:lstStyle/>
          <a:p>
            <a:endParaRPr lang="lv-LV"/>
          </a:p>
        </p:txBody>
      </p:sp>
      <p:sp>
        <p:nvSpPr>
          <p:cNvPr id="13" name="Taisnstūris 12">
            <a:extLst>
              <a:ext uri="{FF2B5EF4-FFF2-40B4-BE49-F238E27FC236}">
                <a16:creationId xmlns:a16="http://schemas.microsoft.com/office/drawing/2014/main" id="{84D67D30-6A9C-4BE7-BFF9-17697E854E3D}"/>
              </a:ext>
            </a:extLst>
          </p:cNvPr>
          <p:cNvSpPr>
            <a:spLocks noGrp="1"/>
          </p:cNvSpPr>
          <p:nvPr/>
        </p:nvSpPr>
        <p:spPr>
          <a:xfrm>
            <a:off x="11906250" y="4644423"/>
            <a:ext cx="2190750" cy="1000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rmAutofit fontScale="99375"/>
          </a:bodyPr>
          <a:lstStyle/>
          <a:p>
            <a:pPr algn="ctr">
              <a:defRPr sz="1500" b="0">
                <a:solidFill>
                  <a:srgbClr val="263442"/>
                </a:solidFill>
                <a:latin typeface="Aptos"/>
                <a:ea typeface="Aptos"/>
                <a:cs typeface="Aptos"/>
              </a:defRPr>
            </a:pPr>
            <a:r>
              <a:rPr sz="1500" b="0" err="1">
                <a:solidFill>
                  <a:srgbClr val="263442"/>
                </a:solidFill>
                <a:latin typeface="Aptos"/>
                <a:ea typeface="Aptos"/>
                <a:cs typeface="Aptos"/>
              </a:rPr>
              <a:t>Vislielākā</a:t>
            </a:r>
            <a:r>
              <a:rPr sz="1500" b="0">
                <a:solidFill>
                  <a:srgbClr val="263442"/>
                </a:solidFill>
                <a:latin typeface="Aptos"/>
                <a:ea typeface="Aptos"/>
                <a:cs typeface="Aptos"/>
              </a:rPr>
              <a:t> </a:t>
            </a:r>
            <a:r>
              <a:rPr sz="1500" b="0" err="1">
                <a:solidFill>
                  <a:srgbClr val="263442"/>
                </a:solidFill>
                <a:latin typeface="Aptos"/>
                <a:ea typeface="Aptos"/>
                <a:cs typeface="Aptos"/>
              </a:rPr>
              <a:t>relatīvā</a:t>
            </a:r>
            <a:r>
              <a:rPr sz="1500" b="0">
                <a:solidFill>
                  <a:srgbClr val="263442"/>
                </a:solidFill>
                <a:latin typeface="Aptos"/>
                <a:ea typeface="Aptos"/>
                <a:cs typeface="Aptos"/>
              </a:rPr>
              <a:t> </a:t>
            </a:r>
            <a:r>
              <a:rPr sz="1500" b="0" err="1">
                <a:solidFill>
                  <a:srgbClr val="263442"/>
                </a:solidFill>
                <a:latin typeface="Aptos"/>
                <a:ea typeface="Aptos"/>
                <a:cs typeface="Aptos"/>
              </a:rPr>
              <a:t>atšķirība</a:t>
            </a:r>
            <a:r>
              <a:rPr sz="1500" b="0">
                <a:solidFill>
                  <a:srgbClr val="263442"/>
                </a:solidFill>
                <a:latin typeface="Aptos"/>
                <a:ea typeface="Aptos"/>
                <a:cs typeface="Aptos"/>
              </a:rPr>
              <a:t> </a:t>
            </a:r>
            <a:r>
              <a:rPr sz="1500" b="0" err="1">
                <a:solidFill>
                  <a:srgbClr val="263442"/>
                </a:solidFill>
                <a:latin typeface="Aptos"/>
                <a:ea typeface="Aptos"/>
                <a:cs typeface="Aptos"/>
              </a:rPr>
              <a:t>ir</a:t>
            </a:r>
            <a:r>
              <a:rPr sz="1500" b="0">
                <a:solidFill>
                  <a:srgbClr val="263442"/>
                </a:solidFill>
                <a:latin typeface="Aptos"/>
                <a:ea typeface="Aptos"/>
                <a:cs typeface="Aptos"/>
              </a:rPr>
              <a:t> </a:t>
            </a:r>
            <a:r>
              <a:rPr sz="1500" b="0" err="1">
                <a:solidFill>
                  <a:srgbClr val="263442"/>
                </a:solidFill>
                <a:latin typeface="Aptos"/>
                <a:ea typeface="Aptos"/>
                <a:cs typeface="Aptos"/>
              </a:rPr>
              <a:t>pašnāvību</a:t>
            </a:r>
            <a:r>
              <a:rPr sz="1500" b="0">
                <a:solidFill>
                  <a:srgbClr val="263442"/>
                </a:solidFill>
                <a:latin typeface="Aptos"/>
                <a:ea typeface="Aptos"/>
                <a:cs typeface="Aptos"/>
              </a:rPr>
              <a:t> un </a:t>
            </a:r>
            <a:r>
              <a:rPr sz="1500" b="0" err="1">
                <a:solidFill>
                  <a:srgbClr val="263442"/>
                </a:solidFill>
                <a:latin typeface="Aptos"/>
                <a:ea typeface="Aptos"/>
                <a:cs typeface="Aptos"/>
              </a:rPr>
              <a:t>noslīkšanas</a:t>
            </a:r>
            <a:r>
              <a:rPr sz="1500" b="0">
                <a:solidFill>
                  <a:srgbClr val="263442"/>
                </a:solidFill>
                <a:latin typeface="Aptos"/>
                <a:ea typeface="Aptos"/>
                <a:cs typeface="Aptos"/>
              </a:rPr>
              <a:t> </a:t>
            </a:r>
            <a:r>
              <a:rPr sz="1500" b="0" err="1">
                <a:solidFill>
                  <a:srgbClr val="263442"/>
                </a:solidFill>
                <a:latin typeface="Aptos"/>
                <a:ea typeface="Aptos"/>
                <a:cs typeface="Aptos"/>
              </a:rPr>
              <a:t>gadījumos</a:t>
            </a:r>
            <a:r>
              <a:rPr sz="1500" b="0">
                <a:solidFill>
                  <a:srgbClr val="263442"/>
                </a:solidFill>
                <a:latin typeface="Aptos"/>
                <a:ea typeface="Aptos"/>
                <a:cs typeface="Aptos"/>
              </a:rPr>
              <a:t>.</a:t>
            </a:r>
          </a:p>
        </p:txBody>
      </p:sp>
      <p:sp>
        <p:nvSpPr>
          <p:cNvPr id="14" name="Taisnstūris 13">
            <a:extLst>
              <a:ext uri="{FF2B5EF4-FFF2-40B4-BE49-F238E27FC236}">
                <a16:creationId xmlns:a16="http://schemas.microsoft.com/office/drawing/2014/main" id="{F9F6C2EB-D9BA-4B03-8C4A-27ADBF2ADE9E}"/>
              </a:ext>
            </a:extLst>
          </p:cNvPr>
          <p:cNvSpPr>
            <a:spLocks noGrp="1"/>
          </p:cNvSpPr>
          <p:nvPr/>
        </p:nvSpPr>
        <p:spPr>
          <a:xfrm>
            <a:off x="11906250" y="6524625"/>
            <a:ext cx="20955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rmAutofit fontScale="97619"/>
          </a:bodyPr>
          <a:lstStyle/>
          <a:p>
            <a:pPr algn="ctr">
              <a:defRPr sz="1050" b="0">
                <a:solidFill>
                  <a:srgbClr val="6F7A85"/>
                </a:solidFill>
                <a:latin typeface="Aptos"/>
                <a:ea typeface="Aptos"/>
                <a:cs typeface="Aptos"/>
              </a:defRPr>
            </a:pPr>
            <a:endParaRPr sz="1050" b="0">
              <a:solidFill>
                <a:srgbClr val="6F7A85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15" name="Taisnstūris 14">
            <a:extLst>
              <a:ext uri="{FF2B5EF4-FFF2-40B4-BE49-F238E27FC236}">
                <a16:creationId xmlns:a16="http://schemas.microsoft.com/office/drawing/2014/main" id="{CD0ED548-DD76-4DEC-9449-2CC65848CA4A}"/>
              </a:ext>
            </a:extLst>
          </p:cNvPr>
          <p:cNvSpPr>
            <a:spLocks noGrp="1"/>
          </p:cNvSpPr>
          <p:nvPr/>
        </p:nvSpPr>
        <p:spPr>
          <a:xfrm>
            <a:off x="13470255" y="8029678"/>
            <a:ext cx="1062990" cy="283843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91440" tIns="45720" rIns="91440" bIns="45720" anchor="t">
            <a:normAutofit fontScale="99808"/>
          </a:bodyPr>
          <a:lstStyle/>
          <a:p>
            <a:pPr algn="l">
              <a:defRPr sz="975" b="0">
                <a:solidFill>
                  <a:srgbClr val="92979C"/>
                </a:solidFill>
                <a:latin typeface="Aptos"/>
                <a:ea typeface="Aptos"/>
                <a:cs typeface="Aptos"/>
              </a:defRPr>
            </a:pPr>
            <a:r>
              <a:rPr sz="950" b="0">
                <a:solidFill>
                  <a:srgbClr val="92979C"/>
                </a:solidFill>
                <a:latin typeface="Aptos"/>
                <a:ea typeface="Aptos"/>
                <a:cs typeface="Aptos"/>
              </a:rPr>
              <a:t>Avots: SPKC</a:t>
            </a:r>
          </a:p>
        </p:txBody>
      </p:sp>
      <p:sp>
        <p:nvSpPr>
          <p:cNvPr id="16" name="Taisnstūris 15">
            <a:extLst>
              <a:ext uri="{FF2B5EF4-FFF2-40B4-BE49-F238E27FC236}">
                <a16:creationId xmlns:a16="http://schemas.microsoft.com/office/drawing/2014/main" id="{0BF12394-2467-489E-88E7-0AD2556E09FA}"/>
              </a:ext>
            </a:extLst>
          </p:cNvPr>
          <p:cNvSpPr>
            <a:spLocks noGrp="1"/>
          </p:cNvSpPr>
          <p:nvPr/>
        </p:nvSpPr>
        <p:spPr>
          <a:xfrm>
            <a:off x="14192250" y="8001000"/>
            <a:ext cx="4762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rmAutofit fontScale="85714"/>
          </a:bodyPr>
          <a:lstStyle/>
          <a:p>
            <a:pPr algn="r">
              <a:defRPr sz="1050" b="0">
                <a:solidFill>
                  <a:srgbClr val="A6A29D"/>
                </a:solidFill>
                <a:latin typeface="Aptos"/>
                <a:ea typeface="Aptos"/>
                <a:cs typeface="Aptos"/>
              </a:defRPr>
            </a:pPr>
            <a:fld id="{9F46B879-881B-4CCC-9690-5349F50913B2}" type="slidenum">
              <a:rPr lang="lv-LV" sz="1050">
                <a:solidFill>
                  <a:srgbClr val="A6A29D"/>
                </a:solidFill>
                <a:latin typeface="Aptos"/>
                <a:ea typeface="Aptos"/>
                <a:cs typeface="Aptos"/>
              </a:rPr>
              <a:t>9</a:t>
            </a:fld>
            <a:endParaRPr sz="1050" b="0">
              <a:solidFill>
                <a:srgbClr val="A6A29D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18" name="Taisnstūris 17">
            <a:extLst>
              <a:ext uri="{FF2B5EF4-FFF2-40B4-BE49-F238E27FC236}">
                <a16:creationId xmlns:a16="http://schemas.microsoft.com/office/drawing/2014/main" id="{E663D1C9-AC9C-883F-D6EC-AF8CD7F8E6CC}"/>
              </a:ext>
            </a:extLst>
          </p:cNvPr>
          <p:cNvSpPr>
            <a:spLocks noGrp="1"/>
          </p:cNvSpPr>
          <p:nvPr/>
        </p:nvSpPr>
        <p:spPr>
          <a:xfrm>
            <a:off x="11858625" y="5683592"/>
            <a:ext cx="2190750" cy="1000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rmAutofit fontScale="99375" lnSpcReduction="10000"/>
          </a:bodyPr>
          <a:lstStyle/>
          <a:p>
            <a:pPr algn="ctr">
              <a:defRPr sz="1500" b="0">
                <a:solidFill>
                  <a:srgbClr val="263442"/>
                </a:solidFill>
                <a:latin typeface="Aptos"/>
                <a:ea typeface="Aptos"/>
                <a:cs typeface="Aptos"/>
              </a:defRPr>
            </a:pPr>
            <a:r>
              <a:rPr lang="lv-LV" sz="1500" b="0">
                <a:solidFill>
                  <a:srgbClr val="263442"/>
                </a:solidFill>
                <a:latin typeface="Aptos"/>
                <a:ea typeface="Aptos"/>
                <a:cs typeface="Aptos"/>
              </a:rPr>
              <a:t>20215.-2024. gadam vidēji </a:t>
            </a:r>
            <a:r>
              <a:rPr lang="lv-LV" sz="1500" b="1">
                <a:solidFill>
                  <a:srgbClr val="263442"/>
                </a:solidFill>
                <a:latin typeface="Aptos"/>
                <a:ea typeface="Aptos"/>
                <a:cs typeface="Aptos"/>
              </a:rPr>
              <a:t>pašnāvības veica 81,6% vīrieši</a:t>
            </a:r>
            <a:r>
              <a:rPr lang="lv-LV" sz="1500" b="0">
                <a:solidFill>
                  <a:srgbClr val="263442"/>
                </a:solidFill>
                <a:latin typeface="Aptos"/>
                <a:ea typeface="Aptos"/>
                <a:cs typeface="Aptos"/>
              </a:rPr>
              <a:t>, sievietes – 18,4%</a:t>
            </a:r>
            <a:endParaRPr sz="1500" b="0">
              <a:solidFill>
                <a:srgbClr val="263442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E24106FD-2EEE-6C9A-56E6-01DD626CD4B6}"/>
              </a:ext>
            </a:extLst>
          </p:cNvPr>
          <p:cNvSpPr txBox="1"/>
          <p:nvPr/>
        </p:nvSpPr>
        <p:spPr>
          <a:xfrm>
            <a:off x="708660" y="8061769"/>
            <a:ext cx="1980029" cy="246221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>
            <a:defPPr>
              <a:defRPr lang="en-LV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LV" sz="1000" i="1">
                <a:latin typeface="Aptos" panose="020B0004020202020204" pitchFamily="34" charset="0"/>
                <a:cs typeface="Times New Roman"/>
              </a:rPr>
              <a:t>Veselības ministrija  </a:t>
            </a:r>
            <a:r>
              <a:rPr lang="lv-LV" sz="1000" i="1">
                <a:latin typeface="Aptos" panose="020B0004020202020204" pitchFamily="34" charset="0"/>
                <a:cs typeface="Times New Roman"/>
              </a:rPr>
              <a:t>09</a:t>
            </a:r>
            <a:r>
              <a:rPr lang="en-LV" sz="1000" i="1">
                <a:latin typeface="Aptos" panose="020B0004020202020204" pitchFamily="34" charset="0"/>
                <a:cs typeface="Times New Roman"/>
              </a:rPr>
              <a:t>.</a:t>
            </a:r>
            <a:r>
              <a:rPr lang="lv-LV" sz="1000" i="1">
                <a:latin typeface="Aptos" panose="020B0004020202020204" pitchFamily="34" charset="0"/>
                <a:cs typeface="Times New Roman"/>
              </a:rPr>
              <a:t>10</a:t>
            </a:r>
            <a:r>
              <a:rPr lang="en-LV" sz="1000" i="1">
                <a:latin typeface="Aptos" panose="020B0004020202020204" pitchFamily="34" charset="0"/>
                <a:cs typeface="Times New Roman"/>
              </a:rPr>
              <a:t>.202</a:t>
            </a:r>
            <a:r>
              <a:rPr lang="lv-LV" sz="1000" i="1">
                <a:latin typeface="Aptos" panose="020B0004020202020204" pitchFamily="34" charset="0"/>
                <a:cs typeface="Times New Roman"/>
              </a:rPr>
              <a:t>6</a:t>
            </a:r>
            <a:r>
              <a:rPr lang="en-LV" sz="1000" i="1">
                <a:latin typeface="Aptos" panose="020B0004020202020204" pitchFamily="34" charset="0"/>
                <a:cs typeface="Times New Roman"/>
              </a:rPr>
              <a:t>.</a:t>
            </a:r>
          </a:p>
        </p:txBody>
      </p:sp>
      <p:cxnSp>
        <p:nvCxnSpPr>
          <p:cNvPr id="8" name="Straight Connector 6">
            <a:extLst>
              <a:ext uri="{FF2B5EF4-FFF2-40B4-BE49-F238E27FC236}">
                <a16:creationId xmlns:a16="http://schemas.microsoft.com/office/drawing/2014/main" id="{6E4B0FC8-A4AB-0DA1-9D56-B1F2D92DC1D8}"/>
              </a:ext>
            </a:extLst>
          </p:cNvPr>
          <p:cNvCxnSpPr>
            <a:cxnSpLocks/>
          </p:cNvCxnSpPr>
          <p:nvPr/>
        </p:nvCxnSpPr>
        <p:spPr>
          <a:xfrm>
            <a:off x="764606" y="7950559"/>
            <a:ext cx="1396104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0">
            <a:extLst>
              <a:ext uri="{FF2B5EF4-FFF2-40B4-BE49-F238E27FC236}">
                <a16:creationId xmlns:a16="http://schemas.microsoft.com/office/drawing/2014/main" id="{2BA63473-094A-4083-835E-49D5D48E9972}"/>
              </a:ext>
            </a:extLst>
          </p:cNvPr>
          <p:cNvSpPr txBox="1"/>
          <p:nvPr/>
        </p:nvSpPr>
        <p:spPr>
          <a:xfrm>
            <a:off x="2676403" y="8051188"/>
            <a:ext cx="1276311" cy="246221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>
            <a:defPPr>
              <a:defRPr lang="en-LV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lv-LV" sz="1000" b="1">
                <a:latin typeface="Aptos" panose="020B0004020202020204" pitchFamily="34" charset="0"/>
                <a:ea typeface="Verdana"/>
                <a:cs typeface="Times New Roman"/>
              </a:rPr>
              <a:t>Ārējie nāves cēloņi</a:t>
            </a:r>
            <a:endParaRPr lang="en-US" sz="1000">
              <a:latin typeface="Aptos" panose="020B0004020202020204" pitchFamily="34" charset="0"/>
              <a:cs typeface="Times New Roman"/>
            </a:endParaRPr>
          </a:p>
        </p:txBody>
      </p:sp>
      <p:cxnSp>
        <p:nvCxnSpPr>
          <p:cNvPr id="20" name="Straight Connector 9">
            <a:extLst>
              <a:ext uri="{FF2B5EF4-FFF2-40B4-BE49-F238E27FC236}">
                <a16:creationId xmlns:a16="http://schemas.microsoft.com/office/drawing/2014/main" id="{273CAE66-147B-658F-5CBC-75F95389B44F}"/>
              </a:ext>
            </a:extLst>
          </p:cNvPr>
          <p:cNvCxnSpPr>
            <a:cxnSpLocks/>
          </p:cNvCxnSpPr>
          <p:nvPr/>
        </p:nvCxnSpPr>
        <p:spPr>
          <a:xfrm>
            <a:off x="2636312" y="8029678"/>
            <a:ext cx="0" cy="3895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Image 0" descr="/mnt/data/vm_logo.png">
            <a:extLst>
              <a:ext uri="{FF2B5EF4-FFF2-40B4-BE49-F238E27FC236}">
                <a16:creationId xmlns:a16="http://schemas.microsoft.com/office/drawing/2014/main" id="{612F7BCF-A065-F5E8-A73E-AB0FDE220C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733837" y="75057"/>
            <a:ext cx="763213" cy="658368"/>
          </a:xfrm>
          <a:prstGeom prst="rect">
            <a:avLst/>
          </a:prstGeom>
        </p:spPr>
      </p:pic>
      <p:sp>
        <p:nvSpPr>
          <p:cNvPr id="25" name="Taisnstūris 24">
            <a:extLst>
              <a:ext uri="{FF2B5EF4-FFF2-40B4-BE49-F238E27FC236}">
                <a16:creationId xmlns:a16="http://schemas.microsoft.com/office/drawing/2014/main" id="{7A5907BD-FC54-A7D7-6F67-11B20D86F4DA}"/>
              </a:ext>
            </a:extLst>
          </p:cNvPr>
          <p:cNvSpPr>
            <a:spLocks noGrp="1"/>
          </p:cNvSpPr>
          <p:nvPr/>
        </p:nvSpPr>
        <p:spPr>
          <a:xfrm>
            <a:off x="742950" y="325739"/>
            <a:ext cx="5905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rmAutofit/>
          </a:bodyPr>
          <a:lstStyle/>
          <a:p>
            <a:pPr algn="l">
              <a:defRPr sz="1425" b="1">
                <a:solidFill>
                  <a:srgbClr val="EF6C1C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EF6C1C"/>
                </a:solidFill>
                <a:latin typeface="Aptos"/>
                <a:ea typeface="Aptos"/>
                <a:cs typeface="Aptos"/>
              </a:rPr>
              <a:t>ĀRĒJIE NĀVES CĒLOŅI </a:t>
            </a:r>
            <a:r>
              <a:rPr lang="lv-LV" sz="1200" b="1">
                <a:solidFill>
                  <a:srgbClr val="EF6C1C"/>
                </a:solidFill>
                <a:latin typeface="Aptos"/>
                <a:ea typeface="Aptos"/>
                <a:cs typeface="Aptos"/>
              </a:rPr>
              <a:t>DALĪJUMĀ PA DZIMUMIEM</a:t>
            </a:r>
            <a:endParaRPr sz="1200" b="1">
              <a:solidFill>
                <a:srgbClr val="EF6C1C"/>
              </a:solidFill>
              <a:latin typeface="Aptos"/>
              <a:ea typeface="Aptos"/>
              <a:cs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16639367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EF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120B0AE-4BF1-8B55-B653-43368B08DC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aisnstūris 18">
            <a:extLst>
              <a:ext uri="{FF2B5EF4-FFF2-40B4-BE49-F238E27FC236}">
                <a16:creationId xmlns:a16="http://schemas.microsoft.com/office/drawing/2014/main" id="{D55DD6BD-0C34-0F6C-5978-49E2F895AA8F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90500" cy="8572500"/>
          </a:xfrm>
          <a:prstGeom prst="rect">
            <a:avLst/>
          </a:prstGeom>
          <a:solidFill>
            <a:srgbClr val="EF6C1C"/>
          </a:solidFill>
          <a:ln w="0">
            <a:solidFill>
              <a:srgbClr val="EF6C1C"/>
            </a:solidFill>
            <a:prstDash val="solid"/>
          </a:ln>
        </p:spPr>
        <p:txBody>
          <a:bodyPr/>
          <a:lstStyle/>
          <a:p>
            <a:endParaRPr lang="lv-LV"/>
          </a:p>
        </p:txBody>
      </p:sp>
      <p:sp>
        <p:nvSpPr>
          <p:cNvPr id="2" name="Taisnstūris 1">
            <a:extLst>
              <a:ext uri="{FF2B5EF4-FFF2-40B4-BE49-F238E27FC236}">
                <a16:creationId xmlns:a16="http://schemas.microsoft.com/office/drawing/2014/main" id="{F06BB6C3-97AC-53B6-A087-C7B0FD828839}"/>
              </a:ext>
            </a:extLst>
          </p:cNvPr>
          <p:cNvSpPr>
            <a:spLocks noGrp="1"/>
          </p:cNvSpPr>
          <p:nvPr/>
        </p:nvSpPr>
        <p:spPr>
          <a:xfrm>
            <a:off x="685800" y="733425"/>
            <a:ext cx="1381125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rmAutofit/>
          </a:bodyPr>
          <a:lstStyle/>
          <a:p>
            <a:pPr algn="l">
              <a:defRPr sz="3150" b="1">
                <a:solidFill>
                  <a:srgbClr val="263442"/>
                </a:solidFill>
                <a:latin typeface="Aptos"/>
                <a:ea typeface="Aptos"/>
                <a:cs typeface="Aptos"/>
              </a:defRPr>
            </a:pPr>
            <a:r>
              <a:rPr lang="lv-LV" sz="3000" b="1">
                <a:solidFill>
                  <a:srgbClr val="263442"/>
                </a:solidFill>
                <a:latin typeface="Aptos"/>
                <a:ea typeface="Aptos"/>
                <a:cs typeface="Aptos"/>
              </a:rPr>
              <a:t>A</a:t>
            </a:r>
            <a:r>
              <a:rPr lang="en-US" sz="3000" b="1" err="1">
                <a:solidFill>
                  <a:srgbClr val="263442"/>
                </a:solidFill>
                <a:latin typeface="Aptos"/>
                <a:ea typeface="Aptos"/>
                <a:cs typeface="Aptos"/>
              </a:rPr>
              <a:t>lkohols</a:t>
            </a:r>
            <a:r>
              <a:rPr sz="3000" b="1">
                <a:solidFill>
                  <a:srgbClr val="263442"/>
                </a:solidFill>
                <a:latin typeface="Aptos"/>
                <a:ea typeface="Aptos"/>
                <a:cs typeface="Aptos"/>
              </a:rPr>
              <a:t> </a:t>
            </a:r>
            <a:r>
              <a:rPr lang="en-US" sz="3000" b="1" err="1">
                <a:solidFill>
                  <a:srgbClr val="263442"/>
                </a:solidFill>
                <a:latin typeface="Aptos"/>
                <a:ea typeface="Aptos"/>
                <a:cs typeface="Aptos"/>
              </a:rPr>
              <a:t>ir</a:t>
            </a:r>
            <a:r>
              <a:rPr sz="3000" b="1">
                <a:solidFill>
                  <a:srgbClr val="263442"/>
                </a:solidFill>
                <a:latin typeface="Aptos"/>
                <a:ea typeface="Aptos"/>
                <a:cs typeface="Aptos"/>
              </a:rPr>
              <a:t> </a:t>
            </a:r>
            <a:r>
              <a:rPr lang="en-US" sz="3000" b="1" err="1">
                <a:solidFill>
                  <a:srgbClr val="263442"/>
                </a:solidFill>
                <a:latin typeface="Aptos"/>
                <a:ea typeface="Aptos"/>
                <a:cs typeface="Aptos"/>
              </a:rPr>
              <a:t>caurvijoš</a:t>
            </a:r>
            <a:r>
              <a:rPr lang="lv-LV" sz="3000" b="1">
                <a:solidFill>
                  <a:srgbClr val="263442"/>
                </a:solidFill>
                <a:latin typeface="Aptos"/>
                <a:ea typeface="Aptos"/>
                <a:cs typeface="Aptos"/>
              </a:rPr>
              <a:t>s</a:t>
            </a:r>
            <a:r>
              <a:rPr sz="3000" b="1">
                <a:solidFill>
                  <a:srgbClr val="263442"/>
                </a:solidFill>
                <a:latin typeface="Aptos"/>
                <a:ea typeface="Aptos"/>
                <a:cs typeface="Aptos"/>
              </a:rPr>
              <a:t> </a:t>
            </a:r>
            <a:r>
              <a:rPr lang="en-US" sz="3000" b="1" err="1">
                <a:solidFill>
                  <a:srgbClr val="263442"/>
                </a:solidFill>
                <a:latin typeface="Aptos"/>
                <a:ea typeface="Aptos"/>
                <a:cs typeface="Aptos"/>
              </a:rPr>
              <a:t>riska</a:t>
            </a:r>
            <a:r>
              <a:rPr sz="3000" b="1">
                <a:solidFill>
                  <a:srgbClr val="263442"/>
                </a:solidFill>
                <a:latin typeface="Aptos"/>
                <a:ea typeface="Aptos"/>
                <a:cs typeface="Aptos"/>
              </a:rPr>
              <a:t> </a:t>
            </a:r>
            <a:r>
              <a:rPr lang="en-US" sz="3000" b="1" err="1">
                <a:solidFill>
                  <a:srgbClr val="263442"/>
                </a:solidFill>
                <a:latin typeface="Aptos"/>
                <a:ea typeface="Aptos"/>
                <a:cs typeface="Aptos"/>
              </a:rPr>
              <a:t>faktori</a:t>
            </a:r>
            <a:endParaRPr sz="3000" b="1">
              <a:solidFill>
                <a:srgbClr val="263442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3" name="Taisnstūris 2">
            <a:extLst>
              <a:ext uri="{FF2B5EF4-FFF2-40B4-BE49-F238E27FC236}">
                <a16:creationId xmlns:a16="http://schemas.microsoft.com/office/drawing/2014/main" id="{6ABEA599-E08C-F186-4305-6375D05A8B9E}"/>
              </a:ext>
            </a:extLst>
          </p:cNvPr>
          <p:cNvSpPr>
            <a:spLocks noGrp="1"/>
          </p:cNvSpPr>
          <p:nvPr/>
        </p:nvSpPr>
        <p:spPr>
          <a:xfrm>
            <a:off x="784274" y="1413127"/>
            <a:ext cx="914400" cy="47625"/>
          </a:xfrm>
          <a:prstGeom prst="rect">
            <a:avLst/>
          </a:prstGeom>
          <a:solidFill>
            <a:srgbClr val="EF6C1C"/>
          </a:solidFill>
          <a:ln w="0">
            <a:solidFill>
              <a:srgbClr val="EF6C1C"/>
            </a:solidFill>
            <a:prstDash val="solid"/>
          </a:ln>
        </p:spPr>
        <p:txBody>
          <a:bodyPr/>
          <a:lstStyle/>
          <a:p>
            <a:endParaRPr lang="lv-LV"/>
          </a:p>
        </p:txBody>
      </p:sp>
      <p:sp>
        <p:nvSpPr>
          <p:cNvPr id="4" name="Taisnstūris 3">
            <a:extLst>
              <a:ext uri="{FF2B5EF4-FFF2-40B4-BE49-F238E27FC236}">
                <a16:creationId xmlns:a16="http://schemas.microsoft.com/office/drawing/2014/main" id="{29E6B111-5DC5-DDED-797D-A57572B1437F}"/>
              </a:ext>
            </a:extLst>
          </p:cNvPr>
          <p:cNvSpPr>
            <a:spLocks noGrp="1"/>
          </p:cNvSpPr>
          <p:nvPr/>
        </p:nvSpPr>
        <p:spPr>
          <a:xfrm>
            <a:off x="666750" y="1797833"/>
            <a:ext cx="130492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rmAutofit lnSpcReduction="10000"/>
          </a:bodyPr>
          <a:lstStyle/>
          <a:p>
            <a:pPr algn="l">
              <a:defRPr sz="1500" b="0">
                <a:solidFill>
                  <a:srgbClr val="6F7A85"/>
                </a:solidFill>
                <a:latin typeface="Aptos"/>
                <a:ea typeface="Aptos"/>
                <a:cs typeface="Aptos"/>
              </a:defRPr>
            </a:pPr>
            <a:r>
              <a:rPr sz="1600" b="0" err="1">
                <a:solidFill>
                  <a:srgbClr val="6F7A85"/>
                </a:solidFill>
                <a:latin typeface="Aptos"/>
                <a:ea typeface="Aptos"/>
                <a:cs typeface="Aptos"/>
              </a:rPr>
              <a:t>Vīriešu</a:t>
            </a:r>
            <a:r>
              <a:rPr sz="1600" b="0">
                <a:solidFill>
                  <a:srgbClr val="6F7A85"/>
                </a:solidFill>
                <a:latin typeface="Aptos"/>
                <a:ea typeface="Aptos"/>
                <a:cs typeface="Aptos"/>
              </a:rPr>
              <a:t> </a:t>
            </a:r>
            <a:r>
              <a:rPr sz="1600" b="0" err="1">
                <a:solidFill>
                  <a:srgbClr val="6F7A85"/>
                </a:solidFill>
                <a:latin typeface="Aptos"/>
                <a:ea typeface="Aptos"/>
                <a:cs typeface="Aptos"/>
              </a:rPr>
              <a:t>mirstība</a:t>
            </a:r>
            <a:r>
              <a:rPr sz="1600" b="0">
                <a:solidFill>
                  <a:srgbClr val="6F7A85"/>
                </a:solidFill>
                <a:latin typeface="Aptos"/>
                <a:ea typeface="Aptos"/>
                <a:cs typeface="Aptos"/>
              </a:rPr>
              <a:t> </a:t>
            </a:r>
            <a:r>
              <a:rPr sz="1600" b="0" err="1">
                <a:solidFill>
                  <a:srgbClr val="6F7A85"/>
                </a:solidFill>
                <a:latin typeface="Aptos"/>
                <a:ea typeface="Aptos"/>
                <a:cs typeface="Aptos"/>
              </a:rPr>
              <a:t>ir</a:t>
            </a:r>
            <a:r>
              <a:rPr sz="1600" b="0">
                <a:solidFill>
                  <a:srgbClr val="6F7A85"/>
                </a:solidFill>
                <a:latin typeface="Aptos"/>
                <a:ea typeface="Aptos"/>
                <a:cs typeface="Aptos"/>
              </a:rPr>
              <a:t> </a:t>
            </a:r>
            <a:r>
              <a:rPr sz="1600" b="0" err="1">
                <a:solidFill>
                  <a:srgbClr val="6F7A85"/>
                </a:solidFill>
                <a:latin typeface="Aptos"/>
                <a:ea typeface="Aptos"/>
                <a:cs typeface="Aptos"/>
              </a:rPr>
              <a:t>trīs</a:t>
            </a:r>
            <a:r>
              <a:rPr sz="1600" b="0">
                <a:solidFill>
                  <a:srgbClr val="6F7A85"/>
                </a:solidFill>
                <a:latin typeface="Aptos"/>
                <a:ea typeface="Aptos"/>
                <a:cs typeface="Aptos"/>
              </a:rPr>
              <a:t> </a:t>
            </a:r>
            <a:r>
              <a:rPr sz="1600" b="0" err="1">
                <a:solidFill>
                  <a:srgbClr val="6F7A85"/>
                </a:solidFill>
                <a:latin typeface="Aptos"/>
                <a:ea typeface="Aptos"/>
                <a:cs typeface="Aptos"/>
              </a:rPr>
              <a:t>reizes</a:t>
            </a:r>
            <a:r>
              <a:rPr sz="1600" b="0">
                <a:solidFill>
                  <a:srgbClr val="6F7A85"/>
                </a:solidFill>
                <a:latin typeface="Aptos"/>
                <a:ea typeface="Aptos"/>
                <a:cs typeface="Aptos"/>
              </a:rPr>
              <a:t> </a:t>
            </a:r>
            <a:r>
              <a:rPr sz="1600" b="0" err="1">
                <a:solidFill>
                  <a:srgbClr val="6F7A85"/>
                </a:solidFill>
                <a:latin typeface="Aptos"/>
                <a:ea typeface="Aptos"/>
                <a:cs typeface="Aptos"/>
              </a:rPr>
              <a:t>augstāka</a:t>
            </a:r>
            <a:r>
              <a:rPr sz="1600" b="0">
                <a:solidFill>
                  <a:srgbClr val="6F7A85"/>
                </a:solidFill>
                <a:latin typeface="Aptos"/>
                <a:ea typeface="Aptos"/>
                <a:cs typeface="Aptos"/>
              </a:rPr>
              <a:t>; </a:t>
            </a:r>
            <a:r>
              <a:rPr sz="1600" b="0" err="1">
                <a:solidFill>
                  <a:srgbClr val="6F7A85"/>
                </a:solidFill>
                <a:latin typeface="Aptos"/>
                <a:ea typeface="Aptos"/>
                <a:cs typeface="Aptos"/>
              </a:rPr>
              <a:t>alkohola</a:t>
            </a:r>
            <a:r>
              <a:rPr sz="1600" b="0">
                <a:solidFill>
                  <a:srgbClr val="6F7A85"/>
                </a:solidFill>
                <a:latin typeface="Aptos"/>
                <a:ea typeface="Aptos"/>
                <a:cs typeface="Aptos"/>
              </a:rPr>
              <a:t> </a:t>
            </a:r>
            <a:r>
              <a:rPr sz="1600" b="0" err="1">
                <a:solidFill>
                  <a:srgbClr val="6F7A85"/>
                </a:solidFill>
                <a:latin typeface="Aptos"/>
                <a:ea typeface="Aptos"/>
                <a:cs typeface="Aptos"/>
              </a:rPr>
              <a:t>saistība</a:t>
            </a:r>
            <a:r>
              <a:rPr sz="1600" b="0">
                <a:solidFill>
                  <a:srgbClr val="6F7A85"/>
                </a:solidFill>
                <a:latin typeface="Aptos"/>
                <a:ea typeface="Aptos"/>
                <a:cs typeface="Aptos"/>
              </a:rPr>
              <a:t> </a:t>
            </a:r>
            <a:r>
              <a:rPr sz="1600" b="0" err="1">
                <a:solidFill>
                  <a:srgbClr val="6F7A85"/>
                </a:solidFill>
                <a:latin typeface="Aptos"/>
                <a:ea typeface="Aptos"/>
                <a:cs typeface="Aptos"/>
              </a:rPr>
              <a:t>konstatēta</a:t>
            </a:r>
            <a:r>
              <a:rPr sz="1600" b="0">
                <a:solidFill>
                  <a:srgbClr val="6F7A85"/>
                </a:solidFill>
                <a:latin typeface="Aptos"/>
                <a:ea typeface="Aptos"/>
                <a:cs typeface="Aptos"/>
              </a:rPr>
              <a:t> 44% </a:t>
            </a:r>
            <a:r>
              <a:rPr sz="1600" b="0" err="1">
                <a:solidFill>
                  <a:srgbClr val="6F7A85"/>
                </a:solidFill>
                <a:latin typeface="Aptos"/>
                <a:ea typeface="Aptos"/>
                <a:cs typeface="Aptos"/>
              </a:rPr>
              <a:t>ārējo</a:t>
            </a:r>
            <a:r>
              <a:rPr sz="1600" b="0">
                <a:solidFill>
                  <a:srgbClr val="6F7A85"/>
                </a:solidFill>
                <a:latin typeface="Aptos"/>
                <a:ea typeface="Aptos"/>
                <a:cs typeface="Aptos"/>
              </a:rPr>
              <a:t> </a:t>
            </a:r>
            <a:r>
              <a:rPr sz="1600" b="0" err="1">
                <a:solidFill>
                  <a:srgbClr val="6F7A85"/>
                </a:solidFill>
                <a:latin typeface="Aptos"/>
                <a:ea typeface="Aptos"/>
                <a:cs typeface="Aptos"/>
              </a:rPr>
              <a:t>nāves</a:t>
            </a:r>
            <a:r>
              <a:rPr sz="1600" b="0">
                <a:solidFill>
                  <a:srgbClr val="6F7A85"/>
                </a:solidFill>
                <a:latin typeface="Aptos"/>
                <a:ea typeface="Aptos"/>
                <a:cs typeface="Aptos"/>
              </a:rPr>
              <a:t> </a:t>
            </a:r>
            <a:r>
              <a:rPr sz="1600" b="0" err="1">
                <a:solidFill>
                  <a:srgbClr val="6F7A85"/>
                </a:solidFill>
                <a:latin typeface="Aptos"/>
                <a:ea typeface="Aptos"/>
                <a:cs typeface="Aptos"/>
              </a:rPr>
              <a:t>cēloņu</a:t>
            </a:r>
            <a:r>
              <a:rPr sz="1600" b="0">
                <a:solidFill>
                  <a:srgbClr val="6F7A85"/>
                </a:solidFill>
                <a:latin typeface="Aptos"/>
                <a:ea typeface="Aptos"/>
                <a:cs typeface="Aptos"/>
              </a:rPr>
              <a:t> </a:t>
            </a:r>
            <a:r>
              <a:rPr sz="1600" b="0" err="1">
                <a:solidFill>
                  <a:srgbClr val="6F7A85"/>
                </a:solidFill>
                <a:latin typeface="Aptos"/>
                <a:ea typeface="Aptos"/>
                <a:cs typeface="Aptos"/>
              </a:rPr>
              <a:t>gadījumu</a:t>
            </a:r>
            <a:r>
              <a:rPr sz="1600" b="0">
                <a:solidFill>
                  <a:srgbClr val="6F7A85"/>
                </a:solidFill>
                <a:latin typeface="Aptos"/>
                <a:ea typeface="Aptos"/>
                <a:cs typeface="Aptos"/>
              </a:rPr>
              <a:t>.</a:t>
            </a:r>
          </a:p>
        </p:txBody>
      </p:sp>
      <p:sp>
        <p:nvSpPr>
          <p:cNvPr id="15" name="Taisnstūris 14">
            <a:extLst>
              <a:ext uri="{FF2B5EF4-FFF2-40B4-BE49-F238E27FC236}">
                <a16:creationId xmlns:a16="http://schemas.microsoft.com/office/drawing/2014/main" id="{143A1FC5-BBC3-44C2-916E-EBB824979DD6}"/>
              </a:ext>
            </a:extLst>
          </p:cNvPr>
          <p:cNvSpPr>
            <a:spLocks noGrp="1"/>
          </p:cNvSpPr>
          <p:nvPr/>
        </p:nvSpPr>
        <p:spPr>
          <a:xfrm>
            <a:off x="749752" y="292357"/>
            <a:ext cx="40957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rmAutofit/>
          </a:bodyPr>
          <a:lstStyle/>
          <a:p>
            <a:pPr algn="l">
              <a:defRPr sz="1650" b="1">
                <a:solidFill>
                  <a:srgbClr val="263442"/>
                </a:solidFill>
                <a:latin typeface="Aptos"/>
                <a:ea typeface="Aptos"/>
                <a:cs typeface="Aptos"/>
              </a:defRPr>
            </a:pPr>
            <a:r>
              <a:rPr lang="lv-LV" sz="1200" b="1">
                <a:solidFill>
                  <a:schemeClr val="accent2"/>
                </a:solidFill>
                <a:latin typeface="Aptos"/>
                <a:ea typeface="Aptos"/>
                <a:cs typeface="Aptos"/>
              </a:rPr>
              <a:t>RISKA FAKTORI</a:t>
            </a:r>
            <a:endParaRPr sz="1200" b="1">
              <a:solidFill>
                <a:schemeClr val="accent2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17" name="Taisnstūris 16">
            <a:extLst>
              <a:ext uri="{FF2B5EF4-FFF2-40B4-BE49-F238E27FC236}">
                <a16:creationId xmlns:a16="http://schemas.microsoft.com/office/drawing/2014/main" id="{F527B7B3-9DFC-EB41-C837-5C64443C501D}"/>
              </a:ext>
            </a:extLst>
          </p:cNvPr>
          <p:cNvSpPr>
            <a:spLocks noGrp="1"/>
          </p:cNvSpPr>
          <p:nvPr/>
        </p:nvSpPr>
        <p:spPr>
          <a:xfrm>
            <a:off x="12751689" y="8028640"/>
            <a:ext cx="1916811" cy="194306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91440" tIns="45720" rIns="91440" bIns="45720" anchor="t">
            <a:normAutofit fontScale="84808" lnSpcReduction="20000"/>
          </a:bodyPr>
          <a:lstStyle/>
          <a:p>
            <a:pPr algn="l">
              <a:defRPr sz="975" b="0">
                <a:solidFill>
                  <a:srgbClr val="92979C"/>
                </a:solidFill>
                <a:latin typeface="Aptos"/>
                <a:ea typeface="Aptos"/>
                <a:cs typeface="Aptos"/>
              </a:defRPr>
            </a:pPr>
            <a:r>
              <a:rPr sz="950" b="0">
                <a:solidFill>
                  <a:srgbClr val="92979C"/>
                </a:solidFill>
                <a:latin typeface="Aptos"/>
                <a:ea typeface="Aptos"/>
                <a:cs typeface="Aptos"/>
              </a:rPr>
              <a:t>Avots: SPKC, </a:t>
            </a:r>
            <a:r>
              <a:rPr lang="en-US" sz="950" err="1">
                <a:solidFill>
                  <a:srgbClr val="92979C"/>
                </a:solidFill>
                <a:latin typeface="Aptos"/>
                <a:ea typeface="Aptos"/>
                <a:cs typeface="Aptos"/>
              </a:rPr>
              <a:t>vidēji</a:t>
            </a:r>
            <a:r>
              <a:rPr sz="950" b="0">
                <a:solidFill>
                  <a:srgbClr val="92979C"/>
                </a:solidFill>
                <a:latin typeface="Aptos"/>
                <a:ea typeface="Aptos"/>
                <a:cs typeface="Aptos"/>
              </a:rPr>
              <a:t> </a:t>
            </a:r>
            <a:r>
              <a:rPr lang="en-US" sz="950">
                <a:solidFill>
                  <a:srgbClr val="92979C"/>
                </a:solidFill>
                <a:latin typeface="Aptos"/>
                <a:ea typeface="Aptos"/>
                <a:cs typeface="Aptos"/>
              </a:rPr>
              <a:t>2021.–2025</a:t>
            </a:r>
            <a:r>
              <a:rPr sz="950" b="0">
                <a:solidFill>
                  <a:srgbClr val="92979C"/>
                </a:solidFill>
                <a:latin typeface="Aptos"/>
                <a:ea typeface="Aptos"/>
                <a:cs typeface="Aptos"/>
              </a:rPr>
              <a:t>.</a:t>
            </a:r>
          </a:p>
        </p:txBody>
      </p:sp>
      <p:sp>
        <p:nvSpPr>
          <p:cNvPr id="18" name="Taisnstūris 17">
            <a:extLst>
              <a:ext uri="{FF2B5EF4-FFF2-40B4-BE49-F238E27FC236}">
                <a16:creationId xmlns:a16="http://schemas.microsoft.com/office/drawing/2014/main" id="{B3B4603F-183F-EBB5-DA70-441881D946E6}"/>
              </a:ext>
            </a:extLst>
          </p:cNvPr>
          <p:cNvSpPr>
            <a:spLocks noGrp="1"/>
          </p:cNvSpPr>
          <p:nvPr/>
        </p:nvSpPr>
        <p:spPr>
          <a:xfrm>
            <a:off x="14192250" y="8001000"/>
            <a:ext cx="4762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rmAutofit fontScale="85714"/>
          </a:bodyPr>
          <a:lstStyle/>
          <a:p>
            <a:pPr algn="r">
              <a:defRPr sz="1050" b="0">
                <a:solidFill>
                  <a:srgbClr val="A6A29D"/>
                </a:solidFill>
                <a:latin typeface="Aptos"/>
                <a:ea typeface="Aptos"/>
                <a:cs typeface="Aptos"/>
              </a:defRPr>
            </a:pPr>
            <a:fld id="{6F5959CE-9D02-4283-88F8-9EE6C899802E}" type="slidenum">
              <a:rPr lang="lv-LV" sz="1050">
                <a:solidFill>
                  <a:srgbClr val="A6A29D"/>
                </a:solidFill>
                <a:latin typeface="Aptos"/>
                <a:ea typeface="Aptos"/>
                <a:cs typeface="Aptos"/>
              </a:rPr>
              <a:t>10</a:t>
            </a:fld>
            <a:endParaRPr sz="1050" b="0">
              <a:solidFill>
                <a:srgbClr val="A6A29D"/>
              </a:solidFill>
              <a:latin typeface="Aptos"/>
              <a:ea typeface="Aptos"/>
              <a:cs typeface="Aptos"/>
            </a:endParaRPr>
          </a:p>
        </p:txBody>
      </p:sp>
      <p:grpSp>
        <p:nvGrpSpPr>
          <p:cNvPr id="6" name="Grupa 5">
            <a:extLst>
              <a:ext uri="{FF2B5EF4-FFF2-40B4-BE49-F238E27FC236}">
                <a16:creationId xmlns:a16="http://schemas.microsoft.com/office/drawing/2014/main" id="{CB801BA8-3E8D-FB6B-215A-C7A2A33661DF}"/>
              </a:ext>
            </a:extLst>
          </p:cNvPr>
          <p:cNvGrpSpPr/>
          <p:nvPr/>
        </p:nvGrpSpPr>
        <p:grpSpPr>
          <a:xfrm>
            <a:off x="488823" y="2308373"/>
            <a:ext cx="8538210" cy="4514850"/>
            <a:chOff x="4461464" y="2146119"/>
            <a:chExt cx="8538210" cy="4514850"/>
          </a:xfrm>
        </p:grpSpPr>
        <p:sp>
          <p:nvSpPr>
            <p:cNvPr id="83" name="Shape 10">
              <a:extLst>
                <a:ext uri="{FF2B5EF4-FFF2-40B4-BE49-F238E27FC236}">
                  <a16:creationId xmlns:a16="http://schemas.microsoft.com/office/drawing/2014/main" id="{577D7975-5FD6-E832-AB06-3C03318C5F25}"/>
                </a:ext>
              </a:extLst>
            </p:cNvPr>
            <p:cNvSpPr/>
            <p:nvPr/>
          </p:nvSpPr>
          <p:spPr>
            <a:xfrm>
              <a:off x="4461464" y="2146119"/>
              <a:ext cx="8538210" cy="4514850"/>
            </a:xfrm>
            <a:prstGeom prst="roundRect">
              <a:avLst>
                <a:gd name="adj" fmla="val 4051"/>
              </a:avLst>
            </a:prstGeom>
            <a:solidFill>
              <a:srgbClr val="FFFFFF"/>
            </a:solidFill>
            <a:ln w="12700">
              <a:solidFill>
                <a:srgbClr val="E6DED6"/>
              </a:solidFill>
              <a:prstDash val="solid"/>
            </a:ln>
          </p:spPr>
          <p:txBody>
            <a:bodyPr/>
            <a:lstStyle/>
            <a:p>
              <a:endParaRPr lang="lv-LV" sz="2250"/>
            </a:p>
          </p:txBody>
        </p:sp>
        <p:sp>
          <p:nvSpPr>
            <p:cNvPr id="84" name="Text 11">
              <a:extLst>
                <a:ext uri="{FF2B5EF4-FFF2-40B4-BE49-F238E27FC236}">
                  <a16:creationId xmlns:a16="http://schemas.microsoft.com/office/drawing/2014/main" id="{CF7916EC-4EAD-D9B7-DBFC-6FBD9B23056A}"/>
                </a:ext>
              </a:extLst>
            </p:cNvPr>
            <p:cNvSpPr/>
            <p:nvPr/>
          </p:nvSpPr>
          <p:spPr>
            <a:xfrm>
              <a:off x="5165877" y="2643324"/>
              <a:ext cx="7486650" cy="3886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r>
                <a:rPr lang="en-US" sz="2000" b="1" err="1">
                  <a:solidFill>
                    <a:srgbClr val="24313D"/>
                  </a:solidFill>
                </a:rPr>
                <a:t>Saistība</a:t>
              </a:r>
              <a:r>
                <a:rPr lang="en-US" sz="2000" b="1">
                  <a:solidFill>
                    <a:srgbClr val="24313D"/>
                  </a:solidFill>
                </a:rPr>
                <a:t> </a:t>
              </a:r>
              <a:r>
                <a:rPr lang="en-US" sz="2000" b="1" err="1">
                  <a:solidFill>
                    <a:srgbClr val="24313D"/>
                  </a:solidFill>
                </a:rPr>
                <a:t>ar</a:t>
              </a:r>
              <a:r>
                <a:rPr lang="en-US" sz="2000" b="1">
                  <a:solidFill>
                    <a:srgbClr val="24313D"/>
                  </a:solidFill>
                </a:rPr>
                <a:t> </a:t>
              </a:r>
              <a:r>
                <a:rPr lang="en-US" sz="2000" b="1" err="1">
                  <a:solidFill>
                    <a:srgbClr val="24313D"/>
                  </a:solidFill>
                </a:rPr>
                <a:t>alkohola</a:t>
              </a:r>
              <a:r>
                <a:rPr lang="en-US" sz="2000" b="1">
                  <a:solidFill>
                    <a:srgbClr val="24313D"/>
                  </a:solidFill>
                </a:rPr>
                <a:t> </a:t>
              </a:r>
              <a:r>
                <a:rPr lang="en-US" sz="2000" b="1" err="1">
                  <a:solidFill>
                    <a:srgbClr val="24313D"/>
                  </a:solidFill>
                </a:rPr>
                <a:t>lietošanu</a:t>
              </a:r>
              <a:r>
                <a:rPr lang="en-US" sz="2000" b="1">
                  <a:solidFill>
                    <a:srgbClr val="24313D"/>
                  </a:solidFill>
                </a:rPr>
                <a:t> pa </a:t>
              </a:r>
              <a:r>
                <a:rPr lang="en-US" sz="2000" b="1" err="1">
                  <a:solidFill>
                    <a:srgbClr val="24313D"/>
                  </a:solidFill>
                </a:rPr>
                <a:t>cēloņu</a:t>
              </a:r>
              <a:r>
                <a:rPr lang="en-US" sz="2000" b="1">
                  <a:solidFill>
                    <a:srgbClr val="24313D"/>
                  </a:solidFill>
                </a:rPr>
                <a:t> </a:t>
              </a:r>
              <a:r>
                <a:rPr lang="en-US" sz="2000" b="1" err="1">
                  <a:solidFill>
                    <a:srgbClr val="24313D"/>
                  </a:solidFill>
                </a:rPr>
                <a:t>grupām</a:t>
              </a:r>
              <a:endParaRPr lang="en-US" sz="2000"/>
            </a:p>
          </p:txBody>
        </p:sp>
        <p:sp>
          <p:nvSpPr>
            <p:cNvPr id="85" name="Text 12">
              <a:extLst>
                <a:ext uri="{FF2B5EF4-FFF2-40B4-BE49-F238E27FC236}">
                  <a16:creationId xmlns:a16="http://schemas.microsoft.com/office/drawing/2014/main" id="{0F0B8D6F-0B46-E099-8989-5B457B638F0F}"/>
                </a:ext>
              </a:extLst>
            </p:cNvPr>
            <p:cNvSpPr/>
            <p:nvPr/>
          </p:nvSpPr>
          <p:spPr>
            <a:xfrm>
              <a:off x="5179593" y="3592014"/>
              <a:ext cx="1657350" cy="2743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r>
                <a:rPr lang="en-US" sz="1438" err="1">
                  <a:solidFill>
                    <a:srgbClr val="2E3945"/>
                  </a:solidFill>
                </a:rPr>
                <a:t>Saindēšanās</a:t>
              </a:r>
              <a:endParaRPr lang="en-US" sz="1438"/>
            </a:p>
          </p:txBody>
        </p:sp>
        <p:sp>
          <p:nvSpPr>
            <p:cNvPr id="86" name="Shape 13">
              <a:extLst>
                <a:ext uri="{FF2B5EF4-FFF2-40B4-BE49-F238E27FC236}">
                  <a16:creationId xmlns:a16="http://schemas.microsoft.com/office/drawing/2014/main" id="{7276EF73-2325-941F-9010-58CD910E5F46}"/>
                </a:ext>
              </a:extLst>
            </p:cNvPr>
            <p:cNvSpPr/>
            <p:nvPr/>
          </p:nvSpPr>
          <p:spPr>
            <a:xfrm>
              <a:off x="6894093" y="3614874"/>
              <a:ext cx="4686300" cy="251460"/>
            </a:xfrm>
            <a:prstGeom prst="roundRect">
              <a:avLst/>
            </a:prstGeom>
            <a:solidFill>
              <a:srgbClr val="EFEAE5"/>
            </a:solidFill>
            <a:ln w="12700">
              <a:solidFill>
                <a:srgbClr val="EFEAE5"/>
              </a:solidFill>
              <a:prstDash val="solid"/>
            </a:ln>
          </p:spPr>
          <p:txBody>
            <a:bodyPr/>
            <a:lstStyle/>
            <a:p>
              <a:endParaRPr lang="lv-LV" sz="2250"/>
            </a:p>
          </p:txBody>
        </p:sp>
        <p:sp>
          <p:nvSpPr>
            <p:cNvPr id="87" name="Shape 14">
              <a:extLst>
                <a:ext uri="{FF2B5EF4-FFF2-40B4-BE49-F238E27FC236}">
                  <a16:creationId xmlns:a16="http://schemas.microsoft.com/office/drawing/2014/main" id="{3FAA57A2-7A6F-BA35-9779-A04A320CF031}"/>
                </a:ext>
              </a:extLst>
            </p:cNvPr>
            <p:cNvSpPr/>
            <p:nvPr/>
          </p:nvSpPr>
          <p:spPr>
            <a:xfrm>
              <a:off x="6894094" y="3614874"/>
              <a:ext cx="3186684" cy="251460"/>
            </a:xfrm>
            <a:prstGeom prst="roundRect">
              <a:avLst/>
            </a:prstGeom>
            <a:solidFill>
              <a:srgbClr val="7B3148"/>
            </a:solidFill>
            <a:ln w="12700">
              <a:solidFill>
                <a:srgbClr val="7B3148"/>
              </a:solidFill>
              <a:prstDash val="solid"/>
            </a:ln>
          </p:spPr>
          <p:txBody>
            <a:bodyPr/>
            <a:lstStyle/>
            <a:p>
              <a:endParaRPr lang="lv-LV" sz="2250"/>
            </a:p>
          </p:txBody>
        </p:sp>
        <p:sp>
          <p:nvSpPr>
            <p:cNvPr id="88" name="Text 15">
              <a:extLst>
                <a:ext uri="{FF2B5EF4-FFF2-40B4-BE49-F238E27FC236}">
                  <a16:creationId xmlns:a16="http://schemas.microsoft.com/office/drawing/2014/main" id="{7DD133D2-BA8D-812D-F246-681810D01B54}"/>
                </a:ext>
              </a:extLst>
            </p:cNvPr>
            <p:cNvSpPr/>
            <p:nvPr/>
          </p:nvSpPr>
          <p:spPr>
            <a:xfrm>
              <a:off x="11671833" y="3569154"/>
              <a:ext cx="548640" cy="2743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r>
                <a:rPr lang="en-US" sz="1438" b="1">
                  <a:solidFill>
                    <a:srgbClr val="24313D"/>
                  </a:solidFill>
                </a:rPr>
                <a:t>68%</a:t>
              </a:r>
              <a:endParaRPr lang="en-US" sz="1438"/>
            </a:p>
          </p:txBody>
        </p:sp>
        <p:sp>
          <p:nvSpPr>
            <p:cNvPr id="89" name="Text 16">
              <a:extLst>
                <a:ext uri="{FF2B5EF4-FFF2-40B4-BE49-F238E27FC236}">
                  <a16:creationId xmlns:a16="http://schemas.microsoft.com/office/drawing/2014/main" id="{DFF4A1A6-E4CF-226C-1AAE-F22172A6DF8F}"/>
                </a:ext>
              </a:extLst>
            </p:cNvPr>
            <p:cNvSpPr/>
            <p:nvPr/>
          </p:nvSpPr>
          <p:spPr>
            <a:xfrm>
              <a:off x="5179593" y="4266384"/>
              <a:ext cx="1657350" cy="2743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r>
                <a:rPr lang="en-US" sz="1438">
                  <a:solidFill>
                    <a:srgbClr val="2E3945"/>
                  </a:solidFill>
                </a:rPr>
                <a:t>Noslīkšana</a:t>
              </a:r>
              <a:endParaRPr lang="en-US" sz="1438"/>
            </a:p>
          </p:txBody>
        </p:sp>
        <p:sp>
          <p:nvSpPr>
            <p:cNvPr id="90" name="Shape 17">
              <a:extLst>
                <a:ext uri="{FF2B5EF4-FFF2-40B4-BE49-F238E27FC236}">
                  <a16:creationId xmlns:a16="http://schemas.microsoft.com/office/drawing/2014/main" id="{13107BDD-7798-B4DA-50C7-8D540D32C91A}"/>
                </a:ext>
              </a:extLst>
            </p:cNvPr>
            <p:cNvSpPr/>
            <p:nvPr/>
          </p:nvSpPr>
          <p:spPr>
            <a:xfrm>
              <a:off x="6894093" y="4289244"/>
              <a:ext cx="4686300" cy="251460"/>
            </a:xfrm>
            <a:prstGeom prst="roundRect">
              <a:avLst/>
            </a:prstGeom>
            <a:solidFill>
              <a:srgbClr val="EFEAE5"/>
            </a:solidFill>
            <a:ln w="12700">
              <a:solidFill>
                <a:srgbClr val="EFEAE5"/>
              </a:solidFill>
              <a:prstDash val="solid"/>
            </a:ln>
          </p:spPr>
          <p:txBody>
            <a:bodyPr/>
            <a:lstStyle/>
            <a:p>
              <a:endParaRPr lang="lv-LV" sz="2250"/>
            </a:p>
          </p:txBody>
        </p:sp>
        <p:sp>
          <p:nvSpPr>
            <p:cNvPr id="91" name="Shape 18">
              <a:extLst>
                <a:ext uri="{FF2B5EF4-FFF2-40B4-BE49-F238E27FC236}">
                  <a16:creationId xmlns:a16="http://schemas.microsoft.com/office/drawing/2014/main" id="{1F94946D-650C-EF08-B1FD-FEE7A4753800}"/>
                </a:ext>
              </a:extLst>
            </p:cNvPr>
            <p:cNvSpPr/>
            <p:nvPr/>
          </p:nvSpPr>
          <p:spPr>
            <a:xfrm>
              <a:off x="6894093" y="4289244"/>
              <a:ext cx="3046095" cy="251460"/>
            </a:xfrm>
            <a:prstGeom prst="roundRect">
              <a:avLst/>
            </a:prstGeom>
            <a:solidFill>
              <a:srgbClr val="E66A25"/>
            </a:solidFill>
            <a:ln w="12700">
              <a:solidFill>
                <a:srgbClr val="E66A25"/>
              </a:solidFill>
              <a:prstDash val="solid"/>
            </a:ln>
          </p:spPr>
          <p:txBody>
            <a:bodyPr/>
            <a:lstStyle/>
            <a:p>
              <a:endParaRPr lang="lv-LV" sz="2250"/>
            </a:p>
          </p:txBody>
        </p:sp>
        <p:sp>
          <p:nvSpPr>
            <p:cNvPr id="92" name="Text 19">
              <a:extLst>
                <a:ext uri="{FF2B5EF4-FFF2-40B4-BE49-F238E27FC236}">
                  <a16:creationId xmlns:a16="http://schemas.microsoft.com/office/drawing/2014/main" id="{A8E8A41D-4720-A33C-4FED-B44255F94169}"/>
                </a:ext>
              </a:extLst>
            </p:cNvPr>
            <p:cNvSpPr/>
            <p:nvPr/>
          </p:nvSpPr>
          <p:spPr>
            <a:xfrm>
              <a:off x="11671833" y="4243524"/>
              <a:ext cx="548640" cy="2743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r>
                <a:rPr lang="en-US" sz="1438" b="1">
                  <a:solidFill>
                    <a:srgbClr val="24313D"/>
                  </a:solidFill>
                </a:rPr>
                <a:t>65%</a:t>
              </a:r>
              <a:endParaRPr lang="en-US" sz="1438"/>
            </a:p>
          </p:txBody>
        </p:sp>
        <p:sp>
          <p:nvSpPr>
            <p:cNvPr id="93" name="Text 20">
              <a:extLst>
                <a:ext uri="{FF2B5EF4-FFF2-40B4-BE49-F238E27FC236}">
                  <a16:creationId xmlns:a16="http://schemas.microsoft.com/office/drawing/2014/main" id="{31158C84-8C64-7E49-42C3-080E8628CF68}"/>
                </a:ext>
              </a:extLst>
            </p:cNvPr>
            <p:cNvSpPr/>
            <p:nvPr/>
          </p:nvSpPr>
          <p:spPr>
            <a:xfrm>
              <a:off x="5179593" y="4940754"/>
              <a:ext cx="1657350" cy="2743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r>
                <a:rPr lang="en-US" sz="1438">
                  <a:solidFill>
                    <a:srgbClr val="2E3945"/>
                  </a:solidFill>
                </a:rPr>
                <a:t>Transports</a:t>
              </a:r>
              <a:endParaRPr lang="en-US" sz="1438"/>
            </a:p>
          </p:txBody>
        </p:sp>
        <p:sp>
          <p:nvSpPr>
            <p:cNvPr id="94" name="Shape 21">
              <a:extLst>
                <a:ext uri="{FF2B5EF4-FFF2-40B4-BE49-F238E27FC236}">
                  <a16:creationId xmlns:a16="http://schemas.microsoft.com/office/drawing/2014/main" id="{6D23C797-0A5E-5DB0-F3C9-F0F4C8781A91}"/>
                </a:ext>
              </a:extLst>
            </p:cNvPr>
            <p:cNvSpPr/>
            <p:nvPr/>
          </p:nvSpPr>
          <p:spPr>
            <a:xfrm>
              <a:off x="6894093" y="4963614"/>
              <a:ext cx="4686300" cy="251460"/>
            </a:xfrm>
            <a:prstGeom prst="roundRect">
              <a:avLst/>
            </a:prstGeom>
            <a:solidFill>
              <a:srgbClr val="EFEAE5"/>
            </a:solidFill>
            <a:ln w="12700">
              <a:solidFill>
                <a:srgbClr val="EFEAE5"/>
              </a:solidFill>
              <a:prstDash val="solid"/>
            </a:ln>
          </p:spPr>
          <p:txBody>
            <a:bodyPr/>
            <a:lstStyle/>
            <a:p>
              <a:endParaRPr lang="lv-LV" sz="2250"/>
            </a:p>
          </p:txBody>
        </p:sp>
        <p:sp>
          <p:nvSpPr>
            <p:cNvPr id="95" name="Shape 22">
              <a:extLst>
                <a:ext uri="{FF2B5EF4-FFF2-40B4-BE49-F238E27FC236}">
                  <a16:creationId xmlns:a16="http://schemas.microsoft.com/office/drawing/2014/main" id="{EE36F2BE-C7CB-5DC7-A1B8-8F3AF2E08D8C}"/>
                </a:ext>
              </a:extLst>
            </p:cNvPr>
            <p:cNvSpPr/>
            <p:nvPr/>
          </p:nvSpPr>
          <p:spPr>
            <a:xfrm>
              <a:off x="6894093" y="4963614"/>
              <a:ext cx="2108835" cy="251460"/>
            </a:xfrm>
            <a:prstGeom prst="roundRect">
              <a:avLst/>
            </a:prstGeom>
            <a:solidFill>
              <a:srgbClr val="527B7B"/>
            </a:solidFill>
            <a:ln w="12700">
              <a:solidFill>
                <a:srgbClr val="527B7B"/>
              </a:solidFill>
              <a:prstDash val="solid"/>
            </a:ln>
          </p:spPr>
          <p:txBody>
            <a:bodyPr/>
            <a:lstStyle/>
            <a:p>
              <a:endParaRPr lang="lv-LV" sz="2250"/>
            </a:p>
          </p:txBody>
        </p:sp>
        <p:sp>
          <p:nvSpPr>
            <p:cNvPr id="96" name="Text 23">
              <a:extLst>
                <a:ext uri="{FF2B5EF4-FFF2-40B4-BE49-F238E27FC236}">
                  <a16:creationId xmlns:a16="http://schemas.microsoft.com/office/drawing/2014/main" id="{9A55D61E-301A-F8D5-A95F-927234411DBD}"/>
                </a:ext>
              </a:extLst>
            </p:cNvPr>
            <p:cNvSpPr/>
            <p:nvPr/>
          </p:nvSpPr>
          <p:spPr>
            <a:xfrm>
              <a:off x="11671833" y="4917894"/>
              <a:ext cx="548640" cy="2743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r>
                <a:rPr lang="en-US" sz="1438" b="1">
                  <a:solidFill>
                    <a:srgbClr val="24313D"/>
                  </a:solidFill>
                </a:rPr>
                <a:t>45%</a:t>
              </a:r>
              <a:endParaRPr lang="en-US" sz="1438"/>
            </a:p>
          </p:txBody>
        </p:sp>
        <p:sp>
          <p:nvSpPr>
            <p:cNvPr id="97" name="Text 24">
              <a:extLst>
                <a:ext uri="{FF2B5EF4-FFF2-40B4-BE49-F238E27FC236}">
                  <a16:creationId xmlns:a16="http://schemas.microsoft.com/office/drawing/2014/main" id="{C1162C2D-C1AC-6AB9-85B9-C021908E0705}"/>
                </a:ext>
              </a:extLst>
            </p:cNvPr>
            <p:cNvSpPr/>
            <p:nvPr/>
          </p:nvSpPr>
          <p:spPr>
            <a:xfrm>
              <a:off x="5179593" y="5615124"/>
              <a:ext cx="1657350" cy="2743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r>
                <a:rPr lang="en-US" sz="1438">
                  <a:solidFill>
                    <a:srgbClr val="2E3945"/>
                  </a:solidFill>
                </a:rPr>
                <a:t>Pašnāvības</a:t>
              </a:r>
              <a:endParaRPr lang="en-US" sz="1438"/>
            </a:p>
          </p:txBody>
        </p:sp>
        <p:sp>
          <p:nvSpPr>
            <p:cNvPr id="98" name="Shape 25">
              <a:extLst>
                <a:ext uri="{FF2B5EF4-FFF2-40B4-BE49-F238E27FC236}">
                  <a16:creationId xmlns:a16="http://schemas.microsoft.com/office/drawing/2014/main" id="{7A904A11-E4FD-8C39-10B7-F1A45FA0CE17}"/>
                </a:ext>
              </a:extLst>
            </p:cNvPr>
            <p:cNvSpPr/>
            <p:nvPr/>
          </p:nvSpPr>
          <p:spPr>
            <a:xfrm>
              <a:off x="6894093" y="5637984"/>
              <a:ext cx="4686300" cy="251460"/>
            </a:xfrm>
            <a:prstGeom prst="roundRect">
              <a:avLst/>
            </a:prstGeom>
            <a:solidFill>
              <a:srgbClr val="EFEAE5"/>
            </a:solidFill>
            <a:ln w="12700">
              <a:solidFill>
                <a:srgbClr val="EFEAE5"/>
              </a:solidFill>
              <a:prstDash val="solid"/>
            </a:ln>
          </p:spPr>
          <p:txBody>
            <a:bodyPr/>
            <a:lstStyle/>
            <a:p>
              <a:endParaRPr lang="lv-LV" sz="2250"/>
            </a:p>
          </p:txBody>
        </p:sp>
        <p:sp>
          <p:nvSpPr>
            <p:cNvPr id="99" name="Shape 26">
              <a:extLst>
                <a:ext uri="{FF2B5EF4-FFF2-40B4-BE49-F238E27FC236}">
                  <a16:creationId xmlns:a16="http://schemas.microsoft.com/office/drawing/2014/main" id="{024F72C5-B7E9-782A-420C-B404AA9E7782}"/>
                </a:ext>
              </a:extLst>
            </p:cNvPr>
            <p:cNvSpPr/>
            <p:nvPr/>
          </p:nvSpPr>
          <p:spPr>
            <a:xfrm>
              <a:off x="6894094" y="5637984"/>
              <a:ext cx="2015109" cy="251460"/>
            </a:xfrm>
            <a:prstGeom prst="roundRect">
              <a:avLst/>
            </a:prstGeom>
            <a:solidFill>
              <a:srgbClr val="7B3148"/>
            </a:solidFill>
            <a:ln w="12700">
              <a:solidFill>
                <a:srgbClr val="7B3148"/>
              </a:solidFill>
              <a:prstDash val="solid"/>
            </a:ln>
          </p:spPr>
          <p:txBody>
            <a:bodyPr/>
            <a:lstStyle/>
            <a:p>
              <a:endParaRPr lang="lv-LV" sz="2250"/>
            </a:p>
          </p:txBody>
        </p:sp>
        <p:sp>
          <p:nvSpPr>
            <p:cNvPr id="100" name="Text 27">
              <a:extLst>
                <a:ext uri="{FF2B5EF4-FFF2-40B4-BE49-F238E27FC236}">
                  <a16:creationId xmlns:a16="http://schemas.microsoft.com/office/drawing/2014/main" id="{20B782B5-0FDA-26AD-C4DE-F780878349E7}"/>
                </a:ext>
              </a:extLst>
            </p:cNvPr>
            <p:cNvSpPr/>
            <p:nvPr/>
          </p:nvSpPr>
          <p:spPr>
            <a:xfrm>
              <a:off x="11671833" y="5592264"/>
              <a:ext cx="548640" cy="2743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r>
                <a:rPr lang="en-US" sz="1438" b="1">
                  <a:solidFill>
                    <a:srgbClr val="24313D"/>
                  </a:solidFill>
                </a:rPr>
                <a:t>43%</a:t>
              </a:r>
              <a:endParaRPr lang="en-US" sz="1438"/>
            </a:p>
          </p:txBody>
        </p:sp>
        <p:sp>
          <p:nvSpPr>
            <p:cNvPr id="101" name="Text 28">
              <a:extLst>
                <a:ext uri="{FF2B5EF4-FFF2-40B4-BE49-F238E27FC236}">
                  <a16:creationId xmlns:a16="http://schemas.microsoft.com/office/drawing/2014/main" id="{CE894161-4605-4739-AB26-DD0A4E90E1C4}"/>
                </a:ext>
              </a:extLst>
            </p:cNvPr>
            <p:cNvSpPr/>
            <p:nvPr/>
          </p:nvSpPr>
          <p:spPr>
            <a:xfrm>
              <a:off x="5179593" y="6289494"/>
              <a:ext cx="1657350" cy="2743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r>
                <a:rPr lang="en-US" sz="1438">
                  <a:solidFill>
                    <a:srgbClr val="2E3945"/>
                  </a:solidFill>
                </a:rPr>
                <a:t>Kritieni</a:t>
              </a:r>
              <a:endParaRPr lang="en-US" sz="1438"/>
            </a:p>
          </p:txBody>
        </p:sp>
        <p:sp>
          <p:nvSpPr>
            <p:cNvPr id="102" name="Shape 29">
              <a:extLst>
                <a:ext uri="{FF2B5EF4-FFF2-40B4-BE49-F238E27FC236}">
                  <a16:creationId xmlns:a16="http://schemas.microsoft.com/office/drawing/2014/main" id="{44667947-F4BC-119F-3086-8223AF1DB1A6}"/>
                </a:ext>
              </a:extLst>
            </p:cNvPr>
            <p:cNvSpPr/>
            <p:nvPr/>
          </p:nvSpPr>
          <p:spPr>
            <a:xfrm>
              <a:off x="6894093" y="6312354"/>
              <a:ext cx="4686300" cy="251460"/>
            </a:xfrm>
            <a:prstGeom prst="roundRect">
              <a:avLst/>
            </a:prstGeom>
            <a:solidFill>
              <a:srgbClr val="EFEAE5"/>
            </a:solidFill>
            <a:ln w="12700">
              <a:solidFill>
                <a:srgbClr val="EFEAE5"/>
              </a:solidFill>
              <a:prstDash val="solid"/>
            </a:ln>
          </p:spPr>
          <p:txBody>
            <a:bodyPr/>
            <a:lstStyle/>
            <a:p>
              <a:endParaRPr lang="lv-LV" sz="2250"/>
            </a:p>
          </p:txBody>
        </p:sp>
        <p:sp>
          <p:nvSpPr>
            <p:cNvPr id="103" name="Shape 30">
              <a:extLst>
                <a:ext uri="{FF2B5EF4-FFF2-40B4-BE49-F238E27FC236}">
                  <a16:creationId xmlns:a16="http://schemas.microsoft.com/office/drawing/2014/main" id="{09F4237B-4A53-1838-289F-B1C50E3A715A}"/>
                </a:ext>
              </a:extLst>
            </p:cNvPr>
            <p:cNvSpPr/>
            <p:nvPr/>
          </p:nvSpPr>
          <p:spPr>
            <a:xfrm>
              <a:off x="6894093" y="6312354"/>
              <a:ext cx="984123" cy="251460"/>
            </a:xfrm>
            <a:prstGeom prst="roundRect">
              <a:avLst/>
            </a:prstGeom>
            <a:solidFill>
              <a:srgbClr val="B5A99D"/>
            </a:solidFill>
            <a:ln w="12700">
              <a:solidFill>
                <a:srgbClr val="B5A99D"/>
              </a:solidFill>
              <a:prstDash val="solid"/>
            </a:ln>
          </p:spPr>
          <p:txBody>
            <a:bodyPr/>
            <a:lstStyle/>
            <a:p>
              <a:endParaRPr lang="lv-LV" sz="2250"/>
            </a:p>
          </p:txBody>
        </p:sp>
        <p:sp>
          <p:nvSpPr>
            <p:cNvPr id="104" name="Text 31">
              <a:extLst>
                <a:ext uri="{FF2B5EF4-FFF2-40B4-BE49-F238E27FC236}">
                  <a16:creationId xmlns:a16="http://schemas.microsoft.com/office/drawing/2014/main" id="{55DC751E-E202-E77E-E450-85373F4261C9}"/>
                </a:ext>
              </a:extLst>
            </p:cNvPr>
            <p:cNvSpPr/>
            <p:nvPr/>
          </p:nvSpPr>
          <p:spPr>
            <a:xfrm>
              <a:off x="11671833" y="6266634"/>
              <a:ext cx="548640" cy="2743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r>
                <a:rPr lang="en-US" sz="1438" b="1">
                  <a:solidFill>
                    <a:srgbClr val="24313D"/>
                  </a:solidFill>
                </a:rPr>
                <a:t>21%</a:t>
              </a:r>
              <a:endParaRPr lang="en-US" sz="1438"/>
            </a:p>
          </p:txBody>
        </p:sp>
        <p:sp>
          <p:nvSpPr>
            <p:cNvPr id="106" name="Text 12">
              <a:extLst>
                <a:ext uri="{FF2B5EF4-FFF2-40B4-BE49-F238E27FC236}">
                  <a16:creationId xmlns:a16="http://schemas.microsoft.com/office/drawing/2014/main" id="{E98E1E63-C14B-D4E3-907F-222042D8B6B5}"/>
                </a:ext>
              </a:extLst>
            </p:cNvPr>
            <p:cNvSpPr/>
            <p:nvPr/>
          </p:nvSpPr>
          <p:spPr>
            <a:xfrm>
              <a:off x="5165877" y="3146244"/>
              <a:ext cx="1657350" cy="2743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r>
                <a:rPr lang="lv-LV" sz="1500" b="1">
                  <a:solidFill>
                    <a:sysClr val="windowText" lastClr="000000"/>
                  </a:solidFill>
                </a:rPr>
                <a:t>Ārējais nāves cēlonis</a:t>
              </a:r>
              <a:endParaRPr lang="en-US" sz="1500" b="1">
                <a:solidFill>
                  <a:sysClr val="windowText" lastClr="000000"/>
                </a:solidFill>
              </a:endParaRPr>
            </a:p>
          </p:txBody>
        </p:sp>
        <p:sp>
          <p:nvSpPr>
            <p:cNvPr id="107" name="Text 12">
              <a:extLst>
                <a:ext uri="{FF2B5EF4-FFF2-40B4-BE49-F238E27FC236}">
                  <a16:creationId xmlns:a16="http://schemas.microsoft.com/office/drawing/2014/main" id="{ED06658B-7DC3-B0FB-94DD-962ABE4323F0}"/>
                </a:ext>
              </a:extLst>
            </p:cNvPr>
            <p:cNvSpPr/>
            <p:nvPr/>
          </p:nvSpPr>
          <p:spPr>
            <a:xfrm>
              <a:off x="10873179" y="3162902"/>
              <a:ext cx="1878076" cy="2641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r>
                <a:rPr lang="lv-LV" sz="1500" b="1">
                  <a:solidFill>
                    <a:sysClr val="windowText" lastClr="000000"/>
                  </a:solidFill>
                </a:rPr>
                <a:t>Alkohola klātesamība</a:t>
              </a:r>
              <a:endParaRPr lang="en-US" sz="1500" b="1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7" name="Grupa 6">
            <a:extLst>
              <a:ext uri="{FF2B5EF4-FFF2-40B4-BE49-F238E27FC236}">
                <a16:creationId xmlns:a16="http://schemas.microsoft.com/office/drawing/2014/main" id="{109DE736-66D3-8084-61DF-BB9564AD8BBA}"/>
              </a:ext>
            </a:extLst>
          </p:cNvPr>
          <p:cNvGrpSpPr/>
          <p:nvPr/>
        </p:nvGrpSpPr>
        <p:grpSpPr>
          <a:xfrm>
            <a:off x="9806234" y="2624302"/>
            <a:ext cx="4572000" cy="4514850"/>
            <a:chOff x="822960" y="2286000"/>
            <a:chExt cx="4572000" cy="4514850"/>
          </a:xfrm>
        </p:grpSpPr>
        <p:sp>
          <p:nvSpPr>
            <p:cNvPr id="78" name="Shape 5">
              <a:extLst>
                <a:ext uri="{FF2B5EF4-FFF2-40B4-BE49-F238E27FC236}">
                  <a16:creationId xmlns:a16="http://schemas.microsoft.com/office/drawing/2014/main" id="{F2E018D3-0559-DBA4-949D-F0BA8AD9A4E1}"/>
                </a:ext>
              </a:extLst>
            </p:cNvPr>
            <p:cNvSpPr/>
            <p:nvPr/>
          </p:nvSpPr>
          <p:spPr>
            <a:xfrm>
              <a:off x="822960" y="2286000"/>
              <a:ext cx="4572000" cy="4514850"/>
            </a:xfrm>
            <a:prstGeom prst="roundRect">
              <a:avLst>
                <a:gd name="adj" fmla="val 4051"/>
              </a:avLst>
            </a:prstGeom>
            <a:solidFill>
              <a:srgbClr val="FFF4EA"/>
            </a:solidFill>
            <a:ln w="12700">
              <a:solidFill>
                <a:srgbClr val="F4D3BE"/>
              </a:solidFill>
              <a:prstDash val="solid"/>
            </a:ln>
          </p:spPr>
          <p:txBody>
            <a:bodyPr/>
            <a:lstStyle/>
            <a:p>
              <a:endParaRPr lang="lv-LV" sz="2250"/>
            </a:p>
          </p:txBody>
        </p:sp>
        <p:sp>
          <p:nvSpPr>
            <p:cNvPr id="79" name="Text 6">
              <a:extLst>
                <a:ext uri="{FF2B5EF4-FFF2-40B4-BE49-F238E27FC236}">
                  <a16:creationId xmlns:a16="http://schemas.microsoft.com/office/drawing/2014/main" id="{92231757-DC9B-DB8B-76BA-11DE6E7177D7}"/>
                </a:ext>
              </a:extLst>
            </p:cNvPr>
            <p:cNvSpPr/>
            <p:nvPr/>
          </p:nvSpPr>
          <p:spPr>
            <a:xfrm>
              <a:off x="1000125" y="2467276"/>
              <a:ext cx="3909060" cy="10287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algn="ctr"/>
              <a:r>
                <a:rPr lang="en-US" sz="6875" b="1">
                  <a:solidFill>
                    <a:srgbClr val="E66A25"/>
                  </a:solidFill>
                </a:rPr>
                <a:t>4</a:t>
              </a:r>
              <a:r>
                <a:rPr lang="lv-LV" sz="6875" b="1">
                  <a:solidFill>
                    <a:srgbClr val="E66A25"/>
                  </a:solidFill>
                </a:rPr>
                <a:t>9</a:t>
              </a:r>
              <a:r>
                <a:rPr lang="en-US" sz="6875" b="1">
                  <a:solidFill>
                    <a:srgbClr val="E66A25"/>
                  </a:solidFill>
                </a:rPr>
                <a:t>%</a:t>
              </a:r>
              <a:endParaRPr lang="en-US" sz="6875"/>
            </a:p>
          </p:txBody>
        </p:sp>
        <p:sp>
          <p:nvSpPr>
            <p:cNvPr id="80" name="Text 7">
              <a:extLst>
                <a:ext uri="{FF2B5EF4-FFF2-40B4-BE49-F238E27FC236}">
                  <a16:creationId xmlns:a16="http://schemas.microsoft.com/office/drawing/2014/main" id="{97EF6D67-949A-C4B0-47EE-615232B77018}"/>
                </a:ext>
              </a:extLst>
            </p:cNvPr>
            <p:cNvSpPr/>
            <p:nvPr/>
          </p:nvSpPr>
          <p:spPr>
            <a:xfrm>
              <a:off x="1277875" y="3547411"/>
              <a:ext cx="3600450" cy="108585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 lnSpcReduction="10000"/>
            </a:bodyPr>
            <a:lstStyle/>
            <a:p>
              <a:pPr algn="ctr"/>
              <a:r>
                <a:rPr lang="en-US" sz="2400" b="1" err="1">
                  <a:solidFill>
                    <a:srgbClr val="24313D"/>
                  </a:solidFill>
                </a:rPr>
                <a:t>mirušo</a:t>
              </a:r>
              <a:r>
                <a:rPr lang="en-US" sz="2400" b="1">
                  <a:solidFill>
                    <a:srgbClr val="24313D"/>
                  </a:solidFill>
                </a:rPr>
                <a:t> </a:t>
              </a:r>
              <a:r>
                <a:rPr lang="en-US" sz="2400" b="1" err="1">
                  <a:solidFill>
                    <a:srgbClr val="24313D"/>
                  </a:solidFill>
                </a:rPr>
                <a:t>ārējo</a:t>
              </a:r>
              <a:r>
                <a:rPr lang="en-US" sz="2400" b="1">
                  <a:solidFill>
                    <a:srgbClr val="24313D"/>
                  </a:solidFill>
                </a:rPr>
                <a:t> </a:t>
              </a:r>
              <a:r>
                <a:rPr lang="en-US" sz="2400" b="1" err="1">
                  <a:solidFill>
                    <a:srgbClr val="24313D"/>
                  </a:solidFill>
                </a:rPr>
                <a:t>nāves</a:t>
              </a:r>
              <a:r>
                <a:rPr lang="en-US" sz="2400" b="1">
                  <a:solidFill>
                    <a:srgbClr val="24313D"/>
                  </a:solidFill>
                </a:rPr>
                <a:t> </a:t>
              </a:r>
              <a:r>
                <a:rPr lang="en-US" sz="2400" b="1" err="1">
                  <a:solidFill>
                    <a:srgbClr val="24313D"/>
                  </a:solidFill>
                </a:rPr>
                <a:t>cēloņu</a:t>
              </a:r>
              <a:r>
                <a:rPr lang="en-US" sz="2400" b="1">
                  <a:solidFill>
                    <a:srgbClr val="24313D"/>
                  </a:solidFill>
                </a:rPr>
                <a:t> </a:t>
              </a:r>
              <a:r>
                <a:rPr lang="en-US" sz="2400" b="1" err="1">
                  <a:solidFill>
                    <a:srgbClr val="24313D"/>
                  </a:solidFill>
                </a:rPr>
                <a:t>dēļ</a:t>
              </a:r>
              <a:r>
                <a:rPr lang="en-US" sz="2400" b="1">
                  <a:solidFill>
                    <a:srgbClr val="24313D"/>
                  </a:solidFill>
                </a:rPr>
                <a:t> </a:t>
              </a:r>
              <a:r>
                <a:rPr lang="en-US" sz="2400" b="1" err="1">
                  <a:solidFill>
                    <a:srgbClr val="24313D"/>
                  </a:solidFill>
                </a:rPr>
                <a:t>ir</a:t>
              </a:r>
              <a:r>
                <a:rPr lang="en-US" sz="2400" b="1">
                  <a:solidFill>
                    <a:srgbClr val="24313D"/>
                  </a:solidFill>
                </a:rPr>
                <a:t> </a:t>
              </a:r>
              <a:r>
                <a:rPr lang="en-US" sz="2400" b="1" err="1">
                  <a:solidFill>
                    <a:srgbClr val="24313D"/>
                  </a:solidFill>
                </a:rPr>
                <a:t>saistība</a:t>
              </a:r>
              <a:r>
                <a:rPr lang="en-US" sz="2400" b="1">
                  <a:solidFill>
                    <a:srgbClr val="24313D"/>
                  </a:solidFill>
                </a:rPr>
                <a:t> </a:t>
              </a:r>
              <a:r>
                <a:rPr lang="en-US" sz="2400" b="1" err="1">
                  <a:solidFill>
                    <a:srgbClr val="24313D"/>
                  </a:solidFill>
                </a:rPr>
                <a:t>ar</a:t>
              </a:r>
              <a:r>
                <a:rPr lang="en-US" sz="2400" b="1">
                  <a:solidFill>
                    <a:srgbClr val="24313D"/>
                  </a:solidFill>
                </a:rPr>
                <a:t> </a:t>
              </a:r>
              <a:r>
                <a:rPr lang="en-US" sz="2400" b="1" err="1">
                  <a:solidFill>
                    <a:srgbClr val="24313D"/>
                  </a:solidFill>
                </a:rPr>
                <a:t>alkohola</a:t>
              </a:r>
              <a:r>
                <a:rPr lang="en-US" sz="2400" b="1">
                  <a:solidFill>
                    <a:srgbClr val="24313D"/>
                  </a:solidFill>
                </a:rPr>
                <a:t> </a:t>
              </a:r>
              <a:r>
                <a:rPr lang="lv-LV" sz="2400" b="1">
                  <a:solidFill>
                    <a:srgbClr val="24313D"/>
                  </a:solidFill>
                </a:rPr>
                <a:t>vai narkotisko vielu lietošanu</a:t>
              </a:r>
              <a:endParaRPr lang="en-US" sz="2400"/>
            </a:p>
          </p:txBody>
        </p:sp>
        <p:sp>
          <p:nvSpPr>
            <p:cNvPr id="5" name="Text 7">
              <a:extLst>
                <a:ext uri="{FF2B5EF4-FFF2-40B4-BE49-F238E27FC236}">
                  <a16:creationId xmlns:a16="http://schemas.microsoft.com/office/drawing/2014/main" id="{0B8A707B-217E-3F30-BE6C-0C13CA6E60BF}"/>
                </a:ext>
              </a:extLst>
            </p:cNvPr>
            <p:cNvSpPr/>
            <p:nvPr/>
          </p:nvSpPr>
          <p:spPr>
            <a:xfrm>
              <a:off x="1449324" y="5135880"/>
              <a:ext cx="3600450" cy="108585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/>
            </a:bodyPr>
            <a:lstStyle/>
            <a:p>
              <a:pPr algn="ctr"/>
              <a:r>
                <a:rPr lang="lv-LV" sz="2400" b="1">
                  <a:solidFill>
                    <a:srgbClr val="24313D"/>
                  </a:solidFill>
                </a:rPr>
                <a:t>82% alkohola reibumā noslīkušo bija vīrieši</a:t>
              </a:r>
              <a:endParaRPr lang="en-US" sz="2400"/>
            </a:p>
          </p:txBody>
        </p:sp>
      </p:grpSp>
      <p:sp>
        <p:nvSpPr>
          <p:cNvPr id="8" name="TextBox 4">
            <a:extLst>
              <a:ext uri="{FF2B5EF4-FFF2-40B4-BE49-F238E27FC236}">
                <a16:creationId xmlns:a16="http://schemas.microsoft.com/office/drawing/2014/main" id="{47EEEFD3-981D-7544-6927-DDA06125A909}"/>
              </a:ext>
            </a:extLst>
          </p:cNvPr>
          <p:cNvSpPr txBox="1"/>
          <p:nvPr/>
        </p:nvSpPr>
        <p:spPr>
          <a:xfrm>
            <a:off x="708660" y="8061769"/>
            <a:ext cx="1980029" cy="246221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>
            <a:defPPr>
              <a:defRPr lang="en-LV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LV" sz="1000" i="1">
                <a:latin typeface="Aptos" panose="020B0004020202020204" pitchFamily="34" charset="0"/>
                <a:cs typeface="Times New Roman"/>
              </a:rPr>
              <a:t>Veselības ministrija  </a:t>
            </a:r>
            <a:r>
              <a:rPr lang="lv-LV" sz="1000" i="1">
                <a:latin typeface="Aptos" panose="020B0004020202020204" pitchFamily="34" charset="0"/>
                <a:cs typeface="Times New Roman"/>
              </a:rPr>
              <a:t>09</a:t>
            </a:r>
            <a:r>
              <a:rPr lang="en-LV" sz="1000" i="1">
                <a:latin typeface="Aptos" panose="020B0004020202020204" pitchFamily="34" charset="0"/>
                <a:cs typeface="Times New Roman"/>
              </a:rPr>
              <a:t>.</a:t>
            </a:r>
            <a:r>
              <a:rPr lang="lv-LV" sz="1000" i="1">
                <a:latin typeface="Aptos" panose="020B0004020202020204" pitchFamily="34" charset="0"/>
                <a:cs typeface="Times New Roman"/>
              </a:rPr>
              <a:t>10</a:t>
            </a:r>
            <a:r>
              <a:rPr lang="en-LV" sz="1000" i="1">
                <a:latin typeface="Aptos" panose="020B0004020202020204" pitchFamily="34" charset="0"/>
                <a:cs typeface="Times New Roman"/>
              </a:rPr>
              <a:t>.202</a:t>
            </a:r>
            <a:r>
              <a:rPr lang="lv-LV" sz="1000" i="1">
                <a:latin typeface="Aptos" panose="020B0004020202020204" pitchFamily="34" charset="0"/>
                <a:cs typeface="Times New Roman"/>
              </a:rPr>
              <a:t>6</a:t>
            </a:r>
            <a:r>
              <a:rPr lang="en-LV" sz="1000" i="1">
                <a:latin typeface="Aptos" panose="020B0004020202020204" pitchFamily="34" charset="0"/>
                <a:cs typeface="Times New Roman"/>
              </a:rPr>
              <a:t>.</a:t>
            </a:r>
          </a:p>
        </p:txBody>
      </p:sp>
      <p:cxnSp>
        <p:nvCxnSpPr>
          <p:cNvPr id="9" name="Straight Connector 6">
            <a:extLst>
              <a:ext uri="{FF2B5EF4-FFF2-40B4-BE49-F238E27FC236}">
                <a16:creationId xmlns:a16="http://schemas.microsoft.com/office/drawing/2014/main" id="{EFB808E8-C035-8DF9-59E4-69E5817D30C5}"/>
              </a:ext>
            </a:extLst>
          </p:cNvPr>
          <p:cNvCxnSpPr>
            <a:cxnSpLocks/>
          </p:cNvCxnSpPr>
          <p:nvPr/>
        </p:nvCxnSpPr>
        <p:spPr>
          <a:xfrm>
            <a:off x="764606" y="7950559"/>
            <a:ext cx="1396104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10">
            <a:extLst>
              <a:ext uri="{FF2B5EF4-FFF2-40B4-BE49-F238E27FC236}">
                <a16:creationId xmlns:a16="http://schemas.microsoft.com/office/drawing/2014/main" id="{0DA9FD49-D185-EEF5-E58E-DF95C507A28A}"/>
              </a:ext>
            </a:extLst>
          </p:cNvPr>
          <p:cNvSpPr txBox="1"/>
          <p:nvPr/>
        </p:nvSpPr>
        <p:spPr>
          <a:xfrm>
            <a:off x="2676403" y="8051188"/>
            <a:ext cx="1276311" cy="246221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>
            <a:defPPr>
              <a:defRPr lang="en-LV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lv-LV" sz="1000" b="1">
                <a:latin typeface="Aptos" panose="020B0004020202020204" pitchFamily="34" charset="0"/>
                <a:ea typeface="Verdana"/>
                <a:cs typeface="Times New Roman"/>
              </a:rPr>
              <a:t>Ārējie nāves cēloņi</a:t>
            </a:r>
            <a:endParaRPr lang="en-US" sz="1000">
              <a:latin typeface="Aptos" panose="020B0004020202020204" pitchFamily="34" charset="0"/>
              <a:cs typeface="Times New Roman"/>
            </a:endParaRPr>
          </a:p>
        </p:txBody>
      </p:sp>
      <p:cxnSp>
        <p:nvCxnSpPr>
          <p:cNvPr id="11" name="Straight Connector 9">
            <a:extLst>
              <a:ext uri="{FF2B5EF4-FFF2-40B4-BE49-F238E27FC236}">
                <a16:creationId xmlns:a16="http://schemas.microsoft.com/office/drawing/2014/main" id="{92764F2B-0897-B125-C282-B3D8A9DE0971}"/>
              </a:ext>
            </a:extLst>
          </p:cNvPr>
          <p:cNvCxnSpPr>
            <a:cxnSpLocks/>
          </p:cNvCxnSpPr>
          <p:nvPr/>
        </p:nvCxnSpPr>
        <p:spPr>
          <a:xfrm>
            <a:off x="2636312" y="8029678"/>
            <a:ext cx="0" cy="3895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Image 0" descr="/mnt/data/vm_logo.png">
            <a:extLst>
              <a:ext uri="{FF2B5EF4-FFF2-40B4-BE49-F238E27FC236}">
                <a16:creationId xmlns:a16="http://schemas.microsoft.com/office/drawing/2014/main" id="{977F2550-6122-3C58-E315-825EFE6CA5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33837" y="75057"/>
            <a:ext cx="763213" cy="658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60230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E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aisnstūris 18">
            <a:extLst>
              <a:ext uri="{FF2B5EF4-FFF2-40B4-BE49-F238E27FC236}">
                <a16:creationId xmlns:a16="http://schemas.microsoft.com/office/drawing/2014/main" id="{9E87C72D-C6DE-45F6-B04A-0C19AE5E3B4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90500" cy="8572500"/>
          </a:xfrm>
          <a:prstGeom prst="rect">
            <a:avLst/>
          </a:prstGeom>
          <a:solidFill>
            <a:srgbClr val="EF6C1C"/>
          </a:solidFill>
          <a:ln w="0">
            <a:solidFill>
              <a:srgbClr val="EF6C1C"/>
            </a:solidFill>
            <a:prstDash val="solid"/>
          </a:ln>
        </p:spPr>
        <p:txBody>
          <a:bodyPr/>
          <a:lstStyle/>
          <a:p>
            <a:endParaRPr lang="lv-LV"/>
          </a:p>
        </p:txBody>
      </p:sp>
      <p:sp>
        <p:nvSpPr>
          <p:cNvPr id="2" name="Taisnstūris 1">
            <a:extLst>
              <a:ext uri="{FF2B5EF4-FFF2-40B4-BE49-F238E27FC236}">
                <a16:creationId xmlns:a16="http://schemas.microsoft.com/office/drawing/2014/main" id="{E42DC7C0-9ADE-4B39-98FB-14DC615F5E2A}"/>
              </a:ext>
            </a:extLst>
          </p:cNvPr>
          <p:cNvSpPr>
            <a:spLocks noGrp="1"/>
          </p:cNvSpPr>
          <p:nvPr/>
        </p:nvSpPr>
        <p:spPr>
          <a:xfrm>
            <a:off x="714375" y="581025"/>
            <a:ext cx="1381125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rmAutofit/>
          </a:bodyPr>
          <a:lstStyle/>
          <a:p>
            <a:pPr algn="l">
              <a:defRPr sz="3150" b="1">
                <a:solidFill>
                  <a:srgbClr val="263442"/>
                </a:solidFill>
                <a:latin typeface="Aptos"/>
                <a:ea typeface="Aptos"/>
                <a:cs typeface="Aptos"/>
              </a:defRPr>
            </a:pPr>
            <a:r>
              <a:rPr lang="en-US" sz="3000" b="1" err="1">
                <a:solidFill>
                  <a:srgbClr val="263442"/>
                </a:solidFill>
                <a:latin typeface="Aptos"/>
                <a:ea typeface="Aptos"/>
                <a:cs typeface="Aptos"/>
              </a:rPr>
              <a:t>Ar</a:t>
            </a:r>
            <a:r>
              <a:rPr lang="en-US" sz="3000" b="1">
                <a:solidFill>
                  <a:srgbClr val="263442"/>
                </a:solidFill>
                <a:latin typeface="Aptos"/>
                <a:ea typeface="Aptos"/>
                <a:cs typeface="Aptos"/>
              </a:rPr>
              <a:t> </a:t>
            </a:r>
            <a:r>
              <a:rPr lang="en-US" sz="3000" b="1" err="1">
                <a:solidFill>
                  <a:srgbClr val="263442"/>
                </a:solidFill>
                <a:latin typeface="Aptos"/>
                <a:ea typeface="Aptos"/>
                <a:cs typeface="Aptos"/>
              </a:rPr>
              <a:t>alkoholu</a:t>
            </a:r>
            <a:r>
              <a:rPr lang="en-US" sz="3000" b="1">
                <a:solidFill>
                  <a:srgbClr val="263442"/>
                </a:solidFill>
                <a:latin typeface="Aptos"/>
                <a:ea typeface="Aptos"/>
                <a:cs typeface="Aptos"/>
              </a:rPr>
              <a:t> </a:t>
            </a:r>
            <a:r>
              <a:rPr lang="en-US" sz="3000" b="1" err="1">
                <a:solidFill>
                  <a:srgbClr val="263442"/>
                </a:solidFill>
                <a:latin typeface="Aptos"/>
                <a:ea typeface="Aptos"/>
                <a:cs typeface="Aptos"/>
              </a:rPr>
              <a:t>saistīto</a:t>
            </a:r>
            <a:r>
              <a:rPr lang="en-US" sz="3000" b="1">
                <a:solidFill>
                  <a:srgbClr val="263442"/>
                </a:solidFill>
                <a:latin typeface="Aptos"/>
                <a:ea typeface="Aptos"/>
                <a:cs typeface="Aptos"/>
              </a:rPr>
              <a:t> </a:t>
            </a:r>
            <a:r>
              <a:rPr lang="en-US" sz="3000" b="1" err="1">
                <a:solidFill>
                  <a:srgbClr val="263442"/>
                </a:solidFill>
                <a:latin typeface="Aptos"/>
                <a:ea typeface="Aptos"/>
                <a:cs typeface="Aptos"/>
              </a:rPr>
              <a:t>nāves</a:t>
            </a:r>
            <a:r>
              <a:rPr lang="en-US" sz="3000" b="1">
                <a:solidFill>
                  <a:srgbClr val="263442"/>
                </a:solidFill>
                <a:latin typeface="Aptos"/>
                <a:ea typeface="Aptos"/>
                <a:cs typeface="Aptos"/>
              </a:rPr>
              <a:t> </a:t>
            </a:r>
            <a:r>
              <a:rPr lang="en-US" sz="3000" b="1" err="1">
                <a:solidFill>
                  <a:srgbClr val="263442"/>
                </a:solidFill>
                <a:latin typeface="Aptos"/>
                <a:ea typeface="Aptos"/>
                <a:cs typeface="Aptos"/>
              </a:rPr>
              <a:t>gadījumu</a:t>
            </a:r>
            <a:r>
              <a:rPr lang="en-US" sz="3000" b="1">
                <a:solidFill>
                  <a:srgbClr val="263442"/>
                </a:solidFill>
                <a:latin typeface="Aptos"/>
                <a:ea typeface="Aptos"/>
                <a:cs typeface="Aptos"/>
              </a:rPr>
              <a:t> </a:t>
            </a:r>
            <a:r>
              <a:rPr lang="en-US" sz="3000" b="1" err="1">
                <a:solidFill>
                  <a:srgbClr val="263442"/>
                </a:solidFill>
                <a:latin typeface="Aptos"/>
                <a:ea typeface="Aptos"/>
                <a:cs typeface="Aptos"/>
              </a:rPr>
              <a:t>īpatsvars</a:t>
            </a:r>
            <a:r>
              <a:rPr lang="en-US" sz="3000" b="1">
                <a:solidFill>
                  <a:srgbClr val="263442"/>
                </a:solidFill>
                <a:latin typeface="Aptos"/>
                <a:ea typeface="Aptos"/>
                <a:cs typeface="Aptos"/>
              </a:rPr>
              <a:t> 2025. </a:t>
            </a:r>
            <a:r>
              <a:rPr lang="en-US" sz="3000" b="1" err="1">
                <a:solidFill>
                  <a:srgbClr val="263442"/>
                </a:solidFill>
                <a:latin typeface="Aptos"/>
                <a:ea typeface="Aptos"/>
                <a:cs typeface="Aptos"/>
              </a:rPr>
              <a:t>gadā</a:t>
            </a:r>
            <a:r>
              <a:rPr lang="en-US" sz="3000" b="1">
                <a:solidFill>
                  <a:srgbClr val="263442"/>
                </a:solidFill>
                <a:latin typeface="Aptos"/>
                <a:ea typeface="Aptos"/>
                <a:cs typeface="Aptos"/>
              </a:rPr>
              <a:t> </a:t>
            </a:r>
            <a:r>
              <a:rPr lang="en-US" sz="3000" b="1" err="1">
                <a:solidFill>
                  <a:srgbClr val="263442"/>
                </a:solidFill>
                <a:latin typeface="Aptos"/>
                <a:ea typeface="Aptos"/>
                <a:cs typeface="Aptos"/>
              </a:rPr>
              <a:t>samazinājās</a:t>
            </a:r>
            <a:endParaRPr lang="en-US" sz="3000" b="1">
              <a:solidFill>
                <a:srgbClr val="263442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3" name="Taisnstūris 2">
            <a:extLst>
              <a:ext uri="{FF2B5EF4-FFF2-40B4-BE49-F238E27FC236}">
                <a16:creationId xmlns:a16="http://schemas.microsoft.com/office/drawing/2014/main" id="{D9C88C87-19F8-47E0-B5CB-73F0C4BAFDDE}"/>
              </a:ext>
            </a:extLst>
          </p:cNvPr>
          <p:cNvSpPr>
            <a:spLocks noGrp="1"/>
          </p:cNvSpPr>
          <p:nvPr/>
        </p:nvSpPr>
        <p:spPr>
          <a:xfrm>
            <a:off x="764606" y="1379896"/>
            <a:ext cx="914400" cy="47625"/>
          </a:xfrm>
          <a:prstGeom prst="rect">
            <a:avLst/>
          </a:prstGeom>
          <a:solidFill>
            <a:srgbClr val="EF6C1C"/>
          </a:solidFill>
          <a:ln w="0">
            <a:solidFill>
              <a:srgbClr val="EF6C1C"/>
            </a:solidFill>
            <a:prstDash val="solid"/>
          </a:ln>
        </p:spPr>
        <p:txBody>
          <a:bodyPr/>
          <a:lstStyle/>
          <a:p>
            <a:endParaRPr lang="lv-LV"/>
          </a:p>
        </p:txBody>
      </p:sp>
      <p:sp>
        <p:nvSpPr>
          <p:cNvPr id="15" name="Taisnstūris 14">
            <a:extLst>
              <a:ext uri="{FF2B5EF4-FFF2-40B4-BE49-F238E27FC236}">
                <a16:creationId xmlns:a16="http://schemas.microsoft.com/office/drawing/2014/main" id="{6BD01057-B327-46E1-A28F-BEE2CAF7DD1D}"/>
              </a:ext>
            </a:extLst>
          </p:cNvPr>
          <p:cNvSpPr>
            <a:spLocks noGrp="1"/>
          </p:cNvSpPr>
          <p:nvPr/>
        </p:nvSpPr>
        <p:spPr>
          <a:xfrm>
            <a:off x="723900" y="247650"/>
            <a:ext cx="40957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rmAutofit/>
          </a:bodyPr>
          <a:lstStyle/>
          <a:p>
            <a:pPr algn="l">
              <a:defRPr sz="1650" b="1">
                <a:solidFill>
                  <a:srgbClr val="263442"/>
                </a:solidFill>
                <a:latin typeface="Aptos"/>
                <a:ea typeface="Aptos"/>
                <a:cs typeface="Aptos"/>
              </a:defRPr>
            </a:pPr>
            <a:r>
              <a:rPr lang="lv-LV" sz="1200" b="1">
                <a:solidFill>
                  <a:schemeClr val="accent2"/>
                </a:solidFill>
                <a:latin typeface="Aptos"/>
                <a:ea typeface="Aptos"/>
                <a:cs typeface="Aptos"/>
              </a:rPr>
              <a:t>RISKA FAKTORI</a:t>
            </a:r>
            <a:endParaRPr sz="1200" b="1">
              <a:solidFill>
                <a:schemeClr val="accent2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17" name="Taisnstūris 16">
            <a:extLst>
              <a:ext uri="{FF2B5EF4-FFF2-40B4-BE49-F238E27FC236}">
                <a16:creationId xmlns:a16="http://schemas.microsoft.com/office/drawing/2014/main" id="{28D2840E-10BC-4D26-979F-C86B4809D7AF}"/>
              </a:ext>
            </a:extLst>
          </p:cNvPr>
          <p:cNvSpPr>
            <a:spLocks noGrp="1"/>
          </p:cNvSpPr>
          <p:nvPr/>
        </p:nvSpPr>
        <p:spPr>
          <a:xfrm>
            <a:off x="13611225" y="8009444"/>
            <a:ext cx="914400" cy="26669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91440" tIns="45720" rIns="91440" bIns="45720" anchor="t">
            <a:normAutofit fontScale="99808"/>
          </a:bodyPr>
          <a:lstStyle/>
          <a:p>
            <a:pPr>
              <a:defRPr sz="975" b="0">
                <a:solidFill>
                  <a:srgbClr val="92979C"/>
                </a:solidFill>
                <a:latin typeface="Aptos"/>
                <a:ea typeface="Aptos"/>
                <a:cs typeface="Aptos"/>
              </a:defRPr>
            </a:pPr>
            <a:r>
              <a:rPr sz="950" b="0">
                <a:solidFill>
                  <a:srgbClr val="92979C"/>
                </a:solidFill>
                <a:latin typeface="Aptos"/>
                <a:ea typeface="Aptos"/>
                <a:cs typeface="Aptos"/>
              </a:rPr>
              <a:t>Avots: SPKC</a:t>
            </a:r>
          </a:p>
        </p:txBody>
      </p:sp>
      <p:sp>
        <p:nvSpPr>
          <p:cNvPr id="18" name="Taisnstūris 17">
            <a:extLst>
              <a:ext uri="{FF2B5EF4-FFF2-40B4-BE49-F238E27FC236}">
                <a16:creationId xmlns:a16="http://schemas.microsoft.com/office/drawing/2014/main" id="{400B5E45-32FB-44C8-9FD4-F58B07326959}"/>
              </a:ext>
            </a:extLst>
          </p:cNvPr>
          <p:cNvSpPr>
            <a:spLocks noGrp="1"/>
          </p:cNvSpPr>
          <p:nvPr/>
        </p:nvSpPr>
        <p:spPr>
          <a:xfrm>
            <a:off x="14192250" y="8001000"/>
            <a:ext cx="4762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rmAutofit fontScale="85714"/>
          </a:bodyPr>
          <a:lstStyle/>
          <a:p>
            <a:pPr algn="r">
              <a:defRPr sz="1050" b="0">
                <a:solidFill>
                  <a:srgbClr val="A6A29D"/>
                </a:solidFill>
                <a:latin typeface="Aptos"/>
                <a:ea typeface="Aptos"/>
                <a:cs typeface="Aptos"/>
              </a:defRPr>
            </a:pPr>
            <a:fld id="{871BF5CD-6E09-4FE5-9891-E85927C32A22}" type="slidenum">
              <a:rPr lang="lv-LV" sz="1050">
                <a:solidFill>
                  <a:srgbClr val="A6A29D"/>
                </a:solidFill>
                <a:latin typeface="Aptos"/>
                <a:ea typeface="Aptos"/>
                <a:cs typeface="Aptos"/>
              </a:rPr>
              <a:t>11</a:t>
            </a:fld>
            <a:endParaRPr sz="1050" b="0">
              <a:solidFill>
                <a:srgbClr val="A6A29D"/>
              </a:solidFill>
              <a:latin typeface="Aptos"/>
              <a:ea typeface="Aptos"/>
              <a:cs typeface="Aptos"/>
            </a:endParaRPr>
          </a:p>
        </p:txBody>
      </p:sp>
      <p:graphicFrame>
        <p:nvGraphicFramePr>
          <p:cNvPr id="16" name="Chart">
            <a:extLst>
              <a:ext uri="{FF2B5EF4-FFF2-40B4-BE49-F238E27FC236}">
                <a16:creationId xmlns:a16="http://schemas.microsoft.com/office/drawing/2014/main" id="{75FEA75F-36DD-65F2-0C3A-186A3A7151B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42428834"/>
              </p:ext>
            </p:extLst>
          </p:nvPr>
        </p:nvGraphicFramePr>
        <p:xfrm>
          <a:off x="723900" y="1976437"/>
          <a:ext cx="9569566" cy="46196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7" name="Taisnstūris 26">
            <a:extLst>
              <a:ext uri="{FF2B5EF4-FFF2-40B4-BE49-F238E27FC236}">
                <a16:creationId xmlns:a16="http://schemas.microsoft.com/office/drawing/2014/main" id="{BA168C4F-8097-7981-35F5-E75F6891A48B}"/>
              </a:ext>
            </a:extLst>
          </p:cNvPr>
          <p:cNvSpPr>
            <a:spLocks noGrp="1"/>
          </p:cNvSpPr>
          <p:nvPr/>
        </p:nvSpPr>
        <p:spPr>
          <a:xfrm>
            <a:off x="1846407" y="4019549"/>
            <a:ext cx="692219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rmAutofit fontScale="82500" lnSpcReduction="20000"/>
          </a:bodyPr>
          <a:lstStyle/>
          <a:p>
            <a:pPr algn="ctr">
              <a:defRPr sz="12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chemeClr val="bg1"/>
                </a:solidFill>
                <a:latin typeface="Aptos"/>
                <a:ea typeface="Aptos"/>
                <a:cs typeface="Aptos"/>
              </a:rPr>
              <a:t>4</a:t>
            </a:r>
            <a:r>
              <a:rPr lang="lv-LV" sz="1200" b="1">
                <a:solidFill>
                  <a:schemeClr val="bg1"/>
                </a:solidFill>
                <a:latin typeface="Aptos"/>
                <a:ea typeface="Aptos"/>
                <a:cs typeface="Aptos"/>
              </a:rPr>
              <a:t>9</a:t>
            </a:r>
            <a:r>
              <a:rPr sz="1200" b="1">
                <a:solidFill>
                  <a:schemeClr val="bg1"/>
                </a:solidFill>
                <a:latin typeface="Aptos"/>
                <a:ea typeface="Aptos"/>
                <a:cs typeface="Aptos"/>
              </a:rPr>
              <a:t>%</a:t>
            </a:r>
          </a:p>
        </p:txBody>
      </p:sp>
      <p:sp>
        <p:nvSpPr>
          <p:cNvPr id="29" name="Taisnstūris 28">
            <a:extLst>
              <a:ext uri="{FF2B5EF4-FFF2-40B4-BE49-F238E27FC236}">
                <a16:creationId xmlns:a16="http://schemas.microsoft.com/office/drawing/2014/main" id="{54A62023-700D-A2BC-4715-C1CF86201B38}"/>
              </a:ext>
            </a:extLst>
          </p:cNvPr>
          <p:cNvSpPr>
            <a:spLocks noGrp="1"/>
          </p:cNvSpPr>
          <p:nvPr/>
        </p:nvSpPr>
        <p:spPr>
          <a:xfrm>
            <a:off x="3673768" y="3862127"/>
            <a:ext cx="692219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rmAutofit fontScale="82500" lnSpcReduction="20000"/>
          </a:bodyPr>
          <a:lstStyle/>
          <a:p>
            <a:pPr algn="ctr">
              <a:defRPr sz="12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chemeClr val="bg1"/>
                </a:solidFill>
                <a:latin typeface="Aptos"/>
                <a:ea typeface="Aptos"/>
                <a:cs typeface="Aptos"/>
              </a:rPr>
              <a:t>4</a:t>
            </a:r>
            <a:r>
              <a:rPr lang="lv-LV" sz="1200" b="1">
                <a:solidFill>
                  <a:schemeClr val="bg1"/>
                </a:solidFill>
                <a:latin typeface="Aptos"/>
                <a:ea typeface="Aptos"/>
                <a:cs typeface="Aptos"/>
              </a:rPr>
              <a:t>3</a:t>
            </a:r>
            <a:r>
              <a:rPr sz="1200" b="1">
                <a:solidFill>
                  <a:schemeClr val="bg1"/>
                </a:solidFill>
                <a:latin typeface="Aptos"/>
                <a:ea typeface="Aptos"/>
                <a:cs typeface="Aptos"/>
              </a:rPr>
              <a:t>%</a:t>
            </a:r>
          </a:p>
        </p:txBody>
      </p:sp>
      <p:sp>
        <p:nvSpPr>
          <p:cNvPr id="31" name="Taisnstūris 30">
            <a:extLst>
              <a:ext uri="{FF2B5EF4-FFF2-40B4-BE49-F238E27FC236}">
                <a16:creationId xmlns:a16="http://schemas.microsoft.com/office/drawing/2014/main" id="{74EF0190-706A-2372-EB9F-D3B42121FAFD}"/>
              </a:ext>
            </a:extLst>
          </p:cNvPr>
          <p:cNvSpPr>
            <a:spLocks noGrp="1"/>
          </p:cNvSpPr>
          <p:nvPr/>
        </p:nvSpPr>
        <p:spPr>
          <a:xfrm>
            <a:off x="5435261" y="3754754"/>
            <a:ext cx="692219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rmAutofit fontScale="82500" lnSpcReduction="20000"/>
          </a:bodyPr>
          <a:lstStyle/>
          <a:p>
            <a:pPr algn="ctr">
              <a:defRPr sz="12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lang="lv-LV" sz="1200" b="1">
                <a:solidFill>
                  <a:schemeClr val="bg1"/>
                </a:solidFill>
                <a:latin typeface="Aptos"/>
                <a:ea typeface="Aptos"/>
                <a:cs typeface="Aptos"/>
              </a:rPr>
              <a:t>44</a:t>
            </a:r>
            <a:r>
              <a:rPr sz="1200" b="1">
                <a:solidFill>
                  <a:schemeClr val="bg1"/>
                </a:solidFill>
                <a:latin typeface="Aptos"/>
                <a:ea typeface="Aptos"/>
                <a:cs typeface="Aptos"/>
              </a:rPr>
              <a:t>%</a:t>
            </a:r>
          </a:p>
        </p:txBody>
      </p:sp>
      <p:sp>
        <p:nvSpPr>
          <p:cNvPr id="33" name="Taisnstūris 32">
            <a:extLst>
              <a:ext uri="{FF2B5EF4-FFF2-40B4-BE49-F238E27FC236}">
                <a16:creationId xmlns:a16="http://schemas.microsoft.com/office/drawing/2014/main" id="{CD7E7015-43B6-80B8-27C0-727E366358F1}"/>
              </a:ext>
            </a:extLst>
          </p:cNvPr>
          <p:cNvSpPr>
            <a:spLocks noGrp="1"/>
          </p:cNvSpPr>
          <p:nvPr/>
        </p:nvSpPr>
        <p:spPr>
          <a:xfrm>
            <a:off x="6466207" y="3905249"/>
            <a:ext cx="627324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rmAutofit fontScale="87500" lnSpcReduction="20000"/>
          </a:bodyPr>
          <a:lstStyle/>
          <a:p>
            <a:pPr algn="ctr">
              <a:defRPr sz="11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4</a:t>
            </a:r>
            <a:r>
              <a:rPr lang="lv-LV" sz="11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4</a:t>
            </a:r>
            <a:r>
              <a:rPr sz="11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%</a:t>
            </a:r>
          </a:p>
        </p:txBody>
      </p:sp>
      <p:sp>
        <p:nvSpPr>
          <p:cNvPr id="35" name="Taisnstūris 34">
            <a:extLst>
              <a:ext uri="{FF2B5EF4-FFF2-40B4-BE49-F238E27FC236}">
                <a16:creationId xmlns:a16="http://schemas.microsoft.com/office/drawing/2014/main" id="{BA098EC1-4C67-7940-1547-D890A2E72A09}"/>
              </a:ext>
            </a:extLst>
          </p:cNvPr>
          <p:cNvSpPr>
            <a:spLocks noGrp="1"/>
          </p:cNvSpPr>
          <p:nvPr/>
        </p:nvSpPr>
        <p:spPr>
          <a:xfrm>
            <a:off x="7988023" y="4019549"/>
            <a:ext cx="627324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rmAutofit fontScale="87500" lnSpcReduction="20000"/>
          </a:bodyPr>
          <a:lstStyle/>
          <a:p>
            <a:pPr algn="ctr">
              <a:defRPr sz="11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lang="lv-LV" sz="1125" b="1">
                <a:solidFill>
                  <a:schemeClr val="bg1"/>
                </a:solidFill>
                <a:latin typeface="Aptos"/>
                <a:ea typeface="Aptos"/>
                <a:cs typeface="Aptos"/>
              </a:rPr>
              <a:t>38</a:t>
            </a:r>
            <a:r>
              <a:rPr sz="1125" b="1">
                <a:solidFill>
                  <a:schemeClr val="bg1"/>
                </a:solidFill>
                <a:latin typeface="Aptos"/>
                <a:ea typeface="Aptos"/>
                <a:cs typeface="Aptos"/>
              </a:rPr>
              <a:t>%</a:t>
            </a:r>
          </a:p>
        </p:txBody>
      </p:sp>
      <p:sp>
        <p:nvSpPr>
          <p:cNvPr id="37" name="Taisnstūris 36">
            <a:extLst>
              <a:ext uri="{FF2B5EF4-FFF2-40B4-BE49-F238E27FC236}">
                <a16:creationId xmlns:a16="http://schemas.microsoft.com/office/drawing/2014/main" id="{C7D61A50-5117-2C1C-8FAB-D397A55909F2}"/>
              </a:ext>
            </a:extLst>
          </p:cNvPr>
          <p:cNvSpPr>
            <a:spLocks noGrp="1"/>
          </p:cNvSpPr>
          <p:nvPr/>
        </p:nvSpPr>
        <p:spPr>
          <a:xfrm>
            <a:off x="8948722" y="3989675"/>
            <a:ext cx="627324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rmAutofit fontScale="87500" lnSpcReduction="20000"/>
          </a:bodyPr>
          <a:lstStyle/>
          <a:p>
            <a:pPr algn="ctr">
              <a:defRPr sz="11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42%</a:t>
            </a:r>
          </a:p>
        </p:txBody>
      </p:sp>
      <p:sp>
        <p:nvSpPr>
          <p:cNvPr id="43" name="Taisnstūris 42">
            <a:extLst>
              <a:ext uri="{FF2B5EF4-FFF2-40B4-BE49-F238E27FC236}">
                <a16:creationId xmlns:a16="http://schemas.microsoft.com/office/drawing/2014/main" id="{FCFE6161-4084-9E8A-6161-1D7A21240DC1}"/>
              </a:ext>
            </a:extLst>
          </p:cNvPr>
          <p:cNvSpPr>
            <a:spLocks noGrp="1"/>
          </p:cNvSpPr>
          <p:nvPr/>
        </p:nvSpPr>
        <p:spPr>
          <a:xfrm>
            <a:off x="4365987" y="6843712"/>
            <a:ext cx="194687" cy="171450"/>
          </a:xfrm>
          <a:prstGeom prst="rect">
            <a:avLst/>
          </a:prstGeom>
          <a:solidFill>
            <a:srgbClr val="286783"/>
          </a:solidFill>
          <a:ln w="0">
            <a:solidFill>
              <a:srgbClr val="286783"/>
            </a:solidFill>
            <a:prstDash val="solid"/>
          </a:ln>
        </p:spPr>
        <p:txBody>
          <a:bodyPr/>
          <a:lstStyle/>
          <a:p>
            <a:endParaRPr lang="lv-LV"/>
          </a:p>
        </p:txBody>
      </p:sp>
      <p:sp>
        <p:nvSpPr>
          <p:cNvPr id="45" name="Taisnstūris 44">
            <a:extLst>
              <a:ext uri="{FF2B5EF4-FFF2-40B4-BE49-F238E27FC236}">
                <a16:creationId xmlns:a16="http://schemas.microsoft.com/office/drawing/2014/main" id="{CD6FDDA8-AC64-891C-86DE-CB9781E88F77}"/>
              </a:ext>
            </a:extLst>
          </p:cNvPr>
          <p:cNvSpPr>
            <a:spLocks noGrp="1"/>
          </p:cNvSpPr>
          <p:nvPr/>
        </p:nvSpPr>
        <p:spPr>
          <a:xfrm>
            <a:off x="4632687" y="6815137"/>
            <a:ext cx="1081593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rmAutofit/>
          </a:bodyPr>
          <a:lstStyle/>
          <a:p>
            <a:pPr algn="l">
              <a:defRPr sz="1125" b="0">
                <a:solidFill>
                  <a:srgbClr val="263442"/>
                </a:solidFill>
                <a:latin typeface="Aptos"/>
                <a:ea typeface="Aptos"/>
                <a:cs typeface="Aptos"/>
              </a:defRPr>
            </a:pPr>
            <a:r>
              <a:rPr sz="1125" b="0" err="1">
                <a:solidFill>
                  <a:srgbClr val="263442"/>
                </a:solidFill>
                <a:latin typeface="Aptos"/>
                <a:ea typeface="Aptos"/>
                <a:cs typeface="Aptos"/>
              </a:rPr>
              <a:t>Pārējie</a:t>
            </a:r>
            <a:endParaRPr sz="1125" b="0">
              <a:solidFill>
                <a:srgbClr val="263442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47" name="Taisnstūris 46">
            <a:extLst>
              <a:ext uri="{FF2B5EF4-FFF2-40B4-BE49-F238E27FC236}">
                <a16:creationId xmlns:a16="http://schemas.microsoft.com/office/drawing/2014/main" id="{736485C5-B720-8C14-8884-AB669C4D20FB}"/>
              </a:ext>
            </a:extLst>
          </p:cNvPr>
          <p:cNvSpPr>
            <a:spLocks noGrp="1"/>
          </p:cNvSpPr>
          <p:nvPr/>
        </p:nvSpPr>
        <p:spPr>
          <a:xfrm>
            <a:off x="5728062" y="6843712"/>
            <a:ext cx="194687" cy="171450"/>
          </a:xfrm>
          <a:prstGeom prst="rect">
            <a:avLst/>
          </a:prstGeom>
          <a:solidFill>
            <a:srgbClr val="EF6C1C"/>
          </a:solidFill>
          <a:ln w="0">
            <a:solidFill>
              <a:srgbClr val="EF6C1C"/>
            </a:solidFill>
            <a:prstDash val="solid"/>
          </a:ln>
        </p:spPr>
        <p:txBody>
          <a:bodyPr/>
          <a:lstStyle/>
          <a:p>
            <a:endParaRPr lang="lv-LV"/>
          </a:p>
        </p:txBody>
      </p:sp>
      <p:sp>
        <p:nvSpPr>
          <p:cNvPr id="49" name="Taisnstūris 48">
            <a:extLst>
              <a:ext uri="{FF2B5EF4-FFF2-40B4-BE49-F238E27FC236}">
                <a16:creationId xmlns:a16="http://schemas.microsoft.com/office/drawing/2014/main" id="{D74FD1C6-5E56-89DF-AD07-B7904CDD5FA0}"/>
              </a:ext>
            </a:extLst>
          </p:cNvPr>
          <p:cNvSpPr>
            <a:spLocks noGrp="1"/>
          </p:cNvSpPr>
          <p:nvPr/>
        </p:nvSpPr>
        <p:spPr>
          <a:xfrm>
            <a:off x="5994763" y="6815137"/>
            <a:ext cx="2758062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rmAutofit/>
          </a:bodyPr>
          <a:lstStyle/>
          <a:p>
            <a:pPr algn="l">
              <a:defRPr sz="1125" b="0">
                <a:solidFill>
                  <a:srgbClr val="263442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263442"/>
                </a:solidFill>
                <a:latin typeface="Aptos"/>
                <a:ea typeface="Aptos"/>
                <a:cs typeface="Aptos"/>
              </a:rPr>
              <a:t>Saistība ar alkohola lietošanu</a:t>
            </a:r>
          </a:p>
        </p:txBody>
      </p:sp>
      <p:sp>
        <p:nvSpPr>
          <p:cNvPr id="24" name="Taisnstūris: ar noapaļotiem stūriem 23">
            <a:extLst>
              <a:ext uri="{FF2B5EF4-FFF2-40B4-BE49-F238E27FC236}">
                <a16:creationId xmlns:a16="http://schemas.microsoft.com/office/drawing/2014/main" id="{379CB7C1-D7ED-86AB-7802-5E2B066B1AF0}"/>
              </a:ext>
            </a:extLst>
          </p:cNvPr>
          <p:cNvSpPr>
            <a:spLocks noGrp="1"/>
          </p:cNvSpPr>
          <p:nvPr/>
        </p:nvSpPr>
        <p:spPr>
          <a:xfrm>
            <a:off x="11064810" y="1976437"/>
            <a:ext cx="3156237" cy="4811858"/>
          </a:xfrm>
          <a:prstGeom prst="roundRect">
            <a:avLst>
              <a:gd name="adj" fmla="val 7097"/>
            </a:avLst>
          </a:prstGeom>
          <a:solidFill>
            <a:schemeClr val="bg1">
              <a:lumMod val="95000"/>
            </a:schemeClr>
          </a:solidFill>
          <a:ln w="11430">
            <a:solidFill>
              <a:schemeClr val="tx1"/>
            </a:solidFill>
            <a:prstDash val="solid"/>
          </a:ln>
        </p:spPr>
        <p:txBody>
          <a:bodyPr/>
          <a:lstStyle/>
          <a:p>
            <a:endParaRPr lang="lv-LV"/>
          </a:p>
        </p:txBody>
      </p:sp>
      <p:sp>
        <p:nvSpPr>
          <p:cNvPr id="30" name="Taisnstūris 29">
            <a:extLst>
              <a:ext uri="{FF2B5EF4-FFF2-40B4-BE49-F238E27FC236}">
                <a16:creationId xmlns:a16="http://schemas.microsoft.com/office/drawing/2014/main" id="{42813462-D490-C8EF-168F-45D15844CAC3}"/>
              </a:ext>
            </a:extLst>
          </p:cNvPr>
          <p:cNvSpPr>
            <a:spLocks noGrp="1"/>
          </p:cNvSpPr>
          <p:nvPr/>
        </p:nvSpPr>
        <p:spPr>
          <a:xfrm>
            <a:off x="11362740" y="2538307"/>
            <a:ext cx="2571750" cy="1000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rmAutofit fontScale="94126"/>
          </a:bodyPr>
          <a:lstStyle/>
          <a:p>
            <a:pPr algn="ctr">
              <a:defRPr sz="1875" b="1">
                <a:solidFill>
                  <a:srgbClr val="263442"/>
                </a:solidFill>
                <a:latin typeface="Aptos"/>
                <a:ea typeface="Aptos"/>
                <a:cs typeface="Aptos"/>
              </a:defRPr>
            </a:pPr>
            <a:r>
              <a:rPr sz="1875" b="1" err="1">
                <a:solidFill>
                  <a:srgbClr val="263442"/>
                </a:solidFill>
                <a:latin typeface="Aptos"/>
                <a:ea typeface="Aptos"/>
                <a:cs typeface="Aptos"/>
              </a:rPr>
              <a:t>Ar</a:t>
            </a:r>
            <a:r>
              <a:rPr sz="1875" b="1">
                <a:solidFill>
                  <a:srgbClr val="263442"/>
                </a:solidFill>
                <a:latin typeface="Aptos"/>
                <a:ea typeface="Aptos"/>
                <a:cs typeface="Aptos"/>
              </a:rPr>
              <a:t> </a:t>
            </a:r>
            <a:r>
              <a:rPr sz="1875" b="1" err="1">
                <a:solidFill>
                  <a:srgbClr val="263442"/>
                </a:solidFill>
                <a:latin typeface="Aptos"/>
                <a:ea typeface="Aptos"/>
                <a:cs typeface="Aptos"/>
              </a:rPr>
              <a:t>alkoholu</a:t>
            </a:r>
            <a:r>
              <a:rPr sz="1875" b="1">
                <a:solidFill>
                  <a:srgbClr val="263442"/>
                </a:solidFill>
                <a:latin typeface="Aptos"/>
                <a:ea typeface="Aptos"/>
                <a:cs typeface="Aptos"/>
              </a:rPr>
              <a:t> </a:t>
            </a:r>
            <a:r>
              <a:rPr sz="1875" b="1" err="1">
                <a:solidFill>
                  <a:srgbClr val="263442"/>
                </a:solidFill>
                <a:latin typeface="Aptos"/>
                <a:ea typeface="Aptos"/>
                <a:cs typeface="Aptos"/>
              </a:rPr>
              <a:t>saistīto</a:t>
            </a:r>
            <a:r>
              <a:rPr sz="1875" b="1">
                <a:solidFill>
                  <a:srgbClr val="263442"/>
                </a:solidFill>
                <a:latin typeface="Aptos"/>
                <a:ea typeface="Aptos"/>
                <a:cs typeface="Aptos"/>
              </a:rPr>
              <a:t> </a:t>
            </a:r>
            <a:r>
              <a:rPr sz="1875" b="1" err="1">
                <a:solidFill>
                  <a:srgbClr val="263442"/>
                </a:solidFill>
                <a:latin typeface="Aptos"/>
                <a:ea typeface="Aptos"/>
                <a:cs typeface="Aptos"/>
              </a:rPr>
              <a:t>nāves</a:t>
            </a:r>
            <a:r>
              <a:rPr sz="1875" b="1">
                <a:solidFill>
                  <a:srgbClr val="263442"/>
                </a:solidFill>
                <a:latin typeface="Aptos"/>
                <a:ea typeface="Aptos"/>
                <a:cs typeface="Aptos"/>
              </a:rPr>
              <a:t> </a:t>
            </a:r>
            <a:r>
              <a:rPr sz="1875" b="1" err="1">
                <a:solidFill>
                  <a:srgbClr val="263442"/>
                </a:solidFill>
                <a:latin typeface="Aptos"/>
                <a:ea typeface="Aptos"/>
                <a:cs typeface="Aptos"/>
              </a:rPr>
              <a:t>gadījumu</a:t>
            </a:r>
            <a:r>
              <a:rPr sz="1875" b="1">
                <a:solidFill>
                  <a:srgbClr val="263442"/>
                </a:solidFill>
                <a:latin typeface="Aptos"/>
                <a:ea typeface="Aptos"/>
                <a:cs typeface="Aptos"/>
              </a:rPr>
              <a:t> </a:t>
            </a:r>
            <a:r>
              <a:rPr sz="1875" b="1" err="1">
                <a:solidFill>
                  <a:srgbClr val="263442"/>
                </a:solidFill>
                <a:latin typeface="Aptos"/>
                <a:ea typeface="Aptos"/>
                <a:cs typeface="Aptos"/>
              </a:rPr>
              <a:t>skaits</a:t>
            </a:r>
            <a:r>
              <a:rPr sz="1875" b="1">
                <a:solidFill>
                  <a:srgbClr val="263442"/>
                </a:solidFill>
                <a:latin typeface="Aptos"/>
                <a:ea typeface="Aptos"/>
                <a:cs typeface="Aptos"/>
              </a:rPr>
              <a:t> </a:t>
            </a:r>
            <a:r>
              <a:rPr sz="1875" b="1" err="1">
                <a:solidFill>
                  <a:srgbClr val="263442"/>
                </a:solidFill>
                <a:latin typeface="Aptos"/>
                <a:ea typeface="Aptos"/>
                <a:cs typeface="Aptos"/>
              </a:rPr>
              <a:t>kopumā</a:t>
            </a:r>
            <a:r>
              <a:rPr sz="1875" b="1">
                <a:solidFill>
                  <a:srgbClr val="263442"/>
                </a:solidFill>
                <a:latin typeface="Aptos"/>
                <a:ea typeface="Aptos"/>
                <a:cs typeface="Aptos"/>
              </a:rPr>
              <a:t> </a:t>
            </a:r>
            <a:r>
              <a:rPr sz="1875" b="1" err="1">
                <a:solidFill>
                  <a:srgbClr val="263442"/>
                </a:solidFill>
                <a:latin typeface="Aptos"/>
                <a:ea typeface="Aptos"/>
                <a:cs typeface="Aptos"/>
              </a:rPr>
              <a:t>samazinās</a:t>
            </a:r>
            <a:endParaRPr sz="1875" b="1">
              <a:solidFill>
                <a:srgbClr val="263442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34" name="Taisnstūris 33">
            <a:extLst>
              <a:ext uri="{FF2B5EF4-FFF2-40B4-BE49-F238E27FC236}">
                <a16:creationId xmlns:a16="http://schemas.microsoft.com/office/drawing/2014/main" id="{90CAF6EC-7EEC-A639-E7E6-B21EAA52859F}"/>
              </a:ext>
            </a:extLst>
          </p:cNvPr>
          <p:cNvSpPr>
            <a:spLocks noGrp="1"/>
          </p:cNvSpPr>
          <p:nvPr/>
        </p:nvSpPr>
        <p:spPr>
          <a:xfrm>
            <a:off x="11288704" y="3566054"/>
            <a:ext cx="2571750" cy="857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rmAutofit/>
          </a:bodyPr>
          <a:lstStyle/>
          <a:p>
            <a:pPr algn="ctr">
              <a:defRPr sz="1500" b="0">
                <a:solidFill>
                  <a:srgbClr val="263442"/>
                </a:solidFill>
                <a:latin typeface="Aptos"/>
                <a:ea typeface="Aptos"/>
                <a:cs typeface="Aptos"/>
              </a:defRPr>
            </a:pPr>
            <a:r>
              <a:rPr sz="1500" b="0" err="1">
                <a:solidFill>
                  <a:srgbClr val="263442"/>
                </a:solidFill>
                <a:latin typeface="Aptos"/>
                <a:ea typeface="Aptos"/>
                <a:cs typeface="Aptos"/>
              </a:rPr>
              <a:t>Samazinājumu</a:t>
            </a:r>
            <a:r>
              <a:rPr sz="1500" b="0">
                <a:solidFill>
                  <a:srgbClr val="263442"/>
                </a:solidFill>
                <a:latin typeface="Aptos"/>
                <a:ea typeface="Aptos"/>
                <a:cs typeface="Aptos"/>
              </a:rPr>
              <a:t> </a:t>
            </a:r>
            <a:r>
              <a:rPr sz="1500" b="0" err="1">
                <a:solidFill>
                  <a:srgbClr val="263442"/>
                </a:solidFill>
                <a:latin typeface="Aptos"/>
                <a:ea typeface="Aptos"/>
                <a:cs typeface="Aptos"/>
              </a:rPr>
              <a:t>galvenokārt</a:t>
            </a:r>
            <a:r>
              <a:rPr sz="1500" b="0">
                <a:solidFill>
                  <a:srgbClr val="263442"/>
                </a:solidFill>
                <a:latin typeface="Aptos"/>
                <a:ea typeface="Aptos"/>
                <a:cs typeface="Aptos"/>
              </a:rPr>
              <a:t> </a:t>
            </a:r>
            <a:r>
              <a:rPr sz="1500" b="0" err="1">
                <a:solidFill>
                  <a:srgbClr val="263442"/>
                </a:solidFill>
                <a:latin typeface="Aptos"/>
                <a:ea typeface="Aptos"/>
                <a:cs typeface="Aptos"/>
              </a:rPr>
              <a:t>veido</a:t>
            </a:r>
            <a:r>
              <a:rPr sz="1500" b="0">
                <a:solidFill>
                  <a:srgbClr val="263442"/>
                </a:solidFill>
                <a:latin typeface="Aptos"/>
                <a:ea typeface="Aptos"/>
                <a:cs typeface="Aptos"/>
              </a:rPr>
              <a:t> </a:t>
            </a:r>
            <a:r>
              <a:rPr sz="1500" b="0" err="1">
                <a:solidFill>
                  <a:srgbClr val="263442"/>
                </a:solidFill>
                <a:latin typeface="Aptos"/>
                <a:ea typeface="Aptos"/>
                <a:cs typeface="Aptos"/>
              </a:rPr>
              <a:t>mirstības</a:t>
            </a:r>
            <a:r>
              <a:rPr sz="1500" b="0">
                <a:solidFill>
                  <a:srgbClr val="263442"/>
                </a:solidFill>
                <a:latin typeface="Aptos"/>
                <a:ea typeface="Aptos"/>
                <a:cs typeface="Aptos"/>
              </a:rPr>
              <a:t> </a:t>
            </a:r>
            <a:r>
              <a:rPr sz="1500" b="0" err="1">
                <a:solidFill>
                  <a:srgbClr val="263442"/>
                </a:solidFill>
                <a:latin typeface="Aptos"/>
                <a:ea typeface="Aptos"/>
                <a:cs typeface="Aptos"/>
              </a:rPr>
              <a:t>kritums</a:t>
            </a:r>
            <a:r>
              <a:rPr sz="1500" b="0">
                <a:solidFill>
                  <a:srgbClr val="263442"/>
                </a:solidFill>
                <a:latin typeface="Aptos"/>
                <a:ea typeface="Aptos"/>
                <a:cs typeface="Aptos"/>
              </a:rPr>
              <a:t> </a:t>
            </a:r>
            <a:r>
              <a:rPr sz="1500" b="0" err="1">
                <a:solidFill>
                  <a:srgbClr val="263442"/>
                </a:solidFill>
                <a:latin typeface="Aptos"/>
                <a:ea typeface="Aptos"/>
                <a:cs typeface="Aptos"/>
              </a:rPr>
              <a:t>vīriešu</a:t>
            </a:r>
            <a:r>
              <a:rPr sz="1500" b="0">
                <a:solidFill>
                  <a:srgbClr val="263442"/>
                </a:solidFill>
                <a:latin typeface="Aptos"/>
                <a:ea typeface="Aptos"/>
                <a:cs typeface="Aptos"/>
              </a:rPr>
              <a:t> </a:t>
            </a:r>
            <a:r>
              <a:rPr sz="1500" b="0" err="1">
                <a:solidFill>
                  <a:srgbClr val="263442"/>
                </a:solidFill>
                <a:latin typeface="Aptos"/>
                <a:ea typeface="Aptos"/>
                <a:cs typeface="Aptos"/>
              </a:rPr>
              <a:t>vidū</a:t>
            </a:r>
            <a:r>
              <a:rPr sz="1500" b="0">
                <a:solidFill>
                  <a:srgbClr val="263442"/>
                </a:solidFill>
                <a:latin typeface="Aptos"/>
                <a:ea typeface="Aptos"/>
                <a:cs typeface="Aptos"/>
              </a:rPr>
              <a:t>.</a:t>
            </a:r>
          </a:p>
        </p:txBody>
      </p:sp>
      <p:sp>
        <p:nvSpPr>
          <p:cNvPr id="38" name="Taisnstūris 37">
            <a:extLst>
              <a:ext uri="{FF2B5EF4-FFF2-40B4-BE49-F238E27FC236}">
                <a16:creationId xmlns:a16="http://schemas.microsoft.com/office/drawing/2014/main" id="{9253921C-5523-DB90-FD4B-18713FFC9D52}"/>
              </a:ext>
            </a:extLst>
          </p:cNvPr>
          <p:cNvSpPr>
            <a:spLocks noGrp="1"/>
          </p:cNvSpPr>
          <p:nvPr/>
        </p:nvSpPr>
        <p:spPr>
          <a:xfrm>
            <a:off x="11383954" y="4468764"/>
            <a:ext cx="2381250" cy="28575"/>
          </a:xfrm>
          <a:prstGeom prst="rect">
            <a:avLst/>
          </a:prstGeom>
          <a:solidFill>
            <a:srgbClr val="F4C8AA"/>
          </a:solidFill>
          <a:ln w="0">
            <a:solidFill>
              <a:srgbClr val="F4C8AA"/>
            </a:solidFill>
            <a:prstDash val="solid"/>
          </a:ln>
        </p:spPr>
        <p:txBody>
          <a:bodyPr/>
          <a:lstStyle/>
          <a:p>
            <a:endParaRPr lang="lv-LV"/>
          </a:p>
        </p:txBody>
      </p:sp>
      <p:sp>
        <p:nvSpPr>
          <p:cNvPr id="42" name="Taisnstūris 41">
            <a:extLst>
              <a:ext uri="{FF2B5EF4-FFF2-40B4-BE49-F238E27FC236}">
                <a16:creationId xmlns:a16="http://schemas.microsoft.com/office/drawing/2014/main" id="{F07F2BFC-C1FD-A1C1-9AE1-D725D96671AF}"/>
              </a:ext>
            </a:extLst>
          </p:cNvPr>
          <p:cNvSpPr>
            <a:spLocks noGrp="1"/>
          </p:cNvSpPr>
          <p:nvPr/>
        </p:nvSpPr>
        <p:spPr>
          <a:xfrm>
            <a:off x="11259177" y="4548861"/>
            <a:ext cx="257175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rmAutofit fontScale="98551"/>
          </a:bodyPr>
          <a:lstStyle/>
          <a:p>
            <a:pPr algn="ctr">
              <a:defRPr sz="3450" b="1">
                <a:solidFill>
                  <a:srgbClr val="EF6C1C"/>
                </a:solidFill>
                <a:latin typeface="Aptos"/>
                <a:ea typeface="Aptos"/>
                <a:cs typeface="Aptos"/>
              </a:defRPr>
            </a:pPr>
            <a:r>
              <a:rPr sz="3450" b="1">
                <a:solidFill>
                  <a:srgbClr val="EF6C1C"/>
                </a:solidFill>
                <a:latin typeface="Aptos"/>
                <a:ea typeface="Aptos"/>
                <a:cs typeface="Aptos"/>
              </a:rPr>
              <a:t>−145</a:t>
            </a:r>
          </a:p>
        </p:txBody>
      </p:sp>
      <p:sp>
        <p:nvSpPr>
          <p:cNvPr id="46" name="Taisnstūris 45">
            <a:extLst>
              <a:ext uri="{FF2B5EF4-FFF2-40B4-BE49-F238E27FC236}">
                <a16:creationId xmlns:a16="http://schemas.microsoft.com/office/drawing/2014/main" id="{9A5A4890-AF26-B040-5D03-007E86FE6EC1}"/>
              </a:ext>
            </a:extLst>
          </p:cNvPr>
          <p:cNvSpPr>
            <a:spLocks noGrp="1"/>
          </p:cNvSpPr>
          <p:nvPr/>
        </p:nvSpPr>
        <p:spPr>
          <a:xfrm>
            <a:off x="11362740" y="5177511"/>
            <a:ext cx="25717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rmAutofit fontScale="97769"/>
          </a:bodyPr>
          <a:lstStyle/>
          <a:p>
            <a:pPr algn="ctr">
              <a:defRPr sz="1575" b="1">
                <a:solidFill>
                  <a:srgbClr val="263442"/>
                </a:solidFill>
                <a:latin typeface="Aptos"/>
                <a:ea typeface="Aptos"/>
                <a:cs typeface="Aptos"/>
              </a:defRPr>
            </a:pPr>
            <a:r>
              <a:rPr sz="1575" b="1" err="1">
                <a:solidFill>
                  <a:srgbClr val="263442"/>
                </a:solidFill>
                <a:latin typeface="Aptos"/>
                <a:ea typeface="Aptos"/>
                <a:cs typeface="Aptos"/>
              </a:rPr>
              <a:t>mirušu</a:t>
            </a:r>
            <a:r>
              <a:rPr sz="1575" b="1">
                <a:solidFill>
                  <a:srgbClr val="263442"/>
                </a:solidFill>
                <a:latin typeface="Aptos"/>
                <a:ea typeface="Aptos"/>
                <a:cs typeface="Aptos"/>
              </a:rPr>
              <a:t> </a:t>
            </a:r>
            <a:r>
              <a:rPr sz="1575" b="1" err="1">
                <a:solidFill>
                  <a:srgbClr val="263442"/>
                </a:solidFill>
                <a:latin typeface="Aptos"/>
                <a:ea typeface="Aptos"/>
                <a:cs typeface="Aptos"/>
              </a:rPr>
              <a:t>vīriešu</a:t>
            </a:r>
            <a:r>
              <a:rPr sz="1575" b="1">
                <a:solidFill>
                  <a:srgbClr val="263442"/>
                </a:solidFill>
                <a:latin typeface="Aptos"/>
                <a:ea typeface="Aptos"/>
                <a:cs typeface="Aptos"/>
              </a:rPr>
              <a:t> 2025. </a:t>
            </a:r>
            <a:r>
              <a:rPr sz="1575" b="1" err="1">
                <a:solidFill>
                  <a:srgbClr val="263442"/>
                </a:solidFill>
                <a:latin typeface="Aptos"/>
                <a:ea typeface="Aptos"/>
                <a:cs typeface="Aptos"/>
              </a:rPr>
              <a:t>gadā</a:t>
            </a:r>
            <a:endParaRPr sz="1575" b="1">
              <a:solidFill>
                <a:srgbClr val="263442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50" name="Taisnstūris 49">
            <a:extLst>
              <a:ext uri="{FF2B5EF4-FFF2-40B4-BE49-F238E27FC236}">
                <a16:creationId xmlns:a16="http://schemas.microsoft.com/office/drawing/2014/main" id="{0F597495-99DE-6F26-9566-E3493BDC8832}"/>
              </a:ext>
            </a:extLst>
          </p:cNvPr>
          <p:cNvSpPr>
            <a:spLocks noGrp="1"/>
          </p:cNvSpPr>
          <p:nvPr/>
        </p:nvSpPr>
        <p:spPr>
          <a:xfrm>
            <a:off x="11362740" y="5607868"/>
            <a:ext cx="2571750" cy="742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rmAutofit fontScale="95000"/>
          </a:bodyPr>
          <a:lstStyle/>
          <a:p>
            <a:pPr algn="ctr">
              <a:defRPr sz="1500" b="0">
                <a:solidFill>
                  <a:srgbClr val="263442"/>
                </a:solidFill>
                <a:latin typeface="Aptos"/>
                <a:ea typeface="Aptos"/>
                <a:cs typeface="Aptos"/>
              </a:defRPr>
            </a:pPr>
            <a:r>
              <a:rPr sz="1500" b="0" err="1">
                <a:solidFill>
                  <a:srgbClr val="263442"/>
                </a:solidFill>
                <a:latin typeface="Aptos"/>
                <a:ea typeface="Aptos"/>
                <a:cs typeface="Aptos"/>
              </a:rPr>
              <a:t>tostarp</a:t>
            </a:r>
            <a:r>
              <a:rPr sz="1500" b="0">
                <a:solidFill>
                  <a:srgbClr val="263442"/>
                </a:solidFill>
                <a:latin typeface="Aptos"/>
                <a:ea typeface="Aptos"/>
                <a:cs typeface="Aptos"/>
              </a:rPr>
              <a:t> par 121 </a:t>
            </a:r>
            <a:r>
              <a:rPr sz="1500" b="0" err="1">
                <a:solidFill>
                  <a:srgbClr val="263442"/>
                </a:solidFill>
                <a:latin typeface="Aptos"/>
                <a:ea typeface="Aptos"/>
                <a:cs typeface="Aptos"/>
              </a:rPr>
              <a:t>mazāk</a:t>
            </a:r>
            <a:r>
              <a:rPr sz="1500" b="0">
                <a:solidFill>
                  <a:srgbClr val="263442"/>
                </a:solidFill>
                <a:latin typeface="Aptos"/>
                <a:ea typeface="Aptos"/>
                <a:cs typeface="Aptos"/>
              </a:rPr>
              <a:t> </a:t>
            </a:r>
            <a:r>
              <a:rPr sz="1500" b="0" err="1">
                <a:solidFill>
                  <a:srgbClr val="263442"/>
                </a:solidFill>
                <a:latin typeface="Aptos"/>
                <a:ea typeface="Aptos"/>
                <a:cs typeface="Aptos"/>
              </a:rPr>
              <a:t>ar</a:t>
            </a:r>
            <a:r>
              <a:rPr sz="1500" b="0">
                <a:solidFill>
                  <a:srgbClr val="263442"/>
                </a:solidFill>
                <a:latin typeface="Aptos"/>
                <a:ea typeface="Aptos"/>
                <a:cs typeface="Aptos"/>
              </a:rPr>
              <a:t> </a:t>
            </a:r>
            <a:r>
              <a:rPr sz="1500" b="0" err="1">
                <a:solidFill>
                  <a:srgbClr val="263442"/>
                </a:solidFill>
                <a:latin typeface="Aptos"/>
                <a:ea typeface="Aptos"/>
                <a:cs typeface="Aptos"/>
              </a:rPr>
              <a:t>alkoholu</a:t>
            </a:r>
            <a:r>
              <a:rPr sz="1500" b="0">
                <a:solidFill>
                  <a:srgbClr val="263442"/>
                </a:solidFill>
                <a:latin typeface="Aptos"/>
                <a:ea typeface="Aptos"/>
                <a:cs typeface="Aptos"/>
              </a:rPr>
              <a:t> </a:t>
            </a:r>
            <a:r>
              <a:rPr sz="1500" b="0" err="1">
                <a:solidFill>
                  <a:srgbClr val="263442"/>
                </a:solidFill>
                <a:latin typeface="Aptos"/>
                <a:ea typeface="Aptos"/>
                <a:cs typeface="Aptos"/>
              </a:rPr>
              <a:t>saistītu</a:t>
            </a:r>
            <a:r>
              <a:rPr sz="1500" b="0">
                <a:solidFill>
                  <a:srgbClr val="263442"/>
                </a:solidFill>
                <a:latin typeface="Aptos"/>
                <a:ea typeface="Aptos"/>
                <a:cs typeface="Aptos"/>
              </a:rPr>
              <a:t> </a:t>
            </a:r>
            <a:r>
              <a:rPr sz="1500" b="0" err="1">
                <a:solidFill>
                  <a:srgbClr val="263442"/>
                </a:solidFill>
                <a:latin typeface="Aptos"/>
                <a:ea typeface="Aptos"/>
                <a:cs typeface="Aptos"/>
              </a:rPr>
              <a:t>nāves</a:t>
            </a:r>
            <a:r>
              <a:rPr sz="1500" b="0">
                <a:solidFill>
                  <a:srgbClr val="263442"/>
                </a:solidFill>
                <a:latin typeface="Aptos"/>
                <a:ea typeface="Aptos"/>
                <a:cs typeface="Aptos"/>
              </a:rPr>
              <a:t> </a:t>
            </a:r>
            <a:r>
              <a:rPr sz="1500" b="0" err="1">
                <a:solidFill>
                  <a:srgbClr val="263442"/>
                </a:solidFill>
                <a:latin typeface="Aptos"/>
                <a:ea typeface="Aptos"/>
                <a:cs typeface="Aptos"/>
              </a:rPr>
              <a:t>gadījumu</a:t>
            </a:r>
            <a:endParaRPr sz="1500" b="0">
              <a:solidFill>
                <a:srgbClr val="263442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55" name="Taisnstūris 54">
            <a:extLst>
              <a:ext uri="{FF2B5EF4-FFF2-40B4-BE49-F238E27FC236}">
                <a16:creationId xmlns:a16="http://schemas.microsoft.com/office/drawing/2014/main" id="{579F8F0C-2136-E862-4903-DB7157B4FC57}"/>
              </a:ext>
            </a:extLst>
          </p:cNvPr>
          <p:cNvSpPr>
            <a:spLocks noGrp="1"/>
          </p:cNvSpPr>
          <p:nvPr/>
        </p:nvSpPr>
        <p:spPr>
          <a:xfrm>
            <a:off x="7194667" y="3886553"/>
            <a:ext cx="692219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rmAutofit fontScale="82500" lnSpcReduction="20000"/>
          </a:bodyPr>
          <a:lstStyle/>
          <a:p>
            <a:pPr algn="ctr">
              <a:defRPr sz="12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lang="lv-LV" sz="1200" b="1">
                <a:solidFill>
                  <a:schemeClr val="bg1"/>
                </a:solidFill>
                <a:latin typeface="Aptos"/>
                <a:ea typeface="Aptos"/>
                <a:cs typeface="Aptos"/>
              </a:rPr>
              <a:t>44</a:t>
            </a:r>
            <a:r>
              <a:rPr sz="1200" b="1">
                <a:solidFill>
                  <a:schemeClr val="bg1"/>
                </a:solidFill>
                <a:latin typeface="Aptos"/>
                <a:ea typeface="Aptos"/>
                <a:cs typeface="Aptos"/>
              </a:rPr>
              <a:t>%</a:t>
            </a:r>
          </a:p>
        </p:txBody>
      </p:sp>
      <p:sp>
        <p:nvSpPr>
          <p:cNvPr id="56" name="Mākonis 55">
            <a:extLst>
              <a:ext uri="{FF2B5EF4-FFF2-40B4-BE49-F238E27FC236}">
                <a16:creationId xmlns:a16="http://schemas.microsoft.com/office/drawing/2014/main" id="{7B00A0A2-2C4F-2161-40AA-4517E921B1E9}"/>
              </a:ext>
            </a:extLst>
          </p:cNvPr>
          <p:cNvSpPr/>
          <p:nvPr/>
        </p:nvSpPr>
        <p:spPr>
          <a:xfrm>
            <a:off x="8948722" y="1347461"/>
            <a:ext cx="2366663" cy="837710"/>
          </a:xfrm>
          <a:prstGeom prst="cloud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42DFA4BE-4D7C-8D1A-2262-3D98BCADD3DE}"/>
              </a:ext>
            </a:extLst>
          </p:cNvPr>
          <p:cNvSpPr txBox="1"/>
          <p:nvPr/>
        </p:nvSpPr>
        <p:spPr>
          <a:xfrm>
            <a:off x="9059384" y="1433097"/>
            <a:ext cx="2123757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v-LV" sz="1100" b="1">
                <a:latin typeface="Aptos" panose="020B0004020202020204" pitchFamily="34" charset="0"/>
              </a:rPr>
              <a:t>Stingrāki alkohola pieejamības un mārketinga ierobežojumi</a:t>
            </a:r>
          </a:p>
        </p:txBody>
      </p:sp>
      <p:cxnSp>
        <p:nvCxnSpPr>
          <p:cNvPr id="59" name="Taisns savienotājs 58">
            <a:extLst>
              <a:ext uri="{FF2B5EF4-FFF2-40B4-BE49-F238E27FC236}">
                <a16:creationId xmlns:a16="http://schemas.microsoft.com/office/drawing/2014/main" id="{A55D6C99-54B3-93DC-5C48-E7FCA3BD3719}"/>
              </a:ext>
            </a:extLst>
          </p:cNvPr>
          <p:cNvCxnSpPr>
            <a:cxnSpLocks/>
          </p:cNvCxnSpPr>
          <p:nvPr/>
        </p:nvCxnSpPr>
        <p:spPr>
          <a:xfrm>
            <a:off x="9241324" y="2002826"/>
            <a:ext cx="0" cy="1330509"/>
          </a:xfrm>
          <a:prstGeom prst="line">
            <a:avLst/>
          </a:prstGeom>
          <a:ln w="19050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4" name="TextBox 4">
            <a:extLst>
              <a:ext uri="{FF2B5EF4-FFF2-40B4-BE49-F238E27FC236}">
                <a16:creationId xmlns:a16="http://schemas.microsoft.com/office/drawing/2014/main" id="{D3FC5E31-687C-9700-5D8D-52BC0542B3E8}"/>
              </a:ext>
            </a:extLst>
          </p:cNvPr>
          <p:cNvSpPr txBox="1"/>
          <p:nvPr/>
        </p:nvSpPr>
        <p:spPr>
          <a:xfrm>
            <a:off x="708660" y="8061769"/>
            <a:ext cx="1980029" cy="246221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>
            <a:defPPr>
              <a:defRPr lang="en-LV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LV" sz="1000" i="1">
                <a:latin typeface="Aptos" panose="020B0004020202020204" pitchFamily="34" charset="0"/>
                <a:cs typeface="Times New Roman"/>
              </a:rPr>
              <a:t>Veselības ministrija  </a:t>
            </a:r>
            <a:r>
              <a:rPr lang="lv-LV" sz="1000" i="1">
                <a:latin typeface="Aptos" panose="020B0004020202020204" pitchFamily="34" charset="0"/>
                <a:cs typeface="Times New Roman"/>
              </a:rPr>
              <a:t>09</a:t>
            </a:r>
            <a:r>
              <a:rPr lang="en-LV" sz="1000" i="1">
                <a:latin typeface="Aptos" panose="020B0004020202020204" pitchFamily="34" charset="0"/>
                <a:cs typeface="Times New Roman"/>
              </a:rPr>
              <a:t>.</a:t>
            </a:r>
            <a:r>
              <a:rPr lang="lv-LV" sz="1000" i="1">
                <a:latin typeface="Aptos" panose="020B0004020202020204" pitchFamily="34" charset="0"/>
                <a:cs typeface="Times New Roman"/>
              </a:rPr>
              <a:t>10</a:t>
            </a:r>
            <a:r>
              <a:rPr lang="en-LV" sz="1000" i="1">
                <a:latin typeface="Aptos" panose="020B0004020202020204" pitchFamily="34" charset="0"/>
                <a:cs typeface="Times New Roman"/>
              </a:rPr>
              <a:t>.202</a:t>
            </a:r>
            <a:r>
              <a:rPr lang="lv-LV" sz="1000" i="1">
                <a:latin typeface="Aptos" panose="020B0004020202020204" pitchFamily="34" charset="0"/>
                <a:cs typeface="Times New Roman"/>
              </a:rPr>
              <a:t>6</a:t>
            </a:r>
            <a:r>
              <a:rPr lang="en-LV" sz="1000" i="1">
                <a:latin typeface="Aptos" panose="020B0004020202020204" pitchFamily="34" charset="0"/>
                <a:cs typeface="Times New Roman"/>
              </a:rPr>
              <a:t>.</a:t>
            </a:r>
          </a:p>
        </p:txBody>
      </p:sp>
      <p:cxnSp>
        <p:nvCxnSpPr>
          <p:cNvPr id="5" name="Straight Connector 6">
            <a:extLst>
              <a:ext uri="{FF2B5EF4-FFF2-40B4-BE49-F238E27FC236}">
                <a16:creationId xmlns:a16="http://schemas.microsoft.com/office/drawing/2014/main" id="{FDEF267D-B6F6-E640-901E-EDD288BC65B7}"/>
              </a:ext>
            </a:extLst>
          </p:cNvPr>
          <p:cNvCxnSpPr>
            <a:cxnSpLocks/>
          </p:cNvCxnSpPr>
          <p:nvPr/>
        </p:nvCxnSpPr>
        <p:spPr>
          <a:xfrm>
            <a:off x="764606" y="7950559"/>
            <a:ext cx="1396104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10">
            <a:extLst>
              <a:ext uri="{FF2B5EF4-FFF2-40B4-BE49-F238E27FC236}">
                <a16:creationId xmlns:a16="http://schemas.microsoft.com/office/drawing/2014/main" id="{BE44AD6C-0235-8083-42F0-EF3A3EA504A9}"/>
              </a:ext>
            </a:extLst>
          </p:cNvPr>
          <p:cNvSpPr txBox="1"/>
          <p:nvPr/>
        </p:nvSpPr>
        <p:spPr>
          <a:xfrm>
            <a:off x="2676403" y="8051188"/>
            <a:ext cx="1276311" cy="246221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>
            <a:defPPr>
              <a:defRPr lang="en-LV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lv-LV" sz="1000" b="1">
                <a:latin typeface="Aptos" panose="020B0004020202020204" pitchFamily="34" charset="0"/>
                <a:ea typeface="Verdana"/>
                <a:cs typeface="Times New Roman"/>
              </a:rPr>
              <a:t>Ārējie nāves cēloņi</a:t>
            </a:r>
            <a:endParaRPr lang="en-US" sz="1000">
              <a:latin typeface="Aptos" panose="020B0004020202020204" pitchFamily="34" charset="0"/>
              <a:cs typeface="Times New Roman"/>
            </a:endParaRPr>
          </a:p>
        </p:txBody>
      </p:sp>
      <p:cxnSp>
        <p:nvCxnSpPr>
          <p:cNvPr id="7" name="Straight Connector 9">
            <a:extLst>
              <a:ext uri="{FF2B5EF4-FFF2-40B4-BE49-F238E27FC236}">
                <a16:creationId xmlns:a16="http://schemas.microsoft.com/office/drawing/2014/main" id="{0B19AF29-021B-0B8E-B98E-F3DB4638DA26}"/>
              </a:ext>
            </a:extLst>
          </p:cNvPr>
          <p:cNvCxnSpPr>
            <a:cxnSpLocks/>
          </p:cNvCxnSpPr>
          <p:nvPr/>
        </p:nvCxnSpPr>
        <p:spPr>
          <a:xfrm>
            <a:off x="2636312" y="8029678"/>
            <a:ext cx="0" cy="3895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Image 0" descr="/mnt/data/vm_logo.png">
            <a:extLst>
              <a:ext uri="{FF2B5EF4-FFF2-40B4-BE49-F238E27FC236}">
                <a16:creationId xmlns:a16="http://schemas.microsoft.com/office/drawing/2014/main" id="{64934715-846E-E975-7577-7E82D11CB6E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733837" y="75057"/>
            <a:ext cx="763213" cy="658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2284696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E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aisnstūris 25">
            <a:extLst>
              <a:ext uri="{FF2B5EF4-FFF2-40B4-BE49-F238E27FC236}">
                <a16:creationId xmlns:a16="http://schemas.microsoft.com/office/drawing/2014/main" id="{BF959663-74B1-44FC-A890-2C99A63B1828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90500" cy="8572500"/>
          </a:xfrm>
          <a:prstGeom prst="rect">
            <a:avLst/>
          </a:prstGeom>
          <a:solidFill>
            <a:srgbClr val="EF6C1C"/>
          </a:solidFill>
          <a:ln w="0">
            <a:solidFill>
              <a:srgbClr val="EF6C1C"/>
            </a:solidFill>
            <a:prstDash val="solid"/>
          </a:ln>
        </p:spPr>
        <p:txBody>
          <a:bodyPr/>
          <a:lstStyle/>
          <a:p>
            <a:endParaRPr lang="lv-LV"/>
          </a:p>
        </p:txBody>
      </p:sp>
      <p:sp>
        <p:nvSpPr>
          <p:cNvPr id="3" name="Taisnstūris 2">
            <a:extLst>
              <a:ext uri="{FF2B5EF4-FFF2-40B4-BE49-F238E27FC236}">
                <a16:creationId xmlns:a16="http://schemas.microsoft.com/office/drawing/2014/main" id="{FFD19E01-83C4-4728-86FE-9EA6DD230A89}"/>
              </a:ext>
            </a:extLst>
          </p:cNvPr>
          <p:cNvSpPr>
            <a:spLocks noGrp="1"/>
          </p:cNvSpPr>
          <p:nvPr/>
        </p:nvSpPr>
        <p:spPr>
          <a:xfrm>
            <a:off x="708660" y="292357"/>
            <a:ext cx="40957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rmAutofit/>
          </a:bodyPr>
          <a:lstStyle/>
          <a:p>
            <a:pPr algn="l">
              <a:defRPr sz="1650" b="1">
                <a:solidFill>
                  <a:srgbClr val="263442"/>
                </a:solidFill>
                <a:latin typeface="Aptos"/>
                <a:ea typeface="Aptos"/>
                <a:cs typeface="Aptos"/>
              </a:defRPr>
            </a:pPr>
            <a:r>
              <a:rPr lang="lv-LV" sz="1200" b="1">
                <a:solidFill>
                  <a:schemeClr val="accent2"/>
                </a:solidFill>
                <a:latin typeface="Aptos"/>
                <a:ea typeface="Aptos"/>
                <a:cs typeface="Aptos"/>
              </a:rPr>
              <a:t>ĀRĒJO NĀVES CĒLOŅU SLOGS</a:t>
            </a:r>
            <a:endParaRPr sz="1200" b="1">
              <a:solidFill>
                <a:schemeClr val="accent2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5" name="Taisnstūris 4">
            <a:extLst>
              <a:ext uri="{FF2B5EF4-FFF2-40B4-BE49-F238E27FC236}">
                <a16:creationId xmlns:a16="http://schemas.microsoft.com/office/drawing/2014/main" id="{AAD0CEF5-F505-4C2B-9E25-89C92E718D95}"/>
              </a:ext>
            </a:extLst>
          </p:cNvPr>
          <p:cNvSpPr>
            <a:spLocks noGrp="1"/>
          </p:cNvSpPr>
          <p:nvPr/>
        </p:nvSpPr>
        <p:spPr>
          <a:xfrm>
            <a:off x="685800" y="733425"/>
            <a:ext cx="1381125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rmAutofit fontScale="93973"/>
          </a:bodyPr>
          <a:lstStyle/>
          <a:p>
            <a:pPr algn="l">
              <a:defRPr sz="3150" b="1">
                <a:solidFill>
                  <a:srgbClr val="263442"/>
                </a:solidFill>
                <a:latin typeface="Aptos"/>
                <a:ea typeface="Aptos"/>
                <a:cs typeface="Aptos"/>
              </a:defRPr>
            </a:pPr>
            <a:r>
              <a:rPr sz="3150" b="1" err="1">
                <a:solidFill>
                  <a:srgbClr val="263442"/>
                </a:solidFill>
                <a:latin typeface="Aptos"/>
                <a:ea typeface="Aptos"/>
                <a:cs typeface="Aptos"/>
              </a:rPr>
              <a:t>Priekšlaicīga</a:t>
            </a:r>
            <a:r>
              <a:rPr sz="3150" b="1">
                <a:solidFill>
                  <a:srgbClr val="263442"/>
                </a:solidFill>
                <a:latin typeface="Aptos"/>
                <a:ea typeface="Aptos"/>
                <a:cs typeface="Aptos"/>
              </a:rPr>
              <a:t> </a:t>
            </a:r>
            <a:r>
              <a:rPr sz="3150" b="1" err="1">
                <a:solidFill>
                  <a:srgbClr val="263442"/>
                </a:solidFill>
                <a:latin typeface="Aptos"/>
                <a:ea typeface="Aptos"/>
                <a:cs typeface="Aptos"/>
              </a:rPr>
              <a:t>nāve</a:t>
            </a:r>
            <a:r>
              <a:rPr sz="3150" b="1">
                <a:solidFill>
                  <a:srgbClr val="263442"/>
                </a:solidFill>
                <a:latin typeface="Aptos"/>
                <a:ea typeface="Aptos"/>
                <a:cs typeface="Aptos"/>
              </a:rPr>
              <a:t> </a:t>
            </a:r>
            <a:r>
              <a:rPr sz="3150" b="1" err="1">
                <a:solidFill>
                  <a:srgbClr val="263442"/>
                </a:solidFill>
                <a:latin typeface="Aptos"/>
                <a:ea typeface="Aptos"/>
                <a:cs typeface="Aptos"/>
              </a:rPr>
              <a:t>nozīmē</a:t>
            </a:r>
            <a:r>
              <a:rPr sz="3150" b="1">
                <a:solidFill>
                  <a:srgbClr val="263442"/>
                </a:solidFill>
                <a:latin typeface="Aptos"/>
                <a:ea typeface="Aptos"/>
                <a:cs typeface="Aptos"/>
              </a:rPr>
              <a:t> </a:t>
            </a:r>
            <a:r>
              <a:rPr sz="3150" b="1" err="1">
                <a:solidFill>
                  <a:srgbClr val="263442"/>
                </a:solidFill>
                <a:latin typeface="Aptos"/>
                <a:ea typeface="Aptos"/>
                <a:cs typeface="Aptos"/>
              </a:rPr>
              <a:t>zaudētus</a:t>
            </a:r>
            <a:r>
              <a:rPr sz="3150" b="1">
                <a:solidFill>
                  <a:srgbClr val="263442"/>
                </a:solidFill>
                <a:latin typeface="Aptos"/>
                <a:ea typeface="Aptos"/>
                <a:cs typeface="Aptos"/>
              </a:rPr>
              <a:t> </a:t>
            </a:r>
            <a:r>
              <a:rPr sz="3150" b="1" err="1">
                <a:solidFill>
                  <a:srgbClr val="263442"/>
                </a:solidFill>
                <a:latin typeface="Aptos"/>
                <a:ea typeface="Aptos"/>
                <a:cs typeface="Aptos"/>
              </a:rPr>
              <a:t>dzīves</a:t>
            </a:r>
            <a:r>
              <a:rPr sz="3150" b="1">
                <a:solidFill>
                  <a:srgbClr val="263442"/>
                </a:solidFill>
                <a:latin typeface="Aptos"/>
                <a:ea typeface="Aptos"/>
                <a:cs typeface="Aptos"/>
              </a:rPr>
              <a:t> </a:t>
            </a:r>
            <a:r>
              <a:rPr sz="3150" b="1" err="1">
                <a:solidFill>
                  <a:srgbClr val="263442"/>
                </a:solidFill>
                <a:latin typeface="Aptos"/>
                <a:ea typeface="Aptos"/>
                <a:cs typeface="Aptos"/>
              </a:rPr>
              <a:t>gadus</a:t>
            </a:r>
            <a:r>
              <a:rPr sz="3150" b="1">
                <a:solidFill>
                  <a:srgbClr val="263442"/>
                </a:solidFill>
                <a:latin typeface="Aptos"/>
                <a:ea typeface="Aptos"/>
                <a:cs typeface="Aptos"/>
              </a:rPr>
              <a:t> un </a:t>
            </a:r>
            <a:r>
              <a:rPr sz="3150" b="1" err="1">
                <a:solidFill>
                  <a:srgbClr val="263442"/>
                </a:solidFill>
                <a:latin typeface="Aptos"/>
                <a:ea typeface="Aptos"/>
                <a:cs typeface="Aptos"/>
              </a:rPr>
              <a:t>sabiedrības</a:t>
            </a:r>
            <a:r>
              <a:rPr sz="3150" b="1">
                <a:solidFill>
                  <a:srgbClr val="263442"/>
                </a:solidFill>
                <a:latin typeface="Aptos"/>
                <a:ea typeface="Aptos"/>
                <a:cs typeface="Aptos"/>
              </a:rPr>
              <a:t> </a:t>
            </a:r>
            <a:r>
              <a:rPr sz="3150" b="1" err="1">
                <a:solidFill>
                  <a:srgbClr val="263442"/>
                </a:solidFill>
                <a:latin typeface="Aptos"/>
                <a:ea typeface="Aptos"/>
                <a:cs typeface="Aptos"/>
              </a:rPr>
              <a:t>potenciālu</a:t>
            </a:r>
            <a:endParaRPr sz="3150" b="1">
              <a:solidFill>
                <a:srgbClr val="263442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6" name="Taisnstūris 5">
            <a:extLst>
              <a:ext uri="{FF2B5EF4-FFF2-40B4-BE49-F238E27FC236}">
                <a16:creationId xmlns:a16="http://schemas.microsoft.com/office/drawing/2014/main" id="{6E7999B9-8A89-490B-B72B-5BF5F04E3520}"/>
              </a:ext>
            </a:extLst>
          </p:cNvPr>
          <p:cNvSpPr>
            <a:spLocks noGrp="1"/>
          </p:cNvSpPr>
          <p:nvPr/>
        </p:nvSpPr>
        <p:spPr>
          <a:xfrm>
            <a:off x="753794" y="1390650"/>
            <a:ext cx="914400" cy="47625"/>
          </a:xfrm>
          <a:prstGeom prst="rect">
            <a:avLst/>
          </a:prstGeom>
          <a:solidFill>
            <a:srgbClr val="EF6C1C"/>
          </a:solidFill>
          <a:ln w="0">
            <a:solidFill>
              <a:srgbClr val="EF6C1C"/>
            </a:solidFill>
            <a:prstDash val="solid"/>
          </a:ln>
        </p:spPr>
        <p:txBody>
          <a:bodyPr/>
          <a:lstStyle/>
          <a:p>
            <a:endParaRPr lang="lv-LV"/>
          </a:p>
        </p:txBody>
      </p:sp>
      <p:sp>
        <p:nvSpPr>
          <p:cNvPr id="7" name="Taisnstūris 6">
            <a:extLst>
              <a:ext uri="{FF2B5EF4-FFF2-40B4-BE49-F238E27FC236}">
                <a16:creationId xmlns:a16="http://schemas.microsoft.com/office/drawing/2014/main" id="{9F2E6DC0-46B5-468C-9530-9867DF1E1A58}"/>
              </a:ext>
            </a:extLst>
          </p:cNvPr>
          <p:cNvSpPr>
            <a:spLocks noGrp="1"/>
          </p:cNvSpPr>
          <p:nvPr/>
        </p:nvSpPr>
        <p:spPr>
          <a:xfrm>
            <a:off x="685800" y="1666875"/>
            <a:ext cx="95250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rmAutofit/>
          </a:bodyPr>
          <a:lstStyle/>
          <a:p>
            <a:pPr algn="l">
              <a:defRPr sz="1725" b="0">
                <a:solidFill>
                  <a:srgbClr val="6F7A85"/>
                </a:solidFill>
                <a:latin typeface="Aptos"/>
                <a:ea typeface="Aptos"/>
                <a:cs typeface="Aptos"/>
              </a:defRPr>
            </a:pPr>
            <a:r>
              <a:rPr sz="1725" b="0" err="1">
                <a:solidFill>
                  <a:srgbClr val="6F7A85"/>
                </a:solidFill>
                <a:latin typeface="Aptos"/>
                <a:ea typeface="Aptos"/>
                <a:cs typeface="Aptos"/>
              </a:rPr>
              <a:t>Ārējo</a:t>
            </a:r>
            <a:r>
              <a:rPr sz="1725" b="0">
                <a:solidFill>
                  <a:srgbClr val="6F7A85"/>
                </a:solidFill>
                <a:latin typeface="Aptos"/>
                <a:ea typeface="Aptos"/>
                <a:cs typeface="Aptos"/>
              </a:rPr>
              <a:t> </a:t>
            </a:r>
            <a:r>
              <a:rPr sz="1725" b="0" err="1">
                <a:solidFill>
                  <a:srgbClr val="6F7A85"/>
                </a:solidFill>
                <a:latin typeface="Aptos"/>
                <a:ea typeface="Aptos"/>
                <a:cs typeface="Aptos"/>
              </a:rPr>
              <a:t>nāves</a:t>
            </a:r>
            <a:r>
              <a:rPr sz="1725" b="0">
                <a:solidFill>
                  <a:srgbClr val="6F7A85"/>
                </a:solidFill>
                <a:latin typeface="Aptos"/>
                <a:ea typeface="Aptos"/>
                <a:cs typeface="Aptos"/>
              </a:rPr>
              <a:t> </a:t>
            </a:r>
            <a:r>
              <a:rPr sz="1725" b="0" err="1">
                <a:solidFill>
                  <a:srgbClr val="6F7A85"/>
                </a:solidFill>
                <a:latin typeface="Aptos"/>
                <a:ea typeface="Aptos"/>
                <a:cs typeface="Aptos"/>
              </a:rPr>
              <a:t>cēloņu</a:t>
            </a:r>
            <a:r>
              <a:rPr sz="1725" b="0">
                <a:solidFill>
                  <a:srgbClr val="6F7A85"/>
                </a:solidFill>
                <a:latin typeface="Aptos"/>
                <a:ea typeface="Aptos"/>
                <a:cs typeface="Aptos"/>
              </a:rPr>
              <a:t> </a:t>
            </a:r>
            <a:r>
              <a:rPr sz="1725" b="0" err="1">
                <a:solidFill>
                  <a:srgbClr val="6F7A85"/>
                </a:solidFill>
                <a:latin typeface="Aptos"/>
                <a:ea typeface="Aptos"/>
                <a:cs typeface="Aptos"/>
              </a:rPr>
              <a:t>radītais</a:t>
            </a:r>
            <a:r>
              <a:rPr sz="1725" b="0">
                <a:solidFill>
                  <a:srgbClr val="6F7A85"/>
                </a:solidFill>
                <a:latin typeface="Aptos"/>
                <a:ea typeface="Aptos"/>
                <a:cs typeface="Aptos"/>
              </a:rPr>
              <a:t> </a:t>
            </a:r>
            <a:r>
              <a:rPr sz="1725" b="0" err="1">
                <a:solidFill>
                  <a:srgbClr val="6F7A85"/>
                </a:solidFill>
                <a:latin typeface="Aptos"/>
                <a:ea typeface="Aptos"/>
                <a:cs typeface="Aptos"/>
              </a:rPr>
              <a:t>zaudējums</a:t>
            </a:r>
            <a:r>
              <a:rPr sz="1725" b="0">
                <a:solidFill>
                  <a:srgbClr val="6F7A85"/>
                </a:solidFill>
                <a:latin typeface="Aptos"/>
                <a:ea typeface="Aptos"/>
                <a:cs typeface="Aptos"/>
              </a:rPr>
              <a:t> 2025. </a:t>
            </a:r>
            <a:r>
              <a:rPr sz="1725" b="0" err="1">
                <a:solidFill>
                  <a:srgbClr val="6F7A85"/>
                </a:solidFill>
                <a:latin typeface="Aptos"/>
                <a:ea typeface="Aptos"/>
                <a:cs typeface="Aptos"/>
              </a:rPr>
              <a:t>gadā</a:t>
            </a:r>
            <a:endParaRPr sz="1725" b="0">
              <a:solidFill>
                <a:srgbClr val="6F7A85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8" name="Taisnstūris: ar noapaļotiem stūriem 7">
            <a:extLst>
              <a:ext uri="{FF2B5EF4-FFF2-40B4-BE49-F238E27FC236}">
                <a16:creationId xmlns:a16="http://schemas.microsoft.com/office/drawing/2014/main" id="{6748C9AB-87AA-4305-8AB8-3EA48A851712}"/>
              </a:ext>
            </a:extLst>
          </p:cNvPr>
          <p:cNvSpPr>
            <a:spLocks noGrp="1"/>
          </p:cNvSpPr>
          <p:nvPr/>
        </p:nvSpPr>
        <p:spPr>
          <a:xfrm>
            <a:off x="809625" y="2619375"/>
            <a:ext cx="3619500" cy="2286000"/>
          </a:xfrm>
          <a:prstGeom prst="roundRect">
            <a:avLst>
              <a:gd name="adj" fmla="val 9167"/>
            </a:avLst>
          </a:prstGeom>
          <a:solidFill>
            <a:srgbClr val="FFFFFF"/>
          </a:solidFill>
          <a:ln w="11430">
            <a:solidFill>
              <a:srgbClr val="E3DED8"/>
            </a:solidFill>
            <a:prstDash val="solid"/>
          </a:ln>
        </p:spPr>
        <p:txBody>
          <a:bodyPr/>
          <a:lstStyle/>
          <a:p>
            <a:endParaRPr lang="lv-LV"/>
          </a:p>
        </p:txBody>
      </p:sp>
      <p:sp>
        <p:nvSpPr>
          <p:cNvPr id="9" name="Taisnstūris 8">
            <a:extLst>
              <a:ext uri="{FF2B5EF4-FFF2-40B4-BE49-F238E27FC236}">
                <a16:creationId xmlns:a16="http://schemas.microsoft.com/office/drawing/2014/main" id="{4CAE8529-9817-4CF6-8FD3-6EA8C535372D}"/>
              </a:ext>
            </a:extLst>
          </p:cNvPr>
          <p:cNvSpPr>
            <a:spLocks noGrp="1"/>
          </p:cNvSpPr>
          <p:nvPr/>
        </p:nvSpPr>
        <p:spPr>
          <a:xfrm>
            <a:off x="809625" y="2619375"/>
            <a:ext cx="66675" cy="2286000"/>
          </a:xfrm>
          <a:prstGeom prst="rect">
            <a:avLst/>
          </a:prstGeom>
          <a:solidFill>
            <a:srgbClr val="EF6C1C"/>
          </a:solidFill>
          <a:ln w="0">
            <a:solidFill>
              <a:srgbClr val="EF6C1C"/>
            </a:solidFill>
            <a:prstDash val="solid"/>
          </a:ln>
        </p:spPr>
        <p:txBody>
          <a:bodyPr/>
          <a:lstStyle/>
          <a:p>
            <a:endParaRPr lang="lv-LV"/>
          </a:p>
        </p:txBody>
      </p:sp>
      <p:sp>
        <p:nvSpPr>
          <p:cNvPr id="10" name="Taisnstūris 9">
            <a:extLst>
              <a:ext uri="{FF2B5EF4-FFF2-40B4-BE49-F238E27FC236}">
                <a16:creationId xmlns:a16="http://schemas.microsoft.com/office/drawing/2014/main" id="{4DA2DA98-6172-4D17-8F2B-BDED93004E29}"/>
              </a:ext>
            </a:extLst>
          </p:cNvPr>
          <p:cNvSpPr>
            <a:spLocks noGrp="1"/>
          </p:cNvSpPr>
          <p:nvPr/>
        </p:nvSpPr>
        <p:spPr>
          <a:xfrm>
            <a:off x="1076325" y="2847975"/>
            <a:ext cx="314325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rmAutofit/>
          </a:bodyPr>
          <a:lstStyle/>
          <a:p>
            <a:pPr algn="l">
              <a:defRPr sz="3000" b="1">
                <a:solidFill>
                  <a:srgbClr val="EF6C1C"/>
                </a:solidFill>
                <a:latin typeface="Aptos"/>
                <a:ea typeface="Aptos"/>
                <a:cs typeface="Aptos"/>
              </a:defRPr>
            </a:pPr>
            <a:r>
              <a:rPr lang="lv-LV" sz="3000" b="1">
                <a:solidFill>
                  <a:srgbClr val="EF6C1C"/>
                </a:solidFill>
                <a:latin typeface="Aptos"/>
                <a:ea typeface="Aptos"/>
                <a:cs typeface="Aptos"/>
              </a:rPr>
              <a:t>~ </a:t>
            </a:r>
            <a:r>
              <a:rPr sz="3000" b="1">
                <a:solidFill>
                  <a:srgbClr val="EF6C1C"/>
                </a:solidFill>
                <a:latin typeface="Aptos"/>
                <a:ea typeface="Aptos"/>
                <a:cs typeface="Aptos"/>
              </a:rPr>
              <a:t>1 400</a:t>
            </a:r>
          </a:p>
        </p:txBody>
      </p:sp>
      <p:sp>
        <p:nvSpPr>
          <p:cNvPr id="11" name="Taisnstūris 10">
            <a:extLst>
              <a:ext uri="{FF2B5EF4-FFF2-40B4-BE49-F238E27FC236}">
                <a16:creationId xmlns:a16="http://schemas.microsoft.com/office/drawing/2014/main" id="{39A0055D-299E-40C6-973B-B1015B80188D}"/>
              </a:ext>
            </a:extLst>
          </p:cNvPr>
          <p:cNvSpPr>
            <a:spLocks noGrp="1"/>
          </p:cNvSpPr>
          <p:nvPr/>
        </p:nvSpPr>
        <p:spPr>
          <a:xfrm>
            <a:off x="1076325" y="3419475"/>
            <a:ext cx="3124200" cy="1352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rmAutofit/>
          </a:bodyPr>
          <a:lstStyle/>
          <a:p>
            <a:pPr algn="l">
              <a:defRPr sz="1500" b="0">
                <a:solidFill>
                  <a:srgbClr val="263442"/>
                </a:solidFill>
                <a:latin typeface="Aptos"/>
                <a:ea typeface="Aptos"/>
                <a:cs typeface="Aptos"/>
              </a:defRPr>
            </a:pPr>
            <a:r>
              <a:rPr sz="1500" b="0" err="1">
                <a:solidFill>
                  <a:srgbClr val="263442"/>
                </a:solidFill>
                <a:latin typeface="Aptos"/>
                <a:ea typeface="Aptos"/>
                <a:cs typeface="Aptos"/>
              </a:rPr>
              <a:t>nāves</a:t>
            </a:r>
            <a:r>
              <a:rPr sz="1500" b="0">
                <a:solidFill>
                  <a:srgbClr val="263442"/>
                </a:solidFill>
                <a:latin typeface="Aptos"/>
                <a:ea typeface="Aptos"/>
                <a:cs typeface="Aptos"/>
              </a:rPr>
              <a:t> </a:t>
            </a:r>
            <a:r>
              <a:rPr sz="1500" b="0" err="1">
                <a:solidFill>
                  <a:srgbClr val="263442"/>
                </a:solidFill>
                <a:latin typeface="Aptos"/>
                <a:ea typeface="Aptos"/>
                <a:cs typeface="Aptos"/>
              </a:rPr>
              <a:t>gadījumu</a:t>
            </a:r>
            <a:r>
              <a:rPr sz="1500" b="0">
                <a:solidFill>
                  <a:srgbClr val="263442"/>
                </a:solidFill>
                <a:latin typeface="Aptos"/>
                <a:ea typeface="Aptos"/>
                <a:cs typeface="Aptos"/>
              </a:rPr>
              <a:t> </a:t>
            </a:r>
            <a:r>
              <a:rPr sz="1500" b="0" err="1">
                <a:solidFill>
                  <a:srgbClr val="263442"/>
                </a:solidFill>
                <a:latin typeface="Aptos"/>
                <a:ea typeface="Aptos"/>
                <a:cs typeface="Aptos"/>
              </a:rPr>
              <a:t>gadā</a:t>
            </a:r>
            <a:endParaRPr sz="1500" b="0">
              <a:solidFill>
                <a:srgbClr val="263442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12" name="Taisnstūris: ar noapaļotiem stūriem 11">
            <a:extLst>
              <a:ext uri="{FF2B5EF4-FFF2-40B4-BE49-F238E27FC236}">
                <a16:creationId xmlns:a16="http://schemas.microsoft.com/office/drawing/2014/main" id="{C9B494C1-B755-4C70-B4C0-89A41D89FEF1}"/>
              </a:ext>
            </a:extLst>
          </p:cNvPr>
          <p:cNvSpPr>
            <a:spLocks noGrp="1"/>
          </p:cNvSpPr>
          <p:nvPr/>
        </p:nvSpPr>
        <p:spPr>
          <a:xfrm>
            <a:off x="5810250" y="2619375"/>
            <a:ext cx="3619500" cy="2286000"/>
          </a:xfrm>
          <a:prstGeom prst="roundRect">
            <a:avLst>
              <a:gd name="adj" fmla="val 9167"/>
            </a:avLst>
          </a:prstGeom>
          <a:solidFill>
            <a:srgbClr val="FFFFFF"/>
          </a:solidFill>
          <a:ln w="11430">
            <a:solidFill>
              <a:srgbClr val="E3DED8"/>
            </a:solidFill>
            <a:prstDash val="solid"/>
          </a:ln>
        </p:spPr>
        <p:txBody>
          <a:bodyPr/>
          <a:lstStyle/>
          <a:p>
            <a:endParaRPr lang="lv-LV"/>
          </a:p>
        </p:txBody>
      </p:sp>
      <p:sp>
        <p:nvSpPr>
          <p:cNvPr id="13" name="Taisnstūris 12">
            <a:extLst>
              <a:ext uri="{FF2B5EF4-FFF2-40B4-BE49-F238E27FC236}">
                <a16:creationId xmlns:a16="http://schemas.microsoft.com/office/drawing/2014/main" id="{F19FCAB4-4113-4A0A-92B8-A5936F5B868F}"/>
              </a:ext>
            </a:extLst>
          </p:cNvPr>
          <p:cNvSpPr>
            <a:spLocks noGrp="1"/>
          </p:cNvSpPr>
          <p:nvPr/>
        </p:nvSpPr>
        <p:spPr>
          <a:xfrm>
            <a:off x="5810250" y="2619375"/>
            <a:ext cx="66675" cy="2286000"/>
          </a:xfrm>
          <a:prstGeom prst="rect">
            <a:avLst/>
          </a:prstGeom>
          <a:solidFill>
            <a:srgbClr val="5B8A8B"/>
          </a:solidFill>
          <a:ln w="0">
            <a:solidFill>
              <a:srgbClr val="5B8A8B"/>
            </a:solidFill>
            <a:prstDash val="solid"/>
          </a:ln>
        </p:spPr>
        <p:txBody>
          <a:bodyPr/>
          <a:lstStyle/>
          <a:p>
            <a:endParaRPr lang="lv-LV"/>
          </a:p>
        </p:txBody>
      </p:sp>
      <p:sp>
        <p:nvSpPr>
          <p:cNvPr id="14" name="Taisnstūris 13">
            <a:extLst>
              <a:ext uri="{FF2B5EF4-FFF2-40B4-BE49-F238E27FC236}">
                <a16:creationId xmlns:a16="http://schemas.microsoft.com/office/drawing/2014/main" id="{CB34398C-0888-469D-BAD5-EDAA20FA8404}"/>
              </a:ext>
            </a:extLst>
          </p:cNvPr>
          <p:cNvSpPr>
            <a:spLocks noGrp="1"/>
          </p:cNvSpPr>
          <p:nvPr/>
        </p:nvSpPr>
        <p:spPr>
          <a:xfrm>
            <a:off x="6076950" y="2847975"/>
            <a:ext cx="314325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rmAutofit/>
          </a:bodyPr>
          <a:lstStyle/>
          <a:p>
            <a:pPr algn="l">
              <a:defRPr sz="3000" b="1">
                <a:solidFill>
                  <a:srgbClr val="5B8A8B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5B8A8B"/>
                </a:solidFill>
                <a:latin typeface="Aptos"/>
                <a:ea typeface="Aptos"/>
                <a:cs typeface="Aptos"/>
              </a:rPr>
              <a:t>&gt;14 000</a:t>
            </a:r>
          </a:p>
        </p:txBody>
      </p:sp>
      <p:sp>
        <p:nvSpPr>
          <p:cNvPr id="15" name="Taisnstūris 14">
            <a:extLst>
              <a:ext uri="{FF2B5EF4-FFF2-40B4-BE49-F238E27FC236}">
                <a16:creationId xmlns:a16="http://schemas.microsoft.com/office/drawing/2014/main" id="{C2EC335A-EDD4-47D8-8328-81775A0F6449}"/>
              </a:ext>
            </a:extLst>
          </p:cNvPr>
          <p:cNvSpPr>
            <a:spLocks noGrp="1"/>
          </p:cNvSpPr>
          <p:nvPr/>
        </p:nvSpPr>
        <p:spPr>
          <a:xfrm>
            <a:off x="6076950" y="3419475"/>
            <a:ext cx="3124200" cy="1352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rmAutofit/>
          </a:bodyPr>
          <a:lstStyle/>
          <a:p>
            <a:pPr algn="l">
              <a:defRPr sz="1500" b="0">
                <a:solidFill>
                  <a:srgbClr val="263442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263442"/>
                </a:solidFill>
                <a:latin typeface="Aptos"/>
                <a:ea typeface="Aptos"/>
                <a:cs typeface="Aptos"/>
              </a:rPr>
              <a:t>potenciāli zaudētu mūža gadu līdz 64 gadu vecumam</a:t>
            </a:r>
          </a:p>
        </p:txBody>
      </p:sp>
      <p:sp>
        <p:nvSpPr>
          <p:cNvPr id="16" name="Taisnstūris: ar noapaļotiem stūriem 15">
            <a:extLst>
              <a:ext uri="{FF2B5EF4-FFF2-40B4-BE49-F238E27FC236}">
                <a16:creationId xmlns:a16="http://schemas.microsoft.com/office/drawing/2014/main" id="{BC25DA78-D060-4272-8063-C4801576658D}"/>
              </a:ext>
            </a:extLst>
          </p:cNvPr>
          <p:cNvSpPr>
            <a:spLocks noGrp="1"/>
          </p:cNvSpPr>
          <p:nvPr/>
        </p:nvSpPr>
        <p:spPr>
          <a:xfrm>
            <a:off x="10810875" y="2619375"/>
            <a:ext cx="3619500" cy="2286000"/>
          </a:xfrm>
          <a:prstGeom prst="roundRect">
            <a:avLst>
              <a:gd name="adj" fmla="val 9167"/>
            </a:avLst>
          </a:prstGeom>
          <a:solidFill>
            <a:srgbClr val="FFFFFF"/>
          </a:solidFill>
          <a:ln w="11430">
            <a:solidFill>
              <a:srgbClr val="E3DED8"/>
            </a:solidFill>
            <a:prstDash val="solid"/>
          </a:ln>
        </p:spPr>
        <p:txBody>
          <a:bodyPr/>
          <a:lstStyle/>
          <a:p>
            <a:endParaRPr lang="lv-LV"/>
          </a:p>
        </p:txBody>
      </p:sp>
      <p:sp>
        <p:nvSpPr>
          <p:cNvPr id="17" name="Taisnstūris 16">
            <a:extLst>
              <a:ext uri="{FF2B5EF4-FFF2-40B4-BE49-F238E27FC236}">
                <a16:creationId xmlns:a16="http://schemas.microsoft.com/office/drawing/2014/main" id="{02D4EE3F-57DE-4551-9AA9-0683C8D68B83}"/>
              </a:ext>
            </a:extLst>
          </p:cNvPr>
          <p:cNvSpPr>
            <a:spLocks noGrp="1"/>
          </p:cNvSpPr>
          <p:nvPr/>
        </p:nvSpPr>
        <p:spPr>
          <a:xfrm>
            <a:off x="10810875" y="2619375"/>
            <a:ext cx="66675" cy="2286000"/>
          </a:xfrm>
          <a:prstGeom prst="rect">
            <a:avLst/>
          </a:prstGeom>
          <a:solidFill>
            <a:srgbClr val="8A2F4B"/>
          </a:solidFill>
          <a:ln w="0">
            <a:solidFill>
              <a:srgbClr val="8A2F4B"/>
            </a:solidFill>
            <a:prstDash val="solid"/>
          </a:ln>
        </p:spPr>
        <p:txBody>
          <a:bodyPr/>
          <a:lstStyle/>
          <a:p>
            <a:endParaRPr lang="lv-LV"/>
          </a:p>
        </p:txBody>
      </p:sp>
      <p:sp>
        <p:nvSpPr>
          <p:cNvPr id="18" name="Taisnstūris 17">
            <a:extLst>
              <a:ext uri="{FF2B5EF4-FFF2-40B4-BE49-F238E27FC236}">
                <a16:creationId xmlns:a16="http://schemas.microsoft.com/office/drawing/2014/main" id="{8FDD3583-031E-4DCC-B64A-190C0109ACE6}"/>
              </a:ext>
            </a:extLst>
          </p:cNvPr>
          <p:cNvSpPr>
            <a:spLocks noGrp="1"/>
          </p:cNvSpPr>
          <p:nvPr/>
        </p:nvSpPr>
        <p:spPr>
          <a:xfrm>
            <a:off x="11077575" y="2847975"/>
            <a:ext cx="314325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rmAutofit/>
          </a:bodyPr>
          <a:lstStyle/>
          <a:p>
            <a:pPr algn="l">
              <a:defRPr sz="3000" b="1">
                <a:solidFill>
                  <a:srgbClr val="8A2F4B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8A2F4B"/>
                </a:solidFill>
                <a:latin typeface="Aptos"/>
                <a:ea typeface="Aptos"/>
                <a:cs typeface="Aptos"/>
              </a:rPr>
              <a:t>&gt;760 milj. €</a:t>
            </a:r>
          </a:p>
        </p:txBody>
      </p:sp>
      <p:sp>
        <p:nvSpPr>
          <p:cNvPr id="19" name="Taisnstūris 18">
            <a:extLst>
              <a:ext uri="{FF2B5EF4-FFF2-40B4-BE49-F238E27FC236}">
                <a16:creationId xmlns:a16="http://schemas.microsoft.com/office/drawing/2014/main" id="{BD5323CC-5C38-4C58-8E2E-528553B55561}"/>
              </a:ext>
            </a:extLst>
          </p:cNvPr>
          <p:cNvSpPr>
            <a:spLocks noGrp="1"/>
          </p:cNvSpPr>
          <p:nvPr/>
        </p:nvSpPr>
        <p:spPr>
          <a:xfrm>
            <a:off x="11077575" y="3419475"/>
            <a:ext cx="3124200" cy="1352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rmAutofit/>
          </a:bodyPr>
          <a:lstStyle/>
          <a:p>
            <a:pPr algn="l">
              <a:defRPr sz="1500" b="0">
                <a:solidFill>
                  <a:srgbClr val="263442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263442"/>
                </a:solidFill>
                <a:latin typeface="Aptos"/>
                <a:ea typeface="Aptos"/>
                <a:cs typeface="Aptos"/>
              </a:rPr>
              <a:t>zaudēto mūža gadu monetārais novērtējums pēc RSU 2023. gada metodes</a:t>
            </a:r>
          </a:p>
        </p:txBody>
      </p:sp>
      <p:sp>
        <p:nvSpPr>
          <p:cNvPr id="20" name="Taisns savienotājs 19">
            <a:extLst>
              <a:ext uri="{FF2B5EF4-FFF2-40B4-BE49-F238E27FC236}">
                <a16:creationId xmlns:a16="http://schemas.microsoft.com/office/drawing/2014/main" id="{A5F82CFC-CF41-4531-882B-2B25B435CD96}"/>
              </a:ext>
            </a:extLst>
          </p:cNvPr>
          <p:cNvSpPr>
            <a:spLocks noGrp="1"/>
          </p:cNvSpPr>
          <p:nvPr/>
        </p:nvSpPr>
        <p:spPr>
          <a:xfrm>
            <a:off x="4429125" y="3762375"/>
            <a:ext cx="1381125" cy="9525"/>
          </a:xfrm>
          <a:prstGeom prst="line">
            <a:avLst/>
          </a:prstGeom>
          <a:noFill/>
          <a:ln w="28575">
            <a:solidFill>
              <a:srgbClr val="BDAA92"/>
            </a:solidFill>
            <a:prstDash val="solid"/>
          </a:ln>
        </p:spPr>
        <p:txBody>
          <a:bodyPr/>
          <a:lstStyle/>
          <a:p>
            <a:endParaRPr lang="lv-LV"/>
          </a:p>
        </p:txBody>
      </p:sp>
      <p:sp>
        <p:nvSpPr>
          <p:cNvPr id="21" name="Taisns savienotājs 20">
            <a:extLst>
              <a:ext uri="{FF2B5EF4-FFF2-40B4-BE49-F238E27FC236}">
                <a16:creationId xmlns:a16="http://schemas.microsoft.com/office/drawing/2014/main" id="{13C079BB-C490-4AF7-B997-33F9CACA8B35}"/>
              </a:ext>
            </a:extLst>
          </p:cNvPr>
          <p:cNvSpPr>
            <a:spLocks noGrp="1"/>
          </p:cNvSpPr>
          <p:nvPr/>
        </p:nvSpPr>
        <p:spPr>
          <a:xfrm>
            <a:off x="9429750" y="3762375"/>
            <a:ext cx="1381125" cy="9525"/>
          </a:xfrm>
          <a:prstGeom prst="line">
            <a:avLst/>
          </a:prstGeom>
          <a:noFill/>
          <a:ln w="28575">
            <a:solidFill>
              <a:srgbClr val="BDAA92"/>
            </a:solidFill>
            <a:prstDash val="solid"/>
          </a:ln>
        </p:spPr>
        <p:txBody>
          <a:bodyPr/>
          <a:lstStyle/>
          <a:p>
            <a:endParaRPr lang="lv-LV"/>
          </a:p>
        </p:txBody>
      </p:sp>
      <p:sp>
        <p:nvSpPr>
          <p:cNvPr id="22" name="Taisnstūris: ar noapaļotiem stūriem 21">
            <a:extLst>
              <a:ext uri="{FF2B5EF4-FFF2-40B4-BE49-F238E27FC236}">
                <a16:creationId xmlns:a16="http://schemas.microsoft.com/office/drawing/2014/main" id="{A8F28A60-E95F-434D-935D-69ED5586940E}"/>
              </a:ext>
            </a:extLst>
          </p:cNvPr>
          <p:cNvSpPr>
            <a:spLocks noGrp="1"/>
          </p:cNvSpPr>
          <p:nvPr/>
        </p:nvSpPr>
        <p:spPr>
          <a:xfrm>
            <a:off x="809625" y="5667375"/>
            <a:ext cx="13620750" cy="1285875"/>
          </a:xfrm>
          <a:prstGeom prst="roundRect">
            <a:avLst>
              <a:gd name="adj" fmla="val 17778"/>
            </a:avLst>
          </a:prstGeom>
          <a:solidFill>
            <a:srgbClr val="FFF0E6"/>
          </a:solidFill>
          <a:ln w="11430">
            <a:solidFill>
              <a:srgbClr val="F4C8AA"/>
            </a:solidFill>
            <a:prstDash val="solid"/>
          </a:ln>
        </p:spPr>
        <p:txBody>
          <a:bodyPr/>
          <a:lstStyle/>
          <a:p>
            <a:endParaRPr lang="lv-LV"/>
          </a:p>
        </p:txBody>
      </p:sp>
      <p:sp>
        <p:nvSpPr>
          <p:cNvPr id="23" name="Taisnstūris 22">
            <a:extLst>
              <a:ext uri="{FF2B5EF4-FFF2-40B4-BE49-F238E27FC236}">
                <a16:creationId xmlns:a16="http://schemas.microsoft.com/office/drawing/2014/main" id="{5CF56ED2-6421-482A-AFB2-38E667D8BA6F}"/>
              </a:ext>
            </a:extLst>
          </p:cNvPr>
          <p:cNvSpPr>
            <a:spLocks noGrp="1"/>
          </p:cNvSpPr>
          <p:nvPr/>
        </p:nvSpPr>
        <p:spPr>
          <a:xfrm>
            <a:off x="1238250" y="5981700"/>
            <a:ext cx="12763500" cy="704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rmAutofit/>
          </a:bodyPr>
          <a:lstStyle/>
          <a:p>
            <a:pPr algn="ctr">
              <a:defRPr sz="1875" b="1">
                <a:solidFill>
                  <a:srgbClr val="263442"/>
                </a:solidFill>
                <a:latin typeface="Aptos"/>
                <a:ea typeface="Aptos"/>
                <a:cs typeface="Aptos"/>
              </a:defRPr>
            </a:pPr>
            <a:r>
              <a:rPr sz="2000" b="1" err="1">
                <a:solidFill>
                  <a:srgbClr val="263442"/>
                </a:solidFill>
                <a:latin typeface="Aptos"/>
                <a:ea typeface="Aptos"/>
                <a:cs typeface="Aptos"/>
              </a:rPr>
              <a:t>Šī</a:t>
            </a:r>
            <a:r>
              <a:rPr sz="2000" b="1">
                <a:solidFill>
                  <a:srgbClr val="263442"/>
                </a:solidFill>
                <a:latin typeface="Aptos"/>
                <a:ea typeface="Aptos"/>
                <a:cs typeface="Aptos"/>
              </a:rPr>
              <a:t> summa nav </a:t>
            </a:r>
            <a:r>
              <a:rPr sz="2000" b="1" err="1">
                <a:solidFill>
                  <a:srgbClr val="263442"/>
                </a:solidFill>
                <a:latin typeface="Aptos"/>
                <a:ea typeface="Aptos"/>
                <a:cs typeface="Aptos"/>
              </a:rPr>
              <a:t>tieši</a:t>
            </a:r>
            <a:r>
              <a:rPr sz="2000" b="1">
                <a:solidFill>
                  <a:srgbClr val="263442"/>
                </a:solidFill>
                <a:latin typeface="Aptos"/>
                <a:ea typeface="Aptos"/>
                <a:cs typeface="Aptos"/>
              </a:rPr>
              <a:t> </a:t>
            </a:r>
            <a:r>
              <a:rPr sz="2000" b="1" err="1">
                <a:solidFill>
                  <a:srgbClr val="263442"/>
                </a:solidFill>
                <a:latin typeface="Aptos"/>
                <a:ea typeface="Aptos"/>
                <a:cs typeface="Aptos"/>
              </a:rPr>
              <a:t>zaudēts</a:t>
            </a:r>
            <a:r>
              <a:rPr sz="2000" b="1">
                <a:solidFill>
                  <a:srgbClr val="263442"/>
                </a:solidFill>
                <a:latin typeface="Aptos"/>
                <a:ea typeface="Aptos"/>
                <a:cs typeface="Aptos"/>
              </a:rPr>
              <a:t> IKP </a:t>
            </a:r>
            <a:r>
              <a:rPr sz="2000" b="1" err="1">
                <a:solidFill>
                  <a:srgbClr val="263442"/>
                </a:solidFill>
                <a:latin typeface="Aptos"/>
                <a:ea typeface="Aptos"/>
                <a:cs typeface="Aptos"/>
              </a:rPr>
              <a:t>vai</a:t>
            </a:r>
            <a:r>
              <a:rPr sz="2000" b="1">
                <a:solidFill>
                  <a:srgbClr val="263442"/>
                </a:solidFill>
                <a:latin typeface="Aptos"/>
                <a:ea typeface="Aptos"/>
                <a:cs typeface="Aptos"/>
              </a:rPr>
              <a:t> </a:t>
            </a:r>
            <a:r>
              <a:rPr sz="2000" b="1" err="1">
                <a:solidFill>
                  <a:srgbClr val="263442"/>
                </a:solidFill>
                <a:latin typeface="Aptos"/>
                <a:ea typeface="Aptos"/>
                <a:cs typeface="Aptos"/>
              </a:rPr>
              <a:t>valsts</a:t>
            </a:r>
            <a:r>
              <a:rPr sz="2000" b="1">
                <a:solidFill>
                  <a:srgbClr val="263442"/>
                </a:solidFill>
                <a:latin typeface="Aptos"/>
                <a:ea typeface="Aptos"/>
                <a:cs typeface="Aptos"/>
              </a:rPr>
              <a:t> </a:t>
            </a:r>
            <a:r>
              <a:rPr sz="2000" b="1" err="1">
                <a:solidFill>
                  <a:srgbClr val="263442"/>
                </a:solidFill>
                <a:latin typeface="Aptos"/>
                <a:ea typeface="Aptos"/>
                <a:cs typeface="Aptos"/>
              </a:rPr>
              <a:t>budžeta</a:t>
            </a:r>
            <a:r>
              <a:rPr sz="2000" b="1">
                <a:solidFill>
                  <a:srgbClr val="263442"/>
                </a:solidFill>
                <a:latin typeface="Aptos"/>
                <a:ea typeface="Aptos"/>
                <a:cs typeface="Aptos"/>
              </a:rPr>
              <a:t> </a:t>
            </a:r>
            <a:r>
              <a:rPr sz="2000" b="1" err="1">
                <a:solidFill>
                  <a:srgbClr val="263442"/>
                </a:solidFill>
                <a:latin typeface="Aptos"/>
                <a:ea typeface="Aptos"/>
                <a:cs typeface="Aptos"/>
              </a:rPr>
              <a:t>izdevumi</a:t>
            </a:r>
            <a:r>
              <a:rPr sz="2000" b="1">
                <a:solidFill>
                  <a:srgbClr val="263442"/>
                </a:solidFill>
                <a:latin typeface="Aptos"/>
                <a:ea typeface="Aptos"/>
                <a:cs typeface="Aptos"/>
              </a:rPr>
              <a:t>. </a:t>
            </a:r>
            <a:r>
              <a:rPr sz="2000" b="1" err="1">
                <a:solidFill>
                  <a:srgbClr val="263442"/>
                </a:solidFill>
                <a:latin typeface="Aptos"/>
                <a:ea typeface="Aptos"/>
                <a:cs typeface="Aptos"/>
              </a:rPr>
              <a:t>Tā</a:t>
            </a:r>
            <a:r>
              <a:rPr sz="2000" b="1">
                <a:solidFill>
                  <a:srgbClr val="263442"/>
                </a:solidFill>
                <a:latin typeface="Aptos"/>
                <a:ea typeface="Aptos"/>
                <a:cs typeface="Aptos"/>
              </a:rPr>
              <a:t> </a:t>
            </a:r>
            <a:r>
              <a:rPr sz="2000" b="1" err="1">
                <a:solidFill>
                  <a:srgbClr val="263442"/>
                </a:solidFill>
                <a:latin typeface="Aptos"/>
                <a:ea typeface="Aptos"/>
                <a:cs typeface="Aptos"/>
              </a:rPr>
              <a:t>monetāri</a:t>
            </a:r>
            <a:r>
              <a:rPr sz="2000" b="1">
                <a:solidFill>
                  <a:srgbClr val="263442"/>
                </a:solidFill>
                <a:latin typeface="Aptos"/>
                <a:ea typeface="Aptos"/>
                <a:cs typeface="Aptos"/>
              </a:rPr>
              <a:t> </a:t>
            </a:r>
            <a:r>
              <a:rPr sz="2000" b="1" err="1">
                <a:solidFill>
                  <a:srgbClr val="263442"/>
                </a:solidFill>
                <a:latin typeface="Aptos"/>
                <a:ea typeface="Aptos"/>
                <a:cs typeface="Aptos"/>
              </a:rPr>
              <a:t>izsaka</a:t>
            </a:r>
            <a:r>
              <a:rPr sz="2000" b="1">
                <a:solidFill>
                  <a:srgbClr val="263442"/>
                </a:solidFill>
                <a:latin typeface="Aptos"/>
                <a:ea typeface="Aptos"/>
                <a:cs typeface="Aptos"/>
              </a:rPr>
              <a:t> </a:t>
            </a:r>
            <a:r>
              <a:rPr sz="2000" b="1" err="1">
                <a:solidFill>
                  <a:srgbClr val="263442"/>
                </a:solidFill>
                <a:latin typeface="Aptos"/>
                <a:ea typeface="Aptos"/>
                <a:cs typeface="Aptos"/>
              </a:rPr>
              <a:t>sabiedrībai</a:t>
            </a:r>
            <a:r>
              <a:rPr sz="2000" b="1">
                <a:solidFill>
                  <a:srgbClr val="263442"/>
                </a:solidFill>
                <a:latin typeface="Aptos"/>
                <a:ea typeface="Aptos"/>
                <a:cs typeface="Aptos"/>
              </a:rPr>
              <a:t> </a:t>
            </a:r>
            <a:r>
              <a:rPr sz="2000" b="1" err="1">
                <a:solidFill>
                  <a:srgbClr val="263442"/>
                </a:solidFill>
                <a:latin typeface="Aptos"/>
                <a:ea typeface="Aptos"/>
                <a:cs typeface="Aptos"/>
              </a:rPr>
              <a:t>zaudēto</a:t>
            </a:r>
            <a:r>
              <a:rPr sz="2000" b="1">
                <a:solidFill>
                  <a:srgbClr val="263442"/>
                </a:solidFill>
                <a:latin typeface="Aptos"/>
                <a:ea typeface="Aptos"/>
                <a:cs typeface="Aptos"/>
              </a:rPr>
              <a:t> </a:t>
            </a:r>
            <a:r>
              <a:rPr sz="2000" b="1" err="1">
                <a:solidFill>
                  <a:srgbClr val="263442"/>
                </a:solidFill>
                <a:latin typeface="Aptos"/>
                <a:ea typeface="Aptos"/>
                <a:cs typeface="Aptos"/>
              </a:rPr>
              <a:t>dzīves</a:t>
            </a:r>
            <a:r>
              <a:rPr sz="2000" b="1">
                <a:solidFill>
                  <a:srgbClr val="263442"/>
                </a:solidFill>
                <a:latin typeface="Aptos"/>
                <a:ea typeface="Aptos"/>
                <a:cs typeface="Aptos"/>
              </a:rPr>
              <a:t> </a:t>
            </a:r>
            <a:r>
              <a:rPr sz="2000" b="1" err="1">
                <a:solidFill>
                  <a:srgbClr val="263442"/>
                </a:solidFill>
                <a:latin typeface="Aptos"/>
                <a:ea typeface="Aptos"/>
                <a:cs typeface="Aptos"/>
              </a:rPr>
              <a:t>laiku</a:t>
            </a:r>
            <a:r>
              <a:rPr sz="2000" b="1">
                <a:solidFill>
                  <a:srgbClr val="263442"/>
                </a:solidFill>
                <a:latin typeface="Aptos"/>
                <a:ea typeface="Aptos"/>
                <a:cs typeface="Aptos"/>
              </a:rPr>
              <a:t>, </a:t>
            </a:r>
            <a:r>
              <a:rPr sz="2000" b="1" err="1">
                <a:solidFill>
                  <a:srgbClr val="263442"/>
                </a:solidFill>
                <a:latin typeface="Aptos"/>
                <a:ea typeface="Aptos"/>
                <a:cs typeface="Aptos"/>
              </a:rPr>
              <a:t>cilvēkkapitālu</a:t>
            </a:r>
            <a:r>
              <a:rPr sz="2000" b="1">
                <a:solidFill>
                  <a:srgbClr val="263442"/>
                </a:solidFill>
                <a:latin typeface="Aptos"/>
                <a:ea typeface="Aptos"/>
                <a:cs typeface="Aptos"/>
              </a:rPr>
              <a:t> un </a:t>
            </a:r>
            <a:r>
              <a:rPr sz="2000" b="1" err="1">
                <a:solidFill>
                  <a:srgbClr val="263442"/>
                </a:solidFill>
                <a:latin typeface="Aptos"/>
                <a:ea typeface="Aptos"/>
                <a:cs typeface="Aptos"/>
              </a:rPr>
              <a:t>potenciālu</a:t>
            </a:r>
            <a:r>
              <a:rPr sz="2000" b="1">
                <a:solidFill>
                  <a:srgbClr val="263442"/>
                </a:solidFill>
                <a:latin typeface="Aptos"/>
                <a:ea typeface="Aptos"/>
                <a:cs typeface="Aptos"/>
              </a:rPr>
              <a:t>.</a:t>
            </a:r>
          </a:p>
        </p:txBody>
      </p:sp>
      <p:sp>
        <p:nvSpPr>
          <p:cNvPr id="24" name="Taisnstūris 23">
            <a:extLst>
              <a:ext uri="{FF2B5EF4-FFF2-40B4-BE49-F238E27FC236}">
                <a16:creationId xmlns:a16="http://schemas.microsoft.com/office/drawing/2014/main" id="{176D2AA7-86B3-4B77-8B42-3FCABA7E4B4D}"/>
              </a:ext>
            </a:extLst>
          </p:cNvPr>
          <p:cNvSpPr>
            <a:spLocks noGrp="1"/>
          </p:cNvSpPr>
          <p:nvPr/>
        </p:nvSpPr>
        <p:spPr>
          <a:xfrm>
            <a:off x="9076372" y="7986957"/>
            <a:ext cx="5592128" cy="321033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rmAutofit fontScale="92308"/>
          </a:bodyPr>
          <a:lstStyle/>
          <a:p>
            <a:pPr algn="l">
              <a:defRPr sz="975" b="0">
                <a:solidFill>
                  <a:srgbClr val="92979C"/>
                </a:solidFill>
                <a:latin typeface="Aptos"/>
                <a:ea typeface="Aptos"/>
                <a:cs typeface="Aptos"/>
              </a:defRPr>
            </a:pPr>
            <a:r>
              <a:rPr sz="975" b="0">
                <a:solidFill>
                  <a:srgbClr val="92979C"/>
                </a:solidFill>
                <a:latin typeface="Aptos"/>
                <a:ea typeface="Aptos"/>
                <a:cs typeface="Aptos"/>
              </a:rPr>
              <a:t>Avots: SPKC; RSU </a:t>
            </a:r>
            <a:r>
              <a:rPr sz="975" b="0" err="1">
                <a:solidFill>
                  <a:srgbClr val="92979C"/>
                </a:solidFill>
                <a:latin typeface="Aptos"/>
                <a:ea typeface="Aptos"/>
                <a:cs typeface="Aptos"/>
              </a:rPr>
              <a:t>veselības</a:t>
            </a:r>
            <a:r>
              <a:rPr sz="975" b="0">
                <a:solidFill>
                  <a:srgbClr val="92979C"/>
                </a:solidFill>
                <a:latin typeface="Aptos"/>
                <a:ea typeface="Aptos"/>
                <a:cs typeface="Aptos"/>
              </a:rPr>
              <a:t> </a:t>
            </a:r>
            <a:r>
              <a:rPr sz="975" b="0" err="1">
                <a:solidFill>
                  <a:srgbClr val="92979C"/>
                </a:solidFill>
                <a:latin typeface="Aptos"/>
                <a:ea typeface="Aptos"/>
                <a:cs typeface="Aptos"/>
              </a:rPr>
              <a:t>ekonomistu</a:t>
            </a:r>
            <a:r>
              <a:rPr sz="975" b="0">
                <a:solidFill>
                  <a:srgbClr val="92979C"/>
                </a:solidFill>
                <a:latin typeface="Aptos"/>
                <a:ea typeface="Aptos"/>
                <a:cs typeface="Aptos"/>
              </a:rPr>
              <a:t> </a:t>
            </a:r>
            <a:r>
              <a:rPr sz="975" b="0" err="1">
                <a:solidFill>
                  <a:srgbClr val="92979C"/>
                </a:solidFill>
                <a:latin typeface="Aptos"/>
                <a:ea typeface="Aptos"/>
                <a:cs typeface="Aptos"/>
              </a:rPr>
              <a:t>aprēķins</a:t>
            </a:r>
            <a:r>
              <a:rPr sz="975" b="0">
                <a:solidFill>
                  <a:srgbClr val="92979C"/>
                </a:solidFill>
                <a:latin typeface="Aptos"/>
                <a:ea typeface="Aptos"/>
                <a:cs typeface="Aptos"/>
              </a:rPr>
              <a:t> par </a:t>
            </a:r>
            <a:r>
              <a:rPr sz="975" b="0" err="1">
                <a:solidFill>
                  <a:srgbClr val="92979C"/>
                </a:solidFill>
                <a:latin typeface="Aptos"/>
                <a:ea typeface="Aptos"/>
                <a:cs typeface="Aptos"/>
              </a:rPr>
              <a:t>viena</a:t>
            </a:r>
            <a:r>
              <a:rPr sz="975" b="0">
                <a:solidFill>
                  <a:srgbClr val="92979C"/>
                </a:solidFill>
                <a:latin typeface="Aptos"/>
                <a:ea typeface="Aptos"/>
                <a:cs typeface="Aptos"/>
              </a:rPr>
              <a:t> </a:t>
            </a:r>
            <a:r>
              <a:rPr sz="975" b="0" err="1">
                <a:solidFill>
                  <a:srgbClr val="92979C"/>
                </a:solidFill>
                <a:latin typeface="Aptos"/>
                <a:ea typeface="Aptos"/>
                <a:cs typeface="Aptos"/>
              </a:rPr>
              <a:t>zaudēta</a:t>
            </a:r>
            <a:r>
              <a:rPr sz="975" b="0">
                <a:solidFill>
                  <a:srgbClr val="92979C"/>
                </a:solidFill>
                <a:latin typeface="Aptos"/>
                <a:ea typeface="Aptos"/>
                <a:cs typeface="Aptos"/>
              </a:rPr>
              <a:t> </a:t>
            </a:r>
            <a:r>
              <a:rPr sz="975" b="0" err="1">
                <a:solidFill>
                  <a:srgbClr val="92979C"/>
                </a:solidFill>
                <a:latin typeface="Aptos"/>
                <a:ea typeface="Aptos"/>
                <a:cs typeface="Aptos"/>
              </a:rPr>
              <a:t>mūža</a:t>
            </a:r>
            <a:r>
              <a:rPr sz="975" b="0">
                <a:solidFill>
                  <a:srgbClr val="92979C"/>
                </a:solidFill>
                <a:latin typeface="Aptos"/>
                <a:ea typeface="Aptos"/>
                <a:cs typeface="Aptos"/>
              </a:rPr>
              <a:t> gada </a:t>
            </a:r>
            <a:r>
              <a:rPr sz="975" b="0" err="1">
                <a:solidFill>
                  <a:srgbClr val="92979C"/>
                </a:solidFill>
                <a:latin typeface="Aptos"/>
                <a:ea typeface="Aptos"/>
                <a:cs typeface="Aptos"/>
              </a:rPr>
              <a:t>ekonomisko</a:t>
            </a:r>
            <a:r>
              <a:rPr sz="975" b="0">
                <a:solidFill>
                  <a:srgbClr val="92979C"/>
                </a:solidFill>
                <a:latin typeface="Aptos"/>
                <a:ea typeface="Aptos"/>
                <a:cs typeface="Aptos"/>
              </a:rPr>
              <a:t> </a:t>
            </a:r>
            <a:r>
              <a:rPr sz="975" b="0" err="1">
                <a:solidFill>
                  <a:srgbClr val="92979C"/>
                </a:solidFill>
                <a:latin typeface="Aptos"/>
                <a:ea typeface="Aptos"/>
                <a:cs typeface="Aptos"/>
              </a:rPr>
              <a:t>vērtību</a:t>
            </a:r>
            <a:r>
              <a:rPr sz="975" b="0">
                <a:solidFill>
                  <a:srgbClr val="92979C"/>
                </a:solidFill>
                <a:latin typeface="Aptos"/>
                <a:ea typeface="Aptos"/>
                <a:cs typeface="Aptos"/>
              </a:rPr>
              <a:t>, 2023.</a:t>
            </a:r>
          </a:p>
        </p:txBody>
      </p:sp>
      <p:sp>
        <p:nvSpPr>
          <p:cNvPr id="25" name="Taisnstūris 24">
            <a:extLst>
              <a:ext uri="{FF2B5EF4-FFF2-40B4-BE49-F238E27FC236}">
                <a16:creationId xmlns:a16="http://schemas.microsoft.com/office/drawing/2014/main" id="{F8EA0C52-1BCA-4778-8EEE-4AB7E6321150}"/>
              </a:ext>
            </a:extLst>
          </p:cNvPr>
          <p:cNvSpPr>
            <a:spLocks noGrp="1"/>
          </p:cNvSpPr>
          <p:nvPr/>
        </p:nvSpPr>
        <p:spPr>
          <a:xfrm>
            <a:off x="14192250" y="8001000"/>
            <a:ext cx="4762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rmAutofit fontScale="85714"/>
          </a:bodyPr>
          <a:lstStyle/>
          <a:p>
            <a:pPr algn="r">
              <a:defRPr sz="1050" b="0">
                <a:solidFill>
                  <a:srgbClr val="A6A29D"/>
                </a:solidFill>
                <a:latin typeface="Aptos"/>
                <a:ea typeface="Aptos"/>
                <a:cs typeface="Aptos"/>
              </a:defRPr>
            </a:pPr>
            <a:fld id="{B873FC88-CB46-4E14-B0FE-6A15E8399887}" type="slidenum">
              <a:rPr lang="lv-LV" sz="1050">
                <a:solidFill>
                  <a:srgbClr val="A6A29D"/>
                </a:solidFill>
                <a:latin typeface="Aptos"/>
                <a:ea typeface="Aptos"/>
                <a:cs typeface="Aptos"/>
              </a:rPr>
              <a:t>12</a:t>
            </a:fld>
            <a:endParaRPr sz="1050" b="0">
              <a:solidFill>
                <a:srgbClr val="A6A29D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2" name="TextBox 4">
            <a:extLst>
              <a:ext uri="{FF2B5EF4-FFF2-40B4-BE49-F238E27FC236}">
                <a16:creationId xmlns:a16="http://schemas.microsoft.com/office/drawing/2014/main" id="{EB26B41C-9CD3-6C8E-9331-EF78A3E3E641}"/>
              </a:ext>
            </a:extLst>
          </p:cNvPr>
          <p:cNvSpPr txBox="1"/>
          <p:nvPr/>
        </p:nvSpPr>
        <p:spPr>
          <a:xfrm>
            <a:off x="708660" y="8061769"/>
            <a:ext cx="1980029" cy="246221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>
            <a:defPPr>
              <a:defRPr lang="en-LV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LV" sz="1000" i="1">
                <a:latin typeface="Aptos" panose="020B0004020202020204" pitchFamily="34" charset="0"/>
                <a:cs typeface="Times New Roman"/>
              </a:rPr>
              <a:t>Veselības ministrija  </a:t>
            </a:r>
            <a:r>
              <a:rPr lang="lv-LV" sz="1000" i="1">
                <a:latin typeface="Aptos" panose="020B0004020202020204" pitchFamily="34" charset="0"/>
                <a:cs typeface="Times New Roman"/>
              </a:rPr>
              <a:t>09</a:t>
            </a:r>
            <a:r>
              <a:rPr lang="en-LV" sz="1000" i="1">
                <a:latin typeface="Aptos" panose="020B0004020202020204" pitchFamily="34" charset="0"/>
                <a:cs typeface="Times New Roman"/>
              </a:rPr>
              <a:t>.</a:t>
            </a:r>
            <a:r>
              <a:rPr lang="lv-LV" sz="1000" i="1">
                <a:latin typeface="Aptos" panose="020B0004020202020204" pitchFamily="34" charset="0"/>
                <a:cs typeface="Times New Roman"/>
              </a:rPr>
              <a:t>10</a:t>
            </a:r>
            <a:r>
              <a:rPr lang="en-LV" sz="1000" i="1">
                <a:latin typeface="Aptos" panose="020B0004020202020204" pitchFamily="34" charset="0"/>
                <a:cs typeface="Times New Roman"/>
              </a:rPr>
              <a:t>.202</a:t>
            </a:r>
            <a:r>
              <a:rPr lang="lv-LV" sz="1000" i="1">
                <a:latin typeface="Aptos" panose="020B0004020202020204" pitchFamily="34" charset="0"/>
                <a:cs typeface="Times New Roman"/>
              </a:rPr>
              <a:t>6</a:t>
            </a:r>
            <a:r>
              <a:rPr lang="en-LV" sz="1000" i="1">
                <a:latin typeface="Aptos" panose="020B0004020202020204" pitchFamily="34" charset="0"/>
                <a:cs typeface="Times New Roman"/>
              </a:rPr>
              <a:t>.</a:t>
            </a:r>
          </a:p>
        </p:txBody>
      </p:sp>
      <p:cxnSp>
        <p:nvCxnSpPr>
          <p:cNvPr id="4" name="Straight Connector 6">
            <a:extLst>
              <a:ext uri="{FF2B5EF4-FFF2-40B4-BE49-F238E27FC236}">
                <a16:creationId xmlns:a16="http://schemas.microsoft.com/office/drawing/2014/main" id="{402AC925-275E-935D-6200-07AAAC58B973}"/>
              </a:ext>
            </a:extLst>
          </p:cNvPr>
          <p:cNvCxnSpPr>
            <a:cxnSpLocks/>
          </p:cNvCxnSpPr>
          <p:nvPr/>
        </p:nvCxnSpPr>
        <p:spPr>
          <a:xfrm>
            <a:off x="764606" y="7950559"/>
            <a:ext cx="1396104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10">
            <a:extLst>
              <a:ext uri="{FF2B5EF4-FFF2-40B4-BE49-F238E27FC236}">
                <a16:creationId xmlns:a16="http://schemas.microsoft.com/office/drawing/2014/main" id="{37874DF1-2E31-3974-411C-516168516D25}"/>
              </a:ext>
            </a:extLst>
          </p:cNvPr>
          <p:cNvSpPr txBox="1"/>
          <p:nvPr/>
        </p:nvSpPr>
        <p:spPr>
          <a:xfrm>
            <a:off x="2676403" y="8051188"/>
            <a:ext cx="1276311" cy="246221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>
            <a:defPPr>
              <a:defRPr lang="en-LV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lv-LV" sz="1000" b="1">
                <a:latin typeface="Aptos" panose="020B0004020202020204" pitchFamily="34" charset="0"/>
                <a:ea typeface="Verdana"/>
                <a:cs typeface="Times New Roman"/>
              </a:rPr>
              <a:t>Ārējie nāves cēloņi</a:t>
            </a:r>
            <a:endParaRPr lang="en-US" sz="1000">
              <a:latin typeface="Aptos" panose="020B0004020202020204" pitchFamily="34" charset="0"/>
              <a:cs typeface="Times New Roman"/>
            </a:endParaRPr>
          </a:p>
        </p:txBody>
      </p:sp>
      <p:cxnSp>
        <p:nvCxnSpPr>
          <p:cNvPr id="28" name="Straight Connector 9">
            <a:extLst>
              <a:ext uri="{FF2B5EF4-FFF2-40B4-BE49-F238E27FC236}">
                <a16:creationId xmlns:a16="http://schemas.microsoft.com/office/drawing/2014/main" id="{49EC3508-B0BE-E870-0EBD-133CD6F2250A}"/>
              </a:ext>
            </a:extLst>
          </p:cNvPr>
          <p:cNvCxnSpPr>
            <a:cxnSpLocks/>
          </p:cNvCxnSpPr>
          <p:nvPr/>
        </p:nvCxnSpPr>
        <p:spPr>
          <a:xfrm>
            <a:off x="2636312" y="8029678"/>
            <a:ext cx="0" cy="3895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Image 0" descr="/mnt/data/vm_logo.png">
            <a:extLst>
              <a:ext uri="{FF2B5EF4-FFF2-40B4-BE49-F238E27FC236}">
                <a16:creationId xmlns:a16="http://schemas.microsoft.com/office/drawing/2014/main" id="{B819F1CA-219D-8DBA-A078-26D2B90B3F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33837" y="75057"/>
            <a:ext cx="763213" cy="658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36840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084E1E-E591-643A-9F20-2FB2DB8BA7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80CD9E4-813D-5F43-EA4B-2E2E3AFA9FFF}"/>
              </a:ext>
            </a:extLst>
          </p:cNvPr>
          <p:cNvSpPr/>
          <p:nvPr/>
        </p:nvSpPr>
        <p:spPr>
          <a:xfrm>
            <a:off x="0" y="0"/>
            <a:ext cx="182880" cy="8572500"/>
          </a:xfrm>
          <a:prstGeom prst="rect">
            <a:avLst/>
          </a:prstGeom>
          <a:solidFill>
            <a:srgbClr val="EF6C1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F921054-5CB9-7AB8-275B-D56F56723AB2}"/>
              </a:ext>
            </a:extLst>
          </p:cNvPr>
          <p:cNvSpPr txBox="1"/>
          <p:nvPr/>
        </p:nvSpPr>
        <p:spPr>
          <a:xfrm>
            <a:off x="640080" y="256032"/>
            <a:ext cx="5486400" cy="329184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050" b="1">
                <a:solidFill>
                  <a:srgbClr val="EF6C1C"/>
                </a:solidFill>
                <a:latin typeface="Aptos"/>
              </a:rPr>
              <a:t>NO PIERĀDĪJUMIEM UZ RĪCĪBU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D88C4CB-A760-81A5-4654-EA0F5B59A5D3}"/>
              </a:ext>
            </a:extLst>
          </p:cNvPr>
          <p:cNvSpPr txBox="1"/>
          <p:nvPr/>
        </p:nvSpPr>
        <p:spPr>
          <a:xfrm>
            <a:off x="640080" y="479810"/>
            <a:ext cx="12984480" cy="997196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lang="lv-LV" sz="3000" b="1">
                <a:solidFill>
                  <a:srgbClr val="283848"/>
                </a:solidFill>
                <a:latin typeface="Aptos" panose="020B0004020202020204" pitchFamily="34" charset="0"/>
              </a:rPr>
              <a:t>VM un SPKC īstenotie pasākumi atbilstoši PVO rekomendācijām un Eiropas labās prakses pieejām.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4A6CA1D-EF47-63FC-6C5B-76E92D442813}"/>
              </a:ext>
            </a:extLst>
          </p:cNvPr>
          <p:cNvSpPr/>
          <p:nvPr/>
        </p:nvSpPr>
        <p:spPr>
          <a:xfrm>
            <a:off x="754380" y="1511739"/>
            <a:ext cx="914400" cy="50292"/>
          </a:xfrm>
          <a:prstGeom prst="rect">
            <a:avLst/>
          </a:prstGeom>
          <a:solidFill>
            <a:srgbClr val="EF6C1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7" name="Picture 6" descr="image.png">
            <a:extLst>
              <a:ext uri="{FF2B5EF4-FFF2-40B4-BE49-F238E27FC236}">
                <a16:creationId xmlns:a16="http://schemas.microsoft.com/office/drawing/2014/main" id="{141AB1ED-E5F0-7123-B1F3-8EA4BFEA20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34288" y="73152"/>
            <a:ext cx="758952" cy="658368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94C940C9-113E-C52A-2842-51D34E95F9A0}"/>
              </a:ext>
            </a:extLst>
          </p:cNvPr>
          <p:cNvSpPr txBox="1"/>
          <p:nvPr/>
        </p:nvSpPr>
        <p:spPr>
          <a:xfrm>
            <a:off x="14127480" y="8019288"/>
            <a:ext cx="502920" cy="25603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/>
            <a:r>
              <a:rPr sz="900" b="0">
                <a:solidFill>
                  <a:srgbClr val="8B959E"/>
                </a:solidFill>
                <a:latin typeface="Aptos"/>
              </a:rPr>
              <a:t>14</a:t>
            </a:r>
          </a:p>
        </p:txBody>
      </p:sp>
      <p:sp>
        <p:nvSpPr>
          <p:cNvPr id="50" name="Rectangle 11">
            <a:extLst>
              <a:ext uri="{FF2B5EF4-FFF2-40B4-BE49-F238E27FC236}">
                <a16:creationId xmlns:a16="http://schemas.microsoft.com/office/drawing/2014/main" id="{F110985D-FA54-79BC-02FF-BA0CE0F354C1}"/>
              </a:ext>
            </a:extLst>
          </p:cNvPr>
          <p:cNvSpPr/>
          <p:nvPr/>
        </p:nvSpPr>
        <p:spPr>
          <a:xfrm>
            <a:off x="754380" y="1851661"/>
            <a:ext cx="13716000" cy="2606039"/>
          </a:xfrm>
          <a:prstGeom prst="rect">
            <a:avLst/>
          </a:prstGeom>
          <a:solidFill>
            <a:srgbClr val="FFFFFF"/>
          </a:solidFill>
          <a:ln w="8890">
            <a:solidFill>
              <a:srgbClr val="E7EA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250"/>
          </a:p>
        </p:txBody>
      </p:sp>
      <p:sp>
        <p:nvSpPr>
          <p:cNvPr id="51" name="Rectangle 12">
            <a:extLst>
              <a:ext uri="{FF2B5EF4-FFF2-40B4-BE49-F238E27FC236}">
                <a16:creationId xmlns:a16="http://schemas.microsoft.com/office/drawing/2014/main" id="{60D7C5EB-4D49-D53B-C44E-038454E7191C}"/>
              </a:ext>
            </a:extLst>
          </p:cNvPr>
          <p:cNvSpPr/>
          <p:nvPr/>
        </p:nvSpPr>
        <p:spPr>
          <a:xfrm>
            <a:off x="754380" y="1851661"/>
            <a:ext cx="114300" cy="2606039"/>
          </a:xfrm>
          <a:prstGeom prst="rect">
            <a:avLst/>
          </a:prstGeom>
          <a:solidFill>
            <a:srgbClr val="F36C1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250"/>
          </a:p>
        </p:txBody>
      </p:sp>
      <p:sp>
        <p:nvSpPr>
          <p:cNvPr id="52" name="Rectangle 13">
            <a:extLst>
              <a:ext uri="{FF2B5EF4-FFF2-40B4-BE49-F238E27FC236}">
                <a16:creationId xmlns:a16="http://schemas.microsoft.com/office/drawing/2014/main" id="{C77B5A96-E42F-EBC9-66A7-0875AB2F8E7B}"/>
              </a:ext>
            </a:extLst>
          </p:cNvPr>
          <p:cNvSpPr/>
          <p:nvPr/>
        </p:nvSpPr>
        <p:spPr>
          <a:xfrm>
            <a:off x="868680" y="1851661"/>
            <a:ext cx="2514600" cy="2606039"/>
          </a:xfrm>
          <a:prstGeom prst="rect">
            <a:avLst/>
          </a:prstGeom>
          <a:solidFill>
            <a:srgbClr val="F7EE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250"/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A7D2955F-E473-A6A2-42EE-A1D33037541E}"/>
              </a:ext>
            </a:extLst>
          </p:cNvPr>
          <p:cNvSpPr txBox="1"/>
          <p:nvPr/>
        </p:nvSpPr>
        <p:spPr>
          <a:xfrm>
            <a:off x="1097280" y="2057400"/>
            <a:ext cx="571500" cy="53860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500" b="1">
                <a:solidFill>
                  <a:srgbClr val="C5CDD2"/>
                </a:solidFill>
                <a:latin typeface="Aptos"/>
              </a:rPr>
              <a:t>01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9F60DF6C-74DF-F592-F286-948C9B93F3D1}"/>
              </a:ext>
            </a:extLst>
          </p:cNvPr>
          <p:cNvSpPr txBox="1"/>
          <p:nvPr/>
        </p:nvSpPr>
        <p:spPr>
          <a:xfrm>
            <a:off x="1097280" y="2766060"/>
            <a:ext cx="1965960" cy="64633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1">
                <a:solidFill>
                  <a:srgbClr val="F36C11"/>
                </a:solidFill>
                <a:latin typeface="Aptos"/>
              </a:rPr>
              <a:t>SAINDĒŠANĀS
ALKOHOLS UN CITAS VIELAS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48369ADF-1AAC-7969-559F-7765A361C2A6}"/>
              </a:ext>
            </a:extLst>
          </p:cNvPr>
          <p:cNvSpPr txBox="1"/>
          <p:nvPr/>
        </p:nvSpPr>
        <p:spPr>
          <a:xfrm>
            <a:off x="3657600" y="2080261"/>
            <a:ext cx="10309860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1" err="1">
                <a:solidFill>
                  <a:srgbClr val="203344"/>
                </a:solidFill>
                <a:latin typeface="Aptos"/>
              </a:rPr>
              <a:t>Vielu</a:t>
            </a:r>
            <a:r>
              <a:rPr sz="2400" b="1">
                <a:solidFill>
                  <a:srgbClr val="203344"/>
                </a:solidFill>
                <a:latin typeface="Aptos"/>
              </a:rPr>
              <a:t> </a:t>
            </a:r>
            <a:r>
              <a:rPr sz="2400" b="1" err="1">
                <a:solidFill>
                  <a:srgbClr val="203344"/>
                </a:solidFill>
                <a:latin typeface="Aptos"/>
              </a:rPr>
              <a:t>pieejamības</a:t>
            </a:r>
            <a:r>
              <a:rPr sz="2400" b="1">
                <a:solidFill>
                  <a:srgbClr val="203344"/>
                </a:solidFill>
                <a:latin typeface="Aptos"/>
              </a:rPr>
              <a:t> </a:t>
            </a:r>
            <a:r>
              <a:rPr sz="2400" b="1" err="1">
                <a:solidFill>
                  <a:srgbClr val="203344"/>
                </a:solidFill>
                <a:latin typeface="Aptos"/>
              </a:rPr>
              <a:t>mazināšana</a:t>
            </a:r>
            <a:r>
              <a:rPr sz="2400" b="1">
                <a:solidFill>
                  <a:srgbClr val="203344"/>
                </a:solidFill>
                <a:latin typeface="Aptos"/>
              </a:rPr>
              <a:t> un </a:t>
            </a:r>
            <a:r>
              <a:rPr sz="2400" b="1" err="1">
                <a:solidFill>
                  <a:srgbClr val="203344"/>
                </a:solidFill>
                <a:latin typeface="Aptos"/>
              </a:rPr>
              <a:t>atbalsta</a:t>
            </a:r>
            <a:r>
              <a:rPr sz="2400" b="1">
                <a:solidFill>
                  <a:srgbClr val="203344"/>
                </a:solidFill>
                <a:latin typeface="Aptos"/>
              </a:rPr>
              <a:t> </a:t>
            </a:r>
            <a:r>
              <a:rPr sz="2400" b="1" err="1">
                <a:solidFill>
                  <a:srgbClr val="203344"/>
                </a:solidFill>
                <a:latin typeface="Aptos"/>
              </a:rPr>
              <a:t>pasākumi</a:t>
            </a:r>
            <a:endParaRPr sz="2400" b="1">
              <a:solidFill>
                <a:srgbClr val="203344"/>
              </a:solidFill>
              <a:latin typeface="Aptos"/>
            </a:endParaRPr>
          </a:p>
        </p:txBody>
      </p:sp>
      <p:cxnSp>
        <p:nvCxnSpPr>
          <p:cNvPr id="56" name="Connector 17">
            <a:extLst>
              <a:ext uri="{FF2B5EF4-FFF2-40B4-BE49-F238E27FC236}">
                <a16:creationId xmlns:a16="http://schemas.microsoft.com/office/drawing/2014/main" id="{4F53AA8E-C454-048B-DD11-6839E7D920D3}"/>
              </a:ext>
            </a:extLst>
          </p:cNvPr>
          <p:cNvCxnSpPr/>
          <p:nvPr/>
        </p:nvCxnSpPr>
        <p:spPr>
          <a:xfrm>
            <a:off x="3657600" y="2743200"/>
            <a:ext cx="10264140" cy="0"/>
          </a:xfrm>
          <a:prstGeom prst="line">
            <a:avLst/>
          </a:prstGeom>
          <a:ln w="8890">
            <a:solidFill>
              <a:srgbClr val="DDE2E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7" name="TextBox 56">
            <a:extLst>
              <a:ext uri="{FF2B5EF4-FFF2-40B4-BE49-F238E27FC236}">
                <a16:creationId xmlns:a16="http://schemas.microsoft.com/office/drawing/2014/main" id="{60DF0263-94DF-85F7-B2D3-DE8F1444BB3D}"/>
              </a:ext>
            </a:extLst>
          </p:cNvPr>
          <p:cNvSpPr txBox="1"/>
          <p:nvPr/>
        </p:nvSpPr>
        <p:spPr>
          <a:xfrm>
            <a:off x="3657601" y="2926080"/>
            <a:ext cx="4920614" cy="1266052"/>
          </a:xfrm>
          <a:prstGeom prst="rect">
            <a:avLst/>
          </a:prstGeom>
          <a:noFill/>
        </p:spPr>
        <p:txBody>
          <a:bodyPr wrap="square" lIns="22860" tIns="11430" rIns="22860" bIns="11430">
            <a:spAutoFit/>
          </a:bodyPr>
          <a:lstStyle/>
          <a:p>
            <a:pPr>
              <a:lnSpc>
                <a:spcPct val="105000"/>
              </a:lnSpc>
              <a:spcAft>
                <a:spcPts val="1000"/>
              </a:spcAft>
            </a:pPr>
            <a:r>
              <a:rPr sz="1400">
                <a:solidFill>
                  <a:srgbClr val="2D3B47"/>
                </a:solidFill>
                <a:latin typeface="Aptos"/>
              </a:rPr>
              <a:t>No 2025. gada 1. </a:t>
            </a:r>
            <a:r>
              <a:rPr sz="1400" err="1">
                <a:solidFill>
                  <a:srgbClr val="2D3B47"/>
                </a:solidFill>
                <a:latin typeface="Aptos"/>
              </a:rPr>
              <a:t>augusta</a:t>
            </a:r>
            <a:r>
              <a:rPr sz="1400">
                <a:solidFill>
                  <a:srgbClr val="2D3B47"/>
                </a:solidFill>
                <a:latin typeface="Aptos"/>
              </a:rPr>
              <a:t> </a:t>
            </a:r>
            <a:r>
              <a:rPr sz="1400" err="1">
                <a:solidFill>
                  <a:srgbClr val="2D3B47"/>
                </a:solidFill>
                <a:latin typeface="Aptos"/>
              </a:rPr>
              <a:t>spēkā</a:t>
            </a:r>
            <a:r>
              <a:rPr sz="1400">
                <a:solidFill>
                  <a:srgbClr val="2D3B47"/>
                </a:solidFill>
                <a:latin typeface="Aptos"/>
              </a:rPr>
              <a:t> </a:t>
            </a:r>
            <a:r>
              <a:rPr sz="1400" err="1">
                <a:solidFill>
                  <a:srgbClr val="2D3B47"/>
                </a:solidFill>
                <a:latin typeface="Aptos"/>
              </a:rPr>
              <a:t>stingrāki</a:t>
            </a:r>
            <a:r>
              <a:rPr sz="1400">
                <a:solidFill>
                  <a:srgbClr val="2D3B47"/>
                </a:solidFill>
                <a:latin typeface="Aptos"/>
              </a:rPr>
              <a:t> </a:t>
            </a:r>
            <a:r>
              <a:rPr sz="1400" err="1">
                <a:solidFill>
                  <a:srgbClr val="2D3B47"/>
                </a:solidFill>
                <a:latin typeface="Aptos"/>
              </a:rPr>
              <a:t>alkohola</a:t>
            </a:r>
            <a:r>
              <a:rPr sz="1400">
                <a:solidFill>
                  <a:srgbClr val="2D3B47"/>
                </a:solidFill>
                <a:latin typeface="Aptos"/>
              </a:rPr>
              <a:t> </a:t>
            </a:r>
            <a:r>
              <a:rPr sz="1400" err="1">
                <a:solidFill>
                  <a:srgbClr val="2D3B47"/>
                </a:solidFill>
                <a:latin typeface="Aptos"/>
              </a:rPr>
              <a:t>pieejamības</a:t>
            </a:r>
            <a:r>
              <a:rPr sz="1400">
                <a:solidFill>
                  <a:srgbClr val="2D3B47"/>
                </a:solidFill>
                <a:latin typeface="Aptos"/>
              </a:rPr>
              <a:t> un </a:t>
            </a:r>
            <a:r>
              <a:rPr sz="1400" err="1">
                <a:solidFill>
                  <a:srgbClr val="2D3B47"/>
                </a:solidFill>
                <a:latin typeface="Aptos"/>
              </a:rPr>
              <a:t>komerciālās</a:t>
            </a:r>
            <a:r>
              <a:rPr sz="1400">
                <a:solidFill>
                  <a:srgbClr val="2D3B47"/>
                </a:solidFill>
                <a:latin typeface="Aptos"/>
              </a:rPr>
              <a:t> </a:t>
            </a:r>
            <a:r>
              <a:rPr sz="1400" err="1">
                <a:solidFill>
                  <a:srgbClr val="2D3B47"/>
                </a:solidFill>
                <a:latin typeface="Aptos"/>
              </a:rPr>
              <a:t>pievilcības</a:t>
            </a:r>
            <a:r>
              <a:rPr sz="1400">
                <a:solidFill>
                  <a:srgbClr val="2D3B47"/>
                </a:solidFill>
                <a:latin typeface="Aptos"/>
              </a:rPr>
              <a:t> </a:t>
            </a:r>
            <a:r>
              <a:rPr sz="1400" err="1">
                <a:solidFill>
                  <a:srgbClr val="2D3B47"/>
                </a:solidFill>
                <a:latin typeface="Aptos"/>
              </a:rPr>
              <a:t>ierobežojumi</a:t>
            </a:r>
            <a:r>
              <a:rPr sz="1400">
                <a:solidFill>
                  <a:srgbClr val="2D3B47"/>
                </a:solidFill>
                <a:latin typeface="Aptos"/>
              </a:rPr>
              <a:t>.</a:t>
            </a:r>
          </a:p>
          <a:p>
            <a:pPr>
              <a:lnSpc>
                <a:spcPct val="105000"/>
              </a:lnSpc>
              <a:spcAft>
                <a:spcPts val="1000"/>
              </a:spcAft>
            </a:pPr>
            <a:r>
              <a:rPr sz="1400" err="1">
                <a:solidFill>
                  <a:srgbClr val="2D3B47"/>
                </a:solidFill>
                <a:latin typeface="Aptos"/>
              </a:rPr>
              <a:t>Izveidots</a:t>
            </a:r>
            <a:r>
              <a:rPr sz="1400">
                <a:solidFill>
                  <a:srgbClr val="2D3B47"/>
                </a:solidFill>
                <a:latin typeface="Aptos"/>
              </a:rPr>
              <a:t> </a:t>
            </a:r>
            <a:r>
              <a:rPr sz="1400" err="1">
                <a:solidFill>
                  <a:srgbClr val="2D3B47"/>
                </a:solidFill>
                <a:latin typeface="Aptos"/>
              </a:rPr>
              <a:t>vienots</a:t>
            </a:r>
            <a:r>
              <a:rPr sz="1400">
                <a:solidFill>
                  <a:srgbClr val="2D3B47"/>
                </a:solidFill>
                <a:latin typeface="Aptos"/>
              </a:rPr>
              <a:t> </a:t>
            </a:r>
            <a:r>
              <a:rPr sz="1400" err="1">
                <a:solidFill>
                  <a:srgbClr val="2D3B47"/>
                </a:solidFill>
                <a:latin typeface="Aptos"/>
              </a:rPr>
              <a:t>atbalsta</a:t>
            </a:r>
            <a:r>
              <a:rPr sz="1400">
                <a:solidFill>
                  <a:srgbClr val="2D3B47"/>
                </a:solidFill>
                <a:latin typeface="Aptos"/>
              </a:rPr>
              <a:t> </a:t>
            </a:r>
            <a:r>
              <a:rPr sz="1400" err="1">
                <a:solidFill>
                  <a:srgbClr val="2D3B47"/>
                </a:solidFill>
                <a:latin typeface="Aptos"/>
              </a:rPr>
              <a:t>tālrunis</a:t>
            </a:r>
            <a:r>
              <a:rPr sz="1400">
                <a:solidFill>
                  <a:srgbClr val="2D3B47"/>
                </a:solidFill>
                <a:latin typeface="Aptos"/>
              </a:rPr>
              <a:t> </a:t>
            </a:r>
            <a:r>
              <a:rPr sz="1400" err="1">
                <a:solidFill>
                  <a:srgbClr val="2D3B47"/>
                </a:solidFill>
                <a:latin typeface="Aptos"/>
              </a:rPr>
              <a:t>atkarību</a:t>
            </a:r>
            <a:r>
              <a:rPr sz="1400">
                <a:solidFill>
                  <a:srgbClr val="2D3B47"/>
                </a:solidFill>
                <a:latin typeface="Aptos"/>
              </a:rPr>
              <a:t> </a:t>
            </a:r>
            <a:r>
              <a:rPr sz="1400" err="1">
                <a:solidFill>
                  <a:srgbClr val="2D3B47"/>
                </a:solidFill>
                <a:latin typeface="Aptos"/>
              </a:rPr>
              <a:t>jautājumos</a:t>
            </a:r>
            <a:r>
              <a:rPr sz="1400">
                <a:solidFill>
                  <a:srgbClr val="2D3B47"/>
                </a:solidFill>
                <a:latin typeface="Aptos"/>
              </a:rPr>
              <a:t>; </a:t>
            </a:r>
            <a:r>
              <a:rPr sz="1400" err="1">
                <a:solidFill>
                  <a:srgbClr val="2D3B47"/>
                </a:solidFill>
                <a:latin typeface="Aptos"/>
              </a:rPr>
              <a:t>noteiktām</a:t>
            </a:r>
            <a:r>
              <a:rPr sz="1400">
                <a:solidFill>
                  <a:srgbClr val="2D3B47"/>
                </a:solidFill>
                <a:latin typeface="Aptos"/>
              </a:rPr>
              <a:t> </a:t>
            </a:r>
            <a:r>
              <a:rPr sz="1400" err="1">
                <a:solidFill>
                  <a:srgbClr val="2D3B47"/>
                </a:solidFill>
                <a:latin typeface="Aptos"/>
              </a:rPr>
              <a:t>pacientu</a:t>
            </a:r>
            <a:r>
              <a:rPr sz="1400">
                <a:solidFill>
                  <a:srgbClr val="2D3B47"/>
                </a:solidFill>
                <a:latin typeface="Aptos"/>
              </a:rPr>
              <a:t> </a:t>
            </a:r>
            <a:r>
              <a:rPr sz="1400" err="1">
                <a:solidFill>
                  <a:srgbClr val="2D3B47"/>
                </a:solidFill>
                <a:latin typeface="Aptos"/>
              </a:rPr>
              <a:t>grupām</a:t>
            </a:r>
            <a:r>
              <a:rPr sz="1400">
                <a:solidFill>
                  <a:srgbClr val="2D3B47"/>
                </a:solidFill>
                <a:latin typeface="Aptos"/>
              </a:rPr>
              <a:t> </a:t>
            </a:r>
            <a:r>
              <a:rPr sz="1400" err="1">
                <a:solidFill>
                  <a:srgbClr val="2D3B47"/>
                </a:solidFill>
                <a:latin typeface="Aptos"/>
              </a:rPr>
              <a:t>atcelts</a:t>
            </a:r>
            <a:r>
              <a:rPr sz="1400">
                <a:solidFill>
                  <a:srgbClr val="2D3B47"/>
                </a:solidFill>
                <a:latin typeface="Aptos"/>
              </a:rPr>
              <a:t> </a:t>
            </a:r>
            <a:r>
              <a:rPr sz="1400" err="1">
                <a:solidFill>
                  <a:srgbClr val="2D3B47"/>
                </a:solidFill>
                <a:latin typeface="Aptos"/>
              </a:rPr>
              <a:t>līdzmaksājums</a:t>
            </a:r>
            <a:r>
              <a:rPr sz="1400">
                <a:solidFill>
                  <a:srgbClr val="2D3B47"/>
                </a:solidFill>
                <a:latin typeface="Aptos"/>
              </a:rPr>
              <a:t>, </a:t>
            </a:r>
            <a:r>
              <a:rPr sz="1400" err="1">
                <a:solidFill>
                  <a:srgbClr val="2D3B47"/>
                </a:solidFill>
                <a:latin typeface="Aptos"/>
              </a:rPr>
              <a:t>saņemot</a:t>
            </a:r>
            <a:r>
              <a:rPr sz="1400">
                <a:solidFill>
                  <a:srgbClr val="2D3B47"/>
                </a:solidFill>
                <a:latin typeface="Aptos"/>
              </a:rPr>
              <a:t> </a:t>
            </a:r>
            <a:r>
              <a:rPr sz="1400" err="1">
                <a:solidFill>
                  <a:srgbClr val="2D3B47"/>
                </a:solidFill>
                <a:latin typeface="Aptos"/>
              </a:rPr>
              <a:t>narkoloģisko</a:t>
            </a:r>
            <a:r>
              <a:rPr sz="1400">
                <a:solidFill>
                  <a:srgbClr val="2D3B47"/>
                </a:solidFill>
                <a:latin typeface="Aptos"/>
              </a:rPr>
              <a:t> </a:t>
            </a:r>
            <a:r>
              <a:rPr sz="1400" err="1">
                <a:solidFill>
                  <a:srgbClr val="2D3B47"/>
                </a:solidFill>
                <a:latin typeface="Aptos"/>
              </a:rPr>
              <a:t>ārstēšanu</a:t>
            </a:r>
            <a:r>
              <a:rPr sz="1400">
                <a:solidFill>
                  <a:srgbClr val="2D3B47"/>
                </a:solidFill>
                <a:latin typeface="Aptos"/>
              </a:rPr>
              <a:t>.</a:t>
            </a:r>
          </a:p>
        </p:txBody>
      </p:sp>
      <p:cxnSp>
        <p:nvCxnSpPr>
          <p:cNvPr id="58" name="Connector 19">
            <a:extLst>
              <a:ext uri="{FF2B5EF4-FFF2-40B4-BE49-F238E27FC236}">
                <a16:creationId xmlns:a16="http://schemas.microsoft.com/office/drawing/2014/main" id="{11E12055-9307-E7CA-86B1-A7899DCED01D}"/>
              </a:ext>
            </a:extLst>
          </p:cNvPr>
          <p:cNvCxnSpPr/>
          <p:nvPr/>
        </p:nvCxnSpPr>
        <p:spPr>
          <a:xfrm>
            <a:off x="8772525" y="2960370"/>
            <a:ext cx="0" cy="1188720"/>
          </a:xfrm>
          <a:prstGeom prst="line">
            <a:avLst/>
          </a:prstGeom>
          <a:ln w="8890">
            <a:solidFill>
              <a:srgbClr val="E0E4E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9" name="TextBox 58">
            <a:extLst>
              <a:ext uri="{FF2B5EF4-FFF2-40B4-BE49-F238E27FC236}">
                <a16:creationId xmlns:a16="http://schemas.microsoft.com/office/drawing/2014/main" id="{68B15E49-52BF-26D9-6A34-845DA09A31DD}"/>
              </a:ext>
            </a:extLst>
          </p:cNvPr>
          <p:cNvSpPr txBox="1"/>
          <p:nvPr/>
        </p:nvSpPr>
        <p:spPr>
          <a:xfrm>
            <a:off x="8966836" y="2926080"/>
            <a:ext cx="4920614" cy="1490344"/>
          </a:xfrm>
          <a:prstGeom prst="rect">
            <a:avLst/>
          </a:prstGeom>
          <a:noFill/>
        </p:spPr>
        <p:txBody>
          <a:bodyPr wrap="square" lIns="22860" tIns="11430" rIns="22860" bIns="11430">
            <a:spAutoFit/>
          </a:bodyPr>
          <a:lstStyle/>
          <a:p>
            <a:pPr>
              <a:lnSpc>
                <a:spcPct val="105000"/>
              </a:lnSpc>
              <a:spcAft>
                <a:spcPts val="1000"/>
              </a:spcAft>
            </a:pPr>
            <a:r>
              <a:rPr sz="1400" err="1">
                <a:solidFill>
                  <a:srgbClr val="2D3B47"/>
                </a:solidFill>
                <a:latin typeface="Aptos"/>
              </a:rPr>
              <a:t>Skolās</a:t>
            </a:r>
            <a:r>
              <a:rPr sz="1400">
                <a:solidFill>
                  <a:srgbClr val="2D3B47"/>
                </a:solidFill>
                <a:latin typeface="Aptos"/>
              </a:rPr>
              <a:t> </a:t>
            </a:r>
            <a:r>
              <a:rPr sz="1400" err="1">
                <a:solidFill>
                  <a:srgbClr val="2D3B47"/>
                </a:solidFill>
                <a:latin typeface="Aptos"/>
              </a:rPr>
              <a:t>īsteno</a:t>
            </a:r>
            <a:r>
              <a:rPr sz="1400">
                <a:solidFill>
                  <a:srgbClr val="2D3B47"/>
                </a:solidFill>
                <a:latin typeface="Aptos"/>
              </a:rPr>
              <a:t> </a:t>
            </a:r>
            <a:r>
              <a:rPr sz="1400" err="1">
                <a:solidFill>
                  <a:srgbClr val="2D3B47"/>
                </a:solidFill>
                <a:latin typeface="Aptos"/>
              </a:rPr>
              <a:t>strukturētas</a:t>
            </a:r>
            <a:r>
              <a:rPr sz="1400">
                <a:solidFill>
                  <a:srgbClr val="2D3B47"/>
                </a:solidFill>
                <a:latin typeface="Aptos"/>
              </a:rPr>
              <a:t> </a:t>
            </a:r>
            <a:r>
              <a:rPr sz="1400" err="1">
                <a:solidFill>
                  <a:srgbClr val="2D3B47"/>
                </a:solidFill>
                <a:latin typeface="Aptos"/>
              </a:rPr>
              <a:t>profilakses</a:t>
            </a:r>
            <a:r>
              <a:rPr sz="1400">
                <a:solidFill>
                  <a:srgbClr val="2D3B47"/>
                </a:solidFill>
                <a:latin typeface="Aptos"/>
              </a:rPr>
              <a:t> </a:t>
            </a:r>
            <a:r>
              <a:rPr sz="1400" err="1">
                <a:solidFill>
                  <a:srgbClr val="2D3B47"/>
                </a:solidFill>
                <a:latin typeface="Aptos"/>
              </a:rPr>
              <a:t>programmas</a:t>
            </a:r>
            <a:r>
              <a:rPr lang="lv-LV" sz="1400">
                <a:solidFill>
                  <a:srgbClr val="2D3B47"/>
                </a:solidFill>
                <a:latin typeface="Aptos"/>
              </a:rPr>
              <a:t> no ESF projektiem</a:t>
            </a:r>
            <a:r>
              <a:rPr sz="1400">
                <a:solidFill>
                  <a:srgbClr val="2D3B47"/>
                </a:solidFill>
                <a:latin typeface="Aptos"/>
              </a:rPr>
              <a:t>, t.sk. «Unplugged», </a:t>
            </a:r>
            <a:r>
              <a:rPr sz="1400" err="1">
                <a:solidFill>
                  <a:srgbClr val="2D3B47"/>
                </a:solidFill>
                <a:latin typeface="Aptos"/>
              </a:rPr>
              <a:t>mazinot</a:t>
            </a:r>
            <a:r>
              <a:rPr sz="1400">
                <a:solidFill>
                  <a:srgbClr val="2D3B47"/>
                </a:solidFill>
                <a:latin typeface="Aptos"/>
              </a:rPr>
              <a:t> </a:t>
            </a:r>
            <a:r>
              <a:rPr sz="1400" err="1">
                <a:solidFill>
                  <a:srgbClr val="2D3B47"/>
                </a:solidFill>
                <a:latin typeface="Aptos"/>
              </a:rPr>
              <a:t>agrīnas</a:t>
            </a:r>
            <a:r>
              <a:rPr sz="1400">
                <a:solidFill>
                  <a:srgbClr val="2D3B47"/>
                </a:solidFill>
                <a:latin typeface="Aptos"/>
              </a:rPr>
              <a:t> </a:t>
            </a:r>
            <a:r>
              <a:rPr sz="1400" err="1">
                <a:solidFill>
                  <a:srgbClr val="2D3B47"/>
                </a:solidFill>
                <a:latin typeface="Aptos"/>
              </a:rPr>
              <a:t>vielu</a:t>
            </a:r>
            <a:r>
              <a:rPr sz="1400">
                <a:solidFill>
                  <a:srgbClr val="2D3B47"/>
                </a:solidFill>
                <a:latin typeface="Aptos"/>
              </a:rPr>
              <a:t> </a:t>
            </a:r>
            <a:r>
              <a:rPr sz="1400" err="1">
                <a:solidFill>
                  <a:srgbClr val="2D3B47"/>
                </a:solidFill>
                <a:latin typeface="Aptos"/>
              </a:rPr>
              <a:t>lietošanas</a:t>
            </a:r>
            <a:r>
              <a:rPr sz="1400">
                <a:solidFill>
                  <a:srgbClr val="2D3B47"/>
                </a:solidFill>
                <a:latin typeface="Aptos"/>
              </a:rPr>
              <a:t> </a:t>
            </a:r>
            <a:r>
              <a:rPr sz="1400" err="1">
                <a:solidFill>
                  <a:srgbClr val="2D3B47"/>
                </a:solidFill>
                <a:latin typeface="Aptos"/>
              </a:rPr>
              <a:t>riska</a:t>
            </a:r>
            <a:r>
              <a:rPr sz="1400">
                <a:solidFill>
                  <a:srgbClr val="2D3B47"/>
                </a:solidFill>
                <a:latin typeface="Aptos"/>
              </a:rPr>
              <a:t> </a:t>
            </a:r>
            <a:r>
              <a:rPr sz="1400" err="1">
                <a:solidFill>
                  <a:srgbClr val="2D3B47"/>
                </a:solidFill>
                <a:latin typeface="Aptos"/>
              </a:rPr>
              <a:t>faktorus</a:t>
            </a:r>
            <a:r>
              <a:rPr sz="1400">
                <a:solidFill>
                  <a:srgbClr val="2D3B47"/>
                </a:solidFill>
                <a:latin typeface="Aptos"/>
              </a:rPr>
              <a:t>.</a:t>
            </a:r>
          </a:p>
          <a:p>
            <a:pPr>
              <a:lnSpc>
                <a:spcPct val="105000"/>
              </a:lnSpc>
              <a:spcAft>
                <a:spcPts val="1000"/>
              </a:spcAft>
            </a:pPr>
            <a:r>
              <a:rPr sz="1400">
                <a:solidFill>
                  <a:srgbClr val="2D3B47"/>
                </a:solidFill>
                <a:latin typeface="Aptos"/>
              </a:rPr>
              <a:t>SPKC </a:t>
            </a:r>
            <a:r>
              <a:rPr sz="1400" err="1">
                <a:solidFill>
                  <a:srgbClr val="2D3B47"/>
                </a:solidFill>
                <a:latin typeface="Aptos"/>
              </a:rPr>
              <a:t>izstrādājis</a:t>
            </a:r>
            <a:r>
              <a:rPr sz="1400">
                <a:solidFill>
                  <a:srgbClr val="2D3B47"/>
                </a:solidFill>
                <a:latin typeface="Aptos"/>
              </a:rPr>
              <a:t> </a:t>
            </a:r>
            <a:r>
              <a:rPr sz="1400" err="1">
                <a:solidFill>
                  <a:srgbClr val="2D3B47"/>
                </a:solidFill>
                <a:latin typeface="Aptos"/>
              </a:rPr>
              <a:t>rekomendācijas</a:t>
            </a:r>
            <a:r>
              <a:rPr sz="1400">
                <a:solidFill>
                  <a:srgbClr val="2D3B47"/>
                </a:solidFill>
                <a:latin typeface="Aptos"/>
              </a:rPr>
              <a:t> </a:t>
            </a:r>
            <a:r>
              <a:rPr sz="1400" err="1">
                <a:solidFill>
                  <a:srgbClr val="2D3B47"/>
                </a:solidFill>
                <a:latin typeface="Aptos"/>
              </a:rPr>
              <a:t>izklaides</a:t>
            </a:r>
            <a:r>
              <a:rPr sz="1400">
                <a:solidFill>
                  <a:srgbClr val="2D3B47"/>
                </a:solidFill>
                <a:latin typeface="Aptos"/>
              </a:rPr>
              <a:t> </a:t>
            </a:r>
            <a:r>
              <a:rPr sz="1400" err="1">
                <a:solidFill>
                  <a:srgbClr val="2D3B47"/>
                </a:solidFill>
                <a:latin typeface="Aptos"/>
              </a:rPr>
              <a:t>vietām</a:t>
            </a:r>
            <a:r>
              <a:rPr sz="1400">
                <a:solidFill>
                  <a:srgbClr val="2D3B47"/>
                </a:solidFill>
                <a:latin typeface="Aptos"/>
              </a:rPr>
              <a:t> un </a:t>
            </a:r>
            <a:r>
              <a:rPr sz="1400" err="1">
                <a:solidFill>
                  <a:srgbClr val="2D3B47"/>
                </a:solidFill>
                <a:latin typeface="Aptos"/>
              </a:rPr>
              <a:t>pasākumu</a:t>
            </a:r>
            <a:r>
              <a:rPr sz="1400">
                <a:solidFill>
                  <a:srgbClr val="2D3B47"/>
                </a:solidFill>
                <a:latin typeface="Aptos"/>
              </a:rPr>
              <a:t> </a:t>
            </a:r>
            <a:r>
              <a:rPr sz="1400" err="1">
                <a:solidFill>
                  <a:srgbClr val="2D3B47"/>
                </a:solidFill>
                <a:latin typeface="Aptos"/>
              </a:rPr>
              <a:t>organizētājiem</a:t>
            </a:r>
            <a:r>
              <a:rPr sz="1400">
                <a:solidFill>
                  <a:srgbClr val="2D3B47"/>
                </a:solidFill>
                <a:latin typeface="Aptos"/>
              </a:rPr>
              <a:t> </a:t>
            </a:r>
            <a:r>
              <a:rPr sz="1400" err="1">
                <a:solidFill>
                  <a:srgbClr val="2D3B47"/>
                </a:solidFill>
                <a:latin typeface="Aptos"/>
              </a:rPr>
              <a:t>narkotisko</a:t>
            </a:r>
            <a:r>
              <a:rPr sz="1400">
                <a:solidFill>
                  <a:srgbClr val="2D3B47"/>
                </a:solidFill>
                <a:latin typeface="Aptos"/>
              </a:rPr>
              <a:t> </a:t>
            </a:r>
            <a:r>
              <a:rPr sz="1400" err="1">
                <a:solidFill>
                  <a:srgbClr val="2D3B47"/>
                </a:solidFill>
                <a:latin typeface="Aptos"/>
              </a:rPr>
              <a:t>vielu</a:t>
            </a:r>
            <a:r>
              <a:rPr sz="1400">
                <a:solidFill>
                  <a:srgbClr val="2D3B47"/>
                </a:solidFill>
                <a:latin typeface="Aptos"/>
              </a:rPr>
              <a:t> </a:t>
            </a:r>
            <a:r>
              <a:rPr sz="1400" err="1">
                <a:solidFill>
                  <a:srgbClr val="2D3B47"/>
                </a:solidFill>
                <a:latin typeface="Aptos"/>
              </a:rPr>
              <a:t>lietošanas</a:t>
            </a:r>
            <a:r>
              <a:rPr sz="1400">
                <a:solidFill>
                  <a:srgbClr val="2D3B47"/>
                </a:solidFill>
                <a:latin typeface="Aptos"/>
              </a:rPr>
              <a:t> un </a:t>
            </a:r>
            <a:r>
              <a:rPr sz="1400" err="1">
                <a:solidFill>
                  <a:srgbClr val="2D3B47"/>
                </a:solidFill>
                <a:latin typeface="Aptos"/>
              </a:rPr>
              <a:t>transportlīdzekļa</a:t>
            </a:r>
            <a:r>
              <a:rPr sz="1400">
                <a:solidFill>
                  <a:srgbClr val="2D3B47"/>
                </a:solidFill>
                <a:latin typeface="Aptos"/>
              </a:rPr>
              <a:t> </a:t>
            </a:r>
            <a:r>
              <a:rPr sz="1400" err="1">
                <a:solidFill>
                  <a:srgbClr val="2D3B47"/>
                </a:solidFill>
                <a:latin typeface="Aptos"/>
              </a:rPr>
              <a:t>vadīšanas</a:t>
            </a:r>
            <a:r>
              <a:rPr sz="1400">
                <a:solidFill>
                  <a:srgbClr val="2D3B47"/>
                </a:solidFill>
                <a:latin typeface="Aptos"/>
              </a:rPr>
              <a:t> </a:t>
            </a:r>
            <a:r>
              <a:rPr sz="1400" err="1">
                <a:solidFill>
                  <a:srgbClr val="2D3B47"/>
                </a:solidFill>
                <a:latin typeface="Aptos"/>
              </a:rPr>
              <a:t>reibumā</a:t>
            </a:r>
            <a:r>
              <a:rPr sz="1400">
                <a:solidFill>
                  <a:srgbClr val="2D3B47"/>
                </a:solidFill>
                <a:latin typeface="Aptos"/>
              </a:rPr>
              <a:t> </a:t>
            </a:r>
            <a:r>
              <a:rPr sz="1400" err="1">
                <a:solidFill>
                  <a:srgbClr val="2D3B47"/>
                </a:solidFill>
                <a:latin typeface="Aptos"/>
              </a:rPr>
              <a:t>riska</a:t>
            </a:r>
            <a:r>
              <a:rPr sz="1400">
                <a:solidFill>
                  <a:srgbClr val="2D3B47"/>
                </a:solidFill>
                <a:latin typeface="Aptos"/>
              </a:rPr>
              <a:t> </a:t>
            </a:r>
            <a:r>
              <a:rPr sz="1400" err="1">
                <a:solidFill>
                  <a:srgbClr val="2D3B47"/>
                </a:solidFill>
                <a:latin typeface="Aptos"/>
              </a:rPr>
              <a:t>mazināšanai</a:t>
            </a:r>
            <a:r>
              <a:rPr sz="1400">
                <a:solidFill>
                  <a:srgbClr val="2D3B47"/>
                </a:solidFill>
                <a:latin typeface="Aptos"/>
              </a:rPr>
              <a:t>.</a:t>
            </a:r>
          </a:p>
        </p:txBody>
      </p:sp>
      <p:sp>
        <p:nvSpPr>
          <p:cNvPr id="60" name="Rectangle 21">
            <a:extLst>
              <a:ext uri="{FF2B5EF4-FFF2-40B4-BE49-F238E27FC236}">
                <a16:creationId xmlns:a16="http://schemas.microsoft.com/office/drawing/2014/main" id="{3D0C0965-77B5-3E1D-0C0D-0846A1774941}"/>
              </a:ext>
            </a:extLst>
          </p:cNvPr>
          <p:cNvSpPr/>
          <p:nvPr/>
        </p:nvSpPr>
        <p:spPr>
          <a:xfrm>
            <a:off x="754380" y="4663441"/>
            <a:ext cx="13716000" cy="2606039"/>
          </a:xfrm>
          <a:prstGeom prst="rect">
            <a:avLst/>
          </a:prstGeom>
          <a:solidFill>
            <a:srgbClr val="FFFFFF"/>
          </a:solidFill>
          <a:ln w="8890">
            <a:solidFill>
              <a:srgbClr val="E7EA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250"/>
          </a:p>
        </p:txBody>
      </p:sp>
      <p:sp>
        <p:nvSpPr>
          <p:cNvPr id="61" name="Rectangle 22">
            <a:extLst>
              <a:ext uri="{FF2B5EF4-FFF2-40B4-BE49-F238E27FC236}">
                <a16:creationId xmlns:a16="http://schemas.microsoft.com/office/drawing/2014/main" id="{E6680146-DCCF-6AF8-8C20-00EC4681EAFE}"/>
              </a:ext>
            </a:extLst>
          </p:cNvPr>
          <p:cNvSpPr/>
          <p:nvPr/>
        </p:nvSpPr>
        <p:spPr>
          <a:xfrm>
            <a:off x="754380" y="4663441"/>
            <a:ext cx="114300" cy="2606039"/>
          </a:xfrm>
          <a:prstGeom prst="rect">
            <a:avLst/>
          </a:prstGeom>
          <a:solidFill>
            <a:srgbClr val="3E777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250"/>
          </a:p>
        </p:txBody>
      </p:sp>
      <p:sp>
        <p:nvSpPr>
          <p:cNvPr id="62" name="Rectangle 23">
            <a:extLst>
              <a:ext uri="{FF2B5EF4-FFF2-40B4-BE49-F238E27FC236}">
                <a16:creationId xmlns:a16="http://schemas.microsoft.com/office/drawing/2014/main" id="{468CCD76-2423-11BD-93D9-D4ADCD28AF61}"/>
              </a:ext>
            </a:extLst>
          </p:cNvPr>
          <p:cNvSpPr/>
          <p:nvPr/>
        </p:nvSpPr>
        <p:spPr>
          <a:xfrm>
            <a:off x="868680" y="4663441"/>
            <a:ext cx="2514600" cy="2606039"/>
          </a:xfrm>
          <a:prstGeom prst="rect">
            <a:avLst/>
          </a:prstGeom>
          <a:solidFill>
            <a:srgbClr val="EDF3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250"/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5AE7938E-1CE3-ED1D-DB9E-B51255DA1754}"/>
              </a:ext>
            </a:extLst>
          </p:cNvPr>
          <p:cNvSpPr txBox="1"/>
          <p:nvPr/>
        </p:nvSpPr>
        <p:spPr>
          <a:xfrm>
            <a:off x="1097280" y="4869180"/>
            <a:ext cx="571500" cy="53860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500" b="1">
                <a:solidFill>
                  <a:srgbClr val="C5CDD2"/>
                </a:solidFill>
                <a:latin typeface="Aptos"/>
              </a:rPr>
              <a:t>02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8D967EEA-600E-C754-BE7F-AB08B010EB50}"/>
              </a:ext>
            </a:extLst>
          </p:cNvPr>
          <p:cNvSpPr txBox="1"/>
          <p:nvPr/>
        </p:nvSpPr>
        <p:spPr>
          <a:xfrm>
            <a:off x="1097280" y="5577841"/>
            <a:ext cx="1965960" cy="2154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1">
                <a:solidFill>
                  <a:srgbClr val="3E777D"/>
                </a:solidFill>
                <a:latin typeface="Aptos"/>
              </a:rPr>
              <a:t>PAŠNĀVĪBAS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761CE06B-19A0-6849-7FAE-653C75FC3E47}"/>
              </a:ext>
            </a:extLst>
          </p:cNvPr>
          <p:cNvSpPr txBox="1"/>
          <p:nvPr/>
        </p:nvSpPr>
        <p:spPr>
          <a:xfrm>
            <a:off x="3657600" y="4892041"/>
            <a:ext cx="10309860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1" err="1">
                <a:solidFill>
                  <a:srgbClr val="203344"/>
                </a:solidFill>
                <a:latin typeface="Aptos"/>
              </a:rPr>
              <a:t>Agrīna</a:t>
            </a:r>
            <a:r>
              <a:rPr sz="2400" b="1">
                <a:solidFill>
                  <a:srgbClr val="203344"/>
                </a:solidFill>
                <a:latin typeface="Aptos"/>
              </a:rPr>
              <a:t> </a:t>
            </a:r>
            <a:r>
              <a:rPr sz="2400" b="1" err="1">
                <a:solidFill>
                  <a:srgbClr val="203344"/>
                </a:solidFill>
                <a:latin typeface="Aptos"/>
              </a:rPr>
              <a:t>atpazīšana</a:t>
            </a:r>
            <a:r>
              <a:rPr sz="2400" b="1">
                <a:solidFill>
                  <a:srgbClr val="203344"/>
                </a:solidFill>
                <a:latin typeface="Aptos"/>
              </a:rPr>
              <a:t>, </a:t>
            </a:r>
            <a:r>
              <a:rPr sz="2400" b="1" err="1">
                <a:solidFill>
                  <a:srgbClr val="203344"/>
                </a:solidFill>
                <a:latin typeface="Aptos"/>
              </a:rPr>
              <a:t>savlaicīga</a:t>
            </a:r>
            <a:r>
              <a:rPr sz="2400" b="1">
                <a:solidFill>
                  <a:srgbClr val="203344"/>
                </a:solidFill>
                <a:latin typeface="Aptos"/>
              </a:rPr>
              <a:t> </a:t>
            </a:r>
            <a:r>
              <a:rPr sz="2400" b="1" err="1">
                <a:solidFill>
                  <a:srgbClr val="203344"/>
                </a:solidFill>
                <a:latin typeface="Aptos"/>
              </a:rPr>
              <a:t>palīdzība</a:t>
            </a:r>
            <a:r>
              <a:rPr sz="2400" b="1">
                <a:solidFill>
                  <a:srgbClr val="203344"/>
                </a:solidFill>
                <a:latin typeface="Aptos"/>
              </a:rPr>
              <a:t>, </a:t>
            </a:r>
            <a:r>
              <a:rPr sz="2400" b="1" err="1">
                <a:solidFill>
                  <a:srgbClr val="203344"/>
                </a:solidFill>
                <a:latin typeface="Aptos"/>
              </a:rPr>
              <a:t>sabiedrībā</a:t>
            </a:r>
            <a:r>
              <a:rPr sz="2400" b="1">
                <a:solidFill>
                  <a:srgbClr val="203344"/>
                </a:solidFill>
                <a:latin typeface="Aptos"/>
              </a:rPr>
              <a:t> </a:t>
            </a:r>
            <a:r>
              <a:rPr sz="2400" b="1" err="1">
                <a:solidFill>
                  <a:srgbClr val="203344"/>
                </a:solidFill>
                <a:latin typeface="Aptos"/>
              </a:rPr>
              <a:t>balstīti</a:t>
            </a:r>
            <a:r>
              <a:rPr sz="2400" b="1">
                <a:solidFill>
                  <a:srgbClr val="203344"/>
                </a:solidFill>
                <a:latin typeface="Aptos"/>
              </a:rPr>
              <a:t> </a:t>
            </a:r>
            <a:r>
              <a:rPr sz="2400" b="1" err="1">
                <a:solidFill>
                  <a:srgbClr val="203344"/>
                </a:solidFill>
                <a:latin typeface="Aptos"/>
              </a:rPr>
              <a:t>pakalpojumi</a:t>
            </a:r>
            <a:endParaRPr sz="2400" b="1">
              <a:solidFill>
                <a:srgbClr val="203344"/>
              </a:solidFill>
              <a:latin typeface="Aptos"/>
            </a:endParaRPr>
          </a:p>
        </p:txBody>
      </p:sp>
      <p:cxnSp>
        <p:nvCxnSpPr>
          <p:cNvPr id="66" name="Connector 27">
            <a:extLst>
              <a:ext uri="{FF2B5EF4-FFF2-40B4-BE49-F238E27FC236}">
                <a16:creationId xmlns:a16="http://schemas.microsoft.com/office/drawing/2014/main" id="{B844899C-1B97-6F88-9E5B-41709538A728}"/>
              </a:ext>
            </a:extLst>
          </p:cNvPr>
          <p:cNvCxnSpPr/>
          <p:nvPr/>
        </p:nvCxnSpPr>
        <p:spPr>
          <a:xfrm>
            <a:off x="3657600" y="5554980"/>
            <a:ext cx="10264140" cy="0"/>
          </a:xfrm>
          <a:prstGeom prst="line">
            <a:avLst/>
          </a:prstGeom>
          <a:ln w="8890">
            <a:solidFill>
              <a:srgbClr val="DDE2E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7" name="TextBox 66">
            <a:extLst>
              <a:ext uri="{FF2B5EF4-FFF2-40B4-BE49-F238E27FC236}">
                <a16:creationId xmlns:a16="http://schemas.microsoft.com/office/drawing/2014/main" id="{3C8EE785-48DB-6E96-2A9B-A30BA371CC25}"/>
              </a:ext>
            </a:extLst>
          </p:cNvPr>
          <p:cNvSpPr txBox="1"/>
          <p:nvPr/>
        </p:nvSpPr>
        <p:spPr>
          <a:xfrm>
            <a:off x="3657601" y="5737860"/>
            <a:ext cx="4920614" cy="1266052"/>
          </a:xfrm>
          <a:prstGeom prst="rect">
            <a:avLst/>
          </a:prstGeom>
          <a:noFill/>
        </p:spPr>
        <p:txBody>
          <a:bodyPr wrap="square" lIns="22860" tIns="11430" rIns="22860" bIns="11430">
            <a:spAutoFit/>
          </a:bodyPr>
          <a:lstStyle/>
          <a:p>
            <a:pPr>
              <a:lnSpc>
                <a:spcPct val="105000"/>
              </a:lnSpc>
              <a:spcAft>
                <a:spcPts val="1000"/>
              </a:spcAft>
            </a:pPr>
            <a:r>
              <a:rPr sz="1400" err="1">
                <a:solidFill>
                  <a:srgbClr val="2D3B47"/>
                </a:solidFill>
                <a:latin typeface="Aptos"/>
              </a:rPr>
              <a:t>Paplašināta</a:t>
            </a:r>
            <a:r>
              <a:rPr sz="1400">
                <a:solidFill>
                  <a:srgbClr val="2D3B47"/>
                </a:solidFill>
                <a:latin typeface="Aptos"/>
              </a:rPr>
              <a:t> </a:t>
            </a:r>
            <a:r>
              <a:rPr sz="1400" err="1">
                <a:solidFill>
                  <a:srgbClr val="2D3B47"/>
                </a:solidFill>
                <a:latin typeface="Aptos"/>
              </a:rPr>
              <a:t>valsts</a:t>
            </a:r>
            <a:r>
              <a:rPr sz="1400">
                <a:solidFill>
                  <a:srgbClr val="2D3B47"/>
                </a:solidFill>
                <a:latin typeface="Aptos"/>
              </a:rPr>
              <a:t> </a:t>
            </a:r>
            <a:r>
              <a:rPr sz="1400" err="1">
                <a:solidFill>
                  <a:srgbClr val="2D3B47"/>
                </a:solidFill>
                <a:latin typeface="Aptos"/>
              </a:rPr>
              <a:t>apmaksāto</a:t>
            </a:r>
            <a:r>
              <a:rPr sz="1400">
                <a:solidFill>
                  <a:srgbClr val="2D3B47"/>
                </a:solidFill>
                <a:latin typeface="Aptos"/>
              </a:rPr>
              <a:t> </a:t>
            </a:r>
            <a:r>
              <a:rPr sz="1400" err="1">
                <a:solidFill>
                  <a:srgbClr val="2D3B47"/>
                </a:solidFill>
                <a:latin typeface="Aptos"/>
              </a:rPr>
              <a:t>psihiskās</a:t>
            </a:r>
            <a:r>
              <a:rPr sz="1400">
                <a:solidFill>
                  <a:srgbClr val="2D3B47"/>
                </a:solidFill>
                <a:latin typeface="Aptos"/>
              </a:rPr>
              <a:t> </a:t>
            </a:r>
            <a:r>
              <a:rPr sz="1400" err="1">
                <a:solidFill>
                  <a:srgbClr val="2D3B47"/>
                </a:solidFill>
                <a:latin typeface="Aptos"/>
              </a:rPr>
              <a:t>veselības</a:t>
            </a:r>
            <a:r>
              <a:rPr sz="1400">
                <a:solidFill>
                  <a:srgbClr val="2D3B47"/>
                </a:solidFill>
                <a:latin typeface="Aptos"/>
              </a:rPr>
              <a:t> </a:t>
            </a:r>
            <a:r>
              <a:rPr sz="1400" err="1">
                <a:solidFill>
                  <a:srgbClr val="2D3B47"/>
                </a:solidFill>
                <a:latin typeface="Aptos"/>
              </a:rPr>
              <a:t>aprūpes</a:t>
            </a:r>
            <a:r>
              <a:rPr sz="1400">
                <a:solidFill>
                  <a:srgbClr val="2D3B47"/>
                </a:solidFill>
                <a:latin typeface="Aptos"/>
              </a:rPr>
              <a:t> </a:t>
            </a:r>
            <a:r>
              <a:rPr sz="1400" err="1">
                <a:solidFill>
                  <a:srgbClr val="2D3B47"/>
                </a:solidFill>
                <a:latin typeface="Aptos"/>
              </a:rPr>
              <a:t>pakalpojumu</a:t>
            </a:r>
            <a:r>
              <a:rPr sz="1400">
                <a:solidFill>
                  <a:srgbClr val="2D3B47"/>
                </a:solidFill>
                <a:latin typeface="Aptos"/>
              </a:rPr>
              <a:t> </a:t>
            </a:r>
            <a:r>
              <a:rPr sz="1400" err="1">
                <a:solidFill>
                  <a:srgbClr val="2D3B47"/>
                </a:solidFill>
                <a:latin typeface="Aptos"/>
              </a:rPr>
              <a:t>pieejamība</a:t>
            </a:r>
            <a:r>
              <a:rPr sz="1400">
                <a:solidFill>
                  <a:srgbClr val="2D3B47"/>
                </a:solidFill>
                <a:latin typeface="Aptos"/>
              </a:rPr>
              <a:t>, t.sk. </a:t>
            </a:r>
            <a:r>
              <a:rPr sz="1400" err="1">
                <a:solidFill>
                  <a:srgbClr val="2D3B47"/>
                </a:solidFill>
                <a:latin typeface="Aptos"/>
              </a:rPr>
              <a:t>bērniem</a:t>
            </a:r>
            <a:r>
              <a:rPr sz="1400">
                <a:solidFill>
                  <a:srgbClr val="2D3B47"/>
                </a:solidFill>
                <a:latin typeface="Aptos"/>
              </a:rPr>
              <a:t> un </a:t>
            </a:r>
            <a:r>
              <a:rPr sz="1400" err="1">
                <a:solidFill>
                  <a:srgbClr val="2D3B47"/>
                </a:solidFill>
                <a:latin typeface="Aptos"/>
              </a:rPr>
              <a:t>pusaudžiem</a:t>
            </a:r>
            <a:r>
              <a:rPr sz="1400">
                <a:solidFill>
                  <a:srgbClr val="2D3B47"/>
                </a:solidFill>
                <a:latin typeface="Aptos"/>
              </a:rPr>
              <a:t>, </a:t>
            </a:r>
            <a:r>
              <a:rPr sz="1400" err="1">
                <a:solidFill>
                  <a:srgbClr val="2D3B47"/>
                </a:solidFill>
                <a:latin typeface="Aptos"/>
              </a:rPr>
              <a:t>attīstot</a:t>
            </a:r>
            <a:r>
              <a:rPr sz="1400">
                <a:solidFill>
                  <a:srgbClr val="2D3B47"/>
                </a:solidFill>
                <a:latin typeface="Aptos"/>
              </a:rPr>
              <a:t> </a:t>
            </a:r>
            <a:r>
              <a:rPr sz="1400" err="1">
                <a:solidFill>
                  <a:srgbClr val="2D3B47"/>
                </a:solidFill>
                <a:latin typeface="Aptos"/>
              </a:rPr>
              <a:t>sabiedrībā</a:t>
            </a:r>
            <a:r>
              <a:rPr sz="1400">
                <a:solidFill>
                  <a:srgbClr val="2D3B47"/>
                </a:solidFill>
                <a:latin typeface="Aptos"/>
              </a:rPr>
              <a:t> </a:t>
            </a:r>
            <a:r>
              <a:rPr sz="1400" err="1">
                <a:solidFill>
                  <a:srgbClr val="2D3B47"/>
                </a:solidFill>
                <a:latin typeface="Aptos"/>
              </a:rPr>
              <a:t>balstītus</a:t>
            </a:r>
            <a:r>
              <a:rPr sz="1400">
                <a:solidFill>
                  <a:srgbClr val="2D3B47"/>
                </a:solidFill>
                <a:latin typeface="Aptos"/>
              </a:rPr>
              <a:t> un </a:t>
            </a:r>
            <a:r>
              <a:rPr sz="1400" err="1">
                <a:solidFill>
                  <a:srgbClr val="2D3B47"/>
                </a:solidFill>
                <a:latin typeface="Aptos"/>
              </a:rPr>
              <a:t>pēctecīgus</a:t>
            </a:r>
            <a:r>
              <a:rPr sz="1400">
                <a:solidFill>
                  <a:srgbClr val="2D3B47"/>
                </a:solidFill>
                <a:latin typeface="Aptos"/>
              </a:rPr>
              <a:t> </a:t>
            </a:r>
            <a:r>
              <a:rPr sz="1400" err="1">
                <a:solidFill>
                  <a:srgbClr val="2D3B47"/>
                </a:solidFill>
                <a:latin typeface="Aptos"/>
              </a:rPr>
              <a:t>aprūpes</a:t>
            </a:r>
            <a:r>
              <a:rPr sz="1400">
                <a:solidFill>
                  <a:srgbClr val="2D3B47"/>
                </a:solidFill>
                <a:latin typeface="Aptos"/>
              </a:rPr>
              <a:t> </a:t>
            </a:r>
            <a:r>
              <a:rPr sz="1400" err="1">
                <a:solidFill>
                  <a:srgbClr val="2D3B47"/>
                </a:solidFill>
                <a:latin typeface="Aptos"/>
              </a:rPr>
              <a:t>modeļus</a:t>
            </a:r>
            <a:r>
              <a:rPr sz="1400">
                <a:solidFill>
                  <a:srgbClr val="2D3B47"/>
                </a:solidFill>
                <a:latin typeface="Aptos"/>
              </a:rPr>
              <a:t>.</a:t>
            </a:r>
          </a:p>
          <a:p>
            <a:pPr>
              <a:lnSpc>
                <a:spcPct val="105000"/>
              </a:lnSpc>
              <a:spcAft>
                <a:spcPts val="1000"/>
              </a:spcAft>
            </a:pPr>
            <a:r>
              <a:rPr sz="1400" err="1">
                <a:solidFill>
                  <a:srgbClr val="2D3B47"/>
                </a:solidFill>
                <a:latin typeface="Aptos"/>
              </a:rPr>
              <a:t>Pieejamas</a:t>
            </a:r>
            <a:r>
              <a:rPr sz="1400">
                <a:solidFill>
                  <a:srgbClr val="2D3B47"/>
                </a:solidFill>
                <a:latin typeface="Aptos"/>
              </a:rPr>
              <a:t> 10 </a:t>
            </a:r>
            <a:r>
              <a:rPr sz="1400" err="1">
                <a:solidFill>
                  <a:srgbClr val="2D3B47"/>
                </a:solidFill>
                <a:latin typeface="Aptos"/>
              </a:rPr>
              <a:t>valsts</a:t>
            </a:r>
            <a:r>
              <a:rPr sz="1400">
                <a:solidFill>
                  <a:srgbClr val="2D3B47"/>
                </a:solidFill>
                <a:latin typeface="Aptos"/>
              </a:rPr>
              <a:t> </a:t>
            </a:r>
            <a:r>
              <a:rPr sz="1400" err="1">
                <a:solidFill>
                  <a:srgbClr val="2D3B47"/>
                </a:solidFill>
                <a:latin typeface="Aptos"/>
              </a:rPr>
              <a:t>apmaksātas</a:t>
            </a:r>
            <a:r>
              <a:rPr sz="1400">
                <a:solidFill>
                  <a:srgbClr val="2D3B47"/>
                </a:solidFill>
                <a:latin typeface="Aptos"/>
              </a:rPr>
              <a:t> </a:t>
            </a:r>
            <a:r>
              <a:rPr sz="1400" err="1">
                <a:solidFill>
                  <a:srgbClr val="2D3B47"/>
                </a:solidFill>
                <a:latin typeface="Aptos"/>
              </a:rPr>
              <a:t>psihologa</a:t>
            </a:r>
            <a:r>
              <a:rPr sz="1400">
                <a:solidFill>
                  <a:srgbClr val="2D3B47"/>
                </a:solidFill>
                <a:latin typeface="Aptos"/>
              </a:rPr>
              <a:t> </a:t>
            </a:r>
            <a:r>
              <a:rPr sz="1400" err="1">
                <a:solidFill>
                  <a:srgbClr val="2D3B47"/>
                </a:solidFill>
                <a:latin typeface="Aptos"/>
              </a:rPr>
              <a:t>konsultācijas</a:t>
            </a:r>
            <a:r>
              <a:rPr sz="1400">
                <a:solidFill>
                  <a:srgbClr val="2D3B47"/>
                </a:solidFill>
                <a:latin typeface="Aptos"/>
              </a:rPr>
              <a:t> </a:t>
            </a:r>
            <a:r>
              <a:rPr sz="1400" err="1">
                <a:solidFill>
                  <a:srgbClr val="2D3B47"/>
                </a:solidFill>
                <a:latin typeface="Aptos"/>
              </a:rPr>
              <a:t>ar</a:t>
            </a:r>
            <a:r>
              <a:rPr sz="1400">
                <a:solidFill>
                  <a:srgbClr val="2D3B47"/>
                </a:solidFill>
                <a:latin typeface="Aptos"/>
              </a:rPr>
              <a:t> </a:t>
            </a:r>
            <a:r>
              <a:rPr sz="1400" err="1">
                <a:solidFill>
                  <a:srgbClr val="2D3B47"/>
                </a:solidFill>
                <a:latin typeface="Aptos"/>
              </a:rPr>
              <a:t>ģimenes</a:t>
            </a:r>
            <a:r>
              <a:rPr sz="1400">
                <a:solidFill>
                  <a:srgbClr val="2D3B47"/>
                </a:solidFill>
                <a:latin typeface="Aptos"/>
              </a:rPr>
              <a:t> </a:t>
            </a:r>
            <a:r>
              <a:rPr sz="1400" err="1">
                <a:solidFill>
                  <a:srgbClr val="2D3B47"/>
                </a:solidFill>
                <a:latin typeface="Aptos"/>
              </a:rPr>
              <a:t>ārsta</a:t>
            </a:r>
            <a:r>
              <a:rPr sz="1400">
                <a:solidFill>
                  <a:srgbClr val="2D3B47"/>
                </a:solidFill>
                <a:latin typeface="Aptos"/>
              </a:rPr>
              <a:t> </a:t>
            </a:r>
            <a:r>
              <a:rPr sz="1400" err="1">
                <a:solidFill>
                  <a:srgbClr val="2D3B47"/>
                </a:solidFill>
                <a:latin typeface="Aptos"/>
              </a:rPr>
              <a:t>nosūtījumu</a:t>
            </a:r>
            <a:r>
              <a:rPr sz="1400">
                <a:solidFill>
                  <a:srgbClr val="2D3B47"/>
                </a:solidFill>
                <a:latin typeface="Aptos"/>
              </a:rPr>
              <a:t>.</a:t>
            </a:r>
          </a:p>
        </p:txBody>
      </p:sp>
      <p:cxnSp>
        <p:nvCxnSpPr>
          <p:cNvPr id="68" name="Connector 29">
            <a:extLst>
              <a:ext uri="{FF2B5EF4-FFF2-40B4-BE49-F238E27FC236}">
                <a16:creationId xmlns:a16="http://schemas.microsoft.com/office/drawing/2014/main" id="{B12E91CB-C727-DAAD-0F39-A2F28E6C38EC}"/>
              </a:ext>
            </a:extLst>
          </p:cNvPr>
          <p:cNvCxnSpPr/>
          <p:nvPr/>
        </p:nvCxnSpPr>
        <p:spPr>
          <a:xfrm>
            <a:off x="8772525" y="5772151"/>
            <a:ext cx="0" cy="1188719"/>
          </a:xfrm>
          <a:prstGeom prst="line">
            <a:avLst/>
          </a:prstGeom>
          <a:ln w="8890">
            <a:solidFill>
              <a:srgbClr val="E0E4E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9" name="TextBox 68">
            <a:extLst>
              <a:ext uri="{FF2B5EF4-FFF2-40B4-BE49-F238E27FC236}">
                <a16:creationId xmlns:a16="http://schemas.microsoft.com/office/drawing/2014/main" id="{719C722B-8F73-51AB-43DD-B5072520F972}"/>
              </a:ext>
            </a:extLst>
          </p:cNvPr>
          <p:cNvSpPr txBox="1"/>
          <p:nvPr/>
        </p:nvSpPr>
        <p:spPr>
          <a:xfrm>
            <a:off x="8966836" y="5737860"/>
            <a:ext cx="4920614" cy="1041760"/>
          </a:xfrm>
          <a:prstGeom prst="rect">
            <a:avLst/>
          </a:prstGeom>
          <a:noFill/>
        </p:spPr>
        <p:txBody>
          <a:bodyPr wrap="square" lIns="22860" tIns="11430" rIns="22860" bIns="11430">
            <a:spAutoFit/>
          </a:bodyPr>
          <a:lstStyle/>
          <a:p>
            <a:pPr>
              <a:lnSpc>
                <a:spcPct val="105000"/>
              </a:lnSpc>
              <a:spcAft>
                <a:spcPts val="1000"/>
              </a:spcAft>
            </a:pPr>
            <a:r>
              <a:rPr sz="1400" err="1">
                <a:solidFill>
                  <a:srgbClr val="2D3B47"/>
                </a:solidFill>
                <a:latin typeface="Aptos"/>
              </a:rPr>
              <a:t>Darbojas</a:t>
            </a:r>
            <a:r>
              <a:rPr sz="1400">
                <a:solidFill>
                  <a:srgbClr val="2D3B47"/>
                </a:solidFill>
                <a:latin typeface="Aptos"/>
              </a:rPr>
              <a:t> </a:t>
            </a:r>
            <a:r>
              <a:rPr sz="1400" err="1">
                <a:solidFill>
                  <a:srgbClr val="2D3B47"/>
                </a:solidFill>
                <a:latin typeface="Aptos"/>
              </a:rPr>
              <a:t>zema</a:t>
            </a:r>
            <a:r>
              <a:rPr sz="1400">
                <a:solidFill>
                  <a:srgbClr val="2D3B47"/>
                </a:solidFill>
                <a:latin typeface="Aptos"/>
              </a:rPr>
              <a:t> </a:t>
            </a:r>
            <a:r>
              <a:rPr sz="1400" err="1">
                <a:solidFill>
                  <a:srgbClr val="2D3B47"/>
                </a:solidFill>
                <a:latin typeface="Aptos"/>
              </a:rPr>
              <a:t>sliekšņa</a:t>
            </a:r>
            <a:r>
              <a:rPr sz="1400">
                <a:solidFill>
                  <a:srgbClr val="2D3B47"/>
                </a:solidFill>
                <a:latin typeface="Aptos"/>
              </a:rPr>
              <a:t> </a:t>
            </a:r>
            <a:r>
              <a:rPr sz="1400" err="1">
                <a:solidFill>
                  <a:srgbClr val="2D3B47"/>
                </a:solidFill>
                <a:latin typeface="Aptos"/>
              </a:rPr>
              <a:t>konsultatīvie</a:t>
            </a:r>
            <a:r>
              <a:rPr sz="1400">
                <a:solidFill>
                  <a:srgbClr val="2D3B47"/>
                </a:solidFill>
                <a:latin typeface="Aptos"/>
              </a:rPr>
              <a:t> un </a:t>
            </a:r>
            <a:r>
              <a:rPr sz="1400" err="1">
                <a:solidFill>
                  <a:srgbClr val="2D3B47"/>
                </a:solidFill>
                <a:latin typeface="Aptos"/>
              </a:rPr>
              <a:t>krīzes</a:t>
            </a:r>
            <a:r>
              <a:rPr sz="1400">
                <a:solidFill>
                  <a:srgbClr val="2D3B47"/>
                </a:solidFill>
                <a:latin typeface="Aptos"/>
              </a:rPr>
              <a:t> </a:t>
            </a:r>
            <a:r>
              <a:rPr sz="1400" err="1">
                <a:solidFill>
                  <a:srgbClr val="2D3B47"/>
                </a:solidFill>
                <a:latin typeface="Aptos"/>
              </a:rPr>
              <a:t>atbalsta</a:t>
            </a:r>
            <a:r>
              <a:rPr sz="1400">
                <a:solidFill>
                  <a:srgbClr val="2D3B47"/>
                </a:solidFill>
                <a:latin typeface="Aptos"/>
              </a:rPr>
              <a:t> </a:t>
            </a:r>
            <a:r>
              <a:rPr sz="1400" err="1">
                <a:solidFill>
                  <a:srgbClr val="2D3B47"/>
                </a:solidFill>
                <a:latin typeface="Aptos"/>
              </a:rPr>
              <a:t>risinājumi</a:t>
            </a:r>
            <a:r>
              <a:rPr sz="1400">
                <a:solidFill>
                  <a:srgbClr val="2D3B47"/>
                </a:solidFill>
                <a:latin typeface="Aptos"/>
              </a:rPr>
              <a:t>, </a:t>
            </a:r>
            <a:r>
              <a:rPr sz="1400" err="1">
                <a:solidFill>
                  <a:srgbClr val="2D3B47"/>
                </a:solidFill>
                <a:latin typeface="Aptos"/>
              </a:rPr>
              <a:t>tostarp</a:t>
            </a:r>
            <a:r>
              <a:rPr sz="1400">
                <a:solidFill>
                  <a:srgbClr val="2D3B47"/>
                </a:solidFill>
                <a:latin typeface="Aptos"/>
              </a:rPr>
              <a:t> </a:t>
            </a:r>
            <a:r>
              <a:rPr sz="1400" err="1">
                <a:solidFill>
                  <a:srgbClr val="2D3B47"/>
                </a:solidFill>
                <a:latin typeface="Aptos"/>
              </a:rPr>
              <a:t>pusaudžiem</a:t>
            </a:r>
            <a:r>
              <a:rPr sz="1400">
                <a:solidFill>
                  <a:srgbClr val="2D3B47"/>
                </a:solidFill>
                <a:latin typeface="Aptos"/>
              </a:rPr>
              <a:t> un </a:t>
            </a:r>
            <a:r>
              <a:rPr sz="1400" err="1">
                <a:solidFill>
                  <a:srgbClr val="2D3B47"/>
                </a:solidFill>
                <a:latin typeface="Aptos"/>
              </a:rPr>
              <a:t>viņu</a:t>
            </a:r>
            <a:r>
              <a:rPr sz="1400">
                <a:solidFill>
                  <a:srgbClr val="2D3B47"/>
                </a:solidFill>
                <a:latin typeface="Aptos"/>
              </a:rPr>
              <a:t> </a:t>
            </a:r>
            <a:r>
              <a:rPr sz="1400" err="1">
                <a:solidFill>
                  <a:srgbClr val="2D3B47"/>
                </a:solidFill>
                <a:latin typeface="Aptos"/>
              </a:rPr>
              <a:t>tuviniekiem</a:t>
            </a:r>
            <a:r>
              <a:rPr sz="1400">
                <a:solidFill>
                  <a:srgbClr val="2D3B47"/>
                </a:solidFill>
                <a:latin typeface="Aptos"/>
              </a:rPr>
              <a:t>.</a:t>
            </a:r>
          </a:p>
          <a:p>
            <a:pPr>
              <a:lnSpc>
                <a:spcPct val="105000"/>
              </a:lnSpc>
              <a:spcAft>
                <a:spcPts val="1000"/>
              </a:spcAft>
            </a:pPr>
            <a:r>
              <a:rPr sz="1400" err="1">
                <a:solidFill>
                  <a:srgbClr val="2D3B47"/>
                </a:solidFill>
                <a:latin typeface="Aptos"/>
              </a:rPr>
              <a:t>Ieviesti</a:t>
            </a:r>
            <a:r>
              <a:rPr sz="1400">
                <a:solidFill>
                  <a:srgbClr val="2D3B47"/>
                </a:solidFill>
                <a:latin typeface="Aptos"/>
              </a:rPr>
              <a:t> </a:t>
            </a:r>
            <a:r>
              <a:rPr sz="1400" err="1">
                <a:solidFill>
                  <a:srgbClr val="2D3B47"/>
                </a:solidFill>
                <a:latin typeface="Aptos"/>
              </a:rPr>
              <a:t>agrīnas</a:t>
            </a:r>
            <a:r>
              <a:rPr sz="1400">
                <a:solidFill>
                  <a:srgbClr val="2D3B47"/>
                </a:solidFill>
                <a:latin typeface="Aptos"/>
              </a:rPr>
              <a:t> </a:t>
            </a:r>
            <a:r>
              <a:rPr sz="1400" err="1">
                <a:solidFill>
                  <a:srgbClr val="2D3B47"/>
                </a:solidFill>
                <a:latin typeface="Aptos"/>
              </a:rPr>
              <a:t>intervences</a:t>
            </a:r>
            <a:r>
              <a:rPr sz="1400">
                <a:solidFill>
                  <a:srgbClr val="2D3B47"/>
                </a:solidFill>
                <a:latin typeface="Aptos"/>
              </a:rPr>
              <a:t> un </a:t>
            </a:r>
            <a:r>
              <a:rPr sz="1400" err="1">
                <a:solidFill>
                  <a:srgbClr val="2D3B47"/>
                </a:solidFill>
                <a:latin typeface="Aptos"/>
              </a:rPr>
              <a:t>attālinātas</a:t>
            </a:r>
            <a:r>
              <a:rPr sz="1400">
                <a:solidFill>
                  <a:srgbClr val="2D3B47"/>
                </a:solidFill>
                <a:latin typeface="Aptos"/>
              </a:rPr>
              <a:t> </a:t>
            </a:r>
            <a:r>
              <a:rPr sz="1400" err="1">
                <a:solidFill>
                  <a:srgbClr val="2D3B47"/>
                </a:solidFill>
                <a:latin typeface="Aptos"/>
              </a:rPr>
              <a:t>psihiskās</a:t>
            </a:r>
            <a:r>
              <a:rPr sz="1400">
                <a:solidFill>
                  <a:srgbClr val="2D3B47"/>
                </a:solidFill>
                <a:latin typeface="Aptos"/>
              </a:rPr>
              <a:t> </a:t>
            </a:r>
            <a:r>
              <a:rPr sz="1400" err="1">
                <a:solidFill>
                  <a:srgbClr val="2D3B47"/>
                </a:solidFill>
                <a:latin typeface="Aptos"/>
              </a:rPr>
              <a:t>veselības</a:t>
            </a:r>
            <a:r>
              <a:rPr sz="1400">
                <a:solidFill>
                  <a:srgbClr val="2D3B47"/>
                </a:solidFill>
                <a:latin typeface="Aptos"/>
              </a:rPr>
              <a:t> </a:t>
            </a:r>
            <a:r>
              <a:rPr sz="1400" err="1">
                <a:solidFill>
                  <a:srgbClr val="2D3B47"/>
                </a:solidFill>
                <a:latin typeface="Aptos"/>
              </a:rPr>
              <a:t>aprūpes</a:t>
            </a:r>
            <a:r>
              <a:rPr sz="1400">
                <a:solidFill>
                  <a:srgbClr val="2D3B47"/>
                </a:solidFill>
                <a:latin typeface="Aptos"/>
              </a:rPr>
              <a:t> </a:t>
            </a:r>
            <a:r>
              <a:rPr sz="1400" err="1">
                <a:solidFill>
                  <a:srgbClr val="2D3B47"/>
                </a:solidFill>
                <a:latin typeface="Aptos"/>
              </a:rPr>
              <a:t>risinājumi</a:t>
            </a:r>
            <a:r>
              <a:rPr sz="1400">
                <a:solidFill>
                  <a:srgbClr val="2D3B47"/>
                </a:solidFill>
                <a:latin typeface="Aptos"/>
              </a:rPr>
              <a:t>.</a:t>
            </a:r>
          </a:p>
        </p:txBody>
      </p:sp>
      <p:sp>
        <p:nvSpPr>
          <p:cNvPr id="70" name="TextBox 4">
            <a:extLst>
              <a:ext uri="{FF2B5EF4-FFF2-40B4-BE49-F238E27FC236}">
                <a16:creationId xmlns:a16="http://schemas.microsoft.com/office/drawing/2014/main" id="{1CABE5A2-B447-A4C0-E0A4-30767235398B}"/>
              </a:ext>
            </a:extLst>
          </p:cNvPr>
          <p:cNvSpPr txBox="1"/>
          <p:nvPr/>
        </p:nvSpPr>
        <p:spPr>
          <a:xfrm>
            <a:off x="708660" y="8061769"/>
            <a:ext cx="1980029" cy="246221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>
            <a:defPPr>
              <a:defRPr lang="en-LV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LV" sz="1000" i="1">
                <a:latin typeface="Aptos" panose="020B0004020202020204" pitchFamily="34" charset="0"/>
                <a:cs typeface="Times New Roman"/>
              </a:rPr>
              <a:t>Veselības ministrija  </a:t>
            </a:r>
            <a:r>
              <a:rPr lang="lv-LV" sz="1000" i="1">
                <a:latin typeface="Aptos" panose="020B0004020202020204" pitchFamily="34" charset="0"/>
                <a:cs typeface="Times New Roman"/>
              </a:rPr>
              <a:t>09</a:t>
            </a:r>
            <a:r>
              <a:rPr lang="en-LV" sz="1000" i="1">
                <a:latin typeface="Aptos" panose="020B0004020202020204" pitchFamily="34" charset="0"/>
                <a:cs typeface="Times New Roman"/>
              </a:rPr>
              <a:t>.</a:t>
            </a:r>
            <a:r>
              <a:rPr lang="lv-LV" sz="1000" i="1">
                <a:latin typeface="Aptos" panose="020B0004020202020204" pitchFamily="34" charset="0"/>
                <a:cs typeface="Times New Roman"/>
              </a:rPr>
              <a:t>10</a:t>
            </a:r>
            <a:r>
              <a:rPr lang="en-LV" sz="1000" i="1">
                <a:latin typeface="Aptos" panose="020B0004020202020204" pitchFamily="34" charset="0"/>
                <a:cs typeface="Times New Roman"/>
              </a:rPr>
              <a:t>.202</a:t>
            </a:r>
            <a:r>
              <a:rPr lang="lv-LV" sz="1000" i="1">
                <a:latin typeface="Aptos" panose="020B0004020202020204" pitchFamily="34" charset="0"/>
                <a:cs typeface="Times New Roman"/>
              </a:rPr>
              <a:t>6</a:t>
            </a:r>
            <a:r>
              <a:rPr lang="en-LV" sz="1000" i="1">
                <a:latin typeface="Aptos" panose="020B0004020202020204" pitchFamily="34" charset="0"/>
                <a:cs typeface="Times New Roman"/>
              </a:rPr>
              <a:t>.</a:t>
            </a:r>
          </a:p>
        </p:txBody>
      </p:sp>
      <p:cxnSp>
        <p:nvCxnSpPr>
          <p:cNvPr id="71" name="Straight Connector 6">
            <a:extLst>
              <a:ext uri="{FF2B5EF4-FFF2-40B4-BE49-F238E27FC236}">
                <a16:creationId xmlns:a16="http://schemas.microsoft.com/office/drawing/2014/main" id="{25A7419C-1316-5914-2B5E-91DBBEBC49E7}"/>
              </a:ext>
            </a:extLst>
          </p:cNvPr>
          <p:cNvCxnSpPr>
            <a:cxnSpLocks/>
          </p:cNvCxnSpPr>
          <p:nvPr/>
        </p:nvCxnSpPr>
        <p:spPr>
          <a:xfrm>
            <a:off x="764606" y="7950559"/>
            <a:ext cx="1396104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TextBox 10">
            <a:extLst>
              <a:ext uri="{FF2B5EF4-FFF2-40B4-BE49-F238E27FC236}">
                <a16:creationId xmlns:a16="http://schemas.microsoft.com/office/drawing/2014/main" id="{788F275F-568E-B559-BA42-D769AE337B35}"/>
              </a:ext>
            </a:extLst>
          </p:cNvPr>
          <p:cNvSpPr txBox="1"/>
          <p:nvPr/>
        </p:nvSpPr>
        <p:spPr>
          <a:xfrm>
            <a:off x="2676403" y="8051188"/>
            <a:ext cx="1276311" cy="246221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>
            <a:defPPr>
              <a:defRPr lang="en-LV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lv-LV" sz="1000" b="1">
                <a:latin typeface="Aptos" panose="020B0004020202020204" pitchFamily="34" charset="0"/>
                <a:ea typeface="Verdana"/>
                <a:cs typeface="Times New Roman"/>
              </a:rPr>
              <a:t>Ārējie nāves cēloņi</a:t>
            </a:r>
            <a:endParaRPr lang="en-US" sz="1000">
              <a:latin typeface="Aptos" panose="020B0004020202020204" pitchFamily="34" charset="0"/>
              <a:cs typeface="Times New Roman"/>
            </a:endParaRPr>
          </a:p>
        </p:txBody>
      </p:sp>
      <p:cxnSp>
        <p:nvCxnSpPr>
          <p:cNvPr id="73" name="Straight Connector 9">
            <a:extLst>
              <a:ext uri="{FF2B5EF4-FFF2-40B4-BE49-F238E27FC236}">
                <a16:creationId xmlns:a16="http://schemas.microsoft.com/office/drawing/2014/main" id="{A6FE4F81-0FF3-9537-79E5-386099BEBA37}"/>
              </a:ext>
            </a:extLst>
          </p:cNvPr>
          <p:cNvCxnSpPr>
            <a:cxnSpLocks/>
          </p:cNvCxnSpPr>
          <p:nvPr/>
        </p:nvCxnSpPr>
        <p:spPr>
          <a:xfrm>
            <a:off x="2636312" y="8029678"/>
            <a:ext cx="0" cy="3895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134749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E6553B-E7E8-42C7-85B2-20300AD54D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E407EF4-E211-471D-9930-036D620DE76E}"/>
              </a:ext>
            </a:extLst>
          </p:cNvPr>
          <p:cNvSpPr/>
          <p:nvPr/>
        </p:nvSpPr>
        <p:spPr>
          <a:xfrm>
            <a:off x="0" y="0"/>
            <a:ext cx="182880" cy="8572500"/>
          </a:xfrm>
          <a:prstGeom prst="rect">
            <a:avLst/>
          </a:prstGeom>
          <a:solidFill>
            <a:srgbClr val="EF6C1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73A1994-620C-A92F-B69D-15651C3E5E4E}"/>
              </a:ext>
            </a:extLst>
          </p:cNvPr>
          <p:cNvSpPr txBox="1"/>
          <p:nvPr/>
        </p:nvSpPr>
        <p:spPr>
          <a:xfrm>
            <a:off x="770382" y="255519"/>
            <a:ext cx="5486400" cy="329184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050" b="1">
                <a:solidFill>
                  <a:srgbClr val="EF6C1C"/>
                </a:solidFill>
                <a:latin typeface="Aptos"/>
              </a:rPr>
              <a:t>NO PIERĀDĪJUMIEM UZ RĪCĪBU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85DD982-35A1-E828-EE8D-B7E7CD167F7B}"/>
              </a:ext>
            </a:extLst>
          </p:cNvPr>
          <p:cNvSpPr txBox="1"/>
          <p:nvPr/>
        </p:nvSpPr>
        <p:spPr>
          <a:xfrm>
            <a:off x="731520" y="468352"/>
            <a:ext cx="12984480" cy="997196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lang="lv-LV" sz="3000" b="1">
                <a:solidFill>
                  <a:srgbClr val="283848"/>
                </a:solidFill>
                <a:latin typeface="Aptos" panose="020B0004020202020204" pitchFamily="34" charset="0"/>
              </a:rPr>
              <a:t>VM un SPKC īstenotie pasākumi atbilstoši PVO rekomendācijām un Eiropas labās prakses pieejām.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D55A1E2-CD8A-AF7E-C9B4-F5CCA6B39857}"/>
              </a:ext>
            </a:extLst>
          </p:cNvPr>
          <p:cNvSpPr/>
          <p:nvPr/>
        </p:nvSpPr>
        <p:spPr>
          <a:xfrm>
            <a:off x="754380" y="1453923"/>
            <a:ext cx="914400" cy="50292"/>
          </a:xfrm>
          <a:prstGeom prst="rect">
            <a:avLst/>
          </a:prstGeom>
          <a:solidFill>
            <a:srgbClr val="EF6C1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7" name="Picture 6" descr="image.png">
            <a:extLst>
              <a:ext uri="{FF2B5EF4-FFF2-40B4-BE49-F238E27FC236}">
                <a16:creationId xmlns:a16="http://schemas.microsoft.com/office/drawing/2014/main" id="{1D8F7853-86F9-ADBF-0F9D-2A174374A6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34288" y="73152"/>
            <a:ext cx="758952" cy="658368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0E9B0306-E661-565B-6B25-50B15A4E66B9}"/>
              </a:ext>
            </a:extLst>
          </p:cNvPr>
          <p:cNvSpPr txBox="1"/>
          <p:nvPr/>
        </p:nvSpPr>
        <p:spPr>
          <a:xfrm>
            <a:off x="14127480" y="8019288"/>
            <a:ext cx="502920" cy="25603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/>
            <a:r>
              <a:rPr sz="900" b="0">
                <a:solidFill>
                  <a:srgbClr val="8B959E"/>
                </a:solidFill>
                <a:latin typeface="Aptos"/>
              </a:rPr>
              <a:t>14</a:t>
            </a:r>
          </a:p>
        </p:txBody>
      </p:sp>
      <p:sp>
        <p:nvSpPr>
          <p:cNvPr id="6" name="Rectangle 11">
            <a:extLst>
              <a:ext uri="{FF2B5EF4-FFF2-40B4-BE49-F238E27FC236}">
                <a16:creationId xmlns:a16="http://schemas.microsoft.com/office/drawing/2014/main" id="{24CCC1C8-2CD8-70A2-B63C-7F7BBAC0F25E}"/>
              </a:ext>
            </a:extLst>
          </p:cNvPr>
          <p:cNvSpPr/>
          <p:nvPr/>
        </p:nvSpPr>
        <p:spPr>
          <a:xfrm>
            <a:off x="754380" y="1851661"/>
            <a:ext cx="13716000" cy="2606039"/>
          </a:xfrm>
          <a:prstGeom prst="rect">
            <a:avLst/>
          </a:prstGeom>
          <a:solidFill>
            <a:srgbClr val="FFFFFF"/>
          </a:solidFill>
          <a:ln w="8890">
            <a:solidFill>
              <a:srgbClr val="E7EA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25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171C423-216D-1D0C-93BF-02769267F25E}"/>
              </a:ext>
            </a:extLst>
          </p:cNvPr>
          <p:cNvSpPr/>
          <p:nvPr/>
        </p:nvSpPr>
        <p:spPr>
          <a:xfrm>
            <a:off x="754380" y="1851661"/>
            <a:ext cx="114300" cy="2606039"/>
          </a:xfrm>
          <a:prstGeom prst="rect">
            <a:avLst/>
          </a:prstGeom>
          <a:solidFill>
            <a:srgbClr val="3E777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25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8D9C8BF-BCD0-1E1D-FEBF-ED349FAD4705}"/>
              </a:ext>
            </a:extLst>
          </p:cNvPr>
          <p:cNvSpPr/>
          <p:nvPr/>
        </p:nvSpPr>
        <p:spPr>
          <a:xfrm>
            <a:off x="868680" y="1851661"/>
            <a:ext cx="2514600" cy="2606039"/>
          </a:xfrm>
          <a:prstGeom prst="rect">
            <a:avLst/>
          </a:prstGeom>
          <a:solidFill>
            <a:srgbClr val="EAF3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25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410C3D7-E1E1-4513-B16F-E7690BFC0908}"/>
              </a:ext>
            </a:extLst>
          </p:cNvPr>
          <p:cNvSpPr txBox="1"/>
          <p:nvPr/>
        </p:nvSpPr>
        <p:spPr>
          <a:xfrm>
            <a:off x="1097280" y="2057400"/>
            <a:ext cx="571500" cy="53860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500" b="1">
                <a:solidFill>
                  <a:srgbClr val="C5CDD2"/>
                </a:solidFill>
                <a:latin typeface="Aptos"/>
              </a:rPr>
              <a:t>03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933E3F8-1589-5B19-B64D-51F9D97D6D99}"/>
              </a:ext>
            </a:extLst>
          </p:cNvPr>
          <p:cNvSpPr txBox="1"/>
          <p:nvPr/>
        </p:nvSpPr>
        <p:spPr>
          <a:xfrm>
            <a:off x="1097280" y="2766061"/>
            <a:ext cx="1965960" cy="2154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1">
                <a:solidFill>
                  <a:srgbClr val="3E777D"/>
                </a:solidFill>
                <a:latin typeface="Aptos"/>
              </a:rPr>
              <a:t>NOSLĪKŠANA</a:t>
            </a:r>
            <a:endParaRPr sz="1350" b="1">
              <a:solidFill>
                <a:srgbClr val="3E777D"/>
              </a:solidFill>
              <a:latin typeface="Aptos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52D8B1D-AA9F-404F-9454-D00B883FCEB5}"/>
              </a:ext>
            </a:extLst>
          </p:cNvPr>
          <p:cNvSpPr txBox="1"/>
          <p:nvPr/>
        </p:nvSpPr>
        <p:spPr>
          <a:xfrm>
            <a:off x="3657600" y="2080261"/>
            <a:ext cx="10309860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1" err="1">
                <a:solidFill>
                  <a:srgbClr val="203344"/>
                </a:solidFill>
                <a:latin typeface="Aptos"/>
              </a:rPr>
              <a:t>Drošību</a:t>
            </a:r>
            <a:r>
              <a:rPr sz="2400" b="1">
                <a:solidFill>
                  <a:srgbClr val="203344"/>
                </a:solidFill>
                <a:latin typeface="Aptos"/>
              </a:rPr>
              <a:t> pie un </a:t>
            </a:r>
            <a:r>
              <a:rPr sz="2400" b="1" err="1">
                <a:solidFill>
                  <a:srgbClr val="203344"/>
                </a:solidFill>
                <a:latin typeface="Aptos"/>
              </a:rPr>
              <a:t>uz</a:t>
            </a:r>
            <a:r>
              <a:rPr sz="2400" b="1">
                <a:solidFill>
                  <a:srgbClr val="203344"/>
                </a:solidFill>
                <a:latin typeface="Aptos"/>
              </a:rPr>
              <a:t> </a:t>
            </a:r>
            <a:r>
              <a:rPr sz="2400" b="1" err="1">
                <a:solidFill>
                  <a:srgbClr val="203344"/>
                </a:solidFill>
                <a:latin typeface="Aptos"/>
              </a:rPr>
              <a:t>ūdens</a:t>
            </a:r>
            <a:endParaRPr sz="2400" b="1">
              <a:solidFill>
                <a:srgbClr val="203344"/>
              </a:solidFill>
              <a:latin typeface="Aptos"/>
            </a:endParaRPr>
          </a:p>
        </p:txBody>
      </p:sp>
      <p:cxnSp>
        <p:nvCxnSpPr>
          <p:cNvPr id="18" name="Connector 17">
            <a:extLst>
              <a:ext uri="{FF2B5EF4-FFF2-40B4-BE49-F238E27FC236}">
                <a16:creationId xmlns:a16="http://schemas.microsoft.com/office/drawing/2014/main" id="{58C51E61-1EE6-9051-2EF4-50230945773E}"/>
              </a:ext>
            </a:extLst>
          </p:cNvPr>
          <p:cNvCxnSpPr/>
          <p:nvPr/>
        </p:nvCxnSpPr>
        <p:spPr>
          <a:xfrm>
            <a:off x="3657600" y="2743200"/>
            <a:ext cx="10264140" cy="0"/>
          </a:xfrm>
          <a:prstGeom prst="line">
            <a:avLst/>
          </a:prstGeom>
          <a:ln w="8890">
            <a:solidFill>
              <a:srgbClr val="DDE2E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5A3FC1CB-7221-512A-6597-FF351AF64CD5}"/>
              </a:ext>
            </a:extLst>
          </p:cNvPr>
          <p:cNvSpPr txBox="1"/>
          <p:nvPr/>
        </p:nvSpPr>
        <p:spPr>
          <a:xfrm>
            <a:off x="3657601" y="2926080"/>
            <a:ext cx="4920614" cy="1266052"/>
          </a:xfrm>
          <a:prstGeom prst="rect">
            <a:avLst/>
          </a:prstGeom>
          <a:noFill/>
        </p:spPr>
        <p:txBody>
          <a:bodyPr wrap="square" lIns="22860" tIns="11430" rIns="22860" bIns="11430">
            <a:spAutoFit/>
          </a:bodyPr>
          <a:lstStyle/>
          <a:p>
            <a:pPr>
              <a:lnSpc>
                <a:spcPct val="105000"/>
              </a:lnSpc>
              <a:spcAft>
                <a:spcPts val="1000"/>
              </a:spcAft>
            </a:pPr>
            <a:r>
              <a:rPr sz="1388">
                <a:solidFill>
                  <a:srgbClr val="2D3B47"/>
                </a:solidFill>
                <a:latin typeface="Aptos"/>
              </a:rPr>
              <a:t>SPKC Nacionālā veselību veicinošo pašvaldību tīkla ietvaros apmāca pašvaldību atbildīgos koordinatorus par drošības veicināšanu pie un uz ūdens.</a:t>
            </a:r>
          </a:p>
          <a:p>
            <a:pPr>
              <a:lnSpc>
                <a:spcPct val="105000"/>
              </a:lnSpc>
              <a:spcAft>
                <a:spcPts val="1000"/>
              </a:spcAft>
            </a:pPr>
            <a:r>
              <a:rPr sz="1388">
                <a:solidFill>
                  <a:srgbClr val="2D3B47"/>
                </a:solidFill>
                <a:latin typeface="Aptos"/>
              </a:rPr>
              <a:t>Īsteno iniciatīvas, kas veido izpratni par pašvaldību lomu oficiālu un atbilstoši aprīkotu peldvietu nodrošināšanā.</a:t>
            </a:r>
          </a:p>
        </p:txBody>
      </p:sp>
      <p:cxnSp>
        <p:nvCxnSpPr>
          <p:cNvPr id="20" name="Connector 19">
            <a:extLst>
              <a:ext uri="{FF2B5EF4-FFF2-40B4-BE49-F238E27FC236}">
                <a16:creationId xmlns:a16="http://schemas.microsoft.com/office/drawing/2014/main" id="{21B66ABA-2E9F-7F36-C039-9D6015F197E3}"/>
              </a:ext>
            </a:extLst>
          </p:cNvPr>
          <p:cNvCxnSpPr/>
          <p:nvPr/>
        </p:nvCxnSpPr>
        <p:spPr>
          <a:xfrm>
            <a:off x="8772525" y="2960370"/>
            <a:ext cx="0" cy="1188720"/>
          </a:xfrm>
          <a:prstGeom prst="line">
            <a:avLst/>
          </a:prstGeom>
          <a:ln w="8890">
            <a:solidFill>
              <a:srgbClr val="E0E4E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6E267EE4-08E0-C718-105D-B9805F2D24D1}"/>
              </a:ext>
            </a:extLst>
          </p:cNvPr>
          <p:cNvSpPr txBox="1"/>
          <p:nvPr/>
        </p:nvSpPr>
        <p:spPr>
          <a:xfrm>
            <a:off x="8966836" y="2926080"/>
            <a:ext cx="4920614" cy="1041760"/>
          </a:xfrm>
          <a:prstGeom prst="rect">
            <a:avLst/>
          </a:prstGeom>
          <a:noFill/>
        </p:spPr>
        <p:txBody>
          <a:bodyPr wrap="square" lIns="22860" tIns="11430" rIns="22860" bIns="11430">
            <a:spAutoFit/>
          </a:bodyPr>
          <a:lstStyle/>
          <a:p>
            <a:pPr>
              <a:lnSpc>
                <a:spcPct val="105000"/>
              </a:lnSpc>
              <a:spcAft>
                <a:spcPts val="1000"/>
              </a:spcAft>
            </a:pPr>
            <a:r>
              <a:rPr sz="1388">
                <a:solidFill>
                  <a:srgbClr val="2D3B47"/>
                </a:solidFill>
                <a:latin typeface="Aptos"/>
              </a:rPr>
              <a:t>Drošības veicināšanas pasākumi tiek īstenoti ciešā sadarbībā ar biedrību «Peldēt droši» un Veselības inspekciju.</a:t>
            </a:r>
          </a:p>
          <a:p>
            <a:pPr>
              <a:lnSpc>
                <a:spcPct val="105000"/>
              </a:lnSpc>
              <a:spcAft>
                <a:spcPts val="1000"/>
              </a:spcAft>
            </a:pPr>
            <a:r>
              <a:rPr sz="1388">
                <a:solidFill>
                  <a:srgbClr val="2D3B47"/>
                </a:solidFill>
                <a:latin typeface="Aptos"/>
              </a:rPr>
              <a:t>Sabiedrības informēšanā tiek skaidroti drošas uzvedības principi pie ūdens un noslīkšanas riski.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6368DE8-033F-1E13-FCFB-07AC401B4190}"/>
              </a:ext>
            </a:extLst>
          </p:cNvPr>
          <p:cNvSpPr/>
          <p:nvPr/>
        </p:nvSpPr>
        <p:spPr>
          <a:xfrm>
            <a:off x="754380" y="4663441"/>
            <a:ext cx="13716000" cy="2606039"/>
          </a:xfrm>
          <a:prstGeom prst="rect">
            <a:avLst/>
          </a:prstGeom>
          <a:solidFill>
            <a:srgbClr val="FFFFFF"/>
          </a:solidFill>
          <a:ln w="8890">
            <a:solidFill>
              <a:srgbClr val="E7EA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25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4AEE983-119B-0B62-EC2B-99E373B907D5}"/>
              </a:ext>
            </a:extLst>
          </p:cNvPr>
          <p:cNvSpPr/>
          <p:nvPr/>
        </p:nvSpPr>
        <p:spPr>
          <a:xfrm>
            <a:off x="754380" y="4663441"/>
            <a:ext cx="114300" cy="2606039"/>
          </a:xfrm>
          <a:prstGeom prst="rect">
            <a:avLst/>
          </a:prstGeom>
          <a:solidFill>
            <a:srgbClr val="F36C1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25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2EB8742-9DF8-DB7C-61E3-22B11221C0B1}"/>
              </a:ext>
            </a:extLst>
          </p:cNvPr>
          <p:cNvSpPr/>
          <p:nvPr/>
        </p:nvSpPr>
        <p:spPr>
          <a:xfrm>
            <a:off x="868680" y="4663441"/>
            <a:ext cx="2514600" cy="2606039"/>
          </a:xfrm>
          <a:prstGeom prst="rect">
            <a:avLst/>
          </a:prstGeom>
          <a:solidFill>
            <a:srgbClr val="F7F0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25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6E36C09-FB9E-1412-D3D6-48DD17B66B90}"/>
              </a:ext>
            </a:extLst>
          </p:cNvPr>
          <p:cNvSpPr txBox="1"/>
          <p:nvPr/>
        </p:nvSpPr>
        <p:spPr>
          <a:xfrm>
            <a:off x="1097280" y="4869180"/>
            <a:ext cx="571500" cy="53860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500" b="1">
                <a:solidFill>
                  <a:srgbClr val="C5CDD2"/>
                </a:solidFill>
                <a:latin typeface="Aptos"/>
              </a:rPr>
              <a:t>04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B2561F9-0633-3820-090F-C7522AC7B8B5}"/>
              </a:ext>
            </a:extLst>
          </p:cNvPr>
          <p:cNvSpPr txBox="1"/>
          <p:nvPr/>
        </p:nvSpPr>
        <p:spPr>
          <a:xfrm>
            <a:off x="1097280" y="5577840"/>
            <a:ext cx="1965960" cy="43088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1">
                <a:solidFill>
                  <a:srgbClr val="F36C11"/>
                </a:solidFill>
                <a:latin typeface="Aptos"/>
              </a:rPr>
              <a:t>SABIEDRĪBAS
INFORMĒŠANA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AD77F0A5-1FED-619C-43A2-4F21F86C2784}"/>
              </a:ext>
            </a:extLst>
          </p:cNvPr>
          <p:cNvSpPr txBox="1"/>
          <p:nvPr/>
        </p:nvSpPr>
        <p:spPr>
          <a:xfrm>
            <a:off x="3657600" y="4892041"/>
            <a:ext cx="10309860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1" err="1">
                <a:solidFill>
                  <a:srgbClr val="203344"/>
                </a:solidFill>
                <a:latin typeface="Aptos"/>
              </a:rPr>
              <a:t>Sabiedrības</a:t>
            </a:r>
            <a:r>
              <a:rPr sz="2400" b="1">
                <a:solidFill>
                  <a:srgbClr val="203344"/>
                </a:solidFill>
                <a:latin typeface="Aptos"/>
              </a:rPr>
              <a:t> </a:t>
            </a:r>
            <a:r>
              <a:rPr sz="2400" b="1" err="1">
                <a:solidFill>
                  <a:srgbClr val="203344"/>
                </a:solidFill>
                <a:latin typeface="Aptos"/>
              </a:rPr>
              <a:t>informēšanas</a:t>
            </a:r>
            <a:r>
              <a:rPr sz="2400" b="1">
                <a:solidFill>
                  <a:srgbClr val="203344"/>
                </a:solidFill>
                <a:latin typeface="Aptos"/>
              </a:rPr>
              <a:t> </a:t>
            </a:r>
            <a:r>
              <a:rPr sz="2400" b="1" err="1">
                <a:solidFill>
                  <a:srgbClr val="203344"/>
                </a:solidFill>
                <a:latin typeface="Aptos"/>
              </a:rPr>
              <a:t>pasākumi</a:t>
            </a:r>
            <a:endParaRPr sz="2400" b="1">
              <a:solidFill>
                <a:srgbClr val="203344"/>
              </a:solidFill>
              <a:latin typeface="Aptos"/>
            </a:endParaRPr>
          </a:p>
        </p:txBody>
      </p:sp>
      <p:cxnSp>
        <p:nvCxnSpPr>
          <p:cNvPr id="28" name="Connector 27">
            <a:extLst>
              <a:ext uri="{FF2B5EF4-FFF2-40B4-BE49-F238E27FC236}">
                <a16:creationId xmlns:a16="http://schemas.microsoft.com/office/drawing/2014/main" id="{B5B2627E-D715-30EB-35FA-D45D5C25B842}"/>
              </a:ext>
            </a:extLst>
          </p:cNvPr>
          <p:cNvCxnSpPr/>
          <p:nvPr/>
        </p:nvCxnSpPr>
        <p:spPr>
          <a:xfrm>
            <a:off x="3657600" y="5554980"/>
            <a:ext cx="10264140" cy="0"/>
          </a:xfrm>
          <a:prstGeom prst="line">
            <a:avLst/>
          </a:prstGeom>
          <a:ln w="8890">
            <a:solidFill>
              <a:srgbClr val="DDE2E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964D1D3C-7DD6-DD0B-1606-150EF56BE452}"/>
              </a:ext>
            </a:extLst>
          </p:cNvPr>
          <p:cNvSpPr txBox="1"/>
          <p:nvPr/>
        </p:nvSpPr>
        <p:spPr>
          <a:xfrm>
            <a:off x="3657601" y="5737861"/>
            <a:ext cx="4920614" cy="677237"/>
          </a:xfrm>
          <a:prstGeom prst="rect">
            <a:avLst/>
          </a:prstGeom>
          <a:noFill/>
        </p:spPr>
        <p:txBody>
          <a:bodyPr wrap="square" lIns="22860" tIns="11430" rIns="22860" bIns="11430" anchor="t">
            <a:spAutoFit/>
          </a:bodyPr>
          <a:lstStyle/>
          <a:p>
            <a:pPr>
              <a:lnSpc>
                <a:spcPct val="105000"/>
              </a:lnSpc>
              <a:spcAft>
                <a:spcPts val="1000"/>
              </a:spcAft>
            </a:pPr>
            <a:r>
              <a:rPr lang="en-US" sz="1350" err="1">
                <a:solidFill>
                  <a:srgbClr val="2D3B47"/>
                </a:solidFill>
                <a:latin typeface="Aptos"/>
              </a:rPr>
              <a:t>Izstrādāti</a:t>
            </a:r>
            <a:r>
              <a:rPr sz="1350">
                <a:solidFill>
                  <a:srgbClr val="2D3B47"/>
                </a:solidFill>
                <a:latin typeface="Aptos"/>
              </a:rPr>
              <a:t> </a:t>
            </a:r>
            <a:r>
              <a:rPr sz="1350" err="1">
                <a:solidFill>
                  <a:srgbClr val="2D3B47"/>
                </a:solidFill>
                <a:latin typeface="Aptos"/>
              </a:rPr>
              <a:t>informatīvie</a:t>
            </a:r>
            <a:r>
              <a:rPr sz="1350">
                <a:solidFill>
                  <a:srgbClr val="2D3B47"/>
                </a:solidFill>
                <a:latin typeface="Aptos"/>
              </a:rPr>
              <a:t> </a:t>
            </a:r>
            <a:r>
              <a:rPr sz="1350" err="1">
                <a:solidFill>
                  <a:srgbClr val="2D3B47"/>
                </a:solidFill>
                <a:latin typeface="Aptos"/>
              </a:rPr>
              <a:t>materiālie</a:t>
            </a:r>
            <a:r>
              <a:rPr sz="1350">
                <a:solidFill>
                  <a:srgbClr val="2D3B47"/>
                </a:solidFill>
                <a:latin typeface="Aptos"/>
              </a:rPr>
              <a:t> </a:t>
            </a:r>
            <a:r>
              <a:rPr sz="1350" err="1">
                <a:solidFill>
                  <a:srgbClr val="2D3B47"/>
                </a:solidFill>
                <a:latin typeface="Aptos"/>
              </a:rPr>
              <a:t>dažādām</a:t>
            </a:r>
            <a:r>
              <a:rPr sz="1350">
                <a:solidFill>
                  <a:srgbClr val="2D3B47"/>
                </a:solidFill>
                <a:latin typeface="Aptos"/>
              </a:rPr>
              <a:t> </a:t>
            </a:r>
            <a:r>
              <a:rPr sz="1350" err="1">
                <a:solidFill>
                  <a:srgbClr val="2D3B47"/>
                </a:solidFill>
                <a:latin typeface="Aptos"/>
              </a:rPr>
              <a:t>sabiedrības</a:t>
            </a:r>
            <a:r>
              <a:rPr sz="1350">
                <a:solidFill>
                  <a:srgbClr val="2D3B47"/>
                </a:solidFill>
                <a:latin typeface="Aptos"/>
              </a:rPr>
              <a:t> </a:t>
            </a:r>
            <a:r>
              <a:rPr sz="1350" err="1">
                <a:solidFill>
                  <a:srgbClr val="2D3B47"/>
                </a:solidFill>
                <a:latin typeface="Aptos"/>
              </a:rPr>
              <a:t>mērķa</a:t>
            </a:r>
            <a:r>
              <a:rPr sz="1350">
                <a:solidFill>
                  <a:srgbClr val="2D3B47"/>
                </a:solidFill>
                <a:latin typeface="Aptos"/>
              </a:rPr>
              <a:t> </a:t>
            </a:r>
            <a:r>
              <a:rPr sz="1350" err="1">
                <a:solidFill>
                  <a:srgbClr val="2D3B47"/>
                </a:solidFill>
                <a:latin typeface="Aptos"/>
              </a:rPr>
              <a:t>grupām</a:t>
            </a:r>
            <a:r>
              <a:rPr sz="1350">
                <a:solidFill>
                  <a:srgbClr val="2D3B47"/>
                </a:solidFill>
                <a:latin typeface="Aptos"/>
              </a:rPr>
              <a:t> par </a:t>
            </a:r>
            <a:r>
              <a:rPr sz="1350" err="1">
                <a:solidFill>
                  <a:srgbClr val="2D3B47"/>
                </a:solidFill>
                <a:latin typeface="Aptos"/>
              </a:rPr>
              <a:t>narkotisko</a:t>
            </a:r>
            <a:r>
              <a:rPr sz="1350">
                <a:solidFill>
                  <a:srgbClr val="2D3B47"/>
                </a:solidFill>
                <a:latin typeface="Aptos"/>
              </a:rPr>
              <a:t> </a:t>
            </a:r>
            <a:r>
              <a:rPr sz="1350" err="1">
                <a:solidFill>
                  <a:srgbClr val="2D3B47"/>
                </a:solidFill>
                <a:latin typeface="Aptos"/>
              </a:rPr>
              <a:t>vielu</a:t>
            </a:r>
            <a:r>
              <a:rPr sz="1350">
                <a:solidFill>
                  <a:srgbClr val="2D3B47"/>
                </a:solidFill>
                <a:latin typeface="Aptos"/>
              </a:rPr>
              <a:t> (t.sk. </a:t>
            </a:r>
            <a:r>
              <a:rPr sz="1350" err="1">
                <a:solidFill>
                  <a:srgbClr val="2D3B47"/>
                </a:solidFill>
                <a:latin typeface="Aptos"/>
              </a:rPr>
              <a:t>kaitējuma</a:t>
            </a:r>
            <a:r>
              <a:rPr sz="1350">
                <a:solidFill>
                  <a:srgbClr val="2D3B47"/>
                </a:solidFill>
                <a:latin typeface="Aptos"/>
              </a:rPr>
              <a:t> </a:t>
            </a:r>
            <a:r>
              <a:rPr sz="1350" err="1">
                <a:solidFill>
                  <a:srgbClr val="2D3B47"/>
                </a:solidFill>
                <a:latin typeface="Aptos"/>
              </a:rPr>
              <a:t>mazināšanu</a:t>
            </a:r>
            <a:r>
              <a:rPr sz="1350">
                <a:solidFill>
                  <a:srgbClr val="2D3B47"/>
                </a:solidFill>
                <a:latin typeface="Aptos"/>
              </a:rPr>
              <a:t>) un </a:t>
            </a:r>
            <a:r>
              <a:rPr sz="1350" err="1">
                <a:solidFill>
                  <a:srgbClr val="2D3B47"/>
                </a:solidFill>
                <a:latin typeface="Aptos"/>
              </a:rPr>
              <a:t>alkoholisko</a:t>
            </a:r>
            <a:r>
              <a:rPr sz="1350">
                <a:solidFill>
                  <a:srgbClr val="2D3B47"/>
                </a:solidFill>
                <a:latin typeface="Aptos"/>
              </a:rPr>
              <a:t> </a:t>
            </a:r>
            <a:r>
              <a:rPr sz="1350" err="1">
                <a:solidFill>
                  <a:srgbClr val="2D3B47"/>
                </a:solidFill>
                <a:latin typeface="Aptos"/>
              </a:rPr>
              <a:t>dzērienu</a:t>
            </a:r>
            <a:r>
              <a:rPr sz="1350">
                <a:solidFill>
                  <a:srgbClr val="2D3B47"/>
                </a:solidFill>
                <a:latin typeface="Aptos"/>
              </a:rPr>
              <a:t> </a:t>
            </a:r>
            <a:r>
              <a:rPr sz="1350" err="1">
                <a:solidFill>
                  <a:srgbClr val="2D3B47"/>
                </a:solidFill>
                <a:latin typeface="Aptos"/>
              </a:rPr>
              <a:t>lietošanas</a:t>
            </a:r>
            <a:r>
              <a:rPr sz="1350">
                <a:solidFill>
                  <a:srgbClr val="2D3B47"/>
                </a:solidFill>
                <a:latin typeface="Aptos"/>
              </a:rPr>
              <a:t> </a:t>
            </a:r>
            <a:r>
              <a:rPr sz="1350" err="1">
                <a:solidFill>
                  <a:srgbClr val="2D3B47"/>
                </a:solidFill>
                <a:latin typeface="Aptos"/>
              </a:rPr>
              <a:t>ietekmi</a:t>
            </a:r>
            <a:r>
              <a:rPr sz="1350">
                <a:solidFill>
                  <a:srgbClr val="2D3B47"/>
                </a:solidFill>
                <a:latin typeface="Aptos"/>
              </a:rPr>
              <a:t> </a:t>
            </a:r>
            <a:r>
              <a:rPr sz="1350" err="1">
                <a:solidFill>
                  <a:srgbClr val="2D3B47"/>
                </a:solidFill>
                <a:latin typeface="Aptos"/>
              </a:rPr>
              <a:t>uz</a:t>
            </a:r>
            <a:r>
              <a:rPr sz="1350">
                <a:solidFill>
                  <a:srgbClr val="2D3B47"/>
                </a:solidFill>
                <a:latin typeface="Aptos"/>
              </a:rPr>
              <a:t> </a:t>
            </a:r>
            <a:r>
              <a:rPr sz="1350" err="1">
                <a:solidFill>
                  <a:srgbClr val="2D3B47"/>
                </a:solidFill>
                <a:latin typeface="Aptos"/>
              </a:rPr>
              <a:t>veselību</a:t>
            </a:r>
            <a:r>
              <a:rPr sz="1350">
                <a:solidFill>
                  <a:srgbClr val="2D3B47"/>
                </a:solidFill>
                <a:latin typeface="Aptos"/>
              </a:rPr>
              <a:t>.</a:t>
            </a:r>
          </a:p>
        </p:txBody>
      </p:sp>
      <p:cxnSp>
        <p:nvCxnSpPr>
          <p:cNvPr id="30" name="Connector 29">
            <a:extLst>
              <a:ext uri="{FF2B5EF4-FFF2-40B4-BE49-F238E27FC236}">
                <a16:creationId xmlns:a16="http://schemas.microsoft.com/office/drawing/2014/main" id="{8CE2893E-3FE2-F058-F2B3-F865DDBEC9A5}"/>
              </a:ext>
            </a:extLst>
          </p:cNvPr>
          <p:cNvCxnSpPr/>
          <p:nvPr/>
        </p:nvCxnSpPr>
        <p:spPr>
          <a:xfrm>
            <a:off x="8772525" y="5760720"/>
            <a:ext cx="0" cy="822960"/>
          </a:xfrm>
          <a:prstGeom prst="line">
            <a:avLst/>
          </a:prstGeom>
          <a:ln w="8890">
            <a:solidFill>
              <a:srgbClr val="E0E4E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8F0556FC-4008-7FD7-9669-B246A846CCC1}"/>
              </a:ext>
            </a:extLst>
          </p:cNvPr>
          <p:cNvSpPr txBox="1"/>
          <p:nvPr/>
        </p:nvSpPr>
        <p:spPr>
          <a:xfrm>
            <a:off x="8966836" y="5737860"/>
            <a:ext cx="4920614" cy="677237"/>
          </a:xfrm>
          <a:prstGeom prst="rect">
            <a:avLst/>
          </a:prstGeom>
          <a:noFill/>
        </p:spPr>
        <p:txBody>
          <a:bodyPr wrap="square" lIns="22860" tIns="11430" rIns="22860" bIns="11430">
            <a:spAutoFit/>
          </a:bodyPr>
          <a:lstStyle/>
          <a:p>
            <a:pPr>
              <a:lnSpc>
                <a:spcPct val="105000"/>
              </a:lnSpc>
              <a:spcAft>
                <a:spcPts val="1000"/>
              </a:spcAft>
            </a:pPr>
            <a:r>
              <a:rPr sz="1363">
                <a:solidFill>
                  <a:srgbClr val="2D3B47"/>
                </a:solidFill>
                <a:latin typeface="Aptos"/>
              </a:rPr>
              <a:t>Īstenoti pasākumi, lai informētu sabiedrību par valsts apmaksātu narkoloģisko palīdzību, ārstēšanas un sociālās rehabilitācijas iespējām.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96738A63-DA83-8C0C-51F4-15EA47738CAC}"/>
              </a:ext>
            </a:extLst>
          </p:cNvPr>
          <p:cNvSpPr/>
          <p:nvPr/>
        </p:nvSpPr>
        <p:spPr>
          <a:xfrm>
            <a:off x="3657601" y="6675120"/>
            <a:ext cx="10229849" cy="388620"/>
          </a:xfrm>
          <a:prstGeom prst="rect">
            <a:avLst/>
          </a:prstGeom>
          <a:solidFill>
            <a:srgbClr val="F4F6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25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8A46D7AB-FD45-531D-A5FA-0B127658ECD0}"/>
              </a:ext>
            </a:extLst>
          </p:cNvPr>
          <p:cNvSpPr txBox="1"/>
          <p:nvPr/>
        </p:nvSpPr>
        <p:spPr>
          <a:xfrm>
            <a:off x="3817620" y="6749416"/>
            <a:ext cx="9898380" cy="2154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err="1">
                <a:solidFill>
                  <a:srgbClr val="66737C"/>
                </a:solidFill>
                <a:latin typeface="Aptos"/>
              </a:rPr>
              <a:t>Profilakses</a:t>
            </a:r>
            <a:r>
              <a:rPr sz="1400">
                <a:solidFill>
                  <a:srgbClr val="66737C"/>
                </a:solidFill>
                <a:latin typeface="Aptos"/>
              </a:rPr>
              <a:t> </a:t>
            </a:r>
            <a:r>
              <a:rPr sz="1400" err="1">
                <a:solidFill>
                  <a:srgbClr val="66737C"/>
                </a:solidFill>
                <a:latin typeface="Aptos"/>
              </a:rPr>
              <a:t>materiālos</a:t>
            </a:r>
            <a:r>
              <a:rPr sz="1400">
                <a:solidFill>
                  <a:srgbClr val="66737C"/>
                </a:solidFill>
                <a:latin typeface="Aptos"/>
              </a:rPr>
              <a:t> un </a:t>
            </a:r>
            <a:r>
              <a:rPr sz="1400" err="1">
                <a:solidFill>
                  <a:srgbClr val="66737C"/>
                </a:solidFill>
                <a:latin typeface="Aptos"/>
              </a:rPr>
              <a:t>profesionāļu</a:t>
            </a:r>
            <a:r>
              <a:rPr sz="1400">
                <a:solidFill>
                  <a:srgbClr val="66737C"/>
                </a:solidFill>
                <a:latin typeface="Aptos"/>
              </a:rPr>
              <a:t> </a:t>
            </a:r>
            <a:r>
              <a:rPr sz="1400" err="1">
                <a:solidFill>
                  <a:srgbClr val="66737C"/>
                </a:solidFill>
                <a:latin typeface="Aptos"/>
              </a:rPr>
              <a:t>izglītošanā</a:t>
            </a:r>
            <a:r>
              <a:rPr sz="1400">
                <a:solidFill>
                  <a:srgbClr val="66737C"/>
                </a:solidFill>
                <a:latin typeface="Aptos"/>
              </a:rPr>
              <a:t> </a:t>
            </a:r>
            <a:r>
              <a:rPr sz="1400" err="1">
                <a:solidFill>
                  <a:srgbClr val="66737C"/>
                </a:solidFill>
                <a:latin typeface="Aptos"/>
              </a:rPr>
              <a:t>tiek</a:t>
            </a:r>
            <a:r>
              <a:rPr sz="1400">
                <a:solidFill>
                  <a:srgbClr val="66737C"/>
                </a:solidFill>
                <a:latin typeface="Aptos"/>
              </a:rPr>
              <a:t> </a:t>
            </a:r>
            <a:r>
              <a:rPr sz="1400" err="1">
                <a:solidFill>
                  <a:srgbClr val="66737C"/>
                </a:solidFill>
                <a:latin typeface="Aptos"/>
              </a:rPr>
              <a:t>aktualizēti</a:t>
            </a:r>
            <a:r>
              <a:rPr sz="1400">
                <a:solidFill>
                  <a:srgbClr val="66737C"/>
                </a:solidFill>
                <a:latin typeface="Aptos"/>
              </a:rPr>
              <a:t> </a:t>
            </a:r>
            <a:r>
              <a:rPr sz="1400" err="1">
                <a:solidFill>
                  <a:srgbClr val="66737C"/>
                </a:solidFill>
                <a:latin typeface="Aptos"/>
              </a:rPr>
              <a:t>psihoaktīvo</a:t>
            </a:r>
            <a:r>
              <a:rPr sz="1400">
                <a:solidFill>
                  <a:srgbClr val="66737C"/>
                </a:solidFill>
                <a:latin typeface="Aptos"/>
              </a:rPr>
              <a:t> </a:t>
            </a:r>
            <a:r>
              <a:rPr sz="1400" err="1">
                <a:solidFill>
                  <a:srgbClr val="66737C"/>
                </a:solidFill>
                <a:latin typeface="Aptos"/>
              </a:rPr>
              <a:t>vielu</a:t>
            </a:r>
            <a:r>
              <a:rPr sz="1400">
                <a:solidFill>
                  <a:srgbClr val="66737C"/>
                </a:solidFill>
                <a:latin typeface="Aptos"/>
              </a:rPr>
              <a:t> </a:t>
            </a:r>
            <a:r>
              <a:rPr sz="1400" err="1">
                <a:solidFill>
                  <a:srgbClr val="66737C"/>
                </a:solidFill>
                <a:latin typeface="Aptos"/>
              </a:rPr>
              <a:t>lietošanas</a:t>
            </a:r>
            <a:r>
              <a:rPr sz="1400">
                <a:solidFill>
                  <a:srgbClr val="66737C"/>
                </a:solidFill>
                <a:latin typeface="Aptos"/>
              </a:rPr>
              <a:t> </a:t>
            </a:r>
            <a:r>
              <a:rPr sz="1400" err="1">
                <a:solidFill>
                  <a:srgbClr val="66737C"/>
                </a:solidFill>
                <a:latin typeface="Aptos"/>
              </a:rPr>
              <a:t>radītie</a:t>
            </a:r>
            <a:r>
              <a:rPr sz="1400">
                <a:solidFill>
                  <a:srgbClr val="66737C"/>
                </a:solidFill>
                <a:latin typeface="Aptos"/>
              </a:rPr>
              <a:t> </a:t>
            </a:r>
            <a:r>
              <a:rPr sz="1400" err="1">
                <a:solidFill>
                  <a:srgbClr val="66737C"/>
                </a:solidFill>
                <a:latin typeface="Aptos"/>
              </a:rPr>
              <a:t>riski</a:t>
            </a:r>
            <a:r>
              <a:rPr sz="1400">
                <a:solidFill>
                  <a:srgbClr val="66737C"/>
                </a:solidFill>
                <a:latin typeface="Aptos"/>
              </a:rPr>
              <a:t> un </a:t>
            </a:r>
            <a:r>
              <a:rPr sz="1400" err="1">
                <a:solidFill>
                  <a:srgbClr val="66737C"/>
                </a:solidFill>
                <a:latin typeface="Aptos"/>
              </a:rPr>
              <a:t>palīdzības</a:t>
            </a:r>
            <a:r>
              <a:rPr sz="1400">
                <a:solidFill>
                  <a:srgbClr val="66737C"/>
                </a:solidFill>
                <a:latin typeface="Aptos"/>
              </a:rPr>
              <a:t> </a:t>
            </a:r>
            <a:r>
              <a:rPr sz="1400" err="1">
                <a:solidFill>
                  <a:srgbClr val="66737C"/>
                </a:solidFill>
                <a:latin typeface="Aptos"/>
              </a:rPr>
              <a:t>iespējas</a:t>
            </a:r>
            <a:r>
              <a:rPr sz="1400">
                <a:solidFill>
                  <a:srgbClr val="66737C"/>
                </a:solidFill>
                <a:latin typeface="Aptos"/>
              </a:rPr>
              <a:t>.</a:t>
            </a:r>
          </a:p>
        </p:txBody>
      </p:sp>
      <p:sp>
        <p:nvSpPr>
          <p:cNvPr id="34" name="TextBox 4">
            <a:extLst>
              <a:ext uri="{FF2B5EF4-FFF2-40B4-BE49-F238E27FC236}">
                <a16:creationId xmlns:a16="http://schemas.microsoft.com/office/drawing/2014/main" id="{C6486B57-B402-FA32-5F1B-704257D69723}"/>
              </a:ext>
            </a:extLst>
          </p:cNvPr>
          <p:cNvSpPr txBox="1"/>
          <p:nvPr/>
        </p:nvSpPr>
        <p:spPr>
          <a:xfrm>
            <a:off x="708660" y="8061769"/>
            <a:ext cx="1980029" cy="246221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>
            <a:defPPr>
              <a:defRPr lang="en-LV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LV" sz="1000" i="1">
                <a:latin typeface="Aptos" panose="020B0004020202020204" pitchFamily="34" charset="0"/>
                <a:cs typeface="Times New Roman"/>
              </a:rPr>
              <a:t>Veselības ministrija  </a:t>
            </a:r>
            <a:r>
              <a:rPr lang="lv-LV" sz="1000" i="1">
                <a:latin typeface="Aptos" panose="020B0004020202020204" pitchFamily="34" charset="0"/>
                <a:cs typeface="Times New Roman"/>
              </a:rPr>
              <a:t>09</a:t>
            </a:r>
            <a:r>
              <a:rPr lang="en-LV" sz="1000" i="1">
                <a:latin typeface="Aptos" panose="020B0004020202020204" pitchFamily="34" charset="0"/>
                <a:cs typeface="Times New Roman"/>
              </a:rPr>
              <a:t>.</a:t>
            </a:r>
            <a:r>
              <a:rPr lang="lv-LV" sz="1000" i="1">
                <a:latin typeface="Aptos" panose="020B0004020202020204" pitchFamily="34" charset="0"/>
                <a:cs typeface="Times New Roman"/>
              </a:rPr>
              <a:t>10</a:t>
            </a:r>
            <a:r>
              <a:rPr lang="en-LV" sz="1000" i="1">
                <a:latin typeface="Aptos" panose="020B0004020202020204" pitchFamily="34" charset="0"/>
                <a:cs typeface="Times New Roman"/>
              </a:rPr>
              <a:t>.202</a:t>
            </a:r>
            <a:r>
              <a:rPr lang="lv-LV" sz="1000" i="1">
                <a:latin typeface="Aptos" panose="020B0004020202020204" pitchFamily="34" charset="0"/>
                <a:cs typeface="Times New Roman"/>
              </a:rPr>
              <a:t>6</a:t>
            </a:r>
            <a:r>
              <a:rPr lang="en-LV" sz="1000" i="1">
                <a:latin typeface="Aptos" panose="020B0004020202020204" pitchFamily="34" charset="0"/>
                <a:cs typeface="Times New Roman"/>
              </a:rPr>
              <a:t>.</a:t>
            </a:r>
          </a:p>
        </p:txBody>
      </p:sp>
      <p:cxnSp>
        <p:nvCxnSpPr>
          <p:cNvPr id="35" name="Straight Connector 6">
            <a:extLst>
              <a:ext uri="{FF2B5EF4-FFF2-40B4-BE49-F238E27FC236}">
                <a16:creationId xmlns:a16="http://schemas.microsoft.com/office/drawing/2014/main" id="{CA9077BD-03F9-3B4C-9734-5E54CC50E816}"/>
              </a:ext>
            </a:extLst>
          </p:cNvPr>
          <p:cNvCxnSpPr>
            <a:cxnSpLocks/>
          </p:cNvCxnSpPr>
          <p:nvPr/>
        </p:nvCxnSpPr>
        <p:spPr>
          <a:xfrm>
            <a:off x="764606" y="7950559"/>
            <a:ext cx="1396104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10">
            <a:extLst>
              <a:ext uri="{FF2B5EF4-FFF2-40B4-BE49-F238E27FC236}">
                <a16:creationId xmlns:a16="http://schemas.microsoft.com/office/drawing/2014/main" id="{26C2FE52-6C12-182A-540B-D91AB97C772C}"/>
              </a:ext>
            </a:extLst>
          </p:cNvPr>
          <p:cNvSpPr txBox="1"/>
          <p:nvPr/>
        </p:nvSpPr>
        <p:spPr>
          <a:xfrm>
            <a:off x="2676403" y="8051188"/>
            <a:ext cx="1276311" cy="246221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>
            <a:defPPr>
              <a:defRPr lang="en-LV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lv-LV" sz="1000" b="1">
                <a:latin typeface="Aptos" panose="020B0004020202020204" pitchFamily="34" charset="0"/>
                <a:ea typeface="Verdana"/>
                <a:cs typeface="Times New Roman"/>
              </a:rPr>
              <a:t>Ārējie nāves cēloņi</a:t>
            </a:r>
            <a:endParaRPr lang="en-US" sz="1000">
              <a:latin typeface="Aptos" panose="020B0004020202020204" pitchFamily="34" charset="0"/>
              <a:cs typeface="Times New Roman"/>
            </a:endParaRPr>
          </a:p>
        </p:txBody>
      </p:sp>
      <p:cxnSp>
        <p:nvCxnSpPr>
          <p:cNvPr id="37" name="Straight Connector 9">
            <a:extLst>
              <a:ext uri="{FF2B5EF4-FFF2-40B4-BE49-F238E27FC236}">
                <a16:creationId xmlns:a16="http://schemas.microsoft.com/office/drawing/2014/main" id="{7D5CB440-EEE1-24FC-3DB8-7E7C56565F17}"/>
              </a:ext>
            </a:extLst>
          </p:cNvPr>
          <p:cNvCxnSpPr>
            <a:cxnSpLocks/>
          </p:cNvCxnSpPr>
          <p:nvPr/>
        </p:nvCxnSpPr>
        <p:spPr>
          <a:xfrm>
            <a:off x="2636312" y="8029678"/>
            <a:ext cx="0" cy="3895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107756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42C6D3-A005-EE1E-E267-3ABE48AE0A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94860967-B660-D355-164A-ECC3B52C137A}"/>
              </a:ext>
            </a:extLst>
          </p:cNvPr>
          <p:cNvSpPr/>
          <p:nvPr/>
        </p:nvSpPr>
        <p:spPr>
          <a:xfrm>
            <a:off x="0" y="0"/>
            <a:ext cx="182880" cy="8572500"/>
          </a:xfrm>
          <a:prstGeom prst="rect">
            <a:avLst/>
          </a:prstGeom>
          <a:solidFill>
            <a:srgbClr val="F26A21"/>
          </a:solidFill>
          <a:ln w="12700">
            <a:solidFill>
              <a:srgbClr val="F26A21">
                <a:alpha val="0"/>
              </a:srgbClr>
            </a:solidFill>
            <a:prstDash val="solid"/>
          </a:ln>
        </p:spPr>
        <p:txBody>
          <a:bodyPr/>
          <a:lstStyle/>
          <a:p>
            <a:endParaRPr lang="lv-LV" sz="225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518E49BF-DEA4-C05D-1349-A081CAEDDD90}"/>
              </a:ext>
            </a:extLst>
          </p:cNvPr>
          <p:cNvSpPr/>
          <p:nvPr/>
        </p:nvSpPr>
        <p:spPr>
          <a:xfrm>
            <a:off x="788670" y="297180"/>
            <a:ext cx="54864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200" b="1" kern="0" spc="50">
                <a:solidFill>
                  <a:srgbClr val="F26A2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ĀRĒJO NĀVES CĒLOŅU NOVĒRŠANA</a:t>
            </a:r>
            <a:endParaRPr lang="en-US" sz="120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128DE29F-24F9-B088-10AA-32876FA44B6C}"/>
              </a:ext>
            </a:extLst>
          </p:cNvPr>
          <p:cNvSpPr/>
          <p:nvPr/>
        </p:nvSpPr>
        <p:spPr>
          <a:xfrm>
            <a:off x="800100" y="765810"/>
            <a:ext cx="13487400" cy="6286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lv-LV" sz="2938" b="1">
                <a:latin typeface="Aptos" panose="020B0004020202020204" pitchFamily="34" charset="0"/>
              </a:rPr>
              <a:t>No ierobežojumiem līdz palīdzībai — tiek stiprināta visa profilakses sistēma</a:t>
            </a:r>
            <a:endParaRPr lang="en-US" sz="2938" b="1">
              <a:latin typeface="Aptos" panose="020B0004020202020204" pitchFamily="34" charset="0"/>
            </a:endParaRPr>
          </a:p>
        </p:txBody>
      </p:sp>
      <p:sp>
        <p:nvSpPr>
          <p:cNvPr id="41" name="Text 39">
            <a:extLst>
              <a:ext uri="{FF2B5EF4-FFF2-40B4-BE49-F238E27FC236}">
                <a16:creationId xmlns:a16="http://schemas.microsoft.com/office/drawing/2014/main" id="{4DE827FE-A318-7722-2294-7F8C128374C0}"/>
              </a:ext>
            </a:extLst>
          </p:cNvPr>
          <p:cNvSpPr/>
          <p:nvPr/>
        </p:nvSpPr>
        <p:spPr>
          <a:xfrm>
            <a:off x="800100" y="8126730"/>
            <a:ext cx="8229600" cy="2057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endParaRPr lang="en-US" sz="850"/>
          </a:p>
        </p:txBody>
      </p:sp>
      <p:sp>
        <p:nvSpPr>
          <p:cNvPr id="67" name="Taisnstūris 66">
            <a:extLst>
              <a:ext uri="{FF2B5EF4-FFF2-40B4-BE49-F238E27FC236}">
                <a16:creationId xmlns:a16="http://schemas.microsoft.com/office/drawing/2014/main" id="{7924B6B0-F6AC-6F52-D3C7-D92EC51538EF}"/>
              </a:ext>
            </a:extLst>
          </p:cNvPr>
          <p:cNvSpPr>
            <a:spLocks noGrp="1"/>
          </p:cNvSpPr>
          <p:nvPr/>
        </p:nvSpPr>
        <p:spPr>
          <a:xfrm>
            <a:off x="14192250" y="8001000"/>
            <a:ext cx="4762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rmAutofit fontScale="85714"/>
          </a:bodyPr>
          <a:lstStyle/>
          <a:p>
            <a:pPr algn="r">
              <a:defRPr sz="1050" b="0">
                <a:solidFill>
                  <a:srgbClr val="A6A29D"/>
                </a:solidFill>
                <a:latin typeface="Aptos"/>
                <a:ea typeface="Aptos"/>
                <a:cs typeface="Aptos"/>
              </a:defRPr>
            </a:pPr>
            <a:fld id="{BA594D5A-B502-4941-949F-F53BC1CB7285}" type="slidenum">
              <a:rPr lang="lv-LV" sz="1050" b="0" smtClean="0">
                <a:solidFill>
                  <a:srgbClr val="A6A29D"/>
                </a:solidFill>
                <a:latin typeface="Aptos"/>
                <a:ea typeface="Aptos"/>
                <a:cs typeface="Aptos"/>
              </a:rPr>
              <a:t>15</a:t>
            </a:fld>
            <a:endParaRPr sz="1050" b="0">
              <a:solidFill>
                <a:srgbClr val="A6A29D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8" name="TextBox 4">
            <a:extLst>
              <a:ext uri="{FF2B5EF4-FFF2-40B4-BE49-F238E27FC236}">
                <a16:creationId xmlns:a16="http://schemas.microsoft.com/office/drawing/2014/main" id="{FCF32E94-019C-B72B-2A92-F23A72204778}"/>
              </a:ext>
            </a:extLst>
          </p:cNvPr>
          <p:cNvSpPr txBox="1"/>
          <p:nvPr/>
        </p:nvSpPr>
        <p:spPr>
          <a:xfrm>
            <a:off x="708660" y="8061769"/>
            <a:ext cx="1980029" cy="246221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>
            <a:defPPr>
              <a:defRPr lang="en-LV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LV" sz="1000" i="1">
                <a:latin typeface="Aptos" panose="020B0004020202020204" pitchFamily="34" charset="0"/>
                <a:cs typeface="Times New Roman"/>
              </a:rPr>
              <a:t>Veselības ministrija  </a:t>
            </a:r>
            <a:r>
              <a:rPr lang="lv-LV" sz="1000" i="1">
                <a:latin typeface="Aptos" panose="020B0004020202020204" pitchFamily="34" charset="0"/>
                <a:cs typeface="Times New Roman"/>
              </a:rPr>
              <a:t>09</a:t>
            </a:r>
            <a:r>
              <a:rPr lang="en-LV" sz="1000" i="1">
                <a:latin typeface="Aptos" panose="020B0004020202020204" pitchFamily="34" charset="0"/>
                <a:cs typeface="Times New Roman"/>
              </a:rPr>
              <a:t>.</a:t>
            </a:r>
            <a:r>
              <a:rPr lang="lv-LV" sz="1000" i="1">
                <a:latin typeface="Aptos" panose="020B0004020202020204" pitchFamily="34" charset="0"/>
                <a:cs typeface="Times New Roman"/>
              </a:rPr>
              <a:t>10</a:t>
            </a:r>
            <a:r>
              <a:rPr lang="en-LV" sz="1000" i="1">
                <a:latin typeface="Aptos" panose="020B0004020202020204" pitchFamily="34" charset="0"/>
                <a:cs typeface="Times New Roman"/>
              </a:rPr>
              <a:t>.202</a:t>
            </a:r>
            <a:r>
              <a:rPr lang="lv-LV" sz="1000" i="1">
                <a:latin typeface="Aptos" panose="020B0004020202020204" pitchFamily="34" charset="0"/>
                <a:cs typeface="Times New Roman"/>
              </a:rPr>
              <a:t>6</a:t>
            </a:r>
            <a:r>
              <a:rPr lang="en-LV" sz="1000" i="1">
                <a:latin typeface="Aptos" panose="020B0004020202020204" pitchFamily="34" charset="0"/>
                <a:cs typeface="Times New Roman"/>
              </a:rPr>
              <a:t>.</a:t>
            </a:r>
          </a:p>
        </p:txBody>
      </p:sp>
      <p:cxnSp>
        <p:nvCxnSpPr>
          <p:cNvPr id="9" name="Straight Connector 6">
            <a:extLst>
              <a:ext uri="{FF2B5EF4-FFF2-40B4-BE49-F238E27FC236}">
                <a16:creationId xmlns:a16="http://schemas.microsoft.com/office/drawing/2014/main" id="{684B9403-7A6A-65B2-11DD-6BF81A578FCF}"/>
              </a:ext>
            </a:extLst>
          </p:cNvPr>
          <p:cNvCxnSpPr>
            <a:cxnSpLocks/>
          </p:cNvCxnSpPr>
          <p:nvPr/>
        </p:nvCxnSpPr>
        <p:spPr>
          <a:xfrm>
            <a:off x="764606" y="7950559"/>
            <a:ext cx="1396104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0">
            <a:extLst>
              <a:ext uri="{FF2B5EF4-FFF2-40B4-BE49-F238E27FC236}">
                <a16:creationId xmlns:a16="http://schemas.microsoft.com/office/drawing/2014/main" id="{2754E4F2-CFBC-5B24-65C7-C835E170DD2D}"/>
              </a:ext>
            </a:extLst>
          </p:cNvPr>
          <p:cNvSpPr txBox="1"/>
          <p:nvPr/>
        </p:nvSpPr>
        <p:spPr>
          <a:xfrm>
            <a:off x="2676403" y="8051188"/>
            <a:ext cx="1276311" cy="246221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>
            <a:defPPr>
              <a:defRPr lang="en-LV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lv-LV" sz="1000" b="1">
                <a:latin typeface="Aptos" panose="020B0004020202020204" pitchFamily="34" charset="0"/>
                <a:ea typeface="Verdana"/>
                <a:cs typeface="Times New Roman"/>
              </a:rPr>
              <a:t>Ārējie nāves cēloņi</a:t>
            </a:r>
            <a:endParaRPr lang="en-US" sz="1000">
              <a:latin typeface="Aptos" panose="020B0004020202020204" pitchFamily="34" charset="0"/>
              <a:cs typeface="Times New Roman"/>
            </a:endParaRPr>
          </a:p>
        </p:txBody>
      </p:sp>
      <p:cxnSp>
        <p:nvCxnSpPr>
          <p:cNvPr id="15" name="Straight Connector 9">
            <a:extLst>
              <a:ext uri="{FF2B5EF4-FFF2-40B4-BE49-F238E27FC236}">
                <a16:creationId xmlns:a16="http://schemas.microsoft.com/office/drawing/2014/main" id="{2B1A3862-8E0A-A768-E269-DEA2CD2697AE}"/>
              </a:ext>
            </a:extLst>
          </p:cNvPr>
          <p:cNvCxnSpPr>
            <a:cxnSpLocks/>
          </p:cNvCxnSpPr>
          <p:nvPr/>
        </p:nvCxnSpPr>
        <p:spPr>
          <a:xfrm>
            <a:off x="2636312" y="8029678"/>
            <a:ext cx="0" cy="3895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Image 0" descr="/mnt/data/vm_logo.png">
            <a:extLst>
              <a:ext uri="{FF2B5EF4-FFF2-40B4-BE49-F238E27FC236}">
                <a16:creationId xmlns:a16="http://schemas.microsoft.com/office/drawing/2014/main" id="{EF2AD852-FE8F-01A9-0214-EE0B4EDD6A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33837" y="75057"/>
            <a:ext cx="763213" cy="658368"/>
          </a:xfrm>
          <a:prstGeom prst="rect">
            <a:avLst/>
          </a:prstGeom>
        </p:spPr>
      </p:pic>
      <p:sp>
        <p:nvSpPr>
          <p:cNvPr id="27" name="Taisnstūris 26">
            <a:extLst>
              <a:ext uri="{FF2B5EF4-FFF2-40B4-BE49-F238E27FC236}">
                <a16:creationId xmlns:a16="http://schemas.microsoft.com/office/drawing/2014/main" id="{18CABC21-1246-77BB-9416-D9E9DAAC0D73}"/>
              </a:ext>
            </a:extLst>
          </p:cNvPr>
          <p:cNvSpPr>
            <a:spLocks noGrp="1"/>
          </p:cNvSpPr>
          <p:nvPr/>
        </p:nvSpPr>
        <p:spPr>
          <a:xfrm>
            <a:off x="868678" y="1414014"/>
            <a:ext cx="914400" cy="47625"/>
          </a:xfrm>
          <a:prstGeom prst="rect">
            <a:avLst/>
          </a:prstGeom>
          <a:solidFill>
            <a:srgbClr val="EF6C1C"/>
          </a:solidFill>
          <a:ln w="0">
            <a:solidFill>
              <a:srgbClr val="EF6C1C"/>
            </a:solidFill>
            <a:prstDash val="solid"/>
          </a:ln>
        </p:spPr>
        <p:txBody>
          <a:bodyPr/>
          <a:lstStyle/>
          <a:p>
            <a:endParaRPr lang="lv-LV"/>
          </a:p>
        </p:txBody>
      </p:sp>
      <p:sp>
        <p:nvSpPr>
          <p:cNvPr id="122" name="Text 27">
            <a:extLst>
              <a:ext uri="{FF2B5EF4-FFF2-40B4-BE49-F238E27FC236}">
                <a16:creationId xmlns:a16="http://schemas.microsoft.com/office/drawing/2014/main" id="{93E59512-97E7-BC37-66FC-55678856CB69}"/>
              </a:ext>
            </a:extLst>
          </p:cNvPr>
          <p:cNvSpPr/>
          <p:nvPr/>
        </p:nvSpPr>
        <p:spPr>
          <a:xfrm>
            <a:off x="8046720" y="8101498"/>
            <a:ext cx="122301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938">
                <a:solidFill>
                  <a:srgbClr val="97A2A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Avoti: PVO (2026); VM “Psihiskās veselības aprūpes organizēšanas uzlabošanas plāna 2023.–2025. gadam izpilde” (2026).</a:t>
            </a:r>
            <a:endParaRPr lang="en-US" sz="938"/>
          </a:p>
        </p:txBody>
      </p:sp>
      <p:sp>
        <p:nvSpPr>
          <p:cNvPr id="123" name="Rectangle 5">
            <a:extLst>
              <a:ext uri="{FF2B5EF4-FFF2-40B4-BE49-F238E27FC236}">
                <a16:creationId xmlns:a16="http://schemas.microsoft.com/office/drawing/2014/main" id="{AC62438A-5D79-FABE-6702-B2F2B20AEC1B}"/>
              </a:ext>
            </a:extLst>
          </p:cNvPr>
          <p:cNvSpPr/>
          <p:nvPr/>
        </p:nvSpPr>
        <p:spPr>
          <a:xfrm>
            <a:off x="788669" y="1965960"/>
            <a:ext cx="3634740" cy="5429250"/>
          </a:xfrm>
          <a:prstGeom prst="rect">
            <a:avLst/>
          </a:prstGeom>
          <a:noFill/>
          <a:ln w="7620">
            <a:solidFill>
              <a:srgbClr val="EEE1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250"/>
          </a:p>
        </p:txBody>
      </p:sp>
      <p:sp>
        <p:nvSpPr>
          <p:cNvPr id="124" name="Rectangle 6">
            <a:extLst>
              <a:ext uri="{FF2B5EF4-FFF2-40B4-BE49-F238E27FC236}">
                <a16:creationId xmlns:a16="http://schemas.microsoft.com/office/drawing/2014/main" id="{2CD6D396-31C8-4C6A-C084-FCEE014D3185}"/>
              </a:ext>
            </a:extLst>
          </p:cNvPr>
          <p:cNvSpPr/>
          <p:nvPr/>
        </p:nvSpPr>
        <p:spPr>
          <a:xfrm>
            <a:off x="754380" y="1965960"/>
            <a:ext cx="125730" cy="5429250"/>
          </a:xfrm>
          <a:prstGeom prst="rect">
            <a:avLst/>
          </a:prstGeom>
          <a:solidFill>
            <a:srgbClr val="F26E1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250"/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5B06ADC9-8BAF-7AC8-6AAF-9FB9DCBF9FD8}"/>
              </a:ext>
            </a:extLst>
          </p:cNvPr>
          <p:cNvSpPr txBox="1"/>
          <p:nvPr/>
        </p:nvSpPr>
        <p:spPr>
          <a:xfrm>
            <a:off x="1085850" y="2263141"/>
            <a:ext cx="2057400" cy="2154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1">
                <a:solidFill>
                  <a:srgbClr val="F26E10"/>
                </a:solidFill>
                <a:latin typeface="Aptos"/>
              </a:rPr>
              <a:t>POLITIKAS IZMAIŅAS</a:t>
            </a:r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28B96198-94EE-27C4-5786-EBD760AF87A0}"/>
              </a:ext>
            </a:extLst>
          </p:cNvPr>
          <p:cNvSpPr txBox="1"/>
          <p:nvPr/>
        </p:nvSpPr>
        <p:spPr>
          <a:xfrm>
            <a:off x="1085850" y="2720341"/>
            <a:ext cx="3166110" cy="132728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800" b="1" err="1">
                <a:solidFill>
                  <a:srgbClr val="223547"/>
                </a:solidFill>
                <a:latin typeface="Aptos"/>
              </a:rPr>
              <a:t>Stingrāki</a:t>
            </a:r>
            <a:r>
              <a:rPr sz="2800" b="1">
                <a:solidFill>
                  <a:srgbClr val="223547"/>
                </a:solidFill>
                <a:latin typeface="Aptos"/>
              </a:rPr>
              <a:t>
</a:t>
            </a:r>
            <a:r>
              <a:rPr sz="2800" b="1" err="1">
                <a:solidFill>
                  <a:srgbClr val="223547"/>
                </a:solidFill>
                <a:latin typeface="Aptos"/>
              </a:rPr>
              <a:t>ierobežojumi</a:t>
            </a:r>
            <a:r>
              <a:rPr sz="2800" b="1">
                <a:solidFill>
                  <a:srgbClr val="223547"/>
                </a:solidFill>
                <a:latin typeface="Aptos"/>
              </a:rPr>
              <a:t>
</a:t>
            </a:r>
            <a:r>
              <a:rPr sz="2800" b="1" err="1">
                <a:solidFill>
                  <a:srgbClr val="223547"/>
                </a:solidFill>
                <a:latin typeface="Aptos"/>
              </a:rPr>
              <a:t>vielu</a:t>
            </a:r>
            <a:r>
              <a:rPr sz="2800" b="1">
                <a:solidFill>
                  <a:srgbClr val="223547"/>
                </a:solidFill>
                <a:latin typeface="Aptos"/>
              </a:rPr>
              <a:t> </a:t>
            </a:r>
            <a:r>
              <a:rPr sz="2800" b="1" err="1">
                <a:solidFill>
                  <a:srgbClr val="223547"/>
                </a:solidFill>
                <a:latin typeface="Aptos"/>
              </a:rPr>
              <a:t>pieejamībai</a:t>
            </a:r>
            <a:endParaRPr sz="2800" b="1">
              <a:solidFill>
                <a:srgbClr val="223547"/>
              </a:solidFill>
              <a:latin typeface="Aptos"/>
            </a:endParaRPr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242884BD-8222-1845-FDF4-062160351378}"/>
              </a:ext>
            </a:extLst>
          </p:cNvPr>
          <p:cNvSpPr txBox="1"/>
          <p:nvPr/>
        </p:nvSpPr>
        <p:spPr>
          <a:xfrm>
            <a:off x="1068704" y="4840864"/>
            <a:ext cx="3166110" cy="194925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214313" indent="-214313">
              <a:spcAft>
                <a:spcPts val="750"/>
              </a:spcAft>
              <a:buFont typeface="Arial" panose="020B0604020202020204" pitchFamily="34" charset="0"/>
              <a:buChar char="•"/>
            </a:pPr>
            <a:r>
              <a:rPr lang="lv-LV" sz="1500">
                <a:solidFill>
                  <a:srgbClr val="43515C"/>
                </a:solidFill>
                <a:latin typeface="Aptos"/>
              </a:rPr>
              <a:t>2025. gada 1. augustā stājās spēkā </a:t>
            </a:r>
            <a:r>
              <a:rPr lang="lv-LV" sz="1500" b="1">
                <a:solidFill>
                  <a:srgbClr val="43515C"/>
                </a:solidFill>
                <a:latin typeface="Aptos"/>
              </a:rPr>
              <a:t>grozījumi Alkoholisko dzērienu aprites likumā.</a:t>
            </a:r>
          </a:p>
          <a:p>
            <a:pPr marL="214313" indent="-214313">
              <a:spcAft>
                <a:spcPts val="750"/>
              </a:spcAft>
              <a:buFont typeface="Arial" panose="020B0604020202020204" pitchFamily="34" charset="0"/>
              <a:buChar char="•"/>
            </a:pPr>
            <a:r>
              <a:rPr sz="1500" b="1" err="1">
                <a:solidFill>
                  <a:srgbClr val="43515C"/>
                </a:solidFill>
                <a:latin typeface="Aptos"/>
              </a:rPr>
              <a:t>Samazināta</a:t>
            </a:r>
            <a:r>
              <a:rPr sz="1500" b="1">
                <a:solidFill>
                  <a:srgbClr val="43515C"/>
                </a:solidFill>
                <a:latin typeface="Aptos"/>
              </a:rPr>
              <a:t> </a:t>
            </a:r>
            <a:r>
              <a:rPr sz="1500" b="1" err="1">
                <a:solidFill>
                  <a:srgbClr val="43515C"/>
                </a:solidFill>
                <a:latin typeface="Aptos"/>
              </a:rPr>
              <a:t>alkohola</a:t>
            </a:r>
            <a:r>
              <a:rPr sz="1500" b="1">
                <a:solidFill>
                  <a:srgbClr val="43515C"/>
                </a:solidFill>
                <a:latin typeface="Aptos"/>
              </a:rPr>
              <a:t> un </a:t>
            </a:r>
            <a:r>
              <a:rPr sz="1500" b="1" err="1">
                <a:solidFill>
                  <a:srgbClr val="43515C"/>
                </a:solidFill>
                <a:latin typeface="Aptos"/>
              </a:rPr>
              <a:t>citu</a:t>
            </a:r>
            <a:r>
              <a:rPr sz="1500" b="1">
                <a:solidFill>
                  <a:srgbClr val="43515C"/>
                </a:solidFill>
                <a:latin typeface="Aptos"/>
              </a:rPr>
              <a:t> </a:t>
            </a:r>
            <a:r>
              <a:rPr sz="1500" b="1" err="1">
                <a:solidFill>
                  <a:srgbClr val="43515C"/>
                </a:solidFill>
                <a:latin typeface="Aptos"/>
              </a:rPr>
              <a:t>psihoaktīvo</a:t>
            </a:r>
            <a:r>
              <a:rPr sz="1500" b="1">
                <a:solidFill>
                  <a:srgbClr val="43515C"/>
                </a:solidFill>
                <a:latin typeface="Aptos"/>
              </a:rPr>
              <a:t> </a:t>
            </a:r>
            <a:r>
              <a:rPr sz="1500" b="1" err="1">
                <a:solidFill>
                  <a:srgbClr val="43515C"/>
                </a:solidFill>
                <a:latin typeface="Aptos"/>
              </a:rPr>
              <a:t>vielu</a:t>
            </a:r>
            <a:r>
              <a:rPr sz="1500" b="1">
                <a:solidFill>
                  <a:srgbClr val="43515C"/>
                </a:solidFill>
                <a:latin typeface="Aptos"/>
              </a:rPr>
              <a:t> </a:t>
            </a:r>
            <a:r>
              <a:rPr sz="1500" b="1" err="1">
                <a:solidFill>
                  <a:srgbClr val="43515C"/>
                </a:solidFill>
                <a:latin typeface="Aptos"/>
              </a:rPr>
              <a:t>pieejamība</a:t>
            </a:r>
            <a:r>
              <a:rPr sz="1500" b="1">
                <a:solidFill>
                  <a:srgbClr val="43515C"/>
                </a:solidFill>
                <a:latin typeface="Aptos"/>
              </a:rPr>
              <a:t> </a:t>
            </a:r>
            <a:r>
              <a:rPr sz="1500">
                <a:solidFill>
                  <a:srgbClr val="43515C"/>
                </a:solidFill>
                <a:latin typeface="Aptos"/>
              </a:rPr>
              <a:t>un </a:t>
            </a:r>
            <a:r>
              <a:rPr sz="1500" err="1">
                <a:solidFill>
                  <a:srgbClr val="43515C"/>
                </a:solidFill>
                <a:latin typeface="Aptos"/>
              </a:rPr>
              <a:t>komerciālā</a:t>
            </a:r>
            <a:r>
              <a:rPr sz="1500">
                <a:solidFill>
                  <a:srgbClr val="43515C"/>
                </a:solidFill>
                <a:latin typeface="Aptos"/>
              </a:rPr>
              <a:t> </a:t>
            </a:r>
            <a:r>
              <a:rPr sz="1500" err="1">
                <a:solidFill>
                  <a:srgbClr val="43515C"/>
                </a:solidFill>
                <a:latin typeface="Aptos"/>
              </a:rPr>
              <a:t>pievilcība</a:t>
            </a:r>
            <a:r>
              <a:rPr sz="1500">
                <a:solidFill>
                  <a:srgbClr val="43515C"/>
                </a:solidFill>
                <a:latin typeface="Aptos"/>
              </a:rPr>
              <a:t>, </a:t>
            </a:r>
            <a:r>
              <a:rPr sz="1500" err="1">
                <a:solidFill>
                  <a:srgbClr val="43515C"/>
                </a:solidFill>
                <a:latin typeface="Aptos"/>
              </a:rPr>
              <a:t>vienlaikus</a:t>
            </a:r>
            <a:r>
              <a:rPr sz="1500">
                <a:solidFill>
                  <a:srgbClr val="43515C"/>
                </a:solidFill>
                <a:latin typeface="Aptos"/>
              </a:rPr>
              <a:t> </a:t>
            </a:r>
            <a:r>
              <a:rPr sz="1500" err="1">
                <a:solidFill>
                  <a:srgbClr val="43515C"/>
                </a:solidFill>
                <a:latin typeface="Aptos"/>
              </a:rPr>
              <a:t>stiprinot</a:t>
            </a:r>
            <a:r>
              <a:rPr sz="1500">
                <a:solidFill>
                  <a:srgbClr val="43515C"/>
                </a:solidFill>
                <a:latin typeface="Aptos"/>
              </a:rPr>
              <a:t> </a:t>
            </a:r>
            <a:r>
              <a:rPr sz="1500" err="1">
                <a:solidFill>
                  <a:srgbClr val="43515C"/>
                </a:solidFill>
                <a:latin typeface="Aptos"/>
              </a:rPr>
              <a:t>profilaksi</a:t>
            </a:r>
            <a:r>
              <a:rPr sz="1500">
                <a:solidFill>
                  <a:srgbClr val="43515C"/>
                </a:solidFill>
                <a:latin typeface="Aptos"/>
              </a:rPr>
              <a:t> un </a:t>
            </a:r>
            <a:r>
              <a:rPr sz="1500" err="1">
                <a:solidFill>
                  <a:srgbClr val="43515C"/>
                </a:solidFill>
                <a:latin typeface="Aptos"/>
              </a:rPr>
              <a:t>palīdzības</a:t>
            </a:r>
            <a:r>
              <a:rPr sz="1500">
                <a:solidFill>
                  <a:srgbClr val="43515C"/>
                </a:solidFill>
                <a:latin typeface="Aptos"/>
              </a:rPr>
              <a:t> </a:t>
            </a:r>
            <a:r>
              <a:rPr sz="1500" err="1">
                <a:solidFill>
                  <a:srgbClr val="43515C"/>
                </a:solidFill>
                <a:latin typeface="Aptos"/>
              </a:rPr>
              <a:t>pieejamību</a:t>
            </a:r>
            <a:r>
              <a:rPr sz="1500">
                <a:solidFill>
                  <a:srgbClr val="43515C"/>
                </a:solidFill>
                <a:latin typeface="Aptos"/>
              </a:rPr>
              <a:t>.</a:t>
            </a:r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3015F1B6-9548-1E99-1598-090B8FF9A2D3}"/>
              </a:ext>
            </a:extLst>
          </p:cNvPr>
          <p:cNvSpPr txBox="1"/>
          <p:nvPr/>
        </p:nvSpPr>
        <p:spPr>
          <a:xfrm>
            <a:off x="4857750" y="2034541"/>
            <a:ext cx="4800600" cy="2077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>
                <a:solidFill>
                  <a:srgbClr val="7A8791"/>
                </a:solidFill>
                <a:latin typeface="Aptos"/>
              </a:rPr>
              <a:t>REZULTĀTI UN SISTĒMAS ATTĪSTĪBA</a:t>
            </a:r>
          </a:p>
        </p:txBody>
      </p:sp>
      <p:cxnSp>
        <p:nvCxnSpPr>
          <p:cNvPr id="129" name="Connector 13">
            <a:extLst>
              <a:ext uri="{FF2B5EF4-FFF2-40B4-BE49-F238E27FC236}">
                <a16:creationId xmlns:a16="http://schemas.microsoft.com/office/drawing/2014/main" id="{020E22F9-4F53-0745-841C-FB00843BC8A7}"/>
              </a:ext>
            </a:extLst>
          </p:cNvPr>
          <p:cNvCxnSpPr/>
          <p:nvPr/>
        </p:nvCxnSpPr>
        <p:spPr>
          <a:xfrm>
            <a:off x="4857750" y="2560320"/>
            <a:ext cx="2880360" cy="0"/>
          </a:xfrm>
          <a:prstGeom prst="line">
            <a:avLst/>
          </a:prstGeom>
          <a:ln w="11430">
            <a:solidFill>
              <a:srgbClr val="DDE1E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0" name="Oval 14">
            <a:extLst>
              <a:ext uri="{FF2B5EF4-FFF2-40B4-BE49-F238E27FC236}">
                <a16:creationId xmlns:a16="http://schemas.microsoft.com/office/drawing/2014/main" id="{4BA1C9DD-B5DD-919C-5B18-7773A44C2C66}"/>
              </a:ext>
            </a:extLst>
          </p:cNvPr>
          <p:cNvSpPr/>
          <p:nvPr/>
        </p:nvSpPr>
        <p:spPr>
          <a:xfrm>
            <a:off x="4857750" y="2491740"/>
            <a:ext cx="137160" cy="137160"/>
          </a:xfrm>
          <a:prstGeom prst="ellipse">
            <a:avLst/>
          </a:prstGeom>
          <a:solidFill>
            <a:srgbClr val="2E73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250"/>
          </a:p>
        </p:txBody>
      </p:sp>
      <p:cxnSp>
        <p:nvCxnSpPr>
          <p:cNvPr id="131" name="Connector 15">
            <a:extLst>
              <a:ext uri="{FF2B5EF4-FFF2-40B4-BE49-F238E27FC236}">
                <a16:creationId xmlns:a16="http://schemas.microsoft.com/office/drawing/2014/main" id="{9E729140-1AF0-6C73-0416-8E8AAEABB2FC}"/>
              </a:ext>
            </a:extLst>
          </p:cNvPr>
          <p:cNvCxnSpPr/>
          <p:nvPr/>
        </p:nvCxnSpPr>
        <p:spPr>
          <a:xfrm>
            <a:off x="8058150" y="2560320"/>
            <a:ext cx="2880360" cy="0"/>
          </a:xfrm>
          <a:prstGeom prst="line">
            <a:avLst/>
          </a:prstGeom>
          <a:ln w="11430">
            <a:solidFill>
              <a:srgbClr val="DDE1E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2" name="Oval 16">
            <a:extLst>
              <a:ext uri="{FF2B5EF4-FFF2-40B4-BE49-F238E27FC236}">
                <a16:creationId xmlns:a16="http://schemas.microsoft.com/office/drawing/2014/main" id="{0A226704-1283-12BB-9F97-02DF0691B772}"/>
              </a:ext>
            </a:extLst>
          </p:cNvPr>
          <p:cNvSpPr/>
          <p:nvPr/>
        </p:nvSpPr>
        <p:spPr>
          <a:xfrm>
            <a:off x="8058150" y="2491740"/>
            <a:ext cx="137160" cy="137160"/>
          </a:xfrm>
          <a:prstGeom prst="ellipse">
            <a:avLst/>
          </a:prstGeom>
          <a:solidFill>
            <a:srgbClr val="2E73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250"/>
          </a:p>
        </p:txBody>
      </p:sp>
      <p:cxnSp>
        <p:nvCxnSpPr>
          <p:cNvPr id="133" name="Connector 17">
            <a:extLst>
              <a:ext uri="{FF2B5EF4-FFF2-40B4-BE49-F238E27FC236}">
                <a16:creationId xmlns:a16="http://schemas.microsoft.com/office/drawing/2014/main" id="{CE0D92D1-A3D2-5463-AF4C-EAD67ECAB87A}"/>
              </a:ext>
            </a:extLst>
          </p:cNvPr>
          <p:cNvCxnSpPr/>
          <p:nvPr/>
        </p:nvCxnSpPr>
        <p:spPr>
          <a:xfrm>
            <a:off x="11258550" y="2560320"/>
            <a:ext cx="2880360" cy="0"/>
          </a:xfrm>
          <a:prstGeom prst="line">
            <a:avLst/>
          </a:prstGeom>
          <a:ln w="11430">
            <a:solidFill>
              <a:srgbClr val="DDE1E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4" name="Oval 18">
            <a:extLst>
              <a:ext uri="{FF2B5EF4-FFF2-40B4-BE49-F238E27FC236}">
                <a16:creationId xmlns:a16="http://schemas.microsoft.com/office/drawing/2014/main" id="{10A6129F-0330-9338-C1B3-1CC5BEC5A789}"/>
              </a:ext>
            </a:extLst>
          </p:cNvPr>
          <p:cNvSpPr/>
          <p:nvPr/>
        </p:nvSpPr>
        <p:spPr>
          <a:xfrm>
            <a:off x="11258550" y="2491740"/>
            <a:ext cx="137160" cy="137160"/>
          </a:xfrm>
          <a:prstGeom prst="ellipse">
            <a:avLst/>
          </a:prstGeom>
          <a:solidFill>
            <a:srgbClr val="2E73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250"/>
          </a:p>
        </p:txBody>
      </p:sp>
      <p:sp>
        <p:nvSpPr>
          <p:cNvPr id="135" name="TextBox 134">
            <a:extLst>
              <a:ext uri="{FF2B5EF4-FFF2-40B4-BE49-F238E27FC236}">
                <a16:creationId xmlns:a16="http://schemas.microsoft.com/office/drawing/2014/main" id="{63752B73-1034-4183-A946-EF3D22A80355}"/>
              </a:ext>
            </a:extLst>
          </p:cNvPr>
          <p:cNvSpPr txBox="1"/>
          <p:nvPr/>
        </p:nvSpPr>
        <p:spPr>
          <a:xfrm>
            <a:off x="4857750" y="2857501"/>
            <a:ext cx="2880360" cy="55784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600" b="1">
                <a:solidFill>
                  <a:srgbClr val="2E7379"/>
                </a:solidFill>
                <a:latin typeface="Aptos"/>
              </a:rPr>
              <a:t>−11 %</a:t>
            </a:r>
          </a:p>
        </p:txBody>
      </p:sp>
      <p:sp>
        <p:nvSpPr>
          <p:cNvPr id="136" name="TextBox 135">
            <a:extLst>
              <a:ext uri="{FF2B5EF4-FFF2-40B4-BE49-F238E27FC236}">
                <a16:creationId xmlns:a16="http://schemas.microsoft.com/office/drawing/2014/main" id="{3A3D73DB-0FA3-78EF-F00A-8E4F20A4355D}"/>
              </a:ext>
            </a:extLst>
          </p:cNvPr>
          <p:cNvSpPr txBox="1"/>
          <p:nvPr/>
        </p:nvSpPr>
        <p:spPr>
          <a:xfrm>
            <a:off x="4857750" y="3543301"/>
            <a:ext cx="2880360" cy="83099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b="1" err="1">
                <a:solidFill>
                  <a:srgbClr val="223547"/>
                </a:solidFill>
                <a:latin typeface="Aptos"/>
              </a:rPr>
              <a:t>Pašnāvību</a:t>
            </a:r>
            <a:r>
              <a:rPr b="1">
                <a:solidFill>
                  <a:srgbClr val="223547"/>
                </a:solidFill>
                <a:latin typeface="Aptos"/>
              </a:rPr>
              <a:t> </a:t>
            </a:r>
            <a:r>
              <a:rPr b="1" err="1">
                <a:solidFill>
                  <a:srgbClr val="223547"/>
                </a:solidFill>
                <a:latin typeface="Aptos"/>
              </a:rPr>
              <a:t>skaita</a:t>
            </a:r>
            <a:r>
              <a:rPr b="1">
                <a:solidFill>
                  <a:srgbClr val="223547"/>
                </a:solidFill>
                <a:latin typeface="Aptos"/>
              </a:rPr>
              <a:t> </a:t>
            </a:r>
            <a:r>
              <a:rPr b="1" err="1">
                <a:solidFill>
                  <a:srgbClr val="223547"/>
                </a:solidFill>
                <a:latin typeface="Aptos"/>
              </a:rPr>
              <a:t>samazinājums</a:t>
            </a:r>
            <a:r>
              <a:rPr b="1">
                <a:solidFill>
                  <a:srgbClr val="223547"/>
                </a:solidFill>
                <a:latin typeface="Aptos"/>
              </a:rPr>
              <a:t>
2023.–2025. </a:t>
            </a:r>
            <a:r>
              <a:rPr b="1" err="1">
                <a:solidFill>
                  <a:srgbClr val="223547"/>
                </a:solidFill>
                <a:latin typeface="Aptos"/>
              </a:rPr>
              <a:t>gadā</a:t>
            </a:r>
            <a:endParaRPr b="1">
              <a:solidFill>
                <a:srgbClr val="223547"/>
              </a:solidFill>
              <a:latin typeface="Aptos"/>
            </a:endParaRPr>
          </a:p>
        </p:txBody>
      </p:sp>
      <p:sp>
        <p:nvSpPr>
          <p:cNvPr id="137" name="TextBox 136">
            <a:extLst>
              <a:ext uri="{FF2B5EF4-FFF2-40B4-BE49-F238E27FC236}">
                <a16:creationId xmlns:a16="http://schemas.microsoft.com/office/drawing/2014/main" id="{FBED29B8-19CF-3591-7229-C6C9182643DF}"/>
              </a:ext>
            </a:extLst>
          </p:cNvPr>
          <p:cNvSpPr txBox="1"/>
          <p:nvPr/>
        </p:nvSpPr>
        <p:spPr>
          <a:xfrm>
            <a:off x="4857750" y="4663440"/>
            <a:ext cx="2880360" cy="49244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00">
                <a:solidFill>
                  <a:srgbClr val="7A8791"/>
                </a:solidFill>
                <a:latin typeface="Aptos"/>
              </a:rPr>
              <a:t>No 266 </a:t>
            </a:r>
            <a:r>
              <a:rPr sz="1600" err="1">
                <a:solidFill>
                  <a:srgbClr val="7A8791"/>
                </a:solidFill>
                <a:latin typeface="Aptos"/>
              </a:rPr>
              <a:t>gadījumiem</a:t>
            </a:r>
            <a:r>
              <a:rPr sz="1600">
                <a:solidFill>
                  <a:srgbClr val="7A8791"/>
                </a:solidFill>
                <a:latin typeface="Aptos"/>
              </a:rPr>
              <a:t> 2023. </a:t>
            </a:r>
            <a:r>
              <a:rPr sz="1600" err="1">
                <a:solidFill>
                  <a:srgbClr val="7A8791"/>
                </a:solidFill>
                <a:latin typeface="Aptos"/>
              </a:rPr>
              <a:t>gadā</a:t>
            </a:r>
            <a:r>
              <a:rPr sz="1600">
                <a:solidFill>
                  <a:srgbClr val="7A8791"/>
                </a:solidFill>
                <a:latin typeface="Aptos"/>
              </a:rPr>
              <a:t>
</a:t>
            </a:r>
            <a:r>
              <a:rPr sz="1600" err="1">
                <a:solidFill>
                  <a:srgbClr val="7A8791"/>
                </a:solidFill>
                <a:latin typeface="Aptos"/>
              </a:rPr>
              <a:t>līdz</a:t>
            </a:r>
            <a:r>
              <a:rPr sz="1600">
                <a:solidFill>
                  <a:srgbClr val="7A8791"/>
                </a:solidFill>
                <a:latin typeface="Aptos"/>
              </a:rPr>
              <a:t> 238 </a:t>
            </a:r>
            <a:r>
              <a:rPr sz="1600" err="1">
                <a:solidFill>
                  <a:srgbClr val="7A8791"/>
                </a:solidFill>
                <a:latin typeface="Aptos"/>
              </a:rPr>
              <a:t>gadījumiem</a:t>
            </a:r>
            <a:r>
              <a:rPr sz="1600">
                <a:solidFill>
                  <a:srgbClr val="7A8791"/>
                </a:solidFill>
                <a:latin typeface="Aptos"/>
              </a:rPr>
              <a:t> 2025. </a:t>
            </a:r>
            <a:r>
              <a:rPr sz="1600" err="1">
                <a:solidFill>
                  <a:srgbClr val="7A8791"/>
                </a:solidFill>
                <a:latin typeface="Aptos"/>
              </a:rPr>
              <a:t>gadā</a:t>
            </a:r>
            <a:r>
              <a:rPr sz="1600">
                <a:solidFill>
                  <a:srgbClr val="7A8791"/>
                </a:solidFill>
                <a:latin typeface="Aptos"/>
              </a:rPr>
              <a:t>.</a:t>
            </a:r>
          </a:p>
        </p:txBody>
      </p:sp>
      <p:sp>
        <p:nvSpPr>
          <p:cNvPr id="138" name="TextBox 137">
            <a:extLst>
              <a:ext uri="{FF2B5EF4-FFF2-40B4-BE49-F238E27FC236}">
                <a16:creationId xmlns:a16="http://schemas.microsoft.com/office/drawing/2014/main" id="{E55CFA2A-DC9A-1470-3EBA-9810CECFDF26}"/>
              </a:ext>
            </a:extLst>
          </p:cNvPr>
          <p:cNvSpPr txBox="1"/>
          <p:nvPr/>
        </p:nvSpPr>
        <p:spPr>
          <a:xfrm>
            <a:off x="8058150" y="2857500"/>
            <a:ext cx="2880360" cy="6771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200" b="1" err="1">
                <a:solidFill>
                  <a:srgbClr val="223547"/>
                </a:solidFill>
                <a:latin typeface="Aptos"/>
              </a:rPr>
              <a:t>Plašāka</a:t>
            </a:r>
            <a:r>
              <a:rPr lang="lv-LV" sz="2200" b="1">
                <a:solidFill>
                  <a:srgbClr val="223547"/>
                </a:solidFill>
                <a:latin typeface="Aptos"/>
              </a:rPr>
              <a:t> pakalpojumu </a:t>
            </a:r>
            <a:r>
              <a:rPr sz="2200" b="1">
                <a:solidFill>
                  <a:srgbClr val="223547"/>
                </a:solidFill>
                <a:latin typeface="Aptos"/>
              </a:rPr>
              <a:t>
</a:t>
            </a:r>
            <a:r>
              <a:rPr sz="2200" b="1" err="1">
                <a:solidFill>
                  <a:srgbClr val="223547"/>
                </a:solidFill>
                <a:latin typeface="Aptos"/>
              </a:rPr>
              <a:t>pieejamība</a:t>
            </a:r>
            <a:endParaRPr sz="2200" b="1">
              <a:solidFill>
                <a:srgbClr val="223547"/>
              </a:solidFill>
              <a:latin typeface="Aptos"/>
            </a:endParaRPr>
          </a:p>
        </p:txBody>
      </p:sp>
      <p:sp>
        <p:nvSpPr>
          <p:cNvPr id="139" name="TextBox 138">
            <a:extLst>
              <a:ext uri="{FF2B5EF4-FFF2-40B4-BE49-F238E27FC236}">
                <a16:creationId xmlns:a16="http://schemas.microsoft.com/office/drawing/2014/main" id="{CE741278-BC2E-2DBC-DA69-F96C0DC22944}"/>
              </a:ext>
            </a:extLst>
          </p:cNvPr>
          <p:cNvSpPr txBox="1"/>
          <p:nvPr/>
        </p:nvSpPr>
        <p:spPr>
          <a:xfrm>
            <a:off x="8058150" y="3840481"/>
            <a:ext cx="2880360" cy="83099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b="1" err="1">
                <a:solidFill>
                  <a:srgbClr val="223547"/>
                </a:solidFill>
                <a:latin typeface="Aptos"/>
              </a:rPr>
              <a:t>Valsts</a:t>
            </a:r>
            <a:r>
              <a:rPr b="1">
                <a:solidFill>
                  <a:srgbClr val="223547"/>
                </a:solidFill>
                <a:latin typeface="Aptos"/>
              </a:rPr>
              <a:t> </a:t>
            </a:r>
            <a:r>
              <a:rPr b="1" err="1">
                <a:solidFill>
                  <a:srgbClr val="223547"/>
                </a:solidFill>
                <a:latin typeface="Aptos"/>
              </a:rPr>
              <a:t>apmaksātai</a:t>
            </a:r>
            <a:r>
              <a:rPr b="1">
                <a:solidFill>
                  <a:srgbClr val="223547"/>
                </a:solidFill>
                <a:latin typeface="Aptos"/>
              </a:rPr>
              <a:t> </a:t>
            </a:r>
            <a:r>
              <a:rPr b="1" err="1">
                <a:solidFill>
                  <a:srgbClr val="223547"/>
                </a:solidFill>
                <a:latin typeface="Aptos"/>
              </a:rPr>
              <a:t>psihiskās</a:t>
            </a:r>
            <a:r>
              <a:rPr b="1">
                <a:solidFill>
                  <a:srgbClr val="223547"/>
                </a:solidFill>
                <a:latin typeface="Aptos"/>
              </a:rPr>
              <a:t>
</a:t>
            </a:r>
            <a:r>
              <a:rPr b="1" err="1">
                <a:solidFill>
                  <a:srgbClr val="223547"/>
                </a:solidFill>
                <a:latin typeface="Aptos"/>
              </a:rPr>
              <a:t>veselības</a:t>
            </a:r>
            <a:r>
              <a:rPr b="1">
                <a:solidFill>
                  <a:srgbClr val="223547"/>
                </a:solidFill>
                <a:latin typeface="Aptos"/>
              </a:rPr>
              <a:t> </a:t>
            </a:r>
            <a:r>
              <a:rPr b="1" err="1">
                <a:solidFill>
                  <a:srgbClr val="223547"/>
                </a:solidFill>
                <a:latin typeface="Aptos"/>
              </a:rPr>
              <a:t>aprūpei</a:t>
            </a:r>
            <a:endParaRPr b="1">
              <a:solidFill>
                <a:srgbClr val="223547"/>
              </a:solidFill>
              <a:latin typeface="Aptos"/>
            </a:endParaRPr>
          </a:p>
        </p:txBody>
      </p:sp>
      <p:sp>
        <p:nvSpPr>
          <p:cNvPr id="140" name="TextBox 139">
            <a:extLst>
              <a:ext uri="{FF2B5EF4-FFF2-40B4-BE49-F238E27FC236}">
                <a16:creationId xmlns:a16="http://schemas.microsoft.com/office/drawing/2014/main" id="{06E26711-D932-08AD-4E60-93A1AC128EA3}"/>
              </a:ext>
            </a:extLst>
          </p:cNvPr>
          <p:cNvSpPr txBox="1"/>
          <p:nvPr/>
        </p:nvSpPr>
        <p:spPr>
          <a:xfrm>
            <a:off x="8058150" y="4823461"/>
            <a:ext cx="2880360" cy="123110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00" err="1">
                <a:solidFill>
                  <a:srgbClr val="7A8791"/>
                </a:solidFill>
                <a:latin typeface="Aptos"/>
              </a:rPr>
              <a:t>Paplašināts</a:t>
            </a:r>
            <a:r>
              <a:rPr sz="1600">
                <a:solidFill>
                  <a:srgbClr val="7A8791"/>
                </a:solidFill>
                <a:latin typeface="Aptos"/>
              </a:rPr>
              <a:t> </a:t>
            </a:r>
            <a:r>
              <a:rPr sz="1600" err="1">
                <a:solidFill>
                  <a:srgbClr val="7A8791"/>
                </a:solidFill>
                <a:latin typeface="Aptos"/>
              </a:rPr>
              <a:t>pakalpojumu</a:t>
            </a:r>
            <a:r>
              <a:rPr sz="1600">
                <a:solidFill>
                  <a:srgbClr val="7A8791"/>
                </a:solidFill>
                <a:latin typeface="Aptos"/>
              </a:rPr>
              <a:t> </a:t>
            </a:r>
            <a:r>
              <a:rPr sz="1600" err="1">
                <a:solidFill>
                  <a:srgbClr val="7A8791"/>
                </a:solidFill>
                <a:latin typeface="Aptos"/>
              </a:rPr>
              <a:t>klāsts</a:t>
            </a:r>
            <a:r>
              <a:rPr sz="1600">
                <a:solidFill>
                  <a:srgbClr val="7A8791"/>
                </a:solidFill>
                <a:latin typeface="Aptos"/>
              </a:rPr>
              <a:t>,
</a:t>
            </a:r>
            <a:r>
              <a:rPr sz="1600" err="1">
                <a:solidFill>
                  <a:srgbClr val="7A8791"/>
                </a:solidFill>
                <a:latin typeface="Aptos"/>
              </a:rPr>
              <a:t>reģionālais</a:t>
            </a:r>
            <a:r>
              <a:rPr sz="1600">
                <a:solidFill>
                  <a:srgbClr val="7A8791"/>
                </a:solidFill>
                <a:latin typeface="Aptos"/>
              </a:rPr>
              <a:t> </a:t>
            </a:r>
            <a:r>
              <a:rPr sz="1600" err="1">
                <a:solidFill>
                  <a:srgbClr val="7A8791"/>
                </a:solidFill>
                <a:latin typeface="Aptos"/>
              </a:rPr>
              <a:t>pārklājums</a:t>
            </a:r>
            <a:r>
              <a:rPr sz="1600">
                <a:solidFill>
                  <a:srgbClr val="7A8791"/>
                </a:solidFill>
                <a:latin typeface="Aptos"/>
              </a:rPr>
              <a:t> un </a:t>
            </a:r>
            <a:r>
              <a:rPr sz="1600" err="1">
                <a:solidFill>
                  <a:srgbClr val="7A8791"/>
                </a:solidFill>
                <a:latin typeface="Aptos"/>
              </a:rPr>
              <a:t>saņēmēju</a:t>
            </a:r>
            <a:r>
              <a:rPr sz="1600">
                <a:solidFill>
                  <a:srgbClr val="7A8791"/>
                </a:solidFill>
                <a:latin typeface="Aptos"/>
              </a:rPr>
              <a:t>
</a:t>
            </a:r>
            <a:r>
              <a:rPr sz="1600" err="1">
                <a:solidFill>
                  <a:srgbClr val="7A8791"/>
                </a:solidFill>
                <a:latin typeface="Aptos"/>
              </a:rPr>
              <a:t>skaits</a:t>
            </a:r>
            <a:r>
              <a:rPr sz="1600">
                <a:solidFill>
                  <a:srgbClr val="7A8791"/>
                </a:solidFill>
                <a:latin typeface="Aptos"/>
              </a:rPr>
              <a:t>, </a:t>
            </a:r>
            <a:r>
              <a:rPr sz="1600" err="1">
                <a:solidFill>
                  <a:srgbClr val="7A8791"/>
                </a:solidFill>
                <a:latin typeface="Aptos"/>
              </a:rPr>
              <a:t>tostarp</a:t>
            </a:r>
            <a:r>
              <a:rPr sz="1600">
                <a:solidFill>
                  <a:srgbClr val="7A8791"/>
                </a:solidFill>
                <a:latin typeface="Aptos"/>
              </a:rPr>
              <a:t> </a:t>
            </a:r>
            <a:r>
              <a:rPr sz="1600" err="1">
                <a:solidFill>
                  <a:srgbClr val="7A8791"/>
                </a:solidFill>
                <a:latin typeface="Aptos"/>
              </a:rPr>
              <a:t>bērniem</a:t>
            </a:r>
            <a:r>
              <a:rPr sz="1600">
                <a:solidFill>
                  <a:srgbClr val="7A8791"/>
                </a:solidFill>
                <a:latin typeface="Aptos"/>
              </a:rPr>
              <a:t> un
</a:t>
            </a:r>
            <a:r>
              <a:rPr sz="1600" err="1">
                <a:solidFill>
                  <a:srgbClr val="7A8791"/>
                </a:solidFill>
                <a:latin typeface="Aptos"/>
              </a:rPr>
              <a:t>pusaudžiem</a:t>
            </a:r>
            <a:r>
              <a:rPr sz="1600">
                <a:solidFill>
                  <a:srgbClr val="7A8791"/>
                </a:solidFill>
                <a:latin typeface="Aptos"/>
              </a:rPr>
              <a:t>.</a:t>
            </a:r>
          </a:p>
        </p:txBody>
      </p:sp>
      <p:sp>
        <p:nvSpPr>
          <p:cNvPr id="141" name="TextBox 140">
            <a:extLst>
              <a:ext uri="{FF2B5EF4-FFF2-40B4-BE49-F238E27FC236}">
                <a16:creationId xmlns:a16="http://schemas.microsoft.com/office/drawing/2014/main" id="{A936B13A-800E-6242-240E-63889D033E9A}"/>
              </a:ext>
            </a:extLst>
          </p:cNvPr>
          <p:cNvSpPr txBox="1"/>
          <p:nvPr/>
        </p:nvSpPr>
        <p:spPr>
          <a:xfrm>
            <a:off x="11258550" y="2857501"/>
            <a:ext cx="2880360" cy="5539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600" b="1">
                <a:solidFill>
                  <a:srgbClr val="2E7379"/>
                </a:solidFill>
                <a:latin typeface="Aptos"/>
              </a:rPr>
              <a:t>2 239</a:t>
            </a:r>
          </a:p>
        </p:txBody>
      </p:sp>
      <p:sp>
        <p:nvSpPr>
          <p:cNvPr id="142" name="TextBox 141">
            <a:extLst>
              <a:ext uri="{FF2B5EF4-FFF2-40B4-BE49-F238E27FC236}">
                <a16:creationId xmlns:a16="http://schemas.microsoft.com/office/drawing/2014/main" id="{C6549100-CD82-4FCF-17B3-0B24F18D0AC7}"/>
              </a:ext>
            </a:extLst>
          </p:cNvPr>
          <p:cNvSpPr txBox="1"/>
          <p:nvPr/>
        </p:nvSpPr>
        <p:spPr>
          <a:xfrm>
            <a:off x="11258550" y="3543300"/>
            <a:ext cx="2880360" cy="11079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b="1" err="1">
                <a:solidFill>
                  <a:srgbClr val="223547"/>
                </a:solidFill>
                <a:latin typeface="Aptos"/>
              </a:rPr>
              <a:t>Bērni</a:t>
            </a:r>
            <a:r>
              <a:rPr b="1">
                <a:solidFill>
                  <a:srgbClr val="223547"/>
                </a:solidFill>
                <a:latin typeface="Aptos"/>
              </a:rPr>
              <a:t> un </a:t>
            </a:r>
            <a:r>
              <a:rPr b="1" err="1">
                <a:solidFill>
                  <a:srgbClr val="223547"/>
                </a:solidFill>
                <a:latin typeface="Aptos"/>
              </a:rPr>
              <a:t>pusaudži</a:t>
            </a:r>
            <a:r>
              <a:rPr b="1">
                <a:solidFill>
                  <a:srgbClr val="223547"/>
                </a:solidFill>
                <a:latin typeface="Aptos"/>
              </a:rPr>
              <a:t> </a:t>
            </a:r>
            <a:r>
              <a:rPr b="1" err="1">
                <a:solidFill>
                  <a:srgbClr val="223547"/>
                </a:solidFill>
                <a:latin typeface="Aptos"/>
              </a:rPr>
              <a:t>saņēma</a:t>
            </a:r>
            <a:r>
              <a:rPr b="1">
                <a:solidFill>
                  <a:srgbClr val="223547"/>
                </a:solidFill>
                <a:latin typeface="Aptos"/>
              </a:rPr>
              <a:t>
</a:t>
            </a:r>
            <a:r>
              <a:rPr b="1" err="1">
                <a:solidFill>
                  <a:srgbClr val="223547"/>
                </a:solidFill>
                <a:latin typeface="Aptos"/>
              </a:rPr>
              <a:t>ilgstošu</a:t>
            </a:r>
            <a:r>
              <a:rPr b="1">
                <a:solidFill>
                  <a:srgbClr val="223547"/>
                </a:solidFill>
                <a:latin typeface="Aptos"/>
              </a:rPr>
              <a:t> </a:t>
            </a:r>
            <a:r>
              <a:rPr b="1" err="1">
                <a:solidFill>
                  <a:srgbClr val="223547"/>
                </a:solidFill>
                <a:latin typeface="Aptos"/>
              </a:rPr>
              <a:t>psihiskās</a:t>
            </a:r>
            <a:r>
              <a:rPr b="1">
                <a:solidFill>
                  <a:srgbClr val="223547"/>
                </a:solidFill>
                <a:latin typeface="Aptos"/>
              </a:rPr>
              <a:t> </a:t>
            </a:r>
            <a:r>
              <a:rPr b="1" err="1">
                <a:solidFill>
                  <a:srgbClr val="223547"/>
                </a:solidFill>
                <a:latin typeface="Aptos"/>
              </a:rPr>
              <a:t>veselības</a:t>
            </a:r>
            <a:r>
              <a:rPr b="1">
                <a:solidFill>
                  <a:srgbClr val="223547"/>
                </a:solidFill>
                <a:latin typeface="Aptos"/>
              </a:rPr>
              <a:t>
</a:t>
            </a:r>
            <a:r>
              <a:rPr b="1" err="1">
                <a:solidFill>
                  <a:srgbClr val="223547"/>
                </a:solidFill>
                <a:latin typeface="Aptos"/>
              </a:rPr>
              <a:t>atbalstu</a:t>
            </a:r>
            <a:r>
              <a:rPr b="1">
                <a:solidFill>
                  <a:srgbClr val="223547"/>
                </a:solidFill>
                <a:latin typeface="Aptos"/>
              </a:rPr>
              <a:t> 2025. </a:t>
            </a:r>
            <a:r>
              <a:rPr b="1" err="1">
                <a:solidFill>
                  <a:srgbClr val="223547"/>
                </a:solidFill>
                <a:latin typeface="Aptos"/>
              </a:rPr>
              <a:t>gadā</a:t>
            </a:r>
            <a:endParaRPr b="1">
              <a:solidFill>
                <a:srgbClr val="223547"/>
              </a:solidFill>
              <a:latin typeface="Aptos"/>
            </a:endParaRPr>
          </a:p>
        </p:txBody>
      </p:sp>
      <p:sp>
        <p:nvSpPr>
          <p:cNvPr id="143" name="TextBox 142">
            <a:extLst>
              <a:ext uri="{FF2B5EF4-FFF2-40B4-BE49-F238E27FC236}">
                <a16:creationId xmlns:a16="http://schemas.microsoft.com/office/drawing/2014/main" id="{2390B1C2-5802-B922-E848-32313EE54EFB}"/>
              </a:ext>
            </a:extLst>
          </p:cNvPr>
          <p:cNvSpPr txBox="1"/>
          <p:nvPr/>
        </p:nvSpPr>
        <p:spPr>
          <a:xfrm>
            <a:off x="11258550" y="4960620"/>
            <a:ext cx="2880360" cy="123110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00" err="1">
                <a:solidFill>
                  <a:srgbClr val="7A8791"/>
                </a:solidFill>
                <a:latin typeface="Aptos"/>
              </a:rPr>
              <a:t>Pakalpojums</a:t>
            </a:r>
            <a:r>
              <a:rPr sz="1600">
                <a:solidFill>
                  <a:srgbClr val="7A8791"/>
                </a:solidFill>
                <a:latin typeface="Aptos"/>
              </a:rPr>
              <a:t> </a:t>
            </a:r>
            <a:r>
              <a:rPr sz="1600" err="1">
                <a:solidFill>
                  <a:srgbClr val="7A8791"/>
                </a:solidFill>
                <a:latin typeface="Aptos"/>
              </a:rPr>
              <a:t>nodrošināts</a:t>
            </a:r>
            <a:r>
              <a:rPr sz="1600">
                <a:solidFill>
                  <a:srgbClr val="7A8791"/>
                </a:solidFill>
                <a:latin typeface="Aptos"/>
              </a:rPr>
              <a:t> 13 </a:t>
            </a:r>
            <a:r>
              <a:rPr sz="1600" err="1">
                <a:solidFill>
                  <a:srgbClr val="7A8791"/>
                </a:solidFill>
                <a:latin typeface="Aptos"/>
              </a:rPr>
              <a:t>Bērnu</a:t>
            </a:r>
            <a:r>
              <a:rPr sz="1600">
                <a:solidFill>
                  <a:srgbClr val="7A8791"/>
                </a:solidFill>
                <a:latin typeface="Aptos"/>
              </a:rPr>
              <a:t> un
</a:t>
            </a:r>
            <a:r>
              <a:rPr sz="1600" err="1">
                <a:solidFill>
                  <a:srgbClr val="7A8791"/>
                </a:solidFill>
                <a:latin typeface="Aptos"/>
              </a:rPr>
              <a:t>pusaudžu</a:t>
            </a:r>
            <a:r>
              <a:rPr sz="1600">
                <a:solidFill>
                  <a:srgbClr val="7A8791"/>
                </a:solidFill>
                <a:latin typeface="Aptos"/>
              </a:rPr>
              <a:t> </a:t>
            </a:r>
            <a:r>
              <a:rPr sz="1600" err="1">
                <a:solidFill>
                  <a:srgbClr val="7A8791"/>
                </a:solidFill>
                <a:latin typeface="Aptos"/>
              </a:rPr>
              <a:t>resursu</a:t>
            </a:r>
            <a:r>
              <a:rPr sz="1600">
                <a:solidFill>
                  <a:srgbClr val="7A8791"/>
                </a:solidFill>
                <a:latin typeface="Aptos"/>
              </a:rPr>
              <a:t> centra </a:t>
            </a:r>
            <a:r>
              <a:rPr sz="1600" err="1">
                <a:solidFill>
                  <a:srgbClr val="7A8791"/>
                </a:solidFill>
                <a:latin typeface="Aptos"/>
              </a:rPr>
              <a:t>filiālēs</a:t>
            </a:r>
            <a:r>
              <a:rPr sz="1600">
                <a:solidFill>
                  <a:srgbClr val="7A8791"/>
                </a:solidFill>
                <a:latin typeface="Aptos"/>
              </a:rPr>
              <a:t> </a:t>
            </a:r>
            <a:r>
              <a:rPr sz="1600" err="1">
                <a:solidFill>
                  <a:srgbClr val="7A8791"/>
                </a:solidFill>
                <a:latin typeface="Aptos"/>
              </a:rPr>
              <a:t>visā</a:t>
            </a:r>
            <a:r>
              <a:rPr sz="1600">
                <a:solidFill>
                  <a:srgbClr val="7A8791"/>
                </a:solidFill>
                <a:latin typeface="Aptos"/>
              </a:rPr>
              <a:t>
</a:t>
            </a:r>
            <a:r>
              <a:rPr sz="1600" err="1">
                <a:solidFill>
                  <a:srgbClr val="7A8791"/>
                </a:solidFill>
                <a:latin typeface="Aptos"/>
              </a:rPr>
              <a:t>Latvijā</a:t>
            </a:r>
            <a:r>
              <a:rPr sz="1600">
                <a:solidFill>
                  <a:srgbClr val="7A8791"/>
                </a:solidFill>
                <a:latin typeface="Aptos"/>
              </a:rPr>
              <a:t>.</a:t>
            </a:r>
          </a:p>
        </p:txBody>
      </p:sp>
      <p:cxnSp>
        <p:nvCxnSpPr>
          <p:cNvPr id="144" name="Connector 28">
            <a:extLst>
              <a:ext uri="{FF2B5EF4-FFF2-40B4-BE49-F238E27FC236}">
                <a16:creationId xmlns:a16="http://schemas.microsoft.com/office/drawing/2014/main" id="{FA567D9D-5EE3-26D4-CA41-ADF3FABBECAF}"/>
              </a:ext>
            </a:extLst>
          </p:cNvPr>
          <p:cNvCxnSpPr/>
          <p:nvPr/>
        </p:nvCxnSpPr>
        <p:spPr>
          <a:xfrm>
            <a:off x="4857750" y="6446520"/>
            <a:ext cx="9281160" cy="0"/>
          </a:xfrm>
          <a:prstGeom prst="line">
            <a:avLst/>
          </a:prstGeom>
          <a:ln w="11430">
            <a:solidFill>
              <a:srgbClr val="DDE1E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093400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687F77-5C24-C880-C2E5-51898B0B53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7AE825FD-0DCE-A0E6-BDC6-382949EA612C}"/>
              </a:ext>
            </a:extLst>
          </p:cNvPr>
          <p:cNvSpPr/>
          <p:nvPr/>
        </p:nvSpPr>
        <p:spPr>
          <a:xfrm>
            <a:off x="0" y="0"/>
            <a:ext cx="182880" cy="8572500"/>
          </a:xfrm>
          <a:prstGeom prst="rect">
            <a:avLst/>
          </a:prstGeom>
          <a:solidFill>
            <a:srgbClr val="F26A21"/>
          </a:solidFill>
          <a:ln w="12700">
            <a:solidFill>
              <a:srgbClr val="F26A21">
                <a:alpha val="0"/>
              </a:srgbClr>
            </a:solidFill>
            <a:prstDash val="solid"/>
          </a:ln>
        </p:spPr>
        <p:txBody>
          <a:bodyPr/>
          <a:lstStyle/>
          <a:p>
            <a:endParaRPr lang="lv-LV" sz="225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A413BE77-524F-11FE-EA9B-FA5D927A768D}"/>
              </a:ext>
            </a:extLst>
          </p:cNvPr>
          <p:cNvSpPr/>
          <p:nvPr/>
        </p:nvSpPr>
        <p:spPr>
          <a:xfrm>
            <a:off x="788670" y="297180"/>
            <a:ext cx="54864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200" b="1" kern="0" spc="50">
                <a:solidFill>
                  <a:srgbClr val="F26A2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ĀRĒJO NĀVES CĒLOŅU NOVĒRŠANA</a:t>
            </a:r>
            <a:endParaRPr lang="en-US" sz="120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F2B69251-3AC5-B89C-5887-57B0D66D7449}"/>
              </a:ext>
            </a:extLst>
          </p:cNvPr>
          <p:cNvSpPr/>
          <p:nvPr/>
        </p:nvSpPr>
        <p:spPr>
          <a:xfrm>
            <a:off x="800100" y="765810"/>
            <a:ext cx="13487400" cy="6286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lv-LV" sz="2938" b="1">
                <a:solidFill>
                  <a:srgbClr val="2B3A49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Turpmāk stiprināmie pasākumi ārējo nāves cēloņu mazināšanai</a:t>
            </a:r>
            <a:endParaRPr lang="en-US" sz="2938"/>
          </a:p>
        </p:txBody>
      </p:sp>
      <p:sp>
        <p:nvSpPr>
          <p:cNvPr id="41" name="Text 39">
            <a:extLst>
              <a:ext uri="{FF2B5EF4-FFF2-40B4-BE49-F238E27FC236}">
                <a16:creationId xmlns:a16="http://schemas.microsoft.com/office/drawing/2014/main" id="{4E9BDB01-486F-87CE-370C-FFE80DA04349}"/>
              </a:ext>
            </a:extLst>
          </p:cNvPr>
          <p:cNvSpPr/>
          <p:nvPr/>
        </p:nvSpPr>
        <p:spPr>
          <a:xfrm>
            <a:off x="800100" y="8126730"/>
            <a:ext cx="8229600" cy="2057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endParaRPr lang="en-US" sz="850"/>
          </a:p>
        </p:txBody>
      </p:sp>
      <p:sp>
        <p:nvSpPr>
          <p:cNvPr id="67" name="Taisnstūris 66">
            <a:extLst>
              <a:ext uri="{FF2B5EF4-FFF2-40B4-BE49-F238E27FC236}">
                <a16:creationId xmlns:a16="http://schemas.microsoft.com/office/drawing/2014/main" id="{497D2C24-B769-A7A5-D3CB-8971440887BB}"/>
              </a:ext>
            </a:extLst>
          </p:cNvPr>
          <p:cNvSpPr>
            <a:spLocks noGrp="1"/>
          </p:cNvSpPr>
          <p:nvPr/>
        </p:nvSpPr>
        <p:spPr>
          <a:xfrm>
            <a:off x="14192250" y="8001000"/>
            <a:ext cx="4762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rmAutofit fontScale="85714"/>
          </a:bodyPr>
          <a:lstStyle/>
          <a:p>
            <a:pPr algn="r">
              <a:defRPr sz="1050" b="0">
                <a:solidFill>
                  <a:srgbClr val="A6A29D"/>
                </a:solidFill>
                <a:latin typeface="Aptos"/>
                <a:ea typeface="Aptos"/>
                <a:cs typeface="Aptos"/>
              </a:defRPr>
            </a:pPr>
            <a:fld id="{BA594D5A-B502-4941-949F-F53BC1CB7285}" type="slidenum">
              <a:rPr lang="lv-LV" sz="1050" b="0" smtClean="0">
                <a:solidFill>
                  <a:srgbClr val="A6A29D"/>
                </a:solidFill>
                <a:latin typeface="Aptos"/>
                <a:ea typeface="Aptos"/>
                <a:cs typeface="Aptos"/>
              </a:rPr>
              <a:t>16</a:t>
            </a:fld>
            <a:endParaRPr sz="1050" b="0">
              <a:solidFill>
                <a:srgbClr val="A6A29D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8" name="TextBox 4">
            <a:extLst>
              <a:ext uri="{FF2B5EF4-FFF2-40B4-BE49-F238E27FC236}">
                <a16:creationId xmlns:a16="http://schemas.microsoft.com/office/drawing/2014/main" id="{018838B3-6175-D5A5-01D9-350488B2E44D}"/>
              </a:ext>
            </a:extLst>
          </p:cNvPr>
          <p:cNvSpPr txBox="1"/>
          <p:nvPr/>
        </p:nvSpPr>
        <p:spPr>
          <a:xfrm>
            <a:off x="708660" y="8061769"/>
            <a:ext cx="1980029" cy="246221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>
            <a:defPPr>
              <a:defRPr lang="en-LV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LV" sz="1000" i="1">
                <a:latin typeface="Aptos" panose="020B0004020202020204" pitchFamily="34" charset="0"/>
                <a:cs typeface="Times New Roman"/>
              </a:rPr>
              <a:t>Veselības ministrija  </a:t>
            </a:r>
            <a:r>
              <a:rPr lang="lv-LV" sz="1000" i="1">
                <a:latin typeface="Aptos" panose="020B0004020202020204" pitchFamily="34" charset="0"/>
                <a:cs typeface="Times New Roman"/>
              </a:rPr>
              <a:t>09</a:t>
            </a:r>
            <a:r>
              <a:rPr lang="en-LV" sz="1000" i="1">
                <a:latin typeface="Aptos" panose="020B0004020202020204" pitchFamily="34" charset="0"/>
                <a:cs typeface="Times New Roman"/>
              </a:rPr>
              <a:t>.</a:t>
            </a:r>
            <a:r>
              <a:rPr lang="lv-LV" sz="1000" i="1">
                <a:latin typeface="Aptos" panose="020B0004020202020204" pitchFamily="34" charset="0"/>
                <a:cs typeface="Times New Roman"/>
              </a:rPr>
              <a:t>10</a:t>
            </a:r>
            <a:r>
              <a:rPr lang="en-LV" sz="1000" i="1">
                <a:latin typeface="Aptos" panose="020B0004020202020204" pitchFamily="34" charset="0"/>
                <a:cs typeface="Times New Roman"/>
              </a:rPr>
              <a:t>.202</a:t>
            </a:r>
            <a:r>
              <a:rPr lang="lv-LV" sz="1000" i="1">
                <a:latin typeface="Aptos" panose="020B0004020202020204" pitchFamily="34" charset="0"/>
                <a:cs typeface="Times New Roman"/>
              </a:rPr>
              <a:t>6</a:t>
            </a:r>
            <a:r>
              <a:rPr lang="en-LV" sz="1000" i="1">
                <a:latin typeface="Aptos" panose="020B0004020202020204" pitchFamily="34" charset="0"/>
                <a:cs typeface="Times New Roman"/>
              </a:rPr>
              <a:t>.</a:t>
            </a:r>
          </a:p>
        </p:txBody>
      </p:sp>
      <p:cxnSp>
        <p:nvCxnSpPr>
          <p:cNvPr id="9" name="Straight Connector 6">
            <a:extLst>
              <a:ext uri="{FF2B5EF4-FFF2-40B4-BE49-F238E27FC236}">
                <a16:creationId xmlns:a16="http://schemas.microsoft.com/office/drawing/2014/main" id="{C48A7CAA-F3F4-414D-BCFB-DADF4105C295}"/>
              </a:ext>
            </a:extLst>
          </p:cNvPr>
          <p:cNvCxnSpPr>
            <a:cxnSpLocks/>
          </p:cNvCxnSpPr>
          <p:nvPr/>
        </p:nvCxnSpPr>
        <p:spPr>
          <a:xfrm>
            <a:off x="764606" y="7950559"/>
            <a:ext cx="1396104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0">
            <a:extLst>
              <a:ext uri="{FF2B5EF4-FFF2-40B4-BE49-F238E27FC236}">
                <a16:creationId xmlns:a16="http://schemas.microsoft.com/office/drawing/2014/main" id="{C46E1791-9CB8-904F-8A3F-A4BC58AB0600}"/>
              </a:ext>
            </a:extLst>
          </p:cNvPr>
          <p:cNvSpPr txBox="1"/>
          <p:nvPr/>
        </p:nvSpPr>
        <p:spPr>
          <a:xfrm>
            <a:off x="2676403" y="8051188"/>
            <a:ext cx="1276311" cy="246221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>
            <a:defPPr>
              <a:defRPr lang="en-LV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lv-LV" sz="1000" b="1">
                <a:latin typeface="Aptos" panose="020B0004020202020204" pitchFamily="34" charset="0"/>
                <a:ea typeface="Verdana"/>
                <a:cs typeface="Times New Roman"/>
              </a:rPr>
              <a:t>Ārējie nāves cēloņi</a:t>
            </a:r>
            <a:endParaRPr lang="en-US" sz="1000">
              <a:latin typeface="Aptos" panose="020B0004020202020204" pitchFamily="34" charset="0"/>
              <a:cs typeface="Times New Roman"/>
            </a:endParaRPr>
          </a:p>
        </p:txBody>
      </p:sp>
      <p:cxnSp>
        <p:nvCxnSpPr>
          <p:cNvPr id="15" name="Straight Connector 9">
            <a:extLst>
              <a:ext uri="{FF2B5EF4-FFF2-40B4-BE49-F238E27FC236}">
                <a16:creationId xmlns:a16="http://schemas.microsoft.com/office/drawing/2014/main" id="{7F176D85-02E5-F02F-4D54-27EF49DB7CF1}"/>
              </a:ext>
            </a:extLst>
          </p:cNvPr>
          <p:cNvCxnSpPr>
            <a:cxnSpLocks/>
          </p:cNvCxnSpPr>
          <p:nvPr/>
        </p:nvCxnSpPr>
        <p:spPr>
          <a:xfrm>
            <a:off x="2636312" y="8029678"/>
            <a:ext cx="0" cy="3895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Image 0" descr="/mnt/data/vm_logo.png">
            <a:extLst>
              <a:ext uri="{FF2B5EF4-FFF2-40B4-BE49-F238E27FC236}">
                <a16:creationId xmlns:a16="http://schemas.microsoft.com/office/drawing/2014/main" id="{6696FB94-A667-DAE9-841E-6B7F08C7FB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33837" y="75057"/>
            <a:ext cx="763213" cy="658368"/>
          </a:xfrm>
          <a:prstGeom prst="rect">
            <a:avLst/>
          </a:prstGeom>
        </p:spPr>
      </p:pic>
      <p:sp>
        <p:nvSpPr>
          <p:cNvPr id="27" name="Taisnstūris 26">
            <a:extLst>
              <a:ext uri="{FF2B5EF4-FFF2-40B4-BE49-F238E27FC236}">
                <a16:creationId xmlns:a16="http://schemas.microsoft.com/office/drawing/2014/main" id="{D4CFAE8E-AC6E-A8D0-1F06-E2742326532F}"/>
              </a:ext>
            </a:extLst>
          </p:cNvPr>
          <p:cNvSpPr>
            <a:spLocks noGrp="1"/>
          </p:cNvSpPr>
          <p:nvPr/>
        </p:nvSpPr>
        <p:spPr>
          <a:xfrm>
            <a:off x="868678" y="1414014"/>
            <a:ext cx="914400" cy="47625"/>
          </a:xfrm>
          <a:prstGeom prst="rect">
            <a:avLst/>
          </a:prstGeom>
          <a:solidFill>
            <a:srgbClr val="EF6C1C"/>
          </a:solidFill>
          <a:ln w="0">
            <a:solidFill>
              <a:srgbClr val="EF6C1C"/>
            </a:solidFill>
            <a:prstDash val="solid"/>
          </a:ln>
        </p:spPr>
        <p:txBody>
          <a:bodyPr/>
          <a:lstStyle/>
          <a:p>
            <a:endParaRPr lang="lv-LV"/>
          </a:p>
        </p:txBody>
      </p:sp>
      <p:sp>
        <p:nvSpPr>
          <p:cNvPr id="32" name="Rectangle 12">
            <a:extLst>
              <a:ext uri="{FF2B5EF4-FFF2-40B4-BE49-F238E27FC236}">
                <a16:creationId xmlns:a16="http://schemas.microsoft.com/office/drawing/2014/main" id="{F1D82D08-8F8F-473F-BB0C-D8B5144899AE}"/>
              </a:ext>
            </a:extLst>
          </p:cNvPr>
          <p:cNvSpPr/>
          <p:nvPr/>
        </p:nvSpPr>
        <p:spPr>
          <a:xfrm>
            <a:off x="1531620" y="2287429"/>
            <a:ext cx="57150" cy="548640"/>
          </a:xfrm>
          <a:prstGeom prst="rect">
            <a:avLst/>
          </a:prstGeom>
          <a:solidFill>
            <a:srgbClr val="F36C1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250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6C24035B-A988-B985-7A49-BBE202337A62}"/>
              </a:ext>
            </a:extLst>
          </p:cNvPr>
          <p:cNvSpPr txBox="1"/>
          <p:nvPr/>
        </p:nvSpPr>
        <p:spPr>
          <a:xfrm>
            <a:off x="1794510" y="2298859"/>
            <a:ext cx="3829050" cy="28283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b="1" err="1">
                <a:solidFill>
                  <a:srgbClr val="203344"/>
                </a:solidFill>
                <a:latin typeface="Aptos"/>
              </a:rPr>
              <a:t>Vielu</a:t>
            </a:r>
            <a:r>
              <a:rPr b="1">
                <a:solidFill>
                  <a:srgbClr val="203344"/>
                </a:solidFill>
                <a:latin typeface="Aptos"/>
              </a:rPr>
              <a:t> </a:t>
            </a:r>
            <a:r>
              <a:rPr b="1" err="1">
                <a:solidFill>
                  <a:srgbClr val="203344"/>
                </a:solidFill>
                <a:latin typeface="Aptos"/>
              </a:rPr>
              <a:t>pieejamības</a:t>
            </a:r>
            <a:r>
              <a:rPr b="1">
                <a:solidFill>
                  <a:srgbClr val="203344"/>
                </a:solidFill>
                <a:latin typeface="Aptos"/>
              </a:rPr>
              <a:t> </a:t>
            </a:r>
            <a:r>
              <a:rPr b="1" err="1">
                <a:solidFill>
                  <a:srgbClr val="203344"/>
                </a:solidFill>
                <a:latin typeface="Aptos"/>
              </a:rPr>
              <a:t>mazināšana</a:t>
            </a:r>
            <a:endParaRPr b="1">
              <a:solidFill>
                <a:srgbClr val="203344"/>
              </a:solidFill>
              <a:latin typeface="Aptos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5E56CAEF-5A9F-BD0F-ED10-911439194205}"/>
              </a:ext>
            </a:extLst>
          </p:cNvPr>
          <p:cNvSpPr txBox="1"/>
          <p:nvPr/>
        </p:nvSpPr>
        <p:spPr>
          <a:xfrm>
            <a:off x="5577839" y="2230280"/>
            <a:ext cx="8412480" cy="79508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750"/>
              </a:spcAft>
            </a:pPr>
            <a:r>
              <a:rPr sz="1500" b="1">
                <a:latin typeface="Aptos"/>
              </a:rPr>
              <a:t>Mazināt </a:t>
            </a:r>
            <a:r>
              <a:rPr sz="1500" b="1">
                <a:solidFill>
                  <a:srgbClr val="000000"/>
                </a:solidFill>
                <a:latin typeface="Aptos"/>
              </a:rPr>
              <a:t>vielu </a:t>
            </a:r>
            <a:r>
              <a:rPr sz="1500" b="1" err="1">
                <a:solidFill>
                  <a:srgbClr val="000000"/>
                </a:solidFill>
                <a:latin typeface="Aptos"/>
              </a:rPr>
              <a:t>pieejamību</a:t>
            </a:r>
            <a:r>
              <a:rPr sz="1500" b="1">
                <a:solidFill>
                  <a:srgbClr val="000000"/>
                </a:solidFill>
                <a:latin typeface="Aptos"/>
              </a:rPr>
              <a:t> </a:t>
            </a:r>
            <a:r>
              <a:rPr sz="1500" b="1" err="1">
                <a:solidFill>
                  <a:srgbClr val="000000"/>
                </a:solidFill>
                <a:latin typeface="Aptos"/>
              </a:rPr>
              <a:t>interneta</a:t>
            </a:r>
            <a:r>
              <a:rPr sz="1500" b="1">
                <a:solidFill>
                  <a:srgbClr val="000000"/>
                </a:solidFill>
                <a:latin typeface="Aptos"/>
              </a:rPr>
              <a:t> </a:t>
            </a:r>
            <a:r>
              <a:rPr lang="en-US" sz="1500" b="1" err="1">
                <a:solidFill>
                  <a:srgbClr val="000000"/>
                </a:solidFill>
                <a:latin typeface="Aptos"/>
              </a:rPr>
              <a:t>vidē</a:t>
            </a:r>
            <a:r>
              <a:rPr lang="en-US" sz="1500" b="1">
                <a:solidFill>
                  <a:srgbClr val="000000"/>
                </a:solidFill>
                <a:latin typeface="Aptos"/>
              </a:rPr>
              <a:t>  </a:t>
            </a:r>
            <a:r>
              <a:rPr lang="en-US" sz="1500" b="1" err="1">
                <a:solidFill>
                  <a:srgbClr val="000000"/>
                </a:solidFill>
                <a:latin typeface="Aptos"/>
              </a:rPr>
              <a:t>nodrošināt</a:t>
            </a:r>
            <a:r>
              <a:rPr lang="en-US" sz="1500" b="1">
                <a:solidFill>
                  <a:srgbClr val="000000"/>
                </a:solidFill>
                <a:latin typeface="Aptos"/>
              </a:rPr>
              <a:t> </a:t>
            </a:r>
            <a:r>
              <a:rPr lang="en-US" sz="1500" b="1" err="1">
                <a:solidFill>
                  <a:srgbClr val="000000"/>
                </a:solidFill>
                <a:latin typeface="Aptos"/>
              </a:rPr>
              <a:t>bloķēšanu</a:t>
            </a:r>
            <a:r>
              <a:rPr lang="en-US" sz="1500" b="1">
                <a:solidFill>
                  <a:srgbClr val="000000"/>
                </a:solidFill>
                <a:latin typeface="Aptos"/>
              </a:rPr>
              <a:t> </a:t>
            </a:r>
            <a:r>
              <a:rPr lang="en-US" sz="1500" b="1" err="1">
                <a:solidFill>
                  <a:srgbClr val="000000"/>
                </a:solidFill>
                <a:latin typeface="Aptos"/>
              </a:rPr>
              <a:t>tīmekļa</a:t>
            </a:r>
            <a:r>
              <a:rPr lang="en-US" sz="1500" b="1">
                <a:solidFill>
                  <a:srgbClr val="000000"/>
                </a:solidFill>
                <a:latin typeface="Aptos"/>
              </a:rPr>
              <a:t> </a:t>
            </a:r>
            <a:r>
              <a:rPr lang="en-US" sz="1500" b="1" err="1">
                <a:solidFill>
                  <a:srgbClr val="000000"/>
                </a:solidFill>
                <a:latin typeface="Aptos"/>
              </a:rPr>
              <a:t>vietnēm</a:t>
            </a:r>
            <a:r>
              <a:rPr sz="1500">
                <a:solidFill>
                  <a:schemeClr val="accent6">
                    <a:lumMod val="75000"/>
                  </a:schemeClr>
                </a:solidFill>
                <a:latin typeface="Aptos"/>
              </a:rPr>
              <a:t>, </a:t>
            </a:r>
            <a:r>
              <a:rPr sz="1500" err="1">
                <a:solidFill>
                  <a:schemeClr val="tx1">
                    <a:lumMod val="95000"/>
                    <a:lumOff val="5000"/>
                  </a:schemeClr>
                </a:solidFill>
                <a:latin typeface="Aptos"/>
              </a:rPr>
              <a:t>virzīt</a:t>
            </a:r>
            <a:r>
              <a:rPr sz="1500">
                <a:solidFill>
                  <a:schemeClr val="tx1">
                    <a:lumMod val="95000"/>
                    <a:lumOff val="5000"/>
                  </a:schemeClr>
                </a:solidFill>
                <a:latin typeface="Aptos"/>
              </a:rPr>
              <a:t> </a:t>
            </a:r>
            <a:r>
              <a:rPr sz="1500" err="1">
                <a:solidFill>
                  <a:schemeClr val="tx1">
                    <a:lumMod val="95000"/>
                    <a:lumOff val="5000"/>
                  </a:schemeClr>
                </a:solidFill>
                <a:latin typeface="Aptos"/>
              </a:rPr>
              <a:t>stingrākus</a:t>
            </a:r>
            <a:r>
              <a:rPr sz="1500">
                <a:solidFill>
                  <a:schemeClr val="tx1">
                    <a:lumMod val="95000"/>
                    <a:lumOff val="5000"/>
                  </a:schemeClr>
                </a:solidFill>
                <a:latin typeface="Aptos"/>
              </a:rPr>
              <a:t> </a:t>
            </a:r>
            <a:r>
              <a:rPr sz="1500" err="1">
                <a:solidFill>
                  <a:schemeClr val="tx1">
                    <a:lumMod val="95000"/>
                    <a:lumOff val="5000"/>
                  </a:schemeClr>
                </a:solidFill>
                <a:latin typeface="Aptos"/>
              </a:rPr>
              <a:t>alkohola</a:t>
            </a:r>
            <a:r>
              <a:rPr sz="1500">
                <a:solidFill>
                  <a:schemeClr val="tx1">
                    <a:lumMod val="95000"/>
                    <a:lumOff val="5000"/>
                  </a:schemeClr>
                </a:solidFill>
                <a:latin typeface="Aptos"/>
              </a:rPr>
              <a:t> </a:t>
            </a:r>
            <a:r>
              <a:rPr sz="1500" err="1">
                <a:solidFill>
                  <a:schemeClr val="tx1">
                    <a:lumMod val="95000"/>
                    <a:lumOff val="5000"/>
                  </a:schemeClr>
                </a:solidFill>
                <a:latin typeface="Aptos"/>
              </a:rPr>
              <a:t>reklāmas</a:t>
            </a:r>
            <a:r>
              <a:rPr sz="1500">
                <a:solidFill>
                  <a:schemeClr val="tx1">
                    <a:lumMod val="95000"/>
                    <a:lumOff val="5000"/>
                  </a:schemeClr>
                </a:solidFill>
                <a:latin typeface="Aptos"/>
              </a:rPr>
              <a:t> </a:t>
            </a:r>
            <a:r>
              <a:rPr sz="1500" err="1">
                <a:solidFill>
                  <a:schemeClr val="tx1">
                    <a:lumMod val="95000"/>
                    <a:lumOff val="5000"/>
                  </a:schemeClr>
                </a:solidFill>
                <a:latin typeface="Aptos"/>
              </a:rPr>
              <a:t>ierobežojumus</a:t>
            </a:r>
            <a:r>
              <a:rPr lang="en-US" sz="1500">
                <a:solidFill>
                  <a:schemeClr val="tx1">
                    <a:lumMod val="95000"/>
                    <a:lumOff val="5000"/>
                  </a:schemeClr>
                </a:solidFill>
                <a:latin typeface="Aptos"/>
              </a:rPr>
              <a:t>.</a:t>
            </a:r>
          </a:p>
          <a:p>
            <a:pPr>
              <a:spcAft>
                <a:spcPts val="750"/>
              </a:spcAft>
            </a:pPr>
            <a:r>
              <a:rPr lang="lv-LV" sz="1500">
                <a:solidFill>
                  <a:schemeClr val="tx1">
                    <a:lumMod val="95000"/>
                    <a:lumOff val="5000"/>
                  </a:schemeClr>
                </a:solidFill>
                <a:latin typeface="Aptos"/>
              </a:rPr>
              <a:t>P</a:t>
            </a:r>
            <a:r>
              <a:rPr sz="1500">
                <a:solidFill>
                  <a:schemeClr val="tx1">
                    <a:lumMod val="95000"/>
                    <a:lumOff val="5000"/>
                  </a:schemeClr>
                </a:solidFill>
                <a:latin typeface="Aptos"/>
              </a:rPr>
              <a:t>aaugstināt minimālo </a:t>
            </a:r>
            <a:r>
              <a:rPr sz="1500" b="1">
                <a:solidFill>
                  <a:schemeClr val="tx1">
                    <a:lumMod val="95000"/>
                    <a:lumOff val="5000"/>
                  </a:schemeClr>
                </a:solidFill>
                <a:latin typeface="Aptos"/>
              </a:rPr>
              <a:t>alkoholisko dzērienu iegādes vecumu līdz 20 gadiem.</a:t>
            </a:r>
          </a:p>
        </p:txBody>
      </p:sp>
      <p:sp>
        <p:nvSpPr>
          <p:cNvPr id="46" name="Rectangle 17">
            <a:extLst>
              <a:ext uri="{FF2B5EF4-FFF2-40B4-BE49-F238E27FC236}">
                <a16:creationId xmlns:a16="http://schemas.microsoft.com/office/drawing/2014/main" id="{62F0D299-4CAB-3E40-EE38-7BB00EDA51DF}"/>
              </a:ext>
            </a:extLst>
          </p:cNvPr>
          <p:cNvSpPr/>
          <p:nvPr/>
        </p:nvSpPr>
        <p:spPr>
          <a:xfrm>
            <a:off x="1531620" y="3377462"/>
            <a:ext cx="57150" cy="548640"/>
          </a:xfrm>
          <a:prstGeom prst="rect">
            <a:avLst/>
          </a:prstGeom>
          <a:solidFill>
            <a:srgbClr val="3E777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250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62EC0889-FA9F-CAA5-7EAC-88475AE9E71C}"/>
              </a:ext>
            </a:extLst>
          </p:cNvPr>
          <p:cNvSpPr txBox="1"/>
          <p:nvPr/>
        </p:nvSpPr>
        <p:spPr>
          <a:xfrm>
            <a:off x="1797009" y="3373840"/>
            <a:ext cx="3469911" cy="55399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en-US" b="1" err="1">
                <a:solidFill>
                  <a:srgbClr val="203344"/>
                </a:solidFill>
                <a:latin typeface="Aptos"/>
              </a:rPr>
              <a:t>Savlaicīgāka</a:t>
            </a:r>
            <a:r>
              <a:rPr b="1">
                <a:solidFill>
                  <a:srgbClr val="203344"/>
                </a:solidFill>
                <a:latin typeface="Aptos"/>
              </a:rPr>
              <a:t> </a:t>
            </a:r>
            <a:r>
              <a:rPr lang="en-US" b="1" err="1">
                <a:solidFill>
                  <a:srgbClr val="203344"/>
                </a:solidFill>
                <a:latin typeface="Aptos"/>
              </a:rPr>
              <a:t>palīdzība</a:t>
            </a:r>
            <a:r>
              <a:rPr lang="en-US" b="1">
                <a:solidFill>
                  <a:srgbClr val="203344"/>
                </a:solidFill>
                <a:latin typeface="Aptos"/>
              </a:rPr>
              <a:t> un </a:t>
            </a:r>
            <a:r>
              <a:rPr lang="en-US" b="1" err="1">
                <a:solidFill>
                  <a:srgbClr val="203344"/>
                </a:solidFill>
                <a:latin typeface="Aptos"/>
              </a:rPr>
              <a:t>kaitējuma</a:t>
            </a:r>
            <a:r>
              <a:rPr lang="en-US" b="1">
                <a:solidFill>
                  <a:srgbClr val="203344"/>
                </a:solidFill>
                <a:latin typeface="Aptos"/>
              </a:rPr>
              <a:t> </a:t>
            </a:r>
            <a:r>
              <a:rPr lang="en-US" b="1" err="1">
                <a:solidFill>
                  <a:srgbClr val="203344"/>
                </a:solidFill>
                <a:latin typeface="Aptos"/>
              </a:rPr>
              <a:t>mazināšana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15545305-4339-A17B-9AB4-6CFBF89304FF}"/>
              </a:ext>
            </a:extLst>
          </p:cNvPr>
          <p:cNvSpPr txBox="1"/>
          <p:nvPr/>
        </p:nvSpPr>
        <p:spPr>
          <a:xfrm>
            <a:off x="5570039" y="3139240"/>
            <a:ext cx="8412480" cy="135934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750"/>
              </a:spcAft>
            </a:pPr>
            <a:r>
              <a:rPr lang="lv-LV" sz="1500" b="1" dirty="0">
                <a:latin typeface="Aptos"/>
              </a:rPr>
              <a:t>Turpināt m</a:t>
            </a:r>
            <a:r>
              <a:rPr sz="1500" b="1" dirty="0" err="1">
                <a:latin typeface="Aptos"/>
              </a:rPr>
              <a:t>azināt</a:t>
            </a:r>
            <a:r>
              <a:rPr sz="1500" b="1" dirty="0">
                <a:latin typeface="Aptos"/>
              </a:rPr>
              <a:t> </a:t>
            </a:r>
            <a:r>
              <a:rPr sz="1500" b="1" dirty="0" err="1">
                <a:latin typeface="Aptos"/>
              </a:rPr>
              <a:t>rindas</a:t>
            </a:r>
            <a:r>
              <a:rPr sz="1500" b="1" dirty="0">
                <a:latin typeface="Aptos"/>
              </a:rPr>
              <a:t> </a:t>
            </a:r>
            <a:r>
              <a:rPr lang="lv-LV" sz="1500" b="1" dirty="0">
                <a:latin typeface="Aptos"/>
              </a:rPr>
              <a:t>uz valsts apmaksātiem pakalpojumiem </a:t>
            </a:r>
            <a:r>
              <a:rPr sz="1500" b="1" dirty="0">
                <a:latin typeface="Aptos"/>
              </a:rPr>
              <a:t>un </a:t>
            </a:r>
            <a:r>
              <a:rPr sz="1500" b="1" dirty="0" err="1">
                <a:latin typeface="Aptos"/>
              </a:rPr>
              <a:t>paplašināt</a:t>
            </a:r>
            <a:r>
              <a:rPr sz="1500" b="1" dirty="0">
                <a:latin typeface="Aptos"/>
              </a:rPr>
              <a:t> </a:t>
            </a:r>
            <a:r>
              <a:rPr sz="1500" b="1" dirty="0" err="1">
                <a:latin typeface="Aptos"/>
              </a:rPr>
              <a:t>valsts</a:t>
            </a:r>
            <a:r>
              <a:rPr sz="1500" b="1" dirty="0">
                <a:latin typeface="Aptos"/>
              </a:rPr>
              <a:t> </a:t>
            </a:r>
            <a:r>
              <a:rPr sz="1500" b="1" dirty="0" err="1">
                <a:latin typeface="Aptos"/>
              </a:rPr>
              <a:t>apmaksāto</a:t>
            </a:r>
            <a:r>
              <a:rPr sz="1500" b="1" dirty="0">
                <a:latin typeface="Aptos"/>
              </a:rPr>
              <a:t> </a:t>
            </a:r>
            <a:r>
              <a:rPr sz="15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ptos"/>
              </a:rPr>
              <a:t>psihiskās</a:t>
            </a:r>
            <a:r>
              <a:rPr sz="1500" dirty="0">
                <a:solidFill>
                  <a:schemeClr val="tx1">
                    <a:lumMod val="95000"/>
                    <a:lumOff val="5000"/>
                  </a:schemeClr>
                </a:solidFill>
                <a:latin typeface="Aptos"/>
              </a:rPr>
              <a:t> </a:t>
            </a:r>
            <a:r>
              <a:rPr sz="15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ptos"/>
              </a:rPr>
              <a:t>veselības</a:t>
            </a:r>
            <a:r>
              <a:rPr lang="en-US" sz="1500" dirty="0">
                <a:solidFill>
                  <a:schemeClr val="tx1">
                    <a:lumMod val="95000"/>
                    <a:lumOff val="5000"/>
                  </a:schemeClr>
                </a:solidFill>
                <a:latin typeface="Aptos"/>
              </a:rPr>
              <a:t>,  </a:t>
            </a:r>
            <a:r>
              <a:rPr sz="15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ptos"/>
              </a:rPr>
              <a:t>narkoloģisko</a:t>
            </a:r>
            <a:r>
              <a:rPr sz="1500" dirty="0">
                <a:solidFill>
                  <a:schemeClr val="tx1">
                    <a:lumMod val="95000"/>
                    <a:lumOff val="5000"/>
                  </a:schemeClr>
                </a:solidFill>
                <a:latin typeface="Aptos"/>
              </a:rPr>
              <a:t> </a:t>
            </a:r>
            <a:r>
              <a:rPr sz="15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ptos"/>
              </a:rPr>
              <a:t>pakalpojumu</a:t>
            </a:r>
            <a:r>
              <a:rPr sz="1500" dirty="0">
                <a:solidFill>
                  <a:schemeClr val="tx1">
                    <a:lumMod val="95000"/>
                    <a:lumOff val="5000"/>
                  </a:schemeClr>
                </a:solidFill>
                <a:latin typeface="Aptos"/>
              </a:rPr>
              <a:t> </a:t>
            </a:r>
            <a:r>
              <a:rPr sz="15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ptos"/>
              </a:rPr>
              <a:t>pieejamību</a:t>
            </a:r>
            <a:r>
              <a:rPr lang="lv-LV" sz="1500" dirty="0">
                <a:solidFill>
                  <a:schemeClr val="tx1">
                    <a:lumMod val="95000"/>
                    <a:lumOff val="5000"/>
                  </a:schemeClr>
                </a:solidFill>
                <a:latin typeface="Aptos"/>
              </a:rPr>
              <a:t> reģionos, kā arī kaitējuma mazināšanas pakalpojumu pieejamību (</a:t>
            </a:r>
            <a:r>
              <a:rPr lang="lv-LV" sz="15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ptos"/>
              </a:rPr>
              <a:t>nalaksons</a:t>
            </a:r>
            <a:r>
              <a:rPr lang="lv-LV" sz="1500" dirty="0">
                <a:solidFill>
                  <a:schemeClr val="tx1">
                    <a:lumMod val="95000"/>
                    <a:lumOff val="5000"/>
                  </a:schemeClr>
                </a:solidFill>
                <a:latin typeface="Aptos"/>
              </a:rPr>
              <a:t>).</a:t>
            </a:r>
            <a:endParaRPr lang="en-US" sz="1500" dirty="0">
              <a:solidFill>
                <a:schemeClr val="tx1">
                  <a:lumMod val="95000"/>
                  <a:lumOff val="5000"/>
                </a:schemeClr>
              </a:solidFill>
              <a:latin typeface="Aptos"/>
            </a:endParaRPr>
          </a:p>
          <a:p>
            <a:pPr>
              <a:spcAft>
                <a:spcPts val="750"/>
              </a:spcAft>
            </a:pPr>
            <a:r>
              <a:rPr lang="lv-LV" sz="1500" dirty="0">
                <a:latin typeface="Aptos"/>
                <a:ea typeface="Aptos" pitchFamily="34" charset="-122"/>
                <a:cs typeface="Aptos" pitchFamily="34" charset="-120"/>
              </a:rPr>
              <a:t>Stiprināt k</a:t>
            </a:r>
            <a:r>
              <a:rPr lang="en-US" sz="1500" dirty="0" err="1">
                <a:latin typeface="Aptos"/>
                <a:ea typeface="Aptos" pitchFamily="34" charset="-122"/>
                <a:cs typeface="Aptos" pitchFamily="34" charset="-120"/>
              </a:rPr>
              <a:t>opienā</a:t>
            </a:r>
            <a:r>
              <a:rPr lang="en-US" sz="1500" dirty="0">
                <a:latin typeface="Aptos"/>
                <a:ea typeface="Aptos" pitchFamily="34" charset="-122"/>
                <a:cs typeface="Aptos" pitchFamily="34" charset="-120"/>
              </a:rPr>
              <a:t> </a:t>
            </a:r>
            <a:r>
              <a:rPr lang="en-US" sz="1500" dirty="0" err="1">
                <a:latin typeface="Aptos"/>
                <a:ea typeface="Aptos" pitchFamily="34" charset="-122"/>
                <a:cs typeface="Aptos" pitchFamily="34" charset="-120"/>
              </a:rPr>
              <a:t>balstīt</a:t>
            </a:r>
            <a:r>
              <a:rPr lang="lv-LV" sz="1500" dirty="0">
                <a:latin typeface="Aptos"/>
                <a:ea typeface="Aptos" pitchFamily="34" charset="-122"/>
                <a:cs typeface="Aptos" pitchFamily="34" charset="-120"/>
              </a:rPr>
              <a:t>u </a:t>
            </a:r>
            <a:r>
              <a:rPr lang="en-US" sz="1500" dirty="0" err="1">
                <a:latin typeface="Aptos"/>
                <a:ea typeface="Aptos" pitchFamily="34" charset="-122"/>
                <a:cs typeface="Aptos" pitchFamily="34" charset="-120"/>
              </a:rPr>
              <a:t>pēcaprūp</a:t>
            </a:r>
            <a:r>
              <a:rPr lang="lv-LV" sz="1500" dirty="0">
                <a:latin typeface="Aptos"/>
                <a:ea typeface="Aptos" pitchFamily="34" charset="-122"/>
                <a:cs typeface="Aptos" pitchFamily="34" charset="-120"/>
              </a:rPr>
              <a:t>i</a:t>
            </a:r>
            <a:r>
              <a:rPr lang="en-US" sz="1500" dirty="0">
                <a:latin typeface="Aptos"/>
                <a:ea typeface="Aptos" pitchFamily="34" charset="-122"/>
                <a:cs typeface="Aptos" pitchFamily="34" charset="-120"/>
              </a:rPr>
              <a:t>, </a:t>
            </a:r>
            <a:r>
              <a:rPr lang="en-US" sz="1500" dirty="0" err="1">
                <a:latin typeface="Aptos"/>
                <a:ea typeface="Aptos" pitchFamily="34" charset="-122"/>
                <a:cs typeface="Aptos" pitchFamily="34" charset="-120"/>
              </a:rPr>
              <a:t>rehabilitācij</a:t>
            </a:r>
            <a:r>
              <a:rPr lang="lv-LV" sz="1500" dirty="0">
                <a:latin typeface="Aptos"/>
                <a:ea typeface="Aptos" pitchFamily="34" charset="-122"/>
                <a:cs typeface="Aptos" pitchFamily="34" charset="-120"/>
              </a:rPr>
              <a:t>u</a:t>
            </a:r>
            <a:r>
              <a:rPr lang="en-US" sz="1500" dirty="0">
                <a:latin typeface="Aptos"/>
                <a:ea typeface="Aptos" pitchFamily="34" charset="-122"/>
                <a:cs typeface="Aptos" pitchFamily="34" charset="-120"/>
              </a:rPr>
              <a:t> un </a:t>
            </a:r>
            <a:r>
              <a:rPr lang="en-US" sz="1500" dirty="0" err="1">
                <a:latin typeface="Aptos"/>
                <a:ea typeface="Aptos" pitchFamily="34" charset="-122"/>
                <a:cs typeface="Aptos" pitchFamily="34" charset="-120"/>
              </a:rPr>
              <a:t>sociālā</a:t>
            </a:r>
            <a:r>
              <a:rPr lang="en-US" sz="1500" dirty="0">
                <a:latin typeface="Aptos"/>
                <a:ea typeface="Aptos" pitchFamily="34" charset="-122"/>
                <a:cs typeface="Aptos" pitchFamily="34" charset="-120"/>
              </a:rPr>
              <a:t> </a:t>
            </a:r>
            <a:r>
              <a:rPr lang="en-US" sz="1500" dirty="0" err="1">
                <a:latin typeface="Aptos"/>
                <a:ea typeface="Aptos" pitchFamily="34" charset="-122"/>
                <a:cs typeface="Aptos" pitchFamily="34" charset="-120"/>
              </a:rPr>
              <a:t>atbalsta</a:t>
            </a:r>
            <a:r>
              <a:rPr lang="en-US" sz="1500" dirty="0">
                <a:latin typeface="Aptos"/>
                <a:ea typeface="Aptos" pitchFamily="34" charset="-122"/>
                <a:cs typeface="Aptos" pitchFamily="34" charset="-120"/>
              </a:rPr>
              <a:t> </a:t>
            </a:r>
            <a:r>
              <a:rPr lang="en-US" sz="1500" dirty="0" err="1">
                <a:latin typeface="Aptos"/>
                <a:ea typeface="Aptos" pitchFamily="34" charset="-122"/>
                <a:cs typeface="Aptos" pitchFamily="34" charset="-120"/>
              </a:rPr>
              <a:t>sistēm</a:t>
            </a:r>
            <a:r>
              <a:rPr lang="lv-LV" sz="1500">
                <a:latin typeface="Aptos"/>
                <a:ea typeface="Aptos" pitchFamily="34" charset="-122"/>
                <a:cs typeface="Aptos" pitchFamily="34" charset="-120"/>
              </a:rPr>
              <a:t>u.</a:t>
            </a:r>
            <a:endParaRPr lang="lv-LV" sz="1500" dirty="0">
              <a:latin typeface="Aptos"/>
              <a:ea typeface="Aptos" pitchFamily="34" charset="-122"/>
              <a:cs typeface="Aptos" pitchFamily="34" charset="-120"/>
            </a:endParaRPr>
          </a:p>
          <a:p>
            <a:pPr>
              <a:spcAft>
                <a:spcPts val="750"/>
              </a:spcAft>
            </a:pPr>
            <a:endParaRPr lang="lv-LV" sz="1500" dirty="0">
              <a:solidFill>
                <a:srgbClr val="000000"/>
              </a:solidFill>
              <a:latin typeface="Aptos"/>
            </a:endParaRPr>
          </a:p>
        </p:txBody>
      </p:sp>
      <p:sp>
        <p:nvSpPr>
          <p:cNvPr id="54" name="Rectangle 22">
            <a:extLst>
              <a:ext uri="{FF2B5EF4-FFF2-40B4-BE49-F238E27FC236}">
                <a16:creationId xmlns:a16="http://schemas.microsoft.com/office/drawing/2014/main" id="{5C87DD8D-BFA9-6243-DFC1-5F48F0CA526B}"/>
              </a:ext>
            </a:extLst>
          </p:cNvPr>
          <p:cNvSpPr/>
          <p:nvPr/>
        </p:nvSpPr>
        <p:spPr>
          <a:xfrm>
            <a:off x="1531620" y="4486762"/>
            <a:ext cx="57150" cy="548640"/>
          </a:xfrm>
          <a:prstGeom prst="rect">
            <a:avLst/>
          </a:prstGeom>
          <a:solidFill>
            <a:srgbClr val="F36C1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250"/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5F85B633-662A-094B-8A71-D516BB25F1EB}"/>
              </a:ext>
            </a:extLst>
          </p:cNvPr>
          <p:cNvSpPr txBox="1"/>
          <p:nvPr/>
        </p:nvSpPr>
        <p:spPr>
          <a:xfrm>
            <a:off x="1851660" y="4463902"/>
            <a:ext cx="3829050" cy="5656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b="1" err="1">
                <a:solidFill>
                  <a:srgbClr val="203344"/>
                </a:solidFill>
                <a:latin typeface="Aptos"/>
              </a:rPr>
              <a:t>Ilgtspējīga</a:t>
            </a:r>
            <a:r>
              <a:rPr b="1">
                <a:solidFill>
                  <a:srgbClr val="203344"/>
                </a:solidFill>
                <a:latin typeface="Aptos"/>
              </a:rPr>
              <a:t> </a:t>
            </a:r>
            <a:r>
              <a:rPr b="1" err="1">
                <a:solidFill>
                  <a:srgbClr val="203344"/>
                </a:solidFill>
                <a:latin typeface="Aptos"/>
              </a:rPr>
              <a:t>pierādījumos</a:t>
            </a:r>
            <a:r>
              <a:rPr b="1">
                <a:solidFill>
                  <a:srgbClr val="203344"/>
                </a:solidFill>
                <a:latin typeface="Aptos"/>
              </a:rPr>
              <a:t> </a:t>
            </a:r>
            <a:r>
              <a:rPr b="1" err="1">
                <a:solidFill>
                  <a:srgbClr val="203344"/>
                </a:solidFill>
                <a:latin typeface="Aptos"/>
              </a:rPr>
              <a:t>balstīta</a:t>
            </a:r>
            <a:r>
              <a:rPr b="1">
                <a:solidFill>
                  <a:srgbClr val="203344"/>
                </a:solidFill>
                <a:latin typeface="Aptos"/>
              </a:rPr>
              <a:t> </a:t>
            </a:r>
            <a:r>
              <a:rPr b="1" err="1">
                <a:solidFill>
                  <a:srgbClr val="203344"/>
                </a:solidFill>
                <a:latin typeface="Aptos"/>
              </a:rPr>
              <a:t>profilakse</a:t>
            </a:r>
            <a:endParaRPr b="1">
              <a:solidFill>
                <a:srgbClr val="203344"/>
              </a:solidFill>
              <a:latin typeface="Aptos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C778E10C-A54B-72DA-C335-B5011BC16925}"/>
              </a:ext>
            </a:extLst>
          </p:cNvPr>
          <p:cNvSpPr txBox="1"/>
          <p:nvPr/>
        </p:nvSpPr>
        <p:spPr>
          <a:xfrm>
            <a:off x="5577839" y="4429612"/>
            <a:ext cx="8412480" cy="79508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750"/>
              </a:spcAft>
            </a:pPr>
            <a:r>
              <a:rPr lang="lv-LV" sz="1500">
                <a:solidFill>
                  <a:schemeClr val="tx1">
                    <a:lumMod val="95000"/>
                    <a:lumOff val="5000"/>
                  </a:schemeClr>
                </a:solidFill>
                <a:latin typeface="Aptos"/>
              </a:rPr>
              <a:t>Turpināt ieviest pierādījumos balstītas profilakses programmas izglītības vidē un pašvaldībās.</a:t>
            </a:r>
          </a:p>
          <a:p>
            <a:pPr>
              <a:spcAft>
                <a:spcPts val="750"/>
              </a:spcAft>
            </a:pPr>
            <a:r>
              <a:rPr sz="1500" b="1">
                <a:latin typeface="Aptos"/>
              </a:rPr>
              <a:t>Nodrošināt efektīvu profilakses programmu iekļaušanu bāzes finansējumā</a:t>
            </a:r>
            <a:r>
              <a:rPr sz="1500">
                <a:latin typeface="Aptos"/>
              </a:rPr>
              <a:t>,</a:t>
            </a:r>
            <a:r>
              <a:rPr sz="1500">
                <a:solidFill>
                  <a:schemeClr val="tx1">
                    <a:lumMod val="95000"/>
                    <a:lumOff val="5000"/>
                  </a:schemeClr>
                </a:solidFill>
                <a:latin typeface="Aptos"/>
              </a:rPr>
              <a:t> lai tās tiktu īstenotas ilgtermiņā, ne tikai projektu ietvaros.</a:t>
            </a:r>
          </a:p>
        </p:txBody>
      </p:sp>
      <p:sp>
        <p:nvSpPr>
          <p:cNvPr id="68" name="Rectangle 27">
            <a:extLst>
              <a:ext uri="{FF2B5EF4-FFF2-40B4-BE49-F238E27FC236}">
                <a16:creationId xmlns:a16="http://schemas.microsoft.com/office/drawing/2014/main" id="{5498F27F-CEF9-1C59-7094-A2024B07C995}"/>
              </a:ext>
            </a:extLst>
          </p:cNvPr>
          <p:cNvSpPr/>
          <p:nvPr/>
        </p:nvSpPr>
        <p:spPr>
          <a:xfrm>
            <a:off x="1531620" y="5595472"/>
            <a:ext cx="57150" cy="548640"/>
          </a:xfrm>
          <a:prstGeom prst="rect">
            <a:avLst/>
          </a:prstGeom>
          <a:solidFill>
            <a:srgbClr val="3E777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250"/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AF9330A3-4910-9172-D1D4-08B0BDDCEBA5}"/>
              </a:ext>
            </a:extLst>
          </p:cNvPr>
          <p:cNvSpPr txBox="1"/>
          <p:nvPr/>
        </p:nvSpPr>
        <p:spPr>
          <a:xfrm>
            <a:off x="1851660" y="5572612"/>
            <a:ext cx="3829050" cy="5656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b="1" err="1">
                <a:solidFill>
                  <a:srgbClr val="203344"/>
                </a:solidFill>
                <a:latin typeface="Aptos"/>
              </a:rPr>
              <a:t>Ūdens</a:t>
            </a:r>
            <a:r>
              <a:rPr b="1">
                <a:solidFill>
                  <a:srgbClr val="203344"/>
                </a:solidFill>
                <a:latin typeface="Aptos"/>
              </a:rPr>
              <a:t> </a:t>
            </a:r>
            <a:r>
              <a:rPr b="1" err="1">
                <a:solidFill>
                  <a:srgbClr val="203344"/>
                </a:solidFill>
                <a:latin typeface="Aptos"/>
              </a:rPr>
              <a:t>drošība</a:t>
            </a:r>
            <a:r>
              <a:rPr b="1">
                <a:solidFill>
                  <a:srgbClr val="203344"/>
                </a:solidFill>
                <a:latin typeface="Aptos"/>
              </a:rPr>
              <a:t> un </a:t>
            </a:r>
            <a:r>
              <a:rPr b="1" err="1">
                <a:solidFill>
                  <a:srgbClr val="203344"/>
                </a:solidFill>
                <a:latin typeface="Aptos"/>
              </a:rPr>
              <a:t>noslīkšanas</a:t>
            </a:r>
            <a:r>
              <a:rPr b="1">
                <a:solidFill>
                  <a:srgbClr val="203344"/>
                </a:solidFill>
                <a:latin typeface="Aptos"/>
              </a:rPr>
              <a:t> </a:t>
            </a:r>
            <a:r>
              <a:rPr b="1" err="1">
                <a:solidFill>
                  <a:srgbClr val="203344"/>
                </a:solidFill>
                <a:latin typeface="Aptos"/>
              </a:rPr>
              <a:t>novēršana</a:t>
            </a:r>
            <a:endParaRPr b="1">
              <a:solidFill>
                <a:srgbClr val="203344"/>
              </a:solidFill>
              <a:latin typeface="Aptos"/>
            </a:endParaRP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364E0C30-F2DE-3D28-B3A4-B0F90E96A244}"/>
              </a:ext>
            </a:extLst>
          </p:cNvPr>
          <p:cNvSpPr txBox="1"/>
          <p:nvPr/>
        </p:nvSpPr>
        <p:spPr>
          <a:xfrm>
            <a:off x="5589270" y="5720920"/>
            <a:ext cx="8412480" cy="46166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sz="1500" b="1">
                <a:latin typeface="Aptos"/>
              </a:rPr>
              <a:t>Stiprināt </a:t>
            </a:r>
            <a:r>
              <a:rPr sz="1500" b="1" err="1">
                <a:latin typeface="Aptos"/>
              </a:rPr>
              <a:t>drošu</a:t>
            </a:r>
            <a:r>
              <a:rPr sz="1500" b="1">
                <a:latin typeface="Aptos"/>
              </a:rPr>
              <a:t> </a:t>
            </a:r>
            <a:r>
              <a:rPr lang="en-US" sz="1500" b="1" err="1">
                <a:latin typeface="Aptos"/>
              </a:rPr>
              <a:t>peldvietu</a:t>
            </a:r>
            <a:r>
              <a:rPr sz="1500" b="1">
                <a:latin typeface="Aptos"/>
              </a:rPr>
              <a:t> </a:t>
            </a:r>
            <a:r>
              <a:rPr lang="en-US" sz="1500" b="1" err="1">
                <a:latin typeface="Aptos"/>
              </a:rPr>
              <a:t>pieejamību</a:t>
            </a:r>
            <a:r>
              <a:rPr sz="1500" b="1">
                <a:latin typeface="Aptos"/>
              </a:rPr>
              <a:t>, </a:t>
            </a:r>
            <a:r>
              <a:rPr lang="en-US" sz="1500" b="1" err="1">
                <a:latin typeface="Aptos"/>
              </a:rPr>
              <a:t>peldētprasmes</a:t>
            </a:r>
            <a:r>
              <a:rPr lang="en-US" sz="1500" b="1">
                <a:solidFill>
                  <a:srgbClr val="000000"/>
                </a:solidFill>
                <a:latin typeface="Aptos"/>
              </a:rPr>
              <a:t> </a:t>
            </a:r>
            <a:r>
              <a:rPr lang="en-US" sz="1500" b="1" err="1">
                <a:solidFill>
                  <a:srgbClr val="000000"/>
                </a:solidFill>
                <a:latin typeface="Aptos"/>
              </a:rPr>
              <a:t>īpaši</a:t>
            </a:r>
            <a:r>
              <a:rPr lang="en-US" sz="1500" b="1">
                <a:solidFill>
                  <a:srgbClr val="000000"/>
                </a:solidFill>
                <a:latin typeface="Aptos"/>
              </a:rPr>
              <a:t> </a:t>
            </a:r>
            <a:r>
              <a:rPr lang="en-US" sz="1500" b="1" err="1">
                <a:solidFill>
                  <a:srgbClr val="000000"/>
                </a:solidFill>
                <a:latin typeface="Aptos"/>
              </a:rPr>
              <a:t>bērniem</a:t>
            </a:r>
            <a:r>
              <a:rPr lang="en-US" sz="1500" b="1">
                <a:solidFill>
                  <a:srgbClr val="000000"/>
                </a:solidFill>
                <a:latin typeface="Aptos"/>
              </a:rPr>
              <a:t> </a:t>
            </a:r>
            <a:r>
              <a:rPr lang="en-US" sz="1500" b="1" err="1">
                <a:solidFill>
                  <a:srgbClr val="000000"/>
                </a:solidFill>
                <a:latin typeface="Aptos"/>
              </a:rPr>
              <a:t>attīstīšana</a:t>
            </a:r>
            <a:r>
              <a:rPr sz="1500" b="1">
                <a:solidFill>
                  <a:schemeClr val="accent6">
                    <a:lumMod val="75000"/>
                  </a:schemeClr>
                </a:solidFill>
                <a:latin typeface="Aptos"/>
              </a:rPr>
              <a:t>, </a:t>
            </a:r>
            <a:r>
              <a:rPr lang="en-US" sz="1500" err="1">
                <a:solidFill>
                  <a:schemeClr val="tx1">
                    <a:lumMod val="95000"/>
                    <a:lumOff val="5000"/>
                  </a:schemeClr>
                </a:solidFill>
                <a:latin typeface="Aptos"/>
              </a:rPr>
              <a:t>glābšanas</a:t>
            </a:r>
            <a:r>
              <a:rPr sz="1500">
                <a:solidFill>
                  <a:schemeClr val="tx1">
                    <a:lumMod val="95000"/>
                    <a:lumOff val="5000"/>
                  </a:schemeClr>
                </a:solidFill>
                <a:latin typeface="Aptos"/>
              </a:rPr>
              <a:t> </a:t>
            </a:r>
            <a:r>
              <a:rPr lang="en-US" sz="1500" err="1">
                <a:solidFill>
                  <a:schemeClr val="tx1">
                    <a:lumMod val="95000"/>
                    <a:lumOff val="5000"/>
                  </a:schemeClr>
                </a:solidFill>
                <a:latin typeface="Aptos"/>
              </a:rPr>
              <a:t>infrastruktūru</a:t>
            </a:r>
            <a:r>
              <a:rPr sz="1500">
                <a:solidFill>
                  <a:schemeClr val="tx1">
                    <a:lumMod val="95000"/>
                    <a:lumOff val="5000"/>
                  </a:schemeClr>
                </a:solidFill>
                <a:latin typeface="Aptos"/>
              </a:rPr>
              <a:t> un </a:t>
            </a:r>
            <a:r>
              <a:rPr sz="1500" err="1">
                <a:solidFill>
                  <a:schemeClr val="tx1">
                    <a:lumMod val="95000"/>
                    <a:lumOff val="5000"/>
                  </a:schemeClr>
                </a:solidFill>
                <a:latin typeface="Aptos"/>
              </a:rPr>
              <a:t>drošu</a:t>
            </a:r>
            <a:r>
              <a:rPr sz="1500">
                <a:solidFill>
                  <a:schemeClr val="tx1">
                    <a:lumMod val="95000"/>
                    <a:lumOff val="5000"/>
                  </a:schemeClr>
                </a:solidFill>
                <a:latin typeface="Aptos"/>
              </a:rPr>
              <a:t> </a:t>
            </a:r>
            <a:r>
              <a:rPr sz="1500" err="1">
                <a:solidFill>
                  <a:schemeClr val="tx1">
                    <a:lumMod val="95000"/>
                    <a:lumOff val="5000"/>
                  </a:schemeClr>
                </a:solidFill>
                <a:latin typeface="Aptos"/>
              </a:rPr>
              <a:t>uzvedību</a:t>
            </a:r>
            <a:r>
              <a:rPr sz="1500">
                <a:solidFill>
                  <a:schemeClr val="tx1">
                    <a:lumMod val="95000"/>
                    <a:lumOff val="5000"/>
                  </a:schemeClr>
                </a:solidFill>
                <a:latin typeface="Aptos"/>
              </a:rPr>
              <a:t> pie un uz ūdens.</a:t>
            </a:r>
          </a:p>
        </p:txBody>
      </p:sp>
      <p:sp>
        <p:nvSpPr>
          <p:cNvPr id="76" name="Rectangle 32">
            <a:extLst>
              <a:ext uri="{FF2B5EF4-FFF2-40B4-BE49-F238E27FC236}">
                <a16:creationId xmlns:a16="http://schemas.microsoft.com/office/drawing/2014/main" id="{E230546A-AA8B-9D17-362D-BDAD4363AC80}"/>
              </a:ext>
            </a:extLst>
          </p:cNvPr>
          <p:cNvSpPr/>
          <p:nvPr/>
        </p:nvSpPr>
        <p:spPr>
          <a:xfrm>
            <a:off x="1531620" y="6656759"/>
            <a:ext cx="57150" cy="548640"/>
          </a:xfrm>
          <a:prstGeom prst="rect">
            <a:avLst/>
          </a:prstGeom>
          <a:solidFill>
            <a:srgbClr val="F36C1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250"/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51D6E894-A3E0-E1DE-A87F-8739F0E06B32}"/>
              </a:ext>
            </a:extLst>
          </p:cNvPr>
          <p:cNvSpPr txBox="1"/>
          <p:nvPr/>
        </p:nvSpPr>
        <p:spPr>
          <a:xfrm>
            <a:off x="1851660" y="6633898"/>
            <a:ext cx="3829050" cy="28283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b="1" err="1">
                <a:solidFill>
                  <a:srgbClr val="203344"/>
                </a:solidFill>
                <a:latin typeface="Aptos"/>
              </a:rPr>
              <a:t>Drošāka</a:t>
            </a:r>
            <a:r>
              <a:rPr b="1">
                <a:solidFill>
                  <a:srgbClr val="203344"/>
                </a:solidFill>
                <a:latin typeface="Aptos"/>
              </a:rPr>
              <a:t> </a:t>
            </a:r>
            <a:r>
              <a:rPr b="1" err="1">
                <a:solidFill>
                  <a:srgbClr val="203344"/>
                </a:solidFill>
                <a:latin typeface="Aptos"/>
              </a:rPr>
              <a:t>ceļu</a:t>
            </a:r>
            <a:r>
              <a:rPr b="1">
                <a:solidFill>
                  <a:srgbClr val="203344"/>
                </a:solidFill>
                <a:latin typeface="Aptos"/>
              </a:rPr>
              <a:t> </a:t>
            </a:r>
            <a:r>
              <a:rPr b="1" err="1">
                <a:solidFill>
                  <a:srgbClr val="203344"/>
                </a:solidFill>
                <a:latin typeface="Aptos"/>
              </a:rPr>
              <a:t>satiksme</a:t>
            </a:r>
            <a:endParaRPr b="1">
              <a:solidFill>
                <a:srgbClr val="203344"/>
              </a:solidFill>
              <a:latin typeface="Aptos"/>
            </a:endParaRP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B109D256-B9E5-A249-AD40-10A9D8AF3FF4}"/>
              </a:ext>
            </a:extLst>
          </p:cNvPr>
          <p:cNvSpPr txBox="1"/>
          <p:nvPr/>
        </p:nvSpPr>
        <p:spPr>
          <a:xfrm>
            <a:off x="5577839" y="6633619"/>
            <a:ext cx="8412480" cy="76944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600"/>
              </a:spcAft>
            </a:pPr>
            <a:r>
              <a:rPr sz="1500" b="1" dirty="0" err="1">
                <a:latin typeface="Aptos"/>
              </a:rPr>
              <a:t>Turpināt</a:t>
            </a:r>
            <a:r>
              <a:rPr sz="1500" b="1" dirty="0">
                <a:latin typeface="Aptos"/>
              </a:rPr>
              <a:t> </a:t>
            </a:r>
            <a:r>
              <a:rPr sz="1500" b="1" dirty="0" err="1">
                <a:latin typeface="Aptos"/>
              </a:rPr>
              <a:t>mazināt</a:t>
            </a:r>
            <a:r>
              <a:rPr sz="1500" b="1" dirty="0">
                <a:latin typeface="Aptos"/>
              </a:rPr>
              <a:t> </a:t>
            </a:r>
            <a:r>
              <a:rPr sz="1500" b="1" dirty="0" err="1">
                <a:latin typeface="Aptos"/>
              </a:rPr>
              <a:t>braukšanu</a:t>
            </a:r>
            <a:r>
              <a:rPr sz="1500" b="1" dirty="0">
                <a:latin typeface="Aptos"/>
              </a:rPr>
              <a:t> </a:t>
            </a:r>
            <a:r>
              <a:rPr sz="1500" b="1" dirty="0" err="1">
                <a:latin typeface="Aptos"/>
              </a:rPr>
              <a:t>reibumā</a:t>
            </a:r>
            <a:r>
              <a:rPr sz="1500" b="1" dirty="0">
                <a:latin typeface="Aptos"/>
              </a:rPr>
              <a:t>, </a:t>
            </a:r>
            <a:r>
              <a:rPr sz="1500" b="1" dirty="0" err="1">
                <a:latin typeface="Aptos"/>
              </a:rPr>
              <a:t>stiprināt</a:t>
            </a:r>
            <a:r>
              <a:rPr sz="1500" b="1" dirty="0">
                <a:latin typeface="Aptos"/>
              </a:rPr>
              <a:t> </a:t>
            </a:r>
            <a:r>
              <a:rPr sz="1500" b="1" dirty="0" err="1">
                <a:latin typeface="Aptos"/>
              </a:rPr>
              <a:t>profilaksi</a:t>
            </a:r>
            <a:r>
              <a:rPr sz="1500" dirty="0">
                <a:latin typeface="Aptos"/>
              </a:rPr>
              <a:t> </a:t>
            </a:r>
            <a:r>
              <a:rPr sz="1500" dirty="0">
                <a:solidFill>
                  <a:schemeClr val="tx1">
                    <a:lumMod val="95000"/>
                    <a:lumOff val="5000"/>
                  </a:schemeClr>
                </a:solidFill>
                <a:latin typeface="Aptos"/>
              </a:rPr>
              <a:t>un </a:t>
            </a:r>
            <a:r>
              <a:rPr sz="15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ptos"/>
              </a:rPr>
              <a:t>veicināt</a:t>
            </a:r>
            <a:r>
              <a:rPr sz="1500" dirty="0">
                <a:solidFill>
                  <a:schemeClr val="tx1">
                    <a:lumMod val="95000"/>
                    <a:lumOff val="5000"/>
                  </a:schemeClr>
                </a:solidFill>
                <a:latin typeface="Aptos"/>
              </a:rPr>
              <a:t> </a:t>
            </a:r>
            <a:r>
              <a:rPr sz="15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ptos"/>
              </a:rPr>
              <a:t>drošāku</a:t>
            </a:r>
            <a:r>
              <a:rPr sz="1500" dirty="0">
                <a:solidFill>
                  <a:schemeClr val="tx1">
                    <a:lumMod val="95000"/>
                    <a:lumOff val="5000"/>
                  </a:schemeClr>
                </a:solidFill>
                <a:latin typeface="Aptos"/>
              </a:rPr>
              <a:t> </a:t>
            </a:r>
            <a:r>
              <a:rPr sz="15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ptos"/>
              </a:rPr>
              <a:t>satiksmes</a:t>
            </a:r>
            <a:r>
              <a:rPr sz="1500" dirty="0">
                <a:solidFill>
                  <a:schemeClr val="tx1">
                    <a:lumMod val="95000"/>
                    <a:lumOff val="5000"/>
                  </a:schemeClr>
                </a:solidFill>
                <a:latin typeface="Aptos"/>
              </a:rPr>
              <a:t> </a:t>
            </a:r>
            <a:r>
              <a:rPr sz="15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ptos"/>
              </a:rPr>
              <a:t>vidi</a:t>
            </a:r>
            <a:r>
              <a:rPr sz="1500" dirty="0">
                <a:solidFill>
                  <a:schemeClr val="tx1">
                    <a:lumMod val="95000"/>
                    <a:lumOff val="5000"/>
                  </a:schemeClr>
                </a:solidFill>
                <a:latin typeface="Aptos"/>
              </a:rPr>
              <a:t>, </a:t>
            </a:r>
            <a:r>
              <a:rPr sz="15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ptos"/>
              </a:rPr>
              <a:t>īpaši</a:t>
            </a:r>
            <a:r>
              <a:rPr sz="1500" dirty="0">
                <a:solidFill>
                  <a:schemeClr val="tx1">
                    <a:lumMod val="95000"/>
                    <a:lumOff val="5000"/>
                  </a:schemeClr>
                </a:solidFill>
                <a:latin typeface="Aptos"/>
              </a:rPr>
              <a:t> </a:t>
            </a:r>
            <a:r>
              <a:rPr sz="15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ptos"/>
              </a:rPr>
              <a:t>saistībā</a:t>
            </a:r>
            <a:r>
              <a:rPr sz="1500" dirty="0">
                <a:solidFill>
                  <a:schemeClr val="tx1">
                    <a:lumMod val="95000"/>
                    <a:lumOff val="5000"/>
                  </a:schemeClr>
                </a:solidFill>
                <a:latin typeface="Aptos"/>
              </a:rPr>
              <a:t> </a:t>
            </a:r>
            <a:r>
              <a:rPr sz="15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ptos"/>
              </a:rPr>
              <a:t>ar</a:t>
            </a:r>
            <a:r>
              <a:rPr sz="1500" dirty="0">
                <a:solidFill>
                  <a:schemeClr val="tx1">
                    <a:lumMod val="95000"/>
                    <a:lumOff val="5000"/>
                  </a:schemeClr>
                </a:solidFill>
                <a:latin typeface="Aptos"/>
              </a:rPr>
              <a:t> </a:t>
            </a:r>
            <a:r>
              <a:rPr sz="15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ptos"/>
              </a:rPr>
              <a:t>alkohola</a:t>
            </a:r>
            <a:r>
              <a:rPr sz="1500" dirty="0">
                <a:solidFill>
                  <a:schemeClr val="tx1">
                    <a:lumMod val="95000"/>
                    <a:lumOff val="5000"/>
                  </a:schemeClr>
                </a:solidFill>
                <a:latin typeface="Aptos"/>
              </a:rPr>
              <a:t> un </a:t>
            </a:r>
            <a:r>
              <a:rPr sz="15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ptos"/>
              </a:rPr>
              <a:t>citu</a:t>
            </a:r>
            <a:r>
              <a:rPr sz="1500" dirty="0">
                <a:solidFill>
                  <a:schemeClr val="tx1">
                    <a:lumMod val="95000"/>
                    <a:lumOff val="5000"/>
                  </a:schemeClr>
                </a:solidFill>
                <a:latin typeface="Aptos"/>
              </a:rPr>
              <a:t> </a:t>
            </a:r>
            <a:r>
              <a:rPr sz="15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ptos"/>
              </a:rPr>
              <a:t>vielu</a:t>
            </a:r>
            <a:r>
              <a:rPr sz="1500" dirty="0">
                <a:solidFill>
                  <a:schemeClr val="tx1">
                    <a:lumMod val="95000"/>
                    <a:lumOff val="5000"/>
                  </a:schemeClr>
                </a:solidFill>
                <a:latin typeface="Aptos"/>
              </a:rPr>
              <a:t> </a:t>
            </a:r>
            <a:r>
              <a:rPr lang="lv-LV" sz="1500" dirty="0">
                <a:solidFill>
                  <a:schemeClr val="tx1">
                    <a:lumMod val="95000"/>
                    <a:lumOff val="5000"/>
                  </a:schemeClr>
                </a:solidFill>
                <a:latin typeface="Aptos"/>
              </a:rPr>
              <a:t>lietošanu</a:t>
            </a:r>
            <a:r>
              <a:rPr sz="1500" dirty="0">
                <a:solidFill>
                  <a:schemeClr val="tx1">
                    <a:lumMod val="95000"/>
                    <a:lumOff val="5000"/>
                  </a:schemeClr>
                </a:solidFill>
                <a:latin typeface="Aptos"/>
              </a:rPr>
              <a:t>.</a:t>
            </a:r>
            <a:r>
              <a:rPr lang="en-US" sz="1500" dirty="0">
                <a:solidFill>
                  <a:schemeClr val="tx1">
                    <a:lumMod val="95000"/>
                    <a:lumOff val="5000"/>
                  </a:schemeClr>
                </a:solidFill>
                <a:latin typeface="Aptos"/>
              </a:rPr>
              <a:t> </a:t>
            </a:r>
            <a:endParaRPr lang="en-US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en-US" sz="15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ptos"/>
              </a:rPr>
              <a:t>Ierobežot</a:t>
            </a:r>
            <a:r>
              <a:rPr lang="en-US" sz="1500" dirty="0">
                <a:solidFill>
                  <a:schemeClr val="tx1">
                    <a:lumMod val="95000"/>
                    <a:lumOff val="5000"/>
                  </a:schemeClr>
                </a:solidFill>
                <a:latin typeface="Aptos"/>
              </a:rPr>
              <a:t> </a:t>
            </a:r>
            <a:r>
              <a:rPr lang="en-US" sz="15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ptos"/>
              </a:rPr>
              <a:t>alkohola</a:t>
            </a:r>
            <a:r>
              <a:rPr lang="en-US" sz="1500" dirty="0">
                <a:solidFill>
                  <a:schemeClr val="tx1">
                    <a:lumMod val="95000"/>
                    <a:lumOff val="5000"/>
                  </a:schemeClr>
                </a:solidFill>
                <a:latin typeface="Aptos"/>
              </a:rPr>
              <a:t> </a:t>
            </a:r>
            <a:r>
              <a:rPr lang="en-US" sz="15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ptos"/>
              </a:rPr>
              <a:t>tirdzniecību</a:t>
            </a:r>
            <a:r>
              <a:rPr lang="en-US" sz="1500" dirty="0">
                <a:solidFill>
                  <a:schemeClr val="tx1">
                    <a:lumMod val="95000"/>
                    <a:lumOff val="5000"/>
                  </a:schemeClr>
                </a:solidFill>
                <a:latin typeface="Aptos"/>
              </a:rPr>
              <a:t> </a:t>
            </a:r>
            <a:r>
              <a:rPr lang="en-US" sz="15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ptos"/>
              </a:rPr>
              <a:t>degvielas</a:t>
            </a:r>
            <a:r>
              <a:rPr lang="en-US" sz="1500" dirty="0">
                <a:solidFill>
                  <a:schemeClr val="tx1">
                    <a:lumMod val="95000"/>
                    <a:lumOff val="5000"/>
                  </a:schemeClr>
                </a:solidFill>
                <a:latin typeface="Aptos"/>
              </a:rPr>
              <a:t> </a:t>
            </a:r>
            <a:r>
              <a:rPr lang="en-US" sz="15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ptos"/>
              </a:rPr>
              <a:t>uzpildes</a:t>
            </a:r>
            <a:r>
              <a:rPr lang="en-US" sz="1500" dirty="0">
                <a:solidFill>
                  <a:schemeClr val="tx1">
                    <a:lumMod val="95000"/>
                    <a:lumOff val="5000"/>
                  </a:schemeClr>
                </a:solidFill>
                <a:latin typeface="Aptos"/>
              </a:rPr>
              <a:t> </a:t>
            </a:r>
            <a:r>
              <a:rPr lang="en-US" sz="15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ptos"/>
              </a:rPr>
              <a:t>stacijā</a:t>
            </a:r>
            <a:r>
              <a:rPr lang="en-US" sz="1500" dirty="0">
                <a:solidFill>
                  <a:schemeClr val="tx1">
                    <a:lumMod val="95000"/>
                    <a:lumOff val="5000"/>
                  </a:schemeClr>
                </a:solidFill>
                <a:latin typeface="Aptos"/>
              </a:rPr>
              <a:t>.</a:t>
            </a:r>
            <a:endParaRPr lang="en-US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cxnSp>
        <p:nvCxnSpPr>
          <p:cNvPr id="81" name="Connector 15">
            <a:extLst>
              <a:ext uri="{FF2B5EF4-FFF2-40B4-BE49-F238E27FC236}">
                <a16:creationId xmlns:a16="http://schemas.microsoft.com/office/drawing/2014/main" id="{AA28D8E8-C556-BE0A-8C07-A1D9D81A7578}"/>
              </a:ext>
            </a:extLst>
          </p:cNvPr>
          <p:cNvCxnSpPr>
            <a:cxnSpLocks/>
          </p:cNvCxnSpPr>
          <p:nvPr/>
        </p:nvCxnSpPr>
        <p:spPr>
          <a:xfrm>
            <a:off x="1531620" y="3102306"/>
            <a:ext cx="12458699" cy="0"/>
          </a:xfrm>
          <a:prstGeom prst="line">
            <a:avLst/>
          </a:prstGeom>
          <a:ln w="8890">
            <a:solidFill>
              <a:srgbClr val="E2E6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3" name="Connector 15">
            <a:extLst>
              <a:ext uri="{FF2B5EF4-FFF2-40B4-BE49-F238E27FC236}">
                <a16:creationId xmlns:a16="http://schemas.microsoft.com/office/drawing/2014/main" id="{A351D1A8-0970-92F5-6BC6-258E3D4D35C4}"/>
              </a:ext>
            </a:extLst>
          </p:cNvPr>
          <p:cNvCxnSpPr>
            <a:cxnSpLocks/>
          </p:cNvCxnSpPr>
          <p:nvPr/>
        </p:nvCxnSpPr>
        <p:spPr>
          <a:xfrm>
            <a:off x="1543051" y="4221552"/>
            <a:ext cx="12458699" cy="0"/>
          </a:xfrm>
          <a:prstGeom prst="line">
            <a:avLst/>
          </a:prstGeom>
          <a:ln w="8890">
            <a:solidFill>
              <a:srgbClr val="E2E6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4" name="Connector 15">
            <a:extLst>
              <a:ext uri="{FF2B5EF4-FFF2-40B4-BE49-F238E27FC236}">
                <a16:creationId xmlns:a16="http://schemas.microsoft.com/office/drawing/2014/main" id="{D4EDDB11-FCB9-0368-EE7F-413B71B01A2C}"/>
              </a:ext>
            </a:extLst>
          </p:cNvPr>
          <p:cNvCxnSpPr>
            <a:cxnSpLocks/>
          </p:cNvCxnSpPr>
          <p:nvPr/>
        </p:nvCxnSpPr>
        <p:spPr>
          <a:xfrm>
            <a:off x="1531620" y="5341692"/>
            <a:ext cx="12458699" cy="0"/>
          </a:xfrm>
          <a:prstGeom prst="line">
            <a:avLst/>
          </a:prstGeom>
          <a:ln w="8890">
            <a:solidFill>
              <a:srgbClr val="E2E6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5" name="Connector 15">
            <a:extLst>
              <a:ext uri="{FF2B5EF4-FFF2-40B4-BE49-F238E27FC236}">
                <a16:creationId xmlns:a16="http://schemas.microsoft.com/office/drawing/2014/main" id="{1E3F7E9D-287A-DAC2-7E67-89B3BDC03D75}"/>
              </a:ext>
            </a:extLst>
          </p:cNvPr>
          <p:cNvCxnSpPr>
            <a:cxnSpLocks/>
          </p:cNvCxnSpPr>
          <p:nvPr/>
        </p:nvCxnSpPr>
        <p:spPr>
          <a:xfrm>
            <a:off x="1531620" y="6416112"/>
            <a:ext cx="12458699" cy="0"/>
          </a:xfrm>
          <a:prstGeom prst="line">
            <a:avLst/>
          </a:prstGeom>
          <a:ln w="8890">
            <a:solidFill>
              <a:srgbClr val="E2E6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7" name="Attēls 86">
            <a:extLst>
              <a:ext uri="{FF2B5EF4-FFF2-40B4-BE49-F238E27FC236}">
                <a16:creationId xmlns:a16="http://schemas.microsoft.com/office/drawing/2014/main" id="{2FB1BAC4-2761-707A-6B2C-510BA2A85EF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448" y="6374171"/>
            <a:ext cx="915353" cy="915353"/>
          </a:xfrm>
          <a:prstGeom prst="rect">
            <a:avLst/>
          </a:prstGeom>
        </p:spPr>
      </p:pic>
      <p:pic>
        <p:nvPicPr>
          <p:cNvPr id="89" name="Attēls 88">
            <a:extLst>
              <a:ext uri="{FF2B5EF4-FFF2-40B4-BE49-F238E27FC236}">
                <a16:creationId xmlns:a16="http://schemas.microsoft.com/office/drawing/2014/main" id="{9718F598-9D78-DB68-7C0A-1A864E03D5F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407" y="5426395"/>
            <a:ext cx="813435" cy="813435"/>
          </a:xfrm>
          <a:prstGeom prst="rect">
            <a:avLst/>
          </a:prstGeom>
        </p:spPr>
      </p:pic>
      <p:pic>
        <p:nvPicPr>
          <p:cNvPr id="91" name="Attēls 90">
            <a:extLst>
              <a:ext uri="{FF2B5EF4-FFF2-40B4-BE49-F238E27FC236}">
                <a16:creationId xmlns:a16="http://schemas.microsoft.com/office/drawing/2014/main" id="{B65D9F93-17A5-BF6E-1B77-17555958542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645" y="3228877"/>
            <a:ext cx="822960" cy="822960"/>
          </a:xfrm>
          <a:prstGeom prst="rect">
            <a:avLst/>
          </a:prstGeom>
        </p:spPr>
      </p:pic>
      <p:pic>
        <p:nvPicPr>
          <p:cNvPr id="93" name="Attēls 92">
            <a:extLst>
              <a:ext uri="{FF2B5EF4-FFF2-40B4-BE49-F238E27FC236}">
                <a16:creationId xmlns:a16="http://schemas.microsoft.com/office/drawing/2014/main" id="{2CDE09B0-4C60-AC77-BC03-2EE21291941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645" y="4240112"/>
            <a:ext cx="822960" cy="822960"/>
          </a:xfrm>
          <a:prstGeom prst="rect">
            <a:avLst/>
          </a:prstGeom>
        </p:spPr>
      </p:pic>
      <p:pic>
        <p:nvPicPr>
          <p:cNvPr id="95" name="Attēls 94">
            <a:extLst>
              <a:ext uri="{FF2B5EF4-FFF2-40B4-BE49-F238E27FC236}">
                <a16:creationId xmlns:a16="http://schemas.microsoft.com/office/drawing/2014/main" id="{764D52DF-31BE-C396-E83D-1489958C415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644" y="2160639"/>
            <a:ext cx="708661" cy="708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53583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aisnstūris 9">
            <a:extLst>
              <a:ext uri="{FF2B5EF4-FFF2-40B4-BE49-F238E27FC236}">
                <a16:creationId xmlns:a16="http://schemas.microsoft.com/office/drawing/2014/main" id="{899DB96B-07E0-4AF4-BA80-7285A529EB9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209550" cy="8572500"/>
          </a:xfrm>
          <a:prstGeom prst="rect">
            <a:avLst/>
          </a:prstGeom>
          <a:solidFill>
            <a:srgbClr val="EF6C1C"/>
          </a:solidFill>
          <a:ln w="0">
            <a:solidFill>
              <a:srgbClr val="EF6C1C"/>
            </a:solidFill>
            <a:prstDash val="solid"/>
          </a:ln>
        </p:spPr>
        <p:txBody>
          <a:bodyPr/>
          <a:lstStyle/>
          <a:p>
            <a:endParaRPr lang="lv-LV"/>
          </a:p>
        </p:txBody>
      </p:sp>
      <p:pic>
        <p:nvPicPr>
          <p:cNvPr id="11" name="Attēls 10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536641" y="0"/>
            <a:ext cx="1426589" cy="1885950"/>
          </a:xfrm>
          <a:prstGeom prst="rect">
            <a:avLst/>
          </a:prstGeom>
        </p:spPr>
      </p:pic>
      <p:sp>
        <p:nvSpPr>
          <p:cNvPr id="3" name="Taisnstūris 2">
            <a:extLst>
              <a:ext uri="{FF2B5EF4-FFF2-40B4-BE49-F238E27FC236}">
                <a16:creationId xmlns:a16="http://schemas.microsoft.com/office/drawing/2014/main" id="{2F2638A8-DA8E-4BED-BE75-AA97BB76D326}"/>
              </a:ext>
            </a:extLst>
          </p:cNvPr>
          <p:cNvSpPr>
            <a:spLocks noGrp="1"/>
          </p:cNvSpPr>
          <p:nvPr/>
        </p:nvSpPr>
        <p:spPr>
          <a:xfrm>
            <a:off x="2190750" y="3309938"/>
            <a:ext cx="10858500" cy="952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rmAutofit/>
          </a:bodyPr>
          <a:lstStyle/>
          <a:p>
            <a:pPr algn="ctr">
              <a:defRPr sz="4350" b="1">
                <a:solidFill>
                  <a:srgbClr val="263442"/>
                </a:solidFill>
                <a:latin typeface="Aptos"/>
                <a:ea typeface="Aptos"/>
                <a:cs typeface="Aptos"/>
              </a:defRPr>
            </a:pPr>
            <a:r>
              <a:rPr sz="4350" b="1" err="1">
                <a:solidFill>
                  <a:srgbClr val="263442"/>
                </a:solidFill>
                <a:latin typeface="Aptos"/>
                <a:ea typeface="Aptos"/>
                <a:cs typeface="Aptos"/>
              </a:rPr>
              <a:t>Paldies</a:t>
            </a:r>
            <a:r>
              <a:rPr lang="lv-LV" sz="4350" b="1">
                <a:solidFill>
                  <a:srgbClr val="263442"/>
                </a:solidFill>
                <a:latin typeface="Aptos"/>
                <a:ea typeface="Aptos"/>
                <a:cs typeface="Aptos"/>
              </a:rPr>
              <a:t>!</a:t>
            </a:r>
            <a:endParaRPr sz="4350" b="1">
              <a:solidFill>
                <a:srgbClr val="263442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4" name="Taisnstūris 3">
            <a:extLst>
              <a:ext uri="{FF2B5EF4-FFF2-40B4-BE49-F238E27FC236}">
                <a16:creationId xmlns:a16="http://schemas.microsoft.com/office/drawing/2014/main" id="{19A62C70-295B-44D1-B34F-F2682314F457}"/>
              </a:ext>
            </a:extLst>
          </p:cNvPr>
          <p:cNvSpPr>
            <a:spLocks noGrp="1"/>
          </p:cNvSpPr>
          <p:nvPr/>
        </p:nvSpPr>
        <p:spPr>
          <a:xfrm>
            <a:off x="6591300" y="4338638"/>
            <a:ext cx="1905000" cy="57150"/>
          </a:xfrm>
          <a:prstGeom prst="rect">
            <a:avLst/>
          </a:prstGeom>
          <a:solidFill>
            <a:srgbClr val="EF6C1C"/>
          </a:solidFill>
          <a:ln w="0">
            <a:solidFill>
              <a:srgbClr val="EF6C1C"/>
            </a:solidFill>
            <a:prstDash val="solid"/>
          </a:ln>
        </p:spPr>
        <p:txBody>
          <a:bodyPr/>
          <a:lstStyle/>
          <a:p>
            <a:endParaRPr lang="lv-LV"/>
          </a:p>
        </p:txBody>
      </p:sp>
      <p:sp>
        <p:nvSpPr>
          <p:cNvPr id="6" name="Taisnstūris 5">
            <a:extLst>
              <a:ext uri="{FF2B5EF4-FFF2-40B4-BE49-F238E27FC236}">
                <a16:creationId xmlns:a16="http://schemas.microsoft.com/office/drawing/2014/main" id="{0E34F27E-1AAA-4DC6-B6CB-E0562BAECF77}"/>
              </a:ext>
            </a:extLst>
          </p:cNvPr>
          <p:cNvSpPr>
            <a:spLocks noGrp="1"/>
          </p:cNvSpPr>
          <p:nvPr/>
        </p:nvSpPr>
        <p:spPr>
          <a:xfrm>
            <a:off x="4572000" y="5810250"/>
            <a:ext cx="60960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rmAutofit/>
          </a:bodyPr>
          <a:lstStyle/>
          <a:p>
            <a:pPr algn="ctr">
              <a:defRPr sz="1875" b="1">
                <a:solidFill>
                  <a:srgbClr val="263442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263442"/>
                </a:solidFill>
                <a:latin typeface="Aptos"/>
                <a:ea typeface="Aptos"/>
                <a:cs typeface="Aptos"/>
              </a:rPr>
              <a:t>Svens Henkuzens</a:t>
            </a:r>
          </a:p>
        </p:txBody>
      </p:sp>
      <p:sp>
        <p:nvSpPr>
          <p:cNvPr id="7" name="Taisnstūris 6">
            <a:extLst>
              <a:ext uri="{FF2B5EF4-FFF2-40B4-BE49-F238E27FC236}">
                <a16:creationId xmlns:a16="http://schemas.microsoft.com/office/drawing/2014/main" id="{0ED55C48-4C58-4169-952A-6D9CAEF67502}"/>
              </a:ext>
            </a:extLst>
          </p:cNvPr>
          <p:cNvSpPr>
            <a:spLocks noGrp="1"/>
          </p:cNvSpPr>
          <p:nvPr/>
        </p:nvSpPr>
        <p:spPr>
          <a:xfrm>
            <a:off x="3476625" y="6267450"/>
            <a:ext cx="82867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rmAutofit/>
          </a:bodyPr>
          <a:lstStyle/>
          <a:p>
            <a:pPr algn="ctr">
              <a:defRPr sz="1425" b="0">
                <a:solidFill>
                  <a:srgbClr val="6F7A85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6F7A85"/>
                </a:solidFill>
                <a:latin typeface="Aptos"/>
                <a:ea typeface="Aptos"/>
                <a:cs typeface="Aptos"/>
              </a:rPr>
              <a:t>Valsts sekretāra vietnieks veselības politikas jautājumos</a:t>
            </a:r>
          </a:p>
        </p:txBody>
      </p:sp>
      <p:sp>
        <p:nvSpPr>
          <p:cNvPr id="8" name="Taisnstūris 7">
            <a:extLst>
              <a:ext uri="{FF2B5EF4-FFF2-40B4-BE49-F238E27FC236}">
                <a16:creationId xmlns:a16="http://schemas.microsoft.com/office/drawing/2014/main" id="{7BC60AFF-611B-4427-8C02-BDF5B7BC86AF}"/>
              </a:ext>
            </a:extLst>
          </p:cNvPr>
          <p:cNvSpPr>
            <a:spLocks noGrp="1"/>
          </p:cNvSpPr>
          <p:nvPr/>
        </p:nvSpPr>
        <p:spPr>
          <a:xfrm>
            <a:off x="5143500" y="6781800"/>
            <a:ext cx="49530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rmAutofit/>
          </a:bodyPr>
          <a:lstStyle/>
          <a:p>
            <a:pPr algn="ctr">
              <a:defRPr sz="1350" b="1">
                <a:solidFill>
                  <a:srgbClr val="EF6C1C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EF6C1C"/>
                </a:solidFill>
                <a:latin typeface="Aptos"/>
                <a:ea typeface="Aptos"/>
                <a:cs typeface="Aptos"/>
              </a:rPr>
              <a:t>Veselības ministrija</a:t>
            </a:r>
          </a:p>
        </p:txBody>
      </p:sp>
      <p:sp>
        <p:nvSpPr>
          <p:cNvPr id="9" name="Taisnstūris 8">
            <a:extLst>
              <a:ext uri="{FF2B5EF4-FFF2-40B4-BE49-F238E27FC236}">
                <a16:creationId xmlns:a16="http://schemas.microsoft.com/office/drawing/2014/main" id="{61571DC1-8563-470C-8D84-DC54C9F2481D}"/>
              </a:ext>
            </a:extLst>
          </p:cNvPr>
          <p:cNvSpPr>
            <a:spLocks noGrp="1"/>
          </p:cNvSpPr>
          <p:nvPr/>
        </p:nvSpPr>
        <p:spPr>
          <a:xfrm>
            <a:off x="5048250" y="7858125"/>
            <a:ext cx="51435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rmAutofit fontScale="98611" lnSpcReduction="10000"/>
          </a:bodyPr>
          <a:lstStyle/>
          <a:p>
            <a:pPr algn="ctr">
              <a:defRPr sz="1125" b="0">
                <a:solidFill>
                  <a:srgbClr val="BDAA92"/>
                </a:solidFill>
                <a:latin typeface="Aptos"/>
                <a:ea typeface="Aptos"/>
                <a:cs typeface="Aptos"/>
              </a:defRPr>
            </a:pPr>
            <a:r>
              <a:rPr sz="1125" b="0" err="1">
                <a:solidFill>
                  <a:srgbClr val="BDAA92"/>
                </a:solidFill>
                <a:latin typeface="Aptos"/>
                <a:ea typeface="Aptos"/>
                <a:cs typeface="Aptos"/>
              </a:rPr>
              <a:t>Demogrāfijas</a:t>
            </a:r>
            <a:r>
              <a:rPr sz="1125" b="0">
                <a:solidFill>
                  <a:srgbClr val="BDAA92"/>
                </a:solidFill>
                <a:latin typeface="Aptos"/>
                <a:ea typeface="Aptos"/>
                <a:cs typeface="Aptos"/>
              </a:rPr>
              <a:t> </a:t>
            </a:r>
            <a:r>
              <a:rPr sz="1125" b="0" err="1">
                <a:solidFill>
                  <a:srgbClr val="BDAA92"/>
                </a:solidFill>
                <a:latin typeface="Aptos"/>
                <a:ea typeface="Aptos"/>
                <a:cs typeface="Aptos"/>
              </a:rPr>
              <a:t>lietu</a:t>
            </a:r>
            <a:r>
              <a:rPr sz="1125" b="0">
                <a:solidFill>
                  <a:srgbClr val="BDAA92"/>
                </a:solidFill>
                <a:latin typeface="Aptos"/>
                <a:ea typeface="Aptos"/>
                <a:cs typeface="Aptos"/>
              </a:rPr>
              <a:t> </a:t>
            </a:r>
            <a:r>
              <a:rPr sz="1125" b="0" err="1">
                <a:solidFill>
                  <a:srgbClr val="BDAA92"/>
                </a:solidFill>
                <a:latin typeface="Aptos"/>
                <a:ea typeface="Aptos"/>
                <a:cs typeface="Aptos"/>
              </a:rPr>
              <a:t>padome</a:t>
            </a:r>
            <a:r>
              <a:rPr sz="1125" b="0">
                <a:solidFill>
                  <a:srgbClr val="BDAA92"/>
                </a:solidFill>
                <a:latin typeface="Aptos"/>
                <a:ea typeface="Aptos"/>
                <a:cs typeface="Aptos"/>
              </a:rPr>
              <a:t>  |  2026</a:t>
            </a:r>
          </a:p>
        </p:txBody>
      </p:sp>
    </p:spTree>
    <p:extLst>
      <p:ext uri="{BB962C8B-B14F-4D97-AF65-F5344CB8AC3E}">
        <p14:creationId xmlns:p14="http://schemas.microsoft.com/office/powerpoint/2010/main" val="673048038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3950c271-c745-4a78-b6e6-c593129636dc">
      <Terms xmlns="http://schemas.microsoft.com/office/infopath/2007/PartnerControls"/>
    </lcf76f155ced4ddcb4097134ff3c332f>
    <TaxCatchAll xmlns="07052385-e368-4b51-8d17-0498e5ad6c3b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s" ma:contentTypeID="0x0101005E665B472242AC45A05C1CB9DDA456F3" ma:contentTypeVersion="12" ma:contentTypeDescription="Izveidot jaunu dokumentu." ma:contentTypeScope="" ma:versionID="2d75b6933ca52795f830bb3d2002fe95">
  <xsd:schema xmlns:xsd="http://www.w3.org/2001/XMLSchema" xmlns:xs="http://www.w3.org/2001/XMLSchema" xmlns:p="http://schemas.microsoft.com/office/2006/metadata/properties" xmlns:ns2="3950c271-c745-4a78-b6e6-c593129636dc" xmlns:ns3="07052385-e368-4b51-8d17-0498e5ad6c3b" targetNamespace="http://schemas.microsoft.com/office/2006/metadata/properties" ma:root="true" ma:fieldsID="c575c36909c2cfda05dc9892d1e6f028" ns2:_="" ns3:_="">
    <xsd:import namespace="3950c271-c745-4a78-b6e6-c593129636dc"/>
    <xsd:import namespace="07052385-e368-4b51-8d17-0498e5ad6c3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950c271-c745-4a78-b6e6-c593129636d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Attēlu atzīmes" ma:readOnly="false" ma:fieldId="{5cf76f15-5ced-4ddc-b409-7134ff3c332f}" ma:taxonomyMulti="true" ma:sspId="70cde18c-294e-4b99-9172-39c91b03186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7052385-e368-4b51-8d17-0498e5ad6c3b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ccd565df-1218-4f0e-bdc0-badaaa5751a5}" ma:internalName="TaxCatchAll" ma:showField="CatchAllData" ma:web="07052385-e368-4b51-8d17-0498e5ad6c3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atura tips"/>
        <xsd:element ref="dc:title" minOccurs="0" maxOccurs="1" ma:index="4" ma:displayName="Virsrakst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CA0D2F4-800F-493F-949A-B34C6D7D14E9}">
  <ds:schemaRefs>
    <ds:schemaRef ds:uri="07052385-e368-4b51-8d17-0498e5ad6c3b"/>
    <ds:schemaRef ds:uri="3950c271-c745-4a78-b6e6-c593129636dc"/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E4CFAD21-132D-4CF1-938C-795A0E3B3EB2}">
  <ds:schemaRefs>
    <ds:schemaRef ds:uri="07052385-e368-4b51-8d17-0498e5ad6c3b"/>
    <ds:schemaRef ds:uri="3950c271-c745-4a78-b6e6-c593129636dc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36B3BB58-22F0-4EAD-AF1A-5FF323849451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171abc8c-0b18-4336-97d7-51d65f5c7f99}" enabled="1" method="Standard" siteId="{dbc9012d-628b-43d4-b190-8a730f7e1e96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1938</Words>
  <Application>Microsoft Office PowerPoint</Application>
  <PresentationFormat>Pielāgots</PresentationFormat>
  <Paragraphs>320</Paragraphs>
  <Slides>17</Slides>
  <Notes>15</Notes>
  <HiddenSlides>0</HiddenSlides>
  <MMClips>0</MMClips>
  <ScaleCrop>false</ScaleCrop>
  <HeadingPairs>
    <vt:vector size="6" baseType="variant">
      <vt:variant>
        <vt:lpstr>Lietotie fonti</vt:lpstr>
      </vt:variant>
      <vt:variant>
        <vt:i4>7</vt:i4>
      </vt:variant>
      <vt:variant>
        <vt:lpstr>Dizains</vt:lpstr>
      </vt:variant>
      <vt:variant>
        <vt:i4>1</vt:i4>
      </vt:variant>
      <vt:variant>
        <vt:lpstr>Slaidu virsraksti</vt:lpstr>
      </vt:variant>
      <vt:variant>
        <vt:i4>17</vt:i4>
      </vt:variant>
    </vt:vector>
  </HeadingPairs>
  <TitlesOfParts>
    <vt:vector size="25" baseType="lpstr">
      <vt:lpstr>Aptos</vt:lpstr>
      <vt:lpstr>Aptos Display</vt:lpstr>
      <vt:lpstr>Arial</vt:lpstr>
      <vt:lpstr>Calibri</vt:lpstr>
      <vt:lpstr>DejaVu Sans</vt:lpstr>
      <vt:lpstr>Times New Roman</vt:lpstr>
      <vt:lpstr>Verdana</vt:lpstr>
      <vt:lpstr>ChatGPT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Agnese Galvanauska</cp:lastModifiedBy>
  <cp:revision>2</cp:revision>
  <dcterms:created xsi:type="dcterms:W3CDTF">2026-09-18T16:10:30Z</dcterms:created>
  <dcterms:modified xsi:type="dcterms:W3CDTF">2026-09-28T12:19:45Z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0x0101005E665B472242AC45A05C1CB9DDA456F3</vt:lpwstr>
  </property>
  <property fmtid="{D5CDD505-2E9C-101B-9397-08002B2CF9AE}" pid="3" name="MediaServiceImageTags">
    <vt:lpwstr/>
  </property>
</Properties>
</file>