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handoutMasterIdLst>
    <p:handoutMasterId r:id="rId23"/>
  </p:handoutMasterIdLst>
  <p:sldIdLst>
    <p:sldId id="400" r:id="rId2"/>
    <p:sldId id="310" r:id="rId3"/>
    <p:sldId id="410" r:id="rId4"/>
    <p:sldId id="411" r:id="rId5"/>
    <p:sldId id="412" r:id="rId6"/>
    <p:sldId id="409" r:id="rId7"/>
    <p:sldId id="408" r:id="rId8"/>
    <p:sldId id="407" r:id="rId9"/>
    <p:sldId id="256" r:id="rId10"/>
    <p:sldId id="258" r:id="rId11"/>
    <p:sldId id="401" r:id="rId12"/>
    <p:sldId id="267" r:id="rId13"/>
    <p:sldId id="266" r:id="rId14"/>
    <p:sldId id="264" r:id="rId15"/>
    <p:sldId id="260" r:id="rId16"/>
    <p:sldId id="262" r:id="rId17"/>
    <p:sldId id="263" r:id="rId18"/>
    <p:sldId id="261" r:id="rId19"/>
    <p:sldId id="268" r:id="rId20"/>
    <p:sldId id="397" r:id="rId21"/>
  </p:sldIdLst>
  <p:sldSz cx="9144000" cy="6858000" type="screen4x3"/>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0" autoAdjust="0"/>
  </p:normalViewPr>
  <p:slideViewPr>
    <p:cSldViewPr>
      <p:cViewPr varScale="1">
        <p:scale>
          <a:sx n="85" d="100"/>
          <a:sy n="85" d="100"/>
        </p:scale>
        <p:origin x="-137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2335315-A6D6-4949-9B34-74A355F98645}"/>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 xmlns:a16="http://schemas.microsoft.com/office/drawing/2014/main" id="{A9B981EC-4DCF-478C-B3A5-A2A2E65D467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E7B038A-82F6-406D-B278-36C6602F7A29}" type="datetimeFigureOut">
              <a:rPr lang="lv-LV" smtClean="0"/>
              <a:t>2019.10.22.</a:t>
            </a:fld>
            <a:endParaRPr lang="lv-LV"/>
          </a:p>
        </p:txBody>
      </p:sp>
      <p:sp>
        <p:nvSpPr>
          <p:cNvPr id="4" name="Footer Placeholder 3">
            <a:extLst>
              <a:ext uri="{FF2B5EF4-FFF2-40B4-BE49-F238E27FC236}">
                <a16:creationId xmlns="" xmlns:a16="http://schemas.microsoft.com/office/drawing/2014/main" id="{5E593A28-31C2-43B3-8F49-07CC46C140F0}"/>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 xmlns:a16="http://schemas.microsoft.com/office/drawing/2014/main" id="{91F194DB-D282-45AA-86B8-EC183C507E69}"/>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23C8E21-B7C6-4ADF-B6B5-2DEE7388EA17}" type="slidenum">
              <a:rPr lang="lv-LV" smtClean="0"/>
              <a:t>‹#›</a:t>
            </a:fld>
            <a:endParaRPr lang="lv-LV"/>
          </a:p>
        </p:txBody>
      </p:sp>
    </p:spTree>
    <p:extLst>
      <p:ext uri="{BB962C8B-B14F-4D97-AF65-F5344CB8AC3E}">
        <p14:creationId xmlns:p14="http://schemas.microsoft.com/office/powerpoint/2010/main" val="318796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8BF4384-C409-4CCA-8902-24FE7FDF0EF7}" type="datetimeFigureOut">
              <a:rPr lang="lv-LV" smtClean="0"/>
              <a:t>2019.10.22.</a:t>
            </a:fld>
            <a:endParaRPr 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9438D1B-B704-4F6C-B3E7-3E21245AB0F6}" type="slidenum">
              <a:rPr lang="lv-LV" smtClean="0"/>
              <a:t>‹#›</a:t>
            </a:fld>
            <a:endParaRPr lang="lv-LV"/>
          </a:p>
        </p:txBody>
      </p:sp>
    </p:spTree>
    <p:extLst>
      <p:ext uri="{BB962C8B-B14F-4D97-AF65-F5344CB8AC3E}">
        <p14:creationId xmlns:p14="http://schemas.microsoft.com/office/powerpoint/2010/main" val="283586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74AD3C88-503F-4F5A-8EC3-24F676D75D2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09FEAEEB-F9FD-4331-A20E-C288ED9ABF26}"/>
              </a:ext>
            </a:extLst>
          </p:cNvPr>
          <p:cNvSpPr txBox="1">
            <a:spLocks noGrp="1"/>
          </p:cNvSpPr>
          <p:nvPr>
            <p:ph type="body" sz="quarter" idx="1"/>
          </p:nvPr>
        </p:nvSpPr>
        <p:spPr/>
        <p:txBody>
          <a:bodyPr/>
          <a:lstStyle/>
          <a:p>
            <a:endParaRPr lang="lv-LV"/>
          </a:p>
        </p:txBody>
      </p:sp>
      <p:sp>
        <p:nvSpPr>
          <p:cNvPr id="4" name="Slide Number Placeholder 3">
            <a:extLst>
              <a:ext uri="{FF2B5EF4-FFF2-40B4-BE49-F238E27FC236}">
                <a16:creationId xmlns="" xmlns:a16="http://schemas.microsoft.com/office/drawing/2014/main" id="{3C8AEBBA-514C-40B4-8549-EDDFBED4F78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9FE359-4C26-418D-9FE6-B282117295E2}" type="slidenum">
              <a:t>18</a:t>
            </a:fld>
            <a:endParaRPr lang="lv-LV"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7452" indent="-283635">
              <a:spcBef>
                <a:spcPct val="30000"/>
              </a:spcBef>
              <a:defRPr sz="1200">
                <a:solidFill>
                  <a:schemeClr val="tx1"/>
                </a:solidFill>
                <a:latin typeface="Calibri" panose="020F0502020204030204" pitchFamily="34" charset="0"/>
                <a:ea typeface="MS PGothic" panose="020B0600070205080204" pitchFamily="34" charset="-128"/>
              </a:defRPr>
            </a:lvl2pPr>
            <a:lvl3pPr marL="1134542" indent="-226908">
              <a:spcBef>
                <a:spcPct val="30000"/>
              </a:spcBef>
              <a:defRPr sz="1200">
                <a:solidFill>
                  <a:schemeClr val="tx1"/>
                </a:solidFill>
                <a:latin typeface="Calibri" panose="020F0502020204030204" pitchFamily="34" charset="0"/>
                <a:ea typeface="MS PGothic" panose="020B0600070205080204" pitchFamily="34" charset="-128"/>
              </a:defRPr>
            </a:lvl3pPr>
            <a:lvl4pPr marL="1588359" indent="-226908">
              <a:spcBef>
                <a:spcPct val="30000"/>
              </a:spcBef>
              <a:defRPr sz="1200">
                <a:solidFill>
                  <a:schemeClr val="tx1"/>
                </a:solidFill>
                <a:latin typeface="Calibri" panose="020F0502020204030204" pitchFamily="34" charset="0"/>
                <a:ea typeface="MS PGothic" panose="020B0600070205080204" pitchFamily="34" charset="-128"/>
              </a:defRPr>
            </a:lvl4pPr>
            <a:lvl5pPr marL="2042175" indent="-226908">
              <a:spcBef>
                <a:spcPct val="30000"/>
              </a:spcBef>
              <a:defRPr sz="1200">
                <a:solidFill>
                  <a:schemeClr val="tx1"/>
                </a:solidFill>
                <a:latin typeface="Calibri" panose="020F0502020204030204" pitchFamily="34" charset="0"/>
                <a:ea typeface="MS PGothic" panose="020B0600070205080204" pitchFamily="34" charset="-128"/>
              </a:defRPr>
            </a:lvl5pPr>
            <a:lvl6pPr marL="2495992" indent="-226908" defTabSz="93127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9809" indent="-226908" defTabSz="93127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03625" indent="-226908" defTabSz="93127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57442" indent="-226908" defTabSz="93127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31144D8-BAC0-4998-B415-BD04203AC613}" type="slidenum">
              <a:rPr lang="lv-LV" altLang="lv-LV"/>
              <a:pPr>
                <a:spcBef>
                  <a:spcPct val="0"/>
                </a:spcBef>
              </a:pPr>
              <a:t>20</a:t>
            </a:fld>
            <a:endParaRPr lang="lv-LV" altLang="lv-LV" dirty="0"/>
          </a:p>
        </p:txBody>
      </p:sp>
    </p:spTree>
    <p:extLst>
      <p:ext uri="{BB962C8B-B14F-4D97-AF65-F5344CB8AC3E}">
        <p14:creationId xmlns:p14="http://schemas.microsoft.com/office/powerpoint/2010/main" val="3690208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2877"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69769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7"/>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1628D8D-A1AA-4601-8B99-49743562C836}" type="slidenum">
              <a:rPr lang="en-US" altLang="lv-LV"/>
              <a:pPr>
                <a:defRPr/>
              </a:pPr>
              <a:t>‹#›</a:t>
            </a:fld>
            <a:endParaRPr lang="en-US" altLang="lv-LV"/>
          </a:p>
        </p:txBody>
      </p:sp>
    </p:spTree>
    <p:extLst>
      <p:ext uri="{BB962C8B-B14F-4D97-AF65-F5344CB8AC3E}">
        <p14:creationId xmlns:p14="http://schemas.microsoft.com/office/powerpoint/2010/main" val="316938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6"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91713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30E03D-6131-47DC-A1B7-57476E8FD3C7}"/>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 xmlns:a16="http://schemas.microsoft.com/office/drawing/2014/main" id="{B00F4366-A2DF-4837-BC8F-AE8A8A824F17}"/>
              </a:ext>
            </a:extLst>
          </p:cNvPr>
          <p:cNvSpPr txBox="1">
            <a:spLocks noGrp="1"/>
          </p:cNvSpPr>
          <p:nvPr>
            <p:ph type="dt" sz="half" idx="7"/>
          </p:nvPr>
        </p:nvSpPr>
        <p:spPr/>
        <p:txBody>
          <a:bodyPr/>
          <a:lstStyle>
            <a:lvl1pPr>
              <a:defRPr/>
            </a:lvl1pPr>
          </a:lstStyle>
          <a:p>
            <a:pPr lvl="0"/>
            <a:fld id="{71000C5B-4C4F-41A8-BEDF-70F187C093FA}" type="datetime1">
              <a:rPr lang="en-US"/>
              <a:pPr lvl="0"/>
              <a:t>10/22/2019</a:t>
            </a:fld>
            <a:endParaRPr lang="en-US"/>
          </a:p>
        </p:txBody>
      </p:sp>
      <p:sp>
        <p:nvSpPr>
          <p:cNvPr id="4" name="Footer Placeholder 3">
            <a:extLst>
              <a:ext uri="{FF2B5EF4-FFF2-40B4-BE49-F238E27FC236}">
                <a16:creationId xmlns="" xmlns:a16="http://schemas.microsoft.com/office/drawing/2014/main" id="{64C60D3B-CA55-4312-99E1-50144B13B1D3}"/>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 xmlns:a16="http://schemas.microsoft.com/office/drawing/2014/main" id="{C8D11520-E7D3-46CC-90FF-4ED52BC8DBF5}"/>
              </a:ext>
            </a:extLst>
          </p:cNvPr>
          <p:cNvSpPr txBox="1">
            <a:spLocks noGrp="1"/>
          </p:cNvSpPr>
          <p:nvPr>
            <p:ph type="sldNum" sz="quarter" idx="8"/>
          </p:nvPr>
        </p:nvSpPr>
        <p:spPr/>
        <p:txBody>
          <a:bodyPr/>
          <a:lstStyle>
            <a:lvl1pPr>
              <a:defRPr/>
            </a:lvl1pPr>
          </a:lstStyle>
          <a:p>
            <a:pPr lvl="0"/>
            <a:fld id="{822A3063-1242-408E-A6A6-C1CA93F6DCE9}" type="slidenum">
              <a:t>‹#›</a:t>
            </a:fld>
            <a:endParaRPr lang="en-US"/>
          </a:p>
        </p:txBody>
      </p:sp>
    </p:spTree>
    <p:extLst>
      <p:ext uri="{BB962C8B-B14F-4D97-AF65-F5344CB8AC3E}">
        <p14:creationId xmlns:p14="http://schemas.microsoft.com/office/powerpoint/2010/main" val="14370933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7"/>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1628D8D-A1AA-4601-8B99-49743562C836}" type="slidenum">
              <a:rPr lang="en-US" altLang="lv-LV"/>
              <a:pPr>
                <a:defRPr/>
              </a:pPr>
              <a:t>‹#›</a:t>
            </a:fld>
            <a:endParaRPr lang="en-US" altLang="lv-LV"/>
          </a:p>
        </p:txBody>
      </p:sp>
    </p:spTree>
    <p:extLst>
      <p:ext uri="{BB962C8B-B14F-4D97-AF65-F5344CB8AC3E}">
        <p14:creationId xmlns:p14="http://schemas.microsoft.com/office/powerpoint/2010/main" val="394541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19"/>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95A1FBB6-044E-42D8-93E6-26D1E6A06D85}" type="slidenum">
              <a:rPr lang="en-US" altLang="lv-LV"/>
              <a:pPr>
                <a:defRPr/>
              </a:pPr>
              <a:t>‹#›</a:t>
            </a:fld>
            <a:endParaRPr lang="en-US" altLang="lv-LV"/>
          </a:p>
        </p:txBody>
      </p:sp>
    </p:spTree>
    <p:extLst>
      <p:ext uri="{BB962C8B-B14F-4D97-AF65-F5344CB8AC3E}">
        <p14:creationId xmlns:p14="http://schemas.microsoft.com/office/powerpoint/2010/main" val="365183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15"/>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1"/>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7"/>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34D2301C-0775-40B4-BEBA-FE051883478C}" type="slidenum">
              <a:rPr lang="en-US" altLang="lv-LV"/>
              <a:pPr>
                <a:defRPr/>
              </a:pPr>
              <a:t>‹#›</a:t>
            </a:fld>
            <a:endParaRPr lang="en-US" altLang="lv-LV"/>
          </a:p>
        </p:txBody>
      </p:sp>
    </p:spTree>
    <p:extLst>
      <p:ext uri="{BB962C8B-B14F-4D97-AF65-F5344CB8AC3E}">
        <p14:creationId xmlns:p14="http://schemas.microsoft.com/office/powerpoint/2010/main" val="186286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15"/>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55"/>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51"/>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28"/>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64"/>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3EAC44AB-DEF0-422C-ACF8-636CEECDE62F}" type="slidenum">
              <a:rPr lang="en-US" altLang="lv-LV"/>
              <a:pPr>
                <a:defRPr/>
              </a:pPr>
              <a:t>‹#›</a:t>
            </a:fld>
            <a:endParaRPr lang="en-US" altLang="lv-LV"/>
          </a:p>
        </p:txBody>
      </p:sp>
    </p:spTree>
    <p:extLst>
      <p:ext uri="{BB962C8B-B14F-4D97-AF65-F5344CB8AC3E}">
        <p14:creationId xmlns:p14="http://schemas.microsoft.com/office/powerpoint/2010/main" val="137185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15"/>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F0D1D385-AAA9-45A4-AF81-B41462A14B2B}" type="slidenum">
              <a:rPr lang="en-US" altLang="lv-LV"/>
              <a:pPr>
                <a:defRPr/>
              </a:pPr>
              <a:t>‹#›</a:t>
            </a:fld>
            <a:endParaRPr lang="en-US" altLang="lv-LV"/>
          </a:p>
        </p:txBody>
      </p:sp>
    </p:spTree>
    <p:extLst>
      <p:ext uri="{BB962C8B-B14F-4D97-AF65-F5344CB8AC3E}">
        <p14:creationId xmlns:p14="http://schemas.microsoft.com/office/powerpoint/2010/main" val="256193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3D4B17D6-4F7C-41FB-8501-0606FD9BF5C2}" type="slidenum">
              <a:rPr lang="en-US" altLang="lv-LV"/>
              <a:pPr>
                <a:defRPr/>
              </a:pPr>
              <a:t>‹#›</a:t>
            </a:fld>
            <a:endParaRPr lang="en-US" altLang="lv-LV"/>
          </a:p>
        </p:txBody>
      </p:sp>
    </p:spTree>
    <p:extLst>
      <p:ext uri="{BB962C8B-B14F-4D97-AF65-F5344CB8AC3E}">
        <p14:creationId xmlns:p14="http://schemas.microsoft.com/office/powerpoint/2010/main" val="327994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7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1" y="272991"/>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8"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1" y="1435123"/>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E1842243-091A-4D14-A348-F554093D6893}" type="slidenum">
              <a:rPr lang="en-US" altLang="lv-LV"/>
              <a:pPr>
                <a:defRPr/>
              </a:pPr>
              <a:t>‹#›</a:t>
            </a:fld>
            <a:endParaRPr lang="en-US" altLang="lv-LV"/>
          </a:p>
        </p:txBody>
      </p:sp>
    </p:spTree>
    <p:extLst>
      <p:ext uri="{BB962C8B-B14F-4D97-AF65-F5344CB8AC3E}">
        <p14:creationId xmlns:p14="http://schemas.microsoft.com/office/powerpoint/2010/main" val="331499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2877"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6619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456"/>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a:solidFill>
                  <a:srgbClr val="898989"/>
                </a:solidFill>
              </a:defRPr>
            </a:lvl1pPr>
          </a:lstStyle>
          <a:p>
            <a:pPr defTabSz="938213" fontAlgn="base">
              <a:spcBef>
                <a:spcPct val="0"/>
              </a:spcBef>
              <a:spcAft>
                <a:spcPct val="0"/>
              </a:spcAft>
              <a:defRPr/>
            </a:pPr>
            <a:fld id="{5A8D608A-4329-470F-989A-607082BD57C7}" type="datetime1">
              <a:rPr lang="en-US" altLang="lv-LV">
                <a:ea typeface="MS PGothic" pitchFamily="34" charset="-128"/>
              </a:rPr>
              <a:pPr defTabSz="938213" fontAlgn="base">
                <a:spcBef>
                  <a:spcPct val="0"/>
                </a:spcBef>
                <a:spcAft>
                  <a:spcPct val="0"/>
                </a:spcAft>
                <a:defRPr/>
              </a:pPr>
              <a:t>10/22/2019</a:t>
            </a:fld>
            <a:endParaRPr lang="en-US" altLang="lv-LV">
              <a:ea typeface="MS PGothic" pitchFamily="34" charset="-128"/>
            </a:endParaRPr>
          </a:p>
        </p:txBody>
      </p:sp>
      <p:sp>
        <p:nvSpPr>
          <p:cNvPr id="5" name="Footer Placeholder 4"/>
          <p:cNvSpPr>
            <a:spLocks noGrp="1"/>
          </p:cNvSpPr>
          <p:nvPr>
            <p:ph type="ftr" sz="quarter" idx="3"/>
          </p:nvPr>
        </p:nvSpPr>
        <p:spPr>
          <a:xfrm>
            <a:off x="3124200" y="6356456"/>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56"/>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pPr defTabSz="938213" fontAlgn="base">
              <a:spcBef>
                <a:spcPct val="0"/>
              </a:spcBef>
              <a:spcAft>
                <a:spcPct val="0"/>
              </a:spcAft>
              <a:defRPr/>
            </a:pPr>
            <a:fld id="{74F67616-D56C-4812-B85B-CCBB3325E727}" type="slidenum">
              <a:rPr lang="en-US" altLang="lv-LV">
                <a:ea typeface="MS PGothic" pitchFamily="34" charset="-128"/>
              </a:rPr>
              <a:pPr defTabSz="938213" fontAlgn="base">
                <a:spcBef>
                  <a:spcPct val="0"/>
                </a:spcBef>
                <a:spcAft>
                  <a:spcPct val="0"/>
                </a:spcAft>
                <a:defRPr/>
              </a:pPr>
              <a:t>‹#›</a:t>
            </a:fld>
            <a:endParaRPr lang="en-US" altLang="lv-LV">
              <a:ea typeface="MS PGothic" pitchFamily="34" charset="-128"/>
            </a:endParaRPr>
          </a:p>
        </p:txBody>
      </p:sp>
    </p:spTree>
    <p:extLst>
      <p:ext uri="{BB962C8B-B14F-4D97-AF65-F5344CB8AC3E}">
        <p14:creationId xmlns:p14="http://schemas.microsoft.com/office/powerpoint/2010/main" val="3806154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 id="2147483686" r:id="rId12"/>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m.gov.lv/"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6B23E5-EB02-481C-A869-5F5A22F193EB}"/>
              </a:ext>
            </a:extLst>
          </p:cNvPr>
          <p:cNvSpPr>
            <a:spLocks noGrp="1"/>
          </p:cNvSpPr>
          <p:nvPr>
            <p:ph type="title"/>
          </p:nvPr>
        </p:nvSpPr>
        <p:spPr>
          <a:xfrm>
            <a:off x="827584" y="2948779"/>
            <a:ext cx="7772400" cy="960442"/>
          </a:xfrm>
        </p:spPr>
        <p:txBody>
          <a:bodyPr>
            <a:normAutofit fontScale="90000"/>
          </a:bodyPr>
          <a:lstStyle/>
          <a:p>
            <a:r>
              <a:rPr lang="lv-LV" dirty="0">
                <a:solidFill>
                  <a:schemeClr val="accent3">
                    <a:lumMod val="50000"/>
                  </a:schemeClr>
                </a:solidFill>
                <a:latin typeface="Times New Roman" panose="02020603050405020304" pitchFamily="18" charset="0"/>
                <a:cs typeface="Times New Roman" panose="02020603050405020304" pitchFamily="18" charset="0"/>
              </a:rPr>
              <a:t>Labklājības ministrijas metodiski - informatīvā sanāksme</a:t>
            </a:r>
            <a:br>
              <a:rPr lang="lv-LV" dirty="0">
                <a:solidFill>
                  <a:schemeClr val="accent3">
                    <a:lumMod val="50000"/>
                  </a:schemeClr>
                </a:solidFill>
                <a:latin typeface="Times New Roman" panose="02020603050405020304" pitchFamily="18" charset="0"/>
                <a:cs typeface="Times New Roman" panose="02020603050405020304" pitchFamily="18" charset="0"/>
              </a:rPr>
            </a:br>
            <a:endParaRPr lang="lv-LV"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 xmlns:a16="http://schemas.microsoft.com/office/drawing/2014/main" id="{C7A18F1A-D81E-426F-AA52-DE7899793349}"/>
              </a:ext>
            </a:extLst>
          </p:cNvPr>
          <p:cNvSpPr>
            <a:spLocks noGrp="1"/>
          </p:cNvSpPr>
          <p:nvPr>
            <p:ph type="body" sz="quarter" idx="10"/>
          </p:nvPr>
        </p:nvSpPr>
        <p:spPr>
          <a:xfrm>
            <a:off x="755576" y="5106888"/>
            <a:ext cx="7772400" cy="914400"/>
          </a:xfrm>
        </p:spPr>
        <p:txBody>
          <a:bodyPr/>
          <a:lstStyle/>
          <a:p>
            <a:pPr algn="r"/>
            <a:r>
              <a:rPr lang="lv-LV" i="1" dirty="0">
                <a:latin typeface="Times New Roman" panose="02020603050405020304" pitchFamily="18" charset="0"/>
                <a:cs typeface="Times New Roman" panose="02020603050405020304" pitchFamily="18" charset="0"/>
              </a:rPr>
              <a:t>Ilze Skrodele-Dubrovska</a:t>
            </a:r>
          </a:p>
          <a:p>
            <a:pPr algn="r"/>
            <a:r>
              <a:rPr lang="lv-LV" i="1" dirty="0">
                <a:latin typeface="Times New Roman" panose="02020603050405020304" pitchFamily="18" charset="0"/>
                <a:cs typeface="Times New Roman" panose="02020603050405020304" pitchFamily="18" charset="0"/>
              </a:rPr>
              <a:t>LM Metodiskās vadības un kontroles departamenta direktore</a:t>
            </a:r>
          </a:p>
        </p:txBody>
      </p:sp>
      <p:sp>
        <p:nvSpPr>
          <p:cNvPr id="4" name="Text Placeholder 3">
            <a:extLst>
              <a:ext uri="{FF2B5EF4-FFF2-40B4-BE49-F238E27FC236}">
                <a16:creationId xmlns="" xmlns:a16="http://schemas.microsoft.com/office/drawing/2014/main" id="{34E62DB6-CE71-41DA-9D9B-8D71F6056C9A}"/>
              </a:ext>
            </a:extLst>
          </p:cNvPr>
          <p:cNvSpPr>
            <a:spLocks noGrp="1"/>
          </p:cNvSpPr>
          <p:nvPr>
            <p:ph type="body" sz="quarter" idx="11"/>
          </p:nvPr>
        </p:nvSpPr>
        <p:spPr>
          <a:xfrm>
            <a:off x="685800" y="6021288"/>
            <a:ext cx="7772400" cy="379512"/>
          </a:xfrm>
        </p:spPr>
        <p:txBody>
          <a:bodyPr/>
          <a:lstStyle/>
          <a:p>
            <a:pPr algn="r"/>
            <a:r>
              <a:rPr lang="lv-LV" dirty="0">
                <a:solidFill>
                  <a:schemeClr val="accent3">
                    <a:lumMod val="50000"/>
                  </a:schemeClr>
                </a:solidFill>
                <a:latin typeface="Times New Roman" panose="02020603050405020304" pitchFamily="18" charset="0"/>
                <a:cs typeface="Times New Roman" panose="02020603050405020304" pitchFamily="18" charset="0"/>
              </a:rPr>
              <a:t>2019. gada 10.; 11.; 23.oktobris, 20.novembris un 5. decembris</a:t>
            </a:r>
            <a:endParaRPr lang="lv-LV" dirty="0"/>
          </a:p>
        </p:txBody>
      </p:sp>
    </p:spTree>
    <p:extLst>
      <p:ext uri="{BB962C8B-B14F-4D97-AF65-F5344CB8AC3E}">
        <p14:creationId xmlns:p14="http://schemas.microsoft.com/office/powerpoint/2010/main" val="346055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462FE-73A7-48B8-BC35-1733B172C42E}"/>
              </a:ext>
            </a:extLst>
          </p:cNvPr>
          <p:cNvSpPr txBox="1">
            <a:spLocks noGrp="1"/>
          </p:cNvSpPr>
          <p:nvPr>
            <p:ph type="title"/>
          </p:nvPr>
        </p:nvSpPr>
        <p:spPr>
          <a:xfrm>
            <a:off x="5292175" y="1798997"/>
            <a:ext cx="3454196" cy="776874"/>
          </a:xfrm>
        </p:spPr>
        <p:txBody>
          <a:bodyPr/>
          <a:lstStyle/>
          <a:p>
            <a:pPr lvl="0"/>
            <a:r>
              <a:rPr lang="lv-LV" sz="2800" dirty="0"/>
              <a:t>BREXIT</a:t>
            </a:r>
            <a:r>
              <a:rPr lang="lv-LV" sz="3000" dirty="0"/>
              <a:t> ar vienošanos</a:t>
            </a:r>
          </a:p>
        </p:txBody>
      </p:sp>
      <p:sp>
        <p:nvSpPr>
          <p:cNvPr id="3" name="Title 1">
            <a:extLst>
              <a:ext uri="{FF2B5EF4-FFF2-40B4-BE49-F238E27FC236}">
                <a16:creationId xmlns="" xmlns:a16="http://schemas.microsoft.com/office/drawing/2014/main" id="{5DFC3A3D-DD28-4E8B-AE4C-D3DD0216296D}"/>
              </a:ext>
            </a:extLst>
          </p:cNvPr>
          <p:cNvSpPr txBox="1"/>
          <p:nvPr/>
        </p:nvSpPr>
        <p:spPr>
          <a:xfrm>
            <a:off x="5292174" y="3231695"/>
            <a:ext cx="3454195" cy="776874"/>
          </a:xfrm>
          <a:prstGeom prst="rect">
            <a:avLst/>
          </a:prstGeom>
          <a:noFill/>
          <a:ln cap="flat">
            <a:noFill/>
          </a:ln>
        </p:spPr>
        <p:txBody>
          <a:bodyPr vert="horz" wrap="square" lIns="68580" tIns="34290" rIns="68580" bIns="34290" anchor="ctr" anchorCtr="0" compatLnSpc="1">
            <a:noAutofit/>
          </a:bodyPr>
          <a:lstStyle/>
          <a:p>
            <a:pPr marL="214313" indent="-214313" defTabSz="685800">
              <a:buSzPct val="100000"/>
              <a:buFont typeface="Arial" pitchFamily="34"/>
              <a:buChar char="•"/>
              <a:defRPr sz="1800" b="0" i="0" u="none" strike="noStrike" kern="0" cap="none" spc="0" baseline="0">
                <a:solidFill>
                  <a:srgbClr val="000000"/>
                </a:solidFill>
                <a:uFillTx/>
              </a:defRPr>
            </a:pPr>
            <a:r>
              <a:rPr lang="lv-LV" sz="1400" dirty="0">
                <a:solidFill>
                  <a:srgbClr val="000000"/>
                </a:solidFill>
                <a:latin typeface="Times New Roman" panose="02020603050405020304" pitchFamily="18" charset="0"/>
                <a:cs typeface="Times New Roman" panose="02020603050405020304" pitchFamily="18" charset="0"/>
              </a:rPr>
              <a:t>Spēkā tikai 2. pants (tiesības AK pilsoņiem uzturēties LV) un 18.pants (tiesības AK pilsoņiem studēt augstskolā un koledžā LV).</a:t>
            </a:r>
          </a:p>
          <a:p>
            <a:pPr defTabSz="685800">
              <a:defRPr sz="1800" b="0" i="0" u="none" strike="noStrike" kern="0" cap="none" spc="0" baseline="0">
                <a:solidFill>
                  <a:srgbClr val="000000"/>
                </a:solidFill>
                <a:uFillTx/>
              </a:defRPr>
            </a:pPr>
            <a:endParaRPr lang="lv-LV" sz="1400" dirty="0">
              <a:solidFill>
                <a:srgbClr val="000000"/>
              </a:solidFill>
              <a:latin typeface="Times New Roman" panose="02020603050405020304" pitchFamily="18" charset="0"/>
              <a:cs typeface="Times New Roman" panose="02020603050405020304" pitchFamily="18" charset="0"/>
            </a:endParaRPr>
          </a:p>
          <a:p>
            <a:pPr marL="214313" indent="-214313" defTabSz="685800">
              <a:buSzPct val="100000"/>
              <a:buFont typeface="Arial" pitchFamily="34"/>
              <a:buChar char="•"/>
              <a:defRPr sz="1800" b="0" i="0" u="none" strike="noStrike" kern="0" cap="none" spc="0" baseline="0">
                <a:solidFill>
                  <a:srgbClr val="000000"/>
                </a:solidFill>
                <a:uFillTx/>
              </a:defRPr>
            </a:pPr>
            <a:r>
              <a:rPr lang="lv-LV" sz="1400" dirty="0">
                <a:solidFill>
                  <a:srgbClr val="000000"/>
                </a:solidFill>
                <a:latin typeface="Times New Roman" panose="02020603050405020304" pitchFamily="18" charset="0"/>
                <a:cs typeface="Times New Roman" panose="02020603050405020304" pitchFamily="18" charset="0"/>
              </a:rPr>
              <a:t>Pārējais tiek regulēts saskaņā ar vienošanos.</a:t>
            </a:r>
          </a:p>
        </p:txBody>
      </p:sp>
      <p:pic>
        <p:nvPicPr>
          <p:cNvPr id="4" name="Picture 4">
            <a:extLst>
              <a:ext uri="{FF2B5EF4-FFF2-40B4-BE49-F238E27FC236}">
                <a16:creationId xmlns="" xmlns:a16="http://schemas.microsoft.com/office/drawing/2014/main" id="{5F95354A-A1B2-430C-9F13-2CED99E9D92B}"/>
              </a:ext>
            </a:extLst>
          </p:cNvPr>
          <p:cNvPicPr>
            <a:picLocks noChangeAspect="1"/>
          </p:cNvPicPr>
          <p:nvPr/>
        </p:nvPicPr>
        <p:blipFill>
          <a:blip r:embed="rId2"/>
          <a:stretch>
            <a:fillRect/>
          </a:stretch>
        </p:blipFill>
        <p:spPr>
          <a:xfrm>
            <a:off x="1" y="1714204"/>
            <a:ext cx="5144384" cy="3429590"/>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5BA3EA-53C9-4DA7-83AA-971B58AFD70D}"/>
              </a:ext>
            </a:extLst>
          </p:cNvPr>
          <p:cNvSpPr txBox="1">
            <a:spLocks noGrp="1"/>
          </p:cNvSpPr>
          <p:nvPr>
            <p:ph type="title"/>
          </p:nvPr>
        </p:nvSpPr>
        <p:spPr>
          <a:xfrm>
            <a:off x="467544" y="404664"/>
            <a:ext cx="7886700" cy="682501"/>
          </a:xfrm>
        </p:spPr>
        <p:txBody>
          <a:bodyPr/>
          <a:lstStyle/>
          <a:p>
            <a:pPr lvl="0"/>
            <a:r>
              <a:rPr lang="lv-LV" sz="2800" b="1" dirty="0">
                <a:solidFill>
                  <a:schemeClr val="accent3">
                    <a:lumMod val="50000"/>
                  </a:schemeClr>
                </a:solidFill>
              </a:rPr>
              <a:t>BREXIT bez vienošanās</a:t>
            </a:r>
          </a:p>
        </p:txBody>
      </p:sp>
      <p:sp>
        <p:nvSpPr>
          <p:cNvPr id="3" name="TextBox 3">
            <a:extLst>
              <a:ext uri="{FF2B5EF4-FFF2-40B4-BE49-F238E27FC236}">
                <a16:creationId xmlns="" xmlns:a16="http://schemas.microsoft.com/office/drawing/2014/main" id="{6216BDA4-2C9A-4EC6-B6BB-A4886AA6355A}"/>
              </a:ext>
            </a:extLst>
          </p:cNvPr>
          <p:cNvSpPr txBox="1"/>
          <p:nvPr/>
        </p:nvSpPr>
        <p:spPr>
          <a:xfrm>
            <a:off x="624028" y="1916832"/>
            <a:ext cx="7480884" cy="228524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lv-LV" b="1" dirty="0">
                <a:solidFill>
                  <a:srgbClr val="000000"/>
                </a:solidFill>
                <a:latin typeface="Times New Roman" panose="02020603050405020304" pitchFamily="18" charset="0"/>
                <a:cs typeface="Times New Roman" panose="02020603050405020304" pitchFamily="18" charset="0"/>
              </a:rPr>
              <a:t>Tiesības uzturēties LR (2.p)</a:t>
            </a:r>
          </a:p>
          <a:p>
            <a:pPr defTabSz="685800">
              <a:defRPr sz="1800" b="0" i="0" u="none" strike="noStrike" kern="0" cap="none" spc="0" baseline="0">
                <a:solidFill>
                  <a:srgbClr val="000000"/>
                </a:solidFill>
                <a:uFillTx/>
              </a:defRPr>
            </a:pPr>
            <a:endParaRPr lang="lv-LV" b="1"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dirty="0">
                <a:solidFill>
                  <a:srgbClr val="000000"/>
                </a:solidFill>
                <a:latin typeface="Times New Roman" panose="02020603050405020304" pitchFamily="18" charset="0"/>
                <a:cs typeface="Times New Roman" panose="02020603050405020304" pitchFamily="18" charset="0"/>
              </a:rPr>
              <a:t>(1) AK pilsoņiem un viņu ģimenes locekļiem līdz izstāšanās dienai LR izsniegtie uzturēšanās dokumenti ir derīgi </a:t>
            </a:r>
            <a:r>
              <a:rPr lang="lv-LV" b="1" dirty="0">
                <a:solidFill>
                  <a:srgbClr val="000000"/>
                </a:solidFill>
                <a:latin typeface="Times New Roman" panose="02020603050405020304" pitchFamily="18" charset="0"/>
                <a:cs typeface="Times New Roman" panose="02020603050405020304" pitchFamily="18" charset="0"/>
              </a:rPr>
              <a:t>līdz 31.12.2020.</a:t>
            </a:r>
          </a:p>
          <a:p>
            <a:pPr algn="just" defTabSz="685800">
              <a:defRPr sz="1800" b="0" i="0" u="none" strike="noStrike" kern="0" cap="none" spc="0" baseline="0">
                <a:solidFill>
                  <a:srgbClr val="000000"/>
                </a:solidFill>
                <a:uFillTx/>
              </a:defRPr>
            </a:pPr>
            <a:endParaRPr lang="lv-LV"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dirty="0">
                <a:solidFill>
                  <a:srgbClr val="000000"/>
                </a:solidFill>
                <a:latin typeface="Times New Roman" panose="02020603050405020304" pitchFamily="18" charset="0"/>
                <a:cs typeface="Times New Roman" panose="02020603050405020304" pitchFamily="18" charset="0"/>
              </a:rPr>
              <a:t>(2), (3) </a:t>
            </a:r>
            <a:r>
              <a:rPr lang="lv-LV" b="1" dirty="0">
                <a:solidFill>
                  <a:srgbClr val="000000"/>
                </a:solidFill>
                <a:latin typeface="Times New Roman" panose="02020603050405020304" pitchFamily="18" charset="0"/>
                <a:cs typeface="Times New Roman" panose="02020603050405020304" pitchFamily="18" charset="0"/>
              </a:rPr>
              <a:t>Līdz 31.12.2020. </a:t>
            </a:r>
            <a:r>
              <a:rPr lang="lv-LV" dirty="0">
                <a:solidFill>
                  <a:srgbClr val="000000"/>
                </a:solidFill>
                <a:latin typeface="Times New Roman" panose="02020603050405020304" pitchFamily="18" charset="0"/>
                <a:cs typeface="Times New Roman" panose="02020603050405020304" pitchFamily="18" charset="0"/>
              </a:rPr>
              <a:t>AK pilsoņi, kas likumīgi uzturējušies un vēlas turpināt uzturēšanos LV, kā arī viņu ģimenes locekļi iesniedz PMLP pieteikumu jauna uzturēšanās tiesības apliecinoša dokumenta saņemšanai.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A0AF2-EB55-457B-B5DB-1ADC46F05AD1}"/>
              </a:ext>
            </a:extLst>
          </p:cNvPr>
          <p:cNvSpPr txBox="1">
            <a:spLocks noGrp="1"/>
          </p:cNvSpPr>
          <p:nvPr>
            <p:ph type="title"/>
          </p:nvPr>
        </p:nvSpPr>
        <p:spPr>
          <a:xfrm>
            <a:off x="628650" y="678872"/>
            <a:ext cx="7886700" cy="682501"/>
          </a:xfrm>
        </p:spPr>
        <p:txBody>
          <a:bodyPr/>
          <a:lstStyle/>
          <a:p>
            <a:pPr lvl="0"/>
            <a:r>
              <a:rPr lang="lv-LV" sz="3200" b="1" dirty="0">
                <a:solidFill>
                  <a:schemeClr val="accent3">
                    <a:lumMod val="50000"/>
                  </a:schemeClr>
                </a:solidFill>
              </a:rPr>
              <a:t>BREXIT bez vienošanās</a:t>
            </a:r>
            <a:endParaRPr lang="lv-LV" sz="3200" dirty="0">
              <a:solidFill>
                <a:schemeClr val="accent3">
                  <a:lumMod val="50000"/>
                </a:schemeClr>
              </a:solidFill>
            </a:endParaRPr>
          </a:p>
        </p:txBody>
      </p:sp>
      <p:sp>
        <p:nvSpPr>
          <p:cNvPr id="3" name="TextBox 3">
            <a:extLst>
              <a:ext uri="{FF2B5EF4-FFF2-40B4-BE49-F238E27FC236}">
                <a16:creationId xmlns="" xmlns:a16="http://schemas.microsoft.com/office/drawing/2014/main" id="{326D9F0C-0FB5-4BA7-A925-A3FB91C92123}"/>
              </a:ext>
            </a:extLst>
          </p:cNvPr>
          <p:cNvSpPr txBox="1"/>
          <p:nvPr/>
        </p:nvSpPr>
        <p:spPr>
          <a:xfrm>
            <a:off x="611560" y="1700808"/>
            <a:ext cx="8260549" cy="3908762"/>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lv-LV" sz="1600" b="1" dirty="0">
                <a:solidFill>
                  <a:srgbClr val="000000"/>
                </a:solidFill>
                <a:latin typeface="Times New Roman" panose="02020603050405020304" pitchFamily="18" charset="0"/>
                <a:cs typeface="Times New Roman" panose="02020603050405020304" pitchFamily="18" charset="0"/>
              </a:rPr>
              <a:t>Tiesības uz VSA pensiju (vecuma, izdienas, apgādnieka zaudējuma vai invaliditātes) un piemaksu pie pensijas (3.p)</a:t>
            </a:r>
          </a:p>
          <a:p>
            <a:pPr defTabSz="685800">
              <a:defRPr sz="1800" b="0" i="0" u="none" strike="noStrike" kern="0" cap="none" spc="0" baseline="0">
                <a:solidFill>
                  <a:srgbClr val="000000"/>
                </a:solidFill>
                <a:uFillTx/>
              </a:defRPr>
            </a:pPr>
            <a:endParaRPr lang="lv-LV" sz="1600" b="1"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(1) Piešķirot pensiju, personām, kuras līdz izstāšanās dienai bija sociāli apdrošinātas AK un kuras pēc izstāšanās dienas dzīvo LV vai AK, ievēro šādus nosacījumus:</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	1) tiesības uz valsts pensiju nosaka un to aprēķina par LV uzkrāto apdrošināšanas stāžu,</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	2) tiesības uz invaliditātes pensiju ir personām, kurām noteikta invaliditāte LV,</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	3) ja LV uzkrātais apdrošināšanas stāžs ir nepietiekams valsts pensijas piešķiršanai, tiesību 	noteikšanai ņem vērā līdz izstāšanās dienai AK uzkrātos apdrošināšanas periodus, kurus ir 	apstiprinājusi AK kompetentā iestāde.</a:t>
            </a:r>
          </a:p>
          <a:p>
            <a:pPr algn="just" defTabSz="685800">
              <a:defRPr sz="1800" b="0" i="0" u="none" strike="noStrike" kern="0" cap="none" spc="0" baseline="0">
                <a:solidFill>
                  <a:srgbClr val="000000"/>
                </a:solidFill>
                <a:uFillTx/>
              </a:defRPr>
            </a:pPr>
            <a:endParaRPr lang="lv-LV" sz="1400" kern="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VSAA kompetencē, kur klientam jāvēršas ar iesniegumu. </a:t>
            </a:r>
          </a:p>
          <a:p>
            <a:pPr algn="just" defTabSz="685800">
              <a:defRPr sz="1800" b="0" i="0" u="none" strike="noStrike" kern="0" cap="none" spc="0" baseline="0">
                <a:solidFill>
                  <a:srgbClr val="000000"/>
                </a:solidFill>
                <a:uFillTx/>
              </a:defRPr>
            </a:pPr>
            <a:endParaRPr lang="lv-LV" sz="1350" dirty="0">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270E50-5810-4ADB-8147-1FCAEE5C65BA}"/>
              </a:ext>
            </a:extLst>
          </p:cNvPr>
          <p:cNvSpPr txBox="1">
            <a:spLocks noGrp="1"/>
          </p:cNvSpPr>
          <p:nvPr>
            <p:ph type="title"/>
          </p:nvPr>
        </p:nvSpPr>
        <p:spPr>
          <a:xfrm>
            <a:off x="494372" y="764704"/>
            <a:ext cx="7886700" cy="682501"/>
          </a:xfrm>
        </p:spPr>
        <p:txBody>
          <a:bodyPr/>
          <a:lstStyle/>
          <a:p>
            <a:pPr lvl="0"/>
            <a:r>
              <a:rPr lang="lv-LV" sz="3200" b="1" dirty="0">
                <a:solidFill>
                  <a:schemeClr val="accent3">
                    <a:lumMod val="50000"/>
                  </a:schemeClr>
                </a:solidFill>
              </a:rPr>
              <a:t>BREXIT bez vienošanās</a:t>
            </a:r>
            <a:endParaRPr lang="lv-LV" sz="3200" dirty="0">
              <a:solidFill>
                <a:schemeClr val="accent3">
                  <a:lumMod val="50000"/>
                </a:schemeClr>
              </a:solidFill>
            </a:endParaRPr>
          </a:p>
        </p:txBody>
      </p:sp>
      <p:sp>
        <p:nvSpPr>
          <p:cNvPr id="3" name="TextBox 3">
            <a:extLst>
              <a:ext uri="{FF2B5EF4-FFF2-40B4-BE49-F238E27FC236}">
                <a16:creationId xmlns="" xmlns:a16="http://schemas.microsoft.com/office/drawing/2014/main" id="{5E2A2764-D6CD-4D64-90F9-BBE557B46599}"/>
              </a:ext>
            </a:extLst>
          </p:cNvPr>
          <p:cNvSpPr txBox="1"/>
          <p:nvPr/>
        </p:nvSpPr>
        <p:spPr>
          <a:xfrm>
            <a:off x="611560" y="1988840"/>
            <a:ext cx="7480884" cy="280846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lv-LV" b="1" dirty="0">
                <a:solidFill>
                  <a:srgbClr val="000000"/>
                </a:solidFill>
                <a:latin typeface="Times New Roman" panose="02020603050405020304" pitchFamily="18" charset="0"/>
                <a:cs typeface="Times New Roman" panose="02020603050405020304" pitchFamily="18" charset="0"/>
              </a:rPr>
              <a:t>Tiesības uz VSA pensiju un piemaksu pie pensijas (3.p)</a:t>
            </a:r>
          </a:p>
          <a:p>
            <a:pPr algn="just" defTabSz="685800">
              <a:defRPr sz="1800" b="0" i="0" u="none" strike="noStrike" kern="0" cap="none" spc="0" baseline="0">
                <a:solidFill>
                  <a:srgbClr val="000000"/>
                </a:solidFill>
                <a:uFillTx/>
              </a:defRPr>
            </a:pPr>
            <a:endParaRPr lang="lv-LV"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dirty="0">
                <a:solidFill>
                  <a:srgbClr val="000000"/>
                </a:solidFill>
                <a:latin typeface="Times New Roman" panose="02020603050405020304" pitchFamily="18" charset="0"/>
                <a:cs typeface="Times New Roman" panose="02020603050405020304" pitchFamily="18" charset="0"/>
              </a:rPr>
              <a:t>(2) No izstāšanās dienas personām, kuras dzīvo AK, LV vecuma pensiju piešķir priekšlaicīgi un izmaksā, ja no AK kompetentās iestādes saņemta informācija par to, ka persona nav obligāti sociāli apdrošināta (kā darba ņēmējs vai </a:t>
            </a:r>
            <a:r>
              <a:rPr lang="lv-LV" dirty="0" err="1">
                <a:solidFill>
                  <a:srgbClr val="000000"/>
                </a:solidFill>
                <a:latin typeface="Times New Roman" panose="02020603050405020304" pitchFamily="18" charset="0"/>
                <a:cs typeface="Times New Roman" panose="02020603050405020304" pitchFamily="18" charset="0"/>
              </a:rPr>
              <a:t>pašnodarbinātais</a:t>
            </a:r>
            <a:r>
              <a:rPr lang="lv-LV" dirty="0">
                <a:solidFill>
                  <a:srgbClr val="000000"/>
                </a:solidFill>
                <a:latin typeface="Times New Roman" panose="02020603050405020304" pitchFamily="18" charset="0"/>
                <a:cs typeface="Times New Roman" panose="02020603050405020304" pitchFamily="18" charset="0"/>
              </a:rPr>
              <a:t>) un nesaņem bezdarbnieka pabalstu. Šo informāciju VSAA pārbauda 1 reizi gadā.</a:t>
            </a:r>
          </a:p>
          <a:p>
            <a:pPr algn="just" defTabSz="685800">
              <a:defRPr sz="1800" b="0" i="0" u="none" strike="noStrike" kern="0" cap="none" spc="0" baseline="0">
                <a:solidFill>
                  <a:srgbClr val="000000"/>
                </a:solidFill>
                <a:uFillTx/>
              </a:defRPr>
            </a:pPr>
            <a:endParaRPr lang="lv-LV" sz="1400" kern="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VSAA kompetencē, kur klientam jāvēršas ar iesniegumu. </a:t>
            </a:r>
          </a:p>
          <a:p>
            <a:pPr algn="just" defTabSz="685800">
              <a:defRPr sz="1800" b="0" i="0" u="none" strike="noStrike" kern="0" cap="none" spc="0" baseline="0">
                <a:solidFill>
                  <a:srgbClr val="000000"/>
                </a:solidFill>
                <a:uFillTx/>
              </a:defRPr>
            </a:pPr>
            <a:endParaRPr lang="lv-LV" sz="1200" dirty="0">
              <a:solidFill>
                <a:srgbClr val="000000"/>
              </a:solidFill>
              <a:latin typeface="Calibri"/>
            </a:endParaRPr>
          </a:p>
          <a:p>
            <a:pPr algn="just" defTabSz="685800">
              <a:defRPr sz="1800" b="0" i="0" u="none" strike="noStrike" kern="0" cap="none" spc="0" baseline="0">
                <a:solidFill>
                  <a:srgbClr val="000000"/>
                </a:solidFill>
                <a:uFillTx/>
              </a:defRPr>
            </a:pPr>
            <a:endParaRPr lang="lv-LV" sz="1200" dirty="0">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C788B-AAEA-4360-9FCD-0742AE67668D}"/>
              </a:ext>
            </a:extLst>
          </p:cNvPr>
          <p:cNvSpPr txBox="1">
            <a:spLocks noGrp="1"/>
          </p:cNvSpPr>
          <p:nvPr>
            <p:ph type="title"/>
          </p:nvPr>
        </p:nvSpPr>
        <p:spPr>
          <a:xfrm>
            <a:off x="628650" y="692696"/>
            <a:ext cx="7886700" cy="682501"/>
          </a:xfrm>
        </p:spPr>
        <p:txBody>
          <a:bodyPr/>
          <a:lstStyle/>
          <a:p>
            <a:pPr lvl="0"/>
            <a:r>
              <a:rPr lang="lv-LV" sz="3200" b="1" dirty="0">
                <a:solidFill>
                  <a:schemeClr val="accent3">
                    <a:lumMod val="50000"/>
                  </a:schemeClr>
                </a:solidFill>
              </a:rPr>
              <a:t>BREXIT bez vienošanās</a:t>
            </a:r>
            <a:endParaRPr lang="lv-LV" sz="3200" dirty="0">
              <a:solidFill>
                <a:schemeClr val="accent3">
                  <a:lumMod val="50000"/>
                </a:schemeClr>
              </a:solidFill>
            </a:endParaRPr>
          </a:p>
        </p:txBody>
      </p:sp>
      <p:sp>
        <p:nvSpPr>
          <p:cNvPr id="3" name="TextBox 4">
            <a:extLst>
              <a:ext uri="{FF2B5EF4-FFF2-40B4-BE49-F238E27FC236}">
                <a16:creationId xmlns="" xmlns:a16="http://schemas.microsoft.com/office/drawing/2014/main" id="{6AF3CE7C-FAC5-4FC8-9DD0-210E9E974F53}"/>
              </a:ext>
            </a:extLst>
          </p:cNvPr>
          <p:cNvSpPr txBox="1"/>
          <p:nvPr/>
        </p:nvSpPr>
        <p:spPr>
          <a:xfrm>
            <a:off x="650951" y="2132856"/>
            <a:ext cx="7480884" cy="3547125"/>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lv-LV" b="1" dirty="0">
                <a:solidFill>
                  <a:srgbClr val="000000"/>
                </a:solidFill>
                <a:latin typeface="Times New Roman" panose="02020603050405020304" pitchFamily="18" charset="0"/>
                <a:cs typeface="Times New Roman" panose="02020603050405020304" pitchFamily="18" charset="0"/>
              </a:rPr>
              <a:t>Tiesības uz valsts sociālajiem pabalstiem (7.p)</a:t>
            </a:r>
          </a:p>
          <a:p>
            <a:pPr algn="just" defTabSz="685800">
              <a:defRPr sz="1800" b="0" i="0" u="none" strike="noStrike" kern="0" cap="none" spc="0" baseline="0">
                <a:solidFill>
                  <a:srgbClr val="000000"/>
                </a:solidFill>
                <a:uFillTx/>
              </a:defRPr>
            </a:pPr>
            <a:endParaRPr lang="lv-LV"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dirty="0">
                <a:solidFill>
                  <a:srgbClr val="000000"/>
                </a:solidFill>
                <a:latin typeface="Times New Roman" panose="02020603050405020304" pitchFamily="18" charset="0"/>
                <a:cs typeface="Times New Roman" panose="02020603050405020304" pitchFamily="18" charset="0"/>
              </a:rPr>
              <a:t>(1) AK pilsoņiem ir tiesības līdz 31.12.2020. pieprasīt un saņemt valsts sociālos pabalstus, ja viņu rīcībā ir derīgs uzturēšanās LV dokuments. Ja pabalstu piešķir par bērnu, tad bērna dzīvesvietai jābūt LV.</a:t>
            </a:r>
          </a:p>
          <a:p>
            <a:pPr algn="just" defTabSz="685800">
              <a:defRPr sz="1800" b="0" i="0" u="none" strike="noStrike" kern="0" cap="none" spc="0" baseline="0">
                <a:solidFill>
                  <a:srgbClr val="000000"/>
                </a:solidFill>
                <a:uFillTx/>
              </a:defRPr>
            </a:pPr>
            <a:endParaRPr lang="lv-LV"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dirty="0">
                <a:solidFill>
                  <a:srgbClr val="000000"/>
                </a:solidFill>
                <a:latin typeface="Times New Roman" panose="02020603050405020304" pitchFamily="18" charset="0"/>
                <a:cs typeface="Times New Roman" panose="02020603050405020304" pitchFamily="18" charset="0"/>
              </a:rPr>
              <a:t>(2) Personām, kuras dzīvo AK vai izceļo no LV uz AK pēc izstāšanās dienas, ģimenes valsts pabalstu (piemaksas pie ģimenes valsts pabalsta), bērna kopšanas pabalstu, bērna ar invaliditāti kopšanas pabalstu un pabalstu personai ar invaliditāti, kurai nepieciešama kopšana, izmaksā, ievērojot Regulas Nr. 883/2004 nosacījumus.</a:t>
            </a:r>
          </a:p>
          <a:p>
            <a:pPr algn="just" defTabSz="685800">
              <a:defRPr sz="1800" b="0" i="0" u="none" strike="noStrike" kern="0" cap="none" spc="0" baseline="0">
                <a:solidFill>
                  <a:srgbClr val="000000"/>
                </a:solidFill>
                <a:uFillTx/>
              </a:defRPr>
            </a:pPr>
            <a:endParaRPr lang="lv-LV" sz="14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VSAA kompetencē, kur klientam jāvēršas ar iesniegumu. </a:t>
            </a:r>
            <a:endParaRPr lang="lv-LV" sz="1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2A106-3EF4-4AA0-B0D9-74E3FCB37659}"/>
              </a:ext>
            </a:extLst>
          </p:cNvPr>
          <p:cNvSpPr txBox="1">
            <a:spLocks noGrp="1"/>
          </p:cNvSpPr>
          <p:nvPr>
            <p:ph type="title"/>
          </p:nvPr>
        </p:nvSpPr>
        <p:spPr>
          <a:xfrm>
            <a:off x="628650" y="476672"/>
            <a:ext cx="7886700" cy="682501"/>
          </a:xfrm>
        </p:spPr>
        <p:txBody>
          <a:bodyPr/>
          <a:lstStyle/>
          <a:p>
            <a:pPr lvl="0"/>
            <a:r>
              <a:rPr lang="lv-LV" sz="3200" b="1" dirty="0">
                <a:solidFill>
                  <a:schemeClr val="accent3">
                    <a:lumMod val="50000"/>
                  </a:schemeClr>
                </a:solidFill>
              </a:rPr>
              <a:t>BREXIT bez vienošanās</a:t>
            </a:r>
            <a:endParaRPr lang="lv-LV" sz="3200" dirty="0">
              <a:solidFill>
                <a:schemeClr val="accent3">
                  <a:lumMod val="50000"/>
                </a:schemeClr>
              </a:solidFill>
            </a:endParaRPr>
          </a:p>
        </p:txBody>
      </p:sp>
      <p:sp>
        <p:nvSpPr>
          <p:cNvPr id="3" name="TextBox 4">
            <a:extLst>
              <a:ext uri="{FF2B5EF4-FFF2-40B4-BE49-F238E27FC236}">
                <a16:creationId xmlns="" xmlns:a16="http://schemas.microsoft.com/office/drawing/2014/main" id="{7CF7B39D-3320-4D4B-8B77-8EDDB6C6EC57}"/>
              </a:ext>
            </a:extLst>
          </p:cNvPr>
          <p:cNvSpPr txBox="1"/>
          <p:nvPr/>
        </p:nvSpPr>
        <p:spPr>
          <a:xfrm>
            <a:off x="645955" y="3776798"/>
            <a:ext cx="7430396" cy="221599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lv-LV" sz="1600" b="1" dirty="0">
                <a:solidFill>
                  <a:srgbClr val="000000"/>
                </a:solidFill>
                <a:latin typeface="Times New Roman" panose="02020603050405020304" pitchFamily="18" charset="0"/>
                <a:cs typeface="Times New Roman" panose="02020603050405020304" pitchFamily="18" charset="0"/>
              </a:rPr>
              <a:t>Tiesības uz bezdarbnieka pabalstu (9.p.), </a:t>
            </a:r>
            <a:r>
              <a:rPr lang="lv-LV" sz="1600" b="1" kern="0" dirty="0">
                <a:solidFill>
                  <a:srgbClr val="000000"/>
                </a:solidFill>
                <a:latin typeface="Times New Roman" panose="02020603050405020304" pitchFamily="18" charset="0"/>
                <a:cs typeface="Times New Roman" panose="02020603050405020304" pitchFamily="18" charset="0"/>
              </a:rPr>
              <a:t>Tiesības uz slimības pabalstu (10.p)</a:t>
            </a: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(1) Personām, kuras dzīvo LV, pabalsta piešķiršanai ņem vērā līdz izstāšanās dienai AK uzkrātos apdrošināšanas periodus, kurus ir apstiprinājusi AK kompetentā iestāde.</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(2) Personām, kuras dzīvo AK vai izceļo no LV uz AK pēc izstāšanās dienas, izmaksā pabalstu, </a:t>
            </a:r>
            <a:r>
              <a:rPr lang="lv-LV" sz="1600" kern="0" dirty="0">
                <a:solidFill>
                  <a:srgbClr val="000000"/>
                </a:solidFill>
                <a:latin typeface="Times New Roman" panose="02020603050405020304" pitchFamily="18" charset="0"/>
                <a:cs typeface="Times New Roman" panose="02020603050405020304" pitchFamily="18" charset="0"/>
              </a:rPr>
              <a:t>kas piešķirts saskaņā ar likumu "Par apdrošināšanu bezdarba gadījumam" / "Par maternitātes un slimības apdrošināšanu".</a:t>
            </a: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VSAA kompetencē, kur klientam jāvēršas ar iesniegumu</a:t>
            </a:r>
            <a:r>
              <a:rPr lang="lv-LV" sz="1350" kern="0" dirty="0">
                <a:solidFill>
                  <a:srgbClr val="FF0000"/>
                </a:solidFill>
                <a:latin typeface="Calibri"/>
              </a:rPr>
              <a:t>. </a:t>
            </a:r>
          </a:p>
          <a:p>
            <a:pPr algn="just" defTabSz="685800">
              <a:defRPr sz="1800" b="0" i="0" u="none" strike="noStrike" kern="0" cap="none" spc="0" baseline="0">
                <a:solidFill>
                  <a:srgbClr val="000000"/>
                </a:solidFill>
                <a:uFillTx/>
              </a:defRPr>
            </a:pPr>
            <a:endParaRPr lang="lv-LV" sz="1350" dirty="0">
              <a:solidFill>
                <a:srgbClr val="000000"/>
              </a:solidFill>
              <a:latin typeface="Calibri"/>
            </a:endParaRPr>
          </a:p>
        </p:txBody>
      </p:sp>
      <p:sp>
        <p:nvSpPr>
          <p:cNvPr id="4" name="Rectangle 4">
            <a:extLst>
              <a:ext uri="{FF2B5EF4-FFF2-40B4-BE49-F238E27FC236}">
                <a16:creationId xmlns="" xmlns:a16="http://schemas.microsoft.com/office/drawing/2014/main" id="{FEAC1DF4-8937-471B-89FC-0139B2C35D67}"/>
              </a:ext>
            </a:extLst>
          </p:cNvPr>
          <p:cNvSpPr/>
          <p:nvPr/>
        </p:nvSpPr>
        <p:spPr>
          <a:xfrm>
            <a:off x="712327" y="1772816"/>
            <a:ext cx="7364024" cy="1938992"/>
          </a:xfrm>
          <a:prstGeom prst="rect">
            <a:avLst/>
          </a:prstGeom>
          <a:noFill/>
          <a:ln cap="flat">
            <a:noFill/>
            <a:prstDash val="solid"/>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lv-LV" sz="1600" b="1" kern="0" dirty="0">
                <a:solidFill>
                  <a:srgbClr val="000000"/>
                </a:solidFill>
                <a:latin typeface="Times New Roman" panose="02020603050405020304" pitchFamily="18" charset="0"/>
                <a:cs typeface="Times New Roman" panose="02020603050405020304" pitchFamily="18" charset="0"/>
              </a:rPr>
              <a:t>Tiesības uz bezdarbnieku un darba meklētāju atbalstu (16.p)</a:t>
            </a:r>
          </a:p>
          <a:p>
            <a:pPr algn="just" defTabSz="685800">
              <a:defRPr sz="1800" b="0" i="0" u="none" strike="noStrike" kern="0" cap="none" spc="0" baseline="0">
                <a:solidFill>
                  <a:srgbClr val="000000"/>
                </a:solidFill>
                <a:uFillTx/>
              </a:defRPr>
            </a:pPr>
            <a:r>
              <a:rPr lang="lv-LV" sz="1600" kern="0" dirty="0">
                <a:solidFill>
                  <a:srgbClr val="000000"/>
                </a:solidFill>
                <a:latin typeface="Times New Roman" panose="02020603050405020304" pitchFamily="18" charset="0"/>
                <a:cs typeface="Times New Roman" panose="02020603050405020304" pitchFamily="18" charset="0"/>
              </a:rPr>
              <a:t>AK pilsoņiem līdz 31.12.2020. ir tiesības saņemt atbalstu bezdarbniekiem, darba meklētājiem un bezdarba riskam pakļautām personām, ja viņi tiesības uzturēties LV ieguvuši līdz izstāšanās dienai un pēc izstāšanās dienas turpina dzīvot (uzturēties) LV. Šis noteikums attiecas arī uz minēto pilsoņu ģimenes locekļiem.</a:t>
            </a: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VSAA kompetencē, kur klientam jāvēršas ar iesniegumu. </a:t>
            </a:r>
          </a:p>
          <a:p>
            <a:pPr algn="just" defTabSz="685800">
              <a:defRPr sz="1800" b="0" i="0" u="none" strike="noStrike" kern="0" cap="none" spc="0" baseline="0">
                <a:solidFill>
                  <a:srgbClr val="000000"/>
                </a:solidFill>
                <a:uFillTx/>
              </a:defRPr>
            </a:pPr>
            <a:endParaRPr lang="lv-LV" sz="1400" kern="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endParaRPr lang="lv-LV" sz="1350" kern="0" dirty="0">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DE8576-C753-426D-B510-F68985141824}"/>
              </a:ext>
            </a:extLst>
          </p:cNvPr>
          <p:cNvSpPr txBox="1">
            <a:spLocks noGrp="1"/>
          </p:cNvSpPr>
          <p:nvPr>
            <p:ph type="title"/>
          </p:nvPr>
        </p:nvSpPr>
        <p:spPr>
          <a:xfrm>
            <a:off x="575386" y="740970"/>
            <a:ext cx="7886700" cy="682501"/>
          </a:xfrm>
        </p:spPr>
        <p:txBody>
          <a:bodyPr/>
          <a:lstStyle/>
          <a:p>
            <a:pPr lvl="0"/>
            <a:r>
              <a:rPr lang="lv-LV" sz="3200" b="1" dirty="0">
                <a:solidFill>
                  <a:schemeClr val="accent3">
                    <a:lumMod val="50000"/>
                  </a:schemeClr>
                </a:solidFill>
              </a:rPr>
              <a:t>BREXIT bez vienošanās</a:t>
            </a:r>
            <a:endParaRPr lang="lv-LV" sz="3200" dirty="0">
              <a:solidFill>
                <a:schemeClr val="accent3">
                  <a:lumMod val="50000"/>
                </a:schemeClr>
              </a:solidFill>
            </a:endParaRPr>
          </a:p>
        </p:txBody>
      </p:sp>
      <p:sp>
        <p:nvSpPr>
          <p:cNvPr id="3" name="TextBox 4">
            <a:extLst>
              <a:ext uri="{FF2B5EF4-FFF2-40B4-BE49-F238E27FC236}">
                <a16:creationId xmlns="" xmlns:a16="http://schemas.microsoft.com/office/drawing/2014/main" id="{51DBFAF9-1BDA-422A-983C-D8C94F3468CD}"/>
              </a:ext>
            </a:extLst>
          </p:cNvPr>
          <p:cNvSpPr txBox="1"/>
          <p:nvPr/>
        </p:nvSpPr>
        <p:spPr>
          <a:xfrm>
            <a:off x="778294" y="1844824"/>
            <a:ext cx="7480884" cy="1969770"/>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lv-LV" sz="1600" b="1" dirty="0">
                <a:solidFill>
                  <a:srgbClr val="000000"/>
                </a:solidFill>
                <a:latin typeface="Times New Roman" panose="02020603050405020304" pitchFamily="18" charset="0"/>
                <a:cs typeface="Times New Roman" panose="02020603050405020304" pitchFamily="18" charset="0"/>
              </a:rPr>
              <a:t>Tiesības uz prognozējamas invaliditātes un invaliditātes ekspertīzi (15.p)</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(1) AK pilsoņiem līdz 31.12.2020. ir tiesības prognozējamas invaliditātes un invaliditātes ekspertīzi, ja viņi tiesības uzturēties LV ieguvuši līdz izstāšanās dienai un pēc izstāšanās dienas turpina dzīvot (uzturēties) LV. Šis noteikums attiecas arī uz minēto pilsoņu ģimenes locekļiem.</a:t>
            </a: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VDEĀK kompetencē, kur klientam jāvēršas ar iesniegumu. </a:t>
            </a:r>
          </a:p>
          <a:p>
            <a:pPr algn="just" defTabSz="685800">
              <a:defRPr sz="1800" b="0" i="0" u="none" strike="noStrike" kern="0" cap="none" spc="0" baseline="0">
                <a:solidFill>
                  <a:srgbClr val="000000"/>
                </a:solidFill>
                <a:uFillTx/>
              </a:defRPr>
            </a:pPr>
            <a:endParaRPr lang="lv-LV" sz="1350" b="1" dirty="0">
              <a:solidFill>
                <a:srgbClr val="000000"/>
              </a:solidFill>
              <a:latin typeface="Calibri"/>
            </a:endParaRPr>
          </a:p>
        </p:txBody>
      </p:sp>
      <p:sp>
        <p:nvSpPr>
          <p:cNvPr id="4" name="TextBox 3">
            <a:extLst>
              <a:ext uri="{FF2B5EF4-FFF2-40B4-BE49-F238E27FC236}">
                <a16:creationId xmlns="" xmlns:a16="http://schemas.microsoft.com/office/drawing/2014/main" id="{57770ADF-4BA2-499B-87B9-D4D0B837CC91}"/>
              </a:ext>
            </a:extLst>
          </p:cNvPr>
          <p:cNvSpPr txBox="1"/>
          <p:nvPr/>
        </p:nvSpPr>
        <p:spPr>
          <a:xfrm>
            <a:off x="791549" y="3918730"/>
            <a:ext cx="7480884" cy="2185214"/>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lv-LV" sz="1600" b="1" dirty="0">
                <a:solidFill>
                  <a:srgbClr val="000000"/>
                </a:solidFill>
                <a:latin typeface="Times New Roman" panose="02020603050405020304" pitchFamily="18" charset="0"/>
                <a:cs typeface="Times New Roman" panose="02020603050405020304" pitchFamily="18" charset="0"/>
              </a:rPr>
              <a:t>Tiesības uz valsts sociālā nodrošinājuma pabalstu (8.p.)</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LV pilsoņiem un </a:t>
            </a:r>
            <a:r>
              <a:rPr lang="lv-LV" sz="1600" dirty="0" err="1">
                <a:solidFill>
                  <a:srgbClr val="000000"/>
                </a:solidFill>
                <a:latin typeface="Times New Roman" panose="02020603050405020304" pitchFamily="18" charset="0"/>
                <a:cs typeface="Times New Roman" panose="02020603050405020304" pitchFamily="18" charset="0"/>
              </a:rPr>
              <a:t>nepilsoņiem</a:t>
            </a:r>
            <a:r>
              <a:rPr lang="lv-LV" sz="1600" dirty="0">
                <a:solidFill>
                  <a:srgbClr val="000000"/>
                </a:solidFill>
                <a:latin typeface="Times New Roman" panose="02020603050405020304" pitchFamily="18" charset="0"/>
                <a:cs typeface="Times New Roman" panose="02020603050405020304" pitchFamily="18" charset="0"/>
              </a:rPr>
              <a:t>, kuri no izstāšanās dienas līdz 31.12.2020. pārceļas no AK uz dzīvi LV, ir tiesības uz valsts sociālā nodrošinājuma pabalstu, ja viņi LV ir nodzīvojuši kopumā ne mazāk kā 60 mēnešus, no tiem pēdējos 12 mēnešus — LV vai AK.</a:t>
            </a: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VSAA kompetencē, kur klientam jāvēršas ar iesniegumu. </a:t>
            </a:r>
          </a:p>
          <a:p>
            <a:pPr algn="just" defTabSz="685800">
              <a:defRPr sz="1800" b="0" i="0" u="none" strike="noStrike" kern="0" cap="none" spc="0" baseline="0">
                <a:solidFill>
                  <a:srgbClr val="000000"/>
                </a:solidFill>
                <a:uFillTx/>
              </a:defRPr>
            </a:pPr>
            <a:endParaRPr lang="lv-LV" sz="14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endParaRPr lang="lv-LV" sz="1350" kern="0" dirty="0">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E4325-E6D3-48C9-B7F9-34C3B004BFAB}"/>
              </a:ext>
            </a:extLst>
          </p:cNvPr>
          <p:cNvSpPr txBox="1">
            <a:spLocks noGrp="1"/>
          </p:cNvSpPr>
          <p:nvPr>
            <p:ph type="title"/>
          </p:nvPr>
        </p:nvSpPr>
        <p:spPr>
          <a:xfrm>
            <a:off x="640504" y="620688"/>
            <a:ext cx="7886700" cy="682501"/>
          </a:xfrm>
        </p:spPr>
        <p:txBody>
          <a:bodyPr/>
          <a:lstStyle/>
          <a:p>
            <a:pPr lvl="0"/>
            <a:r>
              <a:rPr lang="lv-LV" sz="3200" b="1" dirty="0">
                <a:solidFill>
                  <a:schemeClr val="accent3">
                    <a:lumMod val="50000"/>
                  </a:schemeClr>
                </a:solidFill>
              </a:rPr>
              <a:t>BREXIT bez vienošanās</a:t>
            </a:r>
            <a:endParaRPr lang="lv-LV" sz="3200" dirty="0">
              <a:solidFill>
                <a:schemeClr val="accent3">
                  <a:lumMod val="50000"/>
                </a:schemeClr>
              </a:solidFill>
            </a:endParaRPr>
          </a:p>
        </p:txBody>
      </p:sp>
      <p:sp>
        <p:nvSpPr>
          <p:cNvPr id="3" name="TextBox 4">
            <a:extLst>
              <a:ext uri="{FF2B5EF4-FFF2-40B4-BE49-F238E27FC236}">
                <a16:creationId xmlns="" xmlns:a16="http://schemas.microsoft.com/office/drawing/2014/main" id="{15D14230-644D-47D4-9E27-5C2E6D5E6A10}"/>
              </a:ext>
            </a:extLst>
          </p:cNvPr>
          <p:cNvSpPr txBox="1"/>
          <p:nvPr/>
        </p:nvSpPr>
        <p:spPr>
          <a:xfrm>
            <a:off x="628652" y="2044006"/>
            <a:ext cx="7975796" cy="3762568"/>
          </a:xfrm>
          <a:prstGeom prst="rect">
            <a:avLst/>
          </a:prstGeom>
          <a:noFill/>
          <a:ln cap="flat">
            <a:noFill/>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lv-LV" sz="1600" b="1" dirty="0">
                <a:solidFill>
                  <a:srgbClr val="000000"/>
                </a:solidFill>
                <a:latin typeface="Times New Roman" panose="02020603050405020304" pitchFamily="18" charset="0"/>
                <a:cs typeface="Times New Roman" panose="02020603050405020304" pitchFamily="18" charset="0"/>
              </a:rPr>
              <a:t>Tiesības saņemt veselības aprūpes pakalpojumus valsts obligātās veselības apdrošināšanas ietvaros (17.p)</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(1) AK pilsoņiem līdz 31.12.2020., ja viņi līdz izstāšanās dienai:</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1) ieguvuši tiesības uzturēties LV un pēc izstāšanās dienas turpina uzturēties Latvijā sakarā ar nodarbinātību vai kā </a:t>
            </a:r>
            <a:r>
              <a:rPr lang="lv-LV" sz="1600" dirty="0" err="1">
                <a:solidFill>
                  <a:srgbClr val="000000"/>
                </a:solidFill>
                <a:latin typeface="Times New Roman" panose="02020603050405020304" pitchFamily="18" charset="0"/>
                <a:cs typeface="Times New Roman" panose="02020603050405020304" pitchFamily="18" charset="0"/>
              </a:rPr>
              <a:t>pašnodarbinātas</a:t>
            </a:r>
            <a:r>
              <a:rPr lang="lv-LV" sz="1600" dirty="0">
                <a:solidFill>
                  <a:srgbClr val="000000"/>
                </a:solidFill>
                <a:latin typeface="Times New Roman" panose="02020603050405020304" pitchFamily="18" charset="0"/>
                <a:cs typeface="Times New Roman" panose="02020603050405020304" pitchFamily="18" charset="0"/>
              </a:rPr>
              <a:t> personas. Šīs tiesības attiecas arī uz minēto AK pilsoņu ģimenes locekļiem;</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2) ir likumīgi uzturējušies LV un viņu tiesības saņemt veselības aprūpes pakalpojumus apliecina S1 veidlapa "Apliecinājums tiesībām saņemt veselības aprūpes pakalpojumus", kuru izsniegusi AK.</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(2) AK pilsoņiem studiju laikā, kuri līdz izstāšanās dienai uzsākuši studijas augstskolā vai koledžā LV.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EF3EE-8FD7-4035-8B74-EB92B16B7B04}"/>
              </a:ext>
            </a:extLst>
          </p:cNvPr>
          <p:cNvSpPr txBox="1">
            <a:spLocks noGrp="1"/>
          </p:cNvSpPr>
          <p:nvPr>
            <p:ph type="title"/>
          </p:nvPr>
        </p:nvSpPr>
        <p:spPr>
          <a:xfrm>
            <a:off x="628652" y="548680"/>
            <a:ext cx="7886700" cy="682501"/>
          </a:xfrm>
        </p:spPr>
        <p:txBody>
          <a:bodyPr/>
          <a:lstStyle/>
          <a:p>
            <a:pPr lvl="0"/>
            <a:r>
              <a:rPr lang="lv-LV" sz="3200" b="1" dirty="0">
                <a:solidFill>
                  <a:schemeClr val="accent3">
                    <a:lumMod val="50000"/>
                  </a:schemeClr>
                </a:solidFill>
              </a:rPr>
              <a:t>BREXIT bez vienošanās</a:t>
            </a:r>
            <a:endParaRPr lang="lv-LV" sz="3200" dirty="0">
              <a:solidFill>
                <a:schemeClr val="accent3">
                  <a:lumMod val="50000"/>
                </a:schemeClr>
              </a:solidFill>
            </a:endParaRPr>
          </a:p>
        </p:txBody>
      </p:sp>
      <p:sp>
        <p:nvSpPr>
          <p:cNvPr id="3" name="TextBox 4">
            <a:extLst>
              <a:ext uri="{FF2B5EF4-FFF2-40B4-BE49-F238E27FC236}">
                <a16:creationId xmlns="" xmlns:a16="http://schemas.microsoft.com/office/drawing/2014/main" id="{4F529E44-769C-484C-BF84-6DDAAF517A8F}"/>
              </a:ext>
            </a:extLst>
          </p:cNvPr>
          <p:cNvSpPr txBox="1"/>
          <p:nvPr/>
        </p:nvSpPr>
        <p:spPr>
          <a:xfrm>
            <a:off x="489212" y="1772816"/>
            <a:ext cx="8047804" cy="3662541"/>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lv-LV" sz="1600" b="1" dirty="0">
                <a:solidFill>
                  <a:srgbClr val="000000"/>
                </a:solidFill>
                <a:latin typeface="Times New Roman" panose="02020603050405020304" pitchFamily="18" charset="0"/>
                <a:cs typeface="Times New Roman" panose="02020603050405020304" pitchFamily="18" charset="0"/>
              </a:rPr>
              <a:t>Tiesības saņemt sociālos pakalpojumus un sociālo palīdzību (14.p)</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AK pilsoņiem ir tiesības līdz 31.12.2020. saņemt Sociālo pakalpojumu un sociālās palīdzības likumā noteiktos sociālos pakalpojumus un sociālo palīdzību, pamatojoties uz kādu no Sociālo pakalpojumu un sociālās palīdzības likuma 3. panta pirmās daļas 3. punkta* noteikumiem, ja viņi tiesības uzturēties LV ieguvuši līdz izstāšanās dienai un pēc izstāšanās dienas turpina dzīvot (uzturēties) LV. Šis noteikums attiecas arī uz minēto pilsoņu ģimenes locekļiem.</a:t>
            </a:r>
          </a:p>
          <a:p>
            <a:pPr algn="just" defTabSz="685800">
              <a:defRPr sz="1800" b="0" i="0" u="none" strike="noStrike" kern="0" cap="none" spc="0" baseline="0">
                <a:solidFill>
                  <a:srgbClr val="000000"/>
                </a:solidFill>
                <a:uFillTx/>
              </a:defRPr>
            </a:pPr>
            <a:endParaRPr lang="lv-LV" sz="1600" dirty="0">
              <a:solidFill>
                <a:srgbClr val="000000"/>
              </a:solidFill>
              <a:latin typeface="Times New Roman" panose="02020603050405020304" pitchFamily="18" charset="0"/>
              <a:cs typeface="Times New Roman" panose="02020603050405020304" pitchFamily="18" charset="0"/>
            </a:endParaRPr>
          </a:p>
          <a:p>
            <a:pPr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 ES dalībvalstu, EEZ valstu un Šveices Konfederācijas pilsoņiem, kuri: ieguvuši pastāvīgās uzturēšanās tiesības / ir tiesīgi uzturēties LV  </a:t>
            </a:r>
          </a:p>
          <a:p>
            <a:pPr defTabSz="685800">
              <a:defRPr sz="1800" b="0" i="0" u="none" strike="noStrike" kern="0" cap="none" spc="0" baseline="0">
                <a:solidFill>
                  <a:srgbClr val="000000"/>
                </a:solidFill>
                <a:uFillTx/>
              </a:defRPr>
            </a:pPr>
            <a:r>
              <a:rPr lang="lv-LV" sz="1600" dirty="0">
                <a:solidFill>
                  <a:srgbClr val="000000"/>
                </a:solidFill>
                <a:latin typeface="Times New Roman" panose="02020603050405020304" pitchFamily="18" charset="0"/>
                <a:cs typeface="Times New Roman" panose="02020603050405020304" pitchFamily="18" charset="0"/>
              </a:rPr>
              <a:t>un ir uzturējušies LV vismaz 3 </a:t>
            </a:r>
            <a:r>
              <a:rPr lang="lv-LV" sz="1600" dirty="0" err="1">
                <a:solidFill>
                  <a:srgbClr val="000000"/>
                </a:solidFill>
                <a:latin typeface="Times New Roman" panose="02020603050405020304" pitchFamily="18" charset="0"/>
                <a:cs typeface="Times New Roman" panose="02020603050405020304" pitchFamily="18" charset="0"/>
              </a:rPr>
              <a:t>mēn</a:t>
            </a:r>
            <a:r>
              <a:rPr lang="lv-LV" sz="1600" dirty="0">
                <a:solidFill>
                  <a:srgbClr val="000000"/>
                </a:solidFill>
                <a:latin typeface="Times New Roman" panose="02020603050405020304" pitchFamily="18" charset="0"/>
                <a:cs typeface="Times New Roman" panose="02020603050405020304" pitchFamily="18" charset="0"/>
              </a:rPr>
              <a:t>. /  uzturējušies LV vismaz 6 </a:t>
            </a:r>
            <a:r>
              <a:rPr lang="lv-LV" sz="1600" dirty="0" err="1">
                <a:solidFill>
                  <a:srgbClr val="000000"/>
                </a:solidFill>
                <a:latin typeface="Times New Roman" panose="02020603050405020304" pitchFamily="18" charset="0"/>
                <a:cs typeface="Times New Roman" panose="02020603050405020304" pitchFamily="18" charset="0"/>
              </a:rPr>
              <a:t>mēn</a:t>
            </a:r>
            <a:r>
              <a:rPr lang="lv-LV" sz="1600" dirty="0">
                <a:solidFill>
                  <a:srgbClr val="000000"/>
                </a:solidFill>
                <a:latin typeface="Times New Roman" panose="02020603050405020304" pitchFamily="18" charset="0"/>
                <a:cs typeface="Times New Roman" panose="02020603050405020304" pitchFamily="18" charset="0"/>
              </a:rPr>
              <a:t>., ja uzturēšanās mērķis ir bijis darba tiesisko attiecību nodibināšana  LV, kā arī minēto personu ģimenes locekļiem.</a:t>
            </a:r>
          </a:p>
          <a:p>
            <a:pPr defTabSz="685800">
              <a:defRPr sz="1800" b="0" i="0" u="none" strike="noStrike" kern="0" cap="none" spc="0" baseline="0">
                <a:solidFill>
                  <a:srgbClr val="000000"/>
                </a:solidFill>
                <a:uFillTx/>
              </a:defRPr>
            </a:pPr>
            <a:endParaRPr lang="lv-LV" sz="1400" dirty="0">
              <a:solidFill>
                <a:srgbClr val="000000"/>
              </a:solidFill>
              <a:latin typeface="Times New Roman" panose="02020603050405020304" pitchFamily="18" charset="0"/>
              <a:cs typeface="Times New Roman" panose="02020603050405020304" pitchFamily="18" charset="0"/>
            </a:endParaRPr>
          </a:p>
          <a:p>
            <a:pPr algn="just" defTabSz="685800">
              <a:defRPr sz="1800" b="0" i="0" u="none" strike="noStrike" kern="0" cap="none" spc="0" baseline="0">
                <a:solidFill>
                  <a:srgbClr val="000000"/>
                </a:solidFill>
                <a:uFillTx/>
              </a:defRPr>
            </a:pPr>
            <a:r>
              <a:rPr lang="lv-LV" sz="1400" kern="0" dirty="0">
                <a:solidFill>
                  <a:srgbClr val="FF0000"/>
                </a:solidFill>
                <a:latin typeface="Times New Roman" panose="02020603050405020304" pitchFamily="18" charset="0"/>
                <a:cs typeface="Times New Roman" panose="02020603050405020304" pitchFamily="18" charset="0"/>
              </a:rPr>
              <a:t>Praktiskā piemērošana ir pašvaldību sociālo dienestu kompetencē, kur klientam jāvēršas ar iesniegumu. </a:t>
            </a:r>
          </a:p>
          <a:p>
            <a:pPr algn="just" defTabSz="685800">
              <a:defRPr sz="1800" b="0" i="0" u="none" strike="noStrike" kern="0" cap="none" spc="0" baseline="0">
                <a:solidFill>
                  <a:srgbClr val="000000"/>
                </a:solidFill>
                <a:uFillTx/>
              </a:defRPr>
            </a:pPr>
            <a:endParaRPr lang="lv-LV" sz="1350" dirty="0">
              <a:solidFill>
                <a:srgbClr val="000000"/>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1E9DB-9D77-43CC-B78B-688789813568}"/>
              </a:ext>
            </a:extLst>
          </p:cNvPr>
          <p:cNvSpPr txBox="1">
            <a:spLocks noGrp="1"/>
          </p:cNvSpPr>
          <p:nvPr>
            <p:ph type="title"/>
          </p:nvPr>
        </p:nvSpPr>
        <p:spPr>
          <a:xfrm>
            <a:off x="410540" y="4650622"/>
            <a:ext cx="7886700" cy="994169"/>
          </a:xfrm>
        </p:spPr>
        <p:txBody>
          <a:bodyPr anchorCtr="1"/>
          <a:lstStyle/>
          <a:p>
            <a:pPr lvl="0" algn="ctr"/>
            <a:endParaRPr lang="lv-LV" dirty="0"/>
          </a:p>
        </p:txBody>
      </p:sp>
      <p:pic>
        <p:nvPicPr>
          <p:cNvPr id="3" name="Picture 7">
            <a:extLst>
              <a:ext uri="{FF2B5EF4-FFF2-40B4-BE49-F238E27FC236}">
                <a16:creationId xmlns="" xmlns:a16="http://schemas.microsoft.com/office/drawing/2014/main" id="{8B2E3031-856D-4A6B-82F1-9FD392C4E5F7}"/>
              </a:ext>
            </a:extLst>
          </p:cNvPr>
          <p:cNvPicPr>
            <a:picLocks noChangeAspect="1"/>
          </p:cNvPicPr>
          <p:nvPr/>
        </p:nvPicPr>
        <p:blipFill>
          <a:blip r:embed="rId2"/>
          <a:stretch>
            <a:fillRect/>
          </a:stretch>
        </p:blipFill>
        <p:spPr>
          <a:xfrm>
            <a:off x="2051720" y="395538"/>
            <a:ext cx="4536504" cy="5119564"/>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97E881-2FAA-4484-8852-7FC9A9036FC7}"/>
              </a:ext>
            </a:extLst>
          </p:cNvPr>
          <p:cNvSpPr>
            <a:spLocks noGrp="1"/>
          </p:cNvSpPr>
          <p:nvPr>
            <p:ph type="title"/>
          </p:nvPr>
        </p:nvSpPr>
        <p:spPr>
          <a:xfrm>
            <a:off x="1979712" y="260648"/>
            <a:ext cx="6096000" cy="1036642"/>
          </a:xfrm>
        </p:spPr>
        <p:txBody>
          <a:bodyPr>
            <a:normAutofit/>
          </a:bodyPr>
          <a:lstStyle/>
          <a:p>
            <a:pPr algn="ctr"/>
            <a:r>
              <a:rPr lang="lv-LV" sz="2800" dirty="0">
                <a:solidFill>
                  <a:schemeClr val="accent3">
                    <a:lumMod val="50000"/>
                  </a:schemeClr>
                </a:solidFill>
                <a:latin typeface="Times New Roman" panose="02020603050405020304" pitchFamily="18" charset="0"/>
                <a:cs typeface="Times New Roman" panose="02020603050405020304" pitchFamily="18" charset="0"/>
              </a:rPr>
              <a:t>Aktualitātes nozarē (I)</a:t>
            </a:r>
          </a:p>
        </p:txBody>
      </p:sp>
      <p:sp>
        <p:nvSpPr>
          <p:cNvPr id="3" name="Content Placeholder 2">
            <a:extLst>
              <a:ext uri="{FF2B5EF4-FFF2-40B4-BE49-F238E27FC236}">
                <a16:creationId xmlns="" xmlns:a16="http://schemas.microsoft.com/office/drawing/2014/main" id="{C8986287-3670-4F87-B305-59E0F912820C}"/>
              </a:ext>
            </a:extLst>
          </p:cNvPr>
          <p:cNvSpPr>
            <a:spLocks noGrp="1"/>
          </p:cNvSpPr>
          <p:nvPr>
            <p:ph idx="1"/>
          </p:nvPr>
        </p:nvSpPr>
        <p:spPr>
          <a:xfrm>
            <a:off x="589861" y="1628801"/>
            <a:ext cx="7931224" cy="4668476"/>
          </a:xfrm>
        </p:spPr>
        <p:txBody>
          <a:bodyPr>
            <a:normAutofit fontScale="92500" lnSpcReduction="20000"/>
          </a:bodyPr>
          <a:lstStyle/>
          <a:p>
            <a:pPr marL="342900" indent="-342900" algn="just">
              <a:buFont typeface="Wingdings" panose="05000000000000000000" pitchFamily="2" charset="2"/>
              <a:buChar char="Ø"/>
            </a:pPr>
            <a:r>
              <a:rPr lang="lv-LV" sz="1800" b="1" dirty="0">
                <a:latin typeface="Times New Roman" panose="02020603050405020304" pitchFamily="18" charset="0"/>
                <a:cs typeface="Times New Roman" panose="02020603050405020304" pitchFamily="18" charset="0"/>
              </a:rPr>
              <a:t>No 2020.gada 1.janvāra garantēto minimālo ienākumu līmeni (GMI) plānots paaugstināt no līdzšinējiem 53 eiro līdz 64 eiro mēnesī uz vienu personu mājsaimniecībā. </a:t>
            </a:r>
            <a:endParaRPr lang="lv-LV" sz="1800" dirty="0">
              <a:latin typeface="Times New Roman" panose="02020603050405020304" pitchFamily="18" charset="0"/>
              <a:cs typeface="Times New Roman" panose="02020603050405020304" pitchFamily="18" charset="0"/>
            </a:endParaRPr>
          </a:p>
          <a:p>
            <a:pPr algn="just"/>
            <a:r>
              <a:rPr lang="lv-LV" sz="1800" dirty="0">
                <a:latin typeface="Times New Roman" panose="02020603050405020304" pitchFamily="18" charset="0"/>
                <a:cs typeface="Times New Roman" panose="02020603050405020304" pitchFamily="18" charset="0"/>
              </a:rPr>
              <a:t>To paredz 1. oktobrī, valdības sēdē pieņemtais grozījums Ministru kabineta noteikumos „Noteikumi par garantēto minimālo ienākumu līmeni”</a:t>
            </a:r>
          </a:p>
          <a:p>
            <a:pPr algn="just"/>
            <a:endParaRPr lang="lv-LV"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lv-LV" b="1" dirty="0">
                <a:latin typeface="+mj-lt"/>
              </a:rPr>
              <a:t>Saīsināts bezdarbnieka pabalsta izmaksas laiks un samazināts tā apmērs</a:t>
            </a:r>
          </a:p>
          <a:p>
            <a:pPr algn="just"/>
            <a:r>
              <a:rPr lang="lv-LV" sz="1800" dirty="0">
                <a:latin typeface="+mj-lt"/>
              </a:rPr>
              <a:t>pirmos divus mēnešus pabalstu izmaksās 100% apmērā no piešķirtā pabalsta, nākamos divus - 75%, nākamos divus - 50%, bet pēdējos divus - 45% apmērā</a:t>
            </a:r>
          </a:p>
          <a:p>
            <a:pPr algn="just"/>
            <a:endParaRPr lang="lv-LV" sz="1800" dirty="0">
              <a:latin typeface="+mj-lt"/>
              <a:cs typeface="Times New Roman" panose="02020603050405020304" pitchFamily="18" charset="0"/>
            </a:endParaRPr>
          </a:p>
          <a:p>
            <a:pPr marL="285750" indent="-285750" algn="just">
              <a:buFont typeface="Wingdings" panose="05000000000000000000" pitchFamily="2" charset="2"/>
              <a:buChar char="Ø"/>
            </a:pPr>
            <a:r>
              <a:rPr lang="lv-LV" sz="1900" b="1" dirty="0">
                <a:latin typeface="Times New Roman" panose="02020603050405020304" pitchFamily="18" charset="0"/>
                <a:cs typeface="Times New Roman" panose="02020603050405020304" pitchFamily="18" charset="0"/>
              </a:rPr>
              <a:t>Grozījumi Sociālo pakalpojumu un sociālās palīdzības likumā:</a:t>
            </a:r>
          </a:p>
          <a:p>
            <a:pPr algn="just"/>
            <a:r>
              <a:rPr lang="lv-LV" sz="1800" dirty="0">
                <a:latin typeface="Times New Roman" panose="02020603050405020304" pitchFamily="18" charset="0"/>
                <a:cs typeface="Times New Roman" panose="02020603050405020304" pitchFamily="18" charset="0"/>
              </a:rPr>
              <a:t>-    </a:t>
            </a:r>
            <a:r>
              <a:rPr lang="lv-LV" sz="1600" dirty="0">
                <a:latin typeface="Times New Roman" panose="02020603050405020304" pitchFamily="18" charset="0"/>
                <a:cs typeface="Times New Roman" panose="02020603050405020304" pitchFamily="18" charset="0"/>
              </a:rPr>
              <a:t>5. p. papildināt, ka ienākumos netiek ņemta vērā piemaksa pie ģimenes valsts pabalsta</a:t>
            </a:r>
          </a:p>
          <a:p>
            <a:pPr marL="285750" indent="-285750" algn="just">
              <a:buFontTx/>
              <a:buChar char="-"/>
            </a:pPr>
            <a:r>
              <a:rPr lang="lv-LV" sz="1600" dirty="0">
                <a:latin typeface="Times New Roman" panose="02020603050405020304" pitchFamily="18" charset="0"/>
                <a:cs typeface="Times New Roman" panose="02020603050405020304" pitchFamily="18" charset="0"/>
              </a:rPr>
              <a:t>36.p. otrajā daļā izslēgt vārdus «un kārtību, kādā slēdzama vienošanās par līdzdarbību»</a:t>
            </a:r>
          </a:p>
          <a:p>
            <a:pPr marL="285750" indent="-285750" algn="just">
              <a:buFontTx/>
              <a:buChar char="-"/>
            </a:pPr>
            <a:r>
              <a:rPr lang="lv-LV" sz="1600" dirty="0">
                <a:latin typeface="Times New Roman" panose="02020603050405020304" pitchFamily="18" charset="0"/>
                <a:cs typeface="Times New Roman" panose="02020603050405020304" pitchFamily="18" charset="0"/>
              </a:rPr>
              <a:t>Normatīvajos aktos nav reglamentēta sociālo pakalpojumu nodrošināšana un kārtība situācijās, kad sociālā pakalpojuma sniedzējs izslēgts no sociālo pakalpojumu sniedzēju reģistra, nav noteikts pārejas periods, lai klientiem varētu nodrošināt citu, klienta vajadzībām atbilstošu sociālo pakalpojumu dzīvesvietā vai institūcijā (papildināts 17.p. ar jauniem punktiem)</a:t>
            </a:r>
          </a:p>
          <a:p>
            <a:pPr marL="342900" indent="-342900" algn="just">
              <a:buFont typeface="Wingdings" panose="05000000000000000000" pitchFamily="2" charset="2"/>
              <a:buChar char="Ø"/>
            </a:pPr>
            <a:endParaRPr lang="lv-LV" dirty="0"/>
          </a:p>
        </p:txBody>
      </p:sp>
      <p:sp>
        <p:nvSpPr>
          <p:cNvPr id="4" name="Text Placeholder 3">
            <a:extLst>
              <a:ext uri="{FF2B5EF4-FFF2-40B4-BE49-F238E27FC236}">
                <a16:creationId xmlns="" xmlns:a16="http://schemas.microsoft.com/office/drawing/2014/main" id="{C778CFE2-E468-4DB1-901F-92314118EBB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 xmlns:a16="http://schemas.microsoft.com/office/drawing/2014/main" id="{481ABD41-F914-446C-A0D6-6F827FA58D07}"/>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 xmlns:a16="http://schemas.microsoft.com/office/drawing/2014/main" id="{828772C2-A95A-4584-A389-0CA178AD73D4}"/>
              </a:ext>
            </a:extLst>
          </p:cNvPr>
          <p:cNvSpPr>
            <a:spLocks noGrp="1"/>
          </p:cNvSpPr>
          <p:nvPr>
            <p:ph type="sldNum" sz="quarter" idx="13"/>
          </p:nvPr>
        </p:nvSpPr>
        <p:spPr/>
        <p:txBody>
          <a:bodyPr/>
          <a:lstStyle/>
          <a:p>
            <a:pPr>
              <a:defRPr/>
            </a:pPr>
            <a:fld id="{11628D8D-A1AA-4601-8B99-49743562C836}" type="slidenum">
              <a:rPr lang="en-US" altLang="lv-LV" smtClean="0"/>
              <a:pPr>
                <a:defRPr/>
              </a:pPr>
              <a:t>2</a:t>
            </a:fld>
            <a:endParaRPr lang="en-US" altLang="lv-LV"/>
          </a:p>
        </p:txBody>
      </p:sp>
    </p:spTree>
    <p:extLst>
      <p:ext uri="{BB962C8B-B14F-4D97-AF65-F5344CB8AC3E}">
        <p14:creationId xmlns:p14="http://schemas.microsoft.com/office/powerpoint/2010/main" val="11798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7"/>
          <p:cNvSpPr>
            <a:spLocks noGrp="1"/>
          </p:cNvSpPr>
          <p:nvPr>
            <p:ph type="body" sz="quarter" idx="10"/>
          </p:nvPr>
        </p:nvSpPr>
        <p:spPr>
          <a:xfrm>
            <a:off x="1657350" y="4071939"/>
            <a:ext cx="5829300" cy="1331119"/>
          </a:xfrm>
        </p:spPr>
        <p:txBody>
          <a:bodyPr>
            <a:normAutofit fontScale="92500" lnSpcReduction="10000"/>
          </a:bodyPr>
          <a:lstStyle/>
          <a:p>
            <a:pPr>
              <a:buFont typeface="Arial" charset="0"/>
              <a:buNone/>
              <a:defRPr/>
            </a:pPr>
            <a:endParaRPr lang="lv-LV" altLang="en-US" dirty="0">
              <a:solidFill>
                <a:srgbClr val="3C8505"/>
              </a:solidFill>
              <a:latin typeface="Tahoma" pitchFamily="34" charset="0"/>
              <a:ea typeface="MS PGothic" pitchFamily="34" charset="-128"/>
              <a:cs typeface="Tahoma" pitchFamily="34" charset="0"/>
              <a:hlinkClick r:id="" action="ppaction://noaction"/>
            </a:endParaRPr>
          </a:p>
          <a:p>
            <a:pPr>
              <a:buFont typeface="Arial" charset="0"/>
              <a:buNone/>
              <a:defRPr/>
            </a:pPr>
            <a:endParaRPr lang="lv-LV" altLang="en-US" dirty="0">
              <a:solidFill>
                <a:srgbClr val="3C8505"/>
              </a:solidFill>
              <a:latin typeface="Tahoma" pitchFamily="34" charset="0"/>
              <a:ea typeface="MS PGothic" pitchFamily="34" charset="-128"/>
              <a:cs typeface="Tahoma" pitchFamily="34" charset="0"/>
              <a:hlinkClick r:id="" action="ppaction://noaction"/>
            </a:endParaRPr>
          </a:p>
          <a:p>
            <a:pPr>
              <a:buFont typeface="Arial" charset="0"/>
              <a:buNone/>
              <a:defRPr/>
            </a:pPr>
            <a:r>
              <a:rPr lang="lv-LV" altLang="en-US" dirty="0">
                <a:solidFill>
                  <a:srgbClr val="3C8505"/>
                </a:solidFill>
                <a:latin typeface="Tahoma" pitchFamily="34" charset="0"/>
                <a:ea typeface="MS PGothic" pitchFamily="34" charset="-128"/>
                <a:cs typeface="Tahoma" pitchFamily="34" charset="0"/>
                <a:hlinkClick r:id="rId3"/>
              </a:rPr>
              <a:t>www.lm.gov.lv</a:t>
            </a:r>
            <a:endParaRPr lang="lv-LV" altLang="en-US" dirty="0">
              <a:solidFill>
                <a:srgbClr val="3C8505"/>
              </a:solidFill>
              <a:latin typeface="Tahoma" pitchFamily="34" charset="0"/>
              <a:ea typeface="MS PGothic" pitchFamily="34" charset="-128"/>
              <a:cs typeface="Tahoma" pitchFamily="34" charset="0"/>
            </a:endParaRPr>
          </a:p>
          <a:p>
            <a:pPr>
              <a:buFont typeface="Arial" charset="0"/>
              <a:buNone/>
              <a:defRPr/>
            </a:pPr>
            <a:r>
              <a:rPr lang="lv-LV" altLang="en-US" dirty="0">
                <a:solidFill>
                  <a:srgbClr val="3C8505"/>
                </a:solidFill>
                <a:latin typeface="Tahoma" pitchFamily="34" charset="0"/>
                <a:ea typeface="MS PGothic" pitchFamily="34" charset="-128"/>
                <a:cs typeface="Tahoma" pitchFamily="34" charset="0"/>
              </a:rPr>
              <a:t>Twitter:@Lab_min</a:t>
            </a:r>
          </a:p>
          <a:p>
            <a:pPr>
              <a:buFont typeface="Arial" charset="0"/>
              <a:buNone/>
              <a:defRPr/>
            </a:pPr>
            <a:r>
              <a:rPr lang="lv-LV" altLang="en-US" dirty="0">
                <a:solidFill>
                  <a:srgbClr val="3C8505"/>
                </a:solidFill>
                <a:latin typeface="Tahoma" pitchFamily="34" charset="0"/>
                <a:ea typeface="MS PGothic" pitchFamily="34" charset="-128"/>
                <a:cs typeface="Tahoma" pitchFamily="34" charset="0"/>
              </a:rPr>
              <a:t>Flickr.com:Labklajibas_ministrija</a:t>
            </a:r>
          </a:p>
          <a:p>
            <a:pPr>
              <a:buFont typeface="Arial" charset="0"/>
              <a:buNone/>
              <a:defRPr/>
            </a:pPr>
            <a:r>
              <a:rPr lang="lv-LV" altLang="en-US" dirty="0">
                <a:solidFill>
                  <a:srgbClr val="3C8505"/>
                </a:solidFill>
                <a:latin typeface="Tahoma" pitchFamily="34" charset="0"/>
                <a:ea typeface="MS PGothic" pitchFamily="34" charset="-128"/>
                <a:cs typeface="Tahoma" pitchFamily="34" charset="0"/>
              </a:rPr>
              <a:t>Youtube.com/labklajibasministrija</a:t>
            </a:r>
          </a:p>
          <a:p>
            <a:pPr>
              <a:buFont typeface="Arial" charset="0"/>
              <a:buNone/>
              <a:defRPr/>
            </a:pPr>
            <a:r>
              <a:rPr lang="lv-LV" altLang="en-US" dirty="0">
                <a:solidFill>
                  <a:srgbClr val="3C8505"/>
                </a:solidFill>
                <a:latin typeface="Tahoma" pitchFamily="34" charset="0"/>
                <a:ea typeface="MS PGothic" pitchFamily="34" charset="-128"/>
                <a:cs typeface="Tahoma" pitchFamily="34" charset="0"/>
              </a:rPr>
              <a:t>Draugiem.lv/labklajiba</a:t>
            </a:r>
          </a:p>
          <a:p>
            <a:pPr>
              <a:buFont typeface="Arial" charset="0"/>
              <a:buNone/>
              <a:defRPr/>
            </a:pPr>
            <a:endParaRPr lang="lv-LV" altLang="en-US" sz="900" dirty="0">
              <a:ea typeface="MS PGothic" pitchFamily="34" charset="-128"/>
            </a:endParaRPr>
          </a:p>
        </p:txBody>
      </p:sp>
    </p:spTree>
    <p:extLst>
      <p:ext uri="{BB962C8B-B14F-4D97-AF65-F5344CB8AC3E}">
        <p14:creationId xmlns:p14="http://schemas.microsoft.com/office/powerpoint/2010/main" val="240215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60648"/>
            <a:ext cx="6096000" cy="1036642"/>
          </a:xfrm>
        </p:spPr>
        <p:txBody>
          <a:bodyPr>
            <a:normAutofit/>
          </a:bodyPr>
          <a:lstStyle/>
          <a:p>
            <a:pPr algn="ctr"/>
            <a:r>
              <a:rPr lang="lv-LV" sz="2800" dirty="0">
                <a:solidFill>
                  <a:schemeClr val="accent3">
                    <a:lumMod val="50000"/>
                  </a:schemeClr>
                </a:solidFill>
                <a:latin typeface="Times New Roman" panose="02020603050405020304" pitchFamily="18" charset="0"/>
                <a:cs typeface="Times New Roman" panose="02020603050405020304" pitchFamily="18" charset="0"/>
              </a:rPr>
              <a:t>Aktualitātes nozarē (</a:t>
            </a:r>
            <a:r>
              <a:rPr lang="lv-LV" sz="2800" dirty="0" smtClean="0">
                <a:solidFill>
                  <a:schemeClr val="accent3">
                    <a:lumMod val="50000"/>
                  </a:schemeClr>
                </a:solidFill>
                <a:latin typeface="Times New Roman" panose="02020603050405020304" pitchFamily="18" charset="0"/>
                <a:cs typeface="Times New Roman" panose="02020603050405020304" pitchFamily="18" charset="0"/>
              </a:rPr>
              <a:t>II)</a:t>
            </a:r>
            <a:endParaRPr lang="lv-LV" sz="2800" dirty="0"/>
          </a:p>
        </p:txBody>
      </p:sp>
      <p:sp>
        <p:nvSpPr>
          <p:cNvPr id="3" name="Content Placeholder 2"/>
          <p:cNvSpPr>
            <a:spLocks noGrp="1"/>
          </p:cNvSpPr>
          <p:nvPr>
            <p:ph idx="1"/>
          </p:nvPr>
        </p:nvSpPr>
        <p:spPr>
          <a:xfrm>
            <a:off x="467544" y="1752607"/>
            <a:ext cx="8219256" cy="4373573"/>
          </a:xfrm>
        </p:spPr>
        <p:txBody>
          <a:bodyPr>
            <a:normAutofit/>
          </a:bodyPr>
          <a:lstStyle/>
          <a:p>
            <a:pPr marL="285750" indent="-285750" algn="just">
              <a:buFont typeface="Wingdings" panose="05000000000000000000" pitchFamily="2" charset="2"/>
              <a:buChar char="Ø"/>
            </a:pPr>
            <a:r>
              <a:rPr lang="lv-LV" b="1" dirty="0">
                <a:latin typeface="Times New Roman" panose="02020603050405020304" pitchFamily="18" charset="0"/>
                <a:cs typeface="Times New Roman" panose="02020603050405020304" pitchFamily="18" charset="0"/>
              </a:rPr>
              <a:t>Grozījumi Sociālo pakalpojumu un sociālās palīdzības likumā:</a:t>
            </a:r>
          </a:p>
          <a:p>
            <a:pPr algn="just"/>
            <a:r>
              <a:rPr lang="lv-LV" sz="2400" dirty="0">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5. p. papildināt, ka ienākumos netiek ņemta vērā piemaksa pie ģimenes valsts pabalsta</a:t>
            </a:r>
          </a:p>
          <a:p>
            <a:pPr marL="285750" indent="-285750" algn="just">
              <a:buFontTx/>
              <a:buChar char="-"/>
            </a:pPr>
            <a:r>
              <a:rPr lang="lv-LV" sz="1800" dirty="0">
                <a:latin typeface="Times New Roman" panose="02020603050405020304" pitchFamily="18" charset="0"/>
                <a:cs typeface="Times New Roman" panose="02020603050405020304" pitchFamily="18" charset="0"/>
              </a:rPr>
              <a:t>36.p. otrajā daļā izslēgt vārdus «un kārtību, kādā slēdzama vienošanās par līdzdarbību»</a:t>
            </a:r>
          </a:p>
          <a:p>
            <a:pPr marL="285750" indent="-285750" algn="just">
              <a:buFontTx/>
              <a:buChar char="-"/>
            </a:pPr>
            <a:r>
              <a:rPr lang="lv-LV" sz="1800" dirty="0">
                <a:latin typeface="Times New Roman" panose="02020603050405020304" pitchFamily="18" charset="0"/>
                <a:cs typeface="Times New Roman" panose="02020603050405020304" pitchFamily="18" charset="0"/>
              </a:rPr>
              <a:t>Normatīvajos aktos nav reglamentēta sociālo pakalpojumu nodrošināšana un kārtība situācijās, kad sociālā pakalpojuma sniedzējs izslēgts no sociālo pakalpojumu sniedzēju reģistra, nav noteikts pārejas periods, lai klientiem varētu nodrošināt citu, klienta vajadzībām atbilstošu sociālo pakalpojumu dzīvesvietā vai institūcijā (papildināts 17.p. ar jauniem punktiem)</a:t>
            </a:r>
          </a:p>
          <a:p>
            <a:endParaRPr lang="lv-LV" sz="18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11628D8D-A1AA-4601-8B99-49743562C836}" type="slidenum">
              <a:rPr lang="en-US" altLang="lv-LV" smtClean="0"/>
              <a:pPr>
                <a:defRPr/>
              </a:pPr>
              <a:t>3</a:t>
            </a:fld>
            <a:endParaRPr lang="en-US" altLang="lv-LV"/>
          </a:p>
        </p:txBody>
      </p:sp>
    </p:spTree>
    <p:extLst>
      <p:ext uri="{BB962C8B-B14F-4D97-AF65-F5344CB8AC3E}">
        <p14:creationId xmlns:p14="http://schemas.microsoft.com/office/powerpoint/2010/main" val="144131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1"/>
            <a:ext cx="8352928" cy="4569389"/>
          </a:xfrm>
        </p:spPr>
        <p:txBody>
          <a:bodyPr>
            <a:normAutofit lnSpcReduction="10000"/>
          </a:bodyPr>
          <a:lstStyle/>
          <a:p>
            <a:pPr marL="342900" indent="-342900">
              <a:buFont typeface="Wingdings" pitchFamily="2" charset="2"/>
              <a:buChar char="Ø"/>
            </a:pPr>
            <a:r>
              <a:rPr lang="lv-LV" b="1" dirty="0">
                <a:latin typeface="Times New Roman" panose="02020603050405020304" pitchFamily="18" charset="0"/>
                <a:cs typeface="Times New Roman" panose="02020603050405020304" pitchFamily="18" charset="0"/>
              </a:rPr>
              <a:t>Grozījumi Sociālo pakalpojumu un sociālās palīdzības likumā:</a:t>
            </a:r>
          </a:p>
          <a:p>
            <a:r>
              <a:rPr lang="lv-LV" dirty="0" smtClean="0">
                <a:latin typeface="Times New Roman" pitchFamily="18" charset="0"/>
                <a:cs typeface="Times New Roman" pitchFamily="18" charset="0"/>
              </a:rPr>
              <a:t> - Likuma </a:t>
            </a:r>
            <a:r>
              <a:rPr lang="lv-LV" dirty="0">
                <a:latin typeface="Times New Roman" pitchFamily="18" charset="0"/>
                <a:cs typeface="Times New Roman" pitchFamily="18" charset="0"/>
              </a:rPr>
              <a:t> 4.pants papildināts ar astoto daļu, kas nosaka, ka  katastrofā cietušām personām un katastrofas seku likvidēšanā iesaistītām personām šajā likumā noteiktie valsts vai pašvaldību pilnībā vai daļēji finansētie sociālie pakalpojumi tiek nodrošināti prioritāri un atbilstoši katastrofas cēloņiem, veidam un apmēram;</a:t>
            </a:r>
            <a:br>
              <a:rPr lang="lv-LV" dirty="0">
                <a:latin typeface="Times New Roman" pitchFamily="18" charset="0"/>
                <a:cs typeface="Times New Roman" pitchFamily="18" charset="0"/>
              </a:rPr>
            </a:b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smtClean="0">
                <a:latin typeface="Times New Roman" pitchFamily="18" charset="0"/>
                <a:cs typeface="Times New Roman" pitchFamily="18" charset="0"/>
              </a:rPr>
              <a:t>- Likuma </a:t>
            </a:r>
            <a:r>
              <a:rPr lang="lv-LV" dirty="0">
                <a:latin typeface="Times New Roman" pitchFamily="18" charset="0"/>
                <a:cs typeface="Times New Roman" pitchFamily="18" charset="0"/>
              </a:rPr>
              <a:t>9. </a:t>
            </a:r>
            <a:r>
              <a:rPr lang="lv-LV" dirty="0" err="1">
                <a:latin typeface="Times New Roman" pitchFamily="18" charset="0"/>
                <a:cs typeface="Times New Roman" pitchFamily="18" charset="0"/>
              </a:rPr>
              <a:t>prim</a:t>
            </a:r>
            <a:r>
              <a:rPr lang="lv-LV" dirty="0">
                <a:latin typeface="Times New Roman" pitchFamily="18" charset="0"/>
                <a:cs typeface="Times New Roman" pitchFamily="18" charset="0"/>
              </a:rPr>
              <a:t> pants kontekstā ar valsts finansēto ilgstošo sociālo aprūpi bērniem vecumā līdz 4. gadiem - precizētas (paplašinātas) indikācijas pakalpojuma saņemšanai:  </a:t>
            </a:r>
            <a:br>
              <a:rPr lang="lv-LV" dirty="0">
                <a:latin typeface="Times New Roman" pitchFamily="18" charset="0"/>
                <a:cs typeface="Times New Roman" pitchFamily="18" charset="0"/>
              </a:rPr>
            </a:br>
            <a:r>
              <a:rPr lang="lv-LV" dirty="0">
                <a:latin typeface="Times New Roman" pitchFamily="18" charset="0"/>
                <a:cs typeface="Times New Roman" pitchFamily="18" charset="0"/>
              </a:rPr>
              <a:t>“bērniem ar smagiem un ļoti smagiem garīgās attīstības traucējumiem vai bērniem ar smagiem un ļoti smagiem fiziskās attīstības traucējumiem, kā arī bērniem ar kombinētiem smagiem un ļoti smagiem garīgās un fiziskās attīstības traucējumiem vecumā līdz četriem gadiem, kuriem funkcionālo traucējumu dēļ nav iespējams nodrošināt aprūpi ģimenē, pie aizbildņa vai audžuģimenē”;</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11628D8D-A1AA-4601-8B99-49743562C836}" type="slidenum">
              <a:rPr lang="en-US" altLang="lv-LV" smtClean="0"/>
              <a:pPr>
                <a:defRPr/>
              </a:pPr>
              <a:t>4</a:t>
            </a:fld>
            <a:endParaRPr lang="en-US" altLang="lv-LV"/>
          </a:p>
        </p:txBody>
      </p:sp>
      <p:sp>
        <p:nvSpPr>
          <p:cNvPr id="7" name="Title 1"/>
          <p:cNvSpPr>
            <a:spLocks noGrp="1"/>
          </p:cNvSpPr>
          <p:nvPr>
            <p:ph type="title"/>
          </p:nvPr>
        </p:nvSpPr>
        <p:spPr>
          <a:xfrm>
            <a:off x="2123728" y="260648"/>
            <a:ext cx="6096000" cy="1036642"/>
          </a:xfrm>
        </p:spPr>
        <p:txBody>
          <a:bodyPr>
            <a:normAutofit/>
          </a:bodyPr>
          <a:lstStyle/>
          <a:p>
            <a:pPr algn="ctr"/>
            <a:r>
              <a:rPr lang="lv-LV" sz="2800" dirty="0">
                <a:solidFill>
                  <a:schemeClr val="accent3">
                    <a:lumMod val="50000"/>
                  </a:schemeClr>
                </a:solidFill>
                <a:latin typeface="Times New Roman" panose="02020603050405020304" pitchFamily="18" charset="0"/>
                <a:cs typeface="Times New Roman" panose="02020603050405020304" pitchFamily="18" charset="0"/>
              </a:rPr>
              <a:t>Aktualitātes nozarē (</a:t>
            </a:r>
            <a:r>
              <a:rPr lang="lv-LV" sz="2800" dirty="0" smtClean="0">
                <a:solidFill>
                  <a:schemeClr val="accent3">
                    <a:lumMod val="50000"/>
                  </a:schemeClr>
                </a:solidFill>
                <a:latin typeface="Times New Roman" panose="02020603050405020304" pitchFamily="18" charset="0"/>
                <a:cs typeface="Times New Roman" panose="02020603050405020304" pitchFamily="18" charset="0"/>
              </a:rPr>
              <a:t>III)</a:t>
            </a:r>
            <a:endParaRPr lang="lv-LV" sz="2800" dirty="0"/>
          </a:p>
        </p:txBody>
      </p:sp>
    </p:spTree>
    <p:extLst>
      <p:ext uri="{BB962C8B-B14F-4D97-AF65-F5344CB8AC3E}">
        <p14:creationId xmlns:p14="http://schemas.microsoft.com/office/powerpoint/2010/main" val="248247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52607"/>
            <a:ext cx="7931224" cy="4373573"/>
          </a:xfrm>
        </p:spPr>
        <p:txBody>
          <a:bodyPr>
            <a:normAutofit fontScale="92500" lnSpcReduction="10000"/>
          </a:bodyPr>
          <a:lstStyle/>
          <a:p>
            <a:pPr algn="just"/>
            <a:r>
              <a:rPr lang="lv-LV" dirty="0" smtClean="0">
                <a:solidFill>
                  <a:srgbClr val="000000"/>
                </a:solidFill>
                <a:latin typeface="+mj-lt"/>
              </a:rPr>
              <a:t>- Likuma </a:t>
            </a:r>
            <a:r>
              <a:rPr lang="lv-LV" dirty="0">
                <a:solidFill>
                  <a:srgbClr val="000000"/>
                </a:solidFill>
                <a:latin typeface="+mj-lt"/>
              </a:rPr>
              <a:t>13. pantā par atkarībām - iekļautas nevieliskās (procesu) atkarības un dots pilnvarojums MK noteikt dažādas rehabilitācijas formas (</a:t>
            </a:r>
            <a:r>
              <a:rPr lang="lv-LV" dirty="0" err="1">
                <a:solidFill>
                  <a:srgbClr val="000000"/>
                </a:solidFill>
                <a:latin typeface="+mj-lt"/>
              </a:rPr>
              <a:t>instutūcijās</a:t>
            </a:r>
            <a:r>
              <a:rPr lang="lv-LV" dirty="0">
                <a:solidFill>
                  <a:srgbClr val="000000"/>
                </a:solidFill>
                <a:latin typeface="+mj-lt"/>
              </a:rPr>
              <a:t> un ambulatori): " sociālo rehabilitāciju pilngadīgām personām un bērniem, kuriem ir izveidojusies atkarība no narkotiskajām, toksiskajām vai citām apreibinošām vielām vai no atkarību izraisošiem procesiem. Ministru kabinets nosaka sociālās rehabilitācijas pakalpojumu veidus, apjomu, saturu";</a:t>
            </a:r>
            <a:r>
              <a:rPr lang="lv-LV" dirty="0">
                <a:latin typeface="+mj-lt"/>
              </a:rPr>
              <a:t/>
            </a:r>
            <a:br>
              <a:rPr lang="lv-LV" dirty="0">
                <a:latin typeface="+mj-lt"/>
              </a:rPr>
            </a:br>
            <a:r>
              <a:rPr lang="lv-LV" dirty="0">
                <a:latin typeface="+mj-lt"/>
              </a:rPr>
              <a:t/>
            </a:r>
            <a:br>
              <a:rPr lang="lv-LV" dirty="0">
                <a:latin typeface="+mj-lt"/>
              </a:rPr>
            </a:br>
            <a:r>
              <a:rPr lang="lv-LV" dirty="0" smtClean="0">
                <a:latin typeface="+mj-lt"/>
              </a:rPr>
              <a:t>- </a:t>
            </a:r>
            <a:r>
              <a:rPr lang="lv-LV" dirty="0" smtClean="0">
                <a:solidFill>
                  <a:srgbClr val="000000"/>
                </a:solidFill>
                <a:latin typeface="+mj-lt"/>
              </a:rPr>
              <a:t>Likuma </a:t>
            </a:r>
            <a:r>
              <a:rPr lang="lv-LV" dirty="0">
                <a:solidFill>
                  <a:srgbClr val="000000"/>
                </a:solidFill>
                <a:latin typeface="+mj-lt"/>
              </a:rPr>
              <a:t>21.prim pantā paplašināts personu loks, kurām onkoloģisko slimību gadījumā iespējams saņemt psihosociālo rehabilitāciju: „personām ar prognozējamu vai pirmreizēju invaliditāti, kuras cēlonis ir onkoloģiska slimība, saglabājot tiesības saņemt piešķirto pakalpojumu arī gadījumā, ja, gaidot rindā pakalpojuma saņemšanai, beidzies termiņš, uz kuru personai noteikta prognozējama vai pirmreizēja invaliditāte, kā arī personām </a:t>
            </a:r>
            <a:r>
              <a:rPr lang="lv-LV" u="sng" dirty="0">
                <a:solidFill>
                  <a:srgbClr val="000000"/>
                </a:solidFill>
                <a:latin typeface="+mj-lt"/>
              </a:rPr>
              <a:t>pēc onkoloģiskas slimības ārstēšanas kursa beigām ar ārstējošā ārsta speciālista rekomendāciju par nepieciešamību saņemt psihosociālās rehabilitācijas pakalpojumu</a:t>
            </a:r>
            <a:r>
              <a:rPr lang="lv-LV" dirty="0">
                <a:solidFill>
                  <a:srgbClr val="000000"/>
                </a:solidFill>
                <a:latin typeface="+mj-lt"/>
              </a:rPr>
              <a:t>”.</a:t>
            </a:r>
            <a:endParaRPr lang="lv-LV" dirty="0">
              <a:latin typeface="+mj-lt"/>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11628D8D-A1AA-4601-8B99-49743562C836}" type="slidenum">
              <a:rPr lang="en-US" altLang="lv-LV" smtClean="0"/>
              <a:pPr>
                <a:defRPr/>
              </a:pPr>
              <a:t>5</a:t>
            </a:fld>
            <a:endParaRPr lang="en-US" altLang="lv-LV"/>
          </a:p>
        </p:txBody>
      </p:sp>
      <p:sp>
        <p:nvSpPr>
          <p:cNvPr id="7" name="Title 1"/>
          <p:cNvSpPr>
            <a:spLocks noGrp="1"/>
          </p:cNvSpPr>
          <p:nvPr>
            <p:ph type="title"/>
          </p:nvPr>
        </p:nvSpPr>
        <p:spPr>
          <a:xfrm>
            <a:off x="1691680" y="404664"/>
            <a:ext cx="6096000" cy="1036642"/>
          </a:xfrm>
        </p:spPr>
        <p:txBody>
          <a:bodyPr>
            <a:normAutofit/>
          </a:bodyPr>
          <a:lstStyle/>
          <a:p>
            <a:pPr algn="ctr"/>
            <a:r>
              <a:rPr lang="lv-LV" sz="2800" dirty="0">
                <a:solidFill>
                  <a:schemeClr val="accent3">
                    <a:lumMod val="50000"/>
                  </a:schemeClr>
                </a:solidFill>
                <a:latin typeface="Times New Roman" panose="02020603050405020304" pitchFamily="18" charset="0"/>
                <a:cs typeface="Times New Roman" panose="02020603050405020304" pitchFamily="18" charset="0"/>
              </a:rPr>
              <a:t>Aktualitātes nozarē (</a:t>
            </a:r>
            <a:r>
              <a:rPr lang="lv-LV" sz="2800" dirty="0" smtClean="0">
                <a:solidFill>
                  <a:schemeClr val="accent3">
                    <a:lumMod val="50000"/>
                  </a:schemeClr>
                </a:solidFill>
                <a:latin typeface="Times New Roman" panose="02020603050405020304" pitchFamily="18" charset="0"/>
                <a:cs typeface="Times New Roman" panose="02020603050405020304" pitchFamily="18" charset="0"/>
              </a:rPr>
              <a:t>IV)</a:t>
            </a:r>
            <a:endParaRPr lang="lv-LV" sz="2800" dirty="0"/>
          </a:p>
        </p:txBody>
      </p:sp>
    </p:spTree>
    <p:extLst>
      <p:ext uri="{BB962C8B-B14F-4D97-AF65-F5344CB8AC3E}">
        <p14:creationId xmlns:p14="http://schemas.microsoft.com/office/powerpoint/2010/main" val="5614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73B3458-0DDF-4E7B-B4A7-AE49780E9FD7}"/>
              </a:ext>
            </a:extLst>
          </p:cNvPr>
          <p:cNvSpPr>
            <a:spLocks noGrp="1"/>
          </p:cNvSpPr>
          <p:nvPr>
            <p:ph idx="1"/>
          </p:nvPr>
        </p:nvSpPr>
        <p:spPr>
          <a:xfrm>
            <a:off x="755576" y="1752607"/>
            <a:ext cx="7931224" cy="4373573"/>
          </a:xfrm>
        </p:spPr>
        <p:txBody>
          <a:bodyPr>
            <a:normAutofit/>
          </a:bodyPr>
          <a:lstStyle/>
          <a:p>
            <a:pPr marL="285750" indent="-285750">
              <a:buFont typeface="Wingdings" panose="05000000000000000000" pitchFamily="2" charset="2"/>
              <a:buChar char="Ø"/>
            </a:pPr>
            <a:r>
              <a:rPr lang="lv-LV" sz="1800" b="1" dirty="0">
                <a:latin typeface="Times New Roman" panose="02020603050405020304" pitchFamily="18" charset="0"/>
                <a:cs typeface="Times New Roman" panose="02020603050405020304" pitchFamily="18" charset="0"/>
              </a:rPr>
              <a:t>Pensiju indeksācija no 2019. gada 1. oktobra:</a:t>
            </a:r>
          </a:p>
          <a:p>
            <a:pPr algn="just"/>
            <a:r>
              <a:rPr lang="lv-LV" sz="1800" dirty="0">
                <a:latin typeface="Times New Roman" panose="02020603050405020304" pitchFamily="18" charset="0"/>
                <a:cs typeface="Times New Roman" panose="02020603050405020304" pitchFamily="18" charset="0"/>
              </a:rPr>
              <a:t>Indeksē visas pensijas un atlīdzības, kas nepārsniedz 420 eiro mēnesī </a:t>
            </a:r>
          </a:p>
          <a:p>
            <a:pPr algn="just"/>
            <a:r>
              <a:rPr lang="lv-LV" sz="1800" dirty="0">
                <a:latin typeface="Times New Roman" panose="02020603050405020304" pitchFamily="18" charset="0"/>
                <a:cs typeface="Times New Roman" panose="02020603050405020304" pitchFamily="18" charset="0"/>
              </a:rPr>
              <a:t> - pensijas palielinājums atkarīgs no pensijas apmēra. Pensijām un atlīdzībām, kuras ir lielākas par 420 eiro, indeksē tikai daļu no piešķirtās summas – 420 eiro.</a:t>
            </a:r>
          </a:p>
          <a:p>
            <a:r>
              <a:rPr lang="lv-LV" sz="1800" dirty="0">
                <a:latin typeface="Times New Roman" panose="02020603050405020304" pitchFamily="18" charset="0"/>
                <a:cs typeface="Times New Roman" panose="02020603050405020304" pitchFamily="18" charset="0"/>
              </a:rPr>
              <a:t>- izņēmums ir politiski represētie, cilvēki ar I grupas invaliditāti un Černobiļas atomelektrostacijas avārijas seku likvidēšanas dalībnieki, kuriem, tāpat kā iepriekšējos gados, indeksē visu pensijas apmēru.</a:t>
            </a:r>
          </a:p>
          <a:p>
            <a:endParaRPr lang="lv-LV" dirty="0"/>
          </a:p>
        </p:txBody>
      </p:sp>
      <p:sp>
        <p:nvSpPr>
          <p:cNvPr id="4" name="Text Placeholder 3">
            <a:extLst>
              <a:ext uri="{FF2B5EF4-FFF2-40B4-BE49-F238E27FC236}">
                <a16:creationId xmlns="" xmlns:a16="http://schemas.microsoft.com/office/drawing/2014/main" id="{FA7B58A1-714D-4647-A328-974D9794539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 xmlns:a16="http://schemas.microsoft.com/office/drawing/2014/main" id="{5D3AB8C5-5FDA-42EA-899E-B300FF2A4D24}"/>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 xmlns:a16="http://schemas.microsoft.com/office/drawing/2014/main" id="{86438421-A28F-4264-AFB3-892F9F74149E}"/>
              </a:ext>
            </a:extLst>
          </p:cNvPr>
          <p:cNvSpPr>
            <a:spLocks noGrp="1"/>
          </p:cNvSpPr>
          <p:nvPr>
            <p:ph type="sldNum" sz="quarter" idx="13"/>
          </p:nvPr>
        </p:nvSpPr>
        <p:spPr/>
        <p:txBody>
          <a:bodyPr/>
          <a:lstStyle/>
          <a:p>
            <a:pPr>
              <a:defRPr/>
            </a:pPr>
            <a:fld id="{11628D8D-A1AA-4601-8B99-49743562C836}" type="slidenum">
              <a:rPr lang="en-US" altLang="lv-LV" smtClean="0"/>
              <a:pPr>
                <a:defRPr/>
              </a:pPr>
              <a:t>6</a:t>
            </a:fld>
            <a:endParaRPr lang="en-US" altLang="lv-LV"/>
          </a:p>
        </p:txBody>
      </p:sp>
      <p:sp>
        <p:nvSpPr>
          <p:cNvPr id="7" name="Title 1">
            <a:extLst>
              <a:ext uri="{FF2B5EF4-FFF2-40B4-BE49-F238E27FC236}">
                <a16:creationId xmlns="" xmlns:a16="http://schemas.microsoft.com/office/drawing/2014/main" id="{CC7BB203-941F-40AE-A056-08AF65D98F3A}"/>
              </a:ext>
            </a:extLst>
          </p:cNvPr>
          <p:cNvSpPr>
            <a:spLocks noGrp="1"/>
          </p:cNvSpPr>
          <p:nvPr>
            <p:ph type="title"/>
          </p:nvPr>
        </p:nvSpPr>
        <p:spPr>
          <a:xfrm>
            <a:off x="1979712" y="332656"/>
            <a:ext cx="6096000" cy="1036638"/>
          </a:xfrm>
        </p:spPr>
        <p:txBody>
          <a:bodyPr>
            <a:normAutofit/>
          </a:bodyPr>
          <a:lstStyle/>
          <a:p>
            <a:pPr algn="ctr"/>
            <a:r>
              <a:rPr lang="lv-LV" sz="2800" dirty="0">
                <a:solidFill>
                  <a:schemeClr val="accent3">
                    <a:lumMod val="50000"/>
                  </a:schemeClr>
                </a:solidFill>
                <a:latin typeface="Times New Roman" panose="02020603050405020304" pitchFamily="18" charset="0"/>
                <a:cs typeface="Times New Roman" panose="02020603050405020304" pitchFamily="18" charset="0"/>
              </a:rPr>
              <a:t>Aktualitātes nozarē </a:t>
            </a:r>
            <a:r>
              <a:rPr lang="lv-LV" sz="2800" dirty="0" smtClean="0">
                <a:solidFill>
                  <a:schemeClr val="accent3">
                    <a:lumMod val="50000"/>
                  </a:schemeClr>
                </a:solidFill>
                <a:latin typeface="Times New Roman" panose="02020603050405020304" pitchFamily="18" charset="0"/>
                <a:cs typeface="Times New Roman" panose="02020603050405020304" pitchFamily="18" charset="0"/>
              </a:rPr>
              <a:t>(</a:t>
            </a:r>
            <a:r>
              <a:rPr lang="lv-LV" sz="2800" dirty="0">
                <a:solidFill>
                  <a:schemeClr val="accent3">
                    <a:lumMod val="50000"/>
                  </a:schemeClr>
                </a:solidFill>
                <a:latin typeface="Times New Roman" panose="02020603050405020304" pitchFamily="18" charset="0"/>
                <a:cs typeface="Times New Roman" panose="02020603050405020304" pitchFamily="18" charset="0"/>
              </a:rPr>
              <a:t>V</a:t>
            </a:r>
            <a:r>
              <a:rPr lang="lv-LV" sz="2800" dirty="0" smtClean="0">
                <a:solidFill>
                  <a:schemeClr val="accent3">
                    <a:lumMod val="50000"/>
                  </a:schemeClr>
                </a:solidFill>
                <a:latin typeface="Times New Roman" panose="02020603050405020304" pitchFamily="18" charset="0"/>
                <a:cs typeface="Times New Roman" panose="02020603050405020304" pitchFamily="18" charset="0"/>
              </a:rPr>
              <a:t>)</a:t>
            </a:r>
            <a:endParaRPr lang="lv-LV" sz="28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91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426B41A5-4220-4341-81BE-668015E6E5E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 xmlns:a16="http://schemas.microsoft.com/office/drawing/2014/main" id="{CA61B940-09C7-42C9-96EF-35C3036DA75B}"/>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 xmlns:a16="http://schemas.microsoft.com/office/drawing/2014/main" id="{4B1340D0-590E-48C6-A973-A65CB84B2E07}"/>
              </a:ext>
            </a:extLst>
          </p:cNvPr>
          <p:cNvSpPr>
            <a:spLocks noGrp="1"/>
          </p:cNvSpPr>
          <p:nvPr>
            <p:ph type="sldNum" sz="quarter" idx="13"/>
          </p:nvPr>
        </p:nvSpPr>
        <p:spPr/>
        <p:txBody>
          <a:bodyPr/>
          <a:lstStyle/>
          <a:p>
            <a:pPr>
              <a:defRPr/>
            </a:pPr>
            <a:fld id="{11628D8D-A1AA-4601-8B99-49743562C836}" type="slidenum">
              <a:rPr lang="en-US" altLang="lv-LV" smtClean="0"/>
              <a:pPr>
                <a:defRPr/>
              </a:pPr>
              <a:t>7</a:t>
            </a:fld>
            <a:endParaRPr lang="en-US" altLang="lv-LV"/>
          </a:p>
        </p:txBody>
      </p:sp>
      <p:pic>
        <p:nvPicPr>
          <p:cNvPr id="8" name="Content Placeholder 7">
            <a:extLst>
              <a:ext uri="{FF2B5EF4-FFF2-40B4-BE49-F238E27FC236}">
                <a16:creationId xmlns="" xmlns:a16="http://schemas.microsoft.com/office/drawing/2014/main" id="{A62579D1-9E24-457F-B2D2-E4E1D47E98FF}"/>
              </a:ext>
            </a:extLst>
          </p:cNvPr>
          <p:cNvPicPr>
            <a:picLocks noGrp="1" noChangeAspect="1"/>
          </p:cNvPicPr>
          <p:nvPr>
            <p:ph idx="1"/>
          </p:nvPr>
        </p:nvPicPr>
        <p:blipFill>
          <a:blip r:embed="rId2"/>
          <a:stretch>
            <a:fillRect/>
          </a:stretch>
        </p:blipFill>
        <p:spPr>
          <a:xfrm>
            <a:off x="486272" y="1477407"/>
            <a:ext cx="8352928" cy="5380593"/>
          </a:xfrm>
          <a:prstGeom prst="rect">
            <a:avLst/>
          </a:prstGeom>
        </p:spPr>
      </p:pic>
      <p:sp>
        <p:nvSpPr>
          <p:cNvPr id="9" name="Rectangle 8">
            <a:extLst>
              <a:ext uri="{FF2B5EF4-FFF2-40B4-BE49-F238E27FC236}">
                <a16:creationId xmlns="" xmlns:a16="http://schemas.microsoft.com/office/drawing/2014/main" id="{E61D6D37-20F6-4989-A6B3-429D2789AF13}"/>
              </a:ext>
            </a:extLst>
          </p:cNvPr>
          <p:cNvSpPr/>
          <p:nvPr/>
        </p:nvSpPr>
        <p:spPr>
          <a:xfrm>
            <a:off x="2915816" y="332656"/>
            <a:ext cx="4471096" cy="584775"/>
          </a:xfrm>
          <a:prstGeom prst="rect">
            <a:avLst/>
          </a:prstGeom>
        </p:spPr>
        <p:txBody>
          <a:bodyPr wrap="none">
            <a:spAutoFit/>
          </a:bodyPr>
          <a:lstStyle/>
          <a:p>
            <a:r>
              <a:rPr lang="lv-LV" sz="3200" b="1" dirty="0">
                <a:solidFill>
                  <a:schemeClr val="accent3">
                    <a:lumMod val="50000"/>
                  </a:schemeClr>
                </a:solidFill>
                <a:latin typeface="Times New Roman" panose="02020603050405020304" pitchFamily="18" charset="0"/>
                <a:cs typeface="Times New Roman" panose="02020603050405020304" pitchFamily="18" charset="0"/>
              </a:rPr>
              <a:t>Aktualitātes nozarē (III)</a:t>
            </a:r>
            <a:endParaRPr lang="lv-LV" sz="3200" b="1" dirty="0"/>
          </a:p>
        </p:txBody>
      </p:sp>
    </p:spTree>
    <p:extLst>
      <p:ext uri="{BB962C8B-B14F-4D97-AF65-F5344CB8AC3E}">
        <p14:creationId xmlns:p14="http://schemas.microsoft.com/office/powerpoint/2010/main" val="203189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9668B-DCAE-47DE-8986-6C177F285C23}"/>
              </a:ext>
            </a:extLst>
          </p:cNvPr>
          <p:cNvSpPr>
            <a:spLocks noGrp="1"/>
          </p:cNvSpPr>
          <p:nvPr>
            <p:ph type="title"/>
          </p:nvPr>
        </p:nvSpPr>
        <p:spPr>
          <a:xfrm>
            <a:off x="2267744" y="197259"/>
            <a:ext cx="6096000" cy="1036642"/>
          </a:xfrm>
        </p:spPr>
        <p:txBody>
          <a:bodyPr>
            <a:normAutofit fontScale="90000"/>
          </a:bodyPr>
          <a:lstStyle/>
          <a:p>
            <a:pPr algn="ctr"/>
            <a:r>
              <a:rPr lang="lv-LV" altLang="lv-LV" sz="3100" dirty="0">
                <a:solidFill>
                  <a:schemeClr val="accent3">
                    <a:lumMod val="50000"/>
                  </a:schemeClr>
                </a:solidFill>
                <a:latin typeface="Times New Roman" panose="02020603050405020304" pitchFamily="18" charset="0"/>
                <a:cs typeface="Times New Roman" panose="02020603050405020304" pitchFamily="18" charset="0"/>
              </a:rPr>
              <a:t>Sociālā darba stratēģiskie attīstības virzieni no 2021.g.-2027.g. </a:t>
            </a:r>
            <a:r>
              <a:rPr lang="lv-LV" dirty="0">
                <a:solidFill>
                  <a:schemeClr val="accent3">
                    <a:lumMod val="50000"/>
                  </a:schemeClr>
                </a:solidFill>
                <a:latin typeface="Times New Roman" panose="02020603050405020304" pitchFamily="18" charset="0"/>
                <a:cs typeface="Times New Roman" panose="02020603050405020304" pitchFamily="18" charset="0"/>
              </a:rPr>
              <a:t/>
            </a:r>
            <a:br>
              <a:rPr lang="lv-LV" dirty="0">
                <a:solidFill>
                  <a:schemeClr val="accent3">
                    <a:lumMod val="50000"/>
                  </a:schemeClr>
                </a:solidFill>
                <a:latin typeface="Times New Roman" panose="02020603050405020304" pitchFamily="18" charset="0"/>
                <a:cs typeface="Times New Roman" panose="02020603050405020304" pitchFamily="18" charset="0"/>
              </a:rPr>
            </a:br>
            <a:endParaRPr lang="lv-LV" dirty="0"/>
          </a:p>
        </p:txBody>
      </p:sp>
      <p:sp>
        <p:nvSpPr>
          <p:cNvPr id="4" name="Text Placeholder 3">
            <a:extLst>
              <a:ext uri="{FF2B5EF4-FFF2-40B4-BE49-F238E27FC236}">
                <a16:creationId xmlns="" xmlns:a16="http://schemas.microsoft.com/office/drawing/2014/main" id="{089D9D8E-2C58-4DB6-9CFD-EDB495A08F4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 xmlns:a16="http://schemas.microsoft.com/office/drawing/2014/main" id="{16E79547-001E-4566-9940-D953AE47466A}"/>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 xmlns:a16="http://schemas.microsoft.com/office/drawing/2014/main" id="{E4A67FBB-3510-4897-A417-8C88B6DE6315}"/>
              </a:ext>
            </a:extLst>
          </p:cNvPr>
          <p:cNvSpPr>
            <a:spLocks noGrp="1"/>
          </p:cNvSpPr>
          <p:nvPr>
            <p:ph type="sldNum" sz="quarter" idx="13"/>
          </p:nvPr>
        </p:nvSpPr>
        <p:spPr/>
        <p:txBody>
          <a:bodyPr/>
          <a:lstStyle/>
          <a:p>
            <a:pPr>
              <a:defRPr/>
            </a:pPr>
            <a:fld id="{11628D8D-A1AA-4601-8B99-49743562C836}" type="slidenum">
              <a:rPr lang="en-US" altLang="lv-LV" smtClean="0"/>
              <a:pPr>
                <a:defRPr/>
              </a:pPr>
              <a:t>8</a:t>
            </a:fld>
            <a:endParaRPr lang="en-US" altLang="lv-LV"/>
          </a:p>
        </p:txBody>
      </p:sp>
      <p:grpSp>
        <p:nvGrpSpPr>
          <p:cNvPr id="7" name="Diagram 2">
            <a:extLst>
              <a:ext uri="{FF2B5EF4-FFF2-40B4-BE49-F238E27FC236}">
                <a16:creationId xmlns="" xmlns:a16="http://schemas.microsoft.com/office/drawing/2014/main" id="{EE6A051A-7AED-4D05-BFEF-AF8758CB454E}"/>
              </a:ext>
            </a:extLst>
          </p:cNvPr>
          <p:cNvGrpSpPr/>
          <p:nvPr/>
        </p:nvGrpSpPr>
        <p:grpSpPr>
          <a:xfrm>
            <a:off x="107504" y="1556792"/>
            <a:ext cx="8856984" cy="4969322"/>
            <a:chOff x="1759205" y="2279114"/>
            <a:chExt cx="9468922" cy="4028528"/>
          </a:xfrm>
        </p:grpSpPr>
        <p:sp>
          <p:nvSpPr>
            <p:cNvPr id="8" name="Freeform: Shape 7">
              <a:extLst>
                <a:ext uri="{FF2B5EF4-FFF2-40B4-BE49-F238E27FC236}">
                  <a16:creationId xmlns="" xmlns:a16="http://schemas.microsoft.com/office/drawing/2014/main" id="{9356953A-AFB7-4F74-A7D8-D2BE27FA57ED}"/>
                </a:ext>
              </a:extLst>
            </p:cNvPr>
            <p:cNvSpPr/>
            <p:nvPr/>
          </p:nvSpPr>
          <p:spPr>
            <a:xfrm>
              <a:off x="1759205" y="2279114"/>
              <a:ext cx="1594585" cy="637830"/>
            </a:xfrm>
            <a:custGeom>
              <a:avLst/>
              <a:gdLst>
                <a:gd name="f0" fmla="val 10800000"/>
                <a:gd name="f1" fmla="val 5400000"/>
                <a:gd name="f2" fmla="val 180"/>
                <a:gd name="f3" fmla="val w"/>
                <a:gd name="f4" fmla="val h"/>
                <a:gd name="f5" fmla="val 0"/>
                <a:gd name="f6" fmla="val 1594584"/>
                <a:gd name="f7" fmla="val 637833"/>
                <a:gd name="f8" fmla="+- 0 0 -90"/>
                <a:gd name="f9" fmla="*/ f3 1 1594584"/>
                <a:gd name="f10" fmla="*/ f4 1 637833"/>
                <a:gd name="f11" fmla="+- f7 0 f5"/>
                <a:gd name="f12" fmla="+- f6 0 f5"/>
                <a:gd name="f13" fmla="*/ f8 f0 1"/>
                <a:gd name="f14" fmla="*/ f12 1 1594584"/>
                <a:gd name="f15" fmla="*/ f11 1 637833"/>
                <a:gd name="f16" fmla="*/ 0 f12 1"/>
                <a:gd name="f17" fmla="*/ 0 f11 1"/>
                <a:gd name="f18" fmla="*/ 1594584 f12 1"/>
                <a:gd name="f19" fmla="*/ 637833 f11 1"/>
                <a:gd name="f20" fmla="*/ f13 1 f2"/>
                <a:gd name="f21" fmla="*/ f16 1 1594584"/>
                <a:gd name="f22" fmla="*/ f17 1 637833"/>
                <a:gd name="f23" fmla="*/ f18 1 1594584"/>
                <a:gd name="f24" fmla="*/ f19 1 6378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94584" h="637833">
                  <a:moveTo>
                    <a:pt x="f5" y="f5"/>
                  </a:moveTo>
                  <a:lnTo>
                    <a:pt x="f6" y="f5"/>
                  </a:lnTo>
                  <a:lnTo>
                    <a:pt x="f6" y="f7"/>
                  </a:lnTo>
                  <a:lnTo>
                    <a:pt x="f5" y="f7"/>
                  </a:lnTo>
                  <a:lnTo>
                    <a:pt x="f5" y="f5"/>
                  </a:lnTo>
                  <a:close/>
                </a:path>
              </a:pathLst>
            </a:custGeom>
            <a:gradFill>
              <a:gsLst>
                <a:gs pos="0">
                  <a:srgbClr val="94B950"/>
                </a:gs>
                <a:gs pos="100000">
                  <a:srgbClr val="7BA02E"/>
                </a:gs>
              </a:gsLst>
              <a:path path="circle">
                <a:fillToRect l="50000" t="100000" r="50000"/>
              </a:path>
            </a:gradFill>
            <a:ln w="9528" cap="rnd">
              <a:solidFill>
                <a:srgbClr val="C4D6AE"/>
              </a:solidFill>
              <a:prstDash val="solid"/>
              <a:miter/>
            </a:ln>
            <a:effectLst>
              <a:outerShdw dist="25402" dir="5400000" algn="tl">
                <a:srgbClr val="000000">
                  <a:alpha val="64000"/>
                </a:srgbClr>
              </a:outerShdw>
            </a:effectLst>
          </p:spPr>
          <p:txBody>
            <a:bodyPr vert="horz" wrap="square" lIns="64005" tIns="36573" rIns="64005" bIns="36573" anchor="ctr" anchorCtr="1" compatLnSpc="1">
              <a:noAutofit/>
            </a:bodyPr>
            <a:lstStyle/>
            <a:p>
              <a:pPr algn="ctr" defTabSz="400047">
                <a:lnSpc>
                  <a:spcPct val="90000"/>
                </a:lnSpc>
                <a:spcAft>
                  <a:spcPts val="375"/>
                </a:spcAft>
                <a:defRPr sz="1800" b="0" i="0" u="none" strike="noStrike" kern="0" cap="none" spc="0" baseline="0">
                  <a:solidFill>
                    <a:srgbClr val="000000"/>
                  </a:solidFill>
                  <a:uFillTx/>
                </a:defRPr>
              </a:pPr>
              <a:r>
                <a:rPr lang="lv-LV" sz="1400" dirty="0">
                  <a:solidFill>
                    <a:srgbClr val="FFFFFF"/>
                  </a:solidFill>
                  <a:latin typeface="+mj-lt"/>
                </a:rPr>
                <a:t>SD izglītība</a:t>
              </a:r>
            </a:p>
          </p:txBody>
        </p:sp>
        <p:sp>
          <p:nvSpPr>
            <p:cNvPr id="9" name="Freeform: Shape 8">
              <a:extLst>
                <a:ext uri="{FF2B5EF4-FFF2-40B4-BE49-F238E27FC236}">
                  <a16:creationId xmlns="" xmlns:a16="http://schemas.microsoft.com/office/drawing/2014/main" id="{0C88A68E-141B-4286-AFF3-DE91C0ACB3AC}"/>
                </a:ext>
              </a:extLst>
            </p:cNvPr>
            <p:cNvSpPr/>
            <p:nvPr/>
          </p:nvSpPr>
          <p:spPr>
            <a:xfrm>
              <a:off x="1759205" y="2916945"/>
              <a:ext cx="1594585" cy="3390073"/>
            </a:xfrm>
            <a:custGeom>
              <a:avLst/>
              <a:gdLst>
                <a:gd name="f0" fmla="val 10800000"/>
                <a:gd name="f1" fmla="val 5400000"/>
                <a:gd name="f2" fmla="val 180"/>
                <a:gd name="f3" fmla="val w"/>
                <a:gd name="f4" fmla="val h"/>
                <a:gd name="f5" fmla="val 0"/>
                <a:gd name="f6" fmla="val 1594584"/>
                <a:gd name="f7" fmla="val 3390074"/>
                <a:gd name="f8" fmla="+- 0 0 -90"/>
                <a:gd name="f9" fmla="*/ f3 1 1594584"/>
                <a:gd name="f10" fmla="*/ f4 1 3390074"/>
                <a:gd name="f11" fmla="+- f7 0 f5"/>
                <a:gd name="f12" fmla="+- f6 0 f5"/>
                <a:gd name="f13" fmla="*/ f8 f0 1"/>
                <a:gd name="f14" fmla="*/ f12 1 1594584"/>
                <a:gd name="f15" fmla="*/ f11 1 3390074"/>
                <a:gd name="f16" fmla="*/ 0 f12 1"/>
                <a:gd name="f17" fmla="*/ 0 f11 1"/>
                <a:gd name="f18" fmla="*/ 1594584 f12 1"/>
                <a:gd name="f19" fmla="*/ 3390074 f11 1"/>
                <a:gd name="f20" fmla="*/ f13 1 f2"/>
                <a:gd name="f21" fmla="*/ f16 1 1594584"/>
                <a:gd name="f22" fmla="*/ f17 1 3390074"/>
                <a:gd name="f23" fmla="*/ f18 1 1594584"/>
                <a:gd name="f24" fmla="*/ f19 1 33900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94584" h="3390074">
                  <a:moveTo>
                    <a:pt x="f5" y="f5"/>
                  </a:moveTo>
                  <a:lnTo>
                    <a:pt x="f6" y="f5"/>
                  </a:lnTo>
                  <a:lnTo>
                    <a:pt x="f6" y="f7"/>
                  </a:lnTo>
                  <a:lnTo>
                    <a:pt x="f5" y="f7"/>
                  </a:lnTo>
                  <a:lnTo>
                    <a:pt x="f5" y="f5"/>
                  </a:lnTo>
                  <a:close/>
                </a:path>
              </a:pathLst>
            </a:custGeom>
            <a:solidFill>
              <a:srgbClr val="DAE5CD">
                <a:alpha val="90000"/>
              </a:srgbClr>
            </a:solidFill>
            <a:ln w="9528" cap="rnd">
              <a:solidFill>
                <a:srgbClr val="EAF0E3">
                  <a:alpha val="90000"/>
                </a:srgbClr>
              </a:solidFill>
              <a:prstDash val="solid"/>
              <a:miter/>
            </a:ln>
          </p:spPr>
          <p:txBody>
            <a:bodyPr vert="horz" wrap="square" lIns="48006" tIns="48006" rIns="64005" bIns="72009" anchor="t" anchorCtr="0" compatLnSpc="1">
              <a:noAutofit/>
            </a:bodyPr>
            <a:lstStyle/>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solidFill>
                    <a:srgbClr val="000000"/>
                  </a:solidFill>
                  <a:latin typeface="+mj-lt"/>
                </a:rPr>
                <a:t>Profesionālās kvalifikācijas pilnveide</a:t>
              </a:r>
            </a:p>
            <a:p>
              <a:pPr marL="85725" lvl="1" indent="-85725" defTabSz="400047">
                <a:lnSpc>
                  <a:spcPct val="90000"/>
                </a:lnSpc>
                <a:spcAft>
                  <a:spcPts val="150"/>
                </a:spcAft>
                <a:buSzPct val="100000"/>
                <a:buFontTx/>
                <a:buChar char="•"/>
                <a:defRPr sz="1800" b="0" i="0" u="none" strike="noStrike" kern="0" cap="none" spc="0" baseline="0">
                  <a:solidFill>
                    <a:srgbClr val="000000"/>
                  </a:solidFill>
                  <a:uFillTx/>
                </a:defRPr>
              </a:pPr>
              <a:r>
                <a:rPr lang="lv-LV" sz="1400" dirty="0">
                  <a:solidFill>
                    <a:srgbClr val="000000"/>
                  </a:solidFill>
                  <a:latin typeface="+mj-lt"/>
                </a:rPr>
                <a:t>Specializācija</a:t>
              </a:r>
            </a:p>
            <a:p>
              <a:pPr marL="85725" lvl="1" indent="-85725" defTabSz="400047">
                <a:lnSpc>
                  <a:spcPct val="90000"/>
                </a:lnSpc>
                <a:spcAft>
                  <a:spcPts val="150"/>
                </a:spcAft>
                <a:buSzPct val="100000"/>
                <a:buFontTx/>
                <a:buChar char="•"/>
                <a:defRPr sz="1800" b="0" i="0" u="none" strike="noStrike" kern="0" cap="none" spc="0" baseline="0">
                  <a:solidFill>
                    <a:srgbClr val="000000"/>
                  </a:solidFill>
                  <a:uFillTx/>
                </a:defRPr>
              </a:pPr>
              <a:r>
                <a:rPr lang="lv-LV" sz="1400" dirty="0">
                  <a:solidFill>
                    <a:srgbClr val="000000"/>
                  </a:solidFill>
                  <a:latin typeface="+mj-lt"/>
                </a:rPr>
                <a:t>Profesionālā augstākā izglītība (supervizori ar s/d </a:t>
              </a:r>
              <a:r>
                <a:rPr lang="lv-LV" sz="1400" dirty="0" err="1">
                  <a:solidFill>
                    <a:srgbClr val="000000"/>
                  </a:solidFill>
                  <a:latin typeface="+mj-lt"/>
                </a:rPr>
                <a:t>izgl</a:t>
              </a:r>
              <a:r>
                <a:rPr lang="lv-LV" sz="1400" dirty="0">
                  <a:solidFill>
                    <a:srgbClr val="000000"/>
                  </a:solidFill>
                  <a:latin typeface="+mj-lt"/>
                </a:rPr>
                <a:t>. un atbalsts tiem, kas apgūst specializāciju)</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endParaRPr lang="lv-LV" sz="1400" dirty="0">
                <a:solidFill>
                  <a:srgbClr val="000000"/>
                </a:solidFill>
                <a:latin typeface="+mj-lt"/>
              </a:endParaRPr>
            </a:p>
          </p:txBody>
        </p:sp>
        <p:sp>
          <p:nvSpPr>
            <p:cNvPr id="10" name="Freeform: Shape 9">
              <a:extLst>
                <a:ext uri="{FF2B5EF4-FFF2-40B4-BE49-F238E27FC236}">
                  <a16:creationId xmlns="" xmlns:a16="http://schemas.microsoft.com/office/drawing/2014/main" id="{97636DEA-684F-4A69-8562-BD3D869D2667}"/>
                </a:ext>
              </a:extLst>
            </p:cNvPr>
            <p:cNvSpPr/>
            <p:nvPr/>
          </p:nvSpPr>
          <p:spPr>
            <a:xfrm>
              <a:off x="3585490" y="2279114"/>
              <a:ext cx="1889918" cy="637830"/>
            </a:xfrm>
            <a:custGeom>
              <a:avLst/>
              <a:gdLst>
                <a:gd name="f0" fmla="val 10800000"/>
                <a:gd name="f1" fmla="val 5400000"/>
                <a:gd name="f2" fmla="val 180"/>
                <a:gd name="f3" fmla="val w"/>
                <a:gd name="f4" fmla="val h"/>
                <a:gd name="f5" fmla="val 0"/>
                <a:gd name="f6" fmla="val 1848011"/>
                <a:gd name="f7" fmla="val 637833"/>
                <a:gd name="f8" fmla="+- 0 0 -90"/>
                <a:gd name="f9" fmla="*/ f3 1 1848011"/>
                <a:gd name="f10" fmla="*/ f4 1 637833"/>
                <a:gd name="f11" fmla="+- f7 0 f5"/>
                <a:gd name="f12" fmla="+- f6 0 f5"/>
                <a:gd name="f13" fmla="*/ f8 f0 1"/>
                <a:gd name="f14" fmla="*/ f12 1 1848011"/>
                <a:gd name="f15" fmla="*/ f11 1 637833"/>
                <a:gd name="f16" fmla="*/ 0 f12 1"/>
                <a:gd name="f17" fmla="*/ 0 f11 1"/>
                <a:gd name="f18" fmla="*/ 1848011 f12 1"/>
                <a:gd name="f19" fmla="*/ 637833 f11 1"/>
                <a:gd name="f20" fmla="*/ f13 1 f2"/>
                <a:gd name="f21" fmla="*/ f16 1 1848011"/>
                <a:gd name="f22" fmla="*/ f17 1 637833"/>
                <a:gd name="f23" fmla="*/ f18 1 1848011"/>
                <a:gd name="f24" fmla="*/ f19 1 6378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48011" h="637833">
                  <a:moveTo>
                    <a:pt x="f5" y="f5"/>
                  </a:moveTo>
                  <a:lnTo>
                    <a:pt x="f6" y="f5"/>
                  </a:lnTo>
                  <a:lnTo>
                    <a:pt x="f6" y="f7"/>
                  </a:lnTo>
                  <a:lnTo>
                    <a:pt x="f5" y="f7"/>
                  </a:lnTo>
                  <a:lnTo>
                    <a:pt x="f5" y="f5"/>
                  </a:lnTo>
                  <a:close/>
                </a:path>
              </a:pathLst>
            </a:custGeom>
            <a:gradFill>
              <a:gsLst>
                <a:gs pos="0">
                  <a:srgbClr val="94B950"/>
                </a:gs>
                <a:gs pos="100000">
                  <a:srgbClr val="7BA02E"/>
                </a:gs>
              </a:gsLst>
              <a:path path="circle">
                <a:fillToRect l="50000" t="100000" r="50000"/>
              </a:path>
            </a:gradFill>
            <a:ln w="9528" cap="rnd">
              <a:solidFill>
                <a:srgbClr val="C4D6AE"/>
              </a:solidFill>
              <a:prstDash val="solid"/>
              <a:miter/>
            </a:ln>
            <a:effectLst>
              <a:outerShdw dist="25402" dir="5400000" algn="tl">
                <a:srgbClr val="000000">
                  <a:alpha val="64000"/>
                </a:srgbClr>
              </a:outerShdw>
            </a:effectLst>
          </p:spPr>
          <p:txBody>
            <a:bodyPr vert="horz" wrap="square" lIns="64005" tIns="36573" rIns="64005" bIns="36573" anchor="ctr" anchorCtr="1" compatLnSpc="1">
              <a:noAutofit/>
            </a:bodyPr>
            <a:lstStyle/>
            <a:p>
              <a:pPr algn="ctr" defTabSz="400047">
                <a:lnSpc>
                  <a:spcPct val="90000"/>
                </a:lnSpc>
                <a:spcAft>
                  <a:spcPts val="375"/>
                </a:spcAft>
                <a:defRPr sz="1800" b="0" i="0" u="none" strike="noStrike" kern="0" cap="none" spc="0" baseline="0">
                  <a:solidFill>
                    <a:srgbClr val="000000"/>
                  </a:solidFill>
                  <a:uFillTx/>
                </a:defRPr>
              </a:pPr>
              <a:r>
                <a:rPr lang="lv-LV" sz="1400" dirty="0">
                  <a:solidFill>
                    <a:srgbClr val="FFFFFF"/>
                  </a:solidFill>
                  <a:latin typeface="+mj-lt"/>
                </a:rPr>
                <a:t>Prof. SD atbalsta tīkla attīstība</a:t>
              </a:r>
            </a:p>
          </p:txBody>
        </p:sp>
        <p:sp>
          <p:nvSpPr>
            <p:cNvPr id="11" name="Freeform: Shape 10">
              <a:extLst>
                <a:ext uri="{FF2B5EF4-FFF2-40B4-BE49-F238E27FC236}">
                  <a16:creationId xmlns="" xmlns:a16="http://schemas.microsoft.com/office/drawing/2014/main" id="{E00A40CE-37B0-4BB0-94CB-96F25EECBAC7}"/>
                </a:ext>
              </a:extLst>
            </p:cNvPr>
            <p:cNvSpPr/>
            <p:nvPr/>
          </p:nvSpPr>
          <p:spPr>
            <a:xfrm>
              <a:off x="3543583" y="2916944"/>
              <a:ext cx="2038946" cy="3390074"/>
            </a:xfrm>
            <a:custGeom>
              <a:avLst/>
              <a:gdLst>
                <a:gd name="f0" fmla="val 10800000"/>
                <a:gd name="f1" fmla="val 5400000"/>
                <a:gd name="f2" fmla="val 180"/>
                <a:gd name="f3" fmla="val w"/>
                <a:gd name="f4" fmla="val h"/>
                <a:gd name="f5" fmla="val 0"/>
                <a:gd name="f6" fmla="val 1864929"/>
                <a:gd name="f7" fmla="val 3390074"/>
                <a:gd name="f8" fmla="+- 0 0 -90"/>
                <a:gd name="f9" fmla="*/ f3 1 1864929"/>
                <a:gd name="f10" fmla="*/ f4 1 3390074"/>
                <a:gd name="f11" fmla="+- f7 0 f5"/>
                <a:gd name="f12" fmla="+- f6 0 f5"/>
                <a:gd name="f13" fmla="*/ f8 f0 1"/>
                <a:gd name="f14" fmla="*/ f12 1 1864929"/>
                <a:gd name="f15" fmla="*/ f11 1 3390074"/>
                <a:gd name="f16" fmla="*/ 0 f12 1"/>
                <a:gd name="f17" fmla="*/ 0 f11 1"/>
                <a:gd name="f18" fmla="*/ 1864929 f12 1"/>
                <a:gd name="f19" fmla="*/ 3390074 f11 1"/>
                <a:gd name="f20" fmla="*/ f13 1 f2"/>
                <a:gd name="f21" fmla="*/ f16 1 1864929"/>
                <a:gd name="f22" fmla="*/ f17 1 3390074"/>
                <a:gd name="f23" fmla="*/ f18 1 1864929"/>
                <a:gd name="f24" fmla="*/ f19 1 33900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64929" h="3390074">
                  <a:moveTo>
                    <a:pt x="f5" y="f5"/>
                  </a:moveTo>
                  <a:lnTo>
                    <a:pt x="f6" y="f5"/>
                  </a:lnTo>
                  <a:lnTo>
                    <a:pt x="f6" y="f7"/>
                  </a:lnTo>
                  <a:lnTo>
                    <a:pt x="f5" y="f7"/>
                  </a:lnTo>
                  <a:lnTo>
                    <a:pt x="f5" y="f5"/>
                  </a:lnTo>
                  <a:close/>
                </a:path>
              </a:pathLst>
            </a:custGeom>
            <a:solidFill>
              <a:srgbClr val="DAE5CD">
                <a:alpha val="90000"/>
              </a:srgbClr>
            </a:solidFill>
            <a:ln w="9528" cap="rnd">
              <a:solidFill>
                <a:srgbClr val="EAF0E3">
                  <a:alpha val="90000"/>
                </a:srgbClr>
              </a:solidFill>
              <a:prstDash val="solid"/>
              <a:miter/>
            </a:ln>
          </p:spPr>
          <p:txBody>
            <a:bodyPr vert="horz" wrap="square" lIns="48006" tIns="48006" rIns="64005" bIns="72009" anchor="t" anchorCtr="0" compatLnSpc="1">
              <a:noAutofit/>
            </a:bodyPr>
            <a:lstStyle/>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err="1">
                  <a:solidFill>
                    <a:srgbClr val="000000"/>
                  </a:solidFill>
                  <a:latin typeface="+mj-lt"/>
                </a:rPr>
                <a:t>Supervīzija</a:t>
              </a:r>
              <a:endParaRPr lang="lv-LV" sz="1400" dirty="0">
                <a:solidFill>
                  <a:srgbClr val="000000"/>
                </a:solidFill>
                <a:latin typeface="+mj-lt"/>
              </a:endParaRP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err="1">
                  <a:solidFill>
                    <a:srgbClr val="000000"/>
                  </a:solidFill>
                  <a:latin typeface="+mj-lt"/>
                </a:rPr>
                <a:t>Starpinstitucionālas</a:t>
              </a:r>
              <a:r>
                <a:rPr lang="lv-LV" sz="1400" dirty="0">
                  <a:solidFill>
                    <a:srgbClr val="000000"/>
                  </a:solidFill>
                  <a:latin typeface="+mj-lt"/>
                </a:rPr>
                <a:t> ekspertu komandas izveide </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err="1">
                  <a:solidFill>
                    <a:srgbClr val="000000"/>
                  </a:solidFill>
                  <a:latin typeface="+mj-lt"/>
                </a:rPr>
                <a:t>Mentori</a:t>
              </a:r>
              <a:r>
                <a:rPr lang="lv-LV" sz="1400" dirty="0">
                  <a:solidFill>
                    <a:srgbClr val="000000"/>
                  </a:solidFill>
                  <a:latin typeface="+mj-lt"/>
                </a:rPr>
                <a:t> jaunajiem darbiniekiem SD, neformālās izglītības mācību programmas izstrāde/realizācija</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solidFill>
                    <a:srgbClr val="000000"/>
                  </a:solidFill>
                  <a:latin typeface="+mj-lt"/>
                </a:rPr>
                <a:t>LM Metodiskais atbalsts (Metodiskās sanāksmes/Tematiskie semināri/ diskusijas/Vasaras skolas/Konferences/ideju forumi/Pieredzes apmaiņa/Vadlīnijas, žurnāls)</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endParaRPr lang="lv-LV" sz="1400" dirty="0">
                <a:solidFill>
                  <a:srgbClr val="000000"/>
                </a:solidFill>
                <a:latin typeface="+mj-lt"/>
              </a:endParaRP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endParaRPr lang="lv-LV" sz="1400" dirty="0">
                <a:solidFill>
                  <a:srgbClr val="000000"/>
                </a:solidFill>
                <a:latin typeface="+mj-lt"/>
              </a:endParaRP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endParaRPr lang="lv-LV" sz="1400" dirty="0">
                <a:solidFill>
                  <a:srgbClr val="000000"/>
                </a:solidFill>
                <a:latin typeface="+mj-lt"/>
              </a:endParaRP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endParaRPr lang="lv-LV" sz="1400" dirty="0">
                <a:solidFill>
                  <a:srgbClr val="000000"/>
                </a:solidFill>
                <a:latin typeface="+mj-lt"/>
              </a:endParaRPr>
            </a:p>
          </p:txBody>
        </p:sp>
        <p:sp>
          <p:nvSpPr>
            <p:cNvPr id="12" name="Freeform: Shape 11">
              <a:extLst>
                <a:ext uri="{FF2B5EF4-FFF2-40B4-BE49-F238E27FC236}">
                  <a16:creationId xmlns="" xmlns:a16="http://schemas.microsoft.com/office/drawing/2014/main" id="{11181951-91BB-455E-87E0-732EA682C9BD}"/>
                </a:ext>
              </a:extLst>
            </p:cNvPr>
            <p:cNvSpPr/>
            <p:nvPr/>
          </p:nvSpPr>
          <p:spPr>
            <a:xfrm>
              <a:off x="5772322" y="2279114"/>
              <a:ext cx="1801478" cy="637830"/>
            </a:xfrm>
            <a:custGeom>
              <a:avLst/>
              <a:gdLst>
                <a:gd name="f0" fmla="val 10800000"/>
                <a:gd name="f1" fmla="val 5400000"/>
                <a:gd name="f2" fmla="val 180"/>
                <a:gd name="f3" fmla="val w"/>
                <a:gd name="f4" fmla="val h"/>
                <a:gd name="f5" fmla="val 0"/>
                <a:gd name="f6" fmla="val 1889917"/>
                <a:gd name="f7" fmla="val 637833"/>
                <a:gd name="f8" fmla="+- 0 0 -90"/>
                <a:gd name="f9" fmla="*/ f3 1 1889917"/>
                <a:gd name="f10" fmla="*/ f4 1 637833"/>
                <a:gd name="f11" fmla="+- f7 0 f5"/>
                <a:gd name="f12" fmla="+- f6 0 f5"/>
                <a:gd name="f13" fmla="*/ f8 f0 1"/>
                <a:gd name="f14" fmla="*/ f12 1 1889917"/>
                <a:gd name="f15" fmla="*/ f11 1 637833"/>
                <a:gd name="f16" fmla="*/ 0 f12 1"/>
                <a:gd name="f17" fmla="*/ 0 f11 1"/>
                <a:gd name="f18" fmla="*/ 1889917 f12 1"/>
                <a:gd name="f19" fmla="*/ 637833 f11 1"/>
                <a:gd name="f20" fmla="*/ f13 1 f2"/>
                <a:gd name="f21" fmla="*/ f16 1 1889917"/>
                <a:gd name="f22" fmla="*/ f17 1 637833"/>
                <a:gd name="f23" fmla="*/ f18 1 1889917"/>
                <a:gd name="f24" fmla="*/ f19 1 6378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89917" h="637833">
                  <a:moveTo>
                    <a:pt x="f5" y="f5"/>
                  </a:moveTo>
                  <a:lnTo>
                    <a:pt x="f6" y="f5"/>
                  </a:lnTo>
                  <a:lnTo>
                    <a:pt x="f6" y="f7"/>
                  </a:lnTo>
                  <a:lnTo>
                    <a:pt x="f5" y="f7"/>
                  </a:lnTo>
                  <a:lnTo>
                    <a:pt x="f5" y="f5"/>
                  </a:lnTo>
                  <a:close/>
                </a:path>
              </a:pathLst>
            </a:custGeom>
            <a:gradFill>
              <a:gsLst>
                <a:gs pos="0">
                  <a:srgbClr val="94B950"/>
                </a:gs>
                <a:gs pos="100000">
                  <a:srgbClr val="7BA02E"/>
                </a:gs>
              </a:gsLst>
              <a:path path="circle">
                <a:fillToRect l="50000" t="100000" r="50000"/>
              </a:path>
            </a:gradFill>
            <a:ln w="9528" cap="rnd">
              <a:solidFill>
                <a:srgbClr val="C4D6AE"/>
              </a:solidFill>
              <a:prstDash val="solid"/>
              <a:miter/>
            </a:ln>
            <a:effectLst>
              <a:outerShdw dist="25402" dir="5400000" algn="tl">
                <a:srgbClr val="000000">
                  <a:alpha val="64000"/>
                </a:srgbClr>
              </a:outerShdw>
            </a:effectLst>
          </p:spPr>
          <p:txBody>
            <a:bodyPr vert="horz" wrap="square" lIns="64005" tIns="36573" rIns="64005" bIns="36573" anchor="ctr" anchorCtr="1" compatLnSpc="1">
              <a:noAutofit/>
            </a:bodyPr>
            <a:lstStyle/>
            <a:p>
              <a:pPr algn="ctr" defTabSz="400047">
                <a:lnSpc>
                  <a:spcPct val="90000"/>
                </a:lnSpc>
                <a:spcAft>
                  <a:spcPts val="375"/>
                </a:spcAft>
                <a:defRPr sz="1800" b="0" i="0" u="none" strike="noStrike" kern="0" cap="none" spc="0" baseline="0">
                  <a:solidFill>
                    <a:srgbClr val="000000"/>
                  </a:solidFill>
                  <a:uFillTx/>
                </a:defRPr>
              </a:pPr>
              <a:r>
                <a:rPr lang="lv-LV" sz="1400">
                  <a:solidFill>
                    <a:srgbClr val="FFFFFF"/>
                  </a:solidFill>
                  <a:latin typeface="+mj-lt"/>
                </a:rPr>
                <a:t>Darba spēka piesaiste un aktuālu soc. pak. attīstība</a:t>
              </a:r>
            </a:p>
          </p:txBody>
        </p:sp>
        <p:sp>
          <p:nvSpPr>
            <p:cNvPr id="13" name="Freeform: Shape 12">
              <a:extLst>
                <a:ext uri="{FF2B5EF4-FFF2-40B4-BE49-F238E27FC236}">
                  <a16:creationId xmlns="" xmlns:a16="http://schemas.microsoft.com/office/drawing/2014/main" id="{8B55991A-3483-405E-9C69-A1D8E9606309}"/>
                </a:ext>
              </a:extLst>
            </p:cNvPr>
            <p:cNvSpPr/>
            <p:nvPr/>
          </p:nvSpPr>
          <p:spPr>
            <a:xfrm>
              <a:off x="5805771" y="2916945"/>
              <a:ext cx="1786710" cy="3390073"/>
            </a:xfrm>
            <a:custGeom>
              <a:avLst/>
              <a:gdLst>
                <a:gd name="f0" fmla="val 10800000"/>
                <a:gd name="f1" fmla="val 5400000"/>
                <a:gd name="f2" fmla="val 180"/>
                <a:gd name="f3" fmla="val w"/>
                <a:gd name="f4" fmla="val h"/>
                <a:gd name="f5" fmla="val 0"/>
                <a:gd name="f6" fmla="val 1927278"/>
                <a:gd name="f7" fmla="val 3390074"/>
                <a:gd name="f8" fmla="+- 0 0 -90"/>
                <a:gd name="f9" fmla="*/ f3 1 1927278"/>
                <a:gd name="f10" fmla="*/ f4 1 3390074"/>
                <a:gd name="f11" fmla="+- f7 0 f5"/>
                <a:gd name="f12" fmla="+- f6 0 f5"/>
                <a:gd name="f13" fmla="*/ f8 f0 1"/>
                <a:gd name="f14" fmla="*/ f12 1 1927278"/>
                <a:gd name="f15" fmla="*/ f11 1 3390074"/>
                <a:gd name="f16" fmla="*/ 0 f12 1"/>
                <a:gd name="f17" fmla="*/ 0 f11 1"/>
                <a:gd name="f18" fmla="*/ 1927278 f12 1"/>
                <a:gd name="f19" fmla="*/ 3390074 f11 1"/>
                <a:gd name="f20" fmla="*/ f13 1 f2"/>
                <a:gd name="f21" fmla="*/ f16 1 1927278"/>
                <a:gd name="f22" fmla="*/ f17 1 3390074"/>
                <a:gd name="f23" fmla="*/ f18 1 1927278"/>
                <a:gd name="f24" fmla="*/ f19 1 33900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27278" h="3390074">
                  <a:moveTo>
                    <a:pt x="f5" y="f5"/>
                  </a:moveTo>
                  <a:lnTo>
                    <a:pt x="f6" y="f5"/>
                  </a:lnTo>
                  <a:lnTo>
                    <a:pt x="f6" y="f7"/>
                  </a:lnTo>
                  <a:lnTo>
                    <a:pt x="f5" y="f7"/>
                  </a:lnTo>
                  <a:lnTo>
                    <a:pt x="f5" y="f5"/>
                  </a:lnTo>
                  <a:close/>
                </a:path>
              </a:pathLst>
            </a:custGeom>
            <a:solidFill>
              <a:srgbClr val="DAE5CD">
                <a:alpha val="90000"/>
              </a:srgbClr>
            </a:solidFill>
            <a:ln w="9528" cap="rnd">
              <a:solidFill>
                <a:srgbClr val="EAF0E3">
                  <a:alpha val="90000"/>
                </a:srgbClr>
              </a:solidFill>
              <a:prstDash val="solid"/>
              <a:miter/>
            </a:ln>
          </p:spPr>
          <p:txBody>
            <a:bodyPr vert="horz" wrap="square" lIns="48006" tIns="48006" rIns="64005" bIns="72009" anchor="t" anchorCtr="0" compatLnSpc="1">
              <a:noAutofit/>
            </a:bodyPr>
            <a:lstStyle/>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solidFill>
                    <a:srgbClr val="000000"/>
                  </a:solidFill>
                  <a:latin typeface="+mj-lt"/>
                </a:rPr>
                <a:t>Speciālistu mobilitātes izdevumi novados</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solidFill>
                    <a:srgbClr val="000000"/>
                  </a:solidFill>
                  <a:latin typeface="+mj-lt"/>
                </a:rPr>
                <a:t>Darba vietu aprīkošana mūsdienīga s/d  veikšanai</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solidFill>
                    <a:srgbClr val="000000"/>
                  </a:solidFill>
                  <a:latin typeface="+mj-lt"/>
                </a:rPr>
                <a:t>Atklātie projektu konkursi aktuālu soc. pak. attīstībai</a:t>
              </a:r>
            </a:p>
          </p:txBody>
        </p:sp>
        <p:sp>
          <p:nvSpPr>
            <p:cNvPr id="14" name="Freeform: Shape 13">
              <a:extLst>
                <a:ext uri="{FF2B5EF4-FFF2-40B4-BE49-F238E27FC236}">
                  <a16:creationId xmlns="" xmlns:a16="http://schemas.microsoft.com/office/drawing/2014/main" id="{25D3E814-90B2-49F2-A05C-9A598CF129F3}"/>
                </a:ext>
              </a:extLst>
            </p:cNvPr>
            <p:cNvSpPr/>
            <p:nvPr/>
          </p:nvSpPr>
          <p:spPr>
            <a:xfrm>
              <a:off x="7815725" y="2279114"/>
              <a:ext cx="1637455" cy="637830"/>
            </a:xfrm>
            <a:custGeom>
              <a:avLst/>
              <a:gdLst>
                <a:gd name="f0" fmla="val 10800000"/>
                <a:gd name="f1" fmla="val 5400000"/>
                <a:gd name="f2" fmla="val 180"/>
                <a:gd name="f3" fmla="val w"/>
                <a:gd name="f4" fmla="val h"/>
                <a:gd name="f5" fmla="val 0"/>
                <a:gd name="f6" fmla="val 1594584"/>
                <a:gd name="f7" fmla="val 637833"/>
                <a:gd name="f8" fmla="+- 0 0 -90"/>
                <a:gd name="f9" fmla="*/ f3 1 1594584"/>
                <a:gd name="f10" fmla="*/ f4 1 637833"/>
                <a:gd name="f11" fmla="+- f7 0 f5"/>
                <a:gd name="f12" fmla="+- f6 0 f5"/>
                <a:gd name="f13" fmla="*/ f8 f0 1"/>
                <a:gd name="f14" fmla="*/ f12 1 1594584"/>
                <a:gd name="f15" fmla="*/ f11 1 637833"/>
                <a:gd name="f16" fmla="*/ 0 f12 1"/>
                <a:gd name="f17" fmla="*/ 0 f11 1"/>
                <a:gd name="f18" fmla="*/ 1594584 f12 1"/>
                <a:gd name="f19" fmla="*/ 637833 f11 1"/>
                <a:gd name="f20" fmla="*/ f13 1 f2"/>
                <a:gd name="f21" fmla="*/ f16 1 1594584"/>
                <a:gd name="f22" fmla="*/ f17 1 637833"/>
                <a:gd name="f23" fmla="*/ f18 1 1594584"/>
                <a:gd name="f24" fmla="*/ f19 1 6378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94584" h="637833">
                  <a:moveTo>
                    <a:pt x="f5" y="f5"/>
                  </a:moveTo>
                  <a:lnTo>
                    <a:pt x="f6" y="f5"/>
                  </a:lnTo>
                  <a:lnTo>
                    <a:pt x="f6" y="f7"/>
                  </a:lnTo>
                  <a:lnTo>
                    <a:pt x="f5" y="f7"/>
                  </a:lnTo>
                  <a:lnTo>
                    <a:pt x="f5" y="f5"/>
                  </a:lnTo>
                  <a:close/>
                </a:path>
              </a:pathLst>
            </a:custGeom>
            <a:gradFill>
              <a:gsLst>
                <a:gs pos="0">
                  <a:srgbClr val="94B950"/>
                </a:gs>
                <a:gs pos="100000">
                  <a:srgbClr val="7BA02E"/>
                </a:gs>
              </a:gsLst>
              <a:path path="circle">
                <a:fillToRect l="50000" t="100000" r="50000"/>
              </a:path>
            </a:gradFill>
            <a:ln w="9528" cap="rnd">
              <a:solidFill>
                <a:srgbClr val="C4D6AE"/>
              </a:solidFill>
              <a:prstDash val="solid"/>
              <a:miter/>
            </a:ln>
            <a:effectLst>
              <a:outerShdw dist="25402" dir="5400000" algn="tl">
                <a:srgbClr val="000000">
                  <a:alpha val="64000"/>
                </a:srgbClr>
              </a:outerShdw>
            </a:effectLst>
          </p:spPr>
          <p:txBody>
            <a:bodyPr vert="horz" wrap="square" lIns="64005" tIns="36573" rIns="64005" bIns="36573" anchor="ctr" anchorCtr="1" compatLnSpc="1">
              <a:noAutofit/>
            </a:bodyPr>
            <a:lstStyle/>
            <a:p>
              <a:pPr algn="ctr" defTabSz="400047">
                <a:lnSpc>
                  <a:spcPct val="90000"/>
                </a:lnSpc>
                <a:spcAft>
                  <a:spcPts val="375"/>
                </a:spcAft>
                <a:defRPr sz="1800" b="0" i="0" u="none" strike="noStrike" kern="0" cap="none" spc="0" baseline="0">
                  <a:solidFill>
                    <a:srgbClr val="000000"/>
                  </a:solidFill>
                  <a:uFillTx/>
                </a:defRPr>
              </a:pPr>
              <a:r>
                <a:rPr lang="lv-LV" sz="1400">
                  <a:solidFill>
                    <a:srgbClr val="FFFFFF"/>
                  </a:solidFill>
                  <a:latin typeface="+mj-lt"/>
                </a:rPr>
                <a:t>SD kā profesijas attīstība</a:t>
              </a:r>
            </a:p>
          </p:txBody>
        </p:sp>
        <p:sp>
          <p:nvSpPr>
            <p:cNvPr id="15" name="Freeform: Shape 14">
              <a:extLst>
                <a:ext uri="{FF2B5EF4-FFF2-40B4-BE49-F238E27FC236}">
                  <a16:creationId xmlns="" xmlns:a16="http://schemas.microsoft.com/office/drawing/2014/main" id="{A6ED5C84-EA57-4893-83CB-FF19B202E740}"/>
                </a:ext>
              </a:extLst>
            </p:cNvPr>
            <p:cNvSpPr/>
            <p:nvPr/>
          </p:nvSpPr>
          <p:spPr>
            <a:xfrm>
              <a:off x="7858595" y="2917569"/>
              <a:ext cx="1594585" cy="3390073"/>
            </a:xfrm>
            <a:custGeom>
              <a:avLst/>
              <a:gdLst>
                <a:gd name="f0" fmla="val 10800000"/>
                <a:gd name="f1" fmla="val 5400000"/>
                <a:gd name="f2" fmla="val 180"/>
                <a:gd name="f3" fmla="val w"/>
                <a:gd name="f4" fmla="val h"/>
                <a:gd name="f5" fmla="val 0"/>
                <a:gd name="f6" fmla="val 1594584"/>
                <a:gd name="f7" fmla="val 3390074"/>
                <a:gd name="f8" fmla="+- 0 0 -90"/>
                <a:gd name="f9" fmla="*/ f3 1 1594584"/>
                <a:gd name="f10" fmla="*/ f4 1 3390074"/>
                <a:gd name="f11" fmla="+- f7 0 f5"/>
                <a:gd name="f12" fmla="+- f6 0 f5"/>
                <a:gd name="f13" fmla="*/ f8 f0 1"/>
                <a:gd name="f14" fmla="*/ f12 1 1594584"/>
                <a:gd name="f15" fmla="*/ f11 1 3390074"/>
                <a:gd name="f16" fmla="*/ 0 f12 1"/>
                <a:gd name="f17" fmla="*/ 0 f11 1"/>
                <a:gd name="f18" fmla="*/ 1594584 f12 1"/>
                <a:gd name="f19" fmla="*/ 3390074 f11 1"/>
                <a:gd name="f20" fmla="*/ f13 1 f2"/>
                <a:gd name="f21" fmla="*/ f16 1 1594584"/>
                <a:gd name="f22" fmla="*/ f17 1 3390074"/>
                <a:gd name="f23" fmla="*/ f18 1 1594584"/>
                <a:gd name="f24" fmla="*/ f19 1 33900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94584" h="3390074">
                  <a:moveTo>
                    <a:pt x="f5" y="f5"/>
                  </a:moveTo>
                  <a:lnTo>
                    <a:pt x="f6" y="f5"/>
                  </a:lnTo>
                  <a:lnTo>
                    <a:pt x="f6" y="f7"/>
                  </a:lnTo>
                  <a:lnTo>
                    <a:pt x="f5" y="f7"/>
                  </a:lnTo>
                  <a:lnTo>
                    <a:pt x="f5" y="f5"/>
                  </a:lnTo>
                  <a:close/>
                </a:path>
              </a:pathLst>
            </a:custGeom>
            <a:solidFill>
              <a:srgbClr val="DAE5CD">
                <a:alpha val="90000"/>
              </a:srgbClr>
            </a:solidFill>
            <a:ln w="9528" cap="rnd">
              <a:solidFill>
                <a:srgbClr val="EAF0E3">
                  <a:alpha val="90000"/>
                </a:srgbClr>
              </a:solidFill>
              <a:prstDash val="solid"/>
              <a:miter/>
            </a:ln>
          </p:spPr>
          <p:txBody>
            <a:bodyPr vert="horz" wrap="square" lIns="48006" tIns="48006" rIns="64005" bIns="72009" anchor="t" anchorCtr="0" compatLnSpc="1">
              <a:noAutofit/>
            </a:bodyPr>
            <a:lstStyle/>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latin typeface="Times New Roman" panose="02020603050405020304" pitchFamily="18" charset="0"/>
                  <a:cs typeface="Times New Roman" panose="02020603050405020304" pitchFamily="18" charset="0"/>
                </a:rPr>
                <a:t>SPSPL pārskatīšana: sociālā darba nozares tiesiskā ietvara precizēšana, sociālā darba robežu, slodzes un kompetenču definēšana </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solidFill>
                    <a:srgbClr val="000000"/>
                  </a:solidFill>
                  <a:latin typeface="+mj-lt"/>
                </a:rPr>
                <a:t>Profesionālais standarts</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dirty="0">
                  <a:solidFill>
                    <a:srgbClr val="000000"/>
                  </a:solidFill>
                  <a:latin typeface="+mj-lt"/>
                </a:rPr>
                <a:t>Ētikas kodekss</a:t>
              </a:r>
            </a:p>
            <a:p>
              <a:pPr marL="85725" lvl="1" indent="-85725" defTabSz="400047">
                <a:lnSpc>
                  <a:spcPct val="90000"/>
                </a:lnSpc>
                <a:spcAft>
                  <a:spcPts val="150"/>
                </a:spcAft>
                <a:buSzPct val="100000"/>
                <a:buFontTx/>
                <a:buChar char="•"/>
                <a:defRPr sz="1800" b="0" i="0" u="none" strike="noStrike" kern="0" cap="none" spc="0" baseline="0">
                  <a:solidFill>
                    <a:srgbClr val="000000"/>
                  </a:solidFill>
                  <a:uFillTx/>
                </a:defRPr>
              </a:pPr>
              <a:r>
                <a:rPr lang="lv-LV" sz="1400" kern="0" dirty="0">
                  <a:solidFill>
                    <a:srgbClr val="000000"/>
                  </a:solidFill>
                  <a:latin typeface="+mj-lt"/>
                </a:rPr>
                <a:t>Atalgojuma sistēmas sasaiste/pilnveide</a:t>
              </a:r>
              <a:endParaRPr lang="lv-LV" sz="1400" dirty="0">
                <a:solidFill>
                  <a:srgbClr val="000000"/>
                </a:solidFill>
                <a:latin typeface="+mj-lt"/>
              </a:endParaRP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endParaRPr lang="lv-LV" sz="1400" dirty="0">
                <a:solidFill>
                  <a:srgbClr val="000000"/>
                </a:solidFill>
                <a:latin typeface="+mj-lt"/>
              </a:endParaRPr>
            </a:p>
          </p:txBody>
        </p:sp>
        <p:sp>
          <p:nvSpPr>
            <p:cNvPr id="16" name="Freeform: Shape 15">
              <a:extLst>
                <a:ext uri="{FF2B5EF4-FFF2-40B4-BE49-F238E27FC236}">
                  <a16:creationId xmlns="" xmlns:a16="http://schemas.microsoft.com/office/drawing/2014/main" id="{05EBB40F-F542-4BAC-9A4F-274692573E58}"/>
                </a:ext>
              </a:extLst>
            </p:cNvPr>
            <p:cNvSpPr/>
            <p:nvPr/>
          </p:nvSpPr>
          <p:spPr>
            <a:xfrm>
              <a:off x="9633542" y="2279114"/>
              <a:ext cx="1594585" cy="637830"/>
            </a:xfrm>
            <a:custGeom>
              <a:avLst/>
              <a:gdLst>
                <a:gd name="f0" fmla="val 10800000"/>
                <a:gd name="f1" fmla="val 5400000"/>
                <a:gd name="f2" fmla="val 180"/>
                <a:gd name="f3" fmla="val w"/>
                <a:gd name="f4" fmla="val h"/>
                <a:gd name="f5" fmla="val 0"/>
                <a:gd name="f6" fmla="val 1594584"/>
                <a:gd name="f7" fmla="val 637833"/>
                <a:gd name="f8" fmla="+- 0 0 -90"/>
                <a:gd name="f9" fmla="*/ f3 1 1594584"/>
                <a:gd name="f10" fmla="*/ f4 1 637833"/>
                <a:gd name="f11" fmla="+- f7 0 f5"/>
                <a:gd name="f12" fmla="+- f6 0 f5"/>
                <a:gd name="f13" fmla="*/ f8 f0 1"/>
                <a:gd name="f14" fmla="*/ f12 1 1594584"/>
                <a:gd name="f15" fmla="*/ f11 1 637833"/>
                <a:gd name="f16" fmla="*/ 0 f12 1"/>
                <a:gd name="f17" fmla="*/ 0 f11 1"/>
                <a:gd name="f18" fmla="*/ 1594584 f12 1"/>
                <a:gd name="f19" fmla="*/ 637833 f11 1"/>
                <a:gd name="f20" fmla="*/ f13 1 f2"/>
                <a:gd name="f21" fmla="*/ f16 1 1594584"/>
                <a:gd name="f22" fmla="*/ f17 1 637833"/>
                <a:gd name="f23" fmla="*/ f18 1 1594584"/>
                <a:gd name="f24" fmla="*/ f19 1 6378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94584" h="637833">
                  <a:moveTo>
                    <a:pt x="f5" y="f5"/>
                  </a:moveTo>
                  <a:lnTo>
                    <a:pt x="f6" y="f5"/>
                  </a:lnTo>
                  <a:lnTo>
                    <a:pt x="f6" y="f7"/>
                  </a:lnTo>
                  <a:lnTo>
                    <a:pt x="f5" y="f7"/>
                  </a:lnTo>
                  <a:lnTo>
                    <a:pt x="f5" y="f5"/>
                  </a:lnTo>
                  <a:close/>
                </a:path>
              </a:pathLst>
            </a:custGeom>
            <a:gradFill>
              <a:gsLst>
                <a:gs pos="0">
                  <a:srgbClr val="94B950"/>
                </a:gs>
                <a:gs pos="100000">
                  <a:srgbClr val="7BA02E"/>
                </a:gs>
              </a:gsLst>
              <a:path path="circle">
                <a:fillToRect l="50000" t="100000" r="50000"/>
              </a:path>
            </a:gradFill>
            <a:ln w="9528" cap="rnd">
              <a:solidFill>
                <a:srgbClr val="C4D6AE"/>
              </a:solidFill>
              <a:prstDash val="solid"/>
              <a:miter/>
            </a:ln>
            <a:effectLst>
              <a:outerShdw dist="25402" dir="5400000" algn="tl">
                <a:srgbClr val="000000">
                  <a:alpha val="64000"/>
                </a:srgbClr>
              </a:outerShdw>
            </a:effectLst>
          </p:spPr>
          <p:txBody>
            <a:bodyPr vert="horz" wrap="square" lIns="64005" tIns="36573" rIns="64005" bIns="36573" anchor="ctr" anchorCtr="1" compatLnSpc="1">
              <a:noAutofit/>
            </a:bodyPr>
            <a:lstStyle/>
            <a:p>
              <a:pPr algn="ctr" defTabSz="400047">
                <a:lnSpc>
                  <a:spcPct val="90000"/>
                </a:lnSpc>
                <a:spcAft>
                  <a:spcPts val="375"/>
                </a:spcAft>
                <a:defRPr sz="1800" b="0" i="0" u="none" strike="noStrike" kern="0" cap="none" spc="0" baseline="0">
                  <a:solidFill>
                    <a:srgbClr val="000000"/>
                  </a:solidFill>
                  <a:uFillTx/>
                </a:defRPr>
              </a:pPr>
              <a:r>
                <a:rPr lang="lv-LV" sz="1400" dirty="0">
                  <a:solidFill>
                    <a:srgbClr val="FFFFFF"/>
                  </a:solidFill>
                  <a:latin typeface="+mj-lt"/>
                </a:rPr>
                <a:t>SD prestižs un tēla veidošana sabiedrībā</a:t>
              </a:r>
            </a:p>
          </p:txBody>
        </p:sp>
        <p:sp>
          <p:nvSpPr>
            <p:cNvPr id="17" name="Freeform: Shape 16">
              <a:extLst>
                <a:ext uri="{FF2B5EF4-FFF2-40B4-BE49-F238E27FC236}">
                  <a16:creationId xmlns="" xmlns:a16="http://schemas.microsoft.com/office/drawing/2014/main" id="{23F1CF9B-CFEB-4D92-9922-45774147F4DD}"/>
                </a:ext>
              </a:extLst>
            </p:cNvPr>
            <p:cNvSpPr/>
            <p:nvPr/>
          </p:nvSpPr>
          <p:spPr>
            <a:xfrm>
              <a:off x="9633542" y="2916945"/>
              <a:ext cx="1594585" cy="3390073"/>
            </a:xfrm>
            <a:custGeom>
              <a:avLst/>
              <a:gdLst>
                <a:gd name="f0" fmla="val 10800000"/>
                <a:gd name="f1" fmla="val 5400000"/>
                <a:gd name="f2" fmla="val 180"/>
                <a:gd name="f3" fmla="val w"/>
                <a:gd name="f4" fmla="val h"/>
                <a:gd name="f5" fmla="val 0"/>
                <a:gd name="f6" fmla="val 1594584"/>
                <a:gd name="f7" fmla="val 3390074"/>
                <a:gd name="f8" fmla="+- 0 0 -90"/>
                <a:gd name="f9" fmla="*/ f3 1 1594584"/>
                <a:gd name="f10" fmla="*/ f4 1 3390074"/>
                <a:gd name="f11" fmla="+- f7 0 f5"/>
                <a:gd name="f12" fmla="+- f6 0 f5"/>
                <a:gd name="f13" fmla="*/ f8 f0 1"/>
                <a:gd name="f14" fmla="*/ f12 1 1594584"/>
                <a:gd name="f15" fmla="*/ f11 1 3390074"/>
                <a:gd name="f16" fmla="*/ 0 f12 1"/>
                <a:gd name="f17" fmla="*/ 0 f11 1"/>
                <a:gd name="f18" fmla="*/ 1594584 f12 1"/>
                <a:gd name="f19" fmla="*/ 3390074 f11 1"/>
                <a:gd name="f20" fmla="*/ f13 1 f2"/>
                <a:gd name="f21" fmla="*/ f16 1 1594584"/>
                <a:gd name="f22" fmla="*/ f17 1 3390074"/>
                <a:gd name="f23" fmla="*/ f18 1 1594584"/>
                <a:gd name="f24" fmla="*/ f19 1 33900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94584" h="3390074">
                  <a:moveTo>
                    <a:pt x="f5" y="f5"/>
                  </a:moveTo>
                  <a:lnTo>
                    <a:pt x="f6" y="f5"/>
                  </a:lnTo>
                  <a:lnTo>
                    <a:pt x="f6" y="f7"/>
                  </a:lnTo>
                  <a:lnTo>
                    <a:pt x="f5" y="f7"/>
                  </a:lnTo>
                  <a:lnTo>
                    <a:pt x="f5" y="f5"/>
                  </a:lnTo>
                  <a:close/>
                </a:path>
              </a:pathLst>
            </a:custGeom>
            <a:solidFill>
              <a:srgbClr val="DAE5CD">
                <a:alpha val="90000"/>
              </a:srgbClr>
            </a:solidFill>
            <a:ln w="9528" cap="rnd">
              <a:solidFill>
                <a:srgbClr val="EAF0E3">
                  <a:alpha val="90000"/>
                </a:srgbClr>
              </a:solidFill>
              <a:prstDash val="solid"/>
              <a:miter/>
            </a:ln>
          </p:spPr>
          <p:txBody>
            <a:bodyPr vert="horz" wrap="square" lIns="48006" tIns="48006" rIns="64005" bIns="72009" anchor="t" anchorCtr="0" compatLnSpc="1">
              <a:noAutofit/>
            </a:bodyPr>
            <a:lstStyle/>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a:solidFill>
                    <a:srgbClr val="000000"/>
                  </a:solidFill>
                  <a:latin typeface="+mj-lt"/>
                </a:rPr>
                <a:t>Publicitātes pasākumi</a:t>
              </a:r>
            </a:p>
            <a:p>
              <a:pPr marL="85725" lvl="1" indent="-85725" defTabSz="400047">
                <a:lnSpc>
                  <a:spcPct val="90000"/>
                </a:lnSpc>
                <a:spcAft>
                  <a:spcPts val="150"/>
                </a:spcAft>
                <a:buSzPct val="100000"/>
                <a:buChar char="•"/>
                <a:defRPr sz="1800" b="0" i="0" u="none" strike="noStrike" kern="0" cap="none" spc="0" baseline="0">
                  <a:solidFill>
                    <a:srgbClr val="000000"/>
                  </a:solidFill>
                  <a:uFillTx/>
                </a:defRPr>
              </a:pPr>
              <a:r>
                <a:rPr lang="lv-LV" sz="1400">
                  <a:solidFill>
                    <a:srgbClr val="000000"/>
                  </a:solidFill>
                  <a:latin typeface="+mj-lt"/>
                </a:rPr>
                <a:t>Sabiedrības informēšanas un līdzdalības veicināšanas pasākumi</a:t>
              </a:r>
            </a:p>
          </p:txBody>
        </p:sp>
      </p:grpSp>
    </p:spTree>
    <p:extLst>
      <p:ext uri="{BB962C8B-B14F-4D97-AF65-F5344CB8AC3E}">
        <p14:creationId xmlns:p14="http://schemas.microsoft.com/office/powerpoint/2010/main" val="414475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E276559F-0542-45F0-971F-6912B9140185}"/>
              </a:ext>
            </a:extLst>
          </p:cNvPr>
          <p:cNvPicPr>
            <a:picLocks noChangeAspect="1"/>
          </p:cNvPicPr>
          <p:nvPr/>
        </p:nvPicPr>
        <p:blipFill>
          <a:blip r:embed="rId2"/>
          <a:stretch>
            <a:fillRect/>
          </a:stretch>
        </p:blipFill>
        <p:spPr>
          <a:xfrm>
            <a:off x="-17978" y="0"/>
            <a:ext cx="9161976" cy="6858000"/>
          </a:xfrm>
          <a:prstGeom prst="rect">
            <a:avLst/>
          </a:prstGeom>
          <a:noFill/>
          <a:ln w="12701" cap="flat">
            <a:solidFill>
              <a:srgbClr val="5B9BD5"/>
            </a:solidFill>
            <a:prstDash val="solid"/>
            <a:miter/>
          </a:ln>
        </p:spPr>
      </p:pic>
      <p:sp>
        <p:nvSpPr>
          <p:cNvPr id="3" name="Title 1">
            <a:extLst>
              <a:ext uri="{FF2B5EF4-FFF2-40B4-BE49-F238E27FC236}">
                <a16:creationId xmlns="" xmlns:a16="http://schemas.microsoft.com/office/drawing/2014/main" id="{A0FD5DAB-A18F-4C63-8BBA-5F1958363CE0}"/>
              </a:ext>
            </a:extLst>
          </p:cNvPr>
          <p:cNvSpPr txBox="1">
            <a:spLocks noGrp="1"/>
          </p:cNvSpPr>
          <p:nvPr>
            <p:ph type="title"/>
          </p:nvPr>
        </p:nvSpPr>
        <p:spPr>
          <a:xfrm>
            <a:off x="1403648" y="4653136"/>
            <a:ext cx="6491241" cy="994169"/>
          </a:xfrm>
        </p:spPr>
        <p:txBody>
          <a:bodyPr anchorCtr="1"/>
          <a:lstStyle/>
          <a:p>
            <a:pPr lvl="0" algn="ctr"/>
            <a:r>
              <a:rPr lang="lv-LV" b="1" dirty="0"/>
              <a:t>BREXIT un sociālās </a:t>
            </a:r>
            <a:br>
              <a:rPr lang="lv-LV" b="1" dirty="0"/>
            </a:br>
            <a:r>
              <a:rPr lang="lv-LV" b="1" dirty="0"/>
              <a:t>drošības jautājumi</a:t>
            </a:r>
          </a:p>
        </p:txBody>
      </p:sp>
      <p:sp>
        <p:nvSpPr>
          <p:cNvPr id="4" name="TextBox 3">
            <a:extLst>
              <a:ext uri="{FF2B5EF4-FFF2-40B4-BE49-F238E27FC236}">
                <a16:creationId xmlns="" xmlns:a16="http://schemas.microsoft.com/office/drawing/2014/main" id="{E8AE4EC6-E1BA-4F08-8D0A-15F286EB68CB}"/>
              </a:ext>
            </a:extLst>
          </p:cNvPr>
          <p:cNvSpPr txBox="1"/>
          <p:nvPr/>
        </p:nvSpPr>
        <p:spPr>
          <a:xfrm>
            <a:off x="683568" y="5979621"/>
            <a:ext cx="8116346" cy="761747"/>
          </a:xfrm>
          <a:prstGeom prst="rect">
            <a:avLst/>
          </a:prstGeom>
          <a:noFill/>
          <a:ln cap="flat">
            <a:noFill/>
          </a:ln>
        </p:spPr>
        <p:txBody>
          <a:bodyPr vert="horz" wrap="square" lIns="68580" tIns="34290" rIns="68580" bIns="34290" anchor="t" anchorCtr="1" compatLnSpc="1">
            <a:spAutoFit/>
          </a:bodyPr>
          <a:lstStyle/>
          <a:p>
            <a:pPr algn="ctr" defTabSz="685800">
              <a:defRPr sz="1800" b="0" i="0" u="none" strike="noStrike" kern="0" cap="none" spc="0" baseline="0">
                <a:solidFill>
                  <a:srgbClr val="000000"/>
                </a:solidFill>
                <a:uFillTx/>
              </a:defRPr>
            </a:pPr>
            <a:r>
              <a:rPr lang="lv-LV" sz="1500" b="1" dirty="0">
                <a:solidFill>
                  <a:srgbClr val="000000"/>
                </a:solidFill>
                <a:latin typeface="Calibri"/>
              </a:rPr>
              <a:t>LIKUMS PAR TIESISKO SADARBĪBU UN PERSONU TIESĪBU AIZSARDZĪBU PĀREJAS PERIODĀ PĒC LIELBRITĀNIJAS UN ZIEMEĻĪRIJAS APVIENOTĀS KARALISTES IZSTĀŠANĀS NO ES </a:t>
            </a:r>
          </a:p>
          <a:p>
            <a:pPr algn="ctr" defTabSz="685800">
              <a:defRPr sz="1800" b="0" i="0" u="none" strike="noStrike" kern="0" cap="none" spc="0" baseline="0">
                <a:solidFill>
                  <a:srgbClr val="000000"/>
                </a:solidFill>
                <a:uFillTx/>
              </a:defRPr>
            </a:pPr>
            <a:r>
              <a:rPr lang="lv-LV" sz="1500" b="1" dirty="0">
                <a:solidFill>
                  <a:srgbClr val="000000"/>
                </a:solidFill>
                <a:latin typeface="Calibri"/>
              </a:rPr>
              <a:t>(pieņemts 21.03.2019.)</a:t>
            </a:r>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1323</Words>
  <Application>Microsoft Office PowerPoint</Application>
  <PresentationFormat>On-screen Show (4:3)</PresentationFormat>
  <Paragraphs>147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89_Prezentacija_templateLV</vt:lpstr>
      <vt:lpstr>Labklājības ministrijas metodiski - informatīvā sanāksme </vt:lpstr>
      <vt:lpstr>Aktualitātes nozarē (I)</vt:lpstr>
      <vt:lpstr>Aktualitātes nozarē (II)</vt:lpstr>
      <vt:lpstr>Aktualitātes nozarē (III)</vt:lpstr>
      <vt:lpstr>Aktualitātes nozarē (IV)</vt:lpstr>
      <vt:lpstr>Aktualitātes nozarē (V)</vt:lpstr>
      <vt:lpstr>PowerPoint Presentation</vt:lpstr>
      <vt:lpstr>Sociālā darba stratēģiskie attīstības virzieni no 2021.g.-2027.g.  </vt:lpstr>
      <vt:lpstr>BREXIT un sociālās  drošības jautājumi</vt:lpstr>
      <vt:lpstr>BREXIT ar vienošanos</vt:lpstr>
      <vt:lpstr>BREXIT bez vienošanās</vt:lpstr>
      <vt:lpstr>BREXIT bez vienošanās</vt:lpstr>
      <vt:lpstr>BREXIT bez vienošanās</vt:lpstr>
      <vt:lpstr>BREXIT bez vienošanās</vt:lpstr>
      <vt:lpstr>BREXIT bez vienošanās</vt:lpstr>
      <vt:lpstr>BREXIT bez vienošanās</vt:lpstr>
      <vt:lpstr>BREXIT bez vienošanās</vt:lpstr>
      <vt:lpstr>BREXIT bez vienošanās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Bērnu tiesību aizsardzības aktualitātes</dc:title>
  <dc:creator>Inese Celmina</dc:creator>
  <cp:lastModifiedBy>User</cp:lastModifiedBy>
  <cp:revision>243</cp:revision>
  <cp:lastPrinted>2017-08-16T06:27:36Z</cp:lastPrinted>
  <dcterms:created xsi:type="dcterms:W3CDTF">2017-08-14T07:43:30Z</dcterms:created>
  <dcterms:modified xsi:type="dcterms:W3CDTF">2019-10-22T19:35:08Z</dcterms:modified>
</cp:coreProperties>
</file>