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307" r:id="rId3"/>
    <p:sldId id="298" r:id="rId4"/>
    <p:sldId id="299" r:id="rId5"/>
    <p:sldId id="308" r:id="rId6"/>
    <p:sldId id="300" r:id="rId7"/>
    <p:sldId id="301" r:id="rId8"/>
    <p:sldId id="303" r:id="rId9"/>
    <p:sldId id="302" r:id="rId10"/>
    <p:sldId id="290" r:id="rId11"/>
    <p:sldId id="291" r:id="rId12"/>
    <p:sldId id="304" r:id="rId13"/>
    <p:sldId id="311" r:id="rId14"/>
    <p:sldId id="310" r:id="rId15"/>
    <p:sldId id="314" r:id="rId16"/>
    <p:sldId id="313" r:id="rId17"/>
    <p:sldId id="260" r:id="rId18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927"/>
    <a:srgbClr val="B5985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854" autoAdjust="0"/>
  </p:normalViewPr>
  <p:slideViewPr>
    <p:cSldViewPr>
      <p:cViewPr varScale="1">
        <p:scale>
          <a:sx n="91" d="100"/>
          <a:sy n="91" d="100"/>
        </p:scale>
        <p:origin x="-157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E586C7D-4DD9-4C47-890B-ECC386A7B7F6}" type="datetimeFigureOut">
              <a:rPr lang="lv-LV"/>
              <a:pPr>
                <a:defRPr/>
              </a:pPr>
              <a:t>25.06.2014</a:t>
            </a:fld>
            <a:endParaRPr lang="lv-LV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63E564B-B68D-4B52-BDFB-A66EB057375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8523D5E-A66C-4C6D-9309-2D017D1A0EC4}" type="datetimeFigureOut">
              <a:rPr lang="lv-LV"/>
              <a:pPr>
                <a:defRPr/>
              </a:pPr>
              <a:t>25.06.2014</a:t>
            </a:fld>
            <a:endParaRPr lang="lv-LV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noProof="0" smtClean="0"/>
              <a:t>Click to edit Master text styles</a:t>
            </a:r>
          </a:p>
          <a:p>
            <a:pPr lvl="1"/>
            <a:r>
              <a:rPr lang="lv-LV" noProof="0" smtClean="0"/>
              <a:t>Second level</a:t>
            </a:r>
          </a:p>
          <a:p>
            <a:pPr lvl="2"/>
            <a:r>
              <a:rPr lang="lv-LV" noProof="0" smtClean="0"/>
              <a:t>Third level</a:t>
            </a:r>
          </a:p>
          <a:p>
            <a:pPr lvl="3"/>
            <a:r>
              <a:rPr lang="lv-LV" noProof="0" smtClean="0"/>
              <a:t>Fourth level</a:t>
            </a:r>
          </a:p>
          <a:p>
            <a:pPr lvl="4"/>
            <a:r>
              <a:rPr lang="lv-LV" noProof="0" smtClean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E5CF3BD-8AB5-4C6D-972F-BF328E99046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849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lv-LV" smtClean="0"/>
          </a:p>
        </p:txBody>
      </p:sp>
      <p:sp>
        <p:nvSpPr>
          <p:cNvPr id="849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006202-518D-4ECF-B7FA-B34BAF6EDB28}" type="slidenum">
              <a:rPr lang="lv-LV" smtClean="0"/>
              <a:pPr/>
              <a:t>3</a:t>
            </a:fld>
            <a:endParaRPr lang="lv-LV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8704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lv-LV" b="1" smtClean="0"/>
              <a:t>Lai arī eksperti domā, ka emigrācijas vilnis 2018.gadā varētu noplakt, nesabalansētais dzimstības/mirstības saldo liek domāt, ka arī nākotnē iedzīvotāju skaits būtiski samazināsies.... </a:t>
            </a:r>
            <a:endParaRPr lang="lv-LV" smtClean="0"/>
          </a:p>
        </p:txBody>
      </p:sp>
      <p:sp>
        <p:nvSpPr>
          <p:cNvPr id="8704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5317D1-B903-4886-90C6-23199139A584}" type="slidenum">
              <a:rPr lang="lv-LV" smtClean="0"/>
              <a:pPr/>
              <a:t>4</a:t>
            </a:fld>
            <a:endParaRPr lang="lv-LV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1366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lv-LV" smtClean="0"/>
              <a:t>Jāpalielina darbaspēka līdzdalība un maksimāli jāizmanto viss Latvijā pieejamais cilvēkkapitāls, t.sk. arī gados vecāki cilvēki.</a:t>
            </a:r>
          </a:p>
          <a:p>
            <a:endParaRPr lang="lv-LV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239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lv-LV" smtClean="0"/>
          </a:p>
        </p:txBody>
      </p:sp>
      <p:sp>
        <p:nvSpPr>
          <p:cNvPr id="1239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74B828-F2D6-48AA-870C-1ED9117C9C7F}" type="slidenum">
              <a:rPr lang="lv-LV" smtClean="0"/>
              <a:pPr/>
              <a:t>16</a:t>
            </a:fld>
            <a:endParaRPr lang="lv-LV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smtClean="0"/>
              <a:t>Rediģēt šablona apakšvirsraksta stilu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1CCAA-7CBF-4F1A-9B05-D4AD89FA19E3}" type="datetimeFigureOut">
              <a:rPr lang="lv-LV"/>
              <a:pPr>
                <a:defRPr/>
              </a:pPr>
              <a:t>25.06.2014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0124A-9062-4CEE-BA54-FB5812F22AD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2F3BC-FC7B-4590-B364-C28FF8175EB8}" type="datetimeFigureOut">
              <a:rPr lang="lv-LV"/>
              <a:pPr>
                <a:defRPr/>
              </a:pPr>
              <a:t>25.06.2014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939BB-40FF-410E-8C90-6651F2ADA2B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FDC0E-040D-42A3-9E3D-25DF4D187A39}" type="datetimeFigureOut">
              <a:rPr lang="lv-LV"/>
              <a:pPr>
                <a:defRPr/>
              </a:pPr>
              <a:t>25.06.2014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5EF4E-9011-4C79-BF74-69395BF1163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F75FB-DE22-461B-A6A1-D9FE9D98F39C}" type="datetimeFigureOut">
              <a:rPr lang="lv-LV"/>
              <a:pPr>
                <a:defRPr/>
              </a:pPr>
              <a:t>25.06.2014</a:t>
            </a:fld>
            <a:endParaRPr lang="lv-LV"/>
          </a:p>
        </p:txBody>
      </p:sp>
      <p:sp>
        <p:nvSpPr>
          <p:cNvPr id="6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D60C6-93F0-4D03-9680-02192D6A9B4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3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4C93E-60E5-489E-81E2-CE144620F4C1}" type="datetimeFigureOut">
              <a:rPr lang="lv-LV"/>
              <a:pPr>
                <a:defRPr/>
              </a:pPr>
              <a:t>25.06.2014</a:t>
            </a:fld>
            <a:endParaRPr lang="lv-LV"/>
          </a:p>
        </p:txBody>
      </p:sp>
      <p:sp>
        <p:nvSpPr>
          <p:cNvPr id="4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98ECA-789A-42DE-8C0A-3BA76D92F7E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2AA35-DD1E-4F88-BAA3-8D318EF34795}" type="datetimeFigureOut">
              <a:rPr lang="lv-LV"/>
              <a:pPr>
                <a:defRPr/>
              </a:pPr>
              <a:t>25.06.2014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A4274-ACCA-4B20-994C-C93FEEC4E07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3211B-546A-4D91-A4EB-D43F36264EF7}" type="datetimeFigureOut">
              <a:rPr lang="lv-LV"/>
              <a:pPr>
                <a:defRPr/>
              </a:pPr>
              <a:t>25.06.2014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33913-DBB7-4B38-9B78-4491612DBD5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5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799DB-C801-4869-81E6-71818D445A89}" type="datetimeFigureOut">
              <a:rPr lang="lv-LV"/>
              <a:pPr>
                <a:defRPr/>
              </a:pPr>
              <a:t>25.06.2014</a:t>
            </a:fld>
            <a:endParaRPr lang="lv-LV"/>
          </a:p>
        </p:txBody>
      </p:sp>
      <p:sp>
        <p:nvSpPr>
          <p:cNvPr id="6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FA3D3-082A-462C-84FD-8DBA98EE483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5" name="Teksta vietturi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6" name="Satura vietturi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7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FB89C-77F0-4A9C-9F25-15E80B8AEFB2}" type="datetimeFigureOut">
              <a:rPr lang="lv-LV"/>
              <a:pPr>
                <a:defRPr/>
              </a:pPr>
              <a:t>25.06.2014</a:t>
            </a:fld>
            <a:endParaRPr lang="lv-LV"/>
          </a:p>
        </p:txBody>
      </p:sp>
      <p:sp>
        <p:nvSpPr>
          <p:cNvPr id="8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AE357-9D60-449C-9181-C71EE26A9C4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0A044-BA78-4742-8806-EDE792861E13}" type="datetimeFigureOut">
              <a:rPr lang="lv-LV"/>
              <a:pPr>
                <a:defRPr/>
              </a:pPr>
              <a:t>25.06.2014</a:t>
            </a:fld>
            <a:endParaRPr lang="lv-LV"/>
          </a:p>
        </p:txBody>
      </p:sp>
      <p:sp>
        <p:nvSpPr>
          <p:cNvPr id="4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4A1FA-BC53-4948-BE08-95B4E579180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626F2-0540-404A-BF86-F00CF9421BD6}" type="datetimeFigureOut">
              <a:rPr lang="lv-LV"/>
              <a:pPr>
                <a:defRPr/>
              </a:pPr>
              <a:t>25.06.2014</a:t>
            </a:fld>
            <a:endParaRPr lang="lv-LV"/>
          </a:p>
        </p:txBody>
      </p:sp>
      <p:sp>
        <p:nvSpPr>
          <p:cNvPr id="3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0093A-75A9-4323-A393-4B6582FC39F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5F13C-A165-4C42-8655-905AC9AAF136}" type="datetimeFigureOut">
              <a:rPr lang="lv-LV"/>
              <a:pPr>
                <a:defRPr/>
              </a:pPr>
              <a:t>25.06.2014</a:t>
            </a:fld>
            <a:endParaRPr lang="lv-LV"/>
          </a:p>
        </p:txBody>
      </p:sp>
      <p:sp>
        <p:nvSpPr>
          <p:cNvPr id="6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A19C4-4BB7-436D-AE53-976D783175E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Attēla vietturi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lv-LV" noProof="0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7950F-00F2-498E-BA12-415B610FB8C2}" type="datetimeFigureOut">
              <a:rPr lang="lv-LV"/>
              <a:pPr>
                <a:defRPr/>
              </a:pPr>
              <a:t>25.06.2014</a:t>
            </a:fld>
            <a:endParaRPr lang="lv-LV"/>
          </a:p>
        </p:txBody>
      </p:sp>
      <p:sp>
        <p:nvSpPr>
          <p:cNvPr id="6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DCF4B-52E9-454B-932E-EE04A29054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Virsraksta viettur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Rediģēt šablona virsraksta stilu</a:t>
            </a:r>
          </a:p>
        </p:txBody>
      </p:sp>
      <p:sp>
        <p:nvSpPr>
          <p:cNvPr id="1027" name="Teksta vietturis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11900B7-5A68-4CCC-88AA-473E6E632EB8}" type="datetimeFigureOut">
              <a:rPr lang="lv-LV"/>
              <a:pPr>
                <a:defRPr/>
              </a:pPr>
              <a:t>25.06.2014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C02A1D-5C0D-4ED7-AB89-8AD66C830A5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m.gov.lv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7" Type="http://schemas.openxmlformats.org/officeDocument/2006/relationships/oleObject" Target="../embeddings/oleObject3.bin"/><Relationship Id="rId2" Type="http://schemas.openxmlformats.org/officeDocument/2006/relationships/tags" Target="../tags/tag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Virsraksts 1"/>
          <p:cNvSpPr>
            <a:spLocks noGrp="1"/>
          </p:cNvSpPr>
          <p:nvPr>
            <p:ph type="ctrTitle"/>
          </p:nvPr>
        </p:nvSpPr>
        <p:spPr>
          <a:xfrm>
            <a:off x="611188" y="260350"/>
            <a:ext cx="7772400" cy="4176713"/>
          </a:xfrm>
        </p:spPr>
        <p:txBody>
          <a:bodyPr/>
          <a:lstStyle/>
          <a:p>
            <a:pPr eaLnBrk="1" hangingPunct="1"/>
            <a:r>
              <a:rPr lang="en-GB" sz="1600" smtClean="0">
                <a:solidFill>
                  <a:srgbClr val="005927"/>
                </a:solidFill>
                <a:latin typeface="Tahoma" pitchFamily="34" charset="0"/>
              </a:rPr>
              <a:t>PROGRESS project “Latvia: Developing a Comprehensive Active Ageing Strategy</a:t>
            </a:r>
            <a:br>
              <a:rPr lang="en-GB" sz="1600" smtClean="0">
                <a:solidFill>
                  <a:srgbClr val="005927"/>
                </a:solidFill>
                <a:latin typeface="Tahoma" pitchFamily="34" charset="0"/>
              </a:rPr>
            </a:br>
            <a:r>
              <a:rPr lang="en-GB" sz="1600" smtClean="0">
                <a:solidFill>
                  <a:srgbClr val="005927"/>
                </a:solidFill>
                <a:latin typeface="Tahoma" pitchFamily="34" charset="0"/>
              </a:rPr>
              <a:t>for Longer and Better Working Lives”</a:t>
            </a:r>
            <a:r>
              <a:rPr lang="en-GB" sz="1800" smtClean="0"/>
              <a:t> </a:t>
            </a:r>
            <a:br>
              <a:rPr lang="en-GB" sz="1800" smtClean="0"/>
            </a:br>
            <a:r>
              <a:rPr lang="lv-LV" sz="1800" smtClean="0"/>
              <a:t/>
            </a:r>
            <a:br>
              <a:rPr lang="lv-LV" sz="1800" smtClean="0"/>
            </a:br>
            <a:r>
              <a:rPr lang="en-GB" sz="2800" smtClean="0">
                <a:solidFill>
                  <a:srgbClr val="005927"/>
                </a:solidFill>
                <a:latin typeface="Tahoma" pitchFamily="34" charset="0"/>
              </a:rPr>
              <a:t>Seminar on employment issues</a:t>
            </a:r>
            <a:r>
              <a:rPr lang="lv-LV" sz="2800" smtClean="0"/>
              <a:t> </a:t>
            </a:r>
            <a:br>
              <a:rPr lang="lv-LV" sz="2800" smtClean="0"/>
            </a:br>
            <a:r>
              <a:rPr lang="lv-LV" sz="1800" smtClean="0"/>
              <a:t/>
            </a:r>
            <a:br>
              <a:rPr lang="lv-LV" sz="1800" smtClean="0"/>
            </a:br>
            <a:r>
              <a:rPr lang="lv-LV" sz="1800" smtClean="0"/>
              <a:t/>
            </a:r>
            <a:br>
              <a:rPr lang="lv-LV" sz="1800" smtClean="0"/>
            </a:br>
            <a:r>
              <a:rPr lang="en-GB" sz="4800" smtClean="0">
                <a:solidFill>
                  <a:srgbClr val="005927"/>
                </a:solidFill>
                <a:latin typeface="Tahoma" pitchFamily="34" charset="0"/>
              </a:rPr>
              <a:t>Active ageing</a:t>
            </a:r>
            <a:br>
              <a:rPr lang="en-GB" sz="4800" smtClean="0">
                <a:solidFill>
                  <a:srgbClr val="005927"/>
                </a:solidFill>
                <a:latin typeface="Tahoma" pitchFamily="34" charset="0"/>
              </a:rPr>
            </a:br>
            <a:r>
              <a:rPr lang="en-GB" sz="4800" smtClean="0">
                <a:solidFill>
                  <a:srgbClr val="005927"/>
                </a:solidFill>
                <a:latin typeface="Tahoma" pitchFamily="34" charset="0"/>
              </a:rPr>
              <a:t> </a:t>
            </a:r>
            <a:r>
              <a:rPr lang="en-GB" smtClean="0">
                <a:solidFill>
                  <a:srgbClr val="005927"/>
                </a:solidFill>
                <a:latin typeface="Tahoma" pitchFamily="34" charset="0"/>
              </a:rPr>
              <a:t>Situation in Latvia</a:t>
            </a:r>
          </a:p>
        </p:txBody>
      </p:sp>
      <p:sp>
        <p:nvSpPr>
          <p:cNvPr id="17411" name="Apakšvirsraksts 2"/>
          <p:cNvSpPr>
            <a:spLocks noGrp="1"/>
          </p:cNvSpPr>
          <p:nvPr>
            <p:ph type="subTitle" idx="1"/>
          </p:nvPr>
        </p:nvSpPr>
        <p:spPr>
          <a:xfrm>
            <a:off x="2051050" y="4149725"/>
            <a:ext cx="6400800" cy="1536700"/>
          </a:xfrm>
        </p:spPr>
        <p:txBody>
          <a:bodyPr/>
          <a:lstStyle/>
          <a:p>
            <a:pPr algn="r" eaLnBrk="1" hangingPunct="1"/>
            <a:endParaRPr lang="en-GB" sz="2800" smtClean="0">
              <a:solidFill>
                <a:srgbClr val="005927"/>
              </a:solidFill>
              <a:latin typeface="Tahoma" pitchFamily="34" charset="0"/>
            </a:endParaRPr>
          </a:p>
          <a:p>
            <a:pPr algn="r" eaLnBrk="1" hangingPunct="1"/>
            <a:endParaRPr lang="lv-LV" sz="2000" smtClean="0">
              <a:solidFill>
                <a:srgbClr val="005927"/>
              </a:solidFill>
              <a:latin typeface="Tahoma" pitchFamily="34" charset="0"/>
            </a:endParaRPr>
          </a:p>
          <a:p>
            <a:pPr algn="r" eaLnBrk="1" hangingPunct="1"/>
            <a:r>
              <a:rPr lang="lv-LV" sz="2000" smtClean="0">
                <a:solidFill>
                  <a:srgbClr val="005927"/>
                </a:solidFill>
                <a:latin typeface="Tahoma" pitchFamily="34" charset="0"/>
              </a:rPr>
              <a:t>7 </a:t>
            </a:r>
            <a:r>
              <a:rPr lang="en-GB" sz="2000" smtClean="0">
                <a:solidFill>
                  <a:srgbClr val="005927"/>
                </a:solidFill>
                <a:latin typeface="Tahoma" pitchFamily="34" charset="0"/>
              </a:rPr>
              <a:t>April</a:t>
            </a:r>
            <a:r>
              <a:rPr lang="lv-LV" sz="2000" smtClean="0">
                <a:solidFill>
                  <a:srgbClr val="005927"/>
                </a:solidFill>
                <a:latin typeface="Tahoma" pitchFamily="34" charset="0"/>
              </a:rPr>
              <a:t> 2014</a:t>
            </a:r>
            <a:endParaRPr lang="en-GB" sz="2000" smtClean="0">
              <a:solidFill>
                <a:srgbClr val="005927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smtClean="0">
                <a:solidFill>
                  <a:srgbClr val="005927"/>
                </a:solidFill>
                <a:latin typeface="Tahoma" pitchFamily="34" charset="0"/>
              </a:rPr>
              <a:t>Employment rate</a:t>
            </a:r>
            <a:br>
              <a:rPr lang="en-GB" sz="3200" smtClean="0">
                <a:solidFill>
                  <a:srgbClr val="005927"/>
                </a:solidFill>
                <a:latin typeface="Tahoma" pitchFamily="34" charset="0"/>
              </a:rPr>
            </a:br>
            <a:r>
              <a:rPr lang="en-GB" sz="2000" smtClean="0">
                <a:solidFill>
                  <a:srgbClr val="005927"/>
                </a:solidFill>
                <a:latin typeface="Tahoma" pitchFamily="34" charset="0"/>
              </a:rPr>
              <a:t>EUROSTAT, aged 50-64</a:t>
            </a:r>
          </a:p>
        </p:txBody>
      </p:sp>
      <p:graphicFrame>
        <p:nvGraphicFramePr>
          <p:cNvPr id="56337" name="Object 17"/>
          <p:cNvGraphicFramePr>
            <a:graphicFrameLocks noGrp="1" noChangeAspect="1"/>
          </p:cNvGraphicFramePr>
          <p:nvPr>
            <p:ph idx="1"/>
          </p:nvPr>
        </p:nvGraphicFramePr>
        <p:xfrm>
          <a:off x="755650" y="1417638"/>
          <a:ext cx="7777163" cy="4171950"/>
        </p:xfrm>
        <a:graphic>
          <a:graphicData uri="http://schemas.openxmlformats.org/presentationml/2006/ole">
            <p:oleObj spid="_x0000_s56337" name="Chart" r:id="rId3" imgW="5848350" imgH="2800350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smtClean="0">
                <a:solidFill>
                  <a:srgbClr val="005927"/>
                </a:solidFill>
                <a:latin typeface="Tahoma" pitchFamily="34" charset="0"/>
              </a:rPr>
              <a:t>Unemployment rate</a:t>
            </a:r>
            <a:br>
              <a:rPr lang="en-GB" sz="3200" smtClean="0">
                <a:solidFill>
                  <a:srgbClr val="005927"/>
                </a:solidFill>
                <a:latin typeface="Tahoma" pitchFamily="34" charset="0"/>
              </a:rPr>
            </a:br>
            <a:r>
              <a:rPr lang="en-GB" sz="2000" smtClean="0">
                <a:solidFill>
                  <a:srgbClr val="005927"/>
                </a:solidFill>
                <a:latin typeface="Tahoma" pitchFamily="34" charset="0"/>
              </a:rPr>
              <a:t>EUROSTAT,  aged 50-64</a:t>
            </a:r>
            <a:r>
              <a:rPr lang="lv-LV" sz="1800" b="1" smtClean="0"/>
              <a:t> </a:t>
            </a:r>
          </a:p>
        </p:txBody>
      </p:sp>
      <p:graphicFrame>
        <p:nvGraphicFramePr>
          <p:cNvPr id="57361" name="Object 17"/>
          <p:cNvGraphicFramePr>
            <a:graphicFrameLocks noGrp="1" noChangeAspect="1"/>
          </p:cNvGraphicFramePr>
          <p:nvPr>
            <p:ph idx="1"/>
          </p:nvPr>
        </p:nvGraphicFramePr>
        <p:xfrm>
          <a:off x="827088" y="1412875"/>
          <a:ext cx="7632700" cy="4176713"/>
        </p:xfrm>
        <a:graphic>
          <a:graphicData uri="http://schemas.openxmlformats.org/presentationml/2006/ole">
            <p:oleObj spid="_x0000_s57361" name="Chart" r:id="rId3" imgW="5019675" imgH="2781300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>
                <a:solidFill>
                  <a:srgbClr val="005927"/>
                </a:solidFill>
                <a:latin typeface="Tahoma" pitchFamily="34" charset="0"/>
              </a:rPr>
              <a:t>Registered unemployed 50+</a:t>
            </a:r>
            <a:br>
              <a:rPr lang="en-GB" sz="3600" smtClean="0">
                <a:solidFill>
                  <a:srgbClr val="005927"/>
                </a:solidFill>
                <a:latin typeface="Tahoma" pitchFamily="34" charset="0"/>
              </a:rPr>
            </a:br>
            <a:r>
              <a:rPr lang="en-GB" sz="2400" smtClean="0">
                <a:solidFill>
                  <a:srgbClr val="005927"/>
                </a:solidFill>
                <a:latin typeface="Tahoma" pitchFamily="34" charset="0"/>
              </a:rPr>
              <a:t>(State Employment Agency, December 2013)</a:t>
            </a:r>
          </a:p>
        </p:txBody>
      </p:sp>
      <p:sp>
        <p:nvSpPr>
          <p:cNvPr id="1187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 smtClean="0"/>
              <a:t>36,2% of all registered unemployed</a:t>
            </a:r>
          </a:p>
          <a:p>
            <a:r>
              <a:rPr lang="en-GB" sz="2400" smtClean="0"/>
              <a:t>33 768 registered unemployed aged 50 and older:</a:t>
            </a:r>
          </a:p>
          <a:p>
            <a:pPr lvl="1"/>
            <a:r>
              <a:rPr lang="en-GB" sz="2000" smtClean="0"/>
              <a:t>43,4% aged 50 – 54;</a:t>
            </a:r>
          </a:p>
          <a:p>
            <a:pPr lvl="1"/>
            <a:r>
              <a:rPr lang="en-GB" sz="2000" smtClean="0"/>
              <a:t> 43,8% aged 55 – 59;</a:t>
            </a:r>
          </a:p>
          <a:p>
            <a:pPr lvl="1"/>
            <a:r>
              <a:rPr lang="en-GB" sz="2000" smtClean="0"/>
              <a:t>12,8% aged 60 and older.</a:t>
            </a:r>
          </a:p>
          <a:p>
            <a:r>
              <a:rPr lang="en-GB" sz="2400" smtClean="0"/>
              <a:t>Average unemployment period – 11 months</a:t>
            </a:r>
          </a:p>
          <a:p>
            <a:r>
              <a:rPr lang="en-GB" sz="2400" smtClean="0"/>
              <a:t>Long term unemployed – 47,4%</a:t>
            </a:r>
          </a:p>
          <a:p>
            <a:r>
              <a:rPr lang="en-GB" sz="2400" smtClean="0"/>
              <a:t>Insufficient education level (secondary education, primary education or lower) – 44,1%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Title 1"/>
          <p:cNvSpPr>
            <a:spLocks noGrp="1"/>
          </p:cNvSpPr>
          <p:nvPr>
            <p:ph type="title" idx="4294967295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r>
              <a:rPr lang="en-GB" sz="3600" smtClean="0">
                <a:solidFill>
                  <a:srgbClr val="005927"/>
                </a:solidFill>
                <a:latin typeface="Tahoma" pitchFamily="34" charset="0"/>
              </a:rPr>
              <a:t>Active Labour Market Policy Measures</a:t>
            </a:r>
            <a:endParaRPr lang="en-GB" altLang="lv-LV" sz="3600" smtClean="0">
              <a:latin typeface="Arial" charset="0"/>
              <a:cs typeface="Arial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80975" y="1268413"/>
            <a:ext cx="2014538" cy="1071562"/>
          </a:xfrm>
          <a:prstGeom prst="round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68000">
                <a:schemeClr val="accent3">
                  <a:alpha val="90000"/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3">
                  <a:alpha val="90000"/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altLang="lv-LV" sz="1200" b="1">
                <a:solidFill>
                  <a:srgbClr val="C00000"/>
                </a:solidFill>
                <a:latin typeface="Arial" charset="0"/>
                <a:cs typeface="Arial" charset="0"/>
              </a:rPr>
              <a:t>Profiling, </a:t>
            </a:r>
          </a:p>
          <a:p>
            <a:pPr algn="ctr">
              <a:defRPr/>
            </a:pPr>
            <a:r>
              <a:rPr lang="en-GB" altLang="lv-LV" sz="1200" b="1">
                <a:solidFill>
                  <a:srgbClr val="C00000"/>
                </a:solidFill>
                <a:latin typeface="Arial" charset="0"/>
                <a:cs typeface="Arial" charset="0"/>
              </a:rPr>
              <a:t>Job search assistance,</a:t>
            </a:r>
          </a:p>
          <a:p>
            <a:pPr algn="ctr">
              <a:defRPr/>
            </a:pPr>
            <a:r>
              <a:rPr lang="en-GB" altLang="lv-LV" sz="1200" b="1">
                <a:solidFill>
                  <a:srgbClr val="C00000"/>
                </a:solidFill>
                <a:latin typeface="Arial" charset="0"/>
                <a:cs typeface="Arial" charset="0"/>
              </a:rPr>
              <a:t>Career guidance, </a:t>
            </a:r>
          </a:p>
          <a:p>
            <a:pPr algn="ctr">
              <a:defRPr/>
            </a:pPr>
            <a:r>
              <a:rPr lang="en-GB" altLang="lv-LV" sz="1200" b="1">
                <a:solidFill>
                  <a:srgbClr val="C00000"/>
                </a:solidFill>
                <a:latin typeface="Arial" charset="0"/>
                <a:cs typeface="Arial" charset="0"/>
              </a:rPr>
              <a:t>Key competences</a:t>
            </a:r>
          </a:p>
          <a:p>
            <a:pPr algn="ctr">
              <a:defRPr/>
            </a:pPr>
            <a:r>
              <a:rPr lang="en-GB" altLang="lv-LV" sz="1200" b="1">
                <a:solidFill>
                  <a:srgbClr val="C00000"/>
                </a:solidFill>
                <a:latin typeface="Arial" charset="0"/>
                <a:cs typeface="Arial" charset="0"/>
              </a:rPr>
              <a:t>Regional mobility</a:t>
            </a:r>
          </a:p>
          <a:p>
            <a:pPr algn="ctr">
              <a:defRPr/>
            </a:pPr>
            <a:endParaRPr lang="en-GB" altLang="lv-LV" sz="1100">
              <a:solidFill>
                <a:srgbClr val="C00000"/>
              </a:solidFill>
              <a:cs typeface="Arial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470025" y="2352675"/>
            <a:ext cx="1800225" cy="914400"/>
          </a:xfrm>
          <a:prstGeom prst="round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68000">
                <a:schemeClr val="accent3">
                  <a:alpha val="90000"/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3">
                  <a:alpha val="90000"/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en-GB" altLang="lv-LV" sz="14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 term training</a:t>
            </a:r>
          </a:p>
          <a:p>
            <a:pPr algn="ctr" eaLnBrk="1" hangingPunct="1">
              <a:defRPr/>
            </a:pPr>
            <a:r>
              <a:rPr lang="en-GB" altLang="lv-LV" sz="14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(languages, IT etc)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654300" y="3267075"/>
            <a:ext cx="1800225" cy="914400"/>
          </a:xfrm>
          <a:prstGeom prst="round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68000">
                <a:schemeClr val="accent3">
                  <a:alpha val="90000"/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3">
                  <a:alpha val="90000"/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en-GB" altLang="lv-LV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Vocational </a:t>
            </a:r>
            <a:r>
              <a:rPr lang="en-GB" altLang="lv-LV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</a:t>
            </a:r>
            <a:endParaRPr lang="en-GB" altLang="lv-LV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067175" y="4175125"/>
            <a:ext cx="1800225" cy="914400"/>
          </a:xfrm>
          <a:prstGeom prst="round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68000">
                <a:schemeClr val="accent3">
                  <a:alpha val="90000"/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3">
                  <a:alpha val="90000"/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en-GB" altLang="lv-LV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work place, Voluntary work,</a:t>
            </a:r>
          </a:p>
          <a:p>
            <a:pPr algn="ctr" eaLnBrk="1" hangingPunct="1">
              <a:defRPr/>
            </a:pPr>
            <a:r>
              <a:rPr lang="en-GB" altLang="lv-LV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Youth workshops, Training at the employer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651500" y="5078413"/>
            <a:ext cx="1800225" cy="582612"/>
          </a:xfrm>
          <a:prstGeom prst="round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68000">
                <a:schemeClr val="accent3">
                  <a:alpha val="90000"/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3">
                  <a:alpha val="90000"/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en-GB" altLang="lv-LV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Subsidised employment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023100" y="5756275"/>
            <a:ext cx="1800225" cy="582613"/>
          </a:xfrm>
          <a:prstGeom prst="round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68000">
                <a:schemeClr val="accent3">
                  <a:alpha val="90000"/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3">
                  <a:alpha val="90000"/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en-GB" altLang="lv-LV" sz="14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</a:t>
            </a:r>
            <a:endParaRPr lang="lv-LV" altLang="lv-LV" sz="1400" b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r>
              <a:rPr lang="en-GB" altLang="lv-LV" sz="14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start-ups</a:t>
            </a:r>
          </a:p>
        </p:txBody>
      </p:sp>
      <p:sp>
        <p:nvSpPr>
          <p:cNvPr id="14" name="Flowchart: Preparation 13"/>
          <p:cNvSpPr/>
          <p:nvPr/>
        </p:nvSpPr>
        <p:spPr>
          <a:xfrm>
            <a:off x="0" y="3360738"/>
            <a:ext cx="1943100" cy="687387"/>
          </a:xfrm>
          <a:prstGeom prst="flowChartPreparation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en-GB" altLang="lv-LV" sz="1400" dirty="0">
                <a:solidFill>
                  <a:srgbClr val="558ED5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For all </a:t>
            </a:r>
            <a:r>
              <a:rPr lang="en-GB" altLang="lv-LV" sz="1400" dirty="0" smtClean="0">
                <a:solidFill>
                  <a:srgbClr val="558ED5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unemployed</a:t>
            </a:r>
            <a:endParaRPr lang="en-GB" altLang="lv-LV" sz="1400" dirty="0">
              <a:solidFill>
                <a:srgbClr val="558ED5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19817" name="Elbow Connector 15"/>
          <p:cNvCxnSpPr>
            <a:cxnSpLocks noChangeShapeType="1"/>
            <a:stCxn id="14" idx="0"/>
            <a:endCxn id="4" idx="2"/>
          </p:cNvCxnSpPr>
          <p:nvPr/>
        </p:nvCxnSpPr>
        <p:spPr bwMode="auto">
          <a:xfrm rot="5400000" flipH="1" flipV="1">
            <a:off x="569912" y="2741613"/>
            <a:ext cx="1020763" cy="217488"/>
          </a:xfrm>
          <a:prstGeom prst="bentConnector3">
            <a:avLst>
              <a:gd name="adj1" fmla="val 50000"/>
            </a:avLst>
          </a:prstGeom>
          <a:noFill/>
          <a:ln w="15875" algn="ctr">
            <a:solidFill>
              <a:srgbClr val="4A7EBB"/>
            </a:solidFill>
            <a:miter lim="800000"/>
            <a:headEnd/>
            <a:tailEnd type="arrow" w="med" len="med"/>
          </a:ln>
        </p:spPr>
      </p:cxnSp>
      <p:sp>
        <p:nvSpPr>
          <p:cNvPr id="22" name="Flowchart: Preparation 21"/>
          <p:cNvSpPr/>
          <p:nvPr/>
        </p:nvSpPr>
        <p:spPr>
          <a:xfrm>
            <a:off x="3059113" y="1539875"/>
            <a:ext cx="2233612" cy="952500"/>
          </a:xfrm>
          <a:prstGeom prst="flowChartPreparation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lv-LV" sz="1200">
                <a:solidFill>
                  <a:srgbClr val="558ED5"/>
                </a:solidFill>
                <a:cs typeface="Arial" charset="0"/>
              </a:rPr>
              <a:t>For unemployed</a:t>
            </a:r>
            <a:r>
              <a:rPr lang="lv-LV" altLang="lv-LV" sz="1200">
                <a:solidFill>
                  <a:srgbClr val="558ED5"/>
                </a:solidFill>
                <a:cs typeface="Arial" charset="0"/>
              </a:rPr>
              <a:t> </a:t>
            </a:r>
            <a:r>
              <a:rPr lang="en-GB" altLang="lv-LV" sz="1200">
                <a:solidFill>
                  <a:srgbClr val="558ED5"/>
                </a:solidFill>
                <a:cs typeface="Arial" charset="0"/>
              </a:rPr>
              <a:t>with certain background but without necessary skills</a:t>
            </a:r>
          </a:p>
        </p:txBody>
      </p:sp>
      <p:cxnSp>
        <p:nvCxnSpPr>
          <p:cNvPr id="26" name="Elbow Connector 25"/>
          <p:cNvCxnSpPr>
            <a:stCxn id="22" idx="1"/>
            <a:endCxn id="5" idx="0"/>
          </p:cNvCxnSpPr>
          <p:nvPr/>
        </p:nvCxnSpPr>
        <p:spPr>
          <a:xfrm rot="10800000" flipV="1">
            <a:off x="2370138" y="2016125"/>
            <a:ext cx="688975" cy="336550"/>
          </a:xfrm>
          <a:prstGeom prst="bentConnector2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lowchart: Preparation 29"/>
          <p:cNvSpPr/>
          <p:nvPr/>
        </p:nvSpPr>
        <p:spPr>
          <a:xfrm>
            <a:off x="22225" y="4110038"/>
            <a:ext cx="2330450" cy="1260475"/>
          </a:xfrm>
          <a:prstGeom prst="flowChartPreparation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lv-LV" sz="1100">
                <a:solidFill>
                  <a:srgbClr val="558ED5"/>
                </a:solidFill>
                <a:cs typeface="Arial" charset="0"/>
              </a:rPr>
              <a:t>Unemployed with</a:t>
            </a:r>
            <a:r>
              <a:rPr lang="en-GB" altLang="lv-LV" sz="1100">
                <a:solidFill>
                  <a:srgbClr val="558ED5"/>
                </a:solidFill>
                <a:cs typeface="Arial" charset="0"/>
              </a:rPr>
              <a:t> no vocational background or with insufficient level of education for entering labour market</a:t>
            </a:r>
            <a:endParaRPr lang="en-GB" altLang="lv-LV" sz="800">
              <a:solidFill>
                <a:srgbClr val="558ED5"/>
              </a:solidFill>
              <a:cs typeface="Arial" charset="0"/>
            </a:endParaRPr>
          </a:p>
        </p:txBody>
      </p:sp>
      <p:cxnSp>
        <p:nvCxnSpPr>
          <p:cNvPr id="32" name="Elbow Connector 31"/>
          <p:cNvCxnSpPr>
            <a:stCxn id="30" idx="3"/>
            <a:endCxn id="6" idx="1"/>
          </p:cNvCxnSpPr>
          <p:nvPr/>
        </p:nvCxnSpPr>
        <p:spPr>
          <a:xfrm flipV="1">
            <a:off x="2352675" y="3724275"/>
            <a:ext cx="301625" cy="1016000"/>
          </a:xfrm>
          <a:prstGeom prst="bentConnector3">
            <a:avLst>
              <a:gd name="adj1" fmla="val 50000"/>
            </a:avLst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lowchart: Preparation 35"/>
          <p:cNvSpPr/>
          <p:nvPr/>
        </p:nvSpPr>
        <p:spPr>
          <a:xfrm>
            <a:off x="5540375" y="1554163"/>
            <a:ext cx="1943100" cy="630237"/>
          </a:xfrm>
          <a:prstGeom prst="flowChartPreparation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altLang="lv-LV" sz="1200">
                <a:solidFill>
                  <a:srgbClr val="558ED5"/>
                </a:solidFill>
                <a:cs typeface="Arial" charset="0"/>
              </a:rPr>
              <a:t>Specific programmes for youth</a:t>
            </a:r>
          </a:p>
        </p:txBody>
      </p:sp>
      <p:cxnSp>
        <p:nvCxnSpPr>
          <p:cNvPr id="38" name="Elbow Connector 37"/>
          <p:cNvCxnSpPr>
            <a:stCxn id="36" idx="2"/>
          </p:cNvCxnSpPr>
          <p:nvPr/>
        </p:nvCxnSpPr>
        <p:spPr>
          <a:xfrm rot="5400000">
            <a:off x="4690269" y="2353469"/>
            <a:ext cx="1990725" cy="1652587"/>
          </a:xfrm>
          <a:prstGeom prst="bentConnector3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lowchart: Preparation 42"/>
          <p:cNvSpPr/>
          <p:nvPr/>
        </p:nvSpPr>
        <p:spPr>
          <a:xfrm>
            <a:off x="6704013" y="2411413"/>
            <a:ext cx="2438400" cy="1017587"/>
          </a:xfrm>
          <a:prstGeom prst="flowChartPreparation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altLang="lv-LV" sz="1200">
                <a:solidFill>
                  <a:srgbClr val="558ED5"/>
                </a:solidFill>
                <a:cs typeface="Arial" charset="0"/>
              </a:rPr>
              <a:t>Disadvantaged unemployed (with disabilities, long term unemployed etc) </a:t>
            </a:r>
          </a:p>
        </p:txBody>
      </p:sp>
      <p:sp>
        <p:nvSpPr>
          <p:cNvPr id="44" name="Flowchart: Preparation 43"/>
          <p:cNvSpPr/>
          <p:nvPr/>
        </p:nvSpPr>
        <p:spPr>
          <a:xfrm>
            <a:off x="2011363" y="4837113"/>
            <a:ext cx="2146300" cy="919162"/>
          </a:xfrm>
          <a:prstGeom prst="flowChartPreparation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altLang="lv-LV" sz="1200">
                <a:solidFill>
                  <a:srgbClr val="558ED5"/>
                </a:solidFill>
                <a:cs typeface="Arial" charset="0"/>
              </a:rPr>
              <a:t>Unemployed with appropriate  education or with entrepreneurship skills</a:t>
            </a:r>
          </a:p>
        </p:txBody>
      </p:sp>
      <p:cxnSp>
        <p:nvCxnSpPr>
          <p:cNvPr id="46" name="Elbow Connector 45"/>
          <p:cNvCxnSpPr>
            <a:stCxn id="43" idx="2"/>
            <a:endCxn id="8" idx="0"/>
          </p:cNvCxnSpPr>
          <p:nvPr/>
        </p:nvCxnSpPr>
        <p:spPr>
          <a:xfrm rot="5400000">
            <a:off x="6412706" y="3567907"/>
            <a:ext cx="1649413" cy="1371600"/>
          </a:xfrm>
          <a:prstGeom prst="bentConnector3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/>
          <p:nvPr/>
        </p:nvCxnSpPr>
        <p:spPr>
          <a:xfrm>
            <a:off x="4059238" y="5407025"/>
            <a:ext cx="2960687" cy="655638"/>
          </a:xfrm>
          <a:prstGeom prst="bentConnector3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87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smtClean="0">
                <a:solidFill>
                  <a:srgbClr val="005927"/>
                </a:solidFill>
                <a:latin typeface="Tahoma" pitchFamily="34" charset="0"/>
              </a:rPr>
              <a:t>Involvement in Active Labour </a:t>
            </a:r>
            <a:br>
              <a:rPr lang="en-GB" sz="3200" smtClean="0">
                <a:solidFill>
                  <a:srgbClr val="005927"/>
                </a:solidFill>
                <a:latin typeface="Tahoma" pitchFamily="34" charset="0"/>
              </a:rPr>
            </a:br>
            <a:r>
              <a:rPr lang="en-GB" sz="3200" smtClean="0">
                <a:solidFill>
                  <a:srgbClr val="005927"/>
                </a:solidFill>
                <a:latin typeface="Tahoma" pitchFamily="34" charset="0"/>
              </a:rPr>
              <a:t>Market Policy Measures</a:t>
            </a:r>
            <a:endParaRPr lang="lv-LV" sz="3200" smtClean="0">
              <a:solidFill>
                <a:srgbClr val="005927"/>
              </a:solidFill>
              <a:latin typeface="Tahoma" pitchFamily="34" charset="0"/>
            </a:endParaRPr>
          </a:p>
        </p:txBody>
      </p:sp>
      <p:graphicFrame>
        <p:nvGraphicFramePr>
          <p:cNvPr id="117785" name="Object 25"/>
          <p:cNvGraphicFramePr>
            <a:graphicFrameLocks noGrp="1" noChangeAspect="1"/>
          </p:cNvGraphicFramePr>
          <p:nvPr>
            <p:ph sz="half" idx="1"/>
          </p:nvPr>
        </p:nvGraphicFramePr>
        <p:xfrm>
          <a:off x="0" y="1628775"/>
          <a:ext cx="4899025" cy="3336925"/>
        </p:xfrm>
        <a:graphic>
          <a:graphicData uri="http://schemas.openxmlformats.org/presentationml/2006/ole">
            <p:oleObj spid="_x0000_s117785" name="Chart" r:id="rId3" imgW="4257675" imgH="2543175" progId="Excel.Chart.8">
              <p:embed/>
            </p:oleObj>
          </a:graphicData>
        </a:graphic>
      </p:graphicFrame>
      <p:graphicFrame>
        <p:nvGraphicFramePr>
          <p:cNvPr id="117786" name="Object 26"/>
          <p:cNvGraphicFramePr>
            <a:graphicFrameLocks noGrp="1" noChangeAspect="1"/>
          </p:cNvGraphicFramePr>
          <p:nvPr>
            <p:ph sz="half" idx="2"/>
          </p:nvPr>
        </p:nvGraphicFramePr>
        <p:xfrm>
          <a:off x="3995738" y="1700213"/>
          <a:ext cx="5148262" cy="3990975"/>
        </p:xfrm>
        <a:graphic>
          <a:graphicData uri="http://schemas.openxmlformats.org/presentationml/2006/ole">
            <p:oleObj spid="_x0000_s117786" name="Chart" r:id="rId4" imgW="4276725" imgH="3314700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smtClean="0">
                <a:solidFill>
                  <a:srgbClr val="005927"/>
                </a:solidFill>
                <a:latin typeface="Tahoma" pitchFamily="34" charset="0"/>
              </a:rPr>
              <a:t>SWOT Analysis of 50+</a:t>
            </a:r>
            <a:br>
              <a:rPr lang="en-GB" sz="3200" smtClean="0">
                <a:solidFill>
                  <a:srgbClr val="005927"/>
                </a:solidFill>
                <a:latin typeface="Tahoma" pitchFamily="34" charset="0"/>
              </a:rPr>
            </a:br>
            <a:r>
              <a:rPr lang="en-GB" sz="2000" smtClean="0">
                <a:solidFill>
                  <a:srgbClr val="005927"/>
                </a:solidFill>
                <a:latin typeface="Tahoma" pitchFamily="34" charset="0"/>
              </a:rPr>
              <a:t>(for further elaboration of the national strategy on ageing)</a:t>
            </a:r>
          </a:p>
        </p:txBody>
      </p:sp>
      <p:grpSp>
        <p:nvGrpSpPr>
          <p:cNvPr id="121858" name="Gruppieren 13"/>
          <p:cNvGrpSpPr>
            <a:grpSpLocks/>
          </p:cNvGrpSpPr>
          <p:nvPr/>
        </p:nvGrpSpPr>
        <p:grpSpPr bwMode="auto">
          <a:xfrm>
            <a:off x="755650" y="1484313"/>
            <a:ext cx="7345363" cy="4176712"/>
            <a:chOff x="323849" y="1603827"/>
            <a:chExt cx="5424714" cy="2773736"/>
          </a:xfrm>
        </p:grpSpPr>
        <p:grpSp>
          <p:nvGrpSpPr>
            <p:cNvPr id="121859" name="Gruppieren 12"/>
            <p:cNvGrpSpPr>
              <a:grpSpLocks/>
            </p:cNvGrpSpPr>
            <p:nvPr/>
          </p:nvGrpSpPr>
          <p:grpSpPr bwMode="auto">
            <a:xfrm>
              <a:off x="1430036" y="2160706"/>
              <a:ext cx="3006269" cy="1598476"/>
              <a:chOff x="1430036" y="2160706"/>
              <a:chExt cx="3006269" cy="1598476"/>
            </a:xfrm>
          </p:grpSpPr>
          <p:sp>
            <p:nvSpPr>
              <p:cNvPr id="15" name="Rechteck 14"/>
              <p:cNvSpPr/>
              <p:nvPr/>
            </p:nvSpPr>
            <p:spPr bwMode="gray">
              <a:xfrm>
                <a:off x="2676865" y="3618502"/>
                <a:ext cx="719856" cy="140216"/>
              </a:xfrm>
              <a:prstGeom prst="rect">
                <a:avLst/>
              </a:prstGeom>
              <a:solidFill>
                <a:srgbClr val="969696"/>
              </a:solidFill>
              <a:ln w="12700">
                <a:noFill/>
                <a:round/>
                <a:headEnd/>
                <a:tailEnd/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GB" dirty="0">
                  <a:cs typeface="Arial" charset="0"/>
                </a:endParaRPr>
              </a:p>
            </p:txBody>
          </p:sp>
          <p:sp>
            <p:nvSpPr>
              <p:cNvPr id="16" name="Rechteck 15"/>
              <p:cNvSpPr/>
              <p:nvPr/>
            </p:nvSpPr>
            <p:spPr bwMode="gray">
              <a:xfrm>
                <a:off x="2667485" y="2160472"/>
                <a:ext cx="719856" cy="140215"/>
              </a:xfrm>
              <a:prstGeom prst="rect">
                <a:avLst/>
              </a:prstGeom>
              <a:solidFill>
                <a:srgbClr val="969696"/>
              </a:solidFill>
              <a:ln w="12700">
                <a:noFill/>
                <a:round/>
                <a:headEnd/>
                <a:tailEnd/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GB" dirty="0">
                  <a:cs typeface="Arial" charset="0"/>
                </a:endParaRPr>
              </a:p>
            </p:txBody>
          </p:sp>
          <p:sp>
            <p:nvSpPr>
              <p:cNvPr id="19" name="Rechteck 18"/>
              <p:cNvSpPr/>
              <p:nvPr/>
            </p:nvSpPr>
            <p:spPr bwMode="gray">
              <a:xfrm>
                <a:off x="4297127" y="2873146"/>
                <a:ext cx="139516" cy="142324"/>
              </a:xfrm>
              <a:prstGeom prst="rect">
                <a:avLst/>
              </a:prstGeom>
              <a:solidFill>
                <a:srgbClr val="969696"/>
              </a:solidFill>
              <a:ln w="12700">
                <a:noFill/>
                <a:round/>
                <a:headEnd/>
                <a:tailEnd/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GB" dirty="0">
                  <a:cs typeface="Arial" charset="0"/>
                </a:endParaRPr>
              </a:p>
            </p:txBody>
          </p:sp>
          <p:sp>
            <p:nvSpPr>
              <p:cNvPr id="22" name="Rechteck 21"/>
              <p:cNvSpPr/>
              <p:nvPr/>
            </p:nvSpPr>
            <p:spPr bwMode="gray">
              <a:xfrm>
                <a:off x="1430599" y="2873146"/>
                <a:ext cx="139516" cy="142324"/>
              </a:xfrm>
              <a:prstGeom prst="rect">
                <a:avLst/>
              </a:prstGeom>
              <a:solidFill>
                <a:srgbClr val="969696"/>
              </a:solidFill>
              <a:ln w="12700">
                <a:noFill/>
                <a:round/>
                <a:headEnd/>
                <a:tailEnd/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GB" dirty="0">
                  <a:cs typeface="Arial" charset="0"/>
                </a:endParaRPr>
              </a:p>
            </p:txBody>
          </p:sp>
        </p:grpSp>
        <p:grpSp>
          <p:nvGrpSpPr>
            <p:cNvPr id="121860" name="Gruppieren 7"/>
            <p:cNvGrpSpPr>
              <a:grpSpLocks/>
            </p:cNvGrpSpPr>
            <p:nvPr/>
          </p:nvGrpSpPr>
          <p:grpSpPr bwMode="auto">
            <a:xfrm>
              <a:off x="323849" y="1603827"/>
              <a:ext cx="2567126" cy="1255646"/>
              <a:chOff x="323849" y="1603827"/>
              <a:chExt cx="2567126" cy="1255646"/>
            </a:xfrm>
          </p:grpSpPr>
          <p:sp>
            <p:nvSpPr>
              <p:cNvPr id="24" name="Rectangle 80" descr="© INSCALE GmbH, 26.05.2010&#10;http://www.presentationload.com/"/>
              <p:cNvSpPr>
                <a:spLocks noChangeArrowheads="1"/>
              </p:cNvSpPr>
              <p:nvPr/>
            </p:nvSpPr>
            <p:spPr bwMode="gray">
              <a:xfrm>
                <a:off x="323849" y="1603827"/>
                <a:ext cx="2567565" cy="360554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ln w="12700">
                <a:solidFill>
                  <a:srgbClr val="DDDDDD"/>
                </a:solidFill>
                <a:miter lim="800000"/>
                <a:headEnd/>
                <a:tailEnd/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algn="ctr" defTabSz="801688" eaLnBrk="0" hangingPunct="0">
                  <a:defRPr/>
                </a:pPr>
                <a:r>
                  <a:rPr lang="en-GB" b="1"/>
                  <a:t>Strengths</a:t>
                </a:r>
                <a:r>
                  <a:rPr lang="en-GB"/>
                  <a:t> </a:t>
                </a:r>
              </a:p>
            </p:txBody>
          </p:sp>
          <p:sp>
            <p:nvSpPr>
              <p:cNvPr id="25" name="Rectangle 8" descr="© INSCALE GmbH, 26.05.2010&#10;http://www.presentationload.com/"/>
              <p:cNvSpPr>
                <a:spLocks noChangeArrowheads="1"/>
              </p:cNvSpPr>
              <p:nvPr/>
            </p:nvSpPr>
            <p:spPr bwMode="gray">
              <a:xfrm>
                <a:off x="323849" y="2000226"/>
                <a:ext cx="2567565" cy="859215"/>
              </a:xfrm>
              <a:prstGeom prst="rect">
                <a:avLst/>
              </a:prstGeom>
              <a:gradFill flip="none" rotWithShape="1">
                <a:gsLst>
                  <a:gs pos="0">
                    <a:srgbClr val="D7D7D7"/>
                  </a:gs>
                  <a:gs pos="100000">
                    <a:srgbClr val="FFFFFF"/>
                  </a:gs>
                </a:gsLst>
                <a:lin ang="16200000" scaled="1"/>
                <a:tileRect/>
              </a:gradFill>
              <a:ln w="12700">
                <a:solidFill>
                  <a:srgbClr val="C0C0C0"/>
                </a:solidFill>
                <a:miter lim="800000"/>
                <a:headEnd/>
                <a:tailEnd/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108000" tIns="108000" rIns="144000" bIns="72000"/>
              <a:lstStyle/>
              <a:p>
                <a:pPr>
                  <a:buFont typeface="Arial" charset="0"/>
                  <a:buChar char="•"/>
                  <a:defRPr/>
                </a:pP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en-GB" sz="1400" dirty="0">
                    <a:latin typeface="Calibri" pitchFamily="34" charset="0"/>
                    <a:cs typeface="Arial" charset="0"/>
                  </a:rPr>
                  <a:t>Experience</a:t>
                </a:r>
              </a:p>
              <a:p>
                <a:pPr>
                  <a:buFont typeface="Arial" charset="0"/>
                  <a:buChar char="•"/>
                  <a:defRPr/>
                </a:pP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en-GB" sz="1400" dirty="0">
                    <a:latin typeface="Calibri" pitchFamily="34" charset="0"/>
                    <a:cs typeface="Arial" charset="0"/>
                  </a:rPr>
                  <a:t>Loyalty</a:t>
                </a:r>
              </a:p>
              <a:p>
                <a:pPr>
                  <a:buFont typeface="Arial" charset="0"/>
                  <a:buChar char="•"/>
                  <a:defRPr/>
                </a:pP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en-GB" sz="1400" dirty="0">
                    <a:latin typeface="Calibri" pitchFamily="34" charset="0"/>
                    <a:cs typeface="Arial" charset="0"/>
                  </a:rPr>
                  <a:t>Skills</a:t>
                </a:r>
              </a:p>
              <a:p>
                <a:pPr>
                  <a:buFont typeface="Arial" charset="0"/>
                  <a:buChar char="•"/>
                  <a:defRPr/>
                </a:pP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en-GB" sz="1400" dirty="0">
                    <a:latin typeface="Calibri" pitchFamily="34" charset="0"/>
                    <a:cs typeface="Arial" charset="0"/>
                  </a:rPr>
                  <a:t>Adult children</a:t>
                </a:r>
              </a:p>
              <a:p>
                <a:pPr>
                  <a:buFont typeface="Arial" charset="0"/>
                  <a:buChar char="•"/>
                  <a:defRPr/>
                </a:pP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en-GB" sz="1400" dirty="0">
                    <a:latin typeface="Calibri" pitchFamily="34" charset="0"/>
                    <a:cs typeface="Arial" charset="0"/>
                  </a:rPr>
                  <a:t>Fewer household problems</a:t>
                </a:r>
              </a:p>
              <a:p>
                <a:pPr>
                  <a:lnSpc>
                    <a:spcPct val="95000"/>
                  </a:lnSpc>
                  <a:spcAft>
                    <a:spcPts val="800"/>
                  </a:spcAft>
                  <a:buClr>
                    <a:srgbClr val="969696"/>
                  </a:buClr>
                  <a:defRPr/>
                </a:pPr>
                <a:r>
                  <a:rPr lang="en-GB" sz="1400" dirty="0">
                    <a:solidFill>
                      <a:srgbClr val="000000"/>
                    </a:solidFill>
                    <a:cs typeface="Arial" charset="0"/>
                  </a:rPr>
                  <a:t>.</a:t>
                </a:r>
              </a:p>
            </p:txBody>
          </p:sp>
        </p:grpSp>
        <p:grpSp>
          <p:nvGrpSpPr>
            <p:cNvPr id="121861" name="Gruppieren 6"/>
            <p:cNvGrpSpPr>
              <a:grpSpLocks/>
            </p:cNvGrpSpPr>
            <p:nvPr/>
          </p:nvGrpSpPr>
          <p:grpSpPr bwMode="auto">
            <a:xfrm>
              <a:off x="3218894" y="1603827"/>
              <a:ext cx="2529669" cy="1255646"/>
              <a:chOff x="3218894" y="1603827"/>
              <a:chExt cx="2529669" cy="1255646"/>
            </a:xfrm>
          </p:grpSpPr>
          <p:sp>
            <p:nvSpPr>
              <p:cNvPr id="27" name="Rectangle 80" descr="© INSCALE GmbH, 26.05.2010&#10;http://www.presentationload.com/"/>
              <p:cNvSpPr>
                <a:spLocks noChangeArrowheads="1"/>
              </p:cNvSpPr>
              <p:nvPr/>
            </p:nvSpPr>
            <p:spPr bwMode="gray">
              <a:xfrm>
                <a:off x="3218515" y="1603827"/>
                <a:ext cx="2528875" cy="360554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ln w="12700">
                <a:solidFill>
                  <a:srgbClr val="DDDDDD"/>
                </a:solidFill>
                <a:miter lim="800000"/>
                <a:headEnd/>
                <a:tailEnd/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algn="ctr" defTabSz="801688" eaLnBrk="0" hangingPunct="0">
                  <a:defRPr/>
                </a:pPr>
                <a:r>
                  <a:rPr lang="en-GB" b="1"/>
                  <a:t>Weaknesses</a:t>
                </a:r>
                <a:r>
                  <a:rPr lang="en-GB"/>
                  <a:t> </a:t>
                </a:r>
              </a:p>
            </p:txBody>
          </p:sp>
          <p:sp>
            <p:nvSpPr>
              <p:cNvPr id="28" name="Rectangle 8" descr="© INSCALE GmbH, 26.05.2010&#10;http://www.presentationload.com/"/>
              <p:cNvSpPr>
                <a:spLocks noChangeArrowheads="1"/>
              </p:cNvSpPr>
              <p:nvPr/>
            </p:nvSpPr>
            <p:spPr bwMode="gray">
              <a:xfrm>
                <a:off x="3218515" y="2003388"/>
                <a:ext cx="2530048" cy="856052"/>
              </a:xfrm>
              <a:prstGeom prst="rect">
                <a:avLst/>
              </a:prstGeom>
              <a:gradFill flip="none" rotWithShape="1">
                <a:gsLst>
                  <a:gs pos="0">
                    <a:srgbClr val="D7D7D7"/>
                  </a:gs>
                  <a:gs pos="100000">
                    <a:srgbClr val="FFFFFF"/>
                  </a:gs>
                </a:gsLst>
                <a:lin ang="16200000" scaled="1"/>
                <a:tileRect/>
              </a:gradFill>
              <a:ln w="12700">
                <a:solidFill>
                  <a:srgbClr val="C0C0C0"/>
                </a:solidFill>
                <a:miter lim="800000"/>
                <a:headEnd/>
                <a:tailEnd/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108000" tIns="108000" rIns="144000" bIns="72000"/>
              <a:lstStyle/>
              <a:p>
                <a:pPr>
                  <a:buFont typeface="Arial" charset="0"/>
                  <a:buChar char="•"/>
                  <a:defRPr/>
                </a:pP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en-GB" sz="1400" dirty="0">
                    <a:latin typeface="Calibri" pitchFamily="34" charset="0"/>
                    <a:cs typeface="Arial" charset="0"/>
                  </a:rPr>
                  <a:t>Inability to adjust </a:t>
                </a:r>
                <a:r>
                  <a:rPr lang="en-GB" sz="1400" dirty="0" err="1">
                    <a:latin typeface="Calibri" pitchFamily="34" charset="0"/>
                    <a:cs typeface="Arial" charset="0"/>
                  </a:rPr>
                  <a:t>fastly</a:t>
                </a:r>
                <a:r>
                  <a:rPr lang="en-GB" sz="1400" dirty="0">
                    <a:latin typeface="Calibri" pitchFamily="34" charset="0"/>
                    <a:cs typeface="Arial" charset="0"/>
                  </a:rPr>
                  <a:t> to workplace changes </a:t>
                </a:r>
              </a:p>
              <a:p>
                <a:pPr>
                  <a:buFont typeface="Arial" charset="0"/>
                  <a:buChar char="•"/>
                  <a:defRPr/>
                </a:pP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en-GB" sz="1400" dirty="0">
                    <a:latin typeface="Calibri" pitchFamily="34" charset="0"/>
                    <a:cs typeface="Arial" charset="0"/>
                  </a:rPr>
                  <a:t>Decrease in work ability</a:t>
                </a:r>
              </a:p>
              <a:p>
                <a:pPr>
                  <a:buFont typeface="Arial" charset="0"/>
                  <a:buChar char="•"/>
                  <a:defRPr/>
                </a:pP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en-GB" sz="1400" dirty="0">
                    <a:latin typeface="Calibri" pitchFamily="34" charset="0"/>
                    <a:cs typeface="Arial" charset="0"/>
                  </a:rPr>
                  <a:t>Worsening of health</a:t>
                </a:r>
              </a:p>
              <a:p>
                <a:pPr>
                  <a:buFont typeface="Arial" charset="0"/>
                  <a:buChar char="•"/>
                  <a:defRPr/>
                </a:pPr>
                <a:endParaRPr lang="en-GB" sz="1400" dirty="0">
                  <a:latin typeface="Calibri" pitchFamily="34" charset="0"/>
                  <a:cs typeface="Arial" charset="0"/>
                </a:endParaRPr>
              </a:p>
            </p:txBody>
          </p:sp>
        </p:grpSp>
        <p:grpSp>
          <p:nvGrpSpPr>
            <p:cNvPr id="121862" name="Gruppieren 8"/>
            <p:cNvGrpSpPr>
              <a:grpSpLocks/>
            </p:cNvGrpSpPr>
            <p:nvPr/>
          </p:nvGrpSpPr>
          <p:grpSpPr bwMode="auto">
            <a:xfrm>
              <a:off x="323849" y="2976250"/>
              <a:ext cx="2613971" cy="1401312"/>
              <a:chOff x="323849" y="2976250"/>
              <a:chExt cx="2613971" cy="1401312"/>
            </a:xfrm>
          </p:grpSpPr>
          <p:sp>
            <p:nvSpPr>
              <p:cNvPr id="33" name="Rectangle 80" descr="© INSCALE GmbH, 26.05.2010&#10;http://www.presentationload.com/"/>
              <p:cNvSpPr>
                <a:spLocks noChangeArrowheads="1"/>
              </p:cNvSpPr>
              <p:nvPr/>
            </p:nvSpPr>
            <p:spPr bwMode="gray">
              <a:xfrm>
                <a:off x="323849" y="2976463"/>
                <a:ext cx="2614461" cy="364771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ln w="12700">
                <a:solidFill>
                  <a:srgbClr val="DDDDDD"/>
                </a:solidFill>
                <a:miter lim="800000"/>
                <a:headEnd/>
                <a:tailEnd/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algn="ctr" defTabSz="801688" eaLnBrk="0" hangingPunct="0">
                  <a:defRPr/>
                </a:pPr>
                <a:r>
                  <a:rPr lang="en-GB" b="1"/>
                  <a:t>Opportunities</a:t>
                </a:r>
                <a:r>
                  <a:rPr lang="en-GB"/>
                  <a:t> </a:t>
                </a:r>
              </a:p>
            </p:txBody>
          </p:sp>
          <p:sp>
            <p:nvSpPr>
              <p:cNvPr id="34" name="Rectangle 8" descr="© INSCALE GmbH, 26.05.2010&#10;http://www.presentationload.com/"/>
              <p:cNvSpPr>
                <a:spLocks noChangeArrowheads="1"/>
              </p:cNvSpPr>
              <p:nvPr/>
            </p:nvSpPr>
            <p:spPr bwMode="gray">
              <a:xfrm>
                <a:off x="323849" y="3391838"/>
                <a:ext cx="2614461" cy="985725"/>
              </a:xfrm>
              <a:prstGeom prst="rect">
                <a:avLst/>
              </a:prstGeom>
              <a:gradFill flip="none" rotWithShape="1">
                <a:gsLst>
                  <a:gs pos="0">
                    <a:srgbClr val="D7D7D7"/>
                  </a:gs>
                  <a:gs pos="100000">
                    <a:srgbClr val="FFFFFF"/>
                  </a:gs>
                </a:gsLst>
                <a:lin ang="16200000" scaled="1"/>
                <a:tileRect/>
              </a:gradFill>
              <a:ln w="12700">
                <a:solidFill>
                  <a:srgbClr val="C0C0C0"/>
                </a:solidFill>
                <a:miter lim="800000"/>
                <a:headEnd/>
                <a:tailEnd/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108000" tIns="108000" rIns="144000" bIns="72000"/>
              <a:lstStyle/>
              <a:p>
                <a:pPr>
                  <a:buFont typeface="Arial" charset="0"/>
                  <a:buChar char="•"/>
                  <a:defRPr/>
                </a:pP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400" dirty="0" err="1">
                    <a:latin typeface="Calibri" pitchFamily="34" charset="0"/>
                    <a:cs typeface="Arial" charset="0"/>
                  </a:rPr>
                  <a:t>Continue</a:t>
                </a: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400" dirty="0" err="1">
                    <a:latin typeface="Calibri" pitchFamily="34" charset="0"/>
                    <a:cs typeface="Arial" charset="0"/>
                  </a:rPr>
                  <a:t>current</a:t>
                </a: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400" dirty="0" err="1">
                    <a:latin typeface="Calibri" pitchFamily="34" charset="0"/>
                    <a:cs typeface="Arial" charset="0"/>
                  </a:rPr>
                  <a:t>job</a:t>
                </a:r>
                <a:endParaRPr lang="lv-LV" sz="1400" dirty="0">
                  <a:latin typeface="Calibri" pitchFamily="34" charset="0"/>
                  <a:cs typeface="Arial" charset="0"/>
                </a:endParaRPr>
              </a:p>
              <a:p>
                <a:pPr>
                  <a:buFont typeface="Arial" charset="0"/>
                  <a:buChar char="•"/>
                  <a:defRPr/>
                </a:pP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400" dirty="0" err="1">
                    <a:latin typeface="Calibri" pitchFamily="34" charset="0"/>
                    <a:cs typeface="Arial" charset="0"/>
                  </a:rPr>
                  <a:t>Involve</a:t>
                </a: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400" dirty="0" err="1">
                    <a:latin typeface="Calibri" pitchFamily="34" charset="0"/>
                    <a:cs typeface="Arial" charset="0"/>
                  </a:rPr>
                  <a:t>in</a:t>
                </a: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400" dirty="0" err="1">
                    <a:latin typeface="Calibri" pitchFamily="34" charset="0"/>
                    <a:cs typeface="Arial" charset="0"/>
                  </a:rPr>
                  <a:t>life-long</a:t>
                </a: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400" dirty="0" err="1">
                    <a:latin typeface="Calibri" pitchFamily="34" charset="0"/>
                    <a:cs typeface="Arial" charset="0"/>
                  </a:rPr>
                  <a:t>learning</a:t>
                </a: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400" dirty="0" err="1">
                    <a:latin typeface="Calibri" pitchFamily="34" charset="0"/>
                    <a:cs typeface="Arial" charset="0"/>
                  </a:rPr>
                  <a:t>programmes</a:t>
                </a:r>
                <a:endParaRPr lang="lv-LV" sz="1400" dirty="0">
                  <a:latin typeface="Calibri" pitchFamily="34" charset="0"/>
                  <a:cs typeface="Arial" charset="0"/>
                </a:endParaRPr>
              </a:p>
              <a:p>
                <a:pPr>
                  <a:buFont typeface="Arial" charset="0"/>
                  <a:buChar char="•"/>
                  <a:defRPr/>
                </a:pP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400" dirty="0" err="1">
                    <a:latin typeface="Calibri" pitchFamily="34" charset="0"/>
                    <a:cs typeface="Arial" charset="0"/>
                  </a:rPr>
                  <a:t>Look</a:t>
                </a: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400" dirty="0" err="1">
                    <a:latin typeface="Calibri" pitchFamily="34" charset="0"/>
                    <a:cs typeface="Arial" charset="0"/>
                  </a:rPr>
                  <a:t>for</a:t>
                </a: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400" dirty="0" err="1">
                    <a:latin typeface="Calibri" pitchFamily="34" charset="0"/>
                    <a:cs typeface="Arial" charset="0"/>
                  </a:rPr>
                  <a:t>more</a:t>
                </a: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400" dirty="0" err="1">
                    <a:latin typeface="Calibri" pitchFamily="34" charset="0"/>
                    <a:cs typeface="Arial" charset="0"/>
                  </a:rPr>
                  <a:t>suitable</a:t>
                </a: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400" dirty="0" err="1">
                    <a:latin typeface="Calibri" pitchFamily="34" charset="0"/>
                    <a:cs typeface="Arial" charset="0"/>
                  </a:rPr>
                  <a:t>job</a:t>
                </a:r>
                <a:endParaRPr lang="lv-LV" sz="1400" dirty="0">
                  <a:latin typeface="Calibri" pitchFamily="34" charset="0"/>
                  <a:cs typeface="Arial" charset="0"/>
                </a:endParaRPr>
              </a:p>
              <a:p>
                <a:pPr>
                  <a:buFont typeface="Arial" charset="0"/>
                  <a:buChar char="•"/>
                  <a:defRPr/>
                </a:pP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400" dirty="0" err="1">
                    <a:latin typeface="Calibri" pitchFamily="34" charset="0"/>
                    <a:cs typeface="Arial" charset="0"/>
                  </a:rPr>
                  <a:t>Start</a:t>
                </a: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400" dirty="0" err="1">
                    <a:latin typeface="Calibri" pitchFamily="34" charset="0"/>
                    <a:cs typeface="Arial" charset="0"/>
                  </a:rPr>
                  <a:t>business</a:t>
                </a: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400" dirty="0" err="1">
                    <a:latin typeface="Calibri" pitchFamily="34" charset="0"/>
                    <a:cs typeface="Arial" charset="0"/>
                  </a:rPr>
                  <a:t>or</a:t>
                </a: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400" dirty="0" err="1">
                    <a:latin typeface="Calibri" pitchFamily="34" charset="0"/>
                    <a:cs typeface="Arial" charset="0"/>
                  </a:rPr>
                  <a:t>self-employment</a:t>
                </a:r>
                <a:endParaRPr lang="lv-LV" sz="1400" dirty="0">
                  <a:latin typeface="Calibri" pitchFamily="34" charset="0"/>
                  <a:cs typeface="Arial" charset="0"/>
                </a:endParaRPr>
              </a:p>
              <a:p>
                <a:pPr>
                  <a:buFont typeface="Arial" charset="0"/>
                  <a:buChar char="•"/>
                  <a:defRPr/>
                </a:pP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400" dirty="0" err="1">
                    <a:latin typeface="Calibri" pitchFamily="34" charset="0"/>
                    <a:cs typeface="Arial" charset="0"/>
                  </a:rPr>
                  <a:t>Look</a:t>
                </a: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400" dirty="0" err="1">
                    <a:latin typeface="Calibri" pitchFamily="34" charset="0"/>
                    <a:cs typeface="Arial" charset="0"/>
                  </a:rPr>
                  <a:t>for</a:t>
                </a: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400" dirty="0" err="1">
                    <a:latin typeface="Calibri" pitchFamily="34" charset="0"/>
                    <a:cs typeface="Arial" charset="0"/>
                  </a:rPr>
                  <a:t>social</a:t>
                </a: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400" dirty="0" err="1">
                    <a:latin typeface="Calibri" pitchFamily="34" charset="0"/>
                    <a:cs typeface="Arial" charset="0"/>
                  </a:rPr>
                  <a:t>services</a:t>
                </a:r>
                <a:r>
                  <a:rPr lang="lv-LV" sz="14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400" dirty="0" err="1">
                    <a:latin typeface="Calibri" pitchFamily="34" charset="0"/>
                    <a:cs typeface="Arial" charset="0"/>
                  </a:rPr>
                  <a:t>support</a:t>
                </a:r>
                <a:r>
                  <a:rPr lang="lv-LV" sz="1400" dirty="0">
                    <a:latin typeface="Calibri" pitchFamily="34" charset="0"/>
                    <a:cs typeface="Arial" charset="0"/>
                  </a:rPr>
                  <a:t>  </a:t>
                </a:r>
                <a:endParaRPr lang="lv-LV" sz="1400" noProof="1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grpSp>
          <p:nvGrpSpPr>
            <p:cNvPr id="121863" name="Gruppieren 5"/>
            <p:cNvGrpSpPr>
              <a:grpSpLocks/>
            </p:cNvGrpSpPr>
            <p:nvPr/>
          </p:nvGrpSpPr>
          <p:grpSpPr bwMode="auto">
            <a:xfrm>
              <a:off x="3265740" y="2976250"/>
              <a:ext cx="2482823" cy="1401313"/>
              <a:chOff x="3265740" y="2976250"/>
              <a:chExt cx="2482823" cy="1401313"/>
            </a:xfrm>
          </p:grpSpPr>
          <p:sp>
            <p:nvSpPr>
              <p:cNvPr id="36" name="Rectangle 80" descr="© INSCALE GmbH, 26.05.2010&#10;http://www.presentationload.com/"/>
              <p:cNvSpPr>
                <a:spLocks noChangeArrowheads="1"/>
              </p:cNvSpPr>
              <p:nvPr/>
            </p:nvSpPr>
            <p:spPr bwMode="gray">
              <a:xfrm>
                <a:off x="3265411" y="2976463"/>
                <a:ext cx="2481979" cy="364771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ln w="12700">
                <a:solidFill>
                  <a:srgbClr val="DDDDDD"/>
                </a:solidFill>
                <a:miter lim="800000"/>
                <a:headEnd/>
                <a:tailEnd/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anchor="ctr"/>
              <a:lstStyle/>
              <a:p>
                <a:pPr algn="ctr" defTabSz="801688" eaLnBrk="0" hangingPunct="0">
                  <a:defRPr/>
                </a:pPr>
                <a:r>
                  <a:rPr lang="en-GB" b="1"/>
                  <a:t>Threats</a:t>
                </a:r>
                <a:r>
                  <a:rPr lang="en-GB"/>
                  <a:t> </a:t>
                </a:r>
              </a:p>
            </p:txBody>
          </p:sp>
          <p:sp>
            <p:nvSpPr>
              <p:cNvPr id="37" name="Rectangle 8" descr="© INSCALE GmbH, 26.05.2010&#10;http://www.presentationload.com/"/>
              <p:cNvSpPr>
                <a:spLocks noChangeArrowheads="1"/>
              </p:cNvSpPr>
              <p:nvPr/>
            </p:nvSpPr>
            <p:spPr bwMode="gray">
              <a:xfrm>
                <a:off x="3265411" y="3380241"/>
                <a:ext cx="2483152" cy="997322"/>
              </a:xfrm>
              <a:prstGeom prst="rect">
                <a:avLst/>
              </a:prstGeom>
              <a:gradFill flip="none" rotWithShape="1">
                <a:gsLst>
                  <a:gs pos="0">
                    <a:srgbClr val="D7D7D7"/>
                  </a:gs>
                  <a:gs pos="100000">
                    <a:srgbClr val="FFFFFF"/>
                  </a:gs>
                </a:gsLst>
                <a:lin ang="16200000" scaled="1"/>
                <a:tileRect/>
              </a:gradFill>
              <a:ln w="12700">
                <a:solidFill>
                  <a:srgbClr val="C0C0C0"/>
                </a:solidFill>
                <a:miter lim="800000"/>
                <a:headEnd/>
                <a:tailEnd/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108000" tIns="108000" rIns="144000" bIns="72000"/>
              <a:lstStyle/>
              <a:p>
                <a:pPr>
                  <a:defRPr/>
                </a:pPr>
                <a:r>
                  <a:rPr lang="lv-LV" sz="1300" dirty="0">
                    <a:latin typeface="Calibri" pitchFamily="34" charset="0"/>
                    <a:cs typeface="Arial" charset="0"/>
                  </a:rPr>
                  <a:t>Loss </a:t>
                </a:r>
                <a:r>
                  <a:rPr lang="lv-LV" sz="1300" dirty="0" err="1">
                    <a:latin typeface="Calibri" pitchFamily="34" charset="0"/>
                    <a:cs typeface="Arial" charset="0"/>
                  </a:rPr>
                  <a:t>of</a:t>
                </a:r>
                <a:r>
                  <a:rPr lang="lv-LV" sz="13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300" dirty="0" err="1">
                    <a:latin typeface="Calibri" pitchFamily="34" charset="0"/>
                    <a:cs typeface="Arial" charset="0"/>
                  </a:rPr>
                  <a:t>job</a:t>
                </a:r>
                <a:r>
                  <a:rPr lang="lv-LV" sz="13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300" dirty="0" err="1">
                    <a:latin typeface="Calibri" pitchFamily="34" charset="0"/>
                    <a:cs typeface="Arial" charset="0"/>
                  </a:rPr>
                  <a:t>due</a:t>
                </a:r>
                <a:r>
                  <a:rPr lang="lv-LV" sz="1300" dirty="0">
                    <a:latin typeface="Calibri" pitchFamily="34" charset="0"/>
                    <a:cs typeface="Arial" charset="0"/>
                  </a:rPr>
                  <a:t> to:</a:t>
                </a:r>
              </a:p>
              <a:p>
                <a:pPr>
                  <a:buFont typeface="Arial" charset="0"/>
                  <a:buChar char="•"/>
                  <a:defRPr/>
                </a:pPr>
                <a:r>
                  <a:rPr lang="lv-LV" sz="13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300" dirty="0" err="1">
                    <a:latin typeface="Calibri" pitchFamily="34" charset="0"/>
                    <a:cs typeface="Arial" charset="0"/>
                  </a:rPr>
                  <a:t>Health</a:t>
                </a:r>
                <a:r>
                  <a:rPr lang="lv-LV" sz="13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300" dirty="0" err="1">
                    <a:latin typeface="Calibri" pitchFamily="34" charset="0"/>
                    <a:cs typeface="Arial" charset="0"/>
                  </a:rPr>
                  <a:t>problems</a:t>
                </a:r>
                <a:r>
                  <a:rPr lang="lv-LV" sz="1300" dirty="0">
                    <a:latin typeface="Calibri" pitchFamily="34" charset="0"/>
                    <a:cs typeface="Arial" charset="0"/>
                  </a:rPr>
                  <a:t> </a:t>
                </a:r>
              </a:p>
              <a:p>
                <a:pPr>
                  <a:buFont typeface="Arial" charset="0"/>
                  <a:buChar char="•"/>
                  <a:defRPr/>
                </a:pPr>
                <a:r>
                  <a:rPr lang="lv-LV" sz="13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300" dirty="0" err="1">
                    <a:latin typeface="Calibri" pitchFamily="34" charset="0"/>
                    <a:cs typeface="Arial" charset="0"/>
                  </a:rPr>
                  <a:t>Lack</a:t>
                </a:r>
                <a:r>
                  <a:rPr lang="lv-LV" sz="13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300" dirty="0" err="1">
                    <a:latin typeface="Calibri" pitchFamily="34" charset="0"/>
                    <a:cs typeface="Arial" charset="0"/>
                  </a:rPr>
                  <a:t>of</a:t>
                </a:r>
                <a:r>
                  <a:rPr lang="lv-LV" sz="13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300" dirty="0" err="1">
                    <a:latin typeface="Calibri" pitchFamily="34" charset="0"/>
                    <a:cs typeface="Arial" charset="0"/>
                  </a:rPr>
                  <a:t>knowledge</a:t>
                </a:r>
                <a:r>
                  <a:rPr lang="lv-LV" sz="13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300" dirty="0" err="1">
                    <a:latin typeface="Calibri" pitchFamily="34" charset="0"/>
                    <a:cs typeface="Arial" charset="0"/>
                  </a:rPr>
                  <a:t>and</a:t>
                </a:r>
                <a:r>
                  <a:rPr lang="lv-LV" sz="13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300" dirty="0" err="1">
                    <a:latin typeface="Calibri" pitchFamily="34" charset="0"/>
                    <a:cs typeface="Arial" charset="0"/>
                  </a:rPr>
                  <a:t>skills</a:t>
                </a:r>
                <a:r>
                  <a:rPr lang="lv-LV" sz="1300" dirty="0">
                    <a:latin typeface="Calibri" pitchFamily="34" charset="0"/>
                    <a:cs typeface="Arial" charset="0"/>
                  </a:rPr>
                  <a:t> </a:t>
                </a:r>
              </a:p>
              <a:p>
                <a:pPr>
                  <a:buFont typeface="Arial" charset="0"/>
                  <a:buChar char="•"/>
                  <a:defRPr/>
                </a:pPr>
                <a:r>
                  <a:rPr lang="lv-LV" sz="13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300" dirty="0" err="1">
                    <a:latin typeface="Calibri" pitchFamily="34" charset="0"/>
                    <a:cs typeface="Arial" charset="0"/>
                  </a:rPr>
                  <a:t>Inability</a:t>
                </a:r>
                <a:r>
                  <a:rPr lang="lv-LV" sz="1300" dirty="0">
                    <a:latin typeface="Calibri" pitchFamily="34" charset="0"/>
                    <a:cs typeface="Arial" charset="0"/>
                  </a:rPr>
                  <a:t> to </a:t>
                </a:r>
                <a:r>
                  <a:rPr lang="lv-LV" sz="1300" dirty="0" err="1">
                    <a:latin typeface="Calibri" pitchFamily="34" charset="0"/>
                    <a:cs typeface="Arial" charset="0"/>
                  </a:rPr>
                  <a:t>cope</a:t>
                </a:r>
                <a:r>
                  <a:rPr lang="lv-LV" sz="13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300" dirty="0" err="1">
                    <a:latin typeface="Calibri" pitchFamily="34" charset="0"/>
                    <a:cs typeface="Arial" charset="0"/>
                  </a:rPr>
                  <a:t>with</a:t>
                </a:r>
                <a:r>
                  <a:rPr lang="lv-LV" sz="13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300" dirty="0" err="1">
                    <a:latin typeface="Calibri" pitchFamily="34" charset="0"/>
                    <a:cs typeface="Arial" charset="0"/>
                  </a:rPr>
                  <a:t>work</a:t>
                </a:r>
                <a:r>
                  <a:rPr lang="lv-LV" sz="13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300" dirty="0" err="1">
                    <a:latin typeface="Calibri" pitchFamily="34" charset="0"/>
                    <a:cs typeface="Arial" charset="0"/>
                  </a:rPr>
                  <a:t>responsibilities</a:t>
                </a:r>
                <a:endParaRPr lang="lv-LV" sz="1300" dirty="0">
                  <a:latin typeface="Calibri" pitchFamily="34" charset="0"/>
                  <a:cs typeface="Arial" charset="0"/>
                </a:endParaRPr>
              </a:p>
              <a:p>
                <a:pPr>
                  <a:buFont typeface="Arial" charset="0"/>
                  <a:buChar char="•"/>
                  <a:defRPr/>
                </a:pPr>
                <a:r>
                  <a:rPr lang="lv-LV" sz="13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300" dirty="0" err="1">
                    <a:latin typeface="Calibri" pitchFamily="34" charset="0"/>
                    <a:cs typeface="Arial" charset="0"/>
                  </a:rPr>
                  <a:t>Stereotypes</a:t>
                </a:r>
                <a:r>
                  <a:rPr lang="lv-LV" sz="1300" dirty="0">
                    <a:latin typeface="Calibri" pitchFamily="34" charset="0"/>
                    <a:cs typeface="Arial" charset="0"/>
                  </a:rPr>
                  <a:t>, </a:t>
                </a:r>
                <a:r>
                  <a:rPr lang="lv-LV" sz="1300" dirty="0" err="1">
                    <a:latin typeface="Calibri" pitchFamily="34" charset="0"/>
                    <a:cs typeface="Arial" charset="0"/>
                  </a:rPr>
                  <a:t>early</a:t>
                </a:r>
                <a:r>
                  <a:rPr lang="lv-LV" sz="13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300" dirty="0" err="1">
                    <a:latin typeface="Calibri" pitchFamily="34" charset="0"/>
                    <a:cs typeface="Arial" charset="0"/>
                  </a:rPr>
                  <a:t>retirement</a:t>
                </a:r>
                <a:r>
                  <a:rPr lang="lv-LV" sz="13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300" dirty="0" err="1">
                    <a:latin typeface="Calibri" pitchFamily="34" charset="0"/>
                    <a:cs typeface="Arial" charset="0"/>
                  </a:rPr>
                  <a:t>option</a:t>
                </a:r>
                <a:endParaRPr lang="lv-LV" sz="1300" dirty="0">
                  <a:latin typeface="Calibri" pitchFamily="34" charset="0"/>
                  <a:cs typeface="Arial" charset="0"/>
                </a:endParaRPr>
              </a:p>
              <a:p>
                <a:pPr>
                  <a:buFont typeface="Arial" charset="0"/>
                  <a:buChar char="•"/>
                  <a:defRPr/>
                </a:pPr>
                <a:r>
                  <a:rPr lang="lv-LV" sz="13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300" dirty="0" err="1">
                    <a:latin typeface="Calibri" pitchFamily="34" charset="0"/>
                    <a:cs typeface="Arial" charset="0"/>
                  </a:rPr>
                  <a:t>Changes</a:t>
                </a:r>
                <a:r>
                  <a:rPr lang="lv-LV" sz="13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300" dirty="0" err="1">
                    <a:latin typeface="Calibri" pitchFamily="34" charset="0"/>
                    <a:cs typeface="Arial" charset="0"/>
                  </a:rPr>
                  <a:t>in</a:t>
                </a:r>
                <a:r>
                  <a:rPr lang="lv-LV" sz="13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300" dirty="0" err="1">
                    <a:latin typeface="Calibri" pitchFamily="34" charset="0"/>
                    <a:cs typeface="Arial" charset="0"/>
                  </a:rPr>
                  <a:t>economic</a:t>
                </a:r>
                <a:r>
                  <a:rPr lang="lv-LV" sz="1300" dirty="0">
                    <a:latin typeface="Calibri" pitchFamily="34" charset="0"/>
                    <a:cs typeface="Arial" charset="0"/>
                  </a:rPr>
                  <a:t> </a:t>
                </a:r>
                <a:r>
                  <a:rPr lang="lv-LV" sz="1300" dirty="0" err="1">
                    <a:latin typeface="Calibri" pitchFamily="34" charset="0"/>
                    <a:cs typeface="Arial" charset="0"/>
                  </a:rPr>
                  <a:t>sectors</a:t>
                </a:r>
                <a:endParaRPr lang="lv-LV" sz="1300" dirty="0">
                  <a:latin typeface="Calibri" pitchFamily="34" charset="0"/>
                  <a:cs typeface="Arial" charset="0"/>
                </a:endParaRPr>
              </a:p>
            </p:txBody>
          </p:sp>
        </p:grp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Title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935038"/>
          </a:xfrm>
        </p:spPr>
        <p:txBody>
          <a:bodyPr/>
          <a:lstStyle/>
          <a:p>
            <a:pPr eaLnBrk="1" hangingPunct="1"/>
            <a:r>
              <a:rPr lang="en-GB" altLang="lv-LV" sz="3600" smtClean="0">
                <a:solidFill>
                  <a:srgbClr val="005927"/>
                </a:solidFill>
                <a:latin typeface="Arial" charset="0"/>
              </a:rPr>
              <a:t>Few Challenges to cope with...</a:t>
            </a:r>
            <a:endParaRPr lang="en-GB" sz="3600" smtClean="0">
              <a:solidFill>
                <a:srgbClr val="005927"/>
              </a:solidFill>
            </a:endParaRPr>
          </a:p>
        </p:txBody>
      </p:sp>
      <p:sp>
        <p:nvSpPr>
          <p:cNvPr id="122882" name="Subtitle 2"/>
          <p:cNvSpPr>
            <a:spLocks noGrp="1"/>
          </p:cNvSpPr>
          <p:nvPr>
            <p:ph type="subTitle" idx="1"/>
          </p:nvPr>
        </p:nvSpPr>
        <p:spPr>
          <a:xfrm>
            <a:off x="539750" y="1125538"/>
            <a:ext cx="8064500" cy="2087562"/>
          </a:xfrm>
        </p:spPr>
        <p:txBody>
          <a:bodyPr/>
          <a:lstStyle/>
          <a:p>
            <a:pPr algn="just" eaLnBrk="1" hangingPunct="1">
              <a:buFont typeface="Wingdings" pitchFamily="2" charset="2"/>
              <a:buChar char="q"/>
            </a:pPr>
            <a:r>
              <a:rPr lang="en-GB" altLang="lv-LV" sz="160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GB" altLang="lv-LV" sz="200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Jobless growth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en-GB" altLang="lv-LV" sz="200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Management of migration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en-GB" altLang="lv-LV" sz="200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LTU, inactivity, poverty 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en-GB" altLang="lv-LV" sz="200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More effective profiling of unemployed and activation of unemployed 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en-GB" altLang="lv-LV" sz="200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Improving cooperation with employers (including better matching)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en-GB" altLang="lv-LV" sz="200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Incentives for regional mobility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en-GB" altLang="lv-LV" sz="200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Appropriate Life-long learning system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en-GB" altLang="lv-LV" sz="200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Cooperation of different institutions in order to introduce the labour market anticipating change system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en-GB" altLang="lv-LV" sz="200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Appropriate outsourcing of service provision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en-GB" altLang="lv-LV" sz="200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New programme «Skills for 50+» (2015-2020)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en-GB" altLang="lv-LV" sz="200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And others...</a:t>
            </a:r>
          </a:p>
          <a:p>
            <a:pPr algn="just"/>
            <a:endParaRPr lang="en-GB" sz="2000" smtClean="0">
              <a:solidFill>
                <a:srgbClr val="898989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Virsraksts 4"/>
          <p:cNvSpPr txBox="1">
            <a:spLocks/>
          </p:cNvSpPr>
          <p:nvPr/>
        </p:nvSpPr>
        <p:spPr bwMode="auto">
          <a:xfrm>
            <a:off x="447675" y="4868863"/>
            <a:ext cx="3097213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lv-LV" sz="2000">
              <a:solidFill>
                <a:srgbClr val="005927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24930" name="Virsraksts 4"/>
          <p:cNvSpPr txBox="1">
            <a:spLocks/>
          </p:cNvSpPr>
          <p:nvPr/>
        </p:nvSpPr>
        <p:spPr bwMode="auto">
          <a:xfrm>
            <a:off x="3059113" y="2292350"/>
            <a:ext cx="3097212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lv-LV" sz="2000">
              <a:solidFill>
                <a:srgbClr val="005927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24931" name="Rectangle 1"/>
          <p:cNvSpPr>
            <a:spLocks noChangeArrowheads="1"/>
          </p:cNvSpPr>
          <p:nvPr/>
        </p:nvSpPr>
        <p:spPr bwMode="auto">
          <a:xfrm>
            <a:off x="2303463" y="2492375"/>
            <a:ext cx="4608512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400" b="1">
                <a:latin typeface="Tahoma" pitchFamily="34" charset="0"/>
                <a:cs typeface="Tahoma" pitchFamily="34" charset="0"/>
              </a:rPr>
              <a:t>Thank you!</a:t>
            </a:r>
            <a:endParaRPr lang="en-GB" sz="2400" b="1">
              <a:latin typeface="Tahoma" pitchFamily="34" charset="0"/>
              <a:cs typeface="Tahoma" pitchFamily="34" charset="0"/>
              <a:hlinkClick r:id="rId2"/>
            </a:endParaRPr>
          </a:p>
          <a:p>
            <a:pPr algn="ctr"/>
            <a:endParaRPr lang="en-GB" sz="1600">
              <a:solidFill>
                <a:srgbClr val="005927"/>
              </a:solidFill>
              <a:latin typeface="Tahoma" pitchFamily="34" charset="0"/>
              <a:cs typeface="Tahoma" pitchFamily="34" charset="0"/>
              <a:hlinkClick r:id="rId2"/>
            </a:endParaRPr>
          </a:p>
          <a:p>
            <a:pPr algn="ctr"/>
            <a:r>
              <a:rPr lang="lv-LV" sz="1600">
                <a:solidFill>
                  <a:srgbClr val="005927"/>
                </a:solidFill>
                <a:latin typeface="Tahoma" pitchFamily="34" charset="0"/>
                <a:cs typeface="Tahoma" pitchFamily="34" charset="0"/>
                <a:hlinkClick r:id="rId2"/>
              </a:rPr>
              <a:t>www.lm.gov.lv</a:t>
            </a:r>
            <a:endParaRPr lang="lv-LV" sz="1600">
              <a:solidFill>
                <a:srgbClr val="005927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endParaRPr lang="lv-LV" sz="800">
              <a:solidFill>
                <a:srgbClr val="005927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lv-LV" sz="1600">
                <a:solidFill>
                  <a:srgbClr val="005927"/>
                </a:solidFill>
                <a:latin typeface="Tahoma" pitchFamily="34" charset="0"/>
                <a:cs typeface="Tahoma" pitchFamily="34" charset="0"/>
              </a:rPr>
              <a:t>Twitter:@Lab_min</a:t>
            </a:r>
          </a:p>
          <a:p>
            <a:pPr algn="ctr"/>
            <a:endParaRPr lang="lv-LV" sz="800">
              <a:solidFill>
                <a:srgbClr val="005927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lv-LV" sz="1600">
                <a:solidFill>
                  <a:srgbClr val="005927"/>
                </a:solidFill>
                <a:latin typeface="Tahoma" pitchFamily="34" charset="0"/>
                <a:cs typeface="Tahoma" pitchFamily="34" charset="0"/>
              </a:rPr>
              <a:t>Flickr.com:Labklajibas_ministrija</a:t>
            </a:r>
          </a:p>
          <a:p>
            <a:pPr algn="ctr"/>
            <a:endParaRPr lang="lv-LV" sz="800">
              <a:solidFill>
                <a:srgbClr val="005927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lv-LV" sz="1600">
                <a:solidFill>
                  <a:srgbClr val="005927"/>
                </a:solidFill>
                <a:latin typeface="Tahoma" pitchFamily="34" charset="0"/>
                <a:cs typeface="Tahoma" pitchFamily="34" charset="0"/>
              </a:rPr>
              <a:t>Youtube.com/labklajibasministrija</a:t>
            </a:r>
          </a:p>
          <a:p>
            <a:pPr algn="ctr"/>
            <a:endParaRPr lang="lv-LV" sz="800">
              <a:solidFill>
                <a:srgbClr val="005927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lv-LV" sz="1600">
                <a:solidFill>
                  <a:srgbClr val="005927"/>
                </a:solidFill>
                <a:latin typeface="Tahoma" pitchFamily="34" charset="0"/>
                <a:cs typeface="Tahoma" pitchFamily="34" charset="0"/>
              </a:rPr>
              <a:t>Draugiem.lv/labklajiba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65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smtClean="0">
                <a:solidFill>
                  <a:srgbClr val="005927"/>
                </a:solidFill>
                <a:latin typeface="Tahoma" pitchFamily="34" charset="0"/>
              </a:rPr>
              <a:t>Population in 2013</a:t>
            </a:r>
          </a:p>
        </p:txBody>
      </p:sp>
      <p:sp>
        <p:nvSpPr>
          <p:cNvPr id="82966" name="AutoShape 7"/>
          <p:cNvSpPr>
            <a:spLocks/>
          </p:cNvSpPr>
          <p:nvPr/>
        </p:nvSpPr>
        <p:spPr bwMode="auto">
          <a:xfrm>
            <a:off x="7308850" y="4149725"/>
            <a:ext cx="431800" cy="1150938"/>
          </a:xfrm>
          <a:prstGeom prst="rightBrace">
            <a:avLst>
              <a:gd name="adj1" fmla="val 2221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lv-LV"/>
          </a:p>
        </p:txBody>
      </p:sp>
      <p:sp>
        <p:nvSpPr>
          <p:cNvPr id="82967" name="AutoShape 8"/>
          <p:cNvSpPr>
            <a:spLocks/>
          </p:cNvSpPr>
          <p:nvPr/>
        </p:nvSpPr>
        <p:spPr bwMode="auto">
          <a:xfrm>
            <a:off x="7524750" y="1989138"/>
            <a:ext cx="503238" cy="3313112"/>
          </a:xfrm>
          <a:prstGeom prst="rightBrace">
            <a:avLst>
              <a:gd name="adj1" fmla="val 5486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lv-LV"/>
          </a:p>
        </p:txBody>
      </p:sp>
      <p:sp>
        <p:nvSpPr>
          <p:cNvPr id="82968" name="Text Box 9"/>
          <p:cNvSpPr txBox="1">
            <a:spLocks noChangeArrowheads="1"/>
          </p:cNvSpPr>
          <p:nvPr/>
        </p:nvSpPr>
        <p:spPr bwMode="auto">
          <a:xfrm>
            <a:off x="7667625" y="4508500"/>
            <a:ext cx="107950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/>
              <a:t>792 703</a:t>
            </a:r>
          </a:p>
          <a:p>
            <a:pPr algn="ctr">
              <a:spcBef>
                <a:spcPct val="50000"/>
              </a:spcBef>
            </a:pPr>
            <a:r>
              <a:rPr lang="lv-LV"/>
              <a:t>39%</a:t>
            </a:r>
          </a:p>
          <a:p>
            <a:pPr>
              <a:spcBef>
                <a:spcPct val="50000"/>
              </a:spcBef>
            </a:pPr>
            <a:endParaRPr lang="lv-LV"/>
          </a:p>
        </p:txBody>
      </p:sp>
      <p:sp>
        <p:nvSpPr>
          <p:cNvPr id="82969" name="Text Box 10"/>
          <p:cNvSpPr txBox="1">
            <a:spLocks noChangeArrowheads="1"/>
          </p:cNvSpPr>
          <p:nvPr/>
        </p:nvSpPr>
        <p:spPr bwMode="auto">
          <a:xfrm>
            <a:off x="7885113" y="3500438"/>
            <a:ext cx="1258887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/>
              <a:t>2 023 825</a:t>
            </a:r>
          </a:p>
          <a:p>
            <a:pPr>
              <a:spcBef>
                <a:spcPct val="50000"/>
              </a:spcBef>
            </a:pPr>
            <a:endParaRPr lang="lv-LV"/>
          </a:p>
        </p:txBody>
      </p:sp>
      <p:graphicFrame>
        <p:nvGraphicFramePr>
          <p:cNvPr id="82964" name="Object 20"/>
          <p:cNvGraphicFramePr>
            <a:graphicFrameLocks noGrp="1" noChangeAspect="1"/>
          </p:cNvGraphicFramePr>
          <p:nvPr>
            <p:ph idx="1"/>
          </p:nvPr>
        </p:nvGraphicFramePr>
        <p:xfrm>
          <a:off x="0" y="1268413"/>
          <a:ext cx="7662863" cy="4525962"/>
        </p:xfrm>
        <a:graphic>
          <a:graphicData uri="http://schemas.openxmlformats.org/presentationml/2006/ole">
            <p:oleObj spid="_x0000_s82964" name="Chart" r:id="rId3" imgW="5886450" imgH="347662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smtClean="0">
                <a:solidFill>
                  <a:srgbClr val="005927"/>
                </a:solidFill>
                <a:latin typeface="Tahoma" pitchFamily="34" charset="0"/>
              </a:rPr>
              <a:t>Migration dynamics and balance of mortality and fertility rates 2000 - 2028</a:t>
            </a:r>
            <a:r>
              <a:rPr lang="lv-LV" sz="2800" smtClean="0"/>
              <a:t> </a:t>
            </a:r>
          </a:p>
        </p:txBody>
      </p:sp>
      <p:sp>
        <p:nvSpPr>
          <p:cNvPr id="8397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smtClean="0"/>
              <a:t>Although experts believe that the emigration wave in 2018 will lessen, forecasts of imbalance between mortality and fertility rates indicate population decrease </a:t>
            </a:r>
          </a:p>
        </p:txBody>
      </p:sp>
      <p:pic>
        <p:nvPicPr>
          <p:cNvPr id="8397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8350" y="2679700"/>
            <a:ext cx="360045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2714625"/>
            <a:ext cx="36004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2557463" y="3171825"/>
            <a:ext cx="0" cy="1912938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300788" y="2997200"/>
            <a:ext cx="0" cy="1584325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975" name="Text Box 8"/>
          <p:cNvSpPr txBox="1">
            <a:spLocks noChangeArrowheads="1"/>
          </p:cNvSpPr>
          <p:nvPr/>
        </p:nvSpPr>
        <p:spPr bwMode="auto">
          <a:xfrm>
            <a:off x="3492500" y="2997200"/>
            <a:ext cx="935038" cy="4730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000" b="1"/>
              <a:t>Emigration</a:t>
            </a:r>
          </a:p>
          <a:p>
            <a:pPr>
              <a:spcBef>
                <a:spcPct val="50000"/>
              </a:spcBef>
            </a:pPr>
            <a:r>
              <a:rPr lang="en-GB" sz="1000" b="1"/>
              <a:t>Immigration</a:t>
            </a:r>
          </a:p>
        </p:txBody>
      </p:sp>
      <p:sp>
        <p:nvSpPr>
          <p:cNvPr id="83976" name="Text Box 9"/>
          <p:cNvSpPr txBox="1">
            <a:spLocks noChangeArrowheads="1"/>
          </p:cNvSpPr>
          <p:nvPr/>
        </p:nvSpPr>
        <p:spPr bwMode="auto">
          <a:xfrm>
            <a:off x="5219700" y="4508500"/>
            <a:ext cx="2665413" cy="5397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GB" sz="1000" b="1"/>
              <a:t>Mortality per 1 000</a:t>
            </a:r>
            <a:r>
              <a:rPr lang="en-GB" b="1"/>
              <a:t> </a:t>
            </a:r>
            <a:r>
              <a:rPr lang="en-GB" sz="1000" b="1"/>
              <a:t>inhabitants</a:t>
            </a:r>
            <a:endParaRPr lang="lv-LV" sz="1000" b="1"/>
          </a:p>
          <a:p>
            <a:pPr>
              <a:spcBef>
                <a:spcPct val="50000"/>
              </a:spcBef>
            </a:pPr>
            <a:r>
              <a:rPr lang="en-GB" sz="1000" b="1"/>
              <a:t>Birth per 1 000 women aged 15 - 49</a:t>
            </a:r>
          </a:p>
          <a:p>
            <a:pPr>
              <a:spcBef>
                <a:spcPct val="50000"/>
              </a:spcBef>
            </a:pPr>
            <a:endParaRPr lang="en-GB" sz="1000"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51" name="Rectangle 2"/>
          <p:cNvSpPr>
            <a:spLocks noGrp="1"/>
          </p:cNvSpPr>
          <p:nvPr>
            <p:ph type="title"/>
          </p:nvPr>
        </p:nvSpPr>
        <p:spPr>
          <a:xfrm>
            <a:off x="684213" y="260350"/>
            <a:ext cx="8229600" cy="1143000"/>
          </a:xfrm>
        </p:spPr>
        <p:txBody>
          <a:bodyPr/>
          <a:lstStyle/>
          <a:p>
            <a:r>
              <a:rPr lang="en-US" sz="3200" smtClean="0">
                <a:solidFill>
                  <a:srgbClr val="005927"/>
                </a:solidFill>
                <a:latin typeface="Tahoma" pitchFamily="34" charset="0"/>
              </a:rPr>
              <a:t>Life expectancy at birth and at age</a:t>
            </a:r>
            <a:r>
              <a:rPr lang="lv-LV" sz="3200" smtClean="0">
                <a:solidFill>
                  <a:srgbClr val="005927"/>
                </a:solidFill>
                <a:latin typeface="Tahoma" pitchFamily="34" charset="0"/>
              </a:rPr>
              <a:t> 62</a:t>
            </a:r>
          </a:p>
        </p:txBody>
      </p:sp>
      <p:sp>
        <p:nvSpPr>
          <p:cNvPr id="2255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en-US" sz="2000" smtClean="0"/>
              <a:t>Life expectancy of the retired increases rapidly (1990 – 2012):</a:t>
            </a:r>
          </a:p>
          <a:p>
            <a:pPr marL="457200" lvl="1" indent="0">
              <a:buFont typeface="Arial" charset="0"/>
              <a:buNone/>
            </a:pPr>
            <a:r>
              <a:rPr lang="en-US" sz="1600" smtClean="0"/>
              <a:t>	            </a:t>
            </a:r>
            <a:r>
              <a:rPr lang="en-US" sz="1600" b="1" smtClean="0"/>
              <a:t> Females – 2,5 years</a:t>
            </a:r>
            <a:r>
              <a:rPr lang="en-US" sz="1600" smtClean="0"/>
              <a:t>			</a:t>
            </a:r>
            <a:r>
              <a:rPr lang="en-US" sz="1600" b="1" smtClean="0"/>
              <a:t>Males – 1,7 years</a:t>
            </a:r>
          </a:p>
        </p:txBody>
      </p:sp>
      <p:graphicFrame>
        <p:nvGraphicFramePr>
          <p:cNvPr id="22549" name="Object 2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900113" y="2133600"/>
          <a:ext cx="3783012" cy="3851275"/>
        </p:xfrm>
        <a:graphic>
          <a:graphicData uri="http://schemas.openxmlformats.org/presentationml/2006/ole">
            <p:oleObj spid="_x0000_s22549" name="Chart" r:id="rId6" imgW="3848100" imgH="3914775" progId="Excel.Chart.8">
              <p:embed/>
            </p:oleObj>
          </a:graphicData>
        </a:graphic>
      </p:graphicFrame>
      <p:graphicFrame>
        <p:nvGraphicFramePr>
          <p:cNvPr id="22550" name="Object 22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716463" y="2276475"/>
          <a:ext cx="3783012" cy="3746500"/>
        </p:xfrm>
        <a:graphic>
          <a:graphicData uri="http://schemas.openxmlformats.org/presentationml/2006/ole">
            <p:oleObj spid="_x0000_s22550" name="Chart" r:id="rId7" imgW="3800475" imgH="3543300" progId="Excel.Chart.8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smtClean="0">
                <a:solidFill>
                  <a:srgbClr val="005927"/>
                </a:solidFill>
                <a:latin typeface="Tahoma" pitchFamily="34" charset="0"/>
              </a:rPr>
              <a:t>Demographic burden and burden on social security system</a:t>
            </a:r>
            <a:endParaRPr lang="lv-LV" sz="3200" smtClean="0">
              <a:solidFill>
                <a:srgbClr val="005927"/>
              </a:solidFill>
              <a:latin typeface="Tahoma" pitchFamily="34" charset="0"/>
            </a:endParaRPr>
          </a:p>
        </p:txBody>
      </p:sp>
      <p:graphicFrame>
        <p:nvGraphicFramePr>
          <p:cNvPr id="110605" name="Object 13"/>
          <p:cNvGraphicFramePr>
            <a:graphicFrameLocks noGrp="1" noChangeAspect="1"/>
          </p:cNvGraphicFramePr>
          <p:nvPr>
            <p:ph idx="1"/>
            <p:custDataLst>
              <p:tags r:id="rId2"/>
            </p:custDataLst>
          </p:nvPr>
        </p:nvGraphicFramePr>
        <p:xfrm>
          <a:off x="468313" y="1771650"/>
          <a:ext cx="8274050" cy="3692525"/>
        </p:xfrm>
        <a:graphic>
          <a:graphicData uri="http://schemas.openxmlformats.org/presentationml/2006/ole">
            <p:oleObj spid="_x0000_s110605" name="Chart" r:id="rId4" imgW="8515350" imgH="380047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smtClean="0">
                <a:solidFill>
                  <a:srgbClr val="005927"/>
                </a:solidFill>
                <a:latin typeface="Tahoma" pitchFamily="34" charset="0"/>
              </a:rPr>
              <a:t>Social Protection</a:t>
            </a:r>
          </a:p>
        </p:txBody>
      </p:sp>
      <p:sp>
        <p:nvSpPr>
          <p:cNvPr id="1116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81000" indent="-381000">
              <a:lnSpc>
                <a:spcPct val="90000"/>
              </a:lnSpc>
            </a:pPr>
            <a:r>
              <a:rPr lang="en-GB" sz="2400" smtClean="0"/>
              <a:t>A person spends ~1/3 of lifetime in retirement</a:t>
            </a:r>
          </a:p>
          <a:p>
            <a:pPr marL="381000" indent="-381000">
              <a:lnSpc>
                <a:spcPct val="90000"/>
              </a:lnSpc>
            </a:pPr>
            <a:r>
              <a:rPr lang="en-GB" sz="2400" smtClean="0"/>
              <a:t>Increase in life expectancy increases the retirement period and reduces the work period </a:t>
            </a:r>
          </a:p>
          <a:p>
            <a:pPr marL="381000" indent="-381000">
              <a:lnSpc>
                <a:spcPct val="90000"/>
              </a:lnSpc>
            </a:pPr>
            <a:r>
              <a:rPr lang="en-GB" sz="2400" smtClean="0"/>
              <a:t>In order to maintain  balance retirement age should be increased</a:t>
            </a:r>
          </a:p>
          <a:p>
            <a:pPr marL="381000" indent="-381000">
              <a:lnSpc>
                <a:spcPct val="90000"/>
              </a:lnSpc>
              <a:buFont typeface="Arial" charset="0"/>
              <a:buNone/>
            </a:pPr>
            <a:endParaRPr lang="en-GB" sz="1000" b="1" smtClean="0">
              <a:solidFill>
                <a:schemeClr val="accent2"/>
              </a:solidFill>
            </a:endParaRPr>
          </a:p>
          <a:p>
            <a:pPr marL="381000" indent="-381000">
              <a:lnSpc>
                <a:spcPct val="90000"/>
              </a:lnSpc>
              <a:buFont typeface="Arial" charset="0"/>
              <a:buNone/>
            </a:pPr>
            <a:r>
              <a:rPr lang="en-GB" sz="2400" b="1" smtClean="0">
                <a:solidFill>
                  <a:schemeClr val="accent2"/>
                </a:solidFill>
              </a:rPr>
              <a:t>	</a:t>
            </a:r>
            <a:r>
              <a:rPr lang="en-GB" sz="2400" b="1" smtClean="0"/>
              <a:t>Legislative changes:</a:t>
            </a:r>
          </a:p>
          <a:p>
            <a:pPr marL="381000" indent="-381000">
              <a:lnSpc>
                <a:spcPct val="90000"/>
              </a:lnSpc>
            </a:pPr>
            <a:r>
              <a:rPr lang="en-GB" sz="2400" smtClean="0"/>
              <a:t>Gradual increase in the retirement age from 62 in 2013 to 65 in 2025</a:t>
            </a:r>
          </a:p>
          <a:p>
            <a:pPr marL="381000" indent="-381000">
              <a:lnSpc>
                <a:spcPct val="90000"/>
              </a:lnSpc>
            </a:pPr>
            <a:r>
              <a:rPr lang="en-GB" sz="2400" smtClean="0"/>
              <a:t>Gradual increase in  the early retirement age from 60 in 2013 to 63 in 2025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smtClean="0">
                <a:solidFill>
                  <a:srgbClr val="005927"/>
                </a:solidFill>
                <a:latin typeface="Tahoma" pitchFamily="34" charset="0"/>
              </a:rPr>
              <a:t>Labour Market Impact</a:t>
            </a:r>
          </a:p>
        </p:txBody>
      </p:sp>
      <p:sp>
        <p:nvSpPr>
          <p:cNvPr id="11264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 smtClean="0"/>
              <a:t>The actual retirement age is relatively high in Latvia:</a:t>
            </a:r>
          </a:p>
          <a:p>
            <a:pPr lvl="1">
              <a:buFont typeface="Arial" charset="0"/>
              <a:buNone/>
            </a:pPr>
            <a:r>
              <a:rPr lang="en-GB" sz="2400" smtClean="0"/>
              <a:t>-   60,53 years in 2012;</a:t>
            </a:r>
          </a:p>
          <a:p>
            <a:pPr lvl="1"/>
            <a:r>
              <a:rPr lang="en-GB" sz="2400" smtClean="0"/>
              <a:t>61,48 years in 2013.</a:t>
            </a:r>
          </a:p>
          <a:p>
            <a:r>
              <a:rPr lang="en-GB" sz="2400" smtClean="0"/>
              <a:t>Increase in levels of social protection due to longer working lives and higher social contributions</a:t>
            </a:r>
          </a:p>
          <a:p>
            <a:r>
              <a:rPr lang="en-GB" sz="2400" smtClean="0"/>
              <a:t>Diminishing risk of social exclusion and isolation for older people</a:t>
            </a:r>
          </a:p>
          <a:p>
            <a:r>
              <a:rPr lang="en-GB" sz="2400" smtClean="0"/>
              <a:t>Currently 12,9% of all pensioners are employed (before the economic crisis – up to 30%)</a:t>
            </a:r>
          </a:p>
          <a:p>
            <a:endParaRPr lang="en-GB" sz="240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smtClean="0">
                <a:solidFill>
                  <a:srgbClr val="005927"/>
                </a:solidFill>
                <a:latin typeface="Tahoma" pitchFamily="34" charset="0"/>
              </a:rPr>
              <a:t>Influence on Labour Market</a:t>
            </a:r>
          </a:p>
        </p:txBody>
      </p:sp>
      <p:sp>
        <p:nvSpPr>
          <p:cNvPr id="114690" name="Rectangle 3"/>
          <p:cNvSpPr>
            <a:spLocks noGrp="1"/>
          </p:cNvSpPr>
          <p:nvPr>
            <p:ph type="body" idx="1"/>
          </p:nvPr>
        </p:nvSpPr>
        <p:spPr>
          <a:xfrm>
            <a:off x="468313" y="1484313"/>
            <a:ext cx="82296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smtClean="0"/>
              <a:t>Individuals age differently, but due to the increase in life expectancy more time will be spent in the labour market 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Transition from labour-intensive to more knowledge-based economy is favourable for older people to stay longer in the labour market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Potential to increase labour force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Importance of the promotion of lifelong learning, healthy lifestyles, as well as the safe work places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Potential of older people is undervalued in the labour market and can be adapted to the changing labour market demand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smtClean="0">
                <a:solidFill>
                  <a:srgbClr val="005927"/>
                </a:solidFill>
                <a:latin typeface="Tahoma" pitchFamily="34" charset="0"/>
              </a:rPr>
              <a:t>Reasons for Unemployment of Older Workers</a:t>
            </a:r>
          </a:p>
        </p:txBody>
      </p:sp>
      <p:sp>
        <p:nvSpPr>
          <p:cNvPr id="11571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000" smtClean="0">
                <a:latin typeface="Arial" charset="0"/>
              </a:rPr>
              <a:t>Outdated skills</a:t>
            </a:r>
          </a:p>
          <a:p>
            <a:r>
              <a:rPr lang="en-GB" sz="2000" smtClean="0">
                <a:latin typeface="Arial" charset="0"/>
              </a:rPr>
              <a:t>Health problems</a:t>
            </a:r>
          </a:p>
          <a:p>
            <a:r>
              <a:rPr lang="en-GB" sz="2000" smtClean="0">
                <a:latin typeface="Arial" charset="0"/>
              </a:rPr>
              <a:t>Need to care for family members</a:t>
            </a:r>
          </a:p>
          <a:p>
            <a:r>
              <a:rPr lang="en-GB" sz="2000" smtClean="0">
                <a:latin typeface="Arial" charset="0"/>
              </a:rPr>
              <a:t>Unfavourable stereotypes and discrimination</a:t>
            </a:r>
          </a:p>
          <a:p>
            <a:r>
              <a:rPr lang="en-GB" sz="2000" smtClean="0">
                <a:latin typeface="Arial" charset="0"/>
              </a:rPr>
              <a:t>Inaccessibility and cost of public transport</a:t>
            </a:r>
          </a:p>
          <a:p>
            <a:r>
              <a:rPr lang="en-GB" sz="2000" smtClean="0">
                <a:latin typeface="Arial" charset="0"/>
              </a:rPr>
              <a:t>Psychological problems, self esteem</a:t>
            </a:r>
          </a:p>
          <a:p>
            <a:r>
              <a:rPr lang="en-GB" sz="2000" smtClean="0">
                <a:latin typeface="Arial" charset="0"/>
              </a:rPr>
              <a:t>Underestimated need for lifelong learning</a:t>
            </a:r>
          </a:p>
          <a:p>
            <a:r>
              <a:rPr lang="en-GB" sz="2000" smtClean="0">
                <a:latin typeface="Arial" charset="0"/>
              </a:rPr>
              <a:t>Insufficient Latvian language skills</a:t>
            </a:r>
          </a:p>
        </p:txBody>
      </p:sp>
      <p:pic>
        <p:nvPicPr>
          <p:cNvPr id="11571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2276475"/>
            <a:ext cx="2951163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6084888" y="5300663"/>
            <a:ext cx="3335337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000"/>
              <a:t>Study “Reasons and Duration of Unemployment </a:t>
            </a:r>
          </a:p>
          <a:p>
            <a:pPr eaLnBrk="0" hangingPunct="0"/>
            <a:r>
              <a:rPr lang="en-US" sz="1000"/>
              <a:t>and social exclusion”, 2007</a:t>
            </a:r>
          </a:p>
          <a:p>
            <a:pPr algn="ctr" eaLnBrk="0" hangingPunct="0"/>
            <a:endParaRPr lang="en-US" sz="1000"/>
          </a:p>
          <a:p>
            <a:pPr algn="ctr" eaLnBrk="0" hangingPunct="0"/>
            <a:endParaRPr lang="lv-LV" sz="80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0XTnlB3KpkK7LJ09MxjVs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0XTnlB3KpkK7LJ09MxjVs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0XTnlB3KpkK7LJ09MxjVsA"/>
</p:tagLst>
</file>

<file path=ppt/theme/theme1.xml><?xml version="1.0" encoding="utf-8"?>
<a:theme xmlns:a="http://schemas.openxmlformats.org/drawingml/2006/main" name="Office tēma">
  <a:themeElements>
    <a:clrScheme name="Iestād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Iestād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estā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2037</TotalTime>
  <Words>725</Words>
  <Application>Microsoft Office PowerPoint</Application>
  <PresentationFormat>On-screen Show (4:3)</PresentationFormat>
  <Paragraphs>135</Paragraphs>
  <Slides>17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Tahoma</vt:lpstr>
      <vt:lpstr>Wingdings</vt:lpstr>
      <vt:lpstr>Office tēma</vt:lpstr>
      <vt:lpstr>Chart</vt:lpstr>
      <vt:lpstr>PROGRESS project “Latvia: Developing a Comprehensive Active Ageing Strategy for Longer and Better Working Lives”   Seminar on employment issues    Active ageing  Situation in Latvia</vt:lpstr>
      <vt:lpstr>Population in 2013</vt:lpstr>
      <vt:lpstr>Migration dynamics and balance of mortality and fertility rates 2000 - 2028 </vt:lpstr>
      <vt:lpstr>Life expectancy at birth and at age 62</vt:lpstr>
      <vt:lpstr>Demographic burden and burden on social security system</vt:lpstr>
      <vt:lpstr>Social Protection</vt:lpstr>
      <vt:lpstr>Labour Market Impact</vt:lpstr>
      <vt:lpstr>Influence on Labour Market</vt:lpstr>
      <vt:lpstr>Reasons for Unemployment of Older Workers</vt:lpstr>
      <vt:lpstr>Employment rate EUROSTAT, aged 50-64</vt:lpstr>
      <vt:lpstr>Unemployment rate EUROSTAT,  aged 50-64 </vt:lpstr>
      <vt:lpstr>Registered unemployed 50+ (State Employment Agency, December 2013)</vt:lpstr>
      <vt:lpstr>Active Labour Market Policy Measures</vt:lpstr>
      <vt:lpstr>Involvement in Active Labour  Market Policy Measures</vt:lpstr>
      <vt:lpstr>SWOT Analysis of 50+ (for further elaboration of the national strategy on ageing)</vt:lpstr>
      <vt:lpstr>Few Challenges to cope with...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prezentācija</dc:title>
  <dc:creator>Adrenalin.lv</dc:creator>
  <cp:lastModifiedBy>kristabrantevica</cp:lastModifiedBy>
  <cp:revision>45</cp:revision>
  <dcterms:created xsi:type="dcterms:W3CDTF">2014-01-14T19:57:53Z</dcterms:created>
  <dcterms:modified xsi:type="dcterms:W3CDTF">2014-06-25T07:19:48Z</dcterms:modified>
</cp:coreProperties>
</file>