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56" r:id="rId2"/>
    <p:sldId id="335" r:id="rId3"/>
    <p:sldId id="313" r:id="rId4"/>
    <p:sldId id="307" r:id="rId5"/>
    <p:sldId id="308" r:id="rId6"/>
    <p:sldId id="303" r:id="rId7"/>
    <p:sldId id="290" r:id="rId8"/>
    <p:sldId id="291" r:id="rId9"/>
    <p:sldId id="304" r:id="rId10"/>
    <p:sldId id="311" r:id="rId11"/>
    <p:sldId id="343" r:id="rId12"/>
    <p:sldId id="325" r:id="rId13"/>
    <p:sldId id="310" r:id="rId14"/>
    <p:sldId id="315" r:id="rId15"/>
    <p:sldId id="317" r:id="rId16"/>
    <p:sldId id="318" r:id="rId17"/>
    <p:sldId id="331" r:id="rId18"/>
    <p:sldId id="319" r:id="rId19"/>
    <p:sldId id="320" r:id="rId20"/>
    <p:sldId id="330" r:id="rId21"/>
    <p:sldId id="321" r:id="rId22"/>
    <p:sldId id="322" r:id="rId23"/>
    <p:sldId id="332" r:id="rId24"/>
    <p:sldId id="323" r:id="rId25"/>
    <p:sldId id="337" r:id="rId26"/>
    <p:sldId id="338" r:id="rId27"/>
    <p:sldId id="339" r:id="rId28"/>
    <p:sldId id="344" r:id="rId29"/>
    <p:sldId id="324" r:id="rId30"/>
    <p:sldId id="333" r:id="rId31"/>
    <p:sldId id="340" r:id="rId32"/>
    <p:sldId id="341" r:id="rId33"/>
    <p:sldId id="342" r:id="rId34"/>
    <p:sldId id="302" r:id="rId35"/>
    <p:sldId id="326" r:id="rId36"/>
    <p:sldId id="328" r:id="rId37"/>
    <p:sldId id="327" r:id="rId38"/>
    <p:sldId id="336" r:id="rId39"/>
    <p:sldId id="260" r:id="rId4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927"/>
    <a:srgbClr val="B5985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68" autoAdjust="0"/>
  </p:normalViewPr>
  <p:slideViewPr>
    <p:cSldViewPr>
      <p:cViewPr varScale="1">
        <p:scale>
          <a:sx n="100" d="100"/>
          <a:sy n="100" d="100"/>
        </p:scale>
        <p:origin x="-294"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Chart%20in%20Microsoft%20PowerPoint"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F:\aktivitates_50unvecaki_20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aktivitates_50unvecaki_201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aktivitates_50unvecaki_201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lv-LV"/>
  <c:clrMapOvr bg1="lt1" tx1="dk1" bg2="lt2" tx2="dk2" accent1="accent1" accent2="accent2" accent3="accent3" accent4="accent4" accent5="accent5" accent6="accent6" hlink="hlink" folHlink="folHlink"/>
  <c:chart>
    <c:autoTitleDeleted val="1"/>
    <c:view3D>
      <c:perspective val="0"/>
    </c:view3D>
    <c:plotArea>
      <c:layout>
        <c:manualLayout>
          <c:layoutTarget val="inner"/>
          <c:xMode val="edge"/>
          <c:yMode val="edge"/>
          <c:x val="0.20516979027554388"/>
          <c:y val="0.39000047607480021"/>
          <c:w val="0.68982283817053003"/>
          <c:h val="0.42500051879946177"/>
        </c:manualLayout>
      </c:layout>
      <c:pie3DChart>
        <c:varyColors val="1"/>
        <c:ser>
          <c:idx val="0"/>
          <c:order val="0"/>
          <c:tx>
            <c:strRef>
              <c:f>'[Chart in Microsoft PowerPoint]Sheet1'!$B$3</c:f>
              <c:strCache>
                <c:ptCount val="1"/>
                <c:pt idx="0">
                  <c:v>Financing (EUR)</c:v>
                </c:pt>
              </c:strCache>
            </c:strRef>
          </c:tx>
          <c:spPr>
            <a:solidFill>
              <a:srgbClr val="9999FF"/>
            </a:solidFill>
            <a:ln w="12700">
              <a:solidFill>
                <a:srgbClr val="000000"/>
              </a:solidFill>
              <a:prstDash val="solid"/>
            </a:ln>
          </c:spPr>
          <c:explosion val="25"/>
          <c:dPt>
            <c:idx val="1"/>
            <c:spPr>
              <a:solidFill>
                <a:srgbClr val="993366"/>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dLbls>
            <c:dLbl>
              <c:idx val="0"/>
              <c:layout>
                <c:manualLayout>
                  <c:x val="0.20614583366375214"/>
                  <c:y val="-8.6678947692964234E-2"/>
                </c:manualLayout>
              </c:layout>
              <c:tx>
                <c:rich>
                  <a:bodyPr/>
                  <a:lstStyle/>
                  <a:p>
                    <a:pPr>
                      <a:defRPr sz="1200" b="0" i="0" u="none" strike="noStrike" baseline="0">
                        <a:solidFill>
                          <a:srgbClr val="000000"/>
                        </a:solidFill>
                        <a:latin typeface="Arial"/>
                        <a:ea typeface="Arial"/>
                        <a:cs typeface="Arial"/>
                      </a:defRPr>
                    </a:pPr>
                    <a:r>
                      <a:rPr lang="lv-LV" dirty="0" err="1"/>
                      <a:t>Job-search</a:t>
                    </a:r>
                    <a:r>
                      <a:rPr lang="lv-LV" dirty="0"/>
                      <a:t> </a:t>
                    </a:r>
                    <a:r>
                      <a:rPr lang="lv-LV" dirty="0" err="1"/>
                      <a:t>assistance</a:t>
                    </a:r>
                    <a:r>
                      <a:rPr lang="lv-LV" dirty="0"/>
                      <a:t>, </a:t>
                    </a:r>
                    <a:r>
                      <a:rPr lang="lv-LV" dirty="0" err="1"/>
                      <a:t>counseling</a:t>
                    </a:r>
                    <a:r>
                      <a:rPr lang="lv-LV" dirty="0"/>
                      <a:t> </a:t>
                    </a:r>
                    <a:r>
                      <a:rPr lang="lv-LV" dirty="0" err="1"/>
                      <a:t>and</a:t>
                    </a:r>
                    <a:r>
                      <a:rPr lang="lv-LV" dirty="0"/>
                      <a:t> </a:t>
                    </a:r>
                    <a:r>
                      <a:rPr lang="lv-LV" dirty="0" err="1"/>
                      <a:t>placement</a:t>
                    </a:r>
                    <a:r>
                      <a:rPr lang="lv-LV" dirty="0"/>
                      <a:t> 
</a:t>
                    </a:r>
                    <a:r>
                      <a:rPr lang="lv-LV" dirty="0" smtClean="0"/>
                      <a:t>2,3 </a:t>
                    </a:r>
                    <a:r>
                      <a:rPr lang="lv-LV" dirty="0" err="1"/>
                      <a:t>mio</a:t>
                    </a:r>
                    <a:r>
                      <a:rPr lang="lv-LV" dirty="0"/>
                      <a:t> </a:t>
                    </a:r>
                    <a:r>
                      <a:rPr lang="lv-LV" dirty="0" smtClean="0"/>
                      <a:t>EUR</a:t>
                    </a:r>
                  </a:p>
                  <a:p>
                    <a:pPr>
                      <a:defRPr sz="1200" b="0" i="0" u="none" strike="noStrike" baseline="0">
                        <a:solidFill>
                          <a:srgbClr val="000000"/>
                        </a:solidFill>
                        <a:latin typeface="Arial"/>
                        <a:ea typeface="Arial"/>
                        <a:cs typeface="Arial"/>
                      </a:defRPr>
                    </a:pPr>
                    <a:r>
                      <a:rPr lang="lv-LV" dirty="0" smtClean="0"/>
                      <a:t>2%</a:t>
                    </a:r>
                    <a:endParaRPr lang="lv-LV" dirty="0"/>
                  </a:p>
                </c:rich>
              </c:tx>
              <c:spPr>
                <a:noFill/>
                <a:ln w="25400">
                  <a:noFill/>
                </a:ln>
              </c:spPr>
              <c:dLblPos val="bestFit"/>
            </c:dLbl>
            <c:dLbl>
              <c:idx val="1"/>
              <c:layout>
                <c:manualLayout>
                  <c:x val="-2.980346238332196E-2"/>
                  <c:y val="0.30823373905631613"/>
                </c:manualLayout>
              </c:layout>
              <c:tx>
                <c:rich>
                  <a:bodyPr/>
                  <a:lstStyle/>
                  <a:p>
                    <a:pPr>
                      <a:defRPr sz="1200" b="0" i="0" u="none" strike="noStrike" baseline="0">
                        <a:solidFill>
                          <a:srgbClr val="000000"/>
                        </a:solidFill>
                        <a:latin typeface="Arial"/>
                        <a:ea typeface="Arial"/>
                        <a:cs typeface="Arial"/>
                      </a:defRPr>
                    </a:pPr>
                    <a:r>
                      <a:rPr lang="lv-LV" dirty="0" err="1"/>
                      <a:t>Training</a:t>
                    </a:r>
                    <a:r>
                      <a:rPr lang="lv-LV" dirty="0"/>
                      <a:t> </a:t>
                    </a:r>
                    <a:r>
                      <a:rPr lang="lv-LV" dirty="0" err="1"/>
                      <a:t>measures</a:t>
                    </a:r>
                    <a:r>
                      <a:rPr lang="lv-LV" dirty="0"/>
                      <a:t> </a:t>
                    </a:r>
                    <a:r>
                      <a:rPr lang="lv-LV" dirty="0" smtClean="0"/>
                      <a:t>38.7 </a:t>
                    </a:r>
                    <a:r>
                      <a:rPr lang="lv-LV" dirty="0" err="1"/>
                      <a:t>mio</a:t>
                    </a:r>
                    <a:r>
                      <a:rPr lang="lv-LV" dirty="0"/>
                      <a:t> </a:t>
                    </a:r>
                    <a:r>
                      <a:rPr lang="lv-LV" dirty="0" smtClean="0"/>
                      <a:t>EUR</a:t>
                    </a:r>
                    <a:r>
                      <a:rPr lang="lv-LV" dirty="0"/>
                      <a:t>
</a:t>
                    </a:r>
                    <a:r>
                      <a:rPr lang="lv-LV" dirty="0" smtClean="0"/>
                      <a:t>42%</a:t>
                    </a:r>
                    <a:endParaRPr lang="lv-LV" dirty="0"/>
                  </a:p>
                </c:rich>
              </c:tx>
              <c:spPr>
                <a:noFill/>
                <a:ln w="25400">
                  <a:noFill/>
                </a:ln>
              </c:spPr>
              <c:dLblPos val="bestFit"/>
            </c:dLbl>
            <c:dLbl>
              <c:idx val="2"/>
              <c:layout>
                <c:manualLayout>
                  <c:x val="0.1753797579995984"/>
                  <c:y val="9.6744942729496505E-2"/>
                </c:manualLayout>
              </c:layout>
              <c:tx>
                <c:rich>
                  <a:bodyPr/>
                  <a:lstStyle/>
                  <a:p>
                    <a:pPr>
                      <a:defRPr sz="1200" b="0" i="0" u="none" strike="noStrike" baseline="0">
                        <a:solidFill>
                          <a:srgbClr val="000000"/>
                        </a:solidFill>
                        <a:latin typeface="Arial"/>
                        <a:ea typeface="Arial"/>
                        <a:cs typeface="Arial"/>
                      </a:defRPr>
                    </a:pPr>
                    <a:r>
                      <a:rPr lang="lv-LV" dirty="0" err="1"/>
                      <a:t>Temporary</a:t>
                    </a:r>
                    <a:r>
                      <a:rPr lang="lv-LV" dirty="0"/>
                      <a:t> </a:t>
                    </a:r>
                    <a:r>
                      <a:rPr lang="lv-LV" dirty="0" err="1"/>
                      <a:t>public</a:t>
                    </a:r>
                    <a:r>
                      <a:rPr lang="lv-LV" dirty="0"/>
                      <a:t> </a:t>
                    </a:r>
                    <a:r>
                      <a:rPr lang="lv-LV" dirty="0" err="1"/>
                      <a:t>works</a:t>
                    </a:r>
                    <a:r>
                      <a:rPr lang="lv-LV" dirty="0"/>
                      <a:t>
</a:t>
                    </a:r>
                    <a:r>
                      <a:rPr lang="lv-LV" dirty="0" smtClean="0"/>
                      <a:t>29.9 </a:t>
                    </a:r>
                    <a:r>
                      <a:rPr lang="lv-LV" dirty="0" err="1" smtClean="0"/>
                      <a:t>mio</a:t>
                    </a:r>
                    <a:r>
                      <a:rPr lang="lv-LV" dirty="0" smtClean="0"/>
                      <a:t> EUR</a:t>
                    </a:r>
                    <a:r>
                      <a:rPr lang="lv-LV" dirty="0"/>
                      <a:t>
</a:t>
                    </a:r>
                    <a:r>
                      <a:rPr lang="lv-LV" dirty="0" smtClean="0"/>
                      <a:t>32%</a:t>
                    </a:r>
                    <a:endParaRPr lang="lv-LV" dirty="0"/>
                  </a:p>
                </c:rich>
              </c:tx>
              <c:spPr>
                <a:noFill/>
                <a:ln w="25400">
                  <a:noFill/>
                </a:ln>
              </c:spPr>
              <c:dLblPos val="bestFit"/>
            </c:dLbl>
            <c:dLbl>
              <c:idx val="3"/>
              <c:layout>
                <c:manualLayout>
                  <c:x val="-3.6077862693618859E-2"/>
                  <c:y val="0.36129592158248358"/>
                </c:manualLayout>
              </c:layout>
              <c:tx>
                <c:rich>
                  <a:bodyPr/>
                  <a:lstStyle/>
                  <a:p>
                    <a:pPr>
                      <a:defRPr sz="1200" b="0" i="0" u="none" strike="noStrike" baseline="0">
                        <a:solidFill>
                          <a:srgbClr val="000000"/>
                        </a:solidFill>
                        <a:latin typeface="Arial"/>
                        <a:ea typeface="Arial"/>
                        <a:cs typeface="Arial"/>
                      </a:defRPr>
                    </a:pPr>
                    <a:r>
                      <a:rPr lang="lv-LV" dirty="0" err="1"/>
                      <a:t>Subsidized</a:t>
                    </a:r>
                    <a:r>
                      <a:rPr lang="lv-LV" dirty="0"/>
                      <a:t> </a:t>
                    </a:r>
                    <a:r>
                      <a:rPr lang="lv-LV" dirty="0" err="1"/>
                      <a:t>employment</a:t>
                    </a:r>
                    <a:r>
                      <a:rPr lang="lv-LV" dirty="0"/>
                      <a:t> </a:t>
                    </a:r>
                    <a:r>
                      <a:rPr lang="lv-LV" dirty="0" err="1"/>
                      <a:t>for</a:t>
                    </a:r>
                    <a:r>
                      <a:rPr lang="lv-LV" dirty="0"/>
                      <a:t> </a:t>
                    </a:r>
                    <a:r>
                      <a:rPr lang="lv-LV" dirty="0" err="1"/>
                      <a:t>target</a:t>
                    </a:r>
                    <a:r>
                      <a:rPr lang="lv-LV" dirty="0"/>
                      <a:t> </a:t>
                    </a:r>
                    <a:r>
                      <a:rPr lang="lv-LV" dirty="0" err="1"/>
                      <a:t>groups</a:t>
                    </a:r>
                    <a:r>
                      <a:rPr lang="lv-LV" dirty="0"/>
                      <a:t>
</a:t>
                    </a:r>
                    <a:r>
                      <a:rPr lang="lv-LV" dirty="0" smtClean="0"/>
                      <a:t>12.0 </a:t>
                    </a:r>
                    <a:r>
                      <a:rPr lang="lv-LV" dirty="0" err="1"/>
                      <a:t>mio</a:t>
                    </a:r>
                    <a:r>
                      <a:rPr lang="lv-LV" dirty="0"/>
                      <a:t> </a:t>
                    </a:r>
                    <a:r>
                      <a:rPr lang="lv-LV" dirty="0" smtClean="0"/>
                      <a:t>EUR</a:t>
                    </a:r>
                  </a:p>
                  <a:p>
                    <a:pPr>
                      <a:defRPr sz="1200" b="0" i="0" u="none" strike="noStrike" baseline="0">
                        <a:solidFill>
                          <a:srgbClr val="000000"/>
                        </a:solidFill>
                        <a:latin typeface="Arial"/>
                        <a:ea typeface="Arial"/>
                        <a:cs typeface="Arial"/>
                      </a:defRPr>
                    </a:pPr>
                    <a:r>
                      <a:rPr lang="lv-LV" dirty="0" smtClean="0"/>
                      <a:t>13%</a:t>
                    </a:r>
                    <a:endParaRPr lang="lv-LV" dirty="0"/>
                  </a:p>
                </c:rich>
              </c:tx>
              <c:spPr>
                <a:noFill/>
                <a:ln w="25400">
                  <a:noFill/>
                </a:ln>
              </c:spPr>
              <c:dLblPos val="bestFit"/>
            </c:dLbl>
            <c:dLbl>
              <c:idx val="4"/>
              <c:layout>
                <c:manualLayout>
                  <c:x val="-0.16243796985520143"/>
                  <c:y val="7.6249269206882242E-2"/>
                </c:manualLayout>
              </c:layout>
              <c:tx>
                <c:rich>
                  <a:bodyPr/>
                  <a:lstStyle/>
                  <a:p>
                    <a:pPr>
                      <a:defRPr sz="1200" b="0" i="0" u="none" strike="noStrike" baseline="0">
                        <a:solidFill>
                          <a:srgbClr val="000000"/>
                        </a:solidFill>
                        <a:latin typeface="Arial"/>
                        <a:ea typeface="Arial"/>
                        <a:cs typeface="Arial"/>
                      </a:defRPr>
                    </a:pPr>
                    <a:r>
                      <a:rPr lang="lv-LV" dirty="0" err="1"/>
                      <a:t>Measures</a:t>
                    </a:r>
                    <a:r>
                      <a:rPr lang="lv-LV" dirty="0"/>
                      <a:t> </a:t>
                    </a:r>
                    <a:r>
                      <a:rPr lang="lv-LV" dirty="0" err="1"/>
                      <a:t>targeted</a:t>
                    </a:r>
                    <a:r>
                      <a:rPr lang="lv-LV" dirty="0"/>
                      <a:t> </a:t>
                    </a:r>
                    <a:r>
                      <a:rPr lang="lv-LV" dirty="0" err="1"/>
                      <a:t>at</a:t>
                    </a:r>
                    <a:r>
                      <a:rPr lang="lv-LV" dirty="0"/>
                      <a:t> </a:t>
                    </a:r>
                    <a:r>
                      <a:rPr lang="lv-LV" dirty="0" err="1"/>
                      <a:t>youth</a:t>
                    </a:r>
                    <a:r>
                      <a:rPr lang="lv-LV" dirty="0"/>
                      <a:t>
</a:t>
                    </a:r>
                    <a:r>
                      <a:rPr lang="lv-LV" dirty="0" smtClean="0"/>
                      <a:t>1.5 </a:t>
                    </a:r>
                    <a:r>
                      <a:rPr lang="lv-LV" dirty="0" err="1"/>
                      <a:t>mio</a:t>
                    </a:r>
                    <a:r>
                      <a:rPr lang="lv-LV" dirty="0"/>
                      <a:t> </a:t>
                    </a:r>
                    <a:r>
                      <a:rPr lang="lv-LV" dirty="0" smtClean="0"/>
                      <a:t>EUR</a:t>
                    </a:r>
                  </a:p>
                  <a:p>
                    <a:pPr>
                      <a:defRPr sz="1200" b="0" i="0" u="none" strike="noStrike" baseline="0">
                        <a:solidFill>
                          <a:srgbClr val="000000"/>
                        </a:solidFill>
                        <a:latin typeface="Arial"/>
                        <a:ea typeface="Arial"/>
                        <a:cs typeface="Arial"/>
                      </a:defRPr>
                    </a:pPr>
                    <a:r>
                      <a:rPr lang="lv-LV" dirty="0" smtClean="0"/>
                      <a:t>2%</a:t>
                    </a:r>
                    <a:endParaRPr lang="lv-LV" dirty="0"/>
                  </a:p>
                </c:rich>
              </c:tx>
              <c:spPr>
                <a:noFill/>
                <a:ln w="25400">
                  <a:noFill/>
                </a:ln>
              </c:spPr>
              <c:dLblPos val="bestFit"/>
            </c:dLbl>
            <c:dLbl>
              <c:idx val="5"/>
              <c:layout>
                <c:manualLayout>
                  <c:x val="-0.17921583274373029"/>
                  <c:y val="-0.15647373424810723"/>
                </c:manualLayout>
              </c:layout>
              <c:tx>
                <c:rich>
                  <a:bodyPr/>
                  <a:lstStyle/>
                  <a:p>
                    <a:pPr>
                      <a:defRPr sz="1200" b="0" i="0" u="none" strike="noStrike" baseline="0">
                        <a:solidFill>
                          <a:srgbClr val="000000"/>
                        </a:solidFill>
                        <a:latin typeface="Arial"/>
                        <a:ea typeface="Arial"/>
                        <a:cs typeface="Arial"/>
                      </a:defRPr>
                    </a:pPr>
                    <a:r>
                      <a:rPr lang="lv-LV" dirty="0" err="1"/>
                      <a:t>Support</a:t>
                    </a:r>
                    <a:r>
                      <a:rPr lang="lv-LV" dirty="0"/>
                      <a:t> </a:t>
                    </a:r>
                    <a:r>
                      <a:rPr lang="lv-LV" dirty="0" err="1"/>
                      <a:t>for</a:t>
                    </a:r>
                    <a:r>
                      <a:rPr lang="lv-LV" dirty="0"/>
                      <a:t> </a:t>
                    </a:r>
                    <a:r>
                      <a:rPr lang="lv-LV" dirty="0" err="1"/>
                      <a:t>self-employment</a:t>
                    </a:r>
                    <a:r>
                      <a:rPr lang="lv-LV" dirty="0"/>
                      <a:t> </a:t>
                    </a:r>
                    <a:r>
                      <a:rPr lang="lv-LV" dirty="0" err="1"/>
                      <a:t>and</a:t>
                    </a:r>
                    <a:r>
                      <a:rPr lang="lv-LV" dirty="0"/>
                      <a:t> </a:t>
                    </a:r>
                    <a:r>
                      <a:rPr lang="lv-LV" dirty="0" err="1"/>
                      <a:t>entrepreneurship</a:t>
                    </a:r>
                    <a:r>
                      <a:rPr lang="lv-LV" dirty="0"/>
                      <a:t>
</a:t>
                    </a:r>
                    <a:r>
                      <a:rPr lang="lv-LV" dirty="0" smtClean="0"/>
                      <a:t>0.8 </a:t>
                    </a:r>
                    <a:r>
                      <a:rPr lang="lv-LV" dirty="0" err="1"/>
                      <a:t>mio</a:t>
                    </a:r>
                    <a:r>
                      <a:rPr lang="lv-LV" dirty="0"/>
                      <a:t> </a:t>
                    </a:r>
                    <a:r>
                      <a:rPr lang="lv-LV" dirty="0" smtClean="0"/>
                      <a:t>EUR </a:t>
                    </a:r>
                  </a:p>
                  <a:p>
                    <a:pPr>
                      <a:defRPr sz="1200" b="0" i="0" u="none" strike="noStrike" baseline="0">
                        <a:solidFill>
                          <a:srgbClr val="000000"/>
                        </a:solidFill>
                        <a:latin typeface="Arial"/>
                        <a:ea typeface="Arial"/>
                        <a:cs typeface="Arial"/>
                      </a:defRPr>
                    </a:pPr>
                    <a:r>
                      <a:rPr lang="lv-LV" dirty="0" smtClean="0"/>
                      <a:t>1%</a:t>
                    </a:r>
                    <a:endParaRPr lang="lv-LV" dirty="0"/>
                  </a:p>
                </c:rich>
              </c:tx>
              <c:spPr>
                <a:noFill/>
                <a:ln w="25400">
                  <a:noFill/>
                </a:ln>
              </c:spPr>
              <c:dLblPos val="bestFit"/>
            </c:dLbl>
            <c:dLbl>
              <c:idx val="6"/>
              <c:layout>
                <c:manualLayout>
                  <c:x val="1.0220842908292839E-2"/>
                  <c:y val="-0.24697346925022912"/>
                </c:manualLayout>
              </c:layout>
              <c:tx>
                <c:rich>
                  <a:bodyPr/>
                  <a:lstStyle/>
                  <a:p>
                    <a:endParaRPr lang="lv-LV" dirty="0" smtClean="0"/>
                  </a:p>
                  <a:p>
                    <a:r>
                      <a:rPr lang="en-US" dirty="0" smtClean="0"/>
                      <a:t>Lifelong </a:t>
                    </a:r>
                    <a:r>
                      <a:rPr lang="en-US" dirty="0"/>
                      <a:t>learning training programmes for </a:t>
                    </a:r>
                    <a:r>
                      <a:rPr lang="en-US" dirty="0" smtClean="0"/>
                      <a:t>employed</a:t>
                    </a:r>
                    <a:endParaRPr lang="lv-LV" dirty="0" smtClean="0"/>
                  </a:p>
                  <a:p>
                    <a:r>
                      <a:rPr lang="lv-LV" dirty="0" smtClean="0"/>
                      <a:t>2.7 </a:t>
                    </a:r>
                    <a:r>
                      <a:rPr lang="lv-LV" dirty="0" err="1" smtClean="0"/>
                      <a:t>mio</a:t>
                    </a:r>
                    <a:r>
                      <a:rPr lang="lv-LV" dirty="0" smtClean="0"/>
                      <a:t> EUR</a:t>
                    </a:r>
                  </a:p>
                  <a:p>
                    <a:r>
                      <a:rPr lang="en-US" dirty="0" smtClean="0"/>
                      <a:t>3</a:t>
                    </a:r>
                    <a:r>
                      <a:rPr lang="en-US" dirty="0"/>
                      <a:t>%</a:t>
                    </a:r>
                  </a:p>
                </c:rich>
              </c:tx>
              <c:showVal val="1"/>
              <c:showCatName val="1"/>
              <c:showPercent val="1"/>
            </c:dLbl>
            <c:dLbl>
              <c:idx val="7"/>
              <c:layout>
                <c:manualLayout>
                  <c:x val="0.19885266159510545"/>
                  <c:y val="-0.17757749138984566"/>
                </c:manualLayout>
              </c:layout>
              <c:tx>
                <c:rich>
                  <a:bodyPr/>
                  <a:lstStyle/>
                  <a:p>
                    <a:r>
                      <a:rPr lang="en-US" sz="1000" baseline="0" dirty="0"/>
                      <a:t>Other (support to persons with addiction problems, specialized consultations, reģional mobility grants etc</a:t>
                    </a:r>
                    <a:r>
                      <a:rPr lang="en-US" sz="1000" baseline="0" dirty="0" smtClean="0"/>
                      <a:t>.)</a:t>
                    </a:r>
                    <a:endParaRPr lang="lv-LV" sz="1000" baseline="0" dirty="0" smtClean="0"/>
                  </a:p>
                  <a:p>
                    <a:r>
                      <a:rPr lang="lv-LV" dirty="0" smtClean="0"/>
                      <a:t>4.5 </a:t>
                    </a:r>
                    <a:r>
                      <a:rPr lang="lv-LV" dirty="0" err="1" smtClean="0"/>
                      <a:t>mio</a:t>
                    </a:r>
                    <a:r>
                      <a:rPr lang="lv-LV" dirty="0" smtClean="0"/>
                      <a:t> EUR</a:t>
                    </a:r>
                  </a:p>
                  <a:p>
                    <a:r>
                      <a:rPr lang="en-US" dirty="0" smtClean="0"/>
                      <a:t>5</a:t>
                    </a:r>
                    <a:r>
                      <a:rPr lang="en-US" dirty="0"/>
                      <a:t>%</a:t>
                    </a:r>
                  </a:p>
                </c:rich>
              </c:tx>
              <c:showVal val="1"/>
              <c:showCatName val="1"/>
              <c:showPercent val="1"/>
            </c:dLbl>
            <c:numFmt formatCode="0%" sourceLinked="0"/>
            <c:spPr>
              <a:noFill/>
              <a:ln w="25400">
                <a:noFill/>
              </a:ln>
            </c:spPr>
            <c:txPr>
              <a:bodyPr/>
              <a:lstStyle/>
              <a:p>
                <a:pPr>
                  <a:defRPr sz="1200" b="0" i="0" u="none" strike="noStrike" baseline="0">
                    <a:solidFill>
                      <a:srgbClr val="000000"/>
                    </a:solidFill>
                    <a:latin typeface="Arial"/>
                    <a:ea typeface="Arial"/>
                    <a:cs typeface="Arial"/>
                  </a:defRPr>
                </a:pPr>
                <a:endParaRPr lang="lv-LV"/>
              </a:p>
            </c:txPr>
            <c:showVal val="1"/>
            <c:showCatName val="1"/>
            <c:showPercent val="1"/>
          </c:dLbls>
          <c:cat>
            <c:strRef>
              <c:f>'[Chart in Microsoft PowerPoint]Sheet1'!$A$4:$A$11</c:f>
              <c:strCache>
                <c:ptCount val="8"/>
                <c:pt idx="0">
                  <c:v>Job-search assistance, counseling and placement </c:v>
                </c:pt>
                <c:pt idx="1">
                  <c:v>Training measures</c:v>
                </c:pt>
                <c:pt idx="2">
                  <c:v>Temporary public works</c:v>
                </c:pt>
                <c:pt idx="3">
                  <c:v>Subsidized employment for target groups</c:v>
                </c:pt>
                <c:pt idx="4">
                  <c:v>Measures targeted at youth</c:v>
                </c:pt>
                <c:pt idx="5">
                  <c:v>Support for self-employment and entrepreneurship</c:v>
                </c:pt>
                <c:pt idx="6">
                  <c:v>Lifelong learning training programmes for employed</c:v>
                </c:pt>
                <c:pt idx="7">
                  <c:v>Other (support to persons with addiction problems, specialized consultations, reģional mobility grants etc.)</c:v>
                </c:pt>
              </c:strCache>
            </c:strRef>
          </c:cat>
          <c:val>
            <c:numRef>
              <c:f>'[Chart in Microsoft PowerPoint]Sheet1'!$B$4:$B$11</c:f>
              <c:numCache>
                <c:formatCode>General</c:formatCode>
                <c:ptCount val="8"/>
                <c:pt idx="0">
                  <c:v>2.2999999999999998</c:v>
                </c:pt>
                <c:pt idx="1">
                  <c:v>38.700000000000003</c:v>
                </c:pt>
                <c:pt idx="2">
                  <c:v>29.9</c:v>
                </c:pt>
                <c:pt idx="3">
                  <c:v>12</c:v>
                </c:pt>
                <c:pt idx="4">
                  <c:v>3.29</c:v>
                </c:pt>
                <c:pt idx="5">
                  <c:v>0.8</c:v>
                </c:pt>
                <c:pt idx="6">
                  <c:v>2.7</c:v>
                </c:pt>
                <c:pt idx="7">
                  <c:v>4.5</c:v>
                </c:pt>
              </c:numCache>
            </c:numRef>
          </c:val>
        </c:ser>
        <c:ser>
          <c:idx val="1"/>
          <c:order val="1"/>
          <c:tx>
            <c:strRef>
              <c:f>'[Chart in Microsoft PowerPoint]Sheet1'!$C$3</c:f>
              <c:strCache>
                <c:ptCount val="1"/>
                <c:pt idx="0">
                  <c:v>Share</c:v>
                </c:pt>
              </c:strCache>
            </c:strRef>
          </c:tx>
          <c:spPr>
            <a:solidFill>
              <a:srgbClr val="993366"/>
            </a:solidFill>
            <a:ln w="12700">
              <a:solidFill>
                <a:srgbClr val="000000"/>
              </a:solidFill>
              <a:prstDash val="solid"/>
            </a:ln>
          </c:spPr>
          <c:explosion val="25"/>
          <c:dPt>
            <c:idx val="0"/>
            <c:spPr>
              <a:solidFill>
                <a:srgbClr val="9999FF"/>
              </a:solidFill>
              <a:ln w="12700">
                <a:solidFill>
                  <a:srgbClr val="000000"/>
                </a:solidFill>
                <a:prstDash val="solid"/>
              </a:ln>
            </c:spPr>
          </c:dPt>
          <c:dPt>
            <c:idx val="2"/>
            <c:spPr>
              <a:solidFill>
                <a:srgbClr val="FFFFCC"/>
              </a:solidFill>
              <a:ln w="12700">
                <a:solidFill>
                  <a:srgbClr val="000000"/>
                </a:solidFill>
                <a:prstDash val="solid"/>
              </a:ln>
            </c:spPr>
          </c:dPt>
          <c:dPt>
            <c:idx val="3"/>
            <c:spPr>
              <a:solidFill>
                <a:srgbClr val="CCFFFF"/>
              </a:solidFill>
              <a:ln w="12700">
                <a:solidFill>
                  <a:srgbClr val="000000"/>
                </a:solidFill>
                <a:prstDash val="solid"/>
              </a:ln>
            </c:spPr>
          </c:dPt>
          <c:dPt>
            <c:idx val="4"/>
            <c:spPr>
              <a:solidFill>
                <a:srgbClr val="660066"/>
              </a:solidFill>
              <a:ln w="12700">
                <a:solidFill>
                  <a:srgbClr val="000000"/>
                </a:solidFill>
                <a:prstDash val="solid"/>
              </a:ln>
            </c:spPr>
          </c:dPt>
          <c:dPt>
            <c:idx val="5"/>
            <c:spPr>
              <a:solidFill>
                <a:srgbClr val="FF8080"/>
              </a:solidFill>
              <a:ln w="12700">
                <a:solidFill>
                  <a:srgbClr val="000000"/>
                </a:solidFill>
                <a:prstDash val="solid"/>
              </a:ln>
            </c:spPr>
          </c:dPt>
          <c:cat>
            <c:strRef>
              <c:f>'[Chart in Microsoft PowerPoint]Sheet1'!$A$4:$A$11</c:f>
              <c:strCache>
                <c:ptCount val="8"/>
                <c:pt idx="0">
                  <c:v>Job-search assistance, counseling and placement </c:v>
                </c:pt>
                <c:pt idx="1">
                  <c:v>Training measures</c:v>
                </c:pt>
                <c:pt idx="2">
                  <c:v>Temporary public works</c:v>
                </c:pt>
                <c:pt idx="3">
                  <c:v>Subsidized employment for target groups</c:v>
                </c:pt>
                <c:pt idx="4">
                  <c:v>Measures targeted at youth</c:v>
                </c:pt>
                <c:pt idx="5">
                  <c:v>Support for self-employment and entrepreneurship</c:v>
                </c:pt>
                <c:pt idx="6">
                  <c:v>Lifelong learning training programmes for employed</c:v>
                </c:pt>
                <c:pt idx="7">
                  <c:v>Other (support to persons with addiction problems, specialized consultations, reģional mobility grants etc.)</c:v>
                </c:pt>
              </c:strCache>
            </c:strRef>
          </c:cat>
          <c:val>
            <c:numRef>
              <c:f>'[Chart in Microsoft PowerPoint]Sheet1'!$C$4:$C$11</c:f>
              <c:numCache>
                <c:formatCode>0%</c:formatCode>
                <c:ptCount val="8"/>
                <c:pt idx="0">
                  <c:v>2.4418728102770994E-2</c:v>
                </c:pt>
                <c:pt idx="1">
                  <c:v>0.410871642424886</c:v>
                </c:pt>
                <c:pt idx="2">
                  <c:v>0.31744346533602302</c:v>
                </c:pt>
                <c:pt idx="3">
                  <c:v>0.12740205966663126</c:v>
                </c:pt>
                <c:pt idx="4">
                  <c:v>3.4929398025268094E-2</c:v>
                </c:pt>
                <c:pt idx="5">
                  <c:v>8.4934706444420895E-3</c:v>
                </c:pt>
                <c:pt idx="6">
                  <c:v>2.8665463424992044E-2</c:v>
                </c:pt>
                <c:pt idx="7">
                  <c:v>4.7775772374986716E-2</c:v>
                </c:pt>
              </c:numCache>
            </c:numRef>
          </c:val>
        </c:ser>
      </c:pie3DChart>
      <c:spPr>
        <a:noFill/>
        <a:ln w="25400">
          <a:noFill/>
        </a:ln>
      </c:spPr>
    </c:plotArea>
    <c:plotVisOnly val="1"/>
    <c:dispBlanksAs val="zero"/>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lv-LV"/>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lv-LV"/>
  <c:chart>
    <c:plotArea>
      <c:layout/>
      <c:pieChart>
        <c:varyColors val="1"/>
        <c:ser>
          <c:idx val="0"/>
          <c:order val="0"/>
          <c:dLbls>
            <c:txPr>
              <a:bodyPr/>
              <a:lstStyle/>
              <a:p>
                <a:pPr>
                  <a:defRPr sz="1200" b="1"/>
                </a:pPr>
                <a:endParaRPr lang="lv-LV"/>
              </a:p>
            </c:txPr>
            <c:dLblPos val="bestFit"/>
            <c:showVal val="1"/>
            <c:showLeaderLines val="1"/>
          </c:dLbls>
          <c:cat>
            <c:strRef>
              <c:f>'neformālā izglītība'!$A$6:$A$15</c:f>
              <c:strCache>
                <c:ptCount val="10"/>
                <c:pt idx="0">
                  <c:v>Computer training (no prior knowledge)</c:v>
                </c:pt>
                <c:pt idx="1">
                  <c:v>State language acquisition (medium level)</c:v>
                </c:pt>
                <c:pt idx="2">
                  <c:v>State language acquisition (lower level)</c:v>
                </c:pt>
                <c:pt idx="3">
                  <c:v>English (no prior knowledge)</c:v>
                </c:pt>
                <c:pt idx="4">
                  <c:v>Computer training (with prior knowledge)</c:v>
                </c:pt>
                <c:pt idx="5">
                  <c:v>German (no prior knowledge)</c:v>
                </c:pt>
                <c:pt idx="6">
                  <c:v>English (with prior knowledge - Elementary)</c:v>
                </c:pt>
                <c:pt idx="7">
                  <c:v>State language acquisition (higher level)</c:v>
                </c:pt>
                <c:pt idx="8">
                  <c:v>Computer skills in accounting</c:v>
                </c:pt>
                <c:pt idx="9">
                  <c:v>English (with prior knowledge - Lower Intermediate)</c:v>
                </c:pt>
              </c:strCache>
            </c:strRef>
          </c:cat>
          <c:val>
            <c:numRef>
              <c:f>'neformālā izglītība'!$E$6:$E$15</c:f>
              <c:numCache>
                <c:formatCode>General</c:formatCode>
                <c:ptCount val="10"/>
                <c:pt idx="0">
                  <c:v>1789</c:v>
                </c:pt>
                <c:pt idx="1">
                  <c:v>925</c:v>
                </c:pt>
                <c:pt idx="2">
                  <c:v>878</c:v>
                </c:pt>
                <c:pt idx="3">
                  <c:v>790</c:v>
                </c:pt>
                <c:pt idx="4">
                  <c:v>741</c:v>
                </c:pt>
                <c:pt idx="5">
                  <c:v>475</c:v>
                </c:pt>
                <c:pt idx="6">
                  <c:v>420</c:v>
                </c:pt>
                <c:pt idx="7">
                  <c:v>301</c:v>
                </c:pt>
                <c:pt idx="8">
                  <c:v>165</c:v>
                </c:pt>
                <c:pt idx="9">
                  <c:v>155</c:v>
                </c:pt>
              </c:numCache>
            </c:numRef>
          </c:val>
        </c:ser>
        <c:firstSliceAng val="0"/>
      </c:pieChart>
    </c:plotArea>
    <c:legend>
      <c:legendPos val="r"/>
      <c:layout>
        <c:manualLayout>
          <c:xMode val="edge"/>
          <c:yMode val="edge"/>
          <c:x val="0.6166041086969396"/>
          <c:y val="3.1388705444077604E-2"/>
          <c:w val="0.38339581420777852"/>
          <c:h val="0.96861129455592265"/>
        </c:manualLayout>
      </c:layout>
      <c:txPr>
        <a:bodyPr/>
        <a:lstStyle/>
        <a:p>
          <a:pPr>
            <a:defRPr sz="1200" b="1"/>
          </a:pPr>
          <a:endParaRPr lang="lv-LV"/>
        </a:p>
      </c:txPr>
    </c:legend>
    <c:plotVisOnly val="1"/>
    <c:dispBlanksAs val="zero"/>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lv-LV"/>
  <c:chart>
    <c:plotArea>
      <c:layout/>
      <c:pieChart>
        <c:varyColors val="1"/>
        <c:ser>
          <c:idx val="0"/>
          <c:order val="0"/>
          <c:dLbls>
            <c:txPr>
              <a:bodyPr/>
              <a:lstStyle/>
              <a:p>
                <a:pPr>
                  <a:defRPr sz="1400" b="1"/>
                </a:pPr>
                <a:endParaRPr lang="lv-LV"/>
              </a:p>
            </c:txPr>
            <c:dLblPos val="ctr"/>
            <c:showVal val="1"/>
            <c:showLeaderLines val="1"/>
          </c:dLbls>
          <c:cat>
            <c:strRef>
              <c:f>'profesionālā apmācība'!$A$7:$A$16</c:f>
              <c:strCache>
                <c:ptCount val="10"/>
                <c:pt idx="0">
                  <c:v>Social care</c:v>
                </c:pt>
                <c:pt idx="1">
                  <c:v>Pastry assistant</c:v>
                </c:pt>
                <c:pt idx="2">
                  <c:v>Security work</c:v>
                </c:pt>
                <c:pt idx="3">
                  <c:v>Project Management</c:v>
                </c:pt>
                <c:pt idx="4">
                  <c:v>Clerck</c:v>
                </c:pt>
                <c:pt idx="5">
                  <c:v>Social care basics</c:v>
                </c:pt>
                <c:pt idx="6">
                  <c:v>Storekeeper</c:v>
                </c:pt>
                <c:pt idx="7">
                  <c:v>Customer service operator</c:v>
                </c:pt>
                <c:pt idx="8">
                  <c:v>Forklift driver</c:v>
                </c:pt>
                <c:pt idx="9">
                  <c:v>Retail commercial employee</c:v>
                </c:pt>
              </c:strCache>
            </c:strRef>
          </c:cat>
          <c:val>
            <c:numRef>
              <c:f>'profesionālā apmācība'!$E$7:$E$16</c:f>
              <c:numCache>
                <c:formatCode>General</c:formatCode>
                <c:ptCount val="10"/>
                <c:pt idx="0">
                  <c:v>279</c:v>
                </c:pt>
                <c:pt idx="1">
                  <c:v>249</c:v>
                </c:pt>
                <c:pt idx="2">
                  <c:v>150</c:v>
                </c:pt>
                <c:pt idx="3">
                  <c:v>119</c:v>
                </c:pt>
                <c:pt idx="4">
                  <c:v>105</c:v>
                </c:pt>
                <c:pt idx="5">
                  <c:v>103</c:v>
                </c:pt>
                <c:pt idx="6">
                  <c:v>86</c:v>
                </c:pt>
                <c:pt idx="7">
                  <c:v>81</c:v>
                </c:pt>
                <c:pt idx="8">
                  <c:v>73</c:v>
                </c:pt>
                <c:pt idx="9">
                  <c:v>69</c:v>
                </c:pt>
              </c:numCache>
            </c:numRef>
          </c:val>
        </c:ser>
        <c:firstSliceAng val="0"/>
      </c:pieChart>
    </c:plotArea>
    <c:legend>
      <c:legendPos val="r"/>
      <c:layout>
        <c:manualLayout>
          <c:xMode val="edge"/>
          <c:yMode val="edge"/>
          <c:x val="0.62025909411925961"/>
          <c:y val="0"/>
          <c:w val="0.36307413380556397"/>
          <c:h val="0.99854208585877258"/>
        </c:manualLayout>
      </c:layout>
      <c:txPr>
        <a:bodyPr/>
        <a:lstStyle/>
        <a:p>
          <a:pPr>
            <a:defRPr sz="1200" b="1"/>
          </a:pPr>
          <a:endParaRPr lang="lv-LV"/>
        </a:p>
      </c:txPr>
    </c:legend>
    <c:plotVisOnly val="1"/>
    <c:dispBlanksAs val="zero"/>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lv-LV"/>
  <c:chart>
    <c:title>
      <c:tx>
        <c:rich>
          <a:bodyPr/>
          <a:lstStyle/>
          <a:p>
            <a:pPr>
              <a:defRPr/>
            </a:pPr>
            <a:r>
              <a:rPr lang="en-GB" sz="1800">
                <a:effectLst/>
              </a:rPr>
              <a:t>Informal education programmes  </a:t>
            </a:r>
            <a:endParaRPr lang="lv-LV" sz="1800">
              <a:effectLst/>
            </a:endParaRPr>
          </a:p>
        </c:rich>
      </c:tx>
      <c:layout>
        <c:manualLayout>
          <c:xMode val="edge"/>
          <c:yMode val="edge"/>
          <c:x val="0.28172584383827914"/>
          <c:y val="0"/>
        </c:manualLayout>
      </c:layout>
    </c:title>
    <c:plotArea>
      <c:layout/>
      <c:pieChart>
        <c:varyColors val="1"/>
        <c:ser>
          <c:idx val="0"/>
          <c:order val="0"/>
          <c:dLbls>
            <c:txPr>
              <a:bodyPr/>
              <a:lstStyle/>
              <a:p>
                <a:pPr>
                  <a:defRPr sz="1600" b="1"/>
                </a:pPr>
                <a:endParaRPr lang="lv-LV"/>
              </a:p>
            </c:txPr>
            <c:dLblPos val="bestFit"/>
            <c:showVal val="1"/>
            <c:showLeaderLines val="1"/>
          </c:dLbls>
          <c:cat>
            <c:strRef>
              <c:f>mūžizglītība_neformala!$F$6:$F$12</c:f>
              <c:strCache>
                <c:ptCount val="7"/>
                <c:pt idx="0">
                  <c:v>Digital skills</c:v>
                </c:pt>
                <c:pt idx="1">
                  <c:v>Communication foreign languages</c:v>
                </c:pt>
                <c:pt idx="2">
                  <c:v>Communication in state language</c:v>
                </c:pt>
                <c:pt idx="3">
                  <c:v>Sense of initiative and entrepreneurship</c:v>
                </c:pt>
                <c:pt idx="4">
                  <c:v>social and civic competences</c:v>
                </c:pt>
                <c:pt idx="5">
                  <c:v>Cultural awareness and expression</c:v>
                </c:pt>
                <c:pt idx="6">
                  <c:v>Learning skills</c:v>
                </c:pt>
              </c:strCache>
            </c:strRef>
          </c:cat>
          <c:val>
            <c:numRef>
              <c:f>mūžizglītība_neformala!$G$6:$G$12</c:f>
              <c:numCache>
                <c:formatCode>General</c:formatCode>
                <c:ptCount val="7"/>
                <c:pt idx="0">
                  <c:v>221</c:v>
                </c:pt>
                <c:pt idx="1">
                  <c:v>1263</c:v>
                </c:pt>
                <c:pt idx="2">
                  <c:v>103</c:v>
                </c:pt>
                <c:pt idx="3">
                  <c:v>46</c:v>
                </c:pt>
                <c:pt idx="4">
                  <c:v>31</c:v>
                </c:pt>
                <c:pt idx="5">
                  <c:v>13</c:v>
                </c:pt>
                <c:pt idx="6">
                  <c:v>8</c:v>
                </c:pt>
              </c:numCache>
            </c:numRef>
          </c:val>
        </c:ser>
        <c:dLbls>
          <c:showVal val="1"/>
        </c:dLbls>
        <c:firstSliceAng val="0"/>
      </c:pieChart>
    </c:plotArea>
    <c:legend>
      <c:legendPos val="r"/>
      <c:layout>
        <c:manualLayout>
          <c:xMode val="edge"/>
          <c:yMode val="edge"/>
          <c:x val="0.59231296306882819"/>
          <c:y val="0.11969856456627237"/>
          <c:w val="0.37296294256924201"/>
          <c:h val="0.83995561779267414"/>
        </c:manualLayout>
      </c:layout>
      <c:txPr>
        <a:bodyPr/>
        <a:lstStyle/>
        <a:p>
          <a:pPr>
            <a:defRPr sz="1600" b="1"/>
          </a:pPr>
          <a:endParaRPr lang="lv-LV"/>
        </a:p>
      </c:txPr>
    </c:legend>
    <c:plotVisOnly val="1"/>
    <c:dispBlanksAs val="zero"/>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lv-LV"/>
          </a:p>
        </p:txBody>
      </p:sp>
      <p:sp>
        <p:nvSpPr>
          <p:cNvPr id="4301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E47D8306-5AAA-4662-AE91-8D440C4246BC}" type="datetimeFigureOut">
              <a:rPr lang="lv-LV"/>
              <a:pPr>
                <a:defRPr/>
              </a:pPr>
              <a:t>2014.04.25.</a:t>
            </a:fld>
            <a:endParaRPr lang="lv-LV"/>
          </a:p>
        </p:txBody>
      </p:sp>
      <p:sp>
        <p:nvSpPr>
          <p:cNvPr id="4301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lv-LV"/>
          </a:p>
        </p:txBody>
      </p:sp>
      <p:sp>
        <p:nvSpPr>
          <p:cNvPr id="4301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4DC9ED4-F562-4C62-AC2A-922EB4C7FAE7}" type="slidenum">
              <a:rPr lang="lv-LV"/>
              <a:pPr>
                <a:defRPr/>
              </a:pPr>
              <a:t>‹#›</a:t>
            </a:fld>
            <a:endParaRPr lang="lv-LV"/>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lv-LV"/>
          </a:p>
        </p:txBody>
      </p:sp>
      <p:sp>
        <p:nvSpPr>
          <p:cNvPr id="2253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22E49309-C66E-467F-BEFA-9AB6209BB9A4}" type="datetimeFigureOut">
              <a:rPr lang="lv-LV"/>
              <a:pPr>
                <a:defRPr/>
              </a:pPr>
              <a:t>2014.04.25.</a:t>
            </a:fld>
            <a:endParaRPr lang="lv-LV"/>
          </a:p>
        </p:txBody>
      </p:sp>
      <p:sp>
        <p:nvSpPr>
          <p:cNvPr id="1536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253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lv-LV"/>
          </a:p>
        </p:txBody>
      </p:sp>
      <p:sp>
        <p:nvSpPr>
          <p:cNvPr id="2253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60FA1C2-4CED-476C-8D89-D5B1F7AF19CF}"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a:xfrm>
            <a:off x="917575" y="744538"/>
            <a:ext cx="4962525" cy="3722687"/>
          </a:xfrm>
          <a:ln/>
        </p:spPr>
      </p:sp>
      <p:sp>
        <p:nvSpPr>
          <p:cNvPr id="20482" name="Notes Placeholder 2"/>
          <p:cNvSpPr>
            <a:spLocks noGrp="1"/>
          </p:cNvSpPr>
          <p:nvPr>
            <p:ph type="body" idx="1"/>
          </p:nvPr>
        </p:nvSpPr>
        <p:spPr>
          <a:noFill/>
          <a:ln/>
        </p:spPr>
        <p:txBody>
          <a:bodyPr/>
          <a:lstStyle/>
          <a:p>
            <a:endParaRPr lang="lv-LV" smtClean="0"/>
          </a:p>
        </p:txBody>
      </p:sp>
      <p:sp>
        <p:nvSpPr>
          <p:cNvPr id="20483" name="Slide Number Placeholder 3"/>
          <p:cNvSpPr>
            <a:spLocks noGrp="1"/>
          </p:cNvSpPr>
          <p:nvPr>
            <p:ph type="sldNum" sz="quarter" idx="5"/>
          </p:nvPr>
        </p:nvSpPr>
        <p:spPr>
          <a:noFill/>
        </p:spPr>
        <p:txBody>
          <a:bodyPr/>
          <a:lstStyle/>
          <a:p>
            <a:fld id="{5AE46752-6008-4D73-B03B-7B68CA084665}" type="slidenum">
              <a:rPr lang="lv-LV" smtClean="0"/>
              <a:pPr/>
              <a:t>3</a:t>
            </a:fld>
            <a:endParaRPr lang="lv-LV"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2"/>
          <p:cNvSpPr>
            <a:spLocks noGrp="1" noRot="1" noChangeAspect="1" noChangeArrowheads="1" noTextEdit="1"/>
          </p:cNvSpPr>
          <p:nvPr>
            <p:ph type="sldImg"/>
          </p:nvPr>
        </p:nvSpPr>
        <p:spPr>
          <a:xfrm>
            <a:off x="917575" y="744538"/>
            <a:ext cx="4962525" cy="3722687"/>
          </a:xfrm>
          <a:ln/>
        </p:spPr>
      </p:sp>
      <p:sp>
        <p:nvSpPr>
          <p:cNvPr id="111618" name="Rectangle 3"/>
          <p:cNvSpPr>
            <a:spLocks noGrp="1" noChangeArrowheads="1"/>
          </p:cNvSpPr>
          <p:nvPr>
            <p:ph type="body" idx="1"/>
          </p:nvPr>
        </p:nvSpPr>
        <p:spPr>
          <a:noFill/>
          <a:ln/>
        </p:spPr>
        <p:txBody>
          <a:bodyPr/>
          <a:lstStyle/>
          <a:p>
            <a:r>
              <a:rPr lang="lv-LV" smtClean="0"/>
              <a:t>Demographic burden - the average number of persons under and over working age per 1000 population of working age.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Rot="1" noChangeAspect="1" noChangeArrowheads="1" noTextEdit="1"/>
          </p:cNvSpPr>
          <p:nvPr>
            <p:ph type="sldImg"/>
          </p:nvPr>
        </p:nvSpPr>
        <p:spPr>
          <a:xfrm>
            <a:off x="917575" y="744538"/>
            <a:ext cx="4962525" cy="3722687"/>
          </a:xfrm>
          <a:ln/>
        </p:spPr>
      </p:sp>
      <p:sp>
        <p:nvSpPr>
          <p:cNvPr id="122882" name="Rectangle 3"/>
          <p:cNvSpPr>
            <a:spLocks noGrp="1" noChangeArrowheads="1"/>
          </p:cNvSpPr>
          <p:nvPr>
            <p:ph type="body" idx="1"/>
          </p:nvPr>
        </p:nvSpPr>
        <p:spPr>
          <a:noFill/>
          <a:ln/>
        </p:spPr>
        <p:txBody>
          <a:bodyPr/>
          <a:lstStyle/>
          <a:p>
            <a:endParaRPr lang="lv-LV"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Rot="1" noChangeAspect="1" noChangeArrowheads="1" noTextEdit="1"/>
          </p:cNvSpPr>
          <p:nvPr>
            <p:ph type="sldImg"/>
          </p:nvPr>
        </p:nvSpPr>
        <p:spPr>
          <a:xfrm>
            <a:off x="917575" y="744538"/>
            <a:ext cx="4962525" cy="3722687"/>
          </a:xfrm>
          <a:ln/>
        </p:spPr>
      </p:sp>
      <p:sp>
        <p:nvSpPr>
          <p:cNvPr id="124930" name="Rectangle 3"/>
          <p:cNvSpPr>
            <a:spLocks noGrp="1" noChangeArrowheads="1"/>
          </p:cNvSpPr>
          <p:nvPr>
            <p:ph type="body" idx="1"/>
          </p:nvPr>
        </p:nvSpPr>
        <p:spPr>
          <a:noFill/>
          <a:ln/>
        </p:spPr>
        <p:txBody>
          <a:bodyPr/>
          <a:lstStyle/>
          <a:p>
            <a:r>
              <a:rPr lang="lv-LV" smtClean="0"/>
              <a:t>December 2013</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Rectangle 2"/>
          <p:cNvSpPr>
            <a:spLocks noGrp="1" noRot="1" noChangeAspect="1" noChangeArrowheads="1" noTextEdit="1"/>
          </p:cNvSpPr>
          <p:nvPr>
            <p:ph type="sldImg"/>
          </p:nvPr>
        </p:nvSpPr>
        <p:spPr>
          <a:xfrm>
            <a:off x="917575" y="744538"/>
            <a:ext cx="4962525" cy="3722687"/>
          </a:xfrm>
          <a:ln/>
        </p:spPr>
      </p:sp>
      <p:sp>
        <p:nvSpPr>
          <p:cNvPr id="148482" name="Rectangle 3"/>
          <p:cNvSpPr>
            <a:spLocks noGrp="1" noChangeArrowheads="1"/>
          </p:cNvSpPr>
          <p:nvPr>
            <p:ph type="body" idx="1"/>
          </p:nvPr>
        </p:nvSpPr>
        <p:spPr>
          <a:noFill/>
          <a:ln/>
        </p:spPr>
        <p:txBody>
          <a:bodyPr/>
          <a:lstStyle/>
          <a:p>
            <a:r>
              <a:rPr lang="lv-LV" sz="700" smtClean="0">
                <a:solidFill>
                  <a:srgbClr val="005927"/>
                </a:solidFill>
                <a:latin typeface="Tahoma" pitchFamily="34" charset="0"/>
              </a:rPr>
              <a:t>Skills and lifelong learning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spTree>
      <p:nvGrpSpPr>
        <p:cNvPr id="1" name=""/>
        <p:cNvGrpSpPr/>
        <p:nvPr/>
      </p:nvGrpSpPr>
      <p:grpSpPr>
        <a:xfrm>
          <a:off x="0" y="0"/>
          <a:ext cx="0" cy="0"/>
          <a:chOff x="0" y="0"/>
          <a:chExt cx="0" cy="0"/>
        </a:xfrm>
      </p:grpSpPr>
      <p:sp>
        <p:nvSpPr>
          <p:cNvPr id="2" name="Virsraksts 1"/>
          <p:cNvSpPr>
            <a:spLocks noGrp="1"/>
          </p:cNvSpPr>
          <p:nvPr>
            <p:ph type="ctrTitle"/>
          </p:nvPr>
        </p:nvSpPr>
        <p:spPr>
          <a:xfrm>
            <a:off x="685800" y="2130425"/>
            <a:ext cx="7772400" cy="1470025"/>
          </a:xfrm>
        </p:spPr>
        <p:txBody>
          <a:bodyPr/>
          <a:lstStyle/>
          <a:p>
            <a:r>
              <a:rPr lang="lv-LV" smtClean="0"/>
              <a:t>Rediģēt šablona virsraksta stilu</a:t>
            </a:r>
            <a:endParaRPr lang="lv-LV"/>
          </a:p>
        </p:txBody>
      </p:sp>
      <p:sp>
        <p:nvSpPr>
          <p:cNvPr id="3" name="Apakšvirsrakst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v-LV" smtClean="0"/>
              <a:t>Rediģēt šablona apakšvirsraksta stilu</a:t>
            </a:r>
            <a:endParaRPr lang="lv-LV"/>
          </a:p>
        </p:txBody>
      </p:sp>
      <p:sp>
        <p:nvSpPr>
          <p:cNvPr id="4" name="Datuma vietturis 3"/>
          <p:cNvSpPr>
            <a:spLocks noGrp="1"/>
          </p:cNvSpPr>
          <p:nvPr>
            <p:ph type="dt" sz="half" idx="10"/>
          </p:nvPr>
        </p:nvSpPr>
        <p:spPr/>
        <p:txBody>
          <a:bodyPr/>
          <a:lstStyle>
            <a:lvl1pPr>
              <a:defRPr/>
            </a:lvl1pPr>
          </a:lstStyle>
          <a:p>
            <a:pPr>
              <a:defRPr/>
            </a:pPr>
            <a:fld id="{5ABD86C8-7A74-4F8D-BBF1-337530193E1C}" type="datetimeFigureOut">
              <a:rPr lang="lv-LV"/>
              <a:pPr>
                <a:defRPr/>
              </a:pPr>
              <a:t>2014.04.25.</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11223F1D-0C9A-4F41-9D99-A2C4BB38B61B}"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Vertikāls teksta vietturis 2"/>
          <p:cNvSpPr>
            <a:spLocks noGrp="1"/>
          </p:cNvSpPr>
          <p:nvPr>
            <p:ph type="body" orient="vert" idx="1"/>
          </p:nvPr>
        </p:nvSpPr>
        <p:spPr/>
        <p:txBody>
          <a:bodyPr vert="eaVert"/>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Datuma vietturis 3"/>
          <p:cNvSpPr>
            <a:spLocks noGrp="1"/>
          </p:cNvSpPr>
          <p:nvPr>
            <p:ph type="dt" sz="half" idx="10"/>
          </p:nvPr>
        </p:nvSpPr>
        <p:spPr/>
        <p:txBody>
          <a:bodyPr/>
          <a:lstStyle>
            <a:lvl1pPr>
              <a:defRPr/>
            </a:lvl1pPr>
          </a:lstStyle>
          <a:p>
            <a:pPr>
              <a:defRPr/>
            </a:pPr>
            <a:fld id="{549FC0C6-6E13-4878-B677-0177DCA5EFCE}" type="datetimeFigureOut">
              <a:rPr lang="lv-LV"/>
              <a:pPr>
                <a:defRPr/>
              </a:pPr>
              <a:t>2014.04.25.</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79A79BEA-07DC-4F04-AA12-F4AA15E9A0F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p:cNvSpPr>
            <a:spLocks noGrp="1"/>
          </p:cNvSpPr>
          <p:nvPr>
            <p:ph type="title" orient="vert"/>
          </p:nvPr>
        </p:nvSpPr>
        <p:spPr>
          <a:xfrm>
            <a:off x="6629400" y="274638"/>
            <a:ext cx="2057400" cy="5851525"/>
          </a:xfrm>
        </p:spPr>
        <p:txBody>
          <a:bodyPr vert="eaVert"/>
          <a:lstStyle/>
          <a:p>
            <a:r>
              <a:rPr lang="lv-LV" smtClean="0"/>
              <a:t>Rediģēt šablona virsraksta stilu</a:t>
            </a:r>
            <a:endParaRPr lang="lv-LV"/>
          </a:p>
        </p:txBody>
      </p:sp>
      <p:sp>
        <p:nvSpPr>
          <p:cNvPr id="3" name="Vertikāls teksta vietturis 2"/>
          <p:cNvSpPr>
            <a:spLocks noGrp="1"/>
          </p:cNvSpPr>
          <p:nvPr>
            <p:ph type="body" orient="vert" idx="1"/>
          </p:nvPr>
        </p:nvSpPr>
        <p:spPr>
          <a:xfrm>
            <a:off x="457200" y="274638"/>
            <a:ext cx="6019800" cy="5851525"/>
          </a:xfrm>
        </p:spPr>
        <p:txBody>
          <a:bodyPr vert="eaVert"/>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Datuma vietturis 3"/>
          <p:cNvSpPr>
            <a:spLocks noGrp="1"/>
          </p:cNvSpPr>
          <p:nvPr>
            <p:ph type="dt" sz="half" idx="10"/>
          </p:nvPr>
        </p:nvSpPr>
        <p:spPr/>
        <p:txBody>
          <a:bodyPr/>
          <a:lstStyle>
            <a:lvl1pPr>
              <a:defRPr/>
            </a:lvl1pPr>
          </a:lstStyle>
          <a:p>
            <a:pPr>
              <a:defRPr/>
            </a:pPr>
            <a:fld id="{A22C3439-0149-4433-86A0-76ACF9174301}" type="datetimeFigureOut">
              <a:rPr lang="lv-LV"/>
              <a:pPr>
                <a:defRPr/>
              </a:pPr>
              <a:t>2014.04.25.</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8E80A69F-2BF1-4764-A96A-B1F1070539C8}"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lv-LV"/>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5" name="Datuma vietturis 3"/>
          <p:cNvSpPr>
            <a:spLocks noGrp="1"/>
          </p:cNvSpPr>
          <p:nvPr>
            <p:ph type="dt" sz="half" idx="10"/>
          </p:nvPr>
        </p:nvSpPr>
        <p:spPr/>
        <p:txBody>
          <a:bodyPr/>
          <a:lstStyle>
            <a:lvl1pPr>
              <a:defRPr/>
            </a:lvl1pPr>
          </a:lstStyle>
          <a:p>
            <a:pPr>
              <a:defRPr/>
            </a:pPr>
            <a:fld id="{A6BC4732-271B-49F2-91B4-EA1F4F7198E8}" type="datetimeFigureOut">
              <a:rPr lang="lv-LV"/>
              <a:pPr>
                <a:defRPr/>
              </a:pPr>
              <a:t>2014.04.25.</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5D0DCD2F-8891-4360-A08D-7D6FE9FA5C68}" type="slidenum">
              <a:rPr lang="lv-LV"/>
              <a:pPr>
                <a:defRPr/>
              </a:pPr>
              <a:t>‹#›</a:t>
            </a:fld>
            <a:endParaRPr lang="lv-LV"/>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lv-LV"/>
          </a:p>
        </p:txBody>
      </p:sp>
      <p:sp>
        <p:nvSpPr>
          <p:cNvPr id="3" name="Datuma vietturis 3"/>
          <p:cNvSpPr>
            <a:spLocks noGrp="1"/>
          </p:cNvSpPr>
          <p:nvPr>
            <p:ph type="dt" sz="half" idx="10"/>
          </p:nvPr>
        </p:nvSpPr>
        <p:spPr/>
        <p:txBody>
          <a:bodyPr/>
          <a:lstStyle>
            <a:lvl1pPr>
              <a:defRPr/>
            </a:lvl1pPr>
          </a:lstStyle>
          <a:p>
            <a:pPr>
              <a:defRPr/>
            </a:pPr>
            <a:fld id="{830FA064-9434-4DC1-8FB1-BDDF2DF1BDBB}" type="datetimeFigureOut">
              <a:rPr lang="lv-LV"/>
              <a:pPr>
                <a:defRPr/>
              </a:pPr>
              <a:t>2014.04.25.</a:t>
            </a:fld>
            <a:endParaRPr lang="lv-LV"/>
          </a:p>
        </p:txBody>
      </p:sp>
      <p:sp>
        <p:nvSpPr>
          <p:cNvPr id="4" name="Kājenes vietturis 4"/>
          <p:cNvSpPr>
            <a:spLocks noGrp="1"/>
          </p:cNvSpPr>
          <p:nvPr>
            <p:ph type="ftr" sz="quarter" idx="11"/>
          </p:nvPr>
        </p:nvSpPr>
        <p:spPr/>
        <p:txBody>
          <a:bodyPr/>
          <a:lstStyle>
            <a:lvl1pPr>
              <a:defRPr/>
            </a:lvl1pPr>
          </a:lstStyle>
          <a:p>
            <a:pPr>
              <a:defRPr/>
            </a:pPr>
            <a:endParaRPr lang="lv-LV"/>
          </a:p>
        </p:txBody>
      </p:sp>
      <p:sp>
        <p:nvSpPr>
          <p:cNvPr id="5" name="Slaida numura vietturis 5"/>
          <p:cNvSpPr>
            <a:spLocks noGrp="1"/>
          </p:cNvSpPr>
          <p:nvPr>
            <p:ph type="sldNum" sz="quarter" idx="12"/>
          </p:nvPr>
        </p:nvSpPr>
        <p:spPr/>
        <p:txBody>
          <a:bodyPr/>
          <a:lstStyle>
            <a:lvl1pPr>
              <a:defRPr/>
            </a:lvl1pPr>
          </a:lstStyle>
          <a:p>
            <a:pPr>
              <a:defRPr/>
            </a:pPr>
            <a:fld id="{9B75BEBC-7972-4909-A9D0-D580347F3B2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Satura vietturis 2"/>
          <p:cNvSpPr>
            <a:spLocks noGrp="1"/>
          </p:cNvSpPr>
          <p:nvPr>
            <p:ph idx="1"/>
          </p:nvPr>
        </p:nvSpPr>
        <p:spPr/>
        <p:txBody>
          <a:body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Datuma vietturis 3"/>
          <p:cNvSpPr>
            <a:spLocks noGrp="1"/>
          </p:cNvSpPr>
          <p:nvPr>
            <p:ph type="dt" sz="half" idx="10"/>
          </p:nvPr>
        </p:nvSpPr>
        <p:spPr/>
        <p:txBody>
          <a:bodyPr/>
          <a:lstStyle>
            <a:lvl1pPr>
              <a:defRPr/>
            </a:lvl1pPr>
          </a:lstStyle>
          <a:p>
            <a:pPr>
              <a:defRPr/>
            </a:pPr>
            <a:fld id="{0B6D6C84-A82F-4B78-8A39-D1BC9D8CBBF0}" type="datetimeFigureOut">
              <a:rPr lang="lv-LV"/>
              <a:pPr>
                <a:defRPr/>
              </a:pPr>
              <a:t>2014.04.25.</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BA1F97AC-15AE-4732-BD44-B1C36188AFD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p:cNvSpPr>
            <a:spLocks noGrp="1"/>
          </p:cNvSpPr>
          <p:nvPr>
            <p:ph type="title"/>
          </p:nvPr>
        </p:nvSpPr>
        <p:spPr>
          <a:xfrm>
            <a:off x="722313" y="4406900"/>
            <a:ext cx="7772400" cy="1362075"/>
          </a:xfrm>
        </p:spPr>
        <p:txBody>
          <a:bodyPr anchor="t"/>
          <a:lstStyle>
            <a:lvl1pPr algn="l">
              <a:defRPr sz="4000" b="1" cap="all"/>
            </a:lvl1pPr>
          </a:lstStyle>
          <a:p>
            <a:r>
              <a:rPr lang="lv-LV" smtClean="0"/>
              <a:t>Rediģēt šablona virsraksta stilu</a:t>
            </a:r>
            <a:endParaRPr lang="lv-LV"/>
          </a:p>
        </p:txBody>
      </p:sp>
      <p:sp>
        <p:nvSpPr>
          <p:cNvPr id="3" name="Teksta vietturi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v-LV" smtClean="0"/>
              <a:t>Rediģēt šablona teksta stilus</a:t>
            </a:r>
          </a:p>
        </p:txBody>
      </p:sp>
      <p:sp>
        <p:nvSpPr>
          <p:cNvPr id="4" name="Datuma vietturis 3"/>
          <p:cNvSpPr>
            <a:spLocks noGrp="1"/>
          </p:cNvSpPr>
          <p:nvPr>
            <p:ph type="dt" sz="half" idx="10"/>
          </p:nvPr>
        </p:nvSpPr>
        <p:spPr/>
        <p:txBody>
          <a:bodyPr/>
          <a:lstStyle>
            <a:lvl1pPr>
              <a:defRPr/>
            </a:lvl1pPr>
          </a:lstStyle>
          <a:p>
            <a:pPr>
              <a:defRPr/>
            </a:pPr>
            <a:fld id="{B7A11354-2EDC-4F5F-A6C6-A9628396D513}" type="datetimeFigureOut">
              <a:rPr lang="lv-LV"/>
              <a:pPr>
                <a:defRPr/>
              </a:pPr>
              <a:t>2014.04.25.</a:t>
            </a:fld>
            <a:endParaRPr lang="lv-LV"/>
          </a:p>
        </p:txBody>
      </p:sp>
      <p:sp>
        <p:nvSpPr>
          <p:cNvPr id="5" name="Kājenes vietturis 4"/>
          <p:cNvSpPr>
            <a:spLocks noGrp="1"/>
          </p:cNvSpPr>
          <p:nvPr>
            <p:ph type="ftr" sz="quarter" idx="11"/>
          </p:nvPr>
        </p:nvSpPr>
        <p:spPr/>
        <p:txBody>
          <a:bodyPr/>
          <a:lstStyle>
            <a:lvl1pPr>
              <a:defRPr/>
            </a:lvl1pPr>
          </a:lstStyle>
          <a:p>
            <a:pPr>
              <a:defRPr/>
            </a:pPr>
            <a:endParaRPr lang="lv-LV"/>
          </a:p>
        </p:txBody>
      </p:sp>
      <p:sp>
        <p:nvSpPr>
          <p:cNvPr id="6" name="Slaida numura vietturis 5"/>
          <p:cNvSpPr>
            <a:spLocks noGrp="1"/>
          </p:cNvSpPr>
          <p:nvPr>
            <p:ph type="sldNum" sz="quarter" idx="12"/>
          </p:nvPr>
        </p:nvSpPr>
        <p:spPr/>
        <p:txBody>
          <a:bodyPr/>
          <a:lstStyle>
            <a:lvl1pPr>
              <a:defRPr/>
            </a:lvl1pPr>
          </a:lstStyle>
          <a:p>
            <a:pPr>
              <a:defRPr/>
            </a:pPr>
            <a:fld id="{23984CDF-1386-410F-9BAF-007577676EBC}"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ivi saturi">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Satura vietturi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Satura vietturi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5" name="Datuma vietturis 3"/>
          <p:cNvSpPr>
            <a:spLocks noGrp="1"/>
          </p:cNvSpPr>
          <p:nvPr>
            <p:ph type="dt" sz="half" idx="10"/>
          </p:nvPr>
        </p:nvSpPr>
        <p:spPr/>
        <p:txBody>
          <a:bodyPr/>
          <a:lstStyle>
            <a:lvl1pPr>
              <a:defRPr/>
            </a:lvl1pPr>
          </a:lstStyle>
          <a:p>
            <a:pPr>
              <a:defRPr/>
            </a:pPr>
            <a:fld id="{6F009A6F-AA03-4579-B5EA-21E9AB434EEB}" type="datetimeFigureOut">
              <a:rPr lang="lv-LV"/>
              <a:pPr>
                <a:defRPr/>
              </a:pPr>
              <a:t>2014.04.25.</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68DB0158-0EDF-4054-8434-C9350A61AE3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lvl1pPr>
              <a:defRPr/>
            </a:lvl1pPr>
          </a:lstStyle>
          <a:p>
            <a:r>
              <a:rPr lang="lv-LV" smtClean="0"/>
              <a:t>Rediģēt šablona virsraksta stilu</a:t>
            </a:r>
            <a:endParaRPr lang="lv-LV"/>
          </a:p>
        </p:txBody>
      </p:sp>
      <p:sp>
        <p:nvSpPr>
          <p:cNvPr id="3" name="Teksta vietturi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smtClean="0"/>
              <a:t>Rediģēt šablona teksta stilus</a:t>
            </a:r>
          </a:p>
        </p:txBody>
      </p:sp>
      <p:sp>
        <p:nvSpPr>
          <p:cNvPr id="4" name="Satura vietturi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5" name="Teksta vietturi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smtClean="0"/>
              <a:t>Rediģēt šablona teksta stilus</a:t>
            </a:r>
          </a:p>
        </p:txBody>
      </p:sp>
      <p:sp>
        <p:nvSpPr>
          <p:cNvPr id="6" name="Satura vietturi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7" name="Datuma vietturis 3"/>
          <p:cNvSpPr>
            <a:spLocks noGrp="1"/>
          </p:cNvSpPr>
          <p:nvPr>
            <p:ph type="dt" sz="half" idx="10"/>
          </p:nvPr>
        </p:nvSpPr>
        <p:spPr/>
        <p:txBody>
          <a:bodyPr/>
          <a:lstStyle>
            <a:lvl1pPr>
              <a:defRPr/>
            </a:lvl1pPr>
          </a:lstStyle>
          <a:p>
            <a:pPr>
              <a:defRPr/>
            </a:pPr>
            <a:fld id="{B1A7D52C-3A80-4C22-8236-E14CFFC4C4CC}" type="datetimeFigureOut">
              <a:rPr lang="lv-LV"/>
              <a:pPr>
                <a:defRPr/>
              </a:pPr>
              <a:t>2014.04.25.</a:t>
            </a:fld>
            <a:endParaRPr lang="lv-LV"/>
          </a:p>
        </p:txBody>
      </p:sp>
      <p:sp>
        <p:nvSpPr>
          <p:cNvPr id="8" name="Kājenes vietturis 4"/>
          <p:cNvSpPr>
            <a:spLocks noGrp="1"/>
          </p:cNvSpPr>
          <p:nvPr>
            <p:ph type="ftr" sz="quarter" idx="11"/>
          </p:nvPr>
        </p:nvSpPr>
        <p:spPr/>
        <p:txBody>
          <a:bodyPr/>
          <a:lstStyle>
            <a:lvl1pPr>
              <a:defRPr/>
            </a:lvl1pPr>
          </a:lstStyle>
          <a:p>
            <a:pPr>
              <a:defRPr/>
            </a:pPr>
            <a:endParaRPr lang="lv-LV"/>
          </a:p>
        </p:txBody>
      </p:sp>
      <p:sp>
        <p:nvSpPr>
          <p:cNvPr id="9" name="Slaida numura vietturis 5"/>
          <p:cNvSpPr>
            <a:spLocks noGrp="1"/>
          </p:cNvSpPr>
          <p:nvPr>
            <p:ph type="sldNum" sz="quarter" idx="12"/>
          </p:nvPr>
        </p:nvSpPr>
        <p:spPr/>
        <p:txBody>
          <a:bodyPr/>
          <a:lstStyle>
            <a:lvl1pPr>
              <a:defRPr/>
            </a:lvl1pPr>
          </a:lstStyle>
          <a:p>
            <a:pPr>
              <a:defRPr/>
            </a:pPr>
            <a:fld id="{BC8587D0-B90C-4560-BBD7-C02142CD080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p:cNvSpPr>
            <a:spLocks noGrp="1"/>
          </p:cNvSpPr>
          <p:nvPr>
            <p:ph type="title"/>
          </p:nvPr>
        </p:nvSpPr>
        <p:spPr/>
        <p:txBody>
          <a:bodyPr/>
          <a:lstStyle/>
          <a:p>
            <a:r>
              <a:rPr lang="lv-LV" smtClean="0"/>
              <a:t>Rediģēt šablona virsraksta stilu</a:t>
            </a:r>
            <a:endParaRPr lang="lv-LV"/>
          </a:p>
        </p:txBody>
      </p:sp>
      <p:sp>
        <p:nvSpPr>
          <p:cNvPr id="3" name="Datuma vietturis 3"/>
          <p:cNvSpPr>
            <a:spLocks noGrp="1"/>
          </p:cNvSpPr>
          <p:nvPr>
            <p:ph type="dt" sz="half" idx="10"/>
          </p:nvPr>
        </p:nvSpPr>
        <p:spPr/>
        <p:txBody>
          <a:bodyPr/>
          <a:lstStyle>
            <a:lvl1pPr>
              <a:defRPr/>
            </a:lvl1pPr>
          </a:lstStyle>
          <a:p>
            <a:pPr>
              <a:defRPr/>
            </a:pPr>
            <a:fld id="{1443B5D7-5D41-48CF-843B-40FE58110459}" type="datetimeFigureOut">
              <a:rPr lang="lv-LV"/>
              <a:pPr>
                <a:defRPr/>
              </a:pPr>
              <a:t>2014.04.25.</a:t>
            </a:fld>
            <a:endParaRPr lang="lv-LV"/>
          </a:p>
        </p:txBody>
      </p:sp>
      <p:sp>
        <p:nvSpPr>
          <p:cNvPr id="4" name="Kājenes vietturis 4"/>
          <p:cNvSpPr>
            <a:spLocks noGrp="1"/>
          </p:cNvSpPr>
          <p:nvPr>
            <p:ph type="ftr" sz="quarter" idx="11"/>
          </p:nvPr>
        </p:nvSpPr>
        <p:spPr/>
        <p:txBody>
          <a:bodyPr/>
          <a:lstStyle>
            <a:lvl1pPr>
              <a:defRPr/>
            </a:lvl1pPr>
          </a:lstStyle>
          <a:p>
            <a:pPr>
              <a:defRPr/>
            </a:pPr>
            <a:endParaRPr lang="lv-LV"/>
          </a:p>
        </p:txBody>
      </p:sp>
      <p:sp>
        <p:nvSpPr>
          <p:cNvPr id="5" name="Slaida numura vietturis 5"/>
          <p:cNvSpPr>
            <a:spLocks noGrp="1"/>
          </p:cNvSpPr>
          <p:nvPr>
            <p:ph type="sldNum" sz="quarter" idx="12"/>
          </p:nvPr>
        </p:nvSpPr>
        <p:spPr/>
        <p:txBody>
          <a:bodyPr/>
          <a:lstStyle>
            <a:lvl1pPr>
              <a:defRPr/>
            </a:lvl1pPr>
          </a:lstStyle>
          <a:p>
            <a:pPr>
              <a:defRPr/>
            </a:pPr>
            <a:fld id="{3AA68F8B-B537-441B-9734-E15DA035BDE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3"/>
          <p:cNvSpPr>
            <a:spLocks noGrp="1"/>
          </p:cNvSpPr>
          <p:nvPr>
            <p:ph type="dt" sz="half" idx="10"/>
          </p:nvPr>
        </p:nvSpPr>
        <p:spPr/>
        <p:txBody>
          <a:bodyPr/>
          <a:lstStyle>
            <a:lvl1pPr>
              <a:defRPr/>
            </a:lvl1pPr>
          </a:lstStyle>
          <a:p>
            <a:pPr>
              <a:defRPr/>
            </a:pPr>
            <a:fld id="{48BB84B6-7051-4B49-A76B-4153EFEAE514}" type="datetimeFigureOut">
              <a:rPr lang="lv-LV"/>
              <a:pPr>
                <a:defRPr/>
              </a:pPr>
              <a:t>2014.04.25.</a:t>
            </a:fld>
            <a:endParaRPr lang="lv-LV"/>
          </a:p>
        </p:txBody>
      </p:sp>
      <p:sp>
        <p:nvSpPr>
          <p:cNvPr id="3" name="Kājenes vietturis 4"/>
          <p:cNvSpPr>
            <a:spLocks noGrp="1"/>
          </p:cNvSpPr>
          <p:nvPr>
            <p:ph type="ftr" sz="quarter" idx="11"/>
          </p:nvPr>
        </p:nvSpPr>
        <p:spPr/>
        <p:txBody>
          <a:bodyPr/>
          <a:lstStyle>
            <a:lvl1pPr>
              <a:defRPr/>
            </a:lvl1pPr>
          </a:lstStyle>
          <a:p>
            <a:pPr>
              <a:defRPr/>
            </a:pPr>
            <a:endParaRPr lang="lv-LV"/>
          </a:p>
        </p:txBody>
      </p:sp>
      <p:sp>
        <p:nvSpPr>
          <p:cNvPr id="4" name="Slaida numura vietturis 5"/>
          <p:cNvSpPr>
            <a:spLocks noGrp="1"/>
          </p:cNvSpPr>
          <p:nvPr>
            <p:ph type="sldNum" sz="quarter" idx="12"/>
          </p:nvPr>
        </p:nvSpPr>
        <p:spPr/>
        <p:txBody>
          <a:bodyPr/>
          <a:lstStyle>
            <a:lvl1pPr>
              <a:defRPr/>
            </a:lvl1pPr>
          </a:lstStyle>
          <a:p>
            <a:pPr>
              <a:defRPr/>
            </a:pPr>
            <a:fld id="{BE584C1C-21C6-4867-8854-8B10FAB4B4D6}"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457200" y="273050"/>
            <a:ext cx="3008313" cy="1162050"/>
          </a:xfrm>
        </p:spPr>
        <p:txBody>
          <a:bodyPr anchor="b"/>
          <a:lstStyle>
            <a:lvl1pPr algn="l">
              <a:defRPr sz="2000" b="1"/>
            </a:lvl1pPr>
          </a:lstStyle>
          <a:p>
            <a:r>
              <a:rPr lang="lv-LV" smtClean="0"/>
              <a:t>Rediģēt šablona virsraksta stilu</a:t>
            </a:r>
            <a:endParaRPr lang="lv-LV"/>
          </a:p>
        </p:txBody>
      </p:sp>
      <p:sp>
        <p:nvSpPr>
          <p:cNvPr id="3" name="Satura vietturi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endParaRPr lang="lv-LV"/>
          </a:p>
        </p:txBody>
      </p:sp>
      <p:sp>
        <p:nvSpPr>
          <p:cNvPr id="4" name="Teksta vietturi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v-LV" smtClean="0"/>
              <a:t>Rediģēt šablona teksta stilus</a:t>
            </a:r>
          </a:p>
        </p:txBody>
      </p:sp>
      <p:sp>
        <p:nvSpPr>
          <p:cNvPr id="5" name="Datuma vietturis 3"/>
          <p:cNvSpPr>
            <a:spLocks noGrp="1"/>
          </p:cNvSpPr>
          <p:nvPr>
            <p:ph type="dt" sz="half" idx="10"/>
          </p:nvPr>
        </p:nvSpPr>
        <p:spPr/>
        <p:txBody>
          <a:bodyPr/>
          <a:lstStyle>
            <a:lvl1pPr>
              <a:defRPr/>
            </a:lvl1pPr>
          </a:lstStyle>
          <a:p>
            <a:pPr>
              <a:defRPr/>
            </a:pPr>
            <a:fld id="{236482C2-FBB9-4DC1-AA2E-D5683DF112E7}" type="datetimeFigureOut">
              <a:rPr lang="lv-LV"/>
              <a:pPr>
                <a:defRPr/>
              </a:pPr>
              <a:t>2014.04.25.</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F7BABEF9-513A-45FE-A1E1-2DEB47EFC91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p:cNvSpPr>
            <a:spLocks noGrp="1"/>
          </p:cNvSpPr>
          <p:nvPr>
            <p:ph type="title"/>
          </p:nvPr>
        </p:nvSpPr>
        <p:spPr>
          <a:xfrm>
            <a:off x="1792288" y="4800600"/>
            <a:ext cx="5486400" cy="566738"/>
          </a:xfrm>
        </p:spPr>
        <p:txBody>
          <a:bodyPr anchor="b"/>
          <a:lstStyle>
            <a:lvl1pPr algn="l">
              <a:defRPr sz="2000" b="1"/>
            </a:lvl1pPr>
          </a:lstStyle>
          <a:p>
            <a:r>
              <a:rPr lang="lv-LV" smtClean="0"/>
              <a:t>Rediģēt šablona virsraksta stilu</a:t>
            </a:r>
            <a:endParaRPr lang="lv-LV"/>
          </a:p>
        </p:txBody>
      </p:sp>
      <p:sp>
        <p:nvSpPr>
          <p:cNvPr id="3" name="Attēla vietturis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lv-LV" noProof="0"/>
          </a:p>
        </p:txBody>
      </p:sp>
      <p:sp>
        <p:nvSpPr>
          <p:cNvPr id="4" name="Teksta vietturi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v-LV" smtClean="0"/>
              <a:t>Rediģēt šablona teksta stilus</a:t>
            </a:r>
          </a:p>
        </p:txBody>
      </p:sp>
      <p:sp>
        <p:nvSpPr>
          <p:cNvPr id="5" name="Datuma vietturis 3"/>
          <p:cNvSpPr>
            <a:spLocks noGrp="1"/>
          </p:cNvSpPr>
          <p:nvPr>
            <p:ph type="dt" sz="half" idx="10"/>
          </p:nvPr>
        </p:nvSpPr>
        <p:spPr/>
        <p:txBody>
          <a:bodyPr/>
          <a:lstStyle>
            <a:lvl1pPr>
              <a:defRPr/>
            </a:lvl1pPr>
          </a:lstStyle>
          <a:p>
            <a:pPr>
              <a:defRPr/>
            </a:pPr>
            <a:fld id="{93A72983-287C-451D-924E-923022E39069}" type="datetimeFigureOut">
              <a:rPr lang="lv-LV"/>
              <a:pPr>
                <a:defRPr/>
              </a:pPr>
              <a:t>2014.04.25.</a:t>
            </a:fld>
            <a:endParaRPr lang="lv-LV"/>
          </a:p>
        </p:txBody>
      </p:sp>
      <p:sp>
        <p:nvSpPr>
          <p:cNvPr id="6" name="Kājenes vietturis 4"/>
          <p:cNvSpPr>
            <a:spLocks noGrp="1"/>
          </p:cNvSpPr>
          <p:nvPr>
            <p:ph type="ftr" sz="quarter" idx="11"/>
          </p:nvPr>
        </p:nvSpPr>
        <p:spPr/>
        <p:txBody>
          <a:bodyPr/>
          <a:lstStyle>
            <a:lvl1pPr>
              <a:defRPr/>
            </a:lvl1pPr>
          </a:lstStyle>
          <a:p>
            <a:pPr>
              <a:defRPr/>
            </a:pPr>
            <a:endParaRPr lang="lv-LV"/>
          </a:p>
        </p:txBody>
      </p:sp>
      <p:sp>
        <p:nvSpPr>
          <p:cNvPr id="7" name="Slaida numura vietturis 5"/>
          <p:cNvSpPr>
            <a:spLocks noGrp="1"/>
          </p:cNvSpPr>
          <p:nvPr>
            <p:ph type="sldNum" sz="quarter" idx="12"/>
          </p:nvPr>
        </p:nvSpPr>
        <p:spPr/>
        <p:txBody>
          <a:bodyPr/>
          <a:lstStyle>
            <a:lvl1pPr>
              <a:defRPr/>
            </a:lvl1pPr>
          </a:lstStyle>
          <a:p>
            <a:pPr>
              <a:defRPr/>
            </a:pPr>
            <a:fld id="{23D93EF4-468E-4F36-B5C4-3425986908D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l="-3000" r="-3000"/>
          </a:stretch>
        </a:blipFill>
        <a:effectLst/>
      </p:bgPr>
    </p:bg>
    <p:spTree>
      <p:nvGrpSpPr>
        <p:cNvPr id="1" name=""/>
        <p:cNvGrpSpPr/>
        <p:nvPr/>
      </p:nvGrpSpPr>
      <p:grpSpPr>
        <a:xfrm>
          <a:off x="0" y="0"/>
          <a:ext cx="0" cy="0"/>
          <a:chOff x="0" y="0"/>
          <a:chExt cx="0" cy="0"/>
        </a:xfrm>
      </p:grpSpPr>
      <p:sp>
        <p:nvSpPr>
          <p:cNvPr id="1026" name="Virsraksta vietturis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Rediģēt šablona virsraksta stilu</a:t>
            </a:r>
          </a:p>
        </p:txBody>
      </p:sp>
      <p:sp>
        <p:nvSpPr>
          <p:cNvPr id="1027" name="Teksta vietturis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Rediģēt šablona teksta stilus</a:t>
            </a:r>
          </a:p>
          <a:p>
            <a:pPr lvl="1"/>
            <a:r>
              <a:rPr lang="lv-LV" smtClean="0"/>
              <a:t>Otrais līmenis</a:t>
            </a:r>
          </a:p>
          <a:p>
            <a:pPr lvl="2"/>
            <a:r>
              <a:rPr lang="lv-LV" smtClean="0"/>
              <a:t>Trešais līmenis</a:t>
            </a:r>
          </a:p>
          <a:p>
            <a:pPr lvl="3"/>
            <a:r>
              <a:rPr lang="lv-LV" smtClean="0"/>
              <a:t>Ceturtais līmenis</a:t>
            </a:r>
          </a:p>
          <a:p>
            <a:pPr lvl="4"/>
            <a:r>
              <a:rPr lang="lv-LV" smtClean="0"/>
              <a:t>Piektais līmenis</a:t>
            </a:r>
          </a:p>
        </p:txBody>
      </p:sp>
      <p:sp>
        <p:nvSpPr>
          <p:cNvPr id="4" name="Datuma vietturi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F8F3B51-F553-4F47-A271-A2860FD69F01}" type="datetimeFigureOut">
              <a:rPr lang="lv-LV"/>
              <a:pPr>
                <a:defRPr/>
              </a:pPr>
              <a:t>2014.04.25.</a:t>
            </a:fld>
            <a:endParaRPr lang="lv-LV"/>
          </a:p>
        </p:txBody>
      </p:sp>
      <p:sp>
        <p:nvSpPr>
          <p:cNvPr id="5" name="Kājenes vietturi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lv-LV"/>
          </a:p>
        </p:txBody>
      </p:sp>
      <p:sp>
        <p:nvSpPr>
          <p:cNvPr id="6" name="Slaida numura vietturi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6226759-5139-482F-AE37-DCCCD805F03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50" r:id="rId12"/>
    <p:sldLayoutId id="2147483649"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ww.lm.gov.lv/"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7410" name="Virsraksts 1"/>
          <p:cNvSpPr>
            <a:spLocks noGrp="1"/>
          </p:cNvSpPr>
          <p:nvPr>
            <p:ph type="ctrTitle"/>
          </p:nvPr>
        </p:nvSpPr>
        <p:spPr>
          <a:xfrm>
            <a:off x="900113" y="2276475"/>
            <a:ext cx="7772400" cy="1470025"/>
          </a:xfrm>
        </p:spPr>
        <p:txBody>
          <a:bodyPr/>
          <a:lstStyle/>
          <a:p>
            <a:pPr eaLnBrk="1" hangingPunct="1"/>
            <a:r>
              <a:rPr lang="en-GB" smtClean="0">
                <a:solidFill>
                  <a:srgbClr val="005927"/>
                </a:solidFill>
                <a:latin typeface="Tahoma" pitchFamily="34" charset="0"/>
              </a:rPr>
              <a:t>Labour Market </a:t>
            </a:r>
            <a:r>
              <a:rPr lang="en-GB" sz="4000" smtClean="0">
                <a:solidFill>
                  <a:srgbClr val="005927"/>
                </a:solidFill>
                <a:latin typeface="Tahoma" pitchFamily="34" charset="0"/>
              </a:rPr>
              <a:t>Situation and Measures in Latvia</a:t>
            </a:r>
          </a:p>
        </p:txBody>
      </p:sp>
      <p:sp>
        <p:nvSpPr>
          <p:cNvPr id="17411" name="Apakšvirsraksts 2"/>
          <p:cNvSpPr>
            <a:spLocks noGrp="1"/>
          </p:cNvSpPr>
          <p:nvPr>
            <p:ph type="subTitle" idx="1"/>
          </p:nvPr>
        </p:nvSpPr>
        <p:spPr>
          <a:xfrm>
            <a:off x="2051050" y="4149725"/>
            <a:ext cx="6400800" cy="1536700"/>
          </a:xfrm>
        </p:spPr>
        <p:txBody>
          <a:bodyPr/>
          <a:lstStyle/>
          <a:p>
            <a:pPr algn="r" eaLnBrk="1" hangingPunct="1"/>
            <a:endParaRPr lang="en-GB" sz="2800" smtClean="0">
              <a:solidFill>
                <a:srgbClr val="005927"/>
              </a:solidFill>
              <a:latin typeface="Tahoma" pitchFamily="34" charset="0"/>
            </a:endParaRPr>
          </a:p>
          <a:p>
            <a:pPr algn="r" eaLnBrk="1" hangingPunct="1"/>
            <a:r>
              <a:rPr lang="lv-LV" sz="2800" smtClean="0">
                <a:solidFill>
                  <a:srgbClr val="005927"/>
                </a:solidFill>
                <a:latin typeface="Tahoma" pitchFamily="34" charset="0"/>
              </a:rPr>
              <a:t>23 </a:t>
            </a:r>
            <a:r>
              <a:rPr lang="en-GB" sz="2800" smtClean="0">
                <a:solidFill>
                  <a:srgbClr val="005927"/>
                </a:solidFill>
                <a:latin typeface="Tahoma" pitchFamily="34" charset="0"/>
              </a:rPr>
              <a:t>April</a:t>
            </a:r>
            <a:r>
              <a:rPr lang="lv-LV" sz="2800" smtClean="0">
                <a:solidFill>
                  <a:srgbClr val="005927"/>
                </a:solidFill>
                <a:latin typeface="Tahoma" pitchFamily="34" charset="0"/>
              </a:rPr>
              <a:t> 2014</a:t>
            </a:r>
            <a:endParaRPr lang="en-GB" sz="2800" smtClean="0">
              <a:solidFill>
                <a:srgbClr val="005927"/>
              </a:solidFill>
              <a:latin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idx="4294967295"/>
          </p:nvPr>
        </p:nvSpPr>
        <p:spPr>
          <a:xfrm>
            <a:off x="468313" y="188913"/>
            <a:ext cx="8229600" cy="1143000"/>
          </a:xfrm>
        </p:spPr>
        <p:txBody>
          <a:bodyPr/>
          <a:lstStyle/>
          <a:p>
            <a:r>
              <a:rPr lang="en-GB" sz="3600" smtClean="0">
                <a:solidFill>
                  <a:srgbClr val="005927"/>
                </a:solidFill>
                <a:latin typeface="Tahoma" pitchFamily="34" charset="0"/>
              </a:rPr>
              <a:t>Active Labour Market Policy Measures</a:t>
            </a:r>
            <a:endParaRPr lang="en-GB" altLang="lv-LV" sz="3600" smtClean="0">
              <a:latin typeface="Arial" charset="0"/>
              <a:cs typeface="Arial" charset="0"/>
            </a:endParaRPr>
          </a:p>
        </p:txBody>
      </p:sp>
      <p:sp>
        <p:nvSpPr>
          <p:cNvPr id="4" name="Rounded Rectangle 3"/>
          <p:cNvSpPr/>
          <p:nvPr/>
        </p:nvSpPr>
        <p:spPr>
          <a:xfrm>
            <a:off x="180975" y="1268413"/>
            <a:ext cx="2014538" cy="1071562"/>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altLang="lv-LV" sz="1200" b="1">
                <a:solidFill>
                  <a:srgbClr val="C00000"/>
                </a:solidFill>
                <a:latin typeface="Arial" charset="0"/>
                <a:cs typeface="Arial" charset="0"/>
              </a:rPr>
              <a:t>Profiling, </a:t>
            </a:r>
          </a:p>
          <a:p>
            <a:pPr algn="ctr">
              <a:defRPr/>
            </a:pPr>
            <a:r>
              <a:rPr lang="en-GB" altLang="lv-LV" sz="1200" b="1">
                <a:solidFill>
                  <a:srgbClr val="C00000"/>
                </a:solidFill>
                <a:latin typeface="Arial" charset="0"/>
                <a:cs typeface="Arial" charset="0"/>
              </a:rPr>
              <a:t>Job search assistance,</a:t>
            </a:r>
          </a:p>
          <a:p>
            <a:pPr algn="ctr">
              <a:defRPr/>
            </a:pPr>
            <a:r>
              <a:rPr lang="en-GB" altLang="lv-LV" sz="1200" b="1">
                <a:solidFill>
                  <a:srgbClr val="C00000"/>
                </a:solidFill>
                <a:latin typeface="Arial" charset="0"/>
                <a:cs typeface="Arial" charset="0"/>
              </a:rPr>
              <a:t>Career guidance, </a:t>
            </a:r>
          </a:p>
          <a:p>
            <a:pPr algn="ctr">
              <a:defRPr/>
            </a:pPr>
            <a:r>
              <a:rPr lang="en-GB" altLang="lv-LV" sz="1200" b="1">
                <a:solidFill>
                  <a:srgbClr val="C00000"/>
                </a:solidFill>
                <a:latin typeface="Arial" charset="0"/>
                <a:cs typeface="Arial" charset="0"/>
              </a:rPr>
              <a:t>Key competences</a:t>
            </a:r>
          </a:p>
          <a:p>
            <a:pPr algn="ctr">
              <a:defRPr/>
            </a:pPr>
            <a:r>
              <a:rPr lang="en-GB" altLang="lv-LV" sz="1200" b="1">
                <a:solidFill>
                  <a:srgbClr val="C00000"/>
                </a:solidFill>
                <a:latin typeface="Arial" charset="0"/>
                <a:cs typeface="Arial" charset="0"/>
              </a:rPr>
              <a:t>Regional mobility</a:t>
            </a:r>
          </a:p>
          <a:p>
            <a:pPr algn="ctr">
              <a:defRPr/>
            </a:pPr>
            <a:endParaRPr lang="en-GB" altLang="lv-LV" sz="1100">
              <a:solidFill>
                <a:srgbClr val="C00000"/>
              </a:solidFill>
              <a:cs typeface="Arial" charset="0"/>
            </a:endParaRPr>
          </a:p>
        </p:txBody>
      </p:sp>
      <p:sp>
        <p:nvSpPr>
          <p:cNvPr id="5" name="Rounded Rectangle 4"/>
          <p:cNvSpPr/>
          <p:nvPr/>
        </p:nvSpPr>
        <p:spPr>
          <a:xfrm>
            <a:off x="1470025" y="2352675"/>
            <a:ext cx="1800225" cy="914400"/>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a:solidFill>
                  <a:srgbClr val="C00000"/>
                </a:solidFill>
                <a:latin typeface="Arial" panose="020B0604020202020204" pitchFamily="34" charset="0"/>
                <a:cs typeface="Arial" panose="020B0604020202020204" pitchFamily="34" charset="0"/>
              </a:rPr>
              <a:t>Short term training</a:t>
            </a:r>
          </a:p>
          <a:p>
            <a:pPr algn="ctr" eaLnBrk="1" hangingPunct="1">
              <a:defRPr/>
            </a:pPr>
            <a:r>
              <a:rPr lang="en-GB" altLang="lv-LV" sz="1400">
                <a:solidFill>
                  <a:srgbClr val="C00000"/>
                </a:solidFill>
                <a:latin typeface="Arial" panose="020B0604020202020204" pitchFamily="34" charset="0"/>
                <a:cs typeface="Arial" panose="020B0604020202020204" pitchFamily="34" charset="0"/>
              </a:rPr>
              <a:t>(languages, IT etc)</a:t>
            </a:r>
          </a:p>
        </p:txBody>
      </p:sp>
      <p:sp>
        <p:nvSpPr>
          <p:cNvPr id="6" name="Rounded Rectangle 5"/>
          <p:cNvSpPr/>
          <p:nvPr/>
        </p:nvSpPr>
        <p:spPr>
          <a:xfrm>
            <a:off x="2654300" y="3267075"/>
            <a:ext cx="1800225" cy="914400"/>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dirty="0">
                <a:solidFill>
                  <a:srgbClr val="C00000"/>
                </a:solidFill>
                <a:latin typeface="Arial" panose="020B0604020202020204" pitchFamily="34" charset="0"/>
                <a:cs typeface="Arial" panose="020B0604020202020204" pitchFamily="34" charset="0"/>
              </a:rPr>
              <a:t>Vocational </a:t>
            </a:r>
            <a:r>
              <a:rPr lang="en-GB" altLang="lv-LV" sz="1400" b="1" dirty="0" smtClean="0">
                <a:solidFill>
                  <a:srgbClr val="C00000"/>
                </a:solidFill>
                <a:latin typeface="Arial" panose="020B0604020202020204" pitchFamily="34" charset="0"/>
                <a:cs typeface="Arial" panose="020B0604020202020204" pitchFamily="34" charset="0"/>
              </a:rPr>
              <a:t>training</a:t>
            </a:r>
            <a:endParaRPr lang="en-GB" altLang="lv-LV" sz="1400" b="1" dirty="0">
              <a:solidFill>
                <a:srgbClr val="C00000"/>
              </a:solidFill>
              <a:latin typeface="Arial" panose="020B0604020202020204" pitchFamily="34" charset="0"/>
              <a:cs typeface="Arial" panose="020B0604020202020204" pitchFamily="34" charset="0"/>
            </a:endParaRPr>
          </a:p>
        </p:txBody>
      </p:sp>
      <p:sp>
        <p:nvSpPr>
          <p:cNvPr id="7" name="Rounded Rectangle 6"/>
          <p:cNvSpPr/>
          <p:nvPr/>
        </p:nvSpPr>
        <p:spPr>
          <a:xfrm>
            <a:off x="4067175" y="4175125"/>
            <a:ext cx="1800225" cy="914400"/>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200" b="1" dirty="0">
                <a:solidFill>
                  <a:srgbClr val="C00000"/>
                </a:solidFill>
                <a:latin typeface="Arial" panose="020B0604020202020204" pitchFamily="34" charset="0"/>
                <a:cs typeface="Arial" panose="020B0604020202020204" pitchFamily="34" charset="0"/>
              </a:rPr>
              <a:t>First work place, Voluntary work,</a:t>
            </a:r>
          </a:p>
          <a:p>
            <a:pPr algn="ctr" eaLnBrk="1" hangingPunct="1">
              <a:defRPr/>
            </a:pPr>
            <a:r>
              <a:rPr lang="en-GB" altLang="lv-LV" sz="1200" b="1" dirty="0">
                <a:solidFill>
                  <a:srgbClr val="C00000"/>
                </a:solidFill>
                <a:latin typeface="Arial" panose="020B0604020202020204" pitchFamily="34" charset="0"/>
                <a:cs typeface="Arial" panose="020B0604020202020204" pitchFamily="34" charset="0"/>
              </a:rPr>
              <a:t>Youth workshops, Training at the employer</a:t>
            </a:r>
          </a:p>
        </p:txBody>
      </p:sp>
      <p:sp>
        <p:nvSpPr>
          <p:cNvPr id="8" name="Rounded Rectangle 7"/>
          <p:cNvSpPr/>
          <p:nvPr/>
        </p:nvSpPr>
        <p:spPr>
          <a:xfrm>
            <a:off x="5651500" y="5078413"/>
            <a:ext cx="1800225" cy="582612"/>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dirty="0">
                <a:solidFill>
                  <a:srgbClr val="C00000"/>
                </a:solidFill>
                <a:latin typeface="Arial" panose="020B0604020202020204" pitchFamily="34" charset="0"/>
                <a:cs typeface="Arial" panose="020B0604020202020204" pitchFamily="34" charset="0"/>
              </a:rPr>
              <a:t>Subsidised employment</a:t>
            </a:r>
          </a:p>
        </p:txBody>
      </p:sp>
      <p:sp>
        <p:nvSpPr>
          <p:cNvPr id="9" name="Rounded Rectangle 8"/>
          <p:cNvSpPr/>
          <p:nvPr/>
        </p:nvSpPr>
        <p:spPr>
          <a:xfrm>
            <a:off x="7023100" y="5756275"/>
            <a:ext cx="1800225" cy="582613"/>
          </a:xfrm>
          <a:prstGeom prst="roundRect">
            <a:avLst/>
          </a:prstGeom>
          <a:gradFill>
            <a:gsLst>
              <a:gs pos="0">
                <a:schemeClr val="accent4">
                  <a:lumMod val="40000"/>
                  <a:lumOff val="60000"/>
                </a:schemeClr>
              </a:gs>
              <a:gs pos="68000">
                <a:schemeClr val="accent3">
                  <a:alpha val="90000"/>
                  <a:hueOff val="0"/>
                  <a:satOff val="0"/>
                  <a:lumOff val="0"/>
                  <a:alphaOff val="0"/>
                  <a:tint val="37000"/>
                  <a:satMod val="300000"/>
                </a:schemeClr>
              </a:gs>
              <a:gs pos="100000">
                <a:schemeClr val="accent3">
                  <a:alpha val="90000"/>
                  <a:hueOff val="0"/>
                  <a:satOff val="0"/>
                  <a:lumOff val="0"/>
                  <a:alphaOff val="0"/>
                  <a:tint val="15000"/>
                  <a:satMod val="350000"/>
                </a:scheme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b="1">
                <a:solidFill>
                  <a:srgbClr val="C00000"/>
                </a:solidFill>
                <a:latin typeface="Arial" panose="020B0604020202020204" pitchFamily="34" charset="0"/>
                <a:cs typeface="Arial" panose="020B0604020202020204" pitchFamily="34" charset="0"/>
              </a:rPr>
              <a:t>Business </a:t>
            </a:r>
            <a:endParaRPr lang="lv-LV" altLang="lv-LV" sz="1400" b="1">
              <a:solidFill>
                <a:srgbClr val="C00000"/>
              </a:solidFill>
              <a:latin typeface="Arial" panose="020B0604020202020204" pitchFamily="34" charset="0"/>
              <a:cs typeface="Arial" panose="020B0604020202020204" pitchFamily="34" charset="0"/>
            </a:endParaRPr>
          </a:p>
          <a:p>
            <a:pPr algn="ctr" eaLnBrk="1" hangingPunct="1">
              <a:defRPr/>
            </a:pPr>
            <a:r>
              <a:rPr lang="en-GB" altLang="lv-LV" sz="1400" b="1">
                <a:solidFill>
                  <a:srgbClr val="C00000"/>
                </a:solidFill>
                <a:latin typeface="Arial" panose="020B0604020202020204" pitchFamily="34" charset="0"/>
                <a:cs typeface="Arial" panose="020B0604020202020204" pitchFamily="34" charset="0"/>
              </a:rPr>
              <a:t>start-ups</a:t>
            </a:r>
          </a:p>
        </p:txBody>
      </p:sp>
      <p:sp>
        <p:nvSpPr>
          <p:cNvPr id="14" name="Flowchart: Preparation 13"/>
          <p:cNvSpPr/>
          <p:nvPr/>
        </p:nvSpPr>
        <p:spPr>
          <a:xfrm>
            <a:off x="0" y="3360738"/>
            <a:ext cx="1943100" cy="687387"/>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lvl1pPr eaLnBrk="0" hangingPunct="0">
              <a:defRPr>
                <a:solidFill>
                  <a:schemeClr val="tx1"/>
                </a:solidFill>
                <a:latin typeface="Times New Roman" panose="02020603050405020304" pitchFamily="18" charset="0"/>
              </a:defRPr>
            </a:lvl1pPr>
            <a:lvl2pPr marL="742950" indent="-285750" eaLnBrk="0" hangingPunct="0">
              <a:defRPr>
                <a:solidFill>
                  <a:schemeClr val="tx1"/>
                </a:solidFill>
                <a:latin typeface="Times New Roman" panose="02020603050405020304" pitchFamily="18" charset="0"/>
              </a:defRPr>
            </a:lvl2pPr>
            <a:lvl3pPr marL="1143000" indent="-228600" eaLnBrk="0" hangingPunct="0">
              <a:defRPr>
                <a:solidFill>
                  <a:schemeClr val="tx1"/>
                </a:solidFill>
                <a:latin typeface="Times New Roman" panose="02020603050405020304" pitchFamily="18" charset="0"/>
              </a:defRPr>
            </a:lvl3pPr>
            <a:lvl4pPr marL="1600200" indent="-228600" eaLnBrk="0" hangingPunct="0">
              <a:defRPr>
                <a:solidFill>
                  <a:schemeClr val="tx1"/>
                </a:solidFill>
                <a:latin typeface="Times New Roman" panose="02020603050405020304" pitchFamily="18" charset="0"/>
              </a:defRPr>
            </a:lvl4pPr>
            <a:lvl5pPr marL="2057400" indent="-228600" eaLnBrk="0" hangingPunct="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lgn="ctr" eaLnBrk="1" hangingPunct="1">
              <a:defRPr/>
            </a:pPr>
            <a:r>
              <a:rPr lang="en-GB" altLang="lv-LV" sz="1400" dirty="0">
                <a:solidFill>
                  <a:srgbClr val="558ED5"/>
                </a:solidFill>
                <a:latin typeface="Calibri" panose="020F0502020204030204" pitchFamily="34" charset="0"/>
                <a:cs typeface="Arial" panose="020B0604020202020204" pitchFamily="34" charset="0"/>
              </a:rPr>
              <a:t>For all </a:t>
            </a:r>
            <a:r>
              <a:rPr lang="en-GB" altLang="lv-LV" sz="1400" dirty="0" smtClean="0">
                <a:solidFill>
                  <a:srgbClr val="558ED5"/>
                </a:solidFill>
                <a:latin typeface="Calibri" panose="020F0502020204030204" pitchFamily="34" charset="0"/>
                <a:cs typeface="Arial" panose="020B0604020202020204" pitchFamily="34" charset="0"/>
              </a:rPr>
              <a:t>unemployed</a:t>
            </a:r>
            <a:endParaRPr lang="en-GB" altLang="lv-LV" sz="1400" dirty="0">
              <a:solidFill>
                <a:srgbClr val="558ED5"/>
              </a:solidFill>
              <a:latin typeface="Calibri" panose="020F0502020204030204" pitchFamily="34" charset="0"/>
              <a:cs typeface="Arial" panose="020B0604020202020204" pitchFamily="34" charset="0"/>
            </a:endParaRPr>
          </a:p>
        </p:txBody>
      </p:sp>
      <p:cxnSp>
        <p:nvCxnSpPr>
          <p:cNvPr id="116745" name="Elbow Connector 15"/>
          <p:cNvCxnSpPr>
            <a:cxnSpLocks noChangeShapeType="1"/>
            <a:stCxn id="14" idx="0"/>
            <a:endCxn id="4" idx="2"/>
          </p:cNvCxnSpPr>
          <p:nvPr/>
        </p:nvCxnSpPr>
        <p:spPr bwMode="auto">
          <a:xfrm rot="5400000" flipH="1" flipV="1">
            <a:off x="569912" y="2741613"/>
            <a:ext cx="1020763" cy="217488"/>
          </a:xfrm>
          <a:prstGeom prst="bentConnector3">
            <a:avLst>
              <a:gd name="adj1" fmla="val 50000"/>
            </a:avLst>
          </a:prstGeom>
          <a:noFill/>
          <a:ln w="15875" algn="ctr">
            <a:solidFill>
              <a:srgbClr val="4A7EBB"/>
            </a:solidFill>
            <a:miter lim="800000"/>
            <a:headEnd/>
            <a:tailEnd type="arrow" w="med" len="med"/>
          </a:ln>
        </p:spPr>
      </p:cxnSp>
      <p:sp>
        <p:nvSpPr>
          <p:cNvPr id="22" name="Flowchart: Preparation 21"/>
          <p:cNvSpPr/>
          <p:nvPr/>
        </p:nvSpPr>
        <p:spPr>
          <a:xfrm>
            <a:off x="3059113" y="1539875"/>
            <a:ext cx="2233612" cy="952500"/>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For unemployed</a:t>
            </a:r>
            <a:r>
              <a:rPr lang="lv-LV" altLang="lv-LV" sz="1200">
                <a:solidFill>
                  <a:srgbClr val="558ED5"/>
                </a:solidFill>
                <a:cs typeface="Arial" charset="0"/>
              </a:rPr>
              <a:t> </a:t>
            </a:r>
            <a:r>
              <a:rPr lang="en-GB" altLang="lv-LV" sz="1200">
                <a:solidFill>
                  <a:srgbClr val="558ED5"/>
                </a:solidFill>
                <a:cs typeface="Arial" charset="0"/>
              </a:rPr>
              <a:t>with certain background but without necessary skills</a:t>
            </a:r>
          </a:p>
        </p:txBody>
      </p:sp>
      <p:cxnSp>
        <p:nvCxnSpPr>
          <p:cNvPr id="26" name="Elbow Connector 25"/>
          <p:cNvCxnSpPr>
            <a:stCxn id="22" idx="1"/>
            <a:endCxn id="5" idx="0"/>
          </p:cNvCxnSpPr>
          <p:nvPr/>
        </p:nvCxnSpPr>
        <p:spPr>
          <a:xfrm rot="10800000" flipV="1">
            <a:off x="2370138" y="2016125"/>
            <a:ext cx="688975" cy="336550"/>
          </a:xfrm>
          <a:prstGeom prst="bentConnector2">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30" name="Flowchart: Preparation 29"/>
          <p:cNvSpPr/>
          <p:nvPr/>
        </p:nvSpPr>
        <p:spPr>
          <a:xfrm>
            <a:off x="22225" y="4110038"/>
            <a:ext cx="2330450" cy="1260475"/>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100">
                <a:solidFill>
                  <a:srgbClr val="558ED5"/>
                </a:solidFill>
                <a:cs typeface="Arial" charset="0"/>
              </a:rPr>
              <a:t>Unemployed</a:t>
            </a:r>
            <a:r>
              <a:rPr lang="lv-LV" altLang="lv-LV" sz="1100">
                <a:solidFill>
                  <a:srgbClr val="558ED5"/>
                </a:solidFill>
                <a:cs typeface="Arial" charset="0"/>
              </a:rPr>
              <a:t> </a:t>
            </a:r>
            <a:r>
              <a:rPr lang="en-GB" altLang="lv-LV" sz="1100">
                <a:solidFill>
                  <a:srgbClr val="558ED5"/>
                </a:solidFill>
                <a:cs typeface="Arial" charset="0"/>
              </a:rPr>
              <a:t>with no vocational background or with insufficient level of education for entering labour market</a:t>
            </a:r>
            <a:endParaRPr lang="en-GB" altLang="lv-LV" sz="800">
              <a:solidFill>
                <a:srgbClr val="558ED5"/>
              </a:solidFill>
              <a:cs typeface="Arial" charset="0"/>
            </a:endParaRPr>
          </a:p>
        </p:txBody>
      </p:sp>
      <p:cxnSp>
        <p:nvCxnSpPr>
          <p:cNvPr id="32" name="Elbow Connector 31"/>
          <p:cNvCxnSpPr>
            <a:stCxn id="30" idx="3"/>
            <a:endCxn id="6" idx="1"/>
          </p:cNvCxnSpPr>
          <p:nvPr/>
        </p:nvCxnSpPr>
        <p:spPr>
          <a:xfrm flipV="1">
            <a:off x="2352675" y="3724275"/>
            <a:ext cx="301625" cy="1016000"/>
          </a:xfrm>
          <a:prstGeom prst="bentConnector3">
            <a:avLst>
              <a:gd name="adj1" fmla="val 50000"/>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36" name="Flowchart: Preparation 35"/>
          <p:cNvSpPr/>
          <p:nvPr/>
        </p:nvSpPr>
        <p:spPr>
          <a:xfrm>
            <a:off x="5540375" y="1554163"/>
            <a:ext cx="1943100" cy="630237"/>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Specific programmes for youth</a:t>
            </a:r>
          </a:p>
        </p:txBody>
      </p:sp>
      <p:cxnSp>
        <p:nvCxnSpPr>
          <p:cNvPr id="38" name="Elbow Connector 37"/>
          <p:cNvCxnSpPr>
            <a:stCxn id="36" idx="2"/>
          </p:cNvCxnSpPr>
          <p:nvPr/>
        </p:nvCxnSpPr>
        <p:spPr>
          <a:xfrm rot="5400000">
            <a:off x="4690269" y="2353469"/>
            <a:ext cx="1990725" cy="1652587"/>
          </a:xfrm>
          <a:prstGeom prst="bentConnector3">
            <a:avLst/>
          </a:prstGeom>
          <a:ln w="15875">
            <a:tailEnd type="arrow"/>
          </a:ln>
        </p:spPr>
        <p:style>
          <a:lnRef idx="1">
            <a:schemeClr val="accent1"/>
          </a:lnRef>
          <a:fillRef idx="0">
            <a:schemeClr val="accent1"/>
          </a:fillRef>
          <a:effectRef idx="0">
            <a:schemeClr val="accent1"/>
          </a:effectRef>
          <a:fontRef idx="minor">
            <a:schemeClr val="tx1"/>
          </a:fontRef>
        </p:style>
      </p:cxnSp>
      <p:sp>
        <p:nvSpPr>
          <p:cNvPr id="43" name="Flowchart: Preparation 42"/>
          <p:cNvSpPr/>
          <p:nvPr/>
        </p:nvSpPr>
        <p:spPr>
          <a:xfrm>
            <a:off x="6704013" y="2411413"/>
            <a:ext cx="2438400" cy="1017587"/>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Disadvantaged unemployed (with disabilities, long term unemployed etc) </a:t>
            </a:r>
          </a:p>
        </p:txBody>
      </p:sp>
      <p:sp>
        <p:nvSpPr>
          <p:cNvPr id="44" name="Flowchart: Preparation 43"/>
          <p:cNvSpPr/>
          <p:nvPr/>
        </p:nvSpPr>
        <p:spPr>
          <a:xfrm>
            <a:off x="2011363" y="4837113"/>
            <a:ext cx="2146300" cy="919162"/>
          </a:xfrm>
          <a:prstGeom prst="flowChartPreparation">
            <a:avLst/>
          </a:prstGeom>
          <a:noFill/>
        </p:spPr>
        <p:style>
          <a:lnRef idx="2">
            <a:schemeClr val="accent4"/>
          </a:lnRef>
          <a:fillRef idx="1">
            <a:schemeClr val="lt1"/>
          </a:fillRef>
          <a:effectRef idx="0">
            <a:schemeClr val="accent4"/>
          </a:effectRef>
          <a:fontRef idx="minor">
            <a:schemeClr val="dk1"/>
          </a:fontRef>
        </p:style>
        <p:txBody>
          <a:bodyPr anchor="ctr"/>
          <a:lstStyle/>
          <a:p>
            <a:pPr algn="ctr">
              <a:defRPr/>
            </a:pPr>
            <a:r>
              <a:rPr lang="en-GB" altLang="lv-LV" sz="1200">
                <a:solidFill>
                  <a:srgbClr val="558ED5"/>
                </a:solidFill>
                <a:cs typeface="Arial" charset="0"/>
              </a:rPr>
              <a:t>Unemployed</a:t>
            </a:r>
            <a:r>
              <a:rPr lang="lv-LV" altLang="lv-LV" sz="1200">
                <a:solidFill>
                  <a:srgbClr val="558ED5"/>
                </a:solidFill>
                <a:cs typeface="Arial" charset="0"/>
              </a:rPr>
              <a:t> </a:t>
            </a:r>
            <a:r>
              <a:rPr lang="en-GB" altLang="lv-LV" sz="1200">
                <a:solidFill>
                  <a:srgbClr val="558ED5"/>
                </a:solidFill>
                <a:cs typeface="Arial" charset="0"/>
              </a:rPr>
              <a:t>with appropriate  education or with entrepreneurship skills</a:t>
            </a:r>
          </a:p>
        </p:txBody>
      </p:sp>
      <p:cxnSp>
        <p:nvCxnSpPr>
          <p:cNvPr id="46" name="Elbow Connector 45"/>
          <p:cNvCxnSpPr>
            <a:stCxn id="43" idx="2"/>
            <a:endCxn id="8" idx="0"/>
          </p:cNvCxnSpPr>
          <p:nvPr/>
        </p:nvCxnSpPr>
        <p:spPr>
          <a:xfrm rot="5400000">
            <a:off x="6412706" y="3567907"/>
            <a:ext cx="1649413" cy="1371600"/>
          </a:xfrm>
          <a:prstGeom prst="bentConnector3">
            <a:avLst/>
          </a:prstGeom>
          <a:ln w="15875">
            <a:tailEnd type="arrow"/>
          </a:ln>
        </p:spPr>
        <p:style>
          <a:lnRef idx="1">
            <a:schemeClr val="accent1"/>
          </a:lnRef>
          <a:fillRef idx="0">
            <a:schemeClr val="accent1"/>
          </a:fillRef>
          <a:effectRef idx="0">
            <a:schemeClr val="accent1"/>
          </a:effectRef>
          <a:fontRef idx="minor">
            <a:schemeClr val="tx1"/>
          </a:fontRef>
        </p:style>
      </p:cxnSp>
      <p:cxnSp>
        <p:nvCxnSpPr>
          <p:cNvPr id="48" name="Elbow Connector 47"/>
          <p:cNvCxnSpPr/>
          <p:nvPr/>
        </p:nvCxnSpPr>
        <p:spPr>
          <a:xfrm>
            <a:off x="4059238" y="5407025"/>
            <a:ext cx="2960687" cy="655638"/>
          </a:xfrm>
          <a:prstGeom prst="bentConnector3">
            <a:avLst/>
          </a:prstGeom>
          <a:ln w="158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p:cNvSpPr>
          <p:nvPr>
            <p:ph type="title"/>
          </p:nvPr>
        </p:nvSpPr>
        <p:spPr/>
        <p:txBody>
          <a:bodyPr/>
          <a:lstStyle/>
          <a:p>
            <a:r>
              <a:rPr lang="en-GB" sz="3600" smtClean="0">
                <a:solidFill>
                  <a:srgbClr val="005927"/>
                </a:solidFill>
                <a:latin typeface="Tahoma" pitchFamily="34" charset="0"/>
                <a:cs typeface="Times New Roman" pitchFamily="18" charset="0"/>
              </a:rPr>
              <a:t>ALMP financing 2012-2013</a:t>
            </a:r>
            <a:endParaRPr lang="lv-LV" sz="3600" smtClean="0">
              <a:solidFill>
                <a:srgbClr val="005927"/>
              </a:solidFill>
              <a:latin typeface="Tahoma" pitchFamily="34" charset="0"/>
              <a:cs typeface="Times New Roman" pitchFamily="18" charset="0"/>
            </a:endParaRPr>
          </a:p>
        </p:txBody>
      </p:sp>
      <p:graphicFrame>
        <p:nvGraphicFramePr>
          <p:cNvPr id="9" name="Chart 8"/>
          <p:cNvGraphicFramePr>
            <a:graphicFrameLocks/>
          </p:cNvGraphicFramePr>
          <p:nvPr/>
        </p:nvGraphicFramePr>
        <p:xfrm>
          <a:off x="683568" y="1484784"/>
          <a:ext cx="7710151" cy="395784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Grp="1"/>
          </p:cNvSpPr>
          <p:nvPr>
            <p:ph type="title"/>
          </p:nvPr>
        </p:nvSpPr>
        <p:spPr/>
        <p:txBody>
          <a:bodyPr/>
          <a:lstStyle/>
          <a:p>
            <a:r>
              <a:rPr lang="en-GB" sz="4000" smtClean="0">
                <a:solidFill>
                  <a:srgbClr val="005927"/>
                </a:solidFill>
                <a:latin typeface="Tahoma" pitchFamily="34" charset="0"/>
              </a:rPr>
              <a:t>Profiling System</a:t>
            </a:r>
          </a:p>
        </p:txBody>
      </p:sp>
      <p:sp>
        <p:nvSpPr>
          <p:cNvPr id="118786" name="Rectangle 3"/>
          <p:cNvSpPr>
            <a:spLocks noGrp="1"/>
          </p:cNvSpPr>
          <p:nvPr>
            <p:ph type="body" idx="1"/>
          </p:nvPr>
        </p:nvSpPr>
        <p:spPr/>
        <p:txBody>
          <a:bodyPr/>
          <a:lstStyle/>
          <a:p>
            <a:r>
              <a:rPr lang="en-GB" sz="2400" b="1" smtClean="0"/>
              <a:t>The aim</a:t>
            </a:r>
            <a:r>
              <a:rPr lang="en-GB" sz="2400" smtClean="0"/>
              <a:t>: to shorten the period of unemployment and prevent potential risks that could delay return in the labour market by providing most appropriate support, measures and intensity.</a:t>
            </a:r>
            <a:endParaRPr lang="lv-LV" sz="2400" smtClean="0"/>
          </a:p>
          <a:p>
            <a:endParaRPr lang="en-GB" sz="800" smtClean="0"/>
          </a:p>
          <a:p>
            <a:r>
              <a:rPr lang="en-GB" sz="2400" smtClean="0"/>
              <a:t>Profiling groups are defined based on following criteria:</a:t>
            </a:r>
          </a:p>
          <a:p>
            <a:pPr lvl="1"/>
            <a:r>
              <a:rPr lang="en-GB" sz="2400" smtClean="0"/>
              <a:t>job opportunities (by demographic characteristics);</a:t>
            </a:r>
          </a:p>
          <a:p>
            <a:pPr lvl="1"/>
            <a:r>
              <a:rPr lang="en-GB" sz="2400" smtClean="0"/>
              <a:t>self-esteem (questionnaire); </a:t>
            </a:r>
          </a:p>
          <a:p>
            <a:pPr lvl="1"/>
            <a:r>
              <a:rPr lang="en-GB" sz="2400" smtClean="0"/>
              <a:t>motivation to look for job (questionnaire); </a:t>
            </a:r>
          </a:p>
          <a:p>
            <a:pPr lvl="1"/>
            <a:r>
              <a:rPr lang="en-GB" sz="2400" smtClean="0"/>
              <a:t>motivation to cooperate with the SEA (questionnaire).</a:t>
            </a:r>
            <a:endParaRPr lang="lv-LV" sz="2400" smtClean="0"/>
          </a:p>
          <a:p>
            <a:pPr lvl="1">
              <a:buFont typeface="Arial" charset="0"/>
              <a:buNone/>
            </a:pPr>
            <a:endParaRPr lang="en-GB" sz="800" smtClean="0"/>
          </a:p>
          <a:p>
            <a:r>
              <a:rPr lang="en-GB" sz="2400" smtClean="0"/>
              <a:t>39 profiling groups</a:t>
            </a:r>
            <a:endParaRPr lang="en-GB" sz="28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803" name="Rectangle 4"/>
          <p:cNvSpPr>
            <a:spLocks noGrp="1"/>
          </p:cNvSpPr>
          <p:nvPr>
            <p:ph type="title"/>
          </p:nvPr>
        </p:nvSpPr>
        <p:spPr/>
        <p:txBody>
          <a:bodyPr/>
          <a:lstStyle/>
          <a:p>
            <a:r>
              <a:rPr lang="en-GB" sz="3200" smtClean="0">
                <a:solidFill>
                  <a:srgbClr val="005927"/>
                </a:solidFill>
                <a:latin typeface="Tahoma" pitchFamily="34" charset="0"/>
              </a:rPr>
              <a:t>Involvement in Active Labour </a:t>
            </a:r>
            <a:br>
              <a:rPr lang="en-GB" sz="3200" smtClean="0">
                <a:solidFill>
                  <a:srgbClr val="005927"/>
                </a:solidFill>
                <a:latin typeface="Tahoma" pitchFamily="34" charset="0"/>
              </a:rPr>
            </a:br>
            <a:r>
              <a:rPr lang="en-GB" sz="3200" smtClean="0">
                <a:solidFill>
                  <a:srgbClr val="005927"/>
                </a:solidFill>
                <a:latin typeface="Tahoma" pitchFamily="34" charset="0"/>
              </a:rPr>
              <a:t>Market Policy Measures</a:t>
            </a:r>
            <a:endParaRPr lang="lv-LV" sz="3200" smtClean="0">
              <a:solidFill>
                <a:srgbClr val="005927"/>
              </a:solidFill>
              <a:latin typeface="Tahoma" pitchFamily="34" charset="0"/>
            </a:endParaRPr>
          </a:p>
        </p:txBody>
      </p:sp>
      <p:graphicFrame>
        <p:nvGraphicFramePr>
          <p:cNvPr id="117801" name="Object 41"/>
          <p:cNvGraphicFramePr>
            <a:graphicFrameLocks noGrp="1" noChangeAspect="1"/>
          </p:cNvGraphicFramePr>
          <p:nvPr>
            <p:ph sz="half" idx="1"/>
          </p:nvPr>
        </p:nvGraphicFramePr>
        <p:xfrm>
          <a:off x="31750" y="1624013"/>
          <a:ext cx="4830763" cy="3119437"/>
        </p:xfrm>
        <a:graphic>
          <a:graphicData uri="http://schemas.openxmlformats.org/presentationml/2006/ole">
            <p:oleObj spid="_x0000_s117801" name="Chart" r:id="rId3" imgW="4276725" imgH="2762250" progId="Excel.Chart.8">
              <p:embed/>
            </p:oleObj>
          </a:graphicData>
        </a:graphic>
      </p:graphicFrame>
      <p:graphicFrame>
        <p:nvGraphicFramePr>
          <p:cNvPr id="117802" name="Object 42"/>
          <p:cNvGraphicFramePr>
            <a:graphicFrameLocks noGrp="1" noChangeAspect="1"/>
          </p:cNvGraphicFramePr>
          <p:nvPr>
            <p:ph sz="half" idx="2"/>
          </p:nvPr>
        </p:nvGraphicFramePr>
        <p:xfrm>
          <a:off x="4002088" y="2060575"/>
          <a:ext cx="5141912" cy="3937000"/>
        </p:xfrm>
        <a:graphic>
          <a:graphicData uri="http://schemas.openxmlformats.org/presentationml/2006/ole">
            <p:oleObj spid="_x0000_s117802" name="Chart" r:id="rId4" imgW="5486400" imgH="4200525" progId="Excel.Chart.8">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p:cNvSpPr>
          <p:nvPr>
            <p:ph type="title"/>
          </p:nvPr>
        </p:nvSpPr>
        <p:spPr/>
        <p:txBody>
          <a:bodyPr/>
          <a:lstStyle/>
          <a:p>
            <a:r>
              <a:rPr lang="en-GB" sz="3600" smtClean="0">
                <a:solidFill>
                  <a:srgbClr val="005927"/>
                </a:solidFill>
                <a:latin typeface="Tahoma" pitchFamily="34" charset="0"/>
              </a:rPr>
              <a:t>Short term measures</a:t>
            </a:r>
          </a:p>
        </p:txBody>
      </p:sp>
      <p:sp>
        <p:nvSpPr>
          <p:cNvPr id="121858" name="Rectangle 3"/>
          <p:cNvSpPr>
            <a:spLocks noGrp="1"/>
          </p:cNvSpPr>
          <p:nvPr>
            <p:ph type="body" idx="1"/>
          </p:nvPr>
        </p:nvSpPr>
        <p:spPr>
          <a:xfrm>
            <a:off x="457200" y="1196975"/>
            <a:ext cx="8229600" cy="4929188"/>
          </a:xfrm>
        </p:spPr>
        <p:txBody>
          <a:bodyPr/>
          <a:lstStyle/>
          <a:p>
            <a:pPr>
              <a:lnSpc>
                <a:spcPct val="90000"/>
              </a:lnSpc>
            </a:pPr>
            <a:r>
              <a:rPr lang="en-GB" sz="2400" b="1" smtClean="0"/>
              <a:t>Informative days</a:t>
            </a:r>
            <a:r>
              <a:rPr lang="lv-LV" sz="2000" smtClean="0"/>
              <a:t> - </a:t>
            </a:r>
            <a:r>
              <a:rPr lang="en-GB" sz="2000" smtClean="0"/>
              <a:t>information on the available</a:t>
            </a:r>
            <a:endParaRPr lang="lv-LV" sz="2000" smtClean="0"/>
          </a:p>
          <a:p>
            <a:pPr>
              <a:lnSpc>
                <a:spcPct val="90000"/>
              </a:lnSpc>
              <a:buFont typeface="Arial" charset="0"/>
              <a:buNone/>
            </a:pPr>
            <a:r>
              <a:rPr lang="lv-LV" sz="2000" smtClean="0"/>
              <a:t>	</a:t>
            </a:r>
            <a:r>
              <a:rPr lang="en-GB" sz="2000" smtClean="0"/>
              <a:t> services and informative support in the job search process</a:t>
            </a:r>
            <a:endParaRPr lang="lv-LV" sz="2000" smtClean="0"/>
          </a:p>
          <a:p>
            <a:pPr>
              <a:lnSpc>
                <a:spcPct val="90000"/>
              </a:lnSpc>
            </a:pPr>
            <a:r>
              <a:rPr lang="en-GB" sz="2400" b="1" smtClean="0"/>
              <a:t>Measures to enhance competitiveness</a:t>
            </a:r>
            <a:r>
              <a:rPr lang="lv-LV" sz="2400" b="1" smtClean="0"/>
              <a:t>:</a:t>
            </a:r>
          </a:p>
          <a:p>
            <a:pPr lvl="1">
              <a:lnSpc>
                <a:spcPct val="90000"/>
              </a:lnSpc>
            </a:pPr>
            <a:r>
              <a:rPr lang="en-GB" sz="2000" smtClean="0"/>
              <a:t>short courses, seminars, lectures and consultations</a:t>
            </a:r>
            <a:r>
              <a:rPr lang="lv-LV" sz="2000" smtClean="0"/>
              <a:t>;</a:t>
            </a:r>
          </a:p>
          <a:p>
            <a:pPr lvl="1">
              <a:lnSpc>
                <a:spcPct val="90000"/>
              </a:lnSpc>
            </a:pPr>
            <a:r>
              <a:rPr lang="en-GB" sz="2000" smtClean="0"/>
              <a:t>improvement of social and functional skills</a:t>
            </a:r>
            <a:r>
              <a:rPr lang="lv-LV" sz="2000" smtClean="0"/>
              <a:t>;</a:t>
            </a:r>
          </a:p>
          <a:p>
            <a:pPr lvl="1">
              <a:lnSpc>
                <a:spcPct val="90000"/>
              </a:lnSpc>
            </a:pPr>
            <a:r>
              <a:rPr lang="en-GB" sz="2000" smtClean="0"/>
              <a:t>psychological support</a:t>
            </a:r>
            <a:r>
              <a:rPr lang="lv-LV" sz="2000" smtClean="0"/>
              <a:t>;</a:t>
            </a:r>
          </a:p>
          <a:p>
            <a:pPr lvl="1">
              <a:lnSpc>
                <a:spcPct val="90000"/>
              </a:lnSpc>
            </a:pPr>
            <a:r>
              <a:rPr lang="en-GB" sz="2000" smtClean="0"/>
              <a:t>basic skills and abilities necessary for the labour market</a:t>
            </a:r>
            <a:r>
              <a:rPr lang="lv-LV" sz="2000" smtClean="0"/>
              <a:t>;</a:t>
            </a:r>
          </a:p>
          <a:p>
            <a:pPr lvl="1">
              <a:lnSpc>
                <a:spcPct val="90000"/>
              </a:lnSpc>
            </a:pPr>
            <a:r>
              <a:rPr lang="en-GB" sz="2000" smtClean="0"/>
              <a:t>acquisition of work finding techniques</a:t>
            </a:r>
            <a:r>
              <a:rPr lang="lv-LV" sz="2000" smtClean="0"/>
              <a:t>;</a:t>
            </a:r>
          </a:p>
          <a:p>
            <a:pPr lvl="1">
              <a:lnSpc>
                <a:spcPct val="90000"/>
              </a:lnSpc>
            </a:pPr>
            <a:r>
              <a:rPr lang="en-GB" sz="2000" smtClean="0"/>
              <a:t>non-formal education programmes</a:t>
            </a:r>
            <a:r>
              <a:rPr lang="lv-LV" sz="2000" smtClean="0"/>
              <a:t>.</a:t>
            </a:r>
            <a:endParaRPr lang="en-GB" sz="2000" smtClean="0"/>
          </a:p>
          <a:p>
            <a:pPr>
              <a:lnSpc>
                <a:spcPct val="90000"/>
              </a:lnSpc>
            </a:pPr>
            <a:r>
              <a:rPr lang="en-GB" sz="2400" b="1" smtClean="0"/>
              <a:t>Complex support measures</a:t>
            </a:r>
            <a:r>
              <a:rPr lang="lv-LV" sz="2400" b="1" smtClean="0"/>
              <a:t>:</a:t>
            </a:r>
          </a:p>
          <a:p>
            <a:pPr lvl="1">
              <a:lnSpc>
                <a:spcPct val="90000"/>
              </a:lnSpc>
            </a:pPr>
            <a:r>
              <a:rPr lang="en-GB" sz="2000" smtClean="0"/>
              <a:t>Career planning consultations;</a:t>
            </a:r>
          </a:p>
          <a:p>
            <a:pPr lvl="1">
              <a:lnSpc>
                <a:spcPct val="90000"/>
              </a:lnSpc>
            </a:pPr>
            <a:r>
              <a:rPr lang="en-GB" sz="2000" smtClean="0"/>
              <a:t>Individual or group consultations with specialists;</a:t>
            </a:r>
          </a:p>
          <a:p>
            <a:pPr lvl="1">
              <a:lnSpc>
                <a:spcPct val="90000"/>
              </a:lnSpc>
            </a:pPr>
            <a:r>
              <a:rPr lang="en-GB" sz="2000" smtClean="0"/>
              <a:t>Support measures for youth.</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2"/>
          <p:cNvSpPr>
            <a:spLocks noGrp="1"/>
          </p:cNvSpPr>
          <p:nvPr>
            <p:ph type="title"/>
          </p:nvPr>
        </p:nvSpPr>
        <p:spPr/>
        <p:txBody>
          <a:bodyPr/>
          <a:lstStyle/>
          <a:p>
            <a:r>
              <a:rPr lang="en-GB" sz="3600" smtClean="0">
                <a:solidFill>
                  <a:srgbClr val="005927"/>
                </a:solidFill>
                <a:latin typeface="Tahoma" pitchFamily="34" charset="0"/>
              </a:rPr>
              <a:t>Paid Temporary Public Works</a:t>
            </a:r>
            <a:r>
              <a:rPr lang="lv-LV" sz="3600" smtClean="0">
                <a:solidFill>
                  <a:srgbClr val="005927"/>
                </a:solidFill>
                <a:latin typeface="Tahoma" pitchFamily="34" charset="0"/>
              </a:rPr>
              <a:t> – </a:t>
            </a:r>
            <a:r>
              <a:rPr lang="en-GB" sz="3600" smtClean="0">
                <a:solidFill>
                  <a:srgbClr val="005927"/>
                </a:solidFill>
                <a:latin typeface="Tahoma" pitchFamily="34" charset="0"/>
              </a:rPr>
              <a:t>Intermediate Labour Market (I)</a:t>
            </a:r>
          </a:p>
        </p:txBody>
      </p:sp>
      <p:sp>
        <p:nvSpPr>
          <p:cNvPr id="123906" name="Rectangle 3"/>
          <p:cNvSpPr>
            <a:spLocks noGrp="1"/>
          </p:cNvSpPr>
          <p:nvPr>
            <p:ph type="body" idx="1"/>
          </p:nvPr>
        </p:nvSpPr>
        <p:spPr>
          <a:xfrm>
            <a:off x="395288" y="1412875"/>
            <a:ext cx="8229600" cy="4525963"/>
          </a:xfrm>
        </p:spPr>
        <p:txBody>
          <a:bodyPr/>
          <a:lstStyle/>
          <a:p>
            <a:pPr>
              <a:lnSpc>
                <a:spcPct val="90000"/>
              </a:lnSpc>
            </a:pPr>
            <a:r>
              <a:rPr lang="en-GB" sz="2400" b="1" smtClean="0"/>
              <a:t>Launched in 2012</a:t>
            </a:r>
            <a:r>
              <a:rPr lang="en-GB" sz="2400" smtClean="0"/>
              <a:t> upon the expiry of the measure “Workplaces with stipend emergency public works programme” </a:t>
            </a:r>
            <a:endParaRPr lang="lv-LV" sz="2400" smtClean="0"/>
          </a:p>
          <a:p>
            <a:pPr>
              <a:lnSpc>
                <a:spcPct val="90000"/>
              </a:lnSpc>
              <a:buFont typeface="Arial" charset="0"/>
              <a:buNone/>
            </a:pPr>
            <a:endParaRPr lang="en-GB" sz="800" smtClean="0"/>
          </a:p>
          <a:p>
            <a:pPr>
              <a:lnSpc>
                <a:spcPct val="90000"/>
              </a:lnSpc>
            </a:pPr>
            <a:r>
              <a:rPr lang="en-GB" sz="2400" b="1" smtClean="0"/>
              <a:t>The aim</a:t>
            </a:r>
            <a:r>
              <a:rPr lang="en-GB" sz="2400" smtClean="0"/>
              <a:t> - activation of disadvantaged unemployed by maintaining and developing their work related skills</a:t>
            </a:r>
            <a:endParaRPr lang="lv-LV" sz="2400" smtClean="0"/>
          </a:p>
          <a:p>
            <a:pPr>
              <a:lnSpc>
                <a:spcPct val="90000"/>
              </a:lnSpc>
              <a:buFont typeface="Arial" charset="0"/>
              <a:buNone/>
            </a:pPr>
            <a:endParaRPr lang="en-GB" sz="800" smtClean="0"/>
          </a:p>
          <a:p>
            <a:pPr>
              <a:lnSpc>
                <a:spcPct val="90000"/>
              </a:lnSpc>
            </a:pPr>
            <a:r>
              <a:rPr lang="en-GB" sz="2400" b="1" smtClean="0"/>
              <a:t>Target group:</a:t>
            </a:r>
          </a:p>
          <a:p>
            <a:pPr lvl="1">
              <a:lnSpc>
                <a:spcPct val="90000"/>
              </a:lnSpc>
            </a:pPr>
            <a:r>
              <a:rPr lang="en-GB" sz="2000" smtClean="0"/>
              <a:t>Long term unemployed </a:t>
            </a:r>
            <a:endParaRPr lang="lv-LV" sz="2000" smtClean="0"/>
          </a:p>
          <a:p>
            <a:pPr lvl="1">
              <a:lnSpc>
                <a:spcPct val="90000"/>
              </a:lnSpc>
            </a:pPr>
            <a:r>
              <a:rPr lang="en-GB" sz="2000" smtClean="0"/>
              <a:t>Registered in the SEA as unemployed for longer than 6 months </a:t>
            </a:r>
            <a:endParaRPr lang="lv-LV" sz="2000" smtClean="0"/>
          </a:p>
          <a:p>
            <a:pPr lvl="1">
              <a:lnSpc>
                <a:spcPct val="90000"/>
              </a:lnSpc>
            </a:pPr>
            <a:r>
              <a:rPr lang="en-GB" sz="2000" smtClean="0"/>
              <a:t>Do not receive unemployment benefits</a:t>
            </a:r>
            <a:endParaRPr lang="en-GB" sz="800" smtClean="0"/>
          </a:p>
          <a:p>
            <a:pPr>
              <a:lnSpc>
                <a:spcPct val="90000"/>
              </a:lnSpc>
            </a:pPr>
            <a:r>
              <a:rPr lang="en-GB" sz="2400" b="1" smtClean="0"/>
              <a:t>Persons will be employed</a:t>
            </a:r>
            <a:r>
              <a:rPr lang="en-GB" sz="2400" smtClean="0"/>
              <a:t> in socially useful workplaces, except in commercial activities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p:cNvSpPr>
          <p:nvPr>
            <p:ph type="title"/>
          </p:nvPr>
        </p:nvSpPr>
        <p:spPr/>
        <p:txBody>
          <a:bodyPr/>
          <a:lstStyle/>
          <a:p>
            <a:r>
              <a:rPr lang="en-GB" sz="3600" smtClean="0">
                <a:solidFill>
                  <a:srgbClr val="005927"/>
                </a:solidFill>
                <a:latin typeface="Tahoma" pitchFamily="34" charset="0"/>
              </a:rPr>
              <a:t>Paid Temporary Public Works</a:t>
            </a:r>
            <a:r>
              <a:rPr lang="lv-LV" sz="3600" smtClean="0">
                <a:solidFill>
                  <a:srgbClr val="005927"/>
                </a:solidFill>
                <a:latin typeface="Tahoma" pitchFamily="34" charset="0"/>
              </a:rPr>
              <a:t> -</a:t>
            </a:r>
            <a:r>
              <a:rPr lang="en-GB" sz="3600" smtClean="0">
                <a:solidFill>
                  <a:srgbClr val="005927"/>
                </a:solidFill>
                <a:latin typeface="Tahoma" pitchFamily="34" charset="0"/>
              </a:rPr>
              <a:t>Intermediate Labour Market (II)</a:t>
            </a:r>
          </a:p>
        </p:txBody>
      </p:sp>
      <p:sp>
        <p:nvSpPr>
          <p:cNvPr id="125954" name="Rectangle 3"/>
          <p:cNvSpPr>
            <a:spLocks noGrp="1"/>
          </p:cNvSpPr>
          <p:nvPr>
            <p:ph type="body" idx="1"/>
          </p:nvPr>
        </p:nvSpPr>
        <p:spPr/>
        <p:txBody>
          <a:bodyPr/>
          <a:lstStyle/>
          <a:p>
            <a:pPr>
              <a:lnSpc>
                <a:spcPct val="80000"/>
              </a:lnSpc>
            </a:pPr>
            <a:r>
              <a:rPr lang="en-GB" sz="2400" b="1" smtClean="0"/>
              <a:t>Workplaces </a:t>
            </a:r>
            <a:r>
              <a:rPr lang="en-GB" sz="2400" smtClean="0"/>
              <a:t>- local governments (and their institutions and agencies, except state and municipal enterprises), NGOs </a:t>
            </a:r>
            <a:endParaRPr lang="lv-LV" sz="2400" smtClean="0"/>
          </a:p>
          <a:p>
            <a:pPr>
              <a:lnSpc>
                <a:spcPct val="80000"/>
              </a:lnSpc>
            </a:pPr>
            <a:endParaRPr lang="en-GB" sz="800" smtClean="0"/>
          </a:p>
          <a:p>
            <a:pPr>
              <a:lnSpc>
                <a:spcPct val="80000"/>
              </a:lnSpc>
            </a:pPr>
            <a:r>
              <a:rPr lang="en-GB" sz="2400" b="1" smtClean="0"/>
              <a:t>Involvement – </a:t>
            </a:r>
            <a:r>
              <a:rPr lang="en-GB" sz="2400" smtClean="0"/>
              <a:t>not only in the order of registration for the programme but</a:t>
            </a:r>
            <a:r>
              <a:rPr lang="en-GB" sz="2400" b="1" smtClean="0"/>
              <a:t> </a:t>
            </a:r>
            <a:r>
              <a:rPr lang="en-GB" sz="2400" smtClean="0"/>
              <a:t>also according to local governments’ regulations setting priority list.</a:t>
            </a:r>
            <a:endParaRPr lang="lv-LV" sz="2400" smtClean="0"/>
          </a:p>
          <a:p>
            <a:pPr>
              <a:lnSpc>
                <a:spcPct val="80000"/>
              </a:lnSpc>
            </a:pPr>
            <a:endParaRPr lang="en-GB" sz="800" smtClean="0"/>
          </a:p>
          <a:p>
            <a:pPr>
              <a:lnSpc>
                <a:spcPct val="80000"/>
              </a:lnSpc>
            </a:pPr>
            <a:r>
              <a:rPr lang="en-GB" sz="2400" b="1" smtClean="0"/>
              <a:t>The period - </a:t>
            </a:r>
            <a:r>
              <a:rPr lang="en-GB" sz="2400" smtClean="0"/>
              <a:t>do not exceed 4 months per year </a:t>
            </a:r>
            <a:endParaRPr lang="lv-LV" sz="2400" smtClean="0"/>
          </a:p>
          <a:p>
            <a:pPr>
              <a:lnSpc>
                <a:spcPct val="80000"/>
              </a:lnSpc>
            </a:pPr>
            <a:endParaRPr lang="en-GB" sz="800" smtClean="0"/>
          </a:p>
          <a:p>
            <a:pPr>
              <a:lnSpc>
                <a:spcPct val="80000"/>
              </a:lnSpc>
            </a:pPr>
            <a:r>
              <a:rPr lang="en-GB" sz="2400" b="1" smtClean="0"/>
              <a:t>Compensation</a:t>
            </a:r>
            <a:r>
              <a:rPr lang="en-GB" sz="2400" smtClean="0"/>
              <a:t> – </a:t>
            </a:r>
            <a:r>
              <a:rPr lang="lv-LV" sz="2400" smtClean="0"/>
              <a:t>142,29</a:t>
            </a:r>
            <a:r>
              <a:rPr lang="en-GB" sz="2400" smtClean="0"/>
              <a:t> </a:t>
            </a:r>
            <a:r>
              <a:rPr lang="lv-LV" sz="2400" smtClean="0"/>
              <a:t>EUR</a:t>
            </a:r>
            <a:r>
              <a:rPr lang="en-GB" sz="2400" smtClean="0"/>
              <a:t> neto</a:t>
            </a:r>
            <a:endParaRPr lang="lv-LV" sz="2400" smtClean="0"/>
          </a:p>
          <a:p>
            <a:pPr>
              <a:lnSpc>
                <a:spcPct val="80000"/>
              </a:lnSpc>
            </a:pPr>
            <a:endParaRPr lang="en-GB" sz="800" smtClean="0"/>
          </a:p>
          <a:p>
            <a:pPr>
              <a:lnSpc>
                <a:spcPct val="80000"/>
              </a:lnSpc>
            </a:pPr>
            <a:r>
              <a:rPr lang="en-GB" sz="2400" smtClean="0"/>
              <a:t>Participants can have </a:t>
            </a:r>
            <a:r>
              <a:rPr lang="en-GB" sz="2400" b="1" smtClean="0"/>
              <a:t>2 days per month off</a:t>
            </a:r>
            <a:r>
              <a:rPr lang="en-GB" sz="2400" smtClean="0"/>
              <a:t> to take part in job interviews or participate in active labour market policy measures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2"/>
          <p:cNvSpPr>
            <a:spLocks noGrp="1"/>
          </p:cNvSpPr>
          <p:nvPr>
            <p:ph type="title"/>
          </p:nvPr>
        </p:nvSpPr>
        <p:spPr/>
        <p:txBody>
          <a:bodyPr/>
          <a:lstStyle/>
          <a:p>
            <a:r>
              <a:rPr lang="en-GB" sz="4000" smtClean="0">
                <a:solidFill>
                  <a:srgbClr val="005927"/>
                </a:solidFill>
                <a:latin typeface="Tahoma" pitchFamily="34" charset="0"/>
              </a:rPr>
              <a:t>Paid Temporary Public Works</a:t>
            </a:r>
            <a:r>
              <a:rPr lang="lv-LV" sz="4000" smtClean="0">
                <a:solidFill>
                  <a:srgbClr val="005927"/>
                </a:solidFill>
                <a:latin typeface="Tahoma" pitchFamily="34" charset="0"/>
              </a:rPr>
              <a:t> - </a:t>
            </a:r>
            <a:r>
              <a:rPr lang="en-GB" sz="4000" smtClean="0">
                <a:solidFill>
                  <a:srgbClr val="005927"/>
                </a:solidFill>
                <a:latin typeface="Tahoma" pitchFamily="34" charset="0"/>
              </a:rPr>
              <a:t>Intermediate Labour Market (III)</a:t>
            </a:r>
          </a:p>
        </p:txBody>
      </p:sp>
      <p:sp>
        <p:nvSpPr>
          <p:cNvPr id="126978" name="Rectangle 3"/>
          <p:cNvSpPr>
            <a:spLocks noGrp="1"/>
          </p:cNvSpPr>
          <p:nvPr>
            <p:ph type="body" idx="1"/>
          </p:nvPr>
        </p:nvSpPr>
        <p:spPr>
          <a:xfrm>
            <a:off x="395288" y="1700213"/>
            <a:ext cx="8229600" cy="4525962"/>
          </a:xfrm>
        </p:spPr>
        <p:txBody>
          <a:bodyPr/>
          <a:lstStyle/>
          <a:p>
            <a:pPr>
              <a:buFont typeface="Arial" charset="0"/>
              <a:buNone/>
            </a:pPr>
            <a:r>
              <a:rPr lang="lv-LV" sz="2800" smtClean="0"/>
              <a:t>	</a:t>
            </a:r>
            <a:r>
              <a:rPr lang="en-GB" sz="2800" smtClean="0"/>
              <a:t>The average participant of the measure - aged 50+,</a:t>
            </a:r>
            <a:r>
              <a:rPr lang="lv-LV" sz="2800" smtClean="0"/>
              <a:t> </a:t>
            </a:r>
            <a:r>
              <a:rPr lang="en-GB" sz="2800" smtClean="0"/>
              <a:t>long-term unemployed with vocational or general secondary education</a:t>
            </a:r>
            <a:endParaRPr lang="lv-LV" sz="2800" smtClean="0"/>
          </a:p>
          <a:p>
            <a:pPr>
              <a:buFont typeface="Arial" charset="0"/>
              <a:buNone/>
            </a:pPr>
            <a:endParaRPr lang="en-GB" sz="1000" smtClean="0"/>
          </a:p>
          <a:p>
            <a:r>
              <a:rPr lang="en-GB" sz="2000" smtClean="0"/>
              <a:t>49% aged 50+ </a:t>
            </a:r>
            <a:r>
              <a:rPr lang="en-GB" sz="1800" smtClean="0"/>
              <a:t>(21% - 50-54 years; 22% - 55-59 years; 5% - 60 years and older)</a:t>
            </a:r>
          </a:p>
          <a:p>
            <a:r>
              <a:rPr lang="en-GB" sz="2000" smtClean="0"/>
              <a:t>66% with vocational or general secondary education </a:t>
            </a:r>
          </a:p>
          <a:p>
            <a:r>
              <a:rPr lang="en-GB" sz="2000" smtClean="0"/>
              <a:t>30% with basic or unfinished basic education </a:t>
            </a:r>
          </a:p>
          <a:p>
            <a:r>
              <a:rPr lang="en-GB" sz="2000" smtClean="0"/>
              <a:t>3% with tertiary education</a:t>
            </a:r>
          </a:p>
          <a:p>
            <a:r>
              <a:rPr lang="en-GB" sz="2000" smtClean="0"/>
              <a:t>43% men and 57% women</a:t>
            </a:r>
          </a:p>
          <a:p>
            <a:r>
              <a:rPr lang="en-GB" sz="2000" smtClean="0"/>
              <a:t>78% - long-term unemployed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p:cNvSpPr>
          <p:nvPr>
            <p:ph type="title"/>
          </p:nvPr>
        </p:nvSpPr>
        <p:spPr/>
        <p:txBody>
          <a:bodyPr/>
          <a:lstStyle/>
          <a:p>
            <a:r>
              <a:rPr lang="en-GB" sz="3600" smtClean="0">
                <a:solidFill>
                  <a:srgbClr val="005927"/>
                </a:solidFill>
                <a:latin typeface="Tahoma" pitchFamily="34" charset="0"/>
              </a:rPr>
              <a:t>Non-formal training</a:t>
            </a:r>
            <a:r>
              <a:rPr lang="lv-LV" sz="3600" smtClean="0">
                <a:solidFill>
                  <a:srgbClr val="005927"/>
                </a:solidFill>
                <a:latin typeface="Tahoma" pitchFamily="34" charset="0"/>
              </a:rPr>
              <a:t> (I)</a:t>
            </a:r>
            <a:endParaRPr lang="en-GB" sz="3600" smtClean="0">
              <a:solidFill>
                <a:srgbClr val="005927"/>
              </a:solidFill>
              <a:latin typeface="Tahoma" pitchFamily="34" charset="0"/>
            </a:endParaRPr>
          </a:p>
        </p:txBody>
      </p:sp>
      <p:sp>
        <p:nvSpPr>
          <p:cNvPr id="128002" name="Rectangle 3"/>
          <p:cNvSpPr>
            <a:spLocks noGrp="1"/>
          </p:cNvSpPr>
          <p:nvPr>
            <p:ph type="body" idx="1"/>
          </p:nvPr>
        </p:nvSpPr>
        <p:spPr/>
        <p:txBody>
          <a:bodyPr/>
          <a:lstStyle/>
          <a:p>
            <a:r>
              <a:rPr lang="en-GB" sz="2400" b="1" smtClean="0"/>
              <a:t>Aim of the measure:</a:t>
            </a:r>
          </a:p>
          <a:p>
            <a:pPr lvl="1"/>
            <a:r>
              <a:rPr lang="en-GB" sz="2000" smtClean="0"/>
              <a:t>to give the unemployed and job seekers an opportunity to improve competiveness; </a:t>
            </a:r>
          </a:p>
          <a:p>
            <a:pPr lvl="1"/>
            <a:r>
              <a:rPr lang="en-GB" sz="2000" smtClean="0"/>
              <a:t>to ensure the ability to adjust to the changing labour market demand; </a:t>
            </a:r>
          </a:p>
          <a:p>
            <a:pPr lvl="1"/>
            <a:r>
              <a:rPr lang="en-GB" sz="2000" smtClean="0"/>
              <a:t>to increase possibility for the unemployed and job seekers to integrate in the labour market.</a:t>
            </a:r>
          </a:p>
          <a:p>
            <a:pPr lvl="1"/>
            <a:endParaRPr lang="en-GB" sz="2000" smtClean="0"/>
          </a:p>
          <a:p>
            <a:r>
              <a:rPr lang="en-GB" sz="2400" b="1" smtClean="0"/>
              <a:t>Training areas</a:t>
            </a:r>
            <a:r>
              <a:rPr lang="en-GB" sz="2400" smtClean="0"/>
              <a:t> are set by a Committee at the MoW level with other governmental institutions and social partners based on a rigorous analysis of the SEA and other sources.</a:t>
            </a:r>
          </a:p>
          <a:p>
            <a:endParaRPr lang="en-GB"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p:cNvSpPr>
          <p:nvPr>
            <p:ph type="title"/>
          </p:nvPr>
        </p:nvSpPr>
        <p:spPr/>
        <p:txBody>
          <a:bodyPr/>
          <a:lstStyle/>
          <a:p>
            <a:r>
              <a:rPr lang="en-GB" sz="3600" smtClean="0">
                <a:solidFill>
                  <a:srgbClr val="005927"/>
                </a:solidFill>
                <a:latin typeface="Tahoma" pitchFamily="34" charset="0"/>
              </a:rPr>
              <a:t>Non-formal training</a:t>
            </a:r>
            <a:r>
              <a:rPr lang="lv-LV" sz="3600" smtClean="0">
                <a:solidFill>
                  <a:srgbClr val="005927"/>
                </a:solidFill>
                <a:latin typeface="Tahoma" pitchFamily="34" charset="0"/>
              </a:rPr>
              <a:t> (II)</a:t>
            </a:r>
          </a:p>
        </p:txBody>
      </p:sp>
      <p:sp>
        <p:nvSpPr>
          <p:cNvPr id="129026" name="Rectangle 3"/>
          <p:cNvSpPr>
            <a:spLocks noGrp="1"/>
          </p:cNvSpPr>
          <p:nvPr>
            <p:ph type="body" idx="1"/>
          </p:nvPr>
        </p:nvSpPr>
        <p:spPr>
          <a:xfrm>
            <a:off x="468313" y="1341438"/>
            <a:ext cx="8229600" cy="4525962"/>
          </a:xfrm>
        </p:spPr>
        <p:txBody>
          <a:bodyPr/>
          <a:lstStyle/>
          <a:p>
            <a:r>
              <a:rPr lang="en-GB" sz="2400" smtClean="0"/>
              <a:t>Implemented with the </a:t>
            </a:r>
            <a:r>
              <a:rPr lang="en-GB" sz="2400" b="1" smtClean="0"/>
              <a:t>voucher system</a:t>
            </a:r>
          </a:p>
          <a:p>
            <a:r>
              <a:rPr lang="en-GB" sz="2400" b="1" smtClean="0"/>
              <a:t>Duration</a:t>
            </a:r>
            <a:r>
              <a:rPr lang="en-GB" sz="2400" smtClean="0"/>
              <a:t> of the training – up to 2 months. </a:t>
            </a:r>
          </a:p>
          <a:p>
            <a:r>
              <a:rPr lang="en-GB" sz="2400" smtClean="0"/>
              <a:t>During training only unemployed receive a grant of </a:t>
            </a:r>
            <a:r>
              <a:rPr lang="en-GB" sz="2400" b="1" smtClean="0"/>
              <a:t>EUR 99,60</a:t>
            </a:r>
            <a:r>
              <a:rPr lang="en-GB" sz="2400" smtClean="0"/>
              <a:t> per calendar month.</a:t>
            </a:r>
          </a:p>
          <a:p>
            <a:r>
              <a:rPr lang="en-GB" sz="2400" b="1" smtClean="0"/>
              <a:t>Certificate</a:t>
            </a:r>
            <a:r>
              <a:rPr lang="en-GB" sz="2400" smtClean="0"/>
              <a:t> confirming obtained knowledge after passing the final test.</a:t>
            </a:r>
          </a:p>
          <a:p>
            <a:r>
              <a:rPr lang="en-GB" sz="2400" b="1" smtClean="0"/>
              <a:t>The average participant</a:t>
            </a:r>
            <a:r>
              <a:rPr lang="en-GB" sz="2400" smtClean="0"/>
              <a:t>:</a:t>
            </a:r>
          </a:p>
          <a:p>
            <a:pPr lvl="1"/>
            <a:r>
              <a:rPr lang="en-GB" sz="2000" smtClean="0"/>
              <a:t>35% - aged 50 and older;</a:t>
            </a:r>
          </a:p>
          <a:p>
            <a:pPr lvl="1"/>
            <a:r>
              <a:rPr lang="en-GB" sz="2000" smtClean="0"/>
              <a:t>38% - with vocational education</a:t>
            </a:r>
            <a:r>
              <a:rPr lang="lv-LV" sz="2000" smtClean="0"/>
              <a:t>;</a:t>
            </a:r>
          </a:p>
          <a:p>
            <a:pPr lvl="1"/>
            <a:r>
              <a:rPr lang="en-GB" sz="2000" smtClean="0"/>
              <a:t>47% - long-term unemployed;</a:t>
            </a:r>
          </a:p>
          <a:p>
            <a:pPr lvl="1"/>
            <a:r>
              <a:rPr lang="lv-LV" sz="2000" smtClean="0"/>
              <a:t>35</a:t>
            </a:r>
            <a:r>
              <a:rPr lang="en-GB" sz="2000" smtClean="0"/>
              <a:t>% men and </a:t>
            </a:r>
            <a:r>
              <a:rPr lang="lv-LV" sz="2000" smtClean="0"/>
              <a:t>65</a:t>
            </a:r>
            <a:r>
              <a:rPr lang="en-GB" sz="2000" smtClean="0"/>
              <a:t>% women</a:t>
            </a:r>
            <a:r>
              <a:rPr lang="lv-LV" sz="2000" smtClean="0"/>
              <a:t>.</a:t>
            </a:r>
          </a:p>
          <a:p>
            <a:pPr lvl="1"/>
            <a:endParaRPr lang="en-GB" sz="20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r>
              <a:rPr lang="en-GB" sz="3200" smtClean="0">
                <a:solidFill>
                  <a:srgbClr val="005927"/>
                </a:solidFill>
                <a:latin typeface="Tahoma" pitchFamily="34" charset="0"/>
              </a:rPr>
              <a:t>Content</a:t>
            </a:r>
          </a:p>
        </p:txBody>
      </p:sp>
      <p:sp>
        <p:nvSpPr>
          <p:cNvPr id="18434" name="Rectangle 3"/>
          <p:cNvSpPr>
            <a:spLocks noGrp="1"/>
          </p:cNvSpPr>
          <p:nvPr>
            <p:ph type="body" idx="1"/>
          </p:nvPr>
        </p:nvSpPr>
        <p:spPr/>
        <p:txBody>
          <a:bodyPr/>
          <a:lstStyle/>
          <a:p>
            <a:r>
              <a:rPr lang="en-GB" smtClean="0"/>
              <a:t>Labour market situation</a:t>
            </a:r>
          </a:p>
          <a:p>
            <a:r>
              <a:rPr lang="en-GB" smtClean="0"/>
              <a:t>ALMPs in Latvia</a:t>
            </a:r>
          </a:p>
          <a:p>
            <a:r>
              <a:rPr lang="en-GB" smtClean="0"/>
              <a:t>Recent Study Results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p:txBody>
          <a:bodyPr/>
          <a:lstStyle/>
          <a:p>
            <a:r>
              <a:rPr lang="en-GB" smtClean="0">
                <a:solidFill>
                  <a:srgbClr val="005927"/>
                </a:solidFill>
                <a:latin typeface="Tahoma" pitchFamily="34" charset="0"/>
              </a:rPr>
              <a:t>Non-formal </a:t>
            </a:r>
            <a:r>
              <a:rPr lang="en-GB" sz="4000" smtClean="0">
                <a:solidFill>
                  <a:srgbClr val="005927"/>
                </a:solidFill>
                <a:latin typeface="Tahoma" pitchFamily="34" charset="0"/>
              </a:rPr>
              <a:t>training</a:t>
            </a:r>
            <a:r>
              <a:rPr lang="lv-LV" sz="4000" smtClean="0">
                <a:solidFill>
                  <a:srgbClr val="005927"/>
                </a:solidFill>
                <a:latin typeface="Tahoma" pitchFamily="34" charset="0"/>
              </a:rPr>
              <a:t> </a:t>
            </a:r>
            <a:r>
              <a:rPr lang="lv-LV" smtClean="0">
                <a:solidFill>
                  <a:srgbClr val="005927"/>
                </a:solidFill>
                <a:latin typeface="Tahoma" pitchFamily="34" charset="0"/>
              </a:rPr>
              <a:t>(III)</a:t>
            </a:r>
          </a:p>
        </p:txBody>
      </p:sp>
      <p:sp>
        <p:nvSpPr>
          <p:cNvPr id="130050" name="Content Placeholder 2"/>
          <p:cNvSpPr>
            <a:spLocks noGrp="1"/>
          </p:cNvSpPr>
          <p:nvPr>
            <p:ph idx="1"/>
          </p:nvPr>
        </p:nvSpPr>
        <p:spPr>
          <a:xfrm>
            <a:off x="468313" y="1196975"/>
            <a:ext cx="8229600" cy="4525963"/>
          </a:xfrm>
        </p:spPr>
        <p:txBody>
          <a:bodyPr/>
          <a:lstStyle/>
          <a:p>
            <a:pPr marL="0" indent="0" algn="ctr">
              <a:buFont typeface="Arial" charset="0"/>
              <a:buNone/>
            </a:pPr>
            <a:r>
              <a:rPr lang="en-GB" sz="2400" smtClean="0">
                <a:solidFill>
                  <a:srgbClr val="005927"/>
                </a:solidFill>
                <a:latin typeface="Tahoma" pitchFamily="34" charset="0"/>
              </a:rPr>
              <a:t>TOP 10 non-formal training programmes in 2013 for unemployed aged 50 and older</a:t>
            </a:r>
          </a:p>
          <a:p>
            <a:pPr marL="0" indent="0"/>
            <a:endParaRPr lang="en-GB" sz="2400" smtClean="0">
              <a:solidFill>
                <a:srgbClr val="005927"/>
              </a:solidFill>
              <a:latin typeface="Tahoma" pitchFamily="34" charset="0"/>
            </a:endParaRPr>
          </a:p>
        </p:txBody>
      </p:sp>
      <p:graphicFrame>
        <p:nvGraphicFramePr>
          <p:cNvPr id="4" name="Chart 3"/>
          <p:cNvGraphicFramePr>
            <a:graphicFrameLocks/>
          </p:cNvGraphicFramePr>
          <p:nvPr/>
        </p:nvGraphicFramePr>
        <p:xfrm>
          <a:off x="1907704" y="1988840"/>
          <a:ext cx="5760640" cy="367283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p:cNvSpPr>
          <p:nvPr>
            <p:ph type="title"/>
          </p:nvPr>
        </p:nvSpPr>
        <p:spPr/>
        <p:txBody>
          <a:bodyPr/>
          <a:lstStyle/>
          <a:p>
            <a:r>
              <a:rPr lang="en-GB" sz="3600" smtClean="0">
                <a:solidFill>
                  <a:srgbClr val="005927"/>
                </a:solidFill>
                <a:latin typeface="Tahoma" pitchFamily="34" charset="0"/>
              </a:rPr>
              <a:t>Vocational training</a:t>
            </a:r>
            <a:r>
              <a:rPr lang="lv-LV" sz="3600" smtClean="0">
                <a:solidFill>
                  <a:srgbClr val="005927"/>
                </a:solidFill>
                <a:latin typeface="Tahoma" pitchFamily="34" charset="0"/>
              </a:rPr>
              <a:t> (I)</a:t>
            </a:r>
            <a:endParaRPr lang="en-GB" sz="3600" smtClean="0">
              <a:solidFill>
                <a:srgbClr val="005927"/>
              </a:solidFill>
              <a:latin typeface="Tahoma" pitchFamily="34" charset="0"/>
            </a:endParaRPr>
          </a:p>
        </p:txBody>
      </p:sp>
      <p:sp>
        <p:nvSpPr>
          <p:cNvPr id="131074" name="Rectangle 3"/>
          <p:cNvSpPr>
            <a:spLocks noGrp="1"/>
          </p:cNvSpPr>
          <p:nvPr>
            <p:ph type="body" idx="1"/>
          </p:nvPr>
        </p:nvSpPr>
        <p:spPr/>
        <p:txBody>
          <a:bodyPr/>
          <a:lstStyle/>
          <a:p>
            <a:pPr marL="609600" indent="-609600"/>
            <a:r>
              <a:rPr lang="en-GB" sz="2400" b="1" smtClean="0"/>
              <a:t>Target groups:</a:t>
            </a:r>
          </a:p>
          <a:p>
            <a:pPr marL="990600" lvl="1" indent="-533400"/>
            <a:r>
              <a:rPr lang="en-GB" sz="2000" smtClean="0"/>
              <a:t>unemployed having </a:t>
            </a:r>
            <a:r>
              <a:rPr lang="en-GB" sz="2000" b="1" smtClean="0"/>
              <a:t>no previous professional qualification</a:t>
            </a:r>
            <a:r>
              <a:rPr lang="en-GB" sz="2000" smtClean="0"/>
              <a:t>; </a:t>
            </a:r>
          </a:p>
          <a:p>
            <a:pPr marL="990600" lvl="1" indent="-533400"/>
            <a:r>
              <a:rPr lang="en-GB" sz="2000" smtClean="0"/>
              <a:t>unemployed having previously obtained professional qualification or professional experience that </a:t>
            </a:r>
            <a:r>
              <a:rPr lang="en-GB" sz="2000" b="1" smtClean="0"/>
              <a:t>does not meet the demands of the labour market</a:t>
            </a:r>
            <a:r>
              <a:rPr lang="en-GB" sz="2000" smtClean="0"/>
              <a:t>; </a:t>
            </a:r>
          </a:p>
          <a:p>
            <a:pPr marL="990600" lvl="1" indent="-533400"/>
            <a:r>
              <a:rPr lang="en-GB" sz="2000" smtClean="0"/>
              <a:t>unemployed having previously obtained professional qualification that </a:t>
            </a:r>
            <a:r>
              <a:rPr lang="en-GB" sz="2000" b="1" smtClean="0"/>
              <a:t>fails to meet the requirements for a particular profession</a:t>
            </a:r>
            <a:r>
              <a:rPr lang="en-GB" sz="2000" smtClean="0"/>
              <a:t>; </a:t>
            </a:r>
          </a:p>
          <a:p>
            <a:pPr marL="990600" lvl="1" indent="-533400"/>
            <a:r>
              <a:rPr lang="en-GB" sz="2000" smtClean="0"/>
              <a:t>unemployed </a:t>
            </a:r>
            <a:r>
              <a:rPr lang="en-GB" sz="2000" b="1" smtClean="0"/>
              <a:t>having lost professional skills</a:t>
            </a:r>
            <a:r>
              <a:rPr lang="en-GB" sz="2000" smtClean="0"/>
              <a:t> because she/he has not been working in the obtained profession for at least three years or she/he no longer is able to work in the obtained profession due to a health condition.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p:cNvSpPr>
          <p:nvPr>
            <p:ph type="title"/>
          </p:nvPr>
        </p:nvSpPr>
        <p:spPr/>
        <p:txBody>
          <a:bodyPr/>
          <a:lstStyle/>
          <a:p>
            <a:r>
              <a:rPr lang="en-GB" sz="3600" smtClean="0">
                <a:solidFill>
                  <a:srgbClr val="005927"/>
                </a:solidFill>
                <a:latin typeface="Tahoma" pitchFamily="34" charset="0"/>
              </a:rPr>
              <a:t>Vocational training</a:t>
            </a:r>
            <a:r>
              <a:rPr lang="lv-LV" sz="3600" smtClean="0">
                <a:solidFill>
                  <a:srgbClr val="005927"/>
                </a:solidFill>
                <a:latin typeface="Tahoma" pitchFamily="34" charset="0"/>
              </a:rPr>
              <a:t> (II)</a:t>
            </a:r>
          </a:p>
        </p:txBody>
      </p:sp>
      <p:sp>
        <p:nvSpPr>
          <p:cNvPr id="132098" name="Rectangle 3"/>
          <p:cNvSpPr>
            <a:spLocks noGrp="1"/>
          </p:cNvSpPr>
          <p:nvPr>
            <p:ph type="body" idx="1"/>
          </p:nvPr>
        </p:nvSpPr>
        <p:spPr>
          <a:xfrm>
            <a:off x="395288" y="1412875"/>
            <a:ext cx="8229600" cy="4525963"/>
          </a:xfrm>
        </p:spPr>
        <p:txBody>
          <a:bodyPr/>
          <a:lstStyle/>
          <a:p>
            <a:r>
              <a:rPr lang="en-GB" sz="2400" b="1" smtClean="0"/>
              <a:t>Training areas</a:t>
            </a:r>
            <a:r>
              <a:rPr lang="en-GB" sz="2400" smtClean="0"/>
              <a:t> are set by a Committee at the MoW level with other governmental institutions and social partners based on a rigorous analysis of the SEA and other sources.</a:t>
            </a:r>
            <a:endParaRPr lang="lv-LV" sz="2400" smtClean="0"/>
          </a:p>
          <a:p>
            <a:endParaRPr lang="en-GB" sz="800" smtClean="0"/>
          </a:p>
          <a:p>
            <a:r>
              <a:rPr lang="en-GB" sz="2400" smtClean="0"/>
              <a:t>Implemented with the </a:t>
            </a:r>
            <a:r>
              <a:rPr lang="en-GB" sz="2400" b="1" smtClean="0"/>
              <a:t>voucher system</a:t>
            </a:r>
            <a:r>
              <a:rPr lang="lv-LV" sz="2400" b="1" smtClean="0"/>
              <a:t>.</a:t>
            </a:r>
          </a:p>
          <a:p>
            <a:endParaRPr lang="en-GB" sz="800" b="1" smtClean="0"/>
          </a:p>
          <a:p>
            <a:r>
              <a:rPr lang="en-GB" sz="2400" b="1" smtClean="0"/>
              <a:t>Duration</a:t>
            </a:r>
            <a:r>
              <a:rPr lang="en-GB" sz="2400" smtClean="0"/>
              <a:t> of the training – up to 6 months.</a:t>
            </a:r>
            <a:endParaRPr lang="lv-LV" sz="2400" smtClean="0"/>
          </a:p>
          <a:p>
            <a:endParaRPr lang="en-GB" sz="800" smtClean="0"/>
          </a:p>
          <a:p>
            <a:r>
              <a:rPr lang="en-GB" sz="2400" smtClean="0"/>
              <a:t>During training only unemployed receive a grant of </a:t>
            </a:r>
            <a:r>
              <a:rPr lang="en-GB" sz="2400" b="1" smtClean="0"/>
              <a:t>EUR 99,60</a:t>
            </a:r>
            <a:r>
              <a:rPr lang="en-GB" sz="2400" smtClean="0"/>
              <a:t> per calendar month.</a:t>
            </a:r>
            <a:endParaRPr lang="lv-LV" sz="2400" smtClean="0"/>
          </a:p>
          <a:p>
            <a:endParaRPr lang="en-GB" sz="800" smtClean="0"/>
          </a:p>
          <a:p>
            <a:r>
              <a:rPr lang="en-GB" sz="2400" b="1" smtClean="0"/>
              <a:t>Certificate</a:t>
            </a:r>
            <a:r>
              <a:rPr lang="en-GB" sz="2400" smtClean="0"/>
              <a:t> confirming professional qualification or obtained knowledge after passing the final test.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p:cNvSpPr>
          <p:nvPr>
            <p:ph type="title"/>
          </p:nvPr>
        </p:nvSpPr>
        <p:spPr/>
        <p:txBody>
          <a:bodyPr/>
          <a:lstStyle/>
          <a:p>
            <a:r>
              <a:rPr lang="en-GB" sz="4000" smtClean="0">
                <a:solidFill>
                  <a:srgbClr val="005927"/>
                </a:solidFill>
                <a:latin typeface="Tahoma" pitchFamily="34" charset="0"/>
              </a:rPr>
              <a:t>Vocational training</a:t>
            </a:r>
            <a:r>
              <a:rPr lang="lv-LV" sz="4000" smtClean="0">
                <a:solidFill>
                  <a:srgbClr val="005927"/>
                </a:solidFill>
                <a:latin typeface="Tahoma" pitchFamily="34" charset="0"/>
              </a:rPr>
              <a:t> (III)</a:t>
            </a:r>
          </a:p>
        </p:txBody>
      </p:sp>
      <p:sp>
        <p:nvSpPr>
          <p:cNvPr id="133122" name="Rectangle 3"/>
          <p:cNvSpPr>
            <a:spLocks noGrp="1"/>
          </p:cNvSpPr>
          <p:nvPr>
            <p:ph type="body" idx="1"/>
          </p:nvPr>
        </p:nvSpPr>
        <p:spPr/>
        <p:txBody>
          <a:bodyPr/>
          <a:lstStyle/>
          <a:p>
            <a:pPr>
              <a:buFont typeface="Arial" charset="0"/>
              <a:buNone/>
            </a:pPr>
            <a:r>
              <a:rPr lang="lv-LV" smtClean="0"/>
              <a:t>	</a:t>
            </a:r>
            <a:r>
              <a:rPr lang="en-GB" sz="2800" smtClean="0"/>
              <a:t>The average participant of the measure - long-term unemployed with vocational education</a:t>
            </a:r>
            <a:endParaRPr lang="lv-LV" sz="2800" smtClean="0"/>
          </a:p>
          <a:p>
            <a:pPr>
              <a:buFont typeface="Arial" charset="0"/>
              <a:buNone/>
            </a:pPr>
            <a:endParaRPr lang="en-GB" sz="1000" smtClean="0"/>
          </a:p>
          <a:p>
            <a:r>
              <a:rPr lang="en-GB" sz="2800" smtClean="0"/>
              <a:t>Popular between all age groups </a:t>
            </a:r>
            <a:r>
              <a:rPr lang="en-GB" sz="2000" smtClean="0"/>
              <a:t>(26% - aged 50 and older);</a:t>
            </a:r>
          </a:p>
          <a:p>
            <a:r>
              <a:rPr lang="en-GB" sz="2800" smtClean="0"/>
              <a:t>30% - long-term unemployed;</a:t>
            </a:r>
          </a:p>
          <a:p>
            <a:r>
              <a:rPr lang="en-GB" sz="2800" smtClean="0"/>
              <a:t>36% - with vocational education;</a:t>
            </a:r>
          </a:p>
          <a:p>
            <a:r>
              <a:rPr lang="en-GB" sz="2800" smtClean="0"/>
              <a:t>32% men and 68% women.</a:t>
            </a:r>
          </a:p>
          <a:p>
            <a:pPr lvl="1"/>
            <a:endParaRPr lang="en-GB" smtClean="0"/>
          </a:p>
          <a:p>
            <a:pPr lvl="1"/>
            <a:endParaRPr lang="en-GB" smtClean="0"/>
          </a:p>
          <a:p>
            <a:pPr>
              <a:buFont typeface="Arial" charset="0"/>
              <a:buNone/>
            </a:pPr>
            <a:endParaRPr lang="lv-LV"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2"/>
          <p:cNvSpPr>
            <a:spLocks noGrp="1"/>
          </p:cNvSpPr>
          <p:nvPr>
            <p:ph type="title"/>
          </p:nvPr>
        </p:nvSpPr>
        <p:spPr/>
        <p:txBody>
          <a:bodyPr/>
          <a:lstStyle/>
          <a:p>
            <a:r>
              <a:rPr lang="en-GB" sz="3600" smtClean="0">
                <a:solidFill>
                  <a:srgbClr val="005927"/>
                </a:solidFill>
                <a:latin typeface="Tahoma" pitchFamily="34" charset="0"/>
              </a:rPr>
              <a:t>Vocational training</a:t>
            </a:r>
            <a:r>
              <a:rPr lang="lv-LV" sz="3600" smtClean="0">
                <a:solidFill>
                  <a:srgbClr val="005927"/>
                </a:solidFill>
                <a:latin typeface="Tahoma" pitchFamily="34" charset="0"/>
              </a:rPr>
              <a:t> (IV)</a:t>
            </a:r>
            <a:endParaRPr lang="lv-LV" sz="2400" smtClean="0">
              <a:solidFill>
                <a:srgbClr val="005927"/>
              </a:solidFill>
              <a:latin typeface="Tahoma" pitchFamily="34" charset="0"/>
            </a:endParaRPr>
          </a:p>
        </p:txBody>
      </p:sp>
      <p:sp>
        <p:nvSpPr>
          <p:cNvPr id="134146" name="Rectangle 3"/>
          <p:cNvSpPr>
            <a:spLocks noGrp="1"/>
          </p:cNvSpPr>
          <p:nvPr>
            <p:ph type="body" idx="1"/>
          </p:nvPr>
        </p:nvSpPr>
        <p:spPr>
          <a:xfrm>
            <a:off x="395288" y="1196975"/>
            <a:ext cx="8229600" cy="4525963"/>
          </a:xfrm>
        </p:spPr>
        <p:txBody>
          <a:bodyPr/>
          <a:lstStyle/>
          <a:p>
            <a:pPr marL="0" indent="0" algn="ctr">
              <a:buFont typeface="Arial" charset="0"/>
              <a:buNone/>
            </a:pPr>
            <a:r>
              <a:rPr lang="en-GB" sz="2400" smtClean="0">
                <a:solidFill>
                  <a:srgbClr val="005927"/>
                </a:solidFill>
                <a:latin typeface="Tahoma" pitchFamily="34" charset="0"/>
              </a:rPr>
              <a:t>TOP 10 vocational training programmes in 2013 for unemployed aged 50 and older</a:t>
            </a:r>
          </a:p>
        </p:txBody>
      </p:sp>
      <p:graphicFrame>
        <p:nvGraphicFramePr>
          <p:cNvPr id="4" name="Chart 3"/>
          <p:cNvGraphicFramePr>
            <a:graphicFrameLocks/>
          </p:cNvGraphicFramePr>
          <p:nvPr/>
        </p:nvGraphicFramePr>
        <p:xfrm>
          <a:off x="1475656" y="2204864"/>
          <a:ext cx="6624736" cy="352839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p:cNvSpPr>
          <p:nvPr>
            <p:ph type="title"/>
          </p:nvPr>
        </p:nvSpPr>
        <p:spPr/>
        <p:txBody>
          <a:bodyPr/>
          <a:lstStyle/>
          <a:p>
            <a:r>
              <a:rPr lang="en-GB" sz="4000" smtClean="0"/>
              <a:t> </a:t>
            </a:r>
            <a:r>
              <a:rPr lang="en-GB" sz="3600" smtClean="0">
                <a:solidFill>
                  <a:srgbClr val="005927"/>
                </a:solidFill>
                <a:latin typeface="Tahoma" pitchFamily="34" charset="0"/>
              </a:rPr>
              <a:t>Lifelong learning measures for the Employed (I)</a:t>
            </a:r>
            <a:r>
              <a:rPr lang="lv-LV" sz="4000" b="1" smtClean="0"/>
              <a:t> </a:t>
            </a:r>
          </a:p>
        </p:txBody>
      </p:sp>
      <p:sp>
        <p:nvSpPr>
          <p:cNvPr id="135170" name="Rectangle 3"/>
          <p:cNvSpPr>
            <a:spLocks noGrp="1"/>
          </p:cNvSpPr>
          <p:nvPr>
            <p:ph type="body" idx="1"/>
          </p:nvPr>
        </p:nvSpPr>
        <p:spPr/>
        <p:txBody>
          <a:bodyPr/>
          <a:lstStyle/>
          <a:p>
            <a:r>
              <a:rPr lang="en-GB" sz="2400" b="1" smtClean="0"/>
              <a:t>The aim: </a:t>
            </a:r>
            <a:r>
              <a:rPr lang="en-GB" sz="2400" smtClean="0"/>
              <a:t>to provide an opportunity for the employed to improve skills and increase knowledge.</a:t>
            </a:r>
          </a:p>
          <a:p>
            <a:r>
              <a:rPr lang="en-GB" sz="2400" b="1" smtClean="0"/>
              <a:t>Lifelong learning programmes:</a:t>
            </a:r>
          </a:p>
          <a:p>
            <a:pPr lvl="1"/>
            <a:r>
              <a:rPr lang="en-GB" sz="2000" smtClean="0"/>
              <a:t>Professional improvement programmes</a:t>
            </a:r>
          </a:p>
          <a:p>
            <a:pPr lvl="1"/>
            <a:r>
              <a:rPr lang="en-GB" sz="2000" smtClean="0"/>
              <a:t>Informal education programmes</a:t>
            </a:r>
            <a:r>
              <a:rPr lang="en-GB" sz="2400" smtClean="0"/>
              <a:t>  </a:t>
            </a:r>
          </a:p>
          <a:p>
            <a:r>
              <a:rPr lang="en-GB" sz="2400" smtClean="0"/>
              <a:t>Implemented with the </a:t>
            </a:r>
            <a:r>
              <a:rPr lang="en-GB" sz="2400" b="1" smtClean="0"/>
              <a:t>voucher system.</a:t>
            </a:r>
          </a:p>
          <a:p>
            <a:r>
              <a:rPr lang="en-GB" sz="2400" b="1" smtClean="0"/>
              <a:t>Training areas</a:t>
            </a:r>
            <a:r>
              <a:rPr lang="en-GB" sz="2400" smtClean="0"/>
              <a:t> are set by a Committee at the MoW level with other governmental institutions and social partners based on a rigorous analysis of the SEA and other sources.</a:t>
            </a:r>
          </a:p>
          <a:p>
            <a:endParaRPr lang="en-GB" sz="2400" b="1"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p:cNvSpPr>
          <p:nvPr>
            <p:ph type="title"/>
          </p:nvPr>
        </p:nvSpPr>
        <p:spPr/>
        <p:txBody>
          <a:bodyPr/>
          <a:lstStyle/>
          <a:p>
            <a:r>
              <a:rPr lang="en-GB" sz="3600" smtClean="0">
                <a:solidFill>
                  <a:srgbClr val="005927"/>
                </a:solidFill>
                <a:latin typeface="Tahoma" pitchFamily="34" charset="0"/>
              </a:rPr>
              <a:t>Lifelong learning measures for the Employed (II)</a:t>
            </a:r>
          </a:p>
        </p:txBody>
      </p:sp>
      <p:sp>
        <p:nvSpPr>
          <p:cNvPr id="136194" name="Rectangle 3"/>
          <p:cNvSpPr>
            <a:spLocks noGrp="1"/>
          </p:cNvSpPr>
          <p:nvPr>
            <p:ph type="body" idx="1"/>
          </p:nvPr>
        </p:nvSpPr>
        <p:spPr>
          <a:xfrm>
            <a:off x="468313" y="1268413"/>
            <a:ext cx="8229600" cy="4525962"/>
          </a:xfrm>
        </p:spPr>
        <p:txBody>
          <a:bodyPr/>
          <a:lstStyle/>
          <a:p>
            <a:pPr>
              <a:lnSpc>
                <a:spcPct val="90000"/>
              </a:lnSpc>
            </a:pPr>
            <a:r>
              <a:rPr lang="en-GB" sz="2400" b="1" smtClean="0"/>
              <a:t>Target groups:</a:t>
            </a:r>
          </a:p>
          <a:p>
            <a:pPr lvl="1">
              <a:lnSpc>
                <a:spcPct val="90000"/>
              </a:lnSpc>
            </a:pPr>
            <a:r>
              <a:rPr lang="en-GB" sz="2000" smtClean="0"/>
              <a:t>An employed or a self-employed person;</a:t>
            </a:r>
          </a:p>
          <a:p>
            <a:pPr lvl="1">
              <a:lnSpc>
                <a:spcPct val="90000"/>
              </a:lnSpc>
            </a:pPr>
            <a:r>
              <a:rPr lang="en-GB" sz="2000" smtClean="0"/>
              <a:t>persons </a:t>
            </a:r>
            <a:r>
              <a:rPr lang="en-GB" sz="2000" i="1" smtClean="0"/>
              <a:t>over 45 years </a:t>
            </a:r>
            <a:r>
              <a:rPr lang="en-GB" sz="2000" smtClean="0"/>
              <a:t>of age;</a:t>
            </a:r>
          </a:p>
          <a:p>
            <a:pPr lvl="1">
              <a:lnSpc>
                <a:spcPct val="90000"/>
              </a:lnSpc>
            </a:pPr>
            <a:r>
              <a:rPr lang="en-GB" sz="2000" smtClean="0"/>
              <a:t>persons aged 25 to 44 years complying with at least one of the following criteria:</a:t>
            </a:r>
          </a:p>
          <a:p>
            <a:pPr lvl="2">
              <a:lnSpc>
                <a:spcPct val="90000"/>
              </a:lnSpc>
            </a:pPr>
            <a:r>
              <a:rPr lang="en-GB" sz="1800" smtClean="0"/>
              <a:t>a disabled person;</a:t>
            </a:r>
          </a:p>
          <a:p>
            <a:pPr lvl="2">
              <a:lnSpc>
                <a:spcPct val="90000"/>
              </a:lnSpc>
            </a:pPr>
            <a:r>
              <a:rPr lang="en-GB" sz="1800" smtClean="0"/>
              <a:t>person who has two and more children up to 18 years of age;</a:t>
            </a:r>
          </a:p>
          <a:p>
            <a:pPr lvl="2">
              <a:lnSpc>
                <a:spcPct val="90000"/>
              </a:lnSpc>
            </a:pPr>
            <a:r>
              <a:rPr lang="en-GB" sz="1800" smtClean="0"/>
              <a:t>person who has been granted the status of a low-income person;</a:t>
            </a:r>
          </a:p>
          <a:p>
            <a:pPr lvl="2">
              <a:lnSpc>
                <a:spcPct val="90000"/>
              </a:lnSpc>
            </a:pPr>
            <a:r>
              <a:rPr lang="en-GB" sz="1800" smtClean="0"/>
              <a:t>person who has never acquired an education in the NVA vocational training, retraining, raising of qualification or informal education programmes or has acquired such education at least 12 or more months ago;</a:t>
            </a:r>
          </a:p>
          <a:p>
            <a:pPr lvl="2">
              <a:lnSpc>
                <a:spcPct val="90000"/>
              </a:lnSpc>
            </a:pPr>
            <a:r>
              <a:rPr lang="en-GB" sz="1800" smtClean="0"/>
              <a:t>person who has not participated in this particular project or the ESF project “Professional training for persons at the risk of unemployment ”over the past two years.</a:t>
            </a:r>
          </a:p>
          <a:p>
            <a:pPr lvl="1">
              <a:lnSpc>
                <a:spcPct val="90000"/>
              </a:lnSpc>
            </a:pPr>
            <a:endParaRPr lang="en-GB" sz="20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p:cNvSpPr>
          <p:nvPr>
            <p:ph type="title"/>
          </p:nvPr>
        </p:nvSpPr>
        <p:spPr/>
        <p:txBody>
          <a:bodyPr/>
          <a:lstStyle/>
          <a:p>
            <a:r>
              <a:rPr lang="en-GB" sz="3600" smtClean="0">
                <a:solidFill>
                  <a:srgbClr val="005927"/>
                </a:solidFill>
                <a:latin typeface="Tahoma" pitchFamily="34" charset="0"/>
              </a:rPr>
              <a:t>Lifelong learning measures for the Employed (III)</a:t>
            </a:r>
          </a:p>
        </p:txBody>
      </p:sp>
      <p:graphicFrame>
        <p:nvGraphicFramePr>
          <p:cNvPr id="5" name="Chart 4"/>
          <p:cNvGraphicFramePr>
            <a:graphicFrameLocks/>
          </p:cNvGraphicFramePr>
          <p:nvPr/>
        </p:nvGraphicFramePr>
        <p:xfrm>
          <a:off x="899592" y="1484784"/>
          <a:ext cx="7416824" cy="424847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1"/>
          <p:cNvSpPr>
            <a:spLocks noGrp="1"/>
          </p:cNvSpPr>
          <p:nvPr>
            <p:ph type="title"/>
          </p:nvPr>
        </p:nvSpPr>
        <p:spPr/>
        <p:txBody>
          <a:bodyPr/>
          <a:lstStyle/>
          <a:p>
            <a:r>
              <a:rPr lang="en-GB" sz="3600" smtClean="0">
                <a:solidFill>
                  <a:srgbClr val="005927"/>
                </a:solidFill>
                <a:latin typeface="Tahoma" pitchFamily="34" charset="0"/>
              </a:rPr>
              <a:t>Lifelong learning measures for the Employed (I</a:t>
            </a:r>
            <a:r>
              <a:rPr lang="lv-LV" sz="3600" smtClean="0">
                <a:solidFill>
                  <a:srgbClr val="005927"/>
                </a:solidFill>
                <a:latin typeface="Tahoma" pitchFamily="34" charset="0"/>
              </a:rPr>
              <a:t>V</a:t>
            </a:r>
            <a:r>
              <a:rPr lang="en-GB" sz="3600" smtClean="0">
                <a:solidFill>
                  <a:srgbClr val="005927"/>
                </a:solidFill>
                <a:latin typeface="Tahoma" pitchFamily="34" charset="0"/>
              </a:rPr>
              <a:t>)</a:t>
            </a:r>
            <a:endParaRPr lang="lv-LV" sz="3600" smtClean="0"/>
          </a:p>
        </p:txBody>
      </p:sp>
      <p:graphicFrame>
        <p:nvGraphicFramePr>
          <p:cNvPr id="138242" name="Content Placeholder 3"/>
          <p:cNvGraphicFramePr>
            <a:graphicFrameLocks noGrp="1"/>
          </p:cNvGraphicFramePr>
          <p:nvPr>
            <p:ph idx="1"/>
          </p:nvPr>
        </p:nvGraphicFramePr>
        <p:xfrm>
          <a:off x="704850" y="1577975"/>
          <a:ext cx="7745413" cy="4090988"/>
        </p:xfrm>
        <a:graphic>
          <a:graphicData uri="http://schemas.openxmlformats.org/presentationml/2006/ole">
            <p:oleObj spid="_x0000_s138242" r:id="rId3" imgW="7742591" imgH="4090771" progId="Excel.Chart.8">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p:cNvSpPr>
          <p:nvPr>
            <p:ph type="title"/>
          </p:nvPr>
        </p:nvSpPr>
        <p:spPr/>
        <p:txBody>
          <a:bodyPr/>
          <a:lstStyle/>
          <a:p>
            <a:r>
              <a:rPr lang="en-GB" sz="3600" smtClean="0">
                <a:solidFill>
                  <a:srgbClr val="005927"/>
                </a:solidFill>
                <a:latin typeface="Tahoma" pitchFamily="34" charset="0"/>
              </a:rPr>
              <a:t>Subsidised Employment</a:t>
            </a:r>
            <a:r>
              <a:rPr lang="lv-LV" sz="3600" smtClean="0">
                <a:solidFill>
                  <a:srgbClr val="005927"/>
                </a:solidFill>
                <a:latin typeface="Tahoma" pitchFamily="34" charset="0"/>
              </a:rPr>
              <a:t> (I)</a:t>
            </a:r>
            <a:endParaRPr lang="en-GB" sz="3600" smtClean="0">
              <a:solidFill>
                <a:srgbClr val="005927"/>
              </a:solidFill>
              <a:latin typeface="Tahoma" pitchFamily="34" charset="0"/>
            </a:endParaRPr>
          </a:p>
        </p:txBody>
      </p:sp>
      <p:sp>
        <p:nvSpPr>
          <p:cNvPr id="139266" name="Rectangle 3"/>
          <p:cNvSpPr>
            <a:spLocks noGrp="1"/>
          </p:cNvSpPr>
          <p:nvPr>
            <p:ph type="body" idx="1"/>
          </p:nvPr>
        </p:nvSpPr>
        <p:spPr>
          <a:xfrm>
            <a:off x="457200" y="1341438"/>
            <a:ext cx="8229600" cy="4784725"/>
          </a:xfrm>
        </p:spPr>
        <p:txBody>
          <a:bodyPr/>
          <a:lstStyle/>
          <a:p>
            <a:pPr>
              <a:lnSpc>
                <a:spcPct val="80000"/>
              </a:lnSpc>
            </a:pPr>
            <a:r>
              <a:rPr lang="en-GB" sz="2000" b="1" smtClean="0"/>
              <a:t>The aim: </a:t>
            </a:r>
            <a:r>
              <a:rPr lang="en-GB" sz="2000" smtClean="0"/>
              <a:t>to employ the unemployed in state co-financed jobs in order to help them understand the labour market demands, to promote finding a regular job and integration of unemployed from the target groups in society.</a:t>
            </a:r>
          </a:p>
          <a:p>
            <a:pPr>
              <a:lnSpc>
                <a:spcPct val="80000"/>
              </a:lnSpc>
            </a:pPr>
            <a:r>
              <a:rPr lang="en-GB" sz="2000" b="1" smtClean="0"/>
              <a:t>Duration</a:t>
            </a:r>
            <a:r>
              <a:rPr lang="en-GB" sz="2000" smtClean="0"/>
              <a:t> of the measure – 12 months</a:t>
            </a:r>
          </a:p>
          <a:p>
            <a:pPr>
              <a:lnSpc>
                <a:spcPct val="80000"/>
              </a:lnSpc>
            </a:pPr>
            <a:r>
              <a:rPr lang="en-GB" sz="2000" b="1" smtClean="0"/>
              <a:t>Target groups:</a:t>
            </a:r>
          </a:p>
          <a:p>
            <a:pPr lvl="1">
              <a:lnSpc>
                <a:spcPct val="80000"/>
              </a:lnSpc>
            </a:pPr>
            <a:r>
              <a:rPr lang="en-GB" sz="1800" smtClean="0"/>
              <a:t>persons who have been registered at the Agency for at least six months;</a:t>
            </a:r>
          </a:p>
          <a:p>
            <a:pPr lvl="1">
              <a:lnSpc>
                <a:spcPct val="80000"/>
              </a:lnSpc>
            </a:pPr>
            <a:r>
              <a:rPr lang="en-GB" sz="1800" smtClean="0"/>
              <a:t>persons who have not acquired general secondary education or professional qualification;</a:t>
            </a:r>
          </a:p>
          <a:p>
            <a:pPr lvl="1">
              <a:lnSpc>
                <a:spcPct val="80000"/>
              </a:lnSpc>
            </a:pPr>
            <a:r>
              <a:rPr lang="en-GB" sz="1800" smtClean="0"/>
              <a:t>persons over 50 years</a:t>
            </a:r>
            <a:r>
              <a:rPr lang="en-GB" sz="1800" i="1" smtClean="0"/>
              <a:t> </a:t>
            </a:r>
            <a:r>
              <a:rPr lang="en-GB" sz="1800" smtClean="0"/>
              <a:t>of age;</a:t>
            </a:r>
          </a:p>
          <a:p>
            <a:pPr lvl="1">
              <a:lnSpc>
                <a:spcPct val="80000"/>
              </a:lnSpc>
            </a:pPr>
            <a:r>
              <a:rPr lang="en-GB" sz="1800" smtClean="0"/>
              <a:t>unemployed people taking care of one or more dependent persons as single adults;</a:t>
            </a:r>
          </a:p>
          <a:p>
            <a:pPr lvl="1">
              <a:lnSpc>
                <a:spcPct val="80000"/>
              </a:lnSpc>
            </a:pPr>
            <a:r>
              <a:rPr lang="en-GB" sz="1800" smtClean="0"/>
              <a:t>persons belonging to a national minority who need to improve knowledge of the official state language, professional knowledge or professional experience to increase their chances to find a regular job;</a:t>
            </a:r>
          </a:p>
          <a:p>
            <a:pPr lvl="1">
              <a:lnSpc>
                <a:spcPct val="80000"/>
              </a:lnSpc>
            </a:pPr>
            <a:r>
              <a:rPr lang="en-GB" sz="1800" smtClean="0"/>
              <a:t>persons who have been jobless for 24 months and more;  </a:t>
            </a:r>
          </a:p>
          <a:p>
            <a:pPr lvl="1">
              <a:lnSpc>
                <a:spcPct val="80000"/>
              </a:lnSpc>
            </a:pPr>
            <a:r>
              <a:rPr lang="en-GB" sz="1800" smtClean="0"/>
              <a:t>disabled persons</a:t>
            </a:r>
            <a:r>
              <a:rPr lang="lv-LV" sz="1800" smtClean="0"/>
              <a:t>.</a:t>
            </a:r>
            <a:r>
              <a:rPr lang="en-GB" sz="1800" smtClean="0"/>
              <a:t/>
            </a:r>
            <a:br>
              <a:rPr lang="en-GB" sz="1800" smtClean="0"/>
            </a:br>
            <a:endParaRPr lang="en-GB" sz="1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ctrTitle"/>
          </p:nvPr>
        </p:nvSpPr>
        <p:spPr>
          <a:xfrm>
            <a:off x="685800" y="333375"/>
            <a:ext cx="7772400" cy="935038"/>
          </a:xfrm>
        </p:spPr>
        <p:txBody>
          <a:bodyPr/>
          <a:lstStyle/>
          <a:p>
            <a:pPr eaLnBrk="1" hangingPunct="1"/>
            <a:r>
              <a:rPr lang="en-GB" altLang="lv-LV" sz="3600" smtClean="0">
                <a:solidFill>
                  <a:srgbClr val="005927"/>
                </a:solidFill>
                <a:latin typeface="Arial" charset="0"/>
              </a:rPr>
              <a:t>Main Challenges</a:t>
            </a:r>
            <a:endParaRPr lang="en-GB" sz="3600" smtClean="0">
              <a:solidFill>
                <a:srgbClr val="005927"/>
              </a:solidFill>
            </a:endParaRPr>
          </a:p>
        </p:txBody>
      </p:sp>
      <p:sp>
        <p:nvSpPr>
          <p:cNvPr id="19458" name="Subtitle 2"/>
          <p:cNvSpPr>
            <a:spLocks noGrp="1"/>
          </p:cNvSpPr>
          <p:nvPr>
            <p:ph type="subTitle" idx="1"/>
          </p:nvPr>
        </p:nvSpPr>
        <p:spPr>
          <a:xfrm>
            <a:off x="539750" y="1125538"/>
            <a:ext cx="8064500" cy="2087562"/>
          </a:xfrm>
        </p:spPr>
        <p:txBody>
          <a:bodyPr/>
          <a:lstStyle/>
          <a:p>
            <a:pPr algn="just" eaLnBrk="1" hangingPunct="1"/>
            <a:endParaRPr lang="lv-LV" altLang="lv-LV" sz="2000" smtClean="0">
              <a:solidFill>
                <a:schemeClr val="tx1"/>
              </a:solidFill>
              <a:latin typeface="Tahoma" pitchFamily="34" charset="0"/>
              <a:cs typeface="Tahoma" pitchFamily="34" charset="0"/>
            </a:endParaRPr>
          </a:p>
          <a:p>
            <a:pPr algn="just" eaLnBrk="1" hangingPunct="1">
              <a:buFont typeface="Wingdings" pitchFamily="2" charset="2"/>
              <a:buChar char="q"/>
            </a:pPr>
            <a:r>
              <a:rPr lang="lv-LV" altLang="lv-LV" sz="2800" smtClean="0">
                <a:solidFill>
                  <a:schemeClr val="tx1"/>
                </a:solidFill>
                <a:cs typeface="Tahoma" pitchFamily="34" charset="0"/>
              </a:rPr>
              <a:t> </a:t>
            </a:r>
            <a:r>
              <a:rPr lang="en-GB" altLang="lv-LV" sz="2800" smtClean="0">
                <a:solidFill>
                  <a:schemeClr val="tx1"/>
                </a:solidFill>
                <a:cs typeface="Tahoma" pitchFamily="34" charset="0"/>
              </a:rPr>
              <a:t>Rapid ageing of the society </a:t>
            </a:r>
          </a:p>
          <a:p>
            <a:pPr algn="just" eaLnBrk="1" hangingPunct="1">
              <a:buFont typeface="Wingdings" pitchFamily="2" charset="2"/>
              <a:buChar char="q"/>
            </a:pPr>
            <a:r>
              <a:rPr lang="en-GB" altLang="lv-LV" sz="2800" smtClean="0">
                <a:solidFill>
                  <a:schemeClr val="tx1"/>
                </a:solidFill>
                <a:cs typeface="Tahoma" pitchFamily="34" charset="0"/>
              </a:rPr>
              <a:t> Not enough quality vacancies</a:t>
            </a:r>
          </a:p>
          <a:p>
            <a:pPr algn="just" eaLnBrk="1" hangingPunct="1">
              <a:buFont typeface="Wingdings" pitchFamily="2" charset="2"/>
              <a:buChar char="q"/>
            </a:pPr>
            <a:r>
              <a:rPr lang="en-GB" altLang="lv-LV" sz="2800" smtClean="0">
                <a:solidFill>
                  <a:schemeClr val="tx1"/>
                </a:solidFill>
                <a:cs typeface="Tahoma" pitchFamily="34" charset="0"/>
              </a:rPr>
              <a:t> Emigration, internal mobility</a:t>
            </a:r>
          </a:p>
          <a:p>
            <a:pPr algn="just" eaLnBrk="1" hangingPunct="1">
              <a:buFont typeface="Wingdings" pitchFamily="2" charset="2"/>
              <a:buChar char="q"/>
            </a:pPr>
            <a:r>
              <a:rPr lang="en-GB" altLang="lv-LV" sz="2800" smtClean="0">
                <a:solidFill>
                  <a:schemeClr val="tx1"/>
                </a:solidFill>
                <a:cs typeface="Tahoma" pitchFamily="34" charset="0"/>
              </a:rPr>
              <a:t> LTU, inactivity, poverty </a:t>
            </a:r>
          </a:p>
          <a:p>
            <a:pPr algn="just" eaLnBrk="1" hangingPunct="1">
              <a:buFont typeface="Wingdings" pitchFamily="2" charset="2"/>
              <a:buChar char="q"/>
            </a:pPr>
            <a:r>
              <a:rPr lang="en-GB" altLang="lv-LV" sz="2800" smtClean="0">
                <a:solidFill>
                  <a:schemeClr val="tx1"/>
                </a:solidFill>
                <a:cs typeface="Tahoma" pitchFamily="34" charset="0"/>
              </a:rPr>
              <a:t> Health, work place adjustments</a:t>
            </a:r>
          </a:p>
          <a:p>
            <a:pPr algn="just"/>
            <a:endParaRPr lang="en-GB" sz="2000" smtClean="0">
              <a:solidFill>
                <a:srgbClr val="898989"/>
              </a:solidFill>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2"/>
          <p:cNvSpPr>
            <a:spLocks noGrp="1"/>
          </p:cNvSpPr>
          <p:nvPr>
            <p:ph type="title"/>
          </p:nvPr>
        </p:nvSpPr>
        <p:spPr/>
        <p:txBody>
          <a:bodyPr/>
          <a:lstStyle/>
          <a:p>
            <a:r>
              <a:rPr lang="en-GB" sz="4000" smtClean="0">
                <a:solidFill>
                  <a:srgbClr val="005927"/>
                </a:solidFill>
                <a:latin typeface="Tahoma" pitchFamily="34" charset="0"/>
              </a:rPr>
              <a:t>Subsidised Employment</a:t>
            </a:r>
            <a:r>
              <a:rPr lang="lv-LV" sz="4000" smtClean="0">
                <a:solidFill>
                  <a:srgbClr val="005927"/>
                </a:solidFill>
                <a:latin typeface="Tahoma" pitchFamily="34" charset="0"/>
              </a:rPr>
              <a:t> (II)</a:t>
            </a:r>
          </a:p>
        </p:txBody>
      </p:sp>
      <p:sp>
        <p:nvSpPr>
          <p:cNvPr id="140290" name="Rectangle 3"/>
          <p:cNvSpPr>
            <a:spLocks noGrp="1"/>
          </p:cNvSpPr>
          <p:nvPr>
            <p:ph type="body" idx="1"/>
          </p:nvPr>
        </p:nvSpPr>
        <p:spPr/>
        <p:txBody>
          <a:bodyPr/>
          <a:lstStyle/>
          <a:p>
            <a:pPr>
              <a:buFont typeface="Arial" charset="0"/>
              <a:buNone/>
            </a:pPr>
            <a:r>
              <a:rPr lang="lv-LV" smtClean="0"/>
              <a:t>	</a:t>
            </a:r>
            <a:r>
              <a:rPr lang="en-GB" sz="2800" smtClean="0"/>
              <a:t>The average participant of the measure - </a:t>
            </a:r>
            <a:r>
              <a:rPr lang="en-GB" sz="2800" i="1" smtClean="0"/>
              <a:t>aged 50+,</a:t>
            </a:r>
            <a:r>
              <a:rPr lang="lv-LV" sz="2800" i="1" smtClean="0"/>
              <a:t> </a:t>
            </a:r>
            <a:r>
              <a:rPr lang="en-GB" sz="2800" smtClean="0"/>
              <a:t>long-term</a:t>
            </a:r>
            <a:r>
              <a:rPr lang="en-GB" sz="2800" i="1" smtClean="0"/>
              <a:t> unemployed with vocational or general secondary education</a:t>
            </a:r>
            <a:endParaRPr lang="lv-LV" sz="2800" i="1" smtClean="0"/>
          </a:p>
          <a:p>
            <a:pPr>
              <a:buFont typeface="Arial" charset="0"/>
              <a:buNone/>
            </a:pPr>
            <a:endParaRPr lang="en-GB" sz="1000" i="1" smtClean="0"/>
          </a:p>
          <a:p>
            <a:r>
              <a:rPr lang="lv-LV" sz="2400" smtClean="0"/>
              <a:t>35%</a:t>
            </a:r>
            <a:r>
              <a:rPr lang="en-GB" sz="2400" smtClean="0"/>
              <a:t> - aged 50 and older;</a:t>
            </a:r>
          </a:p>
          <a:p>
            <a:r>
              <a:rPr lang="lv-LV" sz="2400" smtClean="0"/>
              <a:t>46</a:t>
            </a:r>
            <a:r>
              <a:rPr lang="en-GB" sz="2400" smtClean="0"/>
              <a:t>% - long-term unemployed;</a:t>
            </a:r>
          </a:p>
          <a:p>
            <a:r>
              <a:rPr lang="lv-LV" sz="2400" smtClean="0"/>
              <a:t>44</a:t>
            </a:r>
            <a:r>
              <a:rPr lang="en-GB" sz="2400" smtClean="0"/>
              <a:t>% - with vocational education;</a:t>
            </a:r>
          </a:p>
          <a:p>
            <a:r>
              <a:rPr lang="lv-LV" sz="2400" smtClean="0"/>
              <a:t>50</a:t>
            </a:r>
            <a:r>
              <a:rPr lang="en-GB" sz="2400" smtClean="0"/>
              <a:t>% men and </a:t>
            </a:r>
            <a:r>
              <a:rPr lang="lv-LV" sz="2400" smtClean="0"/>
              <a:t>50</a:t>
            </a:r>
            <a:r>
              <a:rPr lang="en-GB" sz="2400" smtClean="0"/>
              <a:t>% women.</a:t>
            </a:r>
            <a:endParaRPr lang="lv-LV" sz="24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2"/>
          <p:cNvSpPr>
            <a:spLocks noGrp="1"/>
          </p:cNvSpPr>
          <p:nvPr>
            <p:ph type="title"/>
          </p:nvPr>
        </p:nvSpPr>
        <p:spPr/>
        <p:txBody>
          <a:bodyPr/>
          <a:lstStyle/>
          <a:p>
            <a:r>
              <a:rPr lang="en-GB" sz="3200" smtClean="0">
                <a:solidFill>
                  <a:srgbClr val="005927"/>
                </a:solidFill>
                <a:latin typeface="Tahoma" pitchFamily="34" charset="0"/>
              </a:rPr>
              <a:t>On-the-job training - Practical training in the priority sectors (I)</a:t>
            </a:r>
            <a:endParaRPr lang="en-GB" sz="4000" smtClean="0"/>
          </a:p>
        </p:txBody>
      </p:sp>
      <p:sp>
        <p:nvSpPr>
          <p:cNvPr id="141314" name="Rectangle 3"/>
          <p:cNvSpPr>
            <a:spLocks noGrp="1"/>
          </p:cNvSpPr>
          <p:nvPr>
            <p:ph type="body" idx="1"/>
          </p:nvPr>
        </p:nvSpPr>
        <p:spPr/>
        <p:txBody>
          <a:bodyPr/>
          <a:lstStyle/>
          <a:p>
            <a:r>
              <a:rPr lang="en-GB" sz="2400" smtClean="0"/>
              <a:t>Practical training of the unemployed at the employer for preparation of the employee required in the following </a:t>
            </a:r>
            <a:r>
              <a:rPr lang="en-GB" sz="2400" b="1" smtClean="0"/>
              <a:t>sectors</a:t>
            </a:r>
            <a:r>
              <a:rPr lang="en-GB" sz="2400" smtClean="0"/>
              <a:t>:</a:t>
            </a:r>
          </a:p>
          <a:p>
            <a:pPr lvl="1"/>
            <a:r>
              <a:rPr lang="en-GB" sz="2000" smtClean="0"/>
              <a:t>manufacturing;</a:t>
            </a:r>
          </a:p>
          <a:p>
            <a:pPr lvl="1"/>
            <a:r>
              <a:rPr lang="en-GB" sz="2000" smtClean="0"/>
              <a:t>transport and logistics;</a:t>
            </a:r>
          </a:p>
          <a:p>
            <a:pPr lvl="1"/>
            <a:r>
              <a:rPr lang="en-GB" sz="2000" smtClean="0"/>
              <a:t>tourism;</a:t>
            </a:r>
          </a:p>
          <a:p>
            <a:pPr lvl="1"/>
            <a:r>
              <a:rPr lang="en-GB" sz="2000" smtClean="0"/>
              <a:t>information and communication technologies.</a:t>
            </a:r>
          </a:p>
          <a:p>
            <a:r>
              <a:rPr lang="en-GB" sz="2400" b="1" smtClean="0"/>
              <a:t>Duration</a:t>
            </a:r>
            <a:r>
              <a:rPr lang="en-GB" sz="2400" smtClean="0"/>
              <a:t> – one month</a:t>
            </a:r>
          </a:p>
          <a:p>
            <a:r>
              <a:rPr lang="en-GB" sz="2400" b="1" smtClean="0"/>
              <a:t>Remuneration</a:t>
            </a:r>
            <a:r>
              <a:rPr lang="en-GB" sz="2400" smtClean="0"/>
              <a:t> - at least the state determined minimum monthly wage.</a:t>
            </a:r>
            <a:br>
              <a:rPr lang="en-GB" sz="2400" smtClean="0"/>
            </a:br>
            <a:endParaRPr lang="en-GB" sz="240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p:cNvSpPr>
          <p:nvPr>
            <p:ph type="title"/>
          </p:nvPr>
        </p:nvSpPr>
        <p:spPr/>
        <p:txBody>
          <a:bodyPr/>
          <a:lstStyle/>
          <a:p>
            <a:r>
              <a:rPr lang="en-GB" sz="3200" smtClean="0">
                <a:solidFill>
                  <a:srgbClr val="005927"/>
                </a:solidFill>
                <a:latin typeface="Tahoma" pitchFamily="34" charset="0"/>
              </a:rPr>
              <a:t>On</a:t>
            </a:r>
            <a:r>
              <a:rPr lang="lv-LV" sz="3200" smtClean="0">
                <a:solidFill>
                  <a:srgbClr val="005927"/>
                </a:solidFill>
                <a:latin typeface="Tahoma" pitchFamily="34" charset="0"/>
              </a:rPr>
              <a:t>-</a:t>
            </a:r>
            <a:r>
              <a:rPr lang="en-GB" sz="3200" smtClean="0">
                <a:solidFill>
                  <a:srgbClr val="005927"/>
                </a:solidFill>
                <a:latin typeface="Tahoma" pitchFamily="34" charset="0"/>
              </a:rPr>
              <a:t>the</a:t>
            </a:r>
            <a:r>
              <a:rPr lang="lv-LV" sz="3200" smtClean="0">
                <a:solidFill>
                  <a:srgbClr val="005927"/>
                </a:solidFill>
                <a:latin typeface="Tahoma" pitchFamily="34" charset="0"/>
              </a:rPr>
              <a:t>-</a:t>
            </a:r>
            <a:r>
              <a:rPr lang="en-GB" sz="3200" smtClean="0">
                <a:solidFill>
                  <a:srgbClr val="005927"/>
                </a:solidFill>
                <a:latin typeface="Tahoma" pitchFamily="34" charset="0"/>
              </a:rPr>
              <a:t>job training - Practical training in the priority sectors (II)</a:t>
            </a:r>
          </a:p>
        </p:txBody>
      </p:sp>
      <p:sp>
        <p:nvSpPr>
          <p:cNvPr id="142338" name="Rectangle 3"/>
          <p:cNvSpPr>
            <a:spLocks noGrp="1"/>
          </p:cNvSpPr>
          <p:nvPr>
            <p:ph type="body" idx="1"/>
          </p:nvPr>
        </p:nvSpPr>
        <p:spPr/>
        <p:txBody>
          <a:bodyPr/>
          <a:lstStyle/>
          <a:p>
            <a:pPr>
              <a:lnSpc>
                <a:spcPct val="90000"/>
              </a:lnSpc>
              <a:buFont typeface="Arial" charset="0"/>
              <a:buNone/>
            </a:pPr>
            <a:r>
              <a:rPr lang="en-GB" sz="2800" b="1" smtClean="0"/>
              <a:t>	The employer shall provide the unemployed with the following:</a:t>
            </a:r>
          </a:p>
          <a:p>
            <a:pPr lvl="1">
              <a:lnSpc>
                <a:spcPct val="90000"/>
              </a:lnSpc>
            </a:pPr>
            <a:r>
              <a:rPr lang="en-GB" sz="2000" smtClean="0"/>
              <a:t>Practical training;</a:t>
            </a:r>
          </a:p>
          <a:p>
            <a:pPr lvl="1">
              <a:lnSpc>
                <a:spcPct val="90000"/>
              </a:lnSpc>
            </a:pPr>
            <a:endParaRPr lang="en-GB" sz="800" smtClean="0"/>
          </a:p>
          <a:p>
            <a:pPr lvl="1">
              <a:lnSpc>
                <a:spcPct val="90000"/>
              </a:lnSpc>
            </a:pPr>
            <a:r>
              <a:rPr lang="en-GB" sz="2000" smtClean="0"/>
              <a:t>A qualified work supervisor; </a:t>
            </a:r>
          </a:p>
          <a:p>
            <a:pPr lvl="1">
              <a:lnSpc>
                <a:spcPct val="90000"/>
              </a:lnSpc>
            </a:pPr>
            <a:endParaRPr lang="en-GB" sz="800" smtClean="0"/>
          </a:p>
          <a:p>
            <a:pPr lvl="1">
              <a:lnSpc>
                <a:spcPct val="90000"/>
              </a:lnSpc>
            </a:pPr>
            <a:r>
              <a:rPr lang="en-GB" sz="2000" smtClean="0"/>
              <a:t>Ability to independently perform relevant professional duties and basic tasks;</a:t>
            </a:r>
          </a:p>
          <a:p>
            <a:pPr lvl="1">
              <a:lnSpc>
                <a:spcPct val="90000"/>
              </a:lnSpc>
            </a:pPr>
            <a:endParaRPr lang="en-GB" sz="800" smtClean="0"/>
          </a:p>
          <a:p>
            <a:pPr lvl="1">
              <a:lnSpc>
                <a:spcPct val="90000"/>
              </a:lnSpc>
            </a:pPr>
            <a:r>
              <a:rPr lang="en-GB" sz="2000" smtClean="0"/>
              <a:t>During the Practical training and for 6 months after the completion of the training, to pay at least the state determined minimum monthly wage to the unemployed with whom the employer continues employment legal relationships (at least 2 of 5); </a:t>
            </a:r>
          </a:p>
          <a:p>
            <a:pPr lvl="1">
              <a:lnSpc>
                <a:spcPct val="90000"/>
              </a:lnSpc>
            </a:pPr>
            <a:endParaRPr lang="en-GB" sz="800" smtClean="0"/>
          </a:p>
          <a:p>
            <a:pPr lvl="1">
              <a:lnSpc>
                <a:spcPct val="90000"/>
              </a:lnSpc>
            </a:pPr>
            <a:r>
              <a:rPr lang="en-GB" sz="2000" smtClean="0"/>
              <a:t>Mandatory health examinations pursuant to laws and regulations.</a:t>
            </a:r>
          </a:p>
          <a:p>
            <a:pPr>
              <a:lnSpc>
                <a:spcPct val="90000"/>
              </a:lnSpc>
            </a:pPr>
            <a:endParaRPr lang="en-GB" sz="240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p:cNvSpPr>
          <p:nvPr>
            <p:ph type="title"/>
          </p:nvPr>
        </p:nvSpPr>
        <p:spPr/>
        <p:txBody>
          <a:bodyPr/>
          <a:lstStyle/>
          <a:p>
            <a:r>
              <a:rPr lang="en-GB" sz="3200" smtClean="0">
                <a:solidFill>
                  <a:srgbClr val="005927"/>
                </a:solidFill>
                <a:latin typeface="Tahoma" pitchFamily="34" charset="0"/>
              </a:rPr>
              <a:t>On-the-job training - Training of Unemployed at the Employers’ Request</a:t>
            </a:r>
            <a:r>
              <a:rPr lang="lv-LV" sz="3200" smtClean="0">
                <a:solidFill>
                  <a:srgbClr val="005927"/>
                </a:solidFill>
                <a:latin typeface="Tahoma" pitchFamily="34" charset="0"/>
              </a:rPr>
              <a:t> (III)</a:t>
            </a:r>
            <a:r>
              <a:rPr lang="en-GB" sz="4000" smtClean="0"/>
              <a:t> </a:t>
            </a:r>
            <a:endParaRPr lang="lv-LV" sz="4000" smtClean="0"/>
          </a:p>
        </p:txBody>
      </p:sp>
      <p:sp>
        <p:nvSpPr>
          <p:cNvPr id="143362" name="Rectangle 3"/>
          <p:cNvSpPr>
            <a:spLocks noGrp="1"/>
          </p:cNvSpPr>
          <p:nvPr>
            <p:ph type="body" idx="1"/>
          </p:nvPr>
        </p:nvSpPr>
        <p:spPr/>
        <p:txBody>
          <a:bodyPr/>
          <a:lstStyle/>
          <a:p>
            <a:pPr>
              <a:lnSpc>
                <a:spcPct val="80000"/>
              </a:lnSpc>
            </a:pPr>
            <a:r>
              <a:rPr lang="en-GB" sz="2400" smtClean="0"/>
              <a:t>Carried out specifically in accordance with the employers needs - employer can choose any licensed and accredited vocational or non-formal training programs or develop a new program in collaboration with an educational institution.</a:t>
            </a:r>
          </a:p>
          <a:p>
            <a:pPr>
              <a:lnSpc>
                <a:spcPct val="80000"/>
              </a:lnSpc>
            </a:pPr>
            <a:endParaRPr lang="en-GB" sz="800" smtClean="0"/>
          </a:p>
          <a:p>
            <a:pPr>
              <a:lnSpc>
                <a:spcPct val="80000"/>
              </a:lnSpc>
            </a:pPr>
            <a:r>
              <a:rPr lang="en-GB" sz="2400" smtClean="0"/>
              <a:t>SEA organises and covers the costs of the training.</a:t>
            </a:r>
          </a:p>
          <a:p>
            <a:pPr>
              <a:lnSpc>
                <a:spcPct val="80000"/>
              </a:lnSpc>
            </a:pPr>
            <a:endParaRPr lang="en-GB" sz="800" smtClean="0"/>
          </a:p>
          <a:p>
            <a:pPr>
              <a:lnSpc>
                <a:spcPct val="80000"/>
              </a:lnSpc>
            </a:pPr>
            <a:r>
              <a:rPr lang="en-GB" sz="2400" smtClean="0"/>
              <a:t>Employer takes part in the selection of unemployed.</a:t>
            </a:r>
          </a:p>
          <a:p>
            <a:pPr>
              <a:lnSpc>
                <a:spcPct val="80000"/>
              </a:lnSpc>
            </a:pPr>
            <a:endParaRPr lang="en-GB" sz="800" smtClean="0"/>
          </a:p>
          <a:p>
            <a:pPr>
              <a:lnSpc>
                <a:spcPct val="80000"/>
              </a:lnSpc>
            </a:pPr>
            <a:r>
              <a:rPr lang="en-GB" sz="2400" smtClean="0"/>
              <a:t>After the training, employer must employ the trainees in the obtained profession for at least 6 months</a:t>
            </a:r>
          </a:p>
          <a:p>
            <a:pPr>
              <a:lnSpc>
                <a:spcPct val="80000"/>
              </a:lnSpc>
            </a:pPr>
            <a:endParaRPr lang="en-GB" sz="800" smtClean="0"/>
          </a:p>
          <a:p>
            <a:pPr>
              <a:lnSpc>
                <a:spcPct val="80000"/>
              </a:lnSpc>
            </a:pPr>
            <a:r>
              <a:rPr lang="en-GB" sz="2400" smtClean="0"/>
              <a:t>Not implemented at the moment</a:t>
            </a:r>
          </a:p>
          <a:p>
            <a:pPr>
              <a:lnSpc>
                <a:spcPct val="80000"/>
              </a:lnSpc>
            </a:pPr>
            <a:endParaRPr lang="en-GB" sz="280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p:cNvSpPr>
          <p:nvPr>
            <p:ph type="title"/>
          </p:nvPr>
        </p:nvSpPr>
        <p:spPr/>
        <p:txBody>
          <a:bodyPr/>
          <a:lstStyle/>
          <a:p>
            <a:r>
              <a:rPr lang="en-GB" sz="3200" smtClean="0">
                <a:solidFill>
                  <a:srgbClr val="005927"/>
                </a:solidFill>
                <a:latin typeface="Tahoma" pitchFamily="34" charset="0"/>
              </a:rPr>
              <a:t>Reasons for Unemployment of Older Workers</a:t>
            </a:r>
          </a:p>
        </p:txBody>
      </p:sp>
      <p:sp>
        <p:nvSpPr>
          <p:cNvPr id="144386" name="Rectangle 3"/>
          <p:cNvSpPr>
            <a:spLocks noGrp="1"/>
          </p:cNvSpPr>
          <p:nvPr>
            <p:ph type="body" idx="1"/>
          </p:nvPr>
        </p:nvSpPr>
        <p:spPr/>
        <p:txBody>
          <a:bodyPr/>
          <a:lstStyle/>
          <a:p>
            <a:r>
              <a:rPr lang="en-GB" sz="2000" smtClean="0">
                <a:latin typeface="Arial" charset="0"/>
              </a:rPr>
              <a:t>Outdated skills</a:t>
            </a:r>
          </a:p>
          <a:p>
            <a:r>
              <a:rPr lang="en-GB" sz="2000" smtClean="0">
                <a:latin typeface="Arial" charset="0"/>
              </a:rPr>
              <a:t>Health problems</a:t>
            </a:r>
          </a:p>
          <a:p>
            <a:r>
              <a:rPr lang="en-GB" sz="2000" smtClean="0">
                <a:latin typeface="Arial" charset="0"/>
              </a:rPr>
              <a:t>Need to care for family members</a:t>
            </a:r>
          </a:p>
          <a:p>
            <a:r>
              <a:rPr lang="en-GB" sz="2000" smtClean="0">
                <a:latin typeface="Arial" charset="0"/>
              </a:rPr>
              <a:t>Unfavourable stereotypes and discrimination</a:t>
            </a:r>
          </a:p>
          <a:p>
            <a:r>
              <a:rPr lang="en-GB" sz="2000" smtClean="0">
                <a:latin typeface="Arial" charset="0"/>
              </a:rPr>
              <a:t>Inaccessibility and cost of public transport</a:t>
            </a:r>
          </a:p>
          <a:p>
            <a:r>
              <a:rPr lang="en-GB" sz="2000" smtClean="0">
                <a:latin typeface="Arial" charset="0"/>
              </a:rPr>
              <a:t>Psychological problems, self esteem</a:t>
            </a:r>
          </a:p>
          <a:p>
            <a:r>
              <a:rPr lang="en-GB" sz="2000" smtClean="0">
                <a:latin typeface="Arial" charset="0"/>
              </a:rPr>
              <a:t>Underestimated need for lifelong learning</a:t>
            </a:r>
          </a:p>
          <a:p>
            <a:r>
              <a:rPr lang="en-GB" sz="2000" smtClean="0">
                <a:latin typeface="Arial" charset="0"/>
              </a:rPr>
              <a:t>Insufficient Latvian language skills</a:t>
            </a:r>
          </a:p>
        </p:txBody>
      </p:sp>
      <p:pic>
        <p:nvPicPr>
          <p:cNvPr id="144387" name="Picture 4"/>
          <p:cNvPicPr>
            <a:picLocks noChangeAspect="1" noChangeArrowheads="1"/>
          </p:cNvPicPr>
          <p:nvPr/>
        </p:nvPicPr>
        <p:blipFill>
          <a:blip r:embed="rId2"/>
          <a:srcRect/>
          <a:stretch>
            <a:fillRect/>
          </a:stretch>
        </p:blipFill>
        <p:spPr bwMode="auto">
          <a:xfrm>
            <a:off x="5940425" y="2276475"/>
            <a:ext cx="2951163" cy="2039938"/>
          </a:xfrm>
          <a:prstGeom prst="rect">
            <a:avLst/>
          </a:prstGeom>
          <a:noFill/>
          <a:ln w="9525">
            <a:noFill/>
            <a:miter lim="800000"/>
            <a:headEnd/>
            <a:tailEnd/>
          </a:ln>
        </p:spPr>
      </p:pic>
      <p:sp>
        <p:nvSpPr>
          <p:cNvPr id="144388" name="Rectangle 4"/>
          <p:cNvSpPr>
            <a:spLocks noChangeArrowheads="1"/>
          </p:cNvSpPr>
          <p:nvPr/>
        </p:nvSpPr>
        <p:spPr bwMode="auto">
          <a:xfrm>
            <a:off x="5808663" y="5300663"/>
            <a:ext cx="3335337" cy="671512"/>
          </a:xfrm>
          <a:prstGeom prst="rect">
            <a:avLst/>
          </a:prstGeom>
          <a:noFill/>
          <a:ln w="9525">
            <a:noFill/>
            <a:miter lim="800000"/>
            <a:headEnd/>
            <a:tailEnd/>
          </a:ln>
        </p:spPr>
        <p:txBody>
          <a:bodyPr>
            <a:spAutoFit/>
          </a:bodyPr>
          <a:lstStyle/>
          <a:p>
            <a:pPr algn="ctr" eaLnBrk="0" hangingPunct="0"/>
            <a:r>
              <a:rPr lang="en-GB" sz="1000"/>
              <a:t>Study “Reasons and Duration of Unemployment </a:t>
            </a:r>
          </a:p>
          <a:p>
            <a:pPr algn="ctr" eaLnBrk="0" hangingPunct="0"/>
            <a:r>
              <a:rPr lang="en-GB" sz="1000"/>
              <a:t>and social exclusion”, 2007</a:t>
            </a:r>
          </a:p>
          <a:p>
            <a:pPr algn="ctr" eaLnBrk="0" hangingPunct="0"/>
            <a:endParaRPr lang="en-GB" sz="1000"/>
          </a:p>
          <a:p>
            <a:pPr algn="ctr" eaLnBrk="0" hangingPunct="0"/>
            <a:endParaRPr lang="lv-LV" sz="8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p:cNvSpPr>
          <p:nvPr>
            <p:ph type="title"/>
          </p:nvPr>
        </p:nvSpPr>
        <p:spPr/>
        <p:txBody>
          <a:bodyPr/>
          <a:lstStyle/>
          <a:p>
            <a:r>
              <a:rPr lang="en-GB" sz="2800" smtClean="0">
                <a:solidFill>
                  <a:srgbClr val="005927"/>
                </a:solidFill>
                <a:latin typeface="Tahoma" pitchFamily="34" charset="0"/>
              </a:rPr>
              <a:t>The Evaluation of Economic Potential of Pre-Retirement Age Population Group in Latvia</a:t>
            </a:r>
            <a:r>
              <a:rPr lang="lv-LV" sz="2800" smtClean="0">
                <a:solidFill>
                  <a:srgbClr val="005927"/>
                </a:solidFill>
                <a:latin typeface="Tahoma" pitchFamily="34" charset="0"/>
              </a:rPr>
              <a:t> (I)</a:t>
            </a:r>
            <a:r>
              <a:rPr lang="lv-LV" sz="4000" smtClean="0"/>
              <a:t> </a:t>
            </a:r>
          </a:p>
        </p:txBody>
      </p:sp>
      <p:sp>
        <p:nvSpPr>
          <p:cNvPr id="145410" name="Rectangle 3"/>
          <p:cNvSpPr>
            <a:spLocks noGrp="1"/>
          </p:cNvSpPr>
          <p:nvPr>
            <p:ph type="body" idx="1"/>
          </p:nvPr>
        </p:nvSpPr>
        <p:spPr/>
        <p:txBody>
          <a:bodyPr/>
          <a:lstStyle/>
          <a:p>
            <a:r>
              <a:rPr lang="en-GB" sz="2400" b="1" smtClean="0"/>
              <a:t>The aim:</a:t>
            </a:r>
            <a:r>
              <a:rPr lang="lv-LV" sz="2400" smtClean="0"/>
              <a:t> </a:t>
            </a:r>
            <a:r>
              <a:rPr lang="en-GB" sz="2400" smtClean="0"/>
              <a:t>to evaluate economic potential (education, work experience, skill level) of Latvian population that is considered to be in pre-retirement age group (50-64 years old) in the context of increasing the age of retirement in Latvia. </a:t>
            </a:r>
            <a:endParaRPr lang="lv-LV" sz="2400" smtClean="0"/>
          </a:p>
          <a:p>
            <a:endParaRPr lang="lv-LV" sz="1000" smtClean="0"/>
          </a:p>
          <a:p>
            <a:r>
              <a:rPr lang="en-GB" sz="2400" smtClean="0"/>
              <a:t>Study sample is formed from </a:t>
            </a:r>
            <a:r>
              <a:rPr lang="en-GB" sz="2400" b="1" smtClean="0"/>
              <a:t>1,003 respondents</a:t>
            </a:r>
            <a:r>
              <a:rPr lang="en-GB" sz="2400" smtClean="0"/>
              <a:t> aged 50-64 years old. </a:t>
            </a:r>
            <a:endParaRPr lang="lv-LV" sz="2400" smtClean="0"/>
          </a:p>
          <a:p>
            <a:endParaRPr lang="lv-LV" sz="1000" smtClean="0"/>
          </a:p>
          <a:p>
            <a:r>
              <a:rPr lang="en-GB" sz="2400" smtClean="0"/>
              <a:t>Study sample is consistent with both </a:t>
            </a:r>
            <a:r>
              <a:rPr lang="en-GB" sz="2400" b="1" smtClean="0"/>
              <a:t>geographic and </a:t>
            </a:r>
            <a:r>
              <a:rPr lang="en-US" sz="2400" b="1" smtClean="0"/>
              <a:t>ethnic</a:t>
            </a:r>
            <a:r>
              <a:rPr lang="en-GB" sz="2400" b="1" smtClean="0"/>
              <a:t> variety</a:t>
            </a:r>
            <a:r>
              <a:rPr lang="en-GB" sz="2400" smtClean="0"/>
              <a:t> (57.2% - Latvians, 36.1% - Russians, 6.7% - others) of respondents. </a:t>
            </a:r>
            <a:endParaRPr lang="lv-LV" sz="24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2"/>
          <p:cNvSpPr>
            <a:spLocks noGrp="1"/>
          </p:cNvSpPr>
          <p:nvPr>
            <p:ph type="title"/>
          </p:nvPr>
        </p:nvSpPr>
        <p:spPr/>
        <p:txBody>
          <a:bodyPr/>
          <a:lstStyle/>
          <a:p>
            <a:r>
              <a:rPr lang="en-GB" sz="2800" smtClean="0">
                <a:solidFill>
                  <a:srgbClr val="005927"/>
                </a:solidFill>
                <a:latin typeface="Tahoma" pitchFamily="34" charset="0"/>
              </a:rPr>
              <a:t>The Evaluation of Economic Potential of Pre-Retirement Age Population Group in Latvia</a:t>
            </a:r>
            <a:r>
              <a:rPr lang="lv-LV" sz="2800" smtClean="0">
                <a:solidFill>
                  <a:srgbClr val="005927"/>
                </a:solidFill>
                <a:latin typeface="Tahoma" pitchFamily="34" charset="0"/>
              </a:rPr>
              <a:t> (II)</a:t>
            </a:r>
            <a:endParaRPr lang="en-GB" sz="2800" smtClean="0">
              <a:solidFill>
                <a:srgbClr val="005927"/>
              </a:solidFill>
              <a:latin typeface="Tahoma" pitchFamily="34" charset="0"/>
            </a:endParaRPr>
          </a:p>
        </p:txBody>
      </p:sp>
      <p:sp>
        <p:nvSpPr>
          <p:cNvPr id="146434" name="Rectangle 3"/>
          <p:cNvSpPr>
            <a:spLocks noGrp="1"/>
          </p:cNvSpPr>
          <p:nvPr>
            <p:ph type="body" idx="1"/>
          </p:nvPr>
        </p:nvSpPr>
        <p:spPr/>
        <p:txBody>
          <a:bodyPr/>
          <a:lstStyle/>
          <a:p>
            <a:r>
              <a:rPr lang="en-GB" sz="2400" smtClean="0"/>
              <a:t>More than 4/5 of employed elderly people work full-time.</a:t>
            </a:r>
            <a:r>
              <a:rPr lang="lv-LV" sz="2400" smtClean="0"/>
              <a:t> </a:t>
            </a:r>
          </a:p>
          <a:p>
            <a:r>
              <a:rPr lang="en-GB" sz="2400" smtClean="0"/>
              <a:t>Most respondents think that they will be able to work at their current job until the age of 60-64, 18.5% said that they will be able to perform their job even after they turn 64, but 11.5% can see themselves working until the age of 55-59 mostly due to health reasons. </a:t>
            </a:r>
            <a:endParaRPr lang="lv-LV" sz="2400" smtClean="0"/>
          </a:p>
          <a:p>
            <a:r>
              <a:rPr lang="en-GB" sz="2400" smtClean="0"/>
              <a:t>Reasons of unemployment:</a:t>
            </a:r>
          </a:p>
          <a:p>
            <a:pPr lvl="1"/>
            <a:r>
              <a:rPr lang="en-GB" sz="2000" smtClean="0"/>
              <a:t>personal or family reasons (22.5%);</a:t>
            </a:r>
          </a:p>
          <a:p>
            <a:pPr lvl="1"/>
            <a:r>
              <a:rPr lang="en-GB" sz="2000" smtClean="0"/>
              <a:t>can not find jobs in their field of expertise (19,2%)</a:t>
            </a:r>
            <a:r>
              <a:rPr lang="lv-LV" sz="2000" smtClean="0"/>
              <a:t>;</a:t>
            </a:r>
            <a:endParaRPr lang="en-GB" sz="2000" smtClean="0"/>
          </a:p>
          <a:p>
            <a:pPr lvl="1"/>
            <a:r>
              <a:rPr lang="en-GB" sz="2000" smtClean="0"/>
              <a:t>Illness or disability (17,1%)</a:t>
            </a:r>
            <a:r>
              <a:rPr lang="lv-LV" sz="2000" smtClean="0"/>
              <a:t>.</a:t>
            </a:r>
            <a:endParaRPr lang="en-GB" sz="200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Rectangle 2"/>
          <p:cNvSpPr>
            <a:spLocks noGrp="1"/>
          </p:cNvSpPr>
          <p:nvPr>
            <p:ph type="title"/>
          </p:nvPr>
        </p:nvSpPr>
        <p:spPr/>
        <p:txBody>
          <a:bodyPr/>
          <a:lstStyle/>
          <a:p>
            <a:r>
              <a:rPr lang="en-GB" sz="2800" smtClean="0">
                <a:solidFill>
                  <a:srgbClr val="005927"/>
                </a:solidFill>
                <a:latin typeface="Tahoma" pitchFamily="34" charset="0"/>
              </a:rPr>
              <a:t>The Evaluation of Economic Potential of Pre-Retirement Age Population Group in Latvia</a:t>
            </a:r>
            <a:r>
              <a:rPr lang="lv-LV" sz="2800" smtClean="0">
                <a:solidFill>
                  <a:srgbClr val="005927"/>
                </a:solidFill>
                <a:latin typeface="Tahoma" pitchFamily="34" charset="0"/>
              </a:rPr>
              <a:t> (III)</a:t>
            </a:r>
          </a:p>
        </p:txBody>
      </p:sp>
      <p:sp>
        <p:nvSpPr>
          <p:cNvPr id="147458" name="Rectangle 3"/>
          <p:cNvSpPr>
            <a:spLocks noGrp="1"/>
          </p:cNvSpPr>
          <p:nvPr>
            <p:ph type="body" idx="1"/>
          </p:nvPr>
        </p:nvSpPr>
        <p:spPr/>
        <p:txBody>
          <a:bodyPr/>
          <a:lstStyle/>
          <a:p>
            <a:r>
              <a:rPr lang="en-GB" sz="2000" smtClean="0"/>
              <a:t>21.9%</a:t>
            </a:r>
            <a:r>
              <a:rPr lang="lv-LV" sz="2000" smtClean="0"/>
              <a:t> </a:t>
            </a:r>
            <a:r>
              <a:rPr lang="en-GB" sz="2000" smtClean="0"/>
              <a:t>of respondents engaged in life-long learning activities (seminars, classes at work or during free time) within the last 12 months. </a:t>
            </a:r>
          </a:p>
          <a:p>
            <a:r>
              <a:rPr lang="en-GB" sz="2000" smtClean="0"/>
              <a:t>Evaluation of skills:</a:t>
            </a:r>
          </a:p>
          <a:p>
            <a:pPr lvl="1"/>
            <a:r>
              <a:rPr lang="en-GB" sz="1800" smtClean="0"/>
              <a:t>49.1% think that they have all the necessary skills in today’s labour market; </a:t>
            </a:r>
          </a:p>
          <a:p>
            <a:pPr lvl="1"/>
            <a:r>
              <a:rPr lang="en-GB" sz="1800" smtClean="0"/>
              <a:t>37.9% think that they probably lack some necessary skills</a:t>
            </a:r>
            <a:r>
              <a:rPr lang="lv-LV" sz="1800" smtClean="0"/>
              <a:t>,</a:t>
            </a:r>
          </a:p>
          <a:p>
            <a:pPr lvl="1"/>
            <a:r>
              <a:rPr lang="en-GB" sz="1800" smtClean="0"/>
              <a:t>18.9% think that they lack some skills</a:t>
            </a:r>
            <a:r>
              <a:rPr lang="lv-LV" sz="1800" smtClean="0"/>
              <a:t>.</a:t>
            </a:r>
          </a:p>
          <a:p>
            <a:r>
              <a:rPr lang="en-GB" sz="2000" smtClean="0"/>
              <a:t>The most popular skills that are lacking among the respondents are the following:</a:t>
            </a:r>
            <a:r>
              <a:rPr lang="en-GB" sz="2400" smtClean="0"/>
              <a:t> </a:t>
            </a:r>
            <a:endParaRPr lang="lv-LV" sz="2400" smtClean="0"/>
          </a:p>
          <a:p>
            <a:pPr lvl="1"/>
            <a:r>
              <a:rPr lang="en-GB" sz="1800" smtClean="0"/>
              <a:t>computer skills (57.9%), </a:t>
            </a:r>
            <a:endParaRPr lang="lv-LV" sz="1800" smtClean="0"/>
          </a:p>
          <a:p>
            <a:pPr lvl="1"/>
            <a:r>
              <a:rPr lang="en-GB" sz="1800" smtClean="0"/>
              <a:t>English proficiency (48.8%), </a:t>
            </a:r>
            <a:endParaRPr lang="lv-LV" sz="1800" smtClean="0"/>
          </a:p>
          <a:p>
            <a:pPr lvl="1"/>
            <a:r>
              <a:rPr lang="en-GB" sz="1800" smtClean="0"/>
              <a:t>knowledge of basic business concepts (23.5%).</a:t>
            </a:r>
            <a:r>
              <a:rPr lang="en-GB" sz="2400" smtClean="0"/>
              <a:t> </a:t>
            </a:r>
            <a:endParaRPr lang="lv-LV" sz="2400" smtClean="0"/>
          </a:p>
          <a:p>
            <a:pPr lvl="1">
              <a:buFont typeface="Arial" charset="0"/>
              <a:buNone/>
            </a:pPr>
            <a:endParaRPr lang="lv-LV" sz="24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2"/>
          <p:cNvSpPr>
            <a:spLocks noGrp="1"/>
          </p:cNvSpPr>
          <p:nvPr>
            <p:ph type="title"/>
          </p:nvPr>
        </p:nvSpPr>
        <p:spPr/>
        <p:txBody>
          <a:bodyPr/>
          <a:lstStyle/>
          <a:p>
            <a:r>
              <a:rPr lang="en-GB" sz="2400" smtClean="0">
                <a:solidFill>
                  <a:srgbClr val="005927"/>
                </a:solidFill>
                <a:latin typeface="Tahoma" pitchFamily="34" charset="0"/>
              </a:rPr>
              <a:t>World Bank Study “Latvia: Who is Unemployed, Inactive or Needy? Assessment of Post-Crisis Policy Options”</a:t>
            </a:r>
          </a:p>
        </p:txBody>
      </p:sp>
      <p:pic>
        <p:nvPicPr>
          <p:cNvPr id="149506" name="Picture 3"/>
          <p:cNvPicPr>
            <a:picLocks noGrp="1" noChangeAspect="1" noChangeArrowheads="1"/>
          </p:cNvPicPr>
          <p:nvPr>
            <p:ph type="body" idx="1"/>
          </p:nvPr>
        </p:nvPicPr>
        <p:blipFill>
          <a:blip r:embed="rId2"/>
          <a:srcRect l="15190" t="19354" r="32730" b="16129"/>
          <a:stretch>
            <a:fillRect/>
          </a:stretch>
        </p:blipFill>
        <p:spPr>
          <a:xfrm>
            <a:off x="1692275" y="1341438"/>
            <a:ext cx="5400675" cy="4319587"/>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Virsraksts 4"/>
          <p:cNvSpPr txBox="1">
            <a:spLocks/>
          </p:cNvSpPr>
          <p:nvPr/>
        </p:nvSpPr>
        <p:spPr bwMode="auto">
          <a:xfrm>
            <a:off x="447675" y="4868863"/>
            <a:ext cx="3097213" cy="566737"/>
          </a:xfrm>
          <a:prstGeom prst="rect">
            <a:avLst/>
          </a:prstGeom>
          <a:noFill/>
          <a:ln w="9525">
            <a:noFill/>
            <a:miter lim="800000"/>
            <a:headEnd/>
            <a:tailEnd/>
          </a:ln>
        </p:spPr>
        <p:txBody>
          <a:bodyPr anchor="ctr"/>
          <a:lstStyle/>
          <a:p>
            <a:pPr algn="ctr"/>
            <a:endParaRPr lang="lv-LV" sz="2000">
              <a:solidFill>
                <a:srgbClr val="005927"/>
              </a:solidFill>
              <a:latin typeface="Tahoma" pitchFamily="34" charset="0"/>
              <a:cs typeface="Tahoma" pitchFamily="34" charset="0"/>
            </a:endParaRPr>
          </a:p>
        </p:txBody>
      </p:sp>
      <p:sp>
        <p:nvSpPr>
          <p:cNvPr id="150530" name="Virsraksts 4"/>
          <p:cNvSpPr txBox="1">
            <a:spLocks/>
          </p:cNvSpPr>
          <p:nvPr/>
        </p:nvSpPr>
        <p:spPr bwMode="auto">
          <a:xfrm>
            <a:off x="3059113" y="2292350"/>
            <a:ext cx="3097212" cy="566738"/>
          </a:xfrm>
          <a:prstGeom prst="rect">
            <a:avLst/>
          </a:prstGeom>
          <a:noFill/>
          <a:ln w="9525">
            <a:noFill/>
            <a:miter lim="800000"/>
            <a:headEnd/>
            <a:tailEnd/>
          </a:ln>
        </p:spPr>
        <p:txBody>
          <a:bodyPr anchor="ctr"/>
          <a:lstStyle/>
          <a:p>
            <a:pPr algn="ctr"/>
            <a:endParaRPr lang="lv-LV" sz="2000">
              <a:solidFill>
                <a:srgbClr val="005927"/>
              </a:solidFill>
              <a:latin typeface="Tahoma" pitchFamily="34" charset="0"/>
              <a:cs typeface="Tahoma" pitchFamily="34" charset="0"/>
            </a:endParaRPr>
          </a:p>
        </p:txBody>
      </p:sp>
      <p:sp>
        <p:nvSpPr>
          <p:cNvPr id="150531" name="Rectangle 1"/>
          <p:cNvSpPr>
            <a:spLocks noChangeArrowheads="1"/>
          </p:cNvSpPr>
          <p:nvPr/>
        </p:nvSpPr>
        <p:spPr bwMode="auto">
          <a:xfrm>
            <a:off x="2268538" y="2060575"/>
            <a:ext cx="4608512" cy="2901950"/>
          </a:xfrm>
          <a:prstGeom prst="rect">
            <a:avLst/>
          </a:prstGeom>
          <a:noFill/>
          <a:ln w="9525">
            <a:noFill/>
            <a:miter lim="800000"/>
            <a:headEnd/>
            <a:tailEnd/>
          </a:ln>
        </p:spPr>
        <p:txBody>
          <a:bodyPr>
            <a:spAutoFit/>
          </a:bodyPr>
          <a:lstStyle/>
          <a:p>
            <a:pPr algn="ctr"/>
            <a:r>
              <a:rPr lang="en-GB" sz="3600">
                <a:solidFill>
                  <a:srgbClr val="005927"/>
                </a:solidFill>
                <a:cs typeface="Tahoma" pitchFamily="34" charset="0"/>
              </a:rPr>
              <a:t>Thank you!</a:t>
            </a:r>
            <a:endParaRPr lang="en-GB" sz="3600">
              <a:solidFill>
                <a:srgbClr val="005927"/>
              </a:solidFill>
              <a:cs typeface="Tahoma" pitchFamily="34" charset="0"/>
              <a:hlinkClick r:id="rId2"/>
            </a:endParaRPr>
          </a:p>
          <a:p>
            <a:pPr algn="ctr"/>
            <a:endParaRPr lang="en-GB" sz="3600">
              <a:solidFill>
                <a:srgbClr val="005927"/>
              </a:solidFill>
              <a:cs typeface="Tahoma" pitchFamily="34" charset="0"/>
              <a:hlinkClick r:id="rId2"/>
            </a:endParaRPr>
          </a:p>
          <a:p>
            <a:pPr algn="ctr"/>
            <a:r>
              <a:rPr lang="lv-LV" sz="1600">
                <a:solidFill>
                  <a:srgbClr val="005927"/>
                </a:solidFill>
                <a:latin typeface="Tahoma" pitchFamily="34" charset="0"/>
                <a:cs typeface="Tahoma" pitchFamily="34" charset="0"/>
                <a:hlinkClick r:id="rId2"/>
              </a:rPr>
              <a:t>www.lm.gov.lv</a:t>
            </a:r>
            <a:endParaRPr lang="lv-LV" sz="1600">
              <a:solidFill>
                <a:srgbClr val="005927"/>
              </a:solidFill>
              <a:latin typeface="Tahoma" pitchFamily="34" charset="0"/>
              <a:cs typeface="Tahoma" pitchFamily="34" charset="0"/>
            </a:endParaRP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Twitter:@Lab_min</a:t>
            </a: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Flickr.com:Labklajibas_ministrija</a:t>
            </a: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Youtube.com/labklajibasministrija</a:t>
            </a:r>
          </a:p>
          <a:p>
            <a:pPr algn="ctr"/>
            <a:endParaRPr lang="lv-LV" sz="800">
              <a:solidFill>
                <a:srgbClr val="005927"/>
              </a:solidFill>
              <a:latin typeface="Tahoma" pitchFamily="34" charset="0"/>
              <a:cs typeface="Tahoma" pitchFamily="34" charset="0"/>
            </a:endParaRPr>
          </a:p>
          <a:p>
            <a:pPr algn="ctr"/>
            <a:r>
              <a:rPr lang="lv-LV" sz="1600">
                <a:solidFill>
                  <a:srgbClr val="005927"/>
                </a:solidFill>
                <a:latin typeface="Tahoma" pitchFamily="34" charset="0"/>
                <a:cs typeface="Tahoma" pitchFamily="34" charset="0"/>
              </a:rPr>
              <a:t>Draugiem.lv/labklajiba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73" name="Rectangle 4"/>
          <p:cNvSpPr>
            <a:spLocks noGrp="1"/>
          </p:cNvSpPr>
          <p:nvPr>
            <p:ph type="title"/>
          </p:nvPr>
        </p:nvSpPr>
        <p:spPr/>
        <p:txBody>
          <a:bodyPr/>
          <a:lstStyle/>
          <a:p>
            <a:r>
              <a:rPr lang="en-GB" sz="3200" smtClean="0">
                <a:solidFill>
                  <a:srgbClr val="005927"/>
                </a:solidFill>
                <a:latin typeface="Tahoma" pitchFamily="34" charset="0"/>
              </a:rPr>
              <a:t>Population in 2013</a:t>
            </a:r>
          </a:p>
        </p:txBody>
      </p:sp>
      <p:sp>
        <p:nvSpPr>
          <p:cNvPr id="82974" name="AutoShape 7"/>
          <p:cNvSpPr>
            <a:spLocks/>
          </p:cNvSpPr>
          <p:nvPr/>
        </p:nvSpPr>
        <p:spPr bwMode="auto">
          <a:xfrm>
            <a:off x="7308850" y="4149725"/>
            <a:ext cx="431800" cy="1150938"/>
          </a:xfrm>
          <a:prstGeom prst="rightBrace">
            <a:avLst>
              <a:gd name="adj1" fmla="val 22212"/>
              <a:gd name="adj2" fmla="val 50000"/>
            </a:avLst>
          </a:prstGeom>
          <a:noFill/>
          <a:ln w="9525">
            <a:solidFill>
              <a:schemeClr val="tx1"/>
            </a:solidFill>
            <a:round/>
            <a:headEnd/>
            <a:tailEnd/>
          </a:ln>
        </p:spPr>
        <p:txBody>
          <a:bodyPr wrap="none" anchor="ctr"/>
          <a:lstStyle/>
          <a:p>
            <a:endParaRPr lang="lv-LV"/>
          </a:p>
        </p:txBody>
      </p:sp>
      <p:sp>
        <p:nvSpPr>
          <p:cNvPr id="82975" name="AutoShape 8"/>
          <p:cNvSpPr>
            <a:spLocks/>
          </p:cNvSpPr>
          <p:nvPr/>
        </p:nvSpPr>
        <p:spPr bwMode="auto">
          <a:xfrm>
            <a:off x="7524750" y="1989138"/>
            <a:ext cx="503238" cy="3313112"/>
          </a:xfrm>
          <a:prstGeom prst="rightBrace">
            <a:avLst>
              <a:gd name="adj1" fmla="val 54863"/>
              <a:gd name="adj2" fmla="val 50000"/>
            </a:avLst>
          </a:prstGeom>
          <a:noFill/>
          <a:ln w="9525">
            <a:solidFill>
              <a:schemeClr val="tx1"/>
            </a:solidFill>
            <a:round/>
            <a:headEnd/>
            <a:tailEnd/>
          </a:ln>
        </p:spPr>
        <p:txBody>
          <a:bodyPr wrap="none" anchor="ctr"/>
          <a:lstStyle/>
          <a:p>
            <a:endParaRPr lang="lv-LV"/>
          </a:p>
        </p:txBody>
      </p:sp>
      <p:sp>
        <p:nvSpPr>
          <p:cNvPr id="82976" name="Text Box 9"/>
          <p:cNvSpPr txBox="1">
            <a:spLocks noChangeArrowheads="1"/>
          </p:cNvSpPr>
          <p:nvPr/>
        </p:nvSpPr>
        <p:spPr bwMode="auto">
          <a:xfrm>
            <a:off x="7667625" y="4508500"/>
            <a:ext cx="1079500" cy="1192213"/>
          </a:xfrm>
          <a:prstGeom prst="rect">
            <a:avLst/>
          </a:prstGeom>
          <a:noFill/>
          <a:ln w="9525">
            <a:noFill/>
            <a:miter lim="800000"/>
            <a:headEnd/>
            <a:tailEnd/>
          </a:ln>
        </p:spPr>
        <p:txBody>
          <a:bodyPr>
            <a:spAutoFit/>
          </a:bodyPr>
          <a:lstStyle/>
          <a:p>
            <a:pPr>
              <a:spcBef>
                <a:spcPct val="50000"/>
              </a:spcBef>
            </a:pPr>
            <a:r>
              <a:rPr lang="lv-LV"/>
              <a:t>792 703</a:t>
            </a:r>
          </a:p>
          <a:p>
            <a:pPr algn="ctr">
              <a:spcBef>
                <a:spcPct val="50000"/>
              </a:spcBef>
            </a:pPr>
            <a:r>
              <a:rPr lang="lv-LV"/>
              <a:t>39%</a:t>
            </a:r>
          </a:p>
          <a:p>
            <a:pPr>
              <a:spcBef>
                <a:spcPct val="50000"/>
              </a:spcBef>
            </a:pPr>
            <a:endParaRPr lang="lv-LV"/>
          </a:p>
        </p:txBody>
      </p:sp>
      <p:sp>
        <p:nvSpPr>
          <p:cNvPr id="82977" name="Text Box 10"/>
          <p:cNvSpPr txBox="1">
            <a:spLocks noChangeArrowheads="1"/>
          </p:cNvSpPr>
          <p:nvPr/>
        </p:nvSpPr>
        <p:spPr bwMode="auto">
          <a:xfrm>
            <a:off x="7885113" y="3500438"/>
            <a:ext cx="1258887" cy="779462"/>
          </a:xfrm>
          <a:prstGeom prst="rect">
            <a:avLst/>
          </a:prstGeom>
          <a:noFill/>
          <a:ln w="9525">
            <a:noFill/>
            <a:miter lim="800000"/>
            <a:headEnd/>
            <a:tailEnd/>
          </a:ln>
        </p:spPr>
        <p:txBody>
          <a:bodyPr>
            <a:spAutoFit/>
          </a:bodyPr>
          <a:lstStyle/>
          <a:p>
            <a:pPr>
              <a:spcBef>
                <a:spcPct val="50000"/>
              </a:spcBef>
            </a:pPr>
            <a:r>
              <a:rPr lang="lv-LV"/>
              <a:t>2 023 825</a:t>
            </a:r>
          </a:p>
          <a:p>
            <a:pPr>
              <a:spcBef>
                <a:spcPct val="50000"/>
              </a:spcBef>
            </a:pPr>
            <a:endParaRPr lang="lv-LV"/>
          </a:p>
        </p:txBody>
      </p:sp>
      <p:graphicFrame>
        <p:nvGraphicFramePr>
          <p:cNvPr id="82972" name="Object 28"/>
          <p:cNvGraphicFramePr>
            <a:graphicFrameLocks noGrp="1" noChangeAspect="1"/>
          </p:cNvGraphicFramePr>
          <p:nvPr>
            <p:ph idx="1"/>
          </p:nvPr>
        </p:nvGraphicFramePr>
        <p:xfrm>
          <a:off x="0" y="1268413"/>
          <a:ext cx="7662863" cy="4525962"/>
        </p:xfrm>
        <a:graphic>
          <a:graphicData uri="http://schemas.openxmlformats.org/presentationml/2006/ole">
            <p:oleObj spid="_x0000_s82972" name="Chart" r:id="rId3" imgW="5886450" imgH="3476625" progId="Excel.Chart.8">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14" name="Rectangle 2"/>
          <p:cNvSpPr>
            <a:spLocks noGrp="1"/>
          </p:cNvSpPr>
          <p:nvPr>
            <p:ph type="title"/>
          </p:nvPr>
        </p:nvSpPr>
        <p:spPr/>
        <p:txBody>
          <a:bodyPr/>
          <a:lstStyle/>
          <a:p>
            <a:r>
              <a:rPr lang="en-GB" sz="3200" smtClean="0">
                <a:solidFill>
                  <a:srgbClr val="005927"/>
                </a:solidFill>
                <a:latin typeface="Tahoma" pitchFamily="34" charset="0"/>
              </a:rPr>
              <a:t>Demographic burden and burden on social security system</a:t>
            </a:r>
            <a:endParaRPr lang="lv-LV" sz="3200" smtClean="0">
              <a:solidFill>
                <a:srgbClr val="005927"/>
              </a:solidFill>
              <a:latin typeface="Tahoma" pitchFamily="34" charset="0"/>
            </a:endParaRPr>
          </a:p>
        </p:txBody>
      </p:sp>
      <p:graphicFrame>
        <p:nvGraphicFramePr>
          <p:cNvPr id="110613" name="Object 21"/>
          <p:cNvGraphicFramePr>
            <a:graphicFrameLocks noGrp="1" noChangeAspect="1"/>
          </p:cNvGraphicFramePr>
          <p:nvPr>
            <p:ph idx="1"/>
            <p:custDataLst>
              <p:tags r:id="rId2"/>
            </p:custDataLst>
          </p:nvPr>
        </p:nvGraphicFramePr>
        <p:xfrm>
          <a:off x="468313" y="1771650"/>
          <a:ext cx="8274050" cy="3692525"/>
        </p:xfrm>
        <a:graphic>
          <a:graphicData uri="http://schemas.openxmlformats.org/presentationml/2006/ole">
            <p:oleObj spid="_x0000_s110613" name="Chart" r:id="rId5" imgW="8515350" imgH="3800475" progId="Excel.Chart.8">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p:cNvSpPr>
          <p:nvPr>
            <p:ph type="title"/>
          </p:nvPr>
        </p:nvSpPr>
        <p:spPr/>
        <p:txBody>
          <a:bodyPr/>
          <a:lstStyle/>
          <a:p>
            <a:r>
              <a:rPr lang="en-GB" sz="3200" smtClean="0">
                <a:solidFill>
                  <a:srgbClr val="005927"/>
                </a:solidFill>
                <a:latin typeface="Tahoma" pitchFamily="34" charset="0"/>
              </a:rPr>
              <a:t>Influence on Labour Market</a:t>
            </a:r>
          </a:p>
        </p:txBody>
      </p:sp>
      <p:sp>
        <p:nvSpPr>
          <p:cNvPr id="112642" name="Rectangle 3"/>
          <p:cNvSpPr>
            <a:spLocks noGrp="1"/>
          </p:cNvSpPr>
          <p:nvPr>
            <p:ph type="body" idx="1"/>
          </p:nvPr>
        </p:nvSpPr>
        <p:spPr>
          <a:xfrm>
            <a:off x="468313" y="1484313"/>
            <a:ext cx="8229600" cy="4525962"/>
          </a:xfrm>
        </p:spPr>
        <p:txBody>
          <a:bodyPr/>
          <a:lstStyle/>
          <a:p>
            <a:pPr>
              <a:lnSpc>
                <a:spcPct val="90000"/>
              </a:lnSpc>
            </a:pPr>
            <a:r>
              <a:rPr lang="en-GB" sz="2400" smtClean="0"/>
              <a:t>Individuals age differently, but due to the increase in life expectancy more time will be spent in the labour market </a:t>
            </a:r>
          </a:p>
          <a:p>
            <a:pPr>
              <a:lnSpc>
                <a:spcPct val="90000"/>
              </a:lnSpc>
            </a:pPr>
            <a:r>
              <a:rPr lang="en-GB" sz="2400" smtClean="0"/>
              <a:t>Transition from labour-intensive to more knowledge-based economy is favourable for older people to stay longer in the labour market</a:t>
            </a:r>
          </a:p>
          <a:p>
            <a:pPr>
              <a:lnSpc>
                <a:spcPct val="90000"/>
              </a:lnSpc>
            </a:pPr>
            <a:r>
              <a:rPr lang="en-GB" sz="2400" smtClean="0"/>
              <a:t>Potential to increase labour force</a:t>
            </a:r>
          </a:p>
          <a:p>
            <a:pPr>
              <a:lnSpc>
                <a:spcPct val="90000"/>
              </a:lnSpc>
            </a:pPr>
            <a:r>
              <a:rPr lang="en-GB" sz="2400" smtClean="0"/>
              <a:t>Importance of the promotion of lifelong learning, healthy lifestyles, as well as the safe work places</a:t>
            </a:r>
          </a:p>
          <a:p>
            <a:pPr>
              <a:lnSpc>
                <a:spcPct val="90000"/>
              </a:lnSpc>
            </a:pPr>
            <a:r>
              <a:rPr lang="en-GB" sz="2400" smtClean="0"/>
              <a:t>Potential of older people is undervalued in the labour market and can be adapted to the changing labour market demand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46" name="Rectangle 2"/>
          <p:cNvSpPr>
            <a:spLocks noGrp="1"/>
          </p:cNvSpPr>
          <p:nvPr>
            <p:ph type="title"/>
          </p:nvPr>
        </p:nvSpPr>
        <p:spPr/>
        <p:txBody>
          <a:bodyPr/>
          <a:lstStyle/>
          <a:p>
            <a:r>
              <a:rPr lang="en-GB" sz="3200" smtClean="0">
                <a:solidFill>
                  <a:srgbClr val="005927"/>
                </a:solidFill>
                <a:latin typeface="Tahoma" pitchFamily="34" charset="0"/>
              </a:rPr>
              <a:t>Employment rate</a:t>
            </a:r>
            <a:br>
              <a:rPr lang="en-GB" sz="3200" smtClean="0">
                <a:solidFill>
                  <a:srgbClr val="005927"/>
                </a:solidFill>
                <a:latin typeface="Tahoma" pitchFamily="34" charset="0"/>
              </a:rPr>
            </a:br>
            <a:r>
              <a:rPr lang="en-GB" sz="2000" smtClean="0">
                <a:solidFill>
                  <a:srgbClr val="005927"/>
                </a:solidFill>
                <a:latin typeface="Tahoma" pitchFamily="34" charset="0"/>
              </a:rPr>
              <a:t>EUROSTAT, aged 50-64</a:t>
            </a:r>
          </a:p>
        </p:txBody>
      </p:sp>
      <p:graphicFrame>
        <p:nvGraphicFramePr>
          <p:cNvPr id="56345" name="Object 25"/>
          <p:cNvGraphicFramePr>
            <a:graphicFrameLocks noGrp="1" noChangeAspect="1"/>
          </p:cNvGraphicFramePr>
          <p:nvPr>
            <p:ph idx="1"/>
          </p:nvPr>
        </p:nvGraphicFramePr>
        <p:xfrm>
          <a:off x="755650" y="1417638"/>
          <a:ext cx="7777163" cy="4171950"/>
        </p:xfrm>
        <a:graphic>
          <a:graphicData uri="http://schemas.openxmlformats.org/presentationml/2006/ole">
            <p:oleObj spid="_x0000_s56345" name="Chart" r:id="rId3" imgW="5848350" imgH="2800350" progId="Excel.Chart.8">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70" name="Rectangle 2"/>
          <p:cNvSpPr>
            <a:spLocks noGrp="1"/>
          </p:cNvSpPr>
          <p:nvPr>
            <p:ph type="title"/>
          </p:nvPr>
        </p:nvSpPr>
        <p:spPr/>
        <p:txBody>
          <a:bodyPr/>
          <a:lstStyle/>
          <a:p>
            <a:r>
              <a:rPr lang="en-GB" sz="3200" smtClean="0">
                <a:solidFill>
                  <a:srgbClr val="005927"/>
                </a:solidFill>
                <a:latin typeface="Tahoma" pitchFamily="34" charset="0"/>
              </a:rPr>
              <a:t>Unemployment rate</a:t>
            </a:r>
            <a:br>
              <a:rPr lang="en-GB" sz="3200" smtClean="0">
                <a:solidFill>
                  <a:srgbClr val="005927"/>
                </a:solidFill>
                <a:latin typeface="Tahoma" pitchFamily="34" charset="0"/>
              </a:rPr>
            </a:br>
            <a:r>
              <a:rPr lang="en-GB" sz="2000" smtClean="0">
                <a:solidFill>
                  <a:srgbClr val="005927"/>
                </a:solidFill>
                <a:latin typeface="Tahoma" pitchFamily="34" charset="0"/>
              </a:rPr>
              <a:t>EUROSTAT,  aged 50-64</a:t>
            </a:r>
            <a:r>
              <a:rPr lang="lv-LV" sz="1800" b="1" smtClean="0"/>
              <a:t> </a:t>
            </a:r>
          </a:p>
        </p:txBody>
      </p:sp>
      <p:graphicFrame>
        <p:nvGraphicFramePr>
          <p:cNvPr id="57369" name="Object 25"/>
          <p:cNvGraphicFramePr>
            <a:graphicFrameLocks noGrp="1" noChangeAspect="1"/>
          </p:cNvGraphicFramePr>
          <p:nvPr>
            <p:ph idx="1"/>
          </p:nvPr>
        </p:nvGraphicFramePr>
        <p:xfrm>
          <a:off x="827088" y="1412875"/>
          <a:ext cx="7632700" cy="4176713"/>
        </p:xfrm>
        <a:graphic>
          <a:graphicData uri="http://schemas.openxmlformats.org/presentationml/2006/ole">
            <p:oleObj spid="_x0000_s57369" name="Chart" r:id="rId3" imgW="5019675" imgH="2781300" progId="Excel.Chart.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p:cNvSpPr>
          <p:nvPr>
            <p:ph type="title"/>
          </p:nvPr>
        </p:nvSpPr>
        <p:spPr/>
        <p:txBody>
          <a:bodyPr/>
          <a:lstStyle/>
          <a:p>
            <a:r>
              <a:rPr lang="en-GB" sz="3600" smtClean="0">
                <a:solidFill>
                  <a:srgbClr val="005927"/>
                </a:solidFill>
                <a:latin typeface="Tahoma" pitchFamily="34" charset="0"/>
              </a:rPr>
              <a:t>Registered unemployed 50+</a:t>
            </a:r>
            <a:br>
              <a:rPr lang="en-GB" sz="3600" smtClean="0">
                <a:solidFill>
                  <a:srgbClr val="005927"/>
                </a:solidFill>
                <a:latin typeface="Tahoma" pitchFamily="34" charset="0"/>
              </a:rPr>
            </a:br>
            <a:r>
              <a:rPr lang="en-GB" sz="2400" smtClean="0">
                <a:solidFill>
                  <a:srgbClr val="005927"/>
                </a:solidFill>
                <a:latin typeface="Tahoma" pitchFamily="34" charset="0"/>
              </a:rPr>
              <a:t>(State Employment Agency, December 2013)</a:t>
            </a:r>
          </a:p>
        </p:txBody>
      </p:sp>
      <p:sp>
        <p:nvSpPr>
          <p:cNvPr id="115714" name="Rectangle 3"/>
          <p:cNvSpPr>
            <a:spLocks noGrp="1"/>
          </p:cNvSpPr>
          <p:nvPr>
            <p:ph type="body" idx="1"/>
          </p:nvPr>
        </p:nvSpPr>
        <p:spPr/>
        <p:txBody>
          <a:bodyPr/>
          <a:lstStyle/>
          <a:p>
            <a:r>
              <a:rPr lang="en-GB" sz="2400" smtClean="0"/>
              <a:t>36,2% of all registered unemployed</a:t>
            </a:r>
          </a:p>
          <a:p>
            <a:r>
              <a:rPr lang="en-GB" sz="2400" smtClean="0"/>
              <a:t>33 768 registered unemployed aged 50 and older:</a:t>
            </a:r>
          </a:p>
          <a:p>
            <a:pPr lvl="1"/>
            <a:r>
              <a:rPr lang="en-GB" sz="2000" smtClean="0"/>
              <a:t>43,4% aged 50 – 54;</a:t>
            </a:r>
          </a:p>
          <a:p>
            <a:pPr lvl="1"/>
            <a:r>
              <a:rPr lang="en-GB" sz="2000" smtClean="0"/>
              <a:t> 43,8% aged 55 – 59;</a:t>
            </a:r>
          </a:p>
          <a:p>
            <a:pPr lvl="1"/>
            <a:r>
              <a:rPr lang="en-GB" sz="2000" smtClean="0"/>
              <a:t>12,8% aged 60 and older.</a:t>
            </a:r>
          </a:p>
          <a:p>
            <a:r>
              <a:rPr lang="en-GB" sz="2400" smtClean="0"/>
              <a:t>Average unemployment period – 11 months</a:t>
            </a:r>
          </a:p>
          <a:p>
            <a:r>
              <a:rPr lang="en-GB" sz="2400" smtClean="0"/>
              <a:t>Long term unemployed – 47,4%</a:t>
            </a:r>
          </a:p>
          <a:p>
            <a:r>
              <a:rPr lang="en-GB" sz="2400" smtClean="0"/>
              <a:t>Insufficient education level (secondary education, primary education or lower) – 44,1%</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0XTnlB3KpkK7LJ09MxjVsA"/>
</p:tagLst>
</file>

<file path=ppt/theme/theme1.xml><?xml version="1.0" encoding="utf-8"?>
<a:theme xmlns:a="http://schemas.openxmlformats.org/drawingml/2006/main" name="Office tēma">
  <a:themeElements>
    <a:clrScheme name="Iestād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estād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estā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3046</TotalTime>
  <Words>1944</Words>
  <Application>Microsoft Office PowerPoint</Application>
  <PresentationFormat>On-screen Show (4:3)</PresentationFormat>
  <Paragraphs>272</Paragraphs>
  <Slides>39</Slides>
  <Notes>5</Notes>
  <HiddenSlides>0</HiddenSlides>
  <MMClips>0</MMClips>
  <ScaleCrop>false</ScaleCrop>
  <HeadingPairs>
    <vt:vector size="8" baseType="variant">
      <vt:variant>
        <vt:lpstr>Fonts Used</vt:lpstr>
      </vt:variant>
      <vt:variant>
        <vt:i4>5</vt:i4>
      </vt:variant>
      <vt:variant>
        <vt:lpstr>Design Template</vt:lpstr>
      </vt:variant>
      <vt:variant>
        <vt:i4>1</vt:i4>
      </vt:variant>
      <vt:variant>
        <vt:lpstr>Embedded OLE Servers</vt:lpstr>
      </vt:variant>
      <vt:variant>
        <vt:i4>2</vt:i4>
      </vt:variant>
      <vt:variant>
        <vt:lpstr>Slide Titles</vt:lpstr>
      </vt:variant>
      <vt:variant>
        <vt:i4>39</vt:i4>
      </vt:variant>
    </vt:vector>
  </HeadingPairs>
  <TitlesOfParts>
    <vt:vector size="47" baseType="lpstr">
      <vt:lpstr>Arial</vt:lpstr>
      <vt:lpstr>Calibri</vt:lpstr>
      <vt:lpstr>Tahoma</vt:lpstr>
      <vt:lpstr>Wingdings</vt:lpstr>
      <vt:lpstr>Times New Roman</vt:lpstr>
      <vt:lpstr>Office tēma</vt:lpstr>
      <vt:lpstr>Chart</vt:lpstr>
      <vt:lpstr>Microsoft Excel Chart</vt:lpstr>
      <vt:lpstr>Labour Market Situation and Measures in Latvia</vt:lpstr>
      <vt:lpstr>Content</vt:lpstr>
      <vt:lpstr>Main Challenges</vt:lpstr>
      <vt:lpstr>Population in 2013</vt:lpstr>
      <vt:lpstr>Demographic burden and burden on social security system</vt:lpstr>
      <vt:lpstr>Influence on Labour Market</vt:lpstr>
      <vt:lpstr>Employment rate EUROSTAT, aged 50-64</vt:lpstr>
      <vt:lpstr>Unemployment rate EUROSTAT,  aged 50-64 </vt:lpstr>
      <vt:lpstr>Registered unemployed 50+ (State Employment Agency, December 2013)</vt:lpstr>
      <vt:lpstr>Active Labour Market Policy Measures</vt:lpstr>
      <vt:lpstr>ALMP financing 2012-2013</vt:lpstr>
      <vt:lpstr>Profiling System</vt:lpstr>
      <vt:lpstr>Involvement in Active Labour  Market Policy Measures</vt:lpstr>
      <vt:lpstr>Short term measures</vt:lpstr>
      <vt:lpstr>Paid Temporary Public Works – Intermediate Labour Market (I)</vt:lpstr>
      <vt:lpstr>Paid Temporary Public Works -Intermediate Labour Market (II)</vt:lpstr>
      <vt:lpstr>Paid Temporary Public Works - Intermediate Labour Market (III)</vt:lpstr>
      <vt:lpstr>Non-formal training (I)</vt:lpstr>
      <vt:lpstr>Non-formal training (II)</vt:lpstr>
      <vt:lpstr>Non-formal training (III)</vt:lpstr>
      <vt:lpstr>Vocational training (I)</vt:lpstr>
      <vt:lpstr>Vocational training (II)</vt:lpstr>
      <vt:lpstr>Vocational training (III)</vt:lpstr>
      <vt:lpstr>Vocational training (IV)</vt:lpstr>
      <vt:lpstr> Lifelong learning measures for the Employed (I) </vt:lpstr>
      <vt:lpstr>Lifelong learning measures for the Employed (II)</vt:lpstr>
      <vt:lpstr>Lifelong learning measures for the Employed (III)</vt:lpstr>
      <vt:lpstr>Lifelong learning measures for the Employed (IV)</vt:lpstr>
      <vt:lpstr>Subsidised Employment (I)</vt:lpstr>
      <vt:lpstr>Subsidised Employment (II)</vt:lpstr>
      <vt:lpstr>On-the-job training - Practical training in the priority sectors (I)</vt:lpstr>
      <vt:lpstr>On-the-job training - Practical training in the priority sectors (II)</vt:lpstr>
      <vt:lpstr>On-the-job training - Training of Unemployed at the Employers’ Request (III) </vt:lpstr>
      <vt:lpstr>Reasons for Unemployment of Older Workers</vt:lpstr>
      <vt:lpstr>The Evaluation of Economic Potential of Pre-Retirement Age Population Group in Latvia (I) </vt:lpstr>
      <vt:lpstr>The Evaluation of Economic Potential of Pre-Retirement Age Population Group in Latvia (II)</vt:lpstr>
      <vt:lpstr>The Evaluation of Economic Potential of Pre-Retirement Age Population Group in Latvia (III)</vt:lpstr>
      <vt:lpstr>World Bank Study “Latvia: Who is Unemployed, Inactive or Needy? Assessment of Post-Crisis Policy Options”</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prezentācija</dc:title>
  <dc:creator>Adrenalin.lv</dc:creator>
  <cp:lastModifiedBy>kristabrantevica</cp:lastModifiedBy>
  <cp:revision>61</cp:revision>
  <dcterms:created xsi:type="dcterms:W3CDTF">2014-01-14T19:57:53Z</dcterms:created>
  <dcterms:modified xsi:type="dcterms:W3CDTF">2014-04-25T09:32:18Z</dcterms:modified>
</cp:coreProperties>
</file>