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charts/chart5.xml" ContentType="application/vnd.openxmlformats-officedocument.drawingml.chart+xml"/>
  <Override PartName="/ppt/theme/themeOverride5.xml" ContentType="application/vnd.openxmlformats-officedocument.themeOverride+xml"/>
  <Override PartName="/ppt/drawings/drawing3.xml" ContentType="application/vnd.openxmlformats-officedocument.drawingml.chartshapes+xml"/>
  <Override PartName="/ppt/notesSlides/notesSlide5.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4.xml" ContentType="application/vnd.openxmlformats-officedocument.drawingml.chartshapes+xml"/>
  <Override PartName="/ppt/charts/chart7.xml" ContentType="application/vnd.openxmlformats-officedocument.drawingml.chart+xml"/>
  <Override PartName="/ppt/notesSlides/notesSlide6.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drawings/drawing5.xml" ContentType="application/vnd.openxmlformats-officedocument.drawingml.chartshapes+xml"/>
  <Override PartName="/ppt/charts/chart9.xml" ContentType="application/vnd.openxmlformats-officedocument.drawingml.chart+xml"/>
  <Override PartName="/ppt/theme/themeOverride8.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0.xml" ContentType="application/vnd.openxmlformats-officedocument.drawingml.chart+xml"/>
  <Override PartName="/ppt/drawings/drawing6.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8" r:id="rId3"/>
    <p:sldId id="259" r:id="rId4"/>
    <p:sldId id="264" r:id="rId5"/>
    <p:sldId id="293" r:id="rId6"/>
    <p:sldId id="294" r:id="rId7"/>
    <p:sldId id="296" r:id="rId8"/>
    <p:sldId id="284" r:id="rId9"/>
    <p:sldId id="274" r:id="rId10"/>
    <p:sldId id="286" r:id="rId11"/>
    <p:sldId id="285" r:id="rId12"/>
    <p:sldId id="289" r:id="rId13"/>
    <p:sldId id="290" r:id="rId14"/>
    <p:sldId id="288" r:id="rId15"/>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73C2"/>
    <a:srgbClr val="B4D4EB"/>
    <a:srgbClr val="67A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14" autoAdjust="0"/>
  </p:normalViewPr>
  <p:slideViewPr>
    <p:cSldViewPr>
      <p:cViewPr>
        <p:scale>
          <a:sx n="66" d="100"/>
          <a:sy n="66" d="100"/>
        </p:scale>
        <p:origin x="-88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Zielony\Desktop\Prezentacja\Prognoza%20GUS%20(version%201).xls"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gbaczewski\AppData\Local\Temp\lfsq_ergan-1.xls"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Zielony\Desktop\Prezentacja\Prognoza%20GUS%20(version%201).xls"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embeddings/oleObject1.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file:///C:\Users\Zielony\Desktop\Prezentacja\Prognoza%20GUS%20(version%201).xls"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1" Type="http://schemas.openxmlformats.org/officeDocument/2006/relationships/oleObject" Target="file:///C:\Users\gbaczewski\Desktop\ROBOCZY\Si&#322;a%20roboczaEmerytury\WiekEmerytalnyZmiany.xlsx" TargetMode="Externa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C:\Users\Zielony\Desktop\Prezentacja\Prognoza%20GUS%20(version%201).xls"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03757169242735"/>
          <c:y val="4.1430961764380304E-2"/>
          <c:w val="0.84995625546806663"/>
          <c:h val="0.83124983567033206"/>
        </c:manualLayout>
      </c:layout>
      <c:areaChart>
        <c:grouping val="stacked"/>
        <c:varyColors val="0"/>
        <c:ser>
          <c:idx val="0"/>
          <c:order val="0"/>
          <c:spPr>
            <a:gradFill flip="none" rotWithShape="1">
              <a:gsLst>
                <a:gs pos="0">
                  <a:srgbClr val="0573C2"/>
                </a:gs>
                <a:gs pos="50000">
                  <a:srgbClr val="67A9D9"/>
                </a:gs>
                <a:gs pos="100000">
                  <a:srgbClr val="B4D4EB"/>
                </a:gs>
              </a:gsLst>
              <a:lin ang="0" scaled="1"/>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c:spPr>
          <c:cat>
            <c:numRef>
              <c:f>Arkusz1!$C$19:$H$19</c:f>
              <c:numCache>
                <c:formatCode>General</c:formatCode>
                <c:ptCount val="6"/>
                <c:pt idx="0">
                  <c:v>2010</c:v>
                </c:pt>
                <c:pt idx="1">
                  <c:v>2015</c:v>
                </c:pt>
                <c:pt idx="2">
                  <c:v>2020</c:v>
                </c:pt>
                <c:pt idx="3">
                  <c:v>2025</c:v>
                </c:pt>
                <c:pt idx="4">
                  <c:v>2030</c:v>
                </c:pt>
                <c:pt idx="5">
                  <c:v>2035</c:v>
                </c:pt>
              </c:numCache>
            </c:numRef>
          </c:cat>
          <c:val>
            <c:numRef>
              <c:f>Arkusz1!$C$24:$H$24</c:f>
              <c:numCache>
                <c:formatCode>#,##0.0</c:formatCode>
                <c:ptCount val="6"/>
                <c:pt idx="0">
                  <c:v>38.091951000000002</c:v>
                </c:pt>
                <c:pt idx="1">
                  <c:v>38.016059000000006</c:v>
                </c:pt>
                <c:pt idx="2">
                  <c:v>37.829888999999994</c:v>
                </c:pt>
                <c:pt idx="3">
                  <c:v>37.438095000000011</c:v>
                </c:pt>
                <c:pt idx="4">
                  <c:v>36.796020000000013</c:v>
                </c:pt>
                <c:pt idx="5">
                  <c:v>35.993069000000006</c:v>
                </c:pt>
              </c:numCache>
            </c:numRef>
          </c:val>
        </c:ser>
        <c:dLbls>
          <c:showLegendKey val="0"/>
          <c:showVal val="0"/>
          <c:showCatName val="0"/>
          <c:showSerName val="0"/>
          <c:showPercent val="0"/>
          <c:showBubbleSize val="0"/>
        </c:dLbls>
        <c:axId val="79141120"/>
        <c:axId val="79613952"/>
      </c:areaChart>
      <c:catAx>
        <c:axId val="79141120"/>
        <c:scaling>
          <c:orientation val="minMax"/>
        </c:scaling>
        <c:delete val="0"/>
        <c:axPos val="b"/>
        <c:numFmt formatCode="General" sourceLinked="1"/>
        <c:majorTickMark val="out"/>
        <c:minorTickMark val="none"/>
        <c:tickLblPos val="nextTo"/>
        <c:crossAx val="79613952"/>
        <c:crosses val="autoZero"/>
        <c:auto val="1"/>
        <c:lblAlgn val="ctr"/>
        <c:lblOffset val="100"/>
        <c:noMultiLvlLbl val="0"/>
      </c:catAx>
      <c:valAx>
        <c:axId val="79613952"/>
        <c:scaling>
          <c:orientation val="minMax"/>
          <c:min val="35"/>
        </c:scaling>
        <c:delete val="0"/>
        <c:axPos val="l"/>
        <c:numFmt formatCode="#,##0.0" sourceLinked="1"/>
        <c:majorTickMark val="out"/>
        <c:minorTickMark val="none"/>
        <c:tickLblPos val="nextTo"/>
        <c:crossAx val="79141120"/>
        <c:crosses val="autoZero"/>
        <c:crossBetween val="midCat"/>
      </c:valAx>
    </c:plotArea>
    <c:plotVisOnly val="1"/>
    <c:dispBlanksAs val="zero"/>
    <c:showDLblsOverMax val="0"/>
  </c:chart>
  <c:txPr>
    <a:bodyPr/>
    <a:lstStyle/>
    <a:p>
      <a:pPr>
        <a:defRPr sz="1800"/>
      </a:pPr>
      <a:endParaRPr lang="pl-PL"/>
    </a:p>
  </c:tx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rgbClr val="0573C2"/>
                </a:solidFill>
              </a:defRPr>
            </a:pPr>
            <a:r>
              <a:rPr lang="pl-PL" sz="2400" dirty="0" smtClean="0">
                <a:solidFill>
                  <a:srgbClr val="0573C2"/>
                </a:solidFill>
              </a:rPr>
              <a:t>Progress of the </a:t>
            </a:r>
          </a:p>
          <a:p>
            <a:pPr>
              <a:defRPr sz="2400">
                <a:solidFill>
                  <a:srgbClr val="0573C2"/>
                </a:solidFill>
              </a:defRPr>
            </a:pPr>
            <a:r>
              <a:rPr lang="pl-PL" sz="2400" dirty="0" err="1" smtClean="0">
                <a:solidFill>
                  <a:srgbClr val="0573C2"/>
                </a:solidFill>
              </a:rPr>
              <a:t>immplementation</a:t>
            </a:r>
            <a:endParaRPr lang="pl-PL" sz="2400" dirty="0">
              <a:solidFill>
                <a:srgbClr val="0573C2"/>
              </a:solidFill>
            </a:endParaRPr>
          </a:p>
        </c:rich>
      </c:tx>
      <c:layout>
        <c:manualLayout>
          <c:xMode val="edge"/>
          <c:yMode val="edge"/>
          <c:x val="0.71988355117686731"/>
          <c:y val="2.8660009998889013E-2"/>
        </c:manualLayout>
      </c:layout>
      <c:overlay val="0"/>
    </c:title>
    <c:autoTitleDeleted val="0"/>
    <c:plotArea>
      <c:layout>
        <c:manualLayout>
          <c:layoutTarget val="inner"/>
          <c:xMode val="edge"/>
          <c:yMode val="edge"/>
          <c:x val="0.14192789393253821"/>
          <c:y val="2.1528163537384733E-2"/>
          <c:w val="0.63234704708892175"/>
          <c:h val="0.96432913704032885"/>
        </c:manualLayout>
      </c:layout>
      <c:radarChart>
        <c:radarStyle val="marker"/>
        <c:varyColors val="0"/>
        <c:ser>
          <c:idx val="0"/>
          <c:order val="0"/>
          <c:tx>
            <c:v>ER</c:v>
          </c:tx>
          <c:spPr>
            <a:ln w="57150">
              <a:solidFill>
                <a:schemeClr val="accent1"/>
              </a:solidFill>
            </a:ln>
          </c:spPr>
          <c:marker>
            <c:symbol val="none"/>
          </c:marker>
          <c:cat>
            <c:strRef>
              <c:f>Data!$B$11:$BB$11</c:f>
              <c:strCache>
                <c:ptCount val="52"/>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pt idx="19">
                  <c:v>2012Q4</c:v>
                </c:pt>
                <c:pt idx="20">
                  <c:v>2013Q1</c:v>
                </c:pt>
                <c:pt idx="21">
                  <c:v>2013Q2</c:v>
                </c:pt>
                <c:pt idx="22">
                  <c:v>2013Q3</c:v>
                </c:pt>
                <c:pt idx="23">
                  <c:v>2013Q4</c:v>
                </c:pt>
                <c:pt idx="24">
                  <c:v>2014Q1</c:v>
                </c:pt>
                <c:pt idx="25">
                  <c:v>2014Q2</c:v>
                </c:pt>
                <c:pt idx="26">
                  <c:v>2014Q3</c:v>
                </c:pt>
                <c:pt idx="27">
                  <c:v>2014Q4</c:v>
                </c:pt>
                <c:pt idx="28">
                  <c:v>2015Q1</c:v>
                </c:pt>
                <c:pt idx="29">
                  <c:v>2015Q2</c:v>
                </c:pt>
                <c:pt idx="30">
                  <c:v>2015Q3</c:v>
                </c:pt>
                <c:pt idx="31">
                  <c:v>2015Q4</c:v>
                </c:pt>
                <c:pt idx="32">
                  <c:v>2016Q1</c:v>
                </c:pt>
                <c:pt idx="33">
                  <c:v>2016Q2</c:v>
                </c:pt>
                <c:pt idx="34">
                  <c:v>2016Q3</c:v>
                </c:pt>
                <c:pt idx="35">
                  <c:v>2016Q4</c:v>
                </c:pt>
                <c:pt idx="36">
                  <c:v>2017Q1</c:v>
                </c:pt>
                <c:pt idx="37">
                  <c:v>2017Q2</c:v>
                </c:pt>
                <c:pt idx="38">
                  <c:v>2017Q3</c:v>
                </c:pt>
                <c:pt idx="39">
                  <c:v>2017Q4</c:v>
                </c:pt>
                <c:pt idx="40">
                  <c:v>2018Q1</c:v>
                </c:pt>
                <c:pt idx="41">
                  <c:v>2018Q2</c:v>
                </c:pt>
                <c:pt idx="42">
                  <c:v>2018Q3</c:v>
                </c:pt>
                <c:pt idx="43">
                  <c:v>2018Q4</c:v>
                </c:pt>
                <c:pt idx="44">
                  <c:v>2019Q1</c:v>
                </c:pt>
                <c:pt idx="45">
                  <c:v>2019Q2</c:v>
                </c:pt>
                <c:pt idx="46">
                  <c:v>2019Q3</c:v>
                </c:pt>
                <c:pt idx="47">
                  <c:v>2019Q4</c:v>
                </c:pt>
                <c:pt idx="48">
                  <c:v>2020Q1</c:v>
                </c:pt>
                <c:pt idx="49">
                  <c:v>2020Q2</c:v>
                </c:pt>
                <c:pt idx="50">
                  <c:v>2020Q3</c:v>
                </c:pt>
                <c:pt idx="51">
                  <c:v>2020Q4</c:v>
                </c:pt>
              </c:strCache>
            </c:strRef>
          </c:cat>
          <c:val>
            <c:numRef>
              <c:f>Data!$B$12:$Y$12</c:f>
              <c:numCache>
                <c:formatCode>#,##0.0</c:formatCode>
                <c:ptCount val="24"/>
                <c:pt idx="0">
                  <c:v>30.5</c:v>
                </c:pt>
                <c:pt idx="1">
                  <c:v>31.8</c:v>
                </c:pt>
                <c:pt idx="2">
                  <c:v>32</c:v>
                </c:pt>
                <c:pt idx="3">
                  <c:v>32</c:v>
                </c:pt>
                <c:pt idx="4">
                  <c:v>31.4</c:v>
                </c:pt>
                <c:pt idx="5">
                  <c:v>31.7</c:v>
                </c:pt>
                <c:pt idx="6">
                  <c:v>33.200000000000003</c:v>
                </c:pt>
                <c:pt idx="7">
                  <c:v>33</c:v>
                </c:pt>
                <c:pt idx="8">
                  <c:v>32.6</c:v>
                </c:pt>
                <c:pt idx="9">
                  <c:v>33.299999999999997</c:v>
                </c:pt>
                <c:pt idx="10">
                  <c:v>34.9</c:v>
                </c:pt>
                <c:pt idx="11">
                  <c:v>35.4</c:v>
                </c:pt>
                <c:pt idx="12">
                  <c:v>35.5</c:v>
                </c:pt>
                <c:pt idx="13">
                  <c:v>36.6</c:v>
                </c:pt>
                <c:pt idx="14">
                  <c:v>37.700000000000003</c:v>
                </c:pt>
                <c:pt idx="15">
                  <c:v>37.700000000000003</c:v>
                </c:pt>
                <c:pt idx="16">
                  <c:v>36.9</c:v>
                </c:pt>
                <c:pt idx="17">
                  <c:v>38.299999999999997</c:v>
                </c:pt>
                <c:pt idx="18">
                  <c:v>39.6</c:v>
                </c:pt>
                <c:pt idx="19">
                  <c:v>39.799999999999997</c:v>
                </c:pt>
                <c:pt idx="20">
                  <c:v>39</c:v>
                </c:pt>
                <c:pt idx="21">
                  <c:v>39.9</c:v>
                </c:pt>
                <c:pt idx="22">
                  <c:v>41.3</c:v>
                </c:pt>
                <c:pt idx="23">
                  <c:v>42</c:v>
                </c:pt>
              </c:numCache>
            </c:numRef>
          </c:val>
        </c:ser>
        <c:ser>
          <c:idx val="1"/>
          <c:order val="1"/>
          <c:tx>
            <c:v>TL</c:v>
          </c:tx>
          <c:spPr>
            <a:ln w="57150">
              <a:solidFill>
                <a:srgbClr val="B4D4EB"/>
              </a:solidFill>
            </a:ln>
          </c:spPr>
          <c:marker>
            <c:symbol val="none"/>
          </c:marker>
          <c:cat>
            <c:strRef>
              <c:f>Data!$B$11:$BB$11</c:f>
              <c:strCache>
                <c:ptCount val="52"/>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pt idx="19">
                  <c:v>2012Q4</c:v>
                </c:pt>
                <c:pt idx="20">
                  <c:v>2013Q1</c:v>
                </c:pt>
                <c:pt idx="21">
                  <c:v>2013Q2</c:v>
                </c:pt>
                <c:pt idx="22">
                  <c:v>2013Q3</c:v>
                </c:pt>
                <c:pt idx="23">
                  <c:v>2013Q4</c:v>
                </c:pt>
                <c:pt idx="24">
                  <c:v>2014Q1</c:v>
                </c:pt>
                <c:pt idx="25">
                  <c:v>2014Q2</c:v>
                </c:pt>
                <c:pt idx="26">
                  <c:v>2014Q3</c:v>
                </c:pt>
                <c:pt idx="27">
                  <c:v>2014Q4</c:v>
                </c:pt>
                <c:pt idx="28">
                  <c:v>2015Q1</c:v>
                </c:pt>
                <c:pt idx="29">
                  <c:v>2015Q2</c:v>
                </c:pt>
                <c:pt idx="30">
                  <c:v>2015Q3</c:v>
                </c:pt>
                <c:pt idx="31">
                  <c:v>2015Q4</c:v>
                </c:pt>
                <c:pt idx="32">
                  <c:v>2016Q1</c:v>
                </c:pt>
                <c:pt idx="33">
                  <c:v>2016Q2</c:v>
                </c:pt>
                <c:pt idx="34">
                  <c:v>2016Q3</c:v>
                </c:pt>
                <c:pt idx="35">
                  <c:v>2016Q4</c:v>
                </c:pt>
                <c:pt idx="36">
                  <c:v>2017Q1</c:v>
                </c:pt>
                <c:pt idx="37">
                  <c:v>2017Q2</c:v>
                </c:pt>
                <c:pt idx="38">
                  <c:v>2017Q3</c:v>
                </c:pt>
                <c:pt idx="39">
                  <c:v>2017Q4</c:v>
                </c:pt>
                <c:pt idx="40">
                  <c:v>2018Q1</c:v>
                </c:pt>
                <c:pt idx="41">
                  <c:v>2018Q2</c:v>
                </c:pt>
                <c:pt idx="42">
                  <c:v>2018Q3</c:v>
                </c:pt>
                <c:pt idx="43">
                  <c:v>2018Q4</c:v>
                </c:pt>
                <c:pt idx="44">
                  <c:v>2019Q1</c:v>
                </c:pt>
                <c:pt idx="45">
                  <c:v>2019Q2</c:v>
                </c:pt>
                <c:pt idx="46">
                  <c:v>2019Q3</c:v>
                </c:pt>
                <c:pt idx="47">
                  <c:v>2019Q4</c:v>
                </c:pt>
                <c:pt idx="48">
                  <c:v>2020Q1</c:v>
                </c:pt>
                <c:pt idx="49">
                  <c:v>2020Q2</c:v>
                </c:pt>
                <c:pt idx="50">
                  <c:v>2020Q3</c:v>
                </c:pt>
                <c:pt idx="51">
                  <c:v>2020Q4</c:v>
                </c:pt>
              </c:strCache>
            </c:strRef>
          </c:cat>
          <c:val>
            <c:numRef>
              <c:f>Data!$B$13:$BB$13</c:f>
              <c:numCache>
                <c:formatCode>0.0</c:formatCode>
                <c:ptCount val="53"/>
                <c:pt idx="0">
                  <c:v>30.5</c:v>
                </c:pt>
                <c:pt idx="1">
                  <c:v>30.882000000000001</c:v>
                </c:pt>
                <c:pt idx="2">
                  <c:v>31.264000000000003</c:v>
                </c:pt>
                <c:pt idx="3">
                  <c:v>31.646000000000004</c:v>
                </c:pt>
                <c:pt idx="4">
                  <c:v>32.028000000000006</c:v>
                </c:pt>
                <c:pt idx="5">
                  <c:v>32.410000000000004</c:v>
                </c:pt>
                <c:pt idx="6">
                  <c:v>32.792000000000002</c:v>
                </c:pt>
                <c:pt idx="7">
                  <c:v>33.173999999999999</c:v>
                </c:pt>
                <c:pt idx="8">
                  <c:v>33.555999999999997</c:v>
                </c:pt>
                <c:pt idx="9">
                  <c:v>33.937999999999995</c:v>
                </c:pt>
                <c:pt idx="10">
                  <c:v>34.319999999999993</c:v>
                </c:pt>
                <c:pt idx="11">
                  <c:v>34.701999999999991</c:v>
                </c:pt>
                <c:pt idx="12">
                  <c:v>35.083999999999989</c:v>
                </c:pt>
                <c:pt idx="13">
                  <c:v>35.465999999999987</c:v>
                </c:pt>
                <c:pt idx="14">
                  <c:v>35.847999999999985</c:v>
                </c:pt>
                <c:pt idx="15">
                  <c:v>36.229999999999983</c:v>
                </c:pt>
                <c:pt idx="16">
                  <c:v>36.611999999999981</c:v>
                </c:pt>
                <c:pt idx="17">
                  <c:v>36.993999999999978</c:v>
                </c:pt>
                <c:pt idx="18">
                  <c:v>37.375999999999976</c:v>
                </c:pt>
                <c:pt idx="19">
                  <c:v>37.757999999999974</c:v>
                </c:pt>
                <c:pt idx="20">
                  <c:v>38.139999999999972</c:v>
                </c:pt>
                <c:pt idx="21">
                  <c:v>38.52199999999997</c:v>
                </c:pt>
                <c:pt idx="22">
                  <c:v>38.903999999999968</c:v>
                </c:pt>
                <c:pt idx="23">
                  <c:v>39.285999999999966</c:v>
                </c:pt>
                <c:pt idx="24">
                  <c:v>39.667999999999964</c:v>
                </c:pt>
                <c:pt idx="25">
                  <c:v>40.049999999999962</c:v>
                </c:pt>
                <c:pt idx="26">
                  <c:v>40.43199999999996</c:v>
                </c:pt>
                <c:pt idx="27">
                  <c:v>40.813999999999957</c:v>
                </c:pt>
                <c:pt idx="28">
                  <c:v>41.195999999999955</c:v>
                </c:pt>
                <c:pt idx="29">
                  <c:v>41.577999999999953</c:v>
                </c:pt>
                <c:pt idx="30">
                  <c:v>41.959999999999951</c:v>
                </c:pt>
                <c:pt idx="31">
                  <c:v>42.341999999999949</c:v>
                </c:pt>
                <c:pt idx="32">
                  <c:v>42.723999999999947</c:v>
                </c:pt>
                <c:pt idx="33">
                  <c:v>43.105999999999945</c:v>
                </c:pt>
                <c:pt idx="34">
                  <c:v>43.487999999999943</c:v>
                </c:pt>
                <c:pt idx="35">
                  <c:v>43.869999999999941</c:v>
                </c:pt>
                <c:pt idx="36">
                  <c:v>44.251999999999938</c:v>
                </c:pt>
                <c:pt idx="37">
                  <c:v>44.633999999999936</c:v>
                </c:pt>
                <c:pt idx="38">
                  <c:v>45.015999999999934</c:v>
                </c:pt>
                <c:pt idx="39">
                  <c:v>45.397999999999932</c:v>
                </c:pt>
                <c:pt idx="40">
                  <c:v>45.77999999999993</c:v>
                </c:pt>
                <c:pt idx="41">
                  <c:v>46.161999999999928</c:v>
                </c:pt>
                <c:pt idx="42">
                  <c:v>46.543999999999926</c:v>
                </c:pt>
                <c:pt idx="43">
                  <c:v>46.925999999999924</c:v>
                </c:pt>
                <c:pt idx="44">
                  <c:v>47.307999999999922</c:v>
                </c:pt>
                <c:pt idx="45">
                  <c:v>47.68999999999992</c:v>
                </c:pt>
                <c:pt idx="46">
                  <c:v>48.071999999999917</c:v>
                </c:pt>
                <c:pt idx="47">
                  <c:v>48.453999999999915</c:v>
                </c:pt>
                <c:pt idx="48">
                  <c:v>48.835999999999913</c:v>
                </c:pt>
                <c:pt idx="49">
                  <c:v>49.217999999999911</c:v>
                </c:pt>
                <c:pt idx="50">
                  <c:v>49.599999999999909</c:v>
                </c:pt>
                <c:pt idx="51">
                  <c:v>49.981999999999907</c:v>
                </c:pt>
              </c:numCache>
            </c:numRef>
          </c:val>
        </c:ser>
        <c:dLbls>
          <c:showLegendKey val="0"/>
          <c:showVal val="0"/>
          <c:showCatName val="0"/>
          <c:showSerName val="0"/>
          <c:showPercent val="0"/>
          <c:showBubbleSize val="0"/>
        </c:dLbls>
        <c:axId val="106305024"/>
        <c:axId val="106306560"/>
      </c:radarChart>
      <c:catAx>
        <c:axId val="106305024"/>
        <c:scaling>
          <c:orientation val="minMax"/>
        </c:scaling>
        <c:delete val="1"/>
        <c:axPos val="b"/>
        <c:majorGridlines/>
        <c:majorTickMark val="none"/>
        <c:minorTickMark val="none"/>
        <c:tickLblPos val="nextTo"/>
        <c:crossAx val="106306560"/>
        <c:crosses val="autoZero"/>
        <c:auto val="1"/>
        <c:lblAlgn val="ctr"/>
        <c:lblOffset val="100"/>
        <c:noMultiLvlLbl val="0"/>
      </c:catAx>
      <c:valAx>
        <c:axId val="106306560"/>
        <c:scaling>
          <c:orientation val="minMax"/>
          <c:min val="30"/>
        </c:scaling>
        <c:delete val="0"/>
        <c:axPos val="l"/>
        <c:majorGridlines/>
        <c:numFmt formatCode="#,##0.0" sourceLinked="1"/>
        <c:majorTickMark val="none"/>
        <c:minorTickMark val="none"/>
        <c:tickLblPos val="nextTo"/>
        <c:txPr>
          <a:bodyPr/>
          <a:lstStyle/>
          <a:p>
            <a:pPr>
              <a:defRPr sz="1600" b="1">
                <a:solidFill>
                  <a:srgbClr val="0573C2"/>
                </a:solidFill>
              </a:defRPr>
            </a:pPr>
            <a:endParaRPr lang="pl-PL"/>
          </a:p>
        </c:txPr>
        <c:crossAx val="106305024"/>
        <c:crosses val="autoZero"/>
        <c:crossBetween val="between"/>
        <c:majorUnit val="10"/>
      </c:valAx>
      <c:spPr>
        <a:noFill/>
      </c:spPr>
    </c:plotArea>
    <c:legend>
      <c:legendPos val="r"/>
      <c:layout>
        <c:manualLayout>
          <c:xMode val="edge"/>
          <c:yMode val="edge"/>
          <c:x val="0.81369178626006333"/>
          <c:y val="0.36254079407843576"/>
          <c:w val="0.17763431313122691"/>
          <c:h val="0.2594308965670481"/>
        </c:manualLayout>
      </c:layout>
      <c:overlay val="0"/>
      <c:txPr>
        <a:bodyPr/>
        <a:lstStyle/>
        <a:p>
          <a:pPr>
            <a:defRPr sz="3600">
              <a:solidFill>
                <a:srgbClr val="0573C2"/>
              </a:solidFill>
            </a:defRPr>
          </a:pPr>
          <a:endParaRPr lang="pl-PL"/>
        </a:p>
      </c:txPr>
    </c:legend>
    <c:plotVisOnly val="1"/>
    <c:dispBlanksAs val="gap"/>
    <c:showDLblsOverMax val="0"/>
  </c:chart>
  <c:spPr>
    <a:noFill/>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solidFill>
                  <a:srgbClr val="0573C2"/>
                </a:solidFill>
              </a:defRPr>
            </a:pPr>
            <a:r>
              <a:rPr lang="pl-PL" sz="2400">
                <a:solidFill>
                  <a:srgbClr val="0573C2"/>
                </a:solidFill>
              </a:rPr>
              <a:t>Poland - 2013</a:t>
            </a:r>
          </a:p>
        </c:rich>
      </c:tx>
      <c:layout>
        <c:manualLayout>
          <c:xMode val="edge"/>
          <c:yMode val="edge"/>
          <c:x val="0.33737373737373738"/>
          <c:y val="1.8987341772151899E-2"/>
        </c:manualLayout>
      </c:layout>
      <c:overlay val="0"/>
    </c:title>
    <c:autoTitleDeleted val="0"/>
    <c:plotArea>
      <c:layout>
        <c:manualLayout>
          <c:layoutTarget val="inner"/>
          <c:xMode val="edge"/>
          <c:yMode val="edge"/>
          <c:x val="8.3875479528541214E-2"/>
          <c:y val="0.12679357165576283"/>
          <c:w val="0.77090158647283535"/>
          <c:h val="0.70163248653830845"/>
        </c:manualLayout>
      </c:layout>
      <c:barChart>
        <c:barDir val="bar"/>
        <c:grouping val="stacked"/>
        <c:varyColors val="0"/>
        <c:ser>
          <c:idx val="0"/>
          <c:order val="0"/>
          <c:tx>
            <c:strRef>
              <c:f>Roboczy!$U$9</c:f>
              <c:strCache>
                <c:ptCount val="1"/>
                <c:pt idx="0">
                  <c:v>Men</c:v>
                </c:pt>
              </c:strCache>
            </c:strRef>
          </c:tx>
          <c:spPr>
            <a:solidFill>
              <a:srgbClr val="0573C5"/>
            </a:solidFill>
            <a:ln>
              <a:solidFill>
                <a:schemeClr val="tx1"/>
              </a:solidFill>
            </a:ln>
          </c:spPr>
          <c:invertIfNegative val="0"/>
          <c:dPt>
            <c:idx val="6"/>
            <c:invertIfNegative val="0"/>
            <c:bubble3D val="0"/>
            <c:spPr>
              <a:solidFill>
                <a:srgbClr val="1F497D">
                  <a:lumMod val="50000"/>
                </a:srgbClr>
              </a:solidFill>
              <a:ln>
                <a:solidFill>
                  <a:schemeClr val="tx1"/>
                </a:solidFill>
              </a:ln>
            </c:spPr>
          </c:dPt>
          <c:cat>
            <c:strRef>
              <c:f>Roboczy!$T$10:$T$27</c:f>
              <c:strCache>
                <c:ptCount val="18"/>
                <c:pt idx="0">
                  <c:v>less than 5</c:v>
                </c:pt>
                <c:pt idx="1">
                  <c:v> 05 - 09</c:v>
                </c:pt>
                <c:pt idx="2">
                  <c:v> 10 - 14</c:v>
                </c:pt>
                <c:pt idx="3">
                  <c:v> 15 - 19</c:v>
                </c:pt>
                <c:pt idx="4">
                  <c:v> 20 - 24</c:v>
                </c:pt>
                <c:pt idx="5">
                  <c:v> 25 - 29</c:v>
                </c:pt>
                <c:pt idx="6">
                  <c:v> 30 - 34</c:v>
                </c:pt>
                <c:pt idx="7">
                  <c:v> 35 - 39</c:v>
                </c:pt>
                <c:pt idx="8">
                  <c:v> 40 - 44</c:v>
                </c:pt>
                <c:pt idx="9">
                  <c:v> 45 - 49</c:v>
                </c:pt>
                <c:pt idx="10">
                  <c:v> 50 - 54</c:v>
                </c:pt>
                <c:pt idx="11">
                  <c:v> 55 - 59</c:v>
                </c:pt>
                <c:pt idx="12">
                  <c:v> 60 - 64</c:v>
                </c:pt>
                <c:pt idx="13">
                  <c:v> 65 -69</c:v>
                </c:pt>
                <c:pt idx="14">
                  <c:v> 70 - 74</c:v>
                </c:pt>
                <c:pt idx="15">
                  <c:v> 75 - 79</c:v>
                </c:pt>
                <c:pt idx="16">
                  <c:v> 80 - 84</c:v>
                </c:pt>
                <c:pt idx="17">
                  <c:v> 85+</c:v>
                </c:pt>
              </c:strCache>
            </c:strRef>
          </c:cat>
          <c:val>
            <c:numRef>
              <c:f>Roboczy!$U$10:$U$27</c:f>
              <c:numCache>
                <c:formatCode>#,##0</c:formatCode>
                <c:ptCount val="18"/>
                <c:pt idx="0">
                  <c:v>-1055.5219999999999</c:v>
                </c:pt>
                <c:pt idx="1">
                  <c:v>-957.98199999999997</c:v>
                </c:pt>
                <c:pt idx="2">
                  <c:v>-960.702</c:v>
                </c:pt>
                <c:pt idx="3">
                  <c:v>-1134.117</c:v>
                </c:pt>
                <c:pt idx="4">
                  <c:v>-1374.885</c:v>
                </c:pt>
                <c:pt idx="5">
                  <c:v>-1602.319</c:v>
                </c:pt>
                <c:pt idx="6">
                  <c:v>-1612.7439999999999</c:v>
                </c:pt>
                <c:pt idx="7">
                  <c:v>-1490.4059999999999</c:v>
                </c:pt>
                <c:pt idx="8">
                  <c:v>-1246.327</c:v>
                </c:pt>
                <c:pt idx="9">
                  <c:v>-1185.73</c:v>
                </c:pt>
                <c:pt idx="10">
                  <c:v>-1339.104</c:v>
                </c:pt>
                <c:pt idx="11">
                  <c:v>-1410.0830000000001</c:v>
                </c:pt>
                <c:pt idx="12">
                  <c:v>-1184.259</c:v>
                </c:pt>
                <c:pt idx="13">
                  <c:v>-711.00099999999998</c:v>
                </c:pt>
                <c:pt idx="14">
                  <c:v>-522.50099999999998</c:v>
                </c:pt>
                <c:pt idx="15">
                  <c:v>-425.03</c:v>
                </c:pt>
                <c:pt idx="16">
                  <c:v>-282.98599999999999</c:v>
                </c:pt>
                <c:pt idx="17">
                  <c:v>-153.636</c:v>
                </c:pt>
              </c:numCache>
            </c:numRef>
          </c:val>
        </c:ser>
        <c:ser>
          <c:idx val="1"/>
          <c:order val="1"/>
          <c:tx>
            <c:strRef>
              <c:f>Roboczy!$V$9</c:f>
              <c:strCache>
                <c:ptCount val="1"/>
                <c:pt idx="0">
                  <c:v>Women</c:v>
                </c:pt>
              </c:strCache>
            </c:strRef>
          </c:tx>
          <c:spPr>
            <a:solidFill>
              <a:srgbClr val="67A9D9"/>
            </a:solidFill>
            <a:ln>
              <a:solidFill>
                <a:schemeClr val="tx1"/>
              </a:solidFill>
            </a:ln>
          </c:spPr>
          <c:invertIfNegative val="0"/>
          <c:dPt>
            <c:idx val="6"/>
            <c:invertIfNegative val="0"/>
            <c:bubble3D val="0"/>
            <c:spPr>
              <a:solidFill>
                <a:srgbClr val="1F497D">
                  <a:lumMod val="50000"/>
                </a:srgbClr>
              </a:solidFill>
              <a:ln>
                <a:solidFill>
                  <a:schemeClr val="tx1"/>
                </a:solidFill>
              </a:ln>
            </c:spPr>
          </c:dPt>
          <c:cat>
            <c:strRef>
              <c:f>Roboczy!$T$10:$T$27</c:f>
              <c:strCache>
                <c:ptCount val="18"/>
                <c:pt idx="0">
                  <c:v>less than 5</c:v>
                </c:pt>
                <c:pt idx="1">
                  <c:v> 05 - 09</c:v>
                </c:pt>
                <c:pt idx="2">
                  <c:v> 10 - 14</c:v>
                </c:pt>
                <c:pt idx="3">
                  <c:v> 15 - 19</c:v>
                </c:pt>
                <c:pt idx="4">
                  <c:v> 20 - 24</c:v>
                </c:pt>
                <c:pt idx="5">
                  <c:v> 25 - 29</c:v>
                </c:pt>
                <c:pt idx="6">
                  <c:v> 30 - 34</c:v>
                </c:pt>
                <c:pt idx="7">
                  <c:v> 35 - 39</c:v>
                </c:pt>
                <c:pt idx="8">
                  <c:v> 40 - 44</c:v>
                </c:pt>
                <c:pt idx="9">
                  <c:v> 45 - 49</c:v>
                </c:pt>
                <c:pt idx="10">
                  <c:v> 50 - 54</c:v>
                </c:pt>
                <c:pt idx="11">
                  <c:v> 55 - 59</c:v>
                </c:pt>
                <c:pt idx="12">
                  <c:v> 60 - 64</c:v>
                </c:pt>
                <c:pt idx="13">
                  <c:v> 65 -69</c:v>
                </c:pt>
                <c:pt idx="14">
                  <c:v> 70 - 74</c:v>
                </c:pt>
                <c:pt idx="15">
                  <c:v> 75 - 79</c:v>
                </c:pt>
                <c:pt idx="16">
                  <c:v> 80 - 84</c:v>
                </c:pt>
                <c:pt idx="17">
                  <c:v> 85+</c:v>
                </c:pt>
              </c:strCache>
            </c:strRef>
          </c:cat>
          <c:val>
            <c:numRef>
              <c:f>Roboczy!$V$10:$V$27</c:f>
              <c:numCache>
                <c:formatCode>#,##0</c:formatCode>
                <c:ptCount val="18"/>
                <c:pt idx="0">
                  <c:v>1000.7329999999999</c:v>
                </c:pt>
                <c:pt idx="1">
                  <c:v>909.60900000000004</c:v>
                </c:pt>
                <c:pt idx="2">
                  <c:v>912.06600000000003</c:v>
                </c:pt>
                <c:pt idx="3">
                  <c:v>1084.5450000000001</c:v>
                </c:pt>
                <c:pt idx="4">
                  <c:v>1322.12</c:v>
                </c:pt>
                <c:pt idx="5">
                  <c:v>1554.8710000000001</c:v>
                </c:pt>
                <c:pt idx="6">
                  <c:v>1568.222</c:v>
                </c:pt>
                <c:pt idx="7">
                  <c:v>1452.1369999999999</c:v>
                </c:pt>
                <c:pt idx="8">
                  <c:v>1224.444</c:v>
                </c:pt>
                <c:pt idx="9">
                  <c:v>1181.9349999999999</c:v>
                </c:pt>
                <c:pt idx="10">
                  <c:v>1381.204</c:v>
                </c:pt>
                <c:pt idx="11">
                  <c:v>1526.26</c:v>
                </c:pt>
                <c:pt idx="12">
                  <c:v>1373.26</c:v>
                </c:pt>
                <c:pt idx="13">
                  <c:v>902.68600000000004</c:v>
                </c:pt>
                <c:pt idx="14">
                  <c:v>763.62</c:v>
                </c:pt>
                <c:pt idx="15">
                  <c:v>719.56100000000004</c:v>
                </c:pt>
                <c:pt idx="16">
                  <c:v>572.91999999999996</c:v>
                </c:pt>
                <c:pt idx="17">
                  <c:v>433.77199999999999</c:v>
                </c:pt>
              </c:numCache>
            </c:numRef>
          </c:val>
        </c:ser>
        <c:dLbls>
          <c:showLegendKey val="0"/>
          <c:showVal val="0"/>
          <c:showCatName val="0"/>
          <c:showSerName val="0"/>
          <c:showPercent val="0"/>
          <c:showBubbleSize val="0"/>
        </c:dLbls>
        <c:gapWidth val="30"/>
        <c:overlap val="100"/>
        <c:axId val="106146816"/>
        <c:axId val="106152704"/>
      </c:barChart>
      <c:catAx>
        <c:axId val="106146816"/>
        <c:scaling>
          <c:orientation val="minMax"/>
        </c:scaling>
        <c:delete val="0"/>
        <c:axPos val="l"/>
        <c:numFmt formatCode="General" sourceLinked="1"/>
        <c:majorTickMark val="out"/>
        <c:minorTickMark val="none"/>
        <c:tickLblPos val="low"/>
        <c:txPr>
          <a:bodyPr/>
          <a:lstStyle/>
          <a:p>
            <a:pPr>
              <a:defRPr sz="1400"/>
            </a:pPr>
            <a:endParaRPr lang="pl-PL"/>
          </a:p>
        </c:txPr>
        <c:crossAx val="106152704"/>
        <c:crosses val="autoZero"/>
        <c:auto val="1"/>
        <c:lblAlgn val="ctr"/>
        <c:lblOffset val="100"/>
        <c:noMultiLvlLbl val="0"/>
      </c:catAx>
      <c:valAx>
        <c:axId val="106152704"/>
        <c:scaling>
          <c:orientation val="minMax"/>
        </c:scaling>
        <c:delete val="0"/>
        <c:axPos val="b"/>
        <c:numFmt formatCode="#,##0;[Black]#,##0" sourceLinked="0"/>
        <c:majorTickMark val="out"/>
        <c:minorTickMark val="none"/>
        <c:tickLblPos val="nextTo"/>
        <c:crossAx val="106146816"/>
        <c:crosses val="autoZero"/>
        <c:crossBetween val="between"/>
      </c:valAx>
      <c:spPr>
        <a:noFill/>
        <a:ln w="25399">
          <a:noFill/>
        </a:ln>
      </c:spPr>
    </c:plotArea>
    <c:legend>
      <c:legendPos val="b"/>
      <c:layout/>
      <c:overlay val="0"/>
      <c:txPr>
        <a:bodyPr/>
        <a:lstStyle/>
        <a:p>
          <a:pPr>
            <a:defRPr sz="1800">
              <a:solidFill>
                <a:srgbClr val="0573C2"/>
              </a:solidFill>
            </a:defRPr>
          </a:pPr>
          <a:endParaRPr lang="pl-PL"/>
        </a:p>
      </c:txPr>
    </c:legend>
    <c:plotVisOnly val="1"/>
    <c:dispBlanksAs val="gap"/>
    <c:showDLblsOverMax val="0"/>
  </c:chart>
  <c:spPr>
    <a:noFill/>
    <a:ln>
      <a:noFill/>
    </a:ln>
  </c:spPr>
  <c:txPr>
    <a:bodyPr/>
    <a:lstStyle/>
    <a:p>
      <a:pPr>
        <a:defRPr sz="1400"/>
      </a:pPr>
      <a:endParaRPr lang="pl-PL"/>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solidFill>
                  <a:srgbClr val="0573C2"/>
                </a:solidFill>
              </a:defRPr>
            </a:pPr>
            <a:r>
              <a:rPr lang="pl-PL" sz="2400">
                <a:solidFill>
                  <a:srgbClr val="0573C2"/>
                </a:solidFill>
              </a:rPr>
              <a:t>Poland - 2040</a:t>
            </a:r>
          </a:p>
        </c:rich>
      </c:tx>
      <c:layout>
        <c:manualLayout>
          <c:xMode val="edge"/>
          <c:yMode val="edge"/>
          <c:x val="0.40341107309918561"/>
          <c:y val="1.9108246651445854E-2"/>
        </c:manualLayout>
      </c:layout>
      <c:overlay val="0"/>
    </c:title>
    <c:autoTitleDeleted val="0"/>
    <c:plotArea>
      <c:layout>
        <c:manualLayout>
          <c:layoutTarget val="inner"/>
          <c:xMode val="edge"/>
          <c:yMode val="edge"/>
          <c:x val="8.3875479528541214E-2"/>
          <c:y val="0.12679357165576283"/>
          <c:w val="0.72592610001936275"/>
          <c:h val="0.70163248653830845"/>
        </c:manualLayout>
      </c:layout>
      <c:barChart>
        <c:barDir val="bar"/>
        <c:grouping val="stacked"/>
        <c:varyColors val="0"/>
        <c:ser>
          <c:idx val="0"/>
          <c:order val="0"/>
          <c:tx>
            <c:strRef>
              <c:f>Roboczy!$U$107</c:f>
              <c:strCache>
                <c:ptCount val="1"/>
                <c:pt idx="0">
                  <c:v>Men</c:v>
                </c:pt>
              </c:strCache>
            </c:strRef>
          </c:tx>
          <c:spPr>
            <a:solidFill>
              <a:srgbClr val="0573C5"/>
            </a:solidFill>
            <a:ln>
              <a:solidFill>
                <a:schemeClr val="tx1"/>
              </a:solidFill>
            </a:ln>
          </c:spPr>
          <c:invertIfNegative val="0"/>
          <c:dPt>
            <c:idx val="11"/>
            <c:invertIfNegative val="0"/>
            <c:bubble3D val="0"/>
            <c:spPr>
              <a:solidFill>
                <a:srgbClr val="1F497D">
                  <a:lumMod val="50000"/>
                </a:srgbClr>
              </a:solidFill>
              <a:ln>
                <a:solidFill>
                  <a:schemeClr val="tx1"/>
                </a:solidFill>
              </a:ln>
            </c:spPr>
          </c:dPt>
          <c:cat>
            <c:strRef>
              <c:f>Roboczy!$T$108:$T$125</c:f>
              <c:strCache>
                <c:ptCount val="18"/>
                <c:pt idx="0">
                  <c:v>less than 5 </c:v>
                </c:pt>
                <c:pt idx="1">
                  <c:v> 05 - 09</c:v>
                </c:pt>
                <c:pt idx="2">
                  <c:v> 10 - 14</c:v>
                </c:pt>
                <c:pt idx="3">
                  <c:v> 15 - 19</c:v>
                </c:pt>
                <c:pt idx="4">
                  <c:v> 20 - 24</c:v>
                </c:pt>
                <c:pt idx="5">
                  <c:v> 25 - 29</c:v>
                </c:pt>
                <c:pt idx="6">
                  <c:v> 30 - 34</c:v>
                </c:pt>
                <c:pt idx="7">
                  <c:v> 35 - 39</c:v>
                </c:pt>
                <c:pt idx="8">
                  <c:v> 40 - 44</c:v>
                </c:pt>
                <c:pt idx="9">
                  <c:v> 45 - 49</c:v>
                </c:pt>
                <c:pt idx="10">
                  <c:v> 50 - 54</c:v>
                </c:pt>
                <c:pt idx="11">
                  <c:v> 55 - 59</c:v>
                </c:pt>
                <c:pt idx="12">
                  <c:v> 60 - 64</c:v>
                </c:pt>
                <c:pt idx="13">
                  <c:v> 65 -69</c:v>
                </c:pt>
                <c:pt idx="14">
                  <c:v> 70 - 74</c:v>
                </c:pt>
                <c:pt idx="15">
                  <c:v> 75 - 79</c:v>
                </c:pt>
                <c:pt idx="16">
                  <c:v> 80 - 84</c:v>
                </c:pt>
                <c:pt idx="17">
                  <c:v> 85+</c:v>
                </c:pt>
              </c:strCache>
            </c:strRef>
          </c:cat>
          <c:val>
            <c:numRef>
              <c:f>Roboczy!$U$108:$U$125</c:f>
              <c:numCache>
                <c:formatCode>#,##0</c:formatCode>
                <c:ptCount val="18"/>
                <c:pt idx="0">
                  <c:v>-735.10699999999997</c:v>
                </c:pt>
                <c:pt idx="1">
                  <c:v>-723.73800000000006</c:v>
                </c:pt>
                <c:pt idx="2">
                  <c:v>-767.96500000000003</c:v>
                </c:pt>
                <c:pt idx="3">
                  <c:v>-872.05899999999997</c:v>
                </c:pt>
                <c:pt idx="4">
                  <c:v>-1002.278</c:v>
                </c:pt>
                <c:pt idx="5">
                  <c:v>-1099.6959999999999</c:v>
                </c:pt>
                <c:pt idx="6">
                  <c:v>-1028.6969999999999</c:v>
                </c:pt>
                <c:pt idx="7">
                  <c:v>-928.67499999999995</c:v>
                </c:pt>
                <c:pt idx="8">
                  <c:v>-1039.9549999999999</c:v>
                </c:pt>
                <c:pt idx="9">
                  <c:v>-1267.442</c:v>
                </c:pt>
                <c:pt idx="10">
                  <c:v>-1429.42</c:v>
                </c:pt>
                <c:pt idx="11">
                  <c:v>-1485.548</c:v>
                </c:pt>
                <c:pt idx="12">
                  <c:v>-1289.9290000000001</c:v>
                </c:pt>
                <c:pt idx="13">
                  <c:v>-1034.5350000000001</c:v>
                </c:pt>
                <c:pt idx="14">
                  <c:v>-810.49</c:v>
                </c:pt>
                <c:pt idx="15">
                  <c:v>-729.74800000000005</c:v>
                </c:pt>
                <c:pt idx="16">
                  <c:v>-641.80899999999997</c:v>
                </c:pt>
                <c:pt idx="17">
                  <c:v>-512.06500000000005</c:v>
                </c:pt>
              </c:numCache>
            </c:numRef>
          </c:val>
        </c:ser>
        <c:ser>
          <c:idx val="1"/>
          <c:order val="1"/>
          <c:tx>
            <c:strRef>
              <c:f>Roboczy!$V$107</c:f>
              <c:strCache>
                <c:ptCount val="1"/>
                <c:pt idx="0">
                  <c:v>Women</c:v>
                </c:pt>
              </c:strCache>
            </c:strRef>
          </c:tx>
          <c:spPr>
            <a:solidFill>
              <a:srgbClr val="67A9D9"/>
            </a:solidFill>
            <a:ln>
              <a:solidFill>
                <a:schemeClr val="tx1"/>
              </a:solidFill>
            </a:ln>
          </c:spPr>
          <c:invertIfNegative val="0"/>
          <c:dPt>
            <c:idx val="11"/>
            <c:invertIfNegative val="0"/>
            <c:bubble3D val="0"/>
            <c:spPr>
              <a:solidFill>
                <a:srgbClr val="1F497D">
                  <a:lumMod val="50000"/>
                </a:srgbClr>
              </a:solidFill>
              <a:ln>
                <a:solidFill>
                  <a:schemeClr val="tx1"/>
                </a:solidFill>
              </a:ln>
            </c:spPr>
          </c:dPt>
          <c:cat>
            <c:strRef>
              <c:f>Roboczy!$T$108:$T$125</c:f>
              <c:strCache>
                <c:ptCount val="18"/>
                <c:pt idx="0">
                  <c:v>less than 5 </c:v>
                </c:pt>
                <c:pt idx="1">
                  <c:v> 05 - 09</c:v>
                </c:pt>
                <c:pt idx="2">
                  <c:v> 10 - 14</c:v>
                </c:pt>
                <c:pt idx="3">
                  <c:v> 15 - 19</c:v>
                </c:pt>
                <c:pt idx="4">
                  <c:v> 20 - 24</c:v>
                </c:pt>
                <c:pt idx="5">
                  <c:v> 25 - 29</c:v>
                </c:pt>
                <c:pt idx="6">
                  <c:v> 30 - 34</c:v>
                </c:pt>
                <c:pt idx="7">
                  <c:v> 35 - 39</c:v>
                </c:pt>
                <c:pt idx="8">
                  <c:v> 40 - 44</c:v>
                </c:pt>
                <c:pt idx="9">
                  <c:v> 45 - 49</c:v>
                </c:pt>
                <c:pt idx="10">
                  <c:v> 50 - 54</c:v>
                </c:pt>
                <c:pt idx="11">
                  <c:v> 55 - 59</c:v>
                </c:pt>
                <c:pt idx="12">
                  <c:v> 60 - 64</c:v>
                </c:pt>
                <c:pt idx="13">
                  <c:v> 65 -69</c:v>
                </c:pt>
                <c:pt idx="14">
                  <c:v> 70 - 74</c:v>
                </c:pt>
                <c:pt idx="15">
                  <c:v> 75 - 79</c:v>
                </c:pt>
                <c:pt idx="16">
                  <c:v> 80 - 84</c:v>
                </c:pt>
                <c:pt idx="17">
                  <c:v> 85+</c:v>
                </c:pt>
              </c:strCache>
            </c:strRef>
          </c:cat>
          <c:val>
            <c:numRef>
              <c:f>Roboczy!$V$108:$V$125</c:f>
              <c:numCache>
                <c:formatCode>#,##0</c:formatCode>
                <c:ptCount val="18"/>
                <c:pt idx="0">
                  <c:v>702.66700000000003</c:v>
                </c:pt>
                <c:pt idx="1">
                  <c:v>692.82799999999997</c:v>
                </c:pt>
                <c:pt idx="2">
                  <c:v>733.71299999999997</c:v>
                </c:pt>
                <c:pt idx="3">
                  <c:v>833.68600000000004</c:v>
                </c:pt>
                <c:pt idx="4">
                  <c:v>949.68</c:v>
                </c:pt>
                <c:pt idx="5">
                  <c:v>1019.877</c:v>
                </c:pt>
                <c:pt idx="6">
                  <c:v>952.37800000000004</c:v>
                </c:pt>
                <c:pt idx="7">
                  <c:v>870.04899999999998</c:v>
                </c:pt>
                <c:pt idx="8">
                  <c:v>993.2</c:v>
                </c:pt>
                <c:pt idx="9">
                  <c:v>1231.721</c:v>
                </c:pt>
                <c:pt idx="10">
                  <c:v>1431.0360000000001</c:v>
                </c:pt>
                <c:pt idx="11">
                  <c:v>1562.3040000000001</c:v>
                </c:pt>
                <c:pt idx="12">
                  <c:v>1412.7750000000001</c:v>
                </c:pt>
                <c:pt idx="13">
                  <c:v>1189.7370000000001</c:v>
                </c:pt>
                <c:pt idx="14">
                  <c:v>1004.545</c:v>
                </c:pt>
                <c:pt idx="15">
                  <c:v>1010.64</c:v>
                </c:pt>
                <c:pt idx="16">
                  <c:v>1032.5450000000001</c:v>
                </c:pt>
                <c:pt idx="17">
                  <c:v>1089.5070000000001</c:v>
                </c:pt>
              </c:numCache>
            </c:numRef>
          </c:val>
        </c:ser>
        <c:dLbls>
          <c:showLegendKey val="0"/>
          <c:showVal val="0"/>
          <c:showCatName val="0"/>
          <c:showSerName val="0"/>
          <c:showPercent val="0"/>
          <c:showBubbleSize val="0"/>
        </c:dLbls>
        <c:gapWidth val="30"/>
        <c:overlap val="100"/>
        <c:axId val="106187008"/>
        <c:axId val="106209280"/>
      </c:barChart>
      <c:catAx>
        <c:axId val="106187008"/>
        <c:scaling>
          <c:orientation val="minMax"/>
        </c:scaling>
        <c:delete val="0"/>
        <c:axPos val="l"/>
        <c:numFmt formatCode="General" sourceLinked="1"/>
        <c:majorTickMark val="out"/>
        <c:minorTickMark val="none"/>
        <c:tickLblPos val="low"/>
        <c:crossAx val="106209280"/>
        <c:crosses val="autoZero"/>
        <c:auto val="1"/>
        <c:lblAlgn val="ctr"/>
        <c:lblOffset val="100"/>
        <c:tickLblSkip val="1"/>
        <c:noMultiLvlLbl val="0"/>
      </c:catAx>
      <c:valAx>
        <c:axId val="106209280"/>
        <c:scaling>
          <c:orientation val="minMax"/>
        </c:scaling>
        <c:delete val="0"/>
        <c:axPos val="b"/>
        <c:numFmt formatCode="#,##0;[Black]#,##0" sourceLinked="0"/>
        <c:majorTickMark val="out"/>
        <c:minorTickMark val="none"/>
        <c:tickLblPos val="nextTo"/>
        <c:crossAx val="106187008"/>
        <c:crosses val="autoZero"/>
        <c:crossBetween val="between"/>
      </c:valAx>
      <c:spPr>
        <a:noFill/>
        <a:ln w="25380">
          <a:noFill/>
        </a:ln>
      </c:spPr>
    </c:plotArea>
    <c:legend>
      <c:legendPos val="b"/>
      <c:layout/>
      <c:overlay val="0"/>
      <c:txPr>
        <a:bodyPr/>
        <a:lstStyle/>
        <a:p>
          <a:pPr>
            <a:defRPr sz="1600">
              <a:solidFill>
                <a:srgbClr val="0573C2"/>
              </a:solidFill>
            </a:defRPr>
          </a:pPr>
          <a:endParaRPr lang="pl-PL"/>
        </a:p>
      </c:txPr>
    </c:legend>
    <c:plotVisOnly val="1"/>
    <c:dispBlanksAs val="gap"/>
    <c:showDLblsOverMax val="0"/>
  </c:chart>
  <c:spPr>
    <a:noFill/>
    <a:ln>
      <a:noFill/>
    </a:ln>
  </c:spPr>
  <c:txPr>
    <a:bodyPr/>
    <a:lstStyle/>
    <a:p>
      <a:pPr>
        <a:defRPr sz="1400"/>
      </a:pPr>
      <a:endParaRPr lang="pl-PL"/>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03757169242735"/>
          <c:y val="4.1430961764380304E-2"/>
          <c:w val="0.84995625546806663"/>
          <c:h val="0.83124983567033206"/>
        </c:manualLayout>
      </c:layout>
      <c:areaChart>
        <c:grouping val="stacked"/>
        <c:varyColors val="0"/>
        <c:dLbls>
          <c:showLegendKey val="0"/>
          <c:showVal val="0"/>
          <c:showCatName val="0"/>
          <c:showSerName val="0"/>
          <c:showPercent val="0"/>
          <c:showBubbleSize val="0"/>
        </c:dLbls>
        <c:axId val="97355648"/>
        <c:axId val="97357184"/>
      </c:areaChart>
      <c:catAx>
        <c:axId val="97355648"/>
        <c:scaling>
          <c:orientation val="minMax"/>
        </c:scaling>
        <c:delete val="0"/>
        <c:axPos val="b"/>
        <c:numFmt formatCode="General" sourceLinked="1"/>
        <c:majorTickMark val="out"/>
        <c:minorTickMark val="none"/>
        <c:tickLblPos val="nextTo"/>
        <c:crossAx val="97357184"/>
        <c:crosses val="autoZero"/>
        <c:auto val="1"/>
        <c:lblAlgn val="ctr"/>
        <c:lblOffset val="100"/>
        <c:noMultiLvlLbl val="0"/>
      </c:catAx>
      <c:valAx>
        <c:axId val="97357184"/>
        <c:scaling>
          <c:orientation val="minMax"/>
          <c:min val="35"/>
        </c:scaling>
        <c:delete val="0"/>
        <c:axPos val="l"/>
        <c:numFmt formatCode="#,##0.0" sourceLinked="1"/>
        <c:majorTickMark val="out"/>
        <c:minorTickMark val="none"/>
        <c:tickLblPos val="nextTo"/>
        <c:crossAx val="97355648"/>
        <c:crosses val="autoZero"/>
        <c:crossBetween val="midCat"/>
      </c:valAx>
    </c:plotArea>
    <c:plotVisOnly val="1"/>
    <c:dispBlanksAs val="zero"/>
    <c:showDLblsOverMax val="0"/>
  </c:chart>
  <c:txPr>
    <a:bodyPr/>
    <a:lstStyle/>
    <a:p>
      <a:pPr>
        <a:defRPr sz="1800"/>
      </a:pPr>
      <a:endParaRPr lang="pl-PL"/>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8593582492329297E-2"/>
          <c:y val="3.5800139542394381E-2"/>
          <c:w val="0.89558482126353922"/>
          <c:h val="0.65015356981395245"/>
        </c:manualLayout>
      </c:layout>
      <c:barChart>
        <c:barDir val="col"/>
        <c:grouping val="clustered"/>
        <c:varyColors val="0"/>
        <c:ser>
          <c:idx val="0"/>
          <c:order val="0"/>
          <c:tx>
            <c:strRef>
              <c:f>'[wsk. zatrudn. 15-24, 55-64 lfsa_ergan-8.xls]Data'!$B$127</c:f>
              <c:strCache>
                <c:ptCount val="1"/>
                <c:pt idx="0">
                  <c:v>2013</c:v>
                </c:pt>
              </c:strCache>
            </c:strRef>
          </c:tx>
          <c:spPr>
            <a:solidFill>
              <a:srgbClr val="B4D4EB"/>
            </a:solidFill>
          </c:spPr>
          <c:invertIfNegative val="0"/>
          <c:dPt>
            <c:idx val="6"/>
            <c:invertIfNegative val="0"/>
            <c:bubble3D val="0"/>
            <c:spPr>
              <a:solidFill>
                <a:srgbClr val="67A9D9"/>
              </a:solidFill>
            </c:spPr>
          </c:dPt>
          <c:dLbls>
            <c:dLbl>
              <c:idx val="6"/>
              <c:layout/>
              <c:showLegendKey val="0"/>
              <c:showVal val="1"/>
              <c:showCatName val="0"/>
              <c:showSerName val="0"/>
              <c:showPercent val="0"/>
              <c:showBubbleSize val="0"/>
            </c:dLbl>
            <c:txPr>
              <a:bodyPr/>
              <a:lstStyle/>
              <a:p>
                <a:pPr>
                  <a:defRPr sz="1600" b="1"/>
                </a:pPr>
                <a:endParaRPr lang="pl-PL"/>
              </a:p>
            </c:txPr>
            <c:showLegendKey val="0"/>
            <c:showVal val="0"/>
            <c:showCatName val="0"/>
            <c:showSerName val="0"/>
            <c:showPercent val="0"/>
            <c:showBubbleSize val="0"/>
          </c:dLbls>
          <c:cat>
            <c:strRef>
              <c:f>'[wsk. zatrudn. 15-24, 55-64 lfsa_ergan-8.xls]Data'!$A$128:$A$155</c:f>
              <c:strCache>
                <c:ptCount val="28"/>
                <c:pt idx="0">
                  <c:v>Slovenia</c:v>
                </c:pt>
                <c:pt idx="1">
                  <c:v>Greece</c:v>
                </c:pt>
                <c:pt idx="2">
                  <c:v>Malta</c:v>
                </c:pt>
                <c:pt idx="3">
                  <c:v>Croatia</c:v>
                </c:pt>
                <c:pt idx="4">
                  <c:v>Hungary</c:v>
                </c:pt>
                <c:pt idx="5">
                  <c:v>Luxembourg</c:v>
                </c:pt>
                <c:pt idx="6">
                  <c:v>Poland</c:v>
                </c:pt>
                <c:pt idx="7">
                  <c:v>Romania</c:v>
                </c:pt>
                <c:pt idx="8">
                  <c:v>Belgium</c:v>
                </c:pt>
                <c:pt idx="9">
                  <c:v>Italy</c:v>
                </c:pt>
                <c:pt idx="10">
                  <c:v>Spain</c:v>
                </c:pt>
                <c:pt idx="11">
                  <c:v>Slovakia</c:v>
                </c:pt>
                <c:pt idx="12">
                  <c:v>Austria</c:v>
                </c:pt>
                <c:pt idx="13">
                  <c:v>France</c:v>
                </c:pt>
                <c:pt idx="14">
                  <c:v>Portugal</c:v>
                </c:pt>
                <c:pt idx="15">
                  <c:v>Bulgaria</c:v>
                </c:pt>
                <c:pt idx="16">
                  <c:v>Cyprus</c:v>
                </c:pt>
                <c:pt idx="17">
                  <c:v>Ireland</c:v>
                </c:pt>
                <c:pt idx="18">
                  <c:v>Czech Republic</c:v>
                </c:pt>
                <c:pt idx="19">
                  <c:v>Lithuania</c:v>
                </c:pt>
                <c:pt idx="20">
                  <c:v>Latvia</c:v>
                </c:pt>
                <c:pt idx="21">
                  <c:v>Finland</c:v>
                </c:pt>
                <c:pt idx="22">
                  <c:v>United Kingdom</c:v>
                </c:pt>
                <c:pt idx="23">
                  <c:v>Netherlands</c:v>
                </c:pt>
                <c:pt idx="24">
                  <c:v>Denmark</c:v>
                </c:pt>
                <c:pt idx="25">
                  <c:v>Estonia</c:v>
                </c:pt>
                <c:pt idx="26">
                  <c:v>Germany</c:v>
                </c:pt>
                <c:pt idx="27">
                  <c:v>Sweden</c:v>
                </c:pt>
              </c:strCache>
            </c:strRef>
          </c:cat>
          <c:val>
            <c:numRef>
              <c:f>'[wsk. zatrudn. 15-24, 55-64 lfsa_ergan-8.xls]Data'!$B$128:$B$155</c:f>
              <c:numCache>
                <c:formatCode>#,##0.0</c:formatCode>
                <c:ptCount val="28"/>
                <c:pt idx="0">
                  <c:v>33.5</c:v>
                </c:pt>
                <c:pt idx="1">
                  <c:v>35.6</c:v>
                </c:pt>
                <c:pt idx="2">
                  <c:v>35.9</c:v>
                </c:pt>
                <c:pt idx="3">
                  <c:v>36.5</c:v>
                </c:pt>
                <c:pt idx="4">
                  <c:v>38.5</c:v>
                </c:pt>
                <c:pt idx="5">
                  <c:v>40.5</c:v>
                </c:pt>
                <c:pt idx="6">
                  <c:v>40.6</c:v>
                </c:pt>
                <c:pt idx="7">
                  <c:v>41.5</c:v>
                </c:pt>
                <c:pt idx="8">
                  <c:v>41.7</c:v>
                </c:pt>
                <c:pt idx="9">
                  <c:v>42.7</c:v>
                </c:pt>
                <c:pt idx="10">
                  <c:v>43.4</c:v>
                </c:pt>
                <c:pt idx="11">
                  <c:v>44</c:v>
                </c:pt>
                <c:pt idx="12">
                  <c:v>44.9</c:v>
                </c:pt>
                <c:pt idx="13">
                  <c:v>45.6</c:v>
                </c:pt>
                <c:pt idx="14">
                  <c:v>46.7</c:v>
                </c:pt>
                <c:pt idx="15">
                  <c:v>47.4</c:v>
                </c:pt>
                <c:pt idx="16">
                  <c:v>49.6</c:v>
                </c:pt>
                <c:pt idx="17">
                  <c:v>51.3</c:v>
                </c:pt>
                <c:pt idx="18">
                  <c:v>51.6</c:v>
                </c:pt>
                <c:pt idx="19">
                  <c:v>53.4</c:v>
                </c:pt>
                <c:pt idx="20">
                  <c:v>54.8</c:v>
                </c:pt>
                <c:pt idx="21">
                  <c:v>58.5</c:v>
                </c:pt>
                <c:pt idx="22">
                  <c:v>59.8</c:v>
                </c:pt>
                <c:pt idx="23">
                  <c:v>60.1</c:v>
                </c:pt>
                <c:pt idx="24">
                  <c:v>61.7</c:v>
                </c:pt>
                <c:pt idx="25">
                  <c:v>62.6</c:v>
                </c:pt>
                <c:pt idx="26">
                  <c:v>63.5</c:v>
                </c:pt>
                <c:pt idx="27">
                  <c:v>73.599999999999994</c:v>
                </c:pt>
              </c:numCache>
            </c:numRef>
          </c:val>
        </c:ser>
        <c:dLbls>
          <c:showLegendKey val="0"/>
          <c:showVal val="0"/>
          <c:showCatName val="0"/>
          <c:showSerName val="0"/>
          <c:showPercent val="0"/>
          <c:showBubbleSize val="0"/>
        </c:dLbls>
        <c:gapWidth val="50"/>
        <c:axId val="97493760"/>
        <c:axId val="97495296"/>
      </c:barChart>
      <c:catAx>
        <c:axId val="97493760"/>
        <c:scaling>
          <c:orientation val="minMax"/>
        </c:scaling>
        <c:delete val="0"/>
        <c:axPos val="b"/>
        <c:majorTickMark val="out"/>
        <c:minorTickMark val="none"/>
        <c:tickLblPos val="nextTo"/>
        <c:txPr>
          <a:bodyPr/>
          <a:lstStyle/>
          <a:p>
            <a:pPr>
              <a:defRPr sz="1600"/>
            </a:pPr>
            <a:endParaRPr lang="pl-PL"/>
          </a:p>
        </c:txPr>
        <c:crossAx val="97495296"/>
        <c:crosses val="autoZero"/>
        <c:auto val="1"/>
        <c:lblAlgn val="ctr"/>
        <c:lblOffset val="100"/>
        <c:noMultiLvlLbl val="0"/>
      </c:catAx>
      <c:valAx>
        <c:axId val="97495296"/>
        <c:scaling>
          <c:orientation val="minMax"/>
        </c:scaling>
        <c:delete val="0"/>
        <c:axPos val="l"/>
        <c:majorGridlines>
          <c:spPr>
            <a:ln>
              <a:noFill/>
            </a:ln>
          </c:spPr>
        </c:majorGridlines>
        <c:numFmt formatCode="#,##0.0" sourceLinked="1"/>
        <c:majorTickMark val="out"/>
        <c:minorTickMark val="none"/>
        <c:tickLblPos val="nextTo"/>
        <c:txPr>
          <a:bodyPr/>
          <a:lstStyle/>
          <a:p>
            <a:pPr>
              <a:defRPr sz="1600"/>
            </a:pPr>
            <a:endParaRPr lang="pl-PL"/>
          </a:p>
        </c:txPr>
        <c:crossAx val="97493760"/>
        <c:crosses val="autoZero"/>
        <c:crossBetween val="between"/>
      </c:valAx>
    </c:plotArea>
    <c:plotVisOnly val="1"/>
    <c:dispBlanksAs val="gap"/>
    <c:showDLblsOverMax val="0"/>
  </c:chart>
  <c:spPr>
    <a:ln>
      <a:noFill/>
    </a:ln>
  </c:sp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03757169242735"/>
          <c:y val="4.1430961764380304E-2"/>
          <c:w val="0.84995625546806663"/>
          <c:h val="0.83124983567033206"/>
        </c:manualLayout>
      </c:layout>
      <c:areaChart>
        <c:grouping val="stacked"/>
        <c:varyColors val="0"/>
        <c:dLbls>
          <c:showLegendKey val="0"/>
          <c:showVal val="0"/>
          <c:showCatName val="0"/>
          <c:showSerName val="0"/>
          <c:showPercent val="0"/>
          <c:showBubbleSize val="0"/>
        </c:dLbls>
        <c:axId val="100908416"/>
        <c:axId val="101000320"/>
      </c:areaChart>
      <c:catAx>
        <c:axId val="100908416"/>
        <c:scaling>
          <c:orientation val="minMax"/>
        </c:scaling>
        <c:delete val="0"/>
        <c:axPos val="b"/>
        <c:numFmt formatCode="General" sourceLinked="1"/>
        <c:majorTickMark val="out"/>
        <c:minorTickMark val="none"/>
        <c:tickLblPos val="nextTo"/>
        <c:crossAx val="101000320"/>
        <c:crosses val="autoZero"/>
        <c:auto val="1"/>
        <c:lblAlgn val="ctr"/>
        <c:lblOffset val="100"/>
        <c:noMultiLvlLbl val="0"/>
      </c:catAx>
      <c:valAx>
        <c:axId val="101000320"/>
        <c:scaling>
          <c:orientation val="minMax"/>
          <c:min val="35"/>
        </c:scaling>
        <c:delete val="0"/>
        <c:axPos val="l"/>
        <c:numFmt formatCode="#,##0.0" sourceLinked="1"/>
        <c:majorTickMark val="out"/>
        <c:minorTickMark val="none"/>
        <c:tickLblPos val="nextTo"/>
        <c:crossAx val="100908416"/>
        <c:crosses val="autoZero"/>
        <c:crossBetween val="midCat"/>
      </c:valAx>
    </c:plotArea>
    <c:plotVisOnly val="1"/>
    <c:dispBlanksAs val="zero"/>
    <c:showDLblsOverMax val="0"/>
  </c:chart>
  <c:txPr>
    <a:bodyPr/>
    <a:lstStyle/>
    <a:p>
      <a:pPr>
        <a:defRPr sz="1800"/>
      </a:pPr>
      <a:endParaRPr lang="pl-PL"/>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916416868656448"/>
          <c:y val="4.2028839967821932E-2"/>
          <c:w val="0.80826145365709079"/>
          <c:h val="0.75302206388570569"/>
        </c:manualLayout>
      </c:layout>
      <c:barChart>
        <c:barDir val="col"/>
        <c:grouping val="clustered"/>
        <c:varyColors val="0"/>
        <c:ser>
          <c:idx val="0"/>
          <c:order val="0"/>
          <c:tx>
            <c:strRef>
              <c:f>Arkusz7!$B$57</c:f>
              <c:strCache>
                <c:ptCount val="1"/>
                <c:pt idx="0">
                  <c:v>50-54</c:v>
                </c:pt>
              </c:strCache>
            </c:strRef>
          </c:tx>
          <c:spPr>
            <a:solidFill>
              <a:srgbClr val="67A9D9"/>
            </a:solidFill>
            <a:ln>
              <a:solidFill>
                <a:prstClr val="black"/>
              </a:solidFill>
            </a:ln>
          </c:spPr>
          <c:invertIfNegative val="0"/>
          <c:cat>
            <c:numRef>
              <c:f>Arkusz7!$C$56:$E$56</c:f>
              <c:numCache>
                <c:formatCode>General</c:formatCode>
                <c:ptCount val="3"/>
                <c:pt idx="0">
                  <c:v>2013</c:v>
                </c:pt>
                <c:pt idx="1">
                  <c:v>2020</c:v>
                </c:pt>
                <c:pt idx="2">
                  <c:v>2040</c:v>
                </c:pt>
              </c:numCache>
            </c:numRef>
          </c:cat>
          <c:val>
            <c:numRef>
              <c:f>Arkusz7!$C$57:$E$57</c:f>
              <c:numCache>
                <c:formatCode>0.00</c:formatCode>
                <c:ptCount val="3"/>
                <c:pt idx="0">
                  <c:v>1.8719911359099228E-2</c:v>
                </c:pt>
                <c:pt idx="1">
                  <c:v>0.33944638311207598</c:v>
                </c:pt>
                <c:pt idx="2">
                  <c:v>0.70226444571528646</c:v>
                </c:pt>
              </c:numCache>
            </c:numRef>
          </c:val>
        </c:ser>
        <c:ser>
          <c:idx val="1"/>
          <c:order val="1"/>
          <c:tx>
            <c:strRef>
              <c:f>Arkusz7!$B$58</c:f>
              <c:strCache>
                <c:ptCount val="1"/>
                <c:pt idx="0">
                  <c:v>55-59</c:v>
                </c:pt>
              </c:strCache>
            </c:strRef>
          </c:tx>
          <c:spPr>
            <a:solidFill>
              <a:srgbClr val="B4D4EB"/>
            </a:solidFill>
            <a:ln>
              <a:solidFill>
                <a:prstClr val="black"/>
              </a:solidFill>
            </a:ln>
          </c:spPr>
          <c:invertIfNegative val="0"/>
          <c:cat>
            <c:numRef>
              <c:f>Arkusz7!$C$56:$E$56</c:f>
              <c:numCache>
                <c:formatCode>General</c:formatCode>
                <c:ptCount val="3"/>
                <c:pt idx="0">
                  <c:v>2013</c:v>
                </c:pt>
                <c:pt idx="1">
                  <c:v>2020</c:v>
                </c:pt>
                <c:pt idx="2">
                  <c:v>2040</c:v>
                </c:pt>
              </c:numCache>
            </c:numRef>
          </c:cat>
          <c:val>
            <c:numRef>
              <c:f>Arkusz7!$C$58:$E$58</c:f>
              <c:numCache>
                <c:formatCode>0.00</c:formatCode>
                <c:ptCount val="3"/>
                <c:pt idx="0">
                  <c:v>8.3337387837381982E-2</c:v>
                </c:pt>
                <c:pt idx="1">
                  <c:v>1.9081507293082112</c:v>
                </c:pt>
                <c:pt idx="2">
                  <c:v>8.1214470942579311</c:v>
                </c:pt>
              </c:numCache>
            </c:numRef>
          </c:val>
        </c:ser>
        <c:ser>
          <c:idx val="2"/>
          <c:order val="2"/>
          <c:tx>
            <c:strRef>
              <c:f>Arkusz7!$B$59</c:f>
              <c:strCache>
                <c:ptCount val="1"/>
                <c:pt idx="0">
                  <c:v>60-64</c:v>
                </c:pt>
              </c:strCache>
            </c:strRef>
          </c:tx>
          <c:spPr>
            <a:solidFill>
              <a:srgbClr val="0573C5"/>
            </a:solidFill>
            <a:ln>
              <a:solidFill>
                <a:prstClr val="black"/>
              </a:solidFill>
            </a:ln>
          </c:spPr>
          <c:invertIfNegative val="0"/>
          <c:cat>
            <c:numRef>
              <c:f>Arkusz7!$C$56:$E$56</c:f>
              <c:numCache>
                <c:formatCode>General</c:formatCode>
                <c:ptCount val="3"/>
                <c:pt idx="0">
                  <c:v>2013</c:v>
                </c:pt>
                <c:pt idx="1">
                  <c:v>2020</c:v>
                </c:pt>
                <c:pt idx="2">
                  <c:v>2040</c:v>
                </c:pt>
              </c:numCache>
            </c:numRef>
          </c:cat>
          <c:val>
            <c:numRef>
              <c:f>Arkusz7!$C$59:$E$59</c:f>
              <c:numCache>
                <c:formatCode>0.00</c:formatCode>
                <c:ptCount val="3"/>
                <c:pt idx="0">
                  <c:v>0.1668376129486191</c:v>
                </c:pt>
                <c:pt idx="1">
                  <c:v>5.4647608011711881</c:v>
                </c:pt>
                <c:pt idx="2">
                  <c:v>17.668693062052682</c:v>
                </c:pt>
              </c:numCache>
            </c:numRef>
          </c:val>
        </c:ser>
        <c:ser>
          <c:idx val="3"/>
          <c:order val="3"/>
          <c:tx>
            <c:strRef>
              <c:f>Arkusz7!$B$60</c:f>
              <c:strCache>
                <c:ptCount val="1"/>
                <c:pt idx="0">
                  <c:v>65-71</c:v>
                </c:pt>
              </c:strCache>
            </c:strRef>
          </c:tx>
          <c:spPr>
            <a:solidFill>
              <a:schemeClr val="bg1">
                <a:lumMod val="65000"/>
              </a:schemeClr>
            </a:solidFill>
          </c:spPr>
          <c:invertIfNegative val="0"/>
          <c:cat>
            <c:numRef>
              <c:f>Arkusz7!$C$56:$E$56</c:f>
              <c:numCache>
                <c:formatCode>General</c:formatCode>
                <c:ptCount val="3"/>
                <c:pt idx="0">
                  <c:v>2013</c:v>
                </c:pt>
                <c:pt idx="1">
                  <c:v>2020</c:v>
                </c:pt>
                <c:pt idx="2">
                  <c:v>2040</c:v>
                </c:pt>
              </c:numCache>
            </c:numRef>
          </c:cat>
          <c:val>
            <c:numRef>
              <c:f>Arkusz7!$C$60:$E$60</c:f>
              <c:numCache>
                <c:formatCode>0.00</c:formatCode>
                <c:ptCount val="3"/>
                <c:pt idx="0">
                  <c:v>1.1743814142350928E-2</c:v>
                </c:pt>
                <c:pt idx="1">
                  <c:v>0.9621298728483989</c:v>
                </c:pt>
                <c:pt idx="2">
                  <c:v>7.2386013870499362</c:v>
                </c:pt>
              </c:numCache>
            </c:numRef>
          </c:val>
        </c:ser>
        <c:dLbls>
          <c:showLegendKey val="0"/>
          <c:showVal val="0"/>
          <c:showCatName val="0"/>
          <c:showSerName val="0"/>
          <c:showPercent val="0"/>
          <c:showBubbleSize val="0"/>
        </c:dLbls>
        <c:gapWidth val="150"/>
        <c:axId val="101026816"/>
        <c:axId val="101036800"/>
      </c:barChart>
      <c:catAx>
        <c:axId val="101026816"/>
        <c:scaling>
          <c:orientation val="minMax"/>
        </c:scaling>
        <c:delete val="0"/>
        <c:axPos val="b"/>
        <c:majorGridlines/>
        <c:numFmt formatCode="General" sourceLinked="1"/>
        <c:majorTickMark val="out"/>
        <c:minorTickMark val="none"/>
        <c:tickLblPos val="nextTo"/>
        <c:crossAx val="101036800"/>
        <c:crosses val="autoZero"/>
        <c:auto val="1"/>
        <c:lblAlgn val="ctr"/>
        <c:lblOffset val="100"/>
        <c:noMultiLvlLbl val="0"/>
      </c:catAx>
      <c:valAx>
        <c:axId val="101036800"/>
        <c:scaling>
          <c:orientation val="minMax"/>
          <c:max val="18"/>
          <c:min val="0"/>
        </c:scaling>
        <c:delete val="0"/>
        <c:axPos val="l"/>
        <c:numFmt formatCode="0.00" sourceLinked="1"/>
        <c:majorTickMark val="cross"/>
        <c:minorTickMark val="none"/>
        <c:tickLblPos val="nextTo"/>
        <c:crossAx val="101026816"/>
        <c:crosses val="autoZero"/>
        <c:crossBetween val="between"/>
        <c:majorUnit val="2"/>
      </c:valAx>
      <c:spPr>
        <a:noFill/>
        <a:ln>
          <a:noFill/>
        </a:ln>
      </c:spPr>
    </c:plotArea>
    <c:legend>
      <c:legendPos val="b"/>
      <c:layout/>
      <c:overlay val="0"/>
      <c:txPr>
        <a:bodyPr/>
        <a:lstStyle/>
        <a:p>
          <a:pPr rtl="0">
            <a:defRPr sz="2800">
              <a:solidFill>
                <a:srgbClr val="0573C2"/>
              </a:solidFill>
            </a:defRPr>
          </a:pPr>
          <a:endParaRPr lang="pl-PL"/>
        </a:p>
      </c:txPr>
    </c:legend>
    <c:plotVisOnly val="1"/>
    <c:dispBlanksAs val="gap"/>
    <c:showDLblsOverMax val="0"/>
  </c:chart>
  <c:spPr>
    <a:noFill/>
    <a:ln>
      <a:noFill/>
    </a:ln>
  </c:spPr>
  <c:txPr>
    <a:bodyPr/>
    <a:lstStyle/>
    <a:p>
      <a:pPr>
        <a:defRPr sz="2000"/>
      </a:pPr>
      <a:endParaRPr lang="pl-PL"/>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03757169242735"/>
          <c:y val="4.1430961764380304E-2"/>
          <c:w val="0.84995625546806663"/>
          <c:h val="0.83124983567033206"/>
        </c:manualLayout>
      </c:layout>
      <c:areaChart>
        <c:grouping val="stacked"/>
        <c:varyColors val="0"/>
        <c:dLbls>
          <c:showLegendKey val="0"/>
          <c:showVal val="0"/>
          <c:showCatName val="0"/>
          <c:showSerName val="0"/>
          <c:showPercent val="0"/>
          <c:showBubbleSize val="0"/>
        </c:dLbls>
        <c:axId val="69031040"/>
        <c:axId val="69032960"/>
      </c:areaChart>
      <c:catAx>
        <c:axId val="69031040"/>
        <c:scaling>
          <c:orientation val="minMax"/>
        </c:scaling>
        <c:delete val="0"/>
        <c:axPos val="b"/>
        <c:numFmt formatCode="General" sourceLinked="1"/>
        <c:majorTickMark val="out"/>
        <c:minorTickMark val="none"/>
        <c:tickLblPos val="nextTo"/>
        <c:crossAx val="69032960"/>
        <c:crosses val="autoZero"/>
        <c:auto val="1"/>
        <c:lblAlgn val="ctr"/>
        <c:lblOffset val="100"/>
        <c:noMultiLvlLbl val="0"/>
      </c:catAx>
      <c:valAx>
        <c:axId val="69032960"/>
        <c:scaling>
          <c:orientation val="minMax"/>
          <c:min val="35"/>
        </c:scaling>
        <c:delete val="0"/>
        <c:axPos val="l"/>
        <c:numFmt formatCode="#,##0.0" sourceLinked="1"/>
        <c:majorTickMark val="out"/>
        <c:minorTickMark val="none"/>
        <c:tickLblPos val="nextTo"/>
        <c:crossAx val="69031040"/>
        <c:crosses val="autoZero"/>
        <c:crossBetween val="midCat"/>
      </c:valAx>
    </c:plotArea>
    <c:plotVisOnly val="1"/>
    <c:dispBlanksAs val="zero"/>
    <c:showDLblsOverMax val="0"/>
  </c:chart>
  <c:txPr>
    <a:bodyPr/>
    <a:lstStyle/>
    <a:p>
      <a:pPr>
        <a:defRPr sz="1800"/>
      </a:pPr>
      <a:endParaRPr lang="pl-PL"/>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3723575732964559E-2"/>
          <c:y val="4.0281436983192351E-2"/>
          <c:w val="0.8995517499971265"/>
          <c:h val="0.5876618867744855"/>
        </c:manualLayout>
      </c:layout>
      <c:barChart>
        <c:barDir val="col"/>
        <c:grouping val="clustered"/>
        <c:varyColors val="0"/>
        <c:ser>
          <c:idx val="0"/>
          <c:order val="0"/>
          <c:tx>
            <c:strRef>
              <c:f>Arkusz1!$B$1</c:f>
              <c:strCache>
                <c:ptCount val="1"/>
                <c:pt idx="0">
                  <c:v>Eligibility for a pension</c:v>
                </c:pt>
              </c:strCache>
            </c:strRef>
          </c:tx>
          <c:spPr>
            <a:solidFill>
              <a:schemeClr val="tx2">
                <a:lumMod val="50000"/>
              </a:schemeClr>
            </a:solidFill>
          </c:spPr>
          <c:invertIfNegative val="0"/>
          <c:dLbls>
            <c:showLegendKey val="0"/>
            <c:showVal val="1"/>
            <c:showCatName val="0"/>
            <c:showSerName val="0"/>
            <c:showPercent val="0"/>
            <c:showBubbleSize val="0"/>
            <c:showLeaderLines val="0"/>
          </c:dLbls>
          <c:cat>
            <c:strRef>
              <c:f>Arkusz1!$A$2:$A$3</c:f>
              <c:strCache>
                <c:ptCount val="2"/>
                <c:pt idx="0">
                  <c:v>European Union (28 countries)</c:v>
                </c:pt>
                <c:pt idx="1">
                  <c:v>Poland</c:v>
                </c:pt>
              </c:strCache>
            </c:strRef>
          </c:cat>
          <c:val>
            <c:numRef>
              <c:f>Arkusz1!$B$2:$B$3</c:f>
              <c:numCache>
                <c:formatCode>#,##0.0</c:formatCode>
                <c:ptCount val="2"/>
                <c:pt idx="0">
                  <c:v>37</c:v>
                </c:pt>
                <c:pt idx="1">
                  <c:v>57.5</c:v>
                </c:pt>
              </c:numCache>
            </c:numRef>
          </c:val>
        </c:ser>
        <c:ser>
          <c:idx val="1"/>
          <c:order val="1"/>
          <c:tx>
            <c:strRef>
              <c:f>Arkusz1!$C$1</c:f>
              <c:strCache>
                <c:ptCount val="1"/>
                <c:pt idx="0">
                  <c:v>Own health or disability</c:v>
                </c:pt>
              </c:strCache>
            </c:strRef>
          </c:tx>
          <c:spPr>
            <a:solidFill>
              <a:schemeClr val="tx2">
                <a:lumMod val="75000"/>
              </a:schemeClr>
            </a:solidFill>
          </c:spPr>
          <c:invertIfNegative val="0"/>
          <c:dLbls>
            <c:dLbl>
              <c:idx val="0"/>
              <c:layout/>
              <c:spPr/>
              <c:txPr>
                <a:bodyPr/>
                <a:lstStyle/>
                <a:p>
                  <a:pPr>
                    <a:defRPr/>
                  </a:pPr>
                  <a:endParaRPr lang="pl-PL"/>
                </a:p>
              </c:txPr>
              <c:showLegendKey val="0"/>
              <c:showVal val="1"/>
              <c:showCatName val="0"/>
              <c:showSerName val="0"/>
              <c:showPercent val="0"/>
              <c:showBubbleSize val="0"/>
            </c:dLbl>
            <c:dLbl>
              <c:idx val="1"/>
              <c:layout/>
              <c:spPr/>
              <c:txPr>
                <a:bodyPr/>
                <a:lstStyle/>
                <a:p>
                  <a:pPr>
                    <a:defRPr/>
                  </a:pPr>
                  <a:endParaRPr lang="pl-PL"/>
                </a:p>
              </c:txPr>
              <c:showLegendKey val="0"/>
              <c:showVal val="1"/>
              <c:showCatName val="0"/>
              <c:showSerName val="0"/>
              <c:showPercent val="0"/>
              <c:showBubbleSize val="0"/>
            </c:dLbl>
            <c:showLegendKey val="0"/>
            <c:showVal val="0"/>
            <c:showCatName val="0"/>
            <c:showSerName val="0"/>
            <c:showPercent val="0"/>
            <c:showBubbleSize val="0"/>
          </c:dLbls>
          <c:cat>
            <c:strRef>
              <c:f>Arkusz1!$A$2:$A$3</c:f>
              <c:strCache>
                <c:ptCount val="2"/>
                <c:pt idx="0">
                  <c:v>European Union (28 countries)</c:v>
                </c:pt>
                <c:pt idx="1">
                  <c:v>Poland</c:v>
                </c:pt>
              </c:strCache>
            </c:strRef>
          </c:cat>
          <c:val>
            <c:numRef>
              <c:f>Arkusz1!$C$2:$C$3</c:f>
              <c:numCache>
                <c:formatCode>#,##0.0</c:formatCode>
                <c:ptCount val="2"/>
                <c:pt idx="0">
                  <c:v>20.9</c:v>
                </c:pt>
                <c:pt idx="1">
                  <c:v>20</c:v>
                </c:pt>
              </c:numCache>
            </c:numRef>
          </c:val>
        </c:ser>
        <c:ser>
          <c:idx val="2"/>
          <c:order val="2"/>
          <c:tx>
            <c:strRef>
              <c:f>Arkusz1!$D$1</c:f>
              <c:strCache>
                <c:ptCount val="1"/>
                <c:pt idx="0">
                  <c:v>Maximum retirement age</c:v>
                </c:pt>
              </c:strCache>
            </c:strRef>
          </c:tx>
          <c:invertIfNegative val="0"/>
          <c:dLbls>
            <c:showLegendKey val="0"/>
            <c:showVal val="1"/>
            <c:showCatName val="0"/>
            <c:showSerName val="0"/>
            <c:showPercent val="0"/>
            <c:showBubbleSize val="0"/>
            <c:showLeaderLines val="0"/>
          </c:dLbls>
          <c:cat>
            <c:strRef>
              <c:f>Arkusz1!$A$2:$A$3</c:f>
              <c:strCache>
                <c:ptCount val="2"/>
                <c:pt idx="0">
                  <c:v>European Union (28 countries)</c:v>
                </c:pt>
                <c:pt idx="1">
                  <c:v>Poland</c:v>
                </c:pt>
              </c:strCache>
            </c:strRef>
          </c:cat>
          <c:val>
            <c:numRef>
              <c:f>Arkusz1!$D$2:$D$3</c:f>
              <c:numCache>
                <c:formatCode>#,##0.0</c:formatCode>
                <c:ptCount val="2"/>
                <c:pt idx="0">
                  <c:v>9.8000000000000007</c:v>
                </c:pt>
                <c:pt idx="1">
                  <c:v>7.6</c:v>
                </c:pt>
              </c:numCache>
            </c:numRef>
          </c:val>
        </c:ser>
        <c:ser>
          <c:idx val="3"/>
          <c:order val="3"/>
          <c:tx>
            <c:strRef>
              <c:f>Arkusz1!$E$1</c:f>
              <c:strCache>
                <c:ptCount val="1"/>
                <c:pt idx="0">
                  <c:v>Lost job, could not find a job</c:v>
                </c:pt>
              </c:strCache>
            </c:strRef>
          </c:tx>
          <c:invertIfNegative val="0"/>
          <c:dLbls>
            <c:showLegendKey val="0"/>
            <c:showVal val="1"/>
            <c:showCatName val="0"/>
            <c:showSerName val="0"/>
            <c:showPercent val="0"/>
            <c:showBubbleSize val="0"/>
            <c:showLeaderLines val="0"/>
          </c:dLbls>
          <c:cat>
            <c:strRef>
              <c:f>Arkusz1!$A$2:$A$3</c:f>
              <c:strCache>
                <c:ptCount val="2"/>
                <c:pt idx="0">
                  <c:v>European Union (28 countries)</c:v>
                </c:pt>
                <c:pt idx="1">
                  <c:v>Poland</c:v>
                </c:pt>
              </c:strCache>
            </c:strRef>
          </c:cat>
          <c:val>
            <c:numRef>
              <c:f>Arkusz1!$E$2:$E$3</c:f>
              <c:numCache>
                <c:formatCode>#,##0.0</c:formatCode>
                <c:ptCount val="2"/>
                <c:pt idx="0">
                  <c:v>7.5</c:v>
                </c:pt>
                <c:pt idx="1">
                  <c:v>5.6</c:v>
                </c:pt>
              </c:numCache>
            </c:numRef>
          </c:val>
        </c:ser>
        <c:ser>
          <c:idx val="4"/>
          <c:order val="4"/>
          <c:tx>
            <c:strRef>
              <c:f>Arkusz1!$F$1</c:f>
              <c:strCache>
                <c:ptCount val="1"/>
                <c:pt idx="0">
                  <c:v>Favourable financial arrangements </c:v>
                </c:pt>
              </c:strCache>
            </c:strRef>
          </c:tx>
          <c:invertIfNegative val="0"/>
          <c:dLbls>
            <c:showLegendKey val="0"/>
            <c:showVal val="1"/>
            <c:showCatName val="0"/>
            <c:showSerName val="0"/>
            <c:showPercent val="0"/>
            <c:showBubbleSize val="0"/>
            <c:showLeaderLines val="0"/>
          </c:dLbls>
          <c:cat>
            <c:strRef>
              <c:f>Arkusz1!$A$2:$A$3</c:f>
              <c:strCache>
                <c:ptCount val="2"/>
                <c:pt idx="0">
                  <c:v>European Union (28 countries)</c:v>
                </c:pt>
                <c:pt idx="1">
                  <c:v>Poland</c:v>
                </c:pt>
              </c:strCache>
            </c:strRef>
          </c:cat>
          <c:val>
            <c:numRef>
              <c:f>Arkusz1!$F$2:$F$3</c:f>
              <c:numCache>
                <c:formatCode>#,##0.0</c:formatCode>
                <c:ptCount val="2"/>
                <c:pt idx="0">
                  <c:v>7.2</c:v>
                </c:pt>
                <c:pt idx="1">
                  <c:v>3.9</c:v>
                </c:pt>
              </c:numCache>
            </c:numRef>
          </c:val>
        </c:ser>
        <c:ser>
          <c:idx val="5"/>
          <c:order val="5"/>
          <c:tx>
            <c:strRef>
              <c:f>Arkusz1!$G$1</c:f>
              <c:strCache>
                <c:ptCount val="1"/>
                <c:pt idx="0">
                  <c:v>Other reasons</c:v>
                </c:pt>
              </c:strCache>
            </c:strRef>
          </c:tx>
          <c:invertIfNegative val="0"/>
          <c:dLbls>
            <c:showLegendKey val="0"/>
            <c:showVal val="1"/>
            <c:showCatName val="0"/>
            <c:showSerName val="0"/>
            <c:showPercent val="0"/>
            <c:showBubbleSize val="0"/>
            <c:showLeaderLines val="0"/>
          </c:dLbls>
          <c:cat>
            <c:strRef>
              <c:f>Arkusz1!$A$2:$A$3</c:f>
              <c:strCache>
                <c:ptCount val="2"/>
                <c:pt idx="0">
                  <c:v>European Union (28 countries)</c:v>
                </c:pt>
                <c:pt idx="1">
                  <c:v>Poland</c:v>
                </c:pt>
              </c:strCache>
            </c:strRef>
          </c:cat>
          <c:val>
            <c:numRef>
              <c:f>Arkusz1!$G$2:$G$3</c:f>
              <c:numCache>
                <c:formatCode>#,##0.0</c:formatCode>
                <c:ptCount val="2"/>
                <c:pt idx="0">
                  <c:v>17.5</c:v>
                </c:pt>
                <c:pt idx="1">
                  <c:v>5.4</c:v>
                </c:pt>
              </c:numCache>
            </c:numRef>
          </c:val>
        </c:ser>
        <c:dLbls>
          <c:showLegendKey val="0"/>
          <c:showVal val="0"/>
          <c:showCatName val="0"/>
          <c:showSerName val="0"/>
          <c:showPercent val="0"/>
          <c:showBubbleSize val="0"/>
        </c:dLbls>
        <c:gapWidth val="150"/>
        <c:axId val="37649408"/>
        <c:axId val="37663872"/>
      </c:barChart>
      <c:catAx>
        <c:axId val="37649408"/>
        <c:scaling>
          <c:orientation val="minMax"/>
        </c:scaling>
        <c:delete val="0"/>
        <c:axPos val="b"/>
        <c:numFmt formatCode="General" sourceLinked="1"/>
        <c:majorTickMark val="out"/>
        <c:minorTickMark val="none"/>
        <c:tickLblPos val="nextTo"/>
        <c:crossAx val="37663872"/>
        <c:crosses val="autoZero"/>
        <c:auto val="1"/>
        <c:lblAlgn val="ctr"/>
        <c:lblOffset val="100"/>
        <c:noMultiLvlLbl val="0"/>
      </c:catAx>
      <c:valAx>
        <c:axId val="37663872"/>
        <c:scaling>
          <c:orientation val="minMax"/>
        </c:scaling>
        <c:delete val="0"/>
        <c:axPos val="l"/>
        <c:numFmt formatCode="#,##0.0" sourceLinked="1"/>
        <c:majorTickMark val="out"/>
        <c:minorTickMark val="none"/>
        <c:tickLblPos val="nextTo"/>
        <c:crossAx val="37649408"/>
        <c:crosses val="autoZero"/>
        <c:crossBetween val="between"/>
      </c:valAx>
    </c:plotArea>
    <c:legend>
      <c:legendPos val="b"/>
      <c:layout>
        <c:manualLayout>
          <c:xMode val="edge"/>
          <c:yMode val="edge"/>
          <c:x val="2.9616582665207853E-2"/>
          <c:y val="0.74378646065468235"/>
          <c:w val="0.90535002600756909"/>
          <c:h val="0.23746347744267815"/>
        </c:manualLayout>
      </c:layout>
      <c:overlay val="0"/>
    </c:legend>
    <c:plotVisOnly val="1"/>
    <c:dispBlanksAs val="gap"/>
    <c:showDLblsOverMax val="0"/>
  </c:chart>
  <c:txPr>
    <a:bodyPr/>
    <a:lstStyle/>
    <a:p>
      <a:pPr>
        <a:defRPr sz="1799"/>
      </a:pPr>
      <a:endParaRPr lang="pl-PL"/>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0.61931</cdr:x>
      <cdr:y>0.1036</cdr:y>
    </cdr:from>
    <cdr:to>
      <cdr:x>0.91226</cdr:x>
      <cdr:y>0.19202</cdr:y>
    </cdr:to>
    <cdr:sp macro="" textlink="">
      <cdr:nvSpPr>
        <cdr:cNvPr id="2" name="pole tekstowe 8"/>
        <cdr:cNvSpPr txBox="1"/>
      </cdr:nvSpPr>
      <cdr:spPr>
        <a:xfrm xmlns:a="http://schemas.openxmlformats.org/drawingml/2006/main">
          <a:off x="5134880" y="432767"/>
          <a:ext cx="2428892"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pl-PL" b="1" dirty="0">
            <a:effectLst>
              <a:outerShdw blurRad="38100" dist="38100" dir="2700000" algn="tl">
                <a:srgbClr val="000000">
                  <a:alpha val="43137"/>
                </a:srgbClr>
              </a:outerShdw>
            </a:effectLst>
          </a:endParaRPr>
        </a:p>
      </cdr:txBody>
    </cdr:sp>
  </cdr:relSizeAnchor>
  <cdr:relSizeAnchor xmlns:cdr="http://schemas.openxmlformats.org/drawingml/2006/chartDrawing">
    <cdr:from>
      <cdr:x>0.11732</cdr:x>
      <cdr:y>0.37879</cdr:y>
    </cdr:from>
    <cdr:to>
      <cdr:x>0.20063</cdr:x>
      <cdr:y>0.4714</cdr:y>
    </cdr:to>
    <cdr:sp macro="" textlink="">
      <cdr:nvSpPr>
        <cdr:cNvPr id="3" name="pole tekstowe 8"/>
        <cdr:cNvSpPr txBox="1"/>
      </cdr:nvSpPr>
      <cdr:spPr>
        <a:xfrm xmlns:a="http://schemas.openxmlformats.org/drawingml/2006/main">
          <a:off x="972716" y="1636622"/>
          <a:ext cx="690745" cy="40011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l-PL" sz="2000" b="1" dirty="0" smtClean="0">
              <a:effectLst/>
            </a:rPr>
            <a:t>38,1</a:t>
          </a:r>
          <a:endParaRPr lang="pl-PL" sz="2000" b="1" dirty="0">
            <a:effectLs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0.61931</cdr:x>
      <cdr:y>0.1036</cdr:y>
    </cdr:from>
    <cdr:to>
      <cdr:x>0.91226</cdr:x>
      <cdr:y>0.19202</cdr:y>
    </cdr:to>
    <cdr:sp macro="" textlink="">
      <cdr:nvSpPr>
        <cdr:cNvPr id="2" name="pole tekstowe 8"/>
        <cdr:cNvSpPr txBox="1"/>
      </cdr:nvSpPr>
      <cdr:spPr>
        <a:xfrm xmlns:a="http://schemas.openxmlformats.org/drawingml/2006/main">
          <a:off x="5134880" y="432767"/>
          <a:ext cx="2428892"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pl-PL" b="1" dirty="0">
            <a:effectLst>
              <a:outerShdw blurRad="38100" dist="38100" dir="2700000" algn="tl">
                <a:srgbClr val="000000">
                  <a:alpha val="43137"/>
                </a:srgbClr>
              </a:outerShdw>
            </a:effectLst>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0.09322</cdr:x>
      <cdr:y>0.27397</cdr:y>
    </cdr:from>
    <cdr:to>
      <cdr:x>0.97458</cdr:x>
      <cdr:y>0.27397</cdr:y>
    </cdr:to>
    <cdr:cxnSp macro="">
      <cdr:nvCxnSpPr>
        <cdr:cNvPr id="3" name="Łącznik prostoliniowy 2"/>
        <cdr:cNvCxnSpPr/>
      </cdr:nvCxnSpPr>
      <cdr:spPr>
        <a:xfrm xmlns:a="http://schemas.openxmlformats.org/drawingml/2006/main">
          <a:off x="792088" y="1440160"/>
          <a:ext cx="7488832" cy="0"/>
        </a:xfrm>
        <a:prstGeom xmlns:a="http://schemas.openxmlformats.org/drawingml/2006/main" prst="line">
          <a:avLst/>
        </a:prstGeom>
        <a:ln xmlns:a="http://schemas.openxmlformats.org/drawingml/2006/main" w="38100">
          <a:solidFill>
            <a:srgbClr val="0573C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0.38983</cdr:x>
      <cdr:y>0.19178</cdr:y>
    </cdr:from>
    <cdr:to>
      <cdr:x>0.55932</cdr:x>
      <cdr:y>0.28767</cdr:y>
    </cdr:to>
    <cdr:sp macro="" textlink="">
      <cdr:nvSpPr>
        <cdr:cNvPr id="4" name="pole tekstowe 3"/>
        <cdr:cNvSpPr txBox="1"/>
      </cdr:nvSpPr>
      <cdr:spPr>
        <a:xfrm xmlns:a="http://schemas.openxmlformats.org/drawingml/2006/main">
          <a:off x="3312368" y="1008112"/>
          <a:ext cx="1440160" cy="5040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rtl="0"/>
          <a:r>
            <a:rPr lang="pl-PL" sz="2000" b="1" dirty="0" smtClean="0">
              <a:solidFill>
                <a:srgbClr val="0573C2"/>
              </a:solidFill>
            </a:rPr>
            <a:t>EU28=50,1</a:t>
          </a:r>
        </a:p>
      </cdr:txBody>
    </cdr:sp>
  </cdr:relSizeAnchor>
</c:userShapes>
</file>

<file path=ppt/drawings/drawing4.xml><?xml version="1.0" encoding="utf-8"?>
<c:userShapes xmlns:c="http://schemas.openxmlformats.org/drawingml/2006/chart">
  <cdr:relSizeAnchor xmlns:cdr="http://schemas.openxmlformats.org/drawingml/2006/chartDrawing">
    <cdr:from>
      <cdr:x>0.61931</cdr:x>
      <cdr:y>0.1036</cdr:y>
    </cdr:from>
    <cdr:to>
      <cdr:x>0.91226</cdr:x>
      <cdr:y>0.19202</cdr:y>
    </cdr:to>
    <cdr:sp macro="" textlink="">
      <cdr:nvSpPr>
        <cdr:cNvPr id="2" name="pole tekstowe 8"/>
        <cdr:cNvSpPr txBox="1"/>
      </cdr:nvSpPr>
      <cdr:spPr>
        <a:xfrm xmlns:a="http://schemas.openxmlformats.org/drawingml/2006/main">
          <a:off x="5134880" y="432767"/>
          <a:ext cx="2428892"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pl-PL" b="1" dirty="0">
            <a:effectLst>
              <a:outerShdw blurRad="38100" dist="38100" dir="2700000" algn="tl">
                <a:srgbClr val="000000">
                  <a:alpha val="43137"/>
                </a:srgbClr>
              </a:outerShdw>
            </a:effectLst>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0.61931</cdr:x>
      <cdr:y>0.1036</cdr:y>
    </cdr:from>
    <cdr:to>
      <cdr:x>0.91226</cdr:x>
      <cdr:y>0.19202</cdr:y>
    </cdr:to>
    <cdr:sp macro="" textlink="">
      <cdr:nvSpPr>
        <cdr:cNvPr id="2" name="pole tekstowe 8"/>
        <cdr:cNvSpPr txBox="1"/>
      </cdr:nvSpPr>
      <cdr:spPr>
        <a:xfrm xmlns:a="http://schemas.openxmlformats.org/drawingml/2006/main">
          <a:off x="5134880" y="432767"/>
          <a:ext cx="2428892"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pl-PL" b="1" dirty="0">
            <a:effectLst>
              <a:outerShdw blurRad="38100" dist="38100" dir="2700000" algn="tl">
                <a:srgbClr val="000000">
                  <a:alpha val="43137"/>
                </a:srgbClr>
              </a:outerShdw>
            </a:effectLst>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0.78689</cdr:x>
      <cdr:y>0.68948</cdr:y>
    </cdr:from>
    <cdr:to>
      <cdr:x>0.98361</cdr:x>
      <cdr:y>0.94572</cdr:y>
    </cdr:to>
    <cdr:sp macro="" textlink="">
      <cdr:nvSpPr>
        <cdr:cNvPr id="2" name="Prostokąt zaokrąglony 1"/>
        <cdr:cNvSpPr/>
      </cdr:nvSpPr>
      <cdr:spPr>
        <a:xfrm xmlns:a="http://schemas.openxmlformats.org/drawingml/2006/main">
          <a:off x="6912768" y="3971822"/>
          <a:ext cx="1728191" cy="1476152"/>
        </a:xfrm>
        <a:prstGeom xmlns:a="http://schemas.openxmlformats.org/drawingml/2006/main" prst="roundRect">
          <a:avLst/>
        </a:prstGeom>
        <a:solidFill xmlns:a="http://schemas.openxmlformats.org/drawingml/2006/main">
          <a:srgbClr val="67A9D9"/>
        </a:solidFill>
        <a:ln xmlns:a="http://schemas.openxmlformats.org/drawingml/2006/main">
          <a:solidFill>
            <a:srgbClr val="67A9D9"/>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pl-PL" sz="2400" dirty="0" smtClean="0"/>
            <a:t>2012 Q1</a:t>
          </a:r>
        </a:p>
        <a:p xmlns:a="http://schemas.openxmlformats.org/drawingml/2006/main">
          <a:pPr algn="ctr"/>
          <a:r>
            <a:rPr lang="pl-PL" sz="2400" dirty="0" smtClean="0"/>
            <a:t>TL: 36,6%</a:t>
          </a:r>
        </a:p>
        <a:p xmlns:a="http://schemas.openxmlformats.org/drawingml/2006/main">
          <a:pPr algn="ctr"/>
          <a:r>
            <a:rPr lang="pl-PL" sz="2400" dirty="0" smtClean="0"/>
            <a:t>ER: 36,9%</a:t>
          </a:r>
          <a:endParaRPr lang="pl-PL" sz="2400" dirty="0"/>
        </a:p>
      </cdr:txBody>
    </cdr:sp>
  </cdr:relSizeAnchor>
  <cdr:relSizeAnchor xmlns:cdr="http://schemas.openxmlformats.org/drawingml/2006/chartDrawing">
    <cdr:from>
      <cdr:x>0.44059</cdr:x>
      <cdr:y>0.05148</cdr:y>
    </cdr:from>
    <cdr:to>
      <cdr:x>0.63731</cdr:x>
      <cdr:y>0.13898</cdr:y>
    </cdr:to>
    <cdr:sp macro="" textlink="">
      <cdr:nvSpPr>
        <cdr:cNvPr id="3" name="Prostokąt zaokrąglony 2"/>
        <cdr:cNvSpPr/>
      </cdr:nvSpPr>
      <cdr:spPr>
        <a:xfrm xmlns:a="http://schemas.openxmlformats.org/drawingml/2006/main">
          <a:off x="3870593" y="296575"/>
          <a:ext cx="1728191" cy="504056"/>
        </a:xfrm>
        <a:prstGeom xmlns:a="http://schemas.openxmlformats.org/drawingml/2006/main" prst="roundRect">
          <a:avLst/>
        </a:prstGeom>
        <a:solidFill xmlns:a="http://schemas.openxmlformats.org/drawingml/2006/main">
          <a:schemeClr val="bg1"/>
        </a:solidFill>
        <a:ln xmlns:a="http://schemas.openxmlformats.org/drawingml/2006/main">
          <a:solidFill>
            <a:srgbClr val="67A9D9"/>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pl-PL" sz="2400" dirty="0" smtClean="0">
              <a:solidFill>
                <a:srgbClr val="0573C2"/>
              </a:solidFill>
            </a:rPr>
            <a:t>2020Q4</a:t>
          </a:r>
        </a:p>
      </cdr:txBody>
    </cdr:sp>
  </cdr:relSizeAnchor>
  <cdr:relSizeAnchor xmlns:cdr="http://schemas.openxmlformats.org/drawingml/2006/chartDrawing">
    <cdr:from>
      <cdr:x>0.27666</cdr:x>
      <cdr:y>0.50773</cdr:y>
    </cdr:from>
    <cdr:to>
      <cdr:x>0.47338</cdr:x>
      <cdr:y>0.59523</cdr:y>
    </cdr:to>
    <cdr:sp macro="" textlink="">
      <cdr:nvSpPr>
        <cdr:cNvPr id="4" name="Prostokąt zaokrąglony 3"/>
        <cdr:cNvSpPr/>
      </cdr:nvSpPr>
      <cdr:spPr>
        <a:xfrm xmlns:a="http://schemas.openxmlformats.org/drawingml/2006/main">
          <a:off x="2430433" y="2924867"/>
          <a:ext cx="1728191" cy="504056"/>
        </a:xfrm>
        <a:prstGeom xmlns:a="http://schemas.openxmlformats.org/drawingml/2006/main" prst="roundRect">
          <a:avLst/>
        </a:prstGeom>
        <a:solidFill xmlns:a="http://schemas.openxmlformats.org/drawingml/2006/main">
          <a:schemeClr val="bg1"/>
        </a:solidFill>
        <a:ln xmlns:a="http://schemas.openxmlformats.org/drawingml/2006/main">
          <a:solidFill>
            <a:srgbClr val="67A9D9"/>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pl-PL" sz="2400" dirty="0" smtClean="0">
              <a:solidFill>
                <a:srgbClr val="0573C2"/>
              </a:solidFill>
            </a:rPr>
            <a:t>2008Q1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86815FB-4D83-43EC-99FC-9AF87DF98214}" type="datetimeFigureOut">
              <a:rPr lang="pl-PL"/>
              <a:pPr>
                <a:defRPr/>
              </a:pPr>
              <a:t>2014-05-08</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endParaRPr lang="pl-PL" noProof="0"/>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A950FE8-1987-4973-9064-2BCB957594B8}" type="slidenum">
              <a:rPr lang="pl-PL"/>
              <a:pPr>
                <a:defRPr/>
              </a:pPr>
              <a:t>‹#›</a:t>
            </a:fld>
            <a:endParaRPr lang="pl-PL"/>
          </a:p>
        </p:txBody>
      </p:sp>
    </p:spTree>
    <p:extLst>
      <p:ext uri="{BB962C8B-B14F-4D97-AF65-F5344CB8AC3E}">
        <p14:creationId xmlns:p14="http://schemas.microsoft.com/office/powerpoint/2010/main" val="25569500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7A950FE8-1987-4973-9064-2BCB957594B8}" type="slidenum">
              <a:rPr lang="pl-PL" smtClean="0"/>
              <a:pPr>
                <a:defRPr/>
              </a:pPr>
              <a:t>2</a:t>
            </a:fld>
            <a:endParaRPr lang="pl-PL"/>
          </a:p>
        </p:txBody>
      </p:sp>
    </p:spTree>
    <p:extLst>
      <p:ext uri="{BB962C8B-B14F-4D97-AF65-F5344CB8AC3E}">
        <p14:creationId xmlns:p14="http://schemas.microsoft.com/office/powerpoint/2010/main" val="6816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p>
        </p:txBody>
      </p:sp>
      <p:sp>
        <p:nvSpPr>
          <p:cNvPr id="18436"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9E544A5-2986-4DB3-B719-C4991EEB2AC4}" type="slidenum">
              <a:rPr lang="pl-PL" altLang="pl-PL" smtClean="0"/>
              <a:pPr fontAlgn="base">
                <a:spcBef>
                  <a:spcPct val="0"/>
                </a:spcBef>
                <a:spcAft>
                  <a:spcPct val="0"/>
                </a:spcAft>
                <a:defRPr/>
              </a:pPr>
              <a:t>11</a:t>
            </a:fld>
            <a:endParaRPr lang="pl-PL" altLang="pl-P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pl-PL" altLang="pl-PL" sz="1000" smtClean="0"/>
              <a:t>Dofinansowanie będzie wynosić 50% minimalnego wynagrodzenia. Wymuszenie zatrudnienia jest ustalone minimum na połowę okresu za jaki obowiązywało dofinansowanie.</a:t>
            </a:r>
          </a:p>
        </p:txBody>
      </p:sp>
      <p:sp>
        <p:nvSpPr>
          <p:cNvPr id="4" name="Symbol zastępczy numeru slajdu 3"/>
          <p:cNvSpPr>
            <a:spLocks noGrp="1"/>
          </p:cNvSpPr>
          <p:nvPr>
            <p:ph type="sldNum" sz="quarter" idx="5"/>
          </p:nvPr>
        </p:nvSpPr>
        <p:spPr/>
        <p:txBody>
          <a:bodyPr/>
          <a:lstStyle/>
          <a:p>
            <a:pPr>
              <a:defRPr/>
            </a:pPr>
            <a:fld id="{CA6F4596-160C-444A-8A9F-C674BE1EFA12}"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pl-PL" altLang="pl-PL" sz="1000" smtClean="0"/>
              <a:t>Na schemacie wyróżnione zostało zaledwie kilka obszarów działań możliwych do finansowania z KFS.</a:t>
            </a:r>
          </a:p>
          <a:p>
            <a:pPr eaLnBrk="1" hangingPunct="1"/>
            <a:r>
              <a:rPr lang="pl-PL" altLang="pl-PL" sz="1000" smtClean="0"/>
              <a:t>Zakładowe fundusze szkoleniowe tworzone w oparciu o regulacje ustawy o promocji zatrudnienia (…) istnieją od 2004 r. W 2006 r. badania na temat funduszy szkoleniowych przeprowadził Instytut Pracy i Spraw Socjalnych (IPiSS). Do tamtego czasu zakładowe fundusze szkoleniowe posiadało zaledwie 4,2% pracodawców – głównie instytucji publicznych. Zauważalna była tendencja, że im mniejsze podmioty, tym rzadziej występowały fundusze szkoleniowe.</a:t>
            </a:r>
          </a:p>
          <a:p>
            <a:r>
              <a:rPr lang="pl-PL" altLang="pl-PL" sz="1000" smtClean="0"/>
              <a:t>W 2010 r. zmieniono ustawę w celu uproszczenia zasad tworzenia i wydatkowania funduszu szkoleniowego, zgodnie z postulatami pracodawców (usunięto przepis zobowiązujący pracodawcę, który tworzy fundusz szkoleniowy do opracowania planu szkoleniowego, złagodzono warunki refundowania pracodawcom kosztów szkolenia pracowników, m.in. refundacja może obejmować także koszty szkolenia ogólnego, dotyczy wszystkich, nie tylko pracowników zagrożonych zwolnieniami, przewidziano wyższe dofinansowanie szkoleń osób w wieku 45 lat i więcej).</a:t>
            </a:r>
          </a:p>
          <a:p>
            <a:r>
              <a:rPr lang="pl-PL" altLang="pl-PL" sz="1000" smtClean="0"/>
              <a:t>KFS zasilony byłby w 2014 r. środkami Funduszu Pracy w kwocie: 40 mln zł. </a:t>
            </a:r>
          </a:p>
          <a:p>
            <a:r>
              <a:rPr lang="pl-PL" altLang="pl-PL" sz="1000" smtClean="0"/>
              <a:t>Na wniosek pracodawcy na podstawie umowy starosta może przyznać środki z KFS na sfinansowanie kosztów, o których mowa w art. 69a ust. 2 pkt 1, w wysokości 80% tych kosztów, nie więcej jednak niż 300% przeciętnego wynagrodzenia w danym roku na jednego uczestnika, a w przypadku mikroprzedsiębiorstw w wysokości 100%, nie więcej jednak niż 300% przeciętnego wynagrodzenia w danym roku na jednego uczestnika.</a:t>
            </a:r>
          </a:p>
          <a:p>
            <a:endParaRPr lang="pl-PL" altLang="pl-PL" sz="1000" smtClean="0"/>
          </a:p>
          <a:p>
            <a:r>
              <a:rPr lang="pl-PL" altLang="pl-PL" sz="1000" smtClean="0"/>
              <a:t>Na podstawie badań (Bilans Kapitału Ludzkiego 2012, PARP) można przypuszczać, że najczęściej pracodawcy ubiegać się będą o wsparcie szkoleń specjalistów i kierowników (odpowiednio 36% i 28% z tych grup zawodowych dokształca się) w zakresie zarządzania i handlu, nauk ekonomicznych, zdrowia, nauczania i wychowania, nauk fizycznych/matematycznych i technicznych, z dziedziny prawa/nauk społecznych i kultury. Podobnie często można spodziewać się wniosków o dofinansowanie szkoleń techników i średniego personelu (24% z tej grupy pracujących dokształca się), w tym głównie w zakresie spraw zdrowia, obsługi klienta, </a:t>
            </a:r>
          </a:p>
          <a:p>
            <a:r>
              <a:rPr lang="pl-PL" altLang="pl-PL" sz="1000" smtClean="0"/>
              <a:t>Przewidywana kwota finansowania KFS, w kolejnych latach </a:t>
            </a:r>
            <a:r>
              <a:rPr lang="pl-PL" altLang="pl-PL" sz="1000" b="1" smtClean="0"/>
              <a:t>(200 mln zł) </a:t>
            </a:r>
            <a:r>
              <a:rPr lang="pl-PL" altLang="pl-PL" sz="1000" smtClean="0"/>
              <a:t>pozwoli na objęcie wsparciem na podnoszenie kwalifikacji rocznie ok. 175–145 tysięcy osób pracujących w wieku 45 lat i więcej (odpowiednio przy 20% wkładzie własnym pracodawców, bądź przy pełnym finansowaniu kształcenia ustawicznego ze środków KFS, w przypadku mikroprzedsiębiorstw. Oznacza to też, że wsparciem mogłoby być objętych średnio przez każdy z 340 powiatowych urzędów pracy około 515–426 osób pracujących. </a:t>
            </a:r>
          </a:p>
        </p:txBody>
      </p:sp>
      <p:sp>
        <p:nvSpPr>
          <p:cNvPr id="4" name="Symbol zastępczy numeru slajdu 3"/>
          <p:cNvSpPr>
            <a:spLocks noGrp="1"/>
          </p:cNvSpPr>
          <p:nvPr>
            <p:ph type="sldNum" sz="quarter" idx="5"/>
          </p:nvPr>
        </p:nvSpPr>
        <p:spPr/>
        <p:txBody>
          <a:bodyPr/>
          <a:lstStyle/>
          <a:p>
            <a:pPr>
              <a:defRPr/>
            </a:pPr>
            <a:fld id="{56877B10-2613-449B-B59E-05CB86CD2C6E}"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p>
        </p:txBody>
      </p:sp>
      <p:sp>
        <p:nvSpPr>
          <p:cNvPr id="13316"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301A677-3E23-4294-AC17-DD13B52E66A1}" type="slidenum">
              <a:rPr lang="pl-PL" altLang="pl-PL" smtClean="0"/>
              <a:pPr fontAlgn="base">
                <a:spcBef>
                  <a:spcPct val="0"/>
                </a:spcBef>
                <a:spcAft>
                  <a:spcPct val="0"/>
                </a:spcAft>
                <a:defRPr/>
              </a:pPr>
              <a:t>3</a:t>
            </a:fld>
            <a:endParaRPr lang="pl-PL" altLang="pl-P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altLang="pl-PL" smtClean="0"/>
              <a:t>Komisja Europejska w raporcie Ageing Report 2012 prognozuje, że wydłużenie wieku emerytalnego przyczyni się do wydłużenia przeciętnego wieku wycofywania się z rynku pracy zarówno wśród kobiet, jak i mężczyzn o około 2 lata w perspektywie do 2060 r.</a:t>
            </a:r>
          </a:p>
        </p:txBody>
      </p:sp>
      <p:sp>
        <p:nvSpPr>
          <p:cNvPr id="14340"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C229242-F659-411A-8042-FFA8AA4D9160}" type="slidenum">
              <a:rPr lang="pl-PL" altLang="pl-PL" smtClean="0"/>
              <a:pPr fontAlgn="base">
                <a:spcBef>
                  <a:spcPct val="0"/>
                </a:spcBef>
                <a:spcAft>
                  <a:spcPct val="0"/>
                </a:spcAft>
                <a:defRPr/>
              </a:pPr>
              <a:t>4</a:t>
            </a:fld>
            <a:endParaRPr lang="pl-PL" altLang="pl-P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7A950FE8-1987-4973-9064-2BCB957594B8}" type="slidenum">
              <a:rPr lang="pl-PL" smtClean="0"/>
              <a:pPr>
                <a:defRPr/>
              </a:pPr>
              <a:t>5</a:t>
            </a:fld>
            <a:endParaRPr lang="pl-PL"/>
          </a:p>
        </p:txBody>
      </p:sp>
    </p:spTree>
    <p:extLst>
      <p:ext uri="{BB962C8B-B14F-4D97-AF65-F5344CB8AC3E}">
        <p14:creationId xmlns:p14="http://schemas.microsoft.com/office/powerpoint/2010/main" val="3576979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kern="1200" dirty="0" smtClean="0">
                <a:solidFill>
                  <a:schemeClr val="tx1"/>
                </a:solidFill>
                <a:effectLst/>
                <a:latin typeface="+mn-lt"/>
                <a:ea typeface="+mn-ea"/>
                <a:cs typeface="+mn-cs"/>
              </a:rPr>
              <a:t>Reforma emerytalna będzie miała największy wpływ na osoby w grupie wieku 60-64 lata. Prawdopodobnie wynika to głównie z faktu, że szacunki wskaźnika zatrudnienia uwzględniają kobiety, które osiągną w 2020 r. wiek emerytalny na poziomie 62 lat, a które przy obowiązującym jeszcze w 2012 r. systemie emerytalnym pozostawałyby bierne. W 2020 r. przełoży się to ostatecznie na wzrost wskaźnika zatrudnienia w grupie wieku 60-64 lata o 5,5 pkt. proc. Oddziaływanie reformy jest najbardziej widoczne w 2040 r., tj. roku kiedy ma zostać wyrównany wiek emerytalny kobiet i mężczyzn. Wzrost wskaźnika zatrudnienia w analizowanej grupie wieku wynika głównie i ponownie ze wzrostu wskaźnika zatrudnienia kobiet – zmiana w stosunku do utrzymania starego systemu przyznawania emerytur wynosi 25,6 pkt. proc. </a:t>
            </a:r>
            <a:endParaRPr lang="pl-PL" dirty="0"/>
          </a:p>
        </p:txBody>
      </p:sp>
      <p:sp>
        <p:nvSpPr>
          <p:cNvPr id="4" name="Symbol zastępczy numeru slajdu 3"/>
          <p:cNvSpPr>
            <a:spLocks noGrp="1"/>
          </p:cNvSpPr>
          <p:nvPr>
            <p:ph type="sldNum" sz="quarter" idx="10"/>
          </p:nvPr>
        </p:nvSpPr>
        <p:spPr/>
        <p:txBody>
          <a:bodyPr/>
          <a:lstStyle/>
          <a:p>
            <a:pPr>
              <a:defRPr/>
            </a:pPr>
            <a:fld id="{7A950FE8-1987-4973-9064-2BCB957594B8}" type="slidenum">
              <a:rPr lang="pl-PL" smtClean="0"/>
              <a:pPr>
                <a:defRPr/>
              </a:pPr>
              <a:t>6</a:t>
            </a:fld>
            <a:endParaRPr lang="pl-PL"/>
          </a:p>
        </p:txBody>
      </p:sp>
    </p:spTree>
    <p:extLst>
      <p:ext uri="{BB962C8B-B14F-4D97-AF65-F5344CB8AC3E}">
        <p14:creationId xmlns:p14="http://schemas.microsoft.com/office/powerpoint/2010/main" val="3576979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smtClean="0">
                <a:effectLst>
                  <a:outerShdw blurRad="38100" dist="38100" dir="2700000" algn="tl">
                    <a:srgbClr val="000000">
                      <a:alpha val="43137"/>
                    </a:srgbClr>
                  </a:outerShdw>
                </a:effectLst>
              </a:rPr>
              <a:t>Main reason for economically inactive persons who receive a pension to quit working</a:t>
            </a:r>
            <a:r>
              <a:rPr lang="pl-PL" sz="1200" dirty="0" smtClean="0">
                <a:effectLst>
                  <a:outerShdw blurRad="38100" dist="38100" dir="2700000" algn="tl">
                    <a:srgbClr val="000000">
                      <a:alpha val="43137"/>
                    </a:srgbClr>
                  </a:outerShdw>
                </a:effectLst>
              </a:rPr>
              <a:t>  (2012)</a:t>
            </a:r>
          </a:p>
          <a:p>
            <a:pPr eaLnBrk="1" hangingPunct="1">
              <a:spcBef>
                <a:spcPct val="0"/>
              </a:spcBef>
            </a:pPr>
            <a:r>
              <a:rPr lang="pl-PL" altLang="pl-PL" dirty="0" err="1" smtClean="0"/>
              <a:t>Latvia</a:t>
            </a:r>
            <a:r>
              <a:rPr lang="pl-PL" altLang="pl-PL" dirty="0" smtClean="0"/>
              <a:t>: </a:t>
            </a:r>
            <a:r>
              <a:rPr lang="en-US" altLang="pl-PL" dirty="0" smtClean="0"/>
              <a:t>Had reached eligibility for a pension</a:t>
            </a:r>
            <a:r>
              <a:rPr lang="pl-PL" altLang="pl-PL" dirty="0" smtClean="0"/>
              <a:t>: 21,9; </a:t>
            </a:r>
            <a:r>
              <a:rPr lang="pl-PL" altLang="pl-PL" dirty="0" err="1" smtClean="0"/>
              <a:t>Own</a:t>
            </a:r>
            <a:r>
              <a:rPr lang="pl-PL" altLang="pl-PL" dirty="0" smtClean="0"/>
              <a:t> </a:t>
            </a:r>
            <a:r>
              <a:rPr lang="pl-PL" altLang="pl-PL" dirty="0" err="1" smtClean="0"/>
              <a:t>health</a:t>
            </a:r>
            <a:r>
              <a:rPr lang="pl-PL" altLang="pl-PL" dirty="0" smtClean="0"/>
              <a:t> </a:t>
            </a:r>
            <a:r>
              <a:rPr lang="pl-PL" altLang="pl-PL" dirty="0" err="1" smtClean="0"/>
              <a:t>or</a:t>
            </a:r>
            <a:r>
              <a:rPr lang="pl-PL" altLang="pl-PL" dirty="0" smtClean="0"/>
              <a:t> </a:t>
            </a:r>
            <a:r>
              <a:rPr lang="pl-PL" altLang="pl-PL" dirty="0" err="1" smtClean="0"/>
              <a:t>disability</a:t>
            </a:r>
            <a:r>
              <a:rPr lang="pl-PL" altLang="pl-PL" dirty="0" smtClean="0"/>
              <a:t>: 26,5; </a:t>
            </a:r>
            <a:r>
              <a:rPr lang="en-US" altLang="pl-PL" dirty="0" smtClean="0"/>
              <a:t>Had reached the maximum retirement age</a:t>
            </a:r>
            <a:r>
              <a:rPr lang="pl-PL" altLang="pl-PL" dirty="0" smtClean="0"/>
              <a:t>: 6,5; </a:t>
            </a:r>
            <a:r>
              <a:rPr lang="en-US" altLang="pl-PL" dirty="0" smtClean="0"/>
              <a:t>Lost job and/or could not find a job</a:t>
            </a:r>
            <a:r>
              <a:rPr lang="pl-PL" altLang="pl-PL" dirty="0" smtClean="0"/>
              <a:t>: 20,7; </a:t>
            </a:r>
            <a:r>
              <a:rPr lang="en-US" altLang="pl-PL" dirty="0" err="1" smtClean="0"/>
              <a:t>Favourable</a:t>
            </a:r>
            <a:r>
              <a:rPr lang="en-US" altLang="pl-PL" dirty="0" smtClean="0"/>
              <a:t> financial arrangements to leave</a:t>
            </a:r>
            <a:r>
              <a:rPr lang="pl-PL" altLang="pl-PL" dirty="0" smtClean="0"/>
              <a:t>: 10,2; </a:t>
            </a:r>
            <a:r>
              <a:rPr lang="pl-PL" altLang="pl-PL" dirty="0" err="1" smtClean="0"/>
              <a:t>Other</a:t>
            </a:r>
            <a:r>
              <a:rPr lang="pl-PL" altLang="pl-PL" dirty="0" smtClean="0"/>
              <a:t> </a:t>
            </a:r>
            <a:r>
              <a:rPr lang="pl-PL" altLang="pl-PL" dirty="0" err="1" smtClean="0"/>
              <a:t>job-related</a:t>
            </a:r>
            <a:r>
              <a:rPr lang="pl-PL" altLang="pl-PL" dirty="0" smtClean="0"/>
              <a:t> </a:t>
            </a:r>
            <a:r>
              <a:rPr lang="pl-PL" altLang="pl-PL" dirty="0" err="1" smtClean="0"/>
              <a:t>reasons</a:t>
            </a:r>
            <a:r>
              <a:rPr lang="pl-PL" altLang="pl-PL" dirty="0" smtClean="0"/>
              <a:t>: 7,8.</a:t>
            </a:r>
          </a:p>
          <a:p>
            <a:endParaRPr lang="pl-PL" dirty="0"/>
          </a:p>
        </p:txBody>
      </p:sp>
      <p:sp>
        <p:nvSpPr>
          <p:cNvPr id="4" name="Symbol zastępczy numeru slajdu 3"/>
          <p:cNvSpPr>
            <a:spLocks noGrp="1"/>
          </p:cNvSpPr>
          <p:nvPr>
            <p:ph type="sldNum" sz="quarter" idx="10"/>
          </p:nvPr>
        </p:nvSpPr>
        <p:spPr/>
        <p:txBody>
          <a:bodyPr/>
          <a:lstStyle/>
          <a:p>
            <a:pPr>
              <a:defRPr/>
            </a:pPr>
            <a:fld id="{7A950FE8-1987-4973-9064-2BCB957594B8}" type="slidenum">
              <a:rPr lang="pl-PL" smtClean="0"/>
              <a:pPr>
                <a:defRPr/>
              </a:pPr>
              <a:t>7</a:t>
            </a:fld>
            <a:endParaRPr lang="pl-PL"/>
          </a:p>
        </p:txBody>
      </p:sp>
    </p:spTree>
    <p:extLst>
      <p:ext uri="{BB962C8B-B14F-4D97-AF65-F5344CB8AC3E}">
        <p14:creationId xmlns:p14="http://schemas.microsoft.com/office/powerpoint/2010/main" val="3576979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pl-PL" dirty="0" smtClean="0"/>
              <a:t>The </a:t>
            </a:r>
            <a:r>
              <a:rPr lang="en-US" altLang="pl-PL" dirty="0" err="1" smtClean="0"/>
              <a:t>programme</a:t>
            </a:r>
            <a:r>
              <a:rPr lang="en-US" altLang="pl-PL" dirty="0" smtClean="0"/>
              <a:t> “Solidarity across generations” introduces the measures that, on the one hand, increase incentives for entrepreneurs to employ people over 50, and on the other hand, foster the improvement of qualifications, skills and effectiveness of work of older people</a:t>
            </a:r>
            <a:r>
              <a:rPr lang="pl-PL" altLang="pl-PL" dirty="0" smtClean="0"/>
              <a:t>. </a:t>
            </a:r>
            <a:r>
              <a:rPr lang="en-US" altLang="pl-PL" dirty="0" smtClean="0"/>
              <a:t>The activities on this </a:t>
            </a:r>
            <a:r>
              <a:rPr lang="en-US" altLang="pl-PL" dirty="0" err="1" smtClean="0"/>
              <a:t>programme</a:t>
            </a:r>
            <a:r>
              <a:rPr lang="en-US" altLang="pl-PL" dirty="0" smtClean="0"/>
              <a:t> on many levels:</a:t>
            </a:r>
            <a:r>
              <a:rPr lang="pl-PL" altLang="pl-PL" dirty="0" smtClean="0"/>
              <a:t> </a:t>
            </a:r>
            <a:r>
              <a:rPr lang="en-US" altLang="pl-PL" dirty="0" smtClean="0"/>
              <a:t>government action</a:t>
            </a:r>
            <a:r>
              <a:rPr lang="pl-PL" altLang="pl-PL" dirty="0" smtClean="0"/>
              <a:t> </a:t>
            </a:r>
            <a:r>
              <a:rPr lang="en-US" altLang="pl-PL" dirty="0" smtClean="0"/>
              <a:t>the employers</a:t>
            </a:r>
          </a:p>
          <a:p>
            <a:pPr eaLnBrk="1" hangingPunct="1">
              <a:spcBef>
                <a:spcPct val="0"/>
              </a:spcBef>
            </a:pPr>
            <a:r>
              <a:rPr lang="en-US" altLang="pl-PL" dirty="0" smtClean="0"/>
              <a:t>changing attitudes of individuals going to work longer</a:t>
            </a:r>
            <a:r>
              <a:rPr lang="pl-PL" altLang="pl-PL" dirty="0" smtClean="0"/>
              <a:t> </a:t>
            </a:r>
            <a:endParaRPr lang="en-US" altLang="pl-PL" dirty="0" smtClean="0"/>
          </a:p>
          <a:p>
            <a:pPr eaLnBrk="1" hangingPunct="1">
              <a:spcBef>
                <a:spcPct val="0"/>
              </a:spcBef>
            </a:pPr>
            <a:endParaRPr lang="pl-PL" altLang="pl-PL" dirty="0" smtClean="0"/>
          </a:p>
        </p:txBody>
      </p:sp>
      <p:sp>
        <p:nvSpPr>
          <p:cNvPr id="15364"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73C9AC-46FA-4246-8665-6CE3C9D7F559}" type="slidenum">
              <a:rPr lang="pl-PL" altLang="pl-PL" smtClean="0"/>
              <a:pPr fontAlgn="base">
                <a:spcBef>
                  <a:spcPct val="0"/>
                </a:spcBef>
                <a:spcAft>
                  <a:spcPct val="0"/>
                </a:spcAft>
                <a:defRPr/>
              </a:pPr>
              <a:t>8</a:t>
            </a:fld>
            <a:endParaRPr lang="pl-PL" altLang="pl-P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altLang="pl-PL" dirty="0" smtClean="0"/>
              <a:t>4Q2013 - 42</a:t>
            </a:r>
          </a:p>
        </p:txBody>
      </p:sp>
      <p:sp>
        <p:nvSpPr>
          <p:cNvPr id="16388"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B484F4-9298-46BF-834F-36F0B9B99FB4}" type="slidenum">
              <a:rPr lang="pl-PL" altLang="pl-PL" smtClean="0"/>
              <a:pPr fontAlgn="base">
                <a:spcBef>
                  <a:spcPct val="0"/>
                </a:spcBef>
                <a:spcAft>
                  <a:spcPct val="0"/>
                </a:spcAft>
                <a:defRPr/>
              </a:pPr>
              <a:t>9</a:t>
            </a:fld>
            <a:endParaRPr lang="pl-PL" altLang="pl-P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p>
        </p:txBody>
      </p:sp>
      <p:sp>
        <p:nvSpPr>
          <p:cNvPr id="17412" name="Symbol zastępczy numeru slajdu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3E7978D-CD4D-4797-AB13-580C53187E8C}" type="slidenum">
              <a:rPr lang="pl-PL" altLang="pl-PL" smtClean="0"/>
              <a:pPr fontAlgn="base">
                <a:spcBef>
                  <a:spcPct val="0"/>
                </a:spcBef>
                <a:spcAft>
                  <a:spcPct val="0"/>
                </a:spcAft>
                <a:defRPr/>
              </a:pPr>
              <a:t>10</a:t>
            </a:fld>
            <a:endParaRPr lang="pl-PL" altLang="pl-P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pPr>
              <a:defRPr/>
            </a:pPr>
            <a:fld id="{A36D9099-BCD6-4F1F-AE00-CB1E7ECF9CF8}" type="datetimeFigureOut">
              <a:rPr lang="pl-PL"/>
              <a:pPr>
                <a:defRPr/>
              </a:pPr>
              <a:t>2014-05-08</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5E4079B5-52E6-44A7-8BF0-5207D3D07091}" type="slidenum">
              <a:rPr lang="pl-PL"/>
              <a:pPr>
                <a:defRPr/>
              </a:pPr>
              <a:t>‹#›</a:t>
            </a:fld>
            <a:endParaRPr lang="pl-PL"/>
          </a:p>
        </p:txBody>
      </p:sp>
    </p:spTree>
    <p:extLst>
      <p:ext uri="{BB962C8B-B14F-4D97-AF65-F5344CB8AC3E}">
        <p14:creationId xmlns:p14="http://schemas.microsoft.com/office/powerpoint/2010/main" val="2261584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5002AEE2-F7AD-4A1B-90DE-D45877EEB84F}" type="datetimeFigureOut">
              <a:rPr lang="pl-PL"/>
              <a:pPr>
                <a:defRPr/>
              </a:pPr>
              <a:t>2014-05-08</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0F562302-6F31-4E5E-B266-589F8D90D58A}" type="slidenum">
              <a:rPr lang="pl-PL"/>
              <a:pPr>
                <a:defRPr/>
              </a:pPr>
              <a:t>‹#›</a:t>
            </a:fld>
            <a:endParaRPr lang="pl-PL"/>
          </a:p>
        </p:txBody>
      </p:sp>
    </p:spTree>
    <p:extLst>
      <p:ext uri="{BB962C8B-B14F-4D97-AF65-F5344CB8AC3E}">
        <p14:creationId xmlns:p14="http://schemas.microsoft.com/office/powerpoint/2010/main" val="1080465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2EF69A8A-FED8-410B-B978-B158D066ADB9}" type="datetimeFigureOut">
              <a:rPr lang="pl-PL"/>
              <a:pPr>
                <a:defRPr/>
              </a:pPr>
              <a:t>2014-05-08</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A2C88C50-1DF4-4BD0-92F8-2B0848C3F9DD}" type="slidenum">
              <a:rPr lang="pl-PL"/>
              <a:pPr>
                <a:defRPr/>
              </a:pPr>
              <a:t>‹#›</a:t>
            </a:fld>
            <a:endParaRPr lang="pl-PL"/>
          </a:p>
        </p:txBody>
      </p:sp>
    </p:spTree>
    <p:extLst>
      <p:ext uri="{BB962C8B-B14F-4D97-AF65-F5344CB8AC3E}">
        <p14:creationId xmlns:p14="http://schemas.microsoft.com/office/powerpoint/2010/main" val="459991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4EE32994-5E70-46A9-ADE0-D79ED638623D}" type="datetimeFigureOut">
              <a:rPr lang="pl-PL"/>
              <a:pPr>
                <a:defRPr/>
              </a:pPr>
              <a:t>2014-05-08</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8B01E756-404C-4954-A993-473553FB3928}" type="slidenum">
              <a:rPr lang="pl-PL"/>
              <a:pPr>
                <a:defRPr/>
              </a:pPr>
              <a:t>‹#›</a:t>
            </a:fld>
            <a:endParaRPr lang="pl-PL"/>
          </a:p>
        </p:txBody>
      </p:sp>
    </p:spTree>
    <p:extLst>
      <p:ext uri="{BB962C8B-B14F-4D97-AF65-F5344CB8AC3E}">
        <p14:creationId xmlns:p14="http://schemas.microsoft.com/office/powerpoint/2010/main" val="3264340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fld id="{9CD3332D-D745-4C09-BE4B-AE1718EE91F5}" type="datetimeFigureOut">
              <a:rPr lang="pl-PL"/>
              <a:pPr>
                <a:defRPr/>
              </a:pPr>
              <a:t>2014-05-08</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B0330983-10E7-4027-B5D5-9E6B5013614C}" type="slidenum">
              <a:rPr lang="pl-PL"/>
              <a:pPr>
                <a:defRPr/>
              </a:pPr>
              <a:t>‹#›</a:t>
            </a:fld>
            <a:endParaRPr lang="pl-PL"/>
          </a:p>
        </p:txBody>
      </p:sp>
    </p:spTree>
    <p:extLst>
      <p:ext uri="{BB962C8B-B14F-4D97-AF65-F5344CB8AC3E}">
        <p14:creationId xmlns:p14="http://schemas.microsoft.com/office/powerpoint/2010/main" val="2240952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CFDD473E-E0BB-4CBE-AF74-14672D260188}" type="datetimeFigureOut">
              <a:rPr lang="pl-PL"/>
              <a:pPr>
                <a:defRPr/>
              </a:pPr>
              <a:t>2014-05-08</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65BDBEF2-00F2-4D9F-880C-DDC2A0F1EBC4}" type="slidenum">
              <a:rPr lang="pl-PL"/>
              <a:pPr>
                <a:defRPr/>
              </a:pPr>
              <a:t>‹#›</a:t>
            </a:fld>
            <a:endParaRPr lang="pl-PL"/>
          </a:p>
        </p:txBody>
      </p:sp>
    </p:spTree>
    <p:extLst>
      <p:ext uri="{BB962C8B-B14F-4D97-AF65-F5344CB8AC3E}">
        <p14:creationId xmlns:p14="http://schemas.microsoft.com/office/powerpoint/2010/main" val="927563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3"/>
          <p:cNvSpPr>
            <a:spLocks noGrp="1"/>
          </p:cNvSpPr>
          <p:nvPr>
            <p:ph type="dt" sz="half" idx="10"/>
          </p:nvPr>
        </p:nvSpPr>
        <p:spPr/>
        <p:txBody>
          <a:bodyPr/>
          <a:lstStyle>
            <a:lvl1pPr>
              <a:defRPr/>
            </a:lvl1pPr>
          </a:lstStyle>
          <a:p>
            <a:pPr>
              <a:defRPr/>
            </a:pPr>
            <a:fld id="{FA4AC5FF-2828-4D2E-9AB7-EC07251378EA}" type="datetimeFigureOut">
              <a:rPr lang="pl-PL"/>
              <a:pPr>
                <a:defRPr/>
              </a:pPr>
              <a:t>2014-05-08</a:t>
            </a:fld>
            <a:endParaRPr lang="pl-PL"/>
          </a:p>
        </p:txBody>
      </p:sp>
      <p:sp>
        <p:nvSpPr>
          <p:cNvPr id="8" name="Symbol zastępczy stopki 4"/>
          <p:cNvSpPr>
            <a:spLocks noGrp="1"/>
          </p:cNvSpPr>
          <p:nvPr>
            <p:ph type="ftr" sz="quarter" idx="11"/>
          </p:nvPr>
        </p:nvSpPr>
        <p:spPr/>
        <p:txBody>
          <a:bodyPr/>
          <a:lstStyle>
            <a:lvl1pPr>
              <a:defRPr/>
            </a:lvl1pPr>
          </a:lstStyle>
          <a:p>
            <a:pPr>
              <a:defRPr/>
            </a:pPr>
            <a:endParaRPr lang="pl-PL"/>
          </a:p>
        </p:txBody>
      </p:sp>
      <p:sp>
        <p:nvSpPr>
          <p:cNvPr id="9" name="Symbol zastępczy numeru slajdu 5"/>
          <p:cNvSpPr>
            <a:spLocks noGrp="1"/>
          </p:cNvSpPr>
          <p:nvPr>
            <p:ph type="sldNum" sz="quarter" idx="12"/>
          </p:nvPr>
        </p:nvSpPr>
        <p:spPr/>
        <p:txBody>
          <a:bodyPr/>
          <a:lstStyle>
            <a:lvl1pPr>
              <a:defRPr/>
            </a:lvl1pPr>
          </a:lstStyle>
          <a:p>
            <a:pPr>
              <a:defRPr/>
            </a:pPr>
            <a:fld id="{E403E64F-0DF0-467B-A856-7F37336FC1A7}" type="slidenum">
              <a:rPr lang="pl-PL"/>
              <a:pPr>
                <a:defRPr/>
              </a:pPr>
              <a:t>‹#›</a:t>
            </a:fld>
            <a:endParaRPr lang="pl-PL"/>
          </a:p>
        </p:txBody>
      </p:sp>
    </p:spTree>
    <p:extLst>
      <p:ext uri="{BB962C8B-B14F-4D97-AF65-F5344CB8AC3E}">
        <p14:creationId xmlns:p14="http://schemas.microsoft.com/office/powerpoint/2010/main" val="496753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3"/>
          <p:cNvSpPr>
            <a:spLocks noGrp="1"/>
          </p:cNvSpPr>
          <p:nvPr>
            <p:ph type="dt" sz="half" idx="10"/>
          </p:nvPr>
        </p:nvSpPr>
        <p:spPr/>
        <p:txBody>
          <a:bodyPr/>
          <a:lstStyle>
            <a:lvl1pPr>
              <a:defRPr/>
            </a:lvl1pPr>
          </a:lstStyle>
          <a:p>
            <a:pPr>
              <a:defRPr/>
            </a:pPr>
            <a:fld id="{7CE43BF0-6A13-4E98-BA20-2C566B72EE06}" type="datetimeFigureOut">
              <a:rPr lang="pl-PL"/>
              <a:pPr>
                <a:defRPr/>
              </a:pPr>
              <a:t>2014-05-08</a:t>
            </a:fld>
            <a:endParaRPr lang="pl-PL"/>
          </a:p>
        </p:txBody>
      </p:sp>
      <p:sp>
        <p:nvSpPr>
          <p:cNvPr id="4" name="Symbol zastępczy stopki 4"/>
          <p:cNvSpPr>
            <a:spLocks noGrp="1"/>
          </p:cNvSpPr>
          <p:nvPr>
            <p:ph type="ftr" sz="quarter" idx="11"/>
          </p:nvPr>
        </p:nvSpPr>
        <p:spPr/>
        <p:txBody>
          <a:bodyPr/>
          <a:lstStyle>
            <a:lvl1pPr>
              <a:defRPr/>
            </a:lvl1pPr>
          </a:lstStyle>
          <a:p>
            <a:pPr>
              <a:defRPr/>
            </a:pPr>
            <a:endParaRPr lang="pl-PL"/>
          </a:p>
        </p:txBody>
      </p:sp>
      <p:sp>
        <p:nvSpPr>
          <p:cNvPr id="5" name="Symbol zastępczy numeru slajdu 5"/>
          <p:cNvSpPr>
            <a:spLocks noGrp="1"/>
          </p:cNvSpPr>
          <p:nvPr>
            <p:ph type="sldNum" sz="quarter" idx="12"/>
          </p:nvPr>
        </p:nvSpPr>
        <p:spPr/>
        <p:txBody>
          <a:bodyPr/>
          <a:lstStyle>
            <a:lvl1pPr>
              <a:defRPr/>
            </a:lvl1pPr>
          </a:lstStyle>
          <a:p>
            <a:pPr>
              <a:defRPr/>
            </a:pPr>
            <a:fld id="{03B36AFE-413A-4BA8-ACAA-0CAD3C8FAA81}" type="slidenum">
              <a:rPr lang="pl-PL"/>
              <a:pPr>
                <a:defRPr/>
              </a:pPr>
              <a:t>‹#›</a:t>
            </a:fld>
            <a:endParaRPr lang="pl-PL"/>
          </a:p>
        </p:txBody>
      </p:sp>
    </p:spTree>
    <p:extLst>
      <p:ext uri="{BB962C8B-B14F-4D97-AF65-F5344CB8AC3E}">
        <p14:creationId xmlns:p14="http://schemas.microsoft.com/office/powerpoint/2010/main" val="621579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fld id="{A8E802E7-82E1-4D37-97ED-0F7BDA940CF4}" type="datetimeFigureOut">
              <a:rPr lang="pl-PL"/>
              <a:pPr>
                <a:defRPr/>
              </a:pPr>
              <a:t>2014-05-08</a:t>
            </a:fld>
            <a:endParaRPr lang="pl-PL"/>
          </a:p>
        </p:txBody>
      </p:sp>
      <p:sp>
        <p:nvSpPr>
          <p:cNvPr id="3" name="Symbol zastępczy stopki 4"/>
          <p:cNvSpPr>
            <a:spLocks noGrp="1"/>
          </p:cNvSpPr>
          <p:nvPr>
            <p:ph type="ftr" sz="quarter" idx="11"/>
          </p:nvPr>
        </p:nvSpPr>
        <p:spPr/>
        <p:txBody>
          <a:bodyPr/>
          <a:lstStyle>
            <a:lvl1pPr>
              <a:defRPr/>
            </a:lvl1pPr>
          </a:lstStyle>
          <a:p>
            <a:pPr>
              <a:defRPr/>
            </a:pPr>
            <a:endParaRPr lang="pl-PL"/>
          </a:p>
        </p:txBody>
      </p:sp>
      <p:sp>
        <p:nvSpPr>
          <p:cNvPr id="4" name="Symbol zastępczy numeru slajdu 5"/>
          <p:cNvSpPr>
            <a:spLocks noGrp="1"/>
          </p:cNvSpPr>
          <p:nvPr>
            <p:ph type="sldNum" sz="quarter" idx="12"/>
          </p:nvPr>
        </p:nvSpPr>
        <p:spPr/>
        <p:txBody>
          <a:bodyPr/>
          <a:lstStyle>
            <a:lvl1pPr>
              <a:defRPr/>
            </a:lvl1pPr>
          </a:lstStyle>
          <a:p>
            <a:pPr>
              <a:defRPr/>
            </a:pPr>
            <a:fld id="{5BCC09E9-86A4-431D-9BAD-7E1F8E27F559}" type="slidenum">
              <a:rPr lang="pl-PL"/>
              <a:pPr>
                <a:defRPr/>
              </a:pPr>
              <a:t>‹#›</a:t>
            </a:fld>
            <a:endParaRPr lang="pl-PL"/>
          </a:p>
        </p:txBody>
      </p:sp>
    </p:spTree>
    <p:extLst>
      <p:ext uri="{BB962C8B-B14F-4D97-AF65-F5344CB8AC3E}">
        <p14:creationId xmlns:p14="http://schemas.microsoft.com/office/powerpoint/2010/main" val="294430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D0357E92-9BA5-4D12-A479-9F32D9415813}" type="datetimeFigureOut">
              <a:rPr lang="pl-PL"/>
              <a:pPr>
                <a:defRPr/>
              </a:pPr>
              <a:t>2014-05-08</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66B928F6-4BEF-4949-A50D-84B4FEEDF77B}" type="slidenum">
              <a:rPr lang="pl-PL"/>
              <a:pPr>
                <a:defRPr/>
              </a:pPr>
              <a:t>‹#›</a:t>
            </a:fld>
            <a:endParaRPr lang="pl-PL"/>
          </a:p>
        </p:txBody>
      </p:sp>
    </p:spTree>
    <p:extLst>
      <p:ext uri="{BB962C8B-B14F-4D97-AF65-F5344CB8AC3E}">
        <p14:creationId xmlns:p14="http://schemas.microsoft.com/office/powerpoint/2010/main" val="4160696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BF0DC496-9CBB-481D-9788-6B01EE7F8405}" type="datetimeFigureOut">
              <a:rPr lang="pl-PL"/>
              <a:pPr>
                <a:defRPr/>
              </a:pPr>
              <a:t>2014-05-08</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D1EF0BDC-F09D-4C7B-8D6D-8209422B49D8}" type="slidenum">
              <a:rPr lang="pl-PL"/>
              <a:pPr>
                <a:defRPr/>
              </a:pPr>
              <a:t>‹#›</a:t>
            </a:fld>
            <a:endParaRPr lang="pl-PL"/>
          </a:p>
        </p:txBody>
      </p:sp>
    </p:spTree>
    <p:extLst>
      <p:ext uri="{BB962C8B-B14F-4D97-AF65-F5344CB8AC3E}">
        <p14:creationId xmlns:p14="http://schemas.microsoft.com/office/powerpoint/2010/main" val="3154884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a:t>
            </a:r>
          </a:p>
        </p:txBody>
      </p:sp>
      <p:sp>
        <p:nvSpPr>
          <p:cNvPr id="1027" name="Symbol zastępczy tekstu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B713121-CB0A-4EDC-809A-EEB787C17CA3}" type="datetimeFigureOut">
              <a:rPr lang="pl-PL"/>
              <a:pPr>
                <a:defRPr/>
              </a:pPr>
              <a:t>2014-05-08</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37133E2-E5B9-4FCE-9170-B0D53912DE4F}"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mailto:Mariusz.zielonka@mpips.gov.pl" TargetMode="External"/><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7.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chart" Target="../charts/chart9.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348880"/>
            <a:ext cx="2736304" cy="2341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ytuł 1"/>
          <p:cNvSpPr>
            <a:spLocks noGrp="1"/>
          </p:cNvSpPr>
          <p:nvPr>
            <p:ph type="ctrTitle"/>
          </p:nvPr>
        </p:nvSpPr>
        <p:spPr>
          <a:xfrm>
            <a:off x="2916312" y="1844824"/>
            <a:ext cx="5470376" cy="2952750"/>
          </a:xfrm>
        </p:spPr>
        <p:txBody>
          <a:bodyPr rtlCol="0">
            <a:normAutofit/>
          </a:bodyPr>
          <a:lstStyle/>
          <a:p>
            <a:pPr eaLnBrk="1" fontAlgn="auto" hangingPunct="1">
              <a:spcAft>
                <a:spcPts val="0"/>
              </a:spcAft>
              <a:defRPr/>
            </a:pPr>
            <a:r>
              <a:rPr lang="pl-PL" sz="4800" b="1" dirty="0" smtClean="0">
                <a:solidFill>
                  <a:srgbClr val="0070C0"/>
                </a:solidFill>
                <a:effectLst>
                  <a:outerShdw blurRad="38100" dist="38100" dir="2700000" algn="tl">
                    <a:srgbClr val="000000">
                      <a:alpha val="43137"/>
                    </a:srgbClr>
                  </a:outerShdw>
                </a:effectLst>
              </a:rPr>
              <a:t>MEASURES ON</a:t>
            </a:r>
            <a:br>
              <a:rPr lang="pl-PL" sz="4800" b="1" dirty="0" smtClean="0">
                <a:solidFill>
                  <a:srgbClr val="0070C0"/>
                </a:solidFill>
                <a:effectLst>
                  <a:outerShdw blurRad="38100" dist="38100" dir="2700000" algn="tl">
                    <a:srgbClr val="000000">
                      <a:alpha val="43137"/>
                    </a:srgbClr>
                  </a:outerShdw>
                </a:effectLst>
              </a:rPr>
            </a:br>
            <a:r>
              <a:rPr lang="pl-PL" sz="4800" b="1" dirty="0" err="1" smtClean="0">
                <a:solidFill>
                  <a:srgbClr val="0070C0"/>
                </a:solidFill>
                <a:effectLst>
                  <a:outerShdw blurRad="38100" dist="38100" dir="2700000" algn="tl">
                    <a:srgbClr val="000000">
                      <a:alpha val="43137"/>
                    </a:srgbClr>
                  </a:outerShdw>
                </a:effectLst>
              </a:rPr>
              <a:t>Polish</a:t>
            </a:r>
            <a:r>
              <a:rPr lang="pl-PL" sz="4800" b="1" dirty="0" smtClean="0">
                <a:solidFill>
                  <a:srgbClr val="0070C0"/>
                </a:solidFill>
                <a:effectLst>
                  <a:outerShdw blurRad="38100" dist="38100" dir="2700000" algn="tl">
                    <a:srgbClr val="000000">
                      <a:alpha val="43137"/>
                    </a:srgbClr>
                  </a:outerShdw>
                </a:effectLst>
              </a:rPr>
              <a:t> </a:t>
            </a:r>
            <a:r>
              <a:rPr lang="pl-PL" sz="4800" b="1" dirty="0" err="1" smtClean="0">
                <a:solidFill>
                  <a:srgbClr val="0070C0"/>
                </a:solidFill>
                <a:effectLst>
                  <a:outerShdw blurRad="38100" dist="38100" dir="2700000" algn="tl">
                    <a:srgbClr val="000000">
                      <a:alpha val="43137"/>
                    </a:srgbClr>
                  </a:outerShdw>
                </a:effectLst>
              </a:rPr>
              <a:t>Labor</a:t>
            </a:r>
            <a:r>
              <a:rPr lang="pl-PL" sz="4800" b="1" dirty="0" smtClean="0">
                <a:solidFill>
                  <a:srgbClr val="0070C0"/>
                </a:solidFill>
                <a:effectLst>
                  <a:outerShdw blurRad="38100" dist="38100" dir="2700000" algn="tl">
                    <a:srgbClr val="000000">
                      <a:alpha val="43137"/>
                    </a:srgbClr>
                  </a:outerShdw>
                </a:effectLst>
              </a:rPr>
              <a:t> </a:t>
            </a:r>
            <a:br>
              <a:rPr lang="pl-PL" sz="4800" b="1" dirty="0" smtClean="0">
                <a:solidFill>
                  <a:srgbClr val="0070C0"/>
                </a:solidFill>
                <a:effectLst>
                  <a:outerShdw blurRad="38100" dist="38100" dir="2700000" algn="tl">
                    <a:srgbClr val="000000">
                      <a:alpha val="43137"/>
                    </a:srgbClr>
                  </a:outerShdw>
                </a:effectLst>
              </a:rPr>
            </a:br>
            <a:r>
              <a:rPr lang="pl-PL" sz="4800" b="1" dirty="0" smtClean="0">
                <a:solidFill>
                  <a:srgbClr val="0070C0"/>
                </a:solidFill>
                <a:effectLst>
                  <a:outerShdw blurRad="38100" dist="38100" dir="2700000" algn="tl">
                    <a:srgbClr val="000000">
                      <a:alpha val="43137"/>
                    </a:srgbClr>
                  </a:outerShdw>
                </a:effectLst>
              </a:rPr>
              <a:t>Market</a:t>
            </a:r>
            <a:endParaRPr lang="pl-PL" sz="4800" b="1" dirty="0">
              <a:solidFill>
                <a:srgbClr val="0070C0"/>
              </a:solidFill>
              <a:effectLst>
                <a:outerShdw blurRad="38100" dist="38100" dir="2700000" algn="tl">
                  <a:srgbClr val="000000">
                    <a:alpha val="43137"/>
                  </a:srgbClr>
                </a:outerShdw>
              </a:effectLst>
            </a:endParaRPr>
          </a:p>
        </p:txBody>
      </p:sp>
      <p:sp>
        <p:nvSpPr>
          <p:cNvPr id="3" name="Podtytuł 2"/>
          <p:cNvSpPr>
            <a:spLocks noGrp="1"/>
          </p:cNvSpPr>
          <p:nvPr>
            <p:ph type="subTitle" idx="1"/>
          </p:nvPr>
        </p:nvSpPr>
        <p:spPr>
          <a:xfrm>
            <a:off x="1331913" y="5661025"/>
            <a:ext cx="6400800" cy="914400"/>
          </a:xfrm>
        </p:spPr>
        <p:txBody>
          <a:bodyPr rtlCol="0">
            <a:normAutofit/>
          </a:bodyPr>
          <a:lstStyle/>
          <a:p>
            <a:pPr eaLnBrk="1" fontAlgn="auto" hangingPunct="1">
              <a:lnSpc>
                <a:spcPct val="80000"/>
              </a:lnSpc>
              <a:spcBef>
                <a:spcPct val="0"/>
              </a:spcBef>
              <a:spcAft>
                <a:spcPts val="0"/>
              </a:spcAft>
              <a:defRPr/>
            </a:pPr>
            <a:r>
              <a:rPr lang="pl-PL" sz="1800" dirty="0" smtClean="0">
                <a:solidFill>
                  <a:schemeClr val="tx2">
                    <a:lumMod val="50000"/>
                  </a:schemeClr>
                </a:solidFill>
                <a:effectLst>
                  <a:outerShdw blurRad="38100" dist="38100" dir="2700000" algn="tl">
                    <a:srgbClr val="000000">
                      <a:alpha val="43137"/>
                    </a:srgbClr>
                  </a:outerShdw>
                </a:effectLst>
              </a:rPr>
              <a:t>Mariusz Zielonka, </a:t>
            </a:r>
            <a:r>
              <a:rPr lang="en-US" sz="1800" dirty="0">
                <a:solidFill>
                  <a:schemeClr val="tx2">
                    <a:lumMod val="50000"/>
                  </a:schemeClr>
                </a:solidFill>
                <a:effectLst>
                  <a:outerShdw blurRad="38100" dist="38100" dir="2700000" algn="tl">
                    <a:srgbClr val="000000">
                      <a:alpha val="43137"/>
                    </a:srgbClr>
                  </a:outerShdw>
                </a:effectLst>
              </a:rPr>
              <a:t>Ministry of </a:t>
            </a:r>
            <a:r>
              <a:rPr lang="en-US" sz="1800" dirty="0" err="1">
                <a:solidFill>
                  <a:schemeClr val="tx2">
                    <a:lumMod val="50000"/>
                  </a:schemeClr>
                </a:solidFill>
                <a:effectLst>
                  <a:outerShdw blurRad="38100" dist="38100" dir="2700000" algn="tl">
                    <a:srgbClr val="000000">
                      <a:alpha val="43137"/>
                    </a:srgbClr>
                  </a:outerShdw>
                </a:effectLst>
              </a:rPr>
              <a:t>Labour</a:t>
            </a:r>
            <a:r>
              <a:rPr lang="en-US" sz="1800" dirty="0">
                <a:solidFill>
                  <a:schemeClr val="tx2">
                    <a:lumMod val="50000"/>
                  </a:schemeClr>
                </a:solidFill>
                <a:effectLst>
                  <a:outerShdw blurRad="38100" dist="38100" dir="2700000" algn="tl">
                    <a:srgbClr val="000000">
                      <a:alpha val="43137"/>
                    </a:srgbClr>
                  </a:outerShdw>
                </a:effectLst>
              </a:rPr>
              <a:t> and Social Policy</a:t>
            </a:r>
            <a:endParaRPr lang="pl-PL" sz="1800" dirty="0">
              <a:solidFill>
                <a:schemeClr val="tx2">
                  <a:lumMod val="50000"/>
                </a:schemeClr>
              </a:solidFill>
              <a:effectLst>
                <a:outerShdw blurRad="38100" dist="38100" dir="2700000" algn="tl">
                  <a:srgbClr val="000000">
                    <a:alpha val="43137"/>
                  </a:srgbClr>
                </a:outerShdw>
              </a:effectLst>
            </a:endParaRPr>
          </a:p>
          <a:p>
            <a:pPr eaLnBrk="1" fontAlgn="auto" hangingPunct="1">
              <a:lnSpc>
                <a:spcPct val="80000"/>
              </a:lnSpc>
              <a:spcBef>
                <a:spcPct val="0"/>
              </a:spcBef>
              <a:spcAft>
                <a:spcPts val="0"/>
              </a:spcAft>
              <a:defRPr/>
            </a:pPr>
            <a:endParaRPr lang="pl-PL" sz="1800" dirty="0">
              <a:solidFill>
                <a:schemeClr val="tx1"/>
              </a:solidFill>
            </a:endParaRPr>
          </a:p>
          <a:p>
            <a:pPr eaLnBrk="1" fontAlgn="auto" hangingPunct="1">
              <a:lnSpc>
                <a:spcPct val="80000"/>
              </a:lnSpc>
              <a:spcBef>
                <a:spcPct val="0"/>
              </a:spcBef>
              <a:spcAft>
                <a:spcPts val="0"/>
              </a:spcAft>
              <a:defRPr/>
            </a:pPr>
            <a:r>
              <a:rPr lang="pl-PL" sz="1400" dirty="0" err="1" smtClean="0">
                <a:solidFill>
                  <a:schemeClr val="tx1"/>
                </a:solidFill>
              </a:rPr>
              <a:t>Riga</a:t>
            </a:r>
            <a:r>
              <a:rPr lang="pl-PL" sz="1400" dirty="0" smtClean="0">
                <a:solidFill>
                  <a:schemeClr val="tx1"/>
                </a:solidFill>
              </a:rPr>
              <a:t>, May 9 2014</a:t>
            </a:r>
            <a:endParaRPr lang="en-US" sz="1400" dirty="0">
              <a:solidFill>
                <a:schemeClr val="tx1"/>
              </a:solidFill>
            </a:endParaRPr>
          </a:p>
        </p:txBody>
      </p:sp>
      <p:sp>
        <p:nvSpPr>
          <p:cNvPr id="9" name="Symbol zastępczy numeru slajdu 8"/>
          <p:cNvSpPr>
            <a:spLocks noGrp="1"/>
          </p:cNvSpPr>
          <p:nvPr>
            <p:ph type="sldNum" sz="quarter" idx="12"/>
          </p:nvPr>
        </p:nvSpPr>
        <p:spPr/>
        <p:txBody>
          <a:bodyPr/>
          <a:lstStyle/>
          <a:p>
            <a:pPr>
              <a:defRPr/>
            </a:pPr>
            <a:fld id="{06190EAF-B4A0-49FA-A402-2D0F1BCF1D8D}" type="slidenum">
              <a:rPr lang="pl-PL"/>
              <a:pPr>
                <a:defRPr/>
              </a:pPr>
              <a:t>1</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endParaRPr lang="pl-PL" sz="2800" dirty="0">
              <a:solidFill>
                <a:prstClr val="white"/>
              </a:solidFill>
              <a:latin typeface="+mn-lt"/>
              <a:cs typeface="+mn-cs"/>
            </a:endParaRPr>
          </a:p>
        </p:txBody>
      </p:sp>
      <p:pic>
        <p:nvPicPr>
          <p:cNvPr id="205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8499A6C6-3E0C-4CB2-9C07-0ED66FB306AE}" type="slidenum">
              <a:rPr lang="pl-PL"/>
              <a:pPr>
                <a:defRPr/>
              </a:pPr>
              <a:t>10</a:t>
            </a:fld>
            <a:endParaRPr lang="pl-PL"/>
          </a:p>
        </p:txBody>
      </p:sp>
      <p:sp>
        <p:nvSpPr>
          <p:cNvPr id="28" name="Title 1"/>
          <p:cNvSpPr txBox="1">
            <a:spLocks noChangeAspect="1"/>
          </p:cNvSpPr>
          <p:nvPr/>
        </p:nvSpPr>
        <p:spPr>
          <a:xfrm>
            <a:off x="0" y="0"/>
            <a:ext cx="6012160"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a:solidFill>
                  <a:prstClr val="white"/>
                </a:solidFill>
              </a:rPr>
              <a:t>SOLIDARITY BETWEEN </a:t>
            </a:r>
          </a:p>
          <a:p>
            <a:pPr fontAlgn="auto">
              <a:spcAft>
                <a:spcPts val="0"/>
              </a:spcAft>
              <a:defRPr/>
            </a:pPr>
            <a:r>
              <a:rPr lang="pl-PL" sz="2800" dirty="0">
                <a:solidFill>
                  <a:prstClr val="white"/>
                </a:solidFill>
              </a:rPr>
              <a:t>GENERATIONS </a:t>
            </a:r>
          </a:p>
        </p:txBody>
      </p:sp>
      <p:pic>
        <p:nvPicPr>
          <p:cNvPr id="1127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Dowolny kształt 14"/>
          <p:cNvSpPr/>
          <p:nvPr/>
        </p:nvSpPr>
        <p:spPr>
          <a:xfrm>
            <a:off x="4067792" y="2492896"/>
            <a:ext cx="3306454" cy="155862"/>
          </a:xfrm>
          <a:custGeom>
            <a:avLst/>
            <a:gdLst/>
            <a:ahLst/>
            <a:cxnLst/>
            <a:rect l="0" t="0" r="0" b="0"/>
            <a:pathLst>
              <a:path>
                <a:moveTo>
                  <a:pt x="0" y="0"/>
                </a:moveTo>
                <a:lnTo>
                  <a:pt x="0" y="12470"/>
                </a:lnTo>
                <a:lnTo>
                  <a:pt x="3306454" y="12470"/>
                </a:lnTo>
                <a:lnTo>
                  <a:pt x="3306454" y="155862"/>
                </a:lnTo>
              </a:path>
            </a:pathLst>
          </a:custGeom>
          <a:noFill/>
          <a:scene3d>
            <a:camera prst="orthographicFront">
              <a:rot lat="0" lon="0" rev="0"/>
            </a:camera>
            <a:lightRig rig="contrasting" dir="t">
              <a:rot lat="0" lon="0" rev="1200000"/>
            </a:lightRig>
          </a:scene3d>
          <a:sp3d z="-110000"/>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sp>
      <p:sp>
        <p:nvSpPr>
          <p:cNvPr id="17" name="Dowolny kształt 16"/>
          <p:cNvSpPr/>
          <p:nvPr/>
        </p:nvSpPr>
        <p:spPr>
          <a:xfrm>
            <a:off x="1477490" y="2420888"/>
            <a:ext cx="2590302" cy="232469"/>
          </a:xfrm>
          <a:custGeom>
            <a:avLst/>
            <a:gdLst/>
            <a:ahLst/>
            <a:cxnLst/>
            <a:rect l="0" t="0" r="0" b="0"/>
            <a:pathLst>
              <a:path>
                <a:moveTo>
                  <a:pt x="2590302" y="0"/>
                </a:moveTo>
                <a:lnTo>
                  <a:pt x="2590302" y="89076"/>
                </a:lnTo>
                <a:lnTo>
                  <a:pt x="0" y="89076"/>
                </a:lnTo>
                <a:lnTo>
                  <a:pt x="0" y="232469"/>
                </a:lnTo>
              </a:path>
            </a:pathLst>
          </a:custGeom>
          <a:noFill/>
          <a:scene3d>
            <a:camera prst="orthographicFront">
              <a:rot lat="0" lon="0" rev="0"/>
            </a:camera>
            <a:lightRig rig="contrasting" dir="t">
              <a:rot lat="0" lon="0" rev="1200000"/>
            </a:lightRig>
          </a:scene3d>
          <a:sp3d z="-110000"/>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sp>
      <p:sp>
        <p:nvSpPr>
          <p:cNvPr id="18" name="Prostokąt zaokrąglony 17"/>
          <p:cNvSpPr/>
          <p:nvPr/>
        </p:nvSpPr>
        <p:spPr>
          <a:xfrm>
            <a:off x="2800920" y="1052736"/>
            <a:ext cx="2533745" cy="1278351"/>
          </a:xfrm>
          <a:prstGeom prst="roundRect">
            <a:avLst>
              <a:gd name="adj" fmla="val 10000"/>
            </a:avLst>
          </a:prstGeom>
          <a:solidFill>
            <a:srgbClr val="0573C2">
              <a:alpha val="80000"/>
            </a:srgbClr>
          </a:solidFill>
          <a:ln>
            <a:noFill/>
          </a:ln>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1">
            <a:scrgbClr r="0" g="0" b="0"/>
          </a:fillRef>
          <a:effectRef idx="1">
            <a:schemeClr val="accent1">
              <a:alpha val="80000"/>
              <a:hueOff val="0"/>
              <a:satOff val="0"/>
              <a:lumOff val="0"/>
              <a:alphaOff val="0"/>
            </a:schemeClr>
          </a:effectRef>
          <a:fontRef idx="minor">
            <a:schemeClr val="lt1"/>
          </a:fontRef>
        </p:style>
      </p:sp>
      <p:sp>
        <p:nvSpPr>
          <p:cNvPr id="19" name="Dowolny kształt 18"/>
          <p:cNvSpPr/>
          <p:nvPr/>
        </p:nvSpPr>
        <p:spPr>
          <a:xfrm>
            <a:off x="3006080" y="1124744"/>
            <a:ext cx="2533745" cy="1278351"/>
          </a:xfrm>
          <a:custGeom>
            <a:avLst/>
            <a:gdLst>
              <a:gd name="connsiteX0" fmla="*/ 0 w 2533745"/>
              <a:gd name="connsiteY0" fmla="*/ 127835 h 1278351"/>
              <a:gd name="connsiteX1" fmla="*/ 37442 w 2533745"/>
              <a:gd name="connsiteY1" fmla="*/ 37442 h 1278351"/>
              <a:gd name="connsiteX2" fmla="*/ 127835 w 2533745"/>
              <a:gd name="connsiteY2" fmla="*/ 0 h 1278351"/>
              <a:gd name="connsiteX3" fmla="*/ 2405910 w 2533745"/>
              <a:gd name="connsiteY3" fmla="*/ 0 h 1278351"/>
              <a:gd name="connsiteX4" fmla="*/ 2496303 w 2533745"/>
              <a:gd name="connsiteY4" fmla="*/ 37442 h 1278351"/>
              <a:gd name="connsiteX5" fmla="*/ 2533745 w 2533745"/>
              <a:gd name="connsiteY5" fmla="*/ 127835 h 1278351"/>
              <a:gd name="connsiteX6" fmla="*/ 2533745 w 2533745"/>
              <a:gd name="connsiteY6" fmla="*/ 1150516 h 1278351"/>
              <a:gd name="connsiteX7" fmla="*/ 2496303 w 2533745"/>
              <a:gd name="connsiteY7" fmla="*/ 1240909 h 1278351"/>
              <a:gd name="connsiteX8" fmla="*/ 2405910 w 2533745"/>
              <a:gd name="connsiteY8" fmla="*/ 1278351 h 1278351"/>
              <a:gd name="connsiteX9" fmla="*/ 127835 w 2533745"/>
              <a:gd name="connsiteY9" fmla="*/ 1278351 h 1278351"/>
              <a:gd name="connsiteX10" fmla="*/ 37442 w 2533745"/>
              <a:gd name="connsiteY10" fmla="*/ 1240909 h 1278351"/>
              <a:gd name="connsiteX11" fmla="*/ 0 w 2533745"/>
              <a:gd name="connsiteY11" fmla="*/ 1150516 h 1278351"/>
              <a:gd name="connsiteX12" fmla="*/ 0 w 2533745"/>
              <a:gd name="connsiteY12" fmla="*/ 127835 h 1278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3745" h="1278351">
                <a:moveTo>
                  <a:pt x="0" y="127835"/>
                </a:moveTo>
                <a:cubicBezTo>
                  <a:pt x="0" y="93931"/>
                  <a:pt x="13468" y="61416"/>
                  <a:pt x="37442" y="37442"/>
                </a:cubicBezTo>
                <a:cubicBezTo>
                  <a:pt x="61416" y="13468"/>
                  <a:pt x="93931" y="0"/>
                  <a:pt x="127835" y="0"/>
                </a:cubicBezTo>
                <a:lnTo>
                  <a:pt x="2405910" y="0"/>
                </a:lnTo>
                <a:cubicBezTo>
                  <a:pt x="2439814" y="0"/>
                  <a:pt x="2472329" y="13468"/>
                  <a:pt x="2496303" y="37442"/>
                </a:cubicBezTo>
                <a:cubicBezTo>
                  <a:pt x="2520277" y="61416"/>
                  <a:pt x="2533745" y="93931"/>
                  <a:pt x="2533745" y="127835"/>
                </a:cubicBezTo>
                <a:lnTo>
                  <a:pt x="2533745" y="1150516"/>
                </a:lnTo>
                <a:cubicBezTo>
                  <a:pt x="2533745" y="1184420"/>
                  <a:pt x="2520277" y="1216935"/>
                  <a:pt x="2496303" y="1240909"/>
                </a:cubicBezTo>
                <a:cubicBezTo>
                  <a:pt x="2472329" y="1264883"/>
                  <a:pt x="2439814" y="1278351"/>
                  <a:pt x="2405910" y="1278351"/>
                </a:cubicBezTo>
                <a:lnTo>
                  <a:pt x="127835" y="1278351"/>
                </a:lnTo>
                <a:cubicBezTo>
                  <a:pt x="93931" y="1278351"/>
                  <a:pt x="61416" y="1264883"/>
                  <a:pt x="37442" y="1240909"/>
                </a:cubicBezTo>
                <a:cubicBezTo>
                  <a:pt x="13468" y="1216935"/>
                  <a:pt x="0" y="1184420"/>
                  <a:pt x="0" y="1150516"/>
                </a:cubicBezTo>
                <a:lnTo>
                  <a:pt x="0" y="127835"/>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13642" tIns="113642" rIns="113642" bIns="113642" spcCol="1270" anchor="ctr"/>
          <a:lstStyle/>
          <a:p>
            <a:pPr algn="ctr" defTabSz="889000" fontAlgn="auto">
              <a:lnSpc>
                <a:spcPct val="90000"/>
              </a:lnSpc>
              <a:spcAft>
                <a:spcPct val="35000"/>
              </a:spcAft>
              <a:defRPr/>
            </a:pPr>
            <a:r>
              <a:rPr lang="en-US" sz="2000" dirty="0"/>
              <a:t>The main goals </a:t>
            </a:r>
            <a:endParaRPr lang="pl-PL" sz="2000" dirty="0"/>
          </a:p>
          <a:p>
            <a:pPr algn="ctr" defTabSz="889000" fontAlgn="auto">
              <a:lnSpc>
                <a:spcPct val="90000"/>
              </a:lnSpc>
              <a:spcAft>
                <a:spcPct val="35000"/>
              </a:spcAft>
              <a:defRPr/>
            </a:pPr>
            <a:r>
              <a:rPr lang="en-US" sz="2000" dirty="0"/>
              <a:t>of the </a:t>
            </a:r>
            <a:r>
              <a:rPr lang="en-US" sz="2000" dirty="0" err="1"/>
              <a:t>programme</a:t>
            </a:r>
            <a:endParaRPr lang="pl-PL" sz="1600" dirty="0"/>
          </a:p>
        </p:txBody>
      </p:sp>
      <p:sp>
        <p:nvSpPr>
          <p:cNvPr id="20" name="Prostokąt zaokrąglony 19"/>
          <p:cNvSpPr/>
          <p:nvPr/>
        </p:nvSpPr>
        <p:spPr>
          <a:xfrm>
            <a:off x="251520" y="2636912"/>
            <a:ext cx="2196380" cy="1433535"/>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21" name="Dowolny kształt 20"/>
          <p:cNvSpPr/>
          <p:nvPr/>
        </p:nvSpPr>
        <p:spPr>
          <a:xfrm>
            <a:off x="395536" y="2780928"/>
            <a:ext cx="2088231" cy="1512168"/>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en-US" dirty="0"/>
              <a:t>Improvement  of competence and qualifications of persons 45+ from the perspective of labor market needs</a:t>
            </a:r>
            <a:r>
              <a:rPr lang="pl-PL" dirty="0"/>
              <a:t>.</a:t>
            </a:r>
          </a:p>
        </p:txBody>
      </p:sp>
      <p:sp>
        <p:nvSpPr>
          <p:cNvPr id="24" name="Prostokąt zaokrąglony 23"/>
          <p:cNvSpPr/>
          <p:nvPr/>
        </p:nvSpPr>
        <p:spPr>
          <a:xfrm>
            <a:off x="6876256" y="2636911"/>
            <a:ext cx="2016224" cy="1656185"/>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25" name="Dowolny kształt 24"/>
          <p:cNvSpPr/>
          <p:nvPr/>
        </p:nvSpPr>
        <p:spPr>
          <a:xfrm>
            <a:off x="7020272" y="2761764"/>
            <a:ext cx="1906060" cy="1747356"/>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ct val="35000"/>
              </a:spcAft>
              <a:defRPr/>
            </a:pPr>
            <a:r>
              <a:rPr lang="en-US" dirty="0"/>
              <a:t>Development of organizational culture and work environment more friendly for employees aged 50 +</a:t>
            </a:r>
            <a:r>
              <a:rPr lang="pl-PL" dirty="0"/>
              <a:t>.</a:t>
            </a:r>
            <a:endParaRPr lang="pl-PL" sz="1600" dirty="0"/>
          </a:p>
        </p:txBody>
      </p:sp>
      <p:pic>
        <p:nvPicPr>
          <p:cNvPr id="1129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Prostokąt zaokrąglony 25"/>
          <p:cNvSpPr/>
          <p:nvPr/>
        </p:nvSpPr>
        <p:spPr>
          <a:xfrm>
            <a:off x="2747649" y="3294565"/>
            <a:ext cx="2184391" cy="1737773"/>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27" name="Dowolny kształt 26"/>
          <p:cNvSpPr/>
          <p:nvPr/>
        </p:nvSpPr>
        <p:spPr>
          <a:xfrm>
            <a:off x="2909846" y="3429001"/>
            <a:ext cx="2238218" cy="1728192"/>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ct val="35000"/>
              </a:spcAft>
              <a:defRPr/>
            </a:pPr>
            <a:r>
              <a:rPr lang="en-US" dirty="0"/>
              <a:t>Increase the efficiency and effectiveness of activities to promote employment and professional activity. </a:t>
            </a:r>
            <a:endParaRPr lang="pl-PL" sz="1600" dirty="0"/>
          </a:p>
        </p:txBody>
      </p:sp>
      <p:sp>
        <p:nvSpPr>
          <p:cNvPr id="33" name="Dowolny kształt 32"/>
          <p:cNvSpPr/>
          <p:nvPr/>
        </p:nvSpPr>
        <p:spPr>
          <a:xfrm>
            <a:off x="3276126" y="2513131"/>
            <a:ext cx="359770" cy="483821"/>
          </a:xfrm>
          <a:custGeom>
            <a:avLst/>
            <a:gdLst/>
            <a:ahLst/>
            <a:cxnLst/>
            <a:rect l="0" t="0" r="0" b="0"/>
            <a:pathLst>
              <a:path>
                <a:moveTo>
                  <a:pt x="0" y="0"/>
                </a:moveTo>
                <a:lnTo>
                  <a:pt x="0" y="612254"/>
                </a:lnTo>
                <a:lnTo>
                  <a:pt x="359770" y="612254"/>
                </a:lnTo>
                <a:lnTo>
                  <a:pt x="359770" y="755646"/>
                </a:lnTo>
              </a:path>
            </a:pathLst>
          </a:custGeom>
          <a:noFill/>
          <a:scene3d>
            <a:camera prst="orthographicFront">
              <a:rot lat="0" lon="0" rev="0"/>
            </a:camera>
            <a:lightRig rig="contrasting" dir="t">
              <a:rot lat="0" lon="0" rev="1200000"/>
            </a:lightRig>
          </a:scene3d>
          <a:sp3d z="-110000"/>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sp>
      <p:sp>
        <p:nvSpPr>
          <p:cNvPr id="23" name="Dowolny kształt 22"/>
          <p:cNvSpPr/>
          <p:nvPr/>
        </p:nvSpPr>
        <p:spPr>
          <a:xfrm>
            <a:off x="5436366" y="2519853"/>
            <a:ext cx="359770" cy="483821"/>
          </a:xfrm>
          <a:custGeom>
            <a:avLst/>
            <a:gdLst/>
            <a:ahLst/>
            <a:cxnLst/>
            <a:rect l="0" t="0" r="0" b="0"/>
            <a:pathLst>
              <a:path>
                <a:moveTo>
                  <a:pt x="0" y="0"/>
                </a:moveTo>
                <a:lnTo>
                  <a:pt x="0" y="612254"/>
                </a:lnTo>
                <a:lnTo>
                  <a:pt x="359770" y="612254"/>
                </a:lnTo>
                <a:lnTo>
                  <a:pt x="359770" y="755646"/>
                </a:lnTo>
              </a:path>
            </a:pathLst>
          </a:custGeom>
          <a:noFill/>
          <a:scene3d>
            <a:camera prst="orthographicFront">
              <a:rot lat="0" lon="0" rev="0"/>
            </a:camera>
            <a:lightRig rig="contrasting" dir="t">
              <a:rot lat="0" lon="0" rev="1200000"/>
            </a:lightRig>
          </a:scene3d>
          <a:sp3d z="-110000"/>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sp>
      <p:sp>
        <p:nvSpPr>
          <p:cNvPr id="29" name="Prostokąt zaokrąglony 28"/>
          <p:cNvSpPr/>
          <p:nvPr/>
        </p:nvSpPr>
        <p:spPr>
          <a:xfrm>
            <a:off x="5220073" y="3284984"/>
            <a:ext cx="1304548" cy="1440160"/>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32" name="Dowolny kształt 31"/>
          <p:cNvSpPr/>
          <p:nvPr/>
        </p:nvSpPr>
        <p:spPr>
          <a:xfrm>
            <a:off x="5355685" y="3429000"/>
            <a:ext cx="1232539" cy="1440160"/>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ct val="35000"/>
              </a:spcAft>
              <a:defRPr/>
            </a:pPr>
            <a:r>
              <a:rPr lang="en-US" dirty="0"/>
              <a:t>The promotion of active and healthy aging. </a:t>
            </a:r>
            <a:endParaRPr lang="pl-PL" sz="1600" dirty="0"/>
          </a:p>
        </p:txBody>
      </p:sp>
      <p:cxnSp>
        <p:nvCxnSpPr>
          <p:cNvPr id="4" name="Łącznik łamany 3"/>
          <p:cNvCxnSpPr/>
          <p:nvPr/>
        </p:nvCxnSpPr>
        <p:spPr>
          <a:xfrm rot="16200000" flipH="1">
            <a:off x="5156994" y="3707606"/>
            <a:ext cx="2790825" cy="360363"/>
          </a:xfrm>
          <a:prstGeom prst="bentConnector3">
            <a:avLst>
              <a:gd name="adj1" fmla="val 23600"/>
            </a:avLst>
          </a:prstGeom>
          <a:ln w="254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Łącznik łamany 39"/>
          <p:cNvCxnSpPr/>
          <p:nvPr/>
        </p:nvCxnSpPr>
        <p:spPr>
          <a:xfrm rot="5400000">
            <a:off x="1385094" y="3769519"/>
            <a:ext cx="2762250" cy="300038"/>
          </a:xfrm>
          <a:prstGeom prst="bentConnector3">
            <a:avLst>
              <a:gd name="adj1" fmla="val 23345"/>
            </a:avLst>
          </a:prstGeom>
          <a:ln w="254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7" name="Prostokąt zaokrąglony 46"/>
          <p:cNvSpPr/>
          <p:nvPr/>
        </p:nvSpPr>
        <p:spPr>
          <a:xfrm>
            <a:off x="251519" y="5301207"/>
            <a:ext cx="3204491" cy="1297083"/>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48" name="Prostokąt zaokrąglony 47"/>
          <p:cNvSpPr/>
          <p:nvPr/>
        </p:nvSpPr>
        <p:spPr>
          <a:xfrm>
            <a:off x="5741358" y="5301208"/>
            <a:ext cx="2863089" cy="1152128"/>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49" name="Dowolny kształt 48"/>
          <p:cNvSpPr/>
          <p:nvPr/>
        </p:nvSpPr>
        <p:spPr>
          <a:xfrm>
            <a:off x="395535" y="5445223"/>
            <a:ext cx="3240361" cy="1153067"/>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en-US" dirty="0"/>
              <a:t>Development of cooperation for employment of persons 50 +</a:t>
            </a:r>
            <a:r>
              <a:rPr lang="pl-PL" dirty="0"/>
              <a:t>.</a:t>
            </a:r>
            <a:r>
              <a:rPr lang="en-US" dirty="0"/>
              <a:t> </a:t>
            </a:r>
            <a:endParaRPr lang="pl-PL" dirty="0"/>
          </a:p>
        </p:txBody>
      </p:sp>
      <p:sp>
        <p:nvSpPr>
          <p:cNvPr id="50" name="Dowolny kształt 49"/>
          <p:cNvSpPr/>
          <p:nvPr/>
        </p:nvSpPr>
        <p:spPr>
          <a:xfrm>
            <a:off x="5971954" y="5416902"/>
            <a:ext cx="2776510" cy="1181390"/>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en-US" dirty="0"/>
              <a:t>Social transfers in support of activity of persons aged retirement.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par>
                                <p:cTn id="10" presetID="55"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strVal val="#ppt_w*0.70"/>
                                          </p:val>
                                        </p:tav>
                                        <p:tav tm="100000">
                                          <p:val>
                                            <p:strVal val="#ppt_w"/>
                                          </p:val>
                                        </p:tav>
                                      </p:tavLst>
                                    </p:anim>
                                    <p:anim calcmode="lin" valueType="num">
                                      <p:cBhvr>
                                        <p:cTn id="13" dur="1000" fill="hold"/>
                                        <p:tgtEl>
                                          <p:spTgt spid="19"/>
                                        </p:tgtEl>
                                        <p:attrNameLst>
                                          <p:attrName>ppt_h</p:attrName>
                                        </p:attrNameLst>
                                      </p:cBhvr>
                                      <p:tavLst>
                                        <p:tav tm="0">
                                          <p:val>
                                            <p:strVal val="#ppt_h"/>
                                          </p:val>
                                        </p:tav>
                                        <p:tav tm="100000">
                                          <p:val>
                                            <p:strVal val="#ppt_h"/>
                                          </p:val>
                                        </p:tav>
                                      </p:tavLst>
                                    </p:anim>
                                    <p:animEffect transition="in" filter="fade">
                                      <p:cBhvr>
                                        <p:cTn id="14" dur="1000"/>
                                        <p:tgtEl>
                                          <p:spTgt spid="19"/>
                                        </p:tgtEl>
                                      </p:cBhvr>
                                    </p:animEffect>
                                  </p:childTnLst>
                                </p:cTn>
                              </p:par>
                              <p:par>
                                <p:cTn id="15" presetID="4"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5"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strVal val="#ppt_w*0.70"/>
                                          </p:val>
                                        </p:tav>
                                        <p:tav tm="100000">
                                          <p:val>
                                            <p:strVal val="#ppt_w"/>
                                          </p:val>
                                        </p:tav>
                                      </p:tavLst>
                                    </p:anim>
                                    <p:anim calcmode="lin" valueType="num">
                                      <p:cBhvr>
                                        <p:cTn id="23" dur="1000" fill="hold"/>
                                        <p:tgtEl>
                                          <p:spTgt spid="20"/>
                                        </p:tgtEl>
                                        <p:attrNameLst>
                                          <p:attrName>ppt_h</p:attrName>
                                        </p:attrNameLst>
                                      </p:cBhvr>
                                      <p:tavLst>
                                        <p:tav tm="0">
                                          <p:val>
                                            <p:strVal val="#ppt_h"/>
                                          </p:val>
                                        </p:tav>
                                        <p:tav tm="100000">
                                          <p:val>
                                            <p:strVal val="#ppt_h"/>
                                          </p:val>
                                        </p:tav>
                                      </p:tavLst>
                                    </p:anim>
                                    <p:animEffect transition="in" filter="fade">
                                      <p:cBhvr>
                                        <p:cTn id="24" dur="1000"/>
                                        <p:tgtEl>
                                          <p:spTgt spid="20"/>
                                        </p:tgtEl>
                                      </p:cBhvr>
                                    </p:animEffect>
                                  </p:childTnLst>
                                </p:cTn>
                              </p:par>
                              <p:par>
                                <p:cTn id="25" presetID="55"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1000" fill="hold"/>
                                        <p:tgtEl>
                                          <p:spTgt spid="21"/>
                                        </p:tgtEl>
                                        <p:attrNameLst>
                                          <p:attrName>ppt_w</p:attrName>
                                        </p:attrNameLst>
                                      </p:cBhvr>
                                      <p:tavLst>
                                        <p:tav tm="0">
                                          <p:val>
                                            <p:strVal val="#ppt_w*0.70"/>
                                          </p:val>
                                        </p:tav>
                                        <p:tav tm="100000">
                                          <p:val>
                                            <p:strVal val="#ppt_w"/>
                                          </p:val>
                                        </p:tav>
                                      </p:tavLst>
                                    </p:anim>
                                    <p:anim calcmode="lin" valueType="num">
                                      <p:cBhvr>
                                        <p:cTn id="28" dur="1000" fill="hold"/>
                                        <p:tgtEl>
                                          <p:spTgt spid="21"/>
                                        </p:tgtEl>
                                        <p:attrNameLst>
                                          <p:attrName>ppt_h</p:attrName>
                                        </p:attrNameLst>
                                      </p:cBhvr>
                                      <p:tavLst>
                                        <p:tav tm="0">
                                          <p:val>
                                            <p:strVal val="#ppt_h"/>
                                          </p:val>
                                        </p:tav>
                                        <p:tav tm="100000">
                                          <p:val>
                                            <p:strVal val="#ppt_h"/>
                                          </p:val>
                                        </p:tav>
                                      </p:tavLst>
                                    </p:anim>
                                    <p:animEffect transition="in" filter="fade">
                                      <p:cBhvr>
                                        <p:cTn id="29" dur="1000"/>
                                        <p:tgtEl>
                                          <p:spTgt spid="2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5"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1000" fill="hold"/>
                                        <p:tgtEl>
                                          <p:spTgt spid="24"/>
                                        </p:tgtEl>
                                        <p:attrNameLst>
                                          <p:attrName>ppt_w</p:attrName>
                                        </p:attrNameLst>
                                      </p:cBhvr>
                                      <p:tavLst>
                                        <p:tav tm="0">
                                          <p:val>
                                            <p:strVal val="#ppt_w*0.70"/>
                                          </p:val>
                                        </p:tav>
                                        <p:tav tm="100000">
                                          <p:val>
                                            <p:strVal val="#ppt_w"/>
                                          </p:val>
                                        </p:tav>
                                      </p:tavLst>
                                    </p:anim>
                                    <p:anim calcmode="lin" valueType="num">
                                      <p:cBhvr>
                                        <p:cTn id="35" dur="1000" fill="hold"/>
                                        <p:tgtEl>
                                          <p:spTgt spid="24"/>
                                        </p:tgtEl>
                                        <p:attrNameLst>
                                          <p:attrName>ppt_h</p:attrName>
                                        </p:attrNameLst>
                                      </p:cBhvr>
                                      <p:tavLst>
                                        <p:tav tm="0">
                                          <p:val>
                                            <p:strVal val="#ppt_h"/>
                                          </p:val>
                                        </p:tav>
                                        <p:tav tm="100000">
                                          <p:val>
                                            <p:strVal val="#ppt_h"/>
                                          </p:val>
                                        </p:tav>
                                      </p:tavLst>
                                    </p:anim>
                                    <p:animEffect transition="in" filter="fade">
                                      <p:cBhvr>
                                        <p:cTn id="36" dur="1000"/>
                                        <p:tgtEl>
                                          <p:spTgt spid="24"/>
                                        </p:tgtEl>
                                      </p:cBhvr>
                                    </p:animEffect>
                                  </p:childTnLst>
                                </p:cTn>
                              </p:par>
                              <p:par>
                                <p:cTn id="37" presetID="4" presetClass="entr" presetSubtype="16"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ox(in)">
                                      <p:cBhvr>
                                        <p:cTn id="39" dur="500"/>
                                        <p:tgtEl>
                                          <p:spTgt spid="15"/>
                                        </p:tgtEl>
                                      </p:cBhvr>
                                    </p:animEffect>
                                  </p:childTnLst>
                                </p:cTn>
                              </p:par>
                              <p:par>
                                <p:cTn id="40" presetID="55"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strVal val="#ppt_w*0.70"/>
                                          </p:val>
                                        </p:tav>
                                        <p:tav tm="100000">
                                          <p:val>
                                            <p:strVal val="#ppt_w"/>
                                          </p:val>
                                        </p:tav>
                                      </p:tavLst>
                                    </p:anim>
                                    <p:anim calcmode="lin" valueType="num">
                                      <p:cBhvr>
                                        <p:cTn id="43" dur="1000" fill="hold"/>
                                        <p:tgtEl>
                                          <p:spTgt spid="25"/>
                                        </p:tgtEl>
                                        <p:attrNameLst>
                                          <p:attrName>ppt_h</p:attrName>
                                        </p:attrNameLst>
                                      </p:cBhvr>
                                      <p:tavLst>
                                        <p:tav tm="0">
                                          <p:val>
                                            <p:strVal val="#ppt_h"/>
                                          </p:val>
                                        </p:tav>
                                        <p:tav tm="100000">
                                          <p:val>
                                            <p:strVal val="#ppt_h"/>
                                          </p:val>
                                        </p:tav>
                                      </p:tavLst>
                                    </p:anim>
                                    <p:animEffect transition="in" filter="fade">
                                      <p:cBhvr>
                                        <p:cTn id="44" dur="1000"/>
                                        <p:tgtEl>
                                          <p:spTgt spid="25"/>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5"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1000" fill="hold"/>
                                        <p:tgtEl>
                                          <p:spTgt spid="26"/>
                                        </p:tgtEl>
                                        <p:attrNameLst>
                                          <p:attrName>ppt_w</p:attrName>
                                        </p:attrNameLst>
                                      </p:cBhvr>
                                      <p:tavLst>
                                        <p:tav tm="0">
                                          <p:val>
                                            <p:strVal val="#ppt_w*0.70"/>
                                          </p:val>
                                        </p:tav>
                                        <p:tav tm="100000">
                                          <p:val>
                                            <p:strVal val="#ppt_w"/>
                                          </p:val>
                                        </p:tav>
                                      </p:tavLst>
                                    </p:anim>
                                    <p:anim calcmode="lin" valueType="num">
                                      <p:cBhvr>
                                        <p:cTn id="50" dur="1000" fill="hold"/>
                                        <p:tgtEl>
                                          <p:spTgt spid="26"/>
                                        </p:tgtEl>
                                        <p:attrNameLst>
                                          <p:attrName>ppt_h</p:attrName>
                                        </p:attrNameLst>
                                      </p:cBhvr>
                                      <p:tavLst>
                                        <p:tav tm="0">
                                          <p:val>
                                            <p:strVal val="#ppt_h"/>
                                          </p:val>
                                        </p:tav>
                                        <p:tav tm="100000">
                                          <p:val>
                                            <p:strVal val="#ppt_h"/>
                                          </p:val>
                                        </p:tav>
                                      </p:tavLst>
                                    </p:anim>
                                    <p:animEffect transition="in" filter="fade">
                                      <p:cBhvr>
                                        <p:cTn id="51" dur="1000"/>
                                        <p:tgtEl>
                                          <p:spTgt spid="26"/>
                                        </p:tgtEl>
                                      </p:cBhvr>
                                    </p:animEffect>
                                  </p:childTnLst>
                                </p:cTn>
                              </p:par>
                              <p:par>
                                <p:cTn id="52" presetID="55"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1000" fill="hold"/>
                                        <p:tgtEl>
                                          <p:spTgt spid="27"/>
                                        </p:tgtEl>
                                        <p:attrNameLst>
                                          <p:attrName>ppt_w</p:attrName>
                                        </p:attrNameLst>
                                      </p:cBhvr>
                                      <p:tavLst>
                                        <p:tav tm="0">
                                          <p:val>
                                            <p:strVal val="#ppt_w*0.70"/>
                                          </p:val>
                                        </p:tav>
                                        <p:tav tm="100000">
                                          <p:val>
                                            <p:strVal val="#ppt_w"/>
                                          </p:val>
                                        </p:tav>
                                      </p:tavLst>
                                    </p:anim>
                                    <p:anim calcmode="lin" valueType="num">
                                      <p:cBhvr>
                                        <p:cTn id="55" dur="1000" fill="hold"/>
                                        <p:tgtEl>
                                          <p:spTgt spid="27"/>
                                        </p:tgtEl>
                                        <p:attrNameLst>
                                          <p:attrName>ppt_h</p:attrName>
                                        </p:attrNameLst>
                                      </p:cBhvr>
                                      <p:tavLst>
                                        <p:tav tm="0">
                                          <p:val>
                                            <p:strVal val="#ppt_h"/>
                                          </p:val>
                                        </p:tav>
                                        <p:tav tm="100000">
                                          <p:val>
                                            <p:strVal val="#ppt_h"/>
                                          </p:val>
                                        </p:tav>
                                      </p:tavLst>
                                    </p:anim>
                                    <p:animEffect transition="in" filter="fade">
                                      <p:cBhvr>
                                        <p:cTn id="56" dur="1000"/>
                                        <p:tgtEl>
                                          <p:spTgt spid="27"/>
                                        </p:tgtEl>
                                      </p:cBhvr>
                                    </p:animEffect>
                                  </p:childTnLst>
                                </p:cTn>
                              </p:par>
                              <p:par>
                                <p:cTn id="57" presetID="4" presetClass="entr" presetSubtype="16"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box(in)">
                                      <p:cBhvr>
                                        <p:cTn id="59" dur="500"/>
                                        <p:tgtEl>
                                          <p:spTgt spid="33"/>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55" presetClass="entr" presetSubtype="0" fill="hold"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1000" fill="hold"/>
                                        <p:tgtEl>
                                          <p:spTgt spid="29"/>
                                        </p:tgtEl>
                                        <p:attrNameLst>
                                          <p:attrName>ppt_w</p:attrName>
                                        </p:attrNameLst>
                                      </p:cBhvr>
                                      <p:tavLst>
                                        <p:tav tm="0">
                                          <p:val>
                                            <p:strVal val="#ppt_w*0.70"/>
                                          </p:val>
                                        </p:tav>
                                        <p:tav tm="100000">
                                          <p:val>
                                            <p:strVal val="#ppt_w"/>
                                          </p:val>
                                        </p:tav>
                                      </p:tavLst>
                                    </p:anim>
                                    <p:anim calcmode="lin" valueType="num">
                                      <p:cBhvr>
                                        <p:cTn id="65" dur="1000" fill="hold"/>
                                        <p:tgtEl>
                                          <p:spTgt spid="29"/>
                                        </p:tgtEl>
                                        <p:attrNameLst>
                                          <p:attrName>ppt_h</p:attrName>
                                        </p:attrNameLst>
                                      </p:cBhvr>
                                      <p:tavLst>
                                        <p:tav tm="0">
                                          <p:val>
                                            <p:strVal val="#ppt_h"/>
                                          </p:val>
                                        </p:tav>
                                        <p:tav tm="100000">
                                          <p:val>
                                            <p:strVal val="#ppt_h"/>
                                          </p:val>
                                        </p:tav>
                                      </p:tavLst>
                                    </p:anim>
                                    <p:animEffect transition="in" filter="fade">
                                      <p:cBhvr>
                                        <p:cTn id="66" dur="1000"/>
                                        <p:tgtEl>
                                          <p:spTgt spid="29"/>
                                        </p:tgtEl>
                                      </p:cBhvr>
                                    </p:animEffect>
                                  </p:childTnLst>
                                </p:cTn>
                              </p:par>
                              <p:par>
                                <p:cTn id="67" presetID="4" presetClass="entr" presetSubtype="16" fill="hold"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box(in)">
                                      <p:cBhvr>
                                        <p:cTn id="69" dur="500"/>
                                        <p:tgtEl>
                                          <p:spTgt spid="23"/>
                                        </p:tgtEl>
                                      </p:cBhvr>
                                    </p:animEffect>
                                  </p:childTnLst>
                                </p:cTn>
                              </p:par>
                              <p:par>
                                <p:cTn id="70" presetID="55"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1000" fill="hold"/>
                                        <p:tgtEl>
                                          <p:spTgt spid="32"/>
                                        </p:tgtEl>
                                        <p:attrNameLst>
                                          <p:attrName>ppt_w</p:attrName>
                                        </p:attrNameLst>
                                      </p:cBhvr>
                                      <p:tavLst>
                                        <p:tav tm="0">
                                          <p:val>
                                            <p:strVal val="#ppt_w*0.70"/>
                                          </p:val>
                                        </p:tav>
                                        <p:tav tm="100000">
                                          <p:val>
                                            <p:strVal val="#ppt_w"/>
                                          </p:val>
                                        </p:tav>
                                      </p:tavLst>
                                    </p:anim>
                                    <p:anim calcmode="lin" valueType="num">
                                      <p:cBhvr>
                                        <p:cTn id="73" dur="1000" fill="hold"/>
                                        <p:tgtEl>
                                          <p:spTgt spid="32"/>
                                        </p:tgtEl>
                                        <p:attrNameLst>
                                          <p:attrName>ppt_h</p:attrName>
                                        </p:attrNameLst>
                                      </p:cBhvr>
                                      <p:tavLst>
                                        <p:tav tm="0">
                                          <p:val>
                                            <p:strVal val="#ppt_h"/>
                                          </p:val>
                                        </p:tav>
                                        <p:tav tm="100000">
                                          <p:val>
                                            <p:strVal val="#ppt_h"/>
                                          </p:val>
                                        </p:tav>
                                      </p:tavLst>
                                    </p:anim>
                                    <p:animEffect transition="in" filter="fade">
                                      <p:cBhvr>
                                        <p:cTn id="74" dur="1000"/>
                                        <p:tgtEl>
                                          <p:spTgt spid="32"/>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par>
                    <p:cTn id="79" fill="hold" nodeType="clickPar">
                      <p:stCondLst>
                        <p:cond delay="indefinite"/>
                      </p:stCondLst>
                      <p:childTnLst>
                        <p:par>
                          <p:cTn id="80" fill="hold" nodeType="withGroup">
                            <p:stCondLst>
                              <p:cond delay="0"/>
                            </p:stCondLst>
                            <p:childTnLst>
                              <p:par>
                                <p:cTn id="81" presetID="55" presetClass="entr" presetSubtype="0" fill="hold" nodeType="click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num">
                                      <p:cBhvr>
                                        <p:cTn id="83" dur="1000" fill="hold"/>
                                        <p:tgtEl>
                                          <p:spTgt spid="47"/>
                                        </p:tgtEl>
                                        <p:attrNameLst>
                                          <p:attrName>ppt_w</p:attrName>
                                        </p:attrNameLst>
                                      </p:cBhvr>
                                      <p:tavLst>
                                        <p:tav tm="0">
                                          <p:val>
                                            <p:strVal val="#ppt_w*0.70"/>
                                          </p:val>
                                        </p:tav>
                                        <p:tav tm="100000">
                                          <p:val>
                                            <p:strVal val="#ppt_w"/>
                                          </p:val>
                                        </p:tav>
                                      </p:tavLst>
                                    </p:anim>
                                    <p:anim calcmode="lin" valueType="num">
                                      <p:cBhvr>
                                        <p:cTn id="84" dur="1000" fill="hold"/>
                                        <p:tgtEl>
                                          <p:spTgt spid="47"/>
                                        </p:tgtEl>
                                        <p:attrNameLst>
                                          <p:attrName>ppt_h</p:attrName>
                                        </p:attrNameLst>
                                      </p:cBhvr>
                                      <p:tavLst>
                                        <p:tav tm="0">
                                          <p:val>
                                            <p:strVal val="#ppt_h"/>
                                          </p:val>
                                        </p:tav>
                                        <p:tav tm="100000">
                                          <p:val>
                                            <p:strVal val="#ppt_h"/>
                                          </p:val>
                                        </p:tav>
                                      </p:tavLst>
                                    </p:anim>
                                    <p:animEffect transition="in" filter="fade">
                                      <p:cBhvr>
                                        <p:cTn id="85" dur="1000"/>
                                        <p:tgtEl>
                                          <p:spTgt spid="47"/>
                                        </p:tgtEl>
                                      </p:cBhvr>
                                    </p:animEffect>
                                  </p:childTnLst>
                                </p:cTn>
                              </p:par>
                              <p:par>
                                <p:cTn id="86" presetID="55" presetClass="entr" presetSubtype="0" fill="hold" nodeType="withEffect">
                                  <p:stCondLst>
                                    <p:cond delay="0"/>
                                  </p:stCondLst>
                                  <p:childTnLst>
                                    <p:set>
                                      <p:cBhvr>
                                        <p:cTn id="87" dur="1" fill="hold">
                                          <p:stCondLst>
                                            <p:cond delay="0"/>
                                          </p:stCondLst>
                                        </p:cTn>
                                        <p:tgtEl>
                                          <p:spTgt spid="49"/>
                                        </p:tgtEl>
                                        <p:attrNameLst>
                                          <p:attrName>style.visibility</p:attrName>
                                        </p:attrNameLst>
                                      </p:cBhvr>
                                      <p:to>
                                        <p:strVal val="visible"/>
                                      </p:to>
                                    </p:set>
                                    <p:anim calcmode="lin" valueType="num">
                                      <p:cBhvr>
                                        <p:cTn id="88" dur="1000" fill="hold"/>
                                        <p:tgtEl>
                                          <p:spTgt spid="49"/>
                                        </p:tgtEl>
                                        <p:attrNameLst>
                                          <p:attrName>ppt_w</p:attrName>
                                        </p:attrNameLst>
                                      </p:cBhvr>
                                      <p:tavLst>
                                        <p:tav tm="0">
                                          <p:val>
                                            <p:strVal val="#ppt_w*0.70"/>
                                          </p:val>
                                        </p:tav>
                                        <p:tav tm="100000">
                                          <p:val>
                                            <p:strVal val="#ppt_w"/>
                                          </p:val>
                                        </p:tav>
                                      </p:tavLst>
                                    </p:anim>
                                    <p:anim calcmode="lin" valueType="num">
                                      <p:cBhvr>
                                        <p:cTn id="89" dur="1000" fill="hold"/>
                                        <p:tgtEl>
                                          <p:spTgt spid="49"/>
                                        </p:tgtEl>
                                        <p:attrNameLst>
                                          <p:attrName>ppt_h</p:attrName>
                                        </p:attrNameLst>
                                      </p:cBhvr>
                                      <p:tavLst>
                                        <p:tav tm="0">
                                          <p:val>
                                            <p:strVal val="#ppt_h"/>
                                          </p:val>
                                        </p:tav>
                                        <p:tav tm="100000">
                                          <p:val>
                                            <p:strVal val="#ppt_h"/>
                                          </p:val>
                                        </p:tav>
                                      </p:tavLst>
                                    </p:anim>
                                    <p:animEffect transition="in" filter="fade">
                                      <p:cBhvr>
                                        <p:cTn id="90" dur="1000"/>
                                        <p:tgtEl>
                                          <p:spTgt spid="49"/>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1" presetClass="entr" presetSubtype="0" fill="hold" nodeType="clickEffect">
                                  <p:stCondLst>
                                    <p:cond delay="0"/>
                                  </p:stCondLst>
                                  <p:childTnLst>
                                    <p:set>
                                      <p:cBhvr>
                                        <p:cTn id="94" dur="1" fill="hold">
                                          <p:stCondLst>
                                            <p:cond delay="0"/>
                                          </p:stCondLst>
                                        </p:cTn>
                                        <p:tgtEl>
                                          <p:spTgt spid="4"/>
                                        </p:tgtEl>
                                        <p:attrNameLst>
                                          <p:attrName>style.visibility</p:attrName>
                                        </p:attrNameLst>
                                      </p:cBhvr>
                                      <p:to>
                                        <p:strVal val="visible"/>
                                      </p:to>
                                    </p:set>
                                  </p:childTnLst>
                                </p:cTn>
                              </p:par>
                            </p:childTnLst>
                          </p:cTn>
                        </p:par>
                      </p:childTnLst>
                    </p:cTn>
                  </p:par>
                  <p:par>
                    <p:cTn id="95" fill="hold" nodeType="clickPar">
                      <p:stCondLst>
                        <p:cond delay="indefinite"/>
                      </p:stCondLst>
                      <p:childTnLst>
                        <p:par>
                          <p:cTn id="96" fill="hold" nodeType="withGroup">
                            <p:stCondLst>
                              <p:cond delay="0"/>
                            </p:stCondLst>
                            <p:childTnLst>
                              <p:par>
                                <p:cTn id="97" presetID="55" presetClass="entr" presetSubtype="0" fill="hold" nodeType="click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p:cTn id="99" dur="1000" fill="hold"/>
                                        <p:tgtEl>
                                          <p:spTgt spid="48"/>
                                        </p:tgtEl>
                                        <p:attrNameLst>
                                          <p:attrName>ppt_w</p:attrName>
                                        </p:attrNameLst>
                                      </p:cBhvr>
                                      <p:tavLst>
                                        <p:tav tm="0">
                                          <p:val>
                                            <p:strVal val="#ppt_w*0.70"/>
                                          </p:val>
                                        </p:tav>
                                        <p:tav tm="100000">
                                          <p:val>
                                            <p:strVal val="#ppt_w"/>
                                          </p:val>
                                        </p:tav>
                                      </p:tavLst>
                                    </p:anim>
                                    <p:anim calcmode="lin" valueType="num">
                                      <p:cBhvr>
                                        <p:cTn id="100" dur="1000" fill="hold"/>
                                        <p:tgtEl>
                                          <p:spTgt spid="48"/>
                                        </p:tgtEl>
                                        <p:attrNameLst>
                                          <p:attrName>ppt_h</p:attrName>
                                        </p:attrNameLst>
                                      </p:cBhvr>
                                      <p:tavLst>
                                        <p:tav tm="0">
                                          <p:val>
                                            <p:strVal val="#ppt_h"/>
                                          </p:val>
                                        </p:tav>
                                        <p:tav tm="100000">
                                          <p:val>
                                            <p:strVal val="#ppt_h"/>
                                          </p:val>
                                        </p:tav>
                                      </p:tavLst>
                                    </p:anim>
                                    <p:animEffect transition="in" filter="fade">
                                      <p:cBhvr>
                                        <p:cTn id="101" dur="1000"/>
                                        <p:tgtEl>
                                          <p:spTgt spid="48"/>
                                        </p:tgtEl>
                                      </p:cBhvr>
                                    </p:animEffect>
                                  </p:childTnLst>
                                </p:cTn>
                              </p:par>
                              <p:par>
                                <p:cTn id="102" presetID="55" presetClass="entr" presetSubtype="0" fill="hold" nodeType="withEffect">
                                  <p:stCondLst>
                                    <p:cond delay="0"/>
                                  </p:stCondLst>
                                  <p:childTnLst>
                                    <p:set>
                                      <p:cBhvr>
                                        <p:cTn id="103" dur="1" fill="hold">
                                          <p:stCondLst>
                                            <p:cond delay="0"/>
                                          </p:stCondLst>
                                        </p:cTn>
                                        <p:tgtEl>
                                          <p:spTgt spid="50"/>
                                        </p:tgtEl>
                                        <p:attrNameLst>
                                          <p:attrName>style.visibility</p:attrName>
                                        </p:attrNameLst>
                                      </p:cBhvr>
                                      <p:to>
                                        <p:strVal val="visible"/>
                                      </p:to>
                                    </p:set>
                                    <p:anim calcmode="lin" valueType="num">
                                      <p:cBhvr>
                                        <p:cTn id="104" dur="1000" fill="hold"/>
                                        <p:tgtEl>
                                          <p:spTgt spid="50"/>
                                        </p:tgtEl>
                                        <p:attrNameLst>
                                          <p:attrName>ppt_w</p:attrName>
                                        </p:attrNameLst>
                                      </p:cBhvr>
                                      <p:tavLst>
                                        <p:tav tm="0">
                                          <p:val>
                                            <p:strVal val="#ppt_w*0.70"/>
                                          </p:val>
                                        </p:tav>
                                        <p:tav tm="100000">
                                          <p:val>
                                            <p:strVal val="#ppt_w"/>
                                          </p:val>
                                        </p:tav>
                                      </p:tavLst>
                                    </p:anim>
                                    <p:anim calcmode="lin" valueType="num">
                                      <p:cBhvr>
                                        <p:cTn id="105" dur="1000" fill="hold"/>
                                        <p:tgtEl>
                                          <p:spTgt spid="50"/>
                                        </p:tgtEl>
                                        <p:attrNameLst>
                                          <p:attrName>ppt_h</p:attrName>
                                        </p:attrNameLst>
                                      </p:cBhvr>
                                      <p:tavLst>
                                        <p:tav tm="0">
                                          <p:val>
                                            <p:strVal val="#ppt_h"/>
                                          </p:val>
                                        </p:tav>
                                        <p:tav tm="100000">
                                          <p:val>
                                            <p:strVal val="#ppt_h"/>
                                          </p:val>
                                        </p:tav>
                                      </p:tavLst>
                                    </p:anim>
                                    <p:animEffect transition="in" filter="fade">
                                      <p:cBhvr>
                                        <p:cTn id="106"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FA46CE61-154B-408A-AB48-54B6095350BB}" type="slidenum">
              <a:rPr lang="pl-PL"/>
              <a:pPr>
                <a:defRPr/>
              </a:pPr>
              <a:t>11</a:t>
            </a:fld>
            <a:endParaRPr lang="pl-PL"/>
          </a:p>
        </p:txBody>
      </p:sp>
      <p:sp>
        <p:nvSpPr>
          <p:cNvPr id="28" name="Title 1"/>
          <p:cNvSpPr txBox="1">
            <a:spLocks noChangeAspect="1"/>
          </p:cNvSpPr>
          <p:nvPr/>
        </p:nvSpPr>
        <p:spPr>
          <a:xfrm>
            <a:off x="0" y="0"/>
            <a:ext cx="6012160"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POLISH </a:t>
            </a:r>
            <a:r>
              <a:rPr lang="en-US" sz="2800" dirty="0" smtClean="0">
                <a:solidFill>
                  <a:prstClr val="white"/>
                </a:solidFill>
                <a:latin typeface="+mn-lt"/>
                <a:cs typeface="+mn-cs"/>
              </a:rPr>
              <a:t>ACT</a:t>
            </a:r>
            <a:r>
              <a:rPr lang="pl-PL" sz="2800" dirty="0" smtClean="0">
                <a:solidFill>
                  <a:prstClr val="white"/>
                </a:solidFill>
                <a:latin typeface="+mn-lt"/>
                <a:cs typeface="+mn-cs"/>
              </a:rPr>
              <a:t> OF LAW</a:t>
            </a:r>
            <a:endParaRPr lang="pl-PL" sz="2800" dirty="0">
              <a:solidFill>
                <a:schemeClr val="bg1"/>
              </a:solidFill>
              <a:latin typeface="+mn-lt"/>
              <a:cs typeface="+mn-cs"/>
            </a:endParaRPr>
          </a:p>
        </p:txBody>
      </p:sp>
      <p:pic>
        <p:nvPicPr>
          <p:cNvPr id="1229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Dowolny kształt 12"/>
          <p:cNvSpPr/>
          <p:nvPr/>
        </p:nvSpPr>
        <p:spPr>
          <a:xfrm>
            <a:off x="7328527" y="4179853"/>
            <a:ext cx="91440" cy="746073"/>
          </a:xfrm>
          <a:custGeom>
            <a:avLst/>
            <a:gdLst/>
            <a:ahLst/>
            <a:cxnLst/>
            <a:rect l="0" t="0" r="0" b="0"/>
            <a:pathLst>
              <a:path>
                <a:moveTo>
                  <a:pt x="45720" y="0"/>
                </a:moveTo>
                <a:lnTo>
                  <a:pt x="45720" y="602680"/>
                </a:lnTo>
                <a:lnTo>
                  <a:pt x="89099" y="602680"/>
                </a:lnTo>
                <a:lnTo>
                  <a:pt x="89099" y="746073"/>
                </a:lnTo>
              </a:path>
            </a:pathLst>
          </a:custGeom>
          <a:noFill/>
          <a:scene3d>
            <a:camera prst="orthographicFront">
              <a:rot lat="0" lon="0" rev="0"/>
            </a:camera>
            <a:lightRig rig="contrasting" dir="t">
              <a:rot lat="0" lon="0" rev="1200000"/>
            </a:lightRig>
          </a:scene3d>
          <a:sp3d z="-110000"/>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sp>
      <p:sp>
        <p:nvSpPr>
          <p:cNvPr id="15" name="Dowolny kształt 14"/>
          <p:cNvSpPr/>
          <p:nvPr/>
        </p:nvSpPr>
        <p:spPr>
          <a:xfrm>
            <a:off x="4067792" y="2708682"/>
            <a:ext cx="3306454" cy="155862"/>
          </a:xfrm>
          <a:custGeom>
            <a:avLst/>
            <a:gdLst/>
            <a:ahLst/>
            <a:cxnLst/>
            <a:rect l="0" t="0" r="0" b="0"/>
            <a:pathLst>
              <a:path>
                <a:moveTo>
                  <a:pt x="0" y="0"/>
                </a:moveTo>
                <a:lnTo>
                  <a:pt x="0" y="12470"/>
                </a:lnTo>
                <a:lnTo>
                  <a:pt x="3306454" y="12470"/>
                </a:lnTo>
                <a:lnTo>
                  <a:pt x="3306454" y="155862"/>
                </a:lnTo>
              </a:path>
            </a:pathLst>
          </a:custGeom>
          <a:noFill/>
          <a:scene3d>
            <a:camera prst="orthographicFront">
              <a:rot lat="0" lon="0" rev="0"/>
            </a:camera>
            <a:lightRig rig="contrasting" dir="t">
              <a:rot lat="0" lon="0" rev="1200000"/>
            </a:lightRig>
          </a:scene3d>
          <a:sp3d z="-110000"/>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sp>
      <p:sp>
        <p:nvSpPr>
          <p:cNvPr id="16" name="Dowolny kształt 15"/>
          <p:cNvSpPr/>
          <p:nvPr/>
        </p:nvSpPr>
        <p:spPr>
          <a:xfrm>
            <a:off x="1477490" y="4170280"/>
            <a:ext cx="359770" cy="755646"/>
          </a:xfrm>
          <a:custGeom>
            <a:avLst/>
            <a:gdLst/>
            <a:ahLst/>
            <a:cxnLst/>
            <a:rect l="0" t="0" r="0" b="0"/>
            <a:pathLst>
              <a:path>
                <a:moveTo>
                  <a:pt x="0" y="0"/>
                </a:moveTo>
                <a:lnTo>
                  <a:pt x="0" y="612254"/>
                </a:lnTo>
                <a:lnTo>
                  <a:pt x="359770" y="612254"/>
                </a:lnTo>
                <a:lnTo>
                  <a:pt x="359770" y="755646"/>
                </a:lnTo>
              </a:path>
            </a:pathLst>
          </a:custGeom>
          <a:noFill/>
          <a:scene3d>
            <a:camera prst="orthographicFront">
              <a:rot lat="0" lon="0" rev="0"/>
            </a:camera>
            <a:lightRig rig="contrasting" dir="t">
              <a:rot lat="0" lon="0" rev="1200000"/>
            </a:lightRig>
          </a:scene3d>
          <a:sp3d z="-110000"/>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sp>
      <p:sp>
        <p:nvSpPr>
          <p:cNvPr id="17" name="Dowolny kształt 16"/>
          <p:cNvSpPr/>
          <p:nvPr/>
        </p:nvSpPr>
        <p:spPr>
          <a:xfrm>
            <a:off x="1477490" y="2708682"/>
            <a:ext cx="2590302" cy="232469"/>
          </a:xfrm>
          <a:custGeom>
            <a:avLst/>
            <a:gdLst/>
            <a:ahLst/>
            <a:cxnLst/>
            <a:rect l="0" t="0" r="0" b="0"/>
            <a:pathLst>
              <a:path>
                <a:moveTo>
                  <a:pt x="2590302" y="0"/>
                </a:moveTo>
                <a:lnTo>
                  <a:pt x="2590302" y="89076"/>
                </a:lnTo>
                <a:lnTo>
                  <a:pt x="0" y="89076"/>
                </a:lnTo>
                <a:lnTo>
                  <a:pt x="0" y="232469"/>
                </a:lnTo>
              </a:path>
            </a:pathLst>
          </a:custGeom>
          <a:noFill/>
          <a:scene3d>
            <a:camera prst="orthographicFront">
              <a:rot lat="0" lon="0" rev="0"/>
            </a:camera>
            <a:lightRig rig="contrasting" dir="t">
              <a:rot lat="0" lon="0" rev="1200000"/>
            </a:lightRig>
          </a:scene3d>
          <a:sp3d z="-110000"/>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sp>
      <p:sp>
        <p:nvSpPr>
          <p:cNvPr id="18" name="Prostokąt zaokrąglony 17"/>
          <p:cNvSpPr/>
          <p:nvPr/>
        </p:nvSpPr>
        <p:spPr>
          <a:xfrm>
            <a:off x="2800920" y="1430330"/>
            <a:ext cx="2533745" cy="1278351"/>
          </a:xfrm>
          <a:prstGeom prst="roundRect">
            <a:avLst>
              <a:gd name="adj" fmla="val 10000"/>
            </a:avLst>
          </a:prstGeom>
          <a:solidFill>
            <a:srgbClr val="0573C2">
              <a:alpha val="80000"/>
            </a:srgbClr>
          </a:solidFill>
          <a:ln>
            <a:noFill/>
          </a:ln>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1">
            <a:scrgbClr r="0" g="0" b="0"/>
          </a:fillRef>
          <a:effectRef idx="1">
            <a:schemeClr val="accent1">
              <a:alpha val="80000"/>
              <a:hueOff val="0"/>
              <a:satOff val="0"/>
              <a:lumOff val="0"/>
              <a:alphaOff val="0"/>
            </a:schemeClr>
          </a:effectRef>
          <a:fontRef idx="minor">
            <a:schemeClr val="lt1"/>
          </a:fontRef>
        </p:style>
      </p:sp>
      <p:sp>
        <p:nvSpPr>
          <p:cNvPr id="19" name="Dowolny kształt 18"/>
          <p:cNvSpPr/>
          <p:nvPr/>
        </p:nvSpPr>
        <p:spPr>
          <a:xfrm>
            <a:off x="3006080" y="1593716"/>
            <a:ext cx="2533745" cy="1278351"/>
          </a:xfrm>
          <a:custGeom>
            <a:avLst/>
            <a:gdLst>
              <a:gd name="connsiteX0" fmla="*/ 0 w 2533745"/>
              <a:gd name="connsiteY0" fmla="*/ 127835 h 1278351"/>
              <a:gd name="connsiteX1" fmla="*/ 37442 w 2533745"/>
              <a:gd name="connsiteY1" fmla="*/ 37442 h 1278351"/>
              <a:gd name="connsiteX2" fmla="*/ 127835 w 2533745"/>
              <a:gd name="connsiteY2" fmla="*/ 0 h 1278351"/>
              <a:gd name="connsiteX3" fmla="*/ 2405910 w 2533745"/>
              <a:gd name="connsiteY3" fmla="*/ 0 h 1278351"/>
              <a:gd name="connsiteX4" fmla="*/ 2496303 w 2533745"/>
              <a:gd name="connsiteY4" fmla="*/ 37442 h 1278351"/>
              <a:gd name="connsiteX5" fmla="*/ 2533745 w 2533745"/>
              <a:gd name="connsiteY5" fmla="*/ 127835 h 1278351"/>
              <a:gd name="connsiteX6" fmla="*/ 2533745 w 2533745"/>
              <a:gd name="connsiteY6" fmla="*/ 1150516 h 1278351"/>
              <a:gd name="connsiteX7" fmla="*/ 2496303 w 2533745"/>
              <a:gd name="connsiteY7" fmla="*/ 1240909 h 1278351"/>
              <a:gd name="connsiteX8" fmla="*/ 2405910 w 2533745"/>
              <a:gd name="connsiteY8" fmla="*/ 1278351 h 1278351"/>
              <a:gd name="connsiteX9" fmla="*/ 127835 w 2533745"/>
              <a:gd name="connsiteY9" fmla="*/ 1278351 h 1278351"/>
              <a:gd name="connsiteX10" fmla="*/ 37442 w 2533745"/>
              <a:gd name="connsiteY10" fmla="*/ 1240909 h 1278351"/>
              <a:gd name="connsiteX11" fmla="*/ 0 w 2533745"/>
              <a:gd name="connsiteY11" fmla="*/ 1150516 h 1278351"/>
              <a:gd name="connsiteX12" fmla="*/ 0 w 2533745"/>
              <a:gd name="connsiteY12" fmla="*/ 127835 h 1278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3745" h="1278351">
                <a:moveTo>
                  <a:pt x="0" y="127835"/>
                </a:moveTo>
                <a:cubicBezTo>
                  <a:pt x="0" y="93931"/>
                  <a:pt x="13468" y="61416"/>
                  <a:pt x="37442" y="37442"/>
                </a:cubicBezTo>
                <a:cubicBezTo>
                  <a:pt x="61416" y="13468"/>
                  <a:pt x="93931" y="0"/>
                  <a:pt x="127835" y="0"/>
                </a:cubicBezTo>
                <a:lnTo>
                  <a:pt x="2405910" y="0"/>
                </a:lnTo>
                <a:cubicBezTo>
                  <a:pt x="2439814" y="0"/>
                  <a:pt x="2472329" y="13468"/>
                  <a:pt x="2496303" y="37442"/>
                </a:cubicBezTo>
                <a:cubicBezTo>
                  <a:pt x="2520277" y="61416"/>
                  <a:pt x="2533745" y="93931"/>
                  <a:pt x="2533745" y="127835"/>
                </a:cubicBezTo>
                <a:lnTo>
                  <a:pt x="2533745" y="1150516"/>
                </a:lnTo>
                <a:cubicBezTo>
                  <a:pt x="2533745" y="1184420"/>
                  <a:pt x="2520277" y="1216935"/>
                  <a:pt x="2496303" y="1240909"/>
                </a:cubicBezTo>
                <a:cubicBezTo>
                  <a:pt x="2472329" y="1264883"/>
                  <a:pt x="2439814" y="1278351"/>
                  <a:pt x="2405910" y="1278351"/>
                </a:cubicBezTo>
                <a:lnTo>
                  <a:pt x="127835" y="1278351"/>
                </a:lnTo>
                <a:cubicBezTo>
                  <a:pt x="93931" y="1278351"/>
                  <a:pt x="61416" y="1264883"/>
                  <a:pt x="37442" y="1240909"/>
                </a:cubicBezTo>
                <a:cubicBezTo>
                  <a:pt x="13468" y="1216935"/>
                  <a:pt x="0" y="1184420"/>
                  <a:pt x="0" y="1150516"/>
                </a:cubicBezTo>
                <a:lnTo>
                  <a:pt x="0" y="127835"/>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13642" tIns="113642" rIns="113642" bIns="113642" spcCol="1270" anchor="ctr"/>
          <a:lstStyle/>
          <a:p>
            <a:pPr algn="ctr" defTabSz="889000" fontAlgn="auto">
              <a:lnSpc>
                <a:spcPct val="90000"/>
              </a:lnSpc>
              <a:spcAft>
                <a:spcPct val="35000"/>
              </a:spcAft>
              <a:defRPr/>
            </a:pPr>
            <a:r>
              <a:rPr lang="pl-PL" sz="2000" dirty="0" err="1"/>
              <a:t>Amendment</a:t>
            </a:r>
            <a:r>
              <a:rPr lang="pl-PL" sz="2000" dirty="0"/>
              <a:t>                                    of the law                              </a:t>
            </a:r>
            <a:r>
              <a:rPr lang="en-US" sz="1600" dirty="0"/>
              <a:t>Legal status </a:t>
            </a:r>
            <a:r>
              <a:rPr lang="pl-PL" sz="1600" dirty="0" err="1"/>
              <a:t>may</a:t>
            </a:r>
            <a:r>
              <a:rPr lang="pl-PL" sz="1600" dirty="0"/>
              <a:t> </a:t>
            </a:r>
            <a:r>
              <a:rPr lang="en-US" sz="1600" dirty="0"/>
              <a:t>201</a:t>
            </a:r>
            <a:r>
              <a:rPr lang="pl-PL" sz="1600" dirty="0"/>
              <a:t>4</a:t>
            </a:r>
          </a:p>
        </p:txBody>
      </p:sp>
      <p:sp>
        <p:nvSpPr>
          <p:cNvPr id="20" name="Prostokąt zaokrąglony 19"/>
          <p:cNvSpPr/>
          <p:nvPr/>
        </p:nvSpPr>
        <p:spPr>
          <a:xfrm>
            <a:off x="507080" y="2941151"/>
            <a:ext cx="1940820" cy="1229128"/>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21" name="Dowolny kształt 20"/>
          <p:cNvSpPr/>
          <p:nvPr/>
        </p:nvSpPr>
        <p:spPr>
          <a:xfrm>
            <a:off x="679065" y="3104537"/>
            <a:ext cx="1940820" cy="1229128"/>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pl-PL" dirty="0"/>
              <a:t>Lower </a:t>
            </a:r>
            <a:r>
              <a:rPr lang="pl-PL" dirty="0" err="1"/>
              <a:t>labor</a:t>
            </a:r>
            <a:r>
              <a:rPr lang="pl-PL" dirty="0"/>
              <a:t> </a:t>
            </a:r>
            <a:r>
              <a:rPr lang="pl-PL" dirty="0" err="1"/>
              <a:t>costs</a:t>
            </a:r>
            <a:r>
              <a:rPr lang="pl-PL" dirty="0"/>
              <a:t> for </a:t>
            </a:r>
            <a:r>
              <a:rPr lang="pl-PL" dirty="0" err="1"/>
              <a:t>people</a:t>
            </a:r>
            <a:r>
              <a:rPr lang="pl-PL" dirty="0"/>
              <a:t> 50+</a:t>
            </a:r>
          </a:p>
        </p:txBody>
      </p:sp>
      <p:sp>
        <p:nvSpPr>
          <p:cNvPr id="22" name="Prostokąt zaokrąglony 21"/>
          <p:cNvSpPr/>
          <p:nvPr/>
        </p:nvSpPr>
        <p:spPr>
          <a:xfrm>
            <a:off x="1063328" y="4925926"/>
            <a:ext cx="1547864" cy="982893"/>
          </a:xfrm>
          <a:prstGeom prst="roundRect">
            <a:avLst>
              <a:gd name="adj" fmla="val 10000"/>
            </a:avLst>
          </a:prstGeom>
          <a:solidFill>
            <a:srgbClr val="B4D4EB">
              <a:alpha val="5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50000"/>
              <a:hueOff val="0"/>
              <a:satOff val="0"/>
              <a:lumOff val="0"/>
              <a:alphaOff val="0"/>
            </a:schemeClr>
          </a:effectRef>
          <a:fontRef idx="minor">
            <a:schemeClr val="lt1"/>
          </a:fontRef>
        </p:style>
      </p:sp>
      <p:sp>
        <p:nvSpPr>
          <p:cNvPr id="23" name="Dowolny kształt 22"/>
          <p:cNvSpPr/>
          <p:nvPr/>
        </p:nvSpPr>
        <p:spPr>
          <a:xfrm>
            <a:off x="1235313" y="5089312"/>
            <a:ext cx="1547864" cy="982893"/>
          </a:xfrm>
          <a:custGeom>
            <a:avLst/>
            <a:gdLst>
              <a:gd name="connsiteX0" fmla="*/ 0 w 1547864"/>
              <a:gd name="connsiteY0" fmla="*/ 98289 h 982893"/>
              <a:gd name="connsiteX1" fmla="*/ 28788 w 1547864"/>
              <a:gd name="connsiteY1" fmla="*/ 28788 h 982893"/>
              <a:gd name="connsiteX2" fmla="*/ 98289 w 1547864"/>
              <a:gd name="connsiteY2" fmla="*/ 0 h 982893"/>
              <a:gd name="connsiteX3" fmla="*/ 1449575 w 1547864"/>
              <a:gd name="connsiteY3" fmla="*/ 0 h 982893"/>
              <a:gd name="connsiteX4" fmla="*/ 1519076 w 1547864"/>
              <a:gd name="connsiteY4" fmla="*/ 28788 h 982893"/>
              <a:gd name="connsiteX5" fmla="*/ 1547864 w 1547864"/>
              <a:gd name="connsiteY5" fmla="*/ 98289 h 982893"/>
              <a:gd name="connsiteX6" fmla="*/ 1547864 w 1547864"/>
              <a:gd name="connsiteY6" fmla="*/ 884604 h 982893"/>
              <a:gd name="connsiteX7" fmla="*/ 1519076 w 1547864"/>
              <a:gd name="connsiteY7" fmla="*/ 954105 h 982893"/>
              <a:gd name="connsiteX8" fmla="*/ 1449575 w 1547864"/>
              <a:gd name="connsiteY8" fmla="*/ 982893 h 982893"/>
              <a:gd name="connsiteX9" fmla="*/ 98289 w 1547864"/>
              <a:gd name="connsiteY9" fmla="*/ 982893 h 982893"/>
              <a:gd name="connsiteX10" fmla="*/ 28788 w 1547864"/>
              <a:gd name="connsiteY10" fmla="*/ 954105 h 982893"/>
              <a:gd name="connsiteX11" fmla="*/ 0 w 1547864"/>
              <a:gd name="connsiteY11" fmla="*/ 884604 h 982893"/>
              <a:gd name="connsiteX12" fmla="*/ 0 w 1547864"/>
              <a:gd name="connsiteY12" fmla="*/ 98289 h 98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7864" h="982893">
                <a:moveTo>
                  <a:pt x="0" y="98289"/>
                </a:moveTo>
                <a:cubicBezTo>
                  <a:pt x="0" y="72221"/>
                  <a:pt x="10355" y="47221"/>
                  <a:pt x="28788" y="28788"/>
                </a:cubicBezTo>
                <a:cubicBezTo>
                  <a:pt x="47221" y="10355"/>
                  <a:pt x="72221" y="0"/>
                  <a:pt x="98289" y="0"/>
                </a:cubicBezTo>
                <a:lnTo>
                  <a:pt x="1449575" y="0"/>
                </a:lnTo>
                <a:cubicBezTo>
                  <a:pt x="1475643" y="0"/>
                  <a:pt x="1500643" y="10355"/>
                  <a:pt x="1519076" y="28788"/>
                </a:cubicBezTo>
                <a:cubicBezTo>
                  <a:pt x="1537509" y="47221"/>
                  <a:pt x="1547864" y="72221"/>
                  <a:pt x="1547864" y="98289"/>
                </a:cubicBezTo>
                <a:lnTo>
                  <a:pt x="1547864" y="884604"/>
                </a:lnTo>
                <a:cubicBezTo>
                  <a:pt x="1547864" y="910672"/>
                  <a:pt x="1537509" y="935672"/>
                  <a:pt x="1519076" y="954105"/>
                </a:cubicBezTo>
                <a:cubicBezTo>
                  <a:pt x="1500643" y="972538"/>
                  <a:pt x="1475643" y="982893"/>
                  <a:pt x="1449575" y="982893"/>
                </a:cubicBezTo>
                <a:lnTo>
                  <a:pt x="98289" y="982893"/>
                </a:lnTo>
                <a:cubicBezTo>
                  <a:pt x="72221" y="982893"/>
                  <a:pt x="47221" y="972538"/>
                  <a:pt x="28788" y="954105"/>
                </a:cubicBezTo>
                <a:cubicBezTo>
                  <a:pt x="10355" y="935672"/>
                  <a:pt x="0" y="910672"/>
                  <a:pt x="0" y="884604"/>
                </a:cubicBezTo>
                <a:lnTo>
                  <a:pt x="0" y="98289"/>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7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82128" tIns="82128" rIns="82128" bIns="82128" spcCol="1270" anchor="ctr"/>
          <a:lstStyle/>
          <a:p>
            <a:pPr algn="ctr" defTabSz="622300" fontAlgn="auto">
              <a:lnSpc>
                <a:spcPct val="90000"/>
              </a:lnSpc>
              <a:spcAft>
                <a:spcPct val="35000"/>
              </a:spcAft>
              <a:defRPr/>
            </a:pPr>
            <a:r>
              <a:rPr lang="pl-PL" sz="1400" dirty="0" err="1"/>
              <a:t>Increase</a:t>
            </a:r>
            <a:r>
              <a:rPr lang="pl-PL" sz="1400" dirty="0"/>
              <a:t>                          of </a:t>
            </a:r>
            <a:r>
              <a:rPr lang="pl-PL" sz="1400" dirty="0" err="1"/>
              <a:t>employment</a:t>
            </a:r>
            <a:r>
              <a:rPr lang="pl-PL" sz="1400" dirty="0"/>
              <a:t> ratio</a:t>
            </a:r>
          </a:p>
        </p:txBody>
      </p:sp>
      <p:sp>
        <p:nvSpPr>
          <p:cNvPr id="24" name="Prostokąt zaokrąglony 23"/>
          <p:cNvSpPr/>
          <p:nvPr/>
        </p:nvSpPr>
        <p:spPr>
          <a:xfrm>
            <a:off x="6347951" y="2864545"/>
            <a:ext cx="2052591" cy="1315308"/>
          </a:xfrm>
          <a:prstGeom prst="roundRect">
            <a:avLst>
              <a:gd name="adj" fmla="val 10000"/>
            </a:avLst>
          </a:prstGeom>
          <a:solidFill>
            <a:srgbClr val="67A9D9">
              <a:alpha val="7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alpha val="70000"/>
              <a:hueOff val="0"/>
              <a:satOff val="0"/>
              <a:lumOff val="0"/>
              <a:alphaOff val="0"/>
            </a:schemeClr>
          </a:effectRef>
          <a:fontRef idx="minor">
            <a:schemeClr val="lt1"/>
          </a:fontRef>
        </p:style>
      </p:sp>
      <p:sp>
        <p:nvSpPr>
          <p:cNvPr id="25" name="Dowolny kształt 24"/>
          <p:cNvSpPr/>
          <p:nvPr/>
        </p:nvSpPr>
        <p:spPr>
          <a:xfrm>
            <a:off x="6519936" y="3027930"/>
            <a:ext cx="2052591" cy="1315308"/>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ct val="35000"/>
              </a:spcAft>
              <a:defRPr/>
            </a:pPr>
            <a:r>
              <a:rPr lang="pl-PL" dirty="0" err="1"/>
              <a:t>National</a:t>
            </a:r>
            <a:r>
              <a:rPr lang="pl-PL" dirty="0"/>
              <a:t> Training Fund (KFS</a:t>
            </a:r>
            <a:r>
              <a:rPr lang="pl-PL" sz="1600" dirty="0"/>
              <a:t>)</a:t>
            </a:r>
          </a:p>
        </p:txBody>
      </p:sp>
      <p:sp>
        <p:nvSpPr>
          <p:cNvPr id="29" name="Prostokąt zaokrąglony 28"/>
          <p:cNvSpPr/>
          <p:nvPr/>
        </p:nvSpPr>
        <p:spPr>
          <a:xfrm>
            <a:off x="6643694" y="4925926"/>
            <a:ext cx="1547864" cy="982893"/>
          </a:xfrm>
          <a:prstGeom prst="roundRect">
            <a:avLst>
              <a:gd name="adj" fmla="val 10000"/>
            </a:avLst>
          </a:prstGeom>
          <a:solidFill>
            <a:srgbClr val="B4D4EB">
              <a:alpha val="50000"/>
            </a:srgbClr>
          </a:solidFill>
          <a:ln>
            <a:solidFill>
              <a:srgbClr val="B4D4EB"/>
            </a:solidFill>
          </a:ln>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1">
            <a:scrgbClr r="0" g="0" b="0"/>
          </a:fillRef>
          <a:effectRef idx="1">
            <a:schemeClr val="accent1">
              <a:alpha val="50000"/>
              <a:hueOff val="0"/>
              <a:satOff val="0"/>
              <a:lumOff val="0"/>
              <a:alphaOff val="0"/>
            </a:schemeClr>
          </a:effectRef>
          <a:fontRef idx="minor">
            <a:schemeClr val="lt1"/>
          </a:fontRef>
        </p:style>
      </p:sp>
      <p:sp>
        <p:nvSpPr>
          <p:cNvPr id="30" name="Dowolny kształt 29"/>
          <p:cNvSpPr/>
          <p:nvPr/>
        </p:nvSpPr>
        <p:spPr>
          <a:xfrm>
            <a:off x="6815679" y="5089312"/>
            <a:ext cx="1547864" cy="982893"/>
          </a:xfrm>
          <a:custGeom>
            <a:avLst/>
            <a:gdLst>
              <a:gd name="connsiteX0" fmla="*/ 0 w 1547864"/>
              <a:gd name="connsiteY0" fmla="*/ 98289 h 982893"/>
              <a:gd name="connsiteX1" fmla="*/ 28788 w 1547864"/>
              <a:gd name="connsiteY1" fmla="*/ 28788 h 982893"/>
              <a:gd name="connsiteX2" fmla="*/ 98289 w 1547864"/>
              <a:gd name="connsiteY2" fmla="*/ 0 h 982893"/>
              <a:gd name="connsiteX3" fmla="*/ 1449575 w 1547864"/>
              <a:gd name="connsiteY3" fmla="*/ 0 h 982893"/>
              <a:gd name="connsiteX4" fmla="*/ 1519076 w 1547864"/>
              <a:gd name="connsiteY4" fmla="*/ 28788 h 982893"/>
              <a:gd name="connsiteX5" fmla="*/ 1547864 w 1547864"/>
              <a:gd name="connsiteY5" fmla="*/ 98289 h 982893"/>
              <a:gd name="connsiteX6" fmla="*/ 1547864 w 1547864"/>
              <a:gd name="connsiteY6" fmla="*/ 884604 h 982893"/>
              <a:gd name="connsiteX7" fmla="*/ 1519076 w 1547864"/>
              <a:gd name="connsiteY7" fmla="*/ 954105 h 982893"/>
              <a:gd name="connsiteX8" fmla="*/ 1449575 w 1547864"/>
              <a:gd name="connsiteY8" fmla="*/ 982893 h 982893"/>
              <a:gd name="connsiteX9" fmla="*/ 98289 w 1547864"/>
              <a:gd name="connsiteY9" fmla="*/ 982893 h 982893"/>
              <a:gd name="connsiteX10" fmla="*/ 28788 w 1547864"/>
              <a:gd name="connsiteY10" fmla="*/ 954105 h 982893"/>
              <a:gd name="connsiteX11" fmla="*/ 0 w 1547864"/>
              <a:gd name="connsiteY11" fmla="*/ 884604 h 982893"/>
              <a:gd name="connsiteX12" fmla="*/ 0 w 1547864"/>
              <a:gd name="connsiteY12" fmla="*/ 98289 h 98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7864" h="982893">
                <a:moveTo>
                  <a:pt x="0" y="98289"/>
                </a:moveTo>
                <a:cubicBezTo>
                  <a:pt x="0" y="72221"/>
                  <a:pt x="10355" y="47221"/>
                  <a:pt x="28788" y="28788"/>
                </a:cubicBezTo>
                <a:cubicBezTo>
                  <a:pt x="47221" y="10355"/>
                  <a:pt x="72221" y="0"/>
                  <a:pt x="98289" y="0"/>
                </a:cubicBezTo>
                <a:lnTo>
                  <a:pt x="1449575" y="0"/>
                </a:lnTo>
                <a:cubicBezTo>
                  <a:pt x="1475643" y="0"/>
                  <a:pt x="1500643" y="10355"/>
                  <a:pt x="1519076" y="28788"/>
                </a:cubicBezTo>
                <a:cubicBezTo>
                  <a:pt x="1537509" y="47221"/>
                  <a:pt x="1547864" y="72221"/>
                  <a:pt x="1547864" y="98289"/>
                </a:cubicBezTo>
                <a:lnTo>
                  <a:pt x="1547864" y="884604"/>
                </a:lnTo>
                <a:cubicBezTo>
                  <a:pt x="1547864" y="910672"/>
                  <a:pt x="1537509" y="935672"/>
                  <a:pt x="1519076" y="954105"/>
                </a:cubicBezTo>
                <a:cubicBezTo>
                  <a:pt x="1500643" y="972538"/>
                  <a:pt x="1475643" y="982893"/>
                  <a:pt x="1449575" y="982893"/>
                </a:cubicBezTo>
                <a:lnTo>
                  <a:pt x="98289" y="982893"/>
                </a:lnTo>
                <a:cubicBezTo>
                  <a:pt x="72221" y="982893"/>
                  <a:pt x="47221" y="972538"/>
                  <a:pt x="28788" y="954105"/>
                </a:cubicBezTo>
                <a:cubicBezTo>
                  <a:pt x="10355" y="935672"/>
                  <a:pt x="0" y="910672"/>
                  <a:pt x="0" y="884604"/>
                </a:cubicBezTo>
                <a:lnTo>
                  <a:pt x="0" y="98289"/>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1">
              <a:tint val="7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82128" tIns="82128" rIns="82128" bIns="82128" spcCol="1270" anchor="ctr"/>
          <a:lstStyle/>
          <a:p>
            <a:pPr algn="ctr" defTabSz="622300" fontAlgn="auto">
              <a:lnSpc>
                <a:spcPct val="90000"/>
              </a:lnSpc>
              <a:spcAft>
                <a:spcPct val="35000"/>
              </a:spcAft>
              <a:defRPr/>
            </a:pPr>
            <a:r>
              <a:rPr lang="en-US" sz="1400" dirty="0"/>
              <a:t>Improvement  </a:t>
            </a:r>
            <a:r>
              <a:rPr lang="pl-PL" sz="1400" dirty="0"/>
              <a:t>                 </a:t>
            </a:r>
            <a:r>
              <a:rPr lang="en-US" sz="1400" dirty="0"/>
              <a:t>of competence and qualifications </a:t>
            </a:r>
            <a:endParaRPr lang="pl-PL" sz="1400" dirty="0"/>
          </a:p>
        </p:txBody>
      </p:sp>
      <p:sp>
        <p:nvSpPr>
          <p:cNvPr id="11" name="Prostokąt zaokrąglony 10"/>
          <p:cNvSpPr/>
          <p:nvPr/>
        </p:nvSpPr>
        <p:spPr>
          <a:xfrm>
            <a:off x="2786063" y="3143250"/>
            <a:ext cx="3429000" cy="1500188"/>
          </a:xfrm>
          <a:prstGeom prst="roundRect">
            <a:avLst/>
          </a:prstGeom>
          <a:solidFill>
            <a:srgbClr val="0573C2"/>
          </a:solidFill>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pl-PL" sz="2400" dirty="0" err="1"/>
              <a:t>Longer</a:t>
            </a:r>
            <a:r>
              <a:rPr lang="pl-PL" sz="2400" dirty="0"/>
              <a:t> </a:t>
            </a:r>
            <a:r>
              <a:rPr lang="pl-PL" sz="2400" dirty="0" err="1"/>
              <a:t>working</a:t>
            </a:r>
            <a:r>
              <a:rPr lang="pl-PL" sz="2400" dirty="0"/>
              <a:t> </a:t>
            </a:r>
            <a:r>
              <a:rPr lang="pl-PL" sz="2400" dirty="0" err="1"/>
              <a:t>lives</a:t>
            </a:r>
            <a:r>
              <a:rPr lang="pl-PL" sz="2400" dirty="0"/>
              <a:t>             of </a:t>
            </a:r>
            <a:r>
              <a:rPr lang="pl-PL" sz="2400" dirty="0" err="1"/>
              <a:t>older</a:t>
            </a:r>
            <a:r>
              <a:rPr lang="pl-PL" sz="2400" dirty="0"/>
              <a:t> </a:t>
            </a:r>
            <a:r>
              <a:rPr lang="pl-PL" sz="2400" dirty="0" err="1"/>
              <a:t>people</a:t>
            </a:r>
            <a:r>
              <a:rPr lang="pl-PL" sz="2400" dirty="0"/>
              <a:t> </a:t>
            </a:r>
          </a:p>
        </p:txBody>
      </p:sp>
      <p:pic>
        <p:nvPicPr>
          <p:cNvPr id="123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par>
                                <p:cTn id="10" presetID="55"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strVal val="#ppt_w*0.70"/>
                                          </p:val>
                                        </p:tav>
                                        <p:tav tm="100000">
                                          <p:val>
                                            <p:strVal val="#ppt_w"/>
                                          </p:val>
                                        </p:tav>
                                      </p:tavLst>
                                    </p:anim>
                                    <p:anim calcmode="lin" valueType="num">
                                      <p:cBhvr>
                                        <p:cTn id="13" dur="1000" fill="hold"/>
                                        <p:tgtEl>
                                          <p:spTgt spid="19"/>
                                        </p:tgtEl>
                                        <p:attrNameLst>
                                          <p:attrName>ppt_h</p:attrName>
                                        </p:attrNameLst>
                                      </p:cBhvr>
                                      <p:tavLst>
                                        <p:tav tm="0">
                                          <p:val>
                                            <p:strVal val="#ppt_h"/>
                                          </p:val>
                                        </p:tav>
                                        <p:tav tm="100000">
                                          <p:val>
                                            <p:strVal val="#ppt_h"/>
                                          </p:val>
                                        </p:tav>
                                      </p:tavLst>
                                    </p:anim>
                                    <p:animEffect transition="in" filter="fade">
                                      <p:cBhvr>
                                        <p:cTn id="14" dur="1000"/>
                                        <p:tgtEl>
                                          <p:spTgt spid="19"/>
                                        </p:tgtEl>
                                      </p:cBhvr>
                                    </p:animEffect>
                                  </p:childTnLst>
                                </p:cTn>
                              </p:par>
                              <p:par>
                                <p:cTn id="15" presetID="4" presetClass="entr" presetSubtype="16"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ox(in)">
                                      <p:cBhvr>
                                        <p:cTn id="17" dur="500"/>
                                        <p:tgtEl>
                                          <p:spTgt spid="15"/>
                                        </p:tgtEl>
                                      </p:cBhvr>
                                    </p:animEffect>
                                  </p:childTnLst>
                                </p:cTn>
                              </p:par>
                              <p:par>
                                <p:cTn id="18" presetID="4" presetClass="entr" presetSubtype="1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box(in)">
                                      <p:cBhvr>
                                        <p:cTn id="20" dur="500"/>
                                        <p:tgtEl>
                                          <p:spTgt spid="1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5"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1000" fill="hold"/>
                                        <p:tgtEl>
                                          <p:spTgt spid="20"/>
                                        </p:tgtEl>
                                        <p:attrNameLst>
                                          <p:attrName>ppt_w</p:attrName>
                                        </p:attrNameLst>
                                      </p:cBhvr>
                                      <p:tavLst>
                                        <p:tav tm="0">
                                          <p:val>
                                            <p:strVal val="#ppt_w*0.70"/>
                                          </p:val>
                                        </p:tav>
                                        <p:tav tm="100000">
                                          <p:val>
                                            <p:strVal val="#ppt_w"/>
                                          </p:val>
                                        </p:tav>
                                      </p:tavLst>
                                    </p:anim>
                                    <p:anim calcmode="lin" valueType="num">
                                      <p:cBhvr>
                                        <p:cTn id="26" dur="1000" fill="hold"/>
                                        <p:tgtEl>
                                          <p:spTgt spid="20"/>
                                        </p:tgtEl>
                                        <p:attrNameLst>
                                          <p:attrName>ppt_h</p:attrName>
                                        </p:attrNameLst>
                                      </p:cBhvr>
                                      <p:tavLst>
                                        <p:tav tm="0">
                                          <p:val>
                                            <p:strVal val="#ppt_h"/>
                                          </p:val>
                                        </p:tav>
                                        <p:tav tm="100000">
                                          <p:val>
                                            <p:strVal val="#ppt_h"/>
                                          </p:val>
                                        </p:tav>
                                      </p:tavLst>
                                    </p:anim>
                                    <p:animEffect transition="in" filter="fade">
                                      <p:cBhvr>
                                        <p:cTn id="27" dur="1000"/>
                                        <p:tgtEl>
                                          <p:spTgt spid="20"/>
                                        </p:tgtEl>
                                      </p:cBhvr>
                                    </p:animEffect>
                                  </p:childTnLst>
                                </p:cTn>
                              </p:par>
                              <p:par>
                                <p:cTn id="28" presetID="55"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strVal val="#ppt_w*0.70"/>
                                          </p:val>
                                        </p:tav>
                                        <p:tav tm="100000">
                                          <p:val>
                                            <p:strVal val="#ppt_w"/>
                                          </p:val>
                                        </p:tav>
                                      </p:tavLst>
                                    </p:anim>
                                    <p:anim calcmode="lin" valueType="num">
                                      <p:cBhvr>
                                        <p:cTn id="31" dur="1000" fill="hold"/>
                                        <p:tgtEl>
                                          <p:spTgt spid="21"/>
                                        </p:tgtEl>
                                        <p:attrNameLst>
                                          <p:attrName>ppt_h</p:attrName>
                                        </p:attrNameLst>
                                      </p:cBhvr>
                                      <p:tavLst>
                                        <p:tav tm="0">
                                          <p:val>
                                            <p:strVal val="#ppt_h"/>
                                          </p:val>
                                        </p:tav>
                                        <p:tav tm="100000">
                                          <p:val>
                                            <p:strVal val="#ppt_h"/>
                                          </p:val>
                                        </p:tav>
                                      </p:tavLst>
                                    </p:anim>
                                    <p:animEffect transition="in" filter="fade">
                                      <p:cBhvr>
                                        <p:cTn id="32" dur="1000"/>
                                        <p:tgtEl>
                                          <p:spTgt spid="21"/>
                                        </p:tgtEl>
                                      </p:cBhvr>
                                    </p:animEffect>
                                  </p:childTnLst>
                                </p:cTn>
                              </p:par>
                              <p:par>
                                <p:cTn id="33" presetID="4" presetClass="entr" presetSubtype="16"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ox(in)">
                                      <p:cBhvr>
                                        <p:cTn id="35" dur="500"/>
                                        <p:tgtEl>
                                          <p:spTgt spid="1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5"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1000" fill="hold"/>
                                        <p:tgtEl>
                                          <p:spTgt spid="22"/>
                                        </p:tgtEl>
                                        <p:attrNameLst>
                                          <p:attrName>ppt_w</p:attrName>
                                        </p:attrNameLst>
                                      </p:cBhvr>
                                      <p:tavLst>
                                        <p:tav tm="0">
                                          <p:val>
                                            <p:strVal val="#ppt_w*0.70"/>
                                          </p:val>
                                        </p:tav>
                                        <p:tav tm="100000">
                                          <p:val>
                                            <p:strVal val="#ppt_w"/>
                                          </p:val>
                                        </p:tav>
                                      </p:tavLst>
                                    </p:anim>
                                    <p:anim calcmode="lin" valueType="num">
                                      <p:cBhvr>
                                        <p:cTn id="41" dur="1000" fill="hold"/>
                                        <p:tgtEl>
                                          <p:spTgt spid="22"/>
                                        </p:tgtEl>
                                        <p:attrNameLst>
                                          <p:attrName>ppt_h</p:attrName>
                                        </p:attrNameLst>
                                      </p:cBhvr>
                                      <p:tavLst>
                                        <p:tav tm="0">
                                          <p:val>
                                            <p:strVal val="#ppt_h"/>
                                          </p:val>
                                        </p:tav>
                                        <p:tav tm="100000">
                                          <p:val>
                                            <p:strVal val="#ppt_h"/>
                                          </p:val>
                                        </p:tav>
                                      </p:tavLst>
                                    </p:anim>
                                    <p:animEffect transition="in" filter="fade">
                                      <p:cBhvr>
                                        <p:cTn id="42" dur="1000"/>
                                        <p:tgtEl>
                                          <p:spTgt spid="22"/>
                                        </p:tgtEl>
                                      </p:cBhvr>
                                    </p:animEffect>
                                  </p:childTnLst>
                                </p:cTn>
                              </p:par>
                              <p:par>
                                <p:cTn id="43" presetID="55"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1000" fill="hold"/>
                                        <p:tgtEl>
                                          <p:spTgt spid="23"/>
                                        </p:tgtEl>
                                        <p:attrNameLst>
                                          <p:attrName>ppt_w</p:attrName>
                                        </p:attrNameLst>
                                      </p:cBhvr>
                                      <p:tavLst>
                                        <p:tav tm="0">
                                          <p:val>
                                            <p:strVal val="#ppt_w*0.70"/>
                                          </p:val>
                                        </p:tav>
                                        <p:tav tm="100000">
                                          <p:val>
                                            <p:strVal val="#ppt_w"/>
                                          </p:val>
                                        </p:tav>
                                      </p:tavLst>
                                    </p:anim>
                                    <p:anim calcmode="lin" valueType="num">
                                      <p:cBhvr>
                                        <p:cTn id="46" dur="1000" fill="hold"/>
                                        <p:tgtEl>
                                          <p:spTgt spid="23"/>
                                        </p:tgtEl>
                                        <p:attrNameLst>
                                          <p:attrName>ppt_h</p:attrName>
                                        </p:attrNameLst>
                                      </p:cBhvr>
                                      <p:tavLst>
                                        <p:tav tm="0">
                                          <p:val>
                                            <p:strVal val="#ppt_h"/>
                                          </p:val>
                                        </p:tav>
                                        <p:tav tm="100000">
                                          <p:val>
                                            <p:strVal val="#ppt_h"/>
                                          </p:val>
                                        </p:tav>
                                      </p:tavLst>
                                    </p:anim>
                                    <p:animEffect transition="in" filter="fade">
                                      <p:cBhvr>
                                        <p:cTn id="47" dur="1000"/>
                                        <p:tgtEl>
                                          <p:spTgt spid="2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5" presetClass="entr" presetSubtype="0" fill="hold" nodeType="click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1000" fill="hold"/>
                                        <p:tgtEl>
                                          <p:spTgt spid="24"/>
                                        </p:tgtEl>
                                        <p:attrNameLst>
                                          <p:attrName>ppt_w</p:attrName>
                                        </p:attrNameLst>
                                      </p:cBhvr>
                                      <p:tavLst>
                                        <p:tav tm="0">
                                          <p:val>
                                            <p:strVal val="#ppt_w*0.70"/>
                                          </p:val>
                                        </p:tav>
                                        <p:tav tm="100000">
                                          <p:val>
                                            <p:strVal val="#ppt_w"/>
                                          </p:val>
                                        </p:tav>
                                      </p:tavLst>
                                    </p:anim>
                                    <p:anim calcmode="lin" valueType="num">
                                      <p:cBhvr>
                                        <p:cTn id="53" dur="1000" fill="hold"/>
                                        <p:tgtEl>
                                          <p:spTgt spid="24"/>
                                        </p:tgtEl>
                                        <p:attrNameLst>
                                          <p:attrName>ppt_h</p:attrName>
                                        </p:attrNameLst>
                                      </p:cBhvr>
                                      <p:tavLst>
                                        <p:tav tm="0">
                                          <p:val>
                                            <p:strVal val="#ppt_h"/>
                                          </p:val>
                                        </p:tav>
                                        <p:tav tm="100000">
                                          <p:val>
                                            <p:strVal val="#ppt_h"/>
                                          </p:val>
                                        </p:tav>
                                      </p:tavLst>
                                    </p:anim>
                                    <p:animEffect transition="in" filter="fade">
                                      <p:cBhvr>
                                        <p:cTn id="54" dur="1000"/>
                                        <p:tgtEl>
                                          <p:spTgt spid="24"/>
                                        </p:tgtEl>
                                      </p:cBhvr>
                                    </p:animEffect>
                                  </p:childTnLst>
                                </p:cTn>
                              </p:par>
                              <p:par>
                                <p:cTn id="55" presetID="55" presetClass="entr" presetSubtype="0"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1000" fill="hold"/>
                                        <p:tgtEl>
                                          <p:spTgt spid="25"/>
                                        </p:tgtEl>
                                        <p:attrNameLst>
                                          <p:attrName>ppt_w</p:attrName>
                                        </p:attrNameLst>
                                      </p:cBhvr>
                                      <p:tavLst>
                                        <p:tav tm="0">
                                          <p:val>
                                            <p:strVal val="#ppt_w*0.70"/>
                                          </p:val>
                                        </p:tav>
                                        <p:tav tm="100000">
                                          <p:val>
                                            <p:strVal val="#ppt_w"/>
                                          </p:val>
                                        </p:tav>
                                      </p:tavLst>
                                    </p:anim>
                                    <p:anim calcmode="lin" valueType="num">
                                      <p:cBhvr>
                                        <p:cTn id="58" dur="1000" fill="hold"/>
                                        <p:tgtEl>
                                          <p:spTgt spid="25"/>
                                        </p:tgtEl>
                                        <p:attrNameLst>
                                          <p:attrName>ppt_h</p:attrName>
                                        </p:attrNameLst>
                                      </p:cBhvr>
                                      <p:tavLst>
                                        <p:tav tm="0">
                                          <p:val>
                                            <p:strVal val="#ppt_h"/>
                                          </p:val>
                                        </p:tav>
                                        <p:tav tm="100000">
                                          <p:val>
                                            <p:strVal val="#ppt_h"/>
                                          </p:val>
                                        </p:tav>
                                      </p:tavLst>
                                    </p:anim>
                                    <p:animEffect transition="in" filter="fade">
                                      <p:cBhvr>
                                        <p:cTn id="59" dur="1000"/>
                                        <p:tgtEl>
                                          <p:spTgt spid="25"/>
                                        </p:tgtEl>
                                      </p:cBhvr>
                                    </p:animEffect>
                                  </p:childTnLst>
                                </p:cTn>
                              </p:par>
                              <p:par>
                                <p:cTn id="60" presetID="4" presetClass="entr" presetSubtype="16" fill="hold"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ox(in)">
                                      <p:cBhvr>
                                        <p:cTn id="62" dur="500"/>
                                        <p:tgtEl>
                                          <p:spTgt spid="13"/>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5" presetClass="entr" presetSubtype="0"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1000" fill="hold"/>
                                        <p:tgtEl>
                                          <p:spTgt spid="29"/>
                                        </p:tgtEl>
                                        <p:attrNameLst>
                                          <p:attrName>ppt_w</p:attrName>
                                        </p:attrNameLst>
                                      </p:cBhvr>
                                      <p:tavLst>
                                        <p:tav tm="0">
                                          <p:val>
                                            <p:strVal val="#ppt_w*0.70"/>
                                          </p:val>
                                        </p:tav>
                                        <p:tav tm="100000">
                                          <p:val>
                                            <p:strVal val="#ppt_w"/>
                                          </p:val>
                                        </p:tav>
                                      </p:tavLst>
                                    </p:anim>
                                    <p:anim calcmode="lin" valueType="num">
                                      <p:cBhvr>
                                        <p:cTn id="68" dur="1000" fill="hold"/>
                                        <p:tgtEl>
                                          <p:spTgt spid="29"/>
                                        </p:tgtEl>
                                        <p:attrNameLst>
                                          <p:attrName>ppt_h</p:attrName>
                                        </p:attrNameLst>
                                      </p:cBhvr>
                                      <p:tavLst>
                                        <p:tav tm="0">
                                          <p:val>
                                            <p:strVal val="#ppt_h"/>
                                          </p:val>
                                        </p:tav>
                                        <p:tav tm="100000">
                                          <p:val>
                                            <p:strVal val="#ppt_h"/>
                                          </p:val>
                                        </p:tav>
                                      </p:tavLst>
                                    </p:anim>
                                    <p:animEffect transition="in" filter="fade">
                                      <p:cBhvr>
                                        <p:cTn id="69" dur="1000"/>
                                        <p:tgtEl>
                                          <p:spTgt spid="29"/>
                                        </p:tgtEl>
                                      </p:cBhvr>
                                    </p:animEffect>
                                  </p:childTnLst>
                                </p:cTn>
                              </p:par>
                              <p:par>
                                <p:cTn id="70" presetID="55" presetClass="entr" presetSubtype="0" fill="hold"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1000" fill="hold"/>
                                        <p:tgtEl>
                                          <p:spTgt spid="30"/>
                                        </p:tgtEl>
                                        <p:attrNameLst>
                                          <p:attrName>ppt_w</p:attrName>
                                        </p:attrNameLst>
                                      </p:cBhvr>
                                      <p:tavLst>
                                        <p:tav tm="0">
                                          <p:val>
                                            <p:strVal val="#ppt_w*0.70"/>
                                          </p:val>
                                        </p:tav>
                                        <p:tav tm="100000">
                                          <p:val>
                                            <p:strVal val="#ppt_w"/>
                                          </p:val>
                                        </p:tav>
                                      </p:tavLst>
                                    </p:anim>
                                    <p:anim calcmode="lin" valueType="num">
                                      <p:cBhvr>
                                        <p:cTn id="73" dur="1000" fill="hold"/>
                                        <p:tgtEl>
                                          <p:spTgt spid="30"/>
                                        </p:tgtEl>
                                        <p:attrNameLst>
                                          <p:attrName>ppt_h</p:attrName>
                                        </p:attrNameLst>
                                      </p:cBhvr>
                                      <p:tavLst>
                                        <p:tav tm="0">
                                          <p:val>
                                            <p:strVal val="#ppt_h"/>
                                          </p:val>
                                        </p:tav>
                                        <p:tav tm="100000">
                                          <p:val>
                                            <p:strVal val="#ppt_h"/>
                                          </p:val>
                                        </p:tav>
                                      </p:tavLst>
                                    </p:anim>
                                    <p:animEffect transition="in" filter="fade">
                                      <p:cBhvr>
                                        <p:cTn id="74" dur="1000"/>
                                        <p:tgtEl>
                                          <p:spTgt spid="30"/>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6" presetClass="emph" presetSubtype="0" fill="hold" grpId="1" nodeType="clickEffect">
                                  <p:stCondLst>
                                    <p:cond delay="0"/>
                                  </p:stCondLst>
                                  <p:childTnLst>
                                    <p:animScale>
                                      <p:cBhvr>
                                        <p:cTn id="85" dur="2000" fill="hold"/>
                                        <p:tgtEl>
                                          <p:spTgt spid="11"/>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upa 20"/>
          <p:cNvGrpSpPr>
            <a:grpSpLocks/>
          </p:cNvGrpSpPr>
          <p:nvPr/>
        </p:nvGrpSpPr>
        <p:grpSpPr bwMode="auto">
          <a:xfrm>
            <a:off x="0" y="0"/>
            <a:ext cx="9144000" cy="935038"/>
            <a:chOff x="-1" y="0"/>
            <a:chExt cx="9144001" cy="934567"/>
          </a:xfrm>
        </p:grpSpPr>
        <p:sp>
          <p:nvSpPr>
            <p:cNvPr id="22" name="Title 1"/>
            <p:cNvSpPr txBox="1">
              <a:spLocks noChangeAspect="1"/>
            </p:cNvSpPr>
            <p:nvPr/>
          </p:nvSpPr>
          <p:spPr>
            <a:xfrm>
              <a:off x="-1" y="0"/>
              <a:ext cx="6642357"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a:defRPr/>
              </a:pPr>
              <a:r>
                <a:rPr lang="pl-PL" sz="2800" dirty="0" smtClean="0">
                  <a:solidFill>
                    <a:schemeClr val="bg1"/>
                  </a:solidFill>
                  <a:latin typeface="+mj-lt"/>
                  <a:ea typeface="+mj-ea"/>
                  <a:cs typeface="+mj-cs"/>
                </a:rPr>
                <a:t>DECREASING </a:t>
              </a:r>
              <a:r>
                <a:rPr lang="en-US" sz="2800" dirty="0" smtClean="0">
                  <a:solidFill>
                    <a:schemeClr val="bg1"/>
                  </a:solidFill>
                  <a:latin typeface="+mj-lt"/>
                  <a:ea typeface="+mj-ea"/>
                  <a:cs typeface="+mj-cs"/>
                </a:rPr>
                <a:t>LABOR COSTS </a:t>
              </a:r>
              <a:endParaRPr lang="en-US" sz="2800" dirty="0">
                <a:solidFill>
                  <a:schemeClr val="bg1"/>
                </a:solidFill>
                <a:latin typeface="+mj-lt"/>
                <a:ea typeface="+mj-ea"/>
                <a:cs typeface="+mj-cs"/>
              </a:endParaRPr>
            </a:p>
          </p:txBody>
        </p:sp>
        <p:pic>
          <p:nvPicPr>
            <p:cNvPr id="133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
              <a:ext cx="3491880" cy="93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7" name="Obraz 1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76525" y="4287838"/>
            <a:ext cx="1538288"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Obraz 1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80275" y="3749675"/>
            <a:ext cx="1639888"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upa 18"/>
          <p:cNvGrpSpPr>
            <a:grpSpLocks/>
          </p:cNvGrpSpPr>
          <p:nvPr/>
        </p:nvGrpSpPr>
        <p:grpSpPr bwMode="auto">
          <a:xfrm>
            <a:off x="1116013" y="3284538"/>
            <a:ext cx="4660900" cy="1125537"/>
            <a:chOff x="1544529" y="3627269"/>
            <a:chExt cx="4232313" cy="783277"/>
          </a:xfrm>
        </p:grpSpPr>
        <p:sp>
          <p:nvSpPr>
            <p:cNvPr id="20" name="Dowolny kształt 19"/>
            <p:cNvSpPr/>
            <p:nvPr/>
          </p:nvSpPr>
          <p:spPr>
            <a:xfrm>
              <a:off x="4444147" y="3627269"/>
              <a:ext cx="1332695" cy="763612"/>
            </a:xfrm>
            <a:custGeom>
              <a:avLst/>
              <a:gdLst>
                <a:gd name="connsiteX0" fmla="*/ 0 w 2211051"/>
                <a:gd name="connsiteY0" fmla="*/ 110553 h 1105525"/>
                <a:gd name="connsiteX1" fmla="*/ 110553 w 2211051"/>
                <a:gd name="connsiteY1" fmla="*/ 0 h 1105525"/>
                <a:gd name="connsiteX2" fmla="*/ 2100499 w 2211051"/>
                <a:gd name="connsiteY2" fmla="*/ 0 h 1105525"/>
                <a:gd name="connsiteX3" fmla="*/ 2211052 w 2211051"/>
                <a:gd name="connsiteY3" fmla="*/ 110553 h 1105525"/>
                <a:gd name="connsiteX4" fmla="*/ 2211051 w 2211051"/>
                <a:gd name="connsiteY4" fmla="*/ 994973 h 1105525"/>
                <a:gd name="connsiteX5" fmla="*/ 2100498 w 2211051"/>
                <a:gd name="connsiteY5" fmla="*/ 1105526 h 1105525"/>
                <a:gd name="connsiteX6" fmla="*/ 110553 w 2211051"/>
                <a:gd name="connsiteY6" fmla="*/ 1105525 h 1105525"/>
                <a:gd name="connsiteX7" fmla="*/ 0 w 2211051"/>
                <a:gd name="connsiteY7" fmla="*/ 994972 h 1105525"/>
                <a:gd name="connsiteX8" fmla="*/ 0 w 2211051"/>
                <a:gd name="connsiteY8" fmla="*/ 110553 h 1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051" h="1105525">
                  <a:moveTo>
                    <a:pt x="0" y="110553"/>
                  </a:moveTo>
                  <a:cubicBezTo>
                    <a:pt x="0" y="49496"/>
                    <a:pt x="49496" y="0"/>
                    <a:pt x="110553" y="0"/>
                  </a:cubicBezTo>
                  <a:lnTo>
                    <a:pt x="2100499" y="0"/>
                  </a:lnTo>
                  <a:cubicBezTo>
                    <a:pt x="2161556" y="0"/>
                    <a:pt x="2211052" y="49496"/>
                    <a:pt x="2211052" y="110553"/>
                  </a:cubicBezTo>
                  <a:cubicBezTo>
                    <a:pt x="2211052" y="405360"/>
                    <a:pt x="2211051" y="700166"/>
                    <a:pt x="2211051" y="994973"/>
                  </a:cubicBezTo>
                  <a:cubicBezTo>
                    <a:pt x="2211051" y="1056030"/>
                    <a:pt x="2161555" y="1105526"/>
                    <a:pt x="2100498" y="1105526"/>
                  </a:cubicBezTo>
                  <a:lnTo>
                    <a:pt x="110553" y="1105525"/>
                  </a:lnTo>
                  <a:cubicBezTo>
                    <a:pt x="49496" y="1105525"/>
                    <a:pt x="0" y="1056029"/>
                    <a:pt x="0" y="994972"/>
                  </a:cubicBezTo>
                  <a:lnTo>
                    <a:pt x="0" y="110553"/>
                  </a:lnTo>
                  <a:close/>
                </a:path>
              </a:pathLst>
            </a:custGeom>
            <a:solidFill>
              <a:srgbClr val="0F78C4"/>
            </a:solidFill>
            <a:ln>
              <a:solidFill>
                <a:srgbClr val="0F78C4"/>
              </a:solidFill>
            </a:ln>
            <a:scene3d>
              <a:camera prst="orthographicFront"/>
              <a:lightRig rig="threePt" dir="tl"/>
            </a:scene3d>
            <a:sp3d>
              <a:bevelT w="25400" h="25400"/>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txBody>
            <a:bodyPr lIns="123820" tIns="93340" rIns="123820" bIns="93340" spcCol="1270" anchor="ctr"/>
            <a:lstStyle/>
            <a:p>
              <a:pPr algn="just" defTabSz="2133600">
                <a:lnSpc>
                  <a:spcPct val="90000"/>
                </a:lnSpc>
                <a:spcAft>
                  <a:spcPct val="35000"/>
                </a:spcAft>
                <a:defRPr/>
              </a:pPr>
              <a:r>
                <a:rPr lang="en-US" sz="2400" dirty="0">
                  <a:solidFill>
                    <a:schemeClr val="bg1"/>
                  </a:solidFill>
                  <a:cs typeface="Lucida Grande CE"/>
                </a:rPr>
                <a:t> </a:t>
              </a:r>
              <a:r>
                <a:rPr lang="pl-PL" sz="2400" b="1" dirty="0">
                  <a:solidFill>
                    <a:schemeClr val="bg1"/>
                  </a:solidFill>
                  <a:cs typeface="Lucida Grande CE"/>
                </a:rPr>
                <a:t>&gt;5</a:t>
              </a:r>
              <a:r>
                <a:rPr lang="en-US" sz="2400" b="1" dirty="0">
                  <a:solidFill>
                    <a:schemeClr val="bg1"/>
                  </a:solidFill>
                  <a:cs typeface="Lucida Grande CE"/>
                </a:rPr>
                <a:t>0</a:t>
              </a:r>
              <a:r>
                <a:rPr lang="pl-PL" sz="2400" b="1" dirty="0">
                  <a:solidFill>
                    <a:schemeClr val="bg1"/>
                  </a:solidFill>
                  <a:cs typeface="Lucida Grande CE"/>
                </a:rPr>
                <a:t> &lt;60</a:t>
              </a:r>
              <a:endParaRPr lang="en-US" sz="1200" b="1" dirty="0">
                <a:solidFill>
                  <a:schemeClr val="bg1"/>
                </a:solidFill>
                <a:cs typeface="Lucida Grande CE"/>
              </a:endParaRPr>
            </a:p>
          </p:txBody>
        </p:sp>
        <p:cxnSp>
          <p:nvCxnSpPr>
            <p:cNvPr id="24" name="Łącznik prosty ze strzałką 23"/>
            <p:cNvCxnSpPr/>
            <p:nvPr/>
          </p:nvCxnSpPr>
          <p:spPr>
            <a:xfrm flipH="1" flipV="1">
              <a:off x="2877938" y="4028298"/>
              <a:ext cx="1565495" cy="0"/>
            </a:xfrm>
            <a:prstGeom prst="straightConnector1">
              <a:avLst/>
            </a:prstGeom>
            <a:ln>
              <a:solidFill>
                <a:srgbClr val="0F78C4"/>
              </a:solidFill>
              <a:tailEnd type="arrow"/>
            </a:ln>
          </p:spPr>
          <p:style>
            <a:lnRef idx="2">
              <a:schemeClr val="accent1"/>
            </a:lnRef>
            <a:fillRef idx="0">
              <a:schemeClr val="accent1"/>
            </a:fillRef>
            <a:effectRef idx="1">
              <a:schemeClr val="accent1"/>
            </a:effectRef>
            <a:fontRef idx="minor">
              <a:schemeClr val="tx1"/>
            </a:fontRef>
          </p:style>
        </p:cxnSp>
        <p:sp>
          <p:nvSpPr>
            <p:cNvPr id="25" name="Dowolny kształt 24"/>
            <p:cNvSpPr/>
            <p:nvPr/>
          </p:nvSpPr>
          <p:spPr>
            <a:xfrm>
              <a:off x="1544529" y="3647155"/>
              <a:ext cx="1333409" cy="763391"/>
            </a:xfrm>
            <a:custGeom>
              <a:avLst/>
              <a:gdLst>
                <a:gd name="connsiteX0" fmla="*/ 0 w 2211051"/>
                <a:gd name="connsiteY0" fmla="*/ 110553 h 1105525"/>
                <a:gd name="connsiteX1" fmla="*/ 110553 w 2211051"/>
                <a:gd name="connsiteY1" fmla="*/ 0 h 1105525"/>
                <a:gd name="connsiteX2" fmla="*/ 2100499 w 2211051"/>
                <a:gd name="connsiteY2" fmla="*/ 0 h 1105525"/>
                <a:gd name="connsiteX3" fmla="*/ 2211052 w 2211051"/>
                <a:gd name="connsiteY3" fmla="*/ 110553 h 1105525"/>
                <a:gd name="connsiteX4" fmla="*/ 2211051 w 2211051"/>
                <a:gd name="connsiteY4" fmla="*/ 994973 h 1105525"/>
                <a:gd name="connsiteX5" fmla="*/ 2100498 w 2211051"/>
                <a:gd name="connsiteY5" fmla="*/ 1105526 h 1105525"/>
                <a:gd name="connsiteX6" fmla="*/ 110553 w 2211051"/>
                <a:gd name="connsiteY6" fmla="*/ 1105525 h 1105525"/>
                <a:gd name="connsiteX7" fmla="*/ 0 w 2211051"/>
                <a:gd name="connsiteY7" fmla="*/ 994972 h 1105525"/>
                <a:gd name="connsiteX8" fmla="*/ 0 w 2211051"/>
                <a:gd name="connsiteY8" fmla="*/ 110553 h 1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051" h="1105525">
                  <a:moveTo>
                    <a:pt x="0" y="110553"/>
                  </a:moveTo>
                  <a:cubicBezTo>
                    <a:pt x="0" y="49496"/>
                    <a:pt x="49496" y="0"/>
                    <a:pt x="110553" y="0"/>
                  </a:cubicBezTo>
                  <a:lnTo>
                    <a:pt x="2100499" y="0"/>
                  </a:lnTo>
                  <a:cubicBezTo>
                    <a:pt x="2161556" y="0"/>
                    <a:pt x="2211052" y="49496"/>
                    <a:pt x="2211052" y="110553"/>
                  </a:cubicBezTo>
                  <a:cubicBezTo>
                    <a:pt x="2211052" y="405360"/>
                    <a:pt x="2211051" y="700166"/>
                    <a:pt x="2211051" y="994973"/>
                  </a:cubicBezTo>
                  <a:cubicBezTo>
                    <a:pt x="2211051" y="1056030"/>
                    <a:pt x="2161555" y="1105526"/>
                    <a:pt x="2100498" y="1105526"/>
                  </a:cubicBezTo>
                  <a:lnTo>
                    <a:pt x="110553" y="1105525"/>
                  </a:lnTo>
                  <a:cubicBezTo>
                    <a:pt x="49496" y="1105525"/>
                    <a:pt x="0" y="1056029"/>
                    <a:pt x="0" y="994972"/>
                  </a:cubicBezTo>
                  <a:lnTo>
                    <a:pt x="0" y="110553"/>
                  </a:lnTo>
                  <a:close/>
                </a:path>
              </a:pathLst>
            </a:custGeom>
            <a:ln>
              <a:solidFill>
                <a:srgbClr val="0F78C4"/>
              </a:solidFill>
            </a:ln>
          </p:spPr>
          <p:style>
            <a:lnRef idx="2">
              <a:schemeClr val="dk1"/>
            </a:lnRef>
            <a:fillRef idx="1">
              <a:schemeClr val="lt1"/>
            </a:fillRef>
            <a:effectRef idx="0">
              <a:schemeClr val="dk1"/>
            </a:effectRef>
            <a:fontRef idx="minor">
              <a:schemeClr val="dk1"/>
            </a:fontRef>
          </p:style>
          <p:txBody>
            <a:bodyPr lIns="123820" tIns="93340" rIns="123820" bIns="93340" spcCol="1270" anchor="ctr"/>
            <a:lstStyle/>
            <a:p>
              <a:pPr algn="ctr" defTabSz="2133600">
                <a:lnSpc>
                  <a:spcPct val="90000"/>
                </a:lnSpc>
                <a:spcAft>
                  <a:spcPct val="35000"/>
                </a:spcAft>
                <a:defRPr/>
              </a:pPr>
              <a:r>
                <a:rPr lang="pl-PL" sz="2400" b="1" dirty="0">
                  <a:solidFill>
                    <a:schemeClr val="tx1"/>
                  </a:solidFill>
                  <a:cs typeface="Lucida Grande CE"/>
                </a:rPr>
                <a:t>12/6</a:t>
              </a:r>
            </a:p>
            <a:p>
              <a:pPr algn="ctr" defTabSz="2133600">
                <a:lnSpc>
                  <a:spcPct val="90000"/>
                </a:lnSpc>
                <a:spcAft>
                  <a:spcPct val="35000"/>
                </a:spcAft>
                <a:defRPr/>
              </a:pPr>
              <a:r>
                <a:rPr lang="pl-PL" sz="2400" b="1" dirty="0" err="1">
                  <a:solidFill>
                    <a:schemeClr val="tx1"/>
                  </a:solidFill>
                  <a:cs typeface="Lucida Grande CE"/>
                </a:rPr>
                <a:t>months</a:t>
              </a:r>
              <a:endParaRPr lang="en-US" sz="1200" b="1" dirty="0">
                <a:solidFill>
                  <a:schemeClr val="tx1"/>
                </a:solidFill>
                <a:cs typeface="Lucida Grande CE"/>
              </a:endParaRPr>
            </a:p>
          </p:txBody>
        </p:sp>
      </p:grpSp>
      <p:grpSp>
        <p:nvGrpSpPr>
          <p:cNvPr id="26" name="Grupa 25"/>
          <p:cNvGrpSpPr>
            <a:grpSpLocks/>
          </p:cNvGrpSpPr>
          <p:nvPr/>
        </p:nvGrpSpPr>
        <p:grpSpPr bwMode="auto">
          <a:xfrm>
            <a:off x="1116013" y="4748213"/>
            <a:ext cx="4654550" cy="1057275"/>
            <a:chOff x="1597021" y="4748660"/>
            <a:chExt cx="4173139" cy="763612"/>
          </a:xfrm>
        </p:grpSpPr>
        <p:sp>
          <p:nvSpPr>
            <p:cNvPr id="27" name="Dowolny kształt 26"/>
            <p:cNvSpPr/>
            <p:nvPr/>
          </p:nvSpPr>
          <p:spPr>
            <a:xfrm>
              <a:off x="4437465" y="4748660"/>
              <a:ext cx="1332695" cy="763612"/>
            </a:xfrm>
            <a:custGeom>
              <a:avLst/>
              <a:gdLst>
                <a:gd name="connsiteX0" fmla="*/ 0 w 2211051"/>
                <a:gd name="connsiteY0" fmla="*/ 110553 h 1105525"/>
                <a:gd name="connsiteX1" fmla="*/ 110553 w 2211051"/>
                <a:gd name="connsiteY1" fmla="*/ 0 h 1105525"/>
                <a:gd name="connsiteX2" fmla="*/ 2100499 w 2211051"/>
                <a:gd name="connsiteY2" fmla="*/ 0 h 1105525"/>
                <a:gd name="connsiteX3" fmla="*/ 2211052 w 2211051"/>
                <a:gd name="connsiteY3" fmla="*/ 110553 h 1105525"/>
                <a:gd name="connsiteX4" fmla="*/ 2211051 w 2211051"/>
                <a:gd name="connsiteY4" fmla="*/ 994973 h 1105525"/>
                <a:gd name="connsiteX5" fmla="*/ 2100498 w 2211051"/>
                <a:gd name="connsiteY5" fmla="*/ 1105526 h 1105525"/>
                <a:gd name="connsiteX6" fmla="*/ 110553 w 2211051"/>
                <a:gd name="connsiteY6" fmla="*/ 1105525 h 1105525"/>
                <a:gd name="connsiteX7" fmla="*/ 0 w 2211051"/>
                <a:gd name="connsiteY7" fmla="*/ 994972 h 1105525"/>
                <a:gd name="connsiteX8" fmla="*/ 0 w 2211051"/>
                <a:gd name="connsiteY8" fmla="*/ 110553 h 1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051" h="1105525">
                  <a:moveTo>
                    <a:pt x="0" y="110553"/>
                  </a:moveTo>
                  <a:cubicBezTo>
                    <a:pt x="0" y="49496"/>
                    <a:pt x="49496" y="0"/>
                    <a:pt x="110553" y="0"/>
                  </a:cubicBezTo>
                  <a:lnTo>
                    <a:pt x="2100499" y="0"/>
                  </a:lnTo>
                  <a:cubicBezTo>
                    <a:pt x="2161556" y="0"/>
                    <a:pt x="2211052" y="49496"/>
                    <a:pt x="2211052" y="110553"/>
                  </a:cubicBezTo>
                  <a:cubicBezTo>
                    <a:pt x="2211052" y="405360"/>
                    <a:pt x="2211051" y="700166"/>
                    <a:pt x="2211051" y="994973"/>
                  </a:cubicBezTo>
                  <a:cubicBezTo>
                    <a:pt x="2211051" y="1056030"/>
                    <a:pt x="2161555" y="1105526"/>
                    <a:pt x="2100498" y="1105526"/>
                  </a:cubicBezTo>
                  <a:lnTo>
                    <a:pt x="110553" y="1105525"/>
                  </a:lnTo>
                  <a:cubicBezTo>
                    <a:pt x="49496" y="1105525"/>
                    <a:pt x="0" y="1056029"/>
                    <a:pt x="0" y="994972"/>
                  </a:cubicBezTo>
                  <a:lnTo>
                    <a:pt x="0" y="110553"/>
                  </a:lnTo>
                  <a:close/>
                </a:path>
              </a:pathLst>
            </a:custGeom>
            <a:solidFill>
              <a:srgbClr val="0F78C4"/>
            </a:solidFill>
            <a:ln>
              <a:solidFill>
                <a:srgbClr val="0F78C4"/>
              </a:solidFill>
            </a:ln>
            <a:scene3d>
              <a:camera prst="orthographicFront"/>
              <a:lightRig rig="threePt" dir="tl"/>
            </a:scene3d>
            <a:sp3d>
              <a:bevelT w="25400" h="25400"/>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txBody>
            <a:bodyPr lIns="123820" tIns="93340" rIns="123820" bIns="93340" spcCol="1270" anchor="ctr"/>
            <a:lstStyle/>
            <a:p>
              <a:pPr algn="ctr" defTabSz="2133600">
                <a:lnSpc>
                  <a:spcPct val="90000"/>
                </a:lnSpc>
                <a:spcAft>
                  <a:spcPct val="35000"/>
                </a:spcAft>
                <a:defRPr/>
              </a:pPr>
              <a:r>
                <a:rPr lang="en-US" sz="2800" dirty="0">
                  <a:solidFill>
                    <a:schemeClr val="bg1"/>
                  </a:solidFill>
                  <a:cs typeface="Lucida Grande CE"/>
                </a:rPr>
                <a:t> </a:t>
              </a:r>
              <a:r>
                <a:rPr lang="pl-PL" sz="2800" dirty="0">
                  <a:solidFill>
                    <a:schemeClr val="bg1"/>
                  </a:solidFill>
                  <a:cs typeface="Lucida Grande CE"/>
                </a:rPr>
                <a:t> </a:t>
              </a:r>
              <a:r>
                <a:rPr lang="pl-PL" sz="3200" b="1" dirty="0">
                  <a:solidFill>
                    <a:schemeClr val="bg1"/>
                  </a:solidFill>
                  <a:cs typeface="Lucida Grande CE"/>
                </a:rPr>
                <a:t>&gt;60</a:t>
              </a:r>
              <a:endParaRPr lang="en-US" sz="1600" b="1" dirty="0">
                <a:solidFill>
                  <a:schemeClr val="bg1"/>
                </a:solidFill>
                <a:cs typeface="Lucida Grande CE"/>
              </a:endParaRPr>
            </a:p>
          </p:txBody>
        </p:sp>
        <p:cxnSp>
          <p:nvCxnSpPr>
            <p:cNvPr id="28" name="Łącznik prosty ze strzałką 27"/>
            <p:cNvCxnSpPr/>
            <p:nvPr/>
          </p:nvCxnSpPr>
          <p:spPr>
            <a:xfrm flipH="1" flipV="1">
              <a:off x="2929237" y="5130466"/>
              <a:ext cx="1508706" cy="0"/>
            </a:xfrm>
            <a:prstGeom prst="straightConnector1">
              <a:avLst/>
            </a:prstGeom>
            <a:ln>
              <a:solidFill>
                <a:srgbClr val="0F78C4"/>
              </a:solidFill>
              <a:tailEnd type="arrow"/>
            </a:ln>
          </p:spPr>
          <p:style>
            <a:lnRef idx="2">
              <a:schemeClr val="accent1"/>
            </a:lnRef>
            <a:fillRef idx="0">
              <a:schemeClr val="accent1"/>
            </a:fillRef>
            <a:effectRef idx="1">
              <a:schemeClr val="accent1"/>
            </a:effectRef>
            <a:fontRef idx="minor">
              <a:schemeClr val="tx1"/>
            </a:fontRef>
          </p:style>
        </p:cxnSp>
        <p:sp>
          <p:nvSpPr>
            <p:cNvPr id="30" name="Dowolny kształt 29"/>
            <p:cNvSpPr/>
            <p:nvPr/>
          </p:nvSpPr>
          <p:spPr>
            <a:xfrm>
              <a:off x="1597021" y="4748660"/>
              <a:ext cx="1332216" cy="763612"/>
            </a:xfrm>
            <a:custGeom>
              <a:avLst/>
              <a:gdLst>
                <a:gd name="connsiteX0" fmla="*/ 0 w 2211051"/>
                <a:gd name="connsiteY0" fmla="*/ 110553 h 1105525"/>
                <a:gd name="connsiteX1" fmla="*/ 110553 w 2211051"/>
                <a:gd name="connsiteY1" fmla="*/ 0 h 1105525"/>
                <a:gd name="connsiteX2" fmla="*/ 2100499 w 2211051"/>
                <a:gd name="connsiteY2" fmla="*/ 0 h 1105525"/>
                <a:gd name="connsiteX3" fmla="*/ 2211052 w 2211051"/>
                <a:gd name="connsiteY3" fmla="*/ 110553 h 1105525"/>
                <a:gd name="connsiteX4" fmla="*/ 2211051 w 2211051"/>
                <a:gd name="connsiteY4" fmla="*/ 994973 h 1105525"/>
                <a:gd name="connsiteX5" fmla="*/ 2100498 w 2211051"/>
                <a:gd name="connsiteY5" fmla="*/ 1105526 h 1105525"/>
                <a:gd name="connsiteX6" fmla="*/ 110553 w 2211051"/>
                <a:gd name="connsiteY6" fmla="*/ 1105525 h 1105525"/>
                <a:gd name="connsiteX7" fmla="*/ 0 w 2211051"/>
                <a:gd name="connsiteY7" fmla="*/ 994972 h 1105525"/>
                <a:gd name="connsiteX8" fmla="*/ 0 w 2211051"/>
                <a:gd name="connsiteY8" fmla="*/ 110553 h 1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051" h="1105525">
                  <a:moveTo>
                    <a:pt x="0" y="110553"/>
                  </a:moveTo>
                  <a:cubicBezTo>
                    <a:pt x="0" y="49496"/>
                    <a:pt x="49496" y="0"/>
                    <a:pt x="110553" y="0"/>
                  </a:cubicBezTo>
                  <a:lnTo>
                    <a:pt x="2100499" y="0"/>
                  </a:lnTo>
                  <a:cubicBezTo>
                    <a:pt x="2161556" y="0"/>
                    <a:pt x="2211052" y="49496"/>
                    <a:pt x="2211052" y="110553"/>
                  </a:cubicBezTo>
                  <a:cubicBezTo>
                    <a:pt x="2211052" y="405360"/>
                    <a:pt x="2211051" y="700166"/>
                    <a:pt x="2211051" y="994973"/>
                  </a:cubicBezTo>
                  <a:cubicBezTo>
                    <a:pt x="2211051" y="1056030"/>
                    <a:pt x="2161555" y="1105526"/>
                    <a:pt x="2100498" y="1105526"/>
                  </a:cubicBezTo>
                  <a:lnTo>
                    <a:pt x="110553" y="1105525"/>
                  </a:lnTo>
                  <a:cubicBezTo>
                    <a:pt x="49496" y="1105525"/>
                    <a:pt x="0" y="1056029"/>
                    <a:pt x="0" y="994972"/>
                  </a:cubicBezTo>
                  <a:lnTo>
                    <a:pt x="0" y="110553"/>
                  </a:lnTo>
                  <a:close/>
                </a:path>
              </a:pathLst>
            </a:custGeom>
            <a:ln>
              <a:solidFill>
                <a:srgbClr val="0F78C4"/>
              </a:solidFill>
            </a:ln>
          </p:spPr>
          <p:style>
            <a:lnRef idx="2">
              <a:schemeClr val="dk1"/>
            </a:lnRef>
            <a:fillRef idx="1">
              <a:schemeClr val="lt1"/>
            </a:fillRef>
            <a:effectRef idx="0">
              <a:schemeClr val="dk1"/>
            </a:effectRef>
            <a:fontRef idx="minor">
              <a:schemeClr val="dk1"/>
            </a:fontRef>
          </p:style>
          <p:txBody>
            <a:bodyPr lIns="123820" tIns="93340" rIns="123820" bIns="93340" spcCol="1270" anchor="ctr"/>
            <a:lstStyle/>
            <a:p>
              <a:pPr algn="ctr" defTabSz="2133600">
                <a:lnSpc>
                  <a:spcPct val="90000"/>
                </a:lnSpc>
                <a:spcAft>
                  <a:spcPct val="35000"/>
                </a:spcAft>
                <a:defRPr/>
              </a:pPr>
              <a:r>
                <a:rPr lang="pl-PL" sz="2400" b="1" dirty="0">
                  <a:solidFill>
                    <a:schemeClr val="tx1"/>
                  </a:solidFill>
                  <a:cs typeface="Lucida Grande CE"/>
                </a:rPr>
                <a:t>24/12</a:t>
              </a:r>
              <a:endParaRPr lang="pl-PL" sz="1200" b="1" dirty="0">
                <a:solidFill>
                  <a:schemeClr val="tx1"/>
                </a:solidFill>
                <a:cs typeface="Lucida Grande CE"/>
              </a:endParaRPr>
            </a:p>
            <a:p>
              <a:pPr algn="ctr" defTabSz="2133600">
                <a:lnSpc>
                  <a:spcPct val="90000"/>
                </a:lnSpc>
                <a:spcAft>
                  <a:spcPct val="35000"/>
                </a:spcAft>
                <a:defRPr/>
              </a:pPr>
              <a:r>
                <a:rPr lang="pl-PL" sz="2400" b="1" dirty="0" err="1">
                  <a:solidFill>
                    <a:schemeClr val="tx1"/>
                  </a:solidFill>
                  <a:cs typeface="Lucida Grande CE"/>
                </a:rPr>
                <a:t>months</a:t>
              </a:r>
              <a:endParaRPr lang="en-US" sz="1200" b="1" dirty="0">
                <a:solidFill>
                  <a:schemeClr val="tx1"/>
                </a:solidFill>
                <a:cs typeface="Lucida Grande CE"/>
              </a:endParaRPr>
            </a:p>
          </p:txBody>
        </p:sp>
      </p:grpSp>
      <p:sp>
        <p:nvSpPr>
          <p:cNvPr id="31" name="Wygięta strzałka 30"/>
          <p:cNvSpPr/>
          <p:nvPr/>
        </p:nvSpPr>
        <p:spPr>
          <a:xfrm rot="10800000">
            <a:off x="5988050" y="2444750"/>
            <a:ext cx="1169988" cy="2881313"/>
          </a:xfrm>
          <a:prstGeom prst="bentArrow">
            <a:avLst>
              <a:gd name="adj1" fmla="val 13330"/>
              <a:gd name="adj2" fmla="val 19165"/>
              <a:gd name="adj3" fmla="val 25000"/>
              <a:gd name="adj4" fmla="val 43750"/>
            </a:avLst>
          </a:prstGeom>
          <a:solidFill>
            <a:srgbClr val="D3E6F4"/>
          </a:solidFill>
          <a:ln>
            <a:solidFill>
              <a:srgbClr val="D3E6F4"/>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pl-PL">
              <a:solidFill>
                <a:schemeClr val="tx1"/>
              </a:solidFill>
            </a:endParaRPr>
          </a:p>
        </p:txBody>
      </p:sp>
      <p:sp>
        <p:nvSpPr>
          <p:cNvPr id="39" name="Prostokąt zaokrąglony 38"/>
          <p:cNvSpPr/>
          <p:nvPr/>
        </p:nvSpPr>
        <p:spPr>
          <a:xfrm>
            <a:off x="3443288" y="1441450"/>
            <a:ext cx="5507037" cy="1003300"/>
          </a:xfrm>
          <a:prstGeom prst="roundRect">
            <a:avLst/>
          </a:prstGeom>
          <a:ln>
            <a:solidFill>
              <a:srgbClr val="0F78C4"/>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sz="3600" b="1" dirty="0">
                <a:solidFill>
                  <a:srgbClr val="0F78C4"/>
                </a:solidFill>
              </a:rPr>
              <a:t>EMPLOYER</a:t>
            </a:r>
          </a:p>
        </p:txBody>
      </p:sp>
      <p:sp>
        <p:nvSpPr>
          <p:cNvPr id="44" name="Schemat blokowy: proces alternatywny 43"/>
          <p:cNvSpPr/>
          <p:nvPr/>
        </p:nvSpPr>
        <p:spPr>
          <a:xfrm>
            <a:off x="6124575" y="2787650"/>
            <a:ext cx="2116138" cy="496888"/>
          </a:xfrm>
          <a:prstGeom prst="flowChartAlternateProcess">
            <a:avLst/>
          </a:prstGeom>
          <a:solidFill>
            <a:srgbClr val="333333"/>
          </a:solidFill>
          <a:ln>
            <a:solidFill>
              <a:srgbClr val="333333"/>
            </a:solidFill>
          </a:ln>
        </p:spPr>
        <p:style>
          <a:lnRef idx="1">
            <a:schemeClr val="dk1"/>
          </a:lnRef>
          <a:fillRef idx="3">
            <a:schemeClr val="dk1"/>
          </a:fillRef>
          <a:effectRef idx="2">
            <a:schemeClr val="dk1"/>
          </a:effectRef>
          <a:fontRef idx="minor">
            <a:schemeClr val="lt1"/>
          </a:fontRef>
        </p:style>
        <p:txBody>
          <a:bodyPr anchor="ctr"/>
          <a:lstStyle/>
          <a:p>
            <a:pPr algn="ctr">
              <a:defRPr/>
            </a:pPr>
            <a:r>
              <a:rPr lang="pl-PL" b="1" dirty="0"/>
              <a:t>EMPLOYMENT</a:t>
            </a:r>
          </a:p>
        </p:txBody>
      </p:sp>
      <p:pic>
        <p:nvPicPr>
          <p:cNvPr id="133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left)">
                                      <p:cBhvr>
                                        <p:cTn id="8" dur="500"/>
                                        <p:tgtEl>
                                          <p:spTgt spid="19"/>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2"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p:tgtEl>
                                          <p:spTgt spid="26"/>
                                        </p:tgtEl>
                                        <p:attrNameLst>
                                          <p:attrName>ppt_x</p:attrName>
                                        </p:attrNameLst>
                                      </p:cBhvr>
                                      <p:tavLst>
                                        <p:tav tm="0">
                                          <p:val>
                                            <p:strVal val="#ppt_x+#ppt_w*1.125000"/>
                                          </p:val>
                                        </p:tav>
                                        <p:tav tm="100000">
                                          <p:val>
                                            <p:strVal val="#ppt_x"/>
                                          </p:val>
                                        </p:tav>
                                      </p:tavLst>
                                    </p:anim>
                                    <p:animEffect transition="in" filter="wipe(left)">
                                      <p:cBhvr>
                                        <p:cTn id="14" dur="500"/>
                                        <p:tgtEl>
                                          <p:spTgt spid="26"/>
                                        </p:tgtEl>
                                      </p:cBhvr>
                                    </p:animEffect>
                                  </p:childTnLst>
                                </p:cTn>
                              </p:par>
                            </p:childTnLst>
                          </p:cTn>
                        </p:par>
                        <p:par>
                          <p:cTn id="15" fill="hold" nodeType="afterGroup">
                            <p:stCondLst>
                              <p:cond delay="500"/>
                            </p:stCondLst>
                            <p:childTnLst>
                              <p:par>
                                <p:cTn id="16" presetID="10" presetClass="entr" presetSubtype="0" fill="hold" nodeType="afterEffect">
                                  <p:stCondLst>
                                    <p:cond delay="25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nodeType="afterGroup">
                            <p:stCondLst>
                              <p:cond delay="1250"/>
                            </p:stCondLst>
                            <p:childTnLst>
                              <p:par>
                                <p:cTn id="20" presetID="10" presetClass="entr" presetSubtype="0" fill="hold" grpId="0" nodeType="afterEffect">
                                  <p:stCondLst>
                                    <p:cond delay="25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childTnLst>
                                </p:cTn>
                              </p:par>
                            </p:childTnLst>
                          </p:cTn>
                        </p:par>
                        <p:par>
                          <p:cTn id="23" fill="hold" nodeType="afterGroup">
                            <p:stCondLst>
                              <p:cond delay="2500"/>
                            </p:stCondLst>
                            <p:childTnLst>
                              <p:par>
                                <p:cTn id="24" presetID="16" presetClass="entr" presetSubtype="42" fill="hold" nodeType="afterEffect">
                                  <p:stCondLst>
                                    <p:cond delay="500"/>
                                  </p:stCondLst>
                                  <p:childTnLst>
                                    <p:set>
                                      <p:cBhvr>
                                        <p:cTn id="25" dur="1" fill="hold">
                                          <p:stCondLst>
                                            <p:cond delay="0"/>
                                          </p:stCondLst>
                                        </p:cTn>
                                        <p:tgtEl>
                                          <p:spTgt spid="31"/>
                                        </p:tgtEl>
                                        <p:attrNameLst>
                                          <p:attrName>style.visibility</p:attrName>
                                        </p:attrNameLst>
                                      </p:cBhvr>
                                      <p:to>
                                        <p:strVal val="visible"/>
                                      </p:to>
                                    </p:set>
                                    <p:animEffect transition="in" filter="barn(outHorizontal)">
                                      <p:cBhvr>
                                        <p:cTn id="26" dur="750"/>
                                        <p:tgtEl>
                                          <p:spTgt spid="31"/>
                                        </p:tgtEl>
                                      </p:cBhvr>
                                    </p:animEffect>
                                  </p:childTnLst>
                                </p:cTn>
                              </p:par>
                            </p:childTnLst>
                          </p:cTn>
                        </p:par>
                        <p:par>
                          <p:cTn id="27" fill="hold" nodeType="afterGroup">
                            <p:stCondLst>
                              <p:cond delay="3750"/>
                            </p:stCondLst>
                            <p:childTnLst>
                              <p:par>
                                <p:cTn id="28" presetID="16" presetClass="entr" presetSubtype="21"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barn(inVertical)">
                                      <p:cBhvr>
                                        <p:cTn id="3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rostokąt zaokrąglony 49"/>
          <p:cNvSpPr/>
          <p:nvPr/>
        </p:nvSpPr>
        <p:spPr>
          <a:xfrm>
            <a:off x="5353050" y="4822825"/>
            <a:ext cx="1966913" cy="622300"/>
          </a:xfrm>
          <a:prstGeom prst="roundRect">
            <a:avLst/>
          </a:prstGeom>
          <a:ln>
            <a:solidFill>
              <a:srgbClr val="0F78C4"/>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b="1" dirty="0">
                <a:latin typeface="Lucida Sans" pitchFamily="34" charset="0"/>
                <a:cs typeface="Lucida Sans" pitchFamily="34" charset="0"/>
              </a:rPr>
              <a:t>80% of the </a:t>
            </a:r>
            <a:r>
              <a:rPr lang="pl-PL" b="1" dirty="0" err="1">
                <a:latin typeface="Lucida Sans" pitchFamily="34" charset="0"/>
                <a:cs typeface="Lucida Sans" pitchFamily="34" charset="0"/>
              </a:rPr>
              <a:t>expenditure</a:t>
            </a:r>
            <a:endParaRPr lang="pl-PL" b="1" dirty="0">
              <a:latin typeface="Lucida Sans" pitchFamily="34" charset="0"/>
              <a:cs typeface="Lucida Sans" pitchFamily="34" charset="0"/>
            </a:endParaRPr>
          </a:p>
        </p:txBody>
      </p:sp>
      <p:sp>
        <p:nvSpPr>
          <p:cNvPr id="32" name="Dowolny kształt 31"/>
          <p:cNvSpPr/>
          <p:nvPr/>
        </p:nvSpPr>
        <p:spPr>
          <a:xfrm flipH="1">
            <a:off x="2341563" y="1462088"/>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Dowolny kształt 30"/>
          <p:cNvSpPr/>
          <p:nvPr/>
        </p:nvSpPr>
        <p:spPr>
          <a:xfrm>
            <a:off x="2551113" y="1462088"/>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3" name="Prostokąt zaokrąglony 22"/>
          <p:cNvSpPr/>
          <p:nvPr/>
        </p:nvSpPr>
        <p:spPr>
          <a:xfrm>
            <a:off x="1555750" y="1441450"/>
            <a:ext cx="6632575" cy="1003300"/>
          </a:xfrm>
          <a:prstGeom prst="roundRect">
            <a:avLst/>
          </a:prstGeom>
          <a:ln>
            <a:solidFill>
              <a:srgbClr val="55A0D5"/>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sz="3200" b="1" dirty="0" err="1">
                <a:solidFill>
                  <a:srgbClr val="0F78C4"/>
                </a:solidFill>
              </a:rPr>
              <a:t>National</a:t>
            </a:r>
            <a:r>
              <a:rPr lang="pl-PL" sz="3200" b="1" dirty="0">
                <a:solidFill>
                  <a:srgbClr val="0F78C4"/>
                </a:solidFill>
              </a:rPr>
              <a:t> Training Fund</a:t>
            </a:r>
          </a:p>
        </p:txBody>
      </p:sp>
      <p:sp>
        <p:nvSpPr>
          <p:cNvPr id="25" name="Dowolny kształt 24"/>
          <p:cNvSpPr/>
          <p:nvPr/>
        </p:nvSpPr>
        <p:spPr>
          <a:xfrm>
            <a:off x="2760663" y="4348163"/>
            <a:ext cx="1682750" cy="1693862"/>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ln>
            <a:solidFill>
              <a:srgbClr val="55A0D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r>
              <a:rPr lang="pl-PL" sz="1600" dirty="0" err="1"/>
              <a:t>Medical</a:t>
            </a:r>
            <a:r>
              <a:rPr lang="pl-PL" sz="1600" dirty="0"/>
              <a:t> and </a:t>
            </a:r>
            <a:r>
              <a:rPr lang="pl-PL" sz="1600" dirty="0" err="1"/>
              <a:t>psychological</a:t>
            </a:r>
            <a:r>
              <a:rPr lang="pl-PL" sz="1600" dirty="0"/>
              <a:t> </a:t>
            </a:r>
            <a:r>
              <a:rPr lang="pl-PL" sz="1600" dirty="0" err="1"/>
              <a:t>examinations</a:t>
            </a:r>
            <a:r>
              <a:rPr lang="pl-PL" sz="1600" dirty="0"/>
              <a:t> </a:t>
            </a:r>
            <a:r>
              <a:rPr lang="pl-PL" sz="1600" dirty="0" err="1"/>
              <a:t>required</a:t>
            </a:r>
            <a:r>
              <a:rPr lang="pl-PL" sz="1600" dirty="0"/>
              <a:t> for the </a:t>
            </a:r>
            <a:r>
              <a:rPr lang="pl-PL" sz="1600" dirty="0" err="1"/>
              <a:t>education</a:t>
            </a:r>
            <a:endParaRPr lang="pl-PL" sz="1600" dirty="0"/>
          </a:p>
        </p:txBody>
      </p:sp>
      <p:sp>
        <p:nvSpPr>
          <p:cNvPr id="28" name="Dowolny kształt 27"/>
          <p:cNvSpPr/>
          <p:nvPr/>
        </p:nvSpPr>
        <p:spPr>
          <a:xfrm>
            <a:off x="2760663" y="2538413"/>
            <a:ext cx="1682750" cy="1687512"/>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ln>
            <a:solidFill>
              <a:srgbClr val="55A0D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r>
              <a:rPr lang="en-US" sz="1600" dirty="0"/>
              <a:t>Courses and the post-graduate education carried out from the initiative for the employer or with his permission</a:t>
            </a:r>
            <a:endParaRPr lang="pl-PL" sz="1600" dirty="0"/>
          </a:p>
        </p:txBody>
      </p:sp>
      <p:sp>
        <p:nvSpPr>
          <p:cNvPr id="30" name="Dowolny kształt 29"/>
          <p:cNvSpPr/>
          <p:nvPr/>
        </p:nvSpPr>
        <p:spPr>
          <a:xfrm>
            <a:off x="2551113" y="3092450"/>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5" name="Dowolny kształt 34"/>
          <p:cNvSpPr/>
          <p:nvPr/>
        </p:nvSpPr>
        <p:spPr>
          <a:xfrm flipH="1">
            <a:off x="2341563" y="2535238"/>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6" name="Dowolny kształt 35"/>
          <p:cNvSpPr/>
          <p:nvPr/>
        </p:nvSpPr>
        <p:spPr>
          <a:xfrm>
            <a:off x="658813" y="2505075"/>
            <a:ext cx="1682750" cy="1687513"/>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ln>
            <a:solidFill>
              <a:srgbClr val="55A0D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r>
              <a:rPr lang="pl-PL" dirty="0" err="1"/>
              <a:t>Insurance</a:t>
            </a:r>
            <a:r>
              <a:rPr lang="pl-PL" dirty="0"/>
              <a:t> </a:t>
            </a:r>
            <a:r>
              <a:rPr lang="pl-PL" dirty="0" err="1"/>
              <a:t>against</a:t>
            </a:r>
            <a:r>
              <a:rPr lang="pl-PL" dirty="0"/>
              <a:t> </a:t>
            </a:r>
            <a:r>
              <a:rPr lang="pl-PL" dirty="0" err="1"/>
              <a:t>accidents</a:t>
            </a:r>
            <a:endParaRPr lang="pl-PL" dirty="0"/>
          </a:p>
        </p:txBody>
      </p:sp>
      <p:sp>
        <p:nvSpPr>
          <p:cNvPr id="37" name="Dowolny kształt 36"/>
          <p:cNvSpPr/>
          <p:nvPr/>
        </p:nvSpPr>
        <p:spPr>
          <a:xfrm>
            <a:off x="658813" y="4248150"/>
            <a:ext cx="1682750" cy="946150"/>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solidFill>
            <a:srgbClr val="0F78C4">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r>
              <a:rPr lang="pl-PL" sz="2000" dirty="0" err="1">
                <a:solidFill>
                  <a:schemeClr val="bg1"/>
                </a:solidFill>
              </a:rPr>
              <a:t>Promotion</a:t>
            </a:r>
            <a:r>
              <a:rPr lang="pl-PL" sz="2000" dirty="0">
                <a:solidFill>
                  <a:schemeClr val="bg1"/>
                </a:solidFill>
              </a:rPr>
              <a:t> KFS</a:t>
            </a:r>
          </a:p>
        </p:txBody>
      </p:sp>
      <p:sp>
        <p:nvSpPr>
          <p:cNvPr id="38" name="Dowolny kształt 37"/>
          <p:cNvSpPr/>
          <p:nvPr/>
        </p:nvSpPr>
        <p:spPr>
          <a:xfrm flipH="1">
            <a:off x="2341563" y="3940175"/>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0" name="Dowolny kształt 39"/>
          <p:cNvSpPr/>
          <p:nvPr/>
        </p:nvSpPr>
        <p:spPr>
          <a:xfrm>
            <a:off x="658813" y="5295900"/>
            <a:ext cx="1682750" cy="1217613"/>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solidFill>
            <a:srgbClr val="0F78C4">
              <a:alpha val="90000"/>
            </a:srgbClr>
          </a:solidFill>
          <a:ln>
            <a:solidFill>
              <a:srgbClr val="0F78C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r>
              <a:rPr lang="pl-PL" dirty="0" err="1">
                <a:solidFill>
                  <a:schemeClr val="bg1"/>
                </a:solidFill>
              </a:rPr>
              <a:t>Research</a:t>
            </a:r>
            <a:r>
              <a:rPr lang="en-US" dirty="0">
                <a:solidFill>
                  <a:schemeClr val="bg1"/>
                </a:solidFill>
              </a:rPr>
              <a:t> demand for occupations in the labor market</a:t>
            </a:r>
            <a:endParaRPr lang="pl-PL" dirty="0">
              <a:solidFill>
                <a:schemeClr val="bg1"/>
              </a:solidFill>
            </a:endParaRPr>
          </a:p>
        </p:txBody>
      </p:sp>
      <p:grpSp>
        <p:nvGrpSpPr>
          <p:cNvPr id="5" name="Grupa 4"/>
          <p:cNvGrpSpPr>
            <a:grpSpLocks/>
          </p:cNvGrpSpPr>
          <p:nvPr/>
        </p:nvGrpSpPr>
        <p:grpSpPr bwMode="auto">
          <a:xfrm>
            <a:off x="4983163" y="2530475"/>
            <a:ext cx="3198812" cy="1698625"/>
            <a:chOff x="4983289" y="2418983"/>
            <a:chExt cx="3198869" cy="1698816"/>
          </a:xfrm>
        </p:grpSpPr>
        <p:sp>
          <p:nvSpPr>
            <p:cNvPr id="43" name="Dowolny kształt 42"/>
            <p:cNvSpPr/>
            <p:nvPr/>
          </p:nvSpPr>
          <p:spPr>
            <a:xfrm>
              <a:off x="4983289" y="2418983"/>
              <a:ext cx="3198869" cy="1698816"/>
            </a:xfrm>
            <a:custGeom>
              <a:avLst/>
              <a:gdLst>
                <a:gd name="connsiteX0" fmla="*/ 0 w 1682569"/>
                <a:gd name="connsiteY0" fmla="*/ 105161 h 1051605"/>
                <a:gd name="connsiteX1" fmla="*/ 105161 w 1682569"/>
                <a:gd name="connsiteY1" fmla="*/ 0 h 1051605"/>
                <a:gd name="connsiteX2" fmla="*/ 1577409 w 1682569"/>
                <a:gd name="connsiteY2" fmla="*/ 0 h 1051605"/>
                <a:gd name="connsiteX3" fmla="*/ 1682570 w 1682569"/>
                <a:gd name="connsiteY3" fmla="*/ 105161 h 1051605"/>
                <a:gd name="connsiteX4" fmla="*/ 1682569 w 1682569"/>
                <a:gd name="connsiteY4" fmla="*/ 946445 h 1051605"/>
                <a:gd name="connsiteX5" fmla="*/ 1577408 w 1682569"/>
                <a:gd name="connsiteY5" fmla="*/ 1051606 h 1051605"/>
                <a:gd name="connsiteX6" fmla="*/ 105161 w 1682569"/>
                <a:gd name="connsiteY6" fmla="*/ 1051605 h 1051605"/>
                <a:gd name="connsiteX7" fmla="*/ 0 w 1682569"/>
                <a:gd name="connsiteY7" fmla="*/ 946444 h 1051605"/>
                <a:gd name="connsiteX8" fmla="*/ 0 w 1682569"/>
                <a:gd name="connsiteY8" fmla="*/ 105161 h 1051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69" h="1051605">
                  <a:moveTo>
                    <a:pt x="0" y="105161"/>
                  </a:moveTo>
                  <a:cubicBezTo>
                    <a:pt x="0" y="47082"/>
                    <a:pt x="47082" y="0"/>
                    <a:pt x="105161" y="0"/>
                  </a:cubicBezTo>
                  <a:lnTo>
                    <a:pt x="1577409" y="0"/>
                  </a:lnTo>
                  <a:cubicBezTo>
                    <a:pt x="1635488" y="0"/>
                    <a:pt x="1682570" y="47082"/>
                    <a:pt x="1682570" y="105161"/>
                  </a:cubicBezTo>
                  <a:cubicBezTo>
                    <a:pt x="1682570" y="385589"/>
                    <a:pt x="1682569" y="666017"/>
                    <a:pt x="1682569" y="946445"/>
                  </a:cubicBezTo>
                  <a:cubicBezTo>
                    <a:pt x="1682569" y="1004524"/>
                    <a:pt x="1635487" y="1051606"/>
                    <a:pt x="1577408" y="1051606"/>
                  </a:cubicBezTo>
                  <a:lnTo>
                    <a:pt x="105161" y="1051605"/>
                  </a:lnTo>
                  <a:cubicBezTo>
                    <a:pt x="47082" y="1051605"/>
                    <a:pt x="0" y="1004523"/>
                    <a:pt x="0" y="946444"/>
                  </a:cubicBezTo>
                  <a:lnTo>
                    <a:pt x="0" y="105161"/>
                  </a:lnTo>
                  <a:close/>
                </a:path>
              </a:pathLst>
            </a:custGeom>
            <a:ln>
              <a:solidFill>
                <a:srgbClr val="0F78C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57470" tIns="48580" rIns="57470" bIns="48580" spcCol="1270" anchor="ctr"/>
            <a:lstStyle/>
            <a:p>
              <a:pPr algn="ctr" defTabSz="622300">
                <a:lnSpc>
                  <a:spcPct val="90000"/>
                </a:lnSpc>
                <a:spcAft>
                  <a:spcPct val="35000"/>
                </a:spcAft>
                <a:defRPr/>
              </a:pPr>
              <a:endParaRPr lang="pl-PL" sz="2400" dirty="0">
                <a:latin typeface="Lucida Sans" pitchFamily="34" charset="0"/>
                <a:cs typeface="Lucida Sans" pitchFamily="34" charset="0"/>
              </a:endParaRPr>
            </a:p>
            <a:p>
              <a:pPr algn="ctr" defTabSz="622300">
                <a:lnSpc>
                  <a:spcPct val="90000"/>
                </a:lnSpc>
                <a:spcAft>
                  <a:spcPct val="35000"/>
                </a:spcAft>
                <a:defRPr/>
              </a:pPr>
              <a:r>
                <a:rPr lang="pl-PL" sz="2400" b="1" dirty="0">
                  <a:solidFill>
                    <a:srgbClr val="0F78C4"/>
                  </a:solidFill>
                  <a:latin typeface="Lucida Sans" pitchFamily="34" charset="0"/>
                  <a:cs typeface="Lucida Sans" pitchFamily="34" charset="0"/>
                </a:rPr>
                <a:t>40 m PLN                         (9,5 m EURO)                       in 2014</a:t>
              </a:r>
            </a:p>
          </p:txBody>
        </p:sp>
        <p:pic>
          <p:nvPicPr>
            <p:cNvPr id="14363" name="Obraz 4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96137" y="2452961"/>
              <a:ext cx="1706135" cy="49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4" name="Dowolny kształt 43"/>
          <p:cNvSpPr/>
          <p:nvPr/>
        </p:nvSpPr>
        <p:spPr>
          <a:xfrm>
            <a:off x="4754563" y="2427288"/>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5" name="Dowolny kształt 44"/>
          <p:cNvSpPr/>
          <p:nvPr/>
        </p:nvSpPr>
        <p:spPr>
          <a:xfrm>
            <a:off x="4754563" y="3670300"/>
            <a:ext cx="209550" cy="2101850"/>
          </a:xfrm>
          <a:custGeom>
            <a:avLst/>
            <a:gdLst/>
            <a:ahLst/>
            <a:cxnLst/>
            <a:rect l="0" t="0" r="0" b="0"/>
            <a:pathLst>
              <a:path>
                <a:moveTo>
                  <a:pt x="0" y="0"/>
                </a:moveTo>
                <a:lnTo>
                  <a:pt x="0" y="2103211"/>
                </a:lnTo>
                <a:lnTo>
                  <a:pt x="210321" y="2103211"/>
                </a:lnTo>
              </a:path>
            </a:pathLst>
          </a:custGeom>
          <a:noFill/>
          <a:ln>
            <a:solidFill>
              <a:srgbClr val="33333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7" name="Prostokąt zaokrąglony 46"/>
          <p:cNvSpPr/>
          <p:nvPr/>
        </p:nvSpPr>
        <p:spPr>
          <a:xfrm>
            <a:off x="4983163" y="4306888"/>
            <a:ext cx="2252662" cy="515937"/>
          </a:xfrm>
          <a:prstGeom prst="roundRect">
            <a:avLst/>
          </a:prstGeom>
          <a:solidFill>
            <a:srgbClr val="0F78C4"/>
          </a:solidFill>
          <a:ln>
            <a:solidFill>
              <a:srgbClr val="0F78C4"/>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sz="1600" b="1" dirty="0">
                <a:solidFill>
                  <a:schemeClr val="bg1"/>
                </a:solidFill>
                <a:latin typeface="Lucida Sans" pitchFamily="34" charset="0"/>
                <a:cs typeface="Lucida Sans" pitchFamily="34" charset="0"/>
              </a:rPr>
              <a:t>HEAD OF THE COUNTY (POVIAT)</a:t>
            </a:r>
          </a:p>
        </p:txBody>
      </p:sp>
      <p:sp>
        <p:nvSpPr>
          <p:cNvPr id="48" name="Prostokąt zaokrąglony 47"/>
          <p:cNvSpPr/>
          <p:nvPr/>
        </p:nvSpPr>
        <p:spPr>
          <a:xfrm>
            <a:off x="4964113" y="5534025"/>
            <a:ext cx="1965325" cy="476250"/>
          </a:xfrm>
          <a:prstGeom prst="roundRect">
            <a:avLst/>
          </a:prstGeom>
          <a:ln>
            <a:solidFill>
              <a:srgbClr val="0F78C4"/>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b="1" dirty="0">
                <a:solidFill>
                  <a:srgbClr val="0F78C4"/>
                </a:solidFill>
                <a:latin typeface="Lucida Sans" pitchFamily="34" charset="0"/>
                <a:cs typeface="Lucida Sans" pitchFamily="34" charset="0"/>
              </a:rPr>
              <a:t>EMPLOYER</a:t>
            </a:r>
          </a:p>
        </p:txBody>
      </p:sp>
      <p:sp>
        <p:nvSpPr>
          <p:cNvPr id="51" name="Prostokąt zaokrąglony 50"/>
          <p:cNvSpPr/>
          <p:nvPr/>
        </p:nvSpPr>
        <p:spPr>
          <a:xfrm>
            <a:off x="5353050" y="6010275"/>
            <a:ext cx="1966913" cy="587375"/>
          </a:xfrm>
          <a:prstGeom prst="roundRect">
            <a:avLst/>
          </a:prstGeom>
          <a:ln>
            <a:solidFill>
              <a:srgbClr val="0F78C4"/>
            </a:solidFill>
          </a:ln>
        </p:spPr>
        <p:style>
          <a:lnRef idx="2">
            <a:schemeClr val="accent5"/>
          </a:lnRef>
          <a:fillRef idx="1">
            <a:schemeClr val="lt1"/>
          </a:fillRef>
          <a:effectRef idx="0">
            <a:schemeClr val="accent5"/>
          </a:effectRef>
          <a:fontRef idx="minor">
            <a:schemeClr val="dk1"/>
          </a:fontRef>
        </p:style>
        <p:txBody>
          <a:bodyPr anchor="ctr"/>
          <a:lstStyle/>
          <a:p>
            <a:pPr algn="ctr">
              <a:defRPr/>
            </a:pPr>
            <a:r>
              <a:rPr lang="pl-PL" b="1" dirty="0">
                <a:latin typeface="Lucida Sans" pitchFamily="34" charset="0"/>
                <a:cs typeface="Lucida Sans" pitchFamily="34" charset="0"/>
              </a:rPr>
              <a:t>20% of the </a:t>
            </a:r>
            <a:r>
              <a:rPr lang="pl-PL" b="1" dirty="0" err="1">
                <a:latin typeface="Lucida Sans" pitchFamily="34" charset="0"/>
                <a:cs typeface="Lucida Sans" pitchFamily="34" charset="0"/>
              </a:rPr>
              <a:t>expenditure</a:t>
            </a:r>
            <a:endParaRPr lang="pl-PL" b="1" dirty="0">
              <a:latin typeface="Lucida Sans" pitchFamily="34" charset="0"/>
              <a:cs typeface="Lucida Sans" pitchFamily="34" charset="0"/>
            </a:endParaRPr>
          </a:p>
        </p:txBody>
      </p:sp>
      <p:grpSp>
        <p:nvGrpSpPr>
          <p:cNvPr id="14356" name="Grupa 23"/>
          <p:cNvGrpSpPr>
            <a:grpSpLocks/>
          </p:cNvGrpSpPr>
          <p:nvPr/>
        </p:nvGrpSpPr>
        <p:grpSpPr bwMode="auto">
          <a:xfrm>
            <a:off x="0" y="0"/>
            <a:ext cx="9144000" cy="935038"/>
            <a:chOff x="0" y="0"/>
            <a:chExt cx="9144000" cy="934567"/>
          </a:xfrm>
        </p:grpSpPr>
        <p:sp>
          <p:nvSpPr>
            <p:cNvPr id="27" name="Title 1"/>
            <p:cNvSpPr txBox="1">
              <a:spLocks noChangeAspect="1"/>
            </p:cNvSpPr>
            <p:nvPr/>
          </p:nvSpPr>
          <p:spPr>
            <a:xfrm>
              <a:off x="0" y="0"/>
              <a:ext cx="5796136"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p:spPr>
          <p:txBody>
            <a:bodyPr anchor="ctr"/>
            <a:lstStyle/>
            <a:p>
              <a:pPr fontAlgn="auto">
                <a:spcAft>
                  <a:spcPts val="0"/>
                </a:spcAft>
                <a:defRPr/>
              </a:pPr>
              <a:r>
                <a:rPr lang="pl-PL" sz="2800" dirty="0" smtClean="0">
                  <a:solidFill>
                    <a:schemeClr val="bg1"/>
                  </a:solidFill>
                  <a:latin typeface="+mj-lt"/>
                  <a:ea typeface="+mj-ea"/>
                  <a:cs typeface="+mj-cs"/>
                </a:rPr>
                <a:t>NATIONAL TRAINING </a:t>
              </a:r>
              <a:r>
                <a:rPr lang="pl-PL" sz="2800" smtClean="0">
                  <a:solidFill>
                    <a:schemeClr val="bg1"/>
                  </a:solidFill>
                  <a:latin typeface="+mj-lt"/>
                  <a:ea typeface="+mj-ea"/>
                  <a:cs typeface="+mj-cs"/>
                </a:rPr>
                <a:t>FUND </a:t>
              </a:r>
            </a:p>
            <a:p>
              <a:pPr fontAlgn="auto">
                <a:spcAft>
                  <a:spcPts val="0"/>
                </a:spcAft>
                <a:defRPr/>
              </a:pPr>
              <a:r>
                <a:rPr lang="pl-PL" sz="2800" smtClean="0">
                  <a:solidFill>
                    <a:schemeClr val="bg1"/>
                  </a:solidFill>
                  <a:latin typeface="+mj-lt"/>
                  <a:ea typeface="+mj-ea"/>
                  <a:cs typeface="+mj-cs"/>
                </a:rPr>
                <a:t>(</a:t>
              </a:r>
              <a:r>
                <a:rPr lang="pl-PL" sz="2800" dirty="0">
                  <a:solidFill>
                    <a:schemeClr val="bg1"/>
                  </a:solidFill>
                  <a:latin typeface="+mj-lt"/>
                  <a:ea typeface="+mj-ea"/>
                  <a:cs typeface="+mj-cs"/>
                </a:rPr>
                <a:t>KFS)</a:t>
              </a:r>
              <a:endParaRPr lang="sv-SE" sz="2800" dirty="0">
                <a:solidFill>
                  <a:schemeClr val="bg1"/>
                </a:solidFill>
                <a:latin typeface="+mj-lt"/>
                <a:ea typeface="+mj-ea"/>
                <a:cs typeface="+mj-cs"/>
              </a:endParaRPr>
            </a:p>
          </p:txBody>
        </p:sp>
        <p:pic>
          <p:nvPicPr>
            <p:cNvPr id="1436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1"/>
              <a:ext cx="3491880" cy="93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435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anim calcmode="lin" valueType="num">
                                      <p:cBhvr>
                                        <p:cTn id="28" dur="1000" fill="hold"/>
                                        <p:tgtEl>
                                          <p:spTgt spid="31"/>
                                        </p:tgtEl>
                                        <p:attrNameLst>
                                          <p:attrName>ppt_x</p:attrName>
                                        </p:attrNameLst>
                                      </p:cBhvr>
                                      <p:tavLst>
                                        <p:tav tm="0">
                                          <p:val>
                                            <p:strVal val="#ppt_x"/>
                                          </p:val>
                                        </p:tav>
                                        <p:tav tm="100000">
                                          <p:val>
                                            <p:strVal val="#ppt_x"/>
                                          </p:val>
                                        </p:tav>
                                      </p:tavLst>
                                    </p:anim>
                                    <p:anim calcmode="lin" valueType="num">
                                      <p:cBhvr>
                                        <p:cTn id="29" dur="1000" fill="hold"/>
                                        <p:tgtEl>
                                          <p:spTgt spid="3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1000"/>
                                        <p:tgtEl>
                                          <p:spTgt spid="36"/>
                                        </p:tgtEl>
                                      </p:cBhvr>
                                    </p:animEffect>
                                    <p:anim calcmode="lin" valueType="num">
                                      <p:cBhvr>
                                        <p:cTn id="43" dur="1000" fill="hold"/>
                                        <p:tgtEl>
                                          <p:spTgt spid="36"/>
                                        </p:tgtEl>
                                        <p:attrNameLst>
                                          <p:attrName>ppt_x</p:attrName>
                                        </p:attrNameLst>
                                      </p:cBhvr>
                                      <p:tavLst>
                                        <p:tav tm="0">
                                          <p:val>
                                            <p:strVal val="#ppt_x"/>
                                          </p:val>
                                        </p:tav>
                                        <p:tav tm="100000">
                                          <p:val>
                                            <p:strVal val="#ppt_x"/>
                                          </p:val>
                                        </p:tav>
                                      </p:tavLst>
                                    </p:anim>
                                    <p:anim calcmode="lin" valueType="num">
                                      <p:cBhvr>
                                        <p:cTn id="44" dur="1000" fill="hold"/>
                                        <p:tgtEl>
                                          <p:spTgt spid="3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42" presetClass="entr" presetSubtype="0" fill="hold" nodeType="click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anim calcmode="lin" valueType="num">
                                      <p:cBhvr>
                                        <p:cTn id="65" dur="500" fill="hold"/>
                                        <p:tgtEl>
                                          <p:spTgt spid="45"/>
                                        </p:tgtEl>
                                        <p:attrNameLst>
                                          <p:attrName>ppt_x</p:attrName>
                                        </p:attrNameLst>
                                      </p:cBhvr>
                                      <p:tavLst>
                                        <p:tav tm="0">
                                          <p:val>
                                            <p:strVal val="#ppt_x"/>
                                          </p:val>
                                        </p:tav>
                                        <p:tav tm="100000">
                                          <p:val>
                                            <p:strVal val="#ppt_x"/>
                                          </p:val>
                                        </p:tav>
                                      </p:tavLst>
                                    </p:anim>
                                    <p:anim calcmode="lin" valueType="num">
                                      <p:cBhvr>
                                        <p:cTn id="66" dur="500" fill="hold"/>
                                        <p:tgtEl>
                                          <p:spTgt spid="45"/>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anim calcmode="lin" valueType="num">
                                      <p:cBhvr>
                                        <p:cTn id="70" dur="500" fill="hold"/>
                                        <p:tgtEl>
                                          <p:spTgt spid="44"/>
                                        </p:tgtEl>
                                        <p:attrNameLst>
                                          <p:attrName>ppt_x</p:attrName>
                                        </p:attrNameLst>
                                      </p:cBhvr>
                                      <p:tavLst>
                                        <p:tav tm="0">
                                          <p:val>
                                            <p:strVal val="#ppt_x"/>
                                          </p:val>
                                        </p:tav>
                                        <p:tav tm="100000">
                                          <p:val>
                                            <p:strVal val="#ppt_x"/>
                                          </p:val>
                                        </p:tav>
                                      </p:tavLst>
                                    </p:anim>
                                    <p:anim calcmode="lin" valueType="num">
                                      <p:cBhvr>
                                        <p:cTn id="71" dur="500" fill="hold"/>
                                        <p:tgtEl>
                                          <p:spTgt spid="44"/>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500"/>
                            </p:stCondLst>
                            <p:childTnLst>
                              <p:par>
                                <p:cTn id="73" presetID="10" presetClass="entr" presetSubtype="0" fill="hold" grpId="0" nodeType="afterEffect">
                                  <p:stCondLst>
                                    <p:cond delay="25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750"/>
                                        <p:tgtEl>
                                          <p:spTgt spid="47"/>
                                        </p:tgtEl>
                                      </p:cBhvr>
                                    </p:animEffect>
                                  </p:childTnLst>
                                </p:cTn>
                              </p:par>
                            </p:childTnLst>
                          </p:cTn>
                        </p:par>
                        <p:par>
                          <p:cTn id="76" fill="hold" nodeType="afterGroup">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1000"/>
                                        <p:tgtEl>
                                          <p:spTgt spid="50"/>
                                        </p:tgtEl>
                                      </p:cBhvr>
                                    </p:animEffect>
                                  </p:childTnLst>
                                </p:cTn>
                              </p:par>
                            </p:childTnLst>
                          </p:cTn>
                        </p:par>
                        <p:par>
                          <p:cTn id="80" fill="hold" nodeType="afterGroup">
                            <p:stCondLst>
                              <p:cond delay="2500"/>
                            </p:stCondLst>
                            <p:childTnLst>
                              <p:par>
                                <p:cTn id="81" presetID="10" presetClass="entr" presetSubtype="0" fill="hold" grpId="0" nodeType="afterEffect">
                                  <p:stCondLst>
                                    <p:cond delay="25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750"/>
                                        <p:tgtEl>
                                          <p:spTgt spid="48"/>
                                        </p:tgtEl>
                                      </p:cBhvr>
                                    </p:animEffect>
                                  </p:childTnLst>
                                </p:cTn>
                              </p:par>
                            </p:childTnLst>
                          </p:cTn>
                        </p:par>
                        <p:par>
                          <p:cTn id="84" fill="hold" nodeType="afterGroup">
                            <p:stCondLst>
                              <p:cond delay="3500"/>
                            </p:stCondLst>
                            <p:childTnLst>
                              <p:par>
                                <p:cTn id="85" presetID="10" presetClass="entr" presetSubtype="0" fill="hold" grpId="0" nodeType="afterEffect">
                                  <p:stCondLst>
                                    <p:cond delay="25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1000"/>
                                        <p:tgtEl>
                                          <p:spTgt spid="51"/>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16" presetClass="entr" presetSubtype="21" fill="hold" nodeType="click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barn(inVertical)">
                                      <p:cBhvr>
                                        <p:cTn id="9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23" grpId="0" animBg="1"/>
      <p:bldP spid="25" grpId="0" animBg="1"/>
      <p:bldP spid="28" grpId="0" animBg="1"/>
      <p:bldP spid="36" grpId="0" animBg="1"/>
      <p:bldP spid="37" grpId="0" animBg="1"/>
      <p:bldP spid="40" grpId="0" animBg="1"/>
      <p:bldP spid="47" grpId="0" animBg="1"/>
      <p:bldP spid="48" grpId="0" animBg="1"/>
      <p:bldP spid="5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068638"/>
            <a:ext cx="2384425" cy="252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ytuł 1"/>
          <p:cNvSpPr>
            <a:spLocks noGrp="1"/>
          </p:cNvSpPr>
          <p:nvPr>
            <p:ph type="ctrTitle"/>
          </p:nvPr>
        </p:nvSpPr>
        <p:spPr>
          <a:xfrm>
            <a:off x="1187450" y="1412875"/>
            <a:ext cx="7270750" cy="2952750"/>
          </a:xfrm>
        </p:spPr>
        <p:txBody>
          <a:bodyPr rtlCol="0">
            <a:normAutofit/>
          </a:bodyPr>
          <a:lstStyle/>
          <a:p>
            <a:pPr eaLnBrk="1" fontAlgn="auto" hangingPunct="1">
              <a:spcAft>
                <a:spcPts val="0"/>
              </a:spcAft>
              <a:defRPr/>
            </a:pPr>
            <a:r>
              <a:rPr lang="pl-PL" sz="4000" b="1" dirty="0" err="1" smtClean="0">
                <a:solidFill>
                  <a:srgbClr val="0070C0"/>
                </a:solidFill>
                <a:effectLst>
                  <a:outerShdw blurRad="38100" dist="38100" dir="2700000" algn="tl">
                    <a:srgbClr val="000000">
                      <a:alpha val="43137"/>
                    </a:srgbClr>
                  </a:outerShdw>
                </a:effectLst>
              </a:rPr>
              <a:t>Thank</a:t>
            </a:r>
            <a:r>
              <a:rPr lang="pl-PL" sz="4000" b="1" dirty="0" smtClean="0">
                <a:solidFill>
                  <a:srgbClr val="0070C0"/>
                </a:solidFill>
                <a:effectLst>
                  <a:outerShdw blurRad="38100" dist="38100" dir="2700000" algn="tl">
                    <a:srgbClr val="000000">
                      <a:alpha val="43137"/>
                    </a:srgbClr>
                  </a:outerShdw>
                </a:effectLst>
              </a:rPr>
              <a:t> </a:t>
            </a:r>
            <a:r>
              <a:rPr lang="pl-PL" sz="4000" b="1" dirty="0" err="1" smtClean="0">
                <a:solidFill>
                  <a:srgbClr val="0070C0"/>
                </a:solidFill>
                <a:effectLst>
                  <a:outerShdw blurRad="38100" dist="38100" dir="2700000" algn="tl">
                    <a:srgbClr val="000000">
                      <a:alpha val="43137"/>
                    </a:srgbClr>
                  </a:outerShdw>
                </a:effectLst>
              </a:rPr>
              <a:t>you</a:t>
            </a:r>
            <a:r>
              <a:rPr lang="pl-PL" sz="4000" b="1" dirty="0" smtClean="0">
                <a:solidFill>
                  <a:srgbClr val="0070C0"/>
                </a:solidFill>
                <a:effectLst>
                  <a:outerShdw blurRad="38100" dist="38100" dir="2700000" algn="tl">
                    <a:srgbClr val="000000">
                      <a:alpha val="43137"/>
                    </a:srgbClr>
                  </a:outerShdw>
                </a:effectLst>
              </a:rPr>
              <a:t> for </a:t>
            </a:r>
            <a:r>
              <a:rPr lang="pl-PL" sz="4000" b="1" dirty="0" err="1" smtClean="0">
                <a:solidFill>
                  <a:srgbClr val="0070C0"/>
                </a:solidFill>
                <a:effectLst>
                  <a:outerShdw blurRad="38100" dist="38100" dir="2700000" algn="tl">
                    <a:srgbClr val="000000">
                      <a:alpha val="43137"/>
                    </a:srgbClr>
                  </a:outerShdw>
                </a:effectLst>
              </a:rPr>
              <a:t>attention</a:t>
            </a:r>
            <a:endParaRPr lang="pl-PL" sz="4000" b="1" dirty="0">
              <a:solidFill>
                <a:srgbClr val="0070C0"/>
              </a:solidFill>
              <a:effectLst>
                <a:outerShdw blurRad="38100" dist="38100" dir="2700000" algn="tl">
                  <a:srgbClr val="000000">
                    <a:alpha val="43137"/>
                  </a:srgbClr>
                </a:outerShdw>
              </a:effectLst>
            </a:endParaRPr>
          </a:p>
        </p:txBody>
      </p:sp>
      <p:sp>
        <p:nvSpPr>
          <p:cNvPr id="3" name="Podtytuł 2"/>
          <p:cNvSpPr>
            <a:spLocks noGrp="1"/>
          </p:cNvSpPr>
          <p:nvPr>
            <p:ph type="subTitle" idx="1"/>
          </p:nvPr>
        </p:nvSpPr>
        <p:spPr>
          <a:xfrm>
            <a:off x="3779838" y="4329113"/>
            <a:ext cx="5113337" cy="2246312"/>
          </a:xfrm>
        </p:spPr>
        <p:txBody>
          <a:bodyPr rtlCol="0">
            <a:normAutofit/>
          </a:bodyPr>
          <a:lstStyle/>
          <a:p>
            <a:pPr algn="l" eaLnBrk="1" fontAlgn="auto" hangingPunct="1">
              <a:lnSpc>
                <a:spcPct val="80000"/>
              </a:lnSpc>
              <a:spcBef>
                <a:spcPct val="0"/>
              </a:spcBef>
              <a:spcAft>
                <a:spcPts val="0"/>
              </a:spcAft>
              <a:defRPr/>
            </a:pPr>
            <a:r>
              <a:rPr lang="pl-PL" sz="2400" b="1" dirty="0" smtClean="0">
                <a:solidFill>
                  <a:srgbClr val="0573C2"/>
                </a:solidFill>
              </a:rPr>
              <a:t>Mariusz Zielonka</a:t>
            </a:r>
            <a:endParaRPr lang="pl-PL" sz="2400" b="1" dirty="0">
              <a:solidFill>
                <a:srgbClr val="0573C2"/>
              </a:solidFill>
            </a:endParaRPr>
          </a:p>
          <a:p>
            <a:pPr algn="l" eaLnBrk="1" fontAlgn="auto" hangingPunct="1">
              <a:lnSpc>
                <a:spcPct val="80000"/>
              </a:lnSpc>
              <a:spcBef>
                <a:spcPct val="0"/>
              </a:spcBef>
              <a:spcAft>
                <a:spcPts val="0"/>
              </a:spcAft>
              <a:defRPr/>
            </a:pPr>
            <a:endParaRPr lang="pl-PL" sz="1800" dirty="0" smtClean="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r>
              <a:rPr lang="en-US" sz="1800" dirty="0">
                <a:solidFill>
                  <a:schemeClr val="tx2">
                    <a:lumMod val="50000"/>
                  </a:schemeClr>
                </a:solidFill>
                <a:effectLst>
                  <a:outerShdw blurRad="38100" dist="38100" dir="2700000" algn="tl">
                    <a:srgbClr val="000000">
                      <a:alpha val="43137"/>
                    </a:srgbClr>
                  </a:outerShdw>
                </a:effectLst>
              </a:rPr>
              <a:t>Ministry of </a:t>
            </a:r>
            <a:r>
              <a:rPr lang="en-US" sz="1800" dirty="0" err="1">
                <a:solidFill>
                  <a:schemeClr val="tx2">
                    <a:lumMod val="50000"/>
                  </a:schemeClr>
                </a:solidFill>
                <a:effectLst>
                  <a:outerShdw blurRad="38100" dist="38100" dir="2700000" algn="tl">
                    <a:srgbClr val="000000">
                      <a:alpha val="43137"/>
                    </a:srgbClr>
                  </a:outerShdw>
                </a:effectLst>
              </a:rPr>
              <a:t>Labour</a:t>
            </a:r>
            <a:r>
              <a:rPr lang="en-US" sz="1800" dirty="0">
                <a:solidFill>
                  <a:schemeClr val="tx2">
                    <a:lumMod val="50000"/>
                  </a:schemeClr>
                </a:solidFill>
                <a:effectLst>
                  <a:outerShdw blurRad="38100" dist="38100" dir="2700000" algn="tl">
                    <a:srgbClr val="000000">
                      <a:alpha val="43137"/>
                    </a:srgbClr>
                  </a:outerShdw>
                </a:effectLst>
              </a:rPr>
              <a:t> and Social Policy</a:t>
            </a:r>
            <a:endParaRPr lang="pl-PL" sz="1800" dirty="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r>
              <a:rPr lang="en-US" sz="1800" dirty="0">
                <a:solidFill>
                  <a:schemeClr val="tx2">
                    <a:lumMod val="50000"/>
                  </a:schemeClr>
                </a:solidFill>
                <a:effectLst>
                  <a:outerShdw blurRad="38100" dist="38100" dir="2700000" algn="tl">
                    <a:srgbClr val="000000">
                      <a:alpha val="43137"/>
                    </a:srgbClr>
                  </a:outerShdw>
                </a:effectLst>
              </a:rPr>
              <a:t>Head of the </a:t>
            </a:r>
            <a:r>
              <a:rPr lang="en-US" sz="1800" dirty="0" err="1">
                <a:solidFill>
                  <a:schemeClr val="tx2">
                    <a:lumMod val="50000"/>
                  </a:schemeClr>
                </a:solidFill>
                <a:effectLst>
                  <a:outerShdw blurRad="38100" dist="38100" dir="2700000" algn="tl">
                    <a:srgbClr val="000000">
                      <a:alpha val="43137"/>
                    </a:srgbClr>
                  </a:outerShdw>
                </a:effectLst>
              </a:rPr>
              <a:t>Labour</a:t>
            </a:r>
            <a:r>
              <a:rPr lang="en-US" sz="1800" dirty="0">
                <a:solidFill>
                  <a:schemeClr val="tx2">
                    <a:lumMod val="50000"/>
                  </a:schemeClr>
                </a:solidFill>
                <a:effectLst>
                  <a:outerShdw blurRad="38100" dist="38100" dir="2700000" algn="tl">
                    <a:srgbClr val="000000">
                      <a:alpha val="43137"/>
                    </a:srgbClr>
                  </a:outerShdw>
                </a:effectLst>
              </a:rPr>
              <a:t> Market Analyses Unit </a:t>
            </a:r>
            <a:endParaRPr lang="pl-PL" sz="1800" dirty="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r>
              <a:rPr lang="en-US" sz="1800" dirty="0" smtClean="0">
                <a:solidFill>
                  <a:schemeClr val="tx2">
                    <a:lumMod val="50000"/>
                  </a:schemeClr>
                </a:solidFill>
                <a:effectLst>
                  <a:outerShdw blurRad="38100" dist="38100" dir="2700000" algn="tl">
                    <a:srgbClr val="000000">
                      <a:alpha val="43137"/>
                    </a:srgbClr>
                  </a:outerShdw>
                </a:effectLst>
              </a:rPr>
              <a:t>Department </a:t>
            </a:r>
            <a:r>
              <a:rPr lang="en-US" sz="1800" dirty="0">
                <a:solidFill>
                  <a:schemeClr val="tx2">
                    <a:lumMod val="50000"/>
                  </a:schemeClr>
                </a:solidFill>
                <a:effectLst>
                  <a:outerShdw blurRad="38100" dist="38100" dir="2700000" algn="tl">
                    <a:srgbClr val="000000">
                      <a:alpha val="43137"/>
                    </a:srgbClr>
                  </a:outerShdw>
                </a:effectLst>
              </a:rPr>
              <a:t>of Economic Analyses and Forecasts</a:t>
            </a:r>
            <a:endParaRPr lang="pl-PL" sz="1800" dirty="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endParaRPr lang="pl-PL" sz="1800" dirty="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r>
              <a:rPr lang="pl-PL" sz="1800" dirty="0">
                <a:solidFill>
                  <a:schemeClr val="tx2">
                    <a:lumMod val="50000"/>
                  </a:schemeClr>
                </a:solidFill>
                <a:effectLst>
                  <a:outerShdw blurRad="38100" dist="38100" dir="2700000" algn="tl">
                    <a:srgbClr val="000000">
                      <a:alpha val="43137"/>
                    </a:srgbClr>
                  </a:outerShdw>
                </a:effectLst>
              </a:rPr>
              <a:t>Tel (+48) </a:t>
            </a:r>
            <a:r>
              <a:rPr lang="pl-PL" sz="1800" dirty="0" smtClean="0">
                <a:solidFill>
                  <a:schemeClr val="tx2">
                    <a:lumMod val="50000"/>
                  </a:schemeClr>
                </a:solidFill>
                <a:effectLst>
                  <a:outerShdw blurRad="38100" dist="38100" dir="2700000" algn="tl">
                    <a:srgbClr val="000000">
                      <a:alpha val="43137"/>
                    </a:srgbClr>
                  </a:outerShdw>
                </a:effectLst>
              </a:rPr>
              <a:t>22 </a:t>
            </a:r>
            <a:r>
              <a:rPr lang="pl-PL" sz="1800" dirty="0">
                <a:solidFill>
                  <a:schemeClr val="tx2">
                    <a:lumMod val="50000"/>
                  </a:schemeClr>
                </a:solidFill>
                <a:effectLst>
                  <a:outerShdw blurRad="38100" dist="38100" dir="2700000" algn="tl">
                    <a:srgbClr val="000000">
                      <a:alpha val="43137"/>
                    </a:srgbClr>
                  </a:outerShdw>
                </a:effectLst>
              </a:rPr>
              <a:t>380 51 13</a:t>
            </a:r>
            <a:endParaRPr lang="pl-PL" sz="1800" dirty="0">
              <a:solidFill>
                <a:schemeClr val="tx2">
                  <a:lumMod val="50000"/>
                </a:schemeClr>
              </a:solidFill>
              <a:effectLst>
                <a:outerShdw blurRad="38100" dist="38100" dir="2700000" algn="tl">
                  <a:srgbClr val="000000">
                    <a:alpha val="43137"/>
                  </a:srgbClr>
                </a:outerShdw>
              </a:effectLst>
              <a:hlinkClick r:id="rId3"/>
            </a:endParaRPr>
          </a:p>
          <a:p>
            <a:pPr algn="l" eaLnBrk="1" fontAlgn="auto" hangingPunct="1">
              <a:lnSpc>
                <a:spcPct val="80000"/>
              </a:lnSpc>
              <a:spcBef>
                <a:spcPct val="0"/>
              </a:spcBef>
              <a:spcAft>
                <a:spcPts val="0"/>
              </a:spcAft>
              <a:defRPr/>
            </a:pPr>
            <a:r>
              <a:rPr lang="pl-PL" sz="1800" dirty="0">
                <a:solidFill>
                  <a:schemeClr val="tx2">
                    <a:lumMod val="50000"/>
                  </a:schemeClr>
                </a:solidFill>
                <a:effectLst>
                  <a:outerShdw blurRad="38100" dist="38100" dir="2700000" algn="tl">
                    <a:srgbClr val="000000">
                      <a:alpha val="43137"/>
                    </a:srgbClr>
                  </a:outerShdw>
                </a:effectLst>
                <a:hlinkClick r:id="rId3"/>
              </a:rPr>
              <a:t>m</a:t>
            </a:r>
            <a:r>
              <a:rPr lang="pl-PL" sz="1800" dirty="0" smtClean="0">
                <a:solidFill>
                  <a:schemeClr val="tx2">
                    <a:lumMod val="50000"/>
                  </a:schemeClr>
                </a:solidFill>
                <a:effectLst>
                  <a:outerShdw blurRad="38100" dist="38100" dir="2700000" algn="tl">
                    <a:srgbClr val="000000">
                      <a:alpha val="43137"/>
                    </a:srgbClr>
                  </a:outerShdw>
                </a:effectLst>
                <a:hlinkClick r:id="rId3"/>
              </a:rPr>
              <a:t>ariusz.zielonka@mpips.gov.pl</a:t>
            </a:r>
            <a:endParaRPr lang="pl-PL" sz="1800" dirty="0" smtClean="0">
              <a:solidFill>
                <a:schemeClr val="tx2">
                  <a:lumMod val="50000"/>
                </a:schemeClr>
              </a:solidFill>
              <a:effectLst>
                <a:outerShdw blurRad="38100" dist="38100" dir="2700000" algn="tl">
                  <a:srgbClr val="000000">
                    <a:alpha val="43137"/>
                  </a:srgbClr>
                </a:outerShdw>
              </a:effectLst>
            </a:endParaRPr>
          </a:p>
          <a:p>
            <a:pPr algn="l" eaLnBrk="1" fontAlgn="auto" hangingPunct="1">
              <a:lnSpc>
                <a:spcPct val="80000"/>
              </a:lnSpc>
              <a:spcBef>
                <a:spcPct val="0"/>
              </a:spcBef>
              <a:spcAft>
                <a:spcPts val="0"/>
              </a:spcAft>
              <a:defRPr/>
            </a:pPr>
            <a:endParaRPr lang="en-US" sz="1800" dirty="0">
              <a:solidFill>
                <a:schemeClr val="tx2">
                  <a:lumMod val="50000"/>
                </a:schemeClr>
              </a:solidFill>
              <a:effectLst>
                <a:outerShdw blurRad="38100" dist="38100" dir="2700000" algn="tl">
                  <a:srgbClr val="000000">
                    <a:alpha val="43137"/>
                  </a:srgbClr>
                </a:outerShdw>
              </a:effectLst>
            </a:endParaRPr>
          </a:p>
          <a:p>
            <a:pPr eaLnBrk="1" fontAlgn="auto" hangingPunct="1">
              <a:lnSpc>
                <a:spcPct val="80000"/>
              </a:lnSpc>
              <a:spcBef>
                <a:spcPct val="0"/>
              </a:spcBef>
              <a:spcAft>
                <a:spcPts val="0"/>
              </a:spcAft>
              <a:defRPr/>
            </a:pPr>
            <a:endParaRPr lang="pl-PL" sz="1800" dirty="0">
              <a:solidFill>
                <a:schemeClr val="tx1"/>
              </a:solidFill>
            </a:endParaRPr>
          </a:p>
        </p:txBody>
      </p:sp>
      <p:sp>
        <p:nvSpPr>
          <p:cNvPr id="9" name="Symbol zastępczy numeru slajdu 8"/>
          <p:cNvSpPr>
            <a:spLocks noGrp="1"/>
          </p:cNvSpPr>
          <p:nvPr>
            <p:ph type="sldNum" sz="quarter" idx="12"/>
          </p:nvPr>
        </p:nvSpPr>
        <p:spPr/>
        <p:txBody>
          <a:bodyPr/>
          <a:lstStyle/>
          <a:p>
            <a:pPr>
              <a:defRPr/>
            </a:pPr>
            <a:fld id="{0528234E-9365-4F3E-A0C7-36A69E3753BF}" type="slidenum">
              <a:rPr lang="pl-PL"/>
              <a:pPr>
                <a:defRPr/>
              </a:pPr>
              <a:t>14</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endParaRPr lang="pl-PL" sz="2800" dirty="0">
              <a:solidFill>
                <a:prstClr val="white"/>
              </a:solidFill>
              <a:latin typeface="+mn-lt"/>
              <a:cs typeface="+mn-cs"/>
            </a:endParaRPr>
          </a:p>
        </p:txBody>
      </p:sp>
      <p:pic>
        <p:nvPicPr>
          <p:cNvPr id="1536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77EC819D-A5AB-4A84-8631-5B7BB4A5E88F}" type="slidenum">
              <a:rPr lang="pl-PL"/>
              <a:pPr>
                <a:defRPr/>
              </a:pPr>
              <a:t>2</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POLAND IN THE FUTURE</a:t>
            </a:r>
          </a:p>
          <a:p>
            <a:pPr fontAlgn="auto">
              <a:spcAft>
                <a:spcPts val="0"/>
              </a:spcAft>
              <a:defRPr/>
            </a:pPr>
            <a:r>
              <a:rPr lang="pl-PL" sz="2400" dirty="0" err="1">
                <a:solidFill>
                  <a:prstClr val="white"/>
                </a:solidFill>
                <a:latin typeface="+mn-lt"/>
                <a:cs typeface="+mn-cs"/>
              </a:rPr>
              <a:t>CSO’s</a:t>
            </a:r>
            <a:r>
              <a:rPr lang="pl-PL" sz="2400" dirty="0">
                <a:solidFill>
                  <a:prstClr val="white"/>
                </a:solidFill>
                <a:latin typeface="+mn-lt"/>
                <a:cs typeface="+mn-cs"/>
              </a:rPr>
              <a:t> </a:t>
            </a:r>
            <a:r>
              <a:rPr lang="pl-PL" sz="2400" dirty="0" smtClean="0">
                <a:solidFill>
                  <a:prstClr val="white"/>
                </a:solidFill>
                <a:latin typeface="+mn-lt"/>
                <a:cs typeface="+mn-cs"/>
              </a:rPr>
              <a:t>FORECAST</a:t>
            </a:r>
            <a:endParaRPr lang="pl-PL" sz="2800" dirty="0">
              <a:solidFill>
                <a:prstClr val="white"/>
              </a:solidFill>
              <a:latin typeface="+mn-lt"/>
              <a:cs typeface="+mn-cs"/>
            </a:endParaRPr>
          </a:p>
        </p:txBody>
      </p:sp>
      <p:sp>
        <p:nvSpPr>
          <p:cNvPr id="10" name="Tytuł 1"/>
          <p:cNvSpPr txBox="1">
            <a:spLocks/>
          </p:cNvSpPr>
          <p:nvPr/>
        </p:nvSpPr>
        <p:spPr>
          <a:xfrm>
            <a:off x="0" y="908050"/>
            <a:ext cx="3419475" cy="649288"/>
          </a:xfrm>
          <a:prstGeom prst="rect">
            <a:avLst/>
          </a:prstGeom>
        </p:spPr>
        <p:txBody>
          <a:bodyPr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pl-PL" sz="4800" dirty="0">
              <a:effectLst>
                <a:outerShdw blurRad="38100" dist="38100" dir="2700000" algn="tl">
                  <a:srgbClr val="000000">
                    <a:alpha val="43137"/>
                  </a:srgbClr>
                </a:outerShdw>
              </a:effectLst>
            </a:endParaRPr>
          </a:p>
        </p:txBody>
      </p:sp>
      <p:graphicFrame>
        <p:nvGraphicFramePr>
          <p:cNvPr id="12" name="Symbol zastępczy zawartości 6"/>
          <p:cNvGraphicFramePr>
            <a:graphicFrameLocks/>
          </p:cNvGraphicFramePr>
          <p:nvPr>
            <p:extLst>
              <p:ext uri="{D42A27DB-BD31-4B8C-83A1-F6EECF244321}">
                <p14:modId xmlns:p14="http://schemas.microsoft.com/office/powerpoint/2010/main" val="4011633275"/>
              </p:ext>
            </p:extLst>
          </p:nvPr>
        </p:nvGraphicFramePr>
        <p:xfrm>
          <a:off x="467544" y="955675"/>
          <a:ext cx="8291264" cy="4922280"/>
        </p:xfrm>
        <a:graphic>
          <a:graphicData uri="http://schemas.openxmlformats.org/drawingml/2006/chart">
            <c:chart xmlns:c="http://schemas.openxmlformats.org/drawingml/2006/chart" xmlns:r="http://schemas.openxmlformats.org/officeDocument/2006/relationships" r:id="rId3"/>
          </a:graphicData>
        </a:graphic>
      </p:graphicFrame>
      <p:sp>
        <p:nvSpPr>
          <p:cNvPr id="13" name="Prążkowana strzałka w prawo 12"/>
          <p:cNvSpPr/>
          <p:nvPr/>
        </p:nvSpPr>
        <p:spPr>
          <a:xfrm>
            <a:off x="1475656" y="2420888"/>
            <a:ext cx="6768752" cy="45719"/>
          </a:xfrm>
          <a:prstGeom prst="stripedRightArrow">
            <a:avLst/>
          </a:prstGeom>
          <a:solidFill>
            <a:schemeClr val="tx2">
              <a:lumMod val="50000"/>
            </a:schemeClr>
          </a:solidFill>
          <a:ln>
            <a:solidFill>
              <a:schemeClr val="tx2">
                <a:lumMod val="50000"/>
              </a:schemeClr>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4" name="pole tekstowe 8"/>
          <p:cNvSpPr txBox="1">
            <a:spLocks noChangeArrowheads="1"/>
          </p:cNvSpPr>
          <p:nvPr/>
        </p:nvSpPr>
        <p:spPr bwMode="auto">
          <a:xfrm>
            <a:off x="2580407" y="3594071"/>
            <a:ext cx="6905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pl-PL" altLang="pl-PL" sz="2000" b="1" dirty="0"/>
              <a:t>38,0</a:t>
            </a:r>
            <a:endParaRPr lang="pl-PL" altLang="pl-PL" b="1" dirty="0"/>
          </a:p>
        </p:txBody>
      </p:sp>
      <p:sp>
        <p:nvSpPr>
          <p:cNvPr id="15" name="pole tekstowe 8"/>
          <p:cNvSpPr txBox="1">
            <a:spLocks noChangeArrowheads="1"/>
          </p:cNvSpPr>
          <p:nvPr/>
        </p:nvSpPr>
        <p:spPr bwMode="auto">
          <a:xfrm>
            <a:off x="3779838" y="3965575"/>
            <a:ext cx="6905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pl-PL" altLang="pl-PL" sz="2000" b="1" dirty="0"/>
              <a:t>37,8</a:t>
            </a:r>
            <a:endParaRPr lang="pl-PL" altLang="pl-PL" b="1" dirty="0"/>
          </a:p>
        </p:txBody>
      </p:sp>
      <p:sp>
        <p:nvSpPr>
          <p:cNvPr id="19" name="pole tekstowe 8"/>
          <p:cNvSpPr txBox="1">
            <a:spLocks noChangeArrowheads="1"/>
          </p:cNvSpPr>
          <p:nvPr/>
        </p:nvSpPr>
        <p:spPr bwMode="auto">
          <a:xfrm>
            <a:off x="5186363" y="4181505"/>
            <a:ext cx="6905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pl-PL" altLang="pl-PL" sz="2000" b="1" dirty="0"/>
              <a:t>37,4</a:t>
            </a:r>
            <a:endParaRPr lang="pl-PL" altLang="pl-PL" b="1" dirty="0"/>
          </a:p>
        </p:txBody>
      </p:sp>
      <p:sp>
        <p:nvSpPr>
          <p:cNvPr id="20" name="pole tekstowe 8"/>
          <p:cNvSpPr txBox="1">
            <a:spLocks noChangeArrowheads="1"/>
          </p:cNvSpPr>
          <p:nvPr/>
        </p:nvSpPr>
        <p:spPr bwMode="auto">
          <a:xfrm>
            <a:off x="6588125" y="4348163"/>
            <a:ext cx="6905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pl-PL" altLang="pl-PL" sz="2000" b="1" dirty="0"/>
              <a:t>36,8</a:t>
            </a:r>
            <a:endParaRPr lang="pl-PL" altLang="pl-PL" b="1" dirty="0"/>
          </a:p>
        </p:txBody>
      </p:sp>
      <p:sp>
        <p:nvSpPr>
          <p:cNvPr id="21" name="pole tekstowe 8"/>
          <p:cNvSpPr txBox="1">
            <a:spLocks noChangeArrowheads="1"/>
          </p:cNvSpPr>
          <p:nvPr/>
        </p:nvSpPr>
        <p:spPr bwMode="auto">
          <a:xfrm>
            <a:off x="7899400" y="4549775"/>
            <a:ext cx="6905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pl-PL" altLang="pl-PL" sz="2000" b="1" dirty="0"/>
              <a:t>36,0</a:t>
            </a:r>
          </a:p>
        </p:txBody>
      </p:sp>
      <p:sp>
        <p:nvSpPr>
          <p:cNvPr id="22" name="pole tekstowe 8"/>
          <p:cNvSpPr txBox="1"/>
          <p:nvPr/>
        </p:nvSpPr>
        <p:spPr>
          <a:xfrm>
            <a:off x="5331619" y="1733202"/>
            <a:ext cx="2913062" cy="461665"/>
          </a:xfrm>
          <a:prstGeom prst="rect">
            <a:avLst/>
          </a:prstGeom>
          <a:noFill/>
        </p:spPr>
        <p:txBody>
          <a:bodyPr>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defRPr/>
            </a:pPr>
            <a:r>
              <a:rPr lang="pl-PL" sz="2400" b="1" dirty="0">
                <a:effectLst>
                  <a:outerShdw blurRad="38100" dist="38100" dir="2700000" algn="tl">
                    <a:srgbClr val="000000">
                      <a:alpha val="43137"/>
                    </a:srgbClr>
                  </a:outerShdw>
                </a:effectLst>
              </a:rPr>
              <a:t>- 2.1 </a:t>
            </a:r>
            <a:r>
              <a:rPr lang="pl-PL" sz="2400" b="1" dirty="0" err="1">
                <a:effectLst>
                  <a:outerShdw blurRad="38100" dist="38100" dir="2700000" algn="tl">
                    <a:srgbClr val="000000">
                      <a:alpha val="43137"/>
                    </a:srgbClr>
                  </a:outerShdw>
                </a:effectLst>
              </a:rPr>
              <a:t>million</a:t>
            </a:r>
            <a:r>
              <a:rPr lang="pl-PL" sz="2400" b="1" dirty="0">
                <a:effectLst>
                  <a:outerShdw blurRad="38100" dist="38100" dir="2700000" algn="tl">
                    <a:srgbClr val="000000">
                      <a:alpha val="43137"/>
                    </a:srgbClr>
                  </a:outerShdw>
                </a:effectLst>
              </a:rPr>
              <a:t> </a:t>
            </a:r>
            <a:r>
              <a:rPr lang="pl-PL" sz="2400" b="1" dirty="0" err="1">
                <a:effectLst>
                  <a:outerShdw blurRad="38100" dist="38100" dir="2700000" algn="tl">
                    <a:srgbClr val="000000">
                      <a:alpha val="43137"/>
                    </a:srgbClr>
                  </a:outerShdw>
                </a:effectLst>
              </a:rPr>
              <a:t>people</a:t>
            </a:r>
            <a:endParaRPr lang="pl-PL" sz="2400" b="1" dirty="0">
              <a:effectLst>
                <a:outerShdw blurRad="38100" dist="38100" dir="2700000" algn="tl">
                  <a:srgbClr val="000000">
                    <a:alpha val="43137"/>
                  </a:srgbClr>
                </a:outerShdw>
              </a:effectLst>
            </a:endParaRPr>
          </a:p>
        </p:txBody>
      </p:sp>
      <p:pic>
        <p:nvPicPr>
          <p:cNvPr id="308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12" fill="hold" grpId="0" nodeType="afterEffect">
                                  <p:stCondLst>
                                    <p:cond delay="20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700"/>
                            </p:stCondLst>
                            <p:childTnLst>
                              <p:par>
                                <p:cTn id="16" presetID="2" presetClass="entr" presetSubtype="12" fill="hold" grpId="0" nodeType="afterEffect">
                                  <p:stCondLst>
                                    <p:cond delay="3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2500"/>
                            </p:stCondLst>
                            <p:childTnLst>
                              <p:par>
                                <p:cTn id="21" presetID="2" presetClass="entr" presetSubtype="12" fill="hold" grpId="0" nodeType="afterEffect">
                                  <p:stCondLst>
                                    <p:cond delay="3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3300"/>
                            </p:stCondLst>
                            <p:childTnLst>
                              <p:par>
                                <p:cTn id="26" presetID="2" presetClass="entr" presetSubtype="12" fill="hold" grpId="0" nodeType="afterEffect">
                                  <p:stCondLst>
                                    <p:cond delay="3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4100"/>
                            </p:stCondLst>
                            <p:childTnLst>
                              <p:par>
                                <p:cTn id="31" presetID="2" presetClass="entr" presetSubtype="12" fill="hold" grpId="0" nodeType="afterEffect">
                                  <p:stCondLst>
                                    <p:cond delay="3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0-#ppt_w/2"/>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4900"/>
                            </p:stCondLst>
                            <p:childTnLst>
                              <p:par>
                                <p:cTn id="36" presetID="2" presetClass="entr" presetSubtype="8" fill="hold" nodeType="afterEffect">
                                  <p:stCondLst>
                                    <p:cond delay="5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0-#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5900"/>
                            </p:stCondLst>
                            <p:childTnLst>
                              <p:par>
                                <p:cTn id="41" presetID="2" presetClass="entr" presetSubtype="12" fill="hold" grpId="0" nodeType="afterEffect">
                                  <p:stCondLst>
                                    <p:cond delay="3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EA0D060B-0A68-4B08-9C3C-718716741BA9}" type="slidenum">
              <a:rPr lang="pl-PL"/>
              <a:pPr>
                <a:defRPr/>
              </a:pPr>
              <a:t>3</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a:solidFill>
                  <a:prstClr val="white"/>
                </a:solidFill>
              </a:rPr>
              <a:t>POLAND IN THE </a:t>
            </a:r>
            <a:r>
              <a:rPr lang="pl-PL" sz="2800" dirty="0" smtClean="0">
                <a:solidFill>
                  <a:prstClr val="white"/>
                </a:solidFill>
              </a:rPr>
              <a:t>FUTURE</a:t>
            </a:r>
          </a:p>
          <a:p>
            <a:pPr fontAlgn="auto">
              <a:spcAft>
                <a:spcPts val="0"/>
              </a:spcAft>
              <a:defRPr/>
            </a:pPr>
            <a:r>
              <a:rPr lang="pl-PL" sz="2400" dirty="0" err="1">
                <a:solidFill>
                  <a:prstClr val="white"/>
                </a:solidFill>
              </a:rPr>
              <a:t>CSO’s</a:t>
            </a:r>
            <a:r>
              <a:rPr lang="pl-PL" sz="2400" dirty="0">
                <a:solidFill>
                  <a:prstClr val="white"/>
                </a:solidFill>
              </a:rPr>
              <a:t> </a:t>
            </a:r>
            <a:r>
              <a:rPr lang="pl-PL" sz="2400" dirty="0" smtClean="0">
                <a:solidFill>
                  <a:prstClr val="white"/>
                </a:solidFill>
              </a:rPr>
              <a:t>FORECAST</a:t>
            </a:r>
            <a:endParaRPr lang="pl-PL" sz="2400" dirty="0">
              <a:solidFill>
                <a:prstClr val="white"/>
              </a:solidFill>
            </a:endParaRPr>
          </a:p>
        </p:txBody>
      </p:sp>
      <p:pic>
        <p:nvPicPr>
          <p:cNvPr id="41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4" name="Wykres 13"/>
          <p:cNvGraphicFramePr>
            <a:graphicFrameLocks/>
          </p:cNvGraphicFramePr>
          <p:nvPr>
            <p:extLst>
              <p:ext uri="{D42A27DB-BD31-4B8C-83A1-F6EECF244321}">
                <p14:modId xmlns:p14="http://schemas.microsoft.com/office/powerpoint/2010/main" val="390483855"/>
              </p:ext>
            </p:extLst>
          </p:nvPr>
        </p:nvGraphicFramePr>
        <p:xfrm>
          <a:off x="0" y="1196752"/>
          <a:ext cx="4572000" cy="5661248"/>
        </p:xfrm>
        <a:graphic>
          <a:graphicData uri="http://schemas.openxmlformats.org/drawingml/2006/chart">
            <c:chart xmlns:c="http://schemas.openxmlformats.org/drawingml/2006/chart" xmlns:r="http://schemas.openxmlformats.org/officeDocument/2006/relationships" r:id="rId5"/>
          </a:graphicData>
        </a:graphic>
      </p:graphicFrame>
      <p:cxnSp>
        <p:nvCxnSpPr>
          <p:cNvPr id="4" name="Łącznik zakrzywiony 3"/>
          <p:cNvCxnSpPr/>
          <p:nvPr/>
        </p:nvCxnSpPr>
        <p:spPr>
          <a:xfrm flipV="1">
            <a:off x="4067944" y="3356992"/>
            <a:ext cx="1728192" cy="1152128"/>
          </a:xfrm>
          <a:prstGeom prst="curvedConnector3">
            <a:avLst/>
          </a:prstGeom>
          <a:ln w="57150">
            <a:solidFill>
              <a:srgbClr val="0573C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 name="Wykres 17"/>
          <p:cNvGraphicFramePr>
            <a:graphicFrameLocks/>
          </p:cNvGraphicFramePr>
          <p:nvPr>
            <p:extLst>
              <p:ext uri="{D42A27DB-BD31-4B8C-83A1-F6EECF244321}">
                <p14:modId xmlns:p14="http://schemas.microsoft.com/office/powerpoint/2010/main" val="1249241412"/>
              </p:ext>
            </p:extLst>
          </p:nvPr>
        </p:nvGraphicFramePr>
        <p:xfrm>
          <a:off x="4483298" y="1196752"/>
          <a:ext cx="4637782" cy="5661248"/>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fade">
                                      <p:cBhvr>
                                        <p:cTn id="7" dur="250"/>
                                        <p:tgtEl>
                                          <p:spTgt spid="14">
                                            <p:graphicEl>
                                              <a:chart seriesIdx="-3" categoryIdx="-3" bldStep="gridLegend"/>
                                            </p:graphicEl>
                                          </p:spTgt>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fade">
                                      <p:cBhvr>
                                        <p:cTn id="11" dur="250"/>
                                        <p:tgtEl>
                                          <p:spTgt spid="14">
                                            <p:graphicEl>
                                              <a:chart seriesIdx="-4" categoryIdx="0" bldStep="category"/>
                                            </p:graphic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fade">
                                      <p:cBhvr>
                                        <p:cTn id="15" dur="250"/>
                                        <p:tgtEl>
                                          <p:spTgt spid="14">
                                            <p:graphicEl>
                                              <a:chart seriesIdx="-4" categoryIdx="1" bldStep="category"/>
                                            </p:graphicEl>
                                          </p:spTgt>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fade">
                                      <p:cBhvr>
                                        <p:cTn id="19" dur="250"/>
                                        <p:tgtEl>
                                          <p:spTgt spid="14">
                                            <p:graphicEl>
                                              <a:chart seriesIdx="-4" categoryIdx="2" bldStep="category"/>
                                            </p:graphicEl>
                                          </p:spTgt>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fade">
                                      <p:cBhvr>
                                        <p:cTn id="23" dur="250"/>
                                        <p:tgtEl>
                                          <p:spTgt spid="14">
                                            <p:graphicEl>
                                              <a:chart seriesIdx="-4" categoryIdx="3" bldStep="category"/>
                                            </p:graphicEl>
                                          </p:spTgt>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14">
                                            <p:graphicEl>
                                              <a:chart seriesIdx="-4" categoryIdx="4" bldStep="category"/>
                                            </p:graphicEl>
                                          </p:spTgt>
                                        </p:tgtEl>
                                        <p:attrNameLst>
                                          <p:attrName>style.visibility</p:attrName>
                                        </p:attrNameLst>
                                      </p:cBhvr>
                                      <p:to>
                                        <p:strVal val="visible"/>
                                      </p:to>
                                    </p:set>
                                    <p:animEffect transition="in" filter="fade">
                                      <p:cBhvr>
                                        <p:cTn id="27" dur="250"/>
                                        <p:tgtEl>
                                          <p:spTgt spid="14">
                                            <p:graphicEl>
                                              <a:chart seriesIdx="-4" categoryIdx="4" bldStep="category"/>
                                            </p:graphic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4">
                                            <p:graphicEl>
                                              <a:chart seriesIdx="-4" categoryIdx="5" bldStep="category"/>
                                            </p:graphicEl>
                                          </p:spTgt>
                                        </p:tgtEl>
                                        <p:attrNameLst>
                                          <p:attrName>style.visibility</p:attrName>
                                        </p:attrNameLst>
                                      </p:cBhvr>
                                      <p:to>
                                        <p:strVal val="visible"/>
                                      </p:to>
                                    </p:set>
                                    <p:animEffect transition="in" filter="fade">
                                      <p:cBhvr>
                                        <p:cTn id="31" dur="250"/>
                                        <p:tgtEl>
                                          <p:spTgt spid="14">
                                            <p:graphicEl>
                                              <a:chart seriesIdx="-4" categoryIdx="5" bldStep="category"/>
                                            </p:graphicEl>
                                          </p:spTgt>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14">
                                            <p:graphicEl>
                                              <a:chart seriesIdx="-4" categoryIdx="6" bldStep="category"/>
                                            </p:graphicEl>
                                          </p:spTgt>
                                        </p:tgtEl>
                                        <p:attrNameLst>
                                          <p:attrName>style.visibility</p:attrName>
                                        </p:attrNameLst>
                                      </p:cBhvr>
                                      <p:to>
                                        <p:strVal val="visible"/>
                                      </p:to>
                                    </p:set>
                                    <p:animEffect transition="in" filter="fade">
                                      <p:cBhvr>
                                        <p:cTn id="35" dur="250"/>
                                        <p:tgtEl>
                                          <p:spTgt spid="14">
                                            <p:graphicEl>
                                              <a:chart seriesIdx="-4" categoryIdx="6" bldStep="category"/>
                                            </p:graphicEl>
                                          </p:spTgt>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4">
                                            <p:graphicEl>
                                              <a:chart seriesIdx="-4" categoryIdx="7" bldStep="category"/>
                                            </p:graphicEl>
                                          </p:spTgt>
                                        </p:tgtEl>
                                        <p:attrNameLst>
                                          <p:attrName>style.visibility</p:attrName>
                                        </p:attrNameLst>
                                      </p:cBhvr>
                                      <p:to>
                                        <p:strVal val="visible"/>
                                      </p:to>
                                    </p:set>
                                    <p:animEffect transition="in" filter="fade">
                                      <p:cBhvr>
                                        <p:cTn id="39" dur="250"/>
                                        <p:tgtEl>
                                          <p:spTgt spid="14">
                                            <p:graphicEl>
                                              <a:chart seriesIdx="-4" categoryIdx="7" bldStep="category"/>
                                            </p:graphicEl>
                                          </p:spTgt>
                                        </p:tgtEl>
                                      </p:cBhvr>
                                    </p:animEffect>
                                  </p:childTnLst>
                                </p:cTn>
                              </p:par>
                            </p:childTnLst>
                          </p:cTn>
                        </p:par>
                        <p:par>
                          <p:cTn id="40" fill="hold">
                            <p:stCondLst>
                              <p:cond delay="2250"/>
                            </p:stCondLst>
                            <p:childTnLst>
                              <p:par>
                                <p:cTn id="41" presetID="10" presetClass="entr" presetSubtype="0" fill="hold" grpId="0" nodeType="afterEffect">
                                  <p:stCondLst>
                                    <p:cond delay="0"/>
                                  </p:stCondLst>
                                  <p:childTnLst>
                                    <p:set>
                                      <p:cBhvr>
                                        <p:cTn id="42" dur="1" fill="hold">
                                          <p:stCondLst>
                                            <p:cond delay="0"/>
                                          </p:stCondLst>
                                        </p:cTn>
                                        <p:tgtEl>
                                          <p:spTgt spid="14">
                                            <p:graphicEl>
                                              <a:chart seriesIdx="-4" categoryIdx="8" bldStep="category"/>
                                            </p:graphicEl>
                                          </p:spTgt>
                                        </p:tgtEl>
                                        <p:attrNameLst>
                                          <p:attrName>style.visibility</p:attrName>
                                        </p:attrNameLst>
                                      </p:cBhvr>
                                      <p:to>
                                        <p:strVal val="visible"/>
                                      </p:to>
                                    </p:set>
                                    <p:animEffect transition="in" filter="fade">
                                      <p:cBhvr>
                                        <p:cTn id="43" dur="250"/>
                                        <p:tgtEl>
                                          <p:spTgt spid="14">
                                            <p:graphicEl>
                                              <a:chart seriesIdx="-4" categoryIdx="8" bldStep="category"/>
                                            </p:graphicEl>
                                          </p:spTgt>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14">
                                            <p:graphicEl>
                                              <a:chart seriesIdx="-4" categoryIdx="9" bldStep="category"/>
                                            </p:graphicEl>
                                          </p:spTgt>
                                        </p:tgtEl>
                                        <p:attrNameLst>
                                          <p:attrName>style.visibility</p:attrName>
                                        </p:attrNameLst>
                                      </p:cBhvr>
                                      <p:to>
                                        <p:strVal val="visible"/>
                                      </p:to>
                                    </p:set>
                                    <p:animEffect transition="in" filter="fade">
                                      <p:cBhvr>
                                        <p:cTn id="47" dur="250"/>
                                        <p:tgtEl>
                                          <p:spTgt spid="14">
                                            <p:graphicEl>
                                              <a:chart seriesIdx="-4" categoryIdx="9" bldStep="category"/>
                                            </p:graphicEl>
                                          </p:spTgt>
                                        </p:tgtEl>
                                      </p:cBhvr>
                                    </p:animEffect>
                                  </p:childTnLst>
                                </p:cTn>
                              </p:par>
                            </p:childTnLst>
                          </p:cTn>
                        </p:par>
                        <p:par>
                          <p:cTn id="48" fill="hold">
                            <p:stCondLst>
                              <p:cond delay="2750"/>
                            </p:stCondLst>
                            <p:childTnLst>
                              <p:par>
                                <p:cTn id="49" presetID="10" presetClass="entr" presetSubtype="0" fill="hold" grpId="0" nodeType="afterEffect">
                                  <p:stCondLst>
                                    <p:cond delay="0"/>
                                  </p:stCondLst>
                                  <p:childTnLst>
                                    <p:set>
                                      <p:cBhvr>
                                        <p:cTn id="50" dur="1" fill="hold">
                                          <p:stCondLst>
                                            <p:cond delay="0"/>
                                          </p:stCondLst>
                                        </p:cTn>
                                        <p:tgtEl>
                                          <p:spTgt spid="14">
                                            <p:graphicEl>
                                              <a:chart seriesIdx="-4" categoryIdx="10" bldStep="category"/>
                                            </p:graphicEl>
                                          </p:spTgt>
                                        </p:tgtEl>
                                        <p:attrNameLst>
                                          <p:attrName>style.visibility</p:attrName>
                                        </p:attrNameLst>
                                      </p:cBhvr>
                                      <p:to>
                                        <p:strVal val="visible"/>
                                      </p:to>
                                    </p:set>
                                    <p:animEffect transition="in" filter="fade">
                                      <p:cBhvr>
                                        <p:cTn id="51" dur="250"/>
                                        <p:tgtEl>
                                          <p:spTgt spid="14">
                                            <p:graphicEl>
                                              <a:chart seriesIdx="-4" categoryIdx="10" bldStep="category"/>
                                            </p:graphicEl>
                                          </p:spTgt>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4">
                                            <p:graphicEl>
                                              <a:chart seriesIdx="-4" categoryIdx="11" bldStep="category"/>
                                            </p:graphicEl>
                                          </p:spTgt>
                                        </p:tgtEl>
                                        <p:attrNameLst>
                                          <p:attrName>style.visibility</p:attrName>
                                        </p:attrNameLst>
                                      </p:cBhvr>
                                      <p:to>
                                        <p:strVal val="visible"/>
                                      </p:to>
                                    </p:set>
                                    <p:animEffect transition="in" filter="fade">
                                      <p:cBhvr>
                                        <p:cTn id="55" dur="250"/>
                                        <p:tgtEl>
                                          <p:spTgt spid="14">
                                            <p:graphicEl>
                                              <a:chart seriesIdx="-4" categoryIdx="11" bldStep="category"/>
                                            </p:graphicEl>
                                          </p:spTgt>
                                        </p:tgtEl>
                                      </p:cBhvr>
                                    </p:animEffect>
                                  </p:childTnLst>
                                </p:cTn>
                              </p:par>
                            </p:childTnLst>
                          </p:cTn>
                        </p:par>
                        <p:par>
                          <p:cTn id="56" fill="hold">
                            <p:stCondLst>
                              <p:cond delay="3250"/>
                            </p:stCondLst>
                            <p:childTnLst>
                              <p:par>
                                <p:cTn id="57" presetID="10" presetClass="entr" presetSubtype="0" fill="hold" grpId="0" nodeType="afterEffect">
                                  <p:stCondLst>
                                    <p:cond delay="0"/>
                                  </p:stCondLst>
                                  <p:childTnLst>
                                    <p:set>
                                      <p:cBhvr>
                                        <p:cTn id="58" dur="1" fill="hold">
                                          <p:stCondLst>
                                            <p:cond delay="0"/>
                                          </p:stCondLst>
                                        </p:cTn>
                                        <p:tgtEl>
                                          <p:spTgt spid="14">
                                            <p:graphicEl>
                                              <a:chart seriesIdx="-4" categoryIdx="12" bldStep="category"/>
                                            </p:graphicEl>
                                          </p:spTgt>
                                        </p:tgtEl>
                                        <p:attrNameLst>
                                          <p:attrName>style.visibility</p:attrName>
                                        </p:attrNameLst>
                                      </p:cBhvr>
                                      <p:to>
                                        <p:strVal val="visible"/>
                                      </p:to>
                                    </p:set>
                                    <p:animEffect transition="in" filter="fade">
                                      <p:cBhvr>
                                        <p:cTn id="59" dur="250"/>
                                        <p:tgtEl>
                                          <p:spTgt spid="14">
                                            <p:graphicEl>
                                              <a:chart seriesIdx="-4" categoryIdx="12" bldStep="category"/>
                                            </p:graphicEl>
                                          </p:spTgt>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14">
                                            <p:graphicEl>
                                              <a:chart seriesIdx="-4" categoryIdx="13" bldStep="category"/>
                                            </p:graphicEl>
                                          </p:spTgt>
                                        </p:tgtEl>
                                        <p:attrNameLst>
                                          <p:attrName>style.visibility</p:attrName>
                                        </p:attrNameLst>
                                      </p:cBhvr>
                                      <p:to>
                                        <p:strVal val="visible"/>
                                      </p:to>
                                    </p:set>
                                    <p:animEffect transition="in" filter="fade">
                                      <p:cBhvr>
                                        <p:cTn id="63" dur="250"/>
                                        <p:tgtEl>
                                          <p:spTgt spid="14">
                                            <p:graphicEl>
                                              <a:chart seriesIdx="-4" categoryIdx="13" bldStep="category"/>
                                            </p:graphicEl>
                                          </p:spTgt>
                                        </p:tgtEl>
                                      </p:cBhvr>
                                    </p:animEffect>
                                  </p:childTnLst>
                                </p:cTn>
                              </p:par>
                            </p:childTnLst>
                          </p:cTn>
                        </p:par>
                        <p:par>
                          <p:cTn id="64" fill="hold">
                            <p:stCondLst>
                              <p:cond delay="3750"/>
                            </p:stCondLst>
                            <p:childTnLst>
                              <p:par>
                                <p:cTn id="65" presetID="10" presetClass="entr" presetSubtype="0" fill="hold" grpId="0" nodeType="afterEffect">
                                  <p:stCondLst>
                                    <p:cond delay="0"/>
                                  </p:stCondLst>
                                  <p:childTnLst>
                                    <p:set>
                                      <p:cBhvr>
                                        <p:cTn id="66" dur="1" fill="hold">
                                          <p:stCondLst>
                                            <p:cond delay="0"/>
                                          </p:stCondLst>
                                        </p:cTn>
                                        <p:tgtEl>
                                          <p:spTgt spid="14">
                                            <p:graphicEl>
                                              <a:chart seriesIdx="-4" categoryIdx="14" bldStep="category"/>
                                            </p:graphicEl>
                                          </p:spTgt>
                                        </p:tgtEl>
                                        <p:attrNameLst>
                                          <p:attrName>style.visibility</p:attrName>
                                        </p:attrNameLst>
                                      </p:cBhvr>
                                      <p:to>
                                        <p:strVal val="visible"/>
                                      </p:to>
                                    </p:set>
                                    <p:animEffect transition="in" filter="fade">
                                      <p:cBhvr>
                                        <p:cTn id="67" dur="250"/>
                                        <p:tgtEl>
                                          <p:spTgt spid="14">
                                            <p:graphicEl>
                                              <a:chart seriesIdx="-4" categoryIdx="14" bldStep="category"/>
                                            </p:graphicEl>
                                          </p:spTgt>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14">
                                            <p:graphicEl>
                                              <a:chart seriesIdx="-4" categoryIdx="15" bldStep="category"/>
                                            </p:graphicEl>
                                          </p:spTgt>
                                        </p:tgtEl>
                                        <p:attrNameLst>
                                          <p:attrName>style.visibility</p:attrName>
                                        </p:attrNameLst>
                                      </p:cBhvr>
                                      <p:to>
                                        <p:strVal val="visible"/>
                                      </p:to>
                                    </p:set>
                                    <p:animEffect transition="in" filter="fade">
                                      <p:cBhvr>
                                        <p:cTn id="71" dur="250"/>
                                        <p:tgtEl>
                                          <p:spTgt spid="14">
                                            <p:graphicEl>
                                              <a:chart seriesIdx="-4" categoryIdx="15" bldStep="category"/>
                                            </p:graphicEl>
                                          </p:spTgt>
                                        </p:tgtEl>
                                      </p:cBhvr>
                                    </p:animEffect>
                                  </p:childTnLst>
                                </p:cTn>
                              </p:par>
                            </p:childTnLst>
                          </p:cTn>
                        </p:par>
                        <p:par>
                          <p:cTn id="72" fill="hold">
                            <p:stCondLst>
                              <p:cond delay="4250"/>
                            </p:stCondLst>
                            <p:childTnLst>
                              <p:par>
                                <p:cTn id="73" presetID="10" presetClass="entr" presetSubtype="0" fill="hold" grpId="0" nodeType="afterEffect">
                                  <p:stCondLst>
                                    <p:cond delay="0"/>
                                  </p:stCondLst>
                                  <p:childTnLst>
                                    <p:set>
                                      <p:cBhvr>
                                        <p:cTn id="74" dur="1" fill="hold">
                                          <p:stCondLst>
                                            <p:cond delay="0"/>
                                          </p:stCondLst>
                                        </p:cTn>
                                        <p:tgtEl>
                                          <p:spTgt spid="14">
                                            <p:graphicEl>
                                              <a:chart seriesIdx="-4" categoryIdx="16" bldStep="category"/>
                                            </p:graphicEl>
                                          </p:spTgt>
                                        </p:tgtEl>
                                        <p:attrNameLst>
                                          <p:attrName>style.visibility</p:attrName>
                                        </p:attrNameLst>
                                      </p:cBhvr>
                                      <p:to>
                                        <p:strVal val="visible"/>
                                      </p:to>
                                    </p:set>
                                    <p:animEffect transition="in" filter="fade">
                                      <p:cBhvr>
                                        <p:cTn id="75" dur="250"/>
                                        <p:tgtEl>
                                          <p:spTgt spid="14">
                                            <p:graphicEl>
                                              <a:chart seriesIdx="-4" categoryIdx="16" bldStep="category"/>
                                            </p:graphicEl>
                                          </p:spTgt>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14">
                                            <p:graphicEl>
                                              <a:chart seriesIdx="-4" categoryIdx="17" bldStep="category"/>
                                            </p:graphicEl>
                                          </p:spTgt>
                                        </p:tgtEl>
                                        <p:attrNameLst>
                                          <p:attrName>style.visibility</p:attrName>
                                        </p:attrNameLst>
                                      </p:cBhvr>
                                      <p:to>
                                        <p:strVal val="visible"/>
                                      </p:to>
                                    </p:set>
                                    <p:animEffect transition="in" filter="fade">
                                      <p:cBhvr>
                                        <p:cTn id="79" dur="250"/>
                                        <p:tgtEl>
                                          <p:spTgt spid="14">
                                            <p:graphicEl>
                                              <a:chart seriesIdx="-4" categoryIdx="17" bldStep="category"/>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fade">
                                      <p:cBhvr>
                                        <p:cTn id="84" dur="250"/>
                                        <p:tgtEl>
                                          <p:spTgt spid="18">
                                            <p:graphicEl>
                                              <a:chart seriesIdx="-3" categoryIdx="-3" bldStep="gridLegend"/>
                                            </p:graphicEl>
                                          </p:spTgt>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18">
                                            <p:graphicEl>
                                              <a:chart seriesIdx="-4" categoryIdx="0" bldStep="category"/>
                                            </p:graphicEl>
                                          </p:spTgt>
                                        </p:tgtEl>
                                        <p:attrNameLst>
                                          <p:attrName>style.visibility</p:attrName>
                                        </p:attrNameLst>
                                      </p:cBhvr>
                                      <p:to>
                                        <p:strVal val="visible"/>
                                      </p:to>
                                    </p:set>
                                    <p:animEffect transition="in" filter="fade">
                                      <p:cBhvr>
                                        <p:cTn id="89" dur="250"/>
                                        <p:tgtEl>
                                          <p:spTgt spid="18">
                                            <p:graphicEl>
                                              <a:chart seriesIdx="-4" categoryIdx="0" bldStep="category"/>
                                            </p:graphicEl>
                                          </p:spTgt>
                                        </p:tgtEl>
                                      </p:cBhvr>
                                    </p:animEffect>
                                  </p:childTnLst>
                                </p:cTn>
                              </p:par>
                            </p:childTnLst>
                          </p:cTn>
                        </p:par>
                        <p:par>
                          <p:cTn id="90" fill="hold">
                            <p:stCondLst>
                              <p:cond delay="250"/>
                            </p:stCondLst>
                            <p:childTnLst>
                              <p:par>
                                <p:cTn id="91" presetID="10" presetClass="entr" presetSubtype="0" fill="hold" grpId="0" nodeType="afterEffect">
                                  <p:stCondLst>
                                    <p:cond delay="0"/>
                                  </p:stCondLst>
                                  <p:childTnLst>
                                    <p:set>
                                      <p:cBhvr>
                                        <p:cTn id="92" dur="1" fill="hold">
                                          <p:stCondLst>
                                            <p:cond delay="0"/>
                                          </p:stCondLst>
                                        </p:cTn>
                                        <p:tgtEl>
                                          <p:spTgt spid="18">
                                            <p:graphicEl>
                                              <a:chart seriesIdx="-4" categoryIdx="1" bldStep="category"/>
                                            </p:graphicEl>
                                          </p:spTgt>
                                        </p:tgtEl>
                                        <p:attrNameLst>
                                          <p:attrName>style.visibility</p:attrName>
                                        </p:attrNameLst>
                                      </p:cBhvr>
                                      <p:to>
                                        <p:strVal val="visible"/>
                                      </p:to>
                                    </p:set>
                                    <p:animEffect transition="in" filter="fade">
                                      <p:cBhvr>
                                        <p:cTn id="93" dur="250"/>
                                        <p:tgtEl>
                                          <p:spTgt spid="18">
                                            <p:graphicEl>
                                              <a:chart seriesIdx="-4" categoryIdx="1" bldStep="category"/>
                                            </p:graphicEl>
                                          </p:spTgt>
                                        </p:tgtEl>
                                      </p:cBhvr>
                                    </p:animEffect>
                                  </p:childTnLst>
                                </p:cTn>
                              </p:par>
                            </p:childTnLst>
                          </p:cTn>
                        </p:par>
                        <p:par>
                          <p:cTn id="94" fill="hold">
                            <p:stCondLst>
                              <p:cond delay="500"/>
                            </p:stCondLst>
                            <p:childTnLst>
                              <p:par>
                                <p:cTn id="95" presetID="10" presetClass="entr" presetSubtype="0" fill="hold" grpId="0" nodeType="afterEffect">
                                  <p:stCondLst>
                                    <p:cond delay="0"/>
                                  </p:stCondLst>
                                  <p:childTnLst>
                                    <p:set>
                                      <p:cBhvr>
                                        <p:cTn id="96" dur="1" fill="hold">
                                          <p:stCondLst>
                                            <p:cond delay="0"/>
                                          </p:stCondLst>
                                        </p:cTn>
                                        <p:tgtEl>
                                          <p:spTgt spid="18">
                                            <p:graphicEl>
                                              <a:chart seriesIdx="-4" categoryIdx="2" bldStep="category"/>
                                            </p:graphicEl>
                                          </p:spTgt>
                                        </p:tgtEl>
                                        <p:attrNameLst>
                                          <p:attrName>style.visibility</p:attrName>
                                        </p:attrNameLst>
                                      </p:cBhvr>
                                      <p:to>
                                        <p:strVal val="visible"/>
                                      </p:to>
                                    </p:set>
                                    <p:animEffect transition="in" filter="fade">
                                      <p:cBhvr>
                                        <p:cTn id="97" dur="250"/>
                                        <p:tgtEl>
                                          <p:spTgt spid="18">
                                            <p:graphicEl>
                                              <a:chart seriesIdx="-4" categoryIdx="2" bldStep="category"/>
                                            </p:graphicEl>
                                          </p:spTgt>
                                        </p:tgtEl>
                                      </p:cBhvr>
                                    </p:animEffect>
                                  </p:childTnLst>
                                </p:cTn>
                              </p:par>
                            </p:childTnLst>
                          </p:cTn>
                        </p:par>
                        <p:par>
                          <p:cTn id="98" fill="hold">
                            <p:stCondLst>
                              <p:cond delay="750"/>
                            </p:stCondLst>
                            <p:childTnLst>
                              <p:par>
                                <p:cTn id="99" presetID="10" presetClass="entr" presetSubtype="0" fill="hold" grpId="0" nodeType="afterEffect">
                                  <p:stCondLst>
                                    <p:cond delay="0"/>
                                  </p:stCondLst>
                                  <p:childTnLst>
                                    <p:set>
                                      <p:cBhvr>
                                        <p:cTn id="100" dur="1" fill="hold">
                                          <p:stCondLst>
                                            <p:cond delay="0"/>
                                          </p:stCondLst>
                                        </p:cTn>
                                        <p:tgtEl>
                                          <p:spTgt spid="18">
                                            <p:graphicEl>
                                              <a:chart seriesIdx="-4" categoryIdx="3" bldStep="category"/>
                                            </p:graphicEl>
                                          </p:spTgt>
                                        </p:tgtEl>
                                        <p:attrNameLst>
                                          <p:attrName>style.visibility</p:attrName>
                                        </p:attrNameLst>
                                      </p:cBhvr>
                                      <p:to>
                                        <p:strVal val="visible"/>
                                      </p:to>
                                    </p:set>
                                    <p:animEffect transition="in" filter="fade">
                                      <p:cBhvr>
                                        <p:cTn id="101" dur="250"/>
                                        <p:tgtEl>
                                          <p:spTgt spid="18">
                                            <p:graphicEl>
                                              <a:chart seriesIdx="-4" categoryIdx="3" bldStep="category"/>
                                            </p:graphicEl>
                                          </p:spTgt>
                                        </p:tgtEl>
                                      </p:cBhvr>
                                    </p:animEffect>
                                  </p:childTnLst>
                                </p:cTn>
                              </p:par>
                            </p:childTnLst>
                          </p:cTn>
                        </p:par>
                        <p:par>
                          <p:cTn id="102" fill="hold">
                            <p:stCondLst>
                              <p:cond delay="1000"/>
                            </p:stCondLst>
                            <p:childTnLst>
                              <p:par>
                                <p:cTn id="103" presetID="10" presetClass="entr" presetSubtype="0" fill="hold" grpId="0" nodeType="afterEffect">
                                  <p:stCondLst>
                                    <p:cond delay="0"/>
                                  </p:stCondLst>
                                  <p:childTnLst>
                                    <p:set>
                                      <p:cBhvr>
                                        <p:cTn id="104" dur="1" fill="hold">
                                          <p:stCondLst>
                                            <p:cond delay="0"/>
                                          </p:stCondLst>
                                        </p:cTn>
                                        <p:tgtEl>
                                          <p:spTgt spid="18">
                                            <p:graphicEl>
                                              <a:chart seriesIdx="-4" categoryIdx="4" bldStep="category"/>
                                            </p:graphicEl>
                                          </p:spTgt>
                                        </p:tgtEl>
                                        <p:attrNameLst>
                                          <p:attrName>style.visibility</p:attrName>
                                        </p:attrNameLst>
                                      </p:cBhvr>
                                      <p:to>
                                        <p:strVal val="visible"/>
                                      </p:to>
                                    </p:set>
                                    <p:animEffect transition="in" filter="fade">
                                      <p:cBhvr>
                                        <p:cTn id="105" dur="250"/>
                                        <p:tgtEl>
                                          <p:spTgt spid="18">
                                            <p:graphicEl>
                                              <a:chart seriesIdx="-4" categoryIdx="4" bldStep="category"/>
                                            </p:graphicEl>
                                          </p:spTgt>
                                        </p:tgtEl>
                                      </p:cBhvr>
                                    </p:animEffect>
                                  </p:childTnLst>
                                </p:cTn>
                              </p:par>
                            </p:childTnLst>
                          </p:cTn>
                        </p:par>
                        <p:par>
                          <p:cTn id="106" fill="hold">
                            <p:stCondLst>
                              <p:cond delay="1250"/>
                            </p:stCondLst>
                            <p:childTnLst>
                              <p:par>
                                <p:cTn id="107" presetID="10" presetClass="entr" presetSubtype="0" fill="hold" grpId="0" nodeType="afterEffect">
                                  <p:stCondLst>
                                    <p:cond delay="0"/>
                                  </p:stCondLst>
                                  <p:childTnLst>
                                    <p:set>
                                      <p:cBhvr>
                                        <p:cTn id="108" dur="1" fill="hold">
                                          <p:stCondLst>
                                            <p:cond delay="0"/>
                                          </p:stCondLst>
                                        </p:cTn>
                                        <p:tgtEl>
                                          <p:spTgt spid="18">
                                            <p:graphicEl>
                                              <a:chart seriesIdx="-4" categoryIdx="5" bldStep="category"/>
                                            </p:graphicEl>
                                          </p:spTgt>
                                        </p:tgtEl>
                                        <p:attrNameLst>
                                          <p:attrName>style.visibility</p:attrName>
                                        </p:attrNameLst>
                                      </p:cBhvr>
                                      <p:to>
                                        <p:strVal val="visible"/>
                                      </p:to>
                                    </p:set>
                                    <p:animEffect transition="in" filter="fade">
                                      <p:cBhvr>
                                        <p:cTn id="109" dur="250"/>
                                        <p:tgtEl>
                                          <p:spTgt spid="18">
                                            <p:graphicEl>
                                              <a:chart seriesIdx="-4" categoryIdx="5" bldStep="category"/>
                                            </p:graphicEl>
                                          </p:spTgt>
                                        </p:tgtEl>
                                      </p:cBhvr>
                                    </p:animEffect>
                                  </p:childTnLst>
                                </p:cTn>
                              </p:par>
                            </p:childTnLst>
                          </p:cTn>
                        </p:par>
                        <p:par>
                          <p:cTn id="110" fill="hold">
                            <p:stCondLst>
                              <p:cond delay="1500"/>
                            </p:stCondLst>
                            <p:childTnLst>
                              <p:par>
                                <p:cTn id="111" presetID="10" presetClass="entr" presetSubtype="0" fill="hold" grpId="0" nodeType="afterEffect">
                                  <p:stCondLst>
                                    <p:cond delay="0"/>
                                  </p:stCondLst>
                                  <p:childTnLst>
                                    <p:set>
                                      <p:cBhvr>
                                        <p:cTn id="112" dur="1" fill="hold">
                                          <p:stCondLst>
                                            <p:cond delay="0"/>
                                          </p:stCondLst>
                                        </p:cTn>
                                        <p:tgtEl>
                                          <p:spTgt spid="18">
                                            <p:graphicEl>
                                              <a:chart seriesIdx="-4" categoryIdx="6" bldStep="category"/>
                                            </p:graphicEl>
                                          </p:spTgt>
                                        </p:tgtEl>
                                        <p:attrNameLst>
                                          <p:attrName>style.visibility</p:attrName>
                                        </p:attrNameLst>
                                      </p:cBhvr>
                                      <p:to>
                                        <p:strVal val="visible"/>
                                      </p:to>
                                    </p:set>
                                    <p:animEffect transition="in" filter="fade">
                                      <p:cBhvr>
                                        <p:cTn id="113" dur="250"/>
                                        <p:tgtEl>
                                          <p:spTgt spid="18">
                                            <p:graphicEl>
                                              <a:chart seriesIdx="-4" categoryIdx="6" bldStep="category"/>
                                            </p:graphicEl>
                                          </p:spTgt>
                                        </p:tgtEl>
                                      </p:cBhvr>
                                    </p:animEffect>
                                  </p:childTnLst>
                                </p:cTn>
                              </p:par>
                            </p:childTnLst>
                          </p:cTn>
                        </p:par>
                        <p:par>
                          <p:cTn id="114" fill="hold">
                            <p:stCondLst>
                              <p:cond delay="1750"/>
                            </p:stCondLst>
                            <p:childTnLst>
                              <p:par>
                                <p:cTn id="115" presetID="10" presetClass="entr" presetSubtype="0" fill="hold" grpId="0" nodeType="afterEffect">
                                  <p:stCondLst>
                                    <p:cond delay="0"/>
                                  </p:stCondLst>
                                  <p:childTnLst>
                                    <p:set>
                                      <p:cBhvr>
                                        <p:cTn id="116" dur="1" fill="hold">
                                          <p:stCondLst>
                                            <p:cond delay="0"/>
                                          </p:stCondLst>
                                        </p:cTn>
                                        <p:tgtEl>
                                          <p:spTgt spid="18">
                                            <p:graphicEl>
                                              <a:chart seriesIdx="-4" categoryIdx="7" bldStep="category"/>
                                            </p:graphicEl>
                                          </p:spTgt>
                                        </p:tgtEl>
                                        <p:attrNameLst>
                                          <p:attrName>style.visibility</p:attrName>
                                        </p:attrNameLst>
                                      </p:cBhvr>
                                      <p:to>
                                        <p:strVal val="visible"/>
                                      </p:to>
                                    </p:set>
                                    <p:animEffect transition="in" filter="fade">
                                      <p:cBhvr>
                                        <p:cTn id="117" dur="250"/>
                                        <p:tgtEl>
                                          <p:spTgt spid="18">
                                            <p:graphicEl>
                                              <a:chart seriesIdx="-4" categoryIdx="7" bldStep="category"/>
                                            </p:graphicEl>
                                          </p:spTgt>
                                        </p:tgtEl>
                                      </p:cBhvr>
                                    </p:animEffect>
                                  </p:childTnLst>
                                </p:cTn>
                              </p:par>
                            </p:childTnLst>
                          </p:cTn>
                        </p:par>
                        <p:par>
                          <p:cTn id="118" fill="hold">
                            <p:stCondLst>
                              <p:cond delay="2000"/>
                            </p:stCondLst>
                            <p:childTnLst>
                              <p:par>
                                <p:cTn id="119" presetID="10" presetClass="entr" presetSubtype="0" fill="hold" grpId="0" nodeType="afterEffect">
                                  <p:stCondLst>
                                    <p:cond delay="0"/>
                                  </p:stCondLst>
                                  <p:childTnLst>
                                    <p:set>
                                      <p:cBhvr>
                                        <p:cTn id="120" dur="1" fill="hold">
                                          <p:stCondLst>
                                            <p:cond delay="0"/>
                                          </p:stCondLst>
                                        </p:cTn>
                                        <p:tgtEl>
                                          <p:spTgt spid="18">
                                            <p:graphicEl>
                                              <a:chart seriesIdx="-4" categoryIdx="8" bldStep="category"/>
                                            </p:graphicEl>
                                          </p:spTgt>
                                        </p:tgtEl>
                                        <p:attrNameLst>
                                          <p:attrName>style.visibility</p:attrName>
                                        </p:attrNameLst>
                                      </p:cBhvr>
                                      <p:to>
                                        <p:strVal val="visible"/>
                                      </p:to>
                                    </p:set>
                                    <p:animEffect transition="in" filter="fade">
                                      <p:cBhvr>
                                        <p:cTn id="121" dur="250"/>
                                        <p:tgtEl>
                                          <p:spTgt spid="18">
                                            <p:graphicEl>
                                              <a:chart seriesIdx="-4" categoryIdx="8" bldStep="category"/>
                                            </p:graphicEl>
                                          </p:spTgt>
                                        </p:tgtEl>
                                      </p:cBhvr>
                                    </p:animEffect>
                                  </p:childTnLst>
                                </p:cTn>
                              </p:par>
                            </p:childTnLst>
                          </p:cTn>
                        </p:par>
                        <p:par>
                          <p:cTn id="122" fill="hold">
                            <p:stCondLst>
                              <p:cond delay="2250"/>
                            </p:stCondLst>
                            <p:childTnLst>
                              <p:par>
                                <p:cTn id="123" presetID="10" presetClass="entr" presetSubtype="0" fill="hold" grpId="0" nodeType="afterEffect">
                                  <p:stCondLst>
                                    <p:cond delay="0"/>
                                  </p:stCondLst>
                                  <p:childTnLst>
                                    <p:set>
                                      <p:cBhvr>
                                        <p:cTn id="124" dur="1" fill="hold">
                                          <p:stCondLst>
                                            <p:cond delay="0"/>
                                          </p:stCondLst>
                                        </p:cTn>
                                        <p:tgtEl>
                                          <p:spTgt spid="18">
                                            <p:graphicEl>
                                              <a:chart seriesIdx="-4" categoryIdx="9" bldStep="category"/>
                                            </p:graphicEl>
                                          </p:spTgt>
                                        </p:tgtEl>
                                        <p:attrNameLst>
                                          <p:attrName>style.visibility</p:attrName>
                                        </p:attrNameLst>
                                      </p:cBhvr>
                                      <p:to>
                                        <p:strVal val="visible"/>
                                      </p:to>
                                    </p:set>
                                    <p:animEffect transition="in" filter="fade">
                                      <p:cBhvr>
                                        <p:cTn id="125" dur="250"/>
                                        <p:tgtEl>
                                          <p:spTgt spid="18">
                                            <p:graphicEl>
                                              <a:chart seriesIdx="-4" categoryIdx="9" bldStep="category"/>
                                            </p:graphicEl>
                                          </p:spTgt>
                                        </p:tgtEl>
                                      </p:cBhvr>
                                    </p:animEffect>
                                  </p:childTnLst>
                                </p:cTn>
                              </p:par>
                            </p:childTnLst>
                          </p:cTn>
                        </p:par>
                        <p:par>
                          <p:cTn id="126" fill="hold">
                            <p:stCondLst>
                              <p:cond delay="2500"/>
                            </p:stCondLst>
                            <p:childTnLst>
                              <p:par>
                                <p:cTn id="127" presetID="10" presetClass="entr" presetSubtype="0" fill="hold" grpId="0" nodeType="afterEffect">
                                  <p:stCondLst>
                                    <p:cond delay="0"/>
                                  </p:stCondLst>
                                  <p:childTnLst>
                                    <p:set>
                                      <p:cBhvr>
                                        <p:cTn id="128" dur="1" fill="hold">
                                          <p:stCondLst>
                                            <p:cond delay="0"/>
                                          </p:stCondLst>
                                        </p:cTn>
                                        <p:tgtEl>
                                          <p:spTgt spid="18">
                                            <p:graphicEl>
                                              <a:chart seriesIdx="-4" categoryIdx="10" bldStep="category"/>
                                            </p:graphicEl>
                                          </p:spTgt>
                                        </p:tgtEl>
                                        <p:attrNameLst>
                                          <p:attrName>style.visibility</p:attrName>
                                        </p:attrNameLst>
                                      </p:cBhvr>
                                      <p:to>
                                        <p:strVal val="visible"/>
                                      </p:to>
                                    </p:set>
                                    <p:animEffect transition="in" filter="fade">
                                      <p:cBhvr>
                                        <p:cTn id="129" dur="250"/>
                                        <p:tgtEl>
                                          <p:spTgt spid="18">
                                            <p:graphicEl>
                                              <a:chart seriesIdx="-4" categoryIdx="10" bldStep="category"/>
                                            </p:graphicEl>
                                          </p:spTgt>
                                        </p:tgtEl>
                                      </p:cBhvr>
                                    </p:animEffect>
                                  </p:childTnLst>
                                </p:cTn>
                              </p:par>
                            </p:childTnLst>
                          </p:cTn>
                        </p:par>
                        <p:par>
                          <p:cTn id="130" fill="hold">
                            <p:stCondLst>
                              <p:cond delay="2750"/>
                            </p:stCondLst>
                            <p:childTnLst>
                              <p:par>
                                <p:cTn id="131" presetID="10" presetClass="entr" presetSubtype="0" fill="hold" grpId="0" nodeType="afterEffect">
                                  <p:stCondLst>
                                    <p:cond delay="0"/>
                                  </p:stCondLst>
                                  <p:childTnLst>
                                    <p:set>
                                      <p:cBhvr>
                                        <p:cTn id="132" dur="1" fill="hold">
                                          <p:stCondLst>
                                            <p:cond delay="0"/>
                                          </p:stCondLst>
                                        </p:cTn>
                                        <p:tgtEl>
                                          <p:spTgt spid="18">
                                            <p:graphicEl>
                                              <a:chart seriesIdx="-4" categoryIdx="11" bldStep="category"/>
                                            </p:graphicEl>
                                          </p:spTgt>
                                        </p:tgtEl>
                                        <p:attrNameLst>
                                          <p:attrName>style.visibility</p:attrName>
                                        </p:attrNameLst>
                                      </p:cBhvr>
                                      <p:to>
                                        <p:strVal val="visible"/>
                                      </p:to>
                                    </p:set>
                                    <p:animEffect transition="in" filter="fade">
                                      <p:cBhvr>
                                        <p:cTn id="133" dur="250"/>
                                        <p:tgtEl>
                                          <p:spTgt spid="18">
                                            <p:graphicEl>
                                              <a:chart seriesIdx="-4" categoryIdx="11" bldStep="category"/>
                                            </p:graphicEl>
                                          </p:spTgt>
                                        </p:tgtEl>
                                      </p:cBhvr>
                                    </p:animEffect>
                                  </p:childTnLst>
                                </p:cTn>
                              </p:par>
                            </p:childTnLst>
                          </p:cTn>
                        </p:par>
                        <p:par>
                          <p:cTn id="134" fill="hold">
                            <p:stCondLst>
                              <p:cond delay="3000"/>
                            </p:stCondLst>
                            <p:childTnLst>
                              <p:par>
                                <p:cTn id="135" presetID="10" presetClass="entr" presetSubtype="0" fill="hold" grpId="0" nodeType="afterEffect">
                                  <p:stCondLst>
                                    <p:cond delay="0"/>
                                  </p:stCondLst>
                                  <p:childTnLst>
                                    <p:set>
                                      <p:cBhvr>
                                        <p:cTn id="136" dur="1" fill="hold">
                                          <p:stCondLst>
                                            <p:cond delay="0"/>
                                          </p:stCondLst>
                                        </p:cTn>
                                        <p:tgtEl>
                                          <p:spTgt spid="18">
                                            <p:graphicEl>
                                              <a:chart seriesIdx="-4" categoryIdx="12" bldStep="category"/>
                                            </p:graphicEl>
                                          </p:spTgt>
                                        </p:tgtEl>
                                        <p:attrNameLst>
                                          <p:attrName>style.visibility</p:attrName>
                                        </p:attrNameLst>
                                      </p:cBhvr>
                                      <p:to>
                                        <p:strVal val="visible"/>
                                      </p:to>
                                    </p:set>
                                    <p:animEffect transition="in" filter="fade">
                                      <p:cBhvr>
                                        <p:cTn id="137" dur="250"/>
                                        <p:tgtEl>
                                          <p:spTgt spid="18">
                                            <p:graphicEl>
                                              <a:chart seriesIdx="-4" categoryIdx="12" bldStep="category"/>
                                            </p:graphicEl>
                                          </p:spTgt>
                                        </p:tgtEl>
                                      </p:cBhvr>
                                    </p:animEffect>
                                  </p:childTnLst>
                                </p:cTn>
                              </p:par>
                            </p:childTnLst>
                          </p:cTn>
                        </p:par>
                        <p:par>
                          <p:cTn id="138" fill="hold">
                            <p:stCondLst>
                              <p:cond delay="3250"/>
                            </p:stCondLst>
                            <p:childTnLst>
                              <p:par>
                                <p:cTn id="139" presetID="10" presetClass="entr" presetSubtype="0" fill="hold" grpId="0" nodeType="afterEffect">
                                  <p:stCondLst>
                                    <p:cond delay="0"/>
                                  </p:stCondLst>
                                  <p:childTnLst>
                                    <p:set>
                                      <p:cBhvr>
                                        <p:cTn id="140" dur="1" fill="hold">
                                          <p:stCondLst>
                                            <p:cond delay="0"/>
                                          </p:stCondLst>
                                        </p:cTn>
                                        <p:tgtEl>
                                          <p:spTgt spid="18">
                                            <p:graphicEl>
                                              <a:chart seriesIdx="-4" categoryIdx="13" bldStep="category"/>
                                            </p:graphicEl>
                                          </p:spTgt>
                                        </p:tgtEl>
                                        <p:attrNameLst>
                                          <p:attrName>style.visibility</p:attrName>
                                        </p:attrNameLst>
                                      </p:cBhvr>
                                      <p:to>
                                        <p:strVal val="visible"/>
                                      </p:to>
                                    </p:set>
                                    <p:animEffect transition="in" filter="fade">
                                      <p:cBhvr>
                                        <p:cTn id="141" dur="250"/>
                                        <p:tgtEl>
                                          <p:spTgt spid="18">
                                            <p:graphicEl>
                                              <a:chart seriesIdx="-4" categoryIdx="13" bldStep="category"/>
                                            </p:graphicEl>
                                          </p:spTgt>
                                        </p:tgtEl>
                                      </p:cBhvr>
                                    </p:animEffect>
                                  </p:childTnLst>
                                </p:cTn>
                              </p:par>
                            </p:childTnLst>
                          </p:cTn>
                        </p:par>
                        <p:par>
                          <p:cTn id="142" fill="hold">
                            <p:stCondLst>
                              <p:cond delay="3500"/>
                            </p:stCondLst>
                            <p:childTnLst>
                              <p:par>
                                <p:cTn id="143" presetID="10" presetClass="entr" presetSubtype="0" fill="hold" grpId="0" nodeType="afterEffect">
                                  <p:stCondLst>
                                    <p:cond delay="0"/>
                                  </p:stCondLst>
                                  <p:childTnLst>
                                    <p:set>
                                      <p:cBhvr>
                                        <p:cTn id="144" dur="1" fill="hold">
                                          <p:stCondLst>
                                            <p:cond delay="0"/>
                                          </p:stCondLst>
                                        </p:cTn>
                                        <p:tgtEl>
                                          <p:spTgt spid="18">
                                            <p:graphicEl>
                                              <a:chart seriesIdx="-4" categoryIdx="14" bldStep="category"/>
                                            </p:graphicEl>
                                          </p:spTgt>
                                        </p:tgtEl>
                                        <p:attrNameLst>
                                          <p:attrName>style.visibility</p:attrName>
                                        </p:attrNameLst>
                                      </p:cBhvr>
                                      <p:to>
                                        <p:strVal val="visible"/>
                                      </p:to>
                                    </p:set>
                                    <p:animEffect transition="in" filter="fade">
                                      <p:cBhvr>
                                        <p:cTn id="145" dur="250"/>
                                        <p:tgtEl>
                                          <p:spTgt spid="18">
                                            <p:graphicEl>
                                              <a:chart seriesIdx="-4" categoryIdx="14" bldStep="category"/>
                                            </p:graphicEl>
                                          </p:spTgt>
                                        </p:tgtEl>
                                      </p:cBhvr>
                                    </p:animEffect>
                                  </p:childTnLst>
                                </p:cTn>
                              </p:par>
                            </p:childTnLst>
                          </p:cTn>
                        </p:par>
                        <p:par>
                          <p:cTn id="146" fill="hold">
                            <p:stCondLst>
                              <p:cond delay="3750"/>
                            </p:stCondLst>
                            <p:childTnLst>
                              <p:par>
                                <p:cTn id="147" presetID="10" presetClass="entr" presetSubtype="0" fill="hold" grpId="0" nodeType="afterEffect">
                                  <p:stCondLst>
                                    <p:cond delay="0"/>
                                  </p:stCondLst>
                                  <p:childTnLst>
                                    <p:set>
                                      <p:cBhvr>
                                        <p:cTn id="148" dur="1" fill="hold">
                                          <p:stCondLst>
                                            <p:cond delay="0"/>
                                          </p:stCondLst>
                                        </p:cTn>
                                        <p:tgtEl>
                                          <p:spTgt spid="18">
                                            <p:graphicEl>
                                              <a:chart seriesIdx="-4" categoryIdx="15" bldStep="category"/>
                                            </p:graphicEl>
                                          </p:spTgt>
                                        </p:tgtEl>
                                        <p:attrNameLst>
                                          <p:attrName>style.visibility</p:attrName>
                                        </p:attrNameLst>
                                      </p:cBhvr>
                                      <p:to>
                                        <p:strVal val="visible"/>
                                      </p:to>
                                    </p:set>
                                    <p:animEffect transition="in" filter="fade">
                                      <p:cBhvr>
                                        <p:cTn id="149" dur="250"/>
                                        <p:tgtEl>
                                          <p:spTgt spid="18">
                                            <p:graphicEl>
                                              <a:chart seriesIdx="-4" categoryIdx="15" bldStep="category"/>
                                            </p:graphicEl>
                                          </p:spTgt>
                                        </p:tgtEl>
                                      </p:cBhvr>
                                    </p:animEffect>
                                  </p:childTnLst>
                                </p:cTn>
                              </p:par>
                            </p:childTnLst>
                          </p:cTn>
                        </p:par>
                        <p:par>
                          <p:cTn id="150" fill="hold">
                            <p:stCondLst>
                              <p:cond delay="4000"/>
                            </p:stCondLst>
                            <p:childTnLst>
                              <p:par>
                                <p:cTn id="151" presetID="10" presetClass="entr" presetSubtype="0" fill="hold" grpId="0" nodeType="afterEffect">
                                  <p:stCondLst>
                                    <p:cond delay="0"/>
                                  </p:stCondLst>
                                  <p:childTnLst>
                                    <p:set>
                                      <p:cBhvr>
                                        <p:cTn id="152" dur="1" fill="hold">
                                          <p:stCondLst>
                                            <p:cond delay="0"/>
                                          </p:stCondLst>
                                        </p:cTn>
                                        <p:tgtEl>
                                          <p:spTgt spid="18">
                                            <p:graphicEl>
                                              <a:chart seriesIdx="-4" categoryIdx="16" bldStep="category"/>
                                            </p:graphicEl>
                                          </p:spTgt>
                                        </p:tgtEl>
                                        <p:attrNameLst>
                                          <p:attrName>style.visibility</p:attrName>
                                        </p:attrNameLst>
                                      </p:cBhvr>
                                      <p:to>
                                        <p:strVal val="visible"/>
                                      </p:to>
                                    </p:set>
                                    <p:animEffect transition="in" filter="fade">
                                      <p:cBhvr>
                                        <p:cTn id="153" dur="250"/>
                                        <p:tgtEl>
                                          <p:spTgt spid="18">
                                            <p:graphicEl>
                                              <a:chart seriesIdx="-4" categoryIdx="16" bldStep="category"/>
                                            </p:graphicEl>
                                          </p:spTgt>
                                        </p:tgtEl>
                                      </p:cBhvr>
                                    </p:animEffect>
                                  </p:childTnLst>
                                </p:cTn>
                              </p:par>
                            </p:childTnLst>
                          </p:cTn>
                        </p:par>
                        <p:par>
                          <p:cTn id="154" fill="hold">
                            <p:stCondLst>
                              <p:cond delay="4250"/>
                            </p:stCondLst>
                            <p:childTnLst>
                              <p:par>
                                <p:cTn id="155" presetID="10" presetClass="entr" presetSubtype="0" fill="hold" grpId="0" nodeType="afterEffect">
                                  <p:stCondLst>
                                    <p:cond delay="0"/>
                                  </p:stCondLst>
                                  <p:childTnLst>
                                    <p:set>
                                      <p:cBhvr>
                                        <p:cTn id="156" dur="1" fill="hold">
                                          <p:stCondLst>
                                            <p:cond delay="0"/>
                                          </p:stCondLst>
                                        </p:cTn>
                                        <p:tgtEl>
                                          <p:spTgt spid="18">
                                            <p:graphicEl>
                                              <a:chart seriesIdx="-4" categoryIdx="17" bldStep="category"/>
                                            </p:graphicEl>
                                          </p:spTgt>
                                        </p:tgtEl>
                                        <p:attrNameLst>
                                          <p:attrName>style.visibility</p:attrName>
                                        </p:attrNameLst>
                                      </p:cBhvr>
                                      <p:to>
                                        <p:strVal val="visible"/>
                                      </p:to>
                                    </p:set>
                                    <p:animEffect transition="in" filter="fade">
                                      <p:cBhvr>
                                        <p:cTn id="157" dur="250"/>
                                        <p:tgtEl>
                                          <p:spTgt spid="18">
                                            <p:graphicEl>
                                              <a:chart seriesIdx="-4" categoryIdx="17" bldStep="category"/>
                                            </p:graphicEl>
                                          </p:spTgt>
                                        </p:tgtEl>
                                      </p:cBhvr>
                                    </p:animEffect>
                                  </p:childTnLst>
                                </p:cTn>
                              </p:par>
                            </p:childTnLst>
                          </p:cTn>
                        </p:par>
                      </p:childTnLst>
                    </p:cTn>
                  </p:par>
                  <p:par>
                    <p:cTn id="158" fill="hold">
                      <p:stCondLst>
                        <p:cond delay="indefinite"/>
                      </p:stCondLst>
                      <p:childTnLst>
                        <p:par>
                          <p:cTn id="159" fill="hold">
                            <p:stCondLst>
                              <p:cond delay="0"/>
                            </p:stCondLst>
                            <p:childTnLst>
                              <p:par>
                                <p:cTn id="160" presetID="22" presetClass="entr" presetSubtype="8" fill="hold" nodeType="clickEffect">
                                  <p:stCondLst>
                                    <p:cond delay="0"/>
                                  </p:stCondLst>
                                  <p:childTnLst>
                                    <p:set>
                                      <p:cBhvr>
                                        <p:cTn id="161" dur="1" fill="hold">
                                          <p:stCondLst>
                                            <p:cond delay="0"/>
                                          </p:stCondLst>
                                        </p:cTn>
                                        <p:tgtEl>
                                          <p:spTgt spid="4"/>
                                        </p:tgtEl>
                                        <p:attrNameLst>
                                          <p:attrName>style.visibility</p:attrName>
                                        </p:attrNameLst>
                                      </p:cBhvr>
                                      <p:to>
                                        <p:strVal val="visible"/>
                                      </p:to>
                                    </p:set>
                                    <p:animEffect transition="in" filter="wipe(left)">
                                      <p:cBhvr>
                                        <p:cTn id="1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uiExpand="1">
        <p:bldSub>
          <a:bldChart bld="category"/>
        </p:bldSub>
      </p:bldGraphic>
      <p:bldGraphic spid="18" grpId="0" uiExpand="1">
        <p:bldSub>
          <a:bldChart bld="category"/>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08D92AA2-FF1F-4CA3-AD27-171036E2E949}" type="slidenum">
              <a:rPr lang="pl-PL"/>
              <a:pPr>
                <a:defRPr/>
              </a:pPr>
              <a:t>4</a:t>
            </a:fld>
            <a:endParaRPr lang="pl-PL"/>
          </a:p>
        </p:txBody>
      </p:sp>
      <p:sp>
        <p:nvSpPr>
          <p:cNvPr id="10" name="Title 1"/>
          <p:cNvSpPr txBox="1">
            <a:spLocks noChangeAspect="1"/>
          </p:cNvSpPr>
          <p:nvPr/>
        </p:nvSpPr>
        <p:spPr>
          <a:xfrm>
            <a:off x="0" y="0"/>
            <a:ext cx="6012160"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rPr>
              <a:t>DURATION OF WORKING LIFE</a:t>
            </a:r>
            <a:endParaRPr lang="pl-PL" sz="2800" dirty="0">
              <a:solidFill>
                <a:prstClr val="white"/>
              </a:solidFill>
            </a:endParaRPr>
          </a:p>
        </p:txBody>
      </p:sp>
      <p:sp>
        <p:nvSpPr>
          <p:cNvPr id="15" name="Prostokąt zaokrąglony 14"/>
          <p:cNvSpPr/>
          <p:nvPr/>
        </p:nvSpPr>
        <p:spPr>
          <a:xfrm>
            <a:off x="5075237" y="1074623"/>
            <a:ext cx="1152525" cy="576262"/>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a:solidFill>
                  <a:schemeClr val="bg1"/>
                </a:solidFill>
              </a:rPr>
              <a:t>2010</a:t>
            </a:r>
          </a:p>
        </p:txBody>
      </p:sp>
      <p:grpSp>
        <p:nvGrpSpPr>
          <p:cNvPr id="13" name="Grupa 12"/>
          <p:cNvGrpSpPr/>
          <p:nvPr/>
        </p:nvGrpSpPr>
        <p:grpSpPr>
          <a:xfrm>
            <a:off x="13226" y="2059660"/>
            <a:ext cx="8057632" cy="469536"/>
            <a:chOff x="13226" y="2059660"/>
            <a:chExt cx="8057632" cy="469536"/>
          </a:xfrm>
        </p:grpSpPr>
        <p:sp>
          <p:nvSpPr>
            <p:cNvPr id="29" name="pole tekstowe 28"/>
            <p:cNvSpPr txBox="1">
              <a:spLocks noChangeArrowheads="1"/>
            </p:cNvSpPr>
            <p:nvPr/>
          </p:nvSpPr>
          <p:spPr bwMode="auto">
            <a:xfrm>
              <a:off x="13226" y="2067233"/>
              <a:ext cx="3240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a:solidFill>
                    <a:srgbClr val="0573C2"/>
                  </a:solidFill>
                </a:rPr>
                <a:t>POLAND</a:t>
              </a:r>
            </a:p>
          </p:txBody>
        </p:sp>
        <p:grpSp>
          <p:nvGrpSpPr>
            <p:cNvPr id="2" name="Grupa 37"/>
            <p:cNvGrpSpPr>
              <a:grpSpLocks/>
            </p:cNvGrpSpPr>
            <p:nvPr/>
          </p:nvGrpSpPr>
          <p:grpSpPr bwMode="auto">
            <a:xfrm>
              <a:off x="3055547" y="2059660"/>
              <a:ext cx="5015311" cy="431800"/>
              <a:chOff x="531981" y="3212976"/>
              <a:chExt cx="7496404" cy="432048"/>
            </a:xfrm>
          </p:grpSpPr>
          <p:sp>
            <p:nvSpPr>
              <p:cNvPr id="17" name="Prostokąt zaokrąglony 16"/>
              <p:cNvSpPr/>
              <p:nvPr/>
            </p:nvSpPr>
            <p:spPr>
              <a:xfrm>
                <a:off x="3624758" y="3212976"/>
                <a:ext cx="1722683"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a:solidFill>
                      <a:schemeClr val="tx2">
                        <a:lumMod val="75000"/>
                      </a:schemeClr>
                    </a:solidFill>
                  </a:rPr>
                  <a:t>31,6</a:t>
                </a:r>
              </a:p>
            </p:txBody>
          </p:sp>
          <p:sp>
            <p:nvSpPr>
              <p:cNvPr id="31" name="Prostokąt zaokrąglony 30"/>
              <p:cNvSpPr/>
              <p:nvPr/>
            </p:nvSpPr>
            <p:spPr>
              <a:xfrm>
                <a:off x="6424601" y="3212976"/>
                <a:ext cx="1603784"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a:solidFill>
                      <a:srgbClr val="0573C2"/>
                    </a:solidFill>
                  </a:rPr>
                  <a:t>32,1</a:t>
                </a:r>
              </a:p>
            </p:txBody>
          </p:sp>
          <p:sp>
            <p:nvSpPr>
              <p:cNvPr id="32" name="Prostokąt zaokrąglony 31"/>
              <p:cNvSpPr/>
              <p:nvPr/>
            </p:nvSpPr>
            <p:spPr>
              <a:xfrm>
                <a:off x="531981" y="3212976"/>
                <a:ext cx="1686311"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a:solidFill>
                      <a:schemeClr val="tx2">
                        <a:lumMod val="75000"/>
                      </a:schemeClr>
                    </a:solidFill>
                  </a:rPr>
                  <a:t>30,6</a:t>
                </a:r>
              </a:p>
            </p:txBody>
          </p:sp>
        </p:grpSp>
      </p:grpSp>
      <p:grpSp>
        <p:nvGrpSpPr>
          <p:cNvPr id="8" name="Grupa 7"/>
          <p:cNvGrpSpPr/>
          <p:nvPr/>
        </p:nvGrpSpPr>
        <p:grpSpPr>
          <a:xfrm>
            <a:off x="-86030" y="2707732"/>
            <a:ext cx="8156889" cy="461963"/>
            <a:chOff x="-86030" y="2707732"/>
            <a:chExt cx="8156889" cy="461963"/>
          </a:xfrm>
        </p:grpSpPr>
        <p:sp>
          <p:nvSpPr>
            <p:cNvPr id="30" name="pole tekstowe 29"/>
            <p:cNvSpPr txBox="1">
              <a:spLocks noChangeArrowheads="1"/>
            </p:cNvSpPr>
            <p:nvPr/>
          </p:nvSpPr>
          <p:spPr bwMode="auto">
            <a:xfrm>
              <a:off x="-86030" y="2707732"/>
              <a:ext cx="3095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a:solidFill>
                    <a:srgbClr val="0573C2"/>
                  </a:solidFill>
                </a:rPr>
                <a:t>EUROPEAN UNION 28</a:t>
              </a:r>
            </a:p>
          </p:txBody>
        </p:sp>
        <p:grpSp>
          <p:nvGrpSpPr>
            <p:cNvPr id="3" name="Grupa 36"/>
            <p:cNvGrpSpPr>
              <a:grpSpLocks/>
            </p:cNvGrpSpPr>
            <p:nvPr/>
          </p:nvGrpSpPr>
          <p:grpSpPr bwMode="auto">
            <a:xfrm>
              <a:off x="3055547" y="2736307"/>
              <a:ext cx="5015312" cy="433388"/>
              <a:chOff x="827584" y="3933056"/>
              <a:chExt cx="7088374" cy="432048"/>
            </a:xfrm>
          </p:grpSpPr>
          <p:sp>
            <p:nvSpPr>
              <p:cNvPr id="33" name="Prostokąt zaokrąglony 32"/>
              <p:cNvSpPr/>
              <p:nvPr/>
            </p:nvSpPr>
            <p:spPr>
              <a:xfrm>
                <a:off x="3752019" y="3933056"/>
                <a:ext cx="1628917"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a:solidFill>
                      <a:schemeClr val="tx2">
                        <a:lumMod val="75000"/>
                      </a:schemeClr>
                    </a:solidFill>
                  </a:rPr>
                  <a:t>34,5</a:t>
                </a:r>
              </a:p>
            </p:txBody>
          </p:sp>
          <p:sp>
            <p:nvSpPr>
              <p:cNvPr id="34" name="Prostokąt zaokrąglony 33"/>
              <p:cNvSpPr/>
              <p:nvPr/>
            </p:nvSpPr>
            <p:spPr>
              <a:xfrm>
                <a:off x="6399468" y="3933056"/>
                <a:ext cx="1516490"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a:solidFill>
                      <a:srgbClr val="0573C2"/>
                    </a:solidFill>
                  </a:rPr>
                  <a:t>35,0</a:t>
                </a:r>
              </a:p>
            </p:txBody>
          </p:sp>
          <p:sp>
            <p:nvSpPr>
              <p:cNvPr id="35" name="Prostokąt zaokrąglony 34"/>
              <p:cNvSpPr/>
              <p:nvPr/>
            </p:nvSpPr>
            <p:spPr>
              <a:xfrm>
                <a:off x="827584" y="3933056"/>
                <a:ext cx="1594526"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a:solidFill>
                      <a:schemeClr val="tx2">
                        <a:lumMod val="75000"/>
                      </a:schemeClr>
                    </a:solidFill>
                  </a:rPr>
                  <a:t>33,6</a:t>
                </a:r>
              </a:p>
            </p:txBody>
          </p:sp>
        </p:grpSp>
      </p:grpSp>
      <p:sp>
        <p:nvSpPr>
          <p:cNvPr id="36" name="Prostokąt zaokrąglony 35"/>
          <p:cNvSpPr/>
          <p:nvPr/>
        </p:nvSpPr>
        <p:spPr>
          <a:xfrm>
            <a:off x="6948413" y="1074622"/>
            <a:ext cx="1152525" cy="576263"/>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smtClean="0">
                <a:solidFill>
                  <a:schemeClr val="bg1"/>
                </a:solidFill>
              </a:rPr>
              <a:t>2012</a:t>
            </a:r>
            <a:endParaRPr lang="pl-PL" sz="2000" b="1" dirty="0">
              <a:solidFill>
                <a:schemeClr val="bg1"/>
              </a:solidFill>
            </a:endParaRPr>
          </a:p>
        </p:txBody>
      </p:sp>
      <p:sp>
        <p:nvSpPr>
          <p:cNvPr id="38" name="Prostokąt zaokrąglony 37"/>
          <p:cNvSpPr/>
          <p:nvPr/>
        </p:nvSpPr>
        <p:spPr>
          <a:xfrm>
            <a:off x="2981747" y="1087547"/>
            <a:ext cx="1152525" cy="576263"/>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a:solidFill>
                  <a:schemeClr val="bg1"/>
                </a:solidFill>
              </a:rPr>
              <a:t>2005</a:t>
            </a:r>
          </a:p>
        </p:txBody>
      </p:sp>
      <p:pic>
        <p:nvPicPr>
          <p:cNvPr id="51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upa 11"/>
          <p:cNvGrpSpPr/>
          <p:nvPr/>
        </p:nvGrpSpPr>
        <p:grpSpPr>
          <a:xfrm>
            <a:off x="-23739" y="3319916"/>
            <a:ext cx="8096607" cy="461963"/>
            <a:chOff x="-23739" y="3319916"/>
            <a:chExt cx="8096607" cy="461963"/>
          </a:xfrm>
        </p:grpSpPr>
        <p:sp>
          <p:nvSpPr>
            <p:cNvPr id="37" name="pole tekstowe 36"/>
            <p:cNvSpPr txBox="1">
              <a:spLocks noChangeArrowheads="1"/>
            </p:cNvSpPr>
            <p:nvPr/>
          </p:nvSpPr>
          <p:spPr bwMode="auto">
            <a:xfrm>
              <a:off x="-23739" y="3319916"/>
              <a:ext cx="3095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smtClean="0">
                  <a:solidFill>
                    <a:srgbClr val="0573C2"/>
                  </a:solidFill>
                </a:rPr>
                <a:t>LATVIA</a:t>
              </a:r>
              <a:endParaRPr lang="pl-PL" altLang="pl-PL" sz="2400" b="1" dirty="0">
                <a:solidFill>
                  <a:srgbClr val="0573C2"/>
                </a:solidFill>
              </a:endParaRPr>
            </a:p>
          </p:txBody>
        </p:sp>
        <p:grpSp>
          <p:nvGrpSpPr>
            <p:cNvPr id="40" name="Grupa 36"/>
            <p:cNvGrpSpPr>
              <a:grpSpLocks/>
            </p:cNvGrpSpPr>
            <p:nvPr/>
          </p:nvGrpSpPr>
          <p:grpSpPr bwMode="auto">
            <a:xfrm>
              <a:off x="3057556" y="3348491"/>
              <a:ext cx="5015312" cy="433388"/>
              <a:chOff x="827584" y="3933056"/>
              <a:chExt cx="7088374" cy="432048"/>
            </a:xfrm>
          </p:grpSpPr>
          <p:sp>
            <p:nvSpPr>
              <p:cNvPr id="41" name="Prostokąt zaokrąglony 40"/>
              <p:cNvSpPr/>
              <p:nvPr/>
            </p:nvSpPr>
            <p:spPr>
              <a:xfrm>
                <a:off x="3752019" y="3933056"/>
                <a:ext cx="1628917"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34,4</a:t>
                </a:r>
                <a:endParaRPr lang="pl-PL" sz="2000" dirty="0">
                  <a:solidFill>
                    <a:schemeClr val="tx2">
                      <a:lumMod val="75000"/>
                    </a:schemeClr>
                  </a:solidFill>
                </a:endParaRPr>
              </a:p>
            </p:txBody>
          </p:sp>
          <p:sp>
            <p:nvSpPr>
              <p:cNvPr id="42" name="Prostokąt zaokrąglony 41"/>
              <p:cNvSpPr/>
              <p:nvPr/>
            </p:nvSpPr>
            <p:spPr>
              <a:xfrm>
                <a:off x="6399468" y="3933056"/>
                <a:ext cx="1516490"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a:solidFill>
                      <a:srgbClr val="0573C2"/>
                    </a:solidFill>
                  </a:rPr>
                  <a:t>35,0</a:t>
                </a:r>
              </a:p>
            </p:txBody>
          </p:sp>
          <p:sp>
            <p:nvSpPr>
              <p:cNvPr id="46" name="Prostokąt zaokrąglony 45"/>
              <p:cNvSpPr/>
              <p:nvPr/>
            </p:nvSpPr>
            <p:spPr>
              <a:xfrm>
                <a:off x="827584" y="3933056"/>
                <a:ext cx="1594526"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33,4</a:t>
                </a:r>
                <a:endParaRPr lang="pl-PL" sz="2000" dirty="0">
                  <a:solidFill>
                    <a:schemeClr val="tx2">
                      <a:lumMod val="75000"/>
                    </a:schemeClr>
                  </a:solidFill>
                </a:endParaRPr>
              </a:p>
            </p:txBody>
          </p:sp>
        </p:grpSp>
      </p:grpSp>
      <p:grpSp>
        <p:nvGrpSpPr>
          <p:cNvPr id="6" name="Grupa 5"/>
          <p:cNvGrpSpPr/>
          <p:nvPr/>
        </p:nvGrpSpPr>
        <p:grpSpPr>
          <a:xfrm>
            <a:off x="44627" y="1271106"/>
            <a:ext cx="8238682" cy="601101"/>
            <a:chOff x="77734" y="1459747"/>
            <a:chExt cx="8238682" cy="601101"/>
          </a:xfrm>
        </p:grpSpPr>
        <p:cxnSp>
          <p:nvCxnSpPr>
            <p:cNvPr id="21" name="Łącznik prosty ze strzałką 20"/>
            <p:cNvCxnSpPr/>
            <p:nvPr/>
          </p:nvCxnSpPr>
          <p:spPr>
            <a:xfrm>
              <a:off x="755576" y="2060848"/>
              <a:ext cx="7560840" cy="0"/>
            </a:xfrm>
            <a:prstGeom prst="straightConnector1">
              <a:avLst/>
            </a:prstGeom>
            <a:ln>
              <a:tailEnd type="arrow"/>
            </a:ln>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cxnSp>
        <p:sp>
          <p:nvSpPr>
            <p:cNvPr id="47" name="pole tekstowe 46"/>
            <p:cNvSpPr txBox="1">
              <a:spLocks noChangeArrowheads="1"/>
            </p:cNvSpPr>
            <p:nvPr/>
          </p:nvSpPr>
          <p:spPr bwMode="auto">
            <a:xfrm>
              <a:off x="77734" y="1459747"/>
              <a:ext cx="290634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smtClean="0">
                  <a:solidFill>
                    <a:srgbClr val="0573C2"/>
                  </a:solidFill>
                  <a:effectLst>
                    <a:outerShdw blurRad="38100" dist="38100" dir="2700000" algn="tl">
                      <a:srgbClr val="000000">
                        <a:alpha val="43137"/>
                      </a:srgbClr>
                    </a:outerShdw>
                  </a:effectLst>
                </a:rPr>
                <a:t>GENERAL</a:t>
              </a:r>
              <a:endParaRPr lang="pl-PL" altLang="pl-PL" sz="2400" b="1" dirty="0">
                <a:solidFill>
                  <a:srgbClr val="0573C2"/>
                </a:solidFill>
                <a:effectLst>
                  <a:outerShdw blurRad="38100" dist="38100" dir="2700000" algn="tl">
                    <a:srgbClr val="000000">
                      <a:alpha val="43137"/>
                    </a:srgbClr>
                  </a:outerShdw>
                </a:effectLst>
              </a:endParaRPr>
            </a:p>
          </p:txBody>
        </p:sp>
      </p:grpSp>
      <p:grpSp>
        <p:nvGrpSpPr>
          <p:cNvPr id="18" name="Grupa 17"/>
          <p:cNvGrpSpPr/>
          <p:nvPr/>
        </p:nvGrpSpPr>
        <p:grpSpPr>
          <a:xfrm>
            <a:off x="44628" y="4761032"/>
            <a:ext cx="8057632" cy="469536"/>
            <a:chOff x="44628" y="4761032"/>
            <a:chExt cx="8057632" cy="469536"/>
          </a:xfrm>
        </p:grpSpPr>
        <p:sp>
          <p:nvSpPr>
            <p:cNvPr id="53" name="pole tekstowe 52"/>
            <p:cNvSpPr txBox="1">
              <a:spLocks noChangeArrowheads="1"/>
            </p:cNvSpPr>
            <p:nvPr/>
          </p:nvSpPr>
          <p:spPr bwMode="auto">
            <a:xfrm>
              <a:off x="44628" y="4768605"/>
              <a:ext cx="3240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a:solidFill>
                    <a:srgbClr val="0573C2"/>
                  </a:solidFill>
                </a:rPr>
                <a:t>POLAND</a:t>
              </a:r>
            </a:p>
          </p:txBody>
        </p:sp>
        <p:grpSp>
          <p:nvGrpSpPr>
            <p:cNvPr id="55" name="Grupa 37"/>
            <p:cNvGrpSpPr>
              <a:grpSpLocks/>
            </p:cNvGrpSpPr>
            <p:nvPr/>
          </p:nvGrpSpPr>
          <p:grpSpPr bwMode="auto">
            <a:xfrm>
              <a:off x="3086949" y="4761032"/>
              <a:ext cx="5015311" cy="431800"/>
              <a:chOff x="531981" y="3212976"/>
              <a:chExt cx="7496404" cy="432048"/>
            </a:xfrm>
          </p:grpSpPr>
          <p:sp>
            <p:nvSpPr>
              <p:cNvPr id="56" name="Prostokąt zaokrąglony 55"/>
              <p:cNvSpPr/>
              <p:nvPr/>
            </p:nvSpPr>
            <p:spPr>
              <a:xfrm>
                <a:off x="3624758" y="3212976"/>
                <a:ext cx="1722683"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29,0</a:t>
                </a:r>
                <a:endParaRPr lang="pl-PL" sz="2000" dirty="0">
                  <a:solidFill>
                    <a:schemeClr val="tx2">
                      <a:lumMod val="75000"/>
                    </a:schemeClr>
                  </a:solidFill>
                </a:endParaRPr>
              </a:p>
            </p:txBody>
          </p:sp>
          <p:sp>
            <p:nvSpPr>
              <p:cNvPr id="57" name="Prostokąt zaokrąglony 56"/>
              <p:cNvSpPr/>
              <p:nvPr/>
            </p:nvSpPr>
            <p:spPr>
              <a:xfrm>
                <a:off x="6424601" y="3212976"/>
                <a:ext cx="1603784"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smtClean="0">
                    <a:solidFill>
                      <a:srgbClr val="0573C2"/>
                    </a:solidFill>
                  </a:rPr>
                  <a:t>29,5</a:t>
                </a:r>
                <a:endParaRPr lang="pl-PL" sz="2000" b="1" dirty="0">
                  <a:solidFill>
                    <a:srgbClr val="0573C2"/>
                  </a:solidFill>
                </a:endParaRPr>
              </a:p>
            </p:txBody>
          </p:sp>
          <p:sp>
            <p:nvSpPr>
              <p:cNvPr id="58" name="Prostokąt zaokrąglony 57"/>
              <p:cNvSpPr/>
              <p:nvPr/>
            </p:nvSpPr>
            <p:spPr>
              <a:xfrm>
                <a:off x="531981" y="3212976"/>
                <a:ext cx="1686311"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28,1</a:t>
                </a:r>
                <a:endParaRPr lang="pl-PL" sz="2000" dirty="0">
                  <a:solidFill>
                    <a:schemeClr val="tx2">
                      <a:lumMod val="75000"/>
                    </a:schemeClr>
                  </a:solidFill>
                </a:endParaRPr>
              </a:p>
            </p:txBody>
          </p:sp>
        </p:grpSp>
      </p:grpSp>
      <p:grpSp>
        <p:nvGrpSpPr>
          <p:cNvPr id="19" name="Grupa 18"/>
          <p:cNvGrpSpPr/>
          <p:nvPr/>
        </p:nvGrpSpPr>
        <p:grpSpPr>
          <a:xfrm>
            <a:off x="-54628" y="5409104"/>
            <a:ext cx="8156889" cy="461963"/>
            <a:chOff x="-54628" y="5409104"/>
            <a:chExt cx="8156889" cy="461963"/>
          </a:xfrm>
        </p:grpSpPr>
        <p:sp>
          <p:nvSpPr>
            <p:cNvPr id="54" name="pole tekstowe 53"/>
            <p:cNvSpPr txBox="1">
              <a:spLocks noChangeArrowheads="1"/>
            </p:cNvSpPr>
            <p:nvPr/>
          </p:nvSpPr>
          <p:spPr bwMode="auto">
            <a:xfrm>
              <a:off x="-54628" y="5409104"/>
              <a:ext cx="3095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a:solidFill>
                    <a:srgbClr val="0573C2"/>
                  </a:solidFill>
                </a:rPr>
                <a:t>EUROPEAN UNION 28</a:t>
              </a:r>
            </a:p>
          </p:txBody>
        </p:sp>
        <p:grpSp>
          <p:nvGrpSpPr>
            <p:cNvPr id="59" name="Grupa 36"/>
            <p:cNvGrpSpPr>
              <a:grpSpLocks/>
            </p:cNvGrpSpPr>
            <p:nvPr/>
          </p:nvGrpSpPr>
          <p:grpSpPr bwMode="auto">
            <a:xfrm>
              <a:off x="3086949" y="5437679"/>
              <a:ext cx="5015312" cy="433388"/>
              <a:chOff x="827584" y="3933056"/>
              <a:chExt cx="7088374" cy="432048"/>
            </a:xfrm>
          </p:grpSpPr>
          <p:sp>
            <p:nvSpPr>
              <p:cNvPr id="60" name="Prostokąt zaokrąglony 59"/>
              <p:cNvSpPr/>
              <p:nvPr/>
            </p:nvSpPr>
            <p:spPr>
              <a:xfrm>
                <a:off x="3752019" y="3933056"/>
                <a:ext cx="1628917"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31,6</a:t>
                </a:r>
                <a:endParaRPr lang="pl-PL" sz="2000" dirty="0">
                  <a:solidFill>
                    <a:schemeClr val="tx2">
                      <a:lumMod val="75000"/>
                    </a:schemeClr>
                  </a:solidFill>
                </a:endParaRPr>
              </a:p>
            </p:txBody>
          </p:sp>
          <p:sp>
            <p:nvSpPr>
              <p:cNvPr id="61" name="Prostokąt zaokrąglony 60"/>
              <p:cNvSpPr/>
              <p:nvPr/>
            </p:nvSpPr>
            <p:spPr>
              <a:xfrm>
                <a:off x="6399468" y="3933056"/>
                <a:ext cx="1516490"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smtClean="0">
                    <a:solidFill>
                      <a:srgbClr val="0573C2"/>
                    </a:solidFill>
                  </a:rPr>
                  <a:t>32,2</a:t>
                </a:r>
                <a:endParaRPr lang="pl-PL" sz="2000" b="1" dirty="0">
                  <a:solidFill>
                    <a:srgbClr val="0573C2"/>
                  </a:solidFill>
                </a:endParaRPr>
              </a:p>
            </p:txBody>
          </p:sp>
          <p:sp>
            <p:nvSpPr>
              <p:cNvPr id="62" name="Prostokąt zaokrąglony 61"/>
              <p:cNvSpPr/>
              <p:nvPr/>
            </p:nvSpPr>
            <p:spPr>
              <a:xfrm>
                <a:off x="827584" y="3933056"/>
                <a:ext cx="1594526"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30,3</a:t>
                </a:r>
                <a:endParaRPr lang="pl-PL" sz="2000" dirty="0">
                  <a:solidFill>
                    <a:schemeClr val="tx2">
                      <a:lumMod val="75000"/>
                    </a:schemeClr>
                  </a:solidFill>
                </a:endParaRPr>
              </a:p>
            </p:txBody>
          </p:sp>
        </p:grpSp>
      </p:grpSp>
      <p:grpSp>
        <p:nvGrpSpPr>
          <p:cNvPr id="20" name="Grupa 19"/>
          <p:cNvGrpSpPr/>
          <p:nvPr/>
        </p:nvGrpSpPr>
        <p:grpSpPr>
          <a:xfrm>
            <a:off x="7663" y="6021288"/>
            <a:ext cx="8096607" cy="461963"/>
            <a:chOff x="7663" y="6021288"/>
            <a:chExt cx="8096607" cy="461963"/>
          </a:xfrm>
        </p:grpSpPr>
        <p:sp>
          <p:nvSpPr>
            <p:cNvPr id="63" name="pole tekstowe 62"/>
            <p:cNvSpPr txBox="1">
              <a:spLocks noChangeArrowheads="1"/>
            </p:cNvSpPr>
            <p:nvPr/>
          </p:nvSpPr>
          <p:spPr bwMode="auto">
            <a:xfrm>
              <a:off x="7663" y="6021288"/>
              <a:ext cx="3095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smtClean="0">
                  <a:solidFill>
                    <a:srgbClr val="0573C2"/>
                  </a:solidFill>
                </a:rPr>
                <a:t>LATVIA</a:t>
              </a:r>
              <a:endParaRPr lang="pl-PL" altLang="pl-PL" sz="2400" b="1" dirty="0">
                <a:solidFill>
                  <a:srgbClr val="0573C2"/>
                </a:solidFill>
              </a:endParaRPr>
            </a:p>
          </p:txBody>
        </p:sp>
        <p:grpSp>
          <p:nvGrpSpPr>
            <p:cNvPr id="64" name="Grupa 36"/>
            <p:cNvGrpSpPr>
              <a:grpSpLocks/>
            </p:cNvGrpSpPr>
            <p:nvPr/>
          </p:nvGrpSpPr>
          <p:grpSpPr bwMode="auto">
            <a:xfrm>
              <a:off x="3088958" y="6049863"/>
              <a:ext cx="5015312" cy="433388"/>
              <a:chOff x="827584" y="3933056"/>
              <a:chExt cx="7088374" cy="432048"/>
            </a:xfrm>
          </p:grpSpPr>
          <p:sp>
            <p:nvSpPr>
              <p:cNvPr id="65" name="Prostokąt zaokrąglony 64"/>
              <p:cNvSpPr/>
              <p:nvPr/>
            </p:nvSpPr>
            <p:spPr>
              <a:xfrm>
                <a:off x="3752019" y="3933056"/>
                <a:ext cx="1628917"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34,4</a:t>
                </a:r>
                <a:endParaRPr lang="pl-PL" sz="2000" dirty="0">
                  <a:solidFill>
                    <a:schemeClr val="tx2">
                      <a:lumMod val="75000"/>
                    </a:schemeClr>
                  </a:solidFill>
                </a:endParaRPr>
              </a:p>
            </p:txBody>
          </p:sp>
          <p:sp>
            <p:nvSpPr>
              <p:cNvPr id="66" name="Prostokąt zaokrąglony 65"/>
              <p:cNvSpPr/>
              <p:nvPr/>
            </p:nvSpPr>
            <p:spPr>
              <a:xfrm>
                <a:off x="6399468" y="3933056"/>
                <a:ext cx="1516490"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b="1" dirty="0" smtClean="0">
                    <a:solidFill>
                      <a:srgbClr val="0573C2"/>
                    </a:solidFill>
                  </a:rPr>
                  <a:t>34,9</a:t>
                </a:r>
                <a:endParaRPr lang="pl-PL" sz="2000" b="1" dirty="0">
                  <a:solidFill>
                    <a:srgbClr val="0573C2"/>
                  </a:solidFill>
                </a:endParaRPr>
              </a:p>
            </p:txBody>
          </p:sp>
          <p:sp>
            <p:nvSpPr>
              <p:cNvPr id="67" name="Prostokąt zaokrąglony 66"/>
              <p:cNvSpPr/>
              <p:nvPr/>
            </p:nvSpPr>
            <p:spPr>
              <a:xfrm>
                <a:off x="827584" y="3933056"/>
                <a:ext cx="1594526" cy="43204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pl-PL" sz="2000" dirty="0" smtClean="0">
                    <a:solidFill>
                      <a:schemeClr val="tx2">
                        <a:lumMod val="75000"/>
                      </a:schemeClr>
                    </a:solidFill>
                  </a:rPr>
                  <a:t>32,3</a:t>
                </a:r>
                <a:endParaRPr lang="pl-PL" sz="2000" dirty="0">
                  <a:solidFill>
                    <a:schemeClr val="tx2">
                      <a:lumMod val="75000"/>
                    </a:schemeClr>
                  </a:solidFill>
                </a:endParaRPr>
              </a:p>
            </p:txBody>
          </p:sp>
        </p:grpSp>
      </p:grpSp>
      <p:grpSp>
        <p:nvGrpSpPr>
          <p:cNvPr id="7" name="Grupa 6"/>
          <p:cNvGrpSpPr/>
          <p:nvPr/>
        </p:nvGrpSpPr>
        <p:grpSpPr>
          <a:xfrm>
            <a:off x="-165249" y="3963211"/>
            <a:ext cx="8481665" cy="545909"/>
            <a:chOff x="-165249" y="3963211"/>
            <a:chExt cx="8481665" cy="545909"/>
          </a:xfrm>
        </p:grpSpPr>
        <p:cxnSp>
          <p:nvCxnSpPr>
            <p:cNvPr id="52" name="Łącznik prosty ze strzałką 51"/>
            <p:cNvCxnSpPr/>
            <p:nvPr/>
          </p:nvCxnSpPr>
          <p:spPr>
            <a:xfrm>
              <a:off x="755576" y="4509120"/>
              <a:ext cx="7560840" cy="0"/>
            </a:xfrm>
            <a:prstGeom prst="straightConnector1">
              <a:avLst/>
            </a:prstGeom>
            <a:ln>
              <a:tailEnd type="arrow"/>
            </a:ln>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cxnSp>
        <p:sp>
          <p:nvSpPr>
            <p:cNvPr id="68" name="pole tekstowe 67"/>
            <p:cNvSpPr txBox="1">
              <a:spLocks noChangeArrowheads="1"/>
            </p:cNvSpPr>
            <p:nvPr/>
          </p:nvSpPr>
          <p:spPr bwMode="auto">
            <a:xfrm>
              <a:off x="-165249" y="3963211"/>
              <a:ext cx="3094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pl-PL" altLang="pl-PL" sz="2400" b="1" dirty="0" smtClean="0">
                  <a:solidFill>
                    <a:srgbClr val="0573C2"/>
                  </a:solidFill>
                  <a:effectLst>
                    <a:outerShdw blurRad="38100" dist="38100" dir="2700000" algn="tl">
                      <a:srgbClr val="000000">
                        <a:alpha val="43137"/>
                      </a:srgbClr>
                    </a:outerShdw>
                  </a:effectLst>
                </a:rPr>
                <a:t>WOMAN</a:t>
              </a:r>
              <a:endParaRPr lang="pl-PL" altLang="pl-PL" sz="2400" b="1" dirty="0">
                <a:solidFill>
                  <a:srgbClr val="0573C2"/>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0-#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0-#ppt_w/2"/>
                                          </p:val>
                                        </p:tav>
                                        <p:tav tm="100000">
                                          <p:val>
                                            <p:strVal val="#ppt_x"/>
                                          </p:val>
                                        </p:tav>
                                      </p:tavLst>
                                    </p:anim>
                                    <p:anim calcmode="lin" valueType="num">
                                      <p:cBhvr additive="base">
                                        <p:cTn id="39"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0-#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0-#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0-#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6" grpId="0" animBg="1"/>
      <p:bldP spid="3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0848232E-43DE-4AF7-95AA-384917AA0AB0}" type="slidenum">
              <a:rPr lang="pl-PL"/>
              <a:pPr>
                <a:defRPr/>
              </a:pPr>
              <a:t>5</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EMPLOYMENT RATE</a:t>
            </a:r>
          </a:p>
          <a:p>
            <a:pPr fontAlgn="auto">
              <a:spcAft>
                <a:spcPts val="0"/>
              </a:spcAft>
              <a:defRPr/>
            </a:pPr>
            <a:r>
              <a:rPr lang="pl-PL" sz="2400" dirty="0" smtClean="0">
                <a:solidFill>
                  <a:prstClr val="white"/>
                </a:solidFill>
                <a:latin typeface="+mn-lt"/>
                <a:cs typeface="+mn-cs"/>
              </a:rPr>
              <a:t>55-64</a:t>
            </a:r>
            <a:endParaRPr lang="pl-PL" sz="2400" dirty="0">
              <a:solidFill>
                <a:prstClr val="white"/>
              </a:solidFill>
              <a:latin typeface="+mn-lt"/>
              <a:cs typeface="+mn-cs"/>
            </a:endParaRPr>
          </a:p>
        </p:txBody>
      </p:sp>
      <p:graphicFrame>
        <p:nvGraphicFramePr>
          <p:cNvPr id="12" name="Symbol zastępczy zawartości 6"/>
          <p:cNvGraphicFramePr>
            <a:graphicFrameLocks/>
          </p:cNvGraphicFramePr>
          <p:nvPr/>
        </p:nvGraphicFramePr>
        <p:xfrm>
          <a:off x="457200" y="1916113"/>
          <a:ext cx="8291264" cy="4177183"/>
        </p:xfrm>
        <a:graphic>
          <a:graphicData uri="http://schemas.openxmlformats.org/drawingml/2006/chart">
            <c:chart xmlns:c="http://schemas.openxmlformats.org/drawingml/2006/chart" xmlns:r="http://schemas.openxmlformats.org/officeDocument/2006/relationships" r:id="rId3"/>
          </a:graphicData>
        </a:graphic>
      </p:graphicFrame>
      <p:pic>
        <p:nvPicPr>
          <p:cNvPr id="61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6" name="Wykres 15"/>
          <p:cNvGraphicFramePr>
            <a:graphicFrameLocks/>
          </p:cNvGraphicFramePr>
          <p:nvPr>
            <p:extLst>
              <p:ext uri="{D42A27DB-BD31-4B8C-83A1-F6EECF244321}">
                <p14:modId xmlns:p14="http://schemas.microsoft.com/office/powerpoint/2010/main" val="2136413272"/>
              </p:ext>
            </p:extLst>
          </p:nvPr>
        </p:nvGraphicFramePr>
        <p:xfrm>
          <a:off x="323528" y="1196752"/>
          <a:ext cx="8496944" cy="5256584"/>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fade">
                                      <p:cBhvr>
                                        <p:cTn id="7" dur="250"/>
                                        <p:tgtEl>
                                          <p:spTgt spid="16">
                                            <p:graphicEl>
                                              <a:chart seriesIdx="-3" categoryIdx="-3" bldStep="gridLegend"/>
                                            </p:graphicEl>
                                          </p:spTgt>
                                        </p:tgtEl>
                                      </p:cBhvr>
                                    </p:animEffect>
                                    <p:anim calcmode="lin" valueType="num">
                                      <p:cBhvr>
                                        <p:cTn id="8" dur="250" fill="hold"/>
                                        <p:tgtEl>
                                          <p:spTgt spid="16">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250" fill="hold"/>
                                        <p:tgtEl>
                                          <p:spTgt spid="16">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16">
                                            <p:graphicEl>
                                              <a:chart seriesIdx="-4" categoryIdx="0" bldStep="category"/>
                                            </p:graphicEl>
                                          </p:spTgt>
                                        </p:tgtEl>
                                        <p:attrNameLst>
                                          <p:attrName>style.visibility</p:attrName>
                                        </p:attrNameLst>
                                      </p:cBhvr>
                                      <p:to>
                                        <p:strVal val="visible"/>
                                      </p:to>
                                    </p:set>
                                    <p:animEffect transition="in" filter="fade">
                                      <p:cBhvr>
                                        <p:cTn id="13" dur="250"/>
                                        <p:tgtEl>
                                          <p:spTgt spid="16">
                                            <p:graphicEl>
                                              <a:chart seriesIdx="-4" categoryIdx="0" bldStep="category"/>
                                            </p:graphicEl>
                                          </p:spTgt>
                                        </p:tgtEl>
                                      </p:cBhvr>
                                    </p:animEffect>
                                    <p:anim calcmode="lin" valueType="num">
                                      <p:cBhvr>
                                        <p:cTn id="14" dur="250" fill="hold"/>
                                        <p:tgtEl>
                                          <p:spTgt spid="16">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15" dur="250" fill="hold"/>
                                        <p:tgtEl>
                                          <p:spTgt spid="16">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16">
                                            <p:graphicEl>
                                              <a:chart seriesIdx="-4" categoryIdx="1" bldStep="category"/>
                                            </p:graphicEl>
                                          </p:spTgt>
                                        </p:tgtEl>
                                        <p:attrNameLst>
                                          <p:attrName>style.visibility</p:attrName>
                                        </p:attrNameLst>
                                      </p:cBhvr>
                                      <p:to>
                                        <p:strVal val="visible"/>
                                      </p:to>
                                    </p:set>
                                    <p:animEffect transition="in" filter="fade">
                                      <p:cBhvr>
                                        <p:cTn id="19" dur="250"/>
                                        <p:tgtEl>
                                          <p:spTgt spid="16">
                                            <p:graphicEl>
                                              <a:chart seriesIdx="-4" categoryIdx="1" bldStep="category"/>
                                            </p:graphicEl>
                                          </p:spTgt>
                                        </p:tgtEl>
                                      </p:cBhvr>
                                    </p:animEffect>
                                    <p:anim calcmode="lin" valueType="num">
                                      <p:cBhvr>
                                        <p:cTn id="20" dur="250" fill="hold"/>
                                        <p:tgtEl>
                                          <p:spTgt spid="16">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1" dur="250" fill="hold"/>
                                        <p:tgtEl>
                                          <p:spTgt spid="16">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16">
                                            <p:graphicEl>
                                              <a:chart seriesIdx="-4" categoryIdx="2" bldStep="category"/>
                                            </p:graphicEl>
                                          </p:spTgt>
                                        </p:tgtEl>
                                        <p:attrNameLst>
                                          <p:attrName>style.visibility</p:attrName>
                                        </p:attrNameLst>
                                      </p:cBhvr>
                                      <p:to>
                                        <p:strVal val="visible"/>
                                      </p:to>
                                    </p:set>
                                    <p:animEffect transition="in" filter="fade">
                                      <p:cBhvr>
                                        <p:cTn id="25" dur="250"/>
                                        <p:tgtEl>
                                          <p:spTgt spid="16">
                                            <p:graphicEl>
                                              <a:chart seriesIdx="-4" categoryIdx="2" bldStep="category"/>
                                            </p:graphicEl>
                                          </p:spTgt>
                                        </p:tgtEl>
                                      </p:cBhvr>
                                    </p:animEffect>
                                    <p:anim calcmode="lin" valueType="num">
                                      <p:cBhvr>
                                        <p:cTn id="26" dur="250" fill="hold"/>
                                        <p:tgtEl>
                                          <p:spTgt spid="16">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27" dur="250" fill="hold"/>
                                        <p:tgtEl>
                                          <p:spTgt spid="16">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6">
                                            <p:graphicEl>
                                              <a:chart seriesIdx="-4" categoryIdx="3" bldStep="category"/>
                                            </p:graphicEl>
                                          </p:spTgt>
                                        </p:tgtEl>
                                        <p:attrNameLst>
                                          <p:attrName>style.visibility</p:attrName>
                                        </p:attrNameLst>
                                      </p:cBhvr>
                                      <p:to>
                                        <p:strVal val="visible"/>
                                      </p:to>
                                    </p:set>
                                    <p:animEffect transition="in" filter="fade">
                                      <p:cBhvr>
                                        <p:cTn id="31" dur="250"/>
                                        <p:tgtEl>
                                          <p:spTgt spid="16">
                                            <p:graphicEl>
                                              <a:chart seriesIdx="-4" categoryIdx="3" bldStep="category"/>
                                            </p:graphicEl>
                                          </p:spTgt>
                                        </p:tgtEl>
                                      </p:cBhvr>
                                    </p:animEffect>
                                    <p:anim calcmode="lin" valueType="num">
                                      <p:cBhvr>
                                        <p:cTn id="32" dur="250" fill="hold"/>
                                        <p:tgtEl>
                                          <p:spTgt spid="16">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33" dur="250" fill="hold"/>
                                        <p:tgtEl>
                                          <p:spTgt spid="16">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6">
                                            <p:graphicEl>
                                              <a:chart seriesIdx="-4" categoryIdx="4" bldStep="category"/>
                                            </p:graphicEl>
                                          </p:spTgt>
                                        </p:tgtEl>
                                        <p:attrNameLst>
                                          <p:attrName>style.visibility</p:attrName>
                                        </p:attrNameLst>
                                      </p:cBhvr>
                                      <p:to>
                                        <p:strVal val="visible"/>
                                      </p:to>
                                    </p:set>
                                    <p:animEffect transition="in" filter="fade">
                                      <p:cBhvr>
                                        <p:cTn id="37" dur="250"/>
                                        <p:tgtEl>
                                          <p:spTgt spid="16">
                                            <p:graphicEl>
                                              <a:chart seriesIdx="-4" categoryIdx="4" bldStep="category"/>
                                            </p:graphicEl>
                                          </p:spTgt>
                                        </p:tgtEl>
                                      </p:cBhvr>
                                    </p:animEffect>
                                    <p:anim calcmode="lin" valueType="num">
                                      <p:cBhvr>
                                        <p:cTn id="38" dur="250" fill="hold"/>
                                        <p:tgtEl>
                                          <p:spTgt spid="16">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p:cTn id="39" dur="250" fill="hold"/>
                                        <p:tgtEl>
                                          <p:spTgt spid="16">
                                            <p:graphicEl>
                                              <a:chart seriesIdx="-4" categoryIdx="4" bldStep="category"/>
                                            </p:graphicEl>
                                          </p:spTgt>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6">
                                            <p:graphicEl>
                                              <a:chart seriesIdx="-4" categoryIdx="5" bldStep="category"/>
                                            </p:graphicEl>
                                          </p:spTgt>
                                        </p:tgtEl>
                                        <p:attrNameLst>
                                          <p:attrName>style.visibility</p:attrName>
                                        </p:attrNameLst>
                                      </p:cBhvr>
                                      <p:to>
                                        <p:strVal val="visible"/>
                                      </p:to>
                                    </p:set>
                                    <p:animEffect transition="in" filter="fade">
                                      <p:cBhvr>
                                        <p:cTn id="43" dur="250"/>
                                        <p:tgtEl>
                                          <p:spTgt spid="16">
                                            <p:graphicEl>
                                              <a:chart seriesIdx="-4" categoryIdx="5" bldStep="category"/>
                                            </p:graphicEl>
                                          </p:spTgt>
                                        </p:tgtEl>
                                      </p:cBhvr>
                                    </p:animEffect>
                                    <p:anim calcmode="lin" valueType="num">
                                      <p:cBhvr>
                                        <p:cTn id="44" dur="250" fill="hold"/>
                                        <p:tgtEl>
                                          <p:spTgt spid="16">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p:cTn id="45" dur="250" fill="hold"/>
                                        <p:tgtEl>
                                          <p:spTgt spid="16">
                                            <p:graphicEl>
                                              <a:chart seriesIdx="-4" categoryIdx="5" bldStep="category"/>
                                            </p:graphicEl>
                                          </p:spTgt>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6">
                                            <p:graphicEl>
                                              <a:chart seriesIdx="-4" categoryIdx="6" bldStep="category"/>
                                            </p:graphicEl>
                                          </p:spTgt>
                                        </p:tgtEl>
                                        <p:attrNameLst>
                                          <p:attrName>style.visibility</p:attrName>
                                        </p:attrNameLst>
                                      </p:cBhvr>
                                      <p:to>
                                        <p:strVal val="visible"/>
                                      </p:to>
                                    </p:set>
                                    <p:animEffect transition="in" filter="fade">
                                      <p:cBhvr>
                                        <p:cTn id="49" dur="250"/>
                                        <p:tgtEl>
                                          <p:spTgt spid="16">
                                            <p:graphicEl>
                                              <a:chart seriesIdx="-4" categoryIdx="6" bldStep="category"/>
                                            </p:graphicEl>
                                          </p:spTgt>
                                        </p:tgtEl>
                                      </p:cBhvr>
                                    </p:animEffect>
                                    <p:anim calcmode="lin" valueType="num">
                                      <p:cBhvr>
                                        <p:cTn id="50" dur="250" fill="hold"/>
                                        <p:tgtEl>
                                          <p:spTgt spid="16">
                                            <p:graphicEl>
                                              <a:chart seriesIdx="-4" categoryIdx="6" bldStep="category"/>
                                            </p:graphicEl>
                                          </p:spTgt>
                                        </p:tgtEl>
                                        <p:attrNameLst>
                                          <p:attrName>ppt_x</p:attrName>
                                        </p:attrNameLst>
                                      </p:cBhvr>
                                      <p:tavLst>
                                        <p:tav tm="0">
                                          <p:val>
                                            <p:strVal val="#ppt_x"/>
                                          </p:val>
                                        </p:tav>
                                        <p:tav tm="100000">
                                          <p:val>
                                            <p:strVal val="#ppt_x"/>
                                          </p:val>
                                        </p:tav>
                                      </p:tavLst>
                                    </p:anim>
                                    <p:anim calcmode="lin" valueType="num">
                                      <p:cBhvr>
                                        <p:cTn id="51" dur="250" fill="hold"/>
                                        <p:tgtEl>
                                          <p:spTgt spid="16">
                                            <p:graphicEl>
                                              <a:chart seriesIdx="-4" categoryIdx="6" bldStep="category"/>
                                            </p:graphicEl>
                                          </p:spTgt>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6">
                                            <p:graphicEl>
                                              <a:chart seriesIdx="-4" categoryIdx="7" bldStep="category"/>
                                            </p:graphicEl>
                                          </p:spTgt>
                                        </p:tgtEl>
                                        <p:attrNameLst>
                                          <p:attrName>style.visibility</p:attrName>
                                        </p:attrNameLst>
                                      </p:cBhvr>
                                      <p:to>
                                        <p:strVal val="visible"/>
                                      </p:to>
                                    </p:set>
                                    <p:animEffect transition="in" filter="fade">
                                      <p:cBhvr>
                                        <p:cTn id="55" dur="250"/>
                                        <p:tgtEl>
                                          <p:spTgt spid="16">
                                            <p:graphicEl>
                                              <a:chart seriesIdx="-4" categoryIdx="7" bldStep="category"/>
                                            </p:graphicEl>
                                          </p:spTgt>
                                        </p:tgtEl>
                                      </p:cBhvr>
                                    </p:animEffect>
                                    <p:anim calcmode="lin" valueType="num">
                                      <p:cBhvr>
                                        <p:cTn id="56" dur="250" fill="hold"/>
                                        <p:tgtEl>
                                          <p:spTgt spid="16">
                                            <p:graphicEl>
                                              <a:chart seriesIdx="-4" categoryIdx="7" bldStep="category"/>
                                            </p:graphicEl>
                                          </p:spTgt>
                                        </p:tgtEl>
                                        <p:attrNameLst>
                                          <p:attrName>ppt_x</p:attrName>
                                        </p:attrNameLst>
                                      </p:cBhvr>
                                      <p:tavLst>
                                        <p:tav tm="0">
                                          <p:val>
                                            <p:strVal val="#ppt_x"/>
                                          </p:val>
                                        </p:tav>
                                        <p:tav tm="100000">
                                          <p:val>
                                            <p:strVal val="#ppt_x"/>
                                          </p:val>
                                        </p:tav>
                                      </p:tavLst>
                                    </p:anim>
                                    <p:anim calcmode="lin" valueType="num">
                                      <p:cBhvr>
                                        <p:cTn id="57" dur="250" fill="hold"/>
                                        <p:tgtEl>
                                          <p:spTgt spid="16">
                                            <p:graphicEl>
                                              <a:chart seriesIdx="-4" categoryIdx="7" bldStep="category"/>
                                            </p:graphicEl>
                                          </p:spTgt>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6">
                                            <p:graphicEl>
                                              <a:chart seriesIdx="-4" categoryIdx="8" bldStep="category"/>
                                            </p:graphicEl>
                                          </p:spTgt>
                                        </p:tgtEl>
                                        <p:attrNameLst>
                                          <p:attrName>style.visibility</p:attrName>
                                        </p:attrNameLst>
                                      </p:cBhvr>
                                      <p:to>
                                        <p:strVal val="visible"/>
                                      </p:to>
                                    </p:set>
                                    <p:animEffect transition="in" filter="fade">
                                      <p:cBhvr>
                                        <p:cTn id="61" dur="250"/>
                                        <p:tgtEl>
                                          <p:spTgt spid="16">
                                            <p:graphicEl>
                                              <a:chart seriesIdx="-4" categoryIdx="8" bldStep="category"/>
                                            </p:graphicEl>
                                          </p:spTgt>
                                        </p:tgtEl>
                                      </p:cBhvr>
                                    </p:animEffect>
                                    <p:anim calcmode="lin" valueType="num">
                                      <p:cBhvr>
                                        <p:cTn id="62" dur="250" fill="hold"/>
                                        <p:tgtEl>
                                          <p:spTgt spid="16">
                                            <p:graphicEl>
                                              <a:chart seriesIdx="-4" categoryIdx="8" bldStep="category"/>
                                            </p:graphicEl>
                                          </p:spTgt>
                                        </p:tgtEl>
                                        <p:attrNameLst>
                                          <p:attrName>ppt_x</p:attrName>
                                        </p:attrNameLst>
                                      </p:cBhvr>
                                      <p:tavLst>
                                        <p:tav tm="0">
                                          <p:val>
                                            <p:strVal val="#ppt_x"/>
                                          </p:val>
                                        </p:tav>
                                        <p:tav tm="100000">
                                          <p:val>
                                            <p:strVal val="#ppt_x"/>
                                          </p:val>
                                        </p:tav>
                                      </p:tavLst>
                                    </p:anim>
                                    <p:anim calcmode="lin" valueType="num">
                                      <p:cBhvr>
                                        <p:cTn id="63" dur="250" fill="hold"/>
                                        <p:tgtEl>
                                          <p:spTgt spid="16">
                                            <p:graphicEl>
                                              <a:chart seriesIdx="-4" categoryIdx="8" bldStep="category"/>
                                            </p:graphicEl>
                                          </p:spTgt>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graphicEl>
                                              <a:chart seriesIdx="-4" categoryIdx="9" bldStep="category"/>
                                            </p:graphicEl>
                                          </p:spTgt>
                                        </p:tgtEl>
                                        <p:attrNameLst>
                                          <p:attrName>style.visibility</p:attrName>
                                        </p:attrNameLst>
                                      </p:cBhvr>
                                      <p:to>
                                        <p:strVal val="visible"/>
                                      </p:to>
                                    </p:set>
                                    <p:animEffect transition="in" filter="fade">
                                      <p:cBhvr>
                                        <p:cTn id="67" dur="250"/>
                                        <p:tgtEl>
                                          <p:spTgt spid="16">
                                            <p:graphicEl>
                                              <a:chart seriesIdx="-4" categoryIdx="9" bldStep="category"/>
                                            </p:graphicEl>
                                          </p:spTgt>
                                        </p:tgtEl>
                                      </p:cBhvr>
                                    </p:animEffect>
                                    <p:anim calcmode="lin" valueType="num">
                                      <p:cBhvr>
                                        <p:cTn id="68" dur="250" fill="hold"/>
                                        <p:tgtEl>
                                          <p:spTgt spid="16">
                                            <p:graphicEl>
                                              <a:chart seriesIdx="-4" categoryIdx="9" bldStep="category"/>
                                            </p:graphicEl>
                                          </p:spTgt>
                                        </p:tgtEl>
                                        <p:attrNameLst>
                                          <p:attrName>ppt_x</p:attrName>
                                        </p:attrNameLst>
                                      </p:cBhvr>
                                      <p:tavLst>
                                        <p:tav tm="0">
                                          <p:val>
                                            <p:strVal val="#ppt_x"/>
                                          </p:val>
                                        </p:tav>
                                        <p:tav tm="100000">
                                          <p:val>
                                            <p:strVal val="#ppt_x"/>
                                          </p:val>
                                        </p:tav>
                                      </p:tavLst>
                                    </p:anim>
                                    <p:anim calcmode="lin" valueType="num">
                                      <p:cBhvr>
                                        <p:cTn id="69" dur="250" fill="hold"/>
                                        <p:tgtEl>
                                          <p:spTgt spid="16">
                                            <p:graphicEl>
                                              <a:chart seriesIdx="-4" categoryIdx="9" bldStep="category"/>
                                            </p:graphicEl>
                                          </p:spTgt>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16">
                                            <p:graphicEl>
                                              <a:chart seriesIdx="-4" categoryIdx="10" bldStep="category"/>
                                            </p:graphicEl>
                                          </p:spTgt>
                                        </p:tgtEl>
                                        <p:attrNameLst>
                                          <p:attrName>style.visibility</p:attrName>
                                        </p:attrNameLst>
                                      </p:cBhvr>
                                      <p:to>
                                        <p:strVal val="visible"/>
                                      </p:to>
                                    </p:set>
                                    <p:animEffect transition="in" filter="fade">
                                      <p:cBhvr>
                                        <p:cTn id="73" dur="250"/>
                                        <p:tgtEl>
                                          <p:spTgt spid="16">
                                            <p:graphicEl>
                                              <a:chart seriesIdx="-4" categoryIdx="10" bldStep="category"/>
                                            </p:graphicEl>
                                          </p:spTgt>
                                        </p:tgtEl>
                                      </p:cBhvr>
                                    </p:animEffect>
                                    <p:anim calcmode="lin" valueType="num">
                                      <p:cBhvr>
                                        <p:cTn id="74" dur="250" fill="hold"/>
                                        <p:tgtEl>
                                          <p:spTgt spid="16">
                                            <p:graphicEl>
                                              <a:chart seriesIdx="-4" categoryIdx="10" bldStep="category"/>
                                            </p:graphicEl>
                                          </p:spTgt>
                                        </p:tgtEl>
                                        <p:attrNameLst>
                                          <p:attrName>ppt_x</p:attrName>
                                        </p:attrNameLst>
                                      </p:cBhvr>
                                      <p:tavLst>
                                        <p:tav tm="0">
                                          <p:val>
                                            <p:strVal val="#ppt_x"/>
                                          </p:val>
                                        </p:tav>
                                        <p:tav tm="100000">
                                          <p:val>
                                            <p:strVal val="#ppt_x"/>
                                          </p:val>
                                        </p:tav>
                                      </p:tavLst>
                                    </p:anim>
                                    <p:anim calcmode="lin" valueType="num">
                                      <p:cBhvr>
                                        <p:cTn id="75" dur="250" fill="hold"/>
                                        <p:tgtEl>
                                          <p:spTgt spid="16">
                                            <p:graphicEl>
                                              <a:chart seriesIdx="-4" categoryIdx="10" bldStep="category"/>
                                            </p:graphicEl>
                                          </p:spTgt>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16">
                                            <p:graphicEl>
                                              <a:chart seriesIdx="-4" categoryIdx="11" bldStep="category"/>
                                            </p:graphicEl>
                                          </p:spTgt>
                                        </p:tgtEl>
                                        <p:attrNameLst>
                                          <p:attrName>style.visibility</p:attrName>
                                        </p:attrNameLst>
                                      </p:cBhvr>
                                      <p:to>
                                        <p:strVal val="visible"/>
                                      </p:to>
                                    </p:set>
                                    <p:animEffect transition="in" filter="fade">
                                      <p:cBhvr>
                                        <p:cTn id="79" dur="250"/>
                                        <p:tgtEl>
                                          <p:spTgt spid="16">
                                            <p:graphicEl>
                                              <a:chart seriesIdx="-4" categoryIdx="11" bldStep="category"/>
                                            </p:graphicEl>
                                          </p:spTgt>
                                        </p:tgtEl>
                                      </p:cBhvr>
                                    </p:animEffect>
                                    <p:anim calcmode="lin" valueType="num">
                                      <p:cBhvr>
                                        <p:cTn id="80" dur="250" fill="hold"/>
                                        <p:tgtEl>
                                          <p:spTgt spid="16">
                                            <p:graphicEl>
                                              <a:chart seriesIdx="-4" categoryIdx="11" bldStep="category"/>
                                            </p:graphicEl>
                                          </p:spTgt>
                                        </p:tgtEl>
                                        <p:attrNameLst>
                                          <p:attrName>ppt_x</p:attrName>
                                        </p:attrNameLst>
                                      </p:cBhvr>
                                      <p:tavLst>
                                        <p:tav tm="0">
                                          <p:val>
                                            <p:strVal val="#ppt_x"/>
                                          </p:val>
                                        </p:tav>
                                        <p:tav tm="100000">
                                          <p:val>
                                            <p:strVal val="#ppt_x"/>
                                          </p:val>
                                        </p:tav>
                                      </p:tavLst>
                                    </p:anim>
                                    <p:anim calcmode="lin" valueType="num">
                                      <p:cBhvr>
                                        <p:cTn id="81" dur="250" fill="hold"/>
                                        <p:tgtEl>
                                          <p:spTgt spid="16">
                                            <p:graphicEl>
                                              <a:chart seriesIdx="-4" categoryIdx="11" bldStep="category"/>
                                            </p:graphicEl>
                                          </p:spTgt>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grpId="0" nodeType="afterEffect">
                                  <p:stCondLst>
                                    <p:cond delay="0"/>
                                  </p:stCondLst>
                                  <p:childTnLst>
                                    <p:set>
                                      <p:cBhvr>
                                        <p:cTn id="84" dur="1" fill="hold">
                                          <p:stCondLst>
                                            <p:cond delay="0"/>
                                          </p:stCondLst>
                                        </p:cTn>
                                        <p:tgtEl>
                                          <p:spTgt spid="16">
                                            <p:graphicEl>
                                              <a:chart seriesIdx="-4" categoryIdx="12" bldStep="category"/>
                                            </p:graphicEl>
                                          </p:spTgt>
                                        </p:tgtEl>
                                        <p:attrNameLst>
                                          <p:attrName>style.visibility</p:attrName>
                                        </p:attrNameLst>
                                      </p:cBhvr>
                                      <p:to>
                                        <p:strVal val="visible"/>
                                      </p:to>
                                    </p:set>
                                    <p:animEffect transition="in" filter="fade">
                                      <p:cBhvr>
                                        <p:cTn id="85" dur="250"/>
                                        <p:tgtEl>
                                          <p:spTgt spid="16">
                                            <p:graphicEl>
                                              <a:chart seriesIdx="-4" categoryIdx="12" bldStep="category"/>
                                            </p:graphicEl>
                                          </p:spTgt>
                                        </p:tgtEl>
                                      </p:cBhvr>
                                    </p:animEffect>
                                    <p:anim calcmode="lin" valueType="num">
                                      <p:cBhvr>
                                        <p:cTn id="86" dur="250" fill="hold"/>
                                        <p:tgtEl>
                                          <p:spTgt spid="16">
                                            <p:graphicEl>
                                              <a:chart seriesIdx="-4" categoryIdx="12" bldStep="category"/>
                                            </p:graphicEl>
                                          </p:spTgt>
                                        </p:tgtEl>
                                        <p:attrNameLst>
                                          <p:attrName>ppt_x</p:attrName>
                                        </p:attrNameLst>
                                      </p:cBhvr>
                                      <p:tavLst>
                                        <p:tav tm="0">
                                          <p:val>
                                            <p:strVal val="#ppt_x"/>
                                          </p:val>
                                        </p:tav>
                                        <p:tav tm="100000">
                                          <p:val>
                                            <p:strVal val="#ppt_x"/>
                                          </p:val>
                                        </p:tav>
                                      </p:tavLst>
                                    </p:anim>
                                    <p:anim calcmode="lin" valueType="num">
                                      <p:cBhvr>
                                        <p:cTn id="87" dur="250" fill="hold"/>
                                        <p:tgtEl>
                                          <p:spTgt spid="16">
                                            <p:graphicEl>
                                              <a:chart seriesIdx="-4" categoryIdx="12" bldStep="category"/>
                                            </p:graphicEl>
                                          </p:spTgt>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16">
                                            <p:graphicEl>
                                              <a:chart seriesIdx="-4" categoryIdx="13" bldStep="category"/>
                                            </p:graphicEl>
                                          </p:spTgt>
                                        </p:tgtEl>
                                        <p:attrNameLst>
                                          <p:attrName>style.visibility</p:attrName>
                                        </p:attrNameLst>
                                      </p:cBhvr>
                                      <p:to>
                                        <p:strVal val="visible"/>
                                      </p:to>
                                    </p:set>
                                    <p:animEffect transition="in" filter="fade">
                                      <p:cBhvr>
                                        <p:cTn id="91" dur="250"/>
                                        <p:tgtEl>
                                          <p:spTgt spid="16">
                                            <p:graphicEl>
                                              <a:chart seriesIdx="-4" categoryIdx="13" bldStep="category"/>
                                            </p:graphicEl>
                                          </p:spTgt>
                                        </p:tgtEl>
                                      </p:cBhvr>
                                    </p:animEffect>
                                    <p:anim calcmode="lin" valueType="num">
                                      <p:cBhvr>
                                        <p:cTn id="92" dur="250" fill="hold"/>
                                        <p:tgtEl>
                                          <p:spTgt spid="16">
                                            <p:graphicEl>
                                              <a:chart seriesIdx="-4" categoryIdx="13" bldStep="category"/>
                                            </p:graphicEl>
                                          </p:spTgt>
                                        </p:tgtEl>
                                        <p:attrNameLst>
                                          <p:attrName>ppt_x</p:attrName>
                                        </p:attrNameLst>
                                      </p:cBhvr>
                                      <p:tavLst>
                                        <p:tav tm="0">
                                          <p:val>
                                            <p:strVal val="#ppt_x"/>
                                          </p:val>
                                        </p:tav>
                                        <p:tav tm="100000">
                                          <p:val>
                                            <p:strVal val="#ppt_x"/>
                                          </p:val>
                                        </p:tav>
                                      </p:tavLst>
                                    </p:anim>
                                    <p:anim calcmode="lin" valueType="num">
                                      <p:cBhvr>
                                        <p:cTn id="93" dur="250" fill="hold"/>
                                        <p:tgtEl>
                                          <p:spTgt spid="16">
                                            <p:graphicEl>
                                              <a:chart seriesIdx="-4" categoryIdx="13" bldStep="category"/>
                                            </p:graphicEl>
                                          </p:spTgt>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16">
                                            <p:graphicEl>
                                              <a:chart seriesIdx="-4" categoryIdx="14" bldStep="category"/>
                                            </p:graphicEl>
                                          </p:spTgt>
                                        </p:tgtEl>
                                        <p:attrNameLst>
                                          <p:attrName>style.visibility</p:attrName>
                                        </p:attrNameLst>
                                      </p:cBhvr>
                                      <p:to>
                                        <p:strVal val="visible"/>
                                      </p:to>
                                    </p:set>
                                    <p:animEffect transition="in" filter="fade">
                                      <p:cBhvr>
                                        <p:cTn id="97" dur="250"/>
                                        <p:tgtEl>
                                          <p:spTgt spid="16">
                                            <p:graphicEl>
                                              <a:chart seriesIdx="-4" categoryIdx="14" bldStep="category"/>
                                            </p:graphicEl>
                                          </p:spTgt>
                                        </p:tgtEl>
                                      </p:cBhvr>
                                    </p:animEffect>
                                    <p:anim calcmode="lin" valueType="num">
                                      <p:cBhvr>
                                        <p:cTn id="98" dur="250" fill="hold"/>
                                        <p:tgtEl>
                                          <p:spTgt spid="16">
                                            <p:graphicEl>
                                              <a:chart seriesIdx="-4" categoryIdx="14" bldStep="category"/>
                                            </p:graphicEl>
                                          </p:spTgt>
                                        </p:tgtEl>
                                        <p:attrNameLst>
                                          <p:attrName>ppt_x</p:attrName>
                                        </p:attrNameLst>
                                      </p:cBhvr>
                                      <p:tavLst>
                                        <p:tav tm="0">
                                          <p:val>
                                            <p:strVal val="#ppt_x"/>
                                          </p:val>
                                        </p:tav>
                                        <p:tav tm="100000">
                                          <p:val>
                                            <p:strVal val="#ppt_x"/>
                                          </p:val>
                                        </p:tav>
                                      </p:tavLst>
                                    </p:anim>
                                    <p:anim calcmode="lin" valueType="num">
                                      <p:cBhvr>
                                        <p:cTn id="99" dur="250" fill="hold"/>
                                        <p:tgtEl>
                                          <p:spTgt spid="16">
                                            <p:graphicEl>
                                              <a:chart seriesIdx="-4" categoryIdx="14" bldStep="category"/>
                                            </p:graphicEl>
                                          </p:spTgt>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42" presetClass="entr" presetSubtype="0" fill="hold" grpId="0" nodeType="afterEffect">
                                  <p:stCondLst>
                                    <p:cond delay="0"/>
                                  </p:stCondLst>
                                  <p:childTnLst>
                                    <p:set>
                                      <p:cBhvr>
                                        <p:cTn id="102" dur="1" fill="hold">
                                          <p:stCondLst>
                                            <p:cond delay="0"/>
                                          </p:stCondLst>
                                        </p:cTn>
                                        <p:tgtEl>
                                          <p:spTgt spid="16">
                                            <p:graphicEl>
                                              <a:chart seriesIdx="-4" categoryIdx="15" bldStep="category"/>
                                            </p:graphicEl>
                                          </p:spTgt>
                                        </p:tgtEl>
                                        <p:attrNameLst>
                                          <p:attrName>style.visibility</p:attrName>
                                        </p:attrNameLst>
                                      </p:cBhvr>
                                      <p:to>
                                        <p:strVal val="visible"/>
                                      </p:to>
                                    </p:set>
                                    <p:animEffect transition="in" filter="fade">
                                      <p:cBhvr>
                                        <p:cTn id="103" dur="250"/>
                                        <p:tgtEl>
                                          <p:spTgt spid="16">
                                            <p:graphicEl>
                                              <a:chart seriesIdx="-4" categoryIdx="15" bldStep="category"/>
                                            </p:graphicEl>
                                          </p:spTgt>
                                        </p:tgtEl>
                                      </p:cBhvr>
                                    </p:animEffect>
                                    <p:anim calcmode="lin" valueType="num">
                                      <p:cBhvr>
                                        <p:cTn id="104" dur="250" fill="hold"/>
                                        <p:tgtEl>
                                          <p:spTgt spid="16">
                                            <p:graphicEl>
                                              <a:chart seriesIdx="-4" categoryIdx="15" bldStep="category"/>
                                            </p:graphicEl>
                                          </p:spTgt>
                                        </p:tgtEl>
                                        <p:attrNameLst>
                                          <p:attrName>ppt_x</p:attrName>
                                        </p:attrNameLst>
                                      </p:cBhvr>
                                      <p:tavLst>
                                        <p:tav tm="0">
                                          <p:val>
                                            <p:strVal val="#ppt_x"/>
                                          </p:val>
                                        </p:tav>
                                        <p:tav tm="100000">
                                          <p:val>
                                            <p:strVal val="#ppt_x"/>
                                          </p:val>
                                        </p:tav>
                                      </p:tavLst>
                                    </p:anim>
                                    <p:anim calcmode="lin" valueType="num">
                                      <p:cBhvr>
                                        <p:cTn id="105" dur="250" fill="hold"/>
                                        <p:tgtEl>
                                          <p:spTgt spid="16">
                                            <p:graphicEl>
                                              <a:chart seriesIdx="-4" categoryIdx="15" bldStep="category"/>
                                            </p:graphicEl>
                                          </p:spTgt>
                                        </p:tgtEl>
                                        <p:attrNameLst>
                                          <p:attrName>ppt_y</p:attrName>
                                        </p:attrNameLst>
                                      </p:cBhvr>
                                      <p:tavLst>
                                        <p:tav tm="0">
                                          <p:val>
                                            <p:strVal val="#ppt_y+.1"/>
                                          </p:val>
                                        </p:tav>
                                        <p:tav tm="100000">
                                          <p:val>
                                            <p:strVal val="#ppt_y"/>
                                          </p:val>
                                        </p:tav>
                                      </p:tavLst>
                                    </p:anim>
                                  </p:childTnLst>
                                </p:cTn>
                              </p:par>
                            </p:childTnLst>
                          </p:cTn>
                        </p:par>
                        <p:par>
                          <p:cTn id="106" fill="hold">
                            <p:stCondLst>
                              <p:cond delay="4250"/>
                            </p:stCondLst>
                            <p:childTnLst>
                              <p:par>
                                <p:cTn id="107" presetID="42" presetClass="entr" presetSubtype="0" fill="hold" grpId="0" nodeType="afterEffect">
                                  <p:stCondLst>
                                    <p:cond delay="0"/>
                                  </p:stCondLst>
                                  <p:childTnLst>
                                    <p:set>
                                      <p:cBhvr>
                                        <p:cTn id="108" dur="1" fill="hold">
                                          <p:stCondLst>
                                            <p:cond delay="0"/>
                                          </p:stCondLst>
                                        </p:cTn>
                                        <p:tgtEl>
                                          <p:spTgt spid="16">
                                            <p:graphicEl>
                                              <a:chart seriesIdx="-4" categoryIdx="16" bldStep="category"/>
                                            </p:graphicEl>
                                          </p:spTgt>
                                        </p:tgtEl>
                                        <p:attrNameLst>
                                          <p:attrName>style.visibility</p:attrName>
                                        </p:attrNameLst>
                                      </p:cBhvr>
                                      <p:to>
                                        <p:strVal val="visible"/>
                                      </p:to>
                                    </p:set>
                                    <p:animEffect transition="in" filter="fade">
                                      <p:cBhvr>
                                        <p:cTn id="109" dur="250"/>
                                        <p:tgtEl>
                                          <p:spTgt spid="16">
                                            <p:graphicEl>
                                              <a:chart seriesIdx="-4" categoryIdx="16" bldStep="category"/>
                                            </p:graphicEl>
                                          </p:spTgt>
                                        </p:tgtEl>
                                      </p:cBhvr>
                                    </p:animEffect>
                                    <p:anim calcmode="lin" valueType="num">
                                      <p:cBhvr>
                                        <p:cTn id="110" dur="250" fill="hold"/>
                                        <p:tgtEl>
                                          <p:spTgt spid="16">
                                            <p:graphicEl>
                                              <a:chart seriesIdx="-4" categoryIdx="16" bldStep="category"/>
                                            </p:graphicEl>
                                          </p:spTgt>
                                        </p:tgtEl>
                                        <p:attrNameLst>
                                          <p:attrName>ppt_x</p:attrName>
                                        </p:attrNameLst>
                                      </p:cBhvr>
                                      <p:tavLst>
                                        <p:tav tm="0">
                                          <p:val>
                                            <p:strVal val="#ppt_x"/>
                                          </p:val>
                                        </p:tav>
                                        <p:tav tm="100000">
                                          <p:val>
                                            <p:strVal val="#ppt_x"/>
                                          </p:val>
                                        </p:tav>
                                      </p:tavLst>
                                    </p:anim>
                                    <p:anim calcmode="lin" valueType="num">
                                      <p:cBhvr>
                                        <p:cTn id="111" dur="250" fill="hold"/>
                                        <p:tgtEl>
                                          <p:spTgt spid="16">
                                            <p:graphicEl>
                                              <a:chart seriesIdx="-4" categoryIdx="16" bldStep="category"/>
                                            </p:graphicEl>
                                          </p:spTgt>
                                        </p:tgtEl>
                                        <p:attrNameLst>
                                          <p:attrName>ppt_y</p:attrName>
                                        </p:attrNameLst>
                                      </p:cBhvr>
                                      <p:tavLst>
                                        <p:tav tm="0">
                                          <p:val>
                                            <p:strVal val="#ppt_y+.1"/>
                                          </p:val>
                                        </p:tav>
                                        <p:tav tm="100000">
                                          <p:val>
                                            <p:strVal val="#ppt_y"/>
                                          </p:val>
                                        </p:tav>
                                      </p:tavLst>
                                    </p:anim>
                                  </p:childTnLst>
                                </p:cTn>
                              </p:par>
                            </p:childTnLst>
                          </p:cTn>
                        </p:par>
                        <p:par>
                          <p:cTn id="112" fill="hold">
                            <p:stCondLst>
                              <p:cond delay="4500"/>
                            </p:stCondLst>
                            <p:childTnLst>
                              <p:par>
                                <p:cTn id="113" presetID="42" presetClass="entr" presetSubtype="0" fill="hold" grpId="0" nodeType="afterEffect">
                                  <p:stCondLst>
                                    <p:cond delay="0"/>
                                  </p:stCondLst>
                                  <p:childTnLst>
                                    <p:set>
                                      <p:cBhvr>
                                        <p:cTn id="114" dur="1" fill="hold">
                                          <p:stCondLst>
                                            <p:cond delay="0"/>
                                          </p:stCondLst>
                                        </p:cTn>
                                        <p:tgtEl>
                                          <p:spTgt spid="16">
                                            <p:graphicEl>
                                              <a:chart seriesIdx="-4" categoryIdx="17" bldStep="category"/>
                                            </p:graphicEl>
                                          </p:spTgt>
                                        </p:tgtEl>
                                        <p:attrNameLst>
                                          <p:attrName>style.visibility</p:attrName>
                                        </p:attrNameLst>
                                      </p:cBhvr>
                                      <p:to>
                                        <p:strVal val="visible"/>
                                      </p:to>
                                    </p:set>
                                    <p:animEffect transition="in" filter="fade">
                                      <p:cBhvr>
                                        <p:cTn id="115" dur="250"/>
                                        <p:tgtEl>
                                          <p:spTgt spid="16">
                                            <p:graphicEl>
                                              <a:chart seriesIdx="-4" categoryIdx="17" bldStep="category"/>
                                            </p:graphicEl>
                                          </p:spTgt>
                                        </p:tgtEl>
                                      </p:cBhvr>
                                    </p:animEffect>
                                    <p:anim calcmode="lin" valueType="num">
                                      <p:cBhvr>
                                        <p:cTn id="116" dur="250" fill="hold"/>
                                        <p:tgtEl>
                                          <p:spTgt spid="16">
                                            <p:graphicEl>
                                              <a:chart seriesIdx="-4" categoryIdx="17" bldStep="category"/>
                                            </p:graphicEl>
                                          </p:spTgt>
                                        </p:tgtEl>
                                        <p:attrNameLst>
                                          <p:attrName>ppt_x</p:attrName>
                                        </p:attrNameLst>
                                      </p:cBhvr>
                                      <p:tavLst>
                                        <p:tav tm="0">
                                          <p:val>
                                            <p:strVal val="#ppt_x"/>
                                          </p:val>
                                        </p:tav>
                                        <p:tav tm="100000">
                                          <p:val>
                                            <p:strVal val="#ppt_x"/>
                                          </p:val>
                                        </p:tav>
                                      </p:tavLst>
                                    </p:anim>
                                    <p:anim calcmode="lin" valueType="num">
                                      <p:cBhvr>
                                        <p:cTn id="117" dur="250" fill="hold"/>
                                        <p:tgtEl>
                                          <p:spTgt spid="16">
                                            <p:graphicEl>
                                              <a:chart seriesIdx="-4" categoryIdx="17" bldStep="category"/>
                                            </p:graphicEl>
                                          </p:spTgt>
                                        </p:tgtEl>
                                        <p:attrNameLst>
                                          <p:attrName>ppt_y</p:attrName>
                                        </p:attrNameLst>
                                      </p:cBhvr>
                                      <p:tavLst>
                                        <p:tav tm="0">
                                          <p:val>
                                            <p:strVal val="#ppt_y+.1"/>
                                          </p:val>
                                        </p:tav>
                                        <p:tav tm="100000">
                                          <p:val>
                                            <p:strVal val="#ppt_y"/>
                                          </p:val>
                                        </p:tav>
                                      </p:tavLst>
                                    </p:anim>
                                  </p:childTnLst>
                                </p:cTn>
                              </p:par>
                            </p:childTnLst>
                          </p:cTn>
                        </p:par>
                        <p:par>
                          <p:cTn id="118" fill="hold">
                            <p:stCondLst>
                              <p:cond delay="4750"/>
                            </p:stCondLst>
                            <p:childTnLst>
                              <p:par>
                                <p:cTn id="119" presetID="42" presetClass="entr" presetSubtype="0" fill="hold" grpId="0" nodeType="afterEffect">
                                  <p:stCondLst>
                                    <p:cond delay="0"/>
                                  </p:stCondLst>
                                  <p:childTnLst>
                                    <p:set>
                                      <p:cBhvr>
                                        <p:cTn id="120" dur="1" fill="hold">
                                          <p:stCondLst>
                                            <p:cond delay="0"/>
                                          </p:stCondLst>
                                        </p:cTn>
                                        <p:tgtEl>
                                          <p:spTgt spid="16">
                                            <p:graphicEl>
                                              <a:chart seriesIdx="-4" categoryIdx="18" bldStep="category"/>
                                            </p:graphicEl>
                                          </p:spTgt>
                                        </p:tgtEl>
                                        <p:attrNameLst>
                                          <p:attrName>style.visibility</p:attrName>
                                        </p:attrNameLst>
                                      </p:cBhvr>
                                      <p:to>
                                        <p:strVal val="visible"/>
                                      </p:to>
                                    </p:set>
                                    <p:animEffect transition="in" filter="fade">
                                      <p:cBhvr>
                                        <p:cTn id="121" dur="250"/>
                                        <p:tgtEl>
                                          <p:spTgt spid="16">
                                            <p:graphicEl>
                                              <a:chart seriesIdx="-4" categoryIdx="18" bldStep="category"/>
                                            </p:graphicEl>
                                          </p:spTgt>
                                        </p:tgtEl>
                                      </p:cBhvr>
                                    </p:animEffect>
                                    <p:anim calcmode="lin" valueType="num">
                                      <p:cBhvr>
                                        <p:cTn id="122" dur="250" fill="hold"/>
                                        <p:tgtEl>
                                          <p:spTgt spid="16">
                                            <p:graphicEl>
                                              <a:chart seriesIdx="-4" categoryIdx="18" bldStep="category"/>
                                            </p:graphicEl>
                                          </p:spTgt>
                                        </p:tgtEl>
                                        <p:attrNameLst>
                                          <p:attrName>ppt_x</p:attrName>
                                        </p:attrNameLst>
                                      </p:cBhvr>
                                      <p:tavLst>
                                        <p:tav tm="0">
                                          <p:val>
                                            <p:strVal val="#ppt_x"/>
                                          </p:val>
                                        </p:tav>
                                        <p:tav tm="100000">
                                          <p:val>
                                            <p:strVal val="#ppt_x"/>
                                          </p:val>
                                        </p:tav>
                                      </p:tavLst>
                                    </p:anim>
                                    <p:anim calcmode="lin" valueType="num">
                                      <p:cBhvr>
                                        <p:cTn id="123" dur="250" fill="hold"/>
                                        <p:tgtEl>
                                          <p:spTgt spid="16">
                                            <p:graphicEl>
                                              <a:chart seriesIdx="-4" categoryIdx="18" bldStep="category"/>
                                            </p:graphicEl>
                                          </p:spTgt>
                                        </p:tgtEl>
                                        <p:attrNameLst>
                                          <p:attrName>ppt_y</p:attrName>
                                        </p:attrNameLst>
                                      </p:cBhvr>
                                      <p:tavLst>
                                        <p:tav tm="0">
                                          <p:val>
                                            <p:strVal val="#ppt_y+.1"/>
                                          </p:val>
                                        </p:tav>
                                        <p:tav tm="100000">
                                          <p:val>
                                            <p:strVal val="#ppt_y"/>
                                          </p:val>
                                        </p:tav>
                                      </p:tavLst>
                                    </p:anim>
                                  </p:childTnLst>
                                </p:cTn>
                              </p:par>
                            </p:childTnLst>
                          </p:cTn>
                        </p:par>
                        <p:par>
                          <p:cTn id="124" fill="hold">
                            <p:stCondLst>
                              <p:cond delay="5000"/>
                            </p:stCondLst>
                            <p:childTnLst>
                              <p:par>
                                <p:cTn id="125" presetID="42" presetClass="entr" presetSubtype="0" fill="hold" grpId="0" nodeType="afterEffect">
                                  <p:stCondLst>
                                    <p:cond delay="0"/>
                                  </p:stCondLst>
                                  <p:childTnLst>
                                    <p:set>
                                      <p:cBhvr>
                                        <p:cTn id="126" dur="1" fill="hold">
                                          <p:stCondLst>
                                            <p:cond delay="0"/>
                                          </p:stCondLst>
                                        </p:cTn>
                                        <p:tgtEl>
                                          <p:spTgt spid="16">
                                            <p:graphicEl>
                                              <a:chart seriesIdx="-4" categoryIdx="19" bldStep="category"/>
                                            </p:graphicEl>
                                          </p:spTgt>
                                        </p:tgtEl>
                                        <p:attrNameLst>
                                          <p:attrName>style.visibility</p:attrName>
                                        </p:attrNameLst>
                                      </p:cBhvr>
                                      <p:to>
                                        <p:strVal val="visible"/>
                                      </p:to>
                                    </p:set>
                                    <p:animEffect transition="in" filter="fade">
                                      <p:cBhvr>
                                        <p:cTn id="127" dur="250"/>
                                        <p:tgtEl>
                                          <p:spTgt spid="16">
                                            <p:graphicEl>
                                              <a:chart seriesIdx="-4" categoryIdx="19" bldStep="category"/>
                                            </p:graphicEl>
                                          </p:spTgt>
                                        </p:tgtEl>
                                      </p:cBhvr>
                                    </p:animEffect>
                                    <p:anim calcmode="lin" valueType="num">
                                      <p:cBhvr>
                                        <p:cTn id="128" dur="250" fill="hold"/>
                                        <p:tgtEl>
                                          <p:spTgt spid="16">
                                            <p:graphicEl>
                                              <a:chart seriesIdx="-4" categoryIdx="19" bldStep="category"/>
                                            </p:graphicEl>
                                          </p:spTgt>
                                        </p:tgtEl>
                                        <p:attrNameLst>
                                          <p:attrName>ppt_x</p:attrName>
                                        </p:attrNameLst>
                                      </p:cBhvr>
                                      <p:tavLst>
                                        <p:tav tm="0">
                                          <p:val>
                                            <p:strVal val="#ppt_x"/>
                                          </p:val>
                                        </p:tav>
                                        <p:tav tm="100000">
                                          <p:val>
                                            <p:strVal val="#ppt_x"/>
                                          </p:val>
                                        </p:tav>
                                      </p:tavLst>
                                    </p:anim>
                                    <p:anim calcmode="lin" valueType="num">
                                      <p:cBhvr>
                                        <p:cTn id="129" dur="250" fill="hold"/>
                                        <p:tgtEl>
                                          <p:spTgt spid="16">
                                            <p:graphicEl>
                                              <a:chart seriesIdx="-4" categoryIdx="19" bldStep="category"/>
                                            </p:graphicEl>
                                          </p:spTgt>
                                        </p:tgtEl>
                                        <p:attrNameLst>
                                          <p:attrName>ppt_y</p:attrName>
                                        </p:attrNameLst>
                                      </p:cBhvr>
                                      <p:tavLst>
                                        <p:tav tm="0">
                                          <p:val>
                                            <p:strVal val="#ppt_y+.1"/>
                                          </p:val>
                                        </p:tav>
                                        <p:tav tm="100000">
                                          <p:val>
                                            <p:strVal val="#ppt_y"/>
                                          </p:val>
                                        </p:tav>
                                      </p:tavLst>
                                    </p:anim>
                                  </p:childTnLst>
                                </p:cTn>
                              </p:par>
                            </p:childTnLst>
                          </p:cTn>
                        </p:par>
                        <p:par>
                          <p:cTn id="130" fill="hold">
                            <p:stCondLst>
                              <p:cond delay="5250"/>
                            </p:stCondLst>
                            <p:childTnLst>
                              <p:par>
                                <p:cTn id="131" presetID="42" presetClass="entr" presetSubtype="0" fill="hold" grpId="0" nodeType="afterEffect">
                                  <p:stCondLst>
                                    <p:cond delay="0"/>
                                  </p:stCondLst>
                                  <p:childTnLst>
                                    <p:set>
                                      <p:cBhvr>
                                        <p:cTn id="132" dur="1" fill="hold">
                                          <p:stCondLst>
                                            <p:cond delay="0"/>
                                          </p:stCondLst>
                                        </p:cTn>
                                        <p:tgtEl>
                                          <p:spTgt spid="16">
                                            <p:graphicEl>
                                              <a:chart seriesIdx="-4" categoryIdx="20" bldStep="category"/>
                                            </p:graphicEl>
                                          </p:spTgt>
                                        </p:tgtEl>
                                        <p:attrNameLst>
                                          <p:attrName>style.visibility</p:attrName>
                                        </p:attrNameLst>
                                      </p:cBhvr>
                                      <p:to>
                                        <p:strVal val="visible"/>
                                      </p:to>
                                    </p:set>
                                    <p:animEffect transition="in" filter="fade">
                                      <p:cBhvr>
                                        <p:cTn id="133" dur="250"/>
                                        <p:tgtEl>
                                          <p:spTgt spid="16">
                                            <p:graphicEl>
                                              <a:chart seriesIdx="-4" categoryIdx="20" bldStep="category"/>
                                            </p:graphicEl>
                                          </p:spTgt>
                                        </p:tgtEl>
                                      </p:cBhvr>
                                    </p:animEffect>
                                    <p:anim calcmode="lin" valueType="num">
                                      <p:cBhvr>
                                        <p:cTn id="134" dur="250" fill="hold"/>
                                        <p:tgtEl>
                                          <p:spTgt spid="16">
                                            <p:graphicEl>
                                              <a:chart seriesIdx="-4" categoryIdx="20" bldStep="category"/>
                                            </p:graphicEl>
                                          </p:spTgt>
                                        </p:tgtEl>
                                        <p:attrNameLst>
                                          <p:attrName>ppt_x</p:attrName>
                                        </p:attrNameLst>
                                      </p:cBhvr>
                                      <p:tavLst>
                                        <p:tav tm="0">
                                          <p:val>
                                            <p:strVal val="#ppt_x"/>
                                          </p:val>
                                        </p:tav>
                                        <p:tav tm="100000">
                                          <p:val>
                                            <p:strVal val="#ppt_x"/>
                                          </p:val>
                                        </p:tav>
                                      </p:tavLst>
                                    </p:anim>
                                    <p:anim calcmode="lin" valueType="num">
                                      <p:cBhvr>
                                        <p:cTn id="135" dur="250" fill="hold"/>
                                        <p:tgtEl>
                                          <p:spTgt spid="16">
                                            <p:graphicEl>
                                              <a:chart seriesIdx="-4" categoryIdx="20" bldStep="category"/>
                                            </p:graphicEl>
                                          </p:spTgt>
                                        </p:tgtEl>
                                        <p:attrNameLst>
                                          <p:attrName>ppt_y</p:attrName>
                                        </p:attrNameLst>
                                      </p:cBhvr>
                                      <p:tavLst>
                                        <p:tav tm="0">
                                          <p:val>
                                            <p:strVal val="#ppt_y+.1"/>
                                          </p:val>
                                        </p:tav>
                                        <p:tav tm="100000">
                                          <p:val>
                                            <p:strVal val="#ppt_y"/>
                                          </p:val>
                                        </p:tav>
                                      </p:tavLst>
                                    </p:anim>
                                  </p:childTnLst>
                                </p:cTn>
                              </p:par>
                            </p:childTnLst>
                          </p:cTn>
                        </p:par>
                        <p:par>
                          <p:cTn id="136" fill="hold">
                            <p:stCondLst>
                              <p:cond delay="5500"/>
                            </p:stCondLst>
                            <p:childTnLst>
                              <p:par>
                                <p:cTn id="137" presetID="42" presetClass="entr" presetSubtype="0" fill="hold" grpId="0" nodeType="afterEffect">
                                  <p:stCondLst>
                                    <p:cond delay="0"/>
                                  </p:stCondLst>
                                  <p:childTnLst>
                                    <p:set>
                                      <p:cBhvr>
                                        <p:cTn id="138" dur="1" fill="hold">
                                          <p:stCondLst>
                                            <p:cond delay="0"/>
                                          </p:stCondLst>
                                        </p:cTn>
                                        <p:tgtEl>
                                          <p:spTgt spid="16">
                                            <p:graphicEl>
                                              <a:chart seriesIdx="-4" categoryIdx="21" bldStep="category"/>
                                            </p:graphicEl>
                                          </p:spTgt>
                                        </p:tgtEl>
                                        <p:attrNameLst>
                                          <p:attrName>style.visibility</p:attrName>
                                        </p:attrNameLst>
                                      </p:cBhvr>
                                      <p:to>
                                        <p:strVal val="visible"/>
                                      </p:to>
                                    </p:set>
                                    <p:animEffect transition="in" filter="fade">
                                      <p:cBhvr>
                                        <p:cTn id="139" dur="250"/>
                                        <p:tgtEl>
                                          <p:spTgt spid="16">
                                            <p:graphicEl>
                                              <a:chart seriesIdx="-4" categoryIdx="21" bldStep="category"/>
                                            </p:graphicEl>
                                          </p:spTgt>
                                        </p:tgtEl>
                                      </p:cBhvr>
                                    </p:animEffect>
                                    <p:anim calcmode="lin" valueType="num">
                                      <p:cBhvr>
                                        <p:cTn id="140" dur="250" fill="hold"/>
                                        <p:tgtEl>
                                          <p:spTgt spid="16">
                                            <p:graphicEl>
                                              <a:chart seriesIdx="-4" categoryIdx="21" bldStep="category"/>
                                            </p:graphicEl>
                                          </p:spTgt>
                                        </p:tgtEl>
                                        <p:attrNameLst>
                                          <p:attrName>ppt_x</p:attrName>
                                        </p:attrNameLst>
                                      </p:cBhvr>
                                      <p:tavLst>
                                        <p:tav tm="0">
                                          <p:val>
                                            <p:strVal val="#ppt_x"/>
                                          </p:val>
                                        </p:tav>
                                        <p:tav tm="100000">
                                          <p:val>
                                            <p:strVal val="#ppt_x"/>
                                          </p:val>
                                        </p:tav>
                                      </p:tavLst>
                                    </p:anim>
                                    <p:anim calcmode="lin" valueType="num">
                                      <p:cBhvr>
                                        <p:cTn id="141" dur="250" fill="hold"/>
                                        <p:tgtEl>
                                          <p:spTgt spid="16">
                                            <p:graphicEl>
                                              <a:chart seriesIdx="-4" categoryIdx="21" bldStep="category"/>
                                            </p:graphicEl>
                                          </p:spTgt>
                                        </p:tgtEl>
                                        <p:attrNameLst>
                                          <p:attrName>ppt_y</p:attrName>
                                        </p:attrNameLst>
                                      </p:cBhvr>
                                      <p:tavLst>
                                        <p:tav tm="0">
                                          <p:val>
                                            <p:strVal val="#ppt_y+.1"/>
                                          </p:val>
                                        </p:tav>
                                        <p:tav tm="100000">
                                          <p:val>
                                            <p:strVal val="#ppt_y"/>
                                          </p:val>
                                        </p:tav>
                                      </p:tavLst>
                                    </p:anim>
                                  </p:childTnLst>
                                </p:cTn>
                              </p:par>
                            </p:childTnLst>
                          </p:cTn>
                        </p:par>
                        <p:par>
                          <p:cTn id="142" fill="hold">
                            <p:stCondLst>
                              <p:cond delay="5750"/>
                            </p:stCondLst>
                            <p:childTnLst>
                              <p:par>
                                <p:cTn id="143" presetID="42" presetClass="entr" presetSubtype="0" fill="hold" grpId="0" nodeType="afterEffect">
                                  <p:stCondLst>
                                    <p:cond delay="0"/>
                                  </p:stCondLst>
                                  <p:childTnLst>
                                    <p:set>
                                      <p:cBhvr>
                                        <p:cTn id="144" dur="1" fill="hold">
                                          <p:stCondLst>
                                            <p:cond delay="0"/>
                                          </p:stCondLst>
                                        </p:cTn>
                                        <p:tgtEl>
                                          <p:spTgt spid="16">
                                            <p:graphicEl>
                                              <a:chart seriesIdx="-4" categoryIdx="22" bldStep="category"/>
                                            </p:graphicEl>
                                          </p:spTgt>
                                        </p:tgtEl>
                                        <p:attrNameLst>
                                          <p:attrName>style.visibility</p:attrName>
                                        </p:attrNameLst>
                                      </p:cBhvr>
                                      <p:to>
                                        <p:strVal val="visible"/>
                                      </p:to>
                                    </p:set>
                                    <p:animEffect transition="in" filter="fade">
                                      <p:cBhvr>
                                        <p:cTn id="145" dur="250"/>
                                        <p:tgtEl>
                                          <p:spTgt spid="16">
                                            <p:graphicEl>
                                              <a:chart seriesIdx="-4" categoryIdx="22" bldStep="category"/>
                                            </p:graphicEl>
                                          </p:spTgt>
                                        </p:tgtEl>
                                      </p:cBhvr>
                                    </p:animEffect>
                                    <p:anim calcmode="lin" valueType="num">
                                      <p:cBhvr>
                                        <p:cTn id="146" dur="250" fill="hold"/>
                                        <p:tgtEl>
                                          <p:spTgt spid="16">
                                            <p:graphicEl>
                                              <a:chart seriesIdx="-4" categoryIdx="22" bldStep="category"/>
                                            </p:graphicEl>
                                          </p:spTgt>
                                        </p:tgtEl>
                                        <p:attrNameLst>
                                          <p:attrName>ppt_x</p:attrName>
                                        </p:attrNameLst>
                                      </p:cBhvr>
                                      <p:tavLst>
                                        <p:tav tm="0">
                                          <p:val>
                                            <p:strVal val="#ppt_x"/>
                                          </p:val>
                                        </p:tav>
                                        <p:tav tm="100000">
                                          <p:val>
                                            <p:strVal val="#ppt_x"/>
                                          </p:val>
                                        </p:tav>
                                      </p:tavLst>
                                    </p:anim>
                                    <p:anim calcmode="lin" valueType="num">
                                      <p:cBhvr>
                                        <p:cTn id="147" dur="250" fill="hold"/>
                                        <p:tgtEl>
                                          <p:spTgt spid="16">
                                            <p:graphicEl>
                                              <a:chart seriesIdx="-4" categoryIdx="22" bldStep="category"/>
                                            </p:graphicEl>
                                          </p:spTgt>
                                        </p:tgtEl>
                                        <p:attrNameLst>
                                          <p:attrName>ppt_y</p:attrName>
                                        </p:attrNameLst>
                                      </p:cBhvr>
                                      <p:tavLst>
                                        <p:tav tm="0">
                                          <p:val>
                                            <p:strVal val="#ppt_y+.1"/>
                                          </p:val>
                                        </p:tav>
                                        <p:tav tm="100000">
                                          <p:val>
                                            <p:strVal val="#ppt_y"/>
                                          </p:val>
                                        </p:tav>
                                      </p:tavLst>
                                    </p:anim>
                                  </p:childTnLst>
                                </p:cTn>
                              </p:par>
                            </p:childTnLst>
                          </p:cTn>
                        </p:par>
                        <p:par>
                          <p:cTn id="148" fill="hold">
                            <p:stCondLst>
                              <p:cond delay="6000"/>
                            </p:stCondLst>
                            <p:childTnLst>
                              <p:par>
                                <p:cTn id="149" presetID="42" presetClass="entr" presetSubtype="0" fill="hold" grpId="0" nodeType="afterEffect">
                                  <p:stCondLst>
                                    <p:cond delay="0"/>
                                  </p:stCondLst>
                                  <p:childTnLst>
                                    <p:set>
                                      <p:cBhvr>
                                        <p:cTn id="150" dur="1" fill="hold">
                                          <p:stCondLst>
                                            <p:cond delay="0"/>
                                          </p:stCondLst>
                                        </p:cTn>
                                        <p:tgtEl>
                                          <p:spTgt spid="16">
                                            <p:graphicEl>
                                              <a:chart seriesIdx="-4" categoryIdx="23" bldStep="category"/>
                                            </p:graphicEl>
                                          </p:spTgt>
                                        </p:tgtEl>
                                        <p:attrNameLst>
                                          <p:attrName>style.visibility</p:attrName>
                                        </p:attrNameLst>
                                      </p:cBhvr>
                                      <p:to>
                                        <p:strVal val="visible"/>
                                      </p:to>
                                    </p:set>
                                    <p:animEffect transition="in" filter="fade">
                                      <p:cBhvr>
                                        <p:cTn id="151" dur="250"/>
                                        <p:tgtEl>
                                          <p:spTgt spid="16">
                                            <p:graphicEl>
                                              <a:chart seriesIdx="-4" categoryIdx="23" bldStep="category"/>
                                            </p:graphicEl>
                                          </p:spTgt>
                                        </p:tgtEl>
                                      </p:cBhvr>
                                    </p:animEffect>
                                    <p:anim calcmode="lin" valueType="num">
                                      <p:cBhvr>
                                        <p:cTn id="152" dur="250" fill="hold"/>
                                        <p:tgtEl>
                                          <p:spTgt spid="16">
                                            <p:graphicEl>
                                              <a:chart seriesIdx="-4" categoryIdx="23" bldStep="category"/>
                                            </p:graphicEl>
                                          </p:spTgt>
                                        </p:tgtEl>
                                        <p:attrNameLst>
                                          <p:attrName>ppt_x</p:attrName>
                                        </p:attrNameLst>
                                      </p:cBhvr>
                                      <p:tavLst>
                                        <p:tav tm="0">
                                          <p:val>
                                            <p:strVal val="#ppt_x"/>
                                          </p:val>
                                        </p:tav>
                                        <p:tav tm="100000">
                                          <p:val>
                                            <p:strVal val="#ppt_x"/>
                                          </p:val>
                                        </p:tav>
                                      </p:tavLst>
                                    </p:anim>
                                    <p:anim calcmode="lin" valueType="num">
                                      <p:cBhvr>
                                        <p:cTn id="153" dur="250" fill="hold"/>
                                        <p:tgtEl>
                                          <p:spTgt spid="16">
                                            <p:graphicEl>
                                              <a:chart seriesIdx="-4" categoryIdx="23" bldStep="category"/>
                                            </p:graphicEl>
                                          </p:spTgt>
                                        </p:tgtEl>
                                        <p:attrNameLst>
                                          <p:attrName>ppt_y</p:attrName>
                                        </p:attrNameLst>
                                      </p:cBhvr>
                                      <p:tavLst>
                                        <p:tav tm="0">
                                          <p:val>
                                            <p:strVal val="#ppt_y+.1"/>
                                          </p:val>
                                        </p:tav>
                                        <p:tav tm="100000">
                                          <p:val>
                                            <p:strVal val="#ppt_y"/>
                                          </p:val>
                                        </p:tav>
                                      </p:tavLst>
                                    </p:anim>
                                  </p:childTnLst>
                                </p:cTn>
                              </p:par>
                            </p:childTnLst>
                          </p:cTn>
                        </p:par>
                        <p:par>
                          <p:cTn id="154" fill="hold">
                            <p:stCondLst>
                              <p:cond delay="6250"/>
                            </p:stCondLst>
                            <p:childTnLst>
                              <p:par>
                                <p:cTn id="155" presetID="42" presetClass="entr" presetSubtype="0" fill="hold" grpId="0" nodeType="afterEffect">
                                  <p:stCondLst>
                                    <p:cond delay="0"/>
                                  </p:stCondLst>
                                  <p:childTnLst>
                                    <p:set>
                                      <p:cBhvr>
                                        <p:cTn id="156" dur="1" fill="hold">
                                          <p:stCondLst>
                                            <p:cond delay="0"/>
                                          </p:stCondLst>
                                        </p:cTn>
                                        <p:tgtEl>
                                          <p:spTgt spid="16">
                                            <p:graphicEl>
                                              <a:chart seriesIdx="-4" categoryIdx="24" bldStep="category"/>
                                            </p:graphicEl>
                                          </p:spTgt>
                                        </p:tgtEl>
                                        <p:attrNameLst>
                                          <p:attrName>style.visibility</p:attrName>
                                        </p:attrNameLst>
                                      </p:cBhvr>
                                      <p:to>
                                        <p:strVal val="visible"/>
                                      </p:to>
                                    </p:set>
                                    <p:animEffect transition="in" filter="fade">
                                      <p:cBhvr>
                                        <p:cTn id="157" dur="250"/>
                                        <p:tgtEl>
                                          <p:spTgt spid="16">
                                            <p:graphicEl>
                                              <a:chart seriesIdx="-4" categoryIdx="24" bldStep="category"/>
                                            </p:graphicEl>
                                          </p:spTgt>
                                        </p:tgtEl>
                                      </p:cBhvr>
                                    </p:animEffect>
                                    <p:anim calcmode="lin" valueType="num">
                                      <p:cBhvr>
                                        <p:cTn id="158" dur="250" fill="hold"/>
                                        <p:tgtEl>
                                          <p:spTgt spid="16">
                                            <p:graphicEl>
                                              <a:chart seriesIdx="-4" categoryIdx="24" bldStep="category"/>
                                            </p:graphicEl>
                                          </p:spTgt>
                                        </p:tgtEl>
                                        <p:attrNameLst>
                                          <p:attrName>ppt_x</p:attrName>
                                        </p:attrNameLst>
                                      </p:cBhvr>
                                      <p:tavLst>
                                        <p:tav tm="0">
                                          <p:val>
                                            <p:strVal val="#ppt_x"/>
                                          </p:val>
                                        </p:tav>
                                        <p:tav tm="100000">
                                          <p:val>
                                            <p:strVal val="#ppt_x"/>
                                          </p:val>
                                        </p:tav>
                                      </p:tavLst>
                                    </p:anim>
                                    <p:anim calcmode="lin" valueType="num">
                                      <p:cBhvr>
                                        <p:cTn id="159" dur="250" fill="hold"/>
                                        <p:tgtEl>
                                          <p:spTgt spid="16">
                                            <p:graphicEl>
                                              <a:chart seriesIdx="-4" categoryIdx="24" bldStep="category"/>
                                            </p:graphicEl>
                                          </p:spTgt>
                                        </p:tgtEl>
                                        <p:attrNameLst>
                                          <p:attrName>ppt_y</p:attrName>
                                        </p:attrNameLst>
                                      </p:cBhvr>
                                      <p:tavLst>
                                        <p:tav tm="0">
                                          <p:val>
                                            <p:strVal val="#ppt_y+.1"/>
                                          </p:val>
                                        </p:tav>
                                        <p:tav tm="100000">
                                          <p:val>
                                            <p:strVal val="#ppt_y"/>
                                          </p:val>
                                        </p:tav>
                                      </p:tavLst>
                                    </p:anim>
                                  </p:childTnLst>
                                </p:cTn>
                              </p:par>
                            </p:childTnLst>
                          </p:cTn>
                        </p:par>
                        <p:par>
                          <p:cTn id="160" fill="hold">
                            <p:stCondLst>
                              <p:cond delay="6500"/>
                            </p:stCondLst>
                            <p:childTnLst>
                              <p:par>
                                <p:cTn id="161" presetID="42" presetClass="entr" presetSubtype="0" fill="hold" grpId="0" nodeType="afterEffect">
                                  <p:stCondLst>
                                    <p:cond delay="0"/>
                                  </p:stCondLst>
                                  <p:childTnLst>
                                    <p:set>
                                      <p:cBhvr>
                                        <p:cTn id="162" dur="1" fill="hold">
                                          <p:stCondLst>
                                            <p:cond delay="0"/>
                                          </p:stCondLst>
                                        </p:cTn>
                                        <p:tgtEl>
                                          <p:spTgt spid="16">
                                            <p:graphicEl>
                                              <a:chart seriesIdx="-4" categoryIdx="25" bldStep="category"/>
                                            </p:graphicEl>
                                          </p:spTgt>
                                        </p:tgtEl>
                                        <p:attrNameLst>
                                          <p:attrName>style.visibility</p:attrName>
                                        </p:attrNameLst>
                                      </p:cBhvr>
                                      <p:to>
                                        <p:strVal val="visible"/>
                                      </p:to>
                                    </p:set>
                                    <p:animEffect transition="in" filter="fade">
                                      <p:cBhvr>
                                        <p:cTn id="163" dur="250"/>
                                        <p:tgtEl>
                                          <p:spTgt spid="16">
                                            <p:graphicEl>
                                              <a:chart seriesIdx="-4" categoryIdx="25" bldStep="category"/>
                                            </p:graphicEl>
                                          </p:spTgt>
                                        </p:tgtEl>
                                      </p:cBhvr>
                                    </p:animEffect>
                                    <p:anim calcmode="lin" valueType="num">
                                      <p:cBhvr>
                                        <p:cTn id="164" dur="250" fill="hold"/>
                                        <p:tgtEl>
                                          <p:spTgt spid="16">
                                            <p:graphicEl>
                                              <a:chart seriesIdx="-4" categoryIdx="25" bldStep="category"/>
                                            </p:graphicEl>
                                          </p:spTgt>
                                        </p:tgtEl>
                                        <p:attrNameLst>
                                          <p:attrName>ppt_x</p:attrName>
                                        </p:attrNameLst>
                                      </p:cBhvr>
                                      <p:tavLst>
                                        <p:tav tm="0">
                                          <p:val>
                                            <p:strVal val="#ppt_x"/>
                                          </p:val>
                                        </p:tav>
                                        <p:tav tm="100000">
                                          <p:val>
                                            <p:strVal val="#ppt_x"/>
                                          </p:val>
                                        </p:tav>
                                      </p:tavLst>
                                    </p:anim>
                                    <p:anim calcmode="lin" valueType="num">
                                      <p:cBhvr>
                                        <p:cTn id="165" dur="250" fill="hold"/>
                                        <p:tgtEl>
                                          <p:spTgt spid="16">
                                            <p:graphicEl>
                                              <a:chart seriesIdx="-4" categoryIdx="25" bldStep="category"/>
                                            </p:graphicEl>
                                          </p:spTgt>
                                        </p:tgtEl>
                                        <p:attrNameLst>
                                          <p:attrName>ppt_y</p:attrName>
                                        </p:attrNameLst>
                                      </p:cBhvr>
                                      <p:tavLst>
                                        <p:tav tm="0">
                                          <p:val>
                                            <p:strVal val="#ppt_y+.1"/>
                                          </p:val>
                                        </p:tav>
                                        <p:tav tm="100000">
                                          <p:val>
                                            <p:strVal val="#ppt_y"/>
                                          </p:val>
                                        </p:tav>
                                      </p:tavLst>
                                    </p:anim>
                                  </p:childTnLst>
                                </p:cTn>
                              </p:par>
                            </p:childTnLst>
                          </p:cTn>
                        </p:par>
                        <p:par>
                          <p:cTn id="166" fill="hold">
                            <p:stCondLst>
                              <p:cond delay="6750"/>
                            </p:stCondLst>
                            <p:childTnLst>
                              <p:par>
                                <p:cTn id="167" presetID="42" presetClass="entr" presetSubtype="0" fill="hold" grpId="0" nodeType="afterEffect">
                                  <p:stCondLst>
                                    <p:cond delay="0"/>
                                  </p:stCondLst>
                                  <p:childTnLst>
                                    <p:set>
                                      <p:cBhvr>
                                        <p:cTn id="168" dur="1" fill="hold">
                                          <p:stCondLst>
                                            <p:cond delay="0"/>
                                          </p:stCondLst>
                                        </p:cTn>
                                        <p:tgtEl>
                                          <p:spTgt spid="16">
                                            <p:graphicEl>
                                              <a:chart seriesIdx="-4" categoryIdx="26" bldStep="category"/>
                                            </p:graphicEl>
                                          </p:spTgt>
                                        </p:tgtEl>
                                        <p:attrNameLst>
                                          <p:attrName>style.visibility</p:attrName>
                                        </p:attrNameLst>
                                      </p:cBhvr>
                                      <p:to>
                                        <p:strVal val="visible"/>
                                      </p:to>
                                    </p:set>
                                    <p:animEffect transition="in" filter="fade">
                                      <p:cBhvr>
                                        <p:cTn id="169" dur="250"/>
                                        <p:tgtEl>
                                          <p:spTgt spid="16">
                                            <p:graphicEl>
                                              <a:chart seriesIdx="-4" categoryIdx="26" bldStep="category"/>
                                            </p:graphicEl>
                                          </p:spTgt>
                                        </p:tgtEl>
                                      </p:cBhvr>
                                    </p:animEffect>
                                    <p:anim calcmode="lin" valueType="num">
                                      <p:cBhvr>
                                        <p:cTn id="170" dur="250" fill="hold"/>
                                        <p:tgtEl>
                                          <p:spTgt spid="16">
                                            <p:graphicEl>
                                              <a:chart seriesIdx="-4" categoryIdx="26" bldStep="category"/>
                                            </p:graphicEl>
                                          </p:spTgt>
                                        </p:tgtEl>
                                        <p:attrNameLst>
                                          <p:attrName>ppt_x</p:attrName>
                                        </p:attrNameLst>
                                      </p:cBhvr>
                                      <p:tavLst>
                                        <p:tav tm="0">
                                          <p:val>
                                            <p:strVal val="#ppt_x"/>
                                          </p:val>
                                        </p:tav>
                                        <p:tav tm="100000">
                                          <p:val>
                                            <p:strVal val="#ppt_x"/>
                                          </p:val>
                                        </p:tav>
                                      </p:tavLst>
                                    </p:anim>
                                    <p:anim calcmode="lin" valueType="num">
                                      <p:cBhvr>
                                        <p:cTn id="171" dur="250" fill="hold"/>
                                        <p:tgtEl>
                                          <p:spTgt spid="16">
                                            <p:graphicEl>
                                              <a:chart seriesIdx="-4" categoryIdx="26" bldStep="category"/>
                                            </p:graphicEl>
                                          </p:spTgt>
                                        </p:tgtEl>
                                        <p:attrNameLst>
                                          <p:attrName>ppt_y</p:attrName>
                                        </p:attrNameLst>
                                      </p:cBhvr>
                                      <p:tavLst>
                                        <p:tav tm="0">
                                          <p:val>
                                            <p:strVal val="#ppt_y+.1"/>
                                          </p:val>
                                        </p:tav>
                                        <p:tav tm="100000">
                                          <p:val>
                                            <p:strVal val="#ppt_y"/>
                                          </p:val>
                                        </p:tav>
                                      </p:tavLst>
                                    </p:anim>
                                  </p:childTnLst>
                                </p:cTn>
                              </p:par>
                            </p:childTnLst>
                          </p:cTn>
                        </p:par>
                        <p:par>
                          <p:cTn id="172" fill="hold">
                            <p:stCondLst>
                              <p:cond delay="7000"/>
                            </p:stCondLst>
                            <p:childTnLst>
                              <p:par>
                                <p:cTn id="173" presetID="42" presetClass="entr" presetSubtype="0" fill="hold" grpId="0" nodeType="afterEffect">
                                  <p:stCondLst>
                                    <p:cond delay="0"/>
                                  </p:stCondLst>
                                  <p:childTnLst>
                                    <p:set>
                                      <p:cBhvr>
                                        <p:cTn id="174" dur="1" fill="hold">
                                          <p:stCondLst>
                                            <p:cond delay="0"/>
                                          </p:stCondLst>
                                        </p:cTn>
                                        <p:tgtEl>
                                          <p:spTgt spid="16">
                                            <p:graphicEl>
                                              <a:chart seriesIdx="-4" categoryIdx="27" bldStep="category"/>
                                            </p:graphicEl>
                                          </p:spTgt>
                                        </p:tgtEl>
                                        <p:attrNameLst>
                                          <p:attrName>style.visibility</p:attrName>
                                        </p:attrNameLst>
                                      </p:cBhvr>
                                      <p:to>
                                        <p:strVal val="visible"/>
                                      </p:to>
                                    </p:set>
                                    <p:animEffect transition="in" filter="fade">
                                      <p:cBhvr>
                                        <p:cTn id="175" dur="250"/>
                                        <p:tgtEl>
                                          <p:spTgt spid="16">
                                            <p:graphicEl>
                                              <a:chart seriesIdx="-4" categoryIdx="27" bldStep="category"/>
                                            </p:graphicEl>
                                          </p:spTgt>
                                        </p:tgtEl>
                                      </p:cBhvr>
                                    </p:animEffect>
                                    <p:anim calcmode="lin" valueType="num">
                                      <p:cBhvr>
                                        <p:cTn id="176" dur="250" fill="hold"/>
                                        <p:tgtEl>
                                          <p:spTgt spid="16">
                                            <p:graphicEl>
                                              <a:chart seriesIdx="-4" categoryIdx="27" bldStep="category"/>
                                            </p:graphicEl>
                                          </p:spTgt>
                                        </p:tgtEl>
                                        <p:attrNameLst>
                                          <p:attrName>ppt_x</p:attrName>
                                        </p:attrNameLst>
                                      </p:cBhvr>
                                      <p:tavLst>
                                        <p:tav tm="0">
                                          <p:val>
                                            <p:strVal val="#ppt_x"/>
                                          </p:val>
                                        </p:tav>
                                        <p:tav tm="100000">
                                          <p:val>
                                            <p:strVal val="#ppt_x"/>
                                          </p:val>
                                        </p:tav>
                                      </p:tavLst>
                                    </p:anim>
                                    <p:anim calcmode="lin" valueType="num">
                                      <p:cBhvr>
                                        <p:cTn id="177" dur="250" fill="hold"/>
                                        <p:tgtEl>
                                          <p:spTgt spid="16">
                                            <p:graphicEl>
                                              <a:chart seriesIdx="-4" categoryIdx="27"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Chart bld="category"/>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0848232E-43DE-4AF7-95AA-384917AA0AB0}" type="slidenum">
              <a:rPr lang="pl-PL"/>
              <a:pPr>
                <a:defRPr/>
              </a:pPr>
              <a:t>6</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RAISING THE RETIREMENT AGE</a:t>
            </a:r>
          </a:p>
        </p:txBody>
      </p:sp>
      <p:graphicFrame>
        <p:nvGraphicFramePr>
          <p:cNvPr id="12" name="Symbol zastępczy zawartości 6"/>
          <p:cNvGraphicFramePr>
            <a:graphicFrameLocks/>
          </p:cNvGraphicFramePr>
          <p:nvPr/>
        </p:nvGraphicFramePr>
        <p:xfrm>
          <a:off x="457200" y="1916113"/>
          <a:ext cx="8291264" cy="4177183"/>
        </p:xfrm>
        <a:graphic>
          <a:graphicData uri="http://schemas.openxmlformats.org/drawingml/2006/chart">
            <c:chart xmlns:c="http://schemas.openxmlformats.org/drawingml/2006/chart" xmlns:r="http://schemas.openxmlformats.org/officeDocument/2006/relationships" r:id="rId3"/>
          </a:graphicData>
        </a:graphic>
      </p:graphicFrame>
      <p:pic>
        <p:nvPicPr>
          <p:cNvPr id="61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Wykres 9"/>
          <p:cNvGraphicFramePr>
            <a:graphicFrameLocks/>
          </p:cNvGraphicFramePr>
          <p:nvPr>
            <p:extLst>
              <p:ext uri="{D42A27DB-BD31-4B8C-83A1-F6EECF244321}">
                <p14:modId xmlns:p14="http://schemas.microsoft.com/office/powerpoint/2010/main" val="2372571553"/>
              </p:ext>
            </p:extLst>
          </p:nvPr>
        </p:nvGraphicFramePr>
        <p:xfrm>
          <a:off x="611560" y="1504355"/>
          <a:ext cx="7992887" cy="5353645"/>
        </p:xfrm>
        <a:graphic>
          <a:graphicData uri="http://schemas.openxmlformats.org/drawingml/2006/chart">
            <c:chart xmlns:c="http://schemas.openxmlformats.org/drawingml/2006/chart" xmlns:r="http://schemas.openxmlformats.org/officeDocument/2006/relationships" r:id="rId6"/>
          </a:graphicData>
        </a:graphic>
      </p:graphicFrame>
      <p:sp>
        <p:nvSpPr>
          <p:cNvPr id="13" name="Prostokąt zaokrąglony 12"/>
          <p:cNvSpPr/>
          <p:nvPr/>
        </p:nvSpPr>
        <p:spPr>
          <a:xfrm>
            <a:off x="1763689" y="1087547"/>
            <a:ext cx="1656184" cy="576263"/>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smtClean="0">
                <a:solidFill>
                  <a:schemeClr val="bg1"/>
                </a:solidFill>
              </a:rPr>
              <a:t>59,4/65,4</a:t>
            </a:r>
            <a:endParaRPr lang="pl-PL" sz="2000" b="1" dirty="0">
              <a:solidFill>
                <a:schemeClr val="bg1"/>
              </a:solidFill>
            </a:endParaRPr>
          </a:p>
        </p:txBody>
      </p:sp>
      <p:sp>
        <p:nvSpPr>
          <p:cNvPr id="14" name="Prostokąt zaokrąglony 13"/>
          <p:cNvSpPr/>
          <p:nvPr/>
        </p:nvSpPr>
        <p:spPr>
          <a:xfrm>
            <a:off x="3851920" y="1087547"/>
            <a:ext cx="1656184" cy="576263"/>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smtClean="0">
                <a:solidFill>
                  <a:schemeClr val="bg1"/>
                </a:solidFill>
              </a:rPr>
              <a:t>62/67</a:t>
            </a:r>
            <a:endParaRPr lang="pl-PL" sz="2000" b="1" dirty="0">
              <a:solidFill>
                <a:schemeClr val="bg1"/>
              </a:solidFill>
            </a:endParaRPr>
          </a:p>
        </p:txBody>
      </p:sp>
      <p:sp>
        <p:nvSpPr>
          <p:cNvPr id="15" name="Prostokąt zaokrąglony 14"/>
          <p:cNvSpPr/>
          <p:nvPr/>
        </p:nvSpPr>
        <p:spPr>
          <a:xfrm>
            <a:off x="6144727" y="1087366"/>
            <a:ext cx="1656184" cy="576263"/>
          </a:xfrm>
          <a:prstGeom prst="roundRect">
            <a:avLst/>
          </a:prstGeom>
          <a:solidFill>
            <a:srgbClr val="67A9D9"/>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pl-PL" sz="2000" b="1" dirty="0" smtClean="0">
                <a:solidFill>
                  <a:schemeClr val="bg1"/>
                </a:solidFill>
              </a:rPr>
              <a:t>67/67</a:t>
            </a:r>
            <a:endParaRPr lang="pl-PL" sz="2000" b="1" dirty="0">
              <a:solidFill>
                <a:schemeClr val="bg1"/>
              </a:solidFill>
            </a:endParaRPr>
          </a:p>
        </p:txBody>
      </p:sp>
    </p:spTree>
    <p:extLst>
      <p:ext uri="{BB962C8B-B14F-4D97-AF65-F5344CB8AC3E}">
        <p14:creationId xmlns:p14="http://schemas.microsoft.com/office/powerpoint/2010/main" val="226602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fade">
                                      <p:cBhvr>
                                        <p:cTn id="7" dur="1000"/>
                                        <p:tgtEl>
                                          <p:spTgt spid="10">
                                            <p:graphicEl>
                                              <a:chart seriesIdx="-3" categoryIdx="-3" bldStep="gridLegend"/>
                                            </p:graphicEl>
                                          </p:spTgt>
                                        </p:tgtEl>
                                      </p:cBhvr>
                                    </p:animEffect>
                                    <p:anim calcmode="lin" valueType="num">
                                      <p:cBhvr>
                                        <p:cTn id="8" dur="1000" fill="hold"/>
                                        <p:tgtEl>
                                          <p:spTgt spid="10">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10">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0">
                                            <p:graphicEl>
                                              <a:chart seriesIdx="-4" categoryIdx="0" bldStep="category"/>
                                            </p:graphicEl>
                                          </p:spTgt>
                                        </p:tgtEl>
                                        <p:attrNameLst>
                                          <p:attrName>style.visibility</p:attrName>
                                        </p:attrNameLst>
                                      </p:cBhvr>
                                      <p:to>
                                        <p:strVal val="visible"/>
                                      </p:to>
                                    </p:set>
                                    <p:animEffect transition="in" filter="fade">
                                      <p:cBhvr>
                                        <p:cTn id="18" dur="1000"/>
                                        <p:tgtEl>
                                          <p:spTgt spid="10">
                                            <p:graphicEl>
                                              <a:chart seriesIdx="-4" categoryIdx="0" bldStep="category"/>
                                            </p:graphicEl>
                                          </p:spTgt>
                                        </p:tgtEl>
                                      </p:cBhvr>
                                    </p:animEffect>
                                    <p:anim calcmode="lin" valueType="num">
                                      <p:cBhvr>
                                        <p:cTn id="19" dur="1000" fill="hold"/>
                                        <p:tgtEl>
                                          <p:spTgt spid="10">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20" dur="1000" fill="hold"/>
                                        <p:tgtEl>
                                          <p:spTgt spid="10">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graphicEl>
                                              <a:chart seriesIdx="-4" categoryIdx="1" bldStep="category"/>
                                            </p:graphicEl>
                                          </p:spTgt>
                                        </p:tgtEl>
                                        <p:attrNameLst>
                                          <p:attrName>style.visibility</p:attrName>
                                        </p:attrNameLst>
                                      </p:cBhvr>
                                      <p:to>
                                        <p:strVal val="visible"/>
                                      </p:to>
                                    </p:set>
                                    <p:animEffect transition="in" filter="fade">
                                      <p:cBhvr>
                                        <p:cTn id="30" dur="1000"/>
                                        <p:tgtEl>
                                          <p:spTgt spid="10">
                                            <p:graphicEl>
                                              <a:chart seriesIdx="-4" categoryIdx="1" bldStep="category"/>
                                            </p:graphicEl>
                                          </p:spTgt>
                                        </p:tgtEl>
                                      </p:cBhvr>
                                    </p:animEffect>
                                    <p:anim calcmode="lin" valueType="num">
                                      <p:cBhvr>
                                        <p:cTn id="31" dur="1000" fill="hold"/>
                                        <p:tgtEl>
                                          <p:spTgt spid="10">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32" dur="1000" fill="hold"/>
                                        <p:tgtEl>
                                          <p:spTgt spid="10">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graphicEl>
                                              <a:chart seriesIdx="-4" categoryIdx="2" bldStep="category"/>
                                            </p:graphicEl>
                                          </p:spTgt>
                                        </p:tgtEl>
                                        <p:attrNameLst>
                                          <p:attrName>style.visibility</p:attrName>
                                        </p:attrNameLst>
                                      </p:cBhvr>
                                      <p:to>
                                        <p:strVal val="visible"/>
                                      </p:to>
                                    </p:set>
                                    <p:animEffect transition="in" filter="fade">
                                      <p:cBhvr>
                                        <p:cTn id="42" dur="1000"/>
                                        <p:tgtEl>
                                          <p:spTgt spid="10">
                                            <p:graphicEl>
                                              <a:chart seriesIdx="-4" categoryIdx="2" bldStep="category"/>
                                            </p:graphicEl>
                                          </p:spTgt>
                                        </p:tgtEl>
                                      </p:cBhvr>
                                    </p:animEffect>
                                    <p:anim calcmode="lin" valueType="num">
                                      <p:cBhvr>
                                        <p:cTn id="43" dur="1000" fill="hold"/>
                                        <p:tgtEl>
                                          <p:spTgt spid="10">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44" dur="1000" fill="hold"/>
                                        <p:tgtEl>
                                          <p:spTgt spid="10">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Chart bld="category"/>
        </p:bldSub>
      </p:bldGraphic>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0848232E-43DE-4AF7-95AA-384917AA0AB0}" type="slidenum">
              <a:rPr lang="pl-PL"/>
              <a:pPr>
                <a:defRPr/>
              </a:pPr>
              <a:t>7</a:t>
            </a:fld>
            <a:endParaRPr lang="pl-PL"/>
          </a:p>
        </p:txBody>
      </p:sp>
      <p:sp>
        <p:nvSpPr>
          <p:cNvPr id="6"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a:solidFill>
                  <a:prstClr val="white"/>
                </a:solidFill>
              </a:rPr>
              <a:t>REASONS FOR </a:t>
            </a:r>
            <a:r>
              <a:rPr lang="pl-PL" sz="2800" dirty="0" smtClean="0">
                <a:solidFill>
                  <a:prstClr val="white"/>
                </a:solidFill>
              </a:rPr>
              <a:t>INACTIVITY</a:t>
            </a:r>
            <a:endParaRPr lang="pl-PL" sz="2800" dirty="0">
              <a:solidFill>
                <a:prstClr val="white"/>
              </a:solidFill>
            </a:endParaRPr>
          </a:p>
        </p:txBody>
      </p:sp>
      <p:graphicFrame>
        <p:nvGraphicFramePr>
          <p:cNvPr id="12" name="Symbol zastępczy zawartości 6"/>
          <p:cNvGraphicFramePr>
            <a:graphicFrameLocks/>
          </p:cNvGraphicFramePr>
          <p:nvPr>
            <p:extLst>
              <p:ext uri="{D42A27DB-BD31-4B8C-83A1-F6EECF244321}">
                <p14:modId xmlns:p14="http://schemas.microsoft.com/office/powerpoint/2010/main" val="1136704070"/>
              </p:ext>
            </p:extLst>
          </p:nvPr>
        </p:nvGraphicFramePr>
        <p:xfrm>
          <a:off x="457200" y="1916113"/>
          <a:ext cx="8291264" cy="4177183"/>
        </p:xfrm>
        <a:graphic>
          <a:graphicData uri="http://schemas.openxmlformats.org/drawingml/2006/chart">
            <c:chart xmlns:c="http://schemas.openxmlformats.org/drawingml/2006/chart" xmlns:r="http://schemas.openxmlformats.org/officeDocument/2006/relationships" r:id="rId3"/>
          </a:graphicData>
        </a:graphic>
      </p:graphicFrame>
      <p:pic>
        <p:nvPicPr>
          <p:cNvPr id="61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4625" y="66675"/>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Wykres 10"/>
          <p:cNvGraphicFramePr>
            <a:graphicFrameLocks/>
          </p:cNvGraphicFramePr>
          <p:nvPr>
            <p:extLst>
              <p:ext uri="{D42A27DB-BD31-4B8C-83A1-F6EECF244321}">
                <p14:modId xmlns:p14="http://schemas.microsoft.com/office/powerpoint/2010/main" val="3649434166"/>
              </p:ext>
            </p:extLst>
          </p:nvPr>
        </p:nvGraphicFramePr>
        <p:xfrm>
          <a:off x="417513" y="1340769"/>
          <a:ext cx="8453437" cy="537912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157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Effect transition="in" filter="fade">
                                      <p:cBhvr>
                                        <p:cTn id="7" dur="1000"/>
                                        <p:tgtEl>
                                          <p:spTgt spid="11">
                                            <p:graphicEl>
                                              <a:chart seriesIdx="-3" categoryIdx="-3" bldStep="gridLegend"/>
                                            </p:graphicEl>
                                          </p:spTgt>
                                        </p:tgtEl>
                                      </p:cBhvr>
                                    </p:animEffect>
                                    <p:anim calcmode="lin" valueType="num">
                                      <p:cBhvr>
                                        <p:cTn id="8" dur="1000" fill="hold"/>
                                        <p:tgtEl>
                                          <p:spTgt spid="1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11">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graphicEl>
                                              <a:chart seriesIdx="0" categoryIdx="-4" bldStep="series"/>
                                            </p:graphicEl>
                                          </p:spTgt>
                                        </p:tgtEl>
                                        <p:attrNameLst>
                                          <p:attrName>style.visibility</p:attrName>
                                        </p:attrNameLst>
                                      </p:cBhvr>
                                      <p:to>
                                        <p:strVal val="visible"/>
                                      </p:to>
                                    </p:set>
                                    <p:animEffect transition="in" filter="fade">
                                      <p:cBhvr>
                                        <p:cTn id="14" dur="1000"/>
                                        <p:tgtEl>
                                          <p:spTgt spid="11">
                                            <p:graphicEl>
                                              <a:chart seriesIdx="0" categoryIdx="-4" bldStep="series"/>
                                            </p:graphicEl>
                                          </p:spTgt>
                                        </p:tgtEl>
                                      </p:cBhvr>
                                    </p:animEffect>
                                    <p:anim calcmode="lin" valueType="num">
                                      <p:cBhvr>
                                        <p:cTn id="15" dur="1000" fill="hold"/>
                                        <p:tgtEl>
                                          <p:spTgt spid="11">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16" dur="1000" fill="hold"/>
                                        <p:tgtEl>
                                          <p:spTgt spid="11">
                                            <p:graphicEl>
                                              <a:chart seriesIdx="0"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graphicEl>
                                              <a:chart seriesIdx="1" categoryIdx="-4" bldStep="series"/>
                                            </p:graphicEl>
                                          </p:spTgt>
                                        </p:tgtEl>
                                        <p:attrNameLst>
                                          <p:attrName>style.visibility</p:attrName>
                                        </p:attrNameLst>
                                      </p:cBhvr>
                                      <p:to>
                                        <p:strVal val="visible"/>
                                      </p:to>
                                    </p:set>
                                    <p:animEffect transition="in" filter="fade">
                                      <p:cBhvr>
                                        <p:cTn id="21" dur="1000"/>
                                        <p:tgtEl>
                                          <p:spTgt spid="11">
                                            <p:graphicEl>
                                              <a:chart seriesIdx="1" categoryIdx="-4" bldStep="series"/>
                                            </p:graphicEl>
                                          </p:spTgt>
                                        </p:tgtEl>
                                      </p:cBhvr>
                                    </p:animEffect>
                                    <p:anim calcmode="lin" valueType="num">
                                      <p:cBhvr>
                                        <p:cTn id="22" dur="1000" fill="hold"/>
                                        <p:tgtEl>
                                          <p:spTgt spid="11">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3" dur="1000" fill="hold"/>
                                        <p:tgtEl>
                                          <p:spTgt spid="11">
                                            <p:graphicEl>
                                              <a:chart seriesIdx="1"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graphicEl>
                                              <a:chart seriesIdx="2" categoryIdx="-4" bldStep="series"/>
                                            </p:graphicEl>
                                          </p:spTgt>
                                        </p:tgtEl>
                                        <p:attrNameLst>
                                          <p:attrName>style.visibility</p:attrName>
                                        </p:attrNameLst>
                                      </p:cBhvr>
                                      <p:to>
                                        <p:strVal val="visible"/>
                                      </p:to>
                                    </p:set>
                                    <p:animEffect transition="in" filter="fade">
                                      <p:cBhvr>
                                        <p:cTn id="28" dur="1000"/>
                                        <p:tgtEl>
                                          <p:spTgt spid="11">
                                            <p:graphicEl>
                                              <a:chart seriesIdx="2" categoryIdx="-4" bldStep="series"/>
                                            </p:graphicEl>
                                          </p:spTgt>
                                        </p:tgtEl>
                                      </p:cBhvr>
                                    </p:animEffect>
                                    <p:anim calcmode="lin" valueType="num">
                                      <p:cBhvr>
                                        <p:cTn id="29" dur="1000" fill="hold"/>
                                        <p:tgtEl>
                                          <p:spTgt spid="11">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p:cTn id="30" dur="1000" fill="hold"/>
                                        <p:tgtEl>
                                          <p:spTgt spid="11">
                                            <p:graphicEl>
                                              <a:chart seriesIdx="2" categoryIdx="-4" bldStep="series"/>
                                            </p:graphicEl>
                                          </p:spTgt>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grpId="0" nodeType="afterEffect">
                                  <p:stCondLst>
                                    <p:cond delay="0"/>
                                  </p:stCondLst>
                                  <p:childTnLst>
                                    <p:set>
                                      <p:cBhvr>
                                        <p:cTn id="33" dur="1" fill="hold">
                                          <p:stCondLst>
                                            <p:cond delay="0"/>
                                          </p:stCondLst>
                                        </p:cTn>
                                        <p:tgtEl>
                                          <p:spTgt spid="11">
                                            <p:graphicEl>
                                              <a:chart seriesIdx="3" categoryIdx="-4" bldStep="series"/>
                                            </p:graphicEl>
                                          </p:spTgt>
                                        </p:tgtEl>
                                        <p:attrNameLst>
                                          <p:attrName>style.visibility</p:attrName>
                                        </p:attrNameLst>
                                      </p:cBhvr>
                                      <p:to>
                                        <p:strVal val="visible"/>
                                      </p:to>
                                    </p:set>
                                    <p:animEffect transition="in" filter="fade">
                                      <p:cBhvr>
                                        <p:cTn id="34" dur="1000"/>
                                        <p:tgtEl>
                                          <p:spTgt spid="11">
                                            <p:graphicEl>
                                              <a:chart seriesIdx="3" categoryIdx="-4" bldStep="series"/>
                                            </p:graphicEl>
                                          </p:spTgt>
                                        </p:tgtEl>
                                      </p:cBhvr>
                                    </p:animEffect>
                                    <p:anim calcmode="lin" valueType="num">
                                      <p:cBhvr>
                                        <p:cTn id="35" dur="1000" fill="hold"/>
                                        <p:tgtEl>
                                          <p:spTgt spid="11">
                                            <p:graphicEl>
                                              <a:chart seriesIdx="3" categoryIdx="-4" bldStep="series"/>
                                            </p:graphicEl>
                                          </p:spTgt>
                                        </p:tgtEl>
                                        <p:attrNameLst>
                                          <p:attrName>ppt_x</p:attrName>
                                        </p:attrNameLst>
                                      </p:cBhvr>
                                      <p:tavLst>
                                        <p:tav tm="0">
                                          <p:val>
                                            <p:strVal val="#ppt_x"/>
                                          </p:val>
                                        </p:tav>
                                        <p:tav tm="100000">
                                          <p:val>
                                            <p:strVal val="#ppt_x"/>
                                          </p:val>
                                        </p:tav>
                                      </p:tavLst>
                                    </p:anim>
                                    <p:anim calcmode="lin" valueType="num">
                                      <p:cBhvr>
                                        <p:cTn id="36" dur="1000" fill="hold"/>
                                        <p:tgtEl>
                                          <p:spTgt spid="11">
                                            <p:graphicEl>
                                              <a:chart seriesIdx="3" categoryIdx="-4" bldStep="series"/>
                                            </p:graphicEl>
                                          </p:spTgt>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11">
                                            <p:graphicEl>
                                              <a:chart seriesIdx="4" categoryIdx="-4" bldStep="series"/>
                                            </p:graphicEl>
                                          </p:spTgt>
                                        </p:tgtEl>
                                        <p:attrNameLst>
                                          <p:attrName>style.visibility</p:attrName>
                                        </p:attrNameLst>
                                      </p:cBhvr>
                                      <p:to>
                                        <p:strVal val="visible"/>
                                      </p:to>
                                    </p:set>
                                    <p:animEffect transition="in" filter="fade">
                                      <p:cBhvr>
                                        <p:cTn id="40" dur="1000"/>
                                        <p:tgtEl>
                                          <p:spTgt spid="11">
                                            <p:graphicEl>
                                              <a:chart seriesIdx="4" categoryIdx="-4" bldStep="series"/>
                                            </p:graphicEl>
                                          </p:spTgt>
                                        </p:tgtEl>
                                      </p:cBhvr>
                                    </p:animEffect>
                                    <p:anim calcmode="lin" valueType="num">
                                      <p:cBhvr>
                                        <p:cTn id="41" dur="1000" fill="hold"/>
                                        <p:tgtEl>
                                          <p:spTgt spid="11">
                                            <p:graphicEl>
                                              <a:chart seriesIdx="4" categoryIdx="-4" bldStep="series"/>
                                            </p:graphicEl>
                                          </p:spTgt>
                                        </p:tgtEl>
                                        <p:attrNameLst>
                                          <p:attrName>ppt_x</p:attrName>
                                        </p:attrNameLst>
                                      </p:cBhvr>
                                      <p:tavLst>
                                        <p:tav tm="0">
                                          <p:val>
                                            <p:strVal val="#ppt_x"/>
                                          </p:val>
                                        </p:tav>
                                        <p:tav tm="100000">
                                          <p:val>
                                            <p:strVal val="#ppt_x"/>
                                          </p:val>
                                        </p:tav>
                                      </p:tavLst>
                                    </p:anim>
                                    <p:anim calcmode="lin" valueType="num">
                                      <p:cBhvr>
                                        <p:cTn id="42" dur="1000" fill="hold"/>
                                        <p:tgtEl>
                                          <p:spTgt spid="11">
                                            <p:graphicEl>
                                              <a:chart seriesIdx="4" categoryIdx="-4" bldStep="series"/>
                                            </p:graphicEl>
                                          </p:spTgt>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11">
                                            <p:graphicEl>
                                              <a:chart seriesIdx="5" categoryIdx="-4" bldStep="series"/>
                                            </p:graphicEl>
                                          </p:spTgt>
                                        </p:tgtEl>
                                        <p:attrNameLst>
                                          <p:attrName>style.visibility</p:attrName>
                                        </p:attrNameLst>
                                      </p:cBhvr>
                                      <p:to>
                                        <p:strVal val="visible"/>
                                      </p:to>
                                    </p:set>
                                    <p:animEffect transition="in" filter="fade">
                                      <p:cBhvr>
                                        <p:cTn id="46" dur="1000"/>
                                        <p:tgtEl>
                                          <p:spTgt spid="11">
                                            <p:graphicEl>
                                              <a:chart seriesIdx="5" categoryIdx="-4" bldStep="series"/>
                                            </p:graphicEl>
                                          </p:spTgt>
                                        </p:tgtEl>
                                      </p:cBhvr>
                                    </p:animEffect>
                                    <p:anim calcmode="lin" valueType="num">
                                      <p:cBhvr>
                                        <p:cTn id="47" dur="1000" fill="hold"/>
                                        <p:tgtEl>
                                          <p:spTgt spid="11">
                                            <p:graphicEl>
                                              <a:chart seriesIdx="5" categoryIdx="-4" bldStep="series"/>
                                            </p:graphicEl>
                                          </p:spTgt>
                                        </p:tgtEl>
                                        <p:attrNameLst>
                                          <p:attrName>ppt_x</p:attrName>
                                        </p:attrNameLst>
                                      </p:cBhvr>
                                      <p:tavLst>
                                        <p:tav tm="0">
                                          <p:val>
                                            <p:strVal val="#ppt_x"/>
                                          </p:val>
                                        </p:tav>
                                        <p:tav tm="100000">
                                          <p:val>
                                            <p:strVal val="#ppt_x"/>
                                          </p:val>
                                        </p:tav>
                                      </p:tavLst>
                                    </p:anim>
                                    <p:anim calcmode="lin" valueType="num">
                                      <p:cBhvr>
                                        <p:cTn id="48" dur="1000" fill="hold"/>
                                        <p:tgtEl>
                                          <p:spTgt spid="11">
                                            <p:graphicEl>
                                              <a:chart seriesIdx="5"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uiExpand="1">
        <p:bldSub>
          <a:bldChart bld="series"/>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pPr>
              <a:defRPr/>
            </a:pPr>
            <a:fld id="{B6C01612-4BC6-4C27-99EB-55487B4E9EB8}" type="slidenum">
              <a:rPr lang="pl-PL"/>
              <a:pPr>
                <a:defRPr/>
              </a:pPr>
              <a:t>8</a:t>
            </a:fld>
            <a:endParaRPr lang="pl-PL"/>
          </a:p>
        </p:txBody>
      </p:sp>
      <p:sp>
        <p:nvSpPr>
          <p:cNvPr id="28" name="Title 1"/>
          <p:cNvSpPr txBox="1">
            <a:spLocks noChangeAspect="1"/>
          </p:cNvSpPr>
          <p:nvPr/>
        </p:nvSpPr>
        <p:spPr>
          <a:xfrm>
            <a:off x="0" y="0"/>
            <a:ext cx="6012160"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PROGRAMMS FOR </a:t>
            </a:r>
          </a:p>
          <a:p>
            <a:pPr fontAlgn="auto">
              <a:spcAft>
                <a:spcPts val="0"/>
              </a:spcAft>
              <a:defRPr/>
            </a:pPr>
            <a:r>
              <a:rPr lang="pl-PL" sz="2800" dirty="0" smtClean="0">
                <a:solidFill>
                  <a:prstClr val="white"/>
                </a:solidFill>
                <a:latin typeface="+mn-lt"/>
                <a:cs typeface="+mn-cs"/>
              </a:rPr>
              <a:t>OLDER PEOPLE</a:t>
            </a:r>
            <a:endParaRPr lang="pl-PL" sz="2800" dirty="0">
              <a:solidFill>
                <a:prstClr val="white"/>
              </a:solidFill>
              <a:latin typeface="+mn-lt"/>
              <a:cs typeface="+mn-cs"/>
            </a:endParaRPr>
          </a:p>
        </p:txBody>
      </p:sp>
      <p:pic>
        <p:nvPicPr>
          <p:cNvPr id="819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20638"/>
            <a:ext cx="2619375"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rostokąt zaokrąglony 1"/>
          <p:cNvSpPr/>
          <p:nvPr/>
        </p:nvSpPr>
        <p:spPr>
          <a:xfrm>
            <a:off x="871893" y="1268760"/>
            <a:ext cx="7301888" cy="1440160"/>
          </a:xfrm>
          <a:prstGeom prst="roundRect">
            <a:avLst/>
          </a:prstGeom>
          <a:solidFill>
            <a:srgbClr val="0573C2"/>
          </a:solidFill>
          <a:ln>
            <a:solidFill>
              <a:srgbClr val="67A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200" fontAlgn="auto">
              <a:lnSpc>
                <a:spcPct val="90000"/>
              </a:lnSpc>
              <a:spcAft>
                <a:spcPct val="35000"/>
              </a:spcAft>
              <a:defRPr/>
            </a:pPr>
            <a:r>
              <a:rPr lang="en-US" sz="2800" b="1" dirty="0" smtClean="0"/>
              <a:t>LONG TERM SENIOR POLICY IN POLAND </a:t>
            </a:r>
            <a:endParaRPr lang="pl-PL" sz="2800" b="1" dirty="0" smtClean="0"/>
          </a:p>
          <a:p>
            <a:pPr algn="ctr" defTabSz="711200" fontAlgn="auto">
              <a:lnSpc>
                <a:spcPct val="90000"/>
              </a:lnSpc>
              <a:spcAft>
                <a:spcPct val="35000"/>
              </a:spcAft>
              <a:defRPr/>
            </a:pPr>
            <a:r>
              <a:rPr lang="en-US" sz="2800" b="1" dirty="0" smtClean="0"/>
              <a:t>2014-2020 </a:t>
            </a:r>
            <a:endParaRPr lang="pl-PL" sz="2400" b="1" dirty="0"/>
          </a:p>
        </p:txBody>
      </p:sp>
      <p:sp>
        <p:nvSpPr>
          <p:cNvPr id="34" name="Dowolny kształt 33"/>
          <p:cNvSpPr/>
          <p:nvPr/>
        </p:nvSpPr>
        <p:spPr>
          <a:xfrm>
            <a:off x="899592" y="3293037"/>
            <a:ext cx="3100848" cy="1323002"/>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olidFill>
            <a:srgbClr val="67A9D9">
              <a:alpha val="90000"/>
            </a:srgbClr>
          </a:solidFill>
          <a:ln>
            <a:solidFill>
              <a:srgbClr val="0573C2"/>
            </a:solidFill>
          </a:ln>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pl-PL" sz="2800" b="1" dirty="0" err="1">
                <a:solidFill>
                  <a:schemeClr val="bg1"/>
                </a:solidFill>
              </a:rPr>
              <a:t>Solidarity</a:t>
            </a:r>
            <a:r>
              <a:rPr lang="pl-PL" sz="2800" b="1" dirty="0">
                <a:solidFill>
                  <a:schemeClr val="bg1"/>
                </a:solidFill>
              </a:rPr>
              <a:t> </a:t>
            </a:r>
            <a:r>
              <a:rPr lang="pl-PL" sz="2800" b="1" dirty="0" err="1">
                <a:solidFill>
                  <a:schemeClr val="bg1"/>
                </a:solidFill>
              </a:rPr>
              <a:t>across</a:t>
            </a:r>
            <a:r>
              <a:rPr lang="pl-PL" sz="2800" b="1" dirty="0">
                <a:solidFill>
                  <a:schemeClr val="bg1"/>
                </a:solidFill>
              </a:rPr>
              <a:t> </a:t>
            </a:r>
            <a:r>
              <a:rPr lang="pl-PL" sz="2800" b="1" dirty="0" err="1">
                <a:solidFill>
                  <a:schemeClr val="bg1"/>
                </a:solidFill>
              </a:rPr>
              <a:t>generations</a:t>
            </a:r>
            <a:endParaRPr lang="pl-PL" sz="2800" b="1" dirty="0">
              <a:solidFill>
                <a:schemeClr val="bg1"/>
              </a:solidFill>
            </a:endParaRPr>
          </a:p>
        </p:txBody>
      </p:sp>
      <p:sp>
        <p:nvSpPr>
          <p:cNvPr id="39" name="Dowolny kształt 38"/>
          <p:cNvSpPr/>
          <p:nvPr/>
        </p:nvSpPr>
        <p:spPr>
          <a:xfrm>
            <a:off x="4875466" y="3284984"/>
            <a:ext cx="3298315" cy="1315308"/>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olidFill>
            <a:srgbClr val="67A9D9">
              <a:alpha val="90000"/>
            </a:srgbClr>
          </a:solidFill>
          <a:ln>
            <a:solidFill>
              <a:srgbClr val="0573C2"/>
            </a:solidFill>
          </a:ln>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ct val="35000"/>
              </a:spcAft>
              <a:defRPr/>
            </a:pPr>
            <a:r>
              <a:rPr lang="en-US" sz="2400" b="1" dirty="0" err="1">
                <a:solidFill>
                  <a:schemeClr val="bg1"/>
                </a:solidFill>
              </a:rPr>
              <a:t>Programme</a:t>
            </a:r>
            <a:r>
              <a:rPr lang="en-US" sz="2400" b="1" dirty="0">
                <a:solidFill>
                  <a:schemeClr val="bg1"/>
                </a:solidFill>
              </a:rPr>
              <a:t> for Social Participation of Senior Citizens </a:t>
            </a:r>
            <a:r>
              <a:rPr lang="pl-PL" sz="2400" b="1" dirty="0">
                <a:solidFill>
                  <a:schemeClr val="bg1"/>
                </a:solidFill>
              </a:rPr>
              <a:t>(ASOS</a:t>
            </a:r>
            <a:r>
              <a:rPr lang="pl-PL" sz="2000" b="1" dirty="0">
                <a:solidFill>
                  <a:schemeClr val="bg1"/>
                </a:solidFill>
              </a:rPr>
              <a:t>)</a:t>
            </a:r>
            <a:endParaRPr lang="pl-PL" b="1" dirty="0">
              <a:solidFill>
                <a:schemeClr val="bg1"/>
              </a:solidFill>
            </a:endParaRPr>
          </a:p>
        </p:txBody>
      </p:sp>
      <p:cxnSp>
        <p:nvCxnSpPr>
          <p:cNvPr id="6" name="Łącznik prosty ze strzałką 5"/>
          <p:cNvCxnSpPr>
            <a:stCxn id="2" idx="2"/>
          </p:cNvCxnSpPr>
          <p:nvPr/>
        </p:nvCxnSpPr>
        <p:spPr>
          <a:xfrm flipH="1">
            <a:off x="2450017" y="2708920"/>
            <a:ext cx="2072820"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Łącznik prosty ze strzałką 7"/>
          <p:cNvCxnSpPr>
            <a:stCxn id="2" idx="2"/>
          </p:cNvCxnSpPr>
          <p:nvPr/>
        </p:nvCxnSpPr>
        <p:spPr>
          <a:xfrm>
            <a:off x="4522837" y="2708920"/>
            <a:ext cx="2001786"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0" name="Dowolny kształt 39"/>
          <p:cNvSpPr/>
          <p:nvPr/>
        </p:nvSpPr>
        <p:spPr>
          <a:xfrm>
            <a:off x="871893" y="4941168"/>
            <a:ext cx="3100848" cy="1323002"/>
          </a:xfrm>
          <a:custGeom>
            <a:avLst/>
            <a:gdLst>
              <a:gd name="connsiteX0" fmla="*/ 0 w 1940820"/>
              <a:gd name="connsiteY0" fmla="*/ 122913 h 1229128"/>
              <a:gd name="connsiteX1" fmla="*/ 36001 w 1940820"/>
              <a:gd name="connsiteY1" fmla="*/ 36000 h 1229128"/>
              <a:gd name="connsiteX2" fmla="*/ 122914 w 1940820"/>
              <a:gd name="connsiteY2" fmla="*/ 0 h 1229128"/>
              <a:gd name="connsiteX3" fmla="*/ 1817907 w 1940820"/>
              <a:gd name="connsiteY3" fmla="*/ 0 h 1229128"/>
              <a:gd name="connsiteX4" fmla="*/ 1904820 w 1940820"/>
              <a:gd name="connsiteY4" fmla="*/ 36001 h 1229128"/>
              <a:gd name="connsiteX5" fmla="*/ 1940820 w 1940820"/>
              <a:gd name="connsiteY5" fmla="*/ 122914 h 1229128"/>
              <a:gd name="connsiteX6" fmla="*/ 1940820 w 1940820"/>
              <a:gd name="connsiteY6" fmla="*/ 1106215 h 1229128"/>
              <a:gd name="connsiteX7" fmla="*/ 1904820 w 1940820"/>
              <a:gd name="connsiteY7" fmla="*/ 1193128 h 1229128"/>
              <a:gd name="connsiteX8" fmla="*/ 1817907 w 1940820"/>
              <a:gd name="connsiteY8" fmla="*/ 1229128 h 1229128"/>
              <a:gd name="connsiteX9" fmla="*/ 122913 w 1940820"/>
              <a:gd name="connsiteY9" fmla="*/ 1229128 h 1229128"/>
              <a:gd name="connsiteX10" fmla="*/ 36000 w 1940820"/>
              <a:gd name="connsiteY10" fmla="*/ 1193128 h 1229128"/>
              <a:gd name="connsiteX11" fmla="*/ 0 w 1940820"/>
              <a:gd name="connsiteY11" fmla="*/ 1106215 h 1229128"/>
              <a:gd name="connsiteX12" fmla="*/ 0 w 1940820"/>
              <a:gd name="connsiteY12" fmla="*/ 122913 h 122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0820" h="1229128">
                <a:moveTo>
                  <a:pt x="0" y="122913"/>
                </a:moveTo>
                <a:cubicBezTo>
                  <a:pt x="0" y="90314"/>
                  <a:pt x="12950" y="59051"/>
                  <a:pt x="36001" y="36000"/>
                </a:cubicBezTo>
                <a:cubicBezTo>
                  <a:pt x="59052" y="12949"/>
                  <a:pt x="90315" y="0"/>
                  <a:pt x="122914" y="0"/>
                </a:cubicBezTo>
                <a:lnTo>
                  <a:pt x="1817907" y="0"/>
                </a:lnTo>
                <a:cubicBezTo>
                  <a:pt x="1850506" y="0"/>
                  <a:pt x="1881769" y="12950"/>
                  <a:pt x="1904820" y="36001"/>
                </a:cubicBezTo>
                <a:cubicBezTo>
                  <a:pt x="1927871" y="59052"/>
                  <a:pt x="1940820" y="90315"/>
                  <a:pt x="1940820" y="122914"/>
                </a:cubicBezTo>
                <a:lnTo>
                  <a:pt x="1940820" y="1106215"/>
                </a:lnTo>
                <a:cubicBezTo>
                  <a:pt x="1940820" y="1138814"/>
                  <a:pt x="1927870" y="1170077"/>
                  <a:pt x="1904820" y="1193128"/>
                </a:cubicBezTo>
                <a:cubicBezTo>
                  <a:pt x="1881769" y="1216179"/>
                  <a:pt x="1850506" y="1229128"/>
                  <a:pt x="1817907" y="1229128"/>
                </a:cubicBezTo>
                <a:lnTo>
                  <a:pt x="122913" y="1229128"/>
                </a:lnTo>
                <a:cubicBezTo>
                  <a:pt x="90314" y="1229128"/>
                  <a:pt x="59051" y="1216178"/>
                  <a:pt x="36000" y="1193128"/>
                </a:cubicBezTo>
                <a:cubicBezTo>
                  <a:pt x="12949" y="1170077"/>
                  <a:pt x="0" y="1138814"/>
                  <a:pt x="0" y="1106215"/>
                </a:cubicBezTo>
                <a:lnTo>
                  <a:pt x="0" y="122913"/>
                </a:lnTo>
                <a:close/>
              </a:path>
            </a:pathLst>
          </a:custGeom>
          <a:solidFill>
            <a:schemeClr val="bg1">
              <a:alpha val="90000"/>
            </a:schemeClr>
          </a:solidFill>
          <a:ln>
            <a:solidFill>
              <a:srgbClr val="0573C2"/>
            </a:solidFill>
          </a:ln>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04580" tIns="104580" rIns="104580" bIns="104580" spcCol="1270" anchor="ctr"/>
          <a:lstStyle/>
          <a:p>
            <a:pPr algn="ctr" defTabSz="800100" fontAlgn="auto">
              <a:lnSpc>
                <a:spcPct val="90000"/>
              </a:lnSpc>
              <a:spcAft>
                <a:spcPct val="35000"/>
              </a:spcAft>
              <a:defRPr/>
            </a:pPr>
            <a:r>
              <a:rPr lang="pl-PL" sz="2400" b="1" dirty="0" err="1" smtClean="0">
                <a:solidFill>
                  <a:srgbClr val="0573C2"/>
                </a:solidFill>
              </a:rPr>
              <a:t>Increase</a:t>
            </a:r>
            <a:r>
              <a:rPr lang="pl-PL" sz="2400" b="1" dirty="0" smtClean="0">
                <a:solidFill>
                  <a:srgbClr val="0573C2"/>
                </a:solidFill>
              </a:rPr>
              <a:t> </a:t>
            </a:r>
            <a:r>
              <a:rPr lang="pl-PL" sz="2400" b="1" dirty="0" err="1" smtClean="0">
                <a:solidFill>
                  <a:srgbClr val="0573C2"/>
                </a:solidFill>
              </a:rPr>
              <a:t>participation</a:t>
            </a:r>
            <a:r>
              <a:rPr lang="pl-PL" sz="2400" b="1" dirty="0" smtClean="0">
                <a:solidFill>
                  <a:srgbClr val="0573C2"/>
                </a:solidFill>
              </a:rPr>
              <a:t> on </a:t>
            </a:r>
            <a:r>
              <a:rPr lang="pl-PL" sz="2400" b="1" dirty="0" err="1" smtClean="0">
                <a:solidFill>
                  <a:srgbClr val="0573C2"/>
                </a:solidFill>
              </a:rPr>
              <a:t>labor</a:t>
            </a:r>
            <a:r>
              <a:rPr lang="pl-PL" sz="2400" b="1" dirty="0" smtClean="0">
                <a:solidFill>
                  <a:srgbClr val="0573C2"/>
                </a:solidFill>
              </a:rPr>
              <a:t> market </a:t>
            </a:r>
            <a:r>
              <a:rPr lang="pl-PL" sz="2400" b="1" dirty="0" err="1" smtClean="0">
                <a:solidFill>
                  <a:srgbClr val="0573C2"/>
                </a:solidFill>
              </a:rPr>
              <a:t>people</a:t>
            </a:r>
            <a:r>
              <a:rPr lang="pl-PL" sz="2400" b="1" dirty="0" smtClean="0">
                <a:solidFill>
                  <a:srgbClr val="0573C2"/>
                </a:solidFill>
              </a:rPr>
              <a:t> </a:t>
            </a:r>
            <a:r>
              <a:rPr lang="pl-PL" sz="2400" b="1" dirty="0" err="1" smtClean="0">
                <a:solidFill>
                  <a:srgbClr val="0573C2"/>
                </a:solidFill>
              </a:rPr>
              <a:t>aged</a:t>
            </a:r>
            <a:r>
              <a:rPr lang="pl-PL" sz="2400" b="1" dirty="0" smtClean="0">
                <a:solidFill>
                  <a:srgbClr val="0573C2"/>
                </a:solidFill>
              </a:rPr>
              <a:t> 50+</a:t>
            </a:r>
            <a:endParaRPr lang="pl-PL" sz="2400" b="1" dirty="0">
              <a:solidFill>
                <a:srgbClr val="0573C2"/>
              </a:solidFill>
            </a:endParaRPr>
          </a:p>
        </p:txBody>
      </p:sp>
      <p:sp>
        <p:nvSpPr>
          <p:cNvPr id="41" name="Dowolny kształt 40"/>
          <p:cNvSpPr/>
          <p:nvPr/>
        </p:nvSpPr>
        <p:spPr>
          <a:xfrm>
            <a:off x="4875467" y="4889630"/>
            <a:ext cx="3298315" cy="1374539"/>
          </a:xfrm>
          <a:custGeom>
            <a:avLst/>
            <a:gdLst>
              <a:gd name="connsiteX0" fmla="*/ 0 w 2052591"/>
              <a:gd name="connsiteY0" fmla="*/ 131531 h 1315308"/>
              <a:gd name="connsiteX1" fmla="*/ 38525 w 2052591"/>
              <a:gd name="connsiteY1" fmla="*/ 38525 h 1315308"/>
              <a:gd name="connsiteX2" fmla="*/ 131532 w 2052591"/>
              <a:gd name="connsiteY2" fmla="*/ 1 h 1315308"/>
              <a:gd name="connsiteX3" fmla="*/ 1921060 w 2052591"/>
              <a:gd name="connsiteY3" fmla="*/ 0 h 1315308"/>
              <a:gd name="connsiteX4" fmla="*/ 2014066 w 2052591"/>
              <a:gd name="connsiteY4" fmla="*/ 38525 h 1315308"/>
              <a:gd name="connsiteX5" fmla="*/ 2052590 w 2052591"/>
              <a:gd name="connsiteY5" fmla="*/ 131532 h 1315308"/>
              <a:gd name="connsiteX6" fmla="*/ 2052591 w 2052591"/>
              <a:gd name="connsiteY6" fmla="*/ 1183777 h 1315308"/>
              <a:gd name="connsiteX7" fmla="*/ 2014066 w 2052591"/>
              <a:gd name="connsiteY7" fmla="*/ 1276783 h 1315308"/>
              <a:gd name="connsiteX8" fmla="*/ 1921059 w 2052591"/>
              <a:gd name="connsiteY8" fmla="*/ 1315308 h 1315308"/>
              <a:gd name="connsiteX9" fmla="*/ 131531 w 2052591"/>
              <a:gd name="connsiteY9" fmla="*/ 1315308 h 1315308"/>
              <a:gd name="connsiteX10" fmla="*/ 38525 w 2052591"/>
              <a:gd name="connsiteY10" fmla="*/ 1276783 h 1315308"/>
              <a:gd name="connsiteX11" fmla="*/ 1 w 2052591"/>
              <a:gd name="connsiteY11" fmla="*/ 1183776 h 1315308"/>
              <a:gd name="connsiteX12" fmla="*/ 0 w 2052591"/>
              <a:gd name="connsiteY12" fmla="*/ 131531 h 131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591" h="1315308">
                <a:moveTo>
                  <a:pt x="0" y="131531"/>
                </a:moveTo>
                <a:cubicBezTo>
                  <a:pt x="0" y="96647"/>
                  <a:pt x="13858" y="63191"/>
                  <a:pt x="38525" y="38525"/>
                </a:cubicBezTo>
                <a:cubicBezTo>
                  <a:pt x="63192" y="13858"/>
                  <a:pt x="96647" y="1"/>
                  <a:pt x="131532" y="1"/>
                </a:cubicBezTo>
                <a:lnTo>
                  <a:pt x="1921060" y="0"/>
                </a:lnTo>
                <a:cubicBezTo>
                  <a:pt x="1955944" y="0"/>
                  <a:pt x="1989400" y="13858"/>
                  <a:pt x="2014066" y="38525"/>
                </a:cubicBezTo>
                <a:cubicBezTo>
                  <a:pt x="2038733" y="63192"/>
                  <a:pt x="2052590" y="96647"/>
                  <a:pt x="2052590" y="131532"/>
                </a:cubicBezTo>
                <a:cubicBezTo>
                  <a:pt x="2052590" y="482280"/>
                  <a:pt x="2052591" y="833029"/>
                  <a:pt x="2052591" y="1183777"/>
                </a:cubicBezTo>
                <a:cubicBezTo>
                  <a:pt x="2052591" y="1218661"/>
                  <a:pt x="2038733" y="1252117"/>
                  <a:pt x="2014066" y="1276783"/>
                </a:cubicBezTo>
                <a:cubicBezTo>
                  <a:pt x="1989399" y="1301450"/>
                  <a:pt x="1955944" y="1315308"/>
                  <a:pt x="1921059" y="1315308"/>
                </a:cubicBezTo>
                <a:lnTo>
                  <a:pt x="131531" y="1315308"/>
                </a:lnTo>
                <a:cubicBezTo>
                  <a:pt x="96647" y="1315308"/>
                  <a:pt x="63191" y="1301450"/>
                  <a:pt x="38525" y="1276783"/>
                </a:cubicBezTo>
                <a:cubicBezTo>
                  <a:pt x="13858" y="1252116"/>
                  <a:pt x="1" y="1218661"/>
                  <a:pt x="1" y="1183776"/>
                </a:cubicBezTo>
                <a:cubicBezTo>
                  <a:pt x="1" y="833028"/>
                  <a:pt x="0" y="482279"/>
                  <a:pt x="0" y="131531"/>
                </a:cubicBezTo>
                <a:close/>
              </a:path>
            </a:pathLst>
          </a:custGeom>
          <a:solidFill>
            <a:schemeClr val="bg1">
              <a:alpha val="90000"/>
            </a:schemeClr>
          </a:solidFill>
          <a:ln>
            <a:solidFill>
              <a:srgbClr val="0573C2"/>
            </a:solidFill>
          </a:ln>
        </p:spPr>
        <p:style>
          <a:lnRef idx="0">
            <a:schemeClr val="accent1">
              <a:tint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99484" tIns="99484" rIns="99484" bIns="99484" spcCol="1270" anchor="ctr"/>
          <a:lstStyle/>
          <a:p>
            <a:pPr algn="ctr" defTabSz="711200" fontAlgn="auto">
              <a:lnSpc>
                <a:spcPct val="90000"/>
              </a:lnSpc>
              <a:spcAft>
                <a:spcPts val="0"/>
              </a:spcAft>
              <a:defRPr/>
            </a:pPr>
            <a:r>
              <a:rPr lang="en-US" sz="2400" b="1" dirty="0">
                <a:solidFill>
                  <a:srgbClr val="0573C2"/>
                </a:solidFill>
              </a:rPr>
              <a:t>Improving the quality </a:t>
            </a:r>
          </a:p>
          <a:p>
            <a:pPr algn="ctr" defTabSz="711200" fontAlgn="auto">
              <a:lnSpc>
                <a:spcPct val="90000"/>
              </a:lnSpc>
              <a:spcAft>
                <a:spcPts val="0"/>
              </a:spcAft>
              <a:defRPr/>
            </a:pPr>
            <a:r>
              <a:rPr lang="en-US" sz="2400" b="1" dirty="0">
                <a:solidFill>
                  <a:srgbClr val="0573C2"/>
                </a:solidFill>
              </a:rPr>
              <a:t>of life of older people for dignified ageing through social </a:t>
            </a:r>
            <a:r>
              <a:rPr lang="en-US" sz="2400" b="1" dirty="0" smtClean="0">
                <a:solidFill>
                  <a:srgbClr val="0573C2"/>
                </a:solidFill>
              </a:rPr>
              <a:t>activity</a:t>
            </a:r>
            <a:endParaRPr lang="en-US" sz="2400" b="1" dirty="0">
              <a:solidFill>
                <a:srgbClr val="0573C2"/>
              </a:solidFill>
            </a:endParaRPr>
          </a:p>
        </p:txBody>
      </p:sp>
      <p:cxnSp>
        <p:nvCxnSpPr>
          <p:cNvPr id="42" name="Łącznik prosty ze strzałką 41"/>
          <p:cNvCxnSpPr/>
          <p:nvPr/>
        </p:nvCxnSpPr>
        <p:spPr>
          <a:xfrm>
            <a:off x="2450016" y="4616040"/>
            <a:ext cx="1" cy="3251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5" name="Łącznik prosty ze strzałką 44"/>
          <p:cNvCxnSpPr/>
          <p:nvPr/>
        </p:nvCxnSpPr>
        <p:spPr>
          <a:xfrm>
            <a:off x="6524625" y="4600292"/>
            <a:ext cx="1" cy="3251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34">
                                            <p:bg/>
                                          </p:spTgt>
                                        </p:tgtEl>
                                        <p:attrNameLst>
                                          <p:attrName>style.visibility</p:attrName>
                                        </p:attrNameLst>
                                      </p:cBhvr>
                                      <p:to>
                                        <p:strVal val="visible"/>
                                      </p:to>
                                    </p:set>
                                    <p:animEffect transition="in" filter="fade">
                                      <p:cBhvr>
                                        <p:cTn id="23" dur="1000"/>
                                        <p:tgtEl>
                                          <p:spTgt spid="34">
                                            <p:bg/>
                                          </p:spTgt>
                                        </p:tgtEl>
                                      </p:cBhvr>
                                    </p:animEffect>
                                    <p:anim calcmode="lin" valueType="num">
                                      <p:cBhvr>
                                        <p:cTn id="24" dur="1000" fill="hold"/>
                                        <p:tgtEl>
                                          <p:spTgt spid="34">
                                            <p:bg/>
                                          </p:spTgt>
                                        </p:tgtEl>
                                        <p:attrNameLst>
                                          <p:attrName>ppt_x</p:attrName>
                                        </p:attrNameLst>
                                      </p:cBhvr>
                                      <p:tavLst>
                                        <p:tav tm="0">
                                          <p:val>
                                            <p:strVal val="#ppt_x"/>
                                          </p:val>
                                        </p:tav>
                                        <p:tav tm="100000">
                                          <p:val>
                                            <p:strVal val="#ppt_x"/>
                                          </p:val>
                                        </p:tav>
                                      </p:tavLst>
                                    </p:anim>
                                    <p:anim calcmode="lin" valueType="num">
                                      <p:cBhvr>
                                        <p:cTn id="25" dur="1000" fill="hold"/>
                                        <p:tgtEl>
                                          <p:spTgt spid="34">
                                            <p:bg/>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1000"/>
                                        <p:tgtEl>
                                          <p:spTgt spid="34">
                                            <p:txEl>
                                              <p:pRg st="0" end="0"/>
                                            </p:txEl>
                                          </p:spTgt>
                                        </p:tgtEl>
                                      </p:cBhvr>
                                    </p:animEffect>
                                    <p:anim calcmode="lin" valueType="num">
                                      <p:cBhvr>
                                        <p:cTn id="30"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34">
                                            <p:txEl>
                                              <p:pRg st="0" end="0"/>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39">
                                            <p:bg/>
                                          </p:spTgt>
                                        </p:tgtEl>
                                        <p:attrNameLst>
                                          <p:attrName>style.visibility</p:attrName>
                                        </p:attrNameLst>
                                      </p:cBhvr>
                                      <p:to>
                                        <p:strVal val="visible"/>
                                      </p:to>
                                    </p:set>
                                    <p:animEffect transition="in" filter="fade">
                                      <p:cBhvr>
                                        <p:cTn id="34" dur="1000"/>
                                        <p:tgtEl>
                                          <p:spTgt spid="39">
                                            <p:bg/>
                                          </p:spTgt>
                                        </p:tgtEl>
                                      </p:cBhvr>
                                    </p:animEffect>
                                    <p:anim calcmode="lin" valueType="num">
                                      <p:cBhvr>
                                        <p:cTn id="35" dur="1000" fill="hold"/>
                                        <p:tgtEl>
                                          <p:spTgt spid="39">
                                            <p:bg/>
                                          </p:spTgt>
                                        </p:tgtEl>
                                        <p:attrNameLst>
                                          <p:attrName>ppt_x</p:attrName>
                                        </p:attrNameLst>
                                      </p:cBhvr>
                                      <p:tavLst>
                                        <p:tav tm="0">
                                          <p:val>
                                            <p:strVal val="#ppt_x"/>
                                          </p:val>
                                        </p:tav>
                                        <p:tav tm="100000">
                                          <p:val>
                                            <p:strVal val="#ppt_x"/>
                                          </p:val>
                                        </p:tav>
                                      </p:tavLst>
                                    </p:anim>
                                    <p:anim calcmode="lin" valueType="num">
                                      <p:cBhvr>
                                        <p:cTn id="36" dur="1000" fill="hold"/>
                                        <p:tgtEl>
                                          <p:spTgt spid="39">
                                            <p:bg/>
                                          </p:spTgt>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39">
                                            <p:txEl>
                                              <p:pRg st="0" end="0"/>
                                            </p:txEl>
                                          </p:spTgt>
                                        </p:tgtEl>
                                        <p:attrNameLst>
                                          <p:attrName>style.visibility</p:attrName>
                                        </p:attrNameLst>
                                      </p:cBhvr>
                                      <p:to>
                                        <p:strVal val="visible"/>
                                      </p:to>
                                    </p:set>
                                    <p:animEffect transition="in" filter="fade">
                                      <p:cBhvr>
                                        <p:cTn id="40" dur="1000"/>
                                        <p:tgtEl>
                                          <p:spTgt spid="39">
                                            <p:txEl>
                                              <p:pRg st="0" end="0"/>
                                            </p:txEl>
                                          </p:spTgt>
                                        </p:tgtEl>
                                      </p:cBhvr>
                                    </p:animEffect>
                                    <p:anim calcmode="lin" valueType="num">
                                      <p:cBhvr>
                                        <p:cTn id="41"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1000"/>
                                        <p:tgtEl>
                                          <p:spTgt spid="41"/>
                                        </p:tgtEl>
                                      </p:cBhvr>
                                    </p:animEffect>
                                    <p:anim calcmode="lin" valueType="num">
                                      <p:cBhvr>
                                        <p:cTn id="60" dur="1000" fill="hold"/>
                                        <p:tgtEl>
                                          <p:spTgt spid="41"/>
                                        </p:tgtEl>
                                        <p:attrNameLst>
                                          <p:attrName>ppt_x</p:attrName>
                                        </p:attrNameLst>
                                      </p:cBhvr>
                                      <p:tavLst>
                                        <p:tav tm="0">
                                          <p:val>
                                            <p:strVal val="#ppt_x"/>
                                          </p:val>
                                        </p:tav>
                                        <p:tav tm="100000">
                                          <p:val>
                                            <p:strVal val="#ppt_x"/>
                                          </p:val>
                                        </p:tav>
                                      </p:tavLst>
                                    </p:anim>
                                    <p:anim calcmode="lin" valueType="num">
                                      <p:cBhvr>
                                        <p:cTn id="61" dur="1000" fill="hold"/>
                                        <p:tgtEl>
                                          <p:spTgt spid="41"/>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1000"/>
                                        <p:tgtEl>
                                          <p:spTgt spid="45"/>
                                        </p:tgtEl>
                                      </p:cBhvr>
                                    </p:animEffect>
                                    <p:anim calcmode="lin" valueType="num">
                                      <p:cBhvr>
                                        <p:cTn id="65" dur="1000" fill="hold"/>
                                        <p:tgtEl>
                                          <p:spTgt spid="45"/>
                                        </p:tgtEl>
                                        <p:attrNameLst>
                                          <p:attrName>ppt_x</p:attrName>
                                        </p:attrNameLst>
                                      </p:cBhvr>
                                      <p:tavLst>
                                        <p:tav tm="0">
                                          <p:val>
                                            <p:strVal val="#ppt_x"/>
                                          </p:val>
                                        </p:tav>
                                        <p:tav tm="100000">
                                          <p:val>
                                            <p:strVal val="#ppt_x"/>
                                          </p:val>
                                        </p:tav>
                                      </p:tavLst>
                                    </p:anim>
                                    <p:anim calcmode="lin" valueType="num">
                                      <p:cBhvr>
                                        <p:cTn id="6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build="p" animBg="1"/>
      <p:bldP spid="39" grpId="0" uiExpand="1" build="p" animBg="1"/>
      <p:bldP spid="40" grpId="0" animBg="1"/>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BA0583C9-C86F-46BB-B1C3-722A65784C84}" type="slidenum">
              <a:rPr lang="pl-PL"/>
              <a:pPr>
                <a:defRPr/>
              </a:pPr>
              <a:t>9</a:t>
            </a:fld>
            <a:endParaRPr lang="pl-PL"/>
          </a:p>
        </p:txBody>
      </p:sp>
      <p:sp>
        <p:nvSpPr>
          <p:cNvPr id="7" name="Title 1"/>
          <p:cNvSpPr txBox="1">
            <a:spLocks noChangeAspect="1"/>
          </p:cNvSpPr>
          <p:nvPr/>
        </p:nvSpPr>
        <p:spPr>
          <a:xfrm>
            <a:off x="0" y="0"/>
            <a:ext cx="6300192" cy="908720"/>
          </a:xfrm>
          <a:prstGeom prst="rect">
            <a:avLst/>
          </a:prstGeom>
          <a:gradFill flip="none" rotWithShape="0">
            <a:gsLst>
              <a:gs pos="15000">
                <a:schemeClr val="bg1"/>
              </a:gs>
              <a:gs pos="100000">
                <a:srgbClr val="0070C0"/>
              </a:gs>
              <a:gs pos="100000">
                <a:srgbClr val="D1C39F"/>
              </a:gs>
            </a:gsLst>
            <a:path path="circle">
              <a:fillToRect l="100000" t="100000"/>
            </a:path>
            <a:tileRect r="-100000" b="-100000"/>
          </a:gradFill>
          <a:ln>
            <a:noFill/>
          </a:ln>
        </p:spPr>
        <p:txBody>
          <a:bodyPr anchor="ctr"/>
          <a:lstStyle/>
          <a:p>
            <a:pPr fontAlgn="auto">
              <a:spcAft>
                <a:spcPts val="0"/>
              </a:spcAft>
              <a:defRPr/>
            </a:pPr>
            <a:r>
              <a:rPr lang="pl-PL" sz="2800" dirty="0" smtClean="0">
                <a:solidFill>
                  <a:prstClr val="white"/>
                </a:solidFill>
                <a:latin typeface="+mn-lt"/>
                <a:cs typeface="+mn-cs"/>
              </a:rPr>
              <a:t>SOLIDARITY BETWEEN </a:t>
            </a:r>
          </a:p>
          <a:p>
            <a:pPr fontAlgn="auto">
              <a:spcAft>
                <a:spcPts val="0"/>
              </a:spcAft>
              <a:defRPr/>
            </a:pPr>
            <a:r>
              <a:rPr lang="pl-PL" sz="2800" dirty="0" smtClean="0">
                <a:solidFill>
                  <a:prstClr val="white"/>
                </a:solidFill>
                <a:latin typeface="+mn-lt"/>
                <a:cs typeface="+mn-cs"/>
              </a:rPr>
              <a:t>GENERATIONS </a:t>
            </a:r>
            <a:endParaRPr lang="pl-PL" sz="2800" dirty="0">
              <a:solidFill>
                <a:prstClr val="white"/>
              </a:solidFill>
              <a:latin typeface="+mn-lt"/>
              <a:cs typeface="+mn-cs"/>
            </a:endParaRPr>
          </a:p>
        </p:txBody>
      </p:sp>
      <p:pic>
        <p:nvPicPr>
          <p:cNvPr id="102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0"/>
            <a:ext cx="34925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25" y="44450"/>
            <a:ext cx="261937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Łącznik prosty ze strzałką 8"/>
          <p:cNvCxnSpPr/>
          <p:nvPr/>
        </p:nvCxnSpPr>
        <p:spPr>
          <a:xfrm flipH="1" flipV="1">
            <a:off x="5220072" y="4293096"/>
            <a:ext cx="1872208" cy="93610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8" name="Wykres 7"/>
          <p:cNvGraphicFramePr>
            <a:graphicFrameLocks/>
          </p:cNvGraphicFramePr>
          <p:nvPr>
            <p:extLst>
              <p:ext uri="{D42A27DB-BD31-4B8C-83A1-F6EECF244321}">
                <p14:modId xmlns:p14="http://schemas.microsoft.com/office/powerpoint/2010/main" val="2660626452"/>
              </p:ext>
            </p:extLst>
          </p:nvPr>
        </p:nvGraphicFramePr>
        <p:xfrm>
          <a:off x="197351" y="1116201"/>
          <a:ext cx="8784975" cy="576064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heel(1)">
                                      <p:cBhvr>
                                        <p:cTn id="7" dur="2000"/>
                                        <p:tgtEl>
                                          <p:spTgt spid="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heel(1)">
                                      <p:cBhvr>
                                        <p:cTn id="12" dur="2000"/>
                                        <p:tgtEl>
                                          <p:spTgt spid="8">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heel(1)">
                                      <p:cBhvr>
                                        <p:cTn id="17" dur="2000"/>
                                        <p:tgtEl>
                                          <p:spTgt spid="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1647</TotalTime>
  <Words>872</Words>
  <Application>Microsoft Office PowerPoint</Application>
  <PresentationFormat>Pokaz na ekranie (4:3)</PresentationFormat>
  <Paragraphs>165</Paragraphs>
  <Slides>14</Slides>
  <Notes>12</Notes>
  <HiddenSlides>0</HiddenSlides>
  <MMClips>0</MMClips>
  <ScaleCrop>false</ScaleCrop>
  <HeadingPairs>
    <vt:vector size="4" baseType="variant">
      <vt:variant>
        <vt:lpstr>Motyw</vt:lpstr>
      </vt:variant>
      <vt:variant>
        <vt:i4>1</vt:i4>
      </vt:variant>
      <vt:variant>
        <vt:lpstr>Tytuły slajdów</vt:lpstr>
      </vt:variant>
      <vt:variant>
        <vt:i4>14</vt:i4>
      </vt:variant>
    </vt:vector>
  </HeadingPairs>
  <TitlesOfParts>
    <vt:vector size="15" baseType="lpstr">
      <vt:lpstr>Motyw pakietu Office</vt:lpstr>
      <vt:lpstr>MEASURES ON Polish Labor  Market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Thank you for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Obecne i prognozowane tendencje na polskim rynku pracy</dc:title>
  <dc:creator>Zielony</dc:creator>
  <cp:lastModifiedBy>Mariusz Zielonka</cp:lastModifiedBy>
  <cp:revision>127</cp:revision>
  <dcterms:created xsi:type="dcterms:W3CDTF">2013-03-11T19:46:36Z</dcterms:created>
  <dcterms:modified xsi:type="dcterms:W3CDTF">2014-05-09T04:52:20Z</dcterms:modified>
</cp:coreProperties>
</file>