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5" r:id="rId3"/>
    <p:sldId id="266" r:id="rId4"/>
    <p:sldId id="267" r:id="rId5"/>
    <p:sldId id="258" r:id="rId6"/>
    <p:sldId id="268" r:id="rId7"/>
    <p:sldId id="269" r:id="rId8"/>
    <p:sldId id="262" r:id="rId9"/>
    <p:sldId id="259" r:id="rId10"/>
    <p:sldId id="272" r:id="rId11"/>
    <p:sldId id="264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jdmitrijeva.LRIZM\My%20Documents\Stdy%20visit\Prezentacija\darba%20materiali\New%20Microsoft%20Office%20Excel%20Worksheet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jdmitrijeva.LRIZM\My%20Documents\Lietuva\New%20Microsoft%20Office%20Excel%20Worksheet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v-LV"/>
  <c:clrMapOvr bg1="lt1" tx1="dk1" bg2="lt2" tx2="dk2" accent1="accent1" accent2="accent2" accent3="accent3" accent4="accent4" accent5="accent5" accent6="accent6" hlink="hlink" folHlink="folHlink"/>
  <c:chart>
    <c:title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'iedzīvotāju nacionālais sastāvs'!$S$2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6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cat>
            <c:numRef>
              <c:f>'iedzīvotāju nacionālais sastāvs'!$R$3:$R$23</c:f>
              <c:numCache>
                <c:formatCode>General</c:formatCode>
                <c:ptCount val="21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</c:numCache>
            </c:numRef>
          </c:cat>
          <c:val>
            <c:numRef>
              <c:f>'iedzīvotāju nacionālais sastāvs'!$S$3:$S$23</c:f>
              <c:numCache>
                <c:formatCode>General</c:formatCode>
                <c:ptCount val="21"/>
                <c:pt idx="0">
                  <c:v>2668140</c:v>
                </c:pt>
                <c:pt idx="1">
                  <c:v>2658161</c:v>
                </c:pt>
                <c:pt idx="2">
                  <c:v>2643000</c:v>
                </c:pt>
                <c:pt idx="3">
                  <c:v>2585675</c:v>
                </c:pt>
                <c:pt idx="4">
                  <c:v>2540904</c:v>
                </c:pt>
                <c:pt idx="5">
                  <c:v>2500580</c:v>
                </c:pt>
                <c:pt idx="6">
                  <c:v>2469531</c:v>
                </c:pt>
                <c:pt idx="7">
                  <c:v>2444912</c:v>
                </c:pt>
                <c:pt idx="8">
                  <c:v>2420789</c:v>
                </c:pt>
                <c:pt idx="9">
                  <c:v>2399248</c:v>
                </c:pt>
                <c:pt idx="10">
                  <c:v>2381715</c:v>
                </c:pt>
                <c:pt idx="11">
                  <c:v>2364254</c:v>
                </c:pt>
                <c:pt idx="12">
                  <c:v>2345768</c:v>
                </c:pt>
                <c:pt idx="13">
                  <c:v>2331480</c:v>
                </c:pt>
                <c:pt idx="14">
                  <c:v>2319203</c:v>
                </c:pt>
                <c:pt idx="15">
                  <c:v>2306434</c:v>
                </c:pt>
                <c:pt idx="16">
                  <c:v>2294590</c:v>
                </c:pt>
                <c:pt idx="17">
                  <c:v>2281305</c:v>
                </c:pt>
                <c:pt idx="18">
                  <c:v>2270894</c:v>
                </c:pt>
                <c:pt idx="19">
                  <c:v>2261294</c:v>
                </c:pt>
                <c:pt idx="20">
                  <c:v>2248374</c:v>
                </c:pt>
              </c:numCache>
            </c:numRef>
          </c:val>
        </c:ser>
        <c:shape val="box"/>
        <c:axId val="40954880"/>
        <c:axId val="40993536"/>
        <c:axId val="0"/>
      </c:bar3DChart>
      <c:catAx>
        <c:axId val="40954880"/>
        <c:scaling>
          <c:orientation val="minMax"/>
        </c:scaling>
        <c:axPos val="b"/>
        <c:numFmt formatCode="General" sourceLinked="1"/>
        <c:tickLblPos val="nextTo"/>
        <c:crossAx val="40993536"/>
        <c:crosses val="autoZero"/>
        <c:auto val="1"/>
        <c:lblAlgn val="ctr"/>
        <c:lblOffset val="100"/>
      </c:catAx>
      <c:valAx>
        <c:axId val="40993536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40954880"/>
        <c:crosses val="autoZero"/>
        <c:crossBetween val="between"/>
      </c:valAx>
    </c:plotArea>
    <c:plotVisOnly val="1"/>
    <c:dispBlanksAs val="gap"/>
  </c:chart>
  <c:spPr>
    <a:noFill/>
    <a:ln>
      <a:noFill/>
    </a:ln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v-LV"/>
  <c:style val="18"/>
  <c:clrMapOvr bg1="lt1" tx1="dk1" bg2="lt2" tx2="dk2" accent1="accent1" accent2="accent2" accent3="accent3" accent4="accent4" accent5="accent5" accent6="accent6" hlink="hlink" folHlink="folHlink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1.6666666666666701E-2"/>
                  <c:y val="-2.3529411764705879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Times New Roman" pitchFamily="18" charset="0"/>
                        <a:cs typeface="Times New Roman" pitchFamily="18" charset="0"/>
                      </a:rPr>
                      <a:t>70,1%</a:t>
                    </a:r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7777777777778165E-2"/>
                  <c:y val="-2.3529411764705879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Times New Roman" pitchFamily="18" charset="0"/>
                        <a:cs typeface="Times New Roman" pitchFamily="18" charset="0"/>
                      </a:rPr>
                      <a:t>67,4%</a:t>
                    </a:r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333333333333334E-2"/>
                  <c:y val="-2.7450980392156862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Times New Roman" pitchFamily="18" charset="0"/>
                        <a:cs typeface="Times New Roman" pitchFamily="18" charset="0"/>
                      </a:rPr>
                      <a:t>59,3%</a:t>
                    </a:r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5000000000000001E-2"/>
                  <c:y val="-2.3529411764705879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Times New Roman" pitchFamily="18" charset="0"/>
                        <a:cs typeface="Times New Roman" pitchFamily="18" charset="0"/>
                      </a:rPr>
                      <a:t>48,8%</a:t>
                    </a:r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latin typeface="Times New Roman" pitchFamily="18" charset="0"/>
                    <a:cs typeface="Times New Roman" pitchFamily="18" charset="0"/>
                  </a:defRPr>
                </a:pPr>
                <a:endParaRPr lang="lv-LV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Sheet1!$F$52:$F$55</c:f>
              <c:strCache>
                <c:ptCount val="4"/>
                <c:pt idx="0">
                  <c:v>Education institutions</c:v>
                </c:pt>
                <c:pt idx="1">
                  <c:v>TV</c:v>
                </c:pt>
                <c:pt idx="2">
                  <c:v>Church</c:v>
                </c:pt>
                <c:pt idx="3">
                  <c:v>Health-care institutions</c:v>
                </c:pt>
              </c:strCache>
            </c:strRef>
          </c:cat>
          <c:val>
            <c:numRef>
              <c:f>Sheet1!$G$52:$G$55</c:f>
              <c:numCache>
                <c:formatCode>General</c:formatCode>
                <c:ptCount val="4"/>
                <c:pt idx="0">
                  <c:v>70.099999999999994</c:v>
                </c:pt>
                <c:pt idx="1">
                  <c:v>67.400000000000006</c:v>
                </c:pt>
                <c:pt idx="2">
                  <c:v>59.3</c:v>
                </c:pt>
                <c:pt idx="3">
                  <c:v>48.8</c:v>
                </c:pt>
              </c:numCache>
            </c:numRef>
          </c:val>
        </c:ser>
        <c:shape val="box"/>
        <c:axId val="43791872"/>
        <c:axId val="43793408"/>
        <c:axId val="0"/>
      </c:bar3DChart>
      <c:catAx>
        <c:axId val="43791872"/>
        <c:scaling>
          <c:orientation val="minMax"/>
        </c:scaling>
        <c:axPos val="b"/>
        <c:numFmt formatCode="General" sourceLinked="0"/>
        <c:majorTickMark val="none"/>
        <c:tickLblPos val="nextTo"/>
        <c:crossAx val="43793408"/>
        <c:crosses val="autoZero"/>
        <c:auto val="1"/>
        <c:lblAlgn val="ctr"/>
        <c:lblOffset val="100"/>
      </c:catAx>
      <c:valAx>
        <c:axId val="43793408"/>
        <c:scaling>
          <c:orientation val="minMax"/>
          <c:max val="70"/>
          <c:min val="40"/>
        </c:scaling>
        <c:axPos val="l"/>
        <c:numFmt formatCode="General" sourceLinked="1"/>
        <c:majorTickMark val="none"/>
        <c:tickLblPos val="nextTo"/>
        <c:crossAx val="437918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F1C3BEC-1DD8-471A-9AA4-A9BF14543FB3}" type="datetimeFigureOut">
              <a:rPr lang="lv-LV"/>
              <a:pPr>
                <a:defRPr/>
              </a:pPr>
              <a:t>2014.05.09.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lv-LV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lv-LV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2A5E9D-ECAF-422E-9C02-C98BFB755DC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 fontAlgn="auto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/>
              <a:t>Population – 2 248 374</a:t>
            </a:r>
          </a:p>
          <a:p>
            <a:pPr marL="609600" indent="-609600" fontAlgn="auto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/>
              <a:t>Minus</a:t>
            </a:r>
            <a:r>
              <a:rPr lang="lv-LV" dirty="0" smtClean="0"/>
              <a:t> </a:t>
            </a:r>
            <a:r>
              <a:rPr lang="en-US" dirty="0" smtClean="0"/>
              <a:t>1</a:t>
            </a:r>
            <a:r>
              <a:rPr lang="lv-LV" dirty="0" smtClean="0"/>
              <a:t>6</a:t>
            </a:r>
            <a:r>
              <a:rPr lang="en-US" dirty="0" smtClean="0"/>
              <a:t>% per </a:t>
            </a:r>
            <a:r>
              <a:rPr lang="lv-LV" dirty="0" smtClean="0"/>
              <a:t>10 </a:t>
            </a:r>
            <a:r>
              <a:rPr lang="en-US" dirty="0" smtClean="0"/>
              <a:t>year</a:t>
            </a:r>
            <a:r>
              <a:rPr lang="lv-LV" dirty="0" smtClean="0"/>
              <a:t>s</a:t>
            </a:r>
          </a:p>
          <a:p>
            <a:pPr marL="609600" indent="-609600" fontAlgn="auto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/>
              <a:t>EC forecast for 2060 </a:t>
            </a:r>
            <a:r>
              <a:rPr lang="en-US" dirty="0" smtClean="0">
                <a:solidFill>
                  <a:srgbClr val="3333FF"/>
                </a:solidFill>
              </a:rPr>
              <a:t>1.7 millions</a:t>
            </a:r>
            <a:endParaRPr lang="en-US" dirty="0" smtClean="0"/>
          </a:p>
          <a:p>
            <a:pPr marL="609600" indent="-609600" fontAlgn="auto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lv-LV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09F135-391A-460F-BFA4-849C549C8C06}" type="slidenum">
              <a:rPr lang="lv-LV" alt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lv-LV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lv-LV" altLang="en-US" smtClean="0"/>
          </a:p>
          <a:p>
            <a:pPr>
              <a:spcBef>
                <a:spcPct val="0"/>
              </a:spcBef>
            </a:pPr>
            <a:endParaRPr lang="lv-LV" altLang="en-U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FBA93D4-4BC1-48FC-9868-91D8F7B75031}" type="slidenum">
              <a:rPr lang="lv-LV" alt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lv-LV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lv-LV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36348AC-B5A7-4AB6-84EC-F702263F1BF7}" type="slidenum">
              <a:rPr lang="lv-LV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lv-LV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lv-LV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D43421F-DD22-4646-86A2-0188ED604DD9}" type="slidenum">
              <a:rPr lang="lv-LV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2480A-963A-4BEF-8AE9-70EE4B77F4A8}" type="datetimeFigureOut">
              <a:rPr lang="en-US"/>
              <a:pPr>
                <a:defRPr/>
              </a:pPr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33CC1-EECF-4E79-BAC8-17549603EA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FEE69-9BD8-4117-B7A1-45F38026559A}" type="datetimeFigureOut">
              <a:rPr lang="en-US"/>
              <a:pPr>
                <a:defRPr/>
              </a:pPr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347BB-8209-4273-BE5D-7F71B4D934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CB47E-3ADC-4DD6-9D5F-F1D529ED4985}" type="datetimeFigureOut">
              <a:rPr lang="en-US"/>
              <a:pPr>
                <a:defRPr/>
              </a:pPr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7D270-7A58-44A4-9799-37C40C19F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2205E-8BBB-4EE1-9B15-C03B4528AB40}" type="datetimeFigureOut">
              <a:rPr lang="en-US"/>
              <a:pPr>
                <a:defRPr/>
              </a:pPr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33C42-7FFB-4184-9641-96C2645FA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B5B04-64CA-4FA2-935B-E03C6364B054}" type="datetimeFigureOut">
              <a:rPr lang="en-US"/>
              <a:pPr>
                <a:defRPr/>
              </a:pPr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7DFC3-2725-408E-A281-A39E86E35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BAD85-918D-445E-93B5-83F77D14AFC6}" type="datetimeFigureOut">
              <a:rPr lang="en-US"/>
              <a:pPr>
                <a:defRPr/>
              </a:pPr>
              <a:t>5/9/2014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D2BE9-1960-424B-A68C-D92EF8EC67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20B00-3353-4D96-BD47-9C4AB945EBCD}" type="datetimeFigureOut">
              <a:rPr lang="en-US"/>
              <a:pPr>
                <a:defRPr/>
              </a:pPr>
              <a:t>5/9/2014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49C5E-3BC2-4824-A9BB-DBDADF7435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A3DFD-27EE-4BA2-A549-C32E0A28F22A}" type="datetimeFigureOut">
              <a:rPr lang="en-US"/>
              <a:pPr>
                <a:defRPr/>
              </a:pPr>
              <a:t>5/9/2014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8CDE4-2639-450C-875A-A7AB123CF2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42684-84E0-4A4B-90E6-84DE5496DB9E}" type="datetimeFigureOut">
              <a:rPr lang="en-US"/>
              <a:pPr>
                <a:defRPr/>
              </a:pPr>
              <a:t>5/9/2014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2E662-1D12-4AA0-9D22-E77C6058E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0E1FE-3197-48D2-8A64-146B67327EA5}" type="datetimeFigureOut">
              <a:rPr lang="en-US"/>
              <a:pPr>
                <a:defRPr/>
              </a:pPr>
              <a:t>5/9/2014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15467-301C-4FF8-9657-D955C635C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F80E1-2FC3-48B3-9B45-9B660A68BD47}" type="datetimeFigureOut">
              <a:rPr lang="en-US"/>
              <a:pPr>
                <a:defRPr/>
              </a:pPr>
              <a:t>5/9/2014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A0DE0-B68F-40CB-BD12-5B1ECCA99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30E755-A4F1-42DB-A9F7-CE9EC26B3A53}" type="datetimeFigureOut">
              <a:rPr lang="en-US"/>
              <a:pPr>
                <a:defRPr/>
              </a:pPr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68E152-6372-4069-9545-B8DAABD38B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Approaches to Lifelong Learning</a:t>
            </a:r>
            <a:endParaRPr lang="en-US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92600"/>
            <a:ext cx="6440488" cy="1800225"/>
          </a:xfrm>
        </p:spPr>
        <p:txBody>
          <a:bodyPr rtlCol="0">
            <a:normAutofit fontScale="25000" lnSpcReduction="2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lv-LV" sz="2000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lv-LV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Ministry </a:t>
            </a:r>
            <a:r>
              <a:rPr lang="en-US" sz="8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 Education and Science </a:t>
            </a:r>
            <a:endParaRPr lang="lv-LV" sz="8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8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Republic </a:t>
            </a:r>
            <a:r>
              <a:rPr lang="en-US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lv-LV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Latvia</a:t>
            </a:r>
            <a:endParaRPr lang="lv-LV" sz="8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lv-LV" sz="8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v-LV" sz="8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Riga</a:t>
            </a:r>
            <a:r>
              <a:rPr lang="lv-LV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lv-LV" sz="8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lv-LV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9, 2014</a:t>
            </a:r>
            <a:endParaRPr lang="en-US" sz="8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28813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1908175" y="188913"/>
            <a:ext cx="6778625" cy="985837"/>
          </a:xfrm>
        </p:spPr>
        <p:txBody>
          <a:bodyPr/>
          <a:lstStyle/>
          <a:p>
            <a:r>
              <a:rPr lang="en-GB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Senior education  provision, examples of good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484313"/>
            <a:ext cx="8218487" cy="4641850"/>
          </a:xfrm>
        </p:spPr>
        <p:txBody>
          <a:bodyPr rtlCol="0">
            <a:normAutofit fontScale="25000" lnSpcReduction="20000"/>
          </a:bodyPr>
          <a:lstStyle/>
          <a:p>
            <a:pPr eaLnBrk="0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Senior citizens associations, e.g. RASA  </a:t>
            </a:r>
          </a:p>
          <a:p>
            <a:pPr eaLnBrk="0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Adult education </a:t>
            </a:r>
            <a:r>
              <a:rPr lang="en-GB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lv-LV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tres</a:t>
            </a: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0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Non-governmental </a:t>
            </a:r>
            <a:r>
              <a:rPr lang="en-GB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organisa</a:t>
            </a:r>
            <a:r>
              <a:rPr lang="lv-LV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ti</a:t>
            </a:r>
            <a:r>
              <a:rPr lang="en-GB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ons</a:t>
            </a: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0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Folkhighschools</a:t>
            </a:r>
            <a:endParaRPr lang="en-GB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Specific small projects – e.g. senior friendly enterprises, seniors for schools, life-stories by seniors supported by Soros foundation   </a:t>
            </a:r>
          </a:p>
          <a:p>
            <a:pPr eaLnBrk="0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Clubs and initiatives – for sports, leisure time interests and activities  </a:t>
            </a:r>
          </a:p>
          <a:p>
            <a:pPr eaLnBrk="0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Voluntary work </a:t>
            </a:r>
          </a:p>
          <a:p>
            <a:pPr eaLnBrk="0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Co-operation programs (e.g. Latvian Switzerland co-operation program)   (medicine, education)  </a:t>
            </a:r>
          </a:p>
          <a:p>
            <a:pPr eaLnBrk="0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Special support programs - </a:t>
            </a:r>
            <a:r>
              <a:rPr lang="en-GB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Rimi</a:t>
            </a: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IKI, </a:t>
            </a:r>
            <a:r>
              <a:rPr lang="en-GB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Swedbank</a:t>
            </a: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Rozes</a:t>
            </a: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grāmatnīca</a:t>
            </a: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etc.</a:t>
            </a:r>
          </a:p>
          <a:p>
            <a:pPr eaLnBrk="0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Schools of general education</a:t>
            </a:r>
          </a:p>
          <a:p>
            <a:pPr eaLnBrk="0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Vocational education institutions </a:t>
            </a:r>
          </a:p>
          <a:p>
            <a:pPr eaLnBrk="0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Higher education institutions</a:t>
            </a:r>
          </a:p>
          <a:p>
            <a:pPr eaLnBrk="0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Large national projects – e.g. </a:t>
            </a:r>
            <a:r>
              <a:rPr lang="en-GB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Lattelecom</a:t>
            </a:r>
            <a:r>
              <a:rPr lang="en-GB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ICT for seniors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7400" dirty="0" smtClean="0">
                <a:solidFill>
                  <a:srgbClr val="002060"/>
                </a:solidFill>
              </a:rPr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lv-LV" dirty="0"/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28813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2051050" y="115888"/>
            <a:ext cx="5834063" cy="1225550"/>
          </a:xfrm>
        </p:spPr>
        <p:txBody>
          <a:bodyPr/>
          <a:lstStyle/>
          <a:p>
            <a:pPr algn="ctr"/>
            <a:r>
              <a:rPr lang="lv-LV" sz="3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Participation of senior citizens in education (CSB)</a:t>
            </a:r>
            <a:endParaRPr lang="en-US" sz="36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Picture Placeholder 4"/>
          <p:cNvGraphicFramePr>
            <a:graphicFrameLocks noGrp="1"/>
          </p:cNvGraphicFramePr>
          <p:nvPr>
            <p:ph type="pic" idx="1"/>
          </p:nvPr>
        </p:nvGraphicFramePr>
        <p:xfrm>
          <a:off x="971550" y="1557338"/>
          <a:ext cx="6840538" cy="4679950"/>
        </p:xfrm>
        <a:graphic>
          <a:graphicData uri="http://schemas.openxmlformats.org/drawingml/2006/table">
            <a:tbl>
              <a:tblPr/>
              <a:tblGrid>
                <a:gridCol w="456051"/>
                <a:gridCol w="456051"/>
                <a:gridCol w="456051"/>
                <a:gridCol w="456051"/>
                <a:gridCol w="456051"/>
                <a:gridCol w="456051"/>
                <a:gridCol w="456051"/>
                <a:gridCol w="456051"/>
                <a:gridCol w="456051"/>
                <a:gridCol w="456051"/>
                <a:gridCol w="456051"/>
                <a:gridCol w="456051"/>
                <a:gridCol w="456051"/>
                <a:gridCol w="456051"/>
                <a:gridCol w="456051"/>
              </a:tblGrid>
              <a:tr h="717036">
                <a:tc gridSpan="1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noProof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ISG022. The number and </a:t>
                      </a:r>
                      <a:r>
                        <a:rPr lang="en-GB" sz="1200" b="1" noProof="0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</a:t>
                      </a:r>
                      <a:r>
                        <a:rPr lang="lv-LV" sz="1200" b="1" noProof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en-GB" sz="1200" b="1" noProof="0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ucture</a:t>
                      </a:r>
                      <a:r>
                        <a:rPr lang="en-GB" sz="1200" b="1" noProof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of  permanent citizens (according to 5 year age groups)  </a:t>
                      </a:r>
                      <a:endParaRPr lang="en-GB" sz="1200" noProof="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83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9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2000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2001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2002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2003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latin typeface="Times New Roman"/>
                          <a:ea typeface="Times New Roman"/>
                          <a:cs typeface="Times New Roman"/>
                        </a:rPr>
                        <a:t>2004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2005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2006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2007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2008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2009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2010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2011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50–54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139 680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143 913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146 372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146 986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144 748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143 112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144 279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145 084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147 605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151 040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152 229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152 843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153 905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152 990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55–59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142 508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132 902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124 432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121 828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122 925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127 224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131 401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134 958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135 454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133 450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131 857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132 704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133 043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135 555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60–64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146 561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147 400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147 754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143 320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136 687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128 651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120 313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112 836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110 336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111 466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115 508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119 178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122 563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123 374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65–69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120 918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118 092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117 728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119 421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123 013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126 908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128 614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129 701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126 355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120 741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113 849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106 522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99 849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97 812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&gt;70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232 398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237 030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240 206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244 766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246 737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247 431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250 126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254 517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259 320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264 730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270 328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274 618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279 697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281 972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" marR="8572" marT="8572" marB="857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237288"/>
            <a:ext cx="5486400" cy="144462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  <p:pic>
        <p:nvPicPr>
          <p:cNvPr id="277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28813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2051050" y="274638"/>
            <a:ext cx="6635750" cy="1143000"/>
          </a:xfrm>
        </p:spPr>
        <p:txBody>
          <a:bodyPr/>
          <a:lstStyle/>
          <a:p>
            <a:r>
              <a:rPr lang="lv-LV" altLang="lv-LV" smtClean="0"/>
              <a:t> </a:t>
            </a:r>
            <a:r>
              <a:rPr lang="lv-LV" altLang="lv-LV" sz="3600" b="1" smtClean="0">
                <a:solidFill>
                  <a:srgbClr val="002060"/>
                </a:solidFill>
              </a:rPr>
              <a:t>Questions to be addressed</a:t>
            </a:r>
            <a:r>
              <a:rPr lang="en-US" altLang="lv-LV" sz="3600" b="1" smtClean="0">
                <a:solidFill>
                  <a:srgbClr val="002060"/>
                </a:solidFill>
              </a:rPr>
              <a:t> </a:t>
            </a:r>
            <a:r>
              <a:rPr lang="lv-LV" altLang="lv-LV" sz="3600" b="1" smtClean="0">
                <a:solidFill>
                  <a:srgbClr val="002060"/>
                </a:solidFill>
              </a:rPr>
              <a:t> </a:t>
            </a:r>
            <a:endParaRPr lang="en-US" altLang="lv-LV" sz="3600" b="1" smtClean="0">
              <a:solidFill>
                <a:srgbClr val="002060"/>
              </a:solidFill>
            </a:endParaRP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lv-LV" smtClean="0"/>
          </a:p>
          <a:p>
            <a:r>
              <a:rPr lang="en-US" altLang="lv-LV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Why motivation differs between age groups?</a:t>
            </a:r>
          </a:p>
          <a:p>
            <a:r>
              <a:rPr lang="en-US" altLang="lv-LV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How is</a:t>
            </a:r>
            <a:r>
              <a:rPr lang="lv-LV" altLang="lv-LV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it</a:t>
            </a:r>
            <a:r>
              <a:rPr lang="en-US" altLang="lv-LV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connected </a:t>
            </a:r>
            <a:r>
              <a:rPr lang="lv-LV" altLang="lv-LV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altLang="lv-LV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and can be used for improving the quality of learning provision?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28813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 smtClean="0"/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Arial" charset="0"/>
              <a:buNone/>
            </a:pPr>
            <a:endParaRPr lang="lv-LV" smtClean="0"/>
          </a:p>
          <a:p>
            <a:pPr marL="0" indent="0" algn="ctr">
              <a:buFont typeface="Arial" charset="0"/>
              <a:buNone/>
            </a:pPr>
            <a:endParaRPr lang="lv-LV" smtClean="0"/>
          </a:p>
          <a:p>
            <a:pPr marL="0" indent="0" algn="ctr">
              <a:buFont typeface="Arial" charset="0"/>
              <a:buNone/>
            </a:pPr>
            <a:r>
              <a:rPr lang="lv-LV" sz="3600" b="1" smtClean="0">
                <a:solidFill>
                  <a:srgbClr val="002060"/>
                </a:solidFill>
              </a:rPr>
              <a:t>Thank you for your attention!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altLang="en-US" sz="3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altLang="en-US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Latvia </a:t>
            </a:r>
            <a:endParaRPr lang="en-US" altLang="en-US" sz="36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76825" y="1844675"/>
            <a:ext cx="4067175" cy="4248150"/>
          </a:xfrm>
        </p:spPr>
      </p:pic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468313" y="1557338"/>
            <a:ext cx="45720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500"/>
              </a:spcAft>
            </a:pP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124</a:t>
            </a:r>
            <a:r>
              <a:rPr lang="en-US" altLang="en-US" sz="2400" baseline="30000">
                <a:latin typeface="Times New Roman" pitchFamily="18" charset="0"/>
                <a:cs typeface="Times New Roman" pitchFamily="18" charset="0"/>
              </a:rPr>
              <a:t>th </a:t>
            </a: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by land size </a:t>
            </a:r>
          </a:p>
          <a:p>
            <a:pPr>
              <a:spcAft>
                <a:spcPts val="500"/>
              </a:spcAft>
            </a:pP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141</a:t>
            </a:r>
            <a:r>
              <a:rPr lang="en-US" altLang="en-US" sz="2400" baseline="30000">
                <a:latin typeface="Times New Roman" pitchFamily="18" charset="0"/>
                <a:cs typeface="Times New Roman" pitchFamily="18" charset="0"/>
              </a:rPr>
              <a:t>st </a:t>
            </a: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by population </a:t>
            </a:r>
          </a:p>
        </p:txBody>
      </p:sp>
      <p:graphicFrame>
        <p:nvGraphicFramePr>
          <p:cNvPr id="7" name="Chart 6"/>
          <p:cNvGraphicFramePr/>
          <p:nvPr/>
        </p:nvGraphicFramePr>
        <p:xfrm>
          <a:off x="539552" y="2276872"/>
          <a:ext cx="4680520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4213" y="5229225"/>
          <a:ext cx="4392612" cy="113823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94270"/>
                <a:gridCol w="3298342"/>
              </a:tblGrid>
              <a:tr h="426839">
                <a:tc>
                  <a:txBody>
                    <a:bodyPr/>
                    <a:lstStyle/>
                    <a:p>
                      <a:pPr algn="ctr" rtl="0"/>
                      <a:r>
                        <a:rPr lang="en-US" sz="1400" noProof="0" dirty="0" smtClean="0"/>
                        <a:t>Age (years)</a:t>
                      </a:r>
                      <a:endParaRPr lang="en-US" sz="140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400" noProof="0" dirty="0" smtClean="0"/>
                        <a:t>Age  changes of population between </a:t>
                      </a:r>
                      <a:endParaRPr lang="lv-LV" sz="1400" noProof="0" dirty="0" smtClean="0"/>
                    </a:p>
                    <a:p>
                      <a:pPr algn="ctr" rtl="0"/>
                      <a:r>
                        <a:rPr lang="en-US" sz="1400" noProof="0" dirty="0" smtClean="0"/>
                        <a:t>1990 and 2010</a:t>
                      </a:r>
                      <a:endParaRPr lang="en-US" sz="140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2" marR="68582" marT="0" marB="0"/>
                </a:tc>
              </a:tr>
              <a:tr h="355699">
                <a:tc>
                  <a:txBody>
                    <a:bodyPr/>
                    <a:lstStyle/>
                    <a:p>
                      <a:pPr indent="457200" algn="ctr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lv-LV" sz="1400" noProof="0" dirty="0" smtClean="0"/>
                    </a:p>
                    <a:p>
                      <a:pPr indent="457200" algn="ctr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noProof="0" dirty="0" smtClean="0"/>
                        <a:t>0–19</a:t>
                      </a:r>
                      <a:endParaRPr lang="en-US" sz="1400" noProof="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indent="457200" algn="ctr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lv-LV" sz="1400" noProof="0" dirty="0" smtClean="0"/>
                    </a:p>
                    <a:p>
                      <a:pPr indent="457200" algn="ctr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noProof="0" dirty="0" smtClean="0"/>
                        <a:t>-8.21%</a:t>
                      </a:r>
                      <a:endParaRPr lang="en-US" sz="1400" noProof="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2" marR="68582" marT="0" marB="0"/>
                </a:tc>
              </a:tr>
              <a:tr h="355699">
                <a:tc>
                  <a:txBody>
                    <a:bodyPr/>
                    <a:lstStyle/>
                    <a:p>
                      <a:pPr indent="457200" algn="ctr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lv-LV" sz="1400" noProof="0" dirty="0" smtClean="0"/>
                    </a:p>
                    <a:p>
                      <a:pPr indent="457200" algn="ctr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noProof="0" dirty="0" smtClean="0"/>
                        <a:t>20–...</a:t>
                      </a:r>
                      <a:endParaRPr lang="en-US" sz="1400" noProof="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indent="457200" algn="ctr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lv-LV" sz="1400" noProof="0" dirty="0" smtClean="0"/>
                    </a:p>
                    <a:p>
                      <a:pPr indent="457200" algn="ctr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noProof="0" dirty="0" smtClean="0"/>
                        <a:t>+8.21%</a:t>
                      </a:r>
                      <a:endParaRPr lang="en-US" sz="1400" noProof="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2" marR="68582" marT="0" marB="0"/>
                </a:tc>
              </a:tr>
            </a:tbl>
          </a:graphicData>
        </a:graphic>
      </p:graphicFrame>
      <p:pic>
        <p:nvPicPr>
          <p:cNvPr id="1537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928813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1763713" y="274638"/>
            <a:ext cx="6923087" cy="1143000"/>
          </a:xfrm>
        </p:spPr>
        <p:txBody>
          <a:bodyPr/>
          <a:lstStyle/>
          <a:p>
            <a:r>
              <a:rPr lang="lv-LV" altLang="en-US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Attitude Towards Education </a:t>
            </a:r>
            <a:endParaRPr lang="en-US" altLang="en-US" sz="36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7"/>
          <p:cNvSpPr>
            <a:spLocks noChangeArrowheads="1"/>
          </p:cNvSpPr>
          <p:nvPr/>
        </p:nvSpPr>
        <p:spPr bwMode="auto">
          <a:xfrm>
            <a:off x="450850" y="6453188"/>
            <a:ext cx="231457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900"/>
              <a:t>Source:</a:t>
            </a:r>
            <a:r>
              <a:rPr lang="lv-LV" altLang="en-US" sz="900"/>
              <a:t> SKDS, 2010</a:t>
            </a:r>
            <a:endParaRPr lang="en-US" altLang="en-US" sz="900"/>
          </a:p>
        </p:txBody>
      </p:sp>
      <p:sp>
        <p:nvSpPr>
          <p:cNvPr id="17411" name="Rectangle 8"/>
          <p:cNvSpPr>
            <a:spLocks noChangeArrowheads="1"/>
          </p:cNvSpPr>
          <p:nvPr/>
        </p:nvSpPr>
        <p:spPr bwMode="auto">
          <a:xfrm>
            <a:off x="1116013" y="1341438"/>
            <a:ext cx="66246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2200">
                <a:latin typeface="Times New Roman" pitchFamily="18" charset="0"/>
                <a:cs typeface="Times New Roman" pitchFamily="18" charset="0"/>
              </a:rPr>
              <a:t>What service do you trust in the first place?</a:t>
            </a:r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</p:nvPr>
        </p:nvGraphicFramePr>
        <p:xfrm>
          <a:off x="1907704" y="2348880"/>
          <a:ext cx="5184576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413" name="Rectangle 17"/>
          <p:cNvSpPr>
            <a:spLocks noChangeArrowheads="1"/>
          </p:cNvSpPr>
          <p:nvPr/>
        </p:nvSpPr>
        <p:spPr bwMode="auto">
          <a:xfrm>
            <a:off x="827088" y="1773238"/>
            <a:ext cx="7489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2600">
                <a:solidFill>
                  <a:srgbClr val="0039AC"/>
                </a:solidFill>
                <a:latin typeface="Times New Roman" pitchFamily="18" charset="0"/>
                <a:cs typeface="Times New Roman" pitchFamily="18" charset="0"/>
              </a:rPr>
              <a:t>70% of population trust in education in the first place</a:t>
            </a:r>
            <a:endParaRPr lang="lv-LV" altLang="en-US" sz="2600">
              <a:solidFill>
                <a:srgbClr val="0039A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928813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altLang="en-US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AE </a:t>
            </a:r>
            <a:r>
              <a:rPr lang="en-US" altLang="en-US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Possibilities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7132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None/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Formal</a:t>
            </a:r>
            <a:r>
              <a:rPr lang="lv-LV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education:</a:t>
            </a:r>
          </a:p>
          <a:p>
            <a:pPr fontAlgn="auto">
              <a:spcAft>
                <a:spcPts val="0"/>
              </a:spcAft>
              <a:buClr>
                <a:srgbClr val="0039AC"/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Basic education (Evening schools and classes)</a:t>
            </a:r>
          </a:p>
          <a:p>
            <a:pPr fontAlgn="auto">
              <a:spcAft>
                <a:spcPts val="0"/>
              </a:spcAft>
              <a:buClr>
                <a:srgbClr val="0039AC"/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Secondary education (Evening schools and classes)</a:t>
            </a:r>
          </a:p>
          <a:p>
            <a:pPr fontAlgn="auto">
              <a:spcAft>
                <a:spcPts val="0"/>
              </a:spcAft>
              <a:buClr>
                <a:srgbClr val="0039AC"/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Vocational education and professional development</a:t>
            </a:r>
          </a:p>
          <a:p>
            <a:pPr fontAlgn="auto">
              <a:spcAft>
                <a:spcPts val="0"/>
              </a:spcAft>
              <a:buClr>
                <a:srgbClr val="0039AC"/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Tertiary education (</a:t>
            </a: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Academic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professional </a:t>
            </a:r>
            <a:r>
              <a:rPr lang="lv-LV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fontAlgn="auto">
              <a:spcAft>
                <a:spcPts val="0"/>
              </a:spcAft>
              <a:buClr>
                <a:srgbClr val="0039AC"/>
              </a:buClr>
              <a:buFont typeface="Arial" pitchFamily="34" charset="0"/>
              <a:buChar char="•"/>
              <a:defRPr/>
            </a:pP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Postgraduate education</a:t>
            </a:r>
            <a:endParaRPr lang="lv-LV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1000"/>
              </a:spcBef>
              <a:spcAft>
                <a:spcPts val="0"/>
              </a:spcAft>
              <a:buClr>
                <a:srgbClr val="0039AC"/>
              </a:buClr>
              <a:buFont typeface="Arial" panose="020B0604020202020204" pitchFamily="34" charset="0"/>
              <a:buNone/>
              <a:defRPr/>
            </a:pPr>
            <a:r>
              <a:rPr lang="en-GB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Non-formal education:</a:t>
            </a:r>
          </a:p>
          <a:p>
            <a:pPr fontAlgn="auto">
              <a:spcAft>
                <a:spcPts val="0"/>
              </a:spcAft>
              <a:buClr>
                <a:srgbClr val="0039AC"/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Adults non-formal education </a:t>
            </a:r>
            <a:endParaRPr lang="lv-LV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Clr>
                <a:srgbClr val="0039AC"/>
              </a:buClr>
              <a:buFont typeface="Arial" panose="020B0604020202020204" pitchFamily="34" charset="0"/>
              <a:buNone/>
              <a:defRPr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(stakeholders: state, municipalities </a:t>
            </a:r>
            <a:endParaRPr lang="lv-LV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Clr>
                <a:srgbClr val="0039AC"/>
              </a:buClr>
              <a:buFont typeface="Arial" panose="020B0604020202020204" pitchFamily="34" charset="0"/>
              <a:buNone/>
              <a:defRPr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and non-</a:t>
            </a: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governmental sector)</a:t>
            </a:r>
          </a:p>
          <a:p>
            <a:pPr fontAlgn="auto">
              <a:spcBef>
                <a:spcPts val="1000"/>
              </a:spcBef>
              <a:spcAft>
                <a:spcPts val="0"/>
              </a:spcAft>
              <a:buClr>
                <a:srgbClr val="0039AC"/>
              </a:buClr>
              <a:buFont typeface="Arial" panose="020B0604020202020204" pitchFamily="34" charset="0"/>
              <a:buNone/>
              <a:defRPr/>
            </a:pPr>
            <a:r>
              <a:rPr lang="en-GB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Informal learning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charset="0"/>
              <a:buNone/>
              <a:defRPr/>
            </a:pPr>
            <a:endParaRPr lang="lv-LV" dirty="0"/>
          </a:p>
        </p:txBody>
      </p:sp>
      <p:pic>
        <p:nvPicPr>
          <p:cNvPr id="5" name="Picture 4" descr="C:\Documents and Settings\jdmitrijeva.LRIZM\My Documents\Somija\124023273668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861048"/>
            <a:ext cx="411276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28813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2195513" y="274638"/>
            <a:ext cx="6491287" cy="706437"/>
          </a:xfrm>
        </p:spPr>
        <p:txBody>
          <a:bodyPr/>
          <a:lstStyle/>
          <a:p>
            <a:r>
              <a:rPr lang="lv-LV" sz="3600" smtClean="0"/>
              <a:t> </a:t>
            </a:r>
            <a:r>
              <a:rPr lang="lv-LV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Aims of Lifelong Learning  </a:t>
            </a:r>
            <a:endParaRPr lang="en-US" sz="36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341438"/>
            <a:ext cx="8218487" cy="4784725"/>
          </a:xfrm>
        </p:spPr>
        <p:txBody>
          <a:bodyPr rtlCol="0">
            <a:normAutofit fontScale="25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v-LV" sz="7400" b="1" dirty="0" err="1" smtClean="0">
                <a:solidFill>
                  <a:srgbClr val="002060"/>
                </a:solidFill>
              </a:rPr>
              <a:t>According</a:t>
            </a:r>
            <a:r>
              <a:rPr lang="lv-LV" sz="7400" b="1" dirty="0" smtClean="0">
                <a:solidFill>
                  <a:srgbClr val="002060"/>
                </a:solidFill>
              </a:rPr>
              <a:t> to </a:t>
            </a:r>
            <a:r>
              <a:rPr lang="lv-LV" sz="7400" b="1" dirty="0" err="1" smtClean="0">
                <a:solidFill>
                  <a:srgbClr val="002060"/>
                </a:solidFill>
              </a:rPr>
              <a:t>latest</a:t>
            </a:r>
            <a:r>
              <a:rPr lang="lv-LV" sz="7400" b="1" dirty="0" smtClean="0">
                <a:solidFill>
                  <a:srgbClr val="002060"/>
                </a:solidFill>
              </a:rPr>
              <a:t> </a:t>
            </a:r>
            <a:r>
              <a:rPr lang="lv-LV" sz="7400" b="1" dirty="0" err="1" smtClean="0">
                <a:solidFill>
                  <a:srgbClr val="002060"/>
                </a:solidFill>
              </a:rPr>
              <a:t>approaches</a:t>
            </a:r>
            <a:r>
              <a:rPr lang="lv-LV" sz="7400" b="1" dirty="0" smtClean="0">
                <a:solidFill>
                  <a:srgbClr val="002060"/>
                </a:solidFill>
              </a:rPr>
              <a:t> </a:t>
            </a:r>
            <a:r>
              <a:rPr lang="lv-LV" sz="7400" b="1" dirty="0" err="1" smtClean="0">
                <a:solidFill>
                  <a:srgbClr val="002060"/>
                </a:solidFill>
              </a:rPr>
              <a:t>in</a:t>
            </a:r>
            <a:r>
              <a:rPr lang="lv-LV" sz="7400" b="1" dirty="0" smtClean="0">
                <a:solidFill>
                  <a:srgbClr val="002060"/>
                </a:solidFill>
              </a:rPr>
              <a:t> AE </a:t>
            </a:r>
            <a:r>
              <a:rPr lang="lv-LV" sz="7400" b="1" dirty="0" err="1" smtClean="0">
                <a:solidFill>
                  <a:srgbClr val="002060"/>
                </a:solidFill>
              </a:rPr>
              <a:t>policy</a:t>
            </a:r>
            <a:r>
              <a:rPr lang="lv-LV" sz="7400" b="1" dirty="0" smtClean="0">
                <a:solidFill>
                  <a:srgbClr val="002060"/>
                </a:solidFill>
              </a:rPr>
              <a:t> </a:t>
            </a:r>
            <a:r>
              <a:rPr lang="lv-LV" sz="7400" b="1" dirty="0" err="1" smtClean="0">
                <a:solidFill>
                  <a:srgbClr val="002060"/>
                </a:solidFill>
              </a:rPr>
              <a:t>making</a:t>
            </a:r>
            <a:r>
              <a:rPr lang="lv-LV" sz="7400" b="1" dirty="0" smtClean="0">
                <a:solidFill>
                  <a:srgbClr val="002060"/>
                </a:solidFill>
              </a:rPr>
              <a:t>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lv-LV" b="1" dirty="0" smtClean="0">
              <a:solidFill>
                <a:srgbClr val="00206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8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secure access to lifelong learning to citizens regardless of their age, sex, prior education, place of residence, level of income, ethnic origin, functional ability 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8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8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create a high quality education offer for the adults - creating long-term competencies for work, promotes civic participation  and social responsibility, professional growth; promotes the development of competitive economy and democratic society in Latvia based on high level skills; 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8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8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create a corresponding legal framework (well coordinated with other domains) and an effective system for the governance of resources (including the financial);  creating a coherent system for the division of responsibilities between the </a:t>
            </a:r>
            <a:r>
              <a:rPr lang="en-GB" sz="8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sectoral</a:t>
            </a:r>
            <a:r>
              <a:rPr lang="en-GB" sz="8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policies for the </a:t>
            </a:r>
            <a:r>
              <a:rPr lang="en-GB" sz="8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developem</a:t>
            </a:r>
            <a:r>
              <a:rPr lang="lv-LV" sz="8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8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</a:t>
            </a:r>
            <a:r>
              <a:rPr lang="en-GB" sz="8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a unified system for lifelong learning  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8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28813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1979613" y="188913"/>
            <a:ext cx="6707187" cy="1295400"/>
          </a:xfrm>
        </p:spPr>
        <p:txBody>
          <a:bodyPr/>
          <a:lstStyle/>
          <a:p>
            <a:r>
              <a:rPr lang="lv-LV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Senior education – part of Lifelong learning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1773238"/>
            <a:ext cx="8147050" cy="4352925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Presently no specific senior education policy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sz="2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Awareness exists on the importance of the need for the development of specific senior education policy and strategy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determined by the increasing proportion and role of the senior citizens in the labour market and the society as whole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practice – motivation and mechanisms exist for the involvement of senior citizens in education and personal/ professional development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28813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2195513" y="274638"/>
            <a:ext cx="6491287" cy="922337"/>
          </a:xfrm>
        </p:spPr>
        <p:txBody>
          <a:bodyPr/>
          <a:lstStyle/>
          <a:p>
            <a:r>
              <a:rPr lang="en-US" altLang="lv-LV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Reasons for learning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1500188"/>
          <a:ext cx="9144000" cy="4381500"/>
        </p:xfrm>
        <a:graphic>
          <a:graphicData uri="http://schemas.openxmlformats.org/drawingml/2006/table">
            <a:tbl>
              <a:tblPr/>
              <a:tblGrid>
                <a:gridCol w="4156363"/>
                <a:gridCol w="846957"/>
                <a:gridCol w="846957"/>
                <a:gridCol w="846957"/>
                <a:gridCol w="846957"/>
                <a:gridCol w="752851"/>
                <a:gridCol w="846957"/>
              </a:tblGrid>
              <a:tr h="679274">
                <a:tc>
                  <a:txBody>
                    <a:bodyPr/>
                    <a:lstStyle/>
                    <a:p>
                      <a:endParaRPr lang="en-US" sz="2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Total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18-24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25-35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36-79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HE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IT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63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Personal growth and self-identity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0.49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0.25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0.48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0.56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0.53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0.38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3963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Doing my job better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0.44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0.43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0.48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0.41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0.43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0.48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3963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Job security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0.41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0.43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0.40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0.42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0.44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0.34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3963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Confidence and self-respect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0.32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0.18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0.28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0.37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0.33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0.29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91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Work and career motivation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0.18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0.20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0.24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0.14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0.18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0.20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44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Sense of autonomy and judgement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0.13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0.14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0.10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0.16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0.14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0.12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3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Sense of belonging to the organisation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0.12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0.07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0.08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0.16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0.13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0.11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86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Appreciation and recognition from colleagues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0.11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0.18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0.13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0.08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0.12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0.08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56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Salary rise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0.05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0.05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0.07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0.04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0.04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0.07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3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 do not think I have benefited at all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0.03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0.00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0.03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0.03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0.03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0.01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71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Promotion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0.03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0.00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0.03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0.03</a:t>
                      </a:r>
                      <a:endParaRPr lang="en-US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0.03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0.01</a:t>
                      </a:r>
                      <a:endParaRPr lang="en-US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26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28813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Picture Placeholder 4"/>
          <p:cNvGraphicFramePr>
            <a:graphicFrameLocks noGrp="1"/>
          </p:cNvGraphicFramePr>
          <p:nvPr>
            <p:ph type="pic" idx="1"/>
          </p:nvPr>
        </p:nvGraphicFramePr>
        <p:xfrm>
          <a:off x="323850" y="2420938"/>
          <a:ext cx="84963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23964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/>
                        <a:t>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/>
                        <a:t>2014</a:t>
                      </a:r>
                      <a:endParaRPr lang="en-US" dirty="0"/>
                    </a:p>
                  </a:txBody>
                  <a:tcPr/>
                </a:tc>
              </a:tr>
              <a:tr h="239643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002060"/>
                          </a:solidFill>
                        </a:rPr>
                        <a:t>18….25 years</a:t>
                      </a:r>
                      <a:endParaRPr lang="en-GB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002060"/>
                          </a:solidFill>
                        </a:rPr>
                        <a:t>28</a:t>
                      </a:r>
                      <a:endParaRPr lang="en-GB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solidFill>
                            <a:srgbClr val="002060"/>
                          </a:solidFill>
                        </a:rPr>
                        <a:t>157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solidFill>
                            <a:srgbClr val="002060"/>
                          </a:solidFill>
                        </a:rPr>
                        <a:t>117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239643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002060"/>
                          </a:solidFill>
                        </a:rPr>
                        <a:t>26….35  years</a:t>
                      </a:r>
                      <a:endParaRPr lang="en-GB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002060"/>
                          </a:solidFill>
                        </a:rPr>
                        <a:t>128</a:t>
                      </a:r>
                      <a:endParaRPr lang="en-GB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solidFill>
                            <a:srgbClr val="002060"/>
                          </a:solidFill>
                        </a:rPr>
                        <a:t>510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solidFill>
                            <a:srgbClr val="002060"/>
                          </a:solidFill>
                        </a:rPr>
                        <a:t>345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239643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002060"/>
                          </a:solidFill>
                        </a:rPr>
                        <a:t>36….50  years</a:t>
                      </a:r>
                      <a:endParaRPr lang="en-GB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002060"/>
                          </a:solidFill>
                        </a:rPr>
                        <a:t>169</a:t>
                      </a:r>
                      <a:endParaRPr lang="en-GB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solidFill>
                            <a:srgbClr val="002060"/>
                          </a:solidFill>
                        </a:rPr>
                        <a:t>843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solidFill>
                            <a:srgbClr val="002060"/>
                          </a:solidFill>
                        </a:rPr>
                        <a:t>563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239643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002060"/>
                          </a:solidFill>
                        </a:rPr>
                        <a:t>50  And more years</a:t>
                      </a:r>
                      <a:endParaRPr lang="en-GB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002060"/>
                          </a:solidFill>
                        </a:rPr>
                        <a:t>122</a:t>
                      </a:r>
                      <a:endParaRPr lang="en-GB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solidFill>
                            <a:srgbClr val="002060"/>
                          </a:solidFill>
                        </a:rPr>
                        <a:t>579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solidFill>
                            <a:srgbClr val="002060"/>
                          </a:solidFill>
                        </a:rPr>
                        <a:t>381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609" name="Text Placeholder 3"/>
          <p:cNvSpPr>
            <a:spLocks noGrp="1"/>
          </p:cNvSpPr>
          <p:nvPr>
            <p:ph type="body" sz="half" idx="2"/>
          </p:nvPr>
        </p:nvSpPr>
        <p:spPr>
          <a:xfrm>
            <a:off x="323850" y="4581525"/>
            <a:ext cx="8496300" cy="1878013"/>
          </a:xfrm>
        </p:spPr>
        <p:txBody>
          <a:bodyPr/>
          <a:lstStyle/>
          <a:p>
            <a:r>
              <a:rPr lang="en-GB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numbers of participants in the seniors’ group is relatively high. The possible reason –  demands for a formal qualification for house managers, baby sitters, caretakers and other.  </a:t>
            </a:r>
          </a:p>
          <a:p>
            <a:r>
              <a:rPr lang="en-GB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4610" name="Title 1"/>
          <p:cNvSpPr>
            <a:spLocks noGrp="1"/>
          </p:cNvSpPr>
          <p:nvPr>
            <p:ph type="title"/>
          </p:nvPr>
        </p:nvSpPr>
        <p:spPr>
          <a:xfrm>
            <a:off x="1835150" y="765175"/>
            <a:ext cx="6985000" cy="1295400"/>
          </a:xfrm>
        </p:spPr>
        <p:txBody>
          <a:bodyPr/>
          <a:lstStyle/>
          <a:p>
            <a:pPr algn="ctr"/>
            <a:r>
              <a:rPr lang="lv-LV" sz="3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Validation of competences acquired outside the formal education system (2011)  </a:t>
            </a:r>
            <a:endParaRPr lang="en-US" sz="36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6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28813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611188" y="260350"/>
            <a:ext cx="8229600" cy="792163"/>
          </a:xfrm>
        </p:spPr>
        <p:txBody>
          <a:bodyPr/>
          <a:lstStyle/>
          <a:p>
            <a:r>
              <a:rPr lang="lv-LV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Other existing options</a:t>
            </a:r>
            <a:endParaRPr lang="en-US" sz="36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1341438"/>
            <a:ext cx="8229600" cy="478472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lv-LV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Possibilities for seniors offered by the state in co-operation with other stakeholders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E.g. Teaching ICT to seniors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Possiblities</a:t>
            </a: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offered by EU and similar programs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GB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Grundtvig</a:t>
            </a: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program</a:t>
            </a:r>
            <a:r>
              <a:rPr lang="lv-LV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voluntary work </a:t>
            </a:r>
            <a:r>
              <a:rPr lang="en-GB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among seniors </a:t>
            </a:r>
            <a:endParaRPr lang="en-GB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Aims – to promote voluntary  work among seniors in Europe, to make good use of the experience of the senior citizens, to broaden the </a:t>
            </a:r>
            <a:r>
              <a:rPr lang="en-GB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pos</a:t>
            </a:r>
            <a:r>
              <a:rPr lang="lv-LV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lv-LV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</a:t>
            </a:r>
            <a:r>
              <a:rPr lang="en-GB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lities</a:t>
            </a: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offered by non-formal education for the benefit of the society, to form long-term co-opera</a:t>
            </a:r>
            <a:r>
              <a:rPr lang="lv-LV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ti</a:t>
            </a: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between org</a:t>
            </a:r>
            <a:r>
              <a:rPr lang="lv-LV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ni</a:t>
            </a:r>
            <a:r>
              <a:rPr lang="lv-LV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lv-LV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ti</a:t>
            </a: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sin various </a:t>
            </a:r>
            <a:r>
              <a:rPr lang="en-GB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countr</a:t>
            </a:r>
            <a:r>
              <a:rPr lang="lv-LV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28813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Default Design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Default Design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Iestād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Iestād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Iestād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899</Words>
  <Application>Microsoft Office PowerPoint</Application>
  <PresentationFormat>On-screen Show (4:3)</PresentationFormat>
  <Paragraphs>289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Calibri</vt:lpstr>
      <vt:lpstr>Arial</vt:lpstr>
      <vt:lpstr>Times New Roman</vt:lpstr>
      <vt:lpstr>Wingdings</vt:lpstr>
      <vt:lpstr>Office Theme</vt:lpstr>
      <vt:lpstr>Approaches to Lifelong Learning</vt:lpstr>
      <vt:lpstr> Latvia </vt:lpstr>
      <vt:lpstr>Attitude Towards Education </vt:lpstr>
      <vt:lpstr>AE Possibilities</vt:lpstr>
      <vt:lpstr> Aims of Lifelong Learning  </vt:lpstr>
      <vt:lpstr>Senior education – part of Lifelong learning </vt:lpstr>
      <vt:lpstr>Reasons for learning</vt:lpstr>
      <vt:lpstr>Validation of competences acquired outside the formal education system (2011)  </vt:lpstr>
      <vt:lpstr> Other existing options</vt:lpstr>
      <vt:lpstr>Senior education  provision, examples of good practice</vt:lpstr>
      <vt:lpstr>Participation of senior citizens in education (CSB)</vt:lpstr>
      <vt:lpstr> Questions to be addressed  </vt:lpstr>
      <vt:lpstr>Slide 13</vt:lpstr>
    </vt:vector>
  </TitlesOfParts>
  <Company>IZM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BBaskere</dc:creator>
  <cp:lastModifiedBy>kristabrantevica</cp:lastModifiedBy>
  <cp:revision>14</cp:revision>
  <dcterms:created xsi:type="dcterms:W3CDTF">2014-05-08T13:00:03Z</dcterms:created>
  <dcterms:modified xsi:type="dcterms:W3CDTF">2014-05-09T05:50:20Z</dcterms:modified>
</cp:coreProperties>
</file>