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notesSlides/notesSlide5.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6.xml" ContentType="application/vnd.openxmlformats-officedocument.presentationml.notesSlide+xml"/>
  <Override PartName="/ppt/charts/chart5.xml" ContentType="application/vnd.openxmlformats-officedocument.drawingml.chart+xml"/>
  <Override PartName="/ppt/drawings/drawing3.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6.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4"/>
  </p:notesMasterIdLst>
  <p:sldIdLst>
    <p:sldId id="306" r:id="rId2"/>
    <p:sldId id="257" r:id="rId3"/>
    <p:sldId id="303" r:id="rId4"/>
    <p:sldId id="310" r:id="rId5"/>
    <p:sldId id="311" r:id="rId6"/>
    <p:sldId id="264" r:id="rId7"/>
    <p:sldId id="265" r:id="rId8"/>
    <p:sldId id="266" r:id="rId9"/>
    <p:sldId id="267" r:id="rId10"/>
    <p:sldId id="302" r:id="rId11"/>
    <p:sldId id="312" r:id="rId12"/>
    <p:sldId id="314" r:id="rId13"/>
    <p:sldId id="317" r:id="rId14"/>
    <p:sldId id="281" r:id="rId15"/>
    <p:sldId id="322" r:id="rId16"/>
    <p:sldId id="282" r:id="rId17"/>
    <p:sldId id="325" r:id="rId18"/>
    <p:sldId id="323" r:id="rId19"/>
    <p:sldId id="326" r:id="rId20"/>
    <p:sldId id="292" r:id="rId21"/>
    <p:sldId id="328" r:id="rId22"/>
    <p:sldId id="293" r:id="rId23"/>
    <p:sldId id="330" r:id="rId24"/>
    <p:sldId id="331" r:id="rId25"/>
    <p:sldId id="334" r:id="rId26"/>
    <p:sldId id="295" r:id="rId27"/>
    <p:sldId id="335" r:id="rId28"/>
    <p:sldId id="298" r:id="rId29"/>
    <p:sldId id="338" r:id="rId30"/>
    <p:sldId id="339" r:id="rId31"/>
    <p:sldId id="276" r:id="rId32"/>
    <p:sldId id="332" r:id="rId33"/>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33A"/>
    <a:srgbClr val="002A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74" autoAdjust="0"/>
    <p:restoredTop sz="82629" autoAdjust="0"/>
  </p:normalViewPr>
  <p:slideViewPr>
    <p:cSldViewPr snapToGrid="0">
      <p:cViewPr>
        <p:scale>
          <a:sx n="75" d="100"/>
          <a:sy n="75" d="100"/>
        </p:scale>
        <p:origin x="-1068" y="-1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1" Type="http://schemas.openxmlformats.org/officeDocument/2006/relationships/oleObject" Target="file:///C:\Users\wb265493\Dropbox\Current\ECA%20Ageing\December%20Workshop%20Chart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wb265493\Dropbox\Current\ECA%20Ageing\December%20Workshop%20Charts.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Users\wb265493\Dropbox\Current\ECA%20Ageing\Martin\age%20strcuture%20chart.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wb417878\Desktop\Aging%20data%20-%2028May201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302326947937478"/>
          <c:y val="0.12095531827067611"/>
          <c:w val="0.81690824094749348"/>
          <c:h val="0.46737013348558748"/>
        </c:manualLayout>
      </c:layout>
      <c:barChart>
        <c:barDir val="col"/>
        <c:grouping val="clustered"/>
        <c:varyColors val="0"/>
        <c:ser>
          <c:idx val="0"/>
          <c:order val="0"/>
          <c:tx>
            <c:strRef>
              <c:f>'GDP Per Hour'!$B$40</c:f>
              <c:strCache>
                <c:ptCount val="1"/>
                <c:pt idx="0">
                  <c:v>1995</c:v>
                </c:pt>
              </c:strCache>
            </c:strRef>
          </c:tx>
          <c:invertIfNegative val="0"/>
          <c:cat>
            <c:strRef>
              <c:f>'GDP Per Hour'!$C$39:$M$39</c:f>
              <c:strCache>
                <c:ptCount val="11"/>
                <c:pt idx="0">
                  <c:v>Bulgaria</c:v>
                </c:pt>
                <c:pt idx="1">
                  <c:v>Czech Republic</c:v>
                </c:pt>
                <c:pt idx="2">
                  <c:v>Estonia</c:v>
                </c:pt>
                <c:pt idx="3">
                  <c:v>Hungary</c:v>
                </c:pt>
                <c:pt idx="4">
                  <c:v>Latvia</c:v>
                </c:pt>
                <c:pt idx="5">
                  <c:v>Lithuania</c:v>
                </c:pt>
                <c:pt idx="6">
                  <c:v>Poland</c:v>
                </c:pt>
                <c:pt idx="7">
                  <c:v>Romania</c:v>
                </c:pt>
                <c:pt idx="8">
                  <c:v>Russian Federation</c:v>
                </c:pt>
                <c:pt idx="9">
                  <c:v>Slovak Republic</c:v>
                </c:pt>
                <c:pt idx="10">
                  <c:v>Slovenia</c:v>
                </c:pt>
              </c:strCache>
            </c:strRef>
          </c:cat>
          <c:val>
            <c:numRef>
              <c:f>'GDP Per Hour'!$C$40:$M$40</c:f>
              <c:numCache>
                <c:formatCode>#,##0.00</c:formatCode>
                <c:ptCount val="11"/>
                <c:pt idx="0">
                  <c:v>24.338154769508698</c:v>
                </c:pt>
                <c:pt idx="1">
                  <c:v>31.157333241466706</c:v>
                </c:pt>
                <c:pt idx="3">
                  <c:v>24.811361212339676</c:v>
                </c:pt>
                <c:pt idx="5">
                  <c:v>24.666300507842738</c:v>
                </c:pt>
                <c:pt idx="6" formatCode="General">
                  <c:v>23.185581869351353</c:v>
                </c:pt>
                <c:pt idx="7" formatCode="General">
                  <c:v>11.763918574657092</c:v>
                </c:pt>
                <c:pt idx="8" formatCode="General">
                  <c:v>19.020298581782214</c:v>
                </c:pt>
                <c:pt idx="9" formatCode="General">
                  <c:v>34.476978011092193</c:v>
                </c:pt>
              </c:numCache>
            </c:numRef>
          </c:val>
        </c:ser>
        <c:ser>
          <c:idx val="1"/>
          <c:order val="1"/>
          <c:tx>
            <c:strRef>
              <c:f>'GDP Per Hour'!$B$41</c:f>
              <c:strCache>
                <c:ptCount val="1"/>
                <c:pt idx="0">
                  <c:v>2000</c:v>
                </c:pt>
              </c:strCache>
            </c:strRef>
          </c:tx>
          <c:invertIfNegative val="0"/>
          <c:cat>
            <c:strRef>
              <c:f>'GDP Per Hour'!$C$39:$M$39</c:f>
              <c:strCache>
                <c:ptCount val="11"/>
                <c:pt idx="0">
                  <c:v>Bulgaria</c:v>
                </c:pt>
                <c:pt idx="1">
                  <c:v>Czech Republic</c:v>
                </c:pt>
                <c:pt idx="2">
                  <c:v>Estonia</c:v>
                </c:pt>
                <c:pt idx="3">
                  <c:v>Hungary</c:v>
                </c:pt>
                <c:pt idx="4">
                  <c:v>Latvia</c:v>
                </c:pt>
                <c:pt idx="5">
                  <c:v>Lithuania</c:v>
                </c:pt>
                <c:pt idx="6">
                  <c:v>Poland</c:v>
                </c:pt>
                <c:pt idx="7">
                  <c:v>Romania</c:v>
                </c:pt>
                <c:pt idx="8">
                  <c:v>Russian Federation</c:v>
                </c:pt>
                <c:pt idx="9">
                  <c:v>Slovak Republic</c:v>
                </c:pt>
                <c:pt idx="10">
                  <c:v>Slovenia</c:v>
                </c:pt>
              </c:strCache>
            </c:strRef>
          </c:cat>
          <c:val>
            <c:numRef>
              <c:f>'GDP Per Hour'!$C$41:$M$41</c:f>
              <c:numCache>
                <c:formatCode>#,##0.00</c:formatCode>
                <c:ptCount val="11"/>
                <c:pt idx="0">
                  <c:v>24.539793746290854</c:v>
                </c:pt>
                <c:pt idx="1">
                  <c:v>30.893487610080378</c:v>
                </c:pt>
                <c:pt idx="2">
                  <c:v>45.238844558023558</c:v>
                </c:pt>
                <c:pt idx="3">
                  <c:v>23.568715537084536</c:v>
                </c:pt>
                <c:pt idx="4">
                  <c:v>26.143705726149435</c:v>
                </c:pt>
                <c:pt idx="5">
                  <c:v>27.073089826749481</c:v>
                </c:pt>
                <c:pt idx="6" formatCode="General">
                  <c:v>27.538278854795156</c:v>
                </c:pt>
                <c:pt idx="7" formatCode="General">
                  <c:v>24.27970641713318</c:v>
                </c:pt>
                <c:pt idx="8" formatCode="General">
                  <c:v>17.873553079628106</c:v>
                </c:pt>
                <c:pt idx="9" formatCode="General">
                  <c:v>38.089135527249084</c:v>
                </c:pt>
                <c:pt idx="10" formatCode="General">
                  <c:v>50.606152639775601</c:v>
                </c:pt>
              </c:numCache>
            </c:numRef>
          </c:val>
        </c:ser>
        <c:ser>
          <c:idx val="2"/>
          <c:order val="2"/>
          <c:tx>
            <c:strRef>
              <c:f>'GDP Per Hour'!$B$42</c:f>
              <c:strCache>
                <c:ptCount val="1"/>
                <c:pt idx="0">
                  <c:v>2005</c:v>
                </c:pt>
              </c:strCache>
            </c:strRef>
          </c:tx>
          <c:invertIfNegative val="0"/>
          <c:cat>
            <c:strRef>
              <c:f>'GDP Per Hour'!$C$39:$M$39</c:f>
              <c:strCache>
                <c:ptCount val="11"/>
                <c:pt idx="0">
                  <c:v>Bulgaria</c:v>
                </c:pt>
                <c:pt idx="1">
                  <c:v>Czech Republic</c:v>
                </c:pt>
                <c:pt idx="2">
                  <c:v>Estonia</c:v>
                </c:pt>
                <c:pt idx="3">
                  <c:v>Hungary</c:v>
                </c:pt>
                <c:pt idx="4">
                  <c:v>Latvia</c:v>
                </c:pt>
                <c:pt idx="5">
                  <c:v>Lithuania</c:v>
                </c:pt>
                <c:pt idx="6">
                  <c:v>Poland</c:v>
                </c:pt>
                <c:pt idx="7">
                  <c:v>Romania</c:v>
                </c:pt>
                <c:pt idx="8">
                  <c:v>Russian Federation</c:v>
                </c:pt>
                <c:pt idx="9">
                  <c:v>Slovak Republic</c:v>
                </c:pt>
                <c:pt idx="10">
                  <c:v>Slovenia</c:v>
                </c:pt>
              </c:strCache>
            </c:strRef>
          </c:cat>
          <c:val>
            <c:numRef>
              <c:f>'GDP Per Hour'!$C$42:$M$42</c:f>
              <c:numCache>
                <c:formatCode>#,##0.00</c:formatCode>
                <c:ptCount val="11"/>
                <c:pt idx="0">
                  <c:v>26.343454282448413</c:v>
                </c:pt>
                <c:pt idx="1">
                  <c:v>34.852465444992461</c:v>
                </c:pt>
                <c:pt idx="2">
                  <c:v>53.640222869180512</c:v>
                </c:pt>
                <c:pt idx="3">
                  <c:v>26.93023238947249</c:v>
                </c:pt>
                <c:pt idx="4">
                  <c:v>32.848733786101583</c:v>
                </c:pt>
                <c:pt idx="5">
                  <c:v>33.404116587725881</c:v>
                </c:pt>
                <c:pt idx="6" formatCode="General">
                  <c:v>29.823808340307519</c:v>
                </c:pt>
                <c:pt idx="7" formatCode="General">
                  <c:v>33.43517680049446</c:v>
                </c:pt>
                <c:pt idx="8" formatCode="General">
                  <c:v>20.78395753163181</c:v>
                </c:pt>
                <c:pt idx="9" formatCode="General">
                  <c:v>43.183866624060258</c:v>
                </c:pt>
                <c:pt idx="10" formatCode="General">
                  <c:v>53.713314349721756</c:v>
                </c:pt>
              </c:numCache>
            </c:numRef>
          </c:val>
        </c:ser>
        <c:ser>
          <c:idx val="3"/>
          <c:order val="3"/>
          <c:tx>
            <c:strRef>
              <c:f>'GDP Per Hour'!$B$43</c:f>
              <c:strCache>
                <c:ptCount val="1"/>
                <c:pt idx="0">
                  <c:v>2010</c:v>
                </c:pt>
              </c:strCache>
            </c:strRef>
          </c:tx>
          <c:invertIfNegative val="0"/>
          <c:cat>
            <c:strRef>
              <c:f>'GDP Per Hour'!$C$39:$M$39</c:f>
              <c:strCache>
                <c:ptCount val="11"/>
                <c:pt idx="0">
                  <c:v>Bulgaria</c:v>
                </c:pt>
                <c:pt idx="1">
                  <c:v>Czech Republic</c:v>
                </c:pt>
                <c:pt idx="2">
                  <c:v>Estonia</c:v>
                </c:pt>
                <c:pt idx="3">
                  <c:v>Hungary</c:v>
                </c:pt>
                <c:pt idx="4">
                  <c:v>Latvia</c:v>
                </c:pt>
                <c:pt idx="5">
                  <c:v>Lithuania</c:v>
                </c:pt>
                <c:pt idx="6">
                  <c:v>Poland</c:v>
                </c:pt>
                <c:pt idx="7">
                  <c:v>Romania</c:v>
                </c:pt>
                <c:pt idx="8">
                  <c:v>Russian Federation</c:v>
                </c:pt>
                <c:pt idx="9">
                  <c:v>Slovak Republic</c:v>
                </c:pt>
                <c:pt idx="10">
                  <c:v>Slovenia</c:v>
                </c:pt>
              </c:strCache>
            </c:strRef>
          </c:cat>
          <c:val>
            <c:numRef>
              <c:f>'GDP Per Hour'!$C$43:$M$43</c:f>
              <c:numCache>
                <c:formatCode>#,##0.00</c:formatCode>
                <c:ptCount val="11"/>
                <c:pt idx="0">
                  <c:v>27.616170365299709</c:v>
                </c:pt>
                <c:pt idx="1">
                  <c:v>36.592793773667054</c:v>
                </c:pt>
                <c:pt idx="2">
                  <c:v>59.002942081509921</c:v>
                </c:pt>
                <c:pt idx="3">
                  <c:v>25.978788658823564</c:v>
                </c:pt>
                <c:pt idx="4">
                  <c:v>36.304340548539699</c:v>
                </c:pt>
                <c:pt idx="5">
                  <c:v>38.419514914309595</c:v>
                </c:pt>
                <c:pt idx="6" formatCode="General">
                  <c:v>31.635593982027487</c:v>
                </c:pt>
                <c:pt idx="7" formatCode="General">
                  <c:v>35.948051156745336</c:v>
                </c:pt>
                <c:pt idx="8" formatCode="General">
                  <c:v>23.087564962435813</c:v>
                </c:pt>
                <c:pt idx="9" formatCode="General">
                  <c:v>47.990282672776807</c:v>
                </c:pt>
                <c:pt idx="10" formatCode="General">
                  <c:v>57.096978082848047</c:v>
                </c:pt>
              </c:numCache>
            </c:numRef>
          </c:val>
        </c:ser>
        <c:dLbls>
          <c:showLegendKey val="0"/>
          <c:showVal val="0"/>
          <c:showCatName val="0"/>
          <c:showSerName val="0"/>
          <c:showPercent val="0"/>
          <c:showBubbleSize val="0"/>
        </c:dLbls>
        <c:gapWidth val="150"/>
        <c:axId val="143091968"/>
        <c:axId val="143093760"/>
      </c:barChart>
      <c:catAx>
        <c:axId val="143091968"/>
        <c:scaling>
          <c:orientation val="minMax"/>
        </c:scaling>
        <c:delete val="0"/>
        <c:axPos val="b"/>
        <c:majorTickMark val="out"/>
        <c:minorTickMark val="none"/>
        <c:tickLblPos val="nextTo"/>
        <c:txPr>
          <a:bodyPr/>
          <a:lstStyle/>
          <a:p>
            <a:pPr>
              <a:defRPr sz="1200"/>
            </a:pPr>
            <a:endParaRPr lang="en-US"/>
          </a:p>
        </c:txPr>
        <c:crossAx val="143093760"/>
        <c:crosses val="autoZero"/>
        <c:auto val="1"/>
        <c:lblAlgn val="ctr"/>
        <c:lblOffset val="100"/>
        <c:noMultiLvlLbl val="0"/>
      </c:catAx>
      <c:valAx>
        <c:axId val="143093760"/>
        <c:scaling>
          <c:orientation val="minMax"/>
        </c:scaling>
        <c:delete val="0"/>
        <c:axPos val="l"/>
        <c:numFmt formatCode="0\%" sourceLinked="0"/>
        <c:majorTickMark val="out"/>
        <c:minorTickMark val="none"/>
        <c:tickLblPos val="nextTo"/>
        <c:crossAx val="143091968"/>
        <c:crosses val="autoZero"/>
        <c:crossBetween val="between"/>
        <c:majorUnit val="15"/>
      </c:valAx>
    </c:plotArea>
    <c:legend>
      <c:legendPos val="r"/>
      <c:layout>
        <c:manualLayout>
          <c:xMode val="edge"/>
          <c:yMode val="edge"/>
          <c:x val="0.43052552199631761"/>
          <c:y val="5.4787839020122492E-2"/>
          <c:w val="0.36404330055757955"/>
          <c:h val="0.24227617381160688"/>
        </c:manualLayout>
      </c:layout>
      <c:overlay val="0"/>
    </c:legend>
    <c:plotVisOnly val="1"/>
    <c:dispBlanksAs val="gap"/>
    <c:showDLblsOverMax val="0"/>
  </c:chart>
  <c:spPr>
    <a:ln>
      <a:noFill/>
    </a:ln>
  </c:spPr>
  <c:txPr>
    <a:bodyPr/>
    <a:lstStyle/>
    <a:p>
      <a:pPr>
        <a:defRPr sz="14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1566686957147814E-2"/>
          <c:y val="5.9144258783465034E-2"/>
          <c:w val="0.87055118110236207"/>
          <c:h val="0.48108059954121291"/>
        </c:manualLayout>
      </c:layout>
      <c:barChart>
        <c:barDir val="col"/>
        <c:grouping val="stacked"/>
        <c:varyColors val="0"/>
        <c:ser>
          <c:idx val="0"/>
          <c:order val="0"/>
          <c:tx>
            <c:strRef>
              <c:f>Decomp_GG!$L$3</c:f>
              <c:strCache>
                <c:ptCount val="1"/>
                <c:pt idx="0">
                  <c:v>Capital Deepening</c:v>
                </c:pt>
              </c:strCache>
            </c:strRef>
          </c:tx>
          <c:invertIfNegative val="0"/>
          <c:cat>
            <c:strRef>
              <c:f>Decomp_GG!$K$4:$K$13</c:f>
              <c:strCache>
                <c:ptCount val="10"/>
                <c:pt idx="0">
                  <c:v>Estonia</c:v>
                </c:pt>
                <c:pt idx="1">
                  <c:v>Latvia</c:v>
                </c:pt>
                <c:pt idx="2">
                  <c:v>Lithuania</c:v>
                </c:pt>
                <c:pt idx="3">
                  <c:v>CIS</c:v>
                </c:pt>
                <c:pt idx="4">
                  <c:v>Poland</c:v>
                </c:pt>
                <c:pt idx="5">
                  <c:v>Russian Federation</c:v>
                </c:pt>
                <c:pt idx="6">
                  <c:v>Slovak Republic</c:v>
                </c:pt>
                <c:pt idx="7">
                  <c:v>Slovenia</c:v>
                </c:pt>
                <c:pt idx="8">
                  <c:v>Hungary</c:v>
                </c:pt>
                <c:pt idx="9">
                  <c:v>Czech Republic</c:v>
                </c:pt>
              </c:strCache>
            </c:strRef>
          </c:cat>
          <c:val>
            <c:numRef>
              <c:f>Decomp_GG!$L$4:$L$13</c:f>
              <c:numCache>
                <c:formatCode>General</c:formatCode>
                <c:ptCount val="10"/>
                <c:pt idx="0">
                  <c:v>31</c:v>
                </c:pt>
                <c:pt idx="1">
                  <c:v>29</c:v>
                </c:pt>
                <c:pt idx="2">
                  <c:v>21</c:v>
                </c:pt>
                <c:pt idx="3">
                  <c:v>20</c:v>
                </c:pt>
                <c:pt idx="4">
                  <c:v>20</c:v>
                </c:pt>
                <c:pt idx="5">
                  <c:v>13</c:v>
                </c:pt>
                <c:pt idx="6">
                  <c:v>22</c:v>
                </c:pt>
                <c:pt idx="7">
                  <c:v>20</c:v>
                </c:pt>
                <c:pt idx="8">
                  <c:v>19</c:v>
                </c:pt>
                <c:pt idx="9">
                  <c:v>21</c:v>
                </c:pt>
              </c:numCache>
            </c:numRef>
          </c:val>
        </c:ser>
        <c:ser>
          <c:idx val="1"/>
          <c:order val="1"/>
          <c:tx>
            <c:strRef>
              <c:f>Decomp_GG!$M$3</c:f>
              <c:strCache>
                <c:ptCount val="1"/>
                <c:pt idx="0">
                  <c:v>Total Factor Productivity</c:v>
                </c:pt>
              </c:strCache>
            </c:strRef>
          </c:tx>
          <c:invertIfNegative val="0"/>
          <c:cat>
            <c:strRef>
              <c:f>Decomp_GG!$K$4:$K$13</c:f>
              <c:strCache>
                <c:ptCount val="10"/>
                <c:pt idx="0">
                  <c:v>Estonia</c:v>
                </c:pt>
                <c:pt idx="1">
                  <c:v>Latvia</c:v>
                </c:pt>
                <c:pt idx="2">
                  <c:v>Lithuania</c:v>
                </c:pt>
                <c:pt idx="3">
                  <c:v>CIS</c:v>
                </c:pt>
                <c:pt idx="4">
                  <c:v>Poland</c:v>
                </c:pt>
                <c:pt idx="5">
                  <c:v>Russian Federation</c:v>
                </c:pt>
                <c:pt idx="6">
                  <c:v>Slovak Republic</c:v>
                </c:pt>
                <c:pt idx="7">
                  <c:v>Slovenia</c:v>
                </c:pt>
                <c:pt idx="8">
                  <c:v>Hungary</c:v>
                </c:pt>
                <c:pt idx="9">
                  <c:v>Czech Republic</c:v>
                </c:pt>
              </c:strCache>
            </c:strRef>
          </c:cat>
          <c:val>
            <c:numRef>
              <c:f>Decomp_GG!$M$4:$M$13</c:f>
              <c:numCache>
                <c:formatCode>General</c:formatCode>
                <c:ptCount val="10"/>
                <c:pt idx="0">
                  <c:v>43</c:v>
                </c:pt>
                <c:pt idx="1">
                  <c:v>37</c:v>
                </c:pt>
                <c:pt idx="2">
                  <c:v>40</c:v>
                </c:pt>
                <c:pt idx="3">
                  <c:v>35</c:v>
                </c:pt>
                <c:pt idx="4">
                  <c:v>25</c:v>
                </c:pt>
                <c:pt idx="5">
                  <c:v>27</c:v>
                </c:pt>
                <c:pt idx="6">
                  <c:v>16</c:v>
                </c:pt>
                <c:pt idx="7">
                  <c:v>19</c:v>
                </c:pt>
                <c:pt idx="8">
                  <c:v>17</c:v>
                </c:pt>
                <c:pt idx="9">
                  <c:v>10</c:v>
                </c:pt>
              </c:numCache>
            </c:numRef>
          </c:val>
        </c:ser>
        <c:dLbls>
          <c:showLegendKey val="0"/>
          <c:showVal val="0"/>
          <c:showCatName val="0"/>
          <c:showSerName val="0"/>
          <c:showPercent val="0"/>
          <c:showBubbleSize val="0"/>
        </c:dLbls>
        <c:gapWidth val="150"/>
        <c:overlap val="100"/>
        <c:axId val="147469056"/>
        <c:axId val="147470592"/>
      </c:barChart>
      <c:catAx>
        <c:axId val="147469056"/>
        <c:scaling>
          <c:orientation val="minMax"/>
        </c:scaling>
        <c:delete val="0"/>
        <c:axPos val="b"/>
        <c:majorTickMark val="out"/>
        <c:minorTickMark val="none"/>
        <c:tickLblPos val="nextTo"/>
        <c:txPr>
          <a:bodyPr/>
          <a:lstStyle/>
          <a:p>
            <a:pPr>
              <a:defRPr sz="1200"/>
            </a:pPr>
            <a:endParaRPr lang="en-US"/>
          </a:p>
        </c:txPr>
        <c:crossAx val="147470592"/>
        <c:crosses val="autoZero"/>
        <c:auto val="1"/>
        <c:lblAlgn val="ctr"/>
        <c:lblOffset val="100"/>
        <c:noMultiLvlLbl val="0"/>
      </c:catAx>
      <c:valAx>
        <c:axId val="147470592"/>
        <c:scaling>
          <c:orientation val="minMax"/>
        </c:scaling>
        <c:delete val="0"/>
        <c:axPos val="l"/>
        <c:numFmt formatCode="0\%" sourceLinked="0"/>
        <c:majorTickMark val="out"/>
        <c:minorTickMark val="none"/>
        <c:tickLblPos val="nextTo"/>
        <c:crossAx val="147469056"/>
        <c:crosses val="autoZero"/>
        <c:crossBetween val="between"/>
        <c:majorUnit val="20"/>
      </c:valAx>
    </c:plotArea>
    <c:legend>
      <c:legendPos val="r"/>
      <c:layout>
        <c:manualLayout>
          <c:xMode val="edge"/>
          <c:yMode val="edge"/>
          <c:x val="0.37434493508421424"/>
          <c:y val="1.9869723492694023E-2"/>
          <c:w val="0.56518460329929299"/>
          <c:h val="0.1738592580444655"/>
        </c:manualLayout>
      </c:layout>
      <c:overlay val="0"/>
      <c:txPr>
        <a:bodyPr/>
        <a:lstStyle/>
        <a:p>
          <a:pPr>
            <a:defRPr b="1"/>
          </a:pPr>
          <a:endParaRPr lang="en-US"/>
        </a:p>
      </c:txPr>
    </c:legend>
    <c:plotVisOnly val="1"/>
    <c:dispBlanksAs val="gap"/>
    <c:showDLblsOverMax val="0"/>
  </c:chart>
  <c:spPr>
    <a:ln>
      <a:noFill/>
    </a:ln>
  </c:spPr>
  <c:txPr>
    <a:bodyPr/>
    <a:lstStyle/>
    <a:p>
      <a:pPr>
        <a:defRPr sz="1400"/>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927367252170402"/>
          <c:y val="6.2708151064450282E-2"/>
          <c:w val="0.55365536038764385"/>
          <c:h val="0.7961964129483815"/>
        </c:manualLayout>
      </c:layout>
      <c:barChart>
        <c:barDir val="col"/>
        <c:grouping val="stacked"/>
        <c:varyColors val="0"/>
        <c:ser>
          <c:idx val="0"/>
          <c:order val="0"/>
          <c:tx>
            <c:strRef>
              <c:f>Feyrer!$B$12</c:f>
              <c:strCache>
                <c:ptCount val="1"/>
                <c:pt idx="0">
                  <c:v>20-30</c:v>
                </c:pt>
              </c:strCache>
            </c:strRef>
          </c:tx>
          <c:invertIfNegative val="0"/>
          <c:cat>
            <c:numRef>
              <c:f>Feyrer!$C$11:$G$11</c:f>
              <c:numCache>
                <c:formatCode>General</c:formatCode>
                <c:ptCount val="5"/>
                <c:pt idx="0">
                  <c:v>1980</c:v>
                </c:pt>
                <c:pt idx="1">
                  <c:v>1990</c:v>
                </c:pt>
                <c:pt idx="2">
                  <c:v>2000</c:v>
                </c:pt>
                <c:pt idx="3">
                  <c:v>2010</c:v>
                </c:pt>
                <c:pt idx="4">
                  <c:v>2020</c:v>
                </c:pt>
              </c:numCache>
            </c:numRef>
          </c:cat>
          <c:val>
            <c:numRef>
              <c:f>Feyrer!$C$12:$G$12</c:f>
              <c:numCache>
                <c:formatCode>General</c:formatCode>
                <c:ptCount val="5"/>
                <c:pt idx="0">
                  <c:v>0.35416666666666669</c:v>
                </c:pt>
                <c:pt idx="1">
                  <c:v>0.19230769230769232</c:v>
                </c:pt>
                <c:pt idx="2">
                  <c:v>0.14792899408284024</c:v>
                </c:pt>
                <c:pt idx="3">
                  <c:v>0.14522821576763487</c:v>
                </c:pt>
                <c:pt idx="4">
                  <c:v>0.17156862745098039</c:v>
                </c:pt>
              </c:numCache>
            </c:numRef>
          </c:val>
        </c:ser>
        <c:ser>
          <c:idx val="1"/>
          <c:order val="1"/>
          <c:tx>
            <c:strRef>
              <c:f>Feyrer!$B$13</c:f>
              <c:strCache>
                <c:ptCount val="1"/>
                <c:pt idx="0">
                  <c:v>30-40</c:v>
                </c:pt>
              </c:strCache>
            </c:strRef>
          </c:tx>
          <c:invertIfNegative val="0"/>
          <c:cat>
            <c:numRef>
              <c:f>Feyrer!$C$11:$G$11</c:f>
              <c:numCache>
                <c:formatCode>General</c:formatCode>
                <c:ptCount val="5"/>
                <c:pt idx="0">
                  <c:v>1980</c:v>
                </c:pt>
                <c:pt idx="1">
                  <c:v>1990</c:v>
                </c:pt>
                <c:pt idx="2">
                  <c:v>2000</c:v>
                </c:pt>
                <c:pt idx="3">
                  <c:v>2010</c:v>
                </c:pt>
                <c:pt idx="4">
                  <c:v>2020</c:v>
                </c:pt>
              </c:numCache>
            </c:numRef>
          </c:cat>
          <c:val>
            <c:numRef>
              <c:f>Feyrer!$C$13:$G$13</c:f>
              <c:numCache>
                <c:formatCode>General</c:formatCode>
                <c:ptCount val="5"/>
                <c:pt idx="0">
                  <c:v>0.26041666666666669</c:v>
                </c:pt>
                <c:pt idx="1">
                  <c:v>0.33653846153846156</c:v>
                </c:pt>
                <c:pt idx="2">
                  <c:v>0.18737672583826431</c:v>
                </c:pt>
                <c:pt idx="3">
                  <c:v>0.15560165975103735</c:v>
                </c:pt>
                <c:pt idx="4">
                  <c:v>0.17156862745098039</c:v>
                </c:pt>
              </c:numCache>
            </c:numRef>
          </c:val>
        </c:ser>
        <c:ser>
          <c:idx val="2"/>
          <c:order val="2"/>
          <c:tx>
            <c:strRef>
              <c:f>Feyrer!$B$14</c:f>
              <c:strCache>
                <c:ptCount val="1"/>
                <c:pt idx="0">
                  <c:v>40-50</c:v>
                </c:pt>
              </c:strCache>
            </c:strRef>
          </c:tx>
          <c:invertIfNegative val="0"/>
          <c:cat>
            <c:numRef>
              <c:f>Feyrer!$C$11:$G$11</c:f>
              <c:numCache>
                <c:formatCode>General</c:formatCode>
                <c:ptCount val="5"/>
                <c:pt idx="0">
                  <c:v>1980</c:v>
                </c:pt>
                <c:pt idx="1">
                  <c:v>1990</c:v>
                </c:pt>
                <c:pt idx="2">
                  <c:v>2000</c:v>
                </c:pt>
                <c:pt idx="3">
                  <c:v>2010</c:v>
                </c:pt>
                <c:pt idx="4">
                  <c:v>2020</c:v>
                </c:pt>
              </c:numCache>
            </c:numRef>
          </c:cat>
          <c:val>
            <c:numRef>
              <c:f>Feyrer!$C$14:$G$14</c:f>
              <c:numCache>
                <c:formatCode>General</c:formatCode>
                <c:ptCount val="5"/>
                <c:pt idx="0">
                  <c:v>0.17708333333333334</c:v>
                </c:pt>
                <c:pt idx="1">
                  <c:v>0.24038461538461539</c:v>
                </c:pt>
                <c:pt idx="2">
                  <c:v>0.34516765285996054</c:v>
                </c:pt>
                <c:pt idx="3">
                  <c:v>0.2074688796680498</c:v>
                </c:pt>
                <c:pt idx="4">
                  <c:v>0.19607843137254902</c:v>
                </c:pt>
              </c:numCache>
            </c:numRef>
          </c:val>
        </c:ser>
        <c:ser>
          <c:idx val="3"/>
          <c:order val="3"/>
          <c:tx>
            <c:strRef>
              <c:f>Feyrer!$B$15</c:f>
              <c:strCache>
                <c:ptCount val="1"/>
                <c:pt idx="0">
                  <c:v>50-60</c:v>
                </c:pt>
              </c:strCache>
            </c:strRef>
          </c:tx>
          <c:invertIfNegative val="0"/>
          <c:cat>
            <c:numRef>
              <c:f>Feyrer!$C$11:$G$11</c:f>
              <c:numCache>
                <c:formatCode>General</c:formatCode>
                <c:ptCount val="5"/>
                <c:pt idx="0">
                  <c:v>1980</c:v>
                </c:pt>
                <c:pt idx="1">
                  <c:v>1990</c:v>
                </c:pt>
                <c:pt idx="2">
                  <c:v>2000</c:v>
                </c:pt>
                <c:pt idx="3">
                  <c:v>2010</c:v>
                </c:pt>
                <c:pt idx="4">
                  <c:v>2020</c:v>
                </c:pt>
              </c:numCache>
            </c:numRef>
          </c:cat>
          <c:val>
            <c:numRef>
              <c:f>Feyrer!$C$15:$G$15</c:f>
              <c:numCache>
                <c:formatCode>General</c:formatCode>
                <c:ptCount val="5"/>
                <c:pt idx="0">
                  <c:v>0.14583333333333334</c:v>
                </c:pt>
                <c:pt idx="1">
                  <c:v>0.16346153846153846</c:v>
                </c:pt>
                <c:pt idx="2">
                  <c:v>0.23668639053254437</c:v>
                </c:pt>
                <c:pt idx="3">
                  <c:v>0.36307053941908712</c:v>
                </c:pt>
                <c:pt idx="4">
                  <c:v>0.24509803921568626</c:v>
                </c:pt>
              </c:numCache>
            </c:numRef>
          </c:val>
        </c:ser>
        <c:ser>
          <c:idx val="4"/>
          <c:order val="4"/>
          <c:tx>
            <c:strRef>
              <c:f>Feyrer!$B$16</c:f>
              <c:strCache>
                <c:ptCount val="1"/>
                <c:pt idx="0">
                  <c:v>60-70</c:v>
                </c:pt>
              </c:strCache>
            </c:strRef>
          </c:tx>
          <c:invertIfNegative val="0"/>
          <c:cat>
            <c:numRef>
              <c:f>Feyrer!$C$11:$G$11</c:f>
              <c:numCache>
                <c:formatCode>General</c:formatCode>
                <c:ptCount val="5"/>
                <c:pt idx="0">
                  <c:v>1980</c:v>
                </c:pt>
                <c:pt idx="1">
                  <c:v>1990</c:v>
                </c:pt>
                <c:pt idx="2">
                  <c:v>2000</c:v>
                </c:pt>
                <c:pt idx="3">
                  <c:v>2010</c:v>
                </c:pt>
                <c:pt idx="4">
                  <c:v>2020</c:v>
                </c:pt>
              </c:numCache>
            </c:numRef>
          </c:cat>
          <c:val>
            <c:numRef>
              <c:f>Feyrer!$C$16:$G$16</c:f>
              <c:numCache>
                <c:formatCode>General</c:formatCode>
                <c:ptCount val="5"/>
                <c:pt idx="0">
                  <c:v>6.25E-2</c:v>
                </c:pt>
                <c:pt idx="1">
                  <c:v>6.7307692307692304E-2</c:v>
                </c:pt>
                <c:pt idx="2">
                  <c:v>8.2840236686390539E-2</c:v>
                </c:pt>
                <c:pt idx="3">
                  <c:v>0.12863070539419086</c:v>
                </c:pt>
                <c:pt idx="4">
                  <c:v>0.21568627450980393</c:v>
                </c:pt>
              </c:numCache>
            </c:numRef>
          </c:val>
        </c:ser>
        <c:dLbls>
          <c:showLegendKey val="0"/>
          <c:showVal val="0"/>
          <c:showCatName val="0"/>
          <c:showSerName val="0"/>
          <c:showPercent val="0"/>
          <c:showBubbleSize val="0"/>
        </c:dLbls>
        <c:gapWidth val="150"/>
        <c:overlap val="100"/>
        <c:axId val="147611008"/>
        <c:axId val="147612800"/>
      </c:barChart>
      <c:catAx>
        <c:axId val="147611008"/>
        <c:scaling>
          <c:orientation val="minMax"/>
        </c:scaling>
        <c:delete val="0"/>
        <c:axPos val="b"/>
        <c:numFmt formatCode="General" sourceLinked="1"/>
        <c:majorTickMark val="out"/>
        <c:minorTickMark val="none"/>
        <c:tickLblPos val="nextTo"/>
        <c:crossAx val="147612800"/>
        <c:crosses val="autoZero"/>
        <c:auto val="1"/>
        <c:lblAlgn val="ctr"/>
        <c:lblOffset val="100"/>
        <c:noMultiLvlLbl val="0"/>
      </c:catAx>
      <c:valAx>
        <c:axId val="147612800"/>
        <c:scaling>
          <c:orientation val="minMax"/>
          <c:max val="1"/>
        </c:scaling>
        <c:delete val="0"/>
        <c:axPos val="l"/>
        <c:numFmt formatCode="General" sourceLinked="1"/>
        <c:majorTickMark val="out"/>
        <c:minorTickMark val="none"/>
        <c:tickLblPos val="nextTo"/>
        <c:crossAx val="147611008"/>
        <c:crosses val="autoZero"/>
        <c:crossBetween val="between"/>
        <c:majorUnit val="0.2"/>
      </c:valAx>
    </c:plotArea>
    <c:legend>
      <c:legendPos val="r"/>
      <c:layout>
        <c:manualLayout>
          <c:xMode val="edge"/>
          <c:yMode val="edge"/>
          <c:x val="0.67203689683020396"/>
          <c:y val="0.2490401720618256"/>
          <c:w val="0.25104002624671917"/>
          <c:h val="0.46025262467191602"/>
        </c:manualLayout>
      </c:layout>
      <c:overlay val="0"/>
    </c:legend>
    <c:plotVisOnly val="1"/>
    <c:dispBlanksAs val="gap"/>
    <c:showDLblsOverMax val="0"/>
  </c:chart>
  <c:spPr>
    <a:ln>
      <a:noFill/>
    </a:ln>
  </c:spPr>
  <c:txPr>
    <a:bodyPr/>
    <a:lstStyle/>
    <a:p>
      <a:pPr>
        <a:defRPr sz="14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589084452678709"/>
          <c:y val="0.13636341065474925"/>
          <c:w val="0.80489346919870308"/>
          <c:h val="0.72930836348159178"/>
        </c:manualLayout>
      </c:layout>
      <c:lineChart>
        <c:grouping val="standard"/>
        <c:varyColors val="0"/>
        <c:ser>
          <c:idx val="0"/>
          <c:order val="0"/>
          <c:tx>
            <c:strRef>
              <c:f>Feyrer!$L$18</c:f>
              <c:strCache>
                <c:ptCount val="1"/>
                <c:pt idx="0">
                  <c:v>log(TFP)</c:v>
                </c:pt>
              </c:strCache>
            </c:strRef>
          </c:tx>
          <c:marker>
            <c:symbol val="none"/>
          </c:marker>
          <c:cat>
            <c:numRef>
              <c:f>Feyrer!$M$17:$Q$17</c:f>
              <c:numCache>
                <c:formatCode>General</c:formatCode>
                <c:ptCount val="5"/>
                <c:pt idx="0">
                  <c:v>1980</c:v>
                </c:pt>
                <c:pt idx="1">
                  <c:v>1990</c:v>
                </c:pt>
                <c:pt idx="2">
                  <c:v>2000</c:v>
                </c:pt>
                <c:pt idx="3">
                  <c:v>2010</c:v>
                </c:pt>
                <c:pt idx="4">
                  <c:v>2020</c:v>
                </c:pt>
              </c:numCache>
            </c:numRef>
          </c:cat>
          <c:val>
            <c:numRef>
              <c:f>Feyrer!$M$18:$Q$18</c:f>
              <c:numCache>
                <c:formatCode>General</c:formatCode>
                <c:ptCount val="5"/>
                <c:pt idx="0">
                  <c:v>1.015625</c:v>
                </c:pt>
                <c:pt idx="1">
                  <c:v>1.0144230769230769</c:v>
                </c:pt>
                <c:pt idx="2">
                  <c:v>1.4548323471400393</c:v>
                </c:pt>
                <c:pt idx="3">
                  <c:v>1.2429460580912863</c:v>
                </c:pt>
                <c:pt idx="4">
                  <c:v>1.1578431372549018</c:v>
                </c:pt>
              </c:numCache>
            </c:numRef>
          </c:val>
          <c:smooth val="0"/>
        </c:ser>
        <c:dLbls>
          <c:showLegendKey val="0"/>
          <c:showVal val="0"/>
          <c:showCatName val="0"/>
          <c:showSerName val="0"/>
          <c:showPercent val="0"/>
          <c:showBubbleSize val="0"/>
        </c:dLbls>
        <c:marker val="1"/>
        <c:smooth val="0"/>
        <c:axId val="147657472"/>
        <c:axId val="147659008"/>
      </c:lineChart>
      <c:catAx>
        <c:axId val="147657472"/>
        <c:scaling>
          <c:orientation val="minMax"/>
        </c:scaling>
        <c:delete val="0"/>
        <c:axPos val="b"/>
        <c:numFmt formatCode="General" sourceLinked="1"/>
        <c:majorTickMark val="out"/>
        <c:minorTickMark val="none"/>
        <c:tickLblPos val="nextTo"/>
        <c:crossAx val="147659008"/>
        <c:crosses val="autoZero"/>
        <c:auto val="1"/>
        <c:lblAlgn val="ctr"/>
        <c:lblOffset val="100"/>
        <c:noMultiLvlLbl val="0"/>
      </c:catAx>
      <c:valAx>
        <c:axId val="147659008"/>
        <c:scaling>
          <c:orientation val="minMax"/>
          <c:min val="0.5"/>
        </c:scaling>
        <c:delete val="0"/>
        <c:axPos val="l"/>
        <c:numFmt formatCode="General" sourceLinked="1"/>
        <c:majorTickMark val="out"/>
        <c:minorTickMark val="none"/>
        <c:tickLblPos val="nextTo"/>
        <c:crossAx val="147657472"/>
        <c:crosses val="autoZero"/>
        <c:crossBetween val="between"/>
      </c:valAx>
    </c:plotArea>
    <c:plotVisOnly val="1"/>
    <c:dispBlanksAs val="gap"/>
    <c:showDLblsOverMax val="0"/>
  </c:chart>
  <c:spPr>
    <a:noFill/>
    <a:ln>
      <a:noFill/>
    </a:ln>
  </c:spPr>
  <c:txPr>
    <a:bodyPr/>
    <a:lstStyle/>
    <a:p>
      <a:pPr>
        <a:defRPr sz="14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153199600049995"/>
          <c:y val="8.8437591134441523E-2"/>
          <c:w val="0.56670904418197721"/>
          <c:h val="0.73109616506270036"/>
        </c:manualLayout>
      </c:layout>
      <c:lineChart>
        <c:grouping val="standard"/>
        <c:varyColors val="0"/>
        <c:ser>
          <c:idx val="0"/>
          <c:order val="0"/>
          <c:tx>
            <c:strRef>
              <c:f>Sheet1!$H$2</c:f>
              <c:strCache>
                <c:ptCount val="1"/>
                <c:pt idx="0">
                  <c:v>Poland</c:v>
                </c:pt>
              </c:strCache>
            </c:strRef>
          </c:tx>
          <c:marker>
            <c:symbol val="none"/>
          </c:marker>
          <c:cat>
            <c:strRef>
              <c:f>Sheet1!$G$3:$G$12</c:f>
              <c:strCache>
                <c:ptCount val="10"/>
                <c:pt idx="0">
                  <c:v>20-24</c:v>
                </c:pt>
                <c:pt idx="1">
                  <c:v>25-29</c:v>
                </c:pt>
                <c:pt idx="2">
                  <c:v>30-34</c:v>
                </c:pt>
                <c:pt idx="3">
                  <c:v>35-39</c:v>
                </c:pt>
                <c:pt idx="4">
                  <c:v>40-44</c:v>
                </c:pt>
                <c:pt idx="5">
                  <c:v>45-49</c:v>
                </c:pt>
                <c:pt idx="6">
                  <c:v>50-54</c:v>
                </c:pt>
                <c:pt idx="7">
                  <c:v>55-59</c:v>
                </c:pt>
                <c:pt idx="8">
                  <c:v>60-64</c:v>
                </c:pt>
                <c:pt idx="9">
                  <c:v>65+</c:v>
                </c:pt>
              </c:strCache>
            </c:strRef>
          </c:cat>
          <c:val>
            <c:numRef>
              <c:f>Sheet1!$H$3:$H$12</c:f>
              <c:numCache>
                <c:formatCode>General</c:formatCode>
                <c:ptCount val="10"/>
                <c:pt idx="0">
                  <c:v>7.5744600000000002</c:v>
                </c:pt>
                <c:pt idx="1">
                  <c:v>14.641019999999999</c:v>
                </c:pt>
                <c:pt idx="2">
                  <c:v>15.07518</c:v>
                </c:pt>
                <c:pt idx="3">
                  <c:v>13.67442</c:v>
                </c:pt>
                <c:pt idx="4">
                  <c:v>11.880710000000001</c:v>
                </c:pt>
                <c:pt idx="5">
                  <c:v>12.05617</c:v>
                </c:pt>
                <c:pt idx="6">
                  <c:v>12.75882</c:v>
                </c:pt>
                <c:pt idx="7">
                  <c:v>8.1436159999999997</c:v>
                </c:pt>
                <c:pt idx="8">
                  <c:v>2.6684580000000002</c:v>
                </c:pt>
                <c:pt idx="9">
                  <c:v>1.527153</c:v>
                </c:pt>
              </c:numCache>
            </c:numRef>
          </c:val>
          <c:smooth val="0"/>
        </c:ser>
        <c:ser>
          <c:idx val="1"/>
          <c:order val="1"/>
          <c:tx>
            <c:strRef>
              <c:f>Sheet1!$I$2</c:f>
              <c:strCache>
                <c:ptCount val="1"/>
                <c:pt idx="0">
                  <c:v>Czech Republic</c:v>
                </c:pt>
              </c:strCache>
            </c:strRef>
          </c:tx>
          <c:marker>
            <c:symbol val="none"/>
          </c:marker>
          <c:cat>
            <c:strRef>
              <c:f>Sheet1!$G$3:$G$12</c:f>
              <c:strCache>
                <c:ptCount val="10"/>
                <c:pt idx="0">
                  <c:v>20-24</c:v>
                </c:pt>
                <c:pt idx="1">
                  <c:v>25-29</c:v>
                </c:pt>
                <c:pt idx="2">
                  <c:v>30-34</c:v>
                </c:pt>
                <c:pt idx="3">
                  <c:v>35-39</c:v>
                </c:pt>
                <c:pt idx="4">
                  <c:v>40-44</c:v>
                </c:pt>
                <c:pt idx="5">
                  <c:v>45-49</c:v>
                </c:pt>
                <c:pt idx="6">
                  <c:v>50-54</c:v>
                </c:pt>
                <c:pt idx="7">
                  <c:v>55-59</c:v>
                </c:pt>
                <c:pt idx="8">
                  <c:v>60-64</c:v>
                </c:pt>
                <c:pt idx="9">
                  <c:v>65+</c:v>
                </c:pt>
              </c:strCache>
            </c:strRef>
          </c:cat>
          <c:val>
            <c:numRef>
              <c:f>Sheet1!$I$3:$I$12</c:f>
              <c:numCache>
                <c:formatCode>General</c:formatCode>
                <c:ptCount val="10"/>
                <c:pt idx="0">
                  <c:v>6.2133149999999997</c:v>
                </c:pt>
                <c:pt idx="1">
                  <c:v>11.23503</c:v>
                </c:pt>
                <c:pt idx="2">
                  <c:v>14.402749999999999</c:v>
                </c:pt>
                <c:pt idx="3">
                  <c:v>15.093249999999999</c:v>
                </c:pt>
                <c:pt idx="4">
                  <c:v>12.79495</c:v>
                </c:pt>
                <c:pt idx="5">
                  <c:v>12.51247</c:v>
                </c:pt>
                <c:pt idx="6">
                  <c:v>11.924939999999999</c:v>
                </c:pt>
                <c:pt idx="7">
                  <c:v>10.46585</c:v>
                </c:pt>
                <c:pt idx="8">
                  <c:v>3.801282</c:v>
                </c:pt>
                <c:pt idx="9">
                  <c:v>1.5561640000000001</c:v>
                </c:pt>
              </c:numCache>
            </c:numRef>
          </c:val>
          <c:smooth val="0"/>
        </c:ser>
        <c:ser>
          <c:idx val="2"/>
          <c:order val="2"/>
          <c:tx>
            <c:strRef>
              <c:f>Sheet1!$J$2</c:f>
              <c:strCache>
                <c:ptCount val="1"/>
                <c:pt idx="0">
                  <c:v>Russia</c:v>
                </c:pt>
              </c:strCache>
            </c:strRef>
          </c:tx>
          <c:marker>
            <c:symbol val="none"/>
          </c:marker>
          <c:cat>
            <c:strRef>
              <c:f>Sheet1!$G$3:$G$12</c:f>
              <c:strCache>
                <c:ptCount val="10"/>
                <c:pt idx="0">
                  <c:v>20-24</c:v>
                </c:pt>
                <c:pt idx="1">
                  <c:v>25-29</c:v>
                </c:pt>
                <c:pt idx="2">
                  <c:v>30-34</c:v>
                </c:pt>
                <c:pt idx="3">
                  <c:v>35-39</c:v>
                </c:pt>
                <c:pt idx="4">
                  <c:v>40-44</c:v>
                </c:pt>
                <c:pt idx="5">
                  <c:v>45-49</c:v>
                </c:pt>
                <c:pt idx="6">
                  <c:v>50-54</c:v>
                </c:pt>
                <c:pt idx="7">
                  <c:v>55-59</c:v>
                </c:pt>
                <c:pt idx="8">
                  <c:v>60-64</c:v>
                </c:pt>
                <c:pt idx="9">
                  <c:v>65+</c:v>
                </c:pt>
              </c:strCache>
            </c:strRef>
          </c:cat>
          <c:val>
            <c:numRef>
              <c:f>Sheet1!$J$3:$J$12</c:f>
              <c:numCache>
                <c:formatCode>General</c:formatCode>
                <c:ptCount val="10"/>
                <c:pt idx="0">
                  <c:v>13.04036</c:v>
                </c:pt>
                <c:pt idx="1">
                  <c:v>12.944940000000001</c:v>
                </c:pt>
                <c:pt idx="2">
                  <c:v>12.60773</c:v>
                </c:pt>
                <c:pt idx="3">
                  <c:v>13.52998</c:v>
                </c:pt>
                <c:pt idx="4">
                  <c:v>13.10744</c:v>
                </c:pt>
                <c:pt idx="5">
                  <c:v>11.107150000000001</c:v>
                </c:pt>
                <c:pt idx="6">
                  <c:v>10.889620000000001</c:v>
                </c:pt>
                <c:pt idx="7">
                  <c:v>7.1228309999999997</c:v>
                </c:pt>
                <c:pt idx="8">
                  <c:v>3.3094939999999999</c:v>
                </c:pt>
                <c:pt idx="9">
                  <c:v>2.3404579999999999</c:v>
                </c:pt>
              </c:numCache>
            </c:numRef>
          </c:val>
          <c:smooth val="0"/>
        </c:ser>
        <c:ser>
          <c:idx val="3"/>
          <c:order val="3"/>
          <c:tx>
            <c:strRef>
              <c:f>Sheet1!$K$2</c:f>
              <c:strCache>
                <c:ptCount val="1"/>
                <c:pt idx="0">
                  <c:v>Ukraine</c:v>
                </c:pt>
              </c:strCache>
            </c:strRef>
          </c:tx>
          <c:marker>
            <c:symbol val="none"/>
          </c:marker>
          <c:cat>
            <c:strRef>
              <c:f>Sheet1!$G$3:$G$12</c:f>
              <c:strCache>
                <c:ptCount val="10"/>
                <c:pt idx="0">
                  <c:v>20-24</c:v>
                </c:pt>
                <c:pt idx="1">
                  <c:v>25-29</c:v>
                </c:pt>
                <c:pt idx="2">
                  <c:v>30-34</c:v>
                </c:pt>
                <c:pt idx="3">
                  <c:v>35-39</c:v>
                </c:pt>
                <c:pt idx="4">
                  <c:v>40-44</c:v>
                </c:pt>
                <c:pt idx="5">
                  <c:v>45-49</c:v>
                </c:pt>
                <c:pt idx="6">
                  <c:v>50-54</c:v>
                </c:pt>
                <c:pt idx="7">
                  <c:v>55-59</c:v>
                </c:pt>
                <c:pt idx="8">
                  <c:v>60-64</c:v>
                </c:pt>
                <c:pt idx="9">
                  <c:v>65+</c:v>
                </c:pt>
              </c:strCache>
            </c:strRef>
          </c:cat>
          <c:val>
            <c:numRef>
              <c:f>Sheet1!$K$3:$K$12</c:f>
              <c:numCache>
                <c:formatCode>General</c:formatCode>
                <c:ptCount val="10"/>
                <c:pt idx="0">
                  <c:v>11.23292</c:v>
                </c:pt>
                <c:pt idx="1">
                  <c:v>14.133979999999999</c:v>
                </c:pt>
                <c:pt idx="2">
                  <c:v>13.52539</c:v>
                </c:pt>
                <c:pt idx="3">
                  <c:v>13.37247</c:v>
                </c:pt>
                <c:pt idx="4">
                  <c:v>12.707090000000001</c:v>
                </c:pt>
                <c:pt idx="5">
                  <c:v>14.301439999999999</c:v>
                </c:pt>
                <c:pt idx="6">
                  <c:v>11.827299999999999</c:v>
                </c:pt>
                <c:pt idx="7">
                  <c:v>6.3792489999999997</c:v>
                </c:pt>
                <c:pt idx="8">
                  <c:v>1.746877</c:v>
                </c:pt>
                <c:pt idx="9">
                  <c:v>0.7732947</c:v>
                </c:pt>
              </c:numCache>
            </c:numRef>
          </c:val>
          <c:smooth val="0"/>
        </c:ser>
        <c:ser>
          <c:idx val="4"/>
          <c:order val="4"/>
          <c:tx>
            <c:strRef>
              <c:f>Sheet1!$L$2</c:f>
              <c:strCache>
                <c:ptCount val="1"/>
                <c:pt idx="0">
                  <c:v>Turkey</c:v>
                </c:pt>
              </c:strCache>
            </c:strRef>
          </c:tx>
          <c:spPr>
            <a:ln>
              <a:prstDash val="sysDash"/>
            </a:ln>
          </c:spPr>
          <c:marker>
            <c:symbol val="none"/>
          </c:marker>
          <c:cat>
            <c:strRef>
              <c:f>Sheet1!$G$3:$G$12</c:f>
              <c:strCache>
                <c:ptCount val="10"/>
                <c:pt idx="0">
                  <c:v>20-24</c:v>
                </c:pt>
                <c:pt idx="1">
                  <c:v>25-29</c:v>
                </c:pt>
                <c:pt idx="2">
                  <c:v>30-34</c:v>
                </c:pt>
                <c:pt idx="3">
                  <c:v>35-39</c:v>
                </c:pt>
                <c:pt idx="4">
                  <c:v>40-44</c:v>
                </c:pt>
                <c:pt idx="5">
                  <c:v>45-49</c:v>
                </c:pt>
                <c:pt idx="6">
                  <c:v>50-54</c:v>
                </c:pt>
                <c:pt idx="7">
                  <c:v>55-59</c:v>
                </c:pt>
                <c:pt idx="8">
                  <c:v>60-64</c:v>
                </c:pt>
                <c:pt idx="9">
                  <c:v>65+</c:v>
                </c:pt>
              </c:strCache>
            </c:strRef>
          </c:cat>
          <c:val>
            <c:numRef>
              <c:f>Sheet1!$L$3:$L$12</c:f>
              <c:numCache>
                <c:formatCode>General</c:formatCode>
                <c:ptCount val="10"/>
                <c:pt idx="0">
                  <c:v>11.518929999999999</c:v>
                </c:pt>
                <c:pt idx="1">
                  <c:v>16.919619999999998</c:v>
                </c:pt>
                <c:pt idx="2">
                  <c:v>16.562259999999998</c:v>
                </c:pt>
                <c:pt idx="3">
                  <c:v>14.90504</c:v>
                </c:pt>
                <c:pt idx="4">
                  <c:v>13.13467</c:v>
                </c:pt>
                <c:pt idx="5">
                  <c:v>10.347720000000001</c:v>
                </c:pt>
                <c:pt idx="6">
                  <c:v>7.096819</c:v>
                </c:pt>
                <c:pt idx="7">
                  <c:v>4.419473</c:v>
                </c:pt>
                <c:pt idx="8">
                  <c:v>2.5952259999999998</c:v>
                </c:pt>
                <c:pt idx="9">
                  <c:v>2.5002490000000002</c:v>
                </c:pt>
              </c:numCache>
            </c:numRef>
          </c:val>
          <c:smooth val="0"/>
        </c:ser>
        <c:dLbls>
          <c:showLegendKey val="0"/>
          <c:showVal val="0"/>
          <c:showCatName val="0"/>
          <c:showSerName val="0"/>
          <c:showPercent val="0"/>
          <c:showBubbleSize val="0"/>
        </c:dLbls>
        <c:marker val="1"/>
        <c:smooth val="0"/>
        <c:axId val="85759488"/>
        <c:axId val="85761024"/>
      </c:lineChart>
      <c:catAx>
        <c:axId val="85759488"/>
        <c:scaling>
          <c:orientation val="minMax"/>
        </c:scaling>
        <c:delete val="0"/>
        <c:axPos val="b"/>
        <c:majorTickMark val="out"/>
        <c:minorTickMark val="none"/>
        <c:tickLblPos val="nextTo"/>
        <c:crossAx val="85761024"/>
        <c:crosses val="autoZero"/>
        <c:auto val="1"/>
        <c:lblAlgn val="ctr"/>
        <c:lblOffset val="100"/>
        <c:noMultiLvlLbl val="0"/>
      </c:catAx>
      <c:valAx>
        <c:axId val="85761024"/>
        <c:scaling>
          <c:orientation val="minMax"/>
        </c:scaling>
        <c:delete val="0"/>
        <c:axPos val="l"/>
        <c:numFmt formatCode="0\%" sourceLinked="0"/>
        <c:majorTickMark val="out"/>
        <c:minorTickMark val="none"/>
        <c:tickLblPos val="nextTo"/>
        <c:crossAx val="85759488"/>
        <c:crosses val="autoZero"/>
        <c:crossBetween val="between"/>
        <c:majorUnit val="3"/>
      </c:valAx>
    </c:plotArea>
    <c:legend>
      <c:legendPos val="r"/>
      <c:layout>
        <c:manualLayout>
          <c:xMode val="edge"/>
          <c:yMode val="edge"/>
          <c:x val="0.71106040088937927"/>
          <c:y val="0.19806351129185779"/>
          <c:w val="0.28035173947205644"/>
          <c:h val="0.57085489313835769"/>
        </c:manualLayout>
      </c:layout>
      <c:overlay val="0"/>
    </c:legend>
    <c:plotVisOnly val="1"/>
    <c:dispBlanksAs val="gap"/>
    <c:showDLblsOverMax val="0"/>
  </c:chart>
  <c:spPr>
    <a:ln>
      <a:noFill/>
    </a:ln>
  </c:spPr>
  <c:txPr>
    <a:bodyPr/>
    <a:lstStyle/>
    <a:p>
      <a:pPr>
        <a:defRPr sz="1400"/>
      </a:pPr>
      <a:endParaRPr lang="en-US"/>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Participation in </a:t>
            </a:r>
            <a:r>
              <a:rPr lang="en-US" dirty="0" smtClean="0"/>
              <a:t>Education </a:t>
            </a:r>
            <a:r>
              <a:rPr lang="en-US" dirty="0"/>
              <a:t>and </a:t>
            </a:r>
            <a:r>
              <a:rPr lang="en-US" dirty="0" smtClean="0"/>
              <a:t>Training </a:t>
            </a:r>
            <a:r>
              <a:rPr lang="en-US" dirty="0"/>
              <a:t>(2011, % </a:t>
            </a:r>
            <a:r>
              <a:rPr lang="en-US" dirty="0" smtClean="0"/>
              <a:t>Population</a:t>
            </a:r>
            <a:r>
              <a:rPr lang="en-US" dirty="0"/>
              <a:t>)</a:t>
            </a:r>
          </a:p>
        </c:rich>
      </c:tx>
      <c:layout/>
      <c:overlay val="0"/>
    </c:title>
    <c:autoTitleDeleted val="0"/>
    <c:plotArea>
      <c:layout/>
      <c:barChart>
        <c:barDir val="col"/>
        <c:grouping val="clustered"/>
        <c:varyColors val="0"/>
        <c:ser>
          <c:idx val="0"/>
          <c:order val="0"/>
          <c:tx>
            <c:strRef>
              <c:f>'Life long learning'!$R$80</c:f>
              <c:strCache>
                <c:ptCount val="1"/>
                <c:pt idx="0">
                  <c:v>45-54</c:v>
                </c:pt>
              </c:strCache>
            </c:strRef>
          </c:tx>
          <c:invertIfNegative val="0"/>
          <c:cat>
            <c:strRef>
              <c:f>'Life long learning'!$Q$81:$Q$110</c:f>
              <c:strCache>
                <c:ptCount val="30"/>
                <c:pt idx="0">
                  <c:v>Denmark</c:v>
                </c:pt>
                <c:pt idx="1">
                  <c:v>Switzerland</c:v>
                </c:pt>
                <c:pt idx="2">
                  <c:v>Sweden</c:v>
                </c:pt>
                <c:pt idx="3">
                  <c:v>Finland</c:v>
                </c:pt>
                <c:pt idx="4">
                  <c:v>Iceland</c:v>
                </c:pt>
                <c:pt idx="5">
                  <c:v>Norway</c:v>
                </c:pt>
                <c:pt idx="6">
                  <c:v>United Kingdom</c:v>
                </c:pt>
                <c:pt idx="7">
                  <c:v>Netherlands</c:v>
                </c:pt>
                <c:pt idx="8">
                  <c:v>Austria</c:v>
                </c:pt>
                <c:pt idx="9">
                  <c:v>Slovenia</c:v>
                </c:pt>
                <c:pt idx="10">
                  <c:v>Luxembourg</c:v>
                </c:pt>
                <c:pt idx="11">
                  <c:v>Czech Republic</c:v>
                </c:pt>
                <c:pt idx="12">
                  <c:v>Estonia</c:v>
                </c:pt>
                <c:pt idx="13">
                  <c:v>Portugal</c:v>
                </c:pt>
                <c:pt idx="14">
                  <c:v>Spain</c:v>
                </c:pt>
                <c:pt idx="15">
                  <c:v>Belgium</c:v>
                </c:pt>
                <c:pt idx="16">
                  <c:v>Germany</c:v>
                </c:pt>
                <c:pt idx="17">
                  <c:v>Ireland</c:v>
                </c:pt>
                <c:pt idx="18">
                  <c:v>Cyprus</c:v>
                </c:pt>
                <c:pt idx="19">
                  <c:v>Malta</c:v>
                </c:pt>
                <c:pt idx="20">
                  <c:v>France</c:v>
                </c:pt>
                <c:pt idx="21">
                  <c:v>Italy</c:v>
                </c:pt>
                <c:pt idx="22">
                  <c:v>Lithuania</c:v>
                </c:pt>
                <c:pt idx="23">
                  <c:v>Latvia</c:v>
                </c:pt>
                <c:pt idx="24">
                  <c:v>Slovakia</c:v>
                </c:pt>
                <c:pt idx="25">
                  <c:v>Poland</c:v>
                </c:pt>
                <c:pt idx="26">
                  <c:v>FYR Macedonia</c:v>
                </c:pt>
                <c:pt idx="27">
                  <c:v>Greece</c:v>
                </c:pt>
                <c:pt idx="28">
                  <c:v>Hungary</c:v>
                </c:pt>
                <c:pt idx="29">
                  <c:v>Turkey</c:v>
                </c:pt>
              </c:strCache>
            </c:strRef>
          </c:cat>
          <c:val>
            <c:numRef>
              <c:f>'Life long learning'!$R$81:$R$110</c:f>
              <c:numCache>
                <c:formatCode>#,##0.0</c:formatCode>
                <c:ptCount val="30"/>
                <c:pt idx="0">
                  <c:v>29.6</c:v>
                </c:pt>
                <c:pt idx="1">
                  <c:v>29.6</c:v>
                </c:pt>
                <c:pt idx="2">
                  <c:v>23.2</c:v>
                </c:pt>
                <c:pt idx="3">
                  <c:v>22.2</c:v>
                </c:pt>
                <c:pt idx="4">
                  <c:v>21.5</c:v>
                </c:pt>
                <c:pt idx="5">
                  <c:v>17.100000000000001</c:v>
                </c:pt>
                <c:pt idx="6">
                  <c:v>15</c:v>
                </c:pt>
                <c:pt idx="7">
                  <c:v>14.6</c:v>
                </c:pt>
                <c:pt idx="8">
                  <c:v>10.9</c:v>
                </c:pt>
                <c:pt idx="9">
                  <c:v>10.7</c:v>
                </c:pt>
                <c:pt idx="10">
                  <c:v>10.4</c:v>
                </c:pt>
                <c:pt idx="11">
                  <c:v>10</c:v>
                </c:pt>
                <c:pt idx="12">
                  <c:v>8.6</c:v>
                </c:pt>
                <c:pt idx="13">
                  <c:v>8.3000000000000007</c:v>
                </c:pt>
                <c:pt idx="14">
                  <c:v>8</c:v>
                </c:pt>
                <c:pt idx="15">
                  <c:v>6.1</c:v>
                </c:pt>
                <c:pt idx="16">
                  <c:v>5.3</c:v>
                </c:pt>
                <c:pt idx="17">
                  <c:v>5.3</c:v>
                </c:pt>
                <c:pt idx="18">
                  <c:v>5.2</c:v>
                </c:pt>
                <c:pt idx="19">
                  <c:v>4.8</c:v>
                </c:pt>
                <c:pt idx="20">
                  <c:v>4.5999999999999996</c:v>
                </c:pt>
                <c:pt idx="21">
                  <c:v>3.8</c:v>
                </c:pt>
                <c:pt idx="22">
                  <c:v>3.7</c:v>
                </c:pt>
                <c:pt idx="23">
                  <c:v>3.2</c:v>
                </c:pt>
                <c:pt idx="24">
                  <c:v>2.7</c:v>
                </c:pt>
                <c:pt idx="25">
                  <c:v>2.2000000000000002</c:v>
                </c:pt>
                <c:pt idx="26">
                  <c:v>1.1000000000000001</c:v>
                </c:pt>
                <c:pt idx="27">
                  <c:v>1</c:v>
                </c:pt>
                <c:pt idx="28">
                  <c:v>1</c:v>
                </c:pt>
                <c:pt idx="29">
                  <c:v>0.6</c:v>
                </c:pt>
              </c:numCache>
            </c:numRef>
          </c:val>
        </c:ser>
        <c:ser>
          <c:idx val="1"/>
          <c:order val="1"/>
          <c:tx>
            <c:strRef>
              <c:f>'Life long learning'!$S$80</c:f>
              <c:strCache>
                <c:ptCount val="1"/>
                <c:pt idx="0">
                  <c:v>55-69</c:v>
                </c:pt>
              </c:strCache>
            </c:strRef>
          </c:tx>
          <c:invertIfNegative val="0"/>
          <c:cat>
            <c:strRef>
              <c:f>'Life long learning'!$Q$81:$Q$110</c:f>
              <c:strCache>
                <c:ptCount val="30"/>
                <c:pt idx="0">
                  <c:v>Denmark</c:v>
                </c:pt>
                <c:pt idx="1">
                  <c:v>Switzerland</c:v>
                </c:pt>
                <c:pt idx="2">
                  <c:v>Sweden</c:v>
                </c:pt>
                <c:pt idx="3">
                  <c:v>Finland</c:v>
                </c:pt>
                <c:pt idx="4">
                  <c:v>Iceland</c:v>
                </c:pt>
                <c:pt idx="5">
                  <c:v>Norway</c:v>
                </c:pt>
                <c:pt idx="6">
                  <c:v>United Kingdom</c:v>
                </c:pt>
                <c:pt idx="7">
                  <c:v>Netherlands</c:v>
                </c:pt>
                <c:pt idx="8">
                  <c:v>Austria</c:v>
                </c:pt>
                <c:pt idx="9">
                  <c:v>Slovenia</c:v>
                </c:pt>
                <c:pt idx="10">
                  <c:v>Luxembourg</c:v>
                </c:pt>
                <c:pt idx="11">
                  <c:v>Czech Republic</c:v>
                </c:pt>
                <c:pt idx="12">
                  <c:v>Estonia</c:v>
                </c:pt>
                <c:pt idx="13">
                  <c:v>Portugal</c:v>
                </c:pt>
                <c:pt idx="14">
                  <c:v>Spain</c:v>
                </c:pt>
                <c:pt idx="15">
                  <c:v>Belgium</c:v>
                </c:pt>
                <c:pt idx="16">
                  <c:v>Germany</c:v>
                </c:pt>
                <c:pt idx="17">
                  <c:v>Ireland</c:v>
                </c:pt>
                <c:pt idx="18">
                  <c:v>Cyprus</c:v>
                </c:pt>
                <c:pt idx="19">
                  <c:v>Malta</c:v>
                </c:pt>
                <c:pt idx="20">
                  <c:v>France</c:v>
                </c:pt>
                <c:pt idx="21">
                  <c:v>Italy</c:v>
                </c:pt>
                <c:pt idx="22">
                  <c:v>Lithuania</c:v>
                </c:pt>
                <c:pt idx="23">
                  <c:v>Latvia</c:v>
                </c:pt>
                <c:pt idx="24">
                  <c:v>Slovakia</c:v>
                </c:pt>
                <c:pt idx="25">
                  <c:v>Poland</c:v>
                </c:pt>
                <c:pt idx="26">
                  <c:v>FYR Macedonia</c:v>
                </c:pt>
                <c:pt idx="27">
                  <c:v>Greece</c:v>
                </c:pt>
                <c:pt idx="28">
                  <c:v>Hungary</c:v>
                </c:pt>
                <c:pt idx="29">
                  <c:v>Turkey</c:v>
                </c:pt>
              </c:strCache>
            </c:strRef>
          </c:cat>
          <c:val>
            <c:numRef>
              <c:f>'Life long learning'!$S$81:$S$110</c:f>
              <c:numCache>
                <c:formatCode>#,##0.0</c:formatCode>
                <c:ptCount val="30"/>
                <c:pt idx="0">
                  <c:v>22.7</c:v>
                </c:pt>
                <c:pt idx="1">
                  <c:v>19.899999999999999</c:v>
                </c:pt>
                <c:pt idx="2">
                  <c:v>16</c:v>
                </c:pt>
                <c:pt idx="3">
                  <c:v>12.3</c:v>
                </c:pt>
                <c:pt idx="4">
                  <c:v>16.7</c:v>
                </c:pt>
                <c:pt idx="5">
                  <c:v>8.6</c:v>
                </c:pt>
                <c:pt idx="6">
                  <c:v>8.6</c:v>
                </c:pt>
                <c:pt idx="7">
                  <c:v>7.4</c:v>
                </c:pt>
                <c:pt idx="8">
                  <c:v>5.8</c:v>
                </c:pt>
                <c:pt idx="9">
                  <c:v>6.3</c:v>
                </c:pt>
                <c:pt idx="10">
                  <c:v>5</c:v>
                </c:pt>
                <c:pt idx="11">
                  <c:v>4.2</c:v>
                </c:pt>
                <c:pt idx="12">
                  <c:v>3.9</c:v>
                </c:pt>
                <c:pt idx="13">
                  <c:v>3.9</c:v>
                </c:pt>
                <c:pt idx="14">
                  <c:v>4.8</c:v>
                </c:pt>
                <c:pt idx="15">
                  <c:v>3.3</c:v>
                </c:pt>
                <c:pt idx="16">
                  <c:v>2.4</c:v>
                </c:pt>
                <c:pt idx="17">
                  <c:v>2.8</c:v>
                </c:pt>
                <c:pt idx="18">
                  <c:v>3.5</c:v>
                </c:pt>
                <c:pt idx="19">
                  <c:v>3.1</c:v>
                </c:pt>
                <c:pt idx="20">
                  <c:v>2</c:v>
                </c:pt>
                <c:pt idx="21">
                  <c:v>2</c:v>
                </c:pt>
                <c:pt idx="22">
                  <c:v>1.7</c:v>
                </c:pt>
                <c:pt idx="23">
                  <c:v>1.6</c:v>
                </c:pt>
                <c:pt idx="24">
                  <c:v>1</c:v>
                </c:pt>
                <c:pt idx="25">
                  <c:v>0.7</c:v>
                </c:pt>
                <c:pt idx="26">
                  <c:v>0.5</c:v>
                </c:pt>
                <c:pt idx="27">
                  <c:v>0.3</c:v>
                </c:pt>
                <c:pt idx="28">
                  <c:v>0.4</c:v>
                </c:pt>
                <c:pt idx="29">
                  <c:v>0.2</c:v>
                </c:pt>
              </c:numCache>
            </c:numRef>
          </c:val>
        </c:ser>
        <c:dLbls>
          <c:showLegendKey val="0"/>
          <c:showVal val="0"/>
          <c:showCatName val="0"/>
          <c:showSerName val="0"/>
          <c:showPercent val="0"/>
          <c:showBubbleSize val="0"/>
        </c:dLbls>
        <c:gapWidth val="75"/>
        <c:overlap val="-25"/>
        <c:axId val="76467200"/>
        <c:axId val="77583488"/>
      </c:barChart>
      <c:catAx>
        <c:axId val="76467200"/>
        <c:scaling>
          <c:orientation val="minMax"/>
        </c:scaling>
        <c:delete val="0"/>
        <c:axPos val="b"/>
        <c:numFmt formatCode="General" sourceLinked="1"/>
        <c:majorTickMark val="none"/>
        <c:minorTickMark val="none"/>
        <c:tickLblPos val="nextTo"/>
        <c:crossAx val="77583488"/>
        <c:crosses val="autoZero"/>
        <c:auto val="1"/>
        <c:lblAlgn val="ctr"/>
        <c:lblOffset val="100"/>
        <c:noMultiLvlLbl val="0"/>
      </c:catAx>
      <c:valAx>
        <c:axId val="77583488"/>
        <c:scaling>
          <c:orientation val="minMax"/>
        </c:scaling>
        <c:delete val="0"/>
        <c:axPos val="l"/>
        <c:majorGridlines/>
        <c:numFmt formatCode="#,##0" sourceLinked="0"/>
        <c:majorTickMark val="none"/>
        <c:minorTickMark val="none"/>
        <c:tickLblPos val="nextTo"/>
        <c:spPr>
          <a:ln w="9525">
            <a:noFill/>
          </a:ln>
        </c:spPr>
        <c:crossAx val="76467200"/>
        <c:crosses val="autoZero"/>
        <c:crossBetween val="between"/>
      </c:valAx>
    </c:plotArea>
    <c:legend>
      <c:legendPos val="b"/>
      <c:layout/>
      <c:overlay val="0"/>
    </c:legend>
    <c:plotVisOnly val="1"/>
    <c:dispBlanksAs val="gap"/>
    <c:showDLblsOverMax val="0"/>
  </c:chart>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0.05658</cdr:x>
      <cdr:y>0.84211</cdr:y>
    </cdr:from>
    <cdr:to>
      <cdr:x>0.77328</cdr:x>
      <cdr:y>0.96491</cdr:y>
    </cdr:to>
    <cdr:sp macro="" textlink="">
      <cdr:nvSpPr>
        <cdr:cNvPr id="4" name="TextBox 3"/>
        <cdr:cNvSpPr txBox="1"/>
      </cdr:nvSpPr>
      <cdr:spPr>
        <a:xfrm xmlns:a="http://schemas.openxmlformats.org/drawingml/2006/main">
          <a:off x="228600" y="3657600"/>
          <a:ext cx="2895603" cy="533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dirty="0" smtClean="0"/>
            <a:t>GDP Per Hour Worked relative to the US </a:t>
          </a:r>
          <a:br>
            <a:rPr lang="en-US" sz="1400" dirty="0" smtClean="0"/>
          </a:br>
          <a:r>
            <a:rPr lang="en-US" dirty="0" smtClean="0"/>
            <a:t>Source: Conference Board</a:t>
          </a:r>
          <a:endParaRPr lang="en-US" dirty="0"/>
        </a:p>
      </cdr:txBody>
    </cdr:sp>
  </cdr:relSizeAnchor>
</c:userShapes>
</file>

<file path=ppt/drawings/drawing2.xml><?xml version="1.0" encoding="utf-8"?>
<c:userShapes xmlns:c="http://schemas.openxmlformats.org/drawingml/2006/chart">
  <cdr:relSizeAnchor xmlns:cdr="http://schemas.openxmlformats.org/drawingml/2006/chartDrawing">
    <cdr:from>
      <cdr:x>0.01885</cdr:x>
      <cdr:y>0.81034</cdr:y>
    </cdr:from>
    <cdr:to>
      <cdr:x>0.94266</cdr:x>
      <cdr:y>0.98276</cdr:y>
    </cdr:to>
    <cdr:sp macro="" textlink="">
      <cdr:nvSpPr>
        <cdr:cNvPr id="2" name="TextBox 1"/>
        <cdr:cNvSpPr txBox="1"/>
      </cdr:nvSpPr>
      <cdr:spPr>
        <a:xfrm xmlns:a="http://schemas.openxmlformats.org/drawingml/2006/main">
          <a:off x="76187" y="3581400"/>
          <a:ext cx="3733833" cy="7620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dirty="0" smtClean="0"/>
            <a:t>Decomposition of labor productivity growth </a:t>
          </a:r>
        </a:p>
        <a:p xmlns:a="http://schemas.openxmlformats.org/drawingml/2006/main">
          <a:r>
            <a:rPr lang="en-US" sz="1400" dirty="0" smtClean="0"/>
            <a:t>over 1990-2006</a:t>
          </a:r>
        </a:p>
        <a:p xmlns:a="http://schemas.openxmlformats.org/drawingml/2006/main">
          <a:r>
            <a:rPr lang="en-US" dirty="0" smtClean="0"/>
            <a:t>Source: Iradian, 2007</a:t>
          </a:r>
        </a:p>
        <a:p xmlns:a="http://schemas.openxmlformats.org/drawingml/2006/main">
          <a:endParaRPr lang="en-US" sz="1400" dirty="0"/>
        </a:p>
        <a:p xmlns:a="http://schemas.openxmlformats.org/drawingml/2006/main">
          <a:endParaRPr lang="en-US" sz="1400" dirty="0" smtClean="0"/>
        </a:p>
        <a:p xmlns:a="http://schemas.openxmlformats.org/drawingml/2006/main">
          <a:endParaRPr lang="en-US" sz="1400" dirty="0"/>
        </a:p>
      </cdr:txBody>
    </cdr:sp>
  </cdr:relSizeAnchor>
</c:userShapes>
</file>

<file path=ppt/drawings/drawing3.xml><?xml version="1.0" encoding="utf-8"?>
<c:userShapes xmlns:c="http://schemas.openxmlformats.org/drawingml/2006/chart">
  <cdr:relSizeAnchor xmlns:cdr="http://schemas.openxmlformats.org/drawingml/2006/chartDrawing">
    <cdr:from>
      <cdr:x>0.29299</cdr:x>
      <cdr:y>2.65118E-7</cdr:y>
    </cdr:from>
    <cdr:to>
      <cdr:x>0.77707</cdr:x>
      <cdr:y>0.10101</cdr:y>
    </cdr:to>
    <cdr:sp macro="" textlink="">
      <cdr:nvSpPr>
        <cdr:cNvPr id="2" name="TextBox 1"/>
        <cdr:cNvSpPr txBox="1"/>
      </cdr:nvSpPr>
      <cdr:spPr>
        <a:xfrm xmlns:a="http://schemas.openxmlformats.org/drawingml/2006/main">
          <a:off x="1752601" y="1"/>
          <a:ext cx="2895600" cy="3810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b="1" dirty="0"/>
            <a:t>Age Structure of the Labor Force </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5BF9F5E7-2FDA-4CA6-8786-EDF44CAD60FA}" type="datetimeFigureOut">
              <a:rPr lang="en-US" smtClean="0"/>
              <a:t>5/8/2014</a:t>
            </a:fld>
            <a:endParaRPr lang="en-US"/>
          </a:p>
        </p:txBody>
      </p:sp>
      <p:sp>
        <p:nvSpPr>
          <p:cNvPr id="4" name="Slide Image Placeholder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D336CC3F-AB89-4AC1-9828-FA682CDB66C1}" type="slidenum">
              <a:rPr lang="en-US" smtClean="0"/>
              <a:t>‹#›</a:t>
            </a:fld>
            <a:endParaRPr lang="en-US"/>
          </a:p>
        </p:txBody>
      </p:sp>
    </p:spTree>
    <p:extLst>
      <p:ext uri="{BB962C8B-B14F-4D97-AF65-F5344CB8AC3E}">
        <p14:creationId xmlns:p14="http://schemas.microsoft.com/office/powerpoint/2010/main" val="18401787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ideas.repec.org/a/tpr/restat/v89y2007i1p100-109.html"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ideas.repec.org/s/tpr/restat.html"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2C1E7788-1B99-471A-9FFC-2D81613CABD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10</a:t>
            </a:fld>
            <a:endParaRPr lang="en-US"/>
          </a:p>
        </p:txBody>
      </p:sp>
    </p:spTree>
    <p:extLst>
      <p:ext uri="{BB962C8B-B14F-4D97-AF65-F5344CB8AC3E}">
        <p14:creationId xmlns:p14="http://schemas.microsoft.com/office/powerpoint/2010/main" val="33327790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11</a:t>
            </a:fld>
            <a:endParaRPr lang="en-US"/>
          </a:p>
        </p:txBody>
      </p:sp>
    </p:spTree>
    <p:extLst>
      <p:ext uri="{BB962C8B-B14F-4D97-AF65-F5344CB8AC3E}">
        <p14:creationId xmlns:p14="http://schemas.microsoft.com/office/powerpoint/2010/main" val="11991051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12</a:t>
            </a:fld>
            <a:endParaRPr lang="en-US"/>
          </a:p>
        </p:txBody>
      </p:sp>
    </p:spTree>
    <p:extLst>
      <p:ext uri="{BB962C8B-B14F-4D97-AF65-F5344CB8AC3E}">
        <p14:creationId xmlns:p14="http://schemas.microsoft.com/office/powerpoint/2010/main" val="3514546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r>
              <a:rPr lang="en-US" sz="1300" b="1" dirty="0"/>
              <a:t>Different dimensions of skills are formed at different times along the life cycle</a:t>
            </a:r>
            <a:r>
              <a:rPr lang="en-US" sz="1300" dirty="0"/>
              <a:t>. The most sensitive periods for building a skill vary across </a:t>
            </a:r>
            <a:r>
              <a:rPr lang="en-US" sz="1300" i="1" dirty="0"/>
              <a:t>cognitive</a:t>
            </a:r>
            <a:r>
              <a:rPr lang="en-US" sz="1300" dirty="0"/>
              <a:t>, </a:t>
            </a:r>
            <a:r>
              <a:rPr lang="en-US" sz="1300" i="1" dirty="0"/>
              <a:t>behavioral</a:t>
            </a:r>
            <a:r>
              <a:rPr lang="en-US" sz="1300" dirty="0"/>
              <a:t> and </a:t>
            </a:r>
            <a:r>
              <a:rPr lang="en-US" sz="1300" i="1" dirty="0"/>
              <a:t>technical</a:t>
            </a:r>
            <a:r>
              <a:rPr lang="en-US" sz="1300" dirty="0"/>
              <a:t> skills (these periods are indicated in bright green, while periods during which the skills are less sensitive to investment are indicated in light green and periods where sensitivity is most limited are indicated in blue). Cognitive and behavioral skills are beginning to be formed in the early years of a child’s life and continue to evolve throughout adult life. Skill formation benefits from previous investments and is cumulative. Social and behavioral skills are valuable early in a child's life since they support, and benefit from, cognitive skills development. Lastly, technical and job specific skills – often acquired last, through technical and vocational education and training (</a:t>
            </a:r>
            <a:r>
              <a:rPr lang="en-US" sz="1300" dirty="0" err="1"/>
              <a:t>TVET</a:t>
            </a:r>
            <a:r>
              <a:rPr lang="en-US" sz="1300" dirty="0"/>
              <a:t>), higher education and on-the-job learning – will benefit from the stronger cognitive and behavioral skills acquired earlier in the education system. </a:t>
            </a:r>
          </a:p>
          <a:p>
            <a:pPr defTabSz="966612"/>
            <a:endParaRPr lang="en-US" sz="1300" dirty="0"/>
          </a:p>
          <a:p>
            <a:pPr defTabSz="966612"/>
            <a:r>
              <a:rPr lang="en-US" sz="1300" b="1" dirty="0"/>
              <a:t>More active aging requires sound cognitive and behavioral foundation skills and systems to promote continued technical skills updating and behavioral skills deepening throughout longer working lives.</a:t>
            </a:r>
            <a:r>
              <a:rPr lang="en-US" sz="1300" dirty="0"/>
              <a:t> Skills development to promote active aging therefore requires a holistic strategy along the life cycle. Building strong cognitive and behavioral foundations during formal schooling (and doing well in PISA and </a:t>
            </a:r>
            <a:r>
              <a:rPr lang="en-US" sz="1300" dirty="0" err="1"/>
              <a:t>PIAAC</a:t>
            </a:r>
            <a:r>
              <a:rPr lang="en-US" sz="1300" dirty="0"/>
              <a:t>) are as important as developing nimble and demand-responsive systems to build technical skills in post-secondary and adult education, for example along three simple steps (figure above).</a:t>
            </a:r>
          </a:p>
          <a:p>
            <a:pPr defTabSz="966612"/>
            <a:endParaRPr lang="en-US" sz="1300" dirty="0"/>
          </a:p>
          <a:p>
            <a:pPr defTabSz="966612"/>
            <a:endParaRPr lang="en-US" sz="1300" dirty="0"/>
          </a:p>
          <a:p>
            <a:endParaRPr lang="en-US" dirty="0"/>
          </a:p>
        </p:txBody>
      </p:sp>
      <p:sp>
        <p:nvSpPr>
          <p:cNvPr id="4" name="Slide Number Placeholder 3"/>
          <p:cNvSpPr>
            <a:spLocks noGrp="1"/>
          </p:cNvSpPr>
          <p:nvPr>
            <p:ph type="sldNum" sz="quarter" idx="10"/>
          </p:nvPr>
        </p:nvSpPr>
        <p:spPr/>
        <p:txBody>
          <a:bodyPr/>
          <a:lstStyle/>
          <a:p>
            <a:fld id="{D336CC3F-AB89-4AC1-9828-FA682CDB66C1}" type="slidenum">
              <a:rPr lang="en-US" smtClean="0"/>
              <a:t>13</a:t>
            </a:fld>
            <a:endParaRPr lang="en-US"/>
          </a:p>
        </p:txBody>
      </p:sp>
    </p:spTree>
    <p:extLst>
      <p:ext uri="{BB962C8B-B14F-4D97-AF65-F5344CB8AC3E}">
        <p14:creationId xmlns:p14="http://schemas.microsoft.com/office/powerpoint/2010/main" val="34024353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14</a:t>
            </a:fld>
            <a:endParaRPr lang="en-US"/>
          </a:p>
        </p:txBody>
      </p:sp>
    </p:spTree>
    <p:extLst>
      <p:ext uri="{BB962C8B-B14F-4D97-AF65-F5344CB8AC3E}">
        <p14:creationId xmlns:p14="http://schemas.microsoft.com/office/powerpoint/2010/main" val="5107755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b="1" dirty="0"/>
              <a:t>Empirical evidence on successful lifelong skills development is limited.</a:t>
            </a:r>
            <a:r>
              <a:rPr lang="en-US" sz="1300" dirty="0"/>
              <a:t> At a macro level, there is evidence of strong economic returns to adult training. But the picture is less clear-cut when it comes to micro evidence of certain types of interventions (e.g. tax incentives vs. grants), their focus (technical vs. behavioral skills) and their target audience (older vs. younger workers, employed vs. unemployed </a:t>
            </a:r>
            <a:r>
              <a:rPr lang="en-US" sz="1300" dirty="0" err="1"/>
              <a:t>etc</a:t>
            </a:r>
            <a:r>
              <a:rPr lang="en-US" sz="1300" dirty="0"/>
              <a:t>). It is time to start experimenting and building this evidence.</a:t>
            </a:r>
            <a:endParaRPr lang="en-US" dirty="0"/>
          </a:p>
        </p:txBody>
      </p:sp>
      <p:sp>
        <p:nvSpPr>
          <p:cNvPr id="4" name="Slide Number Placeholder 3"/>
          <p:cNvSpPr>
            <a:spLocks noGrp="1"/>
          </p:cNvSpPr>
          <p:nvPr>
            <p:ph type="sldNum" sz="quarter" idx="10"/>
          </p:nvPr>
        </p:nvSpPr>
        <p:spPr/>
        <p:txBody>
          <a:bodyPr/>
          <a:lstStyle/>
          <a:p>
            <a:fld id="{D336CC3F-AB89-4AC1-9828-FA682CDB66C1}" type="slidenum">
              <a:rPr lang="en-US" smtClean="0"/>
              <a:t>15</a:t>
            </a:fld>
            <a:endParaRPr lang="en-US"/>
          </a:p>
        </p:txBody>
      </p:sp>
    </p:spTree>
    <p:extLst>
      <p:ext uri="{BB962C8B-B14F-4D97-AF65-F5344CB8AC3E}">
        <p14:creationId xmlns:p14="http://schemas.microsoft.com/office/powerpoint/2010/main" val="21081853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16</a:t>
            </a:fld>
            <a:endParaRPr lang="en-US"/>
          </a:p>
        </p:txBody>
      </p:sp>
    </p:spTree>
    <p:extLst>
      <p:ext uri="{BB962C8B-B14F-4D97-AF65-F5344CB8AC3E}">
        <p14:creationId xmlns:p14="http://schemas.microsoft.com/office/powerpoint/2010/main" val="29706640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17</a:t>
            </a:fld>
            <a:endParaRPr lang="en-US"/>
          </a:p>
        </p:txBody>
      </p:sp>
    </p:spTree>
    <p:extLst>
      <p:ext uri="{BB962C8B-B14F-4D97-AF65-F5344CB8AC3E}">
        <p14:creationId xmlns:p14="http://schemas.microsoft.com/office/powerpoint/2010/main" val="8474841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18</a:t>
            </a:fld>
            <a:endParaRPr lang="en-US"/>
          </a:p>
        </p:txBody>
      </p:sp>
    </p:spTree>
    <p:extLst>
      <p:ext uri="{BB962C8B-B14F-4D97-AF65-F5344CB8AC3E}">
        <p14:creationId xmlns:p14="http://schemas.microsoft.com/office/powerpoint/2010/main" val="28479838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19</a:t>
            </a:fld>
            <a:endParaRPr lang="en-US"/>
          </a:p>
        </p:txBody>
      </p:sp>
    </p:spTree>
    <p:extLst>
      <p:ext uri="{BB962C8B-B14F-4D97-AF65-F5344CB8AC3E}">
        <p14:creationId xmlns:p14="http://schemas.microsoft.com/office/powerpoint/2010/main" val="1354537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Disclaimer</a:t>
            </a:r>
            <a:endParaRPr lang="en-US" dirty="0"/>
          </a:p>
        </p:txBody>
      </p:sp>
      <p:sp>
        <p:nvSpPr>
          <p:cNvPr id="4" name="Slide Number Placeholder 3"/>
          <p:cNvSpPr>
            <a:spLocks noGrp="1"/>
          </p:cNvSpPr>
          <p:nvPr>
            <p:ph type="sldNum" sz="quarter" idx="10"/>
          </p:nvPr>
        </p:nvSpPr>
        <p:spPr/>
        <p:txBody>
          <a:bodyPr/>
          <a:lstStyle/>
          <a:p>
            <a:fld id="{D336CC3F-AB89-4AC1-9828-FA682CDB66C1}" type="slidenum">
              <a:rPr lang="en-US" smtClean="0"/>
              <a:t>2</a:t>
            </a:fld>
            <a:endParaRPr lang="en-US"/>
          </a:p>
        </p:txBody>
      </p:sp>
    </p:spTree>
    <p:extLst>
      <p:ext uri="{BB962C8B-B14F-4D97-AF65-F5344CB8AC3E}">
        <p14:creationId xmlns:p14="http://schemas.microsoft.com/office/powerpoint/2010/main" val="3550893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20</a:t>
            </a:fld>
            <a:endParaRPr lang="en-US"/>
          </a:p>
        </p:txBody>
      </p:sp>
    </p:spTree>
    <p:extLst>
      <p:ext uri="{BB962C8B-B14F-4D97-AF65-F5344CB8AC3E}">
        <p14:creationId xmlns:p14="http://schemas.microsoft.com/office/powerpoint/2010/main" val="9241683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21</a:t>
            </a:fld>
            <a:endParaRPr lang="en-US"/>
          </a:p>
        </p:txBody>
      </p:sp>
    </p:spTree>
    <p:extLst>
      <p:ext uri="{BB962C8B-B14F-4D97-AF65-F5344CB8AC3E}">
        <p14:creationId xmlns:p14="http://schemas.microsoft.com/office/powerpoint/2010/main" val="41113594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22</a:t>
            </a:fld>
            <a:endParaRPr lang="en-US"/>
          </a:p>
        </p:txBody>
      </p:sp>
    </p:spTree>
    <p:extLst>
      <p:ext uri="{BB962C8B-B14F-4D97-AF65-F5344CB8AC3E}">
        <p14:creationId xmlns:p14="http://schemas.microsoft.com/office/powerpoint/2010/main" val="13883347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23</a:t>
            </a:fld>
            <a:endParaRPr lang="en-US"/>
          </a:p>
        </p:txBody>
      </p:sp>
    </p:spTree>
    <p:extLst>
      <p:ext uri="{BB962C8B-B14F-4D97-AF65-F5344CB8AC3E}">
        <p14:creationId xmlns:p14="http://schemas.microsoft.com/office/powerpoint/2010/main" val="22368714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24</a:t>
            </a:fld>
            <a:endParaRPr lang="en-US"/>
          </a:p>
        </p:txBody>
      </p:sp>
    </p:spTree>
    <p:extLst>
      <p:ext uri="{BB962C8B-B14F-4D97-AF65-F5344CB8AC3E}">
        <p14:creationId xmlns:p14="http://schemas.microsoft.com/office/powerpoint/2010/main" val="24945993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326">
              <a:spcAft>
                <a:spcPts val="634"/>
              </a:spcAft>
            </a:pPr>
            <a:r>
              <a:rPr lang="en-US" dirty="0" smtClean="0"/>
              <a:t>Models of Labor Supply Suggest the Following Factors May Influence Employment:</a:t>
            </a:r>
          </a:p>
          <a:p>
            <a:pPr lvl="1">
              <a:spcAft>
                <a:spcPts val="634"/>
              </a:spcAft>
            </a:pPr>
            <a:r>
              <a:rPr lang="en-US" dirty="0" smtClean="0"/>
              <a:t>Pension Eligibility</a:t>
            </a:r>
          </a:p>
          <a:p>
            <a:pPr lvl="1">
              <a:spcAft>
                <a:spcPts val="634"/>
              </a:spcAft>
            </a:pPr>
            <a:r>
              <a:rPr lang="en-US" dirty="0" smtClean="0"/>
              <a:t>Eligibility for Disability Insurance, UI, Military Pensions</a:t>
            </a:r>
          </a:p>
          <a:p>
            <a:pPr lvl="1">
              <a:spcAft>
                <a:spcPts val="634"/>
              </a:spcAft>
            </a:pPr>
            <a:r>
              <a:rPr lang="en-US" dirty="0" smtClean="0"/>
              <a:t>Health Status</a:t>
            </a:r>
          </a:p>
          <a:p>
            <a:pPr lvl="1">
              <a:spcAft>
                <a:spcPts val="634"/>
              </a:spcAft>
            </a:pPr>
            <a:r>
              <a:rPr lang="en-US" dirty="0" smtClean="0"/>
              <a:t>Necessity of Providing Care for Children or Elderly (Opportunity Cost of Working)</a:t>
            </a:r>
          </a:p>
          <a:p>
            <a:pPr lvl="1">
              <a:spcAft>
                <a:spcPts val="634"/>
              </a:spcAft>
            </a:pPr>
            <a:r>
              <a:rPr lang="en-US" dirty="0" smtClean="0"/>
              <a:t>Education/Skill Level (Returns to Remaining Active)</a:t>
            </a:r>
          </a:p>
          <a:p>
            <a:pPr lvl="1">
              <a:spcAft>
                <a:spcPts val="634"/>
              </a:spcAft>
            </a:pPr>
            <a:r>
              <a:rPr lang="en-US" dirty="0" smtClean="0"/>
              <a:t>Wealth</a:t>
            </a:r>
          </a:p>
          <a:p>
            <a:pPr lvl="1">
              <a:spcAft>
                <a:spcPts val="634"/>
              </a:spcAft>
            </a:pPr>
            <a:r>
              <a:rPr lang="en-US" dirty="0" smtClean="0"/>
              <a:t>Interactions</a:t>
            </a:r>
          </a:p>
          <a:p>
            <a:pPr lvl="2">
              <a:spcAft>
                <a:spcPts val="634"/>
              </a:spcAft>
            </a:pPr>
            <a:r>
              <a:rPr lang="en-US" dirty="0" smtClean="0"/>
              <a:t>Education*Pension Receipt</a:t>
            </a:r>
          </a:p>
          <a:p>
            <a:pPr lvl="2">
              <a:spcAft>
                <a:spcPts val="634"/>
              </a:spcAft>
            </a:pPr>
            <a:r>
              <a:rPr lang="en-US" dirty="0" smtClean="0"/>
              <a:t>Health Status and Pension Receipt</a:t>
            </a:r>
          </a:p>
        </p:txBody>
      </p:sp>
      <p:sp>
        <p:nvSpPr>
          <p:cNvPr id="4" name="Slide Number Placeholder 3"/>
          <p:cNvSpPr>
            <a:spLocks noGrp="1"/>
          </p:cNvSpPr>
          <p:nvPr>
            <p:ph type="sldNum" sz="quarter" idx="10"/>
          </p:nvPr>
        </p:nvSpPr>
        <p:spPr/>
        <p:txBody>
          <a:bodyPr/>
          <a:lstStyle/>
          <a:p>
            <a:fld id="{D20F7406-1EA0-4E2E-9B30-EABDFB786441}" type="slidenum">
              <a:rPr lang="en-US" smtClean="0"/>
              <a:t>25</a:t>
            </a:fld>
            <a:endParaRPr lang="en-US"/>
          </a:p>
        </p:txBody>
      </p:sp>
    </p:spTree>
    <p:extLst>
      <p:ext uri="{BB962C8B-B14F-4D97-AF65-F5344CB8AC3E}">
        <p14:creationId xmlns:p14="http://schemas.microsoft.com/office/powerpoint/2010/main" val="19299716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26</a:t>
            </a:fld>
            <a:endParaRPr lang="en-US"/>
          </a:p>
        </p:txBody>
      </p:sp>
    </p:spTree>
    <p:extLst>
      <p:ext uri="{BB962C8B-B14F-4D97-AF65-F5344CB8AC3E}">
        <p14:creationId xmlns:p14="http://schemas.microsoft.com/office/powerpoint/2010/main" val="37738868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27</a:t>
            </a:fld>
            <a:endParaRPr lang="en-US"/>
          </a:p>
        </p:txBody>
      </p:sp>
    </p:spTree>
    <p:extLst>
      <p:ext uri="{BB962C8B-B14F-4D97-AF65-F5344CB8AC3E}">
        <p14:creationId xmlns:p14="http://schemas.microsoft.com/office/powerpoint/2010/main" val="37738868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28</a:t>
            </a:fld>
            <a:endParaRPr lang="en-US"/>
          </a:p>
        </p:txBody>
      </p:sp>
    </p:spTree>
    <p:extLst>
      <p:ext uri="{BB962C8B-B14F-4D97-AF65-F5344CB8AC3E}">
        <p14:creationId xmlns:p14="http://schemas.microsoft.com/office/powerpoint/2010/main" val="8455321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29</a:t>
            </a:fld>
            <a:endParaRPr lang="en-US"/>
          </a:p>
        </p:txBody>
      </p:sp>
    </p:spTree>
    <p:extLst>
      <p:ext uri="{BB962C8B-B14F-4D97-AF65-F5344CB8AC3E}">
        <p14:creationId xmlns:p14="http://schemas.microsoft.com/office/powerpoint/2010/main" val="845532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D20F7406-1EA0-4E2E-9B30-EABDFB786441}" type="slidenum">
              <a:rPr lang="en-US" smtClean="0"/>
              <a:t>3</a:t>
            </a:fld>
            <a:endParaRPr lang="en-US" dirty="0"/>
          </a:p>
        </p:txBody>
      </p:sp>
    </p:spTree>
    <p:extLst>
      <p:ext uri="{BB962C8B-B14F-4D97-AF65-F5344CB8AC3E}">
        <p14:creationId xmlns:p14="http://schemas.microsoft.com/office/powerpoint/2010/main" val="24349952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300" b="1" dirty="0" smtClean="0"/>
              <a:t>- Initial condition</a:t>
            </a:r>
            <a:r>
              <a:rPr lang="en-US" sz="1300" dirty="0" smtClean="0"/>
              <a:t>:</a:t>
            </a:r>
            <a:r>
              <a:rPr lang="en-US" sz="1300" b="1" dirty="0" smtClean="0"/>
              <a:t> </a:t>
            </a:r>
            <a:r>
              <a:rPr lang="en-US" sz="1300" dirty="0" smtClean="0"/>
              <a:t>Early 1970s, Finland’s coronary mortality  highest in the world; North Karelia’s rate 40% worse</a:t>
            </a:r>
          </a:p>
          <a:p>
            <a:pPr defTabSz="966612">
              <a:defRPr/>
            </a:pPr>
            <a:endParaRPr lang="en-US" sz="1300" dirty="0" smtClean="0"/>
          </a:p>
          <a:p>
            <a:pPr marL="239975" lvl="1" defTabSz="966612">
              <a:tabLst>
                <a:tab pos="417859" algn="l"/>
              </a:tabLst>
              <a:defRPr/>
            </a:pPr>
            <a:r>
              <a:rPr lang="en-US" sz="1300" dirty="0" smtClean="0"/>
              <a:t>About 75% of the observed decline in coronary mortality in middle-aged men in Finland can be explained by decline in blood pressure, cholesterol and smoking</a:t>
            </a:r>
          </a:p>
          <a:p>
            <a:pPr marL="239975" lvl="1" defTabSz="966612">
              <a:tabLst>
                <a:tab pos="417859" algn="l"/>
              </a:tabLst>
              <a:defRPr/>
            </a:pPr>
            <a:r>
              <a:rPr lang="en-US" sz="1300" dirty="0" smtClean="0"/>
              <a:t>Project’s principal preventive strategy: a community based approach in which preventive interventions were targeted not only at people living with a chronic condition, or even those at high risk, but at the whole population</a:t>
            </a:r>
          </a:p>
          <a:p>
            <a:pPr marL="239975" lvl="1" defTabSz="966612">
              <a:tabLst>
                <a:tab pos="417859" algn="l"/>
              </a:tabLst>
              <a:defRPr/>
            </a:pPr>
            <a:r>
              <a:rPr lang="en-US" sz="1300" dirty="0" smtClean="0"/>
              <a:t>After 5 years went national</a:t>
            </a:r>
          </a:p>
          <a:p>
            <a:pPr defTabSz="966612">
              <a:defRPr/>
            </a:pPr>
            <a:endParaRPr lang="en-US" sz="1300" dirty="0" smtClean="0"/>
          </a:p>
          <a:p>
            <a:pPr marL="181240" indent="-181240" defTabSz="966612">
              <a:buFontTx/>
              <a:buChar char="-"/>
              <a:defRPr/>
            </a:pPr>
            <a:r>
              <a:rPr lang="en-US" sz="1300" b="1" dirty="0" smtClean="0"/>
              <a:t>Interventions</a:t>
            </a:r>
            <a:r>
              <a:rPr lang="en-US" sz="1300" dirty="0" smtClean="0"/>
              <a:t>, e.g.: </a:t>
            </a:r>
          </a:p>
          <a:p>
            <a:pPr defTabSz="966612">
              <a:defRPr/>
            </a:pPr>
            <a:endParaRPr lang="en-US" sz="1300" dirty="0" smtClean="0"/>
          </a:p>
          <a:p>
            <a:pPr marL="239975" lvl="1">
              <a:tabLst>
                <a:tab pos="417859" algn="l"/>
              </a:tabLst>
            </a:pPr>
            <a:r>
              <a:rPr lang="en-US" sz="1700" dirty="0" smtClean="0"/>
              <a:t>Education campaigns, national and community based</a:t>
            </a:r>
          </a:p>
          <a:p>
            <a:pPr marL="239975" lvl="1">
              <a:tabLst>
                <a:tab pos="417859" algn="l"/>
              </a:tabLst>
            </a:pPr>
            <a:r>
              <a:rPr lang="en-US" sz="1700" dirty="0" smtClean="0"/>
              <a:t>Early reality-TV show on high risk people adopting healthy lifestyles, one-quarter to half of the country watched</a:t>
            </a:r>
          </a:p>
          <a:p>
            <a:pPr marL="239975" lvl="1" defTabSz="966612">
              <a:tabLst>
                <a:tab pos="417859" algn="l"/>
              </a:tabLst>
              <a:defRPr/>
            </a:pPr>
            <a:r>
              <a:rPr lang="en-US" sz="1700" dirty="0" smtClean="0"/>
              <a:t>A national housewives group devoted to educating its members about nutrition, kitchen efficiency and household budgeting</a:t>
            </a:r>
          </a:p>
          <a:p>
            <a:pPr marL="239975" lvl="1">
              <a:tabLst>
                <a:tab pos="417859" algn="l"/>
              </a:tabLst>
            </a:pPr>
            <a:r>
              <a:rPr lang="en-US" sz="1700" dirty="0" smtClean="0"/>
              <a:t>Food labeling, reduced dairy subsidy, anti smoking</a:t>
            </a:r>
          </a:p>
          <a:p>
            <a:pPr marL="239975" lvl="1">
              <a:tabLst>
                <a:tab pos="417859" algn="l"/>
              </a:tabLst>
            </a:pPr>
            <a:r>
              <a:rPr lang="en-US" sz="1700" dirty="0" smtClean="0"/>
              <a:t>Healthy school and workplace lunches</a:t>
            </a:r>
          </a:p>
          <a:p>
            <a:pPr marL="239975" lvl="1">
              <a:tabLst>
                <a:tab pos="417859" algn="l"/>
              </a:tabLst>
            </a:pPr>
            <a:r>
              <a:rPr lang="en-US" sz="1700" dirty="0" smtClean="0"/>
              <a:t>Cholesterol-lowering competitions between towns</a:t>
            </a:r>
          </a:p>
          <a:p>
            <a:pPr marL="239975" lvl="1">
              <a:tabLst>
                <a:tab pos="417859" algn="l"/>
              </a:tabLst>
            </a:pPr>
            <a:r>
              <a:rPr lang="en-US" sz="1700" dirty="0" smtClean="0"/>
              <a:t>Physical activity (e.g. promotion of Nordic walking)</a:t>
            </a:r>
          </a:p>
          <a:p>
            <a:pPr marL="239975" lvl="1">
              <a:tabLst>
                <a:tab pos="417859" algn="l"/>
              </a:tabLst>
            </a:pPr>
            <a:endParaRPr lang="en-US" sz="1700" dirty="0" smtClean="0"/>
          </a:p>
          <a:p>
            <a:pPr marL="0" lvl="1" defTabSz="966612">
              <a:defRPr/>
            </a:pPr>
            <a:r>
              <a:rPr lang="en-US" sz="1300" b="1" dirty="0" smtClean="0"/>
              <a:t>- Results</a:t>
            </a:r>
            <a:r>
              <a:rPr lang="en-US" sz="1300" dirty="0" smtClean="0"/>
              <a:t>:</a:t>
            </a:r>
            <a:r>
              <a:rPr lang="en-US" sz="1300" b="1" dirty="0" smtClean="0"/>
              <a:t> </a:t>
            </a:r>
            <a:r>
              <a:rPr lang="en-US" sz="1300" dirty="0" smtClean="0"/>
              <a:t>About 75% of the observed decline in coronary mortality in middle-aged men in Finland can be explained by decline in blood pressure, cholesterol and smoking</a:t>
            </a:r>
          </a:p>
          <a:p>
            <a:endParaRPr lang="en-US" sz="1300" dirty="0" smtClean="0"/>
          </a:p>
          <a:p>
            <a:pPr marL="239975" lvl="1" defTabSz="966612">
              <a:tabLst>
                <a:tab pos="417859" algn="l"/>
              </a:tabLst>
              <a:defRPr/>
            </a:pPr>
            <a:r>
              <a:rPr lang="en-US" sz="1300" dirty="0" smtClean="0"/>
              <a:t>Changed diet and exercise behavior</a:t>
            </a:r>
          </a:p>
          <a:p>
            <a:pPr marL="239975" lvl="1">
              <a:tabLst>
                <a:tab pos="417859" algn="l"/>
              </a:tabLst>
            </a:pPr>
            <a:endParaRPr lang="en-US" sz="1700" dirty="0" smtClean="0"/>
          </a:p>
          <a:p>
            <a:pPr marL="239975" lvl="1">
              <a:tabLst>
                <a:tab pos="417859" algn="l"/>
              </a:tabLst>
            </a:pPr>
            <a:endParaRPr lang="en-US" sz="1700" dirty="0" smtClean="0"/>
          </a:p>
          <a:p>
            <a:pPr marL="181240" indent="-181240" defTabSz="966612">
              <a:buFontTx/>
              <a:buChar char="-"/>
              <a:defRPr/>
            </a:pPr>
            <a:r>
              <a:rPr lang="en-US" sz="1300" b="1" dirty="0" smtClean="0"/>
              <a:t>Cost-effective</a:t>
            </a:r>
            <a:r>
              <a:rPr lang="en-US" sz="1300" dirty="0" smtClean="0"/>
              <a:t>: </a:t>
            </a:r>
          </a:p>
          <a:p>
            <a:pPr defTabSz="966612">
              <a:defRPr/>
            </a:pPr>
            <a:endParaRPr lang="en-US" sz="1300" dirty="0" smtClean="0"/>
          </a:p>
          <a:p>
            <a:pPr marL="239975" lvl="1" defTabSz="966612">
              <a:tabLst>
                <a:tab pos="417859" algn="l"/>
              </a:tabLst>
              <a:defRPr/>
            </a:pPr>
            <a:r>
              <a:rPr lang="en-US" sz="1300" dirty="0" smtClean="0"/>
              <a:t>North Karelia Project during the height of its efforts 1971-1979, spent just $1.75 million total (about $4.8 million in today’s dollars). Low partly because the project used existing infrastructure, working to make health care and university resources more effective. Reduced numbers of heart attacks and strokes saved the country an estimated $2 million (about $5.5 million today), and the reduction in disability pensions saved another $4 million (now $10.9 million).</a:t>
            </a:r>
          </a:p>
          <a:p>
            <a:pPr marL="239975" lvl="1">
              <a:tabLst>
                <a:tab pos="417859" algn="l"/>
              </a:tabLst>
            </a:pPr>
            <a:endParaRPr lang="en-US" sz="1700" dirty="0" smtClean="0"/>
          </a:p>
          <a:p>
            <a:pPr marL="241653" indent="-241653" defTabSz="966612">
              <a:buFontTx/>
              <a:buAutoNum type="arabicParenBoth"/>
              <a:defRPr/>
            </a:pPr>
            <a:endParaRPr lang="en-US" sz="1300" dirty="0" smtClean="0"/>
          </a:p>
          <a:p>
            <a:endParaRPr lang="en-US" dirty="0"/>
          </a:p>
        </p:txBody>
      </p:sp>
      <p:sp>
        <p:nvSpPr>
          <p:cNvPr id="4" name="Slide Number Placeholder 3"/>
          <p:cNvSpPr>
            <a:spLocks noGrp="1"/>
          </p:cNvSpPr>
          <p:nvPr>
            <p:ph type="sldNum" sz="quarter" idx="10"/>
          </p:nvPr>
        </p:nvSpPr>
        <p:spPr/>
        <p:txBody>
          <a:bodyPr/>
          <a:lstStyle/>
          <a:p>
            <a:fld id="{33AC561D-5F7C-4B9E-8AC3-00B2C0D3FE5E}" type="slidenum">
              <a:rPr lang="en-US" smtClean="0"/>
              <a:pPr/>
              <a:t>30</a:t>
            </a:fld>
            <a:endParaRPr lang="en-US"/>
          </a:p>
        </p:txBody>
      </p:sp>
    </p:spTree>
    <p:extLst>
      <p:ext uri="{BB962C8B-B14F-4D97-AF65-F5344CB8AC3E}">
        <p14:creationId xmlns:p14="http://schemas.microsoft.com/office/powerpoint/2010/main" val="6673922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31</a:t>
            </a:fld>
            <a:endParaRPr lang="en-US"/>
          </a:p>
        </p:txBody>
      </p:sp>
    </p:spTree>
    <p:extLst>
      <p:ext uri="{BB962C8B-B14F-4D97-AF65-F5344CB8AC3E}">
        <p14:creationId xmlns:p14="http://schemas.microsoft.com/office/powerpoint/2010/main" val="23381888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control for age and its square, education (7 categories), ethnicity, citizenship, certified state language skills (5 categories), region (28 SEA local offices), family status, number of children aged &lt;18, work experience since January 2005, year and month of registration as unemployed, duration of joblessness before registration, previous occupation (two-digit) and earnings, disability status, training and short </a:t>
            </a:r>
            <a:r>
              <a:rPr lang="en-US" sz="1400" dirty="0" err="1"/>
              <a:t>ALMP</a:t>
            </a:r>
            <a:r>
              <a:rPr lang="en-US" sz="1400" dirty="0"/>
              <a:t> participation</a:t>
            </a:r>
            <a:endParaRPr lang="en-US" sz="1400" dirty="0"/>
          </a:p>
        </p:txBody>
      </p:sp>
      <p:sp>
        <p:nvSpPr>
          <p:cNvPr id="4" name="Slide Number Placeholder 3"/>
          <p:cNvSpPr>
            <a:spLocks noGrp="1"/>
          </p:cNvSpPr>
          <p:nvPr>
            <p:ph type="sldNum" sz="quarter" idx="10"/>
          </p:nvPr>
        </p:nvSpPr>
        <p:spPr/>
        <p:txBody>
          <a:bodyPr/>
          <a:lstStyle/>
          <a:p>
            <a:fld id="{2C1E7788-1B99-471A-9FFC-2D81613CABDC}" type="slidenum">
              <a:rPr lang="en-US" smtClean="0"/>
              <a:pPr/>
              <a:t>32</a:t>
            </a:fld>
            <a:endParaRPr lang="en-US"/>
          </a:p>
        </p:txBody>
      </p:sp>
    </p:spTree>
    <p:extLst>
      <p:ext uri="{BB962C8B-B14F-4D97-AF65-F5344CB8AC3E}">
        <p14:creationId xmlns:p14="http://schemas.microsoft.com/office/powerpoint/2010/main" val="2833652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19">
              <a:defRPr/>
            </a:pPr>
            <a:r>
              <a:rPr lang="en-US" dirty="0" err="1" smtClean="0"/>
              <a:t>Iradian</a:t>
            </a:r>
            <a:r>
              <a:rPr lang="en-US" dirty="0" smtClean="0"/>
              <a:t>, 2007:</a:t>
            </a:r>
            <a:r>
              <a:rPr lang="en-US" baseline="0" dirty="0" smtClean="0"/>
              <a:t> IMF working paper using growth accounting approach.</a:t>
            </a:r>
            <a:endParaRPr lang="en-US" dirty="0" smtClean="0"/>
          </a:p>
          <a:p>
            <a:endParaRPr lang="en-US" dirty="0"/>
          </a:p>
        </p:txBody>
      </p:sp>
      <p:sp>
        <p:nvSpPr>
          <p:cNvPr id="4" name="Slide Number Placeholder 3"/>
          <p:cNvSpPr>
            <a:spLocks noGrp="1"/>
          </p:cNvSpPr>
          <p:nvPr>
            <p:ph type="sldNum" sz="quarter" idx="10"/>
          </p:nvPr>
        </p:nvSpPr>
        <p:spPr/>
        <p:txBody>
          <a:bodyPr/>
          <a:lstStyle/>
          <a:p>
            <a:fld id="{2C1E7788-1B99-471A-9FFC-2D81613CABDC}" type="slidenum">
              <a:rPr lang="en-US" smtClean="0"/>
              <a:pPr/>
              <a:t>4</a:t>
            </a:fld>
            <a:endParaRPr lang="en-US"/>
          </a:p>
        </p:txBody>
      </p:sp>
    </p:spTree>
    <p:extLst>
      <p:ext uri="{BB962C8B-B14F-4D97-AF65-F5344CB8AC3E}">
        <p14:creationId xmlns:p14="http://schemas.microsoft.com/office/powerpoint/2010/main" val="2022704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James </a:t>
            </a:r>
            <a:r>
              <a:rPr lang="en-US" dirty="0" err="1" smtClean="0">
                <a:effectLst/>
              </a:rPr>
              <a:t>Feyrer</a:t>
            </a:r>
            <a:r>
              <a:rPr lang="en-US" dirty="0" smtClean="0">
                <a:effectLst/>
              </a:rPr>
              <a:t>, 2007. "</a:t>
            </a:r>
            <a:r>
              <a:rPr lang="en-US" b="1" dirty="0" smtClean="0">
                <a:effectLst/>
                <a:hlinkClick r:id="rId3" action="ppaction://hlinkfile"/>
              </a:rPr>
              <a:t>Demographics and </a:t>
            </a:r>
            <a:r>
              <a:rPr lang="en-US" b="1" dirty="0" err="1" smtClean="0">
                <a:effectLst/>
                <a:hlinkClick r:id="rId3" action="ppaction://hlinkfile"/>
              </a:rPr>
              <a:t>Productivity</a:t>
            </a:r>
            <a:r>
              <a:rPr lang="en-US" dirty="0" err="1" smtClean="0">
                <a:effectLst/>
              </a:rPr>
              <a:t>,"</a:t>
            </a:r>
            <a:r>
              <a:rPr lang="en-US" dirty="0" err="1" smtClean="0">
                <a:effectLst/>
                <a:hlinkClick r:id="rId4" action="ppaction://hlinkfile"/>
              </a:rPr>
              <a:t>The</a:t>
            </a:r>
            <a:r>
              <a:rPr lang="en-US" dirty="0" smtClean="0">
                <a:effectLst/>
                <a:hlinkClick r:id="rId4" action="ppaction://hlinkfile"/>
              </a:rPr>
              <a:t> Review of Economics and Statistics</a:t>
            </a:r>
            <a:r>
              <a:rPr lang="en-US" dirty="0" smtClean="0">
                <a:effectLst/>
              </a:rPr>
              <a:t>, MIT Press, vol. 89(1), pages 100-109, February.</a:t>
            </a:r>
          </a:p>
          <a:p>
            <a:endParaRPr lang="en-US" dirty="0"/>
          </a:p>
          <a:p>
            <a:r>
              <a:rPr lang="en-US" dirty="0" smtClean="0">
                <a:effectLst/>
              </a:rPr>
              <a:t>This paper examines the relationship between workforce demographics and aggregate productivity. Changes in the age structure of the workforce are found to be significantly correlated with changes in aggregate productivity. Different demographic structures may be related to almost one-quarter of the persistent productivity gap between the OECD.</a:t>
            </a:r>
            <a:endParaRPr lang="en-US" i="0" dirty="0"/>
          </a:p>
        </p:txBody>
      </p:sp>
      <p:sp>
        <p:nvSpPr>
          <p:cNvPr id="4" name="Slide Number Placeholder 3"/>
          <p:cNvSpPr>
            <a:spLocks noGrp="1"/>
          </p:cNvSpPr>
          <p:nvPr>
            <p:ph type="sldNum" sz="quarter" idx="10"/>
          </p:nvPr>
        </p:nvSpPr>
        <p:spPr/>
        <p:txBody>
          <a:bodyPr/>
          <a:lstStyle/>
          <a:p>
            <a:fld id="{2C1E7788-1B99-471A-9FFC-2D81613CABDC}" type="slidenum">
              <a:rPr lang="en-US" smtClean="0"/>
              <a:pPr/>
              <a:t>5</a:t>
            </a:fld>
            <a:endParaRPr lang="en-US"/>
          </a:p>
        </p:txBody>
      </p:sp>
    </p:spTree>
    <p:extLst>
      <p:ext uri="{BB962C8B-B14F-4D97-AF65-F5344CB8AC3E}">
        <p14:creationId xmlns:p14="http://schemas.microsoft.com/office/powerpoint/2010/main" val="4063989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6</a:t>
            </a:fld>
            <a:endParaRPr lang="en-US"/>
          </a:p>
        </p:txBody>
      </p:sp>
    </p:spTree>
    <p:extLst>
      <p:ext uri="{BB962C8B-B14F-4D97-AF65-F5344CB8AC3E}">
        <p14:creationId xmlns:p14="http://schemas.microsoft.com/office/powerpoint/2010/main" val="1279187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7</a:t>
            </a:fld>
            <a:endParaRPr lang="en-US"/>
          </a:p>
        </p:txBody>
      </p:sp>
    </p:spTree>
    <p:extLst>
      <p:ext uri="{BB962C8B-B14F-4D97-AF65-F5344CB8AC3E}">
        <p14:creationId xmlns:p14="http://schemas.microsoft.com/office/powerpoint/2010/main" val="11229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36CC3F-AB89-4AC1-9828-FA682CDB66C1}" type="slidenum">
              <a:rPr lang="en-US" smtClean="0"/>
              <a:t>8</a:t>
            </a:fld>
            <a:endParaRPr lang="en-US"/>
          </a:p>
        </p:txBody>
      </p:sp>
    </p:spTree>
    <p:extLst>
      <p:ext uri="{BB962C8B-B14F-4D97-AF65-F5344CB8AC3E}">
        <p14:creationId xmlns:p14="http://schemas.microsoft.com/office/powerpoint/2010/main" val="24743956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5EDD1C-9C9C-4826-AC87-3552AF68D81E}" type="slidenum">
              <a:rPr lang="en-US" smtClean="0"/>
              <a:t>9</a:t>
            </a:fld>
            <a:endParaRPr lang="en-US" dirty="0"/>
          </a:p>
        </p:txBody>
      </p:sp>
    </p:spTree>
    <p:extLst>
      <p:ext uri="{BB962C8B-B14F-4D97-AF65-F5344CB8AC3E}">
        <p14:creationId xmlns:p14="http://schemas.microsoft.com/office/powerpoint/2010/main" val="12403054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fld id="{375023EB-53C3-4B9F-B6B6-05168C9FA3E3}" type="datetimeFigureOut">
              <a:rPr lang="en-US" smtClean="0"/>
              <a:t>5/8/2014</a:t>
            </a:fld>
            <a:endParaRPr lang="en-US"/>
          </a:p>
        </p:txBody>
      </p:sp>
      <p:sp>
        <p:nvSpPr>
          <p:cNvPr id="17" name="Footer Placeholder 16"/>
          <p:cNvSpPr>
            <a:spLocks noGrp="1"/>
          </p:cNvSpPr>
          <p:nvPr>
            <p:ph type="ftr" sz="quarter" idx="11"/>
          </p:nvPr>
        </p:nvSpPr>
        <p:spPr>
          <a:xfrm>
            <a:off x="2780524" y="236539"/>
            <a:ext cx="78232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1521C52B-BA77-4D0F-896E-56D45DA4D96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75023EB-53C3-4B9F-B6B6-05168C9FA3E3}" type="datetimeFigureOut">
              <a:rPr lang="en-US" smtClean="0"/>
              <a:t>5/8/2014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21C52B-BA77-4D0F-896E-56D45DA4D96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609601"/>
            <a:ext cx="27432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609600"/>
            <a:ext cx="74168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8737600" y="6248403"/>
            <a:ext cx="2946400" cy="365125"/>
          </a:xfrm>
        </p:spPr>
        <p:txBody>
          <a:bodyPr/>
          <a:lstStyle/>
          <a:p>
            <a:fld id="{375023EB-53C3-4B9F-B6B6-05168C9FA3E3}" type="datetimeFigureOut">
              <a:rPr lang="en-US" smtClean="0"/>
              <a:t>5/8/2014</a:t>
            </a:fld>
            <a:endParaRPr lang="en-US"/>
          </a:p>
        </p:txBody>
      </p:sp>
      <p:sp>
        <p:nvSpPr>
          <p:cNvPr id="5" name="Footer Placeholder 4"/>
          <p:cNvSpPr>
            <a:spLocks noGrp="1"/>
          </p:cNvSpPr>
          <p:nvPr>
            <p:ph type="ftr" sz="quarter" idx="11"/>
          </p:nvPr>
        </p:nvSpPr>
        <p:spPr>
          <a:xfrm>
            <a:off x="609602" y="6248208"/>
            <a:ext cx="7431311" cy="365125"/>
          </a:xfrm>
        </p:spPr>
        <p:txBody>
          <a:bodyPr/>
          <a:lstStyle/>
          <a:p>
            <a:endParaRPr lang="en-US"/>
          </a:p>
        </p:txBody>
      </p:sp>
      <p:sp>
        <p:nvSpPr>
          <p:cNvPr id="7" name="Rectangle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8075084" y="103716"/>
            <a:ext cx="533400" cy="325968"/>
          </a:xfrm>
        </p:spPr>
        <p:txBody>
          <a:bodyPr/>
          <a:lstStyle/>
          <a:p>
            <a:fld id="{1521C52B-BA77-4D0F-896E-56D45DA4D96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75023EB-53C3-4B9F-B6B6-05168C9FA3E3}" type="datetimeFigureOut">
              <a:rPr lang="en-US" smtClean="0"/>
              <a:t>5/8/2014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521C52B-BA77-4D0F-896E-56D45DA4D963}" type="slidenum">
              <a:rPr lang="en-US" smtClean="0"/>
              <a:t>‹#›</a:t>
            </a:fld>
            <a:endParaRPr lang="en-US"/>
          </a:p>
        </p:txBody>
      </p:sp>
      <p:sp>
        <p:nvSpPr>
          <p:cNvPr id="8" name="Content Placeholder 7"/>
          <p:cNvSpPr>
            <a:spLocks noGrp="1"/>
          </p:cNvSpPr>
          <p:nvPr>
            <p:ph sz="quarter" idx="1"/>
          </p:nvPr>
        </p:nvSpPr>
        <p:spPr>
          <a:xfrm>
            <a:off x="816864" y="1600200"/>
            <a:ext cx="108712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75023EB-53C3-4B9F-B6B6-05168C9FA3E3}" type="datetimeFigureOut">
              <a:rPr lang="en-US" smtClean="0"/>
              <a:t>5/8/2014</a:t>
            </a:fld>
            <a:endParaRPr lang="en-US"/>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1521C52B-BA77-4D0F-896E-56D45DA4D963}"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812800" y="1589567"/>
            <a:ext cx="5181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6459868" y="1589567"/>
            <a:ext cx="5181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75023EB-53C3-4B9F-B6B6-05168C9FA3E3}" type="datetimeFigureOut">
              <a:rPr lang="en-US" smtClean="0"/>
              <a:t>5/8/2014</a:t>
            </a:fld>
            <a:endParaRPr lang="en-US"/>
          </a:p>
        </p:txBody>
      </p:sp>
      <p:sp>
        <p:nvSpPr>
          <p:cNvPr id="10" name="Slide Number Placeholder 9"/>
          <p:cNvSpPr>
            <a:spLocks noGrp="1"/>
          </p:cNvSpPr>
          <p:nvPr>
            <p:ph type="sldNum" sz="quarter" idx="16"/>
          </p:nvPr>
        </p:nvSpPr>
        <p:spPr/>
        <p:txBody>
          <a:bodyPr rtlCol="0"/>
          <a:lstStyle/>
          <a:p>
            <a:fld id="{1521C52B-BA77-4D0F-896E-56D45DA4D963}"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50"/>
            <a:ext cx="108712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812800" y="2438400"/>
            <a:ext cx="51816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6400800" y="2438400"/>
            <a:ext cx="51816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75023EB-53C3-4B9F-B6B6-05168C9FA3E3}" type="datetimeFigureOut">
              <a:rPr lang="en-US" smtClean="0"/>
              <a:t>5/8/2014</a:t>
            </a:fld>
            <a:endParaRPr lang="en-US"/>
          </a:p>
        </p:txBody>
      </p:sp>
      <p:sp>
        <p:nvSpPr>
          <p:cNvPr id="12" name="Slide Number Placeholder 11"/>
          <p:cNvSpPr>
            <a:spLocks noGrp="1"/>
          </p:cNvSpPr>
          <p:nvPr>
            <p:ph type="sldNum" sz="quarter" idx="16"/>
          </p:nvPr>
        </p:nvSpPr>
        <p:spPr/>
        <p:txBody>
          <a:bodyPr rtlCol="0"/>
          <a:lstStyle/>
          <a:p>
            <a:fld id="{1521C52B-BA77-4D0F-896E-56D45DA4D963}"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75023EB-53C3-4B9F-B6B6-05168C9FA3E3}" type="datetimeFigureOut">
              <a:rPr lang="en-US" smtClean="0"/>
              <a:t>5/8/2014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521C52B-BA77-4D0F-896E-56D45DA4D96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5023EB-53C3-4B9F-B6B6-05168C9FA3E3}" type="datetimeFigureOut">
              <a:rPr lang="en-US" smtClean="0"/>
              <a:t>5/8/2014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1521C52B-BA77-4D0F-896E-56D45DA4D96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75023EB-53C3-4B9F-B6B6-05168C9FA3E3}" type="datetimeFigureOut">
              <a:rPr lang="en-US" smtClean="0"/>
              <a:t>5/8/2014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521C52B-BA77-4D0F-896E-56D45DA4D963}" type="slidenum">
              <a:rPr lang="en-US" smtClean="0"/>
              <a:t>‹#›</a:t>
            </a:fld>
            <a:endParaRPr lang="en-US"/>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3149600" y="1752600"/>
            <a:ext cx="85344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8331200" y="6248401"/>
            <a:ext cx="3556000" cy="365125"/>
          </a:xfrm>
        </p:spPr>
        <p:txBody>
          <a:bodyPr rtlCol="0"/>
          <a:lstStyle/>
          <a:p>
            <a:fld id="{375023EB-53C3-4B9F-B6B6-05168C9FA3E3}" type="datetimeFigureOut">
              <a:rPr lang="en-US" smtClean="0"/>
              <a:t>5/8/2014</a:t>
            </a:fld>
            <a:endParaRPr lang="en-US"/>
          </a:p>
        </p:txBody>
      </p:sp>
      <p:sp>
        <p:nvSpPr>
          <p:cNvPr id="13" name="Slide Number Placeholder 12"/>
          <p:cNvSpPr>
            <a:spLocks noGrp="1"/>
          </p:cNvSpPr>
          <p:nvPr>
            <p:ph type="sldNum" sz="quarter" idx="11"/>
          </p:nvPr>
        </p:nvSpPr>
        <p:spPr>
          <a:xfrm>
            <a:off x="0" y="4667249"/>
            <a:ext cx="1930400" cy="663578"/>
          </a:xfrm>
        </p:spPr>
        <p:txBody>
          <a:bodyPr rtlCol="0"/>
          <a:lstStyle>
            <a:lvl1pPr>
              <a:defRPr sz="2800"/>
            </a:lvl1pPr>
          </a:lstStyle>
          <a:p>
            <a:fld id="{1521C52B-BA77-4D0F-896E-56D45DA4D963}" type="slidenum">
              <a:rPr lang="en-US" smtClean="0"/>
              <a:t>‹#›</a:t>
            </a:fld>
            <a:endParaRPr lang="en-US"/>
          </a:p>
        </p:txBody>
      </p:sp>
      <p:sp>
        <p:nvSpPr>
          <p:cNvPr id="14" name="Footer Placeholder 13"/>
          <p:cNvSpPr>
            <a:spLocks noGrp="1"/>
          </p:cNvSpPr>
          <p:nvPr>
            <p:ph type="ftr" sz="quarter" idx="12"/>
          </p:nvPr>
        </p:nvSpPr>
        <p:spPr>
          <a:xfrm>
            <a:off x="2133600" y="6248207"/>
            <a:ext cx="6096000" cy="365125"/>
          </a:xfrm>
        </p:spPr>
        <p:txBody>
          <a:bodyPr rtlCol="0"/>
          <a:lstStyle/>
          <a:p>
            <a:endParaRPr lang="en-US"/>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8128000" y="6248401"/>
            <a:ext cx="3556000" cy="365125"/>
          </a:xfrm>
          <a:prstGeom prst="rect">
            <a:avLst/>
          </a:prstGeom>
        </p:spPr>
        <p:txBody>
          <a:bodyPr vert="horz" anchor="ctr" anchorCtr="0"/>
          <a:lstStyle>
            <a:lvl1pPr algn="l" eaLnBrk="1" latinLnBrk="0" hangingPunct="1">
              <a:defRPr kumimoji="0" sz="1400">
                <a:solidFill>
                  <a:schemeClr val="tx2"/>
                </a:solidFill>
              </a:defRPr>
            </a:lvl1pPr>
          </a:lstStyle>
          <a:p>
            <a:fld id="{375023EB-53C3-4B9F-B6B6-05168C9FA3E3}" type="datetimeFigureOut">
              <a:rPr lang="en-US" smtClean="0"/>
              <a:t>5/8/2014</a:t>
            </a:fld>
            <a:endParaRPr lang="en-US"/>
          </a:p>
        </p:txBody>
      </p:sp>
      <p:sp>
        <p:nvSpPr>
          <p:cNvPr id="3" name="Footer Placeholder 2"/>
          <p:cNvSpPr>
            <a:spLocks noGrp="1"/>
          </p:cNvSpPr>
          <p:nvPr>
            <p:ph type="ftr" sz="quarter" idx="3"/>
          </p:nvPr>
        </p:nvSpPr>
        <p:spPr>
          <a:xfrm>
            <a:off x="812801" y="6248207"/>
            <a:ext cx="7228111"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521C52B-BA77-4D0F-896E-56D45DA4D96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0100" y="3543300"/>
            <a:ext cx="9898063" cy="960120"/>
          </a:xfrm>
        </p:spPr>
        <p:txBody>
          <a:bodyPr>
            <a:noAutofit/>
          </a:bodyPr>
          <a:lstStyle/>
          <a:p>
            <a:r>
              <a:rPr lang="en-US" sz="4200" dirty="0" smtClean="0">
                <a:solidFill>
                  <a:srgbClr val="00133A"/>
                </a:solidFill>
              </a:rPr>
              <a:t>Aging, Labor Force Participation </a:t>
            </a:r>
            <a:r>
              <a:rPr lang="en-US" sz="4200" dirty="0" smtClean="0">
                <a:solidFill>
                  <a:srgbClr val="00133A"/>
                </a:solidFill>
              </a:rPr>
              <a:t>and Productivity</a:t>
            </a:r>
            <a:endParaRPr lang="en-US" sz="4200" dirty="0">
              <a:solidFill>
                <a:srgbClr val="00133A"/>
              </a:solidFill>
            </a:endParaRPr>
          </a:p>
        </p:txBody>
      </p:sp>
      <p:pic>
        <p:nvPicPr>
          <p:cNvPr id="5" name="Picture Placeholder 4"/>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t="21432" b="21432"/>
          <a:stretch>
            <a:fillRect/>
          </a:stretch>
        </p:blipFill>
        <p:spPr>
          <a:xfrm>
            <a:off x="2222500" y="469900"/>
            <a:ext cx="9753600" cy="2992582"/>
          </a:xfrm>
        </p:spPr>
      </p:pic>
      <p:sp>
        <p:nvSpPr>
          <p:cNvPr id="4" name="Text Placeholder 3"/>
          <p:cNvSpPr>
            <a:spLocks noGrp="1"/>
          </p:cNvSpPr>
          <p:nvPr>
            <p:ph type="body" sz="half" idx="2"/>
          </p:nvPr>
        </p:nvSpPr>
        <p:spPr>
          <a:xfrm>
            <a:off x="2108200" y="5473700"/>
            <a:ext cx="6540500" cy="1155700"/>
          </a:xfrm>
        </p:spPr>
        <p:txBody>
          <a:bodyPr>
            <a:normAutofit/>
          </a:bodyPr>
          <a:lstStyle/>
          <a:p>
            <a:r>
              <a:rPr lang="en-US" sz="2800" i="1" dirty="0" smtClean="0">
                <a:solidFill>
                  <a:srgbClr val="C00000"/>
                </a:solidFill>
              </a:rPr>
              <a:t>Emily </a:t>
            </a:r>
            <a:r>
              <a:rPr lang="en-US" sz="2800" i="1" dirty="0" err="1" smtClean="0">
                <a:solidFill>
                  <a:srgbClr val="C00000"/>
                </a:solidFill>
              </a:rPr>
              <a:t>Sinnott</a:t>
            </a:r>
            <a:endParaRPr lang="en-US" sz="2800" i="1" dirty="0" smtClean="0">
              <a:solidFill>
                <a:srgbClr val="C00000"/>
              </a:solidFill>
            </a:endParaRPr>
          </a:p>
          <a:p>
            <a:r>
              <a:rPr lang="en-US" sz="2400" i="1" dirty="0" smtClean="0">
                <a:solidFill>
                  <a:srgbClr val="C00000"/>
                </a:solidFill>
              </a:rPr>
              <a:t>May </a:t>
            </a:r>
            <a:r>
              <a:rPr lang="en-US" sz="2400" i="1" dirty="0" smtClean="0">
                <a:solidFill>
                  <a:srgbClr val="C00000"/>
                </a:solidFill>
              </a:rPr>
              <a:t>9, </a:t>
            </a:r>
            <a:r>
              <a:rPr lang="en-US" sz="2400" i="1" dirty="0" smtClean="0">
                <a:solidFill>
                  <a:srgbClr val="C00000"/>
                </a:solidFill>
              </a:rPr>
              <a:t>2014</a:t>
            </a:r>
            <a:endParaRPr lang="en-US" sz="2400" i="1" dirty="0">
              <a:solidFill>
                <a:srgbClr val="C00000"/>
              </a:solidFill>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10663" y="5808663"/>
            <a:ext cx="2857500"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2"/>
          <p:cNvSpPr txBox="1">
            <a:spLocks/>
          </p:cNvSpPr>
          <p:nvPr/>
        </p:nvSpPr>
        <p:spPr>
          <a:xfrm>
            <a:off x="2032000" y="4673600"/>
            <a:ext cx="10160000" cy="774700"/>
          </a:xfrm>
          <a:prstGeom prst="rect">
            <a:avLst/>
          </a:prstGeom>
        </p:spPr>
        <p:txBody>
          <a:bodyPr vert="horz" anchor="ctr">
            <a:normAutofit fontScale="97500"/>
          </a:bodyPr>
          <a:lstStyle>
            <a:lvl1pPr algn="l" rtl="0" eaLnBrk="1" latinLnBrk="0" hangingPunct="1">
              <a:spcBef>
                <a:spcPct val="0"/>
              </a:spcBef>
              <a:buNone/>
              <a:defRPr kumimoji="0" sz="2800" b="0" kern="1200">
                <a:solidFill>
                  <a:srgbClr val="FFFFFF"/>
                </a:solidFill>
                <a:latin typeface="+mj-lt"/>
                <a:ea typeface="+mj-ea"/>
                <a:cs typeface="+mj-cs"/>
              </a:defRPr>
            </a:lvl1pPr>
          </a:lstStyle>
          <a:p>
            <a:r>
              <a:rPr lang="en-US" dirty="0" smtClean="0"/>
              <a:t>Policies </a:t>
            </a:r>
            <a:r>
              <a:rPr lang="en-US" dirty="0"/>
              <a:t>T</a:t>
            </a:r>
            <a:r>
              <a:rPr lang="en-US" dirty="0" smtClean="0"/>
              <a:t>hat Work</a:t>
            </a:r>
            <a:endParaRPr lang="en-US" dirty="0"/>
          </a:p>
        </p:txBody>
      </p:sp>
    </p:spTree>
    <p:extLst>
      <p:ext uri="{BB962C8B-B14F-4D97-AF65-F5344CB8AC3E}">
        <p14:creationId xmlns:p14="http://schemas.microsoft.com/office/powerpoint/2010/main" val="25513527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a:t>Labor participation and productivity – what we </a:t>
            </a:r>
            <a:r>
              <a:rPr lang="en-US" sz="3400" dirty="0" smtClean="0"/>
              <a:t>know</a:t>
            </a:r>
            <a:endParaRPr lang="en-US" sz="3400" dirty="0"/>
          </a:p>
        </p:txBody>
      </p:sp>
      <p:sp>
        <p:nvSpPr>
          <p:cNvPr id="3" name="Content Placeholder 2"/>
          <p:cNvSpPr>
            <a:spLocks noGrp="1"/>
          </p:cNvSpPr>
          <p:nvPr>
            <p:ph sz="quarter" idx="1"/>
          </p:nvPr>
        </p:nvSpPr>
        <p:spPr/>
        <p:txBody>
          <a:bodyPr/>
          <a:lstStyle/>
          <a:p>
            <a:r>
              <a:rPr lang="en-US" sz="2800" dirty="0"/>
              <a:t>Firm-level productivity evidence is inconclusive</a:t>
            </a:r>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val="3382149613"/>
              </p:ext>
            </p:extLst>
          </p:nvPr>
        </p:nvGraphicFramePr>
        <p:xfrm>
          <a:off x="774700" y="2540000"/>
          <a:ext cx="10972800" cy="3764280"/>
        </p:xfrm>
        <a:graphic>
          <a:graphicData uri="http://schemas.openxmlformats.org/drawingml/2006/table">
            <a:tbl>
              <a:tblPr firstRow="1" bandRow="1">
                <a:tableStyleId>{5C22544A-7EE6-4342-B048-85BDC9FD1C3A}</a:tableStyleId>
              </a:tblPr>
              <a:tblGrid>
                <a:gridCol w="2336800"/>
                <a:gridCol w="6197600"/>
                <a:gridCol w="2438400"/>
              </a:tblGrid>
              <a:tr h="370840">
                <a:tc>
                  <a:txBody>
                    <a:bodyPr/>
                    <a:lstStyle/>
                    <a:p>
                      <a:r>
                        <a:rPr lang="en-US" dirty="0" smtClean="0"/>
                        <a:t>COUNTRY</a:t>
                      </a:r>
                      <a:endParaRPr lang="en-US" dirty="0"/>
                    </a:p>
                  </a:txBody>
                  <a:tcPr marL="121920" marR="121920"/>
                </a:tc>
                <a:tc>
                  <a:txBody>
                    <a:bodyPr/>
                    <a:lstStyle/>
                    <a:p>
                      <a:r>
                        <a:rPr lang="en-US" dirty="0" smtClean="0"/>
                        <a:t>FINDINGS</a:t>
                      </a:r>
                      <a:endParaRPr lang="en-US" dirty="0"/>
                    </a:p>
                  </a:txBody>
                  <a:tcPr marL="121920" marR="121920"/>
                </a:tc>
                <a:tc>
                  <a:txBody>
                    <a:bodyPr/>
                    <a:lstStyle/>
                    <a:p>
                      <a:r>
                        <a:rPr lang="en-US" dirty="0" smtClean="0"/>
                        <a:t>COMMENTS</a:t>
                      </a:r>
                      <a:endParaRPr lang="en-US" dirty="0"/>
                    </a:p>
                  </a:txBody>
                  <a:tcPr marL="121920" marR="121920"/>
                </a:tc>
              </a:tr>
              <a:tr h="370840">
                <a:tc>
                  <a:txBody>
                    <a:bodyPr/>
                    <a:lstStyle/>
                    <a:p>
                      <a:r>
                        <a:rPr lang="en-US" sz="1400" dirty="0" smtClean="0"/>
                        <a:t>Germany</a:t>
                      </a:r>
                      <a:r>
                        <a:rPr lang="en-US" sz="1400" baseline="0" dirty="0" smtClean="0"/>
                        <a:t> (2009)</a:t>
                      </a:r>
                      <a:endParaRPr lang="en-US" sz="1400" dirty="0"/>
                    </a:p>
                  </a:txBody>
                  <a:tcPr marL="121920" marR="121920"/>
                </a:tc>
                <a:tc>
                  <a:txBody>
                    <a:bodyPr/>
                    <a:lstStyle/>
                    <a:p>
                      <a:r>
                        <a:rPr lang="en-US" sz="1400" dirty="0" smtClean="0"/>
                        <a:t>Productivity</a:t>
                      </a:r>
                      <a:r>
                        <a:rPr lang="en-US" sz="1400" baseline="0" dirty="0" smtClean="0"/>
                        <a:t> increases as the share of older workers increases, but only until the age of 55. </a:t>
                      </a:r>
                      <a:endParaRPr lang="en-US" sz="1400" dirty="0"/>
                    </a:p>
                  </a:txBody>
                  <a:tcPr marL="121920" marR="121920"/>
                </a:tc>
                <a:tc>
                  <a:txBody>
                    <a:bodyPr/>
                    <a:lstStyle/>
                    <a:p>
                      <a:r>
                        <a:rPr lang="en-US" sz="1400" baseline="0" dirty="0" smtClean="0"/>
                        <a:t> Large standard errors. Cannot reject flat age profile. </a:t>
                      </a:r>
                      <a:endParaRPr lang="en-US" sz="1400" dirty="0"/>
                    </a:p>
                  </a:txBody>
                  <a:tcPr marL="121920" marR="121920"/>
                </a:tc>
              </a:tr>
              <a:tr h="1107440">
                <a:tc>
                  <a:txBody>
                    <a:bodyPr/>
                    <a:lstStyle/>
                    <a:p>
                      <a:r>
                        <a:rPr lang="en-US" sz="1400" dirty="0" smtClean="0"/>
                        <a:t>France</a:t>
                      </a:r>
                      <a:r>
                        <a:rPr lang="en-US" sz="1400" baseline="0" dirty="0" smtClean="0"/>
                        <a:t> (2006) </a:t>
                      </a:r>
                      <a:endParaRPr lang="en-US" sz="1400" dirty="0"/>
                    </a:p>
                  </a:txBody>
                  <a:tcPr marL="121920" marR="121920"/>
                </a:tc>
                <a:tc>
                  <a:txBody>
                    <a:bodyPr/>
                    <a:lstStyle/>
                    <a:p>
                      <a:r>
                        <a:rPr lang="en-US" sz="1400" kern="1200" dirty="0" smtClean="0">
                          <a:solidFill>
                            <a:schemeClr val="dk1"/>
                          </a:solidFill>
                          <a:effectLst/>
                          <a:latin typeface="+mn-lt"/>
                          <a:ea typeface="+mn-ea"/>
                          <a:cs typeface="+mn-cs"/>
                        </a:rPr>
                        <a:t>Productivity increases with age until age 40 and then stable. Workers aged 40-55</a:t>
                      </a:r>
                      <a:r>
                        <a:rPr lang="en-US" sz="1400" kern="1200" baseline="0" dirty="0" smtClean="0">
                          <a:solidFill>
                            <a:schemeClr val="dk1"/>
                          </a:solidFill>
                          <a:effectLst/>
                          <a:latin typeface="+mn-lt"/>
                          <a:ea typeface="+mn-ea"/>
                          <a:cs typeface="+mn-cs"/>
                        </a:rPr>
                        <a:t> </a:t>
                      </a:r>
                      <a:r>
                        <a:rPr lang="en-US" sz="1400" kern="1200" dirty="0" smtClean="0">
                          <a:solidFill>
                            <a:schemeClr val="dk1"/>
                          </a:solidFill>
                          <a:effectLst/>
                          <a:latin typeface="+mn-lt"/>
                          <a:ea typeface="+mn-ea"/>
                          <a:cs typeface="+mn-cs"/>
                        </a:rPr>
                        <a:t>are  5% more productive than those aged 35-39, while workers below 30 are 15% to 20% less productive. </a:t>
                      </a:r>
                      <a:endParaRPr lang="en-US" sz="1400" dirty="0"/>
                    </a:p>
                  </a:txBody>
                  <a:tcPr marL="121920" marR="121920"/>
                </a:tc>
                <a:tc>
                  <a:txBody>
                    <a:bodyPr/>
                    <a:lstStyle/>
                    <a:p>
                      <a:r>
                        <a:rPr lang="en-US" sz="1400" kern="1200" dirty="0" smtClean="0">
                          <a:solidFill>
                            <a:schemeClr val="dk1"/>
                          </a:solidFill>
                          <a:effectLst/>
                          <a:latin typeface="+mn-lt"/>
                          <a:ea typeface="+mn-ea"/>
                          <a:cs typeface="+mn-cs"/>
                        </a:rPr>
                        <a:t>Evidence for what happens after age 55 is</a:t>
                      </a:r>
                      <a:r>
                        <a:rPr lang="en-US" sz="1400" kern="1200" baseline="0" dirty="0" smtClean="0">
                          <a:solidFill>
                            <a:schemeClr val="dk1"/>
                          </a:solidFill>
                          <a:effectLst/>
                          <a:latin typeface="+mn-lt"/>
                          <a:ea typeface="+mn-ea"/>
                          <a:cs typeface="+mn-cs"/>
                        </a:rPr>
                        <a:t> </a:t>
                      </a:r>
                      <a:r>
                        <a:rPr lang="en-US" sz="1400" kern="1200" dirty="0" smtClean="0">
                          <a:solidFill>
                            <a:schemeClr val="dk1"/>
                          </a:solidFill>
                          <a:effectLst/>
                          <a:latin typeface="+mn-lt"/>
                          <a:ea typeface="+mn-ea"/>
                          <a:cs typeface="+mn-cs"/>
                        </a:rPr>
                        <a:t>inconclusive.</a:t>
                      </a:r>
                      <a:r>
                        <a:rPr lang="en-US" sz="1400" kern="1200" baseline="0" dirty="0" smtClean="0">
                          <a:solidFill>
                            <a:schemeClr val="dk1"/>
                          </a:solidFill>
                          <a:effectLst/>
                          <a:latin typeface="+mn-lt"/>
                          <a:ea typeface="+mn-ea"/>
                          <a:cs typeface="+mn-cs"/>
                        </a:rPr>
                        <a:t> </a:t>
                      </a:r>
                      <a:endParaRPr lang="en-US" sz="1400" dirty="0"/>
                    </a:p>
                  </a:txBody>
                  <a:tcPr marL="121920" marR="121920"/>
                </a:tc>
              </a:tr>
              <a:tr h="370840">
                <a:tc>
                  <a:txBody>
                    <a:bodyPr/>
                    <a:lstStyle/>
                    <a:p>
                      <a:r>
                        <a:rPr lang="en-US" sz="1400" dirty="0" smtClean="0"/>
                        <a:t>Canada</a:t>
                      </a:r>
                      <a:r>
                        <a:rPr lang="en-US" sz="1400" baseline="0" dirty="0" smtClean="0"/>
                        <a:t> (2006) </a:t>
                      </a:r>
                      <a:endParaRPr lang="en-US" sz="1400" dirty="0"/>
                    </a:p>
                  </a:txBody>
                  <a:tcPr marL="121920" marR="121920"/>
                </a:tc>
                <a:tc>
                  <a:txBody>
                    <a:bodyPr/>
                    <a:lstStyle/>
                    <a:p>
                      <a:r>
                        <a:rPr lang="en-US" sz="1400" dirty="0" smtClean="0"/>
                        <a:t>Inverted U</a:t>
                      </a:r>
                      <a:r>
                        <a:rPr lang="en-US" sz="1400" baseline="0" dirty="0" smtClean="0"/>
                        <a:t> profile : productivity at its highest for the 35-55 age group</a:t>
                      </a:r>
                      <a:endParaRPr lang="en-US" sz="1400" dirty="0"/>
                    </a:p>
                  </a:txBody>
                  <a:tcPr marL="121920" marR="121920"/>
                </a:tc>
                <a:tc>
                  <a:txBody>
                    <a:bodyPr/>
                    <a:lstStyle/>
                    <a:p>
                      <a:r>
                        <a:rPr lang="en-US" sz="1400" kern="1200" dirty="0" smtClean="0">
                          <a:solidFill>
                            <a:schemeClr val="dk1"/>
                          </a:solidFill>
                          <a:effectLst/>
                          <a:latin typeface="+mn-lt"/>
                          <a:ea typeface="+mn-ea"/>
                          <a:cs typeface="+mn-cs"/>
                        </a:rPr>
                        <a:t>Evidence for what happens after age 55 is</a:t>
                      </a:r>
                      <a:r>
                        <a:rPr lang="en-US" sz="1400" kern="1200" baseline="0" dirty="0" smtClean="0">
                          <a:solidFill>
                            <a:schemeClr val="dk1"/>
                          </a:solidFill>
                          <a:effectLst/>
                          <a:latin typeface="+mn-lt"/>
                          <a:ea typeface="+mn-ea"/>
                          <a:cs typeface="+mn-cs"/>
                        </a:rPr>
                        <a:t> weak. </a:t>
                      </a:r>
                      <a:endParaRPr lang="en-US" sz="1400" dirty="0"/>
                    </a:p>
                  </a:txBody>
                  <a:tcPr marL="121920" marR="121920"/>
                </a:tc>
              </a:tr>
              <a:tr h="370840">
                <a:tc>
                  <a:txBody>
                    <a:bodyPr/>
                    <a:lstStyle/>
                    <a:p>
                      <a:r>
                        <a:rPr lang="en-US" sz="1400" dirty="0" smtClean="0"/>
                        <a:t>Portugal (2010)</a:t>
                      </a:r>
                      <a:endParaRPr lang="en-US" sz="1400" dirty="0"/>
                    </a:p>
                  </a:txBody>
                  <a:tcPr marL="121920" marR="121920"/>
                </a:tc>
                <a:tc>
                  <a:txBody>
                    <a:bodyPr/>
                    <a:lstStyle/>
                    <a:p>
                      <a:r>
                        <a:rPr lang="en-US" sz="1400" kern="1200" dirty="0" smtClean="0">
                          <a:solidFill>
                            <a:schemeClr val="dk1"/>
                          </a:solidFill>
                          <a:effectLst/>
                          <a:latin typeface="+mn-lt"/>
                          <a:ea typeface="+mn-ea"/>
                          <a:cs typeface="+mn-cs"/>
                        </a:rPr>
                        <a:t>Productivity increases until the age range of 50–54.</a:t>
                      </a:r>
                      <a:endParaRPr lang="en-US" sz="1400" dirty="0"/>
                    </a:p>
                  </a:txBody>
                  <a:tcPr marL="121920" marR="121920"/>
                </a:tc>
                <a:tc>
                  <a:txBody>
                    <a:bodyPr/>
                    <a:lstStyle/>
                    <a:p>
                      <a:r>
                        <a:rPr lang="en-US" sz="1400" dirty="0" smtClean="0"/>
                        <a:t>Estimates</a:t>
                      </a:r>
                      <a:r>
                        <a:rPr lang="en-US" sz="1400" baseline="0" dirty="0" smtClean="0"/>
                        <a:t> statistically significant</a:t>
                      </a:r>
                      <a:endParaRPr lang="en-US" sz="1400" dirty="0"/>
                    </a:p>
                  </a:txBody>
                  <a:tcPr marL="121920" marR="121920"/>
                </a:tc>
              </a:tr>
              <a:tr h="370840">
                <a:tc>
                  <a:txBody>
                    <a:bodyPr/>
                    <a:lstStyle/>
                    <a:p>
                      <a:r>
                        <a:rPr lang="en-US" sz="1400" dirty="0" smtClean="0"/>
                        <a:t>Austria (2013)</a:t>
                      </a:r>
                      <a:r>
                        <a:rPr lang="en-US" sz="1400" baseline="0" dirty="0" smtClean="0"/>
                        <a:t> </a:t>
                      </a:r>
                      <a:endParaRPr lang="en-US" sz="1400" dirty="0"/>
                    </a:p>
                  </a:txBody>
                  <a:tcPr marL="121920" marR="121920"/>
                </a:tc>
                <a:tc>
                  <a:txBody>
                    <a:bodyPr/>
                    <a:lstStyle/>
                    <a:p>
                      <a:r>
                        <a:rPr lang="en-US" sz="1400" i="0" kern="1200" dirty="0" smtClean="0">
                          <a:solidFill>
                            <a:schemeClr val="dk1"/>
                          </a:solidFill>
                          <a:effectLst/>
                          <a:latin typeface="+mn-lt"/>
                          <a:ea typeface="+mn-ea"/>
                          <a:cs typeface="+mn-cs"/>
                        </a:rPr>
                        <a:t>No impact</a:t>
                      </a:r>
                      <a:r>
                        <a:rPr lang="en-US" sz="1400" i="0" kern="1200" baseline="0" dirty="0" smtClean="0">
                          <a:solidFill>
                            <a:schemeClr val="dk1"/>
                          </a:solidFill>
                          <a:effectLst/>
                          <a:latin typeface="+mn-lt"/>
                          <a:ea typeface="+mn-ea"/>
                          <a:cs typeface="+mn-cs"/>
                        </a:rPr>
                        <a:t> of older workers </a:t>
                      </a:r>
                      <a:endParaRPr lang="en-US" sz="1400" i="0" dirty="0"/>
                    </a:p>
                  </a:txBody>
                  <a:tcPr marL="121920" marR="121920"/>
                </a:tc>
                <a:tc>
                  <a:txBody>
                    <a:bodyPr/>
                    <a:lstStyle/>
                    <a:p>
                      <a:r>
                        <a:rPr lang="en-US" sz="1400" i="0" kern="1200" dirty="0" smtClean="0">
                          <a:solidFill>
                            <a:schemeClr val="dk1"/>
                          </a:solidFill>
                          <a:effectLst/>
                          <a:latin typeface="+mn-lt"/>
                          <a:ea typeface="+mn-ea"/>
                          <a:cs typeface="+mn-cs"/>
                        </a:rPr>
                        <a:t>A</a:t>
                      </a:r>
                      <a:r>
                        <a:rPr lang="en-US" sz="1400" i="0" kern="1200" baseline="0" dirty="0" smtClean="0">
                          <a:solidFill>
                            <a:schemeClr val="dk1"/>
                          </a:solidFill>
                          <a:effectLst/>
                          <a:latin typeface="+mn-lt"/>
                          <a:ea typeface="+mn-ea"/>
                          <a:cs typeface="+mn-cs"/>
                        </a:rPr>
                        <a:t> </a:t>
                      </a:r>
                      <a:r>
                        <a:rPr lang="en-US" sz="1400" i="0" kern="1200" dirty="0" smtClean="0">
                          <a:solidFill>
                            <a:schemeClr val="dk1"/>
                          </a:solidFill>
                          <a:effectLst/>
                          <a:latin typeface="+mn-lt"/>
                          <a:ea typeface="+mn-ea"/>
                          <a:cs typeface="+mn-cs"/>
                        </a:rPr>
                        <a:t>negative effect of young workers (&gt;30) in industry and construction </a:t>
                      </a:r>
                      <a:endParaRPr lang="en-US" sz="1400" i="0" dirty="0"/>
                    </a:p>
                  </a:txBody>
                  <a:tcPr marL="121920" marR="121920"/>
                </a:tc>
              </a:tr>
            </a:tbl>
          </a:graphicData>
        </a:graphic>
      </p:graphicFrame>
    </p:spTree>
    <p:extLst>
      <p:ext uri="{BB962C8B-B14F-4D97-AF65-F5344CB8AC3E}">
        <p14:creationId xmlns:p14="http://schemas.microsoft.com/office/powerpoint/2010/main" val="25830331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Policy Response</a:t>
            </a:r>
            <a:br>
              <a:rPr lang="en-US" dirty="0" smtClean="0"/>
            </a:br>
            <a:r>
              <a:rPr lang="en-US" sz="2400" dirty="0" smtClean="0"/>
              <a:t>Building an evidence-based agenda</a:t>
            </a:r>
            <a:endParaRPr lang="en-US" dirty="0"/>
          </a:p>
        </p:txBody>
      </p:sp>
      <p:pic>
        <p:nvPicPr>
          <p:cNvPr id="5" name="Picture 4" descr="stats.png"/>
          <p:cNvPicPr>
            <a:picLocks noChangeAspect="1"/>
          </p:cNvPicPr>
          <p:nvPr/>
        </p:nvPicPr>
        <p:blipFill>
          <a:blip r:embed="rId3" cstate="print"/>
          <a:stretch>
            <a:fillRect/>
          </a:stretch>
        </p:blipFill>
        <p:spPr>
          <a:xfrm>
            <a:off x="367862" y="3124200"/>
            <a:ext cx="3536358" cy="2953895"/>
          </a:xfrm>
          <a:prstGeom prst="rect">
            <a:avLst/>
          </a:prstGeom>
          <a:effectLst>
            <a:outerShdw blurRad="76200" dir="13500000" sy="23000" kx="1200000" algn="br" rotWithShape="0">
              <a:prstClr val="black">
                <a:alpha val="20000"/>
              </a:prstClr>
            </a:outerShdw>
            <a:reflection blurRad="6350" stA="52000" endA="300" endPos="35000" dir="5400000" sy="-100000" algn="bl" rotWithShape="0"/>
          </a:effectLst>
          <a:scene3d>
            <a:camera prst="perspectiveContrastingRightFacing" fov="2400000"/>
            <a:lightRig rig="threePt" dir="t"/>
          </a:scene3d>
          <a:sp3d extrusionH="44450" contourW="19050" prstMaterial="matte">
            <a:contourClr>
              <a:srgbClr val="727CA3">
                <a:lumMod val="50000"/>
              </a:srgbClr>
            </a:contourClr>
          </a:sp3d>
        </p:spPr>
      </p:pic>
    </p:spTree>
    <p:extLst>
      <p:ext uri="{BB962C8B-B14F-4D97-AF65-F5344CB8AC3E}">
        <p14:creationId xmlns:p14="http://schemas.microsoft.com/office/powerpoint/2010/main" val="1947193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I. What we know about adult learning?</a:t>
            </a:r>
            <a:endParaRPr lang="en-US" sz="3600" dirty="0"/>
          </a:p>
        </p:txBody>
      </p:sp>
      <p:sp>
        <p:nvSpPr>
          <p:cNvPr id="3" name="Content Placeholder 2"/>
          <p:cNvSpPr>
            <a:spLocks noGrp="1"/>
          </p:cNvSpPr>
          <p:nvPr>
            <p:ph sz="quarter" idx="1"/>
          </p:nvPr>
        </p:nvSpPr>
        <p:spPr/>
        <p:txBody>
          <a:bodyPr>
            <a:normAutofit fontScale="92500" lnSpcReduction="20000"/>
          </a:bodyPr>
          <a:lstStyle/>
          <a:p>
            <a:pPr marL="0" indent="0">
              <a:buNone/>
            </a:pPr>
            <a:r>
              <a:rPr lang="en-US" dirty="0" smtClean="0">
                <a:solidFill>
                  <a:srgbClr val="C00000"/>
                </a:solidFill>
              </a:rPr>
              <a:t>As we age, what does not work</a:t>
            </a:r>
          </a:p>
          <a:p>
            <a:r>
              <a:rPr lang="en-US" dirty="0" smtClean="0"/>
              <a:t>Traditional/formal class settings </a:t>
            </a:r>
          </a:p>
          <a:p>
            <a:r>
              <a:rPr lang="en-US" dirty="0" smtClean="0"/>
              <a:t>Teacher-directed</a:t>
            </a:r>
            <a:r>
              <a:rPr lang="en-US" dirty="0"/>
              <a:t>, </a:t>
            </a:r>
            <a:r>
              <a:rPr lang="en-US" dirty="0" smtClean="0"/>
              <a:t>theoretical/abstract curriculum </a:t>
            </a:r>
          </a:p>
          <a:p>
            <a:pPr marL="0" indent="0">
              <a:buNone/>
            </a:pPr>
            <a:r>
              <a:rPr lang="en-US" dirty="0">
                <a:solidFill>
                  <a:srgbClr val="C00000"/>
                </a:solidFill>
              </a:rPr>
              <a:t>What </a:t>
            </a:r>
            <a:r>
              <a:rPr lang="en-US" dirty="0" smtClean="0">
                <a:solidFill>
                  <a:srgbClr val="C00000"/>
                </a:solidFill>
              </a:rPr>
              <a:t>works</a:t>
            </a:r>
            <a:endParaRPr lang="en-US" dirty="0">
              <a:solidFill>
                <a:srgbClr val="C00000"/>
              </a:solidFill>
            </a:endParaRPr>
          </a:p>
          <a:p>
            <a:r>
              <a:rPr lang="en-US" dirty="0" smtClean="0"/>
              <a:t>Learning embedded in real life situations, learning with job relevance</a:t>
            </a:r>
            <a:endParaRPr lang="en-US" dirty="0" smtClean="0"/>
          </a:p>
          <a:p>
            <a:r>
              <a:rPr lang="en-US" dirty="0"/>
              <a:t>Jean Lave and Etienne Wenger (1991) “Situated Learning” </a:t>
            </a:r>
            <a:r>
              <a:rPr lang="en-US" dirty="0" smtClean="0"/>
              <a:t>learning </a:t>
            </a:r>
            <a:r>
              <a:rPr lang="en-US" dirty="0"/>
              <a:t>in a </a:t>
            </a:r>
            <a:r>
              <a:rPr lang="en-US" dirty="0" smtClean="0"/>
              <a:t>“community </a:t>
            </a:r>
            <a:r>
              <a:rPr lang="en-US" dirty="0"/>
              <a:t>of practice</a:t>
            </a:r>
            <a:r>
              <a:rPr lang="en-US" dirty="0" smtClean="0"/>
              <a:t>” (group of people share profession/technical background”</a:t>
            </a:r>
          </a:p>
          <a:p>
            <a:r>
              <a:rPr lang="en-US" dirty="0" smtClean="0"/>
              <a:t>Build on work experience and accumulated knowledge over life course</a:t>
            </a:r>
            <a:endParaRPr lang="en-US" dirty="0" smtClean="0"/>
          </a:p>
          <a:p>
            <a:r>
              <a:rPr lang="en-US" dirty="0" smtClean="0"/>
              <a:t>Learning by doing, experience-based, intrinsic motivation, practical, informal versus formal settings</a:t>
            </a:r>
            <a:endParaRPr lang="en-US" dirty="0" smtClean="0"/>
          </a:p>
        </p:txBody>
      </p:sp>
    </p:spTree>
    <p:extLst>
      <p:ext uri="{BB962C8B-B14F-4D97-AF65-F5344CB8AC3E}">
        <p14:creationId xmlns:p14="http://schemas.microsoft.com/office/powerpoint/2010/main" val="28164920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a:bodyPr>
          <a:lstStyle/>
          <a:p>
            <a:r>
              <a:rPr lang="en-US" sz="3600" dirty="0"/>
              <a:t>Three steps in skills development across the life cycle</a:t>
            </a:r>
            <a:endParaRPr lang="en-US" sz="3600" dirty="0"/>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9300" y="1562100"/>
            <a:ext cx="8115300" cy="5448300"/>
          </a:xfrm>
          <a:prstGeom prst="rect">
            <a:avLst/>
          </a:prstGeom>
          <a:noFill/>
        </p:spPr>
      </p:pic>
      <p:sp>
        <p:nvSpPr>
          <p:cNvPr id="6" name="Rectangle 5"/>
          <p:cNvSpPr/>
          <p:nvPr/>
        </p:nvSpPr>
        <p:spPr>
          <a:xfrm>
            <a:off x="749300" y="6259612"/>
            <a:ext cx="7048500" cy="246221"/>
          </a:xfrm>
          <a:prstGeom prst="rect">
            <a:avLst/>
          </a:prstGeom>
        </p:spPr>
        <p:txBody>
          <a:bodyPr wrap="square">
            <a:spAutoFit/>
          </a:bodyPr>
          <a:lstStyle/>
          <a:p>
            <a:r>
              <a:rPr lang="en-US" sz="1000" dirty="0"/>
              <a:t>Source: </a:t>
            </a:r>
            <a:r>
              <a:rPr lang="en-US" sz="1000" dirty="0" err="1"/>
              <a:t>Bodewig</a:t>
            </a:r>
            <a:r>
              <a:rPr lang="en-US" sz="1000" dirty="0"/>
              <a:t>, 2014 (World Bank Europe and Central Aging Report Draft).</a:t>
            </a:r>
            <a:endParaRPr lang="en-US" sz="1000" dirty="0"/>
          </a:p>
        </p:txBody>
      </p:sp>
      <p:sp>
        <p:nvSpPr>
          <p:cNvPr id="8" name="Rectangle 7"/>
          <p:cNvSpPr/>
          <p:nvPr/>
        </p:nvSpPr>
        <p:spPr>
          <a:xfrm>
            <a:off x="9220935" y="1663700"/>
            <a:ext cx="2475765" cy="4801314"/>
          </a:xfrm>
          <a:prstGeom prst="rect">
            <a:avLst/>
          </a:prstGeom>
          <a:ln>
            <a:solidFill>
              <a:srgbClr val="C00000"/>
            </a:solidFill>
          </a:ln>
        </p:spPr>
        <p:txBody>
          <a:bodyPr wrap="square">
            <a:spAutoFit/>
          </a:bodyPr>
          <a:lstStyle/>
          <a:p>
            <a:r>
              <a:rPr lang="en-US" dirty="0" smtClean="0"/>
              <a:t>OECD’s </a:t>
            </a:r>
            <a:r>
              <a:rPr lang="en-US" dirty="0" err="1" smtClean="0"/>
              <a:t>PIAAC</a:t>
            </a:r>
            <a:r>
              <a:rPr lang="en-US" dirty="0"/>
              <a:t> reveals </a:t>
            </a:r>
            <a:r>
              <a:rPr lang="en-US" dirty="0" smtClean="0"/>
              <a:t>younger </a:t>
            </a:r>
            <a:r>
              <a:rPr lang="en-US" dirty="0"/>
              <a:t>adults perform better than older adults across all </a:t>
            </a:r>
            <a:r>
              <a:rPr lang="en-US" dirty="0" smtClean="0"/>
              <a:t>countries (with </a:t>
            </a:r>
            <a:r>
              <a:rPr lang="en-US" dirty="0"/>
              <a:t>large </a:t>
            </a:r>
            <a:r>
              <a:rPr lang="en-US" dirty="0" smtClean="0"/>
              <a:t>differences in certain countries)</a:t>
            </a:r>
          </a:p>
          <a:p>
            <a:endParaRPr lang="en-US" dirty="0" smtClean="0"/>
          </a:p>
          <a:p>
            <a:endParaRPr lang="en-US" dirty="0"/>
          </a:p>
          <a:p>
            <a:endParaRPr lang="en-US" dirty="0" smtClean="0"/>
          </a:p>
          <a:p>
            <a:r>
              <a:rPr lang="en-US" dirty="0" smtClean="0"/>
              <a:t>- increased educational attainment of younger cohorts</a:t>
            </a:r>
          </a:p>
          <a:p>
            <a:r>
              <a:rPr lang="en-US" dirty="0" smtClean="0"/>
              <a:t>- But also probably skills depreciation over life cycle (need for better </a:t>
            </a:r>
            <a:r>
              <a:rPr lang="en-US" dirty="0"/>
              <a:t>and more adult training and lifelong </a:t>
            </a:r>
            <a:r>
              <a:rPr lang="en-US" dirty="0" smtClean="0"/>
              <a:t>learning)</a:t>
            </a:r>
            <a:endParaRPr lang="en-US" dirty="0"/>
          </a:p>
        </p:txBody>
      </p:sp>
      <p:sp>
        <p:nvSpPr>
          <p:cNvPr id="9" name="Right Arrow 8"/>
          <p:cNvSpPr/>
          <p:nvPr/>
        </p:nvSpPr>
        <p:spPr>
          <a:xfrm>
            <a:off x="9321800" y="3505200"/>
            <a:ext cx="489204" cy="484632"/>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449305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a:bodyPr>
          <a:lstStyle/>
          <a:p>
            <a:r>
              <a:rPr lang="en-US" sz="3600" dirty="0"/>
              <a:t>Where is lifelong learning happening?</a:t>
            </a:r>
            <a:endParaRPr lang="en-US" sz="3600" dirty="0"/>
          </a:p>
        </p:txBody>
      </p:sp>
      <p:sp>
        <p:nvSpPr>
          <p:cNvPr id="3" name="Content Placeholder 2"/>
          <p:cNvSpPr>
            <a:spLocks noGrp="1"/>
          </p:cNvSpPr>
          <p:nvPr>
            <p:ph sz="quarter" idx="1"/>
          </p:nvPr>
        </p:nvSpPr>
        <p:spPr>
          <a:xfrm>
            <a:off x="816864" y="1600200"/>
            <a:ext cx="5672836" cy="4648200"/>
          </a:xfrm>
        </p:spPr>
        <p:txBody>
          <a:bodyPr>
            <a:noAutofit/>
          </a:bodyPr>
          <a:lstStyle/>
          <a:p>
            <a:r>
              <a:rPr lang="en-US" sz="2000" dirty="0" smtClean="0"/>
              <a:t>Limited lifelong learning in many countries</a:t>
            </a:r>
          </a:p>
          <a:p>
            <a:r>
              <a:rPr lang="en-US" sz="2000" dirty="0" smtClean="0"/>
              <a:t>Typically concentrated in larger, technically more advanced firms and benefiting younger and better educated workers (EU Adult Education Survey 2007 and 2011 evidence)</a:t>
            </a:r>
          </a:p>
          <a:p>
            <a:r>
              <a:rPr lang="en-US" sz="2000" dirty="0" smtClean="0"/>
              <a:t>Move is for big employers to provide their own training rather than outsource to private providers (based on quality concerns): e.g. Siemens training academies, BASF Learning Campus </a:t>
            </a:r>
          </a:p>
          <a:p>
            <a:r>
              <a:rPr lang="en-US" sz="2000" dirty="0" smtClean="0"/>
              <a:t>As lifelong learning sector develops, need for quality norms/supervision</a:t>
            </a:r>
          </a:p>
          <a:p>
            <a:r>
              <a:rPr lang="en-US" sz="2000" dirty="0" smtClean="0"/>
              <a:t>But limited evidenc</a:t>
            </a:r>
            <a:r>
              <a:rPr lang="en-US" sz="2000" dirty="0" smtClean="0"/>
              <a:t>e on what type of institutional set-up works best, who should provide training (esp. for </a:t>
            </a:r>
            <a:r>
              <a:rPr lang="en-US" sz="2000" dirty="0" err="1" smtClean="0"/>
              <a:t>SMEs</a:t>
            </a:r>
            <a:r>
              <a:rPr lang="en-US" sz="2000" dirty="0" smtClean="0"/>
              <a:t>)</a:t>
            </a:r>
            <a:endParaRPr lang="en-US" sz="2000" dirty="0" smtClean="0"/>
          </a:p>
        </p:txBody>
      </p:sp>
      <p:graphicFrame>
        <p:nvGraphicFramePr>
          <p:cNvPr id="5" name="Chart 4"/>
          <p:cNvGraphicFramePr>
            <a:graphicFrameLocks/>
          </p:cNvGraphicFramePr>
          <p:nvPr>
            <p:extLst>
              <p:ext uri="{D42A27DB-BD31-4B8C-83A1-F6EECF244321}">
                <p14:modId xmlns:p14="http://schemas.microsoft.com/office/powerpoint/2010/main" val="2650435910"/>
              </p:ext>
            </p:extLst>
          </p:nvPr>
        </p:nvGraphicFramePr>
        <p:xfrm>
          <a:off x="6311900" y="1752600"/>
          <a:ext cx="5748338" cy="4191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6556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a:bodyPr>
          <a:lstStyle/>
          <a:p>
            <a:r>
              <a:rPr lang="en-US" sz="3600" dirty="0"/>
              <a:t>Options (but little evidence), experimentation needed</a:t>
            </a:r>
          </a:p>
        </p:txBody>
      </p:sp>
      <p:sp>
        <p:nvSpPr>
          <p:cNvPr id="3" name="Content Placeholder 2"/>
          <p:cNvSpPr>
            <a:spLocks noGrp="1"/>
          </p:cNvSpPr>
          <p:nvPr>
            <p:ph sz="quarter" idx="1"/>
          </p:nvPr>
        </p:nvSpPr>
        <p:spPr>
          <a:xfrm>
            <a:off x="816864" y="1600200"/>
            <a:ext cx="8504936" cy="4495800"/>
          </a:xfrm>
        </p:spPr>
        <p:txBody>
          <a:bodyPr>
            <a:noAutofit/>
          </a:bodyPr>
          <a:lstStyle/>
          <a:p>
            <a:pPr marL="0" indent="0">
              <a:spcBef>
                <a:spcPts val="0"/>
              </a:spcBef>
              <a:buNone/>
            </a:pPr>
            <a:r>
              <a:rPr lang="en-US" sz="2000" b="1" dirty="0"/>
              <a:t>Convener/facilitator</a:t>
            </a:r>
            <a:endParaRPr lang="en-US" sz="2000" dirty="0"/>
          </a:p>
          <a:p>
            <a:pPr marL="0" lvl="0">
              <a:spcBef>
                <a:spcPts val="0"/>
              </a:spcBef>
            </a:pPr>
            <a:r>
              <a:rPr lang="en-US" sz="2000" dirty="0"/>
              <a:t>Creation of skills councils and coordination mechanisms at national, local or industry level, in partnership with employers and training providers </a:t>
            </a:r>
          </a:p>
          <a:p>
            <a:pPr marL="0" lvl="0">
              <a:spcBef>
                <a:spcPts val="0"/>
              </a:spcBef>
            </a:pPr>
            <a:r>
              <a:rPr lang="en-US" sz="2000" dirty="0"/>
              <a:t>Building of strong </a:t>
            </a:r>
            <a:r>
              <a:rPr lang="en-US" sz="2000" dirty="0" smtClean="0"/>
              <a:t>Labor Market </a:t>
            </a:r>
            <a:r>
              <a:rPr lang="en-US" sz="2000" dirty="0"/>
              <a:t>information systems with disaggregated vacancy data </a:t>
            </a:r>
            <a:r>
              <a:rPr lang="en-US" sz="2000" dirty="0" smtClean="0"/>
              <a:t>etc.</a:t>
            </a:r>
            <a:endParaRPr lang="en-US" sz="2000" dirty="0"/>
          </a:p>
          <a:p>
            <a:pPr marL="0" lvl="0">
              <a:spcBef>
                <a:spcPts val="0"/>
              </a:spcBef>
            </a:pPr>
            <a:r>
              <a:rPr lang="en-US" sz="2000" dirty="0"/>
              <a:t>Communication </a:t>
            </a:r>
          </a:p>
          <a:p>
            <a:pPr marL="0" indent="0">
              <a:spcBef>
                <a:spcPts val="0"/>
              </a:spcBef>
              <a:buNone/>
            </a:pPr>
            <a:r>
              <a:rPr lang="en-US" sz="2000" b="1" dirty="0"/>
              <a:t>Financier</a:t>
            </a:r>
            <a:endParaRPr lang="en-US" sz="2000" dirty="0"/>
          </a:p>
          <a:p>
            <a:pPr marL="0" lvl="0">
              <a:spcBef>
                <a:spcPts val="0"/>
              </a:spcBef>
            </a:pPr>
            <a:r>
              <a:rPr lang="en-US" sz="2000" dirty="0"/>
              <a:t>Tax </a:t>
            </a:r>
            <a:r>
              <a:rPr lang="en-US" sz="2000" dirty="0" smtClean="0"/>
              <a:t>incentives; Pay-roll levies; Grants/vouchers; Differentiate </a:t>
            </a:r>
            <a:r>
              <a:rPr lang="en-US" sz="2000" dirty="0"/>
              <a:t>between incentives to firms and to workers</a:t>
            </a:r>
          </a:p>
          <a:p>
            <a:pPr marL="0" indent="0">
              <a:spcBef>
                <a:spcPts val="0"/>
              </a:spcBef>
              <a:buNone/>
            </a:pPr>
            <a:r>
              <a:rPr lang="en-US" sz="2000" b="1" dirty="0"/>
              <a:t>Regulator</a:t>
            </a:r>
            <a:endParaRPr lang="en-US" sz="2000" dirty="0"/>
          </a:p>
          <a:p>
            <a:pPr marL="0" lvl="0">
              <a:spcBef>
                <a:spcPts val="0"/>
              </a:spcBef>
            </a:pPr>
            <a:r>
              <a:rPr lang="en-US" sz="2000" dirty="0"/>
              <a:t>Development of competency standards by </a:t>
            </a:r>
            <a:r>
              <a:rPr lang="en-US" sz="2000" dirty="0" smtClean="0"/>
              <a:t>profession</a:t>
            </a:r>
            <a:endParaRPr lang="en-US" sz="2000" dirty="0"/>
          </a:p>
          <a:p>
            <a:pPr marL="0" lvl="0">
              <a:spcBef>
                <a:spcPts val="0"/>
              </a:spcBef>
            </a:pPr>
            <a:r>
              <a:rPr lang="en-US" sz="2000" dirty="0"/>
              <a:t>Development of national or industry qualification frameworks</a:t>
            </a:r>
          </a:p>
          <a:p>
            <a:pPr marL="0" lvl="0">
              <a:spcBef>
                <a:spcPts val="0"/>
              </a:spcBef>
            </a:pPr>
            <a:r>
              <a:rPr lang="en-US" sz="2000" dirty="0"/>
              <a:t>Development of systems of recognition of prior learning</a:t>
            </a:r>
          </a:p>
          <a:p>
            <a:pPr marL="0" lvl="0">
              <a:spcBef>
                <a:spcPts val="0"/>
              </a:spcBef>
            </a:pPr>
            <a:r>
              <a:rPr lang="en-US" sz="2000" dirty="0"/>
              <a:t>Establishment of accreditation systems or quality seals for providers</a:t>
            </a:r>
          </a:p>
          <a:p>
            <a:pPr marL="0" lvl="0">
              <a:spcBef>
                <a:spcPts val="0"/>
              </a:spcBef>
            </a:pPr>
            <a:r>
              <a:rPr lang="en-US" sz="2000" dirty="0"/>
              <a:t>Incentivize public providers (universities, VET schools) to enter the lifelong skills development market </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51938" y="1946275"/>
            <a:ext cx="2905125" cy="314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92244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a:bodyPr>
          <a:lstStyle/>
          <a:p>
            <a:r>
              <a:rPr lang="en-US" sz="3600" dirty="0"/>
              <a:t>Evidence on lifelong learning intervention</a:t>
            </a:r>
            <a:endParaRPr lang="en-US" sz="3600" dirty="0"/>
          </a:p>
        </p:txBody>
      </p:sp>
      <p:graphicFrame>
        <p:nvGraphicFramePr>
          <p:cNvPr id="5" name="Table 4"/>
          <p:cNvGraphicFramePr>
            <a:graphicFrameLocks noGrp="1"/>
          </p:cNvGraphicFramePr>
          <p:nvPr>
            <p:extLst>
              <p:ext uri="{D42A27DB-BD31-4B8C-83A1-F6EECF244321}">
                <p14:modId xmlns:p14="http://schemas.microsoft.com/office/powerpoint/2010/main" val="2410508343"/>
              </p:ext>
            </p:extLst>
          </p:nvPr>
        </p:nvGraphicFramePr>
        <p:xfrm>
          <a:off x="800100" y="1701800"/>
          <a:ext cx="11010900" cy="4948575"/>
        </p:xfrm>
        <a:graphic>
          <a:graphicData uri="http://schemas.openxmlformats.org/drawingml/2006/table">
            <a:tbl>
              <a:tblPr firstRow="1" firstCol="1" bandRow="1">
                <a:tableStyleId>{5C22544A-7EE6-4342-B048-85BDC9FD1C3A}</a:tableStyleId>
              </a:tblPr>
              <a:tblGrid>
                <a:gridCol w="2120953"/>
                <a:gridCol w="3886147"/>
                <a:gridCol w="1917700"/>
                <a:gridCol w="3086100"/>
              </a:tblGrid>
              <a:tr h="565638">
                <a:tc>
                  <a:txBody>
                    <a:bodyPr/>
                    <a:lstStyle/>
                    <a:p>
                      <a:pPr marL="0" marR="0" algn="ctr">
                        <a:lnSpc>
                          <a:spcPct val="115000"/>
                        </a:lnSpc>
                        <a:spcBef>
                          <a:spcPts val="0"/>
                        </a:spcBef>
                        <a:spcAft>
                          <a:spcPts val="0"/>
                        </a:spcAft>
                      </a:pPr>
                      <a:r>
                        <a:rPr lang="en-US" sz="1800" dirty="0">
                          <a:effectLst/>
                        </a:rPr>
                        <a:t>Objectives</a:t>
                      </a:r>
                      <a:endParaRPr lang="en-US" sz="1800" dirty="0">
                        <a:effectLst/>
                        <a:latin typeface="Calibri"/>
                        <a:ea typeface="Calibri"/>
                        <a:cs typeface="Times New Roman"/>
                      </a:endParaRPr>
                    </a:p>
                  </a:txBody>
                  <a:tcPr marL="56764" marR="56764" marT="0" marB="0"/>
                </a:tc>
                <a:tc>
                  <a:txBody>
                    <a:bodyPr/>
                    <a:lstStyle/>
                    <a:p>
                      <a:pPr marL="0" marR="0" algn="ctr">
                        <a:lnSpc>
                          <a:spcPct val="115000"/>
                        </a:lnSpc>
                        <a:spcBef>
                          <a:spcPts val="0"/>
                        </a:spcBef>
                        <a:spcAft>
                          <a:spcPts val="0"/>
                        </a:spcAft>
                      </a:pPr>
                      <a:r>
                        <a:rPr lang="en-US" sz="1800">
                          <a:effectLst/>
                        </a:rPr>
                        <a:t>Design</a:t>
                      </a:r>
                      <a:endParaRPr lang="en-US" sz="1800">
                        <a:effectLst/>
                        <a:latin typeface="Calibri"/>
                        <a:ea typeface="Calibri"/>
                        <a:cs typeface="Times New Roman"/>
                      </a:endParaRPr>
                    </a:p>
                  </a:txBody>
                  <a:tcPr marL="56764" marR="56764" marT="0" marB="0"/>
                </a:tc>
                <a:tc>
                  <a:txBody>
                    <a:bodyPr/>
                    <a:lstStyle/>
                    <a:p>
                      <a:pPr marL="0" marR="0" algn="ctr">
                        <a:lnSpc>
                          <a:spcPct val="115000"/>
                        </a:lnSpc>
                        <a:spcBef>
                          <a:spcPts val="0"/>
                        </a:spcBef>
                        <a:spcAft>
                          <a:spcPts val="0"/>
                        </a:spcAft>
                      </a:pPr>
                      <a:r>
                        <a:rPr lang="en-US" sz="1800">
                          <a:effectLst/>
                        </a:rPr>
                        <a:t>Evaluation Methods</a:t>
                      </a:r>
                      <a:endParaRPr lang="en-US" sz="1800">
                        <a:effectLst/>
                        <a:latin typeface="Calibri"/>
                        <a:ea typeface="Calibri"/>
                        <a:cs typeface="Times New Roman"/>
                      </a:endParaRPr>
                    </a:p>
                  </a:txBody>
                  <a:tcPr marL="56764" marR="56764" marT="0" marB="0"/>
                </a:tc>
                <a:tc>
                  <a:txBody>
                    <a:bodyPr/>
                    <a:lstStyle/>
                    <a:p>
                      <a:pPr marL="0" marR="0" algn="ctr">
                        <a:lnSpc>
                          <a:spcPct val="115000"/>
                        </a:lnSpc>
                        <a:spcBef>
                          <a:spcPts val="0"/>
                        </a:spcBef>
                        <a:spcAft>
                          <a:spcPts val="0"/>
                        </a:spcAft>
                      </a:pPr>
                      <a:r>
                        <a:rPr lang="en-US" sz="1800" dirty="0">
                          <a:effectLst/>
                        </a:rPr>
                        <a:t>Results</a:t>
                      </a:r>
                      <a:endParaRPr lang="en-US" sz="1800" dirty="0">
                        <a:effectLst/>
                        <a:latin typeface="Calibri"/>
                        <a:ea typeface="Calibri"/>
                        <a:cs typeface="Times New Roman"/>
                      </a:endParaRPr>
                    </a:p>
                  </a:txBody>
                  <a:tcPr marL="56764" marR="56764" marT="0" marB="0"/>
                </a:tc>
              </a:tr>
              <a:tr h="4336562">
                <a:tc>
                  <a:txBody>
                    <a:bodyPr/>
                    <a:lstStyle/>
                    <a:p>
                      <a:pPr marL="0" marR="0">
                        <a:lnSpc>
                          <a:spcPct val="115000"/>
                        </a:lnSpc>
                        <a:spcBef>
                          <a:spcPts val="0"/>
                        </a:spcBef>
                        <a:spcAft>
                          <a:spcPts val="0"/>
                        </a:spcAft>
                      </a:pPr>
                      <a:r>
                        <a:rPr lang="en-US" sz="1800" dirty="0">
                          <a:effectLst/>
                        </a:rPr>
                        <a:t>Increase the employment prospects of unemployed individuals in Germany (</a:t>
                      </a:r>
                      <a:r>
                        <a:rPr lang="en-US" sz="1800" dirty="0" err="1">
                          <a:effectLst/>
                        </a:rPr>
                        <a:t>Rinne</a:t>
                      </a:r>
                      <a:r>
                        <a:rPr lang="en-US" sz="1800" dirty="0">
                          <a:effectLst/>
                        </a:rPr>
                        <a:t>, Schneider and </a:t>
                      </a:r>
                      <a:r>
                        <a:rPr lang="en-US" sz="1800" dirty="0" err="1">
                          <a:effectLst/>
                        </a:rPr>
                        <a:t>Uhlendorff</a:t>
                      </a:r>
                      <a:r>
                        <a:rPr lang="en-US" sz="1800" dirty="0">
                          <a:effectLst/>
                        </a:rPr>
                        <a:t>, 2010 Applied Economics)</a:t>
                      </a:r>
                      <a:endParaRPr lang="en-US" sz="1800" dirty="0">
                        <a:effectLst/>
                        <a:latin typeface="Calibri"/>
                        <a:ea typeface="Calibri"/>
                        <a:cs typeface="Times New Roman"/>
                      </a:endParaRPr>
                    </a:p>
                  </a:txBody>
                  <a:tcPr marL="56764" marR="56764" marT="0" marB="0"/>
                </a:tc>
                <a:tc>
                  <a:txBody>
                    <a:bodyPr/>
                    <a:lstStyle/>
                    <a:p>
                      <a:pPr marL="0" marR="0">
                        <a:lnSpc>
                          <a:spcPct val="115000"/>
                        </a:lnSpc>
                        <a:spcBef>
                          <a:spcPts val="0"/>
                        </a:spcBef>
                        <a:spcAft>
                          <a:spcPts val="0"/>
                        </a:spcAft>
                      </a:pPr>
                      <a:r>
                        <a:rPr lang="en-US" sz="1800" dirty="0">
                          <a:effectLst/>
                        </a:rPr>
                        <a:t>Three types of training programs lasting 6-8 months: type 1: occupation-related or general training (e.g. computer-aided design for a technician/tracer; MS Office, computer skills); type 2: practice training in key qualifications (learning by doing/on-the-job training); type 3: practice firms (e.g. participants are taught practical skills of wood working and how to operate work benches and machines, under the supervision of instructors).</a:t>
                      </a:r>
                      <a:endParaRPr lang="en-US" sz="1800" dirty="0">
                        <a:effectLst/>
                        <a:latin typeface="Calibri"/>
                        <a:ea typeface="Calibri"/>
                        <a:cs typeface="Times New Roman"/>
                      </a:endParaRPr>
                    </a:p>
                  </a:txBody>
                  <a:tcPr marL="56764" marR="56764" marT="0" marB="0"/>
                </a:tc>
                <a:tc>
                  <a:txBody>
                    <a:bodyPr/>
                    <a:lstStyle/>
                    <a:p>
                      <a:pPr marL="0" marR="0">
                        <a:lnSpc>
                          <a:spcPct val="115000"/>
                        </a:lnSpc>
                        <a:spcBef>
                          <a:spcPts val="0"/>
                        </a:spcBef>
                        <a:spcAft>
                          <a:spcPts val="0"/>
                        </a:spcAft>
                      </a:pPr>
                      <a:r>
                        <a:rPr lang="en-US" sz="1800">
                          <a:effectLst/>
                        </a:rPr>
                        <a:t>Propensity Score Matching using a large daily administrative data over the study period (2 years). Data is disaggregated by each program type, gender, skills level and age. </a:t>
                      </a:r>
                    </a:p>
                    <a:p>
                      <a:pPr marL="0" marR="0">
                        <a:lnSpc>
                          <a:spcPct val="115000"/>
                        </a:lnSpc>
                        <a:spcBef>
                          <a:spcPts val="0"/>
                        </a:spcBef>
                        <a:spcAft>
                          <a:spcPts val="0"/>
                        </a:spcAft>
                      </a:pPr>
                      <a:r>
                        <a:rPr lang="en-US" sz="1800">
                          <a:effectLst/>
                        </a:rPr>
                        <a:t> </a:t>
                      </a:r>
                      <a:endParaRPr lang="en-US" sz="1800">
                        <a:effectLst/>
                        <a:latin typeface="Calibri"/>
                        <a:ea typeface="Calibri"/>
                        <a:cs typeface="Times New Roman"/>
                      </a:endParaRPr>
                    </a:p>
                  </a:txBody>
                  <a:tcPr marL="56764" marR="56764" marT="0" marB="0"/>
                </a:tc>
                <a:tc>
                  <a:txBody>
                    <a:bodyPr/>
                    <a:lstStyle/>
                    <a:p>
                      <a:pPr marL="0" marR="0">
                        <a:lnSpc>
                          <a:spcPct val="115000"/>
                        </a:lnSpc>
                        <a:spcBef>
                          <a:spcPts val="0"/>
                        </a:spcBef>
                        <a:spcAft>
                          <a:spcPts val="0"/>
                        </a:spcAft>
                      </a:pPr>
                      <a:r>
                        <a:rPr lang="en-US" sz="1800" dirty="0">
                          <a:effectLst/>
                        </a:rPr>
                        <a:t>All program types have a significantly positive impact on employment probability and earnings. </a:t>
                      </a:r>
                      <a:r>
                        <a:rPr lang="en-US" sz="1800" dirty="0" smtClean="0">
                          <a:effectLst/>
                        </a:rPr>
                        <a:t> No evidence that Type</a:t>
                      </a:r>
                      <a:r>
                        <a:rPr lang="en-US" sz="1800" baseline="0" dirty="0" smtClean="0">
                          <a:effectLst/>
                        </a:rPr>
                        <a:t> 2</a:t>
                      </a:r>
                      <a:r>
                        <a:rPr lang="en-US" sz="1800" dirty="0" smtClean="0">
                          <a:effectLst/>
                        </a:rPr>
                        <a:t> programs (practical</a:t>
                      </a:r>
                      <a:r>
                        <a:rPr lang="en-US" sz="1800" baseline="0" dirty="0" smtClean="0">
                          <a:effectLst/>
                        </a:rPr>
                        <a:t> training)</a:t>
                      </a:r>
                      <a:r>
                        <a:rPr lang="en-US" sz="1800" dirty="0" smtClean="0">
                          <a:effectLst/>
                        </a:rPr>
                        <a:t>are more important </a:t>
                      </a:r>
                      <a:r>
                        <a:rPr lang="en-US" sz="1800" dirty="0">
                          <a:effectLst/>
                        </a:rPr>
                        <a:t>for </a:t>
                      </a:r>
                      <a:r>
                        <a:rPr lang="en-US" sz="1800" dirty="0" smtClean="0">
                          <a:effectLst/>
                        </a:rPr>
                        <a:t>younger than older male workers</a:t>
                      </a:r>
                      <a:r>
                        <a:rPr lang="en-US" sz="1800" dirty="0">
                          <a:effectLst/>
                        </a:rPr>
                        <a:t>. </a:t>
                      </a:r>
                      <a:endParaRPr lang="en-US" sz="1800" dirty="0" smtClean="0">
                        <a:effectLst/>
                      </a:endParaRPr>
                    </a:p>
                    <a:p>
                      <a:pPr marL="0" marR="0">
                        <a:lnSpc>
                          <a:spcPct val="115000"/>
                        </a:lnSpc>
                        <a:spcBef>
                          <a:spcPts val="0"/>
                        </a:spcBef>
                        <a:spcAft>
                          <a:spcPts val="0"/>
                        </a:spcAft>
                      </a:pPr>
                      <a:endParaRPr lang="en-US" sz="1800" dirty="0" smtClean="0">
                        <a:effectLst/>
                        <a:latin typeface="Calibri"/>
                        <a:ea typeface="Calibri"/>
                        <a:cs typeface="Times New Roman"/>
                      </a:endParaRPr>
                    </a:p>
                  </a:txBody>
                  <a:tcPr marL="56764" marR="56764" marT="0" marB="0"/>
                </a:tc>
              </a:tr>
            </a:tbl>
          </a:graphicData>
        </a:graphic>
      </p:graphicFrame>
    </p:spTree>
    <p:extLst>
      <p:ext uri="{BB962C8B-B14F-4D97-AF65-F5344CB8AC3E}">
        <p14:creationId xmlns:p14="http://schemas.microsoft.com/office/powerpoint/2010/main" val="39399322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fontScale="90000"/>
          </a:bodyPr>
          <a:lstStyle/>
          <a:p>
            <a:r>
              <a:rPr lang="en-US" sz="3600" dirty="0"/>
              <a:t>II. Employer interventions: Age-Specific </a:t>
            </a:r>
            <a:r>
              <a:rPr lang="en-US" sz="3600" dirty="0"/>
              <a:t>Staffing Strategies Can Help</a:t>
            </a:r>
          </a:p>
        </p:txBody>
      </p:sp>
      <p:sp>
        <p:nvSpPr>
          <p:cNvPr id="3" name="Content Placeholder 2"/>
          <p:cNvSpPr>
            <a:spLocks noGrp="1"/>
          </p:cNvSpPr>
          <p:nvPr>
            <p:ph idx="1"/>
          </p:nvPr>
        </p:nvSpPr>
        <p:spPr>
          <a:xfrm>
            <a:off x="609600" y="1600201"/>
            <a:ext cx="10972800" cy="3962400"/>
          </a:xfrm>
        </p:spPr>
        <p:txBody>
          <a:bodyPr>
            <a:noAutofit/>
          </a:bodyPr>
          <a:lstStyle/>
          <a:p>
            <a:r>
              <a:rPr lang="en-US" dirty="0" smtClean="0"/>
              <a:t>Firms have tried many approaches:</a:t>
            </a:r>
          </a:p>
          <a:p>
            <a:pPr lvl="1"/>
            <a:r>
              <a:rPr lang="en-US" sz="2400" spc="-100" dirty="0">
                <a:solidFill>
                  <a:srgbClr val="C00000"/>
                </a:solidFill>
                <a:ea typeface="+mj-ea"/>
                <a:cs typeface="+mj-cs"/>
              </a:rPr>
              <a:t>A</a:t>
            </a:r>
            <a:r>
              <a:rPr lang="en-US" sz="2400" spc="-100" dirty="0">
                <a:solidFill>
                  <a:srgbClr val="C00000"/>
                </a:solidFill>
                <a:ea typeface="+mj-ea"/>
                <a:cs typeface="+mj-cs"/>
              </a:rPr>
              <a:t>ge-</a:t>
            </a:r>
            <a:r>
              <a:rPr lang="en-US" sz="2400" spc="-100" dirty="0" smtClean="0">
                <a:solidFill>
                  <a:srgbClr val="C00000"/>
                </a:solidFill>
                <a:ea typeface="+mj-ea"/>
                <a:cs typeface="+mj-cs"/>
              </a:rPr>
              <a:t>specific </a:t>
            </a:r>
            <a:r>
              <a:rPr lang="en-US" sz="2400" spc="-100" dirty="0">
                <a:solidFill>
                  <a:srgbClr val="C00000"/>
                </a:solidFill>
                <a:ea typeface="+mj-ea"/>
                <a:cs typeface="+mj-cs"/>
              </a:rPr>
              <a:t>equipment or work place adaptation</a:t>
            </a:r>
          </a:p>
          <a:p>
            <a:pPr lvl="1"/>
            <a:r>
              <a:rPr lang="en-US" sz="2400" spc="-100" dirty="0">
                <a:solidFill>
                  <a:srgbClr val="C00000"/>
                </a:solidFill>
                <a:ea typeface="+mj-ea"/>
                <a:cs typeface="+mj-cs"/>
              </a:rPr>
              <a:t>A</a:t>
            </a:r>
            <a:r>
              <a:rPr lang="en-US" sz="2400" spc="-100" dirty="0" smtClean="0">
                <a:solidFill>
                  <a:srgbClr val="C00000"/>
                </a:solidFill>
                <a:ea typeface="+mj-ea"/>
                <a:cs typeface="+mj-cs"/>
              </a:rPr>
              <a:t>ge-specific </a:t>
            </a:r>
            <a:r>
              <a:rPr lang="en-US" sz="2400" spc="-100" dirty="0">
                <a:solidFill>
                  <a:srgbClr val="C00000"/>
                </a:solidFill>
                <a:ea typeface="+mj-ea"/>
                <a:cs typeface="+mj-cs"/>
              </a:rPr>
              <a:t>tasks for old workers</a:t>
            </a:r>
          </a:p>
          <a:p>
            <a:pPr lvl="1"/>
            <a:r>
              <a:rPr lang="en-US" sz="2400" spc="-100" dirty="0">
                <a:solidFill>
                  <a:srgbClr val="C00000"/>
                </a:solidFill>
                <a:ea typeface="+mj-ea"/>
                <a:cs typeface="+mj-cs"/>
              </a:rPr>
              <a:t>M</a:t>
            </a:r>
            <a:r>
              <a:rPr lang="en-US" sz="2400" spc="-100" dirty="0" smtClean="0">
                <a:solidFill>
                  <a:srgbClr val="C00000"/>
                </a:solidFill>
                <a:ea typeface="+mj-ea"/>
                <a:cs typeface="+mj-cs"/>
              </a:rPr>
              <a:t>ixed-age </a:t>
            </a:r>
            <a:r>
              <a:rPr lang="en-US" sz="2400" spc="-100" dirty="0">
                <a:solidFill>
                  <a:srgbClr val="C00000"/>
                </a:solidFill>
                <a:ea typeface="+mj-ea"/>
                <a:cs typeface="+mj-cs"/>
              </a:rPr>
              <a:t>working teams</a:t>
            </a:r>
          </a:p>
          <a:p>
            <a:pPr lvl="1"/>
            <a:r>
              <a:rPr lang="en-US" sz="2400" dirty="0"/>
              <a:t>Working time </a:t>
            </a:r>
            <a:r>
              <a:rPr lang="en-US" sz="2400" dirty="0" smtClean="0"/>
              <a:t>reductions/flexibility</a:t>
            </a:r>
          </a:p>
          <a:p>
            <a:pPr lvl="1"/>
            <a:r>
              <a:rPr lang="en-US" sz="2400" spc="-100" dirty="0">
                <a:solidFill>
                  <a:srgbClr val="C00000"/>
                </a:solidFill>
                <a:ea typeface="+mj-ea"/>
                <a:cs typeface="+mj-cs"/>
              </a:rPr>
              <a:t>Age-specific training/human resource management strategies</a:t>
            </a:r>
          </a:p>
          <a:p>
            <a:pPr lvl="1"/>
            <a:r>
              <a:rPr lang="en-US" sz="2400" dirty="0" smtClean="0"/>
              <a:t>Evidence that some do work </a:t>
            </a:r>
            <a:r>
              <a:rPr lang="en-US" sz="2400" spc="-100" dirty="0">
                <a:solidFill>
                  <a:srgbClr val="C00000"/>
                </a:solidFill>
                <a:ea typeface="+mj-ea"/>
                <a:cs typeface="+mj-cs"/>
              </a:rPr>
              <a:t>(in red)</a:t>
            </a:r>
          </a:p>
          <a:p>
            <a:r>
              <a:rPr lang="en-US" dirty="0"/>
              <a:t>A</a:t>
            </a:r>
            <a:r>
              <a:rPr lang="en-US" dirty="0" smtClean="0"/>
              <a:t>doption rates are unknown</a:t>
            </a:r>
          </a:p>
          <a:p>
            <a:pPr lvl="1"/>
            <a:r>
              <a:rPr lang="en-US" sz="2400" dirty="0" smtClean="0"/>
              <a:t>Scope for dissemination  </a:t>
            </a:r>
            <a:endParaRPr lang="en-US" sz="2400" dirty="0"/>
          </a:p>
        </p:txBody>
      </p:sp>
    </p:spTree>
    <p:extLst>
      <p:ext uri="{BB962C8B-B14F-4D97-AF65-F5344CB8AC3E}">
        <p14:creationId xmlns:p14="http://schemas.microsoft.com/office/powerpoint/2010/main" val="27128324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fontScale="90000"/>
          </a:bodyPr>
          <a:lstStyle/>
          <a:p>
            <a:r>
              <a:rPr lang="en-US" sz="3600" dirty="0"/>
              <a:t/>
            </a:r>
            <a:br>
              <a:rPr lang="en-US" sz="3600" dirty="0"/>
            </a:br>
            <a:r>
              <a:rPr lang="en-US" sz="3600" dirty="0"/>
              <a:t>Evidence on employer interventions (1)</a:t>
            </a:r>
            <a:br>
              <a:rPr lang="en-US" sz="3600" dirty="0"/>
            </a:br>
            <a:endParaRPr lang="en-US" sz="3600" dirty="0"/>
          </a:p>
        </p:txBody>
      </p:sp>
      <p:graphicFrame>
        <p:nvGraphicFramePr>
          <p:cNvPr id="5" name="Table 4"/>
          <p:cNvGraphicFramePr>
            <a:graphicFrameLocks noGrp="1"/>
          </p:cNvGraphicFramePr>
          <p:nvPr>
            <p:extLst>
              <p:ext uri="{D42A27DB-BD31-4B8C-83A1-F6EECF244321}">
                <p14:modId xmlns:p14="http://schemas.microsoft.com/office/powerpoint/2010/main" val="3664301769"/>
              </p:ext>
            </p:extLst>
          </p:nvPr>
        </p:nvGraphicFramePr>
        <p:xfrm>
          <a:off x="825499" y="1663700"/>
          <a:ext cx="10769600" cy="4789985"/>
        </p:xfrm>
        <a:graphic>
          <a:graphicData uri="http://schemas.openxmlformats.org/drawingml/2006/table">
            <a:tbl>
              <a:tblPr firstRow="1" firstCol="1" bandRow="1">
                <a:tableStyleId>{5C22544A-7EE6-4342-B048-85BDC9FD1C3A}</a:tableStyleId>
              </a:tblPr>
              <a:tblGrid>
                <a:gridCol w="1630643"/>
                <a:gridCol w="3974846"/>
                <a:gridCol w="1765508"/>
                <a:gridCol w="3398603"/>
              </a:tblGrid>
              <a:tr h="707824">
                <a:tc>
                  <a:txBody>
                    <a:bodyPr/>
                    <a:lstStyle/>
                    <a:p>
                      <a:pPr marL="0" marR="0" algn="ctr">
                        <a:lnSpc>
                          <a:spcPct val="115000"/>
                        </a:lnSpc>
                        <a:spcBef>
                          <a:spcPts val="0"/>
                        </a:spcBef>
                        <a:spcAft>
                          <a:spcPts val="0"/>
                        </a:spcAft>
                      </a:pPr>
                      <a:r>
                        <a:rPr lang="en-US" sz="1800" dirty="0">
                          <a:effectLst/>
                        </a:rPr>
                        <a:t>Objectives</a:t>
                      </a:r>
                      <a:endParaRPr lang="en-US" sz="18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effectLst/>
                        </a:rPr>
                        <a:t>Program Design/intervention</a:t>
                      </a:r>
                      <a:endParaRPr lang="en-US" sz="18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effectLst/>
                        </a:rPr>
                        <a:t>Evaluation Methods</a:t>
                      </a:r>
                      <a:endParaRPr lang="en-US" sz="18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effectLst/>
                        </a:rPr>
                        <a:t>Results</a:t>
                      </a:r>
                      <a:endParaRPr lang="en-US" sz="1800">
                        <a:effectLst/>
                        <a:latin typeface="Calibri"/>
                        <a:ea typeface="Calibri"/>
                        <a:cs typeface="Times New Roman"/>
                      </a:endParaRPr>
                    </a:p>
                  </a:txBody>
                  <a:tcPr marL="68580" marR="68580" marT="0" marB="0"/>
                </a:tc>
              </a:tr>
              <a:tr h="3991176">
                <a:tc>
                  <a:txBody>
                    <a:bodyPr/>
                    <a:lstStyle/>
                    <a:p>
                      <a:pPr marL="0" marR="0">
                        <a:lnSpc>
                          <a:spcPct val="115000"/>
                        </a:lnSpc>
                        <a:spcBef>
                          <a:spcPts val="0"/>
                        </a:spcBef>
                        <a:spcAft>
                          <a:spcPts val="0"/>
                        </a:spcAft>
                      </a:pPr>
                      <a:r>
                        <a:rPr lang="en-US" sz="1800">
                          <a:effectLst/>
                        </a:rPr>
                        <a:t>Specific human resource measures for old employees in Germany, 2002 (Gobel and Zwick, 2013 Labour Economics)</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Specific human resource measures for old employees: </a:t>
                      </a:r>
                      <a:r>
                        <a:rPr lang="en-US" sz="1800" dirty="0">
                          <a:solidFill>
                            <a:srgbClr val="C00000"/>
                          </a:solidFill>
                          <a:effectLst/>
                        </a:rPr>
                        <a:t>(1) specific equipment of workplaces</a:t>
                      </a:r>
                      <a:r>
                        <a:rPr lang="en-US" sz="1800" dirty="0">
                          <a:effectLst/>
                        </a:rPr>
                        <a:t>; (2) reduced working time; </a:t>
                      </a:r>
                      <a:r>
                        <a:rPr lang="en-US" sz="1800" dirty="0">
                          <a:solidFill>
                            <a:srgbClr val="C00000"/>
                          </a:solidFill>
                          <a:effectLst/>
                        </a:rPr>
                        <a:t>(3) age-specific jobs; (4) mixed-aged working teams</a:t>
                      </a:r>
                      <a:r>
                        <a:rPr lang="en-US" sz="1800" dirty="0">
                          <a:effectLst/>
                        </a:rPr>
                        <a:t> and; (5) training of old employees. </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Compares age-productivity profiles of establishments with and without SMOE. Estimates age-productivity profiles using Diff-GMM. Uses large scale linked employer employee panel data.</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Measures (1), (3) and (4) are associated with a significantly higher relative productivity of old employees. Measure (4) also results in higher productivity for younger workers. </a:t>
                      </a:r>
                      <a:endParaRPr lang="en-US" sz="18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3363678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a:bodyPr>
          <a:lstStyle/>
          <a:p>
            <a:r>
              <a:rPr lang="en-US" sz="3600" dirty="0"/>
              <a:t>Evidence on employer interventions (2)</a:t>
            </a:r>
            <a:endParaRPr lang="en-US" sz="3600" dirty="0"/>
          </a:p>
        </p:txBody>
      </p:sp>
      <p:graphicFrame>
        <p:nvGraphicFramePr>
          <p:cNvPr id="3" name="Table 2"/>
          <p:cNvGraphicFramePr>
            <a:graphicFrameLocks noGrp="1"/>
          </p:cNvGraphicFramePr>
          <p:nvPr>
            <p:extLst>
              <p:ext uri="{D42A27DB-BD31-4B8C-83A1-F6EECF244321}">
                <p14:modId xmlns:p14="http://schemas.microsoft.com/office/powerpoint/2010/main" val="3492611100"/>
              </p:ext>
            </p:extLst>
          </p:nvPr>
        </p:nvGraphicFramePr>
        <p:xfrm>
          <a:off x="850898" y="1689100"/>
          <a:ext cx="10756901" cy="3425652"/>
        </p:xfrm>
        <a:graphic>
          <a:graphicData uri="http://schemas.openxmlformats.org/drawingml/2006/table">
            <a:tbl>
              <a:tblPr firstRow="1" firstCol="1" bandRow="1">
                <a:tableStyleId>{5C22544A-7EE6-4342-B048-85BDC9FD1C3A}</a:tableStyleId>
              </a:tblPr>
              <a:tblGrid>
                <a:gridCol w="1628720"/>
                <a:gridCol w="3970159"/>
                <a:gridCol w="1763426"/>
                <a:gridCol w="3394596"/>
              </a:tblGrid>
              <a:tr h="920831">
                <a:tc>
                  <a:txBody>
                    <a:bodyPr/>
                    <a:lstStyle/>
                    <a:p>
                      <a:pPr marL="0" marR="0" algn="ctr">
                        <a:lnSpc>
                          <a:spcPct val="115000"/>
                        </a:lnSpc>
                        <a:spcBef>
                          <a:spcPts val="0"/>
                        </a:spcBef>
                        <a:spcAft>
                          <a:spcPts val="0"/>
                        </a:spcAft>
                      </a:pPr>
                      <a:r>
                        <a:rPr lang="en-US" sz="1800" dirty="0">
                          <a:effectLst/>
                        </a:rPr>
                        <a:t>Objectives</a:t>
                      </a:r>
                      <a:endParaRPr lang="en-US" sz="18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effectLst/>
                        </a:rPr>
                        <a:t>Program Design/intervention</a:t>
                      </a:r>
                      <a:endParaRPr lang="en-US" sz="18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effectLst/>
                        </a:rPr>
                        <a:t>Evaluation Methods</a:t>
                      </a:r>
                      <a:endParaRPr lang="en-US" sz="18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effectLst/>
                        </a:rPr>
                        <a:t>Results</a:t>
                      </a:r>
                      <a:endParaRPr lang="en-US" sz="1800">
                        <a:effectLst/>
                        <a:latin typeface="Calibri"/>
                        <a:ea typeface="Calibri"/>
                        <a:cs typeface="Times New Roman"/>
                      </a:endParaRPr>
                    </a:p>
                  </a:txBody>
                  <a:tcPr marL="68580" marR="68580" marT="0" marB="0"/>
                </a:tc>
              </a:tr>
              <a:tr h="1936669">
                <a:tc>
                  <a:txBody>
                    <a:bodyPr/>
                    <a:lstStyle/>
                    <a:p>
                      <a:pPr marL="0" marR="0">
                        <a:lnSpc>
                          <a:spcPct val="115000"/>
                        </a:lnSpc>
                        <a:spcBef>
                          <a:spcPts val="0"/>
                        </a:spcBef>
                        <a:spcAft>
                          <a:spcPts val="0"/>
                        </a:spcAft>
                      </a:pPr>
                      <a:r>
                        <a:rPr lang="en-US" sz="1800" dirty="0">
                          <a:effectLst/>
                        </a:rPr>
                        <a:t>Increase productivity of older workers at BMW (Harvard Business Review 2010)</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Participatory study to identify constraints to productivity of older workers. 70 small changes were implemented in different areas such as physical changes to work place environment and equipment, changes in work practices, and physiotherapy. </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Comparison of production lines with different age compositions with and without interventions.</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7% productivity improvement in one year, equaling the productivity of lines stuffed by young workers. There was also a reduction in the number of errors made and absenteeism. The total costs of this intervention were only 40,000 euros. </a:t>
                      </a:r>
                      <a:endParaRPr lang="en-US" sz="18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3903503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a:bodyPr>
          <a:lstStyle/>
          <a:p>
            <a:r>
              <a:rPr lang="pt-BR" sz="3600" dirty="0"/>
              <a:t>Outline</a:t>
            </a:r>
            <a:endParaRPr lang="en-US" sz="3600" dirty="0"/>
          </a:p>
        </p:txBody>
      </p:sp>
      <p:sp>
        <p:nvSpPr>
          <p:cNvPr id="3" name="Content Placeholder 2"/>
          <p:cNvSpPr>
            <a:spLocks noGrp="1"/>
          </p:cNvSpPr>
          <p:nvPr>
            <p:ph sz="quarter" idx="1"/>
          </p:nvPr>
        </p:nvSpPr>
        <p:spPr/>
        <p:txBody>
          <a:bodyPr>
            <a:normAutofit lnSpcReduction="10000"/>
          </a:bodyPr>
          <a:lstStyle/>
          <a:p>
            <a:r>
              <a:rPr lang="en-US" dirty="0" smtClean="0"/>
              <a:t>Labor </a:t>
            </a:r>
            <a:r>
              <a:rPr lang="en-US" dirty="0" smtClean="0"/>
              <a:t>participation, learning </a:t>
            </a:r>
            <a:r>
              <a:rPr lang="en-US" dirty="0" smtClean="0"/>
              <a:t>and </a:t>
            </a:r>
            <a:r>
              <a:rPr lang="en-US" dirty="0" smtClean="0"/>
              <a:t>productivity: What </a:t>
            </a:r>
            <a:r>
              <a:rPr lang="en-US" dirty="0" smtClean="0"/>
              <a:t>we know</a:t>
            </a:r>
          </a:p>
          <a:p>
            <a:r>
              <a:rPr lang="en-US" dirty="0" smtClean="0"/>
              <a:t>Evidence on effectiveness of interventions</a:t>
            </a:r>
          </a:p>
          <a:p>
            <a:pPr lvl="1"/>
            <a:r>
              <a:rPr lang="en-US" dirty="0" smtClean="0"/>
              <a:t>Adult Learning/Training </a:t>
            </a:r>
          </a:p>
          <a:p>
            <a:pPr lvl="2"/>
            <a:r>
              <a:rPr lang="en-US" dirty="0" smtClean="0"/>
              <a:t>Life-long learning for those in work</a:t>
            </a:r>
          </a:p>
          <a:p>
            <a:pPr lvl="2"/>
            <a:r>
              <a:rPr lang="en-US" dirty="0" smtClean="0"/>
              <a:t>Activation programs focused on increasing skills of unemployed</a:t>
            </a:r>
          </a:p>
          <a:p>
            <a:pPr lvl="1"/>
            <a:r>
              <a:rPr lang="en-US" dirty="0" smtClean="0"/>
              <a:t>Employer </a:t>
            </a:r>
            <a:r>
              <a:rPr lang="en-US" dirty="0" smtClean="0"/>
              <a:t>interventions</a:t>
            </a:r>
          </a:p>
          <a:p>
            <a:pPr lvl="1"/>
            <a:r>
              <a:rPr lang="en-US" dirty="0" smtClean="0"/>
              <a:t>Employer incentives</a:t>
            </a:r>
          </a:p>
          <a:p>
            <a:pPr lvl="1"/>
            <a:r>
              <a:rPr lang="en-US" dirty="0" smtClean="0"/>
              <a:t>Tax </a:t>
            </a:r>
            <a:r>
              <a:rPr lang="en-US" dirty="0" smtClean="0"/>
              <a:t>and </a:t>
            </a:r>
            <a:r>
              <a:rPr lang="en-US" dirty="0" smtClean="0"/>
              <a:t>benefits (including pensions)</a:t>
            </a:r>
            <a:endParaRPr lang="en-US" dirty="0" smtClean="0"/>
          </a:p>
          <a:p>
            <a:pPr lvl="1"/>
            <a:r>
              <a:rPr lang="en-US" dirty="0" smtClean="0"/>
              <a:t>Worksite </a:t>
            </a:r>
            <a:r>
              <a:rPr lang="en-US" dirty="0"/>
              <a:t>health promotion and </a:t>
            </a:r>
            <a:r>
              <a:rPr lang="en-US" dirty="0" smtClean="0"/>
              <a:t>illness prevention</a:t>
            </a:r>
          </a:p>
          <a:p>
            <a:r>
              <a:rPr lang="en-US" dirty="0" smtClean="0"/>
              <a:t>Knowledge </a:t>
            </a:r>
            <a:r>
              <a:rPr lang="en-US" dirty="0"/>
              <a:t>gaps?</a:t>
            </a:r>
          </a:p>
        </p:txBody>
      </p:sp>
    </p:spTree>
    <p:extLst>
      <p:ext uri="{BB962C8B-B14F-4D97-AF65-F5344CB8AC3E}">
        <p14:creationId xmlns:p14="http://schemas.microsoft.com/office/powerpoint/2010/main" val="11808040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a:bodyPr>
          <a:lstStyle/>
          <a:p>
            <a:r>
              <a:rPr lang="en-US" sz="3600" dirty="0"/>
              <a:t>Employer interventions: Other evidence</a:t>
            </a:r>
            <a:endParaRPr lang="en-US" sz="3600" dirty="0"/>
          </a:p>
        </p:txBody>
      </p:sp>
      <p:sp>
        <p:nvSpPr>
          <p:cNvPr id="3" name="Content Placeholder 2"/>
          <p:cNvSpPr>
            <a:spLocks noGrp="1"/>
          </p:cNvSpPr>
          <p:nvPr>
            <p:ph sz="quarter" idx="1"/>
          </p:nvPr>
        </p:nvSpPr>
        <p:spPr>
          <a:xfrm>
            <a:off x="812800" y="1589567"/>
            <a:ext cx="9880600" cy="4572000"/>
          </a:xfrm>
        </p:spPr>
        <p:txBody>
          <a:bodyPr>
            <a:normAutofit fontScale="92500" lnSpcReduction="10000"/>
          </a:bodyPr>
          <a:lstStyle/>
          <a:p>
            <a:pPr lvl="0"/>
            <a:r>
              <a:rPr lang="en-US" dirty="0"/>
              <a:t>Vary work activities to optimize productivity (lessons from </a:t>
            </a:r>
            <a:r>
              <a:rPr lang="en-US" dirty="0" err="1"/>
              <a:t>Ottmanns</a:t>
            </a:r>
            <a:r>
              <a:rPr lang="en-US" dirty="0"/>
              <a:t>, </a:t>
            </a:r>
            <a:r>
              <a:rPr lang="en-US" dirty="0" err="1"/>
              <a:t>Godde</a:t>
            </a:r>
            <a:r>
              <a:rPr lang="en-US" dirty="0"/>
              <a:t> and </a:t>
            </a:r>
            <a:r>
              <a:rPr lang="en-US" dirty="0" err="1"/>
              <a:t>Staudiner</a:t>
            </a:r>
            <a:r>
              <a:rPr lang="en-US" dirty="0"/>
              <a:t>, submitted and Staudinger, </a:t>
            </a:r>
            <a:r>
              <a:rPr lang="en-US" dirty="0" err="1"/>
              <a:t>Zecher</a:t>
            </a:r>
            <a:r>
              <a:rPr lang="en-US" dirty="0"/>
              <a:t>, </a:t>
            </a:r>
            <a:r>
              <a:rPr lang="en-US" dirty="0" err="1"/>
              <a:t>Geerdes</a:t>
            </a:r>
            <a:r>
              <a:rPr lang="en-US" dirty="0"/>
              <a:t> et al)</a:t>
            </a:r>
          </a:p>
          <a:p>
            <a:pPr lvl="0"/>
            <a:r>
              <a:rPr lang="en-US" dirty="0"/>
              <a:t>Older employees believe in their learning competence if their supervisor does (</a:t>
            </a:r>
            <a:r>
              <a:rPr lang="en-US" dirty="0" err="1"/>
              <a:t>Demopass</a:t>
            </a:r>
            <a:r>
              <a:rPr lang="en-US" dirty="0"/>
              <a:t> </a:t>
            </a:r>
            <a:r>
              <a:rPr lang="en-US" dirty="0" err="1"/>
              <a:t>projeckt</a:t>
            </a:r>
            <a:r>
              <a:rPr lang="en-US" dirty="0"/>
              <a:t>: Baron and </a:t>
            </a:r>
            <a:r>
              <a:rPr lang="en-US" dirty="0" err="1"/>
              <a:t>Schomann</a:t>
            </a:r>
            <a:r>
              <a:rPr lang="en-US" dirty="0"/>
              <a:t>, 2011)</a:t>
            </a:r>
          </a:p>
          <a:p>
            <a:pPr lvl="0"/>
            <a:r>
              <a:rPr lang="en-US" dirty="0"/>
              <a:t>Negative old-age stereotypes in companies lead to a less motivated and productive workforce (</a:t>
            </a:r>
            <a:r>
              <a:rPr lang="en-US" dirty="0" err="1"/>
              <a:t>Noack</a:t>
            </a:r>
            <a:r>
              <a:rPr lang="en-US" dirty="0"/>
              <a:t> and Staudinger, 2009)</a:t>
            </a:r>
          </a:p>
          <a:p>
            <a:pPr lvl="0"/>
            <a:r>
              <a:rPr lang="en-US" dirty="0"/>
              <a:t>Older adults show better cognitive performance after generative exchange (Kessler and Staudinger, 2007 Psychology and Aging</a:t>
            </a:r>
            <a:r>
              <a:rPr lang="en-US" dirty="0" smtClean="0"/>
              <a:t>)</a:t>
            </a:r>
          </a:p>
          <a:p>
            <a:pPr lvl="0"/>
            <a:r>
              <a:rPr lang="en-US" dirty="0" smtClean="0"/>
              <a:t>Exercise </a:t>
            </a:r>
            <a:r>
              <a:rPr lang="en-US" dirty="0"/>
              <a:t>is critical to maintaining cognitive skills (see </a:t>
            </a:r>
            <a:r>
              <a:rPr lang="en-US" dirty="0" err="1"/>
              <a:t>Voelcker-Rehage</a:t>
            </a:r>
            <a:r>
              <a:rPr lang="en-US" dirty="0"/>
              <a:t>, </a:t>
            </a:r>
            <a:r>
              <a:rPr lang="en-US" dirty="0" err="1"/>
              <a:t>Godde</a:t>
            </a:r>
            <a:r>
              <a:rPr lang="en-US" dirty="0"/>
              <a:t> and Staudinger, 2011)</a:t>
            </a:r>
            <a:endParaRPr lang="en-US" dirty="0"/>
          </a:p>
        </p:txBody>
      </p:sp>
    </p:spTree>
    <p:extLst>
      <p:ext uri="{BB962C8B-B14F-4D97-AF65-F5344CB8AC3E}">
        <p14:creationId xmlns:p14="http://schemas.microsoft.com/office/powerpoint/2010/main" val="18538882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a:bodyPr>
          <a:lstStyle/>
          <a:p>
            <a:r>
              <a:rPr lang="en-US" sz="3600" dirty="0"/>
              <a:t>Employer interventions: New directions but not evaluated</a:t>
            </a:r>
            <a:endParaRPr lang="en-US" sz="3600" dirty="0"/>
          </a:p>
        </p:txBody>
      </p:sp>
      <p:sp>
        <p:nvSpPr>
          <p:cNvPr id="3" name="Content Placeholder 2"/>
          <p:cNvSpPr>
            <a:spLocks noGrp="1"/>
          </p:cNvSpPr>
          <p:nvPr>
            <p:ph sz="quarter" idx="1"/>
          </p:nvPr>
        </p:nvSpPr>
        <p:spPr/>
        <p:txBody>
          <a:bodyPr>
            <a:normAutofit fontScale="92500" lnSpcReduction="10000"/>
          </a:bodyPr>
          <a:lstStyle/>
          <a:p>
            <a:r>
              <a:rPr lang="en-US" dirty="0"/>
              <a:t>Country: </a:t>
            </a:r>
            <a:r>
              <a:rPr lang="en-US" dirty="0" smtClean="0"/>
              <a:t>Australia</a:t>
            </a:r>
          </a:p>
          <a:p>
            <a:r>
              <a:rPr lang="en-US" dirty="0" smtClean="0"/>
              <a:t>Objective: Extend </a:t>
            </a:r>
            <a:r>
              <a:rPr lang="en-US" dirty="0"/>
              <a:t>careers, increase productivity of older workers at the National Australia </a:t>
            </a:r>
            <a:r>
              <a:rPr lang="en-US" dirty="0" smtClean="0"/>
              <a:t>Bank</a:t>
            </a:r>
          </a:p>
          <a:p>
            <a:r>
              <a:rPr lang="en-US" dirty="0" smtClean="0"/>
              <a:t>Design: Personal </a:t>
            </a:r>
            <a:r>
              <a:rPr lang="en-US" dirty="0"/>
              <a:t>counseling, mental and physical health services, training, flexible work options. Recruitment promoting age diversity. </a:t>
            </a:r>
          </a:p>
        </p:txBody>
      </p:sp>
      <p:sp>
        <p:nvSpPr>
          <p:cNvPr id="4" name="Content Placeholder 3"/>
          <p:cNvSpPr>
            <a:spLocks noGrp="1"/>
          </p:cNvSpPr>
          <p:nvPr>
            <p:ph sz="quarter" idx="2"/>
          </p:nvPr>
        </p:nvSpPr>
        <p:spPr/>
        <p:txBody>
          <a:bodyPr>
            <a:normAutofit fontScale="92500" lnSpcReduction="10000"/>
          </a:bodyPr>
          <a:lstStyle/>
          <a:p>
            <a:r>
              <a:rPr lang="en-US" dirty="0" smtClean="0"/>
              <a:t>Country: Japan (</a:t>
            </a:r>
            <a:r>
              <a:rPr lang="en-US" dirty="0" err="1" smtClean="0"/>
              <a:t>Phang</a:t>
            </a:r>
            <a:r>
              <a:rPr lang="en-US" dirty="0" smtClean="0"/>
              <a:t> 2011)</a:t>
            </a:r>
          </a:p>
          <a:p>
            <a:r>
              <a:rPr lang="en-US" dirty="0" smtClean="0"/>
              <a:t>Objective: Extend </a:t>
            </a:r>
            <a:r>
              <a:rPr lang="en-US" dirty="0"/>
              <a:t>careers, increase productivity of older workers at Daikin </a:t>
            </a:r>
            <a:r>
              <a:rPr lang="en-US" dirty="0" smtClean="0"/>
              <a:t>Industries</a:t>
            </a:r>
          </a:p>
          <a:p>
            <a:r>
              <a:rPr lang="en-US" dirty="0" smtClean="0"/>
              <a:t>Design: Flexible </a:t>
            </a:r>
            <a:r>
              <a:rPr lang="en-US" dirty="0"/>
              <a:t>work options, training, re-hiring of employees reaching statutory retirement age, mental and physical health services, went from seniority-based system, to a merit based system. </a:t>
            </a:r>
          </a:p>
          <a:p>
            <a:endParaRPr lang="en-US" dirty="0"/>
          </a:p>
          <a:p>
            <a:endParaRPr lang="en-US" dirty="0"/>
          </a:p>
        </p:txBody>
      </p:sp>
    </p:spTree>
    <p:extLst>
      <p:ext uri="{BB962C8B-B14F-4D97-AF65-F5344CB8AC3E}">
        <p14:creationId xmlns:p14="http://schemas.microsoft.com/office/powerpoint/2010/main" val="21315460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a:bodyPr>
          <a:lstStyle/>
          <a:p>
            <a:r>
              <a:rPr lang="en-US" sz="3600" dirty="0"/>
              <a:t>III. Employer </a:t>
            </a:r>
            <a:r>
              <a:rPr lang="en-US" sz="3600" dirty="0"/>
              <a:t>incentives</a:t>
            </a:r>
          </a:p>
        </p:txBody>
      </p:sp>
      <p:sp>
        <p:nvSpPr>
          <p:cNvPr id="3" name="Content Placeholder 2"/>
          <p:cNvSpPr>
            <a:spLocks noGrp="1"/>
          </p:cNvSpPr>
          <p:nvPr>
            <p:ph sz="quarter" idx="1"/>
          </p:nvPr>
        </p:nvSpPr>
        <p:spPr>
          <a:xfrm>
            <a:off x="816863" y="1600200"/>
            <a:ext cx="7861999" cy="4495800"/>
          </a:xfrm>
        </p:spPr>
        <p:txBody>
          <a:bodyPr>
            <a:normAutofit fontScale="25000" lnSpcReduction="20000"/>
          </a:bodyPr>
          <a:lstStyle/>
          <a:p>
            <a:r>
              <a:rPr lang="en-US" sz="8000" dirty="0" smtClean="0"/>
              <a:t>Wage subsidies common practice</a:t>
            </a:r>
          </a:p>
          <a:p>
            <a:r>
              <a:rPr lang="en-US" sz="8000" dirty="0" smtClean="0"/>
              <a:t>Often not evaluated</a:t>
            </a:r>
          </a:p>
          <a:p>
            <a:r>
              <a:rPr lang="en-US" sz="8000" dirty="0" smtClean="0"/>
              <a:t>Mixed evidence</a:t>
            </a:r>
          </a:p>
          <a:p>
            <a:pPr lvl="1"/>
            <a:r>
              <a:rPr lang="en-US" sz="8000" dirty="0" smtClean="0"/>
              <a:t>Evaluations </a:t>
            </a:r>
            <a:r>
              <a:rPr lang="en-US" sz="8000" dirty="0"/>
              <a:t>for wage and employment subsidies </a:t>
            </a:r>
            <a:r>
              <a:rPr lang="en-US" sz="8000" dirty="0" smtClean="0"/>
              <a:t>summarized </a:t>
            </a:r>
            <a:r>
              <a:rPr lang="en-US" sz="8000" dirty="0"/>
              <a:t>by </a:t>
            </a:r>
            <a:r>
              <a:rPr lang="en-US" sz="8000" dirty="0" err="1"/>
              <a:t>Betcherman</a:t>
            </a:r>
            <a:r>
              <a:rPr lang="en-US" sz="8000" dirty="0"/>
              <a:t> et al (</a:t>
            </a:r>
            <a:r>
              <a:rPr lang="en-US" sz="8000" dirty="0" smtClean="0"/>
              <a:t>2007) is overall unfavorable</a:t>
            </a:r>
            <a:r>
              <a:rPr lang="en-US" sz="8000" dirty="0"/>
              <a:t>: 14 of the 21 evaluations </a:t>
            </a:r>
            <a:r>
              <a:rPr lang="en-US" sz="8000" dirty="0" smtClean="0"/>
              <a:t>conclude </a:t>
            </a:r>
            <a:r>
              <a:rPr lang="en-US" sz="8000" dirty="0"/>
              <a:t>that the </a:t>
            </a:r>
            <a:r>
              <a:rPr lang="en-US" sz="8000" dirty="0" smtClean="0"/>
              <a:t>employment effect either </a:t>
            </a:r>
            <a:r>
              <a:rPr lang="en-US" sz="8000" dirty="0"/>
              <a:t>neutral or negative and only five of 11 evaluations </a:t>
            </a:r>
            <a:r>
              <a:rPr lang="en-US" sz="8000" dirty="0" smtClean="0"/>
              <a:t>that </a:t>
            </a:r>
            <a:r>
              <a:rPr lang="en-US" sz="8000" dirty="0"/>
              <a:t>the subsidies had a positive impact on </a:t>
            </a:r>
            <a:r>
              <a:rPr lang="en-US" sz="8000" dirty="0" smtClean="0"/>
              <a:t>earning</a:t>
            </a:r>
          </a:p>
          <a:p>
            <a:pPr lvl="1"/>
            <a:r>
              <a:rPr lang="en-US" sz="8000" dirty="0" smtClean="0"/>
              <a:t>On US </a:t>
            </a:r>
            <a:r>
              <a:rPr lang="en-US" sz="8000" dirty="0"/>
              <a:t>programs, Katz (1996) concludes </a:t>
            </a:r>
            <a:r>
              <a:rPr lang="en-US" sz="8000" dirty="0" smtClean="0"/>
              <a:t>wage </a:t>
            </a:r>
            <a:r>
              <a:rPr lang="en-US" sz="8000" dirty="0"/>
              <a:t>subsidies have been effective in improving the earnings and employment of disadvantaged groups, </a:t>
            </a:r>
            <a:r>
              <a:rPr lang="en-US" sz="8000" dirty="0" smtClean="0"/>
              <a:t>when </a:t>
            </a:r>
            <a:r>
              <a:rPr lang="en-US" sz="8000" dirty="0"/>
              <a:t>combined with training </a:t>
            </a:r>
            <a:r>
              <a:rPr lang="en-US" sz="8000" dirty="0" smtClean="0"/>
              <a:t>elements</a:t>
            </a:r>
          </a:p>
          <a:p>
            <a:pPr lvl="1"/>
            <a:r>
              <a:rPr lang="en-US" sz="8000" dirty="0" smtClean="0"/>
              <a:t>So-called </a:t>
            </a:r>
            <a:r>
              <a:rPr lang="en-US" sz="8000" dirty="0"/>
              <a:t>‘New Deal’ system </a:t>
            </a:r>
            <a:r>
              <a:rPr lang="en-US" sz="8000" dirty="0" smtClean="0"/>
              <a:t>in UK led </a:t>
            </a:r>
            <a:r>
              <a:rPr lang="en-US" sz="8000" dirty="0"/>
              <a:t>to modest improvements in the productivity of the target group (e.g. Blundell et al. 2004</a:t>
            </a:r>
            <a:r>
              <a:rPr lang="en-US" sz="8000" dirty="0" smtClean="0"/>
              <a:t>)</a:t>
            </a:r>
          </a:p>
          <a:p>
            <a:pPr marL="320040" lvl="1" indent="-320040">
              <a:spcBef>
                <a:spcPts val="700"/>
              </a:spcBef>
              <a:buClr>
                <a:schemeClr val="accent2"/>
              </a:buClr>
              <a:buSzPct val="60000"/>
              <a:buFont typeface="Wingdings"/>
              <a:buChar char=""/>
            </a:pPr>
            <a:r>
              <a:rPr lang="en-US" sz="8000" dirty="0" smtClean="0"/>
              <a:t>Evaluations </a:t>
            </a:r>
            <a:r>
              <a:rPr lang="en-US" sz="8000" dirty="0"/>
              <a:t>of </a:t>
            </a:r>
            <a:r>
              <a:rPr lang="en-US" sz="8000" dirty="0" smtClean="0"/>
              <a:t>wage subsidies need to factor in </a:t>
            </a:r>
            <a:r>
              <a:rPr lang="en-US" sz="8000" dirty="0"/>
              <a:t>deadweight and substitution </a:t>
            </a:r>
            <a:r>
              <a:rPr lang="en-US" sz="8000" dirty="0" smtClean="0"/>
              <a:t>effects. Programs </a:t>
            </a:r>
            <a:r>
              <a:rPr lang="en-US" sz="8000" dirty="0"/>
              <a:t>may be most effective when they combine the subsidy with other components such as training or job search assistance.</a:t>
            </a:r>
            <a:endParaRPr lang="en-US" sz="8000" dirty="0"/>
          </a:p>
          <a:p>
            <a:pPr marL="0" indent="0">
              <a:buNone/>
            </a:pPr>
            <a:endParaRPr lang="en-US" dirty="0"/>
          </a:p>
          <a:p>
            <a:pPr marL="0" indent="0">
              <a:buNone/>
            </a:pPr>
            <a:endParaRPr lang="en-US" dirty="0"/>
          </a:p>
          <a:p>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78863" y="1706563"/>
            <a:ext cx="2843212" cy="2454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58877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a:bodyPr>
          <a:lstStyle/>
          <a:p>
            <a:r>
              <a:rPr lang="en-US" sz="3600" dirty="0"/>
              <a:t>Examples of wage subsidies (1)</a:t>
            </a:r>
          </a:p>
        </p:txBody>
      </p:sp>
      <p:graphicFrame>
        <p:nvGraphicFramePr>
          <p:cNvPr id="4" name="Table 3"/>
          <p:cNvGraphicFramePr>
            <a:graphicFrameLocks noGrp="1"/>
          </p:cNvGraphicFramePr>
          <p:nvPr>
            <p:extLst>
              <p:ext uri="{D42A27DB-BD31-4B8C-83A1-F6EECF244321}">
                <p14:modId xmlns:p14="http://schemas.microsoft.com/office/powerpoint/2010/main" val="1246348152"/>
              </p:ext>
            </p:extLst>
          </p:nvPr>
        </p:nvGraphicFramePr>
        <p:xfrm>
          <a:off x="825500" y="1645412"/>
          <a:ext cx="10807700" cy="4990719"/>
        </p:xfrm>
        <a:graphic>
          <a:graphicData uri="http://schemas.openxmlformats.org/drawingml/2006/table">
            <a:tbl>
              <a:tblPr firstRow="1" firstCol="1" bandRow="1">
                <a:tableStyleId>{5C22544A-7EE6-4342-B048-85BDC9FD1C3A}</a:tableStyleId>
              </a:tblPr>
              <a:tblGrid>
                <a:gridCol w="2701925"/>
                <a:gridCol w="4067175"/>
                <a:gridCol w="1752600"/>
                <a:gridCol w="2286000"/>
              </a:tblGrid>
              <a:tr h="475784">
                <a:tc>
                  <a:txBody>
                    <a:bodyPr/>
                    <a:lstStyle/>
                    <a:p>
                      <a:pPr marL="0" marR="0" algn="ctr">
                        <a:lnSpc>
                          <a:spcPct val="115000"/>
                        </a:lnSpc>
                        <a:spcBef>
                          <a:spcPts val="0"/>
                        </a:spcBef>
                        <a:spcAft>
                          <a:spcPts val="0"/>
                        </a:spcAft>
                      </a:pPr>
                      <a:r>
                        <a:rPr lang="en-US" sz="1800" dirty="0">
                          <a:effectLst/>
                        </a:rPr>
                        <a:t>Objectives</a:t>
                      </a:r>
                      <a:endParaRPr lang="en-US" sz="18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effectLst/>
                        </a:rPr>
                        <a:t>Design</a:t>
                      </a:r>
                      <a:endParaRPr lang="en-US" sz="18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effectLst/>
                        </a:rPr>
                        <a:t>Evaluation Methods</a:t>
                      </a:r>
                      <a:endParaRPr lang="en-US" sz="18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effectLst/>
                        </a:rPr>
                        <a:t>Results</a:t>
                      </a:r>
                      <a:endParaRPr lang="en-US" sz="1800">
                        <a:effectLst/>
                        <a:latin typeface="Calibri"/>
                        <a:ea typeface="Calibri"/>
                        <a:cs typeface="Times New Roman"/>
                      </a:endParaRPr>
                    </a:p>
                  </a:txBody>
                  <a:tcPr marL="68580" marR="68580" marT="0" marB="0"/>
                </a:tc>
              </a:tr>
              <a:tr h="2220468">
                <a:tc>
                  <a:txBody>
                    <a:bodyPr/>
                    <a:lstStyle/>
                    <a:p>
                      <a:pPr marL="0" marR="0">
                        <a:lnSpc>
                          <a:spcPct val="115000"/>
                        </a:lnSpc>
                        <a:spcBef>
                          <a:spcPts val="0"/>
                        </a:spcBef>
                        <a:spcAft>
                          <a:spcPts val="0"/>
                        </a:spcAft>
                      </a:pPr>
                      <a:r>
                        <a:rPr lang="en-US" sz="1800" dirty="0">
                          <a:effectLst/>
                        </a:rPr>
                        <a:t>Improve employment prospects of low wage workers in Finland (</a:t>
                      </a:r>
                      <a:r>
                        <a:rPr lang="en-US" sz="1800" dirty="0" err="1">
                          <a:effectLst/>
                        </a:rPr>
                        <a:t>Pirttilä</a:t>
                      </a:r>
                      <a:r>
                        <a:rPr lang="en-US" sz="1800" dirty="0">
                          <a:effectLst/>
                        </a:rPr>
                        <a:t> 2010)</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Payroll tax subsidy</a:t>
                      </a:r>
                    </a:p>
                    <a:p>
                      <a:pPr marL="0" marR="0">
                        <a:lnSpc>
                          <a:spcPct val="115000"/>
                        </a:lnSpc>
                        <a:spcBef>
                          <a:spcPts val="0"/>
                        </a:spcBef>
                        <a:spcAft>
                          <a:spcPts val="0"/>
                        </a:spcAft>
                      </a:pPr>
                      <a:r>
                        <a:rPr lang="en-US" sz="1800" dirty="0">
                          <a:effectLst/>
                        </a:rPr>
                        <a:t>scheme, which is targeted at the employers of </a:t>
                      </a:r>
                      <a:r>
                        <a:rPr lang="en-US" sz="1800" dirty="0" smtClean="0">
                          <a:effectLst/>
                        </a:rPr>
                        <a:t>older (over 54), </a:t>
                      </a:r>
                      <a:r>
                        <a:rPr lang="en-US" sz="1800" dirty="0">
                          <a:effectLst/>
                        </a:rPr>
                        <a:t>full-time, low-wage </a:t>
                      </a:r>
                      <a:r>
                        <a:rPr lang="en-US" sz="1800" dirty="0" smtClean="0">
                          <a:effectLst/>
                        </a:rPr>
                        <a:t>workers (salary </a:t>
                      </a:r>
                      <a:r>
                        <a:rPr lang="en-US" sz="1800" dirty="0">
                          <a:effectLst/>
                        </a:rPr>
                        <a:t>between 900 and 2,000 euro per </a:t>
                      </a:r>
                      <a:r>
                        <a:rPr lang="en-US" sz="1800" dirty="0" smtClean="0">
                          <a:effectLst/>
                        </a:rPr>
                        <a:t>month). </a:t>
                      </a:r>
                      <a:r>
                        <a:rPr lang="en-US" sz="1800" dirty="0">
                          <a:effectLst/>
                        </a:rPr>
                        <a:t>Subsidy is 44 per cent of the part of the monthly wages that exceeds 900 euro. Maximum per employee is 220 euro a month. </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Difference-in-difference-in-differences (DDD) estimate exploiting system’s eligibility criteria.</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No effects on the employment rate but increased probability of part-time workers obtaining full-time employment.</a:t>
                      </a:r>
                      <a:endParaRPr lang="en-US" sz="1800">
                        <a:effectLst/>
                        <a:latin typeface="Calibri"/>
                        <a:ea typeface="Calibri"/>
                        <a:cs typeface="Times New Roman"/>
                      </a:endParaRPr>
                    </a:p>
                  </a:txBody>
                  <a:tcPr marL="68580" marR="68580" marT="0" marB="0"/>
                </a:tc>
              </a:tr>
              <a:tr h="1589232">
                <a:tc>
                  <a:txBody>
                    <a:bodyPr/>
                    <a:lstStyle/>
                    <a:p>
                      <a:pPr marL="0" marR="0">
                        <a:lnSpc>
                          <a:spcPct val="115000"/>
                        </a:lnSpc>
                        <a:spcBef>
                          <a:spcPts val="0"/>
                        </a:spcBef>
                        <a:spcAft>
                          <a:spcPts val="0"/>
                        </a:spcAft>
                      </a:pPr>
                      <a:r>
                        <a:rPr lang="en-US" sz="1800">
                          <a:effectLst/>
                        </a:rPr>
                        <a:t>Break the cycle of unemployment in Australia </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Wage connect: Wage subsidy of around AUS$5,900 over six months to eligible businesses which employ people who have been receiving income support for two years, and have had no or minimal work experience in that time.</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NA</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NA</a:t>
                      </a:r>
                      <a:endParaRPr lang="en-US" sz="18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3358090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a:bodyPr>
          <a:lstStyle/>
          <a:p>
            <a:r>
              <a:rPr lang="en-US" sz="3600" dirty="0"/>
              <a:t>Examples of wage subsidies (2)</a:t>
            </a:r>
          </a:p>
        </p:txBody>
      </p:sp>
      <p:graphicFrame>
        <p:nvGraphicFramePr>
          <p:cNvPr id="3" name="Table 2"/>
          <p:cNvGraphicFramePr>
            <a:graphicFrameLocks noGrp="1"/>
          </p:cNvGraphicFramePr>
          <p:nvPr>
            <p:extLst>
              <p:ext uri="{D42A27DB-BD31-4B8C-83A1-F6EECF244321}">
                <p14:modId xmlns:p14="http://schemas.microsoft.com/office/powerpoint/2010/main" val="2664292354"/>
              </p:ext>
            </p:extLst>
          </p:nvPr>
        </p:nvGraphicFramePr>
        <p:xfrm>
          <a:off x="825500" y="1727200"/>
          <a:ext cx="10706100" cy="4514850"/>
        </p:xfrm>
        <a:graphic>
          <a:graphicData uri="http://schemas.openxmlformats.org/drawingml/2006/table">
            <a:tbl>
              <a:tblPr firstRow="1" firstCol="1" bandRow="1">
                <a:tableStyleId>{5C22544A-7EE6-4342-B048-85BDC9FD1C3A}</a:tableStyleId>
              </a:tblPr>
              <a:tblGrid>
                <a:gridCol w="2676525"/>
                <a:gridCol w="3334687"/>
                <a:gridCol w="1608840"/>
                <a:gridCol w="3086048"/>
              </a:tblGrid>
              <a:tr h="571031">
                <a:tc>
                  <a:txBody>
                    <a:bodyPr/>
                    <a:lstStyle/>
                    <a:p>
                      <a:pPr marL="0" marR="0" algn="ctr">
                        <a:lnSpc>
                          <a:spcPct val="115000"/>
                        </a:lnSpc>
                        <a:spcBef>
                          <a:spcPts val="0"/>
                        </a:spcBef>
                        <a:spcAft>
                          <a:spcPts val="0"/>
                        </a:spcAft>
                      </a:pPr>
                      <a:r>
                        <a:rPr lang="en-US" sz="2000" dirty="0">
                          <a:effectLst/>
                        </a:rPr>
                        <a:t>Objectives</a:t>
                      </a:r>
                      <a:endParaRPr lang="en-US" sz="20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000">
                          <a:effectLst/>
                        </a:rPr>
                        <a:t>Design</a:t>
                      </a:r>
                      <a:endParaRPr lang="en-US" sz="20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000">
                          <a:effectLst/>
                        </a:rPr>
                        <a:t>Evaluation Methods</a:t>
                      </a:r>
                      <a:endParaRPr lang="en-US" sz="20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000">
                          <a:effectLst/>
                        </a:rPr>
                        <a:t>Results</a:t>
                      </a:r>
                      <a:endParaRPr lang="en-US" sz="2000">
                        <a:effectLst/>
                        <a:latin typeface="Calibri"/>
                        <a:ea typeface="Calibri"/>
                        <a:cs typeface="Times New Roman"/>
                      </a:endParaRPr>
                    </a:p>
                  </a:txBody>
                  <a:tcPr marL="68580" marR="68580" marT="0" marB="0"/>
                </a:tc>
              </a:tr>
              <a:tr h="2870669">
                <a:tc>
                  <a:txBody>
                    <a:bodyPr/>
                    <a:lstStyle/>
                    <a:p>
                      <a:pPr marL="0" marR="0">
                        <a:lnSpc>
                          <a:spcPct val="115000"/>
                        </a:lnSpc>
                        <a:spcBef>
                          <a:spcPts val="0"/>
                        </a:spcBef>
                        <a:spcAft>
                          <a:spcPts val="0"/>
                        </a:spcAft>
                      </a:pPr>
                      <a:r>
                        <a:rPr lang="en-US" sz="2000">
                          <a:effectLst/>
                        </a:rPr>
                        <a:t>Contrat de Génération” (“intergenational contract”)  introduced in France in March 2013 to bring stability for older and younger workers (maintain older people working until retirement)</a:t>
                      </a:r>
                      <a:endParaRPr lang="en-US" sz="2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000">
                          <a:effectLst/>
                        </a:rPr>
                        <a:t>Companies with less than 300 employees can benefit from a tax concession. The support of the French government, is 2000 euro per year for the hiring  of a young worker or the maintaining of a senior in the company, which amounts to 4000 euro per year and to 12 000 euro in a three-years period.</a:t>
                      </a:r>
                      <a:endParaRPr lang="en-US" sz="2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000">
                          <a:effectLst/>
                        </a:rPr>
                        <a:t>NA</a:t>
                      </a:r>
                      <a:endParaRPr lang="en-US" sz="2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000" dirty="0">
                          <a:effectLst/>
                        </a:rPr>
                        <a:t>No evaluations of the program exist yet, but claims are that recruitment corresponds largely to how they would have looked anyway.</a:t>
                      </a:r>
                      <a:endParaRPr lang="en-US" sz="20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91960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89415706"/>
              </p:ext>
            </p:extLst>
          </p:nvPr>
        </p:nvGraphicFramePr>
        <p:xfrm>
          <a:off x="508000" y="1719263"/>
          <a:ext cx="10891520" cy="4765040"/>
        </p:xfrm>
        <a:graphic>
          <a:graphicData uri="http://schemas.openxmlformats.org/drawingml/2006/table">
            <a:tbl>
              <a:tblPr firstRow="1" bandRow="1">
                <a:tableStyleId>{5C22544A-7EE6-4342-B048-85BDC9FD1C3A}</a:tableStyleId>
              </a:tblPr>
              <a:tblGrid>
                <a:gridCol w="2844800"/>
                <a:gridCol w="1341120"/>
                <a:gridCol w="1300480"/>
                <a:gridCol w="1381760"/>
                <a:gridCol w="1341120"/>
                <a:gridCol w="1341120"/>
                <a:gridCol w="1341120"/>
              </a:tblGrid>
              <a:tr h="370840">
                <a:tc>
                  <a:txBody>
                    <a:bodyPr/>
                    <a:lstStyle/>
                    <a:p>
                      <a:endParaRPr lang="en-US" dirty="0"/>
                    </a:p>
                  </a:txBody>
                  <a:tcPr marL="121920" marR="121920"/>
                </a:tc>
                <a:tc gridSpan="2">
                  <a:txBody>
                    <a:bodyPr/>
                    <a:lstStyle/>
                    <a:p>
                      <a:pPr algn="ctr"/>
                      <a:r>
                        <a:rPr lang="en-US" dirty="0" smtClean="0"/>
                        <a:t>Estonia</a:t>
                      </a:r>
                      <a:endParaRPr lang="en-US" dirty="0"/>
                    </a:p>
                  </a:txBody>
                  <a:tcPr marL="121920" marR="121920"/>
                </a:tc>
                <a:tc hMerge="1">
                  <a:txBody>
                    <a:bodyPr/>
                    <a:lstStyle/>
                    <a:p>
                      <a:endParaRPr lang="en-US" dirty="0"/>
                    </a:p>
                  </a:txBody>
                  <a:tcPr/>
                </a:tc>
                <a:tc gridSpan="2">
                  <a:txBody>
                    <a:bodyPr/>
                    <a:lstStyle/>
                    <a:p>
                      <a:pPr algn="ctr"/>
                      <a:r>
                        <a:rPr lang="en-US" dirty="0" smtClean="0"/>
                        <a:t>Czech</a:t>
                      </a:r>
                      <a:endParaRPr lang="en-US" dirty="0"/>
                    </a:p>
                  </a:txBody>
                  <a:tcPr marL="121920" marR="121920"/>
                </a:tc>
                <a:tc hMerge="1">
                  <a:txBody>
                    <a:bodyPr/>
                    <a:lstStyle/>
                    <a:p>
                      <a:endParaRPr lang="en-US" dirty="0"/>
                    </a:p>
                  </a:txBody>
                  <a:tcPr/>
                </a:tc>
                <a:tc gridSpan="2">
                  <a:txBody>
                    <a:bodyPr/>
                    <a:lstStyle/>
                    <a:p>
                      <a:pPr algn="ctr"/>
                      <a:r>
                        <a:rPr lang="en-US" dirty="0" smtClean="0"/>
                        <a:t>Hungary</a:t>
                      </a:r>
                      <a:endParaRPr lang="en-US" dirty="0"/>
                    </a:p>
                  </a:txBody>
                  <a:tcPr marL="121920" marR="121920"/>
                </a:tc>
                <a:tc hMerge="1">
                  <a:txBody>
                    <a:bodyPr/>
                    <a:lstStyle/>
                    <a:p>
                      <a:endParaRPr lang="en-US" dirty="0"/>
                    </a:p>
                  </a:txBody>
                  <a:tcPr/>
                </a:tc>
              </a:tr>
              <a:tr h="370840">
                <a:tc>
                  <a:txBody>
                    <a:bodyPr/>
                    <a:lstStyle/>
                    <a:p>
                      <a:endParaRPr lang="en-US" sz="1600" dirty="0"/>
                    </a:p>
                  </a:txBody>
                  <a:tcPr marL="121920" marR="121920">
                    <a:solidFill>
                      <a:schemeClr val="accent1"/>
                    </a:solidFill>
                  </a:tcPr>
                </a:tc>
                <a:tc>
                  <a:txBody>
                    <a:bodyPr/>
                    <a:lstStyle/>
                    <a:p>
                      <a:pPr algn="ctr"/>
                      <a:r>
                        <a:rPr lang="en-US" sz="1600" dirty="0" smtClean="0"/>
                        <a:t>Men</a:t>
                      </a:r>
                      <a:endParaRPr lang="en-US" sz="1600" dirty="0"/>
                    </a:p>
                  </a:txBody>
                  <a:tcPr marL="121920" marR="121920">
                    <a:solidFill>
                      <a:schemeClr val="accent1"/>
                    </a:solidFill>
                  </a:tcPr>
                </a:tc>
                <a:tc>
                  <a:txBody>
                    <a:bodyPr/>
                    <a:lstStyle/>
                    <a:p>
                      <a:pPr algn="ctr"/>
                      <a:r>
                        <a:rPr lang="en-US" sz="1600" dirty="0" smtClean="0"/>
                        <a:t>Women</a:t>
                      </a:r>
                      <a:endParaRPr lang="en-US" sz="1600" dirty="0"/>
                    </a:p>
                  </a:txBody>
                  <a:tcPr marL="121920" marR="121920">
                    <a:solidFill>
                      <a:schemeClr val="accent1"/>
                    </a:solidFill>
                  </a:tcPr>
                </a:tc>
                <a:tc>
                  <a:txBody>
                    <a:bodyPr/>
                    <a:lstStyle/>
                    <a:p>
                      <a:pPr algn="ctr"/>
                      <a:r>
                        <a:rPr lang="en-US" sz="1600" dirty="0" smtClean="0"/>
                        <a:t>Men</a:t>
                      </a:r>
                      <a:endParaRPr lang="en-US" sz="1600" dirty="0"/>
                    </a:p>
                  </a:txBody>
                  <a:tcPr marL="121920" marR="121920">
                    <a:solidFill>
                      <a:schemeClr val="accent1"/>
                    </a:solidFill>
                  </a:tcPr>
                </a:tc>
                <a:tc>
                  <a:txBody>
                    <a:bodyPr/>
                    <a:lstStyle/>
                    <a:p>
                      <a:pPr algn="ctr"/>
                      <a:r>
                        <a:rPr lang="en-US" sz="1600" dirty="0" smtClean="0"/>
                        <a:t>Women</a:t>
                      </a:r>
                      <a:endParaRPr lang="en-US" sz="1600" dirty="0"/>
                    </a:p>
                  </a:txBody>
                  <a:tcPr marL="121920" marR="121920">
                    <a:solidFill>
                      <a:schemeClr val="accent1"/>
                    </a:solidFill>
                  </a:tcPr>
                </a:tc>
                <a:tc>
                  <a:txBody>
                    <a:bodyPr/>
                    <a:lstStyle/>
                    <a:p>
                      <a:pPr algn="ctr"/>
                      <a:r>
                        <a:rPr lang="en-US" sz="1600" dirty="0" smtClean="0"/>
                        <a:t>Men</a:t>
                      </a:r>
                      <a:endParaRPr lang="en-US" sz="1600" dirty="0"/>
                    </a:p>
                  </a:txBody>
                  <a:tcPr marL="121920" marR="121920">
                    <a:solidFill>
                      <a:schemeClr val="accent1"/>
                    </a:solidFill>
                  </a:tcPr>
                </a:tc>
                <a:tc>
                  <a:txBody>
                    <a:bodyPr/>
                    <a:lstStyle/>
                    <a:p>
                      <a:pPr algn="ctr"/>
                      <a:r>
                        <a:rPr lang="en-US" sz="1600" dirty="0" smtClean="0"/>
                        <a:t>Women</a:t>
                      </a:r>
                      <a:endParaRPr lang="en-US" sz="1600" dirty="0"/>
                    </a:p>
                  </a:txBody>
                  <a:tcPr marL="121920" marR="121920">
                    <a:solidFill>
                      <a:schemeClr val="accent1"/>
                    </a:solidFill>
                  </a:tcPr>
                </a:tc>
              </a:tr>
              <a:tr h="282257">
                <a:tc>
                  <a:txBody>
                    <a:bodyPr/>
                    <a:lstStyle/>
                    <a:p>
                      <a:r>
                        <a:rPr lang="en-US" sz="1600" dirty="0" smtClean="0"/>
                        <a:t>Pension</a:t>
                      </a:r>
                      <a:endParaRPr lang="en-US" sz="1600" dirty="0"/>
                    </a:p>
                  </a:txBody>
                  <a:tcPr marL="121920" marR="121920"/>
                </a:tc>
                <a:tc>
                  <a:txBody>
                    <a:bodyPr/>
                    <a:lstStyle/>
                    <a:p>
                      <a:pPr algn="ctr"/>
                      <a:r>
                        <a:rPr lang="en-US" sz="1600" baseline="0" dirty="0" smtClean="0"/>
                        <a:t>-0.36</a:t>
                      </a:r>
                      <a:r>
                        <a:rPr lang="en-US" sz="1600" baseline="30000" dirty="0" smtClean="0"/>
                        <a:t>***</a:t>
                      </a:r>
                      <a:endParaRPr lang="en-US" sz="1600" baseline="30000" dirty="0"/>
                    </a:p>
                  </a:txBody>
                  <a:tcPr marL="121920" marR="121920"/>
                </a:tc>
                <a:tc>
                  <a:txBody>
                    <a:bodyPr/>
                    <a:lstStyle/>
                    <a:p>
                      <a:pPr algn="ctr"/>
                      <a:r>
                        <a:rPr lang="en-US" sz="1600" dirty="0" smtClean="0"/>
                        <a:t>-0.39</a:t>
                      </a:r>
                      <a:r>
                        <a:rPr lang="en-US" sz="1600" baseline="30000" dirty="0" smtClean="0"/>
                        <a:t>***</a:t>
                      </a:r>
                      <a:endParaRPr lang="en-US" sz="1600" dirty="0"/>
                    </a:p>
                  </a:txBody>
                  <a:tcPr marL="121920" marR="12192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-0.44</a:t>
                      </a:r>
                      <a:r>
                        <a:rPr lang="en-US" sz="1600" baseline="30000" dirty="0" smtClean="0"/>
                        <a:t>***</a:t>
                      </a:r>
                      <a:endParaRPr lang="en-US" sz="1600" dirty="0" smtClean="0"/>
                    </a:p>
                  </a:txBody>
                  <a:tcPr marL="121920" marR="121920"/>
                </a:tc>
                <a:tc>
                  <a:txBody>
                    <a:bodyPr/>
                    <a:lstStyle/>
                    <a:p>
                      <a:pPr algn="ctr"/>
                      <a:r>
                        <a:rPr lang="en-US" sz="1600" dirty="0" smtClean="0"/>
                        <a:t>-0.39</a:t>
                      </a:r>
                      <a:r>
                        <a:rPr lang="en-US" sz="1600" baseline="30000" dirty="0" smtClean="0"/>
                        <a:t>***</a:t>
                      </a:r>
                      <a:endParaRPr lang="en-US" sz="1600" dirty="0"/>
                    </a:p>
                  </a:txBody>
                  <a:tcPr marL="121920" marR="121920"/>
                </a:tc>
                <a:tc>
                  <a:txBody>
                    <a:bodyPr/>
                    <a:lstStyle/>
                    <a:p>
                      <a:pPr algn="ctr"/>
                      <a:r>
                        <a:rPr lang="en-US" sz="1600" dirty="0" smtClean="0"/>
                        <a:t>-0.52</a:t>
                      </a:r>
                      <a:r>
                        <a:rPr lang="en-US" sz="1600" baseline="30000" dirty="0" smtClean="0"/>
                        <a:t>***</a:t>
                      </a:r>
                      <a:endParaRPr lang="en-US" sz="1600" dirty="0"/>
                    </a:p>
                  </a:txBody>
                  <a:tcPr marL="121920" marR="121920"/>
                </a:tc>
                <a:tc>
                  <a:txBody>
                    <a:bodyPr/>
                    <a:lstStyle/>
                    <a:p>
                      <a:pPr algn="ctr"/>
                      <a:r>
                        <a:rPr lang="en-US" sz="1600" dirty="0" smtClean="0"/>
                        <a:t>-0.28</a:t>
                      </a:r>
                      <a:r>
                        <a:rPr lang="en-US" sz="1600" baseline="30000" dirty="0" smtClean="0"/>
                        <a:t>***</a:t>
                      </a:r>
                      <a:endParaRPr lang="en-US" sz="1600" dirty="0"/>
                    </a:p>
                  </a:txBody>
                  <a:tcPr marL="121920" marR="121920"/>
                </a:tc>
              </a:tr>
              <a:tr h="274320">
                <a:tc>
                  <a:txBody>
                    <a:bodyPr/>
                    <a:lstStyle/>
                    <a:p>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c>
                  <a:txBody>
                    <a:bodyPr/>
                    <a:lstStyle/>
                    <a:p>
                      <a:pPr algn="ctr"/>
                      <a:endParaRPr lang="en-US" sz="1600"/>
                    </a:p>
                  </a:txBody>
                  <a:tcPr marL="121920" marR="121920"/>
                </a:tc>
                <a:tc>
                  <a:txBody>
                    <a:bodyPr/>
                    <a:lstStyle/>
                    <a:p>
                      <a:pPr algn="ctr"/>
                      <a:endParaRPr lang="en-US" sz="1600" dirty="0"/>
                    </a:p>
                  </a:txBody>
                  <a:tcPr marL="121920" marR="121920"/>
                </a:tc>
              </a:tr>
              <a:tr h="329184">
                <a:tc>
                  <a:txBody>
                    <a:bodyPr/>
                    <a:lstStyle/>
                    <a:p>
                      <a:r>
                        <a:rPr lang="en-US" sz="1600" dirty="0" smtClean="0"/>
                        <a:t>Disability, UI, Other</a:t>
                      </a:r>
                      <a:endParaRPr lang="en-US" sz="1600" dirty="0"/>
                    </a:p>
                  </a:txBody>
                  <a:tcPr marL="121920" marR="121920"/>
                </a:tc>
                <a:tc>
                  <a:txBody>
                    <a:bodyPr/>
                    <a:lstStyle/>
                    <a:p>
                      <a:pPr algn="ctr"/>
                      <a:r>
                        <a:rPr lang="en-US" sz="1600" dirty="0" smtClean="0"/>
                        <a:t>-0.34</a:t>
                      </a:r>
                      <a:r>
                        <a:rPr lang="en-US" sz="1600" baseline="30000" dirty="0" smtClean="0"/>
                        <a:t>***</a:t>
                      </a:r>
                      <a:endParaRPr lang="en-US" sz="1600" dirty="0"/>
                    </a:p>
                  </a:txBody>
                  <a:tcPr marL="121920" marR="121920"/>
                </a:tc>
                <a:tc>
                  <a:txBody>
                    <a:bodyPr/>
                    <a:lstStyle/>
                    <a:p>
                      <a:pPr algn="ctr"/>
                      <a:r>
                        <a:rPr lang="en-US" sz="1600" dirty="0" smtClean="0"/>
                        <a:t>-0.36</a:t>
                      </a:r>
                      <a:r>
                        <a:rPr lang="en-US" sz="1600" baseline="30000" dirty="0" smtClean="0"/>
                        <a:t>***</a:t>
                      </a:r>
                      <a:endParaRPr lang="en-US" sz="1600" dirty="0"/>
                    </a:p>
                  </a:txBody>
                  <a:tcPr marL="121920" marR="121920"/>
                </a:tc>
                <a:tc>
                  <a:txBody>
                    <a:bodyPr/>
                    <a:lstStyle/>
                    <a:p>
                      <a:pPr algn="ctr"/>
                      <a:r>
                        <a:rPr lang="en-US" sz="1600" dirty="0" smtClean="0"/>
                        <a:t>-0.39</a:t>
                      </a:r>
                      <a:r>
                        <a:rPr lang="en-US" sz="1600" baseline="30000" dirty="0" smtClean="0"/>
                        <a:t>***</a:t>
                      </a:r>
                      <a:endParaRPr lang="en-US" sz="1600" dirty="0"/>
                    </a:p>
                  </a:txBody>
                  <a:tcPr marL="121920" marR="121920"/>
                </a:tc>
                <a:tc>
                  <a:txBody>
                    <a:bodyPr/>
                    <a:lstStyle/>
                    <a:p>
                      <a:pPr algn="ctr"/>
                      <a:r>
                        <a:rPr lang="en-US" sz="1600" dirty="0" smtClean="0"/>
                        <a:t>-0.23</a:t>
                      </a:r>
                      <a:r>
                        <a:rPr lang="en-US" sz="1600" baseline="30000" dirty="0" smtClean="0"/>
                        <a:t>***</a:t>
                      </a:r>
                      <a:endParaRPr lang="en-US" sz="1600" dirty="0"/>
                    </a:p>
                  </a:txBody>
                  <a:tcPr marL="121920" marR="121920"/>
                </a:tc>
                <a:tc>
                  <a:txBody>
                    <a:bodyPr/>
                    <a:lstStyle/>
                    <a:p>
                      <a:pPr algn="ctr"/>
                      <a:r>
                        <a:rPr lang="en-US" sz="1600" dirty="0" smtClean="0"/>
                        <a:t>-0.50</a:t>
                      </a:r>
                      <a:r>
                        <a:rPr lang="en-US" sz="1600" baseline="30000" dirty="0" smtClean="0"/>
                        <a:t>***</a:t>
                      </a:r>
                      <a:endParaRPr lang="en-US" sz="1600" dirty="0"/>
                    </a:p>
                  </a:txBody>
                  <a:tcPr marL="121920" marR="121920"/>
                </a:tc>
                <a:tc>
                  <a:txBody>
                    <a:bodyPr/>
                    <a:lstStyle/>
                    <a:p>
                      <a:pPr algn="ctr"/>
                      <a:r>
                        <a:rPr lang="en-US" sz="1600" dirty="0" smtClean="0"/>
                        <a:t>-0.28</a:t>
                      </a:r>
                      <a:r>
                        <a:rPr lang="en-US" sz="1600" baseline="30000" dirty="0" smtClean="0"/>
                        <a:t>***</a:t>
                      </a:r>
                      <a:endParaRPr lang="en-US" sz="1600" dirty="0"/>
                    </a:p>
                  </a:txBody>
                  <a:tcPr marL="121920" marR="121920"/>
                </a:tc>
              </a:tr>
              <a:tr h="329184">
                <a:tc>
                  <a:txBody>
                    <a:bodyPr/>
                    <a:lstStyle/>
                    <a:p>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c>
                  <a:txBody>
                    <a:bodyPr/>
                    <a:lstStyle/>
                    <a:p>
                      <a:pPr algn="ctr"/>
                      <a:endParaRPr lang="en-US" sz="1600"/>
                    </a:p>
                  </a:txBody>
                  <a:tcPr marL="121920" marR="121920"/>
                </a:tc>
              </a:tr>
              <a:tr h="329184">
                <a:tc>
                  <a:txBody>
                    <a:bodyPr/>
                    <a:lstStyle/>
                    <a:p>
                      <a:r>
                        <a:rPr lang="en-US" sz="1600" dirty="0" smtClean="0"/>
                        <a:t>ADL</a:t>
                      </a:r>
                      <a:r>
                        <a:rPr lang="en-US" sz="1600" baseline="0" dirty="0" smtClean="0"/>
                        <a:t> Z-Score</a:t>
                      </a:r>
                      <a:endParaRPr lang="en-US" sz="1600" dirty="0"/>
                    </a:p>
                  </a:txBody>
                  <a:tcPr marL="121920" marR="121920"/>
                </a:tc>
                <a:tc>
                  <a:txBody>
                    <a:bodyPr/>
                    <a:lstStyle/>
                    <a:p>
                      <a:pPr algn="ctr"/>
                      <a:r>
                        <a:rPr lang="en-US" sz="1600" dirty="0" smtClean="0"/>
                        <a:t>-0.02</a:t>
                      </a:r>
                      <a:r>
                        <a:rPr lang="en-US" sz="1600" baseline="30000" dirty="0" smtClean="0"/>
                        <a:t>***</a:t>
                      </a:r>
                      <a:endParaRPr lang="en-US" sz="1600" dirty="0"/>
                    </a:p>
                  </a:txBody>
                  <a:tcPr marL="121920" marR="121920"/>
                </a:tc>
                <a:tc>
                  <a:txBody>
                    <a:bodyPr/>
                    <a:lstStyle/>
                    <a:p>
                      <a:pPr algn="ctr"/>
                      <a:r>
                        <a:rPr lang="en-US" sz="1600" dirty="0" smtClean="0"/>
                        <a:t>-0.01</a:t>
                      </a:r>
                      <a:endParaRPr lang="en-US" sz="1600" dirty="0"/>
                    </a:p>
                  </a:txBody>
                  <a:tcPr marL="121920" marR="121920"/>
                </a:tc>
                <a:tc>
                  <a:txBody>
                    <a:bodyPr/>
                    <a:lstStyle/>
                    <a:p>
                      <a:pPr algn="ctr"/>
                      <a:r>
                        <a:rPr lang="en-US" sz="1600" dirty="0" smtClean="0"/>
                        <a:t>-0.00</a:t>
                      </a:r>
                      <a:endParaRPr lang="en-US" sz="1600" dirty="0"/>
                    </a:p>
                  </a:txBody>
                  <a:tcPr marL="121920" marR="121920"/>
                </a:tc>
                <a:tc>
                  <a:txBody>
                    <a:bodyPr/>
                    <a:lstStyle/>
                    <a:p>
                      <a:pPr algn="ctr"/>
                      <a:r>
                        <a:rPr lang="en-US" sz="1600" dirty="0" smtClean="0"/>
                        <a:t>-0.01</a:t>
                      </a:r>
                      <a:endParaRPr lang="en-US" sz="1600" dirty="0"/>
                    </a:p>
                  </a:txBody>
                  <a:tcPr marL="121920" marR="121920"/>
                </a:tc>
                <a:tc>
                  <a:txBody>
                    <a:bodyPr/>
                    <a:lstStyle/>
                    <a:p>
                      <a:pPr algn="ctr"/>
                      <a:r>
                        <a:rPr lang="en-US" sz="1600" dirty="0" smtClean="0"/>
                        <a:t>0.00</a:t>
                      </a:r>
                      <a:endParaRPr lang="en-US" sz="1600" dirty="0"/>
                    </a:p>
                  </a:txBody>
                  <a:tcPr marL="121920" marR="121920"/>
                </a:tc>
                <a:tc>
                  <a:txBody>
                    <a:bodyPr/>
                    <a:lstStyle/>
                    <a:p>
                      <a:pPr algn="ctr"/>
                      <a:r>
                        <a:rPr lang="en-US" sz="1600" dirty="0" smtClean="0"/>
                        <a:t>-0.01</a:t>
                      </a:r>
                      <a:endParaRPr lang="en-US" sz="1600" dirty="0"/>
                    </a:p>
                  </a:txBody>
                  <a:tcPr marL="121920" marR="121920"/>
                </a:tc>
              </a:tr>
              <a:tr h="329184">
                <a:tc>
                  <a:txBody>
                    <a:bodyPr/>
                    <a:lstStyle/>
                    <a:p>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r>
              <a:tr h="329184">
                <a:tc>
                  <a:txBody>
                    <a:bodyPr/>
                    <a:lstStyle/>
                    <a:p>
                      <a:r>
                        <a:rPr lang="en-US" sz="1600" dirty="0" smtClean="0"/>
                        <a:t>IADL Z-Score</a:t>
                      </a:r>
                      <a:endParaRPr lang="en-US" sz="1600" dirty="0"/>
                    </a:p>
                  </a:txBody>
                  <a:tcPr marL="121920" marR="121920"/>
                </a:tc>
                <a:tc>
                  <a:txBody>
                    <a:bodyPr/>
                    <a:lstStyle/>
                    <a:p>
                      <a:pPr algn="ctr"/>
                      <a:r>
                        <a:rPr lang="en-US" sz="1600" dirty="0" smtClean="0"/>
                        <a:t>-0.03</a:t>
                      </a:r>
                      <a:r>
                        <a:rPr lang="en-US" sz="1600" baseline="30000" dirty="0" smtClean="0"/>
                        <a:t>***</a:t>
                      </a:r>
                      <a:endParaRPr lang="en-US" sz="1600" dirty="0"/>
                    </a:p>
                  </a:txBody>
                  <a:tcPr marL="121920" marR="121920"/>
                </a:tc>
                <a:tc>
                  <a:txBody>
                    <a:bodyPr/>
                    <a:lstStyle/>
                    <a:p>
                      <a:pPr algn="ctr"/>
                      <a:r>
                        <a:rPr lang="en-US" sz="1600" dirty="0" smtClean="0"/>
                        <a:t>-0.02</a:t>
                      </a:r>
                      <a:r>
                        <a:rPr lang="en-US" sz="1600" baseline="30000" dirty="0" smtClean="0"/>
                        <a:t>***</a:t>
                      </a:r>
                      <a:endParaRPr lang="en-US" sz="1600" dirty="0"/>
                    </a:p>
                  </a:txBody>
                  <a:tcPr marL="121920" marR="121920"/>
                </a:tc>
                <a:tc>
                  <a:txBody>
                    <a:bodyPr/>
                    <a:lstStyle/>
                    <a:p>
                      <a:pPr algn="ctr"/>
                      <a:r>
                        <a:rPr lang="en-US" sz="1600" dirty="0" smtClean="0"/>
                        <a:t>-0.04</a:t>
                      </a:r>
                      <a:r>
                        <a:rPr lang="en-US" sz="1600" baseline="30000" dirty="0" smtClean="0"/>
                        <a:t>***</a:t>
                      </a:r>
                      <a:endParaRPr lang="en-US" sz="1600" dirty="0"/>
                    </a:p>
                  </a:txBody>
                  <a:tcPr marL="121920" marR="121920"/>
                </a:tc>
                <a:tc>
                  <a:txBody>
                    <a:bodyPr/>
                    <a:lstStyle/>
                    <a:p>
                      <a:pPr algn="ctr"/>
                      <a:r>
                        <a:rPr lang="en-US" sz="1600" dirty="0" smtClean="0"/>
                        <a:t>-0.02</a:t>
                      </a:r>
                      <a:r>
                        <a:rPr lang="en-US" sz="1600" baseline="30000" dirty="0" smtClean="0"/>
                        <a:t>***</a:t>
                      </a:r>
                      <a:endParaRPr lang="en-US" sz="1600" dirty="0"/>
                    </a:p>
                  </a:txBody>
                  <a:tcPr marL="121920" marR="121920"/>
                </a:tc>
                <a:tc>
                  <a:txBody>
                    <a:bodyPr/>
                    <a:lstStyle/>
                    <a:p>
                      <a:pPr algn="ctr"/>
                      <a:r>
                        <a:rPr lang="en-US" sz="1600" dirty="0" smtClean="0"/>
                        <a:t>-0.03</a:t>
                      </a:r>
                      <a:r>
                        <a:rPr lang="en-US" sz="1600" baseline="30000" dirty="0" smtClean="0"/>
                        <a:t>***</a:t>
                      </a:r>
                      <a:endParaRPr lang="en-US" sz="1600" dirty="0"/>
                    </a:p>
                  </a:txBody>
                  <a:tcPr marL="121920" marR="121920"/>
                </a:tc>
                <a:tc>
                  <a:txBody>
                    <a:bodyPr/>
                    <a:lstStyle/>
                    <a:p>
                      <a:pPr algn="ctr"/>
                      <a:r>
                        <a:rPr lang="en-US" sz="1600" dirty="0" smtClean="0"/>
                        <a:t>-0.03</a:t>
                      </a:r>
                      <a:r>
                        <a:rPr lang="en-US" sz="1600" baseline="30000" dirty="0" smtClean="0"/>
                        <a:t>***</a:t>
                      </a:r>
                      <a:endParaRPr lang="en-US" sz="1600" dirty="0"/>
                    </a:p>
                  </a:txBody>
                  <a:tcPr marL="121920" marR="121920"/>
                </a:tc>
              </a:tr>
              <a:tr h="329184">
                <a:tc>
                  <a:txBody>
                    <a:bodyPr/>
                    <a:lstStyle/>
                    <a:p>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r>
              <a:tr h="329184">
                <a:tc>
                  <a:txBody>
                    <a:bodyPr/>
                    <a:lstStyle/>
                    <a:p>
                      <a:r>
                        <a:rPr lang="en-US" sz="1600" dirty="0" smtClean="0"/>
                        <a:t>High School &amp;</a:t>
                      </a:r>
                      <a:r>
                        <a:rPr lang="en-US" sz="1600" baseline="0" dirty="0" smtClean="0"/>
                        <a:t> Above</a:t>
                      </a:r>
                      <a:endParaRPr lang="en-US" sz="1600" dirty="0"/>
                    </a:p>
                  </a:txBody>
                  <a:tcPr marL="121920" marR="121920"/>
                </a:tc>
                <a:tc>
                  <a:txBody>
                    <a:bodyPr/>
                    <a:lstStyle/>
                    <a:p>
                      <a:pPr algn="ctr"/>
                      <a:r>
                        <a:rPr lang="en-US" sz="1600" dirty="0" smtClean="0"/>
                        <a:t>-0.09</a:t>
                      </a:r>
                      <a:endParaRPr lang="en-US" sz="1600" dirty="0"/>
                    </a:p>
                  </a:txBody>
                  <a:tcPr marL="121920" marR="121920"/>
                </a:tc>
                <a:tc>
                  <a:txBody>
                    <a:bodyPr/>
                    <a:lstStyle/>
                    <a:p>
                      <a:pPr algn="ctr"/>
                      <a:r>
                        <a:rPr lang="en-US" sz="1600" dirty="0" smtClean="0"/>
                        <a:t>-0.04</a:t>
                      </a:r>
                      <a:endParaRPr lang="en-US" sz="1600" dirty="0"/>
                    </a:p>
                  </a:txBody>
                  <a:tcPr marL="121920" marR="121920"/>
                </a:tc>
                <a:tc>
                  <a:txBody>
                    <a:bodyPr/>
                    <a:lstStyle/>
                    <a:p>
                      <a:pPr algn="ctr"/>
                      <a:r>
                        <a:rPr lang="en-US" sz="1600" dirty="0" smtClean="0"/>
                        <a:t>0.13</a:t>
                      </a:r>
                      <a:endParaRPr lang="en-US" sz="1600" dirty="0"/>
                    </a:p>
                  </a:txBody>
                  <a:tcPr marL="121920" marR="121920"/>
                </a:tc>
                <a:tc>
                  <a:txBody>
                    <a:bodyPr/>
                    <a:lstStyle/>
                    <a:p>
                      <a:pPr algn="ctr"/>
                      <a:r>
                        <a:rPr lang="en-US" sz="1600" dirty="0" smtClean="0"/>
                        <a:t>0.20</a:t>
                      </a:r>
                      <a:r>
                        <a:rPr lang="en-US" sz="1600" baseline="30000" dirty="0" smtClean="0"/>
                        <a:t>***</a:t>
                      </a:r>
                      <a:endParaRPr lang="en-US" sz="1600" dirty="0"/>
                    </a:p>
                  </a:txBody>
                  <a:tcPr marL="121920" marR="121920"/>
                </a:tc>
                <a:tc>
                  <a:txBody>
                    <a:bodyPr/>
                    <a:lstStyle/>
                    <a:p>
                      <a:pPr algn="ctr"/>
                      <a:r>
                        <a:rPr lang="en-US" sz="1600" dirty="0" smtClean="0"/>
                        <a:t>0.14</a:t>
                      </a:r>
                      <a:r>
                        <a:rPr lang="en-US" sz="1600" baseline="30000" dirty="0" smtClean="0"/>
                        <a:t>***</a:t>
                      </a:r>
                      <a:endParaRPr lang="en-US" sz="1600" dirty="0"/>
                    </a:p>
                  </a:txBody>
                  <a:tcPr marL="121920" marR="121920"/>
                </a:tc>
                <a:tc>
                  <a:txBody>
                    <a:bodyPr/>
                    <a:lstStyle/>
                    <a:p>
                      <a:pPr algn="ctr"/>
                      <a:r>
                        <a:rPr lang="en-US" sz="1600" dirty="0" smtClean="0"/>
                        <a:t>0.03</a:t>
                      </a:r>
                      <a:endParaRPr lang="en-US" sz="1600" dirty="0"/>
                    </a:p>
                  </a:txBody>
                  <a:tcPr marL="121920" marR="121920"/>
                </a:tc>
              </a:tr>
              <a:tr h="329184">
                <a:tc>
                  <a:txBody>
                    <a:bodyPr/>
                    <a:lstStyle/>
                    <a:p>
                      <a:endParaRPr lang="en-US" sz="160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r>
              <a:tr h="329184">
                <a:tc rowSpan="2">
                  <a:txBody>
                    <a:bodyPr/>
                    <a:lstStyle/>
                    <a:p>
                      <a:r>
                        <a:rPr lang="en-US" sz="1600" dirty="0" smtClean="0"/>
                        <a:t>HH Member Between 60 and 80</a:t>
                      </a:r>
                      <a:endParaRPr lang="en-US" sz="1600" dirty="0"/>
                    </a:p>
                  </a:txBody>
                  <a:tcPr marL="121920" marR="121920"/>
                </a:tc>
                <a:tc>
                  <a:txBody>
                    <a:bodyPr/>
                    <a:lstStyle/>
                    <a:p>
                      <a:pPr algn="ctr"/>
                      <a:r>
                        <a:rPr lang="en-US" sz="1600" dirty="0" smtClean="0"/>
                        <a:t>-0.04</a:t>
                      </a:r>
                      <a:endParaRPr lang="en-US" sz="1600" dirty="0"/>
                    </a:p>
                  </a:txBody>
                  <a:tcPr marL="121920" marR="12192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-0.06</a:t>
                      </a:r>
                      <a:r>
                        <a:rPr lang="en-US" sz="1600" baseline="30000" dirty="0" smtClean="0"/>
                        <a:t>***</a:t>
                      </a:r>
                      <a:endParaRPr lang="en-US" sz="1600" dirty="0" smtClean="0"/>
                    </a:p>
                  </a:txBody>
                  <a:tcPr marL="121920" marR="121920"/>
                </a:tc>
                <a:tc>
                  <a:txBody>
                    <a:bodyPr/>
                    <a:lstStyle/>
                    <a:p>
                      <a:pPr algn="ctr"/>
                      <a:r>
                        <a:rPr lang="en-US" sz="1600" dirty="0" smtClean="0"/>
                        <a:t>-0.06</a:t>
                      </a:r>
                      <a:endParaRPr lang="en-US" sz="1600" dirty="0"/>
                    </a:p>
                  </a:txBody>
                  <a:tcPr marL="121920" marR="121920"/>
                </a:tc>
                <a:tc>
                  <a:txBody>
                    <a:bodyPr/>
                    <a:lstStyle/>
                    <a:p>
                      <a:pPr algn="ctr"/>
                      <a:r>
                        <a:rPr lang="en-US" sz="1600" dirty="0" smtClean="0"/>
                        <a:t>-0.03</a:t>
                      </a:r>
                      <a:endParaRPr lang="en-US" sz="1600" dirty="0"/>
                    </a:p>
                  </a:txBody>
                  <a:tcPr marL="121920" marR="121920"/>
                </a:tc>
                <a:tc>
                  <a:txBody>
                    <a:bodyPr/>
                    <a:lstStyle/>
                    <a:p>
                      <a:pPr algn="ctr"/>
                      <a:r>
                        <a:rPr lang="en-US" sz="1600" dirty="0" smtClean="0"/>
                        <a:t>-0.03</a:t>
                      </a:r>
                      <a:endParaRPr lang="en-US" sz="1600" dirty="0"/>
                    </a:p>
                  </a:txBody>
                  <a:tcPr marL="121920" marR="121920"/>
                </a:tc>
                <a:tc>
                  <a:txBody>
                    <a:bodyPr/>
                    <a:lstStyle/>
                    <a:p>
                      <a:pPr algn="ctr"/>
                      <a:r>
                        <a:rPr lang="en-US" sz="1600" dirty="0" smtClean="0"/>
                        <a:t>0.01</a:t>
                      </a:r>
                      <a:endParaRPr lang="en-US" sz="1600" dirty="0"/>
                    </a:p>
                  </a:txBody>
                  <a:tcPr marL="121920" marR="121920"/>
                </a:tc>
              </a:tr>
              <a:tr h="329184">
                <a:tc vMerge="1">
                  <a:txBody>
                    <a:bodyPr/>
                    <a:lstStyle/>
                    <a:p>
                      <a:endParaRPr lang="en-US" sz="1600" dirty="0"/>
                    </a:p>
                  </a:txBody>
                  <a:tcPr/>
                </a:tc>
                <a:tc>
                  <a:txBody>
                    <a:bodyPr/>
                    <a:lstStyle/>
                    <a:p>
                      <a:pPr algn="ctr"/>
                      <a:endParaRPr lang="en-US" sz="1600"/>
                    </a:p>
                  </a:txBody>
                  <a:tcPr marL="121920" marR="121920"/>
                </a:tc>
                <a:tc>
                  <a:txBody>
                    <a:bodyPr/>
                    <a:lstStyle/>
                    <a:p>
                      <a:pPr algn="ctr"/>
                      <a:endParaRPr lang="en-US" sz="1600"/>
                    </a:p>
                  </a:txBody>
                  <a:tcPr marL="121920" marR="121920"/>
                </a:tc>
                <a:tc>
                  <a:txBody>
                    <a:bodyPr/>
                    <a:lstStyle/>
                    <a:p>
                      <a:pPr algn="ctr"/>
                      <a:endParaRPr lang="en-US" sz="160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c>
                  <a:txBody>
                    <a:bodyPr/>
                    <a:lstStyle/>
                    <a:p>
                      <a:pPr algn="ctr"/>
                      <a:endParaRPr lang="en-US" sz="1600" dirty="0"/>
                    </a:p>
                  </a:txBody>
                  <a:tcPr marL="121920" marR="121920"/>
                </a:tc>
              </a:tr>
            </a:tbl>
          </a:graphicData>
        </a:graphic>
      </p:graphicFrame>
      <p:sp>
        <p:nvSpPr>
          <p:cNvPr id="3" name="Title 2"/>
          <p:cNvSpPr>
            <a:spLocks noGrp="1"/>
          </p:cNvSpPr>
          <p:nvPr>
            <p:ph type="title"/>
          </p:nvPr>
        </p:nvSpPr>
        <p:spPr/>
        <p:txBody>
          <a:bodyPr vert="horz" anchor="ctr">
            <a:normAutofit fontScale="90000"/>
          </a:bodyPr>
          <a:lstStyle/>
          <a:p>
            <a:r>
              <a:rPr lang="en-US" sz="3600" dirty="0"/>
              <a:t>V. Taxation/Benefits obviously important determinants </a:t>
            </a:r>
            <a:r>
              <a:rPr lang="en-US" sz="3600" dirty="0"/>
              <a:t>of </a:t>
            </a:r>
            <a:r>
              <a:rPr lang="en-US" sz="3600" dirty="0"/>
              <a:t>employment </a:t>
            </a:r>
            <a:r>
              <a:rPr lang="en-US" sz="3600" dirty="0"/>
              <a:t>among elderly: </a:t>
            </a:r>
            <a:r>
              <a:rPr lang="en-US" sz="3600" dirty="0"/>
              <a:t>Regression-based </a:t>
            </a:r>
            <a:r>
              <a:rPr lang="en-US" sz="3600" dirty="0"/>
              <a:t>e</a:t>
            </a:r>
            <a:r>
              <a:rPr lang="en-US" sz="3600" dirty="0"/>
              <a:t>vidence</a:t>
            </a:r>
            <a:endParaRPr lang="en-US" sz="3600" dirty="0"/>
          </a:p>
        </p:txBody>
      </p:sp>
      <p:sp>
        <p:nvSpPr>
          <p:cNvPr id="5" name="TextBox 4"/>
          <p:cNvSpPr txBox="1"/>
          <p:nvPr/>
        </p:nvSpPr>
        <p:spPr>
          <a:xfrm>
            <a:off x="609600" y="6531397"/>
            <a:ext cx="8128000" cy="215444"/>
          </a:xfrm>
          <a:prstGeom prst="rect">
            <a:avLst/>
          </a:prstGeom>
          <a:noFill/>
        </p:spPr>
        <p:txBody>
          <a:bodyPr wrap="square" rtlCol="0">
            <a:spAutoFit/>
          </a:bodyPr>
          <a:lstStyle/>
          <a:p>
            <a:r>
              <a:rPr lang="en-US" sz="800" dirty="0" smtClean="0"/>
              <a:t>Source: Estimates based on SHARE..</a:t>
            </a:r>
            <a:endParaRPr lang="en-US" sz="800" dirty="0"/>
          </a:p>
        </p:txBody>
      </p:sp>
    </p:spTree>
    <p:extLst>
      <p:ext uri="{BB962C8B-B14F-4D97-AF65-F5344CB8AC3E}">
        <p14:creationId xmlns:p14="http://schemas.microsoft.com/office/powerpoint/2010/main" val="20485499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a:bodyPr>
          <a:lstStyle/>
          <a:p>
            <a:r>
              <a:rPr lang="en-US" sz="3600" dirty="0"/>
              <a:t>Taxation and benefits (1)</a:t>
            </a:r>
            <a:endParaRPr lang="en-US" sz="3600" dirty="0"/>
          </a:p>
        </p:txBody>
      </p:sp>
      <p:graphicFrame>
        <p:nvGraphicFramePr>
          <p:cNvPr id="5" name="Table 4"/>
          <p:cNvGraphicFramePr>
            <a:graphicFrameLocks noGrp="1"/>
          </p:cNvGraphicFramePr>
          <p:nvPr>
            <p:extLst>
              <p:ext uri="{D42A27DB-BD31-4B8C-83A1-F6EECF244321}">
                <p14:modId xmlns:p14="http://schemas.microsoft.com/office/powerpoint/2010/main" val="983741331"/>
              </p:ext>
            </p:extLst>
          </p:nvPr>
        </p:nvGraphicFramePr>
        <p:xfrm>
          <a:off x="800100" y="1651000"/>
          <a:ext cx="10998200" cy="5060642"/>
        </p:xfrm>
        <a:graphic>
          <a:graphicData uri="http://schemas.openxmlformats.org/drawingml/2006/table">
            <a:tbl>
              <a:tblPr firstRow="1" firstCol="1" bandRow="1">
                <a:tableStyleId>{5C22544A-7EE6-4342-B048-85BDC9FD1C3A}</a:tableStyleId>
              </a:tblPr>
              <a:tblGrid>
                <a:gridCol w="2737787"/>
                <a:gridCol w="2385691"/>
                <a:gridCol w="3478182"/>
                <a:gridCol w="2396540"/>
              </a:tblGrid>
              <a:tr h="111076">
                <a:tc>
                  <a:txBody>
                    <a:bodyPr/>
                    <a:lstStyle/>
                    <a:p>
                      <a:pPr marL="0" marR="0" algn="ctr">
                        <a:lnSpc>
                          <a:spcPct val="115000"/>
                        </a:lnSpc>
                        <a:spcBef>
                          <a:spcPts val="0"/>
                        </a:spcBef>
                        <a:spcAft>
                          <a:spcPts val="0"/>
                        </a:spcAft>
                      </a:pPr>
                      <a:r>
                        <a:rPr lang="en-US" sz="1600" dirty="0">
                          <a:effectLst/>
                        </a:rPr>
                        <a:t>Objectives</a:t>
                      </a:r>
                      <a:endParaRPr lang="en-US" sz="1600" dirty="0">
                        <a:effectLst/>
                        <a:latin typeface="Calibri"/>
                        <a:ea typeface="Calibri"/>
                        <a:cs typeface="Times New Roman"/>
                      </a:endParaRPr>
                    </a:p>
                  </a:txBody>
                  <a:tcPr marL="51038" marR="51038" marT="0" marB="0"/>
                </a:tc>
                <a:tc>
                  <a:txBody>
                    <a:bodyPr/>
                    <a:lstStyle/>
                    <a:p>
                      <a:pPr marL="0" marR="0" algn="ctr">
                        <a:lnSpc>
                          <a:spcPct val="115000"/>
                        </a:lnSpc>
                        <a:spcBef>
                          <a:spcPts val="0"/>
                        </a:spcBef>
                        <a:spcAft>
                          <a:spcPts val="0"/>
                        </a:spcAft>
                      </a:pPr>
                      <a:r>
                        <a:rPr lang="en-US" sz="1600">
                          <a:effectLst/>
                        </a:rPr>
                        <a:t>Design</a:t>
                      </a:r>
                      <a:endParaRPr lang="en-US" sz="1600">
                        <a:effectLst/>
                        <a:latin typeface="Calibri"/>
                        <a:ea typeface="Calibri"/>
                        <a:cs typeface="Times New Roman"/>
                      </a:endParaRPr>
                    </a:p>
                  </a:txBody>
                  <a:tcPr marL="51038" marR="51038" marT="0" marB="0"/>
                </a:tc>
                <a:tc>
                  <a:txBody>
                    <a:bodyPr/>
                    <a:lstStyle/>
                    <a:p>
                      <a:pPr marL="0" marR="0" algn="ctr">
                        <a:lnSpc>
                          <a:spcPct val="115000"/>
                        </a:lnSpc>
                        <a:spcBef>
                          <a:spcPts val="0"/>
                        </a:spcBef>
                        <a:spcAft>
                          <a:spcPts val="0"/>
                        </a:spcAft>
                      </a:pPr>
                      <a:r>
                        <a:rPr lang="en-US" sz="1600">
                          <a:effectLst/>
                        </a:rPr>
                        <a:t>Evaluation Methods</a:t>
                      </a:r>
                      <a:endParaRPr lang="en-US" sz="1600">
                        <a:effectLst/>
                        <a:latin typeface="Calibri"/>
                        <a:ea typeface="Calibri"/>
                        <a:cs typeface="Times New Roman"/>
                      </a:endParaRPr>
                    </a:p>
                  </a:txBody>
                  <a:tcPr marL="51038" marR="51038" marT="0" marB="0"/>
                </a:tc>
                <a:tc>
                  <a:txBody>
                    <a:bodyPr/>
                    <a:lstStyle/>
                    <a:p>
                      <a:pPr marL="0" marR="0" algn="ctr">
                        <a:lnSpc>
                          <a:spcPct val="115000"/>
                        </a:lnSpc>
                        <a:spcBef>
                          <a:spcPts val="0"/>
                        </a:spcBef>
                        <a:spcAft>
                          <a:spcPts val="0"/>
                        </a:spcAft>
                      </a:pPr>
                      <a:r>
                        <a:rPr lang="en-US" sz="1600">
                          <a:effectLst/>
                        </a:rPr>
                        <a:t>Results</a:t>
                      </a:r>
                      <a:endParaRPr lang="en-US" sz="1600">
                        <a:effectLst/>
                        <a:latin typeface="Calibri"/>
                        <a:ea typeface="Calibri"/>
                        <a:cs typeface="Times New Roman"/>
                      </a:endParaRPr>
                    </a:p>
                  </a:txBody>
                  <a:tcPr marL="51038" marR="51038" marT="0" marB="0"/>
                </a:tc>
              </a:tr>
              <a:tr h="1565174">
                <a:tc>
                  <a:txBody>
                    <a:bodyPr/>
                    <a:lstStyle/>
                    <a:p>
                      <a:pPr marL="0" marR="0">
                        <a:lnSpc>
                          <a:spcPct val="115000"/>
                        </a:lnSpc>
                        <a:spcBef>
                          <a:spcPts val="0"/>
                        </a:spcBef>
                        <a:spcAft>
                          <a:spcPts val="0"/>
                        </a:spcAft>
                      </a:pPr>
                      <a:r>
                        <a:rPr lang="en-US" sz="1600" dirty="0">
                          <a:effectLst/>
                        </a:rPr>
                        <a:t>Increase incentives to work of older workers in Finland (</a:t>
                      </a:r>
                      <a:r>
                        <a:rPr lang="en-US" sz="1600" dirty="0" err="1">
                          <a:effectLst/>
                        </a:rPr>
                        <a:t>Kyyrä</a:t>
                      </a:r>
                      <a:r>
                        <a:rPr lang="en-US" sz="1600" dirty="0">
                          <a:effectLst/>
                        </a:rPr>
                        <a:t> and </a:t>
                      </a:r>
                      <a:r>
                        <a:rPr lang="en-US" sz="1600" dirty="0" err="1">
                          <a:effectLst/>
                        </a:rPr>
                        <a:t>Ollikainen</a:t>
                      </a:r>
                      <a:r>
                        <a:rPr lang="en-US" sz="1600" dirty="0">
                          <a:effectLst/>
                        </a:rPr>
                        <a:t>, 2008 Journal of Public Economics; </a:t>
                      </a:r>
                      <a:r>
                        <a:rPr lang="en-US" sz="1600" dirty="0" err="1">
                          <a:effectLst/>
                        </a:rPr>
                        <a:t>Kyyrä</a:t>
                      </a:r>
                      <a:r>
                        <a:rPr lang="en-US" sz="1600" dirty="0">
                          <a:effectLst/>
                        </a:rPr>
                        <a:t> and </a:t>
                      </a:r>
                      <a:r>
                        <a:rPr lang="en-US" sz="1600" dirty="0" err="1">
                          <a:effectLst/>
                        </a:rPr>
                        <a:t>Wilke</a:t>
                      </a:r>
                      <a:r>
                        <a:rPr lang="en-US" sz="1600" dirty="0">
                          <a:effectLst/>
                        </a:rPr>
                        <a:t>, 2007 Journal of the European Economic Association)</a:t>
                      </a:r>
                      <a:endParaRPr lang="en-US" sz="1600" dirty="0">
                        <a:effectLst/>
                        <a:latin typeface="Calibri"/>
                        <a:ea typeface="Calibri"/>
                        <a:cs typeface="Times New Roman"/>
                      </a:endParaRPr>
                    </a:p>
                  </a:txBody>
                  <a:tcPr marL="51038" marR="51038" marT="0" marB="0"/>
                </a:tc>
                <a:tc>
                  <a:txBody>
                    <a:bodyPr/>
                    <a:lstStyle/>
                    <a:p>
                      <a:pPr marL="0" marR="0">
                        <a:lnSpc>
                          <a:spcPct val="115000"/>
                        </a:lnSpc>
                        <a:spcBef>
                          <a:spcPts val="0"/>
                        </a:spcBef>
                        <a:spcAft>
                          <a:spcPts val="0"/>
                        </a:spcAft>
                      </a:pPr>
                      <a:r>
                        <a:rPr lang="en-US" sz="1600">
                          <a:effectLst/>
                        </a:rPr>
                        <a:t>Eligibility age of persons receiving older age unemployment benefits was raised from 53 to 55</a:t>
                      </a:r>
                      <a:endParaRPr lang="en-US" sz="1600">
                        <a:effectLst/>
                        <a:latin typeface="Calibri"/>
                        <a:ea typeface="Calibri"/>
                        <a:cs typeface="Times New Roman"/>
                      </a:endParaRPr>
                    </a:p>
                  </a:txBody>
                  <a:tcPr marL="51038" marR="51038" marT="0" marB="0"/>
                </a:tc>
                <a:tc>
                  <a:txBody>
                    <a:bodyPr/>
                    <a:lstStyle/>
                    <a:p>
                      <a:pPr marL="0" marR="0">
                        <a:lnSpc>
                          <a:spcPct val="115000"/>
                        </a:lnSpc>
                        <a:spcBef>
                          <a:spcPts val="0"/>
                        </a:spcBef>
                        <a:spcAft>
                          <a:spcPts val="0"/>
                        </a:spcAft>
                      </a:pPr>
                      <a:r>
                        <a:rPr lang="en-US" sz="1600" dirty="0" smtClean="0">
                          <a:effectLst/>
                        </a:rPr>
                        <a:t>Panel </a:t>
                      </a:r>
                      <a:r>
                        <a:rPr lang="en-US" sz="1600" dirty="0">
                          <a:effectLst/>
                        </a:rPr>
                        <a:t>data from record of Finnish Employment Statistics database that merges information from several  administrative registers (covers the entire Finnish population). Estimation approach is stratified version of the competing risks Cox proportional hazard model</a:t>
                      </a:r>
                      <a:endParaRPr lang="en-US" sz="1600" dirty="0">
                        <a:effectLst/>
                        <a:latin typeface="Calibri"/>
                        <a:ea typeface="Calibri"/>
                        <a:cs typeface="Times New Roman"/>
                      </a:endParaRPr>
                    </a:p>
                  </a:txBody>
                  <a:tcPr marL="51038" marR="51038" marT="0" marB="0"/>
                </a:tc>
                <a:tc>
                  <a:txBody>
                    <a:bodyPr/>
                    <a:lstStyle/>
                    <a:p>
                      <a:pPr marL="0" marR="0">
                        <a:lnSpc>
                          <a:spcPct val="115000"/>
                        </a:lnSpc>
                        <a:spcBef>
                          <a:spcPts val="0"/>
                        </a:spcBef>
                        <a:spcAft>
                          <a:spcPts val="0"/>
                        </a:spcAft>
                      </a:pPr>
                      <a:r>
                        <a:rPr lang="en-US" sz="1600">
                          <a:effectLst/>
                        </a:rPr>
                        <a:t>Re-employment probability roughly doubled. Large savings.</a:t>
                      </a:r>
                      <a:endParaRPr lang="en-US" sz="1600">
                        <a:effectLst/>
                        <a:latin typeface="Calibri"/>
                        <a:ea typeface="Calibri"/>
                        <a:cs typeface="Times New Roman"/>
                      </a:endParaRPr>
                    </a:p>
                  </a:txBody>
                  <a:tcPr marL="51038" marR="51038" marT="0" marB="0"/>
                </a:tc>
              </a:tr>
              <a:tr h="2817314">
                <a:tc>
                  <a:txBody>
                    <a:bodyPr/>
                    <a:lstStyle/>
                    <a:p>
                      <a:pPr marL="0" marR="0">
                        <a:lnSpc>
                          <a:spcPct val="115000"/>
                        </a:lnSpc>
                        <a:spcBef>
                          <a:spcPts val="0"/>
                        </a:spcBef>
                        <a:spcAft>
                          <a:spcPts val="0"/>
                        </a:spcAft>
                      </a:pPr>
                      <a:r>
                        <a:rPr lang="en-US" sz="1600" dirty="0">
                          <a:effectLst/>
                        </a:rPr>
                        <a:t>Increase the participation rate of older workers in the </a:t>
                      </a:r>
                      <a:r>
                        <a:rPr lang="en-US" sz="1600" dirty="0" err="1">
                          <a:effectLst/>
                        </a:rPr>
                        <a:t>Nethelands</a:t>
                      </a:r>
                      <a:r>
                        <a:rPr lang="en-US" sz="1600" dirty="0">
                          <a:effectLst/>
                        </a:rPr>
                        <a:t> (</a:t>
                      </a:r>
                      <a:r>
                        <a:rPr lang="en-US" sz="1600" dirty="0" err="1">
                          <a:effectLst/>
                        </a:rPr>
                        <a:t>Lammers</a:t>
                      </a:r>
                      <a:r>
                        <a:rPr lang="en-US" sz="1600" dirty="0">
                          <a:effectLst/>
                        </a:rPr>
                        <a:t>, </a:t>
                      </a:r>
                      <a:r>
                        <a:rPr lang="en-US" sz="1600" dirty="0" err="1">
                          <a:effectLst/>
                        </a:rPr>
                        <a:t>Bloemen</a:t>
                      </a:r>
                      <a:r>
                        <a:rPr lang="en-US" sz="1600" dirty="0">
                          <a:effectLst/>
                        </a:rPr>
                        <a:t> and </a:t>
                      </a:r>
                      <a:r>
                        <a:rPr lang="en-US" sz="1600" dirty="0" err="1">
                          <a:effectLst/>
                        </a:rPr>
                        <a:t>Hochguertel</a:t>
                      </a:r>
                      <a:r>
                        <a:rPr lang="en-US" sz="1600" dirty="0">
                          <a:effectLst/>
                        </a:rPr>
                        <a:t>, 2013 European Economic Review)</a:t>
                      </a:r>
                      <a:endParaRPr lang="en-US" sz="1600" dirty="0">
                        <a:effectLst/>
                        <a:latin typeface="Calibri"/>
                        <a:ea typeface="Calibri"/>
                        <a:cs typeface="Times New Roman"/>
                      </a:endParaRPr>
                    </a:p>
                  </a:txBody>
                  <a:tcPr marL="51038" marR="51038" marT="0" marB="0"/>
                </a:tc>
                <a:tc>
                  <a:txBody>
                    <a:bodyPr/>
                    <a:lstStyle/>
                    <a:p>
                      <a:pPr marL="0" marR="0">
                        <a:lnSpc>
                          <a:spcPct val="115000"/>
                        </a:lnSpc>
                        <a:spcBef>
                          <a:spcPts val="0"/>
                        </a:spcBef>
                        <a:spcAft>
                          <a:spcPts val="0"/>
                        </a:spcAft>
                      </a:pPr>
                      <a:r>
                        <a:rPr lang="en-US" sz="1600">
                          <a:effectLst/>
                        </a:rPr>
                        <a:t>Requirement to formally report job search efforts to the employment office to receive UI insurance</a:t>
                      </a:r>
                      <a:endParaRPr lang="en-US" sz="1600">
                        <a:effectLst/>
                        <a:latin typeface="Calibri"/>
                        <a:ea typeface="Calibri"/>
                        <a:cs typeface="Times New Roman"/>
                      </a:endParaRPr>
                    </a:p>
                  </a:txBody>
                  <a:tcPr marL="51038" marR="51038" marT="0" marB="0"/>
                </a:tc>
                <a:tc>
                  <a:txBody>
                    <a:bodyPr/>
                    <a:lstStyle/>
                    <a:p>
                      <a:pPr marL="0" marR="0">
                        <a:lnSpc>
                          <a:spcPct val="115000"/>
                        </a:lnSpc>
                        <a:spcBef>
                          <a:spcPts val="0"/>
                        </a:spcBef>
                        <a:spcAft>
                          <a:spcPts val="0"/>
                        </a:spcAft>
                      </a:pPr>
                      <a:r>
                        <a:rPr lang="en-US" sz="1600" dirty="0" smtClean="0">
                          <a:effectLst/>
                        </a:rPr>
                        <a:t>Large </a:t>
                      </a:r>
                      <a:r>
                        <a:rPr lang="en-US" sz="1600" dirty="0">
                          <a:effectLst/>
                        </a:rPr>
                        <a:t>administrative database covering all registered benefit and wage receipts in the Netherlands,</a:t>
                      </a:r>
                    </a:p>
                    <a:p>
                      <a:pPr marL="0" marR="0">
                        <a:lnSpc>
                          <a:spcPct val="115000"/>
                        </a:lnSpc>
                        <a:spcBef>
                          <a:spcPts val="0"/>
                        </a:spcBef>
                        <a:spcAft>
                          <a:spcPts val="0"/>
                        </a:spcAft>
                      </a:pPr>
                      <a:r>
                        <a:rPr lang="en-US" sz="1600" dirty="0">
                          <a:effectLst/>
                        </a:rPr>
                        <a:t>including </a:t>
                      </a:r>
                      <a:r>
                        <a:rPr lang="en-US" sz="1600" dirty="0" err="1" smtClean="0">
                          <a:effectLst/>
                        </a:rPr>
                        <a:t>UI:Detail</a:t>
                      </a:r>
                      <a:r>
                        <a:rPr lang="en-US" sz="1600" dirty="0" smtClean="0">
                          <a:effectLst/>
                        </a:rPr>
                        <a:t> on </a:t>
                      </a:r>
                      <a:r>
                        <a:rPr lang="en-US" sz="1600" dirty="0">
                          <a:effectLst/>
                        </a:rPr>
                        <a:t>income and </a:t>
                      </a:r>
                      <a:r>
                        <a:rPr lang="en-US" sz="1600" dirty="0" smtClean="0">
                          <a:effectLst/>
                        </a:rPr>
                        <a:t>labor market status;</a:t>
                      </a:r>
                      <a:r>
                        <a:rPr lang="en-US" sz="1600" baseline="0" dirty="0" smtClean="0">
                          <a:effectLst/>
                        </a:rPr>
                        <a:t> </a:t>
                      </a:r>
                      <a:r>
                        <a:rPr lang="en-US" sz="1600" dirty="0" smtClean="0">
                          <a:effectLst/>
                        </a:rPr>
                        <a:t>large </a:t>
                      </a:r>
                      <a:r>
                        <a:rPr lang="en-US" sz="1600" dirty="0">
                          <a:effectLst/>
                        </a:rPr>
                        <a:t>enough sample to analyze labor market transitions of the older </a:t>
                      </a:r>
                      <a:r>
                        <a:rPr lang="en-US" sz="1600" dirty="0" smtClean="0">
                          <a:effectLst/>
                        </a:rPr>
                        <a:t>unemployed over </a:t>
                      </a:r>
                      <a:r>
                        <a:rPr lang="en-US" sz="1600" dirty="0">
                          <a:effectLst/>
                        </a:rPr>
                        <a:t>2001-2005. Use difference in difference and regression discontinuity design estimation approaches.</a:t>
                      </a:r>
                      <a:endParaRPr lang="en-US" sz="1600" dirty="0">
                        <a:effectLst/>
                        <a:latin typeface="Calibri"/>
                        <a:ea typeface="Calibri"/>
                        <a:cs typeface="Times New Roman"/>
                      </a:endParaRPr>
                    </a:p>
                  </a:txBody>
                  <a:tcPr marL="51038" marR="51038" marT="0" marB="0"/>
                </a:tc>
                <a:tc>
                  <a:txBody>
                    <a:bodyPr/>
                    <a:lstStyle/>
                    <a:p>
                      <a:pPr marL="0" marR="0">
                        <a:lnSpc>
                          <a:spcPct val="115000"/>
                        </a:lnSpc>
                        <a:spcBef>
                          <a:spcPts val="0"/>
                        </a:spcBef>
                        <a:spcAft>
                          <a:spcPts val="0"/>
                        </a:spcAft>
                      </a:pPr>
                      <a:r>
                        <a:rPr lang="en-US" sz="1600" dirty="0">
                          <a:effectLst/>
                        </a:rPr>
                        <a:t>Six (11) percentage points increase in the number of male (female) individuals that find a job. Also, a 4 (9) percentage point increase in the number of male (female) individuals who use DI benefits as an alternative exit route.</a:t>
                      </a:r>
                      <a:endParaRPr lang="en-US" sz="1600" dirty="0">
                        <a:effectLst/>
                        <a:latin typeface="Calibri"/>
                        <a:ea typeface="Calibri"/>
                        <a:cs typeface="Times New Roman"/>
                      </a:endParaRPr>
                    </a:p>
                  </a:txBody>
                  <a:tcPr marL="51038" marR="51038" marT="0" marB="0"/>
                </a:tc>
              </a:tr>
            </a:tbl>
          </a:graphicData>
        </a:graphic>
      </p:graphicFrame>
    </p:spTree>
    <p:extLst>
      <p:ext uri="{BB962C8B-B14F-4D97-AF65-F5344CB8AC3E}">
        <p14:creationId xmlns:p14="http://schemas.microsoft.com/office/powerpoint/2010/main" val="6982429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a:bodyPr>
          <a:lstStyle/>
          <a:p>
            <a:r>
              <a:rPr lang="en-US" sz="3600" dirty="0"/>
              <a:t>Taxation and benefits (2)</a:t>
            </a:r>
            <a:endParaRPr lang="en-US" sz="3600" dirty="0"/>
          </a:p>
        </p:txBody>
      </p:sp>
      <p:graphicFrame>
        <p:nvGraphicFramePr>
          <p:cNvPr id="3" name="Table 2"/>
          <p:cNvGraphicFramePr>
            <a:graphicFrameLocks noGrp="1"/>
          </p:cNvGraphicFramePr>
          <p:nvPr>
            <p:extLst>
              <p:ext uri="{D42A27DB-BD31-4B8C-83A1-F6EECF244321}">
                <p14:modId xmlns:p14="http://schemas.microsoft.com/office/powerpoint/2010/main" val="2879646801"/>
              </p:ext>
            </p:extLst>
          </p:nvPr>
        </p:nvGraphicFramePr>
        <p:xfrm>
          <a:off x="799782" y="1663668"/>
          <a:ext cx="11062018" cy="5049044"/>
        </p:xfrm>
        <a:graphic>
          <a:graphicData uri="http://schemas.openxmlformats.org/drawingml/2006/table">
            <a:tbl>
              <a:tblPr firstRow="1" firstCol="1" bandRow="1">
                <a:tableStyleId>{5C22544A-7EE6-4342-B048-85BDC9FD1C3A}</a:tableStyleId>
              </a:tblPr>
              <a:tblGrid>
                <a:gridCol w="2226903"/>
                <a:gridCol w="2904215"/>
                <a:gridCol w="2921000"/>
                <a:gridCol w="3009900"/>
              </a:tblGrid>
              <a:tr h="193634">
                <a:tc>
                  <a:txBody>
                    <a:bodyPr/>
                    <a:lstStyle/>
                    <a:p>
                      <a:pPr marL="0" marR="0" algn="ctr">
                        <a:lnSpc>
                          <a:spcPct val="115000"/>
                        </a:lnSpc>
                        <a:spcBef>
                          <a:spcPts val="0"/>
                        </a:spcBef>
                        <a:spcAft>
                          <a:spcPts val="0"/>
                        </a:spcAft>
                      </a:pPr>
                      <a:r>
                        <a:rPr lang="en-US" sz="1600">
                          <a:effectLst/>
                        </a:rPr>
                        <a:t>Objectives</a:t>
                      </a:r>
                      <a:endParaRPr lang="en-US" sz="16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a:effectLst/>
                        </a:rPr>
                        <a:t>Design</a:t>
                      </a:r>
                      <a:endParaRPr lang="en-US" sz="16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a:effectLst/>
                        </a:rPr>
                        <a:t>Evaluation Methods</a:t>
                      </a:r>
                      <a:endParaRPr lang="en-US" sz="16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a:effectLst/>
                        </a:rPr>
                        <a:t>Results</a:t>
                      </a:r>
                      <a:endParaRPr lang="en-US" sz="1600">
                        <a:effectLst/>
                        <a:latin typeface="Calibri"/>
                        <a:ea typeface="Calibri"/>
                        <a:cs typeface="Times New Roman"/>
                      </a:endParaRPr>
                    </a:p>
                  </a:txBody>
                  <a:tcPr marL="68580" marR="68580" marT="0" marB="0"/>
                </a:tc>
              </a:tr>
              <a:tr h="2805716">
                <a:tc>
                  <a:txBody>
                    <a:bodyPr/>
                    <a:lstStyle/>
                    <a:p>
                      <a:pPr marL="0" marR="0">
                        <a:lnSpc>
                          <a:spcPct val="115000"/>
                        </a:lnSpc>
                        <a:spcBef>
                          <a:spcPts val="0"/>
                        </a:spcBef>
                        <a:spcAft>
                          <a:spcPts val="0"/>
                        </a:spcAft>
                      </a:pPr>
                      <a:r>
                        <a:rPr lang="en-US" sz="1600">
                          <a:effectLst/>
                        </a:rPr>
                        <a:t>Increase labor force participation in Austria (Staubli and Zweimüller, 2013)</a:t>
                      </a:r>
                      <a:endParaRPr lang="en-US" sz="16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Increased the early retirement age from 60 to 62 for men and from 55 to 58.25 for women.</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err="1">
                          <a:effectLst/>
                        </a:rPr>
                        <a:t>RDD</a:t>
                      </a:r>
                      <a:r>
                        <a:rPr lang="en-US" sz="1600" dirty="0">
                          <a:effectLst/>
                        </a:rPr>
                        <a:t> using Austrian Social</a:t>
                      </a:r>
                    </a:p>
                    <a:p>
                      <a:pPr marL="0" marR="0">
                        <a:lnSpc>
                          <a:spcPct val="115000"/>
                        </a:lnSpc>
                        <a:spcBef>
                          <a:spcPts val="0"/>
                        </a:spcBef>
                        <a:spcAft>
                          <a:spcPts val="0"/>
                        </a:spcAft>
                      </a:pPr>
                      <a:r>
                        <a:rPr lang="en-US" sz="1600" dirty="0">
                          <a:effectLst/>
                        </a:rPr>
                        <a:t>Security </a:t>
                      </a:r>
                      <a:r>
                        <a:rPr lang="en-US" sz="1600" dirty="0" smtClean="0">
                          <a:effectLst/>
                        </a:rPr>
                        <a:t>Database: detailed </a:t>
                      </a:r>
                      <a:r>
                        <a:rPr lang="en-US" sz="1600" dirty="0">
                          <a:effectLst/>
                        </a:rPr>
                        <a:t>longitudinal information on </a:t>
                      </a:r>
                      <a:r>
                        <a:rPr lang="en-US" sz="1600" dirty="0" smtClean="0">
                          <a:effectLst/>
                        </a:rPr>
                        <a:t>entire </a:t>
                      </a:r>
                      <a:r>
                        <a:rPr lang="en-US" sz="1600" dirty="0">
                          <a:effectLst/>
                        </a:rPr>
                        <a:t>labor market and earnings history of all </a:t>
                      </a:r>
                      <a:r>
                        <a:rPr lang="en-US" sz="1600" dirty="0" smtClean="0">
                          <a:effectLst/>
                        </a:rPr>
                        <a:t>private-sector workers.</a:t>
                      </a:r>
                      <a:r>
                        <a:rPr lang="en-US" sz="1600" baseline="0" dirty="0" smtClean="0">
                          <a:effectLst/>
                        </a:rPr>
                        <a:t> </a:t>
                      </a:r>
                      <a:r>
                        <a:rPr lang="en-US" sz="1600" dirty="0" smtClean="0">
                          <a:effectLst/>
                        </a:rPr>
                        <a:t>Austrian </a:t>
                      </a:r>
                      <a:r>
                        <a:rPr lang="en-US" sz="1600" dirty="0">
                          <a:effectLst/>
                        </a:rPr>
                        <a:t>unemployment </a:t>
                      </a:r>
                      <a:r>
                        <a:rPr lang="en-US" sz="1600" dirty="0" smtClean="0">
                          <a:effectLst/>
                        </a:rPr>
                        <a:t>register: contains </a:t>
                      </a:r>
                      <a:r>
                        <a:rPr lang="en-US" sz="1600" dirty="0">
                          <a:effectLst/>
                        </a:rPr>
                        <a:t>information on the place of residence (community) and relevant socio-economic characteristics.</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Increased employment by 9.75 and 11 percentage points for men and women respectively. Spillover effects on the unemployment insurance program, increasing by 12.5 and 11.8 percentage points among men and women respectively. Large government savings after taking into account spillover effects. </a:t>
                      </a:r>
                      <a:endParaRPr lang="en-US" sz="1600" dirty="0">
                        <a:effectLst/>
                        <a:latin typeface="Calibri"/>
                        <a:ea typeface="Calibri"/>
                        <a:cs typeface="Times New Roman"/>
                      </a:endParaRPr>
                    </a:p>
                  </a:txBody>
                  <a:tcPr marL="68580" marR="68580" marT="0" marB="0"/>
                </a:tc>
              </a:tr>
              <a:tr h="1559524">
                <a:tc>
                  <a:txBody>
                    <a:bodyPr/>
                    <a:lstStyle/>
                    <a:p>
                      <a:pPr marL="0" marR="0">
                        <a:lnSpc>
                          <a:spcPct val="115000"/>
                        </a:lnSpc>
                        <a:spcBef>
                          <a:spcPts val="0"/>
                        </a:spcBef>
                        <a:spcAft>
                          <a:spcPts val="0"/>
                        </a:spcAft>
                      </a:pPr>
                      <a:r>
                        <a:rPr lang="en-US" sz="1600">
                          <a:effectLst/>
                        </a:rPr>
                        <a:t>Increase LFP in Norway (OECD 2013)</a:t>
                      </a:r>
                      <a:endParaRPr lang="en-US" sz="16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Pension reform increasing flexibility and links between contributions and pension entitlements; limiting early retirement scheme; separating disability pension from old-age pension. </a:t>
                      </a:r>
                      <a:endParaRPr lang="en-US" sz="16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NA</a:t>
                      </a:r>
                      <a:endParaRPr lang="en-US" sz="16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NA</a:t>
                      </a:r>
                      <a:endParaRPr lang="en-US" sz="16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4530122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a:bodyPr>
          <a:lstStyle/>
          <a:p>
            <a:r>
              <a:rPr lang="en-US" sz="3600" dirty="0" smtClean="0"/>
              <a:t>Interventions: Worksite </a:t>
            </a:r>
            <a:r>
              <a:rPr lang="en-US" sz="3600" dirty="0"/>
              <a:t>health </a:t>
            </a:r>
            <a:r>
              <a:rPr lang="en-US" sz="3600" dirty="0" smtClean="0"/>
              <a:t>promotion (1)</a:t>
            </a:r>
            <a:endParaRPr lang="en-US" sz="3600" dirty="0"/>
          </a:p>
        </p:txBody>
      </p:sp>
      <p:graphicFrame>
        <p:nvGraphicFramePr>
          <p:cNvPr id="5" name="Table 4"/>
          <p:cNvGraphicFramePr>
            <a:graphicFrameLocks noGrp="1"/>
          </p:cNvGraphicFramePr>
          <p:nvPr>
            <p:extLst>
              <p:ext uri="{D42A27DB-BD31-4B8C-83A1-F6EECF244321}">
                <p14:modId xmlns:p14="http://schemas.microsoft.com/office/powerpoint/2010/main" val="930932460"/>
              </p:ext>
            </p:extLst>
          </p:nvPr>
        </p:nvGraphicFramePr>
        <p:xfrm>
          <a:off x="762000" y="1701800"/>
          <a:ext cx="10998199" cy="4925519"/>
        </p:xfrm>
        <a:graphic>
          <a:graphicData uri="http://schemas.openxmlformats.org/drawingml/2006/table">
            <a:tbl>
              <a:tblPr firstRow="1" firstCol="1" bandRow="1">
                <a:tableStyleId>{5C22544A-7EE6-4342-B048-85BDC9FD1C3A}</a:tableStyleId>
              </a:tblPr>
              <a:tblGrid>
                <a:gridCol w="1667761"/>
                <a:gridCol w="3756215"/>
                <a:gridCol w="1577610"/>
                <a:gridCol w="3996613"/>
              </a:tblGrid>
              <a:tr h="1158826">
                <a:tc>
                  <a:txBody>
                    <a:bodyPr/>
                    <a:lstStyle/>
                    <a:p>
                      <a:pPr marL="0" marR="0" algn="ctr">
                        <a:lnSpc>
                          <a:spcPct val="115000"/>
                        </a:lnSpc>
                        <a:spcBef>
                          <a:spcPts val="0"/>
                        </a:spcBef>
                        <a:spcAft>
                          <a:spcPts val="0"/>
                        </a:spcAft>
                      </a:pPr>
                      <a:r>
                        <a:rPr lang="en-US" sz="1800" dirty="0">
                          <a:effectLst/>
                        </a:rPr>
                        <a:t>Objectives</a:t>
                      </a:r>
                      <a:endParaRPr lang="en-US" sz="18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effectLst/>
                        </a:rPr>
                        <a:t>Design</a:t>
                      </a:r>
                      <a:endParaRPr lang="en-US" sz="18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effectLst/>
                        </a:rPr>
                        <a:t>Evaluation Methods</a:t>
                      </a:r>
                      <a:endParaRPr lang="en-US" sz="18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effectLst/>
                        </a:rPr>
                        <a:t>Results</a:t>
                      </a:r>
                      <a:endParaRPr lang="en-US" sz="1800">
                        <a:effectLst/>
                        <a:latin typeface="Calibri"/>
                        <a:ea typeface="Calibri"/>
                        <a:cs typeface="Times New Roman"/>
                      </a:endParaRPr>
                    </a:p>
                  </a:txBody>
                  <a:tcPr marL="68580" marR="68580" marT="0" marB="0"/>
                </a:tc>
              </a:tr>
              <a:tr h="2600374">
                <a:tc>
                  <a:txBody>
                    <a:bodyPr/>
                    <a:lstStyle/>
                    <a:p>
                      <a:pPr marL="0" marR="0">
                        <a:lnSpc>
                          <a:spcPct val="115000"/>
                        </a:lnSpc>
                        <a:spcBef>
                          <a:spcPts val="0"/>
                        </a:spcBef>
                        <a:spcAft>
                          <a:spcPts val="0"/>
                        </a:spcAft>
                      </a:pPr>
                      <a:r>
                        <a:rPr lang="en-US" sz="1800" dirty="0">
                          <a:effectLst/>
                        </a:rPr>
                        <a:t>Extend working lives through improvements in health at a large company in Netherlands (Boer et al. 2004)</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Program targeted to employees reporting not being capable to work up to the pension </a:t>
                      </a:r>
                      <a:r>
                        <a:rPr lang="en-US" sz="1800" dirty="0" smtClean="0">
                          <a:effectLst/>
                        </a:rPr>
                        <a:t>age </a:t>
                      </a:r>
                      <a:r>
                        <a:rPr lang="en-US" sz="1800" dirty="0">
                          <a:effectLst/>
                        </a:rPr>
                        <a:t>in </a:t>
                      </a:r>
                      <a:r>
                        <a:rPr lang="en-US" sz="1800" dirty="0" smtClean="0">
                          <a:effectLst/>
                        </a:rPr>
                        <a:t>employee </a:t>
                      </a:r>
                      <a:r>
                        <a:rPr lang="en-US" sz="1800" dirty="0">
                          <a:effectLst/>
                        </a:rPr>
                        <a:t>survey. Occupational physicians (trained by means of a structured company protocol) provide health consultations and assessments, construction of </a:t>
                      </a:r>
                      <a:r>
                        <a:rPr lang="en-US" sz="1800" dirty="0" smtClean="0">
                          <a:effectLst/>
                        </a:rPr>
                        <a:t>detailed </a:t>
                      </a:r>
                      <a:r>
                        <a:rPr lang="en-US" sz="1800" dirty="0">
                          <a:effectLst/>
                        </a:rPr>
                        <a:t>action plans, referrals to doctors and follow ups. </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Randomized </a:t>
                      </a:r>
                      <a:r>
                        <a:rPr lang="en-US" sz="1800" dirty="0" smtClean="0">
                          <a:effectLst/>
                        </a:rPr>
                        <a:t>intervention </a:t>
                      </a:r>
                      <a:r>
                        <a:rPr lang="en-US" sz="1800" dirty="0">
                          <a:effectLst/>
                        </a:rPr>
                        <a:t>among 116 employees older than 50 reporting not being capable to work up to the pension </a:t>
                      </a:r>
                      <a:r>
                        <a:rPr lang="en-US" sz="1800" dirty="0" smtClean="0">
                          <a:effectLst/>
                        </a:rPr>
                        <a:t>age</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Fewer employees (11%) in the intervention group retired early than in the control group (28%). Total number of sick leave days in two years was 82.3 for the intervention group and 107.8 for the control group. Six months after baseline, employees in the intervention group had better work ability, less burnout, and better quality of life than employees in the control group. Two years after </a:t>
                      </a:r>
                      <a:r>
                        <a:rPr lang="en-US" sz="1800" dirty="0" smtClean="0">
                          <a:effectLst/>
                        </a:rPr>
                        <a:t>random experiment </a:t>
                      </a:r>
                      <a:r>
                        <a:rPr lang="en-US" sz="1800" dirty="0">
                          <a:effectLst/>
                        </a:rPr>
                        <a:t>no differences between the two groups were found.</a:t>
                      </a:r>
                      <a:endParaRPr lang="en-US" sz="18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215974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a:bodyPr>
          <a:lstStyle/>
          <a:p>
            <a:r>
              <a:rPr lang="en-US" sz="3600" dirty="0" smtClean="0"/>
              <a:t>Interventions: Worksite </a:t>
            </a:r>
            <a:r>
              <a:rPr lang="en-US" sz="3600" dirty="0"/>
              <a:t>health </a:t>
            </a:r>
            <a:r>
              <a:rPr lang="en-US" sz="3600" dirty="0" smtClean="0"/>
              <a:t>promotion (2)</a:t>
            </a:r>
            <a:endParaRPr lang="en-US" sz="3600" dirty="0"/>
          </a:p>
        </p:txBody>
      </p:sp>
      <p:graphicFrame>
        <p:nvGraphicFramePr>
          <p:cNvPr id="3" name="Table 2"/>
          <p:cNvGraphicFramePr>
            <a:graphicFrameLocks noGrp="1"/>
          </p:cNvGraphicFramePr>
          <p:nvPr>
            <p:extLst>
              <p:ext uri="{D42A27DB-BD31-4B8C-83A1-F6EECF244321}">
                <p14:modId xmlns:p14="http://schemas.microsoft.com/office/powerpoint/2010/main" val="2548939720"/>
              </p:ext>
            </p:extLst>
          </p:nvPr>
        </p:nvGraphicFramePr>
        <p:xfrm>
          <a:off x="800098" y="1714500"/>
          <a:ext cx="10299701" cy="4378706"/>
        </p:xfrm>
        <a:graphic>
          <a:graphicData uri="http://schemas.openxmlformats.org/drawingml/2006/table">
            <a:tbl>
              <a:tblPr firstRow="1" firstCol="1" bandRow="1">
                <a:tableStyleId>{5C22544A-7EE6-4342-B048-85BDC9FD1C3A}</a:tableStyleId>
              </a:tblPr>
              <a:tblGrid>
                <a:gridCol w="1561840"/>
                <a:gridCol w="3517657"/>
                <a:gridCol w="1477416"/>
                <a:gridCol w="3742788"/>
              </a:tblGrid>
              <a:tr h="495296">
                <a:tc>
                  <a:txBody>
                    <a:bodyPr/>
                    <a:lstStyle/>
                    <a:p>
                      <a:pPr marL="0" marR="0" algn="ctr">
                        <a:lnSpc>
                          <a:spcPct val="115000"/>
                        </a:lnSpc>
                        <a:spcBef>
                          <a:spcPts val="0"/>
                        </a:spcBef>
                        <a:spcAft>
                          <a:spcPts val="0"/>
                        </a:spcAft>
                      </a:pPr>
                      <a:r>
                        <a:rPr lang="en-US" sz="1800">
                          <a:effectLst/>
                        </a:rPr>
                        <a:t>Objectives</a:t>
                      </a:r>
                      <a:endParaRPr lang="en-US" sz="18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effectLst/>
                        </a:rPr>
                        <a:t>Design</a:t>
                      </a:r>
                      <a:endParaRPr lang="en-US" sz="18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effectLst/>
                        </a:rPr>
                        <a:t>Evaluation Methods</a:t>
                      </a:r>
                      <a:endParaRPr lang="en-US" sz="18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effectLst/>
                        </a:rPr>
                        <a:t>Results</a:t>
                      </a:r>
                      <a:endParaRPr lang="en-US" sz="1800">
                        <a:effectLst/>
                        <a:latin typeface="Calibri"/>
                        <a:ea typeface="Calibri"/>
                        <a:cs typeface="Times New Roman"/>
                      </a:endParaRPr>
                    </a:p>
                  </a:txBody>
                  <a:tcPr marL="68580" marR="68580" marT="0" marB="0"/>
                </a:tc>
              </a:tr>
              <a:tr h="2768445">
                <a:tc>
                  <a:txBody>
                    <a:bodyPr/>
                    <a:lstStyle/>
                    <a:p>
                      <a:pPr marL="0" marR="0">
                        <a:lnSpc>
                          <a:spcPct val="115000"/>
                        </a:lnSpc>
                        <a:spcBef>
                          <a:spcPts val="0"/>
                        </a:spcBef>
                        <a:spcAft>
                          <a:spcPts val="0"/>
                        </a:spcAft>
                      </a:pPr>
                      <a:r>
                        <a:rPr lang="en-US" sz="1800">
                          <a:effectLst/>
                        </a:rPr>
                        <a:t>Reduce sickness absence at a company in Finland (Taimela et al. 2008) </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Targeted to high risk of sickness absence employees. Occupational nurses and physicians provide health consultations and assessments, and an invitation to a consultation at their local occupational health service. Construction of a detailed action plans, referrals to doctors or specialists and follow ups. The occupational nurse compiled a personal file for each employee in the intervention group.</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Randomized </a:t>
                      </a:r>
                      <a:r>
                        <a:rPr lang="en-US" sz="1800" dirty="0" smtClean="0">
                          <a:effectLst/>
                        </a:rPr>
                        <a:t>intervention </a:t>
                      </a:r>
                      <a:r>
                        <a:rPr lang="en-US" sz="1800" dirty="0">
                          <a:effectLst/>
                        </a:rPr>
                        <a:t>among 418 employees with high risk of sickness absence</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Sickness absence reduced by 11 days a year. Large savings for the company. </a:t>
                      </a:r>
                      <a:endParaRPr lang="en-US" sz="18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9684941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7999" y="1719070"/>
            <a:ext cx="11210524" cy="4681729"/>
          </a:xfrm>
        </p:spPr>
        <p:txBody>
          <a:bodyPr>
            <a:normAutofit/>
          </a:bodyPr>
          <a:lstStyle/>
          <a:p>
            <a:r>
              <a:rPr lang="en-US" sz="2800" dirty="0" smtClean="0"/>
              <a:t>Concern: An aging population…</a:t>
            </a:r>
          </a:p>
          <a:p>
            <a:pPr marL="914400" lvl="1" indent="-514350">
              <a:buFont typeface="+mj-lt"/>
              <a:buAutoNum type="arabicPeriod"/>
            </a:pPr>
            <a:r>
              <a:rPr lang="en-US" sz="2400" dirty="0" smtClean="0"/>
              <a:t>…decreases the share of the labor force in the total population (fiscal concern)</a:t>
            </a:r>
          </a:p>
          <a:p>
            <a:pPr marL="1314450" lvl="2" indent="-514350"/>
            <a:r>
              <a:rPr lang="en-US" sz="2000" dirty="0" smtClean="0"/>
              <a:t>Shrinking labor force</a:t>
            </a:r>
          </a:p>
          <a:p>
            <a:pPr marL="1314450" lvl="2" indent="-514350"/>
            <a:r>
              <a:rPr lang="en-US" sz="2000" dirty="0" smtClean="0"/>
              <a:t>Expanding inactive older population</a:t>
            </a:r>
          </a:p>
          <a:p>
            <a:pPr marL="914400" lvl="1" indent="-514350">
              <a:buFont typeface="+mj-lt"/>
              <a:buAutoNum type="arabicPeriod"/>
            </a:pPr>
            <a:r>
              <a:rPr lang="en-US" sz="2400" dirty="0" smtClean="0"/>
              <a:t>…alters the structure of labor force (productivity concern)</a:t>
            </a:r>
          </a:p>
          <a:p>
            <a:pPr marL="1314450" lvl="2" indent="-514350"/>
            <a:r>
              <a:rPr lang="en-US" sz="2000" dirty="0" smtClean="0"/>
              <a:t>Out-dated skills</a:t>
            </a:r>
          </a:p>
          <a:p>
            <a:pPr marL="1314450" lvl="2" indent="-514350"/>
            <a:r>
              <a:rPr lang="en-US" sz="2000" dirty="0" smtClean="0"/>
              <a:t>Less dynamism: less job reallocation across occupations, sectors, and places</a:t>
            </a:r>
          </a:p>
        </p:txBody>
      </p:sp>
      <p:sp>
        <p:nvSpPr>
          <p:cNvPr id="2" name="Title 1"/>
          <p:cNvSpPr>
            <a:spLocks noGrp="1"/>
          </p:cNvSpPr>
          <p:nvPr>
            <p:ph type="title"/>
          </p:nvPr>
        </p:nvSpPr>
        <p:spPr/>
        <p:txBody>
          <a:bodyPr vert="horz" anchor="ctr">
            <a:normAutofit/>
          </a:bodyPr>
          <a:lstStyle/>
          <a:p>
            <a:r>
              <a:rPr lang="en-US" sz="3600" dirty="0"/>
              <a:t>Labor participation and productivity – what we know</a:t>
            </a:r>
          </a:p>
        </p:txBody>
      </p:sp>
    </p:spTree>
    <p:extLst>
      <p:ext uri="{BB962C8B-B14F-4D97-AF65-F5344CB8AC3E}">
        <p14:creationId xmlns:p14="http://schemas.microsoft.com/office/powerpoint/2010/main" val="32760507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37615"/>
            <a:ext cx="10972800" cy="990600"/>
          </a:xfrm>
        </p:spPr>
        <p:txBody>
          <a:bodyPr vert="horz" anchor="ctr">
            <a:normAutofit fontScale="90000"/>
          </a:bodyPr>
          <a:lstStyle/>
          <a:p>
            <a:r>
              <a:rPr lang="en-US" sz="3600" dirty="0" smtClean="0"/>
              <a:t>Public health promotion: </a:t>
            </a:r>
            <a:r>
              <a:rPr lang="en-US" sz="3600" dirty="0"/>
              <a:t>How? </a:t>
            </a:r>
            <a:r>
              <a:rPr lang="en-US" sz="3600" dirty="0" smtClean="0"/>
              <a:t>Countries following </a:t>
            </a:r>
            <a:r>
              <a:rPr lang="en-US" sz="3600" dirty="0"/>
              <a:t>from North Karelia Project, Finland</a:t>
            </a:r>
          </a:p>
        </p:txBody>
      </p:sp>
      <p:sp>
        <p:nvSpPr>
          <p:cNvPr id="3" name="Content Placeholder 2"/>
          <p:cNvSpPr>
            <a:spLocks noGrp="1"/>
          </p:cNvSpPr>
          <p:nvPr>
            <p:ph idx="1"/>
          </p:nvPr>
        </p:nvSpPr>
        <p:spPr>
          <a:xfrm>
            <a:off x="6007099" y="1676400"/>
            <a:ext cx="5981700" cy="5486400"/>
          </a:xfrm>
        </p:spPr>
        <p:txBody>
          <a:bodyPr>
            <a:noAutofit/>
          </a:bodyPr>
          <a:lstStyle/>
          <a:p>
            <a:pPr marL="0" indent="0">
              <a:buNone/>
            </a:pPr>
            <a:r>
              <a:rPr lang="en-US" sz="1800" b="1" dirty="0" smtClean="0">
                <a:solidFill>
                  <a:schemeClr val="accent1"/>
                </a:solidFill>
              </a:rPr>
              <a:t>Health Behaviors Can Change</a:t>
            </a:r>
          </a:p>
          <a:p>
            <a:pPr marL="0" indent="0">
              <a:buNone/>
            </a:pPr>
            <a:r>
              <a:rPr lang="en-US" sz="1800" b="1" dirty="0" smtClean="0"/>
              <a:t>Initial condition</a:t>
            </a:r>
            <a:r>
              <a:rPr lang="en-US" sz="1800" dirty="0" smtClean="0"/>
              <a:t>:</a:t>
            </a:r>
            <a:r>
              <a:rPr lang="en-US" sz="1800" b="1" dirty="0"/>
              <a:t> </a:t>
            </a:r>
            <a:r>
              <a:rPr lang="en-US" sz="1800" dirty="0" smtClean="0"/>
              <a:t>Early 1970s, Finland’s coronary mortality  highest in world</a:t>
            </a:r>
          </a:p>
          <a:p>
            <a:pPr marL="0" indent="0">
              <a:buNone/>
            </a:pPr>
            <a:r>
              <a:rPr lang="en-US" sz="1800" dirty="0" smtClean="0"/>
              <a:t>Smoking, diet (high intake of salt saturated dairy fat, no fruits and vegetables) = high blood cholesterol and blood pressure </a:t>
            </a:r>
          </a:p>
          <a:p>
            <a:pPr marL="0" indent="0">
              <a:buNone/>
            </a:pPr>
            <a:r>
              <a:rPr lang="en-US" sz="1800" b="1" u="sng" dirty="0" smtClean="0"/>
              <a:t>Result </a:t>
            </a:r>
            <a:r>
              <a:rPr lang="en-US" sz="1800" dirty="0" smtClean="0"/>
              <a:t>Most rapid fall in coronary mortality in world since 1970s</a:t>
            </a:r>
          </a:p>
          <a:p>
            <a:pPr marL="0" indent="0">
              <a:buNone/>
            </a:pPr>
            <a:r>
              <a:rPr lang="en-US" sz="1800" b="1" dirty="0" smtClean="0"/>
              <a:t>How?</a:t>
            </a:r>
            <a:r>
              <a:rPr lang="en-US" sz="1800" dirty="0" smtClean="0"/>
              <a:t> Mostly change in risk factors </a:t>
            </a:r>
          </a:p>
          <a:p>
            <a:pPr marL="0" indent="0">
              <a:buNone/>
            </a:pPr>
            <a:r>
              <a:rPr lang="en-US" sz="1800" dirty="0" smtClean="0"/>
              <a:t>1972 comprehensive community-based preventive intervention, national pilot, launched in North Karelia</a:t>
            </a:r>
          </a:p>
          <a:p>
            <a:pPr marL="287338" lvl="1">
              <a:buFont typeface="Arial" pitchFamily="34" charset="0"/>
              <a:buChar char="•"/>
              <a:tabLst>
                <a:tab pos="395288" algn="l"/>
              </a:tabLst>
            </a:pPr>
            <a:r>
              <a:rPr lang="en-US" sz="1800" dirty="0" smtClean="0"/>
              <a:t>Education campaigns, national and community based; Food </a:t>
            </a:r>
            <a:r>
              <a:rPr lang="en-US" sz="1800" dirty="0"/>
              <a:t>labeling</a:t>
            </a:r>
            <a:r>
              <a:rPr lang="en-US" sz="1800" dirty="0" smtClean="0"/>
              <a:t>, reduced dairy subsidy, anti smoking; Cholesterol-lowering competitions between towns; Physical activity</a:t>
            </a:r>
          </a:p>
          <a:p>
            <a:pPr marL="0" lvl="1" indent="0">
              <a:buNone/>
            </a:pPr>
            <a:r>
              <a:rPr lang="en-US" sz="1800" b="1" dirty="0" smtClean="0"/>
              <a:t>Cost-effective</a:t>
            </a:r>
            <a:endParaRPr lang="en-US" sz="18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1676400"/>
            <a:ext cx="6007100" cy="450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15633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a:bodyPr>
          <a:lstStyle/>
          <a:p>
            <a:r>
              <a:rPr lang="en-US" sz="3600" dirty="0"/>
              <a:t>Some knowledge gaps</a:t>
            </a:r>
            <a:endParaRPr lang="en-US" sz="3600" dirty="0"/>
          </a:p>
        </p:txBody>
      </p:sp>
      <p:sp>
        <p:nvSpPr>
          <p:cNvPr id="3" name="Content Placeholder 2"/>
          <p:cNvSpPr>
            <a:spLocks noGrp="1"/>
          </p:cNvSpPr>
          <p:nvPr>
            <p:ph sz="quarter" idx="1"/>
          </p:nvPr>
        </p:nvSpPr>
        <p:spPr/>
        <p:txBody>
          <a:bodyPr>
            <a:normAutofit lnSpcReduction="10000"/>
          </a:bodyPr>
          <a:lstStyle/>
          <a:p>
            <a:r>
              <a:rPr lang="en-US" dirty="0" smtClean="0"/>
              <a:t>Wage subsidies/</a:t>
            </a:r>
            <a:r>
              <a:rPr lang="en-US" dirty="0" err="1" smtClean="0"/>
              <a:t>ALMPs</a:t>
            </a:r>
            <a:r>
              <a:rPr lang="en-US" dirty="0" smtClean="0"/>
              <a:t> /Tax benefit interventions</a:t>
            </a:r>
          </a:p>
          <a:p>
            <a:pPr lvl="1"/>
            <a:r>
              <a:rPr lang="en-US" dirty="0" smtClean="0"/>
              <a:t>Interaction effects with training and other programs</a:t>
            </a:r>
          </a:p>
          <a:p>
            <a:pPr lvl="1"/>
            <a:r>
              <a:rPr lang="en-US" dirty="0" smtClean="0"/>
              <a:t>Results of programs are country specific and need to consider </a:t>
            </a:r>
            <a:r>
              <a:rPr lang="en-US" dirty="0"/>
              <a:t>the entire set of </a:t>
            </a:r>
            <a:r>
              <a:rPr lang="en-US" dirty="0" smtClean="0"/>
              <a:t>welfare programs </a:t>
            </a:r>
            <a:r>
              <a:rPr lang="en-US" dirty="0"/>
              <a:t>that impact the (early) retirement </a:t>
            </a:r>
            <a:r>
              <a:rPr lang="en-US" dirty="0" smtClean="0"/>
              <a:t>decision</a:t>
            </a:r>
          </a:p>
          <a:p>
            <a:r>
              <a:rPr lang="en-US" dirty="0" smtClean="0"/>
              <a:t>Lifelong learning</a:t>
            </a:r>
          </a:p>
          <a:p>
            <a:pPr lvl="1"/>
            <a:r>
              <a:rPr lang="en-US" dirty="0" smtClean="0"/>
              <a:t>Impact of focus </a:t>
            </a:r>
            <a:r>
              <a:rPr lang="en-US" dirty="0"/>
              <a:t>on </a:t>
            </a:r>
            <a:r>
              <a:rPr lang="en-US" dirty="0" smtClean="0"/>
              <a:t>practical or </a:t>
            </a:r>
            <a:r>
              <a:rPr lang="en-US" dirty="0"/>
              <a:t>theoretical </a:t>
            </a:r>
            <a:r>
              <a:rPr lang="en-US" dirty="0" smtClean="0"/>
              <a:t>training depending on age, education level, point in career</a:t>
            </a:r>
          </a:p>
          <a:p>
            <a:pPr lvl="1"/>
            <a:r>
              <a:rPr lang="en-US" dirty="0" smtClean="0"/>
              <a:t>Difference across skill distribution and occupation</a:t>
            </a:r>
          </a:p>
          <a:p>
            <a:pPr lvl="1"/>
            <a:r>
              <a:rPr lang="en-US" dirty="0" smtClean="0"/>
              <a:t>Institutional set-up (e.g. in-house/on-the-job versus external provider)</a:t>
            </a:r>
          </a:p>
          <a:p>
            <a:pPr lvl="1"/>
            <a:r>
              <a:rPr lang="en-US" dirty="0" smtClean="0"/>
              <a:t>Method of financing</a:t>
            </a:r>
            <a:endParaRPr lang="en-US" dirty="0"/>
          </a:p>
        </p:txBody>
      </p:sp>
    </p:spTree>
    <p:extLst>
      <p:ext uri="{BB962C8B-B14F-4D97-AF65-F5344CB8AC3E}">
        <p14:creationId xmlns:p14="http://schemas.microsoft.com/office/powerpoint/2010/main" val="24219250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723900" y="228600"/>
            <a:ext cx="10972800" cy="792162"/>
          </a:xfrm>
        </p:spPr>
        <p:txBody>
          <a:bodyPr vert="horz" anchor="ctr">
            <a:normAutofit fontScale="90000"/>
          </a:bodyPr>
          <a:lstStyle/>
          <a:p>
            <a:r>
              <a:rPr lang="en-US" sz="3600" dirty="0"/>
              <a:t>Latvia: </a:t>
            </a:r>
            <a:r>
              <a:rPr lang="en-US" sz="3600" dirty="0" err="1"/>
              <a:t>ALMP</a:t>
            </a:r>
            <a:r>
              <a:rPr lang="en-US" sz="3600" dirty="0"/>
              <a:t> </a:t>
            </a:r>
            <a:r>
              <a:rPr lang="en-US" sz="3600" dirty="0"/>
              <a:t>Program evidence shows some evidence that very focused training works</a:t>
            </a:r>
            <a:endParaRPr lang="lv-LV" sz="3600" dirty="0"/>
          </a:p>
        </p:txBody>
      </p:sp>
      <p:pic>
        <p:nvPicPr>
          <p:cNvPr id="23555"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914400" y="1600201"/>
            <a:ext cx="10058400" cy="4983163"/>
          </a:xfrm>
          <a:noFill/>
        </p:spPr>
      </p:pic>
    </p:spTree>
    <p:extLst>
      <p:ext uri="{BB962C8B-B14F-4D97-AF65-F5344CB8AC3E}">
        <p14:creationId xmlns:p14="http://schemas.microsoft.com/office/powerpoint/2010/main" val="13494184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vert="horz" anchor="ctr">
            <a:normAutofit fontScale="90000"/>
          </a:bodyPr>
          <a:lstStyle/>
          <a:p>
            <a:r>
              <a:rPr lang="en-US" sz="3600" dirty="0"/>
              <a:t>Productivity Improvement Has Been Central to Growth in the Region</a:t>
            </a:r>
            <a:endParaRPr lang="en-US" sz="3600" dirty="0"/>
          </a:p>
        </p:txBody>
      </p:sp>
      <p:sp>
        <p:nvSpPr>
          <p:cNvPr id="5" name="Text Placeholder 4"/>
          <p:cNvSpPr>
            <a:spLocks noGrp="1"/>
          </p:cNvSpPr>
          <p:nvPr>
            <p:ph type="body" idx="1"/>
          </p:nvPr>
        </p:nvSpPr>
        <p:spPr>
          <a:xfrm>
            <a:off x="609600" y="1447800"/>
            <a:ext cx="5386917" cy="639762"/>
          </a:xfrm>
        </p:spPr>
        <p:txBody>
          <a:bodyPr>
            <a:normAutofit fontScale="92500" lnSpcReduction="10000"/>
          </a:bodyPr>
          <a:lstStyle/>
          <a:p>
            <a:r>
              <a:rPr lang="en-US" sz="1800" b="1" dirty="0">
                <a:solidFill>
                  <a:schemeClr val="tx1"/>
                </a:solidFill>
              </a:rPr>
              <a:t>Labor </a:t>
            </a:r>
            <a:r>
              <a:rPr lang="en-US" sz="1800" b="1" dirty="0" smtClean="0">
                <a:solidFill>
                  <a:schemeClr val="tx1"/>
                </a:solidFill>
              </a:rPr>
              <a:t>productivity has been rising </a:t>
            </a:r>
          </a:p>
          <a:p>
            <a:r>
              <a:rPr lang="en-US" sz="1600" dirty="0" smtClean="0"/>
              <a:t> </a:t>
            </a:r>
            <a:endParaRPr lang="en-US" sz="1600" dirty="0"/>
          </a:p>
        </p:txBody>
      </p:sp>
      <p:sp>
        <p:nvSpPr>
          <p:cNvPr id="7" name="Text Placeholder 6"/>
          <p:cNvSpPr>
            <a:spLocks noGrp="1"/>
          </p:cNvSpPr>
          <p:nvPr>
            <p:ph type="body" sz="quarter" idx="3"/>
          </p:nvPr>
        </p:nvSpPr>
        <p:spPr>
          <a:xfrm>
            <a:off x="6193368" y="1447802"/>
            <a:ext cx="5389033" cy="533399"/>
          </a:xfrm>
        </p:spPr>
        <p:txBody>
          <a:bodyPr>
            <a:noAutofit/>
          </a:bodyPr>
          <a:lstStyle/>
          <a:p>
            <a:r>
              <a:rPr lang="en-US" sz="1800" b="1" dirty="0" smtClean="0">
                <a:solidFill>
                  <a:schemeClr val="tx1"/>
                </a:solidFill>
              </a:rPr>
              <a:t>….in large part, due to Total Factor </a:t>
            </a:r>
            <a:r>
              <a:rPr lang="en-US" sz="1800" b="1" dirty="0">
                <a:solidFill>
                  <a:schemeClr val="tx1"/>
                </a:solidFill>
              </a:rPr>
              <a:t>P</a:t>
            </a:r>
            <a:r>
              <a:rPr lang="en-US" sz="1800" b="1" dirty="0" smtClean="0">
                <a:solidFill>
                  <a:schemeClr val="tx1"/>
                </a:solidFill>
              </a:rPr>
              <a:t>roductivity (TFP) growth</a:t>
            </a:r>
            <a:endParaRPr lang="en-US" sz="1800" b="1" dirty="0">
              <a:solidFill>
                <a:schemeClr val="tx1"/>
              </a:solidFill>
            </a:endParaRPr>
          </a:p>
        </p:txBody>
      </p:sp>
      <p:graphicFrame>
        <p:nvGraphicFramePr>
          <p:cNvPr id="9" name="Content Placeholder 8"/>
          <p:cNvGraphicFramePr>
            <a:graphicFrameLocks noGrp="1"/>
          </p:cNvGraphicFramePr>
          <p:nvPr>
            <p:ph sz="half" idx="2"/>
            <p:extLst>
              <p:ext uri="{D42A27DB-BD31-4B8C-83A1-F6EECF244321}">
                <p14:modId xmlns:p14="http://schemas.microsoft.com/office/powerpoint/2010/main" val="833661818"/>
              </p:ext>
            </p:extLst>
          </p:nvPr>
        </p:nvGraphicFramePr>
        <p:xfrm>
          <a:off x="508000" y="2209800"/>
          <a:ext cx="5386917" cy="4343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ontent Placeholder 9"/>
          <p:cNvGraphicFramePr>
            <a:graphicFrameLocks noGrp="1"/>
          </p:cNvGraphicFramePr>
          <p:nvPr>
            <p:ph sz="quarter" idx="4"/>
            <p:extLst>
              <p:ext uri="{D42A27DB-BD31-4B8C-83A1-F6EECF244321}">
                <p14:modId xmlns:p14="http://schemas.microsoft.com/office/powerpoint/2010/main" val="1328394105"/>
              </p:ext>
            </p:extLst>
          </p:nvPr>
        </p:nvGraphicFramePr>
        <p:xfrm>
          <a:off x="6197601" y="2057400"/>
          <a:ext cx="5389033" cy="44196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287345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fontScale="90000"/>
          </a:bodyPr>
          <a:lstStyle/>
          <a:p>
            <a:r>
              <a:rPr lang="en-US" sz="3600" dirty="0"/>
              <a:t>How Will the Age Structure of </a:t>
            </a:r>
            <a:r>
              <a:rPr lang="en-US" sz="3600" dirty="0"/>
              <a:t>t</a:t>
            </a:r>
            <a:r>
              <a:rPr lang="en-US" sz="3600" dirty="0"/>
              <a:t>he Labor Force Affect Productivity?</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89663414"/>
              </p:ext>
            </p:extLst>
          </p:nvPr>
        </p:nvGraphicFramePr>
        <p:xfrm>
          <a:off x="609600" y="1600200"/>
          <a:ext cx="10972800" cy="4394200"/>
        </p:xfrm>
        <a:graphic>
          <a:graphicData uri="http://schemas.openxmlformats.org/drawingml/2006/table">
            <a:tbl>
              <a:tblPr firstRow="1" bandRow="1">
                <a:tableStyleId>{2D5ABB26-0587-4C30-8999-92F81FD0307C}</a:tableStyleId>
              </a:tblPr>
              <a:tblGrid>
                <a:gridCol w="5486400"/>
                <a:gridCol w="5486400"/>
              </a:tblGrid>
              <a:tr h="838200">
                <a:tc gridSpan="2">
                  <a:txBody>
                    <a:bodyPr/>
                    <a:lstStyle/>
                    <a:p>
                      <a:r>
                        <a:rPr lang="en-US" i="0" dirty="0" smtClean="0"/>
                        <a:t>Cross-country</a:t>
                      </a:r>
                      <a:r>
                        <a:rPr lang="en-US" i="0" baseline="0" dirty="0" smtClean="0"/>
                        <a:t> evidence suggests that aggregate TFP is low when the labor force is very young or very old, compared to a labor force with many 40-50 year olds</a:t>
                      </a:r>
                      <a:endParaRPr lang="en-US" i="0" dirty="0"/>
                    </a:p>
                  </a:txBody>
                  <a:tcPr marL="121920" marR="121920"/>
                </a:tc>
                <a:tc hMerge="1">
                  <a:txBody>
                    <a:bodyPr/>
                    <a:lstStyle/>
                    <a:p>
                      <a:endParaRPr lang="en-US"/>
                    </a:p>
                  </a:txBody>
                  <a:tcPr/>
                </a:tc>
              </a:tr>
              <a:tr h="350520">
                <a:tc>
                  <a:txBody>
                    <a:bodyPr/>
                    <a:lstStyle/>
                    <a:p>
                      <a:pPr algn="ctr"/>
                      <a:r>
                        <a:rPr lang="en-US" sz="1600" dirty="0" smtClean="0">
                          <a:solidFill>
                            <a:schemeClr val="accent1">
                              <a:lumMod val="75000"/>
                            </a:schemeClr>
                          </a:solidFill>
                        </a:rPr>
                        <a:t>Age Distribution of Workforce</a:t>
                      </a:r>
                      <a:endParaRPr lang="en-US" sz="1600" dirty="0">
                        <a:solidFill>
                          <a:schemeClr val="accent1">
                            <a:lumMod val="75000"/>
                          </a:schemeClr>
                        </a:solidFill>
                      </a:endParaRPr>
                    </a:p>
                  </a:txBody>
                  <a:tcPr marL="121920" marR="121920"/>
                </a:tc>
                <a:tc>
                  <a:txBody>
                    <a:bodyPr/>
                    <a:lstStyle/>
                    <a:p>
                      <a:pPr algn="ctr"/>
                      <a:r>
                        <a:rPr lang="en-US" sz="1600" dirty="0" smtClean="0">
                          <a:solidFill>
                            <a:schemeClr val="accent1">
                              <a:lumMod val="75000"/>
                            </a:schemeClr>
                          </a:solidFill>
                        </a:rPr>
                        <a:t>Simulated</a:t>
                      </a:r>
                      <a:r>
                        <a:rPr lang="en-US" sz="1600" baseline="0" dirty="0" smtClean="0">
                          <a:solidFill>
                            <a:schemeClr val="accent1">
                              <a:lumMod val="75000"/>
                            </a:schemeClr>
                          </a:solidFill>
                        </a:rPr>
                        <a:t> Aggregate </a:t>
                      </a:r>
                      <a:r>
                        <a:rPr lang="en-US" sz="1600" dirty="0" smtClean="0">
                          <a:solidFill>
                            <a:schemeClr val="accent1">
                              <a:lumMod val="75000"/>
                            </a:schemeClr>
                          </a:solidFill>
                        </a:rPr>
                        <a:t>TFP (in logs)</a:t>
                      </a:r>
                      <a:endParaRPr lang="en-US" sz="1200" dirty="0">
                        <a:solidFill>
                          <a:schemeClr val="accent1">
                            <a:lumMod val="75000"/>
                          </a:schemeClr>
                        </a:solidFill>
                      </a:endParaRPr>
                    </a:p>
                  </a:txBody>
                  <a:tcPr marL="121920" marR="121920"/>
                </a:tc>
              </a:tr>
              <a:tr h="370840">
                <a:tc>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txBody>
                  <a:tcPr marL="121920" marR="121920"/>
                </a:tc>
                <a:tc>
                  <a:txBody>
                    <a:bodyPr/>
                    <a:lstStyle/>
                    <a:p>
                      <a:endParaRPr lang="en-US" dirty="0" smtClean="0"/>
                    </a:p>
                  </a:txBody>
                  <a:tcPr marL="121920" marR="121920"/>
                </a:tc>
              </a:tr>
              <a:tr h="370840">
                <a:tc gridSpan="2">
                  <a:txBody>
                    <a:bodyPr/>
                    <a:lstStyle/>
                    <a:p>
                      <a:r>
                        <a:rPr lang="en-US" sz="1400" i="1" dirty="0" smtClean="0"/>
                        <a:t>(Based on estimates</a:t>
                      </a:r>
                      <a:r>
                        <a:rPr lang="en-US" sz="1400" i="1" baseline="0" dirty="0" smtClean="0"/>
                        <a:t> in Feyrer (2007))</a:t>
                      </a:r>
                      <a:endParaRPr lang="en-US" sz="1400" i="1" dirty="0"/>
                    </a:p>
                  </a:txBody>
                  <a:tcPr marL="121920" marR="121920"/>
                </a:tc>
                <a:tc hMerge="1">
                  <a:txBody>
                    <a:bodyPr/>
                    <a:lstStyle/>
                    <a:p>
                      <a:endParaRPr lang="en-US"/>
                    </a:p>
                  </a:txBody>
                  <a:tcPr/>
                </a:tc>
              </a:tr>
            </a:tbl>
          </a:graphicData>
        </a:graphic>
      </p:graphicFrame>
      <p:graphicFrame>
        <p:nvGraphicFramePr>
          <p:cNvPr id="5" name="Chart 4"/>
          <p:cNvGraphicFramePr>
            <a:graphicFrameLocks/>
          </p:cNvGraphicFramePr>
          <p:nvPr>
            <p:extLst>
              <p:ext uri="{D42A27DB-BD31-4B8C-83A1-F6EECF244321}">
                <p14:modId xmlns:p14="http://schemas.microsoft.com/office/powerpoint/2010/main" val="3065131486"/>
              </p:ext>
            </p:extLst>
          </p:nvPr>
        </p:nvGraphicFramePr>
        <p:xfrm>
          <a:off x="812800" y="2667000"/>
          <a:ext cx="52832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a:graphicFrameLocks/>
          </p:cNvGraphicFramePr>
          <p:nvPr>
            <p:extLst>
              <p:ext uri="{D42A27DB-BD31-4B8C-83A1-F6EECF244321}">
                <p14:modId xmlns:p14="http://schemas.microsoft.com/office/powerpoint/2010/main" val="2322016984"/>
              </p:ext>
            </p:extLst>
          </p:nvPr>
        </p:nvGraphicFramePr>
        <p:xfrm>
          <a:off x="5994400" y="2743200"/>
          <a:ext cx="5181600" cy="28194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9389226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020762"/>
          </a:xfrm>
        </p:spPr>
        <p:txBody>
          <a:bodyPr vert="horz" anchor="ctr">
            <a:normAutofit/>
          </a:bodyPr>
          <a:lstStyle/>
          <a:p>
            <a:r>
              <a:rPr lang="en-US" sz="3600" dirty="0"/>
              <a:t>Labor participation and productivity – what we know</a:t>
            </a:r>
          </a:p>
        </p:txBody>
      </p:sp>
      <p:sp>
        <p:nvSpPr>
          <p:cNvPr id="11" name="Content Placeholder 10"/>
          <p:cNvSpPr>
            <a:spLocks noGrp="1"/>
          </p:cNvSpPr>
          <p:nvPr>
            <p:ph idx="1"/>
          </p:nvPr>
        </p:nvSpPr>
        <p:spPr>
          <a:xfrm>
            <a:off x="609600" y="1524000"/>
            <a:ext cx="10972800" cy="4800600"/>
          </a:xfrm>
        </p:spPr>
        <p:txBody>
          <a:bodyPr/>
          <a:lstStyle/>
          <a:p>
            <a:pPr marL="0" indent="0">
              <a:buNone/>
            </a:pPr>
            <a:r>
              <a:rPr lang="en-US" sz="1800" b="1" dirty="0"/>
              <a:t>Could impending demographic change become a brake on TFP growth in ECA?</a:t>
            </a:r>
          </a:p>
          <a:p>
            <a:pPr marL="0" indent="0">
              <a:buNone/>
            </a:pPr>
            <a:r>
              <a:rPr lang="en-US" sz="1800" dirty="0" smtClean="0"/>
              <a:t>Cross-country evidence suggests that many ECA countries are in “peak” age</a:t>
            </a:r>
            <a:endParaRPr lang="en-US" dirty="0"/>
          </a:p>
        </p:txBody>
      </p:sp>
      <p:graphicFrame>
        <p:nvGraphicFramePr>
          <p:cNvPr id="14" name="Chart 13"/>
          <p:cNvGraphicFramePr>
            <a:graphicFrameLocks/>
          </p:cNvGraphicFramePr>
          <p:nvPr>
            <p:extLst>
              <p:ext uri="{D42A27DB-BD31-4B8C-83A1-F6EECF244321}">
                <p14:modId xmlns:p14="http://schemas.microsoft.com/office/powerpoint/2010/main" val="189844760"/>
              </p:ext>
            </p:extLst>
          </p:nvPr>
        </p:nvGraphicFramePr>
        <p:xfrm>
          <a:off x="1930400" y="2362200"/>
          <a:ext cx="7975600" cy="39243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741213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a:bodyPr>
          <a:lstStyle/>
          <a:p>
            <a:r>
              <a:rPr lang="en-US" sz="3600" dirty="0"/>
              <a:t>Labor participation and productivity – what we know</a:t>
            </a:r>
          </a:p>
        </p:txBody>
      </p:sp>
      <p:sp>
        <p:nvSpPr>
          <p:cNvPr id="3" name="Content Placeholder 2"/>
          <p:cNvSpPr>
            <a:spLocks noGrp="1"/>
          </p:cNvSpPr>
          <p:nvPr>
            <p:ph idx="1"/>
          </p:nvPr>
        </p:nvSpPr>
        <p:spPr>
          <a:xfrm>
            <a:off x="816864" y="1600200"/>
            <a:ext cx="10871200" cy="5092700"/>
          </a:xfrm>
        </p:spPr>
        <p:txBody>
          <a:bodyPr>
            <a:normAutofit fontScale="70000" lnSpcReduction="20000"/>
          </a:bodyPr>
          <a:lstStyle/>
          <a:p>
            <a:pPr marL="0" indent="0">
              <a:buNone/>
            </a:pPr>
            <a:r>
              <a:rPr lang="en-US" sz="3200" b="1" dirty="0"/>
              <a:t>How an aging workforce could affect </a:t>
            </a:r>
            <a:r>
              <a:rPr lang="en-US" sz="3200" b="1" dirty="0" smtClean="0"/>
              <a:t>productivity?</a:t>
            </a:r>
          </a:p>
          <a:p>
            <a:pPr marL="0" indent="0">
              <a:buNone/>
            </a:pPr>
            <a:endParaRPr lang="en-US" b="1" dirty="0" smtClean="0"/>
          </a:p>
          <a:p>
            <a:r>
              <a:rPr lang="en-US" dirty="0" smtClean="0"/>
              <a:t>Labor </a:t>
            </a:r>
            <a:r>
              <a:rPr lang="en-US" dirty="0"/>
              <a:t>mobility across firms, sectors and </a:t>
            </a:r>
            <a:r>
              <a:rPr lang="en-US" dirty="0" smtClean="0"/>
              <a:t>occupations</a:t>
            </a:r>
          </a:p>
          <a:p>
            <a:pPr marL="0" indent="0">
              <a:buNone/>
            </a:pPr>
            <a:endParaRPr lang="en-US" dirty="0" smtClean="0"/>
          </a:p>
          <a:p>
            <a:r>
              <a:rPr lang="en-US" dirty="0" smtClean="0"/>
              <a:t>Entrepreneurial activity</a:t>
            </a:r>
          </a:p>
          <a:p>
            <a:pPr marL="0" indent="0">
              <a:buNone/>
            </a:pPr>
            <a:endParaRPr lang="en-US" dirty="0"/>
          </a:p>
          <a:p>
            <a:r>
              <a:rPr lang="en-US" dirty="0" smtClean="0"/>
              <a:t>Innovation</a:t>
            </a:r>
          </a:p>
          <a:p>
            <a:pPr marL="0" indent="0">
              <a:buNone/>
            </a:pPr>
            <a:endParaRPr lang="en-US" dirty="0" smtClean="0"/>
          </a:p>
          <a:p>
            <a:r>
              <a:rPr lang="en-US" dirty="0" smtClean="0"/>
              <a:t>Firms’ workforce composition and their productivity</a:t>
            </a:r>
          </a:p>
          <a:p>
            <a:pPr marL="0" indent="0">
              <a:buNone/>
            </a:pPr>
            <a:endParaRPr lang="en-US" dirty="0" smtClean="0"/>
          </a:p>
          <a:p>
            <a:r>
              <a:rPr lang="en-US" dirty="0" smtClean="0"/>
              <a:t>How firms are managed</a:t>
            </a:r>
          </a:p>
          <a:p>
            <a:pPr marL="0" indent="0">
              <a:buNone/>
            </a:pPr>
            <a:endParaRPr lang="en-US" dirty="0" smtClean="0"/>
          </a:p>
          <a:p>
            <a:r>
              <a:rPr lang="en-US" dirty="0" smtClean="0"/>
              <a:t>The structure of the economy and its trade pattern</a:t>
            </a:r>
          </a:p>
          <a:p>
            <a:pPr lvl="1"/>
            <a:r>
              <a:rPr lang="en-US" dirty="0" smtClean="0"/>
              <a:t>Changing comparative advantage due to a change in skills  </a:t>
            </a:r>
          </a:p>
          <a:p>
            <a:pPr lvl="1"/>
            <a:r>
              <a:rPr lang="en-US" dirty="0" smtClean="0"/>
              <a:t>Changing demand patterns </a:t>
            </a:r>
          </a:p>
          <a:p>
            <a:pPr lvl="1"/>
            <a:endParaRPr lang="en-US" dirty="0" smtClean="0"/>
          </a:p>
          <a:p>
            <a:pPr marL="0" indent="0">
              <a:buNone/>
            </a:pPr>
            <a:endParaRPr lang="en-US" dirty="0"/>
          </a:p>
          <a:p>
            <a:pPr marL="400050" lvl="1"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9608075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868362"/>
          </a:xfrm>
        </p:spPr>
        <p:txBody>
          <a:bodyPr vert="horz" anchor="ctr">
            <a:normAutofit/>
          </a:bodyPr>
          <a:lstStyle/>
          <a:p>
            <a:r>
              <a:rPr lang="en-US" sz="3600" dirty="0"/>
              <a:t>Labor participation and productivity – what we know</a:t>
            </a:r>
          </a:p>
        </p:txBody>
      </p:sp>
      <p:sp>
        <p:nvSpPr>
          <p:cNvPr id="3" name="Content Placeholder 2"/>
          <p:cNvSpPr>
            <a:spLocks noGrp="1"/>
          </p:cNvSpPr>
          <p:nvPr>
            <p:ph sz="half" idx="1"/>
          </p:nvPr>
        </p:nvSpPr>
        <p:spPr>
          <a:xfrm>
            <a:off x="609600" y="1600201"/>
            <a:ext cx="2946400" cy="4952999"/>
          </a:xfrm>
        </p:spPr>
        <p:txBody>
          <a:bodyPr>
            <a:normAutofit fontScale="92500" lnSpcReduction="10000"/>
          </a:bodyPr>
          <a:lstStyle/>
          <a:p>
            <a:pPr marL="0" indent="0">
              <a:buNone/>
            </a:pPr>
            <a:r>
              <a:rPr lang="en-US" sz="1600" b="1" dirty="0"/>
              <a:t>Age is not the only factor affecting productivity</a:t>
            </a:r>
          </a:p>
          <a:p>
            <a:r>
              <a:rPr lang="en-US" sz="1600" dirty="0" smtClean="0"/>
              <a:t>Older cohorts are also less educated</a:t>
            </a:r>
          </a:p>
          <a:p>
            <a:pPr marL="0" indent="0">
              <a:buNone/>
            </a:pPr>
            <a:r>
              <a:rPr lang="en-US" sz="1600" dirty="0"/>
              <a:t> </a:t>
            </a:r>
            <a:r>
              <a:rPr lang="en-US" sz="1300" dirty="0" smtClean="0"/>
              <a:t>(selective migration and labor force exit cloud picture) </a:t>
            </a:r>
          </a:p>
          <a:p>
            <a:pPr marL="0" indent="0">
              <a:buNone/>
            </a:pPr>
            <a:endParaRPr lang="en-US" sz="1300" dirty="0" smtClean="0"/>
          </a:p>
          <a:p>
            <a:r>
              <a:rPr lang="en-US" sz="1600" dirty="0"/>
              <a:t>O</a:t>
            </a:r>
            <a:r>
              <a:rPr lang="en-US" sz="1600" dirty="0" smtClean="0"/>
              <a:t>ther fixed differences across cohorts are possible</a:t>
            </a:r>
          </a:p>
          <a:p>
            <a:pPr marL="0" indent="0">
              <a:buNone/>
            </a:pPr>
            <a:endParaRPr lang="en-US" sz="1600" dirty="0" smtClean="0"/>
          </a:p>
          <a:p>
            <a:r>
              <a:rPr lang="en-US" sz="1600" dirty="0" smtClean="0"/>
              <a:t>Cohort effects are more transitional</a:t>
            </a:r>
          </a:p>
          <a:p>
            <a:pPr marL="0" indent="0">
              <a:buNone/>
            </a:pPr>
            <a:endParaRPr lang="en-US" sz="1600" dirty="0" smtClean="0"/>
          </a:p>
          <a:p>
            <a:r>
              <a:rPr lang="en-US" sz="1600" dirty="0" smtClean="0"/>
              <a:t>Important, but not easy, to isolate the pure age effect </a:t>
            </a:r>
          </a:p>
          <a:p>
            <a:pPr marL="0" indent="0">
              <a:buNone/>
            </a:pPr>
            <a:endParaRPr lang="en-US" sz="1600" dirty="0" smtClean="0"/>
          </a:p>
          <a:p>
            <a:r>
              <a:rPr lang="en-US" sz="1600" dirty="0" smtClean="0"/>
              <a:t>Also important to understand how the effects of age vary with education</a:t>
            </a:r>
            <a:endParaRPr lang="en-US" sz="1600" dirty="0"/>
          </a:p>
        </p:txBody>
      </p:sp>
      <p:sp>
        <p:nvSpPr>
          <p:cNvPr id="4" name="Content Placeholder 3"/>
          <p:cNvSpPr>
            <a:spLocks noGrp="1"/>
          </p:cNvSpPr>
          <p:nvPr>
            <p:ph sz="half" idx="2"/>
          </p:nvPr>
        </p:nvSpPr>
        <p:spPr>
          <a:xfrm>
            <a:off x="5384800" y="1600201"/>
            <a:ext cx="6197600" cy="4525963"/>
          </a:xfrm>
        </p:spPr>
        <p:txBody>
          <a:bodyPr>
            <a:normAutofit fontScale="92500" lnSpcReduction="10000"/>
          </a:bodyPr>
          <a:lstStyle/>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6000" y="1219200"/>
            <a:ext cx="82296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43623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a:bodyPr>
          <a:lstStyle/>
          <a:p>
            <a:r>
              <a:rPr lang="en-US" sz="3600" dirty="0"/>
              <a:t>Labor participation and productivity – what we know</a:t>
            </a:r>
          </a:p>
        </p:txBody>
      </p:sp>
      <p:sp>
        <p:nvSpPr>
          <p:cNvPr id="3" name="Content Placeholder 2"/>
          <p:cNvSpPr>
            <a:spLocks noGrp="1"/>
          </p:cNvSpPr>
          <p:nvPr>
            <p:ph idx="1"/>
          </p:nvPr>
        </p:nvSpPr>
        <p:spPr>
          <a:xfrm>
            <a:off x="609600" y="1371600"/>
            <a:ext cx="10972800" cy="5130800"/>
          </a:xfrm>
        </p:spPr>
        <p:txBody>
          <a:bodyPr>
            <a:normAutofit fontScale="62500" lnSpcReduction="20000"/>
          </a:bodyPr>
          <a:lstStyle/>
          <a:p>
            <a:pPr marL="0" indent="0">
              <a:buNone/>
            </a:pPr>
            <a:endParaRPr lang="en-US" dirty="0" smtClean="0"/>
          </a:p>
          <a:p>
            <a:pPr marL="0" indent="0">
              <a:buNone/>
            </a:pPr>
            <a:r>
              <a:rPr lang="en-US" b="1" dirty="0" smtClean="0"/>
              <a:t>Why would the age of workers affect firm productivity? </a:t>
            </a:r>
          </a:p>
          <a:p>
            <a:r>
              <a:rPr lang="en-US" dirty="0" smtClean="0"/>
              <a:t>Different components of human capital vary differently with age</a:t>
            </a:r>
          </a:p>
          <a:p>
            <a:pPr lvl="1"/>
            <a:r>
              <a:rPr lang="en-US" dirty="0" smtClean="0"/>
              <a:t>General </a:t>
            </a:r>
            <a:r>
              <a:rPr lang="en-US" dirty="0"/>
              <a:t>c</a:t>
            </a:r>
            <a:r>
              <a:rPr lang="en-US" dirty="0" smtClean="0"/>
              <a:t>ognitive and non-cognitive skills </a:t>
            </a:r>
          </a:p>
          <a:p>
            <a:pPr lvl="1"/>
            <a:r>
              <a:rPr lang="en-US" dirty="0" smtClean="0"/>
              <a:t>Fluid  versus crystalized cognitive skills</a:t>
            </a:r>
          </a:p>
          <a:p>
            <a:pPr lvl="1"/>
            <a:r>
              <a:rPr lang="en-US" dirty="0" smtClean="0"/>
              <a:t>Experience (specific skills) </a:t>
            </a:r>
          </a:p>
          <a:p>
            <a:pPr marL="514350" indent="-457200"/>
            <a:r>
              <a:rPr lang="en-US" dirty="0" smtClean="0"/>
              <a:t>Technology and Age Interact in complex ways</a:t>
            </a:r>
          </a:p>
          <a:p>
            <a:pPr lvl="1"/>
            <a:r>
              <a:rPr lang="en-US" dirty="0" smtClean="0"/>
              <a:t>Adaptability to new technologies and production processes could vary by age</a:t>
            </a:r>
          </a:p>
          <a:p>
            <a:pPr lvl="2"/>
            <a:r>
              <a:rPr lang="en-US" dirty="0" smtClean="0"/>
              <a:t>“</a:t>
            </a:r>
            <a:r>
              <a:rPr lang="en-US" sz="2600" dirty="0" smtClean="0"/>
              <a:t>Vintage” effects</a:t>
            </a:r>
          </a:p>
          <a:p>
            <a:pPr lvl="1"/>
            <a:r>
              <a:rPr lang="en-US" dirty="0" smtClean="0"/>
              <a:t>The returns to new technologies could vary by age</a:t>
            </a:r>
          </a:p>
          <a:p>
            <a:pPr lvl="2"/>
            <a:r>
              <a:rPr lang="en-US" sz="2600" dirty="0" smtClean="0"/>
              <a:t> Some technologies could complement experience </a:t>
            </a:r>
          </a:p>
          <a:p>
            <a:pPr lvl="1"/>
            <a:r>
              <a:rPr lang="en-US" dirty="0" smtClean="0"/>
              <a:t>Incentives to retrain or adopt technology evolve with age</a:t>
            </a:r>
          </a:p>
          <a:p>
            <a:r>
              <a:rPr lang="en-US" dirty="0"/>
              <a:t>Skill mix varies by industry and could lead to different age-productivity profiles. </a:t>
            </a:r>
          </a:p>
          <a:p>
            <a:r>
              <a:rPr lang="en-US" dirty="0"/>
              <a:t>Compared to services,  manufacturing is </a:t>
            </a:r>
          </a:p>
          <a:p>
            <a:pPr lvl="1"/>
            <a:r>
              <a:rPr lang="en-US" sz="2500" dirty="0"/>
              <a:t>physically more demanding</a:t>
            </a:r>
          </a:p>
          <a:p>
            <a:pPr lvl="1"/>
            <a:r>
              <a:rPr lang="en-US" sz="2500" dirty="0"/>
              <a:t>Social and communication skills matter less </a:t>
            </a:r>
          </a:p>
          <a:p>
            <a:pPr lvl="1"/>
            <a:r>
              <a:rPr lang="en-US" sz="2500" dirty="0"/>
              <a:t>Fluid cognitive skills matters more (in high-tech) </a:t>
            </a:r>
          </a:p>
          <a:p>
            <a:r>
              <a:rPr lang="en-US" sz="2500" dirty="0" smtClean="0"/>
              <a:t>B</a:t>
            </a:r>
            <a:r>
              <a:rPr lang="en-US" sz="2500" dirty="0" smtClean="0"/>
              <a:t>ut industry-specific </a:t>
            </a:r>
            <a:r>
              <a:rPr lang="en-US" sz="2500" dirty="0"/>
              <a:t>skills (experience) could matter more </a:t>
            </a:r>
          </a:p>
          <a:p>
            <a:pPr marL="514350" indent="-457200"/>
            <a:endParaRPr lang="en-US" dirty="0" smtClean="0"/>
          </a:p>
        </p:txBody>
      </p:sp>
    </p:spTree>
    <p:extLst>
      <p:ext uri="{BB962C8B-B14F-4D97-AF65-F5344CB8AC3E}">
        <p14:creationId xmlns:p14="http://schemas.microsoft.com/office/powerpoint/2010/main" val="287589954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2112</TotalTime>
  <Words>4147</Words>
  <Application>Microsoft Office PowerPoint</Application>
  <PresentationFormat>Custom</PresentationFormat>
  <Paragraphs>436</Paragraphs>
  <Slides>32</Slides>
  <Notes>32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Median</vt:lpstr>
      <vt:lpstr>Aging, Labor Force Participation and Productivity</vt:lpstr>
      <vt:lpstr>Outline</vt:lpstr>
      <vt:lpstr>Labor participation and productivity – what we know</vt:lpstr>
      <vt:lpstr>Productivity Improvement Has Been Central to Growth in the Region</vt:lpstr>
      <vt:lpstr>How Will the Age Structure of the Labor Force Affect Productivity?</vt:lpstr>
      <vt:lpstr>Labor participation and productivity – what we know</vt:lpstr>
      <vt:lpstr>Labor participation and productivity – what we know</vt:lpstr>
      <vt:lpstr>Labor participation and productivity – what we know</vt:lpstr>
      <vt:lpstr>Labor participation and productivity – what we know</vt:lpstr>
      <vt:lpstr>Labor participation and productivity – what we know</vt:lpstr>
      <vt:lpstr>Policy Response Building an evidence-based agenda</vt:lpstr>
      <vt:lpstr>I. What we know about adult learning?</vt:lpstr>
      <vt:lpstr>Three steps in skills development across the life cycle</vt:lpstr>
      <vt:lpstr>Where is lifelong learning happening?</vt:lpstr>
      <vt:lpstr>Options (but little evidence), experimentation needed</vt:lpstr>
      <vt:lpstr>Evidence on lifelong learning intervention</vt:lpstr>
      <vt:lpstr>II. Employer interventions: Age-Specific Staffing Strategies Can Help</vt:lpstr>
      <vt:lpstr> Evidence on employer interventions (1) </vt:lpstr>
      <vt:lpstr>Evidence on employer interventions (2)</vt:lpstr>
      <vt:lpstr>Employer interventions: Other evidence</vt:lpstr>
      <vt:lpstr>Employer interventions: New directions but not evaluated</vt:lpstr>
      <vt:lpstr>III. Employer incentives</vt:lpstr>
      <vt:lpstr>Examples of wage subsidies (1)</vt:lpstr>
      <vt:lpstr>Examples of wage subsidies (2)</vt:lpstr>
      <vt:lpstr>V. Taxation/Benefits obviously important determinants of employment among elderly: Regression-based evidence</vt:lpstr>
      <vt:lpstr>Taxation and benefits (1)</vt:lpstr>
      <vt:lpstr>Taxation and benefits (2)</vt:lpstr>
      <vt:lpstr>Interventions: Worksite health promotion (1)</vt:lpstr>
      <vt:lpstr>Interventions: Worksite health promotion (2)</vt:lpstr>
      <vt:lpstr>Public health promotion: How? Countries following from North Karelia Project, Finland</vt:lpstr>
      <vt:lpstr>Some knowledge gaps</vt:lpstr>
      <vt:lpstr>Latvia: ALMP Program evidence shows some evidence that very focused training works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Official statistics: some areas to improve based on my experience</dc:title>
  <dc:creator>Gady Saiovici</dc:creator>
  <cp:lastModifiedBy>Emily Sinnott</cp:lastModifiedBy>
  <cp:revision>89</cp:revision>
  <cp:lastPrinted>2014-05-09T05:57:49Z</cp:lastPrinted>
  <dcterms:created xsi:type="dcterms:W3CDTF">2014-05-06T06:37:35Z</dcterms:created>
  <dcterms:modified xsi:type="dcterms:W3CDTF">2014-05-09T11:05:08Z</dcterms:modified>
</cp:coreProperties>
</file>