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84" r:id="rId3"/>
    <p:sldId id="306" r:id="rId4"/>
    <p:sldId id="311" r:id="rId5"/>
    <p:sldId id="307" r:id="rId6"/>
    <p:sldId id="301" r:id="rId7"/>
    <p:sldId id="302" r:id="rId8"/>
    <p:sldId id="298" r:id="rId9"/>
    <p:sldId id="313" r:id="rId10"/>
    <p:sldId id="314" r:id="rId11"/>
    <p:sldId id="315" r:id="rId12"/>
    <p:sldId id="305" r:id="rId13"/>
    <p:sldId id="312" r:id="rId14"/>
    <p:sldId id="310" r:id="rId15"/>
    <p:sldId id="303" r:id="rId16"/>
    <p:sldId id="308" r:id="rId17"/>
    <p:sldId id="309" r:id="rId18"/>
    <p:sldId id="286" r:id="rId19"/>
  </p:sldIdLst>
  <p:sldSz cx="9144000" cy="6858000" type="screen4x3"/>
  <p:notesSz cx="678180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C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89" autoAdjust="0"/>
  </p:normalViewPr>
  <p:slideViewPr>
    <p:cSldViewPr>
      <p:cViewPr>
        <p:scale>
          <a:sx n="100" d="100"/>
          <a:sy n="100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b="1" i="1"/>
                  </a:pPr>
                  <a:endParaRPr lang="lv-LV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 b="1"/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reģ_pil!$D$4:$E$4</c:f>
              <c:numCache>
                <c:formatCode>0%</c:formatCode>
                <c:ptCount val="2"/>
                <c:pt idx="0">
                  <c:v>0.33848868923471842</c:v>
                </c:pt>
                <c:pt idx="1">
                  <c:v>0.66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lv-LV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pieChart>
        <c:varyColors val="1"/>
        <c:ser>
          <c:idx val="0"/>
          <c:order val="0"/>
          <c:val>
            <c:numRef>
              <c:f>reģ_pil!$D$4:$E$4</c:f>
              <c:numCache>
                <c:formatCode>0%</c:formatCode>
                <c:ptCount val="2"/>
                <c:pt idx="0">
                  <c:v>0.33848868923471842</c:v>
                </c:pt>
                <c:pt idx="1">
                  <c:v>0.66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lv-LV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3846057563972386"/>
                  <c:y val="6.69368719348328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 sz="1000" b="1" i="1"/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reģ_pil!$D$6:$E$6</c:f>
              <c:numCache>
                <c:formatCode>0%</c:formatCode>
                <c:ptCount val="2"/>
                <c:pt idx="0">
                  <c:v>0.39001882544018307</c:v>
                </c:pt>
                <c:pt idx="1">
                  <c:v>0.61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lv-LV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pieChart>
        <c:varyColors val="1"/>
        <c:ser>
          <c:idx val="0"/>
          <c:order val="0"/>
          <c:val>
            <c:numRef>
              <c:f>reģ_pil!$D$6:$E$6</c:f>
              <c:numCache>
                <c:formatCode>0%</c:formatCode>
                <c:ptCount val="2"/>
                <c:pt idx="0">
                  <c:v>0.39001882544018307</c:v>
                </c:pt>
                <c:pt idx="1">
                  <c:v>0.61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lv-LV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pieChart>
        <c:varyColors val="1"/>
        <c:ser>
          <c:idx val="0"/>
          <c:order val="0"/>
          <c:val>
            <c:numRef>
              <c:f>reģ_pil!$D$4:$E$4</c:f>
              <c:numCache>
                <c:formatCode>0%</c:formatCode>
                <c:ptCount val="2"/>
                <c:pt idx="0">
                  <c:v>0.33848868923471842</c:v>
                </c:pt>
                <c:pt idx="1">
                  <c:v>0.66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lv-LV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 smtClean="0"/>
                      <a:t>3</a:t>
                    </a:r>
                    <a:r>
                      <a:rPr lang="lv-LV" b="1" smtClean="0"/>
                      <a:t>6</a:t>
                    </a:r>
                    <a:r>
                      <a:rPr lang="en-US" b="1" smtClean="0"/>
                      <a:t>%</a:t>
                    </a:r>
                    <a:endParaRPr lang="en-US" b="1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reģ_pil!$D$4:$E$4</c:f>
              <c:numCache>
                <c:formatCode>0%</c:formatCode>
                <c:ptCount val="2"/>
                <c:pt idx="0">
                  <c:v>0.33848868923471842</c:v>
                </c:pt>
                <c:pt idx="1">
                  <c:v>0.66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lv-LV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'2013'!$A$108</c:f>
              <c:strCache>
                <c:ptCount val="1"/>
                <c:pt idx="0">
                  <c:v>Jūrmala</c:v>
                </c:pt>
              </c:strCache>
            </c:strRef>
          </c:tx>
          <c:spPr>
            <a:solidFill>
              <a:srgbClr val="F68D36"/>
            </a:solidFill>
          </c:spPr>
          <c:val>
            <c:numRef>
              <c:f>'2013'!$B$108</c:f>
              <c:numCache>
                <c:formatCode>0\.0%</c:formatCode>
                <c:ptCount val="1"/>
                <c:pt idx="0">
                  <c:v>8.4499461786867597E-2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876B9-862A-49C3-865B-EDA32EDBC74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690269"/>
            <a:ext cx="54254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3878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378824"/>
            <a:ext cx="293878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D87A8-F892-41CD-AC8E-A6EEF4DB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31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2FB30-A9A0-4E7E-B853-A97059DE09FA}" type="slidenum">
              <a:rPr lang="lv-LV" smtClean="0">
                <a:solidFill>
                  <a:prstClr val="black"/>
                </a:solidFill>
              </a:rPr>
              <a:pPr/>
              <a:t>1</a:t>
            </a:fld>
            <a:endParaRPr 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28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2FB30-A9A0-4E7E-B853-A97059DE09FA}" type="slidenum">
              <a:rPr lang="lv-LV" smtClean="0"/>
              <a:pPr/>
              <a:t>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3822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20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8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39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icture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5838"/>
            <a:ext cx="9169400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logo_b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38" y="1341438"/>
            <a:ext cx="460692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8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789363"/>
            <a:ext cx="7772400" cy="1470025"/>
          </a:xfrm>
        </p:spPr>
        <p:txBody>
          <a:bodyPr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lv-LV"/>
              <a:t>Click to edit Master title style</a:t>
            </a:r>
          </a:p>
        </p:txBody>
      </p:sp>
      <p:sp>
        <p:nvSpPr>
          <p:cNvPr id="878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654675"/>
            <a:ext cx="5716588" cy="942975"/>
          </a:xfrm>
        </p:spPr>
        <p:txBody>
          <a:bodyPr/>
          <a:lstStyle>
            <a:lvl1pPr marL="0" indent="0" algn="r">
              <a:buFontTx/>
              <a:buNone/>
              <a:defRPr sz="2400"/>
            </a:lvl1pPr>
          </a:lstStyle>
          <a:p>
            <a:r>
              <a:rPr lang="lv-LV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19882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CD77D-E0BB-473D-AA14-BDBE44D5EF99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1EF10-7747-4120-8680-6AAC6171102D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55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0759A-6F2E-4C3F-AEF2-8EA34A1F108A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48FA8-272D-4915-87EB-E0C3A3CDA834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265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D4159-3E85-4455-A363-DE76BF75422C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9796D-D0F5-490F-8087-1CA1D786DD6D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542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1BEB3-B995-4CB3-A3DB-6D508E90DFA8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E05F5-B9BF-43EB-A41D-49E50226DAF8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451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FE37A-19AC-4606-AE25-C5E3EB2F7AA6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BA80-49A2-4C13-A04B-EDAE45519C1D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656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0B000-6F2E-4368-A669-A05A1081BAB0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4C36B-7014-4FDD-AE20-2D4CAB290EE0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3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6ED09-6C9E-4C64-9727-5E7D9E8F8FEA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0B914-64FF-4FA9-805A-B485CEF7A87B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85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79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12E31-F89B-476B-87D2-75456C5DE2F4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07918-F34D-428B-81F5-DD6B46859313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613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B1BD3-587B-4A1D-B7E5-9C1739B31070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0257-2ABA-46B9-A027-258364EDC015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901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61D90-1A12-417E-B49E-7AFAAEB8239B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4F2CD-53FD-4216-B6B6-82E0A5D8E0D7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93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lv-LV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F3C47-0BE7-423E-8C5B-C7DF8FBD109B}" type="datetime1">
              <a:rPr lang="lv-LV">
                <a:solidFill>
                  <a:srgbClr val="000000"/>
                </a:solidFill>
              </a:rPr>
              <a:pPr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A8B88-B817-4A9E-B72D-0999CD8AC3C4}" type="slidenum">
              <a:rPr lang="lv-LV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6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7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11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6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4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08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2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0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8809B-08F8-479A-B506-8C5780342E7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376C7-224E-4CA0-8585-D0AFC36F3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74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114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69F23-0BD6-4FB1-978B-1B145F54CD82}" type="datetime1">
              <a:rPr lang="lv-LV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08.05.2014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4" name="Picture 8" descr="Picture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6302375"/>
            <a:ext cx="42068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415088"/>
            <a:ext cx="1657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F094EF-FAC9-4DE8-BB34-F836141D622E}" type="slidenum">
              <a:rPr lang="lv-LV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lv-LV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6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360konsultacijas.lv/marketinga-konsultacija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lv/url?sa=i&amp;rct=j&amp;q=&amp;esrc=s&amp;frm=1&amp;source=images&amp;cd=&amp;cad=rja&amp;uact=8&amp;docid=ACTuUNhZAV42cM&amp;tbnid=3Y8Ko7ELhgvhLM:&amp;ved=0CAUQjRw&amp;url=http://projectcommunity.org/&amp;ei=0mZfU8eZNqnnygOljoGwBw&amp;bvm=bv.65397613,d.ZGU&amp;psig=AFQjCNEwY6iFa08efTUImLSpqpHTCFERAA&amp;ust=139884688365212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18" Type="http://schemas.openxmlformats.org/officeDocument/2006/relationships/image" Target="../media/image7.emf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" Type="http://schemas.openxmlformats.org/officeDocument/2006/relationships/image" Target="../media/image6.png"/><Relationship Id="rId16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lv/url?sa=i&amp;rct=j&amp;q=&amp;esrc=s&amp;frm=1&amp;source=images&amp;cd=&amp;cad=rja&amp;uact=8&amp;docid=3xRssQ1SqNkXLM&amp;tbnid=iAWVLwbRLi801M:&amp;ved=0CAUQjRw&amp;url=http://www.machelper.com/Mac%20Training/&amp;ei=RRNqU475DeXVygPfyIFA&amp;bvm=bv.66111022,d.bGQ&amp;psig=AFQjCNE8lLUbpBYEGtRnyu_kjQrTT_e8qw&amp;ust=1399546913378843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Activation of the registered unemployed aged 50</a:t>
            </a:r>
            <a:r>
              <a:rPr lang="lv-LV" dirty="0" smtClean="0"/>
              <a:t>+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469219" y="5257800"/>
            <a:ext cx="464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Margarita </a:t>
            </a:r>
            <a:r>
              <a:rPr lang="en-US" b="1" dirty="0" err="1" smtClean="0"/>
              <a:t>Kri</a:t>
            </a:r>
            <a:r>
              <a:rPr lang="lv-LV" b="1" dirty="0" smtClean="0"/>
              <a:t>š</a:t>
            </a:r>
            <a:r>
              <a:rPr lang="en-US" b="1" dirty="0" err="1" smtClean="0"/>
              <a:t>lauka</a:t>
            </a:r>
            <a:endParaRPr lang="lv-LV" b="1" dirty="0"/>
          </a:p>
          <a:p>
            <a:r>
              <a:rPr lang="en-US" i="1" dirty="0"/>
              <a:t>Senior Expert of Development Division</a:t>
            </a:r>
            <a:endParaRPr lang="lv-LV" i="1" dirty="0"/>
          </a:p>
          <a:p>
            <a:r>
              <a:rPr lang="en-US" i="1" dirty="0"/>
              <a:t>Department of Finance and Development </a:t>
            </a:r>
            <a:endParaRPr lang="lv-LV" i="1" dirty="0"/>
          </a:p>
          <a:p>
            <a:r>
              <a:rPr lang="en-US" i="1" dirty="0"/>
              <a:t>State Employment Agency of Latvia</a:t>
            </a:r>
            <a:endParaRPr lang="lv-LV" i="1" dirty="0"/>
          </a:p>
          <a:p>
            <a:r>
              <a:rPr lang="lv-LV" i="1" dirty="0" err="1" smtClean="0"/>
              <a:t>Email</a:t>
            </a:r>
            <a:r>
              <a:rPr lang="lv-LV" i="1" dirty="0" smtClean="0"/>
              <a:t>: </a:t>
            </a:r>
            <a:r>
              <a:rPr lang="lv-LV" b="1" i="1" dirty="0" smtClean="0"/>
              <a:t>margarita.krislauka@nva.gov.lv</a:t>
            </a:r>
            <a:r>
              <a:rPr lang="en-US" b="1" i="1" dirty="0"/>
              <a:t>	</a:t>
            </a:r>
            <a:endParaRPr lang="lv-LV" b="1" i="1" dirty="0"/>
          </a:p>
          <a:p>
            <a:r>
              <a:rPr lang="lv-LV" dirty="0"/>
              <a:t> 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265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304800"/>
            <a:ext cx="7619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Statistical portrait of unemployed aged 50+, who engaged in </a:t>
            </a:r>
            <a:r>
              <a:rPr lang="en-US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the complex support measures</a:t>
            </a:r>
            <a:r>
              <a:rPr lang="lv-LV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in  </a:t>
            </a:r>
            <a:r>
              <a:rPr lang="en-US" sz="2200" b="1" dirty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57300"/>
            <a:ext cx="32766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2" y="2020888"/>
            <a:ext cx="1347788" cy="338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34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4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Recruitment of unemployed aged 50+ after finishing the</a:t>
            </a:r>
            <a:r>
              <a:rPr lang="en-US" sz="24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 participation in the supportive measures</a:t>
            </a:r>
            <a:r>
              <a:rPr lang="en-US" sz="24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en-US" sz="2400" b="1" dirty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05" name="TextBox 9404"/>
          <p:cNvSpPr txBox="1"/>
          <p:nvPr/>
        </p:nvSpPr>
        <p:spPr>
          <a:xfrm>
            <a:off x="801749" y="5100935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Finished the participation in the measure in the period from 01.10.2012. to 30.09.2013</a:t>
            </a:r>
            <a:r>
              <a:rPr lang="lv-LV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recruited within 6 months after finishing measure (in a period until 31.03.2014.)</a:t>
            </a:r>
            <a:r>
              <a:rPr lang="lv-LV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2303" y="5715000"/>
            <a:ext cx="78558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Total number of unemployed aged 50+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recruited in 2013 - 17 542 persons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of which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7 845 (44,7%)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persons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recruited after finishing one or more supportive measure</a:t>
            </a:r>
            <a:r>
              <a:rPr lang="lv-LV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excluding informative days (measures to enhance the competitiveness))</a:t>
            </a:r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02" y="914400"/>
            <a:ext cx="8145156" cy="417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56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610600" cy="1600200"/>
          </a:xfrm>
        </p:spPr>
        <p:txBody>
          <a:bodyPr>
            <a:noAutofit/>
          </a:bodyPr>
          <a:lstStyle/>
          <a:p>
            <a:pPr algn="l"/>
            <a:r>
              <a:rPr lang="en-US" sz="1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aim</a:t>
            </a:r>
            <a:r>
              <a:rPr lang="en-US" sz="1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to define</a:t>
            </a: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42925" indent="-285750" algn="l">
              <a:buFont typeface="Arial" pitchFamily="34" charset="0"/>
              <a:buChar char="•"/>
            </a:pP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job finding opportunities and main</a:t>
            </a: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factors influencing and increasing unemployment </a:t>
            </a: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risks for the client</a:t>
            </a:r>
            <a:r>
              <a:rPr lang="lv-LV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2925" indent="-285750" algn="l">
              <a:buFont typeface="Arial" pitchFamily="34" charset="0"/>
              <a:buChar char="•"/>
            </a:pP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clients motivation to co</a:t>
            </a:r>
            <a:r>
              <a:rPr lang="lv-LV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operate</a:t>
            </a: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with the State Employment </a:t>
            </a: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Agency and searching for a job, as well as clients skills self assessment</a:t>
            </a:r>
            <a:r>
              <a:rPr lang="lv-LV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42925" indent="-285750" algn="l">
              <a:buFont typeface="Arial" pitchFamily="34" charset="0"/>
              <a:buChar char="•"/>
            </a:pP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appropriate support measures</a:t>
            </a:r>
            <a:r>
              <a:rPr lang="en-US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intensity and sequence of the support measures for the client</a:t>
            </a:r>
            <a:r>
              <a:rPr lang="lv-LV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lv-LV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048000"/>
            <a:ext cx="8623122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the process of the profiling by using </a:t>
            </a:r>
            <a:r>
              <a:rPr lang="en-US" sz="1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Decision Tree method </a:t>
            </a:r>
            <a:r>
              <a:rPr lang="en-US" sz="1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(according to </a:t>
            </a:r>
            <a:r>
              <a:rPr lang="en-US" sz="1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criteria</a:t>
            </a:r>
            <a:r>
              <a:rPr lang="en-US" sz="1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job opportunities, self-assessment of skills, motivation to look for job, motivation to cooperate with the State Employment Agency) clients are grouped in to </a:t>
            </a:r>
            <a:r>
              <a:rPr lang="en-US" sz="1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39 groups</a:t>
            </a:r>
            <a:r>
              <a:rPr lang="en-US" sz="1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lv-LV" sz="17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lv-LV" sz="17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7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 information needed f</a:t>
            </a:r>
            <a:r>
              <a:rPr lang="lv-LV" sz="1700" u="sng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</a:t>
            </a:r>
            <a:r>
              <a:rPr lang="en-US" sz="17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 the client for defining job opportunities</a:t>
            </a:r>
            <a:r>
              <a:rPr lang="en-US" sz="17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Previous occupation;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Profession in which the client is willing to work;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Residence;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Age;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Disabilities (if relevant);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National language skills;</a:t>
            </a:r>
          </a:p>
          <a:p>
            <a:pPr marL="361950"/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Gender.</a:t>
            </a:r>
            <a:endParaRPr lang="en-US" sz="17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304727"/>
            <a:ext cx="8712968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lv-LV" sz="2400" b="1" dirty="0" smtClean="0">
                <a:solidFill>
                  <a:srgbClr val="306F74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lv-LV" sz="2400" b="1" dirty="0" smtClean="0">
                <a:solidFill>
                  <a:srgbClr val="306F74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306F74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Profiling system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909571"/>
            <a:ext cx="2366526" cy="1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16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23284"/>
            <a:ext cx="8305800" cy="107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9pPr>
          </a:lstStyle>
          <a:p>
            <a:r>
              <a:rPr lang="en-US" sz="22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Results of the profiling of unemployed aged 50+</a:t>
            </a:r>
          </a:p>
          <a:p>
            <a:r>
              <a:rPr lang="en-US" sz="16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(period 01.11.2013. – 31.03.2014)</a:t>
            </a:r>
            <a:endParaRPr lang="en-US" sz="1600" b="1" dirty="0" smtClean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Job finding opportunities</a:t>
            </a:r>
            <a:endParaRPr lang="en-US" sz="2200" b="1" dirty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5231249"/>
            <a:ext cx="5181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Job finding opportunities (more then a half in all regions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6%  in Riga Region and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Kurzeme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Region; up to 66% in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Latgale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Region)</a:t>
            </a:r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for unemployed aged 50 + are quite low.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High job finding opportunities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refers to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small share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unemployed aged 50+ (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11% -15 %).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4998"/>
            <a:ext cx="7969177" cy="3806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952" y="5362575"/>
            <a:ext cx="240982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1898"/>
            <a:ext cx="8229600" cy="1034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9pPr>
          </a:lstStyle>
          <a:p>
            <a:r>
              <a:rPr lang="en-US" sz="2200" b="1" dirty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Results of the profiling of unemployed aged 50+</a:t>
            </a:r>
          </a:p>
          <a:p>
            <a:r>
              <a:rPr lang="en-US" sz="1600" b="1" dirty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(period 01.11.2013. – 31.03.2014)</a:t>
            </a:r>
          </a:p>
          <a:p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Motivation to look for job</a:t>
            </a:r>
            <a:endParaRPr lang="en-US" sz="2200" b="1" dirty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231249"/>
            <a:ext cx="44218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situation is similar in all regions of Latvia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Slightly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more than half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unemployed aged 50+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have no motivation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to look for a job, but around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30%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of unemployed aged 50+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have high motivation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to look for a job.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Mārketinga konsultācij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038" y="478195"/>
            <a:ext cx="1660762" cy="81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33783"/>
            <a:ext cx="7809185" cy="3666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860" y="5191125"/>
            <a:ext cx="282892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056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87326" y="295643"/>
            <a:ext cx="8229600" cy="92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9pPr>
          </a:lstStyle>
          <a:p>
            <a:r>
              <a:rPr lang="en-US" sz="2200" b="1" dirty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Results of the profiling of unemployed aged 50+</a:t>
            </a:r>
          </a:p>
          <a:p>
            <a:r>
              <a:rPr lang="en-US" sz="1600" b="1" dirty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(period 01.11.2013. – 31.03.2014)</a:t>
            </a:r>
          </a:p>
          <a:p>
            <a:r>
              <a:rPr lang="en-US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Motivation to cooperate with the State Employment Agency</a:t>
            </a:r>
            <a:endParaRPr lang="lv-LV" sz="2200" b="1" dirty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https://encrypted-tbn2.gstatic.com/images?q=tbn:ANd9GcTPwwk0hSKEgUcqx8iYwBbWttlVgas66ojvKq3XKGqxQ_gegE-w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181600"/>
            <a:ext cx="1706526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391400" cy="404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28289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91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18214" y="9214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Times New Roman" pitchFamily="18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rgbClr val="336F75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Results of the profiling of unemployed aged 50+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336F75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(period 01.11.2013. – 31.03.2014)</a:t>
            </a:r>
          </a:p>
          <a:p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Self-assessment of skills</a:t>
            </a:r>
            <a:endParaRPr lang="en-US" sz="2200" b="1" dirty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964" y="663649"/>
            <a:ext cx="1362055" cy="76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5700" y="5360629"/>
            <a:ext cx="53362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More then 50%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unemployed in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all regions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Latvia are assessing their skills  as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low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especially in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Latgale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Region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- 69%.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Only 20 %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unemployed assessing their skills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as high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but the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lowest rate - 11%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high assessment of skills is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Latgale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Region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00" y="1498632"/>
            <a:ext cx="8507319" cy="3530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144" y="5360629"/>
            <a:ext cx="282892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27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9064" y="990600"/>
            <a:ext cx="7916863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Thank you for your attention!</a:t>
            </a:r>
            <a:endParaRPr lang="en-US" sz="3600" b="1" i="1" dirty="0" smtClean="0">
              <a:solidFill>
                <a:srgbClr val="006F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MC90039175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199" y="2667000"/>
            <a:ext cx="1844595" cy="1676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95800" y="5373469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  <a:latin typeface="Times New Roman"/>
              </a:rPr>
              <a:t>Margarita </a:t>
            </a:r>
            <a:r>
              <a:rPr lang="en-US" b="1" dirty="0" err="1" smtClean="0">
                <a:solidFill>
                  <a:srgbClr val="000000"/>
                </a:solidFill>
                <a:latin typeface="Times New Roman"/>
              </a:rPr>
              <a:t>Kri</a:t>
            </a:r>
            <a:r>
              <a:rPr lang="lv-LV" b="1" dirty="0" smtClean="0">
                <a:solidFill>
                  <a:srgbClr val="000000"/>
                </a:solidFill>
                <a:latin typeface="Times New Roman"/>
              </a:rPr>
              <a:t>š</a:t>
            </a:r>
            <a:r>
              <a:rPr lang="en-US" b="1" dirty="0" err="1" smtClean="0">
                <a:solidFill>
                  <a:srgbClr val="000000"/>
                </a:solidFill>
                <a:latin typeface="Times New Roman"/>
              </a:rPr>
              <a:t>lauka</a:t>
            </a:r>
            <a:endParaRPr lang="lv-LV" b="1" dirty="0">
              <a:solidFill>
                <a:srgbClr val="000000"/>
              </a:solidFill>
              <a:latin typeface="Times New Roman"/>
            </a:endParaRPr>
          </a:p>
          <a:p>
            <a:pPr lvl="0"/>
            <a:r>
              <a:rPr lang="lv-LV" i="1" dirty="0" err="1" smtClean="0">
                <a:solidFill>
                  <a:srgbClr val="000000"/>
                </a:solidFill>
                <a:latin typeface="Times New Roman"/>
              </a:rPr>
              <a:t>Email</a:t>
            </a:r>
            <a:r>
              <a:rPr lang="lv-LV" i="1" dirty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lv-LV" b="1" i="1" dirty="0" err="1">
                <a:solidFill>
                  <a:srgbClr val="000000"/>
                </a:solidFill>
                <a:latin typeface="Times New Roman"/>
              </a:rPr>
              <a:t>margarita.krislauka@nva.gov.lv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7264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Unemployment rate and number of unemployed</a:t>
            </a:r>
            <a:endParaRPr lang="en-US" sz="2400" i="1" dirty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571500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share of the registered unemployed aged 50+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of the total number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of unemployed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increased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8,2%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points</a:t>
            </a:r>
            <a:r>
              <a:rPr lang="lv-LV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since 2009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18" y="1259632"/>
            <a:ext cx="8110982" cy="398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22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99704" y="-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200" b="1" dirty="0" smtClean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  <a:t>Share of unemployed aged</a:t>
            </a:r>
            <a:r>
              <a:rPr lang="lv-LV" sz="2200" b="1" dirty="0" smtClean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  <a:t> 50+</a:t>
            </a:r>
            <a:r>
              <a:rPr lang="en-US" sz="2200" b="1" dirty="0" smtClean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200" b="1" u="sng" dirty="0" smtClean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  <a:t>regional dimension</a:t>
            </a:r>
            <a:r>
              <a:rPr lang="lv-LV" sz="2400" b="1" dirty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sz="2400" b="1" dirty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lv-LV" sz="1800" b="1" dirty="0" smtClean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lv-LV" sz="1800" b="1" dirty="0" smtClean="0">
                <a:solidFill>
                  <a:srgbClr val="2E6268"/>
                </a:solidFill>
                <a:latin typeface="Times New Roman" pitchFamily="18" charset="0"/>
                <a:cs typeface="Times New Roman" pitchFamily="18" charset="0"/>
              </a:rPr>
              <a:t>31.03.2014)</a:t>
            </a:r>
            <a:endParaRPr lang="lv-LV" sz="1800" b="1" dirty="0">
              <a:solidFill>
                <a:srgbClr val="2E626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76274" y="838200"/>
            <a:ext cx="6977126" cy="4128556"/>
            <a:chOff x="1176274" y="1076932"/>
            <a:chExt cx="6720660" cy="3698979"/>
          </a:xfrm>
        </p:grpSpPr>
        <p:grpSp>
          <p:nvGrpSpPr>
            <p:cNvPr id="47" name="Group 46"/>
            <p:cNvGrpSpPr/>
            <p:nvPr/>
          </p:nvGrpSpPr>
          <p:grpSpPr>
            <a:xfrm>
              <a:off x="1176274" y="1076932"/>
              <a:ext cx="6720660" cy="3698979"/>
              <a:chOff x="1054634" y="1676400"/>
              <a:chExt cx="7098766" cy="388619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219200" y="1676400"/>
                <a:ext cx="6934200" cy="3886199"/>
                <a:chOff x="500034" y="3500437"/>
                <a:chExt cx="6072230" cy="3357563"/>
              </a:xfrm>
            </p:grpSpPr>
            <p:pic>
              <p:nvPicPr>
                <p:cNvPr id="7" name="Picture 1" descr="C:\Documents and Settings\InetaL\My Documents\2012\bd_kvalitativa_sast_anal\kartes\LV-karte_jauniesi_j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0034" y="3500437"/>
                  <a:ext cx="6072230" cy="3357563"/>
                </a:xfrm>
                <a:prstGeom prst="rect">
                  <a:avLst/>
                </a:prstGeom>
                <a:noFill/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1215137" y="4947112"/>
                  <a:ext cx="571504" cy="2514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lv-LV" sz="1200" b="1" i="1" dirty="0" smtClean="0">
                      <a:latin typeface="Times New Roman" pitchFamily="18" charset="0"/>
                      <a:cs typeface="Times New Roman" pitchFamily="18" charset="0"/>
                    </a:rPr>
                    <a:t>36%</a:t>
                  </a:r>
                  <a:endParaRPr lang="lv-LV" sz="1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1095504" y="4586266"/>
                  <a:ext cx="812823" cy="3631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KURZEME </a:t>
                  </a:r>
                </a:p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REGION</a:t>
                  </a:r>
                  <a:endParaRPr lang="lv-LV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723019" y="5139721"/>
                  <a:ext cx="1588671" cy="2127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RĪGAS  REĢIONS</a:t>
                  </a:r>
                  <a:endParaRPr lang="lv-LV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4647677" y="4341372"/>
                  <a:ext cx="571504" cy="2514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lv-LV" sz="1200" b="1" i="1" dirty="0" smtClean="0">
                      <a:latin typeface="Times New Roman" pitchFamily="18" charset="0"/>
                      <a:cs typeface="Times New Roman" pitchFamily="18" charset="0"/>
                    </a:rPr>
                    <a:t>38%</a:t>
                  </a:r>
                  <a:endParaRPr lang="lv-LV" sz="1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495497" y="4786321"/>
                  <a:ext cx="766859" cy="3631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VIDZEME </a:t>
                  </a:r>
                </a:p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REGION</a:t>
                  </a:r>
                  <a:endParaRPr lang="lv-LV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488403" y="5572388"/>
                  <a:ext cx="1748189" cy="223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ZEMGALE REGION</a:t>
                  </a:r>
                  <a:endParaRPr lang="lv-LV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095807" y="5625570"/>
                  <a:ext cx="431766" cy="2514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lv-LV" sz="1200" b="1" i="1" dirty="0" smtClean="0">
                      <a:latin typeface="Times New Roman" pitchFamily="18" charset="0"/>
                      <a:cs typeface="Times New Roman" pitchFamily="18" charset="0"/>
                    </a:rPr>
                    <a:t>36%</a:t>
                  </a:r>
                  <a:endParaRPr lang="lv-LV" sz="1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5395584" y="4776939"/>
                  <a:ext cx="778721" cy="3631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LATGALE </a:t>
                  </a:r>
                </a:p>
                <a:p>
                  <a:pPr algn="ctr"/>
                  <a:r>
                    <a:rPr lang="lv-LV" sz="1000" b="1" dirty="0" smtClean="0">
                      <a:latin typeface="Times New Roman" pitchFamily="18" charset="0"/>
                      <a:cs typeface="Times New Roman" pitchFamily="18" charset="0"/>
                    </a:rPr>
                    <a:t>REGION</a:t>
                  </a:r>
                  <a:endParaRPr lang="lv-LV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214546" y="6048810"/>
                  <a:ext cx="1480045" cy="2514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>
                      <a:latin typeface="Times New Roman" pitchFamily="18" charset="0"/>
                      <a:cs typeface="Times New Roman" pitchFamily="18" charset="0"/>
                    </a:rPr>
                    <a:t>Unemployed aged 50</a:t>
                  </a:r>
                  <a:r>
                    <a:rPr lang="lv-LV" sz="1200" b="1" i="1" dirty="0" smtClean="0"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  <a:endParaRPr lang="en-US" sz="1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28" name="Elbow Connector 27"/>
                <p:cNvCxnSpPr/>
                <p:nvPr/>
              </p:nvCxnSpPr>
              <p:spPr>
                <a:xfrm>
                  <a:off x="1621154" y="6072521"/>
                  <a:ext cx="642942" cy="21431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33" name="Chart 3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83880352"/>
                  </p:ext>
                </p:extLst>
              </p:nvPr>
            </p:nvGraphicFramePr>
            <p:xfrm>
              <a:off x="5078781" y="2379828"/>
              <a:ext cx="535268" cy="43884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34" name="Chart 3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31439069"/>
                  </p:ext>
                </p:extLst>
              </p:nvPr>
            </p:nvGraphicFramePr>
            <p:xfrm>
              <a:off x="6905604" y="3991553"/>
              <a:ext cx="528349" cy="4616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35" name="Chart 3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56696016"/>
                  </p:ext>
                </p:extLst>
              </p:nvPr>
            </p:nvGraphicFramePr>
            <p:xfrm>
              <a:off x="6134057" y="4861943"/>
              <a:ext cx="587377" cy="44632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36" name="Chart 3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19173275"/>
                  </p:ext>
                </p:extLst>
              </p:nvPr>
            </p:nvGraphicFramePr>
            <p:xfrm>
              <a:off x="3555293" y="3695702"/>
              <a:ext cx="445102" cy="43211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37" name="Chart 3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4428974"/>
                  </p:ext>
                </p:extLst>
              </p:nvPr>
            </p:nvGraphicFramePr>
            <p:xfrm>
              <a:off x="5676288" y="3982810"/>
              <a:ext cx="445102" cy="43211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38" name="Chart 3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651536330"/>
                  </p:ext>
                </p:extLst>
              </p:nvPr>
            </p:nvGraphicFramePr>
            <p:xfrm>
              <a:off x="1054634" y="3867714"/>
              <a:ext cx="445102" cy="46305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39" name="Chart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44232541"/>
                  </p:ext>
                </p:extLst>
              </p:nvPr>
            </p:nvGraphicFramePr>
            <p:xfrm>
              <a:off x="1608490" y="2550750"/>
              <a:ext cx="445102" cy="43211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40" name="Chart 3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72914954"/>
                  </p:ext>
                </p:extLst>
              </p:nvPr>
            </p:nvGraphicFramePr>
            <p:xfrm>
              <a:off x="3598056" y="3262921"/>
              <a:ext cx="445102" cy="43211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aphicFrame>
            <p:nvGraphicFramePr>
              <p:cNvPr id="41" name="Chart 4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97428443"/>
                  </p:ext>
                </p:extLst>
              </p:nvPr>
            </p:nvGraphicFramePr>
            <p:xfrm>
              <a:off x="3809853" y="3199787"/>
              <a:ext cx="576382" cy="5586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sp>
            <p:nvSpPr>
              <p:cNvPr id="30" name="TextBox 29"/>
              <p:cNvSpPr txBox="1"/>
              <p:nvPr/>
            </p:nvSpPr>
            <p:spPr>
              <a:xfrm>
                <a:off x="4083049" y="3274632"/>
                <a:ext cx="714864" cy="258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Rīga 34%</a:t>
                </a:r>
                <a:endParaRPr lang="en-US" sz="1000" b="1" i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364000" y="3179798"/>
                <a:ext cx="667455" cy="4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Jūrmala</a:t>
                </a:r>
              </a:p>
              <a:p>
                <a:r>
                  <a:rPr lang="lv-LV" sz="1000" b="1" i="1" dirty="0" smtClean="0"/>
                  <a:t>38%</a:t>
                </a:r>
                <a:endParaRPr lang="en-US" sz="1000" b="1" i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749976" y="3822139"/>
                <a:ext cx="696239" cy="4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Rēzekne </a:t>
                </a:r>
              </a:p>
              <a:p>
                <a:r>
                  <a:rPr lang="lv-LV" sz="1000" b="1" i="1" dirty="0" smtClean="0"/>
                  <a:t>40%</a:t>
                </a:r>
                <a:endParaRPr lang="en-US" sz="1000" b="1" i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968068" y="4701451"/>
                <a:ext cx="860479" cy="4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Daugavpils </a:t>
                </a:r>
              </a:p>
              <a:p>
                <a:r>
                  <a:rPr lang="lv-LV" sz="1000" b="1" i="1" dirty="0" smtClean="0"/>
                  <a:t>35%</a:t>
                </a:r>
                <a:endParaRPr lang="en-US" sz="1000" b="1" i="1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831041" y="2488673"/>
                <a:ext cx="738569" cy="4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Ventspils </a:t>
                </a:r>
              </a:p>
              <a:p>
                <a:r>
                  <a:rPr lang="lv-LV" sz="1000" b="1" i="1" dirty="0" smtClean="0"/>
                  <a:t>32%</a:t>
                </a:r>
                <a:endParaRPr lang="en-US" sz="1000" b="1" i="1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269488" y="3874517"/>
                <a:ext cx="650523" cy="4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Liepāja </a:t>
                </a:r>
              </a:p>
              <a:p>
                <a:r>
                  <a:rPr lang="lv-LV" sz="1000" b="1" i="1" dirty="0" smtClean="0"/>
                  <a:t>36%</a:t>
                </a:r>
                <a:endParaRPr lang="en-US" sz="1000" b="1" i="1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970303" y="3914119"/>
                <a:ext cx="884184" cy="258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Jelgava </a:t>
                </a:r>
                <a:r>
                  <a:rPr lang="lv-LV" sz="1000" b="1" i="1" dirty="0"/>
                  <a:t>3</a:t>
                </a:r>
                <a:r>
                  <a:rPr lang="lv-LV" sz="1000" b="1" i="1" dirty="0" smtClean="0"/>
                  <a:t>6%</a:t>
                </a:r>
                <a:endParaRPr lang="en-US" sz="1000" b="1" i="1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392733" y="3942742"/>
                <a:ext cx="972229" cy="258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Jēkabpils 33%</a:t>
                </a:r>
                <a:endParaRPr lang="en-US" sz="1000" b="1" i="1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150326" y="2329937"/>
                <a:ext cx="973922" cy="258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lv-LV" sz="1000" b="1" i="1" dirty="0" smtClean="0"/>
                  <a:t>Valmiera 31%</a:t>
                </a:r>
                <a:endParaRPr lang="en-US" sz="1000" b="1" i="1" dirty="0"/>
              </a:p>
            </p:txBody>
          </p:sp>
        </p:grpSp>
        <p:graphicFrame>
          <p:nvGraphicFramePr>
            <p:cNvPr id="50" name="Chart 4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19241136"/>
                </p:ext>
              </p:extLst>
            </p:nvPr>
          </p:nvGraphicFramePr>
          <p:xfrm>
            <a:off x="2991073" y="1372234"/>
            <a:ext cx="2534842" cy="15319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51" name="Chart 5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65331173"/>
                </p:ext>
              </p:extLst>
            </p:nvPr>
          </p:nvGraphicFramePr>
          <p:xfrm>
            <a:off x="1650310" y="2703633"/>
            <a:ext cx="876941" cy="6480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52" name="Chart 5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54200684"/>
                </p:ext>
              </p:extLst>
            </p:nvPr>
          </p:nvGraphicFramePr>
          <p:xfrm>
            <a:off x="6170531" y="3463605"/>
            <a:ext cx="1597575" cy="11568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53" name="Chart 5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43207980"/>
                </p:ext>
              </p:extLst>
            </p:nvPr>
          </p:nvGraphicFramePr>
          <p:xfrm>
            <a:off x="5420793" y="1983425"/>
            <a:ext cx="695077" cy="6021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aphicFrame>
          <p:nvGraphicFramePr>
            <p:cNvPr id="54" name="Chart 5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37777858"/>
                </p:ext>
              </p:extLst>
            </p:nvPr>
          </p:nvGraphicFramePr>
          <p:xfrm>
            <a:off x="4704603" y="3447541"/>
            <a:ext cx="1029927" cy="6649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graphicFrame>
          <p:nvGraphicFramePr>
            <p:cNvPr id="56" name="Chart 5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16798009"/>
                </p:ext>
              </p:extLst>
            </p:nvPr>
          </p:nvGraphicFramePr>
          <p:xfrm>
            <a:off x="1422650" y="3519409"/>
            <a:ext cx="1676583" cy="9947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110" y="4918117"/>
            <a:ext cx="7258690" cy="1711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56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314325" y="-76200"/>
            <a:ext cx="8229600" cy="1143000"/>
          </a:xfrm>
        </p:spPr>
        <p:txBody>
          <a:bodyPr/>
          <a:lstStyle/>
          <a:p>
            <a:r>
              <a:rPr lang="en-GB" sz="2400" b="1" dirty="0" smtClean="0">
                <a:solidFill>
                  <a:srgbClr val="2E6268"/>
                </a:solidFill>
                <a:latin typeface="Times New Roman" pitchFamily="18" charset="0"/>
              </a:rPr>
              <a:t>Statistical  </a:t>
            </a:r>
            <a:r>
              <a:rPr lang="en-US" sz="2400" b="1" dirty="0" smtClean="0">
                <a:solidFill>
                  <a:srgbClr val="2E6268"/>
                </a:solidFill>
                <a:latin typeface="Times New Roman" pitchFamily="18" charset="0"/>
              </a:rPr>
              <a:t>portrait</a:t>
            </a:r>
            <a:r>
              <a:rPr lang="lv-LV" sz="2400" b="1" dirty="0" smtClean="0">
                <a:solidFill>
                  <a:srgbClr val="2E6268"/>
                </a:solidFill>
                <a:latin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2E6268"/>
                </a:solidFill>
                <a:latin typeface="Times New Roman" pitchFamily="18" charset="0"/>
              </a:rPr>
              <a:t>of </a:t>
            </a:r>
            <a:r>
              <a:rPr lang="en-GB" sz="2400" b="1" dirty="0" smtClean="0">
                <a:solidFill>
                  <a:srgbClr val="2E6268"/>
                </a:solidFill>
                <a:latin typeface="Times New Roman" pitchFamily="18" charset="0"/>
              </a:rPr>
              <a:t>the registered unemployed 50+</a:t>
            </a:r>
            <a:br>
              <a:rPr lang="en-GB" sz="2400" b="1" dirty="0" smtClean="0">
                <a:solidFill>
                  <a:srgbClr val="2E6268"/>
                </a:solidFill>
                <a:latin typeface="Times New Roman" pitchFamily="18" charset="0"/>
              </a:rPr>
            </a:br>
            <a:r>
              <a:rPr lang="en-GB" sz="1800" b="1" dirty="0" smtClean="0">
                <a:solidFill>
                  <a:srgbClr val="2E6268"/>
                </a:solidFill>
                <a:latin typeface="Times New Roman" pitchFamily="18" charset="0"/>
              </a:rPr>
              <a:t>(</a:t>
            </a:r>
            <a:r>
              <a:rPr lang="en-GB" sz="1800" b="1" dirty="0" smtClean="0">
                <a:solidFill>
                  <a:srgbClr val="2E6268"/>
                </a:solidFill>
                <a:latin typeface="Times New Roman" pitchFamily="18" charset="0"/>
              </a:rPr>
              <a:t>31.03.2014)</a:t>
            </a:r>
            <a:endParaRPr lang="en-GB" sz="1800" b="1" dirty="0" smtClean="0">
              <a:solidFill>
                <a:srgbClr val="2E6268"/>
              </a:solidFill>
              <a:latin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86799" cy="5562599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Total number of registered unemployed  - </a:t>
            </a:r>
            <a:r>
              <a:rPr lang="en-US" sz="2200" b="1" dirty="0" smtClean="0">
                <a:latin typeface="Times New Roman" pitchFamily="18" charset="0"/>
              </a:rPr>
              <a:t>34 994. </a:t>
            </a:r>
            <a:r>
              <a:rPr lang="en-US" sz="2200" dirty="0" smtClean="0">
                <a:latin typeface="Times New Roman" pitchFamily="18" charset="0"/>
              </a:rPr>
              <a:t>Share of the total number of registered unemployed</a:t>
            </a:r>
            <a:r>
              <a:rPr lang="en-US" sz="2200" i="1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</a:rPr>
              <a:t>– </a:t>
            </a:r>
            <a:r>
              <a:rPr lang="en-US" sz="2200" b="1" dirty="0" smtClean="0">
                <a:latin typeface="Times New Roman" pitchFamily="18" charset="0"/>
              </a:rPr>
              <a:t>36,3%</a:t>
            </a:r>
            <a:r>
              <a:rPr lang="en-US" sz="2200" dirty="0" smtClean="0">
                <a:latin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Insufficient education level – </a:t>
            </a:r>
            <a:r>
              <a:rPr lang="en-US" sz="2200" b="1" dirty="0" smtClean="0">
                <a:latin typeface="Times New Roman" pitchFamily="18" charset="0"/>
              </a:rPr>
              <a:t>44,2%</a:t>
            </a:r>
            <a:r>
              <a:rPr lang="en-US" sz="2200" dirty="0" smtClean="0">
                <a:latin typeface="Times New Roman" pitchFamily="18" charset="0"/>
              </a:rPr>
              <a:t> 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Vocational education – </a:t>
            </a:r>
            <a:r>
              <a:rPr lang="en-US" sz="2200" b="1" dirty="0" smtClean="0">
                <a:latin typeface="Times New Roman" pitchFamily="18" charset="0"/>
              </a:rPr>
              <a:t>45%</a:t>
            </a:r>
            <a:r>
              <a:rPr lang="en-US" sz="2200" dirty="0" smtClean="0">
                <a:latin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Higher education – </a:t>
            </a:r>
            <a:r>
              <a:rPr lang="en-US" sz="2200" b="1" dirty="0" smtClean="0">
                <a:latin typeface="Times New Roman" pitchFamily="18" charset="0"/>
              </a:rPr>
              <a:t>11%</a:t>
            </a:r>
            <a:endParaRPr lang="en-US" sz="2200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Long term unemployed (one year and more) – </a:t>
            </a:r>
            <a:r>
              <a:rPr lang="en-US" sz="2200" b="1" dirty="0" smtClean="0">
                <a:latin typeface="Times New Roman" pitchFamily="18" charset="0"/>
              </a:rPr>
              <a:t>46%</a:t>
            </a:r>
            <a:r>
              <a:rPr lang="en-US" sz="2200" dirty="0" smtClean="0">
                <a:latin typeface="Times New Roman" pitchFamily="18" charset="0"/>
              </a:rPr>
              <a:t>. </a:t>
            </a:r>
            <a:r>
              <a:rPr lang="en-US" sz="2200" i="1" dirty="0" smtClean="0">
                <a:latin typeface="Times New Roman" pitchFamily="18" charset="0"/>
              </a:rPr>
              <a:t>S</a:t>
            </a:r>
            <a:r>
              <a:rPr lang="en-US" sz="1600" i="1" dirty="0" smtClean="0">
                <a:latin typeface="Times New Roman" pitchFamily="18" charset="0"/>
              </a:rPr>
              <a:t>hare of long term unemployed </a:t>
            </a:r>
            <a:r>
              <a:rPr lang="en-US" sz="1600" i="1" dirty="0" smtClean="0">
                <a:latin typeface="Times New Roman" pitchFamily="18" charset="0"/>
              </a:rPr>
              <a:t>of the total </a:t>
            </a:r>
            <a:r>
              <a:rPr lang="en-US" sz="1600" i="1" dirty="0" smtClean="0">
                <a:latin typeface="Times New Roman" pitchFamily="18" charset="0"/>
              </a:rPr>
              <a:t>number of unemployed (34%)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lv-LV" sz="2200" dirty="0">
                <a:latin typeface="Times New Roman" pitchFamily="18" charset="0"/>
              </a:rPr>
              <a:t>	</a:t>
            </a:r>
            <a:r>
              <a:rPr lang="lv-LV" sz="2200" dirty="0" smtClean="0">
                <a:latin typeface="Times New Roman" pitchFamily="18" charset="0"/>
              </a:rPr>
              <a:t>- </a:t>
            </a:r>
            <a:r>
              <a:rPr lang="en-US" sz="2200" dirty="0" smtClean="0">
                <a:latin typeface="Times New Roman" pitchFamily="18" charset="0"/>
              </a:rPr>
              <a:t>unemployed 1- 3 years – </a:t>
            </a:r>
            <a:r>
              <a:rPr lang="en-US" sz="2200" b="1" dirty="0" smtClean="0">
                <a:latin typeface="Times New Roman" pitchFamily="18" charset="0"/>
              </a:rPr>
              <a:t>22% </a:t>
            </a:r>
            <a:endParaRPr lang="en-US" sz="2200" dirty="0" smtClean="0"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2200" dirty="0" smtClean="0">
                <a:latin typeface="Times New Roman" pitchFamily="18" charset="0"/>
              </a:rPr>
              <a:t>	- unemployed 3 years and more – </a:t>
            </a:r>
            <a:r>
              <a:rPr lang="en-US" sz="2200" b="1" dirty="0" smtClean="0">
                <a:latin typeface="Times New Roman" pitchFamily="18" charset="0"/>
              </a:rPr>
              <a:t>24%</a:t>
            </a:r>
            <a:endParaRPr lang="en-US" sz="2200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Unemployed up to 6 months– </a:t>
            </a:r>
            <a:r>
              <a:rPr lang="en-US" sz="2200" b="1" dirty="0" smtClean="0">
                <a:latin typeface="Times New Roman" pitchFamily="18" charset="0"/>
              </a:rPr>
              <a:t>36</a:t>
            </a:r>
            <a:r>
              <a:rPr lang="lv-LV" sz="2200" b="1" dirty="0" smtClean="0">
                <a:latin typeface="Times New Roman" pitchFamily="18" charset="0"/>
              </a:rPr>
              <a:t>%</a:t>
            </a:r>
            <a:endParaRPr lang="lv-LV" sz="2200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Average unemployment length – </a:t>
            </a:r>
            <a:r>
              <a:rPr lang="en-US" sz="2200" b="1" dirty="0" smtClean="0">
                <a:latin typeface="Times New Roman" pitchFamily="18" charset="0"/>
              </a:rPr>
              <a:t>312 days (~ 10,2 months</a:t>
            </a:r>
            <a:r>
              <a:rPr lang="en-US" sz="2200" dirty="0" smtClean="0">
                <a:latin typeface="Times New Roman" pitchFamily="18" charset="0"/>
              </a:rPr>
              <a:t>)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</a:rPr>
              <a:t>Most common occupation (last reported): auxiliary worker – </a:t>
            </a:r>
            <a:r>
              <a:rPr lang="en-US" sz="2200" dirty="0" smtClean="0">
                <a:latin typeface="Times New Roman" pitchFamily="18" charset="0"/>
              </a:rPr>
              <a:t>2399</a:t>
            </a:r>
            <a:r>
              <a:rPr lang="en-US" sz="2200" dirty="0" smtClean="0">
                <a:latin typeface="Times New Roman" pitchFamily="18" charset="0"/>
              </a:rPr>
              <a:t>, cleaner – </a:t>
            </a:r>
            <a:r>
              <a:rPr lang="en-US" sz="2200" dirty="0" smtClean="0">
                <a:latin typeface="Times New Roman" pitchFamily="18" charset="0"/>
              </a:rPr>
              <a:t>1405</a:t>
            </a:r>
            <a:r>
              <a:rPr lang="en-US" sz="2200" dirty="0" smtClean="0">
                <a:latin typeface="Times New Roman" pitchFamily="18" charset="0"/>
              </a:rPr>
              <a:t>, retail shop assistant– </a:t>
            </a:r>
            <a:r>
              <a:rPr lang="en-US" sz="2200" dirty="0" smtClean="0">
                <a:latin typeface="Times New Roman" pitchFamily="18" charset="0"/>
              </a:rPr>
              <a:t>1401</a:t>
            </a:r>
            <a:endParaRPr lang="en-US" sz="2200" dirty="0" smtClean="0">
              <a:latin typeface="Times New Roman" pitchFamily="18" charset="0"/>
            </a:endParaRPr>
          </a:p>
        </p:txBody>
      </p:sp>
      <p:pic>
        <p:nvPicPr>
          <p:cNvPr id="7" name="Picture 5" descr="SearchForJob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06907"/>
            <a:ext cx="24479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753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-76200"/>
            <a:ext cx="8229600" cy="721568"/>
          </a:xfrm>
        </p:spPr>
        <p:txBody>
          <a:bodyPr>
            <a:normAutofit fontScale="90000"/>
          </a:bodyPr>
          <a:lstStyle/>
          <a:p>
            <a:r>
              <a:rPr lang="en-GB" sz="2400" b="1" dirty="0" smtClean="0">
                <a:solidFill>
                  <a:srgbClr val="2E6268"/>
                </a:solidFill>
                <a:latin typeface="Times New Roman" pitchFamily="18" charset="0"/>
              </a:rPr>
              <a:t>Dynamics of the statistical </a:t>
            </a:r>
            <a:r>
              <a:rPr lang="en-US" sz="2400" b="1" dirty="0" smtClean="0">
                <a:solidFill>
                  <a:srgbClr val="2E6268"/>
                </a:solidFill>
                <a:latin typeface="Times New Roman" pitchFamily="18" charset="0"/>
              </a:rPr>
              <a:t>portrait</a:t>
            </a:r>
            <a:r>
              <a:rPr lang="lv-LV" sz="2400" b="1" dirty="0" smtClean="0">
                <a:solidFill>
                  <a:srgbClr val="2E6268"/>
                </a:solidFill>
                <a:latin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2E6268"/>
                </a:solidFill>
                <a:latin typeface="Times New Roman" pitchFamily="18" charset="0"/>
              </a:rPr>
              <a:t/>
            </a:r>
            <a:br>
              <a:rPr lang="en-GB" sz="2400" b="1" dirty="0" smtClean="0">
                <a:solidFill>
                  <a:srgbClr val="2E6268"/>
                </a:solidFill>
                <a:latin typeface="Times New Roman" pitchFamily="18" charset="0"/>
              </a:rPr>
            </a:br>
            <a:endParaRPr lang="en-GB" sz="1800" b="1" dirty="0" smtClean="0">
              <a:solidFill>
                <a:srgbClr val="2E6268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5689937"/>
            <a:ext cx="7789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Almost half (46,1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%) of the unemployed aged 50+ are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long term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unemployed with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insufficient or vocational education (44%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share of the long term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unemployed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 decrease</a:t>
            </a:r>
            <a:r>
              <a:rPr lang="lv-LV" sz="1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54% 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in 2010 to 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46%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in 2014 (March).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Since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2010 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persons unemployed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3 years and more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increasing</a:t>
            </a:r>
            <a:r>
              <a:rPr lang="lv-LV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continuously</a:t>
            </a:r>
            <a:r>
              <a:rPr lang="lv-LV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lv-LV" sz="12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gr</a:t>
            </a:r>
            <a:r>
              <a:rPr lang="lv-LV" sz="12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from 3,9%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in 2010 up to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24,2%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 in March</a:t>
            </a:r>
            <a:r>
              <a:rPr lang="lv-LV" sz="1200" dirty="0" smtClean="0">
                <a:latin typeface="Times New Roman" pitchFamily="18" charset="0"/>
                <a:cs typeface="Times New Roman" pitchFamily="18" charset="0"/>
              </a:rPr>
              <a:t> 2014.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21552"/>
            <a:ext cx="7696200" cy="521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3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GB" sz="24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Changes in education level and unemployment length in </a:t>
            </a:r>
            <a:r>
              <a:rPr lang="en-GB" sz="2400" b="1" u="sng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>regional dimension </a:t>
            </a:r>
            <a:r>
              <a:rPr lang="en-GB" sz="24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400" b="1" dirty="0" smtClean="0">
                <a:solidFill>
                  <a:srgbClr val="336F75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sz="2400" b="1" dirty="0">
              <a:solidFill>
                <a:srgbClr val="336F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9324" y="525780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The average unemployment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length </a:t>
            </a:r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312 </a:t>
            </a:r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days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(March 2014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~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10,2 months), compared with January 2014 </a:t>
            </a:r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decreased by 24 days.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lowest average unemployment  length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of  201 day is in Riga Region, but highest  </a:t>
            </a:r>
            <a:r>
              <a:rPr lang="lv-LV" sz="1400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767</a:t>
            </a:r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1400" dirty="0" err="1" smtClean="0">
                <a:latin typeface="Times New Roman" pitchFamily="18" charset="0"/>
                <a:cs typeface="Times New Roman" pitchFamily="18" charset="0"/>
              </a:rPr>
              <a:t>days</a:t>
            </a:r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lv-LV" sz="1400" dirty="0" smtClean="0">
                <a:latin typeface="Times New Roman" pitchFamily="18" charset="0"/>
                <a:cs typeface="Times New Roman" pitchFamily="18" charset="0"/>
              </a:rPr>
              <a:t>Latgale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Region.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61" y="1219200"/>
            <a:ext cx="858536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22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2612"/>
          </a:xfrm>
        </p:spPr>
        <p:txBody>
          <a:bodyPr/>
          <a:lstStyle/>
          <a:p>
            <a:pPr>
              <a:defRPr/>
            </a:pPr>
            <a:r>
              <a:rPr lang="en-US" sz="2400" b="1" dirty="0" smtClean="0">
                <a:solidFill>
                  <a:srgbClr val="006F6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Services of the State Employment Agency</a:t>
            </a:r>
            <a:endParaRPr lang="en-US" sz="2400" dirty="0">
              <a:solidFill>
                <a:srgbClr val="006F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0489" y="5689937"/>
            <a:ext cx="831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Total number of 66 000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unemployed aged 50+ has been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involved in supportive measures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(including 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easures to enhance the competitiveness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in 2013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(one person may be involved in several measures). The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lv-LV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participants number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- 63 102.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Total number of 18 000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unemployed aged 50+ has been involved in supportive measures (including measures to enhance the competitiveness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in first quarter of 2014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(one person may be involved in several measures).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16 256 persons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out of the total number of involved in first quarter of 2014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started the participation in March, 2014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347776" cy="463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599" y="304800"/>
            <a:ext cx="68260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Statistical portrait of </a:t>
            </a:r>
            <a:r>
              <a:rPr lang="en-US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unemployed aged 50+</a:t>
            </a:r>
            <a:r>
              <a:rPr lang="en-US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, who engaged in the </a:t>
            </a:r>
            <a:r>
              <a:rPr lang="en-US" sz="2200" b="1" u="sng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training activities </a:t>
            </a:r>
            <a:r>
              <a:rPr lang="en-US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lv-LV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  2013</a:t>
            </a:r>
            <a:endParaRPr lang="en-US" sz="2200" b="1" u="sng" dirty="0">
              <a:solidFill>
                <a:srgbClr val="006F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irc_mi" descr="http://www.machelper.com/Mac%20Training/files/training-class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660" y="5486842"/>
            <a:ext cx="2514600" cy="136584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" name="Group 18"/>
          <p:cNvGrpSpPr/>
          <p:nvPr/>
        </p:nvGrpSpPr>
        <p:grpSpPr>
          <a:xfrm>
            <a:off x="533400" y="1885509"/>
            <a:ext cx="1333032" cy="3354571"/>
            <a:chOff x="915965" y="1830573"/>
            <a:chExt cx="1333032" cy="3354571"/>
          </a:xfrm>
        </p:grpSpPr>
        <p:sp>
          <p:nvSpPr>
            <p:cNvPr id="9" name="Left Brace 8"/>
            <p:cNvSpPr/>
            <p:nvPr/>
          </p:nvSpPr>
          <p:spPr>
            <a:xfrm>
              <a:off x="2109620" y="1830573"/>
              <a:ext cx="135448" cy="7620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5965" y="1928520"/>
              <a:ext cx="13019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Unemployment</a:t>
              </a:r>
            </a:p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length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Left Brace 11"/>
            <p:cNvSpPr/>
            <p:nvPr/>
          </p:nvSpPr>
          <p:spPr>
            <a:xfrm>
              <a:off x="2065170" y="2805660"/>
              <a:ext cx="183827" cy="56529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57939" y="2866793"/>
              <a:ext cx="10806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Age group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Left Brace 13"/>
            <p:cNvSpPr/>
            <p:nvPr/>
          </p:nvSpPr>
          <p:spPr>
            <a:xfrm>
              <a:off x="2109620" y="3636335"/>
              <a:ext cx="123217" cy="94984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67205" y="3917729"/>
              <a:ext cx="912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Education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Left Brace 15"/>
            <p:cNvSpPr/>
            <p:nvPr/>
          </p:nvSpPr>
          <p:spPr>
            <a:xfrm>
              <a:off x="2067090" y="4804144"/>
              <a:ext cx="181167" cy="3810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57939" y="4845789"/>
              <a:ext cx="11001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Target group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913" y="1143000"/>
            <a:ext cx="6219825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1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304800"/>
            <a:ext cx="76199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Statistical </a:t>
            </a:r>
            <a:r>
              <a:rPr lang="en-US" sz="2200" b="1" dirty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portrait of unemployed aged 50+, who engaged in the </a:t>
            </a:r>
            <a:r>
              <a:rPr lang="en-US" sz="2200" b="1" u="sng" dirty="0" smtClean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employment </a:t>
            </a:r>
            <a:r>
              <a:rPr lang="en-US" sz="2200" b="1" u="sng" dirty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activities </a:t>
            </a:r>
            <a:r>
              <a:rPr lang="en-US" sz="2200" b="1" dirty="0">
                <a:solidFill>
                  <a:srgbClr val="006F6C"/>
                </a:solidFill>
                <a:latin typeface="Times New Roman" pitchFamily="18" charset="0"/>
                <a:cs typeface="Times New Roman" pitchFamily="18" charset="0"/>
              </a:rPr>
              <a:t>in  2013</a:t>
            </a:r>
          </a:p>
          <a:p>
            <a:pPr algn="ctr"/>
            <a:endParaRPr lang="lv-LV" sz="2200" b="1" dirty="0">
              <a:solidFill>
                <a:srgbClr val="006F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00357"/>
            <a:ext cx="62484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1347788" cy="338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16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_M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2680</TotalTime>
  <Words>990</Words>
  <Application>Microsoft Office PowerPoint</Application>
  <PresentationFormat>On-screen Show (4:3)</PresentationFormat>
  <Paragraphs>109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_M</vt:lpstr>
      <vt:lpstr>Activation of the registered unemployed aged 50+ </vt:lpstr>
      <vt:lpstr>PowerPoint Presentation</vt:lpstr>
      <vt:lpstr>Share of unemployed aged 50+ in regional dimension (31.03.2014)</vt:lpstr>
      <vt:lpstr>Statistical  portrait of the registered unemployed 50+ (31.03.2014)</vt:lpstr>
      <vt:lpstr>Dynamics of the statistical portrait  </vt:lpstr>
      <vt:lpstr>Changes in education level and unemployment length in regional dimension  </vt:lpstr>
      <vt:lpstr>Services of the State Employment Agency</vt:lpstr>
      <vt:lpstr>PowerPoint Presentation</vt:lpstr>
      <vt:lpstr>PowerPoint Presentation</vt:lpstr>
      <vt:lpstr>PowerPoint Presentation</vt:lpstr>
      <vt:lpstr>Recruitment of unemployed aged 50+ after finishing the participation in the supportive measures*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Ineta Lipska</dc:creator>
  <cp:lastModifiedBy>Margarita Krislauka</cp:lastModifiedBy>
  <cp:revision>241</cp:revision>
  <cp:lastPrinted>2014-05-06T14:27:42Z</cp:lastPrinted>
  <dcterms:created xsi:type="dcterms:W3CDTF">2014-03-17T11:12:23Z</dcterms:created>
  <dcterms:modified xsi:type="dcterms:W3CDTF">2014-05-08T11:45:02Z</dcterms:modified>
</cp:coreProperties>
</file>