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theme/themeOverride1.xml" ContentType="application/vnd.openxmlformats-officedocument.themeOverr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harts/chart7.xml" ContentType="application/vnd.openxmlformats-officedocument.drawingml.chart+xml"/>
  <Override PartName="/ppt/charts/chart3.xml" ContentType="application/vnd.openxmlformats-officedocument.drawingml.chart+xml"/>
  <Override PartName="/ppt/charts/chart5.xml" ContentType="application/vnd.openxmlformats-officedocument.drawingml.char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bin" ContentType="application/vnd.openxmlformats-officedocument.oleObject"/>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theme/themeOverride2.xml" ContentType="application/vnd.openxmlformats-officedocument.themeOverr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charts/chart8.xml" ContentType="application/vnd.openxmlformats-officedocument.drawingml.chart+xml"/>
  <Override PartName="/ppt/slideLayouts/slideLayout10.xml" ContentType="application/vnd.openxmlformats-officedocument.presentationml.slideLayout+xml"/>
  <Default Extension="vml" ContentType="application/vnd.openxmlformats-officedocument.vmlDrawing"/>
  <Override PartName="/ppt/charts/chart6.xml" ContentType="application/vnd.openxmlformats-officedocument.drawingml.chart+xml"/>
  <Override PartName="/ppt/charts/chart4.xml" ContentType="application/vnd.openxmlformats-officedocument.drawingml.chart+xml"/>
  <Override PartName="/ppt/slides/slide8.xml" ContentType="application/vnd.openxmlformats-officedocument.presentationml.slide+xml"/>
  <Override PartName="/ppt/handoutMasters/handoutMaster1.xml" ContentType="application/vnd.openxmlformats-officedocument.presentationml.handoutMaster+xml"/>
  <Override PartName="/ppt/charts/chart2.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8"/>
  </p:notesMasterIdLst>
  <p:handoutMasterIdLst>
    <p:handoutMasterId r:id="rId49"/>
  </p:handoutMasterIdLst>
  <p:sldIdLst>
    <p:sldId id="360" r:id="rId2"/>
    <p:sldId id="335" r:id="rId3"/>
    <p:sldId id="290" r:id="rId4"/>
    <p:sldId id="291" r:id="rId5"/>
    <p:sldId id="361" r:id="rId6"/>
    <p:sldId id="346" r:id="rId7"/>
    <p:sldId id="355" r:id="rId8"/>
    <p:sldId id="356" r:id="rId9"/>
    <p:sldId id="304" r:id="rId10"/>
    <p:sldId id="311" r:id="rId11"/>
    <p:sldId id="343" r:id="rId12"/>
    <p:sldId id="325" r:id="rId13"/>
    <p:sldId id="347" r:id="rId14"/>
    <p:sldId id="315" r:id="rId15"/>
    <p:sldId id="319" r:id="rId16"/>
    <p:sldId id="320" r:id="rId17"/>
    <p:sldId id="330" r:id="rId18"/>
    <p:sldId id="321" r:id="rId19"/>
    <p:sldId id="322" r:id="rId20"/>
    <p:sldId id="332" r:id="rId21"/>
    <p:sldId id="323" r:id="rId22"/>
    <p:sldId id="342" r:id="rId23"/>
    <p:sldId id="324" r:id="rId24"/>
    <p:sldId id="333" r:id="rId25"/>
    <p:sldId id="340" r:id="rId26"/>
    <p:sldId id="341" r:id="rId27"/>
    <p:sldId id="359" r:id="rId28"/>
    <p:sldId id="365" r:id="rId29"/>
    <p:sldId id="317" r:id="rId30"/>
    <p:sldId id="318" r:id="rId31"/>
    <p:sldId id="331" r:id="rId32"/>
    <p:sldId id="368" r:id="rId33"/>
    <p:sldId id="370" r:id="rId34"/>
    <p:sldId id="337" r:id="rId35"/>
    <p:sldId id="338" r:id="rId36"/>
    <p:sldId id="357" r:id="rId37"/>
    <p:sldId id="358" r:id="rId38"/>
    <p:sldId id="348" r:id="rId39"/>
    <p:sldId id="349" r:id="rId40"/>
    <p:sldId id="363" r:id="rId41"/>
    <p:sldId id="364" r:id="rId42"/>
    <p:sldId id="350" r:id="rId43"/>
    <p:sldId id="351" r:id="rId44"/>
    <p:sldId id="362" r:id="rId45"/>
    <p:sldId id="352" r:id="rId46"/>
    <p:sldId id="260" r:id="rId47"/>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5927"/>
    <a:srgbClr val="B5985A"/>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0397" autoAdjust="0"/>
  </p:normalViewPr>
  <p:slideViewPr>
    <p:cSldViewPr>
      <p:cViewPr varScale="1">
        <p:scale>
          <a:sx n="97" d="100"/>
          <a:sy n="97" d="100"/>
        </p:scale>
        <p:origin x="-1398" y="-96"/>
      </p:cViewPr>
      <p:guideLst>
        <p:guide orient="horz" pos="2160"/>
        <p:guide pos="2880"/>
      </p:guideLst>
    </p:cSldViewPr>
  </p:slideViewPr>
  <p:notesTextViewPr>
    <p:cViewPr>
      <p:scale>
        <a:sx n="1" d="1"/>
        <a:sy n="1" d="1"/>
      </p:scale>
      <p:origin x="0" y="0"/>
    </p:cViewPr>
  </p:notesTextViewPr>
  <p:sorterViewPr>
    <p:cViewPr>
      <p:scale>
        <a:sx n="100" d="100"/>
        <a:sy n="100" d="100"/>
      </p:scale>
      <p:origin x="0" y="5556"/>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viewProps" Target="viewProps.xml"/></Relationships>
</file>

<file path=ppt/charts/_rels/chart1.xml.rels><?xml version="1.0" encoding="UTF-8" standalone="yes"?>
<Relationships xmlns="http://schemas.openxmlformats.org/package/2006/relationships"><Relationship Id="rId2" Type="http://schemas.openxmlformats.org/officeDocument/2006/relationships/oleObject" Target="file:///C:\Users\Svetlana\Desktop\Chart.xlsx" TargetMode="External"/><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1" Type="http://schemas.openxmlformats.org/officeDocument/2006/relationships/oleObject" Target="file:///C:\Users\Svetlana\Desktop\PROGRESS\bezdarbnieki_50unvairak_06052014.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Svetlana\Desktop\PROGRESS\bezdarbnieki_50unvairak_06052014.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Users\Svetlana\Desktop\PROGRESS\bezdarbnieki_50unvairak_06052014.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C:\Users\Svetlana\Desktop\PROGRESS\bezdarbnieki_50unvairak_06052014.xlsx" TargetMode="External"/></Relationships>
</file>

<file path=ppt/charts/_rels/chart6.xml.rels><?xml version="1.0" encoding="UTF-8" standalone="yes"?>
<Relationships xmlns="http://schemas.openxmlformats.org/package/2006/relationships"><Relationship Id="rId2" Type="http://schemas.openxmlformats.org/officeDocument/2006/relationships/oleObject" Target="Chart%20in%20Microsoft%20PowerPoint" TargetMode="External"/><Relationship Id="rId1" Type="http://schemas.openxmlformats.org/officeDocument/2006/relationships/themeOverride" Target="../theme/themeOverride2.xml"/></Relationships>
</file>

<file path=ppt/charts/_rels/chart7.xml.rels><?xml version="1.0" encoding="UTF-8" standalone="yes"?>
<Relationships xmlns="http://schemas.openxmlformats.org/package/2006/relationships"><Relationship Id="rId1" Type="http://schemas.openxmlformats.org/officeDocument/2006/relationships/oleObject" Target="file:///F:\aktivitates_50unvecaki_2013.xlsx"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file:///F:\aktivitates_50unvecaki_2013.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lang val="lv-LV"/>
  <c:clrMapOvr bg1="lt1" tx1="dk1" bg2="lt2" tx2="dk2" accent1="accent1" accent2="accent2" accent3="accent3" accent4="accent4" accent5="accent5" accent6="accent6" hlink="hlink" folHlink="folHlink"/>
  <c:chart>
    <c:autoTitleDeleted val="1"/>
    <c:plotArea>
      <c:layout/>
      <c:barChart>
        <c:barDir val="col"/>
        <c:grouping val="clustered"/>
        <c:ser>
          <c:idx val="0"/>
          <c:order val="0"/>
          <c:tx>
            <c:strRef>
              <c:f>Sheet1!$B$3</c:f>
              <c:strCache>
                <c:ptCount val="1"/>
                <c:pt idx="0">
                  <c:v>Jan</c:v>
                </c:pt>
              </c:strCache>
            </c:strRef>
          </c:tx>
          <c:spPr>
            <a:solidFill>
              <a:schemeClr val="accent1"/>
            </a:solidFill>
            <a:ln>
              <a:noFill/>
            </a:ln>
            <a:effectLst/>
          </c:spP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lv-LV"/>
              </a:p>
            </c:txPr>
            <c:showVal val="1"/>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Sheet1!$A$4:$A$12</c:f>
              <c:strCache>
                <c:ptCount val="9"/>
                <c:pt idx="0">
                  <c:v>2008</c:v>
                </c:pt>
                <c:pt idx="1">
                  <c:v>2009</c:v>
                </c:pt>
                <c:pt idx="2">
                  <c:v>2010</c:v>
                </c:pt>
                <c:pt idx="3">
                  <c:v>2011</c:v>
                </c:pt>
                <c:pt idx="4">
                  <c:v>2012</c:v>
                </c:pt>
                <c:pt idx="5">
                  <c:v>2013</c:v>
                </c:pt>
                <c:pt idx="6">
                  <c:v>Jan</c:v>
                </c:pt>
                <c:pt idx="7">
                  <c:v>Feb</c:v>
                </c:pt>
                <c:pt idx="8">
                  <c:v>March</c:v>
                </c:pt>
              </c:strCache>
            </c:strRef>
          </c:cat>
          <c:val>
            <c:numRef>
              <c:f>Sheet1!$B$4:$B$12</c:f>
            </c:numRef>
          </c:val>
        </c:ser>
        <c:ser>
          <c:idx val="1"/>
          <c:order val="1"/>
          <c:tx>
            <c:strRef>
              <c:f>Sheet1!$C$3</c:f>
              <c:strCache>
                <c:ptCount val="1"/>
                <c:pt idx="0">
                  <c:v>Feb</c:v>
                </c:pt>
              </c:strCache>
            </c:strRef>
          </c:tx>
          <c:spPr>
            <a:solidFill>
              <a:schemeClr val="accent2"/>
            </a:solidFill>
            <a:ln>
              <a:noFill/>
            </a:ln>
            <a:effectLst/>
          </c:spP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lv-LV"/>
              </a:p>
            </c:txPr>
            <c:showVal val="1"/>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Sheet1!$A$4:$A$12</c:f>
              <c:strCache>
                <c:ptCount val="9"/>
                <c:pt idx="0">
                  <c:v>2008</c:v>
                </c:pt>
                <c:pt idx="1">
                  <c:v>2009</c:v>
                </c:pt>
                <c:pt idx="2">
                  <c:v>2010</c:v>
                </c:pt>
                <c:pt idx="3">
                  <c:v>2011</c:v>
                </c:pt>
                <c:pt idx="4">
                  <c:v>2012</c:v>
                </c:pt>
                <c:pt idx="5">
                  <c:v>2013</c:v>
                </c:pt>
                <c:pt idx="6">
                  <c:v>Jan</c:v>
                </c:pt>
                <c:pt idx="7">
                  <c:v>Feb</c:v>
                </c:pt>
                <c:pt idx="8">
                  <c:v>March</c:v>
                </c:pt>
              </c:strCache>
            </c:strRef>
          </c:cat>
          <c:val>
            <c:numRef>
              <c:f>Sheet1!$C$4:$C$12</c:f>
            </c:numRef>
          </c:val>
        </c:ser>
        <c:ser>
          <c:idx val="2"/>
          <c:order val="2"/>
          <c:tx>
            <c:strRef>
              <c:f>Sheet1!$D$3</c:f>
              <c:strCache>
                <c:ptCount val="1"/>
                <c:pt idx="0">
                  <c:v>Mar</c:v>
                </c:pt>
              </c:strCache>
            </c:strRef>
          </c:tx>
          <c:spPr>
            <a:solidFill>
              <a:schemeClr val="accent3"/>
            </a:solidFill>
            <a:ln>
              <a:noFill/>
            </a:ln>
            <a:effectLst/>
          </c:spP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lv-LV"/>
              </a:p>
            </c:txPr>
            <c:showVal val="1"/>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Sheet1!$A$4:$A$12</c:f>
              <c:strCache>
                <c:ptCount val="9"/>
                <c:pt idx="0">
                  <c:v>2008</c:v>
                </c:pt>
                <c:pt idx="1">
                  <c:v>2009</c:v>
                </c:pt>
                <c:pt idx="2">
                  <c:v>2010</c:v>
                </c:pt>
                <c:pt idx="3">
                  <c:v>2011</c:v>
                </c:pt>
                <c:pt idx="4">
                  <c:v>2012</c:v>
                </c:pt>
                <c:pt idx="5">
                  <c:v>2013</c:v>
                </c:pt>
                <c:pt idx="6">
                  <c:v>Jan</c:v>
                </c:pt>
                <c:pt idx="7">
                  <c:v>Feb</c:v>
                </c:pt>
                <c:pt idx="8">
                  <c:v>March</c:v>
                </c:pt>
              </c:strCache>
            </c:strRef>
          </c:cat>
          <c:val>
            <c:numRef>
              <c:f>Sheet1!$D$4:$D$12</c:f>
            </c:numRef>
          </c:val>
        </c:ser>
        <c:ser>
          <c:idx val="3"/>
          <c:order val="3"/>
          <c:tx>
            <c:strRef>
              <c:f>Sheet1!$E$3</c:f>
              <c:strCache>
                <c:ptCount val="1"/>
                <c:pt idx="0">
                  <c:v>Apr</c:v>
                </c:pt>
              </c:strCache>
            </c:strRef>
          </c:tx>
          <c:spPr>
            <a:solidFill>
              <a:schemeClr val="accent4"/>
            </a:solidFill>
            <a:ln>
              <a:noFill/>
            </a:ln>
            <a:effectLst/>
          </c:spP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lv-LV"/>
              </a:p>
            </c:txPr>
            <c:showVal val="1"/>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Sheet1!$A$4:$A$12</c:f>
              <c:strCache>
                <c:ptCount val="9"/>
                <c:pt idx="0">
                  <c:v>2008</c:v>
                </c:pt>
                <c:pt idx="1">
                  <c:v>2009</c:v>
                </c:pt>
                <c:pt idx="2">
                  <c:v>2010</c:v>
                </c:pt>
                <c:pt idx="3">
                  <c:v>2011</c:v>
                </c:pt>
                <c:pt idx="4">
                  <c:v>2012</c:v>
                </c:pt>
                <c:pt idx="5">
                  <c:v>2013</c:v>
                </c:pt>
                <c:pt idx="6">
                  <c:v>Jan</c:v>
                </c:pt>
                <c:pt idx="7">
                  <c:v>Feb</c:v>
                </c:pt>
                <c:pt idx="8">
                  <c:v>March</c:v>
                </c:pt>
              </c:strCache>
            </c:strRef>
          </c:cat>
          <c:val>
            <c:numRef>
              <c:f>Sheet1!$E$4:$E$12</c:f>
            </c:numRef>
          </c:val>
        </c:ser>
        <c:ser>
          <c:idx val="4"/>
          <c:order val="4"/>
          <c:tx>
            <c:strRef>
              <c:f>Sheet1!$F$3</c:f>
              <c:strCache>
                <c:ptCount val="1"/>
                <c:pt idx="0">
                  <c:v>Mai</c:v>
                </c:pt>
              </c:strCache>
            </c:strRef>
          </c:tx>
          <c:spPr>
            <a:solidFill>
              <a:schemeClr val="accent5"/>
            </a:solidFill>
            <a:ln>
              <a:noFill/>
            </a:ln>
            <a:effectLst/>
          </c:spP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lv-LV"/>
              </a:p>
            </c:txPr>
            <c:showVal val="1"/>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Sheet1!$A$4:$A$12</c:f>
              <c:strCache>
                <c:ptCount val="9"/>
                <c:pt idx="0">
                  <c:v>2008</c:v>
                </c:pt>
                <c:pt idx="1">
                  <c:v>2009</c:v>
                </c:pt>
                <c:pt idx="2">
                  <c:v>2010</c:v>
                </c:pt>
                <c:pt idx="3">
                  <c:v>2011</c:v>
                </c:pt>
                <c:pt idx="4">
                  <c:v>2012</c:v>
                </c:pt>
                <c:pt idx="5">
                  <c:v>2013</c:v>
                </c:pt>
                <c:pt idx="6">
                  <c:v>Jan</c:v>
                </c:pt>
                <c:pt idx="7">
                  <c:v>Feb</c:v>
                </c:pt>
                <c:pt idx="8">
                  <c:v>March</c:v>
                </c:pt>
              </c:strCache>
            </c:strRef>
          </c:cat>
          <c:val>
            <c:numRef>
              <c:f>Sheet1!$F$4:$F$12</c:f>
            </c:numRef>
          </c:val>
        </c:ser>
        <c:ser>
          <c:idx val="5"/>
          <c:order val="5"/>
          <c:tx>
            <c:strRef>
              <c:f>Sheet1!$G$3</c:f>
              <c:strCache>
                <c:ptCount val="1"/>
                <c:pt idx="0">
                  <c:v>Jūn</c:v>
                </c:pt>
              </c:strCache>
            </c:strRef>
          </c:tx>
          <c:spPr>
            <a:solidFill>
              <a:schemeClr val="accent6"/>
            </a:solidFill>
            <a:ln>
              <a:noFill/>
            </a:ln>
            <a:effectLst/>
          </c:spP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lv-LV"/>
              </a:p>
            </c:txPr>
            <c:showVal val="1"/>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Sheet1!$A$4:$A$12</c:f>
              <c:strCache>
                <c:ptCount val="9"/>
                <c:pt idx="0">
                  <c:v>2008</c:v>
                </c:pt>
                <c:pt idx="1">
                  <c:v>2009</c:v>
                </c:pt>
                <c:pt idx="2">
                  <c:v>2010</c:v>
                </c:pt>
                <c:pt idx="3">
                  <c:v>2011</c:v>
                </c:pt>
                <c:pt idx="4">
                  <c:v>2012</c:v>
                </c:pt>
                <c:pt idx="5">
                  <c:v>2013</c:v>
                </c:pt>
                <c:pt idx="6">
                  <c:v>Jan</c:v>
                </c:pt>
                <c:pt idx="7">
                  <c:v>Feb</c:v>
                </c:pt>
                <c:pt idx="8">
                  <c:v>March</c:v>
                </c:pt>
              </c:strCache>
            </c:strRef>
          </c:cat>
          <c:val>
            <c:numRef>
              <c:f>Sheet1!$G$4:$G$12</c:f>
            </c:numRef>
          </c:val>
        </c:ser>
        <c:ser>
          <c:idx val="6"/>
          <c:order val="6"/>
          <c:tx>
            <c:strRef>
              <c:f>Sheet1!$H$3</c:f>
              <c:strCache>
                <c:ptCount val="1"/>
                <c:pt idx="0">
                  <c:v>Jūl</c:v>
                </c:pt>
              </c:strCache>
            </c:strRef>
          </c:tx>
          <c:spPr>
            <a:solidFill>
              <a:schemeClr val="accent1">
                <a:lumMod val="60000"/>
              </a:schemeClr>
            </a:solidFill>
            <a:ln>
              <a:noFill/>
            </a:ln>
            <a:effectLst/>
          </c:spP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lv-LV"/>
              </a:p>
            </c:txPr>
            <c:showVal val="1"/>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Sheet1!$A$4:$A$12</c:f>
              <c:strCache>
                <c:ptCount val="9"/>
                <c:pt idx="0">
                  <c:v>2008</c:v>
                </c:pt>
                <c:pt idx="1">
                  <c:v>2009</c:v>
                </c:pt>
                <c:pt idx="2">
                  <c:v>2010</c:v>
                </c:pt>
                <c:pt idx="3">
                  <c:v>2011</c:v>
                </c:pt>
                <c:pt idx="4">
                  <c:v>2012</c:v>
                </c:pt>
                <c:pt idx="5">
                  <c:v>2013</c:v>
                </c:pt>
                <c:pt idx="6">
                  <c:v>Jan</c:v>
                </c:pt>
                <c:pt idx="7">
                  <c:v>Feb</c:v>
                </c:pt>
                <c:pt idx="8">
                  <c:v>March</c:v>
                </c:pt>
              </c:strCache>
            </c:strRef>
          </c:cat>
          <c:val>
            <c:numRef>
              <c:f>Sheet1!$H$4:$H$12</c:f>
            </c:numRef>
          </c:val>
        </c:ser>
        <c:ser>
          <c:idx val="7"/>
          <c:order val="7"/>
          <c:tx>
            <c:strRef>
              <c:f>Sheet1!$I$3</c:f>
              <c:strCache>
                <c:ptCount val="1"/>
                <c:pt idx="0">
                  <c:v>Aug</c:v>
                </c:pt>
              </c:strCache>
            </c:strRef>
          </c:tx>
          <c:spPr>
            <a:solidFill>
              <a:schemeClr val="accent2">
                <a:lumMod val="60000"/>
              </a:schemeClr>
            </a:solidFill>
            <a:ln>
              <a:noFill/>
            </a:ln>
            <a:effectLst/>
          </c:spP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lv-LV"/>
              </a:p>
            </c:txPr>
            <c:showVal val="1"/>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Sheet1!$A$4:$A$12</c:f>
              <c:strCache>
                <c:ptCount val="9"/>
                <c:pt idx="0">
                  <c:v>2008</c:v>
                </c:pt>
                <c:pt idx="1">
                  <c:v>2009</c:v>
                </c:pt>
                <c:pt idx="2">
                  <c:v>2010</c:v>
                </c:pt>
                <c:pt idx="3">
                  <c:v>2011</c:v>
                </c:pt>
                <c:pt idx="4">
                  <c:v>2012</c:v>
                </c:pt>
                <c:pt idx="5">
                  <c:v>2013</c:v>
                </c:pt>
                <c:pt idx="6">
                  <c:v>Jan</c:v>
                </c:pt>
                <c:pt idx="7">
                  <c:v>Feb</c:v>
                </c:pt>
                <c:pt idx="8">
                  <c:v>March</c:v>
                </c:pt>
              </c:strCache>
            </c:strRef>
          </c:cat>
          <c:val>
            <c:numRef>
              <c:f>Sheet1!$I$4:$I$12</c:f>
            </c:numRef>
          </c:val>
        </c:ser>
        <c:ser>
          <c:idx val="8"/>
          <c:order val="8"/>
          <c:tx>
            <c:strRef>
              <c:f>Sheet1!$J$3</c:f>
              <c:strCache>
                <c:ptCount val="1"/>
                <c:pt idx="0">
                  <c:v>Sep</c:v>
                </c:pt>
              </c:strCache>
            </c:strRef>
          </c:tx>
          <c:spPr>
            <a:solidFill>
              <a:schemeClr val="accent3">
                <a:lumMod val="60000"/>
              </a:schemeClr>
            </a:solidFill>
            <a:ln>
              <a:noFill/>
            </a:ln>
            <a:effectLst/>
          </c:spP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lv-LV"/>
              </a:p>
            </c:txPr>
            <c:showVal val="1"/>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Sheet1!$A$4:$A$12</c:f>
              <c:strCache>
                <c:ptCount val="9"/>
                <c:pt idx="0">
                  <c:v>2008</c:v>
                </c:pt>
                <c:pt idx="1">
                  <c:v>2009</c:v>
                </c:pt>
                <c:pt idx="2">
                  <c:v>2010</c:v>
                </c:pt>
                <c:pt idx="3">
                  <c:v>2011</c:v>
                </c:pt>
                <c:pt idx="4">
                  <c:v>2012</c:v>
                </c:pt>
                <c:pt idx="5">
                  <c:v>2013</c:v>
                </c:pt>
                <c:pt idx="6">
                  <c:v>Jan</c:v>
                </c:pt>
                <c:pt idx="7">
                  <c:v>Feb</c:v>
                </c:pt>
                <c:pt idx="8">
                  <c:v>March</c:v>
                </c:pt>
              </c:strCache>
            </c:strRef>
          </c:cat>
          <c:val>
            <c:numRef>
              <c:f>Sheet1!$J$4:$J$12</c:f>
            </c:numRef>
          </c:val>
        </c:ser>
        <c:ser>
          <c:idx val="9"/>
          <c:order val="9"/>
          <c:tx>
            <c:strRef>
              <c:f>Sheet1!$K$3</c:f>
              <c:strCache>
                <c:ptCount val="1"/>
                <c:pt idx="0">
                  <c:v>Okt</c:v>
                </c:pt>
              </c:strCache>
            </c:strRef>
          </c:tx>
          <c:spPr>
            <a:solidFill>
              <a:schemeClr val="accent4">
                <a:lumMod val="60000"/>
              </a:schemeClr>
            </a:solidFill>
            <a:ln>
              <a:noFill/>
            </a:ln>
            <a:effectLst/>
          </c:spP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lv-LV"/>
              </a:p>
            </c:txPr>
            <c:showVal val="1"/>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Sheet1!$A$4:$A$12</c:f>
              <c:strCache>
                <c:ptCount val="9"/>
                <c:pt idx="0">
                  <c:v>2008</c:v>
                </c:pt>
                <c:pt idx="1">
                  <c:v>2009</c:v>
                </c:pt>
                <c:pt idx="2">
                  <c:v>2010</c:v>
                </c:pt>
                <c:pt idx="3">
                  <c:v>2011</c:v>
                </c:pt>
                <c:pt idx="4">
                  <c:v>2012</c:v>
                </c:pt>
                <c:pt idx="5">
                  <c:v>2013</c:v>
                </c:pt>
                <c:pt idx="6">
                  <c:v>Jan</c:v>
                </c:pt>
                <c:pt idx="7">
                  <c:v>Feb</c:v>
                </c:pt>
                <c:pt idx="8">
                  <c:v>March</c:v>
                </c:pt>
              </c:strCache>
            </c:strRef>
          </c:cat>
          <c:val>
            <c:numRef>
              <c:f>Sheet1!$K$4:$K$12</c:f>
            </c:numRef>
          </c:val>
        </c:ser>
        <c:ser>
          <c:idx val="10"/>
          <c:order val="10"/>
          <c:tx>
            <c:strRef>
              <c:f>Sheet1!$L$3</c:f>
              <c:strCache>
                <c:ptCount val="1"/>
                <c:pt idx="0">
                  <c:v>Nov</c:v>
                </c:pt>
              </c:strCache>
            </c:strRef>
          </c:tx>
          <c:spPr>
            <a:solidFill>
              <a:schemeClr val="accent5">
                <a:lumMod val="60000"/>
              </a:schemeClr>
            </a:solidFill>
            <a:ln>
              <a:noFill/>
            </a:ln>
            <a:effectLst/>
          </c:spP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lv-LV"/>
              </a:p>
            </c:txPr>
            <c:showVal val="1"/>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Sheet1!$A$4:$A$12</c:f>
              <c:strCache>
                <c:ptCount val="9"/>
                <c:pt idx="0">
                  <c:v>2008</c:v>
                </c:pt>
                <c:pt idx="1">
                  <c:v>2009</c:v>
                </c:pt>
                <c:pt idx="2">
                  <c:v>2010</c:v>
                </c:pt>
                <c:pt idx="3">
                  <c:v>2011</c:v>
                </c:pt>
                <c:pt idx="4">
                  <c:v>2012</c:v>
                </c:pt>
                <c:pt idx="5">
                  <c:v>2013</c:v>
                </c:pt>
                <c:pt idx="6">
                  <c:v>Jan</c:v>
                </c:pt>
                <c:pt idx="7">
                  <c:v>Feb</c:v>
                </c:pt>
                <c:pt idx="8">
                  <c:v>March</c:v>
                </c:pt>
              </c:strCache>
            </c:strRef>
          </c:cat>
          <c:val>
            <c:numRef>
              <c:f>Sheet1!$L$4:$L$12</c:f>
            </c:numRef>
          </c:val>
        </c:ser>
        <c:ser>
          <c:idx val="11"/>
          <c:order val="11"/>
          <c:tx>
            <c:strRef>
              <c:f>Sheet1!$M$3</c:f>
              <c:strCache>
                <c:ptCount val="1"/>
                <c:pt idx="0">
                  <c:v>Registered number of unemployed</c:v>
                </c:pt>
              </c:strCache>
            </c:strRef>
          </c:tx>
          <c:spPr>
            <a:solidFill>
              <a:schemeClr val="accent6">
                <a:lumMod val="60000"/>
              </a:schemeClr>
            </a:solidFill>
            <a:ln>
              <a:noFill/>
            </a:ln>
            <a:effectLst/>
          </c:spPr>
          <c:dLbls>
            <c:dLbl>
              <c:idx val="0"/>
              <c:tx>
                <c:rich>
                  <a:bodyPr/>
                  <a:lstStyle/>
                  <a:p>
                    <a:fld id="{706E8399-8AE2-445A-B9D4-E4E3424B2DF1}" type="VALUE">
                      <a:rPr lang="en-US" b="1"/>
                      <a:pPr/>
                      <a:t>[VALUE]</a:t>
                    </a:fld>
                    <a:endParaRPr lang="en-US"/>
                  </a:p>
                </c:rich>
              </c:tx>
              <c:showVal val="1"/>
              <c:extLst>
                <c:ext xmlns:c15="http://schemas.microsoft.com/office/drawing/2012/chart" uri="{CE6537A1-D6FC-4f65-9D91-7224C49458BB}">
                  <c15:layout/>
                  <c15:dlblFieldTable/>
                  <c15:showDataLabelsRange val="0"/>
                </c:ext>
              </c:extLst>
            </c:dLbl>
            <c:dLbl>
              <c:idx val="1"/>
              <c:tx>
                <c:rich>
                  <a:bodyPr/>
                  <a:lstStyle/>
                  <a:p>
                    <a:fld id="{350FB1E5-A92E-4C2F-BA37-BD9AF902DA14}" type="VALUE">
                      <a:rPr lang="en-US" b="1"/>
                      <a:pPr/>
                      <a:t>[VALUE]</a:t>
                    </a:fld>
                    <a:endParaRPr lang="en-US"/>
                  </a:p>
                </c:rich>
              </c:tx>
              <c:showVal val="1"/>
              <c:extLst>
                <c:ext xmlns:c15="http://schemas.microsoft.com/office/drawing/2012/chart" uri="{CE6537A1-D6FC-4f65-9D91-7224C49458BB}">
                  <c15:layout/>
                  <c15:dlblFieldTable/>
                  <c15:showDataLabelsRange val="0"/>
                </c:ext>
              </c:extLst>
            </c:dLbl>
            <c:dLbl>
              <c:idx val="2"/>
              <c:tx>
                <c:rich>
                  <a:bodyPr/>
                  <a:lstStyle/>
                  <a:p>
                    <a:fld id="{A4794294-B248-4102-ADF1-616639DD02FA}" type="VALUE">
                      <a:rPr lang="en-US" b="1"/>
                      <a:pPr/>
                      <a:t>[VALUE]</a:t>
                    </a:fld>
                    <a:endParaRPr lang="en-US"/>
                  </a:p>
                </c:rich>
              </c:tx>
              <c:showVal val="1"/>
              <c:extLst>
                <c:ext xmlns:c15="http://schemas.microsoft.com/office/drawing/2012/chart" uri="{CE6537A1-D6FC-4f65-9D91-7224C49458BB}">
                  <c15:layout/>
                  <c15:dlblFieldTable/>
                  <c15:showDataLabelsRange val="0"/>
                </c:ext>
              </c:extLst>
            </c:dLbl>
            <c:dLbl>
              <c:idx val="3"/>
              <c:tx>
                <c:rich>
                  <a:bodyPr/>
                  <a:lstStyle/>
                  <a:p>
                    <a:fld id="{211A01DF-64E9-4BB7-9A2A-089EC44483F2}" type="VALUE">
                      <a:rPr lang="en-US" b="1"/>
                      <a:pPr/>
                      <a:t>[VALUE]</a:t>
                    </a:fld>
                    <a:endParaRPr lang="en-US"/>
                  </a:p>
                </c:rich>
              </c:tx>
              <c:showVal val="1"/>
              <c:extLst>
                <c:ext xmlns:c15="http://schemas.microsoft.com/office/drawing/2012/chart" uri="{CE6537A1-D6FC-4f65-9D91-7224C49458BB}">
                  <c15:layout/>
                  <c15:dlblFieldTable/>
                  <c15:showDataLabelsRange val="0"/>
                </c:ext>
              </c:extLst>
            </c:dLbl>
            <c:dLbl>
              <c:idx val="4"/>
              <c:tx>
                <c:rich>
                  <a:bodyPr/>
                  <a:lstStyle/>
                  <a:p>
                    <a:fld id="{AB6AE914-90EE-4DC5-B587-2B1314942ECD}" type="VALUE">
                      <a:rPr lang="en-US" b="1"/>
                      <a:pPr/>
                      <a:t>[VALUE]</a:t>
                    </a:fld>
                    <a:endParaRPr lang="en-US"/>
                  </a:p>
                </c:rich>
              </c:tx>
              <c:showVal val="1"/>
              <c:extLst>
                <c:ext xmlns:c15="http://schemas.microsoft.com/office/drawing/2012/chart" uri="{CE6537A1-D6FC-4f65-9D91-7224C49458BB}">
                  <c15:layout/>
                  <c15:dlblFieldTable/>
                  <c15:showDataLabelsRange val="0"/>
                </c:ext>
              </c:extLst>
            </c:dLbl>
            <c:dLbl>
              <c:idx val="5"/>
              <c:tx>
                <c:rich>
                  <a:bodyPr/>
                  <a:lstStyle/>
                  <a:p>
                    <a:fld id="{B9C9B40F-5E44-4E84-A573-592C4BA77E64}" type="VALUE">
                      <a:rPr lang="en-US" b="1"/>
                      <a:pPr/>
                      <a:t>[VALUE]</a:t>
                    </a:fld>
                    <a:endParaRPr lang="en-US"/>
                  </a:p>
                </c:rich>
              </c:tx>
              <c:showVal val="1"/>
              <c:extLst>
                <c:ext xmlns:c15="http://schemas.microsoft.com/office/drawing/2012/chart" uri="{CE6537A1-D6FC-4f65-9D91-7224C49458BB}">
                  <c15:layout/>
                  <c15:dlblFieldTable/>
                  <c15:showDataLabelsRange val="0"/>
                </c:ext>
              </c:extLst>
            </c:dLbl>
            <c:dLbl>
              <c:idx val="6"/>
              <c:tx>
                <c:rich>
                  <a:bodyPr/>
                  <a:lstStyle/>
                  <a:p>
                    <a:fld id="{567FAC30-A386-4A42-93B9-EEB434B21440}" type="VALUE">
                      <a:rPr lang="en-US" b="1"/>
                      <a:pPr/>
                      <a:t>[VALUE]</a:t>
                    </a:fld>
                    <a:endParaRPr lang="en-US"/>
                  </a:p>
                </c:rich>
              </c:tx>
              <c:showVal val="1"/>
              <c:extLst>
                <c:ext xmlns:c15="http://schemas.microsoft.com/office/drawing/2012/chart" uri="{CE6537A1-D6FC-4f65-9D91-7224C49458BB}">
                  <c15:layout/>
                  <c15:dlblFieldTable/>
                  <c15:showDataLabelsRange val="0"/>
                </c:ext>
              </c:extLst>
            </c:dLbl>
            <c:dLbl>
              <c:idx val="7"/>
              <c:tx>
                <c:rich>
                  <a:bodyPr/>
                  <a:lstStyle/>
                  <a:p>
                    <a:fld id="{B35EEB27-3944-4DDE-82FD-AB4681A0DC25}" type="VALUE">
                      <a:rPr lang="en-US" b="1"/>
                      <a:pPr/>
                      <a:t>[VALUE]</a:t>
                    </a:fld>
                    <a:endParaRPr lang="en-US"/>
                  </a:p>
                </c:rich>
              </c:tx>
              <c:showVal val="1"/>
              <c:extLst>
                <c:ext xmlns:c15="http://schemas.microsoft.com/office/drawing/2012/chart" uri="{CE6537A1-D6FC-4f65-9D91-7224C49458BB}">
                  <c15:layout/>
                  <c15:dlblFieldTable/>
                  <c15:showDataLabelsRange val="0"/>
                </c:ext>
              </c:extLst>
            </c:dLbl>
            <c:dLbl>
              <c:idx val="8"/>
              <c:tx>
                <c:rich>
                  <a:bodyPr/>
                  <a:lstStyle/>
                  <a:p>
                    <a:fld id="{6F233C10-3A6E-4558-8E72-F85DCE7D17C1}" type="VALUE">
                      <a:rPr lang="en-US" b="1"/>
                      <a:pPr/>
                      <a:t>[VALUE]</a:t>
                    </a:fld>
                    <a:endParaRPr lang="en-US"/>
                  </a:p>
                </c:rich>
              </c:tx>
              <c:showVal val="1"/>
              <c:extLst>
                <c:ext xmlns:c15="http://schemas.microsoft.com/office/drawing/2012/chart" uri="{CE6537A1-D6FC-4f65-9D91-7224C49458BB}">
                  <c15:layout/>
                  <c15:dlblFieldTable/>
                  <c15:showDataLabelsRange val="0"/>
                </c:ext>
              </c:extLst>
            </c:dLbl>
            <c:spPr>
              <a:noFill/>
              <a:ln>
                <a:noFill/>
              </a:ln>
              <a:effectLst/>
            </c:spPr>
            <c:txPr>
              <a:bodyPr rot="0" spcFirstLastPara="1" vertOverflow="ellipsis" vert="horz" wrap="square" lIns="38100" tIns="19050" rIns="38100" bIns="19050" anchor="ctr" anchorCtr="1">
                <a:spAutoFit/>
              </a:bodyPr>
              <a:lstStyle/>
              <a:p>
                <a:pPr>
                  <a:defRPr sz="1050" b="0" i="0" u="none" strike="noStrike" kern="1200" baseline="0">
                    <a:solidFill>
                      <a:schemeClr val="tx1">
                        <a:lumMod val="75000"/>
                        <a:lumOff val="25000"/>
                      </a:schemeClr>
                    </a:solidFill>
                    <a:latin typeface="+mn-lt"/>
                    <a:ea typeface="+mn-ea"/>
                    <a:cs typeface="+mn-cs"/>
                  </a:defRPr>
                </a:pPr>
                <a:endParaRPr lang="lv-LV"/>
              </a:p>
            </c:txPr>
            <c:showVal val="1"/>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Sheet1!$A$4:$A$12</c:f>
              <c:strCache>
                <c:ptCount val="9"/>
                <c:pt idx="0">
                  <c:v>2008</c:v>
                </c:pt>
                <c:pt idx="1">
                  <c:v>2009</c:v>
                </c:pt>
                <c:pt idx="2">
                  <c:v>2010</c:v>
                </c:pt>
                <c:pt idx="3">
                  <c:v>2011</c:v>
                </c:pt>
                <c:pt idx="4">
                  <c:v>2012</c:v>
                </c:pt>
                <c:pt idx="5">
                  <c:v>2013</c:v>
                </c:pt>
                <c:pt idx="6">
                  <c:v>Jan</c:v>
                </c:pt>
                <c:pt idx="7">
                  <c:v>Feb</c:v>
                </c:pt>
                <c:pt idx="8">
                  <c:v>March</c:v>
                </c:pt>
              </c:strCache>
            </c:strRef>
          </c:cat>
          <c:val>
            <c:numRef>
              <c:f>Sheet1!$M$4:$M$12</c:f>
              <c:numCache>
                <c:formatCode>General</c:formatCode>
                <c:ptCount val="9"/>
                <c:pt idx="0">
                  <c:v>79435</c:v>
                </c:pt>
                <c:pt idx="1">
                  <c:v>179235</c:v>
                </c:pt>
                <c:pt idx="2">
                  <c:v>162463</c:v>
                </c:pt>
                <c:pt idx="3">
                  <c:v>130296</c:v>
                </c:pt>
                <c:pt idx="4">
                  <c:v>104052</c:v>
                </c:pt>
                <c:pt idx="5">
                  <c:v>93321</c:v>
                </c:pt>
                <c:pt idx="6">
                  <c:v>96762</c:v>
                </c:pt>
                <c:pt idx="7">
                  <c:v>97736</c:v>
                </c:pt>
                <c:pt idx="8">
                  <c:v>96496</c:v>
                </c:pt>
              </c:numCache>
            </c:numRef>
          </c:val>
        </c:ser>
        <c:ser>
          <c:idx val="12"/>
          <c:order val="12"/>
          <c:tx>
            <c:strRef>
              <c:f>Sheet1!$N$3</c:f>
              <c:strCache>
                <c:ptCount val="1"/>
                <c:pt idx="0">
                  <c:v>Registered number of unemployed in 50+ age group</c:v>
                </c:pt>
              </c:strCache>
            </c:strRef>
          </c:tx>
          <c:spPr>
            <a:solidFill>
              <a:schemeClr val="accent1">
                <a:lumMod val="80000"/>
                <a:lumOff val="20000"/>
              </a:schemeClr>
            </a:solidFill>
            <a:ln>
              <a:noFill/>
            </a:ln>
            <a:effectLst/>
          </c:spPr>
          <c:dLbls>
            <c:dLbl>
              <c:idx val="0"/>
              <c:tx>
                <c:rich>
                  <a:bodyPr/>
                  <a:lstStyle/>
                  <a:p>
                    <a:fld id="{E490623A-BEFC-4B96-890B-A17E93E103E8}" type="VALUE">
                      <a:rPr lang="en-US" b="1"/>
                      <a:pPr/>
                      <a:t>[VALUE]</a:t>
                    </a:fld>
                    <a:endParaRPr lang="en-US"/>
                  </a:p>
                </c:rich>
              </c:tx>
              <c:showVal val="1"/>
              <c:extLst>
                <c:ext xmlns:c15="http://schemas.microsoft.com/office/drawing/2012/chart" uri="{CE6537A1-D6FC-4f65-9D91-7224C49458BB}">
                  <c15:layout/>
                  <c15:dlblFieldTable/>
                  <c15:showDataLabelsRange val="0"/>
                </c:ext>
              </c:extLst>
            </c:dLbl>
            <c:dLbl>
              <c:idx val="1"/>
              <c:tx>
                <c:rich>
                  <a:bodyPr/>
                  <a:lstStyle/>
                  <a:p>
                    <a:fld id="{D230B0F1-2F44-4B78-92E7-CE2666F53145}" type="VALUE">
                      <a:rPr lang="en-US" b="1"/>
                      <a:pPr/>
                      <a:t>[VALUE]</a:t>
                    </a:fld>
                    <a:endParaRPr lang="en-US"/>
                  </a:p>
                </c:rich>
              </c:tx>
              <c:showVal val="1"/>
              <c:extLst>
                <c:ext xmlns:c15="http://schemas.microsoft.com/office/drawing/2012/chart" uri="{CE6537A1-D6FC-4f65-9D91-7224C49458BB}">
                  <c15:layout/>
                  <c15:dlblFieldTable/>
                  <c15:showDataLabelsRange val="0"/>
                </c:ext>
              </c:extLst>
            </c:dLbl>
            <c:dLbl>
              <c:idx val="2"/>
              <c:tx>
                <c:rich>
                  <a:bodyPr/>
                  <a:lstStyle/>
                  <a:p>
                    <a:fld id="{F7FCFA91-BAAF-457C-A0D8-B9BA18EC4E1D}" type="VALUE">
                      <a:rPr lang="en-US" b="1"/>
                      <a:pPr/>
                      <a:t>[VALUE]</a:t>
                    </a:fld>
                    <a:endParaRPr lang="en-US"/>
                  </a:p>
                </c:rich>
              </c:tx>
              <c:showVal val="1"/>
              <c:extLst>
                <c:ext xmlns:c15="http://schemas.microsoft.com/office/drawing/2012/chart" uri="{CE6537A1-D6FC-4f65-9D91-7224C49458BB}">
                  <c15:layout/>
                  <c15:dlblFieldTable/>
                  <c15:showDataLabelsRange val="0"/>
                </c:ext>
              </c:extLst>
            </c:dLbl>
            <c:dLbl>
              <c:idx val="3"/>
              <c:tx>
                <c:rich>
                  <a:bodyPr/>
                  <a:lstStyle/>
                  <a:p>
                    <a:fld id="{F6C73D76-3421-4FA3-B526-560A42C35047}" type="VALUE">
                      <a:rPr lang="en-US" b="1"/>
                      <a:pPr/>
                      <a:t>[VALUE]</a:t>
                    </a:fld>
                    <a:endParaRPr lang="en-US"/>
                  </a:p>
                </c:rich>
              </c:tx>
              <c:showVal val="1"/>
              <c:extLst>
                <c:ext xmlns:c15="http://schemas.microsoft.com/office/drawing/2012/chart" uri="{CE6537A1-D6FC-4f65-9D91-7224C49458BB}">
                  <c15:layout/>
                  <c15:dlblFieldTable/>
                  <c15:showDataLabelsRange val="0"/>
                </c:ext>
              </c:extLst>
            </c:dLbl>
            <c:dLbl>
              <c:idx val="4"/>
              <c:tx>
                <c:rich>
                  <a:bodyPr/>
                  <a:lstStyle/>
                  <a:p>
                    <a:fld id="{D01B58B8-A855-446D-A971-01DB77838EE1}" type="VALUE">
                      <a:rPr lang="en-US" b="1"/>
                      <a:pPr/>
                      <a:t>[VALUE]</a:t>
                    </a:fld>
                    <a:endParaRPr lang="en-US"/>
                  </a:p>
                </c:rich>
              </c:tx>
              <c:showVal val="1"/>
              <c:extLst>
                <c:ext xmlns:c15="http://schemas.microsoft.com/office/drawing/2012/chart" uri="{CE6537A1-D6FC-4f65-9D91-7224C49458BB}">
                  <c15:layout/>
                  <c15:dlblFieldTable/>
                  <c15:showDataLabelsRange val="0"/>
                </c:ext>
              </c:extLst>
            </c:dLbl>
            <c:dLbl>
              <c:idx val="5"/>
              <c:tx>
                <c:rich>
                  <a:bodyPr/>
                  <a:lstStyle/>
                  <a:p>
                    <a:fld id="{C60C40AF-A9E6-445C-817B-86990D962454}" type="VALUE">
                      <a:rPr lang="en-US" b="1"/>
                      <a:pPr/>
                      <a:t>[VALUE]</a:t>
                    </a:fld>
                    <a:endParaRPr lang="en-US"/>
                  </a:p>
                </c:rich>
              </c:tx>
              <c:showVal val="1"/>
              <c:extLst>
                <c:ext xmlns:c15="http://schemas.microsoft.com/office/drawing/2012/chart" uri="{CE6537A1-D6FC-4f65-9D91-7224C49458BB}">
                  <c15:layout/>
                  <c15:dlblFieldTable/>
                  <c15:showDataLabelsRange val="0"/>
                </c:ext>
              </c:extLst>
            </c:dLbl>
            <c:dLbl>
              <c:idx val="6"/>
              <c:tx>
                <c:rich>
                  <a:bodyPr/>
                  <a:lstStyle/>
                  <a:p>
                    <a:fld id="{2F55A119-AA01-401A-A8A9-27DBE14439F1}" type="VALUE">
                      <a:rPr lang="en-US" b="1"/>
                      <a:pPr/>
                      <a:t>[VALUE]</a:t>
                    </a:fld>
                    <a:endParaRPr lang="en-US"/>
                  </a:p>
                </c:rich>
              </c:tx>
              <c:showVal val="1"/>
              <c:extLst>
                <c:ext xmlns:c15="http://schemas.microsoft.com/office/drawing/2012/chart" uri="{CE6537A1-D6FC-4f65-9D91-7224C49458BB}">
                  <c15:layout/>
                  <c15:dlblFieldTable/>
                  <c15:showDataLabelsRange val="0"/>
                </c:ext>
              </c:extLst>
            </c:dLbl>
            <c:dLbl>
              <c:idx val="7"/>
              <c:tx>
                <c:rich>
                  <a:bodyPr/>
                  <a:lstStyle/>
                  <a:p>
                    <a:fld id="{62C02EAC-5E87-4A59-8910-0F11F06A0110}" type="VALUE">
                      <a:rPr lang="en-US" b="1"/>
                      <a:pPr/>
                      <a:t>[VALUE]</a:t>
                    </a:fld>
                    <a:endParaRPr lang="en-US"/>
                  </a:p>
                </c:rich>
              </c:tx>
              <c:showVal val="1"/>
              <c:extLst>
                <c:ext xmlns:c15="http://schemas.microsoft.com/office/drawing/2012/chart" uri="{CE6537A1-D6FC-4f65-9D91-7224C49458BB}">
                  <c15:layout/>
                  <c15:dlblFieldTable/>
                  <c15:showDataLabelsRange val="0"/>
                </c:ext>
              </c:extLst>
            </c:dLbl>
            <c:dLbl>
              <c:idx val="8"/>
              <c:tx>
                <c:rich>
                  <a:bodyPr/>
                  <a:lstStyle/>
                  <a:p>
                    <a:fld id="{C6178853-6AC1-452A-93B5-8CA36C936E55}" type="VALUE">
                      <a:rPr lang="en-US" b="1"/>
                      <a:pPr/>
                      <a:t>[VALUE]</a:t>
                    </a:fld>
                    <a:endParaRPr lang="en-US"/>
                  </a:p>
                </c:rich>
              </c:tx>
              <c:showVal val="1"/>
              <c:extLst>
                <c:ext xmlns:c15="http://schemas.microsoft.com/office/drawing/2012/chart" uri="{CE6537A1-D6FC-4f65-9D91-7224C49458BB}">
                  <c15:layout/>
                  <c15:dlblFieldTable/>
                  <c15:showDataLabelsRange val="0"/>
                </c:ext>
              </c:extLst>
            </c:dLbl>
            <c:spPr>
              <a:noFill/>
              <a:ln>
                <a:noFill/>
              </a:ln>
              <a:effectLst/>
            </c:spPr>
            <c:txPr>
              <a:bodyPr rot="0" spcFirstLastPara="1" vertOverflow="ellipsis" vert="horz" wrap="square" lIns="38100" tIns="19050" rIns="38100" bIns="19050" anchor="ctr" anchorCtr="1">
                <a:spAutoFit/>
              </a:bodyPr>
              <a:lstStyle/>
              <a:p>
                <a:pPr>
                  <a:defRPr sz="1050" b="0" i="0" u="none" strike="noStrike" kern="1200" baseline="0">
                    <a:solidFill>
                      <a:schemeClr val="tx1">
                        <a:lumMod val="75000"/>
                        <a:lumOff val="25000"/>
                      </a:schemeClr>
                    </a:solidFill>
                    <a:latin typeface="+mn-lt"/>
                    <a:ea typeface="+mn-ea"/>
                    <a:cs typeface="+mn-cs"/>
                  </a:defRPr>
                </a:pPr>
                <a:endParaRPr lang="lv-LV"/>
              </a:p>
            </c:txPr>
            <c:showVal val="1"/>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Sheet1!$A$4:$A$12</c:f>
              <c:strCache>
                <c:ptCount val="9"/>
                <c:pt idx="0">
                  <c:v>2008</c:v>
                </c:pt>
                <c:pt idx="1">
                  <c:v>2009</c:v>
                </c:pt>
                <c:pt idx="2">
                  <c:v>2010</c:v>
                </c:pt>
                <c:pt idx="3">
                  <c:v>2011</c:v>
                </c:pt>
                <c:pt idx="4">
                  <c:v>2012</c:v>
                </c:pt>
                <c:pt idx="5">
                  <c:v>2013</c:v>
                </c:pt>
                <c:pt idx="6">
                  <c:v>Jan</c:v>
                </c:pt>
                <c:pt idx="7">
                  <c:v>Feb</c:v>
                </c:pt>
                <c:pt idx="8">
                  <c:v>March</c:v>
                </c:pt>
              </c:strCache>
            </c:strRef>
          </c:cat>
          <c:val>
            <c:numRef>
              <c:f>Sheet1!$N$4:$N$12</c:f>
              <c:numCache>
                <c:formatCode>General</c:formatCode>
                <c:ptCount val="9"/>
                <c:pt idx="0">
                  <c:v>22556</c:v>
                </c:pt>
                <c:pt idx="1">
                  <c:v>50377</c:v>
                </c:pt>
                <c:pt idx="2">
                  <c:v>49177</c:v>
                </c:pt>
                <c:pt idx="3">
                  <c:v>43431</c:v>
                </c:pt>
                <c:pt idx="4">
                  <c:v>37753</c:v>
                </c:pt>
                <c:pt idx="5">
                  <c:v>33768</c:v>
                </c:pt>
                <c:pt idx="6">
                  <c:v>34832</c:v>
                </c:pt>
                <c:pt idx="7">
                  <c:v>35113</c:v>
                </c:pt>
                <c:pt idx="8">
                  <c:v>34994</c:v>
                </c:pt>
              </c:numCache>
            </c:numRef>
          </c:val>
        </c:ser>
        <c:dLbls>
          <c:showVal val="1"/>
        </c:dLbls>
        <c:gapWidth val="219"/>
        <c:overlap val="-27"/>
        <c:axId val="43505920"/>
        <c:axId val="44486656"/>
      </c:barChart>
      <c:lineChart>
        <c:grouping val="standard"/>
        <c:ser>
          <c:idx val="13"/>
          <c:order val="13"/>
          <c:tx>
            <c:strRef>
              <c:f>Sheet1!$O$3</c:f>
              <c:strCache>
                <c:ptCount val="1"/>
                <c:pt idx="0">
                  <c:v>50+ unemployed as a % of total unemployed</c:v>
                </c:pt>
              </c:strCache>
            </c:strRef>
          </c:tx>
          <c:spPr>
            <a:ln w="28575" cap="rnd">
              <a:solidFill>
                <a:schemeClr val="accent2">
                  <a:lumMod val="80000"/>
                  <a:lumOff val="20000"/>
                </a:schemeClr>
              </a:solidFill>
              <a:round/>
            </a:ln>
            <a:effectLst/>
          </c:spPr>
          <c:marker>
            <c:symbol val="none"/>
          </c:marker>
          <c:dLbls>
            <c:dLbl>
              <c:idx val="0"/>
              <c:layout>
                <c:manualLayout>
                  <c:x val="-6.3888888888888884E-2"/>
                  <c:y val="4.6296296296295877E-3"/>
                </c:manualLayout>
              </c:layout>
              <c:tx>
                <c:rich>
                  <a:bodyPr/>
                  <a:lstStyle/>
                  <a:p>
                    <a:fld id="{9A681007-82BC-431B-AD03-216417558876}" type="VALUE">
                      <a:rPr lang="en-US" b="1"/>
                      <a:pPr/>
                      <a:t>[VALUE]</a:t>
                    </a:fld>
                    <a:endParaRPr lang="en-US"/>
                  </a:p>
                </c:rich>
              </c:tx>
              <c:showVal val="1"/>
              <c:extLst>
                <c:ext xmlns:c15="http://schemas.microsoft.com/office/drawing/2012/chart" uri="{CE6537A1-D6FC-4f65-9D91-7224C49458BB}">
                  <c15:layout/>
                  <c15:dlblFieldTable/>
                  <c15:showDataLabelsRange val="0"/>
                </c:ext>
              </c:extLst>
            </c:dLbl>
            <c:dLbl>
              <c:idx val="1"/>
              <c:layout>
                <c:manualLayout>
                  <c:x val="-5.8333333333333383E-2"/>
                  <c:y val="-4.6296296296296727E-3"/>
                </c:manualLayout>
              </c:layout>
              <c:tx>
                <c:rich>
                  <a:bodyPr/>
                  <a:lstStyle/>
                  <a:p>
                    <a:fld id="{6B51AA0C-5F42-4DEF-98BD-109797E15A9B}" type="VALUE">
                      <a:rPr lang="en-US" b="1"/>
                      <a:pPr/>
                      <a:t>[VALUE]</a:t>
                    </a:fld>
                    <a:endParaRPr lang="en-US"/>
                  </a:p>
                </c:rich>
              </c:tx>
              <c:showVal val="1"/>
              <c:extLst>
                <c:ext xmlns:c15="http://schemas.microsoft.com/office/drawing/2012/chart" uri="{CE6537A1-D6FC-4f65-9D91-7224C49458BB}">
                  <c15:layout/>
                  <c15:dlblFieldTable/>
                  <c15:showDataLabelsRange val="0"/>
                </c:ext>
              </c:extLst>
            </c:dLbl>
            <c:dLbl>
              <c:idx val="2"/>
              <c:layout>
                <c:manualLayout>
                  <c:x val="-5.2777777777777826E-2"/>
                  <c:y val="0"/>
                </c:manualLayout>
              </c:layout>
              <c:tx>
                <c:rich>
                  <a:bodyPr/>
                  <a:lstStyle/>
                  <a:p>
                    <a:fld id="{02029EDC-66F3-48B9-BE58-029F76CF8BB6}" type="VALUE">
                      <a:rPr lang="en-US" b="1"/>
                      <a:pPr/>
                      <a:t>[VALUE]</a:t>
                    </a:fld>
                    <a:endParaRPr lang="en-US"/>
                  </a:p>
                </c:rich>
              </c:tx>
              <c:showVal val="1"/>
              <c:extLst>
                <c:ext xmlns:c15="http://schemas.microsoft.com/office/drawing/2012/chart" uri="{CE6537A1-D6FC-4f65-9D91-7224C49458BB}">
                  <c15:layout/>
                  <c15:dlblFieldTable/>
                  <c15:showDataLabelsRange val="0"/>
                </c:ext>
              </c:extLst>
            </c:dLbl>
            <c:dLbl>
              <c:idx val="3"/>
              <c:layout>
                <c:manualLayout>
                  <c:x val="-6.1111111111111116E-2"/>
                  <c:y val="0"/>
                </c:manualLayout>
              </c:layout>
              <c:tx>
                <c:rich>
                  <a:bodyPr/>
                  <a:lstStyle/>
                  <a:p>
                    <a:fld id="{4A775C04-A94E-4E9D-8AF1-FE981EEE4C60}" type="VALUE">
                      <a:rPr lang="en-US" b="1"/>
                      <a:pPr/>
                      <a:t>[VALUE]</a:t>
                    </a:fld>
                    <a:endParaRPr lang="en-US"/>
                  </a:p>
                </c:rich>
              </c:tx>
              <c:showVal val="1"/>
              <c:extLst>
                <c:ext xmlns:c15="http://schemas.microsoft.com/office/drawing/2012/chart" uri="{CE6537A1-D6FC-4f65-9D91-7224C49458BB}">
                  <c15:layout/>
                  <c15:dlblFieldTable/>
                  <c15:showDataLabelsRange val="0"/>
                </c:ext>
              </c:extLst>
            </c:dLbl>
            <c:dLbl>
              <c:idx val="4"/>
              <c:layout>
                <c:manualLayout>
                  <c:x val="-5.8333333333333348E-2"/>
                  <c:y val="0"/>
                </c:manualLayout>
              </c:layout>
              <c:tx>
                <c:rich>
                  <a:bodyPr/>
                  <a:lstStyle/>
                  <a:p>
                    <a:fld id="{F310EC79-0DA9-4FFC-924C-930B305BD83F}" type="VALUE">
                      <a:rPr lang="en-US" b="1"/>
                      <a:pPr/>
                      <a:t>[VALUE]</a:t>
                    </a:fld>
                    <a:endParaRPr lang="en-US"/>
                  </a:p>
                </c:rich>
              </c:tx>
              <c:showVal val="1"/>
              <c:extLst>
                <c:ext xmlns:c15="http://schemas.microsoft.com/office/drawing/2012/chart" uri="{CE6537A1-D6FC-4f65-9D91-7224C49458BB}">
                  <c15:layout/>
                  <c15:dlblFieldTable/>
                  <c15:showDataLabelsRange val="0"/>
                </c:ext>
              </c:extLst>
            </c:dLbl>
            <c:dLbl>
              <c:idx val="5"/>
              <c:layout>
                <c:manualLayout>
                  <c:x val="-5.8333333333333452E-2"/>
                  <c:y val="0"/>
                </c:manualLayout>
              </c:layout>
              <c:tx>
                <c:rich>
                  <a:bodyPr/>
                  <a:lstStyle/>
                  <a:p>
                    <a:fld id="{E76EAB67-D69D-42A6-BD89-05E45E2355BF}" type="VALUE">
                      <a:rPr lang="en-US" b="1"/>
                      <a:pPr/>
                      <a:t>[VALUE]</a:t>
                    </a:fld>
                    <a:endParaRPr lang="en-US"/>
                  </a:p>
                </c:rich>
              </c:tx>
              <c:showVal val="1"/>
              <c:extLst>
                <c:ext xmlns:c15="http://schemas.microsoft.com/office/drawing/2012/chart" uri="{CE6537A1-D6FC-4f65-9D91-7224C49458BB}">
                  <c15:layout/>
                  <c15:dlblFieldTable/>
                  <c15:showDataLabelsRange val="0"/>
                </c:ext>
              </c:extLst>
            </c:dLbl>
            <c:dLbl>
              <c:idx val="6"/>
              <c:layout>
                <c:manualLayout>
                  <c:x val="-5.8333333333333452E-2"/>
                  <c:y val="0"/>
                </c:manualLayout>
              </c:layout>
              <c:tx>
                <c:rich>
                  <a:bodyPr/>
                  <a:lstStyle/>
                  <a:p>
                    <a:fld id="{822CEF96-4CF7-41E6-80A6-42AE470F28AD}" type="VALUE">
                      <a:rPr lang="en-US" b="1"/>
                      <a:pPr/>
                      <a:t>[VALUE]</a:t>
                    </a:fld>
                    <a:endParaRPr lang="en-US"/>
                  </a:p>
                </c:rich>
              </c:tx>
              <c:showVal val="1"/>
              <c:extLst>
                <c:ext xmlns:c15="http://schemas.microsoft.com/office/drawing/2012/chart" uri="{CE6537A1-D6FC-4f65-9D91-7224C49458BB}">
                  <c15:layout/>
                  <c15:dlblFieldTable/>
                  <c15:showDataLabelsRange val="0"/>
                </c:ext>
              </c:extLst>
            </c:dLbl>
            <c:dLbl>
              <c:idx val="7"/>
              <c:layout>
                <c:manualLayout>
                  <c:x val="-6.6666666666666763E-2"/>
                  <c:y val="0"/>
                </c:manualLayout>
              </c:layout>
              <c:tx>
                <c:rich>
                  <a:bodyPr/>
                  <a:lstStyle/>
                  <a:p>
                    <a:fld id="{CF3AFC55-3CB1-4AD1-A946-9D5353D7CEA9}" type="VALUE">
                      <a:rPr lang="en-US" b="1"/>
                      <a:pPr/>
                      <a:t>[VALUE]</a:t>
                    </a:fld>
                    <a:endParaRPr lang="en-US"/>
                  </a:p>
                </c:rich>
              </c:tx>
              <c:showVal val="1"/>
              <c:extLst>
                <c:ext xmlns:c15="http://schemas.microsoft.com/office/drawing/2012/chart" uri="{CE6537A1-D6FC-4f65-9D91-7224C49458BB}">
                  <c15:layout/>
                  <c15:dlblFieldTable/>
                  <c15:showDataLabelsRange val="0"/>
                </c:ext>
              </c:extLst>
            </c:dLbl>
            <c:dLbl>
              <c:idx val="8"/>
              <c:layout>
                <c:manualLayout>
                  <c:x val="-6.3888888888888884E-2"/>
                  <c:y val="-4.2437781360066691E-17"/>
                </c:manualLayout>
              </c:layout>
              <c:tx>
                <c:rich>
                  <a:bodyPr/>
                  <a:lstStyle/>
                  <a:p>
                    <a:fld id="{9F056D91-BC47-4B0D-8B4F-492C4C79A477}" type="VALUE">
                      <a:rPr lang="en-US" b="1"/>
                      <a:pPr/>
                      <a:t>[VALUE]</a:t>
                    </a:fld>
                    <a:endParaRPr lang="en-US"/>
                  </a:p>
                </c:rich>
              </c:tx>
              <c:showVal val="1"/>
              <c:extLst>
                <c:ext xmlns:c15="http://schemas.microsoft.com/office/drawing/2012/chart" uri="{CE6537A1-D6FC-4f65-9D91-7224C49458BB}">
                  <c15:layout/>
                  <c15:dlblFieldTable/>
                  <c15:showDataLabelsRange val="0"/>
                </c:ext>
              </c:extLst>
            </c:dLbl>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tx1">
                        <a:lumMod val="75000"/>
                        <a:lumOff val="25000"/>
                      </a:schemeClr>
                    </a:solidFill>
                    <a:latin typeface="+mn-lt"/>
                    <a:ea typeface="+mn-ea"/>
                    <a:cs typeface="+mn-cs"/>
                  </a:defRPr>
                </a:pPr>
                <a:endParaRPr lang="lv-LV"/>
              </a:p>
            </c:txPr>
            <c:showVal val="1"/>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Sheet1!$A$4:$A$12</c:f>
              <c:strCache>
                <c:ptCount val="9"/>
                <c:pt idx="0">
                  <c:v>2008</c:v>
                </c:pt>
                <c:pt idx="1">
                  <c:v>2009</c:v>
                </c:pt>
                <c:pt idx="2">
                  <c:v>2010</c:v>
                </c:pt>
                <c:pt idx="3">
                  <c:v>2011</c:v>
                </c:pt>
                <c:pt idx="4">
                  <c:v>2012</c:v>
                </c:pt>
                <c:pt idx="5">
                  <c:v>2013</c:v>
                </c:pt>
                <c:pt idx="6">
                  <c:v>Jan</c:v>
                </c:pt>
                <c:pt idx="7">
                  <c:v>Feb</c:v>
                </c:pt>
                <c:pt idx="8">
                  <c:v>March</c:v>
                </c:pt>
              </c:strCache>
            </c:strRef>
          </c:cat>
          <c:val>
            <c:numRef>
              <c:f>Sheet1!$O$4:$O$12</c:f>
              <c:numCache>
                <c:formatCode>0.0%</c:formatCode>
                <c:ptCount val="9"/>
                <c:pt idx="0">
                  <c:v>0.28395543526153461</c:v>
                </c:pt>
                <c:pt idx="1">
                  <c:v>0.2810667559349459</c:v>
                </c:pt>
                <c:pt idx="2">
                  <c:v>0.30269661399826431</c:v>
                </c:pt>
                <c:pt idx="3">
                  <c:v>0.33332565850064477</c:v>
                </c:pt>
                <c:pt idx="4">
                  <c:v>0.36282820128397353</c:v>
                </c:pt>
                <c:pt idx="5">
                  <c:v>0.36184781560420487</c:v>
                </c:pt>
                <c:pt idx="6">
                  <c:v>0.35997602364564613</c:v>
                </c:pt>
                <c:pt idx="7">
                  <c:v>0.35926373086682489</c:v>
                </c:pt>
                <c:pt idx="8">
                  <c:v>0.36264715635881278</c:v>
                </c:pt>
              </c:numCache>
            </c:numRef>
          </c:val>
        </c:ser>
        <c:dLbls>
          <c:showVal val="1"/>
        </c:dLbls>
        <c:marker val="1"/>
        <c:axId val="46137728"/>
        <c:axId val="44831488"/>
      </c:lineChart>
      <c:catAx>
        <c:axId val="43505920"/>
        <c:scaling>
          <c:orientation val="minMax"/>
        </c:scaling>
        <c:axPos val="b"/>
        <c:numFmt formatCode="General" sourceLinked="1"/>
        <c:maj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lv-LV"/>
          </a:p>
        </c:txPr>
        <c:crossAx val="44486656"/>
        <c:crosses val="autoZero"/>
        <c:auto val="1"/>
        <c:lblAlgn val="ctr"/>
        <c:lblOffset val="100"/>
      </c:catAx>
      <c:valAx>
        <c:axId val="44486656"/>
        <c:scaling>
          <c:orientation val="minMax"/>
        </c:scaling>
        <c:axPos val="l"/>
        <c:majorGridlines>
          <c:spPr>
            <a:ln w="9525" cap="flat" cmpd="sng" algn="ctr">
              <a:solidFill>
                <a:schemeClr val="tx1">
                  <a:lumMod val="15000"/>
                  <a:lumOff val="85000"/>
                </a:schemeClr>
              </a:solidFill>
              <a:round/>
            </a:ln>
            <a:effectLst/>
          </c:spPr>
        </c:majorGridlines>
        <c:numFmt formatCode="General" sourceLinked="1"/>
        <c:majorTickMark val="none"/>
        <c:tickLblPos val="nextTo"/>
        <c:spPr>
          <a:noFill/>
          <a:ln>
            <a:noFill/>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lv-LV"/>
          </a:p>
        </c:txPr>
        <c:crossAx val="43505920"/>
        <c:crosses val="autoZero"/>
        <c:crossBetween val="between"/>
      </c:valAx>
      <c:valAx>
        <c:axId val="44831488"/>
        <c:scaling>
          <c:orientation val="minMax"/>
          <c:min val="0"/>
        </c:scaling>
        <c:axPos val="r"/>
        <c:numFmt formatCode="0.0%" sourceLinked="1"/>
        <c:majorTickMark val="cross"/>
        <c:tickLblPos val="nextTo"/>
        <c:spPr>
          <a:noFill/>
          <a:ln>
            <a:solidFill>
              <a:schemeClr val="accent1"/>
            </a:solidFill>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lv-LV"/>
          </a:p>
        </c:txPr>
        <c:crossAx val="46137728"/>
        <c:crosses val="max"/>
        <c:crossBetween val="between"/>
      </c:valAx>
      <c:catAx>
        <c:axId val="46137728"/>
        <c:scaling>
          <c:orientation val="minMax"/>
        </c:scaling>
        <c:delete val="1"/>
        <c:axPos val="b"/>
        <c:numFmt formatCode="General" sourceLinked="1"/>
        <c:majorTickMark val="none"/>
        <c:tickLblPos val="none"/>
        <c:crossAx val="44831488"/>
        <c:crosses val="autoZero"/>
        <c:auto val="1"/>
        <c:lblAlgn val="ctr"/>
        <c:lblOffset val="100"/>
      </c:catAx>
      <c:spPr>
        <a:noFill/>
        <a:ln>
          <a:noFill/>
        </a:ln>
        <a:effectLst/>
      </c:spPr>
    </c:plotArea>
    <c:legend>
      <c:legendPos val="b"/>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lv-LV"/>
        </a:p>
      </c:txPr>
    </c:legend>
    <c:plotVisOnly val="1"/>
    <c:dispBlanksAs val="gap"/>
  </c:chart>
  <c:spPr>
    <a:noFill/>
    <a:ln>
      <a:noFill/>
    </a:ln>
    <a:effectLst/>
  </c:spPr>
  <c:txPr>
    <a:bodyPr/>
    <a:lstStyle/>
    <a:p>
      <a:pPr>
        <a:defRPr/>
      </a:pPr>
      <a:endParaRPr lang="lv-LV"/>
    </a:p>
  </c:txPr>
  <c:externalData r:id="rId2"/>
</c:chartSpace>
</file>

<file path=ppt/charts/chart2.xml><?xml version="1.0" encoding="utf-8"?>
<c:chartSpace xmlns:c="http://schemas.openxmlformats.org/drawingml/2006/chart" xmlns:a="http://schemas.openxmlformats.org/drawingml/2006/main" xmlns:r="http://schemas.openxmlformats.org/officeDocument/2006/relationships">
  <c:date1904 val="1"/>
  <c:lang val="lv-LV"/>
  <c:chart>
    <c:title>
      <c:tx>
        <c:rich>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r>
              <a:rPr lang="en-US" b="1"/>
              <a:t>Total</a:t>
            </a:r>
            <a:r>
              <a:rPr lang="en-US" b="1" baseline="0"/>
              <a:t> Unemployment by Length</a:t>
            </a:r>
            <a:endParaRPr lang="en-US" b="1"/>
          </a:p>
        </c:rich>
      </c:tx>
      <c:spPr>
        <a:noFill/>
        <a:ln>
          <a:noFill/>
        </a:ln>
        <a:effectLst/>
      </c:spPr>
    </c:title>
    <c:plotArea>
      <c:layout/>
      <c:barChart>
        <c:barDir val="col"/>
        <c:grouping val="stacked"/>
        <c:ser>
          <c:idx val="0"/>
          <c:order val="0"/>
          <c:tx>
            <c:strRef>
              <c:f>'31_03_2014'!$R$57</c:f>
              <c:strCache>
                <c:ptCount val="1"/>
                <c:pt idx="0">
                  <c:v>Unemployed for 6-12 months</c:v>
                </c:pt>
              </c:strCache>
            </c:strRef>
          </c:tx>
          <c:spPr>
            <a:solidFill>
              <a:schemeClr val="accent1"/>
            </a:solidFill>
            <a:ln>
              <a:noFill/>
            </a:ln>
            <a:effectLst/>
          </c:spPr>
          <c:cat>
            <c:strRef>
              <c:f>'31_03_2014'!$Q$58:$Q$73</c:f>
              <c:strCache>
                <c:ptCount val="16"/>
                <c:pt idx="0">
                  <c:v>Rīga region</c:v>
                </c:pt>
                <c:pt idx="1">
                  <c:v>Kurzeme</c:v>
                </c:pt>
                <c:pt idx="2">
                  <c:v>Latgale</c:v>
                </c:pt>
                <c:pt idx="3">
                  <c:v>Vidzeme</c:v>
                </c:pt>
                <c:pt idx="4">
                  <c:v>Zemgale</c:v>
                </c:pt>
                <c:pt idx="5">
                  <c:v>Total regions</c:v>
                </c:pt>
                <c:pt idx="6">
                  <c:v>Daugavpils</c:v>
                </c:pt>
                <c:pt idx="7">
                  <c:v>Jelgava</c:v>
                </c:pt>
                <c:pt idx="8">
                  <c:v>Jēkabpils</c:v>
                </c:pt>
                <c:pt idx="9">
                  <c:v>Jūrmala</c:v>
                </c:pt>
                <c:pt idx="10">
                  <c:v>Liepāja</c:v>
                </c:pt>
                <c:pt idx="11">
                  <c:v>Rēzekne</c:v>
                </c:pt>
                <c:pt idx="12">
                  <c:v>Rīga</c:v>
                </c:pt>
                <c:pt idx="13">
                  <c:v>Valmiera</c:v>
                </c:pt>
                <c:pt idx="14">
                  <c:v>Ventspils</c:v>
                </c:pt>
                <c:pt idx="15">
                  <c:v>Total cities</c:v>
                </c:pt>
              </c:strCache>
            </c:strRef>
          </c:cat>
          <c:val>
            <c:numRef>
              <c:f>'31_03_2014'!$R$58:$R$73</c:f>
              <c:numCache>
                <c:formatCode>0%</c:formatCode>
                <c:ptCount val="16"/>
                <c:pt idx="0">
                  <c:v>0.79409594095940961</c:v>
                </c:pt>
                <c:pt idx="1">
                  <c:v>0.72455730036752419</c:v>
                </c:pt>
                <c:pt idx="2">
                  <c:v>0.45871322579454432</c:v>
                </c:pt>
                <c:pt idx="3">
                  <c:v>0.61631671445749703</c:v>
                </c:pt>
                <c:pt idx="4">
                  <c:v>0.69343709884467253</c:v>
                </c:pt>
                <c:pt idx="5">
                  <c:v>0.65623445531421054</c:v>
                </c:pt>
                <c:pt idx="6">
                  <c:v>0.69959720161119365</c:v>
                </c:pt>
                <c:pt idx="7">
                  <c:v>0.73095341750108966</c:v>
                </c:pt>
                <c:pt idx="8">
                  <c:v>0.74079874706343096</c:v>
                </c:pt>
                <c:pt idx="9">
                  <c:v>0.80549065420560761</c:v>
                </c:pt>
                <c:pt idx="10">
                  <c:v>0.78283642224012895</c:v>
                </c:pt>
                <c:pt idx="11">
                  <c:v>0.55143078112915656</c:v>
                </c:pt>
                <c:pt idx="12">
                  <c:v>0.79858261842596046</c:v>
                </c:pt>
                <c:pt idx="13">
                  <c:v>0.82880434782608692</c:v>
                </c:pt>
                <c:pt idx="14">
                  <c:v>0.84084880636604886</c:v>
                </c:pt>
                <c:pt idx="15">
                  <c:v>0.76446945337620575</c:v>
                </c:pt>
              </c:numCache>
            </c:numRef>
          </c:val>
        </c:ser>
        <c:ser>
          <c:idx val="1"/>
          <c:order val="1"/>
          <c:tx>
            <c:strRef>
              <c:f>'31_03_2014'!$S$57</c:f>
              <c:strCache>
                <c:ptCount val="1"/>
                <c:pt idx="0">
                  <c:v>Unemployed for 1-3 years</c:v>
                </c:pt>
              </c:strCache>
            </c:strRef>
          </c:tx>
          <c:spPr>
            <a:solidFill>
              <a:schemeClr val="accent2"/>
            </a:solidFill>
            <a:ln>
              <a:noFill/>
            </a:ln>
            <a:effectLst/>
          </c:spPr>
          <c:cat>
            <c:strRef>
              <c:f>'31_03_2014'!$Q$58:$Q$73</c:f>
              <c:strCache>
                <c:ptCount val="16"/>
                <c:pt idx="0">
                  <c:v>Rīga region</c:v>
                </c:pt>
                <c:pt idx="1">
                  <c:v>Kurzeme</c:v>
                </c:pt>
                <c:pt idx="2">
                  <c:v>Latgale</c:v>
                </c:pt>
                <c:pt idx="3">
                  <c:v>Vidzeme</c:v>
                </c:pt>
                <c:pt idx="4">
                  <c:v>Zemgale</c:v>
                </c:pt>
                <c:pt idx="5">
                  <c:v>Total regions</c:v>
                </c:pt>
                <c:pt idx="6">
                  <c:v>Daugavpils</c:v>
                </c:pt>
                <c:pt idx="7">
                  <c:v>Jelgava</c:v>
                </c:pt>
                <c:pt idx="8">
                  <c:v>Jēkabpils</c:v>
                </c:pt>
                <c:pt idx="9">
                  <c:v>Jūrmala</c:v>
                </c:pt>
                <c:pt idx="10">
                  <c:v>Liepāja</c:v>
                </c:pt>
                <c:pt idx="11">
                  <c:v>Rēzekne</c:v>
                </c:pt>
                <c:pt idx="12">
                  <c:v>Rīga</c:v>
                </c:pt>
                <c:pt idx="13">
                  <c:v>Valmiera</c:v>
                </c:pt>
                <c:pt idx="14">
                  <c:v>Ventspils</c:v>
                </c:pt>
                <c:pt idx="15">
                  <c:v>Total cities</c:v>
                </c:pt>
              </c:strCache>
            </c:strRef>
          </c:cat>
          <c:val>
            <c:numRef>
              <c:f>'31_03_2014'!$S$58:$S$73</c:f>
              <c:numCache>
                <c:formatCode>0%</c:formatCode>
                <c:ptCount val="16"/>
                <c:pt idx="0">
                  <c:v>0.20590405904059056</c:v>
                </c:pt>
                <c:pt idx="1">
                  <c:v>0.27544269963247625</c:v>
                </c:pt>
                <c:pt idx="2">
                  <c:v>0.54128677420545557</c:v>
                </c:pt>
                <c:pt idx="3">
                  <c:v>0.38368328554250353</c:v>
                </c:pt>
                <c:pt idx="4">
                  <c:v>0.30656290115532786</c:v>
                </c:pt>
                <c:pt idx="5">
                  <c:v>0.34376554468578979</c:v>
                </c:pt>
                <c:pt idx="6">
                  <c:v>0.30040279838880718</c:v>
                </c:pt>
                <c:pt idx="7">
                  <c:v>0.26904658249891161</c:v>
                </c:pt>
                <c:pt idx="8">
                  <c:v>0.25920125293656965</c:v>
                </c:pt>
                <c:pt idx="9">
                  <c:v>0.19450934579439286</c:v>
                </c:pt>
                <c:pt idx="10">
                  <c:v>0.21716357775987108</c:v>
                </c:pt>
                <c:pt idx="11">
                  <c:v>0.44856921887084333</c:v>
                </c:pt>
                <c:pt idx="12">
                  <c:v>0.20141738157403999</c:v>
                </c:pt>
                <c:pt idx="13">
                  <c:v>0.17119565217391305</c:v>
                </c:pt>
                <c:pt idx="14">
                  <c:v>0.15915119363395225</c:v>
                </c:pt>
                <c:pt idx="15">
                  <c:v>0.23553054662379422</c:v>
                </c:pt>
              </c:numCache>
            </c:numRef>
          </c:val>
        </c:ser>
        <c:overlap val="100"/>
        <c:axId val="44447232"/>
        <c:axId val="44448768"/>
      </c:barChart>
      <c:catAx>
        <c:axId val="44447232"/>
        <c:scaling>
          <c:orientation val="minMax"/>
        </c:scaling>
        <c:axPos val="b"/>
        <c:numFmt formatCode="General" sourceLinked="1"/>
        <c:maj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1" i="0" u="none" strike="noStrike" kern="1200" baseline="0">
                <a:solidFill>
                  <a:schemeClr val="tx1">
                    <a:lumMod val="65000"/>
                    <a:lumOff val="35000"/>
                  </a:schemeClr>
                </a:solidFill>
                <a:latin typeface="+mn-lt"/>
                <a:ea typeface="+mn-ea"/>
                <a:cs typeface="+mn-cs"/>
              </a:defRPr>
            </a:pPr>
            <a:endParaRPr lang="lv-LV"/>
          </a:p>
        </c:txPr>
        <c:crossAx val="44448768"/>
        <c:crosses val="autoZero"/>
        <c:auto val="1"/>
        <c:lblAlgn val="ctr"/>
        <c:lblOffset val="100"/>
      </c:catAx>
      <c:valAx>
        <c:axId val="44448768"/>
        <c:scaling>
          <c:orientation val="minMax"/>
          <c:max val="1"/>
        </c:scaling>
        <c:axPos val="l"/>
        <c:majorGridlines>
          <c:spPr>
            <a:ln w="9525" cap="flat" cmpd="sng" algn="ctr">
              <a:solidFill>
                <a:schemeClr val="tx1">
                  <a:lumMod val="15000"/>
                  <a:lumOff val="85000"/>
                </a:schemeClr>
              </a:solidFill>
              <a:round/>
            </a:ln>
            <a:effectLst/>
          </c:spPr>
        </c:majorGridlines>
        <c:numFmt formatCode="0%" sourceLinked="1"/>
        <c:majorTickMark val="none"/>
        <c:tickLblPos val="nextTo"/>
        <c:spPr>
          <a:noFill/>
          <a:ln>
            <a:noFill/>
          </a:ln>
          <a:effectLst/>
        </c:spPr>
        <c:txPr>
          <a:bodyPr rot="-60000000" spcFirstLastPara="1" vertOverflow="ellipsis" vert="horz" wrap="square" anchor="ctr" anchorCtr="1"/>
          <a:lstStyle/>
          <a:p>
            <a:pPr>
              <a:defRPr sz="900" b="1" i="0" u="none" strike="noStrike" kern="1200" baseline="0">
                <a:solidFill>
                  <a:schemeClr val="tx1">
                    <a:lumMod val="65000"/>
                    <a:lumOff val="35000"/>
                  </a:schemeClr>
                </a:solidFill>
                <a:latin typeface="+mn-lt"/>
                <a:ea typeface="+mn-ea"/>
                <a:cs typeface="+mn-cs"/>
              </a:defRPr>
            </a:pPr>
            <a:endParaRPr lang="lv-LV"/>
          </a:p>
        </c:txPr>
        <c:crossAx val="44447232"/>
        <c:crosses val="autoZero"/>
        <c:crossBetween val="between"/>
      </c:valAx>
      <c:spPr>
        <a:noFill/>
        <a:ln>
          <a:noFill/>
        </a:ln>
        <a:effectLst/>
      </c:spPr>
    </c:plotArea>
    <c:legend>
      <c:legendPos val="b"/>
      <c:spPr>
        <a:noFill/>
        <a:ln>
          <a:noFill/>
        </a:ln>
        <a:effectLst/>
      </c:spPr>
      <c:txPr>
        <a:bodyPr rot="0" spcFirstLastPara="1" vertOverflow="ellipsis" vert="horz" wrap="square" anchor="ctr" anchorCtr="1"/>
        <a:lstStyle/>
        <a:p>
          <a:pPr>
            <a:defRPr sz="900" b="1" i="0" u="none" strike="noStrike" kern="1200" baseline="0">
              <a:solidFill>
                <a:schemeClr val="tx1">
                  <a:lumMod val="65000"/>
                  <a:lumOff val="35000"/>
                </a:schemeClr>
              </a:solidFill>
              <a:latin typeface="+mn-lt"/>
              <a:ea typeface="+mn-ea"/>
              <a:cs typeface="+mn-cs"/>
            </a:defRPr>
          </a:pPr>
          <a:endParaRPr lang="lv-LV"/>
        </a:p>
      </c:txPr>
    </c:legend>
    <c:plotVisOnly val="1"/>
    <c:dispBlanksAs val="gap"/>
  </c:chart>
  <c:spPr>
    <a:noFill/>
    <a:ln>
      <a:noFill/>
    </a:ln>
    <a:effectLst/>
  </c:spPr>
  <c:txPr>
    <a:bodyPr/>
    <a:lstStyle/>
    <a:p>
      <a:pPr>
        <a:defRPr/>
      </a:pPr>
      <a:endParaRPr lang="lv-LV"/>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lv-LV"/>
  <c:chart>
    <c:title>
      <c:tx>
        <c:rich>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r>
              <a:rPr lang="en-US" b="1"/>
              <a:t>50 + Unemployment</a:t>
            </a:r>
            <a:r>
              <a:rPr lang="en-US" b="1" baseline="0"/>
              <a:t> by Length</a:t>
            </a:r>
            <a:endParaRPr lang="en-US" b="1"/>
          </a:p>
        </c:rich>
      </c:tx>
      <c:spPr>
        <a:noFill/>
        <a:ln>
          <a:noFill/>
        </a:ln>
        <a:effectLst/>
      </c:spPr>
    </c:title>
    <c:plotArea>
      <c:layout/>
      <c:barChart>
        <c:barDir val="col"/>
        <c:grouping val="stacked"/>
        <c:ser>
          <c:idx val="0"/>
          <c:order val="0"/>
          <c:tx>
            <c:strRef>
              <c:f>'31_03_2014'!$H$57</c:f>
              <c:strCache>
                <c:ptCount val="1"/>
                <c:pt idx="0">
                  <c:v>Unemployed for 6-12 months</c:v>
                </c:pt>
              </c:strCache>
            </c:strRef>
          </c:tx>
          <c:spPr>
            <a:solidFill>
              <a:schemeClr val="accent1"/>
            </a:solidFill>
            <a:ln>
              <a:noFill/>
            </a:ln>
            <a:effectLst/>
          </c:spPr>
          <c:cat>
            <c:strRef>
              <c:f>'31_03_2014'!$G$58:$G$73</c:f>
              <c:strCache>
                <c:ptCount val="16"/>
                <c:pt idx="0">
                  <c:v>Rīga region</c:v>
                </c:pt>
                <c:pt idx="1">
                  <c:v>Kurzeme</c:v>
                </c:pt>
                <c:pt idx="2">
                  <c:v>Latgale</c:v>
                </c:pt>
                <c:pt idx="3">
                  <c:v>Vidzeme</c:v>
                </c:pt>
                <c:pt idx="4">
                  <c:v>Zemgale</c:v>
                </c:pt>
                <c:pt idx="5">
                  <c:v>Total regions</c:v>
                </c:pt>
                <c:pt idx="6">
                  <c:v>Daugavpils</c:v>
                </c:pt>
                <c:pt idx="7">
                  <c:v>Jelgava</c:v>
                </c:pt>
                <c:pt idx="8">
                  <c:v>Jēkabpils</c:v>
                </c:pt>
                <c:pt idx="9">
                  <c:v>Jūrmala</c:v>
                </c:pt>
                <c:pt idx="10">
                  <c:v>Liepāja</c:v>
                </c:pt>
                <c:pt idx="11">
                  <c:v>Rēzekne</c:v>
                </c:pt>
                <c:pt idx="12">
                  <c:v>Rīga</c:v>
                </c:pt>
                <c:pt idx="13">
                  <c:v>Valmiera</c:v>
                </c:pt>
                <c:pt idx="14">
                  <c:v>Ventspils</c:v>
                </c:pt>
                <c:pt idx="15">
                  <c:v>Total cities</c:v>
                </c:pt>
              </c:strCache>
            </c:strRef>
          </c:cat>
          <c:val>
            <c:numRef>
              <c:f>'31_03_2014'!$H$58:$H$73</c:f>
              <c:numCache>
                <c:formatCode>0%</c:formatCode>
                <c:ptCount val="16"/>
                <c:pt idx="0">
                  <c:v>0.70404777704047861</c:v>
                </c:pt>
                <c:pt idx="1">
                  <c:v>0.61107981220657503</c:v>
                </c:pt>
                <c:pt idx="2">
                  <c:v>0.34573159189854247</c:v>
                </c:pt>
                <c:pt idx="3">
                  <c:v>0.48512417014998827</c:v>
                </c:pt>
                <c:pt idx="4">
                  <c:v>0.56697125027858453</c:v>
                </c:pt>
                <c:pt idx="5">
                  <c:v>0.53869234725953064</c:v>
                </c:pt>
                <c:pt idx="6">
                  <c:v>0.61639736684619983</c:v>
                </c:pt>
                <c:pt idx="7">
                  <c:v>0.6254545454545456</c:v>
                </c:pt>
                <c:pt idx="8">
                  <c:v>0.62735849056603843</c:v>
                </c:pt>
                <c:pt idx="9">
                  <c:v>0.75038520801232667</c:v>
                </c:pt>
                <c:pt idx="10">
                  <c:v>0.70630530973451322</c:v>
                </c:pt>
                <c:pt idx="11">
                  <c:v>0.43258971871969015</c:v>
                </c:pt>
                <c:pt idx="12">
                  <c:v>0.7154100424996066</c:v>
                </c:pt>
                <c:pt idx="13">
                  <c:v>0.75555555555555565</c:v>
                </c:pt>
                <c:pt idx="14">
                  <c:v>0.75460122699386634</c:v>
                </c:pt>
                <c:pt idx="15">
                  <c:v>0.67576994434137383</c:v>
                </c:pt>
              </c:numCache>
            </c:numRef>
          </c:val>
        </c:ser>
        <c:ser>
          <c:idx val="1"/>
          <c:order val="1"/>
          <c:tx>
            <c:strRef>
              <c:f>'31_03_2014'!$I$57</c:f>
              <c:strCache>
                <c:ptCount val="1"/>
                <c:pt idx="0">
                  <c:v>Unemployed for 1-3 years</c:v>
                </c:pt>
              </c:strCache>
            </c:strRef>
          </c:tx>
          <c:spPr>
            <a:solidFill>
              <a:schemeClr val="accent2"/>
            </a:solidFill>
            <a:ln>
              <a:noFill/>
            </a:ln>
            <a:effectLst/>
          </c:spPr>
          <c:cat>
            <c:strRef>
              <c:f>'31_03_2014'!$G$58:$G$73</c:f>
              <c:strCache>
                <c:ptCount val="16"/>
                <c:pt idx="0">
                  <c:v>Rīga region</c:v>
                </c:pt>
                <c:pt idx="1">
                  <c:v>Kurzeme</c:v>
                </c:pt>
                <c:pt idx="2">
                  <c:v>Latgale</c:v>
                </c:pt>
                <c:pt idx="3">
                  <c:v>Vidzeme</c:v>
                </c:pt>
                <c:pt idx="4">
                  <c:v>Zemgale</c:v>
                </c:pt>
                <c:pt idx="5">
                  <c:v>Total regions</c:v>
                </c:pt>
                <c:pt idx="6">
                  <c:v>Daugavpils</c:v>
                </c:pt>
                <c:pt idx="7">
                  <c:v>Jelgava</c:v>
                </c:pt>
                <c:pt idx="8">
                  <c:v>Jēkabpils</c:v>
                </c:pt>
                <c:pt idx="9">
                  <c:v>Jūrmala</c:v>
                </c:pt>
                <c:pt idx="10">
                  <c:v>Liepāja</c:v>
                </c:pt>
                <c:pt idx="11">
                  <c:v>Rēzekne</c:v>
                </c:pt>
                <c:pt idx="12">
                  <c:v>Rīga</c:v>
                </c:pt>
                <c:pt idx="13">
                  <c:v>Valmiera</c:v>
                </c:pt>
                <c:pt idx="14">
                  <c:v>Ventspils</c:v>
                </c:pt>
                <c:pt idx="15">
                  <c:v>Total cities</c:v>
                </c:pt>
              </c:strCache>
            </c:strRef>
          </c:cat>
          <c:val>
            <c:numRef>
              <c:f>'31_03_2014'!$I$58:$I$73</c:f>
              <c:numCache>
                <c:formatCode>0%</c:formatCode>
                <c:ptCount val="16"/>
                <c:pt idx="0">
                  <c:v>0.29595222295952262</c:v>
                </c:pt>
                <c:pt idx="1">
                  <c:v>0.38892018779342802</c:v>
                </c:pt>
                <c:pt idx="2">
                  <c:v>0.6542684081014577</c:v>
                </c:pt>
                <c:pt idx="3">
                  <c:v>0.51487582985001235</c:v>
                </c:pt>
                <c:pt idx="4">
                  <c:v>0.43302874972141792</c:v>
                </c:pt>
                <c:pt idx="5">
                  <c:v>0.46130765274046981</c:v>
                </c:pt>
                <c:pt idx="6">
                  <c:v>0.38360263315380078</c:v>
                </c:pt>
                <c:pt idx="7">
                  <c:v>0.37454545454545457</c:v>
                </c:pt>
                <c:pt idx="8">
                  <c:v>0.37264150943396235</c:v>
                </c:pt>
                <c:pt idx="9">
                  <c:v>0.2496147919876735</c:v>
                </c:pt>
                <c:pt idx="10">
                  <c:v>0.29369469026548706</c:v>
                </c:pt>
                <c:pt idx="11">
                  <c:v>0.56741028128030968</c:v>
                </c:pt>
                <c:pt idx="12">
                  <c:v>0.28458995750039351</c:v>
                </c:pt>
                <c:pt idx="13">
                  <c:v>0.24444444444444485</c:v>
                </c:pt>
                <c:pt idx="14">
                  <c:v>0.24539877300613513</c:v>
                </c:pt>
                <c:pt idx="15">
                  <c:v>0.32423005565862711</c:v>
                </c:pt>
              </c:numCache>
            </c:numRef>
          </c:val>
        </c:ser>
        <c:overlap val="100"/>
        <c:axId val="44515712"/>
        <c:axId val="44517248"/>
      </c:barChart>
      <c:catAx>
        <c:axId val="44515712"/>
        <c:scaling>
          <c:orientation val="minMax"/>
        </c:scaling>
        <c:axPos val="t"/>
        <c:numFmt formatCode="General" sourceLinked="1"/>
        <c:majorTickMark val="none"/>
        <c:tickLblPos val="low"/>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1" i="0" u="none" strike="noStrike" kern="1200" baseline="0">
                <a:solidFill>
                  <a:schemeClr val="tx1">
                    <a:lumMod val="65000"/>
                    <a:lumOff val="35000"/>
                  </a:schemeClr>
                </a:solidFill>
                <a:latin typeface="+mn-lt"/>
                <a:ea typeface="+mn-ea"/>
                <a:cs typeface="+mn-cs"/>
              </a:defRPr>
            </a:pPr>
            <a:endParaRPr lang="lv-LV"/>
          </a:p>
        </c:txPr>
        <c:crossAx val="44517248"/>
        <c:crosses val="max"/>
        <c:auto val="1"/>
        <c:lblAlgn val="ctr"/>
        <c:lblOffset val="100"/>
      </c:catAx>
      <c:valAx>
        <c:axId val="44517248"/>
        <c:scaling>
          <c:orientation val="minMax"/>
          <c:max val="1"/>
        </c:scaling>
        <c:axPos val="l"/>
        <c:majorGridlines>
          <c:spPr>
            <a:ln w="9525" cap="flat" cmpd="sng" algn="ctr">
              <a:solidFill>
                <a:schemeClr val="tx1">
                  <a:lumMod val="15000"/>
                  <a:lumOff val="85000"/>
                </a:schemeClr>
              </a:solidFill>
              <a:round/>
            </a:ln>
            <a:effectLst/>
          </c:spPr>
        </c:majorGridlines>
        <c:numFmt formatCode="0%" sourceLinked="1"/>
        <c:majorTickMark val="none"/>
        <c:tickLblPos val="nextTo"/>
        <c:spPr>
          <a:noFill/>
          <a:ln>
            <a:noFill/>
          </a:ln>
          <a:effectLst/>
        </c:spPr>
        <c:txPr>
          <a:bodyPr rot="-60000000" spcFirstLastPara="1" vertOverflow="ellipsis" vert="horz" wrap="square" anchor="ctr" anchorCtr="1"/>
          <a:lstStyle/>
          <a:p>
            <a:pPr>
              <a:defRPr sz="900" b="1" i="0" u="none" strike="noStrike" kern="1200" baseline="0">
                <a:solidFill>
                  <a:schemeClr val="tx1">
                    <a:lumMod val="65000"/>
                    <a:lumOff val="35000"/>
                  </a:schemeClr>
                </a:solidFill>
                <a:latin typeface="+mn-lt"/>
                <a:ea typeface="+mn-ea"/>
                <a:cs typeface="+mn-cs"/>
              </a:defRPr>
            </a:pPr>
            <a:endParaRPr lang="lv-LV"/>
          </a:p>
        </c:txPr>
        <c:crossAx val="44515712"/>
        <c:crosses val="autoZero"/>
        <c:crossBetween val="between"/>
      </c:valAx>
      <c:spPr>
        <a:noFill/>
        <a:ln>
          <a:noFill/>
        </a:ln>
        <a:effectLst/>
      </c:spPr>
    </c:plotArea>
    <c:legend>
      <c:legendPos val="b"/>
      <c:spPr>
        <a:noFill/>
        <a:ln>
          <a:noFill/>
        </a:ln>
        <a:effectLst/>
      </c:spPr>
      <c:txPr>
        <a:bodyPr rot="0" spcFirstLastPara="1" vertOverflow="ellipsis" vert="horz" wrap="square" anchor="ctr" anchorCtr="1"/>
        <a:lstStyle/>
        <a:p>
          <a:pPr>
            <a:defRPr sz="900" b="1" i="0" u="none" strike="noStrike" kern="1200" baseline="0">
              <a:solidFill>
                <a:schemeClr val="tx1">
                  <a:lumMod val="65000"/>
                  <a:lumOff val="35000"/>
                </a:schemeClr>
              </a:solidFill>
              <a:latin typeface="+mn-lt"/>
              <a:ea typeface="+mn-ea"/>
              <a:cs typeface="+mn-cs"/>
            </a:defRPr>
          </a:pPr>
          <a:endParaRPr lang="lv-LV"/>
        </a:p>
      </c:txPr>
    </c:legend>
    <c:plotVisOnly val="1"/>
    <c:dispBlanksAs val="gap"/>
  </c:chart>
  <c:spPr>
    <a:noFill/>
    <a:ln>
      <a:noFill/>
    </a:ln>
    <a:effectLst/>
  </c:spPr>
  <c:txPr>
    <a:bodyPr/>
    <a:lstStyle/>
    <a:p>
      <a:pPr>
        <a:defRPr/>
      </a:pPr>
      <a:endParaRPr lang="lv-LV"/>
    </a:p>
  </c:tx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lang val="lv-LV"/>
  <c:chart>
    <c:title>
      <c:tx>
        <c:rich>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r>
              <a:rPr lang="en-US" b="1"/>
              <a:t>Education</a:t>
            </a:r>
            <a:r>
              <a:rPr lang="en-US" b="1" baseline="0"/>
              <a:t> Level of 50 + Unemployed</a:t>
            </a:r>
            <a:endParaRPr lang="en-US" b="1"/>
          </a:p>
        </c:rich>
      </c:tx>
      <c:spPr>
        <a:noFill/>
        <a:ln>
          <a:noFill/>
        </a:ln>
        <a:effectLst/>
      </c:spPr>
    </c:title>
    <c:plotArea>
      <c:layout/>
      <c:barChart>
        <c:barDir val="col"/>
        <c:grouping val="stacked"/>
        <c:ser>
          <c:idx val="0"/>
          <c:order val="0"/>
          <c:tx>
            <c:strRef>
              <c:f>'31_03_2014'!$AC$57</c:f>
              <c:strCache>
                <c:ptCount val="1"/>
                <c:pt idx="0">
                  <c:v>Higher</c:v>
                </c:pt>
              </c:strCache>
            </c:strRef>
          </c:tx>
          <c:spPr>
            <a:solidFill>
              <a:schemeClr val="accent1"/>
            </a:solidFill>
            <a:ln>
              <a:noFill/>
            </a:ln>
            <a:effectLst/>
          </c:spPr>
          <c:cat>
            <c:strRef>
              <c:f>'31_03_2014'!$AB$58:$AB$73</c:f>
              <c:strCache>
                <c:ptCount val="16"/>
                <c:pt idx="0">
                  <c:v>Rīga region</c:v>
                </c:pt>
                <c:pt idx="1">
                  <c:v>Kurzeme</c:v>
                </c:pt>
                <c:pt idx="2">
                  <c:v>Latgale</c:v>
                </c:pt>
                <c:pt idx="3">
                  <c:v>Vidzeme</c:v>
                </c:pt>
                <c:pt idx="4">
                  <c:v>Zemgale</c:v>
                </c:pt>
                <c:pt idx="5">
                  <c:v>Total regions</c:v>
                </c:pt>
                <c:pt idx="6">
                  <c:v>Daugavpils</c:v>
                </c:pt>
                <c:pt idx="7">
                  <c:v>Jelgava</c:v>
                </c:pt>
                <c:pt idx="8">
                  <c:v>Jēkabpils</c:v>
                </c:pt>
                <c:pt idx="9">
                  <c:v>Jūrmala</c:v>
                </c:pt>
                <c:pt idx="10">
                  <c:v>Liepāja</c:v>
                </c:pt>
                <c:pt idx="11">
                  <c:v>Rēzekne</c:v>
                </c:pt>
                <c:pt idx="12">
                  <c:v>Rīga</c:v>
                </c:pt>
                <c:pt idx="13">
                  <c:v>Valmiera</c:v>
                </c:pt>
                <c:pt idx="14">
                  <c:v>Ventspils</c:v>
                </c:pt>
                <c:pt idx="15">
                  <c:v>Total cities</c:v>
                </c:pt>
              </c:strCache>
            </c:strRef>
          </c:cat>
          <c:val>
            <c:numRef>
              <c:f>'31_03_2014'!$AC$58:$AC$73</c:f>
              <c:numCache>
                <c:formatCode>0%</c:formatCode>
                <c:ptCount val="16"/>
                <c:pt idx="0">
                  <c:v>0.18995633187772978</c:v>
                </c:pt>
                <c:pt idx="1">
                  <c:v>8.0405786210783384E-2</c:v>
                </c:pt>
                <c:pt idx="2">
                  <c:v>6.7203028868906833E-2</c:v>
                </c:pt>
                <c:pt idx="3">
                  <c:v>7.4274471224790972E-2</c:v>
                </c:pt>
                <c:pt idx="4">
                  <c:v>7.9212351756545188E-2</c:v>
                </c:pt>
                <c:pt idx="5">
                  <c:v>0.10856194753554375</c:v>
                </c:pt>
                <c:pt idx="6">
                  <c:v>0.13764213046080209</c:v>
                </c:pt>
                <c:pt idx="7">
                  <c:v>0.14975247524752491</c:v>
                </c:pt>
                <c:pt idx="8">
                  <c:v>8.3532219570405714E-2</c:v>
                </c:pt>
                <c:pt idx="9">
                  <c:v>0.17873651771956856</c:v>
                </c:pt>
                <c:pt idx="10">
                  <c:v>0.11621472053126744</c:v>
                </c:pt>
                <c:pt idx="11">
                  <c:v>0.10572259941804084</c:v>
                </c:pt>
                <c:pt idx="12">
                  <c:v>0.23035657936257478</c:v>
                </c:pt>
                <c:pt idx="13">
                  <c:v>0.13333333333333341</c:v>
                </c:pt>
                <c:pt idx="14">
                  <c:v>0.11860940695296524</c:v>
                </c:pt>
                <c:pt idx="15">
                  <c:v>0.17618622638702974</c:v>
                </c:pt>
              </c:numCache>
            </c:numRef>
          </c:val>
        </c:ser>
        <c:ser>
          <c:idx val="1"/>
          <c:order val="1"/>
          <c:tx>
            <c:strRef>
              <c:f>'31_03_2014'!$AD$57</c:f>
              <c:strCache>
                <c:ptCount val="1"/>
                <c:pt idx="0">
                  <c:v>Professional</c:v>
                </c:pt>
              </c:strCache>
            </c:strRef>
          </c:tx>
          <c:spPr>
            <a:solidFill>
              <a:schemeClr val="accent2"/>
            </a:solidFill>
            <a:ln>
              <a:noFill/>
            </a:ln>
            <a:effectLst/>
          </c:spPr>
          <c:cat>
            <c:strRef>
              <c:f>'31_03_2014'!$AB$58:$AB$73</c:f>
              <c:strCache>
                <c:ptCount val="16"/>
                <c:pt idx="0">
                  <c:v>Rīga region</c:v>
                </c:pt>
                <c:pt idx="1">
                  <c:v>Kurzeme</c:v>
                </c:pt>
                <c:pt idx="2">
                  <c:v>Latgale</c:v>
                </c:pt>
                <c:pt idx="3">
                  <c:v>Vidzeme</c:v>
                </c:pt>
                <c:pt idx="4">
                  <c:v>Zemgale</c:v>
                </c:pt>
                <c:pt idx="5">
                  <c:v>Total regions</c:v>
                </c:pt>
                <c:pt idx="6">
                  <c:v>Daugavpils</c:v>
                </c:pt>
                <c:pt idx="7">
                  <c:v>Jelgava</c:v>
                </c:pt>
                <c:pt idx="8">
                  <c:v>Jēkabpils</c:v>
                </c:pt>
                <c:pt idx="9">
                  <c:v>Jūrmala</c:v>
                </c:pt>
                <c:pt idx="10">
                  <c:v>Liepāja</c:v>
                </c:pt>
                <c:pt idx="11">
                  <c:v>Rēzekne</c:v>
                </c:pt>
                <c:pt idx="12">
                  <c:v>Rīga</c:v>
                </c:pt>
                <c:pt idx="13">
                  <c:v>Valmiera</c:v>
                </c:pt>
                <c:pt idx="14">
                  <c:v>Ventspils</c:v>
                </c:pt>
                <c:pt idx="15">
                  <c:v>Total cities</c:v>
                </c:pt>
              </c:strCache>
            </c:strRef>
          </c:cat>
          <c:val>
            <c:numRef>
              <c:f>'31_03_2014'!$AD$58:$AD$73</c:f>
              <c:numCache>
                <c:formatCode>0%</c:formatCode>
                <c:ptCount val="16"/>
                <c:pt idx="0">
                  <c:v>0.43193468767799553</c:v>
                </c:pt>
                <c:pt idx="1">
                  <c:v>0.41950028179598015</c:v>
                </c:pt>
                <c:pt idx="2">
                  <c:v>0.49266445811642212</c:v>
                </c:pt>
                <c:pt idx="3">
                  <c:v>0.46556812592228286</c:v>
                </c:pt>
                <c:pt idx="4">
                  <c:v>0.40904005370328933</c:v>
                </c:pt>
                <c:pt idx="5">
                  <c:v>0.44938066767743307</c:v>
                </c:pt>
                <c:pt idx="6">
                  <c:v>0.51166965888689464</c:v>
                </c:pt>
                <c:pt idx="7">
                  <c:v>0.38985148514851536</c:v>
                </c:pt>
                <c:pt idx="8">
                  <c:v>0.41050119331742285</c:v>
                </c:pt>
                <c:pt idx="9">
                  <c:v>0.426810477657936</c:v>
                </c:pt>
                <c:pt idx="10">
                  <c:v>0.49031543995572813</c:v>
                </c:pt>
                <c:pt idx="11">
                  <c:v>0.50048496605237636</c:v>
                </c:pt>
                <c:pt idx="12">
                  <c:v>0.41763963395392867</c:v>
                </c:pt>
                <c:pt idx="13">
                  <c:v>0.48000000000000032</c:v>
                </c:pt>
                <c:pt idx="14">
                  <c:v>0.44171779141104295</c:v>
                </c:pt>
                <c:pt idx="15">
                  <c:v>0.4456343894094898</c:v>
                </c:pt>
              </c:numCache>
            </c:numRef>
          </c:val>
        </c:ser>
        <c:ser>
          <c:idx val="2"/>
          <c:order val="2"/>
          <c:tx>
            <c:strRef>
              <c:f>'31_03_2014'!$AE$57</c:f>
              <c:strCache>
                <c:ptCount val="1"/>
                <c:pt idx="0">
                  <c:v>Secondary</c:v>
                </c:pt>
              </c:strCache>
            </c:strRef>
          </c:tx>
          <c:spPr>
            <a:solidFill>
              <a:schemeClr val="accent3"/>
            </a:solidFill>
            <a:ln>
              <a:noFill/>
            </a:ln>
            <a:effectLst/>
          </c:spPr>
          <c:cat>
            <c:strRef>
              <c:f>'31_03_2014'!$AB$58:$AB$73</c:f>
              <c:strCache>
                <c:ptCount val="16"/>
                <c:pt idx="0">
                  <c:v>Rīga region</c:v>
                </c:pt>
                <c:pt idx="1">
                  <c:v>Kurzeme</c:v>
                </c:pt>
                <c:pt idx="2">
                  <c:v>Latgale</c:v>
                </c:pt>
                <c:pt idx="3">
                  <c:v>Vidzeme</c:v>
                </c:pt>
                <c:pt idx="4">
                  <c:v>Zemgale</c:v>
                </c:pt>
                <c:pt idx="5">
                  <c:v>Total regions</c:v>
                </c:pt>
                <c:pt idx="6">
                  <c:v>Daugavpils</c:v>
                </c:pt>
                <c:pt idx="7">
                  <c:v>Jelgava</c:v>
                </c:pt>
                <c:pt idx="8">
                  <c:v>Jēkabpils</c:v>
                </c:pt>
                <c:pt idx="9">
                  <c:v>Jūrmala</c:v>
                </c:pt>
                <c:pt idx="10">
                  <c:v>Liepāja</c:v>
                </c:pt>
                <c:pt idx="11">
                  <c:v>Rēzekne</c:v>
                </c:pt>
                <c:pt idx="12">
                  <c:v>Rīga</c:v>
                </c:pt>
                <c:pt idx="13">
                  <c:v>Valmiera</c:v>
                </c:pt>
                <c:pt idx="14">
                  <c:v>Ventspils</c:v>
                </c:pt>
                <c:pt idx="15">
                  <c:v>Total cities</c:v>
                </c:pt>
              </c:strCache>
            </c:strRef>
          </c:cat>
          <c:val>
            <c:numRef>
              <c:f>'31_03_2014'!$AE$58:$AE$73</c:f>
              <c:numCache>
                <c:formatCode>0%</c:formatCode>
                <c:ptCount val="16"/>
                <c:pt idx="0">
                  <c:v>0.29077273590279135</c:v>
                </c:pt>
                <c:pt idx="1">
                  <c:v>0.30264888220928104</c:v>
                </c:pt>
                <c:pt idx="2">
                  <c:v>0.31926171320397573</c:v>
                </c:pt>
                <c:pt idx="3">
                  <c:v>0.29045745204131823</c:v>
                </c:pt>
                <c:pt idx="4">
                  <c:v>0.32289102707540868</c:v>
                </c:pt>
                <c:pt idx="5">
                  <c:v>0.30526074892010185</c:v>
                </c:pt>
                <c:pt idx="6">
                  <c:v>0.27947336923997679</c:v>
                </c:pt>
                <c:pt idx="7">
                  <c:v>0.3081683168316835</c:v>
                </c:pt>
                <c:pt idx="8">
                  <c:v>0.38424821002386667</c:v>
                </c:pt>
                <c:pt idx="9">
                  <c:v>0.32819722650231126</c:v>
                </c:pt>
                <c:pt idx="10">
                  <c:v>0.30049806308799176</c:v>
                </c:pt>
                <c:pt idx="11">
                  <c:v>0.33268671193016564</c:v>
                </c:pt>
                <c:pt idx="12">
                  <c:v>0.29693909750710001</c:v>
                </c:pt>
                <c:pt idx="13">
                  <c:v>0.29333333333333333</c:v>
                </c:pt>
                <c:pt idx="14">
                  <c:v>0.31083844580777148</c:v>
                </c:pt>
                <c:pt idx="15">
                  <c:v>0.30313847984530756</c:v>
                </c:pt>
              </c:numCache>
            </c:numRef>
          </c:val>
        </c:ser>
        <c:ser>
          <c:idx val="3"/>
          <c:order val="3"/>
          <c:tx>
            <c:strRef>
              <c:f>'31_03_2014'!$AF$57</c:f>
              <c:strCache>
                <c:ptCount val="1"/>
                <c:pt idx="0">
                  <c:v>Basic</c:v>
                </c:pt>
              </c:strCache>
            </c:strRef>
          </c:tx>
          <c:spPr>
            <a:solidFill>
              <a:schemeClr val="accent4"/>
            </a:solidFill>
            <a:ln>
              <a:noFill/>
            </a:ln>
            <a:effectLst/>
          </c:spPr>
          <c:cat>
            <c:strRef>
              <c:f>'31_03_2014'!$AB$58:$AB$73</c:f>
              <c:strCache>
                <c:ptCount val="16"/>
                <c:pt idx="0">
                  <c:v>Rīga region</c:v>
                </c:pt>
                <c:pt idx="1">
                  <c:v>Kurzeme</c:v>
                </c:pt>
                <c:pt idx="2">
                  <c:v>Latgale</c:v>
                </c:pt>
                <c:pt idx="3">
                  <c:v>Vidzeme</c:v>
                </c:pt>
                <c:pt idx="4">
                  <c:v>Zemgale</c:v>
                </c:pt>
                <c:pt idx="5">
                  <c:v>Total regions</c:v>
                </c:pt>
                <c:pt idx="6">
                  <c:v>Daugavpils</c:v>
                </c:pt>
                <c:pt idx="7">
                  <c:v>Jelgava</c:v>
                </c:pt>
                <c:pt idx="8">
                  <c:v>Jēkabpils</c:v>
                </c:pt>
                <c:pt idx="9">
                  <c:v>Jūrmala</c:v>
                </c:pt>
                <c:pt idx="10">
                  <c:v>Liepāja</c:v>
                </c:pt>
                <c:pt idx="11">
                  <c:v>Rēzekne</c:v>
                </c:pt>
                <c:pt idx="12">
                  <c:v>Rīga</c:v>
                </c:pt>
                <c:pt idx="13">
                  <c:v>Valmiera</c:v>
                </c:pt>
                <c:pt idx="14">
                  <c:v>Ventspils</c:v>
                </c:pt>
                <c:pt idx="15">
                  <c:v>Total cities</c:v>
                </c:pt>
              </c:strCache>
            </c:strRef>
          </c:cat>
          <c:val>
            <c:numRef>
              <c:f>'31_03_2014'!$AF$58:$AF$73</c:f>
              <c:numCache>
                <c:formatCode>0%</c:formatCode>
                <c:ptCount val="16"/>
                <c:pt idx="0">
                  <c:v>8.0691095500284971E-2</c:v>
                </c:pt>
                <c:pt idx="1">
                  <c:v>0.18467029870373847</c:v>
                </c:pt>
                <c:pt idx="2">
                  <c:v>0.11452910553715102</c:v>
                </c:pt>
                <c:pt idx="3">
                  <c:v>0.1601082144613872</c:v>
                </c:pt>
                <c:pt idx="4">
                  <c:v>0.17117923472812721</c:v>
                </c:pt>
                <c:pt idx="5">
                  <c:v>0.12755671253253997</c:v>
                </c:pt>
                <c:pt idx="6">
                  <c:v>6.5828845002992215E-2</c:v>
                </c:pt>
                <c:pt idx="7">
                  <c:v>0.14232673267326731</c:v>
                </c:pt>
                <c:pt idx="8">
                  <c:v>0.10739856801909305</c:v>
                </c:pt>
                <c:pt idx="9">
                  <c:v>5.5469953775038515E-2</c:v>
                </c:pt>
                <c:pt idx="10">
                  <c:v>8.7437742114001127E-2</c:v>
                </c:pt>
                <c:pt idx="11">
                  <c:v>5.8195926285160036E-2</c:v>
                </c:pt>
                <c:pt idx="12">
                  <c:v>5.1593562638056166E-2</c:v>
                </c:pt>
                <c:pt idx="13">
                  <c:v>8.8888888888888989E-2</c:v>
                </c:pt>
                <c:pt idx="14">
                  <c:v>0.10224948875255624</c:v>
                </c:pt>
                <c:pt idx="15">
                  <c:v>6.8496207050424057E-2</c:v>
                </c:pt>
              </c:numCache>
            </c:numRef>
          </c:val>
        </c:ser>
        <c:ser>
          <c:idx val="4"/>
          <c:order val="4"/>
          <c:tx>
            <c:strRef>
              <c:f>'31_03_2014'!$AG$57</c:f>
              <c:strCache>
                <c:ptCount val="1"/>
                <c:pt idx="0">
                  <c:v>Less than basic</c:v>
                </c:pt>
              </c:strCache>
            </c:strRef>
          </c:tx>
          <c:spPr>
            <a:solidFill>
              <a:schemeClr val="accent5"/>
            </a:solidFill>
            <a:ln>
              <a:noFill/>
            </a:ln>
            <a:effectLst/>
          </c:spPr>
          <c:cat>
            <c:strRef>
              <c:f>'31_03_2014'!$AB$58:$AB$73</c:f>
              <c:strCache>
                <c:ptCount val="16"/>
                <c:pt idx="0">
                  <c:v>Rīga region</c:v>
                </c:pt>
                <c:pt idx="1">
                  <c:v>Kurzeme</c:v>
                </c:pt>
                <c:pt idx="2">
                  <c:v>Latgale</c:v>
                </c:pt>
                <c:pt idx="3">
                  <c:v>Vidzeme</c:v>
                </c:pt>
                <c:pt idx="4">
                  <c:v>Zemgale</c:v>
                </c:pt>
                <c:pt idx="5">
                  <c:v>Total regions</c:v>
                </c:pt>
                <c:pt idx="6">
                  <c:v>Daugavpils</c:v>
                </c:pt>
                <c:pt idx="7">
                  <c:v>Jelgava</c:v>
                </c:pt>
                <c:pt idx="8">
                  <c:v>Jēkabpils</c:v>
                </c:pt>
                <c:pt idx="9">
                  <c:v>Jūrmala</c:v>
                </c:pt>
                <c:pt idx="10">
                  <c:v>Liepāja</c:v>
                </c:pt>
                <c:pt idx="11">
                  <c:v>Rēzekne</c:v>
                </c:pt>
                <c:pt idx="12">
                  <c:v>Rīga</c:v>
                </c:pt>
                <c:pt idx="13">
                  <c:v>Valmiera</c:v>
                </c:pt>
                <c:pt idx="14">
                  <c:v>Ventspils</c:v>
                </c:pt>
                <c:pt idx="15">
                  <c:v>Total cities</c:v>
                </c:pt>
              </c:strCache>
            </c:strRef>
          </c:cat>
          <c:val>
            <c:numRef>
              <c:f>'31_03_2014'!$AG$58:$AG$73</c:f>
              <c:numCache>
                <c:formatCode>0.0%</c:formatCode>
                <c:ptCount val="16"/>
                <c:pt idx="0">
                  <c:v>6.6451490411999319E-3</c:v>
                </c:pt>
                <c:pt idx="1">
                  <c:v>1.2774751080217937E-2</c:v>
                </c:pt>
                <c:pt idx="2">
                  <c:v>6.3416942735447322E-3</c:v>
                </c:pt>
                <c:pt idx="3">
                  <c:v>9.591736350221371E-3</c:v>
                </c:pt>
                <c:pt idx="4">
                  <c:v>1.7677332736630118E-2</c:v>
                </c:pt>
                <c:pt idx="5">
                  <c:v>9.2399233343822447E-3</c:v>
                </c:pt>
                <c:pt idx="6">
                  <c:v>5.3859964093357273E-3</c:v>
                </c:pt>
                <c:pt idx="7">
                  <c:v>2.1039603960396051E-2</c:v>
                </c:pt>
                <c:pt idx="8">
                  <c:v>1.431980906921243E-2</c:v>
                </c:pt>
                <c:pt idx="9">
                  <c:v>1.07858243451464E-2</c:v>
                </c:pt>
                <c:pt idx="10">
                  <c:v>5.5340343110127314E-3</c:v>
                </c:pt>
                <c:pt idx="11">
                  <c:v>2.9097963142580047E-3</c:v>
                </c:pt>
                <c:pt idx="12">
                  <c:v>3.4711265383401747E-3</c:v>
                </c:pt>
                <c:pt idx="13">
                  <c:v>4.4444444444444496E-3</c:v>
                </c:pt>
                <c:pt idx="14">
                  <c:v>2.6584867075664671E-2</c:v>
                </c:pt>
                <c:pt idx="15">
                  <c:v>6.5446973077495224E-3</c:v>
                </c:pt>
              </c:numCache>
            </c:numRef>
          </c:val>
        </c:ser>
        <c:overlap val="100"/>
        <c:axId val="36190848"/>
        <c:axId val="36307328"/>
      </c:barChart>
      <c:catAx>
        <c:axId val="36190848"/>
        <c:scaling>
          <c:orientation val="minMax"/>
        </c:scaling>
        <c:axPos val="b"/>
        <c:numFmt formatCode="General" sourceLinked="1"/>
        <c:maj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1" i="0" u="none" strike="noStrike" kern="1200" baseline="0">
                <a:solidFill>
                  <a:schemeClr val="tx1">
                    <a:lumMod val="65000"/>
                    <a:lumOff val="35000"/>
                  </a:schemeClr>
                </a:solidFill>
                <a:latin typeface="+mn-lt"/>
                <a:ea typeface="+mn-ea"/>
                <a:cs typeface="+mn-cs"/>
              </a:defRPr>
            </a:pPr>
            <a:endParaRPr lang="lv-LV"/>
          </a:p>
        </c:txPr>
        <c:crossAx val="36307328"/>
        <c:crosses val="autoZero"/>
        <c:auto val="1"/>
        <c:lblAlgn val="ctr"/>
        <c:lblOffset val="100"/>
      </c:catAx>
      <c:valAx>
        <c:axId val="36307328"/>
        <c:scaling>
          <c:orientation val="minMax"/>
          <c:max val="1"/>
        </c:scaling>
        <c:axPos val="l"/>
        <c:majorGridlines>
          <c:spPr>
            <a:ln w="9525" cap="flat" cmpd="sng" algn="ctr">
              <a:solidFill>
                <a:schemeClr val="tx1">
                  <a:lumMod val="15000"/>
                  <a:lumOff val="85000"/>
                </a:schemeClr>
              </a:solidFill>
              <a:round/>
            </a:ln>
            <a:effectLst/>
          </c:spPr>
        </c:majorGridlines>
        <c:numFmt formatCode="0%" sourceLinked="1"/>
        <c:majorTickMark val="none"/>
        <c:tickLblPos val="nextTo"/>
        <c:spPr>
          <a:noFill/>
          <a:ln>
            <a:noFill/>
          </a:ln>
          <a:effectLst/>
        </c:spPr>
        <c:txPr>
          <a:bodyPr rot="-60000000" spcFirstLastPara="1" vertOverflow="ellipsis" vert="horz" wrap="square" anchor="ctr" anchorCtr="1"/>
          <a:lstStyle/>
          <a:p>
            <a:pPr>
              <a:defRPr sz="900" b="1" i="0" u="none" strike="noStrike" kern="1200" baseline="0">
                <a:solidFill>
                  <a:schemeClr val="tx1">
                    <a:lumMod val="65000"/>
                    <a:lumOff val="35000"/>
                  </a:schemeClr>
                </a:solidFill>
                <a:latin typeface="+mn-lt"/>
                <a:ea typeface="+mn-ea"/>
                <a:cs typeface="+mn-cs"/>
              </a:defRPr>
            </a:pPr>
            <a:endParaRPr lang="lv-LV"/>
          </a:p>
        </c:txPr>
        <c:crossAx val="36190848"/>
        <c:crosses val="autoZero"/>
        <c:crossBetween val="between"/>
      </c:valAx>
      <c:spPr>
        <a:noFill/>
        <a:ln>
          <a:noFill/>
        </a:ln>
        <a:effectLst/>
      </c:spPr>
    </c:plotArea>
    <c:legend>
      <c:legendPos val="b"/>
      <c:spPr>
        <a:noFill/>
        <a:ln>
          <a:noFill/>
        </a:ln>
        <a:effectLst/>
      </c:spPr>
      <c:txPr>
        <a:bodyPr rot="0" spcFirstLastPara="1" vertOverflow="ellipsis" vert="horz" wrap="square" anchor="ctr" anchorCtr="1"/>
        <a:lstStyle/>
        <a:p>
          <a:pPr>
            <a:defRPr sz="900" b="1" i="0" u="none" strike="noStrike" kern="1200" baseline="0">
              <a:solidFill>
                <a:schemeClr val="tx1">
                  <a:lumMod val="65000"/>
                  <a:lumOff val="35000"/>
                </a:schemeClr>
              </a:solidFill>
              <a:latin typeface="+mn-lt"/>
              <a:ea typeface="+mn-ea"/>
              <a:cs typeface="+mn-cs"/>
            </a:defRPr>
          </a:pPr>
          <a:endParaRPr lang="lv-LV"/>
        </a:p>
      </c:txPr>
    </c:legend>
    <c:plotVisOnly val="1"/>
    <c:dispBlanksAs val="gap"/>
  </c:chart>
  <c:spPr>
    <a:noFill/>
    <a:ln>
      <a:noFill/>
    </a:ln>
    <a:effectLst/>
  </c:spPr>
  <c:txPr>
    <a:bodyPr/>
    <a:lstStyle/>
    <a:p>
      <a:pPr>
        <a:defRPr/>
      </a:pPr>
      <a:endParaRPr lang="lv-LV"/>
    </a:p>
  </c:txPr>
  <c:externalData r:id="rId1"/>
</c:chartSpace>
</file>

<file path=ppt/charts/chart5.xml><?xml version="1.0" encoding="utf-8"?>
<c:chartSpace xmlns:c="http://schemas.openxmlformats.org/drawingml/2006/chart" xmlns:a="http://schemas.openxmlformats.org/drawingml/2006/main" xmlns:r="http://schemas.openxmlformats.org/officeDocument/2006/relationships">
  <c:date1904 val="1"/>
  <c:lang val="lv-LV"/>
  <c:chart>
    <c:title>
      <c:tx>
        <c:rich>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r>
              <a:rPr lang="en-US" b="1"/>
              <a:t>Education</a:t>
            </a:r>
            <a:r>
              <a:rPr lang="en-US" b="1" baseline="0"/>
              <a:t> Level of Unemployed</a:t>
            </a:r>
            <a:endParaRPr lang="en-US" b="1"/>
          </a:p>
        </c:rich>
      </c:tx>
      <c:spPr>
        <a:noFill/>
        <a:ln>
          <a:noFill/>
        </a:ln>
        <a:effectLst/>
      </c:spPr>
    </c:title>
    <c:plotArea>
      <c:layout/>
      <c:barChart>
        <c:barDir val="col"/>
        <c:grouping val="stacked"/>
        <c:ser>
          <c:idx val="0"/>
          <c:order val="0"/>
          <c:tx>
            <c:strRef>
              <c:f>'31_03_2014'!$AR$57</c:f>
              <c:strCache>
                <c:ptCount val="1"/>
                <c:pt idx="0">
                  <c:v>Higher</c:v>
                </c:pt>
              </c:strCache>
            </c:strRef>
          </c:tx>
          <c:spPr>
            <a:solidFill>
              <a:schemeClr val="accent1"/>
            </a:solidFill>
            <a:ln>
              <a:noFill/>
            </a:ln>
            <a:effectLst/>
          </c:spPr>
          <c:cat>
            <c:strRef>
              <c:f>'31_03_2014'!$AQ$58:$AQ$73</c:f>
              <c:strCache>
                <c:ptCount val="16"/>
                <c:pt idx="0">
                  <c:v>Rīga region</c:v>
                </c:pt>
                <c:pt idx="1">
                  <c:v>Kurzeme</c:v>
                </c:pt>
                <c:pt idx="2">
                  <c:v>Latgale</c:v>
                </c:pt>
                <c:pt idx="3">
                  <c:v>Vidzeme</c:v>
                </c:pt>
                <c:pt idx="4">
                  <c:v>Zemgale</c:v>
                </c:pt>
                <c:pt idx="5">
                  <c:v>Total regions</c:v>
                </c:pt>
                <c:pt idx="6">
                  <c:v>Daugavpils</c:v>
                </c:pt>
                <c:pt idx="7">
                  <c:v>Jelgava</c:v>
                </c:pt>
                <c:pt idx="8">
                  <c:v>Jēkabpils</c:v>
                </c:pt>
                <c:pt idx="9">
                  <c:v>Jūrmala</c:v>
                </c:pt>
                <c:pt idx="10">
                  <c:v>Liepāja</c:v>
                </c:pt>
                <c:pt idx="11">
                  <c:v>Rēzekne</c:v>
                </c:pt>
                <c:pt idx="12">
                  <c:v>Rīga</c:v>
                </c:pt>
                <c:pt idx="13">
                  <c:v>Valmiera</c:v>
                </c:pt>
                <c:pt idx="14">
                  <c:v>Ventspils</c:v>
                </c:pt>
                <c:pt idx="15">
                  <c:v>Total cities</c:v>
                </c:pt>
              </c:strCache>
            </c:strRef>
          </c:cat>
          <c:val>
            <c:numRef>
              <c:f>'31_03_2014'!$AR$58:$AR$73</c:f>
              <c:numCache>
                <c:formatCode>0%</c:formatCode>
                <c:ptCount val="16"/>
                <c:pt idx="0">
                  <c:v>0.22523766700924969</c:v>
                </c:pt>
                <c:pt idx="1">
                  <c:v>0.1073982490142352</c:v>
                </c:pt>
                <c:pt idx="2">
                  <c:v>8.3727111636148849E-2</c:v>
                </c:pt>
                <c:pt idx="3">
                  <c:v>9.6595114729829762E-2</c:v>
                </c:pt>
                <c:pt idx="4">
                  <c:v>9.9903319368353227E-2</c:v>
                </c:pt>
                <c:pt idx="5">
                  <c:v>0.13662908295040821</c:v>
                </c:pt>
                <c:pt idx="6">
                  <c:v>0.15497138011447986</c:v>
                </c:pt>
                <c:pt idx="7">
                  <c:v>0.17685877694676638</c:v>
                </c:pt>
                <c:pt idx="8">
                  <c:v>0.10900473933649302</c:v>
                </c:pt>
                <c:pt idx="9">
                  <c:v>0.19801401869158877</c:v>
                </c:pt>
                <c:pt idx="10">
                  <c:v>0.14144670562159994</c:v>
                </c:pt>
                <c:pt idx="11">
                  <c:v>0.13500967117988388</c:v>
                </c:pt>
                <c:pt idx="12">
                  <c:v>0.26032660902977972</c:v>
                </c:pt>
                <c:pt idx="13">
                  <c:v>0.18478260869565216</c:v>
                </c:pt>
                <c:pt idx="14">
                  <c:v>0.1478779840848807</c:v>
                </c:pt>
                <c:pt idx="15">
                  <c:v>0.20515351446828389</c:v>
                </c:pt>
              </c:numCache>
            </c:numRef>
          </c:val>
        </c:ser>
        <c:ser>
          <c:idx val="1"/>
          <c:order val="1"/>
          <c:tx>
            <c:strRef>
              <c:f>'31_03_2014'!$AS$57</c:f>
              <c:strCache>
                <c:ptCount val="1"/>
                <c:pt idx="0">
                  <c:v>Professional</c:v>
                </c:pt>
              </c:strCache>
            </c:strRef>
          </c:tx>
          <c:spPr>
            <a:solidFill>
              <a:schemeClr val="accent2"/>
            </a:solidFill>
            <a:ln>
              <a:noFill/>
            </a:ln>
            <a:effectLst/>
          </c:spPr>
          <c:cat>
            <c:strRef>
              <c:f>'31_03_2014'!$AQ$58:$AQ$73</c:f>
              <c:strCache>
                <c:ptCount val="16"/>
                <c:pt idx="0">
                  <c:v>Rīga region</c:v>
                </c:pt>
                <c:pt idx="1">
                  <c:v>Kurzeme</c:v>
                </c:pt>
                <c:pt idx="2">
                  <c:v>Latgale</c:v>
                </c:pt>
                <c:pt idx="3">
                  <c:v>Vidzeme</c:v>
                </c:pt>
                <c:pt idx="4">
                  <c:v>Zemgale</c:v>
                </c:pt>
                <c:pt idx="5">
                  <c:v>Total regions</c:v>
                </c:pt>
                <c:pt idx="6">
                  <c:v>Daugavpils</c:v>
                </c:pt>
                <c:pt idx="7">
                  <c:v>Jelgava</c:v>
                </c:pt>
                <c:pt idx="8">
                  <c:v>Jēkabpils</c:v>
                </c:pt>
                <c:pt idx="9">
                  <c:v>Jūrmala</c:v>
                </c:pt>
                <c:pt idx="10">
                  <c:v>Liepāja</c:v>
                </c:pt>
                <c:pt idx="11">
                  <c:v>Rēzekne</c:v>
                </c:pt>
                <c:pt idx="12">
                  <c:v>Rīga</c:v>
                </c:pt>
                <c:pt idx="13">
                  <c:v>Valmiera</c:v>
                </c:pt>
                <c:pt idx="14">
                  <c:v>Ventspils</c:v>
                </c:pt>
                <c:pt idx="15">
                  <c:v>Total cities</c:v>
                </c:pt>
              </c:strCache>
            </c:strRef>
          </c:cat>
          <c:val>
            <c:numRef>
              <c:f>'31_03_2014'!$AS$58:$AS$73</c:f>
              <c:numCache>
                <c:formatCode>0%</c:formatCode>
                <c:ptCount val="16"/>
                <c:pt idx="0">
                  <c:v>0.33514260020555037</c:v>
                </c:pt>
                <c:pt idx="1">
                  <c:v>0.34959566931765096</c:v>
                </c:pt>
                <c:pt idx="2">
                  <c:v>0.43022740696987655</c:v>
                </c:pt>
                <c:pt idx="3">
                  <c:v>0.39017394522575927</c:v>
                </c:pt>
                <c:pt idx="4">
                  <c:v>0.34643893006767684</c:v>
                </c:pt>
                <c:pt idx="5">
                  <c:v>0.37172611947265294</c:v>
                </c:pt>
                <c:pt idx="6">
                  <c:v>0.45558617765528986</c:v>
                </c:pt>
                <c:pt idx="7">
                  <c:v>0.34403871535415798</c:v>
                </c:pt>
                <c:pt idx="8">
                  <c:v>0.33412322274881556</c:v>
                </c:pt>
                <c:pt idx="9">
                  <c:v>0.32418224299065496</c:v>
                </c:pt>
                <c:pt idx="10">
                  <c:v>0.38948216804352265</c:v>
                </c:pt>
                <c:pt idx="11">
                  <c:v>0.43481624758220566</c:v>
                </c:pt>
                <c:pt idx="12">
                  <c:v>0.31972462375920668</c:v>
                </c:pt>
                <c:pt idx="13">
                  <c:v>0.34782608695652212</c:v>
                </c:pt>
                <c:pt idx="14">
                  <c:v>0.34549071618037136</c:v>
                </c:pt>
                <c:pt idx="15">
                  <c:v>0.35674580497688191</c:v>
                </c:pt>
              </c:numCache>
            </c:numRef>
          </c:val>
        </c:ser>
        <c:ser>
          <c:idx val="2"/>
          <c:order val="2"/>
          <c:tx>
            <c:strRef>
              <c:f>'31_03_2014'!$AT$57</c:f>
              <c:strCache>
                <c:ptCount val="1"/>
                <c:pt idx="0">
                  <c:v>Secondary</c:v>
                </c:pt>
              </c:strCache>
            </c:strRef>
          </c:tx>
          <c:spPr>
            <a:solidFill>
              <a:schemeClr val="accent3"/>
            </a:solidFill>
            <a:ln>
              <a:noFill/>
            </a:ln>
            <a:effectLst/>
          </c:spPr>
          <c:cat>
            <c:strRef>
              <c:f>'31_03_2014'!$AQ$58:$AQ$73</c:f>
              <c:strCache>
                <c:ptCount val="16"/>
                <c:pt idx="0">
                  <c:v>Rīga region</c:v>
                </c:pt>
                <c:pt idx="1">
                  <c:v>Kurzeme</c:v>
                </c:pt>
                <c:pt idx="2">
                  <c:v>Latgale</c:v>
                </c:pt>
                <c:pt idx="3">
                  <c:v>Vidzeme</c:v>
                </c:pt>
                <c:pt idx="4">
                  <c:v>Zemgale</c:v>
                </c:pt>
                <c:pt idx="5">
                  <c:v>Total regions</c:v>
                </c:pt>
                <c:pt idx="6">
                  <c:v>Daugavpils</c:v>
                </c:pt>
                <c:pt idx="7">
                  <c:v>Jelgava</c:v>
                </c:pt>
                <c:pt idx="8">
                  <c:v>Jēkabpils</c:v>
                </c:pt>
                <c:pt idx="9">
                  <c:v>Jūrmala</c:v>
                </c:pt>
                <c:pt idx="10">
                  <c:v>Liepāja</c:v>
                </c:pt>
                <c:pt idx="11">
                  <c:v>Rēzekne</c:v>
                </c:pt>
                <c:pt idx="12">
                  <c:v>Rīga</c:v>
                </c:pt>
                <c:pt idx="13">
                  <c:v>Valmiera</c:v>
                </c:pt>
                <c:pt idx="14">
                  <c:v>Ventspils</c:v>
                </c:pt>
                <c:pt idx="15">
                  <c:v>Total cities</c:v>
                </c:pt>
              </c:strCache>
            </c:strRef>
          </c:cat>
          <c:val>
            <c:numRef>
              <c:f>'31_03_2014'!$AT$58:$AT$73</c:f>
              <c:numCache>
                <c:formatCode>0%</c:formatCode>
                <c:ptCount val="16"/>
                <c:pt idx="0">
                  <c:v>0.27235354573484138</c:v>
                </c:pt>
                <c:pt idx="1">
                  <c:v>0.2564325335828378</c:v>
                </c:pt>
                <c:pt idx="2">
                  <c:v>0.27152244536326098</c:v>
                </c:pt>
                <c:pt idx="3">
                  <c:v>0.25083271650629163</c:v>
                </c:pt>
                <c:pt idx="4">
                  <c:v>0.26297131807927832</c:v>
                </c:pt>
                <c:pt idx="5">
                  <c:v>0.26602840042735487</c:v>
                </c:pt>
                <c:pt idx="6">
                  <c:v>0.22387110451558187</c:v>
                </c:pt>
                <c:pt idx="7">
                  <c:v>0.25252969643642764</c:v>
                </c:pt>
                <c:pt idx="8">
                  <c:v>0.29857819905213306</c:v>
                </c:pt>
                <c:pt idx="9">
                  <c:v>0.31191588785046809</c:v>
                </c:pt>
                <c:pt idx="10">
                  <c:v>0.26193834374370339</c:v>
                </c:pt>
                <c:pt idx="11">
                  <c:v>0.30560928433268902</c:v>
                </c:pt>
                <c:pt idx="12">
                  <c:v>0.28834454050592384</c:v>
                </c:pt>
                <c:pt idx="13">
                  <c:v>0.29891304347826086</c:v>
                </c:pt>
                <c:pt idx="14">
                  <c:v>0.26790450928382015</c:v>
                </c:pt>
                <c:pt idx="15">
                  <c:v>0.27687152579354812</c:v>
                </c:pt>
              </c:numCache>
            </c:numRef>
          </c:val>
        </c:ser>
        <c:ser>
          <c:idx val="3"/>
          <c:order val="3"/>
          <c:tx>
            <c:strRef>
              <c:f>'31_03_2014'!$AU$57</c:f>
              <c:strCache>
                <c:ptCount val="1"/>
                <c:pt idx="0">
                  <c:v>Basic</c:v>
                </c:pt>
              </c:strCache>
            </c:strRef>
          </c:tx>
          <c:spPr>
            <a:solidFill>
              <a:schemeClr val="accent4"/>
            </a:solidFill>
            <a:ln>
              <a:noFill/>
            </a:ln>
            <a:effectLst/>
          </c:spPr>
          <c:cat>
            <c:strRef>
              <c:f>'31_03_2014'!$AQ$58:$AQ$73</c:f>
              <c:strCache>
                <c:ptCount val="16"/>
                <c:pt idx="0">
                  <c:v>Rīga region</c:v>
                </c:pt>
                <c:pt idx="1">
                  <c:v>Kurzeme</c:v>
                </c:pt>
                <c:pt idx="2">
                  <c:v>Latgale</c:v>
                </c:pt>
                <c:pt idx="3">
                  <c:v>Vidzeme</c:v>
                </c:pt>
                <c:pt idx="4">
                  <c:v>Zemgale</c:v>
                </c:pt>
                <c:pt idx="5">
                  <c:v>Total regions</c:v>
                </c:pt>
                <c:pt idx="6">
                  <c:v>Daugavpils</c:v>
                </c:pt>
                <c:pt idx="7">
                  <c:v>Jelgava</c:v>
                </c:pt>
                <c:pt idx="8">
                  <c:v>Jēkabpils</c:v>
                </c:pt>
                <c:pt idx="9">
                  <c:v>Jūrmala</c:v>
                </c:pt>
                <c:pt idx="10">
                  <c:v>Liepāja</c:v>
                </c:pt>
                <c:pt idx="11">
                  <c:v>Rēzekne</c:v>
                </c:pt>
                <c:pt idx="12">
                  <c:v>Rīga</c:v>
                </c:pt>
                <c:pt idx="13">
                  <c:v>Valmiera</c:v>
                </c:pt>
                <c:pt idx="14">
                  <c:v>Ventspils</c:v>
                </c:pt>
                <c:pt idx="15">
                  <c:v>Total cities</c:v>
                </c:pt>
              </c:strCache>
            </c:strRef>
          </c:cat>
          <c:val>
            <c:numRef>
              <c:f>'31_03_2014'!$AU$58:$AU$73</c:f>
              <c:numCache>
                <c:formatCode>0%</c:formatCode>
                <c:ptCount val="16"/>
                <c:pt idx="0">
                  <c:v>0.14462358684480986</c:v>
                </c:pt>
                <c:pt idx="1">
                  <c:v>0.24527167011962842</c:v>
                </c:pt>
                <c:pt idx="2">
                  <c:v>0.18871825162433586</c:v>
                </c:pt>
                <c:pt idx="3">
                  <c:v>0.23824944485566293</c:v>
                </c:pt>
                <c:pt idx="4">
                  <c:v>0.24589107315501141</c:v>
                </c:pt>
                <c:pt idx="5">
                  <c:v>0.19616832802597323</c:v>
                </c:pt>
                <c:pt idx="6">
                  <c:v>0.12783548865804539</c:v>
                </c:pt>
                <c:pt idx="7">
                  <c:v>0.17993840739111339</c:v>
                </c:pt>
                <c:pt idx="8">
                  <c:v>0.20853080568720395</c:v>
                </c:pt>
                <c:pt idx="9">
                  <c:v>0.13376168224299084</c:v>
                </c:pt>
                <c:pt idx="10">
                  <c:v>0.18436429578883756</c:v>
                </c:pt>
                <c:pt idx="11">
                  <c:v>0.11257253384912959</c:v>
                </c:pt>
                <c:pt idx="12">
                  <c:v>0.1163944924751842</c:v>
                </c:pt>
                <c:pt idx="13">
                  <c:v>0.16168478260869565</c:v>
                </c:pt>
                <c:pt idx="14">
                  <c:v>0.15716180371352786</c:v>
                </c:pt>
                <c:pt idx="15">
                  <c:v>0.13631876980622393</c:v>
                </c:pt>
              </c:numCache>
            </c:numRef>
          </c:val>
        </c:ser>
        <c:ser>
          <c:idx val="4"/>
          <c:order val="4"/>
          <c:tx>
            <c:strRef>
              <c:f>'31_03_2014'!$AV$57</c:f>
              <c:strCache>
                <c:ptCount val="1"/>
                <c:pt idx="0">
                  <c:v>Less than basic</c:v>
                </c:pt>
              </c:strCache>
            </c:strRef>
          </c:tx>
          <c:spPr>
            <a:solidFill>
              <a:schemeClr val="accent5"/>
            </a:solidFill>
            <a:ln>
              <a:noFill/>
            </a:ln>
            <a:effectLst/>
          </c:spPr>
          <c:cat>
            <c:strRef>
              <c:f>'31_03_2014'!$AQ$58:$AQ$73</c:f>
              <c:strCache>
                <c:ptCount val="16"/>
                <c:pt idx="0">
                  <c:v>Rīga region</c:v>
                </c:pt>
                <c:pt idx="1">
                  <c:v>Kurzeme</c:v>
                </c:pt>
                <c:pt idx="2">
                  <c:v>Latgale</c:v>
                </c:pt>
                <c:pt idx="3">
                  <c:v>Vidzeme</c:v>
                </c:pt>
                <c:pt idx="4">
                  <c:v>Zemgale</c:v>
                </c:pt>
                <c:pt idx="5">
                  <c:v>Total regions</c:v>
                </c:pt>
                <c:pt idx="6">
                  <c:v>Daugavpils</c:v>
                </c:pt>
                <c:pt idx="7">
                  <c:v>Jelgava</c:v>
                </c:pt>
                <c:pt idx="8">
                  <c:v>Jēkabpils</c:v>
                </c:pt>
                <c:pt idx="9">
                  <c:v>Jūrmala</c:v>
                </c:pt>
                <c:pt idx="10">
                  <c:v>Liepāja</c:v>
                </c:pt>
                <c:pt idx="11">
                  <c:v>Rēzekne</c:v>
                </c:pt>
                <c:pt idx="12">
                  <c:v>Rīga</c:v>
                </c:pt>
                <c:pt idx="13">
                  <c:v>Valmiera</c:v>
                </c:pt>
                <c:pt idx="14">
                  <c:v>Ventspils</c:v>
                </c:pt>
                <c:pt idx="15">
                  <c:v>Total cities</c:v>
                </c:pt>
              </c:strCache>
            </c:strRef>
          </c:cat>
          <c:val>
            <c:numRef>
              <c:f>'31_03_2014'!$AV$58:$AV$73</c:f>
              <c:numCache>
                <c:formatCode>0.0%</c:formatCode>
                <c:ptCount val="16"/>
                <c:pt idx="0">
                  <c:v>2.2642600205549875E-2</c:v>
                </c:pt>
                <c:pt idx="1">
                  <c:v>4.1301877965648645E-2</c:v>
                </c:pt>
                <c:pt idx="2">
                  <c:v>2.5804784406379212E-2</c:v>
                </c:pt>
                <c:pt idx="3">
                  <c:v>2.414877868245744E-2</c:v>
                </c:pt>
                <c:pt idx="4">
                  <c:v>4.4795359329680963E-2</c:v>
                </c:pt>
                <c:pt idx="5">
                  <c:v>2.9448069123611382E-2</c:v>
                </c:pt>
                <c:pt idx="6">
                  <c:v>3.7735849056603842E-2</c:v>
                </c:pt>
                <c:pt idx="7">
                  <c:v>4.6634403871535432E-2</c:v>
                </c:pt>
                <c:pt idx="8">
                  <c:v>4.976303317535552E-2</c:v>
                </c:pt>
                <c:pt idx="9">
                  <c:v>3.2126168224299062E-2</c:v>
                </c:pt>
                <c:pt idx="10">
                  <c:v>2.276848680233725E-2</c:v>
                </c:pt>
                <c:pt idx="11">
                  <c:v>1.1992263056092842E-2</c:v>
                </c:pt>
                <c:pt idx="12">
                  <c:v>1.5209734229907158E-2</c:v>
                </c:pt>
                <c:pt idx="13">
                  <c:v>6.7934782608695728E-3</c:v>
                </c:pt>
                <c:pt idx="14">
                  <c:v>8.156498673740066E-2</c:v>
                </c:pt>
                <c:pt idx="15">
                  <c:v>2.4910384955062578E-2</c:v>
                </c:pt>
              </c:numCache>
            </c:numRef>
          </c:val>
        </c:ser>
        <c:overlap val="100"/>
        <c:axId val="44635264"/>
        <c:axId val="44636800"/>
      </c:barChart>
      <c:catAx>
        <c:axId val="44635264"/>
        <c:scaling>
          <c:orientation val="minMax"/>
        </c:scaling>
        <c:axPos val="b"/>
        <c:numFmt formatCode="General" sourceLinked="1"/>
        <c:maj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1" i="0" u="none" strike="noStrike" kern="1200" baseline="0">
                <a:solidFill>
                  <a:schemeClr val="tx1">
                    <a:lumMod val="65000"/>
                    <a:lumOff val="35000"/>
                  </a:schemeClr>
                </a:solidFill>
                <a:latin typeface="+mn-lt"/>
                <a:ea typeface="+mn-ea"/>
                <a:cs typeface="+mn-cs"/>
              </a:defRPr>
            </a:pPr>
            <a:endParaRPr lang="lv-LV"/>
          </a:p>
        </c:txPr>
        <c:crossAx val="44636800"/>
        <c:crosses val="autoZero"/>
        <c:auto val="1"/>
        <c:lblAlgn val="ctr"/>
        <c:lblOffset val="100"/>
      </c:catAx>
      <c:valAx>
        <c:axId val="44636800"/>
        <c:scaling>
          <c:orientation val="minMax"/>
          <c:max val="1"/>
        </c:scaling>
        <c:axPos val="l"/>
        <c:majorGridlines>
          <c:spPr>
            <a:ln w="9525" cap="flat" cmpd="sng" algn="ctr">
              <a:solidFill>
                <a:schemeClr val="tx1">
                  <a:lumMod val="15000"/>
                  <a:lumOff val="85000"/>
                </a:schemeClr>
              </a:solidFill>
              <a:round/>
            </a:ln>
            <a:effectLst/>
          </c:spPr>
        </c:majorGridlines>
        <c:numFmt formatCode="0%" sourceLinked="1"/>
        <c:majorTickMark val="none"/>
        <c:tickLblPos val="nextTo"/>
        <c:spPr>
          <a:noFill/>
          <a:ln>
            <a:noFill/>
          </a:ln>
          <a:effectLst/>
        </c:spPr>
        <c:txPr>
          <a:bodyPr rot="-60000000" spcFirstLastPara="1" vertOverflow="ellipsis" vert="horz" wrap="square" anchor="ctr" anchorCtr="1"/>
          <a:lstStyle/>
          <a:p>
            <a:pPr>
              <a:defRPr sz="900" b="1" i="0" u="none" strike="noStrike" kern="1200" baseline="0">
                <a:solidFill>
                  <a:schemeClr val="tx1">
                    <a:lumMod val="65000"/>
                    <a:lumOff val="35000"/>
                  </a:schemeClr>
                </a:solidFill>
                <a:latin typeface="+mn-lt"/>
                <a:ea typeface="+mn-ea"/>
                <a:cs typeface="+mn-cs"/>
              </a:defRPr>
            </a:pPr>
            <a:endParaRPr lang="lv-LV"/>
          </a:p>
        </c:txPr>
        <c:crossAx val="44635264"/>
        <c:crosses val="autoZero"/>
        <c:crossBetween val="between"/>
      </c:valAx>
      <c:spPr>
        <a:noFill/>
        <a:ln>
          <a:noFill/>
        </a:ln>
        <a:effectLst/>
      </c:spPr>
    </c:plotArea>
    <c:legend>
      <c:legendPos val="b"/>
      <c:spPr>
        <a:noFill/>
        <a:ln>
          <a:noFill/>
        </a:ln>
        <a:effectLst/>
      </c:spPr>
      <c:txPr>
        <a:bodyPr rot="0" spcFirstLastPara="1" vertOverflow="ellipsis" vert="horz" wrap="square" anchor="ctr" anchorCtr="1"/>
        <a:lstStyle/>
        <a:p>
          <a:pPr>
            <a:defRPr sz="900" b="1" i="0" u="none" strike="noStrike" kern="1200" baseline="0">
              <a:solidFill>
                <a:schemeClr val="tx1">
                  <a:lumMod val="65000"/>
                  <a:lumOff val="35000"/>
                </a:schemeClr>
              </a:solidFill>
              <a:latin typeface="+mn-lt"/>
              <a:ea typeface="+mn-ea"/>
              <a:cs typeface="+mn-cs"/>
            </a:defRPr>
          </a:pPr>
          <a:endParaRPr lang="lv-LV"/>
        </a:p>
      </c:txPr>
    </c:legend>
    <c:plotVisOnly val="1"/>
    <c:dispBlanksAs val="gap"/>
  </c:chart>
  <c:spPr>
    <a:noFill/>
    <a:ln>
      <a:noFill/>
    </a:ln>
    <a:effectLst/>
  </c:spPr>
  <c:txPr>
    <a:bodyPr/>
    <a:lstStyle/>
    <a:p>
      <a:pPr>
        <a:defRPr/>
      </a:pPr>
      <a:endParaRPr lang="lv-LV"/>
    </a:p>
  </c:txPr>
  <c:externalData r:id="rId1"/>
</c:chartSpace>
</file>

<file path=ppt/charts/chart6.xml><?xml version="1.0" encoding="utf-8"?>
<c:chartSpace xmlns:c="http://schemas.openxmlformats.org/drawingml/2006/chart" xmlns:a="http://schemas.openxmlformats.org/drawingml/2006/main" xmlns:r="http://schemas.openxmlformats.org/officeDocument/2006/relationships">
  <c:lang val="lv-LV"/>
  <c:clrMapOvr bg1="lt1" tx1="dk1" bg2="lt2" tx2="dk2" accent1="accent1" accent2="accent2" accent3="accent3" accent4="accent4" accent5="accent5" accent6="accent6" hlink="hlink" folHlink="folHlink"/>
  <c:chart>
    <c:autoTitleDeleted val="1"/>
    <c:view3D>
      <c:perspective val="0"/>
    </c:view3D>
    <c:plotArea>
      <c:layout>
        <c:manualLayout>
          <c:layoutTarget val="inner"/>
          <c:xMode val="edge"/>
          <c:yMode val="edge"/>
          <c:x val="0.20516979027554388"/>
          <c:y val="0.39000047607480076"/>
          <c:w val="0.68982283817053036"/>
          <c:h val="0.42500051879946216"/>
        </c:manualLayout>
      </c:layout>
      <c:pie3DChart>
        <c:varyColors val="1"/>
        <c:ser>
          <c:idx val="0"/>
          <c:order val="0"/>
          <c:tx>
            <c:strRef>
              <c:f>'[Chart in Microsoft PowerPoint]Sheet1'!$B$3</c:f>
              <c:strCache>
                <c:ptCount val="1"/>
                <c:pt idx="0">
                  <c:v>Financing (EUR)</c:v>
                </c:pt>
              </c:strCache>
            </c:strRef>
          </c:tx>
          <c:spPr>
            <a:solidFill>
              <a:srgbClr val="9999FF"/>
            </a:solidFill>
            <a:ln w="12700">
              <a:solidFill>
                <a:srgbClr val="000000"/>
              </a:solidFill>
              <a:prstDash val="solid"/>
            </a:ln>
          </c:spPr>
          <c:explosion val="25"/>
          <c:dPt>
            <c:idx val="1"/>
            <c:spPr>
              <a:solidFill>
                <a:srgbClr val="993366"/>
              </a:solidFill>
              <a:ln w="12700">
                <a:solidFill>
                  <a:srgbClr val="000000"/>
                </a:solidFill>
                <a:prstDash val="solid"/>
              </a:ln>
            </c:spPr>
          </c:dPt>
          <c:dPt>
            <c:idx val="2"/>
            <c:spPr>
              <a:solidFill>
                <a:srgbClr val="FFFFCC"/>
              </a:solidFill>
              <a:ln w="12700">
                <a:solidFill>
                  <a:srgbClr val="000000"/>
                </a:solidFill>
                <a:prstDash val="solid"/>
              </a:ln>
            </c:spPr>
          </c:dPt>
          <c:dPt>
            <c:idx val="3"/>
            <c:spPr>
              <a:solidFill>
                <a:srgbClr val="CCFFFF"/>
              </a:solidFill>
              <a:ln w="12700">
                <a:solidFill>
                  <a:srgbClr val="000000"/>
                </a:solidFill>
                <a:prstDash val="solid"/>
              </a:ln>
            </c:spPr>
          </c:dPt>
          <c:dPt>
            <c:idx val="4"/>
            <c:spPr>
              <a:solidFill>
                <a:srgbClr val="660066"/>
              </a:solidFill>
              <a:ln w="12700">
                <a:solidFill>
                  <a:srgbClr val="000000"/>
                </a:solidFill>
                <a:prstDash val="solid"/>
              </a:ln>
            </c:spPr>
          </c:dPt>
          <c:dPt>
            <c:idx val="5"/>
            <c:spPr>
              <a:solidFill>
                <a:srgbClr val="FF8080"/>
              </a:solidFill>
              <a:ln w="12700">
                <a:solidFill>
                  <a:srgbClr val="000000"/>
                </a:solidFill>
                <a:prstDash val="solid"/>
              </a:ln>
            </c:spPr>
          </c:dPt>
          <c:dLbls>
            <c:dLbl>
              <c:idx val="0"/>
              <c:layout>
                <c:manualLayout>
                  <c:x val="0.20614583366375214"/>
                  <c:y val="-8.6678947692964234E-2"/>
                </c:manualLayout>
              </c:layout>
              <c:tx>
                <c:rich>
                  <a:bodyPr/>
                  <a:lstStyle/>
                  <a:p>
                    <a:pPr>
                      <a:defRPr sz="1200" b="0" i="0" u="none" strike="noStrike" baseline="0">
                        <a:solidFill>
                          <a:srgbClr val="000000"/>
                        </a:solidFill>
                        <a:latin typeface="Arial"/>
                        <a:ea typeface="Arial"/>
                        <a:cs typeface="Arial"/>
                      </a:defRPr>
                    </a:pPr>
                    <a:r>
                      <a:rPr lang="lv-LV" dirty="0" err="1"/>
                      <a:t>Job-search</a:t>
                    </a:r>
                    <a:r>
                      <a:rPr lang="lv-LV" dirty="0"/>
                      <a:t> </a:t>
                    </a:r>
                    <a:r>
                      <a:rPr lang="lv-LV" dirty="0" err="1"/>
                      <a:t>assistance</a:t>
                    </a:r>
                    <a:r>
                      <a:rPr lang="lv-LV" dirty="0"/>
                      <a:t>, </a:t>
                    </a:r>
                    <a:r>
                      <a:rPr lang="lv-LV" dirty="0" err="1"/>
                      <a:t>counseling</a:t>
                    </a:r>
                    <a:r>
                      <a:rPr lang="lv-LV" dirty="0"/>
                      <a:t> </a:t>
                    </a:r>
                    <a:r>
                      <a:rPr lang="lv-LV" dirty="0" err="1"/>
                      <a:t>and</a:t>
                    </a:r>
                    <a:r>
                      <a:rPr lang="lv-LV" dirty="0"/>
                      <a:t> </a:t>
                    </a:r>
                    <a:r>
                      <a:rPr lang="lv-LV" dirty="0" err="1"/>
                      <a:t>placement</a:t>
                    </a:r>
                    <a:r>
                      <a:rPr lang="lv-LV" dirty="0"/>
                      <a:t> 
</a:t>
                    </a:r>
                    <a:r>
                      <a:rPr lang="lv-LV" dirty="0" smtClean="0"/>
                      <a:t>2,3 </a:t>
                    </a:r>
                    <a:r>
                      <a:rPr lang="lv-LV" dirty="0" err="1"/>
                      <a:t>mio</a:t>
                    </a:r>
                    <a:r>
                      <a:rPr lang="lv-LV" dirty="0"/>
                      <a:t> </a:t>
                    </a:r>
                    <a:r>
                      <a:rPr lang="lv-LV" dirty="0" smtClean="0"/>
                      <a:t>EUR</a:t>
                    </a:r>
                  </a:p>
                  <a:p>
                    <a:pPr>
                      <a:defRPr sz="1200" b="0" i="0" u="none" strike="noStrike" baseline="0">
                        <a:solidFill>
                          <a:srgbClr val="000000"/>
                        </a:solidFill>
                        <a:latin typeface="Arial"/>
                        <a:ea typeface="Arial"/>
                        <a:cs typeface="Arial"/>
                      </a:defRPr>
                    </a:pPr>
                    <a:r>
                      <a:rPr lang="lv-LV" dirty="0" smtClean="0"/>
                      <a:t>2%</a:t>
                    </a:r>
                    <a:endParaRPr lang="lv-LV" dirty="0"/>
                  </a:p>
                </c:rich>
              </c:tx>
              <c:spPr>
                <a:noFill/>
                <a:ln w="25400">
                  <a:noFill/>
                </a:ln>
              </c:spPr>
              <c:dLblPos val="bestFit"/>
            </c:dLbl>
            <c:dLbl>
              <c:idx val="1"/>
              <c:layout>
                <c:manualLayout>
                  <c:x val="-2.9803462383321988E-2"/>
                  <c:y val="0.30823373905631613"/>
                </c:manualLayout>
              </c:layout>
              <c:tx>
                <c:rich>
                  <a:bodyPr/>
                  <a:lstStyle/>
                  <a:p>
                    <a:pPr>
                      <a:defRPr sz="1200" b="0" i="0" u="none" strike="noStrike" baseline="0">
                        <a:solidFill>
                          <a:srgbClr val="000000"/>
                        </a:solidFill>
                        <a:latin typeface="Arial"/>
                        <a:ea typeface="Arial"/>
                        <a:cs typeface="Arial"/>
                      </a:defRPr>
                    </a:pPr>
                    <a:r>
                      <a:rPr lang="lv-LV" dirty="0" err="1"/>
                      <a:t>Training</a:t>
                    </a:r>
                    <a:r>
                      <a:rPr lang="lv-LV" dirty="0"/>
                      <a:t> </a:t>
                    </a:r>
                    <a:r>
                      <a:rPr lang="lv-LV" dirty="0" err="1"/>
                      <a:t>measures</a:t>
                    </a:r>
                    <a:r>
                      <a:rPr lang="lv-LV" dirty="0"/>
                      <a:t> </a:t>
                    </a:r>
                    <a:r>
                      <a:rPr lang="lv-LV" dirty="0" smtClean="0"/>
                      <a:t>38.7 </a:t>
                    </a:r>
                    <a:r>
                      <a:rPr lang="lv-LV" dirty="0" err="1"/>
                      <a:t>mio</a:t>
                    </a:r>
                    <a:r>
                      <a:rPr lang="lv-LV" dirty="0"/>
                      <a:t> </a:t>
                    </a:r>
                    <a:r>
                      <a:rPr lang="lv-LV" dirty="0" smtClean="0"/>
                      <a:t>EUR</a:t>
                    </a:r>
                    <a:r>
                      <a:rPr lang="lv-LV" dirty="0"/>
                      <a:t>
</a:t>
                    </a:r>
                    <a:r>
                      <a:rPr lang="lv-LV" dirty="0" smtClean="0"/>
                      <a:t>42%</a:t>
                    </a:r>
                    <a:endParaRPr lang="lv-LV" dirty="0"/>
                  </a:p>
                </c:rich>
              </c:tx>
              <c:spPr>
                <a:noFill/>
                <a:ln w="25400">
                  <a:noFill/>
                </a:ln>
              </c:spPr>
              <c:dLblPos val="bestFit"/>
            </c:dLbl>
            <c:dLbl>
              <c:idx val="2"/>
              <c:layout>
                <c:manualLayout>
                  <c:x val="0.17537975799959837"/>
                  <c:y val="9.6744942729496672E-2"/>
                </c:manualLayout>
              </c:layout>
              <c:tx>
                <c:rich>
                  <a:bodyPr/>
                  <a:lstStyle/>
                  <a:p>
                    <a:pPr>
                      <a:defRPr sz="1200" b="0" i="0" u="none" strike="noStrike" baseline="0">
                        <a:solidFill>
                          <a:srgbClr val="000000"/>
                        </a:solidFill>
                        <a:latin typeface="Arial"/>
                        <a:ea typeface="Arial"/>
                        <a:cs typeface="Arial"/>
                      </a:defRPr>
                    </a:pPr>
                    <a:r>
                      <a:rPr lang="lv-LV" dirty="0" err="1"/>
                      <a:t>Temporary</a:t>
                    </a:r>
                    <a:r>
                      <a:rPr lang="lv-LV" dirty="0"/>
                      <a:t> </a:t>
                    </a:r>
                    <a:r>
                      <a:rPr lang="lv-LV" dirty="0" err="1"/>
                      <a:t>public</a:t>
                    </a:r>
                    <a:r>
                      <a:rPr lang="lv-LV" dirty="0"/>
                      <a:t> </a:t>
                    </a:r>
                    <a:r>
                      <a:rPr lang="lv-LV" dirty="0" err="1"/>
                      <a:t>works</a:t>
                    </a:r>
                    <a:r>
                      <a:rPr lang="lv-LV" dirty="0"/>
                      <a:t>
</a:t>
                    </a:r>
                    <a:r>
                      <a:rPr lang="lv-LV" dirty="0" smtClean="0"/>
                      <a:t>29.9 </a:t>
                    </a:r>
                    <a:r>
                      <a:rPr lang="lv-LV" dirty="0" err="1" smtClean="0"/>
                      <a:t>mio</a:t>
                    </a:r>
                    <a:r>
                      <a:rPr lang="lv-LV" dirty="0" smtClean="0"/>
                      <a:t> EUR</a:t>
                    </a:r>
                    <a:r>
                      <a:rPr lang="lv-LV" dirty="0"/>
                      <a:t>
</a:t>
                    </a:r>
                    <a:r>
                      <a:rPr lang="lv-LV" dirty="0" smtClean="0"/>
                      <a:t>32%</a:t>
                    </a:r>
                    <a:endParaRPr lang="lv-LV" dirty="0"/>
                  </a:p>
                </c:rich>
              </c:tx>
              <c:spPr>
                <a:noFill/>
                <a:ln w="25400">
                  <a:noFill/>
                </a:ln>
              </c:spPr>
              <c:dLblPos val="bestFit"/>
            </c:dLbl>
            <c:dLbl>
              <c:idx val="3"/>
              <c:layout>
                <c:manualLayout>
                  <c:x val="-3.6077862693618887E-2"/>
                  <c:y val="0.36129592158248358"/>
                </c:manualLayout>
              </c:layout>
              <c:tx>
                <c:rich>
                  <a:bodyPr/>
                  <a:lstStyle/>
                  <a:p>
                    <a:pPr>
                      <a:defRPr sz="1200" b="0" i="0" u="none" strike="noStrike" baseline="0">
                        <a:solidFill>
                          <a:srgbClr val="000000"/>
                        </a:solidFill>
                        <a:latin typeface="Arial"/>
                        <a:ea typeface="Arial"/>
                        <a:cs typeface="Arial"/>
                      </a:defRPr>
                    </a:pPr>
                    <a:r>
                      <a:rPr lang="lv-LV" dirty="0" err="1"/>
                      <a:t>Subsidized</a:t>
                    </a:r>
                    <a:r>
                      <a:rPr lang="lv-LV" dirty="0"/>
                      <a:t> </a:t>
                    </a:r>
                    <a:r>
                      <a:rPr lang="lv-LV" dirty="0" err="1"/>
                      <a:t>employment</a:t>
                    </a:r>
                    <a:r>
                      <a:rPr lang="lv-LV" dirty="0"/>
                      <a:t> </a:t>
                    </a:r>
                    <a:r>
                      <a:rPr lang="lv-LV" dirty="0" err="1"/>
                      <a:t>for</a:t>
                    </a:r>
                    <a:r>
                      <a:rPr lang="lv-LV" dirty="0"/>
                      <a:t> </a:t>
                    </a:r>
                    <a:r>
                      <a:rPr lang="lv-LV" dirty="0" err="1"/>
                      <a:t>target</a:t>
                    </a:r>
                    <a:r>
                      <a:rPr lang="lv-LV" dirty="0"/>
                      <a:t> </a:t>
                    </a:r>
                    <a:r>
                      <a:rPr lang="lv-LV" dirty="0" err="1"/>
                      <a:t>groups</a:t>
                    </a:r>
                    <a:r>
                      <a:rPr lang="lv-LV" dirty="0"/>
                      <a:t>
</a:t>
                    </a:r>
                    <a:r>
                      <a:rPr lang="lv-LV" dirty="0" smtClean="0"/>
                      <a:t>12.0 </a:t>
                    </a:r>
                    <a:r>
                      <a:rPr lang="lv-LV" dirty="0" err="1"/>
                      <a:t>mio</a:t>
                    </a:r>
                    <a:r>
                      <a:rPr lang="lv-LV" dirty="0"/>
                      <a:t> </a:t>
                    </a:r>
                    <a:r>
                      <a:rPr lang="lv-LV" dirty="0" smtClean="0"/>
                      <a:t>EUR</a:t>
                    </a:r>
                  </a:p>
                  <a:p>
                    <a:pPr>
                      <a:defRPr sz="1200" b="0" i="0" u="none" strike="noStrike" baseline="0">
                        <a:solidFill>
                          <a:srgbClr val="000000"/>
                        </a:solidFill>
                        <a:latin typeface="Arial"/>
                        <a:ea typeface="Arial"/>
                        <a:cs typeface="Arial"/>
                      </a:defRPr>
                    </a:pPr>
                    <a:r>
                      <a:rPr lang="lv-LV" dirty="0" smtClean="0"/>
                      <a:t>13%</a:t>
                    </a:r>
                    <a:endParaRPr lang="lv-LV" dirty="0"/>
                  </a:p>
                </c:rich>
              </c:tx>
              <c:spPr>
                <a:noFill/>
                <a:ln w="25400">
                  <a:noFill/>
                </a:ln>
              </c:spPr>
              <c:dLblPos val="bestFit"/>
            </c:dLbl>
            <c:dLbl>
              <c:idx val="4"/>
              <c:layout>
                <c:manualLayout>
                  <c:x val="-0.16243796985520151"/>
                  <c:y val="7.6249269206882242E-2"/>
                </c:manualLayout>
              </c:layout>
              <c:tx>
                <c:rich>
                  <a:bodyPr/>
                  <a:lstStyle/>
                  <a:p>
                    <a:pPr>
                      <a:defRPr sz="1200" b="0" i="0" u="none" strike="noStrike" baseline="0">
                        <a:solidFill>
                          <a:srgbClr val="000000"/>
                        </a:solidFill>
                        <a:latin typeface="Arial"/>
                        <a:ea typeface="Arial"/>
                        <a:cs typeface="Arial"/>
                      </a:defRPr>
                    </a:pPr>
                    <a:r>
                      <a:rPr lang="lv-LV" dirty="0" err="1"/>
                      <a:t>Measures</a:t>
                    </a:r>
                    <a:r>
                      <a:rPr lang="lv-LV" dirty="0"/>
                      <a:t> </a:t>
                    </a:r>
                    <a:r>
                      <a:rPr lang="lv-LV" dirty="0" err="1"/>
                      <a:t>targeted</a:t>
                    </a:r>
                    <a:r>
                      <a:rPr lang="lv-LV" dirty="0"/>
                      <a:t> </a:t>
                    </a:r>
                    <a:r>
                      <a:rPr lang="lv-LV" dirty="0" err="1"/>
                      <a:t>at</a:t>
                    </a:r>
                    <a:r>
                      <a:rPr lang="lv-LV" dirty="0"/>
                      <a:t> </a:t>
                    </a:r>
                    <a:r>
                      <a:rPr lang="lv-LV" dirty="0" err="1"/>
                      <a:t>youth</a:t>
                    </a:r>
                    <a:r>
                      <a:rPr lang="lv-LV" dirty="0"/>
                      <a:t>
</a:t>
                    </a:r>
                    <a:r>
                      <a:rPr lang="lv-LV" dirty="0" smtClean="0"/>
                      <a:t>1.5 </a:t>
                    </a:r>
                    <a:r>
                      <a:rPr lang="lv-LV" dirty="0" err="1"/>
                      <a:t>mio</a:t>
                    </a:r>
                    <a:r>
                      <a:rPr lang="lv-LV" dirty="0"/>
                      <a:t> </a:t>
                    </a:r>
                    <a:r>
                      <a:rPr lang="lv-LV" dirty="0" smtClean="0"/>
                      <a:t>EUR</a:t>
                    </a:r>
                  </a:p>
                  <a:p>
                    <a:pPr>
                      <a:defRPr sz="1200" b="0" i="0" u="none" strike="noStrike" baseline="0">
                        <a:solidFill>
                          <a:srgbClr val="000000"/>
                        </a:solidFill>
                        <a:latin typeface="Arial"/>
                        <a:ea typeface="Arial"/>
                        <a:cs typeface="Arial"/>
                      </a:defRPr>
                    </a:pPr>
                    <a:r>
                      <a:rPr lang="lv-LV" dirty="0" smtClean="0"/>
                      <a:t>2%</a:t>
                    </a:r>
                    <a:endParaRPr lang="lv-LV" dirty="0"/>
                  </a:p>
                </c:rich>
              </c:tx>
              <c:spPr>
                <a:noFill/>
                <a:ln w="25400">
                  <a:noFill/>
                </a:ln>
              </c:spPr>
              <c:dLblPos val="bestFit"/>
            </c:dLbl>
            <c:dLbl>
              <c:idx val="5"/>
              <c:layout>
                <c:manualLayout>
                  <c:x val="-0.17921583274373046"/>
                  <c:y val="-0.15647373424810723"/>
                </c:manualLayout>
              </c:layout>
              <c:tx>
                <c:rich>
                  <a:bodyPr/>
                  <a:lstStyle/>
                  <a:p>
                    <a:pPr>
                      <a:defRPr sz="1200" b="0" i="0" u="none" strike="noStrike" baseline="0">
                        <a:solidFill>
                          <a:srgbClr val="000000"/>
                        </a:solidFill>
                        <a:latin typeface="Arial"/>
                        <a:ea typeface="Arial"/>
                        <a:cs typeface="Arial"/>
                      </a:defRPr>
                    </a:pPr>
                    <a:r>
                      <a:rPr lang="lv-LV" dirty="0" err="1"/>
                      <a:t>Support</a:t>
                    </a:r>
                    <a:r>
                      <a:rPr lang="lv-LV" dirty="0"/>
                      <a:t> </a:t>
                    </a:r>
                    <a:r>
                      <a:rPr lang="lv-LV" dirty="0" err="1"/>
                      <a:t>for</a:t>
                    </a:r>
                    <a:r>
                      <a:rPr lang="lv-LV" dirty="0"/>
                      <a:t> </a:t>
                    </a:r>
                    <a:r>
                      <a:rPr lang="lv-LV" dirty="0" err="1"/>
                      <a:t>self-employment</a:t>
                    </a:r>
                    <a:r>
                      <a:rPr lang="lv-LV" dirty="0"/>
                      <a:t> </a:t>
                    </a:r>
                    <a:r>
                      <a:rPr lang="lv-LV" dirty="0" err="1"/>
                      <a:t>and</a:t>
                    </a:r>
                    <a:r>
                      <a:rPr lang="lv-LV" dirty="0"/>
                      <a:t> </a:t>
                    </a:r>
                    <a:r>
                      <a:rPr lang="lv-LV" dirty="0" err="1"/>
                      <a:t>entrepreneurship</a:t>
                    </a:r>
                    <a:r>
                      <a:rPr lang="lv-LV" dirty="0"/>
                      <a:t>
</a:t>
                    </a:r>
                    <a:r>
                      <a:rPr lang="lv-LV" dirty="0" smtClean="0"/>
                      <a:t>0.8 </a:t>
                    </a:r>
                    <a:r>
                      <a:rPr lang="lv-LV" dirty="0" err="1"/>
                      <a:t>mio</a:t>
                    </a:r>
                    <a:r>
                      <a:rPr lang="lv-LV" dirty="0"/>
                      <a:t> </a:t>
                    </a:r>
                    <a:r>
                      <a:rPr lang="lv-LV" dirty="0" smtClean="0"/>
                      <a:t>EUR </a:t>
                    </a:r>
                  </a:p>
                  <a:p>
                    <a:pPr>
                      <a:defRPr sz="1200" b="0" i="0" u="none" strike="noStrike" baseline="0">
                        <a:solidFill>
                          <a:srgbClr val="000000"/>
                        </a:solidFill>
                        <a:latin typeface="Arial"/>
                        <a:ea typeface="Arial"/>
                        <a:cs typeface="Arial"/>
                      </a:defRPr>
                    </a:pPr>
                    <a:r>
                      <a:rPr lang="lv-LV" dirty="0" smtClean="0"/>
                      <a:t>1%</a:t>
                    </a:r>
                    <a:endParaRPr lang="lv-LV" dirty="0"/>
                  </a:p>
                </c:rich>
              </c:tx>
              <c:spPr>
                <a:noFill/>
                <a:ln w="25400">
                  <a:noFill/>
                </a:ln>
              </c:spPr>
              <c:dLblPos val="bestFit"/>
            </c:dLbl>
            <c:dLbl>
              <c:idx val="6"/>
              <c:layout>
                <c:manualLayout>
                  <c:x val="1.0220842908292839E-2"/>
                  <c:y val="-0.24697346925022928"/>
                </c:manualLayout>
              </c:layout>
              <c:tx>
                <c:rich>
                  <a:bodyPr/>
                  <a:lstStyle/>
                  <a:p>
                    <a:endParaRPr lang="lv-LV" dirty="0" smtClean="0"/>
                  </a:p>
                  <a:p>
                    <a:r>
                      <a:rPr lang="en-US" dirty="0" smtClean="0"/>
                      <a:t>Lifelong </a:t>
                    </a:r>
                    <a:r>
                      <a:rPr lang="en-US" dirty="0"/>
                      <a:t>learning training programmes for </a:t>
                    </a:r>
                    <a:r>
                      <a:rPr lang="en-US" dirty="0" smtClean="0"/>
                      <a:t>employed</a:t>
                    </a:r>
                    <a:endParaRPr lang="lv-LV" dirty="0" smtClean="0"/>
                  </a:p>
                  <a:p>
                    <a:r>
                      <a:rPr lang="lv-LV" dirty="0" smtClean="0"/>
                      <a:t>2.7 </a:t>
                    </a:r>
                    <a:r>
                      <a:rPr lang="lv-LV" dirty="0" err="1" smtClean="0"/>
                      <a:t>mio</a:t>
                    </a:r>
                    <a:r>
                      <a:rPr lang="lv-LV" dirty="0" smtClean="0"/>
                      <a:t> EUR</a:t>
                    </a:r>
                  </a:p>
                  <a:p>
                    <a:r>
                      <a:rPr lang="en-US" dirty="0" smtClean="0"/>
                      <a:t>3</a:t>
                    </a:r>
                    <a:r>
                      <a:rPr lang="en-US" dirty="0"/>
                      <a:t>%</a:t>
                    </a:r>
                  </a:p>
                </c:rich>
              </c:tx>
              <c:showVal val="1"/>
              <c:showCatName val="1"/>
              <c:showPercent val="1"/>
            </c:dLbl>
            <c:dLbl>
              <c:idx val="7"/>
              <c:layout>
                <c:manualLayout>
                  <c:x val="0.19885266159510542"/>
                  <c:y val="-0.17757749138984574"/>
                </c:manualLayout>
              </c:layout>
              <c:tx>
                <c:rich>
                  <a:bodyPr/>
                  <a:lstStyle/>
                  <a:p>
                    <a:r>
                      <a:rPr lang="en-US" sz="1000" baseline="0" dirty="0"/>
                      <a:t>Other (support to persons with addiction problems, specialized consultations, reģional mobility grants etc</a:t>
                    </a:r>
                    <a:r>
                      <a:rPr lang="en-US" sz="1000" baseline="0" dirty="0" smtClean="0"/>
                      <a:t>.)</a:t>
                    </a:r>
                    <a:endParaRPr lang="lv-LV" sz="1000" baseline="0" dirty="0" smtClean="0"/>
                  </a:p>
                  <a:p>
                    <a:r>
                      <a:rPr lang="lv-LV" dirty="0" smtClean="0"/>
                      <a:t>4.5 </a:t>
                    </a:r>
                    <a:r>
                      <a:rPr lang="lv-LV" dirty="0" err="1" smtClean="0"/>
                      <a:t>mio</a:t>
                    </a:r>
                    <a:r>
                      <a:rPr lang="lv-LV" dirty="0" smtClean="0"/>
                      <a:t> EUR</a:t>
                    </a:r>
                  </a:p>
                  <a:p>
                    <a:r>
                      <a:rPr lang="en-US" dirty="0" smtClean="0"/>
                      <a:t>5</a:t>
                    </a:r>
                    <a:r>
                      <a:rPr lang="en-US" dirty="0"/>
                      <a:t>%</a:t>
                    </a:r>
                  </a:p>
                </c:rich>
              </c:tx>
              <c:showVal val="1"/>
              <c:showCatName val="1"/>
              <c:showPercent val="1"/>
            </c:dLbl>
            <c:numFmt formatCode="0%" sourceLinked="0"/>
            <c:spPr>
              <a:noFill/>
              <a:ln w="25400">
                <a:noFill/>
              </a:ln>
            </c:spPr>
            <c:txPr>
              <a:bodyPr/>
              <a:lstStyle/>
              <a:p>
                <a:pPr>
                  <a:defRPr sz="1200" b="0" i="0" u="none" strike="noStrike" baseline="0">
                    <a:solidFill>
                      <a:srgbClr val="000000"/>
                    </a:solidFill>
                    <a:latin typeface="Arial"/>
                    <a:ea typeface="Arial"/>
                    <a:cs typeface="Arial"/>
                  </a:defRPr>
                </a:pPr>
                <a:endParaRPr lang="lv-LV"/>
              </a:p>
            </c:txPr>
            <c:showVal val="1"/>
            <c:showCatName val="1"/>
            <c:showPercent val="1"/>
          </c:dLbls>
          <c:cat>
            <c:strRef>
              <c:f>'[Chart in Microsoft PowerPoint]Sheet1'!$A$4:$A$11</c:f>
              <c:strCache>
                <c:ptCount val="8"/>
                <c:pt idx="0">
                  <c:v>Job-search assistance, counseling and placement </c:v>
                </c:pt>
                <c:pt idx="1">
                  <c:v>Training measures</c:v>
                </c:pt>
                <c:pt idx="2">
                  <c:v>Temporary public works</c:v>
                </c:pt>
                <c:pt idx="3">
                  <c:v>Subsidized employment for target groups</c:v>
                </c:pt>
                <c:pt idx="4">
                  <c:v>Measures targeted at youth</c:v>
                </c:pt>
                <c:pt idx="5">
                  <c:v>Support for self-employment and entrepreneurship</c:v>
                </c:pt>
                <c:pt idx="6">
                  <c:v>Lifelong learning training programmes for employed</c:v>
                </c:pt>
                <c:pt idx="7">
                  <c:v>Other (support to persons with addiction problems, specialized consultations, reģional mobility grants etc.)</c:v>
                </c:pt>
              </c:strCache>
            </c:strRef>
          </c:cat>
          <c:val>
            <c:numRef>
              <c:f>'[Chart in Microsoft PowerPoint]Sheet1'!$B$4:$B$11</c:f>
              <c:numCache>
                <c:formatCode>General</c:formatCode>
                <c:ptCount val="8"/>
                <c:pt idx="0">
                  <c:v>2.2999999999999998</c:v>
                </c:pt>
                <c:pt idx="1">
                  <c:v>38.700000000000003</c:v>
                </c:pt>
                <c:pt idx="2">
                  <c:v>29.9</c:v>
                </c:pt>
                <c:pt idx="3">
                  <c:v>12</c:v>
                </c:pt>
                <c:pt idx="4">
                  <c:v>3.29</c:v>
                </c:pt>
                <c:pt idx="5">
                  <c:v>0.8</c:v>
                </c:pt>
                <c:pt idx="6">
                  <c:v>2.7</c:v>
                </c:pt>
                <c:pt idx="7">
                  <c:v>4.5</c:v>
                </c:pt>
              </c:numCache>
            </c:numRef>
          </c:val>
        </c:ser>
        <c:ser>
          <c:idx val="1"/>
          <c:order val="1"/>
          <c:tx>
            <c:strRef>
              <c:f>'[Chart in Microsoft PowerPoint]Sheet1'!$C$3</c:f>
              <c:strCache>
                <c:ptCount val="1"/>
                <c:pt idx="0">
                  <c:v>Share</c:v>
                </c:pt>
              </c:strCache>
            </c:strRef>
          </c:tx>
          <c:spPr>
            <a:solidFill>
              <a:srgbClr val="993366"/>
            </a:solidFill>
            <a:ln w="12700">
              <a:solidFill>
                <a:srgbClr val="000000"/>
              </a:solidFill>
              <a:prstDash val="solid"/>
            </a:ln>
          </c:spPr>
          <c:explosion val="25"/>
          <c:dPt>
            <c:idx val="0"/>
            <c:spPr>
              <a:solidFill>
                <a:srgbClr val="9999FF"/>
              </a:solidFill>
              <a:ln w="12700">
                <a:solidFill>
                  <a:srgbClr val="000000"/>
                </a:solidFill>
                <a:prstDash val="solid"/>
              </a:ln>
            </c:spPr>
          </c:dPt>
          <c:dPt>
            <c:idx val="2"/>
            <c:spPr>
              <a:solidFill>
                <a:srgbClr val="FFFFCC"/>
              </a:solidFill>
              <a:ln w="12700">
                <a:solidFill>
                  <a:srgbClr val="000000"/>
                </a:solidFill>
                <a:prstDash val="solid"/>
              </a:ln>
            </c:spPr>
          </c:dPt>
          <c:dPt>
            <c:idx val="3"/>
            <c:spPr>
              <a:solidFill>
                <a:srgbClr val="CCFFFF"/>
              </a:solidFill>
              <a:ln w="12700">
                <a:solidFill>
                  <a:srgbClr val="000000"/>
                </a:solidFill>
                <a:prstDash val="solid"/>
              </a:ln>
            </c:spPr>
          </c:dPt>
          <c:dPt>
            <c:idx val="4"/>
            <c:spPr>
              <a:solidFill>
                <a:srgbClr val="660066"/>
              </a:solidFill>
              <a:ln w="12700">
                <a:solidFill>
                  <a:srgbClr val="000000"/>
                </a:solidFill>
                <a:prstDash val="solid"/>
              </a:ln>
            </c:spPr>
          </c:dPt>
          <c:dPt>
            <c:idx val="5"/>
            <c:spPr>
              <a:solidFill>
                <a:srgbClr val="FF8080"/>
              </a:solidFill>
              <a:ln w="12700">
                <a:solidFill>
                  <a:srgbClr val="000000"/>
                </a:solidFill>
                <a:prstDash val="solid"/>
              </a:ln>
            </c:spPr>
          </c:dPt>
          <c:cat>
            <c:strRef>
              <c:f>'[Chart in Microsoft PowerPoint]Sheet1'!$A$4:$A$11</c:f>
              <c:strCache>
                <c:ptCount val="8"/>
                <c:pt idx="0">
                  <c:v>Job-search assistance, counseling and placement </c:v>
                </c:pt>
                <c:pt idx="1">
                  <c:v>Training measures</c:v>
                </c:pt>
                <c:pt idx="2">
                  <c:v>Temporary public works</c:v>
                </c:pt>
                <c:pt idx="3">
                  <c:v>Subsidized employment for target groups</c:v>
                </c:pt>
                <c:pt idx="4">
                  <c:v>Measures targeted at youth</c:v>
                </c:pt>
                <c:pt idx="5">
                  <c:v>Support for self-employment and entrepreneurship</c:v>
                </c:pt>
                <c:pt idx="6">
                  <c:v>Lifelong learning training programmes for employed</c:v>
                </c:pt>
                <c:pt idx="7">
                  <c:v>Other (support to persons with addiction problems, specialized consultations, reģional mobility grants etc.)</c:v>
                </c:pt>
              </c:strCache>
            </c:strRef>
          </c:cat>
          <c:val>
            <c:numRef>
              <c:f>'[Chart in Microsoft PowerPoint]Sheet1'!$C$4:$C$11</c:f>
              <c:numCache>
                <c:formatCode>0%</c:formatCode>
                <c:ptCount val="8"/>
                <c:pt idx="0">
                  <c:v>2.441872810277099E-2</c:v>
                </c:pt>
                <c:pt idx="1">
                  <c:v>0.41087164242488622</c:v>
                </c:pt>
                <c:pt idx="2">
                  <c:v>0.31744346533602336</c:v>
                </c:pt>
                <c:pt idx="3">
                  <c:v>0.12740205966663126</c:v>
                </c:pt>
                <c:pt idx="4">
                  <c:v>3.492939802526808E-2</c:v>
                </c:pt>
                <c:pt idx="5">
                  <c:v>8.4934706444420981E-3</c:v>
                </c:pt>
                <c:pt idx="6">
                  <c:v>2.866546342499204E-2</c:v>
                </c:pt>
                <c:pt idx="7">
                  <c:v>4.7775772374986716E-2</c:v>
                </c:pt>
              </c:numCache>
            </c:numRef>
          </c:val>
        </c:ser>
      </c:pie3DChart>
      <c:spPr>
        <a:noFill/>
        <a:ln w="25400">
          <a:noFill/>
        </a:ln>
      </c:spPr>
    </c:plotArea>
    <c:plotVisOnly val="1"/>
    <c:dispBlanksAs val="zero"/>
  </c:chart>
  <c:spPr>
    <a:solidFill>
      <a:srgbClr val="FFFFFF"/>
    </a:solidFill>
    <a:ln w="9525">
      <a:noFill/>
    </a:ln>
  </c:spPr>
  <c:txPr>
    <a:bodyPr/>
    <a:lstStyle/>
    <a:p>
      <a:pPr>
        <a:defRPr sz="1000" b="0" i="0" u="none" strike="noStrike" baseline="0">
          <a:solidFill>
            <a:srgbClr val="000000"/>
          </a:solidFill>
          <a:latin typeface="Arial"/>
          <a:ea typeface="Arial"/>
          <a:cs typeface="Arial"/>
        </a:defRPr>
      </a:pPr>
      <a:endParaRPr lang="lv-LV"/>
    </a:p>
  </c:txPr>
  <c:externalData r:id="rId2"/>
</c:chartSpace>
</file>

<file path=ppt/charts/chart7.xml><?xml version="1.0" encoding="utf-8"?>
<c:chartSpace xmlns:c="http://schemas.openxmlformats.org/drawingml/2006/chart" xmlns:a="http://schemas.openxmlformats.org/drawingml/2006/main" xmlns:r="http://schemas.openxmlformats.org/officeDocument/2006/relationships">
  <c:date1904 val="1"/>
  <c:lang val="lv-LV"/>
  <c:chart>
    <c:plotArea>
      <c:layout/>
      <c:pieChart>
        <c:varyColors val="1"/>
        <c:ser>
          <c:idx val="0"/>
          <c:order val="0"/>
          <c:dLbls>
            <c:txPr>
              <a:bodyPr/>
              <a:lstStyle/>
              <a:p>
                <a:pPr>
                  <a:defRPr sz="1200" b="1"/>
                </a:pPr>
                <a:endParaRPr lang="lv-LV"/>
              </a:p>
            </c:txPr>
            <c:dLblPos val="bestFit"/>
            <c:showVal val="1"/>
            <c:showLeaderLines val="1"/>
          </c:dLbls>
          <c:cat>
            <c:strRef>
              <c:f>'neformālā izglītība'!$A$6:$A$15</c:f>
              <c:strCache>
                <c:ptCount val="10"/>
                <c:pt idx="0">
                  <c:v>Computer training (no prior knowledge)</c:v>
                </c:pt>
                <c:pt idx="1">
                  <c:v>State language acquisition (medium level)</c:v>
                </c:pt>
                <c:pt idx="2">
                  <c:v>State language acquisition (lower level)</c:v>
                </c:pt>
                <c:pt idx="3">
                  <c:v>English (no prior knowledge)</c:v>
                </c:pt>
                <c:pt idx="4">
                  <c:v>Computer training (with prior knowledge)</c:v>
                </c:pt>
                <c:pt idx="5">
                  <c:v>German (no prior knowledge)</c:v>
                </c:pt>
                <c:pt idx="6">
                  <c:v>English (with prior knowledge - Elementary)</c:v>
                </c:pt>
                <c:pt idx="7">
                  <c:v>State language acquisition (higher level)</c:v>
                </c:pt>
                <c:pt idx="8">
                  <c:v>Computer skills in accounting</c:v>
                </c:pt>
                <c:pt idx="9">
                  <c:v>English (with prior knowledge - Lower Intermediate)</c:v>
                </c:pt>
              </c:strCache>
            </c:strRef>
          </c:cat>
          <c:val>
            <c:numRef>
              <c:f>'neformālā izglītība'!$E$6:$E$15</c:f>
              <c:numCache>
                <c:formatCode>General</c:formatCode>
                <c:ptCount val="10"/>
                <c:pt idx="0">
                  <c:v>1789</c:v>
                </c:pt>
                <c:pt idx="1">
                  <c:v>925</c:v>
                </c:pt>
                <c:pt idx="2">
                  <c:v>878</c:v>
                </c:pt>
                <c:pt idx="3">
                  <c:v>790</c:v>
                </c:pt>
                <c:pt idx="4">
                  <c:v>741</c:v>
                </c:pt>
                <c:pt idx="5">
                  <c:v>475</c:v>
                </c:pt>
                <c:pt idx="6">
                  <c:v>420</c:v>
                </c:pt>
                <c:pt idx="7">
                  <c:v>301</c:v>
                </c:pt>
                <c:pt idx="8">
                  <c:v>165</c:v>
                </c:pt>
                <c:pt idx="9">
                  <c:v>155</c:v>
                </c:pt>
              </c:numCache>
            </c:numRef>
          </c:val>
        </c:ser>
        <c:firstSliceAng val="0"/>
      </c:pieChart>
    </c:plotArea>
    <c:legend>
      <c:legendPos val="r"/>
      <c:layout>
        <c:manualLayout>
          <c:xMode val="edge"/>
          <c:yMode val="edge"/>
          <c:x val="0.6166041086969396"/>
          <c:y val="3.1388705444077611E-2"/>
          <c:w val="0.38339581420777885"/>
          <c:h val="0.96861129455592265"/>
        </c:manualLayout>
      </c:layout>
      <c:txPr>
        <a:bodyPr/>
        <a:lstStyle/>
        <a:p>
          <a:pPr>
            <a:defRPr sz="1200" b="1"/>
          </a:pPr>
          <a:endParaRPr lang="lv-LV"/>
        </a:p>
      </c:txPr>
    </c:legend>
    <c:plotVisOnly val="1"/>
    <c:dispBlanksAs val="zero"/>
  </c:chart>
  <c:externalData r:id="rId1"/>
</c:chartSpace>
</file>

<file path=ppt/charts/chart8.xml><?xml version="1.0" encoding="utf-8"?>
<c:chartSpace xmlns:c="http://schemas.openxmlformats.org/drawingml/2006/chart" xmlns:a="http://schemas.openxmlformats.org/drawingml/2006/main" xmlns:r="http://schemas.openxmlformats.org/officeDocument/2006/relationships">
  <c:lang val="lv-LV"/>
  <c:chart>
    <c:plotArea>
      <c:layout/>
      <c:pieChart>
        <c:varyColors val="1"/>
        <c:ser>
          <c:idx val="0"/>
          <c:order val="0"/>
          <c:dLbls>
            <c:txPr>
              <a:bodyPr/>
              <a:lstStyle/>
              <a:p>
                <a:pPr>
                  <a:defRPr sz="1400" b="1"/>
                </a:pPr>
                <a:endParaRPr lang="lv-LV"/>
              </a:p>
            </c:txPr>
            <c:dLblPos val="ctr"/>
            <c:showVal val="1"/>
            <c:showLeaderLines val="1"/>
          </c:dLbls>
          <c:cat>
            <c:strRef>
              <c:f>'profesionālā apmācība'!$A$7:$A$16</c:f>
              <c:strCache>
                <c:ptCount val="10"/>
                <c:pt idx="0">
                  <c:v>Social care</c:v>
                </c:pt>
                <c:pt idx="1">
                  <c:v>Pastry assistant</c:v>
                </c:pt>
                <c:pt idx="2">
                  <c:v>Security work</c:v>
                </c:pt>
                <c:pt idx="3">
                  <c:v>Project Management</c:v>
                </c:pt>
                <c:pt idx="4">
                  <c:v>Clerck</c:v>
                </c:pt>
                <c:pt idx="5">
                  <c:v>Social care basics</c:v>
                </c:pt>
                <c:pt idx="6">
                  <c:v>Storekeeper</c:v>
                </c:pt>
                <c:pt idx="7">
                  <c:v>Customer service operator</c:v>
                </c:pt>
                <c:pt idx="8">
                  <c:v>Forklift driver</c:v>
                </c:pt>
                <c:pt idx="9">
                  <c:v>Retail commercial employee</c:v>
                </c:pt>
              </c:strCache>
            </c:strRef>
          </c:cat>
          <c:val>
            <c:numRef>
              <c:f>'profesionālā apmācība'!$E$7:$E$16</c:f>
              <c:numCache>
                <c:formatCode>General</c:formatCode>
                <c:ptCount val="10"/>
                <c:pt idx="0">
                  <c:v>279</c:v>
                </c:pt>
                <c:pt idx="1">
                  <c:v>249</c:v>
                </c:pt>
                <c:pt idx="2">
                  <c:v>150</c:v>
                </c:pt>
                <c:pt idx="3">
                  <c:v>119</c:v>
                </c:pt>
                <c:pt idx="4">
                  <c:v>105</c:v>
                </c:pt>
                <c:pt idx="5">
                  <c:v>103</c:v>
                </c:pt>
                <c:pt idx="6">
                  <c:v>86</c:v>
                </c:pt>
                <c:pt idx="7">
                  <c:v>81</c:v>
                </c:pt>
                <c:pt idx="8">
                  <c:v>73</c:v>
                </c:pt>
                <c:pt idx="9">
                  <c:v>69</c:v>
                </c:pt>
              </c:numCache>
            </c:numRef>
          </c:val>
        </c:ser>
        <c:firstSliceAng val="0"/>
      </c:pieChart>
    </c:plotArea>
    <c:legend>
      <c:legendPos val="r"/>
      <c:layout>
        <c:manualLayout>
          <c:xMode val="edge"/>
          <c:yMode val="edge"/>
          <c:x val="0.62025909411925961"/>
          <c:y val="0"/>
          <c:w val="0.36307413380556436"/>
          <c:h val="0.99854208585877258"/>
        </c:manualLayout>
      </c:layout>
      <c:txPr>
        <a:bodyPr/>
        <a:lstStyle/>
        <a:p>
          <a:pPr>
            <a:defRPr sz="1200" b="1"/>
          </a:pPr>
          <a:endParaRPr lang="lv-LV"/>
        </a:p>
      </c:txPr>
    </c:legend>
    <c:plotVisOnly val="1"/>
    <c:dispBlanksAs val="zero"/>
  </c:chart>
  <c:externalData r:id="rId1"/>
</c:chartSpace>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9.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0.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010"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lv-LV"/>
          </a:p>
        </p:txBody>
      </p:sp>
      <p:sp>
        <p:nvSpPr>
          <p:cNvPr id="43011" name="Rectangle 3"/>
          <p:cNvSpPr>
            <a:spLocks noGrp="1" noChangeArrowheads="1"/>
          </p:cNvSpPr>
          <p:nvPr>
            <p:ph type="dt" sz="quarter" idx="1"/>
          </p:nvPr>
        </p:nvSpPr>
        <p:spPr bwMode="auto">
          <a:xfrm>
            <a:off x="3849688"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fld id="{A2FBC9F3-D895-4CAD-B4FE-1FB7C814B6A1}" type="datetimeFigureOut">
              <a:rPr lang="lv-LV"/>
              <a:pPr>
                <a:defRPr/>
              </a:pPr>
              <a:t>25.06.2014</a:t>
            </a:fld>
            <a:endParaRPr lang="lv-LV"/>
          </a:p>
        </p:txBody>
      </p:sp>
      <p:sp>
        <p:nvSpPr>
          <p:cNvPr id="43012" name="Rectangle 4"/>
          <p:cNvSpPr>
            <a:spLocks noGrp="1" noChangeArrowheads="1"/>
          </p:cNvSpPr>
          <p:nvPr>
            <p:ph type="ftr" sz="quarter" idx="2"/>
          </p:nvPr>
        </p:nvSpPr>
        <p:spPr bwMode="auto">
          <a:xfrm>
            <a:off x="0"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lv-LV"/>
          </a:p>
        </p:txBody>
      </p:sp>
      <p:sp>
        <p:nvSpPr>
          <p:cNvPr id="43013" name="Rectangle 5"/>
          <p:cNvSpPr>
            <a:spLocks noGrp="1" noChangeArrowheads="1"/>
          </p:cNvSpPr>
          <p:nvPr>
            <p:ph type="sldNum" sz="quarter" idx="3"/>
          </p:nvPr>
        </p:nvSpPr>
        <p:spPr bwMode="auto">
          <a:xfrm>
            <a:off x="3849688"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5D27E10F-DB6A-4182-A240-76ED5F53DC91}" type="slidenum">
              <a:rPr lang="lv-LV"/>
              <a:pPr>
                <a:defRPr/>
              </a:pPr>
              <a:t>‹#›</a:t>
            </a:fld>
            <a:endParaRPr lang="lv-LV"/>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30"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lv-LV"/>
          </a:p>
        </p:txBody>
      </p:sp>
      <p:sp>
        <p:nvSpPr>
          <p:cNvPr id="22531" name="Rectangle 3"/>
          <p:cNvSpPr>
            <a:spLocks noGrp="1" noChangeArrowheads="1"/>
          </p:cNvSpPr>
          <p:nvPr>
            <p:ph type="dt" idx="1"/>
          </p:nvPr>
        </p:nvSpPr>
        <p:spPr bwMode="auto">
          <a:xfrm>
            <a:off x="3849688"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fld id="{5BF51D72-8D70-4B96-868D-CA71B8EA27F2}" type="datetimeFigureOut">
              <a:rPr lang="lv-LV"/>
              <a:pPr>
                <a:defRPr/>
              </a:pPr>
              <a:t>25.06.2014</a:t>
            </a:fld>
            <a:endParaRPr lang="lv-LV"/>
          </a:p>
        </p:txBody>
      </p:sp>
      <p:sp>
        <p:nvSpPr>
          <p:cNvPr id="17412" name="Rectangle 4"/>
          <p:cNvSpPr>
            <a:spLocks noGrp="1" noRot="1" noChangeAspect="1" noChangeArrowheads="1" noTextEdit="1"/>
          </p:cNvSpPr>
          <p:nvPr>
            <p:ph type="sldImg" idx="2"/>
          </p:nvPr>
        </p:nvSpPr>
        <p:spPr bwMode="auto">
          <a:xfrm>
            <a:off x="915988" y="744538"/>
            <a:ext cx="4965700" cy="3722687"/>
          </a:xfrm>
          <a:prstGeom prst="rect">
            <a:avLst/>
          </a:prstGeom>
          <a:noFill/>
          <a:ln w="9525">
            <a:solidFill>
              <a:srgbClr val="000000"/>
            </a:solidFill>
            <a:miter lim="800000"/>
            <a:headEnd/>
            <a:tailEnd/>
          </a:ln>
        </p:spPr>
      </p:sp>
      <p:sp>
        <p:nvSpPr>
          <p:cNvPr id="22533" name="Rectangle 5"/>
          <p:cNvSpPr>
            <a:spLocks noGrp="1" noChangeArrowheads="1"/>
          </p:cNvSpPr>
          <p:nvPr>
            <p:ph type="body" sz="quarter" idx="3"/>
          </p:nvPr>
        </p:nvSpPr>
        <p:spPr bwMode="auto">
          <a:xfrm>
            <a:off x="679450" y="4714875"/>
            <a:ext cx="5438775" cy="44672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lv-LV" noProof="0" smtClean="0"/>
              <a:t>Click to edit Master text styles</a:t>
            </a:r>
          </a:p>
          <a:p>
            <a:pPr lvl="1"/>
            <a:r>
              <a:rPr lang="lv-LV" noProof="0" smtClean="0"/>
              <a:t>Second level</a:t>
            </a:r>
          </a:p>
          <a:p>
            <a:pPr lvl="2"/>
            <a:r>
              <a:rPr lang="lv-LV" noProof="0" smtClean="0"/>
              <a:t>Third level</a:t>
            </a:r>
          </a:p>
          <a:p>
            <a:pPr lvl="3"/>
            <a:r>
              <a:rPr lang="lv-LV" noProof="0" smtClean="0"/>
              <a:t>Fourth level</a:t>
            </a:r>
          </a:p>
          <a:p>
            <a:pPr lvl="4"/>
            <a:r>
              <a:rPr lang="lv-LV" noProof="0" smtClean="0"/>
              <a:t>Fifth level</a:t>
            </a:r>
          </a:p>
        </p:txBody>
      </p:sp>
      <p:sp>
        <p:nvSpPr>
          <p:cNvPr id="22534" name="Rectangle 6"/>
          <p:cNvSpPr>
            <a:spLocks noGrp="1" noChangeArrowheads="1"/>
          </p:cNvSpPr>
          <p:nvPr>
            <p:ph type="ftr" sz="quarter" idx="4"/>
          </p:nvPr>
        </p:nvSpPr>
        <p:spPr bwMode="auto">
          <a:xfrm>
            <a:off x="0"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lv-LV"/>
          </a:p>
        </p:txBody>
      </p:sp>
      <p:sp>
        <p:nvSpPr>
          <p:cNvPr id="22535" name="Rectangle 7"/>
          <p:cNvSpPr>
            <a:spLocks noGrp="1" noChangeArrowheads="1"/>
          </p:cNvSpPr>
          <p:nvPr>
            <p:ph type="sldNum" sz="quarter" idx="5"/>
          </p:nvPr>
        </p:nvSpPr>
        <p:spPr bwMode="auto">
          <a:xfrm>
            <a:off x="3849688"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0EC052D0-3255-4376-A731-58660419F200}" type="slidenum">
              <a:rPr lang="lv-LV"/>
              <a:pPr>
                <a:defRPr/>
              </a:pPr>
              <a:t>‹#›</a:t>
            </a:fld>
            <a:endParaRPr lang="lv-LV"/>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Rectangle 2"/>
          <p:cNvSpPr>
            <a:spLocks noGrp="1" noRot="1" noChangeAspect="1" noChangeArrowheads="1" noTextEdit="1"/>
          </p:cNvSpPr>
          <p:nvPr>
            <p:ph type="sldImg"/>
          </p:nvPr>
        </p:nvSpPr>
        <p:spPr>
          <a:xfrm>
            <a:off x="917575" y="744538"/>
            <a:ext cx="4962525" cy="3722687"/>
          </a:xfrm>
          <a:ln/>
        </p:spPr>
      </p:sp>
      <p:sp>
        <p:nvSpPr>
          <p:cNvPr id="68610" name="Rectangle 3"/>
          <p:cNvSpPr>
            <a:spLocks noGrp="1" noChangeArrowheads="1"/>
          </p:cNvSpPr>
          <p:nvPr>
            <p:ph type="body" idx="1"/>
          </p:nvPr>
        </p:nvSpPr>
        <p:spPr>
          <a:noFill/>
          <a:ln/>
        </p:spPr>
        <p:txBody>
          <a:bodyPr/>
          <a:lstStyle/>
          <a:p>
            <a:r>
              <a:rPr lang="lv-LV" smtClean="0"/>
              <a:t>The SEA organizes</a:t>
            </a:r>
            <a:r>
              <a:rPr lang="lv-LV" b="1" smtClean="0"/>
              <a:t> Information days </a:t>
            </a:r>
            <a:r>
              <a:rPr lang="lv-LV" smtClean="0"/>
              <a:t>for the customers in order to provide information on the available services and informative support in the job search process. Information days take place at all of the 28 NVA affiliates at least once a week.</a:t>
            </a:r>
            <a:br>
              <a:rPr lang="lv-LV" smtClean="0"/>
            </a:br>
            <a:endParaRPr lang="lv-LV" b="1" smtClean="0"/>
          </a:p>
          <a:p>
            <a:r>
              <a:rPr lang="en-GB" b="1" smtClean="0"/>
              <a:t>Measures to enhance competitiveness </a:t>
            </a:r>
            <a:r>
              <a:rPr lang="en-GB" smtClean="0"/>
              <a:t>(firstly introduced in 1991) - different short courses, seminars, lectures and consultations offered to unemployed in areas such as communications skills, networking, negotiation, job-finding and interview skills, motivation etc.</a:t>
            </a:r>
          </a:p>
          <a:p>
            <a:r>
              <a:rPr lang="en-GB" smtClean="0"/>
              <a:t>These measures are aimed particularly on improvement of social and functional skills and provide psychological support, basic skills and abilities necessary for the labour market, as well as an acquisition of work finding techniques and non-formal education programmes, including knowledge of the state official language, as well as other activities, facilitating the competitiveness of unemployed and persons seeking employment in the labour market.</a:t>
            </a:r>
            <a:endParaRPr lang="lv-LV"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Slide Image Placeholder 1"/>
          <p:cNvSpPr>
            <a:spLocks noGrp="1" noRot="1" noChangeAspect="1" noTextEdit="1"/>
          </p:cNvSpPr>
          <p:nvPr>
            <p:ph type="sldImg"/>
          </p:nvPr>
        </p:nvSpPr>
        <p:spPr>
          <a:xfrm>
            <a:off x="917575" y="742950"/>
            <a:ext cx="4962525" cy="3722688"/>
          </a:xfrm>
          <a:ln/>
        </p:spPr>
      </p:sp>
      <p:sp>
        <p:nvSpPr>
          <p:cNvPr id="83970" name="Notes Placeholder 2"/>
          <p:cNvSpPr>
            <a:spLocks noGrp="1"/>
          </p:cNvSpPr>
          <p:nvPr>
            <p:ph type="body" idx="1"/>
          </p:nvPr>
        </p:nvSpPr>
        <p:spPr>
          <a:xfrm>
            <a:off x="679450" y="4714875"/>
            <a:ext cx="5438775" cy="4468813"/>
          </a:xfrm>
          <a:noFill/>
          <a:ln/>
        </p:spPr>
        <p:txBody>
          <a:bodyPr lIns="94851" tIns="47425" rIns="94851" bIns="47425"/>
          <a:lstStyle/>
          <a:p>
            <a:pPr>
              <a:lnSpc>
                <a:spcPct val="80000"/>
              </a:lnSpc>
            </a:pPr>
            <a:r>
              <a:rPr lang="lv-LV" sz="800" smtClean="0"/>
              <a:t>Neformālās izglītības un profesionālās apmācību programmas bezdarbniekiem ievērojami veicina nodarbinātību, ko parāda gan nodarbinātības līmenis 6 mēnešus pēc apmācībām (zilais stabiņš), gan nodarbinātības līmenis 18 mēnešus pēc apmācībām (oranžais stabiņš).</a:t>
            </a:r>
            <a:endParaRPr lang="lv-LV" sz="800" b="1" smtClean="0"/>
          </a:p>
          <a:p>
            <a:pPr>
              <a:lnSpc>
                <a:spcPct val="80000"/>
              </a:lnSpc>
            </a:pPr>
            <a:endParaRPr lang="lv-LV" sz="800" b="1" smtClean="0"/>
          </a:p>
          <a:p>
            <a:pPr>
              <a:lnSpc>
                <a:spcPct val="80000"/>
              </a:lnSpc>
            </a:pPr>
            <a:r>
              <a:rPr lang="lv-LV" sz="800" b="1" smtClean="0"/>
              <a:t>Kopumā vislabāk darbojošās programmas </a:t>
            </a:r>
            <a:r>
              <a:rPr lang="lv-LV" sz="800" b="1" i="1" smtClean="0"/>
              <a:t>vīriešiem </a:t>
            </a:r>
            <a:r>
              <a:rPr lang="lv-LV" sz="800" b="1" smtClean="0"/>
              <a:t>ir:                                                        </a:t>
            </a:r>
          </a:p>
          <a:p>
            <a:pPr>
              <a:lnSpc>
                <a:spcPct val="80000"/>
              </a:lnSpc>
              <a:buFontTx/>
              <a:buChar char="-"/>
            </a:pPr>
            <a:r>
              <a:rPr lang="lv-LV" sz="800" i="1" smtClean="0"/>
              <a:t>profesionālā apmācība roku darbos, kā arī pakalpojumu  un pārdošanas jomā;                                                 </a:t>
            </a:r>
          </a:p>
          <a:p>
            <a:pPr>
              <a:lnSpc>
                <a:spcPct val="80000"/>
              </a:lnSpc>
              <a:buFontTx/>
              <a:buChar char="-"/>
            </a:pPr>
            <a:r>
              <a:rPr lang="lv-LV" sz="800" i="1" smtClean="0"/>
              <a:t>darba devēja nodrošinātā apmācība darbos, kas nav vienkāršas profesijas jeb roku darbs;                                                                                     	</a:t>
            </a:r>
          </a:p>
          <a:p>
            <a:pPr>
              <a:lnSpc>
                <a:spcPct val="80000"/>
              </a:lnSpc>
              <a:buFontTx/>
              <a:buChar char="-"/>
            </a:pPr>
            <a:r>
              <a:rPr lang="lv-LV" sz="800" i="1" smtClean="0"/>
              <a:t>neformālās izglītības programmas projektu vadībā un programmatūrā;                                         </a:t>
            </a:r>
          </a:p>
          <a:p>
            <a:pPr>
              <a:lnSpc>
                <a:spcPct val="80000"/>
              </a:lnSpc>
              <a:buFontTx/>
              <a:buChar char="-"/>
            </a:pPr>
            <a:r>
              <a:rPr lang="lv-LV" sz="800" i="1" smtClean="0"/>
              <a:t>neformālās izglītības programmas profesionāliem transporta līdzekļu un rūpniecisko transporta līdzekļu vadītājiem </a:t>
            </a:r>
            <a:endParaRPr lang="lv-LV" sz="800" b="1" smtClean="0"/>
          </a:p>
          <a:p>
            <a:pPr>
              <a:lnSpc>
                <a:spcPct val="80000"/>
              </a:lnSpc>
            </a:pPr>
            <a:endParaRPr lang="lv-LV" sz="800" b="1" smtClean="0"/>
          </a:p>
          <a:p>
            <a:pPr>
              <a:lnSpc>
                <a:spcPct val="80000"/>
              </a:lnSpc>
            </a:pPr>
            <a:r>
              <a:rPr lang="lv-LV" sz="800" b="1" smtClean="0"/>
              <a:t>S</a:t>
            </a:r>
            <a:r>
              <a:rPr lang="lv-LV" sz="800" b="1" i="1" smtClean="0"/>
              <a:t>ievietēm </a:t>
            </a:r>
            <a:r>
              <a:rPr lang="lv-LV" sz="800" b="1" smtClean="0"/>
              <a:t>vislabāk darbojošās programmas ir:</a:t>
            </a:r>
            <a:endParaRPr lang="lv-LV" sz="800" b="1" i="1" smtClean="0"/>
          </a:p>
          <a:p>
            <a:pPr>
              <a:lnSpc>
                <a:spcPct val="80000"/>
              </a:lnSpc>
              <a:buFontTx/>
              <a:buChar char="•"/>
            </a:pPr>
            <a:r>
              <a:rPr lang="lv-LV" sz="800" i="1" smtClean="0"/>
              <a:t>darba devēja nodrošināta apmācība vienkārša roku darba veikšanai;     </a:t>
            </a:r>
          </a:p>
          <a:p>
            <a:pPr>
              <a:lnSpc>
                <a:spcPct val="80000"/>
              </a:lnSpc>
              <a:buFontTx/>
              <a:buChar char="•"/>
            </a:pPr>
            <a:r>
              <a:rPr lang="lv-LV" sz="800" i="1" smtClean="0"/>
              <a:t>profesionāla apmācība roku darba veikšanai, kā arī pakalpojumu un pārdošanas jomā;</a:t>
            </a:r>
          </a:p>
          <a:p>
            <a:pPr>
              <a:lnSpc>
                <a:spcPct val="80000"/>
              </a:lnSpc>
              <a:buFontTx/>
              <a:buChar char="•"/>
            </a:pPr>
            <a:r>
              <a:rPr lang="lv-LV" sz="800" i="1" smtClean="0"/>
              <a:t>neformālās izglītības programma IT (pamatprasmes);</a:t>
            </a:r>
          </a:p>
          <a:p>
            <a:pPr>
              <a:lnSpc>
                <a:spcPct val="80000"/>
              </a:lnSpc>
              <a:buFontTx/>
              <a:buChar char="•"/>
            </a:pPr>
            <a:r>
              <a:rPr lang="lv-LV" sz="800" i="1" smtClean="0"/>
              <a:t>neformālās izglītības programmas valsts valodas (2. un 3. kategorija) un angļu valodas (vidējais 	līmenis)</a:t>
            </a:r>
          </a:p>
          <a:p>
            <a:pPr>
              <a:lnSpc>
                <a:spcPct val="80000"/>
              </a:lnSpc>
            </a:pPr>
            <a:endParaRPr lang="lv-LV" sz="800" smtClean="0"/>
          </a:p>
          <a:p>
            <a:pPr>
              <a:lnSpc>
                <a:spcPct val="80000"/>
              </a:lnSpc>
            </a:pPr>
            <a:r>
              <a:rPr lang="lv-LV" sz="800" smtClean="0"/>
              <a:t>Dzeltenais stabiņš norāda uz ievērojamām algas atšķirībām salīdzinājumā ar līdzvērtīgiem citu programmu dalībniekiem vai dalībniekiem, kas nav piedalījušies programmā. Redzams, ka visievērojamākās atšķirības pastāv darba devēju nodrošināto apmācību dalībnieku vidū (pakalpojumu un pārdošanas joma - abiem dzimumiem; roku darbs – vīriešiem; darbs, kas nav roku darbs - sievietēm). </a:t>
            </a:r>
          </a:p>
          <a:p>
            <a:pPr>
              <a:lnSpc>
                <a:spcPct val="80000"/>
              </a:lnSpc>
            </a:pPr>
            <a:r>
              <a:rPr lang="lv-LV" sz="800" smtClean="0"/>
              <a:t>______________________________________________________________________________________________________________________________________________________________</a:t>
            </a:r>
          </a:p>
          <a:p>
            <a:pPr>
              <a:lnSpc>
                <a:spcPct val="80000"/>
              </a:lnSpc>
            </a:pPr>
            <a:endParaRPr lang="lv-LV" sz="800" smtClean="0"/>
          </a:p>
          <a:p>
            <a:pPr>
              <a:lnSpc>
                <a:spcPct val="80000"/>
              </a:lnSpc>
            </a:pPr>
            <a:r>
              <a:rPr lang="lv-LV" sz="800" smtClean="0"/>
              <a:t>Modelis - varbūtības vienība (nodarbinātībai) un peļņas vienādojums</a:t>
            </a:r>
          </a:p>
          <a:p>
            <a:pPr>
              <a:lnSpc>
                <a:spcPct val="80000"/>
              </a:lnSpc>
            </a:pPr>
            <a:endParaRPr lang="lv-LV" sz="800" smtClean="0"/>
          </a:p>
          <a:p>
            <a:pPr>
              <a:lnSpc>
                <a:spcPct val="80000"/>
              </a:lnSpc>
            </a:pPr>
            <a:r>
              <a:rPr lang="lv-LV" sz="800" smtClean="0"/>
              <a:t>Zilais stabiņš = nodarbinātības ietekme pēc 6 mēnešiem</a:t>
            </a:r>
          </a:p>
          <a:p>
            <a:pPr>
              <a:lnSpc>
                <a:spcPct val="80000"/>
              </a:lnSpc>
            </a:pPr>
            <a:r>
              <a:rPr lang="lv-LV" sz="800" smtClean="0"/>
              <a:t>Rozā stabiņš = nodarbinātības ietekme pēc 18 mēnešiem</a:t>
            </a:r>
          </a:p>
          <a:p>
            <a:pPr>
              <a:lnSpc>
                <a:spcPct val="80000"/>
              </a:lnSpc>
            </a:pPr>
            <a:r>
              <a:rPr lang="lv-LV" sz="800" smtClean="0"/>
              <a:t>Dzeltenais = atspoguļo ietekmi uz peļņu (kopējā peļņa/ nostrādāto mēnešu skaits) - parāda būtisku ietekmi (nerādīt stabiņu, tad nav peļņas starpības dalībnieku starpā) </a:t>
            </a:r>
          </a:p>
          <a:p>
            <a:pPr>
              <a:lnSpc>
                <a:spcPct val="80000"/>
              </a:lnSpc>
            </a:pPr>
            <a:endParaRPr lang="lv-LV" sz="800" smtClean="0"/>
          </a:p>
          <a:p>
            <a:pPr>
              <a:lnSpc>
                <a:spcPct val="80000"/>
              </a:lnSpc>
            </a:pPr>
            <a:r>
              <a:rPr lang="lv-LV" sz="800" smtClean="0"/>
              <a:t>Sievietes paliek darba devēja nodrošinātā apmācību programmā 6 mēnešus, jo tas ir obligāti, līdz ar to īstermiņa efekts - dārgi, jo pirmos 6 mēnešus tiek subsidēts</a:t>
            </a:r>
          </a:p>
          <a:p>
            <a:pPr>
              <a:lnSpc>
                <a:spcPct val="80000"/>
              </a:lnSpc>
            </a:pPr>
            <a:endParaRPr lang="lv-LV" sz="800" smtClean="0"/>
          </a:p>
          <a:p>
            <a:pPr>
              <a:lnSpc>
                <a:spcPct val="80000"/>
              </a:lnSpc>
            </a:pPr>
            <a:r>
              <a:rPr lang="lv-LV" sz="800" smtClean="0"/>
              <a:t>Analizētas 74 šauras programmas</a:t>
            </a:r>
          </a:p>
          <a:p>
            <a:pPr>
              <a:lnSpc>
                <a:spcPct val="80000"/>
              </a:lnSpc>
            </a:pPr>
            <a:endParaRPr lang="lv-LV" sz="800" smtClean="0"/>
          </a:p>
          <a:p>
            <a:pPr>
              <a:lnSpc>
                <a:spcPct val="80000"/>
              </a:lnSpc>
            </a:pPr>
            <a:r>
              <a:rPr lang="lv-LV" sz="800" smtClean="0"/>
              <a:t>Ilguma ietekme - nelielāka vidējā termiņa nekā starpposma - tie, kas nepiedalās, panāk dalībniekus</a:t>
            </a:r>
          </a:p>
          <a:p>
            <a:pPr>
              <a:lnSpc>
                <a:spcPct val="80000"/>
              </a:lnSpc>
            </a:pPr>
            <a:endParaRPr lang="lv-LV" sz="800" smtClean="0"/>
          </a:p>
          <a:p>
            <a:pPr>
              <a:lnSpc>
                <a:spcPct val="80000"/>
              </a:lnSpc>
            </a:pPr>
            <a:r>
              <a:rPr lang="lv-LV" sz="800" smtClean="0"/>
              <a:t>Skaidrojums par zemākām sieviešu algām - darba devēji iegūst darbiniekus, kam nav citu iespēju - līdz ar to zema iespēja aizstāvēt savas intereses, vai tādas nav vispār (piem., vietējā lielveikalu ķēde Maxima)</a:t>
            </a:r>
          </a:p>
          <a:p>
            <a:pPr>
              <a:lnSpc>
                <a:spcPct val="80000"/>
              </a:lnSpc>
            </a:pPr>
            <a:endParaRPr lang="lv-LV" sz="800" smtClean="0"/>
          </a:p>
          <a:p>
            <a:pPr>
              <a:lnSpc>
                <a:spcPct val="80000"/>
              </a:lnSpc>
            </a:pPr>
            <a:r>
              <a:rPr lang="lv-LV" sz="800" smtClean="0"/>
              <a:t>Parādīta tikai statistiski būtiskā nozīme. Kontroles: vecums, izglītība, etniskā piederība, pilsonība, sertificētas valsts valodas zināšanas, reģions (VNA nodaļa), ģimenes stāvoklis, darba pieredze kopš 2005. gada janvāra, maksimālie 12 mēnešu vidējie faktiskie ienākumi pēdējo 3 gadu laikā, sākotnēji piešķirtā bezdarbnieka pabalsta lielums un tā saņemšanas laiks attiecīgajā laikposmā, invaliditāte, laika noteiktā ietekme (kontrole pār darba pieprasījumu)</a:t>
            </a:r>
          </a:p>
        </p:txBody>
      </p:sp>
      <p:sp>
        <p:nvSpPr>
          <p:cNvPr id="4" name="Slide Number Placeholder 3"/>
          <p:cNvSpPr txBox="1">
            <a:spLocks noGrp="1"/>
          </p:cNvSpPr>
          <p:nvPr/>
        </p:nvSpPr>
        <p:spPr>
          <a:xfrm>
            <a:off x="3849688" y="9428163"/>
            <a:ext cx="2946400" cy="496887"/>
          </a:xfrm>
          <a:prstGeom prst="rect">
            <a:avLst/>
          </a:prstGeom>
          <a:noFill/>
        </p:spPr>
        <p:txBody>
          <a:bodyPr lIns="94851" tIns="47425" rIns="94851" bIns="47425" anchor="b"/>
          <a:lstStyle/>
          <a:p>
            <a:pPr algn="r" fontAlgn="auto">
              <a:spcBef>
                <a:spcPts val="0"/>
              </a:spcBef>
              <a:spcAft>
                <a:spcPts val="0"/>
              </a:spcAft>
              <a:defRPr/>
            </a:pPr>
            <a:fld id="{F5F47707-2A64-40E6-A815-43589595F9BD}" type="slidenum">
              <a:rPr lang="lv-LV" sz="1200">
                <a:latin typeface="+mn-lt"/>
              </a:rPr>
              <a:pPr algn="r" fontAlgn="auto">
                <a:spcBef>
                  <a:spcPts val="0"/>
                </a:spcBef>
                <a:spcAft>
                  <a:spcPts val="0"/>
                </a:spcAft>
                <a:defRPr/>
              </a:pPr>
              <a:t>28</a:t>
            </a:fld>
            <a:endParaRPr lang="lv-LV" sz="1200">
              <a:latin typeface="+mn-lt"/>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Rectangle 2"/>
          <p:cNvSpPr>
            <a:spLocks noGrp="1" noRot="1" noChangeAspect="1" noChangeArrowheads="1" noTextEdit="1"/>
          </p:cNvSpPr>
          <p:nvPr>
            <p:ph type="sldImg"/>
          </p:nvPr>
        </p:nvSpPr>
        <p:spPr>
          <a:xfrm>
            <a:off x="917575" y="744538"/>
            <a:ext cx="4962525" cy="3722687"/>
          </a:xfrm>
          <a:ln/>
        </p:spPr>
      </p:sp>
      <p:sp>
        <p:nvSpPr>
          <p:cNvPr id="86018" name="Rectangle 3"/>
          <p:cNvSpPr>
            <a:spLocks noGrp="1" noChangeArrowheads="1"/>
          </p:cNvSpPr>
          <p:nvPr>
            <p:ph type="body" idx="1"/>
          </p:nvPr>
        </p:nvSpPr>
        <p:spPr>
          <a:noFill/>
          <a:ln/>
        </p:spPr>
        <p:txBody>
          <a:bodyPr/>
          <a:lstStyle/>
          <a:p>
            <a:r>
              <a:rPr lang="lv-LV" smtClean="0"/>
              <a:t>December 2013</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Virsraksta slaids">
    <p:spTree>
      <p:nvGrpSpPr>
        <p:cNvPr id="1" name=""/>
        <p:cNvGrpSpPr/>
        <p:nvPr/>
      </p:nvGrpSpPr>
      <p:grpSpPr>
        <a:xfrm>
          <a:off x="0" y="0"/>
          <a:ext cx="0" cy="0"/>
          <a:chOff x="0" y="0"/>
          <a:chExt cx="0" cy="0"/>
        </a:xfrm>
      </p:grpSpPr>
      <p:sp>
        <p:nvSpPr>
          <p:cNvPr id="2" name="Virsraksts 1"/>
          <p:cNvSpPr>
            <a:spLocks noGrp="1"/>
          </p:cNvSpPr>
          <p:nvPr>
            <p:ph type="ctrTitle"/>
          </p:nvPr>
        </p:nvSpPr>
        <p:spPr>
          <a:xfrm>
            <a:off x="685800" y="2130425"/>
            <a:ext cx="7772400" cy="1470025"/>
          </a:xfrm>
        </p:spPr>
        <p:txBody>
          <a:bodyPr/>
          <a:lstStyle/>
          <a:p>
            <a:r>
              <a:rPr lang="lv-LV" smtClean="0"/>
              <a:t>Rediģēt šablona virsraksta stilu</a:t>
            </a:r>
            <a:endParaRPr lang="lv-LV"/>
          </a:p>
        </p:txBody>
      </p:sp>
      <p:sp>
        <p:nvSpPr>
          <p:cNvPr id="3" name="Apakšvirsraksts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lv-LV" smtClean="0"/>
              <a:t>Rediģēt šablona apakšvirsraksta stilu</a:t>
            </a:r>
            <a:endParaRPr lang="lv-LV"/>
          </a:p>
        </p:txBody>
      </p:sp>
      <p:sp>
        <p:nvSpPr>
          <p:cNvPr id="4" name="Datuma vietturis 3"/>
          <p:cNvSpPr>
            <a:spLocks noGrp="1"/>
          </p:cNvSpPr>
          <p:nvPr>
            <p:ph type="dt" sz="half" idx="10"/>
          </p:nvPr>
        </p:nvSpPr>
        <p:spPr/>
        <p:txBody>
          <a:bodyPr/>
          <a:lstStyle>
            <a:lvl1pPr>
              <a:defRPr/>
            </a:lvl1pPr>
          </a:lstStyle>
          <a:p>
            <a:pPr>
              <a:defRPr/>
            </a:pPr>
            <a:fld id="{02DDD31C-F77D-471B-9543-F2F8997E35C0}" type="datetimeFigureOut">
              <a:rPr lang="lv-LV"/>
              <a:pPr>
                <a:defRPr/>
              </a:pPr>
              <a:t>25.06.2014</a:t>
            </a:fld>
            <a:endParaRPr lang="lv-LV"/>
          </a:p>
        </p:txBody>
      </p:sp>
      <p:sp>
        <p:nvSpPr>
          <p:cNvPr id="5" name="Kājenes vietturis 4"/>
          <p:cNvSpPr>
            <a:spLocks noGrp="1"/>
          </p:cNvSpPr>
          <p:nvPr>
            <p:ph type="ftr" sz="quarter" idx="11"/>
          </p:nvPr>
        </p:nvSpPr>
        <p:spPr/>
        <p:txBody>
          <a:bodyPr/>
          <a:lstStyle>
            <a:lvl1pPr>
              <a:defRPr/>
            </a:lvl1pPr>
          </a:lstStyle>
          <a:p>
            <a:pPr>
              <a:defRPr/>
            </a:pPr>
            <a:endParaRPr lang="lv-LV"/>
          </a:p>
        </p:txBody>
      </p:sp>
      <p:sp>
        <p:nvSpPr>
          <p:cNvPr id="6" name="Slaida numura vietturis 5"/>
          <p:cNvSpPr>
            <a:spLocks noGrp="1"/>
          </p:cNvSpPr>
          <p:nvPr>
            <p:ph type="sldNum" sz="quarter" idx="12"/>
          </p:nvPr>
        </p:nvSpPr>
        <p:spPr/>
        <p:txBody>
          <a:bodyPr/>
          <a:lstStyle>
            <a:lvl1pPr>
              <a:defRPr/>
            </a:lvl1pPr>
          </a:lstStyle>
          <a:p>
            <a:pPr>
              <a:defRPr/>
            </a:pPr>
            <a:fld id="{F0709678-4925-47D6-9002-98DA556483E8}"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Virsraksts un vertikāls teksts">
    <p:spTree>
      <p:nvGrpSpPr>
        <p:cNvPr id="1" name=""/>
        <p:cNvGrpSpPr/>
        <p:nvPr/>
      </p:nvGrpSpPr>
      <p:grpSpPr>
        <a:xfrm>
          <a:off x="0" y="0"/>
          <a:ext cx="0" cy="0"/>
          <a:chOff x="0" y="0"/>
          <a:chExt cx="0" cy="0"/>
        </a:xfrm>
      </p:grpSpPr>
      <p:sp>
        <p:nvSpPr>
          <p:cNvPr id="2" name="Virsraksts 1"/>
          <p:cNvSpPr>
            <a:spLocks noGrp="1"/>
          </p:cNvSpPr>
          <p:nvPr>
            <p:ph type="title"/>
          </p:nvPr>
        </p:nvSpPr>
        <p:spPr/>
        <p:txBody>
          <a:bodyPr/>
          <a:lstStyle/>
          <a:p>
            <a:r>
              <a:rPr lang="lv-LV" smtClean="0"/>
              <a:t>Rediģēt šablona virsraksta stilu</a:t>
            </a:r>
            <a:endParaRPr lang="lv-LV"/>
          </a:p>
        </p:txBody>
      </p:sp>
      <p:sp>
        <p:nvSpPr>
          <p:cNvPr id="3" name="Vertikāls teksta vietturis 2"/>
          <p:cNvSpPr>
            <a:spLocks noGrp="1"/>
          </p:cNvSpPr>
          <p:nvPr>
            <p:ph type="body" orient="vert" idx="1"/>
          </p:nvPr>
        </p:nvSpPr>
        <p:spPr/>
        <p:txBody>
          <a:bodyPr vert="eaVert"/>
          <a:lstStyle/>
          <a:p>
            <a:pPr lvl="0"/>
            <a:r>
              <a:rPr lang="lv-LV" smtClean="0"/>
              <a:t>Rediģēt šablona teksta stilus</a:t>
            </a:r>
          </a:p>
          <a:p>
            <a:pPr lvl="1"/>
            <a:r>
              <a:rPr lang="lv-LV" smtClean="0"/>
              <a:t>Otrais līmenis</a:t>
            </a:r>
          </a:p>
          <a:p>
            <a:pPr lvl="2"/>
            <a:r>
              <a:rPr lang="lv-LV" smtClean="0"/>
              <a:t>Trešais līmenis</a:t>
            </a:r>
          </a:p>
          <a:p>
            <a:pPr lvl="3"/>
            <a:r>
              <a:rPr lang="lv-LV" smtClean="0"/>
              <a:t>Ceturtais līmenis</a:t>
            </a:r>
          </a:p>
          <a:p>
            <a:pPr lvl="4"/>
            <a:r>
              <a:rPr lang="lv-LV" smtClean="0"/>
              <a:t>Piektais līmenis</a:t>
            </a:r>
            <a:endParaRPr lang="lv-LV"/>
          </a:p>
        </p:txBody>
      </p:sp>
      <p:sp>
        <p:nvSpPr>
          <p:cNvPr id="4" name="Datuma vietturis 3"/>
          <p:cNvSpPr>
            <a:spLocks noGrp="1"/>
          </p:cNvSpPr>
          <p:nvPr>
            <p:ph type="dt" sz="half" idx="10"/>
          </p:nvPr>
        </p:nvSpPr>
        <p:spPr/>
        <p:txBody>
          <a:bodyPr/>
          <a:lstStyle>
            <a:lvl1pPr>
              <a:defRPr/>
            </a:lvl1pPr>
          </a:lstStyle>
          <a:p>
            <a:pPr>
              <a:defRPr/>
            </a:pPr>
            <a:fld id="{6FA730E1-B17C-4ED0-B64D-50189B50A7C3}" type="datetimeFigureOut">
              <a:rPr lang="lv-LV"/>
              <a:pPr>
                <a:defRPr/>
              </a:pPr>
              <a:t>25.06.2014</a:t>
            </a:fld>
            <a:endParaRPr lang="lv-LV"/>
          </a:p>
        </p:txBody>
      </p:sp>
      <p:sp>
        <p:nvSpPr>
          <p:cNvPr id="5" name="Kājenes vietturis 4"/>
          <p:cNvSpPr>
            <a:spLocks noGrp="1"/>
          </p:cNvSpPr>
          <p:nvPr>
            <p:ph type="ftr" sz="quarter" idx="11"/>
          </p:nvPr>
        </p:nvSpPr>
        <p:spPr/>
        <p:txBody>
          <a:bodyPr/>
          <a:lstStyle>
            <a:lvl1pPr>
              <a:defRPr/>
            </a:lvl1pPr>
          </a:lstStyle>
          <a:p>
            <a:pPr>
              <a:defRPr/>
            </a:pPr>
            <a:endParaRPr lang="lv-LV"/>
          </a:p>
        </p:txBody>
      </p:sp>
      <p:sp>
        <p:nvSpPr>
          <p:cNvPr id="6" name="Slaida numura vietturis 5"/>
          <p:cNvSpPr>
            <a:spLocks noGrp="1"/>
          </p:cNvSpPr>
          <p:nvPr>
            <p:ph type="sldNum" sz="quarter" idx="12"/>
          </p:nvPr>
        </p:nvSpPr>
        <p:spPr/>
        <p:txBody>
          <a:bodyPr/>
          <a:lstStyle>
            <a:lvl1pPr>
              <a:defRPr/>
            </a:lvl1pPr>
          </a:lstStyle>
          <a:p>
            <a:pPr>
              <a:defRPr/>
            </a:pPr>
            <a:fld id="{D6D2C8E8-CC47-44C6-A40B-38DFEE0D0AC6}"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āls virsraksts un teksts">
    <p:spTree>
      <p:nvGrpSpPr>
        <p:cNvPr id="1" name=""/>
        <p:cNvGrpSpPr/>
        <p:nvPr/>
      </p:nvGrpSpPr>
      <p:grpSpPr>
        <a:xfrm>
          <a:off x="0" y="0"/>
          <a:ext cx="0" cy="0"/>
          <a:chOff x="0" y="0"/>
          <a:chExt cx="0" cy="0"/>
        </a:xfrm>
      </p:grpSpPr>
      <p:sp>
        <p:nvSpPr>
          <p:cNvPr id="2" name="Vertikāls virsraksts 1"/>
          <p:cNvSpPr>
            <a:spLocks noGrp="1"/>
          </p:cNvSpPr>
          <p:nvPr>
            <p:ph type="title" orient="vert"/>
          </p:nvPr>
        </p:nvSpPr>
        <p:spPr>
          <a:xfrm>
            <a:off x="6629400" y="274638"/>
            <a:ext cx="2057400" cy="5851525"/>
          </a:xfrm>
        </p:spPr>
        <p:txBody>
          <a:bodyPr vert="eaVert"/>
          <a:lstStyle/>
          <a:p>
            <a:r>
              <a:rPr lang="lv-LV" smtClean="0"/>
              <a:t>Rediģēt šablona virsraksta stilu</a:t>
            </a:r>
            <a:endParaRPr lang="lv-LV"/>
          </a:p>
        </p:txBody>
      </p:sp>
      <p:sp>
        <p:nvSpPr>
          <p:cNvPr id="3" name="Vertikāls teksta vietturis 2"/>
          <p:cNvSpPr>
            <a:spLocks noGrp="1"/>
          </p:cNvSpPr>
          <p:nvPr>
            <p:ph type="body" orient="vert" idx="1"/>
          </p:nvPr>
        </p:nvSpPr>
        <p:spPr>
          <a:xfrm>
            <a:off x="457200" y="274638"/>
            <a:ext cx="6019800" cy="5851525"/>
          </a:xfrm>
        </p:spPr>
        <p:txBody>
          <a:bodyPr vert="eaVert"/>
          <a:lstStyle/>
          <a:p>
            <a:pPr lvl="0"/>
            <a:r>
              <a:rPr lang="lv-LV" smtClean="0"/>
              <a:t>Rediģēt šablona teksta stilus</a:t>
            </a:r>
          </a:p>
          <a:p>
            <a:pPr lvl="1"/>
            <a:r>
              <a:rPr lang="lv-LV" smtClean="0"/>
              <a:t>Otrais līmenis</a:t>
            </a:r>
          </a:p>
          <a:p>
            <a:pPr lvl="2"/>
            <a:r>
              <a:rPr lang="lv-LV" smtClean="0"/>
              <a:t>Trešais līmenis</a:t>
            </a:r>
          </a:p>
          <a:p>
            <a:pPr lvl="3"/>
            <a:r>
              <a:rPr lang="lv-LV" smtClean="0"/>
              <a:t>Ceturtais līmenis</a:t>
            </a:r>
          </a:p>
          <a:p>
            <a:pPr lvl="4"/>
            <a:r>
              <a:rPr lang="lv-LV" smtClean="0"/>
              <a:t>Piektais līmenis</a:t>
            </a:r>
            <a:endParaRPr lang="lv-LV"/>
          </a:p>
        </p:txBody>
      </p:sp>
      <p:sp>
        <p:nvSpPr>
          <p:cNvPr id="4" name="Datuma vietturis 3"/>
          <p:cNvSpPr>
            <a:spLocks noGrp="1"/>
          </p:cNvSpPr>
          <p:nvPr>
            <p:ph type="dt" sz="half" idx="10"/>
          </p:nvPr>
        </p:nvSpPr>
        <p:spPr/>
        <p:txBody>
          <a:bodyPr/>
          <a:lstStyle>
            <a:lvl1pPr>
              <a:defRPr/>
            </a:lvl1pPr>
          </a:lstStyle>
          <a:p>
            <a:pPr>
              <a:defRPr/>
            </a:pPr>
            <a:fld id="{694EA7D6-BB9A-4F28-A8B7-546DD67B8FB6}" type="datetimeFigureOut">
              <a:rPr lang="lv-LV"/>
              <a:pPr>
                <a:defRPr/>
              </a:pPr>
              <a:t>25.06.2014</a:t>
            </a:fld>
            <a:endParaRPr lang="lv-LV"/>
          </a:p>
        </p:txBody>
      </p:sp>
      <p:sp>
        <p:nvSpPr>
          <p:cNvPr id="5" name="Kājenes vietturis 4"/>
          <p:cNvSpPr>
            <a:spLocks noGrp="1"/>
          </p:cNvSpPr>
          <p:nvPr>
            <p:ph type="ftr" sz="quarter" idx="11"/>
          </p:nvPr>
        </p:nvSpPr>
        <p:spPr/>
        <p:txBody>
          <a:bodyPr/>
          <a:lstStyle>
            <a:lvl1pPr>
              <a:defRPr/>
            </a:lvl1pPr>
          </a:lstStyle>
          <a:p>
            <a:pPr>
              <a:defRPr/>
            </a:pPr>
            <a:endParaRPr lang="lv-LV"/>
          </a:p>
        </p:txBody>
      </p:sp>
      <p:sp>
        <p:nvSpPr>
          <p:cNvPr id="6" name="Slaida numura vietturis 5"/>
          <p:cNvSpPr>
            <a:spLocks noGrp="1"/>
          </p:cNvSpPr>
          <p:nvPr>
            <p:ph type="sldNum" sz="quarter" idx="12"/>
          </p:nvPr>
        </p:nvSpPr>
        <p:spPr/>
        <p:txBody>
          <a:bodyPr/>
          <a:lstStyle>
            <a:lvl1pPr>
              <a:defRPr/>
            </a:lvl1pPr>
          </a:lstStyle>
          <a:p>
            <a:pPr>
              <a:defRPr/>
            </a:pPr>
            <a:fld id="{C8A8BB6F-E15E-49BD-82B7-CC99A0F5ADBF}" type="slidenum">
              <a:rPr lang="lv-LV"/>
              <a:pPr>
                <a:defRPr/>
              </a:pPr>
              <a:t>‹#›</a:t>
            </a:fld>
            <a:endParaRPr lang="lv-LV"/>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endParaRPr lang="lv-LV"/>
          </a:p>
        </p:txBody>
      </p:sp>
      <p:sp>
        <p:nvSpPr>
          <p:cNvPr id="3" name="Text Placeholder 2"/>
          <p:cNvSpPr>
            <a:spLocks noGrp="1"/>
          </p:cNvSpPr>
          <p:nvPr>
            <p:ph type="body" sz="half" idx="1"/>
          </p:nvPr>
        </p:nvSpPr>
        <p:spPr>
          <a:xfrm>
            <a:off x="457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lv-LV"/>
          </a:p>
        </p:txBody>
      </p:sp>
      <p:sp>
        <p:nvSpPr>
          <p:cNvPr id="4" name="Content Placeholder 3"/>
          <p:cNvSpPr>
            <a:spLocks noGrp="1"/>
          </p:cNvSpPr>
          <p:nvPr>
            <p:ph sz="half" idx="2"/>
          </p:nvPr>
        </p:nvSpPr>
        <p:spPr>
          <a:xfrm>
            <a:off x="4648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lv-LV"/>
          </a:p>
        </p:txBody>
      </p:sp>
      <p:sp>
        <p:nvSpPr>
          <p:cNvPr id="5" name="Datuma vietturis 3"/>
          <p:cNvSpPr>
            <a:spLocks noGrp="1"/>
          </p:cNvSpPr>
          <p:nvPr>
            <p:ph type="dt" sz="half" idx="10"/>
          </p:nvPr>
        </p:nvSpPr>
        <p:spPr/>
        <p:txBody>
          <a:bodyPr/>
          <a:lstStyle>
            <a:lvl1pPr>
              <a:defRPr/>
            </a:lvl1pPr>
          </a:lstStyle>
          <a:p>
            <a:pPr>
              <a:defRPr/>
            </a:pPr>
            <a:fld id="{D228C72F-EEA7-4BCA-8953-158AA22FDF32}" type="datetimeFigureOut">
              <a:rPr lang="lv-LV"/>
              <a:pPr>
                <a:defRPr/>
              </a:pPr>
              <a:t>25.06.2014</a:t>
            </a:fld>
            <a:endParaRPr lang="lv-LV"/>
          </a:p>
        </p:txBody>
      </p:sp>
      <p:sp>
        <p:nvSpPr>
          <p:cNvPr id="6" name="Kājenes vietturis 4"/>
          <p:cNvSpPr>
            <a:spLocks noGrp="1"/>
          </p:cNvSpPr>
          <p:nvPr>
            <p:ph type="ftr" sz="quarter" idx="11"/>
          </p:nvPr>
        </p:nvSpPr>
        <p:spPr/>
        <p:txBody>
          <a:bodyPr/>
          <a:lstStyle>
            <a:lvl1pPr>
              <a:defRPr/>
            </a:lvl1pPr>
          </a:lstStyle>
          <a:p>
            <a:pPr>
              <a:defRPr/>
            </a:pPr>
            <a:endParaRPr lang="lv-LV"/>
          </a:p>
        </p:txBody>
      </p:sp>
      <p:sp>
        <p:nvSpPr>
          <p:cNvPr id="7" name="Slaida numura vietturis 5"/>
          <p:cNvSpPr>
            <a:spLocks noGrp="1"/>
          </p:cNvSpPr>
          <p:nvPr>
            <p:ph type="sldNum" sz="quarter" idx="12"/>
          </p:nvPr>
        </p:nvSpPr>
        <p:spPr/>
        <p:txBody>
          <a:bodyPr/>
          <a:lstStyle>
            <a:lvl1pPr>
              <a:defRPr/>
            </a:lvl1pPr>
          </a:lstStyle>
          <a:p>
            <a:pPr>
              <a:defRPr/>
            </a:pPr>
            <a:fld id="{D320BE0D-6358-4649-AA67-4E2800B9DE43}" type="slidenum">
              <a:rPr lang="lv-LV"/>
              <a:pPr>
                <a:defRPr/>
              </a:pPr>
              <a:t>‹#›</a:t>
            </a:fld>
            <a:endParaRPr lang="lv-LV"/>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lv-LV"/>
          </a:p>
        </p:txBody>
      </p:sp>
      <p:sp>
        <p:nvSpPr>
          <p:cNvPr id="3" name="Datuma vietturis 3"/>
          <p:cNvSpPr>
            <a:spLocks noGrp="1"/>
          </p:cNvSpPr>
          <p:nvPr>
            <p:ph type="dt" sz="half" idx="10"/>
          </p:nvPr>
        </p:nvSpPr>
        <p:spPr/>
        <p:txBody>
          <a:bodyPr/>
          <a:lstStyle>
            <a:lvl1pPr>
              <a:defRPr/>
            </a:lvl1pPr>
          </a:lstStyle>
          <a:p>
            <a:pPr>
              <a:defRPr/>
            </a:pPr>
            <a:fld id="{99F9BB57-87B4-4746-9805-B60CE6977FDB}" type="datetimeFigureOut">
              <a:rPr lang="lv-LV"/>
              <a:pPr>
                <a:defRPr/>
              </a:pPr>
              <a:t>25.06.2014</a:t>
            </a:fld>
            <a:endParaRPr lang="lv-LV"/>
          </a:p>
        </p:txBody>
      </p:sp>
      <p:sp>
        <p:nvSpPr>
          <p:cNvPr id="4" name="Kājenes vietturis 4"/>
          <p:cNvSpPr>
            <a:spLocks noGrp="1"/>
          </p:cNvSpPr>
          <p:nvPr>
            <p:ph type="ftr" sz="quarter" idx="11"/>
          </p:nvPr>
        </p:nvSpPr>
        <p:spPr/>
        <p:txBody>
          <a:bodyPr/>
          <a:lstStyle>
            <a:lvl1pPr>
              <a:defRPr/>
            </a:lvl1pPr>
          </a:lstStyle>
          <a:p>
            <a:pPr>
              <a:defRPr/>
            </a:pPr>
            <a:endParaRPr lang="lv-LV"/>
          </a:p>
        </p:txBody>
      </p:sp>
      <p:sp>
        <p:nvSpPr>
          <p:cNvPr id="5" name="Slaida numura vietturis 5"/>
          <p:cNvSpPr>
            <a:spLocks noGrp="1"/>
          </p:cNvSpPr>
          <p:nvPr>
            <p:ph type="sldNum" sz="quarter" idx="12"/>
          </p:nvPr>
        </p:nvSpPr>
        <p:spPr/>
        <p:txBody>
          <a:bodyPr/>
          <a:lstStyle>
            <a:lvl1pPr>
              <a:defRPr/>
            </a:lvl1pPr>
          </a:lstStyle>
          <a:p>
            <a:pPr>
              <a:defRPr/>
            </a:pPr>
            <a:fld id="{C71856C6-6E2F-44E8-99AE-CE1F16416DC9}" type="slidenum">
              <a:rPr lang="lv-LV"/>
              <a:pPr>
                <a:defRPr/>
              </a:pPr>
              <a:t>‹#›</a:t>
            </a:fld>
            <a:endParaRPr lang="lv-LV"/>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endParaRPr lang="lv-LV"/>
          </a:p>
        </p:txBody>
      </p:sp>
      <p:sp>
        <p:nvSpPr>
          <p:cNvPr id="3" name="Table Placeholder 2"/>
          <p:cNvSpPr>
            <a:spLocks noGrp="1"/>
          </p:cNvSpPr>
          <p:nvPr>
            <p:ph type="tbl" idx="1"/>
          </p:nvPr>
        </p:nvSpPr>
        <p:spPr>
          <a:xfrm>
            <a:off x="457200" y="1600200"/>
            <a:ext cx="8229600" cy="4525963"/>
          </a:xfrm>
        </p:spPr>
        <p:txBody>
          <a:bodyPr/>
          <a:lstStyle/>
          <a:p>
            <a:pPr lvl="0"/>
            <a:endParaRPr lang="lv-LV" noProof="0"/>
          </a:p>
        </p:txBody>
      </p:sp>
      <p:sp>
        <p:nvSpPr>
          <p:cNvPr id="4" name="Datuma vietturis 3"/>
          <p:cNvSpPr>
            <a:spLocks noGrp="1"/>
          </p:cNvSpPr>
          <p:nvPr>
            <p:ph type="dt" sz="half" idx="10"/>
          </p:nvPr>
        </p:nvSpPr>
        <p:spPr/>
        <p:txBody>
          <a:bodyPr/>
          <a:lstStyle>
            <a:lvl1pPr>
              <a:defRPr/>
            </a:lvl1pPr>
          </a:lstStyle>
          <a:p>
            <a:pPr>
              <a:defRPr/>
            </a:pPr>
            <a:fld id="{ECA6498D-0100-40D2-888F-CFB4918CF9E8}" type="datetimeFigureOut">
              <a:rPr lang="lv-LV"/>
              <a:pPr>
                <a:defRPr/>
              </a:pPr>
              <a:t>25.06.2014</a:t>
            </a:fld>
            <a:endParaRPr lang="lv-LV"/>
          </a:p>
        </p:txBody>
      </p:sp>
      <p:sp>
        <p:nvSpPr>
          <p:cNvPr id="5" name="Kājenes vietturis 4"/>
          <p:cNvSpPr>
            <a:spLocks noGrp="1"/>
          </p:cNvSpPr>
          <p:nvPr>
            <p:ph type="ftr" sz="quarter" idx="11"/>
          </p:nvPr>
        </p:nvSpPr>
        <p:spPr/>
        <p:txBody>
          <a:bodyPr/>
          <a:lstStyle>
            <a:lvl1pPr>
              <a:defRPr/>
            </a:lvl1pPr>
          </a:lstStyle>
          <a:p>
            <a:pPr>
              <a:defRPr/>
            </a:pPr>
            <a:endParaRPr lang="lv-LV"/>
          </a:p>
        </p:txBody>
      </p:sp>
      <p:sp>
        <p:nvSpPr>
          <p:cNvPr id="6" name="Slaida numura vietturis 5"/>
          <p:cNvSpPr>
            <a:spLocks noGrp="1"/>
          </p:cNvSpPr>
          <p:nvPr>
            <p:ph type="sldNum" sz="quarter" idx="12"/>
          </p:nvPr>
        </p:nvSpPr>
        <p:spPr/>
        <p:txBody>
          <a:bodyPr/>
          <a:lstStyle>
            <a:lvl1pPr>
              <a:defRPr/>
            </a:lvl1pPr>
          </a:lstStyle>
          <a:p>
            <a:pPr>
              <a:defRPr/>
            </a:pPr>
            <a:fld id="{ED16BA18-EA4E-4AAF-B30F-939D175ECECD}" type="slidenum">
              <a:rPr lang="lv-LV"/>
              <a:pPr>
                <a:defRPr/>
              </a:pPr>
              <a:t>‹#›</a:t>
            </a:fld>
            <a:endParaRPr lang="lv-LV"/>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endParaRPr lang="lv-LV"/>
          </a:p>
        </p:txBody>
      </p:sp>
      <p:sp>
        <p:nvSpPr>
          <p:cNvPr id="3" name="Content Placeholder 2"/>
          <p:cNvSpPr>
            <a:spLocks noGrp="1"/>
          </p:cNvSpPr>
          <p:nvPr>
            <p:ph sz="half" idx="1"/>
          </p:nvPr>
        </p:nvSpPr>
        <p:spPr>
          <a:xfrm>
            <a:off x="457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lv-LV"/>
          </a:p>
        </p:txBody>
      </p:sp>
      <p:sp>
        <p:nvSpPr>
          <p:cNvPr id="4" name="Text Placeholder 3"/>
          <p:cNvSpPr>
            <a:spLocks noGrp="1"/>
          </p:cNvSpPr>
          <p:nvPr>
            <p:ph type="body" sz="half" idx="2"/>
          </p:nvPr>
        </p:nvSpPr>
        <p:spPr>
          <a:xfrm>
            <a:off x="4648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lv-LV"/>
          </a:p>
        </p:txBody>
      </p:sp>
      <p:sp>
        <p:nvSpPr>
          <p:cNvPr id="5" name="Datuma vietturis 3"/>
          <p:cNvSpPr>
            <a:spLocks noGrp="1"/>
          </p:cNvSpPr>
          <p:nvPr>
            <p:ph type="dt" sz="half" idx="10"/>
          </p:nvPr>
        </p:nvSpPr>
        <p:spPr/>
        <p:txBody>
          <a:bodyPr/>
          <a:lstStyle>
            <a:lvl1pPr>
              <a:defRPr/>
            </a:lvl1pPr>
          </a:lstStyle>
          <a:p>
            <a:pPr>
              <a:defRPr/>
            </a:pPr>
            <a:fld id="{4693A0A8-A8B0-4F06-BF98-821229C36D98}" type="datetimeFigureOut">
              <a:rPr lang="lv-LV"/>
              <a:pPr>
                <a:defRPr/>
              </a:pPr>
              <a:t>25.06.2014</a:t>
            </a:fld>
            <a:endParaRPr lang="lv-LV"/>
          </a:p>
        </p:txBody>
      </p:sp>
      <p:sp>
        <p:nvSpPr>
          <p:cNvPr id="6" name="Kājenes vietturis 4"/>
          <p:cNvSpPr>
            <a:spLocks noGrp="1"/>
          </p:cNvSpPr>
          <p:nvPr>
            <p:ph type="ftr" sz="quarter" idx="11"/>
          </p:nvPr>
        </p:nvSpPr>
        <p:spPr/>
        <p:txBody>
          <a:bodyPr/>
          <a:lstStyle>
            <a:lvl1pPr>
              <a:defRPr/>
            </a:lvl1pPr>
          </a:lstStyle>
          <a:p>
            <a:pPr>
              <a:defRPr/>
            </a:pPr>
            <a:endParaRPr lang="lv-LV"/>
          </a:p>
        </p:txBody>
      </p:sp>
      <p:sp>
        <p:nvSpPr>
          <p:cNvPr id="7" name="Slaida numura vietturis 5"/>
          <p:cNvSpPr>
            <a:spLocks noGrp="1"/>
          </p:cNvSpPr>
          <p:nvPr>
            <p:ph type="sldNum" sz="quarter" idx="12"/>
          </p:nvPr>
        </p:nvSpPr>
        <p:spPr/>
        <p:txBody>
          <a:bodyPr/>
          <a:lstStyle>
            <a:lvl1pPr>
              <a:defRPr/>
            </a:lvl1pPr>
          </a:lstStyle>
          <a:p>
            <a:pPr>
              <a:defRPr/>
            </a:pPr>
            <a:fld id="{662495CE-C9C5-4153-83AD-62092AFC52D5}"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Virsraksts un saturs">
    <p:spTree>
      <p:nvGrpSpPr>
        <p:cNvPr id="1" name=""/>
        <p:cNvGrpSpPr/>
        <p:nvPr/>
      </p:nvGrpSpPr>
      <p:grpSpPr>
        <a:xfrm>
          <a:off x="0" y="0"/>
          <a:ext cx="0" cy="0"/>
          <a:chOff x="0" y="0"/>
          <a:chExt cx="0" cy="0"/>
        </a:xfrm>
      </p:grpSpPr>
      <p:sp>
        <p:nvSpPr>
          <p:cNvPr id="2" name="Virsraksts 1"/>
          <p:cNvSpPr>
            <a:spLocks noGrp="1"/>
          </p:cNvSpPr>
          <p:nvPr>
            <p:ph type="title"/>
          </p:nvPr>
        </p:nvSpPr>
        <p:spPr/>
        <p:txBody>
          <a:bodyPr/>
          <a:lstStyle/>
          <a:p>
            <a:r>
              <a:rPr lang="lv-LV" smtClean="0"/>
              <a:t>Rediģēt šablona virsraksta stilu</a:t>
            </a:r>
            <a:endParaRPr lang="lv-LV"/>
          </a:p>
        </p:txBody>
      </p:sp>
      <p:sp>
        <p:nvSpPr>
          <p:cNvPr id="3" name="Satura vietturis 2"/>
          <p:cNvSpPr>
            <a:spLocks noGrp="1"/>
          </p:cNvSpPr>
          <p:nvPr>
            <p:ph idx="1"/>
          </p:nvPr>
        </p:nvSpPr>
        <p:spPr/>
        <p:txBody>
          <a:bodyPr/>
          <a:lstStyle/>
          <a:p>
            <a:pPr lvl="0"/>
            <a:r>
              <a:rPr lang="lv-LV" smtClean="0"/>
              <a:t>Rediģēt šablona teksta stilus</a:t>
            </a:r>
          </a:p>
          <a:p>
            <a:pPr lvl="1"/>
            <a:r>
              <a:rPr lang="lv-LV" smtClean="0"/>
              <a:t>Otrais līmenis</a:t>
            </a:r>
          </a:p>
          <a:p>
            <a:pPr lvl="2"/>
            <a:r>
              <a:rPr lang="lv-LV" smtClean="0"/>
              <a:t>Trešais līmenis</a:t>
            </a:r>
          </a:p>
          <a:p>
            <a:pPr lvl="3"/>
            <a:r>
              <a:rPr lang="lv-LV" smtClean="0"/>
              <a:t>Ceturtais līmenis</a:t>
            </a:r>
          </a:p>
          <a:p>
            <a:pPr lvl="4"/>
            <a:r>
              <a:rPr lang="lv-LV" smtClean="0"/>
              <a:t>Piektais līmenis</a:t>
            </a:r>
            <a:endParaRPr lang="lv-LV"/>
          </a:p>
        </p:txBody>
      </p:sp>
      <p:sp>
        <p:nvSpPr>
          <p:cNvPr id="4" name="Datuma vietturis 3"/>
          <p:cNvSpPr>
            <a:spLocks noGrp="1"/>
          </p:cNvSpPr>
          <p:nvPr>
            <p:ph type="dt" sz="half" idx="10"/>
          </p:nvPr>
        </p:nvSpPr>
        <p:spPr/>
        <p:txBody>
          <a:bodyPr/>
          <a:lstStyle>
            <a:lvl1pPr>
              <a:defRPr/>
            </a:lvl1pPr>
          </a:lstStyle>
          <a:p>
            <a:pPr>
              <a:defRPr/>
            </a:pPr>
            <a:fld id="{A90CB3C2-CCBC-48D4-97B4-5C1024A8025E}" type="datetimeFigureOut">
              <a:rPr lang="lv-LV"/>
              <a:pPr>
                <a:defRPr/>
              </a:pPr>
              <a:t>25.06.2014</a:t>
            </a:fld>
            <a:endParaRPr lang="lv-LV"/>
          </a:p>
        </p:txBody>
      </p:sp>
      <p:sp>
        <p:nvSpPr>
          <p:cNvPr id="5" name="Kājenes vietturis 4"/>
          <p:cNvSpPr>
            <a:spLocks noGrp="1"/>
          </p:cNvSpPr>
          <p:nvPr>
            <p:ph type="ftr" sz="quarter" idx="11"/>
          </p:nvPr>
        </p:nvSpPr>
        <p:spPr/>
        <p:txBody>
          <a:bodyPr/>
          <a:lstStyle>
            <a:lvl1pPr>
              <a:defRPr/>
            </a:lvl1pPr>
          </a:lstStyle>
          <a:p>
            <a:pPr>
              <a:defRPr/>
            </a:pPr>
            <a:endParaRPr lang="lv-LV"/>
          </a:p>
        </p:txBody>
      </p:sp>
      <p:sp>
        <p:nvSpPr>
          <p:cNvPr id="6" name="Slaida numura vietturis 5"/>
          <p:cNvSpPr>
            <a:spLocks noGrp="1"/>
          </p:cNvSpPr>
          <p:nvPr>
            <p:ph type="sldNum" sz="quarter" idx="12"/>
          </p:nvPr>
        </p:nvSpPr>
        <p:spPr/>
        <p:txBody>
          <a:bodyPr/>
          <a:lstStyle>
            <a:lvl1pPr>
              <a:defRPr/>
            </a:lvl1pPr>
          </a:lstStyle>
          <a:p>
            <a:pPr>
              <a:defRPr/>
            </a:pPr>
            <a:fld id="{EB2A8611-3FDC-4861-A29C-E555C8424E6A}"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adaļas galvene">
    <p:spTree>
      <p:nvGrpSpPr>
        <p:cNvPr id="1" name=""/>
        <p:cNvGrpSpPr/>
        <p:nvPr/>
      </p:nvGrpSpPr>
      <p:grpSpPr>
        <a:xfrm>
          <a:off x="0" y="0"/>
          <a:ext cx="0" cy="0"/>
          <a:chOff x="0" y="0"/>
          <a:chExt cx="0" cy="0"/>
        </a:xfrm>
      </p:grpSpPr>
      <p:sp>
        <p:nvSpPr>
          <p:cNvPr id="2" name="Virsraksts 1"/>
          <p:cNvSpPr>
            <a:spLocks noGrp="1"/>
          </p:cNvSpPr>
          <p:nvPr>
            <p:ph type="title"/>
          </p:nvPr>
        </p:nvSpPr>
        <p:spPr>
          <a:xfrm>
            <a:off x="722313" y="4406900"/>
            <a:ext cx="7772400" cy="1362075"/>
          </a:xfrm>
        </p:spPr>
        <p:txBody>
          <a:bodyPr anchor="t"/>
          <a:lstStyle>
            <a:lvl1pPr algn="l">
              <a:defRPr sz="4000" b="1" cap="all"/>
            </a:lvl1pPr>
          </a:lstStyle>
          <a:p>
            <a:r>
              <a:rPr lang="lv-LV" smtClean="0"/>
              <a:t>Rediģēt šablona virsraksta stilu</a:t>
            </a:r>
            <a:endParaRPr lang="lv-LV"/>
          </a:p>
        </p:txBody>
      </p:sp>
      <p:sp>
        <p:nvSpPr>
          <p:cNvPr id="3" name="Teksta vietturis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lv-LV" smtClean="0"/>
              <a:t>Rediģēt šablona teksta stilus</a:t>
            </a:r>
          </a:p>
        </p:txBody>
      </p:sp>
      <p:sp>
        <p:nvSpPr>
          <p:cNvPr id="4" name="Datuma vietturis 3"/>
          <p:cNvSpPr>
            <a:spLocks noGrp="1"/>
          </p:cNvSpPr>
          <p:nvPr>
            <p:ph type="dt" sz="half" idx="10"/>
          </p:nvPr>
        </p:nvSpPr>
        <p:spPr/>
        <p:txBody>
          <a:bodyPr/>
          <a:lstStyle>
            <a:lvl1pPr>
              <a:defRPr/>
            </a:lvl1pPr>
          </a:lstStyle>
          <a:p>
            <a:pPr>
              <a:defRPr/>
            </a:pPr>
            <a:fld id="{F7BEC89E-A66E-4C54-BE56-795A85105BD8}" type="datetimeFigureOut">
              <a:rPr lang="lv-LV"/>
              <a:pPr>
                <a:defRPr/>
              </a:pPr>
              <a:t>25.06.2014</a:t>
            </a:fld>
            <a:endParaRPr lang="lv-LV"/>
          </a:p>
        </p:txBody>
      </p:sp>
      <p:sp>
        <p:nvSpPr>
          <p:cNvPr id="5" name="Kājenes vietturis 4"/>
          <p:cNvSpPr>
            <a:spLocks noGrp="1"/>
          </p:cNvSpPr>
          <p:nvPr>
            <p:ph type="ftr" sz="quarter" idx="11"/>
          </p:nvPr>
        </p:nvSpPr>
        <p:spPr/>
        <p:txBody>
          <a:bodyPr/>
          <a:lstStyle>
            <a:lvl1pPr>
              <a:defRPr/>
            </a:lvl1pPr>
          </a:lstStyle>
          <a:p>
            <a:pPr>
              <a:defRPr/>
            </a:pPr>
            <a:endParaRPr lang="lv-LV"/>
          </a:p>
        </p:txBody>
      </p:sp>
      <p:sp>
        <p:nvSpPr>
          <p:cNvPr id="6" name="Slaida numura vietturis 5"/>
          <p:cNvSpPr>
            <a:spLocks noGrp="1"/>
          </p:cNvSpPr>
          <p:nvPr>
            <p:ph type="sldNum" sz="quarter" idx="12"/>
          </p:nvPr>
        </p:nvSpPr>
        <p:spPr/>
        <p:txBody>
          <a:bodyPr/>
          <a:lstStyle>
            <a:lvl1pPr>
              <a:defRPr/>
            </a:lvl1pPr>
          </a:lstStyle>
          <a:p>
            <a:pPr>
              <a:defRPr/>
            </a:pPr>
            <a:fld id="{951B4B69-4867-4CCA-9002-4015AC8519C5}"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ivi saturi">
    <p:spTree>
      <p:nvGrpSpPr>
        <p:cNvPr id="1" name=""/>
        <p:cNvGrpSpPr/>
        <p:nvPr/>
      </p:nvGrpSpPr>
      <p:grpSpPr>
        <a:xfrm>
          <a:off x="0" y="0"/>
          <a:ext cx="0" cy="0"/>
          <a:chOff x="0" y="0"/>
          <a:chExt cx="0" cy="0"/>
        </a:xfrm>
      </p:grpSpPr>
      <p:sp>
        <p:nvSpPr>
          <p:cNvPr id="2" name="Virsraksts 1"/>
          <p:cNvSpPr>
            <a:spLocks noGrp="1"/>
          </p:cNvSpPr>
          <p:nvPr>
            <p:ph type="title"/>
          </p:nvPr>
        </p:nvSpPr>
        <p:spPr/>
        <p:txBody>
          <a:bodyPr/>
          <a:lstStyle/>
          <a:p>
            <a:r>
              <a:rPr lang="lv-LV" smtClean="0"/>
              <a:t>Rediģēt šablona virsraksta stilu</a:t>
            </a:r>
            <a:endParaRPr lang="lv-LV"/>
          </a:p>
        </p:txBody>
      </p:sp>
      <p:sp>
        <p:nvSpPr>
          <p:cNvPr id="3" name="Satura vietturis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lv-LV" smtClean="0"/>
              <a:t>Rediģēt šablona teksta stilus</a:t>
            </a:r>
          </a:p>
          <a:p>
            <a:pPr lvl="1"/>
            <a:r>
              <a:rPr lang="lv-LV" smtClean="0"/>
              <a:t>Otrais līmenis</a:t>
            </a:r>
          </a:p>
          <a:p>
            <a:pPr lvl="2"/>
            <a:r>
              <a:rPr lang="lv-LV" smtClean="0"/>
              <a:t>Trešais līmenis</a:t>
            </a:r>
          </a:p>
          <a:p>
            <a:pPr lvl="3"/>
            <a:r>
              <a:rPr lang="lv-LV" smtClean="0"/>
              <a:t>Ceturtais līmenis</a:t>
            </a:r>
          </a:p>
          <a:p>
            <a:pPr lvl="4"/>
            <a:r>
              <a:rPr lang="lv-LV" smtClean="0"/>
              <a:t>Piektais līmenis</a:t>
            </a:r>
            <a:endParaRPr lang="lv-LV"/>
          </a:p>
        </p:txBody>
      </p:sp>
      <p:sp>
        <p:nvSpPr>
          <p:cNvPr id="4" name="Satura vietturis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lv-LV" smtClean="0"/>
              <a:t>Rediģēt šablona teksta stilus</a:t>
            </a:r>
          </a:p>
          <a:p>
            <a:pPr lvl="1"/>
            <a:r>
              <a:rPr lang="lv-LV" smtClean="0"/>
              <a:t>Otrais līmenis</a:t>
            </a:r>
          </a:p>
          <a:p>
            <a:pPr lvl="2"/>
            <a:r>
              <a:rPr lang="lv-LV" smtClean="0"/>
              <a:t>Trešais līmenis</a:t>
            </a:r>
          </a:p>
          <a:p>
            <a:pPr lvl="3"/>
            <a:r>
              <a:rPr lang="lv-LV" smtClean="0"/>
              <a:t>Ceturtais līmenis</a:t>
            </a:r>
          </a:p>
          <a:p>
            <a:pPr lvl="4"/>
            <a:r>
              <a:rPr lang="lv-LV" smtClean="0"/>
              <a:t>Piektais līmenis</a:t>
            </a:r>
            <a:endParaRPr lang="lv-LV"/>
          </a:p>
        </p:txBody>
      </p:sp>
      <p:sp>
        <p:nvSpPr>
          <p:cNvPr id="5" name="Datuma vietturis 3"/>
          <p:cNvSpPr>
            <a:spLocks noGrp="1"/>
          </p:cNvSpPr>
          <p:nvPr>
            <p:ph type="dt" sz="half" idx="10"/>
          </p:nvPr>
        </p:nvSpPr>
        <p:spPr/>
        <p:txBody>
          <a:bodyPr/>
          <a:lstStyle>
            <a:lvl1pPr>
              <a:defRPr/>
            </a:lvl1pPr>
          </a:lstStyle>
          <a:p>
            <a:pPr>
              <a:defRPr/>
            </a:pPr>
            <a:fld id="{4FB8C728-B327-4998-A4CD-0213D3E2BF53}" type="datetimeFigureOut">
              <a:rPr lang="lv-LV"/>
              <a:pPr>
                <a:defRPr/>
              </a:pPr>
              <a:t>25.06.2014</a:t>
            </a:fld>
            <a:endParaRPr lang="lv-LV"/>
          </a:p>
        </p:txBody>
      </p:sp>
      <p:sp>
        <p:nvSpPr>
          <p:cNvPr id="6" name="Kājenes vietturis 4"/>
          <p:cNvSpPr>
            <a:spLocks noGrp="1"/>
          </p:cNvSpPr>
          <p:nvPr>
            <p:ph type="ftr" sz="quarter" idx="11"/>
          </p:nvPr>
        </p:nvSpPr>
        <p:spPr/>
        <p:txBody>
          <a:bodyPr/>
          <a:lstStyle>
            <a:lvl1pPr>
              <a:defRPr/>
            </a:lvl1pPr>
          </a:lstStyle>
          <a:p>
            <a:pPr>
              <a:defRPr/>
            </a:pPr>
            <a:endParaRPr lang="lv-LV"/>
          </a:p>
        </p:txBody>
      </p:sp>
      <p:sp>
        <p:nvSpPr>
          <p:cNvPr id="7" name="Slaida numura vietturis 5"/>
          <p:cNvSpPr>
            <a:spLocks noGrp="1"/>
          </p:cNvSpPr>
          <p:nvPr>
            <p:ph type="sldNum" sz="quarter" idx="12"/>
          </p:nvPr>
        </p:nvSpPr>
        <p:spPr/>
        <p:txBody>
          <a:bodyPr/>
          <a:lstStyle>
            <a:lvl1pPr>
              <a:defRPr/>
            </a:lvl1pPr>
          </a:lstStyle>
          <a:p>
            <a:pPr>
              <a:defRPr/>
            </a:pPr>
            <a:fld id="{F2931671-5C49-4629-A9FE-B8733A1D1C80}"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Salīdzinājums">
    <p:spTree>
      <p:nvGrpSpPr>
        <p:cNvPr id="1" name=""/>
        <p:cNvGrpSpPr/>
        <p:nvPr/>
      </p:nvGrpSpPr>
      <p:grpSpPr>
        <a:xfrm>
          <a:off x="0" y="0"/>
          <a:ext cx="0" cy="0"/>
          <a:chOff x="0" y="0"/>
          <a:chExt cx="0" cy="0"/>
        </a:xfrm>
      </p:grpSpPr>
      <p:sp>
        <p:nvSpPr>
          <p:cNvPr id="2" name="Virsraksts 1"/>
          <p:cNvSpPr>
            <a:spLocks noGrp="1"/>
          </p:cNvSpPr>
          <p:nvPr>
            <p:ph type="title"/>
          </p:nvPr>
        </p:nvSpPr>
        <p:spPr/>
        <p:txBody>
          <a:bodyPr/>
          <a:lstStyle>
            <a:lvl1pPr>
              <a:defRPr/>
            </a:lvl1pPr>
          </a:lstStyle>
          <a:p>
            <a:r>
              <a:rPr lang="lv-LV" smtClean="0"/>
              <a:t>Rediģēt šablona virsraksta stilu</a:t>
            </a:r>
            <a:endParaRPr lang="lv-LV"/>
          </a:p>
        </p:txBody>
      </p:sp>
      <p:sp>
        <p:nvSpPr>
          <p:cNvPr id="3" name="Teksta vietturis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lv-LV" smtClean="0"/>
              <a:t>Rediģēt šablona teksta stilus</a:t>
            </a:r>
          </a:p>
        </p:txBody>
      </p:sp>
      <p:sp>
        <p:nvSpPr>
          <p:cNvPr id="4" name="Satura vietturis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lv-LV" smtClean="0"/>
              <a:t>Rediģēt šablona teksta stilus</a:t>
            </a:r>
          </a:p>
          <a:p>
            <a:pPr lvl="1"/>
            <a:r>
              <a:rPr lang="lv-LV" smtClean="0"/>
              <a:t>Otrais līmenis</a:t>
            </a:r>
          </a:p>
          <a:p>
            <a:pPr lvl="2"/>
            <a:r>
              <a:rPr lang="lv-LV" smtClean="0"/>
              <a:t>Trešais līmenis</a:t>
            </a:r>
          </a:p>
          <a:p>
            <a:pPr lvl="3"/>
            <a:r>
              <a:rPr lang="lv-LV" smtClean="0"/>
              <a:t>Ceturtais līmenis</a:t>
            </a:r>
          </a:p>
          <a:p>
            <a:pPr lvl="4"/>
            <a:r>
              <a:rPr lang="lv-LV" smtClean="0"/>
              <a:t>Piektais līmenis</a:t>
            </a:r>
            <a:endParaRPr lang="lv-LV"/>
          </a:p>
        </p:txBody>
      </p:sp>
      <p:sp>
        <p:nvSpPr>
          <p:cNvPr id="5" name="Teksta vietturis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lv-LV" smtClean="0"/>
              <a:t>Rediģēt šablona teksta stilus</a:t>
            </a:r>
          </a:p>
        </p:txBody>
      </p:sp>
      <p:sp>
        <p:nvSpPr>
          <p:cNvPr id="6" name="Satura vietturis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lv-LV" smtClean="0"/>
              <a:t>Rediģēt šablona teksta stilus</a:t>
            </a:r>
          </a:p>
          <a:p>
            <a:pPr lvl="1"/>
            <a:r>
              <a:rPr lang="lv-LV" smtClean="0"/>
              <a:t>Otrais līmenis</a:t>
            </a:r>
          </a:p>
          <a:p>
            <a:pPr lvl="2"/>
            <a:r>
              <a:rPr lang="lv-LV" smtClean="0"/>
              <a:t>Trešais līmenis</a:t>
            </a:r>
          </a:p>
          <a:p>
            <a:pPr lvl="3"/>
            <a:r>
              <a:rPr lang="lv-LV" smtClean="0"/>
              <a:t>Ceturtais līmenis</a:t>
            </a:r>
          </a:p>
          <a:p>
            <a:pPr lvl="4"/>
            <a:r>
              <a:rPr lang="lv-LV" smtClean="0"/>
              <a:t>Piektais līmenis</a:t>
            </a:r>
            <a:endParaRPr lang="lv-LV"/>
          </a:p>
        </p:txBody>
      </p:sp>
      <p:sp>
        <p:nvSpPr>
          <p:cNvPr id="7" name="Datuma vietturis 3"/>
          <p:cNvSpPr>
            <a:spLocks noGrp="1"/>
          </p:cNvSpPr>
          <p:nvPr>
            <p:ph type="dt" sz="half" idx="10"/>
          </p:nvPr>
        </p:nvSpPr>
        <p:spPr/>
        <p:txBody>
          <a:bodyPr/>
          <a:lstStyle>
            <a:lvl1pPr>
              <a:defRPr/>
            </a:lvl1pPr>
          </a:lstStyle>
          <a:p>
            <a:pPr>
              <a:defRPr/>
            </a:pPr>
            <a:fld id="{0359569D-94C2-43B8-AD4A-058EBF3724EE}" type="datetimeFigureOut">
              <a:rPr lang="lv-LV"/>
              <a:pPr>
                <a:defRPr/>
              </a:pPr>
              <a:t>25.06.2014</a:t>
            </a:fld>
            <a:endParaRPr lang="lv-LV"/>
          </a:p>
        </p:txBody>
      </p:sp>
      <p:sp>
        <p:nvSpPr>
          <p:cNvPr id="8" name="Kājenes vietturis 4"/>
          <p:cNvSpPr>
            <a:spLocks noGrp="1"/>
          </p:cNvSpPr>
          <p:nvPr>
            <p:ph type="ftr" sz="quarter" idx="11"/>
          </p:nvPr>
        </p:nvSpPr>
        <p:spPr/>
        <p:txBody>
          <a:bodyPr/>
          <a:lstStyle>
            <a:lvl1pPr>
              <a:defRPr/>
            </a:lvl1pPr>
          </a:lstStyle>
          <a:p>
            <a:pPr>
              <a:defRPr/>
            </a:pPr>
            <a:endParaRPr lang="lv-LV"/>
          </a:p>
        </p:txBody>
      </p:sp>
      <p:sp>
        <p:nvSpPr>
          <p:cNvPr id="9" name="Slaida numura vietturis 5"/>
          <p:cNvSpPr>
            <a:spLocks noGrp="1"/>
          </p:cNvSpPr>
          <p:nvPr>
            <p:ph type="sldNum" sz="quarter" idx="12"/>
          </p:nvPr>
        </p:nvSpPr>
        <p:spPr/>
        <p:txBody>
          <a:bodyPr/>
          <a:lstStyle>
            <a:lvl1pPr>
              <a:defRPr/>
            </a:lvl1pPr>
          </a:lstStyle>
          <a:p>
            <a:pPr>
              <a:defRPr/>
            </a:pPr>
            <a:fld id="{CC754475-3176-4413-AC7A-BF02DD59ED1A}"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kai virsraksts">
    <p:spTree>
      <p:nvGrpSpPr>
        <p:cNvPr id="1" name=""/>
        <p:cNvGrpSpPr/>
        <p:nvPr/>
      </p:nvGrpSpPr>
      <p:grpSpPr>
        <a:xfrm>
          <a:off x="0" y="0"/>
          <a:ext cx="0" cy="0"/>
          <a:chOff x="0" y="0"/>
          <a:chExt cx="0" cy="0"/>
        </a:xfrm>
      </p:grpSpPr>
      <p:sp>
        <p:nvSpPr>
          <p:cNvPr id="2" name="Virsraksts 1"/>
          <p:cNvSpPr>
            <a:spLocks noGrp="1"/>
          </p:cNvSpPr>
          <p:nvPr>
            <p:ph type="title"/>
          </p:nvPr>
        </p:nvSpPr>
        <p:spPr/>
        <p:txBody>
          <a:bodyPr/>
          <a:lstStyle/>
          <a:p>
            <a:r>
              <a:rPr lang="lv-LV" smtClean="0"/>
              <a:t>Rediģēt šablona virsraksta stilu</a:t>
            </a:r>
            <a:endParaRPr lang="lv-LV"/>
          </a:p>
        </p:txBody>
      </p:sp>
      <p:sp>
        <p:nvSpPr>
          <p:cNvPr id="3" name="Datuma vietturis 3"/>
          <p:cNvSpPr>
            <a:spLocks noGrp="1"/>
          </p:cNvSpPr>
          <p:nvPr>
            <p:ph type="dt" sz="half" idx="10"/>
          </p:nvPr>
        </p:nvSpPr>
        <p:spPr/>
        <p:txBody>
          <a:bodyPr/>
          <a:lstStyle>
            <a:lvl1pPr>
              <a:defRPr/>
            </a:lvl1pPr>
          </a:lstStyle>
          <a:p>
            <a:pPr>
              <a:defRPr/>
            </a:pPr>
            <a:fld id="{B509D120-693D-4186-9E1C-CCE0F6195FFE}" type="datetimeFigureOut">
              <a:rPr lang="lv-LV"/>
              <a:pPr>
                <a:defRPr/>
              </a:pPr>
              <a:t>25.06.2014</a:t>
            </a:fld>
            <a:endParaRPr lang="lv-LV"/>
          </a:p>
        </p:txBody>
      </p:sp>
      <p:sp>
        <p:nvSpPr>
          <p:cNvPr id="4" name="Kājenes vietturis 4"/>
          <p:cNvSpPr>
            <a:spLocks noGrp="1"/>
          </p:cNvSpPr>
          <p:nvPr>
            <p:ph type="ftr" sz="quarter" idx="11"/>
          </p:nvPr>
        </p:nvSpPr>
        <p:spPr/>
        <p:txBody>
          <a:bodyPr/>
          <a:lstStyle>
            <a:lvl1pPr>
              <a:defRPr/>
            </a:lvl1pPr>
          </a:lstStyle>
          <a:p>
            <a:pPr>
              <a:defRPr/>
            </a:pPr>
            <a:endParaRPr lang="lv-LV"/>
          </a:p>
        </p:txBody>
      </p:sp>
      <p:sp>
        <p:nvSpPr>
          <p:cNvPr id="5" name="Slaida numura vietturis 5"/>
          <p:cNvSpPr>
            <a:spLocks noGrp="1"/>
          </p:cNvSpPr>
          <p:nvPr>
            <p:ph type="sldNum" sz="quarter" idx="12"/>
          </p:nvPr>
        </p:nvSpPr>
        <p:spPr/>
        <p:txBody>
          <a:bodyPr/>
          <a:lstStyle>
            <a:lvl1pPr>
              <a:defRPr/>
            </a:lvl1pPr>
          </a:lstStyle>
          <a:p>
            <a:pPr>
              <a:defRPr/>
            </a:pPr>
            <a:fld id="{09CCE315-EE77-4DC0-A8AC-330AD755A22C}"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ukšs">
    <p:spTree>
      <p:nvGrpSpPr>
        <p:cNvPr id="1" name=""/>
        <p:cNvGrpSpPr/>
        <p:nvPr/>
      </p:nvGrpSpPr>
      <p:grpSpPr>
        <a:xfrm>
          <a:off x="0" y="0"/>
          <a:ext cx="0" cy="0"/>
          <a:chOff x="0" y="0"/>
          <a:chExt cx="0" cy="0"/>
        </a:xfrm>
      </p:grpSpPr>
      <p:sp>
        <p:nvSpPr>
          <p:cNvPr id="2" name="Datuma vietturis 3"/>
          <p:cNvSpPr>
            <a:spLocks noGrp="1"/>
          </p:cNvSpPr>
          <p:nvPr>
            <p:ph type="dt" sz="half" idx="10"/>
          </p:nvPr>
        </p:nvSpPr>
        <p:spPr/>
        <p:txBody>
          <a:bodyPr/>
          <a:lstStyle>
            <a:lvl1pPr>
              <a:defRPr/>
            </a:lvl1pPr>
          </a:lstStyle>
          <a:p>
            <a:pPr>
              <a:defRPr/>
            </a:pPr>
            <a:fld id="{0EC4F412-88F7-4C4F-8A34-F37A539A10F8}" type="datetimeFigureOut">
              <a:rPr lang="lv-LV"/>
              <a:pPr>
                <a:defRPr/>
              </a:pPr>
              <a:t>25.06.2014</a:t>
            </a:fld>
            <a:endParaRPr lang="lv-LV"/>
          </a:p>
        </p:txBody>
      </p:sp>
      <p:sp>
        <p:nvSpPr>
          <p:cNvPr id="3" name="Kājenes vietturis 4"/>
          <p:cNvSpPr>
            <a:spLocks noGrp="1"/>
          </p:cNvSpPr>
          <p:nvPr>
            <p:ph type="ftr" sz="quarter" idx="11"/>
          </p:nvPr>
        </p:nvSpPr>
        <p:spPr/>
        <p:txBody>
          <a:bodyPr/>
          <a:lstStyle>
            <a:lvl1pPr>
              <a:defRPr/>
            </a:lvl1pPr>
          </a:lstStyle>
          <a:p>
            <a:pPr>
              <a:defRPr/>
            </a:pPr>
            <a:endParaRPr lang="lv-LV"/>
          </a:p>
        </p:txBody>
      </p:sp>
      <p:sp>
        <p:nvSpPr>
          <p:cNvPr id="4" name="Slaida numura vietturis 5"/>
          <p:cNvSpPr>
            <a:spLocks noGrp="1"/>
          </p:cNvSpPr>
          <p:nvPr>
            <p:ph type="sldNum" sz="quarter" idx="12"/>
          </p:nvPr>
        </p:nvSpPr>
        <p:spPr/>
        <p:txBody>
          <a:bodyPr/>
          <a:lstStyle>
            <a:lvl1pPr>
              <a:defRPr/>
            </a:lvl1pPr>
          </a:lstStyle>
          <a:p>
            <a:pPr>
              <a:defRPr/>
            </a:pPr>
            <a:fld id="{2BC2AA3A-45B4-407C-BD75-1E4DBE893B22}"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Saturs ar parakstu">
    <p:spTree>
      <p:nvGrpSpPr>
        <p:cNvPr id="1" name=""/>
        <p:cNvGrpSpPr/>
        <p:nvPr/>
      </p:nvGrpSpPr>
      <p:grpSpPr>
        <a:xfrm>
          <a:off x="0" y="0"/>
          <a:ext cx="0" cy="0"/>
          <a:chOff x="0" y="0"/>
          <a:chExt cx="0" cy="0"/>
        </a:xfrm>
      </p:grpSpPr>
      <p:sp>
        <p:nvSpPr>
          <p:cNvPr id="2" name="Virsraksts 1"/>
          <p:cNvSpPr>
            <a:spLocks noGrp="1"/>
          </p:cNvSpPr>
          <p:nvPr>
            <p:ph type="title"/>
          </p:nvPr>
        </p:nvSpPr>
        <p:spPr>
          <a:xfrm>
            <a:off x="457200" y="273050"/>
            <a:ext cx="3008313" cy="1162050"/>
          </a:xfrm>
        </p:spPr>
        <p:txBody>
          <a:bodyPr anchor="b"/>
          <a:lstStyle>
            <a:lvl1pPr algn="l">
              <a:defRPr sz="2000" b="1"/>
            </a:lvl1pPr>
          </a:lstStyle>
          <a:p>
            <a:r>
              <a:rPr lang="lv-LV" smtClean="0"/>
              <a:t>Rediģēt šablona virsraksta stilu</a:t>
            </a:r>
            <a:endParaRPr lang="lv-LV"/>
          </a:p>
        </p:txBody>
      </p:sp>
      <p:sp>
        <p:nvSpPr>
          <p:cNvPr id="3" name="Satura vietturis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lv-LV" smtClean="0"/>
              <a:t>Rediģēt šablona teksta stilus</a:t>
            </a:r>
          </a:p>
          <a:p>
            <a:pPr lvl="1"/>
            <a:r>
              <a:rPr lang="lv-LV" smtClean="0"/>
              <a:t>Otrais līmenis</a:t>
            </a:r>
          </a:p>
          <a:p>
            <a:pPr lvl="2"/>
            <a:r>
              <a:rPr lang="lv-LV" smtClean="0"/>
              <a:t>Trešais līmenis</a:t>
            </a:r>
          </a:p>
          <a:p>
            <a:pPr lvl="3"/>
            <a:r>
              <a:rPr lang="lv-LV" smtClean="0"/>
              <a:t>Ceturtais līmenis</a:t>
            </a:r>
          </a:p>
          <a:p>
            <a:pPr lvl="4"/>
            <a:r>
              <a:rPr lang="lv-LV" smtClean="0"/>
              <a:t>Piektais līmenis</a:t>
            </a:r>
            <a:endParaRPr lang="lv-LV"/>
          </a:p>
        </p:txBody>
      </p:sp>
      <p:sp>
        <p:nvSpPr>
          <p:cNvPr id="4" name="Teksta vietturis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lv-LV" smtClean="0"/>
              <a:t>Rediģēt šablona teksta stilus</a:t>
            </a:r>
          </a:p>
        </p:txBody>
      </p:sp>
      <p:sp>
        <p:nvSpPr>
          <p:cNvPr id="5" name="Datuma vietturis 3"/>
          <p:cNvSpPr>
            <a:spLocks noGrp="1"/>
          </p:cNvSpPr>
          <p:nvPr>
            <p:ph type="dt" sz="half" idx="10"/>
          </p:nvPr>
        </p:nvSpPr>
        <p:spPr/>
        <p:txBody>
          <a:bodyPr/>
          <a:lstStyle>
            <a:lvl1pPr>
              <a:defRPr/>
            </a:lvl1pPr>
          </a:lstStyle>
          <a:p>
            <a:pPr>
              <a:defRPr/>
            </a:pPr>
            <a:fld id="{4B30019C-D936-4790-B5AD-479858FF45A9}" type="datetimeFigureOut">
              <a:rPr lang="lv-LV"/>
              <a:pPr>
                <a:defRPr/>
              </a:pPr>
              <a:t>25.06.2014</a:t>
            </a:fld>
            <a:endParaRPr lang="lv-LV"/>
          </a:p>
        </p:txBody>
      </p:sp>
      <p:sp>
        <p:nvSpPr>
          <p:cNvPr id="6" name="Kājenes vietturis 4"/>
          <p:cNvSpPr>
            <a:spLocks noGrp="1"/>
          </p:cNvSpPr>
          <p:nvPr>
            <p:ph type="ftr" sz="quarter" idx="11"/>
          </p:nvPr>
        </p:nvSpPr>
        <p:spPr/>
        <p:txBody>
          <a:bodyPr/>
          <a:lstStyle>
            <a:lvl1pPr>
              <a:defRPr/>
            </a:lvl1pPr>
          </a:lstStyle>
          <a:p>
            <a:pPr>
              <a:defRPr/>
            </a:pPr>
            <a:endParaRPr lang="lv-LV"/>
          </a:p>
        </p:txBody>
      </p:sp>
      <p:sp>
        <p:nvSpPr>
          <p:cNvPr id="7" name="Slaida numura vietturis 5"/>
          <p:cNvSpPr>
            <a:spLocks noGrp="1"/>
          </p:cNvSpPr>
          <p:nvPr>
            <p:ph type="sldNum" sz="quarter" idx="12"/>
          </p:nvPr>
        </p:nvSpPr>
        <p:spPr/>
        <p:txBody>
          <a:bodyPr/>
          <a:lstStyle>
            <a:lvl1pPr>
              <a:defRPr/>
            </a:lvl1pPr>
          </a:lstStyle>
          <a:p>
            <a:pPr>
              <a:defRPr/>
            </a:pPr>
            <a:fld id="{38E2C801-0629-4FAB-9A6C-49EF3E15A785}"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ttēls ar parakstu">
    <p:spTree>
      <p:nvGrpSpPr>
        <p:cNvPr id="1" name=""/>
        <p:cNvGrpSpPr/>
        <p:nvPr/>
      </p:nvGrpSpPr>
      <p:grpSpPr>
        <a:xfrm>
          <a:off x="0" y="0"/>
          <a:ext cx="0" cy="0"/>
          <a:chOff x="0" y="0"/>
          <a:chExt cx="0" cy="0"/>
        </a:xfrm>
      </p:grpSpPr>
      <p:sp>
        <p:nvSpPr>
          <p:cNvPr id="2" name="Virsraksts 1"/>
          <p:cNvSpPr>
            <a:spLocks noGrp="1"/>
          </p:cNvSpPr>
          <p:nvPr>
            <p:ph type="title"/>
          </p:nvPr>
        </p:nvSpPr>
        <p:spPr>
          <a:xfrm>
            <a:off x="1792288" y="4800600"/>
            <a:ext cx="5486400" cy="566738"/>
          </a:xfrm>
        </p:spPr>
        <p:txBody>
          <a:bodyPr anchor="b"/>
          <a:lstStyle>
            <a:lvl1pPr algn="l">
              <a:defRPr sz="2000" b="1"/>
            </a:lvl1pPr>
          </a:lstStyle>
          <a:p>
            <a:r>
              <a:rPr lang="lv-LV" smtClean="0"/>
              <a:t>Rediģēt šablona virsraksta stilu</a:t>
            </a:r>
            <a:endParaRPr lang="lv-LV"/>
          </a:p>
        </p:txBody>
      </p:sp>
      <p:sp>
        <p:nvSpPr>
          <p:cNvPr id="3" name="Attēla vietturis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lv-LV" noProof="0"/>
          </a:p>
        </p:txBody>
      </p:sp>
      <p:sp>
        <p:nvSpPr>
          <p:cNvPr id="4" name="Teksta vietturis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lv-LV" smtClean="0"/>
              <a:t>Rediģēt šablona teksta stilus</a:t>
            </a:r>
          </a:p>
        </p:txBody>
      </p:sp>
      <p:sp>
        <p:nvSpPr>
          <p:cNvPr id="5" name="Datuma vietturis 3"/>
          <p:cNvSpPr>
            <a:spLocks noGrp="1"/>
          </p:cNvSpPr>
          <p:nvPr>
            <p:ph type="dt" sz="half" idx="10"/>
          </p:nvPr>
        </p:nvSpPr>
        <p:spPr/>
        <p:txBody>
          <a:bodyPr/>
          <a:lstStyle>
            <a:lvl1pPr>
              <a:defRPr/>
            </a:lvl1pPr>
          </a:lstStyle>
          <a:p>
            <a:pPr>
              <a:defRPr/>
            </a:pPr>
            <a:fld id="{C94E5ECD-F13C-4EF8-89D2-781A6F24113E}" type="datetimeFigureOut">
              <a:rPr lang="lv-LV"/>
              <a:pPr>
                <a:defRPr/>
              </a:pPr>
              <a:t>25.06.2014</a:t>
            </a:fld>
            <a:endParaRPr lang="lv-LV"/>
          </a:p>
        </p:txBody>
      </p:sp>
      <p:sp>
        <p:nvSpPr>
          <p:cNvPr id="6" name="Kājenes vietturis 4"/>
          <p:cNvSpPr>
            <a:spLocks noGrp="1"/>
          </p:cNvSpPr>
          <p:nvPr>
            <p:ph type="ftr" sz="quarter" idx="11"/>
          </p:nvPr>
        </p:nvSpPr>
        <p:spPr/>
        <p:txBody>
          <a:bodyPr/>
          <a:lstStyle>
            <a:lvl1pPr>
              <a:defRPr/>
            </a:lvl1pPr>
          </a:lstStyle>
          <a:p>
            <a:pPr>
              <a:defRPr/>
            </a:pPr>
            <a:endParaRPr lang="lv-LV"/>
          </a:p>
        </p:txBody>
      </p:sp>
      <p:sp>
        <p:nvSpPr>
          <p:cNvPr id="7" name="Slaida numura vietturis 5"/>
          <p:cNvSpPr>
            <a:spLocks noGrp="1"/>
          </p:cNvSpPr>
          <p:nvPr>
            <p:ph type="sldNum" sz="quarter" idx="12"/>
          </p:nvPr>
        </p:nvSpPr>
        <p:spPr/>
        <p:txBody>
          <a:bodyPr/>
          <a:lstStyle>
            <a:lvl1pPr>
              <a:defRPr/>
            </a:lvl1pPr>
          </a:lstStyle>
          <a:p>
            <a:pPr>
              <a:defRPr/>
            </a:pPr>
            <a:fld id="{5E382563-60C2-4561-A40D-2D7E8C0654B6}"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7">
            <a:lum/>
          </a:blip>
          <a:srcRect/>
          <a:stretch>
            <a:fillRect l="-3000" r="-3000"/>
          </a:stretch>
        </a:blipFill>
        <a:effectLst/>
      </p:bgPr>
    </p:bg>
    <p:spTree>
      <p:nvGrpSpPr>
        <p:cNvPr id="1" name=""/>
        <p:cNvGrpSpPr/>
        <p:nvPr/>
      </p:nvGrpSpPr>
      <p:grpSpPr>
        <a:xfrm>
          <a:off x="0" y="0"/>
          <a:ext cx="0" cy="0"/>
          <a:chOff x="0" y="0"/>
          <a:chExt cx="0" cy="0"/>
        </a:xfrm>
      </p:grpSpPr>
      <p:sp>
        <p:nvSpPr>
          <p:cNvPr id="1026" name="Virsraksta vietturis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Rediģēt šablona virsraksta stilu</a:t>
            </a:r>
          </a:p>
        </p:txBody>
      </p:sp>
      <p:sp>
        <p:nvSpPr>
          <p:cNvPr id="1027" name="Teksta vietturis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Rediģēt šablona teksta stilus</a:t>
            </a:r>
          </a:p>
          <a:p>
            <a:pPr lvl="1"/>
            <a:r>
              <a:rPr lang="lv-LV" smtClean="0"/>
              <a:t>Otrais līmenis</a:t>
            </a:r>
          </a:p>
          <a:p>
            <a:pPr lvl="2"/>
            <a:r>
              <a:rPr lang="lv-LV" smtClean="0"/>
              <a:t>Trešais līmenis</a:t>
            </a:r>
          </a:p>
          <a:p>
            <a:pPr lvl="3"/>
            <a:r>
              <a:rPr lang="lv-LV" smtClean="0"/>
              <a:t>Ceturtais līmenis</a:t>
            </a:r>
          </a:p>
          <a:p>
            <a:pPr lvl="4"/>
            <a:r>
              <a:rPr lang="lv-LV" smtClean="0"/>
              <a:t>Piektais līmenis</a:t>
            </a:r>
          </a:p>
        </p:txBody>
      </p:sp>
      <p:sp>
        <p:nvSpPr>
          <p:cNvPr id="4" name="Datuma vietturis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4F9A4B4C-5D60-4999-9379-941110ABEE75}" type="datetimeFigureOut">
              <a:rPr lang="lv-LV"/>
              <a:pPr>
                <a:defRPr/>
              </a:pPr>
              <a:t>25.06.2014</a:t>
            </a:fld>
            <a:endParaRPr lang="lv-LV"/>
          </a:p>
        </p:txBody>
      </p:sp>
      <p:sp>
        <p:nvSpPr>
          <p:cNvPr id="5" name="Kājenes vietturis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lv-LV"/>
          </a:p>
        </p:txBody>
      </p:sp>
      <p:sp>
        <p:nvSpPr>
          <p:cNvPr id="6" name="Slaida numura vietturis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C8B9477A-17A1-46F5-9AC1-15562CBBBA0B}"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63" r:id="rId1"/>
    <p:sldLayoutId id="2147483662" r:id="rId2"/>
    <p:sldLayoutId id="2147483661" r:id="rId3"/>
    <p:sldLayoutId id="2147483660" r:id="rId4"/>
    <p:sldLayoutId id="2147483659" r:id="rId5"/>
    <p:sldLayoutId id="2147483658" r:id="rId6"/>
    <p:sldLayoutId id="2147483657" r:id="rId7"/>
    <p:sldLayoutId id="2147483656" r:id="rId8"/>
    <p:sldLayoutId id="2147483655" r:id="rId9"/>
    <p:sldLayoutId id="2147483654" r:id="rId10"/>
    <p:sldLayoutId id="2147483653" r:id="rId11"/>
    <p:sldLayoutId id="2147483652" r:id="rId12"/>
    <p:sldLayoutId id="2147483651" r:id="rId13"/>
    <p:sldLayoutId id="2147483650" r:id="rId14"/>
    <p:sldLayoutId id="2147483649" r:id="rId15"/>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lv-LV"/>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7.xml"/><Relationship Id="rId1" Type="http://schemas.openxmlformats.org/officeDocument/2006/relationships/vmlDrawing" Target="../drawings/vmlDrawing3.v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15.xml"/><Relationship Id="rId1" Type="http://schemas.openxmlformats.org/officeDocument/2006/relationships/vmlDrawing" Target="../drawings/vmlDrawing4.v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hyperlink" Target="http://www.lm.gov.lv/" TargetMode="Externa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chart" Target="../charts/chart4.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Virsraksts 1"/>
          <p:cNvSpPr>
            <a:spLocks noGrp="1"/>
          </p:cNvSpPr>
          <p:nvPr>
            <p:ph type="ctrTitle" idx="4294967295"/>
          </p:nvPr>
        </p:nvSpPr>
        <p:spPr>
          <a:xfrm>
            <a:off x="0" y="260350"/>
            <a:ext cx="9144000" cy="3486150"/>
          </a:xfrm>
        </p:spPr>
        <p:txBody>
          <a:bodyPr/>
          <a:lstStyle/>
          <a:p>
            <a:pPr eaLnBrk="1" hangingPunct="1"/>
            <a:r>
              <a:rPr lang="en-GB" sz="1600" smtClean="0">
                <a:solidFill>
                  <a:srgbClr val="005927"/>
                </a:solidFill>
                <a:latin typeface="Tahoma" pitchFamily="34" charset="0"/>
              </a:rPr>
              <a:t>PROGRESS project “Latvia: Developing a Comprehensive Active Ageing Strategy</a:t>
            </a:r>
            <a:br>
              <a:rPr lang="en-GB" sz="1600" smtClean="0">
                <a:solidFill>
                  <a:srgbClr val="005927"/>
                </a:solidFill>
                <a:latin typeface="Tahoma" pitchFamily="34" charset="0"/>
              </a:rPr>
            </a:br>
            <a:r>
              <a:rPr lang="en-GB" sz="1600" smtClean="0">
                <a:solidFill>
                  <a:srgbClr val="005927"/>
                </a:solidFill>
                <a:latin typeface="Tahoma" pitchFamily="34" charset="0"/>
              </a:rPr>
              <a:t>for Longer and Better Working Lives”</a:t>
            </a:r>
            <a:r>
              <a:rPr lang="en-GB" sz="1600" smtClean="0"/>
              <a:t> </a:t>
            </a:r>
            <a:br>
              <a:rPr lang="en-GB" sz="1600" smtClean="0"/>
            </a:br>
            <a:r>
              <a:rPr lang="lv-LV" sz="1600" smtClean="0"/>
              <a:t/>
            </a:r>
            <a:br>
              <a:rPr lang="lv-LV" sz="1600" smtClean="0"/>
            </a:br>
            <a:r>
              <a:rPr lang="lv-LV" sz="1600" smtClean="0"/>
              <a:t> </a:t>
            </a:r>
            <a:br>
              <a:rPr lang="lv-LV" sz="1600" smtClean="0"/>
            </a:br>
            <a:r>
              <a:rPr lang="en-GB" sz="2800" smtClean="0">
                <a:solidFill>
                  <a:srgbClr val="005927"/>
                </a:solidFill>
                <a:latin typeface="Tahoma" pitchFamily="34" charset="0"/>
              </a:rPr>
              <a:t>Seminar on employment issues</a:t>
            </a:r>
            <a:r>
              <a:rPr lang="lv-LV" sz="1600" smtClean="0"/>
              <a:t> </a:t>
            </a:r>
            <a:br>
              <a:rPr lang="lv-LV" sz="1600" smtClean="0"/>
            </a:br>
            <a:r>
              <a:rPr lang="lv-LV" sz="1600" smtClean="0"/>
              <a:t/>
            </a:r>
            <a:br>
              <a:rPr lang="lv-LV" sz="1600" smtClean="0"/>
            </a:br>
            <a:r>
              <a:rPr lang="lv-LV" sz="1600" smtClean="0"/>
              <a:t/>
            </a:r>
            <a:br>
              <a:rPr lang="lv-LV" sz="1600" smtClean="0"/>
            </a:br>
            <a:r>
              <a:rPr lang="en-GB" smtClean="0">
                <a:solidFill>
                  <a:srgbClr val="005927"/>
                </a:solidFill>
                <a:latin typeface="Tahoma" pitchFamily="34" charset="0"/>
              </a:rPr>
              <a:t>Labour Market Situation and Measures in Latvia</a:t>
            </a:r>
          </a:p>
        </p:txBody>
      </p:sp>
      <p:sp>
        <p:nvSpPr>
          <p:cNvPr id="19458" name="Apakšvirsraksts 2"/>
          <p:cNvSpPr>
            <a:spLocks noGrp="1"/>
          </p:cNvSpPr>
          <p:nvPr>
            <p:ph type="subTitle" idx="4294967295"/>
          </p:nvPr>
        </p:nvSpPr>
        <p:spPr>
          <a:xfrm>
            <a:off x="3203575" y="4149725"/>
            <a:ext cx="5248275" cy="1536700"/>
          </a:xfrm>
        </p:spPr>
        <p:txBody>
          <a:bodyPr/>
          <a:lstStyle/>
          <a:p>
            <a:pPr marL="0" indent="0" algn="r" eaLnBrk="1" hangingPunct="1">
              <a:buFont typeface="Arial" charset="0"/>
              <a:buNone/>
            </a:pPr>
            <a:endParaRPr lang="lv-LV" sz="2000" smtClean="0">
              <a:solidFill>
                <a:srgbClr val="005927"/>
              </a:solidFill>
              <a:latin typeface="Tahoma" pitchFamily="34" charset="0"/>
            </a:endParaRPr>
          </a:p>
          <a:p>
            <a:pPr marL="0" indent="0" algn="r" eaLnBrk="1" hangingPunct="1">
              <a:buFont typeface="Arial" charset="0"/>
              <a:buNone/>
            </a:pPr>
            <a:r>
              <a:rPr lang="lv-LV" sz="2000" smtClean="0">
                <a:solidFill>
                  <a:srgbClr val="005927"/>
                </a:solidFill>
                <a:latin typeface="Tahoma" pitchFamily="34" charset="0"/>
              </a:rPr>
              <a:t>Ilze Zvīdriņa</a:t>
            </a:r>
          </a:p>
          <a:p>
            <a:pPr marL="0" indent="0" algn="r" eaLnBrk="1" hangingPunct="1">
              <a:buFont typeface="Arial" charset="0"/>
              <a:buNone/>
            </a:pPr>
            <a:r>
              <a:rPr lang="lv-LV" sz="2000" smtClean="0">
                <a:solidFill>
                  <a:srgbClr val="005927"/>
                </a:solidFill>
                <a:latin typeface="Tahoma" pitchFamily="34" charset="0"/>
              </a:rPr>
              <a:t> 9 </a:t>
            </a:r>
            <a:r>
              <a:rPr lang="en-GB" sz="2000" smtClean="0">
                <a:solidFill>
                  <a:srgbClr val="005927"/>
                </a:solidFill>
                <a:latin typeface="Tahoma" pitchFamily="34" charset="0"/>
              </a:rPr>
              <a:t>May</a:t>
            </a:r>
            <a:r>
              <a:rPr lang="lv-LV" sz="2000" smtClean="0">
                <a:solidFill>
                  <a:srgbClr val="005927"/>
                </a:solidFill>
                <a:latin typeface="Tahoma" pitchFamily="34" charset="0"/>
              </a:rPr>
              <a:t> 2014</a:t>
            </a:r>
          </a:p>
          <a:p>
            <a:pPr marL="0" indent="0" algn="r" eaLnBrk="1" hangingPunct="1">
              <a:buFont typeface="Arial" charset="0"/>
              <a:buNone/>
            </a:pPr>
            <a:endParaRPr lang="en-GB"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Title 1"/>
          <p:cNvSpPr>
            <a:spLocks noGrp="1"/>
          </p:cNvSpPr>
          <p:nvPr>
            <p:ph type="title" idx="4294967295"/>
          </p:nvPr>
        </p:nvSpPr>
        <p:spPr>
          <a:xfrm>
            <a:off x="468313" y="188913"/>
            <a:ext cx="8229600" cy="1143000"/>
          </a:xfrm>
        </p:spPr>
        <p:txBody>
          <a:bodyPr/>
          <a:lstStyle/>
          <a:p>
            <a:r>
              <a:rPr lang="en-GB" sz="3600" smtClean="0">
                <a:solidFill>
                  <a:srgbClr val="005927"/>
                </a:solidFill>
                <a:latin typeface="Tahoma" pitchFamily="34" charset="0"/>
              </a:rPr>
              <a:t>Active Labour Market Policy Measures</a:t>
            </a:r>
            <a:endParaRPr lang="en-GB" altLang="lv-LV" sz="3600" smtClean="0">
              <a:latin typeface="Arial" charset="0"/>
              <a:cs typeface="Arial" charset="0"/>
            </a:endParaRPr>
          </a:p>
        </p:txBody>
      </p:sp>
      <p:sp>
        <p:nvSpPr>
          <p:cNvPr id="4" name="Rounded Rectangle 3"/>
          <p:cNvSpPr/>
          <p:nvPr/>
        </p:nvSpPr>
        <p:spPr>
          <a:xfrm>
            <a:off x="180975" y="1268413"/>
            <a:ext cx="2014538" cy="1071562"/>
          </a:xfrm>
          <a:prstGeom prst="roundRect">
            <a:avLst/>
          </a:prstGeom>
          <a:gradFill>
            <a:gsLst>
              <a:gs pos="0">
                <a:schemeClr val="accent4">
                  <a:lumMod val="40000"/>
                  <a:lumOff val="60000"/>
                </a:schemeClr>
              </a:gs>
              <a:gs pos="68000">
                <a:schemeClr val="accent3">
                  <a:alpha val="90000"/>
                  <a:hueOff val="0"/>
                  <a:satOff val="0"/>
                  <a:lumOff val="0"/>
                  <a:alphaOff val="0"/>
                  <a:tint val="37000"/>
                  <a:satMod val="300000"/>
                </a:schemeClr>
              </a:gs>
              <a:gs pos="100000">
                <a:schemeClr val="accent3">
                  <a:alpha val="90000"/>
                  <a:hueOff val="0"/>
                  <a:satOff val="0"/>
                  <a:lumOff val="0"/>
                  <a:alphaOff val="0"/>
                  <a:tint val="15000"/>
                  <a:satMod val="350000"/>
                </a:schemeClr>
              </a:gs>
            </a:gsLst>
            <a:lin ang="16200000" scaled="1"/>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altLang="lv-LV" sz="1200" b="1">
                <a:solidFill>
                  <a:srgbClr val="C00000"/>
                </a:solidFill>
                <a:latin typeface="Arial" charset="0"/>
                <a:cs typeface="Arial" charset="0"/>
              </a:rPr>
              <a:t>Profiling, </a:t>
            </a:r>
          </a:p>
          <a:p>
            <a:pPr algn="ctr">
              <a:defRPr/>
            </a:pPr>
            <a:r>
              <a:rPr lang="en-GB" altLang="lv-LV" sz="1200" b="1">
                <a:solidFill>
                  <a:srgbClr val="C00000"/>
                </a:solidFill>
                <a:latin typeface="Arial" charset="0"/>
                <a:cs typeface="Arial" charset="0"/>
              </a:rPr>
              <a:t>Job search assistance,</a:t>
            </a:r>
          </a:p>
          <a:p>
            <a:pPr algn="ctr">
              <a:defRPr/>
            </a:pPr>
            <a:r>
              <a:rPr lang="en-GB" altLang="lv-LV" sz="1200" b="1">
                <a:solidFill>
                  <a:srgbClr val="C00000"/>
                </a:solidFill>
                <a:latin typeface="Arial" charset="0"/>
                <a:cs typeface="Arial" charset="0"/>
              </a:rPr>
              <a:t>Career guidance, </a:t>
            </a:r>
          </a:p>
          <a:p>
            <a:pPr algn="ctr">
              <a:defRPr/>
            </a:pPr>
            <a:r>
              <a:rPr lang="en-GB" altLang="lv-LV" sz="1200" b="1">
                <a:solidFill>
                  <a:srgbClr val="C00000"/>
                </a:solidFill>
                <a:latin typeface="Arial" charset="0"/>
                <a:cs typeface="Arial" charset="0"/>
              </a:rPr>
              <a:t>Key competences</a:t>
            </a:r>
          </a:p>
          <a:p>
            <a:pPr algn="ctr">
              <a:defRPr/>
            </a:pPr>
            <a:r>
              <a:rPr lang="en-GB" altLang="lv-LV" sz="1200" b="1">
                <a:solidFill>
                  <a:srgbClr val="C00000"/>
                </a:solidFill>
                <a:latin typeface="Arial" charset="0"/>
                <a:cs typeface="Arial" charset="0"/>
              </a:rPr>
              <a:t>Regional mobility</a:t>
            </a:r>
          </a:p>
          <a:p>
            <a:pPr algn="ctr">
              <a:defRPr/>
            </a:pPr>
            <a:endParaRPr lang="en-GB" altLang="lv-LV" sz="1100">
              <a:solidFill>
                <a:srgbClr val="C00000"/>
              </a:solidFill>
              <a:cs typeface="Arial" charset="0"/>
            </a:endParaRPr>
          </a:p>
        </p:txBody>
      </p:sp>
      <p:sp>
        <p:nvSpPr>
          <p:cNvPr id="5" name="Rounded Rectangle 4"/>
          <p:cNvSpPr/>
          <p:nvPr/>
        </p:nvSpPr>
        <p:spPr>
          <a:xfrm>
            <a:off x="1470025" y="2352675"/>
            <a:ext cx="1800225" cy="914400"/>
          </a:xfrm>
          <a:prstGeom prst="roundRect">
            <a:avLst/>
          </a:prstGeom>
          <a:gradFill>
            <a:gsLst>
              <a:gs pos="0">
                <a:schemeClr val="accent4">
                  <a:lumMod val="40000"/>
                  <a:lumOff val="60000"/>
                </a:schemeClr>
              </a:gs>
              <a:gs pos="68000">
                <a:schemeClr val="accent3">
                  <a:alpha val="90000"/>
                  <a:hueOff val="0"/>
                  <a:satOff val="0"/>
                  <a:lumOff val="0"/>
                  <a:alphaOff val="0"/>
                  <a:tint val="37000"/>
                  <a:satMod val="300000"/>
                </a:schemeClr>
              </a:gs>
              <a:gs pos="100000">
                <a:schemeClr val="accent3">
                  <a:alpha val="90000"/>
                  <a:hueOff val="0"/>
                  <a:satOff val="0"/>
                  <a:lumOff val="0"/>
                  <a:alphaOff val="0"/>
                  <a:tint val="15000"/>
                  <a:satMod val="350000"/>
                </a:schemeClr>
              </a:gs>
            </a:gsLst>
            <a:lin ang="16200000" scaled="1"/>
          </a:gradFill>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Times New Roman" panose="02020603050405020304" pitchFamily="18" charset="0"/>
              </a:defRPr>
            </a:lvl1pPr>
            <a:lvl2pPr marL="742950" indent="-285750" eaLnBrk="0" hangingPunct="0">
              <a:defRPr>
                <a:solidFill>
                  <a:schemeClr val="tx1"/>
                </a:solidFill>
                <a:latin typeface="Times New Roman" panose="02020603050405020304" pitchFamily="18" charset="0"/>
              </a:defRPr>
            </a:lvl2pPr>
            <a:lvl3pPr marL="1143000" indent="-228600" eaLnBrk="0" hangingPunct="0">
              <a:defRPr>
                <a:solidFill>
                  <a:schemeClr val="tx1"/>
                </a:solidFill>
                <a:latin typeface="Times New Roman" panose="02020603050405020304" pitchFamily="18" charset="0"/>
              </a:defRPr>
            </a:lvl3pPr>
            <a:lvl4pPr marL="1600200" indent="-228600" eaLnBrk="0" hangingPunct="0">
              <a:defRPr>
                <a:solidFill>
                  <a:schemeClr val="tx1"/>
                </a:solidFill>
                <a:latin typeface="Times New Roman" panose="02020603050405020304" pitchFamily="18" charset="0"/>
              </a:defRPr>
            </a:lvl4pPr>
            <a:lvl5pPr marL="2057400" indent="-228600" eaLnBrk="0" hangingPunct="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pPr algn="ctr" eaLnBrk="1" hangingPunct="1">
              <a:defRPr/>
            </a:pPr>
            <a:r>
              <a:rPr lang="en-GB" altLang="lv-LV" sz="1400" b="1">
                <a:solidFill>
                  <a:srgbClr val="C00000"/>
                </a:solidFill>
                <a:latin typeface="Arial" panose="020B0604020202020204" pitchFamily="34" charset="0"/>
                <a:cs typeface="Arial" panose="020B0604020202020204" pitchFamily="34" charset="0"/>
              </a:rPr>
              <a:t>Short term training</a:t>
            </a:r>
          </a:p>
          <a:p>
            <a:pPr algn="ctr" eaLnBrk="1" hangingPunct="1">
              <a:defRPr/>
            </a:pPr>
            <a:r>
              <a:rPr lang="en-GB" altLang="lv-LV" sz="1400">
                <a:solidFill>
                  <a:srgbClr val="C00000"/>
                </a:solidFill>
                <a:latin typeface="Arial" panose="020B0604020202020204" pitchFamily="34" charset="0"/>
                <a:cs typeface="Arial" panose="020B0604020202020204" pitchFamily="34" charset="0"/>
              </a:rPr>
              <a:t>(languages, IT etc)</a:t>
            </a:r>
          </a:p>
        </p:txBody>
      </p:sp>
      <p:sp>
        <p:nvSpPr>
          <p:cNvPr id="6" name="Rounded Rectangle 5"/>
          <p:cNvSpPr/>
          <p:nvPr/>
        </p:nvSpPr>
        <p:spPr>
          <a:xfrm>
            <a:off x="2654300" y="3267075"/>
            <a:ext cx="1800225" cy="914400"/>
          </a:xfrm>
          <a:prstGeom prst="roundRect">
            <a:avLst/>
          </a:prstGeom>
          <a:gradFill>
            <a:gsLst>
              <a:gs pos="0">
                <a:schemeClr val="accent4">
                  <a:lumMod val="40000"/>
                  <a:lumOff val="60000"/>
                </a:schemeClr>
              </a:gs>
              <a:gs pos="68000">
                <a:schemeClr val="accent3">
                  <a:alpha val="90000"/>
                  <a:hueOff val="0"/>
                  <a:satOff val="0"/>
                  <a:lumOff val="0"/>
                  <a:alphaOff val="0"/>
                  <a:tint val="37000"/>
                  <a:satMod val="300000"/>
                </a:schemeClr>
              </a:gs>
              <a:gs pos="100000">
                <a:schemeClr val="accent3">
                  <a:alpha val="90000"/>
                  <a:hueOff val="0"/>
                  <a:satOff val="0"/>
                  <a:lumOff val="0"/>
                  <a:alphaOff val="0"/>
                  <a:tint val="15000"/>
                  <a:satMod val="350000"/>
                </a:schemeClr>
              </a:gs>
            </a:gsLst>
            <a:lin ang="16200000" scaled="1"/>
          </a:gradFill>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Times New Roman" panose="02020603050405020304" pitchFamily="18" charset="0"/>
              </a:defRPr>
            </a:lvl1pPr>
            <a:lvl2pPr marL="742950" indent="-285750" eaLnBrk="0" hangingPunct="0">
              <a:defRPr>
                <a:solidFill>
                  <a:schemeClr val="tx1"/>
                </a:solidFill>
                <a:latin typeface="Times New Roman" panose="02020603050405020304" pitchFamily="18" charset="0"/>
              </a:defRPr>
            </a:lvl2pPr>
            <a:lvl3pPr marL="1143000" indent="-228600" eaLnBrk="0" hangingPunct="0">
              <a:defRPr>
                <a:solidFill>
                  <a:schemeClr val="tx1"/>
                </a:solidFill>
                <a:latin typeface="Times New Roman" panose="02020603050405020304" pitchFamily="18" charset="0"/>
              </a:defRPr>
            </a:lvl3pPr>
            <a:lvl4pPr marL="1600200" indent="-228600" eaLnBrk="0" hangingPunct="0">
              <a:defRPr>
                <a:solidFill>
                  <a:schemeClr val="tx1"/>
                </a:solidFill>
                <a:latin typeface="Times New Roman" panose="02020603050405020304" pitchFamily="18" charset="0"/>
              </a:defRPr>
            </a:lvl4pPr>
            <a:lvl5pPr marL="2057400" indent="-228600" eaLnBrk="0" hangingPunct="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pPr algn="ctr" eaLnBrk="1" hangingPunct="1">
              <a:defRPr/>
            </a:pPr>
            <a:r>
              <a:rPr lang="en-GB" altLang="lv-LV" sz="1400" b="1" dirty="0">
                <a:solidFill>
                  <a:srgbClr val="C00000"/>
                </a:solidFill>
                <a:latin typeface="Arial" panose="020B0604020202020204" pitchFamily="34" charset="0"/>
                <a:cs typeface="Arial" panose="020B0604020202020204" pitchFamily="34" charset="0"/>
              </a:rPr>
              <a:t>Vocational </a:t>
            </a:r>
            <a:r>
              <a:rPr lang="en-GB" altLang="lv-LV" sz="1400" b="1" dirty="0" smtClean="0">
                <a:solidFill>
                  <a:srgbClr val="C00000"/>
                </a:solidFill>
                <a:latin typeface="Arial" panose="020B0604020202020204" pitchFamily="34" charset="0"/>
                <a:cs typeface="Arial" panose="020B0604020202020204" pitchFamily="34" charset="0"/>
              </a:rPr>
              <a:t>training</a:t>
            </a:r>
            <a:endParaRPr lang="en-GB" altLang="lv-LV" sz="1400" b="1" dirty="0">
              <a:solidFill>
                <a:srgbClr val="C00000"/>
              </a:solidFill>
              <a:latin typeface="Arial" panose="020B0604020202020204" pitchFamily="34" charset="0"/>
              <a:cs typeface="Arial" panose="020B0604020202020204" pitchFamily="34" charset="0"/>
            </a:endParaRPr>
          </a:p>
        </p:txBody>
      </p:sp>
      <p:sp>
        <p:nvSpPr>
          <p:cNvPr id="7" name="Rounded Rectangle 6"/>
          <p:cNvSpPr/>
          <p:nvPr/>
        </p:nvSpPr>
        <p:spPr>
          <a:xfrm>
            <a:off x="4067175" y="4175125"/>
            <a:ext cx="1800225" cy="914400"/>
          </a:xfrm>
          <a:prstGeom prst="roundRect">
            <a:avLst/>
          </a:prstGeom>
          <a:gradFill>
            <a:gsLst>
              <a:gs pos="0">
                <a:schemeClr val="accent4">
                  <a:lumMod val="40000"/>
                  <a:lumOff val="60000"/>
                </a:schemeClr>
              </a:gs>
              <a:gs pos="68000">
                <a:schemeClr val="accent3">
                  <a:alpha val="90000"/>
                  <a:hueOff val="0"/>
                  <a:satOff val="0"/>
                  <a:lumOff val="0"/>
                  <a:alphaOff val="0"/>
                  <a:tint val="37000"/>
                  <a:satMod val="300000"/>
                </a:schemeClr>
              </a:gs>
              <a:gs pos="100000">
                <a:schemeClr val="accent3">
                  <a:alpha val="90000"/>
                  <a:hueOff val="0"/>
                  <a:satOff val="0"/>
                  <a:lumOff val="0"/>
                  <a:alphaOff val="0"/>
                  <a:tint val="15000"/>
                  <a:satMod val="350000"/>
                </a:schemeClr>
              </a:gs>
            </a:gsLst>
            <a:lin ang="16200000" scaled="1"/>
          </a:gradFill>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Times New Roman" panose="02020603050405020304" pitchFamily="18" charset="0"/>
              </a:defRPr>
            </a:lvl1pPr>
            <a:lvl2pPr marL="742950" indent="-285750" eaLnBrk="0" hangingPunct="0">
              <a:defRPr>
                <a:solidFill>
                  <a:schemeClr val="tx1"/>
                </a:solidFill>
                <a:latin typeface="Times New Roman" panose="02020603050405020304" pitchFamily="18" charset="0"/>
              </a:defRPr>
            </a:lvl2pPr>
            <a:lvl3pPr marL="1143000" indent="-228600" eaLnBrk="0" hangingPunct="0">
              <a:defRPr>
                <a:solidFill>
                  <a:schemeClr val="tx1"/>
                </a:solidFill>
                <a:latin typeface="Times New Roman" panose="02020603050405020304" pitchFamily="18" charset="0"/>
              </a:defRPr>
            </a:lvl3pPr>
            <a:lvl4pPr marL="1600200" indent="-228600" eaLnBrk="0" hangingPunct="0">
              <a:defRPr>
                <a:solidFill>
                  <a:schemeClr val="tx1"/>
                </a:solidFill>
                <a:latin typeface="Times New Roman" panose="02020603050405020304" pitchFamily="18" charset="0"/>
              </a:defRPr>
            </a:lvl4pPr>
            <a:lvl5pPr marL="2057400" indent="-228600" eaLnBrk="0" hangingPunct="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pPr algn="ctr" eaLnBrk="1" hangingPunct="1">
              <a:defRPr/>
            </a:pPr>
            <a:r>
              <a:rPr lang="en-GB" altLang="lv-LV" sz="1200" b="1" dirty="0">
                <a:solidFill>
                  <a:srgbClr val="C00000"/>
                </a:solidFill>
                <a:latin typeface="Arial" panose="020B0604020202020204" pitchFamily="34" charset="0"/>
                <a:cs typeface="Arial" panose="020B0604020202020204" pitchFamily="34" charset="0"/>
              </a:rPr>
              <a:t>First work place, Voluntary work,</a:t>
            </a:r>
          </a:p>
          <a:p>
            <a:pPr algn="ctr" eaLnBrk="1" hangingPunct="1">
              <a:defRPr/>
            </a:pPr>
            <a:r>
              <a:rPr lang="en-GB" altLang="lv-LV" sz="1200" b="1" dirty="0">
                <a:solidFill>
                  <a:srgbClr val="C00000"/>
                </a:solidFill>
                <a:latin typeface="Arial" panose="020B0604020202020204" pitchFamily="34" charset="0"/>
                <a:cs typeface="Arial" panose="020B0604020202020204" pitchFamily="34" charset="0"/>
              </a:rPr>
              <a:t>Youth workshops, Training at the employer</a:t>
            </a:r>
          </a:p>
        </p:txBody>
      </p:sp>
      <p:sp>
        <p:nvSpPr>
          <p:cNvPr id="8" name="Rounded Rectangle 7"/>
          <p:cNvSpPr/>
          <p:nvPr/>
        </p:nvSpPr>
        <p:spPr>
          <a:xfrm>
            <a:off x="5651500" y="5078413"/>
            <a:ext cx="1800225" cy="582612"/>
          </a:xfrm>
          <a:prstGeom prst="roundRect">
            <a:avLst/>
          </a:prstGeom>
          <a:gradFill>
            <a:gsLst>
              <a:gs pos="0">
                <a:schemeClr val="accent4">
                  <a:lumMod val="40000"/>
                  <a:lumOff val="60000"/>
                </a:schemeClr>
              </a:gs>
              <a:gs pos="68000">
                <a:schemeClr val="accent3">
                  <a:alpha val="90000"/>
                  <a:hueOff val="0"/>
                  <a:satOff val="0"/>
                  <a:lumOff val="0"/>
                  <a:alphaOff val="0"/>
                  <a:tint val="37000"/>
                  <a:satMod val="300000"/>
                </a:schemeClr>
              </a:gs>
              <a:gs pos="100000">
                <a:schemeClr val="accent3">
                  <a:alpha val="90000"/>
                  <a:hueOff val="0"/>
                  <a:satOff val="0"/>
                  <a:lumOff val="0"/>
                  <a:alphaOff val="0"/>
                  <a:tint val="15000"/>
                  <a:satMod val="350000"/>
                </a:schemeClr>
              </a:gs>
            </a:gsLst>
            <a:lin ang="16200000" scaled="1"/>
          </a:gradFill>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Times New Roman" panose="02020603050405020304" pitchFamily="18" charset="0"/>
              </a:defRPr>
            </a:lvl1pPr>
            <a:lvl2pPr marL="742950" indent="-285750" eaLnBrk="0" hangingPunct="0">
              <a:defRPr>
                <a:solidFill>
                  <a:schemeClr val="tx1"/>
                </a:solidFill>
                <a:latin typeface="Times New Roman" panose="02020603050405020304" pitchFamily="18" charset="0"/>
              </a:defRPr>
            </a:lvl2pPr>
            <a:lvl3pPr marL="1143000" indent="-228600" eaLnBrk="0" hangingPunct="0">
              <a:defRPr>
                <a:solidFill>
                  <a:schemeClr val="tx1"/>
                </a:solidFill>
                <a:latin typeface="Times New Roman" panose="02020603050405020304" pitchFamily="18" charset="0"/>
              </a:defRPr>
            </a:lvl3pPr>
            <a:lvl4pPr marL="1600200" indent="-228600" eaLnBrk="0" hangingPunct="0">
              <a:defRPr>
                <a:solidFill>
                  <a:schemeClr val="tx1"/>
                </a:solidFill>
                <a:latin typeface="Times New Roman" panose="02020603050405020304" pitchFamily="18" charset="0"/>
              </a:defRPr>
            </a:lvl4pPr>
            <a:lvl5pPr marL="2057400" indent="-228600" eaLnBrk="0" hangingPunct="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pPr algn="ctr" eaLnBrk="1" hangingPunct="1">
              <a:defRPr/>
            </a:pPr>
            <a:r>
              <a:rPr lang="en-GB" altLang="lv-LV" sz="1400" b="1" dirty="0">
                <a:solidFill>
                  <a:srgbClr val="C00000"/>
                </a:solidFill>
                <a:latin typeface="Arial" panose="020B0604020202020204" pitchFamily="34" charset="0"/>
                <a:cs typeface="Arial" panose="020B0604020202020204" pitchFamily="34" charset="0"/>
              </a:rPr>
              <a:t>Subsidised employment</a:t>
            </a:r>
          </a:p>
        </p:txBody>
      </p:sp>
      <p:sp>
        <p:nvSpPr>
          <p:cNvPr id="9" name="Rounded Rectangle 8"/>
          <p:cNvSpPr/>
          <p:nvPr/>
        </p:nvSpPr>
        <p:spPr>
          <a:xfrm>
            <a:off x="7023100" y="5756275"/>
            <a:ext cx="1800225" cy="582613"/>
          </a:xfrm>
          <a:prstGeom prst="roundRect">
            <a:avLst/>
          </a:prstGeom>
          <a:gradFill>
            <a:gsLst>
              <a:gs pos="0">
                <a:schemeClr val="accent4">
                  <a:lumMod val="40000"/>
                  <a:lumOff val="60000"/>
                </a:schemeClr>
              </a:gs>
              <a:gs pos="68000">
                <a:schemeClr val="accent3">
                  <a:alpha val="90000"/>
                  <a:hueOff val="0"/>
                  <a:satOff val="0"/>
                  <a:lumOff val="0"/>
                  <a:alphaOff val="0"/>
                  <a:tint val="37000"/>
                  <a:satMod val="300000"/>
                </a:schemeClr>
              </a:gs>
              <a:gs pos="100000">
                <a:schemeClr val="accent3">
                  <a:alpha val="90000"/>
                  <a:hueOff val="0"/>
                  <a:satOff val="0"/>
                  <a:lumOff val="0"/>
                  <a:alphaOff val="0"/>
                  <a:tint val="15000"/>
                  <a:satMod val="350000"/>
                </a:schemeClr>
              </a:gs>
            </a:gsLst>
            <a:lin ang="16200000" scaled="1"/>
          </a:gradFill>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Times New Roman" panose="02020603050405020304" pitchFamily="18" charset="0"/>
              </a:defRPr>
            </a:lvl1pPr>
            <a:lvl2pPr marL="742950" indent="-285750" eaLnBrk="0" hangingPunct="0">
              <a:defRPr>
                <a:solidFill>
                  <a:schemeClr val="tx1"/>
                </a:solidFill>
                <a:latin typeface="Times New Roman" panose="02020603050405020304" pitchFamily="18" charset="0"/>
              </a:defRPr>
            </a:lvl2pPr>
            <a:lvl3pPr marL="1143000" indent="-228600" eaLnBrk="0" hangingPunct="0">
              <a:defRPr>
                <a:solidFill>
                  <a:schemeClr val="tx1"/>
                </a:solidFill>
                <a:latin typeface="Times New Roman" panose="02020603050405020304" pitchFamily="18" charset="0"/>
              </a:defRPr>
            </a:lvl3pPr>
            <a:lvl4pPr marL="1600200" indent="-228600" eaLnBrk="0" hangingPunct="0">
              <a:defRPr>
                <a:solidFill>
                  <a:schemeClr val="tx1"/>
                </a:solidFill>
                <a:latin typeface="Times New Roman" panose="02020603050405020304" pitchFamily="18" charset="0"/>
              </a:defRPr>
            </a:lvl4pPr>
            <a:lvl5pPr marL="2057400" indent="-228600" eaLnBrk="0" hangingPunct="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pPr algn="ctr" eaLnBrk="1" hangingPunct="1">
              <a:defRPr/>
            </a:pPr>
            <a:r>
              <a:rPr lang="en-GB" altLang="lv-LV" sz="1400" b="1">
                <a:solidFill>
                  <a:srgbClr val="C00000"/>
                </a:solidFill>
                <a:latin typeface="Arial" panose="020B0604020202020204" pitchFamily="34" charset="0"/>
                <a:cs typeface="Arial" panose="020B0604020202020204" pitchFamily="34" charset="0"/>
              </a:rPr>
              <a:t>Business </a:t>
            </a:r>
            <a:endParaRPr lang="lv-LV" altLang="lv-LV" sz="1400" b="1">
              <a:solidFill>
                <a:srgbClr val="C00000"/>
              </a:solidFill>
              <a:latin typeface="Arial" panose="020B0604020202020204" pitchFamily="34" charset="0"/>
              <a:cs typeface="Arial" panose="020B0604020202020204" pitchFamily="34" charset="0"/>
            </a:endParaRPr>
          </a:p>
          <a:p>
            <a:pPr algn="ctr" eaLnBrk="1" hangingPunct="1">
              <a:defRPr/>
            </a:pPr>
            <a:r>
              <a:rPr lang="en-GB" altLang="lv-LV" sz="1400" b="1">
                <a:solidFill>
                  <a:srgbClr val="C00000"/>
                </a:solidFill>
                <a:latin typeface="Arial" panose="020B0604020202020204" pitchFamily="34" charset="0"/>
                <a:cs typeface="Arial" panose="020B0604020202020204" pitchFamily="34" charset="0"/>
              </a:rPr>
              <a:t>start-ups</a:t>
            </a:r>
          </a:p>
        </p:txBody>
      </p:sp>
      <p:sp>
        <p:nvSpPr>
          <p:cNvPr id="14" name="Flowchart: Preparation 13"/>
          <p:cNvSpPr/>
          <p:nvPr/>
        </p:nvSpPr>
        <p:spPr>
          <a:xfrm>
            <a:off x="0" y="3360738"/>
            <a:ext cx="1943100" cy="687387"/>
          </a:xfrm>
          <a:prstGeom prst="flowChartPreparation">
            <a:avLst/>
          </a:prstGeom>
          <a:noFill/>
        </p:spPr>
        <p:style>
          <a:lnRef idx="2">
            <a:schemeClr val="accent4"/>
          </a:lnRef>
          <a:fillRef idx="1">
            <a:schemeClr val="lt1"/>
          </a:fillRef>
          <a:effectRef idx="0">
            <a:schemeClr val="accent4"/>
          </a:effectRef>
          <a:fontRef idx="minor">
            <a:schemeClr val="dk1"/>
          </a:fontRef>
        </p:style>
        <p:txBody>
          <a:bodyPr anchor="ctr"/>
          <a:lstStyle>
            <a:lvl1pPr eaLnBrk="0" hangingPunct="0">
              <a:defRPr>
                <a:solidFill>
                  <a:schemeClr val="tx1"/>
                </a:solidFill>
                <a:latin typeface="Times New Roman" panose="02020603050405020304" pitchFamily="18" charset="0"/>
              </a:defRPr>
            </a:lvl1pPr>
            <a:lvl2pPr marL="742950" indent="-285750" eaLnBrk="0" hangingPunct="0">
              <a:defRPr>
                <a:solidFill>
                  <a:schemeClr val="tx1"/>
                </a:solidFill>
                <a:latin typeface="Times New Roman" panose="02020603050405020304" pitchFamily="18" charset="0"/>
              </a:defRPr>
            </a:lvl2pPr>
            <a:lvl3pPr marL="1143000" indent="-228600" eaLnBrk="0" hangingPunct="0">
              <a:defRPr>
                <a:solidFill>
                  <a:schemeClr val="tx1"/>
                </a:solidFill>
                <a:latin typeface="Times New Roman" panose="02020603050405020304" pitchFamily="18" charset="0"/>
              </a:defRPr>
            </a:lvl3pPr>
            <a:lvl4pPr marL="1600200" indent="-228600" eaLnBrk="0" hangingPunct="0">
              <a:defRPr>
                <a:solidFill>
                  <a:schemeClr val="tx1"/>
                </a:solidFill>
                <a:latin typeface="Times New Roman" panose="02020603050405020304" pitchFamily="18" charset="0"/>
              </a:defRPr>
            </a:lvl4pPr>
            <a:lvl5pPr marL="2057400" indent="-228600" eaLnBrk="0" hangingPunct="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pPr algn="ctr" eaLnBrk="1" hangingPunct="1">
              <a:defRPr/>
            </a:pPr>
            <a:r>
              <a:rPr lang="en-GB" altLang="lv-LV" sz="1400" dirty="0">
                <a:solidFill>
                  <a:srgbClr val="558ED5"/>
                </a:solidFill>
                <a:latin typeface="Calibri" panose="020F0502020204030204" pitchFamily="34" charset="0"/>
                <a:cs typeface="Arial" panose="020B0604020202020204" pitchFamily="34" charset="0"/>
              </a:rPr>
              <a:t>For all </a:t>
            </a:r>
            <a:r>
              <a:rPr lang="en-GB" altLang="lv-LV" sz="1400" dirty="0" smtClean="0">
                <a:solidFill>
                  <a:srgbClr val="558ED5"/>
                </a:solidFill>
                <a:latin typeface="Calibri" panose="020F0502020204030204" pitchFamily="34" charset="0"/>
                <a:cs typeface="Arial" panose="020B0604020202020204" pitchFamily="34" charset="0"/>
              </a:rPr>
              <a:t>unemployed</a:t>
            </a:r>
            <a:endParaRPr lang="en-GB" altLang="lv-LV" sz="1400" dirty="0">
              <a:solidFill>
                <a:srgbClr val="558ED5"/>
              </a:solidFill>
              <a:latin typeface="Calibri" panose="020F0502020204030204" pitchFamily="34" charset="0"/>
              <a:cs typeface="Arial" panose="020B0604020202020204" pitchFamily="34" charset="0"/>
            </a:endParaRPr>
          </a:p>
        </p:txBody>
      </p:sp>
      <p:cxnSp>
        <p:nvCxnSpPr>
          <p:cNvPr id="63497" name="Elbow Connector 15"/>
          <p:cNvCxnSpPr>
            <a:cxnSpLocks noChangeShapeType="1"/>
            <a:stCxn id="14" idx="0"/>
            <a:endCxn id="4" idx="2"/>
          </p:cNvCxnSpPr>
          <p:nvPr/>
        </p:nvCxnSpPr>
        <p:spPr bwMode="auto">
          <a:xfrm rot="5400000" flipH="1" flipV="1">
            <a:off x="569912" y="2741613"/>
            <a:ext cx="1020763" cy="217488"/>
          </a:xfrm>
          <a:prstGeom prst="bentConnector3">
            <a:avLst>
              <a:gd name="adj1" fmla="val 50000"/>
            </a:avLst>
          </a:prstGeom>
          <a:noFill/>
          <a:ln w="15875" algn="ctr">
            <a:solidFill>
              <a:srgbClr val="4A7EBB"/>
            </a:solidFill>
            <a:miter lim="800000"/>
            <a:headEnd/>
            <a:tailEnd type="arrow" w="med" len="med"/>
          </a:ln>
        </p:spPr>
      </p:cxnSp>
      <p:sp>
        <p:nvSpPr>
          <p:cNvPr id="22" name="Flowchart: Preparation 21"/>
          <p:cNvSpPr/>
          <p:nvPr/>
        </p:nvSpPr>
        <p:spPr>
          <a:xfrm>
            <a:off x="3059113" y="1539875"/>
            <a:ext cx="2233612" cy="952500"/>
          </a:xfrm>
          <a:prstGeom prst="flowChartPreparation">
            <a:avLst/>
          </a:prstGeom>
          <a:noFill/>
        </p:spPr>
        <p:style>
          <a:lnRef idx="2">
            <a:schemeClr val="accent4"/>
          </a:lnRef>
          <a:fillRef idx="1">
            <a:schemeClr val="lt1"/>
          </a:fillRef>
          <a:effectRef idx="0">
            <a:schemeClr val="accent4"/>
          </a:effectRef>
          <a:fontRef idx="minor">
            <a:schemeClr val="dk1"/>
          </a:fontRef>
        </p:style>
        <p:txBody>
          <a:bodyPr anchor="ctr"/>
          <a:lstStyle/>
          <a:p>
            <a:pPr algn="ctr">
              <a:defRPr/>
            </a:pPr>
            <a:r>
              <a:rPr lang="en-GB" altLang="lv-LV" sz="1200">
                <a:solidFill>
                  <a:srgbClr val="558ED5"/>
                </a:solidFill>
                <a:cs typeface="Arial" charset="0"/>
              </a:rPr>
              <a:t>For unemployed</a:t>
            </a:r>
            <a:r>
              <a:rPr lang="lv-LV" altLang="lv-LV" sz="1200">
                <a:solidFill>
                  <a:srgbClr val="558ED5"/>
                </a:solidFill>
                <a:cs typeface="Arial" charset="0"/>
              </a:rPr>
              <a:t> </a:t>
            </a:r>
            <a:r>
              <a:rPr lang="en-GB" altLang="lv-LV" sz="1200">
                <a:solidFill>
                  <a:srgbClr val="558ED5"/>
                </a:solidFill>
                <a:cs typeface="Arial" charset="0"/>
              </a:rPr>
              <a:t>with certain background but without necessary skills</a:t>
            </a:r>
          </a:p>
        </p:txBody>
      </p:sp>
      <p:cxnSp>
        <p:nvCxnSpPr>
          <p:cNvPr id="26" name="Elbow Connector 25"/>
          <p:cNvCxnSpPr>
            <a:stCxn id="22" idx="1"/>
            <a:endCxn id="5" idx="0"/>
          </p:cNvCxnSpPr>
          <p:nvPr/>
        </p:nvCxnSpPr>
        <p:spPr>
          <a:xfrm rot="10800000" flipV="1">
            <a:off x="2370138" y="2016125"/>
            <a:ext cx="688975" cy="336550"/>
          </a:xfrm>
          <a:prstGeom prst="bentConnector2">
            <a:avLst/>
          </a:prstGeom>
          <a:ln w="15875">
            <a:tailEnd type="arrow"/>
          </a:ln>
        </p:spPr>
        <p:style>
          <a:lnRef idx="1">
            <a:schemeClr val="accent1"/>
          </a:lnRef>
          <a:fillRef idx="0">
            <a:schemeClr val="accent1"/>
          </a:fillRef>
          <a:effectRef idx="0">
            <a:schemeClr val="accent1"/>
          </a:effectRef>
          <a:fontRef idx="minor">
            <a:schemeClr val="tx1"/>
          </a:fontRef>
        </p:style>
      </p:cxnSp>
      <p:sp>
        <p:nvSpPr>
          <p:cNvPr id="30" name="Flowchart: Preparation 29"/>
          <p:cNvSpPr/>
          <p:nvPr/>
        </p:nvSpPr>
        <p:spPr>
          <a:xfrm>
            <a:off x="22225" y="4110038"/>
            <a:ext cx="2330450" cy="1260475"/>
          </a:xfrm>
          <a:prstGeom prst="flowChartPreparation">
            <a:avLst/>
          </a:prstGeom>
          <a:noFill/>
        </p:spPr>
        <p:style>
          <a:lnRef idx="2">
            <a:schemeClr val="accent4"/>
          </a:lnRef>
          <a:fillRef idx="1">
            <a:schemeClr val="lt1"/>
          </a:fillRef>
          <a:effectRef idx="0">
            <a:schemeClr val="accent4"/>
          </a:effectRef>
          <a:fontRef idx="minor">
            <a:schemeClr val="dk1"/>
          </a:fontRef>
        </p:style>
        <p:txBody>
          <a:bodyPr anchor="ctr"/>
          <a:lstStyle/>
          <a:p>
            <a:pPr algn="ctr">
              <a:defRPr/>
            </a:pPr>
            <a:r>
              <a:rPr lang="en-GB" altLang="lv-LV" sz="1100">
                <a:solidFill>
                  <a:srgbClr val="558ED5"/>
                </a:solidFill>
                <a:cs typeface="Arial" charset="0"/>
              </a:rPr>
              <a:t>Unemployed</a:t>
            </a:r>
            <a:r>
              <a:rPr lang="lv-LV" altLang="lv-LV" sz="1100">
                <a:solidFill>
                  <a:srgbClr val="558ED5"/>
                </a:solidFill>
                <a:cs typeface="Arial" charset="0"/>
              </a:rPr>
              <a:t> </a:t>
            </a:r>
            <a:r>
              <a:rPr lang="en-GB" altLang="lv-LV" sz="1100">
                <a:solidFill>
                  <a:srgbClr val="558ED5"/>
                </a:solidFill>
                <a:cs typeface="Arial" charset="0"/>
              </a:rPr>
              <a:t>with no vocational background or with insufficient level of education for entering labour market</a:t>
            </a:r>
            <a:endParaRPr lang="en-GB" altLang="lv-LV" sz="800">
              <a:solidFill>
                <a:srgbClr val="558ED5"/>
              </a:solidFill>
              <a:cs typeface="Arial" charset="0"/>
            </a:endParaRPr>
          </a:p>
        </p:txBody>
      </p:sp>
      <p:cxnSp>
        <p:nvCxnSpPr>
          <p:cNvPr id="32" name="Elbow Connector 31"/>
          <p:cNvCxnSpPr>
            <a:stCxn id="30" idx="3"/>
            <a:endCxn id="6" idx="1"/>
          </p:cNvCxnSpPr>
          <p:nvPr/>
        </p:nvCxnSpPr>
        <p:spPr>
          <a:xfrm flipV="1">
            <a:off x="2352675" y="3724275"/>
            <a:ext cx="301625" cy="1016000"/>
          </a:xfrm>
          <a:prstGeom prst="bentConnector3">
            <a:avLst>
              <a:gd name="adj1" fmla="val 50000"/>
            </a:avLst>
          </a:prstGeom>
          <a:ln w="15875">
            <a:tailEnd type="arrow"/>
          </a:ln>
        </p:spPr>
        <p:style>
          <a:lnRef idx="1">
            <a:schemeClr val="accent1"/>
          </a:lnRef>
          <a:fillRef idx="0">
            <a:schemeClr val="accent1"/>
          </a:fillRef>
          <a:effectRef idx="0">
            <a:schemeClr val="accent1"/>
          </a:effectRef>
          <a:fontRef idx="minor">
            <a:schemeClr val="tx1"/>
          </a:fontRef>
        </p:style>
      </p:cxnSp>
      <p:sp>
        <p:nvSpPr>
          <p:cNvPr id="36" name="Flowchart: Preparation 35"/>
          <p:cNvSpPr/>
          <p:nvPr/>
        </p:nvSpPr>
        <p:spPr>
          <a:xfrm>
            <a:off x="5540375" y="1554163"/>
            <a:ext cx="1943100" cy="630237"/>
          </a:xfrm>
          <a:prstGeom prst="flowChartPreparation">
            <a:avLst/>
          </a:prstGeom>
          <a:noFill/>
        </p:spPr>
        <p:style>
          <a:lnRef idx="2">
            <a:schemeClr val="accent4"/>
          </a:lnRef>
          <a:fillRef idx="1">
            <a:schemeClr val="lt1"/>
          </a:fillRef>
          <a:effectRef idx="0">
            <a:schemeClr val="accent4"/>
          </a:effectRef>
          <a:fontRef idx="minor">
            <a:schemeClr val="dk1"/>
          </a:fontRef>
        </p:style>
        <p:txBody>
          <a:bodyPr anchor="ctr"/>
          <a:lstStyle/>
          <a:p>
            <a:pPr algn="ctr">
              <a:defRPr/>
            </a:pPr>
            <a:r>
              <a:rPr lang="en-GB" altLang="lv-LV" sz="1200">
                <a:solidFill>
                  <a:srgbClr val="558ED5"/>
                </a:solidFill>
                <a:cs typeface="Arial" charset="0"/>
              </a:rPr>
              <a:t>Specific programmes for youth</a:t>
            </a:r>
          </a:p>
        </p:txBody>
      </p:sp>
      <p:cxnSp>
        <p:nvCxnSpPr>
          <p:cNvPr id="38" name="Elbow Connector 37"/>
          <p:cNvCxnSpPr>
            <a:stCxn id="36" idx="2"/>
          </p:cNvCxnSpPr>
          <p:nvPr/>
        </p:nvCxnSpPr>
        <p:spPr>
          <a:xfrm rot="5400000">
            <a:off x="4690269" y="2353469"/>
            <a:ext cx="1990725" cy="1652587"/>
          </a:xfrm>
          <a:prstGeom prst="bentConnector3">
            <a:avLst/>
          </a:prstGeom>
          <a:ln w="15875">
            <a:tailEnd type="arrow"/>
          </a:ln>
        </p:spPr>
        <p:style>
          <a:lnRef idx="1">
            <a:schemeClr val="accent1"/>
          </a:lnRef>
          <a:fillRef idx="0">
            <a:schemeClr val="accent1"/>
          </a:fillRef>
          <a:effectRef idx="0">
            <a:schemeClr val="accent1"/>
          </a:effectRef>
          <a:fontRef idx="minor">
            <a:schemeClr val="tx1"/>
          </a:fontRef>
        </p:style>
      </p:cxnSp>
      <p:sp>
        <p:nvSpPr>
          <p:cNvPr id="43" name="Flowchart: Preparation 42"/>
          <p:cNvSpPr/>
          <p:nvPr/>
        </p:nvSpPr>
        <p:spPr>
          <a:xfrm>
            <a:off x="6704013" y="2411413"/>
            <a:ext cx="2438400" cy="1017587"/>
          </a:xfrm>
          <a:prstGeom prst="flowChartPreparation">
            <a:avLst/>
          </a:prstGeom>
          <a:noFill/>
        </p:spPr>
        <p:style>
          <a:lnRef idx="2">
            <a:schemeClr val="accent4"/>
          </a:lnRef>
          <a:fillRef idx="1">
            <a:schemeClr val="lt1"/>
          </a:fillRef>
          <a:effectRef idx="0">
            <a:schemeClr val="accent4"/>
          </a:effectRef>
          <a:fontRef idx="minor">
            <a:schemeClr val="dk1"/>
          </a:fontRef>
        </p:style>
        <p:txBody>
          <a:bodyPr anchor="ctr"/>
          <a:lstStyle/>
          <a:p>
            <a:pPr algn="ctr">
              <a:defRPr/>
            </a:pPr>
            <a:r>
              <a:rPr lang="en-GB" altLang="lv-LV" sz="1200">
                <a:solidFill>
                  <a:srgbClr val="558ED5"/>
                </a:solidFill>
                <a:cs typeface="Arial" charset="0"/>
              </a:rPr>
              <a:t>Disadvantaged unemployed (with disabilities, long term unemployed etc) </a:t>
            </a:r>
          </a:p>
        </p:txBody>
      </p:sp>
      <p:sp>
        <p:nvSpPr>
          <p:cNvPr id="44" name="Flowchart: Preparation 43"/>
          <p:cNvSpPr/>
          <p:nvPr/>
        </p:nvSpPr>
        <p:spPr>
          <a:xfrm>
            <a:off x="2011363" y="4837113"/>
            <a:ext cx="2146300" cy="919162"/>
          </a:xfrm>
          <a:prstGeom prst="flowChartPreparation">
            <a:avLst/>
          </a:prstGeom>
          <a:noFill/>
        </p:spPr>
        <p:style>
          <a:lnRef idx="2">
            <a:schemeClr val="accent4"/>
          </a:lnRef>
          <a:fillRef idx="1">
            <a:schemeClr val="lt1"/>
          </a:fillRef>
          <a:effectRef idx="0">
            <a:schemeClr val="accent4"/>
          </a:effectRef>
          <a:fontRef idx="minor">
            <a:schemeClr val="dk1"/>
          </a:fontRef>
        </p:style>
        <p:txBody>
          <a:bodyPr anchor="ctr"/>
          <a:lstStyle/>
          <a:p>
            <a:pPr algn="ctr">
              <a:defRPr/>
            </a:pPr>
            <a:r>
              <a:rPr lang="en-GB" altLang="lv-LV" sz="1200">
                <a:solidFill>
                  <a:srgbClr val="558ED5"/>
                </a:solidFill>
                <a:cs typeface="Arial" charset="0"/>
              </a:rPr>
              <a:t>Unemployed</a:t>
            </a:r>
            <a:r>
              <a:rPr lang="lv-LV" altLang="lv-LV" sz="1200">
                <a:solidFill>
                  <a:srgbClr val="558ED5"/>
                </a:solidFill>
                <a:cs typeface="Arial" charset="0"/>
              </a:rPr>
              <a:t> </a:t>
            </a:r>
            <a:r>
              <a:rPr lang="en-GB" altLang="lv-LV" sz="1200">
                <a:solidFill>
                  <a:srgbClr val="558ED5"/>
                </a:solidFill>
                <a:cs typeface="Arial" charset="0"/>
              </a:rPr>
              <a:t>with appropriate  education or with entrepreneurship skills</a:t>
            </a:r>
          </a:p>
        </p:txBody>
      </p:sp>
      <p:cxnSp>
        <p:nvCxnSpPr>
          <p:cNvPr id="46" name="Elbow Connector 45"/>
          <p:cNvCxnSpPr>
            <a:stCxn id="43" idx="2"/>
            <a:endCxn id="8" idx="0"/>
          </p:cNvCxnSpPr>
          <p:nvPr/>
        </p:nvCxnSpPr>
        <p:spPr>
          <a:xfrm rot="5400000">
            <a:off x="6412706" y="3567907"/>
            <a:ext cx="1649413" cy="1371600"/>
          </a:xfrm>
          <a:prstGeom prst="bentConnector3">
            <a:avLst/>
          </a:prstGeom>
          <a:ln w="15875">
            <a:tailEnd type="arrow"/>
          </a:ln>
        </p:spPr>
        <p:style>
          <a:lnRef idx="1">
            <a:schemeClr val="accent1"/>
          </a:lnRef>
          <a:fillRef idx="0">
            <a:schemeClr val="accent1"/>
          </a:fillRef>
          <a:effectRef idx="0">
            <a:schemeClr val="accent1"/>
          </a:effectRef>
          <a:fontRef idx="minor">
            <a:schemeClr val="tx1"/>
          </a:fontRef>
        </p:style>
      </p:cxnSp>
      <p:cxnSp>
        <p:nvCxnSpPr>
          <p:cNvPr id="48" name="Elbow Connector 47"/>
          <p:cNvCxnSpPr/>
          <p:nvPr/>
        </p:nvCxnSpPr>
        <p:spPr>
          <a:xfrm>
            <a:off x="4059238" y="5407025"/>
            <a:ext cx="2960687" cy="655638"/>
          </a:xfrm>
          <a:prstGeom prst="bentConnector3">
            <a:avLst/>
          </a:prstGeom>
          <a:ln w="15875">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Rectangle 2"/>
          <p:cNvSpPr>
            <a:spLocks noGrp="1"/>
          </p:cNvSpPr>
          <p:nvPr>
            <p:ph type="title"/>
          </p:nvPr>
        </p:nvSpPr>
        <p:spPr/>
        <p:txBody>
          <a:bodyPr/>
          <a:lstStyle/>
          <a:p>
            <a:r>
              <a:rPr lang="en-GB" sz="3600" smtClean="0">
                <a:solidFill>
                  <a:srgbClr val="005927"/>
                </a:solidFill>
                <a:latin typeface="Tahoma" pitchFamily="34" charset="0"/>
                <a:cs typeface="Times New Roman" pitchFamily="18" charset="0"/>
              </a:rPr>
              <a:t>ALMP's financing 2012-2013</a:t>
            </a:r>
            <a:endParaRPr lang="lv-LV" sz="3600" smtClean="0">
              <a:solidFill>
                <a:srgbClr val="005927"/>
              </a:solidFill>
              <a:latin typeface="Tahoma" pitchFamily="34" charset="0"/>
              <a:cs typeface="Times New Roman" pitchFamily="18" charset="0"/>
            </a:endParaRPr>
          </a:p>
        </p:txBody>
      </p:sp>
      <p:graphicFrame>
        <p:nvGraphicFramePr>
          <p:cNvPr id="9" name="Chart 8"/>
          <p:cNvGraphicFramePr>
            <a:graphicFrameLocks/>
          </p:cNvGraphicFramePr>
          <p:nvPr/>
        </p:nvGraphicFramePr>
        <p:xfrm>
          <a:off x="688983" y="1421348"/>
          <a:ext cx="7710151" cy="3957841"/>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2"/>
          <p:cNvSpPr>
            <a:spLocks noGrp="1"/>
          </p:cNvSpPr>
          <p:nvPr>
            <p:ph type="title"/>
          </p:nvPr>
        </p:nvSpPr>
        <p:spPr/>
        <p:txBody>
          <a:bodyPr/>
          <a:lstStyle/>
          <a:p>
            <a:r>
              <a:rPr lang="en-GB" sz="4000" smtClean="0">
                <a:solidFill>
                  <a:srgbClr val="005927"/>
                </a:solidFill>
                <a:latin typeface="Tahoma" pitchFamily="34" charset="0"/>
              </a:rPr>
              <a:t>Profiling System</a:t>
            </a:r>
          </a:p>
        </p:txBody>
      </p:sp>
      <p:sp>
        <p:nvSpPr>
          <p:cNvPr id="65538" name="Rectangle 3"/>
          <p:cNvSpPr>
            <a:spLocks noGrp="1"/>
          </p:cNvSpPr>
          <p:nvPr>
            <p:ph type="body" idx="1"/>
          </p:nvPr>
        </p:nvSpPr>
        <p:spPr>
          <a:xfrm>
            <a:off x="395288" y="1341438"/>
            <a:ext cx="8229600" cy="4525962"/>
          </a:xfrm>
        </p:spPr>
        <p:txBody>
          <a:bodyPr/>
          <a:lstStyle/>
          <a:p>
            <a:r>
              <a:rPr lang="en-GB" sz="2000" b="1" smtClean="0"/>
              <a:t>The aim</a:t>
            </a:r>
            <a:r>
              <a:rPr lang="en-GB" sz="2000" smtClean="0"/>
              <a:t>: to ensure targeted and individualized assistance with the aim to ensure fast reintegration into the labour market by providing most appropriate support, measures in the most appropriate sequence and intensity.</a:t>
            </a:r>
          </a:p>
          <a:p>
            <a:r>
              <a:rPr lang="en-GB" sz="2000" smtClean="0"/>
              <a:t>Profiling groups are defined based on following criteria (mostly self-assessment):</a:t>
            </a:r>
          </a:p>
          <a:p>
            <a:pPr lvl="1"/>
            <a:r>
              <a:rPr lang="en-GB" sz="2000" smtClean="0"/>
              <a:t>job opportunities (by demographic characteristics);</a:t>
            </a:r>
          </a:p>
          <a:p>
            <a:pPr lvl="1"/>
            <a:r>
              <a:rPr lang="en-GB" sz="2000" smtClean="0"/>
              <a:t>self-esteem (questionnaire); </a:t>
            </a:r>
          </a:p>
          <a:p>
            <a:pPr lvl="1"/>
            <a:r>
              <a:rPr lang="en-GB" sz="2000" smtClean="0"/>
              <a:t>motivation to look for job (questionnaire); </a:t>
            </a:r>
          </a:p>
          <a:p>
            <a:pPr lvl="1"/>
            <a:r>
              <a:rPr lang="en-GB" sz="2000" smtClean="0"/>
              <a:t>motivation to cooperate with the SEA (questionnaire).</a:t>
            </a:r>
          </a:p>
          <a:p>
            <a:r>
              <a:rPr lang="en-GB" sz="2000" smtClean="0"/>
              <a:t>39 profiling groups</a:t>
            </a:r>
          </a:p>
          <a:p>
            <a:r>
              <a:rPr lang="fr-BE" sz="2000" smtClean="0"/>
              <a:t>Enhanced cooperation with municipal social services / possible future benefit reforms</a:t>
            </a:r>
            <a:r>
              <a:rPr lang="lv-LV" sz="2000" smtClean="0"/>
              <a:t>.</a:t>
            </a:r>
            <a:endParaRPr lang="en-GB" sz="200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Title 1"/>
          <p:cNvSpPr>
            <a:spLocks noGrp="1"/>
          </p:cNvSpPr>
          <p:nvPr>
            <p:ph type="title" idx="4294967295"/>
          </p:nvPr>
        </p:nvSpPr>
        <p:spPr/>
        <p:txBody>
          <a:bodyPr/>
          <a:lstStyle/>
          <a:p>
            <a:pPr eaLnBrk="1" hangingPunct="1"/>
            <a:r>
              <a:rPr lang="en-GB" sz="3600" smtClean="0">
                <a:solidFill>
                  <a:srgbClr val="005927"/>
                </a:solidFill>
                <a:latin typeface="Tahoma" pitchFamily="34" charset="0"/>
              </a:rPr>
              <a:t>Participation in Active Labour </a:t>
            </a:r>
            <a:br>
              <a:rPr lang="en-GB" sz="3600" smtClean="0">
                <a:solidFill>
                  <a:srgbClr val="005927"/>
                </a:solidFill>
                <a:latin typeface="Tahoma" pitchFamily="34" charset="0"/>
              </a:rPr>
            </a:br>
            <a:r>
              <a:rPr lang="en-GB" sz="3600" smtClean="0">
                <a:solidFill>
                  <a:srgbClr val="005927"/>
                </a:solidFill>
                <a:latin typeface="Tahoma" pitchFamily="34" charset="0"/>
              </a:rPr>
              <a:t>Market Policy Measures in 2014</a:t>
            </a:r>
          </a:p>
        </p:txBody>
      </p:sp>
      <p:sp>
        <p:nvSpPr>
          <p:cNvPr id="66562" name="TextBox 4"/>
          <p:cNvSpPr txBox="1">
            <a:spLocks noChangeArrowheads="1"/>
          </p:cNvSpPr>
          <p:nvPr/>
        </p:nvSpPr>
        <p:spPr bwMode="auto">
          <a:xfrm>
            <a:off x="323850" y="4292600"/>
            <a:ext cx="8362950" cy="1311275"/>
          </a:xfrm>
          <a:prstGeom prst="rect">
            <a:avLst/>
          </a:prstGeom>
          <a:noFill/>
          <a:ln w="9525">
            <a:noFill/>
            <a:miter lim="800000"/>
            <a:headEnd/>
            <a:tailEnd/>
          </a:ln>
        </p:spPr>
        <p:txBody>
          <a:bodyPr>
            <a:spAutoFit/>
          </a:bodyPr>
          <a:lstStyle/>
          <a:p>
            <a:pPr marL="285750" indent="-285750">
              <a:buFont typeface="Arial" charset="0"/>
              <a:buChar char="•"/>
            </a:pPr>
            <a:r>
              <a:rPr lang="en-GB" sz="2000">
                <a:latin typeface="Calibri" pitchFamily="34" charset="0"/>
              </a:rPr>
              <a:t>Participation in SEA measures: 18 000</a:t>
            </a:r>
            <a:r>
              <a:rPr lang="lv-LV" sz="2000">
                <a:latin typeface="Calibri" pitchFamily="34" charset="0"/>
              </a:rPr>
              <a:t>.</a:t>
            </a:r>
            <a:endParaRPr lang="en-GB" sz="2000">
              <a:latin typeface="Calibri" pitchFamily="34" charset="0"/>
            </a:endParaRPr>
          </a:p>
          <a:p>
            <a:pPr marL="285750" indent="-285750">
              <a:buFont typeface="Arial" charset="0"/>
              <a:buChar char="•"/>
            </a:pPr>
            <a:r>
              <a:rPr lang="en-GB" sz="2000">
                <a:latin typeface="Calibri" pitchFamily="34" charset="0"/>
              </a:rPr>
              <a:t>Participation in career consultations: 4 072 </a:t>
            </a:r>
            <a:r>
              <a:rPr lang="lv-LV" sz="2000">
                <a:latin typeface="Calibri" pitchFamily="34" charset="0"/>
              </a:rPr>
              <a:t>.</a:t>
            </a:r>
            <a:endParaRPr lang="en-GB" sz="2000">
              <a:latin typeface="Calibri" pitchFamily="34" charset="0"/>
            </a:endParaRPr>
          </a:p>
          <a:p>
            <a:pPr marL="285750" indent="-285750">
              <a:buFont typeface="Arial" charset="0"/>
              <a:buChar char="•"/>
            </a:pPr>
            <a:r>
              <a:rPr lang="en-GB" sz="2000">
                <a:latin typeface="Calibri" pitchFamily="34" charset="0"/>
              </a:rPr>
              <a:t>3 611 elderly unemployed persons became employed in 2014, from which </a:t>
            </a:r>
          </a:p>
          <a:p>
            <a:pPr marL="285750" indent="-285750"/>
            <a:r>
              <a:rPr lang="en-GB" sz="2000">
                <a:latin typeface="Calibri" pitchFamily="34" charset="0"/>
              </a:rPr>
              <a:t>     1 437 (39,8%) participated in NVA sponsored activities</a:t>
            </a:r>
            <a:r>
              <a:rPr lang="lv-LV" sz="2000">
                <a:latin typeface="Calibri" pitchFamily="34" charset="0"/>
              </a:rPr>
              <a:t>.</a:t>
            </a:r>
            <a:r>
              <a:rPr lang="en-GB" sz="2000">
                <a:latin typeface="Calibri" pitchFamily="34" charset="0"/>
              </a:rPr>
              <a:t> </a:t>
            </a:r>
          </a:p>
        </p:txBody>
      </p:sp>
      <p:pic>
        <p:nvPicPr>
          <p:cNvPr id="66563" name="Content Placeholder 5"/>
          <p:cNvPicPr>
            <a:picLocks noChangeArrowheads="1"/>
          </p:cNvPicPr>
          <p:nvPr/>
        </p:nvPicPr>
        <p:blipFill>
          <a:blip r:embed="rId2"/>
          <a:srcRect t="13249"/>
          <a:stretch>
            <a:fillRect/>
          </a:stretch>
        </p:blipFill>
        <p:spPr bwMode="auto">
          <a:xfrm>
            <a:off x="0" y="1700213"/>
            <a:ext cx="9144000" cy="25923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Rectangle 2"/>
          <p:cNvSpPr>
            <a:spLocks noGrp="1"/>
          </p:cNvSpPr>
          <p:nvPr>
            <p:ph type="title"/>
          </p:nvPr>
        </p:nvSpPr>
        <p:spPr/>
        <p:txBody>
          <a:bodyPr/>
          <a:lstStyle/>
          <a:p>
            <a:r>
              <a:rPr lang="en-GB" sz="3600" smtClean="0">
                <a:solidFill>
                  <a:srgbClr val="005927"/>
                </a:solidFill>
                <a:latin typeface="Tahoma" pitchFamily="34" charset="0"/>
              </a:rPr>
              <a:t>Short term measures</a:t>
            </a:r>
          </a:p>
        </p:txBody>
      </p:sp>
      <p:sp>
        <p:nvSpPr>
          <p:cNvPr id="67586" name="Rectangle 3"/>
          <p:cNvSpPr>
            <a:spLocks noGrp="1"/>
          </p:cNvSpPr>
          <p:nvPr>
            <p:ph type="body" idx="1"/>
          </p:nvPr>
        </p:nvSpPr>
        <p:spPr>
          <a:xfrm>
            <a:off x="468313" y="1341438"/>
            <a:ext cx="8229600" cy="4929187"/>
          </a:xfrm>
        </p:spPr>
        <p:txBody>
          <a:bodyPr/>
          <a:lstStyle/>
          <a:p>
            <a:pPr>
              <a:lnSpc>
                <a:spcPct val="90000"/>
              </a:lnSpc>
            </a:pPr>
            <a:r>
              <a:rPr lang="en-GB" sz="2400" b="1" smtClean="0"/>
              <a:t>Informative days</a:t>
            </a:r>
            <a:r>
              <a:rPr lang="lv-LV" sz="2000" smtClean="0"/>
              <a:t> - </a:t>
            </a:r>
            <a:r>
              <a:rPr lang="en-GB" sz="2000" smtClean="0"/>
              <a:t>information on the available</a:t>
            </a:r>
            <a:endParaRPr lang="lv-LV" sz="2000" smtClean="0"/>
          </a:p>
          <a:p>
            <a:pPr>
              <a:lnSpc>
                <a:spcPct val="90000"/>
              </a:lnSpc>
              <a:buFont typeface="Arial" charset="0"/>
              <a:buNone/>
            </a:pPr>
            <a:r>
              <a:rPr lang="lv-LV" sz="2000" smtClean="0"/>
              <a:t>	</a:t>
            </a:r>
            <a:r>
              <a:rPr lang="en-GB" sz="2000" smtClean="0"/>
              <a:t> services and information about job search activities</a:t>
            </a:r>
            <a:r>
              <a:rPr lang="lv-LV" sz="2000" smtClean="0"/>
              <a:t>.</a:t>
            </a:r>
          </a:p>
          <a:p>
            <a:pPr>
              <a:lnSpc>
                <a:spcPct val="90000"/>
              </a:lnSpc>
            </a:pPr>
            <a:r>
              <a:rPr lang="en-GB" sz="2400" b="1" smtClean="0"/>
              <a:t>Measures to enhance competitiveness</a:t>
            </a:r>
            <a:r>
              <a:rPr lang="lv-LV" sz="2400" b="1" smtClean="0"/>
              <a:t>:</a:t>
            </a:r>
          </a:p>
          <a:p>
            <a:pPr lvl="1">
              <a:lnSpc>
                <a:spcPct val="90000"/>
              </a:lnSpc>
            </a:pPr>
            <a:r>
              <a:rPr lang="en-GB" sz="2000" smtClean="0"/>
              <a:t>short courses, seminars, lectures and consultations</a:t>
            </a:r>
            <a:r>
              <a:rPr lang="lv-LV" sz="2000" smtClean="0"/>
              <a:t>;</a:t>
            </a:r>
          </a:p>
          <a:p>
            <a:pPr lvl="1">
              <a:lnSpc>
                <a:spcPct val="90000"/>
              </a:lnSpc>
            </a:pPr>
            <a:r>
              <a:rPr lang="en-GB" sz="2000" smtClean="0"/>
              <a:t>Psychologist, personal insolvency lawyers a.o.</a:t>
            </a:r>
            <a:r>
              <a:rPr lang="lv-LV" sz="2000" smtClean="0"/>
              <a:t>;</a:t>
            </a:r>
          </a:p>
          <a:p>
            <a:pPr lvl="1">
              <a:lnSpc>
                <a:spcPct val="90000"/>
              </a:lnSpc>
            </a:pPr>
            <a:r>
              <a:rPr lang="en-GB" sz="2000" smtClean="0"/>
              <a:t>basic skills and abilities necessary for the labour market</a:t>
            </a:r>
            <a:r>
              <a:rPr lang="lv-LV" sz="2000" smtClean="0"/>
              <a:t>;</a:t>
            </a:r>
          </a:p>
          <a:p>
            <a:pPr lvl="1">
              <a:lnSpc>
                <a:spcPct val="90000"/>
              </a:lnSpc>
            </a:pPr>
            <a:r>
              <a:rPr lang="en-GB" sz="2000" smtClean="0"/>
              <a:t>job search advice</a:t>
            </a:r>
            <a:r>
              <a:rPr lang="fr-BE" sz="2000" smtClean="0"/>
              <a:t>, basic skills.</a:t>
            </a:r>
          </a:p>
          <a:p>
            <a:pPr>
              <a:lnSpc>
                <a:spcPct val="90000"/>
              </a:lnSpc>
            </a:pPr>
            <a:r>
              <a:rPr lang="lv-LV" sz="2400" smtClean="0"/>
              <a:t> </a:t>
            </a:r>
            <a:r>
              <a:rPr lang="en-GB" sz="2400" b="1" smtClean="0"/>
              <a:t>Complex support measures</a:t>
            </a:r>
            <a:r>
              <a:rPr lang="lv-LV" sz="2400" b="1" smtClean="0"/>
              <a:t>:</a:t>
            </a:r>
          </a:p>
          <a:p>
            <a:pPr lvl="1">
              <a:lnSpc>
                <a:spcPct val="90000"/>
              </a:lnSpc>
            </a:pPr>
            <a:r>
              <a:rPr lang="en-GB" sz="2000" smtClean="0"/>
              <a:t>Career guidance;</a:t>
            </a:r>
          </a:p>
          <a:p>
            <a:pPr lvl="1">
              <a:lnSpc>
                <a:spcPct val="90000"/>
              </a:lnSpc>
            </a:pPr>
            <a:r>
              <a:rPr lang="en-GB" sz="2000" smtClean="0"/>
              <a:t>Individual or group consultations with specialists;</a:t>
            </a:r>
          </a:p>
          <a:p>
            <a:pPr lvl="1">
              <a:lnSpc>
                <a:spcPct val="90000"/>
              </a:lnSpc>
            </a:pPr>
            <a:r>
              <a:rPr lang="en-GB" sz="2000" smtClean="0"/>
              <a:t>[Support measures for youth].</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Rectangle 2"/>
          <p:cNvSpPr>
            <a:spLocks noGrp="1"/>
          </p:cNvSpPr>
          <p:nvPr>
            <p:ph type="title"/>
          </p:nvPr>
        </p:nvSpPr>
        <p:spPr/>
        <p:txBody>
          <a:bodyPr/>
          <a:lstStyle/>
          <a:p>
            <a:r>
              <a:rPr lang="en-GB" sz="3600" smtClean="0">
                <a:solidFill>
                  <a:srgbClr val="005927"/>
                </a:solidFill>
                <a:latin typeface="Tahoma" pitchFamily="34" charset="0"/>
              </a:rPr>
              <a:t>Non-formal training</a:t>
            </a:r>
            <a:r>
              <a:rPr lang="lv-LV" sz="3600" smtClean="0">
                <a:solidFill>
                  <a:srgbClr val="005927"/>
                </a:solidFill>
                <a:latin typeface="Tahoma" pitchFamily="34" charset="0"/>
              </a:rPr>
              <a:t> (I)</a:t>
            </a:r>
            <a:endParaRPr lang="en-GB" sz="3600" smtClean="0">
              <a:solidFill>
                <a:srgbClr val="005927"/>
              </a:solidFill>
              <a:latin typeface="Tahoma" pitchFamily="34" charset="0"/>
            </a:endParaRPr>
          </a:p>
        </p:txBody>
      </p:sp>
      <p:sp>
        <p:nvSpPr>
          <p:cNvPr id="69634" name="Rectangle 3"/>
          <p:cNvSpPr>
            <a:spLocks noGrp="1"/>
          </p:cNvSpPr>
          <p:nvPr>
            <p:ph type="body" idx="1"/>
          </p:nvPr>
        </p:nvSpPr>
        <p:spPr/>
        <p:txBody>
          <a:bodyPr/>
          <a:lstStyle/>
          <a:p>
            <a:r>
              <a:rPr lang="en-GB" sz="2400" b="1" smtClean="0"/>
              <a:t>Aim of the measure:</a:t>
            </a:r>
          </a:p>
          <a:p>
            <a:pPr lvl="1"/>
            <a:r>
              <a:rPr lang="en-GB" sz="2400" smtClean="0"/>
              <a:t>general skills (languages, computer a.o.).</a:t>
            </a:r>
          </a:p>
          <a:p>
            <a:pPr lvl="1"/>
            <a:endParaRPr lang="en-GB" sz="2000" smtClean="0"/>
          </a:p>
          <a:p>
            <a:r>
              <a:rPr lang="en-GB" sz="2400" b="1" smtClean="0"/>
              <a:t>Training areas</a:t>
            </a:r>
            <a:r>
              <a:rPr lang="en-GB" sz="2400" smtClean="0"/>
              <a:t> are set by a Commission at the MoW level with other governmental institutions and social partners involved based on a rigorous analysis of the SEA, MoE and other sources.</a:t>
            </a:r>
          </a:p>
          <a:p>
            <a:endParaRPr lang="en-GB" sz="240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Rectangle 2"/>
          <p:cNvSpPr>
            <a:spLocks noGrp="1"/>
          </p:cNvSpPr>
          <p:nvPr>
            <p:ph type="title"/>
          </p:nvPr>
        </p:nvSpPr>
        <p:spPr/>
        <p:txBody>
          <a:bodyPr/>
          <a:lstStyle/>
          <a:p>
            <a:r>
              <a:rPr lang="en-GB" sz="3600" smtClean="0">
                <a:solidFill>
                  <a:srgbClr val="005927"/>
                </a:solidFill>
                <a:latin typeface="Tahoma" pitchFamily="34" charset="0"/>
              </a:rPr>
              <a:t>Non-formal training</a:t>
            </a:r>
            <a:r>
              <a:rPr lang="lv-LV" sz="3600" smtClean="0">
                <a:solidFill>
                  <a:srgbClr val="005927"/>
                </a:solidFill>
                <a:latin typeface="Tahoma" pitchFamily="34" charset="0"/>
              </a:rPr>
              <a:t> (II)</a:t>
            </a:r>
          </a:p>
        </p:txBody>
      </p:sp>
      <p:sp>
        <p:nvSpPr>
          <p:cNvPr id="70658" name="Rectangle 3"/>
          <p:cNvSpPr>
            <a:spLocks noGrp="1"/>
          </p:cNvSpPr>
          <p:nvPr>
            <p:ph type="body" idx="1"/>
          </p:nvPr>
        </p:nvSpPr>
        <p:spPr>
          <a:xfrm>
            <a:off x="468313" y="1341438"/>
            <a:ext cx="8229600" cy="4525962"/>
          </a:xfrm>
        </p:spPr>
        <p:txBody>
          <a:bodyPr/>
          <a:lstStyle/>
          <a:p>
            <a:r>
              <a:rPr lang="en-GB" sz="2400" smtClean="0"/>
              <a:t>Implemented with a </a:t>
            </a:r>
            <a:r>
              <a:rPr lang="en-GB" sz="2400" b="1" smtClean="0"/>
              <a:t>voucher system.</a:t>
            </a:r>
          </a:p>
          <a:p>
            <a:r>
              <a:rPr lang="en-GB" sz="2400" b="1" smtClean="0"/>
              <a:t>Duration</a:t>
            </a:r>
            <a:r>
              <a:rPr lang="en-GB" sz="2400" smtClean="0"/>
              <a:t> of the training – up to 2 months. </a:t>
            </a:r>
          </a:p>
          <a:p>
            <a:r>
              <a:rPr lang="en-GB" sz="2400" smtClean="0"/>
              <a:t>During training unemployed receive a grant of </a:t>
            </a:r>
            <a:r>
              <a:rPr lang="en-GB" sz="2400" b="1" smtClean="0"/>
              <a:t>EUR 99,60</a:t>
            </a:r>
            <a:r>
              <a:rPr lang="en-GB" sz="2400" smtClean="0"/>
              <a:t> per month (possibility to finish the course after finding a job).</a:t>
            </a:r>
          </a:p>
          <a:p>
            <a:r>
              <a:rPr lang="en-GB" sz="2400" b="1" smtClean="0"/>
              <a:t>Certificate</a:t>
            </a:r>
            <a:r>
              <a:rPr lang="en-GB" sz="2400" smtClean="0"/>
              <a:t> confirming obtained knowledge after passing the final test.</a:t>
            </a:r>
          </a:p>
          <a:p>
            <a:r>
              <a:rPr lang="en-GB" sz="2400" b="1" smtClean="0"/>
              <a:t>The profile of participants</a:t>
            </a:r>
            <a:r>
              <a:rPr lang="en-GB" sz="2400" smtClean="0"/>
              <a:t>:</a:t>
            </a:r>
          </a:p>
          <a:p>
            <a:pPr lvl="1"/>
            <a:r>
              <a:rPr lang="en-GB" sz="2000" smtClean="0"/>
              <a:t>35% - aged 50 and older;</a:t>
            </a:r>
          </a:p>
          <a:p>
            <a:pPr lvl="1"/>
            <a:r>
              <a:rPr lang="en-GB" sz="2000" smtClean="0"/>
              <a:t>38% - with vocational education</a:t>
            </a:r>
            <a:r>
              <a:rPr lang="lv-LV" sz="2000" smtClean="0"/>
              <a:t>;</a:t>
            </a:r>
          </a:p>
          <a:p>
            <a:pPr lvl="1"/>
            <a:r>
              <a:rPr lang="en-GB" sz="2000" smtClean="0"/>
              <a:t>47% - long-term unemployed;</a:t>
            </a:r>
          </a:p>
          <a:p>
            <a:pPr lvl="1"/>
            <a:r>
              <a:rPr lang="lv-LV" sz="2000" smtClean="0"/>
              <a:t>35</a:t>
            </a:r>
            <a:r>
              <a:rPr lang="en-GB" sz="2000" smtClean="0"/>
              <a:t>% men and </a:t>
            </a:r>
            <a:r>
              <a:rPr lang="lv-LV" sz="2000" smtClean="0"/>
              <a:t>65</a:t>
            </a:r>
            <a:r>
              <a:rPr lang="en-GB" sz="2000" smtClean="0"/>
              <a:t>% women</a:t>
            </a:r>
            <a:r>
              <a:rPr lang="lv-LV" sz="2000" smtClean="0"/>
              <a:t>.</a:t>
            </a:r>
          </a:p>
          <a:p>
            <a:pPr lvl="1"/>
            <a:endParaRPr lang="en-GB" sz="2000"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Title 1"/>
          <p:cNvSpPr>
            <a:spLocks noGrp="1"/>
          </p:cNvSpPr>
          <p:nvPr>
            <p:ph type="title"/>
          </p:nvPr>
        </p:nvSpPr>
        <p:spPr/>
        <p:txBody>
          <a:bodyPr/>
          <a:lstStyle/>
          <a:p>
            <a:r>
              <a:rPr lang="en-GB" smtClean="0">
                <a:solidFill>
                  <a:srgbClr val="005927"/>
                </a:solidFill>
                <a:latin typeface="Tahoma" pitchFamily="34" charset="0"/>
              </a:rPr>
              <a:t>Non-formal </a:t>
            </a:r>
            <a:r>
              <a:rPr lang="en-GB" sz="4000" smtClean="0">
                <a:solidFill>
                  <a:srgbClr val="005927"/>
                </a:solidFill>
                <a:latin typeface="Tahoma" pitchFamily="34" charset="0"/>
              </a:rPr>
              <a:t>training</a:t>
            </a:r>
            <a:r>
              <a:rPr lang="lv-LV" sz="4000" smtClean="0">
                <a:solidFill>
                  <a:srgbClr val="005927"/>
                </a:solidFill>
                <a:latin typeface="Tahoma" pitchFamily="34" charset="0"/>
              </a:rPr>
              <a:t> </a:t>
            </a:r>
            <a:r>
              <a:rPr lang="lv-LV" smtClean="0">
                <a:solidFill>
                  <a:srgbClr val="005927"/>
                </a:solidFill>
                <a:latin typeface="Tahoma" pitchFamily="34" charset="0"/>
              </a:rPr>
              <a:t>(III)</a:t>
            </a:r>
          </a:p>
        </p:txBody>
      </p:sp>
      <p:sp>
        <p:nvSpPr>
          <p:cNvPr id="71682" name="Content Placeholder 2"/>
          <p:cNvSpPr>
            <a:spLocks noGrp="1"/>
          </p:cNvSpPr>
          <p:nvPr>
            <p:ph idx="1"/>
          </p:nvPr>
        </p:nvSpPr>
        <p:spPr>
          <a:xfrm>
            <a:off x="468313" y="1196975"/>
            <a:ext cx="8229600" cy="4525963"/>
          </a:xfrm>
        </p:spPr>
        <p:txBody>
          <a:bodyPr/>
          <a:lstStyle/>
          <a:p>
            <a:pPr marL="0" indent="0" algn="ctr">
              <a:buFont typeface="Arial" charset="0"/>
              <a:buNone/>
            </a:pPr>
            <a:r>
              <a:rPr lang="en-GB" sz="2400" smtClean="0">
                <a:solidFill>
                  <a:srgbClr val="005927"/>
                </a:solidFill>
                <a:latin typeface="Tahoma" pitchFamily="34" charset="0"/>
              </a:rPr>
              <a:t>TOP 10 non-formal training programmes in 2013 for unemployed aged 50 and older</a:t>
            </a:r>
          </a:p>
          <a:p>
            <a:pPr marL="0" indent="0"/>
            <a:endParaRPr lang="en-GB" sz="2400" smtClean="0">
              <a:solidFill>
                <a:srgbClr val="005927"/>
              </a:solidFill>
              <a:latin typeface="Tahoma" pitchFamily="34" charset="0"/>
            </a:endParaRPr>
          </a:p>
        </p:txBody>
      </p:sp>
      <p:graphicFrame>
        <p:nvGraphicFramePr>
          <p:cNvPr id="4" name="Chart 3"/>
          <p:cNvGraphicFramePr>
            <a:graphicFrameLocks/>
          </p:cNvGraphicFramePr>
          <p:nvPr/>
        </p:nvGraphicFramePr>
        <p:xfrm>
          <a:off x="1907704" y="1988840"/>
          <a:ext cx="5760640" cy="367283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Rectangle 2"/>
          <p:cNvSpPr>
            <a:spLocks noGrp="1"/>
          </p:cNvSpPr>
          <p:nvPr>
            <p:ph type="title"/>
          </p:nvPr>
        </p:nvSpPr>
        <p:spPr/>
        <p:txBody>
          <a:bodyPr/>
          <a:lstStyle/>
          <a:p>
            <a:r>
              <a:rPr lang="en-GB" sz="3600" smtClean="0">
                <a:solidFill>
                  <a:srgbClr val="005927"/>
                </a:solidFill>
                <a:latin typeface="Tahoma" pitchFamily="34" charset="0"/>
              </a:rPr>
              <a:t>Vocational training</a:t>
            </a:r>
            <a:r>
              <a:rPr lang="lv-LV" sz="3600" smtClean="0">
                <a:solidFill>
                  <a:srgbClr val="005927"/>
                </a:solidFill>
                <a:latin typeface="Tahoma" pitchFamily="34" charset="0"/>
              </a:rPr>
              <a:t> (I)</a:t>
            </a:r>
            <a:endParaRPr lang="en-GB" sz="3600" smtClean="0">
              <a:solidFill>
                <a:srgbClr val="005927"/>
              </a:solidFill>
              <a:latin typeface="Tahoma" pitchFamily="34" charset="0"/>
            </a:endParaRPr>
          </a:p>
        </p:txBody>
      </p:sp>
      <p:sp>
        <p:nvSpPr>
          <p:cNvPr id="72706" name="Rectangle 3"/>
          <p:cNvSpPr>
            <a:spLocks noGrp="1"/>
          </p:cNvSpPr>
          <p:nvPr>
            <p:ph type="body" idx="1"/>
          </p:nvPr>
        </p:nvSpPr>
        <p:spPr/>
        <p:txBody>
          <a:bodyPr/>
          <a:lstStyle/>
          <a:p>
            <a:pPr marL="609600" indent="-609600"/>
            <a:r>
              <a:rPr lang="en-GB" sz="2400" b="1" smtClean="0"/>
              <a:t>Target groups:</a:t>
            </a:r>
          </a:p>
          <a:p>
            <a:pPr marL="990600" lvl="1" indent="-533400"/>
            <a:r>
              <a:rPr lang="en-GB" sz="2000" smtClean="0"/>
              <a:t>unemployed having </a:t>
            </a:r>
            <a:r>
              <a:rPr lang="en-GB" sz="2000" b="1" smtClean="0"/>
              <a:t>no previous professional qualification</a:t>
            </a:r>
            <a:r>
              <a:rPr lang="en-GB" sz="2000" smtClean="0"/>
              <a:t>; </a:t>
            </a:r>
          </a:p>
          <a:p>
            <a:pPr marL="990600" lvl="1" indent="-533400"/>
            <a:r>
              <a:rPr lang="en-GB" sz="2000" smtClean="0"/>
              <a:t>unemployed having previously obtained professional qualification or professional experience that </a:t>
            </a:r>
            <a:r>
              <a:rPr lang="en-GB" sz="2000" b="1" smtClean="0"/>
              <a:t>does not meet the demands of the labour market</a:t>
            </a:r>
            <a:r>
              <a:rPr lang="en-GB" sz="2000" smtClean="0"/>
              <a:t>; </a:t>
            </a:r>
          </a:p>
          <a:p>
            <a:pPr marL="990600" lvl="1" indent="-533400"/>
            <a:r>
              <a:rPr lang="en-GB" sz="2000" smtClean="0"/>
              <a:t>unemployed having previously obtained professional qualification but </a:t>
            </a:r>
            <a:r>
              <a:rPr lang="en-GB" sz="2000" b="1" smtClean="0"/>
              <a:t>failing to meet the requirements for a particular profession</a:t>
            </a:r>
            <a:r>
              <a:rPr lang="en-GB" sz="2000" smtClean="0"/>
              <a:t>; </a:t>
            </a:r>
          </a:p>
          <a:p>
            <a:pPr marL="990600" lvl="1" indent="-533400"/>
            <a:r>
              <a:rPr lang="en-GB" sz="2000" smtClean="0"/>
              <a:t>unemployed </a:t>
            </a:r>
            <a:r>
              <a:rPr lang="en-GB" sz="2000" b="1" smtClean="0"/>
              <a:t>having lost professional skills</a:t>
            </a:r>
            <a:r>
              <a:rPr lang="en-GB" sz="2000" smtClean="0"/>
              <a:t> because she/he has not been working in the obtained profession for at least three years or she/he no longer is able to work in the obtained profession due to a health condition.</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Rectangle 2"/>
          <p:cNvSpPr>
            <a:spLocks noGrp="1"/>
          </p:cNvSpPr>
          <p:nvPr>
            <p:ph type="title"/>
          </p:nvPr>
        </p:nvSpPr>
        <p:spPr/>
        <p:txBody>
          <a:bodyPr/>
          <a:lstStyle/>
          <a:p>
            <a:r>
              <a:rPr lang="en-GB" sz="3600" smtClean="0">
                <a:solidFill>
                  <a:srgbClr val="005927"/>
                </a:solidFill>
                <a:latin typeface="Tahoma" pitchFamily="34" charset="0"/>
              </a:rPr>
              <a:t>Vocational training</a:t>
            </a:r>
            <a:r>
              <a:rPr lang="lv-LV" sz="3600" smtClean="0">
                <a:solidFill>
                  <a:srgbClr val="005927"/>
                </a:solidFill>
                <a:latin typeface="Tahoma" pitchFamily="34" charset="0"/>
              </a:rPr>
              <a:t> (II)</a:t>
            </a:r>
          </a:p>
        </p:txBody>
      </p:sp>
      <p:sp>
        <p:nvSpPr>
          <p:cNvPr id="73730" name="Rectangle 3"/>
          <p:cNvSpPr>
            <a:spLocks noGrp="1"/>
          </p:cNvSpPr>
          <p:nvPr>
            <p:ph type="body" idx="1"/>
          </p:nvPr>
        </p:nvSpPr>
        <p:spPr>
          <a:xfrm>
            <a:off x="395288" y="1196975"/>
            <a:ext cx="8229600" cy="4525963"/>
          </a:xfrm>
        </p:spPr>
        <p:txBody>
          <a:bodyPr/>
          <a:lstStyle/>
          <a:p>
            <a:r>
              <a:rPr lang="en-GB" sz="2400" b="1" smtClean="0"/>
              <a:t>Training areas</a:t>
            </a:r>
            <a:r>
              <a:rPr lang="en-GB" sz="2400" smtClean="0"/>
              <a:t> are set by a Commission at the MoW level with other governmental institutions and social partners based on a rigorous analysis of the SEA/MoE and other sources.</a:t>
            </a:r>
            <a:endParaRPr lang="lv-LV" sz="2400" smtClean="0"/>
          </a:p>
          <a:p>
            <a:endParaRPr lang="en-GB" sz="800" smtClean="0"/>
          </a:p>
          <a:p>
            <a:r>
              <a:rPr lang="en-GB" sz="2400" smtClean="0"/>
              <a:t>Implemented with a </a:t>
            </a:r>
            <a:r>
              <a:rPr lang="en-GB" sz="2400" b="1" smtClean="0"/>
              <a:t>voucher system </a:t>
            </a:r>
            <a:r>
              <a:rPr lang="en-GB" sz="2400" smtClean="0"/>
              <a:t>(30% - traineeship)</a:t>
            </a:r>
            <a:r>
              <a:rPr lang="lv-LV" sz="2400" smtClean="0"/>
              <a:t>.</a:t>
            </a:r>
          </a:p>
          <a:p>
            <a:endParaRPr lang="en-GB" sz="800" b="1" smtClean="0"/>
          </a:p>
          <a:p>
            <a:r>
              <a:rPr lang="en-GB" sz="2400" b="1" smtClean="0"/>
              <a:t>Duration</a:t>
            </a:r>
            <a:r>
              <a:rPr lang="en-GB" sz="2400" smtClean="0"/>
              <a:t> of the training – up to 6 months.</a:t>
            </a:r>
            <a:endParaRPr lang="lv-LV" sz="2400" smtClean="0"/>
          </a:p>
          <a:p>
            <a:endParaRPr lang="en-GB" sz="800" smtClean="0"/>
          </a:p>
          <a:p>
            <a:r>
              <a:rPr lang="en-GB" sz="2400" smtClean="0"/>
              <a:t>During training unemployed receive a grant of </a:t>
            </a:r>
            <a:r>
              <a:rPr lang="en-GB" sz="2400" b="1" smtClean="0"/>
              <a:t>EUR 99,60</a:t>
            </a:r>
            <a:r>
              <a:rPr lang="en-GB" sz="2400" smtClean="0"/>
              <a:t> per calendar month (possibility to finish the course after finding a job).</a:t>
            </a:r>
            <a:endParaRPr lang="lv-LV" sz="2400" smtClean="0"/>
          </a:p>
          <a:p>
            <a:endParaRPr lang="en-GB" sz="800" smtClean="0"/>
          </a:p>
          <a:p>
            <a:r>
              <a:rPr lang="en-GB" sz="2400" b="1" smtClean="0"/>
              <a:t>Certificate</a:t>
            </a:r>
            <a:r>
              <a:rPr lang="en-GB" sz="2400" smtClean="0"/>
              <a:t> confirming professional qualification or obtained knowledge after passing the final test.</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Grp="1"/>
          </p:cNvSpPr>
          <p:nvPr>
            <p:ph type="title"/>
          </p:nvPr>
        </p:nvSpPr>
        <p:spPr/>
        <p:txBody>
          <a:bodyPr/>
          <a:lstStyle/>
          <a:p>
            <a:r>
              <a:rPr lang="en-GB" sz="4000" smtClean="0">
                <a:solidFill>
                  <a:srgbClr val="005927"/>
                </a:solidFill>
                <a:latin typeface="Tahoma" pitchFamily="34" charset="0"/>
              </a:rPr>
              <a:t>Content</a:t>
            </a:r>
          </a:p>
        </p:txBody>
      </p:sp>
      <p:sp>
        <p:nvSpPr>
          <p:cNvPr id="20482" name="Rectangle 3"/>
          <p:cNvSpPr>
            <a:spLocks noGrp="1"/>
          </p:cNvSpPr>
          <p:nvPr>
            <p:ph type="body" idx="1"/>
          </p:nvPr>
        </p:nvSpPr>
        <p:spPr/>
        <p:txBody>
          <a:bodyPr/>
          <a:lstStyle/>
          <a:p>
            <a:r>
              <a:rPr lang="en-GB" smtClean="0"/>
              <a:t>Labour market situation</a:t>
            </a:r>
          </a:p>
          <a:p>
            <a:r>
              <a:rPr lang="en-GB" smtClean="0"/>
              <a:t>ALMPs in Latvia</a:t>
            </a:r>
          </a:p>
          <a:p>
            <a:r>
              <a:rPr lang="en-GB" smtClean="0"/>
              <a:t>Study visit to Austria</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Rectangle 2"/>
          <p:cNvSpPr>
            <a:spLocks noGrp="1"/>
          </p:cNvSpPr>
          <p:nvPr>
            <p:ph type="title"/>
          </p:nvPr>
        </p:nvSpPr>
        <p:spPr/>
        <p:txBody>
          <a:bodyPr/>
          <a:lstStyle/>
          <a:p>
            <a:r>
              <a:rPr lang="en-GB" sz="4000" smtClean="0">
                <a:solidFill>
                  <a:srgbClr val="005927"/>
                </a:solidFill>
                <a:latin typeface="Tahoma" pitchFamily="34" charset="0"/>
              </a:rPr>
              <a:t>Vocational training</a:t>
            </a:r>
            <a:r>
              <a:rPr lang="lv-LV" sz="4000" smtClean="0">
                <a:solidFill>
                  <a:srgbClr val="005927"/>
                </a:solidFill>
                <a:latin typeface="Tahoma" pitchFamily="34" charset="0"/>
              </a:rPr>
              <a:t> (III)</a:t>
            </a:r>
          </a:p>
        </p:txBody>
      </p:sp>
      <p:sp>
        <p:nvSpPr>
          <p:cNvPr id="74754" name="Rectangle 3"/>
          <p:cNvSpPr>
            <a:spLocks noGrp="1"/>
          </p:cNvSpPr>
          <p:nvPr>
            <p:ph type="body" idx="1"/>
          </p:nvPr>
        </p:nvSpPr>
        <p:spPr/>
        <p:txBody>
          <a:bodyPr/>
          <a:lstStyle/>
          <a:p>
            <a:pPr>
              <a:buFont typeface="Arial" charset="0"/>
              <a:buNone/>
            </a:pPr>
            <a:r>
              <a:rPr lang="lv-LV" smtClean="0"/>
              <a:t>	</a:t>
            </a:r>
            <a:r>
              <a:rPr lang="en-GB" sz="2800" smtClean="0"/>
              <a:t>The profile of participants - mainly</a:t>
            </a:r>
            <a:r>
              <a:rPr lang="en-GB" sz="2800" i="1" smtClean="0"/>
              <a:t> long-term unemployed with vocational education:</a:t>
            </a:r>
            <a:endParaRPr lang="lv-LV" sz="2800" i="1" smtClean="0"/>
          </a:p>
          <a:p>
            <a:pPr>
              <a:buFont typeface="Arial" charset="0"/>
              <a:buNone/>
            </a:pPr>
            <a:endParaRPr lang="en-GB" sz="1000" smtClean="0"/>
          </a:p>
          <a:p>
            <a:r>
              <a:rPr lang="en-GB" sz="2800" smtClean="0"/>
              <a:t>26% - aged 50 and older;</a:t>
            </a:r>
          </a:p>
          <a:p>
            <a:r>
              <a:rPr lang="en-GB" sz="2800" smtClean="0"/>
              <a:t>30% - long-term unemployed;</a:t>
            </a:r>
          </a:p>
          <a:p>
            <a:r>
              <a:rPr lang="en-GB" sz="2800" smtClean="0"/>
              <a:t>36% - with vocational education;</a:t>
            </a:r>
          </a:p>
          <a:p>
            <a:r>
              <a:rPr lang="en-GB" sz="2800" smtClean="0"/>
              <a:t>32% men and 68% women.</a:t>
            </a:r>
          </a:p>
          <a:p>
            <a:pPr lvl="1"/>
            <a:endParaRPr lang="en-GB" smtClean="0"/>
          </a:p>
          <a:p>
            <a:pPr lvl="1"/>
            <a:endParaRPr lang="en-GB" smtClean="0"/>
          </a:p>
          <a:p>
            <a:pPr>
              <a:buFont typeface="Arial" charset="0"/>
              <a:buNone/>
            </a:pPr>
            <a:endParaRPr lang="lv-LV"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Rectangle 2"/>
          <p:cNvSpPr>
            <a:spLocks noGrp="1"/>
          </p:cNvSpPr>
          <p:nvPr>
            <p:ph type="title"/>
          </p:nvPr>
        </p:nvSpPr>
        <p:spPr/>
        <p:txBody>
          <a:bodyPr/>
          <a:lstStyle/>
          <a:p>
            <a:r>
              <a:rPr lang="en-GB" sz="3600" smtClean="0">
                <a:solidFill>
                  <a:srgbClr val="005927"/>
                </a:solidFill>
                <a:latin typeface="Tahoma" pitchFamily="34" charset="0"/>
              </a:rPr>
              <a:t>Vocational training</a:t>
            </a:r>
            <a:r>
              <a:rPr lang="lv-LV" sz="3600" smtClean="0">
                <a:solidFill>
                  <a:srgbClr val="005927"/>
                </a:solidFill>
                <a:latin typeface="Tahoma" pitchFamily="34" charset="0"/>
              </a:rPr>
              <a:t> (IV)</a:t>
            </a:r>
            <a:endParaRPr lang="lv-LV" sz="2400" smtClean="0">
              <a:solidFill>
                <a:srgbClr val="005927"/>
              </a:solidFill>
              <a:latin typeface="Tahoma" pitchFamily="34" charset="0"/>
            </a:endParaRPr>
          </a:p>
        </p:txBody>
      </p:sp>
      <p:sp>
        <p:nvSpPr>
          <p:cNvPr id="75778" name="Rectangle 3"/>
          <p:cNvSpPr>
            <a:spLocks noGrp="1"/>
          </p:cNvSpPr>
          <p:nvPr>
            <p:ph type="body" idx="1"/>
          </p:nvPr>
        </p:nvSpPr>
        <p:spPr>
          <a:xfrm>
            <a:off x="395288" y="1196975"/>
            <a:ext cx="8229600" cy="4525963"/>
          </a:xfrm>
        </p:spPr>
        <p:txBody>
          <a:bodyPr/>
          <a:lstStyle/>
          <a:p>
            <a:pPr marL="0" indent="0" algn="ctr">
              <a:buFont typeface="Arial" charset="0"/>
              <a:buNone/>
            </a:pPr>
            <a:r>
              <a:rPr lang="en-GB" sz="2400" smtClean="0">
                <a:solidFill>
                  <a:srgbClr val="005927"/>
                </a:solidFill>
                <a:latin typeface="Tahoma" pitchFamily="34" charset="0"/>
              </a:rPr>
              <a:t>TOP 10 vocational training programmes in 2013 for unemployed aged 50 and older</a:t>
            </a:r>
          </a:p>
        </p:txBody>
      </p:sp>
      <p:graphicFrame>
        <p:nvGraphicFramePr>
          <p:cNvPr id="4" name="Chart 3"/>
          <p:cNvGraphicFramePr>
            <a:graphicFrameLocks/>
          </p:cNvGraphicFramePr>
          <p:nvPr/>
        </p:nvGraphicFramePr>
        <p:xfrm>
          <a:off x="1475656" y="2204864"/>
          <a:ext cx="6624736" cy="3528392"/>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Rectangle 2"/>
          <p:cNvSpPr>
            <a:spLocks noGrp="1"/>
          </p:cNvSpPr>
          <p:nvPr>
            <p:ph type="title"/>
          </p:nvPr>
        </p:nvSpPr>
        <p:spPr/>
        <p:txBody>
          <a:bodyPr/>
          <a:lstStyle/>
          <a:p>
            <a:r>
              <a:rPr lang="en-GB" sz="3200" smtClean="0">
                <a:solidFill>
                  <a:srgbClr val="005927"/>
                </a:solidFill>
                <a:latin typeface="Tahoma" pitchFamily="34" charset="0"/>
              </a:rPr>
              <a:t>Training of Unemployed at the Employers’ Request</a:t>
            </a:r>
            <a:endParaRPr lang="lv-LV" sz="4000" smtClean="0"/>
          </a:p>
        </p:txBody>
      </p:sp>
      <p:sp>
        <p:nvSpPr>
          <p:cNvPr id="142338" name="Rectangle 3"/>
          <p:cNvSpPr>
            <a:spLocks noGrp="1"/>
          </p:cNvSpPr>
          <p:nvPr>
            <p:ph type="body" idx="1"/>
          </p:nvPr>
        </p:nvSpPr>
        <p:spPr/>
        <p:txBody>
          <a:bodyPr/>
          <a:lstStyle/>
          <a:p>
            <a:pPr>
              <a:lnSpc>
                <a:spcPct val="80000"/>
              </a:lnSpc>
              <a:defRPr/>
            </a:pPr>
            <a:r>
              <a:rPr lang="en-GB" sz="2400" dirty="0" smtClean="0"/>
              <a:t>Carried out specifically in accordance with the employer's needs - employer can choose any licensed and accredited vocational or non-formal training programs or develop a new program in collaboration with an educational institution.</a:t>
            </a:r>
          </a:p>
          <a:p>
            <a:pPr>
              <a:lnSpc>
                <a:spcPct val="80000"/>
              </a:lnSpc>
              <a:defRPr/>
            </a:pPr>
            <a:endParaRPr lang="en-GB" sz="800" dirty="0" smtClean="0"/>
          </a:p>
          <a:p>
            <a:pPr>
              <a:lnSpc>
                <a:spcPct val="80000"/>
              </a:lnSpc>
              <a:defRPr/>
            </a:pPr>
            <a:r>
              <a:rPr lang="en-GB" sz="2400" dirty="0" smtClean="0"/>
              <a:t>SEA organises and covers the costs of the training according to the voucher values.</a:t>
            </a:r>
          </a:p>
          <a:p>
            <a:pPr>
              <a:lnSpc>
                <a:spcPct val="80000"/>
              </a:lnSpc>
              <a:defRPr/>
            </a:pPr>
            <a:endParaRPr lang="en-GB" sz="800" dirty="0" smtClean="0"/>
          </a:p>
          <a:p>
            <a:pPr>
              <a:lnSpc>
                <a:spcPct val="80000"/>
              </a:lnSpc>
              <a:defRPr/>
            </a:pPr>
            <a:r>
              <a:rPr lang="en-GB" sz="2400" dirty="0" smtClean="0"/>
              <a:t>Employer takes part in the selection of unemployed.</a:t>
            </a:r>
          </a:p>
          <a:p>
            <a:pPr>
              <a:lnSpc>
                <a:spcPct val="80000"/>
              </a:lnSpc>
              <a:defRPr/>
            </a:pPr>
            <a:endParaRPr lang="en-GB" sz="800" dirty="0" smtClean="0"/>
          </a:p>
          <a:p>
            <a:pPr>
              <a:lnSpc>
                <a:spcPct val="80000"/>
              </a:lnSpc>
              <a:defRPr/>
            </a:pPr>
            <a:r>
              <a:rPr lang="en-GB" sz="2400" dirty="0" smtClean="0"/>
              <a:t>After the training, employer must employ the trainees in the obtained profession for at least 6 months.</a:t>
            </a:r>
          </a:p>
          <a:p>
            <a:pPr>
              <a:lnSpc>
                <a:spcPct val="80000"/>
              </a:lnSpc>
              <a:defRPr/>
            </a:pPr>
            <a:endParaRPr lang="en-GB" sz="800" dirty="0" smtClean="0"/>
          </a:p>
          <a:p>
            <a:pPr marL="0" indent="0">
              <a:lnSpc>
                <a:spcPct val="80000"/>
              </a:lnSpc>
              <a:buFont typeface="Arial" charset="0"/>
              <a:buNone/>
              <a:defRPr/>
            </a:pPr>
            <a:endParaRPr lang="en-GB" sz="2800" dirty="0" smtClean="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Rectangle 2"/>
          <p:cNvSpPr>
            <a:spLocks noGrp="1"/>
          </p:cNvSpPr>
          <p:nvPr>
            <p:ph type="title"/>
          </p:nvPr>
        </p:nvSpPr>
        <p:spPr/>
        <p:txBody>
          <a:bodyPr/>
          <a:lstStyle/>
          <a:p>
            <a:r>
              <a:rPr lang="en-GB" sz="3600" smtClean="0">
                <a:solidFill>
                  <a:srgbClr val="005927"/>
                </a:solidFill>
                <a:latin typeface="Tahoma" pitchFamily="34" charset="0"/>
              </a:rPr>
              <a:t>Subsidised Employment</a:t>
            </a:r>
            <a:r>
              <a:rPr lang="lv-LV" sz="3600" smtClean="0">
                <a:solidFill>
                  <a:srgbClr val="005927"/>
                </a:solidFill>
                <a:latin typeface="Tahoma" pitchFamily="34" charset="0"/>
              </a:rPr>
              <a:t> (I)</a:t>
            </a:r>
            <a:endParaRPr lang="en-GB" sz="3600" smtClean="0">
              <a:solidFill>
                <a:srgbClr val="005927"/>
              </a:solidFill>
              <a:latin typeface="Tahoma" pitchFamily="34" charset="0"/>
            </a:endParaRPr>
          </a:p>
        </p:txBody>
      </p:sp>
      <p:sp>
        <p:nvSpPr>
          <p:cNvPr id="77826" name="Rectangle 3"/>
          <p:cNvSpPr>
            <a:spLocks noGrp="1"/>
          </p:cNvSpPr>
          <p:nvPr>
            <p:ph type="body" idx="1"/>
          </p:nvPr>
        </p:nvSpPr>
        <p:spPr>
          <a:xfrm>
            <a:off x="457200" y="1341438"/>
            <a:ext cx="8229600" cy="4784725"/>
          </a:xfrm>
        </p:spPr>
        <p:txBody>
          <a:bodyPr/>
          <a:lstStyle/>
          <a:p>
            <a:pPr>
              <a:lnSpc>
                <a:spcPct val="80000"/>
              </a:lnSpc>
            </a:pPr>
            <a:r>
              <a:rPr lang="en-GB" sz="2000" b="1" smtClean="0"/>
              <a:t>The aim: </a:t>
            </a:r>
            <a:r>
              <a:rPr lang="en-GB" sz="2000" smtClean="0"/>
              <a:t>compensate lower productivity and encourage employment of specific groups.</a:t>
            </a:r>
          </a:p>
          <a:p>
            <a:pPr>
              <a:lnSpc>
                <a:spcPct val="80000"/>
              </a:lnSpc>
            </a:pPr>
            <a:r>
              <a:rPr lang="en-GB" sz="2000" b="1" smtClean="0"/>
              <a:t>Duration</a:t>
            </a:r>
            <a:r>
              <a:rPr lang="en-GB" sz="2000" smtClean="0"/>
              <a:t> of the measure – 12 months (50% of minimum wage, some additional bonuses for people with disabilities and NGOs employing people with disabilities, not yet adjusted)</a:t>
            </a:r>
            <a:r>
              <a:rPr lang="lv-LV" sz="2000" smtClean="0"/>
              <a:t>.</a:t>
            </a:r>
            <a:endParaRPr lang="en-GB" sz="2000" smtClean="0"/>
          </a:p>
          <a:p>
            <a:pPr>
              <a:lnSpc>
                <a:spcPct val="80000"/>
              </a:lnSpc>
            </a:pPr>
            <a:r>
              <a:rPr lang="en-GB" sz="2000" b="1" smtClean="0"/>
              <a:t>Target groups:</a:t>
            </a:r>
          </a:p>
          <a:p>
            <a:pPr lvl="1">
              <a:lnSpc>
                <a:spcPct val="80000"/>
              </a:lnSpc>
            </a:pPr>
            <a:r>
              <a:rPr lang="en-GB" sz="1800" smtClean="0"/>
              <a:t>persons who have been registered at the Agency for at least six months;</a:t>
            </a:r>
          </a:p>
          <a:p>
            <a:pPr lvl="1">
              <a:lnSpc>
                <a:spcPct val="80000"/>
              </a:lnSpc>
            </a:pPr>
            <a:r>
              <a:rPr lang="en-GB" sz="1800" smtClean="0"/>
              <a:t>persons who have not acquired general secondary education or professional qualification;</a:t>
            </a:r>
          </a:p>
          <a:p>
            <a:pPr lvl="1">
              <a:lnSpc>
                <a:spcPct val="80000"/>
              </a:lnSpc>
            </a:pPr>
            <a:r>
              <a:rPr lang="en-GB" sz="1800" smtClean="0"/>
              <a:t>persons over 50 years</a:t>
            </a:r>
            <a:r>
              <a:rPr lang="en-GB" sz="1800" i="1" smtClean="0"/>
              <a:t> </a:t>
            </a:r>
            <a:r>
              <a:rPr lang="en-GB" sz="1800" smtClean="0"/>
              <a:t>of age;</a:t>
            </a:r>
          </a:p>
          <a:p>
            <a:pPr lvl="1">
              <a:lnSpc>
                <a:spcPct val="80000"/>
              </a:lnSpc>
            </a:pPr>
            <a:r>
              <a:rPr lang="en-GB" sz="1800" smtClean="0"/>
              <a:t>unemployed people taking care of one or more dependent persons as single adults;</a:t>
            </a:r>
          </a:p>
          <a:p>
            <a:pPr lvl="1">
              <a:lnSpc>
                <a:spcPct val="80000"/>
              </a:lnSpc>
            </a:pPr>
            <a:r>
              <a:rPr lang="en-GB" sz="1800" smtClean="0"/>
              <a:t>persons belonging to a national minority who need to improve knowledge of the official state language, professional knowledge or professional experience to increase their chances to find a regular job;</a:t>
            </a:r>
          </a:p>
          <a:p>
            <a:pPr lvl="1">
              <a:lnSpc>
                <a:spcPct val="80000"/>
              </a:lnSpc>
            </a:pPr>
            <a:r>
              <a:rPr lang="en-GB" sz="1800" smtClean="0"/>
              <a:t>persons who have been jobless for 24 months and more;  </a:t>
            </a:r>
          </a:p>
          <a:p>
            <a:pPr lvl="1">
              <a:lnSpc>
                <a:spcPct val="80000"/>
              </a:lnSpc>
            </a:pPr>
            <a:r>
              <a:rPr lang="en-GB" sz="1800" smtClean="0"/>
              <a:t>People with disabilities</a:t>
            </a:r>
            <a:r>
              <a:rPr lang="lv-LV" sz="1800" smtClean="0"/>
              <a:t>.</a:t>
            </a:r>
            <a:r>
              <a:rPr lang="en-GB" sz="1800" smtClean="0"/>
              <a:t/>
            </a:r>
            <a:br>
              <a:rPr lang="en-GB" sz="1800" smtClean="0"/>
            </a:br>
            <a:endParaRPr lang="en-GB" sz="1800"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Rectangle 2"/>
          <p:cNvSpPr>
            <a:spLocks noGrp="1"/>
          </p:cNvSpPr>
          <p:nvPr>
            <p:ph type="title"/>
          </p:nvPr>
        </p:nvSpPr>
        <p:spPr/>
        <p:txBody>
          <a:bodyPr/>
          <a:lstStyle/>
          <a:p>
            <a:r>
              <a:rPr lang="en-GB" sz="4000" smtClean="0">
                <a:solidFill>
                  <a:srgbClr val="005927"/>
                </a:solidFill>
                <a:latin typeface="Tahoma" pitchFamily="34" charset="0"/>
              </a:rPr>
              <a:t>Subsidised Employment</a:t>
            </a:r>
            <a:r>
              <a:rPr lang="lv-LV" sz="4000" smtClean="0">
                <a:solidFill>
                  <a:srgbClr val="005927"/>
                </a:solidFill>
                <a:latin typeface="Tahoma" pitchFamily="34" charset="0"/>
              </a:rPr>
              <a:t> (II)</a:t>
            </a:r>
          </a:p>
        </p:txBody>
      </p:sp>
      <p:sp>
        <p:nvSpPr>
          <p:cNvPr id="78850" name="Rectangle 3"/>
          <p:cNvSpPr>
            <a:spLocks noGrp="1"/>
          </p:cNvSpPr>
          <p:nvPr>
            <p:ph type="body" idx="1"/>
          </p:nvPr>
        </p:nvSpPr>
        <p:spPr/>
        <p:txBody>
          <a:bodyPr/>
          <a:lstStyle/>
          <a:p>
            <a:pPr>
              <a:buFont typeface="Arial" charset="0"/>
              <a:buNone/>
            </a:pPr>
            <a:r>
              <a:rPr lang="lv-LV" smtClean="0"/>
              <a:t>	</a:t>
            </a:r>
            <a:r>
              <a:rPr lang="en-GB" sz="2800" smtClean="0"/>
              <a:t>The profile of participants - </a:t>
            </a:r>
            <a:r>
              <a:rPr lang="en-GB" sz="2800" i="1" smtClean="0"/>
              <a:t>aged 50+,</a:t>
            </a:r>
            <a:r>
              <a:rPr lang="lv-LV" sz="2800" i="1" smtClean="0"/>
              <a:t> </a:t>
            </a:r>
            <a:r>
              <a:rPr lang="en-GB" sz="2800" smtClean="0"/>
              <a:t>long-term</a:t>
            </a:r>
            <a:r>
              <a:rPr lang="en-GB" sz="2800" i="1" smtClean="0"/>
              <a:t> unemployed with vocational or general secondary education</a:t>
            </a:r>
            <a:endParaRPr lang="lv-LV" sz="2800" i="1" smtClean="0"/>
          </a:p>
          <a:p>
            <a:pPr>
              <a:buFont typeface="Arial" charset="0"/>
              <a:buNone/>
            </a:pPr>
            <a:endParaRPr lang="en-GB" sz="1000" i="1" smtClean="0"/>
          </a:p>
          <a:p>
            <a:r>
              <a:rPr lang="lv-LV" sz="2400" smtClean="0"/>
              <a:t>35%</a:t>
            </a:r>
            <a:r>
              <a:rPr lang="en-GB" sz="2400" smtClean="0"/>
              <a:t> - aged 50 and older</a:t>
            </a:r>
          </a:p>
          <a:p>
            <a:r>
              <a:rPr lang="lv-LV" sz="2400" smtClean="0"/>
              <a:t>46</a:t>
            </a:r>
            <a:r>
              <a:rPr lang="en-GB" sz="2400" smtClean="0"/>
              <a:t>% - long-term unemployed</a:t>
            </a:r>
          </a:p>
          <a:p>
            <a:r>
              <a:rPr lang="lv-LV" sz="2400" smtClean="0"/>
              <a:t>44</a:t>
            </a:r>
            <a:r>
              <a:rPr lang="en-GB" sz="2400" smtClean="0"/>
              <a:t>% - with vocational education</a:t>
            </a:r>
          </a:p>
          <a:p>
            <a:r>
              <a:rPr lang="lv-LV" sz="2400" smtClean="0"/>
              <a:t>50</a:t>
            </a:r>
            <a:r>
              <a:rPr lang="en-GB" sz="2400" smtClean="0"/>
              <a:t>% men and </a:t>
            </a:r>
            <a:r>
              <a:rPr lang="lv-LV" sz="2400" smtClean="0"/>
              <a:t>50</a:t>
            </a:r>
            <a:r>
              <a:rPr lang="en-GB" sz="2400" smtClean="0"/>
              <a:t>% women</a:t>
            </a:r>
            <a:endParaRPr lang="lv-LV" sz="2400"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Rectangle 2"/>
          <p:cNvSpPr>
            <a:spLocks noGrp="1"/>
          </p:cNvSpPr>
          <p:nvPr>
            <p:ph type="title"/>
          </p:nvPr>
        </p:nvSpPr>
        <p:spPr/>
        <p:txBody>
          <a:bodyPr/>
          <a:lstStyle/>
          <a:p>
            <a:r>
              <a:rPr lang="en-GB" sz="3200" smtClean="0">
                <a:solidFill>
                  <a:srgbClr val="005927"/>
                </a:solidFill>
                <a:latin typeface="Tahoma" pitchFamily="34" charset="0"/>
              </a:rPr>
              <a:t>On-the-job training - Practical training in the priority sectors (I)</a:t>
            </a:r>
            <a:endParaRPr lang="en-GB" sz="4000" smtClean="0"/>
          </a:p>
        </p:txBody>
      </p:sp>
      <p:sp>
        <p:nvSpPr>
          <p:cNvPr id="79874" name="Rectangle 3"/>
          <p:cNvSpPr>
            <a:spLocks noGrp="1"/>
          </p:cNvSpPr>
          <p:nvPr>
            <p:ph type="body" idx="1"/>
          </p:nvPr>
        </p:nvSpPr>
        <p:spPr/>
        <p:txBody>
          <a:bodyPr/>
          <a:lstStyle/>
          <a:p>
            <a:r>
              <a:rPr lang="en-GB" sz="2000" smtClean="0"/>
              <a:t>Practical training of the unemployed at the employer for preparation of the employee required in the following </a:t>
            </a:r>
            <a:r>
              <a:rPr lang="en-GB" sz="2000" b="1" smtClean="0"/>
              <a:t>sectors</a:t>
            </a:r>
            <a:r>
              <a:rPr lang="en-GB" sz="2000" smtClean="0"/>
              <a:t>:</a:t>
            </a:r>
          </a:p>
          <a:p>
            <a:pPr lvl="1"/>
            <a:r>
              <a:rPr lang="en-GB" sz="2000" smtClean="0"/>
              <a:t>manufacturing;</a:t>
            </a:r>
          </a:p>
          <a:p>
            <a:pPr lvl="1"/>
            <a:r>
              <a:rPr lang="en-GB" sz="2000" smtClean="0"/>
              <a:t>transport and logistics;</a:t>
            </a:r>
          </a:p>
          <a:p>
            <a:pPr lvl="1"/>
            <a:r>
              <a:rPr lang="en-GB" sz="2000" smtClean="0"/>
              <a:t>tourism;</a:t>
            </a:r>
          </a:p>
          <a:p>
            <a:pPr lvl="1"/>
            <a:r>
              <a:rPr lang="en-GB" sz="2000" smtClean="0"/>
              <a:t>information and communication technologies.</a:t>
            </a:r>
          </a:p>
          <a:p>
            <a:r>
              <a:rPr lang="en-GB" sz="2000" smtClean="0"/>
              <a:t>At least 5 unemployed involved, minimum monthly wage has to be paid during the training for one month for all the participants and for 6 months after the completion of the training minimum monthly wage has to be paid for at least 2 out of the 5</a:t>
            </a:r>
            <a:r>
              <a:rPr lang="lv-LV" sz="2000" smtClean="0"/>
              <a:t>.</a:t>
            </a:r>
            <a:r>
              <a:rPr lang="en-GB" sz="2000" smtClean="0"/>
              <a:t> </a:t>
            </a:r>
          </a:p>
          <a:p>
            <a:r>
              <a:rPr lang="en-GB" sz="2000" smtClean="0"/>
              <a:t>1138,30 EUR for each unemployed kept at least for 6 months after completion of training.</a:t>
            </a:r>
            <a:br>
              <a:rPr lang="en-GB" sz="2000" smtClean="0"/>
            </a:br>
            <a:endParaRPr lang="en-GB" sz="2000" smtClean="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Rectangle 2"/>
          <p:cNvSpPr>
            <a:spLocks noGrp="1"/>
          </p:cNvSpPr>
          <p:nvPr>
            <p:ph type="title"/>
          </p:nvPr>
        </p:nvSpPr>
        <p:spPr/>
        <p:txBody>
          <a:bodyPr/>
          <a:lstStyle/>
          <a:p>
            <a:r>
              <a:rPr lang="en-GB" sz="3200" smtClean="0">
                <a:solidFill>
                  <a:srgbClr val="005927"/>
                </a:solidFill>
                <a:latin typeface="Tahoma" pitchFamily="34" charset="0"/>
              </a:rPr>
              <a:t>On</a:t>
            </a:r>
            <a:r>
              <a:rPr lang="lv-LV" sz="3200" smtClean="0">
                <a:solidFill>
                  <a:srgbClr val="005927"/>
                </a:solidFill>
                <a:latin typeface="Tahoma" pitchFamily="34" charset="0"/>
              </a:rPr>
              <a:t>-</a:t>
            </a:r>
            <a:r>
              <a:rPr lang="en-GB" sz="3200" smtClean="0">
                <a:solidFill>
                  <a:srgbClr val="005927"/>
                </a:solidFill>
                <a:latin typeface="Tahoma" pitchFamily="34" charset="0"/>
              </a:rPr>
              <a:t>the</a:t>
            </a:r>
            <a:r>
              <a:rPr lang="lv-LV" sz="3200" smtClean="0">
                <a:solidFill>
                  <a:srgbClr val="005927"/>
                </a:solidFill>
                <a:latin typeface="Tahoma" pitchFamily="34" charset="0"/>
              </a:rPr>
              <a:t>-</a:t>
            </a:r>
            <a:r>
              <a:rPr lang="en-GB" sz="3200" smtClean="0">
                <a:solidFill>
                  <a:srgbClr val="005927"/>
                </a:solidFill>
                <a:latin typeface="Tahoma" pitchFamily="34" charset="0"/>
              </a:rPr>
              <a:t>job training - Practical training in the priority sectors (II)</a:t>
            </a:r>
          </a:p>
        </p:txBody>
      </p:sp>
      <p:sp>
        <p:nvSpPr>
          <p:cNvPr id="141314" name="Rectangle 3"/>
          <p:cNvSpPr>
            <a:spLocks noGrp="1"/>
          </p:cNvSpPr>
          <p:nvPr>
            <p:ph type="body" idx="1"/>
          </p:nvPr>
        </p:nvSpPr>
        <p:spPr/>
        <p:txBody>
          <a:bodyPr/>
          <a:lstStyle/>
          <a:p>
            <a:pPr>
              <a:lnSpc>
                <a:spcPct val="90000"/>
              </a:lnSpc>
              <a:buFont typeface="Arial" charset="0"/>
              <a:buNone/>
              <a:defRPr/>
            </a:pPr>
            <a:r>
              <a:rPr lang="en-GB" sz="2800" b="1" dirty="0" smtClean="0"/>
              <a:t>	The employer provides the unemployed with the following:</a:t>
            </a:r>
          </a:p>
          <a:p>
            <a:pPr lvl="1">
              <a:lnSpc>
                <a:spcPct val="90000"/>
              </a:lnSpc>
              <a:defRPr/>
            </a:pPr>
            <a:r>
              <a:rPr lang="en-GB" sz="2000" dirty="0"/>
              <a:t>p</a:t>
            </a:r>
            <a:r>
              <a:rPr lang="en-GB" sz="2000" dirty="0" smtClean="0"/>
              <a:t>ractical training;</a:t>
            </a:r>
          </a:p>
          <a:p>
            <a:pPr lvl="1">
              <a:lnSpc>
                <a:spcPct val="90000"/>
              </a:lnSpc>
              <a:defRPr/>
            </a:pPr>
            <a:endParaRPr lang="en-GB" sz="800" dirty="0" smtClean="0"/>
          </a:p>
          <a:p>
            <a:pPr lvl="1">
              <a:lnSpc>
                <a:spcPct val="90000"/>
              </a:lnSpc>
              <a:defRPr/>
            </a:pPr>
            <a:r>
              <a:rPr lang="en-GB" sz="2000" dirty="0"/>
              <a:t>a</a:t>
            </a:r>
            <a:r>
              <a:rPr lang="en-GB" sz="2000" dirty="0" smtClean="0"/>
              <a:t> qualified work supervisor – some criteria; </a:t>
            </a:r>
          </a:p>
          <a:p>
            <a:pPr marL="457200" lvl="1" indent="0">
              <a:lnSpc>
                <a:spcPct val="90000"/>
              </a:lnSpc>
              <a:buFont typeface="Arial" charset="0"/>
              <a:buNone/>
              <a:defRPr/>
            </a:pPr>
            <a:endParaRPr lang="en-GB" sz="800" dirty="0" smtClean="0"/>
          </a:p>
          <a:p>
            <a:pPr lvl="1">
              <a:lnSpc>
                <a:spcPct val="90000"/>
              </a:lnSpc>
              <a:defRPr/>
            </a:pPr>
            <a:r>
              <a:rPr lang="en-GB" sz="2000" dirty="0"/>
              <a:t>m</a:t>
            </a:r>
            <a:r>
              <a:rPr lang="en-GB" sz="2000" dirty="0" smtClean="0"/>
              <a:t>andatory health examinations pursuant to laws and regulations.</a:t>
            </a:r>
          </a:p>
          <a:p>
            <a:pPr>
              <a:lnSpc>
                <a:spcPct val="90000"/>
              </a:lnSpc>
              <a:defRPr/>
            </a:pPr>
            <a:endParaRPr lang="en-GB" sz="2400" dirty="0" smtClean="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Rectangle 2"/>
          <p:cNvSpPr>
            <a:spLocks noGrp="1"/>
          </p:cNvSpPr>
          <p:nvPr>
            <p:ph type="title"/>
          </p:nvPr>
        </p:nvSpPr>
        <p:spPr/>
        <p:txBody>
          <a:bodyPr/>
          <a:lstStyle/>
          <a:p>
            <a:r>
              <a:rPr lang="en-GB" sz="3200" smtClean="0">
                <a:solidFill>
                  <a:srgbClr val="005927"/>
                </a:solidFill>
                <a:latin typeface="Tahoma" pitchFamily="34" charset="0"/>
              </a:rPr>
              <a:t>On</a:t>
            </a:r>
            <a:r>
              <a:rPr lang="lv-LV" sz="3200" smtClean="0">
                <a:solidFill>
                  <a:srgbClr val="005927"/>
                </a:solidFill>
                <a:latin typeface="Tahoma" pitchFamily="34" charset="0"/>
              </a:rPr>
              <a:t>-</a:t>
            </a:r>
            <a:r>
              <a:rPr lang="en-GB" sz="3200" smtClean="0">
                <a:solidFill>
                  <a:srgbClr val="005927"/>
                </a:solidFill>
                <a:latin typeface="Tahoma" pitchFamily="34" charset="0"/>
              </a:rPr>
              <a:t>the</a:t>
            </a:r>
            <a:r>
              <a:rPr lang="lv-LV" sz="3200" smtClean="0">
                <a:solidFill>
                  <a:srgbClr val="005927"/>
                </a:solidFill>
                <a:latin typeface="Tahoma" pitchFamily="34" charset="0"/>
              </a:rPr>
              <a:t>-</a:t>
            </a:r>
            <a:r>
              <a:rPr lang="en-GB" sz="3200" smtClean="0">
                <a:solidFill>
                  <a:srgbClr val="005927"/>
                </a:solidFill>
                <a:latin typeface="Tahoma" pitchFamily="34" charset="0"/>
              </a:rPr>
              <a:t>job training (III)</a:t>
            </a:r>
          </a:p>
        </p:txBody>
      </p:sp>
      <p:sp>
        <p:nvSpPr>
          <p:cNvPr id="141314" name="Rectangle 3"/>
          <p:cNvSpPr>
            <a:spLocks noGrp="1"/>
          </p:cNvSpPr>
          <p:nvPr>
            <p:ph type="body" idx="1"/>
          </p:nvPr>
        </p:nvSpPr>
        <p:spPr/>
        <p:txBody>
          <a:bodyPr/>
          <a:lstStyle/>
          <a:p>
            <a:pPr>
              <a:lnSpc>
                <a:spcPct val="90000"/>
              </a:lnSpc>
              <a:buFont typeface="Arial" charset="0"/>
              <a:buNone/>
              <a:defRPr/>
            </a:pPr>
            <a:r>
              <a:rPr lang="en-GB" sz="2800" b="1" dirty="0" smtClean="0"/>
              <a:t>	The employer provides the unemployed with the following:</a:t>
            </a:r>
          </a:p>
          <a:p>
            <a:pPr lvl="1">
              <a:lnSpc>
                <a:spcPct val="90000"/>
              </a:lnSpc>
              <a:defRPr/>
            </a:pPr>
            <a:r>
              <a:rPr lang="en-GB" sz="2000" dirty="0"/>
              <a:t>p</a:t>
            </a:r>
            <a:r>
              <a:rPr lang="en-GB" sz="2000" dirty="0" smtClean="0"/>
              <a:t>ractical training for 6 months, at least the minimum monthly wage;</a:t>
            </a:r>
          </a:p>
          <a:p>
            <a:pPr lvl="1">
              <a:lnSpc>
                <a:spcPct val="90000"/>
              </a:lnSpc>
              <a:defRPr/>
            </a:pPr>
            <a:r>
              <a:rPr lang="fr-BE" sz="2000" dirty="0"/>
              <a:t>n</a:t>
            </a:r>
            <a:r>
              <a:rPr lang="fr-BE" sz="2000" dirty="0" smtClean="0"/>
              <a:t>ot ISCO 9th </a:t>
            </a:r>
            <a:r>
              <a:rPr lang="fr-BE" sz="2000" dirty="0" err="1" smtClean="0"/>
              <a:t>category</a:t>
            </a:r>
            <a:r>
              <a:rPr lang="fr-BE" sz="2000" dirty="0" smtClean="0"/>
              <a:t>;</a:t>
            </a:r>
          </a:p>
          <a:p>
            <a:pPr lvl="1">
              <a:lnSpc>
                <a:spcPct val="90000"/>
              </a:lnSpc>
              <a:defRPr/>
            </a:pPr>
            <a:r>
              <a:rPr lang="fr-BE" sz="2000" dirty="0" smtClean="0"/>
              <a:t>S</a:t>
            </a:r>
            <a:r>
              <a:rPr lang="lv-LV" sz="2000" dirty="0" err="1" smtClean="0"/>
              <a:t>tate</a:t>
            </a:r>
            <a:r>
              <a:rPr lang="fr-BE" sz="2000" dirty="0" smtClean="0"/>
              <a:t> subsidies: first two months – 142,29 EUR, next two months – 113,83 EUR, last two months  - 85,37 EUR;</a:t>
            </a:r>
            <a:endParaRPr lang="en-GB" sz="2000" dirty="0" smtClean="0"/>
          </a:p>
          <a:p>
            <a:pPr lvl="1">
              <a:lnSpc>
                <a:spcPct val="90000"/>
              </a:lnSpc>
              <a:defRPr/>
            </a:pPr>
            <a:endParaRPr lang="en-GB" sz="800" dirty="0" smtClean="0"/>
          </a:p>
          <a:p>
            <a:pPr lvl="1">
              <a:lnSpc>
                <a:spcPct val="90000"/>
              </a:lnSpc>
              <a:defRPr/>
            </a:pPr>
            <a:r>
              <a:rPr lang="en-GB" sz="2000" dirty="0"/>
              <a:t>a</a:t>
            </a:r>
            <a:r>
              <a:rPr lang="en-GB" sz="2000" dirty="0" smtClean="0"/>
              <a:t> qualified work supervisor – some criteria – s</a:t>
            </a:r>
            <a:r>
              <a:rPr lang="lv-LV" sz="2000" dirty="0" err="1" smtClean="0"/>
              <a:t>tate</a:t>
            </a:r>
            <a:r>
              <a:rPr lang="en-GB" sz="2000" dirty="0" smtClean="0"/>
              <a:t> subsidies: 50% of minimum wage;</a:t>
            </a:r>
          </a:p>
          <a:p>
            <a:pPr lvl="1">
              <a:lnSpc>
                <a:spcPct val="90000"/>
              </a:lnSpc>
              <a:defRPr/>
            </a:pPr>
            <a:r>
              <a:rPr lang="en-GB" sz="2000" dirty="0" smtClean="0"/>
              <a:t>Additional support for people with disabilities; </a:t>
            </a:r>
          </a:p>
          <a:p>
            <a:pPr marL="457200" lvl="1" indent="0">
              <a:lnSpc>
                <a:spcPct val="90000"/>
              </a:lnSpc>
              <a:buFont typeface="Arial" charset="0"/>
              <a:buNone/>
              <a:defRPr/>
            </a:pPr>
            <a:endParaRPr lang="en-GB" sz="800" dirty="0" smtClean="0"/>
          </a:p>
          <a:p>
            <a:pPr lvl="1">
              <a:lnSpc>
                <a:spcPct val="90000"/>
              </a:lnSpc>
              <a:defRPr/>
            </a:pPr>
            <a:r>
              <a:rPr lang="en-GB" sz="2000" dirty="0"/>
              <a:t>m</a:t>
            </a:r>
            <a:r>
              <a:rPr lang="en-GB" sz="2000" dirty="0" smtClean="0"/>
              <a:t>andatory health examinations pursuant to laws and regulations.</a:t>
            </a:r>
          </a:p>
          <a:p>
            <a:pPr>
              <a:lnSpc>
                <a:spcPct val="90000"/>
              </a:lnSpc>
              <a:defRPr/>
            </a:pPr>
            <a:endParaRPr lang="en-GB" sz="2400" dirty="0" smtClean="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68313" y="0"/>
            <a:ext cx="8229600" cy="914400"/>
          </a:xfrm>
        </p:spPr>
        <p:txBody>
          <a:bodyPr>
            <a:normAutofit fontScale="90000"/>
          </a:bodyPr>
          <a:lstStyle/>
          <a:p>
            <a:pPr>
              <a:defRPr/>
            </a:pPr>
            <a:r>
              <a:rPr lang="en-GB" sz="1800" b="1" dirty="0" smtClean="0"/>
              <a:t> </a:t>
            </a:r>
            <a:r>
              <a:rPr lang="en-GB" sz="3200" dirty="0" smtClean="0">
                <a:solidFill>
                  <a:srgbClr val="005927"/>
                </a:solidFill>
                <a:latin typeface="Tahoma" pitchFamily="34" charset="0"/>
              </a:rPr>
              <a:t>Estimated ALMP effects on employment rates and average earnings</a:t>
            </a:r>
          </a:p>
        </p:txBody>
      </p:sp>
      <p:sp>
        <p:nvSpPr>
          <p:cNvPr id="82946" name="Text Placeholder 2"/>
          <p:cNvSpPr>
            <a:spLocks noGrp="1"/>
          </p:cNvSpPr>
          <p:nvPr>
            <p:ph type="body" idx="4294967295"/>
          </p:nvPr>
        </p:nvSpPr>
        <p:spPr>
          <a:xfrm>
            <a:off x="827088" y="1125538"/>
            <a:ext cx="3670300" cy="431800"/>
          </a:xfrm>
          <a:solidFill>
            <a:schemeClr val="accent2"/>
          </a:solidFill>
        </p:spPr>
        <p:txBody>
          <a:bodyPr anchor="ctr"/>
          <a:lstStyle/>
          <a:p>
            <a:pPr marL="0" indent="0" algn="ctr">
              <a:buFontTx/>
              <a:buNone/>
            </a:pPr>
            <a:r>
              <a:rPr lang="en-GB" sz="2300" b="1" smtClean="0">
                <a:solidFill>
                  <a:srgbClr val="FFFFFF"/>
                </a:solidFill>
              </a:rPr>
              <a:t>Males</a:t>
            </a:r>
          </a:p>
        </p:txBody>
      </p:sp>
      <p:sp>
        <p:nvSpPr>
          <p:cNvPr id="5" name="Text Placeholder 4"/>
          <p:cNvSpPr>
            <a:spLocks noGrp="1"/>
          </p:cNvSpPr>
          <p:nvPr>
            <p:ph type="body" sz="quarter" idx="4294967295"/>
          </p:nvPr>
        </p:nvSpPr>
        <p:spPr>
          <a:xfrm>
            <a:off x="4572000" y="1125538"/>
            <a:ext cx="3743325" cy="431800"/>
          </a:xfrm>
          <a:solidFill>
            <a:schemeClr val="accent4"/>
          </a:solidFill>
        </p:spPr>
        <p:txBody>
          <a:bodyPr anchor="ctr">
            <a:normAutofit/>
          </a:bodyPr>
          <a:lstStyle/>
          <a:p>
            <a:pPr marL="0" indent="0" algn="ctr">
              <a:lnSpc>
                <a:spcPct val="90000"/>
              </a:lnSpc>
              <a:buFontTx/>
              <a:buNone/>
              <a:defRPr/>
            </a:pPr>
            <a:r>
              <a:rPr lang="en-GB" sz="2300" b="1" dirty="0" smtClean="0">
                <a:solidFill>
                  <a:srgbClr val="FFFFFF"/>
                </a:solidFill>
              </a:rPr>
              <a:t>Females</a:t>
            </a:r>
          </a:p>
        </p:txBody>
      </p:sp>
      <p:pic>
        <p:nvPicPr>
          <p:cNvPr id="82948" name="Picture 3"/>
          <p:cNvPicPr>
            <a:picLocks noChangeAspect="1" noChangeArrowheads="1"/>
          </p:cNvPicPr>
          <p:nvPr/>
        </p:nvPicPr>
        <p:blipFill>
          <a:blip r:embed="rId3"/>
          <a:srcRect/>
          <a:stretch>
            <a:fillRect/>
          </a:stretch>
        </p:blipFill>
        <p:spPr bwMode="auto">
          <a:xfrm>
            <a:off x="827088" y="1628775"/>
            <a:ext cx="3673475" cy="4781550"/>
          </a:xfrm>
          <a:prstGeom prst="rect">
            <a:avLst/>
          </a:prstGeom>
          <a:noFill/>
          <a:ln w="9525">
            <a:noFill/>
            <a:miter lim="800000"/>
            <a:headEnd/>
            <a:tailEnd/>
          </a:ln>
        </p:spPr>
      </p:pic>
      <p:pic>
        <p:nvPicPr>
          <p:cNvPr id="82949" name="Picture 2"/>
          <p:cNvPicPr>
            <a:picLocks noGrp="1" noChangeAspect="1" noChangeArrowheads="1"/>
          </p:cNvPicPr>
          <p:nvPr>
            <p:ph sz="quarter" idx="4294967295"/>
          </p:nvPr>
        </p:nvPicPr>
        <p:blipFill>
          <a:blip r:embed="rId4"/>
          <a:srcRect/>
          <a:stretch>
            <a:fillRect/>
          </a:stretch>
        </p:blipFill>
        <p:spPr>
          <a:xfrm>
            <a:off x="4572000" y="1628775"/>
            <a:ext cx="3757613" cy="4783138"/>
          </a:xfrm>
        </p:spPr>
      </p:pic>
      <p:sp>
        <p:nvSpPr>
          <p:cNvPr id="82950" name="Text Box 7"/>
          <p:cNvSpPr txBox="1">
            <a:spLocks noChangeArrowheads="1"/>
          </p:cNvSpPr>
          <p:nvPr/>
        </p:nvSpPr>
        <p:spPr bwMode="auto">
          <a:xfrm>
            <a:off x="5200650" y="6256338"/>
            <a:ext cx="3475038" cy="366712"/>
          </a:xfrm>
          <a:prstGeom prst="rect">
            <a:avLst/>
          </a:prstGeom>
          <a:noFill/>
          <a:ln w="9525">
            <a:noFill/>
            <a:miter lim="800000"/>
            <a:headEnd/>
            <a:tailEnd/>
          </a:ln>
        </p:spPr>
        <p:txBody>
          <a:bodyPr>
            <a:spAutoFit/>
          </a:bodyPr>
          <a:lstStyle/>
          <a:p>
            <a:endParaRPr lang="lv-LV"/>
          </a:p>
        </p:txBody>
      </p:sp>
      <p:sp>
        <p:nvSpPr>
          <p:cNvPr id="82951" name="Text Box 8"/>
          <p:cNvSpPr txBox="1">
            <a:spLocks noChangeArrowheads="1"/>
          </p:cNvSpPr>
          <p:nvPr/>
        </p:nvSpPr>
        <p:spPr bwMode="auto">
          <a:xfrm>
            <a:off x="6804025" y="6521450"/>
            <a:ext cx="2016125" cy="336550"/>
          </a:xfrm>
          <a:prstGeom prst="rect">
            <a:avLst/>
          </a:prstGeom>
          <a:noFill/>
          <a:ln w="9525">
            <a:noFill/>
            <a:miter lim="800000"/>
            <a:headEnd/>
            <a:tailEnd/>
          </a:ln>
        </p:spPr>
        <p:txBody>
          <a:bodyPr>
            <a:spAutoFit/>
          </a:bodyPr>
          <a:lstStyle/>
          <a:p>
            <a:pPr>
              <a:spcBef>
                <a:spcPct val="50000"/>
              </a:spcBef>
            </a:pPr>
            <a:r>
              <a:rPr lang="lv-LV" sz="1600">
                <a:solidFill>
                  <a:schemeClr val="bg2"/>
                </a:solidFill>
              </a:rPr>
              <a:t>World Bank 2013</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Rectangle 2"/>
          <p:cNvSpPr>
            <a:spLocks noGrp="1"/>
          </p:cNvSpPr>
          <p:nvPr>
            <p:ph type="title"/>
          </p:nvPr>
        </p:nvSpPr>
        <p:spPr>
          <a:xfrm>
            <a:off x="468313" y="115888"/>
            <a:ext cx="8229600" cy="1143000"/>
          </a:xfrm>
        </p:spPr>
        <p:txBody>
          <a:bodyPr/>
          <a:lstStyle/>
          <a:p>
            <a:r>
              <a:rPr lang="en-GB" sz="3600" smtClean="0">
                <a:solidFill>
                  <a:srgbClr val="005927"/>
                </a:solidFill>
                <a:latin typeface="Tahoma" pitchFamily="34" charset="0"/>
              </a:rPr>
              <a:t>Paid Temporary Public Works</a:t>
            </a:r>
            <a:r>
              <a:rPr lang="lv-LV" sz="3600" smtClean="0">
                <a:solidFill>
                  <a:srgbClr val="005927"/>
                </a:solidFill>
                <a:latin typeface="Tahoma" pitchFamily="34" charset="0"/>
              </a:rPr>
              <a:t> – </a:t>
            </a:r>
            <a:r>
              <a:rPr lang="en-GB" sz="3600" smtClean="0">
                <a:solidFill>
                  <a:srgbClr val="005927"/>
                </a:solidFill>
                <a:latin typeface="Tahoma" pitchFamily="34" charset="0"/>
              </a:rPr>
              <a:t>Intermediate Labour Market (I)</a:t>
            </a:r>
          </a:p>
        </p:txBody>
      </p:sp>
      <p:sp>
        <p:nvSpPr>
          <p:cNvPr id="84994" name="Rectangle 3"/>
          <p:cNvSpPr>
            <a:spLocks noGrp="1"/>
          </p:cNvSpPr>
          <p:nvPr>
            <p:ph type="body" idx="1"/>
          </p:nvPr>
        </p:nvSpPr>
        <p:spPr>
          <a:xfrm>
            <a:off x="395288" y="1268413"/>
            <a:ext cx="8229600" cy="4525962"/>
          </a:xfrm>
        </p:spPr>
        <p:txBody>
          <a:bodyPr/>
          <a:lstStyle/>
          <a:p>
            <a:pPr>
              <a:lnSpc>
                <a:spcPct val="90000"/>
              </a:lnSpc>
            </a:pPr>
            <a:r>
              <a:rPr lang="en-GB" sz="2400" b="1" smtClean="0"/>
              <a:t>Launched in 2012</a:t>
            </a:r>
            <a:r>
              <a:rPr lang="en-GB" sz="2400" smtClean="0"/>
              <a:t> upon the expiry of the measure “Workplaces with stipend emergency public works programme”</a:t>
            </a:r>
            <a:r>
              <a:rPr lang="lv-LV" sz="2400" smtClean="0"/>
              <a:t>.</a:t>
            </a:r>
            <a:r>
              <a:rPr lang="en-GB" sz="2400" smtClean="0"/>
              <a:t> </a:t>
            </a:r>
            <a:endParaRPr lang="lv-LV" sz="2400" smtClean="0"/>
          </a:p>
          <a:p>
            <a:pPr>
              <a:lnSpc>
                <a:spcPct val="90000"/>
              </a:lnSpc>
              <a:buFont typeface="Arial" charset="0"/>
              <a:buNone/>
            </a:pPr>
            <a:endParaRPr lang="en-GB" sz="800" smtClean="0"/>
          </a:p>
          <a:p>
            <a:pPr>
              <a:lnSpc>
                <a:spcPct val="90000"/>
              </a:lnSpc>
            </a:pPr>
            <a:r>
              <a:rPr lang="en-GB" sz="2400" b="1" smtClean="0"/>
              <a:t>The aim</a:t>
            </a:r>
            <a:r>
              <a:rPr lang="en-GB" sz="2400" smtClean="0"/>
              <a:t> - activation of the most disadvantaged unemployed (mainly LTU) by maintaining and developing their work related skills</a:t>
            </a:r>
            <a:r>
              <a:rPr lang="lv-LV" sz="2400" smtClean="0"/>
              <a:t>.</a:t>
            </a:r>
          </a:p>
          <a:p>
            <a:pPr>
              <a:lnSpc>
                <a:spcPct val="90000"/>
              </a:lnSpc>
              <a:buFont typeface="Arial" charset="0"/>
              <a:buNone/>
            </a:pPr>
            <a:endParaRPr lang="en-GB" sz="800" smtClean="0"/>
          </a:p>
          <a:p>
            <a:pPr>
              <a:lnSpc>
                <a:spcPct val="90000"/>
              </a:lnSpc>
            </a:pPr>
            <a:r>
              <a:rPr lang="en-GB" sz="2400" b="1" smtClean="0"/>
              <a:t>Target group:</a:t>
            </a:r>
          </a:p>
          <a:p>
            <a:pPr lvl="1">
              <a:lnSpc>
                <a:spcPct val="90000"/>
              </a:lnSpc>
            </a:pPr>
            <a:r>
              <a:rPr lang="en-GB" sz="2000" smtClean="0"/>
              <a:t>Long term unemployed</a:t>
            </a:r>
            <a:r>
              <a:rPr lang="lv-LV" sz="2000" smtClean="0"/>
              <a:t>;</a:t>
            </a:r>
            <a:r>
              <a:rPr lang="en-GB" sz="2000" smtClean="0"/>
              <a:t> </a:t>
            </a:r>
            <a:endParaRPr lang="lv-LV" sz="2000" smtClean="0"/>
          </a:p>
          <a:p>
            <a:pPr lvl="1">
              <a:lnSpc>
                <a:spcPct val="90000"/>
              </a:lnSpc>
            </a:pPr>
            <a:r>
              <a:rPr lang="en-GB" sz="2000" smtClean="0"/>
              <a:t>Registered in the SEA as unemployed for longer than 6 months</a:t>
            </a:r>
            <a:r>
              <a:rPr lang="lv-LV" sz="2000" smtClean="0"/>
              <a:t>;</a:t>
            </a:r>
            <a:r>
              <a:rPr lang="en-GB" sz="2000" smtClean="0"/>
              <a:t> </a:t>
            </a:r>
            <a:endParaRPr lang="lv-LV" sz="2000" smtClean="0"/>
          </a:p>
          <a:p>
            <a:pPr lvl="1">
              <a:lnSpc>
                <a:spcPct val="90000"/>
              </a:lnSpc>
            </a:pPr>
            <a:r>
              <a:rPr lang="en-GB" sz="2000" smtClean="0"/>
              <a:t>Do not receive unemployment benefits</a:t>
            </a:r>
            <a:r>
              <a:rPr lang="lv-LV" sz="2000" smtClean="0"/>
              <a:t>.</a:t>
            </a:r>
            <a:endParaRPr lang="en-GB" sz="800" smtClean="0"/>
          </a:p>
          <a:p>
            <a:pPr>
              <a:lnSpc>
                <a:spcPct val="90000"/>
              </a:lnSpc>
            </a:pPr>
            <a:r>
              <a:rPr lang="en-GB" sz="2400" b="1" smtClean="0"/>
              <a:t>Persons are employed</a:t>
            </a:r>
            <a:r>
              <a:rPr lang="en-GB" sz="2400" smtClean="0"/>
              <a:t> in non-commercial socially useful and newly created  workplaces.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56" name="Rectangle 2"/>
          <p:cNvSpPr>
            <a:spLocks noGrp="1"/>
          </p:cNvSpPr>
          <p:nvPr>
            <p:ph type="title"/>
          </p:nvPr>
        </p:nvSpPr>
        <p:spPr/>
        <p:txBody>
          <a:bodyPr/>
          <a:lstStyle/>
          <a:p>
            <a:r>
              <a:rPr lang="en-GB" sz="3200" smtClean="0">
                <a:solidFill>
                  <a:srgbClr val="005927"/>
                </a:solidFill>
                <a:latin typeface="Tahoma" pitchFamily="34" charset="0"/>
              </a:rPr>
              <a:t>Employment rate</a:t>
            </a:r>
            <a:br>
              <a:rPr lang="en-GB" sz="3200" smtClean="0">
                <a:solidFill>
                  <a:srgbClr val="005927"/>
                </a:solidFill>
                <a:latin typeface="Tahoma" pitchFamily="34" charset="0"/>
              </a:rPr>
            </a:br>
            <a:r>
              <a:rPr lang="en-GB" sz="2000" smtClean="0">
                <a:solidFill>
                  <a:srgbClr val="005927"/>
                </a:solidFill>
                <a:latin typeface="Tahoma" pitchFamily="34" charset="0"/>
              </a:rPr>
              <a:t>EUROSTAT, aged 50-64</a:t>
            </a:r>
          </a:p>
        </p:txBody>
      </p:sp>
      <p:graphicFrame>
        <p:nvGraphicFramePr>
          <p:cNvPr id="56355" name="Object 35"/>
          <p:cNvGraphicFramePr>
            <a:graphicFrameLocks noGrp="1" noChangeAspect="1"/>
          </p:cNvGraphicFramePr>
          <p:nvPr>
            <p:ph idx="1"/>
          </p:nvPr>
        </p:nvGraphicFramePr>
        <p:xfrm>
          <a:off x="684213" y="1412875"/>
          <a:ext cx="7764462" cy="3749675"/>
        </p:xfrm>
        <a:graphic>
          <a:graphicData uri="http://schemas.openxmlformats.org/presentationml/2006/ole">
            <p:oleObj spid="_x0000_s56355" name="Chart" r:id="rId3" imgW="5857875" imgH="2828925" progId="Excel.Chart.8">
              <p:embed/>
            </p:oleObj>
          </a:graphicData>
        </a:graphic>
      </p:graphicFrame>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Rectangle 2"/>
          <p:cNvSpPr>
            <a:spLocks noGrp="1"/>
          </p:cNvSpPr>
          <p:nvPr>
            <p:ph type="title"/>
          </p:nvPr>
        </p:nvSpPr>
        <p:spPr/>
        <p:txBody>
          <a:bodyPr/>
          <a:lstStyle/>
          <a:p>
            <a:r>
              <a:rPr lang="en-GB" sz="3600" smtClean="0">
                <a:solidFill>
                  <a:srgbClr val="005927"/>
                </a:solidFill>
                <a:latin typeface="Tahoma" pitchFamily="34" charset="0"/>
              </a:rPr>
              <a:t>Paid Temporary Public Works</a:t>
            </a:r>
            <a:r>
              <a:rPr lang="lv-LV" sz="3600" smtClean="0">
                <a:solidFill>
                  <a:srgbClr val="005927"/>
                </a:solidFill>
                <a:latin typeface="Tahoma" pitchFamily="34" charset="0"/>
              </a:rPr>
              <a:t> -</a:t>
            </a:r>
            <a:r>
              <a:rPr lang="en-GB" sz="3600" smtClean="0">
                <a:solidFill>
                  <a:srgbClr val="005927"/>
                </a:solidFill>
                <a:latin typeface="Tahoma" pitchFamily="34" charset="0"/>
              </a:rPr>
              <a:t>Intermediate Labour Market (II)</a:t>
            </a:r>
          </a:p>
        </p:txBody>
      </p:sp>
      <p:sp>
        <p:nvSpPr>
          <p:cNvPr id="87042" name="Rectangle 3"/>
          <p:cNvSpPr>
            <a:spLocks noGrp="1"/>
          </p:cNvSpPr>
          <p:nvPr>
            <p:ph type="body" idx="1"/>
          </p:nvPr>
        </p:nvSpPr>
        <p:spPr/>
        <p:txBody>
          <a:bodyPr/>
          <a:lstStyle/>
          <a:p>
            <a:pPr>
              <a:lnSpc>
                <a:spcPct val="80000"/>
              </a:lnSpc>
            </a:pPr>
            <a:r>
              <a:rPr lang="en-GB" sz="2400" b="1" smtClean="0"/>
              <a:t>Workplaces </a:t>
            </a:r>
            <a:r>
              <a:rPr lang="en-GB" sz="2400" smtClean="0"/>
              <a:t>- local governments (and their institutions and agencies, except state and municipal enterprises), NGOs</a:t>
            </a:r>
            <a:r>
              <a:rPr lang="lv-LV" sz="2400" smtClean="0"/>
              <a:t>.</a:t>
            </a:r>
            <a:r>
              <a:rPr lang="en-GB" sz="2400" smtClean="0"/>
              <a:t> </a:t>
            </a:r>
            <a:endParaRPr lang="lv-LV" sz="2400" smtClean="0"/>
          </a:p>
          <a:p>
            <a:pPr>
              <a:lnSpc>
                <a:spcPct val="80000"/>
              </a:lnSpc>
            </a:pPr>
            <a:endParaRPr lang="en-GB" sz="800" smtClean="0"/>
          </a:p>
          <a:p>
            <a:pPr>
              <a:lnSpc>
                <a:spcPct val="80000"/>
              </a:lnSpc>
            </a:pPr>
            <a:r>
              <a:rPr lang="en-GB" sz="2400" b="1" smtClean="0"/>
              <a:t>Involvement – </a:t>
            </a:r>
            <a:r>
              <a:rPr lang="en-GB" sz="2400" smtClean="0"/>
              <a:t>not only in the order of registration for the programme but</a:t>
            </a:r>
            <a:r>
              <a:rPr lang="en-GB" sz="2400" b="1" smtClean="0"/>
              <a:t> </a:t>
            </a:r>
            <a:r>
              <a:rPr lang="en-GB" sz="2400" smtClean="0"/>
              <a:t>also according to local governments’ regulations setting clear priority criteria.</a:t>
            </a:r>
            <a:endParaRPr lang="lv-LV" sz="2400" smtClean="0"/>
          </a:p>
          <a:p>
            <a:pPr>
              <a:lnSpc>
                <a:spcPct val="80000"/>
              </a:lnSpc>
            </a:pPr>
            <a:endParaRPr lang="en-GB" sz="800" smtClean="0"/>
          </a:p>
          <a:p>
            <a:pPr>
              <a:lnSpc>
                <a:spcPct val="80000"/>
              </a:lnSpc>
            </a:pPr>
            <a:r>
              <a:rPr lang="en-GB" sz="2400" b="1" smtClean="0"/>
              <a:t>The period - </a:t>
            </a:r>
            <a:r>
              <a:rPr lang="en-GB" sz="2400" smtClean="0"/>
              <a:t>do not exceed 4 months per year</a:t>
            </a:r>
            <a:r>
              <a:rPr lang="lv-LV" sz="2400" smtClean="0"/>
              <a:t>.</a:t>
            </a:r>
          </a:p>
          <a:p>
            <a:pPr>
              <a:lnSpc>
                <a:spcPct val="80000"/>
              </a:lnSpc>
            </a:pPr>
            <a:endParaRPr lang="en-GB" sz="800" smtClean="0"/>
          </a:p>
          <a:p>
            <a:pPr>
              <a:lnSpc>
                <a:spcPct val="80000"/>
              </a:lnSpc>
            </a:pPr>
            <a:r>
              <a:rPr lang="en-GB" sz="2400" b="1" smtClean="0"/>
              <a:t>Compensation</a:t>
            </a:r>
            <a:r>
              <a:rPr lang="en-GB" sz="2400" smtClean="0"/>
              <a:t> – </a:t>
            </a:r>
            <a:r>
              <a:rPr lang="lv-LV" sz="2400" smtClean="0"/>
              <a:t>142,29</a:t>
            </a:r>
            <a:r>
              <a:rPr lang="en-GB" sz="2400" smtClean="0"/>
              <a:t> </a:t>
            </a:r>
            <a:r>
              <a:rPr lang="lv-LV" sz="2400" smtClean="0"/>
              <a:t>EUR.</a:t>
            </a:r>
          </a:p>
          <a:p>
            <a:pPr>
              <a:lnSpc>
                <a:spcPct val="80000"/>
              </a:lnSpc>
            </a:pPr>
            <a:endParaRPr lang="en-GB" sz="800" smtClean="0"/>
          </a:p>
          <a:p>
            <a:pPr>
              <a:lnSpc>
                <a:spcPct val="80000"/>
              </a:lnSpc>
            </a:pPr>
            <a:r>
              <a:rPr lang="en-GB" sz="2400" smtClean="0"/>
              <a:t>Participants can have </a:t>
            </a:r>
            <a:r>
              <a:rPr lang="en-GB" sz="2400" b="1" smtClean="0"/>
              <a:t>2 days per month off</a:t>
            </a:r>
            <a:r>
              <a:rPr lang="en-GB" sz="2400" smtClean="0"/>
              <a:t> to take part in job interviews or participate in active labour market policy measures</a:t>
            </a:r>
            <a:r>
              <a:rPr lang="lv-LV" sz="2400" smtClean="0"/>
              <a:t>.</a:t>
            </a:r>
            <a:endParaRPr lang="en-GB" sz="2400" smtClean="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Rectangle 2"/>
          <p:cNvSpPr>
            <a:spLocks noGrp="1"/>
          </p:cNvSpPr>
          <p:nvPr>
            <p:ph type="title"/>
          </p:nvPr>
        </p:nvSpPr>
        <p:spPr/>
        <p:txBody>
          <a:bodyPr/>
          <a:lstStyle/>
          <a:p>
            <a:r>
              <a:rPr lang="en-GB" sz="4000" smtClean="0">
                <a:solidFill>
                  <a:srgbClr val="005927"/>
                </a:solidFill>
                <a:latin typeface="Tahoma" pitchFamily="34" charset="0"/>
              </a:rPr>
              <a:t>Paid Temporary Public Works</a:t>
            </a:r>
            <a:r>
              <a:rPr lang="lv-LV" sz="4000" smtClean="0">
                <a:solidFill>
                  <a:srgbClr val="005927"/>
                </a:solidFill>
                <a:latin typeface="Tahoma" pitchFamily="34" charset="0"/>
              </a:rPr>
              <a:t> - </a:t>
            </a:r>
            <a:r>
              <a:rPr lang="en-GB" sz="4000" smtClean="0">
                <a:solidFill>
                  <a:srgbClr val="005927"/>
                </a:solidFill>
                <a:latin typeface="Tahoma" pitchFamily="34" charset="0"/>
              </a:rPr>
              <a:t>Intermediate Labour Market (III)</a:t>
            </a:r>
          </a:p>
        </p:txBody>
      </p:sp>
      <p:sp>
        <p:nvSpPr>
          <p:cNvPr id="88066" name="Rectangle 3"/>
          <p:cNvSpPr>
            <a:spLocks noGrp="1"/>
          </p:cNvSpPr>
          <p:nvPr>
            <p:ph type="body" idx="1"/>
          </p:nvPr>
        </p:nvSpPr>
        <p:spPr>
          <a:xfrm>
            <a:off x="395288" y="1412875"/>
            <a:ext cx="8229600" cy="4525963"/>
          </a:xfrm>
        </p:spPr>
        <p:txBody>
          <a:bodyPr/>
          <a:lstStyle/>
          <a:p>
            <a:pPr>
              <a:buFont typeface="Arial" charset="0"/>
              <a:buNone/>
            </a:pPr>
            <a:r>
              <a:rPr lang="lv-LV" sz="2800" smtClean="0"/>
              <a:t>	</a:t>
            </a:r>
            <a:r>
              <a:rPr lang="en-GB" sz="2800" smtClean="0"/>
              <a:t>The profile of participants - aged 50+,</a:t>
            </a:r>
            <a:r>
              <a:rPr lang="lv-LV" sz="2800" smtClean="0"/>
              <a:t> </a:t>
            </a:r>
            <a:r>
              <a:rPr lang="en-GB" sz="2800" smtClean="0"/>
              <a:t>long-term unemployed with vocational or general secondary education</a:t>
            </a:r>
            <a:endParaRPr lang="lv-LV" sz="2800" smtClean="0"/>
          </a:p>
          <a:p>
            <a:pPr>
              <a:buFont typeface="Arial" charset="0"/>
              <a:buNone/>
            </a:pPr>
            <a:endParaRPr lang="en-GB" sz="1000" smtClean="0"/>
          </a:p>
          <a:p>
            <a:r>
              <a:rPr lang="en-GB" sz="2000" smtClean="0"/>
              <a:t>49% aged 50+ </a:t>
            </a:r>
            <a:r>
              <a:rPr lang="en-GB" sz="1800" smtClean="0"/>
              <a:t>(21% - 50-54 years; 22% - 55-59 years; 5% - 60 years and older)</a:t>
            </a:r>
          </a:p>
          <a:p>
            <a:r>
              <a:rPr lang="en-GB" sz="2000" smtClean="0"/>
              <a:t>66% with vocational or general secondary education </a:t>
            </a:r>
          </a:p>
          <a:p>
            <a:r>
              <a:rPr lang="en-GB" sz="2000" smtClean="0"/>
              <a:t>30% with basic or unfinished basic education </a:t>
            </a:r>
          </a:p>
          <a:p>
            <a:r>
              <a:rPr lang="en-GB" sz="2000" smtClean="0"/>
              <a:t>3% with tertiary education</a:t>
            </a:r>
          </a:p>
          <a:p>
            <a:r>
              <a:rPr lang="en-GB" sz="2000" smtClean="0"/>
              <a:t>43% men and 57% women</a:t>
            </a:r>
          </a:p>
          <a:p>
            <a:r>
              <a:rPr lang="en-GB" sz="2000" smtClean="0"/>
              <a:t>78% - long-term unemployed</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Rectangle 2"/>
          <p:cNvSpPr>
            <a:spLocks noGrp="1"/>
          </p:cNvSpPr>
          <p:nvPr>
            <p:ph type="title"/>
          </p:nvPr>
        </p:nvSpPr>
        <p:spPr/>
        <p:txBody>
          <a:bodyPr/>
          <a:lstStyle/>
          <a:p>
            <a:r>
              <a:rPr lang="en-GB" sz="3600" smtClean="0">
                <a:solidFill>
                  <a:srgbClr val="005927"/>
                </a:solidFill>
                <a:latin typeface="Tahoma" pitchFamily="34" charset="0"/>
              </a:rPr>
              <a:t>Findings of Public Works’ Evaluation (I)</a:t>
            </a:r>
          </a:p>
        </p:txBody>
      </p:sp>
      <p:sp>
        <p:nvSpPr>
          <p:cNvPr id="89090" name="Rectangle 3"/>
          <p:cNvSpPr>
            <a:spLocks noGrp="1"/>
          </p:cNvSpPr>
          <p:nvPr>
            <p:ph type="body" idx="1"/>
          </p:nvPr>
        </p:nvSpPr>
        <p:spPr/>
        <p:txBody>
          <a:bodyPr/>
          <a:lstStyle/>
          <a:p>
            <a:r>
              <a:rPr lang="en-GB" sz="2400" smtClean="0"/>
              <a:t>Targeting was very good</a:t>
            </a:r>
            <a:r>
              <a:rPr lang="lv-LV" sz="2400" smtClean="0"/>
              <a:t>:</a:t>
            </a:r>
            <a:endParaRPr lang="en-GB" sz="2400" smtClean="0"/>
          </a:p>
          <a:p>
            <a:pPr lvl="1"/>
            <a:r>
              <a:rPr lang="en-GB" sz="2400" smtClean="0"/>
              <a:t> 83 percent of WWS beneficiaries belong to poorest 20 percent</a:t>
            </a:r>
            <a:r>
              <a:rPr lang="lv-LV" sz="2400" smtClean="0"/>
              <a:t>;</a:t>
            </a:r>
            <a:endParaRPr lang="en-GB" sz="2400" smtClean="0"/>
          </a:p>
          <a:p>
            <a:pPr lvl="1"/>
            <a:r>
              <a:rPr lang="en-GB" sz="2400" smtClean="0"/>
              <a:t> 96 percent of all WWS beneficiaries belong to bottom 40 percent of the income distribution</a:t>
            </a:r>
            <a:r>
              <a:rPr lang="lv-LV" sz="2400" smtClean="0"/>
              <a:t>.</a:t>
            </a:r>
            <a:endParaRPr lang="en-GB" sz="2400" smtClean="0"/>
          </a:p>
          <a:p>
            <a:r>
              <a:rPr lang="en-GB" sz="2400" smtClean="0"/>
              <a:t>Leakage to relatively well off households was very low</a:t>
            </a:r>
            <a:r>
              <a:rPr lang="lv-LV" sz="2400" smtClean="0"/>
              <a:t>.</a:t>
            </a:r>
            <a:endParaRPr lang="en-GB" sz="2400" smtClean="0"/>
          </a:p>
          <a:p>
            <a:r>
              <a:rPr lang="en-GB" sz="2400" smtClean="0"/>
              <a:t>Most participants reported that work was physically demanding and not requiring specialized skills</a:t>
            </a:r>
            <a:r>
              <a:rPr lang="lv-LV" sz="2400" smtClean="0"/>
              <a:t>.</a:t>
            </a:r>
            <a:endParaRPr lang="en-GB" sz="2400" smtClean="0"/>
          </a:p>
          <a:p>
            <a:r>
              <a:rPr lang="en-GB" sz="2400" smtClean="0"/>
              <a:t>Most beneficiaries reported that program administration was efficient</a:t>
            </a:r>
            <a:r>
              <a:rPr lang="lv-LV" sz="2400" smtClean="0"/>
              <a:t>.</a:t>
            </a:r>
            <a:endParaRPr lang="en-GB" sz="2400" smtClean="0"/>
          </a:p>
          <a:p>
            <a:endParaRPr lang="en-GB" sz="2400" smtClean="0"/>
          </a:p>
        </p:txBody>
      </p:sp>
      <p:sp>
        <p:nvSpPr>
          <p:cNvPr id="89091" name="Text Box 5"/>
          <p:cNvSpPr txBox="1">
            <a:spLocks noChangeArrowheads="1"/>
          </p:cNvSpPr>
          <p:nvPr/>
        </p:nvSpPr>
        <p:spPr bwMode="auto">
          <a:xfrm>
            <a:off x="6732588" y="6381750"/>
            <a:ext cx="2016125" cy="336550"/>
          </a:xfrm>
          <a:prstGeom prst="rect">
            <a:avLst/>
          </a:prstGeom>
          <a:noFill/>
          <a:ln w="9525">
            <a:noFill/>
            <a:miter lim="800000"/>
            <a:headEnd/>
            <a:tailEnd/>
          </a:ln>
        </p:spPr>
        <p:txBody>
          <a:bodyPr>
            <a:spAutoFit/>
          </a:bodyPr>
          <a:lstStyle/>
          <a:p>
            <a:pPr>
              <a:spcBef>
                <a:spcPct val="50000"/>
              </a:spcBef>
            </a:pPr>
            <a:r>
              <a:rPr lang="lv-LV" sz="1600">
                <a:solidFill>
                  <a:schemeClr val="bg2"/>
                </a:solidFill>
              </a:rPr>
              <a:t>World Bank 2011</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3" name="Rectangle 83"/>
          <p:cNvSpPr>
            <a:spLocks noGrp="1"/>
          </p:cNvSpPr>
          <p:nvPr>
            <p:ph type="title"/>
          </p:nvPr>
        </p:nvSpPr>
        <p:spPr>
          <a:xfrm>
            <a:off x="395288" y="0"/>
            <a:ext cx="8362950" cy="1143000"/>
          </a:xfrm>
        </p:spPr>
        <p:txBody>
          <a:bodyPr/>
          <a:lstStyle/>
          <a:p>
            <a:r>
              <a:rPr lang="en-GB" sz="3600" smtClean="0">
                <a:solidFill>
                  <a:srgbClr val="005927"/>
                </a:solidFill>
                <a:latin typeface="Tahoma" pitchFamily="34" charset="0"/>
              </a:rPr>
              <a:t>Findings of Public Works’ Evaluation (</a:t>
            </a:r>
            <a:r>
              <a:rPr lang="lv-LV" sz="3600" smtClean="0">
                <a:solidFill>
                  <a:srgbClr val="005927"/>
                </a:solidFill>
                <a:latin typeface="Tahoma" pitchFamily="34" charset="0"/>
              </a:rPr>
              <a:t>I</a:t>
            </a:r>
            <a:r>
              <a:rPr lang="en-GB" sz="3600" smtClean="0">
                <a:solidFill>
                  <a:srgbClr val="005927"/>
                </a:solidFill>
                <a:latin typeface="Tahoma" pitchFamily="34" charset="0"/>
              </a:rPr>
              <a:t>I)</a:t>
            </a:r>
            <a:endParaRPr lang="lv-LV" sz="2800" b="1" smtClean="0"/>
          </a:p>
        </p:txBody>
      </p:sp>
      <p:graphicFrame>
        <p:nvGraphicFramePr>
          <p:cNvPr id="191574" name="Group 86"/>
          <p:cNvGraphicFramePr>
            <a:graphicFrameLocks noGrp="1"/>
          </p:cNvGraphicFramePr>
          <p:nvPr>
            <p:ph idx="1"/>
          </p:nvPr>
        </p:nvGraphicFramePr>
        <p:xfrm>
          <a:off x="827088" y="1773238"/>
          <a:ext cx="7416800" cy="3663950"/>
        </p:xfrm>
        <a:graphic>
          <a:graphicData uri="http://schemas.openxmlformats.org/drawingml/2006/table">
            <a:tbl>
              <a:tblPr/>
              <a:tblGrid>
                <a:gridCol w="4775200"/>
                <a:gridCol w="879475"/>
                <a:gridCol w="882650"/>
                <a:gridCol w="879475"/>
              </a:tblGrid>
              <a:tr h="196850">
                <a:tc>
                  <a:txBody>
                    <a:bodyPr/>
                    <a:lstStyle/>
                    <a:p>
                      <a:pPr marL="0" marR="0" lvl="0" indent="0" algn="l" defTabSz="914400" rtl="0" eaLnBrk="0" fontAlgn="b" latinLnBrk="0" hangingPunct="0">
                        <a:lnSpc>
                          <a:spcPct val="100000"/>
                        </a:lnSpc>
                        <a:spcBef>
                          <a:spcPct val="0"/>
                        </a:spcBef>
                        <a:spcAft>
                          <a:spcPct val="0"/>
                        </a:spcAft>
                        <a:buClrTx/>
                        <a:buSzTx/>
                        <a:buFont typeface="Arial" charset="0"/>
                        <a:buNone/>
                        <a:tabLst/>
                      </a:pPr>
                      <a:r>
                        <a:rPr kumimoji="0" lang="en-US" sz="1200" b="1" i="0" u="none" strike="noStrike" cap="none" normalizeH="0" baseline="0" smtClean="0">
                          <a:ln>
                            <a:noFill/>
                          </a:ln>
                          <a:solidFill>
                            <a:schemeClr val="tx1"/>
                          </a:solidFill>
                          <a:effectLst/>
                          <a:latin typeface="Georgia" pitchFamily="18" charset="0"/>
                        </a:rPr>
                        <a:t> </a:t>
                      </a:r>
                    </a:p>
                  </a:txBody>
                  <a:tcPr marL="9525" marR="9525" marT="9525" marB="0" anchor="b" horzOverflow="overflow">
                    <a:lnL>
                      <a:noFill/>
                    </a:lnL>
                    <a:lnR>
                      <a:noFill/>
                    </a:lnR>
                    <a:lnT>
                      <a:noFill/>
                    </a:lnT>
                    <a:lnB w="12700" cap="flat" cmpd="sng" algn="ctr">
                      <a:solidFill>
                        <a:srgbClr val="C0504D"/>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 typeface="Arial" charset="0"/>
                        <a:buNone/>
                        <a:tabLst/>
                      </a:pPr>
                      <a:r>
                        <a:rPr kumimoji="0" lang="en-US" sz="1200" b="1" i="0" u="none" strike="noStrike" cap="none" normalizeH="0" baseline="0" smtClean="0">
                          <a:ln>
                            <a:noFill/>
                          </a:ln>
                          <a:solidFill>
                            <a:schemeClr val="tx1"/>
                          </a:solidFill>
                          <a:effectLst/>
                          <a:latin typeface="Georgia" pitchFamily="18" charset="0"/>
                        </a:rPr>
                        <a:t>Treatment</a:t>
                      </a:r>
                    </a:p>
                  </a:txBody>
                  <a:tcPr marL="9525" marR="9525" marT="9525" marB="0" anchor="b" horzOverflow="overflow">
                    <a:lnL>
                      <a:noFill/>
                    </a:lnL>
                    <a:lnR>
                      <a:noFill/>
                    </a:lnR>
                    <a:lnT>
                      <a:noFill/>
                    </a:lnT>
                    <a:lnB w="12700" cap="flat" cmpd="sng" algn="ctr">
                      <a:solidFill>
                        <a:srgbClr val="C0504D"/>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 typeface="Arial" charset="0"/>
                        <a:buNone/>
                        <a:tabLst/>
                      </a:pPr>
                      <a:r>
                        <a:rPr kumimoji="0" lang="en-US" sz="1200" b="1" i="0" u="none" strike="noStrike" cap="none" normalizeH="0" baseline="0" smtClean="0">
                          <a:ln>
                            <a:noFill/>
                          </a:ln>
                          <a:solidFill>
                            <a:schemeClr val="tx1"/>
                          </a:solidFill>
                          <a:effectLst/>
                          <a:latin typeface="Georgia" pitchFamily="18" charset="0"/>
                        </a:rPr>
                        <a:t>Control</a:t>
                      </a:r>
                    </a:p>
                  </a:txBody>
                  <a:tcPr marL="9525" marR="9525" marT="9525" marB="0" anchor="b" horzOverflow="overflow">
                    <a:lnL>
                      <a:noFill/>
                    </a:lnL>
                    <a:lnR>
                      <a:noFill/>
                    </a:lnR>
                    <a:lnT>
                      <a:noFill/>
                    </a:lnT>
                    <a:lnB w="12700" cap="flat" cmpd="sng" algn="ctr">
                      <a:solidFill>
                        <a:srgbClr val="C0504D"/>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 typeface="Arial" charset="0"/>
                        <a:buNone/>
                        <a:tabLst/>
                      </a:pPr>
                      <a:endParaRPr kumimoji="0" lang="en-US" sz="1100" b="1" i="0" u="none" strike="noStrike" cap="none" normalizeH="0" baseline="0" smtClean="0">
                        <a:ln>
                          <a:noFill/>
                        </a:ln>
                        <a:solidFill>
                          <a:schemeClr val="tx1"/>
                        </a:solidFill>
                        <a:effectLst/>
                        <a:latin typeface="Calibri" pitchFamily="34" charset="0"/>
                      </a:endParaRPr>
                    </a:p>
                  </a:txBody>
                  <a:tcPr marL="9525" marR="9525" marT="9525" marB="0" anchor="b" horzOverflow="overflow">
                    <a:lnL>
                      <a:noFill/>
                    </a:lnL>
                    <a:lnR>
                      <a:noFill/>
                    </a:lnR>
                    <a:lnT>
                      <a:noFill/>
                    </a:lnT>
                    <a:lnB>
                      <a:noFill/>
                    </a:lnB>
                    <a:lnTlToBr>
                      <a:noFill/>
                    </a:lnTlToBr>
                    <a:lnBlToTr>
                      <a:noFill/>
                    </a:lnBlToTr>
                    <a:noFill/>
                  </a:tcPr>
                </a:tc>
              </a:tr>
              <a:tr h="188913">
                <a:tc>
                  <a:txBody>
                    <a:bodyPr/>
                    <a:lstStyle/>
                    <a:p>
                      <a:pPr marL="0" marR="0" lvl="0" indent="0" algn="l" defTabSz="914400" rtl="0" eaLnBrk="0" fontAlgn="b" latinLnBrk="0" hangingPunct="0">
                        <a:lnSpc>
                          <a:spcPct val="100000"/>
                        </a:lnSpc>
                        <a:spcBef>
                          <a:spcPct val="0"/>
                        </a:spcBef>
                        <a:spcAft>
                          <a:spcPct val="0"/>
                        </a:spcAft>
                        <a:buClrTx/>
                        <a:buSzTx/>
                        <a:buFont typeface="Arial" charset="0"/>
                        <a:buNone/>
                        <a:tabLst/>
                      </a:pPr>
                      <a:r>
                        <a:rPr kumimoji="0" lang="en-US" sz="1200" b="1" i="0" u="none" strike="noStrike" cap="none" normalizeH="0" baseline="0" smtClean="0">
                          <a:ln>
                            <a:noFill/>
                          </a:ln>
                          <a:solidFill>
                            <a:schemeClr val="tx1"/>
                          </a:solidFill>
                          <a:effectLst/>
                          <a:latin typeface="Georgia" pitchFamily="18" charset="0"/>
                        </a:rPr>
                        <a:t>Reduce consumption of food staple</a:t>
                      </a:r>
                    </a:p>
                  </a:txBody>
                  <a:tcPr marL="9525" marR="9525" marT="9525" marB="0" anchor="b" horzOverflow="overflow">
                    <a:lnL>
                      <a:noFill/>
                    </a:lnL>
                    <a:lnR>
                      <a:noFill/>
                    </a:lnR>
                    <a:lnT w="12700" cap="flat" cmpd="sng" algn="ctr">
                      <a:solidFill>
                        <a:srgbClr val="C0504D"/>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 typeface="Arial" charset="0"/>
                        <a:buNone/>
                        <a:tabLst/>
                      </a:pPr>
                      <a:r>
                        <a:rPr kumimoji="0" lang="en-US" sz="1200" b="1" i="0" u="none" strike="noStrike" cap="none" normalizeH="0" baseline="0" smtClean="0">
                          <a:ln>
                            <a:noFill/>
                          </a:ln>
                          <a:solidFill>
                            <a:schemeClr val="tx1"/>
                          </a:solidFill>
                          <a:effectLst/>
                          <a:latin typeface="Georgia" pitchFamily="18" charset="0"/>
                        </a:rPr>
                        <a:t>42.4</a:t>
                      </a:r>
                    </a:p>
                  </a:txBody>
                  <a:tcPr marL="9525" marR="9525" marT="9525" marB="0" anchor="b" horzOverflow="overflow">
                    <a:lnL>
                      <a:noFill/>
                    </a:lnL>
                    <a:lnR>
                      <a:noFill/>
                    </a:lnR>
                    <a:lnT w="12700" cap="flat" cmpd="sng" algn="ctr">
                      <a:solidFill>
                        <a:srgbClr val="C0504D"/>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 typeface="Arial" charset="0"/>
                        <a:buNone/>
                        <a:tabLst/>
                      </a:pPr>
                      <a:r>
                        <a:rPr kumimoji="0" lang="en-US" sz="1200" b="1" i="0" u="none" strike="noStrike" cap="none" normalizeH="0" baseline="0" smtClean="0">
                          <a:ln>
                            <a:noFill/>
                          </a:ln>
                          <a:solidFill>
                            <a:schemeClr val="tx1"/>
                          </a:solidFill>
                          <a:effectLst/>
                          <a:latin typeface="Georgia" pitchFamily="18" charset="0"/>
                        </a:rPr>
                        <a:t>50.7</a:t>
                      </a:r>
                    </a:p>
                  </a:txBody>
                  <a:tcPr marL="9525" marR="9525" marT="9525" marB="0" anchor="b" horzOverflow="overflow">
                    <a:lnL>
                      <a:noFill/>
                    </a:lnL>
                    <a:lnR>
                      <a:noFill/>
                    </a:lnR>
                    <a:lnT w="12700" cap="flat" cmpd="sng" algn="ctr">
                      <a:solidFill>
                        <a:srgbClr val="C0504D"/>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 typeface="Arial" charset="0"/>
                        <a:buNone/>
                        <a:tabLst/>
                      </a:pPr>
                      <a:r>
                        <a:rPr kumimoji="0" lang="en-US" sz="1200" b="1" i="0" u="none" strike="noStrike" cap="none" normalizeH="0" baseline="0" smtClean="0">
                          <a:ln>
                            <a:noFill/>
                          </a:ln>
                          <a:solidFill>
                            <a:schemeClr val="tx1"/>
                          </a:solidFill>
                          <a:effectLst/>
                          <a:latin typeface="Georgia" pitchFamily="18" charset="0"/>
                        </a:rPr>
                        <a:t>different</a:t>
                      </a:r>
                    </a:p>
                  </a:txBody>
                  <a:tcPr marL="9525" marR="9525" marT="9525" marB="0" anchor="b" horzOverflow="overflow">
                    <a:lnL>
                      <a:noFill/>
                    </a:lnL>
                    <a:lnR>
                      <a:noFill/>
                    </a:lnR>
                    <a:lnT>
                      <a:noFill/>
                    </a:lnT>
                    <a:lnB>
                      <a:noFill/>
                    </a:lnB>
                    <a:lnTlToBr>
                      <a:noFill/>
                    </a:lnTlToBr>
                    <a:lnBlToTr>
                      <a:noFill/>
                    </a:lnBlToTr>
                    <a:noFill/>
                  </a:tcPr>
                </a:tc>
              </a:tr>
              <a:tr h="188913">
                <a:tc>
                  <a:txBody>
                    <a:bodyPr/>
                    <a:lstStyle/>
                    <a:p>
                      <a:pPr marL="0" marR="0" lvl="0" indent="0" algn="l" defTabSz="914400" rtl="0" eaLnBrk="0" fontAlgn="b" latinLnBrk="0" hangingPunct="0">
                        <a:lnSpc>
                          <a:spcPct val="100000"/>
                        </a:lnSpc>
                        <a:spcBef>
                          <a:spcPct val="0"/>
                        </a:spcBef>
                        <a:spcAft>
                          <a:spcPct val="0"/>
                        </a:spcAft>
                        <a:buClrTx/>
                        <a:buSzTx/>
                        <a:buFont typeface="Arial" charset="0"/>
                        <a:buNone/>
                        <a:tabLst/>
                      </a:pPr>
                      <a:r>
                        <a:rPr kumimoji="0" lang="en-US" sz="1200" b="1" i="0" u="none" strike="noStrike" cap="none" normalizeH="0" baseline="0" smtClean="0">
                          <a:ln>
                            <a:noFill/>
                          </a:ln>
                          <a:solidFill>
                            <a:schemeClr val="tx1"/>
                          </a:solidFill>
                          <a:effectLst/>
                          <a:latin typeface="Georgia" pitchFamily="18" charset="0"/>
                        </a:rPr>
                        <a:t>Skip meals</a:t>
                      </a:r>
                    </a:p>
                  </a:txBody>
                  <a:tcPr marL="9525" marR="9525" marT="9525"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 typeface="Arial" charset="0"/>
                        <a:buNone/>
                        <a:tabLst/>
                      </a:pPr>
                      <a:r>
                        <a:rPr kumimoji="0" lang="en-US" sz="1200" b="1" i="0" u="none" strike="noStrike" cap="none" normalizeH="0" baseline="0" smtClean="0">
                          <a:ln>
                            <a:noFill/>
                          </a:ln>
                          <a:solidFill>
                            <a:schemeClr val="tx1"/>
                          </a:solidFill>
                          <a:effectLst/>
                          <a:latin typeface="Georgia" pitchFamily="18" charset="0"/>
                        </a:rPr>
                        <a:t>21.7</a:t>
                      </a:r>
                    </a:p>
                  </a:txBody>
                  <a:tcPr marL="9525" marR="9525" marT="9525"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 typeface="Arial" charset="0"/>
                        <a:buNone/>
                        <a:tabLst/>
                      </a:pPr>
                      <a:r>
                        <a:rPr kumimoji="0" lang="en-US" sz="1200" b="1" i="0" u="none" strike="noStrike" cap="none" normalizeH="0" baseline="0" smtClean="0">
                          <a:ln>
                            <a:noFill/>
                          </a:ln>
                          <a:solidFill>
                            <a:schemeClr val="tx1"/>
                          </a:solidFill>
                          <a:effectLst/>
                          <a:latin typeface="Georgia" pitchFamily="18" charset="0"/>
                        </a:rPr>
                        <a:t>28.9</a:t>
                      </a:r>
                    </a:p>
                  </a:txBody>
                  <a:tcPr marL="9525" marR="9525" marT="9525"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 typeface="Arial" charset="0"/>
                        <a:buNone/>
                        <a:tabLst/>
                      </a:pPr>
                      <a:r>
                        <a:rPr kumimoji="0" lang="en-US" sz="1200" b="1" i="0" u="none" strike="noStrike" cap="none" normalizeH="0" baseline="0" smtClean="0">
                          <a:ln>
                            <a:noFill/>
                          </a:ln>
                          <a:solidFill>
                            <a:schemeClr val="tx1"/>
                          </a:solidFill>
                          <a:effectLst/>
                          <a:latin typeface="Georgia" pitchFamily="18" charset="0"/>
                        </a:rPr>
                        <a:t>different</a:t>
                      </a:r>
                    </a:p>
                  </a:txBody>
                  <a:tcPr marL="9525" marR="9525" marT="9525" marB="0" anchor="b" horzOverflow="overflow">
                    <a:lnL>
                      <a:noFill/>
                    </a:lnL>
                    <a:lnR>
                      <a:noFill/>
                    </a:lnR>
                    <a:lnT>
                      <a:noFill/>
                    </a:lnT>
                    <a:lnB>
                      <a:noFill/>
                    </a:lnB>
                    <a:lnTlToBr>
                      <a:noFill/>
                    </a:lnTlToBr>
                    <a:lnBlToTr>
                      <a:noFill/>
                    </a:lnBlToTr>
                    <a:noFill/>
                  </a:tcPr>
                </a:tc>
              </a:tr>
              <a:tr h="188913">
                <a:tc>
                  <a:txBody>
                    <a:bodyPr/>
                    <a:lstStyle/>
                    <a:p>
                      <a:pPr marL="0" marR="0" lvl="0" indent="0" algn="l" defTabSz="914400" rtl="0" eaLnBrk="0" fontAlgn="b" latinLnBrk="0" hangingPunct="0">
                        <a:lnSpc>
                          <a:spcPct val="100000"/>
                        </a:lnSpc>
                        <a:spcBef>
                          <a:spcPct val="0"/>
                        </a:spcBef>
                        <a:spcAft>
                          <a:spcPct val="0"/>
                        </a:spcAft>
                        <a:buClrTx/>
                        <a:buSzTx/>
                        <a:buFont typeface="Arial" charset="0"/>
                        <a:buNone/>
                        <a:tabLst/>
                      </a:pPr>
                      <a:r>
                        <a:rPr kumimoji="0" lang="en-US" sz="1200" b="1" i="0" u="none" strike="noStrike" cap="none" normalizeH="0" baseline="0" smtClean="0">
                          <a:ln>
                            <a:noFill/>
                          </a:ln>
                          <a:solidFill>
                            <a:schemeClr val="tx1"/>
                          </a:solidFill>
                          <a:effectLst/>
                          <a:latin typeface="Georgia" pitchFamily="18" charset="0"/>
                        </a:rPr>
                        <a:t>Reduce lighting/heating/water consumption</a:t>
                      </a:r>
                    </a:p>
                  </a:txBody>
                  <a:tcPr marL="9525" marR="9525" marT="9525"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 typeface="Arial" charset="0"/>
                        <a:buNone/>
                        <a:tabLst/>
                      </a:pPr>
                      <a:r>
                        <a:rPr kumimoji="0" lang="en-US" sz="1200" b="1" i="0" u="none" strike="noStrike" cap="none" normalizeH="0" baseline="0" smtClean="0">
                          <a:ln>
                            <a:noFill/>
                          </a:ln>
                          <a:solidFill>
                            <a:schemeClr val="tx1"/>
                          </a:solidFill>
                          <a:effectLst/>
                          <a:latin typeface="Georgia" pitchFamily="18" charset="0"/>
                        </a:rPr>
                        <a:t>55.3</a:t>
                      </a:r>
                    </a:p>
                  </a:txBody>
                  <a:tcPr marL="9525" marR="9525" marT="9525"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 typeface="Arial" charset="0"/>
                        <a:buNone/>
                        <a:tabLst/>
                      </a:pPr>
                      <a:r>
                        <a:rPr kumimoji="0" lang="en-US" sz="1200" b="1" i="0" u="none" strike="noStrike" cap="none" normalizeH="0" baseline="0" smtClean="0">
                          <a:ln>
                            <a:noFill/>
                          </a:ln>
                          <a:solidFill>
                            <a:schemeClr val="tx1"/>
                          </a:solidFill>
                          <a:effectLst/>
                          <a:latin typeface="Georgia" pitchFamily="18" charset="0"/>
                        </a:rPr>
                        <a:t>59.6</a:t>
                      </a:r>
                    </a:p>
                  </a:txBody>
                  <a:tcPr marL="9525" marR="9525" marT="9525"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 typeface="Arial" charset="0"/>
                        <a:buNone/>
                        <a:tabLst/>
                      </a:pPr>
                      <a:r>
                        <a:rPr kumimoji="0" lang="en-US" sz="1200" b="1" i="0" u="none" strike="noStrike" cap="none" normalizeH="0" baseline="0" smtClean="0">
                          <a:ln>
                            <a:noFill/>
                          </a:ln>
                          <a:solidFill>
                            <a:schemeClr val="tx1"/>
                          </a:solidFill>
                          <a:effectLst/>
                          <a:latin typeface="Georgia" pitchFamily="18" charset="0"/>
                        </a:rPr>
                        <a:t>different</a:t>
                      </a:r>
                    </a:p>
                  </a:txBody>
                  <a:tcPr marL="9525" marR="9525" marT="9525" marB="0" anchor="b" horzOverflow="overflow">
                    <a:lnL>
                      <a:noFill/>
                    </a:lnL>
                    <a:lnR>
                      <a:noFill/>
                    </a:lnR>
                    <a:lnT>
                      <a:noFill/>
                    </a:lnT>
                    <a:lnB>
                      <a:noFill/>
                    </a:lnB>
                    <a:lnTlToBr>
                      <a:noFill/>
                    </a:lnTlToBr>
                    <a:lnBlToTr>
                      <a:noFill/>
                    </a:lnBlToTr>
                    <a:noFill/>
                  </a:tcPr>
                </a:tc>
              </a:tr>
              <a:tr h="188913">
                <a:tc>
                  <a:txBody>
                    <a:bodyPr/>
                    <a:lstStyle/>
                    <a:p>
                      <a:pPr marL="0" marR="0" lvl="0" indent="0" algn="l" defTabSz="914400" rtl="0" eaLnBrk="0" fontAlgn="b" latinLnBrk="0" hangingPunct="0">
                        <a:lnSpc>
                          <a:spcPct val="100000"/>
                        </a:lnSpc>
                        <a:spcBef>
                          <a:spcPct val="0"/>
                        </a:spcBef>
                        <a:spcAft>
                          <a:spcPct val="0"/>
                        </a:spcAft>
                        <a:buClrTx/>
                        <a:buSzTx/>
                        <a:buFont typeface="Arial" charset="0"/>
                        <a:buNone/>
                        <a:tabLst/>
                      </a:pPr>
                      <a:r>
                        <a:rPr kumimoji="0" lang="en-US" sz="1200" b="1" i="0" u="none" strike="noStrike" cap="none" normalizeH="0" baseline="0" smtClean="0">
                          <a:ln>
                            <a:noFill/>
                          </a:ln>
                          <a:solidFill>
                            <a:schemeClr val="tx1"/>
                          </a:solidFill>
                          <a:effectLst/>
                          <a:latin typeface="Georgia" pitchFamily="18" charset="0"/>
                        </a:rPr>
                        <a:t>Reduce entertainment consumption</a:t>
                      </a:r>
                    </a:p>
                  </a:txBody>
                  <a:tcPr marL="9525" marR="9525" marT="9525"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 typeface="Arial" charset="0"/>
                        <a:buNone/>
                        <a:tabLst/>
                      </a:pPr>
                      <a:r>
                        <a:rPr kumimoji="0" lang="en-US" sz="1200" b="1" i="0" u="none" strike="noStrike" cap="none" normalizeH="0" baseline="0" smtClean="0">
                          <a:ln>
                            <a:noFill/>
                          </a:ln>
                          <a:solidFill>
                            <a:schemeClr val="tx1"/>
                          </a:solidFill>
                          <a:effectLst/>
                          <a:latin typeface="Georgia" pitchFamily="18" charset="0"/>
                        </a:rPr>
                        <a:t>61.9</a:t>
                      </a:r>
                    </a:p>
                  </a:txBody>
                  <a:tcPr marL="9525" marR="9525" marT="9525"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 typeface="Arial" charset="0"/>
                        <a:buNone/>
                        <a:tabLst/>
                      </a:pPr>
                      <a:r>
                        <a:rPr kumimoji="0" lang="en-US" sz="1200" b="1" i="0" u="none" strike="noStrike" cap="none" normalizeH="0" baseline="0" smtClean="0">
                          <a:ln>
                            <a:noFill/>
                          </a:ln>
                          <a:solidFill>
                            <a:schemeClr val="tx1"/>
                          </a:solidFill>
                          <a:effectLst/>
                          <a:latin typeface="Georgia" pitchFamily="18" charset="0"/>
                        </a:rPr>
                        <a:t>63.6</a:t>
                      </a:r>
                    </a:p>
                  </a:txBody>
                  <a:tcPr marL="9525" marR="9525" marT="9525"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 typeface="Arial" charset="0"/>
                        <a:buNone/>
                        <a:tabLst/>
                      </a:pPr>
                      <a:endParaRPr kumimoji="0" lang="en-US" sz="1200" b="1" i="0" u="none" strike="noStrike" cap="none" normalizeH="0" baseline="0" smtClean="0">
                        <a:ln>
                          <a:noFill/>
                        </a:ln>
                        <a:solidFill>
                          <a:schemeClr val="tx1"/>
                        </a:solidFill>
                        <a:effectLst/>
                        <a:latin typeface="Georgia" pitchFamily="18" charset="0"/>
                      </a:endParaRPr>
                    </a:p>
                  </a:txBody>
                  <a:tcPr marL="9525" marR="9525" marT="9525" marB="0" anchor="b" horzOverflow="overflow">
                    <a:lnL>
                      <a:noFill/>
                    </a:lnL>
                    <a:lnR>
                      <a:noFill/>
                    </a:lnR>
                    <a:lnT>
                      <a:noFill/>
                    </a:lnT>
                    <a:lnB>
                      <a:noFill/>
                    </a:lnB>
                    <a:lnTlToBr>
                      <a:noFill/>
                    </a:lnTlToBr>
                    <a:lnBlToTr>
                      <a:noFill/>
                    </a:lnBlToTr>
                    <a:noFill/>
                  </a:tcPr>
                </a:tc>
              </a:tr>
              <a:tr h="187325">
                <a:tc>
                  <a:txBody>
                    <a:bodyPr/>
                    <a:lstStyle/>
                    <a:p>
                      <a:pPr marL="0" marR="0" lvl="0" indent="0" algn="l" defTabSz="914400" rtl="0" eaLnBrk="0" fontAlgn="b" latinLnBrk="0" hangingPunct="0">
                        <a:lnSpc>
                          <a:spcPct val="100000"/>
                        </a:lnSpc>
                        <a:spcBef>
                          <a:spcPct val="0"/>
                        </a:spcBef>
                        <a:spcAft>
                          <a:spcPct val="0"/>
                        </a:spcAft>
                        <a:buClrTx/>
                        <a:buSzTx/>
                        <a:buFont typeface="Arial" charset="0"/>
                        <a:buNone/>
                        <a:tabLst/>
                      </a:pPr>
                      <a:r>
                        <a:rPr kumimoji="0" lang="en-US" sz="1200" b="1" i="0" u="none" strike="noStrike" cap="none" normalizeH="0" baseline="0" smtClean="0">
                          <a:ln>
                            <a:noFill/>
                          </a:ln>
                          <a:solidFill>
                            <a:schemeClr val="tx1"/>
                          </a:solidFill>
                          <a:effectLst/>
                          <a:latin typeface="Georgia" pitchFamily="18" charset="0"/>
                        </a:rPr>
                        <a:t>Buy less clothes</a:t>
                      </a:r>
                    </a:p>
                  </a:txBody>
                  <a:tcPr marL="9525" marR="9525" marT="9525"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 typeface="Arial" charset="0"/>
                        <a:buNone/>
                        <a:tabLst/>
                      </a:pPr>
                      <a:r>
                        <a:rPr kumimoji="0" lang="en-US" sz="1200" b="1" i="0" u="none" strike="noStrike" cap="none" normalizeH="0" baseline="0" smtClean="0">
                          <a:ln>
                            <a:noFill/>
                          </a:ln>
                          <a:solidFill>
                            <a:schemeClr val="tx1"/>
                          </a:solidFill>
                          <a:effectLst/>
                          <a:latin typeface="Georgia" pitchFamily="18" charset="0"/>
                        </a:rPr>
                        <a:t>62.6</a:t>
                      </a:r>
                    </a:p>
                  </a:txBody>
                  <a:tcPr marL="9525" marR="9525" marT="9525"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 typeface="Arial" charset="0"/>
                        <a:buNone/>
                        <a:tabLst/>
                      </a:pPr>
                      <a:r>
                        <a:rPr kumimoji="0" lang="en-US" sz="1200" b="1" i="0" u="none" strike="noStrike" cap="none" normalizeH="0" baseline="0" smtClean="0">
                          <a:ln>
                            <a:noFill/>
                          </a:ln>
                          <a:solidFill>
                            <a:schemeClr val="tx1"/>
                          </a:solidFill>
                          <a:effectLst/>
                          <a:latin typeface="Georgia" pitchFamily="18" charset="0"/>
                        </a:rPr>
                        <a:t>67.7</a:t>
                      </a:r>
                    </a:p>
                  </a:txBody>
                  <a:tcPr marL="9525" marR="9525" marT="9525"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 typeface="Arial" charset="0"/>
                        <a:buNone/>
                        <a:tabLst/>
                      </a:pPr>
                      <a:r>
                        <a:rPr kumimoji="0" lang="en-US" sz="1200" b="1" i="0" u="none" strike="noStrike" cap="none" normalizeH="0" baseline="0" smtClean="0">
                          <a:ln>
                            <a:noFill/>
                          </a:ln>
                          <a:solidFill>
                            <a:schemeClr val="tx1"/>
                          </a:solidFill>
                          <a:effectLst/>
                          <a:latin typeface="Georgia" pitchFamily="18" charset="0"/>
                        </a:rPr>
                        <a:t>different</a:t>
                      </a:r>
                    </a:p>
                  </a:txBody>
                  <a:tcPr marL="9525" marR="9525" marT="9525" marB="0" anchor="b" horzOverflow="overflow">
                    <a:lnL>
                      <a:noFill/>
                    </a:lnL>
                    <a:lnR>
                      <a:noFill/>
                    </a:lnR>
                    <a:lnT>
                      <a:noFill/>
                    </a:lnT>
                    <a:lnB>
                      <a:noFill/>
                    </a:lnB>
                    <a:lnTlToBr>
                      <a:noFill/>
                    </a:lnTlToBr>
                    <a:lnBlToTr>
                      <a:noFill/>
                    </a:lnBlToTr>
                    <a:noFill/>
                  </a:tcPr>
                </a:tc>
              </a:tr>
              <a:tr h="188913">
                <a:tc>
                  <a:txBody>
                    <a:bodyPr/>
                    <a:lstStyle/>
                    <a:p>
                      <a:pPr marL="0" marR="0" lvl="0" indent="0" algn="l" defTabSz="914400" rtl="0" eaLnBrk="0" fontAlgn="b" latinLnBrk="0" hangingPunct="0">
                        <a:lnSpc>
                          <a:spcPct val="100000"/>
                        </a:lnSpc>
                        <a:spcBef>
                          <a:spcPct val="0"/>
                        </a:spcBef>
                        <a:spcAft>
                          <a:spcPct val="0"/>
                        </a:spcAft>
                        <a:buClrTx/>
                        <a:buSzTx/>
                        <a:buFont typeface="Arial" charset="0"/>
                        <a:buNone/>
                        <a:tabLst/>
                      </a:pPr>
                      <a:r>
                        <a:rPr kumimoji="0" lang="en-US" sz="1200" b="1" i="0" u="none" strike="noStrike" cap="none" normalizeH="0" baseline="0" smtClean="0">
                          <a:ln>
                            <a:noFill/>
                          </a:ln>
                          <a:solidFill>
                            <a:schemeClr val="tx1"/>
                          </a:solidFill>
                          <a:effectLst/>
                          <a:latin typeface="Georgia" pitchFamily="18" charset="0"/>
                        </a:rPr>
                        <a:t>Withdraw preschool kid</a:t>
                      </a:r>
                    </a:p>
                  </a:txBody>
                  <a:tcPr marL="9525" marR="9525" marT="9525"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 typeface="Arial" charset="0"/>
                        <a:buNone/>
                        <a:tabLst/>
                      </a:pPr>
                      <a:r>
                        <a:rPr kumimoji="0" lang="en-US" sz="1200" b="1" i="0" u="none" strike="noStrike" cap="none" normalizeH="0" baseline="0" smtClean="0">
                          <a:ln>
                            <a:noFill/>
                          </a:ln>
                          <a:solidFill>
                            <a:schemeClr val="tx1"/>
                          </a:solidFill>
                          <a:effectLst/>
                          <a:latin typeface="Georgia" pitchFamily="18" charset="0"/>
                        </a:rPr>
                        <a:t>1.5</a:t>
                      </a:r>
                    </a:p>
                  </a:txBody>
                  <a:tcPr marL="9525" marR="9525" marT="9525"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 typeface="Arial" charset="0"/>
                        <a:buNone/>
                        <a:tabLst/>
                      </a:pPr>
                      <a:r>
                        <a:rPr kumimoji="0" lang="en-US" sz="1200" b="1" i="0" u="none" strike="noStrike" cap="none" normalizeH="0" baseline="0" smtClean="0">
                          <a:ln>
                            <a:noFill/>
                          </a:ln>
                          <a:solidFill>
                            <a:schemeClr val="tx1"/>
                          </a:solidFill>
                          <a:effectLst/>
                          <a:latin typeface="Georgia" pitchFamily="18" charset="0"/>
                        </a:rPr>
                        <a:t>2.9</a:t>
                      </a:r>
                    </a:p>
                  </a:txBody>
                  <a:tcPr marL="9525" marR="9525" marT="9525"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 typeface="Arial" charset="0"/>
                        <a:buNone/>
                        <a:tabLst/>
                      </a:pPr>
                      <a:r>
                        <a:rPr kumimoji="0" lang="en-US" sz="1200" b="1" i="0" u="none" strike="noStrike" cap="none" normalizeH="0" baseline="0" smtClean="0">
                          <a:ln>
                            <a:noFill/>
                          </a:ln>
                          <a:solidFill>
                            <a:schemeClr val="tx1"/>
                          </a:solidFill>
                          <a:effectLst/>
                          <a:latin typeface="Georgia" pitchFamily="18" charset="0"/>
                        </a:rPr>
                        <a:t>different</a:t>
                      </a:r>
                    </a:p>
                  </a:txBody>
                  <a:tcPr marL="9525" marR="9525" marT="9525" marB="0" anchor="b" horzOverflow="overflow">
                    <a:lnL>
                      <a:noFill/>
                    </a:lnL>
                    <a:lnR>
                      <a:noFill/>
                    </a:lnR>
                    <a:lnT>
                      <a:noFill/>
                    </a:lnT>
                    <a:lnB>
                      <a:noFill/>
                    </a:lnB>
                    <a:lnTlToBr>
                      <a:noFill/>
                    </a:lnTlToBr>
                    <a:lnBlToTr>
                      <a:noFill/>
                    </a:lnBlToTr>
                    <a:noFill/>
                  </a:tcPr>
                </a:tc>
              </a:tr>
              <a:tr h="188913">
                <a:tc>
                  <a:txBody>
                    <a:bodyPr/>
                    <a:lstStyle/>
                    <a:p>
                      <a:pPr marL="0" marR="0" lvl="0" indent="0" algn="l" defTabSz="914400" rtl="0" eaLnBrk="0" fontAlgn="b" latinLnBrk="0" hangingPunct="0">
                        <a:lnSpc>
                          <a:spcPct val="100000"/>
                        </a:lnSpc>
                        <a:spcBef>
                          <a:spcPct val="0"/>
                        </a:spcBef>
                        <a:spcAft>
                          <a:spcPct val="0"/>
                        </a:spcAft>
                        <a:buClrTx/>
                        <a:buSzTx/>
                        <a:buFont typeface="Arial" charset="0"/>
                        <a:buNone/>
                        <a:tabLst/>
                      </a:pPr>
                      <a:r>
                        <a:rPr kumimoji="0" lang="en-US" sz="1200" b="1" i="0" u="none" strike="noStrike" cap="none" normalizeH="0" baseline="0" smtClean="0">
                          <a:ln>
                            <a:noFill/>
                          </a:ln>
                          <a:solidFill>
                            <a:schemeClr val="tx1"/>
                          </a:solidFill>
                          <a:effectLst/>
                          <a:latin typeface="Georgia" pitchFamily="18" charset="0"/>
                        </a:rPr>
                        <a:t>Withdraw from university</a:t>
                      </a:r>
                    </a:p>
                  </a:txBody>
                  <a:tcPr marL="9525" marR="9525" marT="9525"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 typeface="Arial" charset="0"/>
                        <a:buNone/>
                        <a:tabLst/>
                      </a:pPr>
                      <a:r>
                        <a:rPr kumimoji="0" lang="en-US" sz="1200" b="1" i="0" u="none" strike="noStrike" cap="none" normalizeH="0" baseline="0" smtClean="0">
                          <a:ln>
                            <a:noFill/>
                          </a:ln>
                          <a:solidFill>
                            <a:schemeClr val="tx1"/>
                          </a:solidFill>
                          <a:effectLst/>
                          <a:latin typeface="Georgia" pitchFamily="18" charset="0"/>
                        </a:rPr>
                        <a:t>2.3</a:t>
                      </a:r>
                    </a:p>
                  </a:txBody>
                  <a:tcPr marL="9525" marR="9525" marT="9525"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 typeface="Arial" charset="0"/>
                        <a:buNone/>
                        <a:tabLst/>
                      </a:pPr>
                      <a:r>
                        <a:rPr kumimoji="0" lang="en-US" sz="1200" b="1" i="0" u="none" strike="noStrike" cap="none" normalizeH="0" baseline="0" smtClean="0">
                          <a:ln>
                            <a:noFill/>
                          </a:ln>
                          <a:solidFill>
                            <a:schemeClr val="tx1"/>
                          </a:solidFill>
                          <a:effectLst/>
                          <a:latin typeface="Georgia" pitchFamily="18" charset="0"/>
                        </a:rPr>
                        <a:t>2.5</a:t>
                      </a:r>
                    </a:p>
                  </a:txBody>
                  <a:tcPr marL="9525" marR="9525" marT="9525"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 typeface="Arial" charset="0"/>
                        <a:buNone/>
                        <a:tabLst/>
                      </a:pPr>
                      <a:endParaRPr kumimoji="0" lang="en-US" sz="1200" b="1" i="0" u="none" strike="noStrike" cap="none" normalizeH="0" baseline="0" smtClean="0">
                        <a:ln>
                          <a:noFill/>
                        </a:ln>
                        <a:solidFill>
                          <a:schemeClr val="tx1"/>
                        </a:solidFill>
                        <a:effectLst/>
                        <a:latin typeface="Georgia" pitchFamily="18" charset="0"/>
                      </a:endParaRPr>
                    </a:p>
                  </a:txBody>
                  <a:tcPr marL="9525" marR="9525" marT="9525" marB="0" anchor="b" horzOverflow="overflow">
                    <a:lnL>
                      <a:noFill/>
                    </a:lnL>
                    <a:lnR>
                      <a:noFill/>
                    </a:lnR>
                    <a:lnT>
                      <a:noFill/>
                    </a:lnT>
                    <a:lnB>
                      <a:noFill/>
                    </a:lnB>
                    <a:lnTlToBr>
                      <a:noFill/>
                    </a:lnTlToBr>
                    <a:lnBlToTr>
                      <a:noFill/>
                    </a:lnBlToTr>
                    <a:noFill/>
                  </a:tcPr>
                </a:tc>
              </a:tr>
              <a:tr h="188913">
                <a:tc>
                  <a:txBody>
                    <a:bodyPr/>
                    <a:lstStyle/>
                    <a:p>
                      <a:pPr marL="0" marR="0" lvl="0" indent="0" algn="l" defTabSz="914400" rtl="0" eaLnBrk="0" fontAlgn="b" latinLnBrk="0" hangingPunct="0">
                        <a:lnSpc>
                          <a:spcPct val="100000"/>
                        </a:lnSpc>
                        <a:spcBef>
                          <a:spcPct val="0"/>
                        </a:spcBef>
                        <a:spcAft>
                          <a:spcPct val="0"/>
                        </a:spcAft>
                        <a:buClrTx/>
                        <a:buSzTx/>
                        <a:buFont typeface="Arial" charset="0"/>
                        <a:buNone/>
                        <a:tabLst/>
                      </a:pPr>
                      <a:r>
                        <a:rPr kumimoji="0" lang="en-US" sz="1200" b="1" i="0" u="none" strike="noStrike" cap="none" normalizeH="0" baseline="0" smtClean="0">
                          <a:ln>
                            <a:noFill/>
                          </a:ln>
                          <a:solidFill>
                            <a:schemeClr val="tx1"/>
                          </a:solidFill>
                          <a:effectLst/>
                          <a:latin typeface="Georgia" pitchFamily="18" charset="0"/>
                        </a:rPr>
                        <a:t>Withdraw from training classes</a:t>
                      </a:r>
                    </a:p>
                  </a:txBody>
                  <a:tcPr marL="9525" marR="9525" marT="9525"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 typeface="Arial" charset="0"/>
                        <a:buNone/>
                        <a:tabLst/>
                      </a:pPr>
                      <a:r>
                        <a:rPr kumimoji="0" lang="en-US" sz="1200" b="1" i="0" u="none" strike="noStrike" cap="none" normalizeH="0" baseline="0" smtClean="0">
                          <a:ln>
                            <a:noFill/>
                          </a:ln>
                          <a:solidFill>
                            <a:schemeClr val="tx1"/>
                          </a:solidFill>
                          <a:effectLst/>
                          <a:latin typeface="Georgia" pitchFamily="18" charset="0"/>
                        </a:rPr>
                        <a:t>3.5</a:t>
                      </a:r>
                    </a:p>
                  </a:txBody>
                  <a:tcPr marL="9525" marR="9525" marT="9525"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 typeface="Arial" charset="0"/>
                        <a:buNone/>
                        <a:tabLst/>
                      </a:pPr>
                      <a:r>
                        <a:rPr kumimoji="0" lang="en-US" sz="1200" b="1" i="0" u="none" strike="noStrike" cap="none" normalizeH="0" baseline="0" smtClean="0">
                          <a:ln>
                            <a:noFill/>
                          </a:ln>
                          <a:solidFill>
                            <a:schemeClr val="tx1"/>
                          </a:solidFill>
                          <a:effectLst/>
                          <a:latin typeface="Georgia" pitchFamily="18" charset="0"/>
                        </a:rPr>
                        <a:t>5.4</a:t>
                      </a:r>
                    </a:p>
                  </a:txBody>
                  <a:tcPr marL="9525" marR="9525" marT="9525"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 typeface="Arial" charset="0"/>
                        <a:buNone/>
                        <a:tabLst/>
                      </a:pPr>
                      <a:r>
                        <a:rPr kumimoji="0" lang="en-US" sz="1200" b="1" i="0" u="none" strike="noStrike" cap="none" normalizeH="0" baseline="0" smtClean="0">
                          <a:ln>
                            <a:noFill/>
                          </a:ln>
                          <a:solidFill>
                            <a:schemeClr val="tx1"/>
                          </a:solidFill>
                          <a:effectLst/>
                          <a:latin typeface="Georgia" pitchFamily="18" charset="0"/>
                        </a:rPr>
                        <a:t>different</a:t>
                      </a:r>
                    </a:p>
                  </a:txBody>
                  <a:tcPr marL="9525" marR="9525" marT="9525" marB="0" anchor="b" horzOverflow="overflow">
                    <a:lnL>
                      <a:noFill/>
                    </a:lnL>
                    <a:lnR>
                      <a:noFill/>
                    </a:lnR>
                    <a:lnT>
                      <a:noFill/>
                    </a:lnT>
                    <a:lnB>
                      <a:noFill/>
                    </a:lnB>
                    <a:lnTlToBr>
                      <a:noFill/>
                    </a:lnTlToBr>
                    <a:lnBlToTr>
                      <a:noFill/>
                    </a:lnBlToTr>
                    <a:noFill/>
                  </a:tcPr>
                </a:tc>
              </a:tr>
              <a:tr h="187325">
                <a:tc>
                  <a:txBody>
                    <a:bodyPr/>
                    <a:lstStyle/>
                    <a:p>
                      <a:pPr marL="0" marR="0" lvl="0" indent="0" algn="l" defTabSz="914400" rtl="0" eaLnBrk="0" fontAlgn="b" latinLnBrk="0" hangingPunct="0">
                        <a:lnSpc>
                          <a:spcPct val="100000"/>
                        </a:lnSpc>
                        <a:spcBef>
                          <a:spcPct val="0"/>
                        </a:spcBef>
                        <a:spcAft>
                          <a:spcPct val="0"/>
                        </a:spcAft>
                        <a:buClrTx/>
                        <a:buSzTx/>
                        <a:buFont typeface="Arial" charset="0"/>
                        <a:buNone/>
                        <a:tabLst/>
                      </a:pPr>
                      <a:r>
                        <a:rPr kumimoji="0" lang="en-US" sz="1200" b="1" i="0" u="none" strike="noStrike" cap="none" normalizeH="0" baseline="0" smtClean="0">
                          <a:ln>
                            <a:noFill/>
                          </a:ln>
                          <a:solidFill>
                            <a:schemeClr val="tx1"/>
                          </a:solidFill>
                          <a:effectLst/>
                          <a:latin typeface="Georgia" pitchFamily="18" charset="0"/>
                        </a:rPr>
                        <a:t>Reduce educational expenditures</a:t>
                      </a:r>
                    </a:p>
                  </a:txBody>
                  <a:tcPr marL="9525" marR="9525" marT="9525"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 typeface="Arial" charset="0"/>
                        <a:buNone/>
                        <a:tabLst/>
                      </a:pPr>
                      <a:r>
                        <a:rPr kumimoji="0" lang="en-US" sz="1200" b="1" i="0" u="none" strike="noStrike" cap="none" normalizeH="0" baseline="0" smtClean="0">
                          <a:ln>
                            <a:noFill/>
                          </a:ln>
                          <a:solidFill>
                            <a:schemeClr val="tx1"/>
                          </a:solidFill>
                          <a:effectLst/>
                          <a:latin typeface="Georgia" pitchFamily="18" charset="0"/>
                        </a:rPr>
                        <a:t>9.7</a:t>
                      </a:r>
                    </a:p>
                  </a:txBody>
                  <a:tcPr marL="9525" marR="9525" marT="9525"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 typeface="Arial" charset="0"/>
                        <a:buNone/>
                        <a:tabLst/>
                      </a:pPr>
                      <a:r>
                        <a:rPr kumimoji="0" lang="en-US" sz="1200" b="1" i="0" u="none" strike="noStrike" cap="none" normalizeH="0" baseline="0" smtClean="0">
                          <a:ln>
                            <a:noFill/>
                          </a:ln>
                          <a:solidFill>
                            <a:schemeClr val="tx1"/>
                          </a:solidFill>
                          <a:effectLst/>
                          <a:latin typeface="Georgia" pitchFamily="18" charset="0"/>
                        </a:rPr>
                        <a:t>10.6</a:t>
                      </a:r>
                    </a:p>
                  </a:txBody>
                  <a:tcPr marL="9525" marR="9525" marT="9525"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 typeface="Arial" charset="0"/>
                        <a:buNone/>
                        <a:tabLst/>
                      </a:pPr>
                      <a:endParaRPr kumimoji="0" lang="en-US" sz="1200" b="1" i="0" u="none" strike="noStrike" cap="none" normalizeH="0" baseline="0" smtClean="0">
                        <a:ln>
                          <a:noFill/>
                        </a:ln>
                        <a:solidFill>
                          <a:schemeClr val="tx1"/>
                        </a:solidFill>
                        <a:effectLst/>
                        <a:latin typeface="Georgia" pitchFamily="18" charset="0"/>
                      </a:endParaRPr>
                    </a:p>
                  </a:txBody>
                  <a:tcPr marL="9525" marR="9525" marT="9525" marB="0" anchor="b" horzOverflow="overflow">
                    <a:lnL>
                      <a:noFill/>
                    </a:lnL>
                    <a:lnR>
                      <a:noFill/>
                    </a:lnR>
                    <a:lnT>
                      <a:noFill/>
                    </a:lnT>
                    <a:lnB>
                      <a:noFill/>
                    </a:lnB>
                    <a:lnTlToBr>
                      <a:noFill/>
                    </a:lnTlToBr>
                    <a:lnBlToTr>
                      <a:noFill/>
                    </a:lnBlToTr>
                    <a:noFill/>
                  </a:tcPr>
                </a:tc>
              </a:tr>
              <a:tr h="188913">
                <a:tc>
                  <a:txBody>
                    <a:bodyPr/>
                    <a:lstStyle/>
                    <a:p>
                      <a:pPr marL="0" marR="0" lvl="0" indent="0" algn="l" defTabSz="914400" rtl="0" eaLnBrk="0" fontAlgn="b" latinLnBrk="0" hangingPunct="0">
                        <a:lnSpc>
                          <a:spcPct val="100000"/>
                        </a:lnSpc>
                        <a:spcBef>
                          <a:spcPct val="0"/>
                        </a:spcBef>
                        <a:spcAft>
                          <a:spcPct val="0"/>
                        </a:spcAft>
                        <a:buClrTx/>
                        <a:buSzTx/>
                        <a:buFont typeface="Arial" charset="0"/>
                        <a:buNone/>
                        <a:tabLst/>
                      </a:pPr>
                      <a:r>
                        <a:rPr kumimoji="0" lang="en-US" sz="1200" b="1" i="0" u="none" strike="noStrike" cap="none" normalizeH="0" baseline="0" smtClean="0">
                          <a:ln>
                            <a:noFill/>
                          </a:ln>
                          <a:solidFill>
                            <a:schemeClr val="tx1"/>
                          </a:solidFill>
                          <a:effectLst/>
                          <a:latin typeface="Georgia" pitchFamily="18" charset="0"/>
                        </a:rPr>
                        <a:t>Reduce doctor's appointments (preventive)</a:t>
                      </a:r>
                    </a:p>
                  </a:txBody>
                  <a:tcPr marL="9525" marR="9525" marT="9525"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 typeface="Arial" charset="0"/>
                        <a:buNone/>
                        <a:tabLst/>
                      </a:pPr>
                      <a:r>
                        <a:rPr kumimoji="0" lang="en-US" sz="1200" b="1" i="0" u="none" strike="noStrike" cap="none" normalizeH="0" baseline="0" smtClean="0">
                          <a:ln>
                            <a:noFill/>
                          </a:ln>
                          <a:solidFill>
                            <a:schemeClr val="tx1"/>
                          </a:solidFill>
                          <a:effectLst/>
                          <a:latin typeface="Georgia" pitchFamily="18" charset="0"/>
                        </a:rPr>
                        <a:t>30.1</a:t>
                      </a:r>
                    </a:p>
                  </a:txBody>
                  <a:tcPr marL="9525" marR="9525" marT="9525"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 typeface="Arial" charset="0"/>
                        <a:buNone/>
                        <a:tabLst/>
                      </a:pPr>
                      <a:r>
                        <a:rPr kumimoji="0" lang="en-US" sz="1200" b="1" i="0" u="none" strike="noStrike" cap="none" normalizeH="0" baseline="0" smtClean="0">
                          <a:ln>
                            <a:noFill/>
                          </a:ln>
                          <a:solidFill>
                            <a:schemeClr val="tx1"/>
                          </a:solidFill>
                          <a:effectLst/>
                          <a:latin typeface="Georgia" pitchFamily="18" charset="0"/>
                        </a:rPr>
                        <a:t>35.0</a:t>
                      </a:r>
                    </a:p>
                  </a:txBody>
                  <a:tcPr marL="9525" marR="9525" marT="9525"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 typeface="Arial" charset="0"/>
                        <a:buNone/>
                        <a:tabLst/>
                      </a:pPr>
                      <a:r>
                        <a:rPr kumimoji="0" lang="en-US" sz="1200" b="1" i="0" u="none" strike="noStrike" cap="none" normalizeH="0" baseline="0" smtClean="0">
                          <a:ln>
                            <a:noFill/>
                          </a:ln>
                          <a:solidFill>
                            <a:schemeClr val="tx1"/>
                          </a:solidFill>
                          <a:effectLst/>
                          <a:latin typeface="Georgia" pitchFamily="18" charset="0"/>
                        </a:rPr>
                        <a:t>different</a:t>
                      </a:r>
                    </a:p>
                  </a:txBody>
                  <a:tcPr marL="9525" marR="9525" marT="9525" marB="0" anchor="b" horzOverflow="overflow">
                    <a:lnL>
                      <a:noFill/>
                    </a:lnL>
                    <a:lnR>
                      <a:noFill/>
                    </a:lnR>
                    <a:lnT>
                      <a:noFill/>
                    </a:lnT>
                    <a:lnB>
                      <a:noFill/>
                    </a:lnB>
                    <a:lnTlToBr>
                      <a:noFill/>
                    </a:lnTlToBr>
                    <a:lnBlToTr>
                      <a:noFill/>
                    </a:lnBlToTr>
                    <a:noFill/>
                  </a:tcPr>
                </a:tc>
              </a:tr>
              <a:tr h="188913">
                <a:tc>
                  <a:txBody>
                    <a:bodyPr/>
                    <a:lstStyle/>
                    <a:p>
                      <a:pPr marL="0" marR="0" lvl="0" indent="0" algn="l" defTabSz="914400" rtl="0" eaLnBrk="0" fontAlgn="b" latinLnBrk="0" hangingPunct="0">
                        <a:lnSpc>
                          <a:spcPct val="100000"/>
                        </a:lnSpc>
                        <a:spcBef>
                          <a:spcPct val="0"/>
                        </a:spcBef>
                        <a:spcAft>
                          <a:spcPct val="0"/>
                        </a:spcAft>
                        <a:buClrTx/>
                        <a:buSzTx/>
                        <a:buFont typeface="Arial" charset="0"/>
                        <a:buNone/>
                        <a:tabLst/>
                      </a:pPr>
                      <a:r>
                        <a:rPr kumimoji="0" lang="en-US" sz="1200" b="1" i="0" u="none" strike="noStrike" cap="none" normalizeH="0" baseline="0" smtClean="0">
                          <a:ln>
                            <a:noFill/>
                          </a:ln>
                          <a:solidFill>
                            <a:schemeClr val="tx1"/>
                          </a:solidFill>
                          <a:effectLst/>
                          <a:latin typeface="Georgia" pitchFamily="18" charset="0"/>
                        </a:rPr>
                        <a:t>Reduce doctor's appointments (when ill)</a:t>
                      </a:r>
                    </a:p>
                  </a:txBody>
                  <a:tcPr marL="9525" marR="9525" marT="9525"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 typeface="Arial" charset="0"/>
                        <a:buNone/>
                        <a:tabLst/>
                      </a:pPr>
                      <a:r>
                        <a:rPr kumimoji="0" lang="en-US" sz="1200" b="1" i="0" u="none" strike="noStrike" cap="none" normalizeH="0" baseline="0" smtClean="0">
                          <a:ln>
                            <a:noFill/>
                          </a:ln>
                          <a:solidFill>
                            <a:schemeClr val="tx1"/>
                          </a:solidFill>
                          <a:effectLst/>
                          <a:latin typeface="Georgia" pitchFamily="18" charset="0"/>
                        </a:rPr>
                        <a:t>32.5</a:t>
                      </a:r>
                    </a:p>
                  </a:txBody>
                  <a:tcPr marL="9525" marR="9525" marT="9525"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 typeface="Arial" charset="0"/>
                        <a:buNone/>
                        <a:tabLst/>
                      </a:pPr>
                      <a:r>
                        <a:rPr kumimoji="0" lang="en-US" sz="1200" b="1" i="0" u="none" strike="noStrike" cap="none" normalizeH="0" baseline="0" smtClean="0">
                          <a:ln>
                            <a:noFill/>
                          </a:ln>
                          <a:solidFill>
                            <a:schemeClr val="tx1"/>
                          </a:solidFill>
                          <a:effectLst/>
                          <a:latin typeface="Georgia" pitchFamily="18" charset="0"/>
                        </a:rPr>
                        <a:t>36.6</a:t>
                      </a:r>
                    </a:p>
                  </a:txBody>
                  <a:tcPr marL="9525" marR="9525" marT="9525"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 typeface="Arial" charset="0"/>
                        <a:buNone/>
                        <a:tabLst/>
                      </a:pPr>
                      <a:r>
                        <a:rPr kumimoji="0" lang="en-US" sz="1200" b="1" i="0" u="none" strike="noStrike" cap="none" normalizeH="0" baseline="0" smtClean="0">
                          <a:ln>
                            <a:noFill/>
                          </a:ln>
                          <a:solidFill>
                            <a:schemeClr val="tx1"/>
                          </a:solidFill>
                          <a:effectLst/>
                          <a:latin typeface="Georgia" pitchFamily="18" charset="0"/>
                        </a:rPr>
                        <a:t>different</a:t>
                      </a:r>
                    </a:p>
                  </a:txBody>
                  <a:tcPr marL="9525" marR="9525" marT="9525" marB="0" anchor="b" horzOverflow="overflow">
                    <a:lnL>
                      <a:noFill/>
                    </a:lnL>
                    <a:lnR>
                      <a:noFill/>
                    </a:lnR>
                    <a:lnT>
                      <a:noFill/>
                    </a:lnT>
                    <a:lnB>
                      <a:noFill/>
                    </a:lnB>
                    <a:lnTlToBr>
                      <a:noFill/>
                    </a:lnTlToBr>
                    <a:lnBlToTr>
                      <a:noFill/>
                    </a:lnBlToTr>
                    <a:noFill/>
                  </a:tcPr>
                </a:tc>
              </a:tr>
              <a:tr h="188913">
                <a:tc>
                  <a:txBody>
                    <a:bodyPr/>
                    <a:lstStyle/>
                    <a:p>
                      <a:pPr marL="0" marR="0" lvl="0" indent="0" algn="l" defTabSz="914400" rtl="0" eaLnBrk="0" fontAlgn="b" latinLnBrk="0" hangingPunct="0">
                        <a:lnSpc>
                          <a:spcPct val="100000"/>
                        </a:lnSpc>
                        <a:spcBef>
                          <a:spcPct val="0"/>
                        </a:spcBef>
                        <a:spcAft>
                          <a:spcPct val="0"/>
                        </a:spcAft>
                        <a:buClrTx/>
                        <a:buSzTx/>
                        <a:buFont typeface="Arial" charset="0"/>
                        <a:buNone/>
                        <a:tabLst/>
                      </a:pPr>
                      <a:r>
                        <a:rPr kumimoji="0" lang="en-US" sz="1200" b="1" i="0" u="none" strike="noStrike" cap="none" normalizeH="0" baseline="0" smtClean="0">
                          <a:ln>
                            <a:noFill/>
                          </a:ln>
                          <a:solidFill>
                            <a:schemeClr val="tx1"/>
                          </a:solidFill>
                          <a:effectLst/>
                          <a:latin typeface="Georgia" pitchFamily="18" charset="0"/>
                        </a:rPr>
                        <a:t>Stop buying medicine</a:t>
                      </a:r>
                    </a:p>
                  </a:txBody>
                  <a:tcPr marL="9525" marR="9525" marT="9525"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 typeface="Arial" charset="0"/>
                        <a:buNone/>
                        <a:tabLst/>
                      </a:pPr>
                      <a:r>
                        <a:rPr kumimoji="0" lang="en-US" sz="1200" b="1" i="0" u="none" strike="noStrike" cap="none" normalizeH="0" baseline="0" smtClean="0">
                          <a:ln>
                            <a:noFill/>
                          </a:ln>
                          <a:solidFill>
                            <a:schemeClr val="tx1"/>
                          </a:solidFill>
                          <a:effectLst/>
                          <a:latin typeface="Georgia" pitchFamily="18" charset="0"/>
                        </a:rPr>
                        <a:t>33.4</a:t>
                      </a:r>
                    </a:p>
                  </a:txBody>
                  <a:tcPr marL="9525" marR="9525" marT="9525"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 typeface="Arial" charset="0"/>
                        <a:buNone/>
                        <a:tabLst/>
                      </a:pPr>
                      <a:r>
                        <a:rPr kumimoji="0" lang="en-US" sz="1200" b="1" i="0" u="none" strike="noStrike" cap="none" normalizeH="0" baseline="0" smtClean="0">
                          <a:ln>
                            <a:noFill/>
                          </a:ln>
                          <a:solidFill>
                            <a:schemeClr val="tx1"/>
                          </a:solidFill>
                          <a:effectLst/>
                          <a:latin typeface="Georgia" pitchFamily="18" charset="0"/>
                        </a:rPr>
                        <a:t>36.4</a:t>
                      </a:r>
                    </a:p>
                  </a:txBody>
                  <a:tcPr marL="9525" marR="9525" marT="9525"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 typeface="Arial" charset="0"/>
                        <a:buNone/>
                        <a:tabLst/>
                      </a:pPr>
                      <a:endParaRPr kumimoji="0" lang="en-US" sz="1200" b="1" i="0" u="none" strike="noStrike" cap="none" normalizeH="0" baseline="0" smtClean="0">
                        <a:ln>
                          <a:noFill/>
                        </a:ln>
                        <a:solidFill>
                          <a:schemeClr val="tx1"/>
                        </a:solidFill>
                        <a:effectLst/>
                        <a:latin typeface="Georgia" pitchFamily="18" charset="0"/>
                      </a:endParaRPr>
                    </a:p>
                  </a:txBody>
                  <a:tcPr marL="9525" marR="9525" marT="9525" marB="0" anchor="b" horzOverflow="overflow">
                    <a:lnL>
                      <a:noFill/>
                    </a:lnL>
                    <a:lnR>
                      <a:noFill/>
                    </a:lnR>
                    <a:lnT>
                      <a:noFill/>
                    </a:lnT>
                    <a:lnB>
                      <a:noFill/>
                    </a:lnB>
                    <a:lnTlToBr>
                      <a:noFill/>
                    </a:lnTlToBr>
                    <a:lnBlToTr>
                      <a:noFill/>
                    </a:lnBlToTr>
                    <a:noFill/>
                  </a:tcPr>
                </a:tc>
              </a:tr>
              <a:tr h="187325">
                <a:tc>
                  <a:txBody>
                    <a:bodyPr/>
                    <a:lstStyle/>
                    <a:p>
                      <a:pPr marL="0" marR="0" lvl="0" indent="0" algn="l" defTabSz="914400" rtl="0" eaLnBrk="0" fontAlgn="b" latinLnBrk="0" hangingPunct="0">
                        <a:lnSpc>
                          <a:spcPct val="100000"/>
                        </a:lnSpc>
                        <a:spcBef>
                          <a:spcPct val="0"/>
                        </a:spcBef>
                        <a:spcAft>
                          <a:spcPct val="0"/>
                        </a:spcAft>
                        <a:buClrTx/>
                        <a:buSzTx/>
                        <a:buFont typeface="Arial" charset="0"/>
                        <a:buNone/>
                        <a:tabLst/>
                      </a:pPr>
                      <a:r>
                        <a:rPr kumimoji="0" lang="en-US" sz="1200" b="1" i="0" u="none" strike="noStrike" cap="none" normalizeH="0" baseline="0" smtClean="0">
                          <a:ln>
                            <a:noFill/>
                          </a:ln>
                          <a:solidFill>
                            <a:schemeClr val="tx1"/>
                          </a:solidFill>
                          <a:effectLst/>
                          <a:latin typeface="Georgia" pitchFamily="18" charset="0"/>
                        </a:rPr>
                        <a:t>Cancel phone service</a:t>
                      </a:r>
                    </a:p>
                  </a:txBody>
                  <a:tcPr marL="9525" marR="9525" marT="9525"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 typeface="Arial" charset="0"/>
                        <a:buNone/>
                        <a:tabLst/>
                      </a:pPr>
                      <a:r>
                        <a:rPr kumimoji="0" lang="en-US" sz="1200" b="1" i="0" u="none" strike="noStrike" cap="none" normalizeH="0" baseline="0" smtClean="0">
                          <a:ln>
                            <a:noFill/>
                          </a:ln>
                          <a:solidFill>
                            <a:schemeClr val="tx1"/>
                          </a:solidFill>
                          <a:effectLst/>
                          <a:latin typeface="Georgia" pitchFamily="18" charset="0"/>
                        </a:rPr>
                        <a:t>5.8</a:t>
                      </a:r>
                    </a:p>
                  </a:txBody>
                  <a:tcPr marL="9525" marR="9525" marT="9525"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 typeface="Arial" charset="0"/>
                        <a:buNone/>
                        <a:tabLst/>
                      </a:pPr>
                      <a:r>
                        <a:rPr kumimoji="0" lang="en-US" sz="1200" b="1" i="0" u="none" strike="noStrike" cap="none" normalizeH="0" baseline="0" smtClean="0">
                          <a:ln>
                            <a:noFill/>
                          </a:ln>
                          <a:solidFill>
                            <a:schemeClr val="tx1"/>
                          </a:solidFill>
                          <a:effectLst/>
                          <a:latin typeface="Georgia" pitchFamily="18" charset="0"/>
                        </a:rPr>
                        <a:t>8.9</a:t>
                      </a:r>
                    </a:p>
                  </a:txBody>
                  <a:tcPr marL="9525" marR="9525" marT="9525"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 typeface="Arial" charset="0"/>
                        <a:buNone/>
                        <a:tabLst/>
                      </a:pPr>
                      <a:r>
                        <a:rPr kumimoji="0" lang="en-US" sz="1200" b="1" i="0" u="none" strike="noStrike" cap="none" normalizeH="0" baseline="0" smtClean="0">
                          <a:ln>
                            <a:noFill/>
                          </a:ln>
                          <a:solidFill>
                            <a:schemeClr val="tx1"/>
                          </a:solidFill>
                          <a:effectLst/>
                          <a:latin typeface="Georgia" pitchFamily="18" charset="0"/>
                        </a:rPr>
                        <a:t>different</a:t>
                      </a:r>
                    </a:p>
                  </a:txBody>
                  <a:tcPr marL="9525" marR="9525" marT="9525" marB="0" anchor="b" horzOverflow="overflow">
                    <a:lnL>
                      <a:noFill/>
                    </a:lnL>
                    <a:lnR>
                      <a:noFill/>
                    </a:lnR>
                    <a:lnT>
                      <a:noFill/>
                    </a:lnT>
                    <a:lnB>
                      <a:noFill/>
                    </a:lnB>
                    <a:lnTlToBr>
                      <a:noFill/>
                    </a:lnTlToBr>
                    <a:lnBlToTr>
                      <a:noFill/>
                    </a:lnBlToTr>
                    <a:noFill/>
                  </a:tcPr>
                </a:tc>
              </a:tr>
              <a:tr h="188913">
                <a:tc>
                  <a:txBody>
                    <a:bodyPr/>
                    <a:lstStyle/>
                    <a:p>
                      <a:pPr marL="0" marR="0" lvl="0" indent="0" algn="l" defTabSz="914400" rtl="0" eaLnBrk="0" fontAlgn="b" latinLnBrk="0" hangingPunct="0">
                        <a:lnSpc>
                          <a:spcPct val="100000"/>
                        </a:lnSpc>
                        <a:spcBef>
                          <a:spcPct val="0"/>
                        </a:spcBef>
                        <a:spcAft>
                          <a:spcPct val="0"/>
                        </a:spcAft>
                        <a:buClrTx/>
                        <a:buSzTx/>
                        <a:buFont typeface="Arial" charset="0"/>
                        <a:buNone/>
                        <a:tabLst/>
                      </a:pPr>
                      <a:r>
                        <a:rPr kumimoji="0" lang="en-US" sz="1200" b="1" i="0" u="none" strike="noStrike" cap="none" normalizeH="0" baseline="0" smtClean="0">
                          <a:ln>
                            <a:noFill/>
                          </a:ln>
                          <a:solidFill>
                            <a:schemeClr val="tx1"/>
                          </a:solidFill>
                          <a:effectLst/>
                          <a:latin typeface="Georgia" pitchFamily="18" charset="0"/>
                        </a:rPr>
                        <a:t>Postpone investments in business</a:t>
                      </a:r>
                    </a:p>
                  </a:txBody>
                  <a:tcPr marL="9525" marR="9525" marT="9525"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 typeface="Arial" charset="0"/>
                        <a:buNone/>
                        <a:tabLst/>
                      </a:pPr>
                      <a:r>
                        <a:rPr kumimoji="0" lang="en-US" sz="1200" b="1" i="0" u="none" strike="noStrike" cap="none" normalizeH="0" baseline="0" smtClean="0">
                          <a:ln>
                            <a:noFill/>
                          </a:ln>
                          <a:solidFill>
                            <a:schemeClr val="tx1"/>
                          </a:solidFill>
                          <a:effectLst/>
                          <a:latin typeface="Georgia" pitchFamily="18" charset="0"/>
                        </a:rPr>
                        <a:t>3.1</a:t>
                      </a:r>
                    </a:p>
                  </a:txBody>
                  <a:tcPr marL="9525" marR="9525" marT="9525"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 typeface="Arial" charset="0"/>
                        <a:buNone/>
                        <a:tabLst/>
                      </a:pPr>
                      <a:r>
                        <a:rPr kumimoji="0" lang="en-US" sz="1200" b="1" i="0" u="none" strike="noStrike" cap="none" normalizeH="0" baseline="0" smtClean="0">
                          <a:ln>
                            <a:noFill/>
                          </a:ln>
                          <a:solidFill>
                            <a:schemeClr val="tx1"/>
                          </a:solidFill>
                          <a:effectLst/>
                          <a:latin typeface="Georgia" pitchFamily="18" charset="0"/>
                        </a:rPr>
                        <a:t>4.4</a:t>
                      </a:r>
                    </a:p>
                  </a:txBody>
                  <a:tcPr marL="9525" marR="9525" marT="9525"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 typeface="Arial" charset="0"/>
                        <a:buNone/>
                        <a:tabLst/>
                      </a:pPr>
                      <a:endParaRPr kumimoji="0" lang="en-US" sz="1200" b="1" i="0" u="none" strike="noStrike" cap="none" normalizeH="0" baseline="0" smtClean="0">
                        <a:ln>
                          <a:noFill/>
                        </a:ln>
                        <a:solidFill>
                          <a:schemeClr val="tx1"/>
                        </a:solidFill>
                        <a:effectLst/>
                        <a:latin typeface="Georgia" pitchFamily="18" charset="0"/>
                      </a:endParaRPr>
                    </a:p>
                  </a:txBody>
                  <a:tcPr marL="9525" marR="9525" marT="9525" marB="0" anchor="b" horzOverflow="overflow">
                    <a:lnL>
                      <a:noFill/>
                    </a:lnL>
                    <a:lnR>
                      <a:noFill/>
                    </a:lnR>
                    <a:lnT>
                      <a:noFill/>
                    </a:lnT>
                    <a:lnB>
                      <a:noFill/>
                    </a:lnB>
                    <a:lnTlToBr>
                      <a:noFill/>
                    </a:lnTlToBr>
                    <a:lnBlToTr>
                      <a:noFill/>
                    </a:lnBlToTr>
                    <a:noFill/>
                  </a:tcPr>
                </a:tc>
              </a:tr>
              <a:tr h="188913">
                <a:tc>
                  <a:txBody>
                    <a:bodyPr/>
                    <a:lstStyle/>
                    <a:p>
                      <a:pPr marL="0" marR="0" lvl="0" indent="0" algn="l" defTabSz="914400" rtl="0" eaLnBrk="0" fontAlgn="b" latinLnBrk="0" hangingPunct="0">
                        <a:lnSpc>
                          <a:spcPct val="100000"/>
                        </a:lnSpc>
                        <a:spcBef>
                          <a:spcPct val="0"/>
                        </a:spcBef>
                        <a:spcAft>
                          <a:spcPct val="0"/>
                        </a:spcAft>
                        <a:buClrTx/>
                        <a:buSzTx/>
                        <a:buFont typeface="Arial" charset="0"/>
                        <a:buNone/>
                        <a:tabLst/>
                      </a:pPr>
                      <a:r>
                        <a:rPr kumimoji="0" lang="en-US" sz="1200" b="1" i="0" u="none" strike="noStrike" cap="none" normalizeH="0" baseline="0" smtClean="0">
                          <a:ln>
                            <a:noFill/>
                          </a:ln>
                          <a:solidFill>
                            <a:schemeClr val="tx1"/>
                          </a:solidFill>
                          <a:effectLst/>
                          <a:latin typeface="Georgia" pitchFamily="18" charset="0"/>
                        </a:rPr>
                        <a:t>Reduce help to friends</a:t>
                      </a:r>
                    </a:p>
                  </a:txBody>
                  <a:tcPr marL="9525" marR="9525" marT="9525"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 typeface="Arial" charset="0"/>
                        <a:buNone/>
                        <a:tabLst/>
                      </a:pPr>
                      <a:r>
                        <a:rPr kumimoji="0" lang="en-US" sz="1200" b="1" i="0" u="none" strike="noStrike" cap="none" normalizeH="0" baseline="0" smtClean="0">
                          <a:ln>
                            <a:noFill/>
                          </a:ln>
                          <a:solidFill>
                            <a:schemeClr val="tx1"/>
                          </a:solidFill>
                          <a:effectLst/>
                          <a:latin typeface="Georgia" pitchFamily="18" charset="0"/>
                        </a:rPr>
                        <a:t>10.9</a:t>
                      </a:r>
                    </a:p>
                  </a:txBody>
                  <a:tcPr marL="9525" marR="9525" marT="9525"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 typeface="Arial" charset="0"/>
                        <a:buNone/>
                        <a:tabLst/>
                      </a:pPr>
                      <a:r>
                        <a:rPr kumimoji="0" lang="en-US" sz="1200" b="1" i="0" u="none" strike="noStrike" cap="none" normalizeH="0" baseline="0" smtClean="0">
                          <a:ln>
                            <a:noFill/>
                          </a:ln>
                          <a:solidFill>
                            <a:schemeClr val="tx1"/>
                          </a:solidFill>
                          <a:effectLst/>
                          <a:latin typeface="Georgia" pitchFamily="18" charset="0"/>
                        </a:rPr>
                        <a:t>11.7</a:t>
                      </a:r>
                    </a:p>
                  </a:txBody>
                  <a:tcPr marL="9525" marR="9525" marT="9525"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 typeface="Arial" charset="0"/>
                        <a:buNone/>
                        <a:tabLst/>
                      </a:pPr>
                      <a:endParaRPr kumimoji="0" lang="en-US" sz="1200" b="1" i="0" u="none" strike="noStrike" cap="none" normalizeH="0" baseline="0" smtClean="0">
                        <a:ln>
                          <a:noFill/>
                        </a:ln>
                        <a:solidFill>
                          <a:schemeClr val="tx1"/>
                        </a:solidFill>
                        <a:effectLst/>
                        <a:latin typeface="Georgia" pitchFamily="18" charset="0"/>
                      </a:endParaRPr>
                    </a:p>
                  </a:txBody>
                  <a:tcPr marL="9525" marR="9525" marT="9525" marB="0" anchor="b" horzOverflow="overflow">
                    <a:lnL>
                      <a:noFill/>
                    </a:lnL>
                    <a:lnR>
                      <a:noFill/>
                    </a:lnR>
                    <a:lnT>
                      <a:noFill/>
                    </a:lnT>
                    <a:lnB>
                      <a:noFill/>
                    </a:lnB>
                    <a:lnTlToBr>
                      <a:noFill/>
                    </a:lnTlToBr>
                    <a:lnBlToTr>
                      <a:noFill/>
                    </a:lnBlToTr>
                    <a:noFill/>
                  </a:tcPr>
                </a:tc>
              </a:tr>
              <a:tr h="188913">
                <a:tc>
                  <a:txBody>
                    <a:bodyPr/>
                    <a:lstStyle/>
                    <a:p>
                      <a:pPr marL="0" marR="0" lvl="0" indent="0" algn="l" defTabSz="914400" rtl="0" eaLnBrk="0" fontAlgn="b" latinLnBrk="0" hangingPunct="0">
                        <a:lnSpc>
                          <a:spcPct val="100000"/>
                        </a:lnSpc>
                        <a:spcBef>
                          <a:spcPct val="0"/>
                        </a:spcBef>
                        <a:spcAft>
                          <a:spcPct val="0"/>
                        </a:spcAft>
                        <a:buClrTx/>
                        <a:buSzTx/>
                        <a:buFont typeface="Arial" charset="0"/>
                        <a:buNone/>
                        <a:tabLst/>
                      </a:pPr>
                      <a:r>
                        <a:rPr kumimoji="0" lang="en-US" sz="1200" b="1" i="0" u="none" strike="noStrike" cap="none" normalizeH="0" baseline="0" smtClean="0">
                          <a:ln>
                            <a:noFill/>
                          </a:ln>
                          <a:solidFill>
                            <a:schemeClr val="tx1"/>
                          </a:solidFill>
                          <a:effectLst/>
                          <a:latin typeface="Georgia" pitchFamily="18" charset="0"/>
                        </a:rPr>
                        <a:t>Cut TV service</a:t>
                      </a:r>
                    </a:p>
                  </a:txBody>
                  <a:tcPr marL="9525" marR="9525" marT="9525"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 typeface="Arial" charset="0"/>
                        <a:buNone/>
                        <a:tabLst/>
                      </a:pPr>
                      <a:r>
                        <a:rPr kumimoji="0" lang="en-US" sz="1200" b="1" i="0" u="none" strike="noStrike" cap="none" normalizeH="0" baseline="0" smtClean="0">
                          <a:ln>
                            <a:noFill/>
                          </a:ln>
                          <a:solidFill>
                            <a:schemeClr val="tx1"/>
                          </a:solidFill>
                          <a:effectLst/>
                          <a:latin typeface="Georgia" pitchFamily="18" charset="0"/>
                        </a:rPr>
                        <a:t>5.2</a:t>
                      </a:r>
                    </a:p>
                  </a:txBody>
                  <a:tcPr marL="9525" marR="9525" marT="9525"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 typeface="Arial" charset="0"/>
                        <a:buNone/>
                        <a:tabLst/>
                      </a:pPr>
                      <a:r>
                        <a:rPr kumimoji="0" lang="en-US" sz="1200" b="1" i="0" u="none" strike="noStrike" cap="none" normalizeH="0" baseline="0" smtClean="0">
                          <a:ln>
                            <a:noFill/>
                          </a:ln>
                          <a:solidFill>
                            <a:schemeClr val="tx1"/>
                          </a:solidFill>
                          <a:effectLst/>
                          <a:latin typeface="Georgia" pitchFamily="18" charset="0"/>
                        </a:rPr>
                        <a:t>7.2</a:t>
                      </a:r>
                    </a:p>
                  </a:txBody>
                  <a:tcPr marL="9525" marR="9525" marT="9525"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 typeface="Arial" charset="0"/>
                        <a:buNone/>
                        <a:tabLst/>
                      </a:pPr>
                      <a:r>
                        <a:rPr kumimoji="0" lang="en-US" sz="1200" b="1" i="0" u="none" strike="noStrike" cap="none" normalizeH="0" baseline="0" smtClean="0">
                          <a:ln>
                            <a:noFill/>
                          </a:ln>
                          <a:solidFill>
                            <a:schemeClr val="tx1"/>
                          </a:solidFill>
                          <a:effectLst/>
                          <a:latin typeface="Georgia" pitchFamily="18" charset="0"/>
                        </a:rPr>
                        <a:t>different</a:t>
                      </a:r>
                    </a:p>
                  </a:txBody>
                  <a:tcPr marL="9525" marR="9525" marT="9525" marB="0" anchor="b" horzOverflow="overflow">
                    <a:lnL>
                      <a:noFill/>
                    </a:lnL>
                    <a:lnR>
                      <a:noFill/>
                    </a:lnR>
                    <a:lnT>
                      <a:noFill/>
                    </a:lnT>
                    <a:lnB>
                      <a:noFill/>
                    </a:lnB>
                    <a:lnTlToBr>
                      <a:noFill/>
                    </a:lnTlToBr>
                    <a:lnBlToTr>
                      <a:noFill/>
                    </a:lnBlToTr>
                    <a:noFill/>
                  </a:tcPr>
                </a:tc>
              </a:tr>
              <a:tr h="188913">
                <a:tc>
                  <a:txBody>
                    <a:bodyPr/>
                    <a:lstStyle/>
                    <a:p>
                      <a:pPr marL="0" marR="0" lvl="0" indent="0" algn="l" defTabSz="914400" rtl="0" eaLnBrk="0" fontAlgn="b" latinLnBrk="0" hangingPunct="0">
                        <a:lnSpc>
                          <a:spcPct val="100000"/>
                        </a:lnSpc>
                        <a:spcBef>
                          <a:spcPct val="0"/>
                        </a:spcBef>
                        <a:spcAft>
                          <a:spcPct val="0"/>
                        </a:spcAft>
                        <a:buClrTx/>
                        <a:buSzTx/>
                        <a:buFont typeface="Arial" charset="0"/>
                        <a:buNone/>
                        <a:tabLst/>
                      </a:pPr>
                      <a:r>
                        <a:rPr kumimoji="0" lang="en-US" sz="1200" b="1" i="0" u="none" strike="noStrike" cap="none" normalizeH="0" baseline="0" smtClean="0">
                          <a:ln>
                            <a:noFill/>
                          </a:ln>
                          <a:solidFill>
                            <a:schemeClr val="tx1"/>
                          </a:solidFill>
                          <a:effectLst/>
                          <a:latin typeface="Georgia" pitchFamily="18" charset="0"/>
                        </a:rPr>
                        <a:t>Cut internet service</a:t>
                      </a:r>
                    </a:p>
                  </a:txBody>
                  <a:tcPr marL="9525" marR="9525" marT="9525"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 typeface="Arial" charset="0"/>
                        <a:buNone/>
                        <a:tabLst/>
                      </a:pPr>
                      <a:r>
                        <a:rPr kumimoji="0" lang="en-US" sz="1200" b="1" i="0" u="none" strike="noStrike" cap="none" normalizeH="0" baseline="0" smtClean="0">
                          <a:ln>
                            <a:noFill/>
                          </a:ln>
                          <a:solidFill>
                            <a:schemeClr val="tx1"/>
                          </a:solidFill>
                          <a:effectLst/>
                          <a:latin typeface="Georgia" pitchFamily="18" charset="0"/>
                        </a:rPr>
                        <a:t>6.8</a:t>
                      </a:r>
                    </a:p>
                  </a:txBody>
                  <a:tcPr marL="9525" marR="9525" marT="9525"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 typeface="Arial" charset="0"/>
                        <a:buNone/>
                        <a:tabLst/>
                      </a:pPr>
                      <a:r>
                        <a:rPr kumimoji="0" lang="en-US" sz="1200" b="1" i="0" u="none" strike="noStrike" cap="none" normalizeH="0" baseline="0" smtClean="0">
                          <a:ln>
                            <a:noFill/>
                          </a:ln>
                          <a:solidFill>
                            <a:schemeClr val="tx1"/>
                          </a:solidFill>
                          <a:effectLst/>
                          <a:latin typeface="Georgia" pitchFamily="18" charset="0"/>
                        </a:rPr>
                        <a:t>6.5</a:t>
                      </a:r>
                    </a:p>
                  </a:txBody>
                  <a:tcPr marL="9525" marR="9525" marT="9525"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 typeface="Arial" charset="0"/>
                        <a:buNone/>
                        <a:tabLst/>
                      </a:pPr>
                      <a:endParaRPr kumimoji="0" lang="en-US" sz="1200" b="1" i="0" u="none" strike="noStrike" cap="none" normalizeH="0" baseline="0" smtClean="0">
                        <a:ln>
                          <a:noFill/>
                        </a:ln>
                        <a:solidFill>
                          <a:schemeClr val="tx1"/>
                        </a:solidFill>
                        <a:effectLst/>
                        <a:latin typeface="Georgia" pitchFamily="18" charset="0"/>
                      </a:endParaRPr>
                    </a:p>
                  </a:txBody>
                  <a:tcPr marL="9525" marR="9525" marT="9525" marB="0" anchor="b" horzOverflow="overflow">
                    <a:lnL>
                      <a:noFill/>
                    </a:lnL>
                    <a:lnR>
                      <a:noFill/>
                    </a:lnR>
                    <a:lnT>
                      <a:noFill/>
                    </a:lnT>
                    <a:lnB>
                      <a:noFill/>
                    </a:lnB>
                    <a:lnTlToBr>
                      <a:noFill/>
                    </a:lnTlToBr>
                    <a:lnBlToTr>
                      <a:noFill/>
                    </a:lnBlToTr>
                    <a:noFill/>
                  </a:tcPr>
                </a:tc>
              </a:tr>
              <a:tr h="196850">
                <a:tc>
                  <a:txBody>
                    <a:bodyPr/>
                    <a:lstStyle/>
                    <a:p>
                      <a:pPr marL="0" marR="0" lvl="0" indent="0" algn="l" defTabSz="914400" rtl="0" eaLnBrk="0" fontAlgn="b" latinLnBrk="0" hangingPunct="0">
                        <a:lnSpc>
                          <a:spcPct val="100000"/>
                        </a:lnSpc>
                        <a:spcBef>
                          <a:spcPct val="0"/>
                        </a:spcBef>
                        <a:spcAft>
                          <a:spcPct val="0"/>
                        </a:spcAft>
                        <a:buClrTx/>
                        <a:buSzTx/>
                        <a:buFont typeface="Arial" charset="0"/>
                        <a:buNone/>
                        <a:tabLst/>
                      </a:pPr>
                      <a:r>
                        <a:rPr kumimoji="0" lang="en-US" sz="1200" b="1" i="0" u="none" strike="noStrike" cap="none" normalizeH="0" baseline="0" smtClean="0">
                          <a:ln>
                            <a:noFill/>
                          </a:ln>
                          <a:solidFill>
                            <a:schemeClr val="tx1"/>
                          </a:solidFill>
                          <a:effectLst/>
                          <a:latin typeface="Georgia" pitchFamily="18" charset="0"/>
                        </a:rPr>
                        <a:t>Change transportation mode</a:t>
                      </a:r>
                    </a:p>
                  </a:txBody>
                  <a:tcPr marL="9525" marR="9525" marT="9525" marB="0" anchor="b" horzOverflow="overflow">
                    <a:lnL>
                      <a:noFill/>
                    </a:lnL>
                    <a:lnR>
                      <a:noFill/>
                    </a:lnR>
                    <a:lnT>
                      <a:noFill/>
                    </a:lnT>
                    <a:lnB w="12700" cap="flat" cmpd="sng" algn="ctr">
                      <a:solidFill>
                        <a:srgbClr val="C0504D"/>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 typeface="Arial" charset="0"/>
                        <a:buNone/>
                        <a:tabLst/>
                      </a:pPr>
                      <a:r>
                        <a:rPr kumimoji="0" lang="en-US" sz="1200" b="1" i="0" u="none" strike="noStrike" cap="none" normalizeH="0" baseline="0" smtClean="0">
                          <a:ln>
                            <a:noFill/>
                          </a:ln>
                          <a:solidFill>
                            <a:schemeClr val="tx1"/>
                          </a:solidFill>
                          <a:effectLst/>
                          <a:latin typeface="Georgia" pitchFamily="18" charset="0"/>
                        </a:rPr>
                        <a:t>4.1</a:t>
                      </a:r>
                    </a:p>
                  </a:txBody>
                  <a:tcPr marL="9525" marR="9525" marT="9525" marB="0" anchor="b" horzOverflow="overflow">
                    <a:lnL>
                      <a:noFill/>
                    </a:lnL>
                    <a:lnR>
                      <a:noFill/>
                    </a:lnR>
                    <a:lnT>
                      <a:noFill/>
                    </a:lnT>
                    <a:lnB w="12700" cap="flat" cmpd="sng" algn="ctr">
                      <a:solidFill>
                        <a:srgbClr val="C0504D"/>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 typeface="Arial" charset="0"/>
                        <a:buNone/>
                        <a:tabLst/>
                      </a:pPr>
                      <a:r>
                        <a:rPr kumimoji="0" lang="en-US" sz="1200" b="1" i="0" u="none" strike="noStrike" cap="none" normalizeH="0" baseline="0" smtClean="0">
                          <a:ln>
                            <a:noFill/>
                          </a:ln>
                          <a:solidFill>
                            <a:schemeClr val="tx1"/>
                          </a:solidFill>
                          <a:effectLst/>
                          <a:latin typeface="Georgia" pitchFamily="18" charset="0"/>
                        </a:rPr>
                        <a:t>5.6</a:t>
                      </a:r>
                    </a:p>
                  </a:txBody>
                  <a:tcPr marL="9525" marR="9525" marT="9525" marB="0" anchor="b" horzOverflow="overflow">
                    <a:lnL>
                      <a:noFill/>
                    </a:lnL>
                    <a:lnR>
                      <a:noFill/>
                    </a:lnR>
                    <a:lnT>
                      <a:noFill/>
                    </a:lnT>
                    <a:lnB w="12700" cap="flat" cmpd="sng" algn="ctr">
                      <a:solidFill>
                        <a:srgbClr val="C0504D"/>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 typeface="Arial" charset="0"/>
                        <a:buNone/>
                        <a:tabLst/>
                      </a:pPr>
                      <a:endParaRPr kumimoji="0" lang="en-US" sz="1200" b="1" i="0" u="none" strike="noStrike" cap="none" normalizeH="0" baseline="0" smtClean="0">
                        <a:ln>
                          <a:noFill/>
                        </a:ln>
                        <a:solidFill>
                          <a:schemeClr val="tx1"/>
                        </a:solidFill>
                        <a:effectLst/>
                        <a:latin typeface="Georgia" pitchFamily="18" charset="0"/>
                      </a:endParaRPr>
                    </a:p>
                  </a:txBody>
                  <a:tcPr marL="9525" marR="9525" marT="9525" marB="0" anchor="b" horzOverflow="overflow">
                    <a:lnL>
                      <a:noFill/>
                    </a:lnL>
                    <a:lnR>
                      <a:noFill/>
                    </a:lnR>
                    <a:lnT>
                      <a:noFill/>
                    </a:lnT>
                    <a:lnB>
                      <a:noFill/>
                    </a:lnB>
                    <a:lnTlToBr>
                      <a:noFill/>
                    </a:lnTlToBr>
                    <a:lnBlToTr>
                      <a:noFill/>
                    </a:lnBlToTr>
                    <a:noFill/>
                  </a:tcPr>
                </a:tc>
              </a:tr>
            </a:tbl>
          </a:graphicData>
        </a:graphic>
      </p:graphicFrame>
      <p:sp>
        <p:nvSpPr>
          <p:cNvPr id="90193" name="TextBox 18"/>
          <p:cNvSpPr txBox="1">
            <a:spLocks noChangeArrowheads="1"/>
          </p:cNvSpPr>
          <p:nvPr/>
        </p:nvSpPr>
        <p:spPr bwMode="auto">
          <a:xfrm>
            <a:off x="179388" y="5876925"/>
            <a:ext cx="8786812" cy="942975"/>
          </a:xfrm>
          <a:prstGeom prst="rect">
            <a:avLst/>
          </a:prstGeom>
          <a:solidFill>
            <a:schemeClr val="bg2"/>
          </a:solidFill>
          <a:ln w="9525">
            <a:noFill/>
            <a:miter lim="800000"/>
            <a:headEnd/>
            <a:tailEnd/>
          </a:ln>
        </p:spPr>
        <p:txBody>
          <a:bodyPr>
            <a:spAutoFit/>
          </a:bodyPr>
          <a:lstStyle/>
          <a:p>
            <a:pPr>
              <a:buClr>
                <a:srgbClr val="008000"/>
              </a:buClr>
              <a:buFont typeface="Wingdings" pitchFamily="2" charset="2"/>
              <a:buChar char="Ø"/>
            </a:pPr>
            <a:r>
              <a:rPr lang="en-US" sz="1400" b="1">
                <a:latin typeface="Calibri" pitchFamily="34" charset="0"/>
              </a:rPr>
              <a:t> No significant differences between Treatment and Control groups:</a:t>
            </a:r>
          </a:p>
          <a:p>
            <a:pPr lvl="1">
              <a:buClr>
                <a:srgbClr val="008000"/>
              </a:buClr>
              <a:buFont typeface="Wingdings" pitchFamily="2" charset="2"/>
              <a:buChar char="Ø"/>
            </a:pPr>
            <a:r>
              <a:rPr lang="en-US" sz="1400" b="1">
                <a:latin typeface="Calibri" pitchFamily="34" charset="0"/>
              </a:rPr>
              <a:t>  On job modification (additional work, odd jobs, change in hours worked, change in nature and amount of pay, payment under the table)</a:t>
            </a:r>
          </a:p>
          <a:p>
            <a:pPr lvl="1">
              <a:buClr>
                <a:srgbClr val="008000"/>
              </a:buClr>
              <a:buFont typeface="Wingdings" pitchFamily="2" charset="2"/>
              <a:buChar char="Ø"/>
            </a:pPr>
            <a:r>
              <a:rPr lang="en-US" sz="1400" b="1">
                <a:latin typeface="Calibri" pitchFamily="34" charset="0"/>
              </a:rPr>
              <a:t>  On credit and loan, selling of house or car </a:t>
            </a:r>
          </a:p>
        </p:txBody>
      </p:sp>
      <p:sp>
        <p:nvSpPr>
          <p:cNvPr id="90194" name="Rectangle 88"/>
          <p:cNvSpPr>
            <a:spLocks noChangeArrowheads="1"/>
          </p:cNvSpPr>
          <p:nvPr/>
        </p:nvSpPr>
        <p:spPr bwMode="auto">
          <a:xfrm>
            <a:off x="323850" y="1196975"/>
            <a:ext cx="8721725" cy="396875"/>
          </a:xfrm>
          <a:prstGeom prst="rect">
            <a:avLst/>
          </a:prstGeom>
          <a:noFill/>
          <a:ln w="9525">
            <a:noFill/>
            <a:miter lim="800000"/>
            <a:headEnd/>
            <a:tailEnd/>
          </a:ln>
        </p:spPr>
        <p:txBody>
          <a:bodyPr wrap="none">
            <a:spAutoFit/>
          </a:bodyPr>
          <a:lstStyle/>
          <a:p>
            <a:r>
              <a:rPr lang="en-GB" sz="2000">
                <a:latin typeface="Calibri" pitchFamily="34" charset="0"/>
              </a:rPr>
              <a:t>Public Works helps households to avoid adopting hard (and soft) coping strategies</a:t>
            </a:r>
            <a:r>
              <a:rPr lang="lv-LV" sz="2000">
                <a:latin typeface="Calibri" pitchFamily="34" charset="0"/>
              </a:rPr>
              <a:t>.</a:t>
            </a:r>
            <a:endParaRPr lang="en-GB" sz="2000">
              <a:latin typeface="Calibri" pitchFamily="34" charset="0"/>
            </a:endParaRPr>
          </a:p>
        </p:txBody>
      </p:sp>
      <p:sp>
        <p:nvSpPr>
          <p:cNvPr id="90195" name="Text Box 89"/>
          <p:cNvSpPr txBox="1">
            <a:spLocks noChangeArrowheads="1"/>
          </p:cNvSpPr>
          <p:nvPr/>
        </p:nvSpPr>
        <p:spPr bwMode="auto">
          <a:xfrm>
            <a:off x="6804025" y="6521450"/>
            <a:ext cx="2016125" cy="336550"/>
          </a:xfrm>
          <a:prstGeom prst="rect">
            <a:avLst/>
          </a:prstGeom>
          <a:noFill/>
          <a:ln w="9525">
            <a:noFill/>
            <a:miter lim="800000"/>
            <a:headEnd/>
            <a:tailEnd/>
          </a:ln>
        </p:spPr>
        <p:txBody>
          <a:bodyPr>
            <a:spAutoFit/>
          </a:bodyPr>
          <a:lstStyle/>
          <a:p>
            <a:pPr>
              <a:spcBef>
                <a:spcPct val="50000"/>
              </a:spcBef>
            </a:pPr>
            <a:r>
              <a:rPr lang="lv-LV" sz="1600"/>
              <a:t>World Bank 2011</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Rectangle 2"/>
          <p:cNvSpPr>
            <a:spLocks noGrp="1"/>
          </p:cNvSpPr>
          <p:nvPr>
            <p:ph type="title"/>
          </p:nvPr>
        </p:nvSpPr>
        <p:spPr/>
        <p:txBody>
          <a:bodyPr/>
          <a:lstStyle/>
          <a:p>
            <a:r>
              <a:rPr lang="en-GB" sz="4000" smtClean="0"/>
              <a:t> </a:t>
            </a:r>
            <a:r>
              <a:rPr lang="en-GB" sz="3600" smtClean="0">
                <a:solidFill>
                  <a:srgbClr val="005927"/>
                </a:solidFill>
                <a:latin typeface="Tahoma" pitchFamily="34" charset="0"/>
              </a:rPr>
              <a:t>Lifelong learning measures for the Employed (I)</a:t>
            </a:r>
            <a:r>
              <a:rPr lang="lv-LV" sz="4000" b="1" smtClean="0"/>
              <a:t> </a:t>
            </a:r>
          </a:p>
        </p:txBody>
      </p:sp>
      <p:sp>
        <p:nvSpPr>
          <p:cNvPr id="91138" name="Rectangle 3"/>
          <p:cNvSpPr>
            <a:spLocks noGrp="1"/>
          </p:cNvSpPr>
          <p:nvPr>
            <p:ph type="body" idx="1"/>
          </p:nvPr>
        </p:nvSpPr>
        <p:spPr/>
        <p:txBody>
          <a:bodyPr/>
          <a:lstStyle/>
          <a:p>
            <a:r>
              <a:rPr lang="en-GB" sz="2400" b="1" smtClean="0"/>
              <a:t>The aim: </a:t>
            </a:r>
            <a:r>
              <a:rPr lang="en-GB" sz="2400" smtClean="0"/>
              <a:t>to support employed in improving their skills.</a:t>
            </a:r>
          </a:p>
          <a:p>
            <a:r>
              <a:rPr lang="en-GB" sz="2400" b="1" smtClean="0"/>
              <a:t>Lifelong learning programmes:</a:t>
            </a:r>
          </a:p>
          <a:p>
            <a:pPr lvl="1"/>
            <a:r>
              <a:rPr lang="en-GB" sz="2000" smtClean="0"/>
              <a:t>Professional improvement programmes</a:t>
            </a:r>
            <a:r>
              <a:rPr lang="lv-LV" sz="2000" smtClean="0"/>
              <a:t>;</a:t>
            </a:r>
            <a:endParaRPr lang="en-GB" sz="2000" smtClean="0"/>
          </a:p>
          <a:p>
            <a:pPr lvl="1"/>
            <a:r>
              <a:rPr lang="en-GB" sz="2000" smtClean="0"/>
              <a:t>Non - formal education programmes</a:t>
            </a:r>
            <a:r>
              <a:rPr lang="lv-LV" sz="2000" smtClean="0"/>
              <a:t>.</a:t>
            </a:r>
            <a:r>
              <a:rPr lang="en-GB" sz="2400" smtClean="0"/>
              <a:t>  </a:t>
            </a:r>
          </a:p>
          <a:p>
            <a:r>
              <a:rPr lang="en-GB" sz="2400" smtClean="0"/>
              <a:t>Implemented with a </a:t>
            </a:r>
            <a:r>
              <a:rPr lang="en-GB" sz="2400" b="1" smtClean="0"/>
              <a:t>voucher system.</a:t>
            </a:r>
          </a:p>
          <a:p>
            <a:r>
              <a:rPr lang="en-GB" sz="2400" b="1" smtClean="0"/>
              <a:t>Training areas</a:t>
            </a:r>
            <a:r>
              <a:rPr lang="en-GB" sz="2400" smtClean="0"/>
              <a:t> are set by a Commission at the MoW level with other governmental institutions and social partners based on a rigorous analysis of the SEA/MoE and other sources.</a:t>
            </a:r>
          </a:p>
          <a:p>
            <a:endParaRPr lang="en-GB" sz="2400" b="1" smtClean="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Rectangle 2"/>
          <p:cNvSpPr>
            <a:spLocks noGrp="1"/>
          </p:cNvSpPr>
          <p:nvPr>
            <p:ph type="title"/>
          </p:nvPr>
        </p:nvSpPr>
        <p:spPr/>
        <p:txBody>
          <a:bodyPr/>
          <a:lstStyle/>
          <a:p>
            <a:r>
              <a:rPr lang="en-GB" sz="3600" smtClean="0">
                <a:solidFill>
                  <a:srgbClr val="005927"/>
                </a:solidFill>
                <a:latin typeface="Tahoma" pitchFamily="34" charset="0"/>
              </a:rPr>
              <a:t>Lifelong learning measures for the Employed (II)</a:t>
            </a:r>
          </a:p>
        </p:txBody>
      </p:sp>
      <p:sp>
        <p:nvSpPr>
          <p:cNvPr id="92162" name="Rectangle 3"/>
          <p:cNvSpPr>
            <a:spLocks noGrp="1"/>
          </p:cNvSpPr>
          <p:nvPr>
            <p:ph type="body" idx="1"/>
          </p:nvPr>
        </p:nvSpPr>
        <p:spPr>
          <a:xfrm>
            <a:off x="468313" y="1268413"/>
            <a:ext cx="8229600" cy="4525962"/>
          </a:xfrm>
        </p:spPr>
        <p:txBody>
          <a:bodyPr/>
          <a:lstStyle/>
          <a:p>
            <a:pPr>
              <a:lnSpc>
                <a:spcPct val="90000"/>
              </a:lnSpc>
            </a:pPr>
            <a:r>
              <a:rPr lang="en-GB" sz="2400" b="1" smtClean="0"/>
              <a:t>Target groups:</a:t>
            </a:r>
          </a:p>
          <a:p>
            <a:pPr lvl="1">
              <a:lnSpc>
                <a:spcPct val="90000"/>
              </a:lnSpc>
            </a:pPr>
            <a:r>
              <a:rPr lang="en-GB" sz="2000" smtClean="0"/>
              <a:t>Employed or self-employed person (except Government officials);</a:t>
            </a:r>
          </a:p>
          <a:p>
            <a:pPr lvl="1">
              <a:lnSpc>
                <a:spcPct val="90000"/>
              </a:lnSpc>
            </a:pPr>
            <a:r>
              <a:rPr lang="en-GB" sz="2000" smtClean="0"/>
              <a:t>persons </a:t>
            </a:r>
            <a:r>
              <a:rPr lang="en-GB" sz="2000" i="1" smtClean="0"/>
              <a:t>over 45 years </a:t>
            </a:r>
            <a:r>
              <a:rPr lang="en-GB" sz="2000" smtClean="0"/>
              <a:t>of age;</a:t>
            </a:r>
          </a:p>
          <a:p>
            <a:pPr lvl="1">
              <a:lnSpc>
                <a:spcPct val="90000"/>
              </a:lnSpc>
            </a:pPr>
            <a:r>
              <a:rPr lang="en-GB" sz="2000" smtClean="0"/>
              <a:t>persons aged 25 to 44 years complying meeting  at least one of the following criteria:</a:t>
            </a:r>
          </a:p>
          <a:p>
            <a:pPr lvl="2">
              <a:lnSpc>
                <a:spcPct val="90000"/>
              </a:lnSpc>
            </a:pPr>
            <a:r>
              <a:rPr lang="en-GB" sz="1800" smtClean="0"/>
              <a:t>disabilities;</a:t>
            </a:r>
          </a:p>
          <a:p>
            <a:pPr lvl="2">
              <a:lnSpc>
                <a:spcPct val="90000"/>
              </a:lnSpc>
            </a:pPr>
            <a:r>
              <a:rPr lang="en-GB" sz="1800" smtClean="0"/>
              <a:t>person who has two and more children up to 18 years of age;</a:t>
            </a:r>
          </a:p>
          <a:p>
            <a:pPr lvl="2">
              <a:lnSpc>
                <a:spcPct val="90000"/>
              </a:lnSpc>
            </a:pPr>
            <a:r>
              <a:rPr lang="en-GB" sz="1800" smtClean="0"/>
              <a:t>person who has been granted the status of a low-income person;</a:t>
            </a:r>
          </a:p>
          <a:p>
            <a:pPr lvl="2">
              <a:lnSpc>
                <a:spcPct val="90000"/>
              </a:lnSpc>
            </a:pPr>
            <a:r>
              <a:rPr lang="en-GB" sz="1800" smtClean="0"/>
              <a:t>person who has never acquired an education in the NVA vocational training, retraining, raising of qualification or informal education programmes or has acquired such education at least 12 or more months ago;</a:t>
            </a:r>
          </a:p>
          <a:p>
            <a:pPr lvl="2">
              <a:lnSpc>
                <a:spcPct val="90000"/>
              </a:lnSpc>
            </a:pPr>
            <a:r>
              <a:rPr lang="en-GB" sz="1800" smtClean="0"/>
              <a:t>person who has not participated in this particular project or the ESF project “Professional training for persons at the risk of unemployment ”over the past two years.</a:t>
            </a:r>
          </a:p>
          <a:p>
            <a:pPr lvl="1">
              <a:lnSpc>
                <a:spcPct val="90000"/>
              </a:lnSpc>
            </a:pPr>
            <a:endParaRPr lang="en-GB" sz="2000" smtClean="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5" name="Rectangle 2"/>
          <p:cNvSpPr>
            <a:spLocks noGrp="1"/>
          </p:cNvSpPr>
          <p:nvPr>
            <p:ph type="title" idx="4294967295"/>
          </p:nvPr>
        </p:nvSpPr>
        <p:spPr/>
        <p:txBody>
          <a:bodyPr/>
          <a:lstStyle/>
          <a:p>
            <a:r>
              <a:rPr lang="en-GB" sz="3600" smtClean="0">
                <a:solidFill>
                  <a:srgbClr val="005927"/>
                </a:solidFill>
                <a:latin typeface="Tahoma" pitchFamily="34" charset="0"/>
              </a:rPr>
              <a:t>Lifelong learning measures for the Employed (III)</a:t>
            </a:r>
          </a:p>
        </p:txBody>
      </p:sp>
      <p:pic>
        <p:nvPicPr>
          <p:cNvPr id="93186" name="Chart 4"/>
          <p:cNvPicPr>
            <a:picLocks noChangeArrowheads="1"/>
          </p:cNvPicPr>
          <p:nvPr/>
        </p:nvPicPr>
        <p:blipFill>
          <a:blip r:embed="rId2"/>
          <a:srcRect t="6865"/>
          <a:stretch>
            <a:fillRect/>
          </a:stretch>
        </p:blipFill>
        <p:spPr bwMode="auto">
          <a:xfrm>
            <a:off x="895350" y="1773238"/>
            <a:ext cx="7426325" cy="3962400"/>
          </a:xfrm>
          <a:prstGeom prst="rect">
            <a:avLst/>
          </a:prstGeom>
          <a:noFill/>
          <a:ln w="9525">
            <a:noFill/>
            <a:miter lim="800000"/>
            <a:headEnd/>
            <a:tailEnd/>
          </a:ln>
        </p:spPr>
      </p:pic>
      <p:sp>
        <p:nvSpPr>
          <p:cNvPr id="93187" name="Text Box 4"/>
          <p:cNvSpPr txBox="1">
            <a:spLocks noChangeArrowheads="1"/>
          </p:cNvSpPr>
          <p:nvPr/>
        </p:nvSpPr>
        <p:spPr bwMode="auto">
          <a:xfrm>
            <a:off x="2484438" y="1412875"/>
            <a:ext cx="3960812" cy="366713"/>
          </a:xfrm>
          <a:prstGeom prst="rect">
            <a:avLst/>
          </a:prstGeom>
          <a:noFill/>
          <a:ln w="9525">
            <a:noFill/>
            <a:miter lim="800000"/>
            <a:headEnd/>
            <a:tailEnd/>
          </a:ln>
        </p:spPr>
        <p:txBody>
          <a:bodyPr>
            <a:spAutoFit/>
          </a:bodyPr>
          <a:lstStyle/>
          <a:p>
            <a:pPr algn="ctr">
              <a:spcBef>
                <a:spcPct val="50000"/>
              </a:spcBef>
            </a:pPr>
            <a:r>
              <a:rPr lang="en-GB" b="1">
                <a:latin typeface="Calibri" pitchFamily="34" charset="0"/>
              </a:rPr>
              <a:t>Non-formal education programmes</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81" name="Title 1"/>
          <p:cNvSpPr>
            <a:spLocks noGrp="1"/>
          </p:cNvSpPr>
          <p:nvPr>
            <p:ph type="title" idx="4294967295"/>
          </p:nvPr>
        </p:nvSpPr>
        <p:spPr/>
        <p:txBody>
          <a:bodyPr/>
          <a:lstStyle/>
          <a:p>
            <a:r>
              <a:rPr lang="en-GB" sz="3600" smtClean="0">
                <a:solidFill>
                  <a:srgbClr val="005927"/>
                </a:solidFill>
                <a:latin typeface="Tahoma" pitchFamily="34" charset="0"/>
              </a:rPr>
              <a:t>Lifelong learning measures for the Employed (I</a:t>
            </a:r>
            <a:r>
              <a:rPr lang="lv-LV" sz="3600" smtClean="0">
                <a:solidFill>
                  <a:srgbClr val="005927"/>
                </a:solidFill>
                <a:latin typeface="Tahoma" pitchFamily="34" charset="0"/>
              </a:rPr>
              <a:t>V</a:t>
            </a:r>
            <a:r>
              <a:rPr lang="en-GB" sz="3600" smtClean="0">
                <a:solidFill>
                  <a:srgbClr val="005927"/>
                </a:solidFill>
                <a:latin typeface="Tahoma" pitchFamily="34" charset="0"/>
              </a:rPr>
              <a:t>)</a:t>
            </a:r>
            <a:endParaRPr lang="lv-LV" sz="3600" smtClean="0"/>
          </a:p>
        </p:txBody>
      </p:sp>
      <p:graphicFrame>
        <p:nvGraphicFramePr>
          <p:cNvPr id="164880" name="Object 16"/>
          <p:cNvGraphicFramePr>
            <a:graphicFrameLocks noGrp="1"/>
          </p:cNvGraphicFramePr>
          <p:nvPr>
            <p:ph idx="4294967295"/>
          </p:nvPr>
        </p:nvGraphicFramePr>
        <p:xfrm>
          <a:off x="704850" y="1577975"/>
          <a:ext cx="7745413" cy="4090988"/>
        </p:xfrm>
        <a:graphic>
          <a:graphicData uri="http://schemas.openxmlformats.org/presentationml/2006/ole">
            <p:oleObj spid="_x0000_s164880" r:id="rId3" imgW="7742591" imgH="4090771" progId="Excel.Chart.8">
              <p:embed/>
            </p:oleObj>
          </a:graphicData>
        </a:graphic>
      </p:graphicFrame>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89" name="Rectangle 2"/>
          <p:cNvSpPr>
            <a:spLocks noGrp="1"/>
          </p:cNvSpPr>
          <p:nvPr>
            <p:ph type="title"/>
          </p:nvPr>
        </p:nvSpPr>
        <p:spPr/>
        <p:txBody>
          <a:bodyPr/>
          <a:lstStyle/>
          <a:p>
            <a:r>
              <a:rPr lang="en-GB" smtClean="0">
                <a:solidFill>
                  <a:srgbClr val="005927"/>
                </a:solidFill>
                <a:latin typeface="Tahoma" pitchFamily="34" charset="0"/>
              </a:rPr>
              <a:t>Study visit to Austria</a:t>
            </a:r>
            <a:endParaRPr lang="lv-LV" smtClean="0">
              <a:solidFill>
                <a:srgbClr val="005927"/>
              </a:solidFill>
              <a:latin typeface="Tahoma" pitchFamily="34" charset="0"/>
            </a:endParaRPr>
          </a:p>
        </p:txBody>
      </p:sp>
      <p:sp>
        <p:nvSpPr>
          <p:cNvPr id="165890" name="Rectangle 3"/>
          <p:cNvSpPr>
            <a:spLocks noGrp="1"/>
          </p:cNvSpPr>
          <p:nvPr>
            <p:ph type="body" idx="1"/>
          </p:nvPr>
        </p:nvSpPr>
        <p:spPr/>
        <p:txBody>
          <a:bodyPr/>
          <a:lstStyle/>
          <a:p>
            <a:r>
              <a:rPr lang="en-GB" sz="2400" b="1" smtClean="0"/>
              <a:t>Seminar on Active Ageing, Employment of Older Workers and Care of Family Members</a:t>
            </a:r>
            <a:r>
              <a:rPr lang="en-GB" sz="2400" smtClean="0"/>
              <a:t> in the Federal Ministry of Labour, Social Affairs and Consumer Protection of Austria</a:t>
            </a:r>
            <a:r>
              <a:rPr lang="lv-LV" sz="2400" smtClean="0"/>
              <a:t>.</a:t>
            </a:r>
            <a:endParaRPr lang="en-GB" sz="2400" smtClean="0"/>
          </a:p>
          <a:p>
            <a:r>
              <a:rPr lang="en-GB" sz="2400" b="1" smtClean="0"/>
              <a:t>Main topics</a:t>
            </a:r>
            <a:r>
              <a:rPr lang="en-GB" sz="2400" smtClean="0"/>
              <a:t>:</a:t>
            </a:r>
          </a:p>
          <a:p>
            <a:pPr lvl="1"/>
            <a:r>
              <a:rPr lang="en-GB" sz="2000" smtClean="0"/>
              <a:t>Senior citizens and active ageing policies in Austria;</a:t>
            </a:r>
          </a:p>
          <a:p>
            <a:pPr lvl="1"/>
            <a:r>
              <a:rPr lang="en-GB" sz="2000" smtClean="0"/>
              <a:t>Active ageing strategies: establishment and recommendations - based on the green paper of the Central European Ageing Platform and </a:t>
            </a:r>
            <a:br>
              <a:rPr lang="en-GB" sz="2000" smtClean="0"/>
            </a:br>
            <a:r>
              <a:rPr lang="en-GB" sz="2000" smtClean="0"/>
              <a:t>the Austrian Territorial Employment Pacts;</a:t>
            </a:r>
          </a:p>
          <a:p>
            <a:pPr lvl="1"/>
            <a:r>
              <a:rPr lang="en-GB" sz="2000" smtClean="0"/>
              <a:t>Caring relatives and federal support measures;</a:t>
            </a:r>
          </a:p>
          <a:p>
            <a:pPr lvl="1"/>
            <a:r>
              <a:rPr lang="en-GB" sz="2000" smtClean="0"/>
              <a:t>fit2work - information, counselling and support programme </a:t>
            </a:r>
            <a:br>
              <a:rPr lang="en-GB" sz="2000" smtClean="0"/>
            </a:br>
            <a:r>
              <a:rPr lang="en-GB" sz="2000" smtClean="0"/>
              <a:t>for secondary prevention of occupational diseases</a:t>
            </a:r>
            <a:r>
              <a:rPr lang="lv-LV" sz="2000" smtClean="0"/>
              <a:t>.</a:t>
            </a:r>
            <a:endParaRPr lang="en-GB" sz="2000" smtClean="0"/>
          </a:p>
          <a:p>
            <a:pPr lvl="1"/>
            <a:endParaRPr lang="en-GB" sz="2000" smtClean="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3" name="Rectangle 2"/>
          <p:cNvSpPr>
            <a:spLocks noGrp="1"/>
          </p:cNvSpPr>
          <p:nvPr>
            <p:ph type="title"/>
          </p:nvPr>
        </p:nvSpPr>
        <p:spPr>
          <a:xfrm>
            <a:off x="0" y="274638"/>
            <a:ext cx="9144000" cy="1143000"/>
          </a:xfrm>
        </p:spPr>
        <p:txBody>
          <a:bodyPr/>
          <a:lstStyle/>
          <a:p>
            <a:r>
              <a:rPr lang="en-GB" sz="4000" smtClean="0">
                <a:solidFill>
                  <a:srgbClr val="005927"/>
                </a:solidFill>
                <a:latin typeface="Tahoma" pitchFamily="34" charset="0"/>
              </a:rPr>
              <a:t>Study visit to Austria</a:t>
            </a:r>
            <a:r>
              <a:rPr lang="lv-LV" sz="4000" smtClean="0">
                <a:solidFill>
                  <a:srgbClr val="005927"/>
                </a:solidFill>
                <a:latin typeface="Tahoma" pitchFamily="34" charset="0"/>
              </a:rPr>
              <a:t>:</a:t>
            </a:r>
            <a:br>
              <a:rPr lang="lv-LV" sz="4000" smtClean="0">
                <a:solidFill>
                  <a:srgbClr val="005927"/>
                </a:solidFill>
                <a:latin typeface="Tahoma" pitchFamily="34" charset="0"/>
              </a:rPr>
            </a:br>
            <a:r>
              <a:rPr lang="en-GB" sz="2800" smtClean="0">
                <a:solidFill>
                  <a:srgbClr val="005927"/>
                </a:solidFill>
                <a:latin typeface="Tahoma" pitchFamily="34" charset="0"/>
              </a:rPr>
              <a:t>Green Paper of the Central European Ageing Platform</a:t>
            </a:r>
          </a:p>
        </p:txBody>
      </p:sp>
      <p:sp>
        <p:nvSpPr>
          <p:cNvPr id="166914" name="Rectangle 3"/>
          <p:cNvSpPr>
            <a:spLocks noGrp="1"/>
          </p:cNvSpPr>
          <p:nvPr>
            <p:ph type="body" idx="1"/>
          </p:nvPr>
        </p:nvSpPr>
        <p:spPr/>
        <p:txBody>
          <a:bodyPr/>
          <a:lstStyle/>
          <a:p>
            <a:r>
              <a:rPr lang="en-GB" sz="2400" b="1" smtClean="0"/>
              <a:t>Joint strategic guideline</a:t>
            </a:r>
            <a:r>
              <a:rPr lang="lv-LV" sz="2400" b="1" smtClean="0"/>
              <a:t>:</a:t>
            </a:r>
            <a:endParaRPr lang="en-GB" sz="2400" b="1" smtClean="0"/>
          </a:p>
          <a:p>
            <a:pPr lvl="1"/>
            <a:r>
              <a:rPr lang="en-GB" sz="2000" smtClean="0"/>
              <a:t>Links between most central policies relevant for active ageing</a:t>
            </a:r>
            <a:r>
              <a:rPr lang="lv-LV" sz="2000" smtClean="0"/>
              <a:t>;</a:t>
            </a:r>
            <a:endParaRPr lang="en-GB" sz="2000" smtClean="0"/>
          </a:p>
          <a:p>
            <a:pPr lvl="1"/>
            <a:r>
              <a:rPr lang="en-GB" sz="2000" smtClean="0"/>
              <a:t>Involvement of broad range of stakeholders</a:t>
            </a:r>
            <a:r>
              <a:rPr lang="lv-LV" sz="2400" smtClean="0"/>
              <a:t>.</a:t>
            </a:r>
            <a:endParaRPr lang="en-GB" sz="2400" smtClean="0"/>
          </a:p>
          <a:p>
            <a:pPr lvl="1"/>
            <a:endParaRPr lang="en-GB" sz="1000" smtClean="0"/>
          </a:p>
          <a:p>
            <a:r>
              <a:rPr lang="en-GB" sz="2400" smtClean="0"/>
              <a:t>Joint vision </a:t>
            </a:r>
            <a:r>
              <a:rPr lang="en-GB" sz="2400" smtClean="0">
                <a:sym typeface="Wingdings" pitchFamily="2" charset="2"/>
              </a:rPr>
              <a:t> scenarios  recommendations  green paper  consultations  white paper </a:t>
            </a:r>
            <a:r>
              <a:rPr lang="en-GB" sz="2000" smtClean="0">
                <a:sym typeface="Wingdings" pitchFamily="2" charset="2"/>
              </a:rPr>
              <a:t>(not published) </a:t>
            </a:r>
          </a:p>
          <a:p>
            <a:endParaRPr lang="en-GB" sz="2000" smtClean="0">
              <a:sym typeface="Wingdings" pitchFamily="2" charset="2"/>
            </a:endParaRPr>
          </a:p>
          <a:p>
            <a:r>
              <a:rPr lang="en-GB" sz="2400" smtClean="0"/>
              <a:t>A set of up to </a:t>
            </a:r>
            <a:r>
              <a:rPr lang="en-GB" sz="2400" b="1" smtClean="0"/>
              <a:t>200 activities</a:t>
            </a:r>
            <a:r>
              <a:rPr lang="en-GB" sz="2400" smtClean="0"/>
              <a:t> is provided out of which the regions shall choose the ones fitting to their settings and requirements</a:t>
            </a:r>
            <a:r>
              <a:rPr lang="lv-LV" sz="2400" smtClean="0"/>
              <a:t>.</a:t>
            </a:r>
            <a:r>
              <a:rPr lang="en-GB" sz="2400" smtClean="0"/>
              <a:t> </a:t>
            </a:r>
          </a:p>
          <a:p>
            <a:endParaRPr lang="en-GB" sz="240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80" name="Rectangle 2"/>
          <p:cNvSpPr>
            <a:spLocks noGrp="1"/>
          </p:cNvSpPr>
          <p:nvPr>
            <p:ph type="title"/>
          </p:nvPr>
        </p:nvSpPr>
        <p:spPr/>
        <p:txBody>
          <a:bodyPr/>
          <a:lstStyle/>
          <a:p>
            <a:r>
              <a:rPr lang="en-GB" sz="3200" smtClean="0">
                <a:solidFill>
                  <a:srgbClr val="005927"/>
                </a:solidFill>
                <a:latin typeface="Tahoma" pitchFamily="34" charset="0"/>
              </a:rPr>
              <a:t>Unemployment rate</a:t>
            </a:r>
            <a:br>
              <a:rPr lang="en-GB" sz="3200" smtClean="0">
                <a:solidFill>
                  <a:srgbClr val="005927"/>
                </a:solidFill>
                <a:latin typeface="Tahoma" pitchFamily="34" charset="0"/>
              </a:rPr>
            </a:br>
            <a:r>
              <a:rPr lang="en-GB" sz="2000" smtClean="0">
                <a:solidFill>
                  <a:srgbClr val="005927"/>
                </a:solidFill>
                <a:latin typeface="Tahoma" pitchFamily="34" charset="0"/>
              </a:rPr>
              <a:t>EUROSTAT,  aged 50-64</a:t>
            </a:r>
            <a:r>
              <a:rPr lang="lv-LV" sz="1800" b="1" smtClean="0"/>
              <a:t> </a:t>
            </a:r>
          </a:p>
        </p:txBody>
      </p:sp>
      <p:graphicFrame>
        <p:nvGraphicFramePr>
          <p:cNvPr id="57379" name="Object 35"/>
          <p:cNvGraphicFramePr>
            <a:graphicFrameLocks noGrp="1" noChangeAspect="1"/>
          </p:cNvGraphicFramePr>
          <p:nvPr>
            <p:ph idx="1"/>
          </p:nvPr>
        </p:nvGraphicFramePr>
        <p:xfrm>
          <a:off x="539750" y="1341438"/>
          <a:ext cx="7639050" cy="4325937"/>
        </p:xfrm>
        <a:graphic>
          <a:graphicData uri="http://schemas.openxmlformats.org/presentationml/2006/ole">
            <p:oleObj spid="_x0000_s57379" name="Chart" r:id="rId3" imgW="5029200" imgH="2847975" progId="Excel.Chart.8">
              <p:embed/>
            </p:oleObj>
          </a:graphicData>
        </a:graphic>
      </p:graphicFrame>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7" name="Rectangle 2"/>
          <p:cNvSpPr>
            <a:spLocks noGrp="1"/>
          </p:cNvSpPr>
          <p:nvPr>
            <p:ph type="title"/>
          </p:nvPr>
        </p:nvSpPr>
        <p:spPr/>
        <p:txBody>
          <a:bodyPr/>
          <a:lstStyle/>
          <a:p>
            <a:r>
              <a:rPr lang="en-GB" altLang="en-US" sz="3200" smtClean="0">
                <a:solidFill>
                  <a:srgbClr val="005927"/>
                </a:solidFill>
                <a:latin typeface="Tahoma" pitchFamily="34" charset="0"/>
                <a:ea typeface="ＭＳ Ｐゴシック"/>
                <a:cs typeface="ＭＳ Ｐゴシック"/>
              </a:rPr>
              <a:t>The </a:t>
            </a:r>
            <a:r>
              <a:rPr lang="en-GB" sz="3200" smtClean="0">
                <a:solidFill>
                  <a:srgbClr val="005927"/>
                </a:solidFill>
                <a:latin typeface="Tahoma" pitchFamily="34" charset="0"/>
              </a:rPr>
              <a:t>Central European Ageing </a:t>
            </a:r>
            <a:r>
              <a:rPr lang="en-GB" altLang="en-US" sz="3200" smtClean="0">
                <a:solidFill>
                  <a:srgbClr val="005927"/>
                </a:solidFill>
                <a:latin typeface="Tahoma" pitchFamily="34" charset="0"/>
                <a:ea typeface="ＭＳ Ｐゴシック"/>
                <a:cs typeface="ＭＳ Ｐゴシック"/>
              </a:rPr>
              <a:t>Cube</a:t>
            </a:r>
            <a:endParaRPr lang="lv-LV" sz="3200" smtClean="0">
              <a:solidFill>
                <a:srgbClr val="005927"/>
              </a:solidFill>
              <a:latin typeface="Tahoma" pitchFamily="34" charset="0"/>
              <a:ea typeface="ＭＳ Ｐゴシック"/>
              <a:cs typeface="ＭＳ Ｐゴシック"/>
            </a:endParaRPr>
          </a:p>
        </p:txBody>
      </p:sp>
      <p:grpSp>
        <p:nvGrpSpPr>
          <p:cNvPr id="167938" name="Group 42"/>
          <p:cNvGrpSpPr>
            <a:grpSpLocks/>
          </p:cNvGrpSpPr>
          <p:nvPr/>
        </p:nvGrpSpPr>
        <p:grpSpPr bwMode="auto">
          <a:xfrm>
            <a:off x="1331913" y="1628775"/>
            <a:ext cx="6624637" cy="3887788"/>
            <a:chOff x="884" y="981"/>
            <a:chExt cx="4173" cy="2449"/>
          </a:xfrm>
        </p:grpSpPr>
        <p:sp>
          <p:nvSpPr>
            <p:cNvPr id="167939" name="Rectangle 43"/>
            <p:cNvSpPr>
              <a:spLocks noChangeArrowheads="1"/>
            </p:cNvSpPr>
            <p:nvPr/>
          </p:nvSpPr>
          <p:spPr bwMode="auto">
            <a:xfrm>
              <a:off x="884" y="2540"/>
              <a:ext cx="513" cy="445"/>
            </a:xfrm>
            <a:prstGeom prst="rect">
              <a:avLst/>
            </a:prstGeom>
            <a:noFill/>
            <a:ln w="9525" algn="ctr">
              <a:solidFill>
                <a:schemeClr val="tx1"/>
              </a:solidFill>
              <a:miter lim="800000"/>
              <a:headEnd/>
              <a:tailEnd/>
            </a:ln>
          </p:spPr>
          <p:txBody>
            <a:bodyPr wrap="none" anchor="ctr"/>
            <a:lstStyle/>
            <a:p>
              <a:pPr algn="ctr">
                <a:buFont typeface="Arial" charset="0"/>
                <a:buNone/>
              </a:pPr>
              <a:r>
                <a:rPr lang="en-GB" altLang="en-US" sz="1200" b="1">
                  <a:ea typeface="ＭＳ Ｐゴシック"/>
                  <a:cs typeface="ＭＳ Ｐゴシック"/>
                </a:rPr>
                <a:t>Urban </a:t>
              </a:r>
              <a:br>
                <a:rPr lang="en-GB" altLang="en-US" sz="1200" b="1">
                  <a:ea typeface="ＭＳ Ｐゴシック"/>
                  <a:cs typeface="ＭＳ Ｐゴシック"/>
                </a:rPr>
              </a:br>
              <a:r>
                <a:rPr lang="en-GB" altLang="en-US" sz="1200" b="1">
                  <a:ea typeface="ＭＳ Ｐゴシック"/>
                  <a:cs typeface="ＭＳ Ｐゴシック"/>
                </a:rPr>
                <a:t>CE Areas</a:t>
              </a:r>
            </a:p>
          </p:txBody>
        </p:sp>
        <p:sp>
          <p:nvSpPr>
            <p:cNvPr id="167940" name="Rectangle 44"/>
            <p:cNvSpPr>
              <a:spLocks noChangeArrowheads="1"/>
            </p:cNvSpPr>
            <p:nvPr/>
          </p:nvSpPr>
          <p:spPr bwMode="auto">
            <a:xfrm>
              <a:off x="884" y="2095"/>
              <a:ext cx="513" cy="445"/>
            </a:xfrm>
            <a:prstGeom prst="rect">
              <a:avLst/>
            </a:prstGeom>
            <a:noFill/>
            <a:ln w="9525" algn="ctr">
              <a:solidFill>
                <a:schemeClr val="tx1"/>
              </a:solidFill>
              <a:miter lim="800000"/>
              <a:headEnd/>
              <a:tailEnd/>
            </a:ln>
          </p:spPr>
          <p:txBody>
            <a:bodyPr wrap="none" anchor="ctr"/>
            <a:lstStyle/>
            <a:p>
              <a:pPr algn="ctr">
                <a:buFont typeface="Arial" charset="0"/>
                <a:buNone/>
              </a:pPr>
              <a:r>
                <a:rPr lang="en-GB" altLang="en-US" sz="1200" b="1">
                  <a:ea typeface="ＭＳ Ｐゴシック"/>
                  <a:cs typeface="ＭＳ Ｐゴシック"/>
                </a:rPr>
                <a:t>Rural </a:t>
              </a:r>
              <a:br>
                <a:rPr lang="en-GB" altLang="en-US" sz="1200" b="1">
                  <a:ea typeface="ＭＳ Ｐゴシック"/>
                  <a:cs typeface="ＭＳ Ｐゴシック"/>
                </a:rPr>
              </a:br>
              <a:r>
                <a:rPr lang="en-GB" altLang="en-US" sz="1200" b="1">
                  <a:ea typeface="ＭＳ Ｐゴシック"/>
                  <a:cs typeface="ＭＳ Ｐゴシック"/>
                </a:rPr>
                <a:t>Eastern </a:t>
              </a:r>
              <a:br>
                <a:rPr lang="en-GB" altLang="en-US" sz="1200" b="1">
                  <a:ea typeface="ＭＳ Ｐゴシック"/>
                  <a:cs typeface="ＭＳ Ｐゴシック"/>
                </a:rPr>
              </a:br>
              <a:r>
                <a:rPr lang="en-GB" altLang="en-US" sz="1200" b="1">
                  <a:ea typeface="ＭＳ Ｐゴシック"/>
                  <a:cs typeface="ＭＳ Ｐゴシック"/>
                </a:rPr>
                <a:t>CE</a:t>
              </a:r>
            </a:p>
          </p:txBody>
        </p:sp>
        <p:sp>
          <p:nvSpPr>
            <p:cNvPr id="167941" name="Rectangle 45"/>
            <p:cNvSpPr>
              <a:spLocks noChangeArrowheads="1"/>
            </p:cNvSpPr>
            <p:nvPr/>
          </p:nvSpPr>
          <p:spPr bwMode="auto">
            <a:xfrm>
              <a:off x="884" y="1649"/>
              <a:ext cx="513" cy="446"/>
            </a:xfrm>
            <a:prstGeom prst="rect">
              <a:avLst/>
            </a:prstGeom>
            <a:noFill/>
            <a:ln w="9525">
              <a:solidFill>
                <a:schemeClr val="tx1"/>
              </a:solidFill>
              <a:miter lim="800000"/>
              <a:headEnd/>
              <a:tailEnd/>
            </a:ln>
          </p:spPr>
          <p:txBody>
            <a:bodyPr wrap="none" anchor="ctr"/>
            <a:lstStyle/>
            <a:p>
              <a:pPr algn="ctr">
                <a:buFont typeface="Arial" charset="0"/>
                <a:buNone/>
              </a:pPr>
              <a:r>
                <a:rPr lang="en-GB" altLang="en-US" sz="1200" b="1">
                  <a:ea typeface="ＭＳ Ｐゴシック"/>
                  <a:cs typeface="ＭＳ Ｐゴシック"/>
                </a:rPr>
                <a:t>Rural </a:t>
              </a:r>
              <a:br>
                <a:rPr lang="en-GB" altLang="en-US" sz="1200" b="1">
                  <a:ea typeface="ＭＳ Ｐゴシック"/>
                  <a:cs typeface="ＭＳ Ｐゴシック"/>
                </a:rPr>
              </a:br>
              <a:r>
                <a:rPr lang="en-GB" altLang="en-US" sz="1200" b="1">
                  <a:ea typeface="ＭＳ Ｐゴシック"/>
                  <a:cs typeface="ＭＳ Ｐゴシック"/>
                </a:rPr>
                <a:t>Western </a:t>
              </a:r>
              <a:br>
                <a:rPr lang="en-GB" altLang="en-US" sz="1200" b="1">
                  <a:ea typeface="ＭＳ Ｐゴシック"/>
                  <a:cs typeface="ＭＳ Ｐゴシック"/>
                </a:rPr>
              </a:br>
              <a:r>
                <a:rPr lang="en-GB" altLang="en-US" sz="1200" b="1">
                  <a:ea typeface="ＭＳ Ｐゴシック"/>
                  <a:cs typeface="ＭＳ Ｐゴシック"/>
                </a:rPr>
                <a:t>CE</a:t>
              </a:r>
            </a:p>
          </p:txBody>
        </p:sp>
        <p:sp>
          <p:nvSpPr>
            <p:cNvPr id="167942" name="Rectangle 46"/>
            <p:cNvSpPr>
              <a:spLocks noChangeArrowheads="1"/>
            </p:cNvSpPr>
            <p:nvPr/>
          </p:nvSpPr>
          <p:spPr bwMode="auto">
            <a:xfrm>
              <a:off x="1396" y="2984"/>
              <a:ext cx="511" cy="446"/>
            </a:xfrm>
            <a:prstGeom prst="rect">
              <a:avLst/>
            </a:prstGeom>
            <a:noFill/>
            <a:ln w="9525">
              <a:solidFill>
                <a:schemeClr val="tx1"/>
              </a:solidFill>
              <a:miter lim="800000"/>
              <a:headEnd/>
              <a:tailEnd/>
            </a:ln>
          </p:spPr>
          <p:txBody>
            <a:bodyPr wrap="none" anchor="ctr"/>
            <a:lstStyle/>
            <a:p>
              <a:pPr algn="ctr">
                <a:buFont typeface="Arial" charset="0"/>
                <a:buNone/>
              </a:pPr>
              <a:r>
                <a:rPr lang="en-GB" altLang="en-US" sz="1200" b="1">
                  <a:ea typeface="ＭＳ Ｐゴシック"/>
                  <a:cs typeface="ＭＳ Ｐゴシック"/>
                </a:rPr>
                <a:t>Employ-</a:t>
              </a:r>
              <a:br>
                <a:rPr lang="en-GB" altLang="en-US" sz="1200" b="1">
                  <a:ea typeface="ＭＳ Ｐゴシック"/>
                  <a:cs typeface="ＭＳ Ｐゴシック"/>
                </a:rPr>
              </a:br>
              <a:r>
                <a:rPr lang="en-GB" altLang="en-US" sz="1200" b="1">
                  <a:ea typeface="ＭＳ Ｐゴシック"/>
                  <a:cs typeface="ＭＳ Ｐゴシック"/>
                </a:rPr>
                <a:t>ability</a:t>
              </a:r>
            </a:p>
          </p:txBody>
        </p:sp>
        <p:sp>
          <p:nvSpPr>
            <p:cNvPr id="167943" name="Rectangle 47"/>
            <p:cNvSpPr>
              <a:spLocks noChangeArrowheads="1"/>
            </p:cNvSpPr>
            <p:nvPr/>
          </p:nvSpPr>
          <p:spPr bwMode="auto">
            <a:xfrm>
              <a:off x="1907" y="2984"/>
              <a:ext cx="513" cy="446"/>
            </a:xfrm>
            <a:prstGeom prst="rect">
              <a:avLst/>
            </a:prstGeom>
            <a:noFill/>
            <a:ln w="9525">
              <a:solidFill>
                <a:schemeClr val="tx1"/>
              </a:solidFill>
              <a:miter lim="800000"/>
              <a:headEnd/>
              <a:tailEnd/>
            </a:ln>
          </p:spPr>
          <p:txBody>
            <a:bodyPr wrap="none" anchor="ctr"/>
            <a:lstStyle/>
            <a:p>
              <a:pPr algn="ctr">
                <a:buFont typeface="Arial" charset="0"/>
                <a:buNone/>
              </a:pPr>
              <a:r>
                <a:rPr lang="en-GB" altLang="en-US" sz="1200" b="1">
                  <a:ea typeface="ＭＳ Ｐゴシック"/>
                  <a:cs typeface="ＭＳ Ｐゴシック"/>
                </a:rPr>
                <a:t>Migration</a:t>
              </a:r>
            </a:p>
          </p:txBody>
        </p:sp>
        <p:sp>
          <p:nvSpPr>
            <p:cNvPr id="167944" name="Rectangle 48"/>
            <p:cNvSpPr>
              <a:spLocks noChangeArrowheads="1"/>
            </p:cNvSpPr>
            <p:nvPr/>
          </p:nvSpPr>
          <p:spPr bwMode="auto">
            <a:xfrm>
              <a:off x="2419" y="2984"/>
              <a:ext cx="512" cy="446"/>
            </a:xfrm>
            <a:prstGeom prst="rect">
              <a:avLst/>
            </a:prstGeom>
            <a:noFill/>
            <a:ln w="9525">
              <a:solidFill>
                <a:schemeClr val="tx1"/>
              </a:solidFill>
              <a:miter lim="800000"/>
              <a:headEnd/>
              <a:tailEnd/>
            </a:ln>
          </p:spPr>
          <p:txBody>
            <a:bodyPr wrap="none" anchor="ctr"/>
            <a:lstStyle/>
            <a:p>
              <a:pPr algn="ctr">
                <a:buFont typeface="Arial" charset="0"/>
                <a:buNone/>
              </a:pPr>
              <a:r>
                <a:rPr lang="en-GB" altLang="en-US" sz="1200" b="1">
                  <a:ea typeface="ＭＳ Ｐゴシック"/>
                  <a:cs typeface="ＭＳ Ｐゴシック"/>
                </a:rPr>
                <a:t>Family</a:t>
              </a:r>
            </a:p>
          </p:txBody>
        </p:sp>
        <p:sp>
          <p:nvSpPr>
            <p:cNvPr id="167945" name="Rectangle 49"/>
            <p:cNvSpPr>
              <a:spLocks noChangeArrowheads="1"/>
            </p:cNvSpPr>
            <p:nvPr/>
          </p:nvSpPr>
          <p:spPr bwMode="auto">
            <a:xfrm>
              <a:off x="2931" y="2984"/>
              <a:ext cx="512" cy="446"/>
            </a:xfrm>
            <a:prstGeom prst="rect">
              <a:avLst/>
            </a:prstGeom>
            <a:noFill/>
            <a:ln w="9525">
              <a:solidFill>
                <a:schemeClr val="tx1"/>
              </a:solidFill>
              <a:miter lim="800000"/>
              <a:headEnd/>
              <a:tailEnd/>
            </a:ln>
          </p:spPr>
          <p:txBody>
            <a:bodyPr wrap="none" anchor="ctr"/>
            <a:lstStyle/>
            <a:p>
              <a:pPr algn="ctr">
                <a:buFont typeface="Arial" charset="0"/>
                <a:buNone/>
              </a:pPr>
              <a:r>
                <a:rPr lang="en-GB" altLang="en-US" sz="1200" b="1">
                  <a:ea typeface="ＭＳ Ｐゴシック"/>
                  <a:cs typeface="ＭＳ Ｐゴシック"/>
                </a:rPr>
                <a:t>Healthy </a:t>
              </a:r>
              <a:br>
                <a:rPr lang="en-GB" altLang="en-US" sz="1200" b="1">
                  <a:ea typeface="ＭＳ Ｐゴシック"/>
                  <a:cs typeface="ＭＳ Ｐゴシック"/>
                </a:rPr>
              </a:br>
              <a:r>
                <a:rPr lang="en-GB" altLang="en-US" sz="1200" b="1">
                  <a:ea typeface="ＭＳ Ｐゴシック"/>
                  <a:cs typeface="ＭＳ Ｐゴシック"/>
                </a:rPr>
                <a:t>ageing</a:t>
              </a:r>
            </a:p>
          </p:txBody>
        </p:sp>
        <p:sp>
          <p:nvSpPr>
            <p:cNvPr id="167946" name="AutoShape 50"/>
            <p:cNvSpPr>
              <a:spLocks noChangeArrowheads="1"/>
            </p:cNvSpPr>
            <p:nvPr/>
          </p:nvSpPr>
          <p:spPr bwMode="auto">
            <a:xfrm>
              <a:off x="3443" y="2717"/>
              <a:ext cx="905" cy="267"/>
            </a:xfrm>
            <a:prstGeom prst="parallelogram">
              <a:avLst>
                <a:gd name="adj" fmla="val 136381"/>
              </a:avLst>
            </a:prstGeom>
            <a:noFill/>
            <a:ln w="9525">
              <a:solidFill>
                <a:schemeClr val="tx1"/>
              </a:solidFill>
              <a:miter lim="800000"/>
              <a:headEnd/>
              <a:tailEnd/>
            </a:ln>
          </p:spPr>
          <p:txBody>
            <a:bodyPr wrap="none" anchor="ctr"/>
            <a:lstStyle/>
            <a:p>
              <a:pPr algn="ctr">
                <a:buFont typeface="Arial" charset="0"/>
                <a:buNone/>
              </a:pPr>
              <a:r>
                <a:rPr lang="en-GB" altLang="en-US" sz="1200" b="1">
                  <a:ea typeface="ＭＳ Ｐゴシック"/>
                  <a:cs typeface="ＭＳ Ｐゴシック"/>
                </a:rPr>
                <a:t>Challenges</a:t>
              </a:r>
            </a:p>
          </p:txBody>
        </p:sp>
        <p:sp>
          <p:nvSpPr>
            <p:cNvPr id="167947" name="Rectangle 51"/>
            <p:cNvSpPr>
              <a:spLocks noChangeArrowheads="1"/>
            </p:cNvSpPr>
            <p:nvPr/>
          </p:nvSpPr>
          <p:spPr bwMode="auto">
            <a:xfrm>
              <a:off x="1396" y="2539"/>
              <a:ext cx="511" cy="445"/>
            </a:xfrm>
            <a:prstGeom prst="rect">
              <a:avLst/>
            </a:prstGeom>
            <a:solidFill>
              <a:srgbClr val="FFFF99"/>
            </a:solidFill>
            <a:ln w="9525" algn="ctr">
              <a:solidFill>
                <a:schemeClr val="tx1"/>
              </a:solidFill>
              <a:miter lim="800000"/>
              <a:headEnd/>
              <a:tailEnd/>
            </a:ln>
          </p:spPr>
          <p:txBody>
            <a:bodyPr wrap="none" anchor="ctr"/>
            <a:lstStyle/>
            <a:p>
              <a:pPr algn="ctr">
                <a:buFont typeface="Arial" charset="0"/>
                <a:buNone/>
              </a:pPr>
              <a:r>
                <a:rPr lang="de-AT" altLang="en-US">
                  <a:ea typeface="ＭＳ Ｐゴシック"/>
                  <a:cs typeface="ＭＳ Ｐゴシック"/>
                </a:rPr>
                <a:t>…</a:t>
              </a:r>
              <a:endParaRPr lang="en-GB" altLang="en-US">
                <a:ea typeface="ＭＳ Ｐゴシック"/>
                <a:cs typeface="ＭＳ Ｐゴシック"/>
              </a:endParaRPr>
            </a:p>
          </p:txBody>
        </p:sp>
        <p:sp>
          <p:nvSpPr>
            <p:cNvPr id="167948" name="Rectangle 52"/>
            <p:cNvSpPr>
              <a:spLocks noChangeArrowheads="1"/>
            </p:cNvSpPr>
            <p:nvPr/>
          </p:nvSpPr>
          <p:spPr bwMode="auto">
            <a:xfrm>
              <a:off x="1907" y="2539"/>
              <a:ext cx="513" cy="445"/>
            </a:xfrm>
            <a:prstGeom prst="rect">
              <a:avLst/>
            </a:prstGeom>
            <a:solidFill>
              <a:srgbClr val="FFFF99"/>
            </a:solidFill>
            <a:ln w="9525" algn="ctr">
              <a:solidFill>
                <a:schemeClr val="tx1"/>
              </a:solidFill>
              <a:miter lim="800000"/>
              <a:headEnd/>
              <a:tailEnd/>
            </a:ln>
          </p:spPr>
          <p:txBody>
            <a:bodyPr wrap="none" anchor="ctr"/>
            <a:lstStyle/>
            <a:p>
              <a:pPr algn="ctr">
                <a:buFont typeface="Arial" charset="0"/>
                <a:buNone/>
              </a:pPr>
              <a:r>
                <a:rPr lang="de-AT" altLang="en-US">
                  <a:ea typeface="ＭＳ Ｐゴシック"/>
                  <a:cs typeface="ＭＳ Ｐゴシック"/>
                </a:rPr>
                <a:t>…</a:t>
              </a:r>
              <a:endParaRPr lang="en-GB" altLang="en-US">
                <a:ea typeface="ＭＳ Ｐゴシック"/>
                <a:cs typeface="ＭＳ Ｐゴシック"/>
              </a:endParaRPr>
            </a:p>
          </p:txBody>
        </p:sp>
        <p:sp>
          <p:nvSpPr>
            <p:cNvPr id="167949" name="Rectangle 53"/>
            <p:cNvSpPr>
              <a:spLocks noChangeArrowheads="1"/>
            </p:cNvSpPr>
            <p:nvPr/>
          </p:nvSpPr>
          <p:spPr bwMode="auto">
            <a:xfrm>
              <a:off x="2931" y="2539"/>
              <a:ext cx="512" cy="445"/>
            </a:xfrm>
            <a:prstGeom prst="rect">
              <a:avLst/>
            </a:prstGeom>
            <a:solidFill>
              <a:srgbClr val="FFFF99"/>
            </a:solidFill>
            <a:ln w="9525" algn="ctr">
              <a:solidFill>
                <a:schemeClr val="tx1"/>
              </a:solidFill>
              <a:miter lim="800000"/>
              <a:headEnd/>
              <a:tailEnd/>
            </a:ln>
          </p:spPr>
          <p:txBody>
            <a:bodyPr wrap="none" anchor="ctr"/>
            <a:lstStyle/>
            <a:p>
              <a:pPr algn="ctr">
                <a:buFont typeface="Arial" charset="0"/>
                <a:buNone/>
              </a:pPr>
              <a:endParaRPr lang="en-GB" altLang="en-US">
                <a:ea typeface="ＭＳ Ｐゴシック"/>
                <a:cs typeface="ＭＳ Ｐゴシック"/>
              </a:endParaRPr>
            </a:p>
          </p:txBody>
        </p:sp>
        <p:sp>
          <p:nvSpPr>
            <p:cNvPr id="167950" name="Rectangle 54"/>
            <p:cNvSpPr>
              <a:spLocks noChangeArrowheads="1"/>
            </p:cNvSpPr>
            <p:nvPr/>
          </p:nvSpPr>
          <p:spPr bwMode="auto">
            <a:xfrm>
              <a:off x="2419" y="2539"/>
              <a:ext cx="512" cy="445"/>
            </a:xfrm>
            <a:prstGeom prst="rect">
              <a:avLst/>
            </a:prstGeom>
            <a:solidFill>
              <a:srgbClr val="FFFF99"/>
            </a:solidFill>
            <a:ln w="9525" algn="ctr">
              <a:solidFill>
                <a:schemeClr val="tx1"/>
              </a:solidFill>
              <a:miter lim="800000"/>
              <a:headEnd/>
              <a:tailEnd/>
            </a:ln>
          </p:spPr>
          <p:txBody>
            <a:bodyPr wrap="none" anchor="ctr"/>
            <a:lstStyle/>
            <a:p>
              <a:pPr algn="ctr">
                <a:buFont typeface="Arial" charset="0"/>
                <a:buNone/>
              </a:pPr>
              <a:r>
                <a:rPr lang="de-AT" altLang="en-US">
                  <a:ea typeface="ＭＳ Ｐゴシック"/>
                  <a:cs typeface="ＭＳ Ｐゴシック"/>
                </a:rPr>
                <a:t>…</a:t>
              </a:r>
              <a:endParaRPr lang="en-GB" altLang="en-US">
                <a:ea typeface="ＭＳ Ｐゴシック"/>
                <a:cs typeface="ＭＳ Ｐゴシック"/>
              </a:endParaRPr>
            </a:p>
          </p:txBody>
        </p:sp>
        <p:sp>
          <p:nvSpPr>
            <p:cNvPr id="167951" name="Rectangle 55"/>
            <p:cNvSpPr>
              <a:spLocks noChangeArrowheads="1"/>
            </p:cNvSpPr>
            <p:nvPr/>
          </p:nvSpPr>
          <p:spPr bwMode="auto">
            <a:xfrm>
              <a:off x="2931" y="2094"/>
              <a:ext cx="512" cy="446"/>
            </a:xfrm>
            <a:prstGeom prst="rect">
              <a:avLst/>
            </a:prstGeom>
            <a:solidFill>
              <a:srgbClr val="FFFF99"/>
            </a:solidFill>
            <a:ln w="9525" algn="ctr">
              <a:solidFill>
                <a:schemeClr val="tx1"/>
              </a:solidFill>
              <a:miter lim="800000"/>
              <a:headEnd/>
              <a:tailEnd/>
            </a:ln>
          </p:spPr>
          <p:txBody>
            <a:bodyPr wrap="none" anchor="ctr"/>
            <a:lstStyle/>
            <a:p>
              <a:pPr algn="ctr">
                <a:buFont typeface="Arial" charset="0"/>
                <a:buNone/>
              </a:pPr>
              <a:endParaRPr lang="en-GB" altLang="en-US">
                <a:ea typeface="ＭＳ Ｐゴシック"/>
                <a:cs typeface="ＭＳ Ｐゴシック"/>
              </a:endParaRPr>
            </a:p>
          </p:txBody>
        </p:sp>
        <p:sp>
          <p:nvSpPr>
            <p:cNvPr id="167952" name="Rectangle 56"/>
            <p:cNvSpPr>
              <a:spLocks noChangeArrowheads="1"/>
            </p:cNvSpPr>
            <p:nvPr/>
          </p:nvSpPr>
          <p:spPr bwMode="auto">
            <a:xfrm>
              <a:off x="2419" y="2094"/>
              <a:ext cx="512" cy="446"/>
            </a:xfrm>
            <a:prstGeom prst="rect">
              <a:avLst/>
            </a:prstGeom>
            <a:solidFill>
              <a:srgbClr val="FFFF99"/>
            </a:solidFill>
            <a:ln w="9525" algn="ctr">
              <a:solidFill>
                <a:schemeClr val="tx1"/>
              </a:solidFill>
              <a:miter lim="800000"/>
              <a:headEnd/>
              <a:tailEnd/>
            </a:ln>
          </p:spPr>
          <p:txBody>
            <a:bodyPr wrap="none" anchor="ctr"/>
            <a:lstStyle/>
            <a:p>
              <a:pPr algn="ctr">
                <a:buFont typeface="Arial" charset="0"/>
                <a:buNone/>
              </a:pPr>
              <a:endParaRPr lang="en-GB" altLang="en-US">
                <a:ea typeface="ＭＳ Ｐゴシック"/>
                <a:cs typeface="ＭＳ Ｐゴシック"/>
              </a:endParaRPr>
            </a:p>
          </p:txBody>
        </p:sp>
        <p:sp>
          <p:nvSpPr>
            <p:cNvPr id="167953" name="Rectangle 57"/>
            <p:cNvSpPr>
              <a:spLocks noChangeArrowheads="1"/>
            </p:cNvSpPr>
            <p:nvPr/>
          </p:nvSpPr>
          <p:spPr bwMode="auto">
            <a:xfrm>
              <a:off x="1907" y="2094"/>
              <a:ext cx="513" cy="446"/>
            </a:xfrm>
            <a:prstGeom prst="rect">
              <a:avLst/>
            </a:prstGeom>
            <a:solidFill>
              <a:srgbClr val="FFFF99"/>
            </a:solidFill>
            <a:ln w="9525" algn="ctr">
              <a:solidFill>
                <a:schemeClr val="tx1"/>
              </a:solidFill>
              <a:miter lim="800000"/>
              <a:headEnd/>
              <a:tailEnd/>
            </a:ln>
          </p:spPr>
          <p:txBody>
            <a:bodyPr wrap="none" anchor="ctr"/>
            <a:lstStyle/>
            <a:p>
              <a:pPr algn="ctr">
                <a:buFont typeface="Arial" charset="0"/>
                <a:buNone/>
              </a:pPr>
              <a:r>
                <a:rPr lang="de-AT" altLang="en-US">
                  <a:ea typeface="ＭＳ Ｐゴシック"/>
                  <a:cs typeface="ＭＳ Ｐゴシック"/>
                </a:rPr>
                <a:t>…</a:t>
              </a:r>
              <a:endParaRPr lang="en-GB" altLang="en-US">
                <a:ea typeface="ＭＳ Ｐゴシック"/>
                <a:cs typeface="ＭＳ Ｐゴシック"/>
              </a:endParaRPr>
            </a:p>
          </p:txBody>
        </p:sp>
        <p:sp>
          <p:nvSpPr>
            <p:cNvPr id="167954" name="Rectangle 58"/>
            <p:cNvSpPr>
              <a:spLocks noChangeArrowheads="1"/>
            </p:cNvSpPr>
            <p:nvPr/>
          </p:nvSpPr>
          <p:spPr bwMode="auto">
            <a:xfrm>
              <a:off x="1396" y="2094"/>
              <a:ext cx="511" cy="446"/>
            </a:xfrm>
            <a:prstGeom prst="rect">
              <a:avLst/>
            </a:prstGeom>
            <a:solidFill>
              <a:srgbClr val="FFFF99"/>
            </a:solidFill>
            <a:ln w="9525" algn="ctr">
              <a:solidFill>
                <a:schemeClr val="tx1"/>
              </a:solidFill>
              <a:miter lim="800000"/>
              <a:headEnd/>
              <a:tailEnd/>
            </a:ln>
          </p:spPr>
          <p:txBody>
            <a:bodyPr wrap="none" anchor="ctr"/>
            <a:lstStyle/>
            <a:p>
              <a:pPr algn="ctr">
                <a:buFont typeface="Arial" charset="0"/>
                <a:buNone/>
              </a:pPr>
              <a:r>
                <a:rPr lang="de-AT" altLang="en-US">
                  <a:ea typeface="ＭＳ Ｐゴシック"/>
                  <a:cs typeface="ＭＳ Ｐゴシック"/>
                </a:rPr>
                <a:t>…</a:t>
              </a:r>
              <a:endParaRPr lang="en-GB" altLang="en-US">
                <a:ea typeface="ＭＳ Ｐゴシック"/>
                <a:cs typeface="ＭＳ Ｐゴシック"/>
              </a:endParaRPr>
            </a:p>
          </p:txBody>
        </p:sp>
        <p:sp>
          <p:nvSpPr>
            <p:cNvPr id="167955" name="Rectangle 59"/>
            <p:cNvSpPr>
              <a:spLocks noChangeArrowheads="1"/>
            </p:cNvSpPr>
            <p:nvPr/>
          </p:nvSpPr>
          <p:spPr bwMode="auto">
            <a:xfrm>
              <a:off x="2931" y="1648"/>
              <a:ext cx="512" cy="446"/>
            </a:xfrm>
            <a:prstGeom prst="rect">
              <a:avLst/>
            </a:prstGeom>
            <a:solidFill>
              <a:srgbClr val="FFFF99"/>
            </a:solidFill>
            <a:ln w="9525" algn="ctr">
              <a:solidFill>
                <a:schemeClr val="tx1"/>
              </a:solidFill>
              <a:miter lim="800000"/>
              <a:headEnd/>
              <a:tailEnd/>
            </a:ln>
          </p:spPr>
          <p:txBody>
            <a:bodyPr wrap="none" anchor="ctr"/>
            <a:lstStyle/>
            <a:p>
              <a:pPr algn="ctr">
                <a:buFont typeface="Arial" charset="0"/>
                <a:buNone/>
              </a:pPr>
              <a:endParaRPr lang="en-GB" altLang="en-US">
                <a:ea typeface="ＭＳ Ｐゴシック"/>
                <a:cs typeface="ＭＳ Ｐゴシック"/>
              </a:endParaRPr>
            </a:p>
          </p:txBody>
        </p:sp>
        <p:sp>
          <p:nvSpPr>
            <p:cNvPr id="167956" name="Rectangle 60"/>
            <p:cNvSpPr>
              <a:spLocks noChangeArrowheads="1"/>
            </p:cNvSpPr>
            <p:nvPr/>
          </p:nvSpPr>
          <p:spPr bwMode="auto">
            <a:xfrm>
              <a:off x="2419" y="1648"/>
              <a:ext cx="512" cy="446"/>
            </a:xfrm>
            <a:prstGeom prst="rect">
              <a:avLst/>
            </a:prstGeom>
            <a:solidFill>
              <a:srgbClr val="FFFF99"/>
            </a:solidFill>
            <a:ln w="9525" algn="ctr">
              <a:solidFill>
                <a:schemeClr val="tx1"/>
              </a:solidFill>
              <a:miter lim="800000"/>
              <a:headEnd/>
              <a:tailEnd/>
            </a:ln>
          </p:spPr>
          <p:txBody>
            <a:bodyPr wrap="none" anchor="ctr"/>
            <a:lstStyle/>
            <a:p>
              <a:pPr algn="ctr">
                <a:buFont typeface="Arial" charset="0"/>
                <a:buNone/>
              </a:pPr>
              <a:endParaRPr lang="en-GB" altLang="en-US">
                <a:ea typeface="ＭＳ Ｐゴシック"/>
                <a:cs typeface="ＭＳ Ｐゴシック"/>
              </a:endParaRPr>
            </a:p>
          </p:txBody>
        </p:sp>
        <p:sp>
          <p:nvSpPr>
            <p:cNvPr id="167957" name="Rectangle 61"/>
            <p:cNvSpPr>
              <a:spLocks noChangeArrowheads="1"/>
            </p:cNvSpPr>
            <p:nvPr/>
          </p:nvSpPr>
          <p:spPr bwMode="auto">
            <a:xfrm>
              <a:off x="1907" y="1648"/>
              <a:ext cx="513" cy="446"/>
            </a:xfrm>
            <a:prstGeom prst="rect">
              <a:avLst/>
            </a:prstGeom>
            <a:solidFill>
              <a:srgbClr val="FFFF99"/>
            </a:solidFill>
            <a:ln w="9525" algn="ctr">
              <a:solidFill>
                <a:schemeClr val="tx1"/>
              </a:solidFill>
              <a:miter lim="800000"/>
              <a:headEnd/>
              <a:tailEnd/>
            </a:ln>
          </p:spPr>
          <p:txBody>
            <a:bodyPr wrap="none" anchor="ctr"/>
            <a:lstStyle/>
            <a:p>
              <a:pPr algn="ctr">
                <a:buFont typeface="Arial" charset="0"/>
                <a:buNone/>
              </a:pPr>
              <a:endParaRPr lang="en-GB" altLang="en-US">
                <a:ea typeface="ＭＳ Ｐゴシック"/>
                <a:cs typeface="ＭＳ Ｐゴシック"/>
              </a:endParaRPr>
            </a:p>
          </p:txBody>
        </p:sp>
        <p:sp>
          <p:nvSpPr>
            <p:cNvPr id="167958" name="Rectangle 62"/>
            <p:cNvSpPr>
              <a:spLocks noChangeArrowheads="1"/>
            </p:cNvSpPr>
            <p:nvPr/>
          </p:nvSpPr>
          <p:spPr bwMode="auto">
            <a:xfrm>
              <a:off x="1396" y="1648"/>
              <a:ext cx="511" cy="446"/>
            </a:xfrm>
            <a:prstGeom prst="rect">
              <a:avLst/>
            </a:prstGeom>
            <a:solidFill>
              <a:srgbClr val="FFFF99"/>
            </a:solidFill>
            <a:ln w="9525">
              <a:solidFill>
                <a:schemeClr val="tx1"/>
              </a:solidFill>
              <a:miter lim="800000"/>
              <a:headEnd/>
              <a:tailEnd/>
            </a:ln>
          </p:spPr>
          <p:txBody>
            <a:bodyPr wrap="none" anchor="ctr"/>
            <a:lstStyle/>
            <a:p>
              <a:pPr algn="ctr">
                <a:buFont typeface="Arial" charset="0"/>
                <a:buNone/>
              </a:pPr>
              <a:r>
                <a:rPr lang="de-AT" altLang="en-US">
                  <a:ea typeface="ＭＳ Ｐゴシック"/>
                  <a:cs typeface="ＭＳ Ｐゴシック"/>
                </a:rPr>
                <a:t>…</a:t>
              </a:r>
              <a:endParaRPr lang="en-GB" altLang="en-US">
                <a:ea typeface="ＭＳ Ｐゴシック"/>
                <a:cs typeface="ＭＳ Ｐゴシック"/>
              </a:endParaRPr>
            </a:p>
          </p:txBody>
        </p:sp>
        <p:sp>
          <p:nvSpPr>
            <p:cNvPr id="167959" name="Line 63"/>
            <p:cNvSpPr>
              <a:spLocks noChangeShapeType="1"/>
            </p:cNvSpPr>
            <p:nvPr/>
          </p:nvSpPr>
          <p:spPr bwMode="auto">
            <a:xfrm flipV="1">
              <a:off x="3443" y="1782"/>
              <a:ext cx="1063" cy="757"/>
            </a:xfrm>
            <a:prstGeom prst="line">
              <a:avLst/>
            </a:prstGeom>
            <a:noFill/>
            <a:ln w="9525">
              <a:solidFill>
                <a:schemeClr val="tx1"/>
              </a:solidFill>
              <a:round/>
              <a:headEnd/>
              <a:tailEnd/>
            </a:ln>
          </p:spPr>
          <p:txBody>
            <a:bodyPr wrap="none" anchor="ctr"/>
            <a:lstStyle/>
            <a:p>
              <a:endParaRPr lang="lv-LV"/>
            </a:p>
          </p:txBody>
        </p:sp>
        <p:sp>
          <p:nvSpPr>
            <p:cNvPr id="167960" name="Line 64"/>
            <p:cNvSpPr>
              <a:spLocks noChangeShapeType="1"/>
            </p:cNvSpPr>
            <p:nvPr/>
          </p:nvSpPr>
          <p:spPr bwMode="auto">
            <a:xfrm flipV="1">
              <a:off x="1396" y="981"/>
              <a:ext cx="1023" cy="667"/>
            </a:xfrm>
            <a:prstGeom prst="line">
              <a:avLst/>
            </a:prstGeom>
            <a:noFill/>
            <a:ln w="9525">
              <a:solidFill>
                <a:schemeClr val="tx1"/>
              </a:solidFill>
              <a:round/>
              <a:headEnd/>
              <a:tailEnd/>
            </a:ln>
          </p:spPr>
          <p:txBody>
            <a:bodyPr/>
            <a:lstStyle/>
            <a:p>
              <a:endParaRPr lang="lv-LV"/>
            </a:p>
          </p:txBody>
        </p:sp>
        <p:sp>
          <p:nvSpPr>
            <p:cNvPr id="167961" name="Line 65"/>
            <p:cNvSpPr>
              <a:spLocks noChangeShapeType="1"/>
            </p:cNvSpPr>
            <p:nvPr/>
          </p:nvSpPr>
          <p:spPr bwMode="auto">
            <a:xfrm flipV="1">
              <a:off x="3797" y="1426"/>
              <a:ext cx="0" cy="1291"/>
            </a:xfrm>
            <a:prstGeom prst="line">
              <a:avLst/>
            </a:prstGeom>
            <a:noFill/>
            <a:ln w="9525">
              <a:solidFill>
                <a:schemeClr val="tx1"/>
              </a:solidFill>
              <a:round/>
              <a:headEnd/>
              <a:tailEnd/>
            </a:ln>
          </p:spPr>
          <p:txBody>
            <a:bodyPr/>
            <a:lstStyle/>
            <a:p>
              <a:endParaRPr lang="lv-LV"/>
            </a:p>
          </p:txBody>
        </p:sp>
        <p:sp>
          <p:nvSpPr>
            <p:cNvPr id="167962" name="AutoShape 66"/>
            <p:cNvSpPr>
              <a:spLocks noChangeArrowheads="1"/>
            </p:cNvSpPr>
            <p:nvPr/>
          </p:nvSpPr>
          <p:spPr bwMode="auto">
            <a:xfrm>
              <a:off x="3797" y="2451"/>
              <a:ext cx="906" cy="266"/>
            </a:xfrm>
            <a:prstGeom prst="parallelogram">
              <a:avLst>
                <a:gd name="adj" fmla="val 137045"/>
              </a:avLst>
            </a:prstGeom>
            <a:noFill/>
            <a:ln w="9525" algn="ctr">
              <a:solidFill>
                <a:schemeClr val="tx1"/>
              </a:solidFill>
              <a:miter lim="800000"/>
              <a:headEnd/>
              <a:tailEnd/>
            </a:ln>
          </p:spPr>
          <p:txBody>
            <a:bodyPr wrap="none" anchor="ctr"/>
            <a:lstStyle/>
            <a:p>
              <a:pPr algn="ctr">
                <a:buFont typeface="Arial" charset="0"/>
                <a:buNone/>
              </a:pPr>
              <a:r>
                <a:rPr lang="en-GB" altLang="en-US" sz="1200" b="1">
                  <a:ea typeface="ＭＳ Ｐゴシック"/>
                  <a:cs typeface="ＭＳ Ｐゴシック"/>
                </a:rPr>
                <a:t>Actions</a:t>
              </a:r>
            </a:p>
          </p:txBody>
        </p:sp>
        <p:sp>
          <p:nvSpPr>
            <p:cNvPr id="167963" name="AutoShape 67"/>
            <p:cNvSpPr>
              <a:spLocks noChangeArrowheads="1"/>
            </p:cNvSpPr>
            <p:nvPr/>
          </p:nvSpPr>
          <p:spPr bwMode="auto">
            <a:xfrm>
              <a:off x="4152" y="2184"/>
              <a:ext cx="905" cy="267"/>
            </a:xfrm>
            <a:prstGeom prst="parallelogram">
              <a:avLst>
                <a:gd name="adj" fmla="val 136381"/>
              </a:avLst>
            </a:prstGeom>
            <a:noFill/>
            <a:ln w="9525" algn="ctr">
              <a:solidFill>
                <a:schemeClr val="tx1"/>
              </a:solidFill>
              <a:miter lim="800000"/>
              <a:headEnd/>
              <a:tailEnd/>
            </a:ln>
          </p:spPr>
          <p:txBody>
            <a:bodyPr wrap="none" anchor="ctr"/>
            <a:lstStyle/>
            <a:p>
              <a:pPr algn="ctr">
                <a:buFont typeface="Arial" charset="0"/>
                <a:buNone/>
              </a:pPr>
              <a:r>
                <a:rPr lang="en-GB" altLang="en-US" sz="1200" b="1">
                  <a:ea typeface="ＭＳ Ｐゴシック"/>
                  <a:cs typeface="ＭＳ Ｐゴシック"/>
                </a:rPr>
                <a:t>Best</a:t>
              </a:r>
              <a:br>
                <a:rPr lang="en-GB" altLang="en-US" sz="1200" b="1">
                  <a:ea typeface="ＭＳ Ｐゴシック"/>
                  <a:cs typeface="ＭＳ Ｐゴシック"/>
                </a:rPr>
              </a:br>
              <a:r>
                <a:rPr lang="en-GB" altLang="en-US" sz="1200" b="1">
                  <a:ea typeface="ＭＳ Ｐゴシック"/>
                  <a:cs typeface="ＭＳ Ｐゴシック"/>
                </a:rPr>
                <a:t>Practises</a:t>
              </a:r>
            </a:p>
          </p:txBody>
        </p:sp>
        <p:sp>
          <p:nvSpPr>
            <p:cNvPr id="167964" name="Line 68"/>
            <p:cNvSpPr>
              <a:spLocks noChangeShapeType="1"/>
            </p:cNvSpPr>
            <p:nvPr/>
          </p:nvSpPr>
          <p:spPr bwMode="auto">
            <a:xfrm flipV="1">
              <a:off x="4152" y="1203"/>
              <a:ext cx="0" cy="1248"/>
            </a:xfrm>
            <a:prstGeom prst="line">
              <a:avLst/>
            </a:prstGeom>
            <a:noFill/>
            <a:ln w="9525">
              <a:solidFill>
                <a:schemeClr val="tx1"/>
              </a:solidFill>
              <a:round/>
              <a:headEnd/>
              <a:tailEnd/>
            </a:ln>
          </p:spPr>
          <p:txBody>
            <a:bodyPr/>
            <a:lstStyle/>
            <a:p>
              <a:endParaRPr lang="lv-LV"/>
            </a:p>
          </p:txBody>
        </p:sp>
        <p:sp>
          <p:nvSpPr>
            <p:cNvPr id="167965" name="Line 69"/>
            <p:cNvSpPr>
              <a:spLocks noChangeShapeType="1"/>
            </p:cNvSpPr>
            <p:nvPr/>
          </p:nvSpPr>
          <p:spPr bwMode="auto">
            <a:xfrm flipV="1">
              <a:off x="4506" y="981"/>
              <a:ext cx="0" cy="1202"/>
            </a:xfrm>
            <a:prstGeom prst="line">
              <a:avLst/>
            </a:prstGeom>
            <a:noFill/>
            <a:ln w="9525">
              <a:solidFill>
                <a:schemeClr val="tx1"/>
              </a:solidFill>
              <a:round/>
              <a:headEnd/>
              <a:tailEnd/>
            </a:ln>
          </p:spPr>
          <p:txBody>
            <a:bodyPr/>
            <a:lstStyle/>
            <a:p>
              <a:endParaRPr lang="lv-LV"/>
            </a:p>
          </p:txBody>
        </p:sp>
        <p:sp>
          <p:nvSpPr>
            <p:cNvPr id="167966" name="Line 70"/>
            <p:cNvSpPr>
              <a:spLocks noChangeShapeType="1"/>
            </p:cNvSpPr>
            <p:nvPr/>
          </p:nvSpPr>
          <p:spPr bwMode="auto">
            <a:xfrm flipH="1">
              <a:off x="2419" y="981"/>
              <a:ext cx="2087" cy="0"/>
            </a:xfrm>
            <a:prstGeom prst="line">
              <a:avLst/>
            </a:prstGeom>
            <a:noFill/>
            <a:ln w="9525">
              <a:solidFill>
                <a:schemeClr val="tx1"/>
              </a:solidFill>
              <a:round/>
              <a:headEnd/>
              <a:tailEnd/>
            </a:ln>
          </p:spPr>
          <p:txBody>
            <a:bodyPr/>
            <a:lstStyle/>
            <a:p>
              <a:endParaRPr lang="lv-LV"/>
            </a:p>
          </p:txBody>
        </p:sp>
        <p:sp>
          <p:nvSpPr>
            <p:cNvPr id="167967" name="Line 71"/>
            <p:cNvSpPr>
              <a:spLocks noChangeShapeType="1"/>
            </p:cNvSpPr>
            <p:nvPr/>
          </p:nvSpPr>
          <p:spPr bwMode="auto">
            <a:xfrm flipV="1">
              <a:off x="3443" y="1337"/>
              <a:ext cx="1063" cy="757"/>
            </a:xfrm>
            <a:prstGeom prst="line">
              <a:avLst/>
            </a:prstGeom>
            <a:noFill/>
            <a:ln w="9525">
              <a:solidFill>
                <a:schemeClr val="tx1"/>
              </a:solidFill>
              <a:round/>
              <a:headEnd/>
              <a:tailEnd/>
            </a:ln>
          </p:spPr>
          <p:txBody>
            <a:bodyPr/>
            <a:lstStyle/>
            <a:p>
              <a:endParaRPr lang="lv-LV"/>
            </a:p>
          </p:txBody>
        </p:sp>
        <p:sp>
          <p:nvSpPr>
            <p:cNvPr id="167968" name="Line 72"/>
            <p:cNvSpPr>
              <a:spLocks noChangeShapeType="1"/>
            </p:cNvSpPr>
            <p:nvPr/>
          </p:nvSpPr>
          <p:spPr bwMode="auto">
            <a:xfrm flipV="1">
              <a:off x="3443" y="981"/>
              <a:ext cx="1063" cy="667"/>
            </a:xfrm>
            <a:prstGeom prst="line">
              <a:avLst/>
            </a:prstGeom>
            <a:noFill/>
            <a:ln w="9525">
              <a:solidFill>
                <a:schemeClr val="tx1"/>
              </a:solidFill>
              <a:round/>
              <a:headEnd/>
              <a:tailEnd/>
            </a:ln>
          </p:spPr>
          <p:txBody>
            <a:bodyPr/>
            <a:lstStyle/>
            <a:p>
              <a:endParaRPr lang="lv-LV"/>
            </a:p>
          </p:txBody>
        </p:sp>
        <p:sp>
          <p:nvSpPr>
            <p:cNvPr id="167969" name="Line 73"/>
            <p:cNvSpPr>
              <a:spLocks noChangeShapeType="1"/>
            </p:cNvSpPr>
            <p:nvPr/>
          </p:nvSpPr>
          <p:spPr bwMode="auto">
            <a:xfrm flipV="1">
              <a:off x="2931" y="981"/>
              <a:ext cx="1062" cy="667"/>
            </a:xfrm>
            <a:prstGeom prst="line">
              <a:avLst/>
            </a:prstGeom>
            <a:noFill/>
            <a:ln w="9525">
              <a:solidFill>
                <a:schemeClr val="tx1"/>
              </a:solidFill>
              <a:round/>
              <a:headEnd/>
              <a:tailEnd/>
            </a:ln>
          </p:spPr>
          <p:txBody>
            <a:bodyPr/>
            <a:lstStyle/>
            <a:p>
              <a:endParaRPr lang="lv-LV"/>
            </a:p>
          </p:txBody>
        </p:sp>
        <p:sp>
          <p:nvSpPr>
            <p:cNvPr id="167970" name="Line 74"/>
            <p:cNvSpPr>
              <a:spLocks noChangeShapeType="1"/>
            </p:cNvSpPr>
            <p:nvPr/>
          </p:nvSpPr>
          <p:spPr bwMode="auto">
            <a:xfrm flipV="1">
              <a:off x="2419" y="981"/>
              <a:ext cx="1063" cy="667"/>
            </a:xfrm>
            <a:prstGeom prst="line">
              <a:avLst/>
            </a:prstGeom>
            <a:noFill/>
            <a:ln w="9525">
              <a:solidFill>
                <a:schemeClr val="tx1"/>
              </a:solidFill>
              <a:round/>
              <a:headEnd/>
              <a:tailEnd/>
            </a:ln>
          </p:spPr>
          <p:txBody>
            <a:bodyPr/>
            <a:lstStyle/>
            <a:p>
              <a:endParaRPr lang="lv-LV"/>
            </a:p>
          </p:txBody>
        </p:sp>
        <p:sp>
          <p:nvSpPr>
            <p:cNvPr id="167971" name="Line 75"/>
            <p:cNvSpPr>
              <a:spLocks noChangeShapeType="1"/>
            </p:cNvSpPr>
            <p:nvPr/>
          </p:nvSpPr>
          <p:spPr bwMode="auto">
            <a:xfrm flipV="1">
              <a:off x="1907" y="981"/>
              <a:ext cx="1063" cy="667"/>
            </a:xfrm>
            <a:prstGeom prst="line">
              <a:avLst/>
            </a:prstGeom>
            <a:noFill/>
            <a:ln w="9525">
              <a:solidFill>
                <a:schemeClr val="tx1"/>
              </a:solidFill>
              <a:round/>
              <a:headEnd/>
              <a:tailEnd/>
            </a:ln>
          </p:spPr>
          <p:txBody>
            <a:bodyPr/>
            <a:lstStyle/>
            <a:p>
              <a:endParaRPr lang="lv-LV"/>
            </a:p>
          </p:txBody>
        </p:sp>
        <p:sp>
          <p:nvSpPr>
            <p:cNvPr id="167972" name="Line 76"/>
            <p:cNvSpPr>
              <a:spLocks noChangeShapeType="1"/>
            </p:cNvSpPr>
            <p:nvPr/>
          </p:nvSpPr>
          <p:spPr bwMode="auto">
            <a:xfrm flipH="1">
              <a:off x="1746" y="1426"/>
              <a:ext cx="2051" cy="8"/>
            </a:xfrm>
            <a:prstGeom prst="line">
              <a:avLst/>
            </a:prstGeom>
            <a:noFill/>
            <a:ln w="9525">
              <a:solidFill>
                <a:schemeClr val="tx1"/>
              </a:solidFill>
              <a:round/>
              <a:headEnd/>
              <a:tailEnd/>
            </a:ln>
          </p:spPr>
          <p:txBody>
            <a:bodyPr/>
            <a:lstStyle/>
            <a:p>
              <a:endParaRPr lang="lv-LV"/>
            </a:p>
          </p:txBody>
        </p:sp>
        <p:sp>
          <p:nvSpPr>
            <p:cNvPr id="167973" name="Line 77"/>
            <p:cNvSpPr>
              <a:spLocks noChangeShapeType="1"/>
            </p:cNvSpPr>
            <p:nvPr/>
          </p:nvSpPr>
          <p:spPr bwMode="auto">
            <a:xfrm flipH="1">
              <a:off x="2065" y="1203"/>
              <a:ext cx="2087" cy="0"/>
            </a:xfrm>
            <a:prstGeom prst="line">
              <a:avLst/>
            </a:prstGeom>
            <a:noFill/>
            <a:ln w="9525">
              <a:solidFill>
                <a:schemeClr val="tx1"/>
              </a:solidFill>
              <a:round/>
              <a:headEnd/>
              <a:tailEnd/>
            </a:ln>
          </p:spPr>
          <p:txBody>
            <a:bodyPr/>
            <a:lstStyle/>
            <a:p>
              <a:endParaRPr lang="lv-LV"/>
            </a:p>
          </p:txBody>
        </p:sp>
      </p:gr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6133" name="Object 5"/>
          <p:cNvGraphicFramePr>
            <a:graphicFrameLocks noGrp="1" noChangeAspect="1"/>
          </p:cNvGraphicFramePr>
          <p:nvPr>
            <p:ph sz="half" idx="1"/>
          </p:nvPr>
        </p:nvGraphicFramePr>
        <p:xfrm>
          <a:off x="0" y="0"/>
          <a:ext cx="5640388" cy="6858000"/>
        </p:xfrm>
        <a:graphic>
          <a:graphicData uri="http://schemas.openxmlformats.org/presentationml/2006/ole">
            <p:oleObj spid="_x0000_s176133" name="Bitmap" r:id="rId3" imgW="7152381" imgH="8695238" progId="PBrush">
              <p:embed/>
            </p:oleObj>
          </a:graphicData>
        </a:graphic>
      </p:graphicFrame>
      <p:sp>
        <p:nvSpPr>
          <p:cNvPr id="176134" name="Rectangle 11"/>
          <p:cNvSpPr>
            <a:spLocks noGrp="1"/>
          </p:cNvSpPr>
          <p:nvPr>
            <p:ph type="body" sz="half" idx="2"/>
          </p:nvPr>
        </p:nvSpPr>
        <p:spPr>
          <a:xfrm>
            <a:off x="5364163" y="0"/>
            <a:ext cx="4038600" cy="4525963"/>
          </a:xfrm>
        </p:spPr>
        <p:txBody>
          <a:bodyPr/>
          <a:lstStyle/>
          <a:p>
            <a:pPr>
              <a:buFont typeface="Arial" charset="0"/>
              <a:buNone/>
            </a:pPr>
            <a:r>
              <a:rPr lang="lv-LV" altLang="en-US" smtClean="0">
                <a:solidFill>
                  <a:srgbClr val="005927"/>
                </a:solidFill>
                <a:latin typeface="Tahoma" pitchFamily="34" charset="0"/>
              </a:rPr>
              <a:t>	</a:t>
            </a:r>
            <a:r>
              <a:rPr lang="en-GB" altLang="en-US" smtClean="0">
                <a:solidFill>
                  <a:srgbClr val="005927"/>
                </a:solidFill>
                <a:latin typeface="Tahoma" pitchFamily="34" charset="0"/>
              </a:rPr>
              <a:t>Results of the TEP’s</a:t>
            </a:r>
            <a:r>
              <a:rPr lang="lv-LV" altLang="en-US" smtClean="0">
                <a:solidFill>
                  <a:srgbClr val="005927"/>
                </a:solidFill>
                <a:latin typeface="Tahoma" pitchFamily="34" charset="0"/>
              </a:rPr>
              <a:t> </a:t>
            </a:r>
            <a:r>
              <a:rPr lang="en-GB" altLang="en-US" smtClean="0">
                <a:solidFill>
                  <a:srgbClr val="005927"/>
                </a:solidFill>
                <a:latin typeface="Tahoma" pitchFamily="34" charset="0"/>
              </a:rPr>
              <a:t>Active Ageing Strategy</a:t>
            </a:r>
            <a:endParaRPr lang="lv-LV" smtClean="0">
              <a:solidFill>
                <a:srgbClr val="005927"/>
              </a:solidFill>
              <a:latin typeface="Tahoma" pitchFamily="34" charset="0"/>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3" name="Rectangle 2"/>
          <p:cNvSpPr>
            <a:spLocks noGrp="1"/>
          </p:cNvSpPr>
          <p:nvPr>
            <p:ph type="title"/>
          </p:nvPr>
        </p:nvSpPr>
        <p:spPr/>
        <p:txBody>
          <a:bodyPr/>
          <a:lstStyle/>
          <a:p>
            <a:r>
              <a:rPr lang="en-GB" sz="4000" smtClean="0">
                <a:solidFill>
                  <a:srgbClr val="005927"/>
                </a:solidFill>
                <a:latin typeface="Tahoma" pitchFamily="34" charset="0"/>
              </a:rPr>
              <a:t>Study visit to Austria</a:t>
            </a:r>
            <a:r>
              <a:rPr lang="lv-LV" sz="4000" smtClean="0">
                <a:solidFill>
                  <a:srgbClr val="005927"/>
                </a:solidFill>
                <a:latin typeface="Tahoma" pitchFamily="34" charset="0"/>
              </a:rPr>
              <a:t>:</a:t>
            </a:r>
            <a:br>
              <a:rPr lang="lv-LV" sz="4000" smtClean="0">
                <a:solidFill>
                  <a:srgbClr val="005927"/>
                </a:solidFill>
                <a:latin typeface="Tahoma" pitchFamily="34" charset="0"/>
              </a:rPr>
            </a:br>
            <a:r>
              <a:rPr lang="en-GB" sz="2800" smtClean="0">
                <a:solidFill>
                  <a:srgbClr val="005927"/>
                </a:solidFill>
                <a:latin typeface="Tahoma" pitchFamily="34" charset="0"/>
              </a:rPr>
              <a:t>The Austrian Care System</a:t>
            </a:r>
          </a:p>
        </p:txBody>
      </p:sp>
      <p:sp>
        <p:nvSpPr>
          <p:cNvPr id="177154" name="Rectangle 3"/>
          <p:cNvSpPr>
            <a:spLocks noGrp="1"/>
          </p:cNvSpPr>
          <p:nvPr>
            <p:ph type="body" idx="1"/>
          </p:nvPr>
        </p:nvSpPr>
        <p:spPr/>
        <p:txBody>
          <a:bodyPr/>
          <a:lstStyle/>
          <a:p>
            <a:r>
              <a:rPr lang="en-GB" altLang="de-DE" sz="2000" b="1" smtClean="0"/>
              <a:t>Cash Benefit</a:t>
            </a:r>
            <a:r>
              <a:rPr lang="en-GB" altLang="de-DE" sz="2800" smtClean="0"/>
              <a:t> </a:t>
            </a:r>
            <a:r>
              <a:rPr lang="en-GB" altLang="de-DE" sz="1800" smtClean="0"/>
              <a:t>- </a:t>
            </a:r>
            <a:r>
              <a:rPr lang="en-GB" sz="1800" smtClean="0"/>
              <a:t>to buy formal care services or to reimburse informal care giving</a:t>
            </a:r>
            <a:r>
              <a:rPr lang="lv-LV" sz="1800" smtClean="0"/>
              <a:t>.</a:t>
            </a:r>
            <a:r>
              <a:rPr lang="en-GB" sz="1800" smtClean="0"/>
              <a:t> </a:t>
            </a:r>
            <a:endParaRPr lang="en-GB" altLang="de-DE" sz="1800" smtClean="0"/>
          </a:p>
          <a:p>
            <a:r>
              <a:rPr lang="en-GB" altLang="de-DE" sz="2000" b="1" smtClean="0"/>
              <a:t>Social Services</a:t>
            </a:r>
            <a:r>
              <a:rPr lang="en-GB" altLang="de-DE" sz="2800" smtClean="0"/>
              <a:t> </a:t>
            </a:r>
            <a:r>
              <a:rPr lang="en-GB" altLang="de-DE" sz="1800" smtClean="0"/>
              <a:t>– organised by municipalities</a:t>
            </a:r>
            <a:r>
              <a:rPr lang="lv-LV" altLang="de-DE" sz="1800" smtClean="0"/>
              <a:t>.</a:t>
            </a:r>
            <a:endParaRPr lang="en-GB" altLang="de-DE" sz="1800" smtClean="0"/>
          </a:p>
          <a:p>
            <a:r>
              <a:rPr lang="en-GB" altLang="de-DE" sz="2000" b="1" smtClean="0"/>
              <a:t>Informal Care</a:t>
            </a:r>
            <a:r>
              <a:rPr lang="lv-LV" altLang="de-DE" sz="2000" b="1" smtClean="0"/>
              <a:t>:</a:t>
            </a:r>
          </a:p>
          <a:p>
            <a:pPr lvl="1">
              <a:buFontTx/>
              <a:buChar char="-"/>
            </a:pPr>
            <a:r>
              <a:rPr lang="en-GB" altLang="de-DE" sz="1800" smtClean="0"/>
              <a:t>Quality Assurance in homecare – assessment of situation and practical advices</a:t>
            </a:r>
            <a:r>
              <a:rPr lang="lv-LV" altLang="de-DE" sz="1800" smtClean="0"/>
              <a:t>;</a:t>
            </a:r>
            <a:endParaRPr lang="en-GB" altLang="de-DE" sz="1800" smtClean="0"/>
          </a:p>
          <a:p>
            <a:pPr lvl="1">
              <a:buFontTx/>
              <a:buChar char="-"/>
            </a:pPr>
            <a:r>
              <a:rPr lang="en-GB" altLang="de-DE" sz="1800" smtClean="0"/>
              <a:t>Financial Support for substitute care for caring family member</a:t>
            </a:r>
            <a:r>
              <a:rPr lang="lv-LV" altLang="de-DE" sz="1800" smtClean="0"/>
              <a:t>;</a:t>
            </a:r>
            <a:endParaRPr lang="en-GB" altLang="de-DE" sz="1800" smtClean="0"/>
          </a:p>
          <a:p>
            <a:pPr lvl="1">
              <a:buFontTx/>
              <a:buChar char="-"/>
            </a:pPr>
            <a:r>
              <a:rPr lang="en-GB" altLang="de-DE" sz="1800" smtClean="0"/>
              <a:t>Free social insurance – pension and health insurance</a:t>
            </a:r>
            <a:r>
              <a:rPr lang="lv-LV" altLang="de-DE" sz="1800" smtClean="0"/>
              <a:t>;</a:t>
            </a:r>
            <a:endParaRPr lang="en-GB" altLang="de-DE" sz="1800" smtClean="0"/>
          </a:p>
          <a:p>
            <a:pPr lvl="1">
              <a:buFontTx/>
              <a:buChar char="-"/>
            </a:pPr>
            <a:r>
              <a:rPr lang="en-GB" altLang="de-DE" sz="1800" smtClean="0"/>
              <a:t>Financial support for 24-hour-care</a:t>
            </a:r>
            <a:r>
              <a:rPr lang="lv-LV" altLang="de-DE" sz="1800" smtClean="0"/>
              <a:t>;</a:t>
            </a:r>
            <a:endParaRPr lang="en-GB" altLang="de-DE" sz="1800" smtClean="0"/>
          </a:p>
          <a:p>
            <a:pPr lvl="1">
              <a:buFontTx/>
              <a:buChar char="-"/>
            </a:pPr>
            <a:r>
              <a:rPr lang="en-GB" altLang="de-DE" sz="1800" smtClean="0"/>
              <a:t>Paid Care-Leave</a:t>
            </a:r>
            <a:r>
              <a:rPr lang="lv-LV" altLang="de-DE" sz="1800" smtClean="0"/>
              <a:t>.</a:t>
            </a:r>
          </a:p>
          <a:p>
            <a:pPr lvl="1">
              <a:buFontTx/>
              <a:buChar char="-"/>
            </a:pPr>
            <a:endParaRPr lang="lv-LV" altLang="de-DE" sz="800" smtClean="0"/>
          </a:p>
          <a:p>
            <a:pPr lvl="1" algn="ctr">
              <a:buFontTx/>
              <a:buNone/>
            </a:pPr>
            <a:r>
              <a:rPr lang="en-GB" altLang="de-DE" sz="2000" b="1" smtClean="0">
                <a:solidFill>
                  <a:srgbClr val="005927"/>
                </a:solidFill>
              </a:rPr>
              <a:t>Wide range of support measures for persons</a:t>
            </a:r>
            <a:endParaRPr lang="lv-LV" altLang="de-DE" sz="2000" b="1" smtClean="0">
              <a:solidFill>
                <a:srgbClr val="005927"/>
              </a:solidFill>
            </a:endParaRPr>
          </a:p>
          <a:p>
            <a:pPr lvl="1" algn="ctr">
              <a:buFontTx/>
              <a:buNone/>
            </a:pPr>
            <a:r>
              <a:rPr lang="en-GB" altLang="de-DE" sz="2000" b="1" smtClean="0">
                <a:solidFill>
                  <a:srgbClr val="005927"/>
                </a:solidFill>
              </a:rPr>
              <a:t> in need of care and also</a:t>
            </a:r>
            <a:r>
              <a:rPr lang="lv-LV" altLang="de-DE" sz="2000" b="1" smtClean="0">
                <a:solidFill>
                  <a:srgbClr val="005927"/>
                </a:solidFill>
              </a:rPr>
              <a:t> </a:t>
            </a:r>
            <a:r>
              <a:rPr lang="en-GB" altLang="de-DE" sz="2000" b="1" smtClean="0">
                <a:solidFill>
                  <a:srgbClr val="005927"/>
                </a:solidFill>
              </a:rPr>
              <a:t>caring relatives</a:t>
            </a:r>
          </a:p>
        </p:txBody>
      </p:sp>
      <p:sp>
        <p:nvSpPr>
          <p:cNvPr id="177155" name="Rectangle 4"/>
          <p:cNvSpPr>
            <a:spLocks noChangeArrowheads="1"/>
          </p:cNvSpPr>
          <p:nvPr/>
        </p:nvSpPr>
        <p:spPr bwMode="auto">
          <a:xfrm>
            <a:off x="2195513" y="4941888"/>
            <a:ext cx="5113337" cy="792162"/>
          </a:xfrm>
          <a:prstGeom prst="rect">
            <a:avLst/>
          </a:prstGeom>
          <a:noFill/>
          <a:ln w="25400">
            <a:solidFill>
              <a:srgbClr val="008000"/>
            </a:solidFill>
            <a:miter lim="800000"/>
            <a:headEnd/>
            <a:tailEnd/>
          </a:ln>
        </p:spPr>
        <p:txBody>
          <a:bodyPr wrap="none" anchor="ctr"/>
          <a:lstStyle/>
          <a:p>
            <a:endParaRPr lang="lv-LV"/>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7" name="Rectangle 2"/>
          <p:cNvSpPr>
            <a:spLocks noGrp="1"/>
          </p:cNvSpPr>
          <p:nvPr>
            <p:ph type="title"/>
          </p:nvPr>
        </p:nvSpPr>
        <p:spPr/>
        <p:txBody>
          <a:bodyPr/>
          <a:lstStyle/>
          <a:p>
            <a:r>
              <a:rPr lang="en-GB" sz="4000" smtClean="0">
                <a:solidFill>
                  <a:srgbClr val="005927"/>
                </a:solidFill>
                <a:latin typeface="Tahoma" pitchFamily="34" charset="0"/>
              </a:rPr>
              <a:t>Study visit to Austria</a:t>
            </a:r>
            <a:r>
              <a:rPr lang="lv-LV" sz="4000" smtClean="0">
                <a:solidFill>
                  <a:srgbClr val="005927"/>
                </a:solidFill>
                <a:latin typeface="Tahoma" pitchFamily="34" charset="0"/>
              </a:rPr>
              <a:t>:</a:t>
            </a:r>
            <a:br>
              <a:rPr lang="lv-LV" sz="4000" smtClean="0">
                <a:solidFill>
                  <a:srgbClr val="005927"/>
                </a:solidFill>
                <a:latin typeface="Tahoma" pitchFamily="34" charset="0"/>
              </a:rPr>
            </a:br>
            <a:r>
              <a:rPr lang="lv-LV" sz="2800" smtClean="0">
                <a:solidFill>
                  <a:srgbClr val="005927"/>
                </a:solidFill>
                <a:latin typeface="Tahoma" pitchFamily="34" charset="0"/>
              </a:rPr>
              <a:t>fit2work</a:t>
            </a:r>
            <a:endParaRPr lang="en-GB" sz="2800" smtClean="0">
              <a:solidFill>
                <a:srgbClr val="005927"/>
              </a:solidFill>
              <a:latin typeface="Tahoma" pitchFamily="34" charset="0"/>
            </a:endParaRPr>
          </a:p>
        </p:txBody>
      </p:sp>
      <p:sp>
        <p:nvSpPr>
          <p:cNvPr id="178178" name="Rectangle 3"/>
          <p:cNvSpPr>
            <a:spLocks noGrp="1"/>
          </p:cNvSpPr>
          <p:nvPr>
            <p:ph type="body" idx="1"/>
          </p:nvPr>
        </p:nvSpPr>
        <p:spPr/>
        <p:txBody>
          <a:bodyPr/>
          <a:lstStyle/>
          <a:p>
            <a:pPr>
              <a:lnSpc>
                <a:spcPct val="80000"/>
              </a:lnSpc>
            </a:pPr>
            <a:r>
              <a:rPr lang="en-GB" sz="2000" b="1" smtClean="0"/>
              <a:t>Information, counselling and support programme </a:t>
            </a:r>
            <a:r>
              <a:rPr lang="en-GB" sz="1800" smtClean="0"/>
              <a:t>for secondary prevention of occupational diseases</a:t>
            </a:r>
            <a:r>
              <a:rPr lang="lv-LV" sz="1800" smtClean="0"/>
              <a:t>.</a:t>
            </a:r>
            <a:endParaRPr lang="lv-LV" altLang="de-DE" sz="1800" smtClean="0"/>
          </a:p>
          <a:p>
            <a:pPr>
              <a:lnSpc>
                <a:spcPct val="80000"/>
              </a:lnSpc>
            </a:pPr>
            <a:r>
              <a:rPr lang="en-GB" altLang="de-DE" sz="2000" b="1" smtClean="0"/>
              <a:t>Objectives: </a:t>
            </a:r>
          </a:p>
          <a:p>
            <a:pPr lvl="1">
              <a:lnSpc>
                <a:spcPct val="80000"/>
              </a:lnSpc>
            </a:pPr>
            <a:r>
              <a:rPr lang="en-GB" altLang="de-DE" sz="1800" smtClean="0"/>
              <a:t>Preserving or enhancing working capacity;</a:t>
            </a:r>
          </a:p>
          <a:p>
            <a:pPr lvl="1" eaLnBrk="1" hangingPunct="1">
              <a:lnSpc>
                <a:spcPct val="80000"/>
              </a:lnSpc>
            </a:pPr>
            <a:r>
              <a:rPr lang="en-GB" altLang="de-DE" sz="1800" smtClean="0"/>
              <a:t>Reduction of sickness absence</a:t>
            </a:r>
            <a:r>
              <a:rPr lang="lv-LV" altLang="de-DE" sz="1800" smtClean="0"/>
              <a:t>;</a:t>
            </a:r>
            <a:endParaRPr lang="en-GB" altLang="de-DE" sz="1800" smtClean="0"/>
          </a:p>
          <a:p>
            <a:pPr lvl="1" eaLnBrk="1" hangingPunct="1">
              <a:lnSpc>
                <a:spcPct val="80000"/>
              </a:lnSpc>
            </a:pPr>
            <a:r>
              <a:rPr lang="en-GB" altLang="de-DE" sz="1800" smtClean="0"/>
              <a:t>Sustainable integration of clients into health-adequate jobs</a:t>
            </a:r>
            <a:r>
              <a:rPr lang="lv-LV" altLang="de-DE" sz="1800" smtClean="0"/>
              <a:t>;</a:t>
            </a:r>
            <a:endParaRPr lang="en-GB" altLang="de-DE" sz="1800" smtClean="0"/>
          </a:p>
          <a:p>
            <a:pPr lvl="1" eaLnBrk="1" hangingPunct="1">
              <a:lnSpc>
                <a:spcPct val="80000"/>
              </a:lnSpc>
            </a:pPr>
            <a:r>
              <a:rPr lang="en-GB" altLang="de-DE" sz="1800" smtClean="0"/>
              <a:t>Preventing pre-mature exits from the labour force;</a:t>
            </a:r>
          </a:p>
          <a:p>
            <a:pPr lvl="1" eaLnBrk="1" hangingPunct="1">
              <a:lnSpc>
                <a:spcPct val="80000"/>
              </a:lnSpc>
            </a:pPr>
            <a:r>
              <a:rPr lang="en-GB" altLang="de-DE" sz="1800" smtClean="0"/>
              <a:t>Re-integration of clients in the workplace after long periods of sick leaves</a:t>
            </a:r>
            <a:r>
              <a:rPr lang="lv-LV" altLang="de-DE" sz="1800" smtClean="0"/>
              <a:t>.</a:t>
            </a:r>
            <a:endParaRPr lang="en-GB" altLang="de-DE" sz="1800" smtClean="0"/>
          </a:p>
          <a:p>
            <a:pPr>
              <a:lnSpc>
                <a:spcPct val="80000"/>
              </a:lnSpc>
            </a:pPr>
            <a:r>
              <a:rPr lang="en-GB" altLang="de-DE" sz="2000" b="1" smtClean="0"/>
              <a:t>Target groups:</a:t>
            </a:r>
          </a:p>
          <a:p>
            <a:pPr lvl="1">
              <a:lnSpc>
                <a:spcPct val="80000"/>
              </a:lnSpc>
            </a:pPr>
            <a:r>
              <a:rPr lang="en-GB" altLang="de-DE" sz="1800" smtClean="0"/>
              <a:t>Employed and self-employed persons - with long sick leaves or health problems</a:t>
            </a:r>
            <a:r>
              <a:rPr lang="lv-LV" altLang="de-DE" sz="1800" smtClean="0"/>
              <a:t>;</a:t>
            </a:r>
            <a:endParaRPr lang="en-GB" altLang="de-DE" sz="1800" b="1" smtClean="0"/>
          </a:p>
          <a:p>
            <a:pPr lvl="1" eaLnBrk="1" hangingPunct="1">
              <a:lnSpc>
                <a:spcPct val="80000"/>
              </a:lnSpc>
            </a:pPr>
            <a:r>
              <a:rPr lang="en-GB" altLang="de-DE" sz="1800" smtClean="0"/>
              <a:t>Unemployed persons - with health impairments</a:t>
            </a:r>
            <a:r>
              <a:rPr lang="lv-LV" altLang="de-DE" sz="1800" smtClean="0"/>
              <a:t>;</a:t>
            </a:r>
            <a:endParaRPr lang="en-GB" altLang="de-DE" sz="1800" b="1" smtClean="0"/>
          </a:p>
          <a:p>
            <a:pPr lvl="1" eaLnBrk="1" hangingPunct="1">
              <a:lnSpc>
                <a:spcPct val="80000"/>
              </a:lnSpc>
            </a:pPr>
            <a:r>
              <a:rPr lang="en-GB" altLang="de-DE" sz="1800" smtClean="0"/>
              <a:t>Companies</a:t>
            </a:r>
            <a:r>
              <a:rPr lang="en-GB" altLang="de-DE" sz="1800" b="1" smtClean="0"/>
              <a:t> </a:t>
            </a:r>
            <a:r>
              <a:rPr lang="en-GB" altLang="de-DE" sz="1800" smtClean="0"/>
              <a:t>and employee representative</a:t>
            </a:r>
            <a:r>
              <a:rPr lang="en-GB" altLang="de-DE" sz="1800" b="1" smtClean="0"/>
              <a:t> - </a:t>
            </a:r>
            <a:r>
              <a:rPr lang="en-GB" altLang="de-DE" sz="1800" smtClean="0"/>
              <a:t>esp. with an above-average number of days of sick leave</a:t>
            </a:r>
            <a:r>
              <a:rPr lang="lv-LV" altLang="de-DE" sz="1800" smtClean="0"/>
              <a:t>.</a:t>
            </a:r>
            <a:endParaRPr lang="en-GB" altLang="de-DE" sz="1800" b="1" smtClean="0"/>
          </a:p>
          <a:p>
            <a:pPr eaLnBrk="1" hangingPunct="1">
              <a:lnSpc>
                <a:spcPct val="80000"/>
              </a:lnSpc>
            </a:pPr>
            <a:r>
              <a:rPr lang="en-GB" altLang="de-DE" sz="2000" b="1" smtClean="0"/>
              <a:t>Tailored to the individual</a:t>
            </a:r>
            <a:r>
              <a:rPr lang="lv-LV" altLang="de-DE" sz="2000" b="1" smtClean="0"/>
              <a:t> </a:t>
            </a:r>
            <a:r>
              <a:rPr lang="en-GB" altLang="de-DE" sz="2000" b="1" smtClean="0"/>
              <a:t>needs</a:t>
            </a:r>
            <a:r>
              <a:rPr lang="lv-LV" altLang="de-DE" sz="1800" smtClean="0"/>
              <a:t> </a:t>
            </a:r>
            <a:r>
              <a:rPr lang="en-GB" altLang="de-DE" sz="1800" smtClean="0"/>
              <a:t>– information or case management plan</a:t>
            </a:r>
            <a:r>
              <a:rPr lang="lv-LV" altLang="de-DE" sz="1800" smtClean="0"/>
              <a:t>.</a:t>
            </a:r>
            <a:r>
              <a:rPr lang="en-GB" altLang="de-DE" sz="1600" smtClean="0"/>
              <a:t> </a:t>
            </a:r>
          </a:p>
          <a:p>
            <a:pPr>
              <a:lnSpc>
                <a:spcPct val="80000"/>
              </a:lnSpc>
              <a:buFont typeface="Arial" charset="0"/>
              <a:buNone/>
            </a:pPr>
            <a:endParaRPr lang="en-GB" altLang="de-DE" sz="1600" b="1" smtClean="0"/>
          </a:p>
          <a:p>
            <a:pPr>
              <a:lnSpc>
                <a:spcPct val="80000"/>
              </a:lnSpc>
            </a:pPr>
            <a:endParaRPr lang="lv-LV" sz="1600" smtClean="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9201" name="Picture 2"/>
          <p:cNvPicPr>
            <a:picLocks noGrp="1" noChangeAspect="1" noChangeArrowheads="1"/>
          </p:cNvPicPr>
          <p:nvPr>
            <p:ph type="body" idx="1"/>
          </p:nvPr>
        </p:nvPicPr>
        <p:blipFill>
          <a:blip r:embed="rId2"/>
          <a:srcRect l="15007" t="34058" r="21123" b="26166"/>
          <a:stretch>
            <a:fillRect/>
          </a:stretch>
        </p:blipFill>
        <p:spPr>
          <a:xfrm>
            <a:off x="250825" y="1844675"/>
            <a:ext cx="8642350" cy="3240088"/>
          </a:xfrm>
        </p:spPr>
      </p:pic>
      <p:sp>
        <p:nvSpPr>
          <p:cNvPr id="8" name="Trapezoid 7"/>
          <p:cNvSpPr/>
          <p:nvPr/>
        </p:nvSpPr>
        <p:spPr>
          <a:xfrm>
            <a:off x="250825" y="981075"/>
            <a:ext cx="8642350" cy="928688"/>
          </a:xfrm>
          <a:prstGeom prst="trapezoid">
            <a:avLst>
              <a:gd name="adj" fmla="val 82471"/>
            </a:avLst>
          </a:prstGeom>
          <a:solidFill>
            <a:srgbClr val="FFCC66"/>
          </a:soli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de-DE" sz="2800" dirty="0" err="1">
                <a:solidFill>
                  <a:schemeClr val="accent6">
                    <a:lumMod val="75000"/>
                  </a:schemeClr>
                </a:solidFill>
              </a:rPr>
              <a:t>Occupational</a:t>
            </a:r>
            <a:r>
              <a:rPr lang="de-DE" sz="2800" dirty="0">
                <a:solidFill>
                  <a:schemeClr val="accent6">
                    <a:lumMod val="75000"/>
                  </a:schemeClr>
                </a:solidFill>
              </a:rPr>
              <a:t> </a:t>
            </a:r>
            <a:r>
              <a:rPr lang="de-DE" sz="2800" dirty="0" err="1">
                <a:solidFill>
                  <a:schemeClr val="accent6">
                    <a:lumMod val="75000"/>
                  </a:schemeClr>
                </a:solidFill>
              </a:rPr>
              <a:t>Health</a:t>
            </a:r>
            <a:r>
              <a:rPr lang="de-DE" sz="2800" dirty="0">
                <a:solidFill>
                  <a:schemeClr val="accent6">
                    <a:lumMod val="75000"/>
                  </a:schemeClr>
                </a:solidFill>
              </a:rPr>
              <a:t> </a:t>
            </a:r>
            <a:r>
              <a:rPr lang="de-DE" sz="2800" dirty="0" err="1">
                <a:solidFill>
                  <a:schemeClr val="accent6">
                    <a:lumMod val="75000"/>
                  </a:schemeClr>
                </a:solidFill>
              </a:rPr>
              <a:t>Policies</a:t>
            </a:r>
            <a:endParaRPr lang="de-AT" sz="2800" dirty="0">
              <a:solidFill>
                <a:schemeClr val="accent6">
                  <a:lumMod val="75000"/>
                </a:schemeClr>
              </a:solidFill>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5" name="Rectangle 2"/>
          <p:cNvSpPr>
            <a:spLocks noGrp="1"/>
          </p:cNvSpPr>
          <p:nvPr>
            <p:ph type="title"/>
          </p:nvPr>
        </p:nvSpPr>
        <p:spPr/>
        <p:txBody>
          <a:bodyPr/>
          <a:lstStyle/>
          <a:p>
            <a:r>
              <a:rPr lang="en-GB" sz="4000" smtClean="0">
                <a:solidFill>
                  <a:srgbClr val="005927"/>
                </a:solidFill>
                <a:latin typeface="Tahoma" pitchFamily="34" charset="0"/>
              </a:rPr>
              <a:t>Study visit to Austria</a:t>
            </a:r>
            <a:r>
              <a:rPr lang="lv-LV" sz="4000" smtClean="0">
                <a:solidFill>
                  <a:srgbClr val="005927"/>
                </a:solidFill>
                <a:latin typeface="Tahoma" pitchFamily="34" charset="0"/>
              </a:rPr>
              <a:t>:</a:t>
            </a:r>
            <a:br>
              <a:rPr lang="lv-LV" sz="4000" smtClean="0">
                <a:solidFill>
                  <a:srgbClr val="005927"/>
                </a:solidFill>
                <a:latin typeface="Tahoma" pitchFamily="34" charset="0"/>
              </a:rPr>
            </a:br>
            <a:r>
              <a:rPr lang="en-GB" sz="2800" smtClean="0">
                <a:solidFill>
                  <a:srgbClr val="005927"/>
                </a:solidFill>
                <a:latin typeface="Tahoma" pitchFamily="34" charset="0"/>
              </a:rPr>
              <a:t>Main conclusions</a:t>
            </a:r>
          </a:p>
        </p:txBody>
      </p:sp>
      <p:sp>
        <p:nvSpPr>
          <p:cNvPr id="180226" name="Rectangle 3"/>
          <p:cNvSpPr>
            <a:spLocks noGrp="1"/>
          </p:cNvSpPr>
          <p:nvPr>
            <p:ph type="body" idx="1"/>
          </p:nvPr>
        </p:nvSpPr>
        <p:spPr/>
        <p:txBody>
          <a:bodyPr/>
          <a:lstStyle/>
          <a:p>
            <a:pPr>
              <a:lnSpc>
                <a:spcPct val="80000"/>
              </a:lnSpc>
            </a:pPr>
            <a:r>
              <a:rPr lang="en-GB" sz="2400" smtClean="0"/>
              <a:t>Cross-sectoral approach</a:t>
            </a:r>
            <a:r>
              <a:rPr lang="lv-LV" sz="2400" smtClean="0"/>
              <a:t>.</a:t>
            </a:r>
            <a:endParaRPr lang="en-GB" sz="2400" smtClean="0"/>
          </a:p>
          <a:p>
            <a:pPr>
              <a:lnSpc>
                <a:spcPct val="80000"/>
              </a:lnSpc>
            </a:pPr>
            <a:r>
              <a:rPr lang="en-GB" sz="2400" smtClean="0"/>
              <a:t>Involvement and debate with stakeholders at different levels</a:t>
            </a:r>
            <a:r>
              <a:rPr lang="lv-LV" sz="2400" smtClean="0"/>
              <a:t>.</a:t>
            </a:r>
            <a:endParaRPr lang="en-GB" sz="2400" smtClean="0"/>
          </a:p>
          <a:p>
            <a:pPr>
              <a:lnSpc>
                <a:spcPct val="80000"/>
              </a:lnSpc>
            </a:pPr>
            <a:r>
              <a:rPr lang="en-GB" sz="2400" smtClean="0"/>
              <a:t>Involvement and impact on all generations</a:t>
            </a:r>
            <a:r>
              <a:rPr lang="lv-LV" sz="2400" smtClean="0"/>
              <a:t>.</a:t>
            </a:r>
            <a:endParaRPr lang="en-GB" sz="2400" smtClean="0"/>
          </a:p>
          <a:p>
            <a:pPr>
              <a:lnSpc>
                <a:spcPct val="80000"/>
              </a:lnSpc>
            </a:pPr>
            <a:r>
              <a:rPr lang="en-GB" sz="2400" smtClean="0"/>
              <a:t>Wide range of support:</a:t>
            </a:r>
          </a:p>
          <a:p>
            <a:pPr lvl="1">
              <a:lnSpc>
                <a:spcPct val="80000"/>
              </a:lnSpc>
            </a:pPr>
            <a:r>
              <a:rPr lang="en-GB" sz="2400" smtClean="0"/>
              <a:t>Unemployed, employed and companies;</a:t>
            </a:r>
          </a:p>
          <a:p>
            <a:pPr lvl="1">
              <a:lnSpc>
                <a:spcPct val="80000"/>
              </a:lnSpc>
            </a:pPr>
            <a:r>
              <a:rPr lang="en-GB" altLang="de-DE" sz="2400" smtClean="0"/>
              <a:t>Persons in need of care and also caring relatives</a:t>
            </a:r>
            <a:r>
              <a:rPr lang="lv-LV" altLang="de-DE" sz="2400" smtClean="0"/>
              <a:t>.</a:t>
            </a:r>
            <a:endParaRPr lang="en-GB" sz="2400" smtClean="0"/>
          </a:p>
          <a:p>
            <a:pPr>
              <a:lnSpc>
                <a:spcPct val="80000"/>
              </a:lnSpc>
            </a:pPr>
            <a:r>
              <a:rPr lang="en-GB" sz="2400" smtClean="0"/>
              <a:t>Support tailored to the individual needs</a:t>
            </a:r>
            <a:r>
              <a:rPr lang="lv-LV" sz="2400" smtClean="0"/>
              <a:t>.</a:t>
            </a:r>
            <a:endParaRPr lang="en-GB" sz="2400" smtClean="0"/>
          </a:p>
          <a:p>
            <a:pPr>
              <a:lnSpc>
                <a:spcPct val="80000"/>
              </a:lnSpc>
            </a:pPr>
            <a:r>
              <a:rPr lang="en-GB" sz="2400" smtClean="0"/>
              <a:t>Raise of awareness important part of active ageing strategy</a:t>
            </a:r>
            <a:r>
              <a:rPr lang="lv-LV" sz="2400" smtClean="0"/>
              <a:t>.</a:t>
            </a:r>
            <a:endParaRPr lang="en-GB" sz="2400" smtClean="0"/>
          </a:p>
          <a:p>
            <a:pPr lvl="1">
              <a:lnSpc>
                <a:spcPct val="80000"/>
              </a:lnSpc>
            </a:pPr>
            <a:endParaRPr lang="en-GB" sz="2400" smtClean="0"/>
          </a:p>
          <a:p>
            <a:pPr lvl="1">
              <a:lnSpc>
                <a:spcPct val="80000"/>
              </a:lnSpc>
            </a:pPr>
            <a:endParaRPr lang="en-GB" sz="2400" smtClean="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49" name="Virsraksts 4"/>
          <p:cNvSpPr txBox="1">
            <a:spLocks/>
          </p:cNvSpPr>
          <p:nvPr/>
        </p:nvSpPr>
        <p:spPr bwMode="auto">
          <a:xfrm>
            <a:off x="447675" y="4868863"/>
            <a:ext cx="3097213" cy="566737"/>
          </a:xfrm>
          <a:prstGeom prst="rect">
            <a:avLst/>
          </a:prstGeom>
          <a:noFill/>
          <a:ln w="9525">
            <a:noFill/>
            <a:miter lim="800000"/>
            <a:headEnd/>
            <a:tailEnd/>
          </a:ln>
        </p:spPr>
        <p:txBody>
          <a:bodyPr anchor="ctr"/>
          <a:lstStyle/>
          <a:p>
            <a:pPr algn="ctr"/>
            <a:endParaRPr lang="lv-LV" sz="2000">
              <a:solidFill>
                <a:srgbClr val="005927"/>
              </a:solidFill>
              <a:latin typeface="Tahoma" pitchFamily="34" charset="0"/>
              <a:cs typeface="Tahoma" pitchFamily="34" charset="0"/>
            </a:endParaRPr>
          </a:p>
        </p:txBody>
      </p:sp>
      <p:sp>
        <p:nvSpPr>
          <p:cNvPr id="181250" name="Virsraksts 4"/>
          <p:cNvSpPr txBox="1">
            <a:spLocks/>
          </p:cNvSpPr>
          <p:nvPr/>
        </p:nvSpPr>
        <p:spPr bwMode="auto">
          <a:xfrm>
            <a:off x="3059113" y="2292350"/>
            <a:ext cx="3097212" cy="566738"/>
          </a:xfrm>
          <a:prstGeom prst="rect">
            <a:avLst/>
          </a:prstGeom>
          <a:noFill/>
          <a:ln w="9525">
            <a:noFill/>
            <a:miter lim="800000"/>
            <a:headEnd/>
            <a:tailEnd/>
          </a:ln>
        </p:spPr>
        <p:txBody>
          <a:bodyPr anchor="ctr"/>
          <a:lstStyle/>
          <a:p>
            <a:pPr algn="ctr"/>
            <a:endParaRPr lang="lv-LV" sz="2000">
              <a:solidFill>
                <a:srgbClr val="005927"/>
              </a:solidFill>
              <a:latin typeface="Tahoma" pitchFamily="34" charset="0"/>
              <a:cs typeface="Tahoma" pitchFamily="34" charset="0"/>
            </a:endParaRPr>
          </a:p>
        </p:txBody>
      </p:sp>
      <p:sp>
        <p:nvSpPr>
          <p:cNvPr id="181251" name="Rectangle 1"/>
          <p:cNvSpPr>
            <a:spLocks noChangeArrowheads="1"/>
          </p:cNvSpPr>
          <p:nvPr/>
        </p:nvSpPr>
        <p:spPr bwMode="auto">
          <a:xfrm>
            <a:off x="2268538" y="2060575"/>
            <a:ext cx="4608512" cy="3451225"/>
          </a:xfrm>
          <a:prstGeom prst="rect">
            <a:avLst/>
          </a:prstGeom>
          <a:noFill/>
          <a:ln w="9525">
            <a:noFill/>
            <a:miter lim="800000"/>
            <a:headEnd/>
            <a:tailEnd/>
          </a:ln>
        </p:spPr>
        <p:txBody>
          <a:bodyPr>
            <a:spAutoFit/>
          </a:bodyPr>
          <a:lstStyle/>
          <a:p>
            <a:pPr algn="ctr"/>
            <a:r>
              <a:rPr lang="en-GB" sz="3600">
                <a:solidFill>
                  <a:srgbClr val="005927"/>
                </a:solidFill>
                <a:cs typeface="Tahoma" pitchFamily="34" charset="0"/>
              </a:rPr>
              <a:t>Thank you for your attention!</a:t>
            </a:r>
            <a:endParaRPr lang="en-GB" sz="3600">
              <a:solidFill>
                <a:srgbClr val="005927"/>
              </a:solidFill>
              <a:cs typeface="Tahoma" pitchFamily="34" charset="0"/>
              <a:hlinkClick r:id="rId2"/>
            </a:endParaRPr>
          </a:p>
          <a:p>
            <a:pPr algn="ctr"/>
            <a:endParaRPr lang="en-GB" sz="3600">
              <a:solidFill>
                <a:srgbClr val="005927"/>
              </a:solidFill>
              <a:cs typeface="Tahoma" pitchFamily="34" charset="0"/>
              <a:hlinkClick r:id="rId2"/>
            </a:endParaRPr>
          </a:p>
          <a:p>
            <a:pPr algn="ctr"/>
            <a:r>
              <a:rPr lang="lv-LV" sz="1600">
                <a:solidFill>
                  <a:srgbClr val="005927"/>
                </a:solidFill>
                <a:latin typeface="Tahoma" pitchFamily="34" charset="0"/>
                <a:cs typeface="Tahoma" pitchFamily="34" charset="0"/>
                <a:hlinkClick r:id="rId2"/>
              </a:rPr>
              <a:t>www.lm.gov.lv</a:t>
            </a:r>
            <a:endParaRPr lang="lv-LV" sz="1600">
              <a:solidFill>
                <a:srgbClr val="005927"/>
              </a:solidFill>
              <a:latin typeface="Tahoma" pitchFamily="34" charset="0"/>
              <a:cs typeface="Tahoma" pitchFamily="34" charset="0"/>
            </a:endParaRPr>
          </a:p>
          <a:p>
            <a:pPr algn="ctr"/>
            <a:endParaRPr lang="lv-LV" sz="800">
              <a:solidFill>
                <a:srgbClr val="005927"/>
              </a:solidFill>
              <a:latin typeface="Tahoma" pitchFamily="34" charset="0"/>
              <a:cs typeface="Tahoma" pitchFamily="34" charset="0"/>
            </a:endParaRPr>
          </a:p>
          <a:p>
            <a:pPr algn="ctr"/>
            <a:r>
              <a:rPr lang="lv-LV" sz="1600">
                <a:solidFill>
                  <a:srgbClr val="005927"/>
                </a:solidFill>
                <a:latin typeface="Tahoma" pitchFamily="34" charset="0"/>
                <a:cs typeface="Tahoma" pitchFamily="34" charset="0"/>
              </a:rPr>
              <a:t>Twitter:@Lab_min</a:t>
            </a:r>
          </a:p>
          <a:p>
            <a:pPr algn="ctr"/>
            <a:endParaRPr lang="lv-LV" sz="800">
              <a:solidFill>
                <a:srgbClr val="005927"/>
              </a:solidFill>
              <a:latin typeface="Tahoma" pitchFamily="34" charset="0"/>
              <a:cs typeface="Tahoma" pitchFamily="34" charset="0"/>
            </a:endParaRPr>
          </a:p>
          <a:p>
            <a:pPr algn="ctr"/>
            <a:r>
              <a:rPr lang="lv-LV" sz="1600">
                <a:solidFill>
                  <a:srgbClr val="005927"/>
                </a:solidFill>
                <a:latin typeface="Tahoma" pitchFamily="34" charset="0"/>
                <a:cs typeface="Tahoma" pitchFamily="34" charset="0"/>
              </a:rPr>
              <a:t>Flickr.com:Labklajibas_ministrija</a:t>
            </a:r>
          </a:p>
          <a:p>
            <a:pPr algn="ctr"/>
            <a:endParaRPr lang="lv-LV" sz="800">
              <a:solidFill>
                <a:srgbClr val="005927"/>
              </a:solidFill>
              <a:latin typeface="Tahoma" pitchFamily="34" charset="0"/>
              <a:cs typeface="Tahoma" pitchFamily="34" charset="0"/>
            </a:endParaRPr>
          </a:p>
          <a:p>
            <a:pPr algn="ctr"/>
            <a:r>
              <a:rPr lang="lv-LV" sz="1600">
                <a:solidFill>
                  <a:srgbClr val="005927"/>
                </a:solidFill>
                <a:latin typeface="Tahoma" pitchFamily="34" charset="0"/>
                <a:cs typeface="Tahoma" pitchFamily="34" charset="0"/>
              </a:rPr>
              <a:t>Youtube.com/labklajibasministrija</a:t>
            </a:r>
          </a:p>
          <a:p>
            <a:pPr algn="ctr"/>
            <a:endParaRPr lang="lv-LV" sz="800">
              <a:solidFill>
                <a:srgbClr val="005927"/>
              </a:solidFill>
              <a:latin typeface="Tahoma" pitchFamily="34" charset="0"/>
              <a:cs typeface="Tahoma" pitchFamily="34" charset="0"/>
            </a:endParaRPr>
          </a:p>
          <a:p>
            <a:pPr algn="ctr"/>
            <a:r>
              <a:rPr lang="lv-LV" sz="1600">
                <a:solidFill>
                  <a:srgbClr val="005927"/>
                </a:solidFill>
                <a:latin typeface="Tahoma" pitchFamily="34" charset="0"/>
                <a:cs typeface="Tahoma" pitchFamily="34" charset="0"/>
              </a:rPr>
              <a:t>Draugiem.lv/labklajiba</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Virsraksts 1"/>
          <p:cNvSpPr>
            <a:spLocks noGrp="1"/>
          </p:cNvSpPr>
          <p:nvPr>
            <p:ph type="title" idx="4294967295"/>
          </p:nvPr>
        </p:nvSpPr>
        <p:spPr/>
        <p:txBody>
          <a:bodyPr/>
          <a:lstStyle/>
          <a:p>
            <a:pPr eaLnBrk="1" hangingPunct="1"/>
            <a:r>
              <a:rPr lang="en-US" sz="3200" smtClean="0">
                <a:solidFill>
                  <a:srgbClr val="005927"/>
                </a:solidFill>
                <a:latin typeface="Tahoma" pitchFamily="34" charset="0"/>
              </a:rPr>
              <a:t>Total and 50+ </a:t>
            </a:r>
            <a:r>
              <a:rPr lang="en-GB" sz="3200" smtClean="0">
                <a:solidFill>
                  <a:srgbClr val="005927"/>
                </a:solidFill>
                <a:latin typeface="Tahoma" pitchFamily="34" charset="0"/>
              </a:rPr>
              <a:t>Registered</a:t>
            </a:r>
            <a:r>
              <a:rPr lang="lv-LV" sz="3200" smtClean="0">
                <a:solidFill>
                  <a:srgbClr val="005927"/>
                </a:solidFill>
                <a:latin typeface="Tahoma" pitchFamily="34" charset="0"/>
              </a:rPr>
              <a:t> </a:t>
            </a:r>
            <a:r>
              <a:rPr lang="en-GB" sz="3200" smtClean="0">
                <a:solidFill>
                  <a:srgbClr val="005927"/>
                </a:solidFill>
                <a:latin typeface="Tahoma" pitchFamily="34" charset="0"/>
              </a:rPr>
              <a:t>Unemployed</a:t>
            </a:r>
            <a:r>
              <a:rPr lang="en-US" smtClean="0">
                <a:solidFill>
                  <a:srgbClr val="005927"/>
                </a:solidFill>
                <a:latin typeface="Tahoma" pitchFamily="34" charset="0"/>
              </a:rPr>
              <a:t> </a:t>
            </a:r>
            <a:r>
              <a:rPr lang="lv-LV" smtClean="0">
                <a:solidFill>
                  <a:srgbClr val="005927"/>
                </a:solidFill>
                <a:latin typeface="Tahoma" pitchFamily="34" charset="0"/>
              </a:rPr>
              <a:t/>
            </a:r>
            <a:br>
              <a:rPr lang="lv-LV" smtClean="0">
                <a:solidFill>
                  <a:srgbClr val="005927"/>
                </a:solidFill>
                <a:latin typeface="Tahoma" pitchFamily="34" charset="0"/>
              </a:rPr>
            </a:br>
            <a:r>
              <a:rPr lang="en-US" sz="2000" smtClean="0">
                <a:solidFill>
                  <a:srgbClr val="005927"/>
                </a:solidFill>
                <a:latin typeface="Tahoma" pitchFamily="34" charset="0"/>
              </a:rPr>
              <a:t>(2008 – 2014)</a:t>
            </a:r>
            <a:endParaRPr lang="lv-LV" sz="2000" smtClean="0"/>
          </a:p>
        </p:txBody>
      </p:sp>
      <p:graphicFrame>
        <p:nvGraphicFramePr>
          <p:cNvPr id="6" name="Content Placeholder 5"/>
          <p:cNvGraphicFramePr>
            <a:graphicFrameLocks noGrp="1"/>
          </p:cNvGraphicFramePr>
          <p:nvPr>
            <p:ph idx="4294967295"/>
          </p:nvPr>
        </p:nvGraphicFramePr>
        <p:xfrm>
          <a:off x="457200" y="1600200"/>
          <a:ext cx="8147050" cy="4060825"/>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Virsraksts 1"/>
          <p:cNvSpPr>
            <a:spLocks noGrp="1"/>
          </p:cNvSpPr>
          <p:nvPr>
            <p:ph type="title" idx="4294967295"/>
          </p:nvPr>
        </p:nvSpPr>
        <p:spPr/>
        <p:txBody>
          <a:bodyPr/>
          <a:lstStyle/>
          <a:p>
            <a:pPr eaLnBrk="1" hangingPunct="1"/>
            <a:r>
              <a:rPr lang="lv-LV" sz="3200" smtClean="0">
                <a:solidFill>
                  <a:srgbClr val="005927"/>
                </a:solidFill>
                <a:latin typeface="Tahoma" pitchFamily="34" charset="0"/>
              </a:rPr>
              <a:t>Registered U</a:t>
            </a:r>
            <a:r>
              <a:rPr lang="en-GB" sz="3200" smtClean="0">
                <a:solidFill>
                  <a:srgbClr val="005927"/>
                </a:solidFill>
                <a:latin typeface="Tahoma" pitchFamily="34" charset="0"/>
              </a:rPr>
              <a:t>nemployment </a:t>
            </a:r>
            <a:r>
              <a:rPr lang="lv-LV" sz="3200" smtClean="0">
                <a:solidFill>
                  <a:srgbClr val="005927"/>
                </a:solidFill>
                <a:latin typeface="Tahoma" pitchFamily="34" charset="0"/>
              </a:rPr>
              <a:t>R</a:t>
            </a:r>
            <a:r>
              <a:rPr lang="en-GB" sz="3200" smtClean="0">
                <a:solidFill>
                  <a:srgbClr val="005927"/>
                </a:solidFill>
                <a:latin typeface="Tahoma" pitchFamily="34" charset="0"/>
              </a:rPr>
              <a:t>ate by</a:t>
            </a:r>
            <a:r>
              <a:rPr lang="en-US" sz="3200" smtClean="0">
                <a:solidFill>
                  <a:srgbClr val="005927"/>
                </a:solidFill>
                <a:latin typeface="Tahoma" pitchFamily="34" charset="0"/>
              </a:rPr>
              <a:t> Regions </a:t>
            </a:r>
            <a:r>
              <a:rPr lang="lv-LV" sz="3200" smtClean="0">
                <a:solidFill>
                  <a:srgbClr val="005927"/>
                </a:solidFill>
                <a:latin typeface="Tahoma" pitchFamily="34" charset="0"/>
              </a:rPr>
              <a:t/>
            </a:r>
            <a:br>
              <a:rPr lang="lv-LV" sz="3200" smtClean="0">
                <a:solidFill>
                  <a:srgbClr val="005927"/>
                </a:solidFill>
                <a:latin typeface="Tahoma" pitchFamily="34" charset="0"/>
              </a:rPr>
            </a:br>
            <a:r>
              <a:rPr lang="en-US" sz="3200" smtClean="0">
                <a:solidFill>
                  <a:srgbClr val="005927"/>
                </a:solidFill>
                <a:latin typeface="Tahoma" pitchFamily="34" charset="0"/>
              </a:rPr>
              <a:t>and its 50 + Component</a:t>
            </a:r>
            <a:endParaRPr lang="lv-LV" smtClean="0"/>
          </a:p>
        </p:txBody>
      </p:sp>
      <p:pic>
        <p:nvPicPr>
          <p:cNvPr id="59394" name="Content Placeholder 3"/>
          <p:cNvPicPr>
            <a:picLocks noGrp="1"/>
          </p:cNvPicPr>
          <p:nvPr>
            <p:ph idx="4294967295"/>
          </p:nvPr>
        </p:nvPicPr>
        <p:blipFill>
          <a:blip r:embed="rId2"/>
          <a:srcRect t="7820"/>
          <a:stretch>
            <a:fillRect/>
          </a:stretch>
        </p:blipFill>
        <p:spPr>
          <a:xfrm>
            <a:off x="719138" y="1412875"/>
            <a:ext cx="7632700" cy="4248150"/>
          </a:xfrm>
        </p:spPr>
      </p:pic>
      <p:sp>
        <p:nvSpPr>
          <p:cNvPr id="3" name="TextBox 2"/>
          <p:cNvSpPr txBox="1"/>
          <p:nvPr/>
        </p:nvSpPr>
        <p:spPr>
          <a:xfrm>
            <a:off x="5508625" y="3167063"/>
            <a:ext cx="1008063" cy="307975"/>
          </a:xfrm>
          <a:prstGeom prst="rect">
            <a:avLst/>
          </a:prstGeom>
          <a:noFill/>
        </p:spPr>
        <p:txBody>
          <a:bodyPr>
            <a:spAutoFit/>
          </a:bodyPr>
          <a:lstStyle/>
          <a:p>
            <a:pPr>
              <a:defRPr/>
            </a:pPr>
            <a:r>
              <a:rPr lang="en-US" sz="1400" b="1" dirty="0">
                <a:solidFill>
                  <a:schemeClr val="accent2">
                    <a:lumMod val="50000"/>
                  </a:schemeClr>
                </a:solidFill>
              </a:rPr>
              <a:t> (37,6%)</a:t>
            </a:r>
          </a:p>
        </p:txBody>
      </p:sp>
      <p:sp>
        <p:nvSpPr>
          <p:cNvPr id="7" name="TextBox 6"/>
          <p:cNvSpPr txBox="1"/>
          <p:nvPr/>
        </p:nvSpPr>
        <p:spPr>
          <a:xfrm>
            <a:off x="6659563" y="4724400"/>
            <a:ext cx="865187" cy="307975"/>
          </a:xfrm>
          <a:prstGeom prst="rect">
            <a:avLst/>
          </a:prstGeom>
          <a:noFill/>
        </p:spPr>
        <p:txBody>
          <a:bodyPr>
            <a:spAutoFit/>
          </a:bodyPr>
          <a:lstStyle/>
          <a:p>
            <a:pPr>
              <a:defRPr/>
            </a:pPr>
            <a:r>
              <a:rPr lang="en-US" sz="1400" b="1" dirty="0">
                <a:solidFill>
                  <a:schemeClr val="accent2">
                    <a:lumMod val="50000"/>
                  </a:schemeClr>
                </a:solidFill>
              </a:rPr>
              <a:t>   (39%)</a:t>
            </a:r>
          </a:p>
        </p:txBody>
      </p:sp>
      <p:sp>
        <p:nvSpPr>
          <p:cNvPr id="8" name="TextBox 7"/>
          <p:cNvSpPr txBox="1"/>
          <p:nvPr/>
        </p:nvSpPr>
        <p:spPr>
          <a:xfrm>
            <a:off x="4643438" y="4581525"/>
            <a:ext cx="865187" cy="307975"/>
          </a:xfrm>
          <a:prstGeom prst="rect">
            <a:avLst/>
          </a:prstGeom>
          <a:noFill/>
        </p:spPr>
        <p:txBody>
          <a:bodyPr>
            <a:spAutoFit/>
          </a:bodyPr>
          <a:lstStyle/>
          <a:p>
            <a:pPr>
              <a:defRPr/>
            </a:pPr>
            <a:r>
              <a:rPr lang="en-US" sz="1400" b="1" dirty="0"/>
              <a:t>   </a:t>
            </a:r>
            <a:r>
              <a:rPr lang="en-US" sz="1400" b="1" dirty="0">
                <a:solidFill>
                  <a:schemeClr val="accent2">
                    <a:lumMod val="50000"/>
                  </a:schemeClr>
                </a:solidFill>
              </a:rPr>
              <a:t>(36%)</a:t>
            </a:r>
          </a:p>
        </p:txBody>
      </p:sp>
      <p:sp>
        <p:nvSpPr>
          <p:cNvPr id="9" name="TextBox 8"/>
          <p:cNvSpPr txBox="1"/>
          <p:nvPr/>
        </p:nvSpPr>
        <p:spPr>
          <a:xfrm>
            <a:off x="1476375" y="3860800"/>
            <a:ext cx="1223963" cy="307975"/>
          </a:xfrm>
          <a:prstGeom prst="rect">
            <a:avLst/>
          </a:prstGeom>
          <a:noFill/>
        </p:spPr>
        <p:txBody>
          <a:bodyPr>
            <a:spAutoFit/>
          </a:bodyPr>
          <a:lstStyle/>
          <a:p>
            <a:pPr>
              <a:defRPr/>
            </a:pPr>
            <a:r>
              <a:rPr lang="en-US" sz="1400" b="1" dirty="0"/>
              <a:t>  </a:t>
            </a:r>
            <a:r>
              <a:rPr lang="en-US" sz="1400" b="1" dirty="0">
                <a:solidFill>
                  <a:schemeClr val="accent2">
                    <a:lumMod val="50000"/>
                  </a:schemeClr>
                </a:solidFill>
              </a:rPr>
              <a:t>(35,6%)</a:t>
            </a:r>
          </a:p>
        </p:txBody>
      </p:sp>
      <p:sp>
        <p:nvSpPr>
          <p:cNvPr id="59399" name="TextBox 9"/>
          <p:cNvSpPr txBox="1">
            <a:spLocks noChangeArrowheads="1"/>
          </p:cNvSpPr>
          <p:nvPr/>
        </p:nvSpPr>
        <p:spPr bwMode="auto">
          <a:xfrm>
            <a:off x="6516688" y="5229225"/>
            <a:ext cx="792162" cy="276225"/>
          </a:xfrm>
          <a:prstGeom prst="rect">
            <a:avLst/>
          </a:prstGeom>
          <a:noFill/>
          <a:ln w="9525">
            <a:noFill/>
            <a:miter lim="800000"/>
            <a:headEnd/>
            <a:tailEnd/>
          </a:ln>
        </p:spPr>
        <p:txBody>
          <a:bodyPr>
            <a:spAutoFit/>
          </a:bodyPr>
          <a:lstStyle/>
          <a:p>
            <a:r>
              <a:rPr lang="en-US" sz="1200" b="1"/>
              <a:t>(35,4%)</a:t>
            </a:r>
          </a:p>
        </p:txBody>
      </p:sp>
      <p:sp>
        <p:nvSpPr>
          <p:cNvPr id="59400" name="TextBox 10"/>
          <p:cNvSpPr txBox="1">
            <a:spLocks noChangeArrowheads="1"/>
          </p:cNvSpPr>
          <p:nvPr/>
        </p:nvSpPr>
        <p:spPr bwMode="auto">
          <a:xfrm>
            <a:off x="3203575" y="4292600"/>
            <a:ext cx="720725" cy="277813"/>
          </a:xfrm>
          <a:prstGeom prst="rect">
            <a:avLst/>
          </a:prstGeom>
          <a:noFill/>
          <a:ln w="9525">
            <a:noFill/>
            <a:miter lim="800000"/>
            <a:headEnd/>
            <a:tailEnd/>
          </a:ln>
        </p:spPr>
        <p:txBody>
          <a:bodyPr>
            <a:spAutoFit/>
          </a:bodyPr>
          <a:lstStyle/>
          <a:p>
            <a:r>
              <a:rPr lang="en-US" sz="1200" b="1"/>
              <a:t>(35,9%)</a:t>
            </a:r>
          </a:p>
        </p:txBody>
      </p:sp>
      <p:sp>
        <p:nvSpPr>
          <p:cNvPr id="59401" name="TextBox 11"/>
          <p:cNvSpPr txBox="1">
            <a:spLocks noChangeArrowheads="1"/>
          </p:cNvSpPr>
          <p:nvPr/>
        </p:nvSpPr>
        <p:spPr bwMode="auto">
          <a:xfrm>
            <a:off x="5508625" y="4570413"/>
            <a:ext cx="719138" cy="276225"/>
          </a:xfrm>
          <a:prstGeom prst="rect">
            <a:avLst/>
          </a:prstGeom>
          <a:noFill/>
          <a:ln w="9525">
            <a:noFill/>
            <a:miter lim="800000"/>
            <a:headEnd/>
            <a:tailEnd/>
          </a:ln>
        </p:spPr>
        <p:txBody>
          <a:bodyPr>
            <a:spAutoFit/>
          </a:bodyPr>
          <a:lstStyle/>
          <a:p>
            <a:r>
              <a:rPr lang="en-US" sz="1200" b="1"/>
              <a:t>(33,2%)</a:t>
            </a:r>
          </a:p>
        </p:txBody>
      </p:sp>
      <p:sp>
        <p:nvSpPr>
          <p:cNvPr id="59402" name="TextBox 15"/>
          <p:cNvSpPr txBox="1">
            <a:spLocks noChangeArrowheads="1"/>
          </p:cNvSpPr>
          <p:nvPr/>
        </p:nvSpPr>
        <p:spPr bwMode="auto">
          <a:xfrm>
            <a:off x="2962275" y="3475038"/>
            <a:ext cx="709613" cy="246062"/>
          </a:xfrm>
          <a:prstGeom prst="rect">
            <a:avLst/>
          </a:prstGeom>
          <a:noFill/>
          <a:ln w="9525">
            <a:noFill/>
            <a:miter lim="800000"/>
            <a:headEnd/>
            <a:tailEnd/>
          </a:ln>
        </p:spPr>
        <p:txBody>
          <a:bodyPr>
            <a:spAutoFit/>
          </a:bodyPr>
          <a:lstStyle/>
          <a:p>
            <a:r>
              <a:rPr lang="en-US" sz="1000" b="1"/>
              <a:t>(37,9%)</a:t>
            </a:r>
          </a:p>
        </p:txBody>
      </p:sp>
      <p:sp>
        <p:nvSpPr>
          <p:cNvPr id="59403" name="TextBox 16"/>
          <p:cNvSpPr txBox="1">
            <a:spLocks noChangeArrowheads="1"/>
          </p:cNvSpPr>
          <p:nvPr/>
        </p:nvSpPr>
        <p:spPr bwMode="auto">
          <a:xfrm>
            <a:off x="1116013" y="4168775"/>
            <a:ext cx="719137" cy="277813"/>
          </a:xfrm>
          <a:prstGeom prst="rect">
            <a:avLst/>
          </a:prstGeom>
          <a:noFill/>
          <a:ln w="9525">
            <a:noFill/>
            <a:miter lim="800000"/>
            <a:headEnd/>
            <a:tailEnd/>
          </a:ln>
        </p:spPr>
        <p:txBody>
          <a:bodyPr>
            <a:spAutoFit/>
          </a:bodyPr>
          <a:lstStyle/>
          <a:p>
            <a:r>
              <a:rPr lang="en-US" sz="1200" b="1"/>
              <a:t>(36,4%)</a:t>
            </a:r>
          </a:p>
        </p:txBody>
      </p:sp>
      <p:sp>
        <p:nvSpPr>
          <p:cNvPr id="59404" name="TextBox 17"/>
          <p:cNvSpPr txBox="1">
            <a:spLocks noChangeArrowheads="1"/>
          </p:cNvSpPr>
          <p:nvPr/>
        </p:nvSpPr>
        <p:spPr bwMode="auto">
          <a:xfrm>
            <a:off x="7308850" y="4168775"/>
            <a:ext cx="863600" cy="277813"/>
          </a:xfrm>
          <a:prstGeom prst="rect">
            <a:avLst/>
          </a:prstGeom>
          <a:noFill/>
          <a:ln w="9525">
            <a:noFill/>
            <a:miter lim="800000"/>
            <a:headEnd/>
            <a:tailEnd/>
          </a:ln>
        </p:spPr>
        <p:txBody>
          <a:bodyPr>
            <a:spAutoFit/>
          </a:bodyPr>
          <a:lstStyle/>
          <a:p>
            <a:r>
              <a:rPr lang="en-US" sz="1200"/>
              <a:t>(</a:t>
            </a:r>
            <a:r>
              <a:rPr lang="en-US" sz="1200" b="1"/>
              <a:t>39,9%)</a:t>
            </a:r>
          </a:p>
        </p:txBody>
      </p:sp>
      <p:sp>
        <p:nvSpPr>
          <p:cNvPr id="59405" name="TextBox 18"/>
          <p:cNvSpPr txBox="1">
            <a:spLocks noChangeArrowheads="1"/>
          </p:cNvSpPr>
          <p:nvPr/>
        </p:nvSpPr>
        <p:spPr bwMode="auto">
          <a:xfrm>
            <a:off x="4140200" y="3167063"/>
            <a:ext cx="647700" cy="247650"/>
          </a:xfrm>
          <a:prstGeom prst="rect">
            <a:avLst/>
          </a:prstGeom>
          <a:noFill/>
          <a:ln w="9525">
            <a:noFill/>
            <a:miter lim="800000"/>
            <a:headEnd/>
            <a:tailEnd/>
          </a:ln>
        </p:spPr>
        <p:txBody>
          <a:bodyPr>
            <a:spAutoFit/>
          </a:bodyPr>
          <a:lstStyle/>
          <a:p>
            <a:r>
              <a:rPr lang="en-US" sz="1000" b="1"/>
              <a:t>(33,9%)</a:t>
            </a:r>
          </a:p>
        </p:txBody>
      </p:sp>
      <p:sp>
        <p:nvSpPr>
          <p:cNvPr id="59406" name="TextBox 19"/>
          <p:cNvSpPr txBox="1">
            <a:spLocks noChangeArrowheads="1"/>
          </p:cNvSpPr>
          <p:nvPr/>
        </p:nvSpPr>
        <p:spPr bwMode="auto">
          <a:xfrm>
            <a:off x="5219700" y="2492375"/>
            <a:ext cx="792163" cy="261938"/>
          </a:xfrm>
          <a:prstGeom prst="rect">
            <a:avLst/>
          </a:prstGeom>
          <a:noFill/>
          <a:ln w="9525">
            <a:noFill/>
            <a:miter lim="800000"/>
            <a:headEnd/>
            <a:tailEnd/>
          </a:ln>
        </p:spPr>
        <p:txBody>
          <a:bodyPr>
            <a:spAutoFit/>
          </a:bodyPr>
          <a:lstStyle/>
          <a:p>
            <a:r>
              <a:rPr lang="en-US" sz="1100" b="1"/>
              <a:t>(30,6%)</a:t>
            </a:r>
          </a:p>
        </p:txBody>
      </p:sp>
      <p:sp>
        <p:nvSpPr>
          <p:cNvPr id="59407" name="TextBox 20"/>
          <p:cNvSpPr txBox="1">
            <a:spLocks noChangeArrowheads="1"/>
          </p:cNvSpPr>
          <p:nvPr/>
        </p:nvSpPr>
        <p:spPr bwMode="auto">
          <a:xfrm>
            <a:off x="1619250" y="2754313"/>
            <a:ext cx="720725" cy="277812"/>
          </a:xfrm>
          <a:prstGeom prst="rect">
            <a:avLst/>
          </a:prstGeom>
          <a:noFill/>
          <a:ln w="9525">
            <a:noFill/>
            <a:miter lim="800000"/>
            <a:headEnd/>
            <a:tailEnd/>
          </a:ln>
        </p:spPr>
        <p:txBody>
          <a:bodyPr>
            <a:spAutoFit/>
          </a:bodyPr>
          <a:lstStyle/>
          <a:p>
            <a:r>
              <a:rPr lang="en-US" sz="1200" b="1"/>
              <a:t>(32,4%)</a:t>
            </a:r>
          </a:p>
        </p:txBody>
      </p:sp>
      <p:sp>
        <p:nvSpPr>
          <p:cNvPr id="24" name="TextBox 23"/>
          <p:cNvSpPr txBox="1"/>
          <p:nvPr/>
        </p:nvSpPr>
        <p:spPr>
          <a:xfrm>
            <a:off x="4319588" y="3860800"/>
            <a:ext cx="900112" cy="307975"/>
          </a:xfrm>
          <a:prstGeom prst="rect">
            <a:avLst/>
          </a:prstGeom>
          <a:noFill/>
        </p:spPr>
        <p:txBody>
          <a:bodyPr>
            <a:spAutoFit/>
          </a:bodyPr>
          <a:lstStyle/>
          <a:p>
            <a:pPr>
              <a:defRPr/>
            </a:pPr>
            <a:r>
              <a:rPr lang="en-US" sz="1400" b="1" dirty="0"/>
              <a:t> </a:t>
            </a:r>
            <a:r>
              <a:rPr lang="en-US" sz="1400" b="1" dirty="0">
                <a:solidFill>
                  <a:schemeClr val="accent2">
                    <a:lumMod val="50000"/>
                  </a:schemeClr>
                </a:solidFill>
              </a:rPr>
              <a:t>(33,8%)</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Title 1"/>
          <p:cNvSpPr>
            <a:spLocks noGrp="1"/>
          </p:cNvSpPr>
          <p:nvPr>
            <p:ph type="title" idx="4294967295"/>
          </p:nvPr>
        </p:nvSpPr>
        <p:spPr>
          <a:xfrm>
            <a:off x="0" y="274638"/>
            <a:ext cx="9144000" cy="1143000"/>
          </a:xfrm>
        </p:spPr>
        <p:txBody>
          <a:bodyPr/>
          <a:lstStyle/>
          <a:p>
            <a:pPr eaLnBrk="1" hangingPunct="1"/>
            <a:r>
              <a:rPr lang="en-GB" sz="3200" smtClean="0">
                <a:solidFill>
                  <a:srgbClr val="005927"/>
                </a:solidFill>
                <a:latin typeface="Tahoma" pitchFamily="34" charset="0"/>
              </a:rPr>
              <a:t>Registered Unemployed by Duration of Unemployment Spell and Region/Largest Cities</a:t>
            </a:r>
            <a:br>
              <a:rPr lang="en-GB" sz="3200" smtClean="0">
                <a:solidFill>
                  <a:srgbClr val="005927"/>
                </a:solidFill>
                <a:latin typeface="Tahoma" pitchFamily="34" charset="0"/>
              </a:rPr>
            </a:br>
            <a:r>
              <a:rPr lang="en-GB" sz="2800" smtClean="0">
                <a:solidFill>
                  <a:srgbClr val="005927"/>
                </a:solidFill>
                <a:latin typeface="Tahoma" pitchFamily="34" charset="0"/>
              </a:rPr>
              <a:t>(State Employment Agency, March 2014)</a:t>
            </a:r>
          </a:p>
        </p:txBody>
      </p:sp>
      <p:graphicFrame>
        <p:nvGraphicFramePr>
          <p:cNvPr id="4" name="Chart 3"/>
          <p:cNvGraphicFramePr>
            <a:graphicFrameLocks/>
          </p:cNvGraphicFramePr>
          <p:nvPr/>
        </p:nvGraphicFramePr>
        <p:xfrm>
          <a:off x="0" y="1988840"/>
          <a:ext cx="4572000" cy="295232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Chart 4"/>
          <p:cNvGraphicFramePr>
            <a:graphicFrameLocks/>
          </p:cNvGraphicFramePr>
          <p:nvPr/>
        </p:nvGraphicFramePr>
        <p:xfrm>
          <a:off x="4571607" y="1988840"/>
          <a:ext cx="4572000" cy="2952328"/>
        </p:xfrm>
        <a:graphic>
          <a:graphicData uri="http://schemas.openxmlformats.org/drawingml/2006/chart">
            <c:chart xmlns:c="http://schemas.openxmlformats.org/drawingml/2006/chart" xmlns:r="http://schemas.openxmlformats.org/officeDocument/2006/relationships" r:id="rId3"/>
          </a:graphicData>
        </a:graphic>
      </p:graphicFrame>
      <p:sp>
        <p:nvSpPr>
          <p:cNvPr id="60420" name="Rectangle 5"/>
          <p:cNvSpPr>
            <a:spLocks noChangeArrowheads="1"/>
          </p:cNvSpPr>
          <p:nvPr/>
        </p:nvSpPr>
        <p:spPr bwMode="auto">
          <a:xfrm>
            <a:off x="0" y="4941888"/>
            <a:ext cx="9144000" cy="701675"/>
          </a:xfrm>
          <a:prstGeom prst="rect">
            <a:avLst/>
          </a:prstGeom>
          <a:noFill/>
          <a:ln w="9525">
            <a:noFill/>
            <a:miter lim="800000"/>
            <a:headEnd/>
            <a:tailEnd/>
          </a:ln>
        </p:spPr>
        <p:txBody>
          <a:bodyPr>
            <a:spAutoFit/>
          </a:bodyPr>
          <a:lstStyle/>
          <a:p>
            <a:pPr algn="ctr"/>
            <a:r>
              <a:rPr lang="en-GB" sz="2000">
                <a:latin typeface="Calibri" pitchFamily="34" charset="0"/>
              </a:rPr>
              <a:t>Average unemployment period for 50+ – 312 days (10,2 months)</a:t>
            </a:r>
          </a:p>
          <a:p>
            <a:pPr algn="ctr"/>
            <a:r>
              <a:rPr lang="en-GB" sz="2000">
                <a:latin typeface="Calibri" pitchFamily="34" charset="0"/>
              </a:rPr>
              <a:t>Long term unemployed of registered unemployed 50+ – 46,1%</a:t>
            </a:r>
            <a:r>
              <a:rPr lang="lv-LV" sz="2000">
                <a:latin typeface="Calibri" pitchFamily="34" charset="0"/>
              </a:rPr>
              <a:t>.</a:t>
            </a:r>
            <a:endParaRPr lang="en-GB" sz="2000">
              <a:latin typeface="Calibri"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Title 1"/>
          <p:cNvSpPr>
            <a:spLocks noGrp="1"/>
          </p:cNvSpPr>
          <p:nvPr>
            <p:ph type="title" idx="4294967295"/>
          </p:nvPr>
        </p:nvSpPr>
        <p:spPr>
          <a:xfrm>
            <a:off x="0" y="274638"/>
            <a:ext cx="9144000" cy="1143000"/>
          </a:xfrm>
        </p:spPr>
        <p:txBody>
          <a:bodyPr/>
          <a:lstStyle/>
          <a:p>
            <a:pPr eaLnBrk="1" hangingPunct="1"/>
            <a:r>
              <a:rPr lang="en-GB" sz="2800" smtClean="0">
                <a:solidFill>
                  <a:srgbClr val="005927"/>
                </a:solidFill>
                <a:latin typeface="Tahoma" pitchFamily="34" charset="0"/>
              </a:rPr>
              <a:t>Registered Unemployed by Education level and Region/Largest Cities</a:t>
            </a:r>
            <a:br>
              <a:rPr lang="en-GB" sz="2800" smtClean="0">
                <a:solidFill>
                  <a:srgbClr val="005927"/>
                </a:solidFill>
                <a:latin typeface="Tahoma" pitchFamily="34" charset="0"/>
              </a:rPr>
            </a:br>
            <a:r>
              <a:rPr lang="en-GB" sz="2400" smtClean="0">
                <a:solidFill>
                  <a:srgbClr val="005927"/>
                </a:solidFill>
                <a:latin typeface="Tahoma" pitchFamily="34" charset="0"/>
              </a:rPr>
              <a:t>(State Employment Agency, March 2014)</a:t>
            </a:r>
          </a:p>
        </p:txBody>
      </p:sp>
      <p:graphicFrame>
        <p:nvGraphicFramePr>
          <p:cNvPr id="5" name="Content Placeholder 7"/>
          <p:cNvGraphicFramePr>
            <a:graphicFrameLocks/>
          </p:cNvGraphicFramePr>
          <p:nvPr/>
        </p:nvGraphicFramePr>
        <p:xfrm>
          <a:off x="4495800" y="2060848"/>
          <a:ext cx="4388296" cy="3096343"/>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Chart 5"/>
          <p:cNvGraphicFramePr>
            <a:graphicFrameLocks/>
          </p:cNvGraphicFramePr>
          <p:nvPr/>
        </p:nvGraphicFramePr>
        <p:xfrm>
          <a:off x="18721" y="2060848"/>
          <a:ext cx="4572000" cy="3096344"/>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Rectangle 2"/>
          <p:cNvSpPr>
            <a:spLocks noGrp="1"/>
          </p:cNvSpPr>
          <p:nvPr>
            <p:ph type="title"/>
          </p:nvPr>
        </p:nvSpPr>
        <p:spPr/>
        <p:txBody>
          <a:bodyPr/>
          <a:lstStyle/>
          <a:p>
            <a:r>
              <a:rPr lang="en-GB" sz="3600" smtClean="0">
                <a:solidFill>
                  <a:srgbClr val="005927"/>
                </a:solidFill>
                <a:latin typeface="Tahoma" pitchFamily="34" charset="0"/>
              </a:rPr>
              <a:t>Registered unemployed 50+</a:t>
            </a:r>
            <a:br>
              <a:rPr lang="en-GB" sz="3600" smtClean="0">
                <a:solidFill>
                  <a:srgbClr val="005927"/>
                </a:solidFill>
                <a:latin typeface="Tahoma" pitchFamily="34" charset="0"/>
              </a:rPr>
            </a:br>
            <a:r>
              <a:rPr lang="en-GB" sz="2400" smtClean="0">
                <a:solidFill>
                  <a:srgbClr val="005927"/>
                </a:solidFill>
                <a:latin typeface="Tahoma" pitchFamily="34" charset="0"/>
              </a:rPr>
              <a:t>(State Employment Agency, March 201</a:t>
            </a:r>
            <a:r>
              <a:rPr lang="lv-LV" sz="2400" smtClean="0">
                <a:solidFill>
                  <a:srgbClr val="005927"/>
                </a:solidFill>
                <a:latin typeface="Tahoma" pitchFamily="34" charset="0"/>
              </a:rPr>
              <a:t>4</a:t>
            </a:r>
            <a:r>
              <a:rPr lang="en-GB" sz="2400" smtClean="0">
                <a:solidFill>
                  <a:srgbClr val="005927"/>
                </a:solidFill>
                <a:latin typeface="Tahoma" pitchFamily="34" charset="0"/>
              </a:rPr>
              <a:t>)</a:t>
            </a:r>
          </a:p>
        </p:txBody>
      </p:sp>
      <p:sp>
        <p:nvSpPr>
          <p:cNvPr id="62466" name="Rectangle 3"/>
          <p:cNvSpPr>
            <a:spLocks noGrp="1"/>
          </p:cNvSpPr>
          <p:nvPr>
            <p:ph type="body" idx="1"/>
          </p:nvPr>
        </p:nvSpPr>
        <p:spPr>
          <a:xfrm>
            <a:off x="395288" y="1484313"/>
            <a:ext cx="8229600" cy="4525962"/>
          </a:xfrm>
        </p:spPr>
        <p:txBody>
          <a:bodyPr/>
          <a:lstStyle/>
          <a:p>
            <a:pPr marL="457200" indent="-457200">
              <a:lnSpc>
                <a:spcPct val="90000"/>
              </a:lnSpc>
            </a:pPr>
            <a:endParaRPr lang="lv-LV" sz="800" smtClean="0">
              <a:solidFill>
                <a:schemeClr val="folHlink"/>
              </a:solidFill>
            </a:endParaRPr>
          </a:p>
          <a:p>
            <a:pPr marL="457200" indent="-457200">
              <a:lnSpc>
                <a:spcPct val="90000"/>
              </a:lnSpc>
            </a:pPr>
            <a:r>
              <a:rPr lang="en-GB" sz="2400" smtClean="0"/>
              <a:t>The most frequent previous occupations among 50 + unemployed:</a:t>
            </a:r>
          </a:p>
          <a:p>
            <a:pPr marL="838200" lvl="1" indent="-381000">
              <a:lnSpc>
                <a:spcPct val="90000"/>
              </a:lnSpc>
            </a:pPr>
            <a:r>
              <a:rPr lang="en-GB" sz="2000" smtClean="0"/>
              <a:t>Assistant</a:t>
            </a:r>
            <a:r>
              <a:rPr lang="lv-LV" sz="2000" smtClean="0"/>
              <a:t>;</a:t>
            </a:r>
            <a:r>
              <a:rPr lang="en-GB" sz="2000" smtClean="0"/>
              <a:t>                                  </a:t>
            </a:r>
          </a:p>
          <a:p>
            <a:pPr marL="838200" lvl="1" indent="-381000">
              <a:lnSpc>
                <a:spcPct val="90000"/>
              </a:lnSpc>
            </a:pPr>
            <a:r>
              <a:rPr lang="en-GB" sz="2000" smtClean="0"/>
              <a:t>Cleaner</a:t>
            </a:r>
            <a:r>
              <a:rPr lang="lv-LV" sz="2000" smtClean="0"/>
              <a:t>;</a:t>
            </a:r>
            <a:r>
              <a:rPr lang="en-GB" sz="2000" smtClean="0"/>
              <a:t>                              </a:t>
            </a:r>
          </a:p>
          <a:p>
            <a:pPr marL="838200" lvl="1" indent="-381000">
              <a:lnSpc>
                <a:spcPct val="90000"/>
              </a:lnSpc>
            </a:pPr>
            <a:r>
              <a:rPr lang="en-GB" sz="2000" smtClean="0"/>
              <a:t>Retail sales assistant</a:t>
            </a:r>
            <a:r>
              <a:rPr lang="lv-LV" sz="2000" smtClean="0"/>
              <a:t>;</a:t>
            </a:r>
            <a:endParaRPr lang="en-GB" sz="2000" smtClean="0"/>
          </a:p>
          <a:p>
            <a:pPr marL="838200" lvl="1" indent="-381000">
              <a:lnSpc>
                <a:spcPct val="90000"/>
              </a:lnSpc>
            </a:pPr>
            <a:r>
              <a:rPr lang="en-GB" sz="2000" smtClean="0"/>
              <a:t>Yard keeper</a:t>
            </a:r>
            <a:r>
              <a:rPr lang="lv-LV" sz="2000" smtClean="0"/>
              <a:t>;</a:t>
            </a:r>
            <a:endParaRPr lang="en-GB" sz="2000" smtClean="0"/>
          </a:p>
          <a:p>
            <a:pPr marL="838200" lvl="1" indent="-381000">
              <a:lnSpc>
                <a:spcPct val="90000"/>
              </a:lnSpc>
            </a:pPr>
            <a:r>
              <a:rPr lang="en-GB" sz="2000" smtClean="0"/>
              <a:t>Automobile Driver</a:t>
            </a:r>
            <a:r>
              <a:rPr lang="lv-LV" sz="2000" smtClean="0"/>
              <a:t>;</a:t>
            </a:r>
            <a:endParaRPr lang="en-GB" sz="2000" smtClean="0"/>
          </a:p>
          <a:p>
            <a:pPr marL="838200" lvl="1" indent="-381000">
              <a:lnSpc>
                <a:spcPct val="90000"/>
              </a:lnSpc>
            </a:pPr>
            <a:r>
              <a:rPr lang="en-GB" sz="2000" smtClean="0"/>
              <a:t>Lorry driver</a:t>
            </a:r>
            <a:r>
              <a:rPr lang="lv-LV" sz="2000" smtClean="0"/>
              <a:t>;</a:t>
            </a:r>
            <a:endParaRPr lang="en-GB" sz="2000" smtClean="0"/>
          </a:p>
          <a:p>
            <a:pPr marL="838200" lvl="1" indent="-381000">
              <a:lnSpc>
                <a:spcPct val="90000"/>
              </a:lnSpc>
            </a:pPr>
            <a:r>
              <a:rPr lang="en-GB" sz="2000" smtClean="0"/>
              <a:t>Social worker</a:t>
            </a:r>
            <a:r>
              <a:rPr lang="lv-LV" sz="2000" smtClean="0"/>
              <a:t>;</a:t>
            </a:r>
            <a:endParaRPr lang="en-GB" sz="2000" smtClean="0"/>
          </a:p>
          <a:p>
            <a:pPr marL="838200" lvl="1" indent="-381000">
              <a:lnSpc>
                <a:spcPct val="90000"/>
              </a:lnSpc>
            </a:pPr>
            <a:r>
              <a:rPr lang="en-GB" sz="2000" smtClean="0"/>
              <a:t>Cook</a:t>
            </a:r>
            <a:r>
              <a:rPr lang="lv-LV" sz="2000" smtClean="0"/>
              <a:t>;</a:t>
            </a:r>
            <a:endParaRPr lang="en-GB" sz="2000" smtClean="0"/>
          </a:p>
          <a:p>
            <a:pPr marL="838200" lvl="1" indent="-381000">
              <a:lnSpc>
                <a:spcPct val="90000"/>
              </a:lnSpc>
            </a:pPr>
            <a:r>
              <a:rPr lang="en-GB" sz="2000" smtClean="0"/>
              <a:t>Stoker</a:t>
            </a:r>
            <a:r>
              <a:rPr lang="lv-LV" sz="2000" smtClean="0"/>
              <a:t>;</a:t>
            </a:r>
            <a:endParaRPr lang="en-GB" sz="2000" smtClean="0"/>
          </a:p>
          <a:p>
            <a:pPr marL="838200" lvl="1" indent="-381000">
              <a:lnSpc>
                <a:spcPct val="90000"/>
              </a:lnSpc>
            </a:pPr>
            <a:r>
              <a:rPr lang="en-GB" sz="2000" smtClean="0"/>
              <a:t>Guard</a:t>
            </a:r>
            <a:r>
              <a:rPr lang="lv-LV" sz="2000" smtClean="0"/>
              <a:t>.</a:t>
            </a:r>
            <a:endParaRPr lang="en-GB" sz="2000" smtClean="0"/>
          </a:p>
          <a:p>
            <a:pPr marL="457200" indent="-457200" eaLnBrk="1" hangingPunct="1">
              <a:lnSpc>
                <a:spcPct val="90000"/>
              </a:lnSpc>
              <a:spcBef>
                <a:spcPct val="0"/>
              </a:spcBef>
            </a:pPr>
            <a:endParaRPr lang="en-GB" sz="240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ēma">
  <a:themeElements>
    <a:clrScheme name="Iestād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Iestād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estād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Iestād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Iestād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estād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4450</TotalTime>
  <Words>2761</Words>
  <Application>Microsoft Office PowerPoint</Application>
  <PresentationFormat>On-screen Show (4:3)</PresentationFormat>
  <Paragraphs>434</Paragraphs>
  <Slides>46</Slides>
  <Notes>3</Notes>
  <HiddenSlides>0</HiddenSlides>
  <MMClips>0</MMClips>
  <ScaleCrop>false</ScaleCrop>
  <HeadingPairs>
    <vt:vector size="8" baseType="variant">
      <vt:variant>
        <vt:lpstr>Fonts Used</vt:lpstr>
      </vt:variant>
      <vt:variant>
        <vt:i4>7</vt:i4>
      </vt:variant>
      <vt:variant>
        <vt:lpstr>Design Template</vt:lpstr>
      </vt:variant>
      <vt:variant>
        <vt:i4>1</vt:i4>
      </vt:variant>
      <vt:variant>
        <vt:lpstr>Embedded OLE Servers</vt:lpstr>
      </vt:variant>
      <vt:variant>
        <vt:i4>3</vt:i4>
      </vt:variant>
      <vt:variant>
        <vt:lpstr>Slide Titles</vt:lpstr>
      </vt:variant>
      <vt:variant>
        <vt:i4>46</vt:i4>
      </vt:variant>
    </vt:vector>
  </HeadingPairs>
  <TitlesOfParts>
    <vt:vector size="57" baseType="lpstr">
      <vt:lpstr>Arial</vt:lpstr>
      <vt:lpstr>Calibri</vt:lpstr>
      <vt:lpstr>Tahoma</vt:lpstr>
      <vt:lpstr>Times New Roman</vt:lpstr>
      <vt:lpstr>Georgia</vt:lpstr>
      <vt:lpstr>Wingdings</vt:lpstr>
      <vt:lpstr>ＭＳ Ｐゴシック</vt:lpstr>
      <vt:lpstr>Office tēma</vt:lpstr>
      <vt:lpstr>Chart</vt:lpstr>
      <vt:lpstr>Microsoft Excel Chart</vt:lpstr>
      <vt:lpstr>Bitmap</vt:lpstr>
      <vt:lpstr>PROGRESS project “Latvia: Developing a Comprehensive Active Ageing Strategy for Longer and Better Working Lives”     Seminar on employment issues    Labour Market Situation and Measures in Latvia</vt:lpstr>
      <vt:lpstr>Content</vt:lpstr>
      <vt:lpstr>Employment rate EUROSTAT, aged 50-64</vt:lpstr>
      <vt:lpstr>Unemployment rate EUROSTAT,  aged 50-64 </vt:lpstr>
      <vt:lpstr>Total and 50+ Registered Unemployed  (2008 – 2014)</vt:lpstr>
      <vt:lpstr>Registered Unemployment Rate by Regions  and its 50 + Component</vt:lpstr>
      <vt:lpstr>Registered Unemployed by Duration of Unemployment Spell and Region/Largest Cities (State Employment Agency, March 2014)</vt:lpstr>
      <vt:lpstr>Registered Unemployed by Education level and Region/Largest Cities (State Employment Agency, March 2014)</vt:lpstr>
      <vt:lpstr>Registered unemployed 50+ (State Employment Agency, March 2014)</vt:lpstr>
      <vt:lpstr>Active Labour Market Policy Measures</vt:lpstr>
      <vt:lpstr>ALMP's financing 2012-2013</vt:lpstr>
      <vt:lpstr>Profiling System</vt:lpstr>
      <vt:lpstr>Participation in Active Labour  Market Policy Measures in 2014</vt:lpstr>
      <vt:lpstr>Short term measures</vt:lpstr>
      <vt:lpstr>Non-formal training (I)</vt:lpstr>
      <vt:lpstr>Non-formal training (II)</vt:lpstr>
      <vt:lpstr>Non-formal training (III)</vt:lpstr>
      <vt:lpstr>Vocational training (I)</vt:lpstr>
      <vt:lpstr>Vocational training (II)</vt:lpstr>
      <vt:lpstr>Vocational training (III)</vt:lpstr>
      <vt:lpstr>Vocational training (IV)</vt:lpstr>
      <vt:lpstr>Training of Unemployed at the Employers’ Request</vt:lpstr>
      <vt:lpstr>Subsidised Employment (I)</vt:lpstr>
      <vt:lpstr>Subsidised Employment (II)</vt:lpstr>
      <vt:lpstr>On-the-job training - Practical training in the priority sectors (I)</vt:lpstr>
      <vt:lpstr>On-the-job training - Practical training in the priority sectors (II)</vt:lpstr>
      <vt:lpstr>On-the-job training (III)</vt:lpstr>
      <vt:lpstr> Estimated ALMP effects on employment rates and average earnings</vt:lpstr>
      <vt:lpstr>Paid Temporary Public Works – Intermediate Labour Market (I)</vt:lpstr>
      <vt:lpstr>Paid Temporary Public Works -Intermediate Labour Market (II)</vt:lpstr>
      <vt:lpstr>Paid Temporary Public Works - Intermediate Labour Market (III)</vt:lpstr>
      <vt:lpstr>Findings of Public Works’ Evaluation (I)</vt:lpstr>
      <vt:lpstr>Findings of Public Works’ Evaluation (II)</vt:lpstr>
      <vt:lpstr> Lifelong learning measures for the Employed (I) </vt:lpstr>
      <vt:lpstr>Lifelong learning measures for the Employed (II)</vt:lpstr>
      <vt:lpstr>Lifelong learning measures for the Employed (III)</vt:lpstr>
      <vt:lpstr>Lifelong learning measures for the Employed (IV)</vt:lpstr>
      <vt:lpstr>Study visit to Austria</vt:lpstr>
      <vt:lpstr>Study visit to Austria: Green Paper of the Central European Ageing Platform</vt:lpstr>
      <vt:lpstr>The Central European Ageing Cube</vt:lpstr>
      <vt:lpstr>Slide 41</vt:lpstr>
      <vt:lpstr>Study visit to Austria: The Austrian Care System</vt:lpstr>
      <vt:lpstr>Study visit to Austria: fit2work</vt:lpstr>
      <vt:lpstr>Slide 44</vt:lpstr>
      <vt:lpstr>Study visit to Austria: Main conclusions</vt:lpstr>
      <vt:lpstr>Slide 46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prezentācija</dc:title>
  <dc:creator>Adrenalin.lv</dc:creator>
  <cp:lastModifiedBy>kristabrantevica</cp:lastModifiedBy>
  <cp:revision>80</cp:revision>
  <dcterms:created xsi:type="dcterms:W3CDTF">2014-01-14T19:57:53Z</dcterms:created>
  <dcterms:modified xsi:type="dcterms:W3CDTF">2014-06-25T07:22:23Z</dcterms:modified>
</cp:coreProperties>
</file>