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drawings/drawing2.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4.xml" ContentType="application/vnd.openxmlformats-officedocument.drawingml.chart+xml"/>
  <Override PartName="/ppt/drawings/drawing3.xml" ContentType="application/vnd.openxmlformats-officedocument.drawingml.chartshapes+xml"/>
  <Override PartName="/ppt/charts/chart5.xml" ContentType="application/vnd.openxmlformats-officedocument.drawingml.chart+xml"/>
  <Override PartName="/ppt/drawings/drawing4.xml" ContentType="application/vnd.openxmlformats-officedocument.drawingml.chartshapes+xml"/>
  <Override PartName="/ppt/notesSlides/notesSlide6.xml" ContentType="application/vnd.openxmlformats-officedocument.presentationml.notesSlide+xml"/>
  <Override PartName="/ppt/charts/chart6.xml" ContentType="application/vnd.openxmlformats-officedocument.drawingml.chart+xml"/>
  <Override PartName="/ppt/theme/themeOverride1.xml" ContentType="application/vnd.openxmlformats-officedocument.themeOverride+xml"/>
  <Override PartName="/ppt/drawings/drawing5.xml" ContentType="application/vnd.openxmlformats-officedocument.drawingml.chartshapes+xml"/>
  <Override PartName="/ppt/notesSlides/notesSlide7.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9.xml" ContentType="application/vnd.openxmlformats-officedocument.drawingml.chart+xml"/>
  <Override PartName="/ppt/notesSlides/notesSlide10.xml" ContentType="application/vnd.openxmlformats-officedocument.presentationml.notesSlide+xml"/>
  <Override PartName="/ppt/charts/chart10.xml" ContentType="application/vnd.openxmlformats-officedocument.drawingml.chart+xml"/>
  <Override PartName="/ppt/notesSlides/notesSlide11.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comments/comment1.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3.xml" ContentType="application/vnd.openxmlformats-officedocument.drawingml.chart+xml"/>
  <Override PartName="/ppt/charts/chart14.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5.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6.xml" ContentType="application/vnd.openxmlformats-officedocument.drawingml.chart+xml"/>
  <Override PartName="/ppt/notesSlides/notesSlide30.xml" ContentType="application/vnd.openxmlformats-officedocument.presentationml.notesSlide+xml"/>
  <Override PartName="/ppt/charts/chart17.xml" ContentType="application/vnd.openxmlformats-officedocument.drawingml.chart+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8.xml" ContentType="application/vnd.openxmlformats-officedocument.drawingml.chart+xml"/>
  <Override PartName="/ppt/theme/themeOverride2.xml" ContentType="application/vnd.openxmlformats-officedocument.themeOverride+xml"/>
  <Override PartName="/ppt/drawings/drawing6.xml" ContentType="application/vnd.openxmlformats-officedocument.drawingml.chartshapes+xml"/>
  <Override PartName="/ppt/notesSlides/notesSlide33.xml" ContentType="application/vnd.openxmlformats-officedocument.presentationml.notesSlide+xml"/>
  <Override PartName="/ppt/charts/chart19.xml" ContentType="application/vnd.openxmlformats-officedocument.drawingml.chart+xml"/>
  <Override PartName="/ppt/notesSlides/notesSlide34.xml" ContentType="application/vnd.openxmlformats-officedocument.presentationml.notesSlide+xml"/>
  <Override PartName="/ppt/charts/chart20.xml" ContentType="application/vnd.openxmlformats-officedocument.drawingml.chart+xml"/>
  <Override PartName="/ppt/notesSlides/notesSlide35.xml" ContentType="application/vnd.openxmlformats-officedocument.presentationml.notesSlide+xml"/>
  <Override PartName="/ppt/charts/chart21.xml" ContentType="application/vnd.openxmlformats-officedocument.drawingml.chart+xml"/>
  <Override PartName="/ppt/notesSlides/notesSlide36.xml" ContentType="application/vnd.openxmlformats-officedocument.presentationml.notesSlide+xml"/>
  <Override PartName="/ppt/charts/chart22.xml" ContentType="application/vnd.openxmlformats-officedocument.drawingml.chart+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46"/>
  </p:notesMasterIdLst>
  <p:handoutMasterIdLst>
    <p:handoutMasterId r:id="rId47"/>
  </p:handoutMasterIdLst>
  <p:sldIdLst>
    <p:sldId id="424" r:id="rId2"/>
    <p:sldId id="515" r:id="rId3"/>
    <p:sldId id="473" r:id="rId4"/>
    <p:sldId id="474" r:id="rId5"/>
    <p:sldId id="475" r:id="rId6"/>
    <p:sldId id="476" r:id="rId7"/>
    <p:sldId id="516" r:id="rId8"/>
    <p:sldId id="491" r:id="rId9"/>
    <p:sldId id="477" r:id="rId10"/>
    <p:sldId id="478" r:id="rId11"/>
    <p:sldId id="517" r:id="rId12"/>
    <p:sldId id="469" r:id="rId13"/>
    <p:sldId id="470" r:id="rId14"/>
    <p:sldId id="468" r:id="rId15"/>
    <p:sldId id="471" r:id="rId16"/>
    <p:sldId id="472" r:id="rId17"/>
    <p:sldId id="490" r:id="rId18"/>
    <p:sldId id="518" r:id="rId19"/>
    <p:sldId id="486" r:id="rId20"/>
    <p:sldId id="487" r:id="rId21"/>
    <p:sldId id="488" r:id="rId22"/>
    <p:sldId id="489" r:id="rId23"/>
    <p:sldId id="519" r:id="rId24"/>
    <p:sldId id="493" r:id="rId25"/>
    <p:sldId id="499" r:id="rId26"/>
    <p:sldId id="495" r:id="rId27"/>
    <p:sldId id="504" r:id="rId28"/>
    <p:sldId id="505" r:id="rId29"/>
    <p:sldId id="509" r:id="rId30"/>
    <p:sldId id="507" r:id="rId31"/>
    <p:sldId id="510" r:id="rId32"/>
    <p:sldId id="511" r:id="rId33"/>
    <p:sldId id="512" r:id="rId34"/>
    <p:sldId id="513" r:id="rId35"/>
    <p:sldId id="514" r:id="rId36"/>
    <p:sldId id="479" r:id="rId37"/>
    <p:sldId id="480" r:id="rId38"/>
    <p:sldId id="481" r:id="rId39"/>
    <p:sldId id="482" r:id="rId40"/>
    <p:sldId id="483" r:id="rId41"/>
    <p:sldId id="484" r:id="rId42"/>
    <p:sldId id="502" r:id="rId43"/>
    <p:sldId id="500" r:id="rId44"/>
    <p:sldId id="501" r:id="rId45"/>
  </p:sldIdLst>
  <p:sldSz cx="9144000" cy="6858000" type="screen4x3"/>
  <p:notesSz cx="6997700" cy="9271000"/>
  <p:defaultTextStyle>
    <a:defPPr>
      <a:defRPr lang="en-US"/>
    </a:defPPr>
    <a:lvl1pPr algn="l" rtl="0" fontAlgn="base">
      <a:spcBef>
        <a:spcPct val="0"/>
      </a:spcBef>
      <a:spcAft>
        <a:spcPct val="0"/>
      </a:spcAft>
      <a:defRPr sz="2000" kern="1200">
        <a:solidFill>
          <a:schemeClr val="tx1"/>
        </a:solidFill>
        <a:latin typeface="Verdana" pitchFamily="34" charset="0"/>
        <a:ea typeface="ＭＳ Ｐゴシック" pitchFamily="34" charset="-128"/>
        <a:cs typeface="Arial" pitchFamily="34" charset="0"/>
      </a:defRPr>
    </a:lvl1pPr>
    <a:lvl2pPr marL="457200" algn="l" rtl="0" fontAlgn="base">
      <a:spcBef>
        <a:spcPct val="0"/>
      </a:spcBef>
      <a:spcAft>
        <a:spcPct val="0"/>
      </a:spcAft>
      <a:defRPr sz="2000" kern="1200">
        <a:solidFill>
          <a:schemeClr val="tx1"/>
        </a:solidFill>
        <a:latin typeface="Verdana" pitchFamily="34" charset="0"/>
        <a:ea typeface="ＭＳ Ｐゴシック" pitchFamily="34" charset="-128"/>
        <a:cs typeface="Arial" pitchFamily="34" charset="0"/>
      </a:defRPr>
    </a:lvl2pPr>
    <a:lvl3pPr marL="914400" algn="l" rtl="0" fontAlgn="base">
      <a:spcBef>
        <a:spcPct val="0"/>
      </a:spcBef>
      <a:spcAft>
        <a:spcPct val="0"/>
      </a:spcAft>
      <a:defRPr sz="2000" kern="1200">
        <a:solidFill>
          <a:schemeClr val="tx1"/>
        </a:solidFill>
        <a:latin typeface="Verdana" pitchFamily="34" charset="0"/>
        <a:ea typeface="ＭＳ Ｐゴシック" pitchFamily="34" charset="-128"/>
        <a:cs typeface="Arial" pitchFamily="34" charset="0"/>
      </a:defRPr>
    </a:lvl3pPr>
    <a:lvl4pPr marL="1371600" algn="l" rtl="0" fontAlgn="base">
      <a:spcBef>
        <a:spcPct val="0"/>
      </a:spcBef>
      <a:spcAft>
        <a:spcPct val="0"/>
      </a:spcAft>
      <a:defRPr sz="2000" kern="1200">
        <a:solidFill>
          <a:schemeClr val="tx1"/>
        </a:solidFill>
        <a:latin typeface="Verdana" pitchFamily="34" charset="0"/>
        <a:ea typeface="ＭＳ Ｐゴシック" pitchFamily="34" charset="-128"/>
        <a:cs typeface="Arial" pitchFamily="34" charset="0"/>
      </a:defRPr>
    </a:lvl4pPr>
    <a:lvl5pPr marL="1828800" algn="l" rtl="0" fontAlgn="base">
      <a:spcBef>
        <a:spcPct val="0"/>
      </a:spcBef>
      <a:spcAft>
        <a:spcPct val="0"/>
      </a:spcAft>
      <a:defRPr sz="2000" kern="1200">
        <a:solidFill>
          <a:schemeClr val="tx1"/>
        </a:solidFill>
        <a:latin typeface="Verdana" pitchFamily="34" charset="0"/>
        <a:ea typeface="ＭＳ Ｐゴシック" pitchFamily="34" charset="-128"/>
        <a:cs typeface="Arial" pitchFamily="34" charset="0"/>
      </a:defRPr>
    </a:lvl5pPr>
    <a:lvl6pPr marL="2286000" algn="l" defTabSz="914400" rtl="0" eaLnBrk="1" latinLnBrk="0" hangingPunct="1">
      <a:defRPr sz="2000" kern="1200">
        <a:solidFill>
          <a:schemeClr val="tx1"/>
        </a:solidFill>
        <a:latin typeface="Verdana" pitchFamily="34" charset="0"/>
        <a:ea typeface="ＭＳ Ｐゴシック" pitchFamily="34" charset="-128"/>
        <a:cs typeface="Arial" pitchFamily="34" charset="0"/>
      </a:defRPr>
    </a:lvl6pPr>
    <a:lvl7pPr marL="2743200" algn="l" defTabSz="914400" rtl="0" eaLnBrk="1" latinLnBrk="0" hangingPunct="1">
      <a:defRPr sz="2000" kern="1200">
        <a:solidFill>
          <a:schemeClr val="tx1"/>
        </a:solidFill>
        <a:latin typeface="Verdana" pitchFamily="34" charset="0"/>
        <a:ea typeface="ＭＳ Ｐゴシック" pitchFamily="34" charset="-128"/>
        <a:cs typeface="Arial" pitchFamily="34" charset="0"/>
      </a:defRPr>
    </a:lvl7pPr>
    <a:lvl8pPr marL="3200400" algn="l" defTabSz="914400" rtl="0" eaLnBrk="1" latinLnBrk="0" hangingPunct="1">
      <a:defRPr sz="2000" kern="1200">
        <a:solidFill>
          <a:schemeClr val="tx1"/>
        </a:solidFill>
        <a:latin typeface="Verdana" pitchFamily="34" charset="0"/>
        <a:ea typeface="ＭＳ Ｐゴシック" pitchFamily="34" charset="-128"/>
        <a:cs typeface="Arial" pitchFamily="34" charset="0"/>
      </a:defRPr>
    </a:lvl8pPr>
    <a:lvl9pPr marL="3657600" algn="l" defTabSz="914400" rtl="0" eaLnBrk="1" latinLnBrk="0" hangingPunct="1">
      <a:defRPr sz="2000" kern="1200">
        <a:solidFill>
          <a:schemeClr val="tx1"/>
        </a:solidFill>
        <a:latin typeface="Verdana" pitchFamily="34" charset="0"/>
        <a:ea typeface="ＭＳ Ｐゴシック" pitchFamily="34" charset="-128"/>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oberta V. Gatti" initials="RVG"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333333"/>
    <a:srgbClr val="4D4D4D"/>
    <a:srgbClr val="AFD7FF"/>
    <a:srgbClr val="D1E8FF"/>
    <a:srgbClr val="CCDBFC"/>
    <a:srgbClr val="DAE5F6"/>
    <a:srgbClr val="B3C9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61" autoAdjust="0"/>
    <p:restoredTop sz="66302" autoAdjust="0"/>
  </p:normalViewPr>
  <p:slideViewPr>
    <p:cSldViewPr>
      <p:cViewPr varScale="1">
        <p:scale>
          <a:sx n="42" d="100"/>
          <a:sy n="42" d="100"/>
        </p:scale>
        <p:origin x="-217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notesViewPr>
    <p:cSldViewPr>
      <p:cViewPr varScale="1">
        <p:scale>
          <a:sx n="79" d="100"/>
          <a:sy n="79" d="100"/>
        </p:scale>
        <p:origin x="-2010" y="-96"/>
      </p:cViewPr>
      <p:guideLst>
        <p:guide orient="horz" pos="2920"/>
        <p:guide pos="22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wb411682\Documents\AGEING%20REPORT\FIGURES\Regional%20life%20expectancies%20WDI.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wb260060\AppData\Local\Microsoft\Windows\Temporary%20Internet%20Files\Content.Outlook\RM09X3U6\ESS_labor%20force%20by%20health.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wb260060\Documents\Aging\Latvia\Sept%205th%20seminar%20on%20Healthy%20Aging\Eurostat%202012%20LFS%20Reasons%20for%20retirement.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wb260060\Documents\Aging\Latvia\Sept%205th%20seminar%20on%20Healthy%20Aging\Eurostat%202012%20LFS%20Reasons%20for%20retirement.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wb260060\Documents\Aging\Latvia\Sept%205th%20seminar%20on%20Healthy%20Aging\Eurostat%202007%20LFS%20work-related%20health%20problems.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Users\wb260060\Documents\Aging\Latvia\Sept%205th%20seminar%20on%20Healthy%20Aging\Eurostat%202007%20LFS%20work-related%20health%20problems.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Book3"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Users\wb260060\AppData\Local\Microsoft\Windows\Temporary%20Internet%20Files\Content.IE5\Y62UXAD4\VA0120.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C:\Users\wb260060\Documents\Aging\Latvia\Sept%205th%20seminar%20on%20Healthy%20Aging\Back%20pain.xlsx" TargetMode="External"/></Relationships>
</file>

<file path=ppt/charts/_rels/chart18.xml.rels><?xml version="1.0" encoding="UTF-8" standalone="yes"?>
<Relationships xmlns="http://schemas.openxmlformats.org/package/2006/relationships"><Relationship Id="rId3" Type="http://schemas.openxmlformats.org/officeDocument/2006/relationships/chartUserShapes" Target="../drawings/drawing6.xml"/><Relationship Id="rId2" Type="http://schemas.openxmlformats.org/officeDocument/2006/relationships/oleObject" Target="file:///C:\Users\wb452789\Desktop\Healthy%20Ageing\Mail%20Package\Result%201.xlsx" TargetMode="External"/><Relationship Id="rId1" Type="http://schemas.openxmlformats.org/officeDocument/2006/relationships/themeOverride" Target="../theme/themeOverride2.xml"/></Relationships>
</file>

<file path=ppt/charts/_rels/chart19.xml.rels><?xml version="1.0" encoding="UTF-8" standalone="yes"?>
<Relationships xmlns="http://schemas.openxmlformats.org/package/2006/relationships"><Relationship Id="rId1" Type="http://schemas.openxmlformats.org/officeDocument/2006/relationships/oleObject" Target="file:///C:\Users\wb411682\AppData\Local\Temp\notes5E9A66\Result2b_New%20Labels.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wb411682\Documents\AGEING%20REPORT\MORTALITY%20EQUIVALENT%20AGES\MEA%20June%2026%202014.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C:\Users\wb411682\AppData\Local\Temp\notes5E9A66\Result2b_New%20Labels.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C:\Users\wb411682\AppData\Local\Temp\notes5E9A66\Result2b_New%20Labels.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C:\Users\wb411682\AppData\Local\Temp\notes5E9A66\Result2b_New%20Labels.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wb411682\Documents\AGEING%20REPORT\MORTALITY%20EQUIVALENT%20AGES\MEA%20June%2026%202014.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wb411682\Documents\AGEING%20REPORT\HALE%20ANALYSIS\IHME%20HALE%20Working%202%20June%202014.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Users\wb411682\Documents\AGEING%20REPORT\HALE%20ANALYSIS\IHME%20HALE%20Working%2026%20June%202014.xlsx" TargetMode="Externa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file:///C:\Users\wb205804\Documents\Aging\PPT\Oct%202012\F%20Mortality%20Rates.xlsx" TargetMode="External"/><Relationship Id="rId1" Type="http://schemas.openxmlformats.org/officeDocument/2006/relationships/themeOverride" Target="../theme/themeOverride1.xml"/></Relationships>
</file>

<file path=ppt/charts/_rels/chart7.xml.rels><?xml version="1.0" encoding="UTF-8" standalone="yes"?>
<Relationships xmlns="http://schemas.openxmlformats.org/package/2006/relationships"><Relationship Id="rId1" Type="http://schemas.openxmlformats.org/officeDocument/2006/relationships/oleObject" Target="file:///C:\Users\wb260060\Documents\Aging\Latvia\Sept%205th%20seminar%20on%20Healthy%20Aging\Eurostat%202008%20EHIS%20risk%20behaviors.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wb260060\Documents\Aging\Latvia\Sept%205th%20seminar%20on%20Healthy%20Aging\Eurostat%202008%20EHIS%20risk%20behaviors.xls"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wb260060\Documents\Aging\Latvia\Sept%205th%20seminar%20on%20Healthy%20Aging\Eurostat%202012%20SILC%20health%20and%20employment.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East Asia and Pacific</c:v>
          </c:tx>
          <c:marker>
            <c:symbol val="none"/>
          </c:marker>
          <c:cat>
            <c:numRef>
              <c:f>Data!$B$1:$BB$1</c:f>
              <c:numCache>
                <c:formatCode>General</c:formatCode>
                <c:ptCount val="53"/>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pt idx="52">
                  <c:v>2012</c:v>
                </c:pt>
              </c:numCache>
            </c:numRef>
          </c:cat>
          <c:val>
            <c:numRef>
              <c:f>Data!$B$3:$BA$3</c:f>
              <c:numCache>
                <c:formatCode>General</c:formatCode>
                <c:ptCount val="52"/>
                <c:pt idx="0">
                  <c:v>47.986327127669242</c:v>
                </c:pt>
                <c:pt idx="1">
                  <c:v>48.521035007201775</c:v>
                </c:pt>
                <c:pt idx="2">
                  <c:v>49.330295707431269</c:v>
                </c:pt>
                <c:pt idx="3">
                  <c:v>50.590738621425665</c:v>
                </c:pt>
                <c:pt idx="4">
                  <c:v>52.19910096845976</c:v>
                </c:pt>
                <c:pt idx="5">
                  <c:v>54.05777870001414</c:v>
                </c:pt>
                <c:pt idx="6">
                  <c:v>56.091730803466177</c:v>
                </c:pt>
                <c:pt idx="7">
                  <c:v>58.012180510408449</c:v>
                </c:pt>
                <c:pt idx="8">
                  <c:v>59.695989431925923</c:v>
                </c:pt>
                <c:pt idx="9">
                  <c:v>61.092412249946115</c:v>
                </c:pt>
                <c:pt idx="10">
                  <c:v>62.141523778919165</c:v>
                </c:pt>
                <c:pt idx="11">
                  <c:v>62.915397450722232</c:v>
                </c:pt>
                <c:pt idx="12">
                  <c:v>63.470986088833371</c:v>
                </c:pt>
                <c:pt idx="13">
                  <c:v>63.887006466939233</c:v>
                </c:pt>
                <c:pt idx="14">
                  <c:v>64.287691496319553</c:v>
                </c:pt>
                <c:pt idx="15">
                  <c:v>64.669944748697276</c:v>
                </c:pt>
                <c:pt idx="16">
                  <c:v>65.016913803892919</c:v>
                </c:pt>
                <c:pt idx="17">
                  <c:v>65.364752706309844</c:v>
                </c:pt>
                <c:pt idx="18">
                  <c:v>65.686594191827041</c:v>
                </c:pt>
                <c:pt idx="19">
                  <c:v>66.014056015295964</c:v>
                </c:pt>
                <c:pt idx="20">
                  <c:v>66.307843518189685</c:v>
                </c:pt>
                <c:pt idx="21">
                  <c:v>66.646927841485095</c:v>
                </c:pt>
                <c:pt idx="22">
                  <c:v>66.992523703006071</c:v>
                </c:pt>
                <c:pt idx="23">
                  <c:v>67.289586000090097</c:v>
                </c:pt>
                <c:pt idx="24">
                  <c:v>67.617695768923994</c:v>
                </c:pt>
                <c:pt idx="25">
                  <c:v>67.921197433997975</c:v>
                </c:pt>
                <c:pt idx="26">
                  <c:v>68.223858518268671</c:v>
                </c:pt>
                <c:pt idx="27">
                  <c:v>68.515848398162518</c:v>
                </c:pt>
                <c:pt idx="28">
                  <c:v>68.755794046992094</c:v>
                </c:pt>
                <c:pt idx="29">
                  <c:v>69.022519462338281</c:v>
                </c:pt>
                <c:pt idx="30">
                  <c:v>69.247168356196397</c:v>
                </c:pt>
                <c:pt idx="31">
                  <c:v>69.470707645818109</c:v>
                </c:pt>
                <c:pt idx="32">
                  <c:v>69.651944315449072</c:v>
                </c:pt>
                <c:pt idx="33">
                  <c:v>69.832540789035534</c:v>
                </c:pt>
                <c:pt idx="34">
                  <c:v>70.018654445359147</c:v>
                </c:pt>
                <c:pt idx="35">
                  <c:v>70.180709072095112</c:v>
                </c:pt>
                <c:pt idx="36">
                  <c:v>70.442854263489352</c:v>
                </c:pt>
                <c:pt idx="37">
                  <c:v>70.72231212420138</c:v>
                </c:pt>
                <c:pt idx="38">
                  <c:v>71.033589633243963</c:v>
                </c:pt>
                <c:pt idx="39">
                  <c:v>71.392799747405036</c:v>
                </c:pt>
                <c:pt idx="40">
                  <c:v>71.80956448306614</c:v>
                </c:pt>
                <c:pt idx="41">
                  <c:v>72.221073070868783</c:v>
                </c:pt>
                <c:pt idx="42">
                  <c:v>72.600699621934808</c:v>
                </c:pt>
                <c:pt idx="43">
                  <c:v>72.942179075551394</c:v>
                </c:pt>
                <c:pt idx="44">
                  <c:v>73.249784408487912</c:v>
                </c:pt>
                <c:pt idx="45">
                  <c:v>73.483962308518201</c:v>
                </c:pt>
                <c:pt idx="46">
                  <c:v>73.715301674999083</c:v>
                </c:pt>
                <c:pt idx="47">
                  <c:v>73.90230284166023</c:v>
                </c:pt>
                <c:pt idx="48">
                  <c:v>74.072156706272281</c:v>
                </c:pt>
                <c:pt idx="49">
                  <c:v>74.255895963583157</c:v>
                </c:pt>
                <c:pt idx="50">
                  <c:v>74.403218077187645</c:v>
                </c:pt>
                <c:pt idx="51">
                  <c:v>74.546507258255716</c:v>
                </c:pt>
              </c:numCache>
            </c:numRef>
          </c:val>
          <c:smooth val="0"/>
        </c:ser>
        <c:ser>
          <c:idx val="1"/>
          <c:order val="1"/>
          <c:tx>
            <c:v>Europe and Central Asia</c:v>
          </c:tx>
          <c:spPr>
            <a:ln w="38100"/>
          </c:spPr>
          <c:marker>
            <c:symbol val="none"/>
          </c:marker>
          <c:cat>
            <c:numRef>
              <c:f>Data!$B$1:$BB$1</c:f>
              <c:numCache>
                <c:formatCode>General</c:formatCode>
                <c:ptCount val="53"/>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pt idx="52">
                  <c:v>2012</c:v>
                </c:pt>
              </c:numCache>
            </c:numRef>
          </c:cat>
          <c:val>
            <c:numRef>
              <c:f>Data!$B$4:$BA$4</c:f>
              <c:numCache>
                <c:formatCode>General</c:formatCode>
                <c:ptCount val="52"/>
                <c:pt idx="0">
                  <c:v>67.027609306803811</c:v>
                </c:pt>
                <c:pt idx="1">
                  <c:v>67.3918964910402</c:v>
                </c:pt>
                <c:pt idx="2">
                  <c:v>67.486148516932388</c:v>
                </c:pt>
                <c:pt idx="3">
                  <c:v>67.756352868996103</c:v>
                </c:pt>
                <c:pt idx="4">
                  <c:v>68.15426304355384</c:v>
                </c:pt>
                <c:pt idx="5">
                  <c:v>68.306982624507881</c:v>
                </c:pt>
                <c:pt idx="6">
                  <c:v>68.518762184978286</c:v>
                </c:pt>
                <c:pt idx="7">
                  <c:v>68.644795628891998</c:v>
                </c:pt>
                <c:pt idx="8">
                  <c:v>68.717133028739227</c:v>
                </c:pt>
                <c:pt idx="9">
                  <c:v>68.725520851832499</c:v>
                </c:pt>
                <c:pt idx="10">
                  <c:v>69.004923979781708</c:v>
                </c:pt>
                <c:pt idx="11">
                  <c:v>69.1419724906401</c:v>
                </c:pt>
                <c:pt idx="12">
                  <c:v>69.345291233722506</c:v>
                </c:pt>
                <c:pt idx="13">
                  <c:v>69.439552939573161</c:v>
                </c:pt>
                <c:pt idx="14">
                  <c:v>69.641713440509321</c:v>
                </c:pt>
                <c:pt idx="15">
                  <c:v>69.615229425553309</c:v>
                </c:pt>
                <c:pt idx="16">
                  <c:v>69.715529115970497</c:v>
                </c:pt>
                <c:pt idx="17">
                  <c:v>69.887618877970084</c:v>
                </c:pt>
                <c:pt idx="18">
                  <c:v>69.977305341988952</c:v>
                </c:pt>
                <c:pt idx="19">
                  <c:v>70.09665949139054</c:v>
                </c:pt>
                <c:pt idx="20">
                  <c:v>70.201569102555837</c:v>
                </c:pt>
                <c:pt idx="21">
                  <c:v>70.467628484194492</c:v>
                </c:pt>
                <c:pt idx="22">
                  <c:v>70.759657484513994</c:v>
                </c:pt>
                <c:pt idx="23">
                  <c:v>70.831575578789952</c:v>
                </c:pt>
                <c:pt idx="24">
                  <c:v>70.983257033691913</c:v>
                </c:pt>
                <c:pt idx="25">
                  <c:v>71.19596138959092</c:v>
                </c:pt>
                <c:pt idx="26">
                  <c:v>71.67833629300911</c:v>
                </c:pt>
                <c:pt idx="27">
                  <c:v>71.889841034233612</c:v>
                </c:pt>
                <c:pt idx="28">
                  <c:v>72.008967633210474</c:v>
                </c:pt>
                <c:pt idx="29">
                  <c:v>72.064035491140885</c:v>
                </c:pt>
                <c:pt idx="30">
                  <c:v>72.055964218534527</c:v>
                </c:pt>
                <c:pt idx="31">
                  <c:v>71.958809617403546</c:v>
                </c:pt>
                <c:pt idx="32">
                  <c:v>71.872499444536629</c:v>
                </c:pt>
                <c:pt idx="33">
                  <c:v>71.527929646135675</c:v>
                </c:pt>
                <c:pt idx="34">
                  <c:v>71.636264852925919</c:v>
                </c:pt>
                <c:pt idx="35">
                  <c:v>71.829594006412648</c:v>
                </c:pt>
                <c:pt idx="36">
                  <c:v>72.216642672673999</c:v>
                </c:pt>
                <c:pt idx="37">
                  <c:v>72.58547243346905</c:v>
                </c:pt>
                <c:pt idx="38">
                  <c:v>72.808368121317258</c:v>
                </c:pt>
                <c:pt idx="39">
                  <c:v>72.905479421932824</c:v>
                </c:pt>
                <c:pt idx="40">
                  <c:v>73.0360241631371</c:v>
                </c:pt>
                <c:pt idx="41">
                  <c:v>73.337507997368959</c:v>
                </c:pt>
                <c:pt idx="42">
                  <c:v>73.403445622363435</c:v>
                </c:pt>
                <c:pt idx="43">
                  <c:v>73.504870097311723</c:v>
                </c:pt>
                <c:pt idx="44">
                  <c:v>73.939012253032956</c:v>
                </c:pt>
                <c:pt idx="45">
                  <c:v>74.090103379629383</c:v>
                </c:pt>
                <c:pt idx="46">
                  <c:v>74.576703675314775</c:v>
                </c:pt>
                <c:pt idx="47">
                  <c:v>74.918878020805607</c:v>
                </c:pt>
                <c:pt idx="48">
                  <c:v>75.184447313700318</c:v>
                </c:pt>
                <c:pt idx="49">
                  <c:v>75.571630838234938</c:v>
                </c:pt>
                <c:pt idx="50">
                  <c:v>75.862138216561931</c:v>
                </c:pt>
                <c:pt idx="51">
                  <c:v>76.407539974672332</c:v>
                </c:pt>
              </c:numCache>
            </c:numRef>
          </c:val>
          <c:smooth val="0"/>
        </c:ser>
        <c:ser>
          <c:idx val="2"/>
          <c:order val="2"/>
          <c:tx>
            <c:v>Latin America and the Caribbean</c:v>
          </c:tx>
          <c:marker>
            <c:symbol val="none"/>
          </c:marker>
          <c:cat>
            <c:numRef>
              <c:f>Data!$B$1:$BB$1</c:f>
              <c:numCache>
                <c:formatCode>General</c:formatCode>
                <c:ptCount val="53"/>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pt idx="52">
                  <c:v>2012</c:v>
                </c:pt>
              </c:numCache>
            </c:numRef>
          </c:cat>
          <c:val>
            <c:numRef>
              <c:f>Data!$B$5:$BA$5</c:f>
              <c:numCache>
                <c:formatCode>General</c:formatCode>
                <c:ptCount val="52"/>
                <c:pt idx="0">
                  <c:v>56.239301460216545</c:v>
                </c:pt>
                <c:pt idx="1">
                  <c:v>56.71005141414544</c:v>
                </c:pt>
                <c:pt idx="2">
                  <c:v>57.157526082585221</c:v>
                </c:pt>
                <c:pt idx="3">
                  <c:v>57.582606331760992</c:v>
                </c:pt>
                <c:pt idx="4">
                  <c:v>57.988846418146466</c:v>
                </c:pt>
                <c:pt idx="5">
                  <c:v>58.381109987535453</c:v>
                </c:pt>
                <c:pt idx="6">
                  <c:v>58.765478705315964</c:v>
                </c:pt>
                <c:pt idx="7">
                  <c:v>59.147805553605686</c:v>
                </c:pt>
                <c:pt idx="8">
                  <c:v>59.533844544457274</c:v>
                </c:pt>
                <c:pt idx="9">
                  <c:v>59.92830427491144</c:v>
                </c:pt>
                <c:pt idx="10">
                  <c:v>60.334185196821345</c:v>
                </c:pt>
                <c:pt idx="11">
                  <c:v>60.752670005019283</c:v>
                </c:pt>
                <c:pt idx="12">
                  <c:v>61.179820964573139</c:v>
                </c:pt>
                <c:pt idx="13">
                  <c:v>61.612095313202573</c:v>
                </c:pt>
                <c:pt idx="14">
                  <c:v>62.046820187205725</c:v>
                </c:pt>
                <c:pt idx="15">
                  <c:v>62.480687957804946</c:v>
                </c:pt>
                <c:pt idx="16">
                  <c:v>62.911751639738434</c:v>
                </c:pt>
                <c:pt idx="17">
                  <c:v>63.337942701965943</c:v>
                </c:pt>
                <c:pt idx="18">
                  <c:v>63.757687050468085</c:v>
                </c:pt>
                <c:pt idx="19">
                  <c:v>64.170014796420546</c:v>
                </c:pt>
                <c:pt idx="20">
                  <c:v>64.573911069790299</c:v>
                </c:pt>
                <c:pt idx="21">
                  <c:v>64.970157410477057</c:v>
                </c:pt>
                <c:pt idx="22">
                  <c:v>65.361379797508377</c:v>
                </c:pt>
                <c:pt idx="23">
                  <c:v>65.745733802018634</c:v>
                </c:pt>
                <c:pt idx="24">
                  <c:v>66.127030476571605</c:v>
                </c:pt>
                <c:pt idx="25">
                  <c:v>66.504004286617331</c:v>
                </c:pt>
                <c:pt idx="26">
                  <c:v>66.87615921739966</c:v>
                </c:pt>
                <c:pt idx="27">
                  <c:v>67.243174094987808</c:v>
                </c:pt>
                <c:pt idx="28">
                  <c:v>67.603332520805594</c:v>
                </c:pt>
                <c:pt idx="29">
                  <c:v>67.958641678388915</c:v>
                </c:pt>
                <c:pt idx="30">
                  <c:v>68.309964928703351</c:v>
                </c:pt>
                <c:pt idx="31">
                  <c:v>68.659437725993996</c:v>
                </c:pt>
                <c:pt idx="32">
                  <c:v>69.008790873331122</c:v>
                </c:pt>
                <c:pt idx="33">
                  <c:v>69.356073913109228</c:v>
                </c:pt>
                <c:pt idx="34">
                  <c:v>69.702689070751205</c:v>
                </c:pt>
                <c:pt idx="35">
                  <c:v>70.045443783403371</c:v>
                </c:pt>
                <c:pt idx="36">
                  <c:v>70.381658887591698</c:v>
                </c:pt>
                <c:pt idx="37">
                  <c:v>70.709831750604167</c:v>
                </c:pt>
                <c:pt idx="38">
                  <c:v>71.02524331022228</c:v>
                </c:pt>
                <c:pt idx="39">
                  <c:v>71.329510002105621</c:v>
                </c:pt>
                <c:pt idx="40">
                  <c:v>71.628049011580629</c:v>
                </c:pt>
                <c:pt idx="41">
                  <c:v>71.90761525395439</c:v>
                </c:pt>
                <c:pt idx="42">
                  <c:v>72.17934858573129</c:v>
                </c:pt>
                <c:pt idx="43">
                  <c:v>72.439572892511663</c:v>
                </c:pt>
                <c:pt idx="44">
                  <c:v>72.692963206341076</c:v>
                </c:pt>
                <c:pt idx="45">
                  <c:v>72.942198815056059</c:v>
                </c:pt>
                <c:pt idx="46">
                  <c:v>73.189278971545576</c:v>
                </c:pt>
                <c:pt idx="47">
                  <c:v>73.433434085587422</c:v>
                </c:pt>
                <c:pt idx="48">
                  <c:v>73.67727985160613</c:v>
                </c:pt>
                <c:pt idx="49">
                  <c:v>73.915900594383388</c:v>
                </c:pt>
                <c:pt idx="50">
                  <c:v>74.157760546202596</c:v>
                </c:pt>
                <c:pt idx="51">
                  <c:v>74.400158611731413</c:v>
                </c:pt>
              </c:numCache>
            </c:numRef>
          </c:val>
          <c:smooth val="0"/>
        </c:ser>
        <c:ser>
          <c:idx val="3"/>
          <c:order val="3"/>
          <c:tx>
            <c:v>South Asia</c:v>
          </c:tx>
          <c:marker>
            <c:symbol val="none"/>
          </c:marker>
          <c:cat>
            <c:numRef>
              <c:f>Data!$B$1:$BB$1</c:f>
              <c:numCache>
                <c:formatCode>General</c:formatCode>
                <c:ptCount val="53"/>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pt idx="52">
                  <c:v>2012</c:v>
                </c:pt>
              </c:numCache>
            </c:numRef>
          </c:cat>
          <c:val>
            <c:numRef>
              <c:f>Data!$B$6:$BA$6</c:f>
              <c:numCache>
                <c:formatCode>General</c:formatCode>
                <c:ptCount val="52"/>
                <c:pt idx="0">
                  <c:v>42.386182386788668</c:v>
                </c:pt>
                <c:pt idx="1">
                  <c:v>43.109697019905894</c:v>
                </c:pt>
                <c:pt idx="2">
                  <c:v>43.840071609222193</c:v>
                </c:pt>
                <c:pt idx="3">
                  <c:v>44.571806153740368</c:v>
                </c:pt>
                <c:pt idx="4">
                  <c:v>45.306470737092617</c:v>
                </c:pt>
                <c:pt idx="5">
                  <c:v>46.023862429335139</c:v>
                </c:pt>
                <c:pt idx="6">
                  <c:v>46.709984161751926</c:v>
                </c:pt>
                <c:pt idx="7">
                  <c:v>47.35492336409645</c:v>
                </c:pt>
                <c:pt idx="8">
                  <c:v>47.95868166865047</c:v>
                </c:pt>
                <c:pt idx="9">
                  <c:v>48.526941372299767</c:v>
                </c:pt>
                <c:pt idx="10">
                  <c:v>49.082996212002989</c:v>
                </c:pt>
                <c:pt idx="11">
                  <c:v>49.655331766687958</c:v>
                </c:pt>
                <c:pt idx="12">
                  <c:v>50.268151813408842</c:v>
                </c:pt>
                <c:pt idx="13">
                  <c:v>50.931532608635685</c:v>
                </c:pt>
                <c:pt idx="14">
                  <c:v>51.636795183688868</c:v>
                </c:pt>
                <c:pt idx="15">
                  <c:v>52.365986604381021</c:v>
                </c:pt>
                <c:pt idx="16">
                  <c:v>53.089357023011871</c:v>
                </c:pt>
                <c:pt idx="17">
                  <c:v>53.775017066796373</c:v>
                </c:pt>
                <c:pt idx="18">
                  <c:v>54.400970396147009</c:v>
                </c:pt>
                <c:pt idx="19">
                  <c:v>54.958548462884501</c:v>
                </c:pt>
                <c:pt idx="20">
                  <c:v>55.44638582242105</c:v>
                </c:pt>
                <c:pt idx="21">
                  <c:v>55.869278815612276</c:v>
                </c:pt>
                <c:pt idx="22">
                  <c:v>56.255373906549814</c:v>
                </c:pt>
                <c:pt idx="23">
                  <c:v>56.618702391178779</c:v>
                </c:pt>
                <c:pt idx="24">
                  <c:v>56.969238640660535</c:v>
                </c:pt>
                <c:pt idx="25">
                  <c:v>57.312353325293131</c:v>
                </c:pt>
                <c:pt idx="26">
                  <c:v>57.650402648080686</c:v>
                </c:pt>
                <c:pt idx="27">
                  <c:v>57.980394714345636</c:v>
                </c:pt>
                <c:pt idx="28">
                  <c:v>58.301667762978227</c:v>
                </c:pt>
                <c:pt idx="29">
                  <c:v>58.618259916468219</c:v>
                </c:pt>
                <c:pt idx="30">
                  <c:v>58.935321008967477</c:v>
                </c:pt>
                <c:pt idx="31">
                  <c:v>59.258636078403676</c:v>
                </c:pt>
                <c:pt idx="32">
                  <c:v>59.589748339317907</c:v>
                </c:pt>
                <c:pt idx="33">
                  <c:v>59.933177135052624</c:v>
                </c:pt>
                <c:pt idx="34">
                  <c:v>60.291679817520674</c:v>
                </c:pt>
                <c:pt idx="35">
                  <c:v>60.665597123393177</c:v>
                </c:pt>
                <c:pt idx="36">
                  <c:v>61.053773042522316</c:v>
                </c:pt>
                <c:pt idx="37">
                  <c:v>61.451787510891833</c:v>
                </c:pt>
                <c:pt idx="38">
                  <c:v>61.854744496277092</c:v>
                </c:pt>
                <c:pt idx="39">
                  <c:v>62.258529516217401</c:v>
                </c:pt>
                <c:pt idx="40">
                  <c:v>62.657741910563558</c:v>
                </c:pt>
                <c:pt idx="41">
                  <c:v>63.05031592717048</c:v>
                </c:pt>
                <c:pt idx="42">
                  <c:v>63.439313868952034</c:v>
                </c:pt>
                <c:pt idx="43">
                  <c:v>63.822404776715551</c:v>
                </c:pt>
                <c:pt idx="44">
                  <c:v>64.195636539858214</c:v>
                </c:pt>
                <c:pt idx="45">
                  <c:v>64.555712130891678</c:v>
                </c:pt>
                <c:pt idx="46">
                  <c:v>64.900421176147901</c:v>
                </c:pt>
                <c:pt idx="47">
                  <c:v>65.228416739060762</c:v>
                </c:pt>
                <c:pt idx="48">
                  <c:v>65.540642847101111</c:v>
                </c:pt>
                <c:pt idx="49">
                  <c:v>65.837648484260356</c:v>
                </c:pt>
                <c:pt idx="50">
                  <c:v>66.119716616639778</c:v>
                </c:pt>
                <c:pt idx="51">
                  <c:v>66.388858995886864</c:v>
                </c:pt>
              </c:numCache>
            </c:numRef>
          </c:val>
          <c:smooth val="0"/>
        </c:ser>
        <c:ser>
          <c:idx val="4"/>
          <c:order val="4"/>
          <c:tx>
            <c:v>Sub-Saharan Africa</c:v>
          </c:tx>
          <c:marker>
            <c:symbol val="none"/>
          </c:marker>
          <c:cat>
            <c:numRef>
              <c:f>Data!$B$1:$BB$1</c:f>
              <c:numCache>
                <c:formatCode>General</c:formatCode>
                <c:ptCount val="53"/>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pt idx="52">
                  <c:v>2012</c:v>
                </c:pt>
              </c:numCache>
            </c:numRef>
          </c:cat>
          <c:val>
            <c:numRef>
              <c:f>Data!$B$7:$BA$7</c:f>
              <c:numCache>
                <c:formatCode>General</c:formatCode>
                <c:ptCount val="52"/>
                <c:pt idx="0">
                  <c:v>40.20325379508234</c:v>
                </c:pt>
                <c:pt idx="1">
                  <c:v>40.649073321037143</c:v>
                </c:pt>
                <c:pt idx="2">
                  <c:v>41.082634389111234</c:v>
                </c:pt>
                <c:pt idx="3">
                  <c:v>41.503160906933196</c:v>
                </c:pt>
                <c:pt idx="4">
                  <c:v>41.911423126647904</c:v>
                </c:pt>
                <c:pt idx="5">
                  <c:v>42.31054951916844</c:v>
                </c:pt>
                <c:pt idx="6">
                  <c:v>42.704773793699523</c:v>
                </c:pt>
                <c:pt idx="7">
                  <c:v>43.09868684747385</c:v>
                </c:pt>
                <c:pt idx="8">
                  <c:v>43.496376910119892</c:v>
                </c:pt>
                <c:pt idx="9">
                  <c:v>43.899244644849404</c:v>
                </c:pt>
                <c:pt idx="10">
                  <c:v>44.308472604192346</c:v>
                </c:pt>
                <c:pt idx="11">
                  <c:v>44.724619361741219</c:v>
                </c:pt>
                <c:pt idx="12">
                  <c:v>45.142818078638008</c:v>
                </c:pt>
                <c:pt idx="13">
                  <c:v>45.558935280278043</c:v>
                </c:pt>
                <c:pt idx="14">
                  <c:v>45.968649701942219</c:v>
                </c:pt>
                <c:pt idx="15">
                  <c:v>46.369314679198176</c:v>
                </c:pt>
                <c:pt idx="16">
                  <c:v>46.759586240639202</c:v>
                </c:pt>
                <c:pt idx="17">
                  <c:v>47.138001137363773</c:v>
                </c:pt>
                <c:pt idx="18">
                  <c:v>47.503751619582026</c:v>
                </c:pt>
                <c:pt idx="19">
                  <c:v>47.855409492392276</c:v>
                </c:pt>
                <c:pt idx="20">
                  <c:v>48.191102893162174</c:v>
                </c:pt>
                <c:pt idx="21">
                  <c:v>48.508876267538518</c:v>
                </c:pt>
                <c:pt idx="22">
                  <c:v>48.810070019300902</c:v>
                </c:pt>
                <c:pt idx="23">
                  <c:v>49.081814888718178</c:v>
                </c:pt>
                <c:pt idx="24">
                  <c:v>49.329908732889038</c:v>
                </c:pt>
                <c:pt idx="25">
                  <c:v>49.542566318801107</c:v>
                </c:pt>
                <c:pt idx="26">
                  <c:v>49.710975896382266</c:v>
                </c:pt>
                <c:pt idx="27">
                  <c:v>49.833963173046982</c:v>
                </c:pt>
                <c:pt idx="28">
                  <c:v>49.90429852731846</c:v>
                </c:pt>
                <c:pt idx="29">
                  <c:v>49.938761914759823</c:v>
                </c:pt>
                <c:pt idx="30">
                  <c:v>49.94606311456554</c:v>
                </c:pt>
                <c:pt idx="31">
                  <c:v>49.943093244511061</c:v>
                </c:pt>
                <c:pt idx="32">
                  <c:v>49.942157271797505</c:v>
                </c:pt>
                <c:pt idx="33">
                  <c:v>49.937582761097246</c:v>
                </c:pt>
                <c:pt idx="34">
                  <c:v>49.934248785476584</c:v>
                </c:pt>
                <c:pt idx="35">
                  <c:v>49.928109073395703</c:v>
                </c:pt>
                <c:pt idx="36">
                  <c:v>49.924979593105029</c:v>
                </c:pt>
                <c:pt idx="37">
                  <c:v>49.940112599310282</c:v>
                </c:pt>
                <c:pt idx="38">
                  <c:v>49.980274984882961</c:v>
                </c:pt>
                <c:pt idx="39">
                  <c:v>50.067964326286024</c:v>
                </c:pt>
                <c:pt idx="40">
                  <c:v>50.218048239483387</c:v>
                </c:pt>
                <c:pt idx="41">
                  <c:v>50.445317309888281</c:v>
                </c:pt>
                <c:pt idx="42">
                  <c:v>50.761566688079618</c:v>
                </c:pt>
                <c:pt idx="43">
                  <c:v>51.160601944630045</c:v>
                </c:pt>
                <c:pt idx="44">
                  <c:v>51.641747000182676</c:v>
                </c:pt>
                <c:pt idx="45">
                  <c:v>52.195029716747761</c:v>
                </c:pt>
                <c:pt idx="46">
                  <c:v>52.806879920589495</c:v>
                </c:pt>
                <c:pt idx="47">
                  <c:v>53.453085302036619</c:v>
                </c:pt>
                <c:pt idx="48">
                  <c:v>54.107287217613468</c:v>
                </c:pt>
                <c:pt idx="49">
                  <c:v>54.749633717273142</c:v>
                </c:pt>
                <c:pt idx="50">
                  <c:v>55.35942224719706</c:v>
                </c:pt>
                <c:pt idx="51">
                  <c:v>55.92255170338521</c:v>
                </c:pt>
              </c:numCache>
            </c:numRef>
          </c:val>
          <c:smooth val="0"/>
        </c:ser>
        <c:ser>
          <c:idx val="5"/>
          <c:order val="5"/>
          <c:tx>
            <c:v>Middle East and North Africa</c:v>
          </c:tx>
          <c:marker>
            <c:symbol val="none"/>
          </c:marker>
          <c:cat>
            <c:numRef>
              <c:f>Data!$B$1:$BB$1</c:f>
              <c:numCache>
                <c:formatCode>General</c:formatCode>
                <c:ptCount val="53"/>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pt idx="52">
                  <c:v>2012</c:v>
                </c:pt>
              </c:numCache>
            </c:numRef>
          </c:cat>
          <c:val>
            <c:numRef>
              <c:f>Data!$B$8:$BA$8</c:f>
              <c:numCache>
                <c:formatCode>General</c:formatCode>
                <c:ptCount val="52"/>
                <c:pt idx="0">
                  <c:v>46.634652884701573</c:v>
                </c:pt>
                <c:pt idx="1">
                  <c:v>47.757523205523853</c:v>
                </c:pt>
                <c:pt idx="2">
                  <c:v>48.375068105043269</c:v>
                </c:pt>
                <c:pt idx="3">
                  <c:v>48.490872695003397</c:v>
                </c:pt>
                <c:pt idx="4">
                  <c:v>49.094297599477535</c:v>
                </c:pt>
                <c:pt idx="5">
                  <c:v>49.689381680863349</c:v>
                </c:pt>
                <c:pt idx="6">
                  <c:v>50.731980187470093</c:v>
                </c:pt>
                <c:pt idx="7">
                  <c:v>51.278395197675614</c:v>
                </c:pt>
                <c:pt idx="8">
                  <c:v>51.811576034498273</c:v>
                </c:pt>
                <c:pt idx="9">
                  <c:v>52.352010740482719</c:v>
                </c:pt>
                <c:pt idx="10">
                  <c:v>52.916250767503428</c:v>
                </c:pt>
                <c:pt idx="11">
                  <c:v>53.519790994418514</c:v>
                </c:pt>
                <c:pt idx="12">
                  <c:v>54.138439793484572</c:v>
                </c:pt>
                <c:pt idx="13">
                  <c:v>54.828509385565745</c:v>
                </c:pt>
                <c:pt idx="14">
                  <c:v>55.528672329652174</c:v>
                </c:pt>
                <c:pt idx="15">
                  <c:v>56.23262617442866</c:v>
                </c:pt>
                <c:pt idx="16">
                  <c:v>56.904613216005188</c:v>
                </c:pt>
                <c:pt idx="17">
                  <c:v>57.488131592073877</c:v>
                </c:pt>
                <c:pt idx="18">
                  <c:v>57.999467083014721</c:v>
                </c:pt>
                <c:pt idx="19">
                  <c:v>58.445319685077145</c:v>
                </c:pt>
                <c:pt idx="20">
                  <c:v>58.859609976760879</c:v>
                </c:pt>
                <c:pt idx="21">
                  <c:v>59.290985987236319</c:v>
                </c:pt>
                <c:pt idx="22">
                  <c:v>59.776555314789213</c:v>
                </c:pt>
                <c:pt idx="23">
                  <c:v>60.367029629253295</c:v>
                </c:pt>
                <c:pt idx="24">
                  <c:v>61.054909419067549</c:v>
                </c:pt>
                <c:pt idx="25">
                  <c:v>61.835618038804611</c:v>
                </c:pt>
                <c:pt idx="26">
                  <c:v>62.663978483146195</c:v>
                </c:pt>
                <c:pt idx="27">
                  <c:v>63.513907163538356</c:v>
                </c:pt>
                <c:pt idx="28">
                  <c:v>64.311616215817537</c:v>
                </c:pt>
                <c:pt idx="29">
                  <c:v>65.103825796275075</c:v>
                </c:pt>
                <c:pt idx="30">
                  <c:v>65.861737028979718</c:v>
                </c:pt>
                <c:pt idx="31">
                  <c:v>66.462977547109517</c:v>
                </c:pt>
                <c:pt idx="32">
                  <c:v>66.941181846365893</c:v>
                </c:pt>
                <c:pt idx="33">
                  <c:v>67.416532256457259</c:v>
                </c:pt>
                <c:pt idx="34">
                  <c:v>67.837300870397229</c:v>
                </c:pt>
                <c:pt idx="35">
                  <c:v>68.239904544435106</c:v>
                </c:pt>
                <c:pt idx="36">
                  <c:v>68.5792489879816</c:v>
                </c:pt>
                <c:pt idx="37">
                  <c:v>68.877369255385091</c:v>
                </c:pt>
                <c:pt idx="38">
                  <c:v>69.149550694675057</c:v>
                </c:pt>
                <c:pt idx="39">
                  <c:v>69.421161539347537</c:v>
                </c:pt>
                <c:pt idx="40">
                  <c:v>69.665927302057398</c:v>
                </c:pt>
                <c:pt idx="41">
                  <c:v>69.905605726149105</c:v>
                </c:pt>
                <c:pt idx="42">
                  <c:v>70.119288233999328</c:v>
                </c:pt>
                <c:pt idx="43">
                  <c:v>70.320869732686191</c:v>
                </c:pt>
                <c:pt idx="44">
                  <c:v>70.529450676003364</c:v>
                </c:pt>
                <c:pt idx="45">
                  <c:v>70.724010261943832</c:v>
                </c:pt>
                <c:pt idx="46">
                  <c:v>71.027687352589282</c:v>
                </c:pt>
                <c:pt idx="47">
                  <c:v>71.230137789404949</c:v>
                </c:pt>
                <c:pt idx="48">
                  <c:v>71.346959013331414</c:v>
                </c:pt>
                <c:pt idx="49">
                  <c:v>71.561367889426364</c:v>
                </c:pt>
                <c:pt idx="50">
                  <c:v>71.771083298005991</c:v>
                </c:pt>
                <c:pt idx="51">
                  <c:v>71.980053922637708</c:v>
                </c:pt>
              </c:numCache>
            </c:numRef>
          </c:val>
          <c:smooth val="0"/>
        </c:ser>
        <c:ser>
          <c:idx val="6"/>
          <c:order val="6"/>
          <c:tx>
            <c:v>EU-15</c:v>
          </c:tx>
          <c:marker>
            <c:symbol val="none"/>
          </c:marker>
          <c:cat>
            <c:numRef>
              <c:f>Data!$B$1:$BB$1</c:f>
              <c:numCache>
                <c:formatCode>General</c:formatCode>
                <c:ptCount val="53"/>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pt idx="52">
                  <c:v>2012</c:v>
                </c:pt>
              </c:numCache>
            </c:numRef>
          </c:cat>
          <c:val>
            <c:numRef>
              <c:f>Data!$B$9:$BA$9</c:f>
              <c:numCache>
                <c:formatCode>General</c:formatCode>
                <c:ptCount val="52"/>
                <c:pt idx="10">
                  <c:v>71.819999999999993</c:v>
                </c:pt>
                <c:pt idx="11">
                  <c:v>71.98</c:v>
                </c:pt>
                <c:pt idx="12">
                  <c:v>72.2</c:v>
                </c:pt>
                <c:pt idx="13">
                  <c:v>72.31</c:v>
                </c:pt>
                <c:pt idx="14">
                  <c:v>72.5</c:v>
                </c:pt>
                <c:pt idx="15">
                  <c:v>72.69</c:v>
                </c:pt>
                <c:pt idx="16">
                  <c:v>72.989999999999995</c:v>
                </c:pt>
                <c:pt idx="17">
                  <c:v>73.52</c:v>
                </c:pt>
                <c:pt idx="18">
                  <c:v>73.759999999999991</c:v>
                </c:pt>
                <c:pt idx="19">
                  <c:v>74</c:v>
                </c:pt>
                <c:pt idx="20">
                  <c:v>74.180000000000007</c:v>
                </c:pt>
                <c:pt idx="21">
                  <c:v>74.47</c:v>
                </c:pt>
                <c:pt idx="22">
                  <c:v>74.682912243547321</c:v>
                </c:pt>
                <c:pt idx="23">
                  <c:v>74.896433210385268</c:v>
                </c:pt>
                <c:pt idx="24">
                  <c:v>75.110564640874259</c:v>
                </c:pt>
                <c:pt idx="25">
                  <c:v>75.325308280350484</c:v>
                </c:pt>
                <c:pt idx="26">
                  <c:v>75.55</c:v>
                </c:pt>
                <c:pt idx="27">
                  <c:v>76.010000000000005</c:v>
                </c:pt>
                <c:pt idx="28">
                  <c:v>76.16</c:v>
                </c:pt>
                <c:pt idx="29">
                  <c:v>76.34</c:v>
                </c:pt>
                <c:pt idx="30">
                  <c:v>76.474999999999994</c:v>
                </c:pt>
                <c:pt idx="31">
                  <c:v>76.61</c:v>
                </c:pt>
                <c:pt idx="32">
                  <c:v>76.97</c:v>
                </c:pt>
                <c:pt idx="33">
                  <c:v>76.989999999999995</c:v>
                </c:pt>
                <c:pt idx="34">
                  <c:v>77.41</c:v>
                </c:pt>
                <c:pt idx="35">
                  <c:v>77.510000000000005</c:v>
                </c:pt>
                <c:pt idx="36">
                  <c:v>77.739999999999995</c:v>
                </c:pt>
                <c:pt idx="37">
                  <c:v>78.099999999999994</c:v>
                </c:pt>
                <c:pt idx="38">
                  <c:v>78.314878306878299</c:v>
                </c:pt>
                <c:pt idx="39">
                  <c:v>78.53034781333109</c:v>
                </c:pt>
                <c:pt idx="40">
                  <c:v>78.75</c:v>
                </c:pt>
                <c:pt idx="41">
                  <c:v>79.02</c:v>
                </c:pt>
                <c:pt idx="42">
                  <c:v>79.069999999999993</c:v>
                </c:pt>
                <c:pt idx="43">
                  <c:v>79.12</c:v>
                </c:pt>
                <c:pt idx="44">
                  <c:v>79.760000000000005</c:v>
                </c:pt>
                <c:pt idx="45">
                  <c:v>80.053392849762346</c:v>
                </c:pt>
                <c:pt idx="46">
                  <c:v>80.347864929267573</c:v>
                </c:pt>
                <c:pt idx="47">
                  <c:v>80.650000000000006</c:v>
                </c:pt>
                <c:pt idx="48">
                  <c:v>80.87</c:v>
                </c:pt>
                <c:pt idx="49">
                  <c:v>81.09</c:v>
                </c:pt>
                <c:pt idx="50">
                  <c:v>81.37</c:v>
                </c:pt>
                <c:pt idx="51">
                  <c:v>81.510000000000005</c:v>
                </c:pt>
              </c:numCache>
            </c:numRef>
          </c:val>
          <c:smooth val="0"/>
        </c:ser>
        <c:dLbls>
          <c:showLegendKey val="0"/>
          <c:showVal val="0"/>
          <c:showCatName val="0"/>
          <c:showSerName val="0"/>
          <c:showPercent val="0"/>
          <c:showBubbleSize val="0"/>
        </c:dLbls>
        <c:marker val="1"/>
        <c:smooth val="0"/>
        <c:axId val="141420800"/>
        <c:axId val="141472128"/>
      </c:lineChart>
      <c:catAx>
        <c:axId val="141420800"/>
        <c:scaling>
          <c:orientation val="minMax"/>
        </c:scaling>
        <c:delete val="0"/>
        <c:axPos val="b"/>
        <c:title>
          <c:tx>
            <c:rich>
              <a:bodyPr/>
              <a:lstStyle/>
              <a:p>
                <a:pPr>
                  <a:defRPr sz="1400"/>
                </a:pPr>
                <a:r>
                  <a:rPr lang="en-US" sz="1400"/>
                  <a:t>Year</a:t>
                </a:r>
              </a:p>
            </c:rich>
          </c:tx>
          <c:layout>
            <c:manualLayout>
              <c:xMode val="edge"/>
              <c:yMode val="edge"/>
              <c:x val="0.39929551419708892"/>
              <c:y val="0.9278951241978779"/>
            </c:manualLayout>
          </c:layout>
          <c:overlay val="0"/>
        </c:title>
        <c:numFmt formatCode="General" sourceLinked="1"/>
        <c:majorTickMark val="out"/>
        <c:minorTickMark val="none"/>
        <c:tickLblPos val="nextTo"/>
        <c:txPr>
          <a:bodyPr/>
          <a:lstStyle/>
          <a:p>
            <a:pPr>
              <a:defRPr sz="1200" b="1"/>
            </a:pPr>
            <a:endParaRPr lang="en-US"/>
          </a:p>
        </c:txPr>
        <c:crossAx val="141472128"/>
        <c:crosses val="autoZero"/>
        <c:auto val="1"/>
        <c:lblAlgn val="ctr"/>
        <c:lblOffset val="100"/>
        <c:noMultiLvlLbl val="0"/>
      </c:catAx>
      <c:valAx>
        <c:axId val="141472128"/>
        <c:scaling>
          <c:orientation val="minMax"/>
          <c:min val="35"/>
        </c:scaling>
        <c:delete val="0"/>
        <c:axPos val="l"/>
        <c:title>
          <c:tx>
            <c:rich>
              <a:bodyPr rot="-5400000" vert="horz"/>
              <a:lstStyle/>
              <a:p>
                <a:pPr>
                  <a:defRPr sz="1400"/>
                </a:pPr>
                <a:r>
                  <a:rPr lang="en-US" sz="1400"/>
                  <a:t>Life expectancy at birth, total (years)</a:t>
                </a:r>
              </a:p>
            </c:rich>
          </c:tx>
          <c:layout>
            <c:manualLayout>
              <c:xMode val="edge"/>
              <c:yMode val="edge"/>
              <c:x val="6.0606060606060606E-3"/>
              <c:y val="0.12520981722563795"/>
            </c:manualLayout>
          </c:layout>
          <c:overlay val="0"/>
        </c:title>
        <c:numFmt formatCode="General" sourceLinked="1"/>
        <c:majorTickMark val="out"/>
        <c:minorTickMark val="none"/>
        <c:tickLblPos val="nextTo"/>
        <c:txPr>
          <a:bodyPr/>
          <a:lstStyle/>
          <a:p>
            <a:pPr>
              <a:defRPr sz="1400" b="1"/>
            </a:pPr>
            <a:endParaRPr lang="en-US"/>
          </a:p>
        </c:txPr>
        <c:crossAx val="141420800"/>
        <c:crosses val="autoZero"/>
        <c:crossBetween val="between"/>
      </c:valAx>
    </c:plotArea>
    <c:legend>
      <c:legendPos val="r"/>
      <c:layout>
        <c:manualLayout>
          <c:xMode val="edge"/>
          <c:yMode val="edge"/>
          <c:x val="0.68089453591028393"/>
          <c:y val="0.11552458559647968"/>
          <c:w val="0.30498902409926032"/>
          <c:h val="0.74408012953701974"/>
        </c:manualLayout>
      </c:layout>
      <c:overlay val="0"/>
      <c:txPr>
        <a:bodyPr/>
        <a:lstStyle/>
        <a:p>
          <a:pPr>
            <a:defRPr sz="1400" b="1"/>
          </a:pPr>
          <a:endParaRPr lang="en-US"/>
        </a:p>
      </c:txPr>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b="1" i="0" u="none" strike="noStrike" baseline="0" dirty="0">
                <a:effectLst/>
              </a:rPr>
              <a:t>Labor </a:t>
            </a:r>
            <a:r>
              <a:rPr lang="en-US" sz="1200" b="1" i="0" u="none" strike="noStrike" baseline="0" dirty="0" smtClean="0">
                <a:effectLst/>
              </a:rPr>
              <a:t>Market status of respondents </a:t>
            </a:r>
            <a:r>
              <a:rPr lang="en-US" sz="1200" b="1" i="0" u="none" strike="noStrike" baseline="0" dirty="0">
                <a:effectLst/>
              </a:rPr>
              <a:t>aged 50</a:t>
            </a:r>
            <a:r>
              <a:rPr lang="en-US" sz="1200" b="1" i="0" u="none" strike="noStrike" baseline="0" dirty="0" smtClean="0">
                <a:effectLst/>
              </a:rPr>
              <a:t>+ who self-report as “not hampered in daily activities” </a:t>
            </a:r>
            <a:r>
              <a:rPr lang="en-US" sz="1200" b="1" i="0" u="none" strike="noStrike" baseline="0" dirty="0">
                <a:effectLst/>
              </a:rPr>
              <a:t>(2008)</a:t>
            </a:r>
            <a:endParaRPr lang="en-US" sz="1200" dirty="0"/>
          </a:p>
        </c:rich>
      </c:tx>
      <c:layout/>
      <c:overlay val="0"/>
    </c:title>
    <c:autoTitleDeleted val="0"/>
    <c:plotArea>
      <c:layout/>
      <c:barChart>
        <c:barDir val="col"/>
        <c:grouping val="clustered"/>
        <c:varyColors val="0"/>
        <c:ser>
          <c:idx val="0"/>
          <c:order val="0"/>
          <c:tx>
            <c:strRef>
              <c:f>'By ADL (2)'!$B$4</c:f>
              <c:strCache>
                <c:ptCount val="1"/>
                <c:pt idx="0">
                  <c:v>Paid work</c:v>
                </c:pt>
              </c:strCache>
            </c:strRef>
          </c:tx>
          <c:spPr>
            <a:solidFill>
              <a:srgbClr val="0070C0"/>
            </a:solidFill>
          </c:spPr>
          <c:invertIfNegative val="0"/>
          <c:cat>
            <c:strRef>
              <c:f>'By ADL (2)'!$A$5:$A$32</c:f>
              <c:strCache>
                <c:ptCount val="28"/>
                <c:pt idx="0">
                  <c:v>Estonia</c:v>
                </c:pt>
                <c:pt idx="1">
                  <c:v>Norway</c:v>
                </c:pt>
                <c:pt idx="2">
                  <c:v>Sweden</c:v>
                </c:pt>
                <c:pt idx="3">
                  <c:v>Czech Republic</c:v>
                </c:pt>
                <c:pt idx="4">
                  <c:v>Russian Federation</c:v>
                </c:pt>
                <c:pt idx="5">
                  <c:v>Finland</c:v>
                </c:pt>
                <c:pt idx="6">
                  <c:v>Netherlands</c:v>
                </c:pt>
                <c:pt idx="7">
                  <c:v>Latvia</c:v>
                </c:pt>
                <c:pt idx="8">
                  <c:v>Switzerland</c:v>
                </c:pt>
                <c:pt idx="9">
                  <c:v>United Kingdom</c:v>
                </c:pt>
                <c:pt idx="10">
                  <c:v>Cyprus</c:v>
                </c:pt>
                <c:pt idx="11">
                  <c:v>Bulgaria</c:v>
                </c:pt>
                <c:pt idx="12">
                  <c:v>Denmark</c:v>
                </c:pt>
                <c:pt idx="13">
                  <c:v>Slovakia</c:v>
                </c:pt>
                <c:pt idx="14">
                  <c:v>Germany</c:v>
                </c:pt>
                <c:pt idx="15">
                  <c:v>Ukraine</c:v>
                </c:pt>
                <c:pt idx="16">
                  <c:v>Poland</c:v>
                </c:pt>
                <c:pt idx="17">
                  <c:v>Ireland</c:v>
                </c:pt>
                <c:pt idx="18">
                  <c:v>Spain</c:v>
                </c:pt>
                <c:pt idx="19">
                  <c:v>Greece</c:v>
                </c:pt>
                <c:pt idx="20">
                  <c:v>France</c:v>
                </c:pt>
                <c:pt idx="21">
                  <c:v>Belgium</c:v>
                </c:pt>
                <c:pt idx="22">
                  <c:v>Hungary</c:v>
                </c:pt>
                <c:pt idx="23">
                  <c:v>Portugal</c:v>
                </c:pt>
                <c:pt idx="24">
                  <c:v>Romania</c:v>
                </c:pt>
                <c:pt idx="25">
                  <c:v>Slovenia</c:v>
                </c:pt>
                <c:pt idx="26">
                  <c:v>Croatia</c:v>
                </c:pt>
                <c:pt idx="27">
                  <c:v>Turkey</c:v>
                </c:pt>
              </c:strCache>
            </c:strRef>
          </c:cat>
          <c:val>
            <c:numRef>
              <c:f>'By ADL (2)'!$B$5:$B$32</c:f>
              <c:numCache>
                <c:formatCode>General</c:formatCode>
                <c:ptCount val="28"/>
                <c:pt idx="0">
                  <c:v>61.1</c:v>
                </c:pt>
                <c:pt idx="1">
                  <c:v>60.7</c:v>
                </c:pt>
                <c:pt idx="2">
                  <c:v>55.9</c:v>
                </c:pt>
                <c:pt idx="3">
                  <c:v>54</c:v>
                </c:pt>
                <c:pt idx="4">
                  <c:v>53.4</c:v>
                </c:pt>
                <c:pt idx="5">
                  <c:v>51.2</c:v>
                </c:pt>
                <c:pt idx="6">
                  <c:v>48.6</c:v>
                </c:pt>
                <c:pt idx="7">
                  <c:v>48.4</c:v>
                </c:pt>
                <c:pt idx="8">
                  <c:v>47.2</c:v>
                </c:pt>
                <c:pt idx="9">
                  <c:v>45.9</c:v>
                </c:pt>
                <c:pt idx="10">
                  <c:v>45.5</c:v>
                </c:pt>
                <c:pt idx="11">
                  <c:v>44.4</c:v>
                </c:pt>
                <c:pt idx="12">
                  <c:v>43.5</c:v>
                </c:pt>
                <c:pt idx="13">
                  <c:v>42.9</c:v>
                </c:pt>
                <c:pt idx="14">
                  <c:v>42.8</c:v>
                </c:pt>
                <c:pt idx="15">
                  <c:v>42</c:v>
                </c:pt>
                <c:pt idx="16">
                  <c:v>41.6</c:v>
                </c:pt>
                <c:pt idx="17">
                  <c:v>40.4</c:v>
                </c:pt>
                <c:pt idx="18">
                  <c:v>40.1</c:v>
                </c:pt>
                <c:pt idx="19">
                  <c:v>39</c:v>
                </c:pt>
                <c:pt idx="20">
                  <c:v>37.700000000000003</c:v>
                </c:pt>
                <c:pt idx="21">
                  <c:v>35.9</c:v>
                </c:pt>
                <c:pt idx="22">
                  <c:v>35.299999999999997</c:v>
                </c:pt>
                <c:pt idx="23">
                  <c:v>31.8</c:v>
                </c:pt>
                <c:pt idx="24">
                  <c:v>27.7</c:v>
                </c:pt>
                <c:pt idx="25">
                  <c:v>27</c:v>
                </c:pt>
                <c:pt idx="26">
                  <c:v>25.7</c:v>
                </c:pt>
                <c:pt idx="27">
                  <c:v>16.399999999999999</c:v>
                </c:pt>
              </c:numCache>
            </c:numRef>
          </c:val>
        </c:ser>
        <c:ser>
          <c:idx val="1"/>
          <c:order val="1"/>
          <c:tx>
            <c:strRef>
              <c:f>'By ADL (2)'!$C$4</c:f>
              <c:strCache>
                <c:ptCount val="1"/>
                <c:pt idx="0">
                  <c:v>Unemployed, looking for job</c:v>
                </c:pt>
              </c:strCache>
            </c:strRef>
          </c:tx>
          <c:spPr>
            <a:solidFill>
              <a:srgbClr val="C00000"/>
            </a:solidFill>
          </c:spPr>
          <c:invertIfNegative val="0"/>
          <c:cat>
            <c:strRef>
              <c:f>'By ADL (2)'!$A$5:$A$32</c:f>
              <c:strCache>
                <c:ptCount val="28"/>
                <c:pt idx="0">
                  <c:v>Estonia</c:v>
                </c:pt>
                <c:pt idx="1">
                  <c:v>Norway</c:v>
                </c:pt>
                <c:pt idx="2">
                  <c:v>Sweden</c:v>
                </c:pt>
                <c:pt idx="3">
                  <c:v>Czech Republic</c:v>
                </c:pt>
                <c:pt idx="4">
                  <c:v>Russian Federation</c:v>
                </c:pt>
                <c:pt idx="5">
                  <c:v>Finland</c:v>
                </c:pt>
                <c:pt idx="6">
                  <c:v>Netherlands</c:v>
                </c:pt>
                <c:pt idx="7">
                  <c:v>Latvia</c:v>
                </c:pt>
                <c:pt idx="8">
                  <c:v>Switzerland</c:v>
                </c:pt>
                <c:pt idx="9">
                  <c:v>United Kingdom</c:v>
                </c:pt>
                <c:pt idx="10">
                  <c:v>Cyprus</c:v>
                </c:pt>
                <c:pt idx="11">
                  <c:v>Bulgaria</c:v>
                </c:pt>
                <c:pt idx="12">
                  <c:v>Denmark</c:v>
                </c:pt>
                <c:pt idx="13">
                  <c:v>Slovakia</c:v>
                </c:pt>
                <c:pt idx="14">
                  <c:v>Germany</c:v>
                </c:pt>
                <c:pt idx="15">
                  <c:v>Ukraine</c:v>
                </c:pt>
                <c:pt idx="16">
                  <c:v>Poland</c:v>
                </c:pt>
                <c:pt idx="17">
                  <c:v>Ireland</c:v>
                </c:pt>
                <c:pt idx="18">
                  <c:v>Spain</c:v>
                </c:pt>
                <c:pt idx="19">
                  <c:v>Greece</c:v>
                </c:pt>
                <c:pt idx="20">
                  <c:v>France</c:v>
                </c:pt>
                <c:pt idx="21">
                  <c:v>Belgium</c:v>
                </c:pt>
                <c:pt idx="22">
                  <c:v>Hungary</c:v>
                </c:pt>
                <c:pt idx="23">
                  <c:v>Portugal</c:v>
                </c:pt>
                <c:pt idx="24">
                  <c:v>Romania</c:v>
                </c:pt>
                <c:pt idx="25">
                  <c:v>Slovenia</c:v>
                </c:pt>
                <c:pt idx="26">
                  <c:v>Croatia</c:v>
                </c:pt>
                <c:pt idx="27">
                  <c:v>Turkey</c:v>
                </c:pt>
              </c:strCache>
            </c:strRef>
          </c:cat>
          <c:val>
            <c:numRef>
              <c:f>'By ADL (2)'!$C$5:$C$32</c:f>
              <c:numCache>
                <c:formatCode>General</c:formatCode>
                <c:ptCount val="28"/>
                <c:pt idx="0">
                  <c:v>1.8</c:v>
                </c:pt>
                <c:pt idx="1">
                  <c:v>0.6</c:v>
                </c:pt>
                <c:pt idx="2">
                  <c:v>1.2</c:v>
                </c:pt>
                <c:pt idx="3">
                  <c:v>1.2</c:v>
                </c:pt>
                <c:pt idx="4">
                  <c:v>1</c:v>
                </c:pt>
                <c:pt idx="5">
                  <c:v>1.5</c:v>
                </c:pt>
                <c:pt idx="6">
                  <c:v>0.6</c:v>
                </c:pt>
                <c:pt idx="7">
                  <c:v>6.7</c:v>
                </c:pt>
                <c:pt idx="8">
                  <c:v>0.8</c:v>
                </c:pt>
                <c:pt idx="9">
                  <c:v>1.3</c:v>
                </c:pt>
                <c:pt idx="10">
                  <c:v>0.3</c:v>
                </c:pt>
                <c:pt idx="11">
                  <c:v>6.1</c:v>
                </c:pt>
                <c:pt idx="12">
                  <c:v>1.5</c:v>
                </c:pt>
                <c:pt idx="13">
                  <c:v>2.8</c:v>
                </c:pt>
                <c:pt idx="14">
                  <c:v>2.6</c:v>
                </c:pt>
                <c:pt idx="15">
                  <c:v>4.5</c:v>
                </c:pt>
                <c:pt idx="16">
                  <c:v>1.8</c:v>
                </c:pt>
                <c:pt idx="17">
                  <c:v>5.2</c:v>
                </c:pt>
                <c:pt idx="18">
                  <c:v>1.5</c:v>
                </c:pt>
                <c:pt idx="19">
                  <c:v>2.5</c:v>
                </c:pt>
                <c:pt idx="20">
                  <c:v>1.1000000000000001</c:v>
                </c:pt>
                <c:pt idx="21">
                  <c:v>1</c:v>
                </c:pt>
                <c:pt idx="22">
                  <c:v>4</c:v>
                </c:pt>
                <c:pt idx="23">
                  <c:v>3.2</c:v>
                </c:pt>
                <c:pt idx="24">
                  <c:v>1</c:v>
                </c:pt>
                <c:pt idx="25">
                  <c:v>0.8</c:v>
                </c:pt>
                <c:pt idx="26">
                  <c:v>4.3</c:v>
                </c:pt>
                <c:pt idx="27">
                  <c:v>5.0999999999999996</c:v>
                </c:pt>
              </c:numCache>
            </c:numRef>
          </c:val>
        </c:ser>
        <c:ser>
          <c:idx val="2"/>
          <c:order val="2"/>
          <c:tx>
            <c:strRef>
              <c:f>'By ADL (2)'!$D$4</c:f>
              <c:strCache>
                <c:ptCount val="1"/>
                <c:pt idx="0">
                  <c:v>Retired</c:v>
                </c:pt>
              </c:strCache>
            </c:strRef>
          </c:tx>
          <c:spPr>
            <a:solidFill>
              <a:srgbClr val="92D050"/>
            </a:solidFill>
          </c:spPr>
          <c:invertIfNegative val="0"/>
          <c:cat>
            <c:strRef>
              <c:f>'By ADL (2)'!$A$5:$A$32</c:f>
              <c:strCache>
                <c:ptCount val="28"/>
                <c:pt idx="0">
                  <c:v>Estonia</c:v>
                </c:pt>
                <c:pt idx="1">
                  <c:v>Norway</c:v>
                </c:pt>
                <c:pt idx="2">
                  <c:v>Sweden</c:v>
                </c:pt>
                <c:pt idx="3">
                  <c:v>Czech Republic</c:v>
                </c:pt>
                <c:pt idx="4">
                  <c:v>Russian Federation</c:v>
                </c:pt>
                <c:pt idx="5">
                  <c:v>Finland</c:v>
                </c:pt>
                <c:pt idx="6">
                  <c:v>Netherlands</c:v>
                </c:pt>
                <c:pt idx="7">
                  <c:v>Latvia</c:v>
                </c:pt>
                <c:pt idx="8">
                  <c:v>Switzerland</c:v>
                </c:pt>
                <c:pt idx="9">
                  <c:v>United Kingdom</c:v>
                </c:pt>
                <c:pt idx="10">
                  <c:v>Cyprus</c:v>
                </c:pt>
                <c:pt idx="11">
                  <c:v>Bulgaria</c:v>
                </c:pt>
                <c:pt idx="12">
                  <c:v>Denmark</c:v>
                </c:pt>
                <c:pt idx="13">
                  <c:v>Slovakia</c:v>
                </c:pt>
                <c:pt idx="14">
                  <c:v>Germany</c:v>
                </c:pt>
                <c:pt idx="15">
                  <c:v>Ukraine</c:v>
                </c:pt>
                <c:pt idx="16">
                  <c:v>Poland</c:v>
                </c:pt>
                <c:pt idx="17">
                  <c:v>Ireland</c:v>
                </c:pt>
                <c:pt idx="18">
                  <c:v>Spain</c:v>
                </c:pt>
                <c:pt idx="19">
                  <c:v>Greece</c:v>
                </c:pt>
                <c:pt idx="20">
                  <c:v>France</c:v>
                </c:pt>
                <c:pt idx="21">
                  <c:v>Belgium</c:v>
                </c:pt>
                <c:pt idx="22">
                  <c:v>Hungary</c:v>
                </c:pt>
                <c:pt idx="23">
                  <c:v>Portugal</c:v>
                </c:pt>
                <c:pt idx="24">
                  <c:v>Romania</c:v>
                </c:pt>
                <c:pt idx="25">
                  <c:v>Slovenia</c:v>
                </c:pt>
                <c:pt idx="26">
                  <c:v>Croatia</c:v>
                </c:pt>
                <c:pt idx="27">
                  <c:v>Turkey</c:v>
                </c:pt>
              </c:strCache>
            </c:strRef>
          </c:cat>
          <c:val>
            <c:numRef>
              <c:f>'By ADL (2)'!$D$5:$D$32</c:f>
              <c:numCache>
                <c:formatCode>General</c:formatCode>
                <c:ptCount val="28"/>
                <c:pt idx="0">
                  <c:v>33.299999999999997</c:v>
                </c:pt>
                <c:pt idx="1">
                  <c:v>34.200000000000003</c:v>
                </c:pt>
                <c:pt idx="2">
                  <c:v>37.299999999999997</c:v>
                </c:pt>
                <c:pt idx="3">
                  <c:v>39.6</c:v>
                </c:pt>
                <c:pt idx="4">
                  <c:v>41.1</c:v>
                </c:pt>
                <c:pt idx="5">
                  <c:v>43.4</c:v>
                </c:pt>
                <c:pt idx="6">
                  <c:v>30.2</c:v>
                </c:pt>
                <c:pt idx="7">
                  <c:v>34.200000000000003</c:v>
                </c:pt>
                <c:pt idx="8">
                  <c:v>39.4</c:v>
                </c:pt>
                <c:pt idx="9">
                  <c:v>44.5</c:v>
                </c:pt>
                <c:pt idx="10">
                  <c:v>27.3</c:v>
                </c:pt>
                <c:pt idx="11">
                  <c:v>39.1</c:v>
                </c:pt>
                <c:pt idx="12">
                  <c:v>49</c:v>
                </c:pt>
                <c:pt idx="13">
                  <c:v>42.4</c:v>
                </c:pt>
                <c:pt idx="14">
                  <c:v>43.4</c:v>
                </c:pt>
                <c:pt idx="15">
                  <c:v>42.5</c:v>
                </c:pt>
                <c:pt idx="16">
                  <c:v>49.6</c:v>
                </c:pt>
                <c:pt idx="17">
                  <c:v>31.6</c:v>
                </c:pt>
                <c:pt idx="18">
                  <c:v>32.6</c:v>
                </c:pt>
                <c:pt idx="19">
                  <c:v>37.200000000000003</c:v>
                </c:pt>
                <c:pt idx="20">
                  <c:v>53.3</c:v>
                </c:pt>
                <c:pt idx="21">
                  <c:v>44.9</c:v>
                </c:pt>
                <c:pt idx="22">
                  <c:v>54</c:v>
                </c:pt>
                <c:pt idx="23">
                  <c:v>47.9</c:v>
                </c:pt>
                <c:pt idx="24">
                  <c:v>51</c:v>
                </c:pt>
                <c:pt idx="25">
                  <c:v>52.2</c:v>
                </c:pt>
                <c:pt idx="26">
                  <c:v>48.5</c:v>
                </c:pt>
                <c:pt idx="27">
                  <c:v>29.7</c:v>
                </c:pt>
              </c:numCache>
            </c:numRef>
          </c:val>
        </c:ser>
        <c:ser>
          <c:idx val="3"/>
          <c:order val="3"/>
          <c:tx>
            <c:strRef>
              <c:f>'By ADL (2)'!$E$4</c:f>
              <c:strCache>
                <c:ptCount val="1"/>
                <c:pt idx="0">
                  <c:v>Other inactive</c:v>
                </c:pt>
              </c:strCache>
            </c:strRef>
          </c:tx>
          <c:spPr>
            <a:solidFill>
              <a:srgbClr val="7030A0"/>
            </a:solidFill>
          </c:spPr>
          <c:invertIfNegative val="0"/>
          <c:cat>
            <c:strRef>
              <c:f>'By ADL (2)'!$A$5:$A$32</c:f>
              <c:strCache>
                <c:ptCount val="28"/>
                <c:pt idx="0">
                  <c:v>Estonia</c:v>
                </c:pt>
                <c:pt idx="1">
                  <c:v>Norway</c:v>
                </c:pt>
                <c:pt idx="2">
                  <c:v>Sweden</c:v>
                </c:pt>
                <c:pt idx="3">
                  <c:v>Czech Republic</c:v>
                </c:pt>
                <c:pt idx="4">
                  <c:v>Russian Federation</c:v>
                </c:pt>
                <c:pt idx="5">
                  <c:v>Finland</c:v>
                </c:pt>
                <c:pt idx="6">
                  <c:v>Netherlands</c:v>
                </c:pt>
                <c:pt idx="7">
                  <c:v>Latvia</c:v>
                </c:pt>
                <c:pt idx="8">
                  <c:v>Switzerland</c:v>
                </c:pt>
                <c:pt idx="9">
                  <c:v>United Kingdom</c:v>
                </c:pt>
                <c:pt idx="10">
                  <c:v>Cyprus</c:v>
                </c:pt>
                <c:pt idx="11">
                  <c:v>Bulgaria</c:v>
                </c:pt>
                <c:pt idx="12">
                  <c:v>Denmark</c:v>
                </c:pt>
                <c:pt idx="13">
                  <c:v>Slovakia</c:v>
                </c:pt>
                <c:pt idx="14">
                  <c:v>Germany</c:v>
                </c:pt>
                <c:pt idx="15">
                  <c:v>Ukraine</c:v>
                </c:pt>
                <c:pt idx="16">
                  <c:v>Poland</c:v>
                </c:pt>
                <c:pt idx="17">
                  <c:v>Ireland</c:v>
                </c:pt>
                <c:pt idx="18">
                  <c:v>Spain</c:v>
                </c:pt>
                <c:pt idx="19">
                  <c:v>Greece</c:v>
                </c:pt>
                <c:pt idx="20">
                  <c:v>France</c:v>
                </c:pt>
                <c:pt idx="21">
                  <c:v>Belgium</c:v>
                </c:pt>
                <c:pt idx="22">
                  <c:v>Hungary</c:v>
                </c:pt>
                <c:pt idx="23">
                  <c:v>Portugal</c:v>
                </c:pt>
                <c:pt idx="24">
                  <c:v>Romania</c:v>
                </c:pt>
                <c:pt idx="25">
                  <c:v>Slovenia</c:v>
                </c:pt>
                <c:pt idx="26">
                  <c:v>Croatia</c:v>
                </c:pt>
                <c:pt idx="27">
                  <c:v>Turkey</c:v>
                </c:pt>
              </c:strCache>
            </c:strRef>
          </c:cat>
          <c:val>
            <c:numRef>
              <c:f>'By ADL (2)'!$E$5:$E$32</c:f>
              <c:numCache>
                <c:formatCode>General</c:formatCode>
                <c:ptCount val="28"/>
                <c:pt idx="0">
                  <c:v>3.5</c:v>
                </c:pt>
                <c:pt idx="1">
                  <c:v>4.2</c:v>
                </c:pt>
                <c:pt idx="2">
                  <c:v>4.4000000000000004</c:v>
                </c:pt>
                <c:pt idx="3">
                  <c:v>4.9000000000000004</c:v>
                </c:pt>
                <c:pt idx="4">
                  <c:v>4.5</c:v>
                </c:pt>
                <c:pt idx="5">
                  <c:v>3.3</c:v>
                </c:pt>
                <c:pt idx="6">
                  <c:v>17.8</c:v>
                </c:pt>
                <c:pt idx="7">
                  <c:v>10.199999999999999</c:v>
                </c:pt>
                <c:pt idx="8">
                  <c:v>12.2</c:v>
                </c:pt>
                <c:pt idx="9">
                  <c:v>7.5</c:v>
                </c:pt>
                <c:pt idx="10">
                  <c:v>26.8</c:v>
                </c:pt>
                <c:pt idx="11">
                  <c:v>10.1</c:v>
                </c:pt>
                <c:pt idx="12">
                  <c:v>5.6</c:v>
                </c:pt>
                <c:pt idx="13">
                  <c:v>10.8</c:v>
                </c:pt>
                <c:pt idx="14">
                  <c:v>10</c:v>
                </c:pt>
                <c:pt idx="15">
                  <c:v>10.5</c:v>
                </c:pt>
                <c:pt idx="16">
                  <c:v>6.3</c:v>
                </c:pt>
                <c:pt idx="17">
                  <c:v>22</c:v>
                </c:pt>
                <c:pt idx="18">
                  <c:v>25.6</c:v>
                </c:pt>
                <c:pt idx="19">
                  <c:v>21.2</c:v>
                </c:pt>
                <c:pt idx="20">
                  <c:v>7.5</c:v>
                </c:pt>
                <c:pt idx="21">
                  <c:v>16.899999999999999</c:v>
                </c:pt>
                <c:pt idx="22">
                  <c:v>6.3</c:v>
                </c:pt>
                <c:pt idx="23">
                  <c:v>15.9</c:v>
                </c:pt>
                <c:pt idx="24">
                  <c:v>18.100000000000001</c:v>
                </c:pt>
                <c:pt idx="25">
                  <c:v>18.5</c:v>
                </c:pt>
                <c:pt idx="26">
                  <c:v>19.600000000000001</c:v>
                </c:pt>
                <c:pt idx="27">
                  <c:v>45.7</c:v>
                </c:pt>
              </c:numCache>
            </c:numRef>
          </c:val>
        </c:ser>
        <c:dLbls>
          <c:showLegendKey val="0"/>
          <c:showVal val="0"/>
          <c:showCatName val="0"/>
          <c:showSerName val="0"/>
          <c:showPercent val="0"/>
          <c:showBubbleSize val="0"/>
        </c:dLbls>
        <c:gapWidth val="150"/>
        <c:axId val="196709376"/>
        <c:axId val="196719360"/>
      </c:barChart>
      <c:catAx>
        <c:axId val="196709376"/>
        <c:scaling>
          <c:orientation val="minMax"/>
        </c:scaling>
        <c:delete val="0"/>
        <c:axPos val="b"/>
        <c:numFmt formatCode="General" sourceLinked="1"/>
        <c:majorTickMark val="out"/>
        <c:minorTickMark val="none"/>
        <c:tickLblPos val="nextTo"/>
        <c:crossAx val="196719360"/>
        <c:crosses val="autoZero"/>
        <c:auto val="1"/>
        <c:lblAlgn val="ctr"/>
        <c:lblOffset val="100"/>
        <c:noMultiLvlLbl val="0"/>
      </c:catAx>
      <c:valAx>
        <c:axId val="196719360"/>
        <c:scaling>
          <c:orientation val="minMax"/>
        </c:scaling>
        <c:delete val="0"/>
        <c:axPos val="l"/>
        <c:majorGridlines/>
        <c:title>
          <c:tx>
            <c:rich>
              <a:bodyPr rot="-5400000" vert="horz"/>
              <a:lstStyle/>
              <a:p>
                <a:pPr>
                  <a:defRPr/>
                </a:pPr>
                <a:r>
                  <a:rPr lang="en-US"/>
                  <a:t>% of "functioning" respondents aged 50+</a:t>
                </a:r>
              </a:p>
            </c:rich>
          </c:tx>
          <c:layout/>
          <c:overlay val="0"/>
        </c:title>
        <c:numFmt formatCode="General" sourceLinked="1"/>
        <c:majorTickMark val="out"/>
        <c:minorTickMark val="none"/>
        <c:tickLblPos val="nextTo"/>
        <c:crossAx val="196709376"/>
        <c:crosses val="autoZero"/>
        <c:crossBetween val="between"/>
      </c:valAx>
    </c:plotArea>
    <c:legend>
      <c:legendPos val="b"/>
      <c:layout/>
      <c:overlay val="0"/>
    </c:legend>
    <c:plotVisOnly val="1"/>
    <c:dispBlanksAs val="gap"/>
    <c:showDLblsOverMax val="0"/>
  </c:chart>
  <c:spPr>
    <a:noFill/>
    <a:ln>
      <a:solidFill>
        <a:schemeClr val="tx1"/>
      </a:solidFill>
    </a:ln>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Main</a:t>
            </a:r>
            <a:r>
              <a:rPr lang="en-US" baseline="0" dirty="0" smtClean="0"/>
              <a:t> reason for quitting work in Latvia (2012)</a:t>
            </a:r>
            <a:endParaRPr lang="en-US" dirty="0"/>
          </a:p>
        </c:rich>
      </c:tx>
      <c:layout/>
      <c:overlay val="0"/>
    </c:title>
    <c:autoTitleDeleted val="0"/>
    <c:plotArea>
      <c:layout>
        <c:manualLayout>
          <c:layoutTarget val="inner"/>
          <c:xMode val="edge"/>
          <c:yMode val="edge"/>
          <c:x val="0.11155477275866832"/>
          <c:y val="8.4180979826834645E-2"/>
          <c:w val="0.87801699129714039"/>
          <c:h val="0.67298075569773763"/>
        </c:manualLayout>
      </c:layout>
      <c:barChart>
        <c:barDir val="col"/>
        <c:grouping val="clustered"/>
        <c:varyColors val="0"/>
        <c:ser>
          <c:idx val="0"/>
          <c:order val="0"/>
          <c:tx>
            <c:v>Men</c:v>
          </c:tx>
          <c:spPr>
            <a:solidFill>
              <a:srgbClr val="0070C0"/>
            </a:solidFill>
          </c:spPr>
          <c:invertIfNegative val="0"/>
          <c:cat>
            <c:strRef>
              <c:f>'Copied data - Latvia graph'!$C$69:$I$69</c:f>
              <c:strCache>
                <c:ptCount val="7"/>
                <c:pt idx="0">
                  <c:v>Favourable financial arrangements to leave</c:v>
                </c:pt>
                <c:pt idx="1">
                  <c:v>Lost job and/or could not find a job</c:v>
                </c:pt>
                <c:pt idx="2">
                  <c:v>Had reached the maximum retirement age</c:v>
                </c:pt>
                <c:pt idx="3">
                  <c:v>Had reached eligibility for a pension</c:v>
                </c:pt>
                <c:pt idx="4">
                  <c:v>Other job-related reasons</c:v>
                </c:pt>
                <c:pt idx="5">
                  <c:v>Own health or disability</c:v>
                </c:pt>
                <c:pt idx="6">
                  <c:v>Family or care-related reasons</c:v>
                </c:pt>
              </c:strCache>
            </c:strRef>
          </c:cat>
          <c:val>
            <c:numRef>
              <c:f>'Copied data - Latvia graph'!$C$90:$H$90</c:f>
              <c:numCache>
                <c:formatCode>#,##0.0</c:formatCode>
                <c:ptCount val="6"/>
                <c:pt idx="0">
                  <c:v>12.6</c:v>
                </c:pt>
                <c:pt idx="1">
                  <c:v>19.7</c:v>
                </c:pt>
                <c:pt idx="2" formatCode="General">
                  <c:v>0</c:v>
                </c:pt>
                <c:pt idx="3">
                  <c:v>22.2</c:v>
                </c:pt>
                <c:pt idx="4">
                  <c:v>9.8000000000000007</c:v>
                </c:pt>
                <c:pt idx="5">
                  <c:v>27.2</c:v>
                </c:pt>
              </c:numCache>
            </c:numRef>
          </c:val>
        </c:ser>
        <c:ser>
          <c:idx val="1"/>
          <c:order val="1"/>
          <c:tx>
            <c:v>Women</c:v>
          </c:tx>
          <c:spPr>
            <a:solidFill>
              <a:srgbClr val="C00000"/>
            </a:solidFill>
          </c:spPr>
          <c:invertIfNegative val="0"/>
          <c:val>
            <c:numRef>
              <c:f>'Copied data - Latvia graph'!$C$148:$H$148</c:f>
              <c:numCache>
                <c:formatCode>#,##0.0</c:formatCode>
                <c:ptCount val="6"/>
                <c:pt idx="0">
                  <c:v>8.6999999999999993</c:v>
                </c:pt>
                <c:pt idx="1">
                  <c:v>21.4</c:v>
                </c:pt>
                <c:pt idx="2">
                  <c:v>8.4</c:v>
                </c:pt>
                <c:pt idx="3">
                  <c:v>21.8</c:v>
                </c:pt>
                <c:pt idx="4">
                  <c:v>6.5</c:v>
                </c:pt>
                <c:pt idx="5">
                  <c:v>26.1</c:v>
                </c:pt>
              </c:numCache>
            </c:numRef>
          </c:val>
        </c:ser>
        <c:ser>
          <c:idx val="2"/>
          <c:order val="2"/>
          <c:tx>
            <c:v>Total</c:v>
          </c:tx>
          <c:spPr>
            <a:solidFill>
              <a:srgbClr val="92D050"/>
            </a:solidFill>
          </c:spPr>
          <c:invertIfNegative val="0"/>
          <c:val>
            <c:numRef>
              <c:f>'Copied data - Latvia graph'!$C$32:$H$32</c:f>
              <c:numCache>
                <c:formatCode>#,##0.0</c:formatCode>
                <c:ptCount val="6"/>
                <c:pt idx="0">
                  <c:v>10.199999999999999</c:v>
                </c:pt>
                <c:pt idx="1">
                  <c:v>20.7</c:v>
                </c:pt>
                <c:pt idx="2">
                  <c:v>6.5</c:v>
                </c:pt>
                <c:pt idx="3">
                  <c:v>21.9</c:v>
                </c:pt>
                <c:pt idx="4">
                  <c:v>7.8</c:v>
                </c:pt>
                <c:pt idx="5">
                  <c:v>26.5</c:v>
                </c:pt>
              </c:numCache>
            </c:numRef>
          </c:val>
        </c:ser>
        <c:dLbls>
          <c:showLegendKey val="0"/>
          <c:showVal val="0"/>
          <c:showCatName val="0"/>
          <c:showSerName val="0"/>
          <c:showPercent val="0"/>
          <c:showBubbleSize val="0"/>
        </c:dLbls>
        <c:gapWidth val="150"/>
        <c:axId val="225337344"/>
        <c:axId val="225338880"/>
      </c:barChart>
      <c:catAx>
        <c:axId val="225337344"/>
        <c:scaling>
          <c:orientation val="minMax"/>
        </c:scaling>
        <c:delete val="0"/>
        <c:axPos val="b"/>
        <c:majorTickMark val="out"/>
        <c:minorTickMark val="none"/>
        <c:tickLblPos val="nextTo"/>
        <c:crossAx val="225338880"/>
        <c:crosses val="autoZero"/>
        <c:auto val="1"/>
        <c:lblAlgn val="ctr"/>
        <c:lblOffset val="100"/>
        <c:noMultiLvlLbl val="0"/>
      </c:catAx>
      <c:valAx>
        <c:axId val="225338880"/>
        <c:scaling>
          <c:orientation val="minMax"/>
        </c:scaling>
        <c:delete val="0"/>
        <c:axPos val="l"/>
        <c:majorGridlines/>
        <c:title>
          <c:tx>
            <c:rich>
              <a:bodyPr rot="-5400000" vert="horz"/>
              <a:lstStyle/>
              <a:p>
                <a:pPr>
                  <a:defRPr/>
                </a:pPr>
                <a:r>
                  <a:rPr lang="en-US" dirty="0"/>
                  <a:t>% of inactive 50-69 </a:t>
                </a:r>
                <a:r>
                  <a:rPr lang="en-US" dirty="0" err="1"/>
                  <a:t>y.o</a:t>
                </a:r>
                <a:r>
                  <a:rPr lang="en-US" dirty="0"/>
                  <a:t>. </a:t>
                </a:r>
                <a:r>
                  <a:rPr lang="en-US" dirty="0" smtClean="0"/>
                  <a:t>pensioners</a:t>
                </a:r>
                <a:endParaRPr lang="en-US" dirty="0"/>
              </a:p>
            </c:rich>
          </c:tx>
          <c:layout/>
          <c:overlay val="0"/>
        </c:title>
        <c:numFmt formatCode="#,##0" sourceLinked="0"/>
        <c:majorTickMark val="out"/>
        <c:minorTickMark val="none"/>
        <c:tickLblPos val="nextTo"/>
        <c:crossAx val="225337344"/>
        <c:crosses val="autoZero"/>
        <c:crossBetween val="between"/>
      </c:valAx>
    </c:plotArea>
    <c:legend>
      <c:legendPos val="b"/>
      <c:layout/>
      <c:overlay val="0"/>
    </c:legend>
    <c:plotVisOnly val="1"/>
    <c:dispBlanksAs val="gap"/>
    <c:showDLblsOverMax val="0"/>
  </c:chart>
  <c:spPr>
    <a:ln>
      <a:solidFill>
        <a:schemeClr val="tx1"/>
      </a:solidFill>
    </a:ln>
  </c:spPr>
  <c:txPr>
    <a:bodyPr/>
    <a:lstStyle/>
    <a:p>
      <a:pPr>
        <a:defRPr sz="8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Own health / disability as the main reason for quitting work (2012)</a:t>
            </a:r>
            <a:endParaRPr lang="en-US" dirty="0"/>
          </a:p>
        </c:rich>
      </c:tx>
      <c:layout/>
      <c:overlay val="0"/>
    </c:title>
    <c:autoTitleDeleted val="0"/>
    <c:plotArea>
      <c:layout/>
      <c:barChart>
        <c:barDir val="bar"/>
        <c:grouping val="clustered"/>
        <c:varyColors val="0"/>
        <c:ser>
          <c:idx val="2"/>
          <c:order val="0"/>
          <c:tx>
            <c:v>Total</c:v>
          </c:tx>
          <c:spPr>
            <a:solidFill>
              <a:srgbClr val="92D050"/>
            </a:solidFill>
          </c:spPr>
          <c:invertIfNegative val="0"/>
          <c:dPt>
            <c:idx val="17"/>
            <c:invertIfNegative val="0"/>
            <c:bubble3D val="0"/>
            <c:spPr>
              <a:solidFill>
                <a:srgbClr val="FFC000"/>
              </a:solidFill>
            </c:spPr>
          </c:dPt>
          <c:dPt>
            <c:idx val="20"/>
            <c:invertIfNegative val="0"/>
            <c:bubble3D val="0"/>
            <c:spPr>
              <a:solidFill>
                <a:srgbClr val="C00000"/>
              </a:solidFill>
            </c:spPr>
          </c:dPt>
          <c:dLbls>
            <c:showLegendKey val="0"/>
            <c:showVal val="1"/>
            <c:showCatName val="0"/>
            <c:showSerName val="0"/>
            <c:showPercent val="0"/>
            <c:showBubbleSize val="0"/>
            <c:showLeaderLines val="0"/>
          </c:dLbls>
          <c:cat>
            <c:strRef>
              <c:f>'Copied data - comparison graph'!$A$13:$A$44</c:f>
              <c:strCache>
                <c:ptCount val="32"/>
                <c:pt idx="0">
                  <c:v>Greece</c:v>
                </c:pt>
                <c:pt idx="1">
                  <c:v>Malta</c:v>
                </c:pt>
                <c:pt idx="2">
                  <c:v>Czech Republic</c:v>
                </c:pt>
                <c:pt idx="3">
                  <c:v>Slovenia</c:v>
                </c:pt>
                <c:pt idx="4">
                  <c:v>Bulgaria</c:v>
                </c:pt>
                <c:pt idx="5">
                  <c:v>Italy</c:v>
                </c:pt>
                <c:pt idx="6">
                  <c:v>France</c:v>
                </c:pt>
                <c:pt idx="7">
                  <c:v>Switzerland</c:v>
                </c:pt>
                <c:pt idx="8">
                  <c:v>Cyprus</c:v>
                </c:pt>
                <c:pt idx="9">
                  <c:v>Slovakia</c:v>
                </c:pt>
                <c:pt idx="10">
                  <c:v>Belgium</c:v>
                </c:pt>
                <c:pt idx="11">
                  <c:v>Hungary</c:v>
                </c:pt>
                <c:pt idx="12">
                  <c:v>Poland</c:v>
                </c:pt>
                <c:pt idx="13">
                  <c:v>Sweden</c:v>
                </c:pt>
                <c:pt idx="14">
                  <c:v>United Kingdom</c:v>
                </c:pt>
                <c:pt idx="15">
                  <c:v>Netherlands</c:v>
                </c:pt>
                <c:pt idx="16">
                  <c:v>Lithuania</c:v>
                </c:pt>
                <c:pt idx="17">
                  <c:v>EU-15</c:v>
                </c:pt>
                <c:pt idx="18">
                  <c:v>Ireland</c:v>
                </c:pt>
                <c:pt idx="19">
                  <c:v>Luxembourg</c:v>
                </c:pt>
                <c:pt idx="20">
                  <c:v>Latvia</c:v>
                </c:pt>
                <c:pt idx="21">
                  <c:v>Spain</c:v>
                </c:pt>
                <c:pt idx="22">
                  <c:v>Austria</c:v>
                </c:pt>
                <c:pt idx="23">
                  <c:v>Croatia</c:v>
                </c:pt>
                <c:pt idx="24">
                  <c:v>Romania</c:v>
                </c:pt>
                <c:pt idx="25">
                  <c:v>Germany</c:v>
                </c:pt>
                <c:pt idx="26">
                  <c:v>Finland</c:v>
                </c:pt>
                <c:pt idx="27">
                  <c:v>Denmark</c:v>
                </c:pt>
                <c:pt idx="28">
                  <c:v>Portugal</c:v>
                </c:pt>
                <c:pt idx="29">
                  <c:v>Estonia</c:v>
                </c:pt>
                <c:pt idx="30">
                  <c:v>Norway</c:v>
                </c:pt>
                <c:pt idx="31">
                  <c:v>Iceland</c:v>
                </c:pt>
              </c:strCache>
            </c:strRef>
          </c:cat>
          <c:val>
            <c:numRef>
              <c:f>'Copied data - comparison graph'!$B$13:$B$44</c:f>
              <c:numCache>
                <c:formatCode>#,##0</c:formatCode>
                <c:ptCount val="32"/>
                <c:pt idx="0">
                  <c:v>5.7</c:v>
                </c:pt>
                <c:pt idx="1">
                  <c:v>6.3</c:v>
                </c:pt>
                <c:pt idx="2">
                  <c:v>7</c:v>
                </c:pt>
                <c:pt idx="3">
                  <c:v>9.9</c:v>
                </c:pt>
                <c:pt idx="4">
                  <c:v>10.3</c:v>
                </c:pt>
                <c:pt idx="5">
                  <c:v>12.5</c:v>
                </c:pt>
                <c:pt idx="6">
                  <c:v>14.9</c:v>
                </c:pt>
                <c:pt idx="7">
                  <c:v>15.5</c:v>
                </c:pt>
                <c:pt idx="8">
                  <c:v>16.5</c:v>
                </c:pt>
                <c:pt idx="9">
                  <c:v>16.600000000000001</c:v>
                </c:pt>
                <c:pt idx="10">
                  <c:v>16.8</c:v>
                </c:pt>
                <c:pt idx="11">
                  <c:v>17.7</c:v>
                </c:pt>
                <c:pt idx="12">
                  <c:v>20</c:v>
                </c:pt>
                <c:pt idx="13">
                  <c:v>20.100000000000001</c:v>
                </c:pt>
                <c:pt idx="14">
                  <c:v>20.6</c:v>
                </c:pt>
                <c:pt idx="15">
                  <c:v>21.1</c:v>
                </c:pt>
                <c:pt idx="16">
                  <c:v>21.3</c:v>
                </c:pt>
                <c:pt idx="17">
                  <c:v>21.4</c:v>
                </c:pt>
                <c:pt idx="18">
                  <c:v>22.5</c:v>
                </c:pt>
                <c:pt idx="19">
                  <c:v>25.1</c:v>
                </c:pt>
                <c:pt idx="20">
                  <c:v>26.5</c:v>
                </c:pt>
                <c:pt idx="21">
                  <c:v>29.1</c:v>
                </c:pt>
                <c:pt idx="22">
                  <c:v>29.3</c:v>
                </c:pt>
                <c:pt idx="23">
                  <c:v>30</c:v>
                </c:pt>
                <c:pt idx="24">
                  <c:v>30</c:v>
                </c:pt>
                <c:pt idx="25">
                  <c:v>30.5</c:v>
                </c:pt>
                <c:pt idx="26">
                  <c:v>30.6</c:v>
                </c:pt>
                <c:pt idx="27">
                  <c:v>31.6</c:v>
                </c:pt>
                <c:pt idx="28">
                  <c:v>37</c:v>
                </c:pt>
                <c:pt idx="29">
                  <c:v>38.299999999999997</c:v>
                </c:pt>
                <c:pt idx="30">
                  <c:v>43.2</c:v>
                </c:pt>
                <c:pt idx="31">
                  <c:v>46.9</c:v>
                </c:pt>
              </c:numCache>
            </c:numRef>
          </c:val>
        </c:ser>
        <c:dLbls>
          <c:showLegendKey val="0"/>
          <c:showVal val="0"/>
          <c:showCatName val="0"/>
          <c:showSerName val="0"/>
          <c:showPercent val="0"/>
          <c:showBubbleSize val="0"/>
        </c:dLbls>
        <c:gapWidth val="150"/>
        <c:axId val="225357184"/>
        <c:axId val="225367168"/>
      </c:barChart>
      <c:catAx>
        <c:axId val="225357184"/>
        <c:scaling>
          <c:orientation val="minMax"/>
        </c:scaling>
        <c:delete val="0"/>
        <c:axPos val="l"/>
        <c:majorTickMark val="out"/>
        <c:minorTickMark val="none"/>
        <c:tickLblPos val="nextTo"/>
        <c:txPr>
          <a:bodyPr/>
          <a:lstStyle/>
          <a:p>
            <a:pPr>
              <a:defRPr sz="700"/>
            </a:pPr>
            <a:endParaRPr lang="en-US"/>
          </a:p>
        </c:txPr>
        <c:crossAx val="225367168"/>
        <c:crosses val="autoZero"/>
        <c:auto val="1"/>
        <c:lblAlgn val="ctr"/>
        <c:lblOffset val="100"/>
        <c:noMultiLvlLbl val="0"/>
      </c:catAx>
      <c:valAx>
        <c:axId val="225367168"/>
        <c:scaling>
          <c:orientation val="minMax"/>
        </c:scaling>
        <c:delete val="0"/>
        <c:axPos val="b"/>
        <c:majorGridlines/>
        <c:title>
          <c:tx>
            <c:rich>
              <a:bodyPr/>
              <a:lstStyle/>
              <a:p>
                <a:pPr>
                  <a:defRPr/>
                </a:pPr>
                <a:r>
                  <a:rPr lang="en-US" dirty="0"/>
                  <a:t>% of </a:t>
                </a:r>
                <a:r>
                  <a:rPr lang="en-US" dirty="0" smtClean="0"/>
                  <a:t>inactive 50-69 </a:t>
                </a:r>
                <a:r>
                  <a:rPr lang="en-US" dirty="0" err="1"/>
                  <a:t>y.o</a:t>
                </a:r>
                <a:r>
                  <a:rPr lang="en-US" dirty="0"/>
                  <a:t>. </a:t>
                </a:r>
                <a:r>
                  <a:rPr lang="en-US" dirty="0" smtClean="0"/>
                  <a:t>pensioners</a:t>
                </a:r>
                <a:endParaRPr lang="en-US" dirty="0"/>
              </a:p>
            </c:rich>
          </c:tx>
          <c:layout/>
          <c:overlay val="0"/>
        </c:title>
        <c:numFmt formatCode="#,##0" sourceLinked="1"/>
        <c:majorTickMark val="out"/>
        <c:minorTickMark val="none"/>
        <c:tickLblPos val="nextTo"/>
        <c:crossAx val="225357184"/>
        <c:crosses val="autoZero"/>
        <c:crossBetween val="between"/>
      </c:valAx>
    </c:plotArea>
    <c:plotVisOnly val="1"/>
    <c:dispBlanksAs val="gap"/>
    <c:showDLblsOverMax val="0"/>
  </c:chart>
  <c:spPr>
    <a:ln>
      <a:solidFill>
        <a:schemeClr val="tx1"/>
      </a:solidFill>
    </a:ln>
  </c:spPr>
  <c:txPr>
    <a:bodyPr/>
    <a:lstStyle/>
    <a:p>
      <a:pPr>
        <a:defRPr sz="8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sz="1200"/>
            </a:pPr>
            <a:r>
              <a:rPr lang="en-US" sz="1200"/>
              <a:t>Prevalence of accidents at</a:t>
            </a:r>
            <a:r>
              <a:rPr lang="en-US" sz="1200" baseline="0"/>
              <a:t> work, by age (2007)</a:t>
            </a:r>
            <a:endParaRPr lang="en-US" sz="1200"/>
          </a:p>
        </c:rich>
      </c:tx>
      <c:layout/>
      <c:overlay val="0"/>
    </c:title>
    <c:autoTitleDeleted val="0"/>
    <c:plotArea>
      <c:layout>
        <c:manualLayout>
          <c:layoutTarget val="inner"/>
          <c:xMode val="edge"/>
          <c:yMode val="edge"/>
          <c:x val="0.13197462817147856"/>
          <c:y val="0.2088079615048119"/>
          <c:w val="0.83746981627296602"/>
          <c:h val="0.4783144335871809"/>
        </c:manualLayout>
      </c:layout>
      <c:lineChart>
        <c:grouping val="standard"/>
        <c:varyColors val="0"/>
        <c:ser>
          <c:idx val="0"/>
          <c:order val="0"/>
          <c:tx>
            <c:strRef>
              <c:f>'Copied data - accidents at work'!$A$12</c:f>
              <c:strCache>
                <c:ptCount val="1"/>
                <c:pt idx="0">
                  <c:v>EU-26 (EU-27 w/o France)</c:v>
                </c:pt>
              </c:strCache>
            </c:strRef>
          </c:tx>
          <c:marker>
            <c:symbol val="none"/>
          </c:marker>
          <c:cat>
            <c:strRef>
              <c:f>'Copied data - accidents at work'!$B$11:$F$11</c:f>
              <c:strCache>
                <c:ptCount val="5"/>
                <c:pt idx="0">
                  <c:v>15-24</c:v>
                </c:pt>
                <c:pt idx="1">
                  <c:v>25-34</c:v>
                </c:pt>
                <c:pt idx="2">
                  <c:v>35-44</c:v>
                </c:pt>
                <c:pt idx="3">
                  <c:v>45-54</c:v>
                </c:pt>
                <c:pt idx="4">
                  <c:v>55-64</c:v>
                </c:pt>
              </c:strCache>
            </c:strRef>
          </c:cat>
          <c:val>
            <c:numRef>
              <c:f>'Copied data - accidents at work'!$B$12:$F$12</c:f>
              <c:numCache>
                <c:formatCode>#,##0.0</c:formatCode>
                <c:ptCount val="5"/>
                <c:pt idx="0">
                  <c:v>3.2</c:v>
                </c:pt>
                <c:pt idx="1">
                  <c:v>2.8</c:v>
                </c:pt>
                <c:pt idx="2">
                  <c:v>2.8</c:v>
                </c:pt>
                <c:pt idx="3">
                  <c:v>2.5</c:v>
                </c:pt>
                <c:pt idx="4">
                  <c:v>2.4</c:v>
                </c:pt>
              </c:numCache>
            </c:numRef>
          </c:val>
          <c:smooth val="0"/>
        </c:ser>
        <c:ser>
          <c:idx val="9"/>
          <c:order val="1"/>
          <c:tx>
            <c:strRef>
              <c:f>'Copied data - accidents at work'!$A$21</c:f>
              <c:strCache>
                <c:ptCount val="1"/>
                <c:pt idx="0">
                  <c:v>Latvia</c:v>
                </c:pt>
              </c:strCache>
            </c:strRef>
          </c:tx>
          <c:spPr>
            <a:ln w="38100">
              <a:solidFill>
                <a:schemeClr val="accent2"/>
              </a:solidFill>
            </a:ln>
          </c:spPr>
          <c:marker>
            <c:symbol val="none"/>
          </c:marker>
          <c:cat>
            <c:strRef>
              <c:f>'Copied data - accidents at work'!$B$11:$F$11</c:f>
              <c:strCache>
                <c:ptCount val="5"/>
                <c:pt idx="0">
                  <c:v>15-24</c:v>
                </c:pt>
                <c:pt idx="1">
                  <c:v>25-34</c:v>
                </c:pt>
                <c:pt idx="2">
                  <c:v>35-44</c:v>
                </c:pt>
                <c:pt idx="3">
                  <c:v>45-54</c:v>
                </c:pt>
                <c:pt idx="4">
                  <c:v>55-64</c:v>
                </c:pt>
              </c:strCache>
            </c:strRef>
          </c:cat>
          <c:val>
            <c:numRef>
              <c:f>'Copied data - accidents at work'!$B$21:$F$21</c:f>
              <c:numCache>
                <c:formatCode>#,##0.0</c:formatCode>
                <c:ptCount val="5"/>
                <c:pt idx="0">
                  <c:v>2.2000000000000002</c:v>
                </c:pt>
                <c:pt idx="1">
                  <c:v>1.6</c:v>
                </c:pt>
                <c:pt idx="2">
                  <c:v>1.5</c:v>
                </c:pt>
                <c:pt idx="3">
                  <c:v>2.2999999999999998</c:v>
                </c:pt>
                <c:pt idx="4">
                  <c:v>3.9</c:v>
                </c:pt>
              </c:numCache>
            </c:numRef>
          </c:val>
          <c:smooth val="0"/>
        </c:ser>
        <c:ser>
          <c:idx val="10"/>
          <c:order val="2"/>
          <c:tx>
            <c:strRef>
              <c:f>'Copied data - accidents at work'!$A$22</c:f>
              <c:strCache>
                <c:ptCount val="1"/>
                <c:pt idx="0">
                  <c:v>Lithuania</c:v>
                </c:pt>
              </c:strCache>
            </c:strRef>
          </c:tx>
          <c:spPr>
            <a:ln>
              <a:solidFill>
                <a:schemeClr val="accent3"/>
              </a:solidFill>
            </a:ln>
          </c:spPr>
          <c:marker>
            <c:symbol val="none"/>
          </c:marker>
          <c:cat>
            <c:strRef>
              <c:f>'Copied data - accidents at work'!$B$11:$F$11</c:f>
              <c:strCache>
                <c:ptCount val="5"/>
                <c:pt idx="0">
                  <c:v>15-24</c:v>
                </c:pt>
                <c:pt idx="1">
                  <c:v>25-34</c:v>
                </c:pt>
                <c:pt idx="2">
                  <c:v>35-44</c:v>
                </c:pt>
                <c:pt idx="3">
                  <c:v>45-54</c:v>
                </c:pt>
                <c:pt idx="4">
                  <c:v>55-64</c:v>
                </c:pt>
              </c:strCache>
            </c:strRef>
          </c:cat>
          <c:val>
            <c:numRef>
              <c:f>'Copied data - accidents at work'!$B$22:$F$22</c:f>
              <c:numCache>
                <c:formatCode>#,##0.0</c:formatCode>
                <c:ptCount val="5"/>
                <c:pt idx="0">
                  <c:v>1.2</c:v>
                </c:pt>
                <c:pt idx="1">
                  <c:v>0.9</c:v>
                </c:pt>
                <c:pt idx="2">
                  <c:v>1.2</c:v>
                </c:pt>
                <c:pt idx="3">
                  <c:v>0.9</c:v>
                </c:pt>
                <c:pt idx="4">
                  <c:v>1</c:v>
                </c:pt>
              </c:numCache>
            </c:numRef>
          </c:val>
          <c:smooth val="0"/>
        </c:ser>
        <c:ser>
          <c:idx val="12"/>
          <c:order val="3"/>
          <c:tx>
            <c:strRef>
              <c:f>'Copied data - accidents at work'!$A$24</c:f>
              <c:strCache>
                <c:ptCount val="1"/>
                <c:pt idx="0">
                  <c:v>Finland</c:v>
                </c:pt>
              </c:strCache>
            </c:strRef>
          </c:tx>
          <c:spPr>
            <a:ln>
              <a:solidFill>
                <a:schemeClr val="accent6"/>
              </a:solidFill>
            </a:ln>
          </c:spPr>
          <c:marker>
            <c:symbol val="none"/>
          </c:marker>
          <c:cat>
            <c:strRef>
              <c:f>'Copied data - accidents at work'!$B$11:$F$11</c:f>
              <c:strCache>
                <c:ptCount val="5"/>
                <c:pt idx="0">
                  <c:v>15-24</c:v>
                </c:pt>
                <c:pt idx="1">
                  <c:v>25-34</c:v>
                </c:pt>
                <c:pt idx="2">
                  <c:v>35-44</c:v>
                </c:pt>
                <c:pt idx="3">
                  <c:v>45-54</c:v>
                </c:pt>
                <c:pt idx="4">
                  <c:v>55-64</c:v>
                </c:pt>
              </c:strCache>
            </c:strRef>
          </c:cat>
          <c:val>
            <c:numRef>
              <c:f>'Copied data - accidents at work'!$B$24:$F$24</c:f>
              <c:numCache>
                <c:formatCode>#,##0.0</c:formatCode>
                <c:ptCount val="5"/>
                <c:pt idx="0">
                  <c:v>5.8</c:v>
                </c:pt>
                <c:pt idx="1">
                  <c:v>6.7</c:v>
                </c:pt>
                <c:pt idx="2">
                  <c:v>7.6</c:v>
                </c:pt>
                <c:pt idx="3">
                  <c:v>5.9</c:v>
                </c:pt>
                <c:pt idx="4">
                  <c:v>4.9000000000000004</c:v>
                </c:pt>
              </c:numCache>
            </c:numRef>
          </c:val>
          <c:smooth val="0"/>
        </c:ser>
        <c:dLbls>
          <c:showLegendKey val="0"/>
          <c:showVal val="0"/>
          <c:showCatName val="0"/>
          <c:showSerName val="0"/>
          <c:showPercent val="0"/>
          <c:showBubbleSize val="0"/>
        </c:dLbls>
        <c:marker val="1"/>
        <c:smooth val="0"/>
        <c:axId val="226481664"/>
        <c:axId val="226483584"/>
      </c:lineChart>
      <c:catAx>
        <c:axId val="226481664"/>
        <c:scaling>
          <c:orientation val="minMax"/>
        </c:scaling>
        <c:delete val="0"/>
        <c:axPos val="b"/>
        <c:title>
          <c:tx>
            <c:rich>
              <a:bodyPr/>
              <a:lstStyle/>
              <a:p>
                <a:pPr>
                  <a:defRPr/>
                </a:pPr>
                <a:r>
                  <a:rPr lang="en-US"/>
                  <a:t>Age</a:t>
                </a:r>
              </a:p>
            </c:rich>
          </c:tx>
          <c:layout/>
          <c:overlay val="0"/>
        </c:title>
        <c:majorTickMark val="out"/>
        <c:minorTickMark val="none"/>
        <c:tickLblPos val="nextTo"/>
        <c:crossAx val="226483584"/>
        <c:crosses val="autoZero"/>
        <c:auto val="1"/>
        <c:lblAlgn val="ctr"/>
        <c:lblOffset val="100"/>
        <c:noMultiLvlLbl val="0"/>
      </c:catAx>
      <c:valAx>
        <c:axId val="226483584"/>
        <c:scaling>
          <c:orientation val="minMax"/>
        </c:scaling>
        <c:delete val="0"/>
        <c:axPos val="l"/>
        <c:majorGridlines/>
        <c:title>
          <c:tx>
            <c:rich>
              <a:bodyPr rot="-5400000" vert="horz"/>
              <a:lstStyle/>
              <a:p>
                <a:pPr>
                  <a:defRPr/>
                </a:pPr>
                <a:r>
                  <a:rPr lang="en-US"/>
                  <a:t>prevalence of accidents at work (%)</a:t>
                </a:r>
              </a:p>
            </c:rich>
          </c:tx>
          <c:layout>
            <c:manualLayout>
              <c:xMode val="edge"/>
              <c:yMode val="edge"/>
              <c:x val="2.3071741032370949E-2"/>
              <c:y val="0.1645646069817687"/>
            </c:manualLayout>
          </c:layout>
          <c:overlay val="0"/>
        </c:title>
        <c:numFmt formatCode="#,##0.0" sourceLinked="1"/>
        <c:majorTickMark val="out"/>
        <c:minorTickMark val="none"/>
        <c:tickLblPos val="nextTo"/>
        <c:crossAx val="226481664"/>
        <c:crosses val="autoZero"/>
        <c:crossBetween val="between"/>
      </c:valAx>
    </c:plotArea>
    <c:legend>
      <c:legendPos val="b"/>
      <c:layout>
        <c:manualLayout>
          <c:xMode val="edge"/>
          <c:yMode val="edge"/>
          <c:x val="1.9936132983377076E-2"/>
          <c:y val="0.84274425200900194"/>
          <c:w val="0.94901662292213473"/>
          <c:h val="0.15361081956891728"/>
        </c:manualLayout>
      </c:layout>
      <c:overlay val="0"/>
    </c:legend>
    <c:plotVisOnly val="1"/>
    <c:dispBlanksAs val="gap"/>
    <c:showDLblsOverMax val="0"/>
  </c:chart>
  <c:spPr>
    <a:ln>
      <a:solidFill>
        <a:schemeClr val="tx1"/>
      </a:solidFill>
    </a:ln>
  </c:sp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dirty="0" smtClean="0"/>
              <a:t>Prevalence of exposure to physical health</a:t>
            </a:r>
            <a:r>
              <a:rPr lang="en-US" sz="1200" baseline="0" dirty="0" smtClean="0"/>
              <a:t> hazards at work in Latvia (%), by age (2007)</a:t>
            </a:r>
            <a:endParaRPr lang="en-US" sz="1200" dirty="0"/>
          </a:p>
        </c:rich>
      </c:tx>
      <c:layout/>
      <c:overlay val="0"/>
    </c:title>
    <c:autoTitleDeleted val="0"/>
    <c:plotArea>
      <c:layout/>
      <c:lineChart>
        <c:grouping val="standard"/>
        <c:varyColors val="0"/>
        <c:ser>
          <c:idx val="0"/>
          <c:order val="0"/>
          <c:tx>
            <c:v>Men</c:v>
          </c:tx>
          <c:marker>
            <c:symbol val="none"/>
          </c:marker>
          <c:cat>
            <c:strRef>
              <c:f>'Copied data - hazard exposure'!$C$11:$G$11</c:f>
              <c:strCache>
                <c:ptCount val="5"/>
                <c:pt idx="0">
                  <c:v>15-24</c:v>
                </c:pt>
                <c:pt idx="1">
                  <c:v>25-34</c:v>
                </c:pt>
                <c:pt idx="2">
                  <c:v>35-44</c:v>
                </c:pt>
                <c:pt idx="3">
                  <c:v>45-54</c:v>
                </c:pt>
                <c:pt idx="4">
                  <c:v>55-64</c:v>
                </c:pt>
              </c:strCache>
            </c:strRef>
          </c:cat>
          <c:val>
            <c:numRef>
              <c:f>'Copied data - hazard exposure'!$C$219:$G$219</c:f>
              <c:numCache>
                <c:formatCode>#,##0.0</c:formatCode>
                <c:ptCount val="5"/>
                <c:pt idx="0">
                  <c:v>20.7</c:v>
                </c:pt>
                <c:pt idx="1">
                  <c:v>35.6</c:v>
                </c:pt>
                <c:pt idx="2">
                  <c:v>24.6</c:v>
                </c:pt>
                <c:pt idx="3">
                  <c:v>33.200000000000003</c:v>
                </c:pt>
                <c:pt idx="4">
                  <c:v>26.2</c:v>
                </c:pt>
              </c:numCache>
            </c:numRef>
          </c:val>
          <c:smooth val="0"/>
        </c:ser>
        <c:ser>
          <c:idx val="1"/>
          <c:order val="1"/>
          <c:tx>
            <c:v>Women</c:v>
          </c:tx>
          <c:marker>
            <c:symbol val="none"/>
          </c:marker>
          <c:cat>
            <c:strRef>
              <c:f>'Copied data - hazard exposure'!$C$11:$G$11</c:f>
              <c:strCache>
                <c:ptCount val="5"/>
                <c:pt idx="0">
                  <c:v>15-24</c:v>
                </c:pt>
                <c:pt idx="1">
                  <c:v>25-34</c:v>
                </c:pt>
                <c:pt idx="2">
                  <c:v>35-44</c:v>
                </c:pt>
                <c:pt idx="3">
                  <c:v>45-54</c:v>
                </c:pt>
                <c:pt idx="4">
                  <c:v>55-64</c:v>
                </c:pt>
              </c:strCache>
            </c:strRef>
          </c:cat>
          <c:val>
            <c:numRef>
              <c:f>'Copied data - hazard exposure'!$C$423:$G$423</c:f>
              <c:numCache>
                <c:formatCode>#,##0.0</c:formatCode>
                <c:ptCount val="5"/>
                <c:pt idx="0">
                  <c:v>4.5999999999999996</c:v>
                </c:pt>
                <c:pt idx="1">
                  <c:v>11.5</c:v>
                </c:pt>
                <c:pt idx="2">
                  <c:v>11.5</c:v>
                </c:pt>
                <c:pt idx="3">
                  <c:v>10.4</c:v>
                </c:pt>
                <c:pt idx="4">
                  <c:v>13.3</c:v>
                </c:pt>
              </c:numCache>
            </c:numRef>
          </c:val>
          <c:smooth val="0"/>
        </c:ser>
        <c:dLbls>
          <c:showLegendKey val="0"/>
          <c:showVal val="0"/>
          <c:showCatName val="0"/>
          <c:showSerName val="0"/>
          <c:showPercent val="0"/>
          <c:showBubbleSize val="0"/>
        </c:dLbls>
        <c:marker val="1"/>
        <c:smooth val="0"/>
        <c:axId val="225067776"/>
        <c:axId val="225069312"/>
      </c:lineChart>
      <c:catAx>
        <c:axId val="225067776"/>
        <c:scaling>
          <c:orientation val="minMax"/>
        </c:scaling>
        <c:delete val="0"/>
        <c:axPos val="b"/>
        <c:majorTickMark val="out"/>
        <c:minorTickMark val="none"/>
        <c:tickLblPos val="nextTo"/>
        <c:crossAx val="225069312"/>
        <c:crosses val="autoZero"/>
        <c:auto val="1"/>
        <c:lblAlgn val="ctr"/>
        <c:lblOffset val="100"/>
        <c:noMultiLvlLbl val="0"/>
      </c:catAx>
      <c:valAx>
        <c:axId val="225069312"/>
        <c:scaling>
          <c:orientation val="minMax"/>
        </c:scaling>
        <c:delete val="0"/>
        <c:axPos val="l"/>
        <c:majorGridlines/>
        <c:title>
          <c:tx>
            <c:rich>
              <a:bodyPr rot="-5400000" vert="horz"/>
              <a:lstStyle/>
              <a:p>
                <a:pPr>
                  <a:defRPr/>
                </a:pPr>
                <a:r>
                  <a:rPr lang="en-US"/>
                  <a:t>% reporting exposure</a:t>
                </a:r>
                <a:r>
                  <a:rPr lang="en-US" baseline="0"/>
                  <a:t> to physical health hazards</a:t>
                </a:r>
                <a:r>
                  <a:rPr lang="en-US"/>
                  <a:t> </a:t>
                </a:r>
              </a:p>
            </c:rich>
          </c:tx>
          <c:layout/>
          <c:overlay val="0"/>
        </c:title>
        <c:numFmt formatCode="#,##0.0" sourceLinked="1"/>
        <c:majorTickMark val="out"/>
        <c:minorTickMark val="none"/>
        <c:tickLblPos val="nextTo"/>
        <c:crossAx val="225067776"/>
        <c:crosses val="autoZero"/>
        <c:crossBetween val="between"/>
      </c:valAx>
    </c:plotArea>
    <c:legend>
      <c:legendPos val="b"/>
      <c:layout/>
      <c:overlay val="0"/>
    </c:legend>
    <c:plotVisOnly val="1"/>
    <c:dispBlanksAs val="gap"/>
    <c:showDLblsOverMax val="0"/>
  </c:chart>
  <c:spPr>
    <a:ln>
      <a:solidFill>
        <a:schemeClr val="tx1"/>
      </a:solidFill>
    </a:ln>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a:t>Expected life expectancy for 65 y.o. men in Denmark</a:t>
            </a:r>
          </a:p>
        </c:rich>
      </c:tx>
      <c:layout/>
      <c:overlay val="0"/>
    </c:title>
    <c:autoTitleDeleted val="0"/>
    <c:plotArea>
      <c:layout/>
      <c:barChart>
        <c:barDir val="col"/>
        <c:grouping val="stacked"/>
        <c:varyColors val="0"/>
        <c:ser>
          <c:idx val="0"/>
          <c:order val="0"/>
          <c:tx>
            <c:strRef>
              <c:f>Sheet1!$C$16</c:f>
              <c:strCache>
                <c:ptCount val="1"/>
                <c:pt idx="0">
                  <c:v>Without long-standing, limiting illness</c:v>
                </c:pt>
              </c:strCache>
            </c:strRef>
          </c:tx>
          <c:invertIfNegative val="0"/>
          <c:dLbls>
            <c:showLegendKey val="0"/>
            <c:showVal val="1"/>
            <c:showCatName val="0"/>
            <c:showSerName val="0"/>
            <c:showPercent val="0"/>
            <c:showBubbleSize val="0"/>
            <c:showLeaderLines val="0"/>
          </c:dLbls>
          <c:cat>
            <c:numRef>
              <c:f>Sheet1!$B$17:$B$19</c:f>
              <c:numCache>
                <c:formatCode>General</c:formatCode>
                <c:ptCount val="3"/>
                <c:pt idx="0">
                  <c:v>1994</c:v>
                </c:pt>
                <c:pt idx="1">
                  <c:v>2000</c:v>
                </c:pt>
                <c:pt idx="2">
                  <c:v>2005</c:v>
                </c:pt>
              </c:numCache>
            </c:numRef>
          </c:cat>
          <c:val>
            <c:numRef>
              <c:f>Sheet1!$C$17:$C$19</c:f>
              <c:numCache>
                <c:formatCode>General</c:formatCode>
                <c:ptCount val="3"/>
                <c:pt idx="0">
                  <c:v>7.9</c:v>
                </c:pt>
                <c:pt idx="1">
                  <c:v>8.9</c:v>
                </c:pt>
                <c:pt idx="2">
                  <c:v>10.5</c:v>
                </c:pt>
              </c:numCache>
            </c:numRef>
          </c:val>
        </c:ser>
        <c:ser>
          <c:idx val="1"/>
          <c:order val="1"/>
          <c:tx>
            <c:strRef>
              <c:f>Sheet1!$D$16</c:f>
              <c:strCache>
                <c:ptCount val="1"/>
                <c:pt idx="0">
                  <c:v>With long-standing, limiting illness</c:v>
                </c:pt>
              </c:strCache>
            </c:strRef>
          </c:tx>
          <c:invertIfNegative val="0"/>
          <c:dLbls>
            <c:showLegendKey val="0"/>
            <c:showVal val="1"/>
            <c:showCatName val="0"/>
            <c:showSerName val="0"/>
            <c:showPercent val="0"/>
            <c:showBubbleSize val="0"/>
            <c:showLeaderLines val="0"/>
          </c:dLbls>
          <c:cat>
            <c:numRef>
              <c:f>Sheet1!$B$17:$B$19</c:f>
              <c:numCache>
                <c:formatCode>General</c:formatCode>
                <c:ptCount val="3"/>
                <c:pt idx="0">
                  <c:v>1994</c:v>
                </c:pt>
                <c:pt idx="1">
                  <c:v>2000</c:v>
                </c:pt>
                <c:pt idx="2">
                  <c:v>2005</c:v>
                </c:pt>
              </c:numCache>
            </c:numRef>
          </c:cat>
          <c:val>
            <c:numRef>
              <c:f>Sheet1!$D$17:$D$19</c:f>
              <c:numCache>
                <c:formatCode>General</c:formatCode>
                <c:ptCount val="3"/>
                <c:pt idx="0">
                  <c:v>6.2</c:v>
                </c:pt>
                <c:pt idx="1">
                  <c:v>6.1</c:v>
                </c:pt>
                <c:pt idx="2">
                  <c:v>5.4</c:v>
                </c:pt>
              </c:numCache>
            </c:numRef>
          </c:val>
        </c:ser>
        <c:dLbls>
          <c:showLegendKey val="0"/>
          <c:showVal val="0"/>
          <c:showCatName val="0"/>
          <c:showSerName val="0"/>
          <c:showPercent val="0"/>
          <c:showBubbleSize val="0"/>
        </c:dLbls>
        <c:gapWidth val="150"/>
        <c:overlap val="100"/>
        <c:axId val="225196672"/>
        <c:axId val="225210752"/>
      </c:barChart>
      <c:catAx>
        <c:axId val="225196672"/>
        <c:scaling>
          <c:orientation val="minMax"/>
        </c:scaling>
        <c:delete val="0"/>
        <c:axPos val="b"/>
        <c:numFmt formatCode="General" sourceLinked="1"/>
        <c:majorTickMark val="out"/>
        <c:minorTickMark val="none"/>
        <c:tickLblPos val="nextTo"/>
        <c:crossAx val="225210752"/>
        <c:crosses val="autoZero"/>
        <c:auto val="1"/>
        <c:lblAlgn val="ctr"/>
        <c:lblOffset val="100"/>
        <c:noMultiLvlLbl val="0"/>
      </c:catAx>
      <c:valAx>
        <c:axId val="225210752"/>
        <c:scaling>
          <c:orientation val="minMax"/>
        </c:scaling>
        <c:delete val="0"/>
        <c:axPos val="l"/>
        <c:majorGridlines/>
        <c:title>
          <c:tx>
            <c:rich>
              <a:bodyPr rot="-5400000" vert="horz"/>
              <a:lstStyle/>
              <a:p>
                <a:pPr>
                  <a:defRPr/>
                </a:pPr>
                <a:r>
                  <a:rPr lang="en-US"/>
                  <a:t>expected remaining years for 65 y.o. men</a:t>
                </a:r>
              </a:p>
            </c:rich>
          </c:tx>
          <c:layout/>
          <c:overlay val="0"/>
        </c:title>
        <c:numFmt formatCode="General" sourceLinked="1"/>
        <c:majorTickMark val="out"/>
        <c:minorTickMark val="none"/>
        <c:tickLblPos val="nextTo"/>
        <c:crossAx val="225196672"/>
        <c:crosses val="autoZero"/>
        <c:crossBetween val="between"/>
      </c:valAx>
    </c:plotArea>
    <c:legend>
      <c:legendPos val="r"/>
      <c:layout/>
      <c:overlay val="0"/>
    </c:legend>
    <c:plotVisOnly val="1"/>
    <c:dispBlanksAs val="gap"/>
    <c:showDLblsOverMax val="0"/>
  </c:chart>
  <c:spPr>
    <a:ln>
      <a:solidFill>
        <a:schemeClr val="tx1"/>
      </a:solidFill>
    </a:ln>
  </c:sp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a:t>New cases of disability in</a:t>
            </a:r>
            <a:r>
              <a:rPr lang="en-US" sz="1200" baseline="0"/>
              <a:t> Latvia (1995-2013)</a:t>
            </a:r>
            <a:endParaRPr lang="en-US" sz="1200"/>
          </a:p>
        </c:rich>
      </c:tx>
      <c:layout/>
      <c:overlay val="0"/>
    </c:title>
    <c:autoTitleDeleted val="0"/>
    <c:plotArea>
      <c:layout/>
      <c:barChart>
        <c:barDir val="col"/>
        <c:grouping val="stacked"/>
        <c:varyColors val="0"/>
        <c:ser>
          <c:idx val="0"/>
          <c:order val="0"/>
          <c:tx>
            <c:v>Employed</c:v>
          </c:tx>
          <c:invertIfNegative val="0"/>
          <c:cat>
            <c:numRef>
              <c:f>'[VA0120.xlsx]VA0120'!$B$3:$T$3</c:f>
              <c:numCache>
                <c:formatCode>General</c:formatCode>
                <c:ptCount val="19"/>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numCache>
            </c:numRef>
          </c:cat>
          <c:val>
            <c:numRef>
              <c:f>'[VA0120.xlsx]VA0120'!$B$5:$T$5</c:f>
              <c:numCache>
                <c:formatCode>General</c:formatCode>
                <c:ptCount val="19"/>
                <c:pt idx="0">
                  <c:v>4109</c:v>
                </c:pt>
                <c:pt idx="1">
                  <c:v>3878</c:v>
                </c:pt>
                <c:pt idx="2">
                  <c:v>2744</c:v>
                </c:pt>
                <c:pt idx="3">
                  <c:v>2820</c:v>
                </c:pt>
                <c:pt idx="4">
                  <c:v>2934</c:v>
                </c:pt>
                <c:pt idx="5">
                  <c:v>2673</c:v>
                </c:pt>
                <c:pt idx="6">
                  <c:v>2474</c:v>
                </c:pt>
                <c:pt idx="7">
                  <c:v>2388</c:v>
                </c:pt>
                <c:pt idx="8">
                  <c:v>2754</c:v>
                </c:pt>
                <c:pt idx="9">
                  <c:v>3391</c:v>
                </c:pt>
                <c:pt idx="10">
                  <c:v>3661</c:v>
                </c:pt>
                <c:pt idx="11">
                  <c:v>4153</c:v>
                </c:pt>
                <c:pt idx="12">
                  <c:v>4935</c:v>
                </c:pt>
                <c:pt idx="13">
                  <c:v>4667</c:v>
                </c:pt>
                <c:pt idx="14">
                  <c:v>5508</c:v>
                </c:pt>
                <c:pt idx="15">
                  <c:v>5311</c:v>
                </c:pt>
                <c:pt idx="16">
                  <c:v>4781</c:v>
                </c:pt>
                <c:pt idx="17">
                  <c:v>4813</c:v>
                </c:pt>
                <c:pt idx="18">
                  <c:v>5366</c:v>
                </c:pt>
              </c:numCache>
            </c:numRef>
          </c:val>
        </c:ser>
        <c:ser>
          <c:idx val="1"/>
          <c:order val="1"/>
          <c:tx>
            <c:v>Not employed</c:v>
          </c:tx>
          <c:invertIfNegative val="0"/>
          <c:cat>
            <c:numRef>
              <c:f>'[VA0120.xlsx]VA0120'!$B$3:$T$3</c:f>
              <c:numCache>
                <c:formatCode>General</c:formatCode>
                <c:ptCount val="19"/>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numCache>
            </c:numRef>
          </c:cat>
          <c:val>
            <c:numRef>
              <c:f>'[VA0120.xlsx]VA0120'!$B$6:$T$6</c:f>
              <c:numCache>
                <c:formatCode>General</c:formatCode>
                <c:ptCount val="19"/>
                <c:pt idx="0">
                  <c:v>7895</c:v>
                </c:pt>
                <c:pt idx="1">
                  <c:v>7563</c:v>
                </c:pt>
                <c:pt idx="2">
                  <c:v>6304</c:v>
                </c:pt>
                <c:pt idx="3">
                  <c:v>7051</c:v>
                </c:pt>
                <c:pt idx="4">
                  <c:v>6835</c:v>
                </c:pt>
                <c:pt idx="5">
                  <c:v>6334</c:v>
                </c:pt>
                <c:pt idx="6">
                  <c:v>5961</c:v>
                </c:pt>
                <c:pt idx="7">
                  <c:v>5962</c:v>
                </c:pt>
                <c:pt idx="8">
                  <c:v>6113</c:v>
                </c:pt>
                <c:pt idx="9">
                  <c:v>6458</c:v>
                </c:pt>
                <c:pt idx="10">
                  <c:v>6157</c:v>
                </c:pt>
                <c:pt idx="11">
                  <c:v>5703</c:v>
                </c:pt>
                <c:pt idx="12">
                  <c:v>5420</c:v>
                </c:pt>
                <c:pt idx="13">
                  <c:v>7313</c:v>
                </c:pt>
                <c:pt idx="14">
                  <c:v>9128</c:v>
                </c:pt>
                <c:pt idx="15">
                  <c:v>10583</c:v>
                </c:pt>
                <c:pt idx="16">
                  <c:v>9808</c:v>
                </c:pt>
                <c:pt idx="17">
                  <c:v>10204</c:v>
                </c:pt>
                <c:pt idx="18">
                  <c:v>11204</c:v>
                </c:pt>
              </c:numCache>
            </c:numRef>
          </c:val>
        </c:ser>
        <c:dLbls>
          <c:showLegendKey val="0"/>
          <c:showVal val="0"/>
          <c:showCatName val="0"/>
          <c:showSerName val="0"/>
          <c:showPercent val="0"/>
          <c:showBubbleSize val="0"/>
        </c:dLbls>
        <c:gapWidth val="150"/>
        <c:overlap val="100"/>
        <c:axId val="225254016"/>
        <c:axId val="225255808"/>
      </c:barChart>
      <c:lineChart>
        <c:grouping val="standard"/>
        <c:varyColors val="0"/>
        <c:ser>
          <c:idx val="2"/>
          <c:order val="2"/>
          <c:tx>
            <c:v>Employed share - right axis</c:v>
          </c:tx>
          <c:marker>
            <c:symbol val="none"/>
          </c:marker>
          <c:val>
            <c:numRef>
              <c:f>'[VA0120.xlsx]VA0120'!$B$7:$T$7</c:f>
              <c:numCache>
                <c:formatCode>General</c:formatCode>
                <c:ptCount val="19"/>
                <c:pt idx="0">
                  <c:v>0.34230256581139618</c:v>
                </c:pt>
                <c:pt idx="1">
                  <c:v>0.33895638493138713</c:v>
                </c:pt>
                <c:pt idx="2">
                  <c:v>0.30327144120247568</c:v>
                </c:pt>
                <c:pt idx="3">
                  <c:v>0.28568534089757874</c:v>
                </c:pt>
                <c:pt idx="4">
                  <c:v>0.30033780325519499</c:v>
                </c:pt>
                <c:pt idx="5">
                  <c:v>0.29676917952703452</c:v>
                </c:pt>
                <c:pt idx="6">
                  <c:v>0.29330171902786012</c:v>
                </c:pt>
                <c:pt idx="7">
                  <c:v>0.28598802395209583</c:v>
                </c:pt>
                <c:pt idx="8">
                  <c:v>0.31058982745009583</c:v>
                </c:pt>
                <c:pt idx="9">
                  <c:v>0.34429891359528886</c:v>
                </c:pt>
                <c:pt idx="10">
                  <c:v>0.37288653493583213</c:v>
                </c:pt>
                <c:pt idx="11">
                  <c:v>0.42136769480519481</c:v>
                </c:pt>
                <c:pt idx="12">
                  <c:v>0.47658136166103332</c:v>
                </c:pt>
                <c:pt idx="13">
                  <c:v>0.38956594323873123</c:v>
                </c:pt>
                <c:pt idx="14">
                  <c:v>0.37633233123804316</c:v>
                </c:pt>
                <c:pt idx="15">
                  <c:v>0.33415125204479679</c:v>
                </c:pt>
                <c:pt idx="16">
                  <c:v>0.32771266022345602</c:v>
                </c:pt>
                <c:pt idx="17">
                  <c:v>0.32050342944662713</c:v>
                </c:pt>
                <c:pt idx="18">
                  <c:v>0.32383826191913095</c:v>
                </c:pt>
              </c:numCache>
            </c:numRef>
          </c:val>
          <c:smooth val="0"/>
        </c:ser>
        <c:dLbls>
          <c:showLegendKey val="0"/>
          <c:showVal val="0"/>
          <c:showCatName val="0"/>
          <c:showSerName val="0"/>
          <c:showPercent val="0"/>
          <c:showBubbleSize val="0"/>
        </c:dLbls>
        <c:marker val="1"/>
        <c:smooth val="0"/>
        <c:axId val="225259904"/>
        <c:axId val="225257728"/>
      </c:lineChart>
      <c:catAx>
        <c:axId val="225254016"/>
        <c:scaling>
          <c:orientation val="minMax"/>
        </c:scaling>
        <c:delete val="0"/>
        <c:axPos val="b"/>
        <c:numFmt formatCode="General" sourceLinked="1"/>
        <c:majorTickMark val="out"/>
        <c:minorTickMark val="none"/>
        <c:tickLblPos val="nextTo"/>
        <c:crossAx val="225255808"/>
        <c:crosses val="autoZero"/>
        <c:auto val="1"/>
        <c:lblAlgn val="ctr"/>
        <c:lblOffset val="100"/>
        <c:noMultiLvlLbl val="0"/>
      </c:catAx>
      <c:valAx>
        <c:axId val="225255808"/>
        <c:scaling>
          <c:orientation val="minMax"/>
          <c:max val="18000"/>
        </c:scaling>
        <c:delete val="0"/>
        <c:axPos val="l"/>
        <c:majorGridlines/>
        <c:title>
          <c:tx>
            <c:rich>
              <a:bodyPr rot="-5400000" vert="horz"/>
              <a:lstStyle/>
              <a:p>
                <a:pPr>
                  <a:defRPr/>
                </a:pPr>
                <a:r>
                  <a:rPr lang="en-US"/>
                  <a:t>New cases of disability</a:t>
                </a:r>
              </a:p>
            </c:rich>
          </c:tx>
          <c:layout/>
          <c:overlay val="0"/>
        </c:title>
        <c:numFmt formatCode="General" sourceLinked="1"/>
        <c:majorTickMark val="out"/>
        <c:minorTickMark val="none"/>
        <c:tickLblPos val="nextTo"/>
        <c:crossAx val="225254016"/>
        <c:crosses val="autoZero"/>
        <c:crossBetween val="between"/>
      </c:valAx>
      <c:valAx>
        <c:axId val="225257728"/>
        <c:scaling>
          <c:orientation val="minMax"/>
        </c:scaling>
        <c:delete val="0"/>
        <c:axPos val="r"/>
        <c:title>
          <c:tx>
            <c:rich>
              <a:bodyPr rot="5400000" vert="horz"/>
              <a:lstStyle/>
              <a:p>
                <a:pPr>
                  <a:defRPr/>
                </a:pPr>
                <a:r>
                  <a:rPr lang="en-US"/>
                  <a:t>Employed share (%)</a:t>
                </a:r>
              </a:p>
            </c:rich>
          </c:tx>
          <c:layout/>
          <c:overlay val="0"/>
        </c:title>
        <c:numFmt formatCode="General" sourceLinked="1"/>
        <c:majorTickMark val="out"/>
        <c:minorTickMark val="none"/>
        <c:tickLblPos val="nextTo"/>
        <c:crossAx val="225259904"/>
        <c:crosses val="max"/>
        <c:crossBetween val="between"/>
      </c:valAx>
      <c:catAx>
        <c:axId val="225259904"/>
        <c:scaling>
          <c:orientation val="minMax"/>
        </c:scaling>
        <c:delete val="1"/>
        <c:axPos val="b"/>
        <c:majorTickMark val="out"/>
        <c:minorTickMark val="none"/>
        <c:tickLblPos val="nextTo"/>
        <c:crossAx val="225257728"/>
        <c:crosses val="autoZero"/>
        <c:auto val="1"/>
        <c:lblAlgn val="ctr"/>
        <c:lblOffset val="100"/>
        <c:noMultiLvlLbl val="0"/>
      </c:catAx>
    </c:plotArea>
    <c:legend>
      <c:legendPos val="b"/>
      <c:layout/>
      <c:overlay val="0"/>
    </c:legend>
    <c:plotVisOnly val="1"/>
    <c:dispBlanksAs val="gap"/>
    <c:showDLblsOverMax val="0"/>
  </c:chart>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Workplace intervention for claimants with low back pain, by country</a:t>
            </a:r>
            <a:endParaRPr lang="en-US" dirty="0"/>
          </a:p>
        </c:rich>
      </c:tx>
      <c:layout/>
      <c:overlay val="0"/>
    </c:title>
    <c:autoTitleDeleted val="0"/>
    <c:plotArea>
      <c:layout/>
      <c:barChart>
        <c:barDir val="col"/>
        <c:grouping val="clustered"/>
        <c:varyColors val="0"/>
        <c:ser>
          <c:idx val="0"/>
          <c:order val="0"/>
          <c:tx>
            <c:strRef>
              <c:f>Sheet1!$B$11</c:f>
              <c:strCache>
                <c:ptCount val="1"/>
                <c:pt idx="0">
                  <c:v>DNK</c:v>
                </c:pt>
              </c:strCache>
            </c:strRef>
          </c:tx>
          <c:invertIfNegative val="0"/>
          <c:cat>
            <c:strRef>
              <c:f>Sheet1!$A$12:$A$16</c:f>
              <c:strCache>
                <c:ptCount val="5"/>
                <c:pt idx="0">
                  <c:v> Adaptation workplace</c:v>
                </c:pt>
                <c:pt idx="1">
                  <c:v> Job redesign</c:v>
                </c:pt>
                <c:pt idx="2">
                  <c:v> Working hours adaptation</c:v>
                </c:pt>
                <c:pt idx="3">
                  <c:v> Job/vocational training</c:v>
                </c:pt>
                <c:pt idx="4">
                  <c:v> Therapeutic work resumption</c:v>
                </c:pt>
              </c:strCache>
            </c:strRef>
          </c:cat>
          <c:val>
            <c:numRef>
              <c:f>Sheet1!$B$12:$B$16</c:f>
              <c:numCache>
                <c:formatCode>General</c:formatCode>
                <c:ptCount val="5"/>
                <c:pt idx="0">
                  <c:v>11</c:v>
                </c:pt>
                <c:pt idx="1">
                  <c:v>27.6</c:v>
                </c:pt>
                <c:pt idx="2">
                  <c:v>20.5</c:v>
                </c:pt>
                <c:pt idx="3">
                  <c:v>16.100000000000001</c:v>
                </c:pt>
                <c:pt idx="4">
                  <c:v>1.6</c:v>
                </c:pt>
              </c:numCache>
            </c:numRef>
          </c:val>
        </c:ser>
        <c:ser>
          <c:idx val="1"/>
          <c:order val="1"/>
          <c:tx>
            <c:strRef>
              <c:f>Sheet1!$C$11</c:f>
              <c:strCache>
                <c:ptCount val="1"/>
                <c:pt idx="0">
                  <c:v>GER</c:v>
                </c:pt>
              </c:strCache>
            </c:strRef>
          </c:tx>
          <c:spPr>
            <a:solidFill>
              <a:srgbClr val="00B050"/>
            </a:solidFill>
          </c:spPr>
          <c:invertIfNegative val="0"/>
          <c:cat>
            <c:strRef>
              <c:f>Sheet1!$A$12:$A$16</c:f>
              <c:strCache>
                <c:ptCount val="5"/>
                <c:pt idx="0">
                  <c:v> Adaptation workplace</c:v>
                </c:pt>
                <c:pt idx="1">
                  <c:v> Job redesign</c:v>
                </c:pt>
                <c:pt idx="2">
                  <c:v> Working hours adaptation</c:v>
                </c:pt>
                <c:pt idx="3">
                  <c:v> Job/vocational training</c:v>
                </c:pt>
                <c:pt idx="4">
                  <c:v> Therapeutic work resumption</c:v>
                </c:pt>
              </c:strCache>
            </c:strRef>
          </c:cat>
          <c:val>
            <c:numRef>
              <c:f>Sheet1!$C$12:$C$16</c:f>
              <c:numCache>
                <c:formatCode>General</c:formatCode>
                <c:ptCount val="5"/>
                <c:pt idx="0">
                  <c:v>2.7</c:v>
                </c:pt>
                <c:pt idx="1">
                  <c:v>6.1</c:v>
                </c:pt>
                <c:pt idx="2">
                  <c:v>6.6</c:v>
                </c:pt>
                <c:pt idx="3">
                  <c:v>5.6</c:v>
                </c:pt>
                <c:pt idx="4">
                  <c:v>1</c:v>
                </c:pt>
              </c:numCache>
            </c:numRef>
          </c:val>
        </c:ser>
        <c:ser>
          <c:idx val="2"/>
          <c:order val="2"/>
          <c:tx>
            <c:strRef>
              <c:f>Sheet1!$D$11</c:f>
              <c:strCache>
                <c:ptCount val="1"/>
                <c:pt idx="0">
                  <c:v>ISR</c:v>
                </c:pt>
              </c:strCache>
            </c:strRef>
          </c:tx>
          <c:spPr>
            <a:solidFill>
              <a:schemeClr val="bg2">
                <a:lumMod val="50000"/>
              </a:schemeClr>
            </a:solidFill>
          </c:spPr>
          <c:invertIfNegative val="0"/>
          <c:cat>
            <c:strRef>
              <c:f>Sheet1!$A$12:$A$16</c:f>
              <c:strCache>
                <c:ptCount val="5"/>
                <c:pt idx="0">
                  <c:v> Adaptation workplace</c:v>
                </c:pt>
                <c:pt idx="1">
                  <c:v> Job redesign</c:v>
                </c:pt>
                <c:pt idx="2">
                  <c:v> Working hours adaptation</c:v>
                </c:pt>
                <c:pt idx="3">
                  <c:v> Job/vocational training</c:v>
                </c:pt>
                <c:pt idx="4">
                  <c:v> Therapeutic work resumption</c:v>
                </c:pt>
              </c:strCache>
            </c:strRef>
          </c:cat>
          <c:val>
            <c:numRef>
              <c:f>Sheet1!$D$12:$D$16</c:f>
              <c:numCache>
                <c:formatCode>General</c:formatCode>
                <c:ptCount val="5"/>
                <c:pt idx="0">
                  <c:v>10.1</c:v>
                </c:pt>
                <c:pt idx="1">
                  <c:v>43.7</c:v>
                </c:pt>
                <c:pt idx="2">
                  <c:v>39.799999999999997</c:v>
                </c:pt>
                <c:pt idx="3">
                  <c:v>5.8</c:v>
                </c:pt>
                <c:pt idx="4">
                  <c:v>0.9</c:v>
                </c:pt>
              </c:numCache>
            </c:numRef>
          </c:val>
        </c:ser>
        <c:ser>
          <c:idx val="3"/>
          <c:order val="3"/>
          <c:tx>
            <c:strRef>
              <c:f>Sheet1!$E$11</c:f>
              <c:strCache>
                <c:ptCount val="1"/>
                <c:pt idx="0">
                  <c:v>NLD</c:v>
                </c:pt>
              </c:strCache>
            </c:strRef>
          </c:tx>
          <c:invertIfNegative val="0"/>
          <c:cat>
            <c:strRef>
              <c:f>Sheet1!$A$12:$A$16</c:f>
              <c:strCache>
                <c:ptCount val="5"/>
                <c:pt idx="0">
                  <c:v> Adaptation workplace</c:v>
                </c:pt>
                <c:pt idx="1">
                  <c:v> Job redesign</c:v>
                </c:pt>
                <c:pt idx="2">
                  <c:v> Working hours adaptation</c:v>
                </c:pt>
                <c:pt idx="3">
                  <c:v> Job/vocational training</c:v>
                </c:pt>
                <c:pt idx="4">
                  <c:v> Therapeutic work resumption</c:v>
                </c:pt>
              </c:strCache>
            </c:strRef>
          </c:cat>
          <c:val>
            <c:numRef>
              <c:f>Sheet1!$E$12:$E$16</c:f>
              <c:numCache>
                <c:formatCode>General</c:formatCode>
                <c:ptCount val="5"/>
                <c:pt idx="0">
                  <c:v>23.9</c:v>
                </c:pt>
                <c:pt idx="1">
                  <c:v>35.4</c:v>
                </c:pt>
                <c:pt idx="2">
                  <c:v>49.2</c:v>
                </c:pt>
                <c:pt idx="3">
                  <c:v>7.7</c:v>
                </c:pt>
                <c:pt idx="4">
                  <c:v>59.7</c:v>
                </c:pt>
              </c:numCache>
            </c:numRef>
          </c:val>
        </c:ser>
        <c:ser>
          <c:idx val="4"/>
          <c:order val="4"/>
          <c:tx>
            <c:strRef>
              <c:f>Sheet1!$F$11</c:f>
              <c:strCache>
                <c:ptCount val="1"/>
                <c:pt idx="0">
                  <c:v>SWE</c:v>
                </c:pt>
              </c:strCache>
            </c:strRef>
          </c:tx>
          <c:spPr>
            <a:solidFill>
              <a:srgbClr val="FFFF00"/>
            </a:solidFill>
          </c:spPr>
          <c:invertIfNegative val="0"/>
          <c:cat>
            <c:strRef>
              <c:f>Sheet1!$A$12:$A$16</c:f>
              <c:strCache>
                <c:ptCount val="5"/>
                <c:pt idx="0">
                  <c:v> Adaptation workplace</c:v>
                </c:pt>
                <c:pt idx="1">
                  <c:v> Job redesign</c:v>
                </c:pt>
                <c:pt idx="2">
                  <c:v> Working hours adaptation</c:v>
                </c:pt>
                <c:pt idx="3">
                  <c:v> Job/vocational training</c:v>
                </c:pt>
                <c:pt idx="4">
                  <c:v> Therapeutic work resumption</c:v>
                </c:pt>
              </c:strCache>
            </c:strRef>
          </c:cat>
          <c:val>
            <c:numRef>
              <c:f>Sheet1!$F$12:$F$16</c:f>
              <c:numCache>
                <c:formatCode>General</c:formatCode>
                <c:ptCount val="5"/>
                <c:pt idx="0">
                  <c:v>9</c:v>
                </c:pt>
                <c:pt idx="1">
                  <c:v>10</c:v>
                </c:pt>
                <c:pt idx="2">
                  <c:v>9.8000000000000007</c:v>
                </c:pt>
                <c:pt idx="3">
                  <c:v>18</c:v>
                </c:pt>
                <c:pt idx="4">
                  <c:v>19.8</c:v>
                </c:pt>
              </c:numCache>
            </c:numRef>
          </c:val>
        </c:ser>
        <c:ser>
          <c:idx val="5"/>
          <c:order val="5"/>
          <c:tx>
            <c:strRef>
              <c:f>Sheet1!$G$11</c:f>
              <c:strCache>
                <c:ptCount val="1"/>
                <c:pt idx="0">
                  <c:v>USA</c:v>
                </c:pt>
              </c:strCache>
            </c:strRef>
          </c:tx>
          <c:spPr>
            <a:solidFill>
              <a:srgbClr val="FF0000"/>
            </a:solidFill>
          </c:spPr>
          <c:invertIfNegative val="0"/>
          <c:cat>
            <c:strRef>
              <c:f>Sheet1!$A$12:$A$16</c:f>
              <c:strCache>
                <c:ptCount val="5"/>
                <c:pt idx="0">
                  <c:v> Adaptation workplace</c:v>
                </c:pt>
                <c:pt idx="1">
                  <c:v> Job redesign</c:v>
                </c:pt>
                <c:pt idx="2">
                  <c:v> Working hours adaptation</c:v>
                </c:pt>
                <c:pt idx="3">
                  <c:v> Job/vocational training</c:v>
                </c:pt>
                <c:pt idx="4">
                  <c:v> Therapeutic work resumption</c:v>
                </c:pt>
              </c:strCache>
            </c:strRef>
          </c:cat>
          <c:val>
            <c:numRef>
              <c:f>Sheet1!$G$12:$G$16</c:f>
              <c:numCache>
                <c:formatCode>General</c:formatCode>
                <c:ptCount val="5"/>
                <c:pt idx="0">
                  <c:v>15.1</c:v>
                </c:pt>
                <c:pt idx="1">
                  <c:v>27.5</c:v>
                </c:pt>
                <c:pt idx="2">
                  <c:v>28.9</c:v>
                </c:pt>
                <c:pt idx="3">
                  <c:v>12.8</c:v>
                </c:pt>
                <c:pt idx="4">
                  <c:v>4.3</c:v>
                </c:pt>
              </c:numCache>
            </c:numRef>
          </c:val>
        </c:ser>
        <c:dLbls>
          <c:showLegendKey val="0"/>
          <c:showVal val="0"/>
          <c:showCatName val="0"/>
          <c:showSerName val="0"/>
          <c:showPercent val="0"/>
          <c:showBubbleSize val="0"/>
        </c:dLbls>
        <c:gapWidth val="150"/>
        <c:axId val="226773248"/>
        <c:axId val="226775040"/>
      </c:barChart>
      <c:catAx>
        <c:axId val="226773248"/>
        <c:scaling>
          <c:orientation val="minMax"/>
        </c:scaling>
        <c:delete val="0"/>
        <c:axPos val="b"/>
        <c:majorTickMark val="out"/>
        <c:minorTickMark val="none"/>
        <c:tickLblPos val="nextTo"/>
        <c:crossAx val="226775040"/>
        <c:crosses val="autoZero"/>
        <c:auto val="1"/>
        <c:lblAlgn val="ctr"/>
        <c:lblOffset val="100"/>
        <c:noMultiLvlLbl val="0"/>
      </c:catAx>
      <c:valAx>
        <c:axId val="226775040"/>
        <c:scaling>
          <c:orientation val="minMax"/>
        </c:scaling>
        <c:delete val="0"/>
        <c:axPos val="l"/>
        <c:majorGridlines/>
        <c:title>
          <c:tx>
            <c:rich>
              <a:bodyPr rot="-5400000" vert="horz"/>
              <a:lstStyle/>
              <a:p>
                <a:pPr>
                  <a:defRPr/>
                </a:pPr>
                <a:r>
                  <a:rPr lang="en-US" dirty="0" smtClean="0"/>
                  <a:t>% of claimants with</a:t>
                </a:r>
                <a:r>
                  <a:rPr lang="en-US" baseline="0" dirty="0" smtClean="0"/>
                  <a:t> low back pain</a:t>
                </a:r>
                <a:endParaRPr lang="en-US" dirty="0"/>
              </a:p>
            </c:rich>
          </c:tx>
          <c:layout/>
          <c:overlay val="0"/>
        </c:title>
        <c:numFmt formatCode="General" sourceLinked="1"/>
        <c:majorTickMark val="out"/>
        <c:minorTickMark val="none"/>
        <c:tickLblPos val="nextTo"/>
        <c:crossAx val="226773248"/>
        <c:crosses val="autoZero"/>
        <c:crossBetween val="between"/>
      </c:valAx>
    </c:plotArea>
    <c:legend>
      <c:legendPos val="b"/>
      <c:layout/>
      <c:overlay val="0"/>
    </c:legend>
    <c:plotVisOnly val="1"/>
    <c:dispBlanksAs val="gap"/>
    <c:showDLblsOverMax val="0"/>
  </c:chart>
  <c:spPr>
    <a:ln>
      <a:solidFill>
        <a:schemeClr val="tx1"/>
      </a:solidFill>
    </a:ln>
  </c:spPr>
  <c:txPr>
    <a:bodyPr/>
    <a:lstStyle/>
    <a:p>
      <a:pPr>
        <a:defRPr sz="9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a:pPr>
            <a:r>
              <a:rPr lang="en-US" sz="1400" dirty="0" smtClean="0"/>
              <a:t>Changes in mortality and LFPR for</a:t>
            </a:r>
            <a:r>
              <a:rPr lang="en-US" sz="1400" baseline="0" dirty="0" smtClean="0"/>
              <a:t> men aged 60-64 (1990-2011)</a:t>
            </a:r>
            <a:endParaRPr lang="en-US" sz="1400" dirty="0"/>
          </a:p>
        </c:rich>
      </c:tx>
      <c:layout/>
      <c:overlay val="0"/>
    </c:title>
    <c:autoTitleDeleted val="0"/>
    <c:plotArea>
      <c:layout>
        <c:manualLayout>
          <c:layoutTarget val="inner"/>
          <c:xMode val="edge"/>
          <c:yMode val="edge"/>
          <c:x val="8.3527510450082623E-2"/>
          <c:y val="0.16890217617775488"/>
          <c:w val="0.88229938271604935"/>
          <c:h val="0.70614518943261351"/>
        </c:manualLayout>
      </c:layout>
      <c:scatterChart>
        <c:scatterStyle val="lineMarker"/>
        <c:varyColors val="0"/>
        <c:ser>
          <c:idx val="0"/>
          <c:order val="0"/>
          <c:spPr>
            <a:ln w="28575">
              <a:noFill/>
            </a:ln>
          </c:spPr>
          <c:dPt>
            <c:idx val="0"/>
            <c:marker>
              <c:spPr>
                <a:solidFill>
                  <a:srgbClr val="FF0000"/>
                </a:solidFill>
                <a:ln>
                  <a:solidFill>
                    <a:srgbClr val="FF0000"/>
                  </a:solidFill>
                </a:ln>
              </c:spPr>
            </c:marker>
            <c:bubble3D val="0"/>
            <c:spPr>
              <a:ln w="28575">
                <a:solidFill>
                  <a:srgbClr val="FF0000"/>
                </a:solidFill>
              </a:ln>
            </c:spPr>
          </c:dPt>
          <c:dPt>
            <c:idx val="1"/>
            <c:bubble3D val="0"/>
          </c:dPt>
          <c:dPt>
            <c:idx val="2"/>
            <c:marker>
              <c:spPr>
                <a:solidFill>
                  <a:srgbClr val="FF0000"/>
                </a:solidFill>
                <a:ln>
                  <a:solidFill>
                    <a:srgbClr val="FF0000"/>
                  </a:solidFill>
                </a:ln>
              </c:spPr>
            </c:marker>
            <c:bubble3D val="0"/>
          </c:dPt>
          <c:dPt>
            <c:idx val="7"/>
            <c:marker>
              <c:spPr>
                <a:solidFill>
                  <a:schemeClr val="accent1"/>
                </a:solidFill>
              </c:spPr>
            </c:marker>
            <c:bubble3D val="0"/>
          </c:dPt>
          <c:dPt>
            <c:idx val="8"/>
            <c:marker>
              <c:spPr>
                <a:solidFill>
                  <a:srgbClr val="FF0000"/>
                </a:solidFill>
                <a:ln>
                  <a:solidFill>
                    <a:srgbClr val="FF0000"/>
                  </a:solidFill>
                </a:ln>
              </c:spPr>
            </c:marker>
            <c:bubble3D val="0"/>
          </c:dPt>
          <c:dPt>
            <c:idx val="16"/>
            <c:marker>
              <c:spPr>
                <a:solidFill>
                  <a:srgbClr val="FF0000"/>
                </a:solidFill>
                <a:ln>
                  <a:solidFill>
                    <a:srgbClr val="FF0000"/>
                  </a:solidFill>
                </a:ln>
              </c:spPr>
            </c:marker>
            <c:bubble3D val="0"/>
          </c:dPt>
          <c:dPt>
            <c:idx val="17"/>
            <c:bubble3D val="0"/>
          </c:dPt>
          <c:dPt>
            <c:idx val="22"/>
            <c:marker>
              <c:spPr>
                <a:solidFill>
                  <a:schemeClr val="tx2">
                    <a:lumMod val="60000"/>
                    <a:lumOff val="40000"/>
                  </a:schemeClr>
                </a:solidFill>
                <a:ln>
                  <a:solidFill>
                    <a:schemeClr val="tx2">
                      <a:lumMod val="60000"/>
                      <a:lumOff val="40000"/>
                    </a:schemeClr>
                  </a:solidFill>
                </a:ln>
              </c:spPr>
            </c:marker>
            <c:bubble3D val="0"/>
          </c:dPt>
          <c:dPt>
            <c:idx val="23"/>
            <c:marker>
              <c:spPr>
                <a:solidFill>
                  <a:schemeClr val="tx2">
                    <a:lumMod val="60000"/>
                    <a:lumOff val="40000"/>
                  </a:schemeClr>
                </a:solidFill>
              </c:spPr>
            </c:marker>
            <c:bubble3D val="0"/>
          </c:dPt>
          <c:dLbls>
            <c:dLbl>
              <c:idx val="0"/>
              <c:layout>
                <c:manualLayout>
                  <c:x val="-7.3911976280742697E-2"/>
                  <c:y val="1.5447541219404578E-2"/>
                </c:manualLayout>
              </c:layout>
              <c:tx>
                <c:strRef>
                  <c:f>'Mortality LFPR NO Correl'!$C$1</c:f>
                  <c:strCache>
                    <c:ptCount val="1"/>
                    <c:pt idx="0">
                      <c:v>Poland</c:v>
                    </c:pt>
                  </c:strCache>
                </c:strRef>
              </c:tx>
              <c:spPr/>
              <c:txPr>
                <a:bodyPr/>
                <a:lstStyle/>
                <a:p>
                  <a:pPr>
                    <a:defRPr sz="1050" b="1"/>
                  </a:pPr>
                  <a:endParaRPr lang="en-US"/>
                </a:p>
              </c:txPr>
              <c:showLegendKey val="0"/>
              <c:showVal val="0"/>
              <c:showCatName val="0"/>
              <c:showSerName val="1"/>
              <c:showPercent val="0"/>
              <c:showBubbleSize val="0"/>
            </c:dLbl>
            <c:dLbl>
              <c:idx val="1"/>
              <c:layout>
                <c:manualLayout>
                  <c:x val="-5.9439378588314759E-2"/>
                  <c:y val="-2.895689071395836E-2"/>
                </c:manualLayout>
              </c:layout>
              <c:tx>
                <c:strRef>
                  <c:f>'Mortality LFPR NO Correl'!$D$1</c:f>
                  <c:strCache>
                    <c:ptCount val="1"/>
                    <c:pt idx="0">
                      <c:v>Turkey</c:v>
                    </c:pt>
                  </c:strCache>
                </c:strRef>
              </c:tx>
              <c:showLegendKey val="0"/>
              <c:showVal val="0"/>
              <c:showCatName val="0"/>
              <c:showSerName val="1"/>
              <c:showPercent val="0"/>
              <c:showBubbleSize val="0"/>
            </c:dLbl>
            <c:dLbl>
              <c:idx val="2"/>
              <c:layout>
                <c:manualLayout>
                  <c:x val="-8.7391489258287144E-2"/>
                  <c:y val="-7.4317885497516296E-3"/>
                </c:manualLayout>
              </c:layout>
              <c:tx>
                <c:rich>
                  <a:bodyPr/>
                  <a:lstStyle/>
                  <a:p>
                    <a:pPr>
                      <a:defRPr sz="1050" b="0"/>
                    </a:pPr>
                    <a:r>
                      <a:rPr lang="en-US" sz="1050" b="1" dirty="0"/>
                      <a:t>Belarus</a:t>
                    </a:r>
                  </a:p>
                </c:rich>
              </c:tx>
              <c:spPr/>
              <c:showLegendKey val="0"/>
              <c:showVal val="0"/>
              <c:showCatName val="0"/>
              <c:showSerName val="1"/>
              <c:showPercent val="0"/>
              <c:showBubbleSize val="0"/>
            </c:dLbl>
            <c:dLbl>
              <c:idx val="3"/>
              <c:layout/>
              <c:tx>
                <c:rich>
                  <a:bodyPr/>
                  <a:lstStyle/>
                  <a:p>
                    <a:pPr>
                      <a:defRPr sz="1400" b="0">
                        <a:solidFill>
                          <a:schemeClr val="tx1"/>
                        </a:solidFill>
                      </a:defRPr>
                    </a:pPr>
                    <a:r>
                      <a:rPr lang="en-US" sz="1400" b="1" dirty="0">
                        <a:solidFill>
                          <a:schemeClr val="tx1"/>
                        </a:solidFill>
                      </a:rPr>
                      <a:t>Latvia</a:t>
                    </a:r>
                  </a:p>
                </c:rich>
              </c:tx>
              <c:spPr/>
              <c:showLegendKey val="0"/>
              <c:showVal val="0"/>
              <c:showCatName val="0"/>
              <c:showSerName val="1"/>
              <c:showPercent val="0"/>
              <c:showBubbleSize val="0"/>
            </c:dLbl>
            <c:dLbl>
              <c:idx val="4"/>
              <c:layout>
                <c:manualLayout>
                  <c:x val="-6.3492063492063489E-2"/>
                  <c:y val="5.2648892207197021E-3"/>
                </c:manualLayout>
              </c:layout>
              <c:tx>
                <c:strRef>
                  <c:f>'Mortality LFPR NO Correl'!$G$1</c:f>
                  <c:strCache>
                    <c:ptCount val="1"/>
                    <c:pt idx="0">
                      <c:v>Serbia</c:v>
                    </c:pt>
                  </c:strCache>
                </c:strRef>
              </c:tx>
              <c:showLegendKey val="0"/>
              <c:showVal val="0"/>
              <c:showCatName val="0"/>
              <c:showSerName val="1"/>
              <c:showPercent val="0"/>
              <c:showBubbleSize val="0"/>
            </c:dLbl>
            <c:dLbl>
              <c:idx val="5"/>
              <c:layout>
                <c:manualLayout>
                  <c:x val="-7.29483282674772E-2"/>
                  <c:y val="-7.8973338310795536E-3"/>
                </c:manualLayout>
              </c:layout>
              <c:tx>
                <c:strRef>
                  <c:f>'Mortality LFPR NO Correl'!$H$1</c:f>
                  <c:strCache>
                    <c:ptCount val="1"/>
                    <c:pt idx="0">
                      <c:v>Ukraine</c:v>
                    </c:pt>
                  </c:strCache>
                </c:strRef>
              </c:tx>
              <c:showLegendKey val="0"/>
              <c:showVal val="0"/>
              <c:showCatName val="0"/>
              <c:showSerName val="1"/>
              <c:showPercent val="0"/>
              <c:showBubbleSize val="0"/>
            </c:dLbl>
            <c:dLbl>
              <c:idx val="6"/>
              <c:layout/>
              <c:tx>
                <c:strRef>
                  <c:f>'Mortality LFPR NO Correl'!$I$1</c:f>
                  <c:strCache>
                    <c:ptCount val="1"/>
                    <c:pt idx="0">
                      <c:v>Georgia</c:v>
                    </c:pt>
                  </c:strCache>
                </c:strRef>
              </c:tx>
              <c:showLegendKey val="0"/>
              <c:showVal val="0"/>
              <c:showCatName val="0"/>
              <c:showSerName val="1"/>
              <c:showPercent val="0"/>
              <c:showBubbleSize val="0"/>
            </c:dLbl>
            <c:dLbl>
              <c:idx val="7"/>
              <c:layout/>
              <c:tx>
                <c:strRef>
                  <c:f>'Mortality LFPR NO Correl'!$J$1</c:f>
                  <c:strCache>
                    <c:ptCount val="1"/>
                    <c:pt idx="0">
                      <c:v>Russia</c:v>
                    </c:pt>
                  </c:strCache>
                </c:strRef>
              </c:tx>
              <c:showLegendKey val="0"/>
              <c:showVal val="0"/>
              <c:showCatName val="0"/>
              <c:showSerName val="1"/>
              <c:showPercent val="0"/>
              <c:showBubbleSize val="0"/>
            </c:dLbl>
            <c:dLbl>
              <c:idx val="8"/>
              <c:layout>
                <c:manualLayout>
                  <c:x val="-1.984771699683311E-2"/>
                  <c:y val="2.9012102653834939E-2"/>
                </c:manualLayout>
              </c:layout>
              <c:tx>
                <c:strRef>
                  <c:f>'Mortality LFPR NO Correl'!$K$1</c:f>
                  <c:strCache>
                    <c:ptCount val="1"/>
                    <c:pt idx="0">
                      <c:v>Lithuania</c:v>
                    </c:pt>
                  </c:strCache>
                </c:strRef>
              </c:tx>
              <c:spPr/>
              <c:txPr>
                <a:bodyPr/>
                <a:lstStyle/>
                <a:p>
                  <a:pPr>
                    <a:defRPr sz="1050" b="1"/>
                  </a:pPr>
                  <a:endParaRPr lang="en-US"/>
                </a:p>
              </c:txPr>
              <c:showLegendKey val="0"/>
              <c:showVal val="0"/>
              <c:showCatName val="0"/>
              <c:showSerName val="1"/>
              <c:showPercent val="0"/>
              <c:showBubbleSize val="0"/>
            </c:dLbl>
            <c:dLbl>
              <c:idx val="9"/>
              <c:layout>
                <c:manualLayout>
                  <c:x val="-4.0526849037487338E-3"/>
                  <c:y val="1.0529778441439404E-2"/>
                </c:manualLayout>
              </c:layout>
              <c:tx>
                <c:strRef>
                  <c:f>'Mortality LFPR NO Correl'!$L$1</c:f>
                  <c:strCache>
                    <c:ptCount val="1"/>
                    <c:pt idx="0">
                      <c:v>Estonia</c:v>
                    </c:pt>
                  </c:strCache>
                </c:strRef>
              </c:tx>
              <c:showLegendKey val="0"/>
              <c:showVal val="0"/>
              <c:showCatName val="0"/>
              <c:showSerName val="1"/>
              <c:showPercent val="0"/>
              <c:showBubbleSize val="0"/>
            </c:dLbl>
            <c:dLbl>
              <c:idx val="10"/>
              <c:layout>
                <c:manualLayout>
                  <c:x val="-9.6316847541995949E-3"/>
                  <c:y val="-3.2407407407407406E-2"/>
                </c:manualLayout>
              </c:layout>
              <c:tx>
                <c:strRef>
                  <c:f>'Mortality LFPR NO Correl'!$M$1</c:f>
                  <c:strCache>
                    <c:ptCount val="1"/>
                    <c:pt idx="0">
                      <c:v>Cyprus</c:v>
                    </c:pt>
                  </c:strCache>
                </c:strRef>
              </c:tx>
              <c:showLegendKey val="0"/>
              <c:showVal val="0"/>
              <c:showCatName val="0"/>
              <c:showSerName val="1"/>
              <c:showPercent val="0"/>
              <c:showBubbleSize val="0"/>
            </c:dLbl>
            <c:dLbl>
              <c:idx val="11"/>
              <c:layout>
                <c:manualLayout>
                  <c:x val="0"/>
                  <c:y val="2.3692001493238659E-2"/>
                </c:manualLayout>
              </c:layout>
              <c:tx>
                <c:strRef>
                  <c:f>'Mortality LFPR NO Correl'!$N$1</c:f>
                  <c:strCache>
                    <c:ptCount val="1"/>
                    <c:pt idx="0">
                      <c:v>Bosnia and Herzegovina</c:v>
                    </c:pt>
                  </c:strCache>
                </c:strRef>
              </c:tx>
              <c:showLegendKey val="0"/>
              <c:showVal val="0"/>
              <c:showCatName val="0"/>
              <c:showSerName val="1"/>
              <c:showPercent val="0"/>
              <c:showBubbleSize val="0"/>
            </c:dLbl>
            <c:dLbl>
              <c:idx val="12"/>
              <c:layout>
                <c:manualLayout>
                  <c:x val="-4.1877744005403582E-2"/>
                  <c:y val="-2.895689071395836E-2"/>
                </c:manualLayout>
              </c:layout>
              <c:tx>
                <c:strRef>
                  <c:f>'Mortality LFPR NO Correl'!$O$1</c:f>
                  <c:strCache>
                    <c:ptCount val="1"/>
                    <c:pt idx="0">
                      <c:v>Croatia</c:v>
                    </c:pt>
                  </c:strCache>
                </c:strRef>
              </c:tx>
              <c:showLegendKey val="0"/>
              <c:showVal val="0"/>
              <c:showCatName val="0"/>
              <c:showSerName val="1"/>
              <c:showPercent val="0"/>
              <c:showBubbleSize val="0"/>
            </c:dLbl>
            <c:dLbl>
              <c:idx val="13"/>
              <c:layout/>
              <c:tx>
                <c:strRef>
                  <c:f>'Mortality LFPR NO Correl'!$P$1</c:f>
                  <c:strCache>
                    <c:ptCount val="1"/>
                    <c:pt idx="0">
                      <c:v>Slovenia</c:v>
                    </c:pt>
                  </c:strCache>
                </c:strRef>
              </c:tx>
              <c:showLegendKey val="0"/>
              <c:showVal val="0"/>
              <c:showCatName val="0"/>
              <c:showSerName val="1"/>
              <c:showPercent val="0"/>
              <c:showBubbleSize val="0"/>
            </c:dLbl>
            <c:dLbl>
              <c:idx val="14"/>
              <c:layout/>
              <c:tx>
                <c:strRef>
                  <c:f>'Mortality LFPR NO Correl'!$Q$1</c:f>
                  <c:strCache>
                    <c:ptCount val="1"/>
                    <c:pt idx="0">
                      <c:v>Armenia</c:v>
                    </c:pt>
                  </c:strCache>
                </c:strRef>
              </c:tx>
              <c:showLegendKey val="0"/>
              <c:showVal val="0"/>
              <c:showCatName val="0"/>
              <c:showSerName val="1"/>
              <c:showPercent val="0"/>
              <c:showBubbleSize val="0"/>
            </c:dLbl>
            <c:dLbl>
              <c:idx val="15"/>
              <c:layout>
                <c:manualLayout>
                  <c:x val="-7.1597433299560961E-2"/>
                  <c:y val="2.632444610359851E-3"/>
                </c:manualLayout>
              </c:layout>
              <c:tx>
                <c:strRef>
                  <c:f>'Mortality LFPR NO Correl'!$R$1</c:f>
                  <c:strCache>
                    <c:ptCount val="1"/>
                    <c:pt idx="0">
                      <c:v>Albania</c:v>
                    </c:pt>
                  </c:strCache>
                </c:strRef>
              </c:tx>
              <c:showLegendKey val="0"/>
              <c:showVal val="0"/>
              <c:showCatName val="0"/>
              <c:showSerName val="1"/>
              <c:showPercent val="0"/>
              <c:showBubbleSize val="0"/>
            </c:dLbl>
            <c:dLbl>
              <c:idx val="16"/>
              <c:layout>
                <c:manualLayout>
                  <c:x val="-2.1911028482550794E-2"/>
                  <c:y val="-2.0200783788996951E-2"/>
                </c:manualLayout>
              </c:layout>
              <c:tx>
                <c:strRef>
                  <c:f>'Mortality LFPR NO Correl'!$S$1</c:f>
                  <c:strCache>
                    <c:ptCount val="1"/>
                    <c:pt idx="0">
                      <c:v>Czech Rep.</c:v>
                    </c:pt>
                  </c:strCache>
                </c:strRef>
              </c:tx>
              <c:spPr/>
              <c:txPr>
                <a:bodyPr/>
                <a:lstStyle/>
                <a:p>
                  <a:pPr>
                    <a:defRPr sz="1050" b="1"/>
                  </a:pPr>
                  <a:endParaRPr lang="en-US"/>
                </a:p>
              </c:txPr>
              <c:showLegendKey val="0"/>
              <c:showVal val="0"/>
              <c:showCatName val="0"/>
              <c:showSerName val="1"/>
              <c:showPercent val="0"/>
              <c:showBubbleSize val="0"/>
            </c:dLbl>
            <c:dLbl>
              <c:idx val="17"/>
              <c:layout/>
              <c:tx>
                <c:strRef>
                  <c:f>'Mortality LFPR NO Correl'!$T$1</c:f>
                  <c:strCache>
                    <c:ptCount val="1"/>
                    <c:pt idx="0">
                      <c:v>Slovakia</c:v>
                    </c:pt>
                  </c:strCache>
                </c:strRef>
              </c:tx>
              <c:showLegendKey val="0"/>
              <c:showVal val="0"/>
              <c:showCatName val="0"/>
              <c:showSerName val="1"/>
              <c:showPercent val="0"/>
              <c:showBubbleSize val="0"/>
            </c:dLbl>
            <c:dLbl>
              <c:idx val="18"/>
              <c:layout/>
              <c:tx>
                <c:strRef>
                  <c:f>'Mortality LFPR NO Correl'!$U$1</c:f>
                  <c:strCache>
                    <c:ptCount val="1"/>
                    <c:pt idx="0">
                      <c:v>Azerbaijan</c:v>
                    </c:pt>
                  </c:strCache>
                </c:strRef>
              </c:tx>
              <c:showLegendKey val="0"/>
              <c:showVal val="0"/>
              <c:showCatName val="0"/>
              <c:showSerName val="1"/>
              <c:showPercent val="0"/>
              <c:showBubbleSize val="0"/>
            </c:dLbl>
            <c:dLbl>
              <c:idx val="19"/>
              <c:layout>
                <c:manualLayout>
                  <c:x val="-6.3492063492063489E-2"/>
                  <c:y val="-7.8973338310795536E-3"/>
                </c:manualLayout>
              </c:layout>
              <c:tx>
                <c:strRef>
                  <c:f>'Mortality LFPR NO Correl'!$V$1</c:f>
                  <c:strCache>
                    <c:ptCount val="1"/>
                    <c:pt idx="0">
                      <c:v>Romania</c:v>
                    </c:pt>
                  </c:strCache>
                </c:strRef>
              </c:tx>
              <c:showLegendKey val="0"/>
              <c:showVal val="0"/>
              <c:showCatName val="0"/>
              <c:showSerName val="1"/>
              <c:showPercent val="0"/>
              <c:showBubbleSize val="0"/>
            </c:dLbl>
            <c:dLbl>
              <c:idx val="20"/>
              <c:layout>
                <c:manualLayout>
                  <c:x val="4.0526849037487338E-3"/>
                  <c:y val="-5.2648892207197021E-3"/>
                </c:manualLayout>
              </c:layout>
              <c:tx>
                <c:strRef>
                  <c:f>'Mortality LFPR NO Correl'!$W$1</c:f>
                  <c:strCache>
                    <c:ptCount val="1"/>
                    <c:pt idx="0">
                      <c:v>Moldova</c:v>
                    </c:pt>
                  </c:strCache>
                </c:strRef>
              </c:tx>
              <c:showLegendKey val="0"/>
              <c:showVal val="0"/>
              <c:showCatName val="0"/>
              <c:showSerName val="1"/>
              <c:showPercent val="0"/>
              <c:showBubbleSize val="0"/>
            </c:dLbl>
            <c:dLbl>
              <c:idx val="21"/>
              <c:layout>
                <c:manualLayout>
                  <c:x val="-9.4562647754136628E-3"/>
                  <c:y val="-2.1059556882878808E-2"/>
                </c:manualLayout>
              </c:layout>
              <c:tx>
                <c:strRef>
                  <c:f>'Mortality LFPR NO Correl'!$X$1</c:f>
                  <c:strCache>
                    <c:ptCount val="1"/>
                    <c:pt idx="0">
                      <c:v>Macedonia</c:v>
                    </c:pt>
                  </c:strCache>
                </c:strRef>
              </c:tx>
              <c:showLegendKey val="0"/>
              <c:showVal val="0"/>
              <c:showCatName val="0"/>
              <c:showSerName val="1"/>
              <c:showPercent val="0"/>
              <c:showBubbleSize val="0"/>
            </c:dLbl>
            <c:dLbl>
              <c:idx val="22"/>
              <c:layout/>
              <c:tx>
                <c:strRef>
                  <c:f>'Mortality LFPR NO Correl'!$Y$1</c:f>
                  <c:strCache>
                    <c:ptCount val="1"/>
                    <c:pt idx="0">
                      <c:v>Montenegro</c:v>
                    </c:pt>
                  </c:strCache>
                </c:strRef>
              </c:tx>
              <c:showLegendKey val="0"/>
              <c:showVal val="0"/>
              <c:showCatName val="0"/>
              <c:showSerName val="1"/>
              <c:showPercent val="0"/>
              <c:showBubbleSize val="0"/>
            </c:dLbl>
            <c:dLbl>
              <c:idx val="23"/>
              <c:layout>
                <c:manualLayout>
                  <c:x val="-6.889564336372847E-2"/>
                  <c:y val="-1.3162223051799255E-2"/>
                </c:manualLayout>
              </c:layout>
              <c:tx>
                <c:strRef>
                  <c:f>'Mortality LFPR NO Correl'!$Z$1</c:f>
                  <c:strCache>
                    <c:ptCount val="1"/>
                    <c:pt idx="0">
                      <c:v>Bulgaria</c:v>
                    </c:pt>
                  </c:strCache>
                </c:strRef>
              </c:tx>
              <c:showLegendKey val="0"/>
              <c:showVal val="0"/>
              <c:showCatName val="0"/>
              <c:showSerName val="1"/>
              <c:showPercent val="0"/>
              <c:showBubbleSize val="0"/>
            </c:dLbl>
            <c:dLbl>
              <c:idx val="24"/>
              <c:layout>
                <c:manualLayout>
                  <c:x val="-6.889564336372847E-2"/>
                  <c:y val="-2.3692001493238659E-2"/>
                </c:manualLayout>
              </c:layout>
              <c:tx>
                <c:strRef>
                  <c:f>'Mortality LFPR NO Correl'!$AA$1</c:f>
                  <c:strCache>
                    <c:ptCount val="1"/>
                    <c:pt idx="0">
                      <c:v>Hungary</c:v>
                    </c:pt>
                  </c:strCache>
                </c:strRef>
              </c:tx>
              <c:showLegendKey val="0"/>
              <c:showVal val="0"/>
              <c:showCatName val="0"/>
              <c:showSerName val="1"/>
              <c:showPercent val="0"/>
              <c:showBubbleSize val="0"/>
            </c:dLbl>
            <c:txPr>
              <a:bodyPr/>
              <a:lstStyle/>
              <a:p>
                <a:pPr>
                  <a:defRPr b="0"/>
                </a:pPr>
                <a:endParaRPr lang="en-US"/>
              </a:p>
            </c:txPr>
            <c:showLegendKey val="0"/>
            <c:showVal val="0"/>
            <c:showCatName val="0"/>
            <c:showSerName val="1"/>
            <c:showPercent val="0"/>
            <c:showBubbleSize val="0"/>
            <c:showLeaderLines val="0"/>
          </c:dLbls>
          <c:trendline>
            <c:trendlineType val="linear"/>
            <c:dispRSqr val="1"/>
            <c:dispEq val="1"/>
            <c:trendlineLbl>
              <c:layout>
                <c:manualLayout>
                  <c:x val="-0.1393443180713522"/>
                  <c:y val="-5.4863462206827585E-2"/>
                </c:manualLayout>
              </c:layout>
              <c:numFmt formatCode="General" sourceLinked="0"/>
              <c:txPr>
                <a:bodyPr/>
                <a:lstStyle/>
                <a:p>
                  <a:pPr>
                    <a:defRPr sz="1100" b="1"/>
                  </a:pPr>
                  <a:endParaRPr lang="en-US"/>
                </a:p>
              </c:txPr>
            </c:trendlineLbl>
          </c:trendline>
          <c:xVal>
            <c:numRef>
              <c:f>'Mortality LFPR NO Correl'!$C$11:$AA$11</c:f>
              <c:numCache>
                <c:formatCode>General</c:formatCode>
                <c:ptCount val="25"/>
                <c:pt idx="0">
                  <c:v>-0.27303072613961538</c:v>
                </c:pt>
                <c:pt idx="1">
                  <c:v>-0.24612012834711475</c:v>
                </c:pt>
                <c:pt idx="2">
                  <c:v>-0.20577616795843062</c:v>
                </c:pt>
                <c:pt idx="3">
                  <c:v>-0.15657792415664673</c:v>
                </c:pt>
                <c:pt idx="4">
                  <c:v>-0.1042767963471294</c:v>
                </c:pt>
                <c:pt idx="5">
                  <c:v>9.4726629724610056E-3</c:v>
                </c:pt>
                <c:pt idx="6">
                  <c:v>4.8260740984467018E-2</c:v>
                </c:pt>
                <c:pt idx="7">
                  <c:v>9.4058020570576037E-2</c:v>
                </c:pt>
                <c:pt idx="8">
                  <c:v>9.7994007486024728E-2</c:v>
                </c:pt>
                <c:pt idx="9">
                  <c:v>0.10144341975560345</c:v>
                </c:pt>
                <c:pt idx="10">
                  <c:v>0.11582291993881662</c:v>
                </c:pt>
                <c:pt idx="11">
                  <c:v>0.12547247607884862</c:v>
                </c:pt>
                <c:pt idx="12">
                  <c:v>0.23143518803452842</c:v>
                </c:pt>
                <c:pt idx="13">
                  <c:v>0.26411763359518614</c:v>
                </c:pt>
                <c:pt idx="14">
                  <c:v>0.28931447032204644</c:v>
                </c:pt>
                <c:pt idx="15">
                  <c:v>0.32633135804919317</c:v>
                </c:pt>
                <c:pt idx="16">
                  <c:v>0.34904021083758835</c:v>
                </c:pt>
                <c:pt idx="17">
                  <c:v>0.41839183607050562</c:v>
                </c:pt>
                <c:pt idx="18">
                  <c:v>0.54721279186475658</c:v>
                </c:pt>
                <c:pt idx="19">
                  <c:v>0.6099566239203148</c:v>
                </c:pt>
                <c:pt idx="20">
                  <c:v>0.67810031597067311</c:v>
                </c:pt>
                <c:pt idx="21">
                  <c:v>0.90882138153406544</c:v>
                </c:pt>
                <c:pt idx="22">
                  <c:v>1.4564268504813249</c:v>
                </c:pt>
                <c:pt idx="23">
                  <c:v>1.4849759609873832</c:v>
                </c:pt>
                <c:pt idx="24">
                  <c:v>3.7199997901916504</c:v>
                </c:pt>
              </c:numCache>
            </c:numRef>
          </c:xVal>
          <c:yVal>
            <c:numRef>
              <c:f>'Mortality LFPR NO Correl'!$C$12:$AA$12</c:f>
              <c:numCache>
                <c:formatCode>General</c:formatCode>
                <c:ptCount val="25"/>
                <c:pt idx="0">
                  <c:v>0.31999999999999995</c:v>
                </c:pt>
                <c:pt idx="1">
                  <c:v>0.34690553745928338</c:v>
                </c:pt>
                <c:pt idx="2">
                  <c:v>-0.38065630397236611</c:v>
                </c:pt>
                <c:pt idx="3">
                  <c:v>0.11341803532692904</c:v>
                </c:pt>
                <c:pt idx="4">
                  <c:v>3.2534246575342478E-2</c:v>
                </c:pt>
                <c:pt idx="5">
                  <c:v>-8.9839921594250333E-2</c:v>
                </c:pt>
                <c:pt idx="6">
                  <c:v>2.7342325920524997E-2</c:v>
                </c:pt>
                <c:pt idx="7">
                  <c:v>-0.20696721311475408</c:v>
                </c:pt>
                <c:pt idx="8">
                  <c:v>-9.5425303788420249E-2</c:v>
                </c:pt>
                <c:pt idx="9">
                  <c:v>0.28727604008502883</c:v>
                </c:pt>
                <c:pt idx="10">
                  <c:v>0.47696969696969699</c:v>
                </c:pt>
                <c:pt idx="11">
                  <c:v>0.25049544193420531</c:v>
                </c:pt>
                <c:pt idx="12">
                  <c:v>0.31370328425821059</c:v>
                </c:pt>
                <c:pt idx="13">
                  <c:v>0.40375586854460094</c:v>
                </c:pt>
                <c:pt idx="14">
                  <c:v>0.11252834467120186</c:v>
                </c:pt>
                <c:pt idx="15">
                  <c:v>0.40154582259845417</c:v>
                </c:pt>
                <c:pt idx="16">
                  <c:v>0.43220069863448707</c:v>
                </c:pt>
                <c:pt idx="17">
                  <c:v>0.33343483556638248</c:v>
                </c:pt>
                <c:pt idx="18">
                  <c:v>0.38004613610149951</c:v>
                </c:pt>
                <c:pt idx="19">
                  <c:v>5.5466879489225816E-2</c:v>
                </c:pt>
                <c:pt idx="20">
                  <c:v>-5.9542463177687209E-2</c:v>
                </c:pt>
                <c:pt idx="21">
                  <c:v>8.8844018172640135E-2</c:v>
                </c:pt>
                <c:pt idx="22">
                  <c:v>-2.3173803526448468E-2</c:v>
                </c:pt>
                <c:pt idx="23">
                  <c:v>3.5828025477707068E-2</c:v>
                </c:pt>
                <c:pt idx="24">
                  <c:v>0.21524926686217008</c:v>
                </c:pt>
              </c:numCache>
            </c:numRef>
          </c:yVal>
          <c:smooth val="0"/>
        </c:ser>
        <c:dLbls>
          <c:showLegendKey val="0"/>
          <c:showVal val="0"/>
          <c:showCatName val="0"/>
          <c:showSerName val="0"/>
          <c:showPercent val="0"/>
          <c:showBubbleSize val="0"/>
        </c:dLbls>
        <c:axId val="226846592"/>
        <c:axId val="226873344"/>
      </c:scatterChart>
      <c:valAx>
        <c:axId val="226846592"/>
        <c:scaling>
          <c:orientation val="minMax"/>
          <c:max val="4"/>
          <c:min val="-1"/>
        </c:scaling>
        <c:delete val="0"/>
        <c:axPos val="b"/>
        <c:title>
          <c:tx>
            <c:strRef>
              <c:f>'Mortality LFPR NO Correl'!$B$11</c:f>
              <c:strCache>
                <c:ptCount val="1"/>
                <c:pt idx="0">
                  <c:v>LFPR Increase</c:v>
                </c:pt>
              </c:strCache>
            </c:strRef>
          </c:tx>
          <c:layout/>
          <c:overlay val="0"/>
          <c:txPr>
            <a:bodyPr/>
            <a:lstStyle/>
            <a:p>
              <a:pPr>
                <a:defRPr sz="1600"/>
              </a:pPr>
              <a:endParaRPr lang="en-US"/>
            </a:p>
          </c:txPr>
        </c:title>
        <c:numFmt formatCode="0%" sourceLinked="0"/>
        <c:majorTickMark val="out"/>
        <c:minorTickMark val="none"/>
        <c:tickLblPos val="low"/>
        <c:crossAx val="226873344"/>
        <c:crosses val="autoZero"/>
        <c:crossBetween val="midCat"/>
      </c:valAx>
      <c:valAx>
        <c:axId val="226873344"/>
        <c:scaling>
          <c:orientation val="minMax"/>
          <c:max val="0.5"/>
        </c:scaling>
        <c:delete val="0"/>
        <c:axPos val="l"/>
        <c:majorGridlines>
          <c:spPr>
            <a:ln>
              <a:noFill/>
            </a:ln>
          </c:spPr>
        </c:majorGridlines>
        <c:title>
          <c:tx>
            <c:strRef>
              <c:f>'Mortality LFPR NO Correl'!$B$12</c:f>
              <c:strCache>
                <c:ptCount val="1"/>
                <c:pt idx="0">
                  <c:v>Mortality Reduction</c:v>
                </c:pt>
              </c:strCache>
            </c:strRef>
          </c:tx>
          <c:layout>
            <c:manualLayout>
              <c:xMode val="edge"/>
              <c:yMode val="edge"/>
              <c:x val="2.5094779819189268E-3"/>
              <c:y val="0.23361967386830168"/>
            </c:manualLayout>
          </c:layout>
          <c:overlay val="0"/>
          <c:txPr>
            <a:bodyPr/>
            <a:lstStyle/>
            <a:p>
              <a:pPr>
                <a:defRPr sz="1400"/>
              </a:pPr>
              <a:endParaRPr lang="en-US"/>
            </a:p>
          </c:txPr>
        </c:title>
        <c:numFmt formatCode="0%" sourceLinked="0"/>
        <c:majorTickMark val="out"/>
        <c:minorTickMark val="none"/>
        <c:tickLblPos val="low"/>
        <c:crossAx val="226846592"/>
        <c:crosses val="autoZero"/>
        <c:crossBetween val="midCat"/>
      </c:valAx>
    </c:plotArea>
    <c:plotVisOnly val="1"/>
    <c:dispBlanksAs val="gap"/>
    <c:showDLblsOverMax val="0"/>
  </c:chart>
  <c:externalData r:id="rId2">
    <c:autoUpdate val="0"/>
  </c:externalData>
  <c:userShapes r:id="rId3"/>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1990</c:v>
          </c:tx>
          <c:marker>
            <c:symbol val="diamond"/>
            <c:size val="5"/>
          </c:marker>
          <c:dLbls>
            <c:dLbl>
              <c:idx val="0"/>
              <c:layout>
                <c:manualLayout>
                  <c:x val="4.961305711867074E-3"/>
                  <c:y val="-8.8202856383525468E-3"/>
                </c:manualLayout>
              </c:layout>
              <c:tx>
                <c:strRef>
                  <c:f>LIT!$B$2</c:f>
                  <c:strCache>
                    <c:ptCount val="1"/>
                    <c:pt idx="0">
                      <c:v>15-19</c:v>
                    </c:pt>
                  </c:strCache>
                </c:strRef>
              </c:tx>
              <c:dLblPos val="r"/>
              <c:showLegendKey val="0"/>
              <c:showVal val="1"/>
              <c:showCatName val="0"/>
              <c:showSerName val="0"/>
              <c:showPercent val="0"/>
              <c:showBubbleSize val="0"/>
            </c:dLbl>
            <c:dLbl>
              <c:idx val="1"/>
              <c:layout>
                <c:manualLayout>
                  <c:x val="-6.5740588048304974E-2"/>
                  <c:y val="-2.3520761702273459E-2"/>
                </c:manualLayout>
              </c:layout>
              <c:tx>
                <c:strRef>
                  <c:f>LIT!$B$3</c:f>
                  <c:strCache>
                    <c:ptCount val="1"/>
                    <c:pt idx="0">
                      <c:v>20-24</c:v>
                    </c:pt>
                  </c:strCache>
                </c:strRef>
              </c:tx>
              <c:dLblPos val="r"/>
              <c:showLegendKey val="0"/>
              <c:showVal val="1"/>
              <c:showCatName val="0"/>
              <c:showSerName val="0"/>
              <c:showPercent val="0"/>
              <c:showBubbleSize val="0"/>
            </c:dLbl>
            <c:dLbl>
              <c:idx val="2"/>
              <c:layout>
                <c:manualLayout>
                  <c:x val="-3.6297584179237467E-3"/>
                  <c:y val="3.5281142553410187E-2"/>
                </c:manualLayout>
              </c:layout>
              <c:tx>
                <c:strRef>
                  <c:f>LIT!$B$4</c:f>
                  <c:strCache>
                    <c:ptCount val="1"/>
                    <c:pt idx="0">
                      <c:v>25-29</c:v>
                    </c:pt>
                  </c:strCache>
                </c:strRef>
              </c:tx>
              <c:dLblPos val="r"/>
              <c:showLegendKey val="0"/>
              <c:showVal val="1"/>
              <c:showCatName val="0"/>
              <c:showSerName val="0"/>
              <c:showPercent val="0"/>
              <c:showBubbleSize val="0"/>
            </c:dLbl>
            <c:dLbl>
              <c:idx val="3"/>
              <c:layout>
                <c:manualLayout>
                  <c:x val="-7.5794697108166637E-2"/>
                  <c:y val="-3.5281142553410187E-2"/>
                </c:manualLayout>
              </c:layout>
              <c:tx>
                <c:strRef>
                  <c:f>LIT!$B$5</c:f>
                  <c:strCache>
                    <c:ptCount val="1"/>
                    <c:pt idx="0">
                      <c:v>30-34</c:v>
                    </c:pt>
                  </c:strCache>
                </c:strRef>
              </c:tx>
              <c:dLblPos val="r"/>
              <c:showLegendKey val="0"/>
              <c:showVal val="1"/>
              <c:showCatName val="0"/>
              <c:showSerName val="0"/>
              <c:showPercent val="0"/>
              <c:showBubbleSize val="0"/>
            </c:dLbl>
            <c:dLbl>
              <c:idx val="4"/>
              <c:layout>
                <c:manualLayout>
                  <c:x val="-4.1988927403614013E-2"/>
                  <c:y val="-5.2921713830115277E-2"/>
                </c:manualLayout>
              </c:layout>
              <c:tx>
                <c:strRef>
                  <c:f>LIT!$B$6</c:f>
                  <c:strCache>
                    <c:ptCount val="1"/>
                    <c:pt idx="0">
                      <c:v>35-39</c:v>
                    </c:pt>
                  </c:strCache>
                </c:strRef>
              </c:tx>
              <c:dLblPos val="r"/>
              <c:showLegendKey val="0"/>
              <c:showVal val="1"/>
              <c:showCatName val="0"/>
              <c:showSerName val="0"/>
              <c:showPercent val="0"/>
              <c:showBubbleSize val="0"/>
            </c:dLbl>
            <c:dLbl>
              <c:idx val="5"/>
              <c:layout>
                <c:manualLayout>
                  <c:x val="-2.2530099503463553E-2"/>
                  <c:y val="-4.4101428191762736E-2"/>
                </c:manualLayout>
              </c:layout>
              <c:tx>
                <c:strRef>
                  <c:f>LIT!$B$7</c:f>
                  <c:strCache>
                    <c:ptCount val="1"/>
                    <c:pt idx="0">
                      <c:v>40-44</c:v>
                    </c:pt>
                  </c:strCache>
                </c:strRef>
              </c:tx>
              <c:dLblPos val="r"/>
              <c:showLegendKey val="0"/>
              <c:showVal val="1"/>
              <c:showCatName val="0"/>
              <c:showSerName val="0"/>
              <c:showPercent val="0"/>
              <c:showBubbleSize val="0"/>
            </c:dLbl>
            <c:dLbl>
              <c:idx val="6"/>
              <c:layout>
                <c:manualLayout>
                  <c:x val="-3.4557589285170671E-2"/>
                  <c:y val="-4.4101428191762736E-2"/>
                </c:manualLayout>
              </c:layout>
              <c:tx>
                <c:strRef>
                  <c:f>LIT!$B$8</c:f>
                  <c:strCache>
                    <c:ptCount val="1"/>
                    <c:pt idx="0">
                      <c:v>45-49</c:v>
                    </c:pt>
                  </c:strCache>
                </c:strRef>
              </c:tx>
              <c:dLblPos val="r"/>
              <c:showLegendKey val="0"/>
              <c:showVal val="1"/>
              <c:showCatName val="0"/>
              <c:showSerName val="0"/>
              <c:showPercent val="0"/>
              <c:showBubbleSize val="0"/>
            </c:dLbl>
            <c:dLbl>
              <c:idx val="7"/>
              <c:layout>
                <c:manualLayout>
                  <c:x val="-3.9712227763045192E-2"/>
                  <c:y val="-3.822123776619437E-2"/>
                </c:manualLayout>
              </c:layout>
              <c:tx>
                <c:strRef>
                  <c:f>LIT!$B$9</c:f>
                  <c:strCache>
                    <c:ptCount val="1"/>
                    <c:pt idx="0">
                      <c:v>50-54</c:v>
                    </c:pt>
                  </c:strCache>
                </c:strRef>
              </c:tx>
              <c:dLblPos val="r"/>
              <c:showLegendKey val="0"/>
              <c:showVal val="1"/>
              <c:showCatName val="0"/>
              <c:showSerName val="0"/>
              <c:showPercent val="0"/>
              <c:showBubbleSize val="0"/>
            </c:dLbl>
            <c:dLbl>
              <c:idx val="8"/>
              <c:layout/>
              <c:tx>
                <c:strRef>
                  <c:f>LIT!$B$10</c:f>
                  <c:strCache>
                    <c:ptCount val="1"/>
                    <c:pt idx="0">
                      <c:v>55-59</c:v>
                    </c:pt>
                  </c:strCache>
                </c:strRef>
              </c:tx>
              <c:dLblPos val="r"/>
              <c:showLegendKey val="0"/>
              <c:showVal val="1"/>
              <c:showCatName val="1"/>
              <c:showSerName val="0"/>
              <c:showPercent val="0"/>
              <c:showBubbleSize val="0"/>
            </c:dLbl>
            <c:dLbl>
              <c:idx val="9"/>
              <c:layout/>
              <c:tx>
                <c:strRef>
                  <c:f>LIT!$B$11</c:f>
                  <c:strCache>
                    <c:ptCount val="1"/>
                    <c:pt idx="0">
                      <c:v>60-64</c:v>
                    </c:pt>
                  </c:strCache>
                </c:strRef>
              </c:tx>
              <c:dLblPos val="r"/>
              <c:showLegendKey val="0"/>
              <c:showVal val="1"/>
              <c:showCatName val="1"/>
              <c:showSerName val="0"/>
              <c:showPercent val="0"/>
              <c:showBubbleSize val="0"/>
            </c:dLbl>
            <c:dLblPos val="r"/>
            <c:showLegendKey val="0"/>
            <c:showVal val="1"/>
            <c:showCatName val="1"/>
            <c:showSerName val="0"/>
            <c:showPercent val="0"/>
            <c:showBubbleSize val="0"/>
            <c:showLeaderLines val="0"/>
          </c:dLbls>
          <c:xVal>
            <c:numRef>
              <c:f>LIT!$C$2:$C$11</c:f>
              <c:numCache>
                <c:formatCode>General</c:formatCode>
                <c:ptCount val="10"/>
                <c:pt idx="0">
                  <c:v>1.29000004380941E-3</c:v>
                </c:pt>
                <c:pt idx="1">
                  <c:v>2.0399999339133501E-3</c:v>
                </c:pt>
                <c:pt idx="2">
                  <c:v>2.68999999389052E-3</c:v>
                </c:pt>
                <c:pt idx="3">
                  <c:v>3.4099998883903001E-3</c:v>
                </c:pt>
                <c:pt idx="4">
                  <c:v>5.1799998618662401E-3</c:v>
                </c:pt>
                <c:pt idx="5">
                  <c:v>7.4000000022351698E-3</c:v>
                </c:pt>
                <c:pt idx="6">
                  <c:v>1.06499996036291E-2</c:v>
                </c:pt>
                <c:pt idx="7">
                  <c:v>1.43400002270937E-2</c:v>
                </c:pt>
                <c:pt idx="8">
                  <c:v>2.0759999752044699E-2</c:v>
                </c:pt>
                <c:pt idx="9">
                  <c:v>2.79799997806549E-2</c:v>
                </c:pt>
              </c:numCache>
            </c:numRef>
          </c:xVal>
          <c:yVal>
            <c:numRef>
              <c:f>LIT!$D$2:$D$11</c:f>
              <c:numCache>
                <c:formatCode>General</c:formatCode>
                <c:ptCount val="10"/>
                <c:pt idx="0">
                  <c:v>0.27059999465942403</c:v>
                </c:pt>
                <c:pt idx="1">
                  <c:v>0.79720001220703096</c:v>
                </c:pt>
                <c:pt idx="2">
                  <c:v>0.96339996337890599</c:v>
                </c:pt>
                <c:pt idx="3">
                  <c:v>0.97120002746582001</c:v>
                </c:pt>
                <c:pt idx="4">
                  <c:v>0.97120002746582001</c:v>
                </c:pt>
                <c:pt idx="5">
                  <c:v>0.967399978637695</c:v>
                </c:pt>
                <c:pt idx="6">
                  <c:v>0.94870002746582005</c:v>
                </c:pt>
                <c:pt idx="7">
                  <c:v>0.91919998168945294</c:v>
                </c:pt>
                <c:pt idx="8">
                  <c:v>0.85099998474121097</c:v>
                </c:pt>
                <c:pt idx="9">
                  <c:v>0.43369998931884801</c:v>
                </c:pt>
              </c:numCache>
            </c:numRef>
          </c:yVal>
          <c:smooth val="1"/>
        </c:ser>
        <c:ser>
          <c:idx val="1"/>
          <c:order val="1"/>
          <c:tx>
            <c:v>2011</c:v>
          </c:tx>
          <c:marker>
            <c:symbol val="circle"/>
            <c:size val="5"/>
          </c:marker>
          <c:dLbls>
            <c:dLbl>
              <c:idx val="0"/>
              <c:layout>
                <c:manualLayout>
                  <c:x val="6.6795185378252381E-3"/>
                  <c:y val="-5.8801904255683648E-3"/>
                </c:manualLayout>
              </c:layout>
              <c:tx>
                <c:strRef>
                  <c:f>LIT!$B$2</c:f>
                  <c:strCache>
                    <c:ptCount val="1"/>
                    <c:pt idx="0">
                      <c:v>15-19</c:v>
                    </c:pt>
                  </c:strCache>
                </c:strRef>
              </c:tx>
              <c:dLblPos val="r"/>
              <c:showLegendKey val="0"/>
              <c:showVal val="1"/>
              <c:showCatName val="0"/>
              <c:showSerName val="0"/>
              <c:showPercent val="0"/>
              <c:showBubbleSize val="0"/>
            </c:dLbl>
            <c:dLbl>
              <c:idx val="1"/>
              <c:layout>
                <c:manualLayout>
                  <c:x val="6.1210317232145844E-3"/>
                  <c:y val="1.4700476063920911E-2"/>
                </c:manualLayout>
              </c:layout>
              <c:tx>
                <c:strRef>
                  <c:f>LIT!$B$3</c:f>
                  <c:strCache>
                    <c:ptCount val="1"/>
                    <c:pt idx="0">
                      <c:v>20-24</c:v>
                    </c:pt>
                  </c:strCache>
                </c:strRef>
              </c:tx>
              <c:dLblPos val="r"/>
              <c:showLegendKey val="0"/>
              <c:showVal val="1"/>
              <c:showCatName val="0"/>
              <c:showSerName val="0"/>
              <c:showPercent val="0"/>
              <c:showBubbleSize val="0"/>
            </c:dLbl>
            <c:dLbl>
              <c:idx val="2"/>
              <c:layout>
                <c:manualLayout>
                  <c:x val="-6.7281852435699507E-2"/>
                  <c:y val="2.3520761702273459E-2"/>
                </c:manualLayout>
              </c:layout>
              <c:tx>
                <c:strRef>
                  <c:f>LIT!$B$4</c:f>
                  <c:strCache>
                    <c:ptCount val="1"/>
                    <c:pt idx="0">
                      <c:v>25-29</c:v>
                    </c:pt>
                  </c:strCache>
                </c:strRef>
              </c:tx>
              <c:dLblPos val="r"/>
              <c:showLegendKey val="0"/>
              <c:showVal val="1"/>
              <c:showCatName val="0"/>
              <c:showSerName val="0"/>
              <c:showPercent val="0"/>
              <c:showBubbleSize val="0"/>
            </c:dLbl>
            <c:dLbl>
              <c:idx val="3"/>
              <c:layout>
                <c:manualLayout>
                  <c:x val="-2.0918883790970646E-2"/>
                  <c:y val="5.8801904255683643E-2"/>
                </c:manualLayout>
              </c:layout>
              <c:tx>
                <c:strRef>
                  <c:f>LIT!$B$5</c:f>
                  <c:strCache>
                    <c:ptCount val="1"/>
                    <c:pt idx="0">
                      <c:v>30-34</c:v>
                    </c:pt>
                  </c:strCache>
                </c:strRef>
              </c:tx>
              <c:dLblPos val="r"/>
              <c:showLegendKey val="0"/>
              <c:showVal val="1"/>
              <c:showCatName val="0"/>
              <c:showSerName val="0"/>
              <c:showPercent val="0"/>
              <c:showBubbleSize val="0"/>
            </c:dLbl>
            <c:dLbl>
              <c:idx val="4"/>
              <c:layout>
                <c:manualLayout>
                  <c:x val="-8.7843968957982393E-3"/>
                  <c:y val="-2.6460856915057639E-2"/>
                </c:manualLayout>
              </c:layout>
              <c:tx>
                <c:strRef>
                  <c:f>LIT!$B$6</c:f>
                  <c:strCache>
                    <c:ptCount val="1"/>
                    <c:pt idx="0">
                      <c:v>35-39</c:v>
                    </c:pt>
                  </c:strCache>
                </c:strRef>
              </c:tx>
              <c:dLblPos val="r"/>
              <c:showLegendKey val="0"/>
              <c:showVal val="1"/>
              <c:showCatName val="0"/>
              <c:showSerName val="0"/>
              <c:showPercent val="0"/>
              <c:showBubbleSize val="0"/>
            </c:dLbl>
            <c:dLbl>
              <c:idx val="5"/>
              <c:layout>
                <c:manualLayout>
                  <c:x val="-2.7684737981338012E-2"/>
                  <c:y val="3.822123776619437E-2"/>
                </c:manualLayout>
              </c:layout>
              <c:tx>
                <c:strRef>
                  <c:f>LIT!$B$7</c:f>
                  <c:strCache>
                    <c:ptCount val="1"/>
                    <c:pt idx="0">
                      <c:v>40-44</c:v>
                    </c:pt>
                  </c:strCache>
                </c:strRef>
              </c:tx>
              <c:dLblPos val="r"/>
              <c:showLegendKey val="0"/>
              <c:showVal val="1"/>
              <c:showCatName val="0"/>
              <c:showSerName val="0"/>
              <c:showPercent val="0"/>
              <c:showBubbleSize val="0"/>
            </c:dLbl>
            <c:dLbl>
              <c:idx val="6"/>
              <c:layout>
                <c:manualLayout>
                  <c:x val="-2.7684737981338043E-2"/>
                  <c:y val="4.4101428191762736E-2"/>
                </c:manualLayout>
              </c:layout>
              <c:tx>
                <c:strRef>
                  <c:f>LIT!$B$8</c:f>
                  <c:strCache>
                    <c:ptCount val="1"/>
                    <c:pt idx="0">
                      <c:v>45-49</c:v>
                    </c:pt>
                  </c:strCache>
                </c:strRef>
              </c:tx>
              <c:dLblPos val="r"/>
              <c:showLegendKey val="0"/>
              <c:showVal val="1"/>
              <c:showCatName val="0"/>
              <c:showSerName val="0"/>
              <c:showPercent val="0"/>
              <c:showBubbleSize val="0"/>
            </c:dLbl>
            <c:dLbl>
              <c:idx val="7"/>
              <c:layout>
                <c:manualLayout>
                  <c:x val="-3.4557589285170699E-2"/>
                  <c:y val="4.1161332978978553E-2"/>
                </c:manualLayout>
              </c:layout>
              <c:tx>
                <c:strRef>
                  <c:f>LIT!$B$9</c:f>
                  <c:strCache>
                    <c:ptCount val="1"/>
                    <c:pt idx="0">
                      <c:v>50-54</c:v>
                    </c:pt>
                  </c:strCache>
                </c:strRef>
              </c:tx>
              <c:dLblPos val="r"/>
              <c:showLegendKey val="0"/>
              <c:showVal val="1"/>
              <c:showCatName val="0"/>
              <c:showSerName val="0"/>
              <c:showPercent val="0"/>
              <c:showBubbleSize val="0"/>
            </c:dLbl>
            <c:dLbl>
              <c:idx val="8"/>
              <c:layout/>
              <c:tx>
                <c:strRef>
                  <c:f>LIT!$B$10</c:f>
                  <c:strCache>
                    <c:ptCount val="1"/>
                    <c:pt idx="0">
                      <c:v>55-59</c:v>
                    </c:pt>
                  </c:strCache>
                </c:strRef>
              </c:tx>
              <c:dLblPos val="r"/>
              <c:showLegendKey val="0"/>
              <c:showVal val="1"/>
              <c:showCatName val="1"/>
              <c:showSerName val="0"/>
              <c:showPercent val="0"/>
              <c:showBubbleSize val="0"/>
            </c:dLbl>
            <c:dLbl>
              <c:idx val="9"/>
              <c:layout/>
              <c:tx>
                <c:strRef>
                  <c:f>LIT!$B$11</c:f>
                  <c:strCache>
                    <c:ptCount val="1"/>
                    <c:pt idx="0">
                      <c:v>60-64</c:v>
                    </c:pt>
                  </c:strCache>
                </c:strRef>
              </c:tx>
              <c:dLblPos val="r"/>
              <c:showLegendKey val="0"/>
              <c:showVal val="1"/>
              <c:showCatName val="1"/>
              <c:showSerName val="0"/>
              <c:showPercent val="0"/>
              <c:showBubbleSize val="0"/>
            </c:dLbl>
            <c:dLblPos val="r"/>
            <c:showLegendKey val="0"/>
            <c:showVal val="1"/>
            <c:showCatName val="1"/>
            <c:showSerName val="0"/>
            <c:showPercent val="0"/>
            <c:showBubbleSize val="0"/>
            <c:showLeaderLines val="0"/>
          </c:dLbls>
          <c:xVal>
            <c:numRef>
              <c:f>LIT!$E$2:$E$11</c:f>
              <c:numCache>
                <c:formatCode>General</c:formatCode>
                <c:ptCount val="10"/>
                <c:pt idx="0">
                  <c:v>1.04000000283122E-3</c:v>
                </c:pt>
                <c:pt idx="1">
                  <c:v>1.5999999595806E-3</c:v>
                </c:pt>
                <c:pt idx="2">
                  <c:v>1.75000005401671E-3</c:v>
                </c:pt>
                <c:pt idx="3">
                  <c:v>3.16999992355704E-3</c:v>
                </c:pt>
                <c:pt idx="4">
                  <c:v>4.6500000171363397E-3</c:v>
                </c:pt>
                <c:pt idx="5">
                  <c:v>6.3700000755488899E-3</c:v>
                </c:pt>
                <c:pt idx="6">
                  <c:v>8.9299995452165604E-3</c:v>
                </c:pt>
                <c:pt idx="7">
                  <c:v>1.35099999606609E-2</c:v>
                </c:pt>
                <c:pt idx="8">
                  <c:v>2.10699997842312E-2</c:v>
                </c:pt>
                <c:pt idx="9">
                  <c:v>3.0649999156594301E-2</c:v>
                </c:pt>
              </c:numCache>
            </c:numRef>
          </c:xVal>
          <c:yVal>
            <c:numRef>
              <c:f>LIT!$F$2:$F$11</c:f>
              <c:numCache>
                <c:formatCode>General</c:formatCode>
                <c:ptCount val="10"/>
                <c:pt idx="0">
                  <c:v>5.3000001907348597E-2</c:v>
                </c:pt>
                <c:pt idx="1">
                  <c:v>0.57750000000000001</c:v>
                </c:pt>
                <c:pt idx="2">
                  <c:v>0.90349998474121096</c:v>
                </c:pt>
                <c:pt idx="3">
                  <c:v>0.94300003051757797</c:v>
                </c:pt>
                <c:pt idx="4">
                  <c:v>0.9038999938964839</c:v>
                </c:pt>
                <c:pt idx="5">
                  <c:v>0.91980003356933593</c:v>
                </c:pt>
                <c:pt idx="6">
                  <c:v>0.90610000610351604</c:v>
                </c:pt>
                <c:pt idx="7">
                  <c:v>0.87379997253417996</c:v>
                </c:pt>
                <c:pt idx="8">
                  <c:v>0.78410003662109407</c:v>
                </c:pt>
                <c:pt idx="9">
                  <c:v>0.47619998931884799</c:v>
                </c:pt>
              </c:numCache>
            </c:numRef>
          </c:yVal>
          <c:smooth val="1"/>
        </c:ser>
        <c:dLbls>
          <c:dLblPos val="r"/>
          <c:showLegendKey val="0"/>
          <c:showVal val="1"/>
          <c:showCatName val="1"/>
          <c:showSerName val="0"/>
          <c:showPercent val="0"/>
          <c:showBubbleSize val="0"/>
        </c:dLbls>
        <c:axId val="226550144"/>
        <c:axId val="226551680"/>
      </c:scatterChart>
      <c:valAx>
        <c:axId val="226550144"/>
        <c:scaling>
          <c:orientation val="minMax"/>
        </c:scaling>
        <c:delete val="0"/>
        <c:axPos val="b"/>
        <c:title>
          <c:tx>
            <c:rich>
              <a:bodyPr/>
              <a:lstStyle/>
              <a:p>
                <a:pPr>
                  <a:defRPr sz="1400" b="1"/>
                </a:pPr>
                <a:r>
                  <a:rPr lang="en-US" sz="1400" b="1"/>
                  <a:t>Mortality</a:t>
                </a:r>
              </a:p>
            </c:rich>
          </c:tx>
          <c:layout/>
          <c:overlay val="0"/>
        </c:title>
        <c:numFmt formatCode="0.0%" sourceLinked="0"/>
        <c:majorTickMark val="out"/>
        <c:minorTickMark val="none"/>
        <c:tickLblPos val="nextTo"/>
        <c:crossAx val="226551680"/>
        <c:crosses val="autoZero"/>
        <c:crossBetween val="midCat"/>
      </c:valAx>
      <c:valAx>
        <c:axId val="226551680"/>
        <c:scaling>
          <c:orientation val="minMax"/>
          <c:max val="1"/>
        </c:scaling>
        <c:delete val="0"/>
        <c:axPos val="l"/>
        <c:title>
          <c:tx>
            <c:rich>
              <a:bodyPr/>
              <a:lstStyle/>
              <a:p>
                <a:pPr>
                  <a:defRPr sz="1600" b="1"/>
                </a:pPr>
                <a:r>
                  <a:rPr lang="en-US" sz="1600" b="1"/>
                  <a:t>LFPR</a:t>
                </a:r>
              </a:p>
            </c:rich>
          </c:tx>
          <c:layout/>
          <c:overlay val="0"/>
        </c:title>
        <c:numFmt formatCode="0%" sourceLinked="0"/>
        <c:majorTickMark val="out"/>
        <c:minorTickMark val="none"/>
        <c:tickLblPos val="nextTo"/>
        <c:crossAx val="226550144"/>
        <c:crosses val="autoZero"/>
        <c:crossBetween val="midCat"/>
      </c:valAx>
      <c:spPr>
        <a:noFill/>
        <a:ln w="25400">
          <a:noFill/>
        </a:ln>
      </c:spPr>
    </c:plotArea>
    <c:legend>
      <c:legendPos val="b"/>
      <c:layout/>
      <c:overlay val="0"/>
      <c:txPr>
        <a:bodyPr/>
        <a:lstStyle/>
        <a:p>
          <a:pPr>
            <a:defRPr sz="1400" b="1"/>
          </a:pPr>
          <a:endParaRPr lang="en-US"/>
        </a:p>
      </c:txPr>
    </c:legend>
    <c:plotVisOnly val="1"/>
    <c:dispBlanksAs val="gap"/>
    <c:showDLblsOverMax val="0"/>
  </c:chart>
  <c:txPr>
    <a:bodyPr/>
    <a:lstStyle/>
    <a:p>
      <a:pPr>
        <a:defRPr b="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Male</a:t>
            </a:r>
          </a:p>
        </c:rich>
      </c:tx>
      <c:layout>
        <c:manualLayout>
          <c:xMode val="edge"/>
          <c:yMode val="edge"/>
          <c:x val="0.80721413809986231"/>
          <c:y val="0.65063001145475374"/>
        </c:manualLayout>
      </c:layout>
      <c:overlay val="1"/>
    </c:title>
    <c:autoTitleDeleted val="0"/>
    <c:plotArea>
      <c:layout>
        <c:manualLayout>
          <c:layoutTarget val="inner"/>
          <c:xMode val="edge"/>
          <c:yMode val="edge"/>
          <c:x val="5.5289885552450846E-2"/>
          <c:y val="2.5230059652088084E-2"/>
          <c:w val="0.91947944758973088"/>
          <c:h val="0.7431768451623959"/>
        </c:manualLayout>
      </c:layout>
      <c:barChart>
        <c:barDir val="bar"/>
        <c:grouping val="clustered"/>
        <c:varyColors val="0"/>
        <c:ser>
          <c:idx val="0"/>
          <c:order val="0"/>
          <c:tx>
            <c:strRef>
              <c:f>Sheet1!$A$19</c:f>
              <c:strCache>
                <c:ptCount val="1"/>
                <c:pt idx="0">
                  <c:v>Ukraine</c:v>
                </c:pt>
              </c:strCache>
            </c:strRef>
          </c:tx>
          <c:spPr>
            <a:solidFill>
              <a:srgbClr val="92D050"/>
            </a:solidFill>
          </c:spPr>
          <c:invertIfNegative val="0"/>
          <c:val>
            <c:numRef>
              <c:f>Sheet1!$AZ$19</c:f>
              <c:numCache>
                <c:formatCode>0.0</c:formatCode>
                <c:ptCount val="1"/>
                <c:pt idx="0">
                  <c:v>56.379746835443036</c:v>
                </c:pt>
              </c:numCache>
            </c:numRef>
          </c:val>
        </c:ser>
        <c:ser>
          <c:idx val="1"/>
          <c:order val="1"/>
          <c:tx>
            <c:strRef>
              <c:f>Sheet1!$A$20</c:f>
              <c:strCache>
                <c:ptCount val="1"/>
                <c:pt idx="0">
                  <c:v>Belarus</c:v>
                </c:pt>
              </c:strCache>
            </c:strRef>
          </c:tx>
          <c:spPr>
            <a:solidFill>
              <a:srgbClr val="FF5050"/>
            </a:solidFill>
          </c:spPr>
          <c:invertIfNegative val="0"/>
          <c:val>
            <c:numRef>
              <c:f>Sheet1!$AZ$20</c:f>
              <c:numCache>
                <c:formatCode>0.0</c:formatCode>
                <c:ptCount val="1"/>
                <c:pt idx="0">
                  <c:v>56.708771929824564</c:v>
                </c:pt>
              </c:numCache>
            </c:numRef>
          </c:val>
        </c:ser>
        <c:ser>
          <c:idx val="2"/>
          <c:order val="2"/>
          <c:tx>
            <c:strRef>
              <c:f>Sheet1!$A$21</c:f>
              <c:strCache>
                <c:ptCount val="1"/>
                <c:pt idx="0">
                  <c:v>Estonia</c:v>
                </c:pt>
              </c:strCache>
            </c:strRef>
          </c:tx>
          <c:spPr>
            <a:solidFill>
              <a:schemeClr val="accent4">
                <a:lumMod val="75000"/>
              </a:schemeClr>
            </a:solidFill>
          </c:spPr>
          <c:invertIfNegative val="0"/>
          <c:val>
            <c:numRef>
              <c:f>Sheet1!$AZ$21</c:f>
              <c:numCache>
                <c:formatCode>0.0</c:formatCode>
                <c:ptCount val="1"/>
                <c:pt idx="0">
                  <c:v>56.8</c:v>
                </c:pt>
              </c:numCache>
            </c:numRef>
          </c:val>
        </c:ser>
        <c:ser>
          <c:idx val="3"/>
          <c:order val="3"/>
          <c:tx>
            <c:strRef>
              <c:f>Sheet1!$A$22</c:f>
              <c:strCache>
                <c:ptCount val="1"/>
                <c:pt idx="0">
                  <c:v>Latvia</c:v>
                </c:pt>
              </c:strCache>
            </c:strRef>
          </c:tx>
          <c:spPr>
            <a:solidFill>
              <a:srgbClr val="800000"/>
            </a:solidFill>
          </c:spPr>
          <c:invertIfNegative val="0"/>
          <c:val>
            <c:numRef>
              <c:f>Sheet1!$AZ$22</c:f>
              <c:numCache>
                <c:formatCode>0.0</c:formatCode>
                <c:ptCount val="1"/>
                <c:pt idx="0">
                  <c:v>57.179039301310048</c:v>
                </c:pt>
              </c:numCache>
            </c:numRef>
          </c:val>
        </c:ser>
        <c:ser>
          <c:idx val="4"/>
          <c:order val="4"/>
          <c:tx>
            <c:strRef>
              <c:f>Sheet1!$A$23</c:f>
              <c:strCache>
                <c:ptCount val="1"/>
                <c:pt idx="0">
                  <c:v>Russia</c:v>
                </c:pt>
              </c:strCache>
            </c:strRef>
          </c:tx>
          <c:spPr>
            <a:solidFill>
              <a:srgbClr val="003300"/>
            </a:solidFill>
          </c:spPr>
          <c:invertIfNegative val="0"/>
          <c:val>
            <c:numRef>
              <c:f>Sheet1!$AZ$23</c:f>
              <c:numCache>
                <c:formatCode>0.0</c:formatCode>
                <c:ptCount val="1"/>
                <c:pt idx="0">
                  <c:v>57.795918367346935</c:v>
                </c:pt>
              </c:numCache>
            </c:numRef>
          </c:val>
        </c:ser>
        <c:ser>
          <c:idx val="5"/>
          <c:order val="5"/>
          <c:tx>
            <c:strRef>
              <c:f>Sheet1!$A$24</c:f>
              <c:strCache>
                <c:ptCount val="1"/>
                <c:pt idx="0">
                  <c:v>Lithuania</c:v>
                </c:pt>
              </c:strCache>
            </c:strRef>
          </c:tx>
          <c:spPr>
            <a:solidFill>
              <a:srgbClr val="FF99CC"/>
            </a:solidFill>
          </c:spPr>
          <c:invertIfNegative val="0"/>
          <c:val>
            <c:numRef>
              <c:f>Sheet1!$AZ$24</c:f>
              <c:numCache>
                <c:formatCode>0.0</c:formatCode>
                <c:ptCount val="1"/>
                <c:pt idx="0">
                  <c:v>58.183486238532112</c:v>
                </c:pt>
              </c:numCache>
            </c:numRef>
          </c:val>
        </c:ser>
        <c:ser>
          <c:idx val="6"/>
          <c:order val="6"/>
          <c:tx>
            <c:strRef>
              <c:f>Sheet1!$A$25</c:f>
              <c:strCache>
                <c:ptCount val="1"/>
                <c:pt idx="0">
                  <c:v>Hungary</c:v>
                </c:pt>
              </c:strCache>
            </c:strRef>
          </c:tx>
          <c:spPr>
            <a:solidFill>
              <a:srgbClr val="CC0000"/>
            </a:solidFill>
          </c:spPr>
          <c:invertIfNegative val="0"/>
          <c:val>
            <c:numRef>
              <c:f>Sheet1!$AZ$25</c:f>
              <c:numCache>
                <c:formatCode>0.0</c:formatCode>
                <c:ptCount val="1"/>
                <c:pt idx="0">
                  <c:v>59.004566210045667</c:v>
                </c:pt>
              </c:numCache>
            </c:numRef>
          </c:val>
        </c:ser>
        <c:ser>
          <c:idx val="7"/>
          <c:order val="7"/>
          <c:tx>
            <c:strRef>
              <c:f>Sheet1!$A$26</c:f>
              <c:strCache>
                <c:ptCount val="1"/>
                <c:pt idx="0">
                  <c:v>Bulgaria</c:v>
                </c:pt>
              </c:strCache>
            </c:strRef>
          </c:tx>
          <c:spPr>
            <a:solidFill>
              <a:srgbClr val="FFFF00"/>
            </a:solidFill>
          </c:spPr>
          <c:invertIfNegative val="0"/>
          <c:val>
            <c:numRef>
              <c:f>Sheet1!$AZ$26</c:f>
              <c:numCache>
                <c:formatCode>0.0</c:formatCode>
                <c:ptCount val="1"/>
                <c:pt idx="0">
                  <c:v>60.098591549295776</c:v>
                </c:pt>
              </c:numCache>
            </c:numRef>
          </c:val>
        </c:ser>
        <c:ser>
          <c:idx val="8"/>
          <c:order val="8"/>
          <c:tx>
            <c:strRef>
              <c:f>Sheet1!$A$27</c:f>
              <c:strCache>
                <c:ptCount val="1"/>
                <c:pt idx="0">
                  <c:v>Slovakia</c:v>
                </c:pt>
              </c:strCache>
            </c:strRef>
          </c:tx>
          <c:spPr>
            <a:solidFill>
              <a:schemeClr val="accent5">
                <a:lumMod val="40000"/>
                <a:lumOff val="60000"/>
              </a:schemeClr>
            </a:solidFill>
          </c:spPr>
          <c:invertIfNegative val="0"/>
          <c:val>
            <c:numRef>
              <c:f>Sheet1!$AZ$27</c:f>
              <c:numCache>
                <c:formatCode>0.0</c:formatCode>
                <c:ptCount val="1"/>
                <c:pt idx="0">
                  <c:v>60.315789473684205</c:v>
                </c:pt>
              </c:numCache>
            </c:numRef>
          </c:val>
        </c:ser>
        <c:ser>
          <c:idx val="9"/>
          <c:order val="9"/>
          <c:tx>
            <c:strRef>
              <c:f>Sheet1!$A$28</c:f>
              <c:strCache>
                <c:ptCount val="1"/>
                <c:pt idx="0">
                  <c:v>Poland</c:v>
                </c:pt>
              </c:strCache>
            </c:strRef>
          </c:tx>
          <c:spPr>
            <a:solidFill>
              <a:srgbClr val="0070C0"/>
            </a:solidFill>
          </c:spPr>
          <c:invertIfNegative val="0"/>
          <c:val>
            <c:numRef>
              <c:f>Sheet1!$AZ$28</c:f>
              <c:numCache>
                <c:formatCode>0.0</c:formatCode>
                <c:ptCount val="1"/>
                <c:pt idx="0">
                  <c:v>62.207446808510639</c:v>
                </c:pt>
              </c:numCache>
            </c:numRef>
          </c:val>
        </c:ser>
        <c:ser>
          <c:idx val="10"/>
          <c:order val="10"/>
          <c:tx>
            <c:strRef>
              <c:f>Sheet1!$A$29</c:f>
              <c:strCache>
                <c:ptCount val="1"/>
                <c:pt idx="0">
                  <c:v>Czech Republic</c:v>
                </c:pt>
              </c:strCache>
            </c:strRef>
          </c:tx>
          <c:spPr>
            <a:solidFill>
              <a:srgbClr val="33CCCC"/>
            </a:solidFill>
          </c:spPr>
          <c:invertIfNegative val="0"/>
          <c:val>
            <c:numRef>
              <c:f>Sheet1!$AZ$29</c:f>
              <c:numCache>
                <c:formatCode>0.0</c:formatCode>
                <c:ptCount val="1"/>
                <c:pt idx="0">
                  <c:v>64.73737373737373</c:v>
                </c:pt>
              </c:numCache>
            </c:numRef>
          </c:val>
        </c:ser>
        <c:ser>
          <c:idx val="11"/>
          <c:order val="11"/>
          <c:tx>
            <c:strRef>
              <c:f>Sheet1!$A$30</c:f>
              <c:strCache>
                <c:ptCount val="1"/>
                <c:pt idx="0">
                  <c:v>Slovenia</c:v>
                </c:pt>
              </c:strCache>
            </c:strRef>
          </c:tx>
          <c:spPr>
            <a:solidFill>
              <a:srgbClr val="00FFFF"/>
            </a:solidFill>
          </c:spPr>
          <c:invertIfNegative val="0"/>
          <c:val>
            <c:numRef>
              <c:f>Sheet1!$AZ$30</c:f>
              <c:numCache>
                <c:formatCode>0.0</c:formatCode>
                <c:ptCount val="1"/>
                <c:pt idx="0">
                  <c:v>67.988142292490124</c:v>
                </c:pt>
              </c:numCache>
            </c:numRef>
          </c:val>
        </c:ser>
        <c:ser>
          <c:idx val="12"/>
          <c:order val="12"/>
          <c:tx>
            <c:strRef>
              <c:f>Sheet1!$A$31</c:f>
              <c:strCache>
                <c:ptCount val="1"/>
                <c:pt idx="0">
                  <c:v>France</c:v>
                </c:pt>
              </c:strCache>
            </c:strRef>
          </c:tx>
          <c:spPr>
            <a:solidFill>
              <a:srgbClr val="003366"/>
            </a:solidFill>
          </c:spPr>
          <c:invertIfNegative val="0"/>
          <c:val>
            <c:numRef>
              <c:f>Sheet1!$AZ$31</c:f>
              <c:numCache>
                <c:formatCode>0.0</c:formatCode>
                <c:ptCount val="1"/>
                <c:pt idx="0">
                  <c:v>71.06930693069306</c:v>
                </c:pt>
              </c:numCache>
            </c:numRef>
          </c:val>
        </c:ser>
        <c:dLbls>
          <c:dLblPos val="outEnd"/>
          <c:showLegendKey val="0"/>
          <c:showVal val="1"/>
          <c:showCatName val="0"/>
          <c:showSerName val="0"/>
          <c:showPercent val="0"/>
          <c:showBubbleSize val="0"/>
        </c:dLbls>
        <c:gapWidth val="150"/>
        <c:axId val="25642496"/>
        <c:axId val="25644032"/>
      </c:barChart>
      <c:catAx>
        <c:axId val="25642496"/>
        <c:scaling>
          <c:orientation val="minMax"/>
        </c:scaling>
        <c:delete val="0"/>
        <c:axPos val="l"/>
        <c:majorTickMark val="none"/>
        <c:minorTickMark val="none"/>
        <c:tickLblPos val="none"/>
        <c:crossAx val="25644032"/>
        <c:crossesAt val="60"/>
        <c:auto val="0"/>
        <c:lblAlgn val="ctr"/>
        <c:lblOffset val="100"/>
        <c:noMultiLvlLbl val="0"/>
      </c:catAx>
      <c:valAx>
        <c:axId val="25644032"/>
        <c:scaling>
          <c:orientation val="minMax"/>
          <c:max val="72"/>
          <c:min val="56"/>
        </c:scaling>
        <c:delete val="0"/>
        <c:axPos val="b"/>
        <c:title>
          <c:tx>
            <c:rich>
              <a:bodyPr/>
              <a:lstStyle/>
              <a:p>
                <a:pPr>
                  <a:defRPr/>
                </a:pPr>
                <a:r>
                  <a:rPr lang="en-US"/>
                  <a:t>Age </a:t>
                </a:r>
                <a:r>
                  <a:rPr lang="en-US" sz="1000" b="1" i="0" u="none" strike="noStrike" baseline="0">
                    <a:effectLst/>
                  </a:rPr>
                  <a:t>of equivalent mortality rate in 2009 of 60 year old man in 1959</a:t>
                </a:r>
                <a:endParaRPr lang="en-US"/>
              </a:p>
            </c:rich>
          </c:tx>
          <c:layout>
            <c:manualLayout>
              <c:xMode val="edge"/>
              <c:yMode val="edge"/>
              <c:x val="0.17007874015748034"/>
              <c:y val="0.85799785336111334"/>
            </c:manualLayout>
          </c:layout>
          <c:overlay val="0"/>
        </c:title>
        <c:numFmt formatCode="0.0" sourceLinked="1"/>
        <c:majorTickMark val="out"/>
        <c:minorTickMark val="none"/>
        <c:tickLblPos val="nextTo"/>
        <c:crossAx val="25642496"/>
        <c:crosses val="autoZero"/>
        <c:crossBetween val="between"/>
      </c:valAx>
    </c:plotArea>
    <c:plotVisOnly val="1"/>
    <c:dispBlanksAs val="gap"/>
    <c:showDLblsOverMax val="0"/>
  </c:chart>
  <c:spPr>
    <a:ln>
      <a:noFill/>
    </a:ln>
  </c:spPr>
  <c:externalData r:id="rId1">
    <c:autoUpdate val="0"/>
  </c:externalData>
  <c:userShapes r:id="rId2"/>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1990</c:v>
          </c:tx>
          <c:marker>
            <c:symbol val="diamond"/>
            <c:size val="5"/>
          </c:marker>
          <c:dLbls>
            <c:dLbl>
              <c:idx val="0"/>
              <c:layout>
                <c:manualLayout>
                  <c:x val="4.961305711867074E-3"/>
                  <c:y val="-8.8202856383525468E-3"/>
                </c:manualLayout>
              </c:layout>
              <c:tx>
                <c:strRef>
                  <c:f>POL!$B$2</c:f>
                  <c:strCache>
                    <c:ptCount val="1"/>
                    <c:pt idx="0">
                      <c:v>15-19</c:v>
                    </c:pt>
                  </c:strCache>
                </c:strRef>
              </c:tx>
              <c:dLblPos val="r"/>
              <c:showLegendKey val="0"/>
              <c:showVal val="1"/>
              <c:showCatName val="0"/>
              <c:showSerName val="0"/>
              <c:showPercent val="0"/>
              <c:showBubbleSize val="0"/>
            </c:dLbl>
            <c:dLbl>
              <c:idx val="1"/>
              <c:layout>
                <c:manualLayout>
                  <c:x val="-6.5740588048304974E-2"/>
                  <c:y val="-2.3520761702273459E-2"/>
                </c:manualLayout>
              </c:layout>
              <c:tx>
                <c:strRef>
                  <c:f>POL!$B$3</c:f>
                  <c:strCache>
                    <c:ptCount val="1"/>
                    <c:pt idx="0">
                      <c:v>20-24</c:v>
                    </c:pt>
                  </c:strCache>
                </c:strRef>
              </c:tx>
              <c:dLblPos val="r"/>
              <c:showLegendKey val="0"/>
              <c:showVal val="1"/>
              <c:showCatName val="0"/>
              <c:showSerName val="0"/>
              <c:showPercent val="0"/>
              <c:showBubbleSize val="0"/>
            </c:dLbl>
            <c:dLbl>
              <c:idx val="2"/>
              <c:layout>
                <c:manualLayout>
                  <c:x val="-3.6297584179237467E-3"/>
                  <c:y val="3.5281142553410187E-2"/>
                </c:manualLayout>
              </c:layout>
              <c:tx>
                <c:strRef>
                  <c:f>POL!$B$4</c:f>
                  <c:strCache>
                    <c:ptCount val="1"/>
                    <c:pt idx="0">
                      <c:v>25-29</c:v>
                    </c:pt>
                  </c:strCache>
                </c:strRef>
              </c:tx>
              <c:dLblPos val="r"/>
              <c:showLegendKey val="0"/>
              <c:showVal val="1"/>
              <c:showCatName val="0"/>
              <c:showSerName val="0"/>
              <c:showPercent val="0"/>
              <c:showBubbleSize val="0"/>
            </c:dLbl>
            <c:dLbl>
              <c:idx val="3"/>
              <c:layout>
                <c:manualLayout>
                  <c:x val="-7.5794697108166637E-2"/>
                  <c:y val="-3.5281142553410187E-2"/>
                </c:manualLayout>
              </c:layout>
              <c:tx>
                <c:strRef>
                  <c:f>POL!$B$5</c:f>
                  <c:strCache>
                    <c:ptCount val="1"/>
                    <c:pt idx="0">
                      <c:v>30-34</c:v>
                    </c:pt>
                  </c:strCache>
                </c:strRef>
              </c:tx>
              <c:dLblPos val="r"/>
              <c:showLegendKey val="0"/>
              <c:showVal val="1"/>
              <c:showCatName val="0"/>
              <c:showSerName val="0"/>
              <c:showPercent val="0"/>
              <c:showBubbleSize val="0"/>
            </c:dLbl>
            <c:dLbl>
              <c:idx val="4"/>
              <c:layout>
                <c:manualLayout>
                  <c:x val="-4.1988927403614013E-2"/>
                  <c:y val="-5.2921713830115277E-2"/>
                </c:manualLayout>
              </c:layout>
              <c:tx>
                <c:strRef>
                  <c:f>POL!$B$6</c:f>
                  <c:strCache>
                    <c:ptCount val="1"/>
                    <c:pt idx="0">
                      <c:v>35-39</c:v>
                    </c:pt>
                  </c:strCache>
                </c:strRef>
              </c:tx>
              <c:dLblPos val="r"/>
              <c:showLegendKey val="0"/>
              <c:showVal val="1"/>
              <c:showCatName val="0"/>
              <c:showSerName val="0"/>
              <c:showPercent val="0"/>
              <c:showBubbleSize val="0"/>
            </c:dLbl>
            <c:dLbl>
              <c:idx val="5"/>
              <c:layout>
                <c:manualLayout>
                  <c:x val="-2.2530099503463553E-2"/>
                  <c:y val="-4.4101428191762736E-2"/>
                </c:manualLayout>
              </c:layout>
              <c:tx>
                <c:strRef>
                  <c:f>POL!$B$7</c:f>
                  <c:strCache>
                    <c:ptCount val="1"/>
                    <c:pt idx="0">
                      <c:v>40-44</c:v>
                    </c:pt>
                  </c:strCache>
                </c:strRef>
              </c:tx>
              <c:dLblPos val="r"/>
              <c:showLegendKey val="0"/>
              <c:showVal val="1"/>
              <c:showCatName val="0"/>
              <c:showSerName val="0"/>
              <c:showPercent val="0"/>
              <c:showBubbleSize val="0"/>
            </c:dLbl>
            <c:dLbl>
              <c:idx val="6"/>
              <c:layout>
                <c:manualLayout>
                  <c:x val="-3.4557589285170671E-2"/>
                  <c:y val="-4.4101428191762736E-2"/>
                </c:manualLayout>
              </c:layout>
              <c:tx>
                <c:strRef>
                  <c:f>POL!$B$8</c:f>
                  <c:strCache>
                    <c:ptCount val="1"/>
                    <c:pt idx="0">
                      <c:v>45-49</c:v>
                    </c:pt>
                  </c:strCache>
                </c:strRef>
              </c:tx>
              <c:dLblPos val="r"/>
              <c:showLegendKey val="0"/>
              <c:showVal val="1"/>
              <c:showCatName val="0"/>
              <c:showSerName val="0"/>
              <c:showPercent val="0"/>
              <c:showBubbleSize val="0"/>
            </c:dLbl>
            <c:dLbl>
              <c:idx val="7"/>
              <c:layout>
                <c:manualLayout>
                  <c:x val="-3.9712227763045192E-2"/>
                  <c:y val="-3.822123776619437E-2"/>
                </c:manualLayout>
              </c:layout>
              <c:tx>
                <c:strRef>
                  <c:f>POL!$B$9</c:f>
                  <c:strCache>
                    <c:ptCount val="1"/>
                    <c:pt idx="0">
                      <c:v>50-54</c:v>
                    </c:pt>
                  </c:strCache>
                </c:strRef>
              </c:tx>
              <c:dLblPos val="r"/>
              <c:showLegendKey val="0"/>
              <c:showVal val="1"/>
              <c:showCatName val="0"/>
              <c:showSerName val="0"/>
              <c:showPercent val="0"/>
              <c:showBubbleSize val="0"/>
            </c:dLbl>
            <c:dLbl>
              <c:idx val="8"/>
              <c:layout/>
              <c:tx>
                <c:strRef>
                  <c:f>POL!$B$10</c:f>
                  <c:strCache>
                    <c:ptCount val="1"/>
                    <c:pt idx="0">
                      <c:v>55-59</c:v>
                    </c:pt>
                  </c:strCache>
                </c:strRef>
              </c:tx>
              <c:dLblPos val="r"/>
              <c:showLegendKey val="0"/>
              <c:showVal val="1"/>
              <c:showCatName val="1"/>
              <c:showSerName val="0"/>
              <c:showPercent val="0"/>
              <c:showBubbleSize val="0"/>
            </c:dLbl>
            <c:dLbl>
              <c:idx val="9"/>
              <c:layout/>
              <c:tx>
                <c:strRef>
                  <c:f>POL!$B$11</c:f>
                  <c:strCache>
                    <c:ptCount val="1"/>
                    <c:pt idx="0">
                      <c:v>60-64</c:v>
                    </c:pt>
                  </c:strCache>
                </c:strRef>
              </c:tx>
              <c:dLblPos val="r"/>
              <c:showLegendKey val="0"/>
              <c:showVal val="1"/>
              <c:showCatName val="1"/>
              <c:showSerName val="0"/>
              <c:showPercent val="0"/>
              <c:showBubbleSize val="0"/>
            </c:dLbl>
            <c:txPr>
              <a:bodyPr/>
              <a:lstStyle/>
              <a:p>
                <a:pPr>
                  <a:defRPr sz="700"/>
                </a:pPr>
                <a:endParaRPr lang="en-US"/>
              </a:p>
            </c:txPr>
            <c:dLblPos val="r"/>
            <c:showLegendKey val="0"/>
            <c:showVal val="1"/>
            <c:showCatName val="1"/>
            <c:showSerName val="0"/>
            <c:showPercent val="0"/>
            <c:showBubbleSize val="0"/>
            <c:showLeaderLines val="0"/>
          </c:dLbls>
          <c:xVal>
            <c:numRef>
              <c:f>POL!$C$2:$C$11</c:f>
              <c:numCache>
                <c:formatCode>General</c:formatCode>
                <c:ptCount val="10"/>
                <c:pt idx="0">
                  <c:v>1.01999996695668E-3</c:v>
                </c:pt>
                <c:pt idx="1">
                  <c:v>1.6799999866634601E-3</c:v>
                </c:pt>
                <c:pt idx="2">
                  <c:v>1.87000003643334E-3</c:v>
                </c:pt>
                <c:pt idx="3">
                  <c:v>2.68999999389052E-3</c:v>
                </c:pt>
                <c:pt idx="4">
                  <c:v>3.87999997474253E-3</c:v>
                </c:pt>
                <c:pt idx="5">
                  <c:v>5.8100000023841901E-3</c:v>
                </c:pt>
                <c:pt idx="6">
                  <c:v>9.2500001192092896E-3</c:v>
                </c:pt>
                <c:pt idx="7">
                  <c:v>1.4030000194907201E-2</c:v>
                </c:pt>
                <c:pt idx="8">
                  <c:v>2.0780000835657099E-2</c:v>
                </c:pt>
                <c:pt idx="9">
                  <c:v>3.0249999836087199E-2</c:v>
                </c:pt>
              </c:numCache>
            </c:numRef>
          </c:xVal>
          <c:yVal>
            <c:numRef>
              <c:f>POL!$D$2:$D$11</c:f>
              <c:numCache>
                <c:formatCode>General</c:formatCode>
                <c:ptCount val="10"/>
                <c:pt idx="0">
                  <c:v>0.23540000915527301</c:v>
                </c:pt>
                <c:pt idx="1">
                  <c:v>0.79639999389648397</c:v>
                </c:pt>
                <c:pt idx="2">
                  <c:v>0.94550003051757803</c:v>
                </c:pt>
                <c:pt idx="3">
                  <c:v>0.95580001831054706</c:v>
                </c:pt>
                <c:pt idx="4">
                  <c:v>0.94860000610351602</c:v>
                </c:pt>
                <c:pt idx="5">
                  <c:v>0.93650001525878901</c:v>
                </c:pt>
                <c:pt idx="6">
                  <c:v>0.88500000000000001</c:v>
                </c:pt>
                <c:pt idx="7">
                  <c:v>0.80040000915527298</c:v>
                </c:pt>
                <c:pt idx="8">
                  <c:v>0.65690002441406303</c:v>
                </c:pt>
                <c:pt idx="9">
                  <c:v>0.44939998626708999</c:v>
                </c:pt>
              </c:numCache>
            </c:numRef>
          </c:yVal>
          <c:smooth val="1"/>
        </c:ser>
        <c:ser>
          <c:idx val="1"/>
          <c:order val="1"/>
          <c:tx>
            <c:v>2011</c:v>
          </c:tx>
          <c:marker>
            <c:symbol val="circle"/>
            <c:size val="5"/>
          </c:marker>
          <c:dLbls>
            <c:dLbl>
              <c:idx val="0"/>
              <c:layout>
                <c:manualLayout>
                  <c:x val="6.6795185378252381E-3"/>
                  <c:y val="-5.8801904255683648E-3"/>
                </c:manualLayout>
              </c:layout>
              <c:tx>
                <c:strRef>
                  <c:f>POL!$B$2</c:f>
                  <c:strCache>
                    <c:ptCount val="1"/>
                    <c:pt idx="0">
                      <c:v>15-19</c:v>
                    </c:pt>
                  </c:strCache>
                </c:strRef>
              </c:tx>
              <c:dLblPos val="r"/>
              <c:showLegendKey val="0"/>
              <c:showVal val="1"/>
              <c:showCatName val="0"/>
              <c:showSerName val="0"/>
              <c:showPercent val="0"/>
              <c:showBubbleSize val="0"/>
            </c:dLbl>
            <c:dLbl>
              <c:idx val="1"/>
              <c:layout>
                <c:manualLayout>
                  <c:x val="6.1210317232145844E-3"/>
                  <c:y val="1.4700476063920911E-2"/>
                </c:manualLayout>
              </c:layout>
              <c:tx>
                <c:strRef>
                  <c:f>POL!$B$3</c:f>
                  <c:strCache>
                    <c:ptCount val="1"/>
                    <c:pt idx="0">
                      <c:v>20-24</c:v>
                    </c:pt>
                  </c:strCache>
                </c:strRef>
              </c:tx>
              <c:dLblPos val="r"/>
              <c:showLegendKey val="0"/>
              <c:showVal val="1"/>
              <c:showCatName val="0"/>
              <c:showSerName val="0"/>
              <c:showPercent val="0"/>
              <c:showBubbleSize val="0"/>
            </c:dLbl>
            <c:dLbl>
              <c:idx val="2"/>
              <c:layout>
                <c:manualLayout>
                  <c:x val="-6.7281852435699507E-2"/>
                  <c:y val="2.3520761702273459E-2"/>
                </c:manualLayout>
              </c:layout>
              <c:tx>
                <c:strRef>
                  <c:f>POL!$B$4</c:f>
                  <c:strCache>
                    <c:ptCount val="1"/>
                    <c:pt idx="0">
                      <c:v>25-29</c:v>
                    </c:pt>
                  </c:strCache>
                </c:strRef>
              </c:tx>
              <c:dLblPos val="r"/>
              <c:showLegendKey val="0"/>
              <c:showVal val="1"/>
              <c:showCatName val="0"/>
              <c:showSerName val="0"/>
              <c:showPercent val="0"/>
              <c:showBubbleSize val="0"/>
            </c:dLbl>
            <c:dLbl>
              <c:idx val="3"/>
              <c:layout>
                <c:manualLayout>
                  <c:x val="-1.747422443999453E-2"/>
                  <c:y val="2.3520761702273459E-2"/>
                </c:manualLayout>
              </c:layout>
              <c:tx>
                <c:strRef>
                  <c:f>POL!$B$5</c:f>
                  <c:strCache>
                    <c:ptCount val="1"/>
                    <c:pt idx="0">
                      <c:v>30-34</c:v>
                    </c:pt>
                  </c:strCache>
                </c:strRef>
              </c:tx>
              <c:dLblPos val="r"/>
              <c:showLegendKey val="0"/>
              <c:showVal val="1"/>
              <c:showCatName val="0"/>
              <c:showSerName val="0"/>
              <c:showPercent val="0"/>
              <c:showBubbleSize val="0"/>
            </c:dLbl>
            <c:dLbl>
              <c:idx val="4"/>
              <c:layout>
                <c:manualLayout>
                  <c:x val="-8.7843968957982393E-3"/>
                  <c:y val="-2.6460856915057639E-2"/>
                </c:manualLayout>
              </c:layout>
              <c:tx>
                <c:strRef>
                  <c:f>POL!$B$6</c:f>
                  <c:strCache>
                    <c:ptCount val="1"/>
                    <c:pt idx="0">
                      <c:v>35-39</c:v>
                    </c:pt>
                  </c:strCache>
                </c:strRef>
              </c:tx>
              <c:dLblPos val="r"/>
              <c:showLegendKey val="0"/>
              <c:showVal val="1"/>
              <c:showCatName val="0"/>
              <c:showSerName val="0"/>
              <c:showPercent val="0"/>
              <c:showBubbleSize val="0"/>
            </c:dLbl>
            <c:dLbl>
              <c:idx val="5"/>
              <c:layout>
                <c:manualLayout>
                  <c:x val="-2.7684737981338012E-2"/>
                  <c:y val="3.822123776619437E-2"/>
                </c:manualLayout>
              </c:layout>
              <c:tx>
                <c:strRef>
                  <c:f>POL!$B$7</c:f>
                  <c:strCache>
                    <c:ptCount val="1"/>
                    <c:pt idx="0">
                      <c:v>40-44</c:v>
                    </c:pt>
                  </c:strCache>
                </c:strRef>
              </c:tx>
              <c:dLblPos val="r"/>
              <c:showLegendKey val="0"/>
              <c:showVal val="1"/>
              <c:showCatName val="0"/>
              <c:showSerName val="0"/>
              <c:showPercent val="0"/>
              <c:showBubbleSize val="0"/>
            </c:dLbl>
            <c:dLbl>
              <c:idx val="6"/>
              <c:layout>
                <c:manualLayout>
                  <c:x val="-2.7684737981338043E-2"/>
                  <c:y val="4.4101428191762736E-2"/>
                </c:manualLayout>
              </c:layout>
              <c:tx>
                <c:strRef>
                  <c:f>POL!$B$8</c:f>
                  <c:strCache>
                    <c:ptCount val="1"/>
                    <c:pt idx="0">
                      <c:v>45-49</c:v>
                    </c:pt>
                  </c:strCache>
                </c:strRef>
              </c:tx>
              <c:dLblPos val="r"/>
              <c:showLegendKey val="0"/>
              <c:showVal val="1"/>
              <c:showCatName val="0"/>
              <c:showSerName val="0"/>
              <c:showPercent val="0"/>
              <c:showBubbleSize val="0"/>
            </c:dLbl>
            <c:dLbl>
              <c:idx val="7"/>
              <c:layout>
                <c:manualLayout>
                  <c:x val="-3.4557589285170699E-2"/>
                  <c:y val="4.1161332978978553E-2"/>
                </c:manualLayout>
              </c:layout>
              <c:tx>
                <c:strRef>
                  <c:f>POL!$B$9</c:f>
                  <c:strCache>
                    <c:ptCount val="1"/>
                    <c:pt idx="0">
                      <c:v>50-54</c:v>
                    </c:pt>
                  </c:strCache>
                </c:strRef>
              </c:tx>
              <c:dLblPos val="r"/>
              <c:showLegendKey val="0"/>
              <c:showVal val="1"/>
              <c:showCatName val="0"/>
              <c:showSerName val="0"/>
              <c:showPercent val="0"/>
              <c:showBubbleSize val="0"/>
            </c:dLbl>
            <c:dLbl>
              <c:idx val="8"/>
              <c:layout/>
              <c:tx>
                <c:strRef>
                  <c:f>POL!$B$10</c:f>
                  <c:strCache>
                    <c:ptCount val="1"/>
                    <c:pt idx="0">
                      <c:v>55-59</c:v>
                    </c:pt>
                  </c:strCache>
                </c:strRef>
              </c:tx>
              <c:dLblPos val="r"/>
              <c:showLegendKey val="0"/>
              <c:showVal val="1"/>
              <c:showCatName val="1"/>
              <c:showSerName val="0"/>
              <c:showPercent val="0"/>
              <c:showBubbleSize val="0"/>
            </c:dLbl>
            <c:dLbl>
              <c:idx val="9"/>
              <c:layout/>
              <c:tx>
                <c:strRef>
                  <c:f>POL!$B$11</c:f>
                  <c:strCache>
                    <c:ptCount val="1"/>
                    <c:pt idx="0">
                      <c:v>60-64</c:v>
                    </c:pt>
                  </c:strCache>
                </c:strRef>
              </c:tx>
              <c:dLblPos val="r"/>
              <c:showLegendKey val="0"/>
              <c:showVal val="1"/>
              <c:showCatName val="1"/>
              <c:showSerName val="0"/>
              <c:showPercent val="0"/>
              <c:showBubbleSize val="0"/>
            </c:dLbl>
            <c:txPr>
              <a:bodyPr/>
              <a:lstStyle/>
              <a:p>
                <a:pPr>
                  <a:defRPr sz="700"/>
                </a:pPr>
                <a:endParaRPr lang="en-US"/>
              </a:p>
            </c:txPr>
            <c:dLblPos val="r"/>
            <c:showLegendKey val="0"/>
            <c:showVal val="1"/>
            <c:showCatName val="1"/>
            <c:showSerName val="0"/>
            <c:showPercent val="0"/>
            <c:showBubbleSize val="0"/>
            <c:showLeaderLines val="0"/>
          </c:dLbls>
          <c:xVal>
            <c:numRef>
              <c:f>POL!$E$2:$E$11</c:f>
              <c:numCache>
                <c:formatCode>General</c:formatCode>
                <c:ptCount val="10"/>
                <c:pt idx="0">
                  <c:v>6.6999997943639799E-4</c:v>
                </c:pt>
                <c:pt idx="1">
                  <c:v>1.09000003430992E-3</c:v>
                </c:pt>
                <c:pt idx="2">
                  <c:v>1.12000002991408E-3</c:v>
                </c:pt>
                <c:pt idx="3">
                  <c:v>1.47999997716397E-3</c:v>
                </c:pt>
                <c:pt idx="4">
                  <c:v>2.2700000554323201E-3</c:v>
                </c:pt>
                <c:pt idx="5">
                  <c:v>3.8600000552833102E-3</c:v>
                </c:pt>
                <c:pt idx="6">
                  <c:v>6.3299997709691498E-3</c:v>
                </c:pt>
                <c:pt idx="7">
                  <c:v>1.0400000028312199E-2</c:v>
                </c:pt>
                <c:pt idx="8">
                  <c:v>1.5250000171363401E-2</c:v>
                </c:pt>
                <c:pt idx="9">
                  <c:v>2.0570000633597402E-2</c:v>
                </c:pt>
              </c:numCache>
            </c:numRef>
          </c:xVal>
          <c:yVal>
            <c:numRef>
              <c:f>POL!$F$2:$F$11</c:f>
              <c:numCache>
                <c:formatCode>General</c:formatCode>
                <c:ptCount val="10"/>
                <c:pt idx="0">
                  <c:v>8.8500003814697303E-2</c:v>
                </c:pt>
                <c:pt idx="1">
                  <c:v>0.64459999084472697</c:v>
                </c:pt>
                <c:pt idx="2">
                  <c:v>0.91779998779296901</c:v>
                </c:pt>
                <c:pt idx="3">
                  <c:v>0.94459999084472701</c:v>
                </c:pt>
                <c:pt idx="4">
                  <c:v>0.93309997558593805</c:v>
                </c:pt>
                <c:pt idx="5">
                  <c:v>0.91639999389648397</c:v>
                </c:pt>
                <c:pt idx="6">
                  <c:v>0.86989997863769508</c:v>
                </c:pt>
                <c:pt idx="7">
                  <c:v>0.79589996337890601</c:v>
                </c:pt>
                <c:pt idx="8">
                  <c:v>0.66900001525878905</c:v>
                </c:pt>
                <c:pt idx="9">
                  <c:v>0.32669998168945297</c:v>
                </c:pt>
              </c:numCache>
            </c:numRef>
          </c:yVal>
          <c:smooth val="1"/>
        </c:ser>
        <c:dLbls>
          <c:dLblPos val="r"/>
          <c:showLegendKey val="0"/>
          <c:showVal val="1"/>
          <c:showCatName val="1"/>
          <c:showSerName val="0"/>
          <c:showPercent val="0"/>
          <c:showBubbleSize val="0"/>
        </c:dLbls>
        <c:axId val="226604160"/>
        <c:axId val="226606080"/>
      </c:scatterChart>
      <c:valAx>
        <c:axId val="226604160"/>
        <c:scaling>
          <c:orientation val="minMax"/>
        </c:scaling>
        <c:delete val="0"/>
        <c:axPos val="b"/>
        <c:title>
          <c:tx>
            <c:rich>
              <a:bodyPr/>
              <a:lstStyle/>
              <a:p>
                <a:pPr>
                  <a:defRPr sz="1400"/>
                </a:pPr>
                <a:r>
                  <a:rPr lang="en-US" sz="1400"/>
                  <a:t>Mortality</a:t>
                </a:r>
              </a:p>
            </c:rich>
          </c:tx>
          <c:layout/>
          <c:overlay val="0"/>
        </c:title>
        <c:numFmt formatCode="0.0%" sourceLinked="0"/>
        <c:majorTickMark val="out"/>
        <c:minorTickMark val="none"/>
        <c:tickLblPos val="nextTo"/>
        <c:crossAx val="226606080"/>
        <c:crosses val="autoZero"/>
        <c:crossBetween val="midCat"/>
      </c:valAx>
      <c:valAx>
        <c:axId val="226606080"/>
        <c:scaling>
          <c:orientation val="minMax"/>
          <c:max val="1"/>
        </c:scaling>
        <c:delete val="0"/>
        <c:axPos val="l"/>
        <c:title>
          <c:tx>
            <c:rich>
              <a:bodyPr/>
              <a:lstStyle/>
              <a:p>
                <a:pPr>
                  <a:defRPr sz="1600" b="1"/>
                </a:pPr>
                <a:r>
                  <a:rPr lang="en-US" sz="1600" b="1"/>
                  <a:t>LFPR</a:t>
                </a:r>
              </a:p>
            </c:rich>
          </c:tx>
          <c:layout/>
          <c:overlay val="0"/>
        </c:title>
        <c:numFmt formatCode="0%" sourceLinked="0"/>
        <c:majorTickMark val="out"/>
        <c:minorTickMark val="none"/>
        <c:tickLblPos val="nextTo"/>
        <c:crossAx val="226604160"/>
        <c:crosses val="autoZero"/>
        <c:crossBetween val="midCat"/>
      </c:valAx>
      <c:spPr>
        <a:noFill/>
        <a:ln w="25400">
          <a:noFill/>
        </a:ln>
      </c:spPr>
    </c:plotArea>
    <c:legend>
      <c:legendPos val="b"/>
      <c:layout/>
      <c:overlay val="0"/>
      <c:txPr>
        <a:bodyPr/>
        <a:lstStyle/>
        <a:p>
          <a:pPr>
            <a:defRPr sz="1400" b="1"/>
          </a:pPr>
          <a:endParaRPr lang="en-US"/>
        </a:p>
      </c:txPr>
    </c:legend>
    <c:plotVisOnly val="1"/>
    <c:dispBlanksAs val="gap"/>
    <c:showDLblsOverMax val="0"/>
  </c:chart>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1990</c:v>
          </c:tx>
          <c:marker>
            <c:symbol val="diamond"/>
            <c:size val="5"/>
          </c:marker>
          <c:dLbls>
            <c:dLbl>
              <c:idx val="0"/>
              <c:layout>
                <c:manualLayout>
                  <c:x val="4.961305711867074E-3"/>
                  <c:y val="-8.8202856383525468E-3"/>
                </c:manualLayout>
              </c:layout>
              <c:tx>
                <c:strRef>
                  <c:f>CZE!$B$2</c:f>
                  <c:strCache>
                    <c:ptCount val="1"/>
                    <c:pt idx="0">
                      <c:v>15-19</c:v>
                    </c:pt>
                  </c:strCache>
                </c:strRef>
              </c:tx>
              <c:dLblPos val="r"/>
              <c:showLegendKey val="0"/>
              <c:showVal val="1"/>
              <c:showCatName val="0"/>
              <c:showSerName val="0"/>
              <c:showPercent val="0"/>
              <c:showBubbleSize val="0"/>
            </c:dLbl>
            <c:dLbl>
              <c:idx val="1"/>
              <c:layout>
                <c:manualLayout>
                  <c:x val="-6.5740588048304974E-2"/>
                  <c:y val="-2.3520761702273459E-2"/>
                </c:manualLayout>
              </c:layout>
              <c:tx>
                <c:strRef>
                  <c:f>CZE!$B$3</c:f>
                  <c:strCache>
                    <c:ptCount val="1"/>
                    <c:pt idx="0">
                      <c:v>20-24</c:v>
                    </c:pt>
                  </c:strCache>
                </c:strRef>
              </c:tx>
              <c:dLblPos val="r"/>
              <c:showLegendKey val="0"/>
              <c:showVal val="1"/>
              <c:showCatName val="0"/>
              <c:showSerName val="0"/>
              <c:showPercent val="0"/>
              <c:showBubbleSize val="0"/>
            </c:dLbl>
            <c:dLbl>
              <c:idx val="2"/>
              <c:layout>
                <c:manualLayout>
                  <c:x val="-3.6297584179237467E-3"/>
                  <c:y val="3.5281142553410187E-2"/>
                </c:manualLayout>
              </c:layout>
              <c:tx>
                <c:strRef>
                  <c:f>CZE!$B$4</c:f>
                  <c:strCache>
                    <c:ptCount val="1"/>
                    <c:pt idx="0">
                      <c:v>25-29</c:v>
                    </c:pt>
                  </c:strCache>
                </c:strRef>
              </c:tx>
              <c:dLblPos val="r"/>
              <c:showLegendKey val="0"/>
              <c:showVal val="1"/>
              <c:showCatName val="0"/>
              <c:showSerName val="0"/>
              <c:showPercent val="0"/>
              <c:showBubbleSize val="0"/>
            </c:dLbl>
            <c:dLbl>
              <c:idx val="3"/>
              <c:layout>
                <c:manualLayout>
                  <c:x val="-7.5794697108166637E-2"/>
                  <c:y val="-3.5281142553410187E-2"/>
                </c:manualLayout>
              </c:layout>
              <c:tx>
                <c:strRef>
                  <c:f>CZE!$B$5</c:f>
                  <c:strCache>
                    <c:ptCount val="1"/>
                    <c:pt idx="0">
                      <c:v>30-34</c:v>
                    </c:pt>
                  </c:strCache>
                </c:strRef>
              </c:tx>
              <c:dLblPos val="r"/>
              <c:showLegendKey val="0"/>
              <c:showVal val="1"/>
              <c:showCatName val="0"/>
              <c:showSerName val="0"/>
              <c:showPercent val="0"/>
              <c:showBubbleSize val="0"/>
            </c:dLbl>
            <c:dLbl>
              <c:idx val="4"/>
              <c:layout>
                <c:manualLayout>
                  <c:x val="-4.1988927403614013E-2"/>
                  <c:y val="-5.2921713830115277E-2"/>
                </c:manualLayout>
              </c:layout>
              <c:tx>
                <c:strRef>
                  <c:f>CZE!$B$6</c:f>
                  <c:strCache>
                    <c:ptCount val="1"/>
                    <c:pt idx="0">
                      <c:v>35-39</c:v>
                    </c:pt>
                  </c:strCache>
                </c:strRef>
              </c:tx>
              <c:dLblPos val="r"/>
              <c:showLegendKey val="0"/>
              <c:showVal val="1"/>
              <c:showCatName val="0"/>
              <c:showSerName val="0"/>
              <c:showPercent val="0"/>
              <c:showBubbleSize val="0"/>
            </c:dLbl>
            <c:dLbl>
              <c:idx val="5"/>
              <c:layout>
                <c:manualLayout>
                  <c:x val="-2.2530099503463553E-2"/>
                  <c:y val="-4.4101428191762736E-2"/>
                </c:manualLayout>
              </c:layout>
              <c:tx>
                <c:strRef>
                  <c:f>CZE!$B$7</c:f>
                  <c:strCache>
                    <c:ptCount val="1"/>
                    <c:pt idx="0">
                      <c:v>40-44</c:v>
                    </c:pt>
                  </c:strCache>
                </c:strRef>
              </c:tx>
              <c:dLblPos val="r"/>
              <c:showLegendKey val="0"/>
              <c:showVal val="1"/>
              <c:showCatName val="0"/>
              <c:showSerName val="0"/>
              <c:showPercent val="0"/>
              <c:showBubbleSize val="0"/>
            </c:dLbl>
            <c:dLbl>
              <c:idx val="6"/>
              <c:layout>
                <c:manualLayout>
                  <c:x val="-3.4557589285170671E-2"/>
                  <c:y val="-4.4101428191762736E-2"/>
                </c:manualLayout>
              </c:layout>
              <c:tx>
                <c:strRef>
                  <c:f>CZE!$B$8</c:f>
                  <c:strCache>
                    <c:ptCount val="1"/>
                    <c:pt idx="0">
                      <c:v>45-49</c:v>
                    </c:pt>
                  </c:strCache>
                </c:strRef>
              </c:tx>
              <c:dLblPos val="r"/>
              <c:showLegendKey val="0"/>
              <c:showVal val="1"/>
              <c:showCatName val="0"/>
              <c:showSerName val="0"/>
              <c:showPercent val="0"/>
              <c:showBubbleSize val="0"/>
            </c:dLbl>
            <c:dLbl>
              <c:idx val="7"/>
              <c:layout>
                <c:manualLayout>
                  <c:x val="-3.9712227763045192E-2"/>
                  <c:y val="-3.822123776619437E-2"/>
                </c:manualLayout>
              </c:layout>
              <c:tx>
                <c:strRef>
                  <c:f>CZE!$B$9</c:f>
                  <c:strCache>
                    <c:ptCount val="1"/>
                    <c:pt idx="0">
                      <c:v>50-54</c:v>
                    </c:pt>
                  </c:strCache>
                </c:strRef>
              </c:tx>
              <c:dLblPos val="r"/>
              <c:showLegendKey val="0"/>
              <c:showVal val="1"/>
              <c:showCatName val="0"/>
              <c:showSerName val="0"/>
              <c:showPercent val="0"/>
              <c:showBubbleSize val="0"/>
            </c:dLbl>
            <c:dLbl>
              <c:idx val="8"/>
              <c:layout/>
              <c:tx>
                <c:strRef>
                  <c:f>CZE!$B$10</c:f>
                  <c:strCache>
                    <c:ptCount val="1"/>
                    <c:pt idx="0">
                      <c:v>55-59</c:v>
                    </c:pt>
                  </c:strCache>
                </c:strRef>
              </c:tx>
              <c:dLblPos val="r"/>
              <c:showLegendKey val="0"/>
              <c:showVal val="1"/>
              <c:showCatName val="1"/>
              <c:showSerName val="0"/>
              <c:showPercent val="0"/>
              <c:showBubbleSize val="0"/>
            </c:dLbl>
            <c:dLbl>
              <c:idx val="9"/>
              <c:layout/>
              <c:tx>
                <c:strRef>
                  <c:f>CZE!$B$11</c:f>
                  <c:strCache>
                    <c:ptCount val="1"/>
                    <c:pt idx="0">
                      <c:v>60-64</c:v>
                    </c:pt>
                  </c:strCache>
                </c:strRef>
              </c:tx>
              <c:dLblPos val="r"/>
              <c:showLegendKey val="0"/>
              <c:showVal val="1"/>
              <c:showCatName val="1"/>
              <c:showSerName val="0"/>
              <c:showPercent val="0"/>
              <c:showBubbleSize val="0"/>
            </c:dLbl>
            <c:txPr>
              <a:bodyPr/>
              <a:lstStyle/>
              <a:p>
                <a:pPr>
                  <a:defRPr sz="700"/>
                </a:pPr>
                <a:endParaRPr lang="en-US"/>
              </a:p>
            </c:txPr>
            <c:dLblPos val="r"/>
            <c:showLegendKey val="0"/>
            <c:showVal val="1"/>
            <c:showCatName val="1"/>
            <c:showSerName val="0"/>
            <c:showPercent val="0"/>
            <c:showBubbleSize val="0"/>
            <c:showLeaderLines val="0"/>
          </c:dLbls>
          <c:xVal>
            <c:numRef>
              <c:f>CZE!$C$2:$C$11</c:f>
              <c:numCache>
                <c:formatCode>General</c:formatCode>
                <c:ptCount val="10"/>
                <c:pt idx="0">
                  <c:v>7.3000002885237304E-4</c:v>
                </c:pt>
                <c:pt idx="1">
                  <c:v>1.2600000482052599E-3</c:v>
                </c:pt>
                <c:pt idx="2">
                  <c:v>1.24000001233071E-3</c:v>
                </c:pt>
                <c:pt idx="3">
                  <c:v>1.61999999545515E-3</c:v>
                </c:pt>
                <c:pt idx="4">
                  <c:v>2.7499999850988401E-3</c:v>
                </c:pt>
                <c:pt idx="5">
                  <c:v>4.5099998824298399E-3</c:v>
                </c:pt>
                <c:pt idx="6">
                  <c:v>7.8299995511770196E-3</c:v>
                </c:pt>
                <c:pt idx="7">
                  <c:v>1.25700002536178E-2</c:v>
                </c:pt>
                <c:pt idx="8">
                  <c:v>1.96199994534254E-2</c:v>
                </c:pt>
                <c:pt idx="9">
                  <c:v>3.1490001827478402E-2</c:v>
                </c:pt>
              </c:numCache>
            </c:numRef>
          </c:xVal>
          <c:yVal>
            <c:numRef>
              <c:f>CZE!$D$2:$D$11</c:f>
              <c:numCache>
                <c:formatCode>General</c:formatCode>
                <c:ptCount val="10"/>
                <c:pt idx="0">
                  <c:v>0.32150001525878902</c:v>
                </c:pt>
                <c:pt idx="1">
                  <c:v>0.83059997558593812</c:v>
                </c:pt>
                <c:pt idx="2">
                  <c:v>0.96</c:v>
                </c:pt>
                <c:pt idx="3">
                  <c:v>0.97589996337890594</c:v>
                </c:pt>
                <c:pt idx="4">
                  <c:v>0.97190002441406309</c:v>
                </c:pt>
                <c:pt idx="5">
                  <c:v>0.96629997253417999</c:v>
                </c:pt>
                <c:pt idx="6">
                  <c:v>0.93389999389648393</c:v>
                </c:pt>
                <c:pt idx="7">
                  <c:v>0.88339996337890592</c:v>
                </c:pt>
                <c:pt idx="8">
                  <c:v>0.72099998474121096</c:v>
                </c:pt>
                <c:pt idx="9">
                  <c:v>0.28649999618530297</c:v>
                </c:pt>
              </c:numCache>
            </c:numRef>
          </c:yVal>
          <c:smooth val="1"/>
        </c:ser>
        <c:ser>
          <c:idx val="1"/>
          <c:order val="1"/>
          <c:tx>
            <c:v>2011</c:v>
          </c:tx>
          <c:marker>
            <c:symbol val="circle"/>
            <c:size val="5"/>
          </c:marker>
          <c:dLbls>
            <c:dLbl>
              <c:idx val="0"/>
              <c:layout>
                <c:manualLayout>
                  <c:x val="6.6795185378252381E-3"/>
                  <c:y val="-5.8801904255683648E-3"/>
                </c:manualLayout>
              </c:layout>
              <c:tx>
                <c:strRef>
                  <c:f>CZE!$B$2</c:f>
                  <c:strCache>
                    <c:ptCount val="1"/>
                    <c:pt idx="0">
                      <c:v>15-19</c:v>
                    </c:pt>
                  </c:strCache>
                </c:strRef>
              </c:tx>
              <c:dLblPos val="r"/>
              <c:showLegendKey val="0"/>
              <c:showVal val="1"/>
              <c:showCatName val="0"/>
              <c:showSerName val="0"/>
              <c:showPercent val="0"/>
              <c:showBubbleSize val="0"/>
            </c:dLbl>
            <c:dLbl>
              <c:idx val="1"/>
              <c:layout>
                <c:manualLayout>
                  <c:x val="6.1210317232145844E-3"/>
                  <c:y val="1.4700476063920911E-2"/>
                </c:manualLayout>
              </c:layout>
              <c:tx>
                <c:strRef>
                  <c:f>CZE!$B$3</c:f>
                  <c:strCache>
                    <c:ptCount val="1"/>
                    <c:pt idx="0">
                      <c:v>20-24</c:v>
                    </c:pt>
                  </c:strCache>
                </c:strRef>
              </c:tx>
              <c:dLblPos val="r"/>
              <c:showLegendKey val="0"/>
              <c:showVal val="1"/>
              <c:showCatName val="0"/>
              <c:showSerName val="0"/>
              <c:showPercent val="0"/>
              <c:showBubbleSize val="0"/>
            </c:dLbl>
            <c:dLbl>
              <c:idx val="2"/>
              <c:layout>
                <c:manualLayout>
                  <c:x val="-5.0058748414660743E-2"/>
                  <c:y val="6.4682094681252036E-2"/>
                </c:manualLayout>
              </c:layout>
              <c:tx>
                <c:strRef>
                  <c:f>CZE!$B$4</c:f>
                  <c:strCache>
                    <c:ptCount val="1"/>
                    <c:pt idx="0">
                      <c:v>25-29</c:v>
                    </c:pt>
                  </c:strCache>
                </c:strRef>
              </c:tx>
              <c:dLblPos val="r"/>
              <c:showLegendKey val="0"/>
              <c:showVal val="1"/>
              <c:showCatName val="0"/>
              <c:showSerName val="0"/>
              <c:showPercent val="0"/>
              <c:showBubbleSize val="0"/>
            </c:dLbl>
            <c:dLbl>
              <c:idx val="3"/>
              <c:layout>
                <c:manualLayout>
                  <c:x val="-1.747422443999453E-2"/>
                  <c:y val="2.3520761702273459E-2"/>
                </c:manualLayout>
              </c:layout>
              <c:tx>
                <c:strRef>
                  <c:f>CZE!$B$5</c:f>
                  <c:strCache>
                    <c:ptCount val="1"/>
                    <c:pt idx="0">
                      <c:v>30-34</c:v>
                    </c:pt>
                  </c:strCache>
                </c:strRef>
              </c:tx>
              <c:dLblPos val="r"/>
              <c:showLegendKey val="0"/>
              <c:showVal val="1"/>
              <c:showCatName val="0"/>
              <c:showSerName val="0"/>
              <c:showPercent val="0"/>
              <c:showBubbleSize val="0"/>
            </c:dLbl>
            <c:dLbl>
              <c:idx val="4"/>
              <c:layout>
                <c:manualLayout>
                  <c:x val="-8.7843968957982393E-3"/>
                  <c:y val="-2.6460856915057639E-2"/>
                </c:manualLayout>
              </c:layout>
              <c:tx>
                <c:strRef>
                  <c:f>CZE!$B$6</c:f>
                  <c:strCache>
                    <c:ptCount val="1"/>
                    <c:pt idx="0">
                      <c:v>35-39</c:v>
                    </c:pt>
                  </c:strCache>
                </c:strRef>
              </c:tx>
              <c:dLblPos val="r"/>
              <c:showLegendKey val="0"/>
              <c:showVal val="1"/>
              <c:showCatName val="0"/>
              <c:showSerName val="0"/>
              <c:showPercent val="0"/>
              <c:showBubbleSize val="0"/>
            </c:dLbl>
            <c:dLbl>
              <c:idx val="5"/>
              <c:layout>
                <c:manualLayout>
                  <c:x val="-2.7684715756400757E-2"/>
                  <c:y val="6.4682094681252009E-2"/>
                </c:manualLayout>
              </c:layout>
              <c:tx>
                <c:strRef>
                  <c:f>CZE!$B$7</c:f>
                  <c:strCache>
                    <c:ptCount val="1"/>
                    <c:pt idx="0">
                      <c:v>40-44</c:v>
                    </c:pt>
                  </c:strCache>
                </c:strRef>
              </c:tx>
              <c:dLblPos val="r"/>
              <c:showLegendKey val="0"/>
              <c:showVal val="1"/>
              <c:showCatName val="0"/>
              <c:showSerName val="0"/>
              <c:showPercent val="0"/>
              <c:showBubbleSize val="0"/>
            </c:dLbl>
            <c:dLbl>
              <c:idx val="6"/>
              <c:layout>
                <c:manualLayout>
                  <c:x val="-1.2183922137465865E-2"/>
                  <c:y val="3.822123776619437E-2"/>
                </c:manualLayout>
              </c:layout>
              <c:tx>
                <c:strRef>
                  <c:f>CZE!$B$8</c:f>
                  <c:strCache>
                    <c:ptCount val="1"/>
                    <c:pt idx="0">
                      <c:v>45-49</c:v>
                    </c:pt>
                  </c:strCache>
                </c:strRef>
              </c:tx>
              <c:dLblPos val="r"/>
              <c:showLegendKey val="0"/>
              <c:showVal val="1"/>
              <c:showCatName val="0"/>
              <c:showSerName val="0"/>
              <c:showPercent val="0"/>
              <c:showBubbleSize val="0"/>
            </c:dLbl>
            <c:dLbl>
              <c:idx val="7"/>
              <c:layout>
                <c:manualLayout>
                  <c:x val="-3.4557589285170699E-2"/>
                  <c:y val="4.1161332978978553E-2"/>
                </c:manualLayout>
              </c:layout>
              <c:tx>
                <c:strRef>
                  <c:f>CZE!$B$9</c:f>
                  <c:strCache>
                    <c:ptCount val="1"/>
                    <c:pt idx="0">
                      <c:v>50-54</c:v>
                    </c:pt>
                  </c:strCache>
                </c:strRef>
              </c:tx>
              <c:dLblPos val="r"/>
              <c:showLegendKey val="0"/>
              <c:showVal val="1"/>
              <c:showCatName val="0"/>
              <c:showSerName val="0"/>
              <c:showPercent val="0"/>
              <c:showBubbleSize val="0"/>
            </c:dLbl>
            <c:dLbl>
              <c:idx val="8"/>
              <c:layout/>
              <c:tx>
                <c:strRef>
                  <c:f>CZE!$B$10</c:f>
                  <c:strCache>
                    <c:ptCount val="1"/>
                    <c:pt idx="0">
                      <c:v>55-59</c:v>
                    </c:pt>
                  </c:strCache>
                </c:strRef>
              </c:tx>
              <c:dLblPos val="r"/>
              <c:showLegendKey val="0"/>
              <c:showVal val="1"/>
              <c:showCatName val="1"/>
              <c:showSerName val="0"/>
              <c:showPercent val="0"/>
              <c:showBubbleSize val="0"/>
            </c:dLbl>
            <c:dLbl>
              <c:idx val="9"/>
              <c:layout/>
              <c:tx>
                <c:strRef>
                  <c:f>CZE!$B$11</c:f>
                  <c:strCache>
                    <c:ptCount val="1"/>
                    <c:pt idx="0">
                      <c:v>60-64</c:v>
                    </c:pt>
                  </c:strCache>
                </c:strRef>
              </c:tx>
              <c:dLblPos val="r"/>
              <c:showLegendKey val="0"/>
              <c:showVal val="1"/>
              <c:showCatName val="1"/>
              <c:showSerName val="0"/>
              <c:showPercent val="0"/>
              <c:showBubbleSize val="0"/>
            </c:dLbl>
            <c:txPr>
              <a:bodyPr/>
              <a:lstStyle/>
              <a:p>
                <a:pPr>
                  <a:defRPr sz="700"/>
                </a:pPr>
                <a:endParaRPr lang="en-US"/>
              </a:p>
            </c:txPr>
            <c:dLblPos val="r"/>
            <c:showLegendKey val="0"/>
            <c:showVal val="1"/>
            <c:showCatName val="1"/>
            <c:showSerName val="0"/>
            <c:showPercent val="0"/>
            <c:showBubbleSize val="0"/>
            <c:showLeaderLines val="0"/>
          </c:dLbls>
          <c:xVal>
            <c:numRef>
              <c:f>CZE!$E$2:$E$11</c:f>
              <c:numCache>
                <c:formatCode>General</c:formatCode>
                <c:ptCount val="10"/>
                <c:pt idx="0">
                  <c:v>5.0000002374872598E-4</c:v>
                </c:pt>
                <c:pt idx="1">
                  <c:v>8.2999997539445801E-4</c:v>
                </c:pt>
                <c:pt idx="2">
                  <c:v>7.8000000212341504E-4</c:v>
                </c:pt>
                <c:pt idx="3">
                  <c:v>9.5000001601874796E-4</c:v>
                </c:pt>
                <c:pt idx="4">
                  <c:v>1.32999999914318E-3</c:v>
                </c:pt>
                <c:pt idx="5">
                  <c:v>2.1599999163299799E-3</c:v>
                </c:pt>
                <c:pt idx="6">
                  <c:v>3.64000000990927E-3</c:v>
                </c:pt>
                <c:pt idx="7">
                  <c:v>6.8500000052154099E-3</c:v>
                </c:pt>
                <c:pt idx="8">
                  <c:v>1.1250000447034799E-2</c:v>
                </c:pt>
                <c:pt idx="9">
                  <c:v>1.7880000174045601E-2</c:v>
                </c:pt>
              </c:numCache>
            </c:numRef>
          </c:xVal>
          <c:yVal>
            <c:numRef>
              <c:f>CZE!$F$2:$F$11</c:f>
              <c:numCache>
                <c:formatCode>General</c:formatCode>
                <c:ptCount val="10"/>
                <c:pt idx="0">
                  <c:v>8.0500001907348601E-2</c:v>
                </c:pt>
                <c:pt idx="1">
                  <c:v>0.58240001678466802</c:v>
                </c:pt>
                <c:pt idx="2">
                  <c:v>0.91580001831054703</c:v>
                </c:pt>
                <c:pt idx="3">
                  <c:v>0.973000030517578</c:v>
                </c:pt>
                <c:pt idx="4">
                  <c:v>0.97120002746582001</c:v>
                </c:pt>
                <c:pt idx="5">
                  <c:v>0.96970001220703095</c:v>
                </c:pt>
                <c:pt idx="6">
                  <c:v>0.95760002136230493</c:v>
                </c:pt>
                <c:pt idx="7">
                  <c:v>0.92019996643066404</c:v>
                </c:pt>
                <c:pt idx="8">
                  <c:v>0.8569000244140631</c:v>
                </c:pt>
                <c:pt idx="9">
                  <c:v>0.38650001525878896</c:v>
                </c:pt>
              </c:numCache>
            </c:numRef>
          </c:yVal>
          <c:smooth val="1"/>
        </c:ser>
        <c:dLbls>
          <c:dLblPos val="r"/>
          <c:showLegendKey val="0"/>
          <c:showVal val="1"/>
          <c:showCatName val="1"/>
          <c:showSerName val="0"/>
          <c:showPercent val="0"/>
          <c:showBubbleSize val="0"/>
        </c:dLbls>
        <c:axId val="226687616"/>
        <c:axId val="196236032"/>
      </c:scatterChart>
      <c:valAx>
        <c:axId val="226687616"/>
        <c:scaling>
          <c:orientation val="minMax"/>
        </c:scaling>
        <c:delete val="0"/>
        <c:axPos val="b"/>
        <c:title>
          <c:tx>
            <c:rich>
              <a:bodyPr/>
              <a:lstStyle/>
              <a:p>
                <a:pPr>
                  <a:defRPr sz="1400"/>
                </a:pPr>
                <a:r>
                  <a:rPr lang="en-US" sz="1400"/>
                  <a:t>Mortality</a:t>
                </a:r>
              </a:p>
            </c:rich>
          </c:tx>
          <c:layout/>
          <c:overlay val="0"/>
        </c:title>
        <c:numFmt formatCode="0.0%" sourceLinked="0"/>
        <c:majorTickMark val="out"/>
        <c:minorTickMark val="none"/>
        <c:tickLblPos val="nextTo"/>
        <c:crossAx val="196236032"/>
        <c:crosses val="autoZero"/>
        <c:crossBetween val="midCat"/>
      </c:valAx>
      <c:valAx>
        <c:axId val="196236032"/>
        <c:scaling>
          <c:orientation val="minMax"/>
          <c:max val="1"/>
        </c:scaling>
        <c:delete val="0"/>
        <c:axPos val="l"/>
        <c:title>
          <c:tx>
            <c:rich>
              <a:bodyPr/>
              <a:lstStyle/>
              <a:p>
                <a:pPr>
                  <a:defRPr sz="1600" b="1"/>
                </a:pPr>
                <a:r>
                  <a:rPr lang="en-US" sz="1600" b="1"/>
                  <a:t>LFPR</a:t>
                </a:r>
              </a:p>
            </c:rich>
          </c:tx>
          <c:layout/>
          <c:overlay val="0"/>
        </c:title>
        <c:numFmt formatCode="0%" sourceLinked="0"/>
        <c:majorTickMark val="out"/>
        <c:minorTickMark val="none"/>
        <c:tickLblPos val="nextTo"/>
        <c:crossAx val="226687616"/>
        <c:crosses val="autoZero"/>
        <c:crossBetween val="midCat"/>
      </c:valAx>
      <c:spPr>
        <a:noFill/>
        <a:ln w="25400">
          <a:noFill/>
        </a:ln>
      </c:spPr>
    </c:plotArea>
    <c:legend>
      <c:legendPos val="b"/>
      <c:layout/>
      <c:overlay val="0"/>
      <c:txPr>
        <a:bodyPr/>
        <a:lstStyle/>
        <a:p>
          <a:pPr>
            <a:defRPr sz="1400" b="1"/>
          </a:pPr>
          <a:endParaRPr lang="en-US"/>
        </a:p>
      </c:txPr>
    </c:legend>
    <c:plotVisOnly val="1"/>
    <c:dispBlanksAs val="gap"/>
    <c:showDLblsOverMax val="0"/>
  </c:chart>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1990</c:v>
          </c:tx>
          <c:marker>
            <c:symbol val="diamond"/>
            <c:size val="5"/>
          </c:marker>
          <c:dLbls>
            <c:dLbl>
              <c:idx val="0"/>
              <c:layout>
                <c:manualLayout>
                  <c:x val="4.961305711867074E-3"/>
                  <c:y val="-8.8202856383525468E-3"/>
                </c:manualLayout>
              </c:layout>
              <c:tx>
                <c:strRef>
                  <c:f>BLR!$B$2</c:f>
                  <c:strCache>
                    <c:ptCount val="1"/>
                    <c:pt idx="0">
                      <c:v>15-19</c:v>
                    </c:pt>
                  </c:strCache>
                </c:strRef>
              </c:tx>
              <c:dLblPos val="r"/>
              <c:showLegendKey val="0"/>
              <c:showVal val="1"/>
              <c:showCatName val="0"/>
              <c:showSerName val="0"/>
              <c:showPercent val="0"/>
              <c:showBubbleSize val="0"/>
            </c:dLbl>
            <c:dLbl>
              <c:idx val="1"/>
              <c:layout>
                <c:manualLayout>
                  <c:x val="-6.5740588048304974E-2"/>
                  <c:y val="-2.3520761702273459E-2"/>
                </c:manualLayout>
              </c:layout>
              <c:tx>
                <c:strRef>
                  <c:f>BLR!$B$3</c:f>
                  <c:strCache>
                    <c:ptCount val="1"/>
                    <c:pt idx="0">
                      <c:v>20-24</c:v>
                    </c:pt>
                  </c:strCache>
                </c:strRef>
              </c:tx>
              <c:dLblPos val="r"/>
              <c:showLegendKey val="0"/>
              <c:showVal val="1"/>
              <c:showCatName val="0"/>
              <c:showSerName val="0"/>
              <c:showPercent val="0"/>
              <c:showBubbleSize val="0"/>
            </c:dLbl>
            <c:dLbl>
              <c:idx val="2"/>
              <c:layout>
                <c:manualLayout>
                  <c:x val="-3.6297584179237467E-3"/>
                  <c:y val="3.5281142553410187E-2"/>
                </c:manualLayout>
              </c:layout>
              <c:tx>
                <c:strRef>
                  <c:f>BLR!$B$4</c:f>
                  <c:strCache>
                    <c:ptCount val="1"/>
                    <c:pt idx="0">
                      <c:v>25-29</c:v>
                    </c:pt>
                  </c:strCache>
                </c:strRef>
              </c:tx>
              <c:dLblPos val="r"/>
              <c:showLegendKey val="0"/>
              <c:showVal val="1"/>
              <c:showCatName val="0"/>
              <c:showSerName val="0"/>
              <c:showPercent val="0"/>
              <c:showBubbleSize val="0"/>
            </c:dLbl>
            <c:dLbl>
              <c:idx val="3"/>
              <c:layout>
                <c:manualLayout>
                  <c:x val="-7.5794697108166637E-2"/>
                  <c:y val="-3.5281142553410187E-2"/>
                </c:manualLayout>
              </c:layout>
              <c:tx>
                <c:strRef>
                  <c:f>BLR!$B$5</c:f>
                  <c:strCache>
                    <c:ptCount val="1"/>
                    <c:pt idx="0">
                      <c:v>30-34</c:v>
                    </c:pt>
                  </c:strCache>
                </c:strRef>
              </c:tx>
              <c:dLblPos val="r"/>
              <c:showLegendKey val="0"/>
              <c:showVal val="1"/>
              <c:showCatName val="0"/>
              <c:showSerName val="0"/>
              <c:showPercent val="0"/>
              <c:showBubbleSize val="0"/>
            </c:dLbl>
            <c:dLbl>
              <c:idx val="4"/>
              <c:layout>
                <c:manualLayout>
                  <c:x val="-4.1988927403614013E-2"/>
                  <c:y val="-5.2921713830115277E-2"/>
                </c:manualLayout>
              </c:layout>
              <c:tx>
                <c:strRef>
                  <c:f>BLR!$B$6</c:f>
                  <c:strCache>
                    <c:ptCount val="1"/>
                    <c:pt idx="0">
                      <c:v>35-39</c:v>
                    </c:pt>
                  </c:strCache>
                </c:strRef>
              </c:tx>
              <c:dLblPos val="r"/>
              <c:showLegendKey val="0"/>
              <c:showVal val="1"/>
              <c:showCatName val="0"/>
              <c:showSerName val="0"/>
              <c:showPercent val="0"/>
              <c:showBubbleSize val="0"/>
            </c:dLbl>
            <c:dLbl>
              <c:idx val="5"/>
              <c:layout>
                <c:manualLayout>
                  <c:x val="-2.2530099503463553E-2"/>
                  <c:y val="-4.4101428191762736E-2"/>
                </c:manualLayout>
              </c:layout>
              <c:tx>
                <c:strRef>
                  <c:f>BLR!$B$7</c:f>
                  <c:strCache>
                    <c:ptCount val="1"/>
                    <c:pt idx="0">
                      <c:v>40-44</c:v>
                    </c:pt>
                  </c:strCache>
                </c:strRef>
              </c:tx>
              <c:dLblPos val="r"/>
              <c:showLegendKey val="0"/>
              <c:showVal val="1"/>
              <c:showCatName val="0"/>
              <c:showSerName val="0"/>
              <c:showPercent val="0"/>
              <c:showBubbleSize val="0"/>
            </c:dLbl>
            <c:dLbl>
              <c:idx val="6"/>
              <c:layout>
                <c:manualLayout>
                  <c:x val="-3.4557589285170671E-2"/>
                  <c:y val="-4.4101428191762736E-2"/>
                </c:manualLayout>
              </c:layout>
              <c:tx>
                <c:strRef>
                  <c:f>BLR!$B$8</c:f>
                  <c:strCache>
                    <c:ptCount val="1"/>
                    <c:pt idx="0">
                      <c:v>45-49</c:v>
                    </c:pt>
                  </c:strCache>
                </c:strRef>
              </c:tx>
              <c:dLblPos val="r"/>
              <c:showLegendKey val="0"/>
              <c:showVal val="1"/>
              <c:showCatName val="0"/>
              <c:showSerName val="0"/>
              <c:showPercent val="0"/>
              <c:showBubbleSize val="0"/>
            </c:dLbl>
            <c:dLbl>
              <c:idx val="7"/>
              <c:layout>
                <c:manualLayout>
                  <c:x val="-3.9712227763045192E-2"/>
                  <c:y val="-3.822123776619437E-2"/>
                </c:manualLayout>
              </c:layout>
              <c:tx>
                <c:strRef>
                  <c:f>BLR!$B$9</c:f>
                  <c:strCache>
                    <c:ptCount val="1"/>
                    <c:pt idx="0">
                      <c:v>50-54</c:v>
                    </c:pt>
                  </c:strCache>
                </c:strRef>
              </c:tx>
              <c:dLblPos val="r"/>
              <c:showLegendKey val="0"/>
              <c:showVal val="1"/>
              <c:showCatName val="0"/>
              <c:showSerName val="0"/>
              <c:showPercent val="0"/>
              <c:showBubbleSize val="0"/>
            </c:dLbl>
            <c:dLbl>
              <c:idx val="8"/>
              <c:layout/>
              <c:tx>
                <c:strRef>
                  <c:f>BLR!$B$10</c:f>
                  <c:strCache>
                    <c:ptCount val="1"/>
                    <c:pt idx="0">
                      <c:v>55-59</c:v>
                    </c:pt>
                  </c:strCache>
                </c:strRef>
              </c:tx>
              <c:dLblPos val="r"/>
              <c:showLegendKey val="0"/>
              <c:showVal val="1"/>
              <c:showCatName val="1"/>
              <c:showSerName val="0"/>
              <c:showPercent val="0"/>
              <c:showBubbleSize val="0"/>
            </c:dLbl>
            <c:dLbl>
              <c:idx val="9"/>
              <c:layout/>
              <c:tx>
                <c:strRef>
                  <c:f>BLR!$B$11</c:f>
                  <c:strCache>
                    <c:ptCount val="1"/>
                    <c:pt idx="0">
                      <c:v>60-64</c:v>
                    </c:pt>
                  </c:strCache>
                </c:strRef>
              </c:tx>
              <c:dLblPos val="r"/>
              <c:showLegendKey val="0"/>
              <c:showVal val="1"/>
              <c:showCatName val="1"/>
              <c:showSerName val="0"/>
              <c:showPercent val="0"/>
              <c:showBubbleSize val="0"/>
            </c:dLbl>
            <c:txPr>
              <a:bodyPr/>
              <a:lstStyle/>
              <a:p>
                <a:pPr>
                  <a:defRPr sz="700"/>
                </a:pPr>
                <a:endParaRPr lang="en-US"/>
              </a:p>
            </c:txPr>
            <c:dLblPos val="r"/>
            <c:showLegendKey val="0"/>
            <c:showVal val="1"/>
            <c:showCatName val="1"/>
            <c:showSerName val="0"/>
            <c:showPercent val="0"/>
            <c:showBubbleSize val="0"/>
            <c:showLeaderLines val="0"/>
          </c:dLbls>
          <c:xVal>
            <c:numRef>
              <c:f>BLR!$C$2:$C$11</c:f>
              <c:numCache>
                <c:formatCode>General</c:formatCode>
                <c:ptCount val="10"/>
                <c:pt idx="0">
                  <c:v>1.21000001672655E-3</c:v>
                </c:pt>
                <c:pt idx="1">
                  <c:v>2.3300000466406302E-3</c:v>
                </c:pt>
                <c:pt idx="2">
                  <c:v>2.6199999265372801E-3</c:v>
                </c:pt>
                <c:pt idx="3">
                  <c:v>3.2299999147653601E-3</c:v>
                </c:pt>
                <c:pt idx="4">
                  <c:v>4.5799999497830902E-3</c:v>
                </c:pt>
                <c:pt idx="5">
                  <c:v>6.4099999144673304E-3</c:v>
                </c:pt>
                <c:pt idx="6">
                  <c:v>1.0429999791085699E-2</c:v>
                </c:pt>
                <c:pt idx="7">
                  <c:v>1.4809999614954E-2</c:v>
                </c:pt>
                <c:pt idx="8">
                  <c:v>2.0740000531077399E-2</c:v>
                </c:pt>
                <c:pt idx="9">
                  <c:v>2.8950000181794201E-2</c:v>
                </c:pt>
              </c:numCache>
            </c:numRef>
          </c:xVal>
          <c:yVal>
            <c:numRef>
              <c:f>BLR!$D$2:$D$11</c:f>
              <c:numCache>
                <c:formatCode>General</c:formatCode>
                <c:ptCount val="10"/>
                <c:pt idx="0">
                  <c:v>0.26610000610351603</c:v>
                </c:pt>
                <c:pt idx="1">
                  <c:v>0.81120002746581998</c:v>
                </c:pt>
                <c:pt idx="2">
                  <c:v>0.96540000915527302</c:v>
                </c:pt>
                <c:pt idx="3">
                  <c:v>0.97949996948242202</c:v>
                </c:pt>
                <c:pt idx="4">
                  <c:v>0.97750000000000004</c:v>
                </c:pt>
                <c:pt idx="5">
                  <c:v>0.970100021362305</c:v>
                </c:pt>
                <c:pt idx="6">
                  <c:v>0.951399993896484</c:v>
                </c:pt>
                <c:pt idx="7">
                  <c:v>0.92459999084472699</c:v>
                </c:pt>
                <c:pt idx="8">
                  <c:v>0.8490000152587891</c:v>
                </c:pt>
                <c:pt idx="9">
                  <c:v>0.38779998779296904</c:v>
                </c:pt>
              </c:numCache>
            </c:numRef>
          </c:yVal>
          <c:smooth val="1"/>
        </c:ser>
        <c:ser>
          <c:idx val="1"/>
          <c:order val="1"/>
          <c:tx>
            <c:v>2011</c:v>
          </c:tx>
          <c:marker>
            <c:symbol val="circle"/>
            <c:size val="5"/>
          </c:marker>
          <c:dLbls>
            <c:dLbl>
              <c:idx val="0"/>
              <c:layout>
                <c:manualLayout>
                  <c:x val="6.6795185378252381E-3"/>
                  <c:y val="-5.8801904255683648E-3"/>
                </c:manualLayout>
              </c:layout>
              <c:tx>
                <c:strRef>
                  <c:f>BLR!$B$2</c:f>
                  <c:strCache>
                    <c:ptCount val="1"/>
                    <c:pt idx="0">
                      <c:v>15-19</c:v>
                    </c:pt>
                  </c:strCache>
                </c:strRef>
              </c:tx>
              <c:dLblPos val="r"/>
              <c:showLegendKey val="0"/>
              <c:showVal val="1"/>
              <c:showCatName val="0"/>
              <c:showSerName val="0"/>
              <c:showPercent val="0"/>
              <c:showBubbleSize val="0"/>
            </c:dLbl>
            <c:dLbl>
              <c:idx val="1"/>
              <c:layout>
                <c:manualLayout>
                  <c:x val="6.1210317232145844E-3"/>
                  <c:y val="1.4700476063920911E-2"/>
                </c:manualLayout>
              </c:layout>
              <c:tx>
                <c:strRef>
                  <c:f>BLR!$B$3</c:f>
                  <c:strCache>
                    <c:ptCount val="1"/>
                    <c:pt idx="0">
                      <c:v>20-24</c:v>
                    </c:pt>
                  </c:strCache>
                </c:strRef>
              </c:tx>
              <c:dLblPos val="r"/>
              <c:showLegendKey val="0"/>
              <c:showVal val="1"/>
              <c:showCatName val="0"/>
              <c:showSerName val="0"/>
              <c:showPercent val="0"/>
              <c:showBubbleSize val="0"/>
            </c:dLbl>
            <c:dLbl>
              <c:idx val="2"/>
              <c:layout>
                <c:manualLayout>
                  <c:x val="-6.7281852435699507E-2"/>
                  <c:y val="2.3520761702273459E-2"/>
                </c:manualLayout>
              </c:layout>
              <c:tx>
                <c:strRef>
                  <c:f>BLR!$B$4</c:f>
                  <c:strCache>
                    <c:ptCount val="1"/>
                    <c:pt idx="0">
                      <c:v>25-29</c:v>
                    </c:pt>
                  </c:strCache>
                </c:strRef>
              </c:tx>
              <c:dLblPos val="r"/>
              <c:showLegendKey val="0"/>
              <c:showVal val="1"/>
              <c:showCatName val="0"/>
              <c:showSerName val="0"/>
              <c:showPercent val="0"/>
              <c:showBubbleSize val="0"/>
            </c:dLbl>
            <c:dLbl>
              <c:idx val="3"/>
              <c:layout>
                <c:manualLayout>
                  <c:x val="-1.747422443999453E-2"/>
                  <c:y val="2.3520761702273459E-2"/>
                </c:manualLayout>
              </c:layout>
              <c:tx>
                <c:strRef>
                  <c:f>BLR!$B$5</c:f>
                  <c:strCache>
                    <c:ptCount val="1"/>
                    <c:pt idx="0">
                      <c:v>30-34</c:v>
                    </c:pt>
                  </c:strCache>
                </c:strRef>
              </c:tx>
              <c:dLblPos val="r"/>
              <c:showLegendKey val="0"/>
              <c:showVal val="1"/>
              <c:showCatName val="0"/>
              <c:showSerName val="0"/>
              <c:showPercent val="0"/>
              <c:showBubbleSize val="0"/>
            </c:dLbl>
            <c:dLbl>
              <c:idx val="4"/>
              <c:layout>
                <c:manualLayout>
                  <c:x val="-8.7843968957982393E-3"/>
                  <c:y val="-2.6460856915057639E-2"/>
                </c:manualLayout>
              </c:layout>
              <c:tx>
                <c:strRef>
                  <c:f>BLR!$B$6</c:f>
                  <c:strCache>
                    <c:ptCount val="1"/>
                    <c:pt idx="0">
                      <c:v>35-39</c:v>
                    </c:pt>
                  </c:strCache>
                </c:strRef>
              </c:tx>
              <c:dLblPos val="r"/>
              <c:showLegendKey val="0"/>
              <c:showVal val="1"/>
              <c:showCatName val="0"/>
              <c:showSerName val="0"/>
              <c:showPercent val="0"/>
              <c:showBubbleSize val="0"/>
            </c:dLbl>
            <c:dLbl>
              <c:idx val="5"/>
              <c:layout>
                <c:manualLayout>
                  <c:x val="-2.7684737981338012E-2"/>
                  <c:y val="3.822123776619437E-2"/>
                </c:manualLayout>
              </c:layout>
              <c:tx>
                <c:strRef>
                  <c:f>BLR!$B$7</c:f>
                  <c:strCache>
                    <c:ptCount val="1"/>
                    <c:pt idx="0">
                      <c:v>40-44</c:v>
                    </c:pt>
                  </c:strCache>
                </c:strRef>
              </c:tx>
              <c:dLblPos val="r"/>
              <c:showLegendKey val="0"/>
              <c:showVal val="1"/>
              <c:showCatName val="0"/>
              <c:showSerName val="0"/>
              <c:showPercent val="0"/>
              <c:showBubbleSize val="0"/>
            </c:dLbl>
            <c:dLbl>
              <c:idx val="6"/>
              <c:layout>
                <c:manualLayout>
                  <c:x val="-2.7684737981338043E-2"/>
                  <c:y val="4.4101428191762736E-2"/>
                </c:manualLayout>
              </c:layout>
              <c:tx>
                <c:strRef>
                  <c:f>BLR!$B$8</c:f>
                  <c:strCache>
                    <c:ptCount val="1"/>
                    <c:pt idx="0">
                      <c:v>45-49</c:v>
                    </c:pt>
                  </c:strCache>
                </c:strRef>
              </c:tx>
              <c:dLblPos val="r"/>
              <c:showLegendKey val="0"/>
              <c:showVal val="1"/>
              <c:showCatName val="0"/>
              <c:showSerName val="0"/>
              <c:showPercent val="0"/>
              <c:showBubbleSize val="0"/>
            </c:dLbl>
            <c:dLbl>
              <c:idx val="7"/>
              <c:layout>
                <c:manualLayout>
                  <c:x val="-3.4557589285170699E-2"/>
                  <c:y val="4.1161332978978553E-2"/>
                </c:manualLayout>
              </c:layout>
              <c:tx>
                <c:strRef>
                  <c:f>BLR!$B$9</c:f>
                  <c:strCache>
                    <c:ptCount val="1"/>
                    <c:pt idx="0">
                      <c:v>50-54</c:v>
                    </c:pt>
                  </c:strCache>
                </c:strRef>
              </c:tx>
              <c:dLblPos val="r"/>
              <c:showLegendKey val="0"/>
              <c:showVal val="1"/>
              <c:showCatName val="0"/>
              <c:showSerName val="0"/>
              <c:showPercent val="0"/>
              <c:showBubbleSize val="0"/>
            </c:dLbl>
            <c:dLbl>
              <c:idx val="8"/>
              <c:layout/>
              <c:tx>
                <c:strRef>
                  <c:f>BLR!$B$10</c:f>
                  <c:strCache>
                    <c:ptCount val="1"/>
                    <c:pt idx="0">
                      <c:v>55-59</c:v>
                    </c:pt>
                  </c:strCache>
                </c:strRef>
              </c:tx>
              <c:dLblPos val="r"/>
              <c:showLegendKey val="0"/>
              <c:showVal val="1"/>
              <c:showCatName val="1"/>
              <c:showSerName val="0"/>
              <c:showPercent val="0"/>
              <c:showBubbleSize val="0"/>
            </c:dLbl>
            <c:dLbl>
              <c:idx val="9"/>
              <c:layout/>
              <c:tx>
                <c:strRef>
                  <c:f>BLR!$B$11</c:f>
                  <c:strCache>
                    <c:ptCount val="1"/>
                    <c:pt idx="0">
                      <c:v>60-64</c:v>
                    </c:pt>
                  </c:strCache>
                </c:strRef>
              </c:tx>
              <c:dLblPos val="r"/>
              <c:showLegendKey val="0"/>
              <c:showVal val="1"/>
              <c:showCatName val="1"/>
              <c:showSerName val="0"/>
              <c:showPercent val="0"/>
              <c:showBubbleSize val="0"/>
            </c:dLbl>
            <c:txPr>
              <a:bodyPr/>
              <a:lstStyle/>
              <a:p>
                <a:pPr>
                  <a:defRPr sz="700"/>
                </a:pPr>
                <a:endParaRPr lang="en-US"/>
              </a:p>
            </c:txPr>
            <c:dLblPos val="r"/>
            <c:showLegendKey val="0"/>
            <c:showVal val="1"/>
            <c:showCatName val="1"/>
            <c:showSerName val="0"/>
            <c:showPercent val="0"/>
            <c:showBubbleSize val="0"/>
            <c:showLeaderLines val="0"/>
          </c:dLbls>
          <c:xVal>
            <c:numRef>
              <c:f>BLR!$E$2:$E$11</c:f>
              <c:numCache>
                <c:formatCode>General</c:formatCode>
                <c:ptCount val="10"/>
                <c:pt idx="0">
                  <c:v>6.50000001769513E-4</c:v>
                </c:pt>
                <c:pt idx="1">
                  <c:v>1.61999999545515E-3</c:v>
                </c:pt>
                <c:pt idx="2">
                  <c:v>2.3900000378489499E-3</c:v>
                </c:pt>
                <c:pt idx="3">
                  <c:v>3.6599999293684998E-3</c:v>
                </c:pt>
                <c:pt idx="4">
                  <c:v>5.3500002250075297E-3</c:v>
                </c:pt>
                <c:pt idx="5">
                  <c:v>7.4599999934434899E-3</c:v>
                </c:pt>
                <c:pt idx="6">
                  <c:v>1.09799997881055E-2</c:v>
                </c:pt>
                <c:pt idx="7">
                  <c:v>1.6249999403953601E-2</c:v>
                </c:pt>
                <c:pt idx="8">
                  <c:v>2.4919999763369598E-2</c:v>
                </c:pt>
                <c:pt idx="9">
                  <c:v>3.9969999343156801E-2</c:v>
                </c:pt>
              </c:numCache>
            </c:numRef>
          </c:xVal>
          <c:yVal>
            <c:numRef>
              <c:f>BLR!$F$2:$F$11</c:f>
              <c:numCache>
                <c:formatCode>General</c:formatCode>
                <c:ptCount val="10"/>
                <c:pt idx="0">
                  <c:v>0.12659999847412101</c:v>
                </c:pt>
                <c:pt idx="1">
                  <c:v>0.66749999999999998</c:v>
                </c:pt>
                <c:pt idx="2">
                  <c:v>0.82279998779296903</c:v>
                </c:pt>
                <c:pt idx="3">
                  <c:v>0.82360000610351602</c:v>
                </c:pt>
                <c:pt idx="4">
                  <c:v>0.82339996337890597</c:v>
                </c:pt>
                <c:pt idx="5">
                  <c:v>0.823300018310547</c:v>
                </c:pt>
                <c:pt idx="6">
                  <c:v>0.809599990844727</c:v>
                </c:pt>
                <c:pt idx="7">
                  <c:v>0.79410003662109407</c:v>
                </c:pt>
                <c:pt idx="8">
                  <c:v>0.7134999847412109</c:v>
                </c:pt>
                <c:pt idx="9">
                  <c:v>0.30799999237060499</c:v>
                </c:pt>
              </c:numCache>
            </c:numRef>
          </c:yVal>
          <c:smooth val="1"/>
        </c:ser>
        <c:dLbls>
          <c:dLblPos val="r"/>
          <c:showLegendKey val="0"/>
          <c:showVal val="1"/>
          <c:showCatName val="1"/>
          <c:showSerName val="0"/>
          <c:showPercent val="0"/>
          <c:showBubbleSize val="0"/>
        </c:dLbls>
        <c:axId val="196305280"/>
        <c:axId val="196307200"/>
      </c:scatterChart>
      <c:valAx>
        <c:axId val="196305280"/>
        <c:scaling>
          <c:orientation val="minMax"/>
        </c:scaling>
        <c:delete val="0"/>
        <c:axPos val="b"/>
        <c:title>
          <c:tx>
            <c:rich>
              <a:bodyPr/>
              <a:lstStyle/>
              <a:p>
                <a:pPr>
                  <a:defRPr sz="1600"/>
                </a:pPr>
                <a:r>
                  <a:rPr lang="en-US" sz="1600"/>
                  <a:t>Mortality</a:t>
                </a:r>
              </a:p>
            </c:rich>
          </c:tx>
          <c:layout/>
          <c:overlay val="0"/>
        </c:title>
        <c:numFmt formatCode="0.0%" sourceLinked="0"/>
        <c:majorTickMark val="out"/>
        <c:minorTickMark val="none"/>
        <c:tickLblPos val="nextTo"/>
        <c:crossAx val="196307200"/>
        <c:crosses val="autoZero"/>
        <c:crossBetween val="midCat"/>
      </c:valAx>
      <c:valAx>
        <c:axId val="196307200"/>
        <c:scaling>
          <c:orientation val="minMax"/>
          <c:max val="1"/>
        </c:scaling>
        <c:delete val="0"/>
        <c:axPos val="l"/>
        <c:title>
          <c:tx>
            <c:rich>
              <a:bodyPr/>
              <a:lstStyle/>
              <a:p>
                <a:pPr>
                  <a:defRPr sz="1800" b="1"/>
                </a:pPr>
                <a:r>
                  <a:rPr lang="en-US" sz="1800" b="1"/>
                  <a:t>LFPR</a:t>
                </a:r>
              </a:p>
            </c:rich>
          </c:tx>
          <c:layout/>
          <c:overlay val="0"/>
        </c:title>
        <c:numFmt formatCode="0%" sourceLinked="0"/>
        <c:majorTickMark val="out"/>
        <c:minorTickMark val="none"/>
        <c:tickLblPos val="nextTo"/>
        <c:crossAx val="196305280"/>
        <c:crosses val="autoZero"/>
        <c:crossBetween val="midCat"/>
      </c:valAx>
      <c:spPr>
        <a:noFill/>
        <a:ln w="25400">
          <a:noFill/>
        </a:ln>
      </c:spPr>
    </c:plotArea>
    <c:legend>
      <c:legendPos val="b"/>
      <c:layout/>
      <c:overlay val="0"/>
      <c:txPr>
        <a:bodyPr/>
        <a:lstStyle/>
        <a:p>
          <a:pPr>
            <a:defRPr sz="1400" b="1"/>
          </a:pPr>
          <a:endParaRPr lang="en-US"/>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Female</a:t>
            </a:r>
          </a:p>
        </c:rich>
      </c:tx>
      <c:layout>
        <c:manualLayout>
          <c:xMode val="edge"/>
          <c:yMode val="edge"/>
          <c:x val="0.7822493254776719"/>
          <c:y val="0.60185185185185186"/>
        </c:manualLayout>
      </c:layout>
      <c:overlay val="1"/>
    </c:title>
    <c:autoTitleDeleted val="0"/>
    <c:plotArea>
      <c:layout>
        <c:manualLayout>
          <c:layoutTarget val="inner"/>
          <c:xMode val="edge"/>
          <c:yMode val="edge"/>
          <c:x val="0.23320466934640163"/>
          <c:y val="5.0925925925925923E-2"/>
          <c:w val="0.7293361231943909"/>
          <c:h val="0.79973753280839899"/>
        </c:manualLayout>
      </c:layout>
      <c:barChart>
        <c:barDir val="bar"/>
        <c:grouping val="clustered"/>
        <c:varyColors val="0"/>
        <c:ser>
          <c:idx val="0"/>
          <c:order val="0"/>
          <c:tx>
            <c:strRef>
              <c:f>Sheet1!$A$3</c:f>
              <c:strCache>
                <c:ptCount val="1"/>
                <c:pt idx="0">
                  <c:v>Russia</c:v>
                </c:pt>
              </c:strCache>
            </c:strRef>
          </c:tx>
          <c:spPr>
            <a:solidFill>
              <a:srgbClr val="003300"/>
            </a:solidFill>
          </c:spPr>
          <c:invertIfNegative val="0"/>
          <c:dLbls>
            <c:numFmt formatCode="#,##0.0" sourceLinked="0"/>
            <c:showLegendKey val="0"/>
            <c:showVal val="1"/>
            <c:showCatName val="0"/>
            <c:showSerName val="0"/>
            <c:showPercent val="0"/>
            <c:showBubbleSize val="0"/>
            <c:showLeaderLines val="0"/>
          </c:dLbls>
          <c:val>
            <c:numRef>
              <c:f>Sheet1!$AZ$3</c:f>
              <c:numCache>
                <c:formatCode>0.0</c:formatCode>
                <c:ptCount val="1"/>
                <c:pt idx="0">
                  <c:v>60.639705882352942</c:v>
                </c:pt>
              </c:numCache>
            </c:numRef>
          </c:val>
        </c:ser>
        <c:ser>
          <c:idx val="1"/>
          <c:order val="1"/>
          <c:tx>
            <c:strRef>
              <c:f>Sheet1!$A$4</c:f>
              <c:strCache>
                <c:ptCount val="1"/>
                <c:pt idx="0">
                  <c:v>Ukraine</c:v>
                </c:pt>
              </c:strCache>
            </c:strRef>
          </c:tx>
          <c:spPr>
            <a:solidFill>
              <a:srgbClr val="92D050"/>
            </a:solidFill>
          </c:spPr>
          <c:invertIfNegative val="0"/>
          <c:val>
            <c:numRef>
              <c:f>Sheet1!$AZ$4</c:f>
              <c:numCache>
                <c:formatCode>0.0</c:formatCode>
                <c:ptCount val="1"/>
                <c:pt idx="0">
                  <c:v>62.490740740740748</c:v>
                </c:pt>
              </c:numCache>
            </c:numRef>
          </c:val>
        </c:ser>
        <c:ser>
          <c:idx val="2"/>
          <c:order val="2"/>
          <c:tx>
            <c:strRef>
              <c:f>Sheet1!$A$5</c:f>
              <c:strCache>
                <c:ptCount val="1"/>
                <c:pt idx="0">
                  <c:v>Latvia</c:v>
                </c:pt>
              </c:strCache>
            </c:strRef>
          </c:tx>
          <c:spPr>
            <a:solidFill>
              <a:srgbClr val="800000"/>
            </a:solidFill>
          </c:spPr>
          <c:invertIfNegative val="0"/>
          <c:val>
            <c:numRef>
              <c:f>Sheet1!$AZ$5</c:f>
              <c:numCache>
                <c:formatCode>0.0</c:formatCode>
                <c:ptCount val="1"/>
                <c:pt idx="0">
                  <c:v>62.632286995515699</c:v>
                </c:pt>
              </c:numCache>
            </c:numRef>
          </c:val>
        </c:ser>
        <c:ser>
          <c:idx val="3"/>
          <c:order val="3"/>
          <c:tx>
            <c:strRef>
              <c:f>Sheet1!$A$6</c:f>
              <c:strCache>
                <c:ptCount val="1"/>
                <c:pt idx="0">
                  <c:v>Hungary</c:v>
                </c:pt>
              </c:strCache>
            </c:strRef>
          </c:tx>
          <c:spPr>
            <a:solidFill>
              <a:srgbClr val="CC0000"/>
            </a:solidFill>
          </c:spPr>
          <c:invertIfNegative val="0"/>
          <c:val>
            <c:numRef>
              <c:f>Sheet1!$AZ$6</c:f>
              <c:numCache>
                <c:formatCode>0.0</c:formatCode>
                <c:ptCount val="1"/>
                <c:pt idx="0">
                  <c:v>63.114754098360649</c:v>
                </c:pt>
              </c:numCache>
            </c:numRef>
          </c:val>
        </c:ser>
        <c:ser>
          <c:idx val="4"/>
          <c:order val="4"/>
          <c:tx>
            <c:strRef>
              <c:f>Sheet1!$A$7</c:f>
              <c:strCache>
                <c:ptCount val="1"/>
                <c:pt idx="0">
                  <c:v>Belarus</c:v>
                </c:pt>
              </c:strCache>
            </c:strRef>
          </c:tx>
          <c:spPr>
            <a:solidFill>
              <a:srgbClr val="FF5050"/>
            </a:solidFill>
          </c:spPr>
          <c:invertIfNegative val="0"/>
          <c:val>
            <c:numRef>
              <c:f>Sheet1!$AZ$7</c:f>
              <c:numCache>
                <c:formatCode>0.0</c:formatCode>
                <c:ptCount val="1"/>
                <c:pt idx="0">
                  <c:v>63.13559322033899</c:v>
                </c:pt>
              </c:numCache>
            </c:numRef>
          </c:val>
        </c:ser>
        <c:ser>
          <c:idx val="5"/>
          <c:order val="5"/>
          <c:tx>
            <c:strRef>
              <c:f>Sheet1!$A$8</c:f>
              <c:strCache>
                <c:ptCount val="1"/>
                <c:pt idx="0">
                  <c:v>Lithuania</c:v>
                </c:pt>
              </c:strCache>
            </c:strRef>
          </c:tx>
          <c:spPr>
            <a:solidFill>
              <a:srgbClr val="FF99CC"/>
            </a:solidFill>
          </c:spPr>
          <c:invertIfNegative val="0"/>
          <c:val>
            <c:numRef>
              <c:f>Sheet1!$AZ$8</c:f>
              <c:numCache>
                <c:formatCode>0.0</c:formatCode>
                <c:ptCount val="1"/>
                <c:pt idx="0">
                  <c:v>63.893939393939391</c:v>
                </c:pt>
              </c:numCache>
            </c:numRef>
          </c:val>
        </c:ser>
        <c:ser>
          <c:idx val="6"/>
          <c:order val="6"/>
          <c:tx>
            <c:strRef>
              <c:f>Sheet1!$A$9</c:f>
              <c:strCache>
                <c:ptCount val="1"/>
                <c:pt idx="0">
                  <c:v>Estonia</c:v>
                </c:pt>
              </c:strCache>
            </c:strRef>
          </c:tx>
          <c:spPr>
            <a:solidFill>
              <a:schemeClr val="accent4">
                <a:lumMod val="75000"/>
              </a:schemeClr>
            </a:solidFill>
          </c:spPr>
          <c:invertIfNegative val="0"/>
          <c:val>
            <c:numRef>
              <c:f>Sheet1!$AZ$9</c:f>
              <c:numCache>
                <c:formatCode>0.0</c:formatCode>
                <c:ptCount val="1"/>
                <c:pt idx="0">
                  <c:v>65.032028469750884</c:v>
                </c:pt>
              </c:numCache>
            </c:numRef>
          </c:val>
        </c:ser>
        <c:ser>
          <c:idx val="7"/>
          <c:order val="7"/>
          <c:tx>
            <c:strRef>
              <c:f>Sheet1!$A$10</c:f>
              <c:strCache>
                <c:ptCount val="1"/>
                <c:pt idx="0">
                  <c:v>Bulgaria</c:v>
                </c:pt>
              </c:strCache>
            </c:strRef>
          </c:tx>
          <c:spPr>
            <a:solidFill>
              <a:srgbClr val="FFFF00"/>
            </a:solidFill>
          </c:spPr>
          <c:invertIfNegative val="0"/>
          <c:val>
            <c:numRef>
              <c:f>Sheet1!$AZ$10</c:f>
              <c:numCache>
                <c:formatCode>0.0</c:formatCode>
                <c:ptCount val="1"/>
                <c:pt idx="0">
                  <c:v>65.168421052631587</c:v>
                </c:pt>
              </c:numCache>
            </c:numRef>
          </c:val>
        </c:ser>
        <c:ser>
          <c:idx val="8"/>
          <c:order val="8"/>
          <c:tx>
            <c:strRef>
              <c:f>Sheet1!$A$11</c:f>
              <c:strCache>
                <c:ptCount val="1"/>
                <c:pt idx="0">
                  <c:v>Slovakia</c:v>
                </c:pt>
              </c:strCache>
            </c:strRef>
          </c:tx>
          <c:spPr>
            <a:solidFill>
              <a:srgbClr val="CCFFFF"/>
            </a:solidFill>
          </c:spPr>
          <c:invertIfNegative val="0"/>
          <c:val>
            <c:numRef>
              <c:f>Sheet1!$AZ$11</c:f>
              <c:numCache>
                <c:formatCode>0.0</c:formatCode>
                <c:ptCount val="1"/>
                <c:pt idx="0">
                  <c:v>65.846153846153854</c:v>
                </c:pt>
              </c:numCache>
            </c:numRef>
          </c:val>
        </c:ser>
        <c:ser>
          <c:idx val="9"/>
          <c:order val="9"/>
          <c:tx>
            <c:strRef>
              <c:f>Sheet1!$A$12</c:f>
              <c:strCache>
                <c:ptCount val="1"/>
                <c:pt idx="0">
                  <c:v>Slovenia</c:v>
                </c:pt>
              </c:strCache>
            </c:strRef>
          </c:tx>
          <c:spPr>
            <a:solidFill>
              <a:srgbClr val="00FFFF"/>
            </a:solidFill>
          </c:spPr>
          <c:invertIfNegative val="0"/>
          <c:val>
            <c:numRef>
              <c:f>Sheet1!$AZ$12</c:f>
              <c:numCache>
                <c:formatCode>0.0</c:formatCode>
                <c:ptCount val="1"/>
                <c:pt idx="0">
                  <c:v>65.846153846153854</c:v>
                </c:pt>
              </c:numCache>
            </c:numRef>
          </c:val>
        </c:ser>
        <c:ser>
          <c:idx val="10"/>
          <c:order val="10"/>
          <c:tx>
            <c:strRef>
              <c:f>Sheet1!$A$13</c:f>
              <c:strCache>
                <c:ptCount val="1"/>
                <c:pt idx="0">
                  <c:v>Czech Republic</c:v>
                </c:pt>
              </c:strCache>
            </c:strRef>
          </c:tx>
          <c:spPr>
            <a:solidFill>
              <a:srgbClr val="33CCCC"/>
            </a:solidFill>
          </c:spPr>
          <c:invertIfNegative val="0"/>
          <c:val>
            <c:numRef>
              <c:f>Sheet1!$AZ$13</c:f>
              <c:numCache>
                <c:formatCode>0.0</c:formatCode>
                <c:ptCount val="1"/>
                <c:pt idx="0">
                  <c:v>67</c:v>
                </c:pt>
              </c:numCache>
            </c:numRef>
          </c:val>
        </c:ser>
        <c:ser>
          <c:idx val="11"/>
          <c:order val="11"/>
          <c:tx>
            <c:strRef>
              <c:f>Sheet1!$A$14</c:f>
              <c:strCache>
                <c:ptCount val="1"/>
                <c:pt idx="0">
                  <c:v>Poland</c:v>
                </c:pt>
              </c:strCache>
            </c:strRef>
          </c:tx>
          <c:spPr>
            <a:solidFill>
              <a:srgbClr val="006699"/>
            </a:solidFill>
          </c:spPr>
          <c:invertIfNegative val="0"/>
          <c:val>
            <c:numRef>
              <c:f>Sheet1!$AZ$14</c:f>
              <c:numCache>
                <c:formatCode>0.0</c:formatCode>
                <c:ptCount val="1"/>
                <c:pt idx="0">
                  <c:v>67.592592592592595</c:v>
                </c:pt>
              </c:numCache>
            </c:numRef>
          </c:val>
        </c:ser>
        <c:ser>
          <c:idx val="12"/>
          <c:order val="12"/>
          <c:tx>
            <c:strRef>
              <c:f>Sheet1!$A$15</c:f>
              <c:strCache>
                <c:ptCount val="1"/>
                <c:pt idx="0">
                  <c:v>France</c:v>
                </c:pt>
              </c:strCache>
            </c:strRef>
          </c:tx>
          <c:spPr>
            <a:solidFill>
              <a:srgbClr val="003366"/>
            </a:solidFill>
          </c:spPr>
          <c:invertIfNegative val="0"/>
          <c:val>
            <c:numRef>
              <c:f>Sheet1!$AZ$15</c:f>
              <c:numCache>
                <c:formatCode>0.0</c:formatCode>
                <c:ptCount val="1"/>
                <c:pt idx="0">
                  <c:v>71.198581560283685</c:v>
                </c:pt>
              </c:numCache>
            </c:numRef>
          </c:val>
        </c:ser>
        <c:dLbls>
          <c:showLegendKey val="0"/>
          <c:showVal val="1"/>
          <c:showCatName val="0"/>
          <c:showSerName val="0"/>
          <c:showPercent val="0"/>
          <c:showBubbleSize val="0"/>
        </c:dLbls>
        <c:gapWidth val="150"/>
        <c:axId val="188848768"/>
        <c:axId val="188858752"/>
      </c:barChart>
      <c:catAx>
        <c:axId val="188848768"/>
        <c:scaling>
          <c:orientation val="minMax"/>
        </c:scaling>
        <c:delete val="0"/>
        <c:axPos val="l"/>
        <c:majorTickMark val="none"/>
        <c:minorTickMark val="none"/>
        <c:tickLblPos val="none"/>
        <c:crossAx val="188858752"/>
        <c:crossesAt val="60"/>
        <c:auto val="1"/>
        <c:lblAlgn val="ctr"/>
        <c:lblOffset val="100"/>
        <c:noMultiLvlLbl val="0"/>
      </c:catAx>
      <c:valAx>
        <c:axId val="188858752"/>
        <c:scaling>
          <c:orientation val="minMax"/>
          <c:min val="60"/>
        </c:scaling>
        <c:delete val="0"/>
        <c:axPos val="b"/>
        <c:title>
          <c:tx>
            <c:rich>
              <a:bodyPr/>
              <a:lstStyle/>
              <a:p>
                <a:pPr>
                  <a:defRPr/>
                </a:pPr>
                <a:r>
                  <a:rPr lang="en-US"/>
                  <a:t>Age of</a:t>
                </a:r>
                <a:r>
                  <a:rPr lang="en-US" baseline="0"/>
                  <a:t> equivalent mortality rate in 2009 of 60 year old woman in 1959</a:t>
                </a:r>
                <a:endParaRPr lang="en-US"/>
              </a:p>
            </c:rich>
          </c:tx>
          <c:layout/>
          <c:overlay val="0"/>
        </c:title>
        <c:numFmt formatCode="0.0" sourceLinked="1"/>
        <c:majorTickMark val="out"/>
        <c:minorTickMark val="none"/>
        <c:tickLblPos val="nextTo"/>
        <c:crossAx val="188848768"/>
        <c:crosses val="autoZero"/>
        <c:crossBetween val="between"/>
      </c:valAx>
    </c:plotArea>
    <c:legend>
      <c:legendPos val="l"/>
      <c:legendEntry>
        <c:idx val="10"/>
        <c:txPr>
          <a:bodyPr/>
          <a:lstStyle/>
          <a:p>
            <a:pPr>
              <a:defRPr sz="1050" b="1"/>
            </a:pPr>
            <a:endParaRPr lang="en-US"/>
          </a:p>
        </c:txPr>
      </c:legendEntry>
      <c:layout>
        <c:manualLayout>
          <c:xMode val="edge"/>
          <c:yMode val="edge"/>
          <c:x val="1.3985974266305717E-2"/>
          <c:y val="8.1414041994750649E-2"/>
          <c:w val="0.20040746654919883"/>
          <c:h val="0.73069043452901716"/>
        </c:manualLayout>
      </c:layout>
      <c:overlay val="0"/>
    </c:legend>
    <c:plotVisOnly val="1"/>
    <c:dispBlanksAs val="gap"/>
    <c:showDLblsOverMax val="0"/>
  </c:chart>
  <c:spPr>
    <a:ln>
      <a:noFill/>
    </a:ln>
  </c:sp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800"/>
            </a:pPr>
            <a:r>
              <a:rPr lang="en-US" sz="1600"/>
              <a:t>Male</a:t>
            </a:r>
            <a:endParaRPr lang="en-US" sz="800"/>
          </a:p>
        </c:rich>
      </c:tx>
      <c:layout>
        <c:manualLayout>
          <c:xMode val="edge"/>
          <c:yMode val="edge"/>
          <c:x val="0.45397623390743785"/>
          <c:y val="0"/>
        </c:manualLayout>
      </c:layout>
      <c:overlay val="0"/>
    </c:title>
    <c:autoTitleDeleted val="0"/>
    <c:plotArea>
      <c:layout>
        <c:manualLayout>
          <c:layoutTarget val="inner"/>
          <c:xMode val="edge"/>
          <c:yMode val="edge"/>
          <c:x val="0.32303214272129027"/>
          <c:y val="5.8577877765279354E-2"/>
          <c:w val="0.61155738141427973"/>
          <c:h val="0.826442494688164"/>
        </c:manualLayout>
      </c:layout>
      <c:barChart>
        <c:barDir val="bar"/>
        <c:grouping val="clustered"/>
        <c:varyColors val="0"/>
        <c:ser>
          <c:idx val="1"/>
          <c:order val="0"/>
          <c:tx>
            <c:strRef>
              <c:f>'Male 50-54 ECA'!$G$1</c:f>
              <c:strCache>
                <c:ptCount val="1"/>
                <c:pt idx="0">
                  <c:v>Healthy life expectancy at 50</c:v>
                </c:pt>
              </c:strCache>
            </c:strRef>
          </c:tx>
          <c:invertIfNegative val="0"/>
          <c:errBars>
            <c:errBarType val="both"/>
            <c:errValType val="cust"/>
            <c:noEndCap val="0"/>
            <c:plus>
              <c:numRef>
                <c:f>'Male 50-54 ECA'!$K$2:$K$37</c:f>
                <c:numCache>
                  <c:formatCode>General</c:formatCode>
                  <c:ptCount val="30"/>
                  <c:pt idx="0">
                    <c:v>1.1480000000000015</c:v>
                  </c:pt>
                  <c:pt idx="1">
                    <c:v>0.90799999999999947</c:v>
                  </c:pt>
                  <c:pt idx="2">
                    <c:v>0.80499999999999972</c:v>
                  </c:pt>
                  <c:pt idx="3">
                    <c:v>0.9150000000000027</c:v>
                  </c:pt>
                  <c:pt idx="4">
                    <c:v>1.0010000000000012</c:v>
                  </c:pt>
                  <c:pt idx="5">
                    <c:v>0.83100000000000307</c:v>
                  </c:pt>
                  <c:pt idx="6">
                    <c:v>2.1630000000000003</c:v>
                  </c:pt>
                  <c:pt idx="7">
                    <c:v>0.92799999999999727</c:v>
                  </c:pt>
                  <c:pt idx="8">
                    <c:v>0.99500000000000099</c:v>
                  </c:pt>
                  <c:pt idx="9">
                    <c:v>1.7749999999999986</c:v>
                  </c:pt>
                  <c:pt idx="10">
                    <c:v>0.99599999999999866</c:v>
                  </c:pt>
                  <c:pt idx="11">
                    <c:v>1.4579999999999984</c:v>
                  </c:pt>
                  <c:pt idx="12">
                    <c:v>0.94200000000000017</c:v>
                  </c:pt>
                  <c:pt idx="13">
                    <c:v>1.0500000000000007</c:v>
                  </c:pt>
                  <c:pt idx="14">
                    <c:v>0.91499999999999915</c:v>
                  </c:pt>
                  <c:pt idx="15">
                    <c:v>1.3569999999999993</c:v>
                  </c:pt>
                  <c:pt idx="16">
                    <c:v>0.96100000000000207</c:v>
                  </c:pt>
                  <c:pt idx="17">
                    <c:v>0.91000000000000014</c:v>
                  </c:pt>
                  <c:pt idx="18">
                    <c:v>0.96199999999999974</c:v>
                  </c:pt>
                  <c:pt idx="19">
                    <c:v>1.093</c:v>
                  </c:pt>
                  <c:pt idx="20">
                    <c:v>1.2219999999999978</c:v>
                  </c:pt>
                  <c:pt idx="21">
                    <c:v>0.97700000000000031</c:v>
                  </c:pt>
                  <c:pt idx="22">
                    <c:v>1.7259999999999991</c:v>
                  </c:pt>
                  <c:pt idx="23">
                    <c:v>1.1329999999999991</c:v>
                  </c:pt>
                  <c:pt idx="24">
                    <c:v>1.3539999999999992</c:v>
                  </c:pt>
                  <c:pt idx="25">
                    <c:v>0.99899999999999878</c:v>
                  </c:pt>
                  <c:pt idx="26">
                    <c:v>0.9809999999999981</c:v>
                  </c:pt>
                  <c:pt idx="27">
                    <c:v>1.1169999999999973</c:v>
                  </c:pt>
                  <c:pt idx="28">
                    <c:v>1.0719999999999992</c:v>
                  </c:pt>
                  <c:pt idx="29">
                    <c:v>0.97299999999999898</c:v>
                  </c:pt>
                </c:numCache>
              </c:numRef>
            </c:plus>
            <c:minus>
              <c:numRef>
                <c:f>'Male 50-54 ECA'!$J$2:$J$37</c:f>
                <c:numCache>
                  <c:formatCode>General</c:formatCode>
                  <c:ptCount val="30"/>
                  <c:pt idx="0">
                    <c:v>1.2139999999999986</c:v>
                  </c:pt>
                  <c:pt idx="1">
                    <c:v>0.9480000000000004</c:v>
                  </c:pt>
                  <c:pt idx="2">
                    <c:v>0.90599999999999881</c:v>
                  </c:pt>
                  <c:pt idx="3">
                    <c:v>0.95199999999999818</c:v>
                  </c:pt>
                  <c:pt idx="4">
                    <c:v>1.1509999999999998</c:v>
                  </c:pt>
                  <c:pt idx="5">
                    <c:v>1.0689999999999991</c:v>
                  </c:pt>
                  <c:pt idx="6">
                    <c:v>2.468</c:v>
                  </c:pt>
                  <c:pt idx="7">
                    <c:v>1.0710000000000015</c:v>
                  </c:pt>
                  <c:pt idx="8">
                    <c:v>1.0390000000000015</c:v>
                  </c:pt>
                  <c:pt idx="9">
                    <c:v>1.9370000000000012</c:v>
                  </c:pt>
                  <c:pt idx="10">
                    <c:v>1.1370000000000005</c:v>
                  </c:pt>
                  <c:pt idx="11">
                    <c:v>1.3910000000000018</c:v>
                  </c:pt>
                  <c:pt idx="12">
                    <c:v>1.0680000000000014</c:v>
                  </c:pt>
                  <c:pt idx="13">
                    <c:v>1.1149999999999984</c:v>
                  </c:pt>
                  <c:pt idx="14">
                    <c:v>1.0300000000000011</c:v>
                  </c:pt>
                  <c:pt idx="15">
                    <c:v>1.3129999999999988</c:v>
                  </c:pt>
                  <c:pt idx="16">
                    <c:v>1.0809999999999995</c:v>
                  </c:pt>
                  <c:pt idx="17">
                    <c:v>1.0359999999999978</c:v>
                  </c:pt>
                  <c:pt idx="18">
                    <c:v>1.1210000000000022</c:v>
                  </c:pt>
                  <c:pt idx="19">
                    <c:v>1.2210000000000001</c:v>
                  </c:pt>
                  <c:pt idx="20">
                    <c:v>1.282</c:v>
                  </c:pt>
                  <c:pt idx="21">
                    <c:v>1.1630000000000003</c:v>
                  </c:pt>
                  <c:pt idx="22">
                    <c:v>1.6900000000000013</c:v>
                  </c:pt>
                  <c:pt idx="23">
                    <c:v>1.3009999999999984</c:v>
                  </c:pt>
                  <c:pt idx="24">
                    <c:v>1.3100000000000023</c:v>
                  </c:pt>
                  <c:pt idx="25">
                    <c:v>1.1780000000000008</c:v>
                  </c:pt>
                  <c:pt idx="26">
                    <c:v>1.0549999999999997</c:v>
                  </c:pt>
                  <c:pt idx="27">
                    <c:v>1.1799999999999997</c:v>
                  </c:pt>
                  <c:pt idx="28">
                    <c:v>1.2010000000000005</c:v>
                  </c:pt>
                  <c:pt idx="29">
                    <c:v>1.1380000000000017</c:v>
                  </c:pt>
                </c:numCache>
              </c:numRef>
            </c:minus>
          </c:errBars>
          <c:cat>
            <c:strRef>
              <c:f>'Male 50-54 ECA'!$E$2:$E$37</c:f>
              <c:strCache>
                <c:ptCount val="30"/>
                <c:pt idx="0">
                  <c:v>Kazakhstan</c:v>
                </c:pt>
                <c:pt idx="1">
                  <c:v>Belarus</c:v>
                </c:pt>
                <c:pt idx="2">
                  <c:v>Russian Federation</c:v>
                </c:pt>
                <c:pt idx="3">
                  <c:v>Ukraine</c:v>
                </c:pt>
                <c:pt idx="4">
                  <c:v>Kyrgyzstan</c:v>
                </c:pt>
                <c:pt idx="5">
                  <c:v>Moldova</c:v>
                </c:pt>
                <c:pt idx="6">
                  <c:v>Turkmenistan</c:v>
                </c:pt>
                <c:pt idx="7">
                  <c:v>Latvia</c:v>
                </c:pt>
                <c:pt idx="8">
                  <c:v>Hungary</c:v>
                </c:pt>
                <c:pt idx="9">
                  <c:v>Uzbekistan</c:v>
                </c:pt>
                <c:pt idx="10">
                  <c:v>Lithuania</c:v>
                </c:pt>
                <c:pt idx="11">
                  <c:v>Tajikistan</c:v>
                </c:pt>
                <c:pt idx="12">
                  <c:v>Bulgaria</c:v>
                </c:pt>
                <c:pt idx="13">
                  <c:v>Georgia</c:v>
                </c:pt>
                <c:pt idx="14">
                  <c:v>Romania</c:v>
                </c:pt>
                <c:pt idx="15">
                  <c:v>Armenia</c:v>
                </c:pt>
                <c:pt idx="16">
                  <c:v>Estonia</c:v>
                </c:pt>
                <c:pt idx="17">
                  <c:v>Slovakia</c:v>
                </c:pt>
                <c:pt idx="18">
                  <c:v>Poland</c:v>
                </c:pt>
                <c:pt idx="19">
                  <c:v>FYR Macedonia</c:v>
                </c:pt>
                <c:pt idx="20">
                  <c:v>Azerbaijan</c:v>
                </c:pt>
                <c:pt idx="21">
                  <c:v>Croatia</c:v>
                </c:pt>
                <c:pt idx="22">
                  <c:v>Albania</c:v>
                </c:pt>
                <c:pt idx="23">
                  <c:v>Montenegro</c:v>
                </c:pt>
                <c:pt idx="24">
                  <c:v>Turkey</c:v>
                </c:pt>
                <c:pt idx="25">
                  <c:v>Bosnia &amp; Herzegovina</c:v>
                </c:pt>
                <c:pt idx="26">
                  <c:v>Czech Republic</c:v>
                </c:pt>
                <c:pt idx="27">
                  <c:v>Serbia</c:v>
                </c:pt>
                <c:pt idx="28">
                  <c:v>Slovenia</c:v>
                </c:pt>
                <c:pt idx="29">
                  <c:v>Japan</c:v>
                </c:pt>
              </c:strCache>
            </c:strRef>
          </c:cat>
          <c:val>
            <c:numRef>
              <c:f>'Male 50-54 ECA'!$G$2:$G$37</c:f>
              <c:numCache>
                <c:formatCode>General</c:formatCode>
                <c:ptCount val="30"/>
                <c:pt idx="0">
                  <c:v>15.782999999999999</c:v>
                </c:pt>
                <c:pt idx="1">
                  <c:v>15.981</c:v>
                </c:pt>
                <c:pt idx="2">
                  <c:v>16.27</c:v>
                </c:pt>
                <c:pt idx="3">
                  <c:v>16.678999999999998</c:v>
                </c:pt>
                <c:pt idx="4">
                  <c:v>16.698</c:v>
                </c:pt>
                <c:pt idx="5">
                  <c:v>16.861999999999998</c:v>
                </c:pt>
                <c:pt idx="6">
                  <c:v>17.298999999999999</c:v>
                </c:pt>
                <c:pt idx="7">
                  <c:v>17.978000000000002</c:v>
                </c:pt>
                <c:pt idx="8">
                  <c:v>18.032</c:v>
                </c:pt>
                <c:pt idx="9">
                  <c:v>18.137</c:v>
                </c:pt>
                <c:pt idx="10">
                  <c:v>18.151</c:v>
                </c:pt>
                <c:pt idx="11">
                  <c:v>18.254000000000001</c:v>
                </c:pt>
                <c:pt idx="12">
                  <c:v>18.535</c:v>
                </c:pt>
                <c:pt idx="13">
                  <c:v>18.63</c:v>
                </c:pt>
                <c:pt idx="14">
                  <c:v>18.675000000000001</c:v>
                </c:pt>
                <c:pt idx="15">
                  <c:v>18.68</c:v>
                </c:pt>
                <c:pt idx="16">
                  <c:v>18.866</c:v>
                </c:pt>
                <c:pt idx="17">
                  <c:v>18.946999999999999</c:v>
                </c:pt>
                <c:pt idx="18">
                  <c:v>19.443000000000001</c:v>
                </c:pt>
                <c:pt idx="19">
                  <c:v>19.544</c:v>
                </c:pt>
                <c:pt idx="20">
                  <c:v>19.577000000000002</c:v>
                </c:pt>
                <c:pt idx="21">
                  <c:v>19.837</c:v>
                </c:pt>
                <c:pt idx="22">
                  <c:v>19.867000000000001</c:v>
                </c:pt>
                <c:pt idx="23">
                  <c:v>19.895</c:v>
                </c:pt>
                <c:pt idx="24">
                  <c:v>20.132000000000001</c:v>
                </c:pt>
                <c:pt idx="25">
                  <c:v>20.161000000000001</c:v>
                </c:pt>
                <c:pt idx="26">
                  <c:v>20.283000000000001</c:v>
                </c:pt>
                <c:pt idx="27">
                  <c:v>20.283000000000001</c:v>
                </c:pt>
                <c:pt idx="28">
                  <c:v>21.108000000000001</c:v>
                </c:pt>
                <c:pt idx="29">
                  <c:v>23.849</c:v>
                </c:pt>
              </c:numCache>
            </c:numRef>
          </c:val>
        </c:ser>
        <c:ser>
          <c:idx val="0"/>
          <c:order val="1"/>
          <c:tx>
            <c:strRef>
              <c:f>'Male 50-54 ECA'!$F$1</c:f>
              <c:strCache>
                <c:ptCount val="1"/>
                <c:pt idx="0">
                  <c:v>Life expectancy at 50</c:v>
                </c:pt>
              </c:strCache>
            </c:strRef>
          </c:tx>
          <c:invertIfNegative val="0"/>
          <c:cat>
            <c:strRef>
              <c:f>'Male 50-54 ECA'!$E$2:$E$37</c:f>
              <c:strCache>
                <c:ptCount val="30"/>
                <c:pt idx="0">
                  <c:v>Kazakhstan</c:v>
                </c:pt>
                <c:pt idx="1">
                  <c:v>Belarus</c:v>
                </c:pt>
                <c:pt idx="2">
                  <c:v>Russian Federation</c:v>
                </c:pt>
                <c:pt idx="3">
                  <c:v>Ukraine</c:v>
                </c:pt>
                <c:pt idx="4">
                  <c:v>Kyrgyzstan</c:v>
                </c:pt>
                <c:pt idx="5">
                  <c:v>Moldova</c:v>
                </c:pt>
                <c:pt idx="6">
                  <c:v>Turkmenistan</c:v>
                </c:pt>
                <c:pt idx="7">
                  <c:v>Latvia</c:v>
                </c:pt>
                <c:pt idx="8">
                  <c:v>Hungary</c:v>
                </c:pt>
                <c:pt idx="9">
                  <c:v>Uzbekistan</c:v>
                </c:pt>
                <c:pt idx="10">
                  <c:v>Lithuania</c:v>
                </c:pt>
                <c:pt idx="11">
                  <c:v>Tajikistan</c:v>
                </c:pt>
                <c:pt idx="12">
                  <c:v>Bulgaria</c:v>
                </c:pt>
                <c:pt idx="13">
                  <c:v>Georgia</c:v>
                </c:pt>
                <c:pt idx="14">
                  <c:v>Romania</c:v>
                </c:pt>
                <c:pt idx="15">
                  <c:v>Armenia</c:v>
                </c:pt>
                <c:pt idx="16">
                  <c:v>Estonia</c:v>
                </c:pt>
                <c:pt idx="17">
                  <c:v>Slovakia</c:v>
                </c:pt>
                <c:pt idx="18">
                  <c:v>Poland</c:v>
                </c:pt>
                <c:pt idx="19">
                  <c:v>FYR Macedonia</c:v>
                </c:pt>
                <c:pt idx="20">
                  <c:v>Azerbaijan</c:v>
                </c:pt>
                <c:pt idx="21">
                  <c:v>Croatia</c:v>
                </c:pt>
                <c:pt idx="22">
                  <c:v>Albania</c:v>
                </c:pt>
                <c:pt idx="23">
                  <c:v>Montenegro</c:v>
                </c:pt>
                <c:pt idx="24">
                  <c:v>Turkey</c:v>
                </c:pt>
                <c:pt idx="25">
                  <c:v>Bosnia &amp; Herzegovina</c:v>
                </c:pt>
                <c:pt idx="26">
                  <c:v>Czech Republic</c:v>
                </c:pt>
                <c:pt idx="27">
                  <c:v>Serbia</c:v>
                </c:pt>
                <c:pt idx="28">
                  <c:v>Slovenia</c:v>
                </c:pt>
                <c:pt idx="29">
                  <c:v>Japan</c:v>
                </c:pt>
              </c:strCache>
            </c:strRef>
          </c:cat>
          <c:val>
            <c:numRef>
              <c:f>'Male 50-54 ECA'!$F$2:$F$37</c:f>
              <c:numCache>
                <c:formatCode>General</c:formatCode>
                <c:ptCount val="30"/>
                <c:pt idx="0">
                  <c:v>20.068000000000001</c:v>
                </c:pt>
                <c:pt idx="1">
                  <c:v>20.413</c:v>
                </c:pt>
                <c:pt idx="2">
                  <c:v>20.911000000000001</c:v>
                </c:pt>
                <c:pt idx="3">
                  <c:v>21.475999999999999</c:v>
                </c:pt>
                <c:pt idx="4">
                  <c:v>21.66</c:v>
                </c:pt>
                <c:pt idx="5">
                  <c:v>21.675000000000001</c:v>
                </c:pt>
                <c:pt idx="6">
                  <c:v>22.344999999999999</c:v>
                </c:pt>
                <c:pt idx="7">
                  <c:v>23.545000000000002</c:v>
                </c:pt>
                <c:pt idx="8">
                  <c:v>23.852</c:v>
                </c:pt>
                <c:pt idx="9">
                  <c:v>23.686</c:v>
                </c:pt>
                <c:pt idx="10">
                  <c:v>23.881</c:v>
                </c:pt>
                <c:pt idx="11">
                  <c:v>24.013000000000002</c:v>
                </c:pt>
                <c:pt idx="12">
                  <c:v>23.893999999999998</c:v>
                </c:pt>
                <c:pt idx="13">
                  <c:v>23.920999999999999</c:v>
                </c:pt>
                <c:pt idx="14">
                  <c:v>24.184000000000001</c:v>
                </c:pt>
                <c:pt idx="15">
                  <c:v>24.478999999999999</c:v>
                </c:pt>
                <c:pt idx="16">
                  <c:v>24.696000000000002</c:v>
                </c:pt>
                <c:pt idx="17">
                  <c:v>24.722000000000001</c:v>
                </c:pt>
                <c:pt idx="18">
                  <c:v>25.584</c:v>
                </c:pt>
                <c:pt idx="19">
                  <c:v>25.437999999999999</c:v>
                </c:pt>
                <c:pt idx="20">
                  <c:v>25.788</c:v>
                </c:pt>
                <c:pt idx="21">
                  <c:v>26.145</c:v>
                </c:pt>
                <c:pt idx="22">
                  <c:v>26.1</c:v>
                </c:pt>
                <c:pt idx="23">
                  <c:v>26.167000000000002</c:v>
                </c:pt>
                <c:pt idx="24">
                  <c:v>26.440999999999999</c:v>
                </c:pt>
                <c:pt idx="25">
                  <c:v>26.719000000000001</c:v>
                </c:pt>
                <c:pt idx="26">
                  <c:v>26.706</c:v>
                </c:pt>
                <c:pt idx="27">
                  <c:v>26.885999999999999</c:v>
                </c:pt>
                <c:pt idx="28">
                  <c:v>28.326000000000001</c:v>
                </c:pt>
                <c:pt idx="29">
                  <c:v>31.175999999999998</c:v>
                </c:pt>
              </c:numCache>
            </c:numRef>
          </c:val>
        </c:ser>
        <c:dLbls>
          <c:showLegendKey val="0"/>
          <c:showVal val="0"/>
          <c:showCatName val="0"/>
          <c:showSerName val="0"/>
          <c:showPercent val="0"/>
          <c:showBubbleSize val="0"/>
        </c:dLbls>
        <c:gapWidth val="150"/>
        <c:axId val="189969152"/>
        <c:axId val="189970688"/>
      </c:barChart>
      <c:catAx>
        <c:axId val="189969152"/>
        <c:scaling>
          <c:orientation val="minMax"/>
        </c:scaling>
        <c:delete val="0"/>
        <c:axPos val="l"/>
        <c:majorTickMark val="out"/>
        <c:minorTickMark val="none"/>
        <c:tickLblPos val="nextTo"/>
        <c:txPr>
          <a:bodyPr/>
          <a:lstStyle/>
          <a:p>
            <a:pPr>
              <a:defRPr sz="850" b="1"/>
            </a:pPr>
            <a:endParaRPr lang="en-US"/>
          </a:p>
        </c:txPr>
        <c:crossAx val="189970688"/>
        <c:crosses val="autoZero"/>
        <c:auto val="1"/>
        <c:lblAlgn val="ctr"/>
        <c:lblOffset val="100"/>
        <c:noMultiLvlLbl val="0"/>
      </c:catAx>
      <c:valAx>
        <c:axId val="189970688"/>
        <c:scaling>
          <c:orientation val="minMax"/>
          <c:max val="32"/>
          <c:min val="15"/>
        </c:scaling>
        <c:delete val="0"/>
        <c:axPos val="b"/>
        <c:title>
          <c:tx>
            <c:rich>
              <a:bodyPr/>
              <a:lstStyle/>
              <a:p>
                <a:pPr>
                  <a:defRPr/>
                </a:pPr>
                <a:r>
                  <a:rPr lang="en-US"/>
                  <a:t>Years of life remaining</a:t>
                </a:r>
              </a:p>
            </c:rich>
          </c:tx>
          <c:layout/>
          <c:overlay val="0"/>
        </c:title>
        <c:numFmt formatCode="General" sourceLinked="1"/>
        <c:majorTickMark val="out"/>
        <c:minorTickMark val="none"/>
        <c:tickLblPos val="nextTo"/>
        <c:txPr>
          <a:bodyPr/>
          <a:lstStyle/>
          <a:p>
            <a:pPr>
              <a:defRPr b="1"/>
            </a:pPr>
            <a:endParaRPr lang="en-US"/>
          </a:p>
        </c:txPr>
        <c:crossAx val="189969152"/>
        <c:crosses val="autoZero"/>
        <c:crossBetween val="between"/>
        <c:majorUnit val="2"/>
      </c:valAx>
    </c:plotArea>
    <c:plotVisOnly val="1"/>
    <c:dispBlanksAs val="gap"/>
    <c:showDLblsOverMax val="0"/>
  </c:chart>
  <c:spPr>
    <a:noFill/>
    <a:ln>
      <a:noFill/>
    </a:ln>
  </c:sp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b="1"/>
            </a:pPr>
            <a:r>
              <a:rPr lang="en-US" sz="1600" b="1"/>
              <a:t>Gender gap</a:t>
            </a:r>
          </a:p>
        </c:rich>
      </c:tx>
      <c:layout>
        <c:manualLayout>
          <c:xMode val="edge"/>
          <c:yMode val="edge"/>
          <c:x val="0.49586087300499609"/>
          <c:y val="8.0517905716203178E-4"/>
        </c:manualLayout>
      </c:layout>
      <c:overlay val="0"/>
    </c:title>
    <c:autoTitleDeleted val="0"/>
    <c:plotArea>
      <c:layout>
        <c:manualLayout>
          <c:layoutTarget val="inner"/>
          <c:xMode val="edge"/>
          <c:yMode val="edge"/>
          <c:x val="0.34396941123100355"/>
          <c:y val="6.1992450943632045E-2"/>
          <c:w val="0.59857166002397844"/>
          <c:h val="0.82302792150981141"/>
        </c:manualLayout>
      </c:layout>
      <c:barChart>
        <c:barDir val="bar"/>
        <c:grouping val="clustered"/>
        <c:varyColors val="0"/>
        <c:ser>
          <c:idx val="1"/>
          <c:order val="0"/>
          <c:tx>
            <c:strRef>
              <c:f>'GENDER GAP CHART'!$O$1</c:f>
              <c:strCache>
                <c:ptCount val="1"/>
                <c:pt idx="0">
                  <c:v>Additional years women can expect to spend in good health compared to men</c:v>
                </c:pt>
              </c:strCache>
            </c:strRef>
          </c:tx>
          <c:invertIfNegative val="0"/>
          <c:cat>
            <c:strRef>
              <c:f>'GENDER GAP CHART'!$M$2:$M$56</c:f>
              <c:strCache>
                <c:ptCount val="31"/>
                <c:pt idx="0">
                  <c:v>Netherlands</c:v>
                </c:pt>
                <c:pt idx="1">
                  <c:v>Montenegro</c:v>
                </c:pt>
                <c:pt idx="2">
                  <c:v>FYR Macedonia</c:v>
                </c:pt>
                <c:pt idx="3">
                  <c:v>Bosnia &amp; Herzegovina</c:v>
                </c:pt>
                <c:pt idx="4">
                  <c:v>Tajikistan</c:v>
                </c:pt>
                <c:pt idx="5">
                  <c:v>Serbia</c:v>
                </c:pt>
                <c:pt idx="6">
                  <c:v>Uzbekistan</c:v>
                </c:pt>
                <c:pt idx="7">
                  <c:v>Turkey</c:v>
                </c:pt>
                <c:pt idx="8">
                  <c:v>Albania</c:v>
                </c:pt>
                <c:pt idx="9">
                  <c:v>Azerbaijan</c:v>
                </c:pt>
                <c:pt idx="10">
                  <c:v>Republic of Korea</c:v>
                </c:pt>
                <c:pt idx="11">
                  <c:v>Slovenia</c:v>
                </c:pt>
                <c:pt idx="12">
                  <c:v>Croatia</c:v>
                </c:pt>
                <c:pt idx="13">
                  <c:v>Czech Republic</c:v>
                </c:pt>
                <c:pt idx="14">
                  <c:v>Turkmenistan</c:v>
                </c:pt>
                <c:pt idx="15">
                  <c:v>Bulgaria</c:v>
                </c:pt>
                <c:pt idx="16">
                  <c:v>Romania</c:v>
                </c:pt>
                <c:pt idx="17">
                  <c:v>Moldova</c:v>
                </c:pt>
                <c:pt idx="18">
                  <c:v>Slovakia</c:v>
                </c:pt>
                <c:pt idx="19">
                  <c:v>Poland</c:v>
                </c:pt>
                <c:pt idx="20">
                  <c:v>Armenia</c:v>
                </c:pt>
                <c:pt idx="21">
                  <c:v>Hungary</c:v>
                </c:pt>
                <c:pt idx="22">
                  <c:v>Kyrgyzstan</c:v>
                </c:pt>
                <c:pt idx="23">
                  <c:v>Georgia</c:v>
                </c:pt>
                <c:pt idx="24">
                  <c:v>Latvia</c:v>
                </c:pt>
                <c:pt idx="25">
                  <c:v>Ukraine</c:v>
                </c:pt>
                <c:pt idx="26">
                  <c:v>Estonia</c:v>
                </c:pt>
                <c:pt idx="27">
                  <c:v>Lithuania</c:v>
                </c:pt>
                <c:pt idx="28">
                  <c:v>Russian Federation</c:v>
                </c:pt>
                <c:pt idx="29">
                  <c:v>Kazakhstan</c:v>
                </c:pt>
                <c:pt idx="30">
                  <c:v>Belarus</c:v>
                </c:pt>
              </c:strCache>
            </c:strRef>
          </c:cat>
          <c:val>
            <c:numRef>
              <c:f>'GENDER GAP CHART'!$O$2:$O$56</c:f>
              <c:numCache>
                <c:formatCode>General</c:formatCode>
                <c:ptCount val="31"/>
                <c:pt idx="0">
                  <c:v>1.532</c:v>
                </c:pt>
                <c:pt idx="1">
                  <c:v>1.7710000000000008</c:v>
                </c:pt>
                <c:pt idx="2">
                  <c:v>2.2560000000000002</c:v>
                </c:pt>
                <c:pt idx="3">
                  <c:v>2.3889999999999993</c:v>
                </c:pt>
                <c:pt idx="4">
                  <c:v>2.4089999999999989</c:v>
                </c:pt>
                <c:pt idx="5">
                  <c:v>2.4869999999999983</c:v>
                </c:pt>
                <c:pt idx="6">
                  <c:v>2.5679999999999978</c:v>
                </c:pt>
                <c:pt idx="7">
                  <c:v>2.5729999999999968</c:v>
                </c:pt>
                <c:pt idx="8">
                  <c:v>2.7799999999999976</c:v>
                </c:pt>
                <c:pt idx="9">
                  <c:v>2.8289999999999971</c:v>
                </c:pt>
                <c:pt idx="10">
                  <c:v>3.0239999999999974</c:v>
                </c:pt>
                <c:pt idx="11">
                  <c:v>3.0659999999999989</c:v>
                </c:pt>
                <c:pt idx="12">
                  <c:v>3.1969999999999992</c:v>
                </c:pt>
                <c:pt idx="13">
                  <c:v>3.232999999999997</c:v>
                </c:pt>
                <c:pt idx="14">
                  <c:v>3.5429999999999993</c:v>
                </c:pt>
                <c:pt idx="15">
                  <c:v>3.7089999999999996</c:v>
                </c:pt>
                <c:pt idx="16">
                  <c:v>3.8230000000000004</c:v>
                </c:pt>
                <c:pt idx="17">
                  <c:v>3.9180000000000028</c:v>
                </c:pt>
                <c:pt idx="18">
                  <c:v>3.9619999999999997</c:v>
                </c:pt>
                <c:pt idx="19">
                  <c:v>4.014999999999997</c:v>
                </c:pt>
                <c:pt idx="20">
                  <c:v>4.0590000000000011</c:v>
                </c:pt>
                <c:pt idx="21">
                  <c:v>4.1909999999999989</c:v>
                </c:pt>
                <c:pt idx="22">
                  <c:v>4.2190000000000012</c:v>
                </c:pt>
                <c:pt idx="23">
                  <c:v>4.338000000000001</c:v>
                </c:pt>
                <c:pt idx="24">
                  <c:v>4.5489999999999995</c:v>
                </c:pt>
                <c:pt idx="25">
                  <c:v>4.7040000000000006</c:v>
                </c:pt>
                <c:pt idx="26">
                  <c:v>4.7149999999999999</c:v>
                </c:pt>
                <c:pt idx="27">
                  <c:v>4.9740000000000002</c:v>
                </c:pt>
                <c:pt idx="28">
                  <c:v>5.0779999999999994</c:v>
                </c:pt>
                <c:pt idx="29">
                  <c:v>5.0900000000000016</c:v>
                </c:pt>
                <c:pt idx="30">
                  <c:v>5.6349999999999998</c:v>
                </c:pt>
              </c:numCache>
            </c:numRef>
          </c:val>
        </c:ser>
        <c:ser>
          <c:idx val="0"/>
          <c:order val="1"/>
          <c:tx>
            <c:strRef>
              <c:f>'GENDER GAP CHART'!$N$1</c:f>
              <c:strCache>
                <c:ptCount val="1"/>
                <c:pt idx="0">
                  <c:v>Additional years women can expect to live compared to men</c:v>
                </c:pt>
              </c:strCache>
            </c:strRef>
          </c:tx>
          <c:invertIfNegative val="0"/>
          <c:cat>
            <c:strRef>
              <c:f>'GENDER GAP CHART'!$M$2:$M$56</c:f>
              <c:strCache>
                <c:ptCount val="31"/>
                <c:pt idx="0">
                  <c:v>Netherlands</c:v>
                </c:pt>
                <c:pt idx="1">
                  <c:v>Montenegro</c:v>
                </c:pt>
                <c:pt idx="2">
                  <c:v>FYR Macedonia</c:v>
                </c:pt>
                <c:pt idx="3">
                  <c:v>Bosnia &amp; Herzegovina</c:v>
                </c:pt>
                <c:pt idx="4">
                  <c:v>Tajikistan</c:v>
                </c:pt>
                <c:pt idx="5">
                  <c:v>Serbia</c:v>
                </c:pt>
                <c:pt idx="6">
                  <c:v>Uzbekistan</c:v>
                </c:pt>
                <c:pt idx="7">
                  <c:v>Turkey</c:v>
                </c:pt>
                <c:pt idx="8">
                  <c:v>Albania</c:v>
                </c:pt>
                <c:pt idx="9">
                  <c:v>Azerbaijan</c:v>
                </c:pt>
                <c:pt idx="10">
                  <c:v>Republic of Korea</c:v>
                </c:pt>
                <c:pt idx="11">
                  <c:v>Slovenia</c:v>
                </c:pt>
                <c:pt idx="12">
                  <c:v>Croatia</c:v>
                </c:pt>
                <c:pt idx="13">
                  <c:v>Czech Republic</c:v>
                </c:pt>
                <c:pt idx="14">
                  <c:v>Turkmenistan</c:v>
                </c:pt>
                <c:pt idx="15">
                  <c:v>Bulgaria</c:v>
                </c:pt>
                <c:pt idx="16">
                  <c:v>Romania</c:v>
                </c:pt>
                <c:pt idx="17">
                  <c:v>Moldova</c:v>
                </c:pt>
                <c:pt idx="18">
                  <c:v>Slovakia</c:v>
                </c:pt>
                <c:pt idx="19">
                  <c:v>Poland</c:v>
                </c:pt>
                <c:pt idx="20">
                  <c:v>Armenia</c:v>
                </c:pt>
                <c:pt idx="21">
                  <c:v>Hungary</c:v>
                </c:pt>
                <c:pt idx="22">
                  <c:v>Kyrgyzstan</c:v>
                </c:pt>
                <c:pt idx="23">
                  <c:v>Georgia</c:v>
                </c:pt>
                <c:pt idx="24">
                  <c:v>Latvia</c:v>
                </c:pt>
                <c:pt idx="25">
                  <c:v>Ukraine</c:v>
                </c:pt>
                <c:pt idx="26">
                  <c:v>Estonia</c:v>
                </c:pt>
                <c:pt idx="27">
                  <c:v>Lithuania</c:v>
                </c:pt>
                <c:pt idx="28">
                  <c:v>Russian Federation</c:v>
                </c:pt>
                <c:pt idx="29">
                  <c:v>Kazakhstan</c:v>
                </c:pt>
                <c:pt idx="30">
                  <c:v>Belarus</c:v>
                </c:pt>
              </c:strCache>
            </c:strRef>
          </c:cat>
          <c:val>
            <c:numRef>
              <c:f>'GENDER GAP CHART'!$N$2:$N$56</c:f>
              <c:numCache>
                <c:formatCode>General</c:formatCode>
                <c:ptCount val="31"/>
                <c:pt idx="0">
                  <c:v>3.7289999999999992</c:v>
                </c:pt>
                <c:pt idx="1">
                  <c:v>4.0299999999999976</c:v>
                </c:pt>
                <c:pt idx="2">
                  <c:v>3.6960000000000015</c:v>
                </c:pt>
                <c:pt idx="3">
                  <c:v>3.6109999999999971</c:v>
                </c:pt>
                <c:pt idx="4">
                  <c:v>4.036999999999999</c:v>
                </c:pt>
                <c:pt idx="5">
                  <c:v>4.2579999999999991</c:v>
                </c:pt>
                <c:pt idx="6">
                  <c:v>4.3900000000000006</c:v>
                </c:pt>
                <c:pt idx="7">
                  <c:v>4.7660000000000018</c:v>
                </c:pt>
                <c:pt idx="8">
                  <c:v>4.7189999999999976</c:v>
                </c:pt>
                <c:pt idx="9">
                  <c:v>5.0199999999999996</c:v>
                </c:pt>
                <c:pt idx="10">
                  <c:v>5.2390000000000008</c:v>
                </c:pt>
                <c:pt idx="11">
                  <c:v>5.3789999999999978</c:v>
                </c:pt>
                <c:pt idx="12">
                  <c:v>5.1829999999999998</c:v>
                </c:pt>
                <c:pt idx="13">
                  <c:v>5.2029999999999994</c:v>
                </c:pt>
                <c:pt idx="14">
                  <c:v>5.5839999999999996</c:v>
                </c:pt>
                <c:pt idx="15">
                  <c:v>5.4250000000000007</c:v>
                </c:pt>
                <c:pt idx="16">
                  <c:v>5.6589999999999989</c:v>
                </c:pt>
                <c:pt idx="17">
                  <c:v>5.8879999999999981</c:v>
                </c:pt>
                <c:pt idx="18">
                  <c:v>6.0359999999999978</c:v>
                </c:pt>
                <c:pt idx="19">
                  <c:v>6.5250000000000021</c:v>
                </c:pt>
                <c:pt idx="20">
                  <c:v>6.963000000000001</c:v>
                </c:pt>
                <c:pt idx="21">
                  <c:v>6.4199999999999982</c:v>
                </c:pt>
                <c:pt idx="22">
                  <c:v>6.6329999999999991</c:v>
                </c:pt>
                <c:pt idx="23">
                  <c:v>7.6030000000000015</c:v>
                </c:pt>
                <c:pt idx="24">
                  <c:v>7.0549999999999997</c:v>
                </c:pt>
                <c:pt idx="25">
                  <c:v>6.7390000000000008</c:v>
                </c:pt>
                <c:pt idx="26">
                  <c:v>7.593</c:v>
                </c:pt>
                <c:pt idx="27">
                  <c:v>7.6000000000000014</c:v>
                </c:pt>
                <c:pt idx="28">
                  <c:v>7.3439999999999976</c:v>
                </c:pt>
                <c:pt idx="29">
                  <c:v>7.4759999999999991</c:v>
                </c:pt>
                <c:pt idx="30">
                  <c:v>8.3049999999999997</c:v>
                </c:pt>
              </c:numCache>
            </c:numRef>
          </c:val>
        </c:ser>
        <c:dLbls>
          <c:showLegendKey val="0"/>
          <c:showVal val="0"/>
          <c:showCatName val="0"/>
          <c:showSerName val="0"/>
          <c:showPercent val="0"/>
          <c:showBubbleSize val="0"/>
        </c:dLbls>
        <c:gapWidth val="150"/>
        <c:axId val="223743360"/>
        <c:axId val="223749248"/>
      </c:barChart>
      <c:catAx>
        <c:axId val="223743360"/>
        <c:scaling>
          <c:orientation val="minMax"/>
        </c:scaling>
        <c:delete val="0"/>
        <c:axPos val="l"/>
        <c:majorTickMark val="out"/>
        <c:minorTickMark val="none"/>
        <c:tickLblPos val="nextTo"/>
        <c:crossAx val="223749248"/>
        <c:crosses val="autoZero"/>
        <c:auto val="1"/>
        <c:lblAlgn val="ctr"/>
        <c:lblOffset val="100"/>
        <c:noMultiLvlLbl val="0"/>
      </c:catAx>
      <c:valAx>
        <c:axId val="223749248"/>
        <c:scaling>
          <c:orientation val="minMax"/>
          <c:min val="1"/>
        </c:scaling>
        <c:delete val="0"/>
        <c:axPos val="b"/>
        <c:majorGridlines>
          <c:spPr>
            <a:ln>
              <a:noFill/>
            </a:ln>
          </c:spPr>
        </c:majorGridlines>
        <c:title>
          <c:tx>
            <c:rich>
              <a:bodyPr/>
              <a:lstStyle/>
              <a:p>
                <a:pPr>
                  <a:defRPr/>
                </a:pPr>
                <a:r>
                  <a:rPr lang="en-US"/>
                  <a:t>Additional years for women compared to men</a:t>
                </a:r>
              </a:p>
            </c:rich>
          </c:tx>
          <c:layout/>
          <c:overlay val="0"/>
        </c:title>
        <c:numFmt formatCode="General" sourceLinked="1"/>
        <c:majorTickMark val="out"/>
        <c:minorTickMark val="none"/>
        <c:tickLblPos val="nextTo"/>
        <c:crossAx val="223743360"/>
        <c:crosses val="autoZero"/>
        <c:crossBetween val="between"/>
        <c:majorUnit val="2"/>
      </c:valAx>
    </c:plotArea>
    <c:plotVisOnly val="1"/>
    <c:dispBlanksAs val="gap"/>
    <c:showDLblsOverMax val="0"/>
  </c:chart>
  <c:spPr>
    <a:noFill/>
    <a:ln>
      <a:noFill/>
    </a:ln>
  </c:spPr>
  <c:txPr>
    <a:bodyPr/>
    <a:lstStyle/>
    <a:p>
      <a:pPr>
        <a:defRPr sz="850" b="1"/>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5750611448798419E-2"/>
          <c:y val="3.7709810083263413E-2"/>
          <c:w val="0.918679201797023"/>
          <c:h val="0.69623247507284691"/>
        </c:manualLayout>
      </c:layout>
      <c:barChart>
        <c:barDir val="col"/>
        <c:grouping val="clustered"/>
        <c:varyColors val="0"/>
        <c:ser>
          <c:idx val="1"/>
          <c:order val="0"/>
          <c:tx>
            <c:strRef>
              <c:f>Data!$B$2</c:f>
              <c:strCache>
                <c:ptCount val="1"/>
                <c:pt idx="0">
                  <c:v>All Causes</c:v>
                </c:pt>
              </c:strCache>
            </c:strRef>
          </c:tx>
          <c:spPr>
            <a:solidFill>
              <a:srgbClr val="95B3D7"/>
            </a:solidFill>
          </c:spPr>
          <c:invertIfNegative val="0"/>
          <c:dPt>
            <c:idx val="7"/>
            <c:invertIfNegative val="0"/>
            <c:bubble3D val="0"/>
            <c:spPr>
              <a:solidFill>
                <a:schemeClr val="accent1">
                  <a:lumMod val="60000"/>
                  <a:lumOff val="40000"/>
                </a:schemeClr>
              </a:solidFill>
            </c:spPr>
          </c:dPt>
          <c:dPt>
            <c:idx val="8"/>
            <c:invertIfNegative val="0"/>
            <c:bubble3D val="0"/>
            <c:spPr>
              <a:solidFill>
                <a:schemeClr val="accent1">
                  <a:lumMod val="60000"/>
                  <a:lumOff val="40000"/>
                </a:schemeClr>
              </a:solidFill>
            </c:spPr>
          </c:dPt>
          <c:dPt>
            <c:idx val="10"/>
            <c:invertIfNegative val="0"/>
            <c:bubble3D val="0"/>
            <c:spPr>
              <a:solidFill>
                <a:schemeClr val="accent2">
                  <a:lumMod val="60000"/>
                  <a:lumOff val="40000"/>
                </a:schemeClr>
              </a:solidFill>
            </c:spPr>
          </c:dPt>
          <c:dPt>
            <c:idx val="18"/>
            <c:invertIfNegative val="0"/>
            <c:bubble3D val="0"/>
            <c:spPr>
              <a:solidFill>
                <a:schemeClr val="accent2">
                  <a:lumMod val="60000"/>
                  <a:lumOff val="40000"/>
                </a:schemeClr>
              </a:solidFill>
            </c:spPr>
          </c:dPt>
          <c:dLbls>
            <c:numFmt formatCode="#,##0" sourceLinked="0"/>
            <c:spPr>
              <a:noFill/>
            </c:spPr>
            <c:txPr>
              <a:bodyPr/>
              <a:lstStyle/>
              <a:p>
                <a:pPr>
                  <a:defRPr lang="de-DE" sz="600" b="0" i="0" u="none" strike="noStrike" baseline="0">
                    <a:solidFill>
                      <a:sysClr val="windowText" lastClr="000000"/>
                    </a:solidFill>
                    <a:latin typeface="Arial"/>
                    <a:ea typeface="Arial"/>
                    <a:cs typeface="Arial"/>
                  </a:defRPr>
                </a:pPr>
                <a:endParaRPr lang="en-US"/>
              </a:p>
            </c:txPr>
            <c:dLblPos val="outEnd"/>
            <c:showLegendKey val="0"/>
            <c:showVal val="1"/>
            <c:showCatName val="0"/>
            <c:showSerName val="0"/>
            <c:showPercent val="0"/>
            <c:showBubbleSize val="0"/>
            <c:showLeaderLines val="0"/>
          </c:dLbls>
          <c:cat>
            <c:strRef>
              <c:f>Data!$A$3:$A$34</c:f>
              <c:strCache>
                <c:ptCount val="32"/>
                <c:pt idx="0">
                  <c:v>Spain</c:v>
                </c:pt>
                <c:pt idx="1">
                  <c:v>Switzerland</c:v>
                </c:pt>
                <c:pt idx="2">
                  <c:v>Italy</c:v>
                </c:pt>
                <c:pt idx="3">
                  <c:v>Iceland</c:v>
                </c:pt>
                <c:pt idx="4">
                  <c:v>France</c:v>
                </c:pt>
                <c:pt idx="5">
                  <c:v>Malta</c:v>
                </c:pt>
                <c:pt idx="6">
                  <c:v>Sweden</c:v>
                </c:pt>
                <c:pt idx="7">
                  <c:v>Luxembourg</c:v>
                </c:pt>
                <c:pt idx="8">
                  <c:v>Cyprus</c:v>
                </c:pt>
                <c:pt idx="9">
                  <c:v>Norway</c:v>
                </c:pt>
                <c:pt idx="10">
                  <c:v>EU15</c:v>
                </c:pt>
                <c:pt idx="11">
                  <c:v>Netherlands</c:v>
                </c:pt>
                <c:pt idx="12">
                  <c:v>Ireland</c:v>
                </c:pt>
                <c:pt idx="13">
                  <c:v>UK</c:v>
                </c:pt>
                <c:pt idx="14">
                  <c:v>Austria</c:v>
                </c:pt>
                <c:pt idx="15">
                  <c:v>Germany</c:v>
                </c:pt>
                <c:pt idx="16">
                  <c:v>Finland</c:v>
                </c:pt>
                <c:pt idx="17">
                  <c:v>Greece</c:v>
                </c:pt>
                <c:pt idx="18">
                  <c:v>EU27</c:v>
                </c:pt>
                <c:pt idx="19">
                  <c:v>Slovenia</c:v>
                </c:pt>
                <c:pt idx="20">
                  <c:v>Portugal</c:v>
                </c:pt>
                <c:pt idx="21">
                  <c:v>Denmark</c:v>
                </c:pt>
                <c:pt idx="22">
                  <c:v>Czech Rep</c:v>
                </c:pt>
                <c:pt idx="23">
                  <c:v>Poland</c:v>
                </c:pt>
                <c:pt idx="24">
                  <c:v>Croatia</c:v>
                </c:pt>
                <c:pt idx="25">
                  <c:v>Estonia</c:v>
                </c:pt>
                <c:pt idx="26">
                  <c:v>Slovak Rep</c:v>
                </c:pt>
                <c:pt idx="27">
                  <c:v>Hungary</c:v>
                </c:pt>
                <c:pt idx="28">
                  <c:v>Latvia</c:v>
                </c:pt>
                <c:pt idx="29">
                  <c:v>Romania</c:v>
                </c:pt>
                <c:pt idx="30">
                  <c:v>Lithuania</c:v>
                </c:pt>
                <c:pt idx="31">
                  <c:v>Bulgaria</c:v>
                </c:pt>
              </c:strCache>
            </c:strRef>
          </c:cat>
          <c:val>
            <c:numRef>
              <c:f>Data!$B$3:$B$34</c:f>
              <c:numCache>
                <c:formatCode>#0.0</c:formatCode>
                <c:ptCount val="32"/>
                <c:pt idx="0">
                  <c:v>487.6</c:v>
                </c:pt>
                <c:pt idx="1">
                  <c:v>489.7</c:v>
                </c:pt>
                <c:pt idx="2">
                  <c:v>495.6</c:v>
                </c:pt>
                <c:pt idx="3">
                  <c:v>507.3</c:v>
                </c:pt>
                <c:pt idx="4">
                  <c:v>509.6</c:v>
                </c:pt>
                <c:pt idx="5">
                  <c:v>516.9</c:v>
                </c:pt>
                <c:pt idx="6">
                  <c:v>520.4</c:v>
                </c:pt>
                <c:pt idx="7">
                  <c:v>524.5</c:v>
                </c:pt>
                <c:pt idx="8">
                  <c:v>531.6</c:v>
                </c:pt>
                <c:pt idx="9">
                  <c:v>537</c:v>
                </c:pt>
                <c:pt idx="10">
                  <c:v>540.1</c:v>
                </c:pt>
                <c:pt idx="11">
                  <c:v>543.1</c:v>
                </c:pt>
                <c:pt idx="12">
                  <c:v>545</c:v>
                </c:pt>
                <c:pt idx="13">
                  <c:v>553.9</c:v>
                </c:pt>
                <c:pt idx="14">
                  <c:v>562.70000000000005</c:v>
                </c:pt>
                <c:pt idx="15">
                  <c:v>565.29999999999995</c:v>
                </c:pt>
                <c:pt idx="16">
                  <c:v>573.79999999999995</c:v>
                </c:pt>
                <c:pt idx="17">
                  <c:v>577.4</c:v>
                </c:pt>
                <c:pt idx="18">
                  <c:v>600.6</c:v>
                </c:pt>
                <c:pt idx="19">
                  <c:v>600.6</c:v>
                </c:pt>
                <c:pt idx="20">
                  <c:v>602.20000000000005</c:v>
                </c:pt>
                <c:pt idx="21">
                  <c:v>643.79999999999995</c:v>
                </c:pt>
                <c:pt idx="22">
                  <c:v>724.1</c:v>
                </c:pt>
                <c:pt idx="23">
                  <c:v>775.6</c:v>
                </c:pt>
                <c:pt idx="24">
                  <c:v>793.8</c:v>
                </c:pt>
                <c:pt idx="25">
                  <c:v>839.8</c:v>
                </c:pt>
                <c:pt idx="26">
                  <c:v>855</c:v>
                </c:pt>
                <c:pt idx="27">
                  <c:v>898</c:v>
                </c:pt>
                <c:pt idx="28">
                  <c:v>951.3</c:v>
                </c:pt>
                <c:pt idx="29">
                  <c:v>959.4</c:v>
                </c:pt>
                <c:pt idx="30">
                  <c:v>964</c:v>
                </c:pt>
                <c:pt idx="31">
                  <c:v>970.2</c:v>
                </c:pt>
              </c:numCache>
            </c:numRef>
          </c:val>
        </c:ser>
        <c:ser>
          <c:idx val="2"/>
          <c:order val="1"/>
          <c:tx>
            <c:strRef>
              <c:f>Data!$D$2</c:f>
              <c:strCache>
                <c:ptCount val="1"/>
                <c:pt idx="0">
                  <c:v>All Causes, but Circulatory Adjusted to EU 27 Average</c:v>
                </c:pt>
              </c:strCache>
            </c:strRef>
          </c:tx>
          <c:spPr>
            <a:solidFill>
              <a:srgbClr val="FF0000"/>
            </a:solidFill>
          </c:spPr>
          <c:invertIfNegative val="0"/>
          <c:dLbls>
            <c:numFmt formatCode="#,##0" sourceLinked="0"/>
            <c:txPr>
              <a:bodyPr/>
              <a:lstStyle/>
              <a:p>
                <a:pPr>
                  <a:defRPr lang="de-DE" sz="600" baseline="0"/>
                </a:pPr>
                <a:endParaRPr lang="en-US"/>
              </a:p>
            </c:txPr>
            <c:dLblPos val="inEnd"/>
            <c:showLegendKey val="0"/>
            <c:showVal val="1"/>
            <c:showCatName val="0"/>
            <c:showSerName val="0"/>
            <c:showPercent val="0"/>
            <c:showBubbleSize val="0"/>
            <c:showLeaderLines val="0"/>
          </c:dLbls>
          <c:cat>
            <c:strRef>
              <c:f>Data!$A$3:$A$34</c:f>
              <c:strCache>
                <c:ptCount val="32"/>
                <c:pt idx="0">
                  <c:v>Spain</c:v>
                </c:pt>
                <c:pt idx="1">
                  <c:v>Switzerland</c:v>
                </c:pt>
                <c:pt idx="2">
                  <c:v>Italy</c:v>
                </c:pt>
                <c:pt idx="3">
                  <c:v>Iceland</c:v>
                </c:pt>
                <c:pt idx="4">
                  <c:v>France</c:v>
                </c:pt>
                <c:pt idx="5">
                  <c:v>Malta</c:v>
                </c:pt>
                <c:pt idx="6">
                  <c:v>Sweden</c:v>
                </c:pt>
                <c:pt idx="7">
                  <c:v>Luxembourg</c:v>
                </c:pt>
                <c:pt idx="8">
                  <c:v>Cyprus</c:v>
                </c:pt>
                <c:pt idx="9">
                  <c:v>Norway</c:v>
                </c:pt>
                <c:pt idx="10">
                  <c:v>EU15</c:v>
                </c:pt>
                <c:pt idx="11">
                  <c:v>Netherlands</c:v>
                </c:pt>
                <c:pt idx="12">
                  <c:v>Ireland</c:v>
                </c:pt>
                <c:pt idx="13">
                  <c:v>UK</c:v>
                </c:pt>
                <c:pt idx="14">
                  <c:v>Austria</c:v>
                </c:pt>
                <c:pt idx="15">
                  <c:v>Germany</c:v>
                </c:pt>
                <c:pt idx="16">
                  <c:v>Finland</c:v>
                </c:pt>
                <c:pt idx="17">
                  <c:v>Greece</c:v>
                </c:pt>
                <c:pt idx="18">
                  <c:v>EU27</c:v>
                </c:pt>
                <c:pt idx="19">
                  <c:v>Slovenia</c:v>
                </c:pt>
                <c:pt idx="20">
                  <c:v>Portugal</c:v>
                </c:pt>
                <c:pt idx="21">
                  <c:v>Denmark</c:v>
                </c:pt>
                <c:pt idx="22">
                  <c:v>Czech Rep</c:v>
                </c:pt>
                <c:pt idx="23">
                  <c:v>Poland</c:v>
                </c:pt>
                <c:pt idx="24">
                  <c:v>Croatia</c:v>
                </c:pt>
                <c:pt idx="25">
                  <c:v>Estonia</c:v>
                </c:pt>
                <c:pt idx="26">
                  <c:v>Slovak Rep</c:v>
                </c:pt>
                <c:pt idx="27">
                  <c:v>Hungary</c:v>
                </c:pt>
                <c:pt idx="28">
                  <c:v>Latvia</c:v>
                </c:pt>
                <c:pt idx="29">
                  <c:v>Romania</c:v>
                </c:pt>
                <c:pt idx="30">
                  <c:v>Lithuania</c:v>
                </c:pt>
                <c:pt idx="31">
                  <c:v>Bulgaria</c:v>
                </c:pt>
              </c:strCache>
            </c:strRef>
          </c:cat>
          <c:val>
            <c:numRef>
              <c:f>Data!$D$3:$D$34</c:f>
              <c:numCache>
                <c:formatCode>General</c:formatCode>
                <c:ptCount val="32"/>
                <c:pt idx="19" formatCode="#0.0">
                  <c:v>599.20000000000005</c:v>
                </c:pt>
                <c:pt idx="22" formatCode="#0.0">
                  <c:v>597.40000000000009</c:v>
                </c:pt>
                <c:pt idx="23" formatCode="#0.0">
                  <c:v>656</c:v>
                </c:pt>
                <c:pt idx="24" formatCode="#0.0">
                  <c:v>638.5</c:v>
                </c:pt>
                <c:pt idx="25" formatCode="#0.0">
                  <c:v>633.5</c:v>
                </c:pt>
                <c:pt idx="26" formatCode="#0.0">
                  <c:v>628.5</c:v>
                </c:pt>
                <c:pt idx="27" formatCode="#0.0">
                  <c:v>696.6</c:v>
                </c:pt>
                <c:pt idx="28" formatCode="#0.0">
                  <c:v>689.1</c:v>
                </c:pt>
                <c:pt idx="29" formatCode="#0.0">
                  <c:v>628.29999999999995</c:v>
                </c:pt>
                <c:pt idx="30" formatCode="#0.0">
                  <c:v>684.5</c:v>
                </c:pt>
                <c:pt idx="31" formatCode="#0.0">
                  <c:v>565.79999999999995</c:v>
                </c:pt>
              </c:numCache>
            </c:numRef>
          </c:val>
        </c:ser>
        <c:dLbls>
          <c:showLegendKey val="0"/>
          <c:showVal val="0"/>
          <c:showCatName val="0"/>
          <c:showSerName val="0"/>
          <c:showPercent val="0"/>
          <c:showBubbleSize val="0"/>
        </c:dLbls>
        <c:gapWidth val="80"/>
        <c:axId val="223887360"/>
        <c:axId val="223888896"/>
      </c:barChart>
      <c:catAx>
        <c:axId val="223887360"/>
        <c:scaling>
          <c:orientation val="maxMin"/>
        </c:scaling>
        <c:delete val="0"/>
        <c:axPos val="b"/>
        <c:numFmt formatCode="General" sourceLinked="1"/>
        <c:majorTickMark val="out"/>
        <c:minorTickMark val="none"/>
        <c:tickLblPos val="nextTo"/>
        <c:txPr>
          <a:bodyPr rot="-5400000" vert="horz"/>
          <a:lstStyle/>
          <a:p>
            <a:pPr>
              <a:defRPr lang="de-DE" sz="1000" b="0" i="0" u="none" strike="noStrike" baseline="0">
                <a:solidFill>
                  <a:srgbClr val="000000"/>
                </a:solidFill>
                <a:latin typeface="Arial"/>
                <a:ea typeface="Arial"/>
                <a:cs typeface="Arial"/>
              </a:defRPr>
            </a:pPr>
            <a:endParaRPr lang="en-US"/>
          </a:p>
        </c:txPr>
        <c:crossAx val="223888896"/>
        <c:crosses val="autoZero"/>
        <c:auto val="1"/>
        <c:lblAlgn val="ctr"/>
        <c:lblOffset val="100"/>
        <c:tickLblSkip val="1"/>
        <c:noMultiLvlLbl val="0"/>
      </c:catAx>
      <c:valAx>
        <c:axId val="223888896"/>
        <c:scaling>
          <c:orientation val="minMax"/>
          <c:max val="1100"/>
          <c:min val="0"/>
        </c:scaling>
        <c:delete val="0"/>
        <c:axPos val="l"/>
        <c:majorGridlines/>
        <c:numFmt formatCode="0" sourceLinked="0"/>
        <c:majorTickMark val="out"/>
        <c:minorTickMark val="none"/>
        <c:tickLblPos val="nextTo"/>
        <c:txPr>
          <a:bodyPr rot="0" vert="horz"/>
          <a:lstStyle/>
          <a:p>
            <a:pPr>
              <a:defRPr lang="de-DE" sz="800" b="0" i="0" u="none" strike="noStrike" baseline="0">
                <a:solidFill>
                  <a:srgbClr val="000000"/>
                </a:solidFill>
                <a:latin typeface="Arial"/>
                <a:ea typeface="Arial"/>
                <a:cs typeface="Arial"/>
              </a:defRPr>
            </a:pPr>
            <a:endParaRPr lang="en-US"/>
          </a:p>
        </c:txPr>
        <c:crossAx val="223887360"/>
        <c:crosses val="max"/>
        <c:crossBetween val="between"/>
      </c:valAx>
      <c:spPr>
        <a:ln>
          <a:solidFill>
            <a:schemeClr val="bg1">
              <a:lumMod val="50000"/>
            </a:schemeClr>
          </a:solidFill>
        </a:ln>
      </c:spPr>
    </c:plotArea>
    <c:legend>
      <c:legendPos val="r"/>
      <c:legendEntry>
        <c:idx val="0"/>
        <c:txPr>
          <a:bodyPr/>
          <a:lstStyle/>
          <a:p>
            <a:pPr>
              <a:defRPr sz="1200" b="0" i="0" u="none" strike="noStrike" baseline="0">
                <a:solidFill>
                  <a:srgbClr val="000000"/>
                </a:solidFill>
                <a:latin typeface="Arial"/>
                <a:ea typeface="Arial"/>
                <a:cs typeface="Arial"/>
              </a:defRPr>
            </a:pPr>
            <a:endParaRPr lang="en-US"/>
          </a:p>
        </c:txPr>
      </c:legendEntry>
      <c:legendEntry>
        <c:idx val="1"/>
        <c:txPr>
          <a:bodyPr/>
          <a:lstStyle/>
          <a:p>
            <a:pPr>
              <a:defRPr sz="1200" b="0" i="0" u="none" strike="noStrike" baseline="0">
                <a:solidFill>
                  <a:srgbClr val="000000"/>
                </a:solidFill>
                <a:latin typeface="Arial"/>
                <a:ea typeface="Arial"/>
                <a:cs typeface="Arial"/>
              </a:defRPr>
            </a:pPr>
            <a:endParaRPr lang="en-US"/>
          </a:p>
        </c:txPr>
      </c:legendEntry>
      <c:layout>
        <c:manualLayout>
          <c:xMode val="edge"/>
          <c:yMode val="edge"/>
          <c:x val="0.4091699475065616"/>
          <c:y val="5.3425883748002605E-2"/>
          <c:w val="0.53730825313502484"/>
          <c:h val="0.16283117502874098"/>
        </c:manualLayout>
      </c:layout>
      <c:overlay val="0"/>
      <c:spPr>
        <a:solidFill>
          <a:schemeClr val="bg1"/>
        </a:solidFill>
        <a:ln>
          <a:solidFill>
            <a:schemeClr val="tx1"/>
          </a:solidFill>
        </a:ln>
      </c:spPr>
      <c:txPr>
        <a:bodyPr/>
        <a:lstStyle/>
        <a:p>
          <a:pPr>
            <a:defRPr lang="de-DE" sz="1200" b="0" i="0" u="none" strike="noStrike" baseline="0">
              <a:solidFill>
                <a:srgbClr val="000000"/>
              </a:solidFill>
              <a:latin typeface="Arial"/>
              <a:ea typeface="Arial"/>
              <a:cs typeface="Arial"/>
            </a:defRPr>
          </a:pPr>
          <a:endParaRPr lang="en-US"/>
        </a:p>
      </c:txPr>
    </c:legend>
    <c:plotVisOnly val="1"/>
    <c:dispBlanksAs val="gap"/>
    <c:showDLblsOverMax val="0"/>
  </c:chart>
  <c:spPr>
    <a:ln>
      <a:noFill/>
    </a:ln>
  </c:spPr>
  <c:txPr>
    <a:bodyPr/>
    <a:lstStyle/>
    <a:p>
      <a:pPr>
        <a:defRPr sz="800" b="0" i="0" u="none" strike="noStrike" baseline="0">
          <a:solidFill>
            <a:srgbClr val="000000"/>
          </a:solidFill>
          <a:latin typeface="Arial"/>
          <a:ea typeface="Arial"/>
          <a:cs typeface="Arial"/>
        </a:defRPr>
      </a:pPr>
      <a:endParaRPr lang="en-US"/>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dirty="0" smtClean="0"/>
              <a:t>Prevalence of frequent binge drinking (2008)</a:t>
            </a:r>
            <a:endParaRPr lang="en-US" sz="1200" dirty="0"/>
          </a:p>
        </c:rich>
      </c:tx>
      <c:layout/>
      <c:overlay val="0"/>
    </c:title>
    <c:autoTitleDeleted val="0"/>
    <c:plotArea>
      <c:layout/>
      <c:barChart>
        <c:barDir val="bar"/>
        <c:grouping val="clustered"/>
        <c:varyColors val="0"/>
        <c:ser>
          <c:idx val="0"/>
          <c:order val="0"/>
          <c:invertIfNegative val="0"/>
          <c:cat>
            <c:strRef>
              <c:f>'Copie Data - binge drinking (2)'!$A$13:$A$24</c:f>
              <c:strCache>
                <c:ptCount val="12"/>
                <c:pt idx="0">
                  <c:v>Belgium</c:v>
                </c:pt>
                <c:pt idx="1">
                  <c:v>Czech Republic</c:v>
                </c:pt>
                <c:pt idx="2">
                  <c:v>Latvia</c:v>
                </c:pt>
                <c:pt idx="3">
                  <c:v>Malta</c:v>
                </c:pt>
                <c:pt idx="4">
                  <c:v>Slovenia</c:v>
                </c:pt>
                <c:pt idx="5">
                  <c:v>Hungary</c:v>
                </c:pt>
                <c:pt idx="6">
                  <c:v>Slovakia</c:v>
                </c:pt>
                <c:pt idx="7">
                  <c:v>Romania</c:v>
                </c:pt>
                <c:pt idx="8">
                  <c:v>Spain</c:v>
                </c:pt>
                <c:pt idx="9">
                  <c:v>Bulgaria</c:v>
                </c:pt>
                <c:pt idx="10">
                  <c:v>Greece</c:v>
                </c:pt>
                <c:pt idx="11">
                  <c:v>Cyprus</c:v>
                </c:pt>
              </c:strCache>
            </c:strRef>
          </c:cat>
          <c:val>
            <c:numRef>
              <c:f>'Copie Data - binge drinking (2)'!$H$13:$H$24</c:f>
              <c:numCache>
                <c:formatCode>#,##0.0</c:formatCode>
                <c:ptCount val="12"/>
                <c:pt idx="0">
                  <c:v>17.100000000000001</c:v>
                </c:pt>
                <c:pt idx="1">
                  <c:v>17</c:v>
                </c:pt>
                <c:pt idx="2">
                  <c:v>12.299999999999999</c:v>
                </c:pt>
                <c:pt idx="3">
                  <c:v>11.1</c:v>
                </c:pt>
                <c:pt idx="4">
                  <c:v>9.9</c:v>
                </c:pt>
                <c:pt idx="5">
                  <c:v>6.9</c:v>
                </c:pt>
                <c:pt idx="6">
                  <c:v>6.9</c:v>
                </c:pt>
                <c:pt idx="7">
                  <c:v>6.3</c:v>
                </c:pt>
                <c:pt idx="8">
                  <c:v>3.8</c:v>
                </c:pt>
                <c:pt idx="9">
                  <c:v>3.5</c:v>
                </c:pt>
                <c:pt idx="10">
                  <c:v>2.8</c:v>
                </c:pt>
                <c:pt idx="11">
                  <c:v>2.4</c:v>
                </c:pt>
              </c:numCache>
            </c:numRef>
          </c:val>
        </c:ser>
        <c:dLbls>
          <c:showLegendKey val="0"/>
          <c:showVal val="0"/>
          <c:showCatName val="0"/>
          <c:showSerName val="0"/>
          <c:showPercent val="0"/>
          <c:showBubbleSize val="0"/>
        </c:dLbls>
        <c:gapWidth val="150"/>
        <c:axId val="224998528"/>
        <c:axId val="225000064"/>
      </c:barChart>
      <c:catAx>
        <c:axId val="224998528"/>
        <c:scaling>
          <c:orientation val="minMax"/>
        </c:scaling>
        <c:delete val="0"/>
        <c:axPos val="l"/>
        <c:majorTickMark val="out"/>
        <c:minorTickMark val="none"/>
        <c:tickLblPos val="nextTo"/>
        <c:crossAx val="225000064"/>
        <c:crosses val="autoZero"/>
        <c:auto val="1"/>
        <c:lblAlgn val="ctr"/>
        <c:lblOffset val="100"/>
        <c:noMultiLvlLbl val="0"/>
      </c:catAx>
      <c:valAx>
        <c:axId val="225000064"/>
        <c:scaling>
          <c:orientation val="minMax"/>
        </c:scaling>
        <c:delete val="0"/>
        <c:axPos val="b"/>
        <c:majorGridlines/>
        <c:title>
          <c:tx>
            <c:rich>
              <a:bodyPr/>
              <a:lstStyle/>
              <a:p>
                <a:pPr>
                  <a:defRPr/>
                </a:pPr>
                <a:r>
                  <a:rPr lang="en-US"/>
                  <a:t>% binge drinking at least every month</a:t>
                </a:r>
              </a:p>
            </c:rich>
          </c:tx>
          <c:layout/>
          <c:overlay val="0"/>
        </c:title>
        <c:numFmt formatCode="#,##0.0" sourceLinked="1"/>
        <c:majorTickMark val="out"/>
        <c:minorTickMark val="none"/>
        <c:tickLblPos val="nextTo"/>
        <c:crossAx val="224998528"/>
        <c:crosses val="autoZero"/>
        <c:crossBetween val="between"/>
      </c:valAx>
    </c:plotArea>
    <c:plotVisOnly val="1"/>
    <c:dispBlanksAs val="gap"/>
    <c:showDLblsOverMax val="0"/>
  </c:chart>
  <c:spPr>
    <a:ln>
      <a:solidFill>
        <a:schemeClr val="tx1"/>
      </a:solid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a:t>Prevalence of frequent binge drinking in Latvia, by age (2008)</a:t>
            </a:r>
          </a:p>
        </c:rich>
      </c:tx>
      <c:layout/>
      <c:overlay val="0"/>
    </c:title>
    <c:autoTitleDeleted val="0"/>
    <c:plotArea>
      <c:layout/>
      <c:lineChart>
        <c:grouping val="standard"/>
        <c:varyColors val="0"/>
        <c:ser>
          <c:idx val="0"/>
          <c:order val="0"/>
          <c:tx>
            <c:strRef>
              <c:f>'Table - binge drinking'!$A$2</c:f>
              <c:strCache>
                <c:ptCount val="1"/>
                <c:pt idx="0">
                  <c:v>Men</c:v>
                </c:pt>
              </c:strCache>
            </c:strRef>
          </c:tx>
          <c:marker>
            <c:symbol val="none"/>
          </c:marker>
          <c:cat>
            <c:strRef>
              <c:f>'Table - binge drinking'!$B$1:$I$1</c:f>
              <c:strCache>
                <c:ptCount val="8"/>
                <c:pt idx="0">
                  <c:v>15-24</c:v>
                </c:pt>
                <c:pt idx="1">
                  <c:v>25-34</c:v>
                </c:pt>
                <c:pt idx="2">
                  <c:v>35-44</c:v>
                </c:pt>
                <c:pt idx="3">
                  <c:v>45-54</c:v>
                </c:pt>
                <c:pt idx="4">
                  <c:v>55-64</c:v>
                </c:pt>
                <c:pt idx="5">
                  <c:v>65-74</c:v>
                </c:pt>
                <c:pt idx="6">
                  <c:v>75-84</c:v>
                </c:pt>
                <c:pt idx="7">
                  <c:v>85+</c:v>
                </c:pt>
              </c:strCache>
            </c:strRef>
          </c:cat>
          <c:val>
            <c:numRef>
              <c:f>'Table - binge drinking'!$B$2:$I$2</c:f>
              <c:numCache>
                <c:formatCode>General</c:formatCode>
                <c:ptCount val="8"/>
                <c:pt idx="0">
                  <c:v>14</c:v>
                </c:pt>
                <c:pt idx="1">
                  <c:v>28.4</c:v>
                </c:pt>
                <c:pt idx="2">
                  <c:v>26.2</c:v>
                </c:pt>
                <c:pt idx="3">
                  <c:v>28.1</c:v>
                </c:pt>
                <c:pt idx="4">
                  <c:v>24.7</c:v>
                </c:pt>
                <c:pt idx="5">
                  <c:v>13.8</c:v>
                </c:pt>
                <c:pt idx="6">
                  <c:v>7.8</c:v>
                </c:pt>
                <c:pt idx="7">
                  <c:v>0</c:v>
                </c:pt>
              </c:numCache>
            </c:numRef>
          </c:val>
          <c:smooth val="0"/>
        </c:ser>
        <c:ser>
          <c:idx val="1"/>
          <c:order val="1"/>
          <c:tx>
            <c:strRef>
              <c:f>'Table - binge drinking'!$A$3</c:f>
              <c:strCache>
                <c:ptCount val="1"/>
                <c:pt idx="0">
                  <c:v>Women</c:v>
                </c:pt>
              </c:strCache>
            </c:strRef>
          </c:tx>
          <c:marker>
            <c:symbol val="none"/>
          </c:marker>
          <c:cat>
            <c:strRef>
              <c:f>'Table - binge drinking'!$B$1:$I$1</c:f>
              <c:strCache>
                <c:ptCount val="8"/>
                <c:pt idx="0">
                  <c:v>15-24</c:v>
                </c:pt>
                <c:pt idx="1">
                  <c:v>25-34</c:v>
                </c:pt>
                <c:pt idx="2">
                  <c:v>35-44</c:v>
                </c:pt>
                <c:pt idx="3">
                  <c:v>45-54</c:v>
                </c:pt>
                <c:pt idx="4">
                  <c:v>55-64</c:v>
                </c:pt>
                <c:pt idx="5">
                  <c:v>65-74</c:v>
                </c:pt>
                <c:pt idx="6">
                  <c:v>75-84</c:v>
                </c:pt>
                <c:pt idx="7">
                  <c:v>85+</c:v>
                </c:pt>
              </c:strCache>
            </c:strRef>
          </c:cat>
          <c:val>
            <c:numRef>
              <c:f>'Table - binge drinking'!$B$3:$I$3</c:f>
              <c:numCache>
                <c:formatCode>General</c:formatCode>
                <c:ptCount val="8"/>
                <c:pt idx="0">
                  <c:v>5.0999999999999996</c:v>
                </c:pt>
                <c:pt idx="1">
                  <c:v>7.4</c:v>
                </c:pt>
                <c:pt idx="2">
                  <c:v>4.2</c:v>
                </c:pt>
                <c:pt idx="3">
                  <c:v>4.5999999999999996</c:v>
                </c:pt>
                <c:pt idx="4">
                  <c:v>4.7</c:v>
                </c:pt>
                <c:pt idx="5">
                  <c:v>2.1</c:v>
                </c:pt>
                <c:pt idx="6">
                  <c:v>0.8</c:v>
                </c:pt>
                <c:pt idx="7">
                  <c:v>0</c:v>
                </c:pt>
              </c:numCache>
            </c:numRef>
          </c:val>
          <c:smooth val="0"/>
        </c:ser>
        <c:dLbls>
          <c:showLegendKey val="0"/>
          <c:showVal val="0"/>
          <c:showCatName val="0"/>
          <c:showSerName val="0"/>
          <c:showPercent val="0"/>
          <c:showBubbleSize val="0"/>
        </c:dLbls>
        <c:marker val="1"/>
        <c:smooth val="0"/>
        <c:axId val="225025408"/>
        <c:axId val="225035392"/>
      </c:lineChart>
      <c:catAx>
        <c:axId val="225025408"/>
        <c:scaling>
          <c:orientation val="minMax"/>
        </c:scaling>
        <c:delete val="0"/>
        <c:axPos val="b"/>
        <c:majorTickMark val="out"/>
        <c:minorTickMark val="none"/>
        <c:tickLblPos val="nextTo"/>
        <c:crossAx val="225035392"/>
        <c:crosses val="autoZero"/>
        <c:auto val="1"/>
        <c:lblAlgn val="ctr"/>
        <c:lblOffset val="100"/>
        <c:noMultiLvlLbl val="0"/>
      </c:catAx>
      <c:valAx>
        <c:axId val="225035392"/>
        <c:scaling>
          <c:orientation val="minMax"/>
        </c:scaling>
        <c:delete val="0"/>
        <c:axPos val="l"/>
        <c:majorGridlines/>
        <c:title>
          <c:tx>
            <c:rich>
              <a:bodyPr rot="-5400000" vert="horz"/>
              <a:lstStyle/>
              <a:p>
                <a:pPr>
                  <a:defRPr/>
                </a:pPr>
                <a:r>
                  <a:rPr lang="en-US"/>
                  <a:t>% binge drinking at least monthly</a:t>
                </a:r>
              </a:p>
            </c:rich>
          </c:tx>
          <c:layout/>
          <c:overlay val="0"/>
        </c:title>
        <c:numFmt formatCode="General" sourceLinked="1"/>
        <c:majorTickMark val="out"/>
        <c:minorTickMark val="none"/>
        <c:tickLblPos val="nextTo"/>
        <c:crossAx val="225025408"/>
        <c:crosses val="autoZero"/>
        <c:crossBetween val="between"/>
      </c:valAx>
    </c:plotArea>
    <c:legend>
      <c:legendPos val="b"/>
      <c:layout/>
      <c:overlay val="0"/>
    </c:legend>
    <c:plotVisOnly val="1"/>
    <c:dispBlanksAs val="gap"/>
    <c:showDLblsOverMax val="0"/>
  </c:chart>
  <c:spPr>
    <a:ln>
      <a:solidFill>
        <a:schemeClr val="tx1"/>
      </a:solid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Self-reported long-standing limitations in usual activities due to health problem in Latvia (2012)</a:t>
            </a:r>
          </a:p>
        </c:rich>
      </c:tx>
      <c:layout/>
      <c:overlay val="0"/>
    </c:title>
    <c:autoTitleDeleted val="0"/>
    <c:plotArea>
      <c:layout/>
      <c:barChart>
        <c:barDir val="col"/>
        <c:grouping val="clustered"/>
        <c:varyColors val="0"/>
        <c:ser>
          <c:idx val="0"/>
          <c:order val="0"/>
          <c:tx>
            <c:strRef>
              <c:f>Latvia!$A$11</c:f>
              <c:strCache>
                <c:ptCount val="1"/>
                <c:pt idx="0">
                  <c:v>Employed</c:v>
                </c:pt>
              </c:strCache>
            </c:strRef>
          </c:tx>
          <c:invertIfNegative val="0"/>
          <c:cat>
            <c:strRef>
              <c:f>Latvia!$B$10:$E$10</c:f>
              <c:strCache>
                <c:ptCount val="4"/>
                <c:pt idx="0">
                  <c:v>45-54</c:v>
                </c:pt>
                <c:pt idx="1">
                  <c:v>55-64</c:v>
                </c:pt>
                <c:pt idx="2">
                  <c:v>65-74</c:v>
                </c:pt>
                <c:pt idx="3">
                  <c:v>75+</c:v>
                </c:pt>
              </c:strCache>
            </c:strRef>
          </c:cat>
          <c:val>
            <c:numRef>
              <c:f>Latvia!$B$11:$E$11</c:f>
              <c:numCache>
                <c:formatCode>General</c:formatCode>
                <c:ptCount val="4"/>
                <c:pt idx="0">
                  <c:v>18.2</c:v>
                </c:pt>
                <c:pt idx="1">
                  <c:v>25.5</c:v>
                </c:pt>
                <c:pt idx="2">
                  <c:v>30.8</c:v>
                </c:pt>
                <c:pt idx="3">
                  <c:v>55</c:v>
                </c:pt>
              </c:numCache>
            </c:numRef>
          </c:val>
        </c:ser>
        <c:ser>
          <c:idx val="1"/>
          <c:order val="1"/>
          <c:tx>
            <c:strRef>
              <c:f>Latvia!$A$12</c:f>
              <c:strCache>
                <c:ptCount val="1"/>
                <c:pt idx="0">
                  <c:v>Unemployed</c:v>
                </c:pt>
              </c:strCache>
            </c:strRef>
          </c:tx>
          <c:invertIfNegative val="0"/>
          <c:cat>
            <c:strRef>
              <c:f>Latvia!$B$10:$E$10</c:f>
              <c:strCache>
                <c:ptCount val="4"/>
                <c:pt idx="0">
                  <c:v>45-54</c:v>
                </c:pt>
                <c:pt idx="1">
                  <c:v>55-64</c:v>
                </c:pt>
                <c:pt idx="2">
                  <c:v>65-74</c:v>
                </c:pt>
                <c:pt idx="3">
                  <c:v>75+</c:v>
                </c:pt>
              </c:strCache>
            </c:strRef>
          </c:cat>
          <c:val>
            <c:numRef>
              <c:f>Latvia!$B$12:$E$12</c:f>
              <c:numCache>
                <c:formatCode>General</c:formatCode>
                <c:ptCount val="4"/>
                <c:pt idx="0">
                  <c:v>33.1</c:v>
                </c:pt>
                <c:pt idx="1">
                  <c:v>31.9</c:v>
                </c:pt>
              </c:numCache>
            </c:numRef>
          </c:val>
        </c:ser>
        <c:ser>
          <c:idx val="2"/>
          <c:order val="2"/>
          <c:tx>
            <c:strRef>
              <c:f>Latvia!$A$13</c:f>
              <c:strCache>
                <c:ptCount val="1"/>
                <c:pt idx="0">
                  <c:v>Retired</c:v>
                </c:pt>
              </c:strCache>
            </c:strRef>
          </c:tx>
          <c:invertIfNegative val="0"/>
          <c:cat>
            <c:strRef>
              <c:f>Latvia!$B$10:$E$10</c:f>
              <c:strCache>
                <c:ptCount val="4"/>
                <c:pt idx="0">
                  <c:v>45-54</c:v>
                </c:pt>
                <c:pt idx="1">
                  <c:v>55-64</c:v>
                </c:pt>
                <c:pt idx="2">
                  <c:v>65-74</c:v>
                </c:pt>
                <c:pt idx="3">
                  <c:v>75+</c:v>
                </c:pt>
              </c:strCache>
            </c:strRef>
          </c:cat>
          <c:val>
            <c:numRef>
              <c:f>Latvia!$B$13:$E$13</c:f>
              <c:numCache>
                <c:formatCode>General</c:formatCode>
                <c:ptCount val="4"/>
                <c:pt idx="0">
                  <c:v>41.1</c:v>
                </c:pt>
                <c:pt idx="1">
                  <c:v>45.4</c:v>
                </c:pt>
                <c:pt idx="2">
                  <c:v>58.9</c:v>
                </c:pt>
                <c:pt idx="3">
                  <c:v>74.2</c:v>
                </c:pt>
              </c:numCache>
            </c:numRef>
          </c:val>
        </c:ser>
        <c:ser>
          <c:idx val="3"/>
          <c:order val="3"/>
          <c:tx>
            <c:strRef>
              <c:f>Latvia!$A$14</c:f>
              <c:strCache>
                <c:ptCount val="1"/>
                <c:pt idx="0">
                  <c:v>Other inactive</c:v>
                </c:pt>
              </c:strCache>
            </c:strRef>
          </c:tx>
          <c:invertIfNegative val="0"/>
          <c:cat>
            <c:strRef>
              <c:f>Latvia!$B$10:$E$10</c:f>
              <c:strCache>
                <c:ptCount val="4"/>
                <c:pt idx="0">
                  <c:v>45-54</c:v>
                </c:pt>
                <c:pt idx="1">
                  <c:v>55-64</c:v>
                </c:pt>
                <c:pt idx="2">
                  <c:v>65-74</c:v>
                </c:pt>
                <c:pt idx="3">
                  <c:v>75+</c:v>
                </c:pt>
              </c:strCache>
            </c:strRef>
          </c:cat>
          <c:val>
            <c:numRef>
              <c:f>Latvia!$B$14:$E$14</c:f>
              <c:numCache>
                <c:formatCode>General</c:formatCode>
                <c:ptCount val="4"/>
                <c:pt idx="0">
                  <c:v>70.2</c:v>
                </c:pt>
                <c:pt idx="1">
                  <c:v>74.3</c:v>
                </c:pt>
              </c:numCache>
            </c:numRef>
          </c:val>
        </c:ser>
        <c:dLbls>
          <c:showLegendKey val="0"/>
          <c:showVal val="0"/>
          <c:showCatName val="0"/>
          <c:showSerName val="0"/>
          <c:showPercent val="0"/>
          <c:showBubbleSize val="0"/>
        </c:dLbls>
        <c:gapWidth val="150"/>
        <c:axId val="196639360"/>
        <c:axId val="196645248"/>
      </c:barChart>
      <c:catAx>
        <c:axId val="196639360"/>
        <c:scaling>
          <c:orientation val="minMax"/>
        </c:scaling>
        <c:delete val="0"/>
        <c:axPos val="b"/>
        <c:majorTickMark val="out"/>
        <c:minorTickMark val="none"/>
        <c:tickLblPos val="nextTo"/>
        <c:crossAx val="196645248"/>
        <c:crosses val="autoZero"/>
        <c:auto val="1"/>
        <c:lblAlgn val="ctr"/>
        <c:lblOffset val="100"/>
        <c:noMultiLvlLbl val="0"/>
      </c:catAx>
      <c:valAx>
        <c:axId val="196645248"/>
        <c:scaling>
          <c:orientation val="minMax"/>
        </c:scaling>
        <c:delete val="0"/>
        <c:axPos val="l"/>
        <c:majorGridlines/>
        <c:title>
          <c:tx>
            <c:rich>
              <a:bodyPr rot="-5400000" vert="horz"/>
              <a:lstStyle/>
              <a:p>
                <a:pPr>
                  <a:defRPr/>
                </a:pPr>
                <a:r>
                  <a:rPr lang="en-US"/>
                  <a:t>% of respondents with some or severe limitations</a:t>
                </a:r>
              </a:p>
            </c:rich>
          </c:tx>
          <c:layout/>
          <c:overlay val="0"/>
        </c:title>
        <c:numFmt formatCode="General" sourceLinked="1"/>
        <c:majorTickMark val="out"/>
        <c:minorTickMark val="none"/>
        <c:tickLblPos val="nextTo"/>
        <c:crossAx val="196639360"/>
        <c:crosses val="autoZero"/>
        <c:crossBetween val="between"/>
      </c:valAx>
    </c:plotArea>
    <c:legend>
      <c:legendPos val="b"/>
      <c:layout/>
      <c:overlay val="0"/>
    </c:legend>
    <c:plotVisOnly val="1"/>
    <c:dispBlanksAs val="gap"/>
    <c:showDLblsOverMax val="0"/>
  </c:chart>
  <c:spPr>
    <a:ln>
      <a:solidFill>
        <a:schemeClr val="tx1"/>
      </a:solidFill>
    </a:ln>
  </c:spPr>
  <c:txPr>
    <a:bodyPr/>
    <a:lstStyle/>
    <a:p>
      <a:pPr>
        <a:defRPr sz="1400"/>
      </a:pPr>
      <a:endParaRPr lang="en-U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4-09-04T21:49:13.670" idx="2">
    <p:pos x="5504" y="114"/>
    <p:text>How do we read the the right pic?  
is it the share of inactive/retirees who report that they quit for health reasons
or 
% of inactive pensioners (i.e. retirees who are not working on the side...not sure what the x axis label means)
Also, how come countries like finlad or iceland are at the top of right panel? i thought that iceland had the ideal participation rate for older people. so could it be that in iceland people work a long time and quit late, and by that time time those who quit are quite sick (hence at the top of the right panel)  - help me understand</p:text>
  </p:cm>
</p:cmLst>
</file>

<file path=ppt/drawings/drawing1.xml><?xml version="1.0" encoding="utf-8"?>
<c:userShapes xmlns:c="http://schemas.openxmlformats.org/drawingml/2006/chart">
  <cdr:relSizeAnchor xmlns:cdr="http://schemas.openxmlformats.org/drawingml/2006/chartDrawing">
    <cdr:from>
      <cdr:x>0.29868</cdr:x>
      <cdr:y>0.55326</cdr:y>
    </cdr:from>
    <cdr:to>
      <cdr:x>0.39439</cdr:x>
      <cdr:y>0.55326</cdr:y>
    </cdr:to>
    <cdr:cxnSp macro="">
      <cdr:nvCxnSpPr>
        <cdr:cNvPr id="11" name="Straight Arrow Connector 10"/>
        <cdr:cNvCxnSpPr/>
      </cdr:nvCxnSpPr>
      <cdr:spPr>
        <a:xfrm xmlns:a="http://schemas.openxmlformats.org/drawingml/2006/main" flipH="1">
          <a:off x="1724025" y="1533525"/>
          <a:ext cx="552450" cy="0"/>
        </a:xfrm>
        <a:prstGeom xmlns:a="http://schemas.openxmlformats.org/drawingml/2006/main" prst="straightConnector1">
          <a:avLst/>
        </a:prstGeom>
        <a:ln xmlns:a="http://schemas.openxmlformats.org/drawingml/2006/main">
          <a:tailEnd type="arrow"/>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0.12914</cdr:x>
      <cdr:y>0.66319</cdr:y>
    </cdr:from>
    <cdr:to>
      <cdr:x>0.2199</cdr:x>
      <cdr:y>0.66319</cdr:y>
    </cdr:to>
    <cdr:cxnSp macro="">
      <cdr:nvCxnSpPr>
        <cdr:cNvPr id="4" name="Straight Arrow Connector 3"/>
        <cdr:cNvCxnSpPr/>
      </cdr:nvCxnSpPr>
      <cdr:spPr>
        <a:xfrm xmlns:a="http://schemas.openxmlformats.org/drawingml/2006/main">
          <a:off x="704850" y="1819275"/>
          <a:ext cx="495300" cy="0"/>
        </a:xfrm>
        <a:prstGeom xmlns:a="http://schemas.openxmlformats.org/drawingml/2006/main" prst="straightConnector1">
          <a:avLst/>
        </a:prstGeom>
        <a:ln xmlns:a="http://schemas.openxmlformats.org/drawingml/2006/main">
          <a:tailEnd type="arrow"/>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0.14584</cdr:x>
      <cdr:y>0.68116</cdr:y>
    </cdr:from>
    <cdr:to>
      <cdr:x>0.24792</cdr:x>
      <cdr:y>0.68116</cdr:y>
    </cdr:to>
    <cdr:cxnSp macro="">
      <cdr:nvCxnSpPr>
        <cdr:cNvPr id="3" name="Straight Arrow Connector 2"/>
        <cdr:cNvCxnSpPr/>
      </cdr:nvCxnSpPr>
      <cdr:spPr>
        <a:xfrm xmlns:a="http://schemas.openxmlformats.org/drawingml/2006/main">
          <a:off x="762000" y="3581400"/>
          <a:ext cx="533400" cy="0"/>
        </a:xfrm>
        <a:prstGeom xmlns:a="http://schemas.openxmlformats.org/drawingml/2006/main" prst="straightConnector1">
          <a:avLst/>
        </a:prstGeom>
        <a:ln xmlns:a="http://schemas.openxmlformats.org/drawingml/2006/main" w="19050">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0.15962</cdr:x>
      <cdr:y>0.23093</cdr:y>
    </cdr:from>
    <cdr:to>
      <cdr:x>0.26346</cdr:x>
      <cdr:y>0.23093</cdr:y>
    </cdr:to>
    <cdr:cxnSp macro="">
      <cdr:nvCxnSpPr>
        <cdr:cNvPr id="2" name="Straight Arrow Connector 1"/>
        <cdr:cNvCxnSpPr/>
      </cdr:nvCxnSpPr>
      <cdr:spPr>
        <a:xfrm xmlns:a="http://schemas.openxmlformats.org/drawingml/2006/main">
          <a:off x="819965" y="1219200"/>
          <a:ext cx="533400" cy="0"/>
        </a:xfrm>
        <a:prstGeom xmlns:a="http://schemas.openxmlformats.org/drawingml/2006/main" prst="straightConnector1">
          <a:avLst/>
        </a:prstGeom>
        <a:ln xmlns:a="http://schemas.openxmlformats.org/drawingml/2006/main" w="19050">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5.xml><?xml version="1.0" encoding="utf-8"?>
<c:userShapes xmlns:c="http://schemas.openxmlformats.org/drawingml/2006/chart">
  <cdr:relSizeAnchor xmlns:cdr="http://schemas.openxmlformats.org/drawingml/2006/chartDrawing">
    <cdr:from>
      <cdr:x>0.11041</cdr:x>
      <cdr:y>0.94785</cdr:y>
    </cdr:from>
    <cdr:to>
      <cdr:x>0.89208</cdr:x>
      <cdr:y>0.99773</cdr:y>
    </cdr:to>
    <cdr:sp macro="" textlink="">
      <cdr:nvSpPr>
        <cdr:cNvPr id="2" name="TextBox 1"/>
        <cdr:cNvSpPr txBox="1"/>
      </cdr:nvSpPr>
      <cdr:spPr>
        <a:xfrm xmlns:a="http://schemas.openxmlformats.org/drawingml/2006/main">
          <a:off x="802441" y="3277262"/>
          <a:ext cx="5680845" cy="172464"/>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pPr algn="ctr"/>
          <a:r>
            <a:rPr lang="en-US" sz="800" dirty="0">
              <a:latin typeface="Arial" pitchFamily="34" charset="0"/>
              <a:cs typeface="Arial" pitchFamily="34" charset="0"/>
            </a:rPr>
            <a:t>Age-standardized</a:t>
          </a:r>
          <a:r>
            <a:rPr lang="en-US" sz="800" baseline="0" dirty="0">
              <a:latin typeface="Arial" pitchFamily="34" charset="0"/>
              <a:cs typeface="Arial" pitchFamily="34" charset="0"/>
            </a:rPr>
            <a:t> rates per 100,000 population</a:t>
          </a:r>
          <a:endParaRPr lang="en-US" sz="800" dirty="0">
            <a:latin typeface="Arial" pitchFamily="34" charset="0"/>
            <a:cs typeface="Arial" pitchFamily="34"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0.22222</cdr:x>
      <cdr:y>0.4209</cdr:y>
    </cdr:from>
    <cdr:to>
      <cdr:x>0.30556</cdr:x>
      <cdr:y>0.48825</cdr:y>
    </cdr:to>
    <cdr:sp macro="" textlink="">
      <cdr:nvSpPr>
        <cdr:cNvPr id="2" name="Oval 1"/>
        <cdr:cNvSpPr/>
      </cdr:nvSpPr>
      <cdr:spPr bwMode="auto">
        <a:xfrm xmlns:a="http://schemas.openxmlformats.org/drawingml/2006/main">
          <a:off x="1828800" y="1905000"/>
          <a:ext cx="685800" cy="304800"/>
        </a:xfrm>
        <a:prstGeom xmlns:a="http://schemas.openxmlformats.org/drawingml/2006/main" prst="ellipse">
          <a:avLst/>
        </a:prstGeom>
        <a:solidFill xmlns:a="http://schemas.openxmlformats.org/drawingml/2006/main">
          <a:srgbClr val="FF0000">
            <a:alpha val="0"/>
          </a:srgbClr>
        </a:solidFill>
        <a:ln xmlns:a="http://schemas.openxmlformats.org/drawingml/2006/main" w="15875" cap="flat" cmpd="sng" algn="ctr">
          <a:solidFill>
            <a:srgbClr val="FF0000"/>
          </a:solidFill>
          <a:prstDash val="solid"/>
          <a:round/>
          <a:headEnd type="none" w="med" len="med"/>
          <a:tailEnd type="none" w="med" len="med"/>
        </a:ln>
        <a:effectLst xmlns:a="http://schemas.openxmlformats.org/drawingml/2006/main"/>
      </cdr:spPr>
      <cdr:txBody>
        <a:bodyPr xmlns:a="http://schemas.openxmlformats.org/drawingml/2006/main" vertOverflow="clip" vert="horz" wrap="none" lIns="91440" tIns="45720" rIns="91440" bIns="45720" numCol="1" anchor="ctr" anchorCtr="0" compatLnSpc="1">
          <a:prstTxWarp prst="textNoShape">
            <a:avLst/>
          </a:prstTxWarp>
        </a:bodyPr>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1170"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buClrTx/>
              <a:defRPr sz="1200">
                <a:latin typeface="Arial" charset="0"/>
                <a:ea typeface="MS PGothic" pitchFamily="34" charset="-128"/>
                <a:cs typeface="Arial" charset="0"/>
              </a:defRPr>
            </a:lvl1pPr>
          </a:lstStyle>
          <a:p>
            <a:pPr>
              <a:defRPr/>
            </a:pPr>
            <a:endParaRPr lang="en-US"/>
          </a:p>
        </p:txBody>
      </p:sp>
      <p:sp>
        <p:nvSpPr>
          <p:cNvPr id="391171" name="Rectangle 3"/>
          <p:cNvSpPr>
            <a:spLocks noGrp="1" noChangeArrowheads="1"/>
          </p:cNvSpPr>
          <p:nvPr>
            <p:ph type="dt" sz="quarter" idx="1"/>
          </p:nvPr>
        </p:nvSpPr>
        <p:spPr bwMode="auto">
          <a:xfrm>
            <a:off x="3963988" y="0"/>
            <a:ext cx="3032125"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defRPr sz="1200">
                <a:latin typeface="Arial" charset="0"/>
                <a:ea typeface="MS PGothic" pitchFamily="34" charset="-128"/>
                <a:cs typeface="Arial" charset="0"/>
              </a:defRPr>
            </a:lvl1pPr>
          </a:lstStyle>
          <a:p>
            <a:pPr>
              <a:defRPr/>
            </a:pPr>
            <a:endParaRPr lang="en-US"/>
          </a:p>
        </p:txBody>
      </p:sp>
      <p:sp>
        <p:nvSpPr>
          <p:cNvPr id="391172" name="Rectangle 4"/>
          <p:cNvSpPr>
            <a:spLocks noGrp="1" noChangeArrowheads="1"/>
          </p:cNvSpPr>
          <p:nvPr>
            <p:ph type="ftr" sz="quarter" idx="2"/>
          </p:nvPr>
        </p:nvSpPr>
        <p:spPr bwMode="auto">
          <a:xfrm>
            <a:off x="0" y="8805863"/>
            <a:ext cx="3032125"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lnSpc>
                <a:spcPct val="100000"/>
              </a:lnSpc>
              <a:spcBef>
                <a:spcPct val="0"/>
              </a:spcBef>
              <a:buClrTx/>
              <a:defRPr sz="1200">
                <a:latin typeface="Arial" charset="0"/>
                <a:ea typeface="MS PGothic" pitchFamily="34" charset="-128"/>
                <a:cs typeface="Arial" charset="0"/>
              </a:defRPr>
            </a:lvl1pPr>
          </a:lstStyle>
          <a:p>
            <a:pPr>
              <a:defRPr/>
            </a:pPr>
            <a:endParaRPr lang="en-US"/>
          </a:p>
        </p:txBody>
      </p:sp>
      <p:sp>
        <p:nvSpPr>
          <p:cNvPr id="391173" name="Rectangle 5"/>
          <p:cNvSpPr>
            <a:spLocks noGrp="1" noChangeArrowheads="1"/>
          </p:cNvSpPr>
          <p:nvPr>
            <p:ph type="sldNum" sz="quarter" idx="3"/>
          </p:nvPr>
        </p:nvSpPr>
        <p:spPr bwMode="auto">
          <a:xfrm>
            <a:off x="3963988" y="8805863"/>
            <a:ext cx="3032125"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defRPr sz="1200">
                <a:latin typeface="Arial" charset="0"/>
                <a:ea typeface="MS PGothic" pitchFamily="34" charset="-128"/>
                <a:cs typeface="Arial" charset="0"/>
              </a:defRPr>
            </a:lvl1pPr>
          </a:lstStyle>
          <a:p>
            <a:pPr>
              <a:defRPr/>
            </a:pPr>
            <a:fld id="{5E83D472-471E-49B4-B2BD-EB3932C757E6}" type="slidenum">
              <a:rPr lang="en-US"/>
              <a:pPr>
                <a:defRPr/>
              </a:pPr>
              <a:t>‹#›</a:t>
            </a:fld>
            <a:endParaRPr lang="en-US"/>
          </a:p>
        </p:txBody>
      </p:sp>
    </p:spTree>
    <p:extLst>
      <p:ext uri="{BB962C8B-B14F-4D97-AF65-F5344CB8AC3E}">
        <p14:creationId xmlns:p14="http://schemas.microsoft.com/office/powerpoint/2010/main" val="1192163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2945" tIns="46472" rIns="92945" bIns="46472" numCol="1" anchor="t" anchorCtr="0" compatLnSpc="1">
            <a:prstTxWarp prst="textNoShape">
              <a:avLst/>
            </a:prstTxWarp>
          </a:bodyPr>
          <a:lstStyle>
            <a:lvl1pPr algn="l" defTabSz="930275">
              <a:lnSpc>
                <a:spcPct val="100000"/>
              </a:lnSpc>
              <a:spcBef>
                <a:spcPct val="0"/>
              </a:spcBef>
              <a:buClrTx/>
              <a:defRPr sz="1200">
                <a:latin typeface="Arial" charset="0"/>
                <a:ea typeface="MS PGothic" pitchFamily="34" charset="-128"/>
                <a:cs typeface="Arial" charset="0"/>
              </a:defRPr>
            </a:lvl1pPr>
          </a:lstStyle>
          <a:p>
            <a:pPr>
              <a:defRPr/>
            </a:pPr>
            <a:endParaRPr lang="en-US"/>
          </a:p>
        </p:txBody>
      </p:sp>
      <p:sp>
        <p:nvSpPr>
          <p:cNvPr id="119811" name="Rectangle 3"/>
          <p:cNvSpPr>
            <a:spLocks noGrp="1" noChangeArrowheads="1"/>
          </p:cNvSpPr>
          <p:nvPr>
            <p:ph type="dt" idx="1"/>
          </p:nvPr>
        </p:nvSpPr>
        <p:spPr bwMode="auto">
          <a:xfrm>
            <a:off x="3963988" y="0"/>
            <a:ext cx="3032125" cy="463550"/>
          </a:xfrm>
          <a:prstGeom prst="rect">
            <a:avLst/>
          </a:prstGeom>
          <a:noFill/>
          <a:ln w="9525">
            <a:noFill/>
            <a:miter lim="800000"/>
            <a:headEnd/>
            <a:tailEnd/>
          </a:ln>
          <a:effectLst/>
        </p:spPr>
        <p:txBody>
          <a:bodyPr vert="horz" wrap="square" lIns="92945" tIns="46472" rIns="92945" bIns="46472" numCol="1" anchor="t" anchorCtr="0" compatLnSpc="1">
            <a:prstTxWarp prst="textNoShape">
              <a:avLst/>
            </a:prstTxWarp>
          </a:bodyPr>
          <a:lstStyle>
            <a:lvl1pPr algn="r" defTabSz="930275">
              <a:lnSpc>
                <a:spcPct val="100000"/>
              </a:lnSpc>
              <a:spcBef>
                <a:spcPct val="0"/>
              </a:spcBef>
              <a:buClrTx/>
              <a:defRPr sz="1200">
                <a:latin typeface="Arial" charset="0"/>
                <a:ea typeface="MS PGothic" pitchFamily="34" charset="-128"/>
                <a:cs typeface="Arial" charset="0"/>
              </a:defRPr>
            </a:lvl1pPr>
          </a:lstStyle>
          <a:p>
            <a:pPr>
              <a:defRPr/>
            </a:pPr>
            <a:endParaRPr lang="en-US"/>
          </a:p>
        </p:txBody>
      </p:sp>
      <p:sp>
        <p:nvSpPr>
          <p:cNvPr id="36868" name="Rectangle 4"/>
          <p:cNvSpPr>
            <a:spLocks noGrp="1" noRot="1" noChangeAspect="1" noChangeArrowheads="1" noTextEdit="1"/>
          </p:cNvSpPr>
          <p:nvPr>
            <p:ph type="sldImg" idx="2"/>
          </p:nvPr>
        </p:nvSpPr>
        <p:spPr bwMode="auto">
          <a:xfrm>
            <a:off x="1181100" y="695325"/>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3" name="Rectangle 5"/>
          <p:cNvSpPr>
            <a:spLocks noGrp="1" noChangeArrowheads="1"/>
          </p:cNvSpPr>
          <p:nvPr>
            <p:ph type="body" sz="quarter" idx="3"/>
          </p:nvPr>
        </p:nvSpPr>
        <p:spPr bwMode="auto">
          <a:xfrm>
            <a:off x="700088" y="4403725"/>
            <a:ext cx="5597525" cy="4171950"/>
          </a:xfrm>
          <a:prstGeom prst="rect">
            <a:avLst/>
          </a:prstGeom>
          <a:noFill/>
          <a:ln w="9525">
            <a:noFill/>
            <a:miter lim="800000"/>
            <a:headEnd/>
            <a:tailEnd/>
          </a:ln>
          <a:effectLst/>
        </p:spPr>
        <p:txBody>
          <a:bodyPr vert="horz" wrap="square" lIns="92945" tIns="46472" rIns="92945" bIns="4647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9814" name="Rectangle 6"/>
          <p:cNvSpPr>
            <a:spLocks noGrp="1" noChangeArrowheads="1"/>
          </p:cNvSpPr>
          <p:nvPr>
            <p:ph type="ftr" sz="quarter" idx="4"/>
          </p:nvPr>
        </p:nvSpPr>
        <p:spPr bwMode="auto">
          <a:xfrm>
            <a:off x="0" y="8805863"/>
            <a:ext cx="3032125" cy="463550"/>
          </a:xfrm>
          <a:prstGeom prst="rect">
            <a:avLst/>
          </a:prstGeom>
          <a:noFill/>
          <a:ln w="9525">
            <a:noFill/>
            <a:miter lim="800000"/>
            <a:headEnd/>
            <a:tailEnd/>
          </a:ln>
          <a:effectLst/>
        </p:spPr>
        <p:txBody>
          <a:bodyPr vert="horz" wrap="square" lIns="92945" tIns="46472" rIns="92945" bIns="46472" numCol="1" anchor="b" anchorCtr="0" compatLnSpc="1">
            <a:prstTxWarp prst="textNoShape">
              <a:avLst/>
            </a:prstTxWarp>
          </a:bodyPr>
          <a:lstStyle>
            <a:lvl1pPr algn="l" defTabSz="930275">
              <a:lnSpc>
                <a:spcPct val="100000"/>
              </a:lnSpc>
              <a:spcBef>
                <a:spcPct val="0"/>
              </a:spcBef>
              <a:buClrTx/>
              <a:defRPr sz="1200">
                <a:latin typeface="Arial" charset="0"/>
                <a:ea typeface="MS PGothic" pitchFamily="34" charset="-128"/>
                <a:cs typeface="Arial" charset="0"/>
              </a:defRPr>
            </a:lvl1pPr>
          </a:lstStyle>
          <a:p>
            <a:pPr>
              <a:defRPr/>
            </a:pPr>
            <a:endParaRPr lang="en-US"/>
          </a:p>
        </p:txBody>
      </p:sp>
      <p:sp>
        <p:nvSpPr>
          <p:cNvPr id="119815" name="Rectangle 7"/>
          <p:cNvSpPr>
            <a:spLocks noGrp="1" noChangeArrowheads="1"/>
          </p:cNvSpPr>
          <p:nvPr>
            <p:ph type="sldNum" sz="quarter" idx="5"/>
          </p:nvPr>
        </p:nvSpPr>
        <p:spPr bwMode="auto">
          <a:xfrm>
            <a:off x="3963988" y="8805863"/>
            <a:ext cx="3032125" cy="463550"/>
          </a:xfrm>
          <a:prstGeom prst="rect">
            <a:avLst/>
          </a:prstGeom>
          <a:noFill/>
          <a:ln w="9525">
            <a:noFill/>
            <a:miter lim="800000"/>
            <a:headEnd/>
            <a:tailEnd/>
          </a:ln>
          <a:effectLst/>
        </p:spPr>
        <p:txBody>
          <a:bodyPr vert="horz" wrap="square" lIns="92945" tIns="46472" rIns="92945" bIns="46472" numCol="1" anchor="b" anchorCtr="0" compatLnSpc="1">
            <a:prstTxWarp prst="textNoShape">
              <a:avLst/>
            </a:prstTxWarp>
          </a:bodyPr>
          <a:lstStyle>
            <a:lvl1pPr algn="r" defTabSz="930275">
              <a:lnSpc>
                <a:spcPct val="100000"/>
              </a:lnSpc>
              <a:spcBef>
                <a:spcPct val="0"/>
              </a:spcBef>
              <a:buClrTx/>
              <a:defRPr sz="1200">
                <a:latin typeface="Arial" charset="0"/>
                <a:ea typeface="MS PGothic" pitchFamily="34" charset="-128"/>
                <a:cs typeface="Arial" charset="0"/>
              </a:defRPr>
            </a:lvl1pPr>
          </a:lstStyle>
          <a:p>
            <a:pPr>
              <a:defRPr/>
            </a:pPr>
            <a:fld id="{300F55C0-D98A-41A3-8B85-D4098EAF948B}" type="slidenum">
              <a:rPr lang="en-US"/>
              <a:pPr>
                <a:defRPr/>
              </a:pPr>
              <a:t>‹#›</a:t>
            </a:fld>
            <a:endParaRPr lang="en-US"/>
          </a:p>
        </p:txBody>
      </p:sp>
    </p:spTree>
    <p:extLst>
      <p:ext uri="{BB962C8B-B14F-4D97-AF65-F5344CB8AC3E}">
        <p14:creationId xmlns:p14="http://schemas.microsoft.com/office/powerpoint/2010/main" val="249243082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link.springer.com/search?dc.title=OECD&amp;facet-content-type=ReferenceWorkEntry&amp;sortOrder=relevance"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pitchFamily="34" charset="0"/>
              <a:cs typeface="Arial" pitchFamily="34" charset="0"/>
            </a:endParaRP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2000">
                <a:solidFill>
                  <a:schemeClr val="tx1"/>
                </a:solidFill>
                <a:latin typeface="Verdana" pitchFamily="34" charset="0"/>
                <a:ea typeface="ＭＳ Ｐゴシック" pitchFamily="34" charset="-128"/>
              </a:defRPr>
            </a:lvl1pPr>
            <a:lvl2pPr marL="742950" indent="-285750" defTabSz="930275" eaLnBrk="0" hangingPunct="0">
              <a:defRPr sz="2000">
                <a:solidFill>
                  <a:schemeClr val="tx1"/>
                </a:solidFill>
                <a:latin typeface="Verdana" pitchFamily="34" charset="0"/>
                <a:ea typeface="ＭＳ Ｐゴシック" pitchFamily="34" charset="-128"/>
              </a:defRPr>
            </a:lvl2pPr>
            <a:lvl3pPr marL="1143000" indent="-228600" defTabSz="930275" eaLnBrk="0" hangingPunct="0">
              <a:defRPr sz="2000">
                <a:solidFill>
                  <a:schemeClr val="tx1"/>
                </a:solidFill>
                <a:latin typeface="Verdana" pitchFamily="34" charset="0"/>
                <a:ea typeface="ＭＳ Ｐゴシック" pitchFamily="34" charset="-128"/>
              </a:defRPr>
            </a:lvl3pPr>
            <a:lvl4pPr marL="1600200" indent="-228600" defTabSz="930275" eaLnBrk="0" hangingPunct="0">
              <a:defRPr sz="2000">
                <a:solidFill>
                  <a:schemeClr val="tx1"/>
                </a:solidFill>
                <a:latin typeface="Verdana" pitchFamily="34" charset="0"/>
                <a:ea typeface="ＭＳ Ｐゴシック" pitchFamily="34" charset="-128"/>
              </a:defRPr>
            </a:lvl4pPr>
            <a:lvl5pPr marL="2057400" indent="-228600" defTabSz="930275" eaLnBrk="0" hangingPunct="0">
              <a:defRPr sz="2000">
                <a:solidFill>
                  <a:schemeClr val="tx1"/>
                </a:solidFill>
                <a:latin typeface="Verdana" pitchFamily="34" charset="0"/>
                <a:ea typeface="ＭＳ Ｐゴシック" pitchFamily="34" charset="-128"/>
              </a:defRPr>
            </a:lvl5pPr>
            <a:lvl6pPr marL="25146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fld id="{2452F7D6-0E18-456F-AADF-2D605746611A}" type="slidenum">
              <a:rPr lang="en-US" sz="1200" smtClean="0">
                <a:latin typeface="Arial" pitchFamily="34" charset="0"/>
                <a:cs typeface="Arial" pitchFamily="34" charset="0"/>
              </a:rPr>
              <a:pPr eaLnBrk="1" hangingPunct="1"/>
              <a:t>1</a:t>
            </a:fld>
            <a:endParaRPr lang="en-US" sz="1200"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importance of health in labor</a:t>
            </a:r>
            <a:r>
              <a:rPr lang="en-US" baseline="0" dirty="0" smtClean="0"/>
              <a:t> force decisions of older Latvians is suggested by looking at the share of employed and retired for 50+ individuals who do not have difficulties with daily activities. According to Bosch-</a:t>
            </a:r>
            <a:r>
              <a:rPr lang="en-US" baseline="0" dirty="0" err="1" smtClean="0"/>
              <a:t>Supan</a:t>
            </a:r>
            <a:r>
              <a:rPr lang="en-US" baseline="0" dirty="0" smtClean="0"/>
              <a:t>, </a:t>
            </a:r>
            <a:r>
              <a:rPr lang="en-US" baseline="0" dirty="0" err="1" smtClean="0"/>
              <a:t>Brugiavini</a:t>
            </a:r>
            <a:r>
              <a:rPr lang="en-US" baseline="0" dirty="0" smtClean="0"/>
              <a:t>, and </a:t>
            </a:r>
            <a:r>
              <a:rPr lang="en-US" baseline="0" dirty="0" err="1" smtClean="0"/>
              <a:t>Corda</a:t>
            </a:r>
            <a:r>
              <a:rPr lang="en-US" baseline="0" dirty="0" smtClean="0"/>
              <a:t> (2009), the role of health in determining retirement is limited if there is a high frequency of retirement for healthy individuals. </a:t>
            </a:r>
            <a:endParaRPr lang="en-US" baseline="0" dirty="0" smtClean="0"/>
          </a:p>
          <a:p>
            <a:endParaRPr lang="en-US" baseline="0" dirty="0" smtClean="0"/>
          </a:p>
          <a:p>
            <a:r>
              <a:rPr lang="en-US" baseline="0" dirty="0" smtClean="0"/>
              <a:t>Using </a:t>
            </a:r>
            <a:r>
              <a:rPr lang="en-US" baseline="0" dirty="0" smtClean="0"/>
              <a:t>the 2008 wave of the European Social Survey (the latest available for Latvia), we can see if labor force participation of older Latvians improves when the analysis focuses on healthier individuals. The overall labor force participation of 50+ Latvians in this dataset is about 37% (32% employed and 5% unemployed); this is close to the average for the countries in the survey. But we observe that almost half (48%) of Latvians aged 50+ with no functional health limitations are still in paid work, and another 6.7% are in the process of job search. Only a third of older able-bodied Latvians are retired, which is a much lower share than in most other surveyed countries (e.g. France, Hungary, Romania, and Slovenia, all of which have more than half of these relatively healthy older individuals as retired). The fact that labor force participation of older Latvians improves markedly when the analysis is constrained to healthier individuals (from 37% to 55%) points to health concerns as an important barrier to active aging in Latvia.  </a:t>
            </a:r>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13</a:t>
            </a:fld>
            <a:endParaRPr lang="en-US"/>
          </a:p>
        </p:txBody>
      </p:sp>
    </p:spTree>
    <p:extLst>
      <p:ext uri="{BB962C8B-B14F-4D97-AF65-F5344CB8AC3E}">
        <p14:creationId xmlns:p14="http://schemas.microsoft.com/office/powerpoint/2010/main" val="28808790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More evidence on poor</a:t>
            </a:r>
            <a:r>
              <a:rPr lang="en-US" baseline="0" dirty="0" smtClean="0"/>
              <a:t> health as a determinant of retirement is found by looking at older Latvians’ self-reported reasons for quitting work. Health is the most-frequently cited reason for older Latvians (aged 50-69) to leave the labor force, with 27% of male pensioners and 26% of female pensioners citing health / disability as the main reason for their inactivity. The prevalence of inactivity due to health reasons is higher in Latvia than in the EU-15 and Lithuania, but much lower than in Estonia or the Nordic countries. This suggests that </a:t>
            </a:r>
            <a:endParaRPr lang="en-US" baseline="0" dirty="0" smtClean="0"/>
          </a:p>
          <a:p>
            <a:endParaRPr lang="en-US" baseline="0" dirty="0" smtClean="0"/>
          </a:p>
          <a:p>
            <a:pPr marL="228600" indent="-228600">
              <a:buAutoNum type="arabicParenR"/>
            </a:pPr>
            <a:r>
              <a:rPr lang="en-US" baseline="0" dirty="0" smtClean="0"/>
              <a:t>older </a:t>
            </a:r>
            <a:r>
              <a:rPr lang="en-US" baseline="0" dirty="0" smtClean="0"/>
              <a:t>Latvians also face significant non-health-related barriers to employment, such as inability to find a job and insufficient incentives in the SP system. </a:t>
            </a:r>
            <a:endParaRPr lang="en-US" baseline="0" dirty="0" smtClean="0"/>
          </a:p>
          <a:p>
            <a:pPr marL="228600" indent="-228600">
              <a:buAutoNum type="arabicParenR"/>
            </a:pPr>
            <a:r>
              <a:rPr lang="en-US" dirty="0" smtClean="0"/>
              <a:t>In Iceland, the country with the highest participation in the LF for older workers, health is</a:t>
            </a:r>
            <a:r>
              <a:rPr lang="en-US" baseline="0" dirty="0" smtClean="0"/>
              <a:t> a dominant reason to leave work: essentially </a:t>
            </a:r>
            <a:r>
              <a:rPr lang="en-US" baseline="0" dirty="0" err="1" smtClean="0"/>
              <a:t>Icelandics</a:t>
            </a:r>
            <a:r>
              <a:rPr lang="en-US" baseline="0" dirty="0" smtClean="0"/>
              <a:t> works so long that they quit only when they cannot factually work longer</a:t>
            </a:r>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14</a:t>
            </a:fld>
            <a:endParaRPr lang="en-US"/>
          </a:p>
        </p:txBody>
      </p:sp>
    </p:spTree>
    <p:extLst>
      <p:ext uri="{BB962C8B-B14F-4D97-AF65-F5344CB8AC3E}">
        <p14:creationId xmlns:p14="http://schemas.microsoft.com/office/powerpoint/2010/main" val="1569531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special survey on work-related accidents, health problems, and hazardous exposure, conducted in 2007, reveals that Latvia’s working conditions do not seem to contribute significantly to employees’ poor health. Indeed, the prevalence of all three indicators of health safety at work is much lower in Latvia than in Finland or in the average EU country participating in the survey. However, it appears that work-related health problems are more likely to result in severe health limitations in Latvia than in comparators.</a:t>
            </a:r>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15</a:t>
            </a:fld>
            <a:endParaRPr lang="en-US"/>
          </a:p>
        </p:txBody>
      </p:sp>
    </p:spTree>
    <p:extLst>
      <p:ext uri="{BB962C8B-B14F-4D97-AF65-F5344CB8AC3E}">
        <p14:creationId xmlns:p14="http://schemas.microsoft.com/office/powerpoint/2010/main" val="9242838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Given our focus on Active</a:t>
            </a:r>
            <a:r>
              <a:rPr lang="en-US" baseline="0" dirty="0" smtClean="0"/>
              <a:t> Aging, it is important to note that despite the relatively good overall picture of health safety at work in Latvia, it appears that older workers (45+) are more likely to have accidents at work. Other countries in the study did not exhibit an uptick in accidents for older workers: indeed, the accident rate by age is either flat (as in Lithuania) or decreases for older employees, as in Finland. Moreover, older workers in Latvia, especially women, are more likely to be exposed to physical health hazards compared to their younger colleagues. </a:t>
            </a:r>
            <a:endParaRPr lang="en-US" baseline="0" dirty="0" smtClean="0"/>
          </a:p>
          <a:p>
            <a:endParaRPr lang="en-US" baseline="0" dirty="0" smtClean="0"/>
          </a:p>
          <a:p>
            <a:r>
              <a:rPr lang="en-US" baseline="0" dirty="0" smtClean="0"/>
              <a:t>This </a:t>
            </a:r>
            <a:r>
              <a:rPr lang="en-US" baseline="0" dirty="0" smtClean="0"/>
              <a:t>could serve as a rationale to focus policies on adapting workplaces to ensure the health and safety of older employees.</a:t>
            </a:r>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16</a:t>
            </a:fld>
            <a:endParaRPr lang="en-US"/>
          </a:p>
        </p:txBody>
      </p:sp>
    </p:spTree>
    <p:extLst>
      <p:ext uri="{BB962C8B-B14F-4D97-AF65-F5344CB8AC3E}">
        <p14:creationId xmlns:p14="http://schemas.microsoft.com/office/powerpoint/2010/main" val="37775463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pitchFamily="34" charset="0"/>
                <a:cs typeface="Arial" pitchFamily="34" charset="0"/>
              </a:rPr>
              <a:t>Regional Health Report published last year</a:t>
            </a:r>
          </a:p>
          <a:p>
            <a:r>
              <a:rPr lang="en-US" smtClean="0">
                <a:latin typeface="Arial" pitchFamily="34" charset="0"/>
                <a:cs typeface="Arial" pitchFamily="34" charset="0"/>
              </a:rPr>
              <a:t>Reinforce this message for policymakers</a:t>
            </a:r>
          </a:p>
          <a:p>
            <a:r>
              <a:rPr lang="en-US" smtClean="0">
                <a:latin typeface="Arial" pitchFamily="34" charset="0"/>
                <a:cs typeface="Arial" pitchFamily="34" charset="0"/>
              </a:rPr>
              <a:t>Failure to enjoy longer, healthier lives</a:t>
            </a:r>
          </a:p>
          <a:p>
            <a:r>
              <a:rPr lang="en-US" smtClean="0">
                <a:latin typeface="Arial" pitchFamily="34" charset="0"/>
                <a:cs typeface="Arial" pitchFamily="34" charset="0"/>
              </a:rPr>
              <a:t>Avoid the adverse effects which can lead to disability and dependency</a:t>
            </a:r>
          </a:p>
          <a:p>
            <a:pPr marL="0" lvl="1"/>
            <a:r>
              <a:rPr lang="en-US" sz="2400" smtClean="0">
                <a:latin typeface="Arial" pitchFamily="34" charset="0"/>
                <a:cs typeface="Arial" pitchFamily="34" charset="0"/>
              </a:rPr>
              <a:t>Premature mortality has </a:t>
            </a:r>
            <a:r>
              <a:rPr lang="en-US" sz="2200" smtClean="0">
                <a:latin typeface="Arial" pitchFamily="34" charset="0"/>
                <a:cs typeface="Arial" pitchFamily="34" charset="0"/>
              </a:rPr>
              <a:t>slowed</a:t>
            </a:r>
            <a:r>
              <a:rPr lang="en-US" sz="2400" smtClean="0">
                <a:latin typeface="Arial" pitchFamily="34" charset="0"/>
                <a:cs typeface="Arial" pitchFamily="34" charset="0"/>
              </a:rPr>
              <a:t> life expectancy convergence</a:t>
            </a:r>
          </a:p>
          <a:p>
            <a:endParaRPr lang="en-US" smtClean="0">
              <a:latin typeface="Arial" pitchFamily="34" charset="0"/>
              <a:cs typeface="Arial" pitchFamily="34" charset="0"/>
            </a:endParaRPr>
          </a:p>
          <a:p>
            <a:endParaRPr lang="en-US" smtClean="0">
              <a:latin typeface="Arial" pitchFamily="34" charset="0"/>
              <a:cs typeface="Arial" pitchFamily="34" charset="0"/>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2000">
                <a:solidFill>
                  <a:schemeClr val="tx1"/>
                </a:solidFill>
                <a:latin typeface="Verdana" pitchFamily="34" charset="0"/>
                <a:ea typeface="ＭＳ Ｐゴシック" pitchFamily="34" charset="-128"/>
              </a:defRPr>
            </a:lvl1pPr>
            <a:lvl2pPr marL="742950" indent="-285750" defTabSz="930275" eaLnBrk="0" hangingPunct="0">
              <a:defRPr sz="2000">
                <a:solidFill>
                  <a:schemeClr val="tx1"/>
                </a:solidFill>
                <a:latin typeface="Verdana" pitchFamily="34" charset="0"/>
                <a:ea typeface="ＭＳ Ｐゴシック" pitchFamily="34" charset="-128"/>
              </a:defRPr>
            </a:lvl2pPr>
            <a:lvl3pPr marL="1143000" indent="-228600" defTabSz="930275" eaLnBrk="0" hangingPunct="0">
              <a:defRPr sz="2000">
                <a:solidFill>
                  <a:schemeClr val="tx1"/>
                </a:solidFill>
                <a:latin typeface="Verdana" pitchFamily="34" charset="0"/>
                <a:ea typeface="ＭＳ Ｐゴシック" pitchFamily="34" charset="-128"/>
              </a:defRPr>
            </a:lvl3pPr>
            <a:lvl4pPr marL="1600200" indent="-228600" defTabSz="930275" eaLnBrk="0" hangingPunct="0">
              <a:defRPr sz="2000">
                <a:solidFill>
                  <a:schemeClr val="tx1"/>
                </a:solidFill>
                <a:latin typeface="Verdana" pitchFamily="34" charset="0"/>
                <a:ea typeface="ＭＳ Ｐゴシック" pitchFamily="34" charset="-128"/>
              </a:defRPr>
            </a:lvl4pPr>
            <a:lvl5pPr marL="2057400" indent="-228600" defTabSz="930275" eaLnBrk="0" hangingPunct="0">
              <a:defRPr sz="2000">
                <a:solidFill>
                  <a:schemeClr val="tx1"/>
                </a:solidFill>
                <a:latin typeface="Verdana" pitchFamily="34" charset="0"/>
                <a:ea typeface="ＭＳ Ｐゴシック" pitchFamily="34" charset="-128"/>
              </a:defRPr>
            </a:lvl5pPr>
            <a:lvl6pPr marL="25146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fld id="{BFD779E8-5226-49FA-B54C-0D052452AFDC}" type="slidenum">
              <a:rPr lang="en-US" sz="1200" smtClean="0">
                <a:latin typeface="Arial" pitchFamily="34" charset="0"/>
                <a:cs typeface="Arial" pitchFamily="34" charset="0"/>
              </a:rPr>
              <a:pPr eaLnBrk="1" hangingPunct="1"/>
              <a:t>17</a:t>
            </a:fld>
            <a:endParaRPr lang="en-US" sz="1200"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Studies</a:t>
            </a:r>
            <a:r>
              <a:rPr lang="en-US" baseline="0" dirty="0" smtClean="0"/>
              <a:t> show that some Western European countries have been able to achieve not only increases in life expectancy but also increases in the share of the lifetime spent with health problems and disabilities. For example, a study in Denmark demonstrates that during the period rom 1994 to 2005, life expectancy for 65-year-old men increased by almost 2 years (from 14.1 to 16 years). More importantly, the period that 65-year-old men can expect to spend without long-standing limiting illnesses grew by 2.6 years, which implies a longer period of activity and a shorter period of dependency. </a:t>
            </a:r>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19</a:t>
            </a:fld>
            <a:endParaRPr lang="en-US"/>
          </a:p>
        </p:txBody>
      </p:sp>
    </p:spTree>
    <p:extLst>
      <p:ext uri="{BB962C8B-B14F-4D97-AF65-F5344CB8AC3E}">
        <p14:creationId xmlns:p14="http://schemas.microsoft.com/office/powerpoint/2010/main" val="15946973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Later-born cohorts have also been found to develop higher levels of fluid intelligence in youth and early adulthood: the so-called Flynn effect,</a:t>
            </a:r>
            <a:r>
              <a:rPr lang="en-US" baseline="0" dirty="0" smtClean="0"/>
              <a:t> which persists into older ages. Using a panel survey of UK population aged 50+, the authors found a significant increase in word recall and verbal fluency for cohorts born 5 years after their comparators. Indeed, authors’ projections suggest that such if such improvement across cohort lines continue into the future, they will more than offset the effects of aging on cognitive abilities: “In sum, population aging is not destined to imply lower cognitive ability levels and does not need to result in declining cognitive functioning among the 50+ age group. As age-related levels of cognitive functioning change over time because of cohort replacement, individuals of a given age will experience a different level of cognitive functioning in later periods of their lives. The current cohort effects in cognitive functioning indicate that the 50+ population of the UK could be more cognitively able in 2042 than in 2002 in spite of population aging.”</a:t>
            </a:r>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20</a:t>
            </a:fld>
            <a:endParaRPr lang="en-US"/>
          </a:p>
        </p:txBody>
      </p:sp>
    </p:spTree>
    <p:extLst>
      <p:ext uri="{BB962C8B-B14F-4D97-AF65-F5344CB8AC3E}">
        <p14:creationId xmlns:p14="http://schemas.microsoft.com/office/powerpoint/2010/main" val="15946973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Moreover,</a:t>
            </a:r>
            <a:r>
              <a:rPr lang="en-US" baseline="0" dirty="0" smtClean="0"/>
              <a:t> we now know that cognitive performance at older ages can be maintained (and even improved!) by physical exercise. A meta-analysis study demonstrated that cardiovascular / aerobic fitness training (by itself or in combination with strength training) can significantly increase performance on executive control tasks, cognitive control tasks, </a:t>
            </a:r>
            <a:r>
              <a:rPr lang="en-US" baseline="0" dirty="0" err="1" smtClean="0"/>
              <a:t>visuo</a:t>
            </a:r>
            <a:r>
              <a:rPr lang="en-US" baseline="0" dirty="0" smtClean="0"/>
              <a:t>-spatial or memory tasks, and reaction time. More recent research demonstrated that cardiovascular training can improve the efficiency of neural processing.</a:t>
            </a:r>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21</a:t>
            </a:fld>
            <a:endParaRPr lang="en-US"/>
          </a:p>
        </p:txBody>
      </p:sp>
    </p:spTree>
    <p:extLst>
      <p:ext uri="{BB962C8B-B14F-4D97-AF65-F5344CB8AC3E}">
        <p14:creationId xmlns:p14="http://schemas.microsoft.com/office/powerpoint/2010/main" val="15946973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Current health challenges can be managed in Latvia</a:t>
            </a:r>
            <a:r>
              <a:rPr lang="en-US" baseline="0" dirty="0" smtClean="0"/>
              <a:t> by learning from older European countries and adapting interventions that have been prove to work. P</a:t>
            </a:r>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22</a:t>
            </a:fld>
            <a:endParaRPr lang="en-US"/>
          </a:p>
        </p:txBody>
      </p:sp>
    </p:spTree>
    <p:extLst>
      <p:ext uri="{BB962C8B-B14F-4D97-AF65-F5344CB8AC3E}">
        <p14:creationId xmlns:p14="http://schemas.microsoft.com/office/powerpoint/2010/main" val="7806608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cs typeface="Arial" pitchFamily="34" charset="0"/>
              </a:rPr>
              <a:t>Interventions for Healthier Aging</a:t>
            </a:r>
          </a:p>
          <a:p>
            <a:endParaRPr lang="en-US" dirty="0" smtClean="0">
              <a:latin typeface="Arial" pitchFamily="34" charset="0"/>
              <a:cs typeface="Arial" pitchFamily="34" charset="0"/>
            </a:endParaRPr>
          </a:p>
          <a:p>
            <a:r>
              <a:rPr lang="en-US" dirty="0" smtClean="0">
                <a:latin typeface="Arial" pitchFamily="34" charset="0"/>
                <a:cs typeface="Arial" pitchFamily="34" charset="0"/>
              </a:rPr>
              <a:t>Outline of interventions that can promote improve health amongst those aged 25-45 </a:t>
            </a:r>
          </a:p>
          <a:p>
            <a:r>
              <a:rPr lang="en-US" dirty="0" smtClean="0">
                <a:latin typeface="Arial" pitchFamily="34" charset="0"/>
                <a:cs typeface="Arial" pitchFamily="34" charset="0"/>
              </a:rPr>
              <a:t>Focused around cardiovascular revolution</a:t>
            </a:r>
          </a:p>
          <a:p>
            <a:r>
              <a:rPr lang="en-US" dirty="0" smtClean="0">
                <a:latin typeface="Arial" pitchFamily="34" charset="0"/>
                <a:cs typeface="Arial" pitchFamily="34" charset="0"/>
              </a:rPr>
              <a:t>Main messages from ECA’s regional health report</a:t>
            </a:r>
          </a:p>
          <a:p>
            <a:pPr lvl="1"/>
            <a:r>
              <a:rPr lang="en-US" dirty="0" smtClean="0">
                <a:latin typeface="Arial" pitchFamily="34" charset="0"/>
                <a:cs typeface="Arial" pitchFamily="34" charset="0"/>
              </a:rPr>
              <a:t>changing individual behavior related to diet and alcohol and tobacco consumption</a:t>
            </a:r>
          </a:p>
          <a:p>
            <a:pPr lvl="1"/>
            <a:r>
              <a:rPr lang="en-US" dirty="0" smtClean="0">
                <a:latin typeface="Arial" pitchFamily="34" charset="0"/>
                <a:cs typeface="Arial" pitchFamily="34" charset="0"/>
              </a:rPr>
              <a:t>strengthening management of chronic diseases</a:t>
            </a:r>
          </a:p>
          <a:p>
            <a:pPr lvl="1"/>
            <a:r>
              <a:rPr lang="en-US" dirty="0" smtClean="0">
                <a:latin typeface="Arial" pitchFamily="34" charset="0"/>
                <a:cs typeface="Arial" pitchFamily="34" charset="0"/>
              </a:rPr>
              <a:t>shifting from hospital to outpatient, preventive, and community-based care</a:t>
            </a:r>
          </a:p>
          <a:p>
            <a:endParaRPr lang="en-US" dirty="0" smtClean="0">
              <a:latin typeface="Arial" pitchFamily="34" charset="0"/>
              <a:cs typeface="Arial" pitchFamily="34" charset="0"/>
            </a:endParaRP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2000">
                <a:solidFill>
                  <a:schemeClr val="tx1"/>
                </a:solidFill>
                <a:latin typeface="Verdana" pitchFamily="34" charset="0"/>
                <a:ea typeface="ＭＳ Ｐゴシック" pitchFamily="34" charset="-128"/>
              </a:defRPr>
            </a:lvl1pPr>
            <a:lvl2pPr marL="742950" indent="-285750" defTabSz="930275" eaLnBrk="0" hangingPunct="0">
              <a:defRPr sz="2000">
                <a:solidFill>
                  <a:schemeClr val="tx1"/>
                </a:solidFill>
                <a:latin typeface="Verdana" pitchFamily="34" charset="0"/>
                <a:ea typeface="ＭＳ Ｐゴシック" pitchFamily="34" charset="-128"/>
              </a:defRPr>
            </a:lvl2pPr>
            <a:lvl3pPr marL="1143000" indent="-228600" defTabSz="930275" eaLnBrk="0" hangingPunct="0">
              <a:defRPr sz="2000">
                <a:solidFill>
                  <a:schemeClr val="tx1"/>
                </a:solidFill>
                <a:latin typeface="Verdana" pitchFamily="34" charset="0"/>
                <a:ea typeface="ＭＳ Ｐゴシック" pitchFamily="34" charset="-128"/>
              </a:defRPr>
            </a:lvl3pPr>
            <a:lvl4pPr marL="1600200" indent="-228600" defTabSz="930275" eaLnBrk="0" hangingPunct="0">
              <a:defRPr sz="2000">
                <a:solidFill>
                  <a:schemeClr val="tx1"/>
                </a:solidFill>
                <a:latin typeface="Verdana" pitchFamily="34" charset="0"/>
                <a:ea typeface="ＭＳ Ｐゴシック" pitchFamily="34" charset="-128"/>
              </a:defRPr>
            </a:lvl4pPr>
            <a:lvl5pPr marL="2057400" indent="-228600" defTabSz="930275" eaLnBrk="0" hangingPunct="0">
              <a:defRPr sz="2000">
                <a:solidFill>
                  <a:schemeClr val="tx1"/>
                </a:solidFill>
                <a:latin typeface="Verdana" pitchFamily="34" charset="0"/>
                <a:ea typeface="ＭＳ Ｐゴシック" pitchFamily="34" charset="-128"/>
              </a:defRPr>
            </a:lvl5pPr>
            <a:lvl6pPr marL="25146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fld id="{C27A29FA-D3CD-4EBD-B6DB-80A1075798CA}" type="slidenum">
              <a:rPr lang="en-US" sz="1200" smtClean="0">
                <a:latin typeface="Arial" pitchFamily="34" charset="0"/>
                <a:cs typeface="Arial" pitchFamily="34" charset="0"/>
              </a:rPr>
              <a:pPr eaLnBrk="1" hangingPunct="1"/>
              <a:t>24</a:t>
            </a:fld>
            <a:endParaRPr lang="en-US" sz="1200"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eaLnBrk="1" fontAlgn="auto" hangingPunct="1">
              <a:spcBef>
                <a:spcPts val="0"/>
              </a:spcBef>
              <a:spcAft>
                <a:spcPts val="0"/>
              </a:spcAft>
              <a:defRPr/>
            </a:pPr>
            <a:r>
              <a:rPr lang="en-US" dirty="0">
                <a:latin typeface="+mn-lt"/>
                <a:cs typeface="+mn-cs"/>
              </a:rPr>
              <a:t>Of all the regions of the world, ECA (excluding the EU-15) has experienced the least gains in life expectancy since the 1960s.</a:t>
            </a:r>
          </a:p>
          <a:p>
            <a:pPr defTabSz="929579" eaLnBrk="1" fontAlgn="auto" hangingPunct="1">
              <a:spcBef>
                <a:spcPts val="0"/>
              </a:spcBef>
              <a:spcAft>
                <a:spcPts val="0"/>
              </a:spcAft>
              <a:defRPr/>
            </a:pPr>
            <a:endParaRPr lang="en-US" dirty="0">
              <a:latin typeface="+mn-lt"/>
              <a:cs typeface="+mn-cs"/>
            </a:endParaRPr>
          </a:p>
          <a:p>
            <a:pPr defTabSz="929579" eaLnBrk="1" fontAlgn="auto" hangingPunct="1">
              <a:spcBef>
                <a:spcPts val="0"/>
              </a:spcBef>
              <a:spcAft>
                <a:spcPts val="0"/>
              </a:spcAft>
              <a:defRPr/>
            </a:pPr>
            <a:r>
              <a:rPr lang="en-US" dirty="0">
                <a:latin typeface="+mn-lt"/>
                <a:cs typeface="+mn-cs"/>
              </a:rPr>
              <a:t>Since 1960, people in ECA have added just nine years to their life expectancy, whereas Latin America and the Caribbean—another middle-income region with rapidly aging populations—has achieved doubled this and the East Asia and Pacific region nearly tripled it. A person now born in ECA could expect to live 76 years: a full five years less than a counterpart in EU-15. This divergence is even starker if better performers such as Turkey and the Western Balkans are excluded from the total. </a:t>
            </a:r>
          </a:p>
          <a:p>
            <a:pPr defTabSz="929579" eaLnBrk="1" fontAlgn="auto" hangingPunct="1">
              <a:spcBef>
                <a:spcPts val="0"/>
              </a:spcBef>
              <a:spcAft>
                <a:spcPts val="0"/>
              </a:spcAft>
              <a:defRPr/>
            </a:pPr>
            <a:endParaRPr lang="en-US" dirty="0">
              <a:latin typeface="+mn-lt"/>
              <a:cs typeface="+mn-cs"/>
            </a:endParaRPr>
          </a:p>
          <a:p>
            <a:pPr defTabSz="929579" eaLnBrk="1" fontAlgn="auto" hangingPunct="1">
              <a:spcBef>
                <a:spcPts val="0"/>
              </a:spcBef>
              <a:spcAft>
                <a:spcPts val="0"/>
              </a:spcAft>
              <a:defRPr/>
            </a:pPr>
            <a:r>
              <a:rPr lang="en-US" dirty="0">
                <a:latin typeface="+mn-lt"/>
                <a:cs typeface="+mn-cs"/>
              </a:rPr>
              <a:t>In essence, although the number of older people is inexorably rising in ECA, many people’s lives are shorter than they could be. </a:t>
            </a:r>
          </a:p>
          <a:p>
            <a:endParaRPr lang="en-US" dirty="0"/>
          </a:p>
        </p:txBody>
      </p:sp>
      <p:sp>
        <p:nvSpPr>
          <p:cNvPr id="4" name="Slide Number Placeholder 3"/>
          <p:cNvSpPr>
            <a:spLocks noGrp="1"/>
          </p:cNvSpPr>
          <p:nvPr>
            <p:ph type="sldNum" sz="quarter" idx="10"/>
          </p:nvPr>
        </p:nvSpPr>
        <p:spPr/>
        <p:txBody>
          <a:bodyPr/>
          <a:lstStyle/>
          <a:p>
            <a:fld id="{DF386755-CE80-4672-B284-6A8AA84B0FAE}" type="slidenum">
              <a:rPr lang="en-US" smtClean="0"/>
              <a:t>3</a:t>
            </a:fld>
            <a:endParaRPr lang="en-US"/>
          </a:p>
        </p:txBody>
      </p:sp>
    </p:spTree>
    <p:extLst>
      <p:ext uri="{BB962C8B-B14F-4D97-AF65-F5344CB8AC3E}">
        <p14:creationId xmlns:p14="http://schemas.microsoft.com/office/powerpoint/2010/main" val="10721081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300" b="1" dirty="0"/>
              <a:t>- Initial condition</a:t>
            </a:r>
            <a:r>
              <a:rPr lang="en-US" sz="1300" dirty="0"/>
              <a:t>:</a:t>
            </a:r>
            <a:r>
              <a:rPr lang="en-US" sz="1300" b="1" dirty="0"/>
              <a:t> </a:t>
            </a:r>
            <a:r>
              <a:rPr lang="en-US" sz="1300" dirty="0"/>
              <a:t>Early 1970s, Finland’s coronary mortality  highest in the world; North Karelia’s rate 40% worse</a:t>
            </a:r>
          </a:p>
          <a:p>
            <a:pPr defTabSz="929591">
              <a:defRPr/>
            </a:pPr>
            <a:endParaRPr lang="en-US" sz="1300" dirty="0"/>
          </a:p>
          <a:p>
            <a:pPr marL="230784" lvl="1" defTabSz="929591">
              <a:tabLst>
                <a:tab pos="401855" algn="l"/>
              </a:tabLst>
              <a:defRPr/>
            </a:pPr>
            <a:r>
              <a:rPr lang="en-US" sz="1300" dirty="0"/>
              <a:t>About 75% of the observed decline in coronary mortality in middle-aged men in Finland can be explained by decline in blood pressure, cholesterol and smoking</a:t>
            </a:r>
          </a:p>
          <a:p>
            <a:pPr marL="230784" lvl="1" defTabSz="929591">
              <a:tabLst>
                <a:tab pos="401855" algn="l"/>
              </a:tabLst>
              <a:defRPr/>
            </a:pPr>
            <a:r>
              <a:rPr lang="en-US" sz="1300" dirty="0"/>
              <a:t>Project’s principal preventive strategy: a community based approach in which preventive interventions were targeted not only at people living with a chronic condition, or even those at high risk, but at the whole population</a:t>
            </a:r>
          </a:p>
          <a:p>
            <a:pPr marL="230784" lvl="1" defTabSz="929591">
              <a:tabLst>
                <a:tab pos="401855" algn="l"/>
              </a:tabLst>
              <a:defRPr/>
            </a:pPr>
            <a:r>
              <a:rPr lang="en-US" sz="1300" dirty="0"/>
              <a:t>After 5 years went national</a:t>
            </a:r>
          </a:p>
          <a:p>
            <a:pPr defTabSz="929591">
              <a:defRPr/>
            </a:pPr>
            <a:endParaRPr lang="en-US" sz="1300" dirty="0"/>
          </a:p>
          <a:p>
            <a:pPr marL="174299" indent="-174299" defTabSz="929591">
              <a:buFontTx/>
              <a:buChar char="-"/>
              <a:defRPr/>
            </a:pPr>
            <a:r>
              <a:rPr lang="en-US" sz="1300" b="1" dirty="0"/>
              <a:t>Interventions</a:t>
            </a:r>
            <a:r>
              <a:rPr lang="en-US" sz="1300" dirty="0"/>
              <a:t>, e.g.: </a:t>
            </a:r>
          </a:p>
          <a:p>
            <a:pPr defTabSz="929591">
              <a:defRPr/>
            </a:pPr>
            <a:endParaRPr lang="en-US" sz="1300" dirty="0"/>
          </a:p>
          <a:p>
            <a:pPr marL="230784" lvl="1">
              <a:tabLst>
                <a:tab pos="401855" algn="l"/>
              </a:tabLst>
            </a:pPr>
            <a:r>
              <a:rPr lang="en-US" sz="1600" dirty="0"/>
              <a:t>Education campaigns, national and community based</a:t>
            </a:r>
          </a:p>
          <a:p>
            <a:pPr marL="230784" lvl="1">
              <a:tabLst>
                <a:tab pos="401855" algn="l"/>
              </a:tabLst>
            </a:pPr>
            <a:r>
              <a:rPr lang="en-US" sz="1600" dirty="0"/>
              <a:t>Early reality-TV show on high risk people adopting healthy lifestyles, one-quarter to half of the country watched</a:t>
            </a:r>
          </a:p>
          <a:p>
            <a:pPr marL="230784" lvl="1" defTabSz="929591">
              <a:tabLst>
                <a:tab pos="401855" algn="l"/>
              </a:tabLst>
              <a:defRPr/>
            </a:pPr>
            <a:r>
              <a:rPr lang="en-US" sz="1600" dirty="0"/>
              <a:t>A national housewives group devoted to educating its members about nutrition, kitchen efficiency and household budgeting</a:t>
            </a:r>
          </a:p>
          <a:p>
            <a:pPr marL="230784" lvl="1">
              <a:tabLst>
                <a:tab pos="401855" algn="l"/>
              </a:tabLst>
            </a:pPr>
            <a:r>
              <a:rPr lang="en-US" sz="1600" dirty="0"/>
              <a:t>Food labeling, reduced dairy subsidy, anti smoking</a:t>
            </a:r>
          </a:p>
          <a:p>
            <a:pPr marL="230784" lvl="1">
              <a:tabLst>
                <a:tab pos="401855" algn="l"/>
              </a:tabLst>
            </a:pPr>
            <a:r>
              <a:rPr lang="en-US" sz="1600" dirty="0"/>
              <a:t>Healthy school and workplace lunches</a:t>
            </a:r>
          </a:p>
          <a:p>
            <a:pPr marL="230784" lvl="1">
              <a:tabLst>
                <a:tab pos="401855" algn="l"/>
              </a:tabLst>
            </a:pPr>
            <a:r>
              <a:rPr lang="en-US" sz="1600" dirty="0"/>
              <a:t>Cholesterol-lowering competitions between towns</a:t>
            </a:r>
          </a:p>
          <a:p>
            <a:pPr marL="230784" lvl="1">
              <a:tabLst>
                <a:tab pos="401855" algn="l"/>
              </a:tabLst>
            </a:pPr>
            <a:r>
              <a:rPr lang="en-US" sz="1600" dirty="0"/>
              <a:t>Physical activity (e.g. promotion of Nordic walking)</a:t>
            </a:r>
          </a:p>
          <a:p>
            <a:pPr marL="230784" lvl="1">
              <a:tabLst>
                <a:tab pos="401855" algn="l"/>
              </a:tabLst>
            </a:pPr>
            <a:endParaRPr lang="en-US" sz="1600" dirty="0"/>
          </a:p>
          <a:p>
            <a:pPr marL="0" lvl="1" defTabSz="929591">
              <a:defRPr/>
            </a:pPr>
            <a:r>
              <a:rPr lang="en-US" sz="1300" b="1" dirty="0"/>
              <a:t>- Results</a:t>
            </a:r>
            <a:r>
              <a:rPr lang="en-US" sz="1300" dirty="0"/>
              <a:t>:</a:t>
            </a:r>
            <a:r>
              <a:rPr lang="en-US" sz="1300" b="1" dirty="0"/>
              <a:t> </a:t>
            </a:r>
            <a:r>
              <a:rPr lang="en-US" sz="1300" dirty="0"/>
              <a:t>About 75% of the observed decline in coronary mortality in middle-aged men in Finland can be explained by decline in blood pressure, cholesterol and smoking</a:t>
            </a:r>
          </a:p>
          <a:p>
            <a:endParaRPr lang="en-US" sz="1300" dirty="0"/>
          </a:p>
          <a:p>
            <a:pPr marL="230784" lvl="1" defTabSz="929591">
              <a:tabLst>
                <a:tab pos="401855" algn="l"/>
              </a:tabLst>
              <a:defRPr/>
            </a:pPr>
            <a:r>
              <a:rPr lang="en-US" sz="1300" dirty="0"/>
              <a:t>Changed diet and exercise behavior</a:t>
            </a:r>
          </a:p>
          <a:p>
            <a:pPr marL="230784" lvl="1">
              <a:tabLst>
                <a:tab pos="401855" algn="l"/>
              </a:tabLst>
            </a:pPr>
            <a:endParaRPr lang="en-US" sz="1600" dirty="0"/>
          </a:p>
          <a:p>
            <a:pPr marL="230784" lvl="1">
              <a:tabLst>
                <a:tab pos="401855" algn="l"/>
              </a:tabLst>
            </a:pPr>
            <a:endParaRPr lang="en-US" sz="1600" dirty="0"/>
          </a:p>
          <a:p>
            <a:pPr marL="174299" indent="-174299" defTabSz="929591">
              <a:buFontTx/>
              <a:buChar char="-"/>
              <a:defRPr/>
            </a:pPr>
            <a:r>
              <a:rPr lang="en-US" sz="1300" b="1" dirty="0"/>
              <a:t>Cost-effective</a:t>
            </a:r>
            <a:r>
              <a:rPr lang="en-US" sz="1300" dirty="0"/>
              <a:t>: </a:t>
            </a:r>
          </a:p>
          <a:p>
            <a:pPr defTabSz="929591">
              <a:defRPr/>
            </a:pPr>
            <a:endParaRPr lang="en-US" sz="1300" dirty="0"/>
          </a:p>
          <a:p>
            <a:pPr marL="230784" lvl="1" defTabSz="929591">
              <a:tabLst>
                <a:tab pos="401855" algn="l"/>
              </a:tabLst>
              <a:defRPr/>
            </a:pPr>
            <a:r>
              <a:rPr lang="en-US" sz="1300" dirty="0"/>
              <a:t>North Karelia Project during the height of its efforts 1971-1979, spent just $1.75 million total (about $4.8 million in today’s dollars). Low partly because the project used existing infrastructure, working to make health care and university resources more effective. Reduced numbers of heart attacks and strokes saved the country an estimated $2 million (about $5.5 million today), and the reduction in disability pensions saved another $4 million (now $10.9 million).</a:t>
            </a:r>
          </a:p>
          <a:p>
            <a:pPr marL="230784" lvl="1">
              <a:tabLst>
                <a:tab pos="401855" algn="l"/>
              </a:tabLst>
            </a:pPr>
            <a:endParaRPr lang="en-US" sz="1600" dirty="0"/>
          </a:p>
          <a:p>
            <a:pPr marL="232398" indent="-232398" defTabSz="929591">
              <a:buFontTx/>
              <a:buAutoNum type="arabicParenBoth"/>
              <a:defRPr/>
            </a:pPr>
            <a:endParaRPr lang="en-US" sz="1300" dirty="0"/>
          </a:p>
          <a:p>
            <a:endParaRPr lang="en-US" dirty="0"/>
          </a:p>
        </p:txBody>
      </p:sp>
      <p:sp>
        <p:nvSpPr>
          <p:cNvPr id="4" name="Slide Number Placeholder 3"/>
          <p:cNvSpPr>
            <a:spLocks noGrp="1"/>
          </p:cNvSpPr>
          <p:nvPr>
            <p:ph type="sldNum" sz="quarter" idx="10"/>
          </p:nvPr>
        </p:nvSpPr>
        <p:spPr/>
        <p:txBody>
          <a:bodyPr/>
          <a:lstStyle/>
          <a:p>
            <a:fld id="{33AC561D-5F7C-4B9E-8AC3-00B2C0D3FE5E}" type="slidenum">
              <a:rPr lang="en-US" smtClean="0"/>
              <a:pPr/>
              <a:t>25</a:t>
            </a:fld>
            <a:endParaRPr lang="en-US"/>
          </a:p>
        </p:txBody>
      </p:sp>
    </p:spTree>
    <p:extLst>
      <p:ext uri="{BB962C8B-B14F-4D97-AF65-F5344CB8AC3E}">
        <p14:creationId xmlns:p14="http://schemas.microsoft.com/office/powerpoint/2010/main" val="6673922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Arial" pitchFamily="34" charset="0"/>
                <a:cs typeface="Arial" pitchFamily="34" charset="0"/>
              </a:rPr>
              <a:t>GP and social worker assessment for LTC</a:t>
            </a:r>
          </a:p>
          <a:p>
            <a:r>
              <a:rPr lang="en-US" dirty="0" smtClean="0">
                <a:latin typeface="Arial" pitchFamily="34" charset="0"/>
                <a:cs typeface="Arial" pitchFamily="34" charset="0"/>
              </a:rPr>
              <a:t>See Annex slides on heart checkup</a:t>
            </a:r>
            <a:r>
              <a:rPr lang="en-US" baseline="0" dirty="0" smtClean="0">
                <a:latin typeface="Arial" pitchFamily="34" charset="0"/>
                <a:cs typeface="Arial" pitchFamily="34" charset="0"/>
              </a:rPr>
              <a:t> and diagnostics / treatment</a:t>
            </a:r>
            <a:endParaRPr lang="en-US" dirty="0" smtClean="0">
              <a:latin typeface="Arial" pitchFamily="34" charset="0"/>
              <a:cs typeface="Arial" pitchFamily="34" charset="0"/>
            </a:endParaRP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2000">
                <a:solidFill>
                  <a:schemeClr val="tx1"/>
                </a:solidFill>
                <a:latin typeface="Verdana" pitchFamily="34" charset="0"/>
                <a:ea typeface="ＭＳ Ｐゴシック" pitchFamily="34" charset="-128"/>
              </a:defRPr>
            </a:lvl1pPr>
            <a:lvl2pPr marL="742950" indent="-285750" defTabSz="930275" eaLnBrk="0" hangingPunct="0">
              <a:defRPr sz="2000">
                <a:solidFill>
                  <a:schemeClr val="tx1"/>
                </a:solidFill>
                <a:latin typeface="Verdana" pitchFamily="34" charset="0"/>
                <a:ea typeface="ＭＳ Ｐゴシック" pitchFamily="34" charset="-128"/>
              </a:defRPr>
            </a:lvl2pPr>
            <a:lvl3pPr marL="1143000" indent="-228600" defTabSz="930275" eaLnBrk="0" hangingPunct="0">
              <a:defRPr sz="2000">
                <a:solidFill>
                  <a:schemeClr val="tx1"/>
                </a:solidFill>
                <a:latin typeface="Verdana" pitchFamily="34" charset="0"/>
                <a:ea typeface="ＭＳ Ｐゴシック" pitchFamily="34" charset="-128"/>
              </a:defRPr>
            </a:lvl3pPr>
            <a:lvl4pPr marL="1600200" indent="-228600" defTabSz="930275" eaLnBrk="0" hangingPunct="0">
              <a:defRPr sz="2000">
                <a:solidFill>
                  <a:schemeClr val="tx1"/>
                </a:solidFill>
                <a:latin typeface="Verdana" pitchFamily="34" charset="0"/>
                <a:ea typeface="ＭＳ Ｐゴシック" pitchFamily="34" charset="-128"/>
              </a:defRPr>
            </a:lvl4pPr>
            <a:lvl5pPr marL="2057400" indent="-228600" defTabSz="930275" eaLnBrk="0" hangingPunct="0">
              <a:defRPr sz="2000">
                <a:solidFill>
                  <a:schemeClr val="tx1"/>
                </a:solidFill>
                <a:latin typeface="Verdana" pitchFamily="34" charset="0"/>
                <a:ea typeface="ＭＳ Ｐゴシック" pitchFamily="34" charset="-128"/>
              </a:defRPr>
            </a:lvl5pPr>
            <a:lvl6pPr marL="25146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fld id="{63C1EE33-5A69-4AB3-9577-A7F1F643FC92}" type="slidenum">
              <a:rPr lang="en-US" sz="1200" smtClean="0">
                <a:latin typeface="Arial" pitchFamily="34" charset="0"/>
                <a:cs typeface="Arial" pitchFamily="34" charset="0"/>
              </a:rPr>
              <a:pPr eaLnBrk="1" hangingPunct="1"/>
              <a:t>26</a:t>
            </a:fld>
            <a:endParaRPr lang="en-US" sz="1200" smtClean="0">
              <a:latin typeface="Arial" pitchFamily="34" charset="0"/>
              <a:cs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a:latin typeface="+mn-lt"/>
                <a:cs typeface="+mn-cs"/>
              </a:rPr>
              <a:t>LTC depends on several factors: </a:t>
            </a:r>
          </a:p>
          <a:p>
            <a:pPr>
              <a:defRPr/>
            </a:pPr>
            <a:r>
              <a:rPr lang="en-US" dirty="0" err="1">
                <a:latin typeface="+mn-lt"/>
                <a:cs typeface="+mn-cs"/>
              </a:rPr>
              <a:t>i</a:t>
            </a:r>
            <a:r>
              <a:rPr lang="en-US" dirty="0">
                <a:latin typeface="+mn-lt"/>
                <a:cs typeface="+mn-cs"/>
              </a:rPr>
              <a:t>) first, the size of the older population (+65), especially the very old (+75) </a:t>
            </a:r>
          </a:p>
          <a:p>
            <a:pPr>
              <a:defRPr/>
            </a:pPr>
            <a:r>
              <a:rPr lang="en-US" dirty="0">
                <a:latin typeface="+mn-lt"/>
                <a:cs typeface="+mn-cs"/>
              </a:rPr>
              <a:t>ii) the percentage of older people dependent or severely dependent, and therefore requiring help with Activities of Daily Living (ADL)</a:t>
            </a:r>
          </a:p>
          <a:p>
            <a:pPr>
              <a:defRPr/>
            </a:pPr>
            <a:endParaRPr lang="en-US" dirty="0">
              <a:latin typeface="+mn-lt"/>
              <a:cs typeface="+mn-cs"/>
            </a:endParaRPr>
          </a:p>
          <a:p>
            <a:pPr>
              <a:defRPr/>
            </a:pPr>
            <a:r>
              <a:rPr lang="en-US" dirty="0">
                <a:latin typeface="+mn-lt"/>
                <a:cs typeface="+mn-cs"/>
              </a:rPr>
              <a:t>There is a consensus for projections for increases in health expenditure that non-demographic factors are more important than demographic factors, </a:t>
            </a:r>
          </a:p>
          <a:p>
            <a:pPr>
              <a:defRPr/>
            </a:pPr>
            <a:endParaRPr lang="en-US" dirty="0">
              <a:latin typeface="+mn-lt"/>
              <a:cs typeface="+mn-cs"/>
            </a:endParaRPr>
          </a:p>
          <a:p>
            <a:pPr>
              <a:defRPr/>
            </a:pPr>
            <a:r>
              <a:rPr lang="en-US" dirty="0">
                <a:latin typeface="+mn-lt"/>
                <a:cs typeface="+mn-cs"/>
              </a:rPr>
              <a:t>Empirical studies show that demographic factors, such as population ageing, have had</a:t>
            </a:r>
          </a:p>
          <a:p>
            <a:pPr>
              <a:defRPr/>
            </a:pPr>
            <a:r>
              <a:rPr lang="en-US" dirty="0">
                <a:latin typeface="+mn-lt"/>
                <a:cs typeface="+mn-cs"/>
              </a:rPr>
              <a:t>a positive effect on expenditure growth, but rather of a second order, when compared with</a:t>
            </a:r>
          </a:p>
          <a:p>
            <a:pPr>
              <a:defRPr/>
            </a:pPr>
            <a:r>
              <a:rPr lang="en-US" dirty="0">
                <a:latin typeface="+mn-lt"/>
                <a:cs typeface="+mn-cs"/>
              </a:rPr>
              <a:t>other drivers, such as income, technology, relative prices and institutional settings (European</a:t>
            </a:r>
          </a:p>
          <a:p>
            <a:pPr>
              <a:defRPr/>
            </a:pPr>
            <a:r>
              <a:rPr lang="en-US" dirty="0">
                <a:latin typeface="+mn-lt"/>
                <a:cs typeface="+mn-cs"/>
              </a:rPr>
              <a:t>Commission, 2012).</a:t>
            </a:r>
          </a:p>
          <a:p>
            <a:pPr>
              <a:defRPr/>
            </a:pPr>
            <a:endParaRPr lang="en-US" dirty="0">
              <a:latin typeface="+mn-lt"/>
              <a:cs typeface="+mn-cs"/>
            </a:endParaRPr>
          </a:p>
          <a:p>
            <a:pPr>
              <a:defRPr/>
            </a:pPr>
            <a:r>
              <a:rPr lang="en-US" dirty="0">
                <a:latin typeface="+mn-lt"/>
                <a:cs typeface="+mn-cs"/>
              </a:rPr>
              <a:t>Ageing alone will not push up health spending, but technology is likely to do, </a:t>
            </a:r>
          </a:p>
          <a:p>
            <a:pPr>
              <a:defRPr/>
            </a:pPr>
            <a:r>
              <a:rPr lang="en-US" dirty="0">
                <a:latin typeface="+mn-lt"/>
                <a:cs typeface="+mn-cs"/>
              </a:rPr>
              <a:t>Within a context where there are weak cost control mechanisms and prioritization for advances in technology</a:t>
            </a:r>
          </a:p>
          <a:p>
            <a:pPr>
              <a:defRPr/>
            </a:pPr>
            <a:endParaRPr lang="en-US" dirty="0">
              <a:latin typeface="+mn-lt"/>
              <a:cs typeface="+mn-cs"/>
            </a:endParaRPr>
          </a:p>
          <a:p>
            <a:pPr>
              <a:defRPr/>
            </a:pPr>
            <a:r>
              <a:rPr lang="en-US" dirty="0">
                <a:latin typeface="+mn-lt"/>
                <a:cs typeface="+mn-cs"/>
              </a:rPr>
              <a:t>Building on Johannes and Emily’s work</a:t>
            </a: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2000">
                <a:solidFill>
                  <a:schemeClr val="tx1"/>
                </a:solidFill>
                <a:latin typeface="Verdana" pitchFamily="34" charset="0"/>
                <a:ea typeface="ＭＳ Ｐゴシック" pitchFamily="34" charset="-128"/>
              </a:defRPr>
            </a:lvl1pPr>
            <a:lvl2pPr marL="742950" indent="-285750" defTabSz="930275" eaLnBrk="0" hangingPunct="0">
              <a:defRPr sz="2000">
                <a:solidFill>
                  <a:schemeClr val="tx1"/>
                </a:solidFill>
                <a:latin typeface="Verdana" pitchFamily="34" charset="0"/>
                <a:ea typeface="ＭＳ Ｐゴシック" pitchFamily="34" charset="-128"/>
              </a:defRPr>
            </a:lvl2pPr>
            <a:lvl3pPr marL="1143000" indent="-228600" defTabSz="930275" eaLnBrk="0" hangingPunct="0">
              <a:defRPr sz="2000">
                <a:solidFill>
                  <a:schemeClr val="tx1"/>
                </a:solidFill>
                <a:latin typeface="Verdana" pitchFamily="34" charset="0"/>
                <a:ea typeface="ＭＳ Ｐゴシック" pitchFamily="34" charset="-128"/>
              </a:defRPr>
            </a:lvl3pPr>
            <a:lvl4pPr marL="1600200" indent="-228600" defTabSz="930275" eaLnBrk="0" hangingPunct="0">
              <a:defRPr sz="2000">
                <a:solidFill>
                  <a:schemeClr val="tx1"/>
                </a:solidFill>
                <a:latin typeface="Verdana" pitchFamily="34" charset="0"/>
                <a:ea typeface="ＭＳ Ｐゴシック" pitchFamily="34" charset="-128"/>
              </a:defRPr>
            </a:lvl4pPr>
            <a:lvl5pPr marL="2057400" indent="-228600" defTabSz="930275" eaLnBrk="0" hangingPunct="0">
              <a:defRPr sz="2000">
                <a:solidFill>
                  <a:schemeClr val="tx1"/>
                </a:solidFill>
                <a:latin typeface="Verdana" pitchFamily="34" charset="0"/>
                <a:ea typeface="ＭＳ Ｐゴシック" pitchFamily="34" charset="-128"/>
              </a:defRPr>
            </a:lvl5pPr>
            <a:lvl6pPr marL="25146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fld id="{66E54C0A-01D5-4380-B1D7-88DB47CB20F8}" type="slidenum">
              <a:rPr lang="en-US" sz="1200" smtClean="0">
                <a:latin typeface="Arial" pitchFamily="34" charset="0"/>
                <a:cs typeface="Arial" pitchFamily="34" charset="0"/>
              </a:rPr>
              <a:pPr eaLnBrk="1" hangingPunct="1"/>
              <a:t>27</a:t>
            </a:fld>
            <a:endParaRPr lang="en-US" sz="1200" smtClean="0">
              <a:latin typeface="Arial" pitchFamily="34" charset="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a:latin typeface="+mn-lt"/>
                <a:cs typeface="+mn-cs"/>
              </a:rPr>
              <a:t>On the delivery side, the shift from the more resource-intensive inpatient care to less expensive outpatient care</a:t>
            </a:r>
          </a:p>
          <a:p>
            <a:pPr>
              <a:defRPr/>
            </a:pPr>
            <a:r>
              <a:rPr lang="en-US" dirty="0">
                <a:latin typeface="+mn-lt"/>
                <a:cs typeface="+mn-cs"/>
              </a:rPr>
              <a:t>has not been accomplished, and the culture of </a:t>
            </a:r>
            <a:r>
              <a:rPr lang="en-US" dirty="0" err="1">
                <a:latin typeface="+mn-lt"/>
                <a:cs typeface="+mn-cs"/>
              </a:rPr>
              <a:t>overhospitalization</a:t>
            </a:r>
            <a:r>
              <a:rPr lang="en-US" dirty="0">
                <a:latin typeface="+mn-lt"/>
                <a:cs typeface="+mn-cs"/>
              </a:rPr>
              <a:t> and overuse of specialized care persists. </a:t>
            </a:r>
          </a:p>
          <a:p>
            <a:pPr>
              <a:defRPr/>
            </a:pPr>
            <a:endParaRPr lang="en-US" dirty="0">
              <a:latin typeface="+mn-lt"/>
              <a:cs typeface="+mn-cs"/>
            </a:endParaRPr>
          </a:p>
          <a:p>
            <a:pPr>
              <a:defRPr/>
            </a:pPr>
            <a:r>
              <a:rPr lang="en-US" dirty="0">
                <a:latin typeface="+mn-lt"/>
                <a:cs typeface="+mn-cs"/>
              </a:rPr>
              <a:t>Recent gains from reductions in the length of hospital stays per episode and increases in bed occupancy</a:t>
            </a:r>
          </a:p>
          <a:p>
            <a:pPr>
              <a:defRPr/>
            </a:pPr>
            <a:r>
              <a:rPr lang="en-US" dirty="0">
                <a:latin typeface="+mn-lt"/>
                <a:cs typeface="+mn-cs"/>
              </a:rPr>
              <a:t>rates in individual facilities have been negated by slow progress in addressing the oversupply of hospital infrastructure</a:t>
            </a:r>
          </a:p>
          <a:p>
            <a:pPr>
              <a:defRPr/>
            </a:pPr>
            <a:endParaRPr lang="en-US" dirty="0">
              <a:latin typeface="+mn-lt"/>
              <a:cs typeface="+mn-cs"/>
            </a:endParaRPr>
          </a:p>
          <a:p>
            <a:pPr>
              <a:defRPr/>
            </a:pPr>
            <a:r>
              <a:rPr lang="en-US" dirty="0">
                <a:latin typeface="+mn-lt"/>
                <a:cs typeface="+mn-cs"/>
              </a:rPr>
              <a:t>Shifting care into community in a configuration which is </a:t>
            </a:r>
            <a:r>
              <a:rPr lang="en-US" dirty="0" err="1">
                <a:latin typeface="+mn-lt"/>
                <a:cs typeface="+mn-cs"/>
              </a:rPr>
              <a:t>futureproofed</a:t>
            </a:r>
            <a:r>
              <a:rPr lang="en-US" dirty="0">
                <a:latin typeface="+mn-lt"/>
                <a:cs typeface="+mn-cs"/>
              </a:rPr>
              <a:t> – come back to this in LTC discussion</a:t>
            </a: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2000">
                <a:solidFill>
                  <a:schemeClr val="tx1"/>
                </a:solidFill>
                <a:latin typeface="Verdana" pitchFamily="34" charset="0"/>
                <a:ea typeface="ＭＳ Ｐゴシック" pitchFamily="34" charset="-128"/>
              </a:defRPr>
            </a:lvl1pPr>
            <a:lvl2pPr marL="742950" indent="-285750" defTabSz="930275" eaLnBrk="0" hangingPunct="0">
              <a:defRPr sz="2000">
                <a:solidFill>
                  <a:schemeClr val="tx1"/>
                </a:solidFill>
                <a:latin typeface="Verdana" pitchFamily="34" charset="0"/>
                <a:ea typeface="ＭＳ Ｐゴシック" pitchFamily="34" charset="-128"/>
              </a:defRPr>
            </a:lvl2pPr>
            <a:lvl3pPr marL="1143000" indent="-228600" defTabSz="930275" eaLnBrk="0" hangingPunct="0">
              <a:defRPr sz="2000">
                <a:solidFill>
                  <a:schemeClr val="tx1"/>
                </a:solidFill>
                <a:latin typeface="Verdana" pitchFamily="34" charset="0"/>
                <a:ea typeface="ＭＳ Ｐゴシック" pitchFamily="34" charset="-128"/>
              </a:defRPr>
            </a:lvl3pPr>
            <a:lvl4pPr marL="1600200" indent="-228600" defTabSz="930275" eaLnBrk="0" hangingPunct="0">
              <a:defRPr sz="2000">
                <a:solidFill>
                  <a:schemeClr val="tx1"/>
                </a:solidFill>
                <a:latin typeface="Verdana" pitchFamily="34" charset="0"/>
                <a:ea typeface="ＭＳ Ｐゴシック" pitchFamily="34" charset="-128"/>
              </a:defRPr>
            </a:lvl4pPr>
            <a:lvl5pPr marL="2057400" indent="-228600" defTabSz="930275" eaLnBrk="0" hangingPunct="0">
              <a:defRPr sz="2000">
                <a:solidFill>
                  <a:schemeClr val="tx1"/>
                </a:solidFill>
                <a:latin typeface="Verdana" pitchFamily="34" charset="0"/>
                <a:ea typeface="ＭＳ Ｐゴシック" pitchFamily="34" charset="-128"/>
              </a:defRPr>
            </a:lvl5pPr>
            <a:lvl6pPr marL="25146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fld id="{F73571DA-E22C-4257-84E4-3AA01B972B9C}" type="slidenum">
              <a:rPr lang="en-US" sz="1200" smtClean="0">
                <a:latin typeface="Arial" pitchFamily="34" charset="0"/>
                <a:cs typeface="Arial" pitchFamily="34" charset="0"/>
              </a:rPr>
              <a:pPr eaLnBrk="1" hangingPunct="1"/>
              <a:t>28</a:t>
            </a:fld>
            <a:endParaRPr lang="en-US" sz="1200" smtClean="0">
              <a:latin typeface="Arial" pitchFamily="34" charset="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r>
              <a:rPr lang="en-US" dirty="0" smtClean="0">
                <a:latin typeface="Calibri" pitchFamily="34" charset="0"/>
                <a:cs typeface="Arial" pitchFamily="34" charset="0"/>
              </a:rPr>
              <a:t>The term “long-term care services” refers to the organization and delivery of a broad range of</a:t>
            </a:r>
          </a:p>
          <a:p>
            <a:r>
              <a:rPr lang="en-US" dirty="0" smtClean="0">
                <a:latin typeface="Calibri" pitchFamily="34" charset="0"/>
                <a:cs typeface="Arial" pitchFamily="34" charset="0"/>
              </a:rPr>
              <a:t>services and assistance to people who are limited in their ability to live independently over an extended</a:t>
            </a:r>
          </a:p>
          <a:p>
            <a:r>
              <a:rPr lang="en-US" dirty="0" smtClean="0">
                <a:latin typeface="Calibri" pitchFamily="34" charset="0"/>
                <a:cs typeface="Arial" pitchFamily="34" charset="0"/>
              </a:rPr>
              <a:t>period of time. These services are designed to minimize, rehabilitate, or compensate for loss of</a:t>
            </a:r>
          </a:p>
          <a:p>
            <a:r>
              <a:rPr lang="en-US" dirty="0" smtClean="0">
                <a:latin typeface="Calibri" pitchFamily="34" charset="0"/>
                <a:cs typeface="Arial" pitchFamily="34" charset="0"/>
              </a:rPr>
              <a:t>independent physical or mental functioning and include assistance with Activities of Daily Living (ADLs),</a:t>
            </a:r>
          </a:p>
          <a:p>
            <a:r>
              <a:rPr lang="en-US" dirty="0" smtClean="0">
                <a:latin typeface="Calibri" pitchFamily="34" charset="0"/>
                <a:cs typeface="Arial" pitchFamily="34" charset="0"/>
              </a:rPr>
              <a:t>such as bathing, dressing, eating, or other personal care. Services may also help with Instrumental</a:t>
            </a:r>
          </a:p>
          <a:p>
            <a:r>
              <a:rPr lang="en-US" dirty="0" smtClean="0">
                <a:latin typeface="Calibri" pitchFamily="34" charset="0"/>
                <a:cs typeface="Arial" pitchFamily="34" charset="0"/>
              </a:rPr>
              <a:t>Activities of Daily Living (IADLs), including household chores like meal preparation and cleaning; life</a:t>
            </a:r>
          </a:p>
          <a:p>
            <a:r>
              <a:rPr lang="en-US" dirty="0" smtClean="0">
                <a:latin typeface="Calibri" pitchFamily="34" charset="0"/>
                <a:cs typeface="Arial" pitchFamily="34" charset="0"/>
              </a:rPr>
              <a:t>management such as shopping, money management, and medication management; and transportation</a:t>
            </a:r>
          </a:p>
          <a:p>
            <a:endParaRPr lang="en-US" dirty="0" smtClean="0">
              <a:latin typeface="Calibri" pitchFamily="34" charset="0"/>
              <a:cs typeface="Arial" pitchFamily="34" charset="0"/>
            </a:endParaRPr>
          </a:p>
          <a:p>
            <a:r>
              <a:rPr lang="en-US" dirty="0" smtClean="0">
                <a:latin typeface="Calibri" pitchFamily="34" charset="0"/>
                <a:cs typeface="Arial" pitchFamily="34" charset="0"/>
              </a:rPr>
              <a:t>Moreover, reforms should be cost-effective and be focused on the wellbeing of patients. This</a:t>
            </a:r>
          </a:p>
          <a:p>
            <a:r>
              <a:rPr lang="en-US" dirty="0" smtClean="0">
                <a:latin typeface="Calibri" pitchFamily="34" charset="0"/>
                <a:cs typeface="Arial" pitchFamily="34" charset="0"/>
              </a:rPr>
              <a:t>implies a focus on community-based services like home care and daycare. Institutional care is an</a:t>
            </a:r>
          </a:p>
          <a:p>
            <a:r>
              <a:rPr lang="en-US" dirty="0" smtClean="0">
                <a:latin typeface="Calibri" pitchFamily="34" charset="0"/>
                <a:cs typeface="Arial" pitchFamily="34" charset="0"/>
              </a:rPr>
              <a:t>important component of any LTC system but it results in higher-intensity care, and is therefore</a:t>
            </a:r>
          </a:p>
          <a:p>
            <a:r>
              <a:rPr lang="en-US" dirty="0" smtClean="0">
                <a:latin typeface="Calibri" pitchFamily="34" charset="0"/>
                <a:cs typeface="Arial" pitchFamily="34" charset="0"/>
              </a:rPr>
              <a:t>more expensive, and not the preferred form of care by many patients. Cost shifting between the</a:t>
            </a:r>
          </a:p>
          <a:p>
            <a:r>
              <a:rPr lang="en-US" dirty="0" smtClean="0">
                <a:latin typeface="Calibri" pitchFamily="34" charset="0"/>
                <a:cs typeface="Arial" pitchFamily="34" charset="0"/>
              </a:rPr>
              <a:t>health and the social sector should be avoided as much as possible. This implies that coordination</a:t>
            </a:r>
          </a:p>
          <a:p>
            <a:r>
              <a:rPr lang="en-US" dirty="0" smtClean="0">
                <a:latin typeface="Calibri" pitchFamily="34" charset="0"/>
                <a:cs typeface="Arial" pitchFamily="34" charset="0"/>
              </a:rPr>
              <a:t>of care services has to focus on the needs of patients rather than cost implication for either the</a:t>
            </a:r>
          </a:p>
          <a:p>
            <a:r>
              <a:rPr lang="en-US" dirty="0" smtClean="0">
                <a:latin typeface="Calibri" pitchFamily="34" charset="0"/>
                <a:cs typeface="Arial" pitchFamily="34" charset="0"/>
              </a:rPr>
              <a:t>health or the social sector. </a:t>
            </a:r>
          </a:p>
          <a:p>
            <a:endParaRPr lang="en-US" dirty="0" smtClean="0">
              <a:latin typeface="Calibri" pitchFamily="34" charset="0"/>
              <a:cs typeface="Arial" pitchFamily="34" charset="0"/>
            </a:endParaRPr>
          </a:p>
          <a:p>
            <a:r>
              <a:rPr lang="en-US" dirty="0" smtClean="0">
                <a:latin typeface="Calibri" pitchFamily="34" charset="0"/>
                <a:cs typeface="Arial" pitchFamily="34" charset="0"/>
              </a:rPr>
              <a:t>The current LTC patient needs assessment in several OECD countries</a:t>
            </a:r>
          </a:p>
          <a:p>
            <a:r>
              <a:rPr lang="en-US" dirty="0" smtClean="0">
                <a:latin typeface="Calibri" pitchFamily="34" charset="0"/>
                <a:cs typeface="Arial" pitchFamily="34" charset="0"/>
              </a:rPr>
              <a:t>involves both a social worker and a general practitioner. This is an excellent starting point for</a:t>
            </a:r>
          </a:p>
          <a:p>
            <a:r>
              <a:rPr lang="en-US" dirty="0" smtClean="0">
                <a:latin typeface="Calibri" pitchFamily="34" charset="0"/>
                <a:cs typeface="Arial" pitchFamily="34" charset="0"/>
              </a:rPr>
              <a:t>building a patient-focused care coordination system.</a:t>
            </a:r>
          </a:p>
          <a:p>
            <a:endParaRPr lang="en-US" dirty="0" smtClean="0">
              <a:latin typeface="Calibri" pitchFamily="34" charset="0"/>
              <a:cs typeface="Arial" pitchFamily="34" charset="0"/>
            </a:endParaRPr>
          </a:p>
          <a:p>
            <a:pPr eaLnBrk="1" hangingPunct="1">
              <a:spcBef>
                <a:spcPct val="0"/>
              </a:spcBef>
            </a:pPr>
            <a:r>
              <a:rPr lang="en-US" dirty="0" smtClean="0">
                <a:latin typeface="Calibri" pitchFamily="34" charset="0"/>
                <a:cs typeface="Arial" pitchFamily="34" charset="0"/>
              </a:rPr>
              <a:t>Johannes study of LTC in EU11 The case study countries found all lacked a coherent strategy and vision for LTC services</a:t>
            </a:r>
          </a:p>
          <a:p>
            <a:endParaRPr lang="en-US" dirty="0" smtClean="0">
              <a:latin typeface="Arial" pitchFamily="34" charset="0"/>
              <a:cs typeface="Arial" pitchFamily="34" charset="0"/>
            </a:endParaRP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2000">
                <a:solidFill>
                  <a:schemeClr val="tx1"/>
                </a:solidFill>
                <a:latin typeface="Verdana" pitchFamily="34" charset="0"/>
                <a:ea typeface="ＭＳ Ｐゴシック" pitchFamily="34" charset="-128"/>
              </a:defRPr>
            </a:lvl1pPr>
            <a:lvl2pPr marL="742950" indent="-285750" defTabSz="930275" eaLnBrk="0" hangingPunct="0">
              <a:defRPr sz="2000">
                <a:solidFill>
                  <a:schemeClr val="tx1"/>
                </a:solidFill>
                <a:latin typeface="Verdana" pitchFamily="34" charset="0"/>
                <a:ea typeface="ＭＳ Ｐゴシック" pitchFamily="34" charset="-128"/>
              </a:defRPr>
            </a:lvl2pPr>
            <a:lvl3pPr marL="1143000" indent="-228600" defTabSz="930275" eaLnBrk="0" hangingPunct="0">
              <a:defRPr sz="2000">
                <a:solidFill>
                  <a:schemeClr val="tx1"/>
                </a:solidFill>
                <a:latin typeface="Verdana" pitchFamily="34" charset="0"/>
                <a:ea typeface="ＭＳ Ｐゴシック" pitchFamily="34" charset="-128"/>
              </a:defRPr>
            </a:lvl3pPr>
            <a:lvl4pPr marL="1600200" indent="-228600" defTabSz="930275" eaLnBrk="0" hangingPunct="0">
              <a:defRPr sz="2000">
                <a:solidFill>
                  <a:schemeClr val="tx1"/>
                </a:solidFill>
                <a:latin typeface="Verdana" pitchFamily="34" charset="0"/>
                <a:ea typeface="ＭＳ Ｐゴシック" pitchFamily="34" charset="-128"/>
              </a:defRPr>
            </a:lvl4pPr>
            <a:lvl5pPr marL="2057400" indent="-228600" defTabSz="930275" eaLnBrk="0" hangingPunct="0">
              <a:defRPr sz="2000">
                <a:solidFill>
                  <a:schemeClr val="tx1"/>
                </a:solidFill>
                <a:latin typeface="Verdana" pitchFamily="34" charset="0"/>
                <a:ea typeface="ＭＳ Ｐゴシック" pitchFamily="34" charset="-128"/>
              </a:defRPr>
            </a:lvl5pPr>
            <a:lvl6pPr marL="25146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fld id="{DD399D39-EB7A-400C-8FDE-D56195B579C1}" type="slidenum">
              <a:rPr lang="en-US" sz="1200" smtClean="0">
                <a:latin typeface="Arial" pitchFamily="34" charset="0"/>
                <a:cs typeface="Arial" pitchFamily="34" charset="0"/>
              </a:rPr>
              <a:pPr eaLnBrk="1" hangingPunct="1"/>
              <a:t>29</a:t>
            </a:fld>
            <a:endParaRPr lang="en-US" sz="1200" smtClean="0">
              <a:latin typeface="Arial" pitchFamily="34" charset="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defTabSz="924276" eaLnBrk="1" fontAlgn="auto" hangingPunct="1">
              <a:spcBef>
                <a:spcPts val="0"/>
              </a:spcBef>
              <a:spcAft>
                <a:spcPts val="0"/>
              </a:spcAft>
              <a:defRPr/>
            </a:pPr>
            <a:r>
              <a:rPr lang="en-US" dirty="0">
                <a:latin typeface="+mn-lt"/>
                <a:cs typeface="+mn-cs"/>
              </a:rPr>
              <a:t>large proportion of lifetime expenditures on health take place in the two years preceding death, irrespective of the individual’s age at that time.</a:t>
            </a:r>
          </a:p>
          <a:p>
            <a:pPr>
              <a:defRPr/>
            </a:pPr>
            <a:endParaRPr lang="en-US" dirty="0">
              <a:latin typeface="+mn-lt"/>
              <a:cs typeface="+mn-cs"/>
            </a:endParaRPr>
          </a:p>
          <a:p>
            <a:pPr>
              <a:defRPr/>
            </a:pPr>
            <a:r>
              <a:rPr lang="en-US" dirty="0">
                <a:latin typeface="+mn-lt"/>
                <a:cs typeface="+mn-cs"/>
              </a:rPr>
              <a:t>When these death-related costs taken into account, health spending patterns suggest that broader economic trends have more influence on health care expenditures than does the aging of the population</a:t>
            </a:r>
          </a:p>
          <a:p>
            <a:pPr defTabSz="924276" eaLnBrk="1" fontAlgn="auto" hangingPunct="1">
              <a:spcBef>
                <a:spcPts val="0"/>
              </a:spcBef>
              <a:spcAft>
                <a:spcPts val="0"/>
              </a:spcAft>
              <a:defRPr/>
            </a:pPr>
            <a:endParaRPr lang="en-US" dirty="0">
              <a:latin typeface="+mn-lt"/>
              <a:cs typeface="+mn-cs"/>
            </a:endParaRPr>
          </a:p>
          <a:p>
            <a:pPr defTabSz="924276" eaLnBrk="1" fontAlgn="auto" hangingPunct="1">
              <a:spcBef>
                <a:spcPts val="0"/>
              </a:spcBef>
              <a:spcAft>
                <a:spcPts val="0"/>
              </a:spcAft>
              <a:defRPr/>
            </a:pPr>
            <a:r>
              <a:rPr lang="en-US" dirty="0">
                <a:latin typeface="+mn-lt"/>
                <a:cs typeface="+mn-cs"/>
              </a:rPr>
              <a:t>2012 EU report on aging estimated that of the 4.5 percentage points age-related increase in public expenditure (as a share of GDP) anticipated in the EU by 2060, 1.1 p.p. could be attributed to health care and 1.5 p.p. to long term care. </a:t>
            </a:r>
          </a:p>
          <a:p>
            <a:pPr defTabSz="924276" eaLnBrk="1" fontAlgn="auto" hangingPunct="1">
              <a:spcBef>
                <a:spcPts val="0"/>
              </a:spcBef>
              <a:spcAft>
                <a:spcPts val="0"/>
              </a:spcAft>
              <a:defRPr/>
            </a:pPr>
            <a:endParaRPr lang="en-US" dirty="0">
              <a:latin typeface="+mn-lt"/>
              <a:cs typeface="+mn-cs"/>
            </a:endParaRPr>
          </a:p>
          <a:p>
            <a:pPr defTabSz="924276" eaLnBrk="1" fontAlgn="auto" hangingPunct="1">
              <a:spcBef>
                <a:spcPts val="0"/>
              </a:spcBef>
              <a:spcAft>
                <a:spcPts val="0"/>
              </a:spcAft>
              <a:defRPr/>
            </a:pPr>
            <a:r>
              <a:rPr lang="en-US" dirty="0">
                <a:latin typeface="+mn-lt"/>
                <a:cs typeface="+mn-cs"/>
              </a:rPr>
              <a:t>The extent to which living longer leads to higher costs seems to depend largely on the health status of the population. </a:t>
            </a:r>
          </a:p>
          <a:p>
            <a:pPr>
              <a:defRPr/>
            </a:pPr>
            <a:endParaRPr lang="en-US" dirty="0">
              <a:latin typeface="+mn-lt"/>
              <a:cs typeface="+mn-cs"/>
            </a:endParaRPr>
          </a:p>
          <a:p>
            <a:pPr>
              <a:defRPr/>
            </a:pPr>
            <a:r>
              <a:rPr lang="en-US" dirty="0">
                <a:latin typeface="+mn-lt"/>
                <a:cs typeface="+mn-cs"/>
              </a:rPr>
              <a:t>Reforms in most countries have avoided the contentious issue of the scope of services to be covered by the public system. The</a:t>
            </a:r>
          </a:p>
          <a:p>
            <a:pPr>
              <a:defRPr/>
            </a:pPr>
            <a:r>
              <a:rPr lang="en-US" dirty="0">
                <a:latin typeface="+mn-lt"/>
                <a:cs typeface="+mn-cs"/>
              </a:rPr>
              <a:t>bases for determining the scope of services covered by the health insurance system are laid down in the constitutions of most countries.</a:t>
            </a:r>
          </a:p>
          <a:p>
            <a:pPr>
              <a:defRPr/>
            </a:pPr>
            <a:r>
              <a:rPr lang="en-US" dirty="0">
                <a:latin typeface="+mn-lt"/>
                <a:cs typeface="+mn-cs"/>
              </a:rPr>
              <a:t>They are generally interpreted to imply universal coverage and free access to health care services</a:t>
            </a:r>
          </a:p>
          <a:p>
            <a:pPr>
              <a:defRPr/>
            </a:pPr>
            <a:endParaRPr lang="en-US" dirty="0">
              <a:latin typeface="+mn-lt"/>
              <a:cs typeface="+mn-cs"/>
            </a:endParaRPr>
          </a:p>
          <a:p>
            <a:pPr>
              <a:defRPr/>
            </a:pPr>
            <a:r>
              <a:rPr lang="en-US" dirty="0">
                <a:latin typeface="+mn-lt"/>
                <a:cs typeface="+mn-cs"/>
              </a:rPr>
              <a:t>The 2012 Ageing Report: Economic and budgetary projections for the EU27 Member States (2010-2060), Joint Report prepared by the European Commission (DG ECFIN) and the Economic Policy Committee (AWG). European Union, 2012.</a:t>
            </a:r>
          </a:p>
          <a:p>
            <a:pPr>
              <a:defRPr/>
            </a:pPr>
            <a:endParaRPr lang="en-US" dirty="0">
              <a:latin typeface="+mn-lt"/>
              <a:cs typeface="+mn-cs"/>
            </a:endParaRPr>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2000">
                <a:solidFill>
                  <a:schemeClr val="tx1"/>
                </a:solidFill>
                <a:latin typeface="Verdana" pitchFamily="34" charset="0"/>
                <a:ea typeface="ＭＳ Ｐゴシック" pitchFamily="34" charset="-128"/>
              </a:defRPr>
            </a:lvl1pPr>
            <a:lvl2pPr marL="742950" indent="-285750" defTabSz="930275" eaLnBrk="0" hangingPunct="0">
              <a:defRPr sz="2000">
                <a:solidFill>
                  <a:schemeClr val="tx1"/>
                </a:solidFill>
                <a:latin typeface="Verdana" pitchFamily="34" charset="0"/>
                <a:ea typeface="ＭＳ Ｐゴシック" pitchFamily="34" charset="-128"/>
              </a:defRPr>
            </a:lvl2pPr>
            <a:lvl3pPr marL="1143000" indent="-228600" defTabSz="930275" eaLnBrk="0" hangingPunct="0">
              <a:defRPr sz="2000">
                <a:solidFill>
                  <a:schemeClr val="tx1"/>
                </a:solidFill>
                <a:latin typeface="Verdana" pitchFamily="34" charset="0"/>
                <a:ea typeface="ＭＳ Ｐゴシック" pitchFamily="34" charset="-128"/>
              </a:defRPr>
            </a:lvl3pPr>
            <a:lvl4pPr marL="1600200" indent="-228600" defTabSz="930275" eaLnBrk="0" hangingPunct="0">
              <a:defRPr sz="2000">
                <a:solidFill>
                  <a:schemeClr val="tx1"/>
                </a:solidFill>
                <a:latin typeface="Verdana" pitchFamily="34" charset="0"/>
                <a:ea typeface="ＭＳ Ｐゴシック" pitchFamily="34" charset="-128"/>
              </a:defRPr>
            </a:lvl4pPr>
            <a:lvl5pPr marL="2057400" indent="-228600" defTabSz="930275" eaLnBrk="0" hangingPunct="0">
              <a:defRPr sz="2000">
                <a:solidFill>
                  <a:schemeClr val="tx1"/>
                </a:solidFill>
                <a:latin typeface="Verdana" pitchFamily="34" charset="0"/>
                <a:ea typeface="ＭＳ Ｐゴシック" pitchFamily="34" charset="-128"/>
              </a:defRPr>
            </a:lvl5pPr>
            <a:lvl6pPr marL="25146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fld id="{2FD7DEBF-68CE-4D89-BF75-0E20A644F3EE}" type="slidenum">
              <a:rPr lang="en-US" sz="1200" smtClean="0">
                <a:latin typeface="Arial" pitchFamily="34" charset="0"/>
                <a:cs typeface="Arial" pitchFamily="34" charset="0"/>
              </a:rPr>
              <a:pPr eaLnBrk="1" hangingPunct="1"/>
              <a:t>30</a:t>
            </a:fld>
            <a:endParaRPr lang="en-US" sz="1200" smtClean="0">
              <a:latin typeface="Arial" pitchFamily="34" charset="0"/>
              <a:cs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a:latin typeface="+mn-lt"/>
                <a:cs typeface="+mn-cs"/>
              </a:rPr>
              <a:t>The generally low levels of financing for LTC will have spill-over effects on the</a:t>
            </a:r>
          </a:p>
          <a:p>
            <a:pPr>
              <a:defRPr/>
            </a:pPr>
            <a:r>
              <a:rPr lang="en-US" dirty="0">
                <a:latin typeface="+mn-lt"/>
                <a:cs typeface="+mn-cs"/>
              </a:rPr>
              <a:t>sustainability of health financing.</a:t>
            </a:r>
          </a:p>
          <a:p>
            <a:pPr>
              <a:defRPr/>
            </a:pPr>
            <a:endParaRPr lang="en-US" dirty="0"/>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2000">
                <a:solidFill>
                  <a:schemeClr val="tx1"/>
                </a:solidFill>
                <a:latin typeface="Verdana" pitchFamily="34" charset="0"/>
                <a:ea typeface="ＭＳ Ｐゴシック" pitchFamily="34" charset="-128"/>
              </a:defRPr>
            </a:lvl1pPr>
            <a:lvl2pPr marL="742950" indent="-285750" defTabSz="930275" eaLnBrk="0" hangingPunct="0">
              <a:defRPr sz="2000">
                <a:solidFill>
                  <a:schemeClr val="tx1"/>
                </a:solidFill>
                <a:latin typeface="Verdana" pitchFamily="34" charset="0"/>
                <a:ea typeface="ＭＳ Ｐゴシック" pitchFamily="34" charset="-128"/>
              </a:defRPr>
            </a:lvl2pPr>
            <a:lvl3pPr marL="1143000" indent="-228600" defTabSz="930275" eaLnBrk="0" hangingPunct="0">
              <a:defRPr sz="2000">
                <a:solidFill>
                  <a:schemeClr val="tx1"/>
                </a:solidFill>
                <a:latin typeface="Verdana" pitchFamily="34" charset="0"/>
                <a:ea typeface="ＭＳ Ｐゴシック" pitchFamily="34" charset="-128"/>
              </a:defRPr>
            </a:lvl3pPr>
            <a:lvl4pPr marL="1600200" indent="-228600" defTabSz="930275" eaLnBrk="0" hangingPunct="0">
              <a:defRPr sz="2000">
                <a:solidFill>
                  <a:schemeClr val="tx1"/>
                </a:solidFill>
                <a:latin typeface="Verdana" pitchFamily="34" charset="0"/>
                <a:ea typeface="ＭＳ Ｐゴシック" pitchFamily="34" charset="-128"/>
              </a:defRPr>
            </a:lvl4pPr>
            <a:lvl5pPr marL="2057400" indent="-228600" defTabSz="930275" eaLnBrk="0" hangingPunct="0">
              <a:defRPr sz="2000">
                <a:solidFill>
                  <a:schemeClr val="tx1"/>
                </a:solidFill>
                <a:latin typeface="Verdana" pitchFamily="34" charset="0"/>
                <a:ea typeface="ＭＳ Ｐゴシック" pitchFamily="34" charset="-128"/>
              </a:defRPr>
            </a:lvl5pPr>
            <a:lvl6pPr marL="25146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fld id="{80C7A927-8C82-49DB-A5E8-7698BB2D71D8}" type="slidenum">
              <a:rPr lang="en-US" sz="1200" smtClean="0">
                <a:latin typeface="Arial" pitchFamily="34" charset="0"/>
                <a:cs typeface="Arial" pitchFamily="34" charset="0"/>
              </a:rPr>
              <a:pPr eaLnBrk="1" hangingPunct="1"/>
              <a:t>31</a:t>
            </a:fld>
            <a:endParaRPr lang="en-US" sz="1200" smtClean="0">
              <a:latin typeface="Arial" pitchFamily="34" charset="0"/>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32</a:t>
            </a:fld>
            <a:endParaRPr lang="en-US"/>
          </a:p>
        </p:txBody>
      </p:sp>
    </p:spTree>
    <p:extLst>
      <p:ext uri="{BB962C8B-B14F-4D97-AF65-F5344CB8AC3E}">
        <p14:creationId xmlns:p14="http://schemas.microsoft.com/office/powerpoint/2010/main" val="10178418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33</a:t>
            </a:fld>
            <a:endParaRPr lang="en-US"/>
          </a:p>
        </p:txBody>
      </p:sp>
    </p:spTree>
    <p:extLst>
      <p:ext uri="{BB962C8B-B14F-4D97-AF65-F5344CB8AC3E}">
        <p14:creationId xmlns:p14="http://schemas.microsoft.com/office/powerpoint/2010/main" val="31550461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Latvia has seen increasing incidence</a:t>
            </a:r>
            <a:r>
              <a:rPr lang="en-US" baseline="0" dirty="0" smtClean="0"/>
              <a:t> of disability since early 2000s. Also, since 2007, the employment rate among new disabled has given up the gains of the previous half-decade. In this context, it is important to study what is behind lower employment of the disabled, and what interventions can bring them back into the labor force.</a:t>
            </a:r>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34</a:t>
            </a:fld>
            <a:endParaRPr lang="en-US"/>
          </a:p>
        </p:txBody>
      </p:sp>
    </p:spTree>
    <p:extLst>
      <p:ext uri="{BB962C8B-B14F-4D97-AF65-F5344CB8AC3E}">
        <p14:creationId xmlns:p14="http://schemas.microsoft.com/office/powerpoint/2010/main" val="234593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eaLnBrk="1" fontAlgn="auto" hangingPunct="1">
              <a:spcBef>
                <a:spcPts val="0"/>
              </a:spcBef>
              <a:spcAft>
                <a:spcPts val="0"/>
              </a:spcAft>
              <a:defRPr/>
            </a:pPr>
            <a:r>
              <a:rPr lang="en-US" dirty="0">
                <a:latin typeface="+mn-lt"/>
                <a:cs typeface="+mn-cs"/>
              </a:rPr>
              <a:t>Figure shows how old you have to be today to have the same mortality as a person of 60 in 2009</a:t>
            </a:r>
          </a:p>
          <a:p>
            <a:pPr defTabSz="929579" eaLnBrk="1" fontAlgn="auto" hangingPunct="1">
              <a:spcBef>
                <a:spcPts val="0"/>
              </a:spcBef>
              <a:spcAft>
                <a:spcPts val="0"/>
              </a:spcAft>
              <a:defRPr/>
            </a:pPr>
            <a:endParaRPr lang="en-US" dirty="0">
              <a:latin typeface="+mn-lt"/>
              <a:cs typeface="+mn-cs"/>
            </a:endParaRPr>
          </a:p>
          <a:p>
            <a:pPr defTabSz="929579" eaLnBrk="1" fontAlgn="auto" hangingPunct="1">
              <a:spcBef>
                <a:spcPts val="0"/>
              </a:spcBef>
              <a:spcAft>
                <a:spcPts val="0"/>
              </a:spcAft>
              <a:defRPr/>
            </a:pPr>
            <a:r>
              <a:rPr lang="en-US" dirty="0">
                <a:latin typeface="+mn-lt"/>
                <a:cs typeface="+mn-cs"/>
              </a:rPr>
              <a:t>To assess how healthy ECA’s population is at older ages, mortality rates within a country at different points in time are compared. This allows you to compare how old you have to be today to have the same mortality risk of a person at a given age in an earlier time. Taking the mortality rate of 60-year old men in 1959 and asking at what age people have an equivalent mortality rate in 2009, we get a sense of the intervening gain (or loss) in life. For example, in the United States, this value was 69.2, indicating that an American man aged 69 years in 2009 is like a man of 60 in 1959 in terms of his mortality risk.</a:t>
            </a:r>
          </a:p>
          <a:p>
            <a:pPr defTabSz="929579" eaLnBrk="1" fontAlgn="auto" hangingPunct="1">
              <a:spcBef>
                <a:spcPts val="0"/>
              </a:spcBef>
              <a:spcAft>
                <a:spcPts val="0"/>
              </a:spcAft>
              <a:defRPr/>
            </a:pPr>
            <a:endParaRPr lang="en-US" dirty="0">
              <a:latin typeface="+mn-lt"/>
              <a:cs typeface="+mn-cs"/>
            </a:endParaRPr>
          </a:p>
          <a:p>
            <a:pPr defTabSz="929579" eaLnBrk="1" fontAlgn="auto" hangingPunct="1">
              <a:spcBef>
                <a:spcPts val="0"/>
              </a:spcBef>
              <a:spcAft>
                <a:spcPts val="0"/>
              </a:spcAft>
              <a:defRPr/>
            </a:pPr>
            <a:r>
              <a:rPr lang="en-US" dirty="0">
                <a:latin typeface="+mn-lt"/>
                <a:cs typeface="+mn-cs"/>
              </a:rPr>
              <a:t>This slide shows the mortality equivalent ages in 2009 for 60 year olds in 1959 in selected ECA countries. While a man in France aged 71 years in 2009 has the same risk of dying as a 60-year old in 1959, in Latvia men with the same mortality risk are 57. Women are in a better position in all countries studied, living longer than their counterparts in 1959 and their male compatriots, although still lagging behind the gains seen in richer countries. </a:t>
            </a:r>
          </a:p>
          <a:p>
            <a:pPr defTabSz="929579" eaLnBrk="1" fontAlgn="auto" hangingPunct="1">
              <a:spcBef>
                <a:spcPts val="0"/>
              </a:spcBef>
              <a:spcAft>
                <a:spcPts val="0"/>
              </a:spcAft>
              <a:defRPr/>
            </a:pPr>
            <a:endParaRPr lang="en-US" dirty="0">
              <a:latin typeface="+mn-lt"/>
              <a:cs typeface="+mn-cs"/>
            </a:endParaRPr>
          </a:p>
          <a:p>
            <a:pPr defTabSz="929579" eaLnBrk="1" fontAlgn="auto" hangingPunct="1">
              <a:spcBef>
                <a:spcPts val="0"/>
              </a:spcBef>
              <a:spcAft>
                <a:spcPts val="0"/>
              </a:spcAft>
              <a:defRPr/>
            </a:pPr>
            <a:r>
              <a:rPr lang="en-US" dirty="0">
                <a:latin typeface="+mn-lt"/>
                <a:cs typeface="+mn-cs"/>
              </a:rPr>
              <a:t>(On a population level, this divergence equated to 1.2 million life years lost prematurely for 60 year-olds in Ukraine in 2010, compared to 0.8 million for the same age in France, a country with 1.5 times the population of Ukraine (Global Burden of Disease Study 2010, 2013).)</a:t>
            </a:r>
          </a:p>
          <a:p>
            <a:endParaRPr lang="en-US" dirty="0"/>
          </a:p>
        </p:txBody>
      </p:sp>
      <p:sp>
        <p:nvSpPr>
          <p:cNvPr id="4" name="Slide Number Placeholder 3"/>
          <p:cNvSpPr>
            <a:spLocks noGrp="1"/>
          </p:cNvSpPr>
          <p:nvPr>
            <p:ph type="sldNum" sz="quarter" idx="10"/>
          </p:nvPr>
        </p:nvSpPr>
        <p:spPr/>
        <p:txBody>
          <a:bodyPr/>
          <a:lstStyle/>
          <a:p>
            <a:fld id="{DF386755-CE80-4672-B284-6A8AA84B0FAE}" type="slidenum">
              <a:rPr lang="en-US" smtClean="0"/>
              <a:t>4</a:t>
            </a:fld>
            <a:endParaRPr lang="en-US"/>
          </a:p>
        </p:txBody>
      </p:sp>
    </p:spTree>
    <p:extLst>
      <p:ext uri="{BB962C8B-B14F-4D97-AF65-F5344CB8AC3E}">
        <p14:creationId xmlns:p14="http://schemas.microsoft.com/office/powerpoint/2010/main" val="7241675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kern="1200" dirty="0" smtClean="0">
                <a:solidFill>
                  <a:schemeClr val="tx1"/>
                </a:solidFill>
                <a:effectLst/>
                <a:latin typeface="Arial" charset="0"/>
                <a:ea typeface="+mn-ea"/>
                <a:cs typeface="Arial" charset="0"/>
              </a:rPr>
              <a:t>Methods</a:t>
            </a:r>
            <a:r>
              <a:rPr lang="en-US" sz="1200" b="0" i="0" kern="1200" dirty="0" smtClean="0">
                <a:solidFill>
                  <a:schemeClr val="tx1"/>
                </a:solidFill>
                <a:effectLst/>
                <a:latin typeface="Arial" charset="0"/>
                <a:ea typeface="+mn-ea"/>
                <a:cs typeface="Arial" charset="0"/>
              </a:rPr>
              <a:t> A multinational cohort of 2,825 compensation claimants off work for 3–4 months due to LBP was recruited in Denmark, Germany, Israel, the Netherlands, Sweden, and the United States. Relevant predictors and interventions were measured at 3 months, one and 2 years after the start of sick leave. The main outcome measure was duration until sustainable RTW (i.e. working after 2 years). Multivariate analyses were conducted to explain differences in sustainable RTW between countries and to explore the effect of different disability </a:t>
            </a:r>
            <a:r>
              <a:rPr lang="en-US" sz="1200" b="0" i="0" kern="1200" dirty="0" err="1" smtClean="0">
                <a:solidFill>
                  <a:schemeClr val="tx1"/>
                </a:solidFill>
                <a:effectLst/>
                <a:latin typeface="Arial" charset="0"/>
                <a:ea typeface="+mn-ea"/>
                <a:cs typeface="Arial" charset="0"/>
              </a:rPr>
              <a:t>policies.</a:t>
            </a:r>
            <a:r>
              <a:rPr lang="en-US" sz="1200" b="0" i="1" kern="1200" dirty="0" err="1" smtClean="0">
                <a:solidFill>
                  <a:schemeClr val="tx1"/>
                </a:solidFill>
                <a:effectLst/>
                <a:latin typeface="Arial" charset="0"/>
                <a:ea typeface="+mn-ea"/>
                <a:cs typeface="Arial" charset="0"/>
              </a:rPr>
              <a:t>Results</a:t>
            </a:r>
            <a:r>
              <a:rPr lang="en-US" sz="1200" b="0" i="0" kern="1200" dirty="0" smtClean="0">
                <a:solidFill>
                  <a:schemeClr val="tx1"/>
                </a:solidFill>
                <a:effectLst/>
                <a:latin typeface="Arial" charset="0"/>
                <a:ea typeface="+mn-ea"/>
                <a:cs typeface="Arial" charset="0"/>
              </a:rPr>
              <a:t> Medical and work interventions varied considerably between countries. Sustainable RTW ranged from 22% in the German cohort up to 62% in the Dutch cohort after 2 years of follow-up. Work interventions and job characteristics contributed most to these differences. Patient health, medical interventions and patient characteristics were less important. In addition, cross-country differences in eligibility criteria for entitlement to long-term and/or partial disability benefits contributed to the observed differences in sustainable RTW rates: less strict criteria are more effective. The model including various compensation policy variables explained 48% of the variance. </a:t>
            </a:r>
            <a:r>
              <a:rPr lang="en-US" sz="1200" b="0" i="1" kern="1200" dirty="0" smtClean="0">
                <a:solidFill>
                  <a:schemeClr val="tx1"/>
                </a:solidFill>
                <a:effectLst/>
                <a:latin typeface="Arial" charset="0"/>
                <a:ea typeface="+mn-ea"/>
                <a:cs typeface="Arial" charset="0"/>
              </a:rPr>
              <a:t>Conclusions</a:t>
            </a:r>
            <a:r>
              <a:rPr lang="en-US" sz="1200" b="0" i="0" kern="1200" dirty="0" smtClean="0">
                <a:solidFill>
                  <a:schemeClr val="tx1"/>
                </a:solidFill>
                <a:effectLst/>
                <a:latin typeface="Arial" charset="0"/>
                <a:ea typeface="+mn-ea"/>
                <a:cs typeface="Arial" charset="0"/>
              </a:rPr>
              <a:t> Large cross-country differences in sustainable RTW after chronic LBP are mainly explained by cross-country differences in applied work interventions. Differences in eligibility criteria for long term disability benefits contributed also to the differences in RTW. This study supports </a:t>
            </a:r>
            <a:r>
              <a:rPr lang="en-US" sz="1200" b="0" i="0" u="none" strike="noStrike" kern="1200" dirty="0" err="1" smtClean="0">
                <a:solidFill>
                  <a:schemeClr val="tx1"/>
                </a:solidFill>
                <a:effectLst/>
                <a:latin typeface="Arial" charset="0"/>
                <a:ea typeface="+mn-ea"/>
                <a:cs typeface="Arial" charset="0"/>
                <a:hlinkClick r:id="rId3"/>
              </a:rPr>
              <a:t>OECD</a:t>
            </a:r>
            <a:r>
              <a:rPr lang="en-US" sz="1200" b="0" i="0" kern="1200" dirty="0" err="1" smtClean="0">
                <a:solidFill>
                  <a:schemeClr val="tx1"/>
                </a:solidFill>
                <a:effectLst/>
                <a:latin typeface="Arial" charset="0"/>
                <a:ea typeface="+mn-ea"/>
                <a:cs typeface="Arial" charset="0"/>
              </a:rPr>
              <a:t>policy</a:t>
            </a:r>
            <a:r>
              <a:rPr lang="en-US" sz="1200" b="0" i="0" kern="1200" dirty="0" smtClean="0">
                <a:solidFill>
                  <a:schemeClr val="tx1"/>
                </a:solidFill>
                <a:effectLst/>
                <a:latin typeface="Arial" charset="0"/>
                <a:ea typeface="+mn-ea"/>
                <a:cs typeface="Arial" charset="0"/>
              </a:rPr>
              <a:t> recommendations: Individual packages of work interventions and flexible (partial) disability benefits adapted to the individual needs and capacities are important for preventing work disability due to LBP.</a:t>
            </a:r>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35</a:t>
            </a:fld>
            <a:endParaRPr lang="en-US"/>
          </a:p>
        </p:txBody>
      </p:sp>
    </p:spTree>
    <p:extLst>
      <p:ext uri="{BB962C8B-B14F-4D97-AF65-F5344CB8AC3E}">
        <p14:creationId xmlns:p14="http://schemas.microsoft.com/office/powerpoint/2010/main" val="34917271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mn-lt"/>
                <a:cs typeface="+mn-cs"/>
              </a:rPr>
              <a:t>Increased “capacity to work” is not directly associated with whether older people continue to work, and countries’ retirement policies are likely more closely related to labor force participation at older ages and may actually have greater impact in national employment age than health status. Milligan and Wise (2012) assessed the relationship between mortality and productivity of men in 12 OECD countries between 1957 and 2007 and found that increased “capacity to work”—measured as decreasing mortality trends in a country over this period—is not directly associated with whether older people continue to work. </a:t>
            </a:r>
          </a:p>
          <a:p>
            <a:endParaRPr lang="en-US" dirty="0">
              <a:latin typeface="+mn-lt"/>
              <a:cs typeface="+mn-cs"/>
            </a:endParaRPr>
          </a:p>
          <a:p>
            <a:r>
              <a:rPr lang="en-US" dirty="0">
                <a:latin typeface="+mn-lt"/>
                <a:cs typeface="+mn-cs"/>
              </a:rPr>
              <a:t>At lower mortality rates, the differences in labor force participation rates across countries are relatively small; however, when mortality rates increase, employment rates diverge: at a 0.015 mortality rate, only 5 percent of the workforce is employed in France compared to 50 percent in the United States. </a:t>
            </a:r>
          </a:p>
          <a:p>
            <a:endParaRPr lang="en-US" dirty="0">
              <a:latin typeface="+mn-lt"/>
              <a:cs typeface="+mn-cs"/>
            </a:endParaRPr>
          </a:p>
        </p:txBody>
      </p:sp>
      <p:sp>
        <p:nvSpPr>
          <p:cNvPr id="4" name="Slide Number Placeholder 3"/>
          <p:cNvSpPr>
            <a:spLocks noGrp="1"/>
          </p:cNvSpPr>
          <p:nvPr>
            <p:ph type="sldNum" sz="quarter" idx="10"/>
          </p:nvPr>
        </p:nvSpPr>
        <p:spPr/>
        <p:txBody>
          <a:bodyPr/>
          <a:lstStyle/>
          <a:p>
            <a:fld id="{1184B50A-2F01-490C-BE3E-7CFDFFE4E150}" type="slidenum">
              <a:rPr lang="en-US" smtClean="0"/>
              <a:t>36</a:t>
            </a:fld>
            <a:endParaRPr lang="en-US"/>
          </a:p>
        </p:txBody>
      </p:sp>
    </p:spTree>
    <p:extLst>
      <p:ext uri="{BB962C8B-B14F-4D97-AF65-F5344CB8AC3E}">
        <p14:creationId xmlns:p14="http://schemas.microsoft.com/office/powerpoint/2010/main" val="19188688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eaLnBrk="1" fontAlgn="auto" hangingPunct="1">
              <a:spcBef>
                <a:spcPts val="0"/>
              </a:spcBef>
              <a:spcAft>
                <a:spcPts val="0"/>
              </a:spcAft>
              <a:defRPr/>
            </a:pPr>
            <a:r>
              <a:rPr lang="en-US" dirty="0">
                <a:latin typeface="+mn-lt"/>
                <a:cs typeface="+mn-cs"/>
              </a:rPr>
              <a:t>We undertook a similar analysis for selected ECA countries to assess the correlation between increased capacity to work as </a:t>
            </a:r>
            <a:r>
              <a:rPr lang="en-US" dirty="0" err="1">
                <a:latin typeface="+mn-lt"/>
                <a:cs typeface="+mn-cs"/>
              </a:rPr>
              <a:t>proxied</a:t>
            </a:r>
            <a:r>
              <a:rPr lang="en-US" dirty="0">
                <a:latin typeface="+mn-lt"/>
                <a:cs typeface="+mn-cs"/>
              </a:rPr>
              <a:t> by mortality rates and productivity in ECA countries.  The major finding is that there is no relationship between health gains and changes in labor force participation, which confirms the finding of Milligan and Wise.</a:t>
            </a:r>
          </a:p>
          <a:p>
            <a:endParaRPr lang="en-US" b="1" dirty="0">
              <a:latin typeface="+mn-lt"/>
              <a:cs typeface="+mn-cs"/>
            </a:endParaRPr>
          </a:p>
          <a:p>
            <a:r>
              <a:rPr lang="en-US" dirty="0">
                <a:latin typeface="+mn-lt"/>
                <a:cs typeface="+mn-cs"/>
              </a:rPr>
              <a:t>Figure shows scatterplot for percentage changes in mortality rates and LFPRs from 1990 to 2011 for 60-64 year old men from 25 ECA countries for which data was available</a:t>
            </a:r>
          </a:p>
          <a:p>
            <a:r>
              <a:rPr lang="en-US" dirty="0">
                <a:latin typeface="+mn-lt"/>
                <a:cs typeface="+mn-cs"/>
              </a:rPr>
              <a:t>Change in mortality rate on x axis and change in </a:t>
            </a:r>
            <a:r>
              <a:rPr lang="en-US" dirty="0" err="1">
                <a:latin typeface="+mn-lt"/>
                <a:cs typeface="+mn-cs"/>
              </a:rPr>
              <a:t>lfpr</a:t>
            </a:r>
            <a:r>
              <a:rPr lang="en-US" dirty="0">
                <a:latin typeface="+mn-lt"/>
                <a:cs typeface="+mn-cs"/>
              </a:rPr>
              <a:t> on y axis. </a:t>
            </a:r>
          </a:p>
          <a:p>
            <a:endParaRPr lang="en-US" dirty="0">
              <a:latin typeface="+mn-lt"/>
              <a:cs typeface="+mn-cs"/>
            </a:endParaRPr>
          </a:p>
          <a:p>
            <a:r>
              <a:rPr lang="en-US" dirty="0">
                <a:latin typeface="+mn-lt"/>
                <a:cs typeface="+mn-cs"/>
              </a:rPr>
              <a:t>However, the headline result hides interesting country-specific stories when trends in individual countries are examined more closely. We consider four neighboring countries that have had very different developments in terms of their labor force participation and mortality evolutions: Poland, the Czech Republic, Lithuania, and Belarus. For each country, we have constructed a curve comparing mortality rate to the labor force participation rate (LFPR) for all relevant age groups. For all four countries, differences in LFPR and mortality are largest in the oldest age groups: 55 to 59 and 60 to 64. Of course, successive age cohorts differ in their “health histories”, with varying socioeconomic conditions contributing to the health status of successive cohorts of aging people. However, contrasting mortality and LFPR in this way allows broad lessons to be drawn from the range of experiences seen in ECA countries. </a:t>
            </a:r>
            <a:endParaRPr lang="en-US" dirty="0" smtClean="0">
              <a:latin typeface="+mn-lt"/>
              <a:cs typeface="+mn-cs"/>
            </a:endParaRPr>
          </a:p>
          <a:p>
            <a:endParaRPr lang="en-US" dirty="0" smtClean="0">
              <a:latin typeface="+mn-lt"/>
              <a:cs typeface="+mn-cs"/>
            </a:endParaRPr>
          </a:p>
          <a:p>
            <a:r>
              <a:rPr lang="en-US" dirty="0" smtClean="0">
                <a:latin typeface="+mn-lt"/>
                <a:cs typeface="+mn-cs"/>
              </a:rPr>
              <a:t>The </a:t>
            </a:r>
            <a:r>
              <a:rPr lang="en-US" dirty="0">
                <a:latin typeface="+mn-lt"/>
                <a:cs typeface="+mn-cs"/>
              </a:rPr>
              <a:t>analysis suggests that the wide discrepancies of labor force participation rates can be explained not by health status, but rather by national policy structures that provide incentives to exit the labor force and discourage further labor participation at older ages. Increased provision of flexible and part time jobs may also be necessary to encourage older people to remain in the labor force. </a:t>
            </a:r>
          </a:p>
          <a:p>
            <a:endParaRPr lang="en-US" dirty="0"/>
          </a:p>
        </p:txBody>
      </p:sp>
      <p:sp>
        <p:nvSpPr>
          <p:cNvPr id="4" name="Slide Number Placeholder 3"/>
          <p:cNvSpPr>
            <a:spLocks noGrp="1"/>
          </p:cNvSpPr>
          <p:nvPr>
            <p:ph type="sldNum" sz="quarter" idx="10"/>
          </p:nvPr>
        </p:nvSpPr>
        <p:spPr/>
        <p:txBody>
          <a:bodyPr/>
          <a:lstStyle/>
          <a:p>
            <a:fld id="{DF386755-CE80-4672-B284-6A8AA84B0FAE}" type="slidenum">
              <a:rPr lang="en-US" smtClean="0"/>
              <a:t>37</a:t>
            </a:fld>
            <a:endParaRPr lang="en-US"/>
          </a:p>
        </p:txBody>
      </p:sp>
    </p:spTree>
    <p:extLst>
      <p:ext uri="{BB962C8B-B14F-4D97-AF65-F5344CB8AC3E}">
        <p14:creationId xmlns:p14="http://schemas.microsoft.com/office/powerpoint/2010/main" val="1621770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mn-lt"/>
                <a:cs typeface="+mn-cs"/>
              </a:rPr>
              <a:t>Lithuania has the highest LFPR of all four countries for those aged 60-64 at 48%, despite the mortality rate in this age group actually increasing between 1990 and 2011. This age group is likely to have been most affected by the economic hardships of the transition, with a knock-on effect on health in later life. A contributing factor to the high LFPR may be very tight eligibility criteria for early retirement and disability benefits and relatively low pension levels resulting in low overall spending on pensions (7.7 percent of GDP compared to an average of 12.9 percent in the EU-27 as of 2011, with a slower rate of growth than GDP)</a:t>
            </a:r>
            <a:endParaRPr lang="en-US" dirty="0"/>
          </a:p>
        </p:txBody>
      </p:sp>
      <p:sp>
        <p:nvSpPr>
          <p:cNvPr id="4" name="Slide Number Placeholder 3"/>
          <p:cNvSpPr>
            <a:spLocks noGrp="1"/>
          </p:cNvSpPr>
          <p:nvPr>
            <p:ph type="sldNum" sz="quarter" idx="10"/>
          </p:nvPr>
        </p:nvSpPr>
        <p:spPr/>
        <p:txBody>
          <a:bodyPr/>
          <a:lstStyle/>
          <a:p>
            <a:fld id="{DF386755-CE80-4672-B284-6A8AA84B0FAE}" type="slidenum">
              <a:rPr lang="en-US" smtClean="0"/>
              <a:t>38</a:t>
            </a:fld>
            <a:endParaRPr lang="en-US"/>
          </a:p>
        </p:txBody>
      </p:sp>
    </p:spTree>
    <p:extLst>
      <p:ext uri="{BB962C8B-B14F-4D97-AF65-F5344CB8AC3E}">
        <p14:creationId xmlns:p14="http://schemas.microsoft.com/office/powerpoint/2010/main" val="35726624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mn-lt"/>
                <a:cs typeface="+mn-cs"/>
              </a:rPr>
              <a:t>In Poland, the mortality rate declined across all groups between 1990 and 2011. While these correlated with almost constant LFPR for age groups 25-29 to 55-59, there was a marked drop for the 60-64 age group. Early in the transition. Poland tolerated and even encouraged early retirement, which often happened through the disability program. Poland stands out among the former communist countries as the most successful reformer with the highest cumulative economic growth between 1989-2009. During the expansion, public expenditure on old age and survivor cash benefits more than doubled from 5.1 percent of GDP in 1990 to 11.8 percent in 2009 (3 percent higher than in the Czech Republic). More recent attempts to reduce the footprint of early retirement and disability programs are starting to bear fruit, but progress is slow. </a:t>
            </a:r>
            <a:endParaRPr lang="en-US" dirty="0"/>
          </a:p>
        </p:txBody>
      </p:sp>
      <p:sp>
        <p:nvSpPr>
          <p:cNvPr id="4" name="Slide Number Placeholder 3"/>
          <p:cNvSpPr>
            <a:spLocks noGrp="1"/>
          </p:cNvSpPr>
          <p:nvPr>
            <p:ph type="sldNum" sz="quarter" idx="10"/>
          </p:nvPr>
        </p:nvSpPr>
        <p:spPr/>
        <p:txBody>
          <a:bodyPr/>
          <a:lstStyle/>
          <a:p>
            <a:fld id="{DF386755-CE80-4672-B284-6A8AA84B0FAE}" type="slidenum">
              <a:rPr lang="en-US" smtClean="0"/>
              <a:t>39</a:t>
            </a:fld>
            <a:endParaRPr lang="en-US"/>
          </a:p>
        </p:txBody>
      </p:sp>
    </p:spTree>
    <p:extLst>
      <p:ext uri="{BB962C8B-B14F-4D97-AF65-F5344CB8AC3E}">
        <p14:creationId xmlns:p14="http://schemas.microsoft.com/office/powerpoint/2010/main" val="13055108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mn-lt"/>
                <a:cs typeface="+mn-cs"/>
              </a:rPr>
              <a:t>In the Czech Republic, the mortality rate declined between 1990 to 2011 across all age groups. This decline was greatest in 55-64 year olds, where the largest increases in LFPR were also seen. While the improving health status of older males in the Czech Republic might have contributed to this higher participation, policy interventions to promote a longer working life are also likely to have played a part. There has been tight control on public spending for old-age and survivor cash benefits, comprising 5.8 percent of GDP in 1990 and 8.3 percent in 2009. More recently, from 2008, the retirement age for men has been increasing two months each year until it reaches 65 in 2030.</a:t>
            </a:r>
            <a:endParaRPr lang="en-US" dirty="0"/>
          </a:p>
        </p:txBody>
      </p:sp>
      <p:sp>
        <p:nvSpPr>
          <p:cNvPr id="4" name="Slide Number Placeholder 3"/>
          <p:cNvSpPr>
            <a:spLocks noGrp="1"/>
          </p:cNvSpPr>
          <p:nvPr>
            <p:ph type="sldNum" sz="quarter" idx="10"/>
          </p:nvPr>
        </p:nvSpPr>
        <p:spPr/>
        <p:txBody>
          <a:bodyPr/>
          <a:lstStyle/>
          <a:p>
            <a:fld id="{DF386755-CE80-4672-B284-6A8AA84B0FAE}" type="slidenum">
              <a:rPr lang="en-US" smtClean="0"/>
              <a:t>40</a:t>
            </a:fld>
            <a:endParaRPr lang="en-US"/>
          </a:p>
        </p:txBody>
      </p:sp>
    </p:spTree>
    <p:extLst>
      <p:ext uri="{BB962C8B-B14F-4D97-AF65-F5344CB8AC3E}">
        <p14:creationId xmlns:p14="http://schemas.microsoft.com/office/powerpoint/2010/main" val="30689292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eaLnBrk="1" fontAlgn="auto" hangingPunct="1">
              <a:spcBef>
                <a:spcPts val="0"/>
              </a:spcBef>
              <a:spcAft>
                <a:spcPts val="0"/>
              </a:spcAft>
              <a:defRPr/>
            </a:pPr>
            <a:r>
              <a:rPr lang="en-US" dirty="0">
                <a:latin typeface="+mn-lt"/>
                <a:cs typeface="+mn-cs"/>
              </a:rPr>
              <a:t>In Belarus, LFPR dropped consistently across all age groups from 1990 to 2011, with the lowest rate for 60-64 year olds among the four countries studied. At the same time, the mortality rate increased between 1990 and 2011 for the 30-34 age group onwards, rising significantly for 55-64 year olds. Deteriorating health outcomes can partially explained by the slow progress on health reforms in Belarus since transition, with the health of older age groups being more vulnerable to the shortcomings of a weaker health system At the same time, the population is rapidly aging, with pensioners accounting for more than a quarter of the population. Working at older ages is discouraged through the lowest legislated retirement age of all four countries at 60 years for men, with an effective retirement age of 58.8. In addition, pensions are high relative to wages at the time of retirement and are subsequently indexed generously, thus increasing incentives to exit the labor market.</a:t>
            </a:r>
          </a:p>
          <a:p>
            <a:endParaRPr lang="en-US" dirty="0"/>
          </a:p>
        </p:txBody>
      </p:sp>
      <p:sp>
        <p:nvSpPr>
          <p:cNvPr id="4" name="Slide Number Placeholder 3"/>
          <p:cNvSpPr>
            <a:spLocks noGrp="1"/>
          </p:cNvSpPr>
          <p:nvPr>
            <p:ph type="sldNum" sz="quarter" idx="10"/>
          </p:nvPr>
        </p:nvSpPr>
        <p:spPr/>
        <p:txBody>
          <a:bodyPr/>
          <a:lstStyle/>
          <a:p>
            <a:fld id="{DF386755-CE80-4672-B284-6A8AA84B0FAE}" type="slidenum">
              <a:rPr lang="en-US" smtClean="0"/>
              <a:t>41</a:t>
            </a:fld>
            <a:endParaRPr lang="en-US"/>
          </a:p>
        </p:txBody>
      </p:sp>
    </p:spTree>
    <p:extLst>
      <p:ext uri="{BB962C8B-B14F-4D97-AF65-F5344CB8AC3E}">
        <p14:creationId xmlns:p14="http://schemas.microsoft.com/office/powerpoint/2010/main" val="14247258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42</a:t>
            </a:fld>
            <a:endParaRPr lang="en-US"/>
          </a:p>
        </p:txBody>
      </p:sp>
    </p:spTree>
    <p:extLst>
      <p:ext uri="{BB962C8B-B14F-4D97-AF65-F5344CB8AC3E}">
        <p14:creationId xmlns:p14="http://schemas.microsoft.com/office/powerpoint/2010/main" val="16169277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cs typeface="Arial" pitchFamily="34" charset="0"/>
            </a:endParaRP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2000">
                <a:solidFill>
                  <a:schemeClr val="tx1"/>
                </a:solidFill>
                <a:latin typeface="Verdana" pitchFamily="34" charset="0"/>
                <a:ea typeface="ＭＳ Ｐゴシック" pitchFamily="34" charset="-128"/>
              </a:defRPr>
            </a:lvl1pPr>
            <a:lvl2pPr marL="742950" indent="-285750" defTabSz="930275" eaLnBrk="0" hangingPunct="0">
              <a:defRPr sz="2000">
                <a:solidFill>
                  <a:schemeClr val="tx1"/>
                </a:solidFill>
                <a:latin typeface="Verdana" pitchFamily="34" charset="0"/>
                <a:ea typeface="ＭＳ Ｐゴシック" pitchFamily="34" charset="-128"/>
              </a:defRPr>
            </a:lvl2pPr>
            <a:lvl3pPr marL="1143000" indent="-228600" defTabSz="930275" eaLnBrk="0" hangingPunct="0">
              <a:defRPr sz="2000">
                <a:solidFill>
                  <a:schemeClr val="tx1"/>
                </a:solidFill>
                <a:latin typeface="Verdana" pitchFamily="34" charset="0"/>
                <a:ea typeface="ＭＳ Ｐゴシック" pitchFamily="34" charset="-128"/>
              </a:defRPr>
            </a:lvl3pPr>
            <a:lvl4pPr marL="1600200" indent="-228600" defTabSz="930275" eaLnBrk="0" hangingPunct="0">
              <a:defRPr sz="2000">
                <a:solidFill>
                  <a:schemeClr val="tx1"/>
                </a:solidFill>
                <a:latin typeface="Verdana" pitchFamily="34" charset="0"/>
                <a:ea typeface="ＭＳ Ｐゴシック" pitchFamily="34" charset="-128"/>
              </a:defRPr>
            </a:lvl4pPr>
            <a:lvl5pPr marL="2057400" indent="-228600" defTabSz="930275" eaLnBrk="0" hangingPunct="0">
              <a:defRPr sz="2000">
                <a:solidFill>
                  <a:schemeClr val="tx1"/>
                </a:solidFill>
                <a:latin typeface="Verdana" pitchFamily="34" charset="0"/>
                <a:ea typeface="ＭＳ Ｐゴシック" pitchFamily="34" charset="-128"/>
              </a:defRPr>
            </a:lvl5pPr>
            <a:lvl6pPr marL="25146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fld id="{03FD4069-E026-493E-8C23-BE6F3A099786}" type="slidenum">
              <a:rPr lang="en-US" sz="1200" smtClean="0">
                <a:latin typeface="Arial" pitchFamily="34" charset="0"/>
                <a:cs typeface="Arial" pitchFamily="34" charset="0"/>
              </a:rPr>
              <a:pPr eaLnBrk="1" hangingPunct="1"/>
              <a:t>43</a:t>
            </a:fld>
            <a:endParaRPr lang="en-US" sz="1200" smtClean="0">
              <a:latin typeface="Arial" pitchFamily="34" charset="0"/>
              <a:cs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cs typeface="Arial" pitchFamily="34" charset="0"/>
              </a:rPr>
              <a:t>Quality of care/drugs in OP benefits package</a:t>
            </a:r>
          </a:p>
          <a:p>
            <a:endParaRPr lang="en-US" dirty="0" smtClean="0">
              <a:latin typeface="Arial" pitchFamily="34" charset="0"/>
              <a:cs typeface="Arial" pitchFamily="34" charset="0"/>
            </a:endParaRPr>
          </a:p>
          <a:p>
            <a:r>
              <a:rPr lang="en-US" dirty="0" smtClean="0">
                <a:latin typeface="Arial" pitchFamily="34" charset="0"/>
                <a:cs typeface="Arial" pitchFamily="34" charset="0"/>
              </a:rPr>
              <a:t>Figure shows reported diagnosis and treatment of high blood pressure among men. Overall, Estonia, Latvia, and Lithuania seem to be converging to or exceeding the diagnostic and treatment levels of Finland, although progress in Latvia lags. Given that mortality rates are so much higher in Estonia, Latvia, and Lithuania, we might expect a more substantial effort to test and treat blood pressure. If cardiovascular disease mortality is at least double Finland’s, surely these conditions are also more common. In the United States in 2005-2008, 33.6 percent of 45-54 year-old men and 51.3 percent of 55-64 year-old men either were diagnosed with high blood pressure or were taking anti-hypertensive medication to control it; at the upper end of the </a:t>
            </a:r>
            <a:r>
              <a:rPr lang="en-US" dirty="0" err="1" smtClean="0">
                <a:latin typeface="Arial" pitchFamily="34" charset="0"/>
                <a:cs typeface="Arial" pitchFamily="34" charset="0"/>
              </a:rPr>
              <a:t>FinBalt</a:t>
            </a:r>
            <a:r>
              <a:rPr lang="en-US" dirty="0" smtClean="0">
                <a:latin typeface="Arial" pitchFamily="34" charset="0"/>
                <a:cs typeface="Arial" pitchFamily="34" charset="0"/>
              </a:rPr>
              <a:t> results even for 2010 (National Center for Health Statistics 2010.</a:t>
            </a:r>
          </a:p>
          <a:p>
            <a:endParaRPr lang="en-US" dirty="0" smtClean="0">
              <a:latin typeface="Arial" pitchFamily="34" charset="0"/>
              <a:cs typeface="Arial" pitchFamily="34" charset="0"/>
            </a:endParaRPr>
          </a:p>
          <a:p>
            <a:r>
              <a:rPr lang="en-US" dirty="0" smtClean="0">
                <a:latin typeface="Arial" pitchFamily="34" charset="0"/>
                <a:cs typeface="Arial" pitchFamily="34" charset="0"/>
              </a:rPr>
              <a:t>Similar story with </a:t>
            </a:r>
            <a:r>
              <a:rPr lang="en-US" b="1" dirty="0" smtClean="0">
                <a:latin typeface="Arial" pitchFamily="34" charset="0"/>
                <a:cs typeface="Arial" pitchFamily="34" charset="0"/>
              </a:rPr>
              <a:t>Cholesterol testing – it can be expanded.</a:t>
            </a:r>
            <a:endParaRPr lang="en-US" dirty="0" smtClean="0">
              <a:latin typeface="Arial" pitchFamily="34" charset="0"/>
              <a:cs typeface="Arial" pitchFamily="34" charset="0"/>
            </a:endParaRP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2000">
                <a:solidFill>
                  <a:schemeClr val="tx1"/>
                </a:solidFill>
                <a:latin typeface="Verdana" pitchFamily="34" charset="0"/>
                <a:ea typeface="ＭＳ Ｐゴシック" pitchFamily="34" charset="-128"/>
              </a:defRPr>
            </a:lvl1pPr>
            <a:lvl2pPr marL="742950" indent="-285750" defTabSz="930275" eaLnBrk="0" hangingPunct="0">
              <a:defRPr sz="2000">
                <a:solidFill>
                  <a:schemeClr val="tx1"/>
                </a:solidFill>
                <a:latin typeface="Verdana" pitchFamily="34" charset="0"/>
                <a:ea typeface="ＭＳ Ｐゴシック" pitchFamily="34" charset="-128"/>
              </a:defRPr>
            </a:lvl2pPr>
            <a:lvl3pPr marL="1143000" indent="-228600" defTabSz="930275" eaLnBrk="0" hangingPunct="0">
              <a:defRPr sz="2000">
                <a:solidFill>
                  <a:schemeClr val="tx1"/>
                </a:solidFill>
                <a:latin typeface="Verdana" pitchFamily="34" charset="0"/>
                <a:ea typeface="ＭＳ Ｐゴシック" pitchFamily="34" charset="-128"/>
              </a:defRPr>
            </a:lvl3pPr>
            <a:lvl4pPr marL="1600200" indent="-228600" defTabSz="930275" eaLnBrk="0" hangingPunct="0">
              <a:defRPr sz="2000">
                <a:solidFill>
                  <a:schemeClr val="tx1"/>
                </a:solidFill>
                <a:latin typeface="Verdana" pitchFamily="34" charset="0"/>
                <a:ea typeface="ＭＳ Ｐゴシック" pitchFamily="34" charset="-128"/>
              </a:defRPr>
            </a:lvl4pPr>
            <a:lvl5pPr marL="2057400" indent="-228600" defTabSz="930275" eaLnBrk="0" hangingPunct="0">
              <a:defRPr sz="2000">
                <a:solidFill>
                  <a:schemeClr val="tx1"/>
                </a:solidFill>
                <a:latin typeface="Verdana" pitchFamily="34" charset="0"/>
                <a:ea typeface="ＭＳ Ｐゴシック" pitchFamily="34" charset="-128"/>
              </a:defRPr>
            </a:lvl5pPr>
            <a:lvl6pPr marL="25146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fld id="{B5BC4214-C4F0-4CBC-878D-2055B2E146D9}" type="slidenum">
              <a:rPr lang="en-US" sz="1200" smtClean="0">
                <a:latin typeface="Arial" pitchFamily="34" charset="0"/>
                <a:cs typeface="Arial" pitchFamily="34" charset="0"/>
              </a:rPr>
              <a:pPr eaLnBrk="1" hangingPunct="1"/>
              <a:t>44</a:t>
            </a:fld>
            <a:endParaRPr lang="en-US" sz="1200"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eaLnBrk="1" fontAlgn="auto" hangingPunct="1">
              <a:spcBef>
                <a:spcPts val="0"/>
              </a:spcBef>
              <a:spcAft>
                <a:spcPts val="0"/>
              </a:spcAft>
              <a:defRPr/>
            </a:pPr>
            <a:r>
              <a:rPr lang="en-US" dirty="0">
                <a:latin typeface="+mn-lt"/>
                <a:cs typeface="+mn-cs"/>
              </a:rPr>
              <a:t>Premature mortality (or low life expectancy) has been a long-standing problem in ECA, and it has actually put a brake on population aging, especially in Eastern Europe and Central Asia. People are more likely to die in ECA than in the EU-15, particularly men and the middle-aged. This has meant that people’s lives are cut short and so we are not seeing substantially longer lives. Populations are smaller due to people dying earlier and women outnumber men at older ages. For illustration, we estimated what Ukraine’s population would look like today if it had experienced the same reductions in mortality as France from 1950. Figure 1.6 displays the resulting population pyramids. Overall, if Ukraine had experienced the same mortality reductions as France since 1950, its labor force would be 19 percent larger than it is today. </a:t>
            </a:r>
          </a:p>
          <a:p>
            <a:endParaRPr lang="en-US" dirty="0"/>
          </a:p>
        </p:txBody>
      </p:sp>
      <p:sp>
        <p:nvSpPr>
          <p:cNvPr id="4" name="Slide Number Placeholder 3"/>
          <p:cNvSpPr>
            <a:spLocks noGrp="1"/>
          </p:cNvSpPr>
          <p:nvPr>
            <p:ph type="sldNum" sz="quarter" idx="10"/>
          </p:nvPr>
        </p:nvSpPr>
        <p:spPr/>
        <p:txBody>
          <a:bodyPr/>
          <a:lstStyle/>
          <a:p>
            <a:fld id="{DF386755-CE80-4672-B284-6A8AA84B0FAE}" type="slidenum">
              <a:rPr lang="en-US" smtClean="0"/>
              <a:t>5</a:t>
            </a:fld>
            <a:endParaRPr lang="en-US"/>
          </a:p>
        </p:txBody>
      </p:sp>
    </p:spTree>
    <p:extLst>
      <p:ext uri="{BB962C8B-B14F-4D97-AF65-F5344CB8AC3E}">
        <p14:creationId xmlns:p14="http://schemas.microsoft.com/office/powerpoint/2010/main" val="858226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mn-lt"/>
                <a:cs typeface="+mn-cs"/>
              </a:rPr>
              <a:t>In contrast to conventional life expectancy, which considers all years as equal, healthy life expectancy weights these years so that time spent in good health count for more. Years spent in unhealthy states are deducted from the total, adjusted for the severity of the unhealthy state in question (as judged by large population surveys). One year of healthy life expectancy therefore indicates one full extra year of life lived in perfect health, free from disability or illnesses. Essentially, it is the number of years that a person at a given age can expect to live in good health taking into account age-specific mortality, morbidity, and health status. </a:t>
            </a:r>
          </a:p>
          <a:p>
            <a:endParaRPr lang="en-US" dirty="0">
              <a:latin typeface="+mn-lt"/>
              <a:cs typeface="+mn-cs"/>
            </a:endParaRPr>
          </a:p>
          <a:p>
            <a:r>
              <a:rPr lang="en-US" dirty="0">
                <a:latin typeface="+mn-lt"/>
                <a:cs typeface="+mn-cs"/>
              </a:rPr>
              <a:t>Slide shows healthy life expectancies in the age group 50 to 54 years by country for men and women compared to life expectancy, and the gender gap between them. The difference between life expectancy and healthy life expectancy can be interpreted as the average number of years of healthy life lost to poor health. Years spent in health are considerably less in ECA than comparator countries. At 50, men in Japan can expect to live eight more years free from disability than men in Kazakhstan, and Japanese women nearly six years longer than Tajik women. </a:t>
            </a:r>
          </a:p>
          <a:p>
            <a:endParaRPr lang="en-US" dirty="0">
              <a:latin typeface="+mn-lt"/>
              <a:cs typeface="+mn-cs"/>
            </a:endParaRPr>
          </a:p>
          <a:p>
            <a:r>
              <a:rPr lang="en-US" dirty="0">
                <a:latin typeface="+mn-lt"/>
                <a:cs typeface="+mn-cs"/>
              </a:rPr>
              <a:t>Women spend more years in good health than men in all ECA countries. The gender gap is greater in ECA countries compared to the EU-15: Women in Belarus can expect to live more than five years in good health compared to men, compared to a year and a half in the Netherlands. These data must be interpreted cautiously due to the difficulty in obtaining internationally comparable measurements of health status and the methods used to extrapolate from the limited available data, which can produce estimates from different countries with more similar ranges than may exist in real life. However, it underscores the double burden faced by people in ECA: not only can they expect to live shorter lives than in richer countries, but they also can expect to spend a greater proportion of these years in poor health. </a:t>
            </a:r>
          </a:p>
          <a:p>
            <a:endParaRPr lang="en-US" dirty="0">
              <a:latin typeface="+mn-lt"/>
              <a:cs typeface="+mn-cs"/>
            </a:endParaRPr>
          </a:p>
          <a:p>
            <a:endParaRPr lang="en-US" dirty="0"/>
          </a:p>
        </p:txBody>
      </p:sp>
      <p:sp>
        <p:nvSpPr>
          <p:cNvPr id="4" name="Slide Number Placeholder 3"/>
          <p:cNvSpPr>
            <a:spLocks noGrp="1"/>
          </p:cNvSpPr>
          <p:nvPr>
            <p:ph type="sldNum" sz="quarter" idx="10"/>
          </p:nvPr>
        </p:nvSpPr>
        <p:spPr/>
        <p:txBody>
          <a:bodyPr/>
          <a:lstStyle/>
          <a:p>
            <a:fld id="{DF386755-CE80-4672-B284-6A8AA84B0FAE}" type="slidenum">
              <a:rPr lang="en-US" smtClean="0"/>
              <a:t>6</a:t>
            </a:fld>
            <a:endParaRPr lang="en-US"/>
          </a:p>
        </p:txBody>
      </p:sp>
    </p:spTree>
    <p:extLst>
      <p:ext uri="{BB962C8B-B14F-4D97-AF65-F5344CB8AC3E}">
        <p14:creationId xmlns:p14="http://schemas.microsoft.com/office/powerpoint/2010/main" val="2462617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Arial" pitchFamily="34" charset="0"/>
                <a:cs typeface="Arial" pitchFamily="34" charset="0"/>
              </a:rPr>
              <a:t>The</a:t>
            </a:r>
            <a:r>
              <a:rPr lang="en-US" baseline="0" dirty="0" smtClean="0">
                <a:latin typeface="Arial" pitchFamily="34" charset="0"/>
                <a:cs typeface="Arial" pitchFamily="34" charset="0"/>
              </a:rPr>
              <a:t> red bar depicts the mortality of a country if the mortality due to </a:t>
            </a:r>
            <a:r>
              <a:rPr lang="en-US" baseline="0" dirty="0" err="1" smtClean="0">
                <a:latin typeface="Arial" pitchFamily="34" charset="0"/>
                <a:cs typeface="Arial" pitchFamily="34" charset="0"/>
              </a:rPr>
              <a:t>cardiocirculatory</a:t>
            </a:r>
            <a:r>
              <a:rPr lang="en-US" baseline="0" dirty="0" smtClean="0">
                <a:latin typeface="Arial" pitchFamily="34" charset="0"/>
                <a:cs typeface="Arial" pitchFamily="34" charset="0"/>
              </a:rPr>
              <a:t> diseases in that country were at the EU average</a:t>
            </a:r>
            <a:endParaRPr lang="en-US" dirty="0" smtClean="0">
              <a:latin typeface="Arial" pitchFamily="34" charset="0"/>
              <a:cs typeface="Arial" pitchFamily="34" charset="0"/>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2000">
                <a:solidFill>
                  <a:schemeClr val="tx1"/>
                </a:solidFill>
                <a:latin typeface="Verdana" pitchFamily="34" charset="0"/>
                <a:ea typeface="ＭＳ Ｐゴシック" pitchFamily="34" charset="-128"/>
              </a:defRPr>
            </a:lvl1pPr>
            <a:lvl2pPr marL="742950" indent="-285750" defTabSz="930275" eaLnBrk="0" hangingPunct="0">
              <a:defRPr sz="2000">
                <a:solidFill>
                  <a:schemeClr val="tx1"/>
                </a:solidFill>
                <a:latin typeface="Verdana" pitchFamily="34" charset="0"/>
                <a:ea typeface="ＭＳ Ｐゴシック" pitchFamily="34" charset="-128"/>
              </a:defRPr>
            </a:lvl2pPr>
            <a:lvl3pPr marL="1143000" indent="-228600" defTabSz="930275" eaLnBrk="0" hangingPunct="0">
              <a:defRPr sz="2000">
                <a:solidFill>
                  <a:schemeClr val="tx1"/>
                </a:solidFill>
                <a:latin typeface="Verdana" pitchFamily="34" charset="0"/>
                <a:ea typeface="ＭＳ Ｐゴシック" pitchFamily="34" charset="-128"/>
              </a:defRPr>
            </a:lvl3pPr>
            <a:lvl4pPr marL="1600200" indent="-228600" defTabSz="930275" eaLnBrk="0" hangingPunct="0">
              <a:defRPr sz="2000">
                <a:solidFill>
                  <a:schemeClr val="tx1"/>
                </a:solidFill>
                <a:latin typeface="Verdana" pitchFamily="34" charset="0"/>
                <a:ea typeface="ＭＳ Ｐゴシック" pitchFamily="34" charset="-128"/>
              </a:defRPr>
            </a:lvl4pPr>
            <a:lvl5pPr marL="2057400" indent="-228600" defTabSz="930275" eaLnBrk="0" hangingPunct="0">
              <a:defRPr sz="2000">
                <a:solidFill>
                  <a:schemeClr val="tx1"/>
                </a:solidFill>
                <a:latin typeface="Verdana" pitchFamily="34" charset="0"/>
                <a:ea typeface="ＭＳ Ｐゴシック" pitchFamily="34" charset="-128"/>
              </a:defRPr>
            </a:lvl5pPr>
            <a:lvl6pPr marL="25146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fld id="{047216F6-4BF1-4EBC-AB4F-7CCD81C435DC}" type="slidenum">
              <a:rPr lang="en-US" sz="1200" smtClean="0">
                <a:latin typeface="Arial" pitchFamily="34" charset="0"/>
                <a:cs typeface="Arial" pitchFamily="34" charset="0"/>
              </a:rPr>
              <a:pPr eaLnBrk="1" hangingPunct="1"/>
              <a:t>8</a:t>
            </a:fld>
            <a:endParaRPr lang="en-US" sz="1200"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9</a:t>
            </a:fld>
            <a:endParaRPr lang="en-US"/>
          </a:p>
        </p:txBody>
      </p:sp>
    </p:spTree>
    <p:extLst>
      <p:ext uri="{BB962C8B-B14F-4D97-AF65-F5344CB8AC3E}">
        <p14:creationId xmlns:p14="http://schemas.microsoft.com/office/powerpoint/2010/main" val="3762060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latin typeface="Arial" pitchFamily="34" charset="0"/>
              <a:cs typeface="Arial" pitchFamily="34" charset="0"/>
            </a:endParaRP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sz="2000">
                <a:solidFill>
                  <a:schemeClr val="tx1"/>
                </a:solidFill>
                <a:latin typeface="Verdana" pitchFamily="34" charset="0"/>
                <a:ea typeface="ＭＳ Ｐゴシック" pitchFamily="34" charset="-128"/>
              </a:defRPr>
            </a:lvl1pPr>
            <a:lvl2pPr marL="742950" indent="-285750" defTabSz="930275" eaLnBrk="0" hangingPunct="0">
              <a:defRPr sz="2000">
                <a:solidFill>
                  <a:schemeClr val="tx1"/>
                </a:solidFill>
                <a:latin typeface="Verdana" pitchFamily="34" charset="0"/>
                <a:ea typeface="ＭＳ Ｐゴシック" pitchFamily="34" charset="-128"/>
              </a:defRPr>
            </a:lvl2pPr>
            <a:lvl3pPr marL="1143000" indent="-228600" defTabSz="930275" eaLnBrk="0" hangingPunct="0">
              <a:defRPr sz="2000">
                <a:solidFill>
                  <a:schemeClr val="tx1"/>
                </a:solidFill>
                <a:latin typeface="Verdana" pitchFamily="34" charset="0"/>
                <a:ea typeface="ＭＳ Ｐゴシック" pitchFamily="34" charset="-128"/>
              </a:defRPr>
            </a:lvl3pPr>
            <a:lvl4pPr marL="1600200" indent="-228600" defTabSz="930275" eaLnBrk="0" hangingPunct="0">
              <a:defRPr sz="2000">
                <a:solidFill>
                  <a:schemeClr val="tx1"/>
                </a:solidFill>
                <a:latin typeface="Verdana" pitchFamily="34" charset="0"/>
                <a:ea typeface="ＭＳ Ｐゴシック" pitchFamily="34" charset="-128"/>
              </a:defRPr>
            </a:lvl4pPr>
            <a:lvl5pPr marL="2057400" indent="-228600" defTabSz="930275" eaLnBrk="0" hangingPunct="0">
              <a:defRPr sz="2000">
                <a:solidFill>
                  <a:schemeClr val="tx1"/>
                </a:solidFill>
                <a:latin typeface="Verdana" pitchFamily="34" charset="0"/>
                <a:ea typeface="ＭＳ Ｐゴシック" pitchFamily="34" charset="-128"/>
              </a:defRPr>
            </a:lvl5pPr>
            <a:lvl6pPr marL="25146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defTabSz="930275"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eaLnBrk="1" hangingPunct="1"/>
            <a:fld id="{40105541-0756-4992-8BE6-ECF0F05EB153}" type="slidenum">
              <a:rPr lang="en-US" sz="1200" smtClean="0">
                <a:latin typeface="Arial" pitchFamily="34" charset="0"/>
                <a:cs typeface="Arial" pitchFamily="34" charset="0"/>
              </a:rPr>
              <a:pPr eaLnBrk="1" hangingPunct="1"/>
              <a:t>10</a:t>
            </a:fld>
            <a:endParaRPr lang="en-US" sz="1200"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middle-aged</a:t>
            </a:r>
            <a:r>
              <a:rPr lang="en-US" baseline="0" dirty="0" smtClean="0"/>
              <a:t> and older Latvians, employment is correlated with better self-perceived health status and lower probability of functional limitations. Retirees, including early retirees, are more likely to report being in bad or very bad health and to have difficulties with everyday activities. Job seekers have worse self-reported health than the employed but better health than the inactive.</a:t>
            </a:r>
            <a:endParaRPr lang="en-US" dirty="0"/>
          </a:p>
        </p:txBody>
      </p:sp>
      <p:sp>
        <p:nvSpPr>
          <p:cNvPr id="4" name="Slide Number Placeholder 3"/>
          <p:cNvSpPr>
            <a:spLocks noGrp="1"/>
          </p:cNvSpPr>
          <p:nvPr>
            <p:ph type="sldNum" sz="quarter" idx="10"/>
          </p:nvPr>
        </p:nvSpPr>
        <p:spPr/>
        <p:txBody>
          <a:bodyPr/>
          <a:lstStyle/>
          <a:p>
            <a:pPr>
              <a:defRPr/>
            </a:pPr>
            <a:fld id="{300F55C0-D98A-41A3-8B85-D4098EAF948B}" type="slidenum">
              <a:rPr lang="en-US" smtClean="0"/>
              <a:pPr>
                <a:defRPr/>
              </a:pPr>
              <a:t>12</a:t>
            </a:fld>
            <a:endParaRPr lang="en-US"/>
          </a:p>
        </p:txBody>
      </p:sp>
    </p:spTree>
    <p:extLst>
      <p:ext uri="{BB962C8B-B14F-4D97-AF65-F5344CB8AC3E}">
        <p14:creationId xmlns:p14="http://schemas.microsoft.com/office/powerpoint/2010/main" val="3793220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icture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7"/>
          <p:cNvSpPr>
            <a:spLocks noChangeArrowheads="1"/>
          </p:cNvSpPr>
          <p:nvPr userDrawn="1"/>
        </p:nvSpPr>
        <p:spPr bwMode="auto">
          <a:xfrm>
            <a:off x="0" y="5943600"/>
            <a:ext cx="2895600" cy="914400"/>
          </a:xfrm>
          <a:prstGeom prst="rect">
            <a:avLst/>
          </a:prstGeom>
          <a:solidFill>
            <a:srgbClr val="D1D1D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a:lnSpc>
                <a:spcPct val="95000"/>
              </a:lnSpc>
              <a:spcBef>
                <a:spcPct val="35000"/>
              </a:spcBef>
              <a:buClr>
                <a:schemeClr val="tx1"/>
              </a:buClr>
            </a:pPr>
            <a:endParaRPr lang="en-US"/>
          </a:p>
        </p:txBody>
      </p:sp>
      <p:sp>
        <p:nvSpPr>
          <p:cNvPr id="266243" name="Rectangle 3"/>
          <p:cNvSpPr>
            <a:spLocks noGrp="1" noChangeArrowheads="1"/>
          </p:cNvSpPr>
          <p:nvPr>
            <p:ph type="ctrTitle"/>
          </p:nvPr>
        </p:nvSpPr>
        <p:spPr>
          <a:xfrm>
            <a:off x="2971800" y="2130425"/>
            <a:ext cx="5486400" cy="1470025"/>
          </a:xfrm>
        </p:spPr>
        <p:txBody>
          <a:bodyPr/>
          <a:lstStyle>
            <a:lvl1pPr>
              <a:defRPr b="0"/>
            </a:lvl1pPr>
          </a:lstStyle>
          <a:p>
            <a:r>
              <a:rPr lang="en-US"/>
              <a:t>Click to edit Master title style</a:t>
            </a:r>
          </a:p>
        </p:txBody>
      </p:sp>
      <p:sp>
        <p:nvSpPr>
          <p:cNvPr id="266244" name="Rectangle 4"/>
          <p:cNvSpPr>
            <a:spLocks noGrp="1" noChangeArrowheads="1"/>
          </p:cNvSpPr>
          <p:nvPr>
            <p:ph type="subTitle" idx="1"/>
          </p:nvPr>
        </p:nvSpPr>
        <p:spPr>
          <a:xfrm>
            <a:off x="2971800" y="3886200"/>
            <a:ext cx="5486400" cy="1752600"/>
          </a:xfrm>
        </p:spPr>
        <p:txBody>
          <a:bodyPr/>
          <a:lstStyle>
            <a:lvl1pPr marL="0" indent="0" algn="ctr">
              <a:buFontTx/>
              <a:buNone/>
              <a:defRPr sz="2000" b="1">
                <a:solidFill>
                  <a:srgbClr val="4D4D4D"/>
                </a:solidFill>
              </a:defRPr>
            </a:lvl1pPr>
          </a:lstStyle>
          <a:p>
            <a:r>
              <a:rPr lang="en-US"/>
              <a:t>Click to edit Master subtitle style</a:t>
            </a:r>
          </a:p>
        </p:txBody>
      </p:sp>
    </p:spTree>
    <p:extLst>
      <p:ext uri="{BB962C8B-B14F-4D97-AF65-F5344CB8AC3E}">
        <p14:creationId xmlns:p14="http://schemas.microsoft.com/office/powerpoint/2010/main" val="3486233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76400" y="6562725"/>
            <a:ext cx="1905000" cy="457200"/>
          </a:xfrm>
          <a:prstGeom prst="rect">
            <a:avLst/>
          </a:prstGeom>
        </p:spPr>
        <p:txBody>
          <a:bodyPr/>
          <a:lstStyle>
            <a:lvl1pPr algn="ctr">
              <a:lnSpc>
                <a:spcPct val="95000"/>
              </a:lnSpc>
              <a:spcBef>
                <a:spcPct val="35000"/>
              </a:spcBef>
              <a:buClr>
                <a:schemeClr val="tx1"/>
              </a:buClr>
              <a:defRPr>
                <a:ea typeface="MS PGothic" pitchFamily="34" charset="-128"/>
                <a:cs typeface="Arial" charset="0"/>
              </a:defRPr>
            </a:lvl1pPr>
          </a:lstStyle>
          <a:p>
            <a:pPr>
              <a:defRPr/>
            </a:pPr>
            <a:endParaRPr lang="en-US"/>
          </a:p>
        </p:txBody>
      </p:sp>
      <p:sp>
        <p:nvSpPr>
          <p:cNvPr id="5" name="Slide Number Placeholder 5"/>
          <p:cNvSpPr>
            <a:spLocks noGrp="1"/>
          </p:cNvSpPr>
          <p:nvPr>
            <p:ph type="sldNum" sz="quarter" idx="11"/>
          </p:nvPr>
        </p:nvSpPr>
        <p:spPr/>
        <p:txBody>
          <a:bodyPr/>
          <a:lstStyle>
            <a:lvl1pPr>
              <a:defRPr baseline="0">
                <a:solidFill>
                  <a:srgbClr val="4D4D4D"/>
                </a:solidFill>
              </a:defRPr>
            </a:lvl1pPr>
          </a:lstStyle>
          <a:p>
            <a:pPr>
              <a:defRPr/>
            </a:pPr>
            <a:fld id="{8636B4FA-FB0C-47A1-B586-2C2D76B93D6C}" type="slidenum">
              <a:rPr lang="en-US"/>
              <a:pPr>
                <a:defRPr/>
              </a:pPr>
              <a:t>‹#›</a:t>
            </a:fld>
            <a:endParaRPr lang="en-US" dirty="0"/>
          </a:p>
        </p:txBody>
      </p:sp>
    </p:spTree>
    <p:extLst>
      <p:ext uri="{BB962C8B-B14F-4D97-AF65-F5344CB8AC3E}">
        <p14:creationId xmlns:p14="http://schemas.microsoft.com/office/powerpoint/2010/main" val="2299907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77100" y="0"/>
            <a:ext cx="18669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76400" y="0"/>
            <a:ext cx="54483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76400" y="6562725"/>
            <a:ext cx="1905000" cy="457200"/>
          </a:xfrm>
          <a:prstGeom prst="rect">
            <a:avLst/>
          </a:prstGeom>
        </p:spPr>
        <p:txBody>
          <a:bodyPr/>
          <a:lstStyle>
            <a:lvl1pPr algn="ctr">
              <a:lnSpc>
                <a:spcPct val="95000"/>
              </a:lnSpc>
              <a:spcBef>
                <a:spcPct val="35000"/>
              </a:spcBef>
              <a:buClr>
                <a:schemeClr val="tx1"/>
              </a:buClr>
              <a:defRPr>
                <a:ea typeface="MS PGothic" pitchFamily="34" charset="-128"/>
                <a:cs typeface="Arial" charset="0"/>
              </a:defRPr>
            </a:lvl1pPr>
          </a:lstStyle>
          <a:p>
            <a:pPr>
              <a:defRPr/>
            </a:pPr>
            <a:endParaRPr lang="en-US"/>
          </a:p>
        </p:txBody>
      </p:sp>
      <p:sp>
        <p:nvSpPr>
          <p:cNvPr id="5" name="Slide Number Placeholder 5"/>
          <p:cNvSpPr>
            <a:spLocks noGrp="1"/>
          </p:cNvSpPr>
          <p:nvPr>
            <p:ph type="sldNum" sz="quarter" idx="11"/>
          </p:nvPr>
        </p:nvSpPr>
        <p:spPr>
          <a:xfrm>
            <a:off x="8382000" y="6553200"/>
            <a:ext cx="812800" cy="304800"/>
          </a:xfrm>
        </p:spPr>
        <p:txBody>
          <a:bodyPr/>
          <a:lstStyle>
            <a:lvl1pPr>
              <a:defRPr baseline="0">
                <a:solidFill>
                  <a:srgbClr val="4D4D4D"/>
                </a:solidFill>
              </a:defRPr>
            </a:lvl1pPr>
          </a:lstStyle>
          <a:p>
            <a:pPr>
              <a:defRPr/>
            </a:pPr>
            <a:fld id="{48C9C20B-CBB7-456D-9B90-CEE24C8DDBDF}" type="slidenum">
              <a:rPr lang="en-US"/>
              <a:pPr>
                <a:defRPr/>
              </a:pPr>
              <a:t>‹#›</a:t>
            </a:fld>
            <a:endParaRPr lang="en-US" dirty="0"/>
          </a:p>
        </p:txBody>
      </p:sp>
    </p:spTree>
    <p:extLst>
      <p:ext uri="{BB962C8B-B14F-4D97-AF65-F5344CB8AC3E}">
        <p14:creationId xmlns:p14="http://schemas.microsoft.com/office/powerpoint/2010/main" val="3646739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76400" y="6562725"/>
            <a:ext cx="1905000" cy="457200"/>
          </a:xfrm>
          <a:prstGeom prst="rect">
            <a:avLst/>
          </a:prstGeom>
        </p:spPr>
        <p:txBody>
          <a:bodyPr/>
          <a:lstStyle>
            <a:lvl1pPr algn="ctr">
              <a:lnSpc>
                <a:spcPct val="95000"/>
              </a:lnSpc>
              <a:spcBef>
                <a:spcPct val="35000"/>
              </a:spcBef>
              <a:buClr>
                <a:schemeClr val="tx1"/>
              </a:buClr>
              <a:defRPr>
                <a:ea typeface="MS PGothic" pitchFamily="34" charset="-128"/>
                <a:cs typeface="Arial" charset="0"/>
              </a:defRPr>
            </a:lvl1pPr>
          </a:lstStyle>
          <a:p>
            <a:pPr>
              <a:defRPr/>
            </a:pPr>
            <a:endParaRPr lang="en-US"/>
          </a:p>
        </p:txBody>
      </p:sp>
      <p:sp>
        <p:nvSpPr>
          <p:cNvPr id="5" name="Slide Number Placeholder 4"/>
          <p:cNvSpPr>
            <a:spLocks noGrp="1"/>
          </p:cNvSpPr>
          <p:nvPr>
            <p:ph type="sldNum" sz="quarter" idx="11"/>
          </p:nvPr>
        </p:nvSpPr>
        <p:spPr>
          <a:xfrm>
            <a:off x="8458200" y="6553200"/>
            <a:ext cx="533400" cy="304800"/>
          </a:xfrm>
        </p:spPr>
        <p:txBody>
          <a:bodyPr/>
          <a:lstStyle>
            <a:lvl1pPr>
              <a:defRPr baseline="0">
                <a:solidFill>
                  <a:srgbClr val="4D4D4D"/>
                </a:solidFill>
              </a:defRPr>
            </a:lvl1pPr>
          </a:lstStyle>
          <a:p>
            <a:pPr>
              <a:defRPr/>
            </a:pPr>
            <a:fld id="{40A54DFD-AC06-4DDD-B7DE-6E6FE2C8673C}" type="slidenum">
              <a:rPr lang="en-US"/>
              <a:pPr>
                <a:defRPr/>
              </a:pPr>
              <a:t>‹#›</a:t>
            </a:fld>
            <a:endParaRPr lang="en-US" dirty="0"/>
          </a:p>
        </p:txBody>
      </p:sp>
    </p:spTree>
    <p:extLst>
      <p:ext uri="{BB962C8B-B14F-4D97-AF65-F5344CB8AC3E}">
        <p14:creationId xmlns:p14="http://schemas.microsoft.com/office/powerpoint/2010/main" val="2169625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Slide Number Placeholder 5"/>
          <p:cNvSpPr txBox="1">
            <a:spLocks/>
          </p:cNvSpPr>
          <p:nvPr userDrawn="1"/>
        </p:nvSpPr>
        <p:spPr bwMode="auto">
          <a:xfrm>
            <a:off x="8153400" y="6553200"/>
            <a:ext cx="812800" cy="304800"/>
          </a:xfrm>
          <a:prstGeom prst="rect">
            <a:avLst/>
          </a:prstGeom>
          <a:noFill/>
          <a:ln w="9525">
            <a:noFill/>
            <a:miter lim="800000"/>
            <a:headEnd/>
            <a:tailEnd/>
          </a:ln>
          <a:effectLst/>
        </p:spPr>
        <p:txBody>
          <a:bodyPr/>
          <a:lstStyle>
            <a:lvl1pPr>
              <a:defRPr baseline="0">
                <a:solidFill>
                  <a:srgbClr val="4D4D4D"/>
                </a:solidFill>
              </a:defRPr>
            </a:lvl1pPr>
          </a:lstStyle>
          <a:p>
            <a:pPr algn="r" eaLnBrk="0" hangingPunct="0">
              <a:defRPr/>
            </a:pPr>
            <a:fld id="{09B66E4D-983F-41E4-99C3-80E6C0A8DB26}" type="slidenum">
              <a:rPr lang="en-US" sz="1200" b="1" i="1" smtClean="0">
                <a:effectLst>
                  <a:outerShdw blurRad="38100" dist="38100" dir="2700000" algn="tl">
                    <a:srgbClr val="C0C0C0"/>
                  </a:outerShdw>
                </a:effectLst>
                <a:latin typeface="+mn-lt"/>
                <a:ea typeface="+mn-ea"/>
                <a:cs typeface="Arial" charset="0"/>
              </a:rPr>
              <a:pPr algn="r" eaLnBrk="0" hangingPunct="0">
                <a:defRPr/>
              </a:pPr>
              <a:t>‹#›</a:t>
            </a:fld>
            <a:endParaRPr lang="en-US" sz="1200" b="1" i="1" dirty="0">
              <a:effectLst>
                <a:outerShdw blurRad="38100" dist="38100" dir="2700000" algn="tl">
                  <a:srgbClr val="C0C0C0"/>
                </a:outerShdw>
              </a:effectLst>
              <a:latin typeface="+mn-lt"/>
              <a:ea typeface="+mn-ea"/>
              <a:cs typeface="Arial" charset="0"/>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Date Placeholder 3"/>
          <p:cNvSpPr>
            <a:spLocks noGrp="1"/>
          </p:cNvSpPr>
          <p:nvPr>
            <p:ph type="dt" sz="half" idx="10"/>
          </p:nvPr>
        </p:nvSpPr>
        <p:spPr>
          <a:xfrm>
            <a:off x="1676400" y="6562725"/>
            <a:ext cx="1905000" cy="457200"/>
          </a:xfrm>
          <a:prstGeom prst="rect">
            <a:avLst/>
          </a:prstGeom>
        </p:spPr>
        <p:txBody>
          <a:bodyPr/>
          <a:lstStyle>
            <a:lvl1pPr algn="ctr">
              <a:lnSpc>
                <a:spcPct val="95000"/>
              </a:lnSpc>
              <a:spcBef>
                <a:spcPct val="35000"/>
              </a:spcBef>
              <a:buClr>
                <a:schemeClr val="tx1"/>
              </a:buClr>
              <a:defRPr>
                <a:ea typeface="MS PGothic" pitchFamily="34" charset="-128"/>
                <a:cs typeface="Arial" charset="0"/>
              </a:defRPr>
            </a:lvl1pPr>
          </a:lstStyle>
          <a:p>
            <a:pPr>
              <a:defRPr/>
            </a:pPr>
            <a:endParaRPr lang="en-US"/>
          </a:p>
        </p:txBody>
      </p:sp>
    </p:spTree>
    <p:extLst>
      <p:ext uri="{BB962C8B-B14F-4D97-AF65-F5344CB8AC3E}">
        <p14:creationId xmlns:p14="http://schemas.microsoft.com/office/powerpoint/2010/main" val="2974240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76400"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57800"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676400" y="6562725"/>
            <a:ext cx="1905000" cy="457200"/>
          </a:xfrm>
          <a:prstGeom prst="rect">
            <a:avLst/>
          </a:prstGeom>
        </p:spPr>
        <p:txBody>
          <a:bodyPr/>
          <a:lstStyle>
            <a:lvl1pPr algn="ctr">
              <a:lnSpc>
                <a:spcPct val="95000"/>
              </a:lnSpc>
              <a:spcBef>
                <a:spcPct val="35000"/>
              </a:spcBef>
              <a:buClr>
                <a:schemeClr val="tx1"/>
              </a:buClr>
              <a:defRPr>
                <a:ea typeface="MS PGothic" pitchFamily="34" charset="-128"/>
                <a:cs typeface="Arial" charset="0"/>
              </a:defRPr>
            </a:lvl1pPr>
          </a:lstStyle>
          <a:p>
            <a:pPr>
              <a:defRPr/>
            </a:pPr>
            <a:endParaRPr lang="en-US"/>
          </a:p>
        </p:txBody>
      </p:sp>
      <p:sp>
        <p:nvSpPr>
          <p:cNvPr id="6" name="Slide Number Placeholder 5"/>
          <p:cNvSpPr>
            <a:spLocks noGrp="1"/>
          </p:cNvSpPr>
          <p:nvPr>
            <p:ph type="sldNum" sz="quarter" idx="11"/>
          </p:nvPr>
        </p:nvSpPr>
        <p:spPr>
          <a:xfrm>
            <a:off x="8382000" y="6553200"/>
            <a:ext cx="812800" cy="304800"/>
          </a:xfrm>
        </p:spPr>
        <p:txBody>
          <a:bodyPr/>
          <a:lstStyle>
            <a:lvl1pPr>
              <a:defRPr baseline="0">
                <a:solidFill>
                  <a:srgbClr val="4D4D4D"/>
                </a:solidFill>
              </a:defRPr>
            </a:lvl1pPr>
          </a:lstStyle>
          <a:p>
            <a:pPr>
              <a:defRPr/>
            </a:pPr>
            <a:fld id="{FDCE9800-634E-44D4-B6C7-4B0CFD84B096}" type="slidenum">
              <a:rPr lang="en-US"/>
              <a:pPr>
                <a:defRPr/>
              </a:pPr>
              <a:t>‹#›</a:t>
            </a:fld>
            <a:endParaRPr lang="en-US" dirty="0"/>
          </a:p>
        </p:txBody>
      </p:sp>
    </p:spTree>
    <p:extLst>
      <p:ext uri="{BB962C8B-B14F-4D97-AF65-F5344CB8AC3E}">
        <p14:creationId xmlns:p14="http://schemas.microsoft.com/office/powerpoint/2010/main" val="371280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lide Number Placeholder 5"/>
          <p:cNvSpPr txBox="1">
            <a:spLocks/>
          </p:cNvSpPr>
          <p:nvPr userDrawn="1"/>
        </p:nvSpPr>
        <p:spPr bwMode="auto">
          <a:xfrm>
            <a:off x="8153400" y="6553200"/>
            <a:ext cx="812800" cy="304800"/>
          </a:xfrm>
          <a:prstGeom prst="rect">
            <a:avLst/>
          </a:prstGeom>
          <a:noFill/>
          <a:ln w="9525">
            <a:noFill/>
            <a:miter lim="800000"/>
            <a:headEnd/>
            <a:tailEnd/>
          </a:ln>
          <a:effectLst/>
        </p:spPr>
        <p:txBody>
          <a:bodyPr/>
          <a:lstStyle>
            <a:lvl1pPr>
              <a:defRPr baseline="0">
                <a:solidFill>
                  <a:srgbClr val="4D4D4D"/>
                </a:solidFill>
              </a:defRPr>
            </a:lvl1pPr>
          </a:lstStyle>
          <a:p>
            <a:pPr algn="r" eaLnBrk="0" hangingPunct="0">
              <a:defRPr/>
            </a:pPr>
            <a:fld id="{59DBAA51-FD52-4C6F-8FFD-9086BAC8F43E}" type="slidenum">
              <a:rPr lang="en-US" sz="1200" b="1" i="1" smtClean="0">
                <a:effectLst>
                  <a:outerShdw blurRad="38100" dist="38100" dir="2700000" algn="tl">
                    <a:srgbClr val="C0C0C0"/>
                  </a:outerShdw>
                </a:effectLst>
                <a:latin typeface="+mn-lt"/>
                <a:ea typeface="+mn-ea"/>
                <a:cs typeface="Arial" charset="0"/>
              </a:rPr>
              <a:pPr algn="r" eaLnBrk="0" hangingPunct="0">
                <a:defRPr/>
              </a:pPr>
              <a:t>‹#›</a:t>
            </a:fld>
            <a:endParaRPr lang="en-US" sz="1200" b="1" i="1" dirty="0">
              <a:effectLst>
                <a:outerShdw blurRad="38100" dist="38100" dir="2700000" algn="tl">
                  <a:srgbClr val="C0C0C0"/>
                </a:outerShdw>
              </a:effectLst>
              <a:latin typeface="+mn-lt"/>
              <a:ea typeface="+mn-ea"/>
              <a:cs typeface="Arial" charset="0"/>
            </a:endParaRPr>
          </a:p>
        </p:txBody>
      </p:sp>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6"/>
          <p:cNvSpPr>
            <a:spLocks noGrp="1"/>
          </p:cNvSpPr>
          <p:nvPr>
            <p:ph type="dt" sz="half" idx="10"/>
          </p:nvPr>
        </p:nvSpPr>
        <p:spPr>
          <a:xfrm>
            <a:off x="1676400" y="6562725"/>
            <a:ext cx="1905000" cy="457200"/>
          </a:xfrm>
          <a:prstGeom prst="rect">
            <a:avLst/>
          </a:prstGeom>
        </p:spPr>
        <p:txBody>
          <a:bodyPr/>
          <a:lstStyle>
            <a:lvl1pPr algn="ctr">
              <a:lnSpc>
                <a:spcPct val="95000"/>
              </a:lnSpc>
              <a:spcBef>
                <a:spcPct val="35000"/>
              </a:spcBef>
              <a:buClr>
                <a:schemeClr val="tx1"/>
              </a:buClr>
              <a:defRPr>
                <a:ea typeface="MS PGothic" pitchFamily="34" charset="-128"/>
                <a:cs typeface="Arial" charset="0"/>
              </a:defRPr>
            </a:lvl1pPr>
          </a:lstStyle>
          <a:p>
            <a:pPr>
              <a:defRPr/>
            </a:pPr>
            <a:endParaRPr lang="en-US"/>
          </a:p>
        </p:txBody>
      </p:sp>
    </p:spTree>
    <p:extLst>
      <p:ext uri="{BB962C8B-B14F-4D97-AF65-F5344CB8AC3E}">
        <p14:creationId xmlns:p14="http://schemas.microsoft.com/office/powerpoint/2010/main" val="4249656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1676400" y="6562725"/>
            <a:ext cx="1905000" cy="457200"/>
          </a:xfrm>
          <a:prstGeom prst="rect">
            <a:avLst/>
          </a:prstGeom>
        </p:spPr>
        <p:txBody>
          <a:bodyPr/>
          <a:lstStyle>
            <a:lvl1pPr algn="ctr">
              <a:lnSpc>
                <a:spcPct val="95000"/>
              </a:lnSpc>
              <a:spcBef>
                <a:spcPct val="35000"/>
              </a:spcBef>
              <a:buClr>
                <a:schemeClr val="tx1"/>
              </a:buClr>
              <a:defRPr>
                <a:ea typeface="MS PGothic" pitchFamily="34" charset="-128"/>
                <a:cs typeface="Arial" charset="0"/>
              </a:defRPr>
            </a:lvl1pPr>
          </a:lstStyle>
          <a:p>
            <a:pPr>
              <a:defRPr/>
            </a:pPr>
            <a:endParaRPr lang="en-US"/>
          </a:p>
        </p:txBody>
      </p:sp>
      <p:sp>
        <p:nvSpPr>
          <p:cNvPr id="4" name="Slide Number Placeholder 5"/>
          <p:cNvSpPr>
            <a:spLocks noGrp="1"/>
          </p:cNvSpPr>
          <p:nvPr>
            <p:ph type="sldNum" sz="quarter" idx="11"/>
          </p:nvPr>
        </p:nvSpPr>
        <p:spPr/>
        <p:txBody>
          <a:bodyPr/>
          <a:lstStyle>
            <a:lvl1pPr>
              <a:defRPr baseline="0">
                <a:solidFill>
                  <a:srgbClr val="4D4D4D"/>
                </a:solidFill>
              </a:defRPr>
            </a:lvl1pPr>
          </a:lstStyle>
          <a:p>
            <a:pPr>
              <a:defRPr/>
            </a:pPr>
            <a:fld id="{CB88760C-CD92-463B-8E73-BB82CBBABE4F}" type="slidenum">
              <a:rPr lang="en-US"/>
              <a:pPr>
                <a:defRPr/>
              </a:pPr>
              <a:t>‹#›</a:t>
            </a:fld>
            <a:endParaRPr lang="en-US" dirty="0"/>
          </a:p>
        </p:txBody>
      </p:sp>
    </p:spTree>
    <p:extLst>
      <p:ext uri="{BB962C8B-B14F-4D97-AF65-F5344CB8AC3E}">
        <p14:creationId xmlns:p14="http://schemas.microsoft.com/office/powerpoint/2010/main" val="2852421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676400" y="6562725"/>
            <a:ext cx="1905000" cy="457200"/>
          </a:xfrm>
          <a:prstGeom prst="rect">
            <a:avLst/>
          </a:prstGeom>
        </p:spPr>
        <p:txBody>
          <a:bodyPr/>
          <a:lstStyle>
            <a:lvl1pPr algn="ctr">
              <a:lnSpc>
                <a:spcPct val="95000"/>
              </a:lnSpc>
              <a:spcBef>
                <a:spcPct val="35000"/>
              </a:spcBef>
              <a:buClr>
                <a:schemeClr val="tx1"/>
              </a:buClr>
              <a:defRPr>
                <a:ea typeface="MS PGothic" pitchFamily="34" charset="-128"/>
                <a:cs typeface="Arial" charset="0"/>
              </a:defRPr>
            </a:lvl1pPr>
          </a:lstStyle>
          <a:p>
            <a:pPr>
              <a:defRPr/>
            </a:pPr>
            <a:endParaRPr lang="en-US"/>
          </a:p>
        </p:txBody>
      </p:sp>
      <p:sp>
        <p:nvSpPr>
          <p:cNvPr id="3" name="Slide Number Placeholder 5"/>
          <p:cNvSpPr>
            <a:spLocks noGrp="1"/>
          </p:cNvSpPr>
          <p:nvPr>
            <p:ph type="sldNum" sz="quarter" idx="11"/>
          </p:nvPr>
        </p:nvSpPr>
        <p:spPr/>
        <p:txBody>
          <a:bodyPr/>
          <a:lstStyle>
            <a:lvl1pPr>
              <a:defRPr baseline="0">
                <a:solidFill>
                  <a:srgbClr val="4D4D4D"/>
                </a:solidFill>
              </a:defRPr>
            </a:lvl1pPr>
          </a:lstStyle>
          <a:p>
            <a:pPr>
              <a:defRPr/>
            </a:pPr>
            <a:fld id="{AD03D708-CE45-492D-834C-2B2DA73078A8}" type="slidenum">
              <a:rPr lang="en-US"/>
              <a:pPr>
                <a:defRPr/>
              </a:pPr>
              <a:t>‹#›</a:t>
            </a:fld>
            <a:endParaRPr lang="en-US" dirty="0"/>
          </a:p>
        </p:txBody>
      </p:sp>
    </p:spTree>
    <p:extLst>
      <p:ext uri="{BB962C8B-B14F-4D97-AF65-F5344CB8AC3E}">
        <p14:creationId xmlns:p14="http://schemas.microsoft.com/office/powerpoint/2010/main" val="3971886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76400" y="6562725"/>
            <a:ext cx="1905000" cy="457200"/>
          </a:xfrm>
          <a:prstGeom prst="rect">
            <a:avLst/>
          </a:prstGeom>
        </p:spPr>
        <p:txBody>
          <a:bodyPr/>
          <a:lstStyle>
            <a:lvl1pPr algn="ctr">
              <a:lnSpc>
                <a:spcPct val="95000"/>
              </a:lnSpc>
              <a:spcBef>
                <a:spcPct val="35000"/>
              </a:spcBef>
              <a:buClr>
                <a:schemeClr val="tx1"/>
              </a:buClr>
              <a:defRPr>
                <a:ea typeface="MS PGothic" pitchFamily="34" charset="-128"/>
                <a:cs typeface="Arial" charset="0"/>
              </a:defRPr>
            </a:lvl1pPr>
          </a:lstStyle>
          <a:p>
            <a:pPr>
              <a:defRPr/>
            </a:pPr>
            <a:endParaRPr lang="en-US"/>
          </a:p>
        </p:txBody>
      </p:sp>
      <p:sp>
        <p:nvSpPr>
          <p:cNvPr id="6" name="Slide Number Placeholder 5"/>
          <p:cNvSpPr>
            <a:spLocks noGrp="1"/>
          </p:cNvSpPr>
          <p:nvPr>
            <p:ph type="sldNum" sz="quarter" idx="11"/>
          </p:nvPr>
        </p:nvSpPr>
        <p:spPr/>
        <p:txBody>
          <a:bodyPr/>
          <a:lstStyle>
            <a:lvl1pPr>
              <a:defRPr baseline="0">
                <a:solidFill>
                  <a:srgbClr val="4D4D4D"/>
                </a:solidFill>
              </a:defRPr>
            </a:lvl1pPr>
          </a:lstStyle>
          <a:p>
            <a:pPr>
              <a:defRPr/>
            </a:pPr>
            <a:fld id="{5D53A758-7168-4F06-811A-401DBF5FBBC1}" type="slidenum">
              <a:rPr lang="en-US"/>
              <a:pPr>
                <a:defRPr/>
              </a:pPr>
              <a:t>‹#›</a:t>
            </a:fld>
            <a:endParaRPr lang="en-US" dirty="0"/>
          </a:p>
        </p:txBody>
      </p:sp>
    </p:spTree>
    <p:extLst>
      <p:ext uri="{BB962C8B-B14F-4D97-AF65-F5344CB8AC3E}">
        <p14:creationId xmlns:p14="http://schemas.microsoft.com/office/powerpoint/2010/main" val="1293707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76400" y="6562725"/>
            <a:ext cx="1905000" cy="457200"/>
          </a:xfrm>
          <a:prstGeom prst="rect">
            <a:avLst/>
          </a:prstGeom>
        </p:spPr>
        <p:txBody>
          <a:bodyPr/>
          <a:lstStyle>
            <a:lvl1pPr algn="ctr">
              <a:lnSpc>
                <a:spcPct val="95000"/>
              </a:lnSpc>
              <a:spcBef>
                <a:spcPct val="35000"/>
              </a:spcBef>
              <a:buClr>
                <a:schemeClr val="tx1"/>
              </a:buClr>
              <a:defRPr>
                <a:ea typeface="MS PGothic" pitchFamily="34" charset="-128"/>
                <a:cs typeface="Arial" charset="0"/>
              </a:defRPr>
            </a:lvl1pPr>
          </a:lstStyle>
          <a:p>
            <a:pPr>
              <a:defRPr/>
            </a:pPr>
            <a:endParaRPr lang="en-US"/>
          </a:p>
        </p:txBody>
      </p:sp>
      <p:sp>
        <p:nvSpPr>
          <p:cNvPr id="6" name="Slide Number Placeholder 5"/>
          <p:cNvSpPr>
            <a:spLocks noGrp="1"/>
          </p:cNvSpPr>
          <p:nvPr>
            <p:ph type="sldNum" sz="quarter" idx="11"/>
          </p:nvPr>
        </p:nvSpPr>
        <p:spPr/>
        <p:txBody>
          <a:bodyPr/>
          <a:lstStyle>
            <a:lvl1pPr>
              <a:defRPr baseline="0">
                <a:solidFill>
                  <a:srgbClr val="4D4D4D"/>
                </a:solidFill>
              </a:defRPr>
            </a:lvl1pPr>
          </a:lstStyle>
          <a:p>
            <a:pPr>
              <a:defRPr/>
            </a:pPr>
            <a:fld id="{0E92D13D-892F-4BFA-B250-F13A9DD2E7AC}" type="slidenum">
              <a:rPr lang="en-US"/>
              <a:pPr>
                <a:defRPr/>
              </a:pPr>
              <a:t>‹#›</a:t>
            </a:fld>
            <a:endParaRPr lang="en-US" dirty="0"/>
          </a:p>
        </p:txBody>
      </p:sp>
    </p:spTree>
    <p:extLst>
      <p:ext uri="{BB962C8B-B14F-4D97-AF65-F5344CB8AC3E}">
        <p14:creationId xmlns:p14="http://schemas.microsoft.com/office/powerpoint/2010/main" val="4125023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Picture1"/>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5220" name="Rectangle 4"/>
          <p:cNvSpPr>
            <a:spLocks noGrp="1" noChangeArrowheads="1"/>
          </p:cNvSpPr>
          <p:nvPr>
            <p:ph type="title"/>
          </p:nvPr>
        </p:nvSpPr>
        <p:spPr bwMode="auto">
          <a:xfrm>
            <a:off x="1676400" y="0"/>
            <a:ext cx="7467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5"/>
          <p:cNvSpPr>
            <a:spLocks noGrp="1" noChangeArrowheads="1"/>
          </p:cNvSpPr>
          <p:nvPr>
            <p:ph type="body" idx="1"/>
          </p:nvPr>
        </p:nvSpPr>
        <p:spPr bwMode="auto">
          <a:xfrm>
            <a:off x="1676400" y="1600200"/>
            <a:ext cx="7010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7"/>
          <p:cNvSpPr>
            <a:spLocks noChangeArrowheads="1"/>
          </p:cNvSpPr>
          <p:nvPr userDrawn="1"/>
        </p:nvSpPr>
        <p:spPr bwMode="auto">
          <a:xfrm>
            <a:off x="0" y="6096000"/>
            <a:ext cx="1600200" cy="76200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a:lnSpc>
                <a:spcPct val="95000"/>
              </a:lnSpc>
              <a:spcBef>
                <a:spcPct val="35000"/>
              </a:spcBef>
              <a:buClr>
                <a:schemeClr val="tx1"/>
              </a:buClr>
            </a:pPr>
            <a:endParaRPr lang="en-US"/>
          </a:p>
        </p:txBody>
      </p:sp>
      <p:sp>
        <p:nvSpPr>
          <p:cNvPr id="8" name="Slide Number Placeholder 5"/>
          <p:cNvSpPr>
            <a:spLocks noGrp="1"/>
          </p:cNvSpPr>
          <p:nvPr>
            <p:ph type="sldNum" sz="quarter" idx="4"/>
          </p:nvPr>
        </p:nvSpPr>
        <p:spPr>
          <a:xfrm>
            <a:off x="8407400" y="6553200"/>
            <a:ext cx="812800" cy="304800"/>
          </a:xfrm>
          <a:prstGeom prst="rect">
            <a:avLst/>
          </a:prstGeom>
        </p:spPr>
        <p:txBody>
          <a:bodyPr/>
          <a:lstStyle>
            <a:lvl1pPr algn="ctr">
              <a:lnSpc>
                <a:spcPct val="95000"/>
              </a:lnSpc>
              <a:spcBef>
                <a:spcPct val="35000"/>
              </a:spcBef>
              <a:buClr>
                <a:schemeClr val="tx1"/>
              </a:buClr>
              <a:defRPr sz="1000" baseline="0">
                <a:solidFill>
                  <a:srgbClr val="4D4D4D"/>
                </a:solidFill>
                <a:latin typeface="Trebuchet MS" pitchFamily="34" charset="0"/>
                <a:ea typeface="MS PGothic" pitchFamily="34" charset="-128"/>
                <a:cs typeface="Arial" charset="0"/>
              </a:defRPr>
            </a:lvl1pPr>
          </a:lstStyle>
          <a:p>
            <a:pPr>
              <a:defRPr/>
            </a:pPr>
            <a:fld id="{E1749F44-6A4D-49CF-8285-E746C4418BC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p:hf sldNum="0" hdr="0" ftr="0" dt="0"/>
  <p:txStyles>
    <p:titleStyle>
      <a:lvl1pPr algn="l" rtl="0" eaLnBrk="0" fontAlgn="base" hangingPunct="0">
        <a:spcBef>
          <a:spcPct val="0"/>
        </a:spcBef>
        <a:spcAft>
          <a:spcPct val="0"/>
        </a:spcAft>
        <a:defRPr sz="2400" b="1">
          <a:solidFill>
            <a:srgbClr val="4D4D4D"/>
          </a:solidFill>
          <a:effectLst>
            <a:outerShdw blurRad="38100" dist="38100" dir="2700000" algn="tl">
              <a:srgbClr val="C0C0C0"/>
            </a:outerShdw>
          </a:effectLst>
          <a:latin typeface="+mj-lt"/>
          <a:ea typeface="+mj-ea"/>
          <a:cs typeface="ヒラギノ角ゴ Pro W3"/>
        </a:defRPr>
      </a:lvl1pPr>
      <a:lvl2pPr algn="l" rtl="0" eaLnBrk="0" fontAlgn="base" hangingPunct="0">
        <a:spcBef>
          <a:spcPct val="0"/>
        </a:spcBef>
        <a:spcAft>
          <a:spcPct val="0"/>
        </a:spcAft>
        <a:defRPr sz="2400" b="1">
          <a:solidFill>
            <a:srgbClr val="4D4D4D"/>
          </a:solidFill>
          <a:effectLst>
            <a:outerShdw blurRad="38100" dist="38100" dir="2700000" algn="tl">
              <a:srgbClr val="C0C0C0"/>
            </a:outerShdw>
          </a:effectLst>
          <a:latin typeface="Trebuchet MS" pitchFamily="34" charset="0"/>
          <a:ea typeface="ヒラギノ角ゴ Pro W3" pitchFamily="80" charset="-128"/>
          <a:cs typeface="ヒラギノ角ゴ Pro W3"/>
        </a:defRPr>
      </a:lvl2pPr>
      <a:lvl3pPr algn="l" rtl="0" eaLnBrk="0" fontAlgn="base" hangingPunct="0">
        <a:spcBef>
          <a:spcPct val="0"/>
        </a:spcBef>
        <a:spcAft>
          <a:spcPct val="0"/>
        </a:spcAft>
        <a:defRPr sz="2400" b="1">
          <a:solidFill>
            <a:srgbClr val="4D4D4D"/>
          </a:solidFill>
          <a:effectLst>
            <a:outerShdw blurRad="38100" dist="38100" dir="2700000" algn="tl">
              <a:srgbClr val="C0C0C0"/>
            </a:outerShdw>
          </a:effectLst>
          <a:latin typeface="Trebuchet MS" pitchFamily="34" charset="0"/>
          <a:ea typeface="ヒラギノ角ゴ Pro W3" pitchFamily="80" charset="-128"/>
          <a:cs typeface="ヒラギノ角ゴ Pro W3"/>
        </a:defRPr>
      </a:lvl3pPr>
      <a:lvl4pPr algn="l" rtl="0" eaLnBrk="0" fontAlgn="base" hangingPunct="0">
        <a:spcBef>
          <a:spcPct val="0"/>
        </a:spcBef>
        <a:spcAft>
          <a:spcPct val="0"/>
        </a:spcAft>
        <a:defRPr sz="2400" b="1">
          <a:solidFill>
            <a:srgbClr val="4D4D4D"/>
          </a:solidFill>
          <a:effectLst>
            <a:outerShdw blurRad="38100" dist="38100" dir="2700000" algn="tl">
              <a:srgbClr val="C0C0C0"/>
            </a:outerShdw>
          </a:effectLst>
          <a:latin typeface="Trebuchet MS" pitchFamily="34" charset="0"/>
          <a:ea typeface="ヒラギノ角ゴ Pro W3" pitchFamily="80" charset="-128"/>
          <a:cs typeface="ヒラギノ角ゴ Pro W3"/>
        </a:defRPr>
      </a:lvl4pPr>
      <a:lvl5pPr algn="l" rtl="0" eaLnBrk="0" fontAlgn="base" hangingPunct="0">
        <a:spcBef>
          <a:spcPct val="0"/>
        </a:spcBef>
        <a:spcAft>
          <a:spcPct val="0"/>
        </a:spcAft>
        <a:defRPr sz="2400" b="1">
          <a:solidFill>
            <a:srgbClr val="4D4D4D"/>
          </a:solidFill>
          <a:effectLst>
            <a:outerShdw blurRad="38100" dist="38100" dir="2700000" algn="tl">
              <a:srgbClr val="C0C0C0"/>
            </a:outerShdw>
          </a:effectLst>
          <a:latin typeface="Trebuchet MS" pitchFamily="34" charset="0"/>
          <a:ea typeface="ヒラギノ角ゴ Pro W3" pitchFamily="80" charset="-128"/>
          <a:cs typeface="ヒラギノ角ゴ Pro W3"/>
        </a:defRPr>
      </a:lvl5pPr>
      <a:lvl6pPr marL="457200" algn="l" rtl="0" fontAlgn="base">
        <a:spcBef>
          <a:spcPct val="0"/>
        </a:spcBef>
        <a:spcAft>
          <a:spcPct val="0"/>
        </a:spcAft>
        <a:defRPr sz="2400" b="1">
          <a:solidFill>
            <a:srgbClr val="4D4D4D"/>
          </a:solidFill>
          <a:effectLst>
            <a:outerShdw blurRad="38100" dist="38100" dir="2700000" algn="tl">
              <a:srgbClr val="C0C0C0"/>
            </a:outerShdw>
          </a:effectLst>
          <a:latin typeface="Trebuchet MS" pitchFamily="34" charset="0"/>
          <a:ea typeface="ヒラギノ角ゴ Pro W3" pitchFamily="80" charset="-128"/>
        </a:defRPr>
      </a:lvl6pPr>
      <a:lvl7pPr marL="914400" algn="l" rtl="0" fontAlgn="base">
        <a:spcBef>
          <a:spcPct val="0"/>
        </a:spcBef>
        <a:spcAft>
          <a:spcPct val="0"/>
        </a:spcAft>
        <a:defRPr sz="2400" b="1">
          <a:solidFill>
            <a:srgbClr val="4D4D4D"/>
          </a:solidFill>
          <a:effectLst>
            <a:outerShdw blurRad="38100" dist="38100" dir="2700000" algn="tl">
              <a:srgbClr val="C0C0C0"/>
            </a:outerShdw>
          </a:effectLst>
          <a:latin typeface="Trebuchet MS" pitchFamily="34" charset="0"/>
          <a:ea typeface="ヒラギノ角ゴ Pro W3" pitchFamily="80" charset="-128"/>
        </a:defRPr>
      </a:lvl7pPr>
      <a:lvl8pPr marL="1371600" algn="l" rtl="0" fontAlgn="base">
        <a:spcBef>
          <a:spcPct val="0"/>
        </a:spcBef>
        <a:spcAft>
          <a:spcPct val="0"/>
        </a:spcAft>
        <a:defRPr sz="2400" b="1">
          <a:solidFill>
            <a:srgbClr val="4D4D4D"/>
          </a:solidFill>
          <a:effectLst>
            <a:outerShdw blurRad="38100" dist="38100" dir="2700000" algn="tl">
              <a:srgbClr val="C0C0C0"/>
            </a:outerShdw>
          </a:effectLst>
          <a:latin typeface="Trebuchet MS" pitchFamily="34" charset="0"/>
          <a:ea typeface="ヒラギノ角ゴ Pro W3" pitchFamily="80" charset="-128"/>
        </a:defRPr>
      </a:lvl8pPr>
      <a:lvl9pPr marL="1828800" algn="l" rtl="0" fontAlgn="base">
        <a:spcBef>
          <a:spcPct val="0"/>
        </a:spcBef>
        <a:spcAft>
          <a:spcPct val="0"/>
        </a:spcAft>
        <a:defRPr sz="2400" b="1">
          <a:solidFill>
            <a:srgbClr val="4D4D4D"/>
          </a:solidFill>
          <a:effectLst>
            <a:outerShdw blurRad="38100" dist="38100" dir="2700000" algn="tl">
              <a:srgbClr val="C0C0C0"/>
            </a:outerShdw>
          </a:effectLst>
          <a:latin typeface="Trebuchet MS" pitchFamily="34" charset="0"/>
          <a:ea typeface="ヒラギノ角ゴ Pro W3" pitchFamily="80" charset="-128"/>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ヒラギノ角ゴ Pro W3"/>
        </a:defRPr>
      </a:lvl1pPr>
      <a:lvl2pPr marL="742950" indent="-285750" algn="l" rtl="0" eaLnBrk="0" fontAlgn="base" hangingPunct="0">
        <a:spcBef>
          <a:spcPct val="20000"/>
        </a:spcBef>
        <a:spcAft>
          <a:spcPct val="0"/>
        </a:spcAft>
        <a:buChar char="–"/>
        <a:defRPr sz="2800">
          <a:solidFill>
            <a:schemeClr val="tx1"/>
          </a:solidFill>
          <a:latin typeface="+mn-lt"/>
          <a:ea typeface="+mn-ea"/>
          <a:cs typeface="ヒラギノ角ゴ Pro W3"/>
        </a:defRPr>
      </a:lvl2pPr>
      <a:lvl3pPr marL="1143000" indent="-228600" algn="l" rtl="0" eaLnBrk="0" fontAlgn="base" hangingPunct="0">
        <a:spcBef>
          <a:spcPct val="20000"/>
        </a:spcBef>
        <a:spcAft>
          <a:spcPct val="0"/>
        </a:spcAft>
        <a:buChar char="•"/>
        <a:defRPr sz="2400">
          <a:solidFill>
            <a:schemeClr val="tx1"/>
          </a:solidFill>
          <a:latin typeface="+mn-lt"/>
          <a:ea typeface="+mn-ea"/>
          <a:cs typeface="ヒラギノ角ゴ Pro W3"/>
        </a:defRPr>
      </a:lvl3pPr>
      <a:lvl4pPr marL="1600200" indent="-228600" algn="l" rtl="0" eaLnBrk="0" fontAlgn="base" hangingPunct="0">
        <a:spcBef>
          <a:spcPct val="20000"/>
        </a:spcBef>
        <a:spcAft>
          <a:spcPct val="0"/>
        </a:spcAft>
        <a:buChar char="–"/>
        <a:defRPr sz="2000">
          <a:solidFill>
            <a:schemeClr val="tx1"/>
          </a:solidFill>
          <a:latin typeface="+mn-lt"/>
          <a:ea typeface="+mn-ea"/>
          <a:cs typeface="ヒラギノ角ゴ Pro W3"/>
        </a:defRPr>
      </a:lvl4pPr>
      <a:lvl5pPr marL="2057400" indent="-228600" algn="l" rtl="0" eaLnBrk="0" fontAlgn="base" hangingPunct="0">
        <a:spcBef>
          <a:spcPct val="20000"/>
        </a:spcBef>
        <a:spcAft>
          <a:spcPct val="0"/>
        </a:spcAft>
        <a:buChar char="»"/>
        <a:defRPr sz="2000">
          <a:solidFill>
            <a:schemeClr val="tx1"/>
          </a:solidFill>
          <a:latin typeface="+mn-lt"/>
          <a:ea typeface="+mn-ea"/>
          <a:cs typeface="ヒラギノ角ゴ Pro W3"/>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comments" Target="../comments/comment1.xml"/><Relationship Id="rId4" Type="http://schemas.openxmlformats.org/officeDocument/2006/relationships/chart" Target="../charts/char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chart" Target="../charts/char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40.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419600"/>
            <a:ext cx="8686800" cy="1143000"/>
          </a:xfrm>
        </p:spPr>
        <p:txBody>
          <a:bodyPr>
            <a:noAutofit/>
          </a:bodyPr>
          <a:lstStyle/>
          <a:p>
            <a:pPr>
              <a:defRPr/>
            </a:pPr>
            <a:r>
              <a:rPr lang="en-US" sz="2800" dirty="0" smtClean="0"/>
              <a:t>Still Able and Willing: Health and Work in </a:t>
            </a:r>
            <a:r>
              <a:rPr lang="en-US" sz="2800" dirty="0" smtClean="0"/>
              <a:t>a Population Aging </a:t>
            </a:r>
            <a:r>
              <a:rPr lang="en-US" sz="2800" dirty="0" smtClean="0"/>
              <a:t>Context</a:t>
            </a:r>
            <a:endParaRPr lang="en-US" sz="2800" dirty="0"/>
          </a:p>
        </p:txBody>
      </p:sp>
      <p:pic>
        <p:nvPicPr>
          <p:cNvPr id="13315" name="Picture Placeholder 4"/>
          <p:cNvPicPr>
            <a:picLocks noGrp="1" noChangeAspect="1"/>
          </p:cNvPicPr>
          <p:nvPr>
            <p:ph type="pic" idx="1"/>
          </p:nvPr>
        </p:nvPicPr>
        <p:blipFill>
          <a:blip r:embed="rId3">
            <a:extLst>
              <a:ext uri="{28A0092B-C50C-407E-A947-70E740481C1C}">
                <a14:useLocalDpi xmlns:a14="http://schemas.microsoft.com/office/drawing/2010/main" val="0"/>
              </a:ext>
            </a:extLst>
          </a:blip>
          <a:srcRect t="21432" b="21432"/>
          <a:stretch>
            <a:fillRect/>
          </a:stretch>
        </p:blipFill>
        <p:spPr>
          <a:xfrm>
            <a:off x="457200" y="1295400"/>
            <a:ext cx="8229600" cy="3367088"/>
          </a:xfrm>
        </p:spPr>
      </p:pic>
      <p:sp>
        <p:nvSpPr>
          <p:cNvPr id="4" name="Text Placeholder 3"/>
          <p:cNvSpPr>
            <a:spLocks noGrp="1"/>
          </p:cNvSpPr>
          <p:nvPr>
            <p:ph type="body" sz="half" idx="2"/>
          </p:nvPr>
        </p:nvSpPr>
        <p:spPr>
          <a:xfrm>
            <a:off x="304800" y="5486400"/>
            <a:ext cx="8382000" cy="1219200"/>
          </a:xfrm>
        </p:spPr>
        <p:txBody>
          <a:bodyPr>
            <a:normAutofit fontScale="62500" lnSpcReduction="20000"/>
          </a:bodyPr>
          <a:lstStyle/>
          <a:p>
            <a:pPr>
              <a:defRPr/>
            </a:pPr>
            <a:r>
              <a:rPr lang="en-US" sz="3600" dirty="0" smtClean="0">
                <a:solidFill>
                  <a:srgbClr val="FF0000"/>
                </a:solidFill>
              </a:rPr>
              <a:t>A </a:t>
            </a:r>
            <a:r>
              <a:rPr lang="en-US" sz="3600" dirty="0">
                <a:solidFill>
                  <a:srgbClr val="FF0000"/>
                </a:solidFill>
              </a:rPr>
              <a:t>focus on </a:t>
            </a:r>
            <a:r>
              <a:rPr lang="en-US" sz="3600" dirty="0" smtClean="0">
                <a:solidFill>
                  <a:srgbClr val="FF0000"/>
                </a:solidFill>
              </a:rPr>
              <a:t>Latvia </a:t>
            </a:r>
            <a:endParaRPr lang="en-US" sz="3600" dirty="0">
              <a:solidFill>
                <a:srgbClr val="FF0000"/>
              </a:solidFill>
            </a:endParaRPr>
          </a:p>
          <a:p>
            <a:pPr>
              <a:defRPr/>
            </a:pPr>
            <a:endParaRPr lang="en-US" sz="2800" dirty="0" smtClean="0"/>
          </a:p>
          <a:p>
            <a:pPr>
              <a:defRPr/>
            </a:pPr>
            <a:r>
              <a:rPr lang="en-US" sz="2600" i="1" dirty="0" smtClean="0"/>
              <a:t>Roberta </a:t>
            </a:r>
            <a:r>
              <a:rPr lang="en-US" sz="2600" i="1" dirty="0" err="1" smtClean="0"/>
              <a:t>Gatti</a:t>
            </a:r>
            <a:r>
              <a:rPr lang="en-US" sz="2600" i="1" dirty="0" smtClean="0"/>
              <a:t>, World Bank</a:t>
            </a:r>
          </a:p>
          <a:p>
            <a:pPr>
              <a:defRPr/>
            </a:pPr>
            <a:r>
              <a:rPr lang="en-US" sz="2600" i="1" dirty="0" smtClean="0"/>
              <a:t>Riga, September 5, 2014</a:t>
            </a:r>
            <a:endParaRPr lang="en-US" sz="2600"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 and with smoking</a:t>
            </a:r>
            <a:endParaRPr lang="en-US" dirty="0"/>
          </a:p>
        </p:txBody>
      </p:sp>
      <p:sp>
        <p:nvSpPr>
          <p:cNvPr id="21507" name="Content Placeholder 2"/>
          <p:cNvSpPr>
            <a:spLocks noGrp="1"/>
          </p:cNvSpPr>
          <p:nvPr>
            <p:ph idx="1"/>
          </p:nvPr>
        </p:nvSpPr>
        <p:spPr>
          <a:xfrm>
            <a:off x="457200" y="1600200"/>
            <a:ext cx="8305800" cy="4525963"/>
          </a:xfrm>
        </p:spPr>
        <p:txBody>
          <a:bodyPr/>
          <a:lstStyle/>
          <a:p>
            <a:pPr marL="0" indent="0">
              <a:buFontTx/>
              <a:buNone/>
            </a:pPr>
            <a:r>
              <a:rPr lang="en-US" smtClean="0"/>
              <a:t> </a:t>
            </a:r>
          </a:p>
        </p:txBody>
      </p:sp>
      <p:pic>
        <p:nvPicPr>
          <p:cNvPr id="2150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1600200"/>
            <a:ext cx="7800975"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a:off x="963613" y="2514600"/>
            <a:ext cx="376237"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429000" y="3048000"/>
            <a:ext cx="376238"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096000" y="4405313"/>
            <a:ext cx="374650"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99547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IMPLICATIONS FOR ACTIVE AGING?</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44278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There is a correlation between health and labor market status in Latvia</a:t>
            </a:r>
            <a:endParaRPr lang="en-US" dirty="0"/>
          </a:p>
        </p:txBody>
      </p:sp>
      <p:graphicFrame>
        <p:nvGraphicFramePr>
          <p:cNvPr id="8" name="Chart 7"/>
          <p:cNvGraphicFramePr>
            <a:graphicFrameLocks/>
          </p:cNvGraphicFramePr>
          <p:nvPr>
            <p:extLst>
              <p:ext uri="{D42A27DB-BD31-4B8C-83A1-F6EECF244321}">
                <p14:modId xmlns:p14="http://schemas.microsoft.com/office/powerpoint/2010/main" val="2065637156"/>
              </p:ext>
            </p:extLst>
          </p:nvPr>
        </p:nvGraphicFramePr>
        <p:xfrm>
          <a:off x="1371600" y="1371600"/>
          <a:ext cx="66294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3745705" y="5956756"/>
            <a:ext cx="1949573" cy="215444"/>
          </a:xfrm>
          <a:prstGeom prst="rect">
            <a:avLst/>
          </a:prstGeom>
          <a:noFill/>
        </p:spPr>
        <p:txBody>
          <a:bodyPr wrap="none" rtlCol="0">
            <a:spAutoFit/>
          </a:bodyPr>
          <a:lstStyle/>
          <a:p>
            <a:pPr algn="ctr"/>
            <a:r>
              <a:rPr lang="en-US" sz="800" dirty="0" smtClean="0"/>
              <a:t>Source: Eurostat (2012 EU-SILC).</a:t>
            </a:r>
            <a:endParaRPr lang="en-US" sz="800" dirty="0"/>
          </a:p>
        </p:txBody>
      </p:sp>
    </p:spTree>
    <p:extLst>
      <p:ext uri="{BB962C8B-B14F-4D97-AF65-F5344CB8AC3E}">
        <p14:creationId xmlns:p14="http://schemas.microsoft.com/office/powerpoint/2010/main" val="4104868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a:t>
            </a:r>
            <a:r>
              <a:rPr lang="en-US" dirty="0" smtClean="0"/>
              <a:t>lmost half of healthier older Latvians are in paid work…</a:t>
            </a:r>
            <a:endParaRPr lang="en-US" dirty="0"/>
          </a:p>
        </p:txBody>
      </p:sp>
      <p:graphicFrame>
        <p:nvGraphicFramePr>
          <p:cNvPr id="5" name="Chart 4"/>
          <p:cNvGraphicFramePr>
            <a:graphicFrameLocks/>
          </p:cNvGraphicFramePr>
          <p:nvPr>
            <p:extLst>
              <p:ext uri="{D42A27DB-BD31-4B8C-83A1-F6EECF244321}">
                <p14:modId xmlns:p14="http://schemas.microsoft.com/office/powerpoint/2010/main" val="3963312463"/>
              </p:ext>
            </p:extLst>
          </p:nvPr>
        </p:nvGraphicFramePr>
        <p:xfrm>
          <a:off x="762000" y="1447800"/>
          <a:ext cx="7610475" cy="4562475"/>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Arrow Connector 6"/>
          <p:cNvCxnSpPr/>
          <p:nvPr/>
        </p:nvCxnSpPr>
        <p:spPr bwMode="auto">
          <a:xfrm flipV="1">
            <a:off x="2590800" y="5105400"/>
            <a:ext cx="304800" cy="304800"/>
          </a:xfrm>
          <a:prstGeom prst="straightConnector1">
            <a:avLst/>
          </a:prstGeom>
          <a:solidFill>
            <a:schemeClr val="tx2"/>
          </a:solidFill>
          <a:ln w="9525" cap="flat" cmpd="sng" algn="ctr">
            <a:solidFill>
              <a:srgbClr val="C00000"/>
            </a:solidFill>
            <a:prstDash val="solid"/>
            <a:round/>
            <a:headEnd type="none" w="med" len="med"/>
            <a:tailEnd type="arrow"/>
          </a:ln>
          <a:effectLst/>
        </p:spPr>
      </p:cxnSp>
      <p:sp>
        <p:nvSpPr>
          <p:cNvPr id="8" name="TextBox 7"/>
          <p:cNvSpPr txBox="1"/>
          <p:nvPr/>
        </p:nvSpPr>
        <p:spPr>
          <a:xfrm>
            <a:off x="3458775" y="5956756"/>
            <a:ext cx="2523448" cy="215444"/>
          </a:xfrm>
          <a:prstGeom prst="rect">
            <a:avLst/>
          </a:prstGeom>
          <a:noFill/>
        </p:spPr>
        <p:txBody>
          <a:bodyPr wrap="none" rtlCol="0">
            <a:spAutoFit/>
          </a:bodyPr>
          <a:lstStyle/>
          <a:p>
            <a:pPr algn="ctr"/>
            <a:r>
              <a:rPr lang="en-US" sz="800" dirty="0" smtClean="0"/>
              <a:t>Source: European Social Survey (ESS 2008).</a:t>
            </a:r>
            <a:endParaRPr lang="en-US" sz="800" dirty="0"/>
          </a:p>
        </p:txBody>
      </p:sp>
    </p:spTree>
    <p:extLst>
      <p:ext uri="{BB962C8B-B14F-4D97-AF65-F5344CB8AC3E}">
        <p14:creationId xmlns:p14="http://schemas.microsoft.com/office/powerpoint/2010/main" val="40681906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 and a quarter of older Latvians leave the labor force due to poor health</a:t>
            </a:r>
            <a:endParaRPr lang="en-US" dirty="0"/>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372424301"/>
              </p:ext>
            </p:extLst>
          </p:nvPr>
        </p:nvGraphicFramePr>
        <p:xfrm>
          <a:off x="228600" y="1524000"/>
          <a:ext cx="4343400" cy="45259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ontent Placeholder 7"/>
          <p:cNvGraphicFramePr>
            <a:graphicFrameLocks noGrp="1"/>
          </p:cNvGraphicFramePr>
          <p:nvPr>
            <p:ph sz="half" idx="2"/>
            <p:extLst>
              <p:ext uri="{D42A27DB-BD31-4B8C-83A1-F6EECF244321}">
                <p14:modId xmlns:p14="http://schemas.microsoft.com/office/powerpoint/2010/main" val="2866900309"/>
              </p:ext>
            </p:extLst>
          </p:nvPr>
        </p:nvGraphicFramePr>
        <p:xfrm>
          <a:off x="4724400" y="1524001"/>
          <a:ext cx="4191000" cy="4495800"/>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3866733" y="6172200"/>
            <a:ext cx="1707519" cy="215444"/>
          </a:xfrm>
          <a:prstGeom prst="rect">
            <a:avLst/>
          </a:prstGeom>
          <a:noFill/>
        </p:spPr>
        <p:txBody>
          <a:bodyPr wrap="none" rtlCol="0">
            <a:spAutoFit/>
          </a:bodyPr>
          <a:lstStyle/>
          <a:p>
            <a:pPr algn="ctr"/>
            <a:r>
              <a:rPr lang="en-US" sz="800" dirty="0" smtClean="0"/>
              <a:t>Source: Eurostat (2012 LFS).</a:t>
            </a:r>
            <a:endParaRPr lang="en-US" sz="800" dirty="0"/>
          </a:p>
        </p:txBody>
      </p:sp>
    </p:spTree>
    <p:extLst>
      <p:ext uri="{BB962C8B-B14F-4D97-AF65-F5344CB8AC3E}">
        <p14:creationId xmlns:p14="http://schemas.microsoft.com/office/powerpoint/2010/main" val="5152872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Latvia has a relatively high safety at work…</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19680830"/>
              </p:ext>
            </p:extLst>
          </p:nvPr>
        </p:nvGraphicFramePr>
        <p:xfrm>
          <a:off x="609600" y="1371600"/>
          <a:ext cx="8153399" cy="3809999"/>
        </p:xfrm>
        <a:graphic>
          <a:graphicData uri="http://schemas.openxmlformats.org/drawingml/2006/table">
            <a:tbl>
              <a:tblPr firstRow="1" bandRow="1">
                <a:tableStyleId>{5C22544A-7EE6-4342-B048-85BDC9FD1C3A}</a:tableStyleId>
              </a:tblPr>
              <a:tblGrid>
                <a:gridCol w="3319517"/>
                <a:gridCol w="1148080"/>
                <a:gridCol w="1425203"/>
                <a:gridCol w="1041399"/>
                <a:gridCol w="1219200"/>
              </a:tblGrid>
              <a:tr h="528011">
                <a:tc>
                  <a:txBody>
                    <a:bodyPr/>
                    <a:lstStyle/>
                    <a:p>
                      <a:pPr algn="l" fontAlgn="b"/>
                      <a:endParaRPr lang="en-US" sz="1200" b="0" i="0" u="none" strike="noStrike" dirty="0">
                        <a:effectLst/>
                        <a:latin typeface="Arial"/>
                      </a:endParaRPr>
                    </a:p>
                  </a:txBody>
                  <a:tcPr marL="9525" marR="9525" marT="9525" marB="0" anchor="b"/>
                </a:tc>
                <a:tc>
                  <a:txBody>
                    <a:bodyPr/>
                    <a:lstStyle/>
                    <a:p>
                      <a:pPr algn="ctr" fontAlgn="b"/>
                      <a:r>
                        <a:rPr lang="en-US" sz="1600" b="1" i="0" u="none" strike="noStrike" dirty="0">
                          <a:solidFill>
                            <a:schemeClr val="tx1"/>
                          </a:solidFill>
                          <a:effectLst/>
                          <a:latin typeface="Arial"/>
                        </a:rPr>
                        <a:t>Latvia</a:t>
                      </a:r>
                    </a:p>
                  </a:txBody>
                  <a:tcPr marL="9525" marR="9525" marT="9525" marB="0" anchor="b"/>
                </a:tc>
                <a:tc>
                  <a:txBody>
                    <a:bodyPr/>
                    <a:lstStyle/>
                    <a:p>
                      <a:pPr algn="ctr" fontAlgn="b"/>
                      <a:r>
                        <a:rPr lang="en-US" sz="1600" b="1" i="0" u="none" strike="noStrike" dirty="0">
                          <a:solidFill>
                            <a:schemeClr val="tx1"/>
                          </a:solidFill>
                          <a:effectLst/>
                          <a:latin typeface="Arial"/>
                        </a:rPr>
                        <a:t>Lithuania</a:t>
                      </a:r>
                    </a:p>
                  </a:txBody>
                  <a:tcPr marL="9525" marR="9525" marT="9525" marB="0" anchor="b"/>
                </a:tc>
                <a:tc>
                  <a:txBody>
                    <a:bodyPr/>
                    <a:lstStyle/>
                    <a:p>
                      <a:pPr algn="ctr" fontAlgn="b"/>
                      <a:r>
                        <a:rPr lang="en-US" sz="1600" b="1" i="0" u="none" strike="noStrike" dirty="0">
                          <a:solidFill>
                            <a:schemeClr val="tx1"/>
                          </a:solidFill>
                          <a:effectLst/>
                          <a:latin typeface="Arial"/>
                        </a:rPr>
                        <a:t>Finland</a:t>
                      </a:r>
                    </a:p>
                  </a:txBody>
                  <a:tcPr marL="9525" marR="9525" marT="9525" marB="0" anchor="b"/>
                </a:tc>
                <a:tc>
                  <a:txBody>
                    <a:bodyPr/>
                    <a:lstStyle/>
                    <a:p>
                      <a:pPr algn="ctr" fontAlgn="b"/>
                      <a:r>
                        <a:rPr lang="en-US" sz="1600" b="1" i="0" u="none" strike="noStrike" dirty="0">
                          <a:solidFill>
                            <a:schemeClr val="tx1"/>
                          </a:solidFill>
                          <a:effectLst/>
                          <a:latin typeface="Arial"/>
                        </a:rPr>
                        <a:t>EU-26</a:t>
                      </a:r>
                    </a:p>
                  </a:txBody>
                  <a:tcPr marL="9525" marR="9525" marT="9525" marB="0" anchor="b"/>
                </a:tc>
              </a:tr>
              <a:tr h="528011">
                <a:tc>
                  <a:txBody>
                    <a:bodyPr/>
                    <a:lstStyle/>
                    <a:p>
                      <a:pPr algn="l" fontAlgn="b"/>
                      <a:r>
                        <a:rPr lang="en-US" sz="1200" b="0" i="0" u="none" strike="noStrike">
                          <a:effectLst/>
                          <a:latin typeface="Arial"/>
                        </a:rPr>
                        <a:t>Prevalence of accidents at work (%)</a:t>
                      </a:r>
                    </a:p>
                  </a:txBody>
                  <a:tcPr marL="9525" marR="9525" marT="9525" marB="0" anchor="b"/>
                </a:tc>
                <a:tc>
                  <a:txBody>
                    <a:bodyPr/>
                    <a:lstStyle/>
                    <a:p>
                      <a:pPr algn="ctr" fontAlgn="b"/>
                      <a:r>
                        <a:rPr lang="en-US" sz="1200" b="1" i="1" u="none" strike="noStrike" dirty="0">
                          <a:effectLst/>
                          <a:latin typeface="Arial"/>
                        </a:rPr>
                        <a:t>2.1</a:t>
                      </a:r>
                    </a:p>
                  </a:txBody>
                  <a:tcPr marL="9525" marR="9525" marT="9525" marB="0" anchor="b"/>
                </a:tc>
                <a:tc>
                  <a:txBody>
                    <a:bodyPr/>
                    <a:lstStyle/>
                    <a:p>
                      <a:pPr algn="ctr" fontAlgn="b"/>
                      <a:r>
                        <a:rPr lang="en-US" sz="1200" b="0" i="0" u="none" strike="noStrike">
                          <a:effectLst/>
                          <a:latin typeface="Arial"/>
                        </a:rPr>
                        <a:t>1</a:t>
                      </a:r>
                    </a:p>
                  </a:txBody>
                  <a:tcPr marL="9525" marR="9525" marT="9525" marB="0" anchor="b"/>
                </a:tc>
                <a:tc>
                  <a:txBody>
                    <a:bodyPr/>
                    <a:lstStyle/>
                    <a:p>
                      <a:pPr algn="ctr" fontAlgn="b"/>
                      <a:r>
                        <a:rPr lang="en-US" sz="1200" b="0" i="0" u="none" strike="noStrike">
                          <a:effectLst/>
                          <a:latin typeface="Arial"/>
                        </a:rPr>
                        <a:t>6.3</a:t>
                      </a:r>
                    </a:p>
                  </a:txBody>
                  <a:tcPr marL="9525" marR="9525" marT="9525" marB="0" anchor="b"/>
                </a:tc>
                <a:tc>
                  <a:txBody>
                    <a:bodyPr/>
                    <a:lstStyle/>
                    <a:p>
                      <a:pPr algn="ctr" fontAlgn="b"/>
                      <a:r>
                        <a:rPr lang="en-US" sz="1200" b="0" i="0" u="none" strike="noStrike">
                          <a:effectLst/>
                          <a:latin typeface="Arial"/>
                        </a:rPr>
                        <a:t>2.7</a:t>
                      </a:r>
                    </a:p>
                  </a:txBody>
                  <a:tcPr marL="9525" marR="9525" marT="9525" marB="0" anchor="b"/>
                </a:tc>
              </a:tr>
              <a:tr h="729632">
                <a:tc>
                  <a:txBody>
                    <a:bodyPr/>
                    <a:lstStyle/>
                    <a:p>
                      <a:pPr algn="l" fontAlgn="b"/>
                      <a:r>
                        <a:rPr lang="en-US" sz="1200" b="0" i="0" u="none" strike="noStrike">
                          <a:effectLst/>
                          <a:latin typeface="Arial"/>
                        </a:rPr>
                        <a:t>Prevalence of work-related health problems (%)</a:t>
                      </a:r>
                    </a:p>
                  </a:txBody>
                  <a:tcPr marL="9525" marR="9525" marT="9525" marB="0" anchor="b"/>
                </a:tc>
                <a:tc>
                  <a:txBody>
                    <a:bodyPr/>
                    <a:lstStyle/>
                    <a:p>
                      <a:pPr algn="ctr" fontAlgn="b"/>
                      <a:r>
                        <a:rPr lang="en-US" sz="1200" b="1" i="1" u="none" strike="noStrike" dirty="0">
                          <a:effectLst/>
                          <a:latin typeface="Arial"/>
                        </a:rPr>
                        <a:t>4</a:t>
                      </a:r>
                    </a:p>
                  </a:txBody>
                  <a:tcPr marL="9525" marR="9525" marT="9525" marB="0" anchor="b"/>
                </a:tc>
                <a:tc>
                  <a:txBody>
                    <a:bodyPr/>
                    <a:lstStyle/>
                    <a:p>
                      <a:pPr algn="ctr" fontAlgn="b"/>
                      <a:r>
                        <a:rPr lang="en-US" sz="1200" b="0" i="0" u="none" strike="noStrike" dirty="0">
                          <a:effectLst/>
                          <a:latin typeface="Arial"/>
                        </a:rPr>
                        <a:t>4</a:t>
                      </a:r>
                    </a:p>
                  </a:txBody>
                  <a:tcPr marL="9525" marR="9525" marT="9525" marB="0" anchor="b"/>
                </a:tc>
                <a:tc>
                  <a:txBody>
                    <a:bodyPr/>
                    <a:lstStyle/>
                    <a:p>
                      <a:pPr algn="ctr" fontAlgn="b"/>
                      <a:r>
                        <a:rPr lang="en-US" sz="1200" b="0" i="0" u="none" strike="noStrike">
                          <a:effectLst/>
                          <a:latin typeface="Arial"/>
                        </a:rPr>
                        <a:t>24.5</a:t>
                      </a:r>
                    </a:p>
                  </a:txBody>
                  <a:tcPr marL="9525" marR="9525" marT="9525" marB="0" anchor="b"/>
                </a:tc>
                <a:tc>
                  <a:txBody>
                    <a:bodyPr/>
                    <a:lstStyle/>
                    <a:p>
                      <a:pPr algn="ctr" fontAlgn="b"/>
                      <a:r>
                        <a:rPr lang="en-US" sz="1200" b="0" i="0" u="none" strike="noStrike">
                          <a:effectLst/>
                          <a:latin typeface="Arial"/>
                        </a:rPr>
                        <a:t>8.1</a:t>
                      </a:r>
                    </a:p>
                  </a:txBody>
                  <a:tcPr marL="9525" marR="9525" marT="9525" marB="0" anchor="b"/>
                </a:tc>
              </a:tr>
              <a:tr h="528011">
                <a:tc>
                  <a:txBody>
                    <a:bodyPr/>
                    <a:lstStyle/>
                    <a:p>
                      <a:pPr algn="r" fontAlgn="b"/>
                      <a:r>
                        <a:rPr lang="en-US" sz="1200" b="0" i="0" u="none" strike="noStrike" dirty="0">
                          <a:effectLst/>
                          <a:latin typeface="Arial"/>
                        </a:rPr>
                        <a:t>- of which resulted in some limitations (%)</a:t>
                      </a:r>
                    </a:p>
                  </a:txBody>
                  <a:tcPr marL="9525" marR="9525" marT="9525" marB="0" anchor="b"/>
                </a:tc>
                <a:tc>
                  <a:txBody>
                    <a:bodyPr/>
                    <a:lstStyle/>
                    <a:p>
                      <a:pPr algn="ctr" fontAlgn="b"/>
                      <a:r>
                        <a:rPr lang="en-US" sz="1200" b="1" i="1" u="none" strike="noStrike" dirty="0">
                          <a:effectLst/>
                          <a:latin typeface="Arial"/>
                        </a:rPr>
                        <a:t>38.3</a:t>
                      </a:r>
                    </a:p>
                  </a:txBody>
                  <a:tcPr marL="9525" marR="9525" marT="9525" marB="0" anchor="b"/>
                </a:tc>
                <a:tc>
                  <a:txBody>
                    <a:bodyPr/>
                    <a:lstStyle/>
                    <a:p>
                      <a:pPr algn="ctr" fontAlgn="b"/>
                      <a:r>
                        <a:rPr lang="en-US" sz="1200" b="0" i="0" u="none" strike="noStrike">
                          <a:effectLst/>
                          <a:latin typeface="Arial"/>
                        </a:rPr>
                        <a:t>62.5</a:t>
                      </a:r>
                    </a:p>
                  </a:txBody>
                  <a:tcPr marL="9525" marR="9525" marT="9525" marB="0" anchor="b"/>
                </a:tc>
                <a:tc>
                  <a:txBody>
                    <a:bodyPr/>
                    <a:lstStyle/>
                    <a:p>
                      <a:pPr algn="ctr" fontAlgn="b"/>
                      <a:r>
                        <a:rPr lang="en-US" sz="1200" b="0" i="0" u="none" strike="noStrike">
                          <a:effectLst/>
                          <a:latin typeface="Arial"/>
                        </a:rPr>
                        <a:t>51</a:t>
                      </a:r>
                    </a:p>
                  </a:txBody>
                  <a:tcPr marL="9525" marR="9525" marT="9525" marB="0" anchor="b"/>
                </a:tc>
                <a:tc>
                  <a:txBody>
                    <a:bodyPr/>
                    <a:lstStyle/>
                    <a:p>
                      <a:pPr algn="ctr" fontAlgn="b"/>
                      <a:r>
                        <a:rPr lang="en-US" sz="1200" b="0" i="0" u="none" strike="noStrike">
                          <a:effectLst/>
                          <a:latin typeface="Arial"/>
                        </a:rPr>
                        <a:t>50</a:t>
                      </a:r>
                    </a:p>
                  </a:txBody>
                  <a:tcPr marL="9525" marR="9525" marT="9525" marB="0" anchor="b"/>
                </a:tc>
              </a:tr>
              <a:tr h="528011">
                <a:tc>
                  <a:txBody>
                    <a:bodyPr/>
                    <a:lstStyle/>
                    <a:p>
                      <a:pPr algn="r" fontAlgn="b"/>
                      <a:r>
                        <a:rPr lang="en-US" sz="1200" b="0" i="0" u="none" strike="noStrike" dirty="0">
                          <a:effectLst/>
                          <a:latin typeface="Arial"/>
                        </a:rPr>
                        <a:t>- of which resulted in severe limitations (%)</a:t>
                      </a:r>
                    </a:p>
                  </a:txBody>
                  <a:tcPr marL="9525" marR="9525" marT="9525" marB="0" anchor="b"/>
                </a:tc>
                <a:tc>
                  <a:txBody>
                    <a:bodyPr/>
                    <a:lstStyle/>
                    <a:p>
                      <a:pPr algn="ctr" fontAlgn="b"/>
                      <a:r>
                        <a:rPr lang="en-US" sz="1200" b="1" i="1" u="none" strike="noStrike" dirty="0">
                          <a:effectLst/>
                          <a:latin typeface="Arial"/>
                        </a:rPr>
                        <a:t>54.9</a:t>
                      </a:r>
                    </a:p>
                  </a:txBody>
                  <a:tcPr marL="9525" marR="9525" marT="9525" marB="0" anchor="b"/>
                </a:tc>
                <a:tc>
                  <a:txBody>
                    <a:bodyPr/>
                    <a:lstStyle/>
                    <a:p>
                      <a:pPr algn="ctr" fontAlgn="b"/>
                      <a:r>
                        <a:rPr lang="en-US" sz="1200" b="0" i="0" u="none" strike="noStrike">
                          <a:effectLst/>
                          <a:latin typeface="Arial"/>
                        </a:rPr>
                        <a:t>24.7</a:t>
                      </a:r>
                    </a:p>
                  </a:txBody>
                  <a:tcPr marL="9525" marR="9525" marT="9525" marB="0" anchor="b"/>
                </a:tc>
                <a:tc>
                  <a:txBody>
                    <a:bodyPr/>
                    <a:lstStyle/>
                    <a:p>
                      <a:pPr algn="ctr" fontAlgn="b"/>
                      <a:r>
                        <a:rPr lang="en-US" sz="1200" b="0" i="0" u="none" strike="noStrike">
                          <a:effectLst/>
                          <a:latin typeface="Arial"/>
                        </a:rPr>
                        <a:t>15.9</a:t>
                      </a:r>
                    </a:p>
                  </a:txBody>
                  <a:tcPr marL="9525" marR="9525" marT="9525" marB="0" anchor="b"/>
                </a:tc>
                <a:tc>
                  <a:txBody>
                    <a:bodyPr/>
                    <a:lstStyle/>
                    <a:p>
                      <a:pPr algn="ctr" fontAlgn="b"/>
                      <a:r>
                        <a:rPr lang="en-US" sz="1200" b="0" i="0" u="none" strike="noStrike">
                          <a:effectLst/>
                          <a:latin typeface="Arial"/>
                        </a:rPr>
                        <a:t>22.6</a:t>
                      </a:r>
                    </a:p>
                  </a:txBody>
                  <a:tcPr marL="9525" marR="9525" marT="9525" marB="0" anchor="b"/>
                </a:tc>
              </a:tr>
              <a:tr h="968323">
                <a:tc>
                  <a:txBody>
                    <a:bodyPr/>
                    <a:lstStyle/>
                    <a:p>
                      <a:pPr algn="l" fontAlgn="b"/>
                      <a:r>
                        <a:rPr lang="en-US" sz="1200" b="0" i="0" u="none" strike="noStrike">
                          <a:effectLst/>
                          <a:latin typeface="Arial"/>
                        </a:rPr>
                        <a:t>Prevalence of exposure to physical health hazards at work (%)</a:t>
                      </a:r>
                    </a:p>
                  </a:txBody>
                  <a:tcPr marL="9525" marR="9525" marT="9525" marB="0" anchor="b"/>
                </a:tc>
                <a:tc>
                  <a:txBody>
                    <a:bodyPr/>
                    <a:lstStyle/>
                    <a:p>
                      <a:pPr algn="ctr" fontAlgn="b"/>
                      <a:r>
                        <a:rPr lang="en-US" sz="1200" b="1" i="1" u="none" strike="noStrike" dirty="0">
                          <a:effectLst/>
                          <a:latin typeface="Arial"/>
                        </a:rPr>
                        <a:t>19.8</a:t>
                      </a:r>
                    </a:p>
                  </a:txBody>
                  <a:tcPr marL="9525" marR="9525" marT="9525" marB="0" anchor="b"/>
                </a:tc>
                <a:tc>
                  <a:txBody>
                    <a:bodyPr/>
                    <a:lstStyle/>
                    <a:p>
                      <a:pPr algn="ctr" fontAlgn="b"/>
                      <a:r>
                        <a:rPr lang="en-US" sz="1200" b="0" i="0" u="none" strike="noStrike" dirty="0">
                          <a:effectLst/>
                          <a:latin typeface="Arial"/>
                        </a:rPr>
                        <a:t>29</a:t>
                      </a:r>
                    </a:p>
                  </a:txBody>
                  <a:tcPr marL="9525" marR="9525" marT="9525" marB="0" anchor="b"/>
                </a:tc>
                <a:tc>
                  <a:txBody>
                    <a:bodyPr/>
                    <a:lstStyle/>
                    <a:p>
                      <a:pPr algn="ctr" fontAlgn="b"/>
                      <a:r>
                        <a:rPr lang="en-US" sz="1200" b="0" i="0" u="none" strike="noStrike" dirty="0">
                          <a:effectLst/>
                          <a:latin typeface="Arial"/>
                        </a:rPr>
                        <a:t>50.8</a:t>
                      </a:r>
                    </a:p>
                  </a:txBody>
                  <a:tcPr marL="9525" marR="9525" marT="9525" marB="0" anchor="b"/>
                </a:tc>
                <a:tc>
                  <a:txBody>
                    <a:bodyPr/>
                    <a:lstStyle/>
                    <a:p>
                      <a:pPr algn="ctr" fontAlgn="b"/>
                      <a:r>
                        <a:rPr lang="en-US" sz="1200" b="0" i="0" u="none" strike="noStrike" dirty="0">
                          <a:effectLst/>
                          <a:latin typeface="Arial"/>
                        </a:rPr>
                        <a:t>35.6</a:t>
                      </a:r>
                    </a:p>
                  </a:txBody>
                  <a:tcPr marL="9525" marR="9525" marT="9525" marB="0" anchor="b"/>
                </a:tc>
              </a:tr>
            </a:tbl>
          </a:graphicData>
        </a:graphic>
      </p:graphicFrame>
      <p:sp>
        <p:nvSpPr>
          <p:cNvPr id="7" name="TextBox 6"/>
          <p:cNvSpPr txBox="1"/>
          <p:nvPr/>
        </p:nvSpPr>
        <p:spPr>
          <a:xfrm>
            <a:off x="3657601" y="5715000"/>
            <a:ext cx="1707519" cy="215444"/>
          </a:xfrm>
          <a:prstGeom prst="rect">
            <a:avLst/>
          </a:prstGeom>
          <a:noFill/>
        </p:spPr>
        <p:txBody>
          <a:bodyPr wrap="none" rtlCol="0">
            <a:spAutoFit/>
          </a:bodyPr>
          <a:lstStyle/>
          <a:p>
            <a:pPr algn="ctr"/>
            <a:r>
              <a:rPr lang="en-US" sz="800" dirty="0" smtClean="0"/>
              <a:t>Source: Eurostat (2007 LFS).</a:t>
            </a:r>
            <a:endParaRPr lang="en-US" sz="800" dirty="0"/>
          </a:p>
        </p:txBody>
      </p:sp>
    </p:spTree>
    <p:extLst>
      <p:ext uri="{BB962C8B-B14F-4D97-AF65-F5344CB8AC3E}">
        <p14:creationId xmlns:p14="http://schemas.microsoft.com/office/powerpoint/2010/main" val="28052812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but accidents and hazardous exposure rise for older workers</a:t>
            </a:r>
            <a:endParaRPr lang="en-US" dirty="0"/>
          </a:p>
        </p:txBody>
      </p:sp>
      <p:graphicFrame>
        <p:nvGraphicFramePr>
          <p:cNvPr id="5" name="Chart 4"/>
          <p:cNvGraphicFramePr>
            <a:graphicFrameLocks/>
          </p:cNvGraphicFramePr>
          <p:nvPr>
            <p:extLst>
              <p:ext uri="{D42A27DB-BD31-4B8C-83A1-F6EECF244321}">
                <p14:modId xmlns:p14="http://schemas.microsoft.com/office/powerpoint/2010/main" val="1762000539"/>
              </p:ext>
            </p:extLst>
          </p:nvPr>
        </p:nvGraphicFramePr>
        <p:xfrm>
          <a:off x="228600" y="1600200"/>
          <a:ext cx="4114800" cy="381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1689782216"/>
              </p:ext>
            </p:extLst>
          </p:nvPr>
        </p:nvGraphicFramePr>
        <p:xfrm>
          <a:off x="4495800" y="1600200"/>
          <a:ext cx="4572000" cy="38100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3733800" y="5638800"/>
            <a:ext cx="1707519" cy="215444"/>
          </a:xfrm>
          <a:prstGeom prst="rect">
            <a:avLst/>
          </a:prstGeom>
          <a:noFill/>
        </p:spPr>
        <p:txBody>
          <a:bodyPr wrap="none" rtlCol="0">
            <a:spAutoFit/>
          </a:bodyPr>
          <a:lstStyle/>
          <a:p>
            <a:pPr algn="ctr"/>
            <a:r>
              <a:rPr lang="en-US" sz="800" dirty="0" smtClean="0"/>
              <a:t>Source: Eurostat (2007 LFS).</a:t>
            </a:r>
            <a:endParaRPr lang="en-US" sz="800" dirty="0"/>
          </a:p>
        </p:txBody>
      </p:sp>
    </p:spTree>
    <p:extLst>
      <p:ext uri="{BB962C8B-B14F-4D97-AF65-F5344CB8AC3E}">
        <p14:creationId xmlns:p14="http://schemas.microsoft.com/office/powerpoint/2010/main" val="4943762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Summarizing the health challenge in Latvia</a:t>
            </a:r>
            <a:endParaRPr lang="en-US" dirty="0"/>
          </a:p>
        </p:txBody>
      </p:sp>
      <p:sp>
        <p:nvSpPr>
          <p:cNvPr id="3" name="Content Placeholder 2"/>
          <p:cNvSpPr>
            <a:spLocks noGrp="1"/>
          </p:cNvSpPr>
          <p:nvPr>
            <p:ph idx="1"/>
          </p:nvPr>
        </p:nvSpPr>
        <p:spPr/>
        <p:txBody>
          <a:bodyPr>
            <a:normAutofit/>
          </a:bodyPr>
          <a:lstStyle/>
          <a:p>
            <a:pPr>
              <a:defRPr/>
            </a:pPr>
            <a:r>
              <a:rPr lang="en-US" dirty="0" smtClean="0"/>
              <a:t>Older adults can expect less health in their later years compared to EU15</a:t>
            </a:r>
          </a:p>
          <a:p>
            <a:pPr>
              <a:defRPr/>
            </a:pPr>
            <a:r>
              <a:rPr lang="en-US" dirty="0" smtClean="0"/>
              <a:t>Excess mortality for middle-aged men is still a challenge, and it is mostly related to cardiovascular problems and unhealthy lifestyles</a:t>
            </a:r>
          </a:p>
          <a:p>
            <a:pPr>
              <a:defRPr/>
            </a:pPr>
            <a:r>
              <a:rPr lang="en-US" dirty="0" smtClean="0"/>
              <a:t>Health concerns appear to push older Latvians out of the labor force</a:t>
            </a:r>
          </a:p>
          <a:p>
            <a:pPr>
              <a:defRPr/>
            </a:pPr>
            <a:r>
              <a:rPr lang="en-US" dirty="0" smtClean="0"/>
              <a:t>Work is not a dangerous place for Latvians, although older workers are more affected by work-related hazards   </a:t>
            </a:r>
          </a:p>
        </p:txBody>
      </p:sp>
    </p:spTree>
    <p:extLst>
      <p:ext uri="{BB962C8B-B14F-4D97-AF65-F5344CB8AC3E}">
        <p14:creationId xmlns:p14="http://schemas.microsoft.com/office/powerpoint/2010/main" val="6749397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“60 the NEW 40”?</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720384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“60 is the new 40”: Can work capacity be preserved into old age? </a:t>
            </a:r>
            <a:endParaRPr lang="en-US" dirty="0"/>
          </a:p>
        </p:txBody>
      </p:sp>
      <p:sp>
        <p:nvSpPr>
          <p:cNvPr id="3" name="Content Placeholder 2"/>
          <p:cNvSpPr>
            <a:spLocks noGrp="1"/>
          </p:cNvSpPr>
          <p:nvPr>
            <p:ph idx="1"/>
          </p:nvPr>
        </p:nvSpPr>
        <p:spPr/>
        <p:txBody>
          <a:bodyPr/>
          <a:lstStyle/>
          <a:p>
            <a:r>
              <a:rPr lang="en-US" sz="1800" dirty="0" smtClean="0"/>
              <a:t>Some countries have already seen significant increases in healthy life expectancy, increasing the length of active lives</a:t>
            </a:r>
          </a:p>
          <a:p>
            <a:pPr marL="0" indent="0">
              <a:buNone/>
            </a:pPr>
            <a:endParaRPr lang="en-US" dirty="0"/>
          </a:p>
          <a:p>
            <a:pPr marL="0" indent="0">
              <a:buNone/>
            </a:pPr>
            <a:endParaRPr lang="en-US" dirty="0" smtClean="0"/>
          </a:p>
          <a:p>
            <a:endParaRPr lang="en-US" dirty="0"/>
          </a:p>
        </p:txBody>
      </p:sp>
      <p:graphicFrame>
        <p:nvGraphicFramePr>
          <p:cNvPr id="4" name="Chart 3"/>
          <p:cNvGraphicFramePr>
            <a:graphicFrameLocks/>
          </p:cNvGraphicFramePr>
          <p:nvPr>
            <p:extLst>
              <p:ext uri="{D42A27DB-BD31-4B8C-83A1-F6EECF244321}">
                <p14:modId xmlns:p14="http://schemas.microsoft.com/office/powerpoint/2010/main" val="3954403168"/>
              </p:ext>
            </p:extLst>
          </p:nvPr>
        </p:nvGraphicFramePr>
        <p:xfrm>
          <a:off x="1981200" y="2362200"/>
          <a:ext cx="6096000" cy="3657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3524927" y="6337756"/>
            <a:ext cx="2520242" cy="215444"/>
          </a:xfrm>
          <a:prstGeom prst="rect">
            <a:avLst/>
          </a:prstGeom>
          <a:noFill/>
        </p:spPr>
        <p:txBody>
          <a:bodyPr wrap="none" rtlCol="0">
            <a:spAutoFit/>
          </a:bodyPr>
          <a:lstStyle/>
          <a:p>
            <a:pPr algn="ctr"/>
            <a:r>
              <a:rPr lang="en-US" sz="800" dirty="0" smtClean="0"/>
              <a:t>Source: </a:t>
            </a:r>
            <a:r>
              <a:rPr lang="en-US" sz="800" dirty="0" err="1" smtClean="0"/>
              <a:t>Jeune</a:t>
            </a:r>
            <a:r>
              <a:rPr lang="en-US" sz="800" dirty="0" smtClean="0"/>
              <a:t> and </a:t>
            </a:r>
            <a:r>
              <a:rPr lang="en-US" sz="800" dirty="0" err="1" smtClean="0"/>
              <a:t>Bronnum</a:t>
            </a:r>
            <a:r>
              <a:rPr lang="en-US" sz="800" dirty="0" smtClean="0"/>
              <a:t>-Hansen (2008).</a:t>
            </a:r>
            <a:endParaRPr lang="en-US" sz="800" dirty="0"/>
          </a:p>
        </p:txBody>
      </p:sp>
    </p:spTree>
    <p:extLst>
      <p:ext uri="{BB962C8B-B14F-4D97-AF65-F5344CB8AC3E}">
        <p14:creationId xmlns:p14="http://schemas.microsoft.com/office/powerpoint/2010/main" val="2697392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EXPECTANCY GAINS: SOME </a:t>
            </a:r>
            <a:r>
              <a:rPr lang="en-US" dirty="0" err="1" smtClean="0"/>
              <a:t>STyLIZED</a:t>
            </a:r>
            <a:r>
              <a:rPr lang="en-US" dirty="0" smtClean="0"/>
              <a:t> FACTS</a:t>
            </a:r>
            <a:endParaRPr lang="en-US" dirty="0"/>
          </a:p>
        </p:txBody>
      </p:sp>
      <p:sp>
        <p:nvSpPr>
          <p:cNvPr id="4" name="Text Placeholder 3"/>
          <p:cNvSpPr>
            <a:spLocks noGrp="1"/>
          </p:cNvSpPr>
          <p:nvPr>
            <p:ph type="body" idx="1"/>
          </p:nvPr>
        </p:nvSpPr>
        <p:spPr/>
        <p:txBody>
          <a:bodyPr/>
          <a:lstStyle/>
          <a:p>
            <a:endParaRPr lang="en-US" sz="2800" b="1" dirty="0"/>
          </a:p>
        </p:txBody>
      </p:sp>
    </p:spTree>
    <p:extLst>
      <p:ext uri="{BB962C8B-B14F-4D97-AF65-F5344CB8AC3E}">
        <p14:creationId xmlns:p14="http://schemas.microsoft.com/office/powerpoint/2010/main" val="3573019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“60 is the new 40”: Can work capacity be preserved into old age? </a:t>
            </a:r>
            <a:endParaRPr lang="en-US" dirty="0"/>
          </a:p>
        </p:txBody>
      </p:sp>
      <p:sp>
        <p:nvSpPr>
          <p:cNvPr id="3" name="Content Placeholder 2"/>
          <p:cNvSpPr>
            <a:spLocks noGrp="1"/>
          </p:cNvSpPr>
          <p:nvPr>
            <p:ph idx="1"/>
          </p:nvPr>
        </p:nvSpPr>
        <p:spPr/>
        <p:txBody>
          <a:bodyPr/>
          <a:lstStyle/>
          <a:p>
            <a:r>
              <a:rPr lang="en-US" sz="1800" dirty="0" smtClean="0"/>
              <a:t>There is evidence of continued improvements in intellectual functioning across cohorts (the so-called Flynn effect) due to, </a:t>
            </a:r>
            <a:r>
              <a:rPr lang="en-US" sz="1800" i="1" dirty="0" smtClean="0"/>
              <a:t>inter alia</a:t>
            </a:r>
            <a:r>
              <a:rPr lang="en-US" sz="1800" dirty="0" smtClean="0"/>
              <a:t>, better education, nutrition, and hygiene, smaller families, and more stimulating work</a:t>
            </a:r>
            <a:r>
              <a:rPr lang="en-US" dirty="0" smtClean="0"/>
              <a:t> </a:t>
            </a:r>
          </a:p>
          <a:p>
            <a:pPr marL="0" indent="0">
              <a:buNone/>
            </a:pPr>
            <a:endParaRPr lang="en-US" dirty="0"/>
          </a:p>
          <a:p>
            <a:pPr marL="0" indent="0">
              <a:buNone/>
            </a:pPr>
            <a:endParaRPr lang="en-US" dirty="0" smtClean="0"/>
          </a:p>
          <a:p>
            <a:endParaRPr lang="en-US" dirty="0"/>
          </a:p>
        </p:txBody>
      </p:sp>
      <p:sp>
        <p:nvSpPr>
          <p:cNvPr id="5" name="TextBox 4"/>
          <p:cNvSpPr txBox="1"/>
          <p:nvPr/>
        </p:nvSpPr>
        <p:spPr>
          <a:xfrm>
            <a:off x="3042429" y="5715000"/>
            <a:ext cx="3485249" cy="215444"/>
          </a:xfrm>
          <a:prstGeom prst="rect">
            <a:avLst/>
          </a:prstGeom>
          <a:noFill/>
        </p:spPr>
        <p:txBody>
          <a:bodyPr wrap="none" rtlCol="0">
            <a:spAutoFit/>
          </a:bodyPr>
          <a:lstStyle/>
          <a:p>
            <a:pPr algn="ctr"/>
            <a:r>
              <a:rPr lang="en-US" sz="800" dirty="0" smtClean="0"/>
              <a:t>Source: </a:t>
            </a:r>
            <a:r>
              <a:rPr lang="en-US" sz="800" dirty="0" err="1" smtClean="0"/>
              <a:t>Skirbekk</a:t>
            </a:r>
            <a:r>
              <a:rPr lang="en-US" sz="800" dirty="0" smtClean="0"/>
              <a:t>, </a:t>
            </a:r>
            <a:r>
              <a:rPr lang="en-US" sz="800" dirty="0" err="1" smtClean="0"/>
              <a:t>Stonawski</a:t>
            </a:r>
            <a:r>
              <a:rPr lang="en-US" sz="800" dirty="0" smtClean="0"/>
              <a:t>, </a:t>
            </a:r>
            <a:r>
              <a:rPr lang="en-US" sz="800" dirty="0" err="1" smtClean="0"/>
              <a:t>Bonsang</a:t>
            </a:r>
            <a:r>
              <a:rPr lang="en-US" sz="800" dirty="0" smtClean="0"/>
              <a:t>, and Staudinger (2013).</a:t>
            </a:r>
            <a:endParaRPr lang="en-US" sz="800" dirty="0"/>
          </a:p>
        </p:txBody>
      </p:sp>
      <p:pic>
        <p:nvPicPr>
          <p:cNvPr id="860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0042" y="3160568"/>
            <a:ext cx="7027293" cy="253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049231" y="3048000"/>
            <a:ext cx="7776488" cy="261610"/>
          </a:xfrm>
          <a:prstGeom prst="rect">
            <a:avLst/>
          </a:prstGeom>
          <a:noFill/>
        </p:spPr>
        <p:txBody>
          <a:bodyPr wrap="none" rtlCol="0">
            <a:spAutoFit/>
          </a:bodyPr>
          <a:lstStyle/>
          <a:p>
            <a:pPr algn="ctr"/>
            <a:r>
              <a:rPr lang="en-US" sz="1100" b="1" dirty="0" smtClean="0"/>
              <a:t>Improvement in cognitive performance along 5-year cohort lines, United Kingdom (2002-2008)</a:t>
            </a:r>
            <a:endParaRPr lang="en-US" sz="1100" b="1" dirty="0"/>
          </a:p>
        </p:txBody>
      </p:sp>
    </p:spTree>
    <p:extLst>
      <p:ext uri="{BB962C8B-B14F-4D97-AF65-F5344CB8AC3E}">
        <p14:creationId xmlns:p14="http://schemas.microsoft.com/office/powerpoint/2010/main" val="9643181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“60 is the new 40”: Can work capacity be preserved into old age? </a:t>
            </a:r>
            <a:endParaRPr lang="en-US" dirty="0"/>
          </a:p>
        </p:txBody>
      </p:sp>
      <p:sp>
        <p:nvSpPr>
          <p:cNvPr id="3" name="Content Placeholder 2"/>
          <p:cNvSpPr>
            <a:spLocks noGrp="1"/>
          </p:cNvSpPr>
          <p:nvPr>
            <p:ph idx="1"/>
          </p:nvPr>
        </p:nvSpPr>
        <p:spPr/>
        <p:txBody>
          <a:bodyPr/>
          <a:lstStyle/>
          <a:p>
            <a:r>
              <a:rPr lang="en-US" sz="1800" dirty="0" smtClean="0"/>
              <a:t>Physical exercise has been shown to improve cognitive performance, and even improve the efficiency of neural processing  </a:t>
            </a:r>
            <a:endParaRPr lang="en-US" dirty="0" smtClean="0"/>
          </a:p>
          <a:p>
            <a:pPr marL="0" indent="0">
              <a:buNone/>
            </a:pPr>
            <a:endParaRPr lang="en-US" dirty="0"/>
          </a:p>
        </p:txBody>
      </p:sp>
      <p:sp>
        <p:nvSpPr>
          <p:cNvPr id="5" name="TextBox 4"/>
          <p:cNvSpPr txBox="1"/>
          <p:nvPr/>
        </p:nvSpPr>
        <p:spPr>
          <a:xfrm>
            <a:off x="3676227" y="6099958"/>
            <a:ext cx="2162772" cy="215444"/>
          </a:xfrm>
          <a:prstGeom prst="rect">
            <a:avLst/>
          </a:prstGeom>
          <a:noFill/>
        </p:spPr>
        <p:txBody>
          <a:bodyPr wrap="none" rtlCol="0">
            <a:spAutoFit/>
          </a:bodyPr>
          <a:lstStyle/>
          <a:p>
            <a:pPr algn="ctr"/>
            <a:r>
              <a:rPr lang="en-US" sz="800" dirty="0" smtClean="0"/>
              <a:t>Source: </a:t>
            </a:r>
            <a:r>
              <a:rPr lang="en-US" sz="800" dirty="0" err="1" smtClean="0"/>
              <a:t>Colcombe</a:t>
            </a:r>
            <a:r>
              <a:rPr lang="en-US" sz="800" dirty="0" smtClean="0"/>
              <a:t> and Kramer (2003)</a:t>
            </a:r>
            <a:endParaRPr lang="en-US" sz="800" dirty="0"/>
          </a:p>
        </p:txBody>
      </p:sp>
      <p:sp>
        <p:nvSpPr>
          <p:cNvPr id="7" name="TextBox 6"/>
          <p:cNvSpPr txBox="1"/>
          <p:nvPr/>
        </p:nvSpPr>
        <p:spPr>
          <a:xfrm>
            <a:off x="2121664" y="2816722"/>
            <a:ext cx="5631670" cy="430887"/>
          </a:xfrm>
          <a:prstGeom prst="rect">
            <a:avLst/>
          </a:prstGeom>
          <a:noFill/>
        </p:spPr>
        <p:txBody>
          <a:bodyPr wrap="none" rtlCol="0">
            <a:spAutoFit/>
          </a:bodyPr>
          <a:lstStyle/>
          <a:p>
            <a:pPr algn="ctr"/>
            <a:r>
              <a:rPr lang="en-US" sz="1100" b="1" dirty="0" smtClean="0"/>
              <a:t>Improvement in performance of 55+ participants on cognitive tasks </a:t>
            </a:r>
          </a:p>
          <a:p>
            <a:pPr algn="ctr"/>
            <a:r>
              <a:rPr lang="en-US" sz="1100" b="1" dirty="0" smtClean="0"/>
              <a:t>with and without exercise interventions (based on meta-analysis)</a:t>
            </a:r>
            <a:endParaRPr lang="en-US" sz="1100" b="1" dirty="0"/>
          </a:p>
        </p:txBody>
      </p:sp>
      <p:pic>
        <p:nvPicPr>
          <p:cNvPr id="870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2810" y="3247609"/>
            <a:ext cx="4469605" cy="2816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43082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Healthier and more active aging is possible: Priorities for health policy agenda in Latvia</a:t>
            </a:r>
            <a:endParaRPr lang="en-US" dirty="0"/>
          </a:p>
        </p:txBody>
      </p:sp>
      <p:sp>
        <p:nvSpPr>
          <p:cNvPr id="3" name="Content Placeholder 2"/>
          <p:cNvSpPr>
            <a:spLocks noGrp="1"/>
          </p:cNvSpPr>
          <p:nvPr>
            <p:ph idx="1"/>
          </p:nvPr>
        </p:nvSpPr>
        <p:spPr>
          <a:xfrm>
            <a:off x="1676400" y="1219200"/>
            <a:ext cx="7010400" cy="4525963"/>
          </a:xfrm>
        </p:spPr>
        <p:txBody>
          <a:bodyPr/>
          <a:lstStyle/>
          <a:p>
            <a:pPr>
              <a:defRPr/>
            </a:pPr>
            <a:r>
              <a:rPr lang="en-US" sz="2000" dirty="0" smtClean="0"/>
              <a:t>Managing current health challenges</a:t>
            </a:r>
          </a:p>
          <a:p>
            <a:pPr lvl="1">
              <a:defRPr/>
            </a:pPr>
            <a:r>
              <a:rPr lang="en-US" sz="1800" dirty="0" smtClean="0"/>
              <a:t>Changing individual health behavior to reduce cardiovascular disease incidence</a:t>
            </a:r>
          </a:p>
          <a:p>
            <a:pPr lvl="1">
              <a:defRPr/>
            </a:pPr>
            <a:r>
              <a:rPr lang="en-US" sz="1800" dirty="0" smtClean="0"/>
              <a:t>Strengthening </a:t>
            </a:r>
            <a:r>
              <a:rPr lang="en-US" sz="1800" dirty="0"/>
              <a:t>management of chronic </a:t>
            </a:r>
            <a:r>
              <a:rPr lang="en-US" sz="1800" dirty="0" smtClean="0"/>
              <a:t>diseases</a:t>
            </a:r>
            <a:endParaRPr lang="en-US" sz="1800" dirty="0"/>
          </a:p>
          <a:p>
            <a:pPr lvl="1">
              <a:defRPr/>
            </a:pPr>
            <a:r>
              <a:rPr lang="en-US" sz="1800" dirty="0" smtClean="0"/>
              <a:t>Developing a robust long-term care sector</a:t>
            </a:r>
          </a:p>
          <a:p>
            <a:pPr>
              <a:defRPr/>
            </a:pPr>
            <a:r>
              <a:rPr lang="en-US" sz="2000" dirty="0" smtClean="0"/>
              <a:t>Reaching for the frontier in healthy and active aging</a:t>
            </a:r>
          </a:p>
          <a:p>
            <a:pPr lvl="1">
              <a:defRPr/>
            </a:pPr>
            <a:r>
              <a:rPr lang="en-US" sz="1800" dirty="0" smtClean="0"/>
              <a:t>Promoting maintenance of cognitive plasticity through physical exercise and workplace mental stimulation</a:t>
            </a:r>
          </a:p>
          <a:p>
            <a:pPr lvl="1">
              <a:defRPr/>
            </a:pPr>
            <a:r>
              <a:rPr lang="en-US" sz="1800" dirty="0" smtClean="0"/>
              <a:t>Encouraging employers to adapt workplaces for older workers and promote good health behaviors</a:t>
            </a:r>
          </a:p>
          <a:p>
            <a:pPr lvl="1">
              <a:defRPr/>
            </a:pPr>
            <a:r>
              <a:rPr lang="en-US" sz="1800" dirty="0" smtClean="0"/>
              <a:t>Supporting labor force participation of people with disabilities</a:t>
            </a:r>
          </a:p>
          <a:p>
            <a:pPr lvl="1">
              <a:defRPr/>
            </a:pPr>
            <a:endParaRPr lang="en-US" sz="2000" dirty="0"/>
          </a:p>
          <a:p>
            <a:endParaRPr lang="en-US" dirty="0"/>
          </a:p>
        </p:txBody>
      </p:sp>
    </p:spTree>
    <p:extLst>
      <p:ext uri="{BB962C8B-B14F-4D97-AF65-F5344CB8AC3E}">
        <p14:creationId xmlns:p14="http://schemas.microsoft.com/office/powerpoint/2010/main" val="26737529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EVIDENCE OF WHAT WORKED</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789998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Managing current challenges: Cardiovascular revolution</a:t>
            </a:r>
            <a:endParaRPr lang="en-US" dirty="0"/>
          </a:p>
        </p:txBody>
      </p:sp>
      <p:sp>
        <p:nvSpPr>
          <p:cNvPr id="20483" name="Content Placeholder 2"/>
          <p:cNvSpPr>
            <a:spLocks noGrp="1"/>
          </p:cNvSpPr>
          <p:nvPr>
            <p:ph idx="1"/>
          </p:nvPr>
        </p:nvSpPr>
        <p:spPr/>
        <p:txBody>
          <a:bodyPr/>
          <a:lstStyle/>
          <a:p>
            <a:r>
              <a:rPr lang="en-US" dirty="0" smtClean="0"/>
              <a:t>Main instruments that worked in the West</a:t>
            </a:r>
          </a:p>
          <a:p>
            <a:pPr lvl="1"/>
            <a:r>
              <a:rPr lang="en-US" sz="2000" dirty="0" smtClean="0"/>
              <a:t>Significant improvement in lifestyle habits (alcohol and tobacco consumption, diet, exercise)</a:t>
            </a:r>
          </a:p>
          <a:p>
            <a:pPr lvl="1"/>
            <a:r>
              <a:rPr lang="en-US" sz="2000" dirty="0" smtClean="0"/>
              <a:t>Better management of key risk factors: hypertension, high cholesterol</a:t>
            </a:r>
          </a:p>
          <a:p>
            <a:pPr lvl="1"/>
            <a:r>
              <a:rPr lang="en-US" sz="2000" dirty="0" smtClean="0"/>
              <a:t>Better management of acute episodes: heart attack, stroke</a:t>
            </a:r>
          </a:p>
          <a:p>
            <a:r>
              <a:rPr lang="en-US" dirty="0"/>
              <a:t>Gearing up for cardiovascular revolution in </a:t>
            </a:r>
            <a:r>
              <a:rPr lang="en-US" dirty="0" smtClean="0"/>
              <a:t>Latvia with public health measures</a:t>
            </a:r>
            <a:endParaRPr lang="en-US" dirty="0"/>
          </a:p>
          <a:p>
            <a:pPr lvl="1"/>
            <a:r>
              <a:rPr lang="en-US" sz="2000" dirty="0"/>
              <a:t>Enforcing tobacco control measures</a:t>
            </a:r>
          </a:p>
          <a:p>
            <a:pPr lvl="1"/>
            <a:r>
              <a:rPr lang="en-US" sz="2000" dirty="0"/>
              <a:t>Stronger alcohol-related policies</a:t>
            </a:r>
          </a:p>
          <a:p>
            <a:pPr lvl="1"/>
            <a:r>
              <a:rPr lang="en-US" sz="2000" dirty="0"/>
              <a:t>Prohibition of </a:t>
            </a:r>
            <a:r>
              <a:rPr lang="en-US" sz="2000" dirty="0" err="1"/>
              <a:t>transfats</a:t>
            </a:r>
            <a:r>
              <a:rPr lang="en-US" sz="2000" dirty="0"/>
              <a:t> in food products</a:t>
            </a:r>
          </a:p>
          <a:p>
            <a:pPr lvl="1"/>
            <a:r>
              <a:rPr lang="en-US" sz="2000" dirty="0" smtClean="0"/>
              <a:t>Promotion </a:t>
            </a:r>
            <a:r>
              <a:rPr lang="en-US" sz="2000" dirty="0"/>
              <a:t>of physical exercise</a:t>
            </a:r>
          </a:p>
          <a:p>
            <a:pPr lvl="1"/>
            <a:endParaRPr lang="en-US" sz="2000" dirty="0" smtClean="0"/>
          </a:p>
          <a:p>
            <a:pPr lvl="1"/>
            <a:endParaRPr lang="en-US" sz="2000" dirty="0" smtClean="0"/>
          </a:p>
          <a:p>
            <a:pPr lvl="1"/>
            <a:endParaRPr lang="en-US" sz="2200" dirty="0" smtClean="0"/>
          </a:p>
          <a:p>
            <a:pPr marL="914400" lvl="2" indent="0">
              <a:buNone/>
            </a:pPr>
            <a:endParaRPr lang="en-US" dirty="0" smtClean="0"/>
          </a:p>
          <a:p>
            <a:pPr lvl="2"/>
            <a:endParaRPr lang="en-US" dirty="0" smtClean="0"/>
          </a:p>
          <a:p>
            <a:pPr lvl="2"/>
            <a:endParaRPr lang="en-US" dirty="0" smtClean="0"/>
          </a:p>
          <a:p>
            <a:pPr lvl="2"/>
            <a:endParaRPr lang="en-US" dirty="0" smtClean="0"/>
          </a:p>
          <a:p>
            <a:pPr lvl="2"/>
            <a:endParaRPr lang="en-US" dirty="0" smtClean="0"/>
          </a:p>
        </p:txBody>
      </p:sp>
    </p:spTree>
    <p:extLst>
      <p:ext uri="{BB962C8B-B14F-4D97-AF65-F5344CB8AC3E}">
        <p14:creationId xmlns:p14="http://schemas.microsoft.com/office/powerpoint/2010/main" val="14277789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37615"/>
            <a:ext cx="6991350" cy="990600"/>
          </a:xfrm>
        </p:spPr>
        <p:txBody>
          <a:bodyPr vert="horz" anchor="ctr">
            <a:normAutofit fontScale="90000"/>
          </a:bodyPr>
          <a:lstStyle/>
          <a:p>
            <a:r>
              <a:rPr lang="en-US" sz="2800" dirty="0" smtClean="0"/>
              <a:t>Public health promotion: </a:t>
            </a:r>
            <a:r>
              <a:rPr lang="en-US" sz="2800" dirty="0"/>
              <a:t>How? </a:t>
            </a:r>
            <a:r>
              <a:rPr lang="en-US" sz="2800" dirty="0" smtClean="0"/>
              <a:t>Countries following </a:t>
            </a:r>
            <a:r>
              <a:rPr lang="en-US" sz="2800" dirty="0"/>
              <a:t>from North Karelia Project, Finland</a:t>
            </a:r>
          </a:p>
        </p:txBody>
      </p:sp>
      <p:sp>
        <p:nvSpPr>
          <p:cNvPr id="3" name="Content Placeholder 2"/>
          <p:cNvSpPr>
            <a:spLocks noGrp="1"/>
          </p:cNvSpPr>
          <p:nvPr>
            <p:ph idx="1"/>
          </p:nvPr>
        </p:nvSpPr>
        <p:spPr>
          <a:xfrm>
            <a:off x="4506314" y="1185862"/>
            <a:ext cx="4486275" cy="5486400"/>
          </a:xfrm>
        </p:spPr>
        <p:txBody>
          <a:bodyPr>
            <a:noAutofit/>
          </a:bodyPr>
          <a:lstStyle/>
          <a:p>
            <a:pPr marL="0" indent="0">
              <a:buNone/>
            </a:pPr>
            <a:r>
              <a:rPr lang="en-US" sz="1600" b="1" dirty="0" smtClean="0">
                <a:solidFill>
                  <a:schemeClr val="accent1"/>
                </a:solidFill>
              </a:rPr>
              <a:t>Health Behaviors Can Change</a:t>
            </a:r>
          </a:p>
          <a:p>
            <a:pPr marL="0" indent="0">
              <a:buNone/>
            </a:pPr>
            <a:r>
              <a:rPr lang="en-US" sz="1600" b="1" dirty="0" smtClean="0"/>
              <a:t>Initial condition</a:t>
            </a:r>
            <a:r>
              <a:rPr lang="en-US" sz="1600" dirty="0" smtClean="0"/>
              <a:t>:</a:t>
            </a:r>
            <a:r>
              <a:rPr lang="en-US" sz="1600" b="1" dirty="0"/>
              <a:t> </a:t>
            </a:r>
            <a:r>
              <a:rPr lang="en-US" sz="1600" dirty="0" smtClean="0"/>
              <a:t>Early 1970s, Finland’s coronary mortality  highest in world</a:t>
            </a:r>
          </a:p>
          <a:p>
            <a:pPr marL="0" indent="0">
              <a:buNone/>
            </a:pPr>
            <a:r>
              <a:rPr lang="en-US" sz="1600" dirty="0" smtClean="0"/>
              <a:t>Smoking, diet (high intake of salt saturated dairy fat, no fruits and vegetables) = high blood cholesterol and blood pressure </a:t>
            </a:r>
          </a:p>
          <a:p>
            <a:pPr marL="0" indent="0">
              <a:buNone/>
            </a:pPr>
            <a:r>
              <a:rPr lang="en-US" sz="1600" b="1" u="sng" dirty="0" smtClean="0"/>
              <a:t>Result </a:t>
            </a:r>
            <a:r>
              <a:rPr lang="en-US" sz="1600" dirty="0" smtClean="0"/>
              <a:t>Most rapid fall in coronary mortality in world since 1970s</a:t>
            </a:r>
          </a:p>
          <a:p>
            <a:pPr marL="0" indent="0">
              <a:buNone/>
            </a:pPr>
            <a:r>
              <a:rPr lang="en-US" sz="1600" b="1" dirty="0" smtClean="0"/>
              <a:t>How?</a:t>
            </a:r>
            <a:r>
              <a:rPr lang="en-US" sz="1600" dirty="0" smtClean="0"/>
              <a:t> Mostly change in risk factors </a:t>
            </a:r>
          </a:p>
          <a:p>
            <a:pPr marL="0" indent="0">
              <a:buNone/>
            </a:pPr>
            <a:r>
              <a:rPr lang="en-US" sz="1600" dirty="0" smtClean="0"/>
              <a:t>1972 comprehensive community-based preventive intervention, national pilot, launched in North Karelia</a:t>
            </a:r>
          </a:p>
          <a:p>
            <a:pPr marL="287338" lvl="1">
              <a:buFont typeface="Arial" pitchFamily="34" charset="0"/>
              <a:buChar char="•"/>
              <a:tabLst>
                <a:tab pos="395288" algn="l"/>
              </a:tabLst>
            </a:pPr>
            <a:r>
              <a:rPr lang="en-US" sz="1600" dirty="0" smtClean="0"/>
              <a:t>Education campaigns, national and community based; Food </a:t>
            </a:r>
            <a:r>
              <a:rPr lang="en-US" sz="1600" dirty="0"/>
              <a:t>labeling</a:t>
            </a:r>
            <a:r>
              <a:rPr lang="en-US" sz="1600" dirty="0" smtClean="0"/>
              <a:t>, reduced dairy subsidy, anti smoking; Cholesterol-lowering competitions between towns; Physical activity</a:t>
            </a:r>
          </a:p>
          <a:p>
            <a:pPr marL="0" lvl="1" indent="0">
              <a:buNone/>
            </a:pPr>
            <a:r>
              <a:rPr lang="en-US" sz="1600" b="1" dirty="0" smtClean="0"/>
              <a:t>Cost-effective</a:t>
            </a:r>
            <a:endParaRPr lang="en-US" sz="16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676400"/>
            <a:ext cx="4505325" cy="450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58141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Managing current challenges: Strengthening management of chronic diseases</a:t>
            </a:r>
            <a:endParaRPr lang="en-US" dirty="0"/>
          </a:p>
        </p:txBody>
      </p:sp>
      <p:sp>
        <p:nvSpPr>
          <p:cNvPr id="24579" name="Content Placeholder 2"/>
          <p:cNvSpPr>
            <a:spLocks noGrp="1"/>
          </p:cNvSpPr>
          <p:nvPr>
            <p:ph idx="1"/>
          </p:nvPr>
        </p:nvSpPr>
        <p:spPr>
          <a:xfrm>
            <a:off x="457200" y="1447800"/>
            <a:ext cx="8382000" cy="4373563"/>
          </a:xfrm>
        </p:spPr>
        <p:txBody>
          <a:bodyPr/>
          <a:lstStyle/>
          <a:p>
            <a:r>
              <a:rPr lang="en-US" sz="1800" dirty="0" smtClean="0"/>
              <a:t>Progress against hypertension and cholesterol has been one of the biggest achievements in Europe since the 1960s</a:t>
            </a:r>
          </a:p>
          <a:p>
            <a:pPr lvl="1"/>
            <a:r>
              <a:rPr lang="en-US" sz="1600" dirty="0" smtClean="0"/>
              <a:t>Primary care is best positioned to address both diagnostics and treatment of these cardiovascular risk factors</a:t>
            </a:r>
          </a:p>
          <a:p>
            <a:pPr lvl="2"/>
            <a:r>
              <a:rPr lang="en-US" sz="1200" dirty="0" smtClean="0"/>
              <a:t>In Latvia, many people get heart checkups and blood pressure tests but hypertension is not under control</a:t>
            </a:r>
          </a:p>
          <a:p>
            <a:pPr lvl="1"/>
            <a:r>
              <a:rPr lang="en-US" sz="1600" dirty="0" smtClean="0"/>
              <a:t>As cardiovascular disease incidence drops, early diagnosis and treatment of cancer and dementia will need to be addressed</a:t>
            </a:r>
          </a:p>
          <a:p>
            <a:r>
              <a:rPr lang="en-US" sz="1800" dirty="0" smtClean="0"/>
              <a:t>Strengthening the primary care system in Latvia</a:t>
            </a:r>
          </a:p>
          <a:p>
            <a:pPr lvl="1">
              <a:defRPr/>
            </a:pPr>
            <a:r>
              <a:rPr lang="en-US" sz="1600" dirty="0" smtClean="0"/>
              <a:t>Include medicines to treat high blood pressure and cholesterol in benefit packages</a:t>
            </a:r>
          </a:p>
          <a:p>
            <a:pPr lvl="2">
              <a:defRPr/>
            </a:pPr>
            <a:r>
              <a:rPr lang="en-US" sz="1200" dirty="0" smtClean="0"/>
              <a:t>Low cost and likely to reduce hospital spending</a:t>
            </a:r>
          </a:p>
          <a:p>
            <a:pPr lvl="2">
              <a:defRPr/>
            </a:pPr>
            <a:r>
              <a:rPr lang="en-US" sz="1200" dirty="0" smtClean="0"/>
              <a:t>Historical exclusion from coverage</a:t>
            </a:r>
          </a:p>
          <a:p>
            <a:pPr lvl="1">
              <a:defRPr/>
            </a:pPr>
            <a:r>
              <a:rPr lang="en-US" sz="1600" dirty="0" smtClean="0"/>
              <a:t>Pay-for-performance incentives</a:t>
            </a:r>
          </a:p>
          <a:p>
            <a:pPr lvl="1">
              <a:defRPr/>
            </a:pPr>
            <a:r>
              <a:rPr lang="en-US" sz="1600" dirty="0" smtClean="0"/>
              <a:t>Stronger primary care essential for</a:t>
            </a:r>
          </a:p>
          <a:p>
            <a:pPr lvl="2">
              <a:defRPr/>
            </a:pPr>
            <a:r>
              <a:rPr lang="en-US" sz="1200" dirty="0" smtClean="0"/>
              <a:t>Multiple morbidities</a:t>
            </a:r>
          </a:p>
          <a:p>
            <a:pPr lvl="2">
              <a:defRPr/>
            </a:pPr>
            <a:r>
              <a:rPr lang="en-US" sz="1200" dirty="0" smtClean="0"/>
              <a:t>Long-term care coordination</a:t>
            </a:r>
          </a:p>
          <a:p>
            <a:endParaRPr lang="en-US" sz="2000" dirty="0" smtClean="0"/>
          </a:p>
          <a:p>
            <a:pPr lvl="1"/>
            <a:endParaRPr lang="en-US" sz="2400" dirty="0" smtClean="0"/>
          </a:p>
        </p:txBody>
      </p:sp>
    </p:spTree>
    <p:extLst>
      <p:ext uri="{BB962C8B-B14F-4D97-AF65-F5344CB8AC3E}">
        <p14:creationId xmlns:p14="http://schemas.microsoft.com/office/powerpoint/2010/main" val="13812838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Managing current challenges: Developing a robust long-term care sector</a:t>
            </a:r>
            <a:endParaRPr lang="en-US" dirty="0"/>
          </a:p>
        </p:txBody>
      </p:sp>
      <p:sp>
        <p:nvSpPr>
          <p:cNvPr id="3" name="Content Placeholder 2"/>
          <p:cNvSpPr>
            <a:spLocks noGrp="1"/>
          </p:cNvSpPr>
          <p:nvPr>
            <p:ph idx="1"/>
          </p:nvPr>
        </p:nvSpPr>
        <p:spPr/>
        <p:txBody>
          <a:bodyPr>
            <a:normAutofit fontScale="85000" lnSpcReduction="20000"/>
          </a:bodyPr>
          <a:lstStyle/>
          <a:p>
            <a:pPr>
              <a:defRPr/>
            </a:pPr>
            <a:r>
              <a:rPr lang="en-US" sz="2800" dirty="0" smtClean="0"/>
              <a:t>Provision of health and social care, particularly for the “oldest-old” (80+) is a significant challenge in aging societies</a:t>
            </a:r>
          </a:p>
          <a:p>
            <a:pPr>
              <a:defRPr/>
            </a:pPr>
            <a:r>
              <a:rPr lang="en-US" sz="2800" dirty="0" smtClean="0"/>
              <a:t>Health </a:t>
            </a:r>
            <a:r>
              <a:rPr lang="en-US" sz="2800" dirty="0"/>
              <a:t>spending estimated to rise by 0.3-1.8% of GDP by 2030 in New Member States</a:t>
            </a:r>
          </a:p>
          <a:p>
            <a:pPr lvl="1">
              <a:defRPr/>
            </a:pPr>
            <a:r>
              <a:rPr lang="en-US" sz="2600" dirty="0"/>
              <a:t>Role of technology and mechanisms to ensure value for money  </a:t>
            </a:r>
          </a:p>
          <a:p>
            <a:pPr>
              <a:defRPr/>
            </a:pPr>
            <a:r>
              <a:rPr lang="en-US" sz="2800" dirty="0"/>
              <a:t>In many countries, long-term care sector is underdeveloped</a:t>
            </a:r>
          </a:p>
          <a:p>
            <a:pPr lvl="1">
              <a:defRPr/>
            </a:pPr>
            <a:r>
              <a:rPr lang="en-US" sz="2600" dirty="0"/>
              <a:t>Most care provided in hospitals or in outdated institutions</a:t>
            </a:r>
          </a:p>
          <a:p>
            <a:pPr lvl="1">
              <a:defRPr/>
            </a:pPr>
            <a:r>
              <a:rPr lang="en-US" sz="2600" dirty="0"/>
              <a:t>A modern long-term care sector will require greater reliance on community-based and integrated services</a:t>
            </a:r>
          </a:p>
          <a:p>
            <a:pPr marL="457200" lvl="1" indent="0">
              <a:buFontTx/>
              <a:buNone/>
              <a:defRPr/>
            </a:pPr>
            <a:endParaRPr lang="en-US" dirty="0"/>
          </a:p>
          <a:p>
            <a:pPr marL="0" indent="0">
              <a:buFontTx/>
              <a:buNone/>
              <a:defRPr/>
            </a:pPr>
            <a:endParaRPr lang="en-US" dirty="0"/>
          </a:p>
        </p:txBody>
      </p:sp>
    </p:spTree>
    <p:extLst>
      <p:ext uri="{BB962C8B-B14F-4D97-AF65-F5344CB8AC3E}">
        <p14:creationId xmlns:p14="http://schemas.microsoft.com/office/powerpoint/2010/main" val="5319054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Pushing care into the community</a:t>
            </a:r>
            <a:endParaRPr lang="en-US" dirty="0"/>
          </a:p>
        </p:txBody>
      </p:sp>
      <p:sp>
        <p:nvSpPr>
          <p:cNvPr id="3" name="Content Placeholder 2"/>
          <p:cNvSpPr>
            <a:spLocks noGrp="1"/>
          </p:cNvSpPr>
          <p:nvPr>
            <p:ph idx="1"/>
          </p:nvPr>
        </p:nvSpPr>
        <p:spPr/>
        <p:txBody>
          <a:bodyPr>
            <a:normAutofit/>
          </a:bodyPr>
          <a:lstStyle/>
          <a:p>
            <a:pPr>
              <a:defRPr/>
            </a:pPr>
            <a:r>
              <a:rPr lang="en-US" dirty="0" smtClean="0"/>
              <a:t>As population ages, care will increasingly need to be provided in the community</a:t>
            </a:r>
          </a:p>
          <a:p>
            <a:pPr>
              <a:defRPr/>
            </a:pPr>
            <a:r>
              <a:rPr lang="en-US" dirty="0" smtClean="0"/>
              <a:t>Challenge of low hospital efficiency</a:t>
            </a:r>
          </a:p>
          <a:p>
            <a:pPr lvl="1">
              <a:defRPr/>
            </a:pPr>
            <a:r>
              <a:rPr lang="en-US" sz="2200" dirty="0" smtClean="0"/>
              <a:t>Overcapacity leading to high fixed costs</a:t>
            </a:r>
          </a:p>
          <a:p>
            <a:pPr lvl="1">
              <a:defRPr/>
            </a:pPr>
            <a:r>
              <a:rPr lang="en-US" sz="2200" dirty="0" smtClean="0"/>
              <a:t>Unnecessarily long admissions</a:t>
            </a:r>
          </a:p>
          <a:p>
            <a:pPr lvl="1">
              <a:defRPr/>
            </a:pPr>
            <a:r>
              <a:rPr lang="en-US" sz="2200" dirty="0"/>
              <a:t>Inappropriate admissions: </a:t>
            </a:r>
            <a:r>
              <a:rPr lang="en-US" sz="2200" dirty="0" smtClean="0"/>
              <a:t>e.g. patients much </a:t>
            </a:r>
            <a:r>
              <a:rPr lang="en-US" sz="2200" dirty="0"/>
              <a:t>more likely to be hospitalized for </a:t>
            </a:r>
            <a:r>
              <a:rPr lang="en-US" sz="2200" dirty="0" smtClean="0"/>
              <a:t>hypertension</a:t>
            </a:r>
          </a:p>
          <a:p>
            <a:pPr marL="514350" indent="-457200">
              <a:defRPr/>
            </a:pPr>
            <a:r>
              <a:rPr lang="en-US" dirty="0" smtClean="0"/>
              <a:t>Aging only brings an additional sense of urgency to what is by and large a service delivery agenda</a:t>
            </a:r>
          </a:p>
          <a:p>
            <a:pPr lvl="1">
              <a:defRPr/>
            </a:pPr>
            <a:endParaRPr lang="en-US" dirty="0" smtClean="0"/>
          </a:p>
          <a:p>
            <a:pPr>
              <a:defRPr/>
            </a:pPr>
            <a:endParaRPr lang="en-US" dirty="0"/>
          </a:p>
        </p:txBody>
      </p:sp>
    </p:spTree>
    <p:extLst>
      <p:ext uri="{BB962C8B-B14F-4D97-AF65-F5344CB8AC3E}">
        <p14:creationId xmlns:p14="http://schemas.microsoft.com/office/powerpoint/2010/main" val="6831530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Healthier, Independent </a:t>
            </a:r>
            <a:r>
              <a:rPr lang="en-US" dirty="0"/>
              <a:t>L</a:t>
            </a:r>
            <a:r>
              <a:rPr lang="en-US" dirty="0" smtClean="0"/>
              <a:t>ives </a:t>
            </a:r>
            <a:endParaRPr lang="en-US" dirty="0"/>
          </a:p>
        </p:txBody>
      </p:sp>
      <p:sp>
        <p:nvSpPr>
          <p:cNvPr id="3" name="Content Placeholder 2"/>
          <p:cNvSpPr>
            <a:spLocks noGrp="1"/>
          </p:cNvSpPr>
          <p:nvPr>
            <p:ph idx="1"/>
          </p:nvPr>
        </p:nvSpPr>
        <p:spPr/>
        <p:txBody>
          <a:bodyPr>
            <a:normAutofit fontScale="92500" lnSpcReduction="10000"/>
          </a:bodyPr>
          <a:lstStyle/>
          <a:p>
            <a:pPr>
              <a:defRPr/>
            </a:pPr>
            <a:r>
              <a:rPr lang="en-US" dirty="0"/>
              <a:t>How best can long-term care be provided to those who are frail in later ages? </a:t>
            </a:r>
          </a:p>
          <a:p>
            <a:pPr>
              <a:defRPr/>
            </a:pPr>
            <a:r>
              <a:rPr lang="en-US" dirty="0" smtClean="0"/>
              <a:t>Increased </a:t>
            </a:r>
            <a:r>
              <a:rPr lang="en-US" dirty="0"/>
              <a:t>provision of long-term care </a:t>
            </a:r>
            <a:r>
              <a:rPr lang="en-US" dirty="0" smtClean="0"/>
              <a:t>in lower-care settings rather </a:t>
            </a:r>
            <a:r>
              <a:rPr lang="en-US" dirty="0"/>
              <a:t>than institutions </a:t>
            </a:r>
            <a:r>
              <a:rPr lang="en-US" dirty="0" smtClean="0"/>
              <a:t>critical</a:t>
            </a:r>
          </a:p>
          <a:p>
            <a:pPr>
              <a:defRPr/>
            </a:pPr>
            <a:r>
              <a:rPr lang="en-US" dirty="0"/>
              <a:t>Community-based prevention efforts can prevent older people in need of low levels of care from becoming dependent </a:t>
            </a:r>
          </a:p>
          <a:p>
            <a:pPr>
              <a:defRPr/>
            </a:pPr>
            <a:r>
              <a:rPr lang="en-US" dirty="0" smtClean="0"/>
              <a:t>Healthy aging initiatives must </a:t>
            </a:r>
            <a:r>
              <a:rPr lang="en-US" dirty="0"/>
              <a:t>be seen as </a:t>
            </a:r>
            <a:r>
              <a:rPr lang="en-US" dirty="0" smtClean="0"/>
              <a:t>integral elements </a:t>
            </a:r>
            <a:r>
              <a:rPr lang="en-US" dirty="0"/>
              <a:t>of long-term care </a:t>
            </a:r>
            <a:endParaRPr lang="en-US" dirty="0" smtClean="0"/>
          </a:p>
          <a:p>
            <a:pPr>
              <a:defRPr/>
            </a:pPr>
            <a:r>
              <a:rPr lang="en-US" dirty="0" smtClean="0"/>
              <a:t>Incentives </a:t>
            </a:r>
            <a:r>
              <a:rPr lang="en-US" dirty="0"/>
              <a:t>need to be realigned to streamline health and social care</a:t>
            </a:r>
          </a:p>
          <a:p>
            <a:pPr>
              <a:defRPr/>
            </a:pPr>
            <a:r>
              <a:rPr lang="en-US" dirty="0" smtClean="0"/>
              <a:t>Need to </a:t>
            </a:r>
            <a:r>
              <a:rPr lang="en-US" dirty="0"/>
              <a:t>put in place a comprehensive long-term care </a:t>
            </a:r>
            <a:r>
              <a:rPr lang="en-US" dirty="0" smtClean="0"/>
              <a:t>sector</a:t>
            </a:r>
            <a:endParaRPr lang="en-US" dirty="0"/>
          </a:p>
        </p:txBody>
      </p:sp>
      <p:sp>
        <p:nvSpPr>
          <p:cNvPr id="32772" name="TextBox 5"/>
          <p:cNvSpPr txBox="1">
            <a:spLocks noChangeArrowheads="1"/>
          </p:cNvSpPr>
          <p:nvPr/>
        </p:nvSpPr>
        <p:spPr bwMode="auto">
          <a:xfrm>
            <a:off x="5029200" y="5791200"/>
            <a:ext cx="3581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Verdana" pitchFamily="34" charset="0"/>
                <a:ea typeface="ＭＳ Ｐゴシック" pitchFamily="34" charset="-128"/>
              </a:defRPr>
            </a:lvl1pPr>
            <a:lvl2pPr marL="742950" indent="-285750" eaLnBrk="0" hangingPunct="0">
              <a:defRPr sz="2000">
                <a:solidFill>
                  <a:schemeClr val="tx1"/>
                </a:solidFill>
                <a:latin typeface="Verdana" pitchFamily="34" charset="0"/>
                <a:ea typeface="ＭＳ Ｐゴシック" pitchFamily="34" charset="-128"/>
              </a:defRPr>
            </a:lvl2pPr>
            <a:lvl3pPr marL="1143000" indent="-228600" eaLnBrk="0" hangingPunct="0">
              <a:defRPr sz="2000">
                <a:solidFill>
                  <a:schemeClr val="tx1"/>
                </a:solidFill>
                <a:latin typeface="Verdana" pitchFamily="34" charset="0"/>
                <a:ea typeface="ＭＳ Ｐゴシック" pitchFamily="34" charset="-128"/>
              </a:defRPr>
            </a:lvl3pPr>
            <a:lvl4pPr marL="1600200" indent="-228600" eaLnBrk="0" hangingPunct="0">
              <a:defRPr sz="2000">
                <a:solidFill>
                  <a:schemeClr val="tx1"/>
                </a:solidFill>
                <a:latin typeface="Verdana" pitchFamily="34" charset="0"/>
                <a:ea typeface="ＭＳ Ｐゴシック" pitchFamily="34" charset="-128"/>
              </a:defRPr>
            </a:lvl4pPr>
            <a:lvl5pPr marL="2057400" indent="-228600" eaLnBrk="0" hangingPunct="0">
              <a:defRPr sz="2000">
                <a:solidFill>
                  <a:schemeClr val="tx1"/>
                </a:solidFill>
                <a:latin typeface="Verdana"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Verdana"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Verdana"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Verdana"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Verdana" pitchFamily="34" charset="0"/>
                <a:ea typeface="ＭＳ Ｐゴシック" pitchFamily="34" charset="-128"/>
              </a:defRPr>
            </a:lvl9pPr>
          </a:lstStyle>
          <a:p>
            <a:pPr algn="r" eaLnBrk="1" hangingPunct="1"/>
            <a:r>
              <a:rPr lang="en-US" sz="1400"/>
              <a:t>Help Wanted? OECD, 2011</a:t>
            </a:r>
          </a:p>
        </p:txBody>
      </p:sp>
    </p:spTree>
    <p:extLst>
      <p:ext uri="{BB962C8B-B14F-4D97-AF65-F5344CB8AC3E}">
        <p14:creationId xmlns:p14="http://schemas.microsoft.com/office/powerpoint/2010/main" val="14760547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Life expectancy gains in ECA have been the lowest in the world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16029374"/>
              </p:ext>
            </p:extLst>
          </p:nvPr>
        </p:nvGraphicFramePr>
        <p:xfrm>
          <a:off x="381000" y="1600200"/>
          <a:ext cx="83820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935258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smtClean="0"/>
              <a:t>The price of success</a:t>
            </a:r>
            <a:endParaRPr lang="en-US" dirty="0"/>
          </a:p>
        </p:txBody>
      </p:sp>
      <p:sp>
        <p:nvSpPr>
          <p:cNvPr id="6" name="Content Placeholder 5"/>
          <p:cNvSpPr>
            <a:spLocks noGrp="1"/>
          </p:cNvSpPr>
          <p:nvPr>
            <p:ph idx="1"/>
          </p:nvPr>
        </p:nvSpPr>
        <p:spPr/>
        <p:txBody>
          <a:bodyPr>
            <a:normAutofit lnSpcReduction="10000"/>
          </a:bodyPr>
          <a:lstStyle/>
          <a:p>
            <a:pPr>
              <a:defRPr/>
            </a:pPr>
            <a:r>
              <a:rPr lang="en-US" sz="2600" dirty="0" smtClean="0"/>
              <a:t>Major causes of increased health expenditures = non-demographic drivers</a:t>
            </a:r>
          </a:p>
          <a:p>
            <a:pPr lvl="1">
              <a:defRPr/>
            </a:pPr>
            <a:r>
              <a:rPr lang="en-US" sz="2400" dirty="0" smtClean="0"/>
              <a:t>Income</a:t>
            </a:r>
          </a:p>
          <a:p>
            <a:pPr lvl="1">
              <a:defRPr/>
            </a:pPr>
            <a:r>
              <a:rPr lang="en-US" sz="2400" dirty="0" smtClean="0"/>
              <a:t>Labor costs</a:t>
            </a:r>
          </a:p>
          <a:p>
            <a:pPr lvl="1">
              <a:defRPr/>
            </a:pPr>
            <a:r>
              <a:rPr lang="en-US" sz="2400" dirty="0" smtClean="0"/>
              <a:t>Technological advances</a:t>
            </a:r>
          </a:p>
          <a:p>
            <a:pPr>
              <a:defRPr/>
            </a:pPr>
            <a:r>
              <a:rPr lang="en-US" sz="2600" dirty="0" smtClean="0"/>
              <a:t>Prioritization agenda</a:t>
            </a:r>
          </a:p>
          <a:p>
            <a:pPr lvl="1">
              <a:defRPr/>
            </a:pPr>
            <a:r>
              <a:rPr lang="en-US" sz="2400" dirty="0"/>
              <a:t>Pharmaceuticals are major driver of excess costs (cancer, dementia, cardiovascular risk factors)</a:t>
            </a:r>
          </a:p>
          <a:p>
            <a:pPr lvl="1">
              <a:defRPr/>
            </a:pPr>
            <a:r>
              <a:rPr lang="en-US" sz="2400" dirty="0"/>
              <a:t>Smarter procurement</a:t>
            </a:r>
          </a:p>
          <a:p>
            <a:pPr lvl="1">
              <a:defRPr/>
            </a:pPr>
            <a:r>
              <a:rPr lang="en-US" sz="2400" dirty="0"/>
              <a:t>Health technology assessment</a:t>
            </a:r>
          </a:p>
          <a:p>
            <a:pPr>
              <a:defRPr/>
            </a:pPr>
            <a:endParaRPr lang="en-US" b="1" dirty="0"/>
          </a:p>
        </p:txBody>
      </p:sp>
    </p:spTree>
    <p:extLst>
      <p:ext uri="{BB962C8B-B14F-4D97-AF65-F5344CB8AC3E}">
        <p14:creationId xmlns:p14="http://schemas.microsoft.com/office/powerpoint/2010/main" val="2173193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Who is cared for where?</a:t>
            </a:r>
            <a:endParaRPr lang="en-US" dirty="0"/>
          </a:p>
        </p:txBody>
      </p:sp>
      <p:sp>
        <p:nvSpPr>
          <p:cNvPr id="33795" name="Content Placeholder 2"/>
          <p:cNvSpPr>
            <a:spLocks noGrp="1"/>
          </p:cNvSpPr>
          <p:nvPr>
            <p:ph idx="1"/>
          </p:nvPr>
        </p:nvSpPr>
        <p:spPr>
          <a:xfrm>
            <a:off x="838200" y="1295400"/>
            <a:ext cx="7848600" cy="4830763"/>
          </a:xfrm>
        </p:spPr>
        <p:txBody>
          <a:bodyPr/>
          <a:lstStyle/>
          <a:p>
            <a:r>
              <a:rPr lang="en-US" sz="1800" b="1" smtClean="0"/>
              <a:t>Public expenditure on long-term care, by care setting (2009 or latest available yr)</a:t>
            </a:r>
            <a:endParaRPr lang="en-US" smtClean="0"/>
          </a:p>
        </p:txBody>
      </p:sp>
      <p:pic>
        <p:nvPicPr>
          <p:cNvPr id="3379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057400"/>
            <a:ext cx="6934200" cy="407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52400" y="6337300"/>
            <a:ext cx="7239000" cy="415925"/>
          </a:xfrm>
          <a:prstGeom prst="rect">
            <a:avLst/>
          </a:prstGeom>
          <a:noFill/>
        </p:spPr>
        <p:txBody>
          <a:bodyPr>
            <a:spAutoFit/>
          </a:bodyPr>
          <a:lstStyle/>
          <a:p>
            <a:pPr>
              <a:defRPr/>
            </a:pPr>
            <a:r>
              <a:rPr lang="en-US" sz="1050" dirty="0">
                <a:cs typeface="+mn-cs"/>
              </a:rPr>
              <a:t>Source: Rodrigues, R., Huber, M. &amp; </a:t>
            </a:r>
            <a:r>
              <a:rPr lang="en-US" sz="1050" dirty="0" err="1">
                <a:cs typeface="+mn-cs"/>
              </a:rPr>
              <a:t>Lamura</a:t>
            </a:r>
            <a:r>
              <a:rPr lang="en-US" sz="1050" dirty="0">
                <a:cs typeface="+mn-cs"/>
              </a:rPr>
              <a:t>, G. (eds.) (2012). Facts and Figures on Healthy Ageing and Long-term Care, </a:t>
            </a:r>
            <a:r>
              <a:rPr lang="en-US" sz="1050" i="1" dirty="0">
                <a:cs typeface="+mn-cs"/>
              </a:rPr>
              <a:t>European Centre for Social Welfare Policy and Research</a:t>
            </a:r>
            <a:r>
              <a:rPr lang="en-US" sz="1050" dirty="0">
                <a:cs typeface="+mn-cs"/>
              </a:rPr>
              <a:t>: Vienna.</a:t>
            </a:r>
          </a:p>
        </p:txBody>
      </p:sp>
      <p:cxnSp>
        <p:nvCxnSpPr>
          <p:cNvPr id="33798" name="Straight Arrow Connector 5"/>
          <p:cNvCxnSpPr>
            <a:cxnSpLocks noChangeShapeType="1"/>
          </p:cNvCxnSpPr>
          <p:nvPr/>
        </p:nvCxnSpPr>
        <p:spPr bwMode="auto">
          <a:xfrm flipV="1">
            <a:off x="2895600" y="5867400"/>
            <a:ext cx="0" cy="393700"/>
          </a:xfrm>
          <a:prstGeom prst="straightConnector1">
            <a:avLst/>
          </a:prstGeom>
          <a:noFill/>
          <a:ln w="9525" algn="ctr">
            <a:solidFill>
              <a:srgbClr val="C00000"/>
            </a:solidFill>
            <a:round/>
            <a:headEnd/>
            <a:tailEnd type="arrow" w="med" len="med"/>
          </a:ln>
        </p:spPr>
      </p:cxnSp>
    </p:spTree>
    <p:extLst>
      <p:ext uri="{BB962C8B-B14F-4D97-AF65-F5344CB8AC3E}">
        <p14:creationId xmlns:p14="http://schemas.microsoft.com/office/powerpoint/2010/main" val="28837180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Reaching for the frontier: Promoting maintenance of cognitive plasticity</a:t>
            </a:r>
            <a:endParaRPr lang="en-US" dirty="0"/>
          </a:p>
        </p:txBody>
      </p:sp>
      <p:sp>
        <p:nvSpPr>
          <p:cNvPr id="3" name="Content Placeholder 2"/>
          <p:cNvSpPr>
            <a:spLocks noGrp="1"/>
          </p:cNvSpPr>
          <p:nvPr>
            <p:ph idx="1"/>
          </p:nvPr>
        </p:nvSpPr>
        <p:spPr/>
        <p:txBody>
          <a:bodyPr/>
          <a:lstStyle/>
          <a:p>
            <a:r>
              <a:rPr lang="en-US" dirty="0" smtClean="0"/>
              <a:t>Evidence shows that physical and mental vitality can be maintained with proper physical exercise</a:t>
            </a:r>
          </a:p>
          <a:p>
            <a:r>
              <a:rPr lang="en-US" dirty="0" smtClean="0"/>
              <a:t>There is also emerging evidence that challenging and varied work is associated with higher cognitive functioning in older adults </a:t>
            </a:r>
          </a:p>
          <a:p>
            <a:r>
              <a:rPr lang="en-US" dirty="0" smtClean="0"/>
              <a:t> Public awareness campaigns targeted to older Latvians as well as to employers can encourage application of these findings</a:t>
            </a:r>
            <a:endParaRPr lang="en-US" dirty="0"/>
          </a:p>
        </p:txBody>
      </p:sp>
    </p:spTree>
    <p:extLst>
      <p:ext uri="{BB962C8B-B14F-4D97-AF65-F5344CB8AC3E}">
        <p14:creationId xmlns:p14="http://schemas.microsoft.com/office/powerpoint/2010/main" val="29392493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Reaching for the frontier: Workplace interventions</a:t>
            </a:r>
            <a:endParaRPr lang="en-US" dirty="0"/>
          </a:p>
        </p:txBody>
      </p:sp>
      <p:sp>
        <p:nvSpPr>
          <p:cNvPr id="3" name="Content Placeholder 2"/>
          <p:cNvSpPr>
            <a:spLocks noGrp="1"/>
          </p:cNvSpPr>
          <p:nvPr>
            <p:ph idx="1"/>
          </p:nvPr>
        </p:nvSpPr>
        <p:spPr/>
        <p:txBody>
          <a:bodyPr/>
          <a:lstStyle/>
          <a:p>
            <a:r>
              <a:rPr lang="en-US" sz="2000" dirty="0" smtClean="0"/>
              <a:t>There is evidence that health-related workplace interventions can work</a:t>
            </a:r>
          </a:p>
          <a:p>
            <a:pPr lvl="1"/>
            <a:r>
              <a:rPr lang="en-US" sz="1800" u="sng" dirty="0" smtClean="0"/>
              <a:t>Germany</a:t>
            </a:r>
            <a:r>
              <a:rPr lang="en-US" sz="1800" dirty="0"/>
              <a:t> </a:t>
            </a:r>
            <a:r>
              <a:rPr lang="en-US" sz="1800" dirty="0" smtClean="0"/>
              <a:t>(BMW study): Small cost-effective ergonomic changes reduced health-related absenteeism from 7% to 2%</a:t>
            </a:r>
          </a:p>
          <a:p>
            <a:pPr lvl="1"/>
            <a:r>
              <a:rPr lang="en-US" sz="1800" u="sng" dirty="0" smtClean="0"/>
              <a:t>Netherlands</a:t>
            </a:r>
            <a:r>
              <a:rPr lang="en-US" sz="1800" dirty="0" smtClean="0"/>
              <a:t>: Randomized health consultations with occupational physicians in a large company resulted in lower odds of early retirement and short-term effects on work ability, burnout, and quality of life</a:t>
            </a:r>
          </a:p>
          <a:p>
            <a:pPr lvl="1"/>
            <a:r>
              <a:rPr lang="en-US" sz="1800" u="sng" dirty="0" smtClean="0"/>
              <a:t>Finland</a:t>
            </a:r>
            <a:r>
              <a:rPr lang="en-US" sz="1800" dirty="0" smtClean="0"/>
              <a:t>: Randomized health consultations with occupational physicians resulted in reduction of sickness absences by 11 days, which was more than offset the cost of the intervention</a:t>
            </a:r>
          </a:p>
          <a:p>
            <a:pPr lvl="1"/>
            <a:r>
              <a:rPr lang="en-US" sz="1800" dirty="0"/>
              <a:t> </a:t>
            </a:r>
            <a:r>
              <a:rPr lang="en-US" sz="1800" u="sng" dirty="0" smtClean="0"/>
              <a:t>Sweden</a:t>
            </a:r>
            <a:r>
              <a:rPr lang="en-US" sz="1800" dirty="0" smtClean="0"/>
              <a:t>: A randomized lifestyle education program resulted in fewer sick days, lower BMI, blood pressure, heart rate, cholesterol and smoking prevalence  </a:t>
            </a:r>
          </a:p>
          <a:p>
            <a:pPr lvl="1"/>
            <a:endParaRPr lang="en-US" sz="1800" dirty="0" smtClean="0"/>
          </a:p>
          <a:p>
            <a:pPr lvl="1"/>
            <a:endParaRPr lang="en-US" sz="2400" dirty="0"/>
          </a:p>
        </p:txBody>
      </p:sp>
    </p:spTree>
    <p:extLst>
      <p:ext uri="{BB962C8B-B14F-4D97-AF65-F5344CB8AC3E}">
        <p14:creationId xmlns:p14="http://schemas.microsoft.com/office/powerpoint/2010/main" val="1659071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Reaching for the frontier: Supporting work of people with disabilities</a:t>
            </a:r>
            <a:endParaRPr lang="en-US" dirty="0"/>
          </a:p>
        </p:txBody>
      </p:sp>
      <p:sp>
        <p:nvSpPr>
          <p:cNvPr id="3" name="Content Placeholder 2"/>
          <p:cNvSpPr>
            <a:spLocks noGrp="1"/>
          </p:cNvSpPr>
          <p:nvPr>
            <p:ph idx="1"/>
          </p:nvPr>
        </p:nvSpPr>
        <p:spPr>
          <a:xfrm>
            <a:off x="304800" y="1600200"/>
            <a:ext cx="3733800" cy="4525963"/>
          </a:xfrm>
        </p:spPr>
        <p:txBody>
          <a:bodyPr/>
          <a:lstStyle/>
          <a:p>
            <a:r>
              <a:rPr lang="en-US" sz="2000" dirty="0" smtClean="0"/>
              <a:t>Supporting labor market inclusion for people with disabilities is important both to enable their better health and to maintain productivity and growth in an aging context</a:t>
            </a:r>
          </a:p>
          <a:p>
            <a:r>
              <a:rPr lang="en-US" sz="2000" dirty="0" smtClean="0"/>
              <a:t>Existing studies of Latvia’s policies recommend greater continuity</a:t>
            </a:r>
            <a:r>
              <a:rPr lang="en-US" sz="2000" dirty="0"/>
              <a:t> </a:t>
            </a:r>
            <a:r>
              <a:rPr lang="en-US" sz="2000" dirty="0" smtClean="0"/>
              <a:t>and coordination for measures supporting the disabled and more emphasis on evaluation of existing programs </a:t>
            </a:r>
          </a:p>
          <a:p>
            <a:endParaRPr lang="en-US" sz="2000" dirty="0" smtClean="0"/>
          </a:p>
          <a:p>
            <a:endParaRPr lang="en-US" sz="2000" dirty="0"/>
          </a:p>
        </p:txBody>
      </p:sp>
      <p:graphicFrame>
        <p:nvGraphicFramePr>
          <p:cNvPr id="4" name="Chart 3"/>
          <p:cNvGraphicFramePr>
            <a:graphicFrameLocks/>
          </p:cNvGraphicFramePr>
          <p:nvPr>
            <p:extLst>
              <p:ext uri="{D42A27DB-BD31-4B8C-83A1-F6EECF244321}">
                <p14:modId xmlns:p14="http://schemas.microsoft.com/office/powerpoint/2010/main" val="2437398199"/>
              </p:ext>
            </p:extLst>
          </p:nvPr>
        </p:nvGraphicFramePr>
        <p:xfrm>
          <a:off x="4343400" y="1295400"/>
          <a:ext cx="4572000" cy="4495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844306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interventions and job characteristics can enable return-to-work</a:t>
            </a:r>
            <a:endParaRPr lang="en-US" dirty="0"/>
          </a:p>
        </p:txBody>
      </p:sp>
      <p:sp>
        <p:nvSpPr>
          <p:cNvPr id="3" name="Content Placeholder 2"/>
          <p:cNvSpPr>
            <a:spLocks noGrp="1"/>
          </p:cNvSpPr>
          <p:nvPr>
            <p:ph idx="1"/>
          </p:nvPr>
        </p:nvSpPr>
        <p:spPr>
          <a:xfrm>
            <a:off x="914400" y="1295400"/>
            <a:ext cx="7924800" cy="4525963"/>
          </a:xfrm>
        </p:spPr>
        <p:txBody>
          <a:bodyPr/>
          <a:lstStyle/>
          <a:p>
            <a:r>
              <a:rPr lang="en-US" dirty="0" smtClean="0"/>
              <a:t>A 6-country study of long-term sick leave beneficiaries with low back pain showed that work interventions and job characteristics contributed the most to sustainable (2+ years) return-to-work</a:t>
            </a:r>
            <a:endParaRPr lang="en-US" dirty="0"/>
          </a:p>
        </p:txBody>
      </p:sp>
      <p:graphicFrame>
        <p:nvGraphicFramePr>
          <p:cNvPr id="4" name="Chart 3"/>
          <p:cNvGraphicFramePr>
            <a:graphicFrameLocks/>
          </p:cNvGraphicFramePr>
          <p:nvPr>
            <p:extLst>
              <p:ext uri="{D42A27DB-BD31-4B8C-83A1-F6EECF244321}">
                <p14:modId xmlns:p14="http://schemas.microsoft.com/office/powerpoint/2010/main" val="2422664560"/>
              </p:ext>
            </p:extLst>
          </p:nvPr>
        </p:nvGraphicFramePr>
        <p:xfrm>
          <a:off x="152400" y="3028950"/>
          <a:ext cx="4648200" cy="3352800"/>
        </p:xfrm>
        <a:graphic>
          <a:graphicData uri="http://schemas.openxmlformats.org/drawingml/2006/chart">
            <c:chart xmlns:c="http://schemas.openxmlformats.org/drawingml/2006/chart" xmlns:r="http://schemas.openxmlformats.org/officeDocument/2006/relationships" r:id="rId3"/>
          </a:graphicData>
        </a:graphic>
      </p:graphicFrame>
      <p:pic>
        <p:nvPicPr>
          <p:cNvPr id="890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2971800"/>
            <a:ext cx="4019550" cy="346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886200" y="6446652"/>
            <a:ext cx="2362200" cy="253916"/>
          </a:xfrm>
          <a:prstGeom prst="rect">
            <a:avLst/>
          </a:prstGeom>
          <a:noFill/>
        </p:spPr>
        <p:txBody>
          <a:bodyPr wrap="square">
            <a:spAutoFit/>
          </a:bodyPr>
          <a:lstStyle/>
          <a:p>
            <a:pPr>
              <a:defRPr/>
            </a:pPr>
            <a:r>
              <a:rPr lang="en-US" sz="1050" dirty="0">
                <a:cs typeface="+mn-cs"/>
              </a:rPr>
              <a:t>Source</a:t>
            </a:r>
            <a:r>
              <a:rPr lang="en-US" sz="1050" dirty="0" smtClean="0">
                <a:cs typeface="+mn-cs"/>
              </a:rPr>
              <a:t>: </a:t>
            </a:r>
            <a:r>
              <a:rPr lang="en-US" sz="1050" dirty="0" err="1" smtClean="0">
                <a:cs typeface="+mn-cs"/>
              </a:rPr>
              <a:t>Anema</a:t>
            </a:r>
            <a:r>
              <a:rPr lang="en-US" sz="1050" dirty="0" smtClean="0">
                <a:cs typeface="+mn-cs"/>
              </a:rPr>
              <a:t> et al. 2009.</a:t>
            </a:r>
            <a:endParaRPr lang="en-US" sz="1050" dirty="0">
              <a:cs typeface="+mn-cs"/>
            </a:endParaRPr>
          </a:p>
        </p:txBody>
      </p:sp>
    </p:spTree>
    <p:extLst>
      <p:ext uri="{BB962C8B-B14F-4D97-AF65-F5344CB8AC3E}">
        <p14:creationId xmlns:p14="http://schemas.microsoft.com/office/powerpoint/2010/main" val="54451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2"/>
            <a:r>
              <a:rPr lang="en-US" sz="2400" b="1" dirty="0" smtClean="0"/>
              <a:t>Caveat: Higher work capacity does not automatically translate into increased </a:t>
            </a:r>
            <a:r>
              <a:rPr lang="en-US" sz="2400" b="1" dirty="0"/>
              <a:t>labor force participation</a:t>
            </a:r>
          </a:p>
        </p:txBody>
      </p:sp>
      <p:sp>
        <p:nvSpPr>
          <p:cNvPr id="5" name="TextBox 4"/>
          <p:cNvSpPr txBox="1"/>
          <p:nvPr/>
        </p:nvSpPr>
        <p:spPr>
          <a:xfrm>
            <a:off x="1047008" y="5772779"/>
            <a:ext cx="7239000" cy="338554"/>
          </a:xfrm>
          <a:prstGeom prst="rect">
            <a:avLst/>
          </a:prstGeom>
          <a:noFill/>
        </p:spPr>
        <p:txBody>
          <a:bodyPr wrap="square" rtlCol="0">
            <a:spAutoFit/>
          </a:bodyPr>
          <a:lstStyle/>
          <a:p>
            <a:pPr algn="ctr"/>
            <a:r>
              <a:rPr lang="en-US" sz="800" dirty="0" smtClean="0"/>
              <a:t>Source: Health </a:t>
            </a:r>
            <a:r>
              <a:rPr lang="en-US" sz="800" dirty="0"/>
              <a:t>and Work at Older Ages: Using Mortality to Assess Employment Capacity Across </a:t>
            </a:r>
            <a:r>
              <a:rPr lang="en-US" sz="800" dirty="0" smtClean="0"/>
              <a:t>Countries</a:t>
            </a:r>
          </a:p>
          <a:p>
            <a:pPr algn="ctr"/>
            <a:r>
              <a:rPr lang="en-US" sz="800" dirty="0" smtClean="0"/>
              <a:t>Milligan </a:t>
            </a:r>
            <a:r>
              <a:rPr lang="en-US" sz="800" dirty="0"/>
              <a:t>and </a:t>
            </a:r>
            <a:r>
              <a:rPr lang="en-US" sz="800" dirty="0" smtClean="0"/>
              <a:t>Wise:, 2012. NBER </a:t>
            </a:r>
            <a:r>
              <a:rPr lang="en-US" sz="800" dirty="0"/>
              <a:t>Working paper </a:t>
            </a:r>
            <a:r>
              <a:rPr lang="en-US" sz="800" dirty="0" smtClean="0"/>
              <a:t>18229</a:t>
            </a:r>
            <a:endParaRPr lang="en-US" sz="800" dirty="0"/>
          </a:p>
        </p:txBody>
      </p:sp>
      <p:pic>
        <p:nvPicPr>
          <p:cNvPr id="880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4615" y="1245186"/>
            <a:ext cx="6507746" cy="4527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19027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t>No relationship between changes in mortality and labor force participation in ECA </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69789738"/>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502051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Lithuania</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92006138"/>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663312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Poland</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96886864"/>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805640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0"/>
            <a:ext cx="7315200" cy="1066800"/>
          </a:xfrm>
        </p:spPr>
        <p:txBody>
          <a:bodyPr>
            <a:normAutofit/>
          </a:bodyPr>
          <a:lstStyle/>
          <a:p>
            <a:r>
              <a:rPr lang="en-US" sz="2400" b="1" dirty="0" smtClean="0"/>
              <a:t>Men in Latvia ‘feel’ worse at 60 in 2009 than they did in 1959</a:t>
            </a:r>
            <a:endParaRPr lang="en-US" sz="2400" b="1" dirty="0"/>
          </a:p>
        </p:txBody>
      </p:sp>
      <p:graphicFrame>
        <p:nvGraphicFramePr>
          <p:cNvPr id="7" name="Chart 6"/>
          <p:cNvGraphicFramePr/>
          <p:nvPr>
            <p:extLst>
              <p:ext uri="{D42A27DB-BD31-4B8C-83A1-F6EECF244321}">
                <p14:modId xmlns:p14="http://schemas.microsoft.com/office/powerpoint/2010/main" val="1375394094"/>
              </p:ext>
            </p:extLst>
          </p:nvPr>
        </p:nvGraphicFramePr>
        <p:xfrm>
          <a:off x="1447800" y="3962400"/>
          <a:ext cx="5772150" cy="2819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extLst>
              <p:ext uri="{D42A27DB-BD31-4B8C-83A1-F6EECF244321}">
                <p14:modId xmlns:p14="http://schemas.microsoft.com/office/powerpoint/2010/main" val="1492919354"/>
              </p:ext>
            </p:extLst>
          </p:nvPr>
        </p:nvGraphicFramePr>
        <p:xfrm>
          <a:off x="1685925" y="838200"/>
          <a:ext cx="5686425" cy="319568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823115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Czech Republic</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88515078"/>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104439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Belarus</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4117682"/>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549813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Annex slides</a:t>
            </a:r>
            <a:endParaRPr lang="en-US" dirty="0"/>
          </a:p>
        </p:txBody>
      </p:sp>
      <p:sp>
        <p:nvSpPr>
          <p:cNvPr id="5" name="Text Placeholder 4"/>
          <p:cNvSpPr>
            <a:spLocks noGrp="1"/>
          </p:cNvSpPr>
          <p:nvPr>
            <p:ph type="body" idx="1"/>
          </p:nvPr>
        </p:nvSpPr>
        <p:spPr/>
        <p:txBody>
          <a:bodyPr/>
          <a:lstStyle/>
          <a:p>
            <a:r>
              <a:rPr lang="en-US" dirty="0"/>
              <a:t>	</a:t>
            </a:r>
          </a:p>
        </p:txBody>
      </p:sp>
    </p:spTree>
    <p:extLst>
      <p:ext uri="{BB962C8B-B14F-4D97-AF65-F5344CB8AC3E}">
        <p14:creationId xmlns:p14="http://schemas.microsoft.com/office/powerpoint/2010/main" val="32138371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52400"/>
            <a:ext cx="6324600" cy="914400"/>
          </a:xfrm>
        </p:spPr>
        <p:txBody>
          <a:bodyPr>
            <a:normAutofit/>
          </a:bodyPr>
          <a:lstStyle/>
          <a:p>
            <a:pPr>
              <a:defRPr/>
            </a:pPr>
            <a:r>
              <a:rPr lang="en-US" dirty="0" smtClean="0"/>
              <a:t>Many people are being checked…</a:t>
            </a:r>
            <a:endParaRPr lang="en-US" dirty="0"/>
          </a:p>
        </p:txBody>
      </p:sp>
      <p:sp>
        <p:nvSpPr>
          <p:cNvPr id="25603" name="Content Placeholder 2"/>
          <p:cNvSpPr>
            <a:spLocks noGrp="1"/>
          </p:cNvSpPr>
          <p:nvPr>
            <p:ph idx="1"/>
          </p:nvPr>
        </p:nvSpPr>
        <p:spPr/>
        <p:txBody>
          <a:bodyPr/>
          <a:lstStyle/>
          <a:p>
            <a:pPr marL="0" indent="0">
              <a:buFontTx/>
              <a:buNone/>
            </a:pPr>
            <a:r>
              <a:rPr lang="en-US" smtClean="0"/>
              <a:t>  </a:t>
            </a:r>
          </a:p>
        </p:txBody>
      </p:sp>
      <p:pic>
        <p:nvPicPr>
          <p:cNvPr id="2560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388" y="1524000"/>
            <a:ext cx="7515225"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p:nvPr/>
        </p:nvCxnSpPr>
        <p:spPr>
          <a:xfrm>
            <a:off x="4933950" y="4181475"/>
            <a:ext cx="374650"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219200" y="4876800"/>
            <a:ext cx="376238"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375780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0"/>
            <a:ext cx="7505700" cy="1143000"/>
          </a:xfrm>
        </p:spPr>
        <p:txBody>
          <a:bodyPr>
            <a:normAutofit/>
          </a:bodyPr>
          <a:lstStyle/>
          <a:p>
            <a:pPr>
              <a:defRPr/>
            </a:pPr>
            <a:r>
              <a:rPr lang="en-US" dirty="0" smtClean="0"/>
              <a:t>…but hypertension is not under control</a:t>
            </a:r>
            <a:endParaRPr lang="en-US" dirty="0"/>
          </a:p>
        </p:txBody>
      </p:sp>
      <p:pic>
        <p:nvPicPr>
          <p:cNvPr id="2662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1249363"/>
            <a:ext cx="7888288" cy="4745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87458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399" y="0"/>
            <a:ext cx="7391401" cy="1143000"/>
          </a:xfrm>
        </p:spPr>
        <p:txBody>
          <a:bodyPr>
            <a:noAutofit/>
          </a:bodyPr>
          <a:lstStyle/>
          <a:p>
            <a:r>
              <a:rPr lang="en-US" sz="2400" b="1" dirty="0"/>
              <a:t>What a difference sixty years makes: Ukraine’s population structure in 2010 if mortality had declined as in France from 1950</a:t>
            </a:r>
          </a:p>
        </p:txBody>
      </p:sp>
      <p:pic>
        <p:nvPicPr>
          <p:cNvPr id="4" name="Content Placeholder 3"/>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1295400"/>
            <a:ext cx="3810000" cy="3733800"/>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2514600" y="4953000"/>
            <a:ext cx="4114800" cy="609600"/>
          </a:xfrm>
          <a:prstGeom prst="rect">
            <a:avLst/>
          </a:prstGeom>
          <a:noFill/>
          <a:ln>
            <a:noFill/>
          </a:ln>
          <a:effectLst/>
          <a:extLst/>
        </p:spPr>
      </p:pic>
      <p:sp>
        <p:nvSpPr>
          <p:cNvPr id="7" name="Rectangle 6"/>
          <p:cNvSpPr/>
          <p:nvPr/>
        </p:nvSpPr>
        <p:spPr>
          <a:xfrm>
            <a:off x="2335618" y="5854242"/>
            <a:ext cx="4979581" cy="215444"/>
          </a:xfrm>
          <a:prstGeom prst="rect">
            <a:avLst/>
          </a:prstGeom>
        </p:spPr>
        <p:txBody>
          <a:bodyPr wrap="square">
            <a:spAutoFit/>
          </a:bodyPr>
          <a:lstStyle/>
          <a:p>
            <a:r>
              <a:rPr lang="en-US" sz="800" i="1" dirty="0"/>
              <a:t>Source: </a:t>
            </a:r>
            <a:r>
              <a:rPr lang="en-US" sz="800" dirty="0"/>
              <a:t>World Bank calculations using United Nations’ Population Division data (2013).</a:t>
            </a:r>
            <a:endParaRPr lang="en-US" sz="800" i="1" dirty="0"/>
          </a:p>
        </p:txBody>
      </p:sp>
    </p:spTree>
    <p:extLst>
      <p:ext uri="{BB962C8B-B14F-4D97-AF65-F5344CB8AC3E}">
        <p14:creationId xmlns:p14="http://schemas.microsoft.com/office/powerpoint/2010/main" val="35100473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76200"/>
            <a:ext cx="7239000" cy="944562"/>
          </a:xfrm>
        </p:spPr>
        <p:txBody>
          <a:bodyPr>
            <a:noAutofit/>
          </a:bodyPr>
          <a:lstStyle/>
          <a:p>
            <a:r>
              <a:rPr lang="en-US" dirty="0" smtClean="0"/>
              <a:t>In Latvia, old age is less healthy than elsewhere in EU, and this is especially so for men</a:t>
            </a:r>
            <a:endParaRPr lang="en-US" sz="2400" dirty="0"/>
          </a:p>
        </p:txBody>
      </p:sp>
      <p:graphicFrame>
        <p:nvGraphicFramePr>
          <p:cNvPr id="4" name="Chart 3"/>
          <p:cNvGraphicFramePr/>
          <p:nvPr>
            <p:extLst>
              <p:ext uri="{D42A27DB-BD31-4B8C-83A1-F6EECF244321}">
                <p14:modId xmlns:p14="http://schemas.microsoft.com/office/powerpoint/2010/main" val="2805502144"/>
              </p:ext>
            </p:extLst>
          </p:nvPr>
        </p:nvGraphicFramePr>
        <p:xfrm>
          <a:off x="0" y="1066800"/>
          <a:ext cx="5225007" cy="5257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extLst>
              <p:ext uri="{D42A27DB-BD31-4B8C-83A1-F6EECF244321}">
                <p14:modId xmlns:p14="http://schemas.microsoft.com/office/powerpoint/2010/main" val="2233007087"/>
              </p:ext>
            </p:extLst>
          </p:nvPr>
        </p:nvGraphicFramePr>
        <p:xfrm>
          <a:off x="3930968" y="1066800"/>
          <a:ext cx="5136832" cy="5279571"/>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 Box 2116"/>
          <p:cNvSpPr txBox="1"/>
          <p:nvPr/>
        </p:nvSpPr>
        <p:spPr>
          <a:xfrm>
            <a:off x="2664958" y="6200775"/>
            <a:ext cx="4171950" cy="32385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lnSpc>
                <a:spcPct val="115000"/>
              </a:lnSpc>
              <a:spcBef>
                <a:spcPts val="600"/>
              </a:spcBef>
              <a:spcAft>
                <a:spcPts val="0"/>
              </a:spcAft>
            </a:pPr>
            <a:r>
              <a:rPr lang="en-US" sz="900" dirty="0">
                <a:effectLst/>
                <a:latin typeface="Calibri"/>
                <a:ea typeface="MS Mincho"/>
                <a:cs typeface="Times New Roman"/>
              </a:rPr>
              <a:t>      </a:t>
            </a:r>
            <a:r>
              <a:rPr lang="en-US" sz="1000" b="1" dirty="0">
                <a:effectLst/>
                <a:latin typeface="Calibri"/>
                <a:ea typeface="MS Mincho"/>
                <a:cs typeface="Times New Roman"/>
              </a:rPr>
              <a:t>Life expectancy at age 50                   Healthy life expectancy at age 50</a:t>
            </a:r>
            <a:endParaRPr lang="en-US" sz="1100" dirty="0">
              <a:effectLst/>
              <a:latin typeface="Calibri"/>
              <a:ea typeface="MS Mincho"/>
              <a:cs typeface="Times New Roman"/>
            </a:endParaRPr>
          </a:p>
        </p:txBody>
      </p:sp>
      <p:sp>
        <p:nvSpPr>
          <p:cNvPr id="8" name="Rectangle 7"/>
          <p:cNvSpPr/>
          <p:nvPr/>
        </p:nvSpPr>
        <p:spPr>
          <a:xfrm>
            <a:off x="2757487" y="6286500"/>
            <a:ext cx="85725" cy="11430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p:nvSpPr>
        <p:spPr>
          <a:xfrm>
            <a:off x="4624387" y="6285230"/>
            <a:ext cx="85725" cy="114300"/>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Tree>
    <p:extLst>
      <p:ext uri="{BB962C8B-B14F-4D97-AF65-F5344CB8AC3E}">
        <p14:creationId xmlns:p14="http://schemas.microsoft.com/office/powerpoint/2010/main" val="33271455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USUAL SUSPECTS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66266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76200"/>
            <a:ext cx="7467600" cy="908050"/>
          </a:xfrm>
        </p:spPr>
        <p:txBody>
          <a:bodyPr>
            <a:noAutofit/>
          </a:bodyPr>
          <a:lstStyle/>
          <a:p>
            <a:pPr>
              <a:defRPr/>
            </a:pPr>
            <a:r>
              <a:rPr lang="en-US" dirty="0"/>
              <a:t>R</a:t>
            </a:r>
            <a:r>
              <a:rPr lang="en-US" dirty="0" smtClean="0"/>
              <a:t>educing circulatory disease rates to EU average would bring </a:t>
            </a:r>
            <a:r>
              <a:rPr lang="en-US" dirty="0"/>
              <a:t>L</a:t>
            </a:r>
            <a:r>
              <a:rPr lang="en-US" dirty="0" smtClean="0"/>
              <a:t>atvia mortality rates close to lowest in EU</a:t>
            </a:r>
            <a:endParaRPr lang="en-US" dirty="0"/>
          </a:p>
        </p:txBody>
      </p:sp>
      <p:graphicFrame>
        <p:nvGraphicFramePr>
          <p:cNvPr id="5" name="Content Placeholder 4"/>
          <p:cNvGraphicFramePr>
            <a:graphicFrameLocks noGrp="1"/>
          </p:cNvGraphicFramePr>
          <p:nvPr>
            <p:ph idx="1"/>
          </p:nvPr>
        </p:nvGraphicFramePr>
        <p:xfrm>
          <a:off x="457200" y="2172816"/>
          <a:ext cx="8229600" cy="4419600"/>
        </p:xfrm>
        <a:graphic>
          <a:graphicData uri="http://schemas.openxmlformats.org/drawingml/2006/chart">
            <c:chart xmlns:c="http://schemas.openxmlformats.org/drawingml/2006/chart" xmlns:r="http://schemas.openxmlformats.org/officeDocument/2006/relationships" r:id="rId3"/>
          </a:graphicData>
        </a:graphic>
      </p:graphicFrame>
      <p:sp>
        <p:nvSpPr>
          <p:cNvPr id="17412" name="Rectangle 5"/>
          <p:cNvSpPr>
            <a:spLocks noChangeArrowheads="1"/>
          </p:cNvSpPr>
          <p:nvPr/>
        </p:nvSpPr>
        <p:spPr bwMode="auto">
          <a:xfrm>
            <a:off x="512763" y="6592888"/>
            <a:ext cx="76200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Source: Eurostat Statistics Database. Data are age-standardized to the WHO European standard population.</a:t>
            </a:r>
          </a:p>
        </p:txBody>
      </p:sp>
      <p:sp>
        <p:nvSpPr>
          <p:cNvPr id="9" name="Rectangle 8"/>
          <p:cNvSpPr/>
          <p:nvPr/>
        </p:nvSpPr>
        <p:spPr>
          <a:xfrm>
            <a:off x="658813" y="1289050"/>
            <a:ext cx="4038600" cy="90963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rPr>
              <a:t>For the same age distribution, about 1% of the population in Latvia died in 2010 compared to 0.45% in Spain</a:t>
            </a:r>
          </a:p>
        </p:txBody>
      </p:sp>
      <p:sp>
        <p:nvSpPr>
          <p:cNvPr id="10" name="Rectangle 9"/>
          <p:cNvSpPr/>
          <p:nvPr/>
        </p:nvSpPr>
        <p:spPr>
          <a:xfrm>
            <a:off x="4953000" y="1274763"/>
            <a:ext cx="4038600" cy="90963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rPr>
              <a:t>Reducing circulatory disease deaths to EU average would eliminate this difference in deaths</a:t>
            </a:r>
          </a:p>
        </p:txBody>
      </p:sp>
      <p:cxnSp>
        <p:nvCxnSpPr>
          <p:cNvPr id="17415" name="Straight Arrow Connector 7"/>
          <p:cNvCxnSpPr>
            <a:cxnSpLocks noChangeShapeType="1"/>
          </p:cNvCxnSpPr>
          <p:nvPr/>
        </p:nvCxnSpPr>
        <p:spPr bwMode="auto">
          <a:xfrm flipV="1">
            <a:off x="1676400" y="6035675"/>
            <a:ext cx="0" cy="393700"/>
          </a:xfrm>
          <a:prstGeom prst="straightConnector1">
            <a:avLst/>
          </a:prstGeom>
          <a:noFill/>
          <a:ln w="9525" algn="ctr">
            <a:solidFill>
              <a:srgbClr val="C00000"/>
            </a:solidFill>
            <a:round/>
            <a:headEnd/>
            <a:tailEnd type="arrow" w="med" len="med"/>
          </a:ln>
        </p:spPr>
      </p:cxnSp>
    </p:spTree>
    <p:extLst>
      <p:ext uri="{BB962C8B-B14F-4D97-AF65-F5344CB8AC3E}">
        <p14:creationId xmlns:p14="http://schemas.microsoft.com/office/powerpoint/2010/main" val="23389417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Many Latvian men damage their health during middle-age years with heavy alcohol consumption</a:t>
            </a:r>
            <a:endParaRPr lang="en-US" dirty="0"/>
          </a:p>
        </p:txBody>
      </p:sp>
      <p:grpSp>
        <p:nvGrpSpPr>
          <p:cNvPr id="9" name="Group 8"/>
          <p:cNvGrpSpPr/>
          <p:nvPr/>
        </p:nvGrpSpPr>
        <p:grpSpPr>
          <a:xfrm>
            <a:off x="228600" y="1600200"/>
            <a:ext cx="4191000" cy="4038600"/>
            <a:chOff x="228600" y="1600200"/>
            <a:chExt cx="4191000" cy="4038600"/>
          </a:xfrm>
        </p:grpSpPr>
        <p:graphicFrame>
          <p:nvGraphicFramePr>
            <p:cNvPr id="5" name="Chart 4"/>
            <p:cNvGraphicFramePr>
              <a:graphicFrameLocks/>
            </p:cNvGraphicFramePr>
            <p:nvPr>
              <p:extLst>
                <p:ext uri="{D42A27DB-BD31-4B8C-83A1-F6EECF244321}">
                  <p14:modId xmlns:p14="http://schemas.microsoft.com/office/powerpoint/2010/main" val="1780519833"/>
                </p:ext>
              </p:extLst>
            </p:nvPr>
          </p:nvGraphicFramePr>
          <p:xfrm>
            <a:off x="228600" y="1600200"/>
            <a:ext cx="4191000" cy="4038600"/>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Arrow Connector 6"/>
            <p:cNvCxnSpPr/>
            <p:nvPr/>
          </p:nvCxnSpPr>
          <p:spPr bwMode="auto">
            <a:xfrm>
              <a:off x="348838" y="4419600"/>
              <a:ext cx="381000" cy="0"/>
            </a:xfrm>
            <a:prstGeom prst="straightConnector1">
              <a:avLst/>
            </a:prstGeom>
            <a:solidFill>
              <a:schemeClr val="tx2"/>
            </a:solidFill>
            <a:ln w="9525" cap="flat" cmpd="sng" algn="ctr">
              <a:solidFill>
                <a:schemeClr val="accent2"/>
              </a:solidFill>
              <a:prstDash val="solid"/>
              <a:round/>
              <a:headEnd type="none" w="med" len="med"/>
              <a:tailEnd type="arrow"/>
            </a:ln>
            <a:effectLst/>
          </p:spPr>
        </p:cxnSp>
      </p:grpSp>
      <p:graphicFrame>
        <p:nvGraphicFramePr>
          <p:cNvPr id="8" name="Chart 7"/>
          <p:cNvGraphicFramePr>
            <a:graphicFrameLocks/>
          </p:cNvGraphicFramePr>
          <p:nvPr>
            <p:extLst>
              <p:ext uri="{D42A27DB-BD31-4B8C-83A1-F6EECF244321}">
                <p14:modId xmlns:p14="http://schemas.microsoft.com/office/powerpoint/2010/main" val="2980968160"/>
              </p:ext>
            </p:extLst>
          </p:nvPr>
        </p:nvGraphicFramePr>
        <p:xfrm>
          <a:off x="4648200" y="1600200"/>
          <a:ext cx="4191000" cy="4038600"/>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a:xfrm>
            <a:off x="3744965" y="5849034"/>
            <a:ext cx="1774846" cy="215444"/>
          </a:xfrm>
          <a:prstGeom prst="rect">
            <a:avLst/>
          </a:prstGeom>
          <a:noFill/>
        </p:spPr>
        <p:txBody>
          <a:bodyPr wrap="none" rtlCol="0">
            <a:spAutoFit/>
          </a:bodyPr>
          <a:lstStyle/>
          <a:p>
            <a:pPr algn="ctr"/>
            <a:r>
              <a:rPr lang="en-US" sz="800" dirty="0" smtClean="0"/>
              <a:t>Source: Eurostat (2008 EHIS).</a:t>
            </a:r>
            <a:endParaRPr lang="en-US" sz="800" dirty="0"/>
          </a:p>
        </p:txBody>
      </p:sp>
    </p:spTree>
    <p:extLst>
      <p:ext uri="{BB962C8B-B14F-4D97-AF65-F5344CB8AC3E}">
        <p14:creationId xmlns:p14="http://schemas.microsoft.com/office/powerpoint/2010/main" val="2512890938"/>
      </p:ext>
    </p:extLst>
  </p:cSld>
  <p:clrMapOvr>
    <a:masterClrMapping/>
  </p:clrMapOvr>
  <p:timing>
    <p:tnLst>
      <p:par>
        <p:cTn id="1" dur="indefinite" restart="never" nodeType="tmRoot"/>
      </p:par>
    </p:tnLst>
  </p:timing>
</p:sld>
</file>

<file path=ppt/theme/theme1.xml><?xml version="1.0" encoding="utf-8"?>
<a:theme xmlns:a="http://schemas.openxmlformats.org/drawingml/2006/main" name="IT@WB">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T@WB">
      <a:majorFont>
        <a:latin typeface="Trebuchet MS"/>
        <a:ea typeface="ヒラギノ角ゴ Pro W3"/>
        <a:cs typeface=""/>
      </a:majorFont>
      <a:minorFont>
        <a:latin typeface="Trebuchet M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5000"/>
          </a:lnSpc>
          <a:spcBef>
            <a:spcPct val="35000"/>
          </a:spcBef>
          <a:spcAft>
            <a:spcPct val="0"/>
          </a:spcAft>
          <a:buClr>
            <a:schemeClr val="tx1"/>
          </a:buClr>
          <a:buSzTx/>
          <a:buFontTx/>
          <a:buNone/>
          <a:tabLst/>
          <a:defRPr kumimoji="0" lang="en-US" sz="2000" b="0" i="0" u="none" strike="noStrike" cap="none" normalizeH="0" baseline="0" smtClean="0">
            <a:ln>
              <a:noFill/>
            </a:ln>
            <a:solidFill>
              <a:schemeClr val="tx1"/>
            </a:solidFill>
            <a:effectLst/>
            <a:latin typeface="Verdana" pitchFamily="34" charset="0"/>
            <a:ea typeface="MS PGothic" pitchFamily="34" charset="-128"/>
            <a:cs typeface="Arial" charset="0"/>
          </a:defRPr>
        </a:defPPr>
      </a:lstStyle>
    </a:spDef>
    <a:lnDef>
      <a:spPr bwMode="auto">
        <a:xfrm>
          <a:off x="0" y="0"/>
          <a:ext cx="1" cy="1"/>
        </a:xfrm>
        <a:custGeom>
          <a:avLst/>
          <a:gdLst/>
          <a:ahLst/>
          <a:cxnLst/>
          <a:rect l="0" t="0" r="0" b="0"/>
          <a:pathLst/>
        </a:custGeom>
        <a:solidFill>
          <a:schemeClr val="tx2"/>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5000"/>
          </a:lnSpc>
          <a:spcBef>
            <a:spcPct val="35000"/>
          </a:spcBef>
          <a:spcAft>
            <a:spcPct val="0"/>
          </a:spcAft>
          <a:buClr>
            <a:schemeClr val="tx1"/>
          </a:buClr>
          <a:buSzTx/>
          <a:buFontTx/>
          <a:buNone/>
          <a:tabLst/>
          <a:defRPr kumimoji="0" lang="en-US" sz="2000" b="0" i="0" u="none" strike="noStrike" cap="none" normalizeH="0" baseline="0" smtClean="0">
            <a:ln>
              <a:noFill/>
            </a:ln>
            <a:solidFill>
              <a:schemeClr val="tx1"/>
            </a:solidFill>
            <a:effectLst/>
            <a:latin typeface="Verdana" pitchFamily="34" charset="0"/>
            <a:ea typeface="MS PGothic" pitchFamily="34" charset="-128"/>
            <a:cs typeface="Arial" charset="0"/>
          </a:defRPr>
        </a:defPPr>
      </a:lstStyle>
    </a:lnDef>
  </a:objectDefaults>
  <a:extraClrSchemeLst>
    <a:extraClrScheme>
      <a:clrScheme name="IT@WB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T@WB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T@WB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T@WB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T@WB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T@WB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T@WB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T@WB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T@WB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T@WB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T@WB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T@WB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T@WB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T@WB">
    <a:majorFont>
      <a:latin typeface="Trebuchet MS"/>
      <a:ea typeface="ヒラギノ角ゴ Pro W3"/>
      <a:cs typeface=""/>
    </a:majorFont>
    <a:minorFont>
      <a:latin typeface="Trebuchet M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EDSTemplate April 2007</Template>
  <TotalTime>16141</TotalTime>
  <Words>6635</Words>
  <Application>Microsoft Office PowerPoint</Application>
  <PresentationFormat>On-screen Show (4:3)</PresentationFormat>
  <Paragraphs>432</Paragraphs>
  <Slides>44</Slides>
  <Notes>39</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IT@WB</vt:lpstr>
      <vt:lpstr>Still Able and Willing: Health and Work in a Population Aging Context</vt:lpstr>
      <vt:lpstr>LIFE EXPECTANCY GAINS: SOME STyLIZED FACTS</vt:lpstr>
      <vt:lpstr>Life expectancy gains in ECA have been the lowest in the world</vt:lpstr>
      <vt:lpstr>Men in Latvia ‘feel’ worse at 60 in 2009 than they did in 1959</vt:lpstr>
      <vt:lpstr>What a difference sixty years makes: Ukraine’s population structure in 2010 if mortality had declined as in France from 1950</vt:lpstr>
      <vt:lpstr>In Latvia, old age is less healthy than elsewhere in EU, and this is especially so for men</vt:lpstr>
      <vt:lpstr>SOME USUAL SUSPECTS</vt:lpstr>
      <vt:lpstr>Reducing circulatory disease rates to EU average would bring Latvia mortality rates close to lowest in EU</vt:lpstr>
      <vt:lpstr>Many Latvian men damage their health during middle-age years with heavy alcohol consumption</vt:lpstr>
      <vt:lpstr>… and with smoking</vt:lpstr>
      <vt:lpstr>WHAT ARE THE IMPLICATIONS FOR ACTIVE AGING?</vt:lpstr>
      <vt:lpstr>There is a correlation between health and labor market status in Latvia</vt:lpstr>
      <vt:lpstr>Almost half of healthier older Latvians are in paid work…</vt:lpstr>
      <vt:lpstr>… and a quarter of older Latvians leave the labor force due to poor health</vt:lpstr>
      <vt:lpstr>Latvia has a relatively high safety at work…</vt:lpstr>
      <vt:lpstr>… but accidents and hazardous exposure rise for older workers</vt:lpstr>
      <vt:lpstr>Summarizing the health challenge in Latvia</vt:lpstr>
      <vt:lpstr>IS “60 the NEW 40”?</vt:lpstr>
      <vt:lpstr>“60 is the new 40”: Can work capacity be preserved into old age? </vt:lpstr>
      <vt:lpstr>“60 is the new 40”: Can work capacity be preserved into old age? </vt:lpstr>
      <vt:lpstr>“60 is the new 40”: Can work capacity be preserved into old age? </vt:lpstr>
      <vt:lpstr>Healthier and more active aging is possible: Priorities for health policy agenda in Latvia</vt:lpstr>
      <vt:lpstr>SOME EVIDENCE OF WHAT WORKED</vt:lpstr>
      <vt:lpstr>Managing current challenges: Cardiovascular revolution</vt:lpstr>
      <vt:lpstr>Public health promotion: How? Countries following from North Karelia Project, Finland</vt:lpstr>
      <vt:lpstr>Managing current challenges: Strengthening management of chronic diseases</vt:lpstr>
      <vt:lpstr>Managing current challenges: Developing a robust long-term care sector</vt:lpstr>
      <vt:lpstr>Pushing care into the community</vt:lpstr>
      <vt:lpstr>Healthier, Independent Lives </vt:lpstr>
      <vt:lpstr>The price of success</vt:lpstr>
      <vt:lpstr>Who is cared for where?</vt:lpstr>
      <vt:lpstr>Reaching for the frontier: Promoting maintenance of cognitive plasticity</vt:lpstr>
      <vt:lpstr>Reaching for the frontier: Workplace interventions</vt:lpstr>
      <vt:lpstr>Reaching for the frontier: Supporting work of people with disabilities</vt:lpstr>
      <vt:lpstr>Work interventions and job characteristics can enable return-to-work</vt:lpstr>
      <vt:lpstr>Caveat: Higher work capacity does not automatically translate into increased labor force participation</vt:lpstr>
      <vt:lpstr>No relationship between changes in mortality and labor force participation in ECA </vt:lpstr>
      <vt:lpstr>Lithuania</vt:lpstr>
      <vt:lpstr>Poland</vt:lpstr>
      <vt:lpstr>Czech Republic</vt:lpstr>
      <vt:lpstr>Belarus</vt:lpstr>
      <vt:lpstr>Annex slides</vt:lpstr>
      <vt:lpstr>Many people are being checked…</vt:lpstr>
      <vt:lpstr>…but hypertension is not under control</vt:lpstr>
    </vt:vector>
  </TitlesOfParts>
  <Company>EDS: UAF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WBG – GSR Infrastructure Planning</dc:title>
  <dc:creator>Gary Vineyard</dc:creator>
  <cp:lastModifiedBy>Roberta V. Gatti</cp:lastModifiedBy>
  <cp:revision>392</cp:revision>
  <dcterms:created xsi:type="dcterms:W3CDTF">2007-05-04T14:24:48Z</dcterms:created>
  <dcterms:modified xsi:type="dcterms:W3CDTF">2014-09-05T05:21:03Z</dcterms:modified>
</cp:coreProperties>
</file>