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5" r:id="rId3"/>
    <p:sldId id="277" r:id="rId4"/>
    <p:sldId id="276" r:id="rId5"/>
    <p:sldId id="264" r:id="rId6"/>
    <p:sldId id="265" r:id="rId7"/>
    <p:sldId id="266" r:id="rId8"/>
    <p:sldId id="267" r:id="rId9"/>
    <p:sldId id="281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9" r:id="rId18"/>
    <p:sldId id="280" r:id="rId19"/>
  </p:sldIdLst>
  <p:sldSz cx="9144000" cy="6858000" type="screen4x3"/>
  <p:notesSz cx="6735763" cy="986631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927"/>
    <a:srgbClr val="B59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43" autoAdjust="0"/>
  </p:normalViewPr>
  <p:slideViewPr>
    <p:cSldViewPr>
      <p:cViewPr>
        <p:scale>
          <a:sx n="110" d="100"/>
          <a:sy n="110" d="100"/>
        </p:scale>
        <p:origin x="-1644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vijam\Downloads\ilc_li08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vijam.LM\Downloads\ilc_li02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vijam.LM\Downloads\ilc_di1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[ilc_li08.xls]Sheet1!$A$13:$A$39</c:f>
              <c:strCache>
                <c:ptCount val="27"/>
                <c:pt idx="0">
                  <c:v>Latvia</c:v>
                </c:pt>
                <c:pt idx="1">
                  <c:v>Romania</c:v>
                </c:pt>
                <c:pt idx="2">
                  <c:v>Bulgaria</c:v>
                </c:pt>
                <c:pt idx="3">
                  <c:v>Lithuania</c:v>
                </c:pt>
                <c:pt idx="4">
                  <c:v>Spain</c:v>
                </c:pt>
                <c:pt idx="5">
                  <c:v>Estonia</c:v>
                </c:pt>
                <c:pt idx="6">
                  <c:v>Greece</c:v>
                </c:pt>
                <c:pt idx="7">
                  <c:v>Italy</c:v>
                </c:pt>
                <c:pt idx="8">
                  <c:v>Portugal</c:v>
                </c:pt>
                <c:pt idx="9">
                  <c:v>United Kingdom</c:v>
                </c:pt>
                <c:pt idx="10">
                  <c:v>Poland</c:v>
                </c:pt>
                <c:pt idx="11">
                  <c:v>Cyprus</c:v>
                </c:pt>
                <c:pt idx="12">
                  <c:v>Germany </c:v>
                </c:pt>
                <c:pt idx="13">
                  <c:v>Ireland</c:v>
                </c:pt>
                <c:pt idx="14">
                  <c:v>Luxembourg</c:v>
                </c:pt>
                <c:pt idx="15">
                  <c:v>Malta</c:v>
                </c:pt>
                <c:pt idx="16">
                  <c:v>Belgium</c:v>
                </c:pt>
                <c:pt idx="17">
                  <c:v>Finland</c:v>
                </c:pt>
                <c:pt idx="18">
                  <c:v>Sweden</c:v>
                </c:pt>
                <c:pt idx="19">
                  <c:v>Denmark</c:v>
                </c:pt>
                <c:pt idx="20">
                  <c:v>France</c:v>
                </c:pt>
                <c:pt idx="21">
                  <c:v>Hungary</c:v>
                </c:pt>
                <c:pt idx="22">
                  <c:v>Austria</c:v>
                </c:pt>
                <c:pt idx="23">
                  <c:v>Slovenia</c:v>
                </c:pt>
                <c:pt idx="24">
                  <c:v>Netherlands</c:v>
                </c:pt>
                <c:pt idx="25">
                  <c:v>Slovakia</c:v>
                </c:pt>
                <c:pt idx="26">
                  <c:v>Czech Republic</c:v>
                </c:pt>
              </c:strCache>
            </c:strRef>
          </c:cat>
          <c:val>
            <c:numRef>
              <c:f>[ilc_li08.xls]Sheet1!$B$13:$B$39</c:f>
              <c:numCache>
                <c:formatCode>#,##0.0</c:formatCode>
                <c:ptCount val="27"/>
                <c:pt idx="0">
                  <c:v>26.4</c:v>
                </c:pt>
                <c:pt idx="1">
                  <c:v>22.4</c:v>
                </c:pt>
                <c:pt idx="2">
                  <c:v>21.8</c:v>
                </c:pt>
                <c:pt idx="3">
                  <c:v>20.3</c:v>
                </c:pt>
                <c:pt idx="4">
                  <c:v>20.100000000000001</c:v>
                </c:pt>
                <c:pt idx="5">
                  <c:v>19.7</c:v>
                </c:pt>
                <c:pt idx="6">
                  <c:v>19.7</c:v>
                </c:pt>
                <c:pt idx="7">
                  <c:v>18.399999999999999</c:v>
                </c:pt>
                <c:pt idx="8">
                  <c:v>17.899999999999999</c:v>
                </c:pt>
                <c:pt idx="9">
                  <c:v>17.3</c:v>
                </c:pt>
                <c:pt idx="10">
                  <c:v>17.100000000000001</c:v>
                </c:pt>
                <c:pt idx="11">
                  <c:v>15.8</c:v>
                </c:pt>
                <c:pt idx="12">
                  <c:v>15.5</c:v>
                </c:pt>
                <c:pt idx="13">
                  <c:v>15</c:v>
                </c:pt>
                <c:pt idx="14">
                  <c:v>14.9</c:v>
                </c:pt>
                <c:pt idx="15">
                  <c:v>14.9</c:v>
                </c:pt>
                <c:pt idx="16">
                  <c:v>14.6</c:v>
                </c:pt>
                <c:pt idx="17">
                  <c:v>13.8</c:v>
                </c:pt>
                <c:pt idx="18">
                  <c:v>13.2</c:v>
                </c:pt>
                <c:pt idx="19">
                  <c:v>13.1</c:v>
                </c:pt>
                <c:pt idx="20">
                  <c:v>12.9</c:v>
                </c:pt>
                <c:pt idx="21">
                  <c:v>12.4</c:v>
                </c:pt>
                <c:pt idx="22">
                  <c:v>12</c:v>
                </c:pt>
                <c:pt idx="23">
                  <c:v>11.3</c:v>
                </c:pt>
                <c:pt idx="24">
                  <c:v>11.1</c:v>
                </c:pt>
                <c:pt idx="25">
                  <c:v>11</c:v>
                </c:pt>
                <c:pt idx="26">
                  <c:v>8.6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8251776"/>
        <c:axId val="168254848"/>
      </c:barChart>
      <c:catAx>
        <c:axId val="16825177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68254848"/>
        <c:crosses val="autoZero"/>
        <c:auto val="1"/>
        <c:lblAlgn val="ctr"/>
        <c:lblOffset val="100"/>
        <c:noMultiLvlLbl val="0"/>
      </c:catAx>
      <c:valAx>
        <c:axId val="168254848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extTo"/>
        <c:crossAx val="1682517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[ilc_li02.xls]Data!$B$12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Pt>
            <c:idx val="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cat>
            <c:strRef>
              <c:f>[ilc_li02.xls]Data!$A$13:$A$40</c:f>
              <c:strCache>
                <c:ptCount val="28"/>
                <c:pt idx="0">
                  <c:v>Greece</c:v>
                </c:pt>
                <c:pt idx="1">
                  <c:v>Romania</c:v>
                </c:pt>
                <c:pt idx="2">
                  <c:v>Bulgaria</c:v>
                </c:pt>
                <c:pt idx="3">
                  <c:v>Lithuania</c:v>
                </c:pt>
                <c:pt idx="4">
                  <c:v>Spain</c:v>
                </c:pt>
                <c:pt idx="5">
                  <c:v>Croatia</c:v>
                </c:pt>
                <c:pt idx="6">
                  <c:v>Latvia</c:v>
                </c:pt>
                <c:pt idx="7">
                  <c:v>Italy</c:v>
                </c:pt>
                <c:pt idx="8">
                  <c:v>Portugal</c:v>
                </c:pt>
                <c:pt idx="9">
                  <c:v>Estonia</c:v>
                </c:pt>
                <c:pt idx="10">
                  <c:v>Poland</c:v>
                </c:pt>
                <c:pt idx="11">
                  <c:v>EU 28</c:v>
                </c:pt>
                <c:pt idx="12">
                  <c:v>Germany </c:v>
                </c:pt>
                <c:pt idx="13">
                  <c:v>United Kingdom</c:v>
                </c:pt>
                <c:pt idx="14">
                  <c:v>Luxembourg</c:v>
                </c:pt>
                <c:pt idx="15">
                  <c:v>Malta</c:v>
                </c:pt>
                <c:pt idx="16">
                  <c:v>Cyprus</c:v>
                </c:pt>
                <c:pt idx="17">
                  <c:v>Belgium</c:v>
                </c:pt>
                <c:pt idx="18">
                  <c:v>Sweden</c:v>
                </c:pt>
                <c:pt idx="19">
                  <c:v>Slovenia</c:v>
                </c:pt>
                <c:pt idx="20">
                  <c:v>Austria</c:v>
                </c:pt>
                <c:pt idx="21">
                  <c:v>Hungary</c:v>
                </c:pt>
                <c:pt idx="22">
                  <c:v>France</c:v>
                </c:pt>
                <c:pt idx="23">
                  <c:v>Slovakia</c:v>
                </c:pt>
                <c:pt idx="24">
                  <c:v>Denmark</c:v>
                </c:pt>
                <c:pt idx="25">
                  <c:v>Finland</c:v>
                </c:pt>
                <c:pt idx="26">
                  <c:v>Netherlands</c:v>
                </c:pt>
                <c:pt idx="27">
                  <c:v>Czech Republic</c:v>
                </c:pt>
              </c:strCache>
            </c:strRef>
          </c:cat>
          <c:val>
            <c:numRef>
              <c:f>[ilc_li02.xls]Data!$B$13:$B$40</c:f>
              <c:numCache>
                <c:formatCode>#,##0.0</c:formatCode>
                <c:ptCount val="28"/>
                <c:pt idx="0">
                  <c:v>23.1</c:v>
                </c:pt>
                <c:pt idx="1">
                  <c:v>22.4</c:v>
                </c:pt>
                <c:pt idx="2">
                  <c:v>21</c:v>
                </c:pt>
                <c:pt idx="3">
                  <c:v>20.6</c:v>
                </c:pt>
                <c:pt idx="4">
                  <c:v>20.399999999999999</c:v>
                </c:pt>
                <c:pt idx="5">
                  <c:v>19.5</c:v>
                </c:pt>
                <c:pt idx="6">
                  <c:v>19.399999999999999</c:v>
                </c:pt>
                <c:pt idx="7">
                  <c:v>19.100000000000001</c:v>
                </c:pt>
                <c:pt idx="8">
                  <c:v>18.7</c:v>
                </c:pt>
                <c:pt idx="9">
                  <c:v>18.600000000000001</c:v>
                </c:pt>
                <c:pt idx="10">
                  <c:v>17.3</c:v>
                </c:pt>
                <c:pt idx="11">
                  <c:v>16.7</c:v>
                </c:pt>
                <c:pt idx="12">
                  <c:v>16.100000000000001</c:v>
                </c:pt>
                <c:pt idx="13">
                  <c:v>15.9</c:v>
                </c:pt>
                <c:pt idx="14">
                  <c:v>15.9</c:v>
                </c:pt>
                <c:pt idx="15">
                  <c:v>15.7</c:v>
                </c:pt>
                <c:pt idx="16">
                  <c:v>15.3</c:v>
                </c:pt>
                <c:pt idx="17">
                  <c:v>15.1</c:v>
                </c:pt>
                <c:pt idx="18">
                  <c:v>14.8</c:v>
                </c:pt>
                <c:pt idx="19">
                  <c:v>14.5</c:v>
                </c:pt>
                <c:pt idx="20">
                  <c:v>14.4</c:v>
                </c:pt>
                <c:pt idx="21">
                  <c:v>14.3</c:v>
                </c:pt>
                <c:pt idx="22">
                  <c:v>13.7</c:v>
                </c:pt>
                <c:pt idx="23">
                  <c:v>12.8</c:v>
                </c:pt>
                <c:pt idx="24">
                  <c:v>12.3</c:v>
                </c:pt>
                <c:pt idx="25">
                  <c:v>11.8</c:v>
                </c:pt>
                <c:pt idx="26">
                  <c:v>10.4</c:v>
                </c:pt>
                <c:pt idx="27">
                  <c:v>8.6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8103936"/>
        <c:axId val="168105472"/>
      </c:barChart>
      <c:catAx>
        <c:axId val="168103936"/>
        <c:scaling>
          <c:orientation val="minMax"/>
        </c:scaling>
        <c:delete val="0"/>
        <c:axPos val="l"/>
        <c:majorTickMark val="none"/>
        <c:minorTickMark val="none"/>
        <c:tickLblPos val="nextTo"/>
        <c:crossAx val="168105472"/>
        <c:crosses val="autoZero"/>
        <c:auto val="1"/>
        <c:lblAlgn val="ctr"/>
        <c:lblOffset val="100"/>
        <c:noMultiLvlLbl val="0"/>
      </c:catAx>
      <c:valAx>
        <c:axId val="168105472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extTo"/>
        <c:crossAx val="168103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lv-LV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b="1" i="0" baseline="0">
                <a:effectLst/>
              </a:rPr>
              <a:t>S80/S20 income quintile ratio </a:t>
            </a:r>
            <a:r>
              <a:rPr lang="lv-LV" sz="1600" b="1" i="0" baseline="0">
                <a:effectLst/>
              </a:rPr>
              <a:t>(2013)</a:t>
            </a:r>
            <a:endParaRPr lang="lv-LV" sz="1600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4"/>
            <c:invertIfNegative val="0"/>
            <c:bubble3D val="0"/>
            <c:spPr>
              <a:solidFill>
                <a:schemeClr val="accent6"/>
              </a:solidFill>
            </c:spPr>
          </c:dPt>
          <c:cat>
            <c:strRef>
              <c:f>[ilc_di11.xls]Data!$A$12:$A$39</c:f>
              <c:strCache>
                <c:ptCount val="28"/>
                <c:pt idx="0">
                  <c:v>Bulgaria</c:v>
                </c:pt>
                <c:pt idx="1">
                  <c:v>Greece</c:v>
                </c:pt>
                <c:pt idx="2">
                  <c:v>Romania</c:v>
                </c:pt>
                <c:pt idx="3">
                  <c:v>Spain</c:v>
                </c:pt>
                <c:pt idx="4">
                  <c:v>Latvia</c:v>
                </c:pt>
                <c:pt idx="5">
                  <c:v>Lithuania</c:v>
                </c:pt>
                <c:pt idx="6">
                  <c:v>Portugal</c:v>
                </c:pt>
                <c:pt idx="7">
                  <c:v>Italy</c:v>
                </c:pt>
                <c:pt idx="8">
                  <c:v>Estonia</c:v>
                </c:pt>
                <c:pt idx="9">
                  <c:v>Croatia</c:v>
                </c:pt>
                <c:pt idx="10">
                  <c:v>EU 28</c:v>
                </c:pt>
                <c:pt idx="11">
                  <c:v>Cyprus</c:v>
                </c:pt>
                <c:pt idx="12">
                  <c:v>Poland</c:v>
                </c:pt>
                <c:pt idx="13">
                  <c:v>Germany</c:v>
                </c:pt>
                <c:pt idx="14">
                  <c:v>Luxembourg</c:v>
                </c:pt>
                <c:pt idx="15">
                  <c:v>United Kingdom</c:v>
                </c:pt>
                <c:pt idx="16">
                  <c:v>France</c:v>
                </c:pt>
                <c:pt idx="17">
                  <c:v>Denmark</c:v>
                </c:pt>
                <c:pt idx="18">
                  <c:v>Hungary</c:v>
                </c:pt>
                <c:pt idx="19">
                  <c:v>Malta</c:v>
                </c:pt>
                <c:pt idx="20">
                  <c:v>Austria</c:v>
                </c:pt>
                <c:pt idx="21">
                  <c:v>Belgium</c:v>
                </c:pt>
                <c:pt idx="22">
                  <c:v>Sweden</c:v>
                </c:pt>
                <c:pt idx="23">
                  <c:v>Netherlands</c:v>
                </c:pt>
                <c:pt idx="24">
                  <c:v>Slovenia</c:v>
                </c:pt>
                <c:pt idx="25">
                  <c:v>Slovakia</c:v>
                </c:pt>
                <c:pt idx="26">
                  <c:v>Finland</c:v>
                </c:pt>
                <c:pt idx="27">
                  <c:v>Czech Republic</c:v>
                </c:pt>
              </c:strCache>
            </c:strRef>
          </c:cat>
          <c:val>
            <c:numRef>
              <c:f>[ilc_di11.xls]Data!$B$12:$B$39</c:f>
              <c:numCache>
                <c:formatCode>#,##0.0</c:formatCode>
                <c:ptCount val="28"/>
                <c:pt idx="0">
                  <c:v>6.6</c:v>
                </c:pt>
                <c:pt idx="1">
                  <c:v>6.6</c:v>
                </c:pt>
                <c:pt idx="2">
                  <c:v>6.6</c:v>
                </c:pt>
                <c:pt idx="3">
                  <c:v>6.3</c:v>
                </c:pt>
                <c:pt idx="4">
                  <c:v>6.3</c:v>
                </c:pt>
                <c:pt idx="5">
                  <c:v>6.1</c:v>
                </c:pt>
                <c:pt idx="6">
                  <c:v>6</c:v>
                </c:pt>
                <c:pt idx="7">
                  <c:v>5.7</c:v>
                </c:pt>
                <c:pt idx="8">
                  <c:v>5.5</c:v>
                </c:pt>
                <c:pt idx="9">
                  <c:v>5.3</c:v>
                </c:pt>
                <c:pt idx="10">
                  <c:v>5</c:v>
                </c:pt>
                <c:pt idx="11">
                  <c:v>4.9000000000000004</c:v>
                </c:pt>
                <c:pt idx="12">
                  <c:v>4.9000000000000004</c:v>
                </c:pt>
                <c:pt idx="13">
                  <c:v>4.5999999999999996</c:v>
                </c:pt>
                <c:pt idx="14">
                  <c:v>4.5999999999999996</c:v>
                </c:pt>
                <c:pt idx="15">
                  <c:v>4.5999999999999996</c:v>
                </c:pt>
                <c:pt idx="16">
                  <c:v>4.5</c:v>
                </c:pt>
                <c:pt idx="17">
                  <c:v>4.3</c:v>
                </c:pt>
                <c:pt idx="18">
                  <c:v>4.2</c:v>
                </c:pt>
                <c:pt idx="19">
                  <c:v>4.0999999999999996</c:v>
                </c:pt>
                <c:pt idx="20">
                  <c:v>4.0999999999999996</c:v>
                </c:pt>
                <c:pt idx="21">
                  <c:v>3.8</c:v>
                </c:pt>
                <c:pt idx="22">
                  <c:v>3.7</c:v>
                </c:pt>
                <c:pt idx="23">
                  <c:v>3.6</c:v>
                </c:pt>
                <c:pt idx="24">
                  <c:v>3.6</c:v>
                </c:pt>
                <c:pt idx="25">
                  <c:v>3.6</c:v>
                </c:pt>
                <c:pt idx="26">
                  <c:v>3.6</c:v>
                </c:pt>
                <c:pt idx="27">
                  <c:v>3.4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21662464"/>
        <c:axId val="121873152"/>
      </c:barChart>
      <c:catAx>
        <c:axId val="121662464"/>
        <c:scaling>
          <c:orientation val="minMax"/>
        </c:scaling>
        <c:delete val="0"/>
        <c:axPos val="l"/>
        <c:majorTickMark val="none"/>
        <c:minorTickMark val="none"/>
        <c:tickLblPos val="nextTo"/>
        <c:crossAx val="121873152"/>
        <c:crosses val="autoZero"/>
        <c:auto val="1"/>
        <c:lblAlgn val="ctr"/>
        <c:lblOffset val="100"/>
        <c:noMultiLvlLbl val="0"/>
      </c:catAx>
      <c:valAx>
        <c:axId val="121873152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extTo"/>
        <c:crossAx val="1216624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081B9-BEBA-4DA4-BE38-1D68511A8369}" type="doc">
      <dgm:prSet loTypeId="urn:microsoft.com/office/officeart/2005/8/layout/arrow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lv-LV"/>
        </a:p>
      </dgm:t>
    </dgm:pt>
    <dgm:pt modelId="{D67392BA-94C7-4AED-ACC4-50CA2C6F084D}">
      <dgm:prSet phldrT="[Text]"/>
      <dgm:spPr/>
      <dgm:t>
        <a:bodyPr/>
        <a:lstStyle/>
        <a:p>
          <a:r>
            <a:rPr lang="en-US" noProof="0" dirty="0" smtClean="0"/>
            <a:t>High rate of people subjected to at-risk-of-poverty</a:t>
          </a:r>
          <a:endParaRPr lang="en-US" noProof="0" dirty="0"/>
        </a:p>
      </dgm:t>
    </dgm:pt>
    <dgm:pt modelId="{8E013BB1-7AF3-40F6-B093-A7263129C026}" type="parTrans" cxnId="{1881B99A-DD26-4E43-9F1C-BD2590FEC6BC}">
      <dgm:prSet/>
      <dgm:spPr/>
      <dgm:t>
        <a:bodyPr/>
        <a:lstStyle/>
        <a:p>
          <a:endParaRPr lang="lv-LV"/>
        </a:p>
      </dgm:t>
    </dgm:pt>
    <dgm:pt modelId="{FE352551-17F1-4321-B559-C73CE38BBC4F}" type="sibTrans" cxnId="{1881B99A-DD26-4E43-9F1C-BD2590FEC6BC}">
      <dgm:prSet/>
      <dgm:spPr/>
      <dgm:t>
        <a:bodyPr/>
        <a:lstStyle/>
        <a:p>
          <a:endParaRPr lang="lv-LV"/>
        </a:p>
      </dgm:t>
    </dgm:pt>
    <dgm:pt modelId="{D1AA46C4-BA82-4067-BF13-89F2ECF98E42}">
      <dgm:prSet phldrT="[Text]"/>
      <dgm:spPr/>
      <dgm:t>
        <a:bodyPr/>
        <a:lstStyle/>
        <a:p>
          <a:r>
            <a:rPr lang="en-US" noProof="0" dirty="0" smtClean="0"/>
            <a:t>Marked income inequality</a:t>
          </a:r>
          <a:endParaRPr lang="en-US" noProof="0" dirty="0"/>
        </a:p>
      </dgm:t>
    </dgm:pt>
    <dgm:pt modelId="{A6E99C3D-73B5-42E8-87EE-2F7F00F41CB1}" type="parTrans" cxnId="{E1F81A3D-F1FF-4329-88E6-C80F35A8E723}">
      <dgm:prSet/>
      <dgm:spPr/>
      <dgm:t>
        <a:bodyPr/>
        <a:lstStyle/>
        <a:p>
          <a:endParaRPr lang="lv-LV"/>
        </a:p>
      </dgm:t>
    </dgm:pt>
    <dgm:pt modelId="{2E54968C-C1A5-4904-9EBD-6EC701114B5E}" type="sibTrans" cxnId="{E1F81A3D-F1FF-4329-88E6-C80F35A8E723}">
      <dgm:prSet/>
      <dgm:spPr/>
      <dgm:t>
        <a:bodyPr/>
        <a:lstStyle/>
        <a:p>
          <a:endParaRPr lang="lv-LV"/>
        </a:p>
      </dgm:t>
    </dgm:pt>
    <dgm:pt modelId="{72B61719-189B-4704-86F2-57A9C3269224}" type="pres">
      <dgm:prSet presAssocID="{3C0081B9-BEBA-4DA4-BE38-1D68511A836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2F6213B8-CADE-4939-8DB1-98EA52FC8AFD}" type="pres">
      <dgm:prSet presAssocID="{3C0081B9-BEBA-4DA4-BE38-1D68511A8369}" presName="divider" presStyleLbl="fgShp" presStyleIdx="0" presStyleCnt="1"/>
      <dgm:spPr/>
    </dgm:pt>
    <dgm:pt modelId="{11911E10-BB57-4361-B565-8328D53687DC}" type="pres">
      <dgm:prSet presAssocID="{D67392BA-94C7-4AED-ACC4-50CA2C6F084D}" presName="downArrow" presStyleLbl="node1" presStyleIdx="0" presStyleCnt="2"/>
      <dgm:spPr/>
    </dgm:pt>
    <dgm:pt modelId="{05F51693-30A5-4E5E-8172-E38D5A945C1B}" type="pres">
      <dgm:prSet presAssocID="{D67392BA-94C7-4AED-ACC4-50CA2C6F084D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A6E5E32-ECB0-49E5-82ED-E0271F4FB60C}" type="pres">
      <dgm:prSet presAssocID="{D1AA46C4-BA82-4067-BF13-89F2ECF98E42}" presName="upArrow" presStyleLbl="node1" presStyleIdx="1" presStyleCnt="2"/>
      <dgm:spPr/>
    </dgm:pt>
    <dgm:pt modelId="{9FCEFEF1-8B9B-497D-9873-7237C7E74CD1}" type="pres">
      <dgm:prSet presAssocID="{D1AA46C4-BA82-4067-BF13-89F2ECF98E42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1881B99A-DD26-4E43-9F1C-BD2590FEC6BC}" srcId="{3C0081B9-BEBA-4DA4-BE38-1D68511A8369}" destId="{D67392BA-94C7-4AED-ACC4-50CA2C6F084D}" srcOrd="0" destOrd="0" parTransId="{8E013BB1-7AF3-40F6-B093-A7263129C026}" sibTransId="{FE352551-17F1-4321-B559-C73CE38BBC4F}"/>
    <dgm:cxn modelId="{E41B6118-2A19-4165-BA64-638AA51012A4}" type="presOf" srcId="{D67392BA-94C7-4AED-ACC4-50CA2C6F084D}" destId="{05F51693-30A5-4E5E-8172-E38D5A945C1B}" srcOrd="0" destOrd="0" presId="urn:microsoft.com/office/officeart/2005/8/layout/arrow3"/>
    <dgm:cxn modelId="{3D7428AB-15A8-4BDC-ADDA-E4DC77B5E3AE}" type="presOf" srcId="{D1AA46C4-BA82-4067-BF13-89F2ECF98E42}" destId="{9FCEFEF1-8B9B-497D-9873-7237C7E74CD1}" srcOrd="0" destOrd="0" presId="urn:microsoft.com/office/officeart/2005/8/layout/arrow3"/>
    <dgm:cxn modelId="{E1F81A3D-F1FF-4329-88E6-C80F35A8E723}" srcId="{3C0081B9-BEBA-4DA4-BE38-1D68511A8369}" destId="{D1AA46C4-BA82-4067-BF13-89F2ECF98E42}" srcOrd="1" destOrd="0" parTransId="{A6E99C3D-73B5-42E8-87EE-2F7F00F41CB1}" sibTransId="{2E54968C-C1A5-4904-9EBD-6EC701114B5E}"/>
    <dgm:cxn modelId="{49005D79-49D2-4DD8-A3B2-9F473E1F94C5}" type="presOf" srcId="{3C0081B9-BEBA-4DA4-BE38-1D68511A8369}" destId="{72B61719-189B-4704-86F2-57A9C3269224}" srcOrd="0" destOrd="0" presId="urn:microsoft.com/office/officeart/2005/8/layout/arrow3"/>
    <dgm:cxn modelId="{71588245-59CF-4656-9167-3D059BADF258}" type="presParOf" srcId="{72B61719-189B-4704-86F2-57A9C3269224}" destId="{2F6213B8-CADE-4939-8DB1-98EA52FC8AFD}" srcOrd="0" destOrd="0" presId="urn:microsoft.com/office/officeart/2005/8/layout/arrow3"/>
    <dgm:cxn modelId="{B6B030A6-91B6-4B8F-A858-B0AA261F11B8}" type="presParOf" srcId="{72B61719-189B-4704-86F2-57A9C3269224}" destId="{11911E10-BB57-4361-B565-8328D53687DC}" srcOrd="1" destOrd="0" presId="urn:microsoft.com/office/officeart/2005/8/layout/arrow3"/>
    <dgm:cxn modelId="{C1F39FCE-85A9-454E-A0D7-0290483375F1}" type="presParOf" srcId="{72B61719-189B-4704-86F2-57A9C3269224}" destId="{05F51693-30A5-4E5E-8172-E38D5A945C1B}" srcOrd="2" destOrd="0" presId="urn:microsoft.com/office/officeart/2005/8/layout/arrow3"/>
    <dgm:cxn modelId="{57BFFF94-5104-48F4-9F70-EA0E751BF565}" type="presParOf" srcId="{72B61719-189B-4704-86F2-57A9C3269224}" destId="{CA6E5E32-ECB0-49E5-82ED-E0271F4FB60C}" srcOrd="3" destOrd="0" presId="urn:microsoft.com/office/officeart/2005/8/layout/arrow3"/>
    <dgm:cxn modelId="{91EE3774-C9D9-4C24-A504-DC61834FFA01}" type="presParOf" srcId="{72B61719-189B-4704-86F2-57A9C3269224}" destId="{9FCEFEF1-8B9B-497D-9873-7237C7E74CD1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DAB6C5-0A9B-4E55-ACC5-51A5F9DAAB83}" type="doc">
      <dgm:prSet loTypeId="urn:microsoft.com/office/officeart/2005/8/layout/arrow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lv-LV"/>
        </a:p>
      </dgm:t>
    </dgm:pt>
    <dgm:pt modelId="{5AA6A959-05AE-4D4C-B381-67F98893C213}">
      <dgm:prSet phldrT="[Text]"/>
      <dgm:spPr/>
      <dgm:t>
        <a:bodyPr/>
        <a:lstStyle/>
        <a:p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20</a:t>
          </a:r>
          <a:r>
            <a:rPr lang="lv-LV" b="1" noProof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1 </a:t>
          </a:r>
          <a:r>
            <a:rPr lang="en-US" b="1" noProof="0" dirty="0" err="1" smtClean="0">
              <a:latin typeface="Times New Roman" pitchFamily="18" charset="0"/>
              <a:cs typeface="Times New Roman" pitchFamily="18" charset="0"/>
            </a:rPr>
            <a:t>ths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. employed people are needy 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(2,8% from all employed)</a:t>
          </a:r>
          <a:endParaRPr lang="en-US" b="0" noProof="0" dirty="0"/>
        </a:p>
      </dgm:t>
    </dgm:pt>
    <dgm:pt modelId="{1F4F8AA6-ED47-44F9-99CB-BB26B3A268D2}" type="parTrans" cxnId="{ADB6718E-E9D5-4A79-83C1-6289D5F4C259}">
      <dgm:prSet/>
      <dgm:spPr/>
      <dgm:t>
        <a:bodyPr/>
        <a:lstStyle/>
        <a:p>
          <a:endParaRPr lang="lv-LV"/>
        </a:p>
      </dgm:t>
    </dgm:pt>
    <dgm:pt modelId="{9B34B10D-C63A-4084-8B3E-A7C01F9970A4}" type="sibTrans" cxnId="{ADB6718E-E9D5-4A79-83C1-6289D5F4C259}">
      <dgm:prSet/>
      <dgm:spPr/>
      <dgm:t>
        <a:bodyPr/>
        <a:lstStyle/>
        <a:p>
          <a:endParaRPr lang="lv-LV"/>
        </a:p>
      </dgm:t>
    </dgm:pt>
    <dgm:pt modelId="{DD9E7E05-0C88-4524-86A8-E88B3B73E2B9}">
      <dgm:prSet phldrT="[Text]"/>
      <dgm:spPr/>
      <dgm:t>
        <a:bodyPr/>
        <a:lstStyle/>
        <a:p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70</a:t>
          </a:r>
          <a:r>
            <a:rPr lang="lv-LV" b="1" noProof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5 </a:t>
          </a:r>
          <a:r>
            <a:rPr lang="en-US" b="1" noProof="0" dirty="0" err="1" smtClean="0">
              <a:latin typeface="Times New Roman" pitchFamily="18" charset="0"/>
              <a:cs typeface="Times New Roman" pitchFamily="18" charset="0"/>
            </a:rPr>
            <a:t>ths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. retired people 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or</a:t>
          </a:r>
          <a:r>
            <a:rPr lang="lv-LV" b="1" noProof="0" dirty="0" smtClean="0">
              <a:latin typeface="Times New Roman" pitchFamily="18" charset="0"/>
              <a:cs typeface="Times New Roman" pitchFamily="18" charset="0"/>
            </a:rPr>
            <a:t> 12,3% 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of all pension </a:t>
          </a:r>
          <a:r>
            <a:rPr lang="lv-LV" b="0" noProof="0" dirty="0" smtClean="0">
              <a:latin typeface="Times New Roman" pitchFamily="18" charset="0"/>
              <a:cs typeface="Times New Roman" pitchFamily="18" charset="0"/>
            </a:rPr>
            <a:t>recipients </a:t>
          </a:r>
          <a:r>
            <a:rPr lang="en-US" noProof="0" dirty="0" smtClean="0">
              <a:latin typeface="Times New Roman" pitchFamily="18" charset="0"/>
              <a:cs typeface="Times New Roman" pitchFamily="18" charset="0"/>
            </a:rPr>
            <a:t>receive pensions up to 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12</a:t>
          </a:r>
          <a:r>
            <a:rPr lang="lv-LV" b="1" noProof="0" dirty="0" smtClean="0">
              <a:latin typeface="Times New Roman" pitchFamily="18" charset="0"/>
              <a:cs typeface="Times New Roman" pitchFamily="18" charset="0"/>
            </a:rPr>
            <a:t>8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 € per month</a:t>
          </a:r>
          <a:endParaRPr lang="en-US" b="1" noProof="0" dirty="0"/>
        </a:p>
      </dgm:t>
    </dgm:pt>
    <dgm:pt modelId="{4933C072-9C3E-46A6-830E-E725E5267AB9}" type="parTrans" cxnId="{62FF84E2-70BB-4860-9909-4D4AA629FD95}">
      <dgm:prSet/>
      <dgm:spPr/>
      <dgm:t>
        <a:bodyPr/>
        <a:lstStyle/>
        <a:p>
          <a:endParaRPr lang="lv-LV"/>
        </a:p>
      </dgm:t>
    </dgm:pt>
    <dgm:pt modelId="{DF8D508B-495E-427B-9BF1-C77527C7C716}" type="sibTrans" cxnId="{62FF84E2-70BB-4860-9909-4D4AA629FD95}">
      <dgm:prSet/>
      <dgm:spPr/>
      <dgm:t>
        <a:bodyPr/>
        <a:lstStyle/>
        <a:p>
          <a:endParaRPr lang="lv-LV"/>
        </a:p>
      </dgm:t>
    </dgm:pt>
    <dgm:pt modelId="{EFBCF394-A60C-4286-968D-F7BB7EC798A3}">
      <dgm:prSet phldrT="[Text]"/>
      <dgm:spPr/>
      <dgm:t>
        <a:bodyPr/>
        <a:lstStyle/>
        <a:p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57</a:t>
          </a:r>
          <a:r>
            <a:rPr lang="lv-LV" b="1" noProof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8 </a:t>
          </a:r>
          <a:r>
            <a:rPr lang="en-US" b="1" noProof="0" dirty="0" err="1" smtClean="0">
              <a:latin typeface="Times New Roman" pitchFamily="18" charset="0"/>
              <a:cs typeface="Times New Roman" pitchFamily="18" charset="0"/>
            </a:rPr>
            <a:t>ths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. families with children are needy 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noProof="0" dirty="0" smtClean="0">
              <a:solidFill>
                <a:schemeClr val="tx1"/>
              </a:solidFill>
            </a:rPr>
            <a:t>≈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32% of all families with children)</a:t>
          </a:r>
          <a:endParaRPr lang="en-US" b="0" noProof="0" dirty="0"/>
        </a:p>
      </dgm:t>
    </dgm:pt>
    <dgm:pt modelId="{40BBE45D-0825-43CD-8562-C5DE8A8598E3}" type="parTrans" cxnId="{A92E90EC-5217-4A06-87EA-D19639C22CE6}">
      <dgm:prSet/>
      <dgm:spPr/>
      <dgm:t>
        <a:bodyPr/>
        <a:lstStyle/>
        <a:p>
          <a:endParaRPr lang="lv-LV"/>
        </a:p>
      </dgm:t>
    </dgm:pt>
    <dgm:pt modelId="{EFA5ABD5-3B27-423D-B841-A0CA2CD20109}" type="sibTrans" cxnId="{A92E90EC-5217-4A06-87EA-D19639C22CE6}">
      <dgm:prSet/>
      <dgm:spPr/>
      <dgm:t>
        <a:bodyPr/>
        <a:lstStyle/>
        <a:p>
          <a:endParaRPr lang="lv-LV"/>
        </a:p>
      </dgm:t>
    </dgm:pt>
    <dgm:pt modelId="{64D10FD5-F9D7-40BC-8489-6A58C003F0E8}">
      <dgm:prSet/>
      <dgm:spPr/>
      <dgm:t>
        <a:bodyPr/>
        <a:lstStyle/>
        <a:p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In Latvia there are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 134.4 </a:t>
          </a:r>
          <a:r>
            <a:rPr lang="en-US" b="1" noProof="0" dirty="0" err="1" smtClean="0">
              <a:latin typeface="Times New Roman" pitchFamily="18" charset="0"/>
              <a:cs typeface="Times New Roman" pitchFamily="18" charset="0"/>
            </a:rPr>
            <a:t>th.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 needy persons (families) 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or 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6% 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of total number of population. For about a half (</a:t>
          </a:r>
          <a:r>
            <a:rPr lang="en-US" noProof="0" dirty="0" smtClean="0">
              <a:latin typeface="Times New Roman" pitchFamily="18" charset="0"/>
              <a:cs typeface="Times New Roman" pitchFamily="18" charset="0"/>
            </a:rPr>
            <a:t>48%) 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or 64,4 </a:t>
          </a:r>
          <a:r>
            <a:rPr lang="en-US" b="0" noProof="0" dirty="0" err="1" smtClean="0">
              <a:latin typeface="Times New Roman" pitchFamily="18" charset="0"/>
              <a:cs typeface="Times New Roman" pitchFamily="18" charset="0"/>
            </a:rPr>
            <a:t>ths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. needy people </a:t>
          </a:r>
          <a:r>
            <a:rPr lang="en-US" noProof="0" dirty="0" smtClean="0">
              <a:latin typeface="Times New Roman" pitchFamily="18" charset="0"/>
              <a:cs typeface="Times New Roman" pitchFamily="18" charset="0"/>
            </a:rPr>
            <a:t>(3.2% of all) 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income </a:t>
          </a:r>
          <a:r>
            <a:rPr lang="en-US" b="0" noProof="0" dirty="0" smtClean="0">
              <a:latin typeface="Times New Roman" pitchFamily="18" charset="0"/>
              <a:cs typeface="Times New Roman" pitchFamily="18" charset="0"/>
            </a:rPr>
            <a:t>per month per person </a:t>
          </a:r>
          <a:r>
            <a:rPr lang="en-US" b="1" noProof="0" dirty="0" smtClean="0">
              <a:latin typeface="Times New Roman" pitchFamily="18" charset="0"/>
              <a:cs typeface="Times New Roman" pitchFamily="18" charset="0"/>
            </a:rPr>
            <a:t>does not exceed  50 €/per month</a:t>
          </a:r>
          <a:endParaRPr lang="en-US" b="1" noProof="0" dirty="0"/>
        </a:p>
      </dgm:t>
    </dgm:pt>
    <dgm:pt modelId="{A48E8C7F-543C-4B46-BE90-17AE317D91D2}" type="parTrans" cxnId="{951BFECD-1D46-4D84-8C56-411C7015B897}">
      <dgm:prSet/>
      <dgm:spPr/>
      <dgm:t>
        <a:bodyPr/>
        <a:lstStyle/>
        <a:p>
          <a:endParaRPr lang="lv-LV"/>
        </a:p>
      </dgm:t>
    </dgm:pt>
    <dgm:pt modelId="{4483E5EC-6B6B-4C47-9CDF-77D0377DD6FE}" type="sibTrans" cxnId="{951BFECD-1D46-4D84-8C56-411C7015B897}">
      <dgm:prSet/>
      <dgm:spPr/>
      <dgm:t>
        <a:bodyPr/>
        <a:lstStyle/>
        <a:p>
          <a:endParaRPr lang="lv-LV"/>
        </a:p>
      </dgm:t>
    </dgm:pt>
    <dgm:pt modelId="{6265A436-3F6F-45E7-83E2-195A434CD6BC}" type="pres">
      <dgm:prSet presAssocID="{75DAB6C5-0A9B-4E55-ACC5-51A5F9DAAB83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E117684B-55B1-4CFF-8B54-166E6AE78CB8}" type="pres">
      <dgm:prSet presAssocID="{75DAB6C5-0A9B-4E55-ACC5-51A5F9DAAB83}" presName="arrow" presStyleLbl="bgShp" presStyleIdx="0" presStyleCnt="1"/>
      <dgm:spPr/>
    </dgm:pt>
    <dgm:pt modelId="{5D9C9500-02B3-4AF3-AA9B-5401A5C79716}" type="pres">
      <dgm:prSet presAssocID="{75DAB6C5-0A9B-4E55-ACC5-51A5F9DAAB83}" presName="arrowDiagram4" presStyleCnt="0"/>
      <dgm:spPr/>
    </dgm:pt>
    <dgm:pt modelId="{20B9C291-82B0-46C7-994E-913F1F5BEB02}" type="pres">
      <dgm:prSet presAssocID="{5AA6A959-05AE-4D4C-B381-67F98893C213}" presName="bullet4a" presStyleLbl="node1" presStyleIdx="0" presStyleCnt="4"/>
      <dgm:spPr/>
    </dgm:pt>
    <dgm:pt modelId="{DA10E044-9921-421B-AD75-37CD28B9B613}" type="pres">
      <dgm:prSet presAssocID="{5AA6A959-05AE-4D4C-B381-67F98893C213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DD59DE3-C237-47B2-B336-D81E6E7B2373}" type="pres">
      <dgm:prSet presAssocID="{DD9E7E05-0C88-4524-86A8-E88B3B73E2B9}" presName="bullet4b" presStyleLbl="node1" presStyleIdx="1" presStyleCnt="4"/>
      <dgm:spPr/>
    </dgm:pt>
    <dgm:pt modelId="{00BB6453-0D3B-4CF9-86BD-21FD92E13211}" type="pres">
      <dgm:prSet presAssocID="{DD9E7E05-0C88-4524-86A8-E88B3B73E2B9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196665C-EB29-4C68-8D1F-7157127CFC0C}" type="pres">
      <dgm:prSet presAssocID="{EFBCF394-A60C-4286-968D-F7BB7EC798A3}" presName="bullet4c" presStyleLbl="node1" presStyleIdx="2" presStyleCnt="4"/>
      <dgm:spPr/>
    </dgm:pt>
    <dgm:pt modelId="{8804B96C-1276-475A-8BED-A4469E1BD36D}" type="pres">
      <dgm:prSet presAssocID="{EFBCF394-A60C-4286-968D-F7BB7EC798A3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C2EE71F-D954-435A-B5EC-095E12DC6131}" type="pres">
      <dgm:prSet presAssocID="{64D10FD5-F9D7-40BC-8489-6A58C003F0E8}" presName="bullet4d" presStyleLbl="node1" presStyleIdx="3" presStyleCnt="4"/>
      <dgm:spPr/>
    </dgm:pt>
    <dgm:pt modelId="{D022EF5A-49D3-4D40-8C8C-919C65D9C488}" type="pres">
      <dgm:prSet presAssocID="{64D10FD5-F9D7-40BC-8489-6A58C003F0E8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C420951C-B1DE-4C4F-B014-DE94ED4C28CE}" type="presOf" srcId="{75DAB6C5-0A9B-4E55-ACC5-51A5F9DAAB83}" destId="{6265A436-3F6F-45E7-83E2-195A434CD6BC}" srcOrd="0" destOrd="0" presId="urn:microsoft.com/office/officeart/2005/8/layout/arrow2"/>
    <dgm:cxn modelId="{B606F633-3758-4AC4-84F5-C1BC3E4919E4}" type="presOf" srcId="{5AA6A959-05AE-4D4C-B381-67F98893C213}" destId="{DA10E044-9921-421B-AD75-37CD28B9B613}" srcOrd="0" destOrd="0" presId="urn:microsoft.com/office/officeart/2005/8/layout/arrow2"/>
    <dgm:cxn modelId="{951BFECD-1D46-4D84-8C56-411C7015B897}" srcId="{75DAB6C5-0A9B-4E55-ACC5-51A5F9DAAB83}" destId="{64D10FD5-F9D7-40BC-8489-6A58C003F0E8}" srcOrd="3" destOrd="0" parTransId="{A48E8C7F-543C-4B46-BE90-17AE317D91D2}" sibTransId="{4483E5EC-6B6B-4C47-9CDF-77D0377DD6FE}"/>
    <dgm:cxn modelId="{2D335389-656B-4EF1-A40E-D96462B994D0}" type="presOf" srcId="{DD9E7E05-0C88-4524-86A8-E88B3B73E2B9}" destId="{00BB6453-0D3B-4CF9-86BD-21FD92E13211}" srcOrd="0" destOrd="0" presId="urn:microsoft.com/office/officeart/2005/8/layout/arrow2"/>
    <dgm:cxn modelId="{62FF84E2-70BB-4860-9909-4D4AA629FD95}" srcId="{75DAB6C5-0A9B-4E55-ACC5-51A5F9DAAB83}" destId="{DD9E7E05-0C88-4524-86A8-E88B3B73E2B9}" srcOrd="1" destOrd="0" parTransId="{4933C072-9C3E-46A6-830E-E725E5267AB9}" sibTransId="{DF8D508B-495E-427B-9BF1-C77527C7C716}"/>
    <dgm:cxn modelId="{A92E90EC-5217-4A06-87EA-D19639C22CE6}" srcId="{75DAB6C5-0A9B-4E55-ACC5-51A5F9DAAB83}" destId="{EFBCF394-A60C-4286-968D-F7BB7EC798A3}" srcOrd="2" destOrd="0" parTransId="{40BBE45D-0825-43CD-8562-C5DE8A8598E3}" sibTransId="{EFA5ABD5-3B27-423D-B841-A0CA2CD20109}"/>
    <dgm:cxn modelId="{ADB6718E-E9D5-4A79-83C1-6289D5F4C259}" srcId="{75DAB6C5-0A9B-4E55-ACC5-51A5F9DAAB83}" destId="{5AA6A959-05AE-4D4C-B381-67F98893C213}" srcOrd="0" destOrd="0" parTransId="{1F4F8AA6-ED47-44F9-99CB-BB26B3A268D2}" sibTransId="{9B34B10D-C63A-4084-8B3E-A7C01F9970A4}"/>
    <dgm:cxn modelId="{132E9ED0-AE52-4723-BFBF-55B5C9DEBFF0}" type="presOf" srcId="{EFBCF394-A60C-4286-968D-F7BB7EC798A3}" destId="{8804B96C-1276-475A-8BED-A4469E1BD36D}" srcOrd="0" destOrd="0" presId="urn:microsoft.com/office/officeart/2005/8/layout/arrow2"/>
    <dgm:cxn modelId="{10C0C230-4C4B-41DE-93DE-4103E18C0751}" type="presOf" srcId="{64D10FD5-F9D7-40BC-8489-6A58C003F0E8}" destId="{D022EF5A-49D3-4D40-8C8C-919C65D9C488}" srcOrd="0" destOrd="0" presId="urn:microsoft.com/office/officeart/2005/8/layout/arrow2"/>
    <dgm:cxn modelId="{56D5B224-9DB5-438C-B33D-B3DF2358D892}" type="presParOf" srcId="{6265A436-3F6F-45E7-83E2-195A434CD6BC}" destId="{E117684B-55B1-4CFF-8B54-166E6AE78CB8}" srcOrd="0" destOrd="0" presId="urn:microsoft.com/office/officeart/2005/8/layout/arrow2"/>
    <dgm:cxn modelId="{8C2FBE4B-8F54-48C0-AB9A-D1CC2FDA0118}" type="presParOf" srcId="{6265A436-3F6F-45E7-83E2-195A434CD6BC}" destId="{5D9C9500-02B3-4AF3-AA9B-5401A5C79716}" srcOrd="1" destOrd="0" presId="urn:microsoft.com/office/officeart/2005/8/layout/arrow2"/>
    <dgm:cxn modelId="{70F865A1-A92D-4BAF-9A05-5E77C9B7F700}" type="presParOf" srcId="{5D9C9500-02B3-4AF3-AA9B-5401A5C79716}" destId="{20B9C291-82B0-46C7-994E-913F1F5BEB02}" srcOrd="0" destOrd="0" presId="urn:microsoft.com/office/officeart/2005/8/layout/arrow2"/>
    <dgm:cxn modelId="{09A98FBE-7983-4EE6-BBB9-35255EC88536}" type="presParOf" srcId="{5D9C9500-02B3-4AF3-AA9B-5401A5C79716}" destId="{DA10E044-9921-421B-AD75-37CD28B9B613}" srcOrd="1" destOrd="0" presId="urn:microsoft.com/office/officeart/2005/8/layout/arrow2"/>
    <dgm:cxn modelId="{B612B671-FEF2-4AAB-8BC6-D8CB2D925ADF}" type="presParOf" srcId="{5D9C9500-02B3-4AF3-AA9B-5401A5C79716}" destId="{4DD59DE3-C237-47B2-B336-D81E6E7B2373}" srcOrd="2" destOrd="0" presId="urn:microsoft.com/office/officeart/2005/8/layout/arrow2"/>
    <dgm:cxn modelId="{BFB6007E-E9F0-4306-929D-1B5BFE9C338E}" type="presParOf" srcId="{5D9C9500-02B3-4AF3-AA9B-5401A5C79716}" destId="{00BB6453-0D3B-4CF9-86BD-21FD92E13211}" srcOrd="3" destOrd="0" presId="urn:microsoft.com/office/officeart/2005/8/layout/arrow2"/>
    <dgm:cxn modelId="{49C1E428-B021-4367-99C6-6AFFCF3F122B}" type="presParOf" srcId="{5D9C9500-02B3-4AF3-AA9B-5401A5C79716}" destId="{1196665C-EB29-4C68-8D1F-7157127CFC0C}" srcOrd="4" destOrd="0" presId="urn:microsoft.com/office/officeart/2005/8/layout/arrow2"/>
    <dgm:cxn modelId="{39BBD8AC-9C24-473E-B243-7F926D097DF2}" type="presParOf" srcId="{5D9C9500-02B3-4AF3-AA9B-5401A5C79716}" destId="{8804B96C-1276-475A-8BED-A4469E1BD36D}" srcOrd="5" destOrd="0" presId="urn:microsoft.com/office/officeart/2005/8/layout/arrow2"/>
    <dgm:cxn modelId="{15545D15-270F-4852-A02D-DC3CF6C5F51B}" type="presParOf" srcId="{5D9C9500-02B3-4AF3-AA9B-5401A5C79716}" destId="{BC2EE71F-D954-435A-B5EC-095E12DC6131}" srcOrd="6" destOrd="0" presId="urn:microsoft.com/office/officeart/2005/8/layout/arrow2"/>
    <dgm:cxn modelId="{52AACD8E-608C-4208-B53D-1DB44168F4A7}" type="presParOf" srcId="{5D9C9500-02B3-4AF3-AA9B-5401A5C79716}" destId="{D022EF5A-49D3-4D40-8C8C-919C65D9C488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300975-3E17-4C1D-9146-2727CBC2C408}" type="doc">
      <dgm:prSet loTypeId="urn:microsoft.com/office/officeart/2005/8/layout/process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lv-LV"/>
        </a:p>
      </dgm:t>
    </dgm:pt>
    <dgm:pt modelId="{8BD0C20D-9873-4AB3-A664-DE0F1B8B610D}">
      <dgm:prSet/>
      <dgm:spPr/>
      <dgm:t>
        <a:bodyPr/>
        <a:lstStyle/>
        <a:p>
          <a:pPr rtl="0"/>
          <a:r>
            <a:rPr lang="en-US" noProof="0" dirty="0" smtClean="0"/>
            <a:t>Define </a:t>
          </a:r>
          <a:r>
            <a:rPr lang="en-US" u="sng" noProof="0" dirty="0" smtClean="0"/>
            <a:t>adequate</a:t>
          </a:r>
          <a:r>
            <a:rPr lang="en-US" noProof="0" dirty="0" smtClean="0"/>
            <a:t>, </a:t>
          </a:r>
          <a:r>
            <a:rPr lang="en-US" u="sng" noProof="0" dirty="0" smtClean="0"/>
            <a:t>evidence-based </a:t>
          </a:r>
          <a:r>
            <a:rPr lang="en-US" noProof="0" dirty="0" smtClean="0"/>
            <a:t>and </a:t>
          </a:r>
          <a:r>
            <a:rPr lang="en-US" u="sng" noProof="0" dirty="0" smtClean="0"/>
            <a:t>common </a:t>
          </a:r>
          <a:r>
            <a:rPr lang="en-US" noProof="0" dirty="0" smtClean="0"/>
            <a:t>minimum income level in the country</a:t>
          </a:r>
          <a:endParaRPr lang="en-US" noProof="0" dirty="0"/>
        </a:p>
      </dgm:t>
    </dgm:pt>
    <dgm:pt modelId="{544E0ADC-1861-4C79-854F-67F2076A6062}" type="parTrans" cxnId="{6956B66C-9097-4FF3-8E67-FC84D96432FF}">
      <dgm:prSet/>
      <dgm:spPr/>
      <dgm:t>
        <a:bodyPr/>
        <a:lstStyle/>
        <a:p>
          <a:endParaRPr lang="lv-LV"/>
        </a:p>
      </dgm:t>
    </dgm:pt>
    <dgm:pt modelId="{018B3E66-7088-413B-B46F-6A51F6F845FB}" type="sibTrans" cxnId="{6956B66C-9097-4FF3-8E67-FC84D96432FF}">
      <dgm:prSet/>
      <dgm:spPr/>
      <dgm:t>
        <a:bodyPr/>
        <a:lstStyle/>
        <a:p>
          <a:endParaRPr lang="lv-LV"/>
        </a:p>
      </dgm:t>
    </dgm:pt>
    <dgm:pt modelId="{3EB13B61-9BE3-4533-A28C-E43BEE008AF6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noProof="0" dirty="0" smtClean="0"/>
            <a:t>Refer </a:t>
          </a:r>
          <a:r>
            <a:rPr lang="lv-LV" noProof="0" dirty="0" smtClean="0"/>
            <a:t>it </a:t>
          </a:r>
          <a:r>
            <a:rPr lang="en-US" noProof="0" dirty="0" smtClean="0"/>
            <a:t>to </a:t>
          </a:r>
          <a:r>
            <a:rPr lang="en-US" b="1" noProof="0" dirty="0" smtClean="0"/>
            <a:t>all systems </a:t>
          </a:r>
          <a:r>
            <a:rPr lang="en-US" noProof="0" dirty="0" smtClean="0"/>
            <a:t>(taxes, benefits, pensions)</a:t>
          </a:r>
        </a:p>
        <a:p>
          <a:pPr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noProof="0" dirty="0" smtClean="0"/>
            <a:t>influencing people income</a:t>
          </a:r>
          <a:endParaRPr lang="en-US" noProof="0" dirty="0"/>
        </a:p>
      </dgm:t>
    </dgm:pt>
    <dgm:pt modelId="{68DB2D21-8B8C-4349-97D5-3E9D7194ED01}" type="parTrans" cxnId="{AD44CE8A-D902-499C-AA24-815EE26CC1FE}">
      <dgm:prSet/>
      <dgm:spPr/>
      <dgm:t>
        <a:bodyPr/>
        <a:lstStyle/>
        <a:p>
          <a:endParaRPr lang="lv-LV"/>
        </a:p>
      </dgm:t>
    </dgm:pt>
    <dgm:pt modelId="{4780F313-05A8-4966-ABD0-E98A48996507}" type="sibTrans" cxnId="{AD44CE8A-D902-499C-AA24-815EE26CC1FE}">
      <dgm:prSet/>
      <dgm:spPr/>
      <dgm:t>
        <a:bodyPr/>
        <a:lstStyle/>
        <a:p>
          <a:endParaRPr lang="lv-LV"/>
        </a:p>
      </dgm:t>
    </dgm:pt>
    <dgm:pt modelId="{CDCF0192-DCCD-4193-BC87-D1C444794263}" type="pres">
      <dgm:prSet presAssocID="{58300975-3E17-4C1D-9146-2727CBC2C40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B52F6713-F6DF-4CE6-99B4-D12C77B945D4}" type="pres">
      <dgm:prSet presAssocID="{8BD0C20D-9873-4AB3-A664-DE0F1B8B610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F2AAC5E-283B-4673-8997-5774B298F318}" type="pres">
      <dgm:prSet presAssocID="{018B3E66-7088-413B-B46F-6A51F6F845FB}" presName="sibTrans" presStyleLbl="sibTrans2D1" presStyleIdx="0" presStyleCnt="1"/>
      <dgm:spPr/>
      <dgm:t>
        <a:bodyPr/>
        <a:lstStyle/>
        <a:p>
          <a:endParaRPr lang="lv-LV"/>
        </a:p>
      </dgm:t>
    </dgm:pt>
    <dgm:pt modelId="{674257F7-9457-4C26-9D41-E36B953C330A}" type="pres">
      <dgm:prSet presAssocID="{018B3E66-7088-413B-B46F-6A51F6F845FB}" presName="connectorText" presStyleLbl="sibTrans2D1" presStyleIdx="0" presStyleCnt="1"/>
      <dgm:spPr/>
      <dgm:t>
        <a:bodyPr/>
        <a:lstStyle/>
        <a:p>
          <a:endParaRPr lang="lv-LV"/>
        </a:p>
      </dgm:t>
    </dgm:pt>
    <dgm:pt modelId="{AA8C4097-2CA2-4E5B-9A46-07DA8A41361C}" type="pres">
      <dgm:prSet presAssocID="{3EB13B61-9BE3-4533-A28C-E43BEE008AF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6956B66C-9097-4FF3-8E67-FC84D96432FF}" srcId="{58300975-3E17-4C1D-9146-2727CBC2C408}" destId="{8BD0C20D-9873-4AB3-A664-DE0F1B8B610D}" srcOrd="0" destOrd="0" parTransId="{544E0ADC-1861-4C79-854F-67F2076A6062}" sibTransId="{018B3E66-7088-413B-B46F-6A51F6F845FB}"/>
    <dgm:cxn modelId="{B84EBFB3-5302-43A8-AC3F-83990C6C1A59}" type="presOf" srcId="{018B3E66-7088-413B-B46F-6A51F6F845FB}" destId="{4F2AAC5E-283B-4673-8997-5774B298F318}" srcOrd="0" destOrd="0" presId="urn:microsoft.com/office/officeart/2005/8/layout/process1"/>
    <dgm:cxn modelId="{C92ADB4A-FA1A-4D14-99D6-A2F371B1EBE8}" type="presOf" srcId="{018B3E66-7088-413B-B46F-6A51F6F845FB}" destId="{674257F7-9457-4C26-9D41-E36B953C330A}" srcOrd="1" destOrd="0" presId="urn:microsoft.com/office/officeart/2005/8/layout/process1"/>
    <dgm:cxn modelId="{AD44CE8A-D902-499C-AA24-815EE26CC1FE}" srcId="{58300975-3E17-4C1D-9146-2727CBC2C408}" destId="{3EB13B61-9BE3-4533-A28C-E43BEE008AF6}" srcOrd="1" destOrd="0" parTransId="{68DB2D21-8B8C-4349-97D5-3E9D7194ED01}" sibTransId="{4780F313-05A8-4966-ABD0-E98A48996507}"/>
    <dgm:cxn modelId="{9F9CC29D-ED32-450B-A89D-2D1EE6AB0977}" type="presOf" srcId="{58300975-3E17-4C1D-9146-2727CBC2C408}" destId="{CDCF0192-DCCD-4193-BC87-D1C444794263}" srcOrd="0" destOrd="0" presId="urn:microsoft.com/office/officeart/2005/8/layout/process1"/>
    <dgm:cxn modelId="{78B4A0A6-A5C3-430D-A3ED-21F548828B11}" type="presOf" srcId="{3EB13B61-9BE3-4533-A28C-E43BEE008AF6}" destId="{AA8C4097-2CA2-4E5B-9A46-07DA8A41361C}" srcOrd="0" destOrd="0" presId="urn:microsoft.com/office/officeart/2005/8/layout/process1"/>
    <dgm:cxn modelId="{15AB2C7D-604F-46EE-BE85-102EDEEDEC52}" type="presOf" srcId="{8BD0C20D-9873-4AB3-A664-DE0F1B8B610D}" destId="{B52F6713-F6DF-4CE6-99B4-D12C77B945D4}" srcOrd="0" destOrd="0" presId="urn:microsoft.com/office/officeart/2005/8/layout/process1"/>
    <dgm:cxn modelId="{E8E4BE50-FCED-4CE4-9A32-3EE95F2D6DE3}" type="presParOf" srcId="{CDCF0192-DCCD-4193-BC87-D1C444794263}" destId="{B52F6713-F6DF-4CE6-99B4-D12C77B945D4}" srcOrd="0" destOrd="0" presId="urn:microsoft.com/office/officeart/2005/8/layout/process1"/>
    <dgm:cxn modelId="{E8CD193B-F182-4393-B1BE-BACFA94343D3}" type="presParOf" srcId="{CDCF0192-DCCD-4193-BC87-D1C444794263}" destId="{4F2AAC5E-283B-4673-8997-5774B298F318}" srcOrd="1" destOrd="0" presId="urn:microsoft.com/office/officeart/2005/8/layout/process1"/>
    <dgm:cxn modelId="{8F17532C-C5AA-4301-B0D0-B98368FAB55D}" type="presParOf" srcId="{4F2AAC5E-283B-4673-8997-5774B298F318}" destId="{674257F7-9457-4C26-9D41-E36B953C330A}" srcOrd="0" destOrd="0" presId="urn:microsoft.com/office/officeart/2005/8/layout/process1"/>
    <dgm:cxn modelId="{A4AECACA-88B8-47F0-80FB-7E8F6DC1E6EA}" type="presParOf" srcId="{CDCF0192-DCCD-4193-BC87-D1C444794263}" destId="{AA8C4097-2CA2-4E5B-9A46-07DA8A41361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670ECC-A986-4A8F-B9DA-9E7F915999AC}" type="doc">
      <dgm:prSet loTypeId="urn:microsoft.com/office/officeart/2005/8/layout/matrix1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lv-LV"/>
        </a:p>
      </dgm:t>
    </dgm:pt>
    <dgm:pt modelId="{3E91010C-976A-4C1F-94A3-BFBA5987D282}">
      <dgm:prSet phldrT="[Text]" custT="1"/>
      <dgm:spPr/>
      <dgm:t>
        <a:bodyPr/>
        <a:lstStyle/>
        <a:p>
          <a:r>
            <a:rPr lang="en-US" sz="2000" b="1" noProof="0" smtClean="0"/>
            <a:t>162 ths. or  8.1% of population</a:t>
          </a:r>
          <a:endParaRPr lang="en-US" sz="2000" b="1" noProof="0"/>
        </a:p>
      </dgm:t>
    </dgm:pt>
    <dgm:pt modelId="{30612C76-6716-47BF-B42B-B663A76A02B6}" type="parTrans" cxnId="{37A12168-D488-4F4D-A3CF-4BECB3185356}">
      <dgm:prSet/>
      <dgm:spPr/>
      <dgm:t>
        <a:bodyPr/>
        <a:lstStyle/>
        <a:p>
          <a:endParaRPr lang="en-US" noProof="0"/>
        </a:p>
      </dgm:t>
    </dgm:pt>
    <dgm:pt modelId="{43095DF0-5A09-495A-9DD3-C67D8FBA79C9}" type="sibTrans" cxnId="{37A12168-D488-4F4D-A3CF-4BECB3185356}">
      <dgm:prSet/>
      <dgm:spPr/>
      <dgm:t>
        <a:bodyPr/>
        <a:lstStyle/>
        <a:p>
          <a:endParaRPr lang="en-US" noProof="0"/>
        </a:p>
      </dgm:t>
    </dgm:pt>
    <dgm:pt modelId="{437847E5-4C95-4F4C-BA05-F549641FE802}">
      <dgm:prSet phldrT="[Text]" custT="1"/>
      <dgm:spPr/>
      <dgm:t>
        <a:bodyPr/>
        <a:lstStyle/>
        <a:p>
          <a:r>
            <a:rPr lang="en-US" sz="2000" noProof="0" dirty="0" smtClean="0"/>
            <a:t>Employed people wit</a:t>
          </a:r>
          <a:r>
            <a:rPr lang="lv-LV" sz="2000" noProof="0" dirty="0" smtClean="0"/>
            <a:t>h</a:t>
          </a:r>
          <a:r>
            <a:rPr lang="en-US" sz="2000" noProof="0" dirty="0" smtClean="0"/>
            <a:t> low remuneration</a:t>
          </a:r>
          <a:endParaRPr lang="en-US" sz="2000" noProof="0" dirty="0"/>
        </a:p>
      </dgm:t>
    </dgm:pt>
    <dgm:pt modelId="{A9C4425D-7C86-4E5A-9B5F-30D7320033DF}" type="parTrans" cxnId="{E06527EB-EC70-473A-96FF-3C1ED6C10D03}">
      <dgm:prSet/>
      <dgm:spPr/>
      <dgm:t>
        <a:bodyPr/>
        <a:lstStyle/>
        <a:p>
          <a:endParaRPr lang="en-US" noProof="0"/>
        </a:p>
      </dgm:t>
    </dgm:pt>
    <dgm:pt modelId="{C30E85A7-3C1D-4241-B8AD-9CC7E32F87A6}" type="sibTrans" cxnId="{E06527EB-EC70-473A-96FF-3C1ED6C10D03}">
      <dgm:prSet/>
      <dgm:spPr/>
      <dgm:t>
        <a:bodyPr/>
        <a:lstStyle/>
        <a:p>
          <a:endParaRPr lang="en-US" noProof="0"/>
        </a:p>
      </dgm:t>
    </dgm:pt>
    <dgm:pt modelId="{25A8E278-4F9C-41F4-9149-DD3C2DEB234D}">
      <dgm:prSet phldrT="[Text]" custT="1"/>
      <dgm:spPr/>
      <dgm:t>
        <a:bodyPr/>
        <a:lstStyle/>
        <a:p>
          <a:r>
            <a:rPr lang="en-US" sz="2000" noProof="0" dirty="0" smtClean="0"/>
            <a:t>People with the lowest income (mainly living in rural areas) </a:t>
          </a:r>
          <a:endParaRPr lang="en-US" sz="2000" noProof="0" dirty="0"/>
        </a:p>
      </dgm:t>
    </dgm:pt>
    <dgm:pt modelId="{B2FA19D5-6A1A-4899-AEBE-B011C057FA8C}" type="parTrans" cxnId="{7A921171-B1AD-49FC-BE9D-65B182EE24DC}">
      <dgm:prSet/>
      <dgm:spPr/>
      <dgm:t>
        <a:bodyPr/>
        <a:lstStyle/>
        <a:p>
          <a:endParaRPr lang="en-US" noProof="0"/>
        </a:p>
      </dgm:t>
    </dgm:pt>
    <dgm:pt modelId="{B15ECA18-8C71-4B51-BC39-BCD2A90BB6B7}" type="sibTrans" cxnId="{7A921171-B1AD-49FC-BE9D-65B182EE24DC}">
      <dgm:prSet/>
      <dgm:spPr/>
      <dgm:t>
        <a:bodyPr/>
        <a:lstStyle/>
        <a:p>
          <a:endParaRPr lang="en-US" noProof="0"/>
        </a:p>
      </dgm:t>
    </dgm:pt>
    <dgm:pt modelId="{C71E153E-CB2C-4023-9861-3E630D8A0C73}">
      <dgm:prSet phldrT="[Text]" custT="1"/>
      <dgm:spPr/>
      <dgm:t>
        <a:bodyPr/>
        <a:lstStyle/>
        <a:p>
          <a:r>
            <a:rPr lang="en-US" sz="2400" noProof="0" smtClean="0"/>
            <a:t>Retired people with minimum pensions</a:t>
          </a:r>
          <a:endParaRPr lang="en-US" sz="2400" noProof="0"/>
        </a:p>
      </dgm:t>
    </dgm:pt>
    <dgm:pt modelId="{FB207D77-55F4-4927-B5DD-75351EBABBC0}" type="parTrans" cxnId="{3B8E44FF-3016-41BC-B817-C5C9493BE801}">
      <dgm:prSet/>
      <dgm:spPr/>
      <dgm:t>
        <a:bodyPr/>
        <a:lstStyle/>
        <a:p>
          <a:endParaRPr lang="en-US" noProof="0"/>
        </a:p>
      </dgm:t>
    </dgm:pt>
    <dgm:pt modelId="{E6BAC31D-E39D-46F1-B3E7-E164770C6CF6}" type="sibTrans" cxnId="{3B8E44FF-3016-41BC-B817-C5C9493BE801}">
      <dgm:prSet/>
      <dgm:spPr/>
      <dgm:t>
        <a:bodyPr/>
        <a:lstStyle/>
        <a:p>
          <a:endParaRPr lang="en-US" noProof="0"/>
        </a:p>
      </dgm:t>
    </dgm:pt>
    <dgm:pt modelId="{14337B3B-F158-485D-89AD-AF8F39BC1C21}">
      <dgm:prSet phldrT="[Text]" custT="1"/>
      <dgm:spPr/>
      <dgm:t>
        <a:bodyPr/>
        <a:lstStyle/>
        <a:p>
          <a:r>
            <a:rPr lang="en-US" sz="2000" noProof="0" dirty="0" smtClean="0"/>
            <a:t>Households or people subjected to highest poverty risks (e.g., families with children, persons with disability)</a:t>
          </a:r>
          <a:endParaRPr lang="en-US" sz="2000" noProof="0" dirty="0"/>
        </a:p>
      </dgm:t>
    </dgm:pt>
    <dgm:pt modelId="{D7567A25-C1E1-4DB1-833A-D05B649F07C0}" type="parTrans" cxnId="{DC4E3E14-49D9-4598-8ED9-D0EFE6741EB5}">
      <dgm:prSet/>
      <dgm:spPr/>
      <dgm:t>
        <a:bodyPr/>
        <a:lstStyle/>
        <a:p>
          <a:endParaRPr lang="en-US" noProof="0"/>
        </a:p>
      </dgm:t>
    </dgm:pt>
    <dgm:pt modelId="{C7291B0A-6ACC-4ED3-8C51-5FB8E166A2ED}" type="sibTrans" cxnId="{DC4E3E14-49D9-4598-8ED9-D0EFE6741EB5}">
      <dgm:prSet/>
      <dgm:spPr/>
      <dgm:t>
        <a:bodyPr/>
        <a:lstStyle/>
        <a:p>
          <a:endParaRPr lang="en-US" noProof="0"/>
        </a:p>
      </dgm:t>
    </dgm:pt>
    <dgm:pt modelId="{83611302-D6A3-49BF-B072-ABBD7482A643}" type="pres">
      <dgm:prSet presAssocID="{C1670ECC-A986-4A8F-B9DA-9E7F915999A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8083FA93-F880-4137-867E-93C13051B90B}" type="pres">
      <dgm:prSet presAssocID="{C1670ECC-A986-4A8F-B9DA-9E7F915999AC}" presName="matrix" presStyleCnt="0"/>
      <dgm:spPr/>
    </dgm:pt>
    <dgm:pt modelId="{703BB076-6617-4770-9BAF-B31125B1F124}" type="pres">
      <dgm:prSet presAssocID="{C1670ECC-A986-4A8F-B9DA-9E7F915999AC}" presName="tile1" presStyleLbl="node1" presStyleIdx="0" presStyleCnt="4"/>
      <dgm:spPr/>
      <dgm:t>
        <a:bodyPr/>
        <a:lstStyle/>
        <a:p>
          <a:endParaRPr lang="lv-LV"/>
        </a:p>
      </dgm:t>
    </dgm:pt>
    <dgm:pt modelId="{CCDD79EB-E962-4F00-85DB-77EF6EBB0AB0}" type="pres">
      <dgm:prSet presAssocID="{C1670ECC-A986-4A8F-B9DA-9E7F915999A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E039A64-8E79-42C7-B94F-AD0CAE8C509F}" type="pres">
      <dgm:prSet presAssocID="{C1670ECC-A986-4A8F-B9DA-9E7F915999AC}" presName="tile2" presStyleLbl="node1" presStyleIdx="1" presStyleCnt="4" custLinFactNeighborX="-776" custLinFactNeighborY="-3544"/>
      <dgm:spPr/>
      <dgm:t>
        <a:bodyPr/>
        <a:lstStyle/>
        <a:p>
          <a:endParaRPr lang="lv-LV"/>
        </a:p>
      </dgm:t>
    </dgm:pt>
    <dgm:pt modelId="{918F61E1-6E25-48F0-B64D-8F26133A7F3E}" type="pres">
      <dgm:prSet presAssocID="{C1670ECC-A986-4A8F-B9DA-9E7F915999A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884C241-65A0-4FCC-AE6C-AC6863A8D94F}" type="pres">
      <dgm:prSet presAssocID="{C1670ECC-A986-4A8F-B9DA-9E7F915999AC}" presName="tile3" presStyleLbl="node1" presStyleIdx="2" presStyleCnt="4"/>
      <dgm:spPr/>
      <dgm:t>
        <a:bodyPr/>
        <a:lstStyle/>
        <a:p>
          <a:endParaRPr lang="lv-LV"/>
        </a:p>
      </dgm:t>
    </dgm:pt>
    <dgm:pt modelId="{D291C890-0ED2-40B8-AC8A-348F42D8EAE2}" type="pres">
      <dgm:prSet presAssocID="{C1670ECC-A986-4A8F-B9DA-9E7F915999A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8699277-DF8E-486A-9D32-701542F0455F}" type="pres">
      <dgm:prSet presAssocID="{C1670ECC-A986-4A8F-B9DA-9E7F915999AC}" presName="tile4" presStyleLbl="node1" presStyleIdx="3" presStyleCnt="4"/>
      <dgm:spPr/>
      <dgm:t>
        <a:bodyPr/>
        <a:lstStyle/>
        <a:p>
          <a:endParaRPr lang="lv-LV"/>
        </a:p>
      </dgm:t>
    </dgm:pt>
    <dgm:pt modelId="{88A7056A-4EFB-420B-B094-6B6F8A30005D}" type="pres">
      <dgm:prSet presAssocID="{C1670ECC-A986-4A8F-B9DA-9E7F915999A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E625EE0-1D1A-464F-B21F-772F207FE2D2}" type="pres">
      <dgm:prSet presAssocID="{C1670ECC-A986-4A8F-B9DA-9E7F915999A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lv-LV"/>
        </a:p>
      </dgm:t>
    </dgm:pt>
  </dgm:ptLst>
  <dgm:cxnLst>
    <dgm:cxn modelId="{3B8E44FF-3016-41BC-B817-C5C9493BE801}" srcId="{3E91010C-976A-4C1F-94A3-BFBA5987D282}" destId="{C71E153E-CB2C-4023-9861-3E630D8A0C73}" srcOrd="2" destOrd="0" parTransId="{FB207D77-55F4-4927-B5DD-75351EBABBC0}" sibTransId="{E6BAC31D-E39D-46F1-B3E7-E164770C6CF6}"/>
    <dgm:cxn modelId="{5BCFC5FF-136C-45B7-8822-B43B7C4ABD0D}" type="presOf" srcId="{14337B3B-F158-485D-89AD-AF8F39BC1C21}" destId="{D8699277-DF8E-486A-9D32-701542F0455F}" srcOrd="0" destOrd="0" presId="urn:microsoft.com/office/officeart/2005/8/layout/matrix1"/>
    <dgm:cxn modelId="{4B9712D0-0BB0-4DF9-9E79-2B2674EC30CB}" type="presOf" srcId="{C1670ECC-A986-4A8F-B9DA-9E7F915999AC}" destId="{83611302-D6A3-49BF-B072-ABBD7482A643}" srcOrd="0" destOrd="0" presId="urn:microsoft.com/office/officeart/2005/8/layout/matrix1"/>
    <dgm:cxn modelId="{F244557E-7CA9-459F-A553-74E65D0FAB2F}" type="presOf" srcId="{25A8E278-4F9C-41F4-9149-DD3C2DEB234D}" destId="{918F61E1-6E25-48F0-B64D-8F26133A7F3E}" srcOrd="1" destOrd="0" presId="urn:microsoft.com/office/officeart/2005/8/layout/matrix1"/>
    <dgm:cxn modelId="{5F5F63A3-D246-4045-927E-7D6032E8DEB6}" type="presOf" srcId="{437847E5-4C95-4F4C-BA05-F549641FE802}" destId="{703BB076-6617-4770-9BAF-B31125B1F124}" srcOrd="0" destOrd="0" presId="urn:microsoft.com/office/officeart/2005/8/layout/matrix1"/>
    <dgm:cxn modelId="{E06527EB-EC70-473A-96FF-3C1ED6C10D03}" srcId="{3E91010C-976A-4C1F-94A3-BFBA5987D282}" destId="{437847E5-4C95-4F4C-BA05-F549641FE802}" srcOrd="0" destOrd="0" parTransId="{A9C4425D-7C86-4E5A-9B5F-30D7320033DF}" sibTransId="{C30E85A7-3C1D-4241-B8AD-9CC7E32F87A6}"/>
    <dgm:cxn modelId="{9A53F982-943D-4E4B-8071-1E8F37C80F8E}" type="presOf" srcId="{437847E5-4C95-4F4C-BA05-F549641FE802}" destId="{CCDD79EB-E962-4F00-85DB-77EF6EBB0AB0}" srcOrd="1" destOrd="0" presId="urn:microsoft.com/office/officeart/2005/8/layout/matrix1"/>
    <dgm:cxn modelId="{7E1B3BB5-382C-46F5-9570-7D4DD11CAD7C}" type="presOf" srcId="{C71E153E-CB2C-4023-9861-3E630D8A0C73}" destId="{D291C890-0ED2-40B8-AC8A-348F42D8EAE2}" srcOrd="1" destOrd="0" presId="urn:microsoft.com/office/officeart/2005/8/layout/matrix1"/>
    <dgm:cxn modelId="{37A12168-D488-4F4D-A3CF-4BECB3185356}" srcId="{C1670ECC-A986-4A8F-B9DA-9E7F915999AC}" destId="{3E91010C-976A-4C1F-94A3-BFBA5987D282}" srcOrd="0" destOrd="0" parTransId="{30612C76-6716-47BF-B42B-B663A76A02B6}" sibTransId="{43095DF0-5A09-495A-9DD3-C67D8FBA79C9}"/>
    <dgm:cxn modelId="{639729D5-51F4-4D16-A785-D94E2E9D7A1A}" type="presOf" srcId="{C71E153E-CB2C-4023-9861-3E630D8A0C73}" destId="{D884C241-65A0-4FCC-AE6C-AC6863A8D94F}" srcOrd="0" destOrd="0" presId="urn:microsoft.com/office/officeart/2005/8/layout/matrix1"/>
    <dgm:cxn modelId="{5E4EED55-C2B1-406D-965D-0648BE8C4719}" type="presOf" srcId="{14337B3B-F158-485D-89AD-AF8F39BC1C21}" destId="{88A7056A-4EFB-420B-B094-6B6F8A30005D}" srcOrd="1" destOrd="0" presId="urn:microsoft.com/office/officeart/2005/8/layout/matrix1"/>
    <dgm:cxn modelId="{7A921171-B1AD-49FC-BE9D-65B182EE24DC}" srcId="{3E91010C-976A-4C1F-94A3-BFBA5987D282}" destId="{25A8E278-4F9C-41F4-9149-DD3C2DEB234D}" srcOrd="1" destOrd="0" parTransId="{B2FA19D5-6A1A-4899-AEBE-B011C057FA8C}" sibTransId="{B15ECA18-8C71-4B51-BC39-BCD2A90BB6B7}"/>
    <dgm:cxn modelId="{3B8B0605-6C0F-4669-8D71-59CA866BC545}" type="presOf" srcId="{3E91010C-976A-4C1F-94A3-BFBA5987D282}" destId="{BE625EE0-1D1A-464F-B21F-772F207FE2D2}" srcOrd="0" destOrd="0" presId="urn:microsoft.com/office/officeart/2005/8/layout/matrix1"/>
    <dgm:cxn modelId="{DC4E3E14-49D9-4598-8ED9-D0EFE6741EB5}" srcId="{3E91010C-976A-4C1F-94A3-BFBA5987D282}" destId="{14337B3B-F158-485D-89AD-AF8F39BC1C21}" srcOrd="3" destOrd="0" parTransId="{D7567A25-C1E1-4DB1-833A-D05B649F07C0}" sibTransId="{C7291B0A-6ACC-4ED3-8C51-5FB8E166A2ED}"/>
    <dgm:cxn modelId="{02537705-B672-4904-929C-2CBB6FBB5CB0}" type="presOf" srcId="{25A8E278-4F9C-41F4-9149-DD3C2DEB234D}" destId="{4E039A64-8E79-42C7-B94F-AD0CAE8C509F}" srcOrd="0" destOrd="0" presId="urn:microsoft.com/office/officeart/2005/8/layout/matrix1"/>
    <dgm:cxn modelId="{6F52D8C4-C41C-466B-B9F7-CA33A3299618}" type="presParOf" srcId="{83611302-D6A3-49BF-B072-ABBD7482A643}" destId="{8083FA93-F880-4137-867E-93C13051B90B}" srcOrd="0" destOrd="0" presId="urn:microsoft.com/office/officeart/2005/8/layout/matrix1"/>
    <dgm:cxn modelId="{83545E43-FDBD-4772-AA74-BAFDB72A7920}" type="presParOf" srcId="{8083FA93-F880-4137-867E-93C13051B90B}" destId="{703BB076-6617-4770-9BAF-B31125B1F124}" srcOrd="0" destOrd="0" presId="urn:microsoft.com/office/officeart/2005/8/layout/matrix1"/>
    <dgm:cxn modelId="{97DA1DBE-0A5E-4433-8E6D-FB9208B64BA3}" type="presParOf" srcId="{8083FA93-F880-4137-867E-93C13051B90B}" destId="{CCDD79EB-E962-4F00-85DB-77EF6EBB0AB0}" srcOrd="1" destOrd="0" presId="urn:microsoft.com/office/officeart/2005/8/layout/matrix1"/>
    <dgm:cxn modelId="{438EFB80-8457-4B29-AA5A-4EADAB60F281}" type="presParOf" srcId="{8083FA93-F880-4137-867E-93C13051B90B}" destId="{4E039A64-8E79-42C7-B94F-AD0CAE8C509F}" srcOrd="2" destOrd="0" presId="urn:microsoft.com/office/officeart/2005/8/layout/matrix1"/>
    <dgm:cxn modelId="{83273006-4577-482C-B53F-1F4289760BA8}" type="presParOf" srcId="{8083FA93-F880-4137-867E-93C13051B90B}" destId="{918F61E1-6E25-48F0-B64D-8F26133A7F3E}" srcOrd="3" destOrd="0" presId="urn:microsoft.com/office/officeart/2005/8/layout/matrix1"/>
    <dgm:cxn modelId="{CA55CF76-B8A5-42DF-B342-66E4537536D4}" type="presParOf" srcId="{8083FA93-F880-4137-867E-93C13051B90B}" destId="{D884C241-65A0-4FCC-AE6C-AC6863A8D94F}" srcOrd="4" destOrd="0" presId="urn:microsoft.com/office/officeart/2005/8/layout/matrix1"/>
    <dgm:cxn modelId="{9FF13556-3A11-424A-B2DE-EA11B176820D}" type="presParOf" srcId="{8083FA93-F880-4137-867E-93C13051B90B}" destId="{D291C890-0ED2-40B8-AC8A-348F42D8EAE2}" srcOrd="5" destOrd="0" presId="urn:microsoft.com/office/officeart/2005/8/layout/matrix1"/>
    <dgm:cxn modelId="{5CF58889-C838-4426-9BC9-28713415A0AA}" type="presParOf" srcId="{8083FA93-F880-4137-867E-93C13051B90B}" destId="{D8699277-DF8E-486A-9D32-701542F0455F}" srcOrd="6" destOrd="0" presId="urn:microsoft.com/office/officeart/2005/8/layout/matrix1"/>
    <dgm:cxn modelId="{5BB7461D-D885-435C-BEAA-477D43699F58}" type="presParOf" srcId="{8083FA93-F880-4137-867E-93C13051B90B}" destId="{88A7056A-4EFB-420B-B094-6B6F8A30005D}" srcOrd="7" destOrd="0" presId="urn:microsoft.com/office/officeart/2005/8/layout/matrix1"/>
    <dgm:cxn modelId="{99C09971-4646-4966-8F91-B54213DFB2DA}" type="presParOf" srcId="{83611302-D6A3-49BF-B072-ABBD7482A643}" destId="{BE625EE0-1D1A-464F-B21F-772F207FE2D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30254F-62A8-4231-A7F1-66195F292716}" type="doc">
      <dgm:prSet loTypeId="urn:microsoft.com/office/officeart/2005/8/layout/cycle3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lv-LV"/>
        </a:p>
      </dgm:t>
    </dgm:pt>
    <dgm:pt modelId="{4C22ABF1-2A19-451E-AB88-63A0B6F24FC4}">
      <dgm:prSet phldrT="[Text]"/>
      <dgm:spPr/>
      <dgm:t>
        <a:bodyPr/>
        <a:lstStyle/>
        <a:p>
          <a:r>
            <a:rPr lang="en-US" dirty="0" smtClean="0"/>
            <a:t>compact </a:t>
          </a:r>
          <a:r>
            <a:rPr lang="en-US" dirty="0" smtClean="0">
              <a:hlinkClick xmlns:r="http://schemas.openxmlformats.org/officeDocument/2006/relationships" r:id="" action="ppaction://hlinkshowjump?jump=nextslide"/>
            </a:rPr>
            <a:t>income</a:t>
          </a:r>
          <a:r>
            <a:rPr lang="en-US" dirty="0" smtClean="0"/>
            <a:t> of people</a:t>
          </a:r>
          <a:endParaRPr lang="lv-LV" dirty="0"/>
        </a:p>
      </dgm:t>
    </dgm:pt>
    <dgm:pt modelId="{FB2DE31B-237E-4000-A39E-B92437A34E4F}" type="parTrans" cxnId="{8D967FFD-E0ED-442E-8597-BDAB023AA8BB}">
      <dgm:prSet/>
      <dgm:spPr/>
      <dgm:t>
        <a:bodyPr/>
        <a:lstStyle/>
        <a:p>
          <a:endParaRPr lang="lv-LV"/>
        </a:p>
      </dgm:t>
    </dgm:pt>
    <dgm:pt modelId="{BDDCCDB9-AEA2-408E-A61C-D8244F54D2FF}" type="sibTrans" cxnId="{8D967FFD-E0ED-442E-8597-BDAB023AA8BB}">
      <dgm:prSet/>
      <dgm:spPr/>
      <dgm:t>
        <a:bodyPr/>
        <a:lstStyle/>
        <a:p>
          <a:endParaRPr lang="lv-LV"/>
        </a:p>
      </dgm:t>
    </dgm:pt>
    <dgm:pt modelId="{BEF68308-9FF7-4D21-8333-D2E85F41FE72}">
      <dgm:prSet phldrT="[Text]"/>
      <dgm:spPr/>
      <dgm:t>
        <a:bodyPr/>
        <a:lstStyle/>
        <a:p>
          <a:r>
            <a:rPr lang="en-US" dirty="0" smtClean="0"/>
            <a:t>balance between activation and poverty trap</a:t>
          </a:r>
          <a:endParaRPr lang="lv-LV" dirty="0"/>
        </a:p>
      </dgm:t>
    </dgm:pt>
    <dgm:pt modelId="{321833EE-08AB-42EE-B276-DEBAE3E91D02}" type="parTrans" cxnId="{5B83A687-AA8B-4CBE-BCEA-E9974196036E}">
      <dgm:prSet/>
      <dgm:spPr/>
      <dgm:t>
        <a:bodyPr/>
        <a:lstStyle/>
        <a:p>
          <a:endParaRPr lang="lv-LV"/>
        </a:p>
      </dgm:t>
    </dgm:pt>
    <dgm:pt modelId="{931DAA78-AA30-49D2-97BA-CB88B8EB9008}" type="sibTrans" cxnId="{5B83A687-AA8B-4CBE-BCEA-E9974196036E}">
      <dgm:prSet/>
      <dgm:spPr/>
      <dgm:t>
        <a:bodyPr/>
        <a:lstStyle/>
        <a:p>
          <a:endParaRPr lang="lv-LV"/>
        </a:p>
      </dgm:t>
    </dgm:pt>
    <dgm:pt modelId="{1A6D0AA4-8FA0-4555-AE4D-CE44F67ED68C}">
      <dgm:prSet phldrT="[Text]"/>
      <dgm:spPr/>
      <dgm:t>
        <a:bodyPr/>
        <a:lstStyle/>
        <a:p>
          <a:r>
            <a:rPr lang="en-US" noProof="0" dirty="0" smtClean="0"/>
            <a:t>shadow economy</a:t>
          </a:r>
          <a:endParaRPr lang="en-US" noProof="0" dirty="0"/>
        </a:p>
      </dgm:t>
    </dgm:pt>
    <dgm:pt modelId="{729EE78D-B900-4EB0-88F0-9C13F92A5C25}" type="parTrans" cxnId="{EFFD5308-5756-4B60-BC3B-A8CBFAFD411D}">
      <dgm:prSet/>
      <dgm:spPr/>
      <dgm:t>
        <a:bodyPr/>
        <a:lstStyle/>
        <a:p>
          <a:endParaRPr lang="lv-LV"/>
        </a:p>
      </dgm:t>
    </dgm:pt>
    <dgm:pt modelId="{AD3A3804-F834-4D34-9C04-D16E8830A14A}" type="sibTrans" cxnId="{EFFD5308-5756-4B60-BC3B-A8CBFAFD411D}">
      <dgm:prSet/>
      <dgm:spPr/>
      <dgm:t>
        <a:bodyPr/>
        <a:lstStyle/>
        <a:p>
          <a:endParaRPr lang="lv-LV"/>
        </a:p>
      </dgm:t>
    </dgm:pt>
    <dgm:pt modelId="{CB562EC9-AE1A-4192-97D6-B28C3BCF41BF}" type="pres">
      <dgm:prSet presAssocID="{B430254F-62A8-4231-A7F1-66195F29271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CF94E0EF-219C-427E-A44C-06EBE50EF740}" type="pres">
      <dgm:prSet presAssocID="{B430254F-62A8-4231-A7F1-66195F292716}" presName="cycle" presStyleCnt="0"/>
      <dgm:spPr/>
    </dgm:pt>
    <dgm:pt modelId="{849AD7BD-1991-4B37-8E97-F4E23AB78055}" type="pres">
      <dgm:prSet presAssocID="{4C22ABF1-2A19-451E-AB88-63A0B6F24FC4}" presName="nodeFirs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AF2AFC4-8484-460D-B8DB-7C78EA3A976B}" type="pres">
      <dgm:prSet presAssocID="{BDDCCDB9-AEA2-408E-A61C-D8244F54D2FF}" presName="sibTransFirstNode" presStyleLbl="bgShp" presStyleIdx="0" presStyleCnt="1"/>
      <dgm:spPr/>
      <dgm:t>
        <a:bodyPr/>
        <a:lstStyle/>
        <a:p>
          <a:endParaRPr lang="lv-LV"/>
        </a:p>
      </dgm:t>
    </dgm:pt>
    <dgm:pt modelId="{5C07B746-4F75-4ED6-809C-1C8B33D50397}" type="pres">
      <dgm:prSet presAssocID="{BEF68308-9FF7-4D21-8333-D2E85F41FE72}" presName="nodeFollowingNode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FBCC13B-34BC-4EF2-9763-58B079955645}" type="pres">
      <dgm:prSet presAssocID="{1A6D0AA4-8FA0-4555-AE4D-CE44F67ED68C}" presName="nodeFollowingNode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E147F077-AE0A-4A32-B718-1D86E5FA18F0}" type="presOf" srcId="{BEF68308-9FF7-4D21-8333-D2E85F41FE72}" destId="{5C07B746-4F75-4ED6-809C-1C8B33D50397}" srcOrd="0" destOrd="0" presId="urn:microsoft.com/office/officeart/2005/8/layout/cycle3"/>
    <dgm:cxn modelId="{506D9482-F24A-40E6-99B6-3802E1DBA821}" type="presOf" srcId="{BDDCCDB9-AEA2-408E-A61C-D8244F54D2FF}" destId="{7AF2AFC4-8484-460D-B8DB-7C78EA3A976B}" srcOrd="0" destOrd="0" presId="urn:microsoft.com/office/officeart/2005/8/layout/cycle3"/>
    <dgm:cxn modelId="{CB297BB1-D7B6-467A-9565-12E3D4483179}" type="presOf" srcId="{B430254F-62A8-4231-A7F1-66195F292716}" destId="{CB562EC9-AE1A-4192-97D6-B28C3BCF41BF}" srcOrd="0" destOrd="0" presId="urn:microsoft.com/office/officeart/2005/8/layout/cycle3"/>
    <dgm:cxn modelId="{9526748A-69AB-4B4B-AA7D-BED8A3688475}" type="presOf" srcId="{1A6D0AA4-8FA0-4555-AE4D-CE44F67ED68C}" destId="{5FBCC13B-34BC-4EF2-9763-58B079955645}" srcOrd="0" destOrd="0" presId="urn:microsoft.com/office/officeart/2005/8/layout/cycle3"/>
    <dgm:cxn modelId="{8D967FFD-E0ED-442E-8597-BDAB023AA8BB}" srcId="{B430254F-62A8-4231-A7F1-66195F292716}" destId="{4C22ABF1-2A19-451E-AB88-63A0B6F24FC4}" srcOrd="0" destOrd="0" parTransId="{FB2DE31B-237E-4000-A39E-B92437A34E4F}" sibTransId="{BDDCCDB9-AEA2-408E-A61C-D8244F54D2FF}"/>
    <dgm:cxn modelId="{D927E7AC-E41F-4BC3-AB7D-43C50EB0A317}" type="presOf" srcId="{4C22ABF1-2A19-451E-AB88-63A0B6F24FC4}" destId="{849AD7BD-1991-4B37-8E97-F4E23AB78055}" srcOrd="0" destOrd="0" presId="urn:microsoft.com/office/officeart/2005/8/layout/cycle3"/>
    <dgm:cxn modelId="{5B83A687-AA8B-4CBE-BCEA-E9974196036E}" srcId="{B430254F-62A8-4231-A7F1-66195F292716}" destId="{BEF68308-9FF7-4D21-8333-D2E85F41FE72}" srcOrd="1" destOrd="0" parTransId="{321833EE-08AB-42EE-B276-DEBAE3E91D02}" sibTransId="{931DAA78-AA30-49D2-97BA-CB88B8EB9008}"/>
    <dgm:cxn modelId="{EFFD5308-5756-4B60-BC3B-A8CBFAFD411D}" srcId="{B430254F-62A8-4231-A7F1-66195F292716}" destId="{1A6D0AA4-8FA0-4555-AE4D-CE44F67ED68C}" srcOrd="2" destOrd="0" parTransId="{729EE78D-B900-4EB0-88F0-9C13F92A5C25}" sibTransId="{AD3A3804-F834-4D34-9C04-D16E8830A14A}"/>
    <dgm:cxn modelId="{030CE7D9-3ED3-4B09-8959-6FEF8951EB91}" type="presParOf" srcId="{CB562EC9-AE1A-4192-97D6-B28C3BCF41BF}" destId="{CF94E0EF-219C-427E-A44C-06EBE50EF740}" srcOrd="0" destOrd="0" presId="urn:microsoft.com/office/officeart/2005/8/layout/cycle3"/>
    <dgm:cxn modelId="{12135D85-3AE5-4872-9345-B1D0FCF517E5}" type="presParOf" srcId="{CF94E0EF-219C-427E-A44C-06EBE50EF740}" destId="{849AD7BD-1991-4B37-8E97-F4E23AB78055}" srcOrd="0" destOrd="0" presId="urn:microsoft.com/office/officeart/2005/8/layout/cycle3"/>
    <dgm:cxn modelId="{C33E0CA1-4C7B-4229-A960-099058148F34}" type="presParOf" srcId="{CF94E0EF-219C-427E-A44C-06EBE50EF740}" destId="{7AF2AFC4-8484-460D-B8DB-7C78EA3A976B}" srcOrd="1" destOrd="0" presId="urn:microsoft.com/office/officeart/2005/8/layout/cycle3"/>
    <dgm:cxn modelId="{49F4D210-9BBE-4B5B-8A0E-9EB82E97352E}" type="presParOf" srcId="{CF94E0EF-219C-427E-A44C-06EBE50EF740}" destId="{5C07B746-4F75-4ED6-809C-1C8B33D50397}" srcOrd="2" destOrd="0" presId="urn:microsoft.com/office/officeart/2005/8/layout/cycle3"/>
    <dgm:cxn modelId="{CD73D235-82D7-42CF-A0FE-F93A3F5ADF15}" type="presParOf" srcId="{CF94E0EF-219C-427E-A44C-06EBE50EF740}" destId="{5FBCC13B-34BC-4EF2-9763-58B079955645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364544-18DA-4648-8EDC-2935EB8A27E7}" type="doc">
      <dgm:prSet loTypeId="urn:microsoft.com/office/officeart/2005/8/layout/process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lv-LV"/>
        </a:p>
      </dgm:t>
    </dgm:pt>
    <dgm:pt modelId="{7C9B0AA9-75AF-4EC8-9367-FFD62ACD99C7}">
      <dgm:prSet phldrT="[Text]" custT="1"/>
      <dgm:spPr/>
      <dgm:t>
        <a:bodyPr/>
        <a:lstStyle/>
        <a:p>
          <a:r>
            <a:rPr lang="en-US" sz="2400" b="1" dirty="0" smtClean="0"/>
            <a:t>UNTIL END OF 2014 </a:t>
          </a:r>
          <a:endParaRPr lang="lv-LV" sz="2400" dirty="0"/>
        </a:p>
      </dgm:t>
    </dgm:pt>
    <dgm:pt modelId="{145FDBE6-9B83-4BA6-87A7-1E818979C810}" type="parTrans" cxnId="{CA793D23-4EC8-4151-B41A-76AF56FD0E0C}">
      <dgm:prSet/>
      <dgm:spPr/>
      <dgm:t>
        <a:bodyPr/>
        <a:lstStyle/>
        <a:p>
          <a:endParaRPr lang="lv-LV"/>
        </a:p>
      </dgm:t>
    </dgm:pt>
    <dgm:pt modelId="{6D3700C0-4C69-4A16-BA4A-AEF76F248ABB}" type="sibTrans" cxnId="{CA793D23-4EC8-4151-B41A-76AF56FD0E0C}">
      <dgm:prSet/>
      <dgm:spPr/>
      <dgm:t>
        <a:bodyPr/>
        <a:lstStyle/>
        <a:p>
          <a:endParaRPr lang="lv-LV"/>
        </a:p>
      </dgm:t>
    </dgm:pt>
    <dgm:pt modelId="{69A8F1C8-0584-4459-9321-BAF8CAF2C5A7}">
      <dgm:prSet phldrT="[Text]"/>
      <dgm:spPr/>
      <dgm:t>
        <a:bodyPr/>
        <a:lstStyle/>
        <a:p>
          <a:r>
            <a:rPr lang="en-US" noProof="0" dirty="0" smtClean="0"/>
            <a:t>Establish </a:t>
          </a:r>
          <a:r>
            <a:rPr lang="en-US" dirty="0" smtClean="0"/>
            <a:t>a </a:t>
          </a:r>
          <a:r>
            <a:rPr lang="en-US" u="sng" dirty="0" smtClean="0"/>
            <a:t>working group </a:t>
          </a:r>
          <a:r>
            <a:rPr lang="en-US" dirty="0" smtClean="0"/>
            <a:t>to develop a plan for implementation of minimum income level </a:t>
          </a:r>
          <a:endParaRPr lang="lv-LV" dirty="0"/>
        </a:p>
      </dgm:t>
    </dgm:pt>
    <dgm:pt modelId="{3110F405-7CFB-4E5B-A27B-C77D00547FDF}" type="parTrans" cxnId="{BCE5396D-78DD-4AFC-A5F9-6CFE16BB8C6E}">
      <dgm:prSet/>
      <dgm:spPr/>
      <dgm:t>
        <a:bodyPr/>
        <a:lstStyle/>
        <a:p>
          <a:endParaRPr lang="lv-LV"/>
        </a:p>
      </dgm:t>
    </dgm:pt>
    <dgm:pt modelId="{CE77B6A4-EA12-4618-9751-DF271611B448}" type="sibTrans" cxnId="{BCE5396D-78DD-4AFC-A5F9-6CFE16BB8C6E}">
      <dgm:prSet/>
      <dgm:spPr/>
      <dgm:t>
        <a:bodyPr/>
        <a:lstStyle/>
        <a:p>
          <a:endParaRPr lang="lv-LV"/>
        </a:p>
      </dgm:t>
    </dgm:pt>
    <dgm:pt modelId="{366A711F-D7B6-4A4A-B991-1EDD9D5E79FE}">
      <dgm:prSet phldrT="[Text]" custT="1"/>
      <dgm:spPr/>
      <dgm:t>
        <a:bodyPr/>
        <a:lstStyle/>
        <a:p>
          <a:r>
            <a:rPr lang="en-US" sz="2400" b="1" dirty="0" smtClean="0"/>
            <a:t>DURING 2015 </a:t>
          </a:r>
          <a:endParaRPr lang="lv-LV" sz="2400" dirty="0"/>
        </a:p>
      </dgm:t>
    </dgm:pt>
    <dgm:pt modelId="{09B2509E-7166-4273-8E50-75083602E15F}" type="parTrans" cxnId="{F7B315AA-A737-432C-BBC1-61BEF88CDFC4}">
      <dgm:prSet/>
      <dgm:spPr/>
      <dgm:t>
        <a:bodyPr/>
        <a:lstStyle/>
        <a:p>
          <a:endParaRPr lang="lv-LV"/>
        </a:p>
      </dgm:t>
    </dgm:pt>
    <dgm:pt modelId="{60787759-187E-4DFF-8543-431F80FB7CB3}" type="sibTrans" cxnId="{F7B315AA-A737-432C-BBC1-61BEF88CDFC4}">
      <dgm:prSet/>
      <dgm:spPr/>
      <dgm:t>
        <a:bodyPr/>
        <a:lstStyle/>
        <a:p>
          <a:endParaRPr lang="lv-LV"/>
        </a:p>
      </dgm:t>
    </dgm:pt>
    <dgm:pt modelId="{81325162-3941-448C-A6D0-E8B1D317F90B}">
      <dgm:prSet phldrT="[Text]"/>
      <dgm:spPr/>
      <dgm:t>
        <a:bodyPr/>
        <a:lstStyle/>
        <a:p>
          <a:r>
            <a:rPr lang="en-US" u="sng" noProof="0" dirty="0" smtClean="0"/>
            <a:t>Elaborate </a:t>
          </a:r>
          <a:r>
            <a:rPr lang="en-US" u="sng" dirty="0" smtClean="0"/>
            <a:t>a plan </a:t>
          </a:r>
          <a:r>
            <a:rPr lang="en-US" dirty="0" smtClean="0"/>
            <a:t>with all stakeholders</a:t>
          </a:r>
          <a:endParaRPr lang="lv-LV" dirty="0"/>
        </a:p>
      </dgm:t>
    </dgm:pt>
    <dgm:pt modelId="{9F7A49A1-DAD1-476F-94AB-295AC22D009B}" type="parTrans" cxnId="{191601AC-CD45-4E15-A2C1-CB03F871F913}">
      <dgm:prSet/>
      <dgm:spPr/>
      <dgm:t>
        <a:bodyPr/>
        <a:lstStyle/>
        <a:p>
          <a:endParaRPr lang="lv-LV"/>
        </a:p>
      </dgm:t>
    </dgm:pt>
    <dgm:pt modelId="{EB72699A-DE42-43A1-B294-C4CB2765F92E}" type="sibTrans" cxnId="{191601AC-CD45-4E15-A2C1-CB03F871F913}">
      <dgm:prSet/>
      <dgm:spPr/>
      <dgm:t>
        <a:bodyPr/>
        <a:lstStyle/>
        <a:p>
          <a:endParaRPr lang="lv-LV"/>
        </a:p>
      </dgm:t>
    </dgm:pt>
    <dgm:pt modelId="{4B1F13BB-BBDE-4457-BE8A-8C84F3BBDF25}">
      <dgm:prSet phldrT="[Text]" custT="1"/>
      <dgm:spPr/>
      <dgm:t>
        <a:bodyPr/>
        <a:lstStyle/>
        <a:p>
          <a:r>
            <a:rPr lang="en-US" sz="2400" b="1" dirty="0" smtClean="0"/>
            <a:t>DURING 2016 </a:t>
          </a:r>
          <a:endParaRPr lang="lv-LV" sz="2400" dirty="0"/>
        </a:p>
      </dgm:t>
    </dgm:pt>
    <dgm:pt modelId="{EA972DB2-5735-47EA-B023-1D4985650CF5}" type="parTrans" cxnId="{030FFA4B-5118-4456-919E-7A1A1F257198}">
      <dgm:prSet/>
      <dgm:spPr/>
      <dgm:t>
        <a:bodyPr/>
        <a:lstStyle/>
        <a:p>
          <a:endParaRPr lang="lv-LV"/>
        </a:p>
      </dgm:t>
    </dgm:pt>
    <dgm:pt modelId="{87695904-6FB0-4D93-8141-CC9936372B8C}" type="sibTrans" cxnId="{030FFA4B-5118-4456-919E-7A1A1F257198}">
      <dgm:prSet/>
      <dgm:spPr/>
      <dgm:t>
        <a:bodyPr/>
        <a:lstStyle/>
        <a:p>
          <a:endParaRPr lang="lv-LV"/>
        </a:p>
      </dgm:t>
    </dgm:pt>
    <dgm:pt modelId="{527F8027-77EF-433A-BC48-13EF52C438F2}">
      <dgm:prSet phldrT="[Text]"/>
      <dgm:spPr/>
      <dgm:t>
        <a:bodyPr/>
        <a:lstStyle/>
        <a:p>
          <a:r>
            <a:rPr lang="en-US" u="sng" noProof="0" dirty="0" smtClean="0"/>
            <a:t>Prepare </a:t>
          </a:r>
          <a:r>
            <a:rPr lang="en-US" u="sng" dirty="0" smtClean="0"/>
            <a:t>and approve all legal acts </a:t>
          </a:r>
          <a:r>
            <a:rPr lang="en-US" dirty="0" smtClean="0"/>
            <a:t>for implementation of minimum income reform </a:t>
          </a:r>
          <a:endParaRPr lang="lv-LV" dirty="0"/>
        </a:p>
      </dgm:t>
    </dgm:pt>
    <dgm:pt modelId="{590E2D39-DDEB-4078-A026-5A32249B9CF3}" type="parTrans" cxnId="{024D3C84-597B-425A-A7D3-514341022513}">
      <dgm:prSet/>
      <dgm:spPr/>
      <dgm:t>
        <a:bodyPr/>
        <a:lstStyle/>
        <a:p>
          <a:endParaRPr lang="lv-LV"/>
        </a:p>
      </dgm:t>
    </dgm:pt>
    <dgm:pt modelId="{060F9A08-E06F-4F0F-86BC-7C489DFB43A5}" type="sibTrans" cxnId="{024D3C84-597B-425A-A7D3-514341022513}">
      <dgm:prSet/>
      <dgm:spPr/>
      <dgm:t>
        <a:bodyPr/>
        <a:lstStyle/>
        <a:p>
          <a:endParaRPr lang="lv-LV"/>
        </a:p>
      </dgm:t>
    </dgm:pt>
    <dgm:pt modelId="{A04473BA-D6B1-4B1D-806F-AEDF51A65E6E}">
      <dgm:prSet phldrT="[Text]" custT="1"/>
      <dgm:spPr/>
      <dgm:t>
        <a:bodyPr/>
        <a:lstStyle/>
        <a:p>
          <a:r>
            <a:rPr lang="en-US" sz="2400" b="1" dirty="0" smtClean="0"/>
            <a:t>FROM 2017 </a:t>
          </a:r>
          <a:endParaRPr lang="lv-LV" sz="2400" dirty="0"/>
        </a:p>
      </dgm:t>
    </dgm:pt>
    <dgm:pt modelId="{5B4F8D90-0B15-409F-A7C6-90B1040687F5}" type="parTrans" cxnId="{2F502E28-2BCF-4D48-A91D-938EBE1C1758}">
      <dgm:prSet/>
      <dgm:spPr/>
      <dgm:t>
        <a:bodyPr/>
        <a:lstStyle/>
        <a:p>
          <a:endParaRPr lang="lv-LV"/>
        </a:p>
      </dgm:t>
    </dgm:pt>
    <dgm:pt modelId="{C8C37EB4-238D-4B78-AB09-8D78B8514117}" type="sibTrans" cxnId="{2F502E28-2BCF-4D48-A91D-938EBE1C1758}">
      <dgm:prSet/>
      <dgm:spPr/>
      <dgm:t>
        <a:bodyPr/>
        <a:lstStyle/>
        <a:p>
          <a:endParaRPr lang="lv-LV"/>
        </a:p>
      </dgm:t>
    </dgm:pt>
    <dgm:pt modelId="{B9AA55E8-9E00-4D0E-A72E-2B9CE59A3A4E}">
      <dgm:prSet phldrT="[Text]"/>
      <dgm:spPr/>
      <dgm:t>
        <a:bodyPr/>
        <a:lstStyle/>
        <a:p>
          <a:r>
            <a:rPr lang="en-US" u="sng" noProof="0" dirty="0" smtClean="0"/>
            <a:t>Reforms </a:t>
          </a:r>
          <a:r>
            <a:rPr lang="en-US" u="sng" dirty="0" smtClean="0"/>
            <a:t>enter into force</a:t>
          </a:r>
          <a:endParaRPr lang="lv-LV" dirty="0"/>
        </a:p>
      </dgm:t>
    </dgm:pt>
    <dgm:pt modelId="{EFF9685C-DC6E-4EE3-8346-C50499CC7C7F}" type="parTrans" cxnId="{B1DC950D-A7C4-4E81-AD1C-C1B796F71D67}">
      <dgm:prSet/>
      <dgm:spPr/>
      <dgm:t>
        <a:bodyPr/>
        <a:lstStyle/>
        <a:p>
          <a:endParaRPr lang="lv-LV"/>
        </a:p>
      </dgm:t>
    </dgm:pt>
    <dgm:pt modelId="{937B1FC8-1D84-47BF-9FDA-4D2033BF623E}" type="sibTrans" cxnId="{B1DC950D-A7C4-4E81-AD1C-C1B796F71D67}">
      <dgm:prSet/>
      <dgm:spPr/>
      <dgm:t>
        <a:bodyPr/>
        <a:lstStyle/>
        <a:p>
          <a:endParaRPr lang="lv-LV"/>
        </a:p>
      </dgm:t>
    </dgm:pt>
    <dgm:pt modelId="{3218093E-F059-49A3-B20F-E9B8B2F8737E}" type="pres">
      <dgm:prSet presAssocID="{48364544-18DA-4648-8EDC-2935EB8A27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459EC864-43A9-4AB7-80F4-FDB720B17654}" type="pres">
      <dgm:prSet presAssocID="{A04473BA-D6B1-4B1D-806F-AEDF51A65E6E}" presName="boxAndChildren" presStyleCnt="0"/>
      <dgm:spPr/>
    </dgm:pt>
    <dgm:pt modelId="{F1D9D703-35FF-41EA-9470-9413205E9DEA}" type="pres">
      <dgm:prSet presAssocID="{A04473BA-D6B1-4B1D-806F-AEDF51A65E6E}" presName="parentTextBox" presStyleLbl="node1" presStyleIdx="0" presStyleCnt="4"/>
      <dgm:spPr/>
      <dgm:t>
        <a:bodyPr/>
        <a:lstStyle/>
        <a:p>
          <a:endParaRPr lang="lv-LV"/>
        </a:p>
      </dgm:t>
    </dgm:pt>
    <dgm:pt modelId="{011F8B16-832B-4C2B-B42F-F19E1EED8502}" type="pres">
      <dgm:prSet presAssocID="{A04473BA-D6B1-4B1D-806F-AEDF51A65E6E}" presName="entireBox" presStyleLbl="node1" presStyleIdx="0" presStyleCnt="4" custLinFactNeighborY="3958"/>
      <dgm:spPr/>
      <dgm:t>
        <a:bodyPr/>
        <a:lstStyle/>
        <a:p>
          <a:endParaRPr lang="lv-LV"/>
        </a:p>
      </dgm:t>
    </dgm:pt>
    <dgm:pt modelId="{14B04979-1505-4757-AEA7-A25C9E68CFF2}" type="pres">
      <dgm:prSet presAssocID="{A04473BA-D6B1-4B1D-806F-AEDF51A65E6E}" presName="descendantBox" presStyleCnt="0"/>
      <dgm:spPr/>
    </dgm:pt>
    <dgm:pt modelId="{C23D1008-08CA-48F4-A4E5-3A97B28819F2}" type="pres">
      <dgm:prSet presAssocID="{B9AA55E8-9E00-4D0E-A72E-2B9CE59A3A4E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2CFC472-6761-4691-979D-10A3C907FCED}" type="pres">
      <dgm:prSet presAssocID="{87695904-6FB0-4D93-8141-CC9936372B8C}" presName="sp" presStyleCnt="0"/>
      <dgm:spPr/>
    </dgm:pt>
    <dgm:pt modelId="{764FE599-7C28-47FF-860C-B3E47B4F5CB6}" type="pres">
      <dgm:prSet presAssocID="{4B1F13BB-BBDE-4457-BE8A-8C84F3BBDF25}" presName="arrowAndChildren" presStyleCnt="0"/>
      <dgm:spPr/>
    </dgm:pt>
    <dgm:pt modelId="{A33F1BF3-9FF3-4151-8189-D827E76B817E}" type="pres">
      <dgm:prSet presAssocID="{4B1F13BB-BBDE-4457-BE8A-8C84F3BBDF25}" presName="parentTextArrow" presStyleLbl="node1" presStyleIdx="0" presStyleCnt="4"/>
      <dgm:spPr/>
      <dgm:t>
        <a:bodyPr/>
        <a:lstStyle/>
        <a:p>
          <a:endParaRPr lang="lv-LV"/>
        </a:p>
      </dgm:t>
    </dgm:pt>
    <dgm:pt modelId="{7D3AAC1D-0E56-4801-A4E7-9EF0EF0B3800}" type="pres">
      <dgm:prSet presAssocID="{4B1F13BB-BBDE-4457-BE8A-8C84F3BBDF25}" presName="arrow" presStyleLbl="node1" presStyleIdx="1" presStyleCnt="4"/>
      <dgm:spPr/>
      <dgm:t>
        <a:bodyPr/>
        <a:lstStyle/>
        <a:p>
          <a:endParaRPr lang="lv-LV"/>
        </a:p>
      </dgm:t>
    </dgm:pt>
    <dgm:pt modelId="{AB0A8C9A-5A4E-4CF4-ACCB-3202F775B93D}" type="pres">
      <dgm:prSet presAssocID="{4B1F13BB-BBDE-4457-BE8A-8C84F3BBDF25}" presName="descendantArrow" presStyleCnt="0"/>
      <dgm:spPr/>
    </dgm:pt>
    <dgm:pt modelId="{00914AE2-E284-40C1-A50A-B9A1468FE0D8}" type="pres">
      <dgm:prSet presAssocID="{527F8027-77EF-433A-BC48-13EF52C438F2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8452C74-E94D-4519-92E1-FD5CD426B571}" type="pres">
      <dgm:prSet presAssocID="{60787759-187E-4DFF-8543-431F80FB7CB3}" presName="sp" presStyleCnt="0"/>
      <dgm:spPr/>
    </dgm:pt>
    <dgm:pt modelId="{2A2D94ED-06DC-4847-AFAE-31B4EEB3D479}" type="pres">
      <dgm:prSet presAssocID="{366A711F-D7B6-4A4A-B991-1EDD9D5E79FE}" presName="arrowAndChildren" presStyleCnt="0"/>
      <dgm:spPr/>
    </dgm:pt>
    <dgm:pt modelId="{6206FA22-CCD0-4E7F-9D65-E24BE23BB3B6}" type="pres">
      <dgm:prSet presAssocID="{366A711F-D7B6-4A4A-B991-1EDD9D5E79FE}" presName="parentTextArrow" presStyleLbl="node1" presStyleIdx="1" presStyleCnt="4"/>
      <dgm:spPr/>
      <dgm:t>
        <a:bodyPr/>
        <a:lstStyle/>
        <a:p>
          <a:endParaRPr lang="lv-LV"/>
        </a:p>
      </dgm:t>
    </dgm:pt>
    <dgm:pt modelId="{C1D5B2AC-87D4-44A1-A52F-5A5DA2F54489}" type="pres">
      <dgm:prSet presAssocID="{366A711F-D7B6-4A4A-B991-1EDD9D5E79FE}" presName="arrow" presStyleLbl="node1" presStyleIdx="2" presStyleCnt="4"/>
      <dgm:spPr/>
      <dgm:t>
        <a:bodyPr/>
        <a:lstStyle/>
        <a:p>
          <a:endParaRPr lang="lv-LV"/>
        </a:p>
      </dgm:t>
    </dgm:pt>
    <dgm:pt modelId="{F6F6C338-1043-49FE-9EDB-1EB2F50B99A3}" type="pres">
      <dgm:prSet presAssocID="{366A711F-D7B6-4A4A-B991-1EDD9D5E79FE}" presName="descendantArrow" presStyleCnt="0"/>
      <dgm:spPr/>
    </dgm:pt>
    <dgm:pt modelId="{4A0560EE-1CE5-4B80-9156-F4F89E8E1553}" type="pres">
      <dgm:prSet presAssocID="{81325162-3941-448C-A6D0-E8B1D317F90B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A441E4A-643C-434F-8312-1A2A73ECD7D3}" type="pres">
      <dgm:prSet presAssocID="{6D3700C0-4C69-4A16-BA4A-AEF76F248ABB}" presName="sp" presStyleCnt="0"/>
      <dgm:spPr/>
    </dgm:pt>
    <dgm:pt modelId="{B45BBC60-61A8-4181-A1E4-8D63A1210C57}" type="pres">
      <dgm:prSet presAssocID="{7C9B0AA9-75AF-4EC8-9367-FFD62ACD99C7}" presName="arrowAndChildren" presStyleCnt="0"/>
      <dgm:spPr/>
    </dgm:pt>
    <dgm:pt modelId="{34F265E2-D6D6-4900-882D-1D41331EEE9D}" type="pres">
      <dgm:prSet presAssocID="{7C9B0AA9-75AF-4EC8-9367-FFD62ACD99C7}" presName="parentTextArrow" presStyleLbl="node1" presStyleIdx="2" presStyleCnt="4"/>
      <dgm:spPr/>
      <dgm:t>
        <a:bodyPr/>
        <a:lstStyle/>
        <a:p>
          <a:endParaRPr lang="lv-LV"/>
        </a:p>
      </dgm:t>
    </dgm:pt>
    <dgm:pt modelId="{4F2B0126-A133-4595-B751-A1EEBB723F28}" type="pres">
      <dgm:prSet presAssocID="{7C9B0AA9-75AF-4EC8-9367-FFD62ACD99C7}" presName="arrow" presStyleLbl="node1" presStyleIdx="3" presStyleCnt="4" custLinFactNeighborX="126" custLinFactNeighborY="-23505"/>
      <dgm:spPr/>
      <dgm:t>
        <a:bodyPr/>
        <a:lstStyle/>
        <a:p>
          <a:endParaRPr lang="lv-LV"/>
        </a:p>
      </dgm:t>
    </dgm:pt>
    <dgm:pt modelId="{3597848B-3BF6-4CEE-A4A3-D4B0BF7D7266}" type="pres">
      <dgm:prSet presAssocID="{7C9B0AA9-75AF-4EC8-9367-FFD62ACD99C7}" presName="descendantArrow" presStyleCnt="0"/>
      <dgm:spPr/>
    </dgm:pt>
    <dgm:pt modelId="{B9EBC757-BFA7-4E77-A3F8-7FA24A78EAE0}" type="pres">
      <dgm:prSet presAssocID="{69A8F1C8-0584-4459-9321-BAF8CAF2C5A7}" presName="childTextArrow" presStyleLbl="fgAccFollowNode1" presStyleIdx="3" presStyleCnt="4" custLinFactNeighborX="875" custLinFactNeighborY="-212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36C1121B-6862-4BB8-ABBF-ADFEB04BAA44}" type="presOf" srcId="{366A711F-D7B6-4A4A-B991-1EDD9D5E79FE}" destId="{6206FA22-CCD0-4E7F-9D65-E24BE23BB3B6}" srcOrd="0" destOrd="0" presId="urn:microsoft.com/office/officeart/2005/8/layout/process4"/>
    <dgm:cxn modelId="{945E02B3-3FD3-4DBE-B7C2-64E29ACA3C37}" type="presOf" srcId="{A04473BA-D6B1-4B1D-806F-AEDF51A65E6E}" destId="{F1D9D703-35FF-41EA-9470-9413205E9DEA}" srcOrd="0" destOrd="0" presId="urn:microsoft.com/office/officeart/2005/8/layout/process4"/>
    <dgm:cxn modelId="{030FFA4B-5118-4456-919E-7A1A1F257198}" srcId="{48364544-18DA-4648-8EDC-2935EB8A27E7}" destId="{4B1F13BB-BBDE-4457-BE8A-8C84F3BBDF25}" srcOrd="2" destOrd="0" parTransId="{EA972DB2-5735-47EA-B023-1D4985650CF5}" sibTransId="{87695904-6FB0-4D93-8141-CC9936372B8C}"/>
    <dgm:cxn modelId="{0FD1EBAD-C97D-4339-98A0-9CC503A52AA8}" type="presOf" srcId="{4B1F13BB-BBDE-4457-BE8A-8C84F3BBDF25}" destId="{7D3AAC1D-0E56-4801-A4E7-9EF0EF0B3800}" srcOrd="1" destOrd="0" presId="urn:microsoft.com/office/officeart/2005/8/layout/process4"/>
    <dgm:cxn modelId="{BCE5396D-78DD-4AFC-A5F9-6CFE16BB8C6E}" srcId="{7C9B0AA9-75AF-4EC8-9367-FFD62ACD99C7}" destId="{69A8F1C8-0584-4459-9321-BAF8CAF2C5A7}" srcOrd="0" destOrd="0" parTransId="{3110F405-7CFB-4E5B-A27B-C77D00547FDF}" sibTransId="{CE77B6A4-EA12-4618-9751-DF271611B448}"/>
    <dgm:cxn modelId="{2D982F19-3B4C-4118-8923-45E1C784F3D5}" type="presOf" srcId="{A04473BA-D6B1-4B1D-806F-AEDF51A65E6E}" destId="{011F8B16-832B-4C2B-B42F-F19E1EED8502}" srcOrd="1" destOrd="0" presId="urn:microsoft.com/office/officeart/2005/8/layout/process4"/>
    <dgm:cxn modelId="{A2AA7D04-69BC-4C82-B00D-BF1B46A4B17C}" type="presOf" srcId="{527F8027-77EF-433A-BC48-13EF52C438F2}" destId="{00914AE2-E284-40C1-A50A-B9A1468FE0D8}" srcOrd="0" destOrd="0" presId="urn:microsoft.com/office/officeart/2005/8/layout/process4"/>
    <dgm:cxn modelId="{CA793D23-4EC8-4151-B41A-76AF56FD0E0C}" srcId="{48364544-18DA-4648-8EDC-2935EB8A27E7}" destId="{7C9B0AA9-75AF-4EC8-9367-FFD62ACD99C7}" srcOrd="0" destOrd="0" parTransId="{145FDBE6-9B83-4BA6-87A7-1E818979C810}" sibTransId="{6D3700C0-4C69-4A16-BA4A-AEF76F248ABB}"/>
    <dgm:cxn modelId="{3720E994-4EB2-4A29-9E2D-B9E030A6965C}" type="presOf" srcId="{7C9B0AA9-75AF-4EC8-9367-FFD62ACD99C7}" destId="{34F265E2-D6D6-4900-882D-1D41331EEE9D}" srcOrd="0" destOrd="0" presId="urn:microsoft.com/office/officeart/2005/8/layout/process4"/>
    <dgm:cxn modelId="{F7B315AA-A737-432C-BBC1-61BEF88CDFC4}" srcId="{48364544-18DA-4648-8EDC-2935EB8A27E7}" destId="{366A711F-D7B6-4A4A-B991-1EDD9D5E79FE}" srcOrd="1" destOrd="0" parTransId="{09B2509E-7166-4273-8E50-75083602E15F}" sibTransId="{60787759-187E-4DFF-8543-431F80FB7CB3}"/>
    <dgm:cxn modelId="{643B6650-BD58-4F90-AFA7-1A6A9118214E}" type="presOf" srcId="{48364544-18DA-4648-8EDC-2935EB8A27E7}" destId="{3218093E-F059-49A3-B20F-E9B8B2F8737E}" srcOrd="0" destOrd="0" presId="urn:microsoft.com/office/officeart/2005/8/layout/process4"/>
    <dgm:cxn modelId="{6984C7A3-D1A4-4221-8EAE-E4D79FDDBC63}" type="presOf" srcId="{69A8F1C8-0584-4459-9321-BAF8CAF2C5A7}" destId="{B9EBC757-BFA7-4E77-A3F8-7FA24A78EAE0}" srcOrd="0" destOrd="0" presId="urn:microsoft.com/office/officeart/2005/8/layout/process4"/>
    <dgm:cxn modelId="{473FFE09-D21E-4218-A907-15CF87F80CB6}" type="presOf" srcId="{366A711F-D7B6-4A4A-B991-1EDD9D5E79FE}" destId="{C1D5B2AC-87D4-44A1-A52F-5A5DA2F54489}" srcOrd="1" destOrd="0" presId="urn:microsoft.com/office/officeart/2005/8/layout/process4"/>
    <dgm:cxn modelId="{191601AC-CD45-4E15-A2C1-CB03F871F913}" srcId="{366A711F-D7B6-4A4A-B991-1EDD9D5E79FE}" destId="{81325162-3941-448C-A6D0-E8B1D317F90B}" srcOrd="0" destOrd="0" parTransId="{9F7A49A1-DAD1-476F-94AB-295AC22D009B}" sibTransId="{EB72699A-DE42-43A1-B294-C4CB2765F92E}"/>
    <dgm:cxn modelId="{024D3C84-597B-425A-A7D3-514341022513}" srcId="{4B1F13BB-BBDE-4457-BE8A-8C84F3BBDF25}" destId="{527F8027-77EF-433A-BC48-13EF52C438F2}" srcOrd="0" destOrd="0" parTransId="{590E2D39-DDEB-4078-A026-5A32249B9CF3}" sibTransId="{060F9A08-E06F-4F0F-86BC-7C489DFB43A5}"/>
    <dgm:cxn modelId="{18FAB36F-83E0-41C1-9C67-EFA245B2700E}" type="presOf" srcId="{B9AA55E8-9E00-4D0E-A72E-2B9CE59A3A4E}" destId="{C23D1008-08CA-48F4-A4E5-3A97B28819F2}" srcOrd="0" destOrd="0" presId="urn:microsoft.com/office/officeart/2005/8/layout/process4"/>
    <dgm:cxn modelId="{3AC8A6FA-CEAF-40F1-8179-596422F75D43}" type="presOf" srcId="{7C9B0AA9-75AF-4EC8-9367-FFD62ACD99C7}" destId="{4F2B0126-A133-4595-B751-A1EEBB723F28}" srcOrd="1" destOrd="0" presId="urn:microsoft.com/office/officeart/2005/8/layout/process4"/>
    <dgm:cxn modelId="{91DD88E0-8327-4A91-A8DC-6F17FA421AE1}" type="presOf" srcId="{4B1F13BB-BBDE-4457-BE8A-8C84F3BBDF25}" destId="{A33F1BF3-9FF3-4151-8189-D827E76B817E}" srcOrd="0" destOrd="0" presId="urn:microsoft.com/office/officeart/2005/8/layout/process4"/>
    <dgm:cxn modelId="{2F502E28-2BCF-4D48-A91D-938EBE1C1758}" srcId="{48364544-18DA-4648-8EDC-2935EB8A27E7}" destId="{A04473BA-D6B1-4B1D-806F-AEDF51A65E6E}" srcOrd="3" destOrd="0" parTransId="{5B4F8D90-0B15-409F-A7C6-90B1040687F5}" sibTransId="{C8C37EB4-238D-4B78-AB09-8D78B8514117}"/>
    <dgm:cxn modelId="{CC74A024-3667-42F9-94D3-DBE3B99EE73E}" type="presOf" srcId="{81325162-3941-448C-A6D0-E8B1D317F90B}" destId="{4A0560EE-1CE5-4B80-9156-F4F89E8E1553}" srcOrd="0" destOrd="0" presId="urn:microsoft.com/office/officeart/2005/8/layout/process4"/>
    <dgm:cxn modelId="{B1DC950D-A7C4-4E81-AD1C-C1B796F71D67}" srcId="{A04473BA-D6B1-4B1D-806F-AEDF51A65E6E}" destId="{B9AA55E8-9E00-4D0E-A72E-2B9CE59A3A4E}" srcOrd="0" destOrd="0" parTransId="{EFF9685C-DC6E-4EE3-8346-C50499CC7C7F}" sibTransId="{937B1FC8-1D84-47BF-9FDA-4D2033BF623E}"/>
    <dgm:cxn modelId="{7B11F068-ED7C-4E8B-8F24-0A9E002140ED}" type="presParOf" srcId="{3218093E-F059-49A3-B20F-E9B8B2F8737E}" destId="{459EC864-43A9-4AB7-80F4-FDB720B17654}" srcOrd="0" destOrd="0" presId="urn:microsoft.com/office/officeart/2005/8/layout/process4"/>
    <dgm:cxn modelId="{24A8976C-C13B-46AE-B3C0-794947E59326}" type="presParOf" srcId="{459EC864-43A9-4AB7-80F4-FDB720B17654}" destId="{F1D9D703-35FF-41EA-9470-9413205E9DEA}" srcOrd="0" destOrd="0" presId="urn:microsoft.com/office/officeart/2005/8/layout/process4"/>
    <dgm:cxn modelId="{B19CCB5E-AAE8-4EC8-A7BC-C5A6ABEB7F06}" type="presParOf" srcId="{459EC864-43A9-4AB7-80F4-FDB720B17654}" destId="{011F8B16-832B-4C2B-B42F-F19E1EED8502}" srcOrd="1" destOrd="0" presId="urn:microsoft.com/office/officeart/2005/8/layout/process4"/>
    <dgm:cxn modelId="{71A728A2-A3E8-4133-B43E-4790F81BC217}" type="presParOf" srcId="{459EC864-43A9-4AB7-80F4-FDB720B17654}" destId="{14B04979-1505-4757-AEA7-A25C9E68CFF2}" srcOrd="2" destOrd="0" presId="urn:microsoft.com/office/officeart/2005/8/layout/process4"/>
    <dgm:cxn modelId="{97C10A2B-5B1C-4329-878B-BCC0ED20F97C}" type="presParOf" srcId="{14B04979-1505-4757-AEA7-A25C9E68CFF2}" destId="{C23D1008-08CA-48F4-A4E5-3A97B28819F2}" srcOrd="0" destOrd="0" presId="urn:microsoft.com/office/officeart/2005/8/layout/process4"/>
    <dgm:cxn modelId="{83CAB83A-2732-492B-A80E-A7023787FF56}" type="presParOf" srcId="{3218093E-F059-49A3-B20F-E9B8B2F8737E}" destId="{82CFC472-6761-4691-979D-10A3C907FCED}" srcOrd="1" destOrd="0" presId="urn:microsoft.com/office/officeart/2005/8/layout/process4"/>
    <dgm:cxn modelId="{70EA2C58-7B83-47C0-AC3C-6622E1BCF2C5}" type="presParOf" srcId="{3218093E-F059-49A3-B20F-E9B8B2F8737E}" destId="{764FE599-7C28-47FF-860C-B3E47B4F5CB6}" srcOrd="2" destOrd="0" presId="urn:microsoft.com/office/officeart/2005/8/layout/process4"/>
    <dgm:cxn modelId="{EE7380D1-7677-4614-ABA3-CD58990A9184}" type="presParOf" srcId="{764FE599-7C28-47FF-860C-B3E47B4F5CB6}" destId="{A33F1BF3-9FF3-4151-8189-D827E76B817E}" srcOrd="0" destOrd="0" presId="urn:microsoft.com/office/officeart/2005/8/layout/process4"/>
    <dgm:cxn modelId="{3417527A-B111-4652-B747-B72732EE72A9}" type="presParOf" srcId="{764FE599-7C28-47FF-860C-B3E47B4F5CB6}" destId="{7D3AAC1D-0E56-4801-A4E7-9EF0EF0B3800}" srcOrd="1" destOrd="0" presId="urn:microsoft.com/office/officeart/2005/8/layout/process4"/>
    <dgm:cxn modelId="{2C69E547-5FBA-4303-A3DA-053DC2033250}" type="presParOf" srcId="{764FE599-7C28-47FF-860C-B3E47B4F5CB6}" destId="{AB0A8C9A-5A4E-4CF4-ACCB-3202F775B93D}" srcOrd="2" destOrd="0" presId="urn:microsoft.com/office/officeart/2005/8/layout/process4"/>
    <dgm:cxn modelId="{F8BC289B-FBC4-42DC-A08D-D2BE6FA633C9}" type="presParOf" srcId="{AB0A8C9A-5A4E-4CF4-ACCB-3202F775B93D}" destId="{00914AE2-E284-40C1-A50A-B9A1468FE0D8}" srcOrd="0" destOrd="0" presId="urn:microsoft.com/office/officeart/2005/8/layout/process4"/>
    <dgm:cxn modelId="{AE2A9A4A-F2AB-4C2A-A263-665FB12E789A}" type="presParOf" srcId="{3218093E-F059-49A3-B20F-E9B8B2F8737E}" destId="{98452C74-E94D-4519-92E1-FD5CD426B571}" srcOrd="3" destOrd="0" presId="urn:microsoft.com/office/officeart/2005/8/layout/process4"/>
    <dgm:cxn modelId="{7D68B151-9F0A-488E-8173-66032A428BFF}" type="presParOf" srcId="{3218093E-F059-49A3-B20F-E9B8B2F8737E}" destId="{2A2D94ED-06DC-4847-AFAE-31B4EEB3D479}" srcOrd="4" destOrd="0" presId="urn:microsoft.com/office/officeart/2005/8/layout/process4"/>
    <dgm:cxn modelId="{9883DFFD-B7AF-424B-9E24-9D3F7068FC34}" type="presParOf" srcId="{2A2D94ED-06DC-4847-AFAE-31B4EEB3D479}" destId="{6206FA22-CCD0-4E7F-9D65-E24BE23BB3B6}" srcOrd="0" destOrd="0" presId="urn:microsoft.com/office/officeart/2005/8/layout/process4"/>
    <dgm:cxn modelId="{CCDE100D-0396-4418-8200-B29289EC4FC1}" type="presParOf" srcId="{2A2D94ED-06DC-4847-AFAE-31B4EEB3D479}" destId="{C1D5B2AC-87D4-44A1-A52F-5A5DA2F54489}" srcOrd="1" destOrd="0" presId="urn:microsoft.com/office/officeart/2005/8/layout/process4"/>
    <dgm:cxn modelId="{47D39ED8-6F8D-4157-813A-2AC40084EA04}" type="presParOf" srcId="{2A2D94ED-06DC-4847-AFAE-31B4EEB3D479}" destId="{F6F6C338-1043-49FE-9EDB-1EB2F50B99A3}" srcOrd="2" destOrd="0" presId="urn:microsoft.com/office/officeart/2005/8/layout/process4"/>
    <dgm:cxn modelId="{33B6FD59-3B16-426E-A169-7C81C9DDA0CA}" type="presParOf" srcId="{F6F6C338-1043-49FE-9EDB-1EB2F50B99A3}" destId="{4A0560EE-1CE5-4B80-9156-F4F89E8E1553}" srcOrd="0" destOrd="0" presId="urn:microsoft.com/office/officeart/2005/8/layout/process4"/>
    <dgm:cxn modelId="{97EE1DDF-90C6-4F01-8DE3-8DD4E9D446B0}" type="presParOf" srcId="{3218093E-F059-49A3-B20F-E9B8B2F8737E}" destId="{6A441E4A-643C-434F-8312-1A2A73ECD7D3}" srcOrd="5" destOrd="0" presId="urn:microsoft.com/office/officeart/2005/8/layout/process4"/>
    <dgm:cxn modelId="{EC6D4CA2-CB36-4298-BD2F-55252E7C313E}" type="presParOf" srcId="{3218093E-F059-49A3-B20F-E9B8B2F8737E}" destId="{B45BBC60-61A8-4181-A1E4-8D63A1210C57}" srcOrd="6" destOrd="0" presId="urn:microsoft.com/office/officeart/2005/8/layout/process4"/>
    <dgm:cxn modelId="{3BFEAB62-06D3-47AC-90D8-A7F1B522CAED}" type="presParOf" srcId="{B45BBC60-61A8-4181-A1E4-8D63A1210C57}" destId="{34F265E2-D6D6-4900-882D-1D41331EEE9D}" srcOrd="0" destOrd="0" presId="urn:microsoft.com/office/officeart/2005/8/layout/process4"/>
    <dgm:cxn modelId="{7245B6DF-8BA4-4957-930B-CF863E8C7DAA}" type="presParOf" srcId="{B45BBC60-61A8-4181-A1E4-8D63A1210C57}" destId="{4F2B0126-A133-4595-B751-A1EEBB723F28}" srcOrd="1" destOrd="0" presId="urn:microsoft.com/office/officeart/2005/8/layout/process4"/>
    <dgm:cxn modelId="{093DA79F-DB5A-4473-91C7-460801F778AF}" type="presParOf" srcId="{B45BBC60-61A8-4181-A1E4-8D63A1210C57}" destId="{3597848B-3BF6-4CEE-A4A3-D4B0BF7D7266}" srcOrd="2" destOrd="0" presId="urn:microsoft.com/office/officeart/2005/8/layout/process4"/>
    <dgm:cxn modelId="{65AFAA18-2576-4651-AA34-03A43D6A6F43}" type="presParOf" srcId="{3597848B-3BF6-4CEE-A4A3-D4B0BF7D7266}" destId="{B9EBC757-BFA7-4E77-A3F8-7FA24A78EAE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6213B8-CADE-4939-8DB1-98EA52FC8AFD}">
      <dsp:nvSpPr>
        <dsp:cNvPr id="0" name=""/>
        <dsp:cNvSpPr/>
      </dsp:nvSpPr>
      <dsp:spPr>
        <a:xfrm rot="21300000">
          <a:off x="18706" y="1685100"/>
          <a:ext cx="6058586" cy="693799"/>
        </a:xfrm>
        <a:prstGeom prst="mathMinus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911E10-BB57-4361-B565-8328D53687DC}">
      <dsp:nvSpPr>
        <dsp:cNvPr id="0" name=""/>
        <dsp:cNvSpPr/>
      </dsp:nvSpPr>
      <dsp:spPr>
        <a:xfrm>
          <a:off x="731520" y="203200"/>
          <a:ext cx="1828800" cy="1625600"/>
        </a:xfrm>
        <a:prstGeom prst="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51693-30A5-4E5E-8172-E38D5A945C1B}">
      <dsp:nvSpPr>
        <dsp:cNvPr id="0" name=""/>
        <dsp:cNvSpPr/>
      </dsp:nvSpPr>
      <dsp:spPr>
        <a:xfrm>
          <a:off x="3230880" y="0"/>
          <a:ext cx="1950720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High rate of people subjected to at-risk-of-poverty</a:t>
          </a:r>
          <a:endParaRPr lang="en-US" sz="2000" kern="1200" noProof="0" dirty="0"/>
        </a:p>
      </dsp:txBody>
      <dsp:txXfrm>
        <a:off x="3230880" y="0"/>
        <a:ext cx="1950720" cy="1706880"/>
      </dsp:txXfrm>
    </dsp:sp>
    <dsp:sp modelId="{CA6E5E32-ECB0-49E5-82ED-E0271F4FB60C}">
      <dsp:nvSpPr>
        <dsp:cNvPr id="0" name=""/>
        <dsp:cNvSpPr/>
      </dsp:nvSpPr>
      <dsp:spPr>
        <a:xfrm>
          <a:off x="3535680" y="2235200"/>
          <a:ext cx="1828800" cy="1625600"/>
        </a:xfrm>
        <a:prstGeom prst="upArrow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CEFEF1-8B9B-497D-9873-7237C7E74CD1}">
      <dsp:nvSpPr>
        <dsp:cNvPr id="0" name=""/>
        <dsp:cNvSpPr/>
      </dsp:nvSpPr>
      <dsp:spPr>
        <a:xfrm>
          <a:off x="914400" y="2357120"/>
          <a:ext cx="1950720" cy="1706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Marked income inequality</a:t>
          </a:r>
          <a:endParaRPr lang="en-US" sz="2000" kern="1200" noProof="0" dirty="0"/>
        </a:p>
      </dsp:txBody>
      <dsp:txXfrm>
        <a:off x="914400" y="2357120"/>
        <a:ext cx="1950720" cy="1706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17684B-55B1-4CFF-8B54-166E6AE78CB8}">
      <dsp:nvSpPr>
        <dsp:cNvPr id="0" name=""/>
        <dsp:cNvSpPr/>
      </dsp:nvSpPr>
      <dsp:spPr>
        <a:xfrm>
          <a:off x="758381" y="0"/>
          <a:ext cx="7268212" cy="454263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B9C291-82B0-46C7-994E-913F1F5BEB02}">
      <dsp:nvSpPr>
        <dsp:cNvPr id="0" name=""/>
        <dsp:cNvSpPr/>
      </dsp:nvSpPr>
      <dsp:spPr>
        <a:xfrm>
          <a:off x="1474300" y="3377901"/>
          <a:ext cx="167168" cy="16716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10E044-9921-421B-AD75-37CD28B9B613}">
      <dsp:nvSpPr>
        <dsp:cNvPr id="0" name=""/>
        <dsp:cNvSpPr/>
      </dsp:nvSpPr>
      <dsp:spPr>
        <a:xfrm>
          <a:off x="1557885" y="3461486"/>
          <a:ext cx="1242864" cy="10811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579" tIns="0" rIns="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20</a:t>
          </a:r>
          <a:r>
            <a:rPr lang="lv-LV" sz="1300" b="1" kern="1200" noProof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1 </a:t>
          </a:r>
          <a:r>
            <a:rPr lang="en-US" sz="1300" b="1" kern="1200" noProof="0" dirty="0" err="1" smtClean="0">
              <a:latin typeface="Times New Roman" pitchFamily="18" charset="0"/>
              <a:cs typeface="Times New Roman" pitchFamily="18" charset="0"/>
            </a:rPr>
            <a:t>ths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. employed people are needy 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(2,8% from all employed)</a:t>
          </a:r>
          <a:endParaRPr lang="en-US" sz="1300" b="0" kern="1200" noProof="0" dirty="0"/>
        </a:p>
      </dsp:txBody>
      <dsp:txXfrm>
        <a:off x="1557885" y="3461486"/>
        <a:ext cx="1242864" cy="1081146"/>
      </dsp:txXfrm>
    </dsp:sp>
    <dsp:sp modelId="{4DD59DE3-C237-47B2-B336-D81E6E7B2373}">
      <dsp:nvSpPr>
        <dsp:cNvPr id="0" name=""/>
        <dsp:cNvSpPr/>
      </dsp:nvSpPr>
      <dsp:spPr>
        <a:xfrm>
          <a:off x="2655385" y="2321285"/>
          <a:ext cx="290728" cy="290728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B6453-0D3B-4CF9-86BD-21FD92E13211}">
      <dsp:nvSpPr>
        <dsp:cNvPr id="0" name=""/>
        <dsp:cNvSpPr/>
      </dsp:nvSpPr>
      <dsp:spPr>
        <a:xfrm>
          <a:off x="2800749" y="2466649"/>
          <a:ext cx="1526324" cy="2075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051" tIns="0" rIns="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70</a:t>
          </a:r>
          <a:r>
            <a:rPr lang="lv-LV" sz="1300" b="1" kern="1200" noProof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5 </a:t>
          </a:r>
          <a:r>
            <a:rPr lang="en-US" sz="1300" b="1" kern="1200" noProof="0" dirty="0" err="1" smtClean="0">
              <a:latin typeface="Times New Roman" pitchFamily="18" charset="0"/>
              <a:cs typeface="Times New Roman" pitchFamily="18" charset="0"/>
            </a:rPr>
            <a:t>ths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. retired people 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or</a:t>
          </a:r>
          <a:r>
            <a:rPr lang="lv-LV" sz="1300" b="1" kern="1200" noProof="0" dirty="0" smtClean="0">
              <a:latin typeface="Times New Roman" pitchFamily="18" charset="0"/>
              <a:cs typeface="Times New Roman" pitchFamily="18" charset="0"/>
            </a:rPr>
            <a:t> 12,3% 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of all pension </a:t>
          </a:r>
          <a:r>
            <a:rPr lang="lv-LV" sz="1300" b="0" kern="1200" noProof="0" dirty="0" smtClean="0">
              <a:latin typeface="Times New Roman" pitchFamily="18" charset="0"/>
              <a:cs typeface="Times New Roman" pitchFamily="18" charset="0"/>
            </a:rPr>
            <a:t>recipients </a:t>
          </a:r>
          <a:r>
            <a:rPr lang="en-US" sz="1300" kern="1200" noProof="0" dirty="0" smtClean="0">
              <a:latin typeface="Times New Roman" pitchFamily="18" charset="0"/>
              <a:cs typeface="Times New Roman" pitchFamily="18" charset="0"/>
            </a:rPr>
            <a:t>receive pensions up to 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12</a:t>
          </a:r>
          <a:r>
            <a:rPr lang="lv-LV" sz="1300" b="1" kern="1200" noProof="0" dirty="0" smtClean="0">
              <a:latin typeface="Times New Roman" pitchFamily="18" charset="0"/>
              <a:cs typeface="Times New Roman" pitchFamily="18" charset="0"/>
            </a:rPr>
            <a:t>8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 € per month</a:t>
          </a:r>
          <a:endParaRPr lang="en-US" sz="1300" b="1" kern="1200" noProof="0" dirty="0"/>
        </a:p>
      </dsp:txBody>
      <dsp:txXfrm>
        <a:off x="2800749" y="2466649"/>
        <a:ext cx="1526324" cy="2075983"/>
      </dsp:txXfrm>
    </dsp:sp>
    <dsp:sp modelId="{1196665C-EB29-4C68-8D1F-7157127CFC0C}">
      <dsp:nvSpPr>
        <dsp:cNvPr id="0" name=""/>
        <dsp:cNvSpPr/>
      </dsp:nvSpPr>
      <dsp:spPr>
        <a:xfrm>
          <a:off x="4163539" y="1542678"/>
          <a:ext cx="385215" cy="385215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04B96C-1276-475A-8BED-A4469E1BD36D}">
      <dsp:nvSpPr>
        <dsp:cNvPr id="0" name=""/>
        <dsp:cNvSpPr/>
      </dsp:nvSpPr>
      <dsp:spPr>
        <a:xfrm>
          <a:off x="4356146" y="1735285"/>
          <a:ext cx="1526324" cy="28073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118" tIns="0" rIns="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57</a:t>
          </a:r>
          <a:r>
            <a:rPr lang="lv-LV" sz="1300" b="1" kern="1200" noProof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8 </a:t>
          </a:r>
          <a:r>
            <a:rPr lang="en-US" sz="1300" b="1" kern="1200" noProof="0" dirty="0" err="1" smtClean="0">
              <a:latin typeface="Times New Roman" pitchFamily="18" charset="0"/>
              <a:cs typeface="Times New Roman" pitchFamily="18" charset="0"/>
            </a:rPr>
            <a:t>ths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. families with children are needy 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sz="1300" kern="1200" noProof="0" dirty="0" smtClean="0">
              <a:solidFill>
                <a:schemeClr val="tx1"/>
              </a:solidFill>
            </a:rPr>
            <a:t>≈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32% of all families with children)</a:t>
          </a:r>
          <a:endParaRPr lang="en-US" sz="1300" b="0" kern="1200" noProof="0" dirty="0"/>
        </a:p>
      </dsp:txBody>
      <dsp:txXfrm>
        <a:off x="4356146" y="1735285"/>
        <a:ext cx="1526324" cy="2807347"/>
      </dsp:txXfrm>
    </dsp:sp>
    <dsp:sp modelId="{BC2EE71F-D954-435A-B5EC-095E12DC6131}">
      <dsp:nvSpPr>
        <dsp:cNvPr id="0" name=""/>
        <dsp:cNvSpPr/>
      </dsp:nvSpPr>
      <dsp:spPr>
        <a:xfrm>
          <a:off x="5806155" y="1027543"/>
          <a:ext cx="516043" cy="516043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22EF5A-49D3-4D40-8C8C-919C65D9C488}">
      <dsp:nvSpPr>
        <dsp:cNvPr id="0" name=""/>
        <dsp:cNvSpPr/>
      </dsp:nvSpPr>
      <dsp:spPr>
        <a:xfrm>
          <a:off x="6064176" y="1285565"/>
          <a:ext cx="1526324" cy="32570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441" tIns="0" rIns="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In Latvia there are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 134.4 </a:t>
          </a:r>
          <a:r>
            <a:rPr lang="en-US" sz="1300" b="1" kern="1200" noProof="0" dirty="0" err="1" smtClean="0">
              <a:latin typeface="Times New Roman" pitchFamily="18" charset="0"/>
              <a:cs typeface="Times New Roman" pitchFamily="18" charset="0"/>
            </a:rPr>
            <a:t>th.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 needy persons (families) 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or 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6% 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of total number of population. For about a half (</a:t>
          </a:r>
          <a:r>
            <a:rPr lang="en-US" sz="1300" kern="1200" noProof="0" dirty="0" smtClean="0">
              <a:latin typeface="Times New Roman" pitchFamily="18" charset="0"/>
              <a:cs typeface="Times New Roman" pitchFamily="18" charset="0"/>
            </a:rPr>
            <a:t>48%) 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or 64,4 </a:t>
          </a:r>
          <a:r>
            <a:rPr lang="en-US" sz="1300" b="0" kern="1200" noProof="0" dirty="0" err="1" smtClean="0">
              <a:latin typeface="Times New Roman" pitchFamily="18" charset="0"/>
              <a:cs typeface="Times New Roman" pitchFamily="18" charset="0"/>
            </a:rPr>
            <a:t>ths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. needy people </a:t>
          </a:r>
          <a:r>
            <a:rPr lang="en-US" sz="1300" kern="1200" noProof="0" dirty="0" smtClean="0">
              <a:latin typeface="Times New Roman" pitchFamily="18" charset="0"/>
              <a:cs typeface="Times New Roman" pitchFamily="18" charset="0"/>
            </a:rPr>
            <a:t>(3.2% of all) 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income </a:t>
          </a:r>
          <a:r>
            <a:rPr lang="en-US" sz="1300" b="0" kern="1200" noProof="0" dirty="0" smtClean="0">
              <a:latin typeface="Times New Roman" pitchFamily="18" charset="0"/>
              <a:cs typeface="Times New Roman" pitchFamily="18" charset="0"/>
            </a:rPr>
            <a:t>per month per person </a:t>
          </a:r>
          <a:r>
            <a:rPr lang="en-US" sz="1300" b="1" kern="1200" noProof="0" dirty="0" smtClean="0">
              <a:latin typeface="Times New Roman" pitchFamily="18" charset="0"/>
              <a:cs typeface="Times New Roman" pitchFamily="18" charset="0"/>
            </a:rPr>
            <a:t>does not exceed  50 €/per month</a:t>
          </a:r>
          <a:endParaRPr lang="en-US" sz="1300" b="1" kern="1200" noProof="0" dirty="0"/>
        </a:p>
      </dsp:txBody>
      <dsp:txXfrm>
        <a:off x="6064176" y="1285565"/>
        <a:ext cx="1526324" cy="32570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2F6713-F6DF-4CE6-99B4-D12C77B945D4}">
      <dsp:nvSpPr>
        <dsp:cNvPr id="0" name=""/>
        <dsp:cNvSpPr/>
      </dsp:nvSpPr>
      <dsp:spPr>
        <a:xfrm>
          <a:off x="1589" y="855492"/>
          <a:ext cx="3389052" cy="203343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noProof="0" dirty="0" smtClean="0"/>
            <a:t>Define </a:t>
          </a:r>
          <a:r>
            <a:rPr lang="en-US" sz="2300" u="sng" kern="1200" noProof="0" dirty="0" smtClean="0"/>
            <a:t>adequate</a:t>
          </a:r>
          <a:r>
            <a:rPr lang="en-US" sz="2300" kern="1200" noProof="0" dirty="0" smtClean="0"/>
            <a:t>, </a:t>
          </a:r>
          <a:r>
            <a:rPr lang="en-US" sz="2300" u="sng" kern="1200" noProof="0" dirty="0" smtClean="0"/>
            <a:t>evidence-based </a:t>
          </a:r>
          <a:r>
            <a:rPr lang="en-US" sz="2300" kern="1200" noProof="0" dirty="0" smtClean="0"/>
            <a:t>and </a:t>
          </a:r>
          <a:r>
            <a:rPr lang="en-US" sz="2300" u="sng" kern="1200" noProof="0" dirty="0" smtClean="0"/>
            <a:t>common </a:t>
          </a:r>
          <a:r>
            <a:rPr lang="en-US" sz="2300" kern="1200" noProof="0" dirty="0" smtClean="0"/>
            <a:t>minimum income level in the country</a:t>
          </a:r>
          <a:endParaRPr lang="en-US" sz="2300" kern="1200" noProof="0" dirty="0"/>
        </a:p>
      </dsp:txBody>
      <dsp:txXfrm>
        <a:off x="61146" y="915049"/>
        <a:ext cx="3269938" cy="1914317"/>
      </dsp:txXfrm>
    </dsp:sp>
    <dsp:sp modelId="{4F2AAC5E-283B-4673-8997-5774B298F318}">
      <dsp:nvSpPr>
        <dsp:cNvPr id="0" name=""/>
        <dsp:cNvSpPr/>
      </dsp:nvSpPr>
      <dsp:spPr>
        <a:xfrm>
          <a:off x="3729546" y="1451965"/>
          <a:ext cx="718479" cy="8404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v-LV" sz="1900" kern="1200"/>
        </a:p>
      </dsp:txBody>
      <dsp:txXfrm>
        <a:off x="3729546" y="1620062"/>
        <a:ext cx="502935" cy="504290"/>
      </dsp:txXfrm>
    </dsp:sp>
    <dsp:sp modelId="{AA8C4097-2CA2-4E5B-9A46-07DA8A41361C}">
      <dsp:nvSpPr>
        <dsp:cNvPr id="0" name=""/>
        <dsp:cNvSpPr/>
      </dsp:nvSpPr>
      <dsp:spPr>
        <a:xfrm>
          <a:off x="4746262" y="855492"/>
          <a:ext cx="3389052" cy="2033431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300" kern="1200" noProof="0" dirty="0" smtClean="0"/>
            <a:t>Refer </a:t>
          </a:r>
          <a:r>
            <a:rPr lang="lv-LV" sz="2300" kern="1200" noProof="0" dirty="0" smtClean="0"/>
            <a:t>it </a:t>
          </a:r>
          <a:r>
            <a:rPr lang="en-US" sz="2300" kern="1200" noProof="0" dirty="0" smtClean="0"/>
            <a:t>to </a:t>
          </a:r>
          <a:r>
            <a:rPr lang="en-US" sz="2300" b="1" kern="1200" noProof="0" dirty="0" smtClean="0"/>
            <a:t>all systems </a:t>
          </a:r>
          <a:r>
            <a:rPr lang="en-US" sz="2300" kern="1200" noProof="0" dirty="0" smtClean="0"/>
            <a:t>(taxes, benefits, pensions)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noProof="0" dirty="0" smtClean="0"/>
            <a:t>influencing people income</a:t>
          </a:r>
          <a:endParaRPr lang="en-US" sz="2300" kern="1200" noProof="0" dirty="0"/>
        </a:p>
      </dsp:txBody>
      <dsp:txXfrm>
        <a:off x="4805819" y="915049"/>
        <a:ext cx="3269938" cy="19143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BB076-6617-4770-9BAF-B31125B1F124}">
      <dsp:nvSpPr>
        <dsp:cNvPr id="0" name=""/>
        <dsp:cNvSpPr/>
      </dsp:nvSpPr>
      <dsp:spPr>
        <a:xfrm rot="16200000">
          <a:off x="630069" y="-630069"/>
          <a:ext cx="2232247" cy="3492387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Employed people wit</a:t>
          </a:r>
          <a:r>
            <a:rPr lang="lv-LV" sz="2000" kern="1200" noProof="0" dirty="0" smtClean="0"/>
            <a:t>h</a:t>
          </a:r>
          <a:r>
            <a:rPr lang="en-US" sz="2000" kern="1200" noProof="0" dirty="0" smtClean="0"/>
            <a:t> low remuneration</a:t>
          </a:r>
          <a:endParaRPr lang="en-US" sz="2000" kern="1200" noProof="0" dirty="0"/>
        </a:p>
      </dsp:txBody>
      <dsp:txXfrm rot="5400000">
        <a:off x="0" y="0"/>
        <a:ext cx="3492387" cy="1674186"/>
      </dsp:txXfrm>
    </dsp:sp>
    <dsp:sp modelId="{4E039A64-8E79-42C7-B94F-AD0CAE8C509F}">
      <dsp:nvSpPr>
        <dsp:cNvPr id="0" name=""/>
        <dsp:cNvSpPr/>
      </dsp:nvSpPr>
      <dsp:spPr>
        <a:xfrm>
          <a:off x="3465287" y="0"/>
          <a:ext cx="3492387" cy="2232247"/>
        </a:xfrm>
        <a:prstGeom prst="round1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People with the lowest income (mainly living in rural areas) </a:t>
          </a:r>
          <a:endParaRPr lang="en-US" sz="2000" kern="1200" noProof="0" dirty="0"/>
        </a:p>
      </dsp:txBody>
      <dsp:txXfrm>
        <a:off x="3465287" y="0"/>
        <a:ext cx="3492387" cy="1674186"/>
      </dsp:txXfrm>
    </dsp:sp>
    <dsp:sp modelId="{D884C241-65A0-4FCC-AE6C-AC6863A8D94F}">
      <dsp:nvSpPr>
        <dsp:cNvPr id="0" name=""/>
        <dsp:cNvSpPr/>
      </dsp:nvSpPr>
      <dsp:spPr>
        <a:xfrm rot="10800000">
          <a:off x="0" y="2232247"/>
          <a:ext cx="3492387" cy="2232247"/>
        </a:xfrm>
        <a:prstGeom prst="round1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smtClean="0"/>
            <a:t>Retired people with minimum pensions</a:t>
          </a:r>
          <a:endParaRPr lang="en-US" sz="2400" kern="1200" noProof="0"/>
        </a:p>
      </dsp:txBody>
      <dsp:txXfrm rot="10800000">
        <a:off x="0" y="2790309"/>
        <a:ext cx="3492387" cy="1674186"/>
      </dsp:txXfrm>
    </dsp:sp>
    <dsp:sp modelId="{D8699277-DF8E-486A-9D32-701542F0455F}">
      <dsp:nvSpPr>
        <dsp:cNvPr id="0" name=""/>
        <dsp:cNvSpPr/>
      </dsp:nvSpPr>
      <dsp:spPr>
        <a:xfrm rot="5400000">
          <a:off x="4122458" y="1602178"/>
          <a:ext cx="2232247" cy="3492387"/>
        </a:xfrm>
        <a:prstGeom prst="round1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Households or people subjected to highest poverty risks (e.g., families with children, persons with disability)</a:t>
          </a:r>
          <a:endParaRPr lang="en-US" sz="2000" kern="1200" noProof="0" dirty="0"/>
        </a:p>
      </dsp:txBody>
      <dsp:txXfrm rot="-5400000">
        <a:off x="3492388" y="2790308"/>
        <a:ext cx="3492387" cy="1674186"/>
      </dsp:txXfrm>
    </dsp:sp>
    <dsp:sp modelId="{BE625EE0-1D1A-464F-B21F-772F207FE2D2}">
      <dsp:nvSpPr>
        <dsp:cNvPr id="0" name=""/>
        <dsp:cNvSpPr/>
      </dsp:nvSpPr>
      <dsp:spPr>
        <a:xfrm>
          <a:off x="2444671" y="1674186"/>
          <a:ext cx="2095432" cy="1116123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smtClean="0"/>
            <a:t>162 ths. or  8.1% of population</a:t>
          </a:r>
          <a:endParaRPr lang="en-US" sz="2000" b="1" kern="1200" noProof="0"/>
        </a:p>
      </dsp:txBody>
      <dsp:txXfrm>
        <a:off x="2499156" y="1728671"/>
        <a:ext cx="1986462" cy="10071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3FE795F8-D0CB-4436-9BAC-54FD897EB408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626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B843E777-7E04-4085-B7E3-AF78EF976C3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6065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DCE6254D-0FDD-424B-A1F3-F54B138D03B4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262" y="4686223"/>
            <a:ext cx="5389240" cy="4440077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626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0D656F41-907F-4C61-AE34-BCE2F6E43A1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188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noProof="0" dirty="0" smtClean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F58177-F46F-422C-86D5-D0533C9259C8}" type="slidenum">
              <a:rPr lang="lv-LV" smtClean="0"/>
              <a:pPr>
                <a:defRPr/>
              </a:pPr>
              <a:t>2</a:t>
            </a:fld>
            <a:endParaRPr lang="lv-LV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5391" indent="-225391">
              <a:spcBef>
                <a:spcPct val="0"/>
              </a:spcBef>
            </a:pPr>
            <a:endParaRPr lang="lv-LV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36" indent="-2857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24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95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08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13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34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47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601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ECDC7A8-7812-4A33-B5C4-ABF83F5FA30E}" type="slidenum">
              <a:rPr lang="lv-LV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lv-LV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lv-LV" sz="1100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36" indent="-2857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24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95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08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13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34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47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601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5B22315-7035-405F-9D70-4E29526F06DB}" type="slidenum">
              <a:rPr lang="lv-LV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lv-LV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C5CE19-53C8-416B-AC4E-EA6DA5AA589B}" type="slidenum">
              <a:rPr lang="lv-LV" smtClean="0"/>
              <a:pPr>
                <a:defRPr/>
              </a:pPr>
              <a:t>14</a:t>
            </a:fld>
            <a:endParaRPr lang="lv-LV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5391" indent="-225391">
              <a:spcBef>
                <a:spcPct val="0"/>
              </a:spcBef>
            </a:pPr>
            <a:endParaRPr lang="lv-LV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36" indent="-2857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24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95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08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13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34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47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601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C2D49E4-C27E-44E4-9791-D53951D479EF}" type="slidenum">
              <a:rPr lang="lv-LV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lv-LV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v-LV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36" indent="-2857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24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95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08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13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34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47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601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81788F0-149C-4401-9A94-A7B883AEB330}" type="slidenum">
              <a:rPr lang="lv-LV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lv-LV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D71E15-62FD-45F2-90E6-03AD900F13C6}" type="slidenum">
              <a:rPr lang="lv-LV" smtClean="0"/>
              <a:pPr>
                <a:defRPr/>
              </a:pPr>
              <a:t>3</a:t>
            </a:fld>
            <a:endParaRPr lang="lv-LV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v-LV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36" indent="-2857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24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95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08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13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34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47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601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6A8E10-6652-448A-AFA2-DC3FC5BA906C}" type="slidenum">
              <a:rPr lang="lv-LV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lv-LV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0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1CB320-C433-4F73-B1BA-EA823DA2CB8F}" type="slidenum">
              <a:rPr lang="lv-LV" smtClean="0"/>
              <a:pPr>
                <a:defRPr/>
              </a:pPr>
              <a:t>5</a:t>
            </a:fld>
            <a:endParaRPr lang="lv-LV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endParaRPr lang="lv-LV" sz="1000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8C0F89-8FBD-4FEE-813F-E326FF8B414D}" type="slidenum">
              <a:rPr lang="lv-LV" smtClean="0"/>
              <a:pPr>
                <a:defRPr/>
              </a:pPr>
              <a:t>6</a:t>
            </a:fld>
            <a:endParaRPr lang="lv-LV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CF8D0E-4B40-4AF9-866D-6D62B1BB7183}" type="slidenum">
              <a:rPr lang="lv-LV" smtClean="0"/>
              <a:pPr>
                <a:defRPr/>
              </a:pPr>
              <a:t>7</a:t>
            </a:fld>
            <a:endParaRPr lang="lv-LV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5391" indent="-225391">
              <a:spcBef>
                <a:spcPct val="0"/>
              </a:spcBef>
            </a:pPr>
            <a:endParaRPr lang="lv-LV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36" indent="-2857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24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95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08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13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34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47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601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BDA2D7E-4C37-4EC7-B911-82D03D7D4156}" type="slidenum">
              <a:rPr lang="lv-LV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lv-LV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1CBEDC-B0FE-4776-8D06-8C0FC0C85060}" type="slidenum">
              <a:rPr lang="lv-LV" smtClean="0"/>
              <a:pPr>
                <a:defRPr/>
              </a:pPr>
              <a:t>10</a:t>
            </a:fld>
            <a:endParaRPr lang="lv-LV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v-LV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836" indent="-2857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824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95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083" indent="-22856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213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34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8472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5601" indent="-2285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A1B6CC1-5D9C-4D0E-BD55-1A075827741B}" type="slidenum">
              <a:rPr lang="lv-LV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lv-LV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4086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4617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22329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228613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85841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480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19913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6643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63418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14272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3856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673DF-03C3-496F-BCDA-5B4AA10C4009}" type="datetimeFigureOut">
              <a:rPr lang="lv-LV" smtClean="0"/>
              <a:t>16.12.2014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BC3D2-AA4D-41AC-8A90-C1A61918405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6672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Evija.Kula@lm.gov.lv" TargetMode="External"/><Relationship Id="rId2" Type="http://schemas.openxmlformats.org/officeDocument/2006/relationships/hyperlink" Target="http://www.lm.gov.lv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5927"/>
                </a:solidFill>
                <a:latin typeface="Rockwell" pitchFamily="18" charset="0"/>
              </a:rPr>
              <a:t>Minimum income reform in Latvia</a:t>
            </a:r>
            <a:endParaRPr lang="en-US" sz="4000" dirty="0">
              <a:solidFill>
                <a:srgbClr val="005927"/>
              </a:solidFill>
              <a:latin typeface="Rockwell" pitchFamily="18" charset="0"/>
            </a:endParaRP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691680" y="4293096"/>
            <a:ext cx="6760840" cy="139256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lv-LV" sz="2000" dirty="0" smtClean="0">
                <a:solidFill>
                  <a:srgbClr val="005927"/>
                </a:solidFill>
                <a:latin typeface="Rockwell" pitchFamily="18" charset="0"/>
              </a:rPr>
              <a:t>Evija Kūla</a:t>
            </a:r>
            <a:endParaRPr lang="en-US" sz="2000" dirty="0" smtClean="0">
              <a:solidFill>
                <a:srgbClr val="005927"/>
              </a:solidFill>
              <a:latin typeface="Rockwell" pitchFamily="18" charset="0"/>
            </a:endParaRPr>
          </a:p>
          <a:p>
            <a:pPr algn="r"/>
            <a:r>
              <a:rPr lang="lv-LV" sz="2000" dirty="0" smtClean="0">
                <a:solidFill>
                  <a:srgbClr val="005927"/>
                </a:solidFill>
                <a:latin typeface="Rockwell" pitchFamily="18" charset="0"/>
              </a:rPr>
              <a:t>Senior </a:t>
            </a:r>
            <a:r>
              <a:rPr lang="en-US" sz="2000" dirty="0" smtClean="0">
                <a:solidFill>
                  <a:srgbClr val="005927"/>
                </a:solidFill>
                <a:latin typeface="Rockwell" pitchFamily="18" charset="0"/>
              </a:rPr>
              <a:t>Expert </a:t>
            </a:r>
          </a:p>
          <a:p>
            <a:pPr algn="r"/>
            <a:r>
              <a:rPr lang="en-US" sz="2000" dirty="0" smtClean="0">
                <a:solidFill>
                  <a:srgbClr val="005927"/>
                </a:solidFill>
                <a:latin typeface="Rockwell" pitchFamily="18" charset="0"/>
              </a:rPr>
              <a:t>Department</a:t>
            </a:r>
            <a:r>
              <a:rPr lang="lv-LV" sz="2000" dirty="0" smtClean="0">
                <a:solidFill>
                  <a:srgbClr val="005927"/>
                </a:solidFill>
                <a:latin typeface="Rockwell" pitchFamily="18" charset="0"/>
              </a:rPr>
              <a:t> </a:t>
            </a:r>
            <a:r>
              <a:rPr lang="en-US" sz="2000" dirty="0" smtClean="0">
                <a:solidFill>
                  <a:srgbClr val="005927"/>
                </a:solidFill>
                <a:latin typeface="Rockwell" pitchFamily="18" charset="0"/>
              </a:rPr>
              <a:t>of</a:t>
            </a:r>
            <a:r>
              <a:rPr lang="lv-LV" sz="2000" dirty="0" smtClean="0">
                <a:solidFill>
                  <a:srgbClr val="005927"/>
                </a:solidFill>
                <a:latin typeface="Rockwell" pitchFamily="18" charset="0"/>
              </a:rPr>
              <a:t> </a:t>
            </a:r>
            <a:r>
              <a:rPr lang="en-US" sz="2000" dirty="0" smtClean="0">
                <a:solidFill>
                  <a:srgbClr val="005927"/>
                </a:solidFill>
                <a:latin typeface="Rockwell" pitchFamily="18" charset="0"/>
              </a:rPr>
              <a:t>Social Inclusion and Social Work</a:t>
            </a:r>
            <a:r>
              <a:rPr lang="lv-LV" sz="2000" dirty="0" smtClean="0">
                <a:solidFill>
                  <a:srgbClr val="005927"/>
                </a:solidFill>
                <a:latin typeface="Rockwell" pitchFamily="18" charset="0"/>
              </a:rPr>
              <a:t> </a:t>
            </a:r>
            <a:r>
              <a:rPr lang="en-US" sz="2000" dirty="0" smtClean="0">
                <a:solidFill>
                  <a:srgbClr val="005927"/>
                </a:solidFill>
                <a:latin typeface="Rockwell" pitchFamily="18" charset="0"/>
              </a:rPr>
              <a:t>Policy</a:t>
            </a:r>
          </a:p>
          <a:p>
            <a:pPr algn="r"/>
            <a:r>
              <a:rPr lang="en-US" sz="2000" dirty="0" smtClean="0">
                <a:solidFill>
                  <a:srgbClr val="005927"/>
                </a:solidFill>
                <a:latin typeface="Rockwell" pitchFamily="18" charset="0"/>
              </a:rPr>
              <a:t>Ministry of Welfare of the Republic of Latvia</a:t>
            </a:r>
          </a:p>
          <a:p>
            <a:pPr algn="r"/>
            <a:r>
              <a:rPr lang="lv-LV" sz="2000" dirty="0" smtClean="0">
                <a:solidFill>
                  <a:srgbClr val="005927"/>
                </a:solidFill>
                <a:latin typeface="Rockwell" pitchFamily="18" charset="0"/>
              </a:rPr>
              <a:t>18</a:t>
            </a:r>
            <a:r>
              <a:rPr lang="en-US" sz="2000" dirty="0" smtClean="0">
                <a:solidFill>
                  <a:srgbClr val="005927"/>
                </a:solidFill>
                <a:latin typeface="Rockwell" pitchFamily="18" charset="0"/>
              </a:rPr>
              <a:t>/</a:t>
            </a:r>
            <a:r>
              <a:rPr lang="lv-LV" sz="2000" dirty="0" smtClean="0">
                <a:solidFill>
                  <a:srgbClr val="005927"/>
                </a:solidFill>
                <a:latin typeface="Rockwell" pitchFamily="18" charset="0"/>
              </a:rPr>
              <a:t>12</a:t>
            </a:r>
            <a:r>
              <a:rPr lang="en-US" sz="2000" dirty="0" smtClean="0">
                <a:solidFill>
                  <a:srgbClr val="005927"/>
                </a:solidFill>
                <a:latin typeface="Rockwell" pitchFamily="18" charset="0"/>
              </a:rPr>
              <a:t>/2014</a:t>
            </a:r>
            <a:endParaRPr lang="en-US" sz="2000" dirty="0">
              <a:solidFill>
                <a:srgbClr val="005927"/>
              </a:solidFill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65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lv-LV" sz="3200" b="1" dirty="0">
                <a:solidFill>
                  <a:srgbClr val="005927"/>
                </a:solidFill>
              </a:rPr>
              <a:t>4</a:t>
            </a:r>
            <a:r>
              <a:rPr lang="en-US" sz="3200" b="1" dirty="0" smtClean="0">
                <a:solidFill>
                  <a:srgbClr val="005927"/>
                </a:solidFill>
              </a:rPr>
              <a:t>. What is the proposal?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539240"/>
              </p:ext>
            </p:extLst>
          </p:nvPr>
        </p:nvGraphicFramePr>
        <p:xfrm>
          <a:off x="467544" y="1268760"/>
          <a:ext cx="813690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005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3412"/>
          </a:xfrm>
        </p:spPr>
        <p:txBody>
          <a:bodyPr/>
          <a:lstStyle/>
          <a:p>
            <a:pPr eaLnBrk="1" hangingPunct="1"/>
            <a:r>
              <a:rPr lang="lv-LV" sz="2800" b="1" dirty="0">
                <a:solidFill>
                  <a:srgbClr val="005927"/>
                </a:solidFill>
              </a:rPr>
              <a:t>4</a:t>
            </a:r>
            <a:r>
              <a:rPr lang="en-US" sz="2800" b="1" dirty="0" smtClean="0">
                <a:solidFill>
                  <a:srgbClr val="005927"/>
                </a:solidFill>
              </a:rPr>
              <a:t>. What is the proposal? (2)</a:t>
            </a:r>
            <a:endParaRPr lang="en-US" sz="2800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71600" y="1700808"/>
            <a:ext cx="7330331" cy="2520379"/>
          </a:xfrm>
        </p:spPr>
        <p:txBody>
          <a:bodyPr>
            <a:normAutofit/>
          </a:bodyPr>
          <a:lstStyle/>
          <a:p>
            <a:pPr marL="0" lvl="0" indent="0" algn="just">
              <a:buNone/>
              <a:defRPr/>
            </a:pPr>
            <a:r>
              <a:rPr lang="en-US" sz="2400" dirty="0" smtClean="0"/>
              <a:t>Define the minimum income level upon OECD </a:t>
            </a:r>
            <a:r>
              <a:rPr lang="en-US" sz="2400" dirty="0"/>
              <a:t>poverty </a:t>
            </a:r>
            <a:r>
              <a:rPr lang="en-US" sz="2400" dirty="0" smtClean="0"/>
              <a:t>measurement</a:t>
            </a:r>
            <a:r>
              <a:rPr lang="lv-LV" sz="2400" dirty="0" smtClean="0"/>
              <a:t> </a:t>
            </a:r>
            <a:r>
              <a:rPr lang="en-US" sz="2400" dirty="0" smtClean="0"/>
              <a:t>methodology, setting at </a:t>
            </a:r>
            <a:r>
              <a:rPr lang="en-US" sz="2400" b="1" dirty="0" smtClean="0"/>
              <a:t>40% of national median equalized disposable income</a:t>
            </a:r>
            <a:r>
              <a:rPr lang="en-US" sz="2400" dirty="0" smtClean="0"/>
              <a:t> </a:t>
            </a:r>
            <a:endParaRPr lang="lv-LV" sz="2400" dirty="0" smtClean="0"/>
          </a:p>
          <a:p>
            <a:pPr lvl="0" algn="just">
              <a:defRPr/>
            </a:pPr>
            <a:endParaRPr lang="en-US" sz="2400" dirty="0" smtClean="0"/>
          </a:p>
          <a:p>
            <a:pPr marL="0" lvl="0" indent="0" algn="just">
              <a:buNone/>
              <a:defRPr/>
            </a:pPr>
            <a:r>
              <a:rPr lang="en-US" sz="2400" dirty="0" smtClean="0"/>
              <a:t>Equivalence scales applied - 1 and 0.7</a:t>
            </a:r>
          </a:p>
          <a:p>
            <a:pPr algn="just" eaLnBrk="1" hangingPunct="1">
              <a:defRPr/>
            </a:pPr>
            <a:endParaRPr lang="en-US" sz="2000" b="1" dirty="0" smtClean="0"/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0363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5762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lv-LV" sz="3200" b="1" dirty="0">
                <a:solidFill>
                  <a:srgbClr val="005927"/>
                </a:solidFill>
              </a:rPr>
              <a:t>4</a:t>
            </a:r>
            <a:r>
              <a:rPr lang="en-US" sz="3200" b="1" dirty="0" smtClean="0">
                <a:solidFill>
                  <a:srgbClr val="005927"/>
                </a:solidFill>
              </a:rPr>
              <a:t>. What is the proposal? (3)</a:t>
            </a:r>
            <a:endParaRPr lang="en-US" sz="3200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95288" y="1341438"/>
            <a:ext cx="8229600" cy="3743325"/>
          </a:xfrm>
        </p:spPr>
        <p:txBody>
          <a:bodyPr/>
          <a:lstStyle/>
          <a:p>
            <a:pPr marL="0" indent="0" algn="ctr" eaLnBrk="1" hangingPunct="1">
              <a:spcAft>
                <a:spcPts val="600"/>
              </a:spcAft>
              <a:buFont typeface="Arial" charset="0"/>
              <a:buNone/>
            </a:pPr>
            <a:r>
              <a:rPr lang="en-US" sz="2400" dirty="0" smtClean="0"/>
              <a:t>Refer the minimum income level </a:t>
            </a:r>
            <a:r>
              <a:rPr lang="lv-LV" sz="2400" dirty="0" smtClean="0"/>
              <a:t>to</a:t>
            </a:r>
            <a:r>
              <a:rPr lang="en-US" sz="2400" dirty="0" smtClean="0"/>
              <a:t>:</a:t>
            </a:r>
          </a:p>
          <a:p>
            <a:pPr marL="0" indent="0" algn="ctr" eaLnBrk="1" hangingPunct="1">
              <a:spcAft>
                <a:spcPts val="600"/>
              </a:spcAft>
              <a:buFont typeface="Arial" charset="0"/>
              <a:buNone/>
            </a:pPr>
            <a:endParaRPr lang="en-US" sz="800" dirty="0" smtClean="0"/>
          </a:p>
          <a:p>
            <a:pPr marL="914400" lvl="1" indent="-514350" eaLnBrk="1" hangingPunct="1">
              <a:buFont typeface="Calibri" pitchFamily="34" charset="0"/>
              <a:buAutoNum type="arabicParenR"/>
            </a:pPr>
            <a:r>
              <a:rPr lang="en-US" sz="2400" dirty="0" smtClean="0">
                <a:sym typeface="Wingdings" pitchFamily="2" charset="2"/>
              </a:rPr>
              <a:t>non-taxable minimum </a:t>
            </a:r>
            <a:r>
              <a:rPr lang="en-US" sz="2400" dirty="0" smtClean="0"/>
              <a:t>(75 </a:t>
            </a:r>
            <a:r>
              <a:rPr lang="en-US" sz="2400" dirty="0" smtClean="0">
                <a:sym typeface="Wingdings" pitchFamily="2" charset="2"/>
              </a:rPr>
              <a:t>126 EUR); </a:t>
            </a:r>
          </a:p>
          <a:p>
            <a:pPr marL="914400" lvl="1" indent="-514350" eaLnBrk="1" hangingPunct="1">
              <a:buFont typeface="Calibri" pitchFamily="34" charset="0"/>
              <a:buAutoNum type="arabicParenR"/>
            </a:pPr>
            <a:r>
              <a:rPr lang="en-US" sz="2400" dirty="0" smtClean="0"/>
              <a:t>GMI level (50 </a:t>
            </a:r>
            <a:r>
              <a:rPr lang="en-US" sz="2400" dirty="0" smtClean="0">
                <a:sym typeface="Wingdings" pitchFamily="2" charset="2"/>
              </a:rPr>
              <a:t>126 EUR); </a:t>
            </a:r>
          </a:p>
          <a:p>
            <a:pPr marL="914400" lvl="1" indent="-514350" eaLnBrk="1" hangingPunct="1">
              <a:buFont typeface="Calibri" pitchFamily="34" charset="0"/>
              <a:buAutoNum type="arabicParenR"/>
            </a:pPr>
            <a:r>
              <a:rPr lang="en-US" sz="2400" dirty="0" smtClean="0">
                <a:sym typeface="Wingdings" pitchFamily="2" charset="2"/>
              </a:rPr>
              <a:t>base or social pension (</a:t>
            </a:r>
            <a:r>
              <a:rPr lang="en-US" sz="2400" dirty="0" smtClean="0"/>
              <a:t>70 </a:t>
            </a:r>
            <a:r>
              <a:rPr lang="en-US" sz="2400" dirty="0" smtClean="0">
                <a:sym typeface="Wingdings" pitchFamily="2" charset="2"/>
              </a:rPr>
              <a:t>126 EUR);</a:t>
            </a:r>
          </a:p>
          <a:p>
            <a:pPr marL="914400" lvl="1" indent="-514350" eaLnBrk="1" hangingPunct="1">
              <a:buFont typeface="Calibri" pitchFamily="34" charset="0"/>
              <a:buAutoNum type="arabicParenR"/>
            </a:pPr>
            <a:r>
              <a:rPr lang="en-US" sz="2400" dirty="0" smtClean="0">
                <a:sym typeface="Wingdings" pitchFamily="2" charset="2"/>
              </a:rPr>
              <a:t>state social benefits (in total 17 benefits</a:t>
            </a:r>
            <a:r>
              <a:rPr lang="lv-LV" sz="2400" dirty="0" smtClean="0">
                <a:sym typeface="Wingdings" pitchFamily="2" charset="2"/>
              </a:rPr>
              <a:t>,</a:t>
            </a:r>
            <a:r>
              <a:rPr lang="en-US" sz="2400" dirty="0" smtClean="0">
                <a:sym typeface="Wingdings" pitchFamily="2" charset="2"/>
              </a:rPr>
              <a:t> mainly for families with children);</a:t>
            </a:r>
          </a:p>
          <a:p>
            <a:pPr marL="914400" lvl="1" indent="-514350" eaLnBrk="1" hangingPunct="1">
              <a:buFont typeface="Calibri" pitchFamily="34" charset="0"/>
              <a:buAutoNum type="arabicParenR"/>
            </a:pPr>
            <a:r>
              <a:rPr lang="en-US" sz="2400" dirty="0" smtClean="0">
                <a:sym typeface="Wingdings" pitchFamily="2" charset="2"/>
              </a:rPr>
              <a:t>minimum level for unemployment benefit.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275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lv-LV" sz="3200" b="1" dirty="0" smtClean="0">
                <a:solidFill>
                  <a:srgbClr val="005927"/>
                </a:solidFill>
              </a:rPr>
              <a:t>4</a:t>
            </a:r>
            <a:r>
              <a:rPr lang="en-US" sz="3200" b="1" dirty="0" smtClean="0">
                <a:solidFill>
                  <a:srgbClr val="005927"/>
                </a:solidFill>
              </a:rPr>
              <a:t>. What is the proposal? (4)</a:t>
            </a:r>
            <a:endParaRPr lang="en-US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519" y="1694632"/>
            <a:ext cx="3683000" cy="2836912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 smtClean="0"/>
              <a:t>In addition to minimum income level </a:t>
            </a:r>
            <a:r>
              <a:rPr lang="lv-LV" sz="2400" dirty="0" smtClean="0"/>
              <a:t>a</a:t>
            </a:r>
            <a:r>
              <a:rPr lang="en-US" sz="2400" dirty="0" smtClean="0"/>
              <a:t> </a:t>
            </a:r>
            <a:r>
              <a:rPr lang="en-US" sz="2400" b="1" dirty="0" smtClean="0"/>
              <a:t>new subsistence basket of goods and services </a:t>
            </a:r>
            <a:r>
              <a:rPr lang="en-US" sz="2400" dirty="0" smtClean="0"/>
              <a:t>will be developed</a:t>
            </a:r>
            <a:r>
              <a:rPr lang="lv-LV" sz="2400" b="1" dirty="0" smtClean="0"/>
              <a:t> </a:t>
            </a:r>
            <a:r>
              <a:rPr lang="en-US" sz="2400" dirty="0" smtClean="0"/>
              <a:t>to assess the adequacy and efficiency of newly defined minimum income level</a:t>
            </a:r>
            <a:endParaRPr lang="en-US" sz="2400" dirty="0"/>
          </a:p>
        </p:txBody>
      </p:sp>
      <p:pic>
        <p:nvPicPr>
          <p:cNvPr id="14340" name="Picture 2" descr="http://news.bbcimg.co.uk/media/images/67600000/jpg/_67600416_1341881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557338"/>
            <a:ext cx="4886325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940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lv-LV" sz="3200" b="1" dirty="0"/>
              <a:t>5</a:t>
            </a:r>
            <a:r>
              <a:rPr lang="en-US" sz="3200" b="1" dirty="0" smtClean="0"/>
              <a:t>. Who will be beneficiaries?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05918959"/>
              </p:ext>
            </p:extLst>
          </p:nvPr>
        </p:nvGraphicFramePr>
        <p:xfrm>
          <a:off x="1115616" y="1124744"/>
          <a:ext cx="698477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369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lv-LV" sz="2800" b="1" dirty="0" smtClean="0"/>
              <a:t/>
            </a:r>
            <a:br>
              <a:rPr lang="lv-LV" sz="2800" b="1" dirty="0" smtClean="0"/>
            </a:br>
            <a:r>
              <a:rPr lang="lv-LV" sz="2800" b="1" dirty="0" smtClean="0"/>
              <a:t/>
            </a:r>
            <a:br>
              <a:rPr lang="lv-LV" sz="2800" b="1" dirty="0" smtClean="0"/>
            </a:br>
            <a:r>
              <a:rPr lang="lv-LV" sz="2800" b="1" dirty="0"/>
              <a:t/>
            </a:r>
            <a:br>
              <a:rPr lang="lv-LV" sz="2800" b="1" dirty="0"/>
            </a:br>
            <a:r>
              <a:rPr lang="lv-LV" sz="2800" b="1" dirty="0" smtClean="0"/>
              <a:t/>
            </a:r>
            <a:br>
              <a:rPr lang="lv-LV" sz="2800" b="1" dirty="0" smtClean="0"/>
            </a:br>
            <a:r>
              <a:rPr lang="lv-LV" sz="2800" b="1" dirty="0" smtClean="0"/>
              <a:t>6</a:t>
            </a:r>
            <a:r>
              <a:rPr lang="en-US" sz="2800" b="1" dirty="0" smtClean="0"/>
              <a:t>. What are the challenges?</a:t>
            </a:r>
            <a:r>
              <a:rPr lang="lv-LV" sz="2800" b="1" dirty="0" smtClean="0"/>
              <a:t/>
            </a:r>
            <a:br>
              <a:rPr lang="lv-LV" sz="2800" b="1" dirty="0" smtClean="0"/>
            </a:br>
            <a:r>
              <a:rPr lang="lv-LV" sz="2400" dirty="0" smtClean="0"/>
              <a:t/>
            </a:r>
            <a:br>
              <a:rPr lang="lv-LV" sz="2400" dirty="0" smtClean="0"/>
            </a:br>
            <a:r>
              <a:rPr lang="lv-LV" sz="2000" dirty="0"/>
              <a:t/>
            </a:r>
            <a:br>
              <a:rPr lang="lv-LV" sz="2000" dirty="0"/>
            </a:br>
            <a:r>
              <a:rPr lang="lv-LV" sz="2400" dirty="0"/>
              <a:t/>
            </a:r>
            <a:br>
              <a:rPr lang="lv-LV" sz="2400" dirty="0"/>
            </a:br>
            <a:r>
              <a:rPr lang="en-US" sz="2800" b="1" dirty="0" smtClean="0"/>
              <a:t> </a:t>
            </a:r>
            <a:endParaRPr lang="en-US" sz="2800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544788"/>
              </p:ext>
            </p:extLst>
          </p:nvPr>
        </p:nvGraphicFramePr>
        <p:xfrm>
          <a:off x="1115616" y="1196752"/>
          <a:ext cx="6779096" cy="3484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519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435975" cy="4905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b="1" dirty="0" smtClean="0">
                <a:hlinkClick r:id="" action="ppaction://hlinkshowjump?jump=previousslide"/>
              </a:rPr>
              <a:t>Average, lowest and highest income margins across quintiles</a:t>
            </a:r>
            <a:endParaRPr lang="en-US" sz="2000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802664"/>
              </p:ext>
            </p:extLst>
          </p:nvPr>
        </p:nvGraphicFramePr>
        <p:xfrm>
          <a:off x="1258888" y="981075"/>
          <a:ext cx="7561262" cy="419100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184460"/>
                <a:gridCol w="881458"/>
                <a:gridCol w="1749144"/>
                <a:gridCol w="1652735"/>
                <a:gridCol w="2093465"/>
              </a:tblGrid>
              <a:tr h="61916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dirty="0" smtClean="0">
                          <a:effectLst/>
                        </a:rPr>
                        <a:t>Monthly income per one HH member,  euro in 2012</a:t>
                      </a:r>
                    </a:p>
                    <a:p>
                      <a:pPr algn="ctr" fontAlgn="b"/>
                      <a:r>
                        <a:rPr lang="en-US" sz="1800" u="none" strike="noStrike" noProof="0" dirty="0" smtClean="0">
                          <a:effectLst/>
                        </a:rPr>
                        <a:t> (EU</a:t>
                      </a:r>
                      <a:r>
                        <a:rPr lang="en-US" sz="1800" u="none" strike="noStrike" baseline="0" noProof="0" dirty="0" smtClean="0">
                          <a:effectLst/>
                        </a:rPr>
                        <a:t> SILC 2013 data)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lv-LV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lv-LV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510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 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 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average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lowest margin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highest margin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</a:tr>
              <a:tr h="510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Latvia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 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319.90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US" sz="18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</a:tr>
              <a:tr h="510262">
                <a:tc rowSpan="5">
                  <a:txBody>
                    <a:bodyPr/>
                    <a:lstStyle/>
                    <a:p>
                      <a:pPr algn="ctr" fontAlgn="ctr"/>
                      <a:endParaRPr lang="en-US" sz="1800" u="none" strike="noStrike" noProof="0" smtClean="0">
                        <a:effectLst/>
                      </a:endParaRPr>
                    </a:p>
                    <a:p>
                      <a:pPr algn="ctr" fontAlgn="ctr"/>
                      <a:endParaRPr lang="en-US" sz="1800" u="none" strike="noStrike" noProof="0" smtClean="0">
                        <a:effectLst/>
                      </a:endParaRPr>
                    </a:p>
                    <a:p>
                      <a:pPr algn="ctr" fontAlgn="ctr"/>
                      <a:endParaRPr lang="en-US" sz="1800" u="none" strike="noStrike" noProof="0" smtClean="0">
                        <a:effectLst/>
                      </a:endParaRPr>
                    </a:p>
                    <a:p>
                      <a:pPr algn="ctr" fontAlgn="ctr"/>
                      <a:endParaRPr lang="en-US" sz="1800" u="none" strike="noStrike" noProof="0" smtClean="0">
                        <a:effectLst/>
                      </a:endParaRPr>
                    </a:p>
                    <a:p>
                      <a:pPr algn="ctr" fontAlgn="ctr"/>
                      <a:endParaRPr lang="en-US" sz="1800" u="none" strike="noStrike" noProof="0" smtClean="0">
                        <a:effectLst/>
                      </a:endParaRPr>
                    </a:p>
                    <a:p>
                      <a:pPr algn="ctr" fontAlgn="ctr"/>
                      <a:endParaRPr lang="en-US" sz="1800" u="none" strike="noStrike" noProof="0" smtClean="0">
                        <a:effectLst/>
                      </a:endParaRPr>
                    </a:p>
                    <a:p>
                      <a:pPr algn="ctr" fontAlgn="ctr"/>
                      <a:r>
                        <a:rPr lang="en-US" sz="1800" u="none" strike="noStrike" noProof="0" smtClean="0">
                          <a:effectLst/>
                        </a:rPr>
                        <a:t>quintiles*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ctr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1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111.88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171.26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10262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2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208.63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171.29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241.94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10262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3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272.10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242.02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309.31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10262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4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371.99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309.40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noProof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459.82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10262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noProof="0" smtClean="0">
                          <a:effectLst/>
                        </a:rPr>
                        <a:t>5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701.33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459.9</a:t>
                      </a:r>
                      <a:endParaRPr lang="en-US" sz="18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6" marB="0" anchor="b">
                    <a:solidFill>
                      <a:srgbClr val="FFF8E5"/>
                    </a:solidFill>
                  </a:tcPr>
                </a:tc>
              </a:tr>
            </a:tbl>
          </a:graphicData>
        </a:graphic>
      </p:graphicFrame>
      <p:sp>
        <p:nvSpPr>
          <p:cNvPr id="17459" name="Rectangle 4"/>
          <p:cNvSpPr>
            <a:spLocks noChangeArrowheads="1"/>
          </p:cNvSpPr>
          <p:nvPr/>
        </p:nvSpPr>
        <p:spPr bwMode="auto">
          <a:xfrm>
            <a:off x="395288" y="5229225"/>
            <a:ext cx="84248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lv-LV" sz="1400" dirty="0">
              <a:latin typeface="Calibri" pitchFamily="34" charset="0"/>
            </a:endParaRPr>
          </a:p>
        </p:txBody>
      </p:sp>
      <p:sp>
        <p:nvSpPr>
          <p:cNvPr id="7" name="Line Callout 2 6"/>
          <p:cNvSpPr/>
          <p:nvPr/>
        </p:nvSpPr>
        <p:spPr>
          <a:xfrm>
            <a:off x="107950" y="1628800"/>
            <a:ext cx="1404938" cy="1223938"/>
          </a:xfrm>
          <a:prstGeom prst="borderCallout2">
            <a:avLst>
              <a:gd name="adj1" fmla="val 75153"/>
              <a:gd name="adj2" fmla="val 101109"/>
              <a:gd name="adj3" fmla="val 100856"/>
              <a:gd name="adj4" fmla="val 183985"/>
              <a:gd name="adj5" fmla="val 78013"/>
              <a:gd name="adj6" fmla="val 10204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GMI recipients and needy people with income up to 128 </a:t>
            </a:r>
            <a:r>
              <a:rPr lang="en-US" sz="1200" i="1" dirty="0" smtClean="0">
                <a:solidFill>
                  <a:schemeClr val="tx1"/>
                </a:solidFill>
              </a:rPr>
              <a:t>euro  </a:t>
            </a:r>
            <a:r>
              <a:rPr lang="lv-LV" sz="1200" dirty="0" smtClean="0">
                <a:solidFill>
                  <a:schemeClr val="tx1"/>
                </a:solidFill>
              </a:rPr>
              <a:t>+ </a:t>
            </a:r>
            <a:r>
              <a:rPr lang="en-US" sz="1200" dirty="0" smtClean="0">
                <a:solidFill>
                  <a:schemeClr val="tx1"/>
                </a:solidFill>
              </a:rPr>
              <a:t>minimum pension and non-taxable minimum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461" name="Line Callout 1 8"/>
          <p:cNvSpPr>
            <a:spLocks/>
          </p:cNvSpPr>
          <p:nvPr/>
        </p:nvSpPr>
        <p:spPr bwMode="auto">
          <a:xfrm>
            <a:off x="107950" y="2951163"/>
            <a:ext cx="1393825" cy="671512"/>
          </a:xfrm>
          <a:prstGeom prst="borderCallout1">
            <a:avLst>
              <a:gd name="adj1" fmla="val 24880"/>
              <a:gd name="adj2" fmla="val 101366"/>
              <a:gd name="adj3" fmla="val 73028"/>
              <a:gd name="adj4" fmla="val 186560"/>
            </a:avLst>
          </a:prstGeom>
          <a:solidFill>
            <a:srgbClr val="CCC1DA"/>
          </a:solidFill>
          <a:ln w="25400" algn="ctr">
            <a:solidFill>
              <a:srgbClr val="CCC1D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Calibri" pitchFamily="34" charset="0"/>
              </a:rPr>
              <a:t>Minimum wage after taxes in 2012 - 2</a:t>
            </a:r>
            <a:r>
              <a:rPr lang="lv-LV" sz="1200" dirty="0" smtClean="0">
                <a:latin typeface="Calibri" pitchFamily="34" charset="0"/>
              </a:rPr>
              <a:t>3</a:t>
            </a:r>
            <a:r>
              <a:rPr lang="en-US" sz="1200" dirty="0" smtClean="0">
                <a:latin typeface="Calibri" pitchFamily="34" charset="0"/>
              </a:rPr>
              <a:t>6 </a:t>
            </a:r>
            <a:r>
              <a:rPr lang="en-US" sz="1200" i="1" dirty="0" smtClean="0">
                <a:latin typeface="Calibri" pitchFamily="34" charset="0"/>
              </a:rPr>
              <a:t>euro</a:t>
            </a:r>
            <a:endParaRPr lang="en-US" sz="1200" i="1" dirty="0">
              <a:latin typeface="Calibri" pitchFamily="34" charset="0"/>
            </a:endParaRPr>
          </a:p>
        </p:txBody>
      </p:sp>
      <p:sp>
        <p:nvSpPr>
          <p:cNvPr id="13" name="Left Brace 12"/>
          <p:cNvSpPr/>
          <p:nvPr/>
        </p:nvSpPr>
        <p:spPr>
          <a:xfrm>
            <a:off x="2195513" y="2590800"/>
            <a:ext cx="258762" cy="2062163"/>
          </a:xfrm>
          <a:prstGeom prst="leftBrace">
            <a:avLst>
              <a:gd name="adj1" fmla="val 8333"/>
              <a:gd name="adj2" fmla="val 517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lv-LV"/>
          </a:p>
        </p:txBody>
      </p:sp>
      <p:sp>
        <p:nvSpPr>
          <p:cNvPr id="14" name="Line Callout 1 13"/>
          <p:cNvSpPr>
            <a:spLocks/>
          </p:cNvSpPr>
          <p:nvPr/>
        </p:nvSpPr>
        <p:spPr bwMode="auto">
          <a:xfrm>
            <a:off x="107950" y="3716338"/>
            <a:ext cx="1382713" cy="792782"/>
          </a:xfrm>
          <a:prstGeom prst="borderCallout1">
            <a:avLst>
              <a:gd name="adj1" fmla="val 20589"/>
              <a:gd name="adj2" fmla="val 99309"/>
              <a:gd name="adj3" fmla="val -8335"/>
              <a:gd name="adj4" fmla="val 151091"/>
            </a:avLst>
          </a:prstGeom>
          <a:solidFill>
            <a:srgbClr val="CCC1DA"/>
          </a:solidFill>
          <a:ln w="25400" algn="ctr">
            <a:solidFill>
              <a:srgbClr val="CCC1D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n-lt"/>
                <a:cs typeface="+mn-cs"/>
              </a:rPr>
              <a:t>Low-income people (142-356 </a:t>
            </a:r>
            <a:r>
              <a:rPr lang="en-US" sz="1200" i="1" dirty="0" smtClean="0">
                <a:latin typeface="+mn-lt"/>
                <a:cs typeface="+mn-cs"/>
              </a:rPr>
              <a:t>euro</a:t>
            </a:r>
            <a:r>
              <a:rPr lang="en-US" sz="1200" dirty="0" smtClean="0">
                <a:latin typeface="+mn-lt"/>
                <a:cs typeface="+mn-cs"/>
              </a:rPr>
              <a:t> in 33% municipalities )</a:t>
            </a:r>
            <a:endParaRPr lang="en-US" sz="1200" i="1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34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Rockwell" pitchFamily="18" charset="0"/>
              </a:rPr>
              <a:t>7. Further steps</a:t>
            </a:r>
            <a:endParaRPr lang="lv-LV" sz="2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6580160"/>
              </p:ext>
            </p:extLst>
          </p:nvPr>
        </p:nvGraphicFramePr>
        <p:xfrm>
          <a:off x="539552" y="9807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849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39752" y="4365104"/>
            <a:ext cx="4608512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dirty="0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www.lm.gov.lv</a:t>
            </a:r>
            <a:endParaRPr lang="en-US" sz="1200" dirty="0" smtClean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endParaRPr lang="en-US" sz="600" dirty="0" smtClean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US" sz="1200" dirty="0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Twitter:@</a:t>
            </a:r>
            <a:r>
              <a:rPr lang="en-US" sz="1200" dirty="0" err="1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Lab_min</a:t>
            </a:r>
            <a:endParaRPr lang="en-US" sz="1200" dirty="0" smtClean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endParaRPr lang="en-US" sz="600" dirty="0" smtClean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US" sz="1200" dirty="0" err="1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Flickr.com:Labklajibas_ministrija</a:t>
            </a:r>
            <a:endParaRPr lang="en-US" sz="1200" dirty="0" smtClean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endParaRPr lang="en-US" sz="600" dirty="0" smtClean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US" sz="1200" dirty="0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Youtube.com/</a:t>
            </a:r>
            <a:r>
              <a:rPr lang="en-US" sz="1200" dirty="0" err="1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labklajibasministrija</a:t>
            </a:r>
            <a:endParaRPr lang="en-US" sz="1200" dirty="0" smtClean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endParaRPr lang="en-US" sz="600" dirty="0" smtClean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US" sz="1200" dirty="0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Draugiem.lv/</a:t>
            </a:r>
            <a:r>
              <a:rPr lang="en-US" sz="1200" dirty="0" err="1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labklajiba</a:t>
            </a:r>
            <a:endParaRPr lang="en-US" sz="1200" dirty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Virsraksts 4"/>
          <p:cNvSpPr txBox="1">
            <a:spLocks/>
          </p:cNvSpPr>
          <p:nvPr/>
        </p:nvSpPr>
        <p:spPr>
          <a:xfrm>
            <a:off x="2981060" y="2549808"/>
            <a:ext cx="3096344" cy="56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2000" dirty="0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 </a:t>
            </a:r>
            <a:r>
              <a:rPr lang="lv-LV" sz="2000" dirty="0" err="1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Evija.Kula@lm.gov.lv</a:t>
            </a:r>
            <a:r>
              <a:rPr lang="lv-LV" sz="2000" dirty="0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lv-LV" sz="2000" dirty="0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lv-LV" sz="2000" dirty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Virsraksts 4"/>
          <p:cNvSpPr txBox="1">
            <a:spLocks/>
          </p:cNvSpPr>
          <p:nvPr/>
        </p:nvSpPr>
        <p:spPr>
          <a:xfrm>
            <a:off x="2930843" y="2852936"/>
            <a:ext cx="3096344" cy="56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800" dirty="0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 +371 </a:t>
            </a:r>
            <a:r>
              <a:rPr lang="lv-LV" sz="1800" dirty="0" smtClean="0">
                <a:solidFill>
                  <a:srgbClr val="00592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67021692</a:t>
            </a:r>
            <a:endParaRPr lang="lv-LV" sz="1800" dirty="0">
              <a:solidFill>
                <a:srgbClr val="00592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5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316835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en-US" sz="2800" dirty="0" smtClean="0">
                <a:latin typeface="Rockwell" pitchFamily="18" charset="0"/>
              </a:rPr>
              <a:t>Why reforms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en-US" sz="2800" dirty="0" smtClean="0">
                <a:latin typeface="Rockwell" pitchFamily="18" charset="0"/>
              </a:rPr>
              <a:t>What`s done 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en-US" sz="2800" dirty="0" smtClean="0">
                <a:latin typeface="Rockwell" pitchFamily="18" charset="0"/>
              </a:rPr>
              <a:t>Main conclusions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en-US" sz="2800" dirty="0" smtClean="0">
                <a:latin typeface="Rockwell" pitchFamily="18" charset="0"/>
              </a:rPr>
              <a:t>Proposal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en-US" sz="2800" dirty="0" smtClean="0">
                <a:latin typeface="Rockwell" pitchFamily="18" charset="0"/>
              </a:rPr>
              <a:t>Beneficiaries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en-US" sz="2800" dirty="0" smtClean="0">
                <a:latin typeface="Rockwell" pitchFamily="18" charset="0"/>
              </a:rPr>
              <a:t>Challenges</a:t>
            </a:r>
          </a:p>
          <a:p>
            <a:pPr marL="514350" indent="-514350">
              <a:buFont typeface="Calibri" pitchFamily="34" charset="0"/>
              <a:buAutoNum type="arabicParenR"/>
            </a:pPr>
            <a:r>
              <a:rPr lang="en-US" sz="2800" dirty="0" smtClean="0">
                <a:latin typeface="Rockwell" pitchFamily="18" charset="0"/>
              </a:rPr>
              <a:t>Further steps</a:t>
            </a:r>
          </a:p>
          <a:p>
            <a:pPr marL="514350" indent="-514350"/>
            <a:endParaRPr lang="en-US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0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lv-LV" sz="2800" b="1" dirty="0"/>
              <a:t>1</a:t>
            </a:r>
            <a:r>
              <a:rPr lang="en-US" sz="2800" b="1" dirty="0" smtClean="0"/>
              <a:t>. Why reforms are needed? (1)</a:t>
            </a:r>
            <a:endParaRPr lang="en-US" sz="28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lv-LV" sz="2000" dirty="0" smtClean="0"/>
          </a:p>
          <a:p>
            <a:pPr>
              <a:defRPr/>
            </a:pPr>
            <a:endParaRPr lang="lv-LV" dirty="0" smtClean="0"/>
          </a:p>
          <a:p>
            <a:pPr>
              <a:defRPr/>
            </a:pPr>
            <a:endParaRPr lang="lv-LV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22656294"/>
              </p:ext>
            </p:extLst>
          </p:nvPr>
        </p:nvGraphicFramePr>
        <p:xfrm>
          <a:off x="1475656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41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3908605"/>
              </p:ext>
            </p:extLst>
          </p:nvPr>
        </p:nvGraphicFramePr>
        <p:xfrm>
          <a:off x="0" y="618430"/>
          <a:ext cx="4680520" cy="5189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476250"/>
          </a:xfrm>
        </p:spPr>
        <p:txBody>
          <a:bodyPr/>
          <a:lstStyle/>
          <a:p>
            <a:pPr eaLnBrk="1" hangingPunct="1"/>
            <a:r>
              <a:rPr lang="en-US" sz="2000" b="1" dirty="0" smtClean="0"/>
              <a:t>At risk-of-poverty rate EU 200</a:t>
            </a:r>
            <a:r>
              <a:rPr lang="lv-LV" sz="2000" b="1" dirty="0"/>
              <a:t>9</a:t>
            </a:r>
            <a:r>
              <a:rPr lang="en-US" sz="2000" b="1" dirty="0" smtClean="0"/>
              <a:t> and 201</a:t>
            </a:r>
            <a:r>
              <a:rPr lang="lv-LV" sz="2000" b="1" dirty="0" smtClean="0"/>
              <a:t>3</a:t>
            </a:r>
            <a:r>
              <a:rPr lang="en-US" sz="2000" b="1" dirty="0" smtClean="0"/>
              <a:t>, % </a:t>
            </a:r>
            <a:r>
              <a:rPr lang="en-US" sz="1400" dirty="0" smtClean="0"/>
              <a:t>(Eurostat data)</a:t>
            </a:r>
            <a:endParaRPr lang="en-US" sz="2400" dirty="0" smtClean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0059565"/>
              </p:ext>
            </p:extLst>
          </p:nvPr>
        </p:nvGraphicFramePr>
        <p:xfrm>
          <a:off x="4427984" y="476672"/>
          <a:ext cx="4095171" cy="5326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Double Bracket 1"/>
          <p:cNvSpPr/>
          <p:nvPr/>
        </p:nvSpPr>
        <p:spPr>
          <a:xfrm>
            <a:off x="7812360" y="2924944"/>
            <a:ext cx="1115616" cy="576064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/>
              <a:t>201</a:t>
            </a:r>
            <a:r>
              <a:rPr lang="lv-LV" sz="1050" dirty="0"/>
              <a:t>1</a:t>
            </a:r>
            <a:r>
              <a:rPr lang="en-US" sz="1050" dirty="0"/>
              <a:t> </a:t>
            </a:r>
            <a:r>
              <a:rPr lang="lv-LV" sz="1050" dirty="0"/>
              <a:t>- </a:t>
            </a:r>
            <a:r>
              <a:rPr lang="en-US" sz="1050" dirty="0"/>
              <a:t>19.</a:t>
            </a:r>
            <a:r>
              <a:rPr lang="lv-LV" sz="1050" dirty="0"/>
              <a:t>0</a:t>
            </a:r>
            <a:r>
              <a:rPr lang="en-US" sz="1050" dirty="0"/>
              <a:t>%</a:t>
            </a:r>
            <a:r>
              <a:rPr lang="lv-LV" sz="1050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1050" dirty="0"/>
              <a:t>2012 - 19.2%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332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"/>
          <p:cNvSpPr>
            <a:spLocks noGrp="1"/>
          </p:cNvSpPr>
          <p:nvPr>
            <p:ph type="title"/>
          </p:nvPr>
        </p:nvSpPr>
        <p:spPr>
          <a:xfrm>
            <a:off x="4578350" y="1031875"/>
            <a:ext cx="2962275" cy="561975"/>
          </a:xfrm>
        </p:spPr>
        <p:txBody>
          <a:bodyPr/>
          <a:lstStyle/>
          <a:p>
            <a:r>
              <a:rPr lang="en-US" sz="2000" b="1" smtClean="0"/>
              <a:t>Income inequality</a:t>
            </a:r>
          </a:p>
        </p:txBody>
      </p:sp>
      <p:sp>
        <p:nvSpPr>
          <p:cNvPr id="6148" name="AutoShape 4" descr="data:image/jpeg;base64,/9j/4AAQSkZJRgABAQAAAQABAAD/2wCEAAkGBxQHBhUUBxIWFBUXGCIXGBgWFx4aIRwiHB0bHhwdHCQfHSggHBslHh0eJDMhKCktLi4vHCA0ODMsNygtLiwBCgoKDg0OGxAQGzEmHyUsNS43NywtNywvLS8rNC0sLjc3LC8sNywvKyssLCwxNywrKzcsKywtLSwsNCwtLC8tLP/AABEIANMA7wMBIgACEQEDEQH/xAAcAAEAAgMBAQEAAAAAAAAAAAAABwgEBQYDAgH/xABJEAABAwICAwYTBwMEAwEAAAABAAIDBBEFBgchkRIWMUFRgQgTFRciMlNUYWJxcnOho7Gy0dIUIzY3QnSSUoKiNUOTwTRj8DP/xAAaAQEAAwEBAQAAAAAAAAAAAAAAAgQFAwEG/8QAJREBAAEDAgYCAwAAAAAAAAAAAAECAxEEEhQhMUFRUhOBBSNh/9oADAMBAAIRAxEAPwCcUREBERAREQEREBERAREQFh4lisOFQ7rEpo4m8r3Bvv4VmKB+iSwvc1dLUtHbNMTubsm+8oJMwjSJQ41j7aXC5TJI4Eghp3PYi51nhNl1ip3kLEupGcqWU8DZQD5HdifUVcMG41IP1ERAREQEREBFr8WxymwaO+KzxxDx3AHmHCVH+O6b6DD7jDWyVLvFG4btdxeQFBKCKtmN6cK+vuMObHTt8Ubt206vUtzoKzZPiWb5o8YnfKZYrjduJsWG+ocA1E8CCekREBERAREQEREBERAREQEREBERAUc6e6NtTo/e6QgOjkY5tza9zuSBymzieZSMTYa1VbS5nB+aMzPbG77iFxZG3iNtTnnlJPqsg4YGx1Ka8vaeXRbhmN0oLQA0yRO16rC+5PDtUM0tK+sm3NIx0jjwNY0uOwa1+1dHJQy7mtjfG7+l7S07CLoLlZfx2DMWGtmwiQSMPJwg8jhwg+ArZKo+jrOkmS8cEjbvicNzLGD2w4iOLdA8B8q7THdPNTUEjBKeOEcTnkyO/wCmg7UFgybDWuZxzSBh+B3FdVx7ocLGHdu2NuqwY5nGtx6/VSqke0/pvuW+SwsLLRIJ5x3T5HGSMBpS/wAeZ25Hl3IuTtCj3HNKuJYwCHVHSmn9MI3Hr7b1ri4onTPtC0uJ4gLn1Lr8B0YYljYBipnRNP6pvuxsPZHYg5CaZ08pdO4ucdZLjcnyk8K+FOuCaAmixx2rJ8WFoH+Tr+5SHgmjvDsBbelpWEj9cnZna7gQVJews7cEcetbnJeM738009RxMkG6806nf4kr0z3je+HNc80faF25jA4mN1Ntza+dfOb8tSZWxFkVZwuibJe1u2GscxuEFxGPEjAWG4IuCF9LidD2PdXsjRF5u+L7l/LdtrE+VpBXbICIiAiIgIiICIiAiIgIviWQRMvKQ0DjJsuRxvSfhmD3EtUyRw/TD94drdXrQdiigvHtPjjcZfpQOR85v/i0j4lHuOaSMRxu4qqpzWn9MXYD1a/WgsjnLNNNgmETCqqYmSdLduWF43RNjaw4eFVCJudaOcXuJebk6ySvxBZfQJgkVHkttRG0GWZzi53HZri0N8A1X51mabsDixPI0sswAkgAex/HwgFvkIPBy2UT6LtKRyhSmnxKMy05O6buO2YTw8OotPCvfSfpX314d9mwmN0cJIL3Ptun2NwLDUG318wQRas7DcHnxWTc4ZBJKf8A1sLvcNS8KGkfX1rIqUbp73BrR4SbBXLy/hbcGwWGCAACONrLgWvuWgEnwm10FecC0J4hiIBxDcUzT/Wd07Y35qQsD0GUNEQcUklqHcl9w3Y3svWpVRBq8Iy9S4LHbCqeOLzWgHbwraIiAuN0tY91AyPM5hs+QdKZ5X6jbyC55l2Sr50ReO/asbhpYj2MLS9w8Z9rX8IaP8ig43RXgO+HO0Ecguxjumv8jNduc2HOpV6IrAfteCQ1cI7KF24f5r+DY4f5FeXQ5YD0jC56uYa5XCNnms7YjyuNv7VKWZcJbjuATU83BIwtvyEjUeY2QQV0O+O/Y8wy0sp7Gdu6aPGZf1lpOxWIVMMIrZMt5jjlsWyQSgkeFps5p9YVyaKpbW0jJIDdr2hwPgIuEHsiIgIiICIiAsHE8Yp8Jh3WKTxxN5ZHhvvOtV70jaTa52Y6iDC6ncQMeWN6W0Am2o3PDw3UaVVW+sl3VW9z3cr3Fx2lBZPHNNWH4dcUJfUOH9DbDa6yjvHNOdbWkjCo4qdvLbdu2nsf8VFS2uEZbq8aeBhVNLLfjaw228A2oGMZkqsbdfFaiSXwOcbbBq9S1SlbAdBlbWAHF5I6ccbb7t3q7EHnKkPA9CmHYcQa7plS4d0dZv8AFtvWSgrZS0klZJuaSN0juRjS47Au2wHRHiWL2MkHSGH9Ux3J/j220BWaw3CYMKiDcNhjiA4mNA9yzUEN4JoEghscbqXyHjbEAwbTc+5fOkPQzHJhjX5Oj3EkYsYi4npg5QXHt/epmRBSSuopMPqTHXRujeOFr2lpHMV80tK+snDKRjnvPA1gLifIBrUk9EP+PW/t2fFIsXQJ+YsfopPhQd/of0XuwSdtZmAWmt93EbHcX/U7x7arcVzx8EvoiAiIgIiIPKpnbS07nzmzWguceQAXKptj+JPzJmOWYgl80l2t49Zs1uywVi9OWPdRskOZGbPqD0pvk4XnZq5woe0JYD1azxG6QXZAOnO5LjUz/LXzILHZUwcYBl2Cnj/22AHwn9R23W2REFX9OeBdR87ufGLMqG9NHl4HjaL86ljQRj/VfJYilN307ulnzTrYdlx/avHT9gHVPKInjF30zt1fxXWDubgPMo10CY91Kzl0mU2ZUN3H9w1t/wCxzoLMIiICIiAtFnjGxl7KlRUfqZGdxfjcdTfWQt6oS6I7H9xBBRwntvvpPINTBzm55gggt7zI8l5uSbknjXbaKsnQZzxaSLEJnx7hoeGsAu4XsdZ4LauLjWVo6yPvmyxXzObd0ce5h9IBuz6rD+5aDR7jhy7nGnmvZoeGSeY7sXbAb8yCyGBaMsNwSxp6Zr3D9cp6YfXqHMAuujjETLRANHIBZfrTum3bwL9QEREBERAREQVr6If8eN/bs+KRYugT8xI/RSfCsroh/wAeN/bs+KRYugT8xI/RSfCgs8iIgIiICIsPGMQbhWFSzVBs2NheeYXQV30/471TzeIIjdtO3c/3OsXerchSD0PuAdTcrPqJRZ9Q648xlw3aS47FAP3uZcw/1S1Ev+T3e4X2K42EYe3CsLihphZsbAwcwsgy0REGLilC3E8NkhqRdkjCx3kcLKnNTDJlrMRa7VLTy6j4WOuD5DYFXQVcOiDwLqfmtlREOwqGaz47NTtoLTtQWBwLEm4xg8U9ObtkYHjnGv1rOUTdDxj323LUlNMbugfdvmP1jY7dbQpZQEREAmw1qoWkfHd8ecp5mG7d1uI/NbqFvLw86sjpRx3e/kmeRhs9zels85+r1C55lXDRpgO+LOlPE4XYHdMk81msjn1DnQWR0ZYDveyVBE4We5vTJPOfrOwWHMq46UcC3vZ2njYLMc7pjPNfr99xzK3AFhqUMdEbgHTqCCshGuM9KefFdrbfyOv/ACQdxoox/fDkiF7zd7B0qTzmWHrbY8669V/6HPHfs+LTUkp1St6YweM3U7a33KwCAiIgIiICIiCtfRD/AI8b+3Z8UixdAn5iR+ik+FZXRD/jxv7dnxSLF0CfmJH6KT4UFnkREBERBx2lDNsmTsDjmoo2yF0ojIfewBa831eFo2qGc26V6nM2BvppYo4mvtuiwm5AN7a+IqXdNWHmvyBNuBcxlsv8Tr9RKrEtTR2bdy3mqOeUZnm2WVMX3t44ypijbI6O5a197XItfVyKR+vtV96w7XfNRMitcLZ9XmZSz19qvvWHa75p19qvvWHa75qJkThLPqZlLPX2q+9YdrvmuczzpGlznhbYa+niZuXbtrmk3B4Dw8oXEonCWfUzLe5HzRLk3FTNQAP3TSxzXXseMcHGFK+S9LVTmLMcdPLTxNDg4ktLrjctJ94UFqS9AWHmqzk6QjsYojfyu7Eeq653tPaptzVjsZlYxEXxNKIIS6U2a0Ek8gGslYqaBOiNx7p+JwUcJ1Rt6a8eM7U3Y0H+S2nQ4YF0ujnrJh2x6VGfA3W4jnIHMVD+acWdmXM80+smWTsB4L2YNlla/JeCjL2V4KdosWMG68LjrcdpKDdrTZxwYZgyxUU7rXkjIaTxOtdp5nWW5RBTTLeJPy3miGY3a6GUboeAGz2nyi4Vx6eYVEDXwm7XAOB8BFwquaacC6iZ7k6WLMmAmbydlcOH8gdqmfQhj3VrI7Gym76c9Jd5BrYf4kDmKCQEREBERAREQVr6If8AHjf27PikWLoE/MSP0UnwrK6If8eN/bs+KRYugT8xI/RSfCgs8iIgIiIMfEKRuIUL4qgXa9pafIRZU/x7Cn4HjMtPVizo3lvlHER4CLHnVyFE+m/I5xalFZhTbyxi0rRwuYOMcrm+7yK7or0UV7Z6SjMIAREWyiIiICIiArGaCcvHCcrGepFn1Dt0OUMGpu3WecKI9GeTH5uxwB4Ip4yHSu8H9A8Y+oK0kMQhiDYgA1osAOIDgCzdfejHxx9pUw+1wWmrHuomRpBGbPn+5bz9sf43XequPRCY71QzSyniPY07NY8Z9ieewastJo9DWAdXc8xdMF2Q/fO/t7UfytsVqlE3Q8YD9hy5JVTCzp32b5jNXrcTsCllAREQRT0QmA/b8sMqYh2dO7WfEfYHmBsVwnQ/Y/1OzYaeU2bUNsPPbcjaLjYrB45hrcYweaCoF2yxuYf7ha/lHCqfRmTLWZAXXbJTzA6tWtjvcbetBc9FiYVXNxTDI5qc3bIwPHOLrLQEREBERBWvoh/x439uz4pFi6BPzEj9FJ8KyuiH/Hjf27PikWLoE/MSP0UnwoLPIiICIiAh1jWiIIZ0l6IzVTOqcqNAcbl8HBc8sfED4vByKE6qmfRzllUxzHjUWuFiOYq6S0+PZWpMwsti9OyQjgcRZw8jhrG1X7GumiMV84RmFQEVhK/QdRTvvRzTReC4cPWLrFg0D0zXff1cxHIGtH/RVzjrPl5iUCrtsjaNarNUzXSNMNPfXI4WJHIwcZ8PApvwLRhh2CvDo6cSvGsOm7Ox5QDqGxdi0bkWbqCr3dfyxRD3a12X8Dhy9hjYMLYGMbtJ43OPGTyrZIizZmZnMpKw5xxeqos1VLGVU4DZnWAleABckW7LULLlahxqZi+pJe46y52snyk6yu7004Z9gzq94HYzNEg8van3Lg1TqzEvobMU1UROOzPp8aqaWEMpqmZjRqDWyuaB5ADYL03w1ffdR/zP+paxF5mXTZT4bPfDV991H/M/6k3w1ffdR/zP+paxEzJsp8Nnvhq++6j/AJn/AFLWzuNTMXVB3bjrLnayfKTrK/ETMmynwz6fGqmmhDKapmY0ag1sr2geQA2CsdorfJLkSndWvc97g5xc9xcSC91rk6+CyrJFGZpQ2PWSbDyngVtsu4f1KwKCEf7cbW7Br9a62urP/IbYpiI8tiiIu7KEREFa+iH/AB439uz4pFi6BPzEj9FJ8KyuiH/Hjf27PikWLoE/MSP0UnwoLPIiICIiAiIgIiICIiAiIgIiII90z5aONZc6dTC8lPd/hLD249QPMq8K5BFxrVetKmQjl2tM+GtvTPN7D/bJ/SfFPFsXG7T3aehvxH66vpHiIi4NQREQERbLL+CS5gxRsGHN3TnHWeJo43O5AF68mYiMy6vQ7lo43mdssw+6pyHuvxu/QNuvmVjFpco5cjyvgjYKTXbW93G5x4Sf/uBbpWaKdsMHU3vlrz2ERFNXEREFa+iH/Hjf27PikWLoE/MSP0UnwrK6If8AHjf27PikWLoE/MSP0UnwoLPIiICIiAiIgIiICIiAiIgIiIC86iBtTAWVDQ5rhYtIuCDxFeiIIYznodcJHS5XcCDrMLja3mO5PAdqinE8Lmwmo3GJRPidyPaRs4jzK3q854G1Ee5na1w5HAEetcqrUT0XrWvrpjFXNTpfrGl7wGAknUANd1a+TKdFK+76SEn0Y+SzaLCoKD/woY4/MYB7go/D/XefyMdqVe8raLqzHHB1U37PEeF0g128DeHbZTplTKtPlWg6XhrdZ7d57Zx8J/64FvEXSmiKVK9qa7vKegiIpq4iIgIiIK19EP8Ajxv7dnxSLF0CfmJH6KT4VldEP+PG/t2fFIsXQJ+YkfopPhQWeREQEREBERAREQEREBERAREQERfMjxHGS/UALnmQfSLj+ufhffsex3yTrn4X37Hsd8kHYIuP65+F9+x7HfJOufhffsex3yQdgi4/rn4X37Hsd8k65+F9+x7HfJB2CLj+ufhffsex3yTrn4X37Hsd8kHYIuP65+F9+x7HfJOufhffsex3yQdgi4/rn4X37Hsd8k65+F9+x7HfJBDfRD/jxv7dnxSLF0CfmJH6KT4V46a8bgx/ODZcIlErBA1u6F+EOeSNflCx9DuMQ4FnZk2KyCOMRvBceUjVwILWIuP65+F9+x7HfJOufhffsex3yQdgi4/rn4X37Hsd8k65+F9+x7HfJB2CLj+ufhffsex3yTrn4X37Hsd8kHYIuP65+F9+x7HfJOufhffsex3yQdgi4/rn4X37Hsd8k65+F9+x7HfJB2CLj+ufhffsex3yTrn4X37Hsd8kHYIvOCYVEDXwm7XAOB5QRcL0QFj4j/p8nmO9xWQsfEf9Pk8x3uKCkiIiAiIgIiICIiAiIgIiICIiAiIgIiICIiAiIgIiICIiC6eXv9Ap/Qs+ELYLX5e/0Cn9Cz4QtggLyq27uleHcBaR6kRBAG8ui7h7ST6k3l0XcPaSfUiIG8ui7h7ST6k3l0XcPaSfUiIG8ui7h7ST6k3l0XcPaSfUiIG8ui7h7ST6k3l0XcPaSfUiIG8ui7h7ST6k3l0XcPaSfUiIG8ui7h7ST6k3l0XcPaSfUiIG8ui7h7ST6k3l0XcPaSfUiIG8ui7h7ST6k3l0XcPaSfUiIG8ui7h7ST6k3l0XcPaSfUiIG8ui7h7ST6k3l0XcPaSfUiIG8ui7h7ST6k3l0XcPaSfUiIG8ui7h7ST6k3l0XcPaSfUiIG8ui7h7ST6kOS6K3/4e0k+pfiIJ7wpgjwuIM4BG0DmaFlIiD//Z"/>
          <p:cNvSpPr>
            <a:spLocks noChangeAspect="1" noChangeArrowheads="1"/>
          </p:cNvSpPr>
          <p:nvPr/>
        </p:nvSpPr>
        <p:spPr bwMode="auto">
          <a:xfrm>
            <a:off x="155575" y="-1211263"/>
            <a:ext cx="2857500" cy="252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lv-LV"/>
          </a:p>
        </p:txBody>
      </p:sp>
      <p:pic>
        <p:nvPicPr>
          <p:cNvPr id="6149" name="Picture 6" descr="http://l.rgbimg.com/cache1ntGc5/users/d/da/darktaco/600/2dRS3r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060575"/>
            <a:ext cx="2771775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1"/>
          <p:cNvSpPr>
            <a:spLocks noChangeArrowheads="1"/>
          </p:cNvSpPr>
          <p:nvPr/>
        </p:nvSpPr>
        <p:spPr bwMode="auto">
          <a:xfrm>
            <a:off x="3635375" y="2462213"/>
            <a:ext cx="271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5927"/>
                </a:solidFill>
              </a:rPr>
              <a:t>In Latvia the income of wealthiest population exceeds the income of the poorest people for</a:t>
            </a:r>
          </a:p>
          <a:p>
            <a:pPr algn="ctr"/>
            <a:r>
              <a:rPr lang="en-US" sz="1600" b="1" dirty="0" smtClean="0">
                <a:solidFill>
                  <a:srgbClr val="005927"/>
                </a:solidFill>
              </a:rPr>
              <a:t>6.5x</a:t>
            </a:r>
            <a:endParaRPr lang="en-US" sz="1200" b="1" dirty="0">
              <a:solidFill>
                <a:srgbClr val="005927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585189"/>
              </p:ext>
            </p:extLst>
          </p:nvPr>
        </p:nvGraphicFramePr>
        <p:xfrm>
          <a:off x="35496" y="188640"/>
          <a:ext cx="4608512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5034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/>
          </p:cNvSpPr>
          <p:nvPr/>
        </p:nvSpPr>
        <p:spPr bwMode="auto">
          <a:xfrm>
            <a:off x="179512" y="736301"/>
            <a:ext cx="51117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400" b="1" dirty="0" smtClean="0">
                <a:solidFill>
                  <a:srgbClr val="005927"/>
                </a:solidFill>
                <a:latin typeface="Calibri" pitchFamily="34" charset="0"/>
              </a:rPr>
              <a:t>Some national statistical data</a:t>
            </a:r>
            <a:endParaRPr lang="lv-LV" sz="2400" b="1" dirty="0" smtClean="0">
              <a:solidFill>
                <a:srgbClr val="005927"/>
              </a:solidFill>
              <a:latin typeface="Calibri" pitchFamily="34" charset="0"/>
            </a:endParaRPr>
          </a:p>
          <a:p>
            <a:pPr algn="ctr"/>
            <a:endParaRPr lang="lv-LV" b="1" dirty="0" smtClean="0">
              <a:solidFill>
                <a:srgbClr val="005927"/>
              </a:solidFill>
              <a:latin typeface="Calibri" pitchFamily="34" charset="0"/>
            </a:endParaRPr>
          </a:p>
          <a:p>
            <a:pPr algn="ctr"/>
            <a:r>
              <a:rPr lang="en-US" dirty="0" smtClean="0">
                <a:solidFill>
                  <a:srgbClr val="005927"/>
                </a:solidFill>
                <a:latin typeface="Calibri" pitchFamily="34" charset="0"/>
              </a:rPr>
              <a:t>Needy person  -</a:t>
            </a:r>
            <a:r>
              <a:rPr lang="lv-LV" dirty="0" smtClean="0">
                <a:solidFill>
                  <a:srgbClr val="005927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en-US" dirty="0" smtClean="0">
                <a:solidFill>
                  <a:srgbClr val="005927"/>
                </a:solidFill>
                <a:latin typeface="Calibri" pitchFamily="34" charset="0"/>
              </a:rPr>
              <a:t>income </a:t>
            </a:r>
            <a:r>
              <a:rPr lang="en-US" b="1" u="sng" dirty="0" smtClean="0">
                <a:solidFill>
                  <a:srgbClr val="005927"/>
                </a:solidFill>
                <a:latin typeface="Calibri" pitchFamily="34" charset="0"/>
              </a:rPr>
              <a:t>does not exceed 128 € </a:t>
            </a:r>
            <a:r>
              <a:rPr lang="en-US" dirty="0" smtClean="0">
                <a:solidFill>
                  <a:srgbClr val="005927"/>
                </a:solidFill>
                <a:latin typeface="Calibri" pitchFamily="34" charset="0"/>
              </a:rPr>
              <a:t>per month per person</a:t>
            </a:r>
          </a:p>
          <a:p>
            <a:pPr algn="ctr"/>
            <a:endParaRPr lang="en-US" sz="2400" dirty="0">
              <a:solidFill>
                <a:srgbClr val="005927"/>
              </a:solidFill>
              <a:latin typeface="Calibri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44643952"/>
              </p:ext>
            </p:extLst>
          </p:nvPr>
        </p:nvGraphicFramePr>
        <p:xfrm>
          <a:off x="189041" y="1015701"/>
          <a:ext cx="8784976" cy="4542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519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lv-LV" sz="3200" b="1" dirty="0"/>
              <a:t>2</a:t>
            </a:r>
            <a:r>
              <a:rPr lang="en-US" sz="3200" b="1" dirty="0" smtClean="0"/>
              <a:t>. What has been done so far? (1)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071813"/>
              </p:ext>
            </p:extLst>
          </p:nvPr>
        </p:nvGraphicFramePr>
        <p:xfrm>
          <a:off x="611188" y="1052513"/>
          <a:ext cx="8064501" cy="46099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2049"/>
                <a:gridCol w="1224076"/>
                <a:gridCol w="1368085"/>
                <a:gridCol w="1512094"/>
                <a:gridCol w="1512094"/>
                <a:gridCol w="1656103"/>
              </a:tblGrid>
              <a:tr h="365813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/>
                        <a:t>2009</a:t>
                      </a:r>
                      <a:endParaRPr lang="lv-LV" sz="1800" dirty="0"/>
                    </a:p>
                  </a:txBody>
                  <a:tcPr marL="91436" marR="91436" marT="45727" marB="4572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Social safety net strategy</a:t>
                      </a:r>
                      <a:endParaRPr lang="en-US" sz="1600" noProof="0" dirty="0"/>
                    </a:p>
                  </a:txBody>
                  <a:tcPr marL="91436" marR="91436" marT="45727" marB="4572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lv-LV" sz="180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endParaRPr lang="lv-LV" sz="180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endParaRPr lang="lv-LV" sz="180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endParaRPr lang="lv-LV" sz="1800"/>
                    </a:p>
                  </a:txBody>
                  <a:tcPr marL="91436" marR="91436" marT="45727" marB="45727"/>
                </a:tc>
              </a:tr>
              <a:tr h="591743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/>
                        <a:t>2010</a:t>
                      </a:r>
                      <a:endParaRPr lang="lv-LV" sz="1800" dirty="0"/>
                    </a:p>
                  </a:txBody>
                  <a:tcPr marL="91436" marR="91436" marT="45727" marB="4572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lv-LV" dirty="0"/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lv-LV" sz="1800" dirty="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endParaRPr lang="lv-LV" sz="180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endParaRPr lang="lv-LV" sz="180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endParaRPr lang="lv-LV" sz="1800"/>
                    </a:p>
                  </a:txBody>
                  <a:tcPr marL="91436" marR="91436" marT="45727" marB="45727"/>
                </a:tc>
              </a:tr>
              <a:tr h="591743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/>
                        <a:t>2011</a:t>
                      </a:r>
                      <a:endParaRPr lang="lv-LV" sz="1800" dirty="0"/>
                    </a:p>
                  </a:txBody>
                  <a:tcPr marL="91436" marR="91436" marT="45727" marB="4572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</a:tr>
              <a:tr h="591743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/>
                        <a:t>2012</a:t>
                      </a:r>
                      <a:endParaRPr lang="lv-LV" sz="1800" dirty="0"/>
                    </a:p>
                  </a:txBody>
                  <a:tcPr marL="91436" marR="91436" marT="45727" marB="4572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WB study «Latvia: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Who is unemployed,</a:t>
                      </a:r>
                      <a:r>
                        <a:rPr lang="en-US" sz="1600" baseline="0" noProof="0" dirty="0" smtClean="0"/>
                        <a:t> economically inactive or needy</a:t>
                      </a:r>
                      <a:r>
                        <a:rPr lang="en-US" sz="1600" noProof="0" dirty="0" smtClean="0"/>
                        <a:t>?» </a:t>
                      </a:r>
                    </a:p>
                  </a:txBody>
                  <a:tcPr marL="91436" marR="91436" marT="45727" marB="457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Assessment of social security system</a:t>
                      </a:r>
                      <a:endParaRPr lang="en-US" sz="1600" noProof="0" dirty="0"/>
                    </a:p>
                  </a:txBody>
                  <a:tcPr marL="91436" marR="91436" marT="45727" marB="4572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</a:tr>
              <a:tr h="1206839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/>
                        <a:t>2013</a:t>
                      </a:r>
                      <a:endParaRPr lang="lv-LV" sz="1800" dirty="0"/>
                    </a:p>
                  </a:txBody>
                  <a:tcPr marL="91436" marR="91436" marT="45727" marB="4572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0" noProof="0" dirty="0" smtClean="0"/>
                        <a:t>Ex-ante assessment on intended structural reforms in social assistance policy field   </a:t>
                      </a:r>
                      <a:r>
                        <a:rPr lang="en-US" sz="1200" b="0" noProof="0" dirty="0" smtClean="0"/>
                        <a:t>(</a:t>
                      </a:r>
                      <a:r>
                        <a:rPr lang="cs-CZ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KPMG Baltics</a:t>
                      </a:r>
                      <a:r>
                        <a:rPr lang="lv-LV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lv-LV" sz="1200" b="0" dirty="0"/>
                    </a:p>
                  </a:txBody>
                  <a:tcPr marL="91436" marR="91436" marT="45727" marB="45727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</a:tr>
              <a:tr h="1066955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/>
                        <a:t>2014</a:t>
                      </a:r>
                      <a:endParaRPr lang="lv-LV" sz="1800" dirty="0"/>
                    </a:p>
                  </a:txBody>
                  <a:tcPr marL="91436" marR="91436" marT="45727" marB="4572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  <a:tc>
                  <a:txBody>
                    <a:bodyPr/>
                    <a:lstStyle/>
                    <a:p>
                      <a:pPr algn="ctr"/>
                      <a:endParaRPr lang="lv-LV" sz="1600" dirty="0"/>
                    </a:p>
                  </a:txBody>
                  <a:tcPr marL="91436" marR="91436" marT="45727" marB="45727"/>
                </a:tc>
                <a:tc v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Concept paper on</a:t>
                      </a:r>
                      <a:r>
                        <a:rPr lang="en-US" sz="1600" baseline="0" noProof="0" dirty="0" smtClean="0"/>
                        <a:t> </a:t>
                      </a:r>
                      <a:r>
                        <a:rPr lang="en-US" sz="1600" noProof="0" dirty="0" smtClean="0"/>
                        <a:t>defining the minimum income level</a:t>
                      </a:r>
                      <a:endParaRPr lang="en-US" sz="1600" noProof="0" dirty="0"/>
                    </a:p>
                  </a:txBody>
                  <a:tcPr marL="91436" marR="91436" marT="45727" marB="4572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4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635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lv-LV" sz="2400" b="1" dirty="0" smtClean="0"/>
              <a:t>5. </a:t>
            </a:r>
            <a:r>
              <a:rPr lang="en-US" sz="2400" b="1" dirty="0" smtClean="0"/>
              <a:t>What are the main conclusions </a:t>
            </a:r>
            <a:br>
              <a:rPr lang="en-US" sz="2400" b="1" dirty="0" smtClean="0"/>
            </a:br>
            <a:r>
              <a:rPr lang="en-US" sz="2400" b="1" dirty="0" smtClean="0"/>
              <a:t>following studies and implemented measures?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268413"/>
            <a:ext cx="8301038" cy="4320827"/>
          </a:xfrm>
        </p:spPr>
        <p:txBody>
          <a:bodyPr>
            <a:noAutofit/>
          </a:bodyPr>
          <a:lstStyle/>
          <a:p>
            <a:pPr eaLnBrk="1" hangingPunct="1">
              <a:lnSpc>
                <a:spcPct val="70000"/>
              </a:lnSpc>
              <a:defRPr/>
            </a:pPr>
            <a:r>
              <a:rPr lang="en-US" sz="2000" dirty="0" smtClean="0"/>
              <a:t>Current minimum income level</a:t>
            </a:r>
            <a:r>
              <a:rPr lang="lv-LV" sz="2000" dirty="0" smtClean="0"/>
              <a:t>s</a:t>
            </a:r>
            <a:r>
              <a:rPr lang="en-US" sz="2000" dirty="0" smtClean="0"/>
              <a:t> in force (GMI level, needy and low-income person level) are not tied to any socio-economic indicators </a:t>
            </a:r>
            <a:r>
              <a:rPr lang="en-US" sz="2000" dirty="0" smtClean="0">
                <a:cs typeface="Arial" charset="0"/>
              </a:rPr>
              <a:t>→ </a:t>
            </a:r>
            <a:r>
              <a:rPr lang="en-US" sz="2000" u="sng" dirty="0" smtClean="0">
                <a:cs typeface="Arial" charset="0"/>
              </a:rPr>
              <a:t>amount of minimum income levels not evidence based</a:t>
            </a:r>
          </a:p>
          <a:p>
            <a:pPr eaLnBrk="1" hangingPunct="1">
              <a:lnSpc>
                <a:spcPct val="70000"/>
              </a:lnSpc>
              <a:defRPr/>
            </a:pPr>
            <a:endParaRPr lang="en-US" sz="2000" u="sng" dirty="0" smtClean="0">
              <a:cs typeface="Arial" charset="0"/>
            </a:endParaRPr>
          </a:p>
          <a:p>
            <a:pPr eaLnBrk="1" hangingPunct="1">
              <a:lnSpc>
                <a:spcPct val="70000"/>
              </a:lnSpc>
              <a:defRPr/>
            </a:pPr>
            <a:r>
              <a:rPr lang="en-US" sz="2000" dirty="0" smtClean="0">
                <a:cs typeface="Arial" charset="0"/>
              </a:rPr>
              <a:t>Other minimum income levels (e.g., minimum pensions, tax non-applicable minimum </a:t>
            </a:r>
            <a:r>
              <a:rPr lang="en-US" sz="2000" dirty="0" err="1" smtClean="0">
                <a:cs typeface="Arial" charset="0"/>
              </a:rPr>
              <a:t>a.o.</a:t>
            </a:r>
            <a:r>
              <a:rPr lang="en-US" sz="2000" dirty="0" smtClean="0">
                <a:cs typeface="Arial" charset="0"/>
              </a:rPr>
              <a:t>) are based on other criteria, not with adequate minimum income level → </a:t>
            </a:r>
            <a:r>
              <a:rPr lang="en-US" sz="2000" u="sng" dirty="0" smtClean="0">
                <a:cs typeface="Arial" charset="0"/>
              </a:rPr>
              <a:t>conditions for defining various minimum income levels are not transparent and unclear</a:t>
            </a:r>
          </a:p>
          <a:p>
            <a:pPr eaLnBrk="1" hangingPunct="1">
              <a:lnSpc>
                <a:spcPct val="70000"/>
              </a:lnSpc>
              <a:defRPr/>
            </a:pPr>
            <a:endParaRPr lang="en-US" sz="2000" dirty="0" smtClean="0">
              <a:cs typeface="Arial" charset="0"/>
            </a:endParaRPr>
          </a:p>
          <a:p>
            <a:pPr>
              <a:lnSpc>
                <a:spcPct val="70000"/>
              </a:lnSpc>
              <a:defRPr/>
            </a:pPr>
            <a:r>
              <a:rPr lang="en-US" sz="2000" dirty="0" smtClean="0">
                <a:cs typeface="Arial" charset="0"/>
              </a:rPr>
              <a:t>State and municipal social transfers (benefits, pensions </a:t>
            </a:r>
            <a:r>
              <a:rPr lang="en-US" sz="2000" dirty="0" err="1" smtClean="0">
                <a:cs typeface="Arial" charset="0"/>
              </a:rPr>
              <a:t>a.o.</a:t>
            </a:r>
            <a:r>
              <a:rPr lang="en-US" sz="2000" dirty="0" smtClean="0">
                <a:cs typeface="Arial" charset="0"/>
              </a:rPr>
              <a:t>) are not enough targeted to the most needy people → </a:t>
            </a:r>
            <a:r>
              <a:rPr lang="en-US" sz="2000" u="sng" dirty="0" smtClean="0">
                <a:cs typeface="Arial" charset="0"/>
              </a:rPr>
              <a:t>after receipt of the support needy people are still in a deep poverty and face high </a:t>
            </a:r>
            <a:r>
              <a:rPr lang="en-US" sz="2000" u="sng" dirty="0">
                <a:cs typeface="Arial" charset="0"/>
              </a:rPr>
              <a:t>poverty </a:t>
            </a:r>
            <a:r>
              <a:rPr lang="en-US" sz="2000" u="sng" dirty="0" smtClean="0">
                <a:cs typeface="Arial" charset="0"/>
              </a:rPr>
              <a:t>risks</a:t>
            </a:r>
          </a:p>
          <a:p>
            <a:pPr marL="0" indent="0" eaLnBrk="1" hangingPunct="1">
              <a:lnSpc>
                <a:spcPct val="70000"/>
              </a:lnSpc>
              <a:buFont typeface="Arial" charset="0"/>
              <a:buNone/>
              <a:defRPr/>
            </a:pPr>
            <a:r>
              <a:rPr lang="en-US" sz="2000" dirty="0" smtClean="0">
                <a:cs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sz="2000" dirty="0" smtClean="0">
                <a:cs typeface="Arial" charset="0"/>
              </a:rPr>
              <a:t>High labour force tax burden on employed with low remuneration → </a:t>
            </a:r>
            <a:r>
              <a:rPr lang="en-US" sz="2000" u="sng" dirty="0" smtClean="0">
                <a:cs typeface="Arial" charset="0"/>
              </a:rPr>
              <a:t>low paid e</a:t>
            </a:r>
            <a:r>
              <a:rPr lang="lv-LV" sz="2000" u="sng" dirty="0" smtClean="0">
                <a:cs typeface="Arial" charset="0"/>
              </a:rPr>
              <a:t>m</a:t>
            </a:r>
            <a:r>
              <a:rPr lang="en-US" sz="2000" u="sng" dirty="0" err="1" smtClean="0">
                <a:cs typeface="Arial" charset="0"/>
              </a:rPr>
              <a:t>ployees</a:t>
            </a:r>
            <a:r>
              <a:rPr lang="en-US" sz="2000" u="sng" dirty="0" smtClean="0">
                <a:cs typeface="Arial" charset="0"/>
              </a:rPr>
              <a:t> are subjected to the poverty risk </a:t>
            </a:r>
            <a:r>
              <a:rPr lang="en-US" sz="2000" dirty="0" smtClean="0">
                <a:cs typeface="Arial" charset="0"/>
              </a:rPr>
              <a:t>and </a:t>
            </a:r>
            <a:r>
              <a:rPr lang="en-US" sz="2000" u="sng" dirty="0" smtClean="0">
                <a:cs typeface="Arial" charset="0"/>
              </a:rPr>
              <a:t>social assistance recipients are not motivated to work in low paid jobs</a:t>
            </a:r>
          </a:p>
        </p:txBody>
      </p:sp>
    </p:spTree>
    <p:extLst>
      <p:ext uri="{BB962C8B-B14F-4D97-AF65-F5344CB8AC3E}">
        <p14:creationId xmlns:p14="http://schemas.microsoft.com/office/powerpoint/2010/main" val="164085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prstClr val="black"/>
                </a:solidFill>
              </a:rPr>
              <a:t>Minimum </a:t>
            </a:r>
            <a:r>
              <a:rPr lang="en-US" b="1" dirty="0" smtClean="0">
                <a:solidFill>
                  <a:prstClr val="black"/>
                </a:solidFill>
              </a:rPr>
              <a:t>income</a:t>
            </a:r>
            <a:r>
              <a:rPr lang="lv-LV" b="1" dirty="0" smtClean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levels/poverty </a:t>
            </a:r>
            <a:r>
              <a:rPr lang="en-US" b="1" dirty="0">
                <a:solidFill>
                  <a:prstClr val="black"/>
                </a:solidFill>
              </a:rPr>
              <a:t>thresholds in </a:t>
            </a:r>
            <a:r>
              <a:rPr lang="en-US" b="1" dirty="0" smtClean="0">
                <a:solidFill>
                  <a:prstClr val="black"/>
                </a:solidFill>
              </a:rPr>
              <a:t>Latvia </a:t>
            </a:r>
            <a:r>
              <a:rPr lang="en-US" b="1" dirty="0">
                <a:solidFill>
                  <a:prstClr val="black"/>
                </a:solidFill>
              </a:rPr>
              <a:t/>
            </a:r>
            <a:br>
              <a:rPr lang="en-US" b="1" dirty="0">
                <a:solidFill>
                  <a:prstClr val="black"/>
                </a:solidFill>
              </a:rPr>
            </a:br>
            <a:r>
              <a:rPr lang="en-US" b="1" dirty="0">
                <a:solidFill>
                  <a:prstClr val="black"/>
                </a:solidFill>
              </a:rPr>
              <a:t>(EUR, per month</a:t>
            </a:r>
            <a:r>
              <a:rPr lang="lv-LV" b="1" dirty="0">
                <a:solidFill>
                  <a:prstClr val="black"/>
                </a:solidFill>
              </a:rPr>
              <a:t> per </a:t>
            </a:r>
            <a:r>
              <a:rPr lang="en-US" b="1" dirty="0">
                <a:solidFill>
                  <a:prstClr val="black"/>
                </a:solidFill>
              </a:rPr>
              <a:t>person)</a:t>
            </a:r>
            <a:br>
              <a:rPr lang="en-US" b="1" dirty="0">
                <a:solidFill>
                  <a:prstClr val="black"/>
                </a:solidFill>
              </a:rPr>
            </a:br>
            <a:endParaRPr lang="lv-LV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271190"/>
              </p:ext>
            </p:extLst>
          </p:nvPr>
        </p:nvGraphicFramePr>
        <p:xfrm>
          <a:off x="251520" y="1124744"/>
          <a:ext cx="8712968" cy="4289572"/>
        </p:xfrm>
        <a:graphic>
          <a:graphicData uri="http://schemas.openxmlformats.org/drawingml/2006/table">
            <a:tbl>
              <a:tblPr>
                <a:tableStyleId>{91EBBBCC-DAD2-459C-BE2E-F6DE35CF9A28}</a:tableStyleId>
              </a:tblPr>
              <a:tblGrid>
                <a:gridCol w="4752528"/>
                <a:gridCol w="2016224"/>
                <a:gridCol w="1944216"/>
              </a:tblGrid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Level/threshold</a:t>
                      </a:r>
                      <a:endParaRPr kumimoji="0" lang="en-US" sz="1600" b="1" i="1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noProof="0" smtClean="0">
                          <a:ln>
                            <a:noFill/>
                          </a:ln>
                          <a:effectLst/>
                        </a:rPr>
                        <a:t>Set in legal acts</a:t>
                      </a:r>
                      <a:endParaRPr kumimoji="0" lang="en-US" sz="1600" b="1" i="1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Calculation methodoloy</a:t>
                      </a:r>
                      <a:endParaRPr kumimoji="0" lang="en-US" sz="1600" b="1" i="1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</a:tr>
              <a:tr h="9168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Guaranteed minimum income 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(GMI) level (2014) </a:t>
                      </a:r>
                      <a:endParaRPr kumimoji="0" lang="lv-LV" sz="1600" u="none" strike="noStrike" cap="none" normalizeH="0" baseline="0" noProof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en-US" sz="1600" u="sng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EUR 50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noProof="0" smtClean="0">
                          <a:ln>
                            <a:noFill/>
                          </a:ln>
                          <a:effectLst/>
                        </a:rPr>
                        <a:t>Defined </a:t>
                      </a:r>
                      <a:endParaRPr kumimoji="0" lang="en-US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No </a:t>
                      </a:r>
                      <a:endParaRPr kumimoji="0" lang="en-US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</a:tr>
              <a:tr h="628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Needy family /person 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income level (2014)</a:t>
                      </a:r>
                      <a:r>
                        <a:rPr kumimoji="0" lang="lv-LV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en-US" sz="1600" u="sng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EUR 128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noProof="0" smtClean="0">
                          <a:ln>
                            <a:noFill/>
                          </a:ln>
                          <a:effectLst/>
                        </a:rPr>
                        <a:t>Defined </a:t>
                      </a:r>
                      <a:endParaRPr kumimoji="0" lang="en-US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No </a:t>
                      </a:r>
                      <a:endParaRPr kumimoji="0" lang="en-US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</a:tr>
              <a:tr h="9168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Low-income person 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income level (different across municipalities) (2013)(</a:t>
                      </a:r>
                      <a:r>
                        <a:rPr kumimoji="0" lang="en-US" sz="1600" u="sng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EUR 128 - 356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lang="en-US" sz="1600" b="1" noProof="0" dirty="0" smtClean="0"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noProof="0" smtClean="0">
                          <a:ln>
                            <a:noFill/>
                          </a:ln>
                          <a:effectLst/>
                        </a:rPr>
                        <a:t>Defined </a:t>
                      </a:r>
                      <a:endParaRPr kumimoji="0" lang="en-US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No </a:t>
                      </a:r>
                      <a:endParaRPr kumimoji="0" lang="en-US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</a:tr>
              <a:tr h="628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At-risk-of poverty threshold 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(201</a:t>
                      </a:r>
                      <a:r>
                        <a:rPr kumimoji="0" lang="lv-LV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r>
                        <a:rPr kumimoji="0" lang="lv-LV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en-US" sz="1600" u="sng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EUR 235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noProof="0" smtClean="0">
                          <a:ln>
                            <a:noFill/>
                          </a:ln>
                          <a:effectLst/>
                        </a:rPr>
                        <a:t>Not defined </a:t>
                      </a:r>
                      <a:endParaRPr kumimoji="0" lang="en-US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noProof="0" smtClean="0">
                          <a:ln>
                            <a:noFill/>
                          </a:ln>
                          <a:effectLst/>
                        </a:rPr>
                        <a:t>Yes </a:t>
                      </a:r>
                      <a:endParaRPr kumimoji="0" lang="en-US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</a:tr>
              <a:tr h="628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Subsistence minimum 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(until  December 31, 2013)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en-US" sz="1600" u="sng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EUR 253</a:t>
                      </a:r>
                      <a:r>
                        <a:rPr kumimoji="0" lang="en-US" sz="16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noProof="0" smtClean="0">
                          <a:ln>
                            <a:noFill/>
                          </a:ln>
                          <a:effectLst/>
                        </a:rPr>
                        <a:t>Not defined </a:t>
                      </a:r>
                      <a:endParaRPr kumimoji="0" lang="en-US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 </a:t>
                      </a:r>
                      <a:endParaRPr kumimoji="0" lang="en-US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solidFill>
                      <a:srgbClr val="FFF5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76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ēma">
  <a:themeElements>
    <a:clrScheme name="Iestād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estād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estā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estād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Iestād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Iestād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967</Words>
  <Application>Microsoft Office PowerPoint</Application>
  <PresentationFormat>On-screen Show (4:3)</PresentationFormat>
  <Paragraphs>182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tēma</vt:lpstr>
      <vt:lpstr>Minimum income reform in Latvia</vt:lpstr>
      <vt:lpstr>PowerPoint Presentation</vt:lpstr>
      <vt:lpstr>1. Why reforms are needed? (1)</vt:lpstr>
      <vt:lpstr>At risk-of-poverty rate EU 2009 and 2013, % (Eurostat data)</vt:lpstr>
      <vt:lpstr>Income inequality</vt:lpstr>
      <vt:lpstr>PowerPoint Presentation</vt:lpstr>
      <vt:lpstr>2. What has been done so far? (1) </vt:lpstr>
      <vt:lpstr>5. What are the main conclusions  following studies and implemented measures?</vt:lpstr>
      <vt:lpstr>Minimum income levels/poverty thresholds in Latvia  (EUR, per month per person) </vt:lpstr>
      <vt:lpstr>4. What is the proposal? (1)</vt:lpstr>
      <vt:lpstr>4. What is the proposal? (2)</vt:lpstr>
      <vt:lpstr>4. What is the proposal? (3)</vt:lpstr>
      <vt:lpstr>4. What is the proposal? (4)</vt:lpstr>
      <vt:lpstr>5. Who will be beneficiaries?</vt:lpstr>
      <vt:lpstr>    6. What are the challenges?     </vt:lpstr>
      <vt:lpstr>Average, lowest and highest income margins across quintiles</vt:lpstr>
      <vt:lpstr>7. Further steps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>Adrenalin.lv</dc:creator>
  <cp:lastModifiedBy>Evija Kula</cp:lastModifiedBy>
  <cp:revision>116</cp:revision>
  <cp:lastPrinted>2014-12-15T14:25:49Z</cp:lastPrinted>
  <dcterms:created xsi:type="dcterms:W3CDTF">2014-01-14T19:57:53Z</dcterms:created>
  <dcterms:modified xsi:type="dcterms:W3CDTF">2014-12-16T14:16:30Z</dcterms:modified>
</cp:coreProperties>
</file>