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7" r:id="rId4"/>
    <p:sldId id="259" r:id="rId5"/>
    <p:sldId id="260" r:id="rId6"/>
    <p:sldId id="261" r:id="rId7"/>
    <p:sldId id="262" r:id="rId8"/>
    <p:sldId id="288" r:id="rId9"/>
    <p:sldId id="294" r:id="rId10"/>
    <p:sldId id="296" r:id="rId11"/>
    <p:sldId id="289" r:id="rId12"/>
    <p:sldId id="290" r:id="rId13"/>
    <p:sldId id="295" r:id="rId14"/>
    <p:sldId id="291" r:id="rId15"/>
    <p:sldId id="270" r:id="rId16"/>
    <p:sldId id="272" r:id="rId17"/>
    <p:sldId id="273" r:id="rId18"/>
    <p:sldId id="276" r:id="rId19"/>
    <p:sldId id="284" r:id="rId20"/>
    <p:sldId id="282" r:id="rId21"/>
    <p:sldId id="283" r:id="rId22"/>
    <p:sldId id="281" r:id="rId23"/>
    <p:sldId id="285" r:id="rId24"/>
    <p:sldId id="258" r:id="rId2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CH"/>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H"/>
          </a:p>
        </p:txBody>
      </p:sp>
      <p:sp>
        <p:nvSpPr>
          <p:cNvPr id="4" name="Date Placeholder 3"/>
          <p:cNvSpPr>
            <a:spLocks noGrp="1"/>
          </p:cNvSpPr>
          <p:nvPr>
            <p:ph type="dt" sz="half" idx="10"/>
          </p:nvPr>
        </p:nvSpPr>
        <p:spPr/>
        <p:txBody>
          <a:bodyPr/>
          <a:lstStyle/>
          <a:p>
            <a:fld id="{37E27F9F-9A45-4057-B145-1DD3EF8699FB}" type="datetimeFigureOut">
              <a:rPr lang="fr-CH" smtClean="0"/>
              <a:pPr/>
              <a:t>18.12.2014</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0654DF00-A522-4A47-8A60-2B26E05D78DA}" type="slidenum">
              <a:rPr lang="fr-CH" smtClean="0"/>
              <a:pPr/>
              <a:t>‹#›</a:t>
            </a:fld>
            <a:endParaRPr lang="fr-CH"/>
          </a:p>
        </p:txBody>
      </p:sp>
    </p:spTree>
    <p:extLst>
      <p:ext uri="{BB962C8B-B14F-4D97-AF65-F5344CB8AC3E}">
        <p14:creationId xmlns:p14="http://schemas.microsoft.com/office/powerpoint/2010/main" val="3068238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Date Placeholder 3"/>
          <p:cNvSpPr>
            <a:spLocks noGrp="1"/>
          </p:cNvSpPr>
          <p:nvPr>
            <p:ph type="dt" sz="half" idx="10"/>
          </p:nvPr>
        </p:nvSpPr>
        <p:spPr/>
        <p:txBody>
          <a:bodyPr/>
          <a:lstStyle/>
          <a:p>
            <a:fld id="{37E27F9F-9A45-4057-B145-1DD3EF8699FB}" type="datetimeFigureOut">
              <a:rPr lang="fr-CH" smtClean="0"/>
              <a:pPr/>
              <a:t>18.12.2014</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0654DF00-A522-4A47-8A60-2B26E05D78DA}" type="slidenum">
              <a:rPr lang="fr-CH" smtClean="0"/>
              <a:pPr/>
              <a:t>‹#›</a:t>
            </a:fld>
            <a:endParaRPr lang="fr-CH"/>
          </a:p>
        </p:txBody>
      </p:sp>
    </p:spTree>
    <p:extLst>
      <p:ext uri="{BB962C8B-B14F-4D97-AF65-F5344CB8AC3E}">
        <p14:creationId xmlns:p14="http://schemas.microsoft.com/office/powerpoint/2010/main" val="2532981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CH"/>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Date Placeholder 3"/>
          <p:cNvSpPr>
            <a:spLocks noGrp="1"/>
          </p:cNvSpPr>
          <p:nvPr>
            <p:ph type="dt" sz="half" idx="10"/>
          </p:nvPr>
        </p:nvSpPr>
        <p:spPr/>
        <p:txBody>
          <a:bodyPr/>
          <a:lstStyle/>
          <a:p>
            <a:fld id="{37E27F9F-9A45-4057-B145-1DD3EF8699FB}" type="datetimeFigureOut">
              <a:rPr lang="fr-CH" smtClean="0"/>
              <a:pPr/>
              <a:t>18.12.2014</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0654DF00-A522-4A47-8A60-2B26E05D78DA}" type="slidenum">
              <a:rPr lang="fr-CH" smtClean="0"/>
              <a:pPr/>
              <a:t>‹#›</a:t>
            </a:fld>
            <a:endParaRPr lang="fr-CH"/>
          </a:p>
        </p:txBody>
      </p:sp>
    </p:spTree>
    <p:extLst>
      <p:ext uri="{BB962C8B-B14F-4D97-AF65-F5344CB8AC3E}">
        <p14:creationId xmlns:p14="http://schemas.microsoft.com/office/powerpoint/2010/main" val="1779642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Date Placeholder 3"/>
          <p:cNvSpPr>
            <a:spLocks noGrp="1"/>
          </p:cNvSpPr>
          <p:nvPr>
            <p:ph type="dt" sz="half" idx="10"/>
          </p:nvPr>
        </p:nvSpPr>
        <p:spPr/>
        <p:txBody>
          <a:bodyPr/>
          <a:lstStyle/>
          <a:p>
            <a:fld id="{37E27F9F-9A45-4057-B145-1DD3EF8699FB}" type="datetimeFigureOut">
              <a:rPr lang="fr-CH" smtClean="0"/>
              <a:pPr/>
              <a:t>18.12.2014</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0654DF00-A522-4A47-8A60-2B26E05D78DA}" type="slidenum">
              <a:rPr lang="fr-CH" smtClean="0"/>
              <a:pPr/>
              <a:t>‹#›</a:t>
            </a:fld>
            <a:endParaRPr lang="fr-CH"/>
          </a:p>
        </p:txBody>
      </p:sp>
    </p:spTree>
    <p:extLst>
      <p:ext uri="{BB962C8B-B14F-4D97-AF65-F5344CB8AC3E}">
        <p14:creationId xmlns:p14="http://schemas.microsoft.com/office/powerpoint/2010/main" val="3639064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C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E27F9F-9A45-4057-B145-1DD3EF8699FB}" type="datetimeFigureOut">
              <a:rPr lang="fr-CH" smtClean="0"/>
              <a:pPr/>
              <a:t>18.12.2014</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0654DF00-A522-4A47-8A60-2B26E05D78DA}" type="slidenum">
              <a:rPr lang="fr-CH" smtClean="0"/>
              <a:pPr/>
              <a:t>‹#›</a:t>
            </a:fld>
            <a:endParaRPr lang="fr-CH"/>
          </a:p>
        </p:txBody>
      </p:sp>
    </p:spTree>
    <p:extLst>
      <p:ext uri="{BB962C8B-B14F-4D97-AF65-F5344CB8AC3E}">
        <p14:creationId xmlns:p14="http://schemas.microsoft.com/office/powerpoint/2010/main" val="2029041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5" name="Date Placeholder 4"/>
          <p:cNvSpPr>
            <a:spLocks noGrp="1"/>
          </p:cNvSpPr>
          <p:nvPr>
            <p:ph type="dt" sz="half" idx="10"/>
          </p:nvPr>
        </p:nvSpPr>
        <p:spPr/>
        <p:txBody>
          <a:bodyPr/>
          <a:lstStyle/>
          <a:p>
            <a:fld id="{37E27F9F-9A45-4057-B145-1DD3EF8699FB}" type="datetimeFigureOut">
              <a:rPr lang="fr-CH" smtClean="0"/>
              <a:pPr/>
              <a:t>18.12.2014</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0654DF00-A522-4A47-8A60-2B26E05D78DA}" type="slidenum">
              <a:rPr lang="fr-CH" smtClean="0"/>
              <a:pPr/>
              <a:t>‹#›</a:t>
            </a:fld>
            <a:endParaRPr lang="fr-CH"/>
          </a:p>
        </p:txBody>
      </p:sp>
    </p:spTree>
    <p:extLst>
      <p:ext uri="{BB962C8B-B14F-4D97-AF65-F5344CB8AC3E}">
        <p14:creationId xmlns:p14="http://schemas.microsoft.com/office/powerpoint/2010/main" val="2530157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C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7" name="Date Placeholder 6"/>
          <p:cNvSpPr>
            <a:spLocks noGrp="1"/>
          </p:cNvSpPr>
          <p:nvPr>
            <p:ph type="dt" sz="half" idx="10"/>
          </p:nvPr>
        </p:nvSpPr>
        <p:spPr/>
        <p:txBody>
          <a:bodyPr/>
          <a:lstStyle/>
          <a:p>
            <a:fld id="{37E27F9F-9A45-4057-B145-1DD3EF8699FB}" type="datetimeFigureOut">
              <a:rPr lang="fr-CH" smtClean="0"/>
              <a:pPr/>
              <a:t>18.12.2014</a:t>
            </a:fld>
            <a:endParaRPr lang="fr-CH"/>
          </a:p>
        </p:txBody>
      </p:sp>
      <p:sp>
        <p:nvSpPr>
          <p:cNvPr id="8" name="Footer Placeholder 7"/>
          <p:cNvSpPr>
            <a:spLocks noGrp="1"/>
          </p:cNvSpPr>
          <p:nvPr>
            <p:ph type="ftr" sz="quarter" idx="11"/>
          </p:nvPr>
        </p:nvSpPr>
        <p:spPr/>
        <p:txBody>
          <a:bodyPr/>
          <a:lstStyle/>
          <a:p>
            <a:endParaRPr lang="fr-CH"/>
          </a:p>
        </p:txBody>
      </p:sp>
      <p:sp>
        <p:nvSpPr>
          <p:cNvPr id="9" name="Slide Number Placeholder 8"/>
          <p:cNvSpPr>
            <a:spLocks noGrp="1"/>
          </p:cNvSpPr>
          <p:nvPr>
            <p:ph type="sldNum" sz="quarter" idx="12"/>
          </p:nvPr>
        </p:nvSpPr>
        <p:spPr/>
        <p:txBody>
          <a:bodyPr/>
          <a:lstStyle/>
          <a:p>
            <a:fld id="{0654DF00-A522-4A47-8A60-2B26E05D78DA}" type="slidenum">
              <a:rPr lang="fr-CH" smtClean="0"/>
              <a:pPr/>
              <a:t>‹#›</a:t>
            </a:fld>
            <a:endParaRPr lang="fr-CH"/>
          </a:p>
        </p:txBody>
      </p:sp>
    </p:spTree>
    <p:extLst>
      <p:ext uri="{BB962C8B-B14F-4D97-AF65-F5344CB8AC3E}">
        <p14:creationId xmlns:p14="http://schemas.microsoft.com/office/powerpoint/2010/main" val="3602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Date Placeholder 2"/>
          <p:cNvSpPr>
            <a:spLocks noGrp="1"/>
          </p:cNvSpPr>
          <p:nvPr>
            <p:ph type="dt" sz="half" idx="10"/>
          </p:nvPr>
        </p:nvSpPr>
        <p:spPr/>
        <p:txBody>
          <a:bodyPr/>
          <a:lstStyle/>
          <a:p>
            <a:fld id="{37E27F9F-9A45-4057-B145-1DD3EF8699FB}" type="datetimeFigureOut">
              <a:rPr lang="fr-CH" smtClean="0"/>
              <a:pPr/>
              <a:t>18.12.2014</a:t>
            </a:fld>
            <a:endParaRPr lang="fr-CH"/>
          </a:p>
        </p:txBody>
      </p:sp>
      <p:sp>
        <p:nvSpPr>
          <p:cNvPr id="4" name="Footer Placeholder 3"/>
          <p:cNvSpPr>
            <a:spLocks noGrp="1"/>
          </p:cNvSpPr>
          <p:nvPr>
            <p:ph type="ftr" sz="quarter" idx="11"/>
          </p:nvPr>
        </p:nvSpPr>
        <p:spPr/>
        <p:txBody>
          <a:bodyPr/>
          <a:lstStyle/>
          <a:p>
            <a:endParaRPr lang="fr-CH"/>
          </a:p>
        </p:txBody>
      </p:sp>
      <p:sp>
        <p:nvSpPr>
          <p:cNvPr id="5" name="Slide Number Placeholder 4"/>
          <p:cNvSpPr>
            <a:spLocks noGrp="1"/>
          </p:cNvSpPr>
          <p:nvPr>
            <p:ph type="sldNum" sz="quarter" idx="12"/>
          </p:nvPr>
        </p:nvSpPr>
        <p:spPr/>
        <p:txBody>
          <a:bodyPr/>
          <a:lstStyle/>
          <a:p>
            <a:fld id="{0654DF00-A522-4A47-8A60-2B26E05D78DA}" type="slidenum">
              <a:rPr lang="fr-CH" smtClean="0"/>
              <a:pPr/>
              <a:t>‹#›</a:t>
            </a:fld>
            <a:endParaRPr lang="fr-CH"/>
          </a:p>
        </p:txBody>
      </p:sp>
    </p:spTree>
    <p:extLst>
      <p:ext uri="{BB962C8B-B14F-4D97-AF65-F5344CB8AC3E}">
        <p14:creationId xmlns:p14="http://schemas.microsoft.com/office/powerpoint/2010/main" val="3230318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E27F9F-9A45-4057-B145-1DD3EF8699FB}" type="datetimeFigureOut">
              <a:rPr lang="fr-CH" smtClean="0"/>
              <a:pPr/>
              <a:t>18.12.2014</a:t>
            </a:fld>
            <a:endParaRPr lang="fr-CH"/>
          </a:p>
        </p:txBody>
      </p:sp>
      <p:sp>
        <p:nvSpPr>
          <p:cNvPr id="3" name="Footer Placeholder 2"/>
          <p:cNvSpPr>
            <a:spLocks noGrp="1"/>
          </p:cNvSpPr>
          <p:nvPr>
            <p:ph type="ftr" sz="quarter" idx="11"/>
          </p:nvPr>
        </p:nvSpPr>
        <p:spPr/>
        <p:txBody>
          <a:bodyPr/>
          <a:lstStyle/>
          <a:p>
            <a:endParaRPr lang="fr-CH"/>
          </a:p>
        </p:txBody>
      </p:sp>
      <p:sp>
        <p:nvSpPr>
          <p:cNvPr id="4" name="Slide Number Placeholder 3"/>
          <p:cNvSpPr>
            <a:spLocks noGrp="1"/>
          </p:cNvSpPr>
          <p:nvPr>
            <p:ph type="sldNum" sz="quarter" idx="12"/>
          </p:nvPr>
        </p:nvSpPr>
        <p:spPr/>
        <p:txBody>
          <a:bodyPr/>
          <a:lstStyle/>
          <a:p>
            <a:fld id="{0654DF00-A522-4A47-8A60-2B26E05D78DA}" type="slidenum">
              <a:rPr lang="fr-CH" smtClean="0"/>
              <a:pPr/>
              <a:t>‹#›</a:t>
            </a:fld>
            <a:endParaRPr lang="fr-CH"/>
          </a:p>
        </p:txBody>
      </p:sp>
    </p:spTree>
    <p:extLst>
      <p:ext uri="{BB962C8B-B14F-4D97-AF65-F5344CB8AC3E}">
        <p14:creationId xmlns:p14="http://schemas.microsoft.com/office/powerpoint/2010/main" val="515143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C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E27F9F-9A45-4057-B145-1DD3EF8699FB}" type="datetimeFigureOut">
              <a:rPr lang="fr-CH" smtClean="0"/>
              <a:pPr/>
              <a:t>18.12.2014</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0654DF00-A522-4A47-8A60-2B26E05D78DA}" type="slidenum">
              <a:rPr lang="fr-CH" smtClean="0"/>
              <a:pPr/>
              <a:t>‹#›</a:t>
            </a:fld>
            <a:endParaRPr lang="fr-CH"/>
          </a:p>
        </p:txBody>
      </p:sp>
    </p:spTree>
    <p:extLst>
      <p:ext uri="{BB962C8B-B14F-4D97-AF65-F5344CB8AC3E}">
        <p14:creationId xmlns:p14="http://schemas.microsoft.com/office/powerpoint/2010/main" val="1053358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C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E27F9F-9A45-4057-B145-1DD3EF8699FB}" type="datetimeFigureOut">
              <a:rPr lang="fr-CH" smtClean="0"/>
              <a:pPr/>
              <a:t>18.12.2014</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0654DF00-A522-4A47-8A60-2B26E05D78DA}" type="slidenum">
              <a:rPr lang="fr-CH" smtClean="0"/>
              <a:pPr/>
              <a:t>‹#›</a:t>
            </a:fld>
            <a:endParaRPr lang="fr-CH"/>
          </a:p>
        </p:txBody>
      </p:sp>
    </p:spTree>
    <p:extLst>
      <p:ext uri="{BB962C8B-B14F-4D97-AF65-F5344CB8AC3E}">
        <p14:creationId xmlns:p14="http://schemas.microsoft.com/office/powerpoint/2010/main" val="1830871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CH"/>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E27F9F-9A45-4057-B145-1DD3EF8699FB}" type="datetimeFigureOut">
              <a:rPr lang="fr-CH" smtClean="0"/>
              <a:pPr/>
              <a:t>18.12.2014</a:t>
            </a:fld>
            <a:endParaRPr lang="fr-CH"/>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54DF00-A522-4A47-8A60-2B26E05D78DA}" type="slidenum">
              <a:rPr lang="fr-CH" smtClean="0"/>
              <a:pPr/>
              <a:t>‹#›</a:t>
            </a:fld>
            <a:endParaRPr lang="fr-CH"/>
          </a:p>
        </p:txBody>
      </p:sp>
    </p:spTree>
    <p:extLst>
      <p:ext uri="{BB962C8B-B14F-4D97-AF65-F5344CB8AC3E}">
        <p14:creationId xmlns:p14="http://schemas.microsoft.com/office/powerpoint/2010/main" val="9933758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r-CH"/>
          </a:p>
        </p:txBody>
      </p:sp>
      <p:sp>
        <p:nvSpPr>
          <p:cNvPr id="3" name="Subtitle 2"/>
          <p:cNvSpPr>
            <a:spLocks noGrp="1"/>
          </p:cNvSpPr>
          <p:nvPr>
            <p:ph type="subTitle" idx="1"/>
          </p:nvPr>
        </p:nvSpPr>
        <p:spPr/>
        <p:txBody>
          <a:bodyPr/>
          <a:lstStyle/>
          <a:p>
            <a:endParaRPr lang="fr-CH"/>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813" y="1588"/>
            <a:ext cx="96996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descr="C:\Users\CRNH\Documents\Xavier\BCC\Administratif\Logos\FP7.jpg"/>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4000"/>
                    </a14:imgEffect>
                    <a14:imgEffect>
                      <a14:colorTemperature colorTemp="6750"/>
                    </a14:imgEffect>
                    <a14:imgEffect>
                      <a14:saturation sat="33000"/>
                    </a14:imgEffect>
                    <a14:imgEffect>
                      <a14:brightnessContrast bright="7000" contrast="-8000"/>
                    </a14:imgEffect>
                  </a14:imgLayer>
                </a14:imgProps>
              </a:ext>
              <a:ext uri="{28A0092B-C50C-407E-A947-70E740481C1C}">
                <a14:useLocalDpi xmlns:a14="http://schemas.microsoft.com/office/drawing/2010/main" val="0"/>
              </a:ext>
            </a:extLst>
          </a:blip>
          <a:srcRect/>
          <a:stretch>
            <a:fillRect/>
          </a:stretch>
        </p:blipFill>
        <p:spPr bwMode="auto">
          <a:xfrm>
            <a:off x="107504" y="5761590"/>
            <a:ext cx="1009082" cy="821464"/>
          </a:xfrm>
          <a:prstGeom prst="rect">
            <a:avLst/>
          </a:prstGeom>
          <a:noFill/>
          <a:effectLst>
            <a:outerShdw blurRad="50800" dist="50800" dir="5400000" algn="ctr" rotWithShape="0">
              <a:schemeClr val="bg1"/>
            </a:outerShdw>
          </a:effectLst>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08104" y="531929"/>
            <a:ext cx="346868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3"/>
          <p:cNvSpPr txBox="1">
            <a:spLocks noChangeArrowheads="1"/>
          </p:cNvSpPr>
          <p:nvPr/>
        </p:nvSpPr>
        <p:spPr>
          <a:xfrm>
            <a:off x="971600" y="2060848"/>
            <a:ext cx="7500990" cy="1800200"/>
          </a:xfrm>
          <a:prstGeom prst="rect">
            <a:avLst/>
          </a:prstGeom>
          <a:noFill/>
          <a:ln>
            <a:solidFill>
              <a:schemeClr val="accent1"/>
            </a:solidFill>
          </a:ln>
        </p:spPr>
        <p:txBody>
          <a:bodyPr anchor="ctr">
            <a:normAutofit fontScale="92500" lnSpcReduction="200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pPr algn="ctr"/>
            <a:r>
              <a:rPr lang="en-US" sz="4800" b="1" dirty="0"/>
              <a:t>Social Innovation </a:t>
            </a:r>
            <a:r>
              <a:rPr lang="lv-LV" sz="4800" b="1" dirty="0" err="1" smtClean="0"/>
              <a:t>on</a:t>
            </a:r>
            <a:endParaRPr lang="lv-LV" sz="4800" b="1" dirty="0" smtClean="0"/>
          </a:p>
          <a:p>
            <a:pPr algn="ctr"/>
            <a:r>
              <a:rPr lang="lv-LV" sz="4800" b="1" dirty="0" smtClean="0"/>
              <a:t>A</a:t>
            </a:r>
            <a:r>
              <a:rPr lang="en-US" sz="4800" b="1" dirty="0" err="1" smtClean="0"/>
              <a:t>ctive</a:t>
            </a:r>
            <a:r>
              <a:rPr lang="en-US" sz="4800" b="1" dirty="0" smtClean="0"/>
              <a:t> </a:t>
            </a:r>
            <a:r>
              <a:rPr lang="en-US" sz="4800" b="1" dirty="0"/>
              <a:t>and </a:t>
            </a:r>
            <a:r>
              <a:rPr lang="lv-LV" sz="4800" b="1" dirty="0" smtClean="0"/>
              <a:t>H</a:t>
            </a:r>
            <a:r>
              <a:rPr lang="en-US" sz="4800" b="1" dirty="0" err="1" smtClean="0"/>
              <a:t>ealthy</a:t>
            </a:r>
            <a:r>
              <a:rPr lang="en-US" sz="4800" b="1" dirty="0" smtClean="0"/>
              <a:t> </a:t>
            </a:r>
            <a:r>
              <a:rPr lang="lv-LV" sz="4800" b="1" dirty="0" smtClean="0"/>
              <a:t>A</a:t>
            </a:r>
            <a:r>
              <a:rPr lang="en-US" sz="4800" b="1" dirty="0" err="1" smtClean="0"/>
              <a:t>geing</a:t>
            </a:r>
            <a:r>
              <a:rPr lang="lv-LV" sz="4800" b="1" dirty="0" smtClean="0"/>
              <a:t> </a:t>
            </a:r>
            <a:r>
              <a:rPr lang="lv-LV" sz="4800" b="1" dirty="0" err="1" smtClean="0"/>
              <a:t>for</a:t>
            </a:r>
            <a:r>
              <a:rPr lang="lv-LV" sz="4800" b="1" dirty="0" smtClean="0"/>
              <a:t> </a:t>
            </a:r>
            <a:r>
              <a:rPr lang="lv-LV" sz="4800" b="1" dirty="0" err="1" smtClean="0"/>
              <a:t>Sustainable</a:t>
            </a:r>
            <a:r>
              <a:rPr lang="lv-LV" sz="4800" b="1" dirty="0" smtClean="0"/>
              <a:t> </a:t>
            </a:r>
            <a:r>
              <a:rPr lang="lv-LV" sz="4800" b="1" dirty="0" err="1" smtClean="0"/>
              <a:t>Economic</a:t>
            </a:r>
            <a:r>
              <a:rPr lang="lv-LV" sz="4800" b="1" dirty="0" smtClean="0"/>
              <a:t> </a:t>
            </a:r>
            <a:r>
              <a:rPr lang="lv-LV" sz="4800" b="1" dirty="0" err="1" smtClean="0"/>
              <a:t>Growth</a:t>
            </a:r>
            <a:endParaRPr lang="es-ES" sz="4800" b="1" dirty="0" smtClean="0">
              <a:solidFill>
                <a:schemeClr val="accent1">
                  <a:lumMod val="60000"/>
                  <a:lumOff val="40000"/>
                </a:schemeClr>
              </a:solidFill>
              <a:effectLst>
                <a:outerShdw blurRad="50000" dist="30000" dir="5400000" algn="tl" rotWithShape="0">
                  <a:schemeClr val="tx2">
                    <a:lumMod val="40000"/>
                    <a:lumOff val="60000"/>
                    <a:alpha val="30000"/>
                  </a:scheme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0" name="Rectangle 3"/>
          <p:cNvSpPr txBox="1">
            <a:spLocks noChangeArrowheads="1"/>
          </p:cNvSpPr>
          <p:nvPr/>
        </p:nvSpPr>
        <p:spPr>
          <a:xfrm>
            <a:off x="972066" y="4013448"/>
            <a:ext cx="7500990" cy="1800200"/>
          </a:xfrm>
          <a:prstGeom prst="rect">
            <a:avLst/>
          </a:prstGeom>
          <a:noFill/>
          <a:ln>
            <a:solidFill>
              <a:schemeClr val="accent1"/>
            </a:solidFill>
          </a:ln>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pPr algn="ctr"/>
            <a:r>
              <a:rPr lang="en-GB" sz="2400" b="1" dirty="0" smtClean="0">
                <a:effectLst/>
              </a:rPr>
              <a:t>Baiba </a:t>
            </a:r>
            <a:r>
              <a:rPr lang="en-GB" sz="2400" b="1" dirty="0">
                <a:effectLst/>
              </a:rPr>
              <a:t>Bela and Anna Stepčenko, University of </a:t>
            </a:r>
            <a:r>
              <a:rPr lang="en-GB" sz="2400" b="1" dirty="0" smtClean="0">
                <a:effectLst/>
              </a:rPr>
              <a:t>Latvia</a:t>
            </a:r>
            <a:endParaRPr lang="lv-LV" sz="2400" b="1" dirty="0" smtClean="0">
              <a:effectLst/>
            </a:endParaRPr>
          </a:p>
          <a:p>
            <a:pPr algn="ctr"/>
            <a:endParaRPr lang="lv-LV" sz="2400" b="1" dirty="0" smtClean="0">
              <a:effectLst/>
            </a:endParaRPr>
          </a:p>
          <a:p>
            <a:pPr algn="ctr"/>
            <a:r>
              <a:rPr lang="en-GB" sz="2000" b="1" dirty="0">
                <a:effectLst/>
              </a:rPr>
              <a:t>Seminar on Social Protection Issues</a:t>
            </a:r>
            <a:endParaRPr lang="lv-LV" sz="2000" dirty="0">
              <a:effectLst/>
            </a:endParaRPr>
          </a:p>
          <a:p>
            <a:pPr algn="ctr"/>
            <a:r>
              <a:rPr lang="en-GB" sz="2000" b="1" dirty="0">
                <a:effectLst/>
              </a:rPr>
              <a:t>18 December 2014, Riga</a:t>
            </a:r>
            <a:endParaRPr lang="lv-LV" sz="2000" dirty="0">
              <a:effectLst/>
            </a:endParaRPr>
          </a:p>
          <a:p>
            <a:endParaRPr lang="es-ES" sz="2000" b="1" dirty="0" smtClean="0">
              <a:solidFill>
                <a:schemeClr val="accent1">
                  <a:lumMod val="60000"/>
                  <a:lumOff val="40000"/>
                </a:schemeClr>
              </a:solidFill>
              <a:effectLst>
                <a:outerShdw blurRad="50000" dist="30000" dir="5400000" algn="tl" rotWithShape="0">
                  <a:schemeClr val="tx2">
                    <a:lumMod val="40000"/>
                    <a:lumOff val="60000"/>
                    <a:alpha val="30000"/>
                  </a:schemeClr>
                </a:outerShdw>
              </a:effectLst>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4" name="Picture 2" descr="C:\Users\szf45\Documents\LU SZF\Erasmus Mundus\lu-logo-anno.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4" y="531929"/>
            <a:ext cx="4632577" cy="13958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21041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996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51520" y="821025"/>
            <a:ext cx="8568952" cy="923330"/>
          </a:xfrm>
          <a:prstGeom prst="rect">
            <a:avLst/>
          </a:prstGeom>
          <a:noFill/>
          <a:ln>
            <a:solidFill>
              <a:schemeClr val="accent1"/>
            </a:solidFill>
          </a:ln>
        </p:spPr>
        <p:txBody>
          <a:bodyPr wrap="square" rtlCol="0">
            <a:spAutoFit/>
          </a:bodyPr>
          <a:lstStyle/>
          <a:p>
            <a:endParaRPr lang="fr-CH" dirty="0" smtClean="0"/>
          </a:p>
          <a:p>
            <a:pPr algn="ctr"/>
            <a:r>
              <a:rPr lang="lv-LV" sz="3600" dirty="0" smtClean="0"/>
              <a:t>			</a:t>
            </a:r>
            <a:r>
              <a:rPr lang="lv-LV" sz="3600" dirty="0" err="1" smtClean="0">
                <a:solidFill>
                  <a:srgbClr val="002060"/>
                </a:solidFill>
                <a:effectLst>
                  <a:outerShdw blurRad="38100" dist="38100" dir="2700000" algn="tl">
                    <a:srgbClr val="000000">
                      <a:alpha val="43137"/>
                    </a:srgbClr>
                  </a:outerShdw>
                </a:effectLst>
              </a:rPr>
              <a:t>Basic</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ideas</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Difference</a:t>
            </a:r>
            <a:r>
              <a:rPr lang="lv-LV" sz="3600" dirty="0" smtClean="0">
                <a:solidFill>
                  <a:srgbClr val="002060"/>
                </a:solidFill>
                <a:effectLst>
                  <a:outerShdw blurRad="38100" dist="38100" dir="2700000" algn="tl">
                    <a:srgbClr val="000000">
                      <a:alpha val="43137"/>
                    </a:srgbClr>
                  </a:outerShdw>
                </a:effectLst>
              </a:rPr>
              <a:t> </a:t>
            </a:r>
            <a:endParaRPr lang="fr-CH" sz="3600" dirty="0">
              <a:solidFill>
                <a:srgbClr val="002060"/>
              </a:solidFill>
              <a:effectLst>
                <a:outerShdw blurRad="38100" dist="38100" dir="2700000" algn="tl">
                  <a:srgbClr val="000000">
                    <a:alpha val="43137"/>
                  </a:srgbClr>
                </a:outerShdw>
              </a:effectLst>
            </a:endParaRPr>
          </a:p>
        </p:txBody>
      </p:sp>
      <p:sp>
        <p:nvSpPr>
          <p:cNvPr id="5" name="TextBox 4"/>
          <p:cNvSpPr txBox="1"/>
          <p:nvPr/>
        </p:nvSpPr>
        <p:spPr>
          <a:xfrm>
            <a:off x="251520" y="1896755"/>
            <a:ext cx="8568952" cy="7294305"/>
          </a:xfrm>
          <a:prstGeom prst="rect">
            <a:avLst/>
          </a:prstGeom>
          <a:noFill/>
          <a:ln>
            <a:solidFill>
              <a:schemeClr val="accent1"/>
            </a:solidFill>
          </a:ln>
        </p:spPr>
        <p:txBody>
          <a:bodyPr wrap="square" rtlCol="0">
            <a:spAutoFit/>
          </a:bodyPr>
          <a:lstStyle/>
          <a:p>
            <a:endParaRPr lang="lv-LV" sz="3600" dirty="0" smtClean="0"/>
          </a:p>
          <a:p>
            <a:r>
              <a:rPr lang="en-GB" sz="3600" dirty="0" smtClean="0"/>
              <a:t>A different and differentiated picture must be offered that highlights what people have performed and quite naturally still can achieve in advanced age.</a:t>
            </a:r>
            <a:endParaRPr lang="lv-LV" sz="3600" dirty="0" smtClean="0"/>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pPr algn="ctr"/>
            <a:endParaRPr lang="fr-CH" sz="3600"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564" y="620688"/>
            <a:ext cx="3316123" cy="962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87179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996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51520" y="821025"/>
            <a:ext cx="8568952" cy="923330"/>
          </a:xfrm>
          <a:prstGeom prst="rect">
            <a:avLst/>
          </a:prstGeom>
          <a:noFill/>
          <a:ln>
            <a:solidFill>
              <a:schemeClr val="accent1"/>
            </a:solidFill>
          </a:ln>
        </p:spPr>
        <p:txBody>
          <a:bodyPr wrap="square" rtlCol="0">
            <a:spAutoFit/>
          </a:bodyPr>
          <a:lstStyle/>
          <a:p>
            <a:endParaRPr lang="fr-CH" dirty="0" smtClean="0"/>
          </a:p>
          <a:p>
            <a:pPr algn="ctr"/>
            <a:r>
              <a:rPr lang="lv-LV" sz="3600" dirty="0" smtClean="0"/>
              <a:t>			</a:t>
            </a:r>
            <a:r>
              <a:rPr lang="lv-LV" sz="3600" dirty="0" err="1" smtClean="0">
                <a:solidFill>
                  <a:srgbClr val="002060"/>
                </a:solidFill>
                <a:effectLst>
                  <a:outerShdw blurRad="38100" dist="38100" dir="2700000" algn="tl">
                    <a:srgbClr val="000000">
                      <a:alpha val="43137"/>
                    </a:srgbClr>
                  </a:outerShdw>
                </a:effectLst>
              </a:rPr>
              <a:t>Basic</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ideas</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Stereotypes</a:t>
            </a:r>
            <a:r>
              <a:rPr lang="lv-LV" sz="3600" dirty="0" smtClean="0">
                <a:solidFill>
                  <a:srgbClr val="002060"/>
                </a:solidFill>
                <a:effectLst>
                  <a:outerShdw blurRad="38100" dist="38100" dir="2700000" algn="tl">
                    <a:srgbClr val="000000">
                      <a:alpha val="43137"/>
                    </a:srgbClr>
                  </a:outerShdw>
                </a:effectLst>
              </a:rPr>
              <a:t> </a:t>
            </a:r>
            <a:endParaRPr lang="fr-CH" sz="3600" dirty="0">
              <a:solidFill>
                <a:srgbClr val="002060"/>
              </a:solidFill>
              <a:effectLst>
                <a:outerShdw blurRad="38100" dist="38100" dir="2700000" algn="tl">
                  <a:srgbClr val="000000">
                    <a:alpha val="43137"/>
                  </a:srgbClr>
                </a:outerShdw>
              </a:effectLst>
            </a:endParaRPr>
          </a:p>
        </p:txBody>
      </p:sp>
      <p:sp>
        <p:nvSpPr>
          <p:cNvPr id="5" name="TextBox 4"/>
          <p:cNvSpPr txBox="1"/>
          <p:nvPr/>
        </p:nvSpPr>
        <p:spPr>
          <a:xfrm>
            <a:off x="251520" y="1896755"/>
            <a:ext cx="8568952" cy="8586966"/>
          </a:xfrm>
          <a:prstGeom prst="rect">
            <a:avLst/>
          </a:prstGeom>
          <a:noFill/>
          <a:ln>
            <a:solidFill>
              <a:schemeClr val="accent1"/>
            </a:solidFill>
          </a:ln>
        </p:spPr>
        <p:txBody>
          <a:bodyPr wrap="square" rtlCol="0">
            <a:spAutoFit/>
          </a:bodyPr>
          <a:lstStyle/>
          <a:p>
            <a:r>
              <a:rPr lang="lv-LV" sz="2000" dirty="0" smtClean="0">
                <a:solidFill>
                  <a:srgbClr val="002060"/>
                </a:solidFill>
              </a:rPr>
              <a:t>III</a:t>
            </a:r>
          </a:p>
          <a:p>
            <a:r>
              <a:rPr lang="en-GB" sz="3200" dirty="0" smtClean="0"/>
              <a:t>The predominant </a:t>
            </a:r>
            <a:r>
              <a:rPr lang="en-GB" sz="3600" dirty="0" smtClean="0"/>
              <a:t>standard stereotype “old, frail and forgetful” must always be questioned</a:t>
            </a:r>
            <a:r>
              <a:rPr lang="lv-LV" sz="3200" dirty="0" smtClean="0"/>
              <a:t>.</a:t>
            </a:r>
          </a:p>
          <a:p>
            <a:r>
              <a:rPr lang="en-GB" sz="3200" dirty="0" smtClean="0"/>
              <a:t>As negative stereotypes and prejudices about ageing seem to primarily emanate from </a:t>
            </a:r>
            <a:r>
              <a:rPr lang="lv-LV" sz="3200" dirty="0" err="1" smtClean="0"/>
              <a:t>the</a:t>
            </a:r>
            <a:r>
              <a:rPr lang="lv-LV" sz="3200" dirty="0" smtClean="0"/>
              <a:t> </a:t>
            </a:r>
            <a:r>
              <a:rPr lang="en-GB" sz="3200" dirty="0" smtClean="0"/>
              <a:t>“modern” </a:t>
            </a:r>
            <a:r>
              <a:rPr lang="en-GB" sz="3600" dirty="0" smtClean="0"/>
              <a:t>Western </a:t>
            </a:r>
            <a:r>
              <a:rPr lang="lv-LV" sz="3600" dirty="0" err="1" smtClean="0"/>
              <a:t>society</a:t>
            </a:r>
            <a:r>
              <a:rPr lang="lv-LV" sz="3600" dirty="0" smtClean="0"/>
              <a:t> </a:t>
            </a:r>
            <a:r>
              <a:rPr lang="lv-LV" sz="3600" dirty="0" err="1" smtClean="0"/>
              <a:t>which</a:t>
            </a:r>
            <a:r>
              <a:rPr lang="lv-LV" sz="3600" dirty="0" smtClean="0"/>
              <a:t> </a:t>
            </a:r>
            <a:r>
              <a:rPr lang="lv-LV" sz="3600" dirty="0" err="1" smtClean="0"/>
              <a:t>is</a:t>
            </a:r>
            <a:r>
              <a:rPr lang="lv-LV" sz="3600" dirty="0" smtClean="0"/>
              <a:t> a </a:t>
            </a:r>
            <a:r>
              <a:rPr lang="lv-LV" sz="3600" dirty="0" err="1" smtClean="0"/>
              <a:t>consumption</a:t>
            </a:r>
            <a:r>
              <a:rPr lang="lv-LV" sz="3600" dirty="0" smtClean="0"/>
              <a:t> , </a:t>
            </a:r>
            <a:r>
              <a:rPr lang="lv-LV" sz="3600" dirty="0" err="1" smtClean="0"/>
              <a:t>juvenile</a:t>
            </a:r>
            <a:r>
              <a:rPr lang="lv-LV" sz="3600" dirty="0" smtClean="0"/>
              <a:t> </a:t>
            </a:r>
            <a:r>
              <a:rPr lang="lv-LV" sz="3600" dirty="0" err="1" smtClean="0"/>
              <a:t>cult</a:t>
            </a:r>
            <a:r>
              <a:rPr lang="lv-LV" sz="3600" dirty="0" smtClean="0"/>
              <a:t>, </a:t>
            </a:r>
            <a:r>
              <a:rPr lang="lv-LV" sz="3600" dirty="0" err="1" smtClean="0"/>
              <a:t>and</a:t>
            </a:r>
            <a:r>
              <a:rPr lang="lv-LV" sz="3600" dirty="0" smtClean="0"/>
              <a:t> </a:t>
            </a:r>
            <a:r>
              <a:rPr lang="lv-LV" sz="3600" dirty="0" err="1" smtClean="0"/>
              <a:t>sensual</a:t>
            </a:r>
            <a:r>
              <a:rPr lang="lv-LV" sz="3600" dirty="0" smtClean="0"/>
              <a:t> </a:t>
            </a:r>
            <a:r>
              <a:rPr lang="lv-LV" sz="3600" dirty="0" err="1" smtClean="0"/>
              <a:t>hedonism</a:t>
            </a:r>
            <a:r>
              <a:rPr lang="lv-LV" sz="3600" dirty="0" smtClean="0"/>
              <a:t>  </a:t>
            </a:r>
            <a:r>
              <a:rPr lang="lv-LV" sz="3600" dirty="0" err="1" smtClean="0"/>
              <a:t>orientated</a:t>
            </a:r>
            <a:r>
              <a:rPr lang="lv-LV" sz="3600" dirty="0" smtClean="0"/>
              <a:t>.</a:t>
            </a: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pPr algn="ctr"/>
            <a:endParaRPr lang="fr-CH" sz="3600"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564" y="620688"/>
            <a:ext cx="3316123" cy="962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87179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996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51520" y="821025"/>
            <a:ext cx="8568952" cy="923330"/>
          </a:xfrm>
          <a:prstGeom prst="rect">
            <a:avLst/>
          </a:prstGeom>
          <a:noFill/>
          <a:ln>
            <a:solidFill>
              <a:schemeClr val="accent1"/>
            </a:solidFill>
          </a:ln>
        </p:spPr>
        <p:txBody>
          <a:bodyPr wrap="square" rtlCol="0">
            <a:spAutoFit/>
          </a:bodyPr>
          <a:lstStyle/>
          <a:p>
            <a:endParaRPr lang="fr-CH" dirty="0" smtClean="0"/>
          </a:p>
          <a:p>
            <a:pPr algn="ctr"/>
            <a:r>
              <a:rPr lang="lv-LV" sz="3600" dirty="0" smtClean="0"/>
              <a:t>			</a:t>
            </a:r>
            <a:r>
              <a:rPr lang="lv-LV" sz="3600" dirty="0" err="1" smtClean="0">
                <a:solidFill>
                  <a:srgbClr val="002060"/>
                </a:solidFill>
                <a:effectLst>
                  <a:outerShdw blurRad="38100" dist="38100" dir="2700000" algn="tl">
                    <a:srgbClr val="000000">
                      <a:alpha val="43137"/>
                    </a:srgbClr>
                  </a:outerShdw>
                </a:effectLst>
              </a:rPr>
              <a:t>Basic</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ideas</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value</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of</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wisdom</a:t>
            </a:r>
            <a:r>
              <a:rPr lang="lv-LV" sz="3600" dirty="0" smtClean="0">
                <a:solidFill>
                  <a:srgbClr val="002060"/>
                </a:solidFill>
                <a:effectLst>
                  <a:outerShdw blurRad="38100" dist="38100" dir="2700000" algn="tl">
                    <a:srgbClr val="000000">
                      <a:alpha val="43137"/>
                    </a:srgbClr>
                  </a:outerShdw>
                </a:effectLst>
              </a:rPr>
              <a:t>  </a:t>
            </a:r>
            <a:endParaRPr lang="fr-CH" sz="3600" dirty="0">
              <a:solidFill>
                <a:srgbClr val="002060"/>
              </a:solidFill>
              <a:effectLst>
                <a:outerShdw blurRad="38100" dist="38100" dir="2700000" algn="tl">
                  <a:srgbClr val="000000">
                    <a:alpha val="43137"/>
                  </a:srgbClr>
                </a:outerShdw>
              </a:effectLst>
            </a:endParaRPr>
          </a:p>
        </p:txBody>
      </p:sp>
      <p:sp>
        <p:nvSpPr>
          <p:cNvPr id="5" name="TextBox 4"/>
          <p:cNvSpPr txBox="1"/>
          <p:nvPr/>
        </p:nvSpPr>
        <p:spPr>
          <a:xfrm>
            <a:off x="251520" y="1896755"/>
            <a:ext cx="8568952" cy="6555641"/>
          </a:xfrm>
          <a:prstGeom prst="rect">
            <a:avLst/>
          </a:prstGeom>
          <a:noFill/>
          <a:ln>
            <a:solidFill>
              <a:schemeClr val="accent1"/>
            </a:solidFill>
          </a:ln>
        </p:spPr>
        <p:txBody>
          <a:bodyPr wrap="square" rtlCol="0">
            <a:spAutoFit/>
          </a:bodyPr>
          <a:lstStyle/>
          <a:p>
            <a:r>
              <a:rPr lang="lv-LV" sz="2000" dirty="0" smtClean="0">
                <a:solidFill>
                  <a:srgbClr val="002060"/>
                </a:solidFill>
              </a:rPr>
              <a:t>IV</a:t>
            </a:r>
          </a:p>
          <a:p>
            <a:r>
              <a:rPr lang="lv-LV" sz="3600" dirty="0" err="1" smtClean="0"/>
              <a:t>The</a:t>
            </a:r>
            <a:r>
              <a:rPr lang="lv-LV" sz="3600" dirty="0" smtClean="0"/>
              <a:t> </a:t>
            </a:r>
            <a:r>
              <a:rPr lang="lv-LV" sz="3600" dirty="0" err="1" smtClean="0"/>
              <a:t>dominant</a:t>
            </a:r>
            <a:r>
              <a:rPr lang="lv-LV" sz="3600" dirty="0" smtClean="0"/>
              <a:t> </a:t>
            </a:r>
            <a:r>
              <a:rPr lang="lv-LV" sz="3600" dirty="0" err="1" smtClean="0"/>
              <a:t>values</a:t>
            </a:r>
            <a:r>
              <a:rPr lang="lv-LV" sz="3600" dirty="0" smtClean="0"/>
              <a:t> </a:t>
            </a:r>
            <a:r>
              <a:rPr lang="lv-LV" sz="3600" dirty="0" err="1" smtClean="0"/>
              <a:t>of</a:t>
            </a:r>
            <a:r>
              <a:rPr lang="lv-LV" sz="3600" dirty="0" smtClean="0"/>
              <a:t> </a:t>
            </a:r>
            <a:r>
              <a:rPr lang="lv-LV" sz="3600" dirty="0" err="1" smtClean="0"/>
              <a:t>the</a:t>
            </a:r>
            <a:r>
              <a:rPr lang="lv-LV" sz="3600" dirty="0" smtClean="0"/>
              <a:t> </a:t>
            </a:r>
            <a:r>
              <a:rPr lang="lv-LV" sz="3600" dirty="0" err="1" smtClean="0"/>
              <a:t>older</a:t>
            </a:r>
            <a:r>
              <a:rPr lang="lv-LV" sz="3600" dirty="0" smtClean="0"/>
              <a:t> </a:t>
            </a:r>
            <a:r>
              <a:rPr lang="lv-LV" sz="3600" dirty="0" err="1" smtClean="0"/>
              <a:t>persons</a:t>
            </a:r>
            <a:r>
              <a:rPr lang="lv-LV" sz="3600" dirty="0" smtClean="0"/>
              <a:t> </a:t>
            </a:r>
            <a:r>
              <a:rPr lang="lv-LV" sz="3600" dirty="0" err="1" smtClean="0"/>
              <a:t>based</a:t>
            </a:r>
            <a:r>
              <a:rPr lang="lv-LV" sz="3600" dirty="0" smtClean="0"/>
              <a:t> </a:t>
            </a:r>
            <a:r>
              <a:rPr lang="lv-LV" sz="3600" dirty="0" err="1" smtClean="0"/>
              <a:t>on</a:t>
            </a:r>
            <a:r>
              <a:rPr lang="lv-LV" sz="3600" dirty="0" smtClean="0"/>
              <a:t> </a:t>
            </a:r>
            <a:r>
              <a:rPr lang="lv-LV" sz="4000" b="1" dirty="0" err="1" smtClean="0"/>
              <a:t>wisdom</a:t>
            </a:r>
            <a:r>
              <a:rPr lang="lv-LV" sz="4000" b="1" dirty="0" smtClean="0"/>
              <a:t> </a:t>
            </a:r>
            <a:r>
              <a:rPr lang="lv-LV" sz="4000" b="1" dirty="0" err="1" smtClean="0"/>
              <a:t>and</a:t>
            </a:r>
            <a:r>
              <a:rPr lang="lv-LV" sz="4000" b="1" dirty="0" smtClean="0"/>
              <a:t> </a:t>
            </a:r>
            <a:r>
              <a:rPr lang="lv-LV" sz="4000" b="1" dirty="0" err="1" smtClean="0"/>
              <a:t>good</a:t>
            </a:r>
            <a:r>
              <a:rPr lang="lv-LV" sz="4000" b="1" dirty="0" smtClean="0"/>
              <a:t> </a:t>
            </a:r>
            <a:r>
              <a:rPr lang="lv-LV" sz="4000" b="1" dirty="0" err="1" smtClean="0"/>
              <a:t>judgement</a:t>
            </a:r>
            <a:r>
              <a:rPr lang="lv-LV" sz="4000" b="1" dirty="0" smtClean="0"/>
              <a:t>.</a:t>
            </a:r>
            <a:endParaRPr lang="lv-LV" sz="4000" b="1" dirty="0" smtClean="0">
              <a:solidFill>
                <a:srgbClr val="002060"/>
              </a:solidFill>
            </a:endParaRPr>
          </a:p>
          <a:p>
            <a:pPr lvl="0"/>
            <a:r>
              <a:rPr lang="lv-LV" sz="3600" dirty="0" err="1" smtClean="0"/>
              <a:t>Respect</a:t>
            </a:r>
            <a:r>
              <a:rPr lang="lv-LV" sz="3600" dirty="0" smtClean="0"/>
              <a:t> </a:t>
            </a:r>
            <a:r>
              <a:rPr lang="en-GB" sz="3600" dirty="0" smtClean="0"/>
              <a:t>as a treasure of wisdom and agents of good judgement based on experience.</a:t>
            </a:r>
            <a:endParaRPr lang="lv-LV" sz="3600" dirty="0" smtClean="0"/>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pPr algn="ctr"/>
            <a:endParaRPr lang="fr-CH" sz="3600"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564" y="620688"/>
            <a:ext cx="3316123" cy="962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87179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996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51520" y="821025"/>
            <a:ext cx="8568952" cy="923330"/>
          </a:xfrm>
          <a:prstGeom prst="rect">
            <a:avLst/>
          </a:prstGeom>
          <a:noFill/>
          <a:ln>
            <a:solidFill>
              <a:schemeClr val="accent1"/>
            </a:solidFill>
          </a:ln>
        </p:spPr>
        <p:txBody>
          <a:bodyPr wrap="square" rtlCol="0">
            <a:spAutoFit/>
          </a:bodyPr>
          <a:lstStyle/>
          <a:p>
            <a:endParaRPr lang="fr-CH" dirty="0" smtClean="0"/>
          </a:p>
          <a:p>
            <a:pPr algn="ctr"/>
            <a:r>
              <a:rPr lang="lv-LV" sz="3600" dirty="0" smtClean="0"/>
              <a:t>			</a:t>
            </a:r>
            <a:r>
              <a:rPr lang="lv-LV" sz="2400" dirty="0" err="1" smtClean="0">
                <a:solidFill>
                  <a:srgbClr val="002060"/>
                </a:solidFill>
                <a:effectLst>
                  <a:outerShdw blurRad="38100" dist="38100" dir="2700000" algn="tl">
                    <a:srgbClr val="000000">
                      <a:alpha val="43137"/>
                    </a:srgbClr>
                  </a:outerShdw>
                </a:effectLst>
              </a:rPr>
              <a:t>Basic</a:t>
            </a:r>
            <a:r>
              <a:rPr lang="lv-LV" sz="2400" dirty="0" smtClean="0">
                <a:solidFill>
                  <a:srgbClr val="002060"/>
                </a:solidFill>
                <a:effectLst>
                  <a:outerShdw blurRad="38100" dist="38100" dir="2700000" algn="tl">
                    <a:srgbClr val="000000">
                      <a:alpha val="43137"/>
                    </a:srgbClr>
                  </a:outerShdw>
                </a:effectLst>
              </a:rPr>
              <a:t> </a:t>
            </a:r>
            <a:r>
              <a:rPr lang="lv-LV" sz="2400" dirty="0" err="1" smtClean="0">
                <a:solidFill>
                  <a:srgbClr val="002060"/>
                </a:solidFill>
                <a:effectLst>
                  <a:outerShdw blurRad="38100" dist="38100" dir="2700000" algn="tl">
                    <a:srgbClr val="000000">
                      <a:alpha val="43137"/>
                    </a:srgbClr>
                  </a:outerShdw>
                </a:effectLst>
              </a:rPr>
              <a:t>ideas</a:t>
            </a:r>
            <a:r>
              <a:rPr lang="lv-LV" sz="2400" dirty="0" smtClean="0">
                <a:solidFill>
                  <a:srgbClr val="002060"/>
                </a:solidFill>
                <a:effectLst>
                  <a:outerShdw blurRad="38100" dist="38100" dir="2700000" algn="tl">
                    <a:srgbClr val="000000">
                      <a:alpha val="43137"/>
                    </a:srgbClr>
                  </a:outerShdw>
                </a:effectLst>
              </a:rPr>
              <a:t>. </a:t>
            </a:r>
            <a:r>
              <a:rPr lang="lv-LV" sz="2400" dirty="0" err="1" smtClean="0">
                <a:solidFill>
                  <a:srgbClr val="002060"/>
                </a:solidFill>
                <a:effectLst>
                  <a:outerShdw blurRad="38100" dist="38100" dir="2700000" algn="tl">
                    <a:srgbClr val="000000">
                      <a:alpha val="43137"/>
                    </a:srgbClr>
                  </a:outerShdw>
                </a:effectLst>
              </a:rPr>
              <a:t>Intergenerational</a:t>
            </a:r>
            <a:r>
              <a:rPr lang="lv-LV" sz="2400" dirty="0" smtClean="0">
                <a:solidFill>
                  <a:srgbClr val="002060"/>
                </a:solidFill>
                <a:effectLst>
                  <a:outerShdw blurRad="38100" dist="38100" dir="2700000" algn="tl">
                    <a:srgbClr val="000000">
                      <a:alpha val="43137"/>
                    </a:srgbClr>
                  </a:outerShdw>
                </a:effectLst>
              </a:rPr>
              <a:t> </a:t>
            </a:r>
            <a:r>
              <a:rPr lang="lv-LV" sz="2400" dirty="0" err="1" smtClean="0">
                <a:solidFill>
                  <a:srgbClr val="002060"/>
                </a:solidFill>
                <a:effectLst>
                  <a:outerShdw blurRad="38100" dist="38100" dir="2700000" algn="tl">
                    <a:srgbClr val="000000">
                      <a:alpha val="43137"/>
                    </a:srgbClr>
                  </a:outerShdw>
                </a:effectLst>
              </a:rPr>
              <a:t>cooperation</a:t>
            </a:r>
            <a:r>
              <a:rPr lang="lv-LV" sz="2400" dirty="0" smtClean="0">
                <a:solidFill>
                  <a:srgbClr val="002060"/>
                </a:solidFill>
                <a:effectLst>
                  <a:outerShdw blurRad="38100" dist="38100" dir="2700000" algn="tl">
                    <a:srgbClr val="000000">
                      <a:alpha val="43137"/>
                    </a:srgbClr>
                  </a:outerShdw>
                </a:effectLst>
              </a:rPr>
              <a:t> </a:t>
            </a:r>
            <a:endParaRPr lang="fr-CH" sz="2400" dirty="0">
              <a:solidFill>
                <a:srgbClr val="002060"/>
              </a:solidFill>
              <a:effectLst>
                <a:outerShdw blurRad="38100" dist="38100" dir="2700000" algn="tl">
                  <a:srgbClr val="000000">
                    <a:alpha val="43137"/>
                  </a:srgbClr>
                </a:outerShdw>
              </a:effectLst>
            </a:endParaRPr>
          </a:p>
        </p:txBody>
      </p:sp>
      <p:sp>
        <p:nvSpPr>
          <p:cNvPr id="5" name="TextBox 4"/>
          <p:cNvSpPr txBox="1"/>
          <p:nvPr/>
        </p:nvSpPr>
        <p:spPr>
          <a:xfrm>
            <a:off x="251520" y="1896755"/>
            <a:ext cx="8568952" cy="9510296"/>
          </a:xfrm>
          <a:prstGeom prst="rect">
            <a:avLst/>
          </a:prstGeom>
          <a:noFill/>
          <a:ln>
            <a:solidFill>
              <a:schemeClr val="accent1"/>
            </a:solidFill>
          </a:ln>
        </p:spPr>
        <p:txBody>
          <a:bodyPr wrap="square" rtlCol="0">
            <a:spAutoFit/>
          </a:bodyPr>
          <a:lstStyle/>
          <a:p>
            <a:pPr lvl="0"/>
            <a:r>
              <a:rPr lang="lv-LV" sz="2000" dirty="0" smtClean="0"/>
              <a:t>V</a:t>
            </a:r>
          </a:p>
          <a:p>
            <a:pPr lvl="0"/>
            <a:r>
              <a:rPr lang="lv-LV" sz="3600" dirty="0" smtClean="0"/>
              <a:t>C</a:t>
            </a:r>
            <a:r>
              <a:rPr lang="en-GB" sz="3600" dirty="0" err="1" smtClean="0"/>
              <a:t>ooperation</a:t>
            </a:r>
            <a:r>
              <a:rPr lang="en-GB" sz="3600" dirty="0" smtClean="0"/>
              <a:t> between generations can have a huge impact on understanding “</a:t>
            </a:r>
            <a:r>
              <a:rPr lang="en-GB" sz="3600" b="1" dirty="0" smtClean="0"/>
              <a:t>A </a:t>
            </a:r>
            <a:r>
              <a:rPr lang="lv-LV" sz="3600" b="1" dirty="0" err="1" smtClean="0"/>
              <a:t>Good</a:t>
            </a:r>
            <a:r>
              <a:rPr lang="lv-LV" sz="3600" b="1" dirty="0" smtClean="0"/>
              <a:t> </a:t>
            </a:r>
            <a:r>
              <a:rPr lang="en-GB" sz="3600" b="1" dirty="0" smtClean="0"/>
              <a:t>Society for All Ages</a:t>
            </a:r>
            <a:r>
              <a:rPr lang="en-GB" sz="3600" dirty="0" smtClean="0"/>
              <a:t>”. Starting from this </a:t>
            </a:r>
            <a:r>
              <a:rPr lang="lv-LV" sz="3600" dirty="0" err="1" smtClean="0"/>
              <a:t>should</a:t>
            </a:r>
            <a:r>
              <a:rPr lang="lv-LV" sz="3600" dirty="0" smtClean="0"/>
              <a:t> </a:t>
            </a:r>
            <a:r>
              <a:rPr lang="lv-LV" sz="3600" dirty="0" err="1" smtClean="0"/>
              <a:t>been</a:t>
            </a:r>
            <a:r>
              <a:rPr lang="lv-LV" sz="3600" dirty="0" smtClean="0"/>
              <a:t> </a:t>
            </a:r>
            <a:r>
              <a:rPr lang="en-GB" sz="3600" dirty="0" smtClean="0"/>
              <a:t>developed the argument “society needs all – the younger ones with their imagination, enthusiasm and energy as well as the older ones with their life experience and cautiousness”.</a:t>
            </a:r>
            <a:endParaRPr lang="lv-LV" sz="3600" dirty="0" smtClean="0"/>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pPr algn="ctr"/>
            <a:endParaRPr lang="fr-CH" sz="3600"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564" y="620688"/>
            <a:ext cx="3316123" cy="962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87179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996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51520" y="821025"/>
            <a:ext cx="8568952" cy="923330"/>
          </a:xfrm>
          <a:prstGeom prst="rect">
            <a:avLst/>
          </a:prstGeom>
          <a:noFill/>
          <a:ln>
            <a:solidFill>
              <a:schemeClr val="accent1"/>
            </a:solidFill>
          </a:ln>
        </p:spPr>
        <p:txBody>
          <a:bodyPr wrap="square" rtlCol="0">
            <a:spAutoFit/>
          </a:bodyPr>
          <a:lstStyle/>
          <a:p>
            <a:endParaRPr lang="fr-CH" dirty="0" smtClean="0"/>
          </a:p>
          <a:p>
            <a:pPr algn="ctr"/>
            <a:r>
              <a:rPr lang="lv-LV" sz="3600" dirty="0" smtClean="0"/>
              <a:t>			</a:t>
            </a:r>
            <a:r>
              <a:rPr lang="lv-LV" sz="3600" dirty="0" err="1" smtClean="0">
                <a:solidFill>
                  <a:srgbClr val="002060"/>
                </a:solidFill>
                <a:effectLst>
                  <a:outerShdw blurRad="38100" dist="38100" dir="2700000" algn="tl">
                    <a:srgbClr val="000000">
                      <a:alpha val="43137"/>
                    </a:srgbClr>
                  </a:outerShdw>
                </a:effectLst>
              </a:rPr>
              <a:t>Basic</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ideas</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Generations</a:t>
            </a:r>
            <a:r>
              <a:rPr lang="lv-LV" sz="3600" dirty="0" smtClean="0">
                <a:solidFill>
                  <a:srgbClr val="002060"/>
                </a:solidFill>
                <a:effectLst>
                  <a:outerShdw blurRad="38100" dist="38100" dir="2700000" algn="tl">
                    <a:srgbClr val="000000">
                      <a:alpha val="43137"/>
                    </a:srgbClr>
                  </a:outerShdw>
                </a:effectLst>
              </a:rPr>
              <a:t> </a:t>
            </a:r>
            <a:endParaRPr lang="fr-CH" sz="3600" dirty="0">
              <a:solidFill>
                <a:srgbClr val="002060"/>
              </a:solidFill>
              <a:effectLst>
                <a:outerShdw blurRad="38100" dist="38100" dir="2700000" algn="tl">
                  <a:srgbClr val="000000">
                    <a:alpha val="43137"/>
                  </a:srgbClr>
                </a:outerShdw>
              </a:effectLst>
            </a:endParaRPr>
          </a:p>
        </p:txBody>
      </p:sp>
      <p:sp>
        <p:nvSpPr>
          <p:cNvPr id="5" name="TextBox 4"/>
          <p:cNvSpPr txBox="1"/>
          <p:nvPr/>
        </p:nvSpPr>
        <p:spPr>
          <a:xfrm>
            <a:off x="251520" y="1896755"/>
            <a:ext cx="8568952" cy="9510296"/>
          </a:xfrm>
          <a:prstGeom prst="rect">
            <a:avLst/>
          </a:prstGeom>
          <a:noFill/>
          <a:ln>
            <a:solidFill>
              <a:schemeClr val="accent1"/>
            </a:solidFill>
          </a:ln>
        </p:spPr>
        <p:txBody>
          <a:bodyPr wrap="square" rtlCol="0">
            <a:spAutoFit/>
          </a:bodyPr>
          <a:lstStyle/>
          <a:p>
            <a:pPr lvl="0"/>
            <a:r>
              <a:rPr lang="lv-LV" sz="3600" b="1" dirty="0" smtClean="0"/>
              <a:t>D</a:t>
            </a:r>
            <a:r>
              <a:rPr lang="en-GB" sz="3600" b="1" dirty="0" err="1" smtClean="0"/>
              <a:t>istinction</a:t>
            </a:r>
            <a:r>
              <a:rPr lang="lv-LV" sz="3600" b="1" dirty="0" smtClean="0"/>
              <a:t>s</a:t>
            </a:r>
            <a:r>
              <a:rPr lang="en-GB" sz="3600" b="1" dirty="0" smtClean="0"/>
              <a:t> </a:t>
            </a:r>
            <a:r>
              <a:rPr lang="en-GB" sz="2000" dirty="0" smtClean="0"/>
              <a:t>between</a:t>
            </a:r>
            <a:r>
              <a:rPr lang="en-GB" sz="3600" dirty="0" smtClean="0"/>
              <a:t> younger and older age </a:t>
            </a:r>
            <a:r>
              <a:rPr lang="lv-LV" sz="3600" dirty="0" err="1" smtClean="0"/>
              <a:t>group</a:t>
            </a:r>
            <a:r>
              <a:rPr lang="lv-LV" sz="3600" dirty="0" smtClean="0"/>
              <a:t> </a:t>
            </a:r>
            <a:r>
              <a:rPr lang="en-GB" sz="3600" dirty="0" smtClean="0"/>
              <a:t>- may be considered as quite useful: </a:t>
            </a:r>
            <a:r>
              <a:rPr lang="en-GB" sz="3200" dirty="0" smtClean="0"/>
              <a:t>older persons, especially after retirement, are no longer, or much less, driven by career oriented concerns and thus </a:t>
            </a:r>
            <a:r>
              <a:rPr lang="lv-LV" sz="3200" dirty="0" err="1" smtClean="0"/>
              <a:t>they</a:t>
            </a:r>
            <a:r>
              <a:rPr lang="lv-LV" sz="3200" dirty="0" smtClean="0"/>
              <a:t> </a:t>
            </a:r>
            <a:r>
              <a:rPr lang="lv-LV" sz="3200" dirty="0" err="1" smtClean="0"/>
              <a:t>are</a:t>
            </a:r>
            <a:r>
              <a:rPr lang="lv-LV" sz="3200" dirty="0" smtClean="0"/>
              <a:t> </a:t>
            </a:r>
            <a:r>
              <a:rPr lang="en-GB" sz="3200" dirty="0" smtClean="0"/>
              <a:t>much more </a:t>
            </a:r>
            <a:r>
              <a:rPr lang="en-GB" sz="3200" b="1" dirty="0" smtClean="0"/>
              <a:t>self-</a:t>
            </a:r>
            <a:r>
              <a:rPr lang="en-GB" sz="3200" b="1" dirty="0" err="1" smtClean="0"/>
              <a:t>determin</a:t>
            </a:r>
            <a:r>
              <a:rPr lang="lv-LV" sz="3200" b="1" dirty="0" err="1" smtClean="0"/>
              <a:t>at</a:t>
            </a:r>
            <a:r>
              <a:rPr lang="en-GB" sz="3200" b="1" dirty="0" err="1" smtClean="0"/>
              <a:t>ed</a:t>
            </a:r>
            <a:r>
              <a:rPr lang="lv-LV" sz="3200" b="1" dirty="0" smtClean="0"/>
              <a:t>/</a:t>
            </a:r>
            <a:r>
              <a:rPr lang="en-GB" sz="3200" b="1" dirty="0" smtClean="0"/>
              <a:t>independent. </a:t>
            </a:r>
            <a:r>
              <a:rPr lang="en-GB" sz="3600" dirty="0" smtClean="0"/>
              <a:t>Thus they have much </a:t>
            </a:r>
            <a:r>
              <a:rPr lang="en-GB" sz="3600" b="1" dirty="0" smtClean="0"/>
              <a:t>more to give </a:t>
            </a:r>
            <a:r>
              <a:rPr lang="en-GB" sz="3600" dirty="0" smtClean="0"/>
              <a:t>to others and </a:t>
            </a:r>
            <a:r>
              <a:rPr lang="en-GB" sz="3600" b="1" dirty="0" smtClean="0"/>
              <a:t>less to take</a:t>
            </a:r>
            <a:r>
              <a:rPr lang="en-GB" sz="3600" dirty="0" smtClean="0"/>
              <a:t>.</a:t>
            </a:r>
            <a:r>
              <a:rPr lang="lv-LV" sz="3600" dirty="0" smtClean="0"/>
              <a:t> </a:t>
            </a:r>
            <a:r>
              <a:rPr lang="lv-LV" sz="3600" b="1" dirty="0" err="1" smtClean="0"/>
              <a:t>Privilege</a:t>
            </a:r>
            <a:r>
              <a:rPr lang="lv-LV" sz="3600" dirty="0" smtClean="0"/>
              <a:t> </a:t>
            </a:r>
            <a:r>
              <a:rPr lang="lv-LV" sz="3200" dirty="0" smtClean="0"/>
              <a:t>to </a:t>
            </a:r>
            <a:r>
              <a:rPr lang="lv-LV" sz="3200" dirty="0" err="1" smtClean="0"/>
              <a:t>be</a:t>
            </a:r>
            <a:r>
              <a:rPr lang="lv-LV" sz="3200" dirty="0" smtClean="0"/>
              <a:t> </a:t>
            </a:r>
            <a:r>
              <a:rPr lang="lv-LV" sz="3200" dirty="0" err="1" smtClean="0"/>
              <a:t>the</a:t>
            </a:r>
            <a:r>
              <a:rPr lang="lv-LV" sz="3200" dirty="0" smtClean="0"/>
              <a:t> </a:t>
            </a:r>
            <a:r>
              <a:rPr lang="lv-LV" sz="3200" dirty="0" err="1" smtClean="0"/>
              <a:t>older</a:t>
            </a:r>
            <a:r>
              <a:rPr lang="lv-LV" sz="3200" dirty="0" smtClean="0"/>
              <a:t> </a:t>
            </a:r>
            <a:r>
              <a:rPr lang="lv-LV" sz="3200" dirty="0" err="1" smtClean="0"/>
              <a:t>person</a:t>
            </a:r>
            <a:r>
              <a:rPr lang="lv-LV" sz="3200" dirty="0" smtClean="0"/>
              <a:t> </a:t>
            </a:r>
            <a:r>
              <a:rPr lang="lv-LV" sz="3200" dirty="0" err="1" smtClean="0"/>
              <a:t>because</a:t>
            </a:r>
            <a:r>
              <a:rPr lang="lv-LV" sz="3200" dirty="0" smtClean="0"/>
              <a:t> </a:t>
            </a:r>
            <a:r>
              <a:rPr lang="lv-LV" sz="3200" dirty="0" err="1" smtClean="0"/>
              <a:t>of</a:t>
            </a:r>
            <a:r>
              <a:rPr lang="lv-LV" sz="3200" dirty="0" smtClean="0"/>
              <a:t> </a:t>
            </a:r>
            <a:r>
              <a:rPr lang="lv-LV" sz="3200" dirty="0" err="1" smtClean="0"/>
              <a:t>selfdetermination</a:t>
            </a:r>
            <a:r>
              <a:rPr lang="lv-LV" sz="3200" dirty="0" smtClean="0"/>
              <a:t>/</a:t>
            </a:r>
            <a:r>
              <a:rPr lang="lv-LV" sz="3200" dirty="0" err="1" smtClean="0"/>
              <a:t>independence</a:t>
            </a:r>
            <a:r>
              <a:rPr lang="lv-LV" sz="3200" dirty="0" smtClean="0"/>
              <a:t>.</a:t>
            </a:r>
          </a:p>
          <a:p>
            <a:endParaRPr lang="lv-LV" sz="3600" dirty="0" smtClean="0">
              <a:solidFill>
                <a:srgbClr val="002060"/>
              </a:solidFill>
            </a:endParaRPr>
          </a:p>
          <a:p>
            <a:r>
              <a:rPr lang="lv-LV" sz="3600" dirty="0" err="1" smtClean="0">
                <a:solidFill>
                  <a:srgbClr val="002060"/>
                </a:solidFill>
              </a:rPr>
              <a:t>Lll</a:t>
            </a:r>
            <a:endParaRPr lang="lv-LV" sz="3600" dirty="0" smtClean="0">
              <a:solidFill>
                <a:srgbClr val="002060"/>
              </a:solidFill>
            </a:endParaRPr>
          </a:p>
          <a:p>
            <a:r>
              <a:rPr lang="lv-LV" sz="3600" dirty="0" err="1" smtClean="0">
                <a:solidFill>
                  <a:srgbClr val="002060"/>
                </a:solidFill>
              </a:rPr>
              <a:t>Lll</a:t>
            </a:r>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pPr algn="ctr"/>
            <a:endParaRPr lang="fr-CH" sz="3600"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564" y="620688"/>
            <a:ext cx="3316123" cy="962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87179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996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51520" y="821025"/>
            <a:ext cx="8568952" cy="646331"/>
          </a:xfrm>
          <a:prstGeom prst="rect">
            <a:avLst/>
          </a:prstGeom>
          <a:noFill/>
          <a:ln>
            <a:solidFill>
              <a:schemeClr val="accent1"/>
            </a:solidFill>
          </a:ln>
        </p:spPr>
        <p:txBody>
          <a:bodyPr wrap="square" rtlCol="0">
            <a:spAutoFit/>
          </a:bodyPr>
          <a:lstStyle/>
          <a:p>
            <a:pPr algn="ctr"/>
            <a:r>
              <a:rPr lang="lv-LV" sz="3600" dirty="0" smtClean="0">
                <a:solidFill>
                  <a:srgbClr val="002060"/>
                </a:solidFill>
                <a:effectLst>
                  <a:outerShdw blurRad="38100" dist="38100" dir="2700000" algn="tl">
                    <a:srgbClr val="000000">
                      <a:alpha val="43137"/>
                    </a:srgbClr>
                  </a:outerShdw>
                </a:effectLst>
              </a:rPr>
              <a:t>First </a:t>
            </a:r>
            <a:r>
              <a:rPr lang="lv-LV" sz="3600" dirty="0" err="1" smtClean="0">
                <a:solidFill>
                  <a:srgbClr val="002060"/>
                </a:solidFill>
                <a:effectLst>
                  <a:outerShdw blurRad="38100" dist="38100" dir="2700000" algn="tl">
                    <a:srgbClr val="000000">
                      <a:alpha val="43137"/>
                    </a:srgbClr>
                  </a:outerShdw>
                </a:effectLst>
              </a:rPr>
              <a:t>results</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Deliverable</a:t>
            </a:r>
            <a:r>
              <a:rPr lang="lv-LV" sz="3600" dirty="0" smtClean="0">
                <a:solidFill>
                  <a:srgbClr val="002060"/>
                </a:solidFill>
                <a:effectLst>
                  <a:outerShdw blurRad="38100" dist="38100" dir="2700000" algn="tl">
                    <a:srgbClr val="000000">
                      <a:alpha val="43137"/>
                    </a:srgbClr>
                  </a:outerShdw>
                </a:effectLst>
              </a:rPr>
              <a:t> 4.5 </a:t>
            </a:r>
            <a:endParaRPr lang="fr-CH" sz="3600" dirty="0">
              <a:solidFill>
                <a:srgbClr val="002060"/>
              </a:solidFill>
              <a:effectLst>
                <a:outerShdw blurRad="38100" dist="38100" dir="2700000" algn="tl">
                  <a:srgbClr val="000000">
                    <a:alpha val="43137"/>
                  </a:srgbClr>
                </a:outerShdw>
              </a:effectLst>
            </a:endParaRPr>
          </a:p>
        </p:txBody>
      </p:sp>
      <p:sp>
        <p:nvSpPr>
          <p:cNvPr id="5" name="TextBox 4"/>
          <p:cNvSpPr txBox="1"/>
          <p:nvPr/>
        </p:nvSpPr>
        <p:spPr>
          <a:xfrm>
            <a:off x="251520" y="1896755"/>
            <a:ext cx="8568952" cy="6863417"/>
          </a:xfrm>
          <a:prstGeom prst="rect">
            <a:avLst/>
          </a:prstGeom>
          <a:noFill/>
          <a:ln>
            <a:solidFill>
              <a:schemeClr val="accent1"/>
            </a:solidFill>
          </a:ln>
        </p:spPr>
        <p:txBody>
          <a:bodyPr wrap="square" rtlCol="0">
            <a:spAutoFit/>
          </a:bodyPr>
          <a:lstStyle/>
          <a:p>
            <a:r>
              <a:rPr lang="lv-LV" sz="3600" dirty="0" smtClean="0">
                <a:solidFill>
                  <a:srgbClr val="002060"/>
                </a:solidFill>
              </a:rPr>
              <a:t>“</a:t>
            </a:r>
            <a:r>
              <a:rPr lang="lv-LV" sz="3200" dirty="0" err="1" smtClean="0"/>
              <a:t>Best</a:t>
            </a:r>
            <a:r>
              <a:rPr lang="lv-LV" sz="3200" dirty="0" smtClean="0"/>
              <a:t> </a:t>
            </a:r>
            <a:r>
              <a:rPr lang="lv-LV" sz="3200" dirty="0" err="1" smtClean="0"/>
              <a:t>practices</a:t>
            </a:r>
            <a:r>
              <a:rPr lang="lv-LV" sz="3200" dirty="0" smtClean="0"/>
              <a:t> </a:t>
            </a:r>
            <a:r>
              <a:rPr lang="lv-LV" sz="3200" dirty="0" err="1" smtClean="0"/>
              <a:t>on</a:t>
            </a:r>
            <a:r>
              <a:rPr lang="lv-LV" sz="3200" dirty="0" smtClean="0"/>
              <a:t> </a:t>
            </a:r>
            <a:r>
              <a:rPr lang="lv-LV" sz="3200" dirty="0" err="1" smtClean="0"/>
              <a:t>evidence-based</a:t>
            </a:r>
            <a:r>
              <a:rPr lang="lv-LV" sz="3200" dirty="0" smtClean="0"/>
              <a:t> </a:t>
            </a:r>
            <a:r>
              <a:rPr lang="lv-LV" sz="3200" dirty="0" err="1" smtClean="0"/>
              <a:t>policymaking</a:t>
            </a:r>
            <a:r>
              <a:rPr lang="lv-LV" sz="3200" dirty="0" smtClean="0"/>
              <a:t> </a:t>
            </a:r>
            <a:r>
              <a:rPr lang="lv-LV" sz="3200" dirty="0" err="1" smtClean="0"/>
              <a:t>and</a:t>
            </a:r>
            <a:r>
              <a:rPr lang="lv-LV" sz="3200" dirty="0" smtClean="0"/>
              <a:t> </a:t>
            </a:r>
            <a:r>
              <a:rPr lang="lv-LV" sz="3200" dirty="0" err="1" smtClean="0"/>
              <a:t>policy</a:t>
            </a:r>
            <a:r>
              <a:rPr lang="lv-LV" sz="3200" dirty="0" smtClean="0"/>
              <a:t> </a:t>
            </a:r>
            <a:r>
              <a:rPr lang="lv-LV" sz="3200" dirty="0" err="1" smtClean="0"/>
              <a:t>recommendations</a:t>
            </a:r>
            <a:r>
              <a:rPr lang="lv-LV" sz="3200" dirty="0" smtClean="0"/>
              <a:t> </a:t>
            </a:r>
            <a:r>
              <a:rPr lang="lv-LV" sz="3200" dirty="0" err="1" smtClean="0"/>
              <a:t>on</a:t>
            </a:r>
            <a:r>
              <a:rPr lang="lv-LV" sz="3200" dirty="0" smtClean="0"/>
              <a:t> </a:t>
            </a:r>
            <a:r>
              <a:rPr lang="lv-LV" sz="3200" dirty="0" err="1" smtClean="0"/>
              <a:t>Active</a:t>
            </a:r>
            <a:r>
              <a:rPr lang="lv-LV" sz="3200" dirty="0" smtClean="0"/>
              <a:t> </a:t>
            </a:r>
            <a:r>
              <a:rPr lang="lv-LV" sz="3200" dirty="0" err="1" smtClean="0"/>
              <a:t>and</a:t>
            </a:r>
            <a:r>
              <a:rPr lang="lv-LV" sz="3200" dirty="0" smtClean="0"/>
              <a:t> </a:t>
            </a:r>
            <a:r>
              <a:rPr lang="lv-LV" sz="3200" dirty="0" err="1" smtClean="0"/>
              <a:t>Healthy</a:t>
            </a:r>
            <a:r>
              <a:rPr lang="lv-LV" sz="3200" dirty="0" smtClean="0"/>
              <a:t> </a:t>
            </a:r>
            <a:r>
              <a:rPr lang="lv-LV" sz="3200" dirty="0" err="1" smtClean="0"/>
              <a:t>Ageing</a:t>
            </a:r>
            <a:r>
              <a:rPr lang="lv-LV" sz="3200" dirty="0" smtClean="0"/>
              <a:t>”.</a:t>
            </a:r>
          </a:p>
          <a:p>
            <a:r>
              <a:rPr lang="lv-LV" sz="2800" dirty="0" err="1" smtClean="0"/>
              <a:t>Comparative</a:t>
            </a:r>
            <a:r>
              <a:rPr lang="lv-LV" sz="2800" dirty="0" smtClean="0"/>
              <a:t> </a:t>
            </a:r>
            <a:r>
              <a:rPr lang="lv-LV" sz="2800" dirty="0" err="1" smtClean="0"/>
              <a:t>Analysis</a:t>
            </a:r>
            <a:r>
              <a:rPr lang="lv-LV" sz="2800" dirty="0" smtClean="0"/>
              <a:t> </a:t>
            </a:r>
            <a:r>
              <a:rPr lang="lv-LV" sz="2800" dirty="0" err="1" smtClean="0"/>
              <a:t>of</a:t>
            </a:r>
            <a:r>
              <a:rPr lang="lv-LV" sz="2800" dirty="0" smtClean="0"/>
              <a:t> </a:t>
            </a:r>
            <a:r>
              <a:rPr lang="lv-LV" sz="2800" dirty="0" err="1" smtClean="0"/>
              <a:t>the</a:t>
            </a:r>
            <a:r>
              <a:rPr lang="lv-LV" sz="2800" dirty="0" smtClean="0"/>
              <a:t> </a:t>
            </a:r>
            <a:r>
              <a:rPr lang="lv-LV" sz="2800" dirty="0" err="1" smtClean="0"/>
              <a:t>Decision-</a:t>
            </a:r>
            <a:r>
              <a:rPr lang="lv-LV" sz="2800" dirty="0" smtClean="0"/>
              <a:t> </a:t>
            </a:r>
            <a:r>
              <a:rPr lang="lv-LV" sz="2800" dirty="0" err="1" smtClean="0"/>
              <a:t>and</a:t>
            </a:r>
            <a:r>
              <a:rPr lang="lv-LV" sz="2800" dirty="0" smtClean="0"/>
              <a:t> </a:t>
            </a:r>
            <a:r>
              <a:rPr lang="lv-LV" sz="2800" dirty="0" err="1" smtClean="0"/>
              <a:t>Policymaking</a:t>
            </a:r>
            <a:r>
              <a:rPr lang="lv-LV" sz="2800" dirty="0" smtClean="0"/>
              <a:t> </a:t>
            </a:r>
            <a:r>
              <a:rPr lang="lv-LV" sz="2800" dirty="0" err="1" smtClean="0"/>
              <a:t>Processes</a:t>
            </a:r>
            <a:r>
              <a:rPr lang="lv-LV" sz="2800" dirty="0" smtClean="0"/>
              <a:t> </a:t>
            </a:r>
            <a:r>
              <a:rPr lang="lv-LV" sz="2800" dirty="0" err="1" smtClean="0"/>
              <a:t>in</a:t>
            </a:r>
            <a:r>
              <a:rPr lang="lv-LV" sz="2800" dirty="0" smtClean="0"/>
              <a:t> </a:t>
            </a:r>
            <a:r>
              <a:rPr lang="lv-LV" sz="2800" dirty="0" err="1" smtClean="0"/>
              <a:t>Ageing</a:t>
            </a:r>
            <a:r>
              <a:rPr lang="lv-LV" sz="2800" dirty="0" smtClean="0"/>
              <a:t>.</a:t>
            </a:r>
          </a:p>
          <a:p>
            <a:r>
              <a:rPr lang="lv-LV" sz="2800" dirty="0" err="1" smtClean="0"/>
              <a:t>Methodology</a:t>
            </a:r>
            <a:r>
              <a:rPr lang="lv-LV" sz="2800" dirty="0" smtClean="0"/>
              <a:t> : </a:t>
            </a:r>
          </a:p>
          <a:p>
            <a:pPr>
              <a:buFont typeface="Arial" pitchFamily="34" charset="0"/>
              <a:buChar char="•"/>
            </a:pPr>
            <a:r>
              <a:rPr lang="lv-LV" sz="2800" dirty="0" err="1" smtClean="0"/>
              <a:t>reviews</a:t>
            </a:r>
            <a:r>
              <a:rPr lang="lv-LV" sz="2800" dirty="0" smtClean="0"/>
              <a:t> </a:t>
            </a:r>
            <a:r>
              <a:rPr lang="lv-LV" sz="2800" dirty="0" err="1" smtClean="0"/>
              <a:t>and</a:t>
            </a:r>
            <a:r>
              <a:rPr lang="lv-LV" sz="2800" dirty="0" smtClean="0"/>
              <a:t> </a:t>
            </a:r>
            <a:r>
              <a:rPr lang="lv-LV" sz="2800" dirty="0" err="1" smtClean="0"/>
              <a:t>analysis</a:t>
            </a:r>
            <a:r>
              <a:rPr lang="lv-LV" sz="2800" dirty="0" smtClean="0"/>
              <a:t> </a:t>
            </a:r>
            <a:r>
              <a:rPr lang="lv-LV" sz="2800" dirty="0" err="1" smtClean="0"/>
              <a:t>of</a:t>
            </a:r>
            <a:r>
              <a:rPr lang="lv-LV" sz="2800" dirty="0" smtClean="0"/>
              <a:t> </a:t>
            </a:r>
            <a:r>
              <a:rPr lang="lv-LV" sz="2800" dirty="0" err="1" smtClean="0"/>
              <a:t>the</a:t>
            </a:r>
            <a:r>
              <a:rPr lang="lv-LV" sz="2800" dirty="0" smtClean="0"/>
              <a:t> </a:t>
            </a:r>
            <a:r>
              <a:rPr lang="lv-LV" sz="2800" dirty="0" err="1" smtClean="0"/>
              <a:t>relevant</a:t>
            </a:r>
            <a:r>
              <a:rPr lang="lv-LV" sz="2800" dirty="0" smtClean="0"/>
              <a:t> </a:t>
            </a:r>
            <a:r>
              <a:rPr lang="lv-LV" sz="2800" dirty="0" err="1" smtClean="0"/>
              <a:t>policy</a:t>
            </a:r>
            <a:r>
              <a:rPr lang="lv-LV" sz="2800" dirty="0" smtClean="0"/>
              <a:t> </a:t>
            </a:r>
            <a:r>
              <a:rPr lang="lv-LV" sz="2800" dirty="0" err="1" smtClean="0"/>
              <a:t>and</a:t>
            </a:r>
            <a:r>
              <a:rPr lang="lv-LV" sz="2800" dirty="0" smtClean="0"/>
              <a:t> </a:t>
            </a:r>
            <a:r>
              <a:rPr lang="lv-LV" sz="2800" dirty="0" err="1" smtClean="0"/>
              <a:t>strategic</a:t>
            </a:r>
            <a:r>
              <a:rPr lang="lv-LV" sz="2800" dirty="0" smtClean="0"/>
              <a:t> </a:t>
            </a:r>
            <a:r>
              <a:rPr lang="lv-LV" sz="2800" dirty="0" err="1" smtClean="0"/>
              <a:t>documents</a:t>
            </a:r>
            <a:r>
              <a:rPr lang="lv-LV" sz="2800" dirty="0" smtClean="0"/>
              <a:t>;</a:t>
            </a:r>
          </a:p>
          <a:p>
            <a:pPr>
              <a:buFont typeface="Arial" pitchFamily="34" charset="0"/>
              <a:buChar char="•"/>
            </a:pPr>
            <a:r>
              <a:rPr lang="lv-LV" sz="2800" dirty="0" err="1" smtClean="0"/>
              <a:t>semi-structered</a:t>
            </a:r>
            <a:r>
              <a:rPr lang="lv-LV" sz="2800" dirty="0" smtClean="0"/>
              <a:t> </a:t>
            </a:r>
            <a:r>
              <a:rPr lang="lv-LV" sz="2800" dirty="0" err="1" smtClean="0"/>
              <a:t>interviews</a:t>
            </a:r>
            <a:r>
              <a:rPr lang="lv-LV" sz="2800" dirty="0" smtClean="0"/>
              <a:t> </a:t>
            </a:r>
            <a:r>
              <a:rPr lang="lv-LV" sz="2800" dirty="0" err="1" smtClean="0"/>
              <a:t>with</a:t>
            </a:r>
            <a:r>
              <a:rPr lang="lv-LV" sz="2800" dirty="0" smtClean="0"/>
              <a:t> </a:t>
            </a:r>
            <a:r>
              <a:rPr lang="lv-LV" sz="2800" dirty="0" err="1" smtClean="0"/>
              <a:t>relevant</a:t>
            </a:r>
            <a:r>
              <a:rPr lang="lv-LV" sz="2800" dirty="0" smtClean="0"/>
              <a:t> </a:t>
            </a:r>
            <a:r>
              <a:rPr lang="lv-LV" sz="2800" dirty="0" err="1" smtClean="0"/>
              <a:t>stakeholders</a:t>
            </a:r>
            <a:r>
              <a:rPr lang="lv-LV" sz="2800" dirty="0" smtClean="0"/>
              <a:t> </a:t>
            </a:r>
            <a:r>
              <a:rPr lang="lv-LV" sz="2800" dirty="0" err="1" smtClean="0"/>
              <a:t>in</a:t>
            </a:r>
            <a:r>
              <a:rPr lang="lv-LV" sz="2800" dirty="0" smtClean="0"/>
              <a:t> </a:t>
            </a:r>
            <a:r>
              <a:rPr lang="lv-LV" sz="2800" dirty="0" err="1" smtClean="0"/>
              <a:t>age-related</a:t>
            </a:r>
            <a:r>
              <a:rPr lang="lv-LV" sz="2800" dirty="0" smtClean="0"/>
              <a:t> </a:t>
            </a:r>
            <a:r>
              <a:rPr lang="lv-LV" sz="2800" dirty="0" err="1" smtClean="0"/>
              <a:t>policy</a:t>
            </a:r>
            <a:r>
              <a:rPr lang="lv-LV" sz="2800" dirty="0" smtClean="0"/>
              <a:t> </a:t>
            </a:r>
            <a:r>
              <a:rPr lang="lv-LV" sz="2800" dirty="0" err="1" smtClean="0"/>
              <a:t>areas</a:t>
            </a:r>
            <a:r>
              <a:rPr lang="lv-LV" sz="2800" dirty="0" smtClean="0"/>
              <a:t> </a:t>
            </a:r>
            <a:r>
              <a:rPr lang="lv-LV" sz="2800" dirty="0" err="1" smtClean="0"/>
              <a:t>in</a:t>
            </a:r>
            <a:r>
              <a:rPr lang="lv-LV" sz="2800" dirty="0" smtClean="0"/>
              <a:t> </a:t>
            </a:r>
            <a:r>
              <a:rPr lang="lv-LV" sz="2800" dirty="0" err="1" smtClean="0"/>
              <a:t>ministries</a:t>
            </a:r>
            <a:r>
              <a:rPr lang="lv-LV" sz="2800" dirty="0" smtClean="0"/>
              <a:t> </a:t>
            </a:r>
            <a:r>
              <a:rPr lang="lv-LV" sz="2800" dirty="0" err="1" smtClean="0"/>
              <a:t>and</a:t>
            </a:r>
            <a:r>
              <a:rPr lang="lv-LV" sz="2800" dirty="0" smtClean="0"/>
              <a:t> </a:t>
            </a:r>
            <a:r>
              <a:rPr lang="lv-LV" sz="2800" dirty="0" err="1" smtClean="0"/>
              <a:t>NGOs</a:t>
            </a:r>
            <a:r>
              <a:rPr lang="lv-LV" sz="2800" dirty="0" smtClean="0"/>
              <a:t>.</a:t>
            </a: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endParaRPr lang="fr-CH" sz="3600" dirty="0"/>
          </a:p>
        </p:txBody>
      </p:sp>
    </p:spTree>
    <p:extLst>
      <p:ext uri="{BB962C8B-B14F-4D97-AF65-F5344CB8AC3E}">
        <p14:creationId xmlns:p14="http://schemas.microsoft.com/office/powerpoint/2010/main" val="16858823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996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51520" y="821025"/>
            <a:ext cx="8568952" cy="646331"/>
          </a:xfrm>
          <a:prstGeom prst="rect">
            <a:avLst/>
          </a:prstGeom>
          <a:noFill/>
          <a:ln>
            <a:solidFill>
              <a:schemeClr val="accent1"/>
            </a:solidFill>
          </a:ln>
        </p:spPr>
        <p:txBody>
          <a:bodyPr wrap="square" rtlCol="0">
            <a:spAutoFit/>
          </a:bodyPr>
          <a:lstStyle/>
          <a:p>
            <a:pPr algn="ctr"/>
            <a:r>
              <a:rPr lang="lv-LV" sz="3600" dirty="0" smtClean="0">
                <a:solidFill>
                  <a:srgbClr val="002060"/>
                </a:solidFill>
                <a:effectLst>
                  <a:outerShdw blurRad="38100" dist="38100" dir="2700000" algn="tl">
                    <a:srgbClr val="000000">
                      <a:alpha val="43137"/>
                    </a:srgbClr>
                  </a:outerShdw>
                </a:effectLst>
              </a:rPr>
              <a:t>First </a:t>
            </a:r>
            <a:r>
              <a:rPr lang="lv-LV" sz="3600" dirty="0" err="1" smtClean="0">
                <a:solidFill>
                  <a:srgbClr val="002060"/>
                </a:solidFill>
                <a:effectLst>
                  <a:outerShdw blurRad="38100" dist="38100" dir="2700000" algn="tl">
                    <a:srgbClr val="000000">
                      <a:alpha val="43137"/>
                    </a:srgbClr>
                  </a:outerShdw>
                </a:effectLst>
              </a:rPr>
              <a:t>results</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Deliverable</a:t>
            </a:r>
            <a:r>
              <a:rPr lang="lv-LV" sz="3600" dirty="0" smtClean="0">
                <a:solidFill>
                  <a:srgbClr val="002060"/>
                </a:solidFill>
                <a:effectLst>
                  <a:outerShdw blurRad="38100" dist="38100" dir="2700000" algn="tl">
                    <a:srgbClr val="000000">
                      <a:alpha val="43137"/>
                    </a:srgbClr>
                  </a:outerShdw>
                </a:effectLst>
              </a:rPr>
              <a:t> 4.5 </a:t>
            </a:r>
            <a:endParaRPr lang="fr-CH" sz="3600" dirty="0">
              <a:solidFill>
                <a:srgbClr val="002060"/>
              </a:solidFill>
              <a:effectLst>
                <a:outerShdw blurRad="38100" dist="38100" dir="2700000" algn="tl">
                  <a:srgbClr val="000000">
                    <a:alpha val="43137"/>
                  </a:srgbClr>
                </a:outerShdw>
              </a:effectLst>
            </a:endParaRPr>
          </a:p>
        </p:txBody>
      </p:sp>
      <p:sp>
        <p:nvSpPr>
          <p:cNvPr id="5" name="TextBox 4"/>
          <p:cNvSpPr txBox="1"/>
          <p:nvPr/>
        </p:nvSpPr>
        <p:spPr>
          <a:xfrm>
            <a:off x="251520" y="1896755"/>
            <a:ext cx="8568952" cy="5570756"/>
          </a:xfrm>
          <a:prstGeom prst="rect">
            <a:avLst/>
          </a:prstGeom>
          <a:noFill/>
          <a:ln>
            <a:solidFill>
              <a:schemeClr val="accent1"/>
            </a:solidFill>
          </a:ln>
        </p:spPr>
        <p:txBody>
          <a:bodyPr wrap="square" rtlCol="0">
            <a:spAutoFit/>
          </a:bodyPr>
          <a:lstStyle/>
          <a:p>
            <a:r>
              <a:rPr lang="lv-LV" sz="3200" dirty="0" err="1" smtClean="0"/>
              <a:t>Areas</a:t>
            </a:r>
            <a:r>
              <a:rPr lang="lv-LV" sz="3200" dirty="0" smtClean="0"/>
              <a:t> </a:t>
            </a:r>
            <a:r>
              <a:rPr lang="lv-LV" sz="3200" dirty="0" err="1" smtClean="0"/>
              <a:t>and</a:t>
            </a:r>
            <a:r>
              <a:rPr lang="lv-LV" sz="3200" dirty="0" smtClean="0"/>
              <a:t> </a:t>
            </a:r>
            <a:r>
              <a:rPr lang="lv-LV" sz="3200" dirty="0" err="1" smtClean="0"/>
              <a:t>coutries</a:t>
            </a:r>
            <a:r>
              <a:rPr lang="lv-LV" sz="3200" dirty="0" smtClean="0"/>
              <a:t>:</a:t>
            </a:r>
            <a:endParaRPr lang="lv-LV" sz="3600" dirty="0" smtClean="0"/>
          </a:p>
          <a:p>
            <a:r>
              <a:rPr lang="lv-LV" sz="3600" dirty="0" err="1" smtClean="0"/>
              <a:t>The</a:t>
            </a:r>
            <a:r>
              <a:rPr lang="lv-LV" sz="3600" dirty="0" smtClean="0"/>
              <a:t> </a:t>
            </a:r>
            <a:r>
              <a:rPr lang="lv-LV" sz="3600" dirty="0" err="1" smtClean="0"/>
              <a:t>domains</a:t>
            </a:r>
            <a:r>
              <a:rPr lang="lv-LV" sz="3600" dirty="0" smtClean="0"/>
              <a:t> </a:t>
            </a:r>
            <a:r>
              <a:rPr lang="lv-LV" sz="3600" dirty="0" err="1" smtClean="0"/>
              <a:t>of</a:t>
            </a:r>
            <a:r>
              <a:rPr lang="lv-LV" sz="3600" dirty="0" smtClean="0"/>
              <a:t> </a:t>
            </a:r>
            <a:r>
              <a:rPr lang="lv-LV" sz="3600" dirty="0" err="1" smtClean="0"/>
              <a:t>the</a:t>
            </a:r>
            <a:r>
              <a:rPr lang="lv-LV" sz="3600" dirty="0" smtClean="0"/>
              <a:t> </a:t>
            </a:r>
            <a:r>
              <a:rPr lang="lv-LV" sz="3600" dirty="0" err="1" smtClean="0"/>
              <a:t>analyses</a:t>
            </a:r>
            <a:r>
              <a:rPr lang="lv-LV" sz="3600" dirty="0" smtClean="0"/>
              <a:t> </a:t>
            </a:r>
            <a:r>
              <a:rPr lang="lv-LV" sz="3600" dirty="0" err="1" smtClean="0"/>
              <a:t>were</a:t>
            </a:r>
            <a:r>
              <a:rPr lang="lv-LV" sz="3600" dirty="0" smtClean="0"/>
              <a:t> </a:t>
            </a:r>
            <a:r>
              <a:rPr lang="lv-LV" sz="3600" dirty="0" err="1" smtClean="0"/>
              <a:t>health</a:t>
            </a:r>
            <a:r>
              <a:rPr lang="lv-LV" sz="3600" dirty="0" smtClean="0"/>
              <a:t> </a:t>
            </a:r>
            <a:r>
              <a:rPr lang="lv-LV" sz="3600" dirty="0" err="1" smtClean="0"/>
              <a:t>care</a:t>
            </a:r>
            <a:r>
              <a:rPr lang="lv-LV" sz="3600" dirty="0" smtClean="0"/>
              <a:t>, </a:t>
            </a:r>
            <a:r>
              <a:rPr lang="lv-LV" sz="3600" dirty="0" err="1" smtClean="0"/>
              <a:t>labour</a:t>
            </a:r>
            <a:r>
              <a:rPr lang="lv-LV" sz="3600" dirty="0" smtClean="0"/>
              <a:t> </a:t>
            </a:r>
            <a:r>
              <a:rPr lang="lv-LV" sz="3600" dirty="0" err="1" smtClean="0"/>
              <a:t>market</a:t>
            </a:r>
            <a:r>
              <a:rPr lang="lv-LV" sz="3600" dirty="0" smtClean="0"/>
              <a:t> </a:t>
            </a:r>
            <a:r>
              <a:rPr lang="lv-LV" sz="3600" dirty="0" err="1" smtClean="0"/>
              <a:t>and</a:t>
            </a:r>
            <a:r>
              <a:rPr lang="lv-LV" sz="3600" dirty="0" smtClean="0"/>
              <a:t> </a:t>
            </a:r>
            <a:r>
              <a:rPr lang="lv-LV" sz="3600" dirty="0" err="1" smtClean="0"/>
              <a:t>employment</a:t>
            </a:r>
            <a:r>
              <a:rPr lang="lv-LV" sz="3600" dirty="0" smtClean="0"/>
              <a:t>, </a:t>
            </a:r>
            <a:r>
              <a:rPr lang="lv-LV" sz="3600" dirty="0" err="1" smtClean="0"/>
              <a:t>and</a:t>
            </a:r>
            <a:r>
              <a:rPr lang="lv-LV" sz="3600" dirty="0" smtClean="0"/>
              <a:t> </a:t>
            </a:r>
            <a:r>
              <a:rPr lang="lv-LV" sz="3600" dirty="0" err="1" smtClean="0"/>
              <a:t>transport</a:t>
            </a:r>
            <a:r>
              <a:rPr lang="lv-LV" sz="3600" dirty="0" smtClean="0"/>
              <a:t>.</a:t>
            </a:r>
          </a:p>
          <a:p>
            <a:endParaRPr lang="lv-LV" sz="3600" dirty="0" smtClean="0">
              <a:solidFill>
                <a:srgbClr val="002060"/>
              </a:solidFill>
            </a:endParaRPr>
          </a:p>
          <a:p>
            <a:r>
              <a:rPr lang="lv-LV" sz="3600" dirty="0" smtClean="0"/>
              <a:t> </a:t>
            </a:r>
            <a:r>
              <a:rPr lang="lv-LV" sz="3600" dirty="0" err="1" smtClean="0"/>
              <a:t>Analyses</a:t>
            </a:r>
            <a:r>
              <a:rPr lang="lv-LV" sz="3600" dirty="0" smtClean="0"/>
              <a:t> </a:t>
            </a:r>
            <a:r>
              <a:rPr lang="lv-LV" sz="3600" dirty="0" err="1" smtClean="0"/>
              <a:t>were</a:t>
            </a:r>
            <a:r>
              <a:rPr lang="lv-LV" sz="3600" dirty="0" smtClean="0"/>
              <a:t> </a:t>
            </a:r>
            <a:r>
              <a:rPr lang="lv-LV" sz="3600" dirty="0" err="1" smtClean="0"/>
              <a:t>conducted</a:t>
            </a:r>
            <a:r>
              <a:rPr lang="lv-LV" sz="3600" dirty="0" smtClean="0"/>
              <a:t> </a:t>
            </a:r>
            <a:r>
              <a:rPr lang="lv-LV" sz="3600" dirty="0" err="1" smtClean="0"/>
              <a:t>in</a:t>
            </a:r>
            <a:r>
              <a:rPr lang="lv-LV" sz="3600" dirty="0" smtClean="0"/>
              <a:t> </a:t>
            </a:r>
            <a:r>
              <a:rPr lang="lv-LV" sz="3600" dirty="0" err="1" smtClean="0"/>
              <a:t>Austria</a:t>
            </a:r>
            <a:r>
              <a:rPr lang="lv-LV" sz="3600" dirty="0" smtClean="0"/>
              <a:t>, </a:t>
            </a:r>
            <a:r>
              <a:rPr lang="lv-LV" sz="3600" dirty="0" err="1" smtClean="0"/>
              <a:t>France</a:t>
            </a:r>
            <a:r>
              <a:rPr lang="lv-LV" sz="3600" dirty="0" smtClean="0"/>
              <a:t>, </a:t>
            </a:r>
            <a:r>
              <a:rPr lang="lv-LV" sz="3600" dirty="0" err="1" smtClean="0"/>
              <a:t>Italy</a:t>
            </a:r>
            <a:r>
              <a:rPr lang="lv-LV" sz="3600" dirty="0" smtClean="0"/>
              <a:t>, </a:t>
            </a:r>
            <a:r>
              <a:rPr lang="lv-LV" sz="3600" dirty="0" err="1" smtClean="0"/>
              <a:t>Poland</a:t>
            </a:r>
            <a:r>
              <a:rPr lang="lv-LV" sz="3600" dirty="0" smtClean="0"/>
              <a:t>, </a:t>
            </a:r>
            <a:r>
              <a:rPr lang="lv-LV" sz="3600" dirty="0" err="1" smtClean="0"/>
              <a:t>Portugal</a:t>
            </a:r>
            <a:r>
              <a:rPr lang="lv-LV" sz="3600" dirty="0" smtClean="0"/>
              <a:t>, </a:t>
            </a:r>
            <a:r>
              <a:rPr lang="lv-LV" sz="3600" dirty="0" err="1" smtClean="0"/>
              <a:t>Spain</a:t>
            </a:r>
            <a:r>
              <a:rPr lang="lv-LV" sz="3600" dirty="0" smtClean="0"/>
              <a:t> </a:t>
            </a:r>
            <a:r>
              <a:rPr lang="lv-LV" sz="3600" dirty="0" err="1" smtClean="0"/>
              <a:t>and</a:t>
            </a:r>
            <a:r>
              <a:rPr lang="lv-LV" sz="3600" dirty="0" smtClean="0"/>
              <a:t> </a:t>
            </a:r>
            <a:r>
              <a:rPr lang="lv-LV" sz="3600" dirty="0" err="1" smtClean="0"/>
              <a:t>the</a:t>
            </a:r>
            <a:r>
              <a:rPr lang="lv-LV" sz="3600" dirty="0" smtClean="0"/>
              <a:t> UK.   </a:t>
            </a:r>
          </a:p>
          <a:p>
            <a:endParaRPr lang="lv-LV" sz="3600" dirty="0" smtClean="0">
              <a:solidFill>
                <a:srgbClr val="002060"/>
              </a:solidFill>
            </a:endParaRPr>
          </a:p>
          <a:p>
            <a:endParaRPr lang="lv-LV" sz="3600" dirty="0" smtClean="0">
              <a:solidFill>
                <a:srgbClr val="002060"/>
              </a:solidFill>
            </a:endParaRPr>
          </a:p>
          <a:p>
            <a:endParaRPr lang="fr-CH" sz="3600" dirty="0"/>
          </a:p>
        </p:txBody>
      </p:sp>
    </p:spTree>
    <p:extLst>
      <p:ext uri="{BB962C8B-B14F-4D97-AF65-F5344CB8AC3E}">
        <p14:creationId xmlns:p14="http://schemas.microsoft.com/office/powerpoint/2010/main" val="4395392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996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51520" y="821025"/>
            <a:ext cx="8568952" cy="646331"/>
          </a:xfrm>
          <a:prstGeom prst="rect">
            <a:avLst/>
          </a:prstGeom>
          <a:noFill/>
          <a:ln>
            <a:solidFill>
              <a:schemeClr val="accent1"/>
            </a:solidFill>
          </a:ln>
        </p:spPr>
        <p:txBody>
          <a:bodyPr wrap="square" rtlCol="0">
            <a:spAutoFit/>
          </a:bodyPr>
          <a:lstStyle/>
          <a:p>
            <a:pPr algn="ctr"/>
            <a:r>
              <a:rPr lang="lv-LV" sz="3600" dirty="0" smtClean="0">
                <a:solidFill>
                  <a:srgbClr val="002060"/>
                </a:solidFill>
                <a:effectLst>
                  <a:outerShdw blurRad="38100" dist="38100" dir="2700000" algn="tl">
                    <a:srgbClr val="000000">
                      <a:alpha val="43137"/>
                    </a:srgbClr>
                  </a:outerShdw>
                </a:effectLst>
              </a:rPr>
              <a:t>First </a:t>
            </a:r>
            <a:r>
              <a:rPr lang="lv-LV" sz="3600" dirty="0" err="1" smtClean="0">
                <a:solidFill>
                  <a:srgbClr val="002060"/>
                </a:solidFill>
                <a:effectLst>
                  <a:outerShdw blurRad="38100" dist="38100" dir="2700000" algn="tl">
                    <a:srgbClr val="000000">
                      <a:alpha val="43137"/>
                    </a:srgbClr>
                  </a:outerShdw>
                </a:effectLst>
              </a:rPr>
              <a:t>results</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Recommendations</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for</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Policy</a:t>
            </a:r>
            <a:r>
              <a:rPr lang="lv-LV" sz="3600" dirty="0" smtClean="0">
                <a:solidFill>
                  <a:srgbClr val="002060"/>
                </a:solidFill>
                <a:effectLst>
                  <a:outerShdw blurRad="38100" dist="38100" dir="2700000" algn="tl">
                    <a:srgbClr val="000000">
                      <a:alpha val="43137"/>
                    </a:srgbClr>
                  </a:outerShdw>
                </a:effectLst>
              </a:rPr>
              <a:t> </a:t>
            </a:r>
            <a:endParaRPr lang="fr-CH" sz="3600" dirty="0">
              <a:solidFill>
                <a:srgbClr val="002060"/>
              </a:solidFill>
              <a:effectLst>
                <a:outerShdw blurRad="38100" dist="38100" dir="2700000" algn="tl">
                  <a:srgbClr val="000000">
                    <a:alpha val="43137"/>
                  </a:srgbClr>
                </a:outerShdw>
              </a:effectLst>
            </a:endParaRPr>
          </a:p>
        </p:txBody>
      </p:sp>
      <p:sp>
        <p:nvSpPr>
          <p:cNvPr id="5" name="TextBox 4"/>
          <p:cNvSpPr txBox="1"/>
          <p:nvPr/>
        </p:nvSpPr>
        <p:spPr>
          <a:xfrm>
            <a:off x="251520" y="1896755"/>
            <a:ext cx="8568952" cy="6740307"/>
          </a:xfrm>
          <a:prstGeom prst="rect">
            <a:avLst/>
          </a:prstGeom>
          <a:noFill/>
          <a:ln>
            <a:solidFill>
              <a:schemeClr val="accent1"/>
            </a:solidFill>
          </a:ln>
        </p:spPr>
        <p:txBody>
          <a:bodyPr wrap="square" rtlCol="0">
            <a:spAutoFit/>
          </a:bodyPr>
          <a:lstStyle/>
          <a:p>
            <a:r>
              <a:rPr lang="lv-LV" sz="3600" dirty="0" smtClean="0"/>
              <a:t> </a:t>
            </a:r>
            <a:r>
              <a:rPr lang="lv-LV" sz="3600" dirty="0" err="1" smtClean="0"/>
              <a:t>Innovation</a:t>
            </a:r>
            <a:r>
              <a:rPr lang="lv-LV" sz="3600" dirty="0" smtClean="0"/>
              <a:t> </a:t>
            </a:r>
            <a:r>
              <a:rPr lang="lv-LV" sz="3600" dirty="0" err="1" smtClean="0"/>
              <a:t>in</a:t>
            </a:r>
            <a:r>
              <a:rPr lang="lv-LV" sz="3600" dirty="0" smtClean="0"/>
              <a:t> </a:t>
            </a:r>
            <a:r>
              <a:rPr lang="lv-LV" sz="3600" dirty="0" err="1" smtClean="0"/>
              <a:t>the</a:t>
            </a:r>
            <a:r>
              <a:rPr lang="lv-LV" sz="3600" dirty="0" smtClean="0"/>
              <a:t> </a:t>
            </a:r>
            <a:r>
              <a:rPr lang="lv-LV" sz="3600" dirty="0" err="1" smtClean="0"/>
              <a:t>policymaking</a:t>
            </a:r>
            <a:r>
              <a:rPr lang="lv-LV" sz="3600" dirty="0" smtClean="0"/>
              <a:t> process </a:t>
            </a:r>
            <a:r>
              <a:rPr lang="lv-LV" sz="3600" dirty="0" err="1" smtClean="0"/>
              <a:t>includes</a:t>
            </a:r>
            <a:r>
              <a:rPr lang="lv-LV" sz="3600" dirty="0" smtClean="0"/>
              <a:t> </a:t>
            </a:r>
            <a:r>
              <a:rPr lang="lv-LV" sz="3600" b="1" dirty="0" err="1" smtClean="0"/>
              <a:t>collaboration</a:t>
            </a:r>
            <a:r>
              <a:rPr lang="lv-LV" sz="3600" b="1" dirty="0" smtClean="0"/>
              <a:t> </a:t>
            </a:r>
            <a:r>
              <a:rPr lang="lv-LV" sz="3600" b="1" dirty="0" err="1" smtClean="0"/>
              <a:t>and</a:t>
            </a:r>
            <a:r>
              <a:rPr lang="lv-LV" sz="3600" b="1" dirty="0" smtClean="0"/>
              <a:t> </a:t>
            </a:r>
            <a:r>
              <a:rPr lang="lv-LV" sz="3600" b="1" dirty="0" err="1" smtClean="0"/>
              <a:t>partnership</a:t>
            </a:r>
            <a:r>
              <a:rPr lang="lv-LV" sz="3600" b="1" dirty="0" smtClean="0"/>
              <a:t>  </a:t>
            </a:r>
            <a:r>
              <a:rPr lang="lv-LV" sz="3600" dirty="0" err="1" smtClean="0"/>
              <a:t>between</a:t>
            </a:r>
            <a:r>
              <a:rPr lang="lv-LV" sz="3600" dirty="0" smtClean="0"/>
              <a:t> </a:t>
            </a:r>
            <a:r>
              <a:rPr lang="lv-LV" sz="3600" dirty="0" err="1" smtClean="0"/>
              <a:t>the</a:t>
            </a:r>
            <a:r>
              <a:rPr lang="lv-LV" sz="3600" dirty="0" smtClean="0"/>
              <a:t> </a:t>
            </a:r>
            <a:r>
              <a:rPr lang="lv-LV" sz="3600" dirty="0" err="1" smtClean="0"/>
              <a:t>public</a:t>
            </a:r>
            <a:r>
              <a:rPr lang="lv-LV" sz="3600" dirty="0" smtClean="0"/>
              <a:t>, </a:t>
            </a:r>
            <a:r>
              <a:rPr lang="lv-LV" sz="3600" dirty="0" err="1" smtClean="0"/>
              <a:t>private</a:t>
            </a:r>
            <a:r>
              <a:rPr lang="lv-LV" sz="3600" dirty="0" smtClean="0"/>
              <a:t> </a:t>
            </a:r>
            <a:r>
              <a:rPr lang="lv-LV" sz="3600" dirty="0" err="1" smtClean="0"/>
              <a:t>sectors</a:t>
            </a:r>
            <a:r>
              <a:rPr lang="lv-LV" sz="3600" dirty="0" smtClean="0"/>
              <a:t> </a:t>
            </a:r>
            <a:r>
              <a:rPr lang="lv-LV" sz="3600" dirty="0" err="1" smtClean="0"/>
              <a:t>and</a:t>
            </a:r>
            <a:r>
              <a:rPr lang="lv-LV" sz="3600" dirty="0" smtClean="0"/>
              <a:t> </a:t>
            </a:r>
            <a:r>
              <a:rPr lang="lv-LV" sz="3600" dirty="0" err="1" smtClean="0"/>
              <a:t>civil</a:t>
            </a:r>
            <a:r>
              <a:rPr lang="lv-LV" sz="3600" dirty="0" smtClean="0"/>
              <a:t> </a:t>
            </a:r>
            <a:r>
              <a:rPr lang="lv-LV" sz="3600" dirty="0" err="1" smtClean="0"/>
              <a:t>society</a:t>
            </a:r>
            <a:r>
              <a:rPr lang="lv-LV" sz="3600" dirty="0" smtClean="0"/>
              <a:t>. </a:t>
            </a:r>
            <a:r>
              <a:rPr lang="lv-LV" sz="3600" dirty="0" err="1" smtClean="0"/>
              <a:t>The</a:t>
            </a:r>
            <a:r>
              <a:rPr lang="lv-LV" sz="3600" dirty="0" smtClean="0"/>
              <a:t> </a:t>
            </a:r>
            <a:r>
              <a:rPr lang="lv-LV" sz="3600" dirty="0" err="1" smtClean="0"/>
              <a:t>inclusion</a:t>
            </a:r>
            <a:r>
              <a:rPr lang="lv-LV" sz="3600" dirty="0" smtClean="0"/>
              <a:t> </a:t>
            </a:r>
            <a:r>
              <a:rPr lang="lv-LV" sz="3600" dirty="0" err="1" smtClean="0"/>
              <a:t>of</a:t>
            </a:r>
            <a:r>
              <a:rPr lang="lv-LV" sz="3600" dirty="0" smtClean="0"/>
              <a:t> </a:t>
            </a:r>
            <a:r>
              <a:rPr lang="lv-LV" sz="3600" dirty="0" err="1" smtClean="0"/>
              <a:t>older</a:t>
            </a:r>
            <a:r>
              <a:rPr lang="lv-LV" sz="3600" dirty="0" smtClean="0"/>
              <a:t> </a:t>
            </a:r>
            <a:r>
              <a:rPr lang="lv-LV" sz="3600" dirty="0" err="1" smtClean="0"/>
              <a:t>people</a:t>
            </a:r>
            <a:r>
              <a:rPr lang="lv-LV" sz="3600" dirty="0" smtClean="0"/>
              <a:t> </a:t>
            </a:r>
            <a:r>
              <a:rPr lang="lv-LV" sz="3600" dirty="0" err="1" smtClean="0"/>
              <a:t>in</a:t>
            </a:r>
            <a:r>
              <a:rPr lang="lv-LV" sz="3600" dirty="0" smtClean="0"/>
              <a:t> </a:t>
            </a:r>
            <a:r>
              <a:rPr lang="lv-LV" sz="3600" dirty="0" err="1" smtClean="0"/>
              <a:t>shaping</a:t>
            </a:r>
            <a:r>
              <a:rPr lang="lv-LV" sz="3600" dirty="0" smtClean="0"/>
              <a:t> </a:t>
            </a:r>
            <a:r>
              <a:rPr lang="lv-LV" sz="3600" dirty="0" err="1" smtClean="0"/>
              <a:t>policy</a:t>
            </a:r>
            <a:r>
              <a:rPr lang="lv-LV" sz="3600" dirty="0" smtClean="0"/>
              <a:t> </a:t>
            </a:r>
            <a:r>
              <a:rPr lang="lv-LV" sz="3600" dirty="0" err="1" smtClean="0"/>
              <a:t>has</a:t>
            </a:r>
            <a:r>
              <a:rPr lang="lv-LV" sz="3600" dirty="0" smtClean="0"/>
              <a:t> </a:t>
            </a:r>
            <a:r>
              <a:rPr lang="lv-LV" sz="3600" dirty="0" err="1" smtClean="0"/>
              <a:t>also</a:t>
            </a:r>
            <a:r>
              <a:rPr lang="lv-LV" sz="3600" dirty="0" smtClean="0"/>
              <a:t> a </a:t>
            </a:r>
            <a:r>
              <a:rPr lang="lv-LV" sz="3600" dirty="0" err="1" smtClean="0"/>
              <a:t>positive</a:t>
            </a:r>
            <a:r>
              <a:rPr lang="lv-LV" sz="3600" dirty="0" smtClean="0"/>
              <a:t> </a:t>
            </a:r>
            <a:r>
              <a:rPr lang="lv-LV" sz="3600" dirty="0" err="1" smtClean="0"/>
              <a:t>impact</a:t>
            </a:r>
            <a:r>
              <a:rPr lang="lv-LV" sz="3600" dirty="0" smtClean="0"/>
              <a:t> </a:t>
            </a:r>
            <a:r>
              <a:rPr lang="lv-LV" sz="3600" dirty="0" err="1" smtClean="0"/>
              <a:t>on</a:t>
            </a:r>
            <a:r>
              <a:rPr lang="lv-LV" sz="3600" dirty="0" smtClean="0"/>
              <a:t> </a:t>
            </a:r>
            <a:r>
              <a:rPr lang="lv-LV" sz="3600" dirty="0" err="1" smtClean="0"/>
              <a:t>successful</a:t>
            </a:r>
            <a:r>
              <a:rPr lang="lv-LV" sz="3600" dirty="0" smtClean="0"/>
              <a:t> </a:t>
            </a:r>
            <a:r>
              <a:rPr lang="lv-LV" sz="3600" dirty="0" err="1" smtClean="0"/>
              <a:t>innovation</a:t>
            </a:r>
            <a:r>
              <a:rPr lang="lv-LV" sz="3600" dirty="0" smtClean="0"/>
              <a:t> </a:t>
            </a:r>
            <a:r>
              <a:rPr lang="lv-LV" sz="3600" dirty="0" err="1" smtClean="0"/>
              <a:t>and</a:t>
            </a:r>
            <a:r>
              <a:rPr lang="lv-LV" sz="3600" dirty="0" smtClean="0"/>
              <a:t>, </a:t>
            </a:r>
            <a:r>
              <a:rPr lang="lv-LV" sz="3600" dirty="0" err="1" smtClean="0"/>
              <a:t>in</a:t>
            </a:r>
            <a:r>
              <a:rPr lang="lv-LV" sz="3600" dirty="0" smtClean="0"/>
              <a:t> </a:t>
            </a:r>
            <a:r>
              <a:rPr lang="lv-LV" sz="3600" dirty="0" err="1" smtClean="0"/>
              <a:t>particular</a:t>
            </a:r>
            <a:r>
              <a:rPr lang="lv-LV" sz="3600" dirty="0" smtClean="0"/>
              <a:t>, </a:t>
            </a:r>
            <a:r>
              <a:rPr lang="lv-LV" sz="3600" dirty="0" err="1" smtClean="0"/>
              <a:t>on</a:t>
            </a:r>
            <a:r>
              <a:rPr lang="lv-LV" sz="3600" dirty="0" smtClean="0"/>
              <a:t> </a:t>
            </a:r>
            <a:r>
              <a:rPr lang="lv-LV" sz="3600" dirty="0" err="1" smtClean="0"/>
              <a:t>the</a:t>
            </a:r>
            <a:r>
              <a:rPr lang="lv-LV" sz="3600" dirty="0" smtClean="0"/>
              <a:t> </a:t>
            </a:r>
            <a:r>
              <a:rPr lang="lv-LV" sz="3600" dirty="0" err="1" smtClean="0"/>
              <a:t>assessment</a:t>
            </a:r>
            <a:r>
              <a:rPr lang="lv-LV" sz="3600" dirty="0" smtClean="0"/>
              <a:t> </a:t>
            </a:r>
            <a:r>
              <a:rPr lang="lv-LV" sz="3600" dirty="0" err="1" smtClean="0"/>
              <a:t>of</a:t>
            </a:r>
            <a:r>
              <a:rPr lang="lv-LV" sz="3600" dirty="0" smtClean="0"/>
              <a:t> </a:t>
            </a:r>
            <a:r>
              <a:rPr lang="lv-LV" sz="3600" dirty="0" err="1" smtClean="0"/>
              <a:t>the</a:t>
            </a:r>
            <a:r>
              <a:rPr lang="lv-LV" sz="3600" dirty="0" smtClean="0"/>
              <a:t> </a:t>
            </a:r>
            <a:r>
              <a:rPr lang="lv-LV" sz="3600" dirty="0" err="1" smtClean="0"/>
              <a:t>needs</a:t>
            </a:r>
            <a:r>
              <a:rPr lang="lv-LV" sz="3600" dirty="0" smtClean="0"/>
              <a:t> </a:t>
            </a:r>
            <a:r>
              <a:rPr lang="lv-LV" sz="3600" dirty="0" err="1" smtClean="0"/>
              <a:t>of</a:t>
            </a:r>
            <a:r>
              <a:rPr lang="lv-LV" sz="3600" dirty="0" smtClean="0"/>
              <a:t> </a:t>
            </a:r>
            <a:r>
              <a:rPr lang="lv-LV" sz="3600" dirty="0" err="1" smtClean="0"/>
              <a:t>the</a:t>
            </a:r>
            <a:r>
              <a:rPr lang="lv-LV" sz="3600" dirty="0" smtClean="0"/>
              <a:t> </a:t>
            </a:r>
            <a:r>
              <a:rPr lang="lv-LV" sz="3600" dirty="0" err="1" smtClean="0"/>
              <a:t>ageing</a:t>
            </a:r>
            <a:r>
              <a:rPr lang="lv-LV" sz="3600" dirty="0" smtClean="0"/>
              <a:t> </a:t>
            </a:r>
            <a:r>
              <a:rPr lang="lv-LV" sz="3600" dirty="0" err="1" smtClean="0"/>
              <a:t>population</a:t>
            </a:r>
            <a:r>
              <a:rPr lang="lv-LV" sz="3600" dirty="0" smtClean="0"/>
              <a:t>.  </a:t>
            </a:r>
          </a:p>
          <a:p>
            <a:endParaRPr lang="lv-LV" sz="3600" dirty="0" smtClean="0">
              <a:solidFill>
                <a:srgbClr val="002060"/>
              </a:solidFill>
            </a:endParaRPr>
          </a:p>
          <a:p>
            <a:r>
              <a:rPr lang="lv-LV" sz="3600" dirty="0" err="1" smtClean="0">
                <a:solidFill>
                  <a:srgbClr val="002060"/>
                </a:solidFill>
              </a:rPr>
              <a:t>Lll</a:t>
            </a:r>
            <a:endParaRPr lang="lv-LV" sz="3600" dirty="0" smtClean="0">
              <a:solidFill>
                <a:srgbClr val="002060"/>
              </a:solidFill>
            </a:endParaRPr>
          </a:p>
          <a:p>
            <a:r>
              <a:rPr lang="lv-LV" sz="3600" dirty="0" err="1" smtClean="0">
                <a:solidFill>
                  <a:srgbClr val="002060"/>
                </a:solidFill>
              </a:rPr>
              <a:t>Lll</a:t>
            </a:r>
            <a:endParaRPr lang="lv-LV" sz="3600" dirty="0" smtClean="0">
              <a:solidFill>
                <a:srgbClr val="002060"/>
              </a:solidFill>
            </a:endParaRPr>
          </a:p>
          <a:p>
            <a:endParaRPr lang="fr-CH" sz="3600" dirty="0"/>
          </a:p>
        </p:txBody>
      </p:sp>
    </p:spTree>
    <p:extLst>
      <p:ext uri="{BB962C8B-B14F-4D97-AF65-F5344CB8AC3E}">
        <p14:creationId xmlns:p14="http://schemas.microsoft.com/office/powerpoint/2010/main" val="4395392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996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51520" y="821025"/>
            <a:ext cx="8568952" cy="646331"/>
          </a:xfrm>
          <a:prstGeom prst="rect">
            <a:avLst/>
          </a:prstGeom>
          <a:noFill/>
          <a:ln>
            <a:solidFill>
              <a:schemeClr val="accent1"/>
            </a:solidFill>
          </a:ln>
        </p:spPr>
        <p:txBody>
          <a:bodyPr wrap="square" rtlCol="0">
            <a:spAutoFit/>
          </a:bodyPr>
          <a:lstStyle/>
          <a:p>
            <a:pPr algn="ctr"/>
            <a:r>
              <a:rPr lang="lv-LV" sz="3600" dirty="0" smtClean="0">
                <a:solidFill>
                  <a:srgbClr val="002060"/>
                </a:solidFill>
                <a:effectLst>
                  <a:outerShdw blurRad="38100" dist="38100" dir="2700000" algn="tl">
                    <a:srgbClr val="000000">
                      <a:alpha val="43137"/>
                    </a:srgbClr>
                  </a:outerShdw>
                </a:effectLst>
              </a:rPr>
              <a:t>First </a:t>
            </a:r>
            <a:r>
              <a:rPr lang="lv-LV" sz="3600" dirty="0" err="1" smtClean="0">
                <a:solidFill>
                  <a:srgbClr val="002060"/>
                </a:solidFill>
                <a:effectLst>
                  <a:outerShdw blurRad="38100" dist="38100" dir="2700000" algn="tl">
                    <a:srgbClr val="000000">
                      <a:alpha val="43137"/>
                    </a:srgbClr>
                  </a:outerShdw>
                </a:effectLst>
              </a:rPr>
              <a:t>results</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Social</a:t>
            </a:r>
            <a:r>
              <a:rPr lang="lv-LV" sz="3600" dirty="0" smtClean="0">
                <a:solidFill>
                  <a:srgbClr val="002060"/>
                </a:solidFill>
                <a:effectLst>
                  <a:outerShdw blurRad="38100" dist="38100" dir="2700000" algn="tl">
                    <a:srgbClr val="000000">
                      <a:alpha val="43137"/>
                    </a:srgbClr>
                  </a:outerShdw>
                </a:effectLst>
              </a:rPr>
              <a:t> </a:t>
            </a:r>
            <a:r>
              <a:rPr lang="lv-LV" sz="3600" dirty="0" err="1">
                <a:solidFill>
                  <a:srgbClr val="002060"/>
                </a:solidFill>
                <a:effectLst>
                  <a:outerShdw blurRad="38100" dist="38100" dir="2700000" algn="tl">
                    <a:srgbClr val="000000">
                      <a:alpha val="43137"/>
                    </a:srgbClr>
                  </a:outerShdw>
                </a:effectLst>
              </a:rPr>
              <a:t>e</a:t>
            </a:r>
            <a:r>
              <a:rPr lang="lv-LV" sz="3600" dirty="0" err="1" smtClean="0">
                <a:solidFill>
                  <a:srgbClr val="002060"/>
                </a:solidFill>
                <a:effectLst>
                  <a:outerShdw blurRad="38100" dist="38100" dir="2700000" algn="tl">
                    <a:srgbClr val="000000">
                      <a:alpha val="43137"/>
                    </a:srgbClr>
                  </a:outerShdw>
                </a:effectLst>
              </a:rPr>
              <a:t>ngagement</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in</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research</a:t>
            </a:r>
            <a:endParaRPr lang="fr-CH" sz="3600" dirty="0">
              <a:solidFill>
                <a:srgbClr val="002060"/>
              </a:solidFill>
              <a:effectLst>
                <a:outerShdw blurRad="38100" dist="38100" dir="2700000" algn="tl">
                  <a:srgbClr val="000000">
                    <a:alpha val="43137"/>
                  </a:srgbClr>
                </a:outerShdw>
              </a:effectLst>
            </a:endParaRPr>
          </a:p>
        </p:txBody>
      </p:sp>
      <p:sp>
        <p:nvSpPr>
          <p:cNvPr id="5" name="TextBox 4"/>
          <p:cNvSpPr txBox="1"/>
          <p:nvPr/>
        </p:nvSpPr>
        <p:spPr>
          <a:xfrm>
            <a:off x="0" y="1628800"/>
            <a:ext cx="9699626" cy="5016758"/>
          </a:xfrm>
          <a:prstGeom prst="rect">
            <a:avLst/>
          </a:prstGeom>
          <a:noFill/>
          <a:ln>
            <a:solidFill>
              <a:schemeClr val="accent1"/>
            </a:solidFill>
          </a:ln>
        </p:spPr>
        <p:txBody>
          <a:bodyPr wrap="square" rtlCol="0">
            <a:spAutoFit/>
          </a:bodyPr>
          <a:lstStyle/>
          <a:p>
            <a:pPr marL="457200" indent="-457200">
              <a:buFont typeface="Arial" pitchFamily="34" charset="0"/>
              <a:buChar char="•"/>
            </a:pPr>
            <a:r>
              <a:rPr lang="en-US" sz="3200" dirty="0">
                <a:solidFill>
                  <a:schemeClr val="accent1">
                    <a:lumMod val="50000"/>
                  </a:schemeClr>
                </a:solidFill>
              </a:rPr>
              <a:t>Empower the society, and especially older people, to actively participate in the definition of research needs and priorities, and to improve the channels of communication with researchers and decision makers</a:t>
            </a:r>
            <a:r>
              <a:rPr lang="en-US" sz="3200" dirty="0" smtClean="0">
                <a:solidFill>
                  <a:schemeClr val="accent1">
                    <a:lumMod val="50000"/>
                  </a:schemeClr>
                </a:solidFill>
              </a:rPr>
              <a:t>.</a:t>
            </a:r>
            <a:endParaRPr lang="lv-LV" sz="3200" dirty="0" smtClean="0">
              <a:solidFill>
                <a:schemeClr val="accent1">
                  <a:lumMod val="50000"/>
                </a:schemeClr>
              </a:solidFill>
            </a:endParaRPr>
          </a:p>
          <a:p>
            <a:pPr marL="457200" indent="-457200">
              <a:buFont typeface="Arial" pitchFamily="34" charset="0"/>
              <a:buChar char="•"/>
            </a:pPr>
            <a:r>
              <a:rPr lang="en-GB" sz="3200" dirty="0">
                <a:solidFill>
                  <a:schemeClr val="accent1">
                    <a:lumMod val="50000"/>
                  </a:schemeClr>
                </a:solidFill>
              </a:rPr>
              <a:t>Analyse the </a:t>
            </a:r>
            <a:r>
              <a:rPr lang="en-US" sz="3200" dirty="0">
                <a:solidFill>
                  <a:schemeClr val="accent1">
                    <a:lumMod val="50000"/>
                  </a:schemeClr>
                </a:solidFill>
              </a:rPr>
              <a:t>opportunities, problems, needs, challenges and expectations of older </a:t>
            </a:r>
            <a:r>
              <a:rPr lang="en-GB" sz="3200" dirty="0">
                <a:solidFill>
                  <a:schemeClr val="accent1">
                    <a:lumMod val="50000"/>
                  </a:schemeClr>
                </a:solidFill>
              </a:rPr>
              <a:t>people, their current demands from science and research, the </a:t>
            </a:r>
            <a:r>
              <a:rPr lang="en-US" sz="3200" dirty="0">
                <a:solidFill>
                  <a:schemeClr val="accent1">
                    <a:lumMod val="50000"/>
                  </a:schemeClr>
                </a:solidFill>
              </a:rPr>
              <a:t>adequacy of scientific advances with their needs and current participatory channels of civil society in research</a:t>
            </a:r>
          </a:p>
        </p:txBody>
      </p:sp>
    </p:spTree>
    <p:extLst>
      <p:ext uri="{BB962C8B-B14F-4D97-AF65-F5344CB8AC3E}">
        <p14:creationId xmlns:p14="http://schemas.microsoft.com/office/powerpoint/2010/main" val="4395392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996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51520" y="821025"/>
            <a:ext cx="8568952" cy="646331"/>
          </a:xfrm>
          <a:prstGeom prst="rect">
            <a:avLst/>
          </a:prstGeom>
          <a:noFill/>
          <a:ln>
            <a:solidFill>
              <a:schemeClr val="accent1"/>
            </a:solidFill>
          </a:ln>
        </p:spPr>
        <p:txBody>
          <a:bodyPr wrap="square" rtlCol="0">
            <a:spAutoFit/>
          </a:bodyPr>
          <a:lstStyle/>
          <a:p>
            <a:pPr algn="ctr"/>
            <a:r>
              <a:rPr lang="lv-LV" sz="3600" dirty="0" smtClean="0">
                <a:solidFill>
                  <a:srgbClr val="002060"/>
                </a:solidFill>
                <a:effectLst>
                  <a:outerShdw blurRad="38100" dist="38100" dir="2700000" algn="tl">
                    <a:srgbClr val="000000">
                      <a:alpha val="43137"/>
                    </a:srgbClr>
                  </a:outerShdw>
                </a:effectLst>
              </a:rPr>
              <a:t>First </a:t>
            </a:r>
            <a:r>
              <a:rPr lang="lv-LV" sz="3600" dirty="0" err="1" smtClean="0">
                <a:solidFill>
                  <a:srgbClr val="002060"/>
                </a:solidFill>
                <a:effectLst>
                  <a:outerShdw blurRad="38100" dist="38100" dir="2700000" algn="tl">
                    <a:srgbClr val="000000">
                      <a:alpha val="43137"/>
                    </a:srgbClr>
                  </a:outerShdw>
                </a:effectLst>
              </a:rPr>
              <a:t>results</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Social</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engagement</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in</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research</a:t>
            </a:r>
            <a:endParaRPr lang="fr-CH" sz="3600" dirty="0">
              <a:solidFill>
                <a:srgbClr val="002060"/>
              </a:solidFill>
              <a:effectLst>
                <a:outerShdw blurRad="38100" dist="38100" dir="2700000" algn="tl">
                  <a:srgbClr val="000000">
                    <a:alpha val="43137"/>
                  </a:srgbClr>
                </a:outerShdw>
              </a:effectLst>
            </a:endParaRPr>
          </a:p>
        </p:txBody>
      </p:sp>
      <p:sp>
        <p:nvSpPr>
          <p:cNvPr id="5" name="TextBox 4"/>
          <p:cNvSpPr txBox="1"/>
          <p:nvPr/>
        </p:nvSpPr>
        <p:spPr>
          <a:xfrm>
            <a:off x="251520" y="1700808"/>
            <a:ext cx="8568952" cy="5016758"/>
          </a:xfrm>
          <a:prstGeom prst="rect">
            <a:avLst/>
          </a:prstGeom>
          <a:noFill/>
          <a:ln>
            <a:solidFill>
              <a:schemeClr val="accent1"/>
            </a:solidFill>
          </a:ln>
        </p:spPr>
        <p:txBody>
          <a:bodyPr wrap="square" rtlCol="0">
            <a:spAutoFit/>
          </a:bodyPr>
          <a:lstStyle/>
          <a:p>
            <a:pPr marL="285750" indent="-285750">
              <a:buFont typeface="Arial" panose="020B0604020202020204" pitchFamily="34" charset="0"/>
              <a:buChar char="•"/>
            </a:pPr>
            <a:r>
              <a:rPr lang="en-US" sz="3200" dirty="0">
                <a:solidFill>
                  <a:schemeClr val="accent1">
                    <a:lumMod val="50000"/>
                  </a:schemeClr>
                </a:solidFill>
              </a:rPr>
              <a:t>Stakeholder mapping tool.</a:t>
            </a:r>
          </a:p>
          <a:p>
            <a:pPr marL="285750" indent="-285750">
              <a:buFont typeface="Arial" panose="020B0604020202020204" pitchFamily="34" charset="0"/>
              <a:buChar char="•"/>
            </a:pPr>
            <a:r>
              <a:rPr lang="en-US" sz="3200" dirty="0">
                <a:solidFill>
                  <a:schemeClr val="accent1">
                    <a:lumMod val="50000"/>
                  </a:schemeClr>
                </a:solidFill>
              </a:rPr>
              <a:t>Uniform scenario for focus groups and reports of focus groups in 5 countries.</a:t>
            </a:r>
          </a:p>
          <a:p>
            <a:pPr marL="285750" indent="-285750">
              <a:buFont typeface="Arial" panose="020B0604020202020204" pitchFamily="34" charset="0"/>
              <a:buChar char="•"/>
            </a:pPr>
            <a:r>
              <a:rPr lang="en-US" sz="3200" dirty="0">
                <a:solidFill>
                  <a:schemeClr val="accent1">
                    <a:lumMod val="50000"/>
                  </a:schemeClr>
                </a:solidFill>
              </a:rPr>
              <a:t>Manual for intervention and reports of intervention with children aged 11-14 and older persons in 4 countries.</a:t>
            </a:r>
          </a:p>
          <a:p>
            <a:pPr marL="285750" indent="-285750">
              <a:buFont typeface="Arial" panose="020B0604020202020204" pitchFamily="34" charset="0"/>
              <a:buChar char="•"/>
            </a:pPr>
            <a:r>
              <a:rPr lang="en-US" sz="3200" dirty="0">
                <a:solidFill>
                  <a:schemeClr val="accent1">
                    <a:lumMod val="50000"/>
                  </a:schemeClr>
                </a:solidFill>
              </a:rPr>
              <a:t>Collection and analysis of 105 successful and unsuccessful practice examples.</a:t>
            </a:r>
          </a:p>
          <a:p>
            <a:pPr marL="285750" indent="-285750">
              <a:buFont typeface="Arial" panose="020B0604020202020204" pitchFamily="34" charset="0"/>
              <a:buChar char="•"/>
            </a:pPr>
            <a:r>
              <a:rPr lang="en-US" sz="3200" dirty="0">
                <a:solidFill>
                  <a:schemeClr val="accent1">
                    <a:lumMod val="50000"/>
                  </a:schemeClr>
                </a:solidFill>
              </a:rPr>
              <a:t>Methodology for deliberative round table of older persons with researchers. </a:t>
            </a:r>
          </a:p>
        </p:txBody>
      </p:sp>
    </p:spTree>
    <p:extLst>
      <p:ext uri="{BB962C8B-B14F-4D97-AF65-F5344CB8AC3E}">
        <p14:creationId xmlns:p14="http://schemas.microsoft.com/office/powerpoint/2010/main" val="624690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996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51520" y="821025"/>
            <a:ext cx="8568952" cy="923330"/>
          </a:xfrm>
          <a:prstGeom prst="rect">
            <a:avLst/>
          </a:prstGeom>
          <a:noFill/>
          <a:ln>
            <a:solidFill>
              <a:schemeClr val="accent1"/>
            </a:solidFill>
          </a:ln>
        </p:spPr>
        <p:txBody>
          <a:bodyPr wrap="square" rtlCol="0">
            <a:spAutoFit/>
          </a:bodyPr>
          <a:lstStyle/>
          <a:p>
            <a:endParaRPr lang="fr-CH" dirty="0" smtClean="0"/>
          </a:p>
          <a:p>
            <a:pPr algn="ctr"/>
            <a:r>
              <a:rPr lang="lv-LV" sz="3600" dirty="0" smtClean="0"/>
              <a:t>		</a:t>
            </a:r>
            <a:r>
              <a:rPr lang="lv-LV" sz="3600" dirty="0" smtClean="0">
                <a:solidFill>
                  <a:srgbClr val="002060"/>
                </a:solidFill>
                <a:effectLst>
                  <a:outerShdw blurRad="38100" dist="38100" dir="2700000" algn="tl">
                    <a:srgbClr val="000000">
                      <a:alpha val="43137"/>
                    </a:srgbClr>
                  </a:outerShdw>
                </a:effectLst>
              </a:rPr>
              <a:t>Project </a:t>
            </a:r>
            <a:r>
              <a:rPr lang="lv-LV" sz="3600" dirty="0" err="1" smtClean="0">
                <a:solidFill>
                  <a:srgbClr val="002060"/>
                </a:solidFill>
                <a:effectLst>
                  <a:outerShdw blurRad="38100" dist="38100" dir="2700000" algn="tl">
                    <a:srgbClr val="000000">
                      <a:alpha val="43137"/>
                    </a:srgbClr>
                  </a:outerShdw>
                </a:effectLst>
              </a:rPr>
              <a:t>idea</a:t>
            </a:r>
            <a:endParaRPr lang="fr-CH" sz="3600" dirty="0">
              <a:solidFill>
                <a:srgbClr val="002060"/>
              </a:solidFill>
              <a:effectLst>
                <a:outerShdw blurRad="38100" dist="38100" dir="2700000" algn="tl">
                  <a:srgbClr val="000000">
                    <a:alpha val="43137"/>
                  </a:srgbClr>
                </a:outerShdw>
              </a:effectLst>
            </a:endParaRPr>
          </a:p>
        </p:txBody>
      </p:sp>
      <p:sp>
        <p:nvSpPr>
          <p:cNvPr id="5" name="TextBox 4"/>
          <p:cNvSpPr txBox="1"/>
          <p:nvPr/>
        </p:nvSpPr>
        <p:spPr>
          <a:xfrm>
            <a:off x="251520" y="1896755"/>
            <a:ext cx="8568952" cy="5016758"/>
          </a:xfrm>
          <a:prstGeom prst="rect">
            <a:avLst/>
          </a:prstGeom>
          <a:noFill/>
          <a:ln>
            <a:solidFill>
              <a:schemeClr val="accent1"/>
            </a:solidFill>
          </a:ln>
        </p:spPr>
        <p:txBody>
          <a:bodyPr wrap="square" rtlCol="0">
            <a:spAutoFit/>
          </a:bodyPr>
          <a:lstStyle/>
          <a:p>
            <a:pPr algn="just"/>
            <a:r>
              <a:rPr lang="lv-LV" sz="3200" dirty="0" smtClean="0">
                <a:solidFill>
                  <a:srgbClr val="002060"/>
                </a:solidFill>
              </a:rPr>
              <a:t>P</a:t>
            </a:r>
            <a:r>
              <a:rPr lang="en-US" sz="3200" dirty="0" err="1" smtClean="0">
                <a:solidFill>
                  <a:srgbClr val="002060"/>
                </a:solidFill>
              </a:rPr>
              <a:t>roject</a:t>
            </a:r>
            <a:r>
              <a:rPr lang="en-US" sz="3200" dirty="0" smtClean="0">
                <a:solidFill>
                  <a:srgbClr val="002060"/>
                </a:solidFill>
              </a:rPr>
              <a:t> pursues</a:t>
            </a:r>
            <a:r>
              <a:rPr lang="lv-LV" sz="3200" dirty="0" smtClean="0">
                <a:solidFill>
                  <a:srgbClr val="002060"/>
                </a:solidFill>
              </a:rPr>
              <a:t>:</a:t>
            </a:r>
          </a:p>
          <a:p>
            <a:pPr marL="457200" indent="-457200" algn="just">
              <a:buFont typeface="Arial" pitchFamily="34" charset="0"/>
              <a:buChar char="•"/>
            </a:pPr>
            <a:r>
              <a:rPr lang="en-US" sz="3200" dirty="0" smtClean="0">
                <a:solidFill>
                  <a:srgbClr val="002060"/>
                </a:solidFill>
              </a:rPr>
              <a:t>strengthen </a:t>
            </a:r>
            <a:r>
              <a:rPr lang="en-US" sz="3200" dirty="0">
                <a:solidFill>
                  <a:srgbClr val="002060"/>
                </a:solidFill>
              </a:rPr>
              <a:t>cooperation among the stakeholders working on active and healthy </a:t>
            </a:r>
            <a:r>
              <a:rPr lang="en-US" sz="3200" dirty="0" smtClean="0">
                <a:solidFill>
                  <a:srgbClr val="002060"/>
                </a:solidFill>
              </a:rPr>
              <a:t>ageing</a:t>
            </a:r>
            <a:r>
              <a:rPr lang="lv-LV" sz="3200" dirty="0" smtClean="0">
                <a:solidFill>
                  <a:srgbClr val="002060"/>
                </a:solidFill>
              </a:rPr>
              <a:t>;</a:t>
            </a:r>
            <a:r>
              <a:rPr lang="en-US" sz="3200" dirty="0" smtClean="0">
                <a:solidFill>
                  <a:srgbClr val="002060"/>
                </a:solidFill>
              </a:rPr>
              <a:t> </a:t>
            </a:r>
            <a:endParaRPr lang="lv-LV" sz="3200" dirty="0" smtClean="0">
              <a:solidFill>
                <a:srgbClr val="002060"/>
              </a:solidFill>
            </a:endParaRPr>
          </a:p>
          <a:p>
            <a:pPr marL="457200" indent="-457200" algn="just">
              <a:buFont typeface="Arial" pitchFamily="34" charset="0"/>
              <a:buChar char="•"/>
            </a:pPr>
            <a:r>
              <a:rPr lang="en-US" sz="3200" dirty="0" smtClean="0">
                <a:solidFill>
                  <a:srgbClr val="002060"/>
                </a:solidFill>
              </a:rPr>
              <a:t>put </a:t>
            </a:r>
            <a:r>
              <a:rPr lang="en-US" sz="3200" dirty="0">
                <a:solidFill>
                  <a:srgbClr val="002060"/>
                </a:solidFill>
              </a:rPr>
              <a:t>together scientists, end-users, civil society, public administrations and companies in order to improve the competitiveness of the European Union regarding the promotion of research and innovative products for longer and healthier lives.</a:t>
            </a:r>
            <a:endParaRPr lang="fr-CH" sz="3200" dirty="0">
              <a:solidFill>
                <a:srgbClr val="002060"/>
              </a:solidFill>
            </a:endParaRP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564" y="620688"/>
            <a:ext cx="3316123" cy="962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35833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500" b="1" dirty="0" smtClean="0">
                <a:solidFill>
                  <a:srgbClr val="1F497D"/>
                </a:solidFill>
                <a:latin typeface="Georgia" panose="02040502050405020303" pitchFamily="18" charset="0"/>
              </a:rPr>
              <a:t>Word cloud of successful practices</a:t>
            </a:r>
            <a:endParaRPr lang="en-GB" sz="2500" b="1" dirty="0">
              <a:solidFill>
                <a:srgbClr val="1F497D"/>
              </a:solidFill>
              <a:latin typeface="Georgia" panose="02040502050405020303" pitchFamily="18" charset="0"/>
            </a:endParaRPr>
          </a:p>
        </p:txBody>
      </p:sp>
      <p:sp>
        <p:nvSpPr>
          <p:cNvPr id="4" name="Slide Number Placeholder 3"/>
          <p:cNvSpPr>
            <a:spLocks noGrp="1"/>
          </p:cNvSpPr>
          <p:nvPr>
            <p:ph type="sldNum" sz="quarter" idx="12"/>
          </p:nvPr>
        </p:nvSpPr>
        <p:spPr/>
        <p:txBody>
          <a:bodyPr/>
          <a:lstStyle/>
          <a:p>
            <a:fld id="{0654DF00-A522-4A47-8A60-2B26E05D78DA}" type="slidenum">
              <a:rPr lang="fr-CH" smtClean="0"/>
              <a:pPr/>
              <a:t>20</a:t>
            </a:fld>
            <a:endParaRPr lang="fr-CH"/>
          </a:p>
        </p:txBody>
      </p:sp>
      <p:pic>
        <p:nvPicPr>
          <p:cNvPr id="5" name="Content Placeholder 4" descr="C:\Users\Andrius\Desktop\rusiuojam-data-darom teksta\susije-failai\keyworda-is-keywordu\successfull-examples.jpg"/>
          <p:cNvPicPr>
            <a:picLocks noGrp="1"/>
          </p:cNvPicPr>
          <p:nvPr>
            <p:ph idx="1"/>
          </p:nvPr>
        </p:nvPicPr>
        <p:blipFill>
          <a:blip r:embed="rId2" cstate="print"/>
          <a:srcRect/>
          <a:stretch>
            <a:fillRect/>
          </a:stretch>
        </p:blipFill>
        <p:spPr bwMode="auto">
          <a:xfrm>
            <a:off x="614362" y="1762919"/>
            <a:ext cx="7915275" cy="4200525"/>
          </a:xfrm>
          <a:prstGeom prst="rect">
            <a:avLst/>
          </a:prstGeom>
          <a:noFill/>
          <a:ln w="9525">
            <a:noFill/>
            <a:miter lim="800000"/>
            <a:headEnd/>
            <a:tailEnd/>
          </a:ln>
        </p:spPr>
      </p:pic>
    </p:spTree>
    <p:extLst>
      <p:ext uri="{BB962C8B-B14F-4D97-AF65-F5344CB8AC3E}">
        <p14:creationId xmlns:p14="http://schemas.microsoft.com/office/powerpoint/2010/main" val="28193743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500" b="1" dirty="0">
                <a:solidFill>
                  <a:srgbClr val="1F497D"/>
                </a:solidFill>
                <a:latin typeface="Georgia" panose="02040502050405020303" pitchFamily="18" charset="0"/>
              </a:rPr>
              <a:t>Word cloud of </a:t>
            </a:r>
            <a:r>
              <a:rPr lang="en-US" sz="2500" b="1" dirty="0" smtClean="0">
                <a:solidFill>
                  <a:srgbClr val="1F497D"/>
                </a:solidFill>
                <a:latin typeface="Georgia" panose="02040502050405020303" pitchFamily="18" charset="0"/>
              </a:rPr>
              <a:t>unsuccessful </a:t>
            </a:r>
            <a:r>
              <a:rPr lang="en-US" sz="2500" b="1" dirty="0">
                <a:solidFill>
                  <a:srgbClr val="1F497D"/>
                </a:solidFill>
                <a:latin typeface="Georgia" panose="02040502050405020303" pitchFamily="18" charset="0"/>
              </a:rPr>
              <a:t>practices</a:t>
            </a:r>
            <a:endParaRPr lang="en-GB" sz="2500" dirty="0"/>
          </a:p>
        </p:txBody>
      </p:sp>
      <p:sp>
        <p:nvSpPr>
          <p:cNvPr id="4" name="Slide Number Placeholder 3"/>
          <p:cNvSpPr>
            <a:spLocks noGrp="1"/>
          </p:cNvSpPr>
          <p:nvPr>
            <p:ph type="sldNum" sz="quarter" idx="12"/>
          </p:nvPr>
        </p:nvSpPr>
        <p:spPr/>
        <p:txBody>
          <a:bodyPr/>
          <a:lstStyle/>
          <a:p>
            <a:fld id="{0654DF00-A522-4A47-8A60-2B26E05D78DA}" type="slidenum">
              <a:rPr lang="fr-CH" smtClean="0"/>
              <a:pPr/>
              <a:t>21</a:t>
            </a:fld>
            <a:endParaRPr lang="fr-CH"/>
          </a:p>
        </p:txBody>
      </p:sp>
      <p:pic>
        <p:nvPicPr>
          <p:cNvPr id="5" name="Content Placeholder 4" descr="C:\Users\Andrius\Desktop\rusiuojam-data-darom teksta\susije-failai\keyworda-is-keywordu\unsuccessful-examples.jpg"/>
          <p:cNvPicPr>
            <a:picLocks noGrp="1"/>
          </p:cNvPicPr>
          <p:nvPr>
            <p:ph idx="1"/>
          </p:nvPr>
        </p:nvPicPr>
        <p:blipFill>
          <a:blip r:embed="rId2" cstate="print"/>
          <a:srcRect/>
          <a:stretch>
            <a:fillRect/>
          </a:stretch>
        </p:blipFill>
        <p:spPr bwMode="auto">
          <a:xfrm>
            <a:off x="495300" y="1556792"/>
            <a:ext cx="8153400" cy="4248472"/>
          </a:xfrm>
          <a:prstGeom prst="rect">
            <a:avLst/>
          </a:prstGeom>
          <a:noFill/>
          <a:ln w="9525">
            <a:noFill/>
            <a:miter lim="800000"/>
            <a:headEnd/>
            <a:tailEnd/>
          </a:ln>
        </p:spPr>
      </p:pic>
    </p:spTree>
    <p:extLst>
      <p:ext uri="{BB962C8B-B14F-4D97-AF65-F5344CB8AC3E}">
        <p14:creationId xmlns:p14="http://schemas.microsoft.com/office/powerpoint/2010/main" val="14187294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996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51520" y="821025"/>
            <a:ext cx="8568952" cy="646331"/>
          </a:xfrm>
          <a:prstGeom prst="rect">
            <a:avLst/>
          </a:prstGeom>
          <a:noFill/>
          <a:ln>
            <a:solidFill>
              <a:schemeClr val="accent1"/>
            </a:solidFill>
          </a:ln>
        </p:spPr>
        <p:txBody>
          <a:bodyPr wrap="square" rtlCol="0">
            <a:spAutoFit/>
          </a:bodyPr>
          <a:lstStyle/>
          <a:p>
            <a:pPr algn="ctr"/>
            <a:r>
              <a:rPr lang="lv-LV" sz="3600" dirty="0" smtClean="0">
                <a:solidFill>
                  <a:srgbClr val="002060"/>
                </a:solidFill>
                <a:effectLst>
                  <a:outerShdw blurRad="38100" dist="38100" dir="2700000" algn="tl">
                    <a:srgbClr val="000000">
                      <a:alpha val="43137"/>
                    </a:srgbClr>
                  </a:outerShdw>
                </a:effectLst>
              </a:rPr>
              <a:t>First </a:t>
            </a:r>
            <a:r>
              <a:rPr lang="lv-LV" sz="3600" dirty="0" err="1" smtClean="0">
                <a:solidFill>
                  <a:srgbClr val="002060"/>
                </a:solidFill>
                <a:effectLst>
                  <a:outerShdw blurRad="38100" dist="38100" dir="2700000" algn="tl">
                    <a:srgbClr val="000000">
                      <a:alpha val="43137"/>
                    </a:srgbClr>
                  </a:outerShdw>
                </a:effectLst>
              </a:rPr>
              <a:t>results</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Social</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engagement</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in</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research</a:t>
            </a:r>
            <a:endParaRPr lang="fr-CH" sz="3600" dirty="0">
              <a:solidFill>
                <a:srgbClr val="002060"/>
              </a:solidFill>
              <a:effectLst>
                <a:outerShdw blurRad="38100" dist="38100" dir="2700000" algn="tl">
                  <a:srgbClr val="000000">
                    <a:alpha val="43137"/>
                  </a:srgbClr>
                </a:outerShdw>
              </a:effectLst>
            </a:endParaRPr>
          </a:p>
        </p:txBody>
      </p:sp>
      <p:sp>
        <p:nvSpPr>
          <p:cNvPr id="5" name="TextBox 4"/>
          <p:cNvSpPr txBox="1"/>
          <p:nvPr/>
        </p:nvSpPr>
        <p:spPr>
          <a:xfrm>
            <a:off x="248172" y="1467356"/>
            <a:ext cx="8568952" cy="5509200"/>
          </a:xfrm>
          <a:prstGeom prst="rect">
            <a:avLst/>
          </a:prstGeom>
          <a:noFill/>
          <a:ln>
            <a:solidFill>
              <a:schemeClr val="accent1"/>
            </a:solidFill>
          </a:ln>
        </p:spPr>
        <p:txBody>
          <a:bodyPr wrap="square" rtlCol="0">
            <a:spAutoFit/>
          </a:bodyPr>
          <a:lstStyle/>
          <a:p>
            <a:pPr marL="285750" indent="-285750">
              <a:buFont typeface="Arial" panose="020B0604020202020204" pitchFamily="34" charset="0"/>
              <a:buChar char="•"/>
            </a:pPr>
            <a:r>
              <a:rPr lang="en-US" sz="3200" dirty="0">
                <a:solidFill>
                  <a:schemeClr val="accent1">
                    <a:lumMod val="50000"/>
                  </a:schemeClr>
                </a:solidFill>
              </a:rPr>
              <a:t>Better knowledge on the mechanisms that could facilitate cooperation of society with the research community in order to define research priorities and to engage society in ageing research will have been identified and made available to research community, policy makers and the general public.</a:t>
            </a:r>
          </a:p>
          <a:p>
            <a:pPr marL="285750" indent="-285750">
              <a:buFont typeface="Arial" panose="020B0604020202020204" pitchFamily="34" charset="0"/>
              <a:buChar char="•"/>
            </a:pPr>
            <a:r>
              <a:rPr lang="en-GB" sz="3200" dirty="0">
                <a:solidFill>
                  <a:schemeClr val="accent1">
                    <a:lumMod val="50000"/>
                  </a:schemeClr>
                </a:solidFill>
              </a:rPr>
              <a:t>Innovative ideas, concepts, policies, strategies and actions for better engagement and active participation of older persons will be collected and summarized. </a:t>
            </a:r>
          </a:p>
        </p:txBody>
      </p:sp>
    </p:spTree>
    <p:extLst>
      <p:ext uri="{BB962C8B-B14F-4D97-AF65-F5344CB8AC3E}">
        <p14:creationId xmlns:p14="http://schemas.microsoft.com/office/powerpoint/2010/main" val="1105471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996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51520" y="821025"/>
            <a:ext cx="8568952" cy="646331"/>
          </a:xfrm>
          <a:prstGeom prst="rect">
            <a:avLst/>
          </a:prstGeom>
          <a:noFill/>
          <a:ln>
            <a:solidFill>
              <a:schemeClr val="accent1"/>
            </a:solidFill>
          </a:ln>
        </p:spPr>
        <p:txBody>
          <a:bodyPr wrap="square" rtlCol="0">
            <a:spAutoFit/>
          </a:bodyPr>
          <a:lstStyle/>
          <a:p>
            <a:pPr algn="ctr"/>
            <a:r>
              <a:rPr lang="lv-LV" sz="3600" dirty="0" smtClean="0">
                <a:solidFill>
                  <a:srgbClr val="002060"/>
                </a:solidFill>
                <a:effectLst>
                  <a:outerShdw blurRad="38100" dist="38100" dir="2700000" algn="tl">
                    <a:srgbClr val="000000">
                      <a:alpha val="43137"/>
                    </a:srgbClr>
                  </a:outerShdw>
                </a:effectLst>
              </a:rPr>
              <a:t>First </a:t>
            </a:r>
            <a:r>
              <a:rPr lang="lv-LV" sz="3600" dirty="0" err="1" smtClean="0">
                <a:solidFill>
                  <a:srgbClr val="002060"/>
                </a:solidFill>
                <a:effectLst>
                  <a:outerShdw blurRad="38100" dist="38100" dir="2700000" algn="tl">
                    <a:srgbClr val="000000">
                      <a:alpha val="43137"/>
                    </a:srgbClr>
                  </a:outerShdw>
                </a:effectLst>
              </a:rPr>
              <a:t>results</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Social</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engagement</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in</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research</a:t>
            </a:r>
            <a:endParaRPr lang="fr-CH" sz="3600" dirty="0">
              <a:solidFill>
                <a:srgbClr val="002060"/>
              </a:solidFill>
              <a:effectLst>
                <a:outerShdw blurRad="38100" dist="38100" dir="2700000" algn="tl">
                  <a:srgbClr val="000000">
                    <a:alpha val="43137"/>
                  </a:srgbClr>
                </a:outerShdw>
              </a:effectLst>
            </a:endParaRPr>
          </a:p>
        </p:txBody>
      </p:sp>
      <p:sp>
        <p:nvSpPr>
          <p:cNvPr id="5" name="TextBox 4"/>
          <p:cNvSpPr txBox="1"/>
          <p:nvPr/>
        </p:nvSpPr>
        <p:spPr>
          <a:xfrm>
            <a:off x="248172" y="1467356"/>
            <a:ext cx="8568952" cy="5016758"/>
          </a:xfrm>
          <a:prstGeom prst="rect">
            <a:avLst/>
          </a:prstGeom>
          <a:noFill/>
          <a:ln>
            <a:solidFill>
              <a:schemeClr val="accent1"/>
            </a:solidFill>
          </a:ln>
        </p:spPr>
        <p:txBody>
          <a:bodyPr wrap="square" rtlCol="0">
            <a:spAutoFit/>
          </a:bodyPr>
          <a:lstStyle/>
          <a:p>
            <a:pPr marL="285750" indent="-285750">
              <a:buFont typeface="Arial" panose="020B0604020202020204" pitchFamily="34" charset="0"/>
              <a:buChar char="•"/>
            </a:pPr>
            <a:r>
              <a:rPr lang="en-GB" sz="3200" smtClean="0">
                <a:solidFill>
                  <a:schemeClr val="accent1">
                    <a:lumMod val="50000"/>
                  </a:schemeClr>
                </a:solidFill>
              </a:rPr>
              <a:t>Non-traditional</a:t>
            </a:r>
            <a:r>
              <a:rPr lang="en-GB" sz="3200" dirty="0">
                <a:solidFill>
                  <a:schemeClr val="accent1">
                    <a:lumMod val="50000"/>
                  </a:schemeClr>
                </a:solidFill>
              </a:rPr>
              <a:t>, exploratory approaches in cooperation arrangements between stakeholders will be identified and communicated. </a:t>
            </a:r>
          </a:p>
          <a:p>
            <a:pPr marL="285750" indent="-285750">
              <a:buFont typeface="Arial" panose="020B0604020202020204" pitchFamily="34" charset="0"/>
              <a:buChar char="•"/>
            </a:pPr>
            <a:r>
              <a:rPr lang="en-GB" sz="3200" dirty="0">
                <a:solidFill>
                  <a:schemeClr val="accent1">
                    <a:lumMod val="50000"/>
                  </a:schemeClr>
                </a:solidFill>
              </a:rPr>
              <a:t>Examples for “creative imitation” meaning the application of good, successful practice from one specific area in a totally different sector or cultural environment by adapting it in an appropriate manner to fit and to be successful under different conditions will be presented</a:t>
            </a:r>
            <a:r>
              <a:rPr lang="en-GB" sz="3200" dirty="0" smtClean="0">
                <a:solidFill>
                  <a:schemeClr val="accent1">
                    <a:lumMod val="50000"/>
                  </a:schemeClr>
                </a:solidFill>
              </a:rPr>
              <a:t>.</a:t>
            </a:r>
            <a:endParaRPr lang="en-US" sz="3200" dirty="0">
              <a:solidFill>
                <a:schemeClr val="accent1">
                  <a:lumMod val="50000"/>
                </a:schemeClr>
              </a:solidFill>
            </a:endParaRPr>
          </a:p>
        </p:txBody>
      </p:sp>
    </p:spTree>
    <p:extLst>
      <p:ext uri="{BB962C8B-B14F-4D97-AF65-F5344CB8AC3E}">
        <p14:creationId xmlns:p14="http://schemas.microsoft.com/office/powerpoint/2010/main" val="36439901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896" y="1588"/>
            <a:ext cx="96996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1" y="821025"/>
            <a:ext cx="4042547" cy="3895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4355976" y="821025"/>
            <a:ext cx="4464496" cy="2585323"/>
          </a:xfrm>
          <a:prstGeom prst="rect">
            <a:avLst/>
          </a:prstGeom>
          <a:noFill/>
          <a:ln>
            <a:solidFill>
              <a:schemeClr val="accent1"/>
            </a:solidFill>
          </a:ln>
        </p:spPr>
        <p:txBody>
          <a:bodyPr wrap="square" rtlCol="0">
            <a:spAutoFit/>
          </a:bodyPr>
          <a:lstStyle/>
          <a:p>
            <a:endParaRPr lang="fr-CH" dirty="0" smtClean="0"/>
          </a:p>
          <a:p>
            <a:pPr algn="ctr"/>
            <a:r>
              <a:rPr lang="lv-LV" sz="3600" dirty="0" err="1" smtClean="0">
                <a:solidFill>
                  <a:srgbClr val="002060"/>
                </a:solidFill>
                <a:effectLst>
                  <a:outerShdw blurRad="38100" dist="38100" dir="2700000" algn="tl">
                    <a:srgbClr val="000000">
                      <a:alpha val="43137"/>
                    </a:srgbClr>
                  </a:outerShdw>
                </a:effectLst>
              </a:rPr>
              <a:t>Thank</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you</a:t>
            </a:r>
            <a:r>
              <a:rPr lang="lv-LV" sz="3600" dirty="0" smtClean="0">
                <a:solidFill>
                  <a:srgbClr val="002060"/>
                </a:solidFill>
                <a:effectLst>
                  <a:outerShdw blurRad="38100" dist="38100" dir="2700000" algn="tl">
                    <a:srgbClr val="000000">
                      <a:alpha val="43137"/>
                    </a:srgbClr>
                  </a:outerShdw>
                </a:effectLst>
              </a:rPr>
              <a:t>!</a:t>
            </a:r>
          </a:p>
          <a:p>
            <a:pPr algn="ctr"/>
            <a:endParaRPr lang="lv-LV" sz="3600" dirty="0" smtClean="0">
              <a:solidFill>
                <a:srgbClr val="002060"/>
              </a:solidFill>
              <a:effectLst>
                <a:outerShdw blurRad="38100" dist="38100" dir="2700000" algn="tl">
                  <a:srgbClr val="000000">
                    <a:alpha val="43137"/>
                  </a:srgbClr>
                </a:outerShdw>
              </a:effectLst>
            </a:endParaRPr>
          </a:p>
          <a:p>
            <a:pPr algn="ctr"/>
            <a:r>
              <a:rPr lang="lv-LV" sz="3600" dirty="0" err="1" smtClean="0">
                <a:solidFill>
                  <a:srgbClr val="002060"/>
                </a:solidFill>
                <a:effectLst>
                  <a:outerShdw blurRad="38100" dist="38100" dir="2700000" algn="tl">
                    <a:srgbClr val="000000">
                      <a:alpha val="43137"/>
                    </a:srgbClr>
                  </a:outerShdw>
                </a:effectLst>
              </a:rPr>
              <a:t>Questions</a:t>
            </a:r>
            <a:r>
              <a:rPr lang="lv-LV" sz="3600" dirty="0" smtClean="0">
                <a:solidFill>
                  <a:srgbClr val="002060"/>
                </a:solidFill>
                <a:effectLst>
                  <a:outerShdw blurRad="38100" dist="38100" dir="2700000" algn="tl">
                    <a:srgbClr val="000000">
                      <a:alpha val="43137"/>
                    </a:srgbClr>
                  </a:outerShdw>
                </a:effectLst>
              </a:rPr>
              <a:t>?</a:t>
            </a:r>
          </a:p>
          <a:p>
            <a:pPr algn="ctr"/>
            <a:endParaRPr lang="fr-CH" sz="3600" dirty="0"/>
          </a:p>
        </p:txBody>
      </p:sp>
    </p:spTree>
    <p:extLst>
      <p:ext uri="{BB962C8B-B14F-4D97-AF65-F5344CB8AC3E}">
        <p14:creationId xmlns:p14="http://schemas.microsoft.com/office/powerpoint/2010/main" val="4263745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996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51520" y="821025"/>
            <a:ext cx="8568952" cy="923330"/>
          </a:xfrm>
          <a:prstGeom prst="rect">
            <a:avLst/>
          </a:prstGeom>
          <a:noFill/>
          <a:ln>
            <a:solidFill>
              <a:schemeClr val="accent1"/>
            </a:solidFill>
          </a:ln>
        </p:spPr>
        <p:txBody>
          <a:bodyPr wrap="square" rtlCol="0">
            <a:spAutoFit/>
          </a:bodyPr>
          <a:lstStyle/>
          <a:p>
            <a:endParaRPr lang="fr-CH" dirty="0" smtClean="0"/>
          </a:p>
          <a:p>
            <a:pPr algn="ctr"/>
            <a:r>
              <a:rPr lang="lv-LV" sz="3600" dirty="0" smtClean="0"/>
              <a:t>		</a:t>
            </a:r>
            <a:r>
              <a:rPr lang="lv-LV" sz="3600" dirty="0" smtClean="0">
                <a:solidFill>
                  <a:srgbClr val="002060"/>
                </a:solidFill>
                <a:effectLst>
                  <a:outerShdw blurRad="38100" dist="38100" dir="2700000" algn="tl">
                    <a:srgbClr val="000000">
                      <a:alpha val="43137"/>
                    </a:srgbClr>
                  </a:outerShdw>
                </a:effectLst>
              </a:rPr>
              <a:t>Project </a:t>
            </a:r>
            <a:r>
              <a:rPr lang="lv-LV" sz="3600" dirty="0" err="1" smtClean="0">
                <a:solidFill>
                  <a:srgbClr val="002060"/>
                </a:solidFill>
                <a:effectLst>
                  <a:outerShdw blurRad="38100" dist="38100" dir="2700000" algn="tl">
                    <a:srgbClr val="000000">
                      <a:alpha val="43137"/>
                    </a:srgbClr>
                  </a:outerShdw>
                </a:effectLst>
              </a:rPr>
              <a:t>goals</a:t>
            </a:r>
            <a:endParaRPr lang="fr-CH" sz="3600" dirty="0">
              <a:solidFill>
                <a:srgbClr val="002060"/>
              </a:solidFill>
              <a:effectLst>
                <a:outerShdw blurRad="38100" dist="38100" dir="2700000" algn="tl">
                  <a:srgbClr val="000000">
                    <a:alpha val="43137"/>
                  </a:srgbClr>
                </a:outerShdw>
              </a:effectLst>
            </a:endParaRPr>
          </a:p>
        </p:txBody>
      </p:sp>
      <p:sp>
        <p:nvSpPr>
          <p:cNvPr id="5" name="TextBox 4"/>
          <p:cNvSpPr txBox="1"/>
          <p:nvPr/>
        </p:nvSpPr>
        <p:spPr>
          <a:xfrm>
            <a:off x="251520" y="1896755"/>
            <a:ext cx="8568952" cy="4524315"/>
          </a:xfrm>
          <a:prstGeom prst="rect">
            <a:avLst/>
          </a:prstGeom>
          <a:noFill/>
          <a:ln>
            <a:solidFill>
              <a:schemeClr val="accent1"/>
            </a:solidFill>
          </a:ln>
        </p:spPr>
        <p:txBody>
          <a:bodyPr wrap="square" rtlCol="0">
            <a:spAutoFit/>
          </a:bodyPr>
          <a:lstStyle/>
          <a:p>
            <a:pPr marL="457200" indent="-457200">
              <a:buFont typeface="Arial" pitchFamily="34" charset="0"/>
              <a:buChar char="•"/>
            </a:pPr>
            <a:r>
              <a:rPr lang="en-US" sz="3200" dirty="0" smtClean="0">
                <a:solidFill>
                  <a:srgbClr val="002060"/>
                </a:solidFill>
              </a:rPr>
              <a:t>To </a:t>
            </a:r>
            <a:r>
              <a:rPr lang="en-US" sz="3200" dirty="0">
                <a:solidFill>
                  <a:srgbClr val="002060"/>
                </a:solidFill>
              </a:rPr>
              <a:t>develop the supporting tools and mechanisms for the Social Innovation Incubator on Active and Healthy Ageing (AHA).</a:t>
            </a:r>
          </a:p>
          <a:p>
            <a:pPr marL="457200" indent="-457200">
              <a:buFont typeface="Arial" pitchFamily="34" charset="0"/>
              <a:buChar char="•"/>
            </a:pPr>
            <a:r>
              <a:rPr lang="en-US" sz="3200" dirty="0">
                <a:solidFill>
                  <a:srgbClr val="002060"/>
                </a:solidFill>
              </a:rPr>
              <a:t>To engage and empower society and civil society </a:t>
            </a:r>
            <a:r>
              <a:rPr lang="en-US" sz="3200" dirty="0" err="1">
                <a:solidFill>
                  <a:srgbClr val="002060"/>
                </a:solidFill>
              </a:rPr>
              <a:t>organisations</a:t>
            </a:r>
            <a:r>
              <a:rPr lang="en-US" sz="3200" dirty="0">
                <a:solidFill>
                  <a:srgbClr val="002060"/>
                </a:solidFill>
              </a:rPr>
              <a:t> in research on AHA.</a:t>
            </a:r>
          </a:p>
          <a:p>
            <a:pPr marL="457200" indent="-457200">
              <a:buFont typeface="Arial" pitchFamily="34" charset="0"/>
              <a:buChar char="•"/>
            </a:pPr>
            <a:r>
              <a:rPr lang="en-US" sz="3200" dirty="0">
                <a:solidFill>
                  <a:srgbClr val="002060"/>
                </a:solidFill>
              </a:rPr>
              <a:t>To introduce evidence-based policymaking, through training activities with policymakers, to address future shaping of ageing research </a:t>
            </a:r>
            <a:r>
              <a:rPr lang="en-US" sz="3200" dirty="0" err="1">
                <a:solidFill>
                  <a:srgbClr val="002060"/>
                </a:solidFill>
              </a:rPr>
              <a:t>programmes</a:t>
            </a:r>
            <a:r>
              <a:rPr lang="en-US" sz="3200" dirty="0">
                <a:solidFill>
                  <a:srgbClr val="002060"/>
                </a:solidFill>
              </a:rPr>
              <a:t> and funding schemes</a:t>
            </a:r>
            <a:r>
              <a:rPr lang="en-US" sz="3200" dirty="0" smtClean="0">
                <a:solidFill>
                  <a:srgbClr val="002060"/>
                </a:solidFill>
              </a:rPr>
              <a:t>.</a:t>
            </a:r>
            <a:endParaRPr lang="en-US" sz="3200" dirty="0">
              <a:solidFill>
                <a:srgbClr val="002060"/>
              </a:solidFill>
            </a:endParaRP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564" y="620688"/>
            <a:ext cx="3316123" cy="962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4377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996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51520" y="821025"/>
            <a:ext cx="8568952" cy="923330"/>
          </a:xfrm>
          <a:prstGeom prst="rect">
            <a:avLst/>
          </a:prstGeom>
          <a:noFill/>
          <a:ln>
            <a:solidFill>
              <a:schemeClr val="accent1"/>
            </a:solidFill>
          </a:ln>
        </p:spPr>
        <p:txBody>
          <a:bodyPr wrap="square" rtlCol="0">
            <a:spAutoFit/>
          </a:bodyPr>
          <a:lstStyle/>
          <a:p>
            <a:endParaRPr lang="fr-CH" dirty="0" smtClean="0"/>
          </a:p>
          <a:p>
            <a:pPr algn="ctr"/>
            <a:r>
              <a:rPr lang="lv-LV" sz="3600" dirty="0" smtClean="0"/>
              <a:t>		</a:t>
            </a:r>
            <a:r>
              <a:rPr lang="lv-LV" sz="3600" dirty="0" smtClean="0">
                <a:solidFill>
                  <a:srgbClr val="002060"/>
                </a:solidFill>
                <a:effectLst>
                  <a:outerShdw blurRad="38100" dist="38100" dir="2700000" algn="tl">
                    <a:srgbClr val="000000">
                      <a:alpha val="43137"/>
                    </a:srgbClr>
                  </a:outerShdw>
                </a:effectLst>
              </a:rPr>
              <a:t>Project </a:t>
            </a:r>
            <a:r>
              <a:rPr lang="lv-LV" sz="3600" dirty="0" err="1" smtClean="0">
                <a:solidFill>
                  <a:srgbClr val="002060"/>
                </a:solidFill>
                <a:effectLst>
                  <a:outerShdw blurRad="38100" dist="38100" dir="2700000" algn="tl">
                    <a:srgbClr val="000000">
                      <a:alpha val="43137"/>
                    </a:srgbClr>
                  </a:outerShdw>
                </a:effectLst>
              </a:rPr>
              <a:t>goals</a:t>
            </a:r>
            <a:endParaRPr lang="fr-CH" sz="3600" dirty="0">
              <a:solidFill>
                <a:srgbClr val="002060"/>
              </a:solidFill>
              <a:effectLst>
                <a:outerShdw blurRad="38100" dist="38100" dir="2700000" algn="tl">
                  <a:srgbClr val="000000">
                    <a:alpha val="43137"/>
                  </a:srgbClr>
                </a:outerShdw>
              </a:effectLst>
            </a:endParaRPr>
          </a:p>
        </p:txBody>
      </p:sp>
      <p:sp>
        <p:nvSpPr>
          <p:cNvPr id="5" name="TextBox 4"/>
          <p:cNvSpPr txBox="1"/>
          <p:nvPr/>
        </p:nvSpPr>
        <p:spPr>
          <a:xfrm>
            <a:off x="152564" y="1896755"/>
            <a:ext cx="9243972" cy="5016758"/>
          </a:xfrm>
          <a:prstGeom prst="rect">
            <a:avLst/>
          </a:prstGeom>
          <a:noFill/>
          <a:ln>
            <a:solidFill>
              <a:schemeClr val="accent1"/>
            </a:solidFill>
          </a:ln>
        </p:spPr>
        <p:txBody>
          <a:bodyPr wrap="square" rtlCol="0">
            <a:spAutoFit/>
          </a:bodyPr>
          <a:lstStyle/>
          <a:p>
            <a:pPr marL="457200" indent="-457200">
              <a:buFont typeface="Arial" pitchFamily="34" charset="0"/>
              <a:buChar char="•"/>
            </a:pPr>
            <a:r>
              <a:rPr lang="en-US" sz="3200" dirty="0" smtClean="0">
                <a:solidFill>
                  <a:srgbClr val="002060"/>
                </a:solidFill>
              </a:rPr>
              <a:t>To </a:t>
            </a:r>
            <a:r>
              <a:rPr lang="en-US" sz="3200" dirty="0">
                <a:solidFill>
                  <a:srgbClr val="002060"/>
                </a:solidFill>
              </a:rPr>
              <a:t>raise awareness among the scientific community on the importance of social responsibility and ethics in ageing research, and offer practical guidance on how to address them.</a:t>
            </a:r>
          </a:p>
          <a:p>
            <a:pPr marL="457200" indent="-457200">
              <a:buFont typeface="Arial" pitchFamily="34" charset="0"/>
              <a:buChar char="•"/>
            </a:pPr>
            <a:r>
              <a:rPr lang="en-US" sz="3200" dirty="0">
                <a:solidFill>
                  <a:srgbClr val="002060"/>
                </a:solidFill>
              </a:rPr>
              <a:t>To </a:t>
            </a:r>
            <a:r>
              <a:rPr lang="en-US" sz="3200" dirty="0" err="1">
                <a:solidFill>
                  <a:srgbClr val="002060"/>
                </a:solidFill>
              </a:rPr>
              <a:t>analyse</a:t>
            </a:r>
            <a:r>
              <a:rPr lang="en-US" sz="3200" dirty="0">
                <a:solidFill>
                  <a:srgbClr val="002060"/>
                </a:solidFill>
              </a:rPr>
              <a:t> and improve the existing mechanisms for accessing the market of innovative products and solutions for older people.</a:t>
            </a:r>
          </a:p>
          <a:p>
            <a:pPr marL="457200" indent="-457200">
              <a:buFont typeface="Arial" pitchFamily="34" charset="0"/>
              <a:buChar char="•"/>
            </a:pPr>
            <a:r>
              <a:rPr lang="en-US" sz="3200" dirty="0">
                <a:solidFill>
                  <a:srgbClr val="002060"/>
                </a:solidFill>
              </a:rPr>
              <a:t>To actively involve the wide range of stakeholders working on AHA and spread knowledge generated along the project duration</a:t>
            </a:r>
            <a:r>
              <a:rPr lang="en-US" sz="3200" dirty="0" smtClean="0">
                <a:solidFill>
                  <a:srgbClr val="002060"/>
                </a:solidFill>
              </a:rPr>
              <a:t>.</a:t>
            </a:r>
            <a:endParaRPr lang="en-US" sz="3200" dirty="0">
              <a:solidFill>
                <a:srgbClr val="002060"/>
              </a:solidFill>
            </a:endParaRP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564" y="620688"/>
            <a:ext cx="3316123" cy="962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8717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996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51520" y="821025"/>
            <a:ext cx="8892480" cy="923330"/>
          </a:xfrm>
          <a:prstGeom prst="rect">
            <a:avLst/>
          </a:prstGeom>
          <a:noFill/>
          <a:ln>
            <a:solidFill>
              <a:schemeClr val="accent1"/>
            </a:solidFill>
          </a:ln>
        </p:spPr>
        <p:txBody>
          <a:bodyPr wrap="square" rtlCol="0">
            <a:spAutoFit/>
          </a:bodyPr>
          <a:lstStyle/>
          <a:p>
            <a:endParaRPr lang="fr-CH" dirty="0" smtClean="0"/>
          </a:p>
          <a:p>
            <a:pPr algn="ctr"/>
            <a:r>
              <a:rPr lang="lv-LV" sz="3600" dirty="0" smtClean="0">
                <a:solidFill>
                  <a:srgbClr val="002060"/>
                </a:solidFill>
                <a:effectLst>
                  <a:outerShdw blurRad="38100" dist="38100" dir="2700000" algn="tl">
                    <a:srgbClr val="000000">
                      <a:alpha val="43137"/>
                    </a:srgbClr>
                  </a:outerShdw>
                </a:effectLst>
              </a:rPr>
              <a:t>	 	Project </a:t>
            </a:r>
            <a:r>
              <a:rPr lang="lv-LV" sz="3600" dirty="0" err="1" smtClean="0">
                <a:solidFill>
                  <a:srgbClr val="002060"/>
                </a:solidFill>
                <a:effectLst>
                  <a:outerShdw blurRad="38100" dist="38100" dir="2700000" algn="tl">
                    <a:srgbClr val="000000">
                      <a:alpha val="43137"/>
                    </a:srgbClr>
                  </a:outerShdw>
                </a:effectLst>
              </a:rPr>
              <a:t>consortium</a:t>
            </a:r>
            <a:endParaRPr lang="fr-CH" sz="3600" dirty="0">
              <a:solidFill>
                <a:srgbClr val="002060"/>
              </a:solidFill>
              <a:effectLst>
                <a:outerShdw blurRad="38100" dist="38100" dir="2700000" algn="tl">
                  <a:srgbClr val="000000">
                    <a:alpha val="43137"/>
                  </a:srgbClr>
                </a:outerShdw>
              </a:effectLst>
            </a:endParaRPr>
          </a:p>
        </p:txBody>
      </p:sp>
      <p:sp>
        <p:nvSpPr>
          <p:cNvPr id="5" name="TextBox 4"/>
          <p:cNvSpPr txBox="1"/>
          <p:nvPr/>
        </p:nvSpPr>
        <p:spPr>
          <a:xfrm>
            <a:off x="251520" y="1896755"/>
            <a:ext cx="8892480" cy="4524315"/>
          </a:xfrm>
          <a:prstGeom prst="rect">
            <a:avLst/>
          </a:prstGeom>
          <a:noFill/>
          <a:ln>
            <a:solidFill>
              <a:schemeClr val="accent1"/>
            </a:solidFill>
          </a:ln>
        </p:spPr>
        <p:txBody>
          <a:bodyPr wrap="square" rtlCol="0">
            <a:spAutoFit/>
          </a:bodyPr>
          <a:lstStyle/>
          <a:p>
            <a:r>
              <a:rPr lang="lv-LV" sz="3600" b="1" dirty="0" smtClean="0">
                <a:solidFill>
                  <a:srgbClr val="002060"/>
                </a:solidFill>
              </a:rPr>
              <a:t>19 </a:t>
            </a:r>
            <a:r>
              <a:rPr lang="lv-LV" sz="3600" b="1" dirty="0" err="1" smtClean="0">
                <a:solidFill>
                  <a:srgbClr val="002060"/>
                </a:solidFill>
              </a:rPr>
              <a:t>consortium</a:t>
            </a:r>
            <a:r>
              <a:rPr lang="lv-LV" sz="3600" b="1" dirty="0" smtClean="0">
                <a:solidFill>
                  <a:srgbClr val="002060"/>
                </a:solidFill>
              </a:rPr>
              <a:t> </a:t>
            </a:r>
            <a:r>
              <a:rPr lang="lv-LV" sz="3600" b="1" dirty="0" err="1" smtClean="0">
                <a:solidFill>
                  <a:srgbClr val="002060"/>
                </a:solidFill>
              </a:rPr>
              <a:t>members</a:t>
            </a:r>
            <a:r>
              <a:rPr lang="lv-LV" sz="3600" b="1" dirty="0" smtClean="0">
                <a:solidFill>
                  <a:srgbClr val="002060"/>
                </a:solidFill>
              </a:rPr>
              <a:t> </a:t>
            </a:r>
            <a:r>
              <a:rPr lang="lv-LV" sz="3600" dirty="0" smtClean="0">
                <a:solidFill>
                  <a:srgbClr val="002060"/>
                </a:solidFill>
              </a:rPr>
              <a:t>– </a:t>
            </a:r>
          </a:p>
          <a:p>
            <a:r>
              <a:rPr lang="en-US" sz="3600" b="1" dirty="0" smtClean="0">
                <a:solidFill>
                  <a:srgbClr val="002060"/>
                </a:solidFill>
              </a:rPr>
              <a:t>CARINNA</a:t>
            </a:r>
            <a:r>
              <a:rPr lang="en-US" sz="3600" dirty="0" smtClean="0">
                <a:solidFill>
                  <a:srgbClr val="002060"/>
                </a:solidFill>
              </a:rPr>
              <a:t> </a:t>
            </a:r>
            <a:r>
              <a:rPr lang="lv-LV" sz="3600" dirty="0" smtClean="0">
                <a:solidFill>
                  <a:srgbClr val="002060"/>
                </a:solidFill>
              </a:rPr>
              <a:t>(</a:t>
            </a:r>
            <a:r>
              <a:rPr lang="en-US" sz="3600" dirty="0" smtClean="0">
                <a:solidFill>
                  <a:srgbClr val="002060"/>
                </a:solidFill>
              </a:rPr>
              <a:t>one </a:t>
            </a:r>
            <a:r>
              <a:rPr lang="en-US" sz="3600" dirty="0">
                <a:solidFill>
                  <a:srgbClr val="002060"/>
                </a:solidFill>
              </a:rPr>
              <a:t>of the 17 French Regional Innovation </a:t>
            </a:r>
            <a:r>
              <a:rPr lang="en-US" sz="3600" dirty="0" smtClean="0">
                <a:solidFill>
                  <a:srgbClr val="002060"/>
                </a:solidFill>
              </a:rPr>
              <a:t>Agencies</a:t>
            </a:r>
            <a:r>
              <a:rPr lang="lv-LV" sz="3600" dirty="0" smtClean="0">
                <a:solidFill>
                  <a:srgbClr val="002060"/>
                </a:solidFill>
              </a:rPr>
              <a:t>), </a:t>
            </a:r>
            <a:r>
              <a:rPr lang="en-US" sz="3600" b="1" dirty="0">
                <a:solidFill>
                  <a:srgbClr val="002060"/>
                </a:solidFill>
              </a:rPr>
              <a:t>FONDACA</a:t>
            </a:r>
            <a:r>
              <a:rPr lang="en-US" sz="3600" dirty="0">
                <a:solidFill>
                  <a:srgbClr val="002060"/>
                </a:solidFill>
              </a:rPr>
              <a:t> </a:t>
            </a:r>
            <a:r>
              <a:rPr lang="lv-LV" sz="3600" dirty="0" smtClean="0">
                <a:solidFill>
                  <a:srgbClr val="002060"/>
                </a:solidFill>
              </a:rPr>
              <a:t>(</a:t>
            </a:r>
            <a:r>
              <a:rPr lang="en-US" sz="3600" dirty="0" smtClean="0">
                <a:solidFill>
                  <a:srgbClr val="002060"/>
                </a:solidFill>
              </a:rPr>
              <a:t>European </a:t>
            </a:r>
            <a:r>
              <a:rPr lang="en-US" sz="3600" dirty="0">
                <a:solidFill>
                  <a:srgbClr val="002060"/>
                </a:solidFill>
              </a:rPr>
              <a:t>think </a:t>
            </a:r>
            <a:r>
              <a:rPr lang="en-US" sz="3600" dirty="0" smtClean="0">
                <a:solidFill>
                  <a:srgbClr val="002060"/>
                </a:solidFill>
              </a:rPr>
              <a:t>tank</a:t>
            </a:r>
            <a:r>
              <a:rPr lang="lv-LV" sz="3600" dirty="0" smtClean="0">
                <a:solidFill>
                  <a:srgbClr val="002060"/>
                </a:solidFill>
              </a:rPr>
              <a:t> </a:t>
            </a:r>
            <a:r>
              <a:rPr lang="lv-LV" sz="3600" dirty="0" err="1" smtClean="0">
                <a:solidFill>
                  <a:srgbClr val="002060"/>
                </a:solidFill>
              </a:rPr>
              <a:t>in</a:t>
            </a:r>
            <a:r>
              <a:rPr lang="lv-LV" sz="3600" dirty="0" smtClean="0">
                <a:solidFill>
                  <a:srgbClr val="002060"/>
                </a:solidFill>
              </a:rPr>
              <a:t> </a:t>
            </a:r>
            <a:r>
              <a:rPr lang="lv-LV" sz="3600" dirty="0" err="1" smtClean="0">
                <a:solidFill>
                  <a:srgbClr val="002060"/>
                </a:solidFill>
              </a:rPr>
              <a:t>Italy</a:t>
            </a:r>
            <a:r>
              <a:rPr lang="lv-LV" sz="3600" dirty="0" smtClean="0">
                <a:solidFill>
                  <a:srgbClr val="002060"/>
                </a:solidFill>
              </a:rPr>
              <a:t>), </a:t>
            </a:r>
            <a:r>
              <a:rPr lang="en-US" sz="3600" b="1" dirty="0">
                <a:solidFill>
                  <a:srgbClr val="002060"/>
                </a:solidFill>
              </a:rPr>
              <a:t>EURAG</a:t>
            </a:r>
            <a:r>
              <a:rPr lang="en-US" sz="3600" dirty="0">
                <a:solidFill>
                  <a:srgbClr val="002060"/>
                </a:solidFill>
              </a:rPr>
              <a:t> </a:t>
            </a:r>
            <a:r>
              <a:rPr lang="lv-LV" sz="3600" dirty="0" smtClean="0">
                <a:solidFill>
                  <a:srgbClr val="002060"/>
                </a:solidFill>
              </a:rPr>
              <a:t>(NGO </a:t>
            </a:r>
            <a:r>
              <a:rPr lang="lv-LV" sz="3600" dirty="0" err="1" smtClean="0">
                <a:solidFill>
                  <a:srgbClr val="002060"/>
                </a:solidFill>
              </a:rPr>
              <a:t>with</a:t>
            </a:r>
            <a:r>
              <a:rPr lang="lv-LV" sz="3600" dirty="0" smtClean="0">
                <a:solidFill>
                  <a:srgbClr val="002060"/>
                </a:solidFill>
              </a:rPr>
              <a:t> </a:t>
            </a:r>
            <a:r>
              <a:rPr lang="en-US" sz="3600" dirty="0" smtClean="0">
                <a:solidFill>
                  <a:srgbClr val="002060"/>
                </a:solidFill>
              </a:rPr>
              <a:t>148 </a:t>
            </a:r>
            <a:r>
              <a:rPr lang="en-US" sz="3600" dirty="0">
                <a:solidFill>
                  <a:srgbClr val="002060"/>
                </a:solidFill>
              </a:rPr>
              <a:t>member </a:t>
            </a:r>
            <a:r>
              <a:rPr lang="en-US" sz="3600" dirty="0" err="1">
                <a:solidFill>
                  <a:srgbClr val="002060"/>
                </a:solidFill>
              </a:rPr>
              <a:t>organisations</a:t>
            </a:r>
            <a:r>
              <a:rPr lang="en-US" sz="3600" dirty="0">
                <a:solidFill>
                  <a:srgbClr val="002060"/>
                </a:solidFill>
              </a:rPr>
              <a:t> in 33 European countries, </a:t>
            </a:r>
            <a:r>
              <a:rPr lang="en-US" sz="3600" dirty="0" smtClean="0">
                <a:solidFill>
                  <a:srgbClr val="002060"/>
                </a:solidFill>
              </a:rPr>
              <a:t>represents </a:t>
            </a:r>
            <a:r>
              <a:rPr lang="en-US" sz="3600" dirty="0">
                <a:solidFill>
                  <a:srgbClr val="002060"/>
                </a:solidFill>
              </a:rPr>
              <a:t>millions of older people in </a:t>
            </a:r>
            <a:r>
              <a:rPr lang="en-US" sz="3600" dirty="0" smtClean="0">
                <a:solidFill>
                  <a:srgbClr val="002060"/>
                </a:solidFill>
              </a:rPr>
              <a:t>Europe</a:t>
            </a:r>
            <a:r>
              <a:rPr lang="lv-LV" sz="3600" dirty="0" smtClean="0">
                <a:solidFill>
                  <a:srgbClr val="002060"/>
                </a:solidFill>
              </a:rPr>
              <a:t>), </a:t>
            </a:r>
            <a:r>
              <a:rPr lang="pt-BR" sz="3600" b="1" dirty="0">
                <a:solidFill>
                  <a:srgbClr val="002060"/>
                </a:solidFill>
              </a:rPr>
              <a:t>ISCTE</a:t>
            </a:r>
            <a:r>
              <a:rPr lang="pt-BR" sz="3600" dirty="0">
                <a:solidFill>
                  <a:srgbClr val="002060"/>
                </a:solidFill>
              </a:rPr>
              <a:t> </a:t>
            </a:r>
            <a:r>
              <a:rPr lang="lv-LV" sz="3600" dirty="0" smtClean="0">
                <a:solidFill>
                  <a:srgbClr val="002060"/>
                </a:solidFill>
              </a:rPr>
              <a:t>(</a:t>
            </a:r>
            <a:r>
              <a:rPr lang="pt-BR" sz="3600" dirty="0" smtClean="0">
                <a:solidFill>
                  <a:srgbClr val="002060"/>
                </a:solidFill>
              </a:rPr>
              <a:t>Instituto </a:t>
            </a:r>
            <a:r>
              <a:rPr lang="pt-BR" sz="3600" dirty="0">
                <a:solidFill>
                  <a:srgbClr val="002060"/>
                </a:solidFill>
              </a:rPr>
              <a:t>Universitário de </a:t>
            </a:r>
            <a:r>
              <a:rPr lang="pt-BR" sz="3600" dirty="0" smtClean="0">
                <a:solidFill>
                  <a:srgbClr val="002060"/>
                </a:solidFill>
              </a:rPr>
              <a:t>Lisboa</a:t>
            </a:r>
            <a:r>
              <a:rPr lang="lv-LV" sz="3600" dirty="0" smtClean="0">
                <a:solidFill>
                  <a:srgbClr val="002060"/>
                </a:solidFill>
              </a:rPr>
              <a:t>), </a:t>
            </a:r>
            <a:r>
              <a:rPr lang="lv-LV" sz="3600" b="1" dirty="0" smtClean="0">
                <a:solidFill>
                  <a:srgbClr val="002060"/>
                </a:solidFill>
              </a:rPr>
              <a:t>BCC </a:t>
            </a:r>
            <a:r>
              <a:rPr lang="lv-LV" sz="3600" dirty="0" smtClean="0">
                <a:solidFill>
                  <a:srgbClr val="002060"/>
                </a:solidFill>
              </a:rPr>
              <a:t>(</a:t>
            </a:r>
            <a:r>
              <a:rPr lang="en-US" sz="3600" dirty="0">
                <a:solidFill>
                  <a:srgbClr val="002060"/>
                </a:solidFill>
              </a:rPr>
              <a:t>The Basque Culinary </a:t>
            </a:r>
            <a:r>
              <a:rPr lang="en-US" sz="3600" dirty="0" smtClean="0">
                <a:solidFill>
                  <a:srgbClr val="002060"/>
                </a:solidFill>
              </a:rPr>
              <a:t>Center</a:t>
            </a:r>
            <a:r>
              <a:rPr lang="lv-LV" sz="3600" dirty="0" smtClean="0">
                <a:solidFill>
                  <a:srgbClr val="002060"/>
                </a:solidFill>
              </a:rPr>
              <a:t>) </a:t>
            </a:r>
            <a:r>
              <a:rPr lang="lv-LV" sz="3600" dirty="0" err="1" smtClean="0">
                <a:solidFill>
                  <a:srgbClr val="002060"/>
                </a:solidFill>
              </a:rPr>
              <a:t>etc</a:t>
            </a:r>
            <a:r>
              <a:rPr lang="en-US" sz="3600" dirty="0" smtClean="0">
                <a:solidFill>
                  <a:srgbClr val="002060"/>
                </a:solidFill>
              </a:rPr>
              <a:t>.</a:t>
            </a:r>
            <a:r>
              <a:rPr lang="lv-LV" sz="3600" dirty="0" smtClean="0">
                <a:solidFill>
                  <a:srgbClr val="002060"/>
                </a:solidFill>
              </a:rPr>
              <a:t> </a:t>
            </a:r>
            <a:endParaRPr lang="fr-CH" sz="3600"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564" y="620688"/>
            <a:ext cx="3316123" cy="962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8717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996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51520" y="821025"/>
            <a:ext cx="8568952" cy="923330"/>
          </a:xfrm>
          <a:prstGeom prst="rect">
            <a:avLst/>
          </a:prstGeom>
          <a:noFill/>
          <a:ln>
            <a:solidFill>
              <a:schemeClr val="accent1"/>
            </a:solidFill>
          </a:ln>
        </p:spPr>
        <p:txBody>
          <a:bodyPr wrap="square" rtlCol="0">
            <a:spAutoFit/>
          </a:bodyPr>
          <a:lstStyle/>
          <a:p>
            <a:endParaRPr lang="fr-CH" dirty="0" smtClean="0"/>
          </a:p>
          <a:p>
            <a:pPr algn="ctr"/>
            <a:r>
              <a:rPr lang="lv-LV" sz="3600" dirty="0" smtClean="0"/>
              <a:t>		</a:t>
            </a:r>
            <a:r>
              <a:rPr lang="lv-LV" sz="3600" dirty="0" smtClean="0">
                <a:solidFill>
                  <a:srgbClr val="002060"/>
                </a:solidFill>
                <a:effectLst>
                  <a:outerShdw blurRad="38100" dist="38100" dir="2700000" algn="tl">
                    <a:srgbClr val="000000">
                      <a:alpha val="43137"/>
                    </a:srgbClr>
                  </a:outerShdw>
                </a:effectLst>
              </a:rPr>
              <a:t>Project </a:t>
            </a:r>
            <a:r>
              <a:rPr lang="lv-LV" sz="3600" dirty="0" err="1" smtClean="0">
                <a:solidFill>
                  <a:srgbClr val="002060"/>
                </a:solidFill>
                <a:effectLst>
                  <a:outerShdw blurRad="38100" dist="38100" dir="2700000" algn="tl">
                    <a:srgbClr val="000000">
                      <a:alpha val="43137"/>
                    </a:srgbClr>
                  </a:outerShdw>
                </a:effectLst>
              </a:rPr>
              <a:t>structure</a:t>
            </a:r>
            <a:endParaRPr lang="fr-CH" sz="3600" dirty="0">
              <a:solidFill>
                <a:srgbClr val="002060"/>
              </a:solidFill>
              <a:effectLst>
                <a:outerShdw blurRad="38100" dist="38100" dir="2700000" algn="tl">
                  <a:srgbClr val="000000">
                    <a:alpha val="43137"/>
                  </a:srgbClr>
                </a:outerShdw>
              </a:effectLst>
            </a:endParaRPr>
          </a:p>
        </p:txBody>
      </p:sp>
      <p:sp>
        <p:nvSpPr>
          <p:cNvPr id="5" name="TextBox 4"/>
          <p:cNvSpPr txBox="1"/>
          <p:nvPr/>
        </p:nvSpPr>
        <p:spPr>
          <a:xfrm>
            <a:off x="251520" y="1896755"/>
            <a:ext cx="8892480" cy="5078313"/>
          </a:xfrm>
          <a:prstGeom prst="rect">
            <a:avLst/>
          </a:prstGeom>
          <a:noFill/>
          <a:ln>
            <a:solidFill>
              <a:schemeClr val="accent1"/>
            </a:solidFill>
          </a:ln>
        </p:spPr>
        <p:txBody>
          <a:bodyPr wrap="square" rtlCol="0">
            <a:spAutoFit/>
          </a:bodyPr>
          <a:lstStyle/>
          <a:p>
            <a:r>
              <a:rPr lang="lv-LV" sz="3600" dirty="0" smtClean="0">
                <a:solidFill>
                  <a:srgbClr val="002060"/>
                </a:solidFill>
              </a:rPr>
              <a:t>WP1 – </a:t>
            </a:r>
            <a:r>
              <a:rPr lang="lv-LV" sz="3600" dirty="0" err="1" smtClean="0">
                <a:solidFill>
                  <a:srgbClr val="002060"/>
                </a:solidFill>
              </a:rPr>
              <a:t>Social</a:t>
            </a:r>
            <a:r>
              <a:rPr lang="lv-LV" sz="3600" dirty="0" smtClean="0">
                <a:solidFill>
                  <a:srgbClr val="002060"/>
                </a:solidFill>
              </a:rPr>
              <a:t> </a:t>
            </a:r>
            <a:r>
              <a:rPr lang="lv-LV" sz="3600" dirty="0" err="1" smtClean="0">
                <a:solidFill>
                  <a:srgbClr val="002060"/>
                </a:solidFill>
              </a:rPr>
              <a:t>Innovation</a:t>
            </a:r>
            <a:r>
              <a:rPr lang="lv-LV" sz="3600" dirty="0" smtClean="0">
                <a:solidFill>
                  <a:srgbClr val="002060"/>
                </a:solidFill>
              </a:rPr>
              <a:t> </a:t>
            </a:r>
            <a:r>
              <a:rPr lang="lv-LV" sz="3600" dirty="0" err="1" smtClean="0">
                <a:solidFill>
                  <a:srgbClr val="002060"/>
                </a:solidFill>
              </a:rPr>
              <a:t>Incubator</a:t>
            </a:r>
            <a:r>
              <a:rPr lang="en-GB" sz="3600" dirty="0" smtClean="0">
                <a:solidFill>
                  <a:srgbClr val="002060"/>
                </a:solidFill>
              </a:rPr>
              <a:t>:</a:t>
            </a:r>
            <a:endParaRPr lang="lv-LV" sz="3600" dirty="0">
              <a:solidFill>
                <a:srgbClr val="002060"/>
              </a:solidFill>
            </a:endParaRPr>
          </a:p>
          <a:p>
            <a:pPr marL="571500" indent="-571500">
              <a:buFontTx/>
              <a:buChar char="-"/>
            </a:pPr>
            <a:r>
              <a:rPr lang="en-GB" sz="3600" dirty="0" smtClean="0">
                <a:solidFill>
                  <a:srgbClr val="002060"/>
                </a:solidFill>
              </a:rPr>
              <a:t>Healthy </a:t>
            </a:r>
            <a:r>
              <a:rPr lang="en-GB" sz="3600" dirty="0">
                <a:solidFill>
                  <a:srgbClr val="002060"/>
                </a:solidFill>
              </a:rPr>
              <a:t>ageing for healthier living </a:t>
            </a:r>
            <a:r>
              <a:rPr lang="en-GB" sz="3600" dirty="0" smtClean="0">
                <a:solidFill>
                  <a:srgbClr val="002060"/>
                </a:solidFill>
              </a:rPr>
              <a:t>years</a:t>
            </a:r>
            <a:r>
              <a:rPr lang="lv-LV" sz="3600" dirty="0" smtClean="0">
                <a:solidFill>
                  <a:srgbClr val="002060"/>
                </a:solidFill>
              </a:rPr>
              <a:t>;</a:t>
            </a:r>
          </a:p>
          <a:p>
            <a:pPr marL="571500" indent="-571500">
              <a:buFontTx/>
              <a:buChar char="-"/>
            </a:pPr>
            <a:r>
              <a:rPr lang="en-GB" sz="3600" dirty="0">
                <a:solidFill>
                  <a:srgbClr val="002060"/>
                </a:solidFill>
              </a:rPr>
              <a:t>Mental capacity and Alzheimer disease </a:t>
            </a:r>
            <a:r>
              <a:rPr lang="lv-LV" sz="3600" dirty="0" smtClean="0">
                <a:solidFill>
                  <a:srgbClr val="002060"/>
                </a:solidFill>
              </a:rPr>
              <a:t>;</a:t>
            </a:r>
          </a:p>
          <a:p>
            <a:pPr marL="571500" indent="-571500">
              <a:buFontTx/>
              <a:buChar char="-"/>
            </a:pPr>
            <a:r>
              <a:rPr lang="en-GB" sz="3600" dirty="0">
                <a:solidFill>
                  <a:srgbClr val="002060"/>
                </a:solidFill>
              </a:rPr>
              <a:t>Active participation and inclusion in society, inequalities </a:t>
            </a:r>
            <a:r>
              <a:rPr lang="en-GB" sz="3600" dirty="0" smtClean="0">
                <a:solidFill>
                  <a:srgbClr val="002060"/>
                </a:solidFill>
              </a:rPr>
              <a:t>associate</a:t>
            </a:r>
            <a:r>
              <a:rPr lang="lv-LV" sz="3600" dirty="0" smtClean="0">
                <a:solidFill>
                  <a:srgbClr val="002060"/>
                </a:solidFill>
              </a:rPr>
              <a:t>d</a:t>
            </a:r>
            <a:r>
              <a:rPr lang="en-GB" sz="3600" dirty="0" smtClean="0">
                <a:solidFill>
                  <a:srgbClr val="002060"/>
                </a:solidFill>
              </a:rPr>
              <a:t> </a:t>
            </a:r>
            <a:r>
              <a:rPr lang="en-GB" sz="3600" dirty="0">
                <a:solidFill>
                  <a:srgbClr val="002060"/>
                </a:solidFill>
              </a:rPr>
              <a:t>to </a:t>
            </a:r>
            <a:r>
              <a:rPr lang="en-GB" sz="3600" dirty="0" smtClean="0">
                <a:solidFill>
                  <a:srgbClr val="002060"/>
                </a:solidFill>
              </a:rPr>
              <a:t>ageing</a:t>
            </a:r>
            <a:r>
              <a:rPr lang="lv-LV" sz="3600" dirty="0" smtClean="0">
                <a:solidFill>
                  <a:srgbClr val="002060"/>
                </a:solidFill>
              </a:rPr>
              <a:t>;</a:t>
            </a:r>
          </a:p>
          <a:p>
            <a:pPr marL="571500" indent="-571500">
              <a:buFontTx/>
              <a:buChar char="-"/>
            </a:pPr>
            <a:r>
              <a:rPr lang="en-GB" sz="3600" dirty="0">
                <a:solidFill>
                  <a:srgbClr val="002060"/>
                </a:solidFill>
              </a:rPr>
              <a:t>Social innovation in community partnerships for active and healthy </a:t>
            </a:r>
            <a:r>
              <a:rPr lang="en-GB" sz="3600" dirty="0" smtClean="0">
                <a:solidFill>
                  <a:srgbClr val="002060"/>
                </a:solidFill>
              </a:rPr>
              <a:t>ageing</a:t>
            </a:r>
            <a:r>
              <a:rPr lang="lv-LV" sz="3600" dirty="0" smtClean="0">
                <a:solidFill>
                  <a:srgbClr val="002060"/>
                </a:solidFill>
              </a:rPr>
              <a:t>;</a:t>
            </a:r>
          </a:p>
          <a:p>
            <a:pPr marL="571500" indent="-571500">
              <a:buFontTx/>
              <a:buChar char="-"/>
            </a:pPr>
            <a:r>
              <a:rPr lang="en-GB" sz="3600" dirty="0">
                <a:solidFill>
                  <a:srgbClr val="002060"/>
                </a:solidFill>
              </a:rPr>
              <a:t>Services and technologies for better ageing at home </a:t>
            </a:r>
            <a:endParaRPr lang="lv-LV" sz="3600" dirty="0" smtClean="0">
              <a:solidFill>
                <a:srgbClr val="002060"/>
              </a:solidFill>
            </a:endParaRP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564" y="620688"/>
            <a:ext cx="3316123" cy="962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8717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996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51520" y="821025"/>
            <a:ext cx="8568952" cy="923330"/>
          </a:xfrm>
          <a:prstGeom prst="rect">
            <a:avLst/>
          </a:prstGeom>
          <a:noFill/>
          <a:ln>
            <a:solidFill>
              <a:schemeClr val="accent1"/>
            </a:solidFill>
          </a:ln>
        </p:spPr>
        <p:txBody>
          <a:bodyPr wrap="square" rtlCol="0">
            <a:spAutoFit/>
          </a:bodyPr>
          <a:lstStyle/>
          <a:p>
            <a:endParaRPr lang="fr-CH" dirty="0" smtClean="0"/>
          </a:p>
          <a:p>
            <a:pPr algn="ctr"/>
            <a:r>
              <a:rPr lang="lv-LV" sz="3600" dirty="0" smtClean="0"/>
              <a:t>		</a:t>
            </a:r>
            <a:r>
              <a:rPr lang="lv-LV" sz="3600" dirty="0" smtClean="0">
                <a:solidFill>
                  <a:srgbClr val="002060"/>
                </a:solidFill>
                <a:effectLst>
                  <a:outerShdw blurRad="38100" dist="38100" dir="2700000" algn="tl">
                    <a:srgbClr val="000000">
                      <a:alpha val="43137"/>
                    </a:srgbClr>
                  </a:outerShdw>
                </a:effectLst>
              </a:rPr>
              <a:t>Project </a:t>
            </a:r>
            <a:r>
              <a:rPr lang="lv-LV" sz="3600" dirty="0" err="1" smtClean="0">
                <a:solidFill>
                  <a:srgbClr val="002060"/>
                </a:solidFill>
                <a:effectLst>
                  <a:outerShdw blurRad="38100" dist="38100" dir="2700000" algn="tl">
                    <a:srgbClr val="000000">
                      <a:alpha val="43137"/>
                    </a:srgbClr>
                  </a:outerShdw>
                </a:effectLst>
              </a:rPr>
              <a:t>structure</a:t>
            </a:r>
            <a:endParaRPr lang="fr-CH" sz="3600" dirty="0">
              <a:solidFill>
                <a:srgbClr val="002060"/>
              </a:solidFill>
              <a:effectLst>
                <a:outerShdw blurRad="38100" dist="38100" dir="2700000" algn="tl">
                  <a:srgbClr val="000000">
                    <a:alpha val="43137"/>
                  </a:srgbClr>
                </a:outerShdw>
              </a:effectLst>
            </a:endParaRPr>
          </a:p>
        </p:txBody>
      </p:sp>
      <p:sp>
        <p:nvSpPr>
          <p:cNvPr id="5" name="TextBox 4"/>
          <p:cNvSpPr txBox="1"/>
          <p:nvPr/>
        </p:nvSpPr>
        <p:spPr>
          <a:xfrm>
            <a:off x="251520" y="1896754"/>
            <a:ext cx="8892480" cy="5078313"/>
          </a:xfrm>
          <a:prstGeom prst="rect">
            <a:avLst/>
          </a:prstGeom>
          <a:noFill/>
          <a:ln>
            <a:solidFill>
              <a:schemeClr val="accent1"/>
            </a:solidFill>
          </a:ln>
        </p:spPr>
        <p:txBody>
          <a:bodyPr wrap="square" rtlCol="0">
            <a:spAutoFit/>
          </a:bodyPr>
          <a:lstStyle/>
          <a:p>
            <a:r>
              <a:rPr lang="lv-LV" sz="3600" dirty="0" smtClean="0">
                <a:solidFill>
                  <a:srgbClr val="002060"/>
                </a:solidFill>
              </a:rPr>
              <a:t>WP2: </a:t>
            </a:r>
            <a:r>
              <a:rPr lang="lv-LV" sz="3600" dirty="0" err="1" smtClean="0">
                <a:solidFill>
                  <a:srgbClr val="002060"/>
                </a:solidFill>
              </a:rPr>
              <a:t>Active</a:t>
            </a:r>
            <a:r>
              <a:rPr lang="lv-LV" sz="3600" dirty="0" smtClean="0">
                <a:solidFill>
                  <a:srgbClr val="002060"/>
                </a:solidFill>
              </a:rPr>
              <a:t> </a:t>
            </a:r>
            <a:r>
              <a:rPr lang="lv-LV" sz="3600" dirty="0" err="1" smtClean="0">
                <a:solidFill>
                  <a:srgbClr val="002060"/>
                </a:solidFill>
              </a:rPr>
              <a:t>participation</a:t>
            </a:r>
            <a:r>
              <a:rPr lang="lv-LV" sz="3600" dirty="0" smtClean="0">
                <a:solidFill>
                  <a:srgbClr val="002060"/>
                </a:solidFill>
              </a:rPr>
              <a:t> </a:t>
            </a:r>
            <a:r>
              <a:rPr lang="lv-LV" sz="3600" dirty="0" err="1" smtClean="0">
                <a:solidFill>
                  <a:srgbClr val="002060"/>
                </a:solidFill>
              </a:rPr>
              <a:t>of</a:t>
            </a:r>
            <a:r>
              <a:rPr lang="lv-LV" sz="3600" dirty="0" smtClean="0">
                <a:solidFill>
                  <a:srgbClr val="002060"/>
                </a:solidFill>
              </a:rPr>
              <a:t> </a:t>
            </a:r>
            <a:r>
              <a:rPr lang="lv-LV" sz="3600" dirty="0" err="1" smtClean="0">
                <a:solidFill>
                  <a:srgbClr val="002060"/>
                </a:solidFill>
              </a:rPr>
              <a:t>end-users</a:t>
            </a:r>
            <a:r>
              <a:rPr lang="lv-LV" sz="3600" dirty="0" smtClean="0">
                <a:solidFill>
                  <a:srgbClr val="002060"/>
                </a:solidFill>
              </a:rPr>
              <a:t> </a:t>
            </a:r>
            <a:r>
              <a:rPr lang="lv-LV" sz="3600" dirty="0" err="1" smtClean="0">
                <a:solidFill>
                  <a:srgbClr val="002060"/>
                </a:solidFill>
              </a:rPr>
              <a:t>in</a:t>
            </a:r>
            <a:endParaRPr lang="lv-LV" sz="3600" dirty="0" smtClean="0">
              <a:solidFill>
                <a:srgbClr val="002060"/>
              </a:solidFill>
            </a:endParaRPr>
          </a:p>
          <a:p>
            <a:r>
              <a:rPr lang="lv-LV" sz="3600" dirty="0" err="1" smtClean="0">
                <a:solidFill>
                  <a:srgbClr val="002060"/>
                </a:solidFill>
              </a:rPr>
              <a:t>research</a:t>
            </a:r>
            <a:r>
              <a:rPr lang="lv-LV" sz="3600" dirty="0" smtClean="0">
                <a:solidFill>
                  <a:srgbClr val="002060"/>
                </a:solidFill>
              </a:rPr>
              <a:t> </a:t>
            </a:r>
            <a:r>
              <a:rPr lang="lv-LV" sz="3600" dirty="0" err="1" smtClean="0">
                <a:solidFill>
                  <a:srgbClr val="002060"/>
                </a:solidFill>
              </a:rPr>
              <a:t>activities</a:t>
            </a:r>
            <a:endParaRPr lang="lv-LV" sz="3600" dirty="0" smtClean="0">
              <a:solidFill>
                <a:srgbClr val="002060"/>
              </a:solidFill>
            </a:endParaRPr>
          </a:p>
          <a:p>
            <a:r>
              <a:rPr lang="lv-LV" sz="3600" dirty="0" smtClean="0">
                <a:solidFill>
                  <a:srgbClr val="002060"/>
                </a:solidFill>
              </a:rPr>
              <a:t>WP3: </a:t>
            </a:r>
            <a:r>
              <a:rPr lang="lv-LV" sz="3600" dirty="0" err="1" smtClean="0">
                <a:solidFill>
                  <a:srgbClr val="002060"/>
                </a:solidFill>
              </a:rPr>
              <a:t>Science</a:t>
            </a:r>
            <a:r>
              <a:rPr lang="lv-LV" sz="3600" dirty="0" smtClean="0">
                <a:solidFill>
                  <a:srgbClr val="002060"/>
                </a:solidFill>
              </a:rPr>
              <a:t> </a:t>
            </a:r>
            <a:r>
              <a:rPr lang="lv-LV" sz="3600" dirty="0" err="1" smtClean="0">
                <a:solidFill>
                  <a:srgbClr val="002060"/>
                </a:solidFill>
              </a:rPr>
              <a:t>and</a:t>
            </a:r>
            <a:r>
              <a:rPr lang="lv-LV" sz="3600" dirty="0" smtClean="0">
                <a:solidFill>
                  <a:srgbClr val="002060"/>
                </a:solidFill>
              </a:rPr>
              <a:t> </a:t>
            </a:r>
            <a:r>
              <a:rPr lang="lv-LV" sz="3600" dirty="0" err="1" smtClean="0">
                <a:solidFill>
                  <a:srgbClr val="002060"/>
                </a:solidFill>
              </a:rPr>
              <a:t>engagement</a:t>
            </a:r>
            <a:endParaRPr lang="lv-LV" sz="3600" dirty="0" smtClean="0">
              <a:solidFill>
                <a:srgbClr val="002060"/>
              </a:solidFill>
            </a:endParaRPr>
          </a:p>
          <a:p>
            <a:r>
              <a:rPr lang="lv-LV" sz="3600" dirty="0" smtClean="0">
                <a:solidFill>
                  <a:srgbClr val="002060"/>
                </a:solidFill>
              </a:rPr>
              <a:t>WP4 &amp; WP5: </a:t>
            </a:r>
            <a:r>
              <a:rPr lang="lv-LV" sz="3600" dirty="0" err="1" smtClean="0">
                <a:solidFill>
                  <a:srgbClr val="002060"/>
                </a:solidFill>
              </a:rPr>
              <a:t>Innovation</a:t>
            </a:r>
            <a:r>
              <a:rPr lang="lv-LV" sz="3600" dirty="0" smtClean="0">
                <a:solidFill>
                  <a:srgbClr val="002060"/>
                </a:solidFill>
              </a:rPr>
              <a:t> </a:t>
            </a:r>
            <a:r>
              <a:rPr lang="lv-LV" sz="3600" dirty="0" err="1" smtClean="0">
                <a:solidFill>
                  <a:srgbClr val="002060"/>
                </a:solidFill>
              </a:rPr>
              <a:t>in</a:t>
            </a:r>
            <a:r>
              <a:rPr lang="lv-LV" sz="3600" dirty="0" smtClean="0">
                <a:solidFill>
                  <a:srgbClr val="002060"/>
                </a:solidFill>
              </a:rPr>
              <a:t> </a:t>
            </a:r>
            <a:r>
              <a:rPr lang="lv-LV" sz="3600" dirty="0" err="1" smtClean="0">
                <a:solidFill>
                  <a:srgbClr val="002060"/>
                </a:solidFill>
              </a:rPr>
              <a:t>Policy</a:t>
            </a:r>
            <a:r>
              <a:rPr lang="lv-LV" sz="3600" dirty="0" smtClean="0">
                <a:solidFill>
                  <a:srgbClr val="002060"/>
                </a:solidFill>
              </a:rPr>
              <a:t> </a:t>
            </a:r>
            <a:r>
              <a:rPr lang="lv-LV" sz="3600" dirty="0" err="1" smtClean="0">
                <a:solidFill>
                  <a:srgbClr val="002060"/>
                </a:solidFill>
              </a:rPr>
              <a:t>Making</a:t>
            </a:r>
            <a:endParaRPr lang="lv-LV" sz="3600" dirty="0" smtClean="0">
              <a:solidFill>
                <a:srgbClr val="002060"/>
              </a:solidFill>
            </a:endParaRPr>
          </a:p>
          <a:p>
            <a:r>
              <a:rPr lang="lv-LV" sz="3600" dirty="0" smtClean="0">
                <a:solidFill>
                  <a:srgbClr val="002060"/>
                </a:solidFill>
              </a:rPr>
              <a:t>WP6: </a:t>
            </a:r>
            <a:r>
              <a:rPr lang="lv-LV" sz="3600" dirty="0" err="1" smtClean="0">
                <a:solidFill>
                  <a:srgbClr val="002060"/>
                </a:solidFill>
              </a:rPr>
              <a:t>Science</a:t>
            </a:r>
            <a:r>
              <a:rPr lang="lv-LV" sz="3600" dirty="0" smtClean="0">
                <a:solidFill>
                  <a:srgbClr val="002060"/>
                </a:solidFill>
              </a:rPr>
              <a:t> </a:t>
            </a:r>
            <a:r>
              <a:rPr lang="lv-LV" sz="3600" dirty="0" err="1" smtClean="0">
                <a:solidFill>
                  <a:srgbClr val="002060"/>
                </a:solidFill>
              </a:rPr>
              <a:t>and</a:t>
            </a:r>
            <a:r>
              <a:rPr lang="lv-LV" sz="3600" dirty="0" smtClean="0">
                <a:solidFill>
                  <a:srgbClr val="002060"/>
                </a:solidFill>
              </a:rPr>
              <a:t> </a:t>
            </a:r>
            <a:r>
              <a:rPr lang="lv-LV" sz="3600" dirty="0" err="1" smtClean="0">
                <a:solidFill>
                  <a:srgbClr val="002060"/>
                </a:solidFill>
              </a:rPr>
              <a:t>communication</a:t>
            </a:r>
            <a:r>
              <a:rPr lang="lv-LV" sz="3600" dirty="0" smtClean="0">
                <a:solidFill>
                  <a:srgbClr val="002060"/>
                </a:solidFill>
              </a:rPr>
              <a:t> </a:t>
            </a:r>
            <a:r>
              <a:rPr lang="lv-LV" sz="3600" dirty="0" err="1" smtClean="0">
                <a:solidFill>
                  <a:srgbClr val="002060"/>
                </a:solidFill>
              </a:rPr>
              <a:t>of</a:t>
            </a:r>
            <a:r>
              <a:rPr lang="lv-LV" sz="3600" dirty="0" smtClean="0">
                <a:solidFill>
                  <a:srgbClr val="002060"/>
                </a:solidFill>
              </a:rPr>
              <a:t> </a:t>
            </a:r>
            <a:r>
              <a:rPr lang="lv-LV" sz="3600" dirty="0" err="1" smtClean="0">
                <a:solidFill>
                  <a:srgbClr val="002060"/>
                </a:solidFill>
              </a:rPr>
              <a:t>results</a:t>
            </a:r>
            <a:endParaRPr lang="lv-LV" sz="3600" dirty="0" smtClean="0">
              <a:solidFill>
                <a:srgbClr val="002060"/>
              </a:solidFill>
            </a:endParaRPr>
          </a:p>
          <a:p>
            <a:r>
              <a:rPr lang="en-GB" sz="3600" dirty="0">
                <a:solidFill>
                  <a:srgbClr val="002060"/>
                </a:solidFill>
              </a:rPr>
              <a:t>WP7:</a:t>
            </a:r>
            <a:r>
              <a:rPr lang="en-GB" sz="3600" b="1" dirty="0">
                <a:solidFill>
                  <a:srgbClr val="002060"/>
                </a:solidFill>
              </a:rPr>
              <a:t> </a:t>
            </a:r>
            <a:r>
              <a:rPr lang="en-GB" sz="3600" dirty="0">
                <a:solidFill>
                  <a:srgbClr val="002060"/>
                </a:solidFill>
              </a:rPr>
              <a:t>Prize on Social Innovation Research in the field of </a:t>
            </a:r>
            <a:r>
              <a:rPr lang="en-GB" sz="3600" dirty="0" smtClean="0">
                <a:solidFill>
                  <a:srgbClr val="002060"/>
                </a:solidFill>
              </a:rPr>
              <a:t>AHA</a:t>
            </a:r>
            <a:endParaRPr lang="lv-LV" sz="3600" dirty="0" smtClean="0">
              <a:solidFill>
                <a:srgbClr val="002060"/>
              </a:solidFill>
            </a:endParaRPr>
          </a:p>
          <a:p>
            <a:r>
              <a:rPr lang="lv-LV" sz="3600" dirty="0" smtClean="0">
                <a:solidFill>
                  <a:srgbClr val="002060"/>
                </a:solidFill>
              </a:rPr>
              <a:t>WP8: I</a:t>
            </a:r>
            <a:r>
              <a:rPr lang="en-GB" sz="3600" dirty="0" err="1" smtClean="0">
                <a:solidFill>
                  <a:srgbClr val="002060"/>
                </a:solidFill>
              </a:rPr>
              <a:t>nnovative</a:t>
            </a:r>
            <a:r>
              <a:rPr lang="en-GB" sz="3600" dirty="0" smtClean="0">
                <a:solidFill>
                  <a:srgbClr val="002060"/>
                </a:solidFill>
              </a:rPr>
              <a:t> </a:t>
            </a:r>
            <a:r>
              <a:rPr lang="en-GB" sz="3600" dirty="0">
                <a:solidFill>
                  <a:srgbClr val="002060"/>
                </a:solidFill>
              </a:rPr>
              <a:t>products and service solutions for aged people</a:t>
            </a:r>
            <a:endParaRPr lang="fr-CH" sz="3600" dirty="0">
              <a:solidFill>
                <a:srgbClr val="002060"/>
              </a:solidFill>
            </a:endParaRP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564" y="620688"/>
            <a:ext cx="3316123" cy="962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8717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996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51520" y="821025"/>
            <a:ext cx="8568952" cy="923330"/>
          </a:xfrm>
          <a:prstGeom prst="rect">
            <a:avLst/>
          </a:prstGeom>
          <a:noFill/>
          <a:ln>
            <a:solidFill>
              <a:schemeClr val="accent1"/>
            </a:solidFill>
          </a:ln>
        </p:spPr>
        <p:txBody>
          <a:bodyPr wrap="square" rtlCol="0">
            <a:spAutoFit/>
          </a:bodyPr>
          <a:lstStyle/>
          <a:p>
            <a:endParaRPr lang="fr-CH" dirty="0" smtClean="0"/>
          </a:p>
          <a:p>
            <a:pPr algn="ctr"/>
            <a:r>
              <a:rPr lang="lv-LV" sz="3600" dirty="0" smtClean="0"/>
              <a:t>			</a:t>
            </a:r>
            <a:r>
              <a:rPr lang="lv-LV" sz="3600" dirty="0" err="1" smtClean="0">
                <a:solidFill>
                  <a:srgbClr val="002060"/>
                </a:solidFill>
                <a:effectLst>
                  <a:outerShdw blurRad="38100" dist="38100" dir="2700000" algn="tl">
                    <a:srgbClr val="000000">
                      <a:alpha val="43137"/>
                    </a:srgbClr>
                  </a:outerShdw>
                </a:effectLst>
              </a:rPr>
              <a:t>Basic</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ideas</a:t>
            </a:r>
            <a:r>
              <a:rPr lang="lv-LV" sz="3600" dirty="0" smtClean="0">
                <a:solidFill>
                  <a:srgbClr val="002060"/>
                </a:solidFill>
                <a:effectLst>
                  <a:outerShdw blurRad="38100" dist="38100" dir="2700000" algn="tl">
                    <a:srgbClr val="000000">
                      <a:alpha val="43137"/>
                    </a:srgbClr>
                  </a:outerShdw>
                </a:effectLst>
              </a:rPr>
              <a:t> </a:t>
            </a:r>
            <a:endParaRPr lang="fr-CH" sz="3600" dirty="0">
              <a:solidFill>
                <a:srgbClr val="002060"/>
              </a:solidFill>
              <a:effectLst>
                <a:outerShdw blurRad="38100" dist="38100" dir="2700000" algn="tl">
                  <a:srgbClr val="000000">
                    <a:alpha val="43137"/>
                  </a:srgbClr>
                </a:outerShdw>
              </a:effectLst>
            </a:endParaRPr>
          </a:p>
        </p:txBody>
      </p:sp>
      <p:sp>
        <p:nvSpPr>
          <p:cNvPr id="5" name="TextBox 4"/>
          <p:cNvSpPr txBox="1"/>
          <p:nvPr/>
        </p:nvSpPr>
        <p:spPr>
          <a:xfrm>
            <a:off x="251520" y="1896755"/>
            <a:ext cx="8568952" cy="8771632"/>
          </a:xfrm>
          <a:prstGeom prst="rect">
            <a:avLst/>
          </a:prstGeom>
          <a:noFill/>
          <a:ln>
            <a:solidFill>
              <a:schemeClr val="accent1"/>
            </a:solidFill>
          </a:ln>
        </p:spPr>
        <p:txBody>
          <a:bodyPr wrap="square" rtlCol="0">
            <a:spAutoFit/>
          </a:bodyPr>
          <a:lstStyle/>
          <a:p>
            <a:pPr lvl="0"/>
            <a:r>
              <a:rPr lang="lv-LV" sz="2000" dirty="0" smtClean="0"/>
              <a:t>I</a:t>
            </a:r>
          </a:p>
          <a:p>
            <a:pPr lvl="0"/>
            <a:r>
              <a:rPr lang="en-GB" sz="3600" u="sng" dirty="0" smtClean="0"/>
              <a:t>“</a:t>
            </a:r>
            <a:r>
              <a:rPr lang="en-GB" sz="4400" u="sng" dirty="0" smtClean="0"/>
              <a:t>A </a:t>
            </a:r>
            <a:r>
              <a:rPr lang="lv-LV" sz="4400" u="sng" dirty="0" err="1" smtClean="0"/>
              <a:t>Good</a:t>
            </a:r>
            <a:r>
              <a:rPr lang="lv-LV" sz="4400" u="sng" dirty="0" smtClean="0"/>
              <a:t> </a:t>
            </a:r>
            <a:r>
              <a:rPr lang="en-GB" sz="4400" u="sng" dirty="0" smtClean="0"/>
              <a:t>Society for All Ages</a:t>
            </a:r>
            <a:r>
              <a:rPr lang="en-GB" sz="3600" u="sng" dirty="0" smtClean="0"/>
              <a:t>” </a:t>
            </a:r>
            <a:r>
              <a:rPr lang="en-GB" sz="3600" dirty="0" smtClean="0"/>
              <a:t>seen from a “</a:t>
            </a:r>
            <a:r>
              <a:rPr lang="en-GB" sz="4400" dirty="0" smtClean="0"/>
              <a:t>life-course perspective</a:t>
            </a:r>
            <a:r>
              <a:rPr lang="en-GB" sz="3600" dirty="0" smtClean="0"/>
              <a:t>”.</a:t>
            </a:r>
            <a:r>
              <a:rPr lang="lv-LV" sz="3600" dirty="0" smtClean="0"/>
              <a:t> </a:t>
            </a:r>
            <a:r>
              <a:rPr lang="lv-LV" sz="3600" dirty="0" smtClean="0">
                <a:sym typeface="Wingdings" pitchFamily="2" charset="2"/>
              </a:rPr>
              <a:t> </a:t>
            </a:r>
            <a:r>
              <a:rPr lang="lv-LV" sz="3600" dirty="0" err="1" smtClean="0"/>
              <a:t>Human</a:t>
            </a:r>
            <a:r>
              <a:rPr lang="lv-LV" sz="3600" dirty="0" smtClean="0"/>
              <a:t> </a:t>
            </a:r>
            <a:r>
              <a:rPr lang="lv-LV" sz="3600" dirty="0" err="1" smtClean="0"/>
              <a:t>life</a:t>
            </a:r>
            <a:r>
              <a:rPr lang="lv-LV" sz="3600" dirty="0" smtClean="0"/>
              <a:t> </a:t>
            </a:r>
            <a:r>
              <a:rPr lang="lv-LV" sz="3600" dirty="0" err="1" smtClean="0"/>
              <a:t>as</a:t>
            </a:r>
            <a:r>
              <a:rPr lang="lv-LV" sz="3600" dirty="0" smtClean="0"/>
              <a:t> a </a:t>
            </a:r>
            <a:r>
              <a:rPr lang="lv-LV" sz="3600" dirty="0" err="1" smtClean="0"/>
              <a:t>whole</a:t>
            </a:r>
            <a:r>
              <a:rPr lang="lv-LV" sz="3600" dirty="0" smtClean="0"/>
              <a:t> </a:t>
            </a:r>
            <a:r>
              <a:rPr lang="lv-LV" sz="3600" dirty="0" err="1" smtClean="0"/>
              <a:t>unit</a:t>
            </a:r>
            <a:r>
              <a:rPr lang="lv-LV" sz="3600" dirty="0" smtClean="0"/>
              <a:t>.</a:t>
            </a:r>
          </a:p>
          <a:p>
            <a:endParaRPr lang="lv-LV" sz="3600" dirty="0" smtClean="0">
              <a:solidFill>
                <a:srgbClr val="002060"/>
              </a:solidFill>
            </a:endParaRPr>
          </a:p>
          <a:p>
            <a:pPr lvl="0"/>
            <a:r>
              <a:rPr lang="lv-LV" sz="4000" dirty="0" smtClean="0"/>
              <a:t>“</a:t>
            </a:r>
            <a:r>
              <a:rPr lang="lv-LV" sz="4400" dirty="0" err="1" smtClean="0"/>
              <a:t>Nothing</a:t>
            </a:r>
            <a:r>
              <a:rPr lang="lv-LV" sz="4400" dirty="0" smtClean="0"/>
              <a:t> </a:t>
            </a:r>
            <a:r>
              <a:rPr lang="lv-LV" sz="4400" dirty="0" err="1" smtClean="0"/>
              <a:t>on</a:t>
            </a:r>
            <a:r>
              <a:rPr lang="lv-LV" sz="4400" dirty="0" smtClean="0"/>
              <a:t> </a:t>
            </a:r>
            <a:r>
              <a:rPr lang="lv-LV" sz="4400" dirty="0" err="1" smtClean="0"/>
              <a:t>us</a:t>
            </a:r>
            <a:r>
              <a:rPr lang="lv-LV" sz="4400" dirty="0" smtClean="0"/>
              <a:t> </a:t>
            </a:r>
            <a:r>
              <a:rPr lang="lv-LV" sz="4400" dirty="0" err="1" smtClean="0"/>
              <a:t>without</a:t>
            </a:r>
            <a:r>
              <a:rPr lang="lv-LV" sz="4400" dirty="0" smtClean="0"/>
              <a:t> </a:t>
            </a:r>
            <a:r>
              <a:rPr lang="lv-LV" sz="4400" dirty="0" err="1" smtClean="0"/>
              <a:t>us</a:t>
            </a:r>
            <a:r>
              <a:rPr lang="lv-LV" sz="4000" dirty="0" smtClean="0"/>
              <a:t>” </a:t>
            </a:r>
            <a:r>
              <a:rPr lang="lv-LV" sz="3600" dirty="0" smtClean="0"/>
              <a:t>– </a:t>
            </a:r>
            <a:r>
              <a:rPr lang="lv-LV" sz="3600" dirty="0" err="1" smtClean="0"/>
              <a:t>participatory</a:t>
            </a:r>
            <a:r>
              <a:rPr lang="lv-LV" sz="3600" dirty="0" smtClean="0"/>
              <a:t> </a:t>
            </a:r>
            <a:r>
              <a:rPr lang="lv-LV" sz="3600" dirty="0" err="1" smtClean="0"/>
              <a:t>research</a:t>
            </a:r>
            <a:r>
              <a:rPr lang="lv-LV" sz="3600" dirty="0" smtClean="0"/>
              <a:t> </a:t>
            </a:r>
            <a:r>
              <a:rPr lang="lv-LV" sz="3600" dirty="0" err="1" smtClean="0"/>
              <a:t>and</a:t>
            </a:r>
            <a:r>
              <a:rPr lang="lv-LV" sz="3600" dirty="0" smtClean="0"/>
              <a:t> </a:t>
            </a:r>
            <a:r>
              <a:rPr lang="lv-LV" sz="3600" dirty="0" err="1" smtClean="0"/>
              <a:t>policy</a:t>
            </a:r>
            <a:r>
              <a:rPr lang="lv-LV" sz="3600" dirty="0" smtClean="0"/>
              <a:t> </a:t>
            </a:r>
            <a:r>
              <a:rPr lang="lv-LV" sz="3600" dirty="0" err="1" smtClean="0"/>
              <a:t>making</a:t>
            </a:r>
            <a:r>
              <a:rPr lang="lv-LV" sz="3600" dirty="0" smtClean="0"/>
              <a:t> </a:t>
            </a:r>
            <a:r>
              <a:rPr lang="lv-LV" sz="3600" dirty="0" err="1" smtClean="0"/>
              <a:t>approach</a:t>
            </a:r>
            <a:r>
              <a:rPr lang="lv-LV" sz="3600" dirty="0" smtClean="0"/>
              <a:t>.</a:t>
            </a: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pPr algn="ctr"/>
            <a:endParaRPr lang="fr-CH" sz="3600"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564" y="620688"/>
            <a:ext cx="3316123" cy="962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87179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9962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51520" y="821025"/>
            <a:ext cx="8568952" cy="923330"/>
          </a:xfrm>
          <a:prstGeom prst="rect">
            <a:avLst/>
          </a:prstGeom>
          <a:noFill/>
          <a:ln>
            <a:solidFill>
              <a:schemeClr val="accent1"/>
            </a:solidFill>
          </a:ln>
        </p:spPr>
        <p:txBody>
          <a:bodyPr wrap="square" rtlCol="0">
            <a:spAutoFit/>
          </a:bodyPr>
          <a:lstStyle/>
          <a:p>
            <a:endParaRPr lang="fr-CH" dirty="0" smtClean="0"/>
          </a:p>
          <a:p>
            <a:pPr algn="ctr"/>
            <a:r>
              <a:rPr lang="lv-LV" sz="3600" dirty="0" smtClean="0"/>
              <a:t>			</a:t>
            </a:r>
            <a:r>
              <a:rPr lang="lv-LV" sz="3600" dirty="0" err="1" smtClean="0">
                <a:solidFill>
                  <a:srgbClr val="002060"/>
                </a:solidFill>
                <a:effectLst>
                  <a:outerShdw blurRad="38100" dist="38100" dir="2700000" algn="tl">
                    <a:srgbClr val="000000">
                      <a:alpha val="43137"/>
                    </a:srgbClr>
                  </a:outerShdw>
                </a:effectLst>
              </a:rPr>
              <a:t>Basic</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ideas</a:t>
            </a:r>
            <a:r>
              <a:rPr lang="lv-LV" sz="3600" dirty="0" smtClean="0">
                <a:solidFill>
                  <a:srgbClr val="002060"/>
                </a:solidFill>
                <a:effectLst>
                  <a:outerShdw blurRad="38100" dist="38100" dir="2700000" algn="tl">
                    <a:srgbClr val="000000">
                      <a:alpha val="43137"/>
                    </a:srgbClr>
                  </a:outerShdw>
                </a:effectLst>
              </a:rPr>
              <a:t>. </a:t>
            </a:r>
            <a:r>
              <a:rPr lang="lv-LV" sz="3600" dirty="0" err="1" smtClean="0">
                <a:solidFill>
                  <a:srgbClr val="002060"/>
                </a:solidFill>
                <a:effectLst>
                  <a:outerShdw blurRad="38100" dist="38100" dir="2700000" algn="tl">
                    <a:srgbClr val="000000">
                      <a:alpha val="43137"/>
                    </a:srgbClr>
                  </a:outerShdw>
                </a:effectLst>
              </a:rPr>
              <a:t>Differentiation</a:t>
            </a:r>
            <a:r>
              <a:rPr lang="lv-LV" sz="3600" dirty="0" smtClean="0">
                <a:solidFill>
                  <a:srgbClr val="002060"/>
                </a:solidFill>
                <a:effectLst>
                  <a:outerShdw blurRad="38100" dist="38100" dir="2700000" algn="tl">
                    <a:srgbClr val="000000">
                      <a:alpha val="43137"/>
                    </a:srgbClr>
                  </a:outerShdw>
                </a:effectLst>
              </a:rPr>
              <a:t>  </a:t>
            </a:r>
            <a:endParaRPr lang="fr-CH" sz="3600" dirty="0">
              <a:solidFill>
                <a:srgbClr val="002060"/>
              </a:solidFill>
              <a:effectLst>
                <a:outerShdw blurRad="38100" dist="38100" dir="2700000" algn="tl">
                  <a:srgbClr val="000000">
                    <a:alpha val="43137"/>
                  </a:srgbClr>
                </a:outerShdw>
              </a:effectLst>
            </a:endParaRPr>
          </a:p>
        </p:txBody>
      </p:sp>
      <p:sp>
        <p:nvSpPr>
          <p:cNvPr id="5" name="TextBox 4"/>
          <p:cNvSpPr txBox="1"/>
          <p:nvPr/>
        </p:nvSpPr>
        <p:spPr>
          <a:xfrm>
            <a:off x="214282" y="1785926"/>
            <a:ext cx="8568952" cy="8094524"/>
          </a:xfrm>
          <a:prstGeom prst="rect">
            <a:avLst/>
          </a:prstGeom>
          <a:noFill/>
          <a:ln>
            <a:solidFill>
              <a:schemeClr val="accent1"/>
            </a:solidFill>
          </a:ln>
        </p:spPr>
        <p:txBody>
          <a:bodyPr wrap="square" rtlCol="0">
            <a:spAutoFit/>
          </a:bodyPr>
          <a:lstStyle/>
          <a:p>
            <a:r>
              <a:rPr lang="lv-LV" sz="2000" dirty="0" smtClean="0">
                <a:solidFill>
                  <a:srgbClr val="002060"/>
                </a:solidFill>
              </a:rPr>
              <a:t>II</a:t>
            </a:r>
          </a:p>
          <a:p>
            <a:pPr lvl="0"/>
            <a:r>
              <a:rPr lang="lv-LV" sz="4400" b="1" dirty="0" err="1" smtClean="0"/>
              <a:t>Differentiation</a:t>
            </a:r>
            <a:r>
              <a:rPr lang="lv-LV" sz="4400" b="1" dirty="0" smtClean="0"/>
              <a:t> </a:t>
            </a:r>
            <a:r>
              <a:rPr lang="lv-LV" sz="4400" b="1" dirty="0" err="1" smtClean="0"/>
              <a:t>among</a:t>
            </a:r>
            <a:r>
              <a:rPr lang="lv-LV" sz="4400" b="1" dirty="0" smtClean="0"/>
              <a:t> </a:t>
            </a:r>
            <a:r>
              <a:rPr lang="lv-LV" sz="4400" b="1" dirty="0" err="1" smtClean="0"/>
              <a:t>the</a:t>
            </a:r>
            <a:r>
              <a:rPr lang="lv-LV" sz="4400" b="1" dirty="0" smtClean="0"/>
              <a:t> </a:t>
            </a:r>
            <a:r>
              <a:rPr lang="lv-LV" sz="4400" b="1" dirty="0" err="1" smtClean="0"/>
              <a:t>elderly</a:t>
            </a:r>
            <a:r>
              <a:rPr lang="lv-LV" sz="3600" dirty="0" smtClean="0"/>
              <a:t>. </a:t>
            </a:r>
            <a:r>
              <a:rPr lang="lv-LV" sz="2800" dirty="0" err="1" smtClean="0"/>
              <a:t>Difference</a:t>
            </a:r>
            <a:r>
              <a:rPr lang="lv-LV" sz="2800" dirty="0" smtClean="0"/>
              <a:t> </a:t>
            </a:r>
            <a:r>
              <a:rPr lang="lv-LV" sz="2800" dirty="0" err="1" smtClean="0"/>
              <a:t>is</a:t>
            </a:r>
            <a:r>
              <a:rPr lang="lv-LV" sz="2800" dirty="0" smtClean="0"/>
              <a:t> </a:t>
            </a:r>
            <a:r>
              <a:rPr lang="lv-LV" sz="2800" dirty="0" err="1" smtClean="0"/>
              <a:t>an</a:t>
            </a:r>
            <a:r>
              <a:rPr lang="lv-LV" sz="2800" dirty="0" smtClean="0"/>
              <a:t> </a:t>
            </a:r>
            <a:r>
              <a:rPr lang="lv-LV" sz="2800" dirty="0" err="1" smtClean="0"/>
              <a:t>universal</a:t>
            </a:r>
            <a:r>
              <a:rPr lang="lv-LV" sz="2800" dirty="0" smtClean="0"/>
              <a:t> </a:t>
            </a:r>
            <a:r>
              <a:rPr lang="lv-LV" sz="2800" dirty="0" err="1" smtClean="0"/>
              <a:t>quality</a:t>
            </a:r>
            <a:r>
              <a:rPr lang="lv-LV" sz="2800" dirty="0" smtClean="0"/>
              <a:t>. </a:t>
            </a:r>
            <a:r>
              <a:rPr lang="lv-LV" sz="2800" dirty="0" err="1" smtClean="0"/>
              <a:t>Each</a:t>
            </a:r>
            <a:r>
              <a:rPr lang="lv-LV" sz="2800" dirty="0" smtClean="0"/>
              <a:t> </a:t>
            </a:r>
            <a:r>
              <a:rPr lang="lv-LV" sz="2800" dirty="0" err="1" smtClean="0"/>
              <a:t>age</a:t>
            </a:r>
            <a:r>
              <a:rPr lang="lv-LV" sz="2800" dirty="0" smtClean="0"/>
              <a:t> </a:t>
            </a:r>
            <a:r>
              <a:rPr lang="lv-LV" sz="2800" dirty="0" err="1" smtClean="0"/>
              <a:t>group</a:t>
            </a:r>
            <a:r>
              <a:rPr lang="lv-LV" sz="2800" dirty="0" smtClean="0"/>
              <a:t> </a:t>
            </a:r>
            <a:r>
              <a:rPr lang="lv-LV" sz="2800" dirty="0" err="1" smtClean="0"/>
              <a:t>is</a:t>
            </a:r>
            <a:r>
              <a:rPr lang="lv-LV" sz="2800" dirty="0" smtClean="0"/>
              <a:t> </a:t>
            </a:r>
            <a:r>
              <a:rPr lang="lv-LV" sz="2800" dirty="0" err="1" smtClean="0"/>
              <a:t>different</a:t>
            </a:r>
            <a:r>
              <a:rPr lang="lv-LV" sz="2800" dirty="0" smtClean="0"/>
              <a:t> </a:t>
            </a:r>
            <a:r>
              <a:rPr lang="lv-LV" sz="2800" dirty="0" err="1" smtClean="0"/>
              <a:t>vs</a:t>
            </a:r>
            <a:r>
              <a:rPr lang="lv-LV" sz="2800" dirty="0" smtClean="0"/>
              <a:t> </a:t>
            </a:r>
            <a:r>
              <a:rPr lang="lv-LV" sz="2800" dirty="0" err="1" smtClean="0"/>
              <a:t>homogeneous</a:t>
            </a:r>
            <a:r>
              <a:rPr lang="lv-LV" sz="2800" dirty="0" smtClean="0"/>
              <a:t>. </a:t>
            </a:r>
            <a:br>
              <a:rPr lang="lv-LV" sz="2800" dirty="0" smtClean="0"/>
            </a:br>
            <a:r>
              <a:rPr lang="lv-LV" sz="2800" dirty="0" err="1" smtClean="0"/>
              <a:t>An</a:t>
            </a:r>
            <a:r>
              <a:rPr lang="lv-LV" sz="2800" dirty="0" smtClean="0"/>
              <a:t> </a:t>
            </a:r>
            <a:r>
              <a:rPr lang="lv-LV" sz="2800" dirty="0" err="1" smtClean="0"/>
              <a:t>age</a:t>
            </a:r>
            <a:r>
              <a:rPr lang="en-GB" sz="2800" dirty="0" smtClean="0"/>
              <a:t> group called “older persons” is not at all a homogeneous group but, quite to the contrary, is  diversified as,</a:t>
            </a:r>
            <a:r>
              <a:rPr lang="lv-LV" sz="2800" dirty="0" smtClean="0"/>
              <a:t> </a:t>
            </a:r>
            <a:r>
              <a:rPr lang="lv-LV" sz="2800" dirty="0" err="1" smtClean="0"/>
              <a:t>e.g</a:t>
            </a:r>
            <a:r>
              <a:rPr lang="lv-LV" sz="2800" dirty="0" smtClean="0"/>
              <a:t>.,</a:t>
            </a:r>
            <a:r>
              <a:rPr lang="en-GB" sz="2800" dirty="0" smtClean="0"/>
              <a:t> “the young</a:t>
            </a:r>
            <a:r>
              <a:rPr lang="lv-LV" sz="2800" dirty="0" smtClean="0"/>
              <a:t> </a:t>
            </a:r>
            <a:r>
              <a:rPr lang="lv-LV" sz="2800" dirty="0" err="1" smtClean="0"/>
              <a:t>old</a:t>
            </a:r>
            <a:r>
              <a:rPr lang="en-GB" sz="2800" dirty="0" smtClean="0"/>
              <a:t>” with a huge variety of individual identities, experiences, preferences, capacities, etc</a:t>
            </a:r>
            <a:r>
              <a:rPr lang="lv-LV" sz="2800" dirty="0" smtClean="0"/>
              <a:t>.</a:t>
            </a:r>
            <a:r>
              <a:rPr lang="en-GB" sz="2800" dirty="0" smtClean="0"/>
              <a:t> – but also with their individual limitations.</a:t>
            </a:r>
            <a:r>
              <a:rPr lang="lv-LV" sz="2800" dirty="0" smtClean="0"/>
              <a:t> A </a:t>
            </a:r>
            <a:r>
              <a:rPr lang="lv-LV" sz="2800" dirty="0" err="1" smtClean="0"/>
              <a:t>question</a:t>
            </a:r>
            <a:r>
              <a:rPr lang="lv-LV" sz="2800" dirty="0" smtClean="0"/>
              <a:t> </a:t>
            </a:r>
            <a:r>
              <a:rPr lang="lv-LV" sz="2800" dirty="0" err="1" smtClean="0"/>
              <a:t>has</a:t>
            </a:r>
            <a:r>
              <a:rPr lang="lv-LV" sz="2800" dirty="0" smtClean="0"/>
              <a:t> </a:t>
            </a:r>
            <a:r>
              <a:rPr lang="lv-LV" sz="2800" dirty="0" err="1" smtClean="0"/>
              <a:t>been</a:t>
            </a:r>
            <a:r>
              <a:rPr lang="lv-LV" sz="2800" dirty="0" smtClean="0"/>
              <a:t> </a:t>
            </a:r>
            <a:r>
              <a:rPr lang="lv-LV" sz="2800" dirty="0" err="1" smtClean="0"/>
              <a:t>asked</a:t>
            </a:r>
            <a:r>
              <a:rPr lang="lv-LV" sz="2800" dirty="0" smtClean="0"/>
              <a:t> </a:t>
            </a:r>
            <a:r>
              <a:rPr lang="lv-LV" sz="2800" dirty="0" err="1" smtClean="0"/>
              <a:t>always</a:t>
            </a:r>
            <a:r>
              <a:rPr lang="lv-LV" sz="2800" dirty="0" smtClean="0"/>
              <a:t>: </a:t>
            </a:r>
            <a:r>
              <a:rPr lang="lv-LV" sz="2800" dirty="0" err="1" smtClean="0"/>
              <a:t>what</a:t>
            </a:r>
            <a:r>
              <a:rPr lang="lv-LV" sz="2800" dirty="0" smtClean="0"/>
              <a:t> </a:t>
            </a:r>
            <a:r>
              <a:rPr lang="lv-LV" sz="2800" dirty="0" err="1" smtClean="0"/>
              <a:t>kind</a:t>
            </a:r>
            <a:r>
              <a:rPr lang="lv-LV" sz="2800" dirty="0" smtClean="0"/>
              <a:t> </a:t>
            </a:r>
            <a:r>
              <a:rPr lang="lv-LV" sz="2800" dirty="0" err="1" smtClean="0"/>
              <a:t>of</a:t>
            </a:r>
            <a:r>
              <a:rPr lang="lv-LV" sz="2800" dirty="0" smtClean="0"/>
              <a:t> </a:t>
            </a:r>
            <a:r>
              <a:rPr lang="lv-LV" sz="2800" dirty="0" err="1" smtClean="0"/>
              <a:t>the</a:t>
            </a:r>
            <a:r>
              <a:rPr lang="lv-LV" sz="2800" dirty="0" smtClean="0"/>
              <a:t> </a:t>
            </a:r>
            <a:r>
              <a:rPr lang="lv-LV" sz="2800" dirty="0" err="1" smtClean="0"/>
              <a:t>older</a:t>
            </a:r>
            <a:r>
              <a:rPr lang="lv-LV" sz="2800" dirty="0" smtClean="0"/>
              <a:t> </a:t>
            </a:r>
            <a:r>
              <a:rPr lang="lv-LV" sz="2800" dirty="0" err="1" smtClean="0"/>
              <a:t>persons</a:t>
            </a:r>
            <a:r>
              <a:rPr lang="lv-LV" sz="2800" dirty="0" smtClean="0"/>
              <a:t>?</a:t>
            </a:r>
            <a:r>
              <a:rPr lang="en-GB" sz="2800" dirty="0" smtClean="0"/>
              <a:t> </a:t>
            </a:r>
            <a:endParaRPr lang="lv-LV" sz="2800" dirty="0" smtClean="0"/>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endParaRPr lang="lv-LV" sz="3600" dirty="0" smtClean="0">
              <a:solidFill>
                <a:srgbClr val="002060"/>
              </a:solidFill>
            </a:endParaRPr>
          </a:p>
          <a:p>
            <a:pPr algn="ctr"/>
            <a:endParaRPr lang="fr-CH" sz="3600"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564" y="620688"/>
            <a:ext cx="3316123" cy="962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2285984" y="4096226"/>
            <a:ext cx="3071834" cy="369332"/>
          </a:xfrm>
          <a:prstGeom prst="rect">
            <a:avLst/>
          </a:prstGeom>
        </p:spPr>
        <p:txBody>
          <a:bodyPr wrap="square">
            <a:spAutoFit/>
          </a:bodyPr>
          <a:lstStyle/>
          <a:p>
            <a:endParaRPr lang="lv-LV" dirty="0"/>
          </a:p>
        </p:txBody>
      </p:sp>
    </p:spTree>
    <p:extLst>
      <p:ext uri="{BB962C8B-B14F-4D97-AF65-F5344CB8AC3E}">
        <p14:creationId xmlns:p14="http://schemas.microsoft.com/office/powerpoint/2010/main" val="11687179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367</TotalTime>
  <Words>1139</Words>
  <Application>Microsoft Office PowerPoint</Application>
  <PresentationFormat>On-screen Show (4:3)</PresentationFormat>
  <Paragraphs>152</Paragraphs>
  <Slides>24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 Unicode MS</vt:lpstr>
      <vt:lpstr>Arial</vt:lpstr>
      <vt:lpstr>Calibri</vt:lpstr>
      <vt:lpstr>Georgia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Word cloud of successful practices</vt:lpstr>
      <vt:lpstr>Word cloud of unsuccessful practices</vt:lpstr>
      <vt:lpstr>PowerPoint Presentation</vt:lpstr>
      <vt:lpstr>PowerPoint Presentation</vt:lpstr>
      <vt:lpstr>PowerPoint Presentation</vt:lpstr>
    </vt:vector>
  </TitlesOfParts>
  <Company>UNIFR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CASTRO HERRERO Laia</dc:creator>
  <cp:lastModifiedBy>Krista Brantevica</cp:lastModifiedBy>
  <cp:revision>44</cp:revision>
  <dcterms:created xsi:type="dcterms:W3CDTF">2013-11-18T14:07:31Z</dcterms:created>
  <dcterms:modified xsi:type="dcterms:W3CDTF">2014-12-18T05:37:04Z</dcterms:modified>
</cp:coreProperties>
</file>