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media/image18.jpg" ContentType="image/jpeg"/>
  <Override PartName="/ppt/media/image31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2"/>
  </p:handoutMasterIdLst>
  <p:sldIdLst>
    <p:sldId id="259" r:id="rId2"/>
    <p:sldId id="258" r:id="rId3"/>
    <p:sldId id="275" r:id="rId4"/>
    <p:sldId id="260" r:id="rId5"/>
    <p:sldId id="263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8" r:id="rId21"/>
  </p:sldIdLst>
  <p:sldSz cx="9144000" cy="6858000" type="screen4x3"/>
  <p:notesSz cx="6735763" cy="9866313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203-4701-ACA7-B386137C072F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203-4701-ACA7-B386137C072F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203-4701-ACA7-B386137C072F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203-4701-ACA7-B386137C072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Skolas</c:v>
                </c:pt>
                <c:pt idx="1">
                  <c:v>PII</c:v>
                </c:pt>
                <c:pt idx="2">
                  <c:v>VSAC un BN</c:v>
                </c:pt>
                <c:pt idx="3">
                  <c:v>Citur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66</c:v>
                </c:pt>
                <c:pt idx="1">
                  <c:v>41</c:v>
                </c:pt>
                <c:pt idx="2">
                  <c:v>14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203-4701-ACA7-B386137C072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8B56E-C014-48AC-A222-17CC59461550}" type="datetimeFigureOut">
              <a:rPr lang="lv-LV" smtClean="0"/>
              <a:t>19.11.2019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F714A-253C-4FD4-B053-56917FA7A97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18247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rmais slaid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26621" y="2964317"/>
            <a:ext cx="7576457" cy="15505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 dirty="0"/>
              <a:t>virsraksts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755571" y="4595813"/>
            <a:ext cx="4547054" cy="138044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 dirty="0"/>
              <a:t>Vārds uzvārds</a:t>
            </a:r>
          </a:p>
          <a:p>
            <a:pPr lvl="0"/>
            <a:r>
              <a:rPr lang="lv-LV" dirty="0"/>
              <a:t>Departamenta</a:t>
            </a:r>
          </a:p>
          <a:p>
            <a:pPr lvl="0"/>
            <a:r>
              <a:rPr lang="lv-LV" dirty="0"/>
              <a:t>inspektors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967592" y="6205538"/>
            <a:ext cx="5167313" cy="3422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lv-LV" dirty="0"/>
              <a:t>2015. gada </a:t>
            </a:r>
            <a:r>
              <a:rPr lang="lv-LV" dirty="0" err="1"/>
              <a:t>XX.mēnesis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377836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eig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4487863"/>
            <a:ext cx="9144000" cy="11509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altLang="lv-LV" sz="2400" b="1">
                <a:solidFill>
                  <a:srgbClr val="639729"/>
                </a:solidFill>
                <a:ea typeface="MS PGothic" pitchFamily="34" charset="-128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2656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0" y="365126"/>
            <a:ext cx="6743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7EFB524-97D2-48E4-8C69-619D1A7471B3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896322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7EFB524-97D2-48E4-8C69-619D1A7471B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80698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7156" y="365126"/>
            <a:ext cx="6768193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7EFB524-97D2-48E4-8C69-619D1A7471B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81829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0635" y="365126"/>
            <a:ext cx="669590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7EFB524-97D2-48E4-8C69-619D1A7471B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6761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65126"/>
            <a:ext cx="668655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7EFB524-97D2-48E4-8C69-619D1A7471B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84655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7EFB524-97D2-48E4-8C69-619D1A7471B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87643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341438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41638"/>
            <a:ext cx="2949178" cy="2927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7EFB524-97D2-48E4-8C69-619D1A7471B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18657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355272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55472"/>
            <a:ext cx="2949178" cy="29135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7EFB524-97D2-48E4-8C69-619D1A7471B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08715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228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" y="2964317"/>
            <a:ext cx="9144000" cy="1550534"/>
          </a:xfrm>
        </p:spPr>
        <p:txBody>
          <a:bodyPr/>
          <a:lstStyle/>
          <a:p>
            <a:r>
              <a:rPr lang="lv-LV" dirty="0"/>
              <a:t>Bērnu tiesību ievērošana institūcijās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187216" y="4595812"/>
            <a:ext cx="4756343" cy="1380444"/>
          </a:xfrm>
        </p:spPr>
        <p:txBody>
          <a:bodyPr/>
          <a:lstStyle/>
          <a:p>
            <a:r>
              <a:rPr lang="lv-LV" sz="1600" dirty="0"/>
              <a:t>Valsts bērnu tiesību aizsardzības inspekcijas</a:t>
            </a:r>
          </a:p>
          <a:p>
            <a:r>
              <a:rPr lang="lv-LV" sz="1600" dirty="0"/>
              <a:t>Bērnu tiesību aizsardzības departamenta</a:t>
            </a:r>
          </a:p>
          <a:p>
            <a:r>
              <a:rPr lang="lv-LV" sz="1600" dirty="0"/>
              <a:t>Galvenais inspektors Andris Ārgalis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lv-LV" dirty="0"/>
              <a:t>2019.gada 13.novembris</a:t>
            </a:r>
          </a:p>
        </p:txBody>
      </p:sp>
    </p:spTree>
    <p:extLst>
      <p:ext uri="{BB962C8B-B14F-4D97-AF65-F5344CB8AC3E}">
        <p14:creationId xmlns:p14="http://schemas.microsoft.com/office/powerpoint/2010/main" val="84856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solidFill>
                  <a:schemeClr val="accent6">
                    <a:lumMod val="75000"/>
                  </a:schemeClr>
                </a:solidFill>
              </a:rPr>
              <a:t>Saskarsme – labā prakse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Pozitīvas attiecības (</a:t>
            </a:r>
            <a:r>
              <a:rPr lang="lv-LV" i="1" dirty="0"/>
              <a:t>V:V, D:V, D:D</a:t>
            </a:r>
            <a:r>
              <a:rPr lang="lv-LV" dirty="0"/>
              <a:t>);</a:t>
            </a:r>
          </a:p>
          <a:p>
            <a:r>
              <a:rPr lang="lv-LV" dirty="0"/>
              <a:t>Prasmju pilnveidošana saskarsmē;</a:t>
            </a:r>
          </a:p>
          <a:p>
            <a:r>
              <a:rPr lang="lv-LV" dirty="0"/>
              <a:t>Savlaicīga konfliktsituāciju risināšana;</a:t>
            </a:r>
          </a:p>
          <a:p>
            <a:r>
              <a:rPr lang="lv-LV" dirty="0"/>
              <a:t>Padomu sniegšana;</a:t>
            </a:r>
          </a:p>
          <a:p>
            <a:r>
              <a:rPr lang="lv-LV" dirty="0"/>
              <a:t>Kopīgi pasākumi, saliedēšanās, kopīgs darbs;</a:t>
            </a:r>
          </a:p>
          <a:p>
            <a:r>
              <a:rPr lang="lv-LV" dirty="0"/>
              <a:t>Atbalsts darbiniekiem.</a:t>
            </a:r>
          </a:p>
          <a:p>
            <a:endParaRPr lang="lv-LV" dirty="0"/>
          </a:p>
          <a:p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595" y="230190"/>
            <a:ext cx="1329991" cy="94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9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solidFill>
                  <a:srgbClr val="C00000"/>
                </a:solidFill>
              </a:rPr>
              <a:t>Saskarsme – problemātika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Vardarbīgas vienaudžu attiecības;</a:t>
            </a:r>
          </a:p>
          <a:p>
            <a:r>
              <a:rPr lang="lv-LV" dirty="0"/>
              <a:t>Vardarbība no personāla puses (LAPK 172.</a:t>
            </a:r>
            <a:r>
              <a:rPr lang="lv-LV" baseline="30000" dirty="0"/>
              <a:t>2</a:t>
            </a:r>
            <a:r>
              <a:rPr lang="lv-LV" dirty="0"/>
              <a:t>);</a:t>
            </a:r>
          </a:p>
          <a:p>
            <a:r>
              <a:rPr lang="lv-LV" dirty="0"/>
              <a:t>Ilgstoši bērnu konflikti;</a:t>
            </a:r>
          </a:p>
          <a:p>
            <a:r>
              <a:rPr lang="lv-LV" dirty="0"/>
              <a:t>Darbinieku savstarpējie konflikti, kuros tiek iesaistīti bērni;</a:t>
            </a:r>
          </a:p>
          <a:p>
            <a:r>
              <a:rPr lang="lv-LV" dirty="0"/>
              <a:t>Saskarsmes pārkāpumu ignorēšana;</a:t>
            </a:r>
          </a:p>
          <a:p>
            <a:r>
              <a:rPr lang="lv-LV" dirty="0"/>
              <a:t>Nepietiekams atbalsts darbiniekiem.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595" y="230190"/>
            <a:ext cx="1329991" cy="94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3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solidFill>
                  <a:schemeClr val="accent6">
                    <a:lumMod val="75000"/>
                  </a:schemeClr>
                </a:solidFill>
              </a:rPr>
              <a:t>Izaugsme, vide – pozitīvā prakse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Sakopta, tīra teritorija, ēka, istabas;</a:t>
            </a:r>
          </a:p>
          <a:p>
            <a:r>
              <a:rPr lang="lv-LV" dirty="0"/>
              <a:t>Iespēja individualizēt savu telpu;</a:t>
            </a:r>
          </a:p>
          <a:p>
            <a:r>
              <a:rPr lang="lv-LV" dirty="0"/>
              <a:t>Prasmju apgūšana attiecībā uz tīru, kārtīgu vidi un </a:t>
            </a:r>
            <a:r>
              <a:rPr lang="lv-LV" dirty="0" err="1"/>
              <a:t>pašaprūpi</a:t>
            </a:r>
            <a:r>
              <a:rPr lang="lv-LV" dirty="0"/>
              <a:t>;</a:t>
            </a:r>
          </a:p>
          <a:p>
            <a:r>
              <a:rPr lang="lv-LV" dirty="0"/>
              <a:t>Iespēja jēgpilni pavadīt laiku ārā (sportot, spēlēties, zīmēt </a:t>
            </a:r>
            <a:r>
              <a:rPr lang="lv-LV" dirty="0" err="1"/>
              <a:t>utml</a:t>
            </a:r>
            <a:r>
              <a:rPr lang="lv-LV" dirty="0"/>
              <a:t>.);</a:t>
            </a:r>
          </a:p>
          <a:p>
            <a:r>
              <a:rPr lang="lv-LV" dirty="0"/>
              <a:t>Iespēja iegūt jaunas un pilnveidot esošās prasmes;</a:t>
            </a:r>
          </a:p>
          <a:p>
            <a:endParaRPr lang="lv-LV" dirty="0"/>
          </a:p>
          <a:p>
            <a:endParaRPr lang="lv-LV" dirty="0"/>
          </a:p>
          <a:p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9" t="11600" r="29334" b="11800"/>
          <a:stretch/>
        </p:blipFill>
        <p:spPr>
          <a:xfrm>
            <a:off x="7769133" y="230190"/>
            <a:ext cx="947496" cy="116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3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solidFill>
                  <a:srgbClr val="C00000"/>
                </a:solidFill>
              </a:rPr>
              <a:t>Izaugsme, </a:t>
            </a:r>
            <a:br>
              <a:rPr lang="lv-LV" b="1" dirty="0">
                <a:solidFill>
                  <a:srgbClr val="C00000"/>
                </a:solidFill>
              </a:rPr>
            </a:br>
            <a:r>
              <a:rPr lang="lv-LV" b="1" dirty="0">
                <a:solidFill>
                  <a:srgbClr val="C00000"/>
                </a:solidFill>
              </a:rPr>
              <a:t>vide - problemātika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Nekopta teritorija, bojāts inventārs;</a:t>
            </a:r>
          </a:p>
          <a:p>
            <a:r>
              <a:rPr lang="lv-LV" dirty="0"/>
              <a:t>Trūkst personīgo mantu;</a:t>
            </a:r>
          </a:p>
          <a:p>
            <a:r>
              <a:rPr lang="lv-LV" dirty="0"/>
              <a:t>Neatbilstošs pakalpojums;</a:t>
            </a:r>
          </a:p>
          <a:p>
            <a:r>
              <a:rPr lang="lv-LV" dirty="0"/>
              <a:t>Tiesību uz privāto dzīvi pārkāpumi;</a:t>
            </a:r>
          </a:p>
          <a:p>
            <a:r>
              <a:rPr lang="lv-LV" dirty="0"/>
              <a:t>Bīstami priekšmeti teritorijā (konstrukcijas, šļirces </a:t>
            </a:r>
            <a:r>
              <a:rPr lang="lv-LV" dirty="0" err="1"/>
              <a:t>utml</a:t>
            </a:r>
            <a:r>
              <a:rPr lang="lv-LV" dirty="0"/>
              <a:t>.);</a:t>
            </a:r>
          </a:p>
          <a:p>
            <a:r>
              <a:rPr lang="lv-LV" dirty="0"/>
              <a:t>Nepietiekami veicinātas prasmes uz tīru vidi, </a:t>
            </a:r>
            <a:r>
              <a:rPr lang="lv-LV" dirty="0" err="1"/>
              <a:t>pašaprūpi</a:t>
            </a:r>
            <a:r>
              <a:rPr lang="lv-LV" dirty="0"/>
              <a:t>;</a:t>
            </a:r>
          </a:p>
          <a:p>
            <a:r>
              <a:rPr lang="lv-LV" dirty="0"/>
              <a:t>Bezmērķīga laika pavadīšana (agresija, vienas un tās pašas rotaļlietas, TV, dators, likumpārkāpumi </a:t>
            </a:r>
            <a:r>
              <a:rPr lang="lv-LV" dirty="0" err="1"/>
              <a:t>utml</a:t>
            </a:r>
            <a:r>
              <a:rPr lang="lv-LV" dirty="0"/>
              <a:t>.).</a:t>
            </a:r>
          </a:p>
          <a:p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9" t="11600" r="29334" b="11800"/>
          <a:stretch/>
        </p:blipFill>
        <p:spPr>
          <a:xfrm>
            <a:off x="7769133" y="230190"/>
            <a:ext cx="947496" cy="116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38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000" b="1" dirty="0">
                <a:solidFill>
                  <a:schemeClr val="accent6">
                    <a:lumMod val="75000"/>
                  </a:schemeClr>
                </a:solidFill>
              </a:rPr>
              <a:t>Dokumentācija – labā prakse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Ir izstrādāti nepieciešamie iekšējie normatīvie akti;</a:t>
            </a:r>
          </a:p>
          <a:p>
            <a:r>
              <a:rPr lang="lv-LV" dirty="0"/>
              <a:t>Ir dokumentācija saistībā ar problēmsituāciju risināšanu;</a:t>
            </a:r>
          </a:p>
          <a:p>
            <a:r>
              <a:rPr lang="lv-LV" dirty="0"/>
              <a:t>Atbilstošas personu lietas.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461" y="230190"/>
            <a:ext cx="1109205" cy="115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7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600" b="1" dirty="0">
                <a:solidFill>
                  <a:srgbClr val="C00000"/>
                </a:solidFill>
              </a:rPr>
              <a:t>Dokumentācija - problemātika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Nav izstrādāta un padarīta zināma bērnu sūdzību iesniegšanas un izskatīšanas kārtība;</a:t>
            </a:r>
          </a:p>
          <a:p>
            <a:r>
              <a:rPr lang="lv-LV" dirty="0"/>
              <a:t>Trūkst dokumenti bērnu personu lietās;</a:t>
            </a:r>
          </a:p>
          <a:p>
            <a:r>
              <a:rPr lang="lv-LV" dirty="0"/>
              <a:t>Nav vai nepilnīgi fiksēta problēmsituācijas risināšanas gaita.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461" y="230190"/>
            <a:ext cx="1109205" cy="115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34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solidFill>
                  <a:schemeClr val="accent6">
                    <a:lumMod val="75000"/>
                  </a:schemeClr>
                </a:solidFill>
              </a:rPr>
              <a:t>Tiesisko interešu nodrošināšana – labā prakse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76901"/>
            <a:ext cx="7886700" cy="4351338"/>
          </a:xfrm>
        </p:spPr>
        <p:txBody>
          <a:bodyPr/>
          <a:lstStyle/>
          <a:p>
            <a:r>
              <a:rPr lang="lv-LV" dirty="0"/>
              <a:t>Kompetento institūciju informēšana likumpārkāpumu gadījumā;</a:t>
            </a:r>
          </a:p>
          <a:p>
            <a:r>
              <a:rPr lang="lv-LV" dirty="0"/>
              <a:t>Tiesisko interešu pārstāvība;</a:t>
            </a:r>
          </a:p>
          <a:p>
            <a:r>
              <a:rPr lang="lv-LV" dirty="0"/>
              <a:t>Pabalstu, sociālo garantiju «apguve»;</a:t>
            </a:r>
          </a:p>
          <a:p>
            <a:r>
              <a:rPr lang="lv-LV" dirty="0"/>
              <a:t>Ģimeniskas vides nodrošināšana;</a:t>
            </a:r>
          </a:p>
          <a:p>
            <a:r>
              <a:rPr lang="lv-LV" dirty="0"/>
              <a:t>Sagatavošana pieaugušā dzīvei.</a:t>
            </a:r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600" y="210702"/>
            <a:ext cx="817205" cy="81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0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49" y="365126"/>
            <a:ext cx="7056155" cy="1325563"/>
          </a:xfrm>
        </p:spPr>
        <p:txBody>
          <a:bodyPr/>
          <a:lstStyle/>
          <a:p>
            <a:r>
              <a:rPr lang="lv-LV" b="1" dirty="0">
                <a:solidFill>
                  <a:srgbClr val="C00000"/>
                </a:solidFill>
              </a:rPr>
              <a:t>Tiesisko interešu nodrošināšana – problemātika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76901"/>
            <a:ext cx="7886700" cy="4351338"/>
          </a:xfrm>
        </p:spPr>
        <p:txBody>
          <a:bodyPr/>
          <a:lstStyle/>
          <a:p>
            <a:r>
              <a:rPr lang="lv-LV" dirty="0"/>
              <a:t>Neinformē vai nepietiekami informē kompetentās iestādes par notikušu likumpārkāpumu;</a:t>
            </a:r>
          </a:p>
          <a:p>
            <a:r>
              <a:rPr lang="lv-LV" dirty="0"/>
              <a:t>Nerisina vai nepietiekami risina jautājumus, kas saistīti ar grūtniecības iestāšanos;</a:t>
            </a:r>
          </a:p>
          <a:p>
            <a:r>
              <a:rPr lang="lv-LV" dirty="0"/>
              <a:t>Nerisina vai nepietiekami risina jautājumus, kas bērnu skars pēc pilngadības sasniegšanas.</a:t>
            </a:r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600" y="210702"/>
            <a:ext cx="817205" cy="81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7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Aktualitātes BTP veikšanā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617" y="2043127"/>
            <a:ext cx="2223361" cy="22233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05952" y="4266487"/>
            <a:ext cx="3580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/>
              <a:t>No 2018.gada aprīļa VBTAI neinformē par pārbaudes veikšanu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8" t="15260" r="16968" b="16264"/>
          <a:stretch/>
        </p:blipFill>
        <p:spPr>
          <a:xfrm>
            <a:off x="5341121" y="2184859"/>
            <a:ext cx="1871529" cy="19398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92466" y="4260077"/>
            <a:ext cx="2768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/>
              <a:t>Uzsākts darbs pie pārbaužu metodikas pilnveides</a:t>
            </a:r>
          </a:p>
        </p:txBody>
      </p:sp>
    </p:spTree>
    <p:extLst>
      <p:ext uri="{BB962C8B-B14F-4D97-AF65-F5344CB8AC3E}">
        <p14:creationId xmlns:p14="http://schemas.microsoft.com/office/powerpoint/2010/main" val="389693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Pārbaužu metodikas pilnveide - vīzija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8" t="15260" r="16968" b="16264"/>
          <a:stretch/>
        </p:blipFill>
        <p:spPr>
          <a:xfrm>
            <a:off x="6999005" y="57959"/>
            <a:ext cx="1871529" cy="1939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0" t="20807" r="16783" b="21320"/>
          <a:stretch/>
        </p:blipFill>
        <p:spPr>
          <a:xfrm>
            <a:off x="2784259" y="2547676"/>
            <a:ext cx="1501456" cy="14175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5" r="18649"/>
          <a:stretch/>
        </p:blipFill>
        <p:spPr>
          <a:xfrm>
            <a:off x="529839" y="2393022"/>
            <a:ext cx="1700614" cy="18198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8923" y="4212875"/>
            <a:ext cx="2042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/>
              <a:t>Konkrēti pārbaudes objekti un izpildes kritēriji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3764" y="4253530"/>
            <a:ext cx="2042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/>
              <a:t>Institūcijas laika un resursu ietaupīšana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6" r="8250" b="33333"/>
          <a:stretch/>
        </p:blipFill>
        <p:spPr>
          <a:xfrm>
            <a:off x="4907653" y="2433893"/>
            <a:ext cx="1765144" cy="16480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40475" y="4305208"/>
            <a:ext cx="2042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/>
              <a:t>Atgriezeniskā saite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4" t="22586" r="30625" b="24418"/>
          <a:stretch/>
        </p:blipFill>
        <p:spPr>
          <a:xfrm>
            <a:off x="6897396" y="2503587"/>
            <a:ext cx="1934148" cy="174994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913546" y="4305208"/>
            <a:ext cx="2042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/>
              <a:t>Ātrāks, efektīvāks process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435551" y="2136448"/>
            <a:ext cx="0" cy="334140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623492" y="2136448"/>
            <a:ext cx="0" cy="334140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04517" y="2136448"/>
            <a:ext cx="0" cy="334140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25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Inspekcijas «darba lauks» BTP darbā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69" y="1273405"/>
            <a:ext cx="7861991" cy="480367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927" y="2832784"/>
            <a:ext cx="1073293" cy="10732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05307" y="3675244"/>
            <a:ext cx="993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>
                <a:solidFill>
                  <a:schemeClr val="bg1"/>
                </a:solidFill>
              </a:rPr>
              <a:t>Skolas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48062" y1="36047" x2="54264" y2="4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392" y="3269395"/>
            <a:ext cx="1073293" cy="10732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55706" y="4061771"/>
            <a:ext cx="1996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>
                <a:solidFill>
                  <a:schemeClr val="bg1"/>
                </a:solidFill>
              </a:rPr>
              <a:t>Bērnudārzi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44643" y1="36607" x2="54911" y2="383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396" y="3410689"/>
            <a:ext cx="931999" cy="9319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46665" y="4136909"/>
            <a:ext cx="755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>
                <a:solidFill>
                  <a:schemeClr val="bg1"/>
                </a:solidFill>
              </a:rPr>
              <a:t>BUP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45982" y1="35714" x2="55804" y2="433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914" y="1955355"/>
            <a:ext cx="931999" cy="9319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20381" y="2639594"/>
            <a:ext cx="153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>
                <a:solidFill>
                  <a:schemeClr val="bg1"/>
                </a:solidFill>
              </a:rPr>
              <a:t>Nometnes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46429" y1="38393" x2="54464" y2="40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909" y="3983097"/>
            <a:ext cx="931999" cy="9319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567958" y="4754446"/>
            <a:ext cx="2579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000" b="1" dirty="0">
                <a:solidFill>
                  <a:schemeClr val="bg1"/>
                </a:solidFill>
              </a:rPr>
              <a:t>Ārpusģimenes aprūpes </a:t>
            </a:r>
            <a:r>
              <a:rPr lang="lv-LV" sz="2000" b="1" dirty="0" err="1">
                <a:solidFill>
                  <a:schemeClr val="bg1"/>
                </a:solidFill>
              </a:rPr>
              <a:t>iest</a:t>
            </a:r>
            <a:r>
              <a:rPr lang="lv-LV" sz="20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48214" y1="34821" x2="52679" y2="415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083" y="2263765"/>
            <a:ext cx="931999" cy="9319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69719" y="2915452"/>
            <a:ext cx="1031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>
                <a:solidFill>
                  <a:schemeClr val="bg1"/>
                </a:solidFill>
              </a:rPr>
              <a:t>Krīzes centri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665" y="1613930"/>
            <a:ext cx="1073293" cy="107329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377377" y="2407636"/>
            <a:ext cx="1321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000" b="1" dirty="0">
                <a:solidFill>
                  <a:schemeClr val="bg1"/>
                </a:solidFill>
              </a:rPr>
              <a:t>Deju studijas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462" y="3226324"/>
            <a:ext cx="1073293" cy="107329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550954" y="3969233"/>
            <a:ext cx="1100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000" b="1" dirty="0">
                <a:solidFill>
                  <a:schemeClr val="bg1"/>
                </a:solidFill>
              </a:rPr>
              <a:t>Sporta skolas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46512" y1="37984" x2="55039" y2="4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104" y="2935673"/>
            <a:ext cx="1073293" cy="107329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503760" y="3716009"/>
            <a:ext cx="1977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>
                <a:solidFill>
                  <a:schemeClr val="bg1"/>
                </a:solidFill>
              </a:rPr>
              <a:t>Nodibinājumi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38268" y="6545900"/>
            <a:ext cx="4076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/>
              <a:t>Ilustratīvs attēls. Nav saistīts ar iestāžu faktisko atrašanās vietu.</a:t>
            </a:r>
          </a:p>
        </p:txBody>
      </p:sp>
    </p:spTree>
    <p:extLst>
      <p:ext uri="{BB962C8B-B14F-4D97-AF65-F5344CB8AC3E}">
        <p14:creationId xmlns:p14="http://schemas.microsoft.com/office/powerpoint/2010/main" val="381762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6" grpId="0"/>
      <p:bldP spid="18" grpId="0"/>
      <p:bldP spid="20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" y="2964317"/>
            <a:ext cx="9144000" cy="1550534"/>
          </a:xfrm>
        </p:spPr>
        <p:txBody>
          <a:bodyPr/>
          <a:lstStyle/>
          <a:p>
            <a:r>
              <a:rPr lang="lv-LV" dirty="0"/>
              <a:t>Paldies par uzmanību!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697084" y="6022765"/>
            <a:ext cx="1749829" cy="342219"/>
          </a:xfrm>
        </p:spPr>
        <p:txBody>
          <a:bodyPr/>
          <a:lstStyle/>
          <a:p>
            <a:r>
              <a:rPr lang="lv-LV" dirty="0" err="1"/>
              <a:t>pasts@bti.gov.lv</a:t>
            </a:r>
            <a:endParaRPr lang="lv-LV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697084" y="5800990"/>
            <a:ext cx="1749829" cy="342219"/>
          </a:xfrm>
        </p:spPr>
        <p:txBody>
          <a:bodyPr/>
          <a:lstStyle/>
          <a:p>
            <a:r>
              <a:rPr lang="lv-LV" dirty="0"/>
              <a:t>67359128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424529" y="6263653"/>
            <a:ext cx="2294941" cy="342219"/>
          </a:xfrm>
        </p:spPr>
        <p:txBody>
          <a:bodyPr/>
          <a:lstStyle/>
          <a:p>
            <a:r>
              <a:rPr lang="lv-LV" dirty="0"/>
              <a:t>Ventspils iela 53, Rīga</a:t>
            </a:r>
          </a:p>
        </p:txBody>
      </p:sp>
    </p:spTree>
    <p:extLst>
      <p:ext uri="{BB962C8B-B14F-4D97-AF65-F5344CB8AC3E}">
        <p14:creationId xmlns:p14="http://schemas.microsoft.com/office/powerpoint/2010/main" val="24319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Vispārīga statistika no 13.11.2018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29" r="7680" b="14766"/>
          <a:stretch/>
        </p:blipFill>
        <p:spPr>
          <a:xfrm>
            <a:off x="381640" y="2221212"/>
            <a:ext cx="1485332" cy="13842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640" y="3666633"/>
            <a:ext cx="1294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/>
              <a:t>1379 </a:t>
            </a:r>
          </a:p>
          <a:p>
            <a:pPr algn="ctr"/>
            <a:r>
              <a:rPr lang="lv-LV" dirty="0"/>
              <a:t>iesniegumi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0" t="11360" r="21354" b="11281"/>
          <a:stretch/>
        </p:blipFill>
        <p:spPr>
          <a:xfrm>
            <a:off x="2166067" y="2221212"/>
            <a:ext cx="1005947" cy="13289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4485" y="3665548"/>
            <a:ext cx="1949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/>
              <a:t>338</a:t>
            </a:r>
          </a:p>
          <a:p>
            <a:pPr algn="ctr"/>
            <a:r>
              <a:rPr lang="lv-LV" dirty="0"/>
              <a:t>dienesta ziņojumi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1" r="32523"/>
          <a:stretch/>
        </p:blipFill>
        <p:spPr>
          <a:xfrm>
            <a:off x="3596487" y="2216502"/>
            <a:ext cx="1432027" cy="13842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77430" y="3665548"/>
            <a:ext cx="194911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/>
              <a:t>8609</a:t>
            </a:r>
          </a:p>
          <a:p>
            <a:pPr algn="ctr"/>
            <a:r>
              <a:rPr lang="lv-LV" dirty="0"/>
              <a:t>zvani uzticības tālrunim</a:t>
            </a:r>
          </a:p>
          <a:p>
            <a:pPr algn="ctr"/>
            <a:r>
              <a:rPr lang="lv-LV" sz="1200" dirty="0"/>
              <a:t>(līdz 2019.gada </a:t>
            </a:r>
            <a:r>
              <a:rPr lang="lv-LV" sz="1200" dirty="0" err="1"/>
              <a:t>sept.beigām</a:t>
            </a:r>
            <a:r>
              <a:rPr lang="lv-LV" sz="1200" dirty="0"/>
              <a:t>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699" y="2179594"/>
            <a:ext cx="1516003" cy="15160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28145" y="3711714"/>
            <a:ext cx="1949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/>
              <a:t>225</a:t>
            </a:r>
          </a:p>
          <a:p>
            <a:pPr algn="ctr"/>
            <a:r>
              <a:rPr lang="lv-LV" dirty="0"/>
              <a:t>Konsultatīvās nodaļas konsultācijas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3" t="8473" r="13933" b="44922"/>
          <a:stretch/>
        </p:blipFill>
        <p:spPr>
          <a:xfrm>
            <a:off x="7208665" y="2519463"/>
            <a:ext cx="1642517" cy="114608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121322" y="3695597"/>
            <a:ext cx="19491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/>
              <a:t>46</a:t>
            </a:r>
          </a:p>
          <a:p>
            <a:pPr algn="ctr"/>
            <a:r>
              <a:rPr lang="lv-LV" dirty="0"/>
              <a:t>Administratīvo pārkāpumu lietas</a:t>
            </a:r>
          </a:p>
        </p:txBody>
      </p:sp>
    </p:spTree>
    <p:extLst>
      <p:ext uri="{BB962C8B-B14F-4D97-AF65-F5344CB8AC3E}">
        <p14:creationId xmlns:p14="http://schemas.microsoft.com/office/powerpoint/2010/main" val="400120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Statistika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433" y="1462089"/>
            <a:ext cx="5270337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lv-LV" dirty="0"/>
              <a:t>Laika periodā no 13.11.2018. līdz 13.11.2019.veikta 161 bērnu tiesību ievērošanas pārbaude (BTP).</a:t>
            </a:r>
          </a:p>
          <a:p>
            <a:pPr marL="514350" indent="-514350">
              <a:buFont typeface="+mj-lt"/>
              <a:buAutoNum type="arabicPeriod"/>
            </a:pPr>
            <a:r>
              <a:rPr lang="lv-LV" dirty="0"/>
              <a:t>No tām:</a:t>
            </a:r>
          </a:p>
          <a:p>
            <a:r>
              <a:rPr lang="lv-LV" dirty="0"/>
              <a:t>66 BTP skolās;</a:t>
            </a:r>
          </a:p>
          <a:p>
            <a:r>
              <a:rPr lang="lv-LV" dirty="0"/>
              <a:t>41 BTP bērnudārzos;</a:t>
            </a:r>
          </a:p>
          <a:p>
            <a:r>
              <a:rPr lang="lv-LV" dirty="0"/>
              <a:t>14 BTP VSAC un bērnu namos;</a:t>
            </a:r>
          </a:p>
          <a:p>
            <a:r>
              <a:rPr lang="lv-LV" dirty="0"/>
              <a:t>40 BTP citur (BUP, nometnes, biedrības u.c.).</a:t>
            </a:r>
          </a:p>
        </p:txBody>
      </p:sp>
      <p:graphicFrame>
        <p:nvGraphicFramePr>
          <p:cNvPr id="7" name="Char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919915"/>
              </p:ext>
            </p:extLst>
          </p:nvPr>
        </p:nvGraphicFramePr>
        <p:xfrm>
          <a:off x="3781425" y="1462089"/>
          <a:ext cx="5949564" cy="3966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484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Pārbaužu veidi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97" y="2395270"/>
            <a:ext cx="1492235" cy="1492235"/>
          </a:xfrm>
        </p:spPr>
      </p:pic>
      <p:sp>
        <p:nvSpPr>
          <p:cNvPr id="5" name="TextBox 4"/>
          <p:cNvSpPr txBox="1"/>
          <p:nvPr/>
        </p:nvSpPr>
        <p:spPr>
          <a:xfrm>
            <a:off x="295368" y="3958853"/>
            <a:ext cx="2201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 dirty="0"/>
              <a:t>Pēc </a:t>
            </a:r>
          </a:p>
          <a:p>
            <a:pPr algn="ctr"/>
            <a:r>
              <a:rPr lang="lv-LV" b="1" dirty="0"/>
              <a:t>iesnieguma/sūdzības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2" t="32391" r="11306" b="29977"/>
          <a:stretch/>
        </p:blipFill>
        <p:spPr>
          <a:xfrm rot="3246114">
            <a:off x="4662919" y="2638443"/>
            <a:ext cx="2045342" cy="9804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7354" y="3923415"/>
            <a:ext cx="2460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/>
              <a:t>Padziļinātā pārbaude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786" y="2263869"/>
            <a:ext cx="1729641" cy="17296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69" b="32771" l="35553" r="648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20" t="4130" r="34393" b="66912"/>
          <a:stretch/>
        </p:blipFill>
        <p:spPr>
          <a:xfrm rot="7274259">
            <a:off x="3501978" y="3194747"/>
            <a:ext cx="347206" cy="3109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96172" y="3923415"/>
            <a:ext cx="912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/>
              <a:t>Plānotā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0" t="8574" r="64483" b="50412"/>
          <a:stretch/>
        </p:blipFill>
        <p:spPr>
          <a:xfrm>
            <a:off x="7202214" y="2395270"/>
            <a:ext cx="1479936" cy="14668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20022" y="3958853"/>
            <a:ext cx="1444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/>
              <a:t>Pēcpārbaude</a:t>
            </a:r>
          </a:p>
        </p:txBody>
      </p:sp>
    </p:spTree>
    <p:extLst>
      <p:ext uri="{BB962C8B-B14F-4D97-AF65-F5344CB8AC3E}">
        <p14:creationId xmlns:p14="http://schemas.microsoft.com/office/powerpoint/2010/main" val="252245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Pārbaudes objekti (galvenie)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" y="2647949"/>
            <a:ext cx="1371600" cy="1371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4103" y="401954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Drošība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142" y="2538411"/>
            <a:ext cx="2228971" cy="15906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94422" y="4010025"/>
            <a:ext cx="1181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Saskarsme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9" t="11600" r="29334" b="11800"/>
          <a:stretch/>
        </p:blipFill>
        <p:spPr>
          <a:xfrm>
            <a:off x="3886060" y="2354015"/>
            <a:ext cx="1352431" cy="16655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96434" y="4036544"/>
            <a:ext cx="1726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/>
              <a:t>Dzīves apstākļi,</a:t>
            </a:r>
          </a:p>
          <a:p>
            <a:pPr algn="ctr"/>
            <a:r>
              <a:rPr lang="lv-LV" dirty="0"/>
              <a:t>Izaugsme (vide)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267" y="2525488"/>
            <a:ext cx="1550779" cy="161651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69735" y="4022575"/>
            <a:ext cx="1733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/>
              <a:t>Dokumentācija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80549" y="4019549"/>
            <a:ext cx="1579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/>
              <a:t>Tiesisko interešu nodrošināšana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514" y="2525488"/>
            <a:ext cx="1398836" cy="139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0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Pārbaudes metodes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84" y="1457102"/>
            <a:ext cx="1677825" cy="16778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4499" y="3137730"/>
            <a:ext cx="252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/>
              <a:t>Aplūkošana/novērošana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561" y="1491509"/>
            <a:ext cx="1643418" cy="16434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62019" y="3137730"/>
            <a:ext cx="1485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/>
              <a:t>Komunikācija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6" b="10718"/>
          <a:stretch/>
        </p:blipFill>
        <p:spPr>
          <a:xfrm>
            <a:off x="6690333" y="1509913"/>
            <a:ext cx="1774933" cy="16066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53517" y="3131877"/>
            <a:ext cx="1648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 dirty="0"/>
              <a:t>Iepazīšanās ar dokumentāciju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1504" y="3838828"/>
            <a:ext cx="27602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Vai vide ir droša, patīkama?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Kāda ir darbinieku un bērnu saskarsme?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Kā darbinieki veic savus darba pienākumus?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Kā tiek risinātas problēmsituācijas?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51796" y="3838828"/>
            <a:ext cx="31683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Saruna ar </a:t>
            </a:r>
            <a:r>
              <a:rPr lang="lv-LV" b="1" dirty="0"/>
              <a:t>vadītāju</a:t>
            </a:r>
            <a:r>
              <a:rPr lang="lv-LV" dirty="0"/>
              <a:t> – par darba organizēšanu; pozitīvo; negatīvo; sūdzību (ja tāda ir) </a:t>
            </a:r>
            <a:r>
              <a:rPr lang="lv-LV" dirty="0" err="1"/>
              <a:t>utml</a:t>
            </a:r>
            <a:r>
              <a:rPr lang="lv-LV" dirty="0"/>
              <a:t>.;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Saruna ar </a:t>
            </a:r>
            <a:r>
              <a:rPr lang="lv-LV" b="1" dirty="0"/>
              <a:t>bērniem</a:t>
            </a:r>
            <a:r>
              <a:rPr lang="lv-LV" dirty="0"/>
              <a:t>, vai jūtas apmierināti; kas uzlabojams; kādas ir prasmes </a:t>
            </a:r>
            <a:r>
              <a:rPr lang="lv-LV" dirty="0" err="1"/>
              <a:t>utml</a:t>
            </a:r>
            <a:r>
              <a:rPr lang="lv-LV" dirty="0"/>
              <a:t>.;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Saruna ar </a:t>
            </a:r>
            <a:r>
              <a:rPr lang="lv-LV" b="1" dirty="0"/>
              <a:t>darbiniekiem</a:t>
            </a:r>
            <a:r>
              <a:rPr lang="lv-LV" dirty="0"/>
              <a:t> par darba pienākumiem un saskarsmi.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36822" y="3907629"/>
            <a:ext cx="26819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Iekšējie normatīvie akti;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Personu lietas;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Dokumentācija par problēmas risināšanu.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72422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 build="p"/>
      <p:bldP spid="11" grpId="0" build="p"/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0" y="418744"/>
            <a:ext cx="6743700" cy="1271945"/>
          </a:xfrm>
        </p:spPr>
        <p:txBody>
          <a:bodyPr/>
          <a:lstStyle/>
          <a:p>
            <a:r>
              <a:rPr lang="lv-LV" b="1" dirty="0">
                <a:solidFill>
                  <a:schemeClr val="accent6">
                    <a:lumMod val="75000"/>
                  </a:schemeClr>
                </a:solidFill>
              </a:rPr>
              <a:t>Bērnu drošība – labā prakse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Ierobežota trešo personu piekļuve telpām, teritorijai;</a:t>
            </a:r>
          </a:p>
          <a:p>
            <a:r>
              <a:rPr lang="lv-LV" dirty="0"/>
              <a:t>Nekavējoša reaģēšana likumpārkāpumu gadījumā;</a:t>
            </a:r>
          </a:p>
          <a:p>
            <a:r>
              <a:rPr lang="lv-LV" dirty="0"/>
              <a:t>Ierobežota patvaļīga iestādes pamešana;</a:t>
            </a:r>
          </a:p>
          <a:p>
            <a:r>
              <a:rPr lang="lv-LV" dirty="0"/>
              <a:t>Bērnu informēšana par drošības pasākumiem;</a:t>
            </a:r>
          </a:p>
          <a:p>
            <a:r>
              <a:rPr lang="lv-LV" dirty="0"/>
              <a:t>Personāla apmācības drošības jautājumos;</a:t>
            </a:r>
          </a:p>
          <a:p>
            <a:r>
              <a:rPr lang="lv-LV" dirty="0"/>
              <a:t>Uzstādīti satura filtri vai ierobežotas iespējas apmeklēt neatbilstošu saturu;</a:t>
            </a:r>
          </a:p>
          <a:p>
            <a:r>
              <a:rPr lang="lv-LV" dirty="0"/>
              <a:t>Pārbaudīts, vai kāds no personāla nav sodīts.</a:t>
            </a:r>
          </a:p>
          <a:p>
            <a:endParaRPr lang="lv-LV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310" y="283808"/>
            <a:ext cx="584140" cy="58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93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0" y="410198"/>
            <a:ext cx="6743700" cy="1280491"/>
          </a:xfrm>
        </p:spPr>
        <p:txBody>
          <a:bodyPr/>
          <a:lstStyle/>
          <a:p>
            <a:r>
              <a:rPr lang="lv-LV" b="1" dirty="0">
                <a:solidFill>
                  <a:srgbClr val="C00000"/>
                </a:solidFill>
              </a:rPr>
              <a:t>Bērnu drošība - problemātika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Vardarbība no vienaudžiem un darbiniekiem;</a:t>
            </a:r>
          </a:p>
          <a:p>
            <a:r>
              <a:rPr lang="lv-LV" dirty="0"/>
              <a:t>Patvaļīga ilgstoša iestādes pamešana;</a:t>
            </a:r>
          </a:p>
          <a:p>
            <a:r>
              <a:rPr lang="lv-LV" dirty="0"/>
              <a:t>Nepietiekami informēts personāls par vardarbību un tās veidiem;</a:t>
            </a:r>
          </a:p>
          <a:p>
            <a:r>
              <a:rPr lang="lv-LV" dirty="0"/>
              <a:t>Nepietiekama personāla informēšana par rīcību apdraudējuma gadījumā;</a:t>
            </a:r>
          </a:p>
          <a:p>
            <a:r>
              <a:rPr lang="lv-LV" dirty="0"/>
              <a:t>Neatbilstoši priekšmeti bērnu personīgajās mantās;</a:t>
            </a:r>
          </a:p>
          <a:p>
            <a:r>
              <a:rPr lang="lv-LV" dirty="0"/>
              <a:t>Nepietiekama prettiesisku darbību kontrole.</a:t>
            </a:r>
          </a:p>
          <a:p>
            <a:endParaRPr lang="lv-LV" dirty="0"/>
          </a:p>
          <a:p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310" y="283808"/>
            <a:ext cx="584140" cy="58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54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VBTAI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DF13E14-CC7C-476C-A6F8-026102066D82}" vid="{5A81375C-4732-4D36-8332-506AB81DC5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VBTAI prezentaciju sagatave</Template>
  <TotalTime>843</TotalTime>
  <Words>722</Words>
  <Application>Microsoft Office PowerPoint</Application>
  <PresentationFormat>On-screen Show (4:3)</PresentationFormat>
  <Paragraphs>142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Verdana</vt:lpstr>
      <vt:lpstr>VBTAI</vt:lpstr>
      <vt:lpstr>PowerPoint Presentation</vt:lpstr>
      <vt:lpstr>Inspekcijas «darba lauks» BTP darbā</vt:lpstr>
      <vt:lpstr>Vispārīga statistika no 13.11.2018</vt:lpstr>
      <vt:lpstr>Statistika</vt:lpstr>
      <vt:lpstr>Pārbaužu veidi</vt:lpstr>
      <vt:lpstr>Pārbaudes objekti (galvenie)</vt:lpstr>
      <vt:lpstr>Pārbaudes metodes</vt:lpstr>
      <vt:lpstr>Bērnu drošība – labā prakse</vt:lpstr>
      <vt:lpstr>Bērnu drošība - problemātika</vt:lpstr>
      <vt:lpstr>Saskarsme – labā prakse</vt:lpstr>
      <vt:lpstr>Saskarsme – problemātika</vt:lpstr>
      <vt:lpstr>Izaugsme, vide – pozitīvā prakse</vt:lpstr>
      <vt:lpstr>Izaugsme,  vide - problemātika</vt:lpstr>
      <vt:lpstr>Dokumentācija – labā prakse</vt:lpstr>
      <vt:lpstr>Dokumentācija - problemātika</vt:lpstr>
      <vt:lpstr>Tiesisko interešu nodrošināšana – labā prakse</vt:lpstr>
      <vt:lpstr>Tiesisko interešu nodrošināšana – problemātika</vt:lpstr>
      <vt:lpstr>Aktualitātes BTP veikšanā</vt:lpstr>
      <vt:lpstr>Pārbaužu metodikas pilnveide - vīzija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Andris Ārgalis</dc:creator>
  <cp:lastModifiedBy>Dace Ritina</cp:lastModifiedBy>
  <cp:revision>42</cp:revision>
  <cp:lastPrinted>2019-11-12T09:27:14Z</cp:lastPrinted>
  <dcterms:created xsi:type="dcterms:W3CDTF">2019-11-08T08:08:57Z</dcterms:created>
  <dcterms:modified xsi:type="dcterms:W3CDTF">2019-11-19T09:25:19Z</dcterms:modified>
</cp:coreProperties>
</file>