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4" r:id="rId1"/>
  </p:sldMasterIdLst>
  <p:notesMasterIdLst>
    <p:notesMasterId r:id="rId74"/>
  </p:notesMasterIdLst>
  <p:sldIdLst>
    <p:sldId id="331" r:id="rId2"/>
    <p:sldId id="612" r:id="rId3"/>
    <p:sldId id="277" r:id="rId4"/>
    <p:sldId id="541" r:id="rId5"/>
    <p:sldId id="745" r:id="rId6"/>
    <p:sldId id="544" r:id="rId7"/>
    <p:sldId id="545" r:id="rId8"/>
    <p:sldId id="752" r:id="rId9"/>
    <p:sldId id="753" r:id="rId10"/>
    <p:sldId id="548" r:id="rId11"/>
    <p:sldId id="549" r:id="rId12"/>
    <p:sldId id="550" r:id="rId13"/>
    <p:sldId id="523" r:id="rId14"/>
    <p:sldId id="524" r:id="rId15"/>
    <p:sldId id="525" r:id="rId16"/>
    <p:sldId id="527" r:id="rId17"/>
    <p:sldId id="528" r:id="rId18"/>
    <p:sldId id="529" r:id="rId19"/>
    <p:sldId id="530" r:id="rId20"/>
    <p:sldId id="531" r:id="rId21"/>
    <p:sldId id="532" r:id="rId22"/>
    <p:sldId id="551" r:id="rId23"/>
    <p:sldId id="552" r:id="rId24"/>
    <p:sldId id="610" r:id="rId25"/>
    <p:sldId id="611" r:id="rId26"/>
    <p:sldId id="575" r:id="rId27"/>
    <p:sldId id="736" r:id="rId28"/>
    <p:sldId id="577" r:id="rId29"/>
    <p:sldId id="568" r:id="rId30"/>
    <p:sldId id="579" r:id="rId31"/>
    <p:sldId id="738" r:id="rId32"/>
    <p:sldId id="737" r:id="rId33"/>
    <p:sldId id="580" r:id="rId34"/>
    <p:sldId id="569" r:id="rId35"/>
    <p:sldId id="581" r:id="rId36"/>
    <p:sldId id="729" r:id="rId37"/>
    <p:sldId id="582" r:id="rId38"/>
    <p:sldId id="583" r:id="rId39"/>
    <p:sldId id="584" r:id="rId40"/>
    <p:sldId id="572" r:id="rId41"/>
    <p:sldId id="574" r:id="rId42"/>
    <p:sldId id="585" r:id="rId43"/>
    <p:sldId id="751" r:id="rId44"/>
    <p:sldId id="586" r:id="rId45"/>
    <p:sldId id="587" r:id="rId46"/>
    <p:sldId id="588" r:id="rId47"/>
    <p:sldId id="590" r:id="rId48"/>
    <p:sldId id="591" r:id="rId49"/>
    <p:sldId id="592" r:id="rId50"/>
    <p:sldId id="750" r:id="rId51"/>
    <p:sldId id="606" r:id="rId52"/>
    <p:sldId id="735" r:id="rId53"/>
    <p:sldId id="608" r:id="rId54"/>
    <p:sldId id="739" r:id="rId55"/>
    <p:sldId id="740" r:id="rId56"/>
    <p:sldId id="746" r:id="rId57"/>
    <p:sldId id="747" r:id="rId58"/>
    <p:sldId id="741" r:id="rId59"/>
    <p:sldId id="742" r:id="rId60"/>
    <p:sldId id="748" r:id="rId61"/>
    <p:sldId id="593" r:id="rId62"/>
    <p:sldId id="594" r:id="rId63"/>
    <p:sldId id="595" r:id="rId64"/>
    <p:sldId id="596" r:id="rId65"/>
    <p:sldId id="597" r:id="rId66"/>
    <p:sldId id="598" r:id="rId67"/>
    <p:sldId id="599" r:id="rId68"/>
    <p:sldId id="564" r:id="rId69"/>
    <p:sldId id="565" r:id="rId70"/>
    <p:sldId id="566" r:id="rId71"/>
    <p:sldId id="567" r:id="rId72"/>
    <p:sldId id="600" r:id="rId73"/>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ga Redliha" initials="LR" lastIdx="8" clrIdx="0">
    <p:extLst>
      <p:ext uri="{19B8F6BF-5375-455C-9EA6-DF929625EA0E}">
        <p15:presenceInfo xmlns:p15="http://schemas.microsoft.com/office/powerpoint/2012/main" userId="920be6e8cb1bf2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7" d="100"/>
          <a:sy n="77" d="100"/>
        </p:scale>
        <p:origin x="14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0"/>
          <c:dPt>
            <c:idx val="0"/>
            <c:bubble3D val="0"/>
            <c:explosion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F34-4371-B974-F929E667BF8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F34-4371-B974-F929E667BF86}"/>
              </c:ext>
            </c:extLst>
          </c:dPt>
          <c:dLbls>
            <c:dLbl>
              <c:idx val="0"/>
              <c:layout>
                <c:manualLayout>
                  <c:x val="-0.15747578205396368"/>
                  <c:y val="7.8514470398425754E-2"/>
                </c:manualLayout>
              </c:layout>
              <c:tx>
                <c:rich>
                  <a:bodyPr/>
                  <a:lstStyle/>
                  <a:p>
                    <a:fld id="{890838CC-3E52-4389-9AAE-06D542B11823}" type="VALUE">
                      <a:rPr lang="en-US"/>
                      <a:pPr/>
                      <a:t>[VALUE]</a:t>
                    </a:fld>
                    <a:r>
                      <a:rPr lang="en-US" baseline="0"/>
                      <a:t> Upuri</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34-4371-B974-F929E667BF86}"/>
                </c:ext>
              </c:extLst>
            </c:dLbl>
            <c:dLbl>
              <c:idx val="1"/>
              <c:layout>
                <c:manualLayout>
                  <c:x val="0.19967754442572072"/>
                  <c:y val="-0.34134673509290492"/>
                </c:manualLayout>
              </c:layout>
              <c:tx>
                <c:rich>
                  <a:bodyPr/>
                  <a:lstStyle/>
                  <a:p>
                    <a:fld id="{9BE2E01D-151F-44E2-9814-0F5139FB4F25}" type="VALUE">
                      <a:rPr lang="en-US"/>
                      <a:pPr/>
                      <a:t>[VALUE]</a:t>
                    </a:fld>
                    <a:r>
                      <a:rPr lang="en-US"/>
                      <a:t> Pāridarītāji</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34-4371-B974-F929E667BF8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v-LV"/>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PowerPoint]Sheet1'!$A$2:$A$3</c:f>
              <c:strCache>
                <c:ptCount val="2"/>
                <c:pt idx="0">
                  <c:v>Upuri</c:v>
                </c:pt>
                <c:pt idx="1">
                  <c:v>Pāridarītāji</c:v>
                </c:pt>
              </c:strCache>
            </c:strRef>
          </c:cat>
          <c:val>
            <c:numRef>
              <c:f>'[Chart in Microsoft PowerPoint]Sheet1'!$B$2:$B$3</c:f>
              <c:numCache>
                <c:formatCode>General</c:formatCode>
                <c:ptCount val="2"/>
                <c:pt idx="0">
                  <c:v>5</c:v>
                </c:pt>
                <c:pt idx="1">
                  <c:v>17</c:v>
                </c:pt>
              </c:numCache>
            </c:numRef>
          </c:val>
          <c:extLst>
            <c:ext xmlns:c16="http://schemas.microsoft.com/office/drawing/2014/chart" uri="{C3380CC4-5D6E-409C-BE32-E72D297353CC}">
              <c16:uniqueId val="{00000004-FF34-4371-B974-F929E667BF86}"/>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8C3A4-B226-49E1-BEE7-E01323178024}"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E845B59D-54F3-4ADE-8F66-FDA0CB847B72}">
      <dgm:prSet/>
      <dgm:spPr>
        <a:solidFill>
          <a:schemeClr val="accent2">
            <a:lumMod val="75000"/>
          </a:schemeClr>
        </a:solidFill>
      </dgm:spPr>
      <dgm:t>
        <a:bodyPr/>
        <a:lstStyle/>
        <a:p>
          <a:r>
            <a:rPr lang="lv-LV" dirty="0"/>
            <a:t>Normāla</a:t>
          </a:r>
          <a:endParaRPr lang="en-US" dirty="0"/>
        </a:p>
      </dgm:t>
    </dgm:pt>
    <dgm:pt modelId="{FDD2FB6C-578F-48A2-8A04-E30A627A7254}" type="parTrans" cxnId="{3105436D-AC90-476C-AD3E-59AD9EE2EC21}">
      <dgm:prSet/>
      <dgm:spPr/>
      <dgm:t>
        <a:bodyPr/>
        <a:lstStyle/>
        <a:p>
          <a:endParaRPr lang="en-US"/>
        </a:p>
      </dgm:t>
    </dgm:pt>
    <dgm:pt modelId="{18650917-C6B2-4F92-85E2-716B880496B6}" type="sibTrans" cxnId="{3105436D-AC90-476C-AD3E-59AD9EE2EC21}">
      <dgm:prSet/>
      <dgm:spPr/>
      <dgm:t>
        <a:bodyPr/>
        <a:lstStyle/>
        <a:p>
          <a:endParaRPr lang="en-US"/>
        </a:p>
      </dgm:t>
    </dgm:pt>
    <dgm:pt modelId="{209290D3-3DA8-434A-A036-D637D6B23648}">
      <dgm:prSet/>
      <dgm:spPr>
        <a:solidFill>
          <a:srgbClr val="FFC000"/>
        </a:solidFill>
      </dgm:spPr>
      <dgm:t>
        <a:bodyPr/>
        <a:lstStyle/>
        <a:p>
          <a:r>
            <a:rPr lang="lv-LV" dirty="0"/>
            <a:t>Satraucoša  </a:t>
          </a:r>
          <a:endParaRPr lang="en-US" dirty="0"/>
        </a:p>
      </dgm:t>
    </dgm:pt>
    <dgm:pt modelId="{73C156D2-76A5-4FCD-B09E-0B541976DFEF}" type="parTrans" cxnId="{693428A8-D9B7-463A-875D-E7A0A25C7855}">
      <dgm:prSet/>
      <dgm:spPr/>
      <dgm:t>
        <a:bodyPr/>
        <a:lstStyle/>
        <a:p>
          <a:endParaRPr lang="en-US"/>
        </a:p>
      </dgm:t>
    </dgm:pt>
    <dgm:pt modelId="{81980C83-C4CB-4A7A-94B1-0D328151CE46}" type="sibTrans" cxnId="{693428A8-D9B7-463A-875D-E7A0A25C7855}">
      <dgm:prSet/>
      <dgm:spPr/>
      <dgm:t>
        <a:bodyPr/>
        <a:lstStyle/>
        <a:p>
          <a:endParaRPr lang="en-US"/>
        </a:p>
      </dgm:t>
    </dgm:pt>
    <dgm:pt modelId="{1FA2B75D-6049-4836-A601-0955FE4E59AA}">
      <dgm:prSet/>
      <dgm:spPr>
        <a:solidFill>
          <a:schemeClr val="accent6">
            <a:lumMod val="60000"/>
            <a:lumOff val="40000"/>
          </a:schemeClr>
        </a:solidFill>
      </dgm:spPr>
      <dgm:t>
        <a:bodyPr/>
        <a:lstStyle/>
        <a:p>
          <a:r>
            <a:rPr lang="lv-LV" dirty="0"/>
            <a:t>Problemātiska </a:t>
          </a:r>
          <a:endParaRPr lang="en-US" dirty="0"/>
        </a:p>
      </dgm:t>
    </dgm:pt>
    <dgm:pt modelId="{4236481C-D9A9-495A-A674-418DB826B115}" type="parTrans" cxnId="{4D9AFDFA-A502-4C06-B0A1-05DB92C0C650}">
      <dgm:prSet/>
      <dgm:spPr/>
      <dgm:t>
        <a:bodyPr/>
        <a:lstStyle/>
        <a:p>
          <a:endParaRPr lang="en-US"/>
        </a:p>
      </dgm:t>
    </dgm:pt>
    <dgm:pt modelId="{7DD74563-02FD-4246-8466-528194D9AFBC}" type="sibTrans" cxnId="{4D9AFDFA-A502-4C06-B0A1-05DB92C0C650}">
      <dgm:prSet/>
      <dgm:spPr/>
      <dgm:t>
        <a:bodyPr/>
        <a:lstStyle/>
        <a:p>
          <a:endParaRPr lang="en-US"/>
        </a:p>
      </dgm:t>
    </dgm:pt>
    <dgm:pt modelId="{D5C85DFB-62CA-4102-8778-A07FFAEEFF3B}">
      <dgm:prSet/>
      <dgm:spPr>
        <a:solidFill>
          <a:srgbClr val="FF0000"/>
        </a:solidFill>
      </dgm:spPr>
      <dgm:t>
        <a:bodyPr/>
        <a:lstStyle/>
        <a:p>
          <a:r>
            <a:rPr lang="lv-LV" dirty="0"/>
            <a:t>Ļaunprātīga izmantošana </a:t>
          </a:r>
          <a:endParaRPr lang="en-US" dirty="0"/>
        </a:p>
      </dgm:t>
    </dgm:pt>
    <dgm:pt modelId="{E7B826C3-3FCD-42A9-A1E3-2411FADD1217}" type="parTrans" cxnId="{E1CEEFB5-8683-44E3-98B5-43551D24F472}">
      <dgm:prSet/>
      <dgm:spPr/>
      <dgm:t>
        <a:bodyPr/>
        <a:lstStyle/>
        <a:p>
          <a:endParaRPr lang="en-US"/>
        </a:p>
      </dgm:t>
    </dgm:pt>
    <dgm:pt modelId="{276C35D3-8B8A-4889-AC17-DDA46558E6AB}" type="sibTrans" cxnId="{E1CEEFB5-8683-44E3-98B5-43551D24F472}">
      <dgm:prSet/>
      <dgm:spPr/>
      <dgm:t>
        <a:bodyPr/>
        <a:lstStyle/>
        <a:p>
          <a:endParaRPr lang="en-US"/>
        </a:p>
      </dgm:t>
    </dgm:pt>
    <dgm:pt modelId="{ACB3B5CC-7E75-4C68-ABE5-3DBCB4A078FA}">
      <dgm:prSet/>
      <dgm:spPr>
        <a:solidFill>
          <a:srgbClr val="C00000"/>
        </a:solidFill>
      </dgm:spPr>
      <dgm:t>
        <a:bodyPr/>
        <a:lstStyle/>
        <a:p>
          <a:r>
            <a:rPr lang="lv-LV" dirty="0"/>
            <a:t>Vardarbīga</a:t>
          </a:r>
          <a:endParaRPr lang="en-US" dirty="0"/>
        </a:p>
      </dgm:t>
    </dgm:pt>
    <dgm:pt modelId="{CB15BBC4-2560-4006-BC03-3AD76DA2BCBE}" type="parTrans" cxnId="{403BC73B-E785-4E5F-8FA1-6939CA96078D}">
      <dgm:prSet/>
      <dgm:spPr/>
      <dgm:t>
        <a:bodyPr/>
        <a:lstStyle/>
        <a:p>
          <a:endParaRPr lang="en-US"/>
        </a:p>
      </dgm:t>
    </dgm:pt>
    <dgm:pt modelId="{7FD41384-DBE3-4C7A-B4EB-4F6BCB529581}" type="sibTrans" cxnId="{403BC73B-E785-4E5F-8FA1-6939CA96078D}">
      <dgm:prSet/>
      <dgm:spPr/>
      <dgm:t>
        <a:bodyPr/>
        <a:lstStyle/>
        <a:p>
          <a:endParaRPr lang="en-US"/>
        </a:p>
      </dgm:t>
    </dgm:pt>
    <dgm:pt modelId="{CFEEE72C-3C27-4157-A31A-7735C68B959C}" type="pres">
      <dgm:prSet presAssocID="{D298C3A4-B226-49E1-BEE7-E01323178024}" presName="CompostProcess" presStyleCnt="0">
        <dgm:presLayoutVars>
          <dgm:dir/>
          <dgm:resizeHandles val="exact"/>
        </dgm:presLayoutVars>
      </dgm:prSet>
      <dgm:spPr/>
    </dgm:pt>
    <dgm:pt modelId="{9C99BE25-E01B-4F52-93FD-97B106E5F11F}" type="pres">
      <dgm:prSet presAssocID="{D298C3A4-B226-49E1-BEE7-E01323178024}" presName="arrow" presStyleLbl="bgShp" presStyleIdx="0" presStyleCnt="1"/>
      <dgm:spPr/>
    </dgm:pt>
    <dgm:pt modelId="{0EBD4FAB-4CBB-4B08-994D-09894707B4D2}" type="pres">
      <dgm:prSet presAssocID="{D298C3A4-B226-49E1-BEE7-E01323178024}" presName="linearProcess" presStyleCnt="0"/>
      <dgm:spPr/>
    </dgm:pt>
    <dgm:pt modelId="{A2D6921E-CC88-4BC2-B6A9-4A24434E81E9}" type="pres">
      <dgm:prSet presAssocID="{E845B59D-54F3-4ADE-8F66-FDA0CB847B72}" presName="textNode" presStyleLbl="node1" presStyleIdx="0" presStyleCnt="5">
        <dgm:presLayoutVars>
          <dgm:bulletEnabled val="1"/>
        </dgm:presLayoutVars>
      </dgm:prSet>
      <dgm:spPr/>
    </dgm:pt>
    <dgm:pt modelId="{C518C86F-5349-4753-AB65-C72621A7651C}" type="pres">
      <dgm:prSet presAssocID="{18650917-C6B2-4F92-85E2-716B880496B6}" presName="sibTrans" presStyleCnt="0"/>
      <dgm:spPr/>
    </dgm:pt>
    <dgm:pt modelId="{63F5550A-C337-44DC-B968-5D19DD4490DF}" type="pres">
      <dgm:prSet presAssocID="{209290D3-3DA8-434A-A036-D637D6B23648}" presName="textNode" presStyleLbl="node1" presStyleIdx="1" presStyleCnt="5">
        <dgm:presLayoutVars>
          <dgm:bulletEnabled val="1"/>
        </dgm:presLayoutVars>
      </dgm:prSet>
      <dgm:spPr/>
    </dgm:pt>
    <dgm:pt modelId="{3E47109A-ECC5-4C96-A7DE-C1593392F8EB}" type="pres">
      <dgm:prSet presAssocID="{81980C83-C4CB-4A7A-94B1-0D328151CE46}" presName="sibTrans" presStyleCnt="0"/>
      <dgm:spPr/>
    </dgm:pt>
    <dgm:pt modelId="{E38DABBA-5AEE-4E2C-930B-4D0BAF1863FB}" type="pres">
      <dgm:prSet presAssocID="{1FA2B75D-6049-4836-A601-0955FE4E59AA}" presName="textNode" presStyleLbl="node1" presStyleIdx="2" presStyleCnt="5">
        <dgm:presLayoutVars>
          <dgm:bulletEnabled val="1"/>
        </dgm:presLayoutVars>
      </dgm:prSet>
      <dgm:spPr/>
    </dgm:pt>
    <dgm:pt modelId="{79BCF1B6-9161-4FFC-9570-69B0C4FC9120}" type="pres">
      <dgm:prSet presAssocID="{7DD74563-02FD-4246-8466-528194D9AFBC}" presName="sibTrans" presStyleCnt="0"/>
      <dgm:spPr/>
    </dgm:pt>
    <dgm:pt modelId="{826B327C-A142-4F28-9E67-514871843FF3}" type="pres">
      <dgm:prSet presAssocID="{D5C85DFB-62CA-4102-8778-A07FFAEEFF3B}" presName="textNode" presStyleLbl="node1" presStyleIdx="3" presStyleCnt="5">
        <dgm:presLayoutVars>
          <dgm:bulletEnabled val="1"/>
        </dgm:presLayoutVars>
      </dgm:prSet>
      <dgm:spPr/>
    </dgm:pt>
    <dgm:pt modelId="{016C11F4-58B9-4A15-B7FA-82572CA74E7F}" type="pres">
      <dgm:prSet presAssocID="{276C35D3-8B8A-4889-AC17-DDA46558E6AB}" presName="sibTrans" presStyleCnt="0"/>
      <dgm:spPr/>
    </dgm:pt>
    <dgm:pt modelId="{148D0E03-D071-4122-902A-70E593536B4B}" type="pres">
      <dgm:prSet presAssocID="{ACB3B5CC-7E75-4C68-ABE5-3DBCB4A078FA}" presName="textNode" presStyleLbl="node1" presStyleIdx="4" presStyleCnt="5">
        <dgm:presLayoutVars>
          <dgm:bulletEnabled val="1"/>
        </dgm:presLayoutVars>
      </dgm:prSet>
      <dgm:spPr/>
    </dgm:pt>
  </dgm:ptLst>
  <dgm:cxnLst>
    <dgm:cxn modelId="{DBA25A25-4C08-432B-B4D1-7C90231FF5FD}" type="presOf" srcId="{1FA2B75D-6049-4836-A601-0955FE4E59AA}" destId="{E38DABBA-5AEE-4E2C-930B-4D0BAF1863FB}" srcOrd="0" destOrd="0" presId="urn:microsoft.com/office/officeart/2005/8/layout/hProcess9"/>
    <dgm:cxn modelId="{ABD48337-69B2-43A7-87BA-DF1F1075BD85}" type="presOf" srcId="{E845B59D-54F3-4ADE-8F66-FDA0CB847B72}" destId="{A2D6921E-CC88-4BC2-B6A9-4A24434E81E9}" srcOrd="0" destOrd="0" presId="urn:microsoft.com/office/officeart/2005/8/layout/hProcess9"/>
    <dgm:cxn modelId="{403BC73B-E785-4E5F-8FA1-6939CA96078D}" srcId="{D298C3A4-B226-49E1-BEE7-E01323178024}" destId="{ACB3B5CC-7E75-4C68-ABE5-3DBCB4A078FA}" srcOrd="4" destOrd="0" parTransId="{CB15BBC4-2560-4006-BC03-3AD76DA2BCBE}" sibTransId="{7FD41384-DBE3-4C7A-B4EB-4F6BCB529581}"/>
    <dgm:cxn modelId="{F6E14A4B-ACCA-4AEC-B966-EE9E5D99F796}" type="presOf" srcId="{209290D3-3DA8-434A-A036-D637D6B23648}" destId="{63F5550A-C337-44DC-B968-5D19DD4490DF}" srcOrd="0" destOrd="0" presId="urn:microsoft.com/office/officeart/2005/8/layout/hProcess9"/>
    <dgm:cxn modelId="{3105436D-AC90-476C-AD3E-59AD9EE2EC21}" srcId="{D298C3A4-B226-49E1-BEE7-E01323178024}" destId="{E845B59D-54F3-4ADE-8F66-FDA0CB847B72}" srcOrd="0" destOrd="0" parTransId="{FDD2FB6C-578F-48A2-8A04-E30A627A7254}" sibTransId="{18650917-C6B2-4F92-85E2-716B880496B6}"/>
    <dgm:cxn modelId="{49B2944D-87B8-413C-BAC4-3F37B3A3B048}" type="presOf" srcId="{ACB3B5CC-7E75-4C68-ABE5-3DBCB4A078FA}" destId="{148D0E03-D071-4122-902A-70E593536B4B}" srcOrd="0" destOrd="0" presId="urn:microsoft.com/office/officeart/2005/8/layout/hProcess9"/>
    <dgm:cxn modelId="{693428A8-D9B7-463A-875D-E7A0A25C7855}" srcId="{D298C3A4-B226-49E1-BEE7-E01323178024}" destId="{209290D3-3DA8-434A-A036-D637D6B23648}" srcOrd="1" destOrd="0" parTransId="{73C156D2-76A5-4FCD-B09E-0B541976DFEF}" sibTransId="{81980C83-C4CB-4A7A-94B1-0D328151CE46}"/>
    <dgm:cxn modelId="{27A543AB-172C-418B-88D5-A8FCFC24D24B}" type="presOf" srcId="{D5C85DFB-62CA-4102-8778-A07FFAEEFF3B}" destId="{826B327C-A142-4F28-9E67-514871843FF3}" srcOrd="0" destOrd="0" presId="urn:microsoft.com/office/officeart/2005/8/layout/hProcess9"/>
    <dgm:cxn modelId="{E1CEEFB5-8683-44E3-98B5-43551D24F472}" srcId="{D298C3A4-B226-49E1-BEE7-E01323178024}" destId="{D5C85DFB-62CA-4102-8778-A07FFAEEFF3B}" srcOrd="3" destOrd="0" parTransId="{E7B826C3-3FCD-42A9-A1E3-2411FADD1217}" sibTransId="{276C35D3-8B8A-4889-AC17-DDA46558E6AB}"/>
    <dgm:cxn modelId="{785F71F9-24C9-4A72-9383-69417E3FA329}" type="presOf" srcId="{D298C3A4-B226-49E1-BEE7-E01323178024}" destId="{CFEEE72C-3C27-4157-A31A-7735C68B959C}" srcOrd="0" destOrd="0" presId="urn:microsoft.com/office/officeart/2005/8/layout/hProcess9"/>
    <dgm:cxn modelId="{4D9AFDFA-A502-4C06-B0A1-05DB92C0C650}" srcId="{D298C3A4-B226-49E1-BEE7-E01323178024}" destId="{1FA2B75D-6049-4836-A601-0955FE4E59AA}" srcOrd="2" destOrd="0" parTransId="{4236481C-D9A9-495A-A674-418DB826B115}" sibTransId="{7DD74563-02FD-4246-8466-528194D9AFBC}"/>
    <dgm:cxn modelId="{7E5298CA-AD94-485A-A1A7-61DBA82E4A5D}" type="presParOf" srcId="{CFEEE72C-3C27-4157-A31A-7735C68B959C}" destId="{9C99BE25-E01B-4F52-93FD-97B106E5F11F}" srcOrd="0" destOrd="0" presId="urn:microsoft.com/office/officeart/2005/8/layout/hProcess9"/>
    <dgm:cxn modelId="{2943D20E-2B2B-4EB1-8217-AFF66AD2C531}" type="presParOf" srcId="{CFEEE72C-3C27-4157-A31A-7735C68B959C}" destId="{0EBD4FAB-4CBB-4B08-994D-09894707B4D2}" srcOrd="1" destOrd="0" presId="urn:microsoft.com/office/officeart/2005/8/layout/hProcess9"/>
    <dgm:cxn modelId="{9151F1CA-C0E9-4B61-AE8C-003D677B76FF}" type="presParOf" srcId="{0EBD4FAB-4CBB-4B08-994D-09894707B4D2}" destId="{A2D6921E-CC88-4BC2-B6A9-4A24434E81E9}" srcOrd="0" destOrd="0" presId="urn:microsoft.com/office/officeart/2005/8/layout/hProcess9"/>
    <dgm:cxn modelId="{9AF8BE68-131A-46F4-829B-E8ABF402EC86}" type="presParOf" srcId="{0EBD4FAB-4CBB-4B08-994D-09894707B4D2}" destId="{C518C86F-5349-4753-AB65-C72621A7651C}" srcOrd="1" destOrd="0" presId="urn:microsoft.com/office/officeart/2005/8/layout/hProcess9"/>
    <dgm:cxn modelId="{AB29818B-1DD6-438C-85F2-6E6C44E3B205}" type="presParOf" srcId="{0EBD4FAB-4CBB-4B08-994D-09894707B4D2}" destId="{63F5550A-C337-44DC-B968-5D19DD4490DF}" srcOrd="2" destOrd="0" presId="urn:microsoft.com/office/officeart/2005/8/layout/hProcess9"/>
    <dgm:cxn modelId="{8D0AA095-FCFB-4D09-81FE-A7DA8AD8041D}" type="presParOf" srcId="{0EBD4FAB-4CBB-4B08-994D-09894707B4D2}" destId="{3E47109A-ECC5-4C96-A7DE-C1593392F8EB}" srcOrd="3" destOrd="0" presId="urn:microsoft.com/office/officeart/2005/8/layout/hProcess9"/>
    <dgm:cxn modelId="{75DAC65A-96EC-4249-B459-B4C66E806F1A}" type="presParOf" srcId="{0EBD4FAB-4CBB-4B08-994D-09894707B4D2}" destId="{E38DABBA-5AEE-4E2C-930B-4D0BAF1863FB}" srcOrd="4" destOrd="0" presId="urn:microsoft.com/office/officeart/2005/8/layout/hProcess9"/>
    <dgm:cxn modelId="{4B37F9E3-8EB1-4236-A15F-D6C5D21283DE}" type="presParOf" srcId="{0EBD4FAB-4CBB-4B08-994D-09894707B4D2}" destId="{79BCF1B6-9161-4FFC-9570-69B0C4FC9120}" srcOrd="5" destOrd="0" presId="urn:microsoft.com/office/officeart/2005/8/layout/hProcess9"/>
    <dgm:cxn modelId="{8EF1BF1D-0E80-498F-A325-8734C581AA34}" type="presParOf" srcId="{0EBD4FAB-4CBB-4B08-994D-09894707B4D2}" destId="{826B327C-A142-4F28-9E67-514871843FF3}" srcOrd="6" destOrd="0" presId="urn:microsoft.com/office/officeart/2005/8/layout/hProcess9"/>
    <dgm:cxn modelId="{525E3E32-775D-474D-8F25-D5BD1D0BC364}" type="presParOf" srcId="{0EBD4FAB-4CBB-4B08-994D-09894707B4D2}" destId="{016C11F4-58B9-4A15-B7FA-82572CA74E7F}" srcOrd="7" destOrd="0" presId="urn:microsoft.com/office/officeart/2005/8/layout/hProcess9"/>
    <dgm:cxn modelId="{582A276A-72ED-435A-810B-EB20201FBC12}" type="presParOf" srcId="{0EBD4FAB-4CBB-4B08-994D-09894707B4D2}" destId="{148D0E03-D071-4122-902A-70E593536B4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60EE80-3007-4CA3-8337-F211D01E3DBE}" type="doc">
      <dgm:prSet loTypeId="urn:microsoft.com/office/officeart/2005/8/layout/hList6" loCatId="list" qsTypeId="urn:microsoft.com/office/officeart/2005/8/quickstyle/3d2" qsCatId="3D" csTypeId="urn:microsoft.com/office/officeart/2005/8/colors/accent2_2" csCatId="accent2" phldr="1"/>
      <dgm:spPr/>
      <dgm:t>
        <a:bodyPr/>
        <a:lstStyle/>
        <a:p>
          <a:endParaRPr lang="en-GB"/>
        </a:p>
      </dgm:t>
    </dgm:pt>
    <dgm:pt modelId="{BD152618-63AF-4F0B-A0CE-8DE5C577CB15}">
      <dgm:prSet/>
      <dgm:spPr>
        <a:solidFill>
          <a:srgbClr val="C00000"/>
        </a:solidFill>
      </dgm:spPr>
      <dgm:t>
        <a:bodyPr/>
        <a:lstStyle/>
        <a:p>
          <a:r>
            <a:rPr lang="en-US" b="1" dirty="0">
              <a:solidFill>
                <a:sysClr val="window" lastClr="FFFFFF"/>
              </a:solidFill>
              <a:latin typeface="Cambria"/>
              <a:ea typeface="+mn-ea"/>
              <a:cs typeface="+mn-cs"/>
            </a:rPr>
            <a:t>V</a:t>
          </a:r>
          <a:r>
            <a:rPr lang="lv-LV" b="1" dirty="0" err="1">
              <a:solidFill>
                <a:sysClr val="window" lastClr="FFFFFF"/>
              </a:solidFill>
              <a:latin typeface="Cambria"/>
              <a:ea typeface="+mn-ea"/>
              <a:cs typeface="+mn-cs"/>
            </a:rPr>
            <a:t>ardarbīga</a:t>
          </a:r>
          <a:endParaRPr lang="en-US" b="1" dirty="0">
            <a:solidFill>
              <a:sysClr val="window" lastClr="FFFFFF"/>
            </a:solidFill>
            <a:latin typeface="Cambria"/>
            <a:ea typeface="+mn-ea"/>
            <a:cs typeface="+mn-cs"/>
          </a:endParaRPr>
        </a:p>
      </dgm:t>
    </dgm:pt>
    <dgm:pt modelId="{F6A8F967-7EFD-48F9-A18B-F5FEF35E3162}" type="parTrans" cxnId="{90A1974D-D1DC-4953-A47D-762A7A18EA05}">
      <dgm:prSet/>
      <dgm:spPr/>
      <dgm:t>
        <a:bodyPr/>
        <a:lstStyle/>
        <a:p>
          <a:endParaRPr lang="en-GB"/>
        </a:p>
      </dgm:t>
    </dgm:pt>
    <dgm:pt modelId="{265F1A88-7636-45B4-9FBD-A03F845F5FBA}" type="sibTrans" cxnId="{90A1974D-D1DC-4953-A47D-762A7A18EA05}">
      <dgm:prSet/>
      <dgm:spPr/>
      <dgm:t>
        <a:bodyPr/>
        <a:lstStyle/>
        <a:p>
          <a:endParaRPr lang="en-GB"/>
        </a:p>
      </dgm:t>
    </dgm:pt>
    <dgm:pt modelId="{8F56E78C-4144-4A27-B6EA-987DBF2FF15F}">
      <dgm:prSet/>
      <dgm:spPr>
        <a:solidFill>
          <a:srgbClr val="C00000"/>
        </a:solidFill>
      </dgm:spPr>
      <dgm:t>
        <a:bodyPr/>
        <a:lstStyle/>
        <a:p>
          <a:r>
            <a:rPr lang="lv-LV" dirty="0">
              <a:solidFill>
                <a:sysClr val="window" lastClr="FFFFFF"/>
              </a:solidFill>
              <a:latin typeface="Cambria"/>
              <a:ea typeface="+mn-ea"/>
              <a:cs typeface="+mn-cs"/>
            </a:rPr>
            <a:t>Fiziski vardarbīga seksuāla izmantošana</a:t>
          </a:r>
          <a:endParaRPr lang="en-US" dirty="0">
            <a:solidFill>
              <a:sysClr val="window" lastClr="FFFFFF"/>
            </a:solidFill>
            <a:latin typeface="Cambria"/>
            <a:ea typeface="+mn-ea"/>
            <a:cs typeface="+mn-cs"/>
          </a:endParaRPr>
        </a:p>
      </dgm:t>
    </dgm:pt>
    <dgm:pt modelId="{0D41789F-5DB8-4515-9863-F9BF4CFB27DA}" type="parTrans" cxnId="{AAF7BAB0-491A-4FD3-AB31-702A74A5EE15}">
      <dgm:prSet/>
      <dgm:spPr/>
      <dgm:t>
        <a:bodyPr/>
        <a:lstStyle/>
        <a:p>
          <a:endParaRPr lang="en-GB"/>
        </a:p>
      </dgm:t>
    </dgm:pt>
    <dgm:pt modelId="{93DA18E6-B738-405B-BCFA-5A18A50A2CB2}" type="sibTrans" cxnId="{AAF7BAB0-491A-4FD3-AB31-702A74A5EE15}">
      <dgm:prSet/>
      <dgm:spPr/>
      <dgm:t>
        <a:bodyPr/>
        <a:lstStyle/>
        <a:p>
          <a:endParaRPr lang="en-GB"/>
        </a:p>
      </dgm:t>
    </dgm:pt>
    <dgm:pt modelId="{7A20269F-3A6B-463A-BF99-ECB05B1655DA}">
      <dgm:prSet/>
      <dgm:spPr>
        <a:solidFill>
          <a:srgbClr val="C00000"/>
        </a:solidFill>
      </dgm:spPr>
      <dgm:t>
        <a:bodyPr/>
        <a:lstStyle/>
        <a:p>
          <a:r>
            <a:rPr lang="lv-LV" dirty="0">
              <a:solidFill>
                <a:sysClr val="window" lastClr="FFFFFF"/>
              </a:solidFill>
              <a:latin typeface="Cambria"/>
              <a:ea typeface="+mn-ea"/>
              <a:cs typeface="+mn-cs"/>
            </a:rPr>
            <a:t>Izteikti uzbrūkoša </a:t>
          </a:r>
          <a:endParaRPr lang="en-US" dirty="0">
            <a:solidFill>
              <a:sysClr val="window" lastClr="FFFFFF"/>
            </a:solidFill>
            <a:latin typeface="Cambria"/>
            <a:ea typeface="+mn-ea"/>
            <a:cs typeface="+mn-cs"/>
          </a:endParaRPr>
        </a:p>
      </dgm:t>
    </dgm:pt>
    <dgm:pt modelId="{778663D8-E56F-4888-BA73-60094DE31B18}" type="parTrans" cxnId="{35F1A3A3-0159-4B11-B03E-F9D6B8E5FF9F}">
      <dgm:prSet/>
      <dgm:spPr/>
      <dgm:t>
        <a:bodyPr/>
        <a:lstStyle/>
        <a:p>
          <a:endParaRPr lang="en-GB"/>
        </a:p>
      </dgm:t>
    </dgm:pt>
    <dgm:pt modelId="{71B310AF-FD15-46D0-A513-FB944756E5AA}" type="sibTrans" cxnId="{35F1A3A3-0159-4B11-B03E-F9D6B8E5FF9F}">
      <dgm:prSet/>
      <dgm:spPr/>
      <dgm:t>
        <a:bodyPr/>
        <a:lstStyle/>
        <a:p>
          <a:endParaRPr lang="en-GB"/>
        </a:p>
      </dgm:t>
    </dgm:pt>
    <dgm:pt modelId="{81749788-BA50-4A01-8A83-861D76CB900D}">
      <dgm:prSet/>
      <dgm:spPr>
        <a:solidFill>
          <a:srgbClr val="C00000"/>
        </a:solidFill>
      </dgm:spPr>
      <dgm:t>
        <a:bodyPr/>
        <a:lstStyle/>
        <a:p>
          <a:r>
            <a:rPr lang="en-US" dirty="0">
              <a:solidFill>
                <a:sysClr val="window" lastClr="FFFFFF"/>
              </a:solidFill>
              <a:latin typeface="Cambria"/>
              <a:ea typeface="+mn-ea"/>
              <a:cs typeface="+mn-cs"/>
            </a:rPr>
            <a:t>Instrument</a:t>
          </a:r>
          <a:r>
            <a:rPr lang="lv-LV" dirty="0" err="1">
              <a:solidFill>
                <a:sysClr val="window" lastClr="FFFFFF"/>
              </a:solidFill>
              <a:latin typeface="Cambria"/>
              <a:ea typeface="+mn-ea"/>
              <a:cs typeface="+mn-cs"/>
            </a:rPr>
            <a:t>āla</a:t>
          </a:r>
          <a:r>
            <a:rPr lang="lv-LV" dirty="0">
              <a:solidFill>
                <a:sysClr val="window" lastClr="FFFFFF"/>
              </a:solidFill>
              <a:latin typeface="Cambria"/>
              <a:ea typeface="+mn-ea"/>
              <a:cs typeface="+mn-cs"/>
            </a:rPr>
            <a:t> vardarbība, kas ir fizioloģiski un/vai seksuāli uzbudinoša varmākam</a:t>
          </a:r>
          <a:endParaRPr lang="en-US" dirty="0">
            <a:solidFill>
              <a:sysClr val="window" lastClr="FFFFFF"/>
            </a:solidFill>
            <a:latin typeface="Cambria"/>
            <a:ea typeface="+mn-ea"/>
            <a:cs typeface="+mn-cs"/>
          </a:endParaRPr>
        </a:p>
      </dgm:t>
    </dgm:pt>
    <dgm:pt modelId="{EB242E05-1503-40C2-A33E-6A16CF66C9A7}" type="parTrans" cxnId="{BF9F72E6-E055-46F3-8D47-AF4D1825A3A7}">
      <dgm:prSet/>
      <dgm:spPr/>
      <dgm:t>
        <a:bodyPr/>
        <a:lstStyle/>
        <a:p>
          <a:endParaRPr lang="en-GB"/>
        </a:p>
      </dgm:t>
    </dgm:pt>
    <dgm:pt modelId="{C8C707AE-A4E2-4C0A-AE54-4B241BD95B9E}" type="sibTrans" cxnId="{BF9F72E6-E055-46F3-8D47-AF4D1825A3A7}">
      <dgm:prSet/>
      <dgm:spPr/>
      <dgm:t>
        <a:bodyPr/>
        <a:lstStyle/>
        <a:p>
          <a:endParaRPr lang="en-GB"/>
        </a:p>
      </dgm:t>
    </dgm:pt>
    <dgm:pt modelId="{0F209238-758A-405C-AC64-6521DB4810AA}">
      <dgm:prSet/>
      <dgm:spPr>
        <a:solidFill>
          <a:srgbClr val="C00000"/>
        </a:solidFill>
      </dgm:spPr>
      <dgm:t>
        <a:bodyPr/>
        <a:lstStyle/>
        <a:p>
          <a:r>
            <a:rPr lang="en-US" dirty="0">
              <a:solidFill>
                <a:sysClr val="window" lastClr="FFFFFF"/>
              </a:solidFill>
              <a:latin typeface="Cambria"/>
              <a:ea typeface="+mn-ea"/>
              <a:cs typeface="+mn-cs"/>
            </a:rPr>
            <a:t>Sadism</a:t>
          </a:r>
          <a:r>
            <a:rPr lang="lv-LV" dirty="0">
              <a:solidFill>
                <a:sysClr val="window" lastClr="FFFFFF"/>
              </a:solidFill>
              <a:latin typeface="Cambria"/>
              <a:ea typeface="+mn-ea"/>
              <a:cs typeface="+mn-cs"/>
            </a:rPr>
            <a:t>s</a:t>
          </a:r>
          <a:endParaRPr lang="en-US" dirty="0">
            <a:solidFill>
              <a:sysClr val="window" lastClr="FFFFFF"/>
            </a:solidFill>
            <a:latin typeface="Cambria"/>
            <a:ea typeface="+mn-ea"/>
            <a:cs typeface="+mn-cs"/>
          </a:endParaRPr>
        </a:p>
      </dgm:t>
    </dgm:pt>
    <dgm:pt modelId="{5F930538-EBAF-4157-A0E6-4D1556198665}" type="parTrans" cxnId="{5FEDE645-9C5D-47F4-8A61-0CFEADE430CD}">
      <dgm:prSet/>
      <dgm:spPr/>
      <dgm:t>
        <a:bodyPr/>
        <a:lstStyle/>
        <a:p>
          <a:endParaRPr lang="en-GB"/>
        </a:p>
      </dgm:t>
    </dgm:pt>
    <dgm:pt modelId="{45D413A3-8316-4944-A74F-180C4553BF32}" type="sibTrans" cxnId="{5FEDE645-9C5D-47F4-8A61-0CFEADE430CD}">
      <dgm:prSet/>
      <dgm:spPr/>
      <dgm:t>
        <a:bodyPr/>
        <a:lstStyle/>
        <a:p>
          <a:endParaRPr lang="en-GB"/>
        </a:p>
      </dgm:t>
    </dgm:pt>
    <dgm:pt modelId="{A8FAF3A8-E693-4EAC-AF04-725A0ECB1792}">
      <dgm:prSet custT="1"/>
      <dgm:spPr>
        <a:solidFill>
          <a:srgbClr val="FF0000"/>
        </a:solidFill>
      </dgm:spPr>
      <dgm:t>
        <a:bodyPr/>
        <a:lstStyle/>
        <a:p>
          <a:r>
            <a:rPr lang="lv-LV" sz="1500" b="1" dirty="0">
              <a:solidFill>
                <a:sysClr val="window" lastClr="FFFFFF"/>
              </a:solidFill>
              <a:latin typeface="Cambria"/>
              <a:ea typeface="+mn-ea"/>
              <a:cs typeface="+mn-cs"/>
            </a:rPr>
            <a:t>Ļaunprātīga izmantošana</a:t>
          </a:r>
          <a:endParaRPr lang="en-US" sz="1500" b="1" dirty="0">
            <a:solidFill>
              <a:sysClr val="window" lastClr="FFFFFF"/>
            </a:solidFill>
            <a:latin typeface="Cambria"/>
            <a:ea typeface="+mn-ea"/>
            <a:cs typeface="+mn-cs"/>
          </a:endParaRPr>
        </a:p>
      </dgm:t>
    </dgm:pt>
    <dgm:pt modelId="{D2D9FC47-07CB-4D4E-B91F-0FE79B150945}" type="parTrans" cxnId="{E8747B68-5882-402D-902B-A740585EFC9E}">
      <dgm:prSet/>
      <dgm:spPr/>
      <dgm:t>
        <a:bodyPr/>
        <a:lstStyle/>
        <a:p>
          <a:endParaRPr lang="en-GB"/>
        </a:p>
      </dgm:t>
    </dgm:pt>
    <dgm:pt modelId="{AD63FE62-DBB2-4448-8DEA-D3CBF0BE74DA}" type="sibTrans" cxnId="{E8747B68-5882-402D-902B-A740585EFC9E}">
      <dgm:prSet/>
      <dgm:spPr/>
      <dgm:t>
        <a:bodyPr/>
        <a:lstStyle/>
        <a:p>
          <a:endParaRPr lang="en-GB"/>
        </a:p>
      </dgm:t>
    </dgm:pt>
    <dgm:pt modelId="{DF942260-BC43-4A29-91B1-AFB169BA30B5}">
      <dgm:prSet custT="1"/>
      <dgm:spPr>
        <a:solidFill>
          <a:srgbClr val="FF0000"/>
        </a:solidFill>
      </dgm:spPr>
      <dgm:t>
        <a:bodyPr/>
        <a:lstStyle/>
        <a:p>
          <a:r>
            <a:rPr lang="en-US" sz="1100" dirty="0">
              <a:solidFill>
                <a:sysClr val="window" lastClr="FFFFFF"/>
              </a:solidFill>
              <a:latin typeface="Cambria"/>
              <a:ea typeface="+mn-ea"/>
              <a:cs typeface="+mn-cs"/>
            </a:rPr>
            <a:t>Vi</a:t>
          </a:r>
          <a:r>
            <a:rPr lang="lv-LV" sz="1100" dirty="0" err="1">
              <a:solidFill>
                <a:sysClr val="window" lastClr="FFFFFF"/>
              </a:solidFill>
              <a:latin typeface="Cambria"/>
              <a:ea typeface="+mn-ea"/>
              <a:cs typeface="+mn-cs"/>
            </a:rPr>
            <a:t>ktimizējošs</a:t>
          </a:r>
          <a:r>
            <a:rPr lang="lv-LV" sz="1100" dirty="0">
              <a:solidFill>
                <a:sysClr val="window" lastClr="FFFFFF"/>
              </a:solidFill>
              <a:latin typeface="Cambria"/>
              <a:ea typeface="+mn-ea"/>
              <a:cs typeface="+mn-cs"/>
            </a:rPr>
            <a:t> saturs vai iznākums (kāds kļūst par upuri)</a:t>
          </a:r>
          <a:endParaRPr lang="en-US" sz="1100" dirty="0">
            <a:solidFill>
              <a:sysClr val="window" lastClr="FFFFFF"/>
            </a:solidFill>
            <a:latin typeface="Cambria"/>
            <a:ea typeface="+mn-ea"/>
            <a:cs typeface="+mn-cs"/>
          </a:endParaRPr>
        </a:p>
      </dgm:t>
    </dgm:pt>
    <dgm:pt modelId="{DCBDE601-B69F-4DFC-A8A6-3931A204B9D8}" type="parTrans" cxnId="{3A8D8BE2-A93B-46EE-95C0-20EE21858164}">
      <dgm:prSet/>
      <dgm:spPr/>
      <dgm:t>
        <a:bodyPr/>
        <a:lstStyle/>
        <a:p>
          <a:endParaRPr lang="en-GB"/>
        </a:p>
      </dgm:t>
    </dgm:pt>
    <dgm:pt modelId="{8CE5D475-373A-4F22-A270-EB161272CE05}" type="sibTrans" cxnId="{3A8D8BE2-A93B-46EE-95C0-20EE21858164}">
      <dgm:prSet/>
      <dgm:spPr/>
      <dgm:t>
        <a:bodyPr/>
        <a:lstStyle/>
        <a:p>
          <a:endParaRPr lang="en-GB"/>
        </a:p>
      </dgm:t>
    </dgm:pt>
    <dgm:pt modelId="{B94EF6DC-C8B7-488C-B73E-239FBE33511C}">
      <dgm:prSet custT="1"/>
      <dgm:spPr>
        <a:solidFill>
          <a:srgbClr val="FF0000"/>
        </a:solidFill>
      </dgm:spPr>
      <dgm:t>
        <a:bodyPr/>
        <a:lstStyle/>
        <a:p>
          <a:r>
            <a:rPr lang="lv-LV" sz="1100" dirty="0">
              <a:solidFill>
                <a:sysClr val="window" lastClr="FFFFFF"/>
              </a:solidFill>
              <a:latin typeface="Cambria"/>
              <a:ea typeface="+mn-ea"/>
              <a:cs typeface="+mn-cs"/>
            </a:rPr>
            <a:t>Iekļauj ļaunprātīgu spēka izmantošanu</a:t>
          </a:r>
          <a:endParaRPr lang="en-US" sz="1100" dirty="0">
            <a:solidFill>
              <a:sysClr val="window" lastClr="FFFFFF"/>
            </a:solidFill>
            <a:latin typeface="Cambria"/>
            <a:ea typeface="+mn-ea"/>
            <a:cs typeface="+mn-cs"/>
          </a:endParaRPr>
        </a:p>
      </dgm:t>
    </dgm:pt>
    <dgm:pt modelId="{00D379D6-336A-413C-883A-11FF75223F19}" type="parTrans" cxnId="{92174A3B-0CE0-41A5-A1BB-A51EEAE4262B}">
      <dgm:prSet/>
      <dgm:spPr/>
      <dgm:t>
        <a:bodyPr/>
        <a:lstStyle/>
        <a:p>
          <a:endParaRPr lang="en-GB"/>
        </a:p>
      </dgm:t>
    </dgm:pt>
    <dgm:pt modelId="{327315C6-B049-4C16-9EB6-20F479E433C5}" type="sibTrans" cxnId="{92174A3B-0CE0-41A5-A1BB-A51EEAE4262B}">
      <dgm:prSet/>
      <dgm:spPr/>
      <dgm:t>
        <a:bodyPr/>
        <a:lstStyle/>
        <a:p>
          <a:endParaRPr lang="en-GB"/>
        </a:p>
      </dgm:t>
    </dgm:pt>
    <dgm:pt modelId="{2AC8FBD3-D2D8-482D-A5DA-F0EDA6F12A4A}">
      <dgm:prSet custT="1"/>
      <dgm:spPr>
        <a:solidFill>
          <a:srgbClr val="FF0000"/>
        </a:solidFill>
      </dgm:spPr>
      <dgm:t>
        <a:bodyPr/>
        <a:lstStyle/>
        <a:p>
          <a:r>
            <a:rPr lang="lv-LV" sz="1100" dirty="0">
              <a:solidFill>
                <a:sysClr val="window" lastClr="FFFFFF"/>
              </a:solidFill>
              <a:latin typeface="Cambria"/>
              <a:ea typeface="+mn-ea"/>
              <a:cs typeface="+mn-cs"/>
            </a:rPr>
            <a:t>Piespiešana un spēka izmantošana, lai nodrošinātu upura iesaistīšanos (atbilstību)</a:t>
          </a:r>
          <a:endParaRPr lang="en-US" sz="1100" dirty="0">
            <a:solidFill>
              <a:sysClr val="window" lastClr="FFFFFF"/>
            </a:solidFill>
            <a:latin typeface="Cambria"/>
            <a:ea typeface="+mn-ea"/>
            <a:cs typeface="+mn-cs"/>
          </a:endParaRPr>
        </a:p>
      </dgm:t>
    </dgm:pt>
    <dgm:pt modelId="{349425D8-D93D-47D7-A6F4-B306D52B5FA6}" type="parTrans" cxnId="{CE2581C3-899B-4E33-B5A0-5253F0FC4666}">
      <dgm:prSet/>
      <dgm:spPr/>
      <dgm:t>
        <a:bodyPr/>
        <a:lstStyle/>
        <a:p>
          <a:endParaRPr lang="en-GB"/>
        </a:p>
      </dgm:t>
    </dgm:pt>
    <dgm:pt modelId="{485CA1BE-2F96-4DC6-8C5D-699B1CF25D92}" type="sibTrans" cxnId="{CE2581C3-899B-4E33-B5A0-5253F0FC4666}">
      <dgm:prSet/>
      <dgm:spPr/>
      <dgm:t>
        <a:bodyPr/>
        <a:lstStyle/>
        <a:p>
          <a:endParaRPr lang="en-GB"/>
        </a:p>
      </dgm:t>
    </dgm:pt>
    <dgm:pt modelId="{66C035FF-DDF1-49CC-A93C-0E10D9DEA469}">
      <dgm:prSet custT="1"/>
      <dgm:spPr>
        <a:solidFill>
          <a:srgbClr val="FF0000"/>
        </a:solidFill>
      </dgm:spPr>
      <dgm:t>
        <a:bodyPr/>
        <a:lstStyle/>
        <a:p>
          <a:r>
            <a:rPr lang="lv-LV" sz="1100" dirty="0">
              <a:solidFill>
                <a:sysClr val="window" lastClr="FFFFFF"/>
              </a:solidFill>
              <a:latin typeface="Cambria"/>
              <a:ea typeface="+mn-ea"/>
              <a:cs typeface="+mn-cs"/>
            </a:rPr>
            <a:t>Uzbrūkoša</a:t>
          </a:r>
          <a:endParaRPr lang="en-US" sz="1100" dirty="0">
            <a:solidFill>
              <a:sysClr val="window" lastClr="FFFFFF"/>
            </a:solidFill>
            <a:latin typeface="Cambria"/>
            <a:ea typeface="+mn-ea"/>
            <a:cs typeface="+mn-cs"/>
          </a:endParaRPr>
        </a:p>
      </dgm:t>
    </dgm:pt>
    <dgm:pt modelId="{6E42BC65-E9E4-4056-BCBD-9DE0AE3D8D01}" type="parTrans" cxnId="{895D612E-39A7-41A5-BBD0-1928261925AB}">
      <dgm:prSet/>
      <dgm:spPr/>
      <dgm:t>
        <a:bodyPr/>
        <a:lstStyle/>
        <a:p>
          <a:endParaRPr lang="en-GB"/>
        </a:p>
      </dgm:t>
    </dgm:pt>
    <dgm:pt modelId="{2D9320F9-2D1F-4D2F-912D-E9F16F9A065D}" type="sibTrans" cxnId="{895D612E-39A7-41A5-BBD0-1928261925AB}">
      <dgm:prSet/>
      <dgm:spPr/>
      <dgm:t>
        <a:bodyPr/>
        <a:lstStyle/>
        <a:p>
          <a:endParaRPr lang="en-GB"/>
        </a:p>
      </dgm:t>
    </dgm:pt>
    <dgm:pt modelId="{8CEB1885-5AA6-4C7B-BFFA-CEF6B081234B}">
      <dgm:prSet custT="1"/>
      <dgm:spPr>
        <a:solidFill>
          <a:srgbClr val="FF0000"/>
        </a:solidFill>
      </dgm:spPr>
      <dgm:t>
        <a:bodyPr/>
        <a:lstStyle/>
        <a:p>
          <a:r>
            <a:rPr lang="lv-LV" sz="1100" dirty="0">
              <a:solidFill>
                <a:sysClr val="window" lastClr="FFFFFF"/>
              </a:solidFill>
              <a:latin typeface="Cambria"/>
              <a:ea typeface="+mn-ea"/>
              <a:cs typeface="+mn-cs"/>
            </a:rPr>
            <a:t>Nav informētas piekrišanas vai upuris nav spējīgs to dot</a:t>
          </a:r>
          <a:endParaRPr lang="en-US" sz="1100" dirty="0">
            <a:solidFill>
              <a:sysClr val="window" lastClr="FFFFFF"/>
            </a:solidFill>
            <a:latin typeface="Cambria"/>
            <a:ea typeface="+mn-ea"/>
            <a:cs typeface="+mn-cs"/>
          </a:endParaRPr>
        </a:p>
      </dgm:t>
    </dgm:pt>
    <dgm:pt modelId="{F402CE78-2E69-43F3-883F-C22265B6DBF9}" type="parTrans" cxnId="{BD340536-3B1D-4CD8-BB85-A9E85E72A798}">
      <dgm:prSet/>
      <dgm:spPr/>
      <dgm:t>
        <a:bodyPr/>
        <a:lstStyle/>
        <a:p>
          <a:endParaRPr lang="en-GB"/>
        </a:p>
      </dgm:t>
    </dgm:pt>
    <dgm:pt modelId="{971BEBA1-B0C0-4ECD-B390-89787D18F142}" type="sibTrans" cxnId="{BD340536-3B1D-4CD8-BB85-A9E85E72A798}">
      <dgm:prSet/>
      <dgm:spPr/>
      <dgm:t>
        <a:bodyPr/>
        <a:lstStyle/>
        <a:p>
          <a:endParaRPr lang="en-GB"/>
        </a:p>
      </dgm:t>
    </dgm:pt>
    <dgm:pt modelId="{577AAE34-3E3B-4904-8B2F-5ABBC3B47CCE}">
      <dgm:prSet custT="1"/>
      <dgm:spPr>
        <a:solidFill>
          <a:schemeClr val="accent6">
            <a:lumMod val="60000"/>
            <a:lumOff val="40000"/>
          </a:schemeClr>
        </a:solidFill>
      </dgm:spPr>
      <dgm:t>
        <a:bodyPr/>
        <a:lstStyle/>
        <a:p>
          <a:r>
            <a:rPr lang="en-US" sz="1500" b="1" dirty="0">
              <a:solidFill>
                <a:sysClr val="window" lastClr="FFFFFF"/>
              </a:solidFill>
              <a:latin typeface="Cambria"/>
              <a:ea typeface="+mn-ea"/>
              <a:cs typeface="+mn-cs"/>
            </a:rPr>
            <a:t>Problem</a:t>
          </a:r>
          <a:r>
            <a:rPr lang="lv-LV" sz="1500" b="1" dirty="0" err="1">
              <a:solidFill>
                <a:sysClr val="window" lastClr="FFFFFF"/>
              </a:solidFill>
              <a:latin typeface="Cambria"/>
              <a:ea typeface="+mn-ea"/>
              <a:cs typeface="+mn-cs"/>
            </a:rPr>
            <a:t>ātiska</a:t>
          </a:r>
          <a:endParaRPr lang="en-US" sz="1500" b="1" dirty="0">
            <a:solidFill>
              <a:sysClr val="window" lastClr="FFFFFF"/>
            </a:solidFill>
            <a:latin typeface="Cambria"/>
            <a:ea typeface="+mn-ea"/>
            <a:cs typeface="+mn-cs"/>
          </a:endParaRPr>
        </a:p>
      </dgm:t>
    </dgm:pt>
    <dgm:pt modelId="{D66D7B4D-CBD6-49C0-806D-16CB6B4AE356}" type="parTrans" cxnId="{8769C6B4-2123-4CDE-B5F2-DCCDCD80C6A2}">
      <dgm:prSet/>
      <dgm:spPr/>
      <dgm:t>
        <a:bodyPr/>
        <a:lstStyle/>
        <a:p>
          <a:endParaRPr lang="en-GB"/>
        </a:p>
      </dgm:t>
    </dgm:pt>
    <dgm:pt modelId="{AE1789D6-814B-4B5F-8F79-A2F64D85A602}" type="sibTrans" cxnId="{8769C6B4-2123-4CDE-B5F2-DCCDCD80C6A2}">
      <dgm:prSet/>
      <dgm:spPr/>
      <dgm:t>
        <a:bodyPr/>
        <a:lstStyle/>
        <a:p>
          <a:endParaRPr lang="en-GB"/>
        </a:p>
      </dgm:t>
    </dgm:pt>
    <dgm:pt modelId="{6118CB57-7A72-4943-9926-B224DC885630}">
      <dgm:prSet custT="1"/>
      <dgm:spPr>
        <a:solidFill>
          <a:schemeClr val="accent6">
            <a:lumMod val="60000"/>
            <a:lumOff val="40000"/>
          </a:schemeClr>
        </a:solidFill>
      </dgm:spPr>
      <dgm:t>
        <a:bodyPr/>
        <a:lstStyle/>
        <a:p>
          <a:r>
            <a:rPr lang="en-US" sz="1100" dirty="0">
              <a:solidFill>
                <a:sysClr val="window" lastClr="FFFFFF"/>
              </a:solidFill>
              <a:latin typeface="Cambria"/>
              <a:ea typeface="+mn-ea"/>
              <a:cs typeface="+mn-cs"/>
            </a:rPr>
            <a:t>Problem</a:t>
          </a:r>
          <a:r>
            <a:rPr lang="lv-LV" sz="1100" dirty="0" err="1">
              <a:solidFill>
                <a:sysClr val="window" lastClr="FFFFFF"/>
              </a:solidFill>
              <a:latin typeface="Cambria"/>
              <a:ea typeface="+mn-ea"/>
              <a:cs typeface="+mn-cs"/>
            </a:rPr>
            <a:t>ātiska</a:t>
          </a:r>
          <a:r>
            <a:rPr lang="lv-LV" sz="1100" dirty="0">
              <a:solidFill>
                <a:sysClr val="window" lastClr="FFFFFF"/>
              </a:solidFill>
              <a:latin typeface="Cambria"/>
              <a:ea typeface="+mn-ea"/>
              <a:cs typeface="+mn-cs"/>
            </a:rPr>
            <a:t> un bažas raisoša uzvedība</a:t>
          </a:r>
          <a:endParaRPr lang="en-US" sz="1100" dirty="0">
            <a:solidFill>
              <a:sysClr val="window" lastClr="FFFFFF"/>
            </a:solidFill>
            <a:latin typeface="Cambria"/>
            <a:ea typeface="+mn-ea"/>
            <a:cs typeface="+mn-cs"/>
          </a:endParaRPr>
        </a:p>
      </dgm:t>
    </dgm:pt>
    <dgm:pt modelId="{87F518D6-3A69-474B-94A2-8AF4E4C7095F}" type="parTrans" cxnId="{3B1EA8D7-2A08-44DF-9601-ED09F2418E59}">
      <dgm:prSet/>
      <dgm:spPr/>
      <dgm:t>
        <a:bodyPr/>
        <a:lstStyle/>
        <a:p>
          <a:endParaRPr lang="en-GB"/>
        </a:p>
      </dgm:t>
    </dgm:pt>
    <dgm:pt modelId="{0B31999F-5743-487B-962F-9C125DF07D3C}" type="sibTrans" cxnId="{3B1EA8D7-2A08-44DF-9601-ED09F2418E59}">
      <dgm:prSet/>
      <dgm:spPr/>
      <dgm:t>
        <a:bodyPr/>
        <a:lstStyle/>
        <a:p>
          <a:endParaRPr lang="en-GB"/>
        </a:p>
      </dgm:t>
    </dgm:pt>
    <dgm:pt modelId="{B8248A28-711F-4421-961F-DF876279F2AC}">
      <dgm:prSet custT="1"/>
      <dgm:spPr>
        <a:solidFill>
          <a:schemeClr val="accent6">
            <a:lumMod val="60000"/>
            <a:lumOff val="40000"/>
          </a:schemeClr>
        </a:solidFill>
      </dgm:spPr>
      <dgm:t>
        <a:bodyPr/>
        <a:lstStyle/>
        <a:p>
          <a:r>
            <a:rPr lang="lv-LV" sz="1100" dirty="0">
              <a:solidFill>
                <a:sysClr val="window" lastClr="FFFFFF"/>
              </a:solidFill>
              <a:latin typeface="Cambria"/>
              <a:ea typeface="+mn-ea"/>
              <a:cs typeface="+mn-cs"/>
            </a:rPr>
            <a:t>Attīstības līmenim neatbilstoša un sociāli negaidīta</a:t>
          </a:r>
          <a:endParaRPr lang="en-US" sz="1100" dirty="0">
            <a:solidFill>
              <a:sysClr val="window" lastClr="FFFFFF"/>
            </a:solidFill>
            <a:latin typeface="Cambria"/>
            <a:ea typeface="+mn-ea"/>
            <a:cs typeface="+mn-cs"/>
          </a:endParaRPr>
        </a:p>
      </dgm:t>
    </dgm:pt>
    <dgm:pt modelId="{C69B00C7-DC17-46A0-84ED-AD0FA5983311}" type="parTrans" cxnId="{C7BCF226-6EE5-4B0B-98DF-B4329E09DE24}">
      <dgm:prSet/>
      <dgm:spPr/>
      <dgm:t>
        <a:bodyPr/>
        <a:lstStyle/>
        <a:p>
          <a:endParaRPr lang="en-GB"/>
        </a:p>
      </dgm:t>
    </dgm:pt>
    <dgm:pt modelId="{5D208E92-26F5-4189-8452-F4889149312C}" type="sibTrans" cxnId="{C7BCF226-6EE5-4B0B-98DF-B4329E09DE24}">
      <dgm:prSet/>
      <dgm:spPr/>
      <dgm:t>
        <a:bodyPr/>
        <a:lstStyle/>
        <a:p>
          <a:endParaRPr lang="en-GB"/>
        </a:p>
      </dgm:t>
    </dgm:pt>
    <dgm:pt modelId="{5576D04A-2EBB-425F-BF32-3ED8D63EF4B8}">
      <dgm:prSet custT="1"/>
      <dgm:spPr>
        <a:solidFill>
          <a:schemeClr val="accent6">
            <a:lumMod val="60000"/>
            <a:lumOff val="40000"/>
          </a:schemeClr>
        </a:solidFill>
      </dgm:spPr>
      <dgm:t>
        <a:bodyPr/>
        <a:lstStyle/>
        <a:p>
          <a:r>
            <a:rPr lang="en-US" sz="1100" dirty="0">
              <a:solidFill>
                <a:sysClr val="window" lastClr="FFFFFF"/>
              </a:solidFill>
              <a:latin typeface="Cambria"/>
              <a:ea typeface="+mn-ea"/>
              <a:cs typeface="+mn-cs"/>
            </a:rPr>
            <a:t>N</a:t>
          </a:r>
          <a:r>
            <a:rPr lang="lv-LV" sz="1100" dirty="0" err="1">
              <a:solidFill>
                <a:sysClr val="window" lastClr="FFFFFF"/>
              </a:solidFill>
              <a:latin typeface="Cambria"/>
              <a:ea typeface="+mn-ea"/>
              <a:cs typeface="+mn-cs"/>
            </a:rPr>
            <a:t>av</a:t>
          </a:r>
          <a:r>
            <a:rPr lang="lv-LV" sz="1100" dirty="0">
              <a:solidFill>
                <a:sysClr val="window" lastClr="FFFFFF"/>
              </a:solidFill>
              <a:latin typeface="Cambria"/>
              <a:ea typeface="+mn-ea"/>
              <a:cs typeface="+mn-cs"/>
            </a:rPr>
            <a:t> atklātu </a:t>
          </a:r>
          <a:r>
            <a:rPr lang="lv-LV" sz="1100" dirty="0" err="1">
              <a:solidFill>
                <a:sysClr val="window" lastClr="FFFFFF"/>
              </a:solidFill>
              <a:latin typeface="Cambria"/>
              <a:ea typeface="+mn-ea"/>
              <a:cs typeface="+mn-cs"/>
            </a:rPr>
            <a:t>viktimizācijas</a:t>
          </a:r>
          <a:r>
            <a:rPr lang="lv-LV" sz="1100" dirty="0">
              <a:solidFill>
                <a:sysClr val="window" lastClr="FFFFFF"/>
              </a:solidFill>
              <a:latin typeface="Cambria"/>
              <a:ea typeface="+mn-ea"/>
              <a:cs typeface="+mn-cs"/>
            </a:rPr>
            <a:t> elementu (upura)</a:t>
          </a:r>
          <a:endParaRPr lang="en-US" sz="1100" dirty="0">
            <a:solidFill>
              <a:sysClr val="window" lastClr="FFFFFF"/>
            </a:solidFill>
            <a:latin typeface="Cambria"/>
            <a:ea typeface="+mn-ea"/>
            <a:cs typeface="+mn-cs"/>
          </a:endParaRPr>
        </a:p>
      </dgm:t>
    </dgm:pt>
    <dgm:pt modelId="{F5BB9425-5D9E-452D-AB2E-9CA406505A64}" type="parTrans" cxnId="{2E32265B-C32B-43BC-A769-22C7132CA3DE}">
      <dgm:prSet/>
      <dgm:spPr/>
      <dgm:t>
        <a:bodyPr/>
        <a:lstStyle/>
        <a:p>
          <a:endParaRPr lang="en-GB"/>
        </a:p>
      </dgm:t>
    </dgm:pt>
    <dgm:pt modelId="{2D8A2542-1AD5-4CCA-A2CF-AAB2FBB832FB}" type="sibTrans" cxnId="{2E32265B-C32B-43BC-A769-22C7132CA3DE}">
      <dgm:prSet/>
      <dgm:spPr/>
      <dgm:t>
        <a:bodyPr/>
        <a:lstStyle/>
        <a:p>
          <a:endParaRPr lang="en-GB"/>
        </a:p>
      </dgm:t>
    </dgm:pt>
    <dgm:pt modelId="{9DBFB838-FCF6-4F06-AE5E-A74D1A609B29}">
      <dgm:prSet custT="1"/>
      <dgm:spPr>
        <a:solidFill>
          <a:schemeClr val="accent6">
            <a:lumMod val="60000"/>
            <a:lumOff val="40000"/>
          </a:schemeClr>
        </a:solidFill>
      </dgm:spPr>
      <dgm:t>
        <a:bodyPr/>
        <a:lstStyle/>
        <a:p>
          <a:r>
            <a:rPr lang="lv-LV" sz="1100" dirty="0">
              <a:solidFill>
                <a:sysClr val="window" lastClr="FFFFFF"/>
              </a:solidFill>
              <a:latin typeface="Cambria"/>
              <a:ea typeface="+mn-ea"/>
              <a:cs typeface="+mn-cs"/>
            </a:rPr>
            <a:t>Piekrišanas apstākļi var būt neskaidri</a:t>
          </a:r>
          <a:endParaRPr lang="en-US" sz="1100" dirty="0">
            <a:solidFill>
              <a:sysClr val="window" lastClr="FFFFFF"/>
            </a:solidFill>
            <a:latin typeface="Cambria"/>
            <a:ea typeface="+mn-ea"/>
            <a:cs typeface="+mn-cs"/>
          </a:endParaRPr>
        </a:p>
      </dgm:t>
    </dgm:pt>
    <dgm:pt modelId="{E7530E6F-C1AD-4E7C-AA21-7EDF57E744A1}" type="parTrans" cxnId="{51ED98EC-FADF-41BC-A65D-588557C2AC01}">
      <dgm:prSet/>
      <dgm:spPr/>
      <dgm:t>
        <a:bodyPr/>
        <a:lstStyle/>
        <a:p>
          <a:endParaRPr lang="en-GB"/>
        </a:p>
      </dgm:t>
    </dgm:pt>
    <dgm:pt modelId="{7E8FD83E-0B74-4880-9DB1-C3B5E3313A24}" type="sibTrans" cxnId="{51ED98EC-FADF-41BC-A65D-588557C2AC01}">
      <dgm:prSet/>
      <dgm:spPr/>
      <dgm:t>
        <a:bodyPr/>
        <a:lstStyle/>
        <a:p>
          <a:endParaRPr lang="en-GB"/>
        </a:p>
      </dgm:t>
    </dgm:pt>
    <dgm:pt modelId="{C5080D91-8FA0-4FDB-829D-DB4C42BC3D4B}">
      <dgm:prSet custT="1"/>
      <dgm:spPr>
        <a:solidFill>
          <a:schemeClr val="accent6">
            <a:lumMod val="60000"/>
            <a:lumOff val="40000"/>
          </a:schemeClr>
        </a:solidFill>
      </dgm:spPr>
      <dgm:t>
        <a:bodyPr/>
        <a:lstStyle/>
        <a:p>
          <a:r>
            <a:rPr lang="lv-LV" sz="1100" dirty="0">
              <a:solidFill>
                <a:sysClr val="window" lastClr="FFFFFF"/>
              </a:solidFill>
              <a:latin typeface="Cambria"/>
              <a:ea typeface="+mn-ea"/>
              <a:cs typeface="+mn-cs"/>
            </a:rPr>
            <a:t>Var trūkt abpusējas vēlmes vai nav vienādas spēka pozīcijas (attīstības līmenis)</a:t>
          </a:r>
          <a:endParaRPr lang="en-US" sz="1100" dirty="0">
            <a:solidFill>
              <a:sysClr val="window" lastClr="FFFFFF"/>
            </a:solidFill>
            <a:latin typeface="Cambria"/>
            <a:ea typeface="+mn-ea"/>
            <a:cs typeface="+mn-cs"/>
          </a:endParaRPr>
        </a:p>
      </dgm:t>
    </dgm:pt>
    <dgm:pt modelId="{D77082A6-514B-4C5A-8ED9-3BC44DBF4AB8}" type="parTrans" cxnId="{2466BBE8-160D-4250-9548-484D9E52380F}">
      <dgm:prSet/>
      <dgm:spPr/>
      <dgm:t>
        <a:bodyPr/>
        <a:lstStyle/>
        <a:p>
          <a:endParaRPr lang="en-GB"/>
        </a:p>
      </dgm:t>
    </dgm:pt>
    <dgm:pt modelId="{6FE785F5-17CA-4B93-B4D0-44F3A165DDDE}" type="sibTrans" cxnId="{2466BBE8-160D-4250-9548-484D9E52380F}">
      <dgm:prSet/>
      <dgm:spPr/>
      <dgm:t>
        <a:bodyPr/>
        <a:lstStyle/>
        <a:p>
          <a:endParaRPr lang="en-GB"/>
        </a:p>
      </dgm:t>
    </dgm:pt>
    <dgm:pt modelId="{41CF6BDA-FC8E-4414-845C-A013B8C4283A}">
      <dgm:prSet custT="1"/>
      <dgm:spPr>
        <a:solidFill>
          <a:schemeClr val="accent6">
            <a:lumMod val="60000"/>
            <a:lumOff val="40000"/>
          </a:schemeClr>
        </a:solidFill>
      </dgm:spPr>
      <dgm:t>
        <a:bodyPr/>
        <a:lstStyle/>
        <a:p>
          <a:r>
            <a:rPr lang="lv-LV" sz="1100" dirty="0">
              <a:solidFill>
                <a:sysClr val="window" lastClr="FFFFFF"/>
              </a:solidFill>
              <a:latin typeface="Cambria"/>
              <a:ea typeface="+mn-ea"/>
              <a:cs typeface="+mn-cs"/>
            </a:rPr>
            <a:t>Var iekļaut </a:t>
          </a:r>
          <a:r>
            <a:rPr lang="lv-LV" sz="1100" dirty="0" err="1">
              <a:solidFill>
                <a:sysClr val="window" lastClr="FFFFFF"/>
              </a:solidFill>
              <a:latin typeface="Cambria"/>
              <a:ea typeface="+mn-ea"/>
              <a:cs typeface="+mn-cs"/>
            </a:rPr>
            <a:t>kompulsivitāti</a:t>
          </a:r>
          <a:endParaRPr lang="en-US" sz="1100" dirty="0">
            <a:solidFill>
              <a:sysClr val="window" lastClr="FFFFFF"/>
            </a:solidFill>
            <a:latin typeface="Cambria"/>
            <a:ea typeface="+mn-ea"/>
            <a:cs typeface="+mn-cs"/>
          </a:endParaRPr>
        </a:p>
      </dgm:t>
    </dgm:pt>
    <dgm:pt modelId="{830092B7-361A-4703-943E-42DE35A0CD7A}" type="parTrans" cxnId="{EB744B09-8B0D-49E4-AF68-214997DC8F35}">
      <dgm:prSet/>
      <dgm:spPr/>
      <dgm:t>
        <a:bodyPr/>
        <a:lstStyle/>
        <a:p>
          <a:endParaRPr lang="en-GB"/>
        </a:p>
      </dgm:t>
    </dgm:pt>
    <dgm:pt modelId="{A5C1B344-F046-4558-8BE2-48DE845FA067}" type="sibTrans" cxnId="{EB744B09-8B0D-49E4-AF68-214997DC8F35}">
      <dgm:prSet/>
      <dgm:spPr/>
      <dgm:t>
        <a:bodyPr/>
        <a:lstStyle/>
        <a:p>
          <a:endParaRPr lang="en-GB"/>
        </a:p>
      </dgm:t>
    </dgm:pt>
    <dgm:pt modelId="{E805846C-6F4D-4346-8B1B-5B76D1891565}">
      <dgm:prSet custT="1"/>
      <dgm:spPr>
        <a:solidFill>
          <a:srgbClr val="FFC000"/>
        </a:solidFill>
      </dgm:spPr>
      <dgm:t>
        <a:bodyPr/>
        <a:lstStyle/>
        <a:p>
          <a:r>
            <a:rPr lang="lv-LV" sz="1500" b="1" dirty="0">
              <a:solidFill>
                <a:sysClr val="window" lastClr="FFFFFF"/>
              </a:solidFill>
              <a:latin typeface="Cambria"/>
              <a:ea typeface="+mn-ea"/>
              <a:cs typeface="+mn-cs"/>
            </a:rPr>
            <a:t>Satraucoša</a:t>
          </a:r>
          <a:endParaRPr lang="en-US" sz="1500" b="1" dirty="0">
            <a:solidFill>
              <a:sysClr val="window" lastClr="FFFFFF"/>
            </a:solidFill>
            <a:latin typeface="Cambria"/>
            <a:ea typeface="+mn-ea"/>
            <a:cs typeface="+mn-cs"/>
          </a:endParaRPr>
        </a:p>
      </dgm:t>
    </dgm:pt>
    <dgm:pt modelId="{6C65E22A-0062-4C91-8428-BF7A9CCD296D}" type="parTrans" cxnId="{E2B4BDE7-6A81-4C7A-B5C9-401B3749CF74}">
      <dgm:prSet/>
      <dgm:spPr/>
      <dgm:t>
        <a:bodyPr/>
        <a:lstStyle/>
        <a:p>
          <a:endParaRPr lang="en-GB"/>
        </a:p>
      </dgm:t>
    </dgm:pt>
    <dgm:pt modelId="{57F9FD26-C6E5-470C-81D8-592E4050728F}" type="sibTrans" cxnId="{E2B4BDE7-6A81-4C7A-B5C9-401B3749CF74}">
      <dgm:prSet/>
      <dgm:spPr/>
      <dgm:t>
        <a:bodyPr/>
        <a:lstStyle/>
        <a:p>
          <a:endParaRPr lang="en-GB"/>
        </a:p>
      </dgm:t>
    </dgm:pt>
    <dgm:pt modelId="{E4F96B59-6535-458F-AD2B-9F6337F45B3D}">
      <dgm:prSet custT="1"/>
      <dgm:spPr>
        <a:solidFill>
          <a:srgbClr val="FFC000"/>
        </a:solidFill>
      </dgm:spPr>
      <dgm:t>
        <a:bodyPr/>
        <a:lstStyle/>
        <a:p>
          <a:r>
            <a:rPr lang="lv-LV" sz="1200" dirty="0">
              <a:solidFill>
                <a:sysClr val="window" lastClr="FFFFFF"/>
              </a:solidFill>
              <a:latin typeface="Cambria"/>
              <a:ea typeface="+mn-ea"/>
              <a:cs typeface="+mn-cs"/>
            </a:rPr>
            <a:t>Viens nepiemērotas seksuālas uzvedības gadījums</a:t>
          </a:r>
          <a:endParaRPr lang="en-US" sz="1200" dirty="0">
            <a:solidFill>
              <a:sysClr val="window" lastClr="FFFFFF"/>
            </a:solidFill>
            <a:latin typeface="Cambria"/>
            <a:ea typeface="+mn-ea"/>
            <a:cs typeface="+mn-cs"/>
          </a:endParaRPr>
        </a:p>
      </dgm:t>
    </dgm:pt>
    <dgm:pt modelId="{9F2AFC24-C6D0-429D-945F-D9CF75F41F4F}" type="parTrans" cxnId="{960B4726-230C-4EFD-B2F1-5CF5A365F6A2}">
      <dgm:prSet/>
      <dgm:spPr/>
      <dgm:t>
        <a:bodyPr/>
        <a:lstStyle/>
        <a:p>
          <a:endParaRPr lang="en-GB"/>
        </a:p>
      </dgm:t>
    </dgm:pt>
    <dgm:pt modelId="{F0194F10-645C-4E38-8ED3-F1C2BCBC6E18}" type="sibTrans" cxnId="{960B4726-230C-4EFD-B2F1-5CF5A365F6A2}">
      <dgm:prSet/>
      <dgm:spPr/>
      <dgm:t>
        <a:bodyPr/>
        <a:lstStyle/>
        <a:p>
          <a:endParaRPr lang="en-GB"/>
        </a:p>
      </dgm:t>
    </dgm:pt>
    <dgm:pt modelId="{53100DE5-E557-4162-B0DE-F001BFC57CAB}">
      <dgm:prSet custT="1"/>
      <dgm:spPr>
        <a:solidFill>
          <a:srgbClr val="FFC000"/>
        </a:solidFill>
      </dgm:spPr>
      <dgm:t>
        <a:bodyPr/>
        <a:lstStyle/>
        <a:p>
          <a:r>
            <a:rPr lang="en-US" sz="1200" dirty="0" err="1">
              <a:solidFill>
                <a:sysClr val="window" lastClr="FFFFFF"/>
              </a:solidFill>
              <a:latin typeface="Cambria"/>
              <a:ea typeface="+mn-ea"/>
              <a:cs typeface="+mn-cs"/>
            </a:rPr>
            <a:t>Soci</a:t>
          </a:r>
          <a:r>
            <a:rPr lang="lv-LV" sz="1200" dirty="0" err="1">
              <a:solidFill>
                <a:sysClr val="window" lastClr="FFFFFF"/>
              </a:solidFill>
              <a:latin typeface="Cambria"/>
              <a:ea typeface="+mn-ea"/>
              <a:cs typeface="+mn-cs"/>
            </a:rPr>
            <a:t>āli</a:t>
          </a:r>
          <a:r>
            <a:rPr lang="lv-LV" sz="1200" dirty="0">
              <a:solidFill>
                <a:sysClr val="window" lastClr="FFFFFF"/>
              </a:solidFill>
              <a:latin typeface="Cambria"/>
              <a:ea typeface="+mn-ea"/>
              <a:cs typeface="+mn-cs"/>
            </a:rPr>
            <a:t> pieņemama uzvedība vienaudžu starpā</a:t>
          </a:r>
          <a:endParaRPr lang="en-US" sz="1200" dirty="0">
            <a:solidFill>
              <a:sysClr val="window" lastClr="FFFFFF"/>
            </a:solidFill>
            <a:latin typeface="Cambria"/>
            <a:ea typeface="+mn-ea"/>
            <a:cs typeface="+mn-cs"/>
          </a:endParaRPr>
        </a:p>
      </dgm:t>
    </dgm:pt>
    <dgm:pt modelId="{956F4740-DC43-4A1E-8DE4-D47AB6B58E4D}" type="parTrans" cxnId="{A90EE016-5359-4780-8CBC-98BEBFD6FF1D}">
      <dgm:prSet/>
      <dgm:spPr/>
      <dgm:t>
        <a:bodyPr/>
        <a:lstStyle/>
        <a:p>
          <a:endParaRPr lang="en-GB"/>
        </a:p>
      </dgm:t>
    </dgm:pt>
    <dgm:pt modelId="{DB90A8F5-1370-45F2-BE0D-09BDFD17B247}" type="sibTrans" cxnId="{A90EE016-5359-4780-8CBC-98BEBFD6FF1D}">
      <dgm:prSet/>
      <dgm:spPr/>
      <dgm:t>
        <a:bodyPr/>
        <a:lstStyle/>
        <a:p>
          <a:endParaRPr lang="en-GB"/>
        </a:p>
      </dgm:t>
    </dgm:pt>
    <dgm:pt modelId="{A6CFC7B6-8F73-40B8-A17B-2FDC521282FB}">
      <dgm:prSet custT="1"/>
      <dgm:spPr>
        <a:solidFill>
          <a:srgbClr val="FFC000"/>
        </a:solidFill>
      </dgm:spPr>
      <dgm:t>
        <a:bodyPr/>
        <a:lstStyle/>
        <a:p>
          <a:r>
            <a:rPr lang="lv-LV" sz="1200" dirty="0">
              <a:solidFill>
                <a:sysClr val="window" lastClr="FFFFFF"/>
              </a:solidFill>
              <a:latin typeface="Cambria"/>
              <a:ea typeface="+mn-ea"/>
              <a:cs typeface="+mn-cs"/>
            </a:rPr>
            <a:t>Parasti labprātīga un abpusēja</a:t>
          </a:r>
          <a:endParaRPr lang="en-US" sz="1200" dirty="0">
            <a:solidFill>
              <a:sysClr val="window" lastClr="FFFFFF"/>
            </a:solidFill>
            <a:latin typeface="Cambria"/>
            <a:ea typeface="+mn-ea"/>
            <a:cs typeface="+mn-cs"/>
          </a:endParaRPr>
        </a:p>
      </dgm:t>
    </dgm:pt>
    <dgm:pt modelId="{11BCDF59-C6C7-4CB7-8E4E-0A521D214BCD}" type="parTrans" cxnId="{4B5E1DA6-32C2-414B-B637-BBE0C4491EAB}">
      <dgm:prSet/>
      <dgm:spPr/>
      <dgm:t>
        <a:bodyPr/>
        <a:lstStyle/>
        <a:p>
          <a:endParaRPr lang="en-GB"/>
        </a:p>
      </dgm:t>
    </dgm:pt>
    <dgm:pt modelId="{4C88070C-ABBC-4DF2-9E34-9733699F59F6}" type="sibTrans" cxnId="{4B5E1DA6-32C2-414B-B637-BBE0C4491EAB}">
      <dgm:prSet/>
      <dgm:spPr/>
      <dgm:t>
        <a:bodyPr/>
        <a:lstStyle/>
        <a:p>
          <a:endParaRPr lang="en-GB"/>
        </a:p>
      </dgm:t>
    </dgm:pt>
    <dgm:pt modelId="{C0EA4FA6-A81E-4057-B9D6-BC3CC42ABCF9}">
      <dgm:prSet custT="1"/>
      <dgm:spPr/>
      <dgm:t>
        <a:bodyPr/>
        <a:lstStyle/>
        <a:p>
          <a:r>
            <a:rPr lang="en-US" sz="1500" b="1" dirty="0">
              <a:solidFill>
                <a:sysClr val="window" lastClr="FFFFFF"/>
              </a:solidFill>
              <a:latin typeface="Cambria"/>
              <a:ea typeface="+mn-ea"/>
              <a:cs typeface="+mn-cs"/>
            </a:rPr>
            <a:t>Norm</a:t>
          </a:r>
          <a:r>
            <a:rPr lang="lv-LV" sz="1500" b="1" dirty="0">
              <a:solidFill>
                <a:sysClr val="window" lastClr="FFFFFF"/>
              </a:solidFill>
              <a:latin typeface="Cambria"/>
              <a:ea typeface="+mn-ea"/>
              <a:cs typeface="+mn-cs"/>
            </a:rPr>
            <a:t>ā</a:t>
          </a:r>
          <a:r>
            <a:rPr lang="en-US" sz="1500" b="1" dirty="0">
              <a:solidFill>
                <a:sysClr val="window" lastClr="FFFFFF"/>
              </a:solidFill>
              <a:latin typeface="Cambria"/>
              <a:ea typeface="+mn-ea"/>
              <a:cs typeface="+mn-cs"/>
            </a:rPr>
            <a:t>l</a:t>
          </a:r>
          <a:r>
            <a:rPr lang="lv-LV" sz="1500" b="1" dirty="0">
              <a:solidFill>
                <a:sysClr val="window" lastClr="FFFFFF"/>
              </a:solidFill>
              <a:latin typeface="Cambria"/>
              <a:ea typeface="+mn-ea"/>
              <a:cs typeface="+mn-cs"/>
            </a:rPr>
            <a:t>a</a:t>
          </a:r>
          <a:r>
            <a:rPr lang="en-US" sz="1500" b="1" dirty="0">
              <a:solidFill>
                <a:sysClr val="window" lastClr="FFFFFF"/>
              </a:solidFill>
              <a:latin typeface="Cambria"/>
              <a:ea typeface="+mn-ea"/>
              <a:cs typeface="+mn-cs"/>
            </a:rPr>
            <a:t> </a:t>
          </a:r>
        </a:p>
      </dgm:t>
    </dgm:pt>
    <dgm:pt modelId="{6B24C3B0-9A9C-47A4-B78C-8E0CF5E635C7}" type="parTrans" cxnId="{F613C880-B7DB-4D95-9F5A-66FAA2F20582}">
      <dgm:prSet/>
      <dgm:spPr/>
      <dgm:t>
        <a:bodyPr/>
        <a:lstStyle/>
        <a:p>
          <a:endParaRPr lang="en-GB"/>
        </a:p>
      </dgm:t>
    </dgm:pt>
    <dgm:pt modelId="{207B13FC-DF9B-4392-B235-9EF4FE8FD215}" type="sibTrans" cxnId="{F613C880-B7DB-4D95-9F5A-66FAA2F20582}">
      <dgm:prSet/>
      <dgm:spPr/>
      <dgm:t>
        <a:bodyPr/>
        <a:lstStyle/>
        <a:p>
          <a:endParaRPr lang="en-GB"/>
        </a:p>
      </dgm:t>
    </dgm:pt>
    <dgm:pt modelId="{7F9FE916-56DA-4110-9BD3-ACD61484A64F}">
      <dgm:prSet custT="1"/>
      <dgm:spPr/>
      <dgm:t>
        <a:bodyPr/>
        <a:lstStyle/>
        <a:p>
          <a:r>
            <a:rPr lang="lv-LV" sz="1400" dirty="0">
              <a:solidFill>
                <a:sysClr val="window" lastClr="FFFFFF"/>
              </a:solidFill>
              <a:latin typeface="Cambria"/>
              <a:ea typeface="+mn-ea"/>
              <a:cs typeface="+mn-cs"/>
            </a:rPr>
            <a:t>Atbilstoša vecumposmam</a:t>
          </a:r>
          <a:endParaRPr lang="en-US" sz="1400" dirty="0">
            <a:solidFill>
              <a:sysClr val="window" lastClr="FFFFFF"/>
            </a:solidFill>
            <a:latin typeface="Cambria"/>
            <a:ea typeface="+mn-ea"/>
            <a:cs typeface="+mn-cs"/>
          </a:endParaRPr>
        </a:p>
      </dgm:t>
    </dgm:pt>
    <dgm:pt modelId="{4DF13FA1-2F1E-415C-8A84-696969299523}" type="parTrans" cxnId="{C3E95868-001D-41F3-AAF3-27041043E563}">
      <dgm:prSet/>
      <dgm:spPr/>
      <dgm:t>
        <a:bodyPr/>
        <a:lstStyle/>
        <a:p>
          <a:endParaRPr lang="en-GB"/>
        </a:p>
      </dgm:t>
    </dgm:pt>
    <dgm:pt modelId="{5774ACFB-2E62-4D0A-A64D-B39C57E9AC5F}" type="sibTrans" cxnId="{C3E95868-001D-41F3-AAF3-27041043E563}">
      <dgm:prSet/>
      <dgm:spPr/>
      <dgm:t>
        <a:bodyPr/>
        <a:lstStyle/>
        <a:p>
          <a:endParaRPr lang="en-GB"/>
        </a:p>
      </dgm:t>
    </dgm:pt>
    <dgm:pt modelId="{0D7F8088-A9EB-49A7-B2E8-8A1F0DDCE406}">
      <dgm:prSet custT="1"/>
      <dgm:spPr/>
      <dgm:t>
        <a:bodyPr/>
        <a:lstStyle/>
        <a:p>
          <a:r>
            <a:rPr lang="en-US" sz="1400" dirty="0" err="1">
              <a:solidFill>
                <a:sysClr val="window" lastClr="FFFFFF"/>
              </a:solidFill>
              <a:latin typeface="Cambria"/>
              <a:ea typeface="+mn-ea"/>
              <a:cs typeface="+mn-cs"/>
            </a:rPr>
            <a:t>Soci</a:t>
          </a:r>
          <a:r>
            <a:rPr lang="lv-LV" sz="1400" dirty="0" err="1">
              <a:solidFill>
                <a:sysClr val="window" lastClr="FFFFFF"/>
              </a:solidFill>
              <a:latin typeface="Cambria"/>
              <a:ea typeface="+mn-ea"/>
              <a:cs typeface="+mn-cs"/>
            </a:rPr>
            <a:t>āli</a:t>
          </a:r>
          <a:r>
            <a:rPr lang="lv-LV" sz="1400" dirty="0">
              <a:solidFill>
                <a:sysClr val="window" lastClr="FFFFFF"/>
              </a:solidFill>
              <a:latin typeface="Cambria"/>
              <a:ea typeface="+mn-ea"/>
              <a:cs typeface="+mn-cs"/>
            </a:rPr>
            <a:t> pieņemama</a:t>
          </a:r>
          <a:endParaRPr lang="en-US" sz="1400" dirty="0">
            <a:solidFill>
              <a:sysClr val="window" lastClr="FFFFFF"/>
            </a:solidFill>
            <a:latin typeface="Cambria"/>
            <a:ea typeface="+mn-ea"/>
            <a:cs typeface="+mn-cs"/>
          </a:endParaRPr>
        </a:p>
      </dgm:t>
    </dgm:pt>
    <dgm:pt modelId="{EDC7AB86-494B-47DF-B897-7E10452CBCDE}" type="parTrans" cxnId="{93A73673-03F4-4D83-BA89-E1DB3FBA919D}">
      <dgm:prSet/>
      <dgm:spPr/>
      <dgm:t>
        <a:bodyPr/>
        <a:lstStyle/>
        <a:p>
          <a:endParaRPr lang="en-GB"/>
        </a:p>
      </dgm:t>
    </dgm:pt>
    <dgm:pt modelId="{2E00B5BE-DB55-4483-A362-4C26C5180D87}" type="sibTrans" cxnId="{93A73673-03F4-4D83-BA89-E1DB3FBA919D}">
      <dgm:prSet/>
      <dgm:spPr/>
      <dgm:t>
        <a:bodyPr/>
        <a:lstStyle/>
        <a:p>
          <a:endParaRPr lang="en-GB"/>
        </a:p>
      </dgm:t>
    </dgm:pt>
    <dgm:pt modelId="{03523185-C29C-4247-A493-4D171AC31B74}">
      <dgm:prSet custT="1"/>
      <dgm:spPr/>
      <dgm:t>
        <a:bodyPr/>
        <a:lstStyle/>
        <a:p>
          <a:r>
            <a:rPr lang="lv-LV" sz="1400" dirty="0">
              <a:solidFill>
                <a:sysClr val="window" lastClr="FFFFFF"/>
              </a:solidFill>
              <a:latin typeface="Cambria"/>
              <a:ea typeface="+mn-ea"/>
              <a:cs typeface="+mn-cs"/>
            </a:rPr>
            <a:t>Labprātīga</a:t>
          </a:r>
          <a:r>
            <a:rPr lang="en-US" sz="1400" dirty="0">
              <a:solidFill>
                <a:sysClr val="window" lastClr="FFFFFF"/>
              </a:solidFill>
              <a:latin typeface="Cambria"/>
              <a:ea typeface="+mn-ea"/>
              <a:cs typeface="+mn-cs"/>
            </a:rPr>
            <a:t>, </a:t>
          </a:r>
          <a:r>
            <a:rPr lang="lv-LV" sz="1400" dirty="0">
              <a:solidFill>
                <a:sysClr val="window" lastClr="FFFFFF"/>
              </a:solidFill>
              <a:latin typeface="Cambria"/>
              <a:ea typeface="+mn-ea"/>
              <a:cs typeface="+mn-cs"/>
            </a:rPr>
            <a:t>savstarpēja, abpusēja</a:t>
          </a:r>
          <a:endParaRPr lang="en-US" sz="1400" dirty="0">
            <a:solidFill>
              <a:sysClr val="window" lastClr="FFFFFF"/>
            </a:solidFill>
            <a:latin typeface="Cambria"/>
            <a:ea typeface="+mn-ea"/>
            <a:cs typeface="+mn-cs"/>
          </a:endParaRPr>
        </a:p>
      </dgm:t>
    </dgm:pt>
    <dgm:pt modelId="{E724E8AA-6D1A-4789-934B-E39A98A00DA8}" type="parTrans" cxnId="{BEE19232-77C6-488E-A421-ECAA696CBB77}">
      <dgm:prSet/>
      <dgm:spPr/>
      <dgm:t>
        <a:bodyPr/>
        <a:lstStyle/>
        <a:p>
          <a:endParaRPr lang="en-GB"/>
        </a:p>
      </dgm:t>
    </dgm:pt>
    <dgm:pt modelId="{059361EA-8BAA-4D73-8B1F-B9946FFB032E}" type="sibTrans" cxnId="{BEE19232-77C6-488E-A421-ECAA696CBB77}">
      <dgm:prSet/>
      <dgm:spPr/>
      <dgm:t>
        <a:bodyPr/>
        <a:lstStyle/>
        <a:p>
          <a:endParaRPr lang="en-GB"/>
        </a:p>
      </dgm:t>
    </dgm:pt>
    <dgm:pt modelId="{2E10C8CE-7624-430F-B14A-15686CEFF716}">
      <dgm:prSet custT="1"/>
      <dgm:spPr/>
      <dgm:t>
        <a:bodyPr/>
        <a:lstStyle/>
        <a:p>
          <a:r>
            <a:rPr lang="lv-LV" sz="1400" dirty="0">
              <a:solidFill>
                <a:sysClr val="window" lastClr="FFFFFF"/>
              </a:solidFill>
              <a:latin typeface="Cambria"/>
              <a:ea typeface="+mn-ea"/>
              <a:cs typeface="+mn-cs"/>
            </a:rPr>
            <a:t>Kopīga lēmumu pieņemšana</a:t>
          </a:r>
          <a:endParaRPr lang="en-US" sz="1400" dirty="0">
            <a:solidFill>
              <a:sysClr val="window" lastClr="FFFFFF"/>
            </a:solidFill>
            <a:latin typeface="Cambria"/>
            <a:ea typeface="+mn-ea"/>
            <a:cs typeface="+mn-cs"/>
          </a:endParaRPr>
        </a:p>
      </dgm:t>
    </dgm:pt>
    <dgm:pt modelId="{FD1B523F-A616-43DE-8C41-2A7CEACF3992}" type="parTrans" cxnId="{2B230900-EA8D-4AC7-8674-706A69F3A362}">
      <dgm:prSet/>
      <dgm:spPr/>
      <dgm:t>
        <a:bodyPr/>
        <a:lstStyle/>
        <a:p>
          <a:endParaRPr lang="en-GB"/>
        </a:p>
      </dgm:t>
    </dgm:pt>
    <dgm:pt modelId="{2E6D8426-280E-433F-A0F9-D4B43502BE7A}" type="sibTrans" cxnId="{2B230900-EA8D-4AC7-8674-706A69F3A362}">
      <dgm:prSet/>
      <dgm:spPr/>
      <dgm:t>
        <a:bodyPr/>
        <a:lstStyle/>
        <a:p>
          <a:endParaRPr lang="en-GB"/>
        </a:p>
      </dgm:t>
    </dgm:pt>
    <dgm:pt modelId="{F0B87FF8-20DD-496B-801C-CA5290B1ABDB}">
      <dgm:prSet custT="1"/>
      <dgm:spPr>
        <a:solidFill>
          <a:srgbClr val="FFC000"/>
        </a:solidFill>
      </dgm:spPr>
      <dgm:t>
        <a:bodyPr/>
        <a:lstStyle/>
        <a:p>
          <a:r>
            <a:rPr lang="lv-LV" sz="1200" dirty="0">
              <a:solidFill>
                <a:sysClr val="window" lastClr="FFFFFF"/>
              </a:solidFill>
              <a:latin typeface="Cambria"/>
              <a:ea typeface="+mn-ea"/>
              <a:cs typeface="+mn-cs"/>
            </a:rPr>
            <a:t>Uzvedības konteksts var būt nepiemērots</a:t>
          </a:r>
          <a:endParaRPr lang="en-US" sz="1200" dirty="0">
            <a:solidFill>
              <a:sysClr val="window" lastClr="FFFFFF"/>
            </a:solidFill>
            <a:latin typeface="Cambria"/>
            <a:ea typeface="+mn-ea"/>
            <a:cs typeface="+mn-cs"/>
          </a:endParaRPr>
        </a:p>
      </dgm:t>
    </dgm:pt>
    <dgm:pt modelId="{C51F31A8-405F-4F11-856F-E81E5386114D}" type="parTrans" cxnId="{4306F6B5-2188-4F3C-9DA4-2BACE0500AE5}">
      <dgm:prSet/>
      <dgm:spPr/>
      <dgm:t>
        <a:bodyPr/>
        <a:lstStyle/>
        <a:p>
          <a:endParaRPr lang="lv-LV"/>
        </a:p>
      </dgm:t>
    </dgm:pt>
    <dgm:pt modelId="{03AEE6FC-49DB-493C-BC95-38C892FF0225}" type="sibTrans" cxnId="{4306F6B5-2188-4F3C-9DA4-2BACE0500AE5}">
      <dgm:prSet/>
      <dgm:spPr/>
      <dgm:t>
        <a:bodyPr/>
        <a:lstStyle/>
        <a:p>
          <a:endParaRPr lang="lv-LV"/>
        </a:p>
      </dgm:t>
    </dgm:pt>
    <dgm:pt modelId="{467AA814-3202-4874-A472-FF4C39BCEE2E}">
      <dgm:prSet custT="1"/>
      <dgm:spPr>
        <a:solidFill>
          <a:srgbClr val="FF0000"/>
        </a:solidFill>
      </dgm:spPr>
      <dgm:t>
        <a:bodyPr/>
        <a:lstStyle/>
        <a:p>
          <a:r>
            <a:rPr lang="lv-LV" sz="1100" dirty="0">
              <a:solidFill>
                <a:sysClr val="window" lastClr="FFFFFF"/>
              </a:solidFill>
              <a:latin typeface="Cambria"/>
              <a:ea typeface="+mn-ea"/>
              <a:cs typeface="+mn-cs"/>
            </a:rPr>
            <a:t>Var būt izteiktas vardarbības elementi</a:t>
          </a:r>
          <a:endParaRPr lang="en-US" sz="1100" dirty="0">
            <a:solidFill>
              <a:sysClr val="window" lastClr="FFFFFF"/>
            </a:solidFill>
            <a:latin typeface="Cambria"/>
            <a:ea typeface="+mn-ea"/>
            <a:cs typeface="+mn-cs"/>
          </a:endParaRPr>
        </a:p>
      </dgm:t>
    </dgm:pt>
    <dgm:pt modelId="{C6FBB909-16D2-43C5-A83E-D2E10BC40814}" type="parTrans" cxnId="{1211128B-0E2E-4491-95EC-96C3DDE504FA}">
      <dgm:prSet/>
      <dgm:spPr/>
      <dgm:t>
        <a:bodyPr/>
        <a:lstStyle/>
        <a:p>
          <a:endParaRPr lang="lv-LV"/>
        </a:p>
      </dgm:t>
    </dgm:pt>
    <dgm:pt modelId="{214CD7B7-3823-4746-8957-CAB43C21DB89}" type="sibTrans" cxnId="{1211128B-0E2E-4491-95EC-96C3DDE504FA}">
      <dgm:prSet/>
      <dgm:spPr/>
      <dgm:t>
        <a:bodyPr/>
        <a:lstStyle/>
        <a:p>
          <a:endParaRPr lang="lv-LV"/>
        </a:p>
      </dgm:t>
    </dgm:pt>
    <dgm:pt modelId="{3076FBC4-4CAB-4954-B38B-453C6C0455FC}" type="pres">
      <dgm:prSet presAssocID="{F260EE80-3007-4CA3-8337-F211D01E3DBE}" presName="Name0" presStyleCnt="0">
        <dgm:presLayoutVars>
          <dgm:dir/>
          <dgm:resizeHandles val="exact"/>
        </dgm:presLayoutVars>
      </dgm:prSet>
      <dgm:spPr/>
    </dgm:pt>
    <dgm:pt modelId="{1770CC25-5B56-446B-B88C-6D3850F8AD7C}" type="pres">
      <dgm:prSet presAssocID="{E805846C-6F4D-4346-8B1B-5B76D1891565}" presName="node" presStyleLbl="node1" presStyleIdx="0" presStyleCnt="5" custLinFactX="100000" custLinFactNeighborX="148655" custLinFactNeighborY="3170">
        <dgm:presLayoutVars>
          <dgm:bulletEnabled val="1"/>
        </dgm:presLayoutVars>
      </dgm:prSet>
      <dgm:spPr/>
    </dgm:pt>
    <dgm:pt modelId="{9E223634-C479-4F41-9F96-15D62CF874A9}" type="pres">
      <dgm:prSet presAssocID="{57F9FD26-C6E5-470C-81D8-592E4050728F}" presName="sibTrans" presStyleCnt="0"/>
      <dgm:spPr/>
    </dgm:pt>
    <dgm:pt modelId="{8029844B-3FF6-4CBD-9A0E-749930C9CDC4}" type="pres">
      <dgm:prSet presAssocID="{C0EA4FA6-A81E-4057-B9D6-BC3CC42ABCF9}" presName="node" presStyleLbl="node1" presStyleIdx="1" presStyleCnt="5" custLinFactX="-95627" custLinFactNeighborX="-100000" custLinFactNeighborY="-1603">
        <dgm:presLayoutVars>
          <dgm:bulletEnabled val="1"/>
        </dgm:presLayoutVars>
      </dgm:prSet>
      <dgm:spPr/>
    </dgm:pt>
    <dgm:pt modelId="{14BBABF6-CC34-4099-812E-22F778150BD6}" type="pres">
      <dgm:prSet presAssocID="{207B13FC-DF9B-4392-B235-9EF4FE8FD215}" presName="sibTrans" presStyleCnt="0"/>
      <dgm:spPr/>
    </dgm:pt>
    <dgm:pt modelId="{DE1309B6-75BE-403B-BC34-51A5E76CB3A5}" type="pres">
      <dgm:prSet presAssocID="{577AAE34-3E3B-4904-8B2F-5ABBC3B47CCE}" presName="node" presStyleLbl="node1" presStyleIdx="2" presStyleCnt="5">
        <dgm:presLayoutVars>
          <dgm:bulletEnabled val="1"/>
        </dgm:presLayoutVars>
      </dgm:prSet>
      <dgm:spPr/>
    </dgm:pt>
    <dgm:pt modelId="{36A3DD0D-B81C-4502-B872-9B7B15D09ECA}" type="pres">
      <dgm:prSet presAssocID="{AE1789D6-814B-4B5F-8F79-A2F64D85A602}" presName="sibTrans" presStyleCnt="0"/>
      <dgm:spPr/>
    </dgm:pt>
    <dgm:pt modelId="{EF13396C-F982-4AFE-AB6F-ED9769D1DE66}" type="pres">
      <dgm:prSet presAssocID="{A8FAF3A8-E693-4EAC-AF04-725A0ECB1792}" presName="node" presStyleLbl="node1" presStyleIdx="3" presStyleCnt="5" custLinFactNeighborY="185">
        <dgm:presLayoutVars>
          <dgm:bulletEnabled val="1"/>
        </dgm:presLayoutVars>
      </dgm:prSet>
      <dgm:spPr/>
    </dgm:pt>
    <dgm:pt modelId="{E6FF4C60-80F7-4183-8850-180E4658CCD6}" type="pres">
      <dgm:prSet presAssocID="{AD63FE62-DBB2-4448-8DEA-D3CBF0BE74DA}" presName="sibTrans" presStyleCnt="0"/>
      <dgm:spPr/>
    </dgm:pt>
    <dgm:pt modelId="{2E34EED1-B8FC-428B-A9E3-730C1C62F762}" type="pres">
      <dgm:prSet presAssocID="{BD152618-63AF-4F0B-A0CE-8DE5C577CB15}" presName="node" presStyleLbl="node1" presStyleIdx="4" presStyleCnt="5">
        <dgm:presLayoutVars>
          <dgm:bulletEnabled val="1"/>
        </dgm:presLayoutVars>
      </dgm:prSet>
      <dgm:spPr/>
    </dgm:pt>
  </dgm:ptLst>
  <dgm:cxnLst>
    <dgm:cxn modelId="{2B230900-EA8D-4AC7-8674-706A69F3A362}" srcId="{C0EA4FA6-A81E-4057-B9D6-BC3CC42ABCF9}" destId="{2E10C8CE-7624-430F-B14A-15686CEFF716}" srcOrd="3" destOrd="0" parTransId="{FD1B523F-A616-43DE-8C41-2A7CEACF3992}" sibTransId="{2E6D8426-280E-433F-A0F9-D4B43502BE7A}"/>
    <dgm:cxn modelId="{2368A103-AE07-4247-818D-C9FCEBBDED39}" type="presOf" srcId="{E4F96B59-6535-458F-AD2B-9F6337F45B3D}" destId="{1770CC25-5B56-446B-B88C-6D3850F8AD7C}" srcOrd="0" destOrd="1" presId="urn:microsoft.com/office/officeart/2005/8/layout/hList6"/>
    <dgm:cxn modelId="{EB744B09-8B0D-49E4-AF68-214997DC8F35}" srcId="{577AAE34-3E3B-4904-8B2F-5ABBC3B47CCE}" destId="{41CF6BDA-FC8E-4414-845C-A013B8C4283A}" srcOrd="5" destOrd="0" parTransId="{830092B7-361A-4703-943E-42DE35A0CD7A}" sibTransId="{A5C1B344-F046-4558-8BE2-48DE845FA067}"/>
    <dgm:cxn modelId="{A90EE016-5359-4780-8CBC-98BEBFD6FF1D}" srcId="{E805846C-6F4D-4346-8B1B-5B76D1891565}" destId="{53100DE5-E557-4162-B0DE-F001BFC57CAB}" srcOrd="1" destOrd="0" parTransId="{956F4740-DC43-4A1E-8DE4-D47AB6B58E4D}" sibTransId="{DB90A8F5-1370-45F2-BE0D-09BDFD17B247}"/>
    <dgm:cxn modelId="{3020A71A-95CE-49DF-817C-A06588D9DECB}" type="presOf" srcId="{0D7F8088-A9EB-49A7-B2E8-8A1F0DDCE406}" destId="{8029844B-3FF6-4CBD-9A0E-749930C9CDC4}" srcOrd="0" destOrd="2" presId="urn:microsoft.com/office/officeart/2005/8/layout/hList6"/>
    <dgm:cxn modelId="{9157911B-D52C-4B15-8ECA-DCEA5AE809BE}" type="presOf" srcId="{53100DE5-E557-4162-B0DE-F001BFC57CAB}" destId="{1770CC25-5B56-446B-B88C-6D3850F8AD7C}" srcOrd="0" destOrd="2" presId="urn:microsoft.com/office/officeart/2005/8/layout/hList6"/>
    <dgm:cxn modelId="{14FBE21F-79C3-43FA-8715-4713261C58E1}" type="presOf" srcId="{8CEB1885-5AA6-4C7B-BFFA-CEF6B081234B}" destId="{EF13396C-F982-4AFE-AB6F-ED9769D1DE66}" srcOrd="0" destOrd="5" presId="urn:microsoft.com/office/officeart/2005/8/layout/hList6"/>
    <dgm:cxn modelId="{EAE36321-1704-48E9-966C-0729AB4D3B7D}" type="presOf" srcId="{DF942260-BC43-4A29-91B1-AFB169BA30B5}" destId="{EF13396C-F982-4AFE-AB6F-ED9769D1DE66}" srcOrd="0" destOrd="1" presId="urn:microsoft.com/office/officeart/2005/8/layout/hList6"/>
    <dgm:cxn modelId="{960B4726-230C-4EFD-B2F1-5CF5A365F6A2}" srcId="{E805846C-6F4D-4346-8B1B-5B76D1891565}" destId="{E4F96B59-6535-458F-AD2B-9F6337F45B3D}" srcOrd="0" destOrd="0" parTransId="{9F2AFC24-C6D0-429D-945F-D9CF75F41F4F}" sibTransId="{F0194F10-645C-4E38-8ED3-F1C2BCBC6E18}"/>
    <dgm:cxn modelId="{C7BCF226-6EE5-4B0B-98DF-B4329E09DE24}" srcId="{577AAE34-3E3B-4904-8B2F-5ABBC3B47CCE}" destId="{B8248A28-711F-4421-961F-DF876279F2AC}" srcOrd="1" destOrd="0" parTransId="{C69B00C7-DC17-46A0-84ED-AD0FA5983311}" sibTransId="{5D208E92-26F5-4189-8452-F4889149312C}"/>
    <dgm:cxn modelId="{913A0228-CBF2-4EC9-BEA9-B9AC5EC589E7}" type="presOf" srcId="{A8FAF3A8-E693-4EAC-AF04-725A0ECB1792}" destId="{EF13396C-F982-4AFE-AB6F-ED9769D1DE66}" srcOrd="0" destOrd="0" presId="urn:microsoft.com/office/officeart/2005/8/layout/hList6"/>
    <dgm:cxn modelId="{895D612E-39A7-41A5-BBD0-1928261925AB}" srcId="{A8FAF3A8-E693-4EAC-AF04-725A0ECB1792}" destId="{66C035FF-DDF1-49CC-A93C-0E10D9DEA469}" srcOrd="3" destOrd="0" parTransId="{6E42BC65-E9E4-4056-BCBD-9DE0AE3D8D01}" sibTransId="{2D9320F9-2D1F-4D2F-912D-E9F16F9A065D}"/>
    <dgm:cxn modelId="{BEE19232-77C6-488E-A421-ECAA696CBB77}" srcId="{C0EA4FA6-A81E-4057-B9D6-BC3CC42ABCF9}" destId="{03523185-C29C-4247-A493-4D171AC31B74}" srcOrd="2" destOrd="0" parTransId="{E724E8AA-6D1A-4789-934B-E39A98A00DA8}" sibTransId="{059361EA-8BAA-4D73-8B1F-B9946FFB032E}"/>
    <dgm:cxn modelId="{BD340536-3B1D-4CD8-BB85-A9E85E72A798}" srcId="{A8FAF3A8-E693-4EAC-AF04-725A0ECB1792}" destId="{8CEB1885-5AA6-4C7B-BFFA-CEF6B081234B}" srcOrd="4" destOrd="0" parTransId="{F402CE78-2E69-43F3-883F-C22265B6DBF9}" sibTransId="{971BEBA1-B0C0-4ECD-B390-89787D18F142}"/>
    <dgm:cxn modelId="{92174A3B-0CE0-41A5-A1BB-A51EEAE4262B}" srcId="{A8FAF3A8-E693-4EAC-AF04-725A0ECB1792}" destId="{B94EF6DC-C8B7-488C-B73E-239FBE33511C}" srcOrd="1" destOrd="0" parTransId="{00D379D6-336A-413C-883A-11FF75223F19}" sibTransId="{327315C6-B049-4C16-9EB6-20F479E433C5}"/>
    <dgm:cxn modelId="{0E679F40-D6C9-4E86-A00E-9F428D8C029E}" type="presOf" srcId="{BD152618-63AF-4F0B-A0CE-8DE5C577CB15}" destId="{2E34EED1-B8FC-428B-A9E3-730C1C62F762}" srcOrd="0" destOrd="0" presId="urn:microsoft.com/office/officeart/2005/8/layout/hList6"/>
    <dgm:cxn modelId="{2E32265B-C32B-43BC-A769-22C7132CA3DE}" srcId="{577AAE34-3E3B-4904-8B2F-5ABBC3B47CCE}" destId="{5576D04A-2EBB-425F-BF32-3ED8D63EF4B8}" srcOrd="2" destOrd="0" parTransId="{F5BB9425-5D9E-452D-AB2E-9CA406505A64}" sibTransId="{2D8A2542-1AD5-4CCA-A2CF-AAB2FBB832FB}"/>
    <dgm:cxn modelId="{E74A2A5C-2554-4774-B991-69DB2D04BDA4}" type="presOf" srcId="{9DBFB838-FCF6-4F06-AE5E-A74D1A609B29}" destId="{DE1309B6-75BE-403B-BC34-51A5E76CB3A5}" srcOrd="0" destOrd="4" presId="urn:microsoft.com/office/officeart/2005/8/layout/hList6"/>
    <dgm:cxn modelId="{5FEDE645-9C5D-47F4-8A61-0CFEADE430CD}" srcId="{BD152618-63AF-4F0B-A0CE-8DE5C577CB15}" destId="{0F209238-758A-405C-AC64-6521DB4810AA}" srcOrd="3" destOrd="0" parTransId="{5F930538-EBAF-4157-A0E6-4D1556198665}" sibTransId="{45D413A3-8316-4944-A74F-180C4553BF32}"/>
    <dgm:cxn modelId="{20B13447-C4D1-421A-8C3D-1B7792935CD8}" type="presOf" srcId="{C0EA4FA6-A81E-4057-B9D6-BC3CC42ABCF9}" destId="{8029844B-3FF6-4CBD-9A0E-749930C9CDC4}" srcOrd="0" destOrd="0" presId="urn:microsoft.com/office/officeart/2005/8/layout/hList6"/>
    <dgm:cxn modelId="{C3E95868-001D-41F3-AAF3-27041043E563}" srcId="{C0EA4FA6-A81E-4057-B9D6-BC3CC42ABCF9}" destId="{7F9FE916-56DA-4110-9BD3-ACD61484A64F}" srcOrd="0" destOrd="0" parTransId="{4DF13FA1-2F1E-415C-8A84-696969299523}" sibTransId="{5774ACFB-2E62-4D0A-A64D-B39C57E9AC5F}"/>
    <dgm:cxn modelId="{E8747B68-5882-402D-902B-A740585EFC9E}" srcId="{F260EE80-3007-4CA3-8337-F211D01E3DBE}" destId="{A8FAF3A8-E693-4EAC-AF04-725A0ECB1792}" srcOrd="3" destOrd="0" parTransId="{D2D9FC47-07CB-4D4E-B91F-0FE79B150945}" sibTransId="{AD63FE62-DBB2-4448-8DEA-D3CBF0BE74DA}"/>
    <dgm:cxn modelId="{6486CC4C-746E-464D-9B98-B1332C5B2DF8}" type="presOf" srcId="{0F209238-758A-405C-AC64-6521DB4810AA}" destId="{2E34EED1-B8FC-428B-A9E3-730C1C62F762}" srcOrd="0" destOrd="4" presId="urn:microsoft.com/office/officeart/2005/8/layout/hList6"/>
    <dgm:cxn modelId="{90A1974D-D1DC-4953-A47D-762A7A18EA05}" srcId="{F260EE80-3007-4CA3-8337-F211D01E3DBE}" destId="{BD152618-63AF-4F0B-A0CE-8DE5C577CB15}" srcOrd="4" destOrd="0" parTransId="{F6A8F967-7EFD-48F9-A18B-F5FEF35E3162}" sibTransId="{265F1A88-7636-45B4-9FBD-A03F845F5FBA}"/>
    <dgm:cxn modelId="{93A73673-03F4-4D83-BA89-E1DB3FBA919D}" srcId="{C0EA4FA6-A81E-4057-B9D6-BC3CC42ABCF9}" destId="{0D7F8088-A9EB-49A7-B2E8-8A1F0DDCE406}" srcOrd="1" destOrd="0" parTransId="{EDC7AB86-494B-47DF-B897-7E10452CBCDE}" sibTransId="{2E00B5BE-DB55-4483-A362-4C26C5180D87}"/>
    <dgm:cxn modelId="{AED38A57-B475-407C-A806-D5632BAE27E8}" type="presOf" srcId="{7A20269F-3A6B-463A-BF99-ECB05B1655DA}" destId="{2E34EED1-B8FC-428B-A9E3-730C1C62F762}" srcOrd="0" destOrd="2" presId="urn:microsoft.com/office/officeart/2005/8/layout/hList6"/>
    <dgm:cxn modelId="{3EE1EF78-B6DE-4C38-A6EC-D439401B07B9}" type="presOf" srcId="{6118CB57-7A72-4943-9926-B224DC885630}" destId="{DE1309B6-75BE-403B-BC34-51A5E76CB3A5}" srcOrd="0" destOrd="1" presId="urn:microsoft.com/office/officeart/2005/8/layout/hList6"/>
    <dgm:cxn modelId="{69518D79-F13D-4243-9DBE-892326389934}" type="presOf" srcId="{467AA814-3202-4874-A472-FF4C39BCEE2E}" destId="{EF13396C-F982-4AFE-AB6F-ED9769D1DE66}" srcOrd="0" destOrd="6" presId="urn:microsoft.com/office/officeart/2005/8/layout/hList6"/>
    <dgm:cxn modelId="{0651017F-E8E4-45E7-8848-B93D2D399CDB}" type="presOf" srcId="{E805846C-6F4D-4346-8B1B-5B76D1891565}" destId="{1770CC25-5B56-446B-B88C-6D3850F8AD7C}" srcOrd="0" destOrd="0" presId="urn:microsoft.com/office/officeart/2005/8/layout/hList6"/>
    <dgm:cxn modelId="{F613C880-B7DB-4D95-9F5A-66FAA2F20582}" srcId="{F260EE80-3007-4CA3-8337-F211D01E3DBE}" destId="{C0EA4FA6-A81E-4057-B9D6-BC3CC42ABCF9}" srcOrd="1" destOrd="0" parTransId="{6B24C3B0-9A9C-47A4-B78C-8E0CF5E635C7}" sibTransId="{207B13FC-DF9B-4392-B235-9EF4FE8FD215}"/>
    <dgm:cxn modelId="{1211128B-0E2E-4491-95EC-96C3DDE504FA}" srcId="{A8FAF3A8-E693-4EAC-AF04-725A0ECB1792}" destId="{467AA814-3202-4874-A472-FF4C39BCEE2E}" srcOrd="5" destOrd="0" parTransId="{C6FBB909-16D2-43C5-A83E-D2E10BC40814}" sibTransId="{214CD7B7-3823-4746-8957-CAB43C21DB89}"/>
    <dgm:cxn modelId="{F570369B-356F-473C-AF56-F7010EF9F859}" type="presOf" srcId="{A6CFC7B6-8F73-40B8-A17B-2FDC521282FB}" destId="{1770CC25-5B56-446B-B88C-6D3850F8AD7C}" srcOrd="0" destOrd="4" presId="urn:microsoft.com/office/officeart/2005/8/layout/hList6"/>
    <dgm:cxn modelId="{8BAE3F9D-1575-4710-99C6-3A7D4C96B109}" type="presOf" srcId="{B94EF6DC-C8B7-488C-B73E-239FBE33511C}" destId="{EF13396C-F982-4AFE-AB6F-ED9769D1DE66}" srcOrd="0" destOrd="2" presId="urn:microsoft.com/office/officeart/2005/8/layout/hList6"/>
    <dgm:cxn modelId="{922480A3-9AB6-401C-99D4-93A905FAF3E8}" type="presOf" srcId="{B8248A28-711F-4421-961F-DF876279F2AC}" destId="{DE1309B6-75BE-403B-BC34-51A5E76CB3A5}" srcOrd="0" destOrd="2" presId="urn:microsoft.com/office/officeart/2005/8/layout/hList6"/>
    <dgm:cxn modelId="{35F1A3A3-0159-4B11-B03E-F9D6B8E5FF9F}" srcId="{BD152618-63AF-4F0B-A0CE-8DE5C577CB15}" destId="{7A20269F-3A6B-463A-BF99-ECB05B1655DA}" srcOrd="1" destOrd="0" parTransId="{778663D8-E56F-4888-BA73-60094DE31B18}" sibTransId="{71B310AF-FD15-46D0-A513-FB944756E5AA}"/>
    <dgm:cxn modelId="{4B5E1DA6-32C2-414B-B637-BBE0C4491EAB}" srcId="{E805846C-6F4D-4346-8B1B-5B76D1891565}" destId="{A6CFC7B6-8F73-40B8-A17B-2FDC521282FB}" srcOrd="3" destOrd="0" parTransId="{11BCDF59-C6C7-4CB7-8E4E-0A521D214BCD}" sibTransId="{4C88070C-ABBC-4DF2-9E34-9733699F59F6}"/>
    <dgm:cxn modelId="{AAF7BAB0-491A-4FD3-AB31-702A74A5EE15}" srcId="{BD152618-63AF-4F0B-A0CE-8DE5C577CB15}" destId="{8F56E78C-4144-4A27-B6EA-987DBF2FF15F}" srcOrd="0" destOrd="0" parTransId="{0D41789F-5DB8-4515-9863-F9BF4CFB27DA}" sibTransId="{93DA18E6-B738-405B-BCFA-5A18A50A2CB2}"/>
    <dgm:cxn modelId="{929395B2-6D9C-483B-9B78-EADBD16E1A35}" type="presOf" srcId="{F260EE80-3007-4CA3-8337-F211D01E3DBE}" destId="{3076FBC4-4CAB-4954-B38B-453C6C0455FC}" srcOrd="0" destOrd="0" presId="urn:microsoft.com/office/officeart/2005/8/layout/hList6"/>
    <dgm:cxn modelId="{8769C6B4-2123-4CDE-B5F2-DCCDCD80C6A2}" srcId="{F260EE80-3007-4CA3-8337-F211D01E3DBE}" destId="{577AAE34-3E3B-4904-8B2F-5ABBC3B47CCE}" srcOrd="2" destOrd="0" parTransId="{D66D7B4D-CBD6-49C0-806D-16CB6B4AE356}" sibTransId="{AE1789D6-814B-4B5F-8F79-A2F64D85A602}"/>
    <dgm:cxn modelId="{1B1714B5-E560-48E0-BDCF-17EF4C573CD7}" type="presOf" srcId="{41CF6BDA-FC8E-4414-845C-A013B8C4283A}" destId="{DE1309B6-75BE-403B-BC34-51A5E76CB3A5}" srcOrd="0" destOrd="6" presId="urn:microsoft.com/office/officeart/2005/8/layout/hList6"/>
    <dgm:cxn modelId="{4306F6B5-2188-4F3C-9DA4-2BACE0500AE5}" srcId="{E805846C-6F4D-4346-8B1B-5B76D1891565}" destId="{F0B87FF8-20DD-496B-801C-CA5290B1ABDB}" srcOrd="2" destOrd="0" parTransId="{C51F31A8-405F-4F11-856F-E81E5386114D}" sibTransId="{03AEE6FC-49DB-493C-BC95-38C892FF0225}"/>
    <dgm:cxn modelId="{57D150BE-EDDC-4F35-92EB-6C930BC2EA8A}" type="presOf" srcId="{8F56E78C-4144-4A27-B6EA-987DBF2FF15F}" destId="{2E34EED1-B8FC-428B-A9E3-730C1C62F762}" srcOrd="0" destOrd="1" presId="urn:microsoft.com/office/officeart/2005/8/layout/hList6"/>
    <dgm:cxn modelId="{245F0CBF-1832-4BE9-B2BE-409918AB48FE}" type="presOf" srcId="{2E10C8CE-7624-430F-B14A-15686CEFF716}" destId="{8029844B-3FF6-4CBD-9A0E-749930C9CDC4}" srcOrd="0" destOrd="4" presId="urn:microsoft.com/office/officeart/2005/8/layout/hList6"/>
    <dgm:cxn modelId="{EA7262C0-4812-44B8-9FCF-A1478F93EE6E}" type="presOf" srcId="{5576D04A-2EBB-425F-BF32-3ED8D63EF4B8}" destId="{DE1309B6-75BE-403B-BC34-51A5E76CB3A5}" srcOrd="0" destOrd="3" presId="urn:microsoft.com/office/officeart/2005/8/layout/hList6"/>
    <dgm:cxn modelId="{CE2581C3-899B-4E33-B5A0-5253F0FC4666}" srcId="{A8FAF3A8-E693-4EAC-AF04-725A0ECB1792}" destId="{2AC8FBD3-D2D8-482D-A5DA-F0EDA6F12A4A}" srcOrd="2" destOrd="0" parTransId="{349425D8-D93D-47D7-A6F4-B306D52B5FA6}" sibTransId="{485CA1BE-2F96-4DC6-8C5D-699B1CF25D92}"/>
    <dgm:cxn modelId="{63D878C7-2DD0-4807-BC75-4F6A3863D50B}" type="presOf" srcId="{03523185-C29C-4247-A493-4D171AC31B74}" destId="{8029844B-3FF6-4CBD-9A0E-749930C9CDC4}" srcOrd="0" destOrd="3" presId="urn:microsoft.com/office/officeart/2005/8/layout/hList6"/>
    <dgm:cxn modelId="{0DF691D5-40FB-4339-BBDF-7B702CCE8BEF}" type="presOf" srcId="{577AAE34-3E3B-4904-8B2F-5ABBC3B47CCE}" destId="{DE1309B6-75BE-403B-BC34-51A5E76CB3A5}" srcOrd="0" destOrd="0" presId="urn:microsoft.com/office/officeart/2005/8/layout/hList6"/>
    <dgm:cxn modelId="{3B1EA8D7-2A08-44DF-9601-ED09F2418E59}" srcId="{577AAE34-3E3B-4904-8B2F-5ABBC3B47CCE}" destId="{6118CB57-7A72-4943-9926-B224DC885630}" srcOrd="0" destOrd="0" parTransId="{87F518D6-3A69-474B-94A2-8AF4E4C7095F}" sibTransId="{0B31999F-5743-487B-962F-9C125DF07D3C}"/>
    <dgm:cxn modelId="{DC2D9ADA-327B-46D9-B0C7-0EE3774773EA}" type="presOf" srcId="{F0B87FF8-20DD-496B-801C-CA5290B1ABDB}" destId="{1770CC25-5B56-446B-B88C-6D3850F8AD7C}" srcOrd="0" destOrd="3" presId="urn:microsoft.com/office/officeart/2005/8/layout/hList6"/>
    <dgm:cxn modelId="{3A8D8BE2-A93B-46EE-95C0-20EE21858164}" srcId="{A8FAF3A8-E693-4EAC-AF04-725A0ECB1792}" destId="{DF942260-BC43-4A29-91B1-AFB169BA30B5}" srcOrd="0" destOrd="0" parTransId="{DCBDE601-B69F-4DFC-A8A6-3931A204B9D8}" sibTransId="{8CE5D475-373A-4F22-A270-EB161272CE05}"/>
    <dgm:cxn modelId="{6A4878E5-FE72-47B8-AEDF-67E9A710E36A}" type="presOf" srcId="{81749788-BA50-4A01-8A83-861D76CB900D}" destId="{2E34EED1-B8FC-428B-A9E3-730C1C62F762}" srcOrd="0" destOrd="3" presId="urn:microsoft.com/office/officeart/2005/8/layout/hList6"/>
    <dgm:cxn modelId="{BF9F72E6-E055-46F3-8D47-AF4D1825A3A7}" srcId="{BD152618-63AF-4F0B-A0CE-8DE5C577CB15}" destId="{81749788-BA50-4A01-8A83-861D76CB900D}" srcOrd="2" destOrd="0" parTransId="{EB242E05-1503-40C2-A33E-6A16CF66C9A7}" sibTransId="{C8C707AE-A4E2-4C0A-AE54-4B241BD95B9E}"/>
    <dgm:cxn modelId="{E2B4BDE7-6A81-4C7A-B5C9-401B3749CF74}" srcId="{F260EE80-3007-4CA3-8337-F211D01E3DBE}" destId="{E805846C-6F4D-4346-8B1B-5B76D1891565}" srcOrd="0" destOrd="0" parTransId="{6C65E22A-0062-4C91-8428-BF7A9CCD296D}" sibTransId="{57F9FD26-C6E5-470C-81D8-592E4050728F}"/>
    <dgm:cxn modelId="{CB33C7E7-05D0-4F3C-A092-02AEBE86F8CD}" type="presOf" srcId="{2AC8FBD3-D2D8-482D-A5DA-F0EDA6F12A4A}" destId="{EF13396C-F982-4AFE-AB6F-ED9769D1DE66}" srcOrd="0" destOrd="3" presId="urn:microsoft.com/office/officeart/2005/8/layout/hList6"/>
    <dgm:cxn modelId="{2466BBE8-160D-4250-9548-484D9E52380F}" srcId="{577AAE34-3E3B-4904-8B2F-5ABBC3B47CCE}" destId="{C5080D91-8FA0-4FDB-829D-DB4C42BC3D4B}" srcOrd="4" destOrd="0" parTransId="{D77082A6-514B-4C5A-8ED9-3BC44DBF4AB8}" sibTransId="{6FE785F5-17CA-4B93-B4D0-44F3A165DDDE}"/>
    <dgm:cxn modelId="{06CFF9E8-85C9-419E-8683-B276F633A29E}" type="presOf" srcId="{C5080D91-8FA0-4FDB-829D-DB4C42BC3D4B}" destId="{DE1309B6-75BE-403B-BC34-51A5E76CB3A5}" srcOrd="0" destOrd="5" presId="urn:microsoft.com/office/officeart/2005/8/layout/hList6"/>
    <dgm:cxn modelId="{51ED98EC-FADF-41BC-A65D-588557C2AC01}" srcId="{577AAE34-3E3B-4904-8B2F-5ABBC3B47CCE}" destId="{9DBFB838-FCF6-4F06-AE5E-A74D1A609B29}" srcOrd="3" destOrd="0" parTransId="{E7530E6F-C1AD-4E7C-AA21-7EDF57E744A1}" sibTransId="{7E8FD83E-0B74-4880-9DB1-C3B5E3313A24}"/>
    <dgm:cxn modelId="{3FD7FAF8-7A5C-4E4E-83AE-DC5818836FC3}" type="presOf" srcId="{7F9FE916-56DA-4110-9BD3-ACD61484A64F}" destId="{8029844B-3FF6-4CBD-9A0E-749930C9CDC4}" srcOrd="0" destOrd="1" presId="urn:microsoft.com/office/officeart/2005/8/layout/hList6"/>
    <dgm:cxn modelId="{619944FE-02C0-45F9-B7D4-CC60C0C35C73}" type="presOf" srcId="{66C035FF-DDF1-49CC-A93C-0E10D9DEA469}" destId="{EF13396C-F982-4AFE-AB6F-ED9769D1DE66}" srcOrd="0" destOrd="4" presId="urn:microsoft.com/office/officeart/2005/8/layout/hList6"/>
    <dgm:cxn modelId="{45BF0FF1-BC3F-4B7E-9C5E-3EB604B9FC83}" type="presParOf" srcId="{3076FBC4-4CAB-4954-B38B-453C6C0455FC}" destId="{1770CC25-5B56-446B-B88C-6D3850F8AD7C}" srcOrd="0" destOrd="0" presId="urn:microsoft.com/office/officeart/2005/8/layout/hList6"/>
    <dgm:cxn modelId="{19769B8E-F67B-4346-979D-78655B007765}" type="presParOf" srcId="{3076FBC4-4CAB-4954-B38B-453C6C0455FC}" destId="{9E223634-C479-4F41-9F96-15D62CF874A9}" srcOrd="1" destOrd="0" presId="urn:microsoft.com/office/officeart/2005/8/layout/hList6"/>
    <dgm:cxn modelId="{AEDE1914-5BFF-4219-95A2-CB3EFA2AF3F2}" type="presParOf" srcId="{3076FBC4-4CAB-4954-B38B-453C6C0455FC}" destId="{8029844B-3FF6-4CBD-9A0E-749930C9CDC4}" srcOrd="2" destOrd="0" presId="urn:microsoft.com/office/officeart/2005/8/layout/hList6"/>
    <dgm:cxn modelId="{67EA884D-06E5-42A4-8DAD-73C4F5705456}" type="presParOf" srcId="{3076FBC4-4CAB-4954-B38B-453C6C0455FC}" destId="{14BBABF6-CC34-4099-812E-22F778150BD6}" srcOrd="3" destOrd="0" presId="urn:microsoft.com/office/officeart/2005/8/layout/hList6"/>
    <dgm:cxn modelId="{ED84C6B3-04A1-4B06-9D72-4DC11228F19A}" type="presParOf" srcId="{3076FBC4-4CAB-4954-B38B-453C6C0455FC}" destId="{DE1309B6-75BE-403B-BC34-51A5E76CB3A5}" srcOrd="4" destOrd="0" presId="urn:microsoft.com/office/officeart/2005/8/layout/hList6"/>
    <dgm:cxn modelId="{C0C3D35D-FB73-4873-87E4-40387DBC9A58}" type="presParOf" srcId="{3076FBC4-4CAB-4954-B38B-453C6C0455FC}" destId="{36A3DD0D-B81C-4502-B872-9B7B15D09ECA}" srcOrd="5" destOrd="0" presId="urn:microsoft.com/office/officeart/2005/8/layout/hList6"/>
    <dgm:cxn modelId="{D3561DB7-0C85-4E65-BC56-CC410C4FE29A}" type="presParOf" srcId="{3076FBC4-4CAB-4954-B38B-453C6C0455FC}" destId="{EF13396C-F982-4AFE-AB6F-ED9769D1DE66}" srcOrd="6" destOrd="0" presId="urn:microsoft.com/office/officeart/2005/8/layout/hList6"/>
    <dgm:cxn modelId="{39BB7175-0E74-4314-824D-41B6FCA30529}" type="presParOf" srcId="{3076FBC4-4CAB-4954-B38B-453C6C0455FC}" destId="{E6FF4C60-80F7-4183-8850-180E4658CCD6}" srcOrd="7" destOrd="0" presId="urn:microsoft.com/office/officeart/2005/8/layout/hList6"/>
    <dgm:cxn modelId="{A4F8C117-BCDB-403D-97EC-07B764AA19B2}" type="presParOf" srcId="{3076FBC4-4CAB-4954-B38B-453C6C0455FC}" destId="{2E34EED1-B8FC-428B-A9E3-730C1C62F762}"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9BE25-E01B-4F52-93FD-97B106E5F11F}">
      <dsp:nvSpPr>
        <dsp:cNvPr id="0" name=""/>
        <dsp:cNvSpPr/>
      </dsp:nvSpPr>
      <dsp:spPr>
        <a:xfrm>
          <a:off x="565784" y="0"/>
          <a:ext cx="6412230" cy="346048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6921E-CC88-4BC2-B6A9-4A24434E81E9}">
      <dsp:nvSpPr>
        <dsp:cNvPr id="0" name=""/>
        <dsp:cNvSpPr/>
      </dsp:nvSpPr>
      <dsp:spPr>
        <a:xfrm>
          <a:off x="3315" y="1038144"/>
          <a:ext cx="1449455" cy="1384192"/>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t>Normāla</a:t>
          </a:r>
          <a:endParaRPr lang="en-US" sz="1600" kern="1200" dirty="0"/>
        </a:p>
      </dsp:txBody>
      <dsp:txXfrm>
        <a:off x="70886" y="1105715"/>
        <a:ext cx="1314313" cy="1249050"/>
      </dsp:txXfrm>
    </dsp:sp>
    <dsp:sp modelId="{63F5550A-C337-44DC-B968-5D19DD4490DF}">
      <dsp:nvSpPr>
        <dsp:cNvPr id="0" name=""/>
        <dsp:cNvSpPr/>
      </dsp:nvSpPr>
      <dsp:spPr>
        <a:xfrm>
          <a:off x="1525243" y="1038144"/>
          <a:ext cx="1449455" cy="1384192"/>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t>Satraucoša  </a:t>
          </a:r>
          <a:endParaRPr lang="en-US" sz="1600" kern="1200" dirty="0"/>
        </a:p>
      </dsp:txBody>
      <dsp:txXfrm>
        <a:off x="1592814" y="1105715"/>
        <a:ext cx="1314313" cy="1249050"/>
      </dsp:txXfrm>
    </dsp:sp>
    <dsp:sp modelId="{E38DABBA-5AEE-4E2C-930B-4D0BAF1863FB}">
      <dsp:nvSpPr>
        <dsp:cNvPr id="0" name=""/>
        <dsp:cNvSpPr/>
      </dsp:nvSpPr>
      <dsp:spPr>
        <a:xfrm>
          <a:off x="3047172" y="1038144"/>
          <a:ext cx="1449455" cy="1384192"/>
        </a:xfrm>
        <a:prstGeom prst="roundRect">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t>Problemātiska </a:t>
          </a:r>
          <a:endParaRPr lang="en-US" sz="1600" kern="1200" dirty="0"/>
        </a:p>
      </dsp:txBody>
      <dsp:txXfrm>
        <a:off x="3114743" y="1105715"/>
        <a:ext cx="1314313" cy="1249050"/>
      </dsp:txXfrm>
    </dsp:sp>
    <dsp:sp modelId="{826B327C-A142-4F28-9E67-514871843FF3}">
      <dsp:nvSpPr>
        <dsp:cNvPr id="0" name=""/>
        <dsp:cNvSpPr/>
      </dsp:nvSpPr>
      <dsp:spPr>
        <a:xfrm>
          <a:off x="4569100" y="1038144"/>
          <a:ext cx="1449455" cy="1384192"/>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t>Ļaunprātīga izmantošana </a:t>
          </a:r>
          <a:endParaRPr lang="en-US" sz="1600" kern="1200" dirty="0"/>
        </a:p>
      </dsp:txBody>
      <dsp:txXfrm>
        <a:off x="4636671" y="1105715"/>
        <a:ext cx="1314313" cy="1249050"/>
      </dsp:txXfrm>
    </dsp:sp>
    <dsp:sp modelId="{148D0E03-D071-4122-902A-70E593536B4B}">
      <dsp:nvSpPr>
        <dsp:cNvPr id="0" name=""/>
        <dsp:cNvSpPr/>
      </dsp:nvSpPr>
      <dsp:spPr>
        <a:xfrm>
          <a:off x="6091029" y="1038144"/>
          <a:ext cx="1449455" cy="1384192"/>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t>Vardarbīga</a:t>
          </a:r>
          <a:endParaRPr lang="en-US" sz="1600" kern="1200" dirty="0"/>
        </a:p>
      </dsp:txBody>
      <dsp:txXfrm>
        <a:off x="6158600" y="1105715"/>
        <a:ext cx="1314313" cy="124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0CC25-5B56-446B-B88C-6D3850F8AD7C}">
      <dsp:nvSpPr>
        <dsp:cNvPr id="0" name=""/>
        <dsp:cNvSpPr/>
      </dsp:nvSpPr>
      <dsp:spPr>
        <a:xfrm rot="16200000">
          <a:off x="241001" y="1487437"/>
          <a:ext cx="4525962" cy="1551086"/>
        </a:xfrm>
        <a:prstGeom prst="flowChartManualOperation">
          <a:avLst/>
        </a:prstGeom>
        <a:solidFill>
          <a:srgbClr val="FFC000"/>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5250" bIns="0" numCol="1" spcCol="1270" anchor="t" anchorCtr="0">
          <a:noAutofit/>
        </a:bodyPr>
        <a:lstStyle/>
        <a:p>
          <a:pPr marL="0" lvl="0" indent="0" algn="l" defTabSz="666750">
            <a:lnSpc>
              <a:spcPct val="90000"/>
            </a:lnSpc>
            <a:spcBef>
              <a:spcPct val="0"/>
            </a:spcBef>
            <a:spcAft>
              <a:spcPct val="35000"/>
            </a:spcAft>
            <a:buNone/>
          </a:pPr>
          <a:r>
            <a:rPr lang="lv-LV" sz="1500" b="1" kern="1200" dirty="0">
              <a:solidFill>
                <a:sysClr val="window" lastClr="FFFFFF"/>
              </a:solidFill>
              <a:latin typeface="Cambria"/>
              <a:ea typeface="+mn-ea"/>
              <a:cs typeface="+mn-cs"/>
            </a:rPr>
            <a:t>Satraucoša</a:t>
          </a:r>
          <a:endParaRPr lang="en-US" sz="1500" b="1" kern="1200" dirty="0">
            <a:solidFill>
              <a:sysClr val="window" lastClr="FFFFFF"/>
            </a:solidFill>
            <a:latin typeface="Cambria"/>
            <a:ea typeface="+mn-ea"/>
            <a:cs typeface="+mn-cs"/>
          </a:endParaRPr>
        </a:p>
        <a:p>
          <a:pPr marL="114300" lvl="1" indent="-114300" algn="l" defTabSz="533400">
            <a:lnSpc>
              <a:spcPct val="90000"/>
            </a:lnSpc>
            <a:spcBef>
              <a:spcPct val="0"/>
            </a:spcBef>
            <a:spcAft>
              <a:spcPct val="15000"/>
            </a:spcAft>
            <a:buChar char="•"/>
          </a:pPr>
          <a:r>
            <a:rPr lang="lv-LV" sz="1200" kern="1200" dirty="0">
              <a:solidFill>
                <a:sysClr val="window" lastClr="FFFFFF"/>
              </a:solidFill>
              <a:latin typeface="Cambria"/>
              <a:ea typeface="+mn-ea"/>
              <a:cs typeface="+mn-cs"/>
            </a:rPr>
            <a:t>Viens nepiemērotas seksuālas uzvedības gadījums</a:t>
          </a:r>
          <a:endParaRPr lang="en-US" sz="1200" kern="1200" dirty="0">
            <a:solidFill>
              <a:sysClr val="window" lastClr="FFFFFF"/>
            </a:solidFill>
            <a:latin typeface="Cambria"/>
            <a:ea typeface="+mn-ea"/>
            <a:cs typeface="+mn-cs"/>
          </a:endParaRPr>
        </a:p>
        <a:p>
          <a:pPr marL="114300" lvl="1" indent="-114300" algn="l" defTabSz="533400">
            <a:lnSpc>
              <a:spcPct val="90000"/>
            </a:lnSpc>
            <a:spcBef>
              <a:spcPct val="0"/>
            </a:spcBef>
            <a:spcAft>
              <a:spcPct val="15000"/>
            </a:spcAft>
            <a:buChar char="•"/>
          </a:pPr>
          <a:r>
            <a:rPr lang="en-US" sz="1200" kern="1200" dirty="0" err="1">
              <a:solidFill>
                <a:sysClr val="window" lastClr="FFFFFF"/>
              </a:solidFill>
              <a:latin typeface="Cambria"/>
              <a:ea typeface="+mn-ea"/>
              <a:cs typeface="+mn-cs"/>
            </a:rPr>
            <a:t>Soci</a:t>
          </a:r>
          <a:r>
            <a:rPr lang="lv-LV" sz="1200" kern="1200" dirty="0" err="1">
              <a:solidFill>
                <a:sysClr val="window" lastClr="FFFFFF"/>
              </a:solidFill>
              <a:latin typeface="Cambria"/>
              <a:ea typeface="+mn-ea"/>
              <a:cs typeface="+mn-cs"/>
            </a:rPr>
            <a:t>āli</a:t>
          </a:r>
          <a:r>
            <a:rPr lang="lv-LV" sz="1200" kern="1200" dirty="0">
              <a:solidFill>
                <a:sysClr val="window" lastClr="FFFFFF"/>
              </a:solidFill>
              <a:latin typeface="Cambria"/>
              <a:ea typeface="+mn-ea"/>
              <a:cs typeface="+mn-cs"/>
            </a:rPr>
            <a:t> pieņemama uzvedība vienaudžu starpā</a:t>
          </a:r>
          <a:endParaRPr lang="en-US" sz="1200" kern="1200" dirty="0">
            <a:solidFill>
              <a:sysClr val="window" lastClr="FFFFFF"/>
            </a:solidFill>
            <a:latin typeface="Cambria"/>
            <a:ea typeface="+mn-ea"/>
            <a:cs typeface="+mn-cs"/>
          </a:endParaRPr>
        </a:p>
        <a:p>
          <a:pPr marL="114300" lvl="1" indent="-114300" algn="l" defTabSz="533400">
            <a:lnSpc>
              <a:spcPct val="90000"/>
            </a:lnSpc>
            <a:spcBef>
              <a:spcPct val="0"/>
            </a:spcBef>
            <a:spcAft>
              <a:spcPct val="15000"/>
            </a:spcAft>
            <a:buChar char="•"/>
          </a:pPr>
          <a:r>
            <a:rPr lang="lv-LV" sz="1200" kern="1200" dirty="0">
              <a:solidFill>
                <a:sysClr val="window" lastClr="FFFFFF"/>
              </a:solidFill>
              <a:latin typeface="Cambria"/>
              <a:ea typeface="+mn-ea"/>
              <a:cs typeface="+mn-cs"/>
            </a:rPr>
            <a:t>Uzvedības konteksts var būt nepiemērots</a:t>
          </a:r>
          <a:endParaRPr lang="en-US" sz="1200" kern="1200" dirty="0">
            <a:solidFill>
              <a:sysClr val="window" lastClr="FFFFFF"/>
            </a:solidFill>
            <a:latin typeface="Cambria"/>
            <a:ea typeface="+mn-ea"/>
            <a:cs typeface="+mn-cs"/>
          </a:endParaRPr>
        </a:p>
        <a:p>
          <a:pPr marL="114300" lvl="1" indent="-114300" algn="l" defTabSz="533400">
            <a:lnSpc>
              <a:spcPct val="90000"/>
            </a:lnSpc>
            <a:spcBef>
              <a:spcPct val="0"/>
            </a:spcBef>
            <a:spcAft>
              <a:spcPct val="15000"/>
            </a:spcAft>
            <a:buChar char="•"/>
          </a:pPr>
          <a:r>
            <a:rPr lang="lv-LV" sz="1200" kern="1200" dirty="0">
              <a:solidFill>
                <a:sysClr val="window" lastClr="FFFFFF"/>
              </a:solidFill>
              <a:latin typeface="Cambria"/>
              <a:ea typeface="+mn-ea"/>
              <a:cs typeface="+mn-cs"/>
            </a:rPr>
            <a:t>Parasti labprātīga un abpusēja</a:t>
          </a:r>
          <a:endParaRPr lang="en-US" sz="1200" kern="1200" dirty="0">
            <a:solidFill>
              <a:sysClr val="window" lastClr="FFFFFF"/>
            </a:solidFill>
            <a:latin typeface="Cambria"/>
            <a:ea typeface="+mn-ea"/>
            <a:cs typeface="+mn-cs"/>
          </a:endParaRPr>
        </a:p>
      </dsp:txBody>
      <dsp:txXfrm rot="5400000">
        <a:off x="1728439" y="905191"/>
        <a:ext cx="1551086" cy="2715578"/>
      </dsp:txXfrm>
    </dsp:sp>
    <dsp:sp modelId="{8029844B-3FF6-4CBD-9A0E-749930C9CDC4}">
      <dsp:nvSpPr>
        <dsp:cNvPr id="0" name=""/>
        <dsp:cNvSpPr/>
      </dsp:nvSpPr>
      <dsp:spPr>
        <a:xfrm rot="16200000">
          <a:off x="-1415188" y="1487437"/>
          <a:ext cx="4525962" cy="1551086"/>
        </a:xfrm>
        <a:prstGeom prst="flowChartManualOperation">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5250" bIns="0" numCol="1" spcCol="1270" anchor="t" anchorCtr="0">
          <a:noAutofit/>
        </a:bodyPr>
        <a:lstStyle/>
        <a:p>
          <a:pPr marL="0" lvl="0" indent="0" algn="l" defTabSz="666750">
            <a:lnSpc>
              <a:spcPct val="90000"/>
            </a:lnSpc>
            <a:spcBef>
              <a:spcPct val="0"/>
            </a:spcBef>
            <a:spcAft>
              <a:spcPct val="35000"/>
            </a:spcAft>
            <a:buNone/>
          </a:pPr>
          <a:r>
            <a:rPr lang="en-US" sz="1500" b="1" kern="1200" dirty="0">
              <a:solidFill>
                <a:sysClr val="window" lastClr="FFFFFF"/>
              </a:solidFill>
              <a:latin typeface="Cambria"/>
              <a:ea typeface="+mn-ea"/>
              <a:cs typeface="+mn-cs"/>
            </a:rPr>
            <a:t>Norm</a:t>
          </a:r>
          <a:r>
            <a:rPr lang="lv-LV" sz="1500" b="1" kern="1200" dirty="0">
              <a:solidFill>
                <a:sysClr val="window" lastClr="FFFFFF"/>
              </a:solidFill>
              <a:latin typeface="Cambria"/>
              <a:ea typeface="+mn-ea"/>
              <a:cs typeface="+mn-cs"/>
            </a:rPr>
            <a:t>ā</a:t>
          </a:r>
          <a:r>
            <a:rPr lang="en-US" sz="1500" b="1" kern="1200" dirty="0">
              <a:solidFill>
                <a:sysClr val="window" lastClr="FFFFFF"/>
              </a:solidFill>
              <a:latin typeface="Cambria"/>
              <a:ea typeface="+mn-ea"/>
              <a:cs typeface="+mn-cs"/>
            </a:rPr>
            <a:t>l</a:t>
          </a:r>
          <a:r>
            <a:rPr lang="lv-LV" sz="1500" b="1" kern="1200" dirty="0">
              <a:solidFill>
                <a:sysClr val="window" lastClr="FFFFFF"/>
              </a:solidFill>
              <a:latin typeface="Cambria"/>
              <a:ea typeface="+mn-ea"/>
              <a:cs typeface="+mn-cs"/>
            </a:rPr>
            <a:t>a</a:t>
          </a:r>
          <a:r>
            <a:rPr lang="en-US" sz="1500" b="1" kern="1200" dirty="0">
              <a:solidFill>
                <a:sysClr val="window" lastClr="FFFFFF"/>
              </a:solidFill>
              <a:latin typeface="Cambria"/>
              <a:ea typeface="+mn-ea"/>
              <a:cs typeface="+mn-cs"/>
            </a:rPr>
            <a:t> </a:t>
          </a:r>
        </a:p>
        <a:p>
          <a:pPr marL="114300" lvl="1" indent="-114300" algn="l" defTabSz="622300">
            <a:lnSpc>
              <a:spcPct val="90000"/>
            </a:lnSpc>
            <a:spcBef>
              <a:spcPct val="0"/>
            </a:spcBef>
            <a:spcAft>
              <a:spcPct val="15000"/>
            </a:spcAft>
            <a:buChar char="•"/>
          </a:pPr>
          <a:r>
            <a:rPr lang="lv-LV" sz="1400" kern="1200" dirty="0">
              <a:solidFill>
                <a:sysClr val="window" lastClr="FFFFFF"/>
              </a:solidFill>
              <a:latin typeface="Cambria"/>
              <a:ea typeface="+mn-ea"/>
              <a:cs typeface="+mn-cs"/>
            </a:rPr>
            <a:t>Atbilstoša vecumposmam</a:t>
          </a:r>
          <a:endParaRPr lang="en-US" sz="1400" kern="1200" dirty="0">
            <a:solidFill>
              <a:sysClr val="window" lastClr="FFFFFF"/>
            </a:solidFill>
            <a:latin typeface="Cambria"/>
            <a:ea typeface="+mn-ea"/>
            <a:cs typeface="+mn-cs"/>
          </a:endParaRPr>
        </a:p>
        <a:p>
          <a:pPr marL="114300" lvl="1" indent="-114300" algn="l" defTabSz="622300">
            <a:lnSpc>
              <a:spcPct val="90000"/>
            </a:lnSpc>
            <a:spcBef>
              <a:spcPct val="0"/>
            </a:spcBef>
            <a:spcAft>
              <a:spcPct val="15000"/>
            </a:spcAft>
            <a:buChar char="•"/>
          </a:pPr>
          <a:r>
            <a:rPr lang="en-US" sz="1400" kern="1200" dirty="0" err="1">
              <a:solidFill>
                <a:sysClr val="window" lastClr="FFFFFF"/>
              </a:solidFill>
              <a:latin typeface="Cambria"/>
              <a:ea typeface="+mn-ea"/>
              <a:cs typeface="+mn-cs"/>
            </a:rPr>
            <a:t>Soci</a:t>
          </a:r>
          <a:r>
            <a:rPr lang="lv-LV" sz="1400" kern="1200" dirty="0" err="1">
              <a:solidFill>
                <a:sysClr val="window" lastClr="FFFFFF"/>
              </a:solidFill>
              <a:latin typeface="Cambria"/>
              <a:ea typeface="+mn-ea"/>
              <a:cs typeface="+mn-cs"/>
            </a:rPr>
            <a:t>āli</a:t>
          </a:r>
          <a:r>
            <a:rPr lang="lv-LV" sz="1400" kern="1200" dirty="0">
              <a:solidFill>
                <a:sysClr val="window" lastClr="FFFFFF"/>
              </a:solidFill>
              <a:latin typeface="Cambria"/>
              <a:ea typeface="+mn-ea"/>
              <a:cs typeface="+mn-cs"/>
            </a:rPr>
            <a:t> pieņemama</a:t>
          </a:r>
          <a:endParaRPr lang="en-US" sz="1400" kern="1200" dirty="0">
            <a:solidFill>
              <a:sysClr val="window" lastClr="FFFFFF"/>
            </a:solidFill>
            <a:latin typeface="Cambria"/>
            <a:ea typeface="+mn-ea"/>
            <a:cs typeface="+mn-cs"/>
          </a:endParaRPr>
        </a:p>
        <a:p>
          <a:pPr marL="114300" lvl="1" indent="-114300" algn="l" defTabSz="622300">
            <a:lnSpc>
              <a:spcPct val="90000"/>
            </a:lnSpc>
            <a:spcBef>
              <a:spcPct val="0"/>
            </a:spcBef>
            <a:spcAft>
              <a:spcPct val="15000"/>
            </a:spcAft>
            <a:buChar char="•"/>
          </a:pPr>
          <a:r>
            <a:rPr lang="lv-LV" sz="1400" kern="1200" dirty="0">
              <a:solidFill>
                <a:sysClr val="window" lastClr="FFFFFF"/>
              </a:solidFill>
              <a:latin typeface="Cambria"/>
              <a:ea typeface="+mn-ea"/>
              <a:cs typeface="+mn-cs"/>
            </a:rPr>
            <a:t>Labprātīga</a:t>
          </a:r>
          <a:r>
            <a:rPr lang="en-US" sz="1400" kern="1200" dirty="0">
              <a:solidFill>
                <a:sysClr val="window" lastClr="FFFFFF"/>
              </a:solidFill>
              <a:latin typeface="Cambria"/>
              <a:ea typeface="+mn-ea"/>
              <a:cs typeface="+mn-cs"/>
            </a:rPr>
            <a:t>, </a:t>
          </a:r>
          <a:r>
            <a:rPr lang="lv-LV" sz="1400" kern="1200" dirty="0">
              <a:solidFill>
                <a:sysClr val="window" lastClr="FFFFFF"/>
              </a:solidFill>
              <a:latin typeface="Cambria"/>
              <a:ea typeface="+mn-ea"/>
              <a:cs typeface="+mn-cs"/>
            </a:rPr>
            <a:t>savstarpēja, abpusēja</a:t>
          </a:r>
          <a:endParaRPr lang="en-US" sz="1400" kern="1200" dirty="0">
            <a:solidFill>
              <a:sysClr val="window" lastClr="FFFFFF"/>
            </a:solidFill>
            <a:latin typeface="Cambria"/>
            <a:ea typeface="+mn-ea"/>
            <a:cs typeface="+mn-cs"/>
          </a:endParaRPr>
        </a:p>
        <a:p>
          <a:pPr marL="114300" lvl="1" indent="-114300" algn="l" defTabSz="622300">
            <a:lnSpc>
              <a:spcPct val="90000"/>
            </a:lnSpc>
            <a:spcBef>
              <a:spcPct val="0"/>
            </a:spcBef>
            <a:spcAft>
              <a:spcPct val="15000"/>
            </a:spcAft>
            <a:buChar char="•"/>
          </a:pPr>
          <a:r>
            <a:rPr lang="lv-LV" sz="1400" kern="1200" dirty="0">
              <a:solidFill>
                <a:sysClr val="window" lastClr="FFFFFF"/>
              </a:solidFill>
              <a:latin typeface="Cambria"/>
              <a:ea typeface="+mn-ea"/>
              <a:cs typeface="+mn-cs"/>
            </a:rPr>
            <a:t>Kopīga lēmumu pieņemšana</a:t>
          </a:r>
          <a:endParaRPr lang="en-US" sz="1400" kern="1200" dirty="0">
            <a:solidFill>
              <a:sysClr val="window" lastClr="FFFFFF"/>
            </a:solidFill>
            <a:latin typeface="Cambria"/>
            <a:ea typeface="+mn-ea"/>
            <a:cs typeface="+mn-cs"/>
          </a:endParaRPr>
        </a:p>
      </dsp:txBody>
      <dsp:txXfrm rot="5400000">
        <a:off x="72250" y="905191"/>
        <a:ext cx="1551086" cy="2715578"/>
      </dsp:txXfrm>
    </dsp:sp>
    <dsp:sp modelId="{DE1309B6-75BE-403B-BC34-51A5E76CB3A5}">
      <dsp:nvSpPr>
        <dsp:cNvPr id="0" name=""/>
        <dsp:cNvSpPr/>
      </dsp:nvSpPr>
      <dsp:spPr>
        <a:xfrm rot="16200000">
          <a:off x="1851819" y="1487437"/>
          <a:ext cx="4525962" cy="1551086"/>
        </a:xfrm>
        <a:prstGeom prst="flowChartManualOperation">
          <a:avLst/>
        </a:prstGeom>
        <a:solidFill>
          <a:schemeClr val="accent6">
            <a:lumMod val="60000"/>
            <a:lumOff val="4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5250" bIns="0" numCol="1" spcCol="1270" anchor="t" anchorCtr="0">
          <a:noAutofit/>
        </a:bodyPr>
        <a:lstStyle/>
        <a:p>
          <a:pPr marL="0" lvl="0" indent="0" algn="l" defTabSz="666750">
            <a:lnSpc>
              <a:spcPct val="90000"/>
            </a:lnSpc>
            <a:spcBef>
              <a:spcPct val="0"/>
            </a:spcBef>
            <a:spcAft>
              <a:spcPct val="35000"/>
            </a:spcAft>
            <a:buNone/>
          </a:pPr>
          <a:r>
            <a:rPr lang="en-US" sz="1500" b="1" kern="1200" dirty="0">
              <a:solidFill>
                <a:sysClr val="window" lastClr="FFFFFF"/>
              </a:solidFill>
              <a:latin typeface="Cambria"/>
              <a:ea typeface="+mn-ea"/>
              <a:cs typeface="+mn-cs"/>
            </a:rPr>
            <a:t>Problem</a:t>
          </a:r>
          <a:r>
            <a:rPr lang="lv-LV" sz="1500" b="1" kern="1200" dirty="0" err="1">
              <a:solidFill>
                <a:sysClr val="window" lastClr="FFFFFF"/>
              </a:solidFill>
              <a:latin typeface="Cambria"/>
              <a:ea typeface="+mn-ea"/>
              <a:cs typeface="+mn-cs"/>
            </a:rPr>
            <a:t>ātiska</a:t>
          </a:r>
          <a:endParaRPr lang="en-US" sz="1500" b="1"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mbria"/>
              <a:ea typeface="+mn-ea"/>
              <a:cs typeface="+mn-cs"/>
            </a:rPr>
            <a:t>Problem</a:t>
          </a:r>
          <a:r>
            <a:rPr lang="lv-LV" sz="1100" kern="1200" dirty="0" err="1">
              <a:solidFill>
                <a:sysClr val="window" lastClr="FFFFFF"/>
              </a:solidFill>
              <a:latin typeface="Cambria"/>
              <a:ea typeface="+mn-ea"/>
              <a:cs typeface="+mn-cs"/>
            </a:rPr>
            <a:t>ātiska</a:t>
          </a:r>
          <a:r>
            <a:rPr lang="lv-LV" sz="1100" kern="1200" dirty="0">
              <a:solidFill>
                <a:sysClr val="window" lastClr="FFFFFF"/>
              </a:solidFill>
              <a:latin typeface="Cambria"/>
              <a:ea typeface="+mn-ea"/>
              <a:cs typeface="+mn-cs"/>
            </a:rPr>
            <a:t> un bažas raisoša uzvedība</a:t>
          </a:r>
          <a:endParaRPr lang="en-US" sz="1100"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lv-LV" sz="1100" kern="1200" dirty="0">
              <a:solidFill>
                <a:sysClr val="window" lastClr="FFFFFF"/>
              </a:solidFill>
              <a:latin typeface="Cambria"/>
              <a:ea typeface="+mn-ea"/>
              <a:cs typeface="+mn-cs"/>
            </a:rPr>
            <a:t>Attīstības līmenim neatbilstoša un sociāli negaidīta</a:t>
          </a:r>
          <a:endParaRPr lang="en-US" sz="1100"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mbria"/>
              <a:ea typeface="+mn-ea"/>
              <a:cs typeface="+mn-cs"/>
            </a:rPr>
            <a:t>N</a:t>
          </a:r>
          <a:r>
            <a:rPr lang="lv-LV" sz="1100" kern="1200" dirty="0" err="1">
              <a:solidFill>
                <a:sysClr val="window" lastClr="FFFFFF"/>
              </a:solidFill>
              <a:latin typeface="Cambria"/>
              <a:ea typeface="+mn-ea"/>
              <a:cs typeface="+mn-cs"/>
            </a:rPr>
            <a:t>av</a:t>
          </a:r>
          <a:r>
            <a:rPr lang="lv-LV" sz="1100" kern="1200" dirty="0">
              <a:solidFill>
                <a:sysClr val="window" lastClr="FFFFFF"/>
              </a:solidFill>
              <a:latin typeface="Cambria"/>
              <a:ea typeface="+mn-ea"/>
              <a:cs typeface="+mn-cs"/>
            </a:rPr>
            <a:t> atklātu </a:t>
          </a:r>
          <a:r>
            <a:rPr lang="lv-LV" sz="1100" kern="1200" dirty="0" err="1">
              <a:solidFill>
                <a:sysClr val="window" lastClr="FFFFFF"/>
              </a:solidFill>
              <a:latin typeface="Cambria"/>
              <a:ea typeface="+mn-ea"/>
              <a:cs typeface="+mn-cs"/>
            </a:rPr>
            <a:t>viktimizācijas</a:t>
          </a:r>
          <a:r>
            <a:rPr lang="lv-LV" sz="1100" kern="1200" dirty="0">
              <a:solidFill>
                <a:sysClr val="window" lastClr="FFFFFF"/>
              </a:solidFill>
              <a:latin typeface="Cambria"/>
              <a:ea typeface="+mn-ea"/>
              <a:cs typeface="+mn-cs"/>
            </a:rPr>
            <a:t> elementu (upura)</a:t>
          </a:r>
          <a:endParaRPr lang="en-US" sz="1100"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lv-LV" sz="1100" kern="1200" dirty="0">
              <a:solidFill>
                <a:sysClr val="window" lastClr="FFFFFF"/>
              </a:solidFill>
              <a:latin typeface="Cambria"/>
              <a:ea typeface="+mn-ea"/>
              <a:cs typeface="+mn-cs"/>
            </a:rPr>
            <a:t>Piekrišanas apstākļi var būt neskaidri</a:t>
          </a:r>
          <a:endParaRPr lang="en-US" sz="1100"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lv-LV" sz="1100" kern="1200" dirty="0">
              <a:solidFill>
                <a:sysClr val="window" lastClr="FFFFFF"/>
              </a:solidFill>
              <a:latin typeface="Cambria"/>
              <a:ea typeface="+mn-ea"/>
              <a:cs typeface="+mn-cs"/>
            </a:rPr>
            <a:t>Var trūkt abpusējas vēlmes vai nav vienādas spēka pozīcijas (attīstības līmenis)</a:t>
          </a:r>
          <a:endParaRPr lang="en-US" sz="1100"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lv-LV" sz="1100" kern="1200" dirty="0">
              <a:solidFill>
                <a:sysClr val="window" lastClr="FFFFFF"/>
              </a:solidFill>
              <a:latin typeface="Cambria"/>
              <a:ea typeface="+mn-ea"/>
              <a:cs typeface="+mn-cs"/>
            </a:rPr>
            <a:t>Var iekļaut </a:t>
          </a:r>
          <a:r>
            <a:rPr lang="lv-LV" sz="1100" kern="1200" dirty="0" err="1">
              <a:solidFill>
                <a:sysClr val="window" lastClr="FFFFFF"/>
              </a:solidFill>
              <a:latin typeface="Cambria"/>
              <a:ea typeface="+mn-ea"/>
              <a:cs typeface="+mn-cs"/>
            </a:rPr>
            <a:t>kompulsivitāti</a:t>
          </a:r>
          <a:endParaRPr lang="en-US" sz="1100" kern="1200" dirty="0">
            <a:solidFill>
              <a:sysClr val="window" lastClr="FFFFFF"/>
            </a:solidFill>
            <a:latin typeface="Cambria"/>
            <a:ea typeface="+mn-ea"/>
            <a:cs typeface="+mn-cs"/>
          </a:endParaRPr>
        </a:p>
      </dsp:txBody>
      <dsp:txXfrm rot="5400000">
        <a:off x="3339257" y="905191"/>
        <a:ext cx="1551086" cy="2715578"/>
      </dsp:txXfrm>
    </dsp:sp>
    <dsp:sp modelId="{EF13396C-F982-4AFE-AB6F-ED9769D1DE66}">
      <dsp:nvSpPr>
        <dsp:cNvPr id="0" name=""/>
        <dsp:cNvSpPr/>
      </dsp:nvSpPr>
      <dsp:spPr>
        <a:xfrm rot="16200000">
          <a:off x="3519237" y="1487437"/>
          <a:ext cx="4525962" cy="1551086"/>
        </a:xfrm>
        <a:prstGeom prst="flowChartManualOperation">
          <a:avLst/>
        </a:prstGeom>
        <a:solidFill>
          <a:srgbClr val="FF0000"/>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5250" bIns="0" numCol="1" spcCol="1270" anchor="t" anchorCtr="0">
          <a:noAutofit/>
        </a:bodyPr>
        <a:lstStyle/>
        <a:p>
          <a:pPr marL="0" lvl="0" indent="0" algn="l" defTabSz="666750">
            <a:lnSpc>
              <a:spcPct val="90000"/>
            </a:lnSpc>
            <a:spcBef>
              <a:spcPct val="0"/>
            </a:spcBef>
            <a:spcAft>
              <a:spcPct val="35000"/>
            </a:spcAft>
            <a:buNone/>
          </a:pPr>
          <a:r>
            <a:rPr lang="lv-LV" sz="1500" b="1" kern="1200" dirty="0">
              <a:solidFill>
                <a:sysClr val="window" lastClr="FFFFFF"/>
              </a:solidFill>
              <a:latin typeface="Cambria"/>
              <a:ea typeface="+mn-ea"/>
              <a:cs typeface="+mn-cs"/>
            </a:rPr>
            <a:t>Ļaunprātīga izmantošana</a:t>
          </a:r>
          <a:endParaRPr lang="en-US" sz="1500" b="1"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en-US" sz="1100" kern="1200" dirty="0">
              <a:solidFill>
                <a:sysClr val="window" lastClr="FFFFFF"/>
              </a:solidFill>
              <a:latin typeface="Cambria"/>
              <a:ea typeface="+mn-ea"/>
              <a:cs typeface="+mn-cs"/>
            </a:rPr>
            <a:t>Vi</a:t>
          </a:r>
          <a:r>
            <a:rPr lang="lv-LV" sz="1100" kern="1200" dirty="0" err="1">
              <a:solidFill>
                <a:sysClr val="window" lastClr="FFFFFF"/>
              </a:solidFill>
              <a:latin typeface="Cambria"/>
              <a:ea typeface="+mn-ea"/>
              <a:cs typeface="+mn-cs"/>
            </a:rPr>
            <a:t>ktimizējošs</a:t>
          </a:r>
          <a:r>
            <a:rPr lang="lv-LV" sz="1100" kern="1200" dirty="0">
              <a:solidFill>
                <a:sysClr val="window" lastClr="FFFFFF"/>
              </a:solidFill>
              <a:latin typeface="Cambria"/>
              <a:ea typeface="+mn-ea"/>
              <a:cs typeface="+mn-cs"/>
            </a:rPr>
            <a:t> saturs vai iznākums (kāds kļūst par upuri)</a:t>
          </a:r>
          <a:endParaRPr lang="en-US" sz="1100"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lv-LV" sz="1100" kern="1200" dirty="0">
              <a:solidFill>
                <a:sysClr val="window" lastClr="FFFFFF"/>
              </a:solidFill>
              <a:latin typeface="Cambria"/>
              <a:ea typeface="+mn-ea"/>
              <a:cs typeface="+mn-cs"/>
            </a:rPr>
            <a:t>Iekļauj ļaunprātīgu spēka izmantošanu</a:t>
          </a:r>
          <a:endParaRPr lang="en-US" sz="1100"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lv-LV" sz="1100" kern="1200" dirty="0">
              <a:solidFill>
                <a:sysClr val="window" lastClr="FFFFFF"/>
              </a:solidFill>
              <a:latin typeface="Cambria"/>
              <a:ea typeface="+mn-ea"/>
              <a:cs typeface="+mn-cs"/>
            </a:rPr>
            <a:t>Piespiešana un spēka izmantošana, lai nodrošinātu upura iesaistīšanos (atbilstību)</a:t>
          </a:r>
          <a:endParaRPr lang="en-US" sz="1100"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lv-LV" sz="1100" kern="1200" dirty="0">
              <a:solidFill>
                <a:sysClr val="window" lastClr="FFFFFF"/>
              </a:solidFill>
              <a:latin typeface="Cambria"/>
              <a:ea typeface="+mn-ea"/>
              <a:cs typeface="+mn-cs"/>
            </a:rPr>
            <a:t>Uzbrūkoša</a:t>
          </a:r>
          <a:endParaRPr lang="en-US" sz="1100"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lv-LV" sz="1100" kern="1200" dirty="0">
              <a:solidFill>
                <a:sysClr val="window" lastClr="FFFFFF"/>
              </a:solidFill>
              <a:latin typeface="Cambria"/>
              <a:ea typeface="+mn-ea"/>
              <a:cs typeface="+mn-cs"/>
            </a:rPr>
            <a:t>Nav informētas piekrišanas vai upuris nav spējīgs to dot</a:t>
          </a:r>
          <a:endParaRPr lang="en-US" sz="1100" kern="1200" dirty="0">
            <a:solidFill>
              <a:sysClr val="window" lastClr="FFFFFF"/>
            </a:solidFill>
            <a:latin typeface="Cambria"/>
            <a:ea typeface="+mn-ea"/>
            <a:cs typeface="+mn-cs"/>
          </a:endParaRPr>
        </a:p>
        <a:p>
          <a:pPr marL="57150" lvl="1" indent="-57150" algn="l" defTabSz="488950">
            <a:lnSpc>
              <a:spcPct val="90000"/>
            </a:lnSpc>
            <a:spcBef>
              <a:spcPct val="0"/>
            </a:spcBef>
            <a:spcAft>
              <a:spcPct val="15000"/>
            </a:spcAft>
            <a:buChar char="•"/>
          </a:pPr>
          <a:r>
            <a:rPr lang="lv-LV" sz="1100" kern="1200" dirty="0">
              <a:solidFill>
                <a:sysClr val="window" lastClr="FFFFFF"/>
              </a:solidFill>
              <a:latin typeface="Cambria"/>
              <a:ea typeface="+mn-ea"/>
              <a:cs typeface="+mn-cs"/>
            </a:rPr>
            <a:t>Var būt izteiktas vardarbības elementi</a:t>
          </a:r>
          <a:endParaRPr lang="en-US" sz="1100" kern="1200" dirty="0">
            <a:solidFill>
              <a:sysClr val="window" lastClr="FFFFFF"/>
            </a:solidFill>
            <a:latin typeface="Cambria"/>
            <a:ea typeface="+mn-ea"/>
            <a:cs typeface="+mn-cs"/>
          </a:endParaRPr>
        </a:p>
      </dsp:txBody>
      <dsp:txXfrm rot="5400000">
        <a:off x="5006675" y="905191"/>
        <a:ext cx="1551086" cy="2715578"/>
      </dsp:txXfrm>
    </dsp:sp>
    <dsp:sp modelId="{2E34EED1-B8FC-428B-A9E3-730C1C62F762}">
      <dsp:nvSpPr>
        <dsp:cNvPr id="0" name=""/>
        <dsp:cNvSpPr/>
      </dsp:nvSpPr>
      <dsp:spPr>
        <a:xfrm rot="16200000">
          <a:off x="5186655" y="1487437"/>
          <a:ext cx="4525962" cy="1551086"/>
        </a:xfrm>
        <a:prstGeom prst="flowChartManualOperation">
          <a:avLst/>
        </a:prstGeom>
        <a:solidFill>
          <a:srgbClr val="C00000"/>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9141" bIns="0" numCol="1" spcCol="1270" anchor="t" anchorCtr="0">
          <a:noAutofit/>
        </a:bodyPr>
        <a:lstStyle/>
        <a:p>
          <a:pPr marL="0" lvl="0" indent="0" algn="l" defTabSz="755650">
            <a:lnSpc>
              <a:spcPct val="90000"/>
            </a:lnSpc>
            <a:spcBef>
              <a:spcPct val="0"/>
            </a:spcBef>
            <a:spcAft>
              <a:spcPct val="35000"/>
            </a:spcAft>
            <a:buNone/>
          </a:pPr>
          <a:r>
            <a:rPr lang="en-US" sz="1700" b="1" kern="1200" dirty="0">
              <a:solidFill>
                <a:sysClr val="window" lastClr="FFFFFF"/>
              </a:solidFill>
              <a:latin typeface="Cambria"/>
              <a:ea typeface="+mn-ea"/>
              <a:cs typeface="+mn-cs"/>
            </a:rPr>
            <a:t>V</a:t>
          </a:r>
          <a:r>
            <a:rPr lang="lv-LV" sz="1700" b="1" kern="1200" dirty="0" err="1">
              <a:solidFill>
                <a:sysClr val="window" lastClr="FFFFFF"/>
              </a:solidFill>
              <a:latin typeface="Cambria"/>
              <a:ea typeface="+mn-ea"/>
              <a:cs typeface="+mn-cs"/>
            </a:rPr>
            <a:t>ardarbīga</a:t>
          </a:r>
          <a:endParaRPr lang="en-US" sz="1700" b="1" kern="1200" dirty="0">
            <a:solidFill>
              <a:sysClr val="window" lastClr="FFFFFF"/>
            </a:solidFill>
            <a:latin typeface="Cambria"/>
            <a:ea typeface="+mn-ea"/>
            <a:cs typeface="+mn-cs"/>
          </a:endParaRPr>
        </a:p>
        <a:p>
          <a:pPr marL="114300" lvl="1" indent="-114300" algn="l" defTabSz="577850">
            <a:lnSpc>
              <a:spcPct val="90000"/>
            </a:lnSpc>
            <a:spcBef>
              <a:spcPct val="0"/>
            </a:spcBef>
            <a:spcAft>
              <a:spcPct val="15000"/>
            </a:spcAft>
            <a:buChar char="•"/>
          </a:pPr>
          <a:r>
            <a:rPr lang="lv-LV" sz="1300" kern="1200" dirty="0">
              <a:solidFill>
                <a:sysClr val="window" lastClr="FFFFFF"/>
              </a:solidFill>
              <a:latin typeface="Cambria"/>
              <a:ea typeface="+mn-ea"/>
              <a:cs typeface="+mn-cs"/>
            </a:rPr>
            <a:t>Fiziski vardarbīga seksuāla izmantošana</a:t>
          </a:r>
          <a:endParaRPr lang="en-US" sz="1300" kern="1200" dirty="0">
            <a:solidFill>
              <a:sysClr val="window" lastClr="FFFFFF"/>
            </a:solidFill>
            <a:latin typeface="Cambria"/>
            <a:ea typeface="+mn-ea"/>
            <a:cs typeface="+mn-cs"/>
          </a:endParaRPr>
        </a:p>
        <a:p>
          <a:pPr marL="114300" lvl="1" indent="-114300" algn="l" defTabSz="577850">
            <a:lnSpc>
              <a:spcPct val="90000"/>
            </a:lnSpc>
            <a:spcBef>
              <a:spcPct val="0"/>
            </a:spcBef>
            <a:spcAft>
              <a:spcPct val="15000"/>
            </a:spcAft>
            <a:buChar char="•"/>
          </a:pPr>
          <a:r>
            <a:rPr lang="lv-LV" sz="1300" kern="1200" dirty="0">
              <a:solidFill>
                <a:sysClr val="window" lastClr="FFFFFF"/>
              </a:solidFill>
              <a:latin typeface="Cambria"/>
              <a:ea typeface="+mn-ea"/>
              <a:cs typeface="+mn-cs"/>
            </a:rPr>
            <a:t>Izteikti uzbrūkoša </a:t>
          </a:r>
          <a:endParaRPr lang="en-US" sz="1300" kern="1200" dirty="0">
            <a:solidFill>
              <a:sysClr val="window" lastClr="FFFFFF"/>
            </a:solidFill>
            <a:latin typeface="Cambria"/>
            <a:ea typeface="+mn-ea"/>
            <a:cs typeface="+mn-cs"/>
          </a:endParaRPr>
        </a:p>
        <a:p>
          <a:pPr marL="114300" lvl="1" indent="-114300" algn="l" defTabSz="577850">
            <a:lnSpc>
              <a:spcPct val="90000"/>
            </a:lnSpc>
            <a:spcBef>
              <a:spcPct val="0"/>
            </a:spcBef>
            <a:spcAft>
              <a:spcPct val="15000"/>
            </a:spcAft>
            <a:buChar char="•"/>
          </a:pPr>
          <a:r>
            <a:rPr lang="en-US" sz="1300" kern="1200" dirty="0">
              <a:solidFill>
                <a:sysClr val="window" lastClr="FFFFFF"/>
              </a:solidFill>
              <a:latin typeface="Cambria"/>
              <a:ea typeface="+mn-ea"/>
              <a:cs typeface="+mn-cs"/>
            </a:rPr>
            <a:t>Instrument</a:t>
          </a:r>
          <a:r>
            <a:rPr lang="lv-LV" sz="1300" kern="1200" dirty="0" err="1">
              <a:solidFill>
                <a:sysClr val="window" lastClr="FFFFFF"/>
              </a:solidFill>
              <a:latin typeface="Cambria"/>
              <a:ea typeface="+mn-ea"/>
              <a:cs typeface="+mn-cs"/>
            </a:rPr>
            <a:t>āla</a:t>
          </a:r>
          <a:r>
            <a:rPr lang="lv-LV" sz="1300" kern="1200" dirty="0">
              <a:solidFill>
                <a:sysClr val="window" lastClr="FFFFFF"/>
              </a:solidFill>
              <a:latin typeface="Cambria"/>
              <a:ea typeface="+mn-ea"/>
              <a:cs typeface="+mn-cs"/>
            </a:rPr>
            <a:t> vardarbība, kas ir fizioloģiski un/vai seksuāli uzbudinoša varmākam</a:t>
          </a:r>
          <a:endParaRPr lang="en-US" sz="1300" kern="1200" dirty="0">
            <a:solidFill>
              <a:sysClr val="window" lastClr="FFFFFF"/>
            </a:solidFill>
            <a:latin typeface="Cambria"/>
            <a:ea typeface="+mn-ea"/>
            <a:cs typeface="+mn-cs"/>
          </a:endParaRPr>
        </a:p>
        <a:p>
          <a:pPr marL="114300" lvl="1" indent="-114300" algn="l" defTabSz="577850">
            <a:lnSpc>
              <a:spcPct val="90000"/>
            </a:lnSpc>
            <a:spcBef>
              <a:spcPct val="0"/>
            </a:spcBef>
            <a:spcAft>
              <a:spcPct val="15000"/>
            </a:spcAft>
            <a:buChar char="•"/>
          </a:pPr>
          <a:r>
            <a:rPr lang="en-US" sz="1300" kern="1200" dirty="0">
              <a:solidFill>
                <a:sysClr val="window" lastClr="FFFFFF"/>
              </a:solidFill>
              <a:latin typeface="Cambria"/>
              <a:ea typeface="+mn-ea"/>
              <a:cs typeface="+mn-cs"/>
            </a:rPr>
            <a:t>Sadism</a:t>
          </a:r>
          <a:r>
            <a:rPr lang="lv-LV" sz="1300" kern="1200" dirty="0">
              <a:solidFill>
                <a:sysClr val="window" lastClr="FFFFFF"/>
              </a:solidFill>
              <a:latin typeface="Cambria"/>
              <a:ea typeface="+mn-ea"/>
              <a:cs typeface="+mn-cs"/>
            </a:rPr>
            <a:t>s</a:t>
          </a:r>
          <a:endParaRPr lang="en-US" sz="1300" kern="1200" dirty="0">
            <a:solidFill>
              <a:sysClr val="window" lastClr="FFFFFF"/>
            </a:solidFill>
            <a:latin typeface="Cambria"/>
            <a:ea typeface="+mn-ea"/>
            <a:cs typeface="+mn-cs"/>
          </a:endParaRPr>
        </a:p>
      </dsp:txBody>
      <dsp:txXfrm rot="5400000">
        <a:off x="6674093" y="905191"/>
        <a:ext cx="1551086" cy="27155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4563C-B160-4EAD-BC2F-7DDDDDB7F033}" type="datetimeFigureOut">
              <a:rPr lang="is-IS" smtClean="0"/>
              <a:t>15.11.2019</a:t>
            </a:fld>
            <a:endParaRPr lang="is-I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C6EF9-1384-4A0D-80D8-DDA47E5811B2}" type="slidenum">
              <a:rPr lang="is-IS" smtClean="0"/>
              <a:t>‹#›</a:t>
            </a:fld>
            <a:endParaRPr lang="is-IS"/>
          </a:p>
        </p:txBody>
      </p:sp>
    </p:spTree>
    <p:extLst>
      <p:ext uri="{BB962C8B-B14F-4D97-AF65-F5344CB8AC3E}">
        <p14:creationId xmlns:p14="http://schemas.microsoft.com/office/powerpoint/2010/main" val="258770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a:t>
            </a:r>
            <a:r>
              <a:rPr lang="lv-LV" dirty="0" err="1"/>
              <a:t>ema</a:t>
            </a:r>
            <a:r>
              <a:rPr lang="lv-LV" dirty="0"/>
              <a:t> joprojām tabu </a:t>
            </a:r>
          </a:p>
          <a:p>
            <a:pPr marL="171450" indent="-171450">
              <a:buFontTx/>
              <a:buChar char="-"/>
            </a:pPr>
            <a:r>
              <a:rPr lang="en-US" dirty="0"/>
              <a:t>L</a:t>
            </a:r>
            <a:r>
              <a:rPr lang="lv-LV" dirty="0"/>
              <a:t>iekas ka pieder pieaugušai </a:t>
            </a:r>
            <a:r>
              <a:rPr lang="lv-LV" dirty="0" err="1"/>
              <a:t>dzīei</a:t>
            </a:r>
            <a:endParaRPr lang="lv-LV" dirty="0"/>
          </a:p>
          <a:p>
            <a:pPr marL="171450" indent="-171450">
              <a:buFontTx/>
              <a:buChar char="-"/>
            </a:pPr>
            <a:r>
              <a:rPr lang="en-US" dirty="0"/>
              <a:t>K</a:t>
            </a:r>
            <a:r>
              <a:rPr lang="lv-LV" dirty="0" err="1"/>
              <a:t>a</a:t>
            </a:r>
            <a:r>
              <a:rPr lang="lv-LV" dirty="0"/>
              <a:t> </a:t>
            </a:r>
            <a:r>
              <a:rPr lang="lv-LV" dirty="0" err="1"/>
              <a:t>pueaigušiem</a:t>
            </a:r>
            <a:r>
              <a:rPr lang="lv-LV" dirty="0"/>
              <a:t> </a:t>
            </a:r>
            <a:r>
              <a:rPr lang="lv-LV" dirty="0" err="1"/>
              <a:t>gŗuti</a:t>
            </a:r>
            <a:r>
              <a:rPr lang="lv-LV" dirty="0"/>
              <a:t> pieņemt ka var demonstrēt ka uzvedību bet arī veikt darbības </a:t>
            </a:r>
          </a:p>
          <a:p>
            <a:pPr marL="171450" indent="-171450">
              <a:buFontTx/>
              <a:buChar char="-"/>
            </a:pPr>
            <a:endParaRPr lang="lv-LV" dirty="0"/>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2110056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E7F70B-E53D-43D7-82BB-BB50B7EBCB87}" type="slidenum">
              <a:rPr lang="lv-LV" altLang="lv-LV" smtClean="0">
                <a:latin typeface="Arial" panose="020B0604020202020204" pitchFamily="34" charset="0"/>
              </a:rPr>
              <a:pPr fontAlgn="base">
                <a:spcBef>
                  <a:spcPct val="0"/>
                </a:spcBef>
                <a:spcAft>
                  <a:spcPct val="0"/>
                </a:spcAft>
              </a:pPr>
              <a:t>65</a:t>
            </a:fld>
            <a:endParaRPr lang="lv-LV" altLang="lv-LV">
              <a:latin typeface="Arial" panose="020B0604020202020204" pitchFamily="34" charset="0"/>
            </a:endParaRPr>
          </a:p>
        </p:txBody>
      </p:sp>
    </p:spTree>
    <p:extLst>
      <p:ext uri="{BB962C8B-B14F-4D97-AF65-F5344CB8AC3E}">
        <p14:creationId xmlns:p14="http://schemas.microsoft.com/office/powerpoint/2010/main" val="8043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09CF8C-5F70-4050-B69A-7F93E4691285}" type="slidenum">
              <a:rPr lang="lv-LV" altLang="lv-LV" smtClean="0">
                <a:latin typeface="Arial" panose="020B0604020202020204" pitchFamily="34" charset="0"/>
              </a:rPr>
              <a:pPr fontAlgn="base">
                <a:spcBef>
                  <a:spcPct val="0"/>
                </a:spcBef>
                <a:spcAft>
                  <a:spcPct val="0"/>
                </a:spcAft>
              </a:pPr>
              <a:t>66</a:t>
            </a:fld>
            <a:endParaRPr lang="lv-LV" altLang="lv-LV">
              <a:latin typeface="Arial" panose="020B0604020202020204" pitchFamily="34" charset="0"/>
            </a:endParaRPr>
          </a:p>
        </p:txBody>
      </p:sp>
    </p:spTree>
    <p:extLst>
      <p:ext uri="{BB962C8B-B14F-4D97-AF65-F5344CB8AC3E}">
        <p14:creationId xmlns:p14="http://schemas.microsoft.com/office/powerpoint/2010/main" val="19662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6BE353-58B5-4750-85A2-7C510936E58E}" type="slidenum">
              <a:rPr lang="lv-LV" altLang="lv-LV" smtClean="0">
                <a:latin typeface="Arial" panose="020B0604020202020204" pitchFamily="34" charset="0"/>
              </a:rPr>
              <a:pPr fontAlgn="base">
                <a:spcBef>
                  <a:spcPct val="0"/>
                </a:spcBef>
                <a:spcAft>
                  <a:spcPct val="0"/>
                </a:spcAft>
              </a:pPr>
              <a:t>67</a:t>
            </a:fld>
            <a:endParaRPr lang="lv-LV" altLang="lv-LV">
              <a:latin typeface="Arial" panose="020B0604020202020204" pitchFamily="34" charset="0"/>
            </a:endParaRPr>
          </a:p>
        </p:txBody>
      </p:sp>
    </p:spTree>
    <p:extLst>
      <p:ext uri="{BB962C8B-B14F-4D97-AF65-F5344CB8AC3E}">
        <p14:creationId xmlns:p14="http://schemas.microsoft.com/office/powerpoint/2010/main" val="289842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104823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lv-LV" dirty="0"/>
              <a:t>pašam bērnam ir kaitējoša </a:t>
            </a:r>
            <a:r>
              <a:rPr lang="mr-IN" dirty="0"/>
              <a:t>–</a:t>
            </a:r>
            <a:r>
              <a:rPr lang="lv-LV" dirty="0"/>
              <a:t> ja dara pret pieaugušo tad</a:t>
            </a:r>
            <a:r>
              <a:rPr lang="lv-LV" baseline="0" dirty="0"/>
              <a:t> tas ir kaitējošā priekš viņa </a:t>
            </a:r>
          </a:p>
          <a:p>
            <a:pPr marL="171450" indent="-171450">
              <a:buFontTx/>
              <a:buChar char="-"/>
            </a:pPr>
            <a:r>
              <a:rPr lang="en-US" baseline="0" dirty="0"/>
              <a:t>K</a:t>
            </a:r>
            <a:r>
              <a:rPr lang="lv-LV" baseline="0" dirty="0" err="1"/>
              <a:t>a</a:t>
            </a:r>
            <a:r>
              <a:rPr lang="lv-LV" baseline="0" dirty="0"/>
              <a:t> </a:t>
            </a:r>
            <a:r>
              <a:rPr lang="lv-LV" baseline="0" dirty="0" err="1"/>
              <a:t>piedāvājājas</a:t>
            </a:r>
            <a:r>
              <a:rPr lang="lv-LV" baseline="0" dirty="0"/>
              <a:t> viņš kaitē sev, jo </a:t>
            </a:r>
            <a:r>
              <a:rPr lang="lv-LV" baseline="0" dirty="0" err="1"/>
              <a:t>nezinam</a:t>
            </a:r>
            <a:r>
              <a:rPr lang="lv-LV" baseline="0" dirty="0"/>
              <a:t> kāds ir tas pieaugušais </a:t>
            </a:r>
          </a:p>
          <a:p>
            <a:pPr marL="171450" indent="-171450">
              <a:buFontTx/>
              <a:buChar char="-"/>
            </a:pPr>
            <a:endParaRPr lang="lv-LV" dirty="0"/>
          </a:p>
        </p:txBody>
      </p:sp>
      <p:sp>
        <p:nvSpPr>
          <p:cNvPr id="4" name="Slide Number Placeholder 3"/>
          <p:cNvSpPr>
            <a:spLocks noGrp="1"/>
          </p:cNvSpPr>
          <p:nvPr>
            <p:ph type="sldNum" sz="quarter" idx="10"/>
          </p:nvPr>
        </p:nvSpPr>
        <p:spPr/>
        <p:txBody>
          <a:bodyPr/>
          <a:lstStyle/>
          <a:p>
            <a:fld id="{68322CDD-9D6C-4F63-9EC2-648226624108}" type="slidenum">
              <a:rPr lang="en-US" smtClean="0"/>
              <a:t>23</a:t>
            </a:fld>
            <a:endParaRPr lang="en-US"/>
          </a:p>
        </p:txBody>
      </p:sp>
    </p:spTree>
    <p:extLst>
      <p:ext uri="{BB962C8B-B14F-4D97-AF65-F5344CB8AC3E}">
        <p14:creationId xmlns:p14="http://schemas.microsoft.com/office/powerpoint/2010/main" val="229300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Problemātiska uzvedība ir tabuliņā pēdējie 3 klucīši. </a:t>
            </a:r>
          </a:p>
        </p:txBody>
      </p:sp>
      <p:sp>
        <p:nvSpPr>
          <p:cNvPr id="4" name="Slaida numura vietturis 3"/>
          <p:cNvSpPr>
            <a:spLocks noGrp="1"/>
          </p:cNvSpPr>
          <p:nvPr>
            <p:ph type="sldNum" sz="quarter" idx="5"/>
          </p:nvPr>
        </p:nvSpPr>
        <p:spPr/>
        <p:txBody>
          <a:bodyPr/>
          <a:lstStyle/>
          <a:p>
            <a:fld id="{0C0C6EF9-1384-4A0D-80D8-DDA47E5811B2}" type="slidenum">
              <a:rPr lang="is-IS" smtClean="0"/>
              <a:t>28</a:t>
            </a:fld>
            <a:endParaRPr lang="is-IS"/>
          </a:p>
        </p:txBody>
      </p:sp>
    </p:spTree>
    <p:extLst>
      <p:ext uri="{BB962C8B-B14F-4D97-AF65-F5344CB8AC3E}">
        <p14:creationId xmlns:p14="http://schemas.microsoft.com/office/powerpoint/2010/main" val="109004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err="1">
                <a:solidFill>
                  <a:schemeClr val="tx1"/>
                </a:solidFill>
                <a:effectLst/>
                <a:latin typeface="+mn-lt"/>
                <a:ea typeface="+mn-ea"/>
                <a:cs typeface="+mn-cs"/>
              </a:rPr>
              <a:t>Phil</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Rich</a:t>
            </a:r>
            <a:r>
              <a:rPr lang="lv-LV" sz="1200" kern="1200" dirty="0">
                <a:solidFill>
                  <a:schemeClr val="tx1"/>
                </a:solidFill>
                <a:effectLst/>
                <a:latin typeface="+mn-lt"/>
                <a:ea typeface="+mn-ea"/>
                <a:cs typeface="+mn-cs"/>
              </a:rPr>
              <a:t> piedāvāja </a:t>
            </a:r>
            <a:r>
              <a:rPr lang="lv-LV" sz="1200" kern="1200" dirty="0" err="1">
                <a:solidFill>
                  <a:schemeClr val="tx1"/>
                </a:solidFill>
                <a:effectLst/>
                <a:latin typeface="+mn-lt"/>
                <a:ea typeface="+mn-ea"/>
                <a:cs typeface="+mn-cs"/>
              </a:rPr>
              <a:t>bio</a:t>
            </a:r>
            <a:r>
              <a:rPr lang="lv-LV" sz="1200" kern="1200" dirty="0">
                <a:solidFill>
                  <a:schemeClr val="tx1"/>
                </a:solidFill>
                <a:effectLst/>
                <a:latin typeface="+mn-lt"/>
                <a:ea typeface="+mn-ea"/>
                <a:cs typeface="+mn-cs"/>
              </a:rPr>
              <a:t>-</a:t>
            </a:r>
            <a:r>
              <a:rPr lang="lv-LV" sz="1200" kern="1200" dirty="0" err="1">
                <a:solidFill>
                  <a:schemeClr val="tx1"/>
                </a:solidFill>
                <a:effectLst/>
                <a:latin typeface="+mn-lt"/>
                <a:ea typeface="+mn-ea"/>
                <a:cs typeface="+mn-cs"/>
              </a:rPr>
              <a:t>siho</a:t>
            </a:r>
            <a:r>
              <a:rPr lang="lv-LV" sz="1200" kern="1200" dirty="0">
                <a:solidFill>
                  <a:schemeClr val="tx1"/>
                </a:solidFill>
                <a:effectLst/>
                <a:latin typeface="+mn-lt"/>
                <a:ea typeface="+mn-ea"/>
                <a:cs typeface="+mn-cs"/>
              </a:rPr>
              <a:t>-sociālo </a:t>
            </a:r>
            <a:r>
              <a:rPr lang="lv-LV" sz="1200" kern="1200" dirty="0" err="1">
                <a:solidFill>
                  <a:schemeClr val="tx1"/>
                </a:solidFill>
                <a:effectLst/>
                <a:latin typeface="+mn-lt"/>
                <a:ea typeface="+mn-ea"/>
                <a:cs typeface="+mn-cs"/>
              </a:rPr>
              <a:t>integratīvo</a:t>
            </a:r>
            <a:r>
              <a:rPr lang="lv-LV" sz="1200" kern="1200" dirty="0">
                <a:solidFill>
                  <a:schemeClr val="tx1"/>
                </a:solidFill>
                <a:effectLst/>
                <a:latin typeface="+mn-lt"/>
                <a:ea typeface="+mn-ea"/>
                <a:cs typeface="+mn-cs"/>
              </a:rPr>
              <a:t> modeli, kurš sniedz vairākus izskaidrojumus, kuri kalpo kā pamats, kur meklēt KSU pamatus:</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Tā var būt fizioloģiskā problēma – ka KSU ir kā rezultāts bērna bioloģiskiem procesiem, ar kuriem viņš netiek galā,</a:t>
            </a:r>
            <a:r>
              <a:rPr lang="lv-LV" sz="1200" kern="1200" baseline="0" dirty="0">
                <a:solidFill>
                  <a:schemeClr val="tx1"/>
                </a:solidFill>
                <a:effectLst/>
                <a:latin typeface="+mn-lt"/>
                <a:ea typeface="+mn-ea"/>
                <a:cs typeface="+mn-cs"/>
              </a:rPr>
              <a:t> ir </a:t>
            </a:r>
            <a:r>
              <a:rPr lang="lv-LV" sz="1200" kern="1200" baseline="0" dirty="0" err="1">
                <a:solidFill>
                  <a:schemeClr val="tx1"/>
                </a:solidFill>
                <a:effectLst/>
                <a:latin typeface="+mn-lt"/>
                <a:ea typeface="+mn-ea"/>
                <a:cs typeface="+mn-cs"/>
              </a:rPr>
              <a:t>mačījies</a:t>
            </a:r>
            <a:r>
              <a:rPr lang="lv-LV" sz="1200" kern="1200" baseline="0" dirty="0">
                <a:solidFill>
                  <a:schemeClr val="tx1"/>
                </a:solidFill>
                <a:effectLst/>
                <a:latin typeface="+mn-lt"/>
                <a:ea typeface="+mn-ea"/>
                <a:cs typeface="+mn-cs"/>
              </a:rPr>
              <a:t> mazināt trauksmi </a:t>
            </a:r>
            <a:r>
              <a:rPr lang="mr-IN" sz="1200" kern="1200" baseline="0" dirty="0">
                <a:solidFill>
                  <a:schemeClr val="tx1"/>
                </a:solidFill>
                <a:effectLst/>
                <a:latin typeface="+mn-lt"/>
                <a:ea typeface="+mn-ea"/>
                <a:cs typeface="+mn-cs"/>
              </a:rPr>
              <a:t>–</a:t>
            </a:r>
            <a:r>
              <a:rPr lang="lv-LV" sz="1200" kern="1200" baseline="0" dirty="0">
                <a:solidFill>
                  <a:schemeClr val="tx1"/>
                </a:solidFill>
                <a:effectLst/>
                <a:latin typeface="+mn-lt"/>
                <a:ea typeface="+mn-ea"/>
                <a:cs typeface="+mn-cs"/>
              </a:rPr>
              <a:t> ja vecāks nenodrošina </a:t>
            </a:r>
            <a:r>
              <a:rPr lang="lv-LV" sz="1200" kern="1200" baseline="0" dirty="0" err="1">
                <a:solidFill>
                  <a:schemeClr val="tx1"/>
                </a:solidFill>
                <a:effectLst/>
                <a:latin typeface="+mn-lt"/>
                <a:ea typeface="+mn-ea"/>
                <a:cs typeface="+mn-cs"/>
              </a:rPr>
              <a:t>emoc</a:t>
            </a:r>
            <a:r>
              <a:rPr lang="lv-LV" sz="1200" kern="1200" baseline="0" dirty="0">
                <a:solidFill>
                  <a:schemeClr val="tx1"/>
                </a:solidFill>
                <a:effectLst/>
                <a:latin typeface="+mn-lt"/>
                <a:ea typeface="+mn-ea"/>
                <a:cs typeface="+mn-cs"/>
              </a:rPr>
              <a:t>. siltumu</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Uzvedības problēmas, kur uzvedība ir kā reakcija uz apkārtējas vides stimuliem, kas nozīmē, ka bērns ir kādu laika periodu bijis pats dalībnieks vai vērotājs šādu uzvedību un rezultāta primitīvi atkārto uzvedības modeli.</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Kognitīvi-</a:t>
            </a:r>
            <a:r>
              <a:rPr lang="lv-LV" sz="1200" kern="1200" dirty="0" err="1">
                <a:solidFill>
                  <a:schemeClr val="tx1"/>
                </a:solidFill>
                <a:effectLst/>
                <a:latin typeface="+mn-lt"/>
                <a:ea typeface="+mn-ea"/>
                <a:cs typeface="+mn-cs"/>
              </a:rPr>
              <a:t>biheiviorālās</a:t>
            </a:r>
            <a:r>
              <a:rPr lang="lv-LV" sz="1200" kern="1200" dirty="0">
                <a:solidFill>
                  <a:schemeClr val="tx1"/>
                </a:solidFill>
                <a:effectLst/>
                <a:latin typeface="+mn-lt"/>
                <a:ea typeface="+mn-ea"/>
                <a:cs typeface="+mn-cs"/>
              </a:rPr>
              <a:t> problēmas, kuru rada izmainītā domāšana: rodas neracionālas negatīvas, nepareizās domas, attieksmes un pārliecības, kas rada emocionālo </a:t>
            </a:r>
            <a:r>
              <a:rPr lang="lv-LV" sz="1200" kern="1200" dirty="0" err="1">
                <a:solidFill>
                  <a:schemeClr val="tx1"/>
                </a:solidFill>
                <a:effectLst/>
                <a:latin typeface="+mn-lt"/>
                <a:ea typeface="+mn-ea"/>
                <a:cs typeface="+mn-cs"/>
              </a:rPr>
              <a:t>distresu</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sociālājā</a:t>
            </a:r>
            <a:r>
              <a:rPr lang="lv-LV" sz="1200" kern="1200" dirty="0">
                <a:solidFill>
                  <a:schemeClr val="tx1"/>
                </a:solidFill>
                <a:effectLst/>
                <a:latin typeface="+mn-lt"/>
                <a:ea typeface="+mn-ea"/>
                <a:cs typeface="+mn-cs"/>
              </a:rPr>
              <a:t> vidē un  uzvedības problēmu.</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Sociālā mācīšanas norāda uz to, ka bērns ir iemācījies domāšanu un uzvedību no saviem aprūpētājiem,</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Attīstības problēmas norāda uz to, ka bērnam pieaugot nemazinās viņa infantilums – to var ietekmēt intelekta attīstības ierobežojums, </a:t>
            </a:r>
            <a:r>
              <a:rPr lang="lv-LV" sz="1200" kern="1200" dirty="0" err="1">
                <a:solidFill>
                  <a:schemeClr val="tx1"/>
                </a:solidFill>
                <a:effectLst/>
                <a:latin typeface="+mn-lt"/>
                <a:ea typeface="+mn-ea"/>
                <a:cs typeface="+mn-cs"/>
              </a:rPr>
              <a:t>neatbistošā</a:t>
            </a:r>
            <a:r>
              <a:rPr lang="lv-LV" sz="1200" kern="1200" dirty="0">
                <a:solidFill>
                  <a:schemeClr val="tx1"/>
                </a:solidFill>
                <a:effectLst/>
                <a:latin typeface="+mn-lt"/>
                <a:ea typeface="+mn-ea"/>
                <a:cs typeface="+mn-cs"/>
              </a:rPr>
              <a:t> audzināšana – personība neattīstās.</a:t>
            </a:r>
            <a:endParaRPr lang="en-US" sz="1200" kern="1200" dirty="0">
              <a:solidFill>
                <a:schemeClr val="tx1"/>
              </a:solidFill>
              <a:effectLst/>
              <a:latin typeface="+mn-lt"/>
              <a:ea typeface="+mn-ea"/>
              <a:cs typeface="+mn-cs"/>
            </a:endParaRPr>
          </a:p>
          <a:p>
            <a:pPr lvl="0"/>
            <a:r>
              <a:rPr lang="lv-LV" sz="1200" kern="1200" dirty="0" err="1">
                <a:solidFill>
                  <a:schemeClr val="tx1"/>
                </a:solidFill>
                <a:effectLst/>
                <a:latin typeface="+mn-lt"/>
                <a:ea typeface="+mn-ea"/>
                <a:cs typeface="+mn-cs"/>
              </a:rPr>
              <a:t>Agrīnāi</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traumātiskā</a:t>
            </a:r>
            <a:r>
              <a:rPr lang="lv-LV" sz="1200" kern="1200" dirty="0">
                <a:solidFill>
                  <a:schemeClr val="tx1"/>
                </a:solidFill>
                <a:effectLst/>
                <a:latin typeface="+mn-lt"/>
                <a:ea typeface="+mn-ea"/>
                <a:cs typeface="+mn-cs"/>
              </a:rPr>
              <a:t> pieredze </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Piesaistes traucējumi – ka ir </a:t>
            </a:r>
            <a:r>
              <a:rPr lang="lv-LV" sz="1200" kern="1200" dirty="0" err="1">
                <a:solidFill>
                  <a:schemeClr val="tx1"/>
                </a:solidFill>
                <a:effectLst/>
                <a:latin typeface="+mn-lt"/>
                <a:ea typeface="+mn-ea"/>
                <a:cs typeface="+mn-cs"/>
              </a:rPr>
              <a:t>probleāmas</a:t>
            </a:r>
            <a:r>
              <a:rPr lang="lv-LV" sz="1200" kern="1200" dirty="0">
                <a:solidFill>
                  <a:schemeClr val="tx1"/>
                </a:solidFill>
                <a:effectLst/>
                <a:latin typeface="+mn-lt"/>
                <a:ea typeface="+mn-ea"/>
                <a:cs typeface="+mn-cs"/>
              </a:rPr>
              <a:t> ar </a:t>
            </a:r>
            <a:r>
              <a:rPr lang="lv-LV" sz="1200" kern="1200" dirty="0" err="1">
                <a:solidFill>
                  <a:schemeClr val="tx1"/>
                </a:solidFill>
                <a:effectLst/>
                <a:latin typeface="+mn-lt"/>
                <a:ea typeface="+mn-ea"/>
                <a:cs typeface="+mn-cs"/>
              </a:rPr>
              <a:t>peisaisti</a:t>
            </a:r>
            <a:r>
              <a:rPr lang="lv-LV" sz="1200" kern="1200" dirty="0">
                <a:solidFill>
                  <a:schemeClr val="tx1"/>
                </a:solidFill>
                <a:effectLst/>
                <a:latin typeface="+mn-lt"/>
                <a:ea typeface="+mn-ea"/>
                <a:cs typeface="+mn-cs"/>
              </a:rPr>
              <a:t> starp </a:t>
            </a:r>
            <a:r>
              <a:rPr lang="lv-LV" sz="1200" kern="1200" dirty="0" err="1">
                <a:solidFill>
                  <a:schemeClr val="tx1"/>
                </a:solidFill>
                <a:effectLst/>
                <a:latin typeface="+mn-lt"/>
                <a:ea typeface="+mn-ea"/>
                <a:cs typeface="+mn-cs"/>
              </a:rPr>
              <a:t>bēnru</a:t>
            </a:r>
            <a:r>
              <a:rPr lang="lv-LV" sz="1200" kern="1200" dirty="0">
                <a:solidFill>
                  <a:schemeClr val="tx1"/>
                </a:solidFill>
                <a:effectLst/>
                <a:latin typeface="+mn-lt"/>
                <a:ea typeface="+mn-ea"/>
                <a:cs typeface="+mn-cs"/>
              </a:rPr>
              <a:t> un aprūpētāju</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Problēmas sociālajā sfērā – grūtības </a:t>
            </a:r>
            <a:r>
              <a:rPr lang="lv-LV" sz="1200" kern="1200" dirty="0" err="1">
                <a:solidFill>
                  <a:schemeClr val="tx1"/>
                </a:solidFill>
                <a:effectLst/>
                <a:latin typeface="+mn-lt"/>
                <a:ea typeface="+mn-ea"/>
                <a:cs typeface="+mn-cs"/>
              </a:rPr>
              <a:t>ieķļauties</a:t>
            </a:r>
            <a:r>
              <a:rPr lang="lv-LV" sz="1200" kern="1200" dirty="0">
                <a:solidFill>
                  <a:schemeClr val="tx1"/>
                </a:solidFill>
                <a:effectLst/>
                <a:latin typeface="+mn-lt"/>
                <a:ea typeface="+mn-ea"/>
                <a:cs typeface="+mn-cs"/>
              </a:rPr>
              <a:t> ko var </a:t>
            </a:r>
            <a:r>
              <a:rPr lang="lv-LV" sz="1200" kern="1200" dirty="0" err="1">
                <a:solidFill>
                  <a:schemeClr val="tx1"/>
                </a:solidFill>
                <a:effectLst/>
                <a:latin typeface="+mn-lt"/>
                <a:ea typeface="+mn-ea"/>
                <a:cs typeface="+mn-cs"/>
              </a:rPr>
              <a:t>izskidrot</a:t>
            </a:r>
            <a:r>
              <a:rPr lang="lv-LV" sz="1200" kern="1200" dirty="0">
                <a:solidFill>
                  <a:schemeClr val="tx1"/>
                </a:solidFill>
                <a:effectLst/>
                <a:latin typeface="+mn-lt"/>
                <a:ea typeface="+mn-ea"/>
                <a:cs typeface="+mn-cs"/>
              </a:rPr>
              <a:t> plašāks skatījums uz bērna sociālo sfēru, spējām veidot attieksmes un attiecībās, intereses, kontakti, kā arī kāds ir bērna statuss </a:t>
            </a:r>
            <a:r>
              <a:rPr lang="lv-LV" sz="1200" kern="1200" dirty="0" err="1">
                <a:solidFill>
                  <a:schemeClr val="tx1"/>
                </a:solidFill>
                <a:effectLst/>
                <a:latin typeface="+mn-lt"/>
                <a:ea typeface="+mn-ea"/>
                <a:cs typeface="+mn-cs"/>
              </a:rPr>
              <a:t>plašakā</a:t>
            </a:r>
            <a:r>
              <a:rPr lang="lv-LV" sz="1200" kern="1200" dirty="0">
                <a:solidFill>
                  <a:schemeClr val="tx1"/>
                </a:solidFill>
                <a:effectLst/>
                <a:latin typeface="+mn-lt"/>
                <a:ea typeface="+mn-ea"/>
                <a:cs typeface="+mn-cs"/>
              </a:rPr>
              <a:t> kontekstā</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KSU var </a:t>
            </a:r>
            <a:r>
              <a:rPr lang="lv-LV" sz="1200" kern="1200" dirty="0" err="1">
                <a:solidFill>
                  <a:schemeClr val="tx1"/>
                </a:solidFill>
                <a:effectLst/>
                <a:latin typeface="+mn-lt"/>
                <a:ea typeface="+mn-ea"/>
                <a:cs typeface="+mn-cs"/>
              </a:rPr>
              <a:t>izskaisrot</a:t>
            </a:r>
            <a:r>
              <a:rPr lang="lv-LV" sz="1200" kern="1200" dirty="0">
                <a:solidFill>
                  <a:schemeClr val="tx1"/>
                </a:solidFill>
                <a:effectLst/>
                <a:latin typeface="+mn-lt"/>
                <a:ea typeface="+mn-ea"/>
                <a:cs typeface="+mn-cs"/>
              </a:rPr>
              <a:t> arī sociālā </a:t>
            </a:r>
            <a:r>
              <a:rPr lang="lv-LV" sz="1200" kern="1200" dirty="0" err="1">
                <a:solidFill>
                  <a:schemeClr val="tx1"/>
                </a:solidFill>
                <a:effectLst/>
                <a:latin typeface="+mn-lt"/>
                <a:ea typeface="+mn-ea"/>
                <a:cs typeface="+mn-cs"/>
              </a:rPr>
              <a:t>iema’čišnās</a:t>
            </a:r>
            <a:r>
              <a:rPr lang="lv-LV" sz="1200" kern="1200" dirty="0">
                <a:solidFill>
                  <a:schemeClr val="tx1"/>
                </a:solidFill>
                <a:effectLst/>
                <a:latin typeface="+mn-lt"/>
                <a:ea typeface="+mn-ea"/>
                <a:cs typeface="+mn-cs"/>
              </a:rPr>
              <a:t>, kur bērns kļūst pakļauts kādam sociālajām spiedienam un seksuāli </a:t>
            </a:r>
            <a:r>
              <a:rPr lang="lv-LV" sz="1200" kern="1200" dirty="0" err="1">
                <a:solidFill>
                  <a:schemeClr val="tx1"/>
                </a:solidFill>
                <a:effectLst/>
                <a:latin typeface="+mn-lt"/>
                <a:ea typeface="+mn-ea"/>
                <a:cs typeface="+mn-cs"/>
              </a:rPr>
              <a:t>deviantā</a:t>
            </a:r>
            <a:r>
              <a:rPr lang="lv-LV" sz="1200" kern="1200" dirty="0">
                <a:solidFill>
                  <a:schemeClr val="tx1"/>
                </a:solidFill>
                <a:effectLst/>
                <a:latin typeface="+mn-lt"/>
                <a:ea typeface="+mn-ea"/>
                <a:cs typeface="+mn-cs"/>
              </a:rPr>
              <a:t> uzvedība ir kā atrisinājums tam, lai kļūtu iekļautam kādā sociālajā lokā</a:t>
            </a:r>
            <a:endParaRPr lang="en-US" sz="1200" kern="1200" dirty="0">
              <a:solidFill>
                <a:schemeClr val="tx1"/>
              </a:solidFill>
              <a:effectLst/>
              <a:latin typeface="+mn-lt"/>
              <a:ea typeface="+mn-ea"/>
              <a:cs typeface="+mn-cs"/>
            </a:endParaRPr>
          </a:p>
          <a:p>
            <a:pPr lvl="0"/>
            <a:r>
              <a:rPr lang="lv-LV" sz="1200" kern="1200" dirty="0" err="1">
                <a:solidFill>
                  <a:schemeClr val="tx1"/>
                </a:solidFill>
                <a:effectLst/>
                <a:latin typeface="+mn-lt"/>
                <a:ea typeface="+mn-ea"/>
                <a:cs typeface="+mn-cs"/>
              </a:rPr>
              <a:t>Traumātiska</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pierdze</a:t>
            </a:r>
            <a:r>
              <a:rPr lang="lv-LV" sz="1200" kern="1200" dirty="0">
                <a:solidFill>
                  <a:schemeClr val="tx1"/>
                </a:solidFill>
                <a:effectLst/>
                <a:latin typeface="+mn-lt"/>
                <a:ea typeface="+mn-ea"/>
                <a:cs typeface="+mn-cs"/>
              </a:rPr>
              <a:t> – </a:t>
            </a:r>
            <a:r>
              <a:rPr lang="lv-LV" sz="1200" kern="1200" dirty="0" err="1">
                <a:solidFill>
                  <a:schemeClr val="tx1"/>
                </a:solidFill>
                <a:effectLst/>
                <a:latin typeface="+mn-lt"/>
                <a:ea typeface="+mn-ea"/>
                <a:cs typeface="+mn-cs"/>
              </a:rPr>
              <a:t>visplašāks</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izksaidrojums</a:t>
            </a:r>
            <a:r>
              <a:rPr lang="lv-LV" sz="1200" kern="1200" dirty="0">
                <a:solidFill>
                  <a:schemeClr val="tx1"/>
                </a:solidFill>
                <a:effectLst/>
                <a:latin typeface="+mn-lt"/>
                <a:ea typeface="+mn-ea"/>
                <a:cs typeface="+mn-cs"/>
              </a:rPr>
              <a:t>, taču ne visi </a:t>
            </a:r>
            <a:r>
              <a:rPr lang="lv-LV" sz="1200" kern="1200" dirty="0" err="1">
                <a:solidFill>
                  <a:schemeClr val="tx1"/>
                </a:solidFill>
                <a:effectLst/>
                <a:latin typeface="+mn-lt"/>
                <a:ea typeface="+mn-ea"/>
                <a:cs typeface="+mn-cs"/>
              </a:rPr>
              <a:t>skesuālas</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vd</a:t>
            </a:r>
            <a:r>
              <a:rPr lang="lv-LV" sz="1200" kern="1200" dirty="0">
                <a:solidFill>
                  <a:schemeClr val="tx1"/>
                </a:solidFill>
                <a:effectLst/>
                <a:latin typeface="+mn-lt"/>
                <a:ea typeface="+mn-ea"/>
                <a:cs typeface="+mn-cs"/>
              </a:rPr>
              <a:t> upuri kļūst par veicējiem – tomēr </a:t>
            </a:r>
            <a:r>
              <a:rPr lang="lv-LV" sz="1200" kern="1200" dirty="0" err="1">
                <a:solidFill>
                  <a:schemeClr val="tx1"/>
                </a:solidFill>
                <a:effectLst/>
                <a:latin typeface="+mn-lt"/>
                <a:ea typeface="+mn-ea"/>
                <a:cs typeface="+mn-cs"/>
              </a:rPr>
              <a:t>pē’tijumi</a:t>
            </a:r>
            <a:r>
              <a:rPr lang="lv-LV" sz="1200" kern="1200" dirty="0">
                <a:solidFill>
                  <a:schemeClr val="tx1"/>
                </a:solidFill>
                <a:effectLst/>
                <a:latin typeface="+mn-lt"/>
                <a:ea typeface="+mn-ea"/>
                <a:cs typeface="+mn-cs"/>
              </a:rPr>
              <a:t> rāda, ka tie var būt arī </a:t>
            </a:r>
            <a:r>
              <a:rPr lang="lv-LV" sz="1200" kern="1200" dirty="0" err="1">
                <a:solidFill>
                  <a:schemeClr val="tx1"/>
                </a:solidFill>
                <a:effectLst/>
                <a:latin typeface="+mn-lt"/>
                <a:ea typeface="+mn-ea"/>
                <a:cs typeface="+mn-cs"/>
              </a:rPr>
              <a:t>fisziskas</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vd</a:t>
            </a:r>
            <a:r>
              <a:rPr lang="lv-LV" sz="1200" kern="1200" dirty="0">
                <a:solidFill>
                  <a:schemeClr val="tx1"/>
                </a:solidFill>
                <a:effectLst/>
                <a:latin typeface="+mn-lt"/>
                <a:ea typeface="+mn-ea"/>
                <a:cs typeface="+mn-cs"/>
              </a:rPr>
              <a:t> upuri, vai tas liecinieki. Neadekvāto attiecību </a:t>
            </a:r>
            <a:r>
              <a:rPr lang="lv-LV" sz="1200" kern="1200" dirty="0" err="1">
                <a:solidFill>
                  <a:schemeClr val="tx1"/>
                </a:solidFill>
                <a:effectLst/>
                <a:latin typeface="+mn-lt"/>
                <a:ea typeface="+mn-ea"/>
                <a:cs typeface="+mn-cs"/>
              </a:rPr>
              <a:t>liecienieki</a:t>
            </a:r>
            <a:r>
              <a:rPr lang="lv-LV"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lv-LV" sz="1200" kern="1200" dirty="0">
                <a:solidFill>
                  <a:schemeClr val="tx1"/>
                </a:solidFill>
                <a:effectLst/>
                <a:latin typeface="+mn-lt"/>
                <a:ea typeface="+mn-ea"/>
                <a:cs typeface="+mn-cs"/>
              </a:rPr>
              <a:t>Empātijas trūkums - Psihopātiskās iezīmes arī ir risks , kaut gan mēs nevaram runāt par personības traucējumiem attiecībā uz bērniem, kuri nav sasnieguši 18 </a:t>
            </a:r>
            <a:r>
              <a:rPr lang="lv-LV" sz="1200" kern="1200" dirty="0" err="1">
                <a:solidFill>
                  <a:schemeClr val="tx1"/>
                </a:solidFill>
                <a:effectLst/>
                <a:latin typeface="+mn-lt"/>
                <a:ea typeface="+mn-ea"/>
                <a:cs typeface="+mn-cs"/>
              </a:rPr>
              <a:t>g.v</a:t>
            </a:r>
            <a:r>
              <a:rPr lang="lv-LV" sz="1200" kern="1200" dirty="0">
                <a:solidFill>
                  <a:schemeClr val="tx1"/>
                </a:solidFill>
                <a:effectLst/>
                <a:latin typeface="+mn-lt"/>
                <a:ea typeface="+mn-ea"/>
                <a:cs typeface="+mn-cs"/>
              </a:rPr>
              <a:t>. un zinām ,ka personība formējās līdz pat 25 gadiem, taču mēs </a:t>
            </a:r>
            <a:r>
              <a:rPr lang="lv-LV" sz="1200" kern="1200" dirty="0" err="1">
                <a:solidFill>
                  <a:schemeClr val="tx1"/>
                </a:solidFill>
                <a:effectLst/>
                <a:latin typeface="+mn-lt"/>
                <a:ea typeface="+mn-ea"/>
                <a:cs typeface="+mn-cs"/>
              </a:rPr>
              <a:t>varma</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runat</a:t>
            </a:r>
            <a:r>
              <a:rPr lang="lv-LV" sz="1200" kern="1200" dirty="0">
                <a:solidFill>
                  <a:schemeClr val="tx1"/>
                </a:solidFill>
                <a:effectLst/>
                <a:latin typeface="+mn-lt"/>
                <a:ea typeface="+mn-ea"/>
                <a:cs typeface="+mn-cs"/>
              </a:rPr>
              <a:t> par atsevišķo vajadzību apmierināšanu un uzvedībai ir ciešs sakaras ar neizpratni un nejūtīgumu pret citu </a:t>
            </a:r>
            <a:r>
              <a:rPr lang="lv-LV" sz="1200" kern="1200" dirty="0" err="1">
                <a:solidFill>
                  <a:schemeClr val="tx1"/>
                </a:solidFill>
                <a:effectLst/>
                <a:latin typeface="+mn-lt"/>
                <a:ea typeface="+mn-ea"/>
                <a:cs typeface="+mn-cs"/>
              </a:rPr>
              <a:t>vajazībām</a:t>
            </a:r>
            <a:r>
              <a:rPr lang="lv-LV" sz="1200" kern="1200" dirty="0">
                <a:solidFill>
                  <a:schemeClr val="tx1"/>
                </a:solidFill>
                <a:effectLst/>
                <a:latin typeface="+mn-lt"/>
                <a:ea typeface="+mn-ea"/>
                <a:cs typeface="+mn-cs"/>
              </a:rPr>
              <a:t> un jūtām. </a:t>
            </a:r>
          </a:p>
          <a:p>
            <a:pPr lvl="0"/>
            <a:endParaRPr lang="lv-LV" sz="1200" kern="1200" dirty="0">
              <a:solidFill>
                <a:schemeClr val="tx1"/>
              </a:solidFill>
              <a:effectLst/>
              <a:latin typeface="+mn-lt"/>
              <a:ea typeface="+mn-ea"/>
              <a:cs typeface="+mn-cs"/>
            </a:endParaRPr>
          </a:p>
          <a:p>
            <a:pPr lvl="0"/>
            <a:endParaRPr lang="lv-LV" sz="1200" kern="1200" dirty="0">
              <a:solidFill>
                <a:schemeClr val="tx1"/>
              </a:solidFill>
              <a:effectLst/>
              <a:latin typeface="+mn-lt"/>
              <a:ea typeface="+mn-ea"/>
              <a:cs typeface="+mn-cs"/>
            </a:endParaRPr>
          </a:p>
          <a:p>
            <a:pPr lvl="0"/>
            <a:endParaRPr lang="lv-LV" sz="1200" kern="1200" dirty="0">
              <a:solidFill>
                <a:schemeClr val="tx1"/>
              </a:solidFill>
              <a:effectLst/>
              <a:latin typeface="+mn-lt"/>
              <a:ea typeface="+mn-ea"/>
              <a:cs typeface="+mn-cs"/>
            </a:endParaRPr>
          </a:p>
          <a:p>
            <a:pPr lvl="0"/>
            <a:r>
              <a:rPr lang="lv-LV" sz="1200" kern="1200" dirty="0" err="1">
                <a:solidFill>
                  <a:schemeClr val="tx1"/>
                </a:solidFill>
                <a:effectLst/>
                <a:latin typeface="+mn-lt"/>
                <a:ea typeface="+mn-ea"/>
                <a:cs typeface="+mn-cs"/>
              </a:rPr>
              <a:t>Porno</a:t>
            </a:r>
            <a:r>
              <a:rPr lang="lv-LV" sz="1200" kern="1200" dirty="0">
                <a:solidFill>
                  <a:schemeClr val="tx1"/>
                </a:solidFill>
                <a:effectLst/>
                <a:latin typeface="+mn-lt"/>
                <a:ea typeface="+mn-ea"/>
                <a:cs typeface="+mn-cs"/>
              </a:rPr>
              <a:t> </a:t>
            </a:r>
            <a:r>
              <a:rPr lang="mr-IN" sz="1200" kern="1200" dirty="0">
                <a:solidFill>
                  <a:schemeClr val="tx1"/>
                </a:solidFill>
                <a:effectLst/>
                <a:latin typeface="+mn-lt"/>
                <a:ea typeface="+mn-ea"/>
                <a:cs typeface="+mn-cs"/>
              </a:rPr>
              <a:t>–</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pornografikso</a:t>
            </a:r>
            <a:r>
              <a:rPr lang="lv-LV" sz="1200" kern="1200" baseline="0" dirty="0">
                <a:solidFill>
                  <a:schemeClr val="tx1"/>
                </a:solidFill>
                <a:effectLst/>
                <a:latin typeface="+mn-lt"/>
                <a:ea typeface="+mn-ea"/>
                <a:cs typeface="+mn-cs"/>
              </a:rPr>
              <a:t> materiālu pieejamība mājās, vai skolā, vai </a:t>
            </a:r>
            <a:r>
              <a:rPr lang="lv-LV" sz="1200" kern="1200" baseline="0" dirty="0" err="1">
                <a:solidFill>
                  <a:schemeClr val="tx1"/>
                </a:solidFill>
                <a:effectLst/>
                <a:latin typeface="+mn-lt"/>
                <a:ea typeface="+mn-ea"/>
                <a:cs typeface="+mn-cs"/>
              </a:rPr>
              <a:t>sānem</a:t>
            </a:r>
            <a:r>
              <a:rPr lang="lv-LV" sz="1200" kern="1200" baseline="0" dirty="0">
                <a:solidFill>
                  <a:schemeClr val="tx1"/>
                </a:solidFill>
                <a:effectLst/>
                <a:latin typeface="+mn-lt"/>
                <a:ea typeface="+mn-ea"/>
                <a:cs typeface="+mn-cs"/>
              </a:rPr>
              <a:t> pozitīvo pastiprinājumu </a:t>
            </a:r>
            <a:r>
              <a:rPr lang="mr-IN" sz="1200" kern="1200" baseline="0" dirty="0">
                <a:solidFill>
                  <a:schemeClr val="tx1"/>
                </a:solidFill>
                <a:effectLst/>
                <a:latin typeface="+mn-lt"/>
                <a:ea typeface="+mn-ea"/>
                <a:cs typeface="+mn-cs"/>
              </a:rPr>
              <a:t>–</a:t>
            </a:r>
            <a:r>
              <a:rPr lang="lv-LV" sz="1200" kern="1200" baseline="0" dirty="0">
                <a:solidFill>
                  <a:schemeClr val="tx1"/>
                </a:solidFill>
                <a:effectLst/>
                <a:latin typeface="+mn-lt"/>
                <a:ea typeface="+mn-ea"/>
                <a:cs typeface="+mn-cs"/>
              </a:rPr>
              <a:t> viņš stulbi uzvedās </a:t>
            </a:r>
            <a:br>
              <a:rPr lang="lv-LV" sz="1200" kern="1200" baseline="0" dirty="0">
                <a:solidFill>
                  <a:schemeClr val="tx1"/>
                </a:solidFill>
                <a:effectLst/>
                <a:latin typeface="+mn-lt"/>
                <a:ea typeface="+mn-ea"/>
                <a:cs typeface="+mn-cs"/>
              </a:rPr>
            </a:br>
            <a:r>
              <a:rPr lang="lv-LV" sz="1200" kern="1200" baseline="0" dirty="0" err="1">
                <a:solidFill>
                  <a:schemeClr val="tx1"/>
                </a:solidFill>
                <a:effectLst/>
                <a:latin typeface="+mn-lt"/>
                <a:ea typeface="+mn-ea"/>
                <a:cs typeface="+mn-cs"/>
              </a:rPr>
              <a:t>Attīs’tibas</a:t>
            </a:r>
            <a:r>
              <a:rPr lang="lv-LV" sz="1200" kern="1200" baseline="0" dirty="0">
                <a:solidFill>
                  <a:schemeClr val="tx1"/>
                </a:solidFill>
                <a:effectLst/>
                <a:latin typeface="+mn-lt"/>
                <a:ea typeface="+mn-ea"/>
                <a:cs typeface="+mn-cs"/>
              </a:rPr>
              <a:t> posms </a:t>
            </a:r>
            <a:r>
              <a:rPr lang="mr-IN" sz="1200" kern="1200" baseline="0" dirty="0">
                <a:solidFill>
                  <a:schemeClr val="tx1"/>
                </a:solidFill>
                <a:effectLst/>
                <a:latin typeface="+mn-lt"/>
                <a:ea typeface="+mn-ea"/>
                <a:cs typeface="+mn-cs"/>
              </a:rPr>
              <a:t>–</a:t>
            </a:r>
            <a:r>
              <a:rPr lang="lv-LV" sz="1200" kern="1200" baseline="0" dirty="0">
                <a:solidFill>
                  <a:schemeClr val="tx1"/>
                </a:solidFill>
                <a:effectLst/>
                <a:latin typeface="+mn-lt"/>
                <a:ea typeface="+mn-ea"/>
                <a:cs typeface="+mn-cs"/>
              </a:rPr>
              <a:t> svarīgi </a:t>
            </a:r>
            <a:r>
              <a:rPr lang="lv-LV" sz="1200" kern="1200" baseline="0" dirty="0" err="1">
                <a:solidFill>
                  <a:schemeClr val="tx1"/>
                </a:solidFill>
                <a:effectLst/>
                <a:latin typeface="+mn-lt"/>
                <a:ea typeface="+mn-ea"/>
                <a:cs typeface="+mn-cs"/>
              </a:rPr>
              <a:t>zin</a:t>
            </a:r>
            <a:r>
              <a:rPr lang="en-US" sz="1200" kern="1200" baseline="0" dirty="0" err="1">
                <a:solidFill>
                  <a:schemeClr val="tx1"/>
                </a:solidFill>
                <a:effectLst/>
                <a:latin typeface="+mn-lt"/>
                <a:ea typeface="+mn-ea"/>
                <a:cs typeface="+mn-cs"/>
              </a:rPr>
              <a:t>āt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attīstību</a:t>
            </a:r>
            <a:r>
              <a:rPr lang="en-US" sz="1200" kern="1200" baseline="0" dirty="0">
                <a:solidFill>
                  <a:schemeClr val="tx1"/>
                </a:solidFill>
                <a:effectLst/>
                <a:latin typeface="+mn-lt"/>
                <a:ea typeface="+mn-ea"/>
                <a:cs typeface="+mn-cs"/>
              </a:rPr>
              <a:t>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attšitības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posmi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kad</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bērnam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interesanti</a:t>
            </a:r>
            <a:endParaRPr lang="en-US" sz="1200" kern="1200" dirty="0">
              <a:solidFill>
                <a:schemeClr val="tx1"/>
              </a:solidFill>
              <a:effectLst/>
              <a:latin typeface="+mn-lt"/>
              <a:ea typeface="+mn-ea"/>
              <a:cs typeface="+mn-cs"/>
            </a:endParaRPr>
          </a:p>
          <a:p>
            <a:r>
              <a:rPr lang="lv-LV" dirty="0" err="1"/>
              <a:t>Stresais</a:t>
            </a:r>
            <a:r>
              <a:rPr lang="lv-LV" dirty="0"/>
              <a:t> notikums </a:t>
            </a:r>
            <a:r>
              <a:rPr lang="mr-IN" dirty="0"/>
              <a:t>–</a:t>
            </a:r>
            <a:r>
              <a:rPr lang="lv-LV" dirty="0"/>
              <a:t> </a:t>
            </a:r>
            <a:r>
              <a:rPr lang="lv-LV" dirty="0" err="1"/>
              <a:t>viskkautkas</a:t>
            </a:r>
            <a:r>
              <a:rPr lang="lv-LV" dirty="0"/>
              <a:t> notiek un vajag mierinājumu </a:t>
            </a:r>
            <a:r>
              <a:rPr lang="mr-IN" dirty="0"/>
              <a:t>–</a:t>
            </a:r>
            <a:r>
              <a:rPr lang="lv-LV" dirty="0"/>
              <a:t> jo tie </a:t>
            </a:r>
            <a:r>
              <a:rPr lang="lv-LV" dirty="0" err="1"/>
              <a:t>pieskarini</a:t>
            </a:r>
            <a:r>
              <a:rPr lang="lv-LV" dirty="0"/>
              <a:t> </a:t>
            </a:r>
            <a:r>
              <a:rPr lang="lv-LV" dirty="0" err="1"/>
              <a:t>kkada</a:t>
            </a:r>
            <a:r>
              <a:rPr lang="lv-LV" dirty="0"/>
              <a:t> mērā mierina un</a:t>
            </a:r>
            <a:r>
              <a:rPr lang="lv-LV" baseline="0" dirty="0"/>
              <a:t> </a:t>
            </a:r>
            <a:r>
              <a:rPr lang="lv-LV" baseline="0" dirty="0" err="1"/>
              <a:t>jaīemāca</a:t>
            </a:r>
            <a:r>
              <a:rPr lang="lv-LV" baseline="0" dirty="0"/>
              <a:t> kā pašam sevi </a:t>
            </a:r>
            <a:r>
              <a:rPr lang="lv-LV" baseline="0" dirty="0" err="1"/>
              <a:t>mieirnāt</a:t>
            </a:r>
            <a:r>
              <a:rPr lang="lv-LV" baseline="0" dirty="0"/>
              <a:t> </a:t>
            </a:r>
          </a:p>
          <a:p>
            <a:endParaRPr lang="lv-LV" baseline="0" dirty="0"/>
          </a:p>
          <a:p>
            <a:endParaRPr lang="lv-LV" baseline="0" dirty="0"/>
          </a:p>
          <a:p>
            <a:r>
              <a:rPr lang="lv-LV" baseline="0" dirty="0"/>
              <a:t>Par veicējiem </a:t>
            </a:r>
            <a:r>
              <a:rPr lang="lv-LV" baseline="0" dirty="0" err="1"/>
              <a:t>k’ūst</a:t>
            </a:r>
            <a:r>
              <a:rPr lang="lv-LV" baseline="0" dirty="0"/>
              <a:t> tie kuriem ir </a:t>
            </a:r>
            <a:r>
              <a:rPr lang="lv-LV" baseline="0" dirty="0" err="1"/>
              <a:t>prolēmas</a:t>
            </a:r>
            <a:r>
              <a:rPr lang="lv-LV" baseline="0" dirty="0"/>
              <a:t> ar aprūpētāju un arī attīstības līmeni </a:t>
            </a:r>
          </a:p>
          <a:p>
            <a:endParaRPr lang="lv-LV" baseline="0" dirty="0"/>
          </a:p>
          <a:p>
            <a:r>
              <a:rPr lang="lv-LV" baseline="0" dirty="0"/>
              <a:t>Bērniem vajag tuvumu un ķermenisku </a:t>
            </a:r>
            <a:r>
              <a:rPr lang="lv-LV" baseline="0" dirty="0" err="1"/>
              <a:t>pieskarienu</a:t>
            </a:r>
            <a:r>
              <a:rPr lang="lv-LV" baseline="0" dirty="0"/>
              <a:t> un tas, kad tas nenotiek mājās, tad viņš sāk eksperimentēt </a:t>
            </a:r>
            <a:endParaRPr lang="lv-LV" dirty="0"/>
          </a:p>
        </p:txBody>
      </p:sp>
      <p:sp>
        <p:nvSpPr>
          <p:cNvPr id="4" name="Slide Number Placeholder 3"/>
          <p:cNvSpPr>
            <a:spLocks noGrp="1"/>
          </p:cNvSpPr>
          <p:nvPr>
            <p:ph type="sldNum" sz="quarter" idx="10"/>
          </p:nvPr>
        </p:nvSpPr>
        <p:spPr/>
        <p:txBody>
          <a:bodyPr/>
          <a:lstStyle/>
          <a:p>
            <a:fld id="{68322CDD-9D6C-4F63-9EC2-648226624108}" type="slidenum">
              <a:rPr lang="en-US" smtClean="0"/>
              <a:t>40</a:t>
            </a:fld>
            <a:endParaRPr lang="en-US"/>
          </a:p>
        </p:txBody>
      </p:sp>
    </p:spTree>
    <p:extLst>
      <p:ext uri="{BB962C8B-B14F-4D97-AF65-F5344CB8AC3E}">
        <p14:creationId xmlns:p14="http://schemas.microsoft.com/office/powerpoint/2010/main" val="23522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a:t>
            </a:r>
            <a:r>
              <a:rPr lang="lv-LV" dirty="0"/>
              <a:t>iekas ka</a:t>
            </a:r>
            <a:r>
              <a:rPr lang="lv-LV" baseline="0" dirty="0"/>
              <a:t> </a:t>
            </a:r>
            <a:r>
              <a:rPr lang="lv-LV" baseline="0" dirty="0" err="1"/>
              <a:t>jārementē</a:t>
            </a:r>
            <a:r>
              <a:rPr lang="lv-LV" baseline="0" dirty="0"/>
              <a:t> tas bērns nevis ģimenē </a:t>
            </a:r>
            <a:r>
              <a:rPr lang="mr-IN" baseline="0" dirty="0"/>
              <a:t>–</a:t>
            </a:r>
            <a:r>
              <a:rPr lang="lv-LV" baseline="0" dirty="0"/>
              <a:t> atbalstoša, nenosodoša, darīt to </a:t>
            </a:r>
            <a:r>
              <a:rPr lang="lv-LV" baseline="0" dirty="0" err="1"/>
              <a:t>lia</a:t>
            </a:r>
            <a:r>
              <a:rPr lang="lv-LV" baseline="0" dirty="0"/>
              <a:t> </a:t>
            </a:r>
            <a:r>
              <a:rPr lang="lv-LV" baseline="0" dirty="0" err="1"/>
              <a:t>neatkartojās</a:t>
            </a:r>
            <a:r>
              <a:rPr lang="lv-LV" baseline="0" dirty="0"/>
              <a:t> </a:t>
            </a:r>
          </a:p>
          <a:p>
            <a:pPr marL="171450" indent="-171450">
              <a:buFontTx/>
              <a:buChar char="-"/>
            </a:pPr>
            <a:endParaRPr lang="lv-LV" baseline="0" dirty="0"/>
          </a:p>
          <a:p>
            <a:pPr marL="171450" indent="-171450">
              <a:buFontTx/>
              <a:buChar char="-"/>
            </a:pPr>
            <a:r>
              <a:rPr lang="en-US" dirty="0"/>
              <a:t>P</a:t>
            </a:r>
            <a:r>
              <a:rPr lang="lv-LV" dirty="0" err="1"/>
              <a:t>ozitīvas</a:t>
            </a:r>
            <a:r>
              <a:rPr lang="lv-LV" dirty="0"/>
              <a:t> domāšanas </a:t>
            </a:r>
            <a:r>
              <a:rPr lang="lv-LV" dirty="0" err="1"/>
              <a:t>paterni</a:t>
            </a:r>
            <a:r>
              <a:rPr lang="lv-LV" dirty="0"/>
              <a:t> (</a:t>
            </a:r>
            <a:r>
              <a:rPr lang="lv-LV" dirty="0" err="1"/>
              <a:t>kko</a:t>
            </a:r>
            <a:r>
              <a:rPr lang="lv-LV" dirty="0"/>
              <a:t> vairāk) </a:t>
            </a:r>
          </a:p>
        </p:txBody>
      </p:sp>
      <p:sp>
        <p:nvSpPr>
          <p:cNvPr id="4" name="Slide Number Placeholder 3"/>
          <p:cNvSpPr>
            <a:spLocks noGrp="1"/>
          </p:cNvSpPr>
          <p:nvPr>
            <p:ph type="sldNum" sz="quarter" idx="10"/>
          </p:nvPr>
        </p:nvSpPr>
        <p:spPr/>
        <p:txBody>
          <a:bodyPr/>
          <a:lstStyle/>
          <a:p>
            <a:fld id="{68322CDD-9D6C-4F63-9EC2-648226624108}" type="slidenum">
              <a:rPr lang="en-US" smtClean="0"/>
              <a:t>41</a:t>
            </a:fld>
            <a:endParaRPr lang="en-US"/>
          </a:p>
        </p:txBody>
      </p:sp>
    </p:spTree>
    <p:extLst>
      <p:ext uri="{BB962C8B-B14F-4D97-AF65-F5344CB8AC3E}">
        <p14:creationId xmlns:p14="http://schemas.microsoft.com/office/powerpoint/2010/main" val="392397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lv-LV" dirty="0"/>
              <a:t>mēs pieļaujam savas </a:t>
            </a:r>
            <a:r>
              <a:rPr lang="lv-LV" dirty="0" err="1"/>
              <a:t>fantāxijas</a:t>
            </a:r>
            <a:r>
              <a:rPr lang="lv-LV" dirty="0"/>
              <a:t> un ir jābalstās uz </a:t>
            </a:r>
            <a:r>
              <a:rPr lang="lv-LV" dirty="0" err="1"/>
              <a:t>pē’tijumiem</a:t>
            </a:r>
            <a:r>
              <a:rPr lang="lv-LV" dirty="0"/>
              <a:t> </a:t>
            </a:r>
          </a:p>
          <a:p>
            <a:pPr marL="171450" indent="-171450">
              <a:buFontTx/>
              <a:buChar char="-"/>
            </a:pPr>
            <a:endParaRPr lang="lv-LV" dirty="0"/>
          </a:p>
        </p:txBody>
      </p:sp>
      <p:sp>
        <p:nvSpPr>
          <p:cNvPr id="4" name="Slide Number Placeholder 3"/>
          <p:cNvSpPr>
            <a:spLocks noGrp="1"/>
          </p:cNvSpPr>
          <p:nvPr>
            <p:ph type="sldNum" sz="quarter" idx="10"/>
          </p:nvPr>
        </p:nvSpPr>
        <p:spPr/>
        <p:txBody>
          <a:bodyPr/>
          <a:lstStyle/>
          <a:p>
            <a:fld id="{68322CDD-9D6C-4F63-9EC2-648226624108}" type="slidenum">
              <a:rPr lang="en-US" smtClean="0"/>
              <a:t>42</a:t>
            </a:fld>
            <a:endParaRPr lang="en-US"/>
          </a:p>
        </p:txBody>
      </p:sp>
    </p:spTree>
    <p:extLst>
      <p:ext uri="{BB962C8B-B14F-4D97-AF65-F5344CB8AC3E}">
        <p14:creationId xmlns:p14="http://schemas.microsoft.com/office/powerpoint/2010/main" val="409567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68322CDD-9D6C-4F63-9EC2-648226624108}" type="slidenum">
              <a:rPr lang="en-US" smtClean="0"/>
              <a:t>49</a:t>
            </a:fld>
            <a:endParaRPr lang="en-US"/>
          </a:p>
        </p:txBody>
      </p:sp>
    </p:spTree>
    <p:extLst>
      <p:ext uri="{BB962C8B-B14F-4D97-AF65-F5344CB8AC3E}">
        <p14:creationId xmlns:p14="http://schemas.microsoft.com/office/powerpoint/2010/main" val="1859185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747D5D-6B8F-4BCD-8C14-DA1D823F269B}" type="slidenum">
              <a:rPr lang="lv-LV" altLang="lv-LV" smtClean="0">
                <a:latin typeface="Arial" panose="020B0604020202020204" pitchFamily="34" charset="0"/>
              </a:rPr>
              <a:pPr fontAlgn="base">
                <a:spcBef>
                  <a:spcPct val="0"/>
                </a:spcBef>
                <a:spcAft>
                  <a:spcPct val="0"/>
                </a:spcAft>
              </a:pPr>
              <a:t>64</a:t>
            </a:fld>
            <a:endParaRPr lang="lv-LV" altLang="lv-LV">
              <a:latin typeface="Arial" panose="020B0604020202020204" pitchFamily="34" charset="0"/>
            </a:endParaRPr>
          </a:p>
        </p:txBody>
      </p:sp>
    </p:spTree>
    <p:extLst>
      <p:ext uri="{BB962C8B-B14F-4D97-AF65-F5344CB8AC3E}">
        <p14:creationId xmlns:p14="http://schemas.microsoft.com/office/powerpoint/2010/main" val="353509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63EC71-F18E-492F-8F36-2F43FFA189FD}" type="datetimeFigureOut">
              <a:rPr lang="is-IS" smtClean="0"/>
              <a:t>15.11.2019</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81285211-9689-4807-B259-0ECA34EC9333}" type="slidenum">
              <a:rPr lang="is-IS" smtClean="0"/>
              <a:t>‹#›</a:t>
            </a:fld>
            <a:endParaRPr lang="is-I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99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3EC71-F18E-492F-8F36-2F43FFA189FD}" type="datetimeFigureOut">
              <a:rPr lang="is-IS" smtClean="0"/>
              <a:t>15.11.2019</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81285211-9689-4807-B259-0ECA34EC9333}" type="slidenum">
              <a:rPr lang="is-IS" smtClean="0"/>
              <a:t>‹#›</a:t>
            </a:fld>
            <a:endParaRPr lang="is-IS"/>
          </a:p>
        </p:txBody>
      </p:sp>
    </p:spTree>
    <p:extLst>
      <p:ext uri="{BB962C8B-B14F-4D97-AF65-F5344CB8AC3E}">
        <p14:creationId xmlns:p14="http://schemas.microsoft.com/office/powerpoint/2010/main" val="228837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3EC71-F18E-492F-8F36-2F43FFA189FD}" type="datetimeFigureOut">
              <a:rPr lang="is-IS" smtClean="0"/>
              <a:t>15.11.2019</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81285211-9689-4807-B259-0ECA34EC9333}" type="slidenum">
              <a:rPr lang="is-IS" smtClean="0"/>
              <a:t>‹#›</a:t>
            </a:fld>
            <a:endParaRPr lang="is-IS"/>
          </a:p>
        </p:txBody>
      </p:sp>
    </p:spTree>
    <p:extLst>
      <p:ext uri="{BB962C8B-B14F-4D97-AF65-F5344CB8AC3E}">
        <p14:creationId xmlns:p14="http://schemas.microsoft.com/office/powerpoint/2010/main" val="18355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3EC71-F18E-492F-8F36-2F43FFA189FD}" type="datetimeFigureOut">
              <a:rPr lang="is-IS" smtClean="0"/>
              <a:t>15.11.2019</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81285211-9689-4807-B259-0ECA34EC9333}" type="slidenum">
              <a:rPr lang="is-IS" smtClean="0"/>
              <a:t>‹#›</a:t>
            </a:fld>
            <a:endParaRPr lang="is-IS"/>
          </a:p>
        </p:txBody>
      </p:sp>
    </p:spTree>
    <p:extLst>
      <p:ext uri="{BB962C8B-B14F-4D97-AF65-F5344CB8AC3E}">
        <p14:creationId xmlns:p14="http://schemas.microsoft.com/office/powerpoint/2010/main" val="172006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3EC71-F18E-492F-8F36-2F43FFA189FD}" type="datetimeFigureOut">
              <a:rPr lang="is-IS" smtClean="0"/>
              <a:t>15.11.2019</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81285211-9689-4807-B259-0ECA34EC9333}" type="slidenum">
              <a:rPr lang="is-IS" smtClean="0"/>
              <a:t>‹#›</a:t>
            </a:fld>
            <a:endParaRPr lang="is-I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92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63EC71-F18E-492F-8F36-2F43FFA189FD}" type="datetimeFigureOut">
              <a:rPr lang="is-IS" smtClean="0"/>
              <a:t>15.11.2019</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81285211-9689-4807-B259-0ECA34EC9333}" type="slidenum">
              <a:rPr lang="is-IS" smtClean="0"/>
              <a:t>‹#›</a:t>
            </a:fld>
            <a:endParaRPr lang="is-IS"/>
          </a:p>
        </p:txBody>
      </p:sp>
    </p:spTree>
    <p:extLst>
      <p:ext uri="{BB962C8B-B14F-4D97-AF65-F5344CB8AC3E}">
        <p14:creationId xmlns:p14="http://schemas.microsoft.com/office/powerpoint/2010/main" val="271476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3EC71-F18E-492F-8F36-2F43FFA189FD}" type="datetimeFigureOut">
              <a:rPr lang="is-IS" smtClean="0"/>
              <a:t>15.11.2019</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81285211-9689-4807-B259-0ECA34EC9333}" type="slidenum">
              <a:rPr lang="is-IS" smtClean="0"/>
              <a:t>‹#›</a:t>
            </a:fld>
            <a:endParaRPr lang="is-IS"/>
          </a:p>
        </p:txBody>
      </p:sp>
    </p:spTree>
    <p:extLst>
      <p:ext uri="{BB962C8B-B14F-4D97-AF65-F5344CB8AC3E}">
        <p14:creationId xmlns:p14="http://schemas.microsoft.com/office/powerpoint/2010/main" val="19177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63EC71-F18E-492F-8F36-2F43FFA189FD}" type="datetimeFigureOut">
              <a:rPr lang="is-IS" smtClean="0"/>
              <a:t>15.11.2019</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81285211-9689-4807-B259-0ECA34EC9333}" type="slidenum">
              <a:rPr lang="is-IS" smtClean="0"/>
              <a:t>‹#›</a:t>
            </a:fld>
            <a:endParaRPr lang="is-IS"/>
          </a:p>
        </p:txBody>
      </p:sp>
    </p:spTree>
    <p:extLst>
      <p:ext uri="{BB962C8B-B14F-4D97-AF65-F5344CB8AC3E}">
        <p14:creationId xmlns:p14="http://schemas.microsoft.com/office/powerpoint/2010/main" val="17075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263EC71-F18E-492F-8F36-2F43FFA189FD}" type="datetimeFigureOut">
              <a:rPr lang="is-IS" smtClean="0"/>
              <a:t>15.11.2019</a:t>
            </a:fld>
            <a:endParaRPr lang="is-I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s-IS"/>
          </a:p>
        </p:txBody>
      </p:sp>
      <p:sp>
        <p:nvSpPr>
          <p:cNvPr id="9" name="Slide Number Placeholder 8"/>
          <p:cNvSpPr>
            <a:spLocks noGrp="1"/>
          </p:cNvSpPr>
          <p:nvPr>
            <p:ph type="sldNum" sz="quarter" idx="12"/>
          </p:nvPr>
        </p:nvSpPr>
        <p:spPr/>
        <p:txBody>
          <a:bodyPr/>
          <a:lstStyle/>
          <a:p>
            <a:fld id="{81285211-9689-4807-B259-0ECA34EC9333}" type="slidenum">
              <a:rPr lang="is-IS" smtClean="0"/>
              <a:t>‹#›</a:t>
            </a:fld>
            <a:endParaRPr lang="is-IS"/>
          </a:p>
        </p:txBody>
      </p:sp>
    </p:spTree>
    <p:extLst>
      <p:ext uri="{BB962C8B-B14F-4D97-AF65-F5344CB8AC3E}">
        <p14:creationId xmlns:p14="http://schemas.microsoft.com/office/powerpoint/2010/main" val="223719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263EC71-F18E-492F-8F36-2F43FFA189FD}" type="datetimeFigureOut">
              <a:rPr lang="is-IS" smtClean="0"/>
              <a:t>15.11.2019</a:t>
            </a:fld>
            <a:endParaRPr lang="is-I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s-I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285211-9689-4807-B259-0ECA34EC9333}" type="slidenum">
              <a:rPr lang="is-IS" smtClean="0"/>
              <a:t>‹#›</a:t>
            </a:fld>
            <a:endParaRPr lang="is-IS"/>
          </a:p>
        </p:txBody>
      </p:sp>
    </p:spTree>
    <p:extLst>
      <p:ext uri="{BB962C8B-B14F-4D97-AF65-F5344CB8AC3E}">
        <p14:creationId xmlns:p14="http://schemas.microsoft.com/office/powerpoint/2010/main" val="207774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63EC71-F18E-492F-8F36-2F43FFA189FD}" type="datetimeFigureOut">
              <a:rPr lang="is-IS" smtClean="0"/>
              <a:t>15.11.2019</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81285211-9689-4807-B259-0ECA34EC9333}" type="slidenum">
              <a:rPr lang="is-IS" smtClean="0"/>
              <a:t>‹#›</a:t>
            </a:fld>
            <a:endParaRPr lang="is-IS"/>
          </a:p>
        </p:txBody>
      </p:sp>
    </p:spTree>
    <p:extLst>
      <p:ext uri="{BB962C8B-B14F-4D97-AF65-F5344CB8AC3E}">
        <p14:creationId xmlns:p14="http://schemas.microsoft.com/office/powerpoint/2010/main" val="241344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263EC71-F18E-492F-8F36-2F43FFA189FD}" type="datetimeFigureOut">
              <a:rPr lang="is-IS" smtClean="0"/>
              <a:t>15.11.2019</a:t>
            </a:fld>
            <a:endParaRPr lang="is-I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s-I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1285211-9689-4807-B259-0ECA34EC9333}" type="slidenum">
              <a:rPr lang="is-IS" smtClean="0"/>
              <a:t>‹#›</a:t>
            </a:fld>
            <a:endParaRPr lang="is-I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760187"/>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hildwelfare.gov/can/factors/parentcaregiv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hildwelfare.gov/can/factors/chil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endsexualexploitation.org/publichealth/"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drossinternets.lv/"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hyperlink" Target="http://www.pasargabernu.lv/"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entrsdardedze.l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r>
              <a:rPr lang="en-US" sz="4800" dirty="0" err="1">
                <a:solidFill>
                  <a:schemeClr val="tx1"/>
                </a:solidFill>
              </a:rPr>
              <a:t>Bērni</a:t>
            </a:r>
            <a:r>
              <a:rPr lang="en-US" sz="4800" dirty="0">
                <a:solidFill>
                  <a:schemeClr val="tx1"/>
                </a:solidFill>
              </a:rPr>
              <a:t> un </a:t>
            </a:r>
            <a:r>
              <a:rPr lang="en-US" sz="4800" dirty="0" err="1">
                <a:solidFill>
                  <a:schemeClr val="tx1"/>
                </a:solidFill>
              </a:rPr>
              <a:t>pusaudži</a:t>
            </a:r>
            <a:r>
              <a:rPr lang="en-US" sz="4800" dirty="0">
                <a:solidFill>
                  <a:schemeClr val="tx1"/>
                </a:solidFill>
              </a:rPr>
              <a:t> </a:t>
            </a:r>
            <a:r>
              <a:rPr lang="en-US" sz="4800" dirty="0" err="1">
                <a:solidFill>
                  <a:schemeClr val="tx1"/>
                </a:solidFill>
              </a:rPr>
              <a:t>ar</a:t>
            </a:r>
            <a:r>
              <a:rPr lang="lv-LV" sz="4800" dirty="0">
                <a:solidFill>
                  <a:schemeClr val="tx1"/>
                </a:solidFill>
              </a:rPr>
              <a:t> </a:t>
            </a:r>
            <a:r>
              <a:rPr lang="en-US" sz="4800" dirty="0" err="1">
                <a:solidFill>
                  <a:schemeClr val="tx1"/>
                </a:solidFill>
              </a:rPr>
              <a:t>kaitējošu</a:t>
            </a:r>
            <a:r>
              <a:rPr lang="en-US" sz="4800" dirty="0">
                <a:solidFill>
                  <a:schemeClr val="tx1"/>
                </a:solidFill>
              </a:rPr>
              <a:t> </a:t>
            </a:r>
            <a:r>
              <a:rPr lang="en-US" sz="4800" dirty="0" err="1">
                <a:solidFill>
                  <a:schemeClr val="tx1"/>
                </a:solidFill>
              </a:rPr>
              <a:t>seksuālu</a:t>
            </a:r>
            <a:r>
              <a:rPr lang="en-US" sz="4800" dirty="0">
                <a:solidFill>
                  <a:schemeClr val="tx1"/>
                </a:solidFill>
              </a:rPr>
              <a:t> </a:t>
            </a:r>
            <a:r>
              <a:rPr lang="en-US" sz="4800" dirty="0" err="1">
                <a:solidFill>
                  <a:schemeClr val="tx1"/>
                </a:solidFill>
              </a:rPr>
              <a:t>uzvedību</a:t>
            </a:r>
            <a:r>
              <a:rPr lang="en-US" sz="4800" dirty="0">
                <a:solidFill>
                  <a:schemeClr val="tx1"/>
                </a:solidFill>
              </a:rPr>
              <a:t> (KSU)</a:t>
            </a:r>
            <a:br>
              <a:rPr lang="en-US" sz="4800" dirty="0">
                <a:solidFill>
                  <a:schemeClr val="tx1"/>
                </a:solidFill>
              </a:rPr>
            </a:br>
            <a:r>
              <a:rPr lang="en-US" sz="4800" dirty="0"/>
              <a:t> </a:t>
            </a:r>
            <a:endParaRPr lang="lv-LV" sz="5400" dirty="0"/>
          </a:p>
        </p:txBody>
      </p:sp>
      <p:sp>
        <p:nvSpPr>
          <p:cNvPr id="8" name="Text Placeholder 7"/>
          <p:cNvSpPr>
            <a:spLocks noGrp="1"/>
          </p:cNvSpPr>
          <p:nvPr>
            <p:ph type="body" idx="1"/>
          </p:nvPr>
        </p:nvSpPr>
        <p:spPr>
          <a:xfrm>
            <a:off x="822960" y="4453128"/>
            <a:ext cx="7543800" cy="1831762"/>
          </a:xfrm>
        </p:spPr>
        <p:txBody>
          <a:bodyPr>
            <a:normAutofit lnSpcReduction="10000"/>
          </a:bodyPr>
          <a:lstStyle/>
          <a:p>
            <a:r>
              <a:rPr lang="en-US" dirty="0">
                <a:solidFill>
                  <a:schemeClr val="tx1"/>
                </a:solidFill>
              </a:rPr>
              <a:t>Laila Balode</a:t>
            </a:r>
          </a:p>
          <a:p>
            <a:r>
              <a:rPr lang="lv-LV" dirty="0">
                <a:solidFill>
                  <a:schemeClr val="tx1"/>
                </a:solidFill>
              </a:rPr>
              <a:t> «Centrs </a:t>
            </a:r>
            <a:r>
              <a:rPr lang="lv-LV" dirty="0" err="1">
                <a:solidFill>
                  <a:schemeClr val="tx1"/>
                </a:solidFill>
              </a:rPr>
              <a:t>Dardedze</a:t>
            </a:r>
            <a:r>
              <a:rPr lang="lv-LV" dirty="0">
                <a:solidFill>
                  <a:schemeClr val="tx1"/>
                </a:solidFill>
              </a:rPr>
              <a:t>»</a:t>
            </a:r>
            <a:endParaRPr lang="en-US" dirty="0">
              <a:solidFill>
                <a:schemeClr val="tx1"/>
              </a:solidFill>
            </a:endParaRPr>
          </a:p>
          <a:p>
            <a:r>
              <a:rPr lang="en-US" dirty="0" err="1">
                <a:solidFill>
                  <a:schemeClr val="tx1"/>
                </a:solidFill>
              </a:rPr>
              <a:t>Ezerkrasti</a:t>
            </a:r>
            <a:endParaRPr lang="lv-LV" dirty="0">
              <a:solidFill>
                <a:schemeClr val="tx1"/>
              </a:solidFill>
            </a:endParaRPr>
          </a:p>
          <a:p>
            <a:r>
              <a:rPr lang="lv-LV" dirty="0">
                <a:solidFill>
                  <a:schemeClr val="tx1"/>
                </a:solidFill>
              </a:rPr>
              <a:t> </a:t>
            </a:r>
            <a:endParaRPr lang="en-US" dirty="0">
              <a:solidFill>
                <a:schemeClr val="tx1"/>
              </a:solidFill>
            </a:endParaRPr>
          </a:p>
          <a:p>
            <a:endParaRPr lang="en-US" dirty="0"/>
          </a:p>
          <a:p>
            <a:endParaRPr lang="lv-LV" dirty="0"/>
          </a:p>
          <a:p>
            <a:endParaRPr lang="lv-LV" dirty="0"/>
          </a:p>
        </p:txBody>
      </p:sp>
      <p:pic>
        <p:nvPicPr>
          <p:cNvPr id="5" name="Attēls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6069" y="393799"/>
            <a:ext cx="1520691" cy="152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07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335221"/>
          </a:xfrm>
        </p:spPr>
        <p:txBody>
          <a:bodyPr>
            <a:normAutofit/>
          </a:bodyPr>
          <a:lstStyle/>
          <a:p>
            <a:pPr eaLnBrk="1" hangingPunct="1"/>
            <a:r>
              <a:rPr lang="lv-LV" altLang="lv-LV" b="1" dirty="0"/>
              <a:t>Seksuālā vardarbība</a:t>
            </a:r>
            <a:endParaRPr lang="ru-RU" altLang="lv-LV" b="1" dirty="0"/>
          </a:p>
        </p:txBody>
      </p:sp>
      <p:sp>
        <p:nvSpPr>
          <p:cNvPr id="11267" name="Rectangle 3"/>
          <p:cNvSpPr>
            <a:spLocks noGrp="1" noChangeArrowheads="1"/>
          </p:cNvSpPr>
          <p:nvPr>
            <p:ph type="body" idx="1"/>
          </p:nvPr>
        </p:nvSpPr>
        <p:spPr>
          <a:xfrm>
            <a:off x="250825" y="771787"/>
            <a:ext cx="8642350" cy="5897301"/>
          </a:xfrm>
        </p:spPr>
        <p:txBody>
          <a:bodyPr>
            <a:normAutofit fontScale="92500" lnSpcReduction="20000"/>
          </a:bodyPr>
          <a:lstStyle/>
          <a:p>
            <a:pPr algn="just" eaLnBrk="1" hangingPunct="1">
              <a:lnSpc>
                <a:spcPct val="90000"/>
              </a:lnSpc>
              <a:defRPr/>
            </a:pPr>
            <a:endParaRPr lang="en-US" sz="2800" dirty="0"/>
          </a:p>
          <a:p>
            <a:pPr algn="just" eaLnBrk="1" hangingPunct="1">
              <a:lnSpc>
                <a:spcPct val="90000"/>
              </a:lnSpc>
              <a:defRPr/>
            </a:pPr>
            <a:endParaRPr lang="en-US" sz="2800" dirty="0"/>
          </a:p>
          <a:p>
            <a:pPr algn="just" eaLnBrk="1" hangingPunct="1">
              <a:lnSpc>
                <a:spcPct val="90000"/>
              </a:lnSpc>
              <a:defRPr/>
            </a:pPr>
            <a:endParaRPr lang="en-US" sz="2800" dirty="0"/>
          </a:p>
          <a:p>
            <a:pPr algn="just" eaLnBrk="1" hangingPunct="1">
              <a:lnSpc>
                <a:spcPct val="90000"/>
              </a:lnSpc>
              <a:defRPr/>
            </a:pPr>
            <a:r>
              <a:rPr lang="lv-LV" sz="2800" dirty="0">
                <a:solidFill>
                  <a:schemeClr val="tx1"/>
                </a:solidFill>
              </a:rPr>
              <a:t>Bērna iesaistīšana seksuālās darbībās, ko bērns nesaprot vai kam nevar dot apzinātu piekrišanu </a:t>
            </a:r>
            <a:r>
              <a:rPr lang="lv-LV" sz="2400" dirty="0">
                <a:solidFill>
                  <a:schemeClr val="tx1"/>
                </a:solidFill>
              </a:rPr>
              <a:t>(BTAL)</a:t>
            </a:r>
          </a:p>
          <a:p>
            <a:pPr algn="just" eaLnBrk="1" hangingPunct="1">
              <a:lnSpc>
                <a:spcPct val="90000"/>
              </a:lnSpc>
              <a:defRPr/>
            </a:pPr>
            <a:endParaRPr lang="lv-LV" sz="2400" dirty="0">
              <a:solidFill>
                <a:schemeClr val="tx1"/>
              </a:solidFill>
            </a:endParaRPr>
          </a:p>
          <a:p>
            <a:pPr algn="just" eaLnBrk="1" hangingPunct="1">
              <a:lnSpc>
                <a:spcPct val="90000"/>
              </a:lnSpc>
              <a:defRPr/>
            </a:pPr>
            <a:r>
              <a:rPr lang="lv-LV" sz="2800" dirty="0">
                <a:solidFill>
                  <a:schemeClr val="tx1"/>
                </a:solidFill>
              </a:rPr>
              <a:t>Seksuālā vardarbība pret bērnu ir bērna iesaistīšana seksuālās aktivitātēs:</a:t>
            </a:r>
          </a:p>
          <a:p>
            <a:pPr lvl="1" algn="just" eaLnBrk="1" hangingPunct="1">
              <a:lnSpc>
                <a:spcPct val="90000"/>
              </a:lnSpc>
              <a:defRPr/>
            </a:pPr>
            <a:r>
              <a:rPr lang="lv-LV" sz="2400" dirty="0">
                <a:solidFill>
                  <a:schemeClr val="tx1"/>
                </a:solidFill>
              </a:rPr>
              <a:t>ko viņš nespēj pilnībā saprast,</a:t>
            </a:r>
          </a:p>
          <a:p>
            <a:pPr lvl="1" algn="just" eaLnBrk="1" hangingPunct="1">
              <a:lnSpc>
                <a:spcPct val="90000"/>
              </a:lnSpc>
              <a:defRPr/>
            </a:pPr>
            <a:r>
              <a:rPr lang="lv-LV" sz="2400" dirty="0">
                <a:solidFill>
                  <a:schemeClr val="tx1"/>
                </a:solidFill>
              </a:rPr>
              <a:t>nav spējīgs dot informētu piekrišanu, </a:t>
            </a:r>
          </a:p>
          <a:p>
            <a:pPr lvl="1" algn="just" eaLnBrk="1" hangingPunct="1">
              <a:lnSpc>
                <a:spcPct val="90000"/>
              </a:lnSpc>
              <a:defRPr/>
            </a:pPr>
            <a:r>
              <a:rPr lang="lv-LV" sz="2400" dirty="0">
                <a:solidFill>
                  <a:schemeClr val="tx1"/>
                </a:solidFill>
              </a:rPr>
              <a:t>kam bērns nav gatavs savas attīstības dēļ, </a:t>
            </a:r>
          </a:p>
          <a:p>
            <a:pPr lvl="1" algn="just" eaLnBrk="1" hangingPunct="1">
              <a:lnSpc>
                <a:spcPct val="90000"/>
              </a:lnSpc>
              <a:defRPr/>
            </a:pPr>
            <a:r>
              <a:rPr lang="lv-LV" sz="2400" dirty="0">
                <a:solidFill>
                  <a:schemeClr val="tx1"/>
                </a:solidFill>
              </a:rPr>
              <a:t>kas ir likuma vai sabiedrības tabu pārkāpums. </a:t>
            </a:r>
          </a:p>
          <a:p>
            <a:pPr lvl="1" algn="just" eaLnBrk="1" hangingPunct="1">
              <a:lnSpc>
                <a:spcPct val="90000"/>
              </a:lnSpc>
              <a:buFontTx/>
              <a:buNone/>
              <a:defRPr/>
            </a:pPr>
            <a:endParaRPr lang="lv-LV" sz="2400" dirty="0">
              <a:solidFill>
                <a:schemeClr val="tx1"/>
              </a:solidFill>
            </a:endParaRPr>
          </a:p>
          <a:p>
            <a:pPr lvl="1" algn="just" eaLnBrk="1" hangingPunct="1">
              <a:lnSpc>
                <a:spcPct val="90000"/>
              </a:lnSpc>
              <a:buFontTx/>
              <a:buNone/>
              <a:defRPr/>
            </a:pPr>
            <a:r>
              <a:rPr lang="lv-LV" sz="2400" dirty="0">
                <a:solidFill>
                  <a:schemeClr val="tx1"/>
                </a:solidFill>
              </a:rPr>
              <a:t>Bērnu seksuāli var izmantot pieaugušais </a:t>
            </a:r>
            <a:r>
              <a:rPr lang="lv-LV" sz="2400" b="1" dirty="0">
                <a:solidFill>
                  <a:srgbClr val="0070C0"/>
                </a:solidFill>
              </a:rPr>
              <a:t>vai cits bērns</a:t>
            </a:r>
            <a:r>
              <a:rPr lang="lv-LV" sz="2400" dirty="0">
                <a:solidFill>
                  <a:schemeClr val="tx1"/>
                </a:solidFill>
              </a:rPr>
              <a:t>, kurš sava </a:t>
            </a:r>
            <a:r>
              <a:rPr lang="lv-LV" sz="2400" b="1" dirty="0">
                <a:solidFill>
                  <a:srgbClr val="0070C0"/>
                </a:solidFill>
              </a:rPr>
              <a:t>vecuma</a:t>
            </a:r>
            <a:r>
              <a:rPr lang="lv-LV" sz="2400" dirty="0">
                <a:solidFill>
                  <a:schemeClr val="tx1"/>
                </a:solidFill>
              </a:rPr>
              <a:t> vai </a:t>
            </a:r>
            <a:r>
              <a:rPr lang="lv-LV" sz="2400" b="1" dirty="0">
                <a:solidFill>
                  <a:srgbClr val="0070C0"/>
                </a:solidFill>
              </a:rPr>
              <a:t>attīstības</a:t>
            </a:r>
            <a:r>
              <a:rPr lang="lv-LV" sz="2400" dirty="0">
                <a:solidFill>
                  <a:schemeClr val="tx1"/>
                </a:solidFill>
              </a:rPr>
              <a:t> dēļ atrodas </a:t>
            </a:r>
            <a:r>
              <a:rPr lang="lv-LV" sz="2400" b="1" dirty="0">
                <a:solidFill>
                  <a:srgbClr val="0070C0"/>
                </a:solidFill>
              </a:rPr>
              <a:t>atbildības</a:t>
            </a:r>
            <a:r>
              <a:rPr lang="lv-LV" sz="2400" dirty="0">
                <a:solidFill>
                  <a:srgbClr val="0070C0"/>
                </a:solidFill>
              </a:rPr>
              <a:t>, </a:t>
            </a:r>
            <a:r>
              <a:rPr lang="lv-LV" sz="2400" b="1" dirty="0">
                <a:solidFill>
                  <a:srgbClr val="0070C0"/>
                </a:solidFill>
              </a:rPr>
              <a:t>uzticības</a:t>
            </a:r>
            <a:r>
              <a:rPr lang="lv-LV" sz="2400" dirty="0">
                <a:solidFill>
                  <a:srgbClr val="0070C0"/>
                </a:solidFill>
              </a:rPr>
              <a:t> </a:t>
            </a:r>
            <a:r>
              <a:rPr lang="lv-LV" sz="2400" dirty="0">
                <a:solidFill>
                  <a:schemeClr val="tx1"/>
                </a:solidFill>
              </a:rPr>
              <a:t>vai </a:t>
            </a:r>
            <a:r>
              <a:rPr lang="lv-LV" sz="2400" b="1" dirty="0">
                <a:solidFill>
                  <a:srgbClr val="0070C0"/>
                </a:solidFill>
              </a:rPr>
              <a:t>spēka</a:t>
            </a:r>
            <a:r>
              <a:rPr lang="lv-LV" sz="2400" dirty="0">
                <a:solidFill>
                  <a:schemeClr val="tx1"/>
                </a:solidFill>
              </a:rPr>
              <a:t> attiecībās ar upuri (PVO)</a:t>
            </a:r>
          </a:p>
          <a:p>
            <a:pPr lvl="1" algn="just" eaLnBrk="1" hangingPunct="1">
              <a:lnSpc>
                <a:spcPct val="90000"/>
              </a:lnSpc>
              <a:buFontTx/>
              <a:buNone/>
              <a:defRPr/>
            </a:pPr>
            <a:endParaRPr lang="en-US" sz="2400" dirty="0"/>
          </a:p>
          <a:p>
            <a:pPr marL="0" indent="0" algn="just" eaLnBrk="1" hangingPunct="1">
              <a:lnSpc>
                <a:spcPct val="90000"/>
              </a:lnSpc>
              <a:buNone/>
              <a:defRPr/>
            </a:pPr>
            <a:endParaRPr lang="lv-LV" sz="2400" dirty="0"/>
          </a:p>
          <a:p>
            <a:pPr lvl="1" eaLnBrk="1" hangingPunct="1">
              <a:lnSpc>
                <a:spcPct val="90000"/>
              </a:lnSpc>
              <a:buFontTx/>
              <a:buChar char="-"/>
              <a:defRPr/>
            </a:pPr>
            <a:endParaRPr lang="lv-LV" sz="2400" dirty="0"/>
          </a:p>
          <a:p>
            <a:pPr lvl="1" eaLnBrk="1" hangingPunct="1">
              <a:lnSpc>
                <a:spcPct val="90000"/>
              </a:lnSpc>
              <a:buFontTx/>
              <a:buChar char="-"/>
              <a:defRPr/>
            </a:pPr>
            <a:endParaRPr lang="ru-RU" sz="2400" dirty="0"/>
          </a:p>
        </p:txBody>
      </p:sp>
    </p:spTree>
    <p:extLst>
      <p:ext uri="{BB962C8B-B14F-4D97-AF65-F5344CB8AC3E}">
        <p14:creationId xmlns:p14="http://schemas.microsoft.com/office/powerpoint/2010/main" val="173724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6" y="1083160"/>
            <a:ext cx="8258508" cy="523568"/>
          </a:xfrm>
        </p:spPr>
        <p:txBody>
          <a:bodyPr>
            <a:noAutofit/>
          </a:bodyPr>
          <a:lstStyle/>
          <a:p>
            <a:r>
              <a:rPr lang="lv-LV" sz="4300" dirty="0">
                <a:solidFill>
                  <a:schemeClr val="tx1"/>
                </a:solidFill>
              </a:rPr>
              <a:t>Kaitējošas seksuālās uzvedības problēmas aktualitāte </a:t>
            </a:r>
            <a:r>
              <a:rPr lang="en-US" sz="4300" dirty="0">
                <a:solidFill>
                  <a:schemeClr val="tx1"/>
                </a:solidFill>
              </a:rPr>
              <a:t>(1)</a:t>
            </a:r>
          </a:p>
        </p:txBody>
      </p:sp>
      <p:sp>
        <p:nvSpPr>
          <p:cNvPr id="3" name="Content Placeholder 2"/>
          <p:cNvSpPr>
            <a:spLocks noGrp="1"/>
          </p:cNvSpPr>
          <p:nvPr>
            <p:ph idx="1"/>
          </p:nvPr>
        </p:nvSpPr>
        <p:spPr>
          <a:xfrm>
            <a:off x="320349" y="1764307"/>
            <a:ext cx="8391164" cy="3933395"/>
          </a:xfrm>
        </p:spPr>
        <p:txBody>
          <a:bodyPr>
            <a:normAutofit/>
          </a:bodyPr>
          <a:lstStyle/>
          <a:p>
            <a:pPr>
              <a:lnSpc>
                <a:spcPct val="100000"/>
              </a:lnSpc>
            </a:pPr>
            <a:r>
              <a:rPr lang="lv-LV" sz="2100" dirty="0">
                <a:solidFill>
                  <a:schemeClr val="tx1"/>
                </a:solidFill>
              </a:rPr>
              <a:t>Pētījumi veikti kopš 1980.g. norāda uz to, ka 19% meiteņu un 8% zēnu ir bijuši seksuālas v/d upuri līdz 18 </a:t>
            </a:r>
            <a:r>
              <a:rPr lang="lv-LV" sz="2100" dirty="0" err="1">
                <a:solidFill>
                  <a:schemeClr val="tx1"/>
                </a:solidFill>
              </a:rPr>
              <a:t>g.v</a:t>
            </a:r>
            <a:r>
              <a:rPr lang="lv-LV" sz="2100" dirty="0">
                <a:solidFill>
                  <a:schemeClr val="tx1"/>
                </a:solidFill>
              </a:rPr>
              <a:t>. (</a:t>
            </a:r>
            <a:r>
              <a:rPr lang="lv-LV" sz="2100" dirty="0" err="1">
                <a:solidFill>
                  <a:schemeClr val="tx1"/>
                </a:solidFill>
              </a:rPr>
              <a:t>Stolthenborhg</a:t>
            </a:r>
            <a:r>
              <a:rPr lang="lv-LV" sz="2100" dirty="0">
                <a:solidFill>
                  <a:schemeClr val="tx1"/>
                </a:solidFill>
              </a:rPr>
              <a:t> </a:t>
            </a:r>
            <a:r>
              <a:rPr lang="lv-LV" sz="2100" dirty="0" err="1">
                <a:solidFill>
                  <a:schemeClr val="tx1"/>
                </a:solidFill>
              </a:rPr>
              <a:t>et</a:t>
            </a:r>
            <a:r>
              <a:rPr lang="lv-LV" sz="2100" dirty="0">
                <a:solidFill>
                  <a:schemeClr val="tx1"/>
                </a:solidFill>
              </a:rPr>
              <a:t> </a:t>
            </a:r>
            <a:r>
              <a:rPr lang="lv-LV" sz="2100" dirty="0" err="1">
                <a:solidFill>
                  <a:schemeClr val="tx1"/>
                </a:solidFill>
              </a:rPr>
              <a:t>al</a:t>
            </a:r>
            <a:r>
              <a:rPr lang="lv-LV" sz="2100" dirty="0">
                <a:solidFill>
                  <a:schemeClr val="tx1"/>
                </a:solidFill>
              </a:rPr>
              <a:t>., 2011)</a:t>
            </a:r>
          </a:p>
          <a:p>
            <a:pPr>
              <a:lnSpc>
                <a:spcPct val="100000"/>
              </a:lnSpc>
            </a:pPr>
            <a:r>
              <a:rPr lang="lv-LV" sz="2100" dirty="0">
                <a:solidFill>
                  <a:schemeClr val="tx1"/>
                </a:solidFill>
              </a:rPr>
              <a:t>Sekas ir katram bērnam individuālas, taču t</a:t>
            </a:r>
            <a:r>
              <a:rPr lang="en-US" sz="2100" dirty="0" err="1">
                <a:solidFill>
                  <a:schemeClr val="tx1"/>
                </a:solidFill>
              </a:rPr>
              <a:t>ās</a:t>
            </a:r>
            <a:r>
              <a:rPr lang="lv-LV" sz="2100" dirty="0">
                <a:solidFill>
                  <a:schemeClr val="tx1"/>
                </a:solidFill>
              </a:rPr>
              <a:t> negatīvi ietekmē </a:t>
            </a:r>
            <a:r>
              <a:rPr lang="lv-LV" sz="2100" dirty="0" err="1">
                <a:solidFill>
                  <a:schemeClr val="tx1"/>
                </a:solidFill>
              </a:rPr>
              <a:t>fizisk</a:t>
            </a:r>
            <a:r>
              <a:rPr lang="en-US" sz="2100" dirty="0">
                <a:solidFill>
                  <a:schemeClr val="tx1"/>
                </a:solidFill>
              </a:rPr>
              <a:t>o</a:t>
            </a:r>
            <a:r>
              <a:rPr lang="lv-LV" sz="2100" dirty="0">
                <a:solidFill>
                  <a:schemeClr val="tx1"/>
                </a:solidFill>
              </a:rPr>
              <a:t> un </a:t>
            </a:r>
            <a:r>
              <a:rPr lang="lv-LV" sz="2100" dirty="0" err="1">
                <a:solidFill>
                  <a:schemeClr val="tx1"/>
                </a:solidFill>
              </a:rPr>
              <a:t>garīg</a:t>
            </a:r>
            <a:r>
              <a:rPr lang="en-US" sz="2100" dirty="0">
                <a:solidFill>
                  <a:schemeClr val="tx1"/>
                </a:solidFill>
              </a:rPr>
              <a:t>o</a:t>
            </a:r>
            <a:r>
              <a:rPr lang="lv-LV" sz="2100" dirty="0">
                <a:solidFill>
                  <a:schemeClr val="tx1"/>
                </a:solidFill>
              </a:rPr>
              <a:t> veselību, un t</a:t>
            </a:r>
            <a:r>
              <a:rPr lang="en-US" sz="2100" dirty="0">
                <a:solidFill>
                  <a:schemeClr val="tx1"/>
                </a:solidFill>
              </a:rPr>
              <a:t>o</a:t>
            </a:r>
            <a:r>
              <a:rPr lang="lv-LV" sz="2100" dirty="0">
                <a:solidFill>
                  <a:schemeClr val="tx1"/>
                </a:solidFill>
              </a:rPr>
              <a:t> ietekme ir paliekoša arī pieaugušo vecumā (</a:t>
            </a:r>
            <a:r>
              <a:rPr lang="lv-LV" sz="2100" dirty="0" err="1">
                <a:solidFill>
                  <a:schemeClr val="tx1"/>
                </a:solidFill>
              </a:rPr>
              <a:t>Sawyerr</a:t>
            </a:r>
            <a:r>
              <a:rPr lang="lv-LV" sz="2100" dirty="0">
                <a:solidFill>
                  <a:schemeClr val="tx1"/>
                </a:solidFill>
              </a:rPr>
              <a:t> &amp; </a:t>
            </a:r>
            <a:r>
              <a:rPr lang="lv-LV" sz="2100" dirty="0" err="1">
                <a:solidFill>
                  <a:schemeClr val="tx1"/>
                </a:solidFill>
              </a:rPr>
              <a:t>Bagley</a:t>
            </a:r>
            <a:r>
              <a:rPr lang="lv-LV" sz="2100" dirty="0">
                <a:solidFill>
                  <a:schemeClr val="tx1"/>
                </a:solidFill>
              </a:rPr>
              <a:t>, 2017)</a:t>
            </a:r>
          </a:p>
          <a:p>
            <a:pPr>
              <a:lnSpc>
                <a:spcPct val="100000"/>
              </a:lnSpc>
            </a:pPr>
            <a:r>
              <a:rPr lang="lv-LV" sz="2100" dirty="0">
                <a:solidFill>
                  <a:schemeClr val="tx1"/>
                </a:solidFill>
              </a:rPr>
              <a:t>Pēdējo 30 gadu laikā ir strauji pieaudzis atklāto seksuālās v/d gadījumu skaits, kuros bērni bija v</a:t>
            </a:r>
            <a:r>
              <a:rPr lang="en-US" sz="2100" dirty="0" err="1">
                <a:solidFill>
                  <a:schemeClr val="tx1"/>
                </a:solidFill>
              </a:rPr>
              <a:t>ardarbīgi</a:t>
            </a:r>
            <a:r>
              <a:rPr lang="lv-LV" sz="2100" dirty="0">
                <a:solidFill>
                  <a:schemeClr val="tx1"/>
                </a:solidFill>
              </a:rPr>
              <a:t> pret citiem bērniem</a:t>
            </a:r>
          </a:p>
          <a:p>
            <a:pPr>
              <a:lnSpc>
                <a:spcPct val="100000"/>
              </a:lnSpc>
            </a:pPr>
            <a:r>
              <a:rPr lang="en-US" sz="2100" b="1" dirty="0" err="1">
                <a:solidFill>
                  <a:srgbClr val="0070C0"/>
                </a:solidFill>
              </a:rPr>
              <a:t>Problēma</a:t>
            </a:r>
            <a:r>
              <a:rPr lang="en-US" sz="2100" dirty="0">
                <a:solidFill>
                  <a:schemeClr val="tx1"/>
                </a:solidFill>
              </a:rPr>
              <a:t>: </a:t>
            </a:r>
            <a:r>
              <a:rPr lang="en-US" sz="2100" dirty="0" err="1">
                <a:solidFill>
                  <a:schemeClr val="tx1"/>
                </a:solidFill>
              </a:rPr>
              <a:t>joprojām</a:t>
            </a:r>
            <a:r>
              <a:rPr lang="en-US" sz="2100" dirty="0">
                <a:solidFill>
                  <a:schemeClr val="tx1"/>
                </a:solidFill>
              </a:rPr>
              <a:t> </a:t>
            </a:r>
            <a:r>
              <a:rPr lang="en-US" sz="2100" dirty="0" err="1">
                <a:solidFill>
                  <a:schemeClr val="tx1"/>
                </a:solidFill>
              </a:rPr>
              <a:t>daudzi</a:t>
            </a:r>
            <a:r>
              <a:rPr lang="en-US" sz="2100" dirty="0">
                <a:solidFill>
                  <a:schemeClr val="tx1"/>
                </a:solidFill>
              </a:rPr>
              <a:t> </a:t>
            </a:r>
            <a:r>
              <a:rPr lang="en-US" sz="2100" dirty="0" err="1">
                <a:solidFill>
                  <a:schemeClr val="tx1"/>
                </a:solidFill>
              </a:rPr>
              <a:t>seksuālas</a:t>
            </a:r>
            <a:r>
              <a:rPr lang="en-US" sz="2100" dirty="0">
                <a:solidFill>
                  <a:schemeClr val="tx1"/>
                </a:solidFill>
              </a:rPr>
              <a:t> v/d </a:t>
            </a:r>
            <a:r>
              <a:rPr lang="en-US" sz="2100" dirty="0" err="1">
                <a:solidFill>
                  <a:schemeClr val="tx1"/>
                </a:solidFill>
              </a:rPr>
              <a:t>gadījumi</a:t>
            </a:r>
            <a:r>
              <a:rPr lang="en-US" sz="2100" dirty="0">
                <a:solidFill>
                  <a:schemeClr val="tx1"/>
                </a:solidFill>
              </a:rPr>
              <a:t> </a:t>
            </a:r>
            <a:r>
              <a:rPr lang="en-US" sz="2100" dirty="0" err="1">
                <a:solidFill>
                  <a:schemeClr val="tx1"/>
                </a:solidFill>
              </a:rPr>
              <a:t>paliek</a:t>
            </a:r>
            <a:r>
              <a:rPr lang="en-US" sz="2100" dirty="0">
                <a:solidFill>
                  <a:schemeClr val="tx1"/>
                </a:solidFill>
              </a:rPr>
              <a:t> </a:t>
            </a:r>
            <a:r>
              <a:rPr lang="en-US" sz="2100" dirty="0" err="1">
                <a:solidFill>
                  <a:schemeClr val="tx1"/>
                </a:solidFill>
              </a:rPr>
              <a:t>neatklāti</a:t>
            </a:r>
            <a:endParaRPr lang="en-US" sz="2100" dirty="0">
              <a:solidFill>
                <a:schemeClr val="tx1"/>
              </a:solidFill>
            </a:endParaRPr>
          </a:p>
        </p:txBody>
      </p:sp>
    </p:spTree>
    <p:extLst>
      <p:ext uri="{BB962C8B-B14F-4D97-AF65-F5344CB8AC3E}">
        <p14:creationId xmlns:p14="http://schemas.microsoft.com/office/powerpoint/2010/main" val="26143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619" y="1000522"/>
            <a:ext cx="8472880" cy="523568"/>
          </a:xfrm>
        </p:spPr>
        <p:txBody>
          <a:bodyPr>
            <a:noAutofit/>
          </a:bodyPr>
          <a:lstStyle/>
          <a:p>
            <a:r>
              <a:rPr lang="lv-LV" sz="4300" dirty="0">
                <a:solidFill>
                  <a:schemeClr val="tx1"/>
                </a:solidFill>
              </a:rPr>
              <a:t>Kaitējošas seksuālās uzvedības problēmas aktualitāte  (2)</a:t>
            </a:r>
            <a:endParaRPr lang="en-US" sz="4300" dirty="0">
              <a:solidFill>
                <a:schemeClr val="tx1"/>
              </a:solidFill>
            </a:endParaRPr>
          </a:p>
        </p:txBody>
      </p:sp>
      <p:sp>
        <p:nvSpPr>
          <p:cNvPr id="3" name="Content Placeholder 2"/>
          <p:cNvSpPr>
            <a:spLocks noGrp="1"/>
          </p:cNvSpPr>
          <p:nvPr>
            <p:ph idx="1"/>
          </p:nvPr>
        </p:nvSpPr>
        <p:spPr>
          <a:xfrm>
            <a:off x="419450" y="1649758"/>
            <a:ext cx="8472880" cy="3933395"/>
          </a:xfrm>
        </p:spPr>
        <p:txBody>
          <a:bodyPr>
            <a:normAutofit/>
          </a:bodyPr>
          <a:lstStyle/>
          <a:p>
            <a:pPr>
              <a:lnSpc>
                <a:spcPct val="100000"/>
              </a:lnSpc>
            </a:pPr>
            <a:r>
              <a:rPr lang="lv-LV" sz="2100" dirty="0">
                <a:solidFill>
                  <a:schemeClr val="tx1"/>
                </a:solidFill>
              </a:rPr>
              <a:t>Izaicinājums sociālas sfēras profesionāļiem un arī sabiedrībai:</a:t>
            </a:r>
            <a:br>
              <a:rPr lang="lv-LV" sz="2100" dirty="0">
                <a:solidFill>
                  <a:schemeClr val="tx1"/>
                </a:solidFill>
              </a:rPr>
            </a:br>
            <a:r>
              <a:rPr lang="lv-LV" sz="2100" b="1" dirty="0">
                <a:solidFill>
                  <a:srgbClr val="0070C0"/>
                </a:solidFill>
              </a:rPr>
              <a:t>bērni var būt ne tikai upuri, </a:t>
            </a:r>
            <a:r>
              <a:rPr lang="lv-LV" sz="2100" dirty="0">
                <a:solidFill>
                  <a:srgbClr val="0070C0"/>
                </a:solidFill>
              </a:rPr>
              <a:t>bet arī vardarbības veicēji</a:t>
            </a:r>
          </a:p>
          <a:p>
            <a:pPr>
              <a:lnSpc>
                <a:spcPct val="100000"/>
              </a:lnSpc>
            </a:pPr>
            <a:r>
              <a:rPr lang="en-US" sz="2100" dirty="0" err="1">
                <a:solidFill>
                  <a:schemeClr val="tx1"/>
                </a:solidFill>
              </a:rPr>
              <a:t>Lielbritānijas</a:t>
            </a:r>
            <a:r>
              <a:rPr lang="en-US" sz="2100" dirty="0">
                <a:solidFill>
                  <a:schemeClr val="tx1"/>
                </a:solidFill>
              </a:rPr>
              <a:t> </a:t>
            </a:r>
            <a:r>
              <a:rPr lang="en-US" sz="2100" dirty="0" err="1">
                <a:solidFill>
                  <a:schemeClr val="tx1"/>
                </a:solidFill>
              </a:rPr>
              <a:t>populācija</a:t>
            </a:r>
            <a:r>
              <a:rPr lang="lv-LV" sz="2100" dirty="0">
                <a:solidFill>
                  <a:schemeClr val="tx1"/>
                </a:solidFill>
              </a:rPr>
              <a:t>s</a:t>
            </a:r>
            <a:r>
              <a:rPr lang="en-US" sz="2100" dirty="0">
                <a:solidFill>
                  <a:schemeClr val="tx1"/>
                </a:solidFill>
              </a:rPr>
              <a:t> </a:t>
            </a:r>
            <a:r>
              <a:rPr lang="en-US" sz="2100" dirty="0" err="1">
                <a:solidFill>
                  <a:schemeClr val="tx1"/>
                </a:solidFill>
              </a:rPr>
              <a:t>petījumos</a:t>
            </a:r>
            <a:r>
              <a:rPr lang="en-US" sz="2100" dirty="0">
                <a:solidFill>
                  <a:schemeClr val="tx1"/>
                </a:solidFill>
              </a:rPr>
              <a:t> </a:t>
            </a:r>
            <a:r>
              <a:rPr lang="en-US" sz="2100" dirty="0" err="1">
                <a:solidFill>
                  <a:schemeClr val="tx1"/>
                </a:solidFill>
              </a:rPr>
              <a:t>tika</a:t>
            </a:r>
            <a:r>
              <a:rPr lang="en-US" sz="2100" dirty="0">
                <a:solidFill>
                  <a:schemeClr val="tx1"/>
                </a:solidFill>
              </a:rPr>
              <a:t> </a:t>
            </a:r>
            <a:r>
              <a:rPr lang="en-US" sz="2100" dirty="0" err="1">
                <a:solidFill>
                  <a:schemeClr val="tx1"/>
                </a:solidFill>
              </a:rPr>
              <a:t>atklāts</a:t>
            </a:r>
            <a:r>
              <a:rPr lang="en-US" sz="2100" dirty="0">
                <a:solidFill>
                  <a:schemeClr val="tx1"/>
                </a:solidFill>
              </a:rPr>
              <a:t>, ka 16,5% </a:t>
            </a:r>
            <a:r>
              <a:rPr lang="en-US" sz="2100" dirty="0" err="1">
                <a:solidFill>
                  <a:schemeClr val="tx1"/>
                </a:solidFill>
              </a:rPr>
              <a:t>jauniešu</a:t>
            </a:r>
            <a:r>
              <a:rPr lang="en-US" sz="2100" dirty="0">
                <a:solidFill>
                  <a:schemeClr val="tx1"/>
                </a:solidFill>
              </a:rPr>
              <a:t> </a:t>
            </a:r>
            <a:r>
              <a:rPr lang="en-US" sz="2100" dirty="0" err="1">
                <a:solidFill>
                  <a:schemeClr val="tx1"/>
                </a:solidFill>
              </a:rPr>
              <a:t>vecumā</a:t>
            </a:r>
            <a:r>
              <a:rPr lang="en-US" sz="2100" dirty="0">
                <a:solidFill>
                  <a:schemeClr val="tx1"/>
                </a:solidFill>
              </a:rPr>
              <a:t> no 11 </a:t>
            </a:r>
            <a:r>
              <a:rPr lang="en-US" sz="2100" dirty="0" err="1">
                <a:solidFill>
                  <a:schemeClr val="tx1"/>
                </a:solidFill>
              </a:rPr>
              <a:t>līdz</a:t>
            </a:r>
            <a:r>
              <a:rPr lang="en-US" sz="2100" dirty="0">
                <a:solidFill>
                  <a:schemeClr val="tx1"/>
                </a:solidFill>
              </a:rPr>
              <a:t> 17 </a:t>
            </a:r>
            <a:r>
              <a:rPr lang="en-US" sz="2100" dirty="0" err="1">
                <a:solidFill>
                  <a:schemeClr val="tx1"/>
                </a:solidFill>
              </a:rPr>
              <a:t>gadiem</a:t>
            </a:r>
            <a:r>
              <a:rPr lang="en-US" sz="2100" dirty="0">
                <a:solidFill>
                  <a:schemeClr val="tx1"/>
                </a:solidFill>
              </a:rPr>
              <a:t> </a:t>
            </a:r>
            <a:r>
              <a:rPr lang="en-US" sz="2100" dirty="0" err="1">
                <a:solidFill>
                  <a:schemeClr val="tx1"/>
                </a:solidFill>
              </a:rPr>
              <a:t>ir</a:t>
            </a:r>
            <a:r>
              <a:rPr lang="en-US" sz="2100" dirty="0">
                <a:solidFill>
                  <a:schemeClr val="tx1"/>
                </a:solidFill>
              </a:rPr>
              <a:t> pie</a:t>
            </a:r>
            <a:r>
              <a:rPr lang="lv-LV" sz="2100" dirty="0">
                <a:solidFill>
                  <a:schemeClr val="tx1"/>
                </a:solidFill>
              </a:rPr>
              <a:t>dzīvojuši </a:t>
            </a:r>
            <a:r>
              <a:rPr lang="en-US" sz="2100" dirty="0" err="1">
                <a:solidFill>
                  <a:schemeClr val="tx1"/>
                </a:solidFill>
              </a:rPr>
              <a:t>seksuāl</a:t>
            </a:r>
            <a:r>
              <a:rPr lang="lv-LV" sz="2100" dirty="0">
                <a:solidFill>
                  <a:schemeClr val="tx1"/>
                </a:solidFill>
              </a:rPr>
              <a:t>u</a:t>
            </a:r>
            <a:r>
              <a:rPr lang="en-US" sz="2100" dirty="0">
                <a:solidFill>
                  <a:schemeClr val="tx1"/>
                </a:solidFill>
              </a:rPr>
              <a:t> v/d (Radford et al., 2011);</a:t>
            </a:r>
          </a:p>
          <a:p>
            <a:pPr>
              <a:lnSpc>
                <a:spcPct val="100000"/>
              </a:lnSpc>
            </a:pPr>
            <a:r>
              <a:rPr lang="lv-LV" sz="2100" dirty="0">
                <a:solidFill>
                  <a:schemeClr val="tx1"/>
                </a:solidFill>
              </a:rPr>
              <a:t>1/3 no seksuālo v/d gadījumu ir veikuši bērni pret citiem bērniem  (</a:t>
            </a:r>
            <a:r>
              <a:rPr lang="lv-LV" sz="2100" dirty="0" err="1">
                <a:solidFill>
                  <a:schemeClr val="tx1"/>
                </a:solidFill>
              </a:rPr>
              <a:t>Hackett</a:t>
            </a:r>
            <a:r>
              <a:rPr lang="lv-LV" sz="2100" dirty="0">
                <a:solidFill>
                  <a:schemeClr val="tx1"/>
                </a:solidFill>
              </a:rPr>
              <a:t> </a:t>
            </a:r>
            <a:r>
              <a:rPr lang="lv-LV" sz="2100" dirty="0" err="1">
                <a:solidFill>
                  <a:schemeClr val="tx1"/>
                </a:solidFill>
              </a:rPr>
              <a:t>et</a:t>
            </a:r>
            <a:r>
              <a:rPr lang="lv-LV" sz="2100" dirty="0">
                <a:solidFill>
                  <a:schemeClr val="tx1"/>
                </a:solidFill>
              </a:rPr>
              <a:t> </a:t>
            </a:r>
            <a:r>
              <a:rPr lang="lv-LV" sz="2100" dirty="0" err="1">
                <a:solidFill>
                  <a:schemeClr val="tx1"/>
                </a:solidFill>
              </a:rPr>
              <a:t>al</a:t>
            </a:r>
            <a:r>
              <a:rPr lang="lv-LV" sz="2100" dirty="0">
                <a:solidFill>
                  <a:schemeClr val="tx1"/>
                </a:solidFill>
              </a:rPr>
              <a:t>., 2016) </a:t>
            </a:r>
            <a:r>
              <a:rPr lang="mr-IN" sz="2100" dirty="0">
                <a:solidFill>
                  <a:schemeClr val="tx1"/>
                </a:solidFill>
              </a:rPr>
              <a:t>–</a:t>
            </a:r>
            <a:r>
              <a:rPr lang="lv-LV" sz="2100" dirty="0">
                <a:solidFill>
                  <a:schemeClr val="tx1"/>
                </a:solidFill>
              </a:rPr>
              <a:t> visbiežāk vecumā jaunākiem</a:t>
            </a:r>
          </a:p>
          <a:p>
            <a:pPr>
              <a:lnSpc>
                <a:spcPct val="100000"/>
              </a:lnSpc>
            </a:pPr>
            <a:r>
              <a:rPr lang="lv-LV" sz="2100" dirty="0">
                <a:solidFill>
                  <a:schemeClr val="tx1"/>
                </a:solidFill>
              </a:rPr>
              <a:t>Dānijas pieredze rāda, ka no 500 seksuālās v/d veicējiem, kuri saņēma rehabilitāciju 90% bija zēni, vid. </a:t>
            </a:r>
            <a:r>
              <a:rPr lang="en-US" sz="2100" dirty="0">
                <a:solidFill>
                  <a:schemeClr val="tx1"/>
                </a:solidFill>
              </a:rPr>
              <a:t>v</a:t>
            </a:r>
            <a:r>
              <a:rPr lang="lv-LV" sz="2100" dirty="0" err="1">
                <a:solidFill>
                  <a:schemeClr val="tx1"/>
                </a:solidFill>
              </a:rPr>
              <a:t>ecumā</a:t>
            </a:r>
            <a:r>
              <a:rPr lang="lv-LV" sz="2100" dirty="0">
                <a:solidFill>
                  <a:schemeClr val="tx1"/>
                </a:solidFill>
              </a:rPr>
              <a:t> 12 g., bet upura vid. </a:t>
            </a:r>
            <a:r>
              <a:rPr lang="en-US" sz="2100" dirty="0">
                <a:solidFill>
                  <a:schemeClr val="tx1"/>
                </a:solidFill>
              </a:rPr>
              <a:t>v</a:t>
            </a:r>
            <a:r>
              <a:rPr lang="lv-LV" sz="2100" dirty="0" err="1">
                <a:solidFill>
                  <a:schemeClr val="tx1"/>
                </a:solidFill>
              </a:rPr>
              <a:t>ecums</a:t>
            </a:r>
            <a:r>
              <a:rPr lang="lv-LV" sz="2100" dirty="0">
                <a:solidFill>
                  <a:schemeClr val="tx1"/>
                </a:solidFill>
              </a:rPr>
              <a:t> bija 8-9 gadi (</a:t>
            </a:r>
            <a:r>
              <a:rPr lang="lv-LV" sz="2100" dirty="0" err="1">
                <a:solidFill>
                  <a:schemeClr val="tx1"/>
                </a:solidFill>
              </a:rPr>
              <a:t>Strange</a:t>
            </a:r>
            <a:r>
              <a:rPr lang="lv-LV" sz="2100" dirty="0">
                <a:solidFill>
                  <a:schemeClr val="tx1"/>
                </a:solidFill>
              </a:rPr>
              <a:t>, 2016)</a:t>
            </a:r>
          </a:p>
          <a:p>
            <a:pPr>
              <a:lnSpc>
                <a:spcPct val="100000"/>
              </a:lnSpc>
            </a:pPr>
            <a:endParaRPr lang="lv-LV" sz="2100" dirty="0">
              <a:solidFill>
                <a:schemeClr val="tx2"/>
              </a:solidFill>
            </a:endParaRPr>
          </a:p>
        </p:txBody>
      </p:sp>
    </p:spTree>
    <p:extLst>
      <p:ext uri="{BB962C8B-B14F-4D97-AF65-F5344CB8AC3E}">
        <p14:creationId xmlns:p14="http://schemas.microsoft.com/office/powerpoint/2010/main" val="397294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22960" y="286604"/>
            <a:ext cx="7543800" cy="1670985"/>
          </a:xfrm>
        </p:spPr>
        <p:txBody>
          <a:bodyPr>
            <a:normAutofit fontScale="90000"/>
          </a:bodyPr>
          <a:lstStyle/>
          <a:p>
            <a:r>
              <a:rPr lang="en-US" dirty="0" err="1"/>
              <a:t>Bērni</a:t>
            </a:r>
            <a:r>
              <a:rPr lang="en-US" dirty="0"/>
              <a:t> un </a:t>
            </a:r>
            <a:r>
              <a:rPr lang="en-US" dirty="0" err="1"/>
              <a:t>pusaudži</a:t>
            </a:r>
            <a:r>
              <a:rPr lang="lv-LV" dirty="0"/>
              <a:t> un </a:t>
            </a:r>
            <a:r>
              <a:rPr lang="en-US" dirty="0" err="1"/>
              <a:t>kaitējoš</a:t>
            </a:r>
            <a:r>
              <a:rPr lang="lv-LV" dirty="0"/>
              <a:t>a</a:t>
            </a:r>
            <a:r>
              <a:rPr lang="en-US" dirty="0"/>
              <a:t> </a:t>
            </a:r>
            <a:r>
              <a:rPr lang="en-US" dirty="0" err="1"/>
              <a:t>seksuāl</a:t>
            </a:r>
            <a:r>
              <a:rPr lang="lv-LV" dirty="0"/>
              <a:t>a</a:t>
            </a:r>
            <a:r>
              <a:rPr lang="en-US" dirty="0"/>
              <a:t> </a:t>
            </a:r>
            <a:r>
              <a:rPr lang="en-US" dirty="0" err="1"/>
              <a:t>uzvedīb</a:t>
            </a:r>
            <a:r>
              <a:rPr lang="lv-LV" dirty="0"/>
              <a:t>a</a:t>
            </a:r>
            <a:r>
              <a:rPr lang="en-US" dirty="0"/>
              <a:t> (KSU)</a:t>
            </a:r>
            <a:br>
              <a:rPr lang="en-US" dirty="0"/>
            </a:br>
            <a:r>
              <a:rPr lang="en-US" dirty="0"/>
              <a:t>22 </a:t>
            </a:r>
            <a:r>
              <a:rPr lang="en-US" dirty="0" err="1"/>
              <a:t>gadījumu</a:t>
            </a:r>
            <a:r>
              <a:rPr lang="en-US" dirty="0"/>
              <a:t> </a:t>
            </a:r>
            <a:r>
              <a:rPr lang="en-US" dirty="0" err="1"/>
              <a:t>analīze</a:t>
            </a:r>
            <a:endParaRPr lang="en-US" dirty="0"/>
          </a:p>
        </p:txBody>
      </p:sp>
      <p:graphicFrame>
        <p:nvGraphicFramePr>
          <p:cNvPr id="33" name="Chart 32"/>
          <p:cNvGraphicFramePr>
            <a:graphicFrameLocks/>
          </p:cNvGraphicFramePr>
          <p:nvPr>
            <p:extLst>
              <p:ext uri="{D42A27DB-BD31-4B8C-83A1-F6EECF244321}">
                <p14:modId xmlns:p14="http://schemas.microsoft.com/office/powerpoint/2010/main" val="3949086162"/>
              </p:ext>
            </p:extLst>
          </p:nvPr>
        </p:nvGraphicFramePr>
        <p:xfrm>
          <a:off x="1236372" y="1957589"/>
          <a:ext cx="5847007" cy="38379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405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22960" y="286604"/>
            <a:ext cx="7543800" cy="1298915"/>
          </a:xfrm>
        </p:spPr>
        <p:txBody>
          <a:bodyPr>
            <a:normAutofit fontScale="90000"/>
          </a:bodyPr>
          <a:lstStyle/>
          <a:p>
            <a:br>
              <a:rPr lang="en-US" u="sng" dirty="0">
                <a:solidFill>
                  <a:schemeClr val="tx1"/>
                </a:solidFill>
                <a:hlinkClick r:id="rId2"/>
              </a:rPr>
            </a:br>
            <a:r>
              <a:rPr lang="en-US" sz="4300" dirty="0" err="1">
                <a:solidFill>
                  <a:schemeClr val="tx1"/>
                </a:solidFill>
              </a:rPr>
              <a:t>Pāridarītāja</a:t>
            </a:r>
            <a:r>
              <a:rPr lang="en-US" sz="4300" dirty="0">
                <a:solidFill>
                  <a:schemeClr val="tx1"/>
                </a:solidFill>
              </a:rPr>
              <a:t> </a:t>
            </a:r>
            <a:r>
              <a:rPr lang="en-US" sz="4300" dirty="0" err="1">
                <a:solidFill>
                  <a:schemeClr val="tx1"/>
                </a:solidFill>
              </a:rPr>
              <a:t>raksturojums</a:t>
            </a:r>
            <a:br>
              <a:rPr lang="en-US" sz="3600" b="1" dirty="0">
                <a:solidFill>
                  <a:schemeClr val="tx1"/>
                </a:solidFill>
              </a:rPr>
            </a:br>
            <a:endParaRPr lang="en-US" sz="3600" b="1" dirty="0">
              <a:solidFill>
                <a:schemeClr val="tx1"/>
              </a:solidFill>
            </a:endParaRPr>
          </a:p>
        </p:txBody>
      </p:sp>
      <p:sp>
        <p:nvSpPr>
          <p:cNvPr id="3" name="Content Placeholder 2"/>
          <p:cNvSpPr>
            <a:spLocks noGrp="1"/>
          </p:cNvSpPr>
          <p:nvPr>
            <p:ph idx="1"/>
          </p:nvPr>
        </p:nvSpPr>
        <p:spPr>
          <a:xfrm>
            <a:off x="822959" y="2220686"/>
            <a:ext cx="7543801" cy="3648408"/>
          </a:xfrm>
        </p:spPr>
        <p:txBody>
          <a:bodyPr>
            <a:normAutofit/>
          </a:bodyPr>
          <a:lstStyle/>
          <a:p>
            <a:pPr>
              <a:buFont typeface="Arial" panose="020B0604020202020204" pitchFamily="34" charset="0"/>
              <a:buChar char="•"/>
              <a:defRPr/>
            </a:pPr>
            <a:r>
              <a:rPr lang="en-US" dirty="0">
                <a:solidFill>
                  <a:schemeClr val="tx1"/>
                </a:solidFill>
              </a:rPr>
              <a:t>17 </a:t>
            </a:r>
            <a:r>
              <a:rPr lang="en-US" dirty="0" err="1">
                <a:solidFill>
                  <a:schemeClr val="tx1"/>
                </a:solidFill>
              </a:rPr>
              <a:t>pāridarītāji</a:t>
            </a:r>
            <a:r>
              <a:rPr lang="en-US" dirty="0">
                <a:solidFill>
                  <a:schemeClr val="tx1"/>
                </a:solidFill>
              </a:rPr>
              <a:t> </a:t>
            </a:r>
            <a:r>
              <a:rPr lang="en-US" dirty="0" err="1">
                <a:solidFill>
                  <a:schemeClr val="tx1"/>
                </a:solidFill>
              </a:rPr>
              <a:t>seksuālās</a:t>
            </a:r>
            <a:r>
              <a:rPr lang="en-US" dirty="0">
                <a:solidFill>
                  <a:schemeClr val="tx1"/>
                </a:solidFill>
              </a:rPr>
              <a:t> </a:t>
            </a:r>
            <a:r>
              <a:rPr lang="en-US" dirty="0" err="1">
                <a:solidFill>
                  <a:schemeClr val="tx1"/>
                </a:solidFill>
              </a:rPr>
              <a:t>darbībās</a:t>
            </a:r>
            <a:r>
              <a:rPr lang="en-US" dirty="0">
                <a:solidFill>
                  <a:schemeClr val="tx1"/>
                </a:solidFill>
              </a:rPr>
              <a:t> </a:t>
            </a:r>
            <a:r>
              <a:rPr lang="en-US" dirty="0" err="1">
                <a:solidFill>
                  <a:schemeClr val="tx1"/>
                </a:solidFill>
              </a:rPr>
              <a:t>bija</a:t>
            </a:r>
            <a:r>
              <a:rPr lang="en-US" dirty="0">
                <a:solidFill>
                  <a:schemeClr val="tx1"/>
                </a:solidFill>
              </a:rPr>
              <a:t> </a:t>
            </a:r>
            <a:r>
              <a:rPr lang="en-US" dirty="0" err="1">
                <a:solidFill>
                  <a:schemeClr val="tx1"/>
                </a:solidFill>
              </a:rPr>
              <a:t>iesaistījuši</a:t>
            </a:r>
            <a:r>
              <a:rPr lang="en-US" dirty="0">
                <a:solidFill>
                  <a:schemeClr val="tx1"/>
                </a:solidFill>
              </a:rPr>
              <a:t> 31 </a:t>
            </a:r>
            <a:r>
              <a:rPr lang="en-US" dirty="0" err="1">
                <a:solidFill>
                  <a:schemeClr val="tx1"/>
                </a:solidFill>
              </a:rPr>
              <a:t>upuri</a:t>
            </a:r>
            <a:endParaRPr lang="en-US" dirty="0">
              <a:solidFill>
                <a:schemeClr val="tx1"/>
              </a:solidFill>
            </a:endParaRPr>
          </a:p>
          <a:p>
            <a:pPr>
              <a:buFont typeface="Arial" panose="020B0604020202020204" pitchFamily="34" charset="0"/>
              <a:buChar char="•"/>
              <a:defRPr/>
            </a:pPr>
            <a:r>
              <a:rPr lang="en-US" dirty="0" err="1">
                <a:solidFill>
                  <a:schemeClr val="tx1"/>
                </a:solidFill>
              </a:rPr>
              <a:t>Upuru</a:t>
            </a:r>
            <a:r>
              <a:rPr lang="en-US" dirty="0">
                <a:solidFill>
                  <a:schemeClr val="tx1"/>
                </a:solidFill>
              </a:rPr>
              <a:t> </a:t>
            </a:r>
            <a:r>
              <a:rPr lang="en-US" dirty="0" err="1">
                <a:solidFill>
                  <a:schemeClr val="tx1"/>
                </a:solidFill>
              </a:rPr>
              <a:t>vecuma</a:t>
            </a:r>
            <a:r>
              <a:rPr lang="en-US" dirty="0">
                <a:solidFill>
                  <a:schemeClr val="tx1"/>
                </a:solidFill>
              </a:rPr>
              <a:t> no 3-15 </a:t>
            </a:r>
            <a:r>
              <a:rPr lang="en-US" dirty="0" err="1">
                <a:solidFill>
                  <a:schemeClr val="tx1"/>
                </a:solidFill>
              </a:rPr>
              <a:t>gadi</a:t>
            </a:r>
            <a:endParaRPr lang="en-US" dirty="0">
              <a:solidFill>
                <a:schemeClr val="tx1"/>
              </a:solidFill>
            </a:endParaRPr>
          </a:p>
          <a:p>
            <a:pPr>
              <a:buFont typeface="Arial" panose="020B0604020202020204" pitchFamily="34" charset="0"/>
              <a:buChar char="•"/>
              <a:defRPr/>
            </a:pPr>
            <a:r>
              <a:rPr lang="en-US" dirty="0" err="1">
                <a:solidFill>
                  <a:schemeClr val="tx1"/>
                </a:solidFill>
              </a:rPr>
              <a:t>Pāridarītāju</a:t>
            </a:r>
            <a:r>
              <a:rPr lang="en-US" dirty="0">
                <a:solidFill>
                  <a:schemeClr val="tx1"/>
                </a:solidFill>
              </a:rPr>
              <a:t> </a:t>
            </a:r>
            <a:r>
              <a:rPr lang="en-US" dirty="0" err="1">
                <a:solidFill>
                  <a:schemeClr val="tx1"/>
                </a:solidFill>
              </a:rPr>
              <a:t>dzimums</a:t>
            </a:r>
            <a:r>
              <a:rPr lang="en-US" dirty="0">
                <a:solidFill>
                  <a:schemeClr val="tx1"/>
                </a:solidFill>
              </a:rPr>
              <a:t> – </a:t>
            </a:r>
            <a:r>
              <a:rPr lang="en-US" b="1" dirty="0" err="1">
                <a:solidFill>
                  <a:srgbClr val="0070C0"/>
                </a:solidFill>
              </a:rPr>
              <a:t>visi</a:t>
            </a:r>
            <a:r>
              <a:rPr lang="en-US" b="1" dirty="0">
                <a:solidFill>
                  <a:srgbClr val="0070C0"/>
                </a:solidFill>
              </a:rPr>
              <a:t> </a:t>
            </a:r>
            <a:r>
              <a:rPr lang="en-US" b="1" dirty="0" err="1">
                <a:solidFill>
                  <a:srgbClr val="0070C0"/>
                </a:solidFill>
              </a:rPr>
              <a:t>zēni</a:t>
            </a:r>
            <a:endParaRPr lang="en-US" b="1" dirty="0">
              <a:solidFill>
                <a:srgbClr val="0070C0"/>
              </a:solidFill>
            </a:endParaRPr>
          </a:p>
          <a:p>
            <a:pPr>
              <a:buFont typeface="Arial" panose="020B0604020202020204" pitchFamily="34" charset="0"/>
              <a:buChar char="•"/>
              <a:defRPr/>
            </a:pPr>
            <a:r>
              <a:rPr lang="en-US" dirty="0" err="1">
                <a:solidFill>
                  <a:schemeClr val="tx1"/>
                </a:solidFill>
              </a:rPr>
              <a:t>Pāridarītāju</a:t>
            </a:r>
            <a:r>
              <a:rPr lang="en-US" dirty="0">
                <a:solidFill>
                  <a:schemeClr val="tx1"/>
                </a:solidFill>
              </a:rPr>
              <a:t> </a:t>
            </a:r>
            <a:r>
              <a:rPr lang="en-US" dirty="0" err="1">
                <a:solidFill>
                  <a:schemeClr val="tx1"/>
                </a:solidFill>
              </a:rPr>
              <a:t>vecums</a:t>
            </a:r>
            <a:r>
              <a:rPr lang="en-US" dirty="0">
                <a:solidFill>
                  <a:schemeClr val="tx1"/>
                </a:solidFill>
              </a:rPr>
              <a:t> no 3-17 (</a:t>
            </a:r>
            <a:r>
              <a:rPr lang="en-US" dirty="0" err="1">
                <a:solidFill>
                  <a:schemeClr val="tx1"/>
                </a:solidFill>
              </a:rPr>
              <a:t>vidējais</a:t>
            </a:r>
            <a:r>
              <a:rPr lang="en-US" dirty="0">
                <a:solidFill>
                  <a:schemeClr val="tx1"/>
                </a:solidFill>
              </a:rPr>
              <a:t> </a:t>
            </a:r>
            <a:r>
              <a:rPr lang="en-US" dirty="0" err="1">
                <a:solidFill>
                  <a:schemeClr val="tx1"/>
                </a:solidFill>
              </a:rPr>
              <a:t>vecums</a:t>
            </a:r>
            <a:r>
              <a:rPr lang="en-US" dirty="0">
                <a:solidFill>
                  <a:schemeClr val="tx1"/>
                </a:solidFill>
              </a:rPr>
              <a:t> 12 </a:t>
            </a:r>
            <a:r>
              <a:rPr lang="en-US" dirty="0" err="1">
                <a:solidFill>
                  <a:schemeClr val="tx1"/>
                </a:solidFill>
              </a:rPr>
              <a:t>gadi</a:t>
            </a:r>
            <a:r>
              <a:rPr lang="en-US" dirty="0">
                <a:solidFill>
                  <a:schemeClr val="tx1"/>
                </a:solidFill>
              </a:rPr>
              <a:t>)</a:t>
            </a:r>
            <a:r>
              <a:rPr lang="lv-LV" dirty="0">
                <a:solidFill>
                  <a:schemeClr val="tx1"/>
                </a:solidFill>
              </a:rPr>
              <a:t> (NB! Maziem bērniem seksuāli reaktīva uzvedība.)</a:t>
            </a:r>
            <a:endParaRPr lang="en-US" dirty="0">
              <a:solidFill>
                <a:schemeClr val="tx1"/>
              </a:solidFill>
            </a:endParaRPr>
          </a:p>
          <a:p>
            <a:pPr>
              <a:buFont typeface="Arial" panose="020B0604020202020204" pitchFamily="34" charset="0"/>
              <a:buChar char="•"/>
              <a:defRPr/>
            </a:pPr>
            <a:r>
              <a:rPr lang="en-US" dirty="0" err="1">
                <a:solidFill>
                  <a:schemeClr val="tx1"/>
                </a:solidFill>
              </a:rPr>
              <a:t>Pāridarītāji</a:t>
            </a:r>
            <a:r>
              <a:rPr lang="en-US" dirty="0">
                <a:solidFill>
                  <a:schemeClr val="tx1"/>
                </a:solidFill>
              </a:rPr>
              <a:t> un </a:t>
            </a:r>
            <a:r>
              <a:rPr lang="en-US" dirty="0" err="1">
                <a:solidFill>
                  <a:schemeClr val="tx1"/>
                </a:solidFill>
              </a:rPr>
              <a:t>upuri</a:t>
            </a:r>
            <a:r>
              <a:rPr lang="en-US" dirty="0">
                <a:solidFill>
                  <a:schemeClr val="tx1"/>
                </a:solidFill>
              </a:rPr>
              <a:t> </a:t>
            </a:r>
            <a:r>
              <a:rPr lang="en-US" b="1" dirty="0" err="1">
                <a:solidFill>
                  <a:srgbClr val="0070C0"/>
                </a:solidFill>
              </a:rPr>
              <a:t>visos</a:t>
            </a:r>
            <a:r>
              <a:rPr lang="en-US" dirty="0">
                <a:solidFill>
                  <a:schemeClr val="tx1"/>
                </a:solidFill>
              </a:rPr>
              <a:t> </a:t>
            </a:r>
            <a:r>
              <a:rPr lang="en-US" dirty="0" err="1">
                <a:solidFill>
                  <a:schemeClr val="tx1"/>
                </a:solidFill>
              </a:rPr>
              <a:t>gadījumos</a:t>
            </a:r>
            <a:r>
              <a:rPr lang="en-US" dirty="0">
                <a:solidFill>
                  <a:schemeClr val="tx1"/>
                </a:solidFill>
              </a:rPr>
              <a:t> </a:t>
            </a:r>
            <a:r>
              <a:rPr lang="en-US" dirty="0" err="1">
                <a:solidFill>
                  <a:schemeClr val="tx1"/>
                </a:solidFill>
              </a:rPr>
              <a:t>bija</a:t>
            </a:r>
            <a:r>
              <a:rPr lang="en-US" dirty="0">
                <a:solidFill>
                  <a:schemeClr val="tx1"/>
                </a:solidFill>
              </a:rPr>
              <a:t> </a:t>
            </a:r>
            <a:r>
              <a:rPr lang="en-US" dirty="0" err="1">
                <a:solidFill>
                  <a:schemeClr val="tx1"/>
                </a:solidFill>
              </a:rPr>
              <a:t>pazīstami</a:t>
            </a:r>
            <a:endParaRPr lang="en-US" dirty="0">
              <a:solidFill>
                <a:schemeClr val="tx1"/>
              </a:solidFill>
            </a:endParaRPr>
          </a:p>
          <a:p>
            <a:pPr>
              <a:buFont typeface="Arial" panose="020B0604020202020204" pitchFamily="34" charset="0"/>
              <a:buChar char="•"/>
              <a:defRPr/>
            </a:pPr>
            <a:r>
              <a:rPr lang="en-US" dirty="0">
                <a:solidFill>
                  <a:schemeClr val="tx1"/>
                </a:solidFill>
              </a:rPr>
              <a:t>6 </a:t>
            </a:r>
            <a:r>
              <a:rPr lang="en-US" dirty="0" err="1">
                <a:solidFill>
                  <a:schemeClr val="tx1"/>
                </a:solidFill>
              </a:rPr>
              <a:t>gadījumos</a:t>
            </a:r>
            <a:r>
              <a:rPr lang="en-US" dirty="0">
                <a:solidFill>
                  <a:schemeClr val="tx1"/>
                </a:solidFill>
              </a:rPr>
              <a:t> KSU </a:t>
            </a:r>
            <a:r>
              <a:rPr lang="en-US" dirty="0" err="1">
                <a:solidFill>
                  <a:schemeClr val="tx1"/>
                </a:solidFill>
              </a:rPr>
              <a:t>notika</a:t>
            </a:r>
            <a:r>
              <a:rPr lang="en-US" dirty="0">
                <a:solidFill>
                  <a:schemeClr val="tx1"/>
                </a:solidFill>
              </a:rPr>
              <a:t> </a:t>
            </a:r>
            <a:r>
              <a:rPr lang="en-US" dirty="0" err="1">
                <a:solidFill>
                  <a:schemeClr val="tx1"/>
                </a:solidFill>
              </a:rPr>
              <a:t>brāļu</a:t>
            </a:r>
            <a:r>
              <a:rPr lang="en-US" dirty="0">
                <a:solidFill>
                  <a:schemeClr val="tx1"/>
                </a:solidFill>
              </a:rPr>
              <a:t> un </a:t>
            </a:r>
            <a:r>
              <a:rPr lang="en-US" dirty="0" err="1">
                <a:solidFill>
                  <a:schemeClr val="tx1"/>
                </a:solidFill>
              </a:rPr>
              <a:t>māsu</a:t>
            </a:r>
            <a:r>
              <a:rPr lang="en-US" dirty="0">
                <a:solidFill>
                  <a:schemeClr val="tx1"/>
                </a:solidFill>
              </a:rPr>
              <a:t> </a:t>
            </a:r>
            <a:r>
              <a:rPr lang="en-US" dirty="0" err="1">
                <a:solidFill>
                  <a:schemeClr val="tx1"/>
                </a:solidFill>
              </a:rPr>
              <a:t>starpā</a:t>
            </a:r>
            <a:endParaRPr lang="en-US" dirty="0">
              <a:solidFill>
                <a:schemeClr val="tx1"/>
              </a:solidFill>
            </a:endParaRPr>
          </a:p>
          <a:p>
            <a:pPr marL="0" indent="0">
              <a:buNone/>
              <a:defRPr/>
            </a:pPr>
            <a:endParaRPr lang="en-US" dirty="0"/>
          </a:p>
          <a:p>
            <a:pPr marL="0" indent="0">
              <a:buNone/>
              <a:defRPr/>
            </a:pPr>
            <a:endParaRPr lang="en-US" dirty="0"/>
          </a:p>
          <a:p>
            <a:pPr marL="457200" indent="-457200">
              <a:buFontTx/>
              <a:buAutoNum type="arabicParenR"/>
              <a:defRPr/>
            </a:pPr>
            <a:endParaRPr lang="en-US" dirty="0"/>
          </a:p>
        </p:txBody>
      </p:sp>
    </p:spTree>
    <p:extLst>
      <p:ext uri="{BB962C8B-B14F-4D97-AF65-F5344CB8AC3E}">
        <p14:creationId xmlns:p14="http://schemas.microsoft.com/office/powerpoint/2010/main" val="174497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22960" y="286604"/>
            <a:ext cx="7543800" cy="1147913"/>
          </a:xfrm>
        </p:spPr>
        <p:txBody>
          <a:bodyPr>
            <a:normAutofit/>
          </a:bodyPr>
          <a:lstStyle/>
          <a:p>
            <a:r>
              <a:rPr lang="en-US" sz="4300" dirty="0">
                <a:solidFill>
                  <a:schemeClr val="tx1"/>
                </a:solidFill>
              </a:rPr>
              <a:t>Vieta, </a:t>
            </a:r>
            <a:r>
              <a:rPr lang="en-US" sz="4300" dirty="0" err="1">
                <a:solidFill>
                  <a:schemeClr val="tx1"/>
                </a:solidFill>
              </a:rPr>
              <a:t>kur</a:t>
            </a:r>
            <a:r>
              <a:rPr lang="en-US" sz="4300" dirty="0">
                <a:solidFill>
                  <a:schemeClr val="tx1"/>
                </a:solidFill>
              </a:rPr>
              <a:t> </a:t>
            </a:r>
            <a:r>
              <a:rPr lang="en-US" sz="4300" dirty="0" err="1">
                <a:solidFill>
                  <a:schemeClr val="tx1"/>
                </a:solidFill>
              </a:rPr>
              <a:t>pāridarījums</a:t>
            </a:r>
            <a:r>
              <a:rPr lang="en-US" sz="4300" dirty="0">
                <a:solidFill>
                  <a:schemeClr val="tx1"/>
                </a:solidFill>
              </a:rPr>
              <a:t> </a:t>
            </a:r>
            <a:r>
              <a:rPr lang="en-US" sz="4300" dirty="0" err="1">
                <a:solidFill>
                  <a:schemeClr val="tx1"/>
                </a:solidFill>
              </a:rPr>
              <a:t>noticis</a:t>
            </a:r>
            <a:endParaRPr lang="en-US" sz="4300" dirty="0"/>
          </a:p>
        </p:txBody>
      </p:sp>
      <p:sp>
        <p:nvSpPr>
          <p:cNvPr id="3" name="Content Placeholder 2"/>
          <p:cNvSpPr>
            <a:spLocks noGrp="1"/>
          </p:cNvSpPr>
          <p:nvPr>
            <p:ph idx="1"/>
          </p:nvPr>
        </p:nvSpPr>
        <p:spPr>
          <a:xfrm>
            <a:off x="964626" y="1961644"/>
            <a:ext cx="7543801" cy="4023360"/>
          </a:xfrm>
        </p:spPr>
        <p:txBody>
          <a:bodyPr/>
          <a:lstStyle/>
          <a:p>
            <a:pPr>
              <a:buFont typeface="Arial" panose="020B0604020202020204" pitchFamily="34" charset="0"/>
              <a:buChar char="•"/>
              <a:defRPr/>
            </a:pPr>
            <a:r>
              <a:rPr lang="en-US" sz="2800" dirty="0" err="1">
                <a:solidFill>
                  <a:srgbClr val="0070C0"/>
                </a:solidFill>
              </a:rPr>
              <a:t>Vasarā</a:t>
            </a:r>
            <a:r>
              <a:rPr lang="en-US" sz="2800" dirty="0">
                <a:solidFill>
                  <a:srgbClr val="0070C0"/>
                </a:solidFill>
              </a:rPr>
              <a:t> </a:t>
            </a:r>
            <a:r>
              <a:rPr lang="en-US" sz="2800" dirty="0" err="1">
                <a:solidFill>
                  <a:srgbClr val="0070C0"/>
                </a:solidFill>
              </a:rPr>
              <a:t>laukos</a:t>
            </a:r>
            <a:r>
              <a:rPr lang="en-US" sz="2800" dirty="0">
                <a:solidFill>
                  <a:srgbClr val="0070C0"/>
                </a:solidFill>
              </a:rPr>
              <a:t> 1 </a:t>
            </a:r>
            <a:r>
              <a:rPr lang="en-US" sz="2800" dirty="0" err="1">
                <a:solidFill>
                  <a:srgbClr val="0070C0"/>
                </a:solidFill>
              </a:rPr>
              <a:t>gadījumā</a:t>
            </a:r>
            <a:endParaRPr lang="en-US" sz="2800" dirty="0">
              <a:solidFill>
                <a:srgbClr val="0070C0"/>
              </a:solidFill>
            </a:endParaRPr>
          </a:p>
          <a:p>
            <a:pPr>
              <a:buFont typeface="Arial" panose="020B0604020202020204" pitchFamily="34" charset="0"/>
              <a:buChar char="•"/>
              <a:defRPr/>
            </a:pPr>
            <a:r>
              <a:rPr lang="en-US" sz="2800" dirty="0" err="1">
                <a:solidFill>
                  <a:srgbClr val="0070C0"/>
                </a:solidFill>
              </a:rPr>
              <a:t>Bērnudārzā</a:t>
            </a:r>
            <a:r>
              <a:rPr lang="en-US" sz="2800" dirty="0">
                <a:solidFill>
                  <a:srgbClr val="0070C0"/>
                </a:solidFill>
              </a:rPr>
              <a:t> 1 </a:t>
            </a:r>
            <a:r>
              <a:rPr lang="en-US" sz="2800" dirty="0" err="1">
                <a:solidFill>
                  <a:srgbClr val="0070C0"/>
                </a:solidFill>
              </a:rPr>
              <a:t>gadījumā</a:t>
            </a:r>
            <a:endParaRPr lang="en-US" sz="2800" dirty="0">
              <a:solidFill>
                <a:srgbClr val="0070C0"/>
              </a:solidFill>
            </a:endParaRPr>
          </a:p>
          <a:p>
            <a:pPr>
              <a:buFont typeface="Arial" panose="020B0604020202020204" pitchFamily="34" charset="0"/>
              <a:buChar char="•"/>
              <a:defRPr/>
            </a:pPr>
            <a:r>
              <a:rPr lang="en-US" sz="2800" dirty="0" err="1">
                <a:solidFill>
                  <a:srgbClr val="0070C0"/>
                </a:solidFill>
              </a:rPr>
              <a:t>Pagalmā</a:t>
            </a:r>
            <a:r>
              <a:rPr lang="en-US" sz="2800" dirty="0">
                <a:solidFill>
                  <a:srgbClr val="0070C0"/>
                </a:solidFill>
              </a:rPr>
              <a:t> 2 </a:t>
            </a:r>
            <a:r>
              <a:rPr lang="en-US" sz="2800" dirty="0" err="1">
                <a:solidFill>
                  <a:srgbClr val="0070C0"/>
                </a:solidFill>
              </a:rPr>
              <a:t>gadījumos</a:t>
            </a:r>
            <a:endParaRPr lang="en-US" sz="2800" dirty="0">
              <a:solidFill>
                <a:srgbClr val="0070C0"/>
              </a:solidFill>
            </a:endParaRPr>
          </a:p>
          <a:p>
            <a:pPr>
              <a:buFont typeface="Arial" panose="020B0604020202020204" pitchFamily="34" charset="0"/>
              <a:buChar char="•"/>
              <a:defRPr/>
            </a:pPr>
            <a:r>
              <a:rPr lang="en-US" sz="2800" dirty="0" err="1"/>
              <a:t>Bērnunamā</a:t>
            </a:r>
            <a:r>
              <a:rPr lang="en-US" sz="2800" dirty="0"/>
              <a:t> 3 </a:t>
            </a:r>
            <a:r>
              <a:rPr lang="en-US" sz="2800" dirty="0" err="1"/>
              <a:t>gadījumos</a:t>
            </a:r>
            <a:endParaRPr lang="en-US" sz="2800" dirty="0"/>
          </a:p>
          <a:p>
            <a:pPr>
              <a:buFont typeface="Arial" panose="020B0604020202020204" pitchFamily="34" charset="0"/>
              <a:buChar char="•"/>
              <a:defRPr/>
            </a:pPr>
            <a:r>
              <a:rPr lang="en-US" sz="2800" dirty="0" err="1"/>
              <a:t>Audžuģimenē</a:t>
            </a:r>
            <a:r>
              <a:rPr lang="en-US" sz="2800" dirty="0"/>
              <a:t> 4 </a:t>
            </a:r>
            <a:r>
              <a:rPr lang="en-US" sz="2800" dirty="0" err="1"/>
              <a:t>gadījumos</a:t>
            </a:r>
            <a:endParaRPr lang="en-US" sz="2800" dirty="0"/>
          </a:p>
          <a:p>
            <a:pPr>
              <a:buFont typeface="Arial" panose="020B0604020202020204" pitchFamily="34" charset="0"/>
              <a:buChar char="•"/>
              <a:defRPr/>
            </a:pPr>
            <a:r>
              <a:rPr lang="en-US" sz="2800" dirty="0" err="1">
                <a:solidFill>
                  <a:srgbClr val="0070C0"/>
                </a:solidFill>
              </a:rPr>
              <a:t>Mājās</a:t>
            </a:r>
            <a:r>
              <a:rPr lang="en-US" sz="2800" dirty="0">
                <a:solidFill>
                  <a:srgbClr val="0070C0"/>
                </a:solidFill>
              </a:rPr>
              <a:t> 6 </a:t>
            </a:r>
            <a:r>
              <a:rPr lang="en-US" sz="2800" dirty="0" err="1">
                <a:solidFill>
                  <a:srgbClr val="0070C0"/>
                </a:solidFill>
              </a:rPr>
              <a:t>gadījumos</a:t>
            </a:r>
            <a:endParaRPr lang="en-US" sz="2800" dirty="0">
              <a:solidFill>
                <a:srgbClr val="0070C0"/>
              </a:solidFill>
            </a:endParaRPr>
          </a:p>
          <a:p>
            <a:pPr marL="0" indent="0">
              <a:buNone/>
              <a:defRPr/>
            </a:pPr>
            <a:endParaRPr lang="en-US" b="1" dirty="0"/>
          </a:p>
          <a:p>
            <a:pPr marL="0" indent="0">
              <a:buFontTx/>
              <a:buNone/>
              <a:defRPr/>
            </a:pPr>
            <a:endParaRPr lang="en-US" dirty="0"/>
          </a:p>
          <a:p>
            <a:pPr marL="0" indent="0">
              <a:buFontTx/>
              <a:buNone/>
              <a:defRPr/>
            </a:pPr>
            <a:endParaRPr lang="en-US" dirty="0"/>
          </a:p>
        </p:txBody>
      </p:sp>
    </p:spTree>
    <p:extLst>
      <p:ext uri="{BB962C8B-B14F-4D97-AF65-F5344CB8AC3E}">
        <p14:creationId xmlns:p14="http://schemas.microsoft.com/office/powerpoint/2010/main" val="26613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822960" y="604007"/>
            <a:ext cx="7543800" cy="981512"/>
          </a:xfrm>
        </p:spPr>
        <p:txBody>
          <a:bodyPr>
            <a:normAutofit fontScale="90000"/>
          </a:bodyPr>
          <a:lstStyle/>
          <a:p>
            <a:r>
              <a:rPr lang="en-US" sz="4300" dirty="0">
                <a:solidFill>
                  <a:schemeClr val="tx1"/>
                </a:solidFill>
              </a:rPr>
              <a:t>KSU </a:t>
            </a:r>
            <a:r>
              <a:rPr lang="en-US" sz="4300" dirty="0" err="1">
                <a:solidFill>
                  <a:schemeClr val="tx1"/>
                </a:solidFill>
              </a:rPr>
              <a:t>veids</a:t>
            </a:r>
            <a:br>
              <a:rPr lang="en-US" sz="4000" b="1" u="sng" dirty="0">
                <a:solidFill>
                  <a:schemeClr val="tx1"/>
                </a:solidFill>
              </a:rPr>
            </a:br>
            <a:endParaRPr lang="en-US" sz="4000" b="1" dirty="0">
              <a:solidFill>
                <a:schemeClr val="tx1"/>
              </a:solidFill>
            </a:endParaRPr>
          </a:p>
        </p:txBody>
      </p:sp>
      <p:sp>
        <p:nvSpPr>
          <p:cNvPr id="43011" name="Content Placeholder 2"/>
          <p:cNvSpPr>
            <a:spLocks noGrp="1"/>
          </p:cNvSpPr>
          <p:nvPr>
            <p:ph idx="1"/>
          </p:nvPr>
        </p:nvSpPr>
        <p:spPr>
          <a:xfrm>
            <a:off x="457200" y="2034073"/>
            <a:ext cx="8229600" cy="4092090"/>
          </a:xfrm>
        </p:spPr>
        <p:txBody>
          <a:bodyPr/>
          <a:lstStyle/>
          <a:p>
            <a:pPr>
              <a:buFont typeface="Arial" panose="020B0604020202020204" pitchFamily="34" charset="0"/>
              <a:buChar char="•"/>
            </a:pPr>
            <a:r>
              <a:rPr lang="en-US" dirty="0" err="1">
                <a:solidFill>
                  <a:schemeClr val="tx1"/>
                </a:solidFill>
              </a:rPr>
              <a:t>Intīmo</a:t>
            </a:r>
            <a:r>
              <a:rPr lang="en-US" dirty="0">
                <a:solidFill>
                  <a:schemeClr val="tx1"/>
                </a:solidFill>
              </a:rPr>
              <a:t> </a:t>
            </a:r>
            <a:r>
              <a:rPr lang="en-US" dirty="0" err="1">
                <a:solidFill>
                  <a:schemeClr val="tx1"/>
                </a:solidFill>
              </a:rPr>
              <a:t>ķermeņa</a:t>
            </a:r>
            <a:r>
              <a:rPr lang="en-US" dirty="0">
                <a:solidFill>
                  <a:schemeClr val="tx1"/>
                </a:solidFill>
              </a:rPr>
              <a:t> </a:t>
            </a:r>
            <a:r>
              <a:rPr lang="en-US" dirty="0" err="1">
                <a:solidFill>
                  <a:schemeClr val="tx1"/>
                </a:solidFill>
              </a:rPr>
              <a:t>daļu</a:t>
            </a:r>
            <a:r>
              <a:rPr lang="en-US" dirty="0">
                <a:solidFill>
                  <a:schemeClr val="tx1"/>
                </a:solidFill>
              </a:rPr>
              <a:t> </a:t>
            </a:r>
            <a:r>
              <a:rPr lang="en-US" dirty="0" err="1">
                <a:solidFill>
                  <a:schemeClr val="tx1"/>
                </a:solidFill>
              </a:rPr>
              <a:t>aizskaršana</a:t>
            </a:r>
            <a:r>
              <a:rPr lang="en-US" dirty="0">
                <a:solidFill>
                  <a:schemeClr val="tx1"/>
                </a:solidFill>
              </a:rPr>
              <a:t> 2 </a:t>
            </a:r>
            <a:r>
              <a:rPr lang="en-US" dirty="0" err="1">
                <a:solidFill>
                  <a:schemeClr val="tx1"/>
                </a:solidFill>
              </a:rPr>
              <a:t>gadījumi</a:t>
            </a:r>
            <a:endParaRPr lang="en-US" dirty="0">
              <a:solidFill>
                <a:schemeClr val="tx1"/>
              </a:solidFill>
            </a:endParaRPr>
          </a:p>
          <a:p>
            <a:pPr>
              <a:buFont typeface="Arial" panose="020B0604020202020204" pitchFamily="34" charset="0"/>
              <a:buChar char="•"/>
            </a:pPr>
            <a:r>
              <a:rPr lang="en-US" dirty="0" err="1">
                <a:solidFill>
                  <a:schemeClr val="tx1"/>
                </a:solidFill>
              </a:rPr>
              <a:t>Orāla</a:t>
            </a:r>
            <a:r>
              <a:rPr lang="en-US" dirty="0">
                <a:solidFill>
                  <a:schemeClr val="tx1"/>
                </a:solidFill>
              </a:rPr>
              <a:t>, </a:t>
            </a:r>
            <a:r>
              <a:rPr lang="en-US" dirty="0" err="1">
                <a:solidFill>
                  <a:schemeClr val="tx1"/>
                </a:solidFill>
              </a:rPr>
              <a:t>anāla</a:t>
            </a:r>
            <a:r>
              <a:rPr lang="en-US" dirty="0">
                <a:solidFill>
                  <a:schemeClr val="tx1"/>
                </a:solidFill>
              </a:rPr>
              <a:t>, </a:t>
            </a:r>
            <a:r>
              <a:rPr lang="en-US" dirty="0" err="1">
                <a:solidFill>
                  <a:schemeClr val="tx1"/>
                </a:solidFill>
              </a:rPr>
              <a:t>vagināla</a:t>
            </a:r>
            <a:r>
              <a:rPr lang="en-US" dirty="0">
                <a:solidFill>
                  <a:schemeClr val="tx1"/>
                </a:solidFill>
              </a:rPr>
              <a:t> pen</a:t>
            </a:r>
            <a:r>
              <a:rPr lang="lv-LV" dirty="0">
                <a:solidFill>
                  <a:schemeClr val="tx1"/>
                </a:solidFill>
              </a:rPr>
              <a:t>e</a:t>
            </a:r>
            <a:r>
              <a:rPr lang="en-US" dirty="0" err="1">
                <a:solidFill>
                  <a:schemeClr val="tx1"/>
                </a:solidFill>
              </a:rPr>
              <a:t>trācija</a:t>
            </a:r>
            <a:r>
              <a:rPr lang="en-US" dirty="0">
                <a:solidFill>
                  <a:schemeClr val="tx1"/>
                </a:solidFill>
              </a:rPr>
              <a:t> 15 </a:t>
            </a:r>
            <a:r>
              <a:rPr lang="en-US" dirty="0" err="1">
                <a:solidFill>
                  <a:schemeClr val="tx1"/>
                </a:solidFill>
              </a:rPr>
              <a:t>gadījumi</a:t>
            </a:r>
            <a:endParaRPr lang="en-US" dirty="0">
              <a:solidFill>
                <a:schemeClr val="tx1"/>
              </a:solidFill>
            </a:endParaRPr>
          </a:p>
          <a:p>
            <a:endParaRPr lang="en-US" sz="2800" dirty="0"/>
          </a:p>
        </p:txBody>
      </p:sp>
    </p:spTree>
    <p:extLst>
      <p:ext uri="{BB962C8B-B14F-4D97-AF65-F5344CB8AC3E}">
        <p14:creationId xmlns:p14="http://schemas.microsoft.com/office/powerpoint/2010/main" val="95126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503338"/>
            <a:ext cx="8332631" cy="1040235"/>
          </a:xfrm>
        </p:spPr>
        <p:txBody>
          <a:bodyPr>
            <a:normAutofit fontScale="90000"/>
          </a:bodyPr>
          <a:lstStyle/>
          <a:p>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br>
              <a:rPr lang="en-US" b="1" u="sng" dirty="0">
                <a:solidFill>
                  <a:schemeClr val="tx1"/>
                </a:solidFill>
              </a:rPr>
            </a:br>
            <a:r>
              <a:rPr lang="en-US" dirty="0" err="1">
                <a:solidFill>
                  <a:schemeClr val="tx1"/>
                </a:solidFill>
              </a:rPr>
              <a:t>Informācija</a:t>
            </a:r>
            <a:r>
              <a:rPr lang="en-US" dirty="0">
                <a:solidFill>
                  <a:schemeClr val="tx1"/>
                </a:solidFill>
              </a:rPr>
              <a:t> par </a:t>
            </a:r>
            <a:r>
              <a:rPr lang="en-US" dirty="0" err="1">
                <a:solidFill>
                  <a:schemeClr val="tx1"/>
                </a:solidFill>
              </a:rPr>
              <a:t>pāridarītāja</a:t>
            </a:r>
            <a:r>
              <a:rPr lang="en-US" dirty="0">
                <a:solidFill>
                  <a:schemeClr val="tx1"/>
                </a:solidFill>
              </a:rPr>
              <a:t> </a:t>
            </a:r>
            <a:r>
              <a:rPr lang="en-US" dirty="0" err="1">
                <a:solidFill>
                  <a:schemeClr val="tx1"/>
                </a:solidFill>
              </a:rPr>
              <a:t>ģimeni</a:t>
            </a:r>
            <a:endParaRPr lang="en-US" dirty="0"/>
          </a:p>
        </p:txBody>
      </p:sp>
      <p:sp>
        <p:nvSpPr>
          <p:cNvPr id="3" name="Content Placeholder 2"/>
          <p:cNvSpPr>
            <a:spLocks noGrp="1"/>
          </p:cNvSpPr>
          <p:nvPr>
            <p:ph idx="1"/>
          </p:nvPr>
        </p:nvSpPr>
        <p:spPr>
          <a:xfrm>
            <a:off x="457200" y="1979803"/>
            <a:ext cx="8229600" cy="4473386"/>
          </a:xfrm>
        </p:spPr>
        <p:txBody>
          <a:bodyPr>
            <a:normAutofit/>
          </a:bodyPr>
          <a:lstStyle/>
          <a:p>
            <a:r>
              <a:rPr lang="en-US" dirty="0"/>
              <a:t>1. </a:t>
            </a:r>
            <a:r>
              <a:rPr lang="en-US" dirty="0" err="1">
                <a:solidFill>
                  <a:schemeClr val="tx1"/>
                </a:solidFill>
              </a:rPr>
              <a:t>Nestabila</a:t>
            </a:r>
            <a:r>
              <a:rPr lang="en-US" dirty="0">
                <a:solidFill>
                  <a:schemeClr val="tx1"/>
                </a:solidFill>
              </a:rPr>
              <a:t>, </a:t>
            </a:r>
            <a:r>
              <a:rPr lang="en-US" dirty="0" err="1">
                <a:solidFill>
                  <a:schemeClr val="tx1"/>
                </a:solidFill>
              </a:rPr>
              <a:t>mainīga</a:t>
            </a:r>
            <a:r>
              <a:rPr lang="en-US" dirty="0">
                <a:solidFill>
                  <a:schemeClr val="tx1"/>
                </a:solidFill>
              </a:rPr>
              <a:t> vide. </a:t>
            </a:r>
            <a:r>
              <a:rPr lang="en-US" dirty="0" err="1">
                <a:solidFill>
                  <a:schemeClr val="tx1"/>
                </a:solidFill>
              </a:rPr>
              <a:t>Bērns</a:t>
            </a:r>
            <a:r>
              <a:rPr lang="en-US" dirty="0">
                <a:solidFill>
                  <a:schemeClr val="tx1"/>
                </a:solidFill>
              </a:rPr>
              <a:t> </a:t>
            </a:r>
            <a:r>
              <a:rPr lang="en-US" dirty="0" err="1">
                <a:solidFill>
                  <a:schemeClr val="tx1"/>
                </a:solidFill>
              </a:rPr>
              <a:t>dzīvo</a:t>
            </a:r>
            <a:r>
              <a:rPr lang="en-US" dirty="0">
                <a:solidFill>
                  <a:schemeClr val="tx1"/>
                </a:solidFill>
              </a:rPr>
              <a:t> </a:t>
            </a:r>
            <a:r>
              <a:rPr lang="en-US" dirty="0" err="1">
                <a:solidFill>
                  <a:schemeClr val="tx1"/>
                </a:solidFill>
              </a:rPr>
              <a:t>vairākās</a:t>
            </a:r>
            <a:r>
              <a:rPr lang="en-US" dirty="0">
                <a:solidFill>
                  <a:schemeClr val="tx1"/>
                </a:solidFill>
              </a:rPr>
              <a:t> </a:t>
            </a:r>
            <a:r>
              <a:rPr lang="en-US" dirty="0" err="1">
                <a:solidFill>
                  <a:schemeClr val="tx1"/>
                </a:solidFill>
              </a:rPr>
              <a:t>institūcijās</a:t>
            </a:r>
            <a:r>
              <a:rPr lang="en-US" dirty="0">
                <a:solidFill>
                  <a:schemeClr val="tx1"/>
                </a:solidFill>
              </a:rPr>
              <a:t> (</a:t>
            </a:r>
            <a:r>
              <a:rPr lang="en-US" dirty="0" err="1">
                <a:solidFill>
                  <a:schemeClr val="tx1"/>
                </a:solidFill>
              </a:rPr>
              <a:t>bērnunami</a:t>
            </a:r>
            <a:r>
              <a:rPr lang="en-US" dirty="0">
                <a:solidFill>
                  <a:schemeClr val="tx1"/>
                </a:solidFill>
              </a:rPr>
              <a:t>, </a:t>
            </a:r>
            <a:r>
              <a:rPr lang="en-US" dirty="0" err="1">
                <a:solidFill>
                  <a:schemeClr val="tx1"/>
                </a:solidFill>
              </a:rPr>
              <a:t>krīžu</a:t>
            </a:r>
            <a:r>
              <a:rPr lang="en-US" dirty="0">
                <a:solidFill>
                  <a:schemeClr val="tx1"/>
                </a:solidFill>
              </a:rPr>
              <a:t> </a:t>
            </a:r>
            <a:r>
              <a:rPr lang="en-US" dirty="0" err="1">
                <a:solidFill>
                  <a:schemeClr val="tx1"/>
                </a:solidFill>
              </a:rPr>
              <a:t>centri</a:t>
            </a:r>
            <a:r>
              <a:rPr lang="en-US" dirty="0">
                <a:solidFill>
                  <a:schemeClr val="tx1"/>
                </a:solidFill>
              </a:rPr>
              <a:t>, </a:t>
            </a:r>
            <a:r>
              <a:rPr lang="en-US" dirty="0" err="1">
                <a:solidFill>
                  <a:schemeClr val="tx1"/>
                </a:solidFill>
              </a:rPr>
              <a:t>audžuģimenes</a:t>
            </a:r>
            <a:r>
              <a:rPr lang="en-US" dirty="0">
                <a:solidFill>
                  <a:schemeClr val="tx1"/>
                </a:solidFill>
              </a:rPr>
              <a:t>)  - 7 </a:t>
            </a:r>
            <a:r>
              <a:rPr lang="en-US" dirty="0" err="1">
                <a:solidFill>
                  <a:schemeClr val="tx1"/>
                </a:solidFill>
              </a:rPr>
              <a:t>gadījumi</a:t>
            </a:r>
            <a:r>
              <a:rPr lang="en-US" dirty="0">
                <a:solidFill>
                  <a:schemeClr val="tx1"/>
                </a:solidFill>
              </a:rPr>
              <a:t>, </a:t>
            </a:r>
            <a:r>
              <a:rPr lang="en-US" dirty="0" err="1">
                <a:solidFill>
                  <a:schemeClr val="tx1"/>
                </a:solidFill>
              </a:rPr>
              <a:t>vai</a:t>
            </a:r>
            <a:r>
              <a:rPr lang="en-US" dirty="0">
                <a:solidFill>
                  <a:schemeClr val="tx1"/>
                </a:solidFill>
              </a:rPr>
              <a:t> </a:t>
            </a:r>
            <a:r>
              <a:rPr lang="en-US" dirty="0" err="1">
                <a:solidFill>
                  <a:schemeClr val="tx1"/>
                </a:solidFill>
              </a:rPr>
              <a:t>vecāku</a:t>
            </a:r>
            <a:r>
              <a:rPr lang="en-US" dirty="0">
                <a:solidFill>
                  <a:schemeClr val="tx1"/>
                </a:solidFill>
              </a:rPr>
              <a:t> </a:t>
            </a:r>
            <a:r>
              <a:rPr lang="en-US" dirty="0" err="1">
                <a:solidFill>
                  <a:schemeClr val="tx1"/>
                </a:solidFill>
              </a:rPr>
              <a:t>aizgādība</a:t>
            </a:r>
            <a:r>
              <a:rPr lang="en-US" dirty="0">
                <a:solidFill>
                  <a:schemeClr val="tx1"/>
                </a:solidFill>
              </a:rPr>
              <a:t> 50%/50% - 1 </a:t>
            </a:r>
            <a:r>
              <a:rPr lang="en-US" dirty="0" err="1">
                <a:solidFill>
                  <a:schemeClr val="tx1"/>
                </a:solidFill>
              </a:rPr>
              <a:t>gadījums</a:t>
            </a:r>
            <a:endParaRPr lang="en-US" dirty="0">
              <a:solidFill>
                <a:schemeClr val="tx1"/>
              </a:solidFill>
            </a:endParaRPr>
          </a:p>
          <a:p>
            <a:r>
              <a:rPr lang="en-US" dirty="0">
                <a:solidFill>
                  <a:schemeClr val="tx1"/>
                </a:solidFill>
              </a:rPr>
              <a:t>2.Ģimenē </a:t>
            </a:r>
            <a:r>
              <a:rPr lang="en-US" dirty="0" err="1">
                <a:solidFill>
                  <a:schemeClr val="tx1"/>
                </a:solidFill>
              </a:rPr>
              <a:t>pret</a:t>
            </a:r>
            <a:r>
              <a:rPr lang="en-US" dirty="0">
                <a:solidFill>
                  <a:schemeClr val="tx1"/>
                </a:solidFill>
              </a:rPr>
              <a:t> </a:t>
            </a:r>
            <a:r>
              <a:rPr lang="en-US" dirty="0" err="1">
                <a:solidFill>
                  <a:schemeClr val="tx1"/>
                </a:solidFill>
              </a:rPr>
              <a:t>bērnu</a:t>
            </a:r>
            <a:r>
              <a:rPr lang="en-US" dirty="0">
                <a:solidFill>
                  <a:schemeClr val="tx1"/>
                </a:solidFill>
              </a:rPr>
              <a:t> </a:t>
            </a:r>
            <a:r>
              <a:rPr lang="en-US" dirty="0" err="1">
                <a:solidFill>
                  <a:schemeClr val="tx1"/>
                </a:solidFill>
              </a:rPr>
              <a:t>novārtā</a:t>
            </a:r>
            <a:r>
              <a:rPr lang="en-US" dirty="0">
                <a:solidFill>
                  <a:schemeClr val="tx1"/>
                </a:solidFill>
              </a:rPr>
              <a:t> </a:t>
            </a:r>
            <a:r>
              <a:rPr lang="en-US" dirty="0" err="1">
                <a:solidFill>
                  <a:schemeClr val="tx1"/>
                </a:solidFill>
              </a:rPr>
              <a:t>pamešana</a:t>
            </a:r>
            <a:r>
              <a:rPr lang="en-US" dirty="0">
                <a:solidFill>
                  <a:schemeClr val="tx1"/>
                </a:solidFill>
              </a:rPr>
              <a:t>, </a:t>
            </a:r>
            <a:r>
              <a:rPr lang="en-US" dirty="0" err="1">
                <a:solidFill>
                  <a:schemeClr val="tx1"/>
                </a:solidFill>
              </a:rPr>
              <a:t>fiziska</a:t>
            </a:r>
            <a:r>
              <a:rPr lang="en-US" dirty="0">
                <a:solidFill>
                  <a:schemeClr val="tx1"/>
                </a:solidFill>
              </a:rPr>
              <a:t> </a:t>
            </a:r>
            <a:r>
              <a:rPr lang="en-US" dirty="0" err="1">
                <a:solidFill>
                  <a:schemeClr val="tx1"/>
                </a:solidFill>
              </a:rPr>
              <a:t>vai</a:t>
            </a:r>
            <a:r>
              <a:rPr lang="en-US" dirty="0">
                <a:solidFill>
                  <a:schemeClr val="tx1"/>
                </a:solidFill>
              </a:rPr>
              <a:t> </a:t>
            </a:r>
            <a:r>
              <a:rPr lang="en-US" dirty="0" err="1">
                <a:solidFill>
                  <a:schemeClr val="tx1"/>
                </a:solidFill>
              </a:rPr>
              <a:t>emocionāla</a:t>
            </a:r>
            <a:r>
              <a:rPr lang="en-US" dirty="0">
                <a:solidFill>
                  <a:schemeClr val="tx1"/>
                </a:solidFill>
              </a:rPr>
              <a:t> </a:t>
            </a:r>
            <a:r>
              <a:rPr lang="en-US" dirty="0" err="1">
                <a:solidFill>
                  <a:schemeClr val="tx1"/>
                </a:solidFill>
              </a:rPr>
              <a:t>vardarbība</a:t>
            </a:r>
            <a:r>
              <a:rPr lang="en-US" dirty="0">
                <a:solidFill>
                  <a:schemeClr val="tx1"/>
                </a:solidFill>
              </a:rPr>
              <a:t> – 5 </a:t>
            </a:r>
            <a:r>
              <a:rPr lang="en-US" dirty="0" err="1">
                <a:solidFill>
                  <a:schemeClr val="tx1"/>
                </a:solidFill>
              </a:rPr>
              <a:t>gadījumi</a:t>
            </a:r>
            <a:endParaRPr lang="en-US" dirty="0">
              <a:solidFill>
                <a:schemeClr val="tx1"/>
              </a:solidFill>
            </a:endParaRPr>
          </a:p>
          <a:p>
            <a:r>
              <a:rPr lang="en-US" dirty="0">
                <a:solidFill>
                  <a:schemeClr val="tx1"/>
                </a:solidFill>
              </a:rPr>
              <a:t>3. </a:t>
            </a:r>
            <a:r>
              <a:rPr lang="en-US" dirty="0" err="1">
                <a:solidFill>
                  <a:schemeClr val="tx1"/>
                </a:solidFill>
              </a:rPr>
              <a:t>Kādam</a:t>
            </a:r>
            <a:r>
              <a:rPr lang="en-US" dirty="0">
                <a:solidFill>
                  <a:schemeClr val="tx1"/>
                </a:solidFill>
              </a:rPr>
              <a:t> no </a:t>
            </a:r>
            <a:r>
              <a:rPr lang="en-US" dirty="0" err="1">
                <a:solidFill>
                  <a:schemeClr val="tx1"/>
                </a:solidFill>
              </a:rPr>
              <a:t>vecākiem</a:t>
            </a:r>
            <a:r>
              <a:rPr lang="en-US" dirty="0">
                <a:solidFill>
                  <a:schemeClr val="tx1"/>
                </a:solidFill>
              </a:rPr>
              <a:t> </a:t>
            </a:r>
            <a:r>
              <a:rPr lang="en-US" dirty="0" err="1">
                <a:solidFill>
                  <a:schemeClr val="tx1"/>
                </a:solidFill>
              </a:rPr>
              <a:t>alkohola</a:t>
            </a:r>
            <a:r>
              <a:rPr lang="en-US" dirty="0">
                <a:solidFill>
                  <a:schemeClr val="tx1"/>
                </a:solidFill>
              </a:rPr>
              <a:t> </a:t>
            </a:r>
            <a:r>
              <a:rPr lang="en-US" dirty="0" err="1">
                <a:solidFill>
                  <a:schemeClr val="tx1"/>
                </a:solidFill>
              </a:rPr>
              <a:t>vai</a:t>
            </a:r>
            <a:r>
              <a:rPr lang="en-US" dirty="0">
                <a:solidFill>
                  <a:schemeClr val="tx1"/>
                </a:solidFill>
              </a:rPr>
              <a:t> </a:t>
            </a:r>
            <a:r>
              <a:rPr lang="en-US" dirty="0" err="1">
                <a:solidFill>
                  <a:schemeClr val="tx1"/>
                </a:solidFill>
              </a:rPr>
              <a:t>narkotiku</a:t>
            </a:r>
            <a:r>
              <a:rPr lang="en-US" dirty="0">
                <a:solidFill>
                  <a:schemeClr val="tx1"/>
                </a:solidFill>
              </a:rPr>
              <a:t> </a:t>
            </a:r>
            <a:r>
              <a:rPr lang="en-US" dirty="0" err="1">
                <a:solidFill>
                  <a:schemeClr val="tx1"/>
                </a:solidFill>
              </a:rPr>
              <a:t>atkarība</a:t>
            </a:r>
            <a:r>
              <a:rPr lang="en-US" dirty="0">
                <a:solidFill>
                  <a:schemeClr val="tx1"/>
                </a:solidFill>
              </a:rPr>
              <a:t> – 4 </a:t>
            </a:r>
            <a:r>
              <a:rPr lang="en-US" dirty="0" err="1">
                <a:solidFill>
                  <a:schemeClr val="tx1"/>
                </a:solidFill>
              </a:rPr>
              <a:t>gadījumi</a:t>
            </a:r>
            <a:endParaRPr lang="en-US" dirty="0">
              <a:solidFill>
                <a:schemeClr val="tx1"/>
              </a:solidFill>
            </a:endParaRPr>
          </a:p>
          <a:p>
            <a:r>
              <a:rPr lang="en-US" dirty="0">
                <a:solidFill>
                  <a:schemeClr val="tx1"/>
                </a:solidFill>
              </a:rPr>
              <a:t>4.Kādam no </a:t>
            </a:r>
            <a:r>
              <a:rPr lang="en-US" dirty="0" err="1">
                <a:solidFill>
                  <a:schemeClr val="tx1"/>
                </a:solidFill>
              </a:rPr>
              <a:t>vecākiem</a:t>
            </a:r>
            <a:r>
              <a:rPr lang="en-US" dirty="0">
                <a:solidFill>
                  <a:schemeClr val="tx1"/>
                </a:solidFill>
              </a:rPr>
              <a:t> </a:t>
            </a:r>
            <a:r>
              <a:rPr lang="en-US" dirty="0" err="1">
                <a:solidFill>
                  <a:schemeClr val="tx1"/>
                </a:solidFill>
              </a:rPr>
              <a:t>psihiska</a:t>
            </a:r>
            <a:r>
              <a:rPr lang="en-US" dirty="0">
                <a:solidFill>
                  <a:schemeClr val="tx1"/>
                </a:solidFill>
              </a:rPr>
              <a:t> </a:t>
            </a:r>
            <a:r>
              <a:rPr lang="en-US" dirty="0" err="1">
                <a:solidFill>
                  <a:schemeClr val="tx1"/>
                </a:solidFill>
              </a:rPr>
              <a:t>saslimšana</a:t>
            </a:r>
            <a:r>
              <a:rPr lang="en-US" dirty="0">
                <a:solidFill>
                  <a:schemeClr val="tx1"/>
                </a:solidFill>
              </a:rPr>
              <a:t> – 3 </a:t>
            </a:r>
            <a:r>
              <a:rPr lang="en-US" dirty="0" err="1">
                <a:solidFill>
                  <a:schemeClr val="tx1"/>
                </a:solidFill>
              </a:rPr>
              <a:t>gadījumi</a:t>
            </a:r>
            <a:endParaRPr lang="en-US" dirty="0">
              <a:solidFill>
                <a:schemeClr val="tx1"/>
              </a:solidFill>
            </a:endParaRPr>
          </a:p>
          <a:p>
            <a:r>
              <a:rPr lang="en-US" dirty="0">
                <a:solidFill>
                  <a:schemeClr val="tx1"/>
                </a:solidFill>
              </a:rPr>
              <a:t>5.Bērns </a:t>
            </a:r>
            <a:r>
              <a:rPr lang="en-US" dirty="0" err="1">
                <a:solidFill>
                  <a:schemeClr val="tx1"/>
                </a:solidFill>
              </a:rPr>
              <a:t>piedzīvojis</a:t>
            </a:r>
            <a:r>
              <a:rPr lang="en-US" dirty="0">
                <a:solidFill>
                  <a:schemeClr val="tx1"/>
                </a:solidFill>
              </a:rPr>
              <a:t> </a:t>
            </a:r>
            <a:r>
              <a:rPr lang="en-US" dirty="0" err="1">
                <a:solidFill>
                  <a:schemeClr val="tx1"/>
                </a:solidFill>
              </a:rPr>
              <a:t>seksuālu</a:t>
            </a:r>
            <a:r>
              <a:rPr lang="en-US" dirty="0">
                <a:solidFill>
                  <a:schemeClr val="tx1"/>
                </a:solidFill>
              </a:rPr>
              <a:t> </a:t>
            </a:r>
            <a:r>
              <a:rPr lang="en-US" dirty="0" err="1">
                <a:solidFill>
                  <a:schemeClr val="tx1"/>
                </a:solidFill>
              </a:rPr>
              <a:t>vardabību</a:t>
            </a:r>
            <a:r>
              <a:rPr lang="en-US" dirty="0">
                <a:solidFill>
                  <a:schemeClr val="tx1"/>
                </a:solidFill>
              </a:rPr>
              <a:t> – 3 </a:t>
            </a:r>
            <a:r>
              <a:rPr lang="en-US" dirty="0" err="1">
                <a:solidFill>
                  <a:schemeClr val="tx1"/>
                </a:solidFill>
              </a:rPr>
              <a:t>gadījumi</a:t>
            </a:r>
            <a:endParaRPr lang="en-US" dirty="0">
              <a:solidFill>
                <a:schemeClr val="tx1"/>
              </a:solidFill>
            </a:endParaRPr>
          </a:p>
          <a:p>
            <a:r>
              <a:rPr lang="en-US" dirty="0">
                <a:solidFill>
                  <a:schemeClr val="tx1"/>
                </a:solidFill>
              </a:rPr>
              <a:t>6.Vecāki </a:t>
            </a:r>
            <a:r>
              <a:rPr lang="en-US" dirty="0" err="1">
                <a:solidFill>
                  <a:schemeClr val="tx1"/>
                </a:solidFill>
              </a:rPr>
              <a:t>pamana</a:t>
            </a:r>
            <a:r>
              <a:rPr lang="en-US" dirty="0">
                <a:solidFill>
                  <a:schemeClr val="tx1"/>
                </a:solidFill>
              </a:rPr>
              <a:t>, </a:t>
            </a:r>
            <a:r>
              <a:rPr lang="en-US" dirty="0" err="1">
                <a:solidFill>
                  <a:schemeClr val="tx1"/>
                </a:solidFill>
              </a:rPr>
              <a:t>meklē</a:t>
            </a:r>
            <a:r>
              <a:rPr lang="en-US" dirty="0">
                <a:solidFill>
                  <a:schemeClr val="tx1"/>
                </a:solidFill>
              </a:rPr>
              <a:t> </a:t>
            </a:r>
            <a:r>
              <a:rPr lang="en-US" dirty="0" err="1">
                <a:solidFill>
                  <a:schemeClr val="tx1"/>
                </a:solidFill>
              </a:rPr>
              <a:t>palīdzību</a:t>
            </a:r>
            <a:r>
              <a:rPr lang="en-US" dirty="0">
                <a:solidFill>
                  <a:schemeClr val="tx1"/>
                </a:solidFill>
              </a:rPr>
              <a:t>, </a:t>
            </a:r>
            <a:r>
              <a:rPr lang="en-US" dirty="0" err="1">
                <a:solidFill>
                  <a:schemeClr val="tx1"/>
                </a:solidFill>
              </a:rPr>
              <a:t>sadarbojas</a:t>
            </a:r>
            <a:r>
              <a:rPr lang="en-US" dirty="0">
                <a:solidFill>
                  <a:schemeClr val="tx1"/>
                </a:solidFill>
              </a:rPr>
              <a:t> – 2 </a:t>
            </a:r>
            <a:r>
              <a:rPr lang="en-US" dirty="0" err="1">
                <a:solidFill>
                  <a:schemeClr val="tx1"/>
                </a:solidFill>
              </a:rPr>
              <a:t>gadījumi</a:t>
            </a:r>
            <a:r>
              <a:rPr lang="en-US" dirty="0">
                <a:solidFill>
                  <a:schemeClr val="tx1"/>
                </a:solidFill>
              </a:rPr>
              <a:t>.</a:t>
            </a:r>
          </a:p>
          <a:p>
            <a:endParaRPr lang="en-US" dirty="0"/>
          </a:p>
          <a:p>
            <a:endParaRPr lang="en-US" dirty="0"/>
          </a:p>
          <a:p>
            <a:pPr>
              <a:buFontTx/>
              <a:buNone/>
            </a:pPr>
            <a:endParaRPr lang="en-US" dirty="0"/>
          </a:p>
        </p:txBody>
      </p:sp>
    </p:spTree>
    <p:extLst>
      <p:ext uri="{BB962C8B-B14F-4D97-AF65-F5344CB8AC3E}">
        <p14:creationId xmlns:p14="http://schemas.microsoft.com/office/powerpoint/2010/main" val="376585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71804" y="192947"/>
            <a:ext cx="8014996" cy="1300293"/>
          </a:xfrm>
        </p:spPr>
        <p:txBody>
          <a:bodyPr>
            <a:normAutofit fontScale="90000"/>
          </a:bodyPr>
          <a:lstStyle/>
          <a:p>
            <a:br>
              <a:rPr lang="en-US" dirty="0">
                <a:solidFill>
                  <a:srgbClr val="0070C0"/>
                </a:solidFill>
                <a:hlinkClick r:id="rId2"/>
              </a:rPr>
            </a:br>
            <a:r>
              <a:rPr lang="en-US" dirty="0" err="1">
                <a:solidFill>
                  <a:schemeClr val="tx1"/>
                </a:solidFill>
              </a:rPr>
              <a:t>Upuru</a:t>
            </a:r>
            <a:r>
              <a:rPr lang="en-US" dirty="0">
                <a:solidFill>
                  <a:schemeClr val="tx1"/>
                </a:solidFill>
              </a:rPr>
              <a:t> </a:t>
            </a:r>
            <a:r>
              <a:rPr lang="en-US" dirty="0" err="1">
                <a:solidFill>
                  <a:schemeClr val="tx1"/>
                </a:solidFill>
              </a:rPr>
              <a:t>raksturojums</a:t>
            </a:r>
            <a:endParaRPr lang="en-US" b="1"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solidFill>
                  <a:schemeClr val="tx1"/>
                </a:solidFill>
              </a:rPr>
              <a:t>5 </a:t>
            </a:r>
            <a:r>
              <a:rPr lang="en-US" sz="2400" dirty="0" err="1">
                <a:solidFill>
                  <a:schemeClr val="tx1"/>
                </a:solidFill>
              </a:rPr>
              <a:t>bērni</a:t>
            </a:r>
            <a:endParaRPr lang="en-US" sz="2400" dirty="0">
              <a:solidFill>
                <a:schemeClr val="tx1"/>
              </a:solidFill>
            </a:endParaRPr>
          </a:p>
          <a:p>
            <a:pPr>
              <a:buFont typeface="Arial" panose="020B0604020202020204" pitchFamily="34" charset="0"/>
              <a:buChar char="•"/>
            </a:pPr>
            <a:r>
              <a:rPr lang="en-US" sz="2400" dirty="0" err="1">
                <a:solidFill>
                  <a:schemeClr val="tx1"/>
                </a:solidFill>
              </a:rPr>
              <a:t>Vecums</a:t>
            </a:r>
            <a:r>
              <a:rPr lang="en-US" sz="2400" dirty="0">
                <a:solidFill>
                  <a:schemeClr val="tx1"/>
                </a:solidFill>
              </a:rPr>
              <a:t> no 7-15 </a:t>
            </a:r>
            <a:r>
              <a:rPr lang="en-US" sz="2400" dirty="0" err="1">
                <a:solidFill>
                  <a:schemeClr val="tx1"/>
                </a:solidFill>
              </a:rPr>
              <a:t>gadi</a:t>
            </a:r>
            <a:endParaRPr lang="en-US" sz="2400" dirty="0">
              <a:solidFill>
                <a:schemeClr val="tx1"/>
              </a:solidFill>
            </a:endParaRPr>
          </a:p>
          <a:p>
            <a:pPr>
              <a:buFont typeface="Arial" panose="020B0604020202020204" pitchFamily="34" charset="0"/>
              <a:buChar char="•"/>
            </a:pPr>
            <a:r>
              <a:rPr lang="en-US" sz="2400" dirty="0" err="1">
                <a:solidFill>
                  <a:schemeClr val="tx1"/>
                </a:solidFill>
              </a:rPr>
              <a:t>Dzimums</a:t>
            </a:r>
            <a:r>
              <a:rPr lang="en-US" sz="2400" dirty="0">
                <a:solidFill>
                  <a:schemeClr val="tx1"/>
                </a:solidFill>
              </a:rPr>
              <a:t> 3 </a:t>
            </a:r>
            <a:r>
              <a:rPr lang="en-US" sz="2400" dirty="0" err="1">
                <a:solidFill>
                  <a:schemeClr val="tx1"/>
                </a:solidFill>
              </a:rPr>
              <a:t>meitenes</a:t>
            </a:r>
            <a:r>
              <a:rPr lang="en-US" sz="2400" dirty="0">
                <a:solidFill>
                  <a:schemeClr val="tx1"/>
                </a:solidFill>
              </a:rPr>
              <a:t>, 2 </a:t>
            </a:r>
            <a:r>
              <a:rPr lang="en-US" sz="2400" dirty="0" err="1">
                <a:solidFill>
                  <a:schemeClr val="tx1"/>
                </a:solidFill>
              </a:rPr>
              <a:t>zēni</a:t>
            </a:r>
            <a:endParaRPr lang="en-US" sz="2400" dirty="0">
              <a:solidFill>
                <a:schemeClr val="tx1"/>
              </a:solidFill>
            </a:endParaRPr>
          </a:p>
          <a:p>
            <a:pPr marL="0" indent="0">
              <a:buFontTx/>
              <a:buNone/>
            </a:pPr>
            <a:endParaRPr lang="en-US" sz="2400" dirty="0"/>
          </a:p>
          <a:p>
            <a:pPr marL="0" indent="0">
              <a:buFontTx/>
              <a:buNone/>
            </a:pPr>
            <a:r>
              <a:rPr lang="lv-LV" sz="2400" dirty="0"/>
              <a:t> </a:t>
            </a:r>
            <a:endParaRPr lang="en-US" dirty="0"/>
          </a:p>
        </p:txBody>
      </p:sp>
    </p:spTree>
    <p:extLst>
      <p:ext uri="{BB962C8B-B14F-4D97-AF65-F5344CB8AC3E}">
        <p14:creationId xmlns:p14="http://schemas.microsoft.com/office/powerpoint/2010/main" val="294583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822960" y="293616"/>
            <a:ext cx="7543800" cy="1140902"/>
          </a:xfrm>
        </p:spPr>
        <p:txBody>
          <a:bodyPr>
            <a:normAutofit/>
          </a:bodyPr>
          <a:lstStyle/>
          <a:p>
            <a:r>
              <a:rPr lang="en-US" sz="4300" dirty="0">
                <a:solidFill>
                  <a:schemeClr val="tx1"/>
                </a:solidFill>
              </a:rPr>
              <a:t>Vieta</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err="1">
                <a:solidFill>
                  <a:schemeClr val="tx1"/>
                </a:solidFill>
              </a:rPr>
              <a:t>Mājas</a:t>
            </a:r>
            <a:r>
              <a:rPr lang="en-US" sz="2800" dirty="0">
                <a:solidFill>
                  <a:schemeClr val="tx1"/>
                </a:solidFill>
              </a:rPr>
              <a:t> - 3 </a:t>
            </a:r>
            <a:r>
              <a:rPr lang="en-US" sz="2800" dirty="0" err="1">
                <a:solidFill>
                  <a:schemeClr val="tx1"/>
                </a:solidFill>
              </a:rPr>
              <a:t>gadījumi</a:t>
            </a:r>
            <a:endParaRPr lang="en-US" sz="2800" dirty="0">
              <a:solidFill>
                <a:schemeClr val="tx1"/>
              </a:solidFill>
            </a:endParaRPr>
          </a:p>
          <a:p>
            <a:pPr>
              <a:buFont typeface="Arial" panose="020B0604020202020204" pitchFamily="34" charset="0"/>
              <a:buChar char="•"/>
            </a:pPr>
            <a:r>
              <a:rPr lang="en-US" sz="2800" dirty="0" err="1">
                <a:solidFill>
                  <a:schemeClr val="tx1"/>
                </a:solidFill>
              </a:rPr>
              <a:t>Skolas</a:t>
            </a:r>
            <a:r>
              <a:rPr lang="en-US" sz="2800" dirty="0">
                <a:solidFill>
                  <a:schemeClr val="tx1"/>
                </a:solidFill>
              </a:rPr>
              <a:t> </a:t>
            </a:r>
            <a:r>
              <a:rPr lang="en-US" sz="2800" dirty="0" err="1">
                <a:solidFill>
                  <a:schemeClr val="tx1"/>
                </a:solidFill>
              </a:rPr>
              <a:t>wc</a:t>
            </a:r>
            <a:r>
              <a:rPr lang="en-US" sz="2800" dirty="0">
                <a:solidFill>
                  <a:schemeClr val="tx1"/>
                </a:solidFill>
              </a:rPr>
              <a:t> – 1 </a:t>
            </a:r>
            <a:r>
              <a:rPr lang="en-US" sz="2800" dirty="0" err="1">
                <a:solidFill>
                  <a:schemeClr val="tx1"/>
                </a:solidFill>
              </a:rPr>
              <a:t>gadījums</a:t>
            </a:r>
            <a:endParaRPr lang="en-US" sz="2800" dirty="0">
              <a:solidFill>
                <a:schemeClr val="tx1"/>
              </a:solidFill>
            </a:endParaRPr>
          </a:p>
          <a:p>
            <a:pPr>
              <a:buFont typeface="Arial" panose="020B0604020202020204" pitchFamily="34" charset="0"/>
              <a:buChar char="•"/>
            </a:pPr>
            <a:r>
              <a:rPr lang="en-US" sz="2800" dirty="0" err="1">
                <a:solidFill>
                  <a:schemeClr val="tx1"/>
                </a:solidFill>
              </a:rPr>
              <a:t>Audžuģimene</a:t>
            </a:r>
            <a:r>
              <a:rPr lang="en-US" sz="2800" dirty="0">
                <a:solidFill>
                  <a:schemeClr val="tx1"/>
                </a:solidFill>
              </a:rPr>
              <a:t> – 1 </a:t>
            </a:r>
            <a:r>
              <a:rPr lang="en-US" sz="2800" dirty="0" err="1">
                <a:solidFill>
                  <a:schemeClr val="tx1"/>
                </a:solidFill>
              </a:rPr>
              <a:t>gadījums</a:t>
            </a:r>
            <a:endParaRPr lang="en-US" sz="2800" dirty="0">
              <a:solidFill>
                <a:schemeClr val="tx1"/>
              </a:solidFill>
            </a:endParaRPr>
          </a:p>
          <a:p>
            <a:pPr>
              <a:buFontTx/>
              <a:buNone/>
            </a:pPr>
            <a:endParaRPr lang="en-US" dirty="0"/>
          </a:p>
          <a:p>
            <a:endParaRPr lang="en-US" dirty="0"/>
          </a:p>
        </p:txBody>
      </p:sp>
    </p:spTree>
    <p:extLst>
      <p:ext uri="{BB962C8B-B14F-4D97-AF65-F5344CB8AC3E}">
        <p14:creationId xmlns:p14="http://schemas.microsoft.com/office/powerpoint/2010/main" val="105806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986B50E-4DD6-4C93-BE0F-FCC802C0E868}"/>
              </a:ext>
            </a:extLst>
          </p:cNvPr>
          <p:cNvSpPr>
            <a:spLocks noGrp="1"/>
          </p:cNvSpPr>
          <p:nvPr>
            <p:ph type="title"/>
          </p:nvPr>
        </p:nvSpPr>
        <p:spPr/>
        <p:txBody>
          <a:bodyPr/>
          <a:lstStyle/>
          <a:p>
            <a:pPr algn="ctr"/>
            <a:r>
              <a:rPr lang="lv-LV" sz="4300"/>
              <a:t> </a:t>
            </a:r>
            <a:endParaRPr lang="lv-LV" sz="4300" dirty="0"/>
          </a:p>
        </p:txBody>
      </p:sp>
      <p:sp>
        <p:nvSpPr>
          <p:cNvPr id="3" name="Satura vietturis 2">
            <a:extLst>
              <a:ext uri="{FF2B5EF4-FFF2-40B4-BE49-F238E27FC236}">
                <a16:creationId xmlns:a16="http://schemas.microsoft.com/office/drawing/2014/main" id="{2E4B2150-EF6E-465D-987D-9BB1FA2F6507}"/>
              </a:ext>
            </a:extLst>
          </p:cNvPr>
          <p:cNvSpPr>
            <a:spLocks noGrp="1"/>
          </p:cNvSpPr>
          <p:nvPr>
            <p:ph idx="1"/>
          </p:nvPr>
        </p:nvSpPr>
        <p:spPr>
          <a:xfrm>
            <a:off x="822960" y="1879290"/>
            <a:ext cx="7543801" cy="4023360"/>
          </a:xfrm>
        </p:spPr>
        <p:txBody>
          <a:bodyPr/>
          <a:lstStyle/>
          <a:p>
            <a:pPr>
              <a:buFont typeface="Arial" panose="020B0604020202020204" pitchFamily="34" charset="0"/>
              <a:buChar char="•"/>
            </a:pPr>
            <a:r>
              <a:rPr lang="lv-LV" dirty="0"/>
              <a:t> Par Dardedzi un ko mēs darām</a:t>
            </a:r>
          </a:p>
          <a:p>
            <a:pPr>
              <a:buFont typeface="Arial" panose="020B0604020202020204" pitchFamily="34" charset="0"/>
              <a:buChar char="•"/>
            </a:pPr>
            <a:r>
              <a:rPr lang="lv-LV" dirty="0"/>
              <a:t>Problēmas aktualitāte</a:t>
            </a:r>
          </a:p>
          <a:p>
            <a:pPr>
              <a:buFont typeface="Arial" panose="020B0604020202020204" pitchFamily="34" charset="0"/>
              <a:buChar char="•"/>
            </a:pPr>
            <a:r>
              <a:rPr lang="lv-LV" dirty="0"/>
              <a:t>Gadījumu analīze</a:t>
            </a:r>
          </a:p>
          <a:p>
            <a:pPr>
              <a:buFont typeface="Arial" panose="020B0604020202020204" pitchFamily="34" charset="0"/>
              <a:buChar char="•"/>
            </a:pPr>
            <a:r>
              <a:rPr lang="lv-LV" dirty="0"/>
              <a:t>Definīcija un </a:t>
            </a:r>
            <a:r>
              <a:rPr lang="lv-LV" dirty="0" err="1"/>
              <a:t>Haketa</a:t>
            </a:r>
            <a:r>
              <a:rPr lang="lv-LV" dirty="0"/>
              <a:t> modelis</a:t>
            </a:r>
          </a:p>
          <a:p>
            <a:pPr>
              <a:buFont typeface="Arial" panose="020B0604020202020204" pitchFamily="34" charset="0"/>
              <a:buChar char="•"/>
            </a:pPr>
            <a:r>
              <a:rPr lang="lv-LV" dirty="0"/>
              <a:t>Kādēļ veidojas KSU?</a:t>
            </a:r>
          </a:p>
          <a:p>
            <a:pPr>
              <a:buFont typeface="Arial" panose="020B0604020202020204" pitchFamily="34" charset="0"/>
              <a:buChar char="•"/>
            </a:pPr>
            <a:r>
              <a:rPr lang="lv-LV" dirty="0"/>
              <a:t>Mīti</a:t>
            </a:r>
          </a:p>
          <a:p>
            <a:pPr>
              <a:buFont typeface="Arial" panose="020B0604020202020204" pitchFamily="34" charset="0"/>
              <a:buChar char="•"/>
            </a:pPr>
            <a:r>
              <a:rPr lang="lv-LV" dirty="0"/>
              <a:t>Kā ar internetu un </a:t>
            </a:r>
            <a:r>
              <a:rPr lang="lv-LV" dirty="0" err="1"/>
              <a:t>viedierīcēm</a:t>
            </a:r>
            <a:r>
              <a:rPr lang="lv-LV" dirty="0"/>
              <a:t>?</a:t>
            </a:r>
          </a:p>
          <a:p>
            <a:pPr>
              <a:buFont typeface="Arial" panose="020B0604020202020204" pitchFamily="34" charset="0"/>
              <a:buChar char="•"/>
            </a:pPr>
            <a:r>
              <a:rPr lang="lv-LV" dirty="0"/>
              <a:t>Rīcība</a:t>
            </a:r>
          </a:p>
          <a:p>
            <a:endParaRPr lang="lv-LV" dirty="0"/>
          </a:p>
          <a:p>
            <a:endParaRPr lang="lv-LV" dirty="0"/>
          </a:p>
        </p:txBody>
      </p:sp>
    </p:spTree>
    <p:extLst>
      <p:ext uri="{BB962C8B-B14F-4D97-AF65-F5344CB8AC3E}">
        <p14:creationId xmlns:p14="http://schemas.microsoft.com/office/powerpoint/2010/main" val="9258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22960" y="286604"/>
            <a:ext cx="7543800" cy="1181469"/>
          </a:xfrm>
        </p:spPr>
        <p:txBody>
          <a:bodyPr>
            <a:normAutofit/>
          </a:bodyPr>
          <a:lstStyle/>
          <a:p>
            <a:br>
              <a:rPr lang="en-US" sz="3600" b="1" u="sng" dirty="0">
                <a:solidFill>
                  <a:schemeClr val="tx1"/>
                </a:solidFill>
              </a:rPr>
            </a:br>
            <a:r>
              <a:rPr lang="en-US" sz="4300" dirty="0">
                <a:solidFill>
                  <a:schemeClr val="tx1"/>
                </a:solidFill>
              </a:rPr>
              <a:t>KSU </a:t>
            </a:r>
            <a:r>
              <a:rPr lang="en-US" sz="4300" dirty="0" err="1">
                <a:solidFill>
                  <a:schemeClr val="tx1"/>
                </a:solidFill>
              </a:rPr>
              <a:t>veids</a:t>
            </a:r>
            <a:endParaRPr lang="en-US" sz="4300" dirty="0"/>
          </a:p>
        </p:txBody>
      </p:sp>
      <p:sp>
        <p:nvSpPr>
          <p:cNvPr id="47107" name="Content Placeholder 2"/>
          <p:cNvSpPr>
            <a:spLocks noGrp="1"/>
          </p:cNvSpPr>
          <p:nvPr>
            <p:ph idx="1"/>
          </p:nvPr>
        </p:nvSpPr>
        <p:spPr/>
        <p:txBody>
          <a:bodyPr/>
          <a:lstStyle/>
          <a:p>
            <a:pPr lvl="1">
              <a:buFont typeface="Arial" panose="020B0604020202020204" pitchFamily="34" charset="0"/>
              <a:buChar char="•"/>
            </a:pPr>
            <a:r>
              <a:rPr lang="en-US" sz="2400" dirty="0" err="1"/>
              <a:t>Orāls</a:t>
            </a:r>
            <a:r>
              <a:rPr lang="en-US" sz="2400" dirty="0"/>
              <a:t>, </a:t>
            </a:r>
            <a:r>
              <a:rPr lang="en-US" sz="2400" dirty="0" err="1"/>
              <a:t>anāls</a:t>
            </a:r>
            <a:r>
              <a:rPr lang="en-US" sz="2400" dirty="0"/>
              <a:t> </a:t>
            </a:r>
            <a:r>
              <a:rPr lang="en-US" sz="2400" dirty="0" err="1"/>
              <a:t>sekss</a:t>
            </a:r>
            <a:endParaRPr lang="en-US" sz="2400" dirty="0"/>
          </a:p>
          <a:p>
            <a:pPr lvl="1">
              <a:buFont typeface="Arial" panose="020B0604020202020204" pitchFamily="34" charset="0"/>
              <a:buChar char="•"/>
            </a:pPr>
            <a:r>
              <a:rPr lang="en-US" sz="2400" dirty="0" err="1"/>
              <a:t>Orāls</a:t>
            </a:r>
            <a:r>
              <a:rPr lang="en-US" sz="2400" dirty="0"/>
              <a:t> </a:t>
            </a:r>
            <a:r>
              <a:rPr lang="en-US" sz="2400" dirty="0" err="1"/>
              <a:t>anāls</a:t>
            </a:r>
            <a:r>
              <a:rPr lang="en-US" sz="2400" dirty="0"/>
              <a:t> </a:t>
            </a:r>
            <a:r>
              <a:rPr lang="en-US" sz="2400" dirty="0" err="1"/>
              <a:t>sekss</a:t>
            </a:r>
            <a:endParaRPr lang="en-US" sz="2400" dirty="0"/>
          </a:p>
          <a:p>
            <a:pPr lvl="1">
              <a:buFont typeface="Arial" panose="020B0604020202020204" pitchFamily="34" charset="0"/>
              <a:buChar char="•"/>
            </a:pPr>
            <a:r>
              <a:rPr lang="en-US" sz="2400" dirty="0" err="1"/>
              <a:t>Orāls</a:t>
            </a:r>
            <a:r>
              <a:rPr lang="en-US" sz="2400" dirty="0"/>
              <a:t> </a:t>
            </a:r>
            <a:r>
              <a:rPr lang="en-US" sz="2400" dirty="0" err="1"/>
              <a:t>sekss</a:t>
            </a:r>
            <a:r>
              <a:rPr lang="en-US" sz="2400" dirty="0"/>
              <a:t>. </a:t>
            </a:r>
            <a:r>
              <a:rPr lang="en-US" sz="2400" dirty="0" err="1"/>
              <a:t>Sekstings</a:t>
            </a:r>
            <a:r>
              <a:rPr lang="en-US" sz="2400" dirty="0"/>
              <a:t>.</a:t>
            </a:r>
          </a:p>
          <a:p>
            <a:pPr lvl="1">
              <a:buFont typeface="Arial" panose="020B0604020202020204" pitchFamily="34" charset="0"/>
              <a:buChar char="•"/>
            </a:pPr>
            <a:r>
              <a:rPr lang="en-US" sz="2400" dirty="0" err="1"/>
              <a:t>Anāls</a:t>
            </a:r>
            <a:r>
              <a:rPr lang="en-US" sz="2400" dirty="0"/>
              <a:t> </a:t>
            </a:r>
            <a:r>
              <a:rPr lang="en-US" sz="2400" dirty="0" err="1"/>
              <a:t>dzimumakts</a:t>
            </a:r>
            <a:endParaRPr lang="en-US" sz="2400" dirty="0"/>
          </a:p>
          <a:p>
            <a:pPr lvl="1">
              <a:buFont typeface="Arial" panose="020B0604020202020204" pitchFamily="34" charset="0"/>
              <a:buChar char="•"/>
            </a:pPr>
            <a:r>
              <a:rPr lang="en-US" sz="2400" dirty="0" err="1"/>
              <a:t>Vagināls</a:t>
            </a:r>
            <a:r>
              <a:rPr lang="en-US" sz="2400" dirty="0"/>
              <a:t> </a:t>
            </a:r>
            <a:r>
              <a:rPr lang="en-US" sz="2400" dirty="0" err="1"/>
              <a:t>dzimumakts</a:t>
            </a:r>
            <a:endParaRPr lang="en-US" sz="2400" dirty="0"/>
          </a:p>
          <a:p>
            <a:pPr marL="201168" lvl="1" indent="0">
              <a:buNone/>
            </a:pPr>
            <a:endParaRPr lang="en-US" dirty="0"/>
          </a:p>
          <a:p>
            <a:pPr marL="0" indent="0">
              <a:buFontTx/>
              <a:buNone/>
            </a:pPr>
            <a:endParaRPr lang="en-US" dirty="0"/>
          </a:p>
        </p:txBody>
      </p:sp>
    </p:spTree>
    <p:extLst>
      <p:ext uri="{BB962C8B-B14F-4D97-AF65-F5344CB8AC3E}">
        <p14:creationId xmlns:p14="http://schemas.microsoft.com/office/powerpoint/2010/main" val="401598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822960" y="286604"/>
            <a:ext cx="7543800" cy="988523"/>
          </a:xfrm>
        </p:spPr>
        <p:txBody>
          <a:bodyPr>
            <a:normAutofit fontScale="90000"/>
          </a:bodyPr>
          <a:lstStyle/>
          <a:p>
            <a:br>
              <a:rPr lang="en-US" sz="4300" dirty="0">
                <a:solidFill>
                  <a:schemeClr val="tx1"/>
                </a:solidFill>
              </a:rPr>
            </a:br>
            <a:r>
              <a:rPr lang="en-US" sz="4300" dirty="0" err="1">
                <a:solidFill>
                  <a:schemeClr val="tx1"/>
                </a:solidFill>
              </a:rPr>
              <a:t>Informācija</a:t>
            </a:r>
            <a:r>
              <a:rPr lang="en-US" sz="4300" dirty="0">
                <a:solidFill>
                  <a:schemeClr val="tx1"/>
                </a:solidFill>
              </a:rPr>
              <a:t> par </a:t>
            </a:r>
            <a:r>
              <a:rPr lang="en-US" sz="4300" dirty="0" err="1">
                <a:solidFill>
                  <a:schemeClr val="tx1"/>
                </a:solidFill>
              </a:rPr>
              <a:t>upura</a:t>
            </a:r>
            <a:r>
              <a:rPr lang="en-US" sz="4300" dirty="0">
                <a:solidFill>
                  <a:schemeClr val="tx1"/>
                </a:solidFill>
              </a:rPr>
              <a:t> </a:t>
            </a:r>
            <a:r>
              <a:rPr lang="en-US" sz="4300" dirty="0" err="1">
                <a:solidFill>
                  <a:schemeClr val="tx1"/>
                </a:solidFill>
              </a:rPr>
              <a:t>ģimeni</a:t>
            </a:r>
            <a:endParaRPr lang="en-US" sz="3600" dirty="0"/>
          </a:p>
        </p:txBody>
      </p:sp>
      <p:sp>
        <p:nvSpPr>
          <p:cNvPr id="48131" name="Content Placeholder 2"/>
          <p:cNvSpPr>
            <a:spLocks noGrp="1"/>
          </p:cNvSpPr>
          <p:nvPr>
            <p:ph idx="1"/>
          </p:nvPr>
        </p:nvSpPr>
        <p:spPr/>
        <p:txBody>
          <a:bodyPr>
            <a:normAutofit lnSpcReduction="10000"/>
          </a:bodyPr>
          <a:lstStyle/>
          <a:p>
            <a:pPr marL="342900" lvl="1" indent="-342900">
              <a:buFont typeface="Wingdings" panose="05000000000000000000" pitchFamily="2" charset="2"/>
              <a:buChar char="Ø"/>
            </a:pPr>
            <a:r>
              <a:rPr lang="en-US" sz="2400" dirty="0" err="1">
                <a:solidFill>
                  <a:schemeClr val="tx1"/>
                </a:solidFill>
              </a:rPr>
              <a:t>Tēvam</a:t>
            </a:r>
            <a:r>
              <a:rPr lang="en-US" sz="2400" dirty="0">
                <a:solidFill>
                  <a:schemeClr val="tx1"/>
                </a:solidFill>
              </a:rPr>
              <a:t> </a:t>
            </a:r>
            <a:r>
              <a:rPr lang="en-US" sz="2400" dirty="0" err="1">
                <a:solidFill>
                  <a:schemeClr val="tx1"/>
                </a:solidFill>
              </a:rPr>
              <a:t>alkohola</a:t>
            </a:r>
            <a:r>
              <a:rPr lang="en-US" sz="2400" dirty="0">
                <a:solidFill>
                  <a:schemeClr val="tx1"/>
                </a:solidFill>
              </a:rPr>
              <a:t> </a:t>
            </a:r>
            <a:r>
              <a:rPr lang="en-US" sz="2400" dirty="0" err="1">
                <a:solidFill>
                  <a:srgbClr val="0070C0"/>
                </a:solidFill>
              </a:rPr>
              <a:t>atkarība</a:t>
            </a:r>
            <a:r>
              <a:rPr lang="en-US" sz="2400" dirty="0">
                <a:solidFill>
                  <a:schemeClr val="tx1"/>
                </a:solidFill>
              </a:rPr>
              <a:t>, </a:t>
            </a:r>
            <a:r>
              <a:rPr lang="en-US" sz="2400" dirty="0" err="1">
                <a:solidFill>
                  <a:schemeClr val="tx1"/>
                </a:solidFill>
              </a:rPr>
              <a:t>māte</a:t>
            </a:r>
            <a:r>
              <a:rPr lang="en-US" sz="2400" dirty="0">
                <a:solidFill>
                  <a:schemeClr val="tx1"/>
                </a:solidFill>
              </a:rPr>
              <a:t> </a:t>
            </a:r>
            <a:r>
              <a:rPr lang="en-US" sz="2400" dirty="0" err="1">
                <a:solidFill>
                  <a:schemeClr val="tx1"/>
                </a:solidFill>
              </a:rPr>
              <a:t>daudz</a:t>
            </a:r>
            <a:r>
              <a:rPr lang="en-US" sz="2400" dirty="0">
                <a:solidFill>
                  <a:schemeClr val="tx1"/>
                </a:solidFill>
              </a:rPr>
              <a:t> </a:t>
            </a:r>
            <a:r>
              <a:rPr lang="en-US" sz="2400" dirty="0" err="1">
                <a:solidFill>
                  <a:schemeClr val="tx1"/>
                </a:solidFill>
              </a:rPr>
              <a:t>strādā</a:t>
            </a:r>
            <a:r>
              <a:rPr lang="en-US" sz="2400" dirty="0">
                <a:solidFill>
                  <a:schemeClr val="tx1"/>
                </a:solidFill>
              </a:rPr>
              <a:t>, </a:t>
            </a:r>
            <a:r>
              <a:rPr lang="en-US" sz="2400" dirty="0" err="1">
                <a:solidFill>
                  <a:schemeClr val="tx1"/>
                </a:solidFill>
              </a:rPr>
              <a:t>arī</a:t>
            </a:r>
            <a:r>
              <a:rPr lang="en-US" sz="2400" dirty="0">
                <a:solidFill>
                  <a:schemeClr val="tx1"/>
                </a:solidFill>
              </a:rPr>
              <a:t> pa </a:t>
            </a:r>
            <a:r>
              <a:rPr lang="en-US" sz="2400" dirty="0" err="1">
                <a:solidFill>
                  <a:schemeClr val="tx1"/>
                </a:solidFill>
              </a:rPr>
              <a:t>naktīm</a:t>
            </a:r>
            <a:r>
              <a:rPr lang="en-US" sz="2400" dirty="0">
                <a:solidFill>
                  <a:schemeClr val="tx1"/>
                </a:solidFill>
              </a:rPr>
              <a:t>. KSU </a:t>
            </a:r>
            <a:r>
              <a:rPr lang="en-US" sz="2400" dirty="0" err="1">
                <a:solidFill>
                  <a:schemeClr val="tx1"/>
                </a:solidFill>
              </a:rPr>
              <a:t>notika</a:t>
            </a:r>
            <a:r>
              <a:rPr lang="en-US" sz="2400" dirty="0">
                <a:solidFill>
                  <a:schemeClr val="tx1"/>
                </a:solidFill>
              </a:rPr>
              <a:t> </a:t>
            </a:r>
            <a:r>
              <a:rPr lang="en-US" sz="2400" dirty="0" err="1">
                <a:solidFill>
                  <a:schemeClr val="tx1"/>
                </a:solidFill>
              </a:rPr>
              <a:t>brāļu</a:t>
            </a:r>
            <a:r>
              <a:rPr lang="en-US" sz="2400" dirty="0">
                <a:solidFill>
                  <a:schemeClr val="tx1"/>
                </a:solidFill>
              </a:rPr>
              <a:t> </a:t>
            </a:r>
            <a:r>
              <a:rPr lang="en-US" sz="2400" dirty="0" err="1">
                <a:solidFill>
                  <a:schemeClr val="tx1"/>
                </a:solidFill>
              </a:rPr>
              <a:t>starpā</a:t>
            </a:r>
            <a:r>
              <a:rPr lang="en-US" sz="2400" dirty="0">
                <a:solidFill>
                  <a:schemeClr val="tx1"/>
                </a:solidFill>
              </a:rPr>
              <a:t>. </a:t>
            </a:r>
            <a:r>
              <a:rPr lang="en-US" sz="2400" dirty="0" err="1">
                <a:solidFill>
                  <a:schemeClr val="tx1"/>
                </a:solidFill>
              </a:rPr>
              <a:t>Jaunākajam</a:t>
            </a:r>
            <a:r>
              <a:rPr lang="en-US" sz="2400" dirty="0">
                <a:solidFill>
                  <a:schemeClr val="tx1"/>
                </a:solidFill>
              </a:rPr>
              <a:t> </a:t>
            </a:r>
            <a:r>
              <a:rPr lang="en-US" sz="2400" dirty="0" err="1">
                <a:solidFill>
                  <a:schemeClr val="tx1"/>
                </a:solidFill>
              </a:rPr>
              <a:t>brālim</a:t>
            </a:r>
            <a:r>
              <a:rPr lang="en-US" sz="2400" dirty="0">
                <a:solidFill>
                  <a:schemeClr val="tx1"/>
                </a:solidFill>
              </a:rPr>
              <a:t> </a:t>
            </a:r>
            <a:r>
              <a:rPr lang="en-US" sz="2400" dirty="0" err="1">
                <a:solidFill>
                  <a:schemeClr val="tx1"/>
                </a:solidFill>
              </a:rPr>
              <a:t>mācīšanās</a:t>
            </a:r>
            <a:r>
              <a:rPr lang="en-US" sz="2400" dirty="0">
                <a:solidFill>
                  <a:schemeClr val="tx1"/>
                </a:solidFill>
              </a:rPr>
              <a:t> </a:t>
            </a:r>
            <a:r>
              <a:rPr lang="en-US" sz="2400" dirty="0" err="1">
                <a:solidFill>
                  <a:schemeClr val="tx1"/>
                </a:solidFill>
              </a:rPr>
              <a:t>traucējumi</a:t>
            </a:r>
            <a:r>
              <a:rPr lang="en-US" sz="2400" dirty="0">
                <a:solidFill>
                  <a:schemeClr val="tx1"/>
                </a:solidFill>
              </a:rPr>
              <a:t>.</a:t>
            </a:r>
            <a:endParaRPr lang="lv-LV" sz="2400" dirty="0">
              <a:solidFill>
                <a:schemeClr val="tx1"/>
              </a:solidFill>
            </a:endParaRPr>
          </a:p>
          <a:p>
            <a:pPr marL="342900" lvl="1" indent="-342900">
              <a:buFont typeface="Wingdings" panose="05000000000000000000" pitchFamily="2" charset="2"/>
              <a:buChar char="Ø"/>
            </a:pPr>
            <a:r>
              <a:rPr lang="en-US" sz="2400" dirty="0" err="1">
                <a:solidFill>
                  <a:schemeClr val="tx1"/>
                </a:solidFill>
              </a:rPr>
              <a:t>Meitene</a:t>
            </a:r>
            <a:r>
              <a:rPr lang="en-US" sz="2400" dirty="0">
                <a:solidFill>
                  <a:schemeClr val="tx1"/>
                </a:solidFill>
              </a:rPr>
              <a:t> </a:t>
            </a:r>
            <a:r>
              <a:rPr lang="en-US" sz="2400" dirty="0" err="1">
                <a:solidFill>
                  <a:srgbClr val="0070C0"/>
                </a:solidFill>
              </a:rPr>
              <a:t>audžuģimenē</a:t>
            </a:r>
            <a:r>
              <a:rPr lang="en-US" sz="2400" dirty="0">
                <a:solidFill>
                  <a:schemeClr val="tx1"/>
                </a:solidFill>
              </a:rPr>
              <a:t>. </a:t>
            </a:r>
            <a:r>
              <a:rPr lang="en-US" sz="2400" dirty="0" err="1">
                <a:solidFill>
                  <a:schemeClr val="tx1"/>
                </a:solidFill>
              </a:rPr>
              <a:t>Tur</a:t>
            </a:r>
            <a:r>
              <a:rPr lang="en-US" sz="2400" dirty="0">
                <a:solidFill>
                  <a:schemeClr val="tx1"/>
                </a:solidFill>
              </a:rPr>
              <a:t> </a:t>
            </a:r>
            <a:r>
              <a:rPr lang="en-US" sz="2400" dirty="0" err="1">
                <a:solidFill>
                  <a:schemeClr val="tx1"/>
                </a:solidFill>
              </a:rPr>
              <a:t>dzīvo</a:t>
            </a:r>
            <a:r>
              <a:rPr lang="en-US" sz="2400" dirty="0">
                <a:solidFill>
                  <a:schemeClr val="tx1"/>
                </a:solidFill>
              </a:rPr>
              <a:t> </a:t>
            </a:r>
            <a:r>
              <a:rPr lang="en-US" sz="2400" dirty="0" err="1">
                <a:solidFill>
                  <a:schemeClr val="tx1"/>
                </a:solidFill>
              </a:rPr>
              <a:t>tikai</a:t>
            </a:r>
            <a:r>
              <a:rPr lang="en-US" sz="2400" dirty="0">
                <a:solidFill>
                  <a:schemeClr val="tx1"/>
                </a:solidFill>
              </a:rPr>
              <a:t> 6 </a:t>
            </a:r>
            <a:r>
              <a:rPr lang="en-US" sz="2400" dirty="0" err="1">
                <a:solidFill>
                  <a:schemeClr val="tx1"/>
                </a:solidFill>
              </a:rPr>
              <a:t>mēnešus</a:t>
            </a:r>
            <a:r>
              <a:rPr lang="en-US" sz="2400" dirty="0">
                <a:solidFill>
                  <a:schemeClr val="tx1"/>
                </a:solidFill>
              </a:rPr>
              <a:t>. </a:t>
            </a:r>
            <a:r>
              <a:rPr lang="en-US" sz="2400" dirty="0" err="1">
                <a:solidFill>
                  <a:schemeClr val="tx1"/>
                </a:solidFill>
              </a:rPr>
              <a:t>Izmantoja</a:t>
            </a:r>
            <a:r>
              <a:rPr lang="en-US" sz="2400" dirty="0">
                <a:solidFill>
                  <a:schemeClr val="tx1"/>
                </a:solidFill>
              </a:rPr>
              <a:t> </a:t>
            </a:r>
            <a:r>
              <a:rPr lang="en-US" sz="2400" dirty="0" err="1">
                <a:solidFill>
                  <a:schemeClr val="tx1"/>
                </a:solidFill>
              </a:rPr>
              <a:t>zēni</a:t>
            </a:r>
            <a:r>
              <a:rPr lang="en-US" sz="2400" dirty="0">
                <a:solidFill>
                  <a:schemeClr val="tx1"/>
                </a:solidFill>
              </a:rPr>
              <a:t>, </a:t>
            </a:r>
            <a:r>
              <a:rPr lang="en-US" sz="2400" dirty="0" err="1">
                <a:solidFill>
                  <a:schemeClr val="tx1"/>
                </a:solidFill>
              </a:rPr>
              <a:t>kas</a:t>
            </a:r>
            <a:r>
              <a:rPr lang="en-US" sz="2400" dirty="0">
                <a:solidFill>
                  <a:schemeClr val="tx1"/>
                </a:solidFill>
              </a:rPr>
              <a:t> </a:t>
            </a:r>
            <a:r>
              <a:rPr lang="en-US" sz="2400" dirty="0" err="1">
                <a:solidFill>
                  <a:schemeClr val="tx1"/>
                </a:solidFill>
              </a:rPr>
              <a:t>arī</a:t>
            </a:r>
            <a:r>
              <a:rPr lang="en-US" sz="2400" dirty="0">
                <a:solidFill>
                  <a:schemeClr val="tx1"/>
                </a:solidFill>
              </a:rPr>
              <a:t> </a:t>
            </a:r>
            <a:r>
              <a:rPr lang="en-US" sz="2400" dirty="0" err="1">
                <a:solidFill>
                  <a:schemeClr val="tx1"/>
                </a:solidFill>
              </a:rPr>
              <a:t>bija</a:t>
            </a:r>
            <a:r>
              <a:rPr lang="en-US" sz="2400" dirty="0">
                <a:solidFill>
                  <a:schemeClr val="tx1"/>
                </a:solidFill>
              </a:rPr>
              <a:t> </a:t>
            </a:r>
            <a:r>
              <a:rPr lang="en-US" sz="2400" dirty="0" err="1">
                <a:solidFill>
                  <a:schemeClr val="tx1"/>
                </a:solidFill>
              </a:rPr>
              <a:t>ievietoti</a:t>
            </a:r>
            <a:r>
              <a:rPr lang="en-US" sz="2400" dirty="0">
                <a:solidFill>
                  <a:schemeClr val="tx1"/>
                </a:solidFill>
              </a:rPr>
              <a:t> </a:t>
            </a:r>
            <a:r>
              <a:rPr lang="en-US" sz="2400" dirty="0" err="1">
                <a:solidFill>
                  <a:schemeClr val="tx1"/>
                </a:solidFill>
              </a:rPr>
              <a:t>šajā</a:t>
            </a:r>
            <a:r>
              <a:rPr lang="en-US" sz="2400" dirty="0">
                <a:solidFill>
                  <a:schemeClr val="tx1"/>
                </a:solidFill>
              </a:rPr>
              <a:t> </a:t>
            </a:r>
            <a:r>
              <a:rPr lang="en-US" sz="2400" dirty="0" err="1">
                <a:solidFill>
                  <a:schemeClr val="tx1"/>
                </a:solidFill>
              </a:rPr>
              <a:t>ģimenē</a:t>
            </a:r>
            <a:r>
              <a:rPr lang="en-US" sz="2400" dirty="0">
                <a:solidFill>
                  <a:schemeClr val="tx1"/>
                </a:solidFill>
              </a:rPr>
              <a:t>.</a:t>
            </a:r>
          </a:p>
          <a:p>
            <a:pPr marL="342900" lvl="1" indent="-342900">
              <a:buFont typeface="Wingdings" panose="05000000000000000000" pitchFamily="2" charset="2"/>
              <a:buChar char="Ø"/>
            </a:pPr>
            <a:r>
              <a:rPr lang="en-US" sz="2400" dirty="0" err="1">
                <a:solidFill>
                  <a:schemeClr val="tx1"/>
                </a:solidFill>
              </a:rPr>
              <a:t>Ģimenē</a:t>
            </a:r>
            <a:r>
              <a:rPr lang="en-US" sz="2400" dirty="0">
                <a:solidFill>
                  <a:schemeClr val="tx1"/>
                </a:solidFill>
              </a:rPr>
              <a:t> </a:t>
            </a:r>
            <a:r>
              <a:rPr lang="en-US" sz="2400" dirty="0" err="1">
                <a:solidFill>
                  <a:srgbClr val="0070C0"/>
                </a:solidFill>
              </a:rPr>
              <a:t>seksualizēta</a:t>
            </a:r>
            <a:r>
              <a:rPr lang="en-US" sz="2400" dirty="0">
                <a:solidFill>
                  <a:srgbClr val="0070C0"/>
                </a:solidFill>
              </a:rPr>
              <a:t> vide</a:t>
            </a:r>
            <a:r>
              <a:rPr lang="en-US" sz="2400" dirty="0">
                <a:solidFill>
                  <a:schemeClr val="tx1"/>
                </a:solidFill>
              </a:rPr>
              <a:t>. </a:t>
            </a:r>
            <a:r>
              <a:rPr lang="en-US" sz="2400" dirty="0" err="1">
                <a:solidFill>
                  <a:schemeClr val="tx1"/>
                </a:solidFill>
              </a:rPr>
              <a:t>Tēvs</a:t>
            </a:r>
            <a:r>
              <a:rPr lang="en-US" sz="2400" dirty="0">
                <a:solidFill>
                  <a:schemeClr val="tx1"/>
                </a:solidFill>
              </a:rPr>
              <a:t> </a:t>
            </a:r>
            <a:r>
              <a:rPr lang="en-US" sz="2400" dirty="0" err="1">
                <a:solidFill>
                  <a:schemeClr val="tx1"/>
                </a:solidFill>
              </a:rPr>
              <a:t>skatās</a:t>
            </a:r>
            <a:r>
              <a:rPr lang="en-US" sz="2400" dirty="0">
                <a:solidFill>
                  <a:schemeClr val="tx1"/>
                </a:solidFill>
              </a:rPr>
              <a:t> un pats </a:t>
            </a:r>
            <a:r>
              <a:rPr lang="en-US" sz="2400" dirty="0" err="1">
                <a:solidFill>
                  <a:schemeClr val="tx1"/>
                </a:solidFill>
              </a:rPr>
              <a:t>veido</a:t>
            </a:r>
            <a:r>
              <a:rPr lang="en-US" sz="2400" dirty="0">
                <a:solidFill>
                  <a:schemeClr val="tx1"/>
                </a:solidFill>
              </a:rPr>
              <a:t> </a:t>
            </a:r>
            <a:r>
              <a:rPr lang="en-US" sz="2400" dirty="0" err="1">
                <a:solidFill>
                  <a:schemeClr val="tx1"/>
                </a:solidFill>
              </a:rPr>
              <a:t>pornogrāfiskus</a:t>
            </a:r>
            <a:r>
              <a:rPr lang="en-US" sz="2400" dirty="0">
                <a:solidFill>
                  <a:schemeClr val="tx1"/>
                </a:solidFill>
              </a:rPr>
              <a:t> </a:t>
            </a:r>
            <a:r>
              <a:rPr lang="en-US" sz="2400" dirty="0" err="1">
                <a:solidFill>
                  <a:schemeClr val="tx1"/>
                </a:solidFill>
              </a:rPr>
              <a:t>materiālus</a:t>
            </a:r>
            <a:r>
              <a:rPr lang="en-US" sz="2400" dirty="0">
                <a:solidFill>
                  <a:schemeClr val="tx1"/>
                </a:solidFill>
              </a:rPr>
              <a:t> </a:t>
            </a:r>
            <a:r>
              <a:rPr lang="en-US" sz="2400" dirty="0" err="1">
                <a:solidFill>
                  <a:schemeClr val="tx1"/>
                </a:solidFill>
              </a:rPr>
              <a:t>bērnu</a:t>
            </a:r>
            <a:r>
              <a:rPr lang="en-US" sz="2400" dirty="0">
                <a:solidFill>
                  <a:schemeClr val="tx1"/>
                </a:solidFill>
              </a:rPr>
              <a:t> </a:t>
            </a:r>
            <a:r>
              <a:rPr lang="en-US" sz="2400" dirty="0" err="1">
                <a:solidFill>
                  <a:schemeClr val="tx1"/>
                </a:solidFill>
              </a:rPr>
              <a:t>klātbūtnē</a:t>
            </a:r>
            <a:r>
              <a:rPr lang="en-US" sz="2400" dirty="0">
                <a:solidFill>
                  <a:schemeClr val="tx1"/>
                </a:solidFill>
              </a:rPr>
              <a:t>. </a:t>
            </a:r>
            <a:r>
              <a:rPr lang="en-US" sz="2400" dirty="0" err="1">
                <a:solidFill>
                  <a:schemeClr val="tx1"/>
                </a:solidFill>
              </a:rPr>
              <a:t>Mammai</a:t>
            </a:r>
            <a:r>
              <a:rPr lang="en-US" sz="2400" dirty="0">
                <a:solidFill>
                  <a:schemeClr val="tx1"/>
                </a:solidFill>
              </a:rPr>
              <a:t> </a:t>
            </a:r>
            <a:r>
              <a:rPr lang="en-US" sz="2400" dirty="0" err="1">
                <a:solidFill>
                  <a:schemeClr val="tx1"/>
                </a:solidFill>
              </a:rPr>
              <a:t>psihiska</a:t>
            </a:r>
            <a:r>
              <a:rPr lang="en-US" sz="2400" dirty="0">
                <a:solidFill>
                  <a:schemeClr val="tx1"/>
                </a:solidFill>
              </a:rPr>
              <a:t> </a:t>
            </a:r>
            <a:r>
              <a:rPr lang="en-US" sz="2400" dirty="0" err="1">
                <a:solidFill>
                  <a:schemeClr val="tx1"/>
                </a:solidFill>
              </a:rPr>
              <a:t>saslimšana</a:t>
            </a:r>
            <a:r>
              <a:rPr lang="en-US" sz="2400" dirty="0">
                <a:solidFill>
                  <a:schemeClr val="tx1"/>
                </a:solidFill>
              </a:rPr>
              <a:t>. </a:t>
            </a:r>
            <a:r>
              <a:rPr lang="en-US" sz="2400" dirty="0" err="1">
                <a:solidFill>
                  <a:schemeClr val="tx1"/>
                </a:solidFill>
              </a:rPr>
              <a:t>Vecāki</a:t>
            </a:r>
            <a:r>
              <a:rPr lang="en-US" sz="2400" dirty="0">
                <a:solidFill>
                  <a:schemeClr val="tx1"/>
                </a:solidFill>
              </a:rPr>
              <a:t> </a:t>
            </a:r>
            <a:r>
              <a:rPr lang="en-US" sz="2400" dirty="0" err="1">
                <a:solidFill>
                  <a:schemeClr val="tx1"/>
                </a:solidFill>
              </a:rPr>
              <a:t>savstarpēji</a:t>
            </a:r>
            <a:r>
              <a:rPr lang="en-US" sz="2400" dirty="0">
                <a:solidFill>
                  <a:schemeClr val="tx1"/>
                </a:solidFill>
              </a:rPr>
              <a:t> </a:t>
            </a:r>
            <a:r>
              <a:rPr lang="en-US" sz="2400" dirty="0" err="1">
                <a:solidFill>
                  <a:schemeClr val="tx1"/>
                </a:solidFill>
              </a:rPr>
              <a:t>konflilktē</a:t>
            </a:r>
            <a:r>
              <a:rPr lang="en-US" sz="2400" dirty="0">
                <a:solidFill>
                  <a:schemeClr val="tx1"/>
                </a:solidFill>
              </a:rPr>
              <a:t>. </a:t>
            </a:r>
            <a:r>
              <a:rPr lang="en-US" sz="2400" dirty="0" err="1">
                <a:solidFill>
                  <a:schemeClr val="tx1"/>
                </a:solidFill>
              </a:rPr>
              <a:t>Bērni</a:t>
            </a:r>
            <a:r>
              <a:rPr lang="en-US" sz="2400" dirty="0">
                <a:solidFill>
                  <a:schemeClr val="tx1"/>
                </a:solidFill>
              </a:rPr>
              <a:t> </a:t>
            </a:r>
            <a:r>
              <a:rPr lang="en-US" sz="2400" dirty="0" err="1">
                <a:solidFill>
                  <a:schemeClr val="tx1"/>
                </a:solidFill>
              </a:rPr>
              <a:t>novārtā</a:t>
            </a:r>
            <a:r>
              <a:rPr lang="en-US" sz="2400" dirty="0">
                <a:solidFill>
                  <a:schemeClr val="tx1"/>
                </a:solidFill>
              </a:rPr>
              <a:t> </a:t>
            </a:r>
            <a:r>
              <a:rPr lang="en-US" sz="2400" dirty="0" err="1">
                <a:solidFill>
                  <a:schemeClr val="tx1"/>
                </a:solidFill>
              </a:rPr>
              <a:t>pamesti</a:t>
            </a:r>
            <a:r>
              <a:rPr lang="en-US" sz="2400" dirty="0">
                <a:solidFill>
                  <a:schemeClr val="tx1"/>
                </a:solidFill>
              </a:rPr>
              <a:t>.</a:t>
            </a:r>
          </a:p>
          <a:p>
            <a:pPr marL="342900" lvl="1" indent="-342900">
              <a:buFont typeface="Wingdings" panose="05000000000000000000" pitchFamily="2" charset="2"/>
              <a:buChar char="Ø"/>
            </a:pPr>
            <a:r>
              <a:rPr lang="en-US" sz="2400" dirty="0" err="1">
                <a:solidFill>
                  <a:schemeClr val="tx1"/>
                </a:solidFill>
              </a:rPr>
              <a:t>Ģimenē</a:t>
            </a:r>
            <a:r>
              <a:rPr lang="en-US" sz="2400" dirty="0">
                <a:solidFill>
                  <a:schemeClr val="tx1"/>
                </a:solidFill>
              </a:rPr>
              <a:t> </a:t>
            </a:r>
            <a:r>
              <a:rPr lang="en-US" sz="2400" dirty="0" err="1">
                <a:solidFill>
                  <a:schemeClr val="tx1"/>
                </a:solidFill>
              </a:rPr>
              <a:t>vecāki</a:t>
            </a:r>
            <a:r>
              <a:rPr lang="en-US" sz="2400" dirty="0">
                <a:solidFill>
                  <a:schemeClr val="tx1"/>
                </a:solidFill>
              </a:rPr>
              <a:t> </a:t>
            </a:r>
            <a:r>
              <a:rPr lang="en-US" sz="2400" dirty="0" err="1">
                <a:solidFill>
                  <a:srgbClr val="0070C0"/>
                </a:solidFill>
              </a:rPr>
              <a:t>konfliktē</a:t>
            </a:r>
            <a:r>
              <a:rPr lang="en-US" sz="2400" dirty="0">
                <a:solidFill>
                  <a:schemeClr val="tx1"/>
                </a:solidFill>
              </a:rPr>
              <a:t> </a:t>
            </a:r>
            <a:r>
              <a:rPr lang="en-US" sz="2400" dirty="0" err="1">
                <a:solidFill>
                  <a:schemeClr val="tx1"/>
                </a:solidFill>
              </a:rPr>
              <a:t>savā</a:t>
            </a:r>
            <a:r>
              <a:rPr lang="en-US" sz="2400" dirty="0">
                <a:solidFill>
                  <a:schemeClr val="tx1"/>
                </a:solidFill>
              </a:rPr>
              <a:t> </a:t>
            </a:r>
            <a:r>
              <a:rPr lang="en-US" sz="2400" dirty="0" err="1">
                <a:solidFill>
                  <a:schemeClr val="tx1"/>
                </a:solidFill>
              </a:rPr>
              <a:t>starpā</a:t>
            </a:r>
            <a:r>
              <a:rPr lang="en-US" sz="2400" dirty="0">
                <a:solidFill>
                  <a:schemeClr val="tx1"/>
                </a:solidFill>
              </a:rPr>
              <a:t>, </a:t>
            </a:r>
            <a:r>
              <a:rPr lang="en-US" sz="2400" dirty="0" err="1">
                <a:solidFill>
                  <a:schemeClr val="tx1"/>
                </a:solidFill>
              </a:rPr>
              <a:t>bērni</a:t>
            </a:r>
            <a:r>
              <a:rPr lang="en-US" sz="2400" dirty="0">
                <a:solidFill>
                  <a:schemeClr val="tx1"/>
                </a:solidFill>
              </a:rPr>
              <a:t> </a:t>
            </a:r>
            <a:r>
              <a:rPr lang="en-US" sz="2400" dirty="0" err="1">
                <a:solidFill>
                  <a:schemeClr val="tx1"/>
                </a:solidFill>
              </a:rPr>
              <a:t>ar</a:t>
            </a:r>
            <a:r>
              <a:rPr lang="en-US" sz="2400" dirty="0">
                <a:solidFill>
                  <a:schemeClr val="tx1"/>
                </a:solidFill>
              </a:rPr>
              <a:t> </a:t>
            </a:r>
            <a:r>
              <a:rPr lang="en-US" sz="2400" dirty="0" err="1">
                <a:solidFill>
                  <a:schemeClr val="tx1"/>
                </a:solidFill>
              </a:rPr>
              <a:t>mammu</a:t>
            </a:r>
            <a:r>
              <a:rPr lang="en-US" sz="2400" dirty="0">
                <a:solidFill>
                  <a:schemeClr val="tx1"/>
                </a:solidFill>
              </a:rPr>
              <a:t>.</a:t>
            </a:r>
          </a:p>
          <a:p>
            <a:pPr marL="342900" lvl="1" indent="-342900">
              <a:buFont typeface="Wingdings" panose="05000000000000000000" pitchFamily="2" charset="2"/>
              <a:buChar char="Ø"/>
            </a:pPr>
            <a:r>
              <a:rPr lang="en-US" sz="2400" dirty="0" err="1">
                <a:solidFill>
                  <a:schemeClr val="tx1"/>
                </a:solidFill>
              </a:rPr>
              <a:t>Meitene</a:t>
            </a:r>
            <a:r>
              <a:rPr lang="en-US" sz="2400" dirty="0">
                <a:solidFill>
                  <a:schemeClr val="tx1"/>
                </a:solidFill>
              </a:rPr>
              <a:t> </a:t>
            </a:r>
            <a:r>
              <a:rPr lang="en-US" sz="2400" dirty="0" err="1">
                <a:solidFill>
                  <a:schemeClr val="tx1"/>
                </a:solidFill>
              </a:rPr>
              <a:t>adoptēta</a:t>
            </a:r>
            <a:r>
              <a:rPr lang="en-US" sz="2400" dirty="0">
                <a:solidFill>
                  <a:schemeClr val="tx1"/>
                </a:solidFill>
              </a:rPr>
              <a:t>. </a:t>
            </a:r>
            <a:r>
              <a:rPr lang="en-US" sz="2400" dirty="0" err="1">
                <a:solidFill>
                  <a:schemeClr val="tx1"/>
                </a:solidFill>
              </a:rPr>
              <a:t>Pirms</a:t>
            </a:r>
            <a:r>
              <a:rPr lang="en-US" sz="2400" dirty="0">
                <a:solidFill>
                  <a:schemeClr val="tx1"/>
                </a:solidFill>
              </a:rPr>
              <a:t> </a:t>
            </a:r>
            <a:r>
              <a:rPr lang="en-US" sz="2400" dirty="0" err="1">
                <a:solidFill>
                  <a:schemeClr val="tx1"/>
                </a:solidFill>
              </a:rPr>
              <a:t>adopcijas</a:t>
            </a:r>
            <a:r>
              <a:rPr lang="en-US" sz="2400" dirty="0">
                <a:solidFill>
                  <a:schemeClr val="tx1"/>
                </a:solidFill>
              </a:rPr>
              <a:t> </a:t>
            </a:r>
            <a:r>
              <a:rPr lang="en-US" sz="2400" dirty="0" err="1">
                <a:solidFill>
                  <a:schemeClr val="tx1"/>
                </a:solidFill>
              </a:rPr>
              <a:t>seksuāli</a:t>
            </a:r>
            <a:r>
              <a:rPr lang="en-US" sz="2400" dirty="0">
                <a:solidFill>
                  <a:schemeClr val="tx1"/>
                </a:solidFill>
              </a:rPr>
              <a:t> </a:t>
            </a:r>
            <a:r>
              <a:rPr lang="en-US" sz="2400" dirty="0" err="1">
                <a:solidFill>
                  <a:schemeClr val="tx1"/>
                </a:solidFill>
              </a:rPr>
              <a:t>izmantota</a:t>
            </a:r>
            <a:r>
              <a:rPr lang="en-US" sz="2400" dirty="0">
                <a:solidFill>
                  <a:schemeClr val="tx1"/>
                </a:solidFill>
              </a:rPr>
              <a:t> </a:t>
            </a:r>
            <a:r>
              <a:rPr lang="en-US" sz="2400" dirty="0" err="1">
                <a:solidFill>
                  <a:srgbClr val="0070C0"/>
                </a:solidFill>
              </a:rPr>
              <a:t>bioloģiskajā</a:t>
            </a:r>
            <a:r>
              <a:rPr lang="en-US" sz="2400" dirty="0">
                <a:solidFill>
                  <a:srgbClr val="0070C0"/>
                </a:solidFill>
              </a:rPr>
              <a:t> </a:t>
            </a:r>
            <a:r>
              <a:rPr lang="en-US" sz="2400" dirty="0" err="1">
                <a:solidFill>
                  <a:srgbClr val="0070C0"/>
                </a:solidFill>
              </a:rPr>
              <a:t>ģimenē</a:t>
            </a:r>
            <a:r>
              <a:rPr lang="en-US" sz="2400" dirty="0">
                <a:solidFill>
                  <a:schemeClr val="tx1"/>
                </a:solidFill>
              </a:rPr>
              <a:t>.</a:t>
            </a:r>
          </a:p>
          <a:p>
            <a:pPr marL="0" indent="0">
              <a:buFontTx/>
              <a:buNone/>
            </a:pPr>
            <a:endParaRPr lang="en-US" dirty="0"/>
          </a:p>
        </p:txBody>
      </p:sp>
    </p:spTree>
    <p:extLst>
      <p:ext uri="{BB962C8B-B14F-4D97-AF65-F5344CB8AC3E}">
        <p14:creationId xmlns:p14="http://schemas.microsoft.com/office/powerpoint/2010/main" val="233340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D94A177-CE11-41FA-9759-FF3CF428E131}"/>
              </a:ext>
            </a:extLst>
          </p:cNvPr>
          <p:cNvSpPr>
            <a:spLocks noGrp="1" noChangeArrowheads="1"/>
          </p:cNvSpPr>
          <p:nvPr>
            <p:ph type="title"/>
          </p:nvPr>
        </p:nvSpPr>
        <p:spPr/>
        <p:txBody>
          <a:bodyPr>
            <a:normAutofit/>
          </a:bodyPr>
          <a:lstStyle/>
          <a:p>
            <a:r>
              <a:rPr lang="en-GB" altLang="en-US" sz="4300" dirty="0">
                <a:solidFill>
                  <a:schemeClr val="tx1"/>
                </a:solidFill>
              </a:rPr>
              <a:t>KSU </a:t>
            </a:r>
            <a:r>
              <a:rPr lang="en-GB" altLang="en-US" sz="4300" dirty="0" err="1">
                <a:solidFill>
                  <a:schemeClr val="tx1"/>
                </a:solidFill>
              </a:rPr>
              <a:t>definīcija</a:t>
            </a:r>
            <a:r>
              <a:rPr lang="en-GB" altLang="en-US" sz="4300" dirty="0">
                <a:solidFill>
                  <a:schemeClr val="tx1"/>
                </a:solidFill>
              </a:rPr>
              <a:t> (1)</a:t>
            </a:r>
            <a:br>
              <a:rPr lang="en-GB" altLang="en-US" b="1" dirty="0">
                <a:solidFill>
                  <a:schemeClr val="tx1"/>
                </a:solidFill>
              </a:rPr>
            </a:br>
            <a:r>
              <a:rPr lang="en-GB" altLang="en-US" sz="2400" dirty="0">
                <a:solidFill>
                  <a:schemeClr val="tx1"/>
                </a:solidFill>
              </a:rPr>
              <a:t>NICE</a:t>
            </a:r>
            <a:r>
              <a:rPr lang="lv-LV" altLang="en-US" sz="2400" dirty="0">
                <a:solidFill>
                  <a:schemeClr val="tx1"/>
                </a:solidFill>
              </a:rPr>
              <a:t> (National </a:t>
            </a:r>
            <a:r>
              <a:rPr lang="lv-LV" altLang="en-US" sz="2400" dirty="0" err="1">
                <a:solidFill>
                  <a:schemeClr val="tx1"/>
                </a:solidFill>
              </a:rPr>
              <a:t>institute</a:t>
            </a:r>
            <a:r>
              <a:rPr lang="lv-LV" altLang="en-US" sz="2400" dirty="0">
                <a:solidFill>
                  <a:schemeClr val="tx1"/>
                </a:solidFill>
              </a:rPr>
              <a:t> </a:t>
            </a:r>
            <a:r>
              <a:rPr lang="lv-LV" altLang="en-US" sz="2400" dirty="0" err="1">
                <a:solidFill>
                  <a:schemeClr val="tx1"/>
                </a:solidFill>
              </a:rPr>
              <a:t>for</a:t>
            </a:r>
            <a:r>
              <a:rPr lang="lv-LV" altLang="en-US" sz="2400" dirty="0">
                <a:solidFill>
                  <a:schemeClr val="tx1"/>
                </a:solidFill>
              </a:rPr>
              <a:t> </a:t>
            </a:r>
            <a:r>
              <a:rPr lang="lv-LV" altLang="en-US" sz="2400" dirty="0" err="1">
                <a:solidFill>
                  <a:schemeClr val="tx1"/>
                </a:solidFill>
              </a:rPr>
              <a:t>Clinical</a:t>
            </a:r>
            <a:r>
              <a:rPr lang="lv-LV" altLang="en-US" sz="2400" dirty="0">
                <a:solidFill>
                  <a:schemeClr val="tx1"/>
                </a:solidFill>
              </a:rPr>
              <a:t> </a:t>
            </a:r>
            <a:r>
              <a:rPr lang="lv-LV" altLang="en-US" sz="2400" dirty="0" err="1">
                <a:solidFill>
                  <a:schemeClr val="tx1"/>
                </a:solidFill>
              </a:rPr>
              <a:t>Excellence</a:t>
            </a:r>
            <a:r>
              <a:rPr lang="lv-LV" altLang="en-US" sz="2400" dirty="0">
                <a:solidFill>
                  <a:schemeClr val="tx1"/>
                </a:solidFill>
              </a:rPr>
              <a:t>)</a:t>
            </a:r>
            <a:r>
              <a:rPr lang="en-GB" altLang="en-US" sz="2400" dirty="0">
                <a:solidFill>
                  <a:schemeClr val="tx1"/>
                </a:solidFill>
              </a:rPr>
              <a:t> </a:t>
            </a:r>
            <a:r>
              <a:rPr lang="lv-LV" altLang="en-US" sz="2400" dirty="0">
                <a:solidFill>
                  <a:schemeClr val="tx1"/>
                </a:solidFill>
              </a:rPr>
              <a:t>vadlīnijas </a:t>
            </a:r>
            <a:r>
              <a:rPr lang="en-GB" altLang="en-US" sz="2400" dirty="0">
                <a:solidFill>
                  <a:schemeClr val="tx1"/>
                </a:solidFill>
              </a:rPr>
              <a:t>2017  </a:t>
            </a:r>
          </a:p>
        </p:txBody>
      </p:sp>
      <p:sp>
        <p:nvSpPr>
          <p:cNvPr id="16387" name="Content Placeholder 2">
            <a:extLst>
              <a:ext uri="{FF2B5EF4-FFF2-40B4-BE49-F238E27FC236}">
                <a16:creationId xmlns:a16="http://schemas.microsoft.com/office/drawing/2014/main" id="{ADD6327B-D465-4CBE-835C-D15A15C90303}"/>
              </a:ext>
            </a:extLst>
          </p:cNvPr>
          <p:cNvSpPr>
            <a:spLocks noGrp="1" noChangeArrowheads="1"/>
          </p:cNvSpPr>
          <p:nvPr>
            <p:ph idx="1"/>
          </p:nvPr>
        </p:nvSpPr>
        <p:spPr/>
        <p:txBody>
          <a:bodyPr/>
          <a:lstStyle/>
          <a:p>
            <a:pPr marL="0" indent="0" algn="just">
              <a:buFontTx/>
              <a:buNone/>
            </a:pPr>
            <a:r>
              <a:rPr lang="lv-LV" altLang="en-US" sz="3200" dirty="0">
                <a:solidFill>
                  <a:schemeClr val="tx1"/>
                </a:solidFill>
              </a:rPr>
              <a:t>Viens vai vairāki bērni iesaistās seksuālās diskusijās vai darbībās, kas nav atbilstošas viņu vecumam vai attīstības stadijai.</a:t>
            </a:r>
            <a:r>
              <a:rPr lang="en-GB" altLang="en-US" sz="3200" dirty="0">
                <a:solidFill>
                  <a:schemeClr val="tx1"/>
                </a:solidFill>
              </a:rPr>
              <a:t> T</a:t>
            </a:r>
            <a:r>
              <a:rPr lang="lv-LV" altLang="en-US" sz="3200" dirty="0" err="1">
                <a:solidFill>
                  <a:schemeClr val="tx1"/>
                </a:solidFill>
              </a:rPr>
              <a:t>ās</a:t>
            </a:r>
            <a:r>
              <a:rPr lang="lv-LV" altLang="en-US" sz="3200" dirty="0">
                <a:solidFill>
                  <a:schemeClr val="tx1"/>
                </a:solidFill>
              </a:rPr>
              <a:t> var variēt no nepārprotamu/atklātu seksuālu vārdu un frāžu izmantošanas līdz seksuālam aktam/penetrācijai ar citiem bērniem</a:t>
            </a:r>
            <a:r>
              <a:rPr lang="en-US" altLang="en-US" sz="3200" dirty="0">
                <a:solidFill>
                  <a:schemeClr val="tx1"/>
                </a:solidFill>
              </a:rPr>
              <a:t> </a:t>
            </a:r>
            <a:r>
              <a:rPr lang="en-US" altLang="en-US" sz="3200" dirty="0" err="1">
                <a:solidFill>
                  <a:schemeClr val="tx1"/>
                </a:solidFill>
              </a:rPr>
              <a:t>vai</a:t>
            </a:r>
            <a:r>
              <a:rPr lang="en-US" altLang="en-US" sz="3200" dirty="0">
                <a:solidFill>
                  <a:schemeClr val="tx1"/>
                </a:solidFill>
              </a:rPr>
              <a:t> </a:t>
            </a:r>
            <a:r>
              <a:rPr lang="en-US" altLang="en-US" sz="3200" dirty="0" err="1">
                <a:solidFill>
                  <a:schemeClr val="tx1"/>
                </a:solidFill>
              </a:rPr>
              <a:t>pieaugušajiem</a:t>
            </a:r>
            <a:r>
              <a:rPr lang="en-GB" altLang="en-US" sz="3200" dirty="0">
                <a:solidFill>
                  <a:schemeClr val="tx1"/>
                </a:solidFill>
              </a:rPr>
              <a:t> (</a:t>
            </a:r>
            <a:r>
              <a:rPr lang="lv-LV" altLang="en-US" sz="3200" dirty="0">
                <a:solidFill>
                  <a:schemeClr val="tx1"/>
                </a:solidFill>
              </a:rPr>
              <a:t>Kaitējoša seksuāla uzvedība, </a:t>
            </a:r>
            <a:r>
              <a:rPr lang="en-GB" altLang="en-US" sz="3200" dirty="0">
                <a:solidFill>
                  <a:schemeClr val="tx1"/>
                </a:solidFill>
              </a:rPr>
              <a:t>NSPCC). </a:t>
            </a:r>
            <a:endParaRPr lang="lv-LV" altLang="en-US" sz="3200" dirty="0">
              <a:solidFill>
                <a:schemeClr val="tx1"/>
              </a:solidFill>
            </a:endParaRPr>
          </a:p>
          <a:p>
            <a:pPr marL="0" indent="0">
              <a:buFontTx/>
              <a:buNone/>
            </a:pPr>
            <a:endParaRPr lang="lv-LV" altLang="en-US" dirty="0"/>
          </a:p>
          <a:p>
            <a:pPr marL="0" indent="0">
              <a:buFontTx/>
              <a:buNone/>
            </a:pPr>
            <a:endParaRPr lang="en-GB" altLang="en-US" dirty="0"/>
          </a:p>
        </p:txBody>
      </p:sp>
    </p:spTree>
    <p:extLst>
      <p:ext uri="{BB962C8B-B14F-4D97-AF65-F5344CB8AC3E}">
        <p14:creationId xmlns:p14="http://schemas.microsoft.com/office/powerpoint/2010/main" val="355971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098" y="515155"/>
            <a:ext cx="8108747" cy="818695"/>
          </a:xfrm>
        </p:spPr>
        <p:txBody>
          <a:bodyPr>
            <a:normAutofit fontScale="90000"/>
          </a:bodyPr>
          <a:lstStyle/>
          <a:p>
            <a:r>
              <a:rPr lang="en-US" sz="2100" dirty="0">
                <a:solidFill>
                  <a:schemeClr val="tx2"/>
                </a:solidFill>
              </a:rPr>
              <a:t> </a:t>
            </a:r>
            <a:br>
              <a:rPr lang="en-US" sz="2100" dirty="0">
                <a:solidFill>
                  <a:schemeClr val="tx2"/>
                </a:solidFill>
              </a:rPr>
            </a:br>
            <a:br>
              <a:rPr lang="en-US" sz="2100" dirty="0">
                <a:solidFill>
                  <a:schemeClr val="tx2"/>
                </a:solidFill>
              </a:rPr>
            </a:br>
            <a:br>
              <a:rPr lang="en-US" sz="2100" dirty="0">
                <a:solidFill>
                  <a:schemeClr val="tx2"/>
                </a:solidFill>
              </a:rPr>
            </a:br>
            <a:br>
              <a:rPr lang="en-US" sz="2100" dirty="0">
                <a:solidFill>
                  <a:schemeClr val="tx2"/>
                </a:solidFill>
              </a:rPr>
            </a:br>
            <a:br>
              <a:rPr lang="en-US" sz="2100" dirty="0">
                <a:solidFill>
                  <a:schemeClr val="tx2"/>
                </a:solidFill>
              </a:rPr>
            </a:br>
            <a:br>
              <a:rPr lang="en-US" sz="2100" dirty="0">
                <a:solidFill>
                  <a:schemeClr val="tx2"/>
                </a:solidFill>
              </a:rPr>
            </a:br>
            <a:r>
              <a:rPr lang="en-GB" altLang="en-US" dirty="0">
                <a:solidFill>
                  <a:schemeClr val="tx1"/>
                </a:solidFill>
              </a:rPr>
              <a:t>KSU </a:t>
            </a:r>
            <a:r>
              <a:rPr lang="en-GB" altLang="en-US" dirty="0" err="1">
                <a:solidFill>
                  <a:schemeClr val="tx1"/>
                </a:solidFill>
              </a:rPr>
              <a:t>definīcija</a:t>
            </a:r>
            <a:r>
              <a:rPr lang="en-GB" altLang="en-US" dirty="0">
                <a:solidFill>
                  <a:schemeClr val="tx1"/>
                </a:solidFill>
              </a:rPr>
              <a:t> (2)</a:t>
            </a:r>
            <a:endParaRPr lang="en-US" dirty="0">
              <a:solidFill>
                <a:schemeClr val="tx2"/>
              </a:solidFill>
            </a:endParaRPr>
          </a:p>
        </p:txBody>
      </p:sp>
      <p:sp>
        <p:nvSpPr>
          <p:cNvPr id="3" name="Content Placeholder 2"/>
          <p:cNvSpPr>
            <a:spLocks noGrp="1"/>
          </p:cNvSpPr>
          <p:nvPr>
            <p:ph idx="1"/>
          </p:nvPr>
        </p:nvSpPr>
        <p:spPr>
          <a:xfrm>
            <a:off x="331839" y="2017601"/>
            <a:ext cx="8664243" cy="3808337"/>
          </a:xfrm>
        </p:spPr>
        <p:txBody>
          <a:bodyPr>
            <a:normAutofit/>
          </a:bodyPr>
          <a:lstStyle/>
          <a:p>
            <a:pPr algn="just">
              <a:lnSpc>
                <a:spcPct val="100000"/>
              </a:lnSpc>
            </a:pPr>
            <a:r>
              <a:rPr lang="lv-LV" sz="2400" dirty="0" err="1">
                <a:solidFill>
                  <a:schemeClr val="tx1"/>
                </a:solidFill>
              </a:rPr>
              <a:t>Kaitējoš</a:t>
            </a:r>
            <a:r>
              <a:rPr lang="en-US" sz="2400" dirty="0">
                <a:solidFill>
                  <a:schemeClr val="tx1"/>
                </a:solidFill>
              </a:rPr>
              <a:t>a</a:t>
            </a:r>
            <a:r>
              <a:rPr lang="lv-LV" sz="2400" dirty="0">
                <a:solidFill>
                  <a:schemeClr val="tx1"/>
                </a:solidFill>
              </a:rPr>
              <a:t> seksuālā uzvedība ir </a:t>
            </a:r>
            <a:r>
              <a:rPr lang="en-US" sz="2400" dirty="0" err="1">
                <a:solidFill>
                  <a:schemeClr val="tx1"/>
                </a:solidFill>
              </a:rPr>
              <a:t>tāda</a:t>
            </a:r>
            <a:r>
              <a:rPr lang="en-US" sz="2400" dirty="0">
                <a:solidFill>
                  <a:schemeClr val="tx1"/>
                </a:solidFill>
              </a:rPr>
              <a:t> </a:t>
            </a:r>
            <a:r>
              <a:rPr lang="lv-LV" sz="2400" dirty="0">
                <a:solidFill>
                  <a:schemeClr val="tx1"/>
                </a:solidFill>
              </a:rPr>
              <a:t>uzvedība, ko pauž bērni vai jaunieši, kuri </a:t>
            </a:r>
            <a:r>
              <a:rPr lang="lv-LV" sz="2400" dirty="0">
                <a:solidFill>
                  <a:srgbClr val="0070C0"/>
                </a:solidFill>
              </a:rPr>
              <a:t>nav</a:t>
            </a:r>
            <a:r>
              <a:rPr lang="lv-LV" sz="2400" dirty="0">
                <a:solidFill>
                  <a:schemeClr val="tx1"/>
                </a:solidFill>
              </a:rPr>
              <a:t> sasnieguši </a:t>
            </a:r>
            <a:r>
              <a:rPr lang="lv-LV" sz="2400" dirty="0">
                <a:solidFill>
                  <a:srgbClr val="0070C0"/>
                </a:solidFill>
              </a:rPr>
              <a:t>18 </a:t>
            </a:r>
            <a:r>
              <a:rPr lang="lv-LV" sz="2400" dirty="0">
                <a:solidFill>
                  <a:schemeClr val="tx1"/>
                </a:solidFill>
              </a:rPr>
              <a:t>gadu vecumu un kuru uzvedība nav atbilstoša vecumposmam; tā ir </a:t>
            </a:r>
            <a:r>
              <a:rPr lang="lv-LV" sz="2400" dirty="0">
                <a:solidFill>
                  <a:srgbClr val="0070C0"/>
                </a:solidFill>
              </a:rPr>
              <a:t>kaitējoša pašam </a:t>
            </a:r>
            <a:r>
              <a:rPr lang="lv-LV" sz="2400" dirty="0">
                <a:solidFill>
                  <a:schemeClr val="tx1"/>
                </a:solidFill>
              </a:rPr>
              <a:t>bērnam vai </a:t>
            </a:r>
            <a:r>
              <a:rPr lang="lv-LV" sz="2400" dirty="0">
                <a:solidFill>
                  <a:srgbClr val="0070C0"/>
                </a:solidFill>
              </a:rPr>
              <a:t>citiem</a:t>
            </a:r>
            <a:r>
              <a:rPr lang="lv-LV" sz="2400" dirty="0">
                <a:solidFill>
                  <a:schemeClr val="tx1"/>
                </a:solidFill>
              </a:rPr>
              <a:t>, vai ir vardarbīga pret citiem bērniem, jauniešiem vai pieaugušajiem (</a:t>
            </a:r>
            <a:r>
              <a:rPr lang="lv-LV" sz="2400" dirty="0" err="1">
                <a:solidFill>
                  <a:schemeClr val="tx1"/>
                </a:solidFill>
              </a:rPr>
              <a:t>Hackett</a:t>
            </a:r>
            <a:r>
              <a:rPr lang="lv-LV" sz="2400" dirty="0">
                <a:solidFill>
                  <a:schemeClr val="tx1"/>
                </a:solidFill>
              </a:rPr>
              <a:t>, 2014; 2016).</a:t>
            </a:r>
          </a:p>
          <a:p>
            <a:pPr algn="just">
              <a:lnSpc>
                <a:spcPct val="100000"/>
              </a:lnSpc>
            </a:pPr>
            <a:r>
              <a:rPr lang="lv-LV" sz="2400" dirty="0">
                <a:solidFill>
                  <a:schemeClr val="tx1"/>
                </a:solidFill>
              </a:rPr>
              <a:t>Jauni cilvēki, kuriem ir jebkāda vara par otru (vecums, emocionālais briedums, dzimums, fiziskais spēks, intelekts) ar kuriem viņi iesaistās jebkādā seksuālajā aktivitātē izmantojot savu varu, padarot otru par seksuālas ekspluatācijas upuri (</a:t>
            </a:r>
            <a:r>
              <a:rPr lang="lv-LV" sz="2400" dirty="0" err="1">
                <a:solidFill>
                  <a:schemeClr val="tx1"/>
                </a:solidFill>
              </a:rPr>
              <a:t>Calder</a:t>
            </a:r>
            <a:r>
              <a:rPr lang="lv-LV" sz="2400" dirty="0">
                <a:solidFill>
                  <a:schemeClr val="tx1"/>
                </a:solidFill>
              </a:rPr>
              <a:t>, 1999).</a:t>
            </a:r>
          </a:p>
        </p:txBody>
      </p:sp>
    </p:spTree>
    <p:extLst>
      <p:ext uri="{BB962C8B-B14F-4D97-AF65-F5344CB8AC3E}">
        <p14:creationId xmlns:p14="http://schemas.microsoft.com/office/powerpoint/2010/main" val="298067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ABDF56-6B4B-4181-9261-7840386465D6}"/>
              </a:ext>
            </a:extLst>
          </p:cNvPr>
          <p:cNvSpPr>
            <a:spLocks noGrp="1"/>
          </p:cNvSpPr>
          <p:nvPr>
            <p:ph type="title"/>
          </p:nvPr>
        </p:nvSpPr>
        <p:spPr>
          <a:xfrm>
            <a:off x="822722" y="266329"/>
            <a:ext cx="7543800" cy="1118587"/>
          </a:xfrm>
        </p:spPr>
        <p:txBody>
          <a:bodyPr>
            <a:normAutofit/>
          </a:bodyPr>
          <a:lstStyle/>
          <a:p>
            <a:pPr>
              <a:defRPr/>
            </a:pPr>
            <a:r>
              <a:rPr lang="en-US" sz="4300" dirty="0">
                <a:solidFill>
                  <a:schemeClr val="tx1"/>
                </a:solidFill>
              </a:rPr>
              <a:t>Seksuāla </a:t>
            </a:r>
            <a:r>
              <a:rPr lang="en-US" sz="4300" dirty="0" err="1">
                <a:solidFill>
                  <a:schemeClr val="tx1"/>
                </a:solidFill>
              </a:rPr>
              <a:t>uzvedība</a:t>
            </a:r>
            <a:r>
              <a:rPr lang="en-US" sz="4300" dirty="0">
                <a:solidFill>
                  <a:schemeClr val="tx1"/>
                </a:solidFill>
              </a:rPr>
              <a:t> (Hackett, 2010)</a:t>
            </a:r>
            <a:br>
              <a:rPr lang="lv-LV" sz="1600" dirty="0"/>
            </a:br>
            <a:endParaRPr lang="lv-LV" sz="2400" b="1" dirty="0"/>
          </a:p>
        </p:txBody>
      </p:sp>
      <p:graphicFrame>
        <p:nvGraphicFramePr>
          <p:cNvPr id="5" name="Satura vietturis 2">
            <a:extLst>
              <a:ext uri="{FF2B5EF4-FFF2-40B4-BE49-F238E27FC236}">
                <a16:creationId xmlns:a16="http://schemas.microsoft.com/office/drawing/2014/main" id="{CA104BEC-3BAC-4119-8BA2-AC12A2A076C4}"/>
              </a:ext>
            </a:extLst>
          </p:cNvPr>
          <p:cNvGraphicFramePr>
            <a:graphicFrameLocks noGrp="1"/>
          </p:cNvGraphicFramePr>
          <p:nvPr>
            <p:ph idx="1"/>
          </p:nvPr>
        </p:nvGraphicFramePr>
        <p:xfrm>
          <a:off x="822722" y="2424113"/>
          <a:ext cx="7543800" cy="3460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Taisns bultveida savienotājs 5">
            <a:extLst>
              <a:ext uri="{FF2B5EF4-FFF2-40B4-BE49-F238E27FC236}">
                <a16:creationId xmlns:a16="http://schemas.microsoft.com/office/drawing/2014/main" id="{12C3FE4A-6051-4F24-B217-AAB59DD0466C}"/>
              </a:ext>
            </a:extLst>
          </p:cNvPr>
          <p:cNvCxnSpPr>
            <a:cxnSpLocks/>
          </p:cNvCxnSpPr>
          <p:nvPr/>
        </p:nvCxnSpPr>
        <p:spPr>
          <a:xfrm>
            <a:off x="3851275" y="2634143"/>
            <a:ext cx="0" cy="2987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aisnstūris 3">
            <a:extLst>
              <a:ext uri="{FF2B5EF4-FFF2-40B4-BE49-F238E27FC236}">
                <a16:creationId xmlns:a16="http://schemas.microsoft.com/office/drawing/2014/main" id="{1347CAA1-E2DE-49EC-8AE4-C4D670D5BAF1}"/>
              </a:ext>
            </a:extLst>
          </p:cNvPr>
          <p:cNvSpPr/>
          <p:nvPr/>
        </p:nvSpPr>
        <p:spPr>
          <a:xfrm>
            <a:off x="612559" y="1384917"/>
            <a:ext cx="7972149" cy="1569660"/>
          </a:xfrm>
          <a:prstGeom prst="rect">
            <a:avLst/>
          </a:prstGeom>
        </p:spPr>
        <p:txBody>
          <a:bodyPr wrap="square">
            <a:spAutoFit/>
          </a:bodyPr>
          <a:lstStyle/>
          <a:p>
            <a:endParaRPr lang="lv-LV" sz="2800" b="1" dirty="0"/>
          </a:p>
          <a:p>
            <a:r>
              <a:rPr lang="lv-LV" sz="2000" dirty="0"/>
              <a:t>Bērni un pusaudži savas attīstības gaitā izrāda seksuālu uzvedību, un lielākoties šī uzvedība ir </a:t>
            </a:r>
            <a:r>
              <a:rPr lang="lv-LV" sz="2000" b="1" dirty="0"/>
              <a:t>veselīga un dabiska jeb normāla</a:t>
            </a:r>
            <a:r>
              <a:rPr lang="lv-LV" sz="2000" dirty="0"/>
              <a:t>. </a:t>
            </a:r>
          </a:p>
          <a:p>
            <a:r>
              <a:rPr lang="lv-LV" sz="2800" b="1" dirty="0"/>
              <a:t> </a:t>
            </a:r>
          </a:p>
        </p:txBody>
      </p:sp>
      <p:sp>
        <p:nvSpPr>
          <p:cNvPr id="7" name="TextBox 6">
            <a:extLst>
              <a:ext uri="{FF2B5EF4-FFF2-40B4-BE49-F238E27FC236}">
                <a16:creationId xmlns:a16="http://schemas.microsoft.com/office/drawing/2014/main" id="{83B49FC8-4ABB-4281-9256-35D0A28ADDAE}"/>
              </a:ext>
            </a:extLst>
          </p:cNvPr>
          <p:cNvSpPr txBox="1"/>
          <p:nvPr/>
        </p:nvSpPr>
        <p:spPr>
          <a:xfrm>
            <a:off x="6676465" y="5193926"/>
            <a:ext cx="2198594" cy="300082"/>
          </a:xfrm>
          <a:prstGeom prst="rect">
            <a:avLst/>
          </a:prstGeom>
          <a:noFill/>
        </p:spPr>
        <p:txBody>
          <a:bodyPr wrap="square" rtlCol="0">
            <a:spAutoFit/>
          </a:bodyPr>
          <a:lstStyle/>
          <a:p>
            <a:r>
              <a:rPr lang="lv-LV" sz="1350" b="1" dirty="0">
                <a:solidFill>
                  <a:schemeClr val="tx2"/>
                </a:solidFill>
              </a:rPr>
              <a:t>(Allardyce &amp; </a:t>
            </a:r>
            <a:r>
              <a:rPr lang="lv-LV" sz="1350" b="1" dirty="0" err="1">
                <a:solidFill>
                  <a:schemeClr val="tx2"/>
                </a:solidFill>
              </a:rPr>
              <a:t>Yates</a:t>
            </a:r>
            <a:r>
              <a:rPr lang="lv-LV" sz="1350" b="1" dirty="0">
                <a:solidFill>
                  <a:schemeClr val="tx2"/>
                </a:solidFill>
              </a:rPr>
              <a:t>, 2018)</a:t>
            </a:r>
            <a:endParaRPr lang="lv-LV" sz="135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2560244-F224-46DD-9D7C-BD0FB9923347}"/>
              </a:ext>
            </a:extLst>
          </p:cNvPr>
          <p:cNvSpPr>
            <a:spLocks noGrp="1" noChangeArrowheads="1"/>
          </p:cNvSpPr>
          <p:nvPr>
            <p:ph type="title"/>
          </p:nvPr>
        </p:nvSpPr>
        <p:spPr>
          <a:xfrm>
            <a:off x="822960" y="286604"/>
            <a:ext cx="7543800" cy="1114357"/>
          </a:xfrm>
        </p:spPr>
        <p:txBody>
          <a:bodyPr/>
          <a:lstStyle/>
          <a:p>
            <a:pPr>
              <a:defRPr/>
            </a:pPr>
            <a:r>
              <a:rPr lang="en-GB" altLang="en-US" dirty="0"/>
              <a:t>Hackett</a:t>
            </a:r>
            <a:r>
              <a:rPr lang="lv-LV" altLang="en-US" dirty="0"/>
              <a:t>, 2010</a:t>
            </a:r>
            <a:r>
              <a:rPr lang="en-GB" altLang="en-US" dirty="0"/>
              <a:t> </a:t>
            </a:r>
          </a:p>
        </p:txBody>
      </p:sp>
      <p:graphicFrame>
        <p:nvGraphicFramePr>
          <p:cNvPr id="4" name="Content Placeholder 3">
            <a:extLst>
              <a:ext uri="{FF2B5EF4-FFF2-40B4-BE49-F238E27FC236}">
                <a16:creationId xmlns:a16="http://schemas.microsoft.com/office/drawing/2014/main" id="{0CC2022E-EE5E-4752-8B98-FD8E724C1FB7}"/>
              </a:ext>
            </a:extLst>
          </p:cNvPr>
          <p:cNvGraphicFramePr>
            <a:graphicFrameLocks noGrp="1"/>
          </p:cNvGraphicFramePr>
          <p:nvPr>
            <p:ph idx="1"/>
            <p:extLst>
              <p:ext uri="{D42A27DB-BD31-4B8C-83A1-F6EECF244321}">
                <p14:modId xmlns:p14="http://schemas.microsoft.com/office/powerpoint/2010/main" val="2189955357"/>
              </p:ext>
            </p:extLst>
          </p:nvPr>
        </p:nvGraphicFramePr>
        <p:xfrm>
          <a:off x="395288"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2"/>
          <p:cNvSpPr>
            <a:spLocks noGrp="1" noChangeArrowheads="1"/>
          </p:cNvSpPr>
          <p:nvPr>
            <p:ph type="title"/>
          </p:nvPr>
        </p:nvSpPr>
        <p:spPr>
          <a:xfrm>
            <a:off x="762000" y="764704"/>
            <a:ext cx="8130480" cy="818034"/>
          </a:xfrm>
        </p:spPr>
        <p:txBody>
          <a:bodyPr>
            <a:normAutofit fontScale="90000"/>
          </a:bodyPr>
          <a:lstStyle/>
          <a:p>
            <a:pPr eaLnBrk="1" hangingPunct="1"/>
            <a:r>
              <a:rPr lang="lv-LV" b="1" dirty="0"/>
              <a:t>Kāda ir veselīga un dabiska/normāla bērnu seksuālā uzvedība</a:t>
            </a:r>
            <a:r>
              <a:rPr lang="en-US" b="1" dirty="0"/>
              <a:t> </a:t>
            </a:r>
          </a:p>
        </p:txBody>
      </p:sp>
      <p:sp>
        <p:nvSpPr>
          <p:cNvPr id="4100" name="Rectangle 3"/>
          <p:cNvSpPr>
            <a:spLocks noGrp="1" noChangeArrowheads="1"/>
          </p:cNvSpPr>
          <p:nvPr>
            <p:ph type="body" idx="1"/>
          </p:nvPr>
        </p:nvSpPr>
        <p:spPr>
          <a:xfrm>
            <a:off x="838200" y="1628800"/>
            <a:ext cx="7837488" cy="4896544"/>
          </a:xfrm>
        </p:spPr>
        <p:txBody>
          <a:bodyPr/>
          <a:lstStyle/>
          <a:p>
            <a:pPr eaLnBrk="1" hangingPunct="1"/>
            <a:endParaRPr lang="en-AU" sz="2000" dirty="0"/>
          </a:p>
          <a:p>
            <a:pPr eaLnBrk="1" hangingPunct="1"/>
            <a:r>
              <a:rPr lang="lv-LV" sz="2000" dirty="0"/>
              <a:t>Lielākā daļa bērnu pirms 13 gadu vecuma sasniegšanas veic kaut kādas seksuālas darbības</a:t>
            </a:r>
            <a:endParaRPr lang="en-AU" sz="2000" dirty="0"/>
          </a:p>
          <a:p>
            <a:pPr eaLnBrk="1" hangingPunct="1"/>
            <a:endParaRPr lang="en-AU" sz="2000" dirty="0"/>
          </a:p>
          <a:p>
            <a:pPr eaLnBrk="1" hangingPunct="1"/>
            <a:r>
              <a:rPr lang="lv-LV" sz="2000" b="1" dirty="0">
                <a:solidFill>
                  <a:srgbClr val="0070C0"/>
                </a:solidFill>
              </a:rPr>
              <a:t>Veselīga un dabiska seksuālā uzvedība </a:t>
            </a:r>
            <a:r>
              <a:rPr lang="lv-LV" sz="2000" dirty="0"/>
              <a:t>izpaužas kā darbības, kas</a:t>
            </a:r>
            <a:r>
              <a:rPr lang="en-AU" sz="2000" dirty="0"/>
              <a:t>:</a:t>
            </a:r>
          </a:p>
          <a:p>
            <a:pPr lvl="1" eaLnBrk="1" hangingPunct="1"/>
            <a:r>
              <a:rPr lang="lv-LV" sz="2000" dirty="0"/>
              <a:t>notiek brīvprātīgi – nekāda spēka vai viltīgu triku</a:t>
            </a:r>
            <a:endParaRPr lang="en-AU" sz="2000" dirty="0"/>
          </a:p>
          <a:p>
            <a:pPr lvl="1" eaLnBrk="1" hangingPunct="1"/>
            <a:r>
              <a:rPr lang="lv-LV" sz="2000" dirty="0"/>
              <a:t>nenotiek pārāk bieži</a:t>
            </a:r>
            <a:endParaRPr lang="en-AU" sz="2000" dirty="0"/>
          </a:p>
          <a:p>
            <a:pPr lvl="1" eaLnBrk="1" hangingPunct="1"/>
            <a:r>
              <a:rPr lang="lv-LV" sz="2000" dirty="0"/>
              <a:t>notiek, kad bērns ir viens pats vai kopā ar līdzīga vecuma bērniem</a:t>
            </a:r>
            <a:endParaRPr lang="en-AU" sz="2000" dirty="0"/>
          </a:p>
          <a:p>
            <a:pPr lvl="1" eaLnBrk="1" hangingPunct="1"/>
            <a:r>
              <a:rPr lang="lv-LV" sz="2000" dirty="0"/>
              <a:t>mazinās vai tiek izbeigtas, ja pieaugušais bērnam skaidri pasaka, ka šāda uzvedība nav pieņemama.</a:t>
            </a:r>
            <a:endParaRPr lang="en-AU" sz="2000" dirty="0"/>
          </a:p>
          <a:p>
            <a:pPr lvl="1" eaLnBrk="1" hangingPunct="1"/>
            <a:endParaRPr lang="en-AU" sz="2000" dirty="0"/>
          </a:p>
          <a:p>
            <a:pPr lvl="1" eaLnBrk="1" hangingPunct="1"/>
            <a:endParaRPr lang="en-AU" sz="2000" dirty="0"/>
          </a:p>
        </p:txBody>
      </p:sp>
    </p:spTree>
    <p:extLst>
      <p:ext uri="{BB962C8B-B14F-4D97-AF65-F5344CB8AC3E}">
        <p14:creationId xmlns:p14="http://schemas.microsoft.com/office/powerpoint/2010/main" val="24544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9190"/>
          </a:xfrm>
        </p:spPr>
        <p:txBody>
          <a:bodyPr>
            <a:normAutofit/>
          </a:bodyPr>
          <a:lstStyle/>
          <a:p>
            <a:r>
              <a:rPr lang="lv-LV" sz="4300" b="1" dirty="0"/>
              <a:t>Satraucoša seksuāla uzvedība</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lv-LV" sz="2400" dirty="0"/>
              <a:t> </a:t>
            </a:r>
            <a:r>
              <a:rPr lang="lv-LV" sz="2400" b="1" dirty="0">
                <a:solidFill>
                  <a:srgbClr val="0070C0"/>
                </a:solidFill>
              </a:rPr>
              <a:t>Satraucoša uzvedība </a:t>
            </a:r>
            <a:r>
              <a:rPr lang="lv-LV" sz="2400" dirty="0"/>
              <a:t>– dažkārt uzvedību nevar skaidri novērtēt kā dabisku un veselīgu vai kaitējošu. </a:t>
            </a:r>
          </a:p>
          <a:p>
            <a:pPr>
              <a:buFont typeface="Arial" panose="020B0604020202020204" pitchFamily="34" charset="0"/>
              <a:buChar char="•"/>
            </a:pPr>
            <a:r>
              <a:rPr lang="lv-LV" sz="2400" dirty="0"/>
              <a:t>Šādos gadījumos ieteicams atzīt, ka bērna uzvedība ir satraucoša, un būs nepieciešama tālāka izpēte, kas palīdzēs jums vai skolai/institūcijai/ģimenei izstādāt </a:t>
            </a:r>
            <a:r>
              <a:rPr lang="lv-LV" sz="2400" dirty="0">
                <a:solidFill>
                  <a:srgbClr val="0070C0"/>
                </a:solidFill>
              </a:rPr>
              <a:t>piemērotu rīcības plānu,</a:t>
            </a:r>
            <a:r>
              <a:rPr lang="lv-LV" sz="2400" dirty="0"/>
              <a:t> lai garantētu šī bērna un citu </a:t>
            </a:r>
            <a:r>
              <a:rPr lang="lv-LV" sz="2400" dirty="0">
                <a:solidFill>
                  <a:srgbClr val="0070C0"/>
                </a:solidFill>
              </a:rPr>
              <a:t>bērnu drošību</a:t>
            </a:r>
            <a:r>
              <a:rPr lang="lv-LV" sz="2400" dirty="0"/>
              <a:t>.</a:t>
            </a:r>
          </a:p>
          <a:p>
            <a:pPr>
              <a:buFont typeface="Arial" panose="020B0604020202020204" pitchFamily="34" charset="0"/>
              <a:buChar char="•"/>
            </a:pPr>
            <a:r>
              <a:rPr lang="lv-LV" sz="2400" dirty="0"/>
              <a:t>Dažkārt tas nozīmē </a:t>
            </a:r>
            <a:r>
              <a:rPr lang="lv-LV" sz="2400" dirty="0">
                <a:solidFill>
                  <a:srgbClr val="0070C0"/>
                </a:solidFill>
              </a:rPr>
              <a:t>uzdot vairāk jautājumu</a:t>
            </a:r>
            <a:r>
              <a:rPr lang="lv-LV" sz="2400" dirty="0"/>
              <a:t>, citreiz </a:t>
            </a:r>
            <a:r>
              <a:rPr lang="lv-LV" sz="2400" dirty="0">
                <a:solidFill>
                  <a:srgbClr val="0070C0"/>
                </a:solidFill>
              </a:rPr>
              <a:t>jāsazinās</a:t>
            </a:r>
            <a:r>
              <a:rPr lang="lv-LV" sz="2400" dirty="0"/>
              <a:t> ar policiju vai dienestiem, kas nodarbojas ar bērnu drošības, veselības un labklājības jautājumiem. </a:t>
            </a:r>
          </a:p>
        </p:txBody>
      </p:sp>
    </p:spTree>
    <p:extLst>
      <p:ext uri="{BB962C8B-B14F-4D97-AF65-F5344CB8AC3E}">
        <p14:creationId xmlns:p14="http://schemas.microsoft.com/office/powerpoint/2010/main" val="18769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2"/>
          <p:cNvSpPr>
            <a:spLocks noGrp="1" noChangeArrowheads="1"/>
          </p:cNvSpPr>
          <p:nvPr>
            <p:ph type="title"/>
          </p:nvPr>
        </p:nvSpPr>
        <p:spPr>
          <a:xfrm>
            <a:off x="762000" y="764704"/>
            <a:ext cx="7373938" cy="818034"/>
          </a:xfrm>
        </p:spPr>
        <p:txBody>
          <a:bodyPr>
            <a:normAutofit fontScale="90000"/>
          </a:bodyPr>
          <a:lstStyle/>
          <a:p>
            <a:pPr eaLnBrk="1" hangingPunct="1"/>
            <a:r>
              <a:rPr lang="lv-LV" dirty="0"/>
              <a:t>Kāda ir kaitējoša bērnu seksuālā uzvedība</a:t>
            </a:r>
            <a:endParaRPr lang="en-US" dirty="0"/>
          </a:p>
        </p:txBody>
      </p:sp>
      <p:sp>
        <p:nvSpPr>
          <p:cNvPr id="4100" name="Rectangle 3"/>
          <p:cNvSpPr>
            <a:spLocks noGrp="1" noChangeArrowheads="1"/>
          </p:cNvSpPr>
          <p:nvPr>
            <p:ph type="body" idx="1"/>
          </p:nvPr>
        </p:nvSpPr>
        <p:spPr>
          <a:xfrm>
            <a:off x="838200" y="1628800"/>
            <a:ext cx="7837488" cy="4896544"/>
          </a:xfrm>
        </p:spPr>
        <p:txBody>
          <a:bodyPr/>
          <a:lstStyle/>
          <a:p>
            <a:pPr eaLnBrk="1" hangingPunct="1">
              <a:lnSpc>
                <a:spcPct val="120000"/>
              </a:lnSpc>
            </a:pPr>
            <a:r>
              <a:rPr lang="lv-LV" sz="1800" dirty="0"/>
              <a:t>Dažas raksturīgās iezīmes</a:t>
            </a:r>
            <a:r>
              <a:rPr lang="en-AU" sz="1800" dirty="0"/>
              <a:t>:</a:t>
            </a:r>
          </a:p>
          <a:p>
            <a:pPr lvl="1">
              <a:lnSpc>
                <a:spcPct val="120000"/>
              </a:lnSpc>
            </a:pPr>
            <a:r>
              <a:rPr lang="lv-LV" sz="1800" dirty="0"/>
              <a:t>seksuāla uzvedība, kas ir </a:t>
            </a:r>
            <a:r>
              <a:rPr lang="lv-LV" sz="1800" b="1" dirty="0">
                <a:solidFill>
                  <a:srgbClr val="0070C0"/>
                </a:solidFill>
              </a:rPr>
              <a:t>piespiesta, sāpina </a:t>
            </a:r>
            <a:r>
              <a:rPr lang="lv-LV" sz="1800" dirty="0"/>
              <a:t>bērnu pašu vai citus, vai arī </a:t>
            </a:r>
            <a:r>
              <a:rPr lang="lv-LV" sz="1800" b="1" dirty="0">
                <a:solidFill>
                  <a:srgbClr val="0070C0"/>
                </a:solidFill>
              </a:rPr>
              <a:t>ar viltu </a:t>
            </a:r>
            <a:r>
              <a:rPr lang="lv-LV" sz="1800" dirty="0"/>
              <a:t>iesaista tajā piedalīties citus bērnus</a:t>
            </a:r>
            <a:endParaRPr lang="en-AU" sz="1800" dirty="0"/>
          </a:p>
          <a:p>
            <a:pPr lvl="1" eaLnBrk="1" hangingPunct="1">
              <a:lnSpc>
                <a:spcPct val="120000"/>
              </a:lnSpc>
            </a:pPr>
            <a:r>
              <a:rPr lang="en-AU" sz="1800" dirty="0"/>
              <a:t>Se</a:t>
            </a:r>
            <a:r>
              <a:rPr lang="lv-LV" sz="1800" dirty="0" err="1"/>
              <a:t>ksuāla</a:t>
            </a:r>
            <a:r>
              <a:rPr lang="lv-LV" sz="1800" dirty="0"/>
              <a:t> uzvedība, kas šķiet bērna </a:t>
            </a:r>
            <a:r>
              <a:rPr lang="lv-LV" sz="1800" b="1" dirty="0">
                <a:solidFill>
                  <a:srgbClr val="0070C0"/>
                </a:solidFill>
              </a:rPr>
              <a:t>vecumam pārmērīgi agra</a:t>
            </a:r>
            <a:endParaRPr lang="en-AU" sz="1800" b="1" dirty="0">
              <a:solidFill>
                <a:srgbClr val="0070C0"/>
              </a:solidFill>
            </a:endParaRPr>
          </a:p>
          <a:p>
            <a:pPr lvl="1" eaLnBrk="1" hangingPunct="1">
              <a:lnSpc>
                <a:spcPct val="120000"/>
              </a:lnSpc>
            </a:pPr>
            <a:r>
              <a:rPr lang="lv-LV" sz="1800" dirty="0"/>
              <a:t>Seksuāla uzvedība starp </a:t>
            </a:r>
            <a:r>
              <a:rPr lang="lv-LV" sz="1800" b="1" dirty="0">
                <a:solidFill>
                  <a:srgbClr val="0070C0"/>
                </a:solidFill>
              </a:rPr>
              <a:t>ļoti dažādu vecumu </a:t>
            </a:r>
            <a:r>
              <a:rPr lang="lv-LV" sz="1800" dirty="0"/>
              <a:t>bērniem, vai starp </a:t>
            </a:r>
            <a:r>
              <a:rPr lang="lv-LV" sz="1800" b="1" dirty="0">
                <a:solidFill>
                  <a:srgbClr val="0070C0"/>
                </a:solidFill>
              </a:rPr>
              <a:t>bērniem, kuri nav vienlīdzīgi</a:t>
            </a:r>
            <a:r>
              <a:rPr lang="lv-LV" sz="1800" b="1" dirty="0"/>
              <a:t> </a:t>
            </a:r>
            <a:r>
              <a:rPr lang="lv-LV" sz="1800" dirty="0"/>
              <a:t>(piemēram, mazāki un lielāki bērni)</a:t>
            </a:r>
            <a:endParaRPr lang="en-AU" sz="1800" dirty="0"/>
          </a:p>
          <a:p>
            <a:pPr lvl="1" eaLnBrk="1" hangingPunct="1">
              <a:lnSpc>
                <a:spcPct val="120000"/>
              </a:lnSpc>
            </a:pPr>
            <a:r>
              <a:rPr lang="en-AU" sz="1800" b="1" dirty="0">
                <a:solidFill>
                  <a:srgbClr val="0070C0"/>
                </a:solidFill>
              </a:rPr>
              <a:t>Se</a:t>
            </a:r>
            <a:r>
              <a:rPr lang="lv-LV" sz="1800" b="1" dirty="0" err="1">
                <a:solidFill>
                  <a:srgbClr val="0070C0"/>
                </a:solidFill>
              </a:rPr>
              <a:t>ksuāla</a:t>
            </a:r>
            <a:r>
              <a:rPr lang="lv-LV" sz="1800" b="1" dirty="0">
                <a:solidFill>
                  <a:srgbClr val="0070C0"/>
                </a:solidFill>
              </a:rPr>
              <a:t> rakstura draudi</a:t>
            </a:r>
            <a:r>
              <a:rPr lang="en-AU" sz="1800" b="1" dirty="0">
                <a:solidFill>
                  <a:srgbClr val="0070C0"/>
                </a:solidFill>
              </a:rPr>
              <a:t> </a:t>
            </a:r>
            <a:r>
              <a:rPr lang="en-AU" sz="1800" dirty="0"/>
              <a:t>(</a:t>
            </a:r>
            <a:r>
              <a:rPr lang="lv-LV" sz="1800" dirty="0"/>
              <a:t>piemēram, es tevi izvarošu)</a:t>
            </a:r>
            <a:endParaRPr lang="en-AU" sz="1800" dirty="0"/>
          </a:p>
          <a:p>
            <a:pPr lvl="1" eaLnBrk="1" hangingPunct="1">
              <a:lnSpc>
                <a:spcPct val="120000"/>
              </a:lnSpc>
            </a:pPr>
            <a:r>
              <a:rPr lang="en-AU" sz="1800" dirty="0"/>
              <a:t>Se</a:t>
            </a:r>
            <a:r>
              <a:rPr lang="lv-LV" sz="1800" dirty="0" err="1"/>
              <a:t>ksuāla</a:t>
            </a:r>
            <a:r>
              <a:rPr lang="lv-LV" sz="1800" dirty="0"/>
              <a:t> uzvedība, kas liedz bērnam </a:t>
            </a:r>
            <a:r>
              <a:rPr lang="lv-LV" sz="1800" b="1" dirty="0">
                <a:solidFill>
                  <a:srgbClr val="0070C0"/>
                </a:solidFill>
              </a:rPr>
              <a:t>darīt ierastās ikdienas lietas</a:t>
            </a:r>
            <a:r>
              <a:rPr lang="lv-LV" sz="1800" dirty="0">
                <a:solidFill>
                  <a:srgbClr val="0070C0"/>
                </a:solidFill>
              </a:rPr>
              <a:t> </a:t>
            </a:r>
            <a:r>
              <a:rPr lang="lv-LV" sz="1800" dirty="0"/>
              <a:t>(piemēram, attur no iešanas uz skolu, sadraudzēšanās vai laika pavadīšanas ar draugiem)</a:t>
            </a:r>
            <a:r>
              <a:rPr lang="en-AU" sz="1800" dirty="0"/>
              <a:t> </a:t>
            </a:r>
            <a:endParaRPr lang="lv-LV" sz="1800" dirty="0"/>
          </a:p>
          <a:p>
            <a:pPr lvl="1" eaLnBrk="1" hangingPunct="1">
              <a:lnSpc>
                <a:spcPct val="120000"/>
              </a:lnSpc>
            </a:pPr>
            <a:r>
              <a:rPr lang="en-AU" sz="1800" dirty="0"/>
              <a:t>Se</a:t>
            </a:r>
            <a:r>
              <a:rPr lang="lv-LV" sz="1800" dirty="0" err="1"/>
              <a:t>ksuāla</a:t>
            </a:r>
            <a:r>
              <a:rPr lang="lv-LV" sz="1800" dirty="0"/>
              <a:t> uzvedība, par kuru </a:t>
            </a:r>
            <a:r>
              <a:rPr lang="lv-LV" sz="1800" b="1" dirty="0">
                <a:solidFill>
                  <a:srgbClr val="0070C0"/>
                </a:solidFill>
              </a:rPr>
              <a:t>ir satraukti bērna ģimenes locekļi, skolotāji vai apkārtējie cilvēki</a:t>
            </a:r>
            <a:endParaRPr lang="en-AU" sz="1800" b="1" dirty="0">
              <a:solidFill>
                <a:srgbClr val="0070C0"/>
              </a:solidFill>
            </a:endParaRPr>
          </a:p>
        </p:txBody>
      </p:sp>
    </p:spTree>
    <p:extLst>
      <p:ext uri="{BB962C8B-B14F-4D97-AF65-F5344CB8AC3E}">
        <p14:creationId xmlns:p14="http://schemas.microsoft.com/office/powerpoint/2010/main" val="114623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29" y="536895"/>
            <a:ext cx="7927597" cy="1048624"/>
          </a:xfrm>
        </p:spPr>
        <p:txBody>
          <a:bodyPr>
            <a:noAutofit/>
          </a:bodyPr>
          <a:lstStyle/>
          <a:p>
            <a:r>
              <a:rPr lang="lv-LV" sz="4300" dirty="0">
                <a:solidFill>
                  <a:schemeClr val="tx1"/>
                </a:solidFill>
              </a:rPr>
              <a:t>Kaitējoša</a:t>
            </a:r>
            <a:r>
              <a:rPr lang="en-US" sz="4300" dirty="0">
                <a:solidFill>
                  <a:schemeClr val="tx1"/>
                </a:solidFill>
              </a:rPr>
              <a:t>s</a:t>
            </a:r>
            <a:r>
              <a:rPr lang="lv-LV" sz="4300" dirty="0">
                <a:solidFill>
                  <a:schemeClr val="tx1"/>
                </a:solidFill>
              </a:rPr>
              <a:t> seksuāla</a:t>
            </a:r>
            <a:r>
              <a:rPr lang="en-US" sz="4300" dirty="0">
                <a:solidFill>
                  <a:schemeClr val="tx1"/>
                </a:solidFill>
              </a:rPr>
              <a:t>s</a:t>
            </a:r>
            <a:r>
              <a:rPr lang="lv-LV" sz="4300" dirty="0">
                <a:solidFill>
                  <a:schemeClr val="tx1"/>
                </a:solidFill>
              </a:rPr>
              <a:t> uzvedība</a:t>
            </a:r>
            <a:r>
              <a:rPr lang="en-US" sz="4300" dirty="0">
                <a:solidFill>
                  <a:schemeClr val="tx1"/>
                </a:solidFill>
              </a:rPr>
              <a:t>s </a:t>
            </a:r>
            <a:r>
              <a:rPr lang="lv-LV" sz="4300" dirty="0">
                <a:solidFill>
                  <a:schemeClr val="tx1"/>
                </a:solidFill>
              </a:rPr>
              <a:t>piemēri </a:t>
            </a:r>
            <a:endParaRPr lang="en-US" sz="4300" dirty="0">
              <a:solidFill>
                <a:schemeClr val="tx1"/>
              </a:solidFill>
            </a:endParaRPr>
          </a:p>
        </p:txBody>
      </p:sp>
      <p:sp>
        <p:nvSpPr>
          <p:cNvPr id="3" name="Content Placeholder 2"/>
          <p:cNvSpPr>
            <a:spLocks noGrp="1"/>
          </p:cNvSpPr>
          <p:nvPr>
            <p:ph idx="1"/>
          </p:nvPr>
        </p:nvSpPr>
        <p:spPr>
          <a:xfrm>
            <a:off x="1031846" y="1996225"/>
            <a:ext cx="7140604" cy="4159876"/>
          </a:xfrm>
        </p:spPr>
        <p:txBody>
          <a:bodyPr>
            <a:normAutofit/>
          </a:bodyPr>
          <a:lstStyle/>
          <a:p>
            <a:pPr>
              <a:buFont typeface="Arial" panose="020B0604020202020204" pitchFamily="34" charset="0"/>
              <a:buChar char="•"/>
            </a:pPr>
            <a:r>
              <a:rPr lang="lv-LV" b="1" dirty="0">
                <a:solidFill>
                  <a:srgbClr val="0070C0"/>
                </a:solidFill>
              </a:rPr>
              <a:t>Piespiež</a:t>
            </a:r>
            <a:r>
              <a:rPr lang="lv-LV" dirty="0">
                <a:solidFill>
                  <a:schemeClr val="tx1"/>
                </a:solidFill>
              </a:rPr>
              <a:t> citus bērnus aiztikt intīmās vietas</a:t>
            </a:r>
            <a:endParaRPr lang="en-US" dirty="0">
              <a:solidFill>
                <a:schemeClr val="tx1"/>
              </a:solidFill>
            </a:endParaRPr>
          </a:p>
          <a:p>
            <a:pPr>
              <a:buFont typeface="Arial" panose="020B0604020202020204" pitchFamily="34" charset="0"/>
              <a:buChar char="•"/>
            </a:pPr>
            <a:r>
              <a:rPr lang="lv-LV" dirty="0">
                <a:solidFill>
                  <a:schemeClr val="tx1"/>
                </a:solidFill>
              </a:rPr>
              <a:t>Masturbē </a:t>
            </a:r>
            <a:r>
              <a:rPr lang="lv-LV" b="1" dirty="0">
                <a:solidFill>
                  <a:srgbClr val="0070C0"/>
                </a:solidFill>
              </a:rPr>
              <a:t>publiskās vietās </a:t>
            </a:r>
            <a:r>
              <a:rPr lang="lv-LV" dirty="0">
                <a:solidFill>
                  <a:schemeClr val="tx1"/>
                </a:solidFill>
              </a:rPr>
              <a:t>(piemēram, klasē)</a:t>
            </a:r>
            <a:endParaRPr lang="en-US" dirty="0">
              <a:solidFill>
                <a:schemeClr val="tx1"/>
              </a:solidFill>
            </a:endParaRPr>
          </a:p>
          <a:p>
            <a:pPr>
              <a:buFont typeface="Arial" panose="020B0604020202020204" pitchFamily="34" charset="0"/>
              <a:buChar char="•"/>
            </a:pPr>
            <a:r>
              <a:rPr lang="lv-LV" dirty="0">
                <a:solidFill>
                  <a:schemeClr val="tx1"/>
                </a:solidFill>
              </a:rPr>
              <a:t>Rīvējas gar citiem bērniem</a:t>
            </a:r>
            <a:endParaRPr lang="en-US" dirty="0">
              <a:solidFill>
                <a:schemeClr val="tx1"/>
              </a:solidFill>
            </a:endParaRPr>
          </a:p>
          <a:p>
            <a:pPr>
              <a:buFont typeface="Arial" panose="020B0604020202020204" pitchFamily="34" charset="0"/>
              <a:buChar char="•"/>
            </a:pPr>
            <a:r>
              <a:rPr lang="lv-LV" b="1" dirty="0">
                <a:solidFill>
                  <a:srgbClr val="0070C0"/>
                </a:solidFill>
              </a:rPr>
              <a:t>Bāž </a:t>
            </a:r>
            <a:r>
              <a:rPr lang="lv-LV" dirty="0">
                <a:solidFill>
                  <a:schemeClr val="tx1"/>
                </a:solidFill>
              </a:rPr>
              <a:t>pirkstus, zīmuļus vai puļķus sev vai citiem pēcpusē</a:t>
            </a:r>
            <a:endParaRPr lang="en-US" dirty="0">
              <a:solidFill>
                <a:schemeClr val="tx1"/>
              </a:solidFill>
            </a:endParaRPr>
          </a:p>
          <a:p>
            <a:pPr>
              <a:buFont typeface="Arial" panose="020B0604020202020204" pitchFamily="34" charset="0"/>
              <a:buChar char="•"/>
            </a:pPr>
            <a:r>
              <a:rPr lang="lv-LV" b="1" dirty="0">
                <a:solidFill>
                  <a:srgbClr val="0070C0"/>
                </a:solidFill>
              </a:rPr>
              <a:t>Skatās un rāda </a:t>
            </a:r>
            <a:r>
              <a:rPr lang="lv-LV" dirty="0">
                <a:solidFill>
                  <a:schemeClr val="tx1"/>
                </a:solidFill>
              </a:rPr>
              <a:t>citiem seksuālus attēlus un filmas</a:t>
            </a:r>
            <a:endParaRPr lang="en-US" dirty="0">
              <a:solidFill>
                <a:schemeClr val="tx1"/>
              </a:solidFill>
            </a:endParaRPr>
          </a:p>
          <a:p>
            <a:pPr>
              <a:buFont typeface="Arial" panose="020B0604020202020204" pitchFamily="34" charset="0"/>
              <a:buChar char="•"/>
            </a:pPr>
            <a:r>
              <a:rPr lang="lv-LV" dirty="0">
                <a:solidFill>
                  <a:schemeClr val="tx1"/>
                </a:solidFill>
              </a:rPr>
              <a:t>Kaitina citus bērnus, lietojot </a:t>
            </a:r>
            <a:r>
              <a:rPr lang="lv-LV" dirty="0">
                <a:solidFill>
                  <a:srgbClr val="0070C0"/>
                </a:solidFill>
              </a:rPr>
              <a:t>seksuāli atklātu valodu</a:t>
            </a:r>
            <a:endParaRPr lang="en-US" dirty="0">
              <a:solidFill>
                <a:srgbClr val="0070C0"/>
              </a:solidFill>
            </a:endParaRPr>
          </a:p>
          <a:p>
            <a:pPr>
              <a:buFont typeface="Arial" panose="020B0604020202020204" pitchFamily="34" charset="0"/>
              <a:buChar char="•"/>
            </a:pPr>
            <a:r>
              <a:rPr lang="lv-LV" dirty="0">
                <a:solidFill>
                  <a:schemeClr val="tx1"/>
                </a:solidFill>
              </a:rPr>
              <a:t>Izsaka seksuālus </a:t>
            </a:r>
            <a:r>
              <a:rPr lang="lv-LV" dirty="0">
                <a:solidFill>
                  <a:srgbClr val="0070C0"/>
                </a:solidFill>
              </a:rPr>
              <a:t>draudus</a:t>
            </a:r>
            <a:r>
              <a:rPr lang="lv-LV" dirty="0">
                <a:solidFill>
                  <a:schemeClr val="tx1"/>
                </a:solidFill>
              </a:rPr>
              <a:t> pieaugušajiem</a:t>
            </a:r>
            <a:endParaRPr lang="en-US" dirty="0">
              <a:solidFill>
                <a:schemeClr val="tx1"/>
              </a:solidFill>
            </a:endParaRPr>
          </a:p>
          <a:p>
            <a:pPr>
              <a:buFont typeface="Arial" panose="020B0604020202020204" pitchFamily="34" charset="0"/>
              <a:buChar char="•"/>
            </a:pPr>
            <a:r>
              <a:rPr lang="en-US" dirty="0" err="1">
                <a:solidFill>
                  <a:srgbClr val="0070C0"/>
                </a:solidFill>
              </a:rPr>
              <a:t>Nodarbojas</a:t>
            </a:r>
            <a:r>
              <a:rPr lang="en-US" dirty="0">
                <a:solidFill>
                  <a:srgbClr val="0070C0"/>
                </a:solidFill>
              </a:rPr>
              <a:t> </a:t>
            </a:r>
            <a:r>
              <a:rPr lang="en-US" dirty="0" err="1">
                <a:solidFill>
                  <a:srgbClr val="0070C0"/>
                </a:solidFill>
              </a:rPr>
              <a:t>ar</a:t>
            </a:r>
            <a:r>
              <a:rPr lang="en-US" dirty="0">
                <a:solidFill>
                  <a:srgbClr val="0070C0"/>
                </a:solidFill>
              </a:rPr>
              <a:t> </a:t>
            </a:r>
            <a:r>
              <a:rPr lang="en-US" dirty="0" err="1">
                <a:solidFill>
                  <a:srgbClr val="0070C0"/>
                </a:solidFill>
              </a:rPr>
              <a:t>seksu</a:t>
            </a:r>
            <a:endParaRPr lang="en-US" dirty="0">
              <a:solidFill>
                <a:srgbClr val="0070C0"/>
              </a:solidFill>
            </a:endParaRPr>
          </a:p>
          <a:p>
            <a:pPr marL="34290" lvl="8" indent="0">
              <a:spcBef>
                <a:spcPts val="1350"/>
              </a:spcBef>
              <a:buNone/>
            </a:pPr>
            <a:endParaRPr lang="en-US" sz="4000" dirty="0">
              <a:solidFill>
                <a:schemeClr val="tx2"/>
              </a:solidFill>
            </a:endParaRPr>
          </a:p>
          <a:p>
            <a:endParaRPr lang="en-US" sz="2100" dirty="0">
              <a:solidFill>
                <a:schemeClr val="tx2"/>
              </a:solidFill>
            </a:endParaRPr>
          </a:p>
          <a:p>
            <a:endParaRPr lang="en-US" sz="2100" dirty="0">
              <a:solidFill>
                <a:schemeClr val="tx2"/>
              </a:solidFill>
            </a:endParaRPr>
          </a:p>
        </p:txBody>
      </p:sp>
    </p:spTree>
    <p:extLst>
      <p:ext uri="{BB962C8B-B14F-4D97-AF65-F5344CB8AC3E}">
        <p14:creationId xmlns:p14="http://schemas.microsoft.com/office/powerpoint/2010/main" val="246336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300" dirty="0"/>
              <a:t>Kas ir «Centrs </a:t>
            </a:r>
            <a:r>
              <a:rPr lang="lv-LV" sz="4300" dirty="0" err="1"/>
              <a:t>Dardedze</a:t>
            </a:r>
            <a:r>
              <a:rPr lang="lv-LV" sz="4300" dirty="0"/>
              <a:t>»?</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lv-LV" sz="2800" dirty="0"/>
              <a:t> Nevalstiska organizācija, dibināta 2001.gadā.</a:t>
            </a:r>
          </a:p>
          <a:p>
            <a:pPr>
              <a:buFont typeface="Arial" panose="020B0604020202020204" pitchFamily="34" charset="0"/>
              <a:buChar char="•"/>
            </a:pPr>
            <a:r>
              <a:rPr lang="lv-LV" sz="2800" dirty="0"/>
              <a:t> Iestājas par drošu bērnību – brīvu no: </a:t>
            </a:r>
          </a:p>
          <a:p>
            <a:pPr lvl="2">
              <a:buFont typeface="Arial" panose="020B0604020202020204" pitchFamily="34" charset="0"/>
              <a:buChar char="•"/>
            </a:pPr>
            <a:r>
              <a:rPr lang="lv-LV" sz="2200" dirty="0"/>
              <a:t>fiziskas vardarbības</a:t>
            </a:r>
          </a:p>
          <a:p>
            <a:pPr lvl="2">
              <a:buFont typeface="Arial" panose="020B0604020202020204" pitchFamily="34" charset="0"/>
              <a:buChar char="•"/>
            </a:pPr>
            <a:r>
              <a:rPr lang="lv-LV" sz="2200" dirty="0"/>
              <a:t>emocionālas vardarbības</a:t>
            </a:r>
          </a:p>
          <a:p>
            <a:pPr lvl="2">
              <a:buFont typeface="Arial" panose="020B0604020202020204" pitchFamily="34" charset="0"/>
              <a:buChar char="•"/>
            </a:pPr>
            <a:r>
              <a:rPr lang="lv-LV" sz="2200" dirty="0"/>
              <a:t>seksuālas vardarbības </a:t>
            </a:r>
          </a:p>
          <a:p>
            <a:pPr lvl="2">
              <a:buFont typeface="Arial" panose="020B0604020202020204" pitchFamily="34" charset="0"/>
              <a:buChar char="•"/>
            </a:pPr>
            <a:r>
              <a:rPr lang="lv-LV" sz="2200" dirty="0"/>
              <a:t>novārtā pamešanas</a:t>
            </a:r>
          </a:p>
          <a:p>
            <a:pPr>
              <a:buFont typeface="Arial" panose="020B0604020202020204" pitchFamily="34" charset="0"/>
              <a:buChar char="•"/>
            </a:pPr>
            <a:r>
              <a:rPr lang="lv-LV" sz="2800" dirty="0"/>
              <a:t> Izglītojam, lai vardarbība nenotiktu, un palīdzam bērniem, kas cietuši.</a:t>
            </a:r>
          </a:p>
          <a:p>
            <a:pPr>
              <a:buFont typeface="Arial" panose="020B0604020202020204" pitchFamily="34" charset="0"/>
              <a:buChar char="•"/>
            </a:pPr>
            <a:r>
              <a:rPr lang="lv-LV" sz="2800" dirty="0"/>
              <a:t> Īpaša kompetences joma – dzimumnoziegumu </a:t>
            </a:r>
            <a:r>
              <a:rPr lang="lv-LV" sz="2800" dirty="0" err="1"/>
              <a:t>prevencija</a:t>
            </a:r>
            <a:r>
              <a:rPr lang="lv-LV" sz="2800" dirty="0"/>
              <a:t>, atklāšana, rehabilitācija.</a:t>
            </a:r>
          </a:p>
          <a:p>
            <a:pPr>
              <a:buFont typeface="Arial" panose="020B0604020202020204" pitchFamily="34" charset="0"/>
              <a:buChar char="•"/>
            </a:pPr>
            <a:endParaRPr lang="lv-LV" sz="2200" dirty="0"/>
          </a:p>
        </p:txBody>
      </p:sp>
    </p:spTree>
    <p:extLst>
      <p:ext uri="{BB962C8B-B14F-4D97-AF65-F5344CB8AC3E}">
        <p14:creationId xmlns:p14="http://schemas.microsoft.com/office/powerpoint/2010/main" val="25797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2"/>
          <p:cNvSpPr>
            <a:spLocks noGrp="1" noChangeArrowheads="1"/>
          </p:cNvSpPr>
          <p:nvPr>
            <p:ph type="title"/>
          </p:nvPr>
        </p:nvSpPr>
        <p:spPr>
          <a:xfrm>
            <a:off x="762000" y="461639"/>
            <a:ext cx="7373938" cy="1121099"/>
          </a:xfrm>
        </p:spPr>
        <p:txBody>
          <a:bodyPr/>
          <a:lstStyle/>
          <a:p>
            <a:pPr eaLnBrk="1" hangingPunct="1"/>
            <a:r>
              <a:rPr lang="lv-LV" b="1" dirty="0"/>
              <a:t>Svarīgi atcerēties</a:t>
            </a:r>
            <a:r>
              <a:rPr lang="en-US" b="1" dirty="0"/>
              <a:t>!!!!</a:t>
            </a:r>
          </a:p>
        </p:txBody>
      </p:sp>
      <p:sp>
        <p:nvSpPr>
          <p:cNvPr id="4100" name="Rectangle 3"/>
          <p:cNvSpPr>
            <a:spLocks noGrp="1" noChangeArrowheads="1"/>
          </p:cNvSpPr>
          <p:nvPr>
            <p:ph type="body" idx="1"/>
          </p:nvPr>
        </p:nvSpPr>
        <p:spPr>
          <a:xfrm>
            <a:off x="838200" y="1628800"/>
            <a:ext cx="7837488" cy="4896544"/>
          </a:xfrm>
        </p:spPr>
        <p:txBody>
          <a:bodyPr/>
          <a:lstStyle/>
          <a:p>
            <a:pPr eaLnBrk="1" hangingPunct="1"/>
            <a:endParaRPr lang="en-AU" sz="2000" dirty="0"/>
          </a:p>
          <a:p>
            <a:pPr eaLnBrk="1" hangingPunct="1"/>
            <a:r>
              <a:rPr lang="lv-LV" sz="2000" dirty="0"/>
              <a:t>Bērnus, kuri izrāda kaitējošu seksuālo uzvedību, </a:t>
            </a:r>
            <a:r>
              <a:rPr lang="lv-LV" sz="2000" b="1" dirty="0">
                <a:solidFill>
                  <a:srgbClr val="0070C0"/>
                </a:solidFill>
              </a:rPr>
              <a:t>nedrīkst vainot</a:t>
            </a:r>
            <a:r>
              <a:rPr lang="lv-LV" sz="2000" dirty="0">
                <a:solidFill>
                  <a:srgbClr val="0070C0"/>
                </a:solidFill>
              </a:rPr>
              <a:t>!</a:t>
            </a:r>
            <a:endParaRPr lang="en-AU" sz="2000" b="1" dirty="0">
              <a:solidFill>
                <a:srgbClr val="0070C0"/>
              </a:solidFill>
            </a:endParaRPr>
          </a:p>
          <a:p>
            <a:pPr marL="0" indent="0" eaLnBrk="1" hangingPunct="1">
              <a:buNone/>
            </a:pPr>
            <a:endParaRPr lang="en-AU" sz="2000" dirty="0"/>
          </a:p>
          <a:p>
            <a:pPr eaLnBrk="1" hangingPunct="1"/>
            <a:r>
              <a:rPr lang="lv-LV" sz="2000" dirty="0"/>
              <a:t>Lielākā daļa šo bērnu </a:t>
            </a:r>
            <a:r>
              <a:rPr lang="lv-LV" sz="2000" b="1" dirty="0">
                <a:solidFill>
                  <a:srgbClr val="0070C0"/>
                </a:solidFill>
              </a:rPr>
              <a:t>BEIGS šādi uzvesties, ja saņems </a:t>
            </a:r>
            <a:r>
              <a:rPr lang="lv-LV" sz="2000" b="1" u="sng" dirty="0">
                <a:solidFill>
                  <a:srgbClr val="0070C0"/>
                </a:solidFill>
              </a:rPr>
              <a:t>atbilstošu palīdzību</a:t>
            </a:r>
            <a:endParaRPr lang="en-AU" sz="2000" b="1" u="sng" dirty="0">
              <a:solidFill>
                <a:srgbClr val="0070C0"/>
              </a:solidFill>
            </a:endParaRPr>
          </a:p>
          <a:p>
            <a:pPr eaLnBrk="1" hangingPunct="1"/>
            <a:endParaRPr lang="en-AU" sz="2000" b="1" dirty="0"/>
          </a:p>
          <a:p>
            <a:pPr eaLnBrk="1" hangingPunct="1"/>
            <a:r>
              <a:rPr lang="lv-LV" sz="2000" dirty="0"/>
              <a:t>Dažas no šādas </a:t>
            </a:r>
            <a:r>
              <a:rPr lang="lv-LV" sz="2000" b="1" dirty="0">
                <a:solidFill>
                  <a:srgbClr val="0070C0"/>
                </a:solidFill>
              </a:rPr>
              <a:t>uzvedības</a:t>
            </a:r>
            <a:r>
              <a:rPr lang="lv-LV" sz="2000" dirty="0">
                <a:solidFill>
                  <a:srgbClr val="0070C0"/>
                </a:solidFill>
              </a:rPr>
              <a:t> </a:t>
            </a:r>
            <a:r>
              <a:rPr lang="lv-LV" sz="2000" dirty="0"/>
              <a:t>izpausmēm varētu būt simptomi </a:t>
            </a:r>
            <a:r>
              <a:rPr lang="lv-LV" sz="2000" b="1" dirty="0">
                <a:solidFill>
                  <a:srgbClr val="0070C0"/>
                </a:solidFill>
              </a:rPr>
              <a:t>citām</a:t>
            </a:r>
            <a:r>
              <a:rPr lang="lv-LV" sz="2000" dirty="0">
                <a:solidFill>
                  <a:srgbClr val="0070C0"/>
                </a:solidFill>
              </a:rPr>
              <a:t> </a:t>
            </a:r>
            <a:r>
              <a:rPr lang="lv-LV" sz="2000" b="1" dirty="0">
                <a:solidFill>
                  <a:srgbClr val="0070C0"/>
                </a:solidFill>
              </a:rPr>
              <a:t>problēmām,</a:t>
            </a:r>
            <a:r>
              <a:rPr lang="lv-LV" sz="2000" b="1" dirty="0"/>
              <a:t> </a:t>
            </a:r>
            <a:r>
              <a:rPr lang="lv-LV" sz="2000" dirty="0"/>
              <a:t>kas radušās šā bērna dzīvē</a:t>
            </a:r>
            <a:endParaRPr lang="en-AU" sz="2000" dirty="0"/>
          </a:p>
          <a:p>
            <a:pPr marL="0" indent="0" eaLnBrk="1" hangingPunct="1">
              <a:buNone/>
            </a:pPr>
            <a:endParaRPr lang="en-AU" sz="2000" dirty="0"/>
          </a:p>
          <a:p>
            <a:pPr eaLnBrk="1" hangingPunct="1"/>
            <a:endParaRPr lang="en-AU" sz="2000" dirty="0"/>
          </a:p>
          <a:p>
            <a:pPr eaLnBrk="1" hangingPunct="1"/>
            <a:endParaRPr lang="en-AU" sz="2000" dirty="0"/>
          </a:p>
          <a:p>
            <a:pPr lvl="1" eaLnBrk="1" hangingPunct="1"/>
            <a:endParaRPr lang="en-AU" sz="2000" dirty="0"/>
          </a:p>
        </p:txBody>
      </p:sp>
    </p:spTree>
    <p:extLst>
      <p:ext uri="{BB962C8B-B14F-4D97-AF65-F5344CB8AC3E}">
        <p14:creationId xmlns:p14="http://schemas.microsoft.com/office/powerpoint/2010/main" val="152271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83125FE-6E92-43F2-9E3D-CBDDC86DE557}"/>
              </a:ext>
            </a:extLst>
          </p:cNvPr>
          <p:cNvSpPr>
            <a:spLocks noGrp="1"/>
          </p:cNvSpPr>
          <p:nvPr>
            <p:ph type="title"/>
          </p:nvPr>
        </p:nvSpPr>
        <p:spPr/>
        <p:txBody>
          <a:bodyPr>
            <a:normAutofit fontScale="90000"/>
          </a:bodyPr>
          <a:lstStyle/>
          <a:p>
            <a:r>
              <a:rPr lang="lv-LV" dirty="0"/>
              <a:t>Veselīga un dabiska… satraucoša... vai kaitējoša uzvedība?</a:t>
            </a:r>
          </a:p>
        </p:txBody>
      </p:sp>
      <p:sp>
        <p:nvSpPr>
          <p:cNvPr id="3" name="Satura vietturis 2">
            <a:extLst>
              <a:ext uri="{FF2B5EF4-FFF2-40B4-BE49-F238E27FC236}">
                <a16:creationId xmlns:a16="http://schemas.microsoft.com/office/drawing/2014/main" id="{194022D9-5362-4441-8E0D-3AECABFD811F}"/>
              </a:ext>
            </a:extLst>
          </p:cNvPr>
          <p:cNvSpPr>
            <a:spLocks noGrp="1"/>
          </p:cNvSpPr>
          <p:nvPr>
            <p:ph idx="1"/>
          </p:nvPr>
        </p:nvSpPr>
        <p:spPr/>
        <p:txBody>
          <a:bodyPr>
            <a:normAutofit/>
          </a:bodyPr>
          <a:lstStyle/>
          <a:p>
            <a:pPr>
              <a:buFont typeface="Arial" panose="020B0604020202020204" pitchFamily="34" charset="0"/>
              <a:buChar char="•"/>
            </a:pPr>
            <a:r>
              <a:rPr lang="lv-LV" dirty="0"/>
              <a:t> Anna (8) un Marta (9) pāris nedēļas dzīvo internātā, abas mācās 2. klasē. Parasti naktīs ir viens darbinieks, kurš ir zēnu stāvā un viens meiteņu stāvā. Ir gripas laiks un liela daļa darbinieku ir saslimuši. Vakarā, kad palicis viens bērnu pieskatītājs, Kristaps (13) </a:t>
            </a:r>
            <a:r>
              <a:rPr lang="lv-LV" dirty="0">
                <a:solidFill>
                  <a:srgbClr val="0070C0"/>
                </a:solidFill>
              </a:rPr>
              <a:t>nepamanīts </a:t>
            </a:r>
            <a:r>
              <a:rPr lang="lv-LV" dirty="0"/>
              <a:t>aiziet pie meitenēm. Kristaps vienojas, ka meitenes varēs paspēlēt viņa telefonu, </a:t>
            </a:r>
            <a:r>
              <a:rPr lang="lv-LV" dirty="0">
                <a:solidFill>
                  <a:srgbClr val="0070C0"/>
                </a:solidFill>
              </a:rPr>
              <a:t>ja</a:t>
            </a:r>
            <a:r>
              <a:rPr lang="lv-LV" dirty="0"/>
              <a:t> viņas novilks sev biksītes un </a:t>
            </a:r>
            <a:r>
              <a:rPr lang="lv-LV" dirty="0">
                <a:solidFill>
                  <a:srgbClr val="0070C0"/>
                </a:solidFill>
              </a:rPr>
              <a:t>ļaus</a:t>
            </a:r>
            <a:r>
              <a:rPr lang="lv-LV" dirty="0"/>
              <a:t> sevi nobildēt. Kristaps </a:t>
            </a:r>
            <a:r>
              <a:rPr lang="lv-LV" dirty="0">
                <a:solidFill>
                  <a:srgbClr val="0070C0"/>
                </a:solidFill>
              </a:rPr>
              <a:t>sola</a:t>
            </a:r>
            <a:r>
              <a:rPr lang="lv-LV" dirty="0"/>
              <a:t>, ja viņas nevienam nestāstīs, tad nākamreiz arī viņš novilks sev bikses. </a:t>
            </a:r>
          </a:p>
          <a:p>
            <a:pPr>
              <a:buFont typeface="Arial" panose="020B0604020202020204" pitchFamily="34" charset="0"/>
              <a:buChar char="•"/>
            </a:pPr>
            <a:r>
              <a:rPr lang="lv-LV" dirty="0"/>
              <a:t> 10 gadus vecais Juris pēdējo mēnesi atsakās kopā ar draugiem iet ārā, neiet ne uz kalnu, ne slidotavu, ne ciemos pie draugiem. Zēna </a:t>
            </a:r>
            <a:r>
              <a:rPr lang="lv-LV" dirty="0">
                <a:solidFill>
                  <a:srgbClr val="0070C0"/>
                </a:solidFill>
              </a:rPr>
              <a:t>sekmes</a:t>
            </a:r>
            <a:r>
              <a:rPr lang="lv-LV" dirty="0"/>
              <a:t> ir </a:t>
            </a:r>
            <a:r>
              <a:rPr lang="lv-LV" dirty="0">
                <a:solidFill>
                  <a:srgbClr val="0070C0"/>
                </a:solidFill>
              </a:rPr>
              <a:t>pasliktinājušās</a:t>
            </a:r>
            <a:r>
              <a:rPr lang="lv-LV" dirty="0"/>
              <a:t>. Zēns </a:t>
            </a:r>
            <a:r>
              <a:rPr lang="lv-LV" dirty="0">
                <a:solidFill>
                  <a:srgbClr val="0070C0"/>
                </a:solidFill>
              </a:rPr>
              <a:t>labprātāk </a:t>
            </a:r>
            <a:r>
              <a:rPr lang="lv-LV" dirty="0"/>
              <a:t>paliek </a:t>
            </a:r>
            <a:r>
              <a:rPr lang="lv-LV" dirty="0">
                <a:solidFill>
                  <a:srgbClr val="0070C0"/>
                </a:solidFill>
              </a:rPr>
              <a:t>mājās</a:t>
            </a:r>
            <a:r>
              <a:rPr lang="lv-LV" dirty="0"/>
              <a:t>, īpaši, ja mājās nav vecāku,  draugiem aizbildinās ar mācībām un mājas pienākumiem. Tēvs, ātrāk atnākot mājās no darba ierauga, ka Juris skatās datorā pornogrāfiskus </a:t>
            </a:r>
            <a:r>
              <a:rPr lang="lv-LV" dirty="0">
                <a:solidFill>
                  <a:srgbClr val="0070C0"/>
                </a:solidFill>
              </a:rPr>
              <a:t>video</a:t>
            </a:r>
            <a:r>
              <a:rPr lang="lv-LV" dirty="0"/>
              <a:t>. Datora vēsture uzrāda ļoti daudz «seksa» lapas. </a:t>
            </a:r>
          </a:p>
          <a:p>
            <a:pPr>
              <a:buFont typeface="Arial" panose="020B0604020202020204" pitchFamily="34" charset="0"/>
              <a:buChar char="•"/>
            </a:pPr>
            <a:endParaRPr lang="lv-LV" dirty="0"/>
          </a:p>
          <a:p>
            <a:endParaRPr lang="lv-LV" dirty="0"/>
          </a:p>
        </p:txBody>
      </p:sp>
    </p:spTree>
    <p:extLst>
      <p:ext uri="{BB962C8B-B14F-4D97-AF65-F5344CB8AC3E}">
        <p14:creationId xmlns:p14="http://schemas.microsoft.com/office/powerpoint/2010/main" val="161404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Veselīga un dabiska… satraucoša... vai kaitējoša uzvedība?</a:t>
            </a:r>
          </a:p>
        </p:txBody>
      </p:sp>
      <p:sp>
        <p:nvSpPr>
          <p:cNvPr id="3" name="Content Placeholder 2"/>
          <p:cNvSpPr>
            <a:spLocks noGrp="1"/>
          </p:cNvSpPr>
          <p:nvPr>
            <p:ph idx="1"/>
          </p:nvPr>
        </p:nvSpPr>
        <p:spPr>
          <a:xfrm>
            <a:off x="822959" y="1845733"/>
            <a:ext cx="7543801" cy="4581700"/>
          </a:xfrm>
        </p:spPr>
        <p:txBody>
          <a:bodyPr>
            <a:normAutofit fontScale="92500" lnSpcReduction="20000"/>
          </a:bodyPr>
          <a:lstStyle/>
          <a:p>
            <a:pPr>
              <a:buFont typeface="Arial" panose="020B0604020202020204" pitchFamily="34" charset="0"/>
              <a:buChar char="•"/>
            </a:pPr>
            <a:r>
              <a:rPr lang="lv-LV" sz="2400" dirty="0"/>
              <a:t> Kārlis un Māris ir 5 un 6 gadus veci puikas, kuri apmeklē pirmsskolas izglītības iestādi. Diendusas laikā audzinātājas palīgs pamana, ka zēni, kuru gultas atrodas blakus, ir </a:t>
            </a:r>
            <a:r>
              <a:rPr lang="lv-LV" sz="2400" dirty="0">
                <a:solidFill>
                  <a:srgbClr val="0070C0"/>
                </a:solidFill>
              </a:rPr>
              <a:t>novilkuši bikses </a:t>
            </a:r>
            <a:r>
              <a:rPr lang="lv-LV" sz="2400" dirty="0"/>
              <a:t>un </a:t>
            </a:r>
            <a:r>
              <a:rPr lang="lv-LV" sz="2400" dirty="0">
                <a:solidFill>
                  <a:srgbClr val="0070C0"/>
                </a:solidFill>
              </a:rPr>
              <a:t>apskata</a:t>
            </a:r>
            <a:r>
              <a:rPr lang="lv-LV" sz="2400" dirty="0"/>
              <a:t> viens otra krāniņu.</a:t>
            </a:r>
          </a:p>
          <a:p>
            <a:pPr>
              <a:buFont typeface="Arial" panose="020B0604020202020204" pitchFamily="34" charset="0"/>
              <a:buChar char="•"/>
            </a:pPr>
            <a:r>
              <a:rPr lang="lv-LV" sz="2400" dirty="0"/>
              <a:t> 9 gadus vecais Guntis  kādā pirmdienā skolā stāstīja, ka nedēļas nogali pavadīja kopā ar onkuli un par sevi vecākiem brālēniem. Guntis bija nemierīgs, izteica klasesbiedriem </a:t>
            </a:r>
            <a:r>
              <a:rPr lang="lv-LV" sz="2400" dirty="0">
                <a:solidFill>
                  <a:srgbClr val="0070C0"/>
                </a:solidFill>
              </a:rPr>
              <a:t>rupjus vārdus, rādīja </a:t>
            </a:r>
            <a:r>
              <a:rPr lang="lv-LV" sz="2400" dirty="0"/>
              <a:t>seksuāla rakstura </a:t>
            </a:r>
            <a:r>
              <a:rPr lang="lv-LV" sz="2400" dirty="0">
                <a:solidFill>
                  <a:srgbClr val="0070C0"/>
                </a:solidFill>
              </a:rPr>
              <a:t>bildes </a:t>
            </a:r>
            <a:r>
              <a:rPr lang="lv-LV" sz="2400" dirty="0"/>
              <a:t>telefonā. Bērniem, kuri nevēlējās skatīties bildes, </a:t>
            </a:r>
            <a:r>
              <a:rPr lang="lv-LV" sz="2400" dirty="0">
                <a:solidFill>
                  <a:srgbClr val="0070C0"/>
                </a:solidFill>
              </a:rPr>
              <a:t>draudēja</a:t>
            </a:r>
            <a:r>
              <a:rPr lang="lv-LV" sz="2400" dirty="0"/>
              <a:t>, ka izvaros. </a:t>
            </a:r>
          </a:p>
          <a:p>
            <a:pPr>
              <a:buFont typeface="Arial" panose="020B0604020202020204" pitchFamily="34" charset="0"/>
              <a:buChar char="•"/>
            </a:pPr>
            <a:r>
              <a:rPr lang="lv-LV" sz="2400" dirty="0"/>
              <a:t> 7 gadīgā Luīze vasaru pavadīja laukos pie vecmammas, kur dzīvoja arī 13 gadīgais brālēns Maksis. Luīze pēc atgriešanās mājās mammai stāsta, ka vasaras jautrākais laiks bija došanās peldēt kopā ar Maksi. Luīze smejoties stāsta, ka beidzot ir redzējusi, kas ir puikām </a:t>
            </a:r>
            <a:r>
              <a:rPr lang="lv-LV" sz="2400" dirty="0">
                <a:solidFill>
                  <a:srgbClr val="0070C0"/>
                </a:solidFill>
              </a:rPr>
              <a:t>zem biksītēm</a:t>
            </a:r>
            <a:r>
              <a:rPr lang="lv-LV" sz="2400" dirty="0"/>
              <a:t>, jo kādā pārģērbšanās reizē viņa bija </a:t>
            </a:r>
            <a:r>
              <a:rPr lang="lv-LV" sz="2400" dirty="0">
                <a:solidFill>
                  <a:srgbClr val="0070C0"/>
                </a:solidFill>
              </a:rPr>
              <a:t>paprasījusi,</a:t>
            </a:r>
            <a:r>
              <a:rPr lang="lv-LV" sz="2400" dirty="0"/>
              <a:t> lai Maksis to parāda un pusaudzis bija Luīzei parādījis savu krāniņu. </a:t>
            </a:r>
          </a:p>
        </p:txBody>
      </p:sp>
    </p:spTree>
    <p:extLst>
      <p:ext uri="{BB962C8B-B14F-4D97-AF65-F5344CB8AC3E}">
        <p14:creationId xmlns:p14="http://schemas.microsoft.com/office/powerpoint/2010/main" val="166818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222600"/>
          </a:xfrm>
        </p:spPr>
        <p:txBody>
          <a:bodyPr>
            <a:normAutofit fontScale="90000"/>
          </a:bodyPr>
          <a:lstStyle/>
          <a:p>
            <a:pPr algn="just"/>
            <a:r>
              <a:rPr lang="lv-LV" altLang="en-US" dirty="0"/>
              <a:t>Institūcijas, kurās tiek aprūpēti/dzīvo bērni </a:t>
            </a:r>
            <a:endParaRPr lang="lv-LV"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lv-LV" sz="2400" dirty="0"/>
              <a:t> Pētījumā individuāli runāja ar 6875</a:t>
            </a:r>
            <a:r>
              <a:rPr lang="en-US" sz="2400" dirty="0"/>
              <a:t> </a:t>
            </a:r>
            <a:r>
              <a:rPr lang="en-US" sz="2400" dirty="0" err="1"/>
              <a:t>nepilngadīgā</a:t>
            </a:r>
            <a:r>
              <a:rPr lang="en-US" sz="2400" dirty="0"/>
              <a:t> </a:t>
            </a:r>
            <a:r>
              <a:rPr lang="en-US" sz="2400" dirty="0" err="1"/>
              <a:t>vecumā</a:t>
            </a:r>
            <a:r>
              <a:rPr lang="lv-LV" sz="2400" dirty="0"/>
              <a:t> institūcijā dzīvojušiem cilvēkiem (</a:t>
            </a:r>
            <a:r>
              <a:rPr lang="lv-LV" sz="2400" dirty="0" err="1"/>
              <a:t>survivors</a:t>
            </a:r>
            <a:r>
              <a:rPr lang="lv-LV" sz="2400" dirty="0"/>
              <a:t>). Viens no sešiem stāstīja par piedzīvotu seksuālu vardarbību institūcijā no citu bērnu puses. (</a:t>
            </a:r>
            <a:r>
              <a:rPr lang="lv-LV" sz="2400" dirty="0" err="1"/>
              <a:t>The</a:t>
            </a:r>
            <a:r>
              <a:rPr lang="lv-LV" sz="2400" dirty="0"/>
              <a:t> </a:t>
            </a:r>
            <a:r>
              <a:rPr lang="lv-LV" sz="2400" dirty="0" err="1"/>
              <a:t>Australian</a:t>
            </a:r>
            <a:r>
              <a:rPr lang="lv-LV" sz="2400" dirty="0"/>
              <a:t> </a:t>
            </a:r>
            <a:r>
              <a:rPr lang="lv-LV" sz="2400" dirty="0" err="1"/>
              <a:t>Royal</a:t>
            </a:r>
            <a:r>
              <a:rPr lang="lv-LV" sz="2400" dirty="0"/>
              <a:t> </a:t>
            </a:r>
            <a:r>
              <a:rPr lang="lv-LV" sz="2400" dirty="0" err="1"/>
              <a:t>Commission</a:t>
            </a:r>
            <a:r>
              <a:rPr lang="lv-LV" sz="2400" dirty="0"/>
              <a:t>, </a:t>
            </a:r>
            <a:r>
              <a:rPr lang="lv-LV" sz="2400" dirty="0" err="1"/>
              <a:t>into</a:t>
            </a:r>
            <a:r>
              <a:rPr lang="lv-LV" sz="2400" dirty="0"/>
              <a:t> </a:t>
            </a:r>
            <a:r>
              <a:rPr lang="lv-LV" sz="2400" dirty="0" err="1"/>
              <a:t>Institutional</a:t>
            </a:r>
            <a:r>
              <a:rPr lang="lv-LV" sz="2400" dirty="0"/>
              <a:t> </a:t>
            </a:r>
            <a:r>
              <a:rPr lang="lv-LV" sz="2400" dirty="0" err="1"/>
              <a:t>Responses</a:t>
            </a:r>
            <a:r>
              <a:rPr lang="lv-LV" sz="2400" dirty="0"/>
              <a:t> to CSA (2017). </a:t>
            </a:r>
          </a:p>
          <a:p>
            <a:pPr>
              <a:buFont typeface="Arial" panose="020B0604020202020204" pitchFamily="34" charset="0"/>
              <a:buChar char="•"/>
            </a:pPr>
            <a:r>
              <a:rPr lang="lv-LV" sz="2400" dirty="0"/>
              <a:t>Aptuveni ½ institūcijās seksuāli izmantotu bērnu ir cietuši no citiem bērniem (</a:t>
            </a:r>
            <a:r>
              <a:rPr lang="lv-LV" sz="2400" dirty="0" err="1"/>
              <a:t>Morris</a:t>
            </a:r>
            <a:r>
              <a:rPr lang="lv-LV" sz="2400" dirty="0"/>
              <a:t>, </a:t>
            </a:r>
            <a:r>
              <a:rPr lang="lv-LV" sz="2400" dirty="0" err="1"/>
              <a:t>Wheatley</a:t>
            </a:r>
            <a:r>
              <a:rPr lang="lv-LV" sz="2400" dirty="0"/>
              <a:t> </a:t>
            </a:r>
            <a:r>
              <a:rPr lang="lv-LV" sz="2400" dirty="0" err="1"/>
              <a:t>and</a:t>
            </a:r>
            <a:r>
              <a:rPr lang="lv-LV" sz="2400" dirty="0"/>
              <a:t> </a:t>
            </a:r>
            <a:r>
              <a:rPr lang="lv-LV" sz="2400" dirty="0" err="1"/>
              <a:t>Lees</a:t>
            </a:r>
            <a:r>
              <a:rPr lang="lv-LV" sz="2400" dirty="0"/>
              <a:t>, 1994; </a:t>
            </a:r>
            <a:r>
              <a:rPr lang="lv-LV" sz="2400" dirty="0" err="1"/>
              <a:t>Timmerman</a:t>
            </a:r>
            <a:r>
              <a:rPr lang="lv-LV" sz="2400" dirty="0"/>
              <a:t> 2012)</a:t>
            </a:r>
          </a:p>
          <a:p>
            <a:pPr>
              <a:buFont typeface="Arial" panose="020B0604020202020204" pitchFamily="34" charset="0"/>
              <a:buChar char="•"/>
            </a:pPr>
            <a:r>
              <a:rPr lang="lv-LV" sz="2400" dirty="0"/>
              <a:t>Vienā pētījumā ir secināts, ka 13% bērnu, kuri dzīvo institūcijās, ir piedzīvojuši seksuālu vardarbību (</a:t>
            </a:r>
            <a:r>
              <a:rPr lang="lv-LV" sz="2400" dirty="0" err="1"/>
              <a:t>Sinclair</a:t>
            </a:r>
            <a:r>
              <a:rPr lang="lv-LV" sz="2400" dirty="0"/>
              <a:t> </a:t>
            </a:r>
            <a:r>
              <a:rPr lang="lv-LV" sz="2400" dirty="0" err="1"/>
              <a:t>and</a:t>
            </a:r>
            <a:r>
              <a:rPr lang="lv-LV" sz="2400" dirty="0"/>
              <a:t> </a:t>
            </a:r>
            <a:r>
              <a:rPr lang="lv-LV" sz="2400" dirty="0" err="1"/>
              <a:t>Gibbs</a:t>
            </a:r>
            <a:r>
              <a:rPr lang="lv-LV" sz="2400" dirty="0"/>
              <a:t>, 1998)</a:t>
            </a:r>
          </a:p>
        </p:txBody>
      </p:sp>
    </p:spTree>
    <p:extLst>
      <p:ext uri="{BB962C8B-B14F-4D97-AF65-F5344CB8AC3E}">
        <p14:creationId xmlns:p14="http://schemas.microsoft.com/office/powerpoint/2010/main" val="405822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9" y="563909"/>
            <a:ext cx="7840611" cy="857250"/>
          </a:xfrm>
        </p:spPr>
        <p:txBody>
          <a:bodyPr>
            <a:normAutofit/>
          </a:bodyPr>
          <a:lstStyle/>
          <a:p>
            <a:r>
              <a:rPr lang="lv-LV" sz="4300" dirty="0">
                <a:solidFill>
                  <a:schemeClr val="tx2"/>
                </a:solidFill>
              </a:rPr>
              <a:t>Iespējamie uzvedības cēloņi </a:t>
            </a:r>
            <a:endParaRPr lang="en-US" sz="4300" dirty="0">
              <a:solidFill>
                <a:schemeClr val="tx2"/>
              </a:solidFill>
            </a:endParaRPr>
          </a:p>
        </p:txBody>
      </p:sp>
      <p:sp>
        <p:nvSpPr>
          <p:cNvPr id="3" name="Content Placeholder 2"/>
          <p:cNvSpPr>
            <a:spLocks noGrp="1"/>
          </p:cNvSpPr>
          <p:nvPr>
            <p:ph idx="1"/>
          </p:nvPr>
        </p:nvSpPr>
        <p:spPr>
          <a:xfrm>
            <a:off x="331839" y="1587295"/>
            <a:ext cx="8623902" cy="3727655"/>
          </a:xfrm>
        </p:spPr>
        <p:txBody>
          <a:bodyPr>
            <a:normAutofit/>
          </a:bodyPr>
          <a:lstStyle/>
          <a:p>
            <a:endParaRPr lang="en-US" sz="2100" dirty="0">
              <a:solidFill>
                <a:schemeClr val="tx2"/>
              </a:solidFill>
            </a:endParaRPr>
          </a:p>
          <a:p>
            <a:r>
              <a:rPr lang="lv-LV" sz="2100" dirty="0">
                <a:solidFill>
                  <a:schemeClr val="tx1"/>
                </a:solidFill>
              </a:rPr>
              <a:t>Mēs vēlamies zināt vairāk par šī bērna attīstības vēsturi un uzvedību, un to, kas parasti raksturo “šādus bērnus”.</a:t>
            </a:r>
          </a:p>
          <a:p>
            <a:r>
              <a:rPr lang="lv-LV" sz="2100" dirty="0">
                <a:solidFill>
                  <a:schemeClr val="tx1"/>
                </a:solidFill>
              </a:rPr>
              <a:t>Pagaidām nav atrasti faktori, kuri viennozīmīgi novestu pie konkrētās uzvedības;</a:t>
            </a:r>
          </a:p>
          <a:p>
            <a:r>
              <a:rPr lang="lv-LV" sz="2100" b="1" dirty="0">
                <a:solidFill>
                  <a:schemeClr val="tx1"/>
                </a:solidFill>
              </a:rPr>
              <a:t>Tomēr ir zināmi vairāki riska faktori, kuri ir nozīmīgi seksuāli kaitējošas uzvedības izpausmēs;</a:t>
            </a:r>
          </a:p>
          <a:p>
            <a:r>
              <a:rPr lang="lv-LV" sz="2100" dirty="0">
                <a:solidFill>
                  <a:schemeClr val="tx1"/>
                </a:solidFill>
              </a:rPr>
              <a:t>Neatkarīgi no tā, ka lielai daļai bērnu ir līdzīgas problēmas, nav izskaidrojuma tam, kādēļ vieniem bērniem sekas izpaužas kā ne-seksuāla uzvedība, bet citiem kā seksuāli kaitējoša.</a:t>
            </a:r>
          </a:p>
        </p:txBody>
      </p:sp>
    </p:spTree>
    <p:extLst>
      <p:ext uri="{BB962C8B-B14F-4D97-AF65-F5344CB8AC3E}">
        <p14:creationId xmlns:p14="http://schemas.microsoft.com/office/powerpoint/2010/main" val="53489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2"/>
          <p:cNvSpPr>
            <a:spLocks noGrp="1" noChangeArrowheads="1"/>
          </p:cNvSpPr>
          <p:nvPr>
            <p:ph type="title"/>
          </p:nvPr>
        </p:nvSpPr>
        <p:spPr>
          <a:xfrm>
            <a:off x="762000" y="764704"/>
            <a:ext cx="7373938" cy="818034"/>
          </a:xfrm>
        </p:spPr>
        <p:txBody>
          <a:bodyPr>
            <a:normAutofit fontScale="90000"/>
          </a:bodyPr>
          <a:lstStyle/>
          <a:p>
            <a:pPr eaLnBrk="1" hangingPunct="1"/>
            <a:r>
              <a:rPr lang="lv-LV" dirty="0">
                <a:solidFill>
                  <a:schemeClr val="tx1"/>
                </a:solidFill>
              </a:rPr>
              <a:t>Kas izraisa kaitējošu seksuālo uzvedību</a:t>
            </a:r>
            <a:r>
              <a:rPr lang="en-US" dirty="0">
                <a:solidFill>
                  <a:schemeClr val="tx1"/>
                </a:solidFill>
              </a:rPr>
              <a:t>?</a:t>
            </a:r>
          </a:p>
        </p:txBody>
      </p:sp>
      <p:sp>
        <p:nvSpPr>
          <p:cNvPr id="4100" name="Rectangle 3"/>
          <p:cNvSpPr>
            <a:spLocks noGrp="1" noChangeArrowheads="1"/>
          </p:cNvSpPr>
          <p:nvPr>
            <p:ph type="body" idx="1"/>
          </p:nvPr>
        </p:nvSpPr>
        <p:spPr>
          <a:xfrm>
            <a:off x="838200" y="1864310"/>
            <a:ext cx="7837488" cy="4661033"/>
          </a:xfrm>
        </p:spPr>
        <p:txBody>
          <a:bodyPr/>
          <a:lstStyle/>
          <a:p>
            <a:pPr eaLnBrk="1" hangingPunct="1"/>
            <a:r>
              <a:rPr lang="lv-LV" sz="2000" b="1" dirty="0">
                <a:solidFill>
                  <a:srgbClr val="0070C0"/>
                </a:solidFill>
              </a:rPr>
              <a:t>Nav viena konkrēta iemesla</a:t>
            </a:r>
            <a:r>
              <a:rPr lang="lv-LV" sz="2000" dirty="0"/>
              <a:t>, ir daudz faktoru, kas darbojas kopā. Daži no tiem:</a:t>
            </a:r>
            <a:endParaRPr lang="en-AU" sz="2000" dirty="0"/>
          </a:p>
          <a:p>
            <a:pPr lvl="1" eaLnBrk="1" hangingPunct="1"/>
            <a:r>
              <a:rPr lang="lv-LV" sz="2000" dirty="0"/>
              <a:t>Bērni, kuri bieži tiek atstāti </a:t>
            </a:r>
            <a:r>
              <a:rPr lang="lv-LV" sz="2000" b="1" dirty="0">
                <a:solidFill>
                  <a:srgbClr val="0070C0"/>
                </a:solidFill>
              </a:rPr>
              <a:t>bez uzraudzības</a:t>
            </a:r>
            <a:endParaRPr lang="en-AU" sz="2000" b="1" dirty="0">
              <a:solidFill>
                <a:srgbClr val="0070C0"/>
              </a:solidFill>
            </a:endParaRPr>
          </a:p>
          <a:p>
            <a:pPr lvl="1" eaLnBrk="1" hangingPunct="1"/>
            <a:r>
              <a:rPr lang="lv-LV" sz="2000" dirty="0"/>
              <a:t>Bērni, kas ir </a:t>
            </a:r>
            <a:r>
              <a:rPr lang="lv-LV" sz="2000" b="1" dirty="0">
                <a:solidFill>
                  <a:srgbClr val="0070C0"/>
                </a:solidFill>
              </a:rPr>
              <a:t>cietuši no vardarbības </a:t>
            </a:r>
            <a:r>
              <a:rPr lang="lv-LV" sz="2000" dirty="0"/>
              <a:t>(fiziskas, emocionālas vai seksuālas) vai ir tikuši </a:t>
            </a:r>
            <a:r>
              <a:rPr lang="lv-LV" sz="2000" b="1" dirty="0">
                <a:solidFill>
                  <a:srgbClr val="0070C0"/>
                </a:solidFill>
              </a:rPr>
              <a:t>pamesti novārtā</a:t>
            </a:r>
            <a:endParaRPr lang="en-AU" sz="2000" b="1" dirty="0">
              <a:solidFill>
                <a:srgbClr val="0070C0"/>
              </a:solidFill>
            </a:endParaRPr>
          </a:p>
          <a:p>
            <a:pPr lvl="1" eaLnBrk="1" hangingPunct="1"/>
            <a:r>
              <a:rPr lang="lv-LV" sz="2000" dirty="0"/>
              <a:t>Šo bērnu mājās ir </a:t>
            </a:r>
            <a:r>
              <a:rPr lang="lv-LV" sz="2000" b="1" dirty="0">
                <a:solidFill>
                  <a:srgbClr val="0070C0"/>
                </a:solidFill>
              </a:rPr>
              <a:t>maz privātās telpas</a:t>
            </a:r>
            <a:endParaRPr lang="en-AU" sz="2000" b="1" dirty="0">
              <a:solidFill>
                <a:srgbClr val="0070C0"/>
              </a:solidFill>
            </a:endParaRPr>
          </a:p>
          <a:p>
            <a:pPr lvl="1" eaLnBrk="1" hangingPunct="1"/>
            <a:r>
              <a:rPr lang="lv-LV" sz="2000" dirty="0"/>
              <a:t>Vecāki vai citi ģimenes locekļi </a:t>
            </a:r>
            <a:r>
              <a:rPr lang="lv-LV" sz="2000" b="1" dirty="0">
                <a:solidFill>
                  <a:srgbClr val="0070C0"/>
                </a:solidFill>
              </a:rPr>
              <a:t>veic seksuāla rakstura darbības bērniem redzot</a:t>
            </a:r>
            <a:endParaRPr lang="en-AU" sz="2000" b="1" dirty="0">
              <a:solidFill>
                <a:srgbClr val="0070C0"/>
              </a:solidFill>
            </a:endParaRPr>
          </a:p>
          <a:p>
            <a:pPr lvl="1" eaLnBrk="1" hangingPunct="1"/>
            <a:r>
              <a:rPr lang="lv-LV" sz="2000" dirty="0"/>
              <a:t>Bērni ir bijuši </a:t>
            </a:r>
            <a:r>
              <a:rPr lang="lv-LV" sz="2000" b="1" dirty="0">
                <a:solidFill>
                  <a:srgbClr val="0070C0"/>
                </a:solidFill>
              </a:rPr>
              <a:t>aculiecinieki fiziskai vardarbībai </a:t>
            </a:r>
            <a:r>
              <a:rPr lang="lv-LV" sz="2000" dirty="0"/>
              <a:t>starp vecākiem vai citiem ģimenes locekļiem </a:t>
            </a:r>
            <a:r>
              <a:rPr lang="lv-LV" sz="2000" b="1" dirty="0">
                <a:solidFill>
                  <a:srgbClr val="0070C0"/>
                </a:solidFill>
              </a:rPr>
              <a:t>seksuālas greizsirdības vai neuzticēšanās dēļ</a:t>
            </a:r>
            <a:r>
              <a:rPr lang="lv-LV" sz="2000" dirty="0">
                <a:solidFill>
                  <a:srgbClr val="0070C0"/>
                </a:solidFill>
              </a:rPr>
              <a:t>.</a:t>
            </a:r>
            <a:endParaRPr lang="en-AU" sz="2000" dirty="0">
              <a:solidFill>
                <a:srgbClr val="0070C0"/>
              </a:solidFill>
            </a:endParaRPr>
          </a:p>
          <a:p>
            <a:pPr lvl="1" eaLnBrk="1" hangingPunct="1"/>
            <a:r>
              <a:rPr lang="lv-LV" sz="2000" dirty="0"/>
              <a:t>Bērni, kas dzīvo </a:t>
            </a:r>
            <a:r>
              <a:rPr lang="lv-LV" sz="2000" b="1" dirty="0">
                <a:solidFill>
                  <a:srgbClr val="0070C0"/>
                </a:solidFill>
              </a:rPr>
              <a:t>vidē</a:t>
            </a:r>
            <a:r>
              <a:rPr lang="lv-LV" sz="2000" dirty="0">
                <a:solidFill>
                  <a:srgbClr val="0070C0"/>
                </a:solidFill>
              </a:rPr>
              <a:t>,</a:t>
            </a:r>
            <a:r>
              <a:rPr lang="lv-LV" sz="2000" dirty="0"/>
              <a:t> kur cilvēki </a:t>
            </a:r>
            <a:r>
              <a:rPr lang="lv-LV" sz="2000" b="1" dirty="0">
                <a:solidFill>
                  <a:srgbClr val="0070C0"/>
                </a:solidFill>
              </a:rPr>
              <a:t>kaujas</a:t>
            </a:r>
            <a:r>
              <a:rPr lang="lv-LV" sz="2000" dirty="0">
                <a:solidFill>
                  <a:srgbClr val="0070C0"/>
                </a:solidFill>
              </a:rPr>
              <a:t> </a:t>
            </a:r>
            <a:r>
              <a:rPr lang="lv-LV" sz="2000" dirty="0"/>
              <a:t>vai ir greizsirdīgi </a:t>
            </a:r>
            <a:r>
              <a:rPr lang="lv-LV" sz="2000" b="1" dirty="0">
                <a:solidFill>
                  <a:srgbClr val="0070C0"/>
                </a:solidFill>
              </a:rPr>
              <a:t>seksuālās dzīves dēļ</a:t>
            </a:r>
            <a:r>
              <a:rPr lang="lv-LV" sz="2000" dirty="0">
                <a:solidFill>
                  <a:srgbClr val="0070C0"/>
                </a:solidFill>
              </a:rPr>
              <a:t>,</a:t>
            </a:r>
            <a:r>
              <a:rPr lang="lv-LV" sz="2000" dirty="0"/>
              <a:t> kur dzird </a:t>
            </a:r>
            <a:r>
              <a:rPr lang="lv-LV" sz="2000" b="1" dirty="0">
                <a:solidFill>
                  <a:srgbClr val="0070C0"/>
                </a:solidFill>
              </a:rPr>
              <a:t>agresīvus izteikumus </a:t>
            </a:r>
            <a:r>
              <a:rPr lang="lv-LV" sz="2000" dirty="0"/>
              <a:t>par seksu, kur cilvēkus </a:t>
            </a:r>
            <a:r>
              <a:rPr lang="lv-LV" sz="2000" b="1" dirty="0">
                <a:solidFill>
                  <a:srgbClr val="0070C0"/>
                </a:solidFill>
              </a:rPr>
              <a:t>piespiež nodarboties ar seksu</a:t>
            </a:r>
            <a:r>
              <a:rPr lang="lv-LV" sz="2000" dirty="0"/>
              <a:t>, kur tiek </a:t>
            </a:r>
            <a:r>
              <a:rPr lang="lv-LV" sz="2000" b="1" dirty="0">
                <a:solidFill>
                  <a:srgbClr val="0070C0"/>
                </a:solidFill>
              </a:rPr>
              <a:t>tirgotas narkotikas vai alkohols apmaiņā pret seksu</a:t>
            </a:r>
            <a:r>
              <a:rPr lang="lv-LV" sz="2000" dirty="0">
                <a:solidFill>
                  <a:srgbClr val="0070C0"/>
                </a:solidFill>
              </a:rPr>
              <a:t>.</a:t>
            </a:r>
            <a:endParaRPr lang="en-AU" sz="2000" b="1" dirty="0">
              <a:solidFill>
                <a:srgbClr val="0070C0"/>
              </a:solidFill>
            </a:endParaRPr>
          </a:p>
          <a:p>
            <a:pPr lvl="1" eaLnBrk="1" hangingPunct="1"/>
            <a:endParaRPr lang="en-AU" sz="2000" dirty="0"/>
          </a:p>
          <a:p>
            <a:pPr lvl="1" eaLnBrk="1" hangingPunct="1"/>
            <a:endParaRPr lang="en-AU" sz="2000" dirty="0"/>
          </a:p>
          <a:p>
            <a:pPr eaLnBrk="1" hangingPunct="1"/>
            <a:endParaRPr lang="en-AU" sz="2000" dirty="0"/>
          </a:p>
          <a:p>
            <a:pPr eaLnBrk="1" hangingPunct="1"/>
            <a:endParaRPr lang="en-AU" sz="2000" dirty="0"/>
          </a:p>
          <a:p>
            <a:pPr lvl="1" eaLnBrk="1" hangingPunct="1"/>
            <a:endParaRPr lang="en-AU" sz="2000" dirty="0"/>
          </a:p>
        </p:txBody>
      </p:sp>
    </p:spTree>
    <p:extLst>
      <p:ext uri="{BB962C8B-B14F-4D97-AF65-F5344CB8AC3E}">
        <p14:creationId xmlns:p14="http://schemas.microsoft.com/office/powerpoint/2010/main" val="377996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altLang="en-US" dirty="0"/>
              <a:t>Iespējamie faktori, kas veicina kaitējošu seksuālu uzvedību</a:t>
            </a:r>
            <a:endParaRPr lang="lv-LV" dirty="0"/>
          </a:p>
        </p:txBody>
      </p:sp>
      <p:sp>
        <p:nvSpPr>
          <p:cNvPr id="3" name="Content Placeholder 2"/>
          <p:cNvSpPr>
            <a:spLocks noGrp="1"/>
          </p:cNvSpPr>
          <p:nvPr>
            <p:ph idx="1"/>
          </p:nvPr>
        </p:nvSpPr>
        <p:spPr>
          <a:xfrm>
            <a:off x="822959" y="1845734"/>
            <a:ext cx="7543801" cy="4288736"/>
          </a:xfrm>
        </p:spPr>
        <p:txBody>
          <a:bodyPr>
            <a:normAutofit fontScale="92500" lnSpcReduction="10000"/>
          </a:bodyPr>
          <a:lstStyle/>
          <a:p>
            <a:pPr>
              <a:buFont typeface="Arial" panose="020B0604020202020204" pitchFamily="34" charset="0"/>
              <a:buChar char="•"/>
            </a:pPr>
            <a:r>
              <a:rPr lang="lv-LV" sz="2400" dirty="0"/>
              <a:t> Attālinātas/vēsas attiecības &amp; emocionāla siltuma trūkums</a:t>
            </a:r>
          </a:p>
          <a:p>
            <a:pPr>
              <a:buFont typeface="Arial" panose="020B0604020202020204" pitchFamily="34" charset="0"/>
              <a:buChar char="•"/>
            </a:pPr>
            <a:r>
              <a:rPr lang="lv-LV" sz="2400" dirty="0"/>
              <a:t> Vecāku savstarpēja vardarbība &amp; konflikti ģimenes sistēmā</a:t>
            </a:r>
          </a:p>
          <a:p>
            <a:pPr>
              <a:buFont typeface="Arial" panose="020B0604020202020204" pitchFamily="34" charset="0"/>
              <a:buChar char="•"/>
            </a:pPr>
            <a:r>
              <a:rPr lang="lv-LV" sz="2400" dirty="0"/>
              <a:t> Daudz izmaiņu ģimenes sistēmā &amp; traucējumi/pārrāvumi bērna aprūpē, piemēram, dzīvo dažādās institūcijās un/vai ģimenēs</a:t>
            </a:r>
          </a:p>
          <a:p>
            <a:pPr>
              <a:buFont typeface="Arial" panose="020B0604020202020204" pitchFamily="34" charset="0"/>
              <a:buChar char="•"/>
            </a:pPr>
            <a:r>
              <a:rPr lang="lv-LV" sz="2400" dirty="0"/>
              <a:t> Saplūdušas/neskaidras lomas ģimenē/ vājš vecāka lomas modelis</a:t>
            </a:r>
          </a:p>
          <a:p>
            <a:pPr>
              <a:buFont typeface="Arial" panose="020B0604020202020204" pitchFamily="34" charset="0"/>
              <a:buChar char="•"/>
            </a:pPr>
            <a:r>
              <a:rPr lang="lv-LV" sz="2400" dirty="0"/>
              <a:t> Tēvi, kuri ir klātesoši ģimenē, bet neuzņemas atbildību par bērnu audzināšanu un aprūpi (iesaistās maz vai neiesaistās)</a:t>
            </a:r>
          </a:p>
          <a:p>
            <a:pPr>
              <a:buFont typeface="Arial" panose="020B0604020202020204" pitchFamily="34" charset="0"/>
              <a:buChar char="•"/>
            </a:pPr>
            <a:r>
              <a:rPr lang="lv-LV" sz="2400" dirty="0"/>
              <a:t> Trūkst atklātības &amp; neveselīgi noslēpumi</a:t>
            </a:r>
          </a:p>
          <a:p>
            <a:pPr>
              <a:buFont typeface="Arial" panose="020B0604020202020204" pitchFamily="34" charset="0"/>
              <a:buChar char="•"/>
            </a:pPr>
            <a:r>
              <a:rPr lang="lv-LV" sz="2400" dirty="0"/>
              <a:t> Vecāki, kas nav tikuši galā ar savu vardarbības pieredzi</a:t>
            </a:r>
          </a:p>
          <a:p>
            <a:pPr>
              <a:buFont typeface="Arial" panose="020B0604020202020204" pitchFamily="34" charset="0"/>
              <a:buChar char="•"/>
            </a:pPr>
            <a:r>
              <a:rPr lang="lv-LV" sz="2400" dirty="0"/>
              <a:t> Iztrūkstošas vai ļoti stingras seksuālas robežas ģimenē </a:t>
            </a:r>
          </a:p>
          <a:p>
            <a:pPr marL="0" indent="0">
              <a:buNone/>
            </a:pPr>
            <a:endParaRPr lang="lv-LV" sz="2400" dirty="0"/>
          </a:p>
        </p:txBody>
      </p:sp>
    </p:spTree>
    <p:extLst>
      <p:ext uri="{BB962C8B-B14F-4D97-AF65-F5344CB8AC3E}">
        <p14:creationId xmlns:p14="http://schemas.microsoft.com/office/powerpoint/2010/main" val="203857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en-US" dirty="0"/>
              <a:t>Iespējamie </a:t>
            </a:r>
            <a:r>
              <a:rPr lang="lv-LV" altLang="en-US" dirty="0" err="1"/>
              <a:t>palaidējmehānismi</a:t>
            </a:r>
            <a:endParaRPr lang="lv-LV"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lv-LV" sz="2400" dirty="0"/>
              <a:t> Piedzīvota trauma</a:t>
            </a:r>
          </a:p>
          <a:p>
            <a:pPr>
              <a:buFont typeface="Arial" panose="020B0604020202020204" pitchFamily="34" charset="0"/>
              <a:buChar char="•"/>
            </a:pPr>
            <a:r>
              <a:rPr lang="en-US" sz="2400" dirty="0"/>
              <a:t>S</a:t>
            </a:r>
            <a:r>
              <a:rPr lang="lv-LV" sz="2400" dirty="0" err="1"/>
              <a:t>tress</a:t>
            </a:r>
            <a:r>
              <a:rPr lang="en-US" sz="2400" dirty="0"/>
              <a:t> </a:t>
            </a:r>
            <a:r>
              <a:rPr lang="en-US" sz="2400" dirty="0" err="1"/>
              <a:t>vietā</a:t>
            </a:r>
            <a:r>
              <a:rPr lang="en-US" sz="2400" dirty="0"/>
              <a:t>, </a:t>
            </a:r>
            <a:r>
              <a:rPr lang="en-US" sz="2400" dirty="0" err="1"/>
              <a:t>kur</a:t>
            </a:r>
            <a:r>
              <a:rPr lang="en-US" sz="2400" dirty="0"/>
              <a:t> </a:t>
            </a:r>
            <a:r>
              <a:rPr lang="en-US" sz="2400" dirty="0" err="1"/>
              <a:t>uzturas</a:t>
            </a:r>
            <a:r>
              <a:rPr lang="en-US" sz="2400" dirty="0"/>
              <a:t> </a:t>
            </a:r>
            <a:r>
              <a:rPr lang="en-US" sz="2400" dirty="0" err="1"/>
              <a:t>bērns</a:t>
            </a:r>
            <a:endParaRPr lang="lv-LV" sz="2400" dirty="0"/>
          </a:p>
          <a:p>
            <a:pPr>
              <a:buFont typeface="Arial" panose="020B0604020202020204" pitchFamily="34" charset="0"/>
              <a:buChar char="•"/>
            </a:pPr>
            <a:r>
              <a:rPr lang="lv-LV" sz="2400" dirty="0"/>
              <a:t>Zaudējuma vai noraidījuma pieredze</a:t>
            </a:r>
          </a:p>
          <a:p>
            <a:pPr>
              <a:buFont typeface="Arial" panose="020B0604020202020204" pitchFamily="34" charset="0"/>
              <a:buChar char="•"/>
            </a:pPr>
            <a:r>
              <a:rPr lang="lv-LV" sz="2400" dirty="0"/>
              <a:t>Apjukums par identitāti un savu lomu ģimenē/vienaudžu grupā</a:t>
            </a:r>
          </a:p>
          <a:p>
            <a:pPr>
              <a:buFont typeface="Arial" panose="020B0604020202020204" pitchFamily="34" charset="0"/>
              <a:buChar char="•"/>
            </a:pPr>
            <a:r>
              <a:rPr lang="lv-LV" sz="2400" dirty="0"/>
              <a:t>Greizsirdība brāļu un māsu starpā</a:t>
            </a:r>
          </a:p>
          <a:p>
            <a:pPr>
              <a:buFont typeface="Arial" panose="020B0604020202020204" pitchFamily="34" charset="0"/>
              <a:buChar char="•"/>
            </a:pPr>
            <a:r>
              <a:rPr lang="lv-LV" sz="2400" dirty="0"/>
              <a:t>Problēmas ar piesaisti</a:t>
            </a:r>
          </a:p>
        </p:txBody>
      </p:sp>
    </p:spTree>
    <p:extLst>
      <p:ext uri="{BB962C8B-B14F-4D97-AF65-F5344CB8AC3E}">
        <p14:creationId xmlns:p14="http://schemas.microsoft.com/office/powerpoint/2010/main" val="20082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en-US" dirty="0"/>
              <a:t>Iespējamie uzturošie faktori</a:t>
            </a:r>
            <a:endParaRPr lang="lv-LV"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lv-LV" sz="2400" dirty="0"/>
              <a:t>Vājas problēmu un stresa pārvarēšanas stratēģijas</a:t>
            </a:r>
          </a:p>
          <a:p>
            <a:pPr>
              <a:buFont typeface="Arial" panose="020B0604020202020204" pitchFamily="34" charset="0"/>
              <a:buChar char="•"/>
            </a:pPr>
            <a:r>
              <a:rPr lang="lv-LV" sz="2400" dirty="0"/>
              <a:t>Zems pašvērtējums</a:t>
            </a:r>
          </a:p>
          <a:p>
            <a:pPr>
              <a:buFont typeface="Arial" panose="020B0604020202020204" pitchFamily="34" charset="0"/>
              <a:buChar char="•"/>
            </a:pPr>
            <a:r>
              <a:rPr lang="lv-LV" sz="2400" dirty="0"/>
              <a:t>Emociju pašregulācijas grūtības</a:t>
            </a:r>
          </a:p>
          <a:p>
            <a:pPr>
              <a:buFont typeface="Arial" panose="020B0604020202020204" pitchFamily="34" charset="0"/>
              <a:buChar char="•"/>
            </a:pPr>
            <a:r>
              <a:rPr lang="lv-LV" sz="2400" dirty="0"/>
              <a:t>Trūkst komunikācijas un atbalsta no vienaudžu puses</a:t>
            </a:r>
          </a:p>
          <a:p>
            <a:pPr>
              <a:buFont typeface="Arial" panose="020B0604020202020204" pitchFamily="34" charset="0"/>
              <a:buChar char="•"/>
            </a:pPr>
            <a:r>
              <a:rPr lang="lv-LV" sz="2400" dirty="0"/>
              <a:t>Trūkst bioloģiskās ģimenes atbalsta</a:t>
            </a:r>
          </a:p>
          <a:p>
            <a:pPr>
              <a:buFont typeface="Arial" panose="020B0604020202020204" pitchFamily="34" charset="0"/>
              <a:buChar char="•"/>
            </a:pPr>
            <a:r>
              <a:rPr lang="lv-LV" sz="2400" dirty="0"/>
              <a:t>Bērns/pusaudzis nejūtas piederīgs (vietai/cilvēkiem)</a:t>
            </a:r>
          </a:p>
          <a:p>
            <a:pPr>
              <a:buFont typeface="Arial" panose="020B0604020202020204" pitchFamily="34" charset="0"/>
              <a:buChar char="•"/>
            </a:pPr>
            <a:r>
              <a:rPr lang="lv-LV" sz="2400" dirty="0"/>
              <a:t>Bērnam/pusaudzim trūkst pieredzes par pozitīvu vecāka lomu</a:t>
            </a:r>
          </a:p>
        </p:txBody>
      </p:sp>
    </p:spTree>
    <p:extLst>
      <p:ext uri="{BB962C8B-B14F-4D97-AF65-F5344CB8AC3E}">
        <p14:creationId xmlns:p14="http://schemas.microsoft.com/office/powerpoint/2010/main" val="286155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en-US" dirty="0"/>
              <a:t>Aizsargājoši faktori</a:t>
            </a:r>
            <a:endParaRPr lang="lv-LV"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lv-LV" sz="2400" dirty="0"/>
              <a:t>Laba fiziskā veselība</a:t>
            </a:r>
          </a:p>
          <a:p>
            <a:pPr>
              <a:buFont typeface="Arial" panose="020B0604020202020204" pitchFamily="34" charset="0"/>
              <a:buChar char="•"/>
            </a:pPr>
            <a:r>
              <a:rPr lang="lv-LV" sz="2400" dirty="0"/>
              <a:t>Labas, pozitīvas sociālas prasmes</a:t>
            </a:r>
          </a:p>
          <a:p>
            <a:pPr>
              <a:buFont typeface="Arial" panose="020B0604020202020204" pitchFamily="34" charset="0"/>
              <a:buChar char="•"/>
            </a:pPr>
            <a:r>
              <a:rPr lang="lv-LV" sz="2400" dirty="0"/>
              <a:t>Gan paša bērna, gan vecāku motivācija risināt problēmas</a:t>
            </a:r>
          </a:p>
          <a:p>
            <a:pPr>
              <a:buFont typeface="Arial" panose="020B0604020202020204" pitchFamily="34" charset="0"/>
              <a:buChar char="•"/>
            </a:pPr>
            <a:r>
              <a:rPr lang="lv-LV" sz="2400" dirty="0"/>
              <a:t>Ir pozitīvi nākotnes mērķi</a:t>
            </a:r>
          </a:p>
          <a:p>
            <a:pPr>
              <a:buFont typeface="Arial" panose="020B0604020202020204" pitchFamily="34" charset="0"/>
              <a:buChar char="•"/>
            </a:pPr>
            <a:r>
              <a:rPr lang="lv-LV" sz="2400" dirty="0"/>
              <a:t>Pozitīva mijiedarbība ar aprūpētājiem un atbalstoša vide</a:t>
            </a:r>
          </a:p>
          <a:p>
            <a:pPr>
              <a:buFont typeface="Arial" panose="020B0604020202020204" pitchFamily="34" charset="0"/>
              <a:buChar char="•"/>
            </a:pPr>
            <a:r>
              <a:rPr lang="lv-LV" sz="2400" dirty="0"/>
              <a:t>Vecāki demonstrē aizsargājošu attieksmi un darbojas aizsargājošā veidā</a:t>
            </a:r>
          </a:p>
          <a:p>
            <a:pPr>
              <a:buFont typeface="Arial" panose="020B0604020202020204" pitchFamily="34" charset="0"/>
              <a:buChar char="•"/>
            </a:pPr>
            <a:r>
              <a:rPr lang="lv-LV" sz="2400" dirty="0"/>
              <a:t>Ir kāds, ar kuru runāt par savu emocionālo pašsajūtu/jūtām</a:t>
            </a:r>
          </a:p>
          <a:p>
            <a:pPr>
              <a:buFont typeface="Arial" panose="020B0604020202020204" pitchFamily="34" charset="0"/>
              <a:buChar char="•"/>
            </a:pPr>
            <a:r>
              <a:rPr lang="lv-LV" sz="2400" dirty="0"/>
              <a:t>Piemērota seksuāla izglītošana</a:t>
            </a:r>
          </a:p>
        </p:txBody>
      </p:sp>
    </p:spTree>
    <p:extLst>
      <p:ext uri="{BB962C8B-B14F-4D97-AF65-F5344CB8AC3E}">
        <p14:creationId xmlns:p14="http://schemas.microsoft.com/office/powerpoint/2010/main" val="14740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300" dirty="0">
                <a:solidFill>
                  <a:schemeClr val="tx1"/>
                </a:solidFill>
              </a:rPr>
              <a:t>Ko mēs darām:</a:t>
            </a:r>
          </a:p>
        </p:txBody>
      </p:sp>
      <p:sp>
        <p:nvSpPr>
          <p:cNvPr id="3" name="Content Placeholder 2"/>
          <p:cNvSpPr>
            <a:spLocks noGrp="1"/>
          </p:cNvSpPr>
          <p:nvPr>
            <p:ph sz="half" idx="1"/>
          </p:nvPr>
        </p:nvSpPr>
        <p:spPr/>
        <p:txBody>
          <a:bodyPr/>
          <a:lstStyle/>
          <a:p>
            <a:r>
              <a:rPr lang="lv-LV" b="1" dirty="0" err="1">
                <a:solidFill>
                  <a:schemeClr val="accent1"/>
                </a:solidFill>
              </a:rPr>
              <a:t>Prevencija</a:t>
            </a:r>
            <a:r>
              <a:rPr lang="lv-LV" b="1" dirty="0">
                <a:solidFill>
                  <a:schemeClr val="accent1"/>
                </a:solidFill>
              </a:rPr>
              <a:t> :</a:t>
            </a:r>
            <a:endParaRPr lang="en-US" b="1" dirty="0">
              <a:solidFill>
                <a:schemeClr val="accent1"/>
              </a:solidFill>
            </a:endParaRPr>
          </a:p>
          <a:p>
            <a:pPr>
              <a:buFont typeface="Arial" panose="020B0604020202020204" pitchFamily="34" charset="0"/>
              <a:buChar char="•"/>
            </a:pPr>
            <a:r>
              <a:rPr lang="lv-LV" dirty="0">
                <a:solidFill>
                  <a:schemeClr val="tx1"/>
                </a:solidFill>
              </a:rPr>
              <a:t>bērnu un jauniešu izglītošana:</a:t>
            </a:r>
          </a:p>
          <a:p>
            <a:pPr lvl="1">
              <a:buFont typeface="Courier New" panose="02070309020205020404" pitchFamily="49" charset="0"/>
              <a:buChar char="o"/>
            </a:pPr>
            <a:r>
              <a:rPr lang="lv-LV" dirty="0" err="1">
                <a:solidFill>
                  <a:schemeClr val="tx1"/>
                </a:solidFill>
              </a:rPr>
              <a:t>Džimbas</a:t>
            </a:r>
            <a:r>
              <a:rPr lang="lv-LV" dirty="0">
                <a:solidFill>
                  <a:schemeClr val="tx1"/>
                </a:solidFill>
              </a:rPr>
              <a:t> drošības programma</a:t>
            </a:r>
          </a:p>
          <a:p>
            <a:pPr lvl="1">
              <a:buFont typeface="Courier New" panose="02070309020205020404" pitchFamily="49" charset="0"/>
              <a:buChar char="o"/>
            </a:pPr>
            <a:r>
              <a:rPr lang="lv-LV" dirty="0">
                <a:solidFill>
                  <a:schemeClr val="tx1"/>
                </a:solidFill>
              </a:rPr>
              <a:t>Drosme draudzēties </a:t>
            </a:r>
          </a:p>
          <a:p>
            <a:pPr>
              <a:buFont typeface="Arial" panose="020B0604020202020204" pitchFamily="34" charset="0"/>
              <a:buChar char="•"/>
            </a:pPr>
            <a:r>
              <a:rPr lang="lv-LV" dirty="0">
                <a:solidFill>
                  <a:schemeClr val="tx1"/>
                </a:solidFill>
              </a:rPr>
              <a:t> vecāku izglītošana:</a:t>
            </a:r>
          </a:p>
          <a:p>
            <a:pPr lvl="1">
              <a:buFont typeface="Courier New" panose="02070309020205020404" pitchFamily="49" charset="0"/>
              <a:buChar char="o"/>
            </a:pPr>
            <a:r>
              <a:rPr lang="lv-LV" dirty="0">
                <a:solidFill>
                  <a:schemeClr val="tx1"/>
                </a:solidFill>
              </a:rPr>
              <a:t> nodarbības mazo bērnu vecākiem</a:t>
            </a:r>
          </a:p>
          <a:p>
            <a:pPr lvl="1">
              <a:buFont typeface="Courier New" panose="02070309020205020404" pitchFamily="49" charset="0"/>
              <a:buChar char="o"/>
            </a:pPr>
            <a:r>
              <a:rPr lang="lv-LV" dirty="0">
                <a:solidFill>
                  <a:schemeClr val="tx1"/>
                </a:solidFill>
              </a:rPr>
              <a:t> nodarbības pusaudžu vecākiem</a:t>
            </a:r>
          </a:p>
          <a:p>
            <a:pPr lvl="1">
              <a:buFont typeface="Courier New" panose="02070309020205020404" pitchFamily="49" charset="0"/>
              <a:buChar char="o"/>
            </a:pPr>
            <a:r>
              <a:rPr lang="lv-LV" dirty="0">
                <a:solidFill>
                  <a:schemeClr val="tx1"/>
                </a:solidFill>
              </a:rPr>
              <a:t> atbalsta grupas</a:t>
            </a:r>
          </a:p>
          <a:p>
            <a:pPr>
              <a:buFont typeface="Arial" panose="020B0604020202020204" pitchFamily="34" charset="0"/>
              <a:buChar char="•"/>
            </a:pPr>
            <a:r>
              <a:rPr lang="lv-LV" dirty="0">
                <a:solidFill>
                  <a:schemeClr val="tx1"/>
                </a:solidFill>
              </a:rPr>
              <a:t> speciālistu apmācības</a:t>
            </a:r>
          </a:p>
          <a:p>
            <a:pPr>
              <a:buFont typeface="Arial" panose="020B0604020202020204" pitchFamily="34" charset="0"/>
              <a:buChar char="•"/>
            </a:pPr>
            <a:r>
              <a:rPr lang="lv-LV" dirty="0">
                <a:solidFill>
                  <a:schemeClr val="tx1"/>
                </a:solidFill>
              </a:rPr>
              <a:t> sociālas kampaņas, pētījumi</a:t>
            </a:r>
          </a:p>
          <a:p>
            <a:endParaRPr lang="lv-LV" b="1" dirty="0">
              <a:solidFill>
                <a:schemeClr val="accent1"/>
              </a:solidFill>
            </a:endParaRPr>
          </a:p>
          <a:p>
            <a:endParaRPr lang="lv-LV" dirty="0"/>
          </a:p>
        </p:txBody>
      </p:sp>
      <p:sp>
        <p:nvSpPr>
          <p:cNvPr id="4" name="Content Placeholder 3"/>
          <p:cNvSpPr>
            <a:spLocks noGrp="1"/>
          </p:cNvSpPr>
          <p:nvPr>
            <p:ph sz="half" idx="2"/>
          </p:nvPr>
        </p:nvSpPr>
        <p:spPr/>
        <p:txBody>
          <a:bodyPr/>
          <a:lstStyle/>
          <a:p>
            <a:r>
              <a:rPr lang="lv-LV" b="1" dirty="0">
                <a:solidFill>
                  <a:schemeClr val="accent1"/>
                </a:solidFill>
              </a:rPr>
              <a:t>Palīdzība:</a:t>
            </a:r>
          </a:p>
          <a:p>
            <a:pPr>
              <a:buFont typeface="Arial" panose="020B0604020202020204" pitchFamily="34" charset="0"/>
              <a:buChar char="•"/>
            </a:pPr>
            <a:r>
              <a:rPr lang="lv-LV" dirty="0">
                <a:solidFill>
                  <a:schemeClr val="tx1"/>
                </a:solidFill>
              </a:rPr>
              <a:t>psihologa atbalsts bērnam </a:t>
            </a:r>
          </a:p>
          <a:p>
            <a:pPr>
              <a:buFont typeface="Arial" panose="020B0604020202020204" pitchFamily="34" charset="0"/>
              <a:buChar char="•"/>
            </a:pPr>
            <a:r>
              <a:rPr lang="lv-LV" dirty="0">
                <a:solidFill>
                  <a:schemeClr val="tx1"/>
                </a:solidFill>
              </a:rPr>
              <a:t> konsultācijas bērna ģimenei, speciālistiem</a:t>
            </a:r>
          </a:p>
          <a:p>
            <a:pPr>
              <a:buFont typeface="Arial" panose="020B0604020202020204" pitchFamily="34" charset="0"/>
              <a:buChar char="•"/>
            </a:pPr>
            <a:r>
              <a:rPr lang="lv-LV" dirty="0">
                <a:solidFill>
                  <a:schemeClr val="tx1"/>
                </a:solidFill>
              </a:rPr>
              <a:t> psiholoģiskā izpēte, atzinums</a:t>
            </a:r>
          </a:p>
          <a:p>
            <a:pPr>
              <a:buFont typeface="Arial" panose="020B0604020202020204" pitchFamily="34" charset="0"/>
              <a:buChar char="•"/>
            </a:pPr>
            <a:r>
              <a:rPr lang="lv-LV" dirty="0">
                <a:solidFill>
                  <a:schemeClr val="tx1"/>
                </a:solidFill>
              </a:rPr>
              <a:t> dzimumnozieguma gadījumā –konsultācijas par bērna nopratināšanu atbilstoši «Bērna mājas» modelim</a:t>
            </a:r>
          </a:p>
          <a:p>
            <a:endParaRPr lang="lv-LV" dirty="0"/>
          </a:p>
        </p:txBody>
      </p:sp>
    </p:spTree>
    <p:extLst>
      <p:ext uri="{BB962C8B-B14F-4D97-AF65-F5344CB8AC3E}">
        <p14:creationId xmlns:p14="http://schemas.microsoft.com/office/powerpoint/2010/main" val="52514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9" y="480886"/>
            <a:ext cx="7840611" cy="857250"/>
          </a:xfrm>
        </p:spPr>
        <p:txBody>
          <a:bodyPr>
            <a:normAutofit/>
          </a:bodyPr>
          <a:lstStyle/>
          <a:p>
            <a:endParaRPr lang="en-US" sz="2100" dirty="0">
              <a:solidFill>
                <a:schemeClr val="tx2"/>
              </a:solidFill>
              <a:latin typeface="Times New Roman" charset="0"/>
              <a:ea typeface="Times New Roman" charset="0"/>
              <a:cs typeface="Times New Roman" charset="0"/>
            </a:endParaRPr>
          </a:p>
        </p:txBody>
      </p:sp>
      <p:sp>
        <p:nvSpPr>
          <p:cNvPr id="4" name="TextBox 3"/>
          <p:cNvSpPr txBox="1"/>
          <p:nvPr/>
        </p:nvSpPr>
        <p:spPr>
          <a:xfrm>
            <a:off x="5282514" y="1061137"/>
            <a:ext cx="184731" cy="300082"/>
          </a:xfrm>
          <a:prstGeom prst="rect">
            <a:avLst/>
          </a:prstGeom>
          <a:noFill/>
        </p:spPr>
        <p:txBody>
          <a:bodyPr wrap="none" rtlCol="0">
            <a:spAutoFit/>
          </a:bodyPr>
          <a:lstStyle/>
          <a:p>
            <a:endParaRPr lang="lv-LV" sz="1350" dirty="0">
              <a:latin typeface="Times New Roman" charset="0"/>
              <a:ea typeface="Times New Roman" charset="0"/>
              <a:cs typeface="Times New Roman" charset="0"/>
            </a:endParaRPr>
          </a:p>
        </p:txBody>
      </p:sp>
      <p:graphicFrame>
        <p:nvGraphicFramePr>
          <p:cNvPr id="9" name="Content Placeholder 8"/>
          <p:cNvGraphicFramePr>
            <a:graphicFrameLocks noGrp="1"/>
          </p:cNvGraphicFramePr>
          <p:nvPr>
            <p:ph idx="1"/>
          </p:nvPr>
        </p:nvGraphicFramePr>
        <p:xfrm>
          <a:off x="-1" y="4639601"/>
          <a:ext cx="9144002" cy="937260"/>
        </p:xfrm>
        <a:graphic>
          <a:graphicData uri="http://schemas.openxmlformats.org/drawingml/2006/table">
            <a:tbl>
              <a:tblPr firstRow="1" bandRow="1">
                <a:tableStyleId>{2D5ABB26-0587-4C30-8999-92F81FD0307C}</a:tableStyleId>
              </a:tblPr>
              <a:tblGrid>
                <a:gridCol w="1202153">
                  <a:extLst>
                    <a:ext uri="{9D8B030D-6E8A-4147-A177-3AD203B41FA5}">
                      <a16:colId xmlns:a16="http://schemas.microsoft.com/office/drawing/2014/main" val="20000"/>
                    </a:ext>
                  </a:extLst>
                </a:gridCol>
                <a:gridCol w="1650904">
                  <a:extLst>
                    <a:ext uri="{9D8B030D-6E8A-4147-A177-3AD203B41FA5}">
                      <a16:colId xmlns:a16="http://schemas.microsoft.com/office/drawing/2014/main" val="20001"/>
                    </a:ext>
                  </a:extLst>
                </a:gridCol>
                <a:gridCol w="1715690">
                  <a:extLst>
                    <a:ext uri="{9D8B030D-6E8A-4147-A177-3AD203B41FA5}">
                      <a16:colId xmlns:a16="http://schemas.microsoft.com/office/drawing/2014/main" val="20002"/>
                    </a:ext>
                  </a:extLst>
                </a:gridCol>
                <a:gridCol w="1601014">
                  <a:extLst>
                    <a:ext uri="{9D8B030D-6E8A-4147-A177-3AD203B41FA5}">
                      <a16:colId xmlns:a16="http://schemas.microsoft.com/office/drawing/2014/main" val="20003"/>
                    </a:ext>
                  </a:extLst>
                </a:gridCol>
                <a:gridCol w="1288621">
                  <a:extLst>
                    <a:ext uri="{9D8B030D-6E8A-4147-A177-3AD203B41FA5}">
                      <a16:colId xmlns:a16="http://schemas.microsoft.com/office/drawing/2014/main" val="20004"/>
                    </a:ext>
                  </a:extLst>
                </a:gridCol>
                <a:gridCol w="1685620">
                  <a:extLst>
                    <a:ext uri="{9D8B030D-6E8A-4147-A177-3AD203B41FA5}">
                      <a16:colId xmlns:a16="http://schemas.microsoft.com/office/drawing/2014/main" val="20005"/>
                    </a:ext>
                  </a:extLst>
                </a:gridCol>
              </a:tblGrid>
              <a:tr h="925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900" b="1" dirty="0">
                          <a:solidFill>
                            <a:schemeClr val="bg1"/>
                          </a:solidFill>
                          <a:latin typeface="Times New Roman" charset="0"/>
                          <a:ea typeface="Times New Roman" charset="0"/>
                          <a:cs typeface="Times New Roman" charset="0"/>
                        </a:rPr>
                        <a:t>Bērna</a:t>
                      </a:r>
                      <a:br>
                        <a:rPr lang="lv-LV" sz="1900" b="1" dirty="0">
                          <a:solidFill>
                            <a:schemeClr val="bg1"/>
                          </a:solidFill>
                          <a:latin typeface="Times New Roman" charset="0"/>
                          <a:ea typeface="Times New Roman" charset="0"/>
                          <a:cs typeface="Times New Roman" charset="0"/>
                        </a:rPr>
                      </a:br>
                      <a:r>
                        <a:rPr lang="lv-LV" sz="1900" b="1" dirty="0">
                          <a:solidFill>
                            <a:schemeClr val="bg1"/>
                          </a:solidFill>
                          <a:latin typeface="Times New Roman" charset="0"/>
                          <a:ea typeface="Times New Roman" charset="0"/>
                          <a:cs typeface="Times New Roman" charset="0"/>
                        </a:rPr>
                        <a:t>attīstība</a:t>
                      </a:r>
                    </a:p>
                    <a:p>
                      <a:endParaRPr lang="lv-LV" sz="1900" b="1" dirty="0">
                        <a:solidFill>
                          <a:schemeClr val="bg1"/>
                        </a:solidFill>
                        <a:latin typeface="Times New Roman" charset="0"/>
                        <a:ea typeface="Times New Roman" charset="0"/>
                        <a:cs typeface="Times New Roman"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100">
                        <a:alpha val="84706"/>
                      </a:srgbClr>
                    </a:solidFill>
                  </a:tcPr>
                </a:tc>
                <a:tc>
                  <a:txBody>
                    <a:bodyPr/>
                    <a:lstStyle/>
                    <a:p>
                      <a:r>
                        <a:rPr lang="lv-LV" sz="1900" b="1" dirty="0">
                          <a:solidFill>
                            <a:schemeClr val="bg1"/>
                          </a:solidFill>
                          <a:latin typeface="Times New Roman" charset="0"/>
                          <a:ea typeface="Times New Roman" charset="0"/>
                          <a:cs typeface="Times New Roman" charset="0"/>
                        </a:rPr>
                        <a:t>Empātijas trūkums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100">
                        <a:alpha val="84706"/>
                      </a:srgbClr>
                    </a:solidFill>
                  </a:tcPr>
                </a:tc>
                <a:tc>
                  <a:txBody>
                    <a:bodyPr/>
                    <a:lstStyle/>
                    <a:p>
                      <a:r>
                        <a:rPr lang="lv-LV" sz="1900" b="1" dirty="0">
                          <a:solidFill>
                            <a:schemeClr val="bg1"/>
                          </a:solidFill>
                          <a:latin typeface="Times New Roman" charset="0"/>
                          <a:ea typeface="Times New Roman" charset="0"/>
                          <a:cs typeface="Times New Roman" charset="0"/>
                        </a:rPr>
                        <a:t>Traumatiska</a:t>
                      </a:r>
                      <a:br>
                        <a:rPr lang="lv-LV" sz="1900" b="1" dirty="0">
                          <a:solidFill>
                            <a:schemeClr val="bg1"/>
                          </a:solidFill>
                          <a:latin typeface="Times New Roman" charset="0"/>
                          <a:ea typeface="Times New Roman" charset="0"/>
                          <a:cs typeface="Times New Roman" charset="0"/>
                        </a:rPr>
                      </a:br>
                      <a:r>
                        <a:rPr lang="lv-LV" sz="1900" b="1" dirty="0">
                          <a:solidFill>
                            <a:schemeClr val="bg1"/>
                          </a:solidFill>
                          <a:latin typeface="Times New Roman" charset="0"/>
                          <a:ea typeface="Times New Roman" charset="0"/>
                          <a:cs typeface="Times New Roman" charset="0"/>
                        </a:rPr>
                        <a:t>pieredze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100">
                        <a:alpha val="84706"/>
                      </a:srgbClr>
                    </a:solidFill>
                  </a:tcPr>
                </a:tc>
                <a:tc>
                  <a:txBody>
                    <a:bodyPr/>
                    <a:lstStyle/>
                    <a:p>
                      <a:r>
                        <a:rPr lang="lv-LV" sz="1900" b="1" dirty="0">
                          <a:solidFill>
                            <a:schemeClr val="bg1"/>
                          </a:solidFill>
                          <a:latin typeface="Times New Roman" charset="0"/>
                          <a:ea typeface="Times New Roman" charset="0"/>
                          <a:cs typeface="Times New Roman" charset="0"/>
                        </a:rPr>
                        <a:t>Sociālais spiediens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100">
                        <a:alpha val="84706"/>
                      </a:srgbClr>
                    </a:solidFill>
                  </a:tcPr>
                </a:tc>
                <a:tc>
                  <a:txBody>
                    <a:bodyPr/>
                    <a:lstStyle/>
                    <a:p>
                      <a:r>
                        <a:rPr lang="lv-LV" sz="1900" b="1" dirty="0">
                          <a:solidFill>
                            <a:schemeClr val="bg1"/>
                          </a:solidFill>
                          <a:latin typeface="Times New Roman" charset="0"/>
                          <a:ea typeface="Times New Roman" charset="0"/>
                          <a:cs typeface="Times New Roman" charset="0"/>
                        </a:rPr>
                        <a:t>Piesaistes</a:t>
                      </a:r>
                      <a:r>
                        <a:rPr lang="lv-LV" sz="1900" b="1" baseline="0" dirty="0">
                          <a:solidFill>
                            <a:schemeClr val="bg1"/>
                          </a:solidFill>
                          <a:latin typeface="Times New Roman" charset="0"/>
                          <a:ea typeface="Times New Roman" charset="0"/>
                          <a:cs typeface="Times New Roman" charset="0"/>
                        </a:rPr>
                        <a:t> traucējumi</a:t>
                      </a:r>
                      <a:endParaRPr lang="lv-LV" sz="1900" b="1" dirty="0">
                        <a:solidFill>
                          <a:schemeClr val="bg1"/>
                        </a:solidFill>
                        <a:latin typeface="Times New Roman" charset="0"/>
                        <a:ea typeface="Times New Roman" charset="0"/>
                        <a:cs typeface="Times New Roman"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100">
                        <a:alpha val="84706"/>
                      </a:srgbClr>
                    </a:solidFill>
                  </a:tcPr>
                </a:tc>
                <a:tc>
                  <a:txBody>
                    <a:bodyPr/>
                    <a:lstStyle/>
                    <a:p>
                      <a:r>
                        <a:rPr lang="lv-LV" sz="1900" b="1" dirty="0">
                          <a:solidFill>
                            <a:schemeClr val="bg1"/>
                          </a:solidFill>
                          <a:latin typeface="Times New Roman" charset="0"/>
                          <a:ea typeface="Times New Roman" charset="0"/>
                          <a:cs typeface="Times New Roman" charset="0"/>
                        </a:rPr>
                        <a:t>Fizioloģiskās vajadzības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100">
                        <a:alpha val="84706"/>
                      </a:srgb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15477609"/>
              </p:ext>
            </p:extLst>
          </p:nvPr>
        </p:nvGraphicFramePr>
        <p:xfrm>
          <a:off x="-1" y="5279681"/>
          <a:ext cx="9144002" cy="1566332"/>
        </p:xfrm>
        <a:graphic>
          <a:graphicData uri="http://schemas.openxmlformats.org/drawingml/2006/table">
            <a:tbl>
              <a:tblPr firstRow="1" bandRow="1">
                <a:tableStyleId>{2D5ABB26-0587-4C30-8999-92F81FD0307C}</a:tableStyleId>
              </a:tblPr>
              <a:tblGrid>
                <a:gridCol w="1519882">
                  <a:extLst>
                    <a:ext uri="{9D8B030D-6E8A-4147-A177-3AD203B41FA5}">
                      <a16:colId xmlns:a16="http://schemas.microsoft.com/office/drawing/2014/main" val="20000"/>
                    </a:ext>
                  </a:extLst>
                </a:gridCol>
                <a:gridCol w="2761736">
                  <a:extLst>
                    <a:ext uri="{9D8B030D-6E8A-4147-A177-3AD203B41FA5}">
                      <a16:colId xmlns:a16="http://schemas.microsoft.com/office/drawing/2014/main" val="20001"/>
                    </a:ext>
                  </a:extLst>
                </a:gridCol>
                <a:gridCol w="1353065">
                  <a:extLst>
                    <a:ext uri="{9D8B030D-6E8A-4147-A177-3AD203B41FA5}">
                      <a16:colId xmlns:a16="http://schemas.microsoft.com/office/drawing/2014/main" val="20002"/>
                    </a:ext>
                  </a:extLst>
                </a:gridCol>
                <a:gridCol w="1538417">
                  <a:extLst>
                    <a:ext uri="{9D8B030D-6E8A-4147-A177-3AD203B41FA5}">
                      <a16:colId xmlns:a16="http://schemas.microsoft.com/office/drawing/2014/main" val="20003"/>
                    </a:ext>
                  </a:extLst>
                </a:gridCol>
                <a:gridCol w="1970902">
                  <a:extLst>
                    <a:ext uri="{9D8B030D-6E8A-4147-A177-3AD203B41FA5}">
                      <a16:colId xmlns:a16="http://schemas.microsoft.com/office/drawing/2014/main" val="20004"/>
                    </a:ext>
                  </a:extLst>
                </a:gridCol>
              </a:tblGrid>
              <a:tr h="1566332">
                <a:tc>
                  <a:txBody>
                    <a:bodyPr/>
                    <a:lstStyle/>
                    <a:p>
                      <a:r>
                        <a:rPr lang="lv-LV" sz="2000" b="1" dirty="0">
                          <a:solidFill>
                            <a:schemeClr val="bg1"/>
                          </a:solidFill>
                          <a:latin typeface="Times New Roman" charset="0"/>
                          <a:ea typeface="Times New Roman" charset="0"/>
                          <a:cs typeface="Times New Roman" charset="0"/>
                        </a:rPr>
                        <a:t>Sociālā mācīšanās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100">
                        <a:alpha val="84706"/>
                      </a:srgbClr>
                    </a:solidFill>
                  </a:tcPr>
                </a:tc>
                <a:tc>
                  <a:txBody>
                    <a:bodyPr/>
                    <a:lstStyle/>
                    <a:p>
                      <a:r>
                        <a:rPr lang="lv-LV" sz="2000" b="1" dirty="0" err="1">
                          <a:solidFill>
                            <a:schemeClr val="bg1"/>
                          </a:solidFill>
                          <a:latin typeface="Times New Roman" charset="0"/>
                          <a:ea typeface="Times New Roman" charset="0"/>
                          <a:cs typeface="Times New Roman" charset="0"/>
                        </a:rPr>
                        <a:t>Kongnitīvi-biheiviorālās</a:t>
                      </a:r>
                      <a:r>
                        <a:rPr lang="lv-LV" sz="2000" b="1" dirty="0">
                          <a:solidFill>
                            <a:schemeClr val="bg1"/>
                          </a:solidFill>
                          <a:latin typeface="Times New Roman" charset="0"/>
                          <a:ea typeface="Times New Roman" charset="0"/>
                          <a:cs typeface="Times New Roman" charset="0"/>
                        </a:rPr>
                        <a:t> problēmas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100">
                        <a:alpha val="84706"/>
                      </a:srgbClr>
                    </a:solidFill>
                  </a:tcPr>
                </a:tc>
                <a:tc>
                  <a:txBody>
                    <a:bodyPr/>
                    <a:lstStyle/>
                    <a:p>
                      <a:r>
                        <a:rPr lang="lv-LV" sz="2000" b="1" dirty="0">
                          <a:solidFill>
                            <a:schemeClr val="bg1"/>
                          </a:solidFill>
                          <a:latin typeface="Times New Roman" charset="0"/>
                          <a:ea typeface="Times New Roman" charset="0"/>
                          <a:cs typeface="Times New Roman" charset="0"/>
                        </a:rPr>
                        <a:t>Uzvedības problēmas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100">
                        <a:alpha val="8470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dirty="0">
                          <a:solidFill>
                            <a:schemeClr val="bg1"/>
                          </a:solidFill>
                          <a:latin typeface="Times New Roman" charset="0"/>
                          <a:ea typeface="Times New Roman" charset="0"/>
                          <a:cs typeface="Times New Roman" charset="0"/>
                        </a:rPr>
                        <a:t>Agrīnā pieredze</a:t>
                      </a:r>
                    </a:p>
                    <a:p>
                      <a:endParaRPr lang="lv-LV" sz="2000" b="1" dirty="0">
                        <a:solidFill>
                          <a:schemeClr val="bg1"/>
                        </a:solidFill>
                        <a:latin typeface="Times New Roman" charset="0"/>
                        <a:ea typeface="Times New Roman" charset="0"/>
                        <a:cs typeface="Times New Roman"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100">
                        <a:alpha val="84706"/>
                      </a:srgbClr>
                    </a:solidFill>
                  </a:tcPr>
                </a:tc>
                <a:tc>
                  <a:txBody>
                    <a:bodyPr/>
                    <a:lstStyle/>
                    <a:p>
                      <a:r>
                        <a:rPr lang="lv-LV" sz="2000" b="1" dirty="0">
                          <a:solidFill>
                            <a:schemeClr val="bg1"/>
                          </a:solidFill>
                          <a:latin typeface="Times New Roman" charset="0"/>
                          <a:ea typeface="Times New Roman" charset="0"/>
                          <a:cs typeface="Times New Roman" charset="0"/>
                        </a:rPr>
                        <a:t>Socializācijas grūtības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100">
                        <a:alpha val="84706"/>
                      </a:srgbClr>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53298322"/>
              </p:ext>
            </p:extLst>
          </p:nvPr>
        </p:nvGraphicFramePr>
        <p:xfrm>
          <a:off x="-3" y="2218138"/>
          <a:ext cx="9057503" cy="1779960"/>
        </p:xfrm>
        <a:graphic>
          <a:graphicData uri="http://schemas.openxmlformats.org/drawingml/2006/table">
            <a:tbl>
              <a:tblPr firstRow="1" bandRow="1">
                <a:tableStyleId>{5940675A-B579-460E-94D1-54222C63F5DA}</a:tableStyleId>
              </a:tblPr>
              <a:tblGrid>
                <a:gridCol w="1147784">
                  <a:extLst>
                    <a:ext uri="{9D8B030D-6E8A-4147-A177-3AD203B41FA5}">
                      <a16:colId xmlns:a16="http://schemas.microsoft.com/office/drawing/2014/main" val="20000"/>
                    </a:ext>
                  </a:extLst>
                </a:gridCol>
                <a:gridCol w="2299754">
                  <a:extLst>
                    <a:ext uri="{9D8B030D-6E8A-4147-A177-3AD203B41FA5}">
                      <a16:colId xmlns:a16="http://schemas.microsoft.com/office/drawing/2014/main" val="20001"/>
                    </a:ext>
                  </a:extLst>
                </a:gridCol>
                <a:gridCol w="2409567">
                  <a:extLst>
                    <a:ext uri="{9D8B030D-6E8A-4147-A177-3AD203B41FA5}">
                      <a16:colId xmlns:a16="http://schemas.microsoft.com/office/drawing/2014/main" val="20002"/>
                    </a:ext>
                  </a:extLst>
                </a:gridCol>
                <a:gridCol w="1927655">
                  <a:extLst>
                    <a:ext uri="{9D8B030D-6E8A-4147-A177-3AD203B41FA5}">
                      <a16:colId xmlns:a16="http://schemas.microsoft.com/office/drawing/2014/main" val="20003"/>
                    </a:ext>
                  </a:extLst>
                </a:gridCol>
                <a:gridCol w="1272743">
                  <a:extLst>
                    <a:ext uri="{9D8B030D-6E8A-4147-A177-3AD203B41FA5}">
                      <a16:colId xmlns:a16="http://schemas.microsoft.com/office/drawing/2014/main" val="20004"/>
                    </a:ext>
                  </a:extLst>
                </a:gridCol>
              </a:tblGrid>
              <a:tr h="984416">
                <a:tc rowSpan="2">
                  <a:txBody>
                    <a:bodyPr/>
                    <a:lstStyle/>
                    <a:p>
                      <a:r>
                        <a:rPr lang="lv-LV" sz="2100" b="1" dirty="0">
                          <a:solidFill>
                            <a:schemeClr val="tx2"/>
                          </a:solidFill>
                        </a:rPr>
                        <a:t>Ģimenes</a:t>
                      </a:r>
                      <a:r>
                        <a:rPr lang="lv-LV" sz="2100" b="1" baseline="0" dirty="0">
                          <a:solidFill>
                            <a:schemeClr val="tx2"/>
                          </a:solidFill>
                        </a:rPr>
                        <a:t> vides faktori</a:t>
                      </a:r>
                      <a:endParaRPr lang="lv-LV" sz="2100" b="1" dirty="0">
                        <a:solidFill>
                          <a:schemeClr val="tx2"/>
                        </a:solidFill>
                      </a:endParaRPr>
                    </a:p>
                  </a:txBody>
                  <a:tcPr marL="68580" marR="68580" marT="34290" marB="34290">
                    <a:solidFill>
                      <a:srgbClr val="941100">
                        <a:alpha val="51765"/>
                      </a:srgbClr>
                    </a:solidFill>
                  </a:tcPr>
                </a:tc>
                <a:tc>
                  <a:txBody>
                    <a:bodyPr/>
                    <a:lstStyle/>
                    <a:p>
                      <a:r>
                        <a:rPr lang="lv-LV" sz="2100" b="1" dirty="0">
                          <a:solidFill>
                            <a:schemeClr val="tx2"/>
                          </a:solidFill>
                        </a:rPr>
                        <a:t>Ģimenes izglītotības</a:t>
                      </a:r>
                      <a:r>
                        <a:rPr lang="lv-LV" sz="2100" b="1" baseline="0" dirty="0">
                          <a:solidFill>
                            <a:schemeClr val="tx2"/>
                          </a:solidFill>
                        </a:rPr>
                        <a:t> līmenis</a:t>
                      </a:r>
                      <a:endParaRPr lang="lv-LV" sz="2100" b="1" dirty="0">
                        <a:solidFill>
                          <a:schemeClr val="tx2"/>
                        </a:solidFill>
                      </a:endParaRPr>
                    </a:p>
                  </a:txBody>
                  <a:tcPr marL="68580" marR="68580" marT="34290" marB="34290">
                    <a:solidFill>
                      <a:srgbClr val="941100">
                        <a:alpha val="51765"/>
                      </a:srgbClr>
                    </a:solidFill>
                  </a:tcPr>
                </a:tc>
                <a:tc>
                  <a:txBody>
                    <a:bodyPr/>
                    <a:lstStyle/>
                    <a:p>
                      <a:r>
                        <a:rPr lang="lv-LV" sz="2100" b="1" dirty="0">
                          <a:solidFill>
                            <a:schemeClr val="tx2"/>
                          </a:solidFill>
                        </a:rPr>
                        <a:t>Robežu</a:t>
                      </a:r>
                      <a:r>
                        <a:rPr lang="lv-LV" sz="2100" b="1" baseline="0" dirty="0">
                          <a:solidFill>
                            <a:schemeClr val="tx2"/>
                          </a:solidFill>
                        </a:rPr>
                        <a:t> trūkums</a:t>
                      </a:r>
                      <a:endParaRPr lang="lv-LV" sz="2100" b="1" dirty="0">
                        <a:solidFill>
                          <a:schemeClr val="tx2"/>
                        </a:solidFill>
                      </a:endParaRPr>
                    </a:p>
                  </a:txBody>
                  <a:tcPr marL="68580" marR="68580" marT="34290" marB="34290">
                    <a:solidFill>
                      <a:srgbClr val="941100">
                        <a:alpha val="51765"/>
                      </a:srgbClr>
                    </a:solidFill>
                  </a:tcPr>
                </a:tc>
                <a:tc>
                  <a:txBody>
                    <a:bodyPr/>
                    <a:lstStyle/>
                    <a:p>
                      <a:r>
                        <a:rPr lang="lv-LV" sz="2100" b="1" dirty="0">
                          <a:solidFill>
                            <a:schemeClr val="tx2"/>
                          </a:solidFill>
                        </a:rPr>
                        <a:t>Vecāks ir</a:t>
                      </a:r>
                      <a:r>
                        <a:rPr lang="lv-LV" sz="2100" b="1" baseline="0" dirty="0">
                          <a:solidFill>
                            <a:schemeClr val="tx2"/>
                          </a:solidFill>
                        </a:rPr>
                        <a:t> upuris</a:t>
                      </a:r>
                      <a:endParaRPr lang="lv-LV" sz="2100" b="1" dirty="0">
                        <a:solidFill>
                          <a:schemeClr val="tx2"/>
                        </a:solidFill>
                      </a:endParaRPr>
                    </a:p>
                  </a:txBody>
                  <a:tcPr marL="68580" marR="68580" marT="34290" marB="34290">
                    <a:solidFill>
                      <a:srgbClr val="941100">
                        <a:alpha val="51765"/>
                      </a:srgbClr>
                    </a:solidFill>
                  </a:tcPr>
                </a:tc>
                <a:tc>
                  <a:txBody>
                    <a:bodyPr/>
                    <a:lstStyle/>
                    <a:p>
                      <a:r>
                        <a:rPr lang="lv-LV" sz="2100" b="1" dirty="0">
                          <a:solidFill>
                            <a:schemeClr val="tx2"/>
                          </a:solidFill>
                        </a:rPr>
                        <a:t>Jebkāda v/d ģimenē</a:t>
                      </a:r>
                    </a:p>
                  </a:txBody>
                  <a:tcPr marL="68580" marR="68580" marT="34290" marB="34290">
                    <a:solidFill>
                      <a:srgbClr val="941100">
                        <a:alpha val="51765"/>
                      </a:srgbClr>
                    </a:solidFill>
                  </a:tcPr>
                </a:tc>
                <a:extLst>
                  <a:ext uri="{0D108BD9-81ED-4DB2-BD59-A6C34878D82A}">
                    <a16:rowId xmlns:a16="http://schemas.microsoft.com/office/drawing/2014/main" val="10000"/>
                  </a:ext>
                </a:extLst>
              </a:tr>
              <a:tr h="751260">
                <a:tc vMerge="1">
                  <a:txBody>
                    <a:bodyPr/>
                    <a:lstStyle/>
                    <a:p>
                      <a:endParaRPr lang="lv-LV" dirty="0"/>
                    </a:p>
                  </a:txBody>
                  <a:tcPr/>
                </a:tc>
                <a:tc>
                  <a:txBody>
                    <a:bodyPr/>
                    <a:lstStyle/>
                    <a:p>
                      <a:r>
                        <a:rPr lang="lv-LV" sz="2100" b="1" dirty="0">
                          <a:solidFill>
                            <a:schemeClr val="tx2"/>
                          </a:solidFill>
                        </a:rPr>
                        <a:t>Neatbilstošas lomas</a:t>
                      </a:r>
                    </a:p>
                  </a:txBody>
                  <a:tcPr marL="68580" marR="68580" marT="34290" marB="34290">
                    <a:solidFill>
                      <a:srgbClr val="941100">
                        <a:alpha val="51765"/>
                      </a:srgbClr>
                    </a:solidFill>
                  </a:tcPr>
                </a:tc>
                <a:tc>
                  <a:txBody>
                    <a:bodyPr/>
                    <a:lstStyle/>
                    <a:p>
                      <a:r>
                        <a:rPr lang="lv-LV" sz="2100" b="1" dirty="0">
                          <a:solidFill>
                            <a:schemeClr val="tx2"/>
                          </a:solidFill>
                        </a:rPr>
                        <a:t>Greizsirdība</a:t>
                      </a:r>
                      <a:br>
                        <a:rPr lang="lv-LV" sz="2100" b="1" dirty="0">
                          <a:solidFill>
                            <a:schemeClr val="tx2"/>
                          </a:solidFill>
                        </a:rPr>
                      </a:br>
                      <a:r>
                        <a:rPr lang="lv-LV" sz="2100" b="1" dirty="0">
                          <a:solidFill>
                            <a:schemeClr val="tx2"/>
                          </a:solidFill>
                        </a:rPr>
                        <a:t>(</a:t>
                      </a:r>
                      <a:r>
                        <a:rPr lang="lv-LV" sz="2100" b="1" dirty="0" err="1">
                          <a:solidFill>
                            <a:schemeClr val="tx2"/>
                          </a:solidFill>
                        </a:rPr>
                        <a:t>b</a:t>
                      </a:r>
                      <a:r>
                        <a:rPr lang="lv-LV" sz="2100" b="1" dirty="0">
                          <a:solidFill>
                            <a:schemeClr val="tx2"/>
                          </a:solidFill>
                        </a:rPr>
                        <a:t>-&gt;v; v-&gt;</a:t>
                      </a:r>
                      <a:r>
                        <a:rPr lang="lv-LV" sz="2100" b="1" dirty="0" err="1">
                          <a:solidFill>
                            <a:schemeClr val="tx2"/>
                          </a:solidFill>
                        </a:rPr>
                        <a:t>b</a:t>
                      </a:r>
                      <a:r>
                        <a:rPr lang="lv-LV" sz="2100" b="1" dirty="0">
                          <a:solidFill>
                            <a:schemeClr val="tx2"/>
                          </a:solidFill>
                        </a:rPr>
                        <a:t>; </a:t>
                      </a:r>
                      <a:r>
                        <a:rPr lang="lv-LV" sz="2100" b="1" dirty="0" err="1">
                          <a:solidFill>
                            <a:schemeClr val="tx2"/>
                          </a:solidFill>
                        </a:rPr>
                        <a:t>b</a:t>
                      </a:r>
                      <a:r>
                        <a:rPr lang="lv-LV" sz="2100" b="1" dirty="0">
                          <a:solidFill>
                            <a:schemeClr val="tx2"/>
                          </a:solidFill>
                        </a:rPr>
                        <a:t>-&gt;</a:t>
                      </a:r>
                      <a:r>
                        <a:rPr lang="lv-LV" sz="2100" b="1" dirty="0" err="1">
                          <a:solidFill>
                            <a:schemeClr val="tx2"/>
                          </a:solidFill>
                        </a:rPr>
                        <a:t>b</a:t>
                      </a:r>
                      <a:r>
                        <a:rPr lang="lv-LV" sz="2100" b="1" dirty="0">
                          <a:solidFill>
                            <a:schemeClr val="tx2"/>
                          </a:solidFill>
                        </a:rPr>
                        <a:t>)</a:t>
                      </a:r>
                    </a:p>
                  </a:txBody>
                  <a:tcPr marL="68580" marR="68580" marT="34290" marB="34290">
                    <a:solidFill>
                      <a:srgbClr val="941100">
                        <a:alpha val="51765"/>
                      </a:srgbClr>
                    </a:solidFill>
                  </a:tcPr>
                </a:tc>
                <a:tc>
                  <a:txBody>
                    <a:bodyPr/>
                    <a:lstStyle/>
                    <a:p>
                      <a:r>
                        <a:rPr lang="lv-LV" sz="2100" b="1" dirty="0">
                          <a:solidFill>
                            <a:schemeClr val="tx2"/>
                          </a:solidFill>
                        </a:rPr>
                        <a:t>Stabilitātes trūkums</a:t>
                      </a:r>
                    </a:p>
                  </a:txBody>
                  <a:tcPr marL="68580" marR="68580" marT="34290" marB="34290">
                    <a:solidFill>
                      <a:srgbClr val="941100">
                        <a:alpha val="51765"/>
                      </a:srgbClr>
                    </a:solidFill>
                  </a:tcPr>
                </a:tc>
                <a:tc>
                  <a:txBody>
                    <a:bodyPr/>
                    <a:lstStyle/>
                    <a:p>
                      <a:r>
                        <a:rPr lang="lv-LV" sz="2100" b="1" dirty="0">
                          <a:solidFill>
                            <a:schemeClr val="tx2"/>
                          </a:solidFill>
                        </a:rPr>
                        <a:t>Vēsums attiecībās</a:t>
                      </a:r>
                    </a:p>
                  </a:txBody>
                  <a:tcPr marL="68580" marR="68580" marT="34290" marB="34290">
                    <a:solidFill>
                      <a:srgbClr val="941100">
                        <a:alpha val="51765"/>
                      </a:srgbClr>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4869633"/>
              </p:ext>
            </p:extLst>
          </p:nvPr>
        </p:nvGraphicFramePr>
        <p:xfrm>
          <a:off x="-3" y="11725"/>
          <a:ext cx="9057504" cy="1482224"/>
        </p:xfrm>
        <a:graphic>
          <a:graphicData uri="http://schemas.openxmlformats.org/drawingml/2006/table">
            <a:tbl>
              <a:tblPr firstRow="1" bandRow="1">
                <a:tableStyleId>{5940675A-B579-460E-94D1-54222C63F5DA}</a:tableStyleId>
              </a:tblPr>
              <a:tblGrid>
                <a:gridCol w="1686701">
                  <a:extLst>
                    <a:ext uri="{9D8B030D-6E8A-4147-A177-3AD203B41FA5}">
                      <a16:colId xmlns:a16="http://schemas.microsoft.com/office/drawing/2014/main" val="20000"/>
                    </a:ext>
                  </a:extLst>
                </a:gridCol>
                <a:gridCol w="2780271">
                  <a:extLst>
                    <a:ext uri="{9D8B030D-6E8A-4147-A177-3AD203B41FA5}">
                      <a16:colId xmlns:a16="http://schemas.microsoft.com/office/drawing/2014/main" val="20001"/>
                    </a:ext>
                  </a:extLst>
                </a:gridCol>
                <a:gridCol w="2001794">
                  <a:extLst>
                    <a:ext uri="{9D8B030D-6E8A-4147-A177-3AD203B41FA5}">
                      <a16:colId xmlns:a16="http://schemas.microsoft.com/office/drawing/2014/main" val="20002"/>
                    </a:ext>
                  </a:extLst>
                </a:gridCol>
                <a:gridCol w="2588738">
                  <a:extLst>
                    <a:ext uri="{9D8B030D-6E8A-4147-A177-3AD203B41FA5}">
                      <a16:colId xmlns:a16="http://schemas.microsoft.com/office/drawing/2014/main" val="20003"/>
                    </a:ext>
                  </a:extLst>
                </a:gridCol>
              </a:tblGrid>
              <a:tr h="646989">
                <a:tc rowSpan="2">
                  <a:txBody>
                    <a:bodyPr/>
                    <a:lstStyle/>
                    <a:p>
                      <a:r>
                        <a:rPr lang="lv-LV" sz="2100" b="1" dirty="0">
                          <a:solidFill>
                            <a:schemeClr val="tx2"/>
                          </a:solidFill>
                        </a:rPr>
                        <a:t>Palaidēj-mehānismi</a:t>
                      </a:r>
                    </a:p>
                  </a:txBody>
                  <a:tcPr marL="68580" marR="68580" marT="34290" marB="34290">
                    <a:solidFill>
                      <a:srgbClr val="941100">
                        <a:alpha val="20784"/>
                      </a:srgbClr>
                    </a:solidFill>
                  </a:tcPr>
                </a:tc>
                <a:tc>
                  <a:txBody>
                    <a:bodyPr/>
                    <a:lstStyle/>
                    <a:p>
                      <a:r>
                        <a:rPr lang="lv-LV" sz="1900" b="1" dirty="0">
                          <a:solidFill>
                            <a:schemeClr val="tx2"/>
                          </a:solidFill>
                        </a:rPr>
                        <a:t>Pornogrāfijas</a:t>
                      </a:r>
                      <a:r>
                        <a:rPr lang="lv-LV" sz="1900" b="1" baseline="0" dirty="0">
                          <a:solidFill>
                            <a:schemeClr val="tx2"/>
                          </a:solidFill>
                        </a:rPr>
                        <a:t> pieejamība</a:t>
                      </a:r>
                      <a:endParaRPr lang="lv-LV" sz="1900" b="1" dirty="0">
                        <a:solidFill>
                          <a:schemeClr val="tx2"/>
                        </a:solidFill>
                      </a:endParaRPr>
                    </a:p>
                  </a:txBody>
                  <a:tcPr marL="68580" marR="68580" marT="34290" marB="34290">
                    <a:solidFill>
                      <a:srgbClr val="941100">
                        <a:alpha val="20784"/>
                      </a:srgbClr>
                    </a:solidFill>
                  </a:tcPr>
                </a:tc>
                <a:tc>
                  <a:txBody>
                    <a:bodyPr/>
                    <a:lstStyle/>
                    <a:p>
                      <a:r>
                        <a:rPr lang="lv-LV" sz="1900" b="1" dirty="0">
                          <a:solidFill>
                            <a:schemeClr val="tx2"/>
                          </a:solidFill>
                        </a:rPr>
                        <a:t>Zaudējums</a:t>
                      </a:r>
                    </a:p>
                  </a:txBody>
                  <a:tcPr marL="68580" marR="68580" marT="34290" marB="34290">
                    <a:solidFill>
                      <a:srgbClr val="941100">
                        <a:alpha val="20784"/>
                      </a:srgbClr>
                    </a:solidFill>
                  </a:tcPr>
                </a:tc>
                <a:tc>
                  <a:txBody>
                    <a:bodyPr/>
                    <a:lstStyle/>
                    <a:p>
                      <a:r>
                        <a:rPr lang="lv-LV" sz="1900" b="1" dirty="0">
                          <a:solidFill>
                            <a:schemeClr val="tx2"/>
                          </a:solidFill>
                        </a:rPr>
                        <a:t>Attīstības posma krīze</a:t>
                      </a:r>
                    </a:p>
                  </a:txBody>
                  <a:tcPr marL="68580" marR="68580" marT="34290" marB="34290">
                    <a:solidFill>
                      <a:srgbClr val="941100">
                        <a:alpha val="20784"/>
                      </a:srgbClr>
                    </a:solidFill>
                  </a:tcPr>
                </a:tc>
                <a:extLst>
                  <a:ext uri="{0D108BD9-81ED-4DB2-BD59-A6C34878D82A}">
                    <a16:rowId xmlns:a16="http://schemas.microsoft.com/office/drawing/2014/main" val="10000"/>
                  </a:ext>
                </a:extLst>
              </a:tr>
              <a:tr h="835235">
                <a:tc vMerge="1">
                  <a:txBody>
                    <a:bodyPr/>
                    <a:lstStyle/>
                    <a:p>
                      <a:endParaRPr lang="lv-LV" dirty="0"/>
                    </a:p>
                  </a:txBody>
                  <a:tcPr/>
                </a:tc>
                <a:tc>
                  <a:txBody>
                    <a:bodyPr/>
                    <a:lstStyle/>
                    <a:p>
                      <a:r>
                        <a:rPr lang="lv-LV" sz="1900" b="1" dirty="0" err="1">
                          <a:solidFill>
                            <a:schemeClr val="tx2"/>
                          </a:solidFill>
                        </a:rPr>
                        <a:t>Strespilns</a:t>
                      </a:r>
                      <a:r>
                        <a:rPr lang="lv-LV" sz="1900" b="1" dirty="0">
                          <a:solidFill>
                            <a:schemeClr val="tx2"/>
                          </a:solidFill>
                        </a:rPr>
                        <a:t> dzīves notikums  </a:t>
                      </a:r>
                    </a:p>
                  </a:txBody>
                  <a:tcPr marL="68580" marR="68580" marT="34290" marB="34290">
                    <a:solidFill>
                      <a:srgbClr val="941100">
                        <a:alpha val="20784"/>
                      </a:srgbClr>
                    </a:solidFill>
                  </a:tcPr>
                </a:tc>
                <a:tc>
                  <a:txBody>
                    <a:bodyPr/>
                    <a:lstStyle/>
                    <a:p>
                      <a:r>
                        <a:rPr lang="lv-LV" sz="1900" b="1" dirty="0">
                          <a:solidFill>
                            <a:schemeClr val="tx2"/>
                          </a:solidFill>
                        </a:rPr>
                        <a:t>Noraidījums</a:t>
                      </a:r>
                    </a:p>
                  </a:txBody>
                  <a:tcPr marL="68580" marR="68580" marT="34290" marB="34290">
                    <a:solidFill>
                      <a:srgbClr val="941100">
                        <a:alpha val="20784"/>
                      </a:srgbClr>
                    </a:solidFill>
                  </a:tcPr>
                </a:tc>
                <a:tc>
                  <a:txBody>
                    <a:bodyPr/>
                    <a:lstStyle/>
                    <a:p>
                      <a:r>
                        <a:rPr lang="lv-LV" sz="1900" b="1" dirty="0" err="1">
                          <a:solidFill>
                            <a:schemeClr val="tx2"/>
                          </a:solidFill>
                        </a:rPr>
                        <a:t>On-line</a:t>
                      </a:r>
                      <a:r>
                        <a:rPr lang="lv-LV" sz="1900" b="1" dirty="0">
                          <a:solidFill>
                            <a:schemeClr val="tx2"/>
                          </a:solidFill>
                        </a:rPr>
                        <a:t> iebiedēšana, mobings</a:t>
                      </a:r>
                    </a:p>
                  </a:txBody>
                  <a:tcPr marL="68580" marR="68580" marT="34290" marB="34290">
                    <a:solidFill>
                      <a:srgbClr val="941100">
                        <a:alpha val="20784"/>
                      </a:srgbClr>
                    </a:solidFill>
                  </a:tcPr>
                </a:tc>
                <a:extLst>
                  <a:ext uri="{0D108BD9-81ED-4DB2-BD59-A6C34878D82A}">
                    <a16:rowId xmlns:a16="http://schemas.microsoft.com/office/drawing/2014/main" val="10001"/>
                  </a:ext>
                </a:extLst>
              </a:tr>
            </a:tbl>
          </a:graphicData>
        </a:graphic>
      </p:graphicFrame>
      <p:sp>
        <p:nvSpPr>
          <p:cNvPr id="14" name="Down Arrow 13"/>
          <p:cNvSpPr/>
          <p:nvPr/>
        </p:nvSpPr>
        <p:spPr>
          <a:xfrm rot="10800000">
            <a:off x="331838" y="4005330"/>
            <a:ext cx="650523" cy="634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latin typeface="Times New Roman" charset="0"/>
              <a:ea typeface="Times New Roman" charset="0"/>
              <a:cs typeface="Times New Roman" charset="0"/>
            </a:endParaRPr>
          </a:p>
        </p:txBody>
      </p:sp>
      <p:sp>
        <p:nvSpPr>
          <p:cNvPr id="15" name="Down Arrow 14"/>
          <p:cNvSpPr/>
          <p:nvPr/>
        </p:nvSpPr>
        <p:spPr>
          <a:xfrm rot="10800000">
            <a:off x="331835" y="1519707"/>
            <a:ext cx="650523" cy="698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latin typeface="Times New Roman" charset="0"/>
              <a:ea typeface="Times New Roman" charset="0"/>
              <a:cs typeface="Times New Roman" charset="0"/>
            </a:endParaRPr>
          </a:p>
        </p:txBody>
      </p:sp>
      <p:cxnSp>
        <p:nvCxnSpPr>
          <p:cNvPr id="17" name="Straight Arrow Connector 16"/>
          <p:cNvCxnSpPr/>
          <p:nvPr/>
        </p:nvCxnSpPr>
        <p:spPr>
          <a:xfrm>
            <a:off x="1479721" y="2024952"/>
            <a:ext cx="7191632"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79721" y="4424550"/>
            <a:ext cx="7191632"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2533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04" y="771011"/>
            <a:ext cx="8546491" cy="857250"/>
          </a:xfrm>
        </p:spPr>
        <p:txBody>
          <a:bodyPr>
            <a:normAutofit/>
          </a:bodyPr>
          <a:lstStyle/>
          <a:p>
            <a:r>
              <a:rPr lang="en-US" sz="2400" b="1" dirty="0">
                <a:solidFill>
                  <a:schemeClr val="tx1"/>
                </a:solidFill>
                <a:latin typeface="Times New Roman" charset="0"/>
                <a:ea typeface="Times New Roman" charset="0"/>
                <a:cs typeface="Times New Roman" charset="0"/>
              </a:rPr>
              <a:t>A</a:t>
            </a:r>
            <a:r>
              <a:rPr lang="lv-LV" sz="2400" b="1" dirty="0">
                <a:solidFill>
                  <a:schemeClr val="tx1"/>
                </a:solidFill>
                <a:latin typeface="Times New Roman" charset="0"/>
                <a:ea typeface="Times New Roman" charset="0"/>
                <a:cs typeface="Times New Roman" charset="0"/>
              </a:rPr>
              <a:t>izsargājošie faktori</a:t>
            </a:r>
            <a:endParaRPr lang="en-US" sz="2400" b="1" dirty="0">
              <a:solidFill>
                <a:schemeClr val="tx1"/>
              </a:solidFill>
              <a:latin typeface="Times New Roman" charset="0"/>
              <a:ea typeface="Times New Roman" charset="0"/>
              <a:cs typeface="Times New Roman" charset="0"/>
            </a:endParaRPr>
          </a:p>
        </p:txBody>
      </p:sp>
      <p:sp>
        <p:nvSpPr>
          <p:cNvPr id="4" name="TextBox 3"/>
          <p:cNvSpPr txBox="1"/>
          <p:nvPr/>
        </p:nvSpPr>
        <p:spPr>
          <a:xfrm>
            <a:off x="5282514" y="1061137"/>
            <a:ext cx="184731" cy="300082"/>
          </a:xfrm>
          <a:prstGeom prst="rect">
            <a:avLst/>
          </a:prstGeom>
          <a:noFill/>
        </p:spPr>
        <p:txBody>
          <a:bodyPr wrap="none" rtlCol="0">
            <a:spAutoFit/>
          </a:bodyPr>
          <a:lstStyle/>
          <a:p>
            <a:endParaRPr lang="lv-LV" sz="1350" dirty="0">
              <a:latin typeface="Times New Roman" charset="0"/>
              <a:ea typeface="Times New Roman" charset="0"/>
              <a:cs typeface="Times New Roman"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54185317"/>
              </p:ext>
            </p:extLst>
          </p:nvPr>
        </p:nvGraphicFramePr>
        <p:xfrm>
          <a:off x="-2" y="3967969"/>
          <a:ext cx="9144002" cy="647700"/>
        </p:xfrm>
        <a:graphic>
          <a:graphicData uri="http://schemas.openxmlformats.org/drawingml/2006/table">
            <a:tbl>
              <a:tblPr firstRow="1" bandRow="1">
                <a:tableStyleId>{2D5ABB26-0587-4C30-8999-92F81FD0307C}</a:tableStyleId>
              </a:tblPr>
              <a:tblGrid>
                <a:gridCol w="1556953">
                  <a:extLst>
                    <a:ext uri="{9D8B030D-6E8A-4147-A177-3AD203B41FA5}">
                      <a16:colId xmlns:a16="http://schemas.microsoft.com/office/drawing/2014/main" val="20000"/>
                    </a:ext>
                  </a:extLst>
                </a:gridCol>
                <a:gridCol w="1427207">
                  <a:extLst>
                    <a:ext uri="{9D8B030D-6E8A-4147-A177-3AD203B41FA5}">
                      <a16:colId xmlns:a16="http://schemas.microsoft.com/office/drawing/2014/main" val="20001"/>
                    </a:ext>
                  </a:extLst>
                </a:gridCol>
                <a:gridCol w="1584587">
                  <a:extLst>
                    <a:ext uri="{9D8B030D-6E8A-4147-A177-3AD203B41FA5}">
                      <a16:colId xmlns:a16="http://schemas.microsoft.com/office/drawing/2014/main" val="20002"/>
                    </a:ext>
                  </a:extLst>
                </a:gridCol>
                <a:gridCol w="1601014">
                  <a:extLst>
                    <a:ext uri="{9D8B030D-6E8A-4147-A177-3AD203B41FA5}">
                      <a16:colId xmlns:a16="http://schemas.microsoft.com/office/drawing/2014/main" val="20003"/>
                    </a:ext>
                  </a:extLst>
                </a:gridCol>
                <a:gridCol w="1288621">
                  <a:extLst>
                    <a:ext uri="{9D8B030D-6E8A-4147-A177-3AD203B41FA5}">
                      <a16:colId xmlns:a16="http://schemas.microsoft.com/office/drawing/2014/main" val="20004"/>
                    </a:ext>
                  </a:extLst>
                </a:gridCol>
                <a:gridCol w="1685620">
                  <a:extLst>
                    <a:ext uri="{9D8B030D-6E8A-4147-A177-3AD203B41FA5}">
                      <a16:colId xmlns:a16="http://schemas.microsoft.com/office/drawing/2014/main" val="20005"/>
                    </a:ext>
                  </a:extLst>
                </a:gridCol>
              </a:tblGrid>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solidFill>
                            <a:schemeClr val="bg1"/>
                          </a:solidFill>
                          <a:latin typeface="Times New Roman" charset="0"/>
                          <a:ea typeface="Times New Roman" charset="0"/>
                          <a:cs typeface="Times New Roman" charset="0"/>
                        </a:rPr>
                        <a:t>I</a:t>
                      </a:r>
                      <a:r>
                        <a:rPr lang="lv-LV" sz="1900" b="1" dirty="0" err="1">
                          <a:solidFill>
                            <a:schemeClr val="bg1"/>
                          </a:solidFill>
                          <a:latin typeface="Times New Roman" charset="0"/>
                          <a:ea typeface="Times New Roman" charset="0"/>
                          <a:cs typeface="Times New Roman" charset="0"/>
                        </a:rPr>
                        <a:t>zglītošana</a:t>
                      </a:r>
                      <a:endParaRPr lang="lv-LV" sz="1900" b="1" dirty="0">
                        <a:solidFill>
                          <a:schemeClr val="bg1"/>
                        </a:solidFill>
                        <a:latin typeface="Times New Roman" charset="0"/>
                        <a:ea typeface="Times New Roman" charset="0"/>
                        <a:cs typeface="Times New Roman"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F00"/>
                    </a:solidFill>
                  </a:tcPr>
                </a:tc>
                <a:tc>
                  <a:txBody>
                    <a:bodyPr/>
                    <a:lstStyle/>
                    <a:p>
                      <a:r>
                        <a:rPr lang="lv-LV" sz="1900" b="1" dirty="0">
                          <a:solidFill>
                            <a:schemeClr val="bg1"/>
                          </a:solidFill>
                          <a:latin typeface="Times New Roman" charset="0"/>
                          <a:ea typeface="Times New Roman" charset="0"/>
                          <a:cs typeface="Times New Roman" charset="0"/>
                        </a:rPr>
                        <a:t>Empātijas veicināšana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F00"/>
                    </a:solidFill>
                  </a:tcPr>
                </a:tc>
                <a:tc>
                  <a:txBody>
                    <a:bodyPr/>
                    <a:lstStyle/>
                    <a:p>
                      <a:r>
                        <a:rPr lang="lv-LV" sz="1900" b="1" dirty="0">
                          <a:solidFill>
                            <a:schemeClr val="bg1"/>
                          </a:solidFill>
                          <a:latin typeface="Times New Roman" charset="0"/>
                          <a:ea typeface="Times New Roman" charset="0"/>
                          <a:cs typeface="Times New Roman" charset="0"/>
                        </a:rPr>
                        <a:t>Aizsardzība</a:t>
                      </a:r>
                      <a:br>
                        <a:rPr lang="lv-LV" sz="1900" b="1" dirty="0">
                          <a:solidFill>
                            <a:schemeClr val="bg1"/>
                          </a:solidFill>
                          <a:latin typeface="Times New Roman" charset="0"/>
                          <a:ea typeface="Times New Roman" charset="0"/>
                          <a:cs typeface="Times New Roman" charset="0"/>
                        </a:rPr>
                      </a:br>
                      <a:endParaRPr lang="lv-LV" sz="1900" b="1" dirty="0">
                        <a:solidFill>
                          <a:schemeClr val="bg1"/>
                        </a:solidFill>
                        <a:latin typeface="Times New Roman" charset="0"/>
                        <a:ea typeface="Times New Roman" charset="0"/>
                        <a:cs typeface="Times New Roman"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F00"/>
                    </a:solidFill>
                  </a:tcPr>
                </a:tc>
                <a:tc>
                  <a:txBody>
                    <a:bodyPr/>
                    <a:lstStyle/>
                    <a:p>
                      <a:r>
                        <a:rPr lang="lv-LV" sz="1900" b="1" dirty="0">
                          <a:solidFill>
                            <a:schemeClr val="bg1"/>
                          </a:solidFill>
                          <a:latin typeface="Times New Roman" charset="0"/>
                          <a:ea typeface="Times New Roman" charset="0"/>
                          <a:cs typeface="Times New Roman" charset="0"/>
                        </a:rPr>
                        <a:t>Brīvā laika aktivitātes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F00"/>
                    </a:solidFill>
                  </a:tcPr>
                </a:tc>
                <a:tc>
                  <a:txBody>
                    <a:bodyPr/>
                    <a:lstStyle/>
                    <a:p>
                      <a:r>
                        <a:rPr lang="lv-LV" sz="1900" b="1" dirty="0">
                          <a:solidFill>
                            <a:schemeClr val="bg1"/>
                          </a:solidFill>
                          <a:latin typeface="Times New Roman" charset="0"/>
                          <a:ea typeface="Times New Roman" charset="0"/>
                          <a:cs typeface="Times New Roman" charset="0"/>
                        </a:rPr>
                        <a:t>Kontakts ar ģimeni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F00"/>
                    </a:solidFill>
                  </a:tcPr>
                </a:tc>
                <a:tc>
                  <a:txBody>
                    <a:bodyPr/>
                    <a:lstStyle/>
                    <a:p>
                      <a:r>
                        <a:rPr lang="lv-LV" sz="1900" b="1" dirty="0">
                          <a:solidFill>
                            <a:schemeClr val="bg1"/>
                          </a:solidFill>
                          <a:latin typeface="Times New Roman" charset="0"/>
                          <a:ea typeface="Times New Roman" charset="0"/>
                          <a:cs typeface="Times New Roman" charset="0"/>
                        </a:rPr>
                        <a:t>Laba fiziskā veselība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F00"/>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17759246"/>
              </p:ext>
            </p:extLst>
          </p:nvPr>
        </p:nvGraphicFramePr>
        <p:xfrm>
          <a:off x="-2" y="4769067"/>
          <a:ext cx="9144003" cy="1676400"/>
        </p:xfrm>
        <a:graphic>
          <a:graphicData uri="http://schemas.openxmlformats.org/drawingml/2006/table">
            <a:tbl>
              <a:tblPr firstRow="1" bandRow="1">
                <a:tableStyleId>{2D5ABB26-0587-4C30-8999-92F81FD0307C}</a:tableStyleId>
              </a:tblPr>
              <a:tblGrid>
                <a:gridCol w="1945870">
                  <a:extLst>
                    <a:ext uri="{9D8B030D-6E8A-4147-A177-3AD203B41FA5}">
                      <a16:colId xmlns:a16="http://schemas.microsoft.com/office/drawing/2014/main" val="20000"/>
                    </a:ext>
                  </a:extLst>
                </a:gridCol>
                <a:gridCol w="2261609">
                  <a:extLst>
                    <a:ext uri="{9D8B030D-6E8A-4147-A177-3AD203B41FA5}">
                      <a16:colId xmlns:a16="http://schemas.microsoft.com/office/drawing/2014/main" val="20001"/>
                    </a:ext>
                  </a:extLst>
                </a:gridCol>
                <a:gridCol w="3006476">
                  <a:extLst>
                    <a:ext uri="{9D8B030D-6E8A-4147-A177-3AD203B41FA5}">
                      <a16:colId xmlns:a16="http://schemas.microsoft.com/office/drawing/2014/main" val="20002"/>
                    </a:ext>
                  </a:extLst>
                </a:gridCol>
                <a:gridCol w="1930048">
                  <a:extLst>
                    <a:ext uri="{9D8B030D-6E8A-4147-A177-3AD203B41FA5}">
                      <a16:colId xmlns:a16="http://schemas.microsoft.com/office/drawing/2014/main" val="20003"/>
                    </a:ext>
                  </a:extLst>
                </a:gridCol>
              </a:tblGrid>
              <a:tr h="860082">
                <a:tc>
                  <a:txBody>
                    <a:bodyPr/>
                    <a:lstStyle/>
                    <a:p>
                      <a:r>
                        <a:rPr lang="lv-LV" sz="2600" b="1" dirty="0">
                          <a:solidFill>
                            <a:schemeClr val="bg1"/>
                          </a:solidFill>
                          <a:latin typeface="Times New Roman" charset="0"/>
                          <a:ea typeface="Times New Roman" charset="0"/>
                          <a:cs typeface="Times New Roman" charset="0"/>
                        </a:rPr>
                        <a:t>Sociālo prasmju treniņš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F00"/>
                    </a:solidFill>
                  </a:tcPr>
                </a:tc>
                <a:tc>
                  <a:txBody>
                    <a:bodyPr/>
                    <a:lstStyle/>
                    <a:p>
                      <a:r>
                        <a:rPr lang="lv-LV" sz="2600" b="1" dirty="0">
                          <a:solidFill>
                            <a:schemeClr val="bg1"/>
                          </a:solidFill>
                          <a:latin typeface="Times New Roman" charset="0"/>
                          <a:ea typeface="Times New Roman" charset="0"/>
                          <a:cs typeface="Times New Roman" charset="0"/>
                        </a:rPr>
                        <a:t>Pozitīvas domāšanas </a:t>
                      </a:r>
                      <a:r>
                        <a:rPr lang="lv-LV" sz="2600" b="1" dirty="0" err="1">
                          <a:solidFill>
                            <a:schemeClr val="bg1"/>
                          </a:solidFill>
                          <a:latin typeface="Times New Roman" charset="0"/>
                          <a:ea typeface="Times New Roman" charset="0"/>
                          <a:cs typeface="Times New Roman" charset="0"/>
                        </a:rPr>
                        <a:t>paterni</a:t>
                      </a:r>
                      <a:endParaRPr lang="lv-LV" sz="2600" b="1" dirty="0">
                        <a:solidFill>
                          <a:schemeClr val="bg1"/>
                        </a:solidFill>
                        <a:latin typeface="Times New Roman" charset="0"/>
                        <a:ea typeface="Times New Roman" charset="0"/>
                        <a:cs typeface="Times New Roman"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F00"/>
                    </a:solidFill>
                  </a:tcPr>
                </a:tc>
                <a:tc>
                  <a:txBody>
                    <a:bodyPr/>
                    <a:lstStyle/>
                    <a:p>
                      <a:r>
                        <a:rPr lang="lv-LV" sz="2600" b="1" dirty="0">
                          <a:solidFill>
                            <a:schemeClr val="bg1"/>
                          </a:solidFill>
                          <a:latin typeface="Times New Roman" charset="0"/>
                          <a:ea typeface="Times New Roman" charset="0"/>
                          <a:cs typeface="Times New Roman" charset="0"/>
                        </a:rPr>
                        <a:t>Pozitīvas un plašas attiecības ar vienaudžiem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F00"/>
                    </a:solidFill>
                  </a:tcPr>
                </a:tc>
                <a:tc>
                  <a:txBody>
                    <a:bodyPr/>
                    <a:lstStyle/>
                    <a:p>
                      <a:r>
                        <a:rPr lang="lv-LV" sz="2600" b="1" dirty="0">
                          <a:solidFill>
                            <a:schemeClr val="bg1"/>
                          </a:solidFill>
                          <a:latin typeface="Times New Roman" charset="0"/>
                          <a:ea typeface="Times New Roman" charset="0"/>
                          <a:cs typeface="Times New Roman" charset="0"/>
                        </a:rPr>
                        <a:t>Pašvērtējuma paaugstināšana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F00"/>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2" y="1741540"/>
          <a:ext cx="9057505" cy="1612265"/>
        </p:xfrm>
        <a:graphic>
          <a:graphicData uri="http://schemas.openxmlformats.org/drawingml/2006/table">
            <a:tbl>
              <a:tblPr firstRow="1" bandRow="1">
                <a:tableStyleId>{5940675A-B579-460E-94D1-54222C63F5DA}</a:tableStyleId>
              </a:tblPr>
              <a:tblGrid>
                <a:gridCol w="1260392">
                  <a:extLst>
                    <a:ext uri="{9D8B030D-6E8A-4147-A177-3AD203B41FA5}">
                      <a16:colId xmlns:a16="http://schemas.microsoft.com/office/drawing/2014/main" val="20000"/>
                    </a:ext>
                  </a:extLst>
                </a:gridCol>
                <a:gridCol w="1872050">
                  <a:extLst>
                    <a:ext uri="{9D8B030D-6E8A-4147-A177-3AD203B41FA5}">
                      <a16:colId xmlns:a16="http://schemas.microsoft.com/office/drawing/2014/main" val="20001"/>
                    </a:ext>
                  </a:extLst>
                </a:gridCol>
                <a:gridCol w="2302061">
                  <a:extLst>
                    <a:ext uri="{9D8B030D-6E8A-4147-A177-3AD203B41FA5}">
                      <a16:colId xmlns:a16="http://schemas.microsoft.com/office/drawing/2014/main" val="20002"/>
                    </a:ext>
                  </a:extLst>
                </a:gridCol>
                <a:gridCol w="1811501">
                  <a:extLst>
                    <a:ext uri="{9D8B030D-6E8A-4147-A177-3AD203B41FA5}">
                      <a16:colId xmlns:a16="http://schemas.microsoft.com/office/drawing/2014/main" val="20003"/>
                    </a:ext>
                  </a:extLst>
                </a:gridCol>
                <a:gridCol w="1811501">
                  <a:extLst>
                    <a:ext uri="{9D8B030D-6E8A-4147-A177-3AD203B41FA5}">
                      <a16:colId xmlns:a16="http://schemas.microsoft.com/office/drawing/2014/main" val="20004"/>
                    </a:ext>
                  </a:extLst>
                </a:gridCol>
              </a:tblGrid>
              <a:tr h="708660">
                <a:tc rowSpan="2">
                  <a:txBody>
                    <a:bodyPr/>
                    <a:lstStyle/>
                    <a:p>
                      <a:r>
                        <a:rPr lang="lv-LV" sz="2100" b="1" dirty="0">
                          <a:solidFill>
                            <a:schemeClr val="tx2"/>
                          </a:solidFill>
                        </a:rPr>
                        <a:t>Ģimenes</a:t>
                      </a:r>
                      <a:r>
                        <a:rPr lang="lv-LV" sz="2100" b="1" baseline="0" dirty="0">
                          <a:solidFill>
                            <a:schemeClr val="tx2"/>
                          </a:solidFill>
                        </a:rPr>
                        <a:t> vides faktori</a:t>
                      </a:r>
                      <a:endParaRPr lang="lv-LV" sz="2100" b="1" dirty="0">
                        <a:solidFill>
                          <a:schemeClr val="tx2"/>
                        </a:solidFill>
                      </a:endParaRPr>
                    </a:p>
                  </a:txBody>
                  <a:tcPr marL="68580" marR="68580" marT="34290" marB="34290">
                    <a:solidFill>
                      <a:srgbClr val="4E8F00">
                        <a:alpha val="50196"/>
                      </a:srgbClr>
                    </a:solidFill>
                  </a:tcPr>
                </a:tc>
                <a:tc>
                  <a:txBody>
                    <a:bodyPr/>
                    <a:lstStyle/>
                    <a:p>
                      <a:r>
                        <a:rPr lang="lv-LV" sz="2100" b="1" dirty="0">
                          <a:solidFill>
                            <a:schemeClr val="tx2"/>
                          </a:solidFill>
                        </a:rPr>
                        <a:t>Atbalstoš</a:t>
                      </a:r>
                      <a:r>
                        <a:rPr lang="lv-LV" sz="2100" b="1" baseline="0" dirty="0">
                          <a:solidFill>
                            <a:schemeClr val="tx2"/>
                          </a:solidFill>
                        </a:rPr>
                        <a:t>a </a:t>
                      </a:r>
                      <a:r>
                        <a:rPr lang="lv-LV" sz="2100" b="1" dirty="0">
                          <a:solidFill>
                            <a:schemeClr val="tx2"/>
                          </a:solidFill>
                        </a:rPr>
                        <a:t>vide</a:t>
                      </a:r>
                    </a:p>
                  </a:txBody>
                  <a:tcPr marL="68580" marR="68580" marT="34290" marB="34290">
                    <a:solidFill>
                      <a:srgbClr val="4E8F00">
                        <a:alpha val="50196"/>
                      </a:srgbClr>
                    </a:solidFill>
                  </a:tcPr>
                </a:tc>
                <a:tc>
                  <a:txBody>
                    <a:bodyPr/>
                    <a:lstStyle/>
                    <a:p>
                      <a:r>
                        <a:rPr lang="lv-LV" sz="2100" b="1" dirty="0">
                          <a:solidFill>
                            <a:schemeClr val="tx2"/>
                          </a:solidFill>
                        </a:rPr>
                        <a:t>Nākotnes mērķi</a:t>
                      </a:r>
                    </a:p>
                  </a:txBody>
                  <a:tcPr marL="68580" marR="68580" marT="34290" marB="34290">
                    <a:solidFill>
                      <a:srgbClr val="4E8F00">
                        <a:alpha val="50196"/>
                      </a:srgbClr>
                    </a:solidFill>
                  </a:tcPr>
                </a:tc>
                <a:tc>
                  <a:txBody>
                    <a:bodyPr/>
                    <a:lstStyle/>
                    <a:p>
                      <a:r>
                        <a:rPr lang="lv-LV" sz="2100" b="1" dirty="0">
                          <a:solidFill>
                            <a:schemeClr val="tx2"/>
                          </a:solidFill>
                        </a:rPr>
                        <a:t>Iespēja runāt</a:t>
                      </a:r>
                    </a:p>
                  </a:txBody>
                  <a:tcPr marL="68580" marR="68580" marT="34290" marB="34290">
                    <a:solidFill>
                      <a:srgbClr val="4E8F00">
                        <a:alpha val="50196"/>
                      </a:srgbClr>
                    </a:solidFill>
                  </a:tcPr>
                </a:tc>
                <a:tc>
                  <a:txBody>
                    <a:bodyPr/>
                    <a:lstStyle/>
                    <a:p>
                      <a:r>
                        <a:rPr lang="lv-LV" sz="2100" b="1" dirty="0">
                          <a:solidFill>
                            <a:schemeClr val="tx2"/>
                          </a:solidFill>
                        </a:rPr>
                        <a:t>Motivācija risināt</a:t>
                      </a:r>
                    </a:p>
                  </a:txBody>
                  <a:tcPr marL="68580" marR="68580" marT="34290" marB="34290">
                    <a:solidFill>
                      <a:srgbClr val="4E8F00">
                        <a:alpha val="50196"/>
                      </a:srgbClr>
                    </a:solidFill>
                  </a:tcPr>
                </a:tc>
                <a:extLst>
                  <a:ext uri="{0D108BD9-81ED-4DB2-BD59-A6C34878D82A}">
                    <a16:rowId xmlns:a16="http://schemas.microsoft.com/office/drawing/2014/main" val="10000"/>
                  </a:ext>
                </a:extLst>
              </a:tr>
              <a:tr h="903605">
                <a:tc vMerge="1">
                  <a:txBody>
                    <a:bodyPr/>
                    <a:lstStyle/>
                    <a:p>
                      <a:endParaRPr lang="lv-LV" dirty="0"/>
                    </a:p>
                  </a:txBody>
                  <a:tcPr/>
                </a:tc>
                <a:tc>
                  <a:txBody>
                    <a:bodyPr/>
                    <a:lstStyle/>
                    <a:p>
                      <a:r>
                        <a:rPr lang="lv-LV" sz="2100" b="1" dirty="0">
                          <a:solidFill>
                            <a:schemeClr val="tx2"/>
                          </a:solidFill>
                        </a:rPr>
                        <a:t>Pozitīva</a:t>
                      </a:r>
                      <a:r>
                        <a:rPr lang="lv-LV" sz="2100" b="1" baseline="0" dirty="0">
                          <a:solidFill>
                            <a:schemeClr val="tx2"/>
                          </a:solidFill>
                        </a:rPr>
                        <a:t> </a:t>
                      </a:r>
                      <a:r>
                        <a:rPr lang="lv-LV" sz="2100" b="1" dirty="0">
                          <a:solidFill>
                            <a:schemeClr val="tx2"/>
                          </a:solidFill>
                        </a:rPr>
                        <a:t>mijiedarbība</a:t>
                      </a:r>
                    </a:p>
                  </a:txBody>
                  <a:tcPr marL="68580" marR="68580" marT="34290" marB="34290">
                    <a:solidFill>
                      <a:srgbClr val="4E8F00">
                        <a:alpha val="50196"/>
                      </a:srgbClr>
                    </a:solidFill>
                  </a:tcPr>
                </a:tc>
                <a:tc>
                  <a:txBody>
                    <a:bodyPr/>
                    <a:lstStyle/>
                    <a:p>
                      <a:r>
                        <a:rPr lang="lv-LV" sz="2100" b="1" dirty="0">
                          <a:solidFill>
                            <a:schemeClr val="tx2"/>
                          </a:solidFill>
                        </a:rPr>
                        <a:t>Aizsargājoša attieksme</a:t>
                      </a:r>
                    </a:p>
                  </a:txBody>
                  <a:tcPr marL="68580" marR="68580" marT="34290" marB="34290">
                    <a:solidFill>
                      <a:srgbClr val="4E8F00">
                        <a:alpha val="50196"/>
                      </a:srgb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100" b="1" dirty="0">
                          <a:solidFill>
                            <a:schemeClr val="tx2"/>
                          </a:solidFill>
                        </a:rPr>
                        <a:t>Piemērota seksuāla</a:t>
                      </a:r>
                      <a:r>
                        <a:rPr lang="lv-LV" sz="2100" b="1" baseline="0" dirty="0">
                          <a:solidFill>
                            <a:schemeClr val="tx2"/>
                          </a:solidFill>
                        </a:rPr>
                        <a:t> izglītošana</a:t>
                      </a:r>
                      <a:endParaRPr lang="lv-LV" sz="2100" b="1" dirty="0">
                        <a:solidFill>
                          <a:schemeClr val="tx2"/>
                        </a:solidFill>
                      </a:endParaRPr>
                    </a:p>
                    <a:p>
                      <a:endParaRPr lang="lv-LV" sz="2100" b="1" dirty="0">
                        <a:solidFill>
                          <a:schemeClr val="tx2"/>
                        </a:solidFill>
                      </a:endParaRPr>
                    </a:p>
                  </a:txBody>
                  <a:tcPr marL="68580" marR="68580" marT="34290" marB="34290">
                    <a:solidFill>
                      <a:srgbClr val="4E8F00">
                        <a:alpha val="50196"/>
                      </a:srgbClr>
                    </a:solidFill>
                  </a:tcPr>
                </a:tc>
                <a:tc hMerge="1">
                  <a:txBody>
                    <a:bodyPr/>
                    <a:lstStyle/>
                    <a:p>
                      <a:endParaRPr lang="lv-LV" sz="2800" b="1" dirty="0">
                        <a:solidFill>
                          <a:schemeClr val="tx2"/>
                        </a:solidFill>
                      </a:endParaRPr>
                    </a:p>
                  </a:txBody>
                  <a:tcPr>
                    <a:solidFill>
                      <a:srgbClr val="941100">
                        <a:alpha val="51765"/>
                      </a:srgbClr>
                    </a:solidFill>
                  </a:tcPr>
                </a:tc>
                <a:extLst>
                  <a:ext uri="{0D108BD9-81ED-4DB2-BD59-A6C34878D82A}">
                    <a16:rowId xmlns:a16="http://schemas.microsoft.com/office/drawing/2014/main" val="10001"/>
                  </a:ext>
                </a:extLst>
              </a:tr>
            </a:tbl>
          </a:graphicData>
        </a:graphic>
      </p:graphicFrame>
      <p:cxnSp>
        <p:nvCxnSpPr>
          <p:cNvPr id="18" name="Straight Arrow Connector 17"/>
          <p:cNvCxnSpPr/>
          <p:nvPr/>
        </p:nvCxnSpPr>
        <p:spPr>
          <a:xfrm flipV="1">
            <a:off x="124862" y="3796396"/>
            <a:ext cx="8546491" cy="10555"/>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5206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9" y="523568"/>
            <a:ext cx="8283655" cy="1019482"/>
          </a:xfrm>
        </p:spPr>
        <p:txBody>
          <a:bodyPr>
            <a:normAutofit/>
          </a:bodyPr>
          <a:lstStyle/>
          <a:p>
            <a:r>
              <a:rPr lang="en-US" sz="4300" dirty="0">
                <a:solidFill>
                  <a:schemeClr val="tx1"/>
                </a:solidFill>
              </a:rPr>
              <a:t>I</a:t>
            </a:r>
            <a:r>
              <a:rPr lang="lv-LV" sz="4300" dirty="0" err="1">
                <a:solidFill>
                  <a:schemeClr val="tx1"/>
                </a:solidFill>
              </a:rPr>
              <a:t>zaicinājumi</a:t>
            </a:r>
            <a:r>
              <a:rPr lang="lv-LV" sz="4300" dirty="0">
                <a:solidFill>
                  <a:schemeClr val="tx1"/>
                </a:solidFill>
              </a:rPr>
              <a:t> darbā ar šo bērnu grupu</a:t>
            </a:r>
            <a:endParaRPr lang="en-US" sz="4300" dirty="0">
              <a:solidFill>
                <a:schemeClr val="tx1"/>
              </a:solidFill>
            </a:endParaRPr>
          </a:p>
        </p:txBody>
      </p:sp>
      <p:sp>
        <p:nvSpPr>
          <p:cNvPr id="3" name="Content Placeholder 2"/>
          <p:cNvSpPr>
            <a:spLocks noGrp="1"/>
          </p:cNvSpPr>
          <p:nvPr>
            <p:ph idx="1"/>
          </p:nvPr>
        </p:nvSpPr>
        <p:spPr>
          <a:xfrm>
            <a:off x="331839" y="2189408"/>
            <a:ext cx="7840611" cy="3125542"/>
          </a:xfrm>
        </p:spPr>
        <p:txBody>
          <a:bodyPr>
            <a:normAutofit/>
          </a:bodyPr>
          <a:lstStyle/>
          <a:p>
            <a:pPr>
              <a:buFont typeface="Courier New" panose="02070309020205020404" pitchFamily="49" charset="0"/>
              <a:buChar char="o"/>
            </a:pPr>
            <a:r>
              <a:rPr lang="lv-LV" sz="2400" dirty="0">
                <a:solidFill>
                  <a:schemeClr val="tx1"/>
                </a:solidFill>
              </a:rPr>
              <a:t> </a:t>
            </a:r>
            <a:r>
              <a:rPr lang="lv-LV" sz="2400" dirty="0">
                <a:solidFill>
                  <a:srgbClr val="0070C0"/>
                </a:solidFill>
              </a:rPr>
              <a:t>Spriešana</a:t>
            </a:r>
            <a:r>
              <a:rPr lang="lv-LV" sz="2400" dirty="0">
                <a:solidFill>
                  <a:schemeClr val="tx1"/>
                </a:solidFill>
              </a:rPr>
              <a:t>s kļūdas (</a:t>
            </a:r>
            <a:r>
              <a:rPr lang="lv-LV" sz="2400" b="1" dirty="0">
                <a:solidFill>
                  <a:srgbClr val="0070C0"/>
                </a:solidFill>
              </a:rPr>
              <a:t>mīti</a:t>
            </a:r>
            <a:r>
              <a:rPr lang="lv-LV" sz="2400" dirty="0">
                <a:solidFill>
                  <a:schemeClr val="tx1"/>
                </a:solidFill>
              </a:rPr>
              <a:t> un fakti!); </a:t>
            </a:r>
          </a:p>
          <a:p>
            <a:pPr>
              <a:buFont typeface="Courier New" panose="02070309020205020404" pitchFamily="49" charset="0"/>
              <a:buChar char="o"/>
            </a:pPr>
            <a:r>
              <a:rPr lang="lv-LV" sz="2400" dirty="0">
                <a:solidFill>
                  <a:schemeClr val="tx1"/>
                </a:solidFill>
              </a:rPr>
              <a:t> Pieredzes un zināšanu trūkums, lai </a:t>
            </a:r>
            <a:r>
              <a:rPr lang="lv-LV" sz="2400" b="1" dirty="0">
                <a:solidFill>
                  <a:srgbClr val="0070C0"/>
                </a:solidFill>
              </a:rPr>
              <a:t>atpazītu</a:t>
            </a:r>
            <a:r>
              <a:rPr lang="lv-LV" sz="2400" dirty="0">
                <a:solidFill>
                  <a:schemeClr val="tx1"/>
                </a:solidFill>
              </a:rPr>
              <a:t> šos gadījumus un rīkotos </a:t>
            </a:r>
            <a:r>
              <a:rPr lang="mr-IN" sz="2400" dirty="0">
                <a:solidFill>
                  <a:schemeClr val="tx1"/>
                </a:solidFill>
              </a:rPr>
              <a:t>–</a:t>
            </a:r>
            <a:r>
              <a:rPr lang="lv-LV" sz="2400" dirty="0">
                <a:solidFill>
                  <a:schemeClr val="tx1"/>
                </a:solidFill>
              </a:rPr>
              <a:t> un ļautu šai domai attīstīties;</a:t>
            </a:r>
          </a:p>
          <a:p>
            <a:pPr>
              <a:buFont typeface="Courier New" panose="02070309020205020404" pitchFamily="49" charset="0"/>
              <a:buChar char="o"/>
            </a:pPr>
            <a:r>
              <a:rPr lang="lv-LV" sz="2400" dirty="0">
                <a:solidFill>
                  <a:schemeClr val="tx1"/>
                </a:solidFill>
              </a:rPr>
              <a:t> Subjektīvi grūti izturamas emocijas: trauksme, </a:t>
            </a:r>
            <a:r>
              <a:rPr lang="lv-LV" sz="2400" dirty="0">
                <a:solidFill>
                  <a:srgbClr val="0070C0"/>
                </a:solidFill>
              </a:rPr>
              <a:t>bezpalīdzība</a:t>
            </a:r>
            <a:r>
              <a:rPr lang="lv-LV" sz="2400" dirty="0">
                <a:solidFill>
                  <a:schemeClr val="tx1"/>
                </a:solidFill>
              </a:rPr>
              <a:t>, nožēla, </a:t>
            </a:r>
            <a:r>
              <a:rPr lang="lv-LV" sz="2400" b="1" dirty="0">
                <a:solidFill>
                  <a:srgbClr val="0070C0"/>
                </a:solidFill>
              </a:rPr>
              <a:t>dusmas, riebums</a:t>
            </a:r>
            <a:r>
              <a:rPr lang="lv-LV" sz="2400" dirty="0">
                <a:solidFill>
                  <a:schemeClr val="tx1"/>
                </a:solidFill>
              </a:rPr>
              <a:t>, skumjas ar kurām ir jātiek galā;</a:t>
            </a:r>
          </a:p>
          <a:p>
            <a:pPr>
              <a:buFont typeface="Courier New" panose="02070309020205020404" pitchFamily="49" charset="0"/>
              <a:buChar char="o"/>
            </a:pPr>
            <a:r>
              <a:rPr lang="lv-LV" sz="2400" dirty="0">
                <a:solidFill>
                  <a:schemeClr val="tx1"/>
                </a:solidFill>
              </a:rPr>
              <a:t> Rīcības </a:t>
            </a:r>
            <a:r>
              <a:rPr lang="lv-LV" sz="2400" b="1" dirty="0">
                <a:solidFill>
                  <a:srgbClr val="0070C0"/>
                </a:solidFill>
              </a:rPr>
              <a:t>plāna</a:t>
            </a:r>
            <a:r>
              <a:rPr lang="lv-LV" sz="2400" dirty="0">
                <a:solidFill>
                  <a:schemeClr val="tx1"/>
                </a:solidFill>
              </a:rPr>
              <a:t> </a:t>
            </a:r>
            <a:r>
              <a:rPr lang="lv-LV" sz="2400" b="1" dirty="0">
                <a:solidFill>
                  <a:srgbClr val="0070C0"/>
                </a:solidFill>
              </a:rPr>
              <a:t>ne</a:t>
            </a:r>
            <a:r>
              <a:rPr lang="lv-LV" sz="2400" dirty="0">
                <a:solidFill>
                  <a:schemeClr val="tx1"/>
                </a:solidFill>
              </a:rPr>
              <a:t>esamība</a:t>
            </a:r>
          </a:p>
          <a:p>
            <a:endParaRPr lang="lv-LV" sz="2100" dirty="0">
              <a:solidFill>
                <a:schemeClr val="tx2"/>
              </a:solidFill>
            </a:endParaRPr>
          </a:p>
        </p:txBody>
      </p:sp>
    </p:spTree>
    <p:extLst>
      <p:ext uri="{BB962C8B-B14F-4D97-AF65-F5344CB8AC3E}">
        <p14:creationId xmlns:p14="http://schemas.microsoft.com/office/powerpoint/2010/main" val="177729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27513E8-CD3C-42D4-A87A-40689930248B}"/>
              </a:ext>
            </a:extLst>
          </p:cNvPr>
          <p:cNvSpPr>
            <a:spLocks noGrp="1"/>
          </p:cNvSpPr>
          <p:nvPr>
            <p:ph type="title"/>
          </p:nvPr>
        </p:nvSpPr>
        <p:spPr/>
        <p:txBody>
          <a:bodyPr>
            <a:noAutofit/>
          </a:bodyPr>
          <a:lstStyle/>
          <a:p>
            <a:r>
              <a:rPr lang="lv-LV" sz="3600" dirty="0"/>
              <a:t>Kā es jūtos, runājot par bērniem un jauniešiem, kuriem bijusi kaitējoša seksuāla uzvedība? </a:t>
            </a:r>
          </a:p>
        </p:txBody>
      </p:sp>
      <p:pic>
        <p:nvPicPr>
          <p:cNvPr id="4" name="Picture 4">
            <a:extLst>
              <a:ext uri="{FF2B5EF4-FFF2-40B4-BE49-F238E27FC236}">
                <a16:creationId xmlns:a16="http://schemas.microsoft.com/office/drawing/2014/main" id="{4DCB0DDF-5954-401A-9CE3-4935214102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7754" y="1995139"/>
            <a:ext cx="2609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ttēls 4">
            <a:extLst>
              <a:ext uri="{FF2B5EF4-FFF2-40B4-BE49-F238E27FC236}">
                <a16:creationId xmlns:a16="http://schemas.microsoft.com/office/drawing/2014/main" id="{B7C6E6B0-C2A6-4908-BE33-2D782989E3AD}"/>
              </a:ext>
            </a:extLst>
          </p:cNvPr>
          <p:cNvPicPr>
            <a:picLocks noChangeAspect="1"/>
          </p:cNvPicPr>
          <p:nvPr/>
        </p:nvPicPr>
        <p:blipFill>
          <a:blip r:embed="rId3"/>
          <a:stretch>
            <a:fillRect/>
          </a:stretch>
        </p:blipFill>
        <p:spPr>
          <a:xfrm>
            <a:off x="6154943" y="4580573"/>
            <a:ext cx="2809875" cy="1628775"/>
          </a:xfrm>
          <a:prstGeom prst="rect">
            <a:avLst/>
          </a:prstGeom>
        </p:spPr>
      </p:pic>
      <p:pic>
        <p:nvPicPr>
          <p:cNvPr id="6" name="Attēls 5">
            <a:extLst>
              <a:ext uri="{FF2B5EF4-FFF2-40B4-BE49-F238E27FC236}">
                <a16:creationId xmlns:a16="http://schemas.microsoft.com/office/drawing/2014/main" id="{90CC2239-19DD-4255-AFB3-4887E93AF6B1}"/>
              </a:ext>
            </a:extLst>
          </p:cNvPr>
          <p:cNvPicPr>
            <a:picLocks noChangeAspect="1"/>
          </p:cNvPicPr>
          <p:nvPr/>
        </p:nvPicPr>
        <p:blipFill rotWithShape="1">
          <a:blip r:embed="rId4"/>
          <a:srcRect b="11917"/>
          <a:stretch/>
        </p:blipFill>
        <p:spPr>
          <a:xfrm>
            <a:off x="387174" y="2090389"/>
            <a:ext cx="2476500" cy="1619250"/>
          </a:xfrm>
          <a:prstGeom prst="rect">
            <a:avLst/>
          </a:prstGeom>
        </p:spPr>
      </p:pic>
      <p:pic>
        <p:nvPicPr>
          <p:cNvPr id="7" name="Attēls 6">
            <a:extLst>
              <a:ext uri="{FF2B5EF4-FFF2-40B4-BE49-F238E27FC236}">
                <a16:creationId xmlns:a16="http://schemas.microsoft.com/office/drawing/2014/main" id="{8E5751D5-6877-460A-BC0A-496003B35807}"/>
              </a:ext>
            </a:extLst>
          </p:cNvPr>
          <p:cNvPicPr>
            <a:picLocks noChangeAspect="1"/>
          </p:cNvPicPr>
          <p:nvPr/>
        </p:nvPicPr>
        <p:blipFill>
          <a:blip r:embed="rId5"/>
          <a:stretch>
            <a:fillRect/>
          </a:stretch>
        </p:blipFill>
        <p:spPr>
          <a:xfrm>
            <a:off x="6289851" y="1976089"/>
            <a:ext cx="2466975" cy="1847850"/>
          </a:xfrm>
          <a:prstGeom prst="rect">
            <a:avLst/>
          </a:prstGeom>
        </p:spPr>
      </p:pic>
      <p:pic>
        <p:nvPicPr>
          <p:cNvPr id="8" name="Attēls 7">
            <a:extLst>
              <a:ext uri="{FF2B5EF4-FFF2-40B4-BE49-F238E27FC236}">
                <a16:creationId xmlns:a16="http://schemas.microsoft.com/office/drawing/2014/main" id="{5A0DD1AE-984D-4F73-8F30-4EBD0DAEF525}"/>
              </a:ext>
            </a:extLst>
          </p:cNvPr>
          <p:cNvPicPr>
            <a:picLocks noChangeAspect="1"/>
          </p:cNvPicPr>
          <p:nvPr/>
        </p:nvPicPr>
        <p:blipFill>
          <a:blip r:embed="rId6"/>
          <a:stretch>
            <a:fillRect/>
          </a:stretch>
        </p:blipFill>
        <p:spPr>
          <a:xfrm>
            <a:off x="716003" y="4215765"/>
            <a:ext cx="2533650" cy="1809750"/>
          </a:xfrm>
          <a:prstGeom prst="rect">
            <a:avLst/>
          </a:prstGeom>
        </p:spPr>
      </p:pic>
    </p:spTree>
    <p:extLst>
      <p:ext uri="{BB962C8B-B14F-4D97-AF65-F5344CB8AC3E}">
        <p14:creationId xmlns:p14="http://schemas.microsoft.com/office/powerpoint/2010/main" val="65819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48" y="730046"/>
            <a:ext cx="9201715" cy="857250"/>
          </a:xfrm>
        </p:spPr>
        <p:txBody>
          <a:bodyPr>
            <a:normAutofit/>
          </a:bodyPr>
          <a:lstStyle/>
          <a:p>
            <a:r>
              <a:rPr lang="lv-LV" sz="3600" b="1" dirty="0">
                <a:solidFill>
                  <a:schemeClr val="tx1"/>
                </a:solidFill>
              </a:rPr>
              <a:t>Mīts vai fakts?</a:t>
            </a:r>
            <a:endParaRPr lang="en-US" sz="3600" b="1" dirty="0">
              <a:solidFill>
                <a:schemeClr val="tx1"/>
              </a:solidFill>
            </a:endParaRPr>
          </a:p>
        </p:txBody>
      </p:sp>
      <p:sp>
        <p:nvSpPr>
          <p:cNvPr id="3" name="Content Placeholder 2"/>
          <p:cNvSpPr>
            <a:spLocks noGrp="1"/>
          </p:cNvSpPr>
          <p:nvPr>
            <p:ph idx="1"/>
          </p:nvPr>
        </p:nvSpPr>
        <p:spPr>
          <a:xfrm>
            <a:off x="824248" y="1587295"/>
            <a:ext cx="7348202" cy="4195319"/>
          </a:xfrm>
        </p:spPr>
        <p:txBody>
          <a:bodyPr>
            <a:normAutofit fontScale="92500" lnSpcReduction="20000"/>
          </a:bodyPr>
          <a:lstStyle/>
          <a:p>
            <a:endParaRPr lang="en-US" sz="2100" dirty="0">
              <a:solidFill>
                <a:schemeClr val="tx2"/>
              </a:solidFill>
            </a:endParaRPr>
          </a:p>
          <a:p>
            <a:r>
              <a:rPr lang="lv-LV" sz="2600" b="1" dirty="0">
                <a:solidFill>
                  <a:schemeClr val="tx2"/>
                </a:solidFill>
              </a:rPr>
              <a:t>Lielāko daļa seksuālo noziegumu veic puikas?</a:t>
            </a:r>
          </a:p>
          <a:p>
            <a:endParaRPr lang="lv-LV" sz="2600" b="1" dirty="0">
              <a:solidFill>
                <a:schemeClr val="tx2"/>
              </a:solidFill>
            </a:endParaRPr>
          </a:p>
          <a:p>
            <a:r>
              <a:rPr lang="lv-LV" sz="2600" b="1" dirty="0">
                <a:solidFill>
                  <a:schemeClr val="tx2"/>
                </a:solidFill>
              </a:rPr>
              <a:t>Bērni ar mācīšanas traucējumiem un </a:t>
            </a:r>
            <a:r>
              <a:rPr lang="lv-LV" sz="2600" b="1" dirty="0" err="1">
                <a:solidFill>
                  <a:schemeClr val="tx2"/>
                </a:solidFill>
              </a:rPr>
              <a:t>autisko</a:t>
            </a:r>
            <a:r>
              <a:rPr lang="lv-LV" sz="2600" b="1" dirty="0">
                <a:solidFill>
                  <a:schemeClr val="tx2"/>
                </a:solidFill>
              </a:rPr>
              <a:t> spektru biežāk kļūst par upuriem nekā par varmākām?</a:t>
            </a:r>
          </a:p>
          <a:p>
            <a:endParaRPr lang="lv-LV" sz="2600" b="1" dirty="0">
              <a:solidFill>
                <a:schemeClr val="tx2"/>
              </a:solidFill>
            </a:endParaRPr>
          </a:p>
          <a:p>
            <a:r>
              <a:rPr lang="lv-LV" sz="2600" b="1" dirty="0">
                <a:solidFill>
                  <a:schemeClr val="tx2"/>
                </a:solidFill>
              </a:rPr>
              <a:t>Ir augsts recidīva līmenis?</a:t>
            </a:r>
          </a:p>
          <a:p>
            <a:endParaRPr lang="lv-LV" sz="2600" b="1" dirty="0">
              <a:solidFill>
                <a:schemeClr val="tx2"/>
              </a:solidFill>
            </a:endParaRPr>
          </a:p>
          <a:p>
            <a:r>
              <a:rPr lang="lv-LV" sz="2600" b="1" dirty="0">
                <a:solidFill>
                  <a:schemeClr val="tx2"/>
                </a:solidFill>
              </a:rPr>
              <a:t>Bērni un pusaudži nav “mini-seksuālās varmākas” vai “topošie pedofili”</a:t>
            </a:r>
          </a:p>
        </p:txBody>
      </p:sp>
    </p:spTree>
    <p:extLst>
      <p:ext uri="{BB962C8B-B14F-4D97-AF65-F5344CB8AC3E}">
        <p14:creationId xmlns:p14="http://schemas.microsoft.com/office/powerpoint/2010/main" val="383122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70" y="730046"/>
            <a:ext cx="9214594" cy="857250"/>
          </a:xfrm>
        </p:spPr>
        <p:txBody>
          <a:bodyPr>
            <a:normAutofit/>
          </a:bodyPr>
          <a:lstStyle/>
          <a:p>
            <a:r>
              <a:rPr lang="lv-LV" sz="4000" b="1" dirty="0">
                <a:solidFill>
                  <a:schemeClr val="tx1"/>
                </a:solidFill>
              </a:rPr>
              <a:t>Mīts vai fakts?</a:t>
            </a:r>
            <a:endParaRPr lang="en-US" sz="4000" b="1" dirty="0">
              <a:solidFill>
                <a:schemeClr val="tx1"/>
              </a:solidFill>
            </a:endParaRPr>
          </a:p>
        </p:txBody>
      </p:sp>
      <p:sp>
        <p:nvSpPr>
          <p:cNvPr id="3" name="Content Placeholder 2"/>
          <p:cNvSpPr>
            <a:spLocks noGrp="1"/>
          </p:cNvSpPr>
          <p:nvPr>
            <p:ph idx="1"/>
          </p:nvPr>
        </p:nvSpPr>
        <p:spPr>
          <a:xfrm>
            <a:off x="331839" y="1587295"/>
            <a:ext cx="8620631" cy="4181765"/>
          </a:xfrm>
        </p:spPr>
        <p:txBody>
          <a:bodyPr>
            <a:normAutofit/>
          </a:bodyPr>
          <a:lstStyle/>
          <a:p>
            <a:endParaRPr lang="en-US" sz="2100" dirty="0">
              <a:solidFill>
                <a:srgbClr val="4E8F00"/>
              </a:solidFill>
            </a:endParaRPr>
          </a:p>
          <a:p>
            <a:r>
              <a:rPr lang="lv-LV" sz="2100" dirty="0">
                <a:solidFill>
                  <a:srgbClr val="4E8F00"/>
                </a:solidFill>
              </a:rPr>
              <a:t>Lielāko daļa seksuālo noziegumu veic puikas?</a:t>
            </a:r>
          </a:p>
          <a:p>
            <a:pPr lvl="1"/>
            <a:r>
              <a:rPr lang="lv-LV" sz="2100" b="1" dirty="0">
                <a:solidFill>
                  <a:schemeClr val="tx2"/>
                </a:solidFill>
              </a:rPr>
              <a:t>Jā, 93% (</a:t>
            </a:r>
            <a:r>
              <a:rPr lang="lv-LV" sz="2100" b="1" dirty="0" err="1">
                <a:solidFill>
                  <a:schemeClr val="tx2"/>
                </a:solidFill>
              </a:rPr>
              <a:t>Finkelhor</a:t>
            </a:r>
            <a:r>
              <a:rPr lang="lv-LV" sz="2100" b="1" dirty="0">
                <a:solidFill>
                  <a:schemeClr val="tx2"/>
                </a:solidFill>
              </a:rPr>
              <a:t> </a:t>
            </a:r>
            <a:r>
              <a:rPr lang="lv-LV" sz="2100" b="1" dirty="0" err="1">
                <a:solidFill>
                  <a:schemeClr val="tx2"/>
                </a:solidFill>
              </a:rPr>
              <a:t>et</a:t>
            </a:r>
            <a:r>
              <a:rPr lang="lv-LV" sz="2100" b="1" dirty="0">
                <a:solidFill>
                  <a:schemeClr val="tx2"/>
                </a:solidFill>
              </a:rPr>
              <a:t> </a:t>
            </a:r>
            <a:r>
              <a:rPr lang="lv-LV" sz="2100" b="1" dirty="0" err="1">
                <a:solidFill>
                  <a:schemeClr val="tx2"/>
                </a:solidFill>
              </a:rPr>
              <a:t>al</a:t>
            </a:r>
            <a:r>
              <a:rPr lang="lv-LV" sz="2100" b="1" dirty="0">
                <a:solidFill>
                  <a:schemeClr val="tx2"/>
                </a:solidFill>
              </a:rPr>
              <a:t>., 2009), vid. vecumā 14 g. (</a:t>
            </a:r>
            <a:r>
              <a:rPr lang="lv-LV" sz="2100" b="1" dirty="0" err="1">
                <a:solidFill>
                  <a:schemeClr val="tx2"/>
                </a:solidFill>
              </a:rPr>
              <a:t>Hackett</a:t>
            </a:r>
            <a:r>
              <a:rPr lang="lv-LV" sz="2100" b="1" dirty="0">
                <a:solidFill>
                  <a:schemeClr val="tx2"/>
                </a:solidFill>
              </a:rPr>
              <a:t> </a:t>
            </a:r>
            <a:r>
              <a:rPr lang="lv-LV" sz="2100" b="1" dirty="0" err="1">
                <a:solidFill>
                  <a:schemeClr val="tx2"/>
                </a:solidFill>
              </a:rPr>
              <a:t>et</a:t>
            </a:r>
            <a:r>
              <a:rPr lang="lv-LV" sz="2100" b="1" dirty="0">
                <a:solidFill>
                  <a:schemeClr val="tx2"/>
                </a:solidFill>
              </a:rPr>
              <a:t> </a:t>
            </a:r>
            <a:r>
              <a:rPr lang="lv-LV" sz="2100" b="1" dirty="0" err="1">
                <a:solidFill>
                  <a:schemeClr val="tx2"/>
                </a:solidFill>
              </a:rPr>
              <a:t>al</a:t>
            </a:r>
            <a:r>
              <a:rPr lang="lv-LV" sz="2100" b="1" dirty="0">
                <a:solidFill>
                  <a:schemeClr val="tx2"/>
                </a:solidFill>
              </a:rPr>
              <a:t>., 2013)</a:t>
            </a:r>
          </a:p>
          <a:p>
            <a:r>
              <a:rPr lang="lv-LV" sz="2100" dirty="0">
                <a:solidFill>
                  <a:schemeClr val="tx2"/>
                </a:solidFill>
              </a:rPr>
              <a:t>Bērni ar mācīšanas traucējumiem un </a:t>
            </a:r>
            <a:r>
              <a:rPr lang="lv-LV" sz="2100" dirty="0" err="1">
                <a:solidFill>
                  <a:schemeClr val="tx2"/>
                </a:solidFill>
              </a:rPr>
              <a:t>autisko</a:t>
            </a:r>
            <a:r>
              <a:rPr lang="lv-LV" sz="2100" dirty="0">
                <a:solidFill>
                  <a:schemeClr val="tx2"/>
                </a:solidFill>
              </a:rPr>
              <a:t> spektru biežāk kļūst par upuriem nekā par varmākām?</a:t>
            </a:r>
          </a:p>
          <a:p>
            <a:endParaRPr lang="lv-LV" sz="2100" dirty="0">
              <a:solidFill>
                <a:schemeClr val="tx2"/>
              </a:solidFill>
            </a:endParaRPr>
          </a:p>
        </p:txBody>
      </p:sp>
    </p:spTree>
    <p:extLst>
      <p:ext uri="{BB962C8B-B14F-4D97-AF65-F5344CB8AC3E}">
        <p14:creationId xmlns:p14="http://schemas.microsoft.com/office/powerpoint/2010/main" val="221305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90" y="730046"/>
            <a:ext cx="9227473" cy="857250"/>
          </a:xfrm>
        </p:spPr>
        <p:txBody>
          <a:bodyPr>
            <a:normAutofit/>
          </a:bodyPr>
          <a:lstStyle/>
          <a:p>
            <a:r>
              <a:rPr lang="lv-LV" sz="4000" b="1" dirty="0">
                <a:solidFill>
                  <a:schemeClr val="tx1"/>
                </a:solidFill>
              </a:rPr>
              <a:t>Mīts vai fakts?</a:t>
            </a:r>
            <a:endParaRPr lang="en-US" sz="4000" b="1" dirty="0">
              <a:solidFill>
                <a:schemeClr val="tx1"/>
              </a:solidFill>
            </a:endParaRPr>
          </a:p>
        </p:txBody>
      </p:sp>
      <p:sp>
        <p:nvSpPr>
          <p:cNvPr id="3" name="Content Placeholder 2"/>
          <p:cNvSpPr>
            <a:spLocks noGrp="1"/>
          </p:cNvSpPr>
          <p:nvPr>
            <p:ph idx="1"/>
          </p:nvPr>
        </p:nvSpPr>
        <p:spPr>
          <a:xfrm>
            <a:off x="579549" y="2060620"/>
            <a:ext cx="8372921" cy="3708440"/>
          </a:xfrm>
        </p:spPr>
        <p:txBody>
          <a:bodyPr>
            <a:normAutofit/>
          </a:bodyPr>
          <a:lstStyle/>
          <a:p>
            <a:r>
              <a:rPr lang="lv-LV" sz="2100" dirty="0">
                <a:solidFill>
                  <a:srgbClr val="4E8F00"/>
                </a:solidFill>
              </a:rPr>
              <a:t>Lielāko daļa seksuālo noziegumu veic puikas?</a:t>
            </a:r>
          </a:p>
          <a:p>
            <a:pPr lvl="1"/>
            <a:r>
              <a:rPr lang="lv-LV" sz="2100" b="1" dirty="0">
                <a:solidFill>
                  <a:schemeClr val="tx2"/>
                </a:solidFill>
              </a:rPr>
              <a:t>Jā, 93% (</a:t>
            </a:r>
            <a:r>
              <a:rPr lang="lv-LV" sz="2100" b="1" dirty="0" err="1">
                <a:solidFill>
                  <a:schemeClr val="tx2"/>
                </a:solidFill>
              </a:rPr>
              <a:t>Finkelhor</a:t>
            </a:r>
            <a:r>
              <a:rPr lang="lv-LV" sz="2100" b="1" dirty="0">
                <a:solidFill>
                  <a:schemeClr val="tx2"/>
                </a:solidFill>
              </a:rPr>
              <a:t> </a:t>
            </a:r>
            <a:r>
              <a:rPr lang="lv-LV" sz="2100" b="1" dirty="0" err="1">
                <a:solidFill>
                  <a:schemeClr val="tx2"/>
                </a:solidFill>
              </a:rPr>
              <a:t>et</a:t>
            </a:r>
            <a:r>
              <a:rPr lang="lv-LV" sz="2100" b="1" dirty="0">
                <a:solidFill>
                  <a:schemeClr val="tx2"/>
                </a:solidFill>
              </a:rPr>
              <a:t> </a:t>
            </a:r>
            <a:r>
              <a:rPr lang="lv-LV" sz="2100" b="1" dirty="0" err="1">
                <a:solidFill>
                  <a:schemeClr val="tx2"/>
                </a:solidFill>
              </a:rPr>
              <a:t>al</a:t>
            </a:r>
            <a:r>
              <a:rPr lang="lv-LV" sz="2100" b="1" dirty="0">
                <a:solidFill>
                  <a:schemeClr val="tx2"/>
                </a:solidFill>
              </a:rPr>
              <a:t>., 2009), vid. vecumā 14 g. (</a:t>
            </a:r>
            <a:r>
              <a:rPr lang="lv-LV" sz="2100" b="1" dirty="0" err="1">
                <a:solidFill>
                  <a:schemeClr val="tx2"/>
                </a:solidFill>
              </a:rPr>
              <a:t>Hackett</a:t>
            </a:r>
            <a:r>
              <a:rPr lang="lv-LV" sz="2100" b="1" dirty="0">
                <a:solidFill>
                  <a:schemeClr val="tx2"/>
                </a:solidFill>
              </a:rPr>
              <a:t> </a:t>
            </a:r>
            <a:r>
              <a:rPr lang="lv-LV" sz="2100" b="1" dirty="0" err="1">
                <a:solidFill>
                  <a:schemeClr val="tx2"/>
                </a:solidFill>
              </a:rPr>
              <a:t>et</a:t>
            </a:r>
            <a:r>
              <a:rPr lang="lv-LV" sz="2100" b="1" dirty="0">
                <a:solidFill>
                  <a:schemeClr val="tx2"/>
                </a:solidFill>
              </a:rPr>
              <a:t> </a:t>
            </a:r>
            <a:r>
              <a:rPr lang="lv-LV" sz="2100" b="1" dirty="0" err="1">
                <a:solidFill>
                  <a:schemeClr val="tx2"/>
                </a:solidFill>
              </a:rPr>
              <a:t>al</a:t>
            </a:r>
            <a:r>
              <a:rPr lang="lv-LV" sz="2100" b="1" dirty="0">
                <a:solidFill>
                  <a:schemeClr val="tx2"/>
                </a:solidFill>
              </a:rPr>
              <a:t>., 2013)</a:t>
            </a:r>
          </a:p>
          <a:p>
            <a:r>
              <a:rPr lang="lv-LV" sz="2100" dirty="0">
                <a:solidFill>
                  <a:srgbClr val="FF2600"/>
                </a:solidFill>
              </a:rPr>
              <a:t>Bērni ar mācīšanas traucējumiem un </a:t>
            </a:r>
            <a:r>
              <a:rPr lang="lv-LV" sz="2100" dirty="0" err="1">
                <a:solidFill>
                  <a:srgbClr val="FF2600"/>
                </a:solidFill>
              </a:rPr>
              <a:t>autisko</a:t>
            </a:r>
            <a:r>
              <a:rPr lang="lv-LV" sz="2100" dirty="0">
                <a:solidFill>
                  <a:srgbClr val="FF2600"/>
                </a:solidFill>
              </a:rPr>
              <a:t> spektru biežāk kļūst par upuriem nekā par varmākām?</a:t>
            </a:r>
          </a:p>
          <a:p>
            <a:pPr lvl="1"/>
            <a:r>
              <a:rPr lang="lv-LV" sz="2100" b="1" dirty="0">
                <a:solidFill>
                  <a:schemeClr val="tx2"/>
                </a:solidFill>
              </a:rPr>
              <a:t>Bērni ar traucējumiem ir vieglāk pakļaujami un biežāk kļūst par upuriem</a:t>
            </a:r>
            <a:r>
              <a:rPr lang="en-US" sz="2100" b="1" dirty="0">
                <a:solidFill>
                  <a:schemeClr val="tx2"/>
                </a:solidFill>
              </a:rPr>
              <a:t>. </a:t>
            </a:r>
            <a:r>
              <a:rPr lang="en-US" sz="2100" b="1" dirty="0" err="1">
                <a:solidFill>
                  <a:schemeClr val="tx2"/>
                </a:solidFill>
              </a:rPr>
              <a:t>Taču</a:t>
            </a:r>
            <a:r>
              <a:rPr lang="en-US" sz="2100" b="1" dirty="0">
                <a:solidFill>
                  <a:schemeClr val="tx2"/>
                </a:solidFill>
              </a:rPr>
              <a:t> </a:t>
            </a:r>
            <a:r>
              <a:rPr lang="en-US" sz="2100" b="1" dirty="0" err="1">
                <a:solidFill>
                  <a:schemeClr val="tx2"/>
                </a:solidFill>
              </a:rPr>
              <a:t>trešdaļa</a:t>
            </a:r>
            <a:r>
              <a:rPr lang="en-US" sz="2100" b="1" dirty="0">
                <a:solidFill>
                  <a:schemeClr val="tx2"/>
                </a:solidFill>
              </a:rPr>
              <a:t> (</a:t>
            </a:r>
            <a:r>
              <a:rPr lang="lv-LV" sz="2100" b="1" dirty="0">
                <a:solidFill>
                  <a:schemeClr val="tx2"/>
                </a:solidFill>
              </a:rPr>
              <a:t>1/3 </a:t>
            </a:r>
            <a:r>
              <a:rPr lang="en-US" sz="2100" b="1" dirty="0">
                <a:solidFill>
                  <a:schemeClr val="tx2"/>
                </a:solidFill>
              </a:rPr>
              <a:t>) </a:t>
            </a:r>
            <a:r>
              <a:rPr lang="lv-LV" sz="2100" b="1" dirty="0">
                <a:solidFill>
                  <a:schemeClr val="tx2"/>
                </a:solidFill>
              </a:rPr>
              <a:t>no bērniem</a:t>
            </a:r>
            <a:r>
              <a:rPr lang="en-US" sz="2100" b="1" dirty="0">
                <a:solidFill>
                  <a:schemeClr val="tx2"/>
                </a:solidFill>
              </a:rPr>
              <a:t>, </a:t>
            </a:r>
            <a:r>
              <a:rPr lang="en-US" sz="2100" b="1" dirty="0" err="1">
                <a:solidFill>
                  <a:schemeClr val="tx2"/>
                </a:solidFill>
              </a:rPr>
              <a:t>kas</a:t>
            </a:r>
            <a:r>
              <a:rPr lang="lv-LV" sz="2100" b="1" dirty="0">
                <a:solidFill>
                  <a:schemeClr val="tx2"/>
                </a:solidFill>
              </a:rPr>
              <a:t> </a:t>
            </a:r>
            <a:r>
              <a:rPr lang="en-US" sz="2100" b="1" dirty="0" err="1">
                <a:solidFill>
                  <a:schemeClr val="tx2"/>
                </a:solidFill>
              </a:rPr>
              <a:t>veikuši</a:t>
            </a:r>
            <a:r>
              <a:rPr lang="lv-LV" sz="2100" b="1" dirty="0">
                <a:solidFill>
                  <a:schemeClr val="tx2"/>
                </a:solidFill>
              </a:rPr>
              <a:t> KSU, </a:t>
            </a:r>
            <a:r>
              <a:rPr lang="en-US" sz="2100" b="1" dirty="0" err="1">
                <a:solidFill>
                  <a:schemeClr val="tx2"/>
                </a:solidFill>
              </a:rPr>
              <a:t>paši</a:t>
            </a:r>
            <a:r>
              <a:rPr lang="en-US" sz="2100" b="1" dirty="0">
                <a:solidFill>
                  <a:schemeClr val="tx2"/>
                </a:solidFill>
              </a:rPr>
              <a:t> </a:t>
            </a:r>
            <a:r>
              <a:rPr lang="lv-LV" sz="2100" b="1" dirty="0">
                <a:solidFill>
                  <a:schemeClr val="tx2"/>
                </a:solidFill>
              </a:rPr>
              <a:t>ir ar traucējumiem (</a:t>
            </a:r>
            <a:r>
              <a:rPr lang="lv-LV" sz="2100" b="1" dirty="0" err="1">
                <a:solidFill>
                  <a:schemeClr val="tx2"/>
                </a:solidFill>
              </a:rPr>
              <a:t>Hackett</a:t>
            </a:r>
            <a:r>
              <a:rPr lang="lv-LV" sz="2100" b="1" dirty="0">
                <a:solidFill>
                  <a:schemeClr val="tx2"/>
                </a:solidFill>
              </a:rPr>
              <a:t> </a:t>
            </a:r>
            <a:r>
              <a:rPr lang="lv-LV" sz="2100" b="1" dirty="0" err="1">
                <a:solidFill>
                  <a:schemeClr val="tx2"/>
                </a:solidFill>
              </a:rPr>
              <a:t>et</a:t>
            </a:r>
            <a:r>
              <a:rPr lang="lv-LV" sz="2100" b="1" dirty="0">
                <a:solidFill>
                  <a:schemeClr val="tx2"/>
                </a:solidFill>
              </a:rPr>
              <a:t> </a:t>
            </a:r>
            <a:r>
              <a:rPr lang="lv-LV" sz="2100" b="1" dirty="0" err="1">
                <a:solidFill>
                  <a:schemeClr val="tx2"/>
                </a:solidFill>
              </a:rPr>
              <a:t>al</a:t>
            </a:r>
            <a:r>
              <a:rPr lang="lv-LV" sz="2100" b="1" dirty="0">
                <a:solidFill>
                  <a:schemeClr val="tx2"/>
                </a:solidFill>
              </a:rPr>
              <a:t>., 2013)</a:t>
            </a:r>
          </a:p>
        </p:txBody>
      </p:sp>
    </p:spTree>
    <p:extLst>
      <p:ext uri="{BB962C8B-B14F-4D97-AF65-F5344CB8AC3E}">
        <p14:creationId xmlns:p14="http://schemas.microsoft.com/office/powerpoint/2010/main" val="183028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42" y="820199"/>
            <a:ext cx="9201715" cy="857250"/>
          </a:xfrm>
        </p:spPr>
        <p:txBody>
          <a:bodyPr>
            <a:normAutofit/>
          </a:bodyPr>
          <a:lstStyle/>
          <a:p>
            <a:r>
              <a:rPr lang="lv-LV" sz="4000" b="1" dirty="0">
                <a:solidFill>
                  <a:schemeClr val="tx1"/>
                </a:solidFill>
              </a:rPr>
              <a:t>Mīts vai fakts?</a:t>
            </a:r>
          </a:p>
        </p:txBody>
      </p:sp>
      <p:sp>
        <p:nvSpPr>
          <p:cNvPr id="3" name="Content Placeholder 2"/>
          <p:cNvSpPr>
            <a:spLocks noGrp="1"/>
          </p:cNvSpPr>
          <p:nvPr>
            <p:ph idx="1"/>
          </p:nvPr>
        </p:nvSpPr>
        <p:spPr>
          <a:xfrm>
            <a:off x="331839" y="2266682"/>
            <a:ext cx="8620631" cy="3502378"/>
          </a:xfrm>
        </p:spPr>
        <p:txBody>
          <a:bodyPr>
            <a:normAutofit/>
          </a:bodyPr>
          <a:lstStyle/>
          <a:p>
            <a:r>
              <a:rPr lang="lv-LV" sz="2100" dirty="0">
                <a:solidFill>
                  <a:schemeClr val="tx2"/>
                </a:solidFill>
              </a:rPr>
              <a:t>Ir augsts recidīva līmenis</a:t>
            </a:r>
          </a:p>
          <a:p>
            <a:endParaRPr lang="lv-LV" sz="2100" dirty="0">
              <a:solidFill>
                <a:schemeClr val="tx2"/>
              </a:solidFill>
            </a:endParaRPr>
          </a:p>
          <a:p>
            <a:r>
              <a:rPr lang="lv-LV" sz="2100" dirty="0">
                <a:solidFill>
                  <a:schemeClr val="tx2"/>
                </a:solidFill>
              </a:rPr>
              <a:t>Bērni un pusaudži nav “mini-seksuālās varmākas” vai “topošie pedofili”</a:t>
            </a:r>
          </a:p>
        </p:txBody>
      </p:sp>
    </p:spTree>
    <p:extLst>
      <p:ext uri="{BB962C8B-B14F-4D97-AF65-F5344CB8AC3E}">
        <p14:creationId xmlns:p14="http://schemas.microsoft.com/office/powerpoint/2010/main" val="36387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006" y="730046"/>
            <a:ext cx="9175957" cy="857250"/>
          </a:xfrm>
        </p:spPr>
        <p:txBody>
          <a:bodyPr>
            <a:normAutofit/>
          </a:bodyPr>
          <a:lstStyle/>
          <a:p>
            <a:r>
              <a:rPr lang="lv-LV" sz="4000" b="1" dirty="0">
                <a:solidFill>
                  <a:schemeClr val="tx1"/>
                </a:solidFill>
              </a:rPr>
              <a:t>Mīts vai fakts?</a:t>
            </a:r>
            <a:endParaRPr lang="en-US" sz="4000" b="1" dirty="0">
              <a:solidFill>
                <a:schemeClr val="tx1"/>
              </a:solidFill>
            </a:endParaRPr>
          </a:p>
        </p:txBody>
      </p:sp>
      <p:sp>
        <p:nvSpPr>
          <p:cNvPr id="3" name="Content Placeholder 2"/>
          <p:cNvSpPr>
            <a:spLocks noGrp="1"/>
          </p:cNvSpPr>
          <p:nvPr>
            <p:ph idx="1"/>
          </p:nvPr>
        </p:nvSpPr>
        <p:spPr>
          <a:xfrm>
            <a:off x="331839" y="2009104"/>
            <a:ext cx="8620631" cy="3759956"/>
          </a:xfrm>
        </p:spPr>
        <p:txBody>
          <a:bodyPr>
            <a:normAutofit/>
          </a:bodyPr>
          <a:lstStyle/>
          <a:p>
            <a:r>
              <a:rPr lang="lv-LV" sz="2100" dirty="0">
                <a:solidFill>
                  <a:srgbClr val="FF2600"/>
                </a:solidFill>
              </a:rPr>
              <a:t>Ir augsts recidīva līmenis?</a:t>
            </a:r>
          </a:p>
          <a:p>
            <a:pPr lvl="1"/>
            <a:r>
              <a:rPr lang="lv-LV" sz="2100" b="1" dirty="0">
                <a:solidFill>
                  <a:schemeClr val="tx2"/>
                </a:solidFill>
              </a:rPr>
              <a:t>Atkārtošanas risks ir zems –  ja bērni nesaņēma palīdzību</a:t>
            </a:r>
            <a:r>
              <a:rPr lang="en-US" sz="2100" b="1" dirty="0">
                <a:solidFill>
                  <a:schemeClr val="tx2"/>
                </a:solidFill>
              </a:rPr>
              <a:t> – </a:t>
            </a:r>
            <a:r>
              <a:rPr lang="lv-LV" sz="2100" b="1" dirty="0">
                <a:solidFill>
                  <a:schemeClr val="tx2"/>
                </a:solidFill>
              </a:rPr>
              <a:t>19</a:t>
            </a:r>
            <a:r>
              <a:rPr lang="en-US" sz="2100" b="1" dirty="0">
                <a:solidFill>
                  <a:schemeClr val="tx2"/>
                </a:solidFill>
              </a:rPr>
              <a:t>%</a:t>
            </a:r>
            <a:r>
              <a:rPr lang="lv-LV" sz="2100" b="1" dirty="0">
                <a:solidFill>
                  <a:schemeClr val="tx2"/>
                </a:solidFill>
              </a:rPr>
              <a:t> </a:t>
            </a:r>
            <a:r>
              <a:rPr lang="en-US" sz="2100" b="1" dirty="0">
                <a:solidFill>
                  <a:schemeClr val="tx2"/>
                </a:solidFill>
              </a:rPr>
              <a:t>,</a:t>
            </a:r>
            <a:r>
              <a:rPr lang="lv-LV" sz="2100" b="1" dirty="0">
                <a:solidFill>
                  <a:schemeClr val="tx2"/>
                </a:solidFill>
              </a:rPr>
              <a:t> ja ir</a:t>
            </a:r>
            <a:r>
              <a:rPr lang="en-US" sz="2100" b="1" dirty="0">
                <a:solidFill>
                  <a:schemeClr val="tx2"/>
                </a:solidFill>
              </a:rPr>
              <a:t> </a:t>
            </a:r>
            <a:r>
              <a:rPr lang="en-US" sz="2100" b="1" dirty="0" err="1">
                <a:solidFill>
                  <a:schemeClr val="tx2"/>
                </a:solidFill>
              </a:rPr>
              <a:t>saņēmuši</a:t>
            </a:r>
            <a:r>
              <a:rPr lang="en-US" sz="2100" b="1" dirty="0">
                <a:solidFill>
                  <a:schemeClr val="tx2"/>
                </a:solidFill>
              </a:rPr>
              <a:t> </a:t>
            </a:r>
            <a:r>
              <a:rPr lang="en-US" sz="2100" b="1" dirty="0" err="1">
                <a:solidFill>
                  <a:schemeClr val="tx2"/>
                </a:solidFill>
              </a:rPr>
              <a:t>palīdzību</a:t>
            </a:r>
            <a:r>
              <a:rPr lang="en-US" sz="2100" b="1" dirty="0">
                <a:solidFill>
                  <a:schemeClr val="tx2"/>
                </a:solidFill>
              </a:rPr>
              <a:t>  - 7 %</a:t>
            </a:r>
            <a:r>
              <a:rPr lang="lv-LV" sz="2100" b="1" dirty="0">
                <a:solidFill>
                  <a:schemeClr val="tx2"/>
                </a:solidFill>
              </a:rPr>
              <a:t>. </a:t>
            </a:r>
          </a:p>
          <a:p>
            <a:r>
              <a:rPr lang="lv-LV" sz="2100" dirty="0">
                <a:solidFill>
                  <a:schemeClr val="tx2"/>
                </a:solidFill>
              </a:rPr>
              <a:t>Bērni un pusaudži nav “mini-seksuālās varmākas” vai “topošie pedofili”</a:t>
            </a:r>
          </a:p>
        </p:txBody>
      </p:sp>
    </p:spTree>
    <p:extLst>
      <p:ext uri="{BB962C8B-B14F-4D97-AF65-F5344CB8AC3E}">
        <p14:creationId xmlns:p14="http://schemas.microsoft.com/office/powerpoint/2010/main" val="379937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54" y="730046"/>
            <a:ext cx="9266109" cy="857250"/>
          </a:xfrm>
        </p:spPr>
        <p:txBody>
          <a:bodyPr>
            <a:normAutofit/>
          </a:bodyPr>
          <a:lstStyle/>
          <a:p>
            <a:r>
              <a:rPr lang="lv-LV" sz="4000" b="1" dirty="0">
                <a:solidFill>
                  <a:schemeClr val="tx1"/>
                </a:solidFill>
              </a:rPr>
              <a:t>Mīts vai fakts?</a:t>
            </a:r>
          </a:p>
        </p:txBody>
      </p:sp>
      <p:sp>
        <p:nvSpPr>
          <p:cNvPr id="3" name="Content Placeholder 2"/>
          <p:cNvSpPr>
            <a:spLocks noGrp="1"/>
          </p:cNvSpPr>
          <p:nvPr>
            <p:ph idx="1"/>
          </p:nvPr>
        </p:nvSpPr>
        <p:spPr>
          <a:xfrm>
            <a:off x="220628" y="1944710"/>
            <a:ext cx="8620631" cy="3824351"/>
          </a:xfrm>
        </p:spPr>
        <p:txBody>
          <a:bodyPr>
            <a:noAutofit/>
          </a:bodyPr>
          <a:lstStyle/>
          <a:p>
            <a:r>
              <a:rPr lang="lv-LV" sz="2100" dirty="0">
                <a:solidFill>
                  <a:srgbClr val="FF2600"/>
                </a:solidFill>
              </a:rPr>
              <a:t>Ir augsts recidīva līmenis?</a:t>
            </a:r>
          </a:p>
          <a:p>
            <a:pPr lvl="1"/>
            <a:r>
              <a:rPr lang="lv-LV" sz="2100" b="1" dirty="0">
                <a:solidFill>
                  <a:schemeClr val="tx2"/>
                </a:solidFill>
              </a:rPr>
              <a:t>Atkārtošanas risks ir zems – tikai 19%, ja bērni </a:t>
            </a:r>
            <a:r>
              <a:rPr lang="lv-LV" sz="2100" b="1" dirty="0" err="1">
                <a:solidFill>
                  <a:schemeClr val="tx2"/>
                </a:solidFill>
              </a:rPr>
              <a:t>nesaņēm</a:t>
            </a:r>
            <a:r>
              <a:rPr lang="lv-LV" sz="2100" b="1" dirty="0">
                <a:solidFill>
                  <a:schemeClr val="tx2"/>
                </a:solidFill>
              </a:rPr>
              <a:t> palīdzību un tikai 7%, ja ir saņēmuši (</a:t>
            </a:r>
            <a:r>
              <a:rPr lang="lv-LV" sz="2100" b="1" dirty="0" err="1">
                <a:solidFill>
                  <a:schemeClr val="tx2"/>
                </a:solidFill>
              </a:rPr>
              <a:t>Reitel</a:t>
            </a:r>
            <a:r>
              <a:rPr lang="lv-LV" sz="2100" b="1" dirty="0">
                <a:solidFill>
                  <a:schemeClr val="tx2"/>
                </a:solidFill>
              </a:rPr>
              <a:t> &amp; </a:t>
            </a:r>
            <a:r>
              <a:rPr lang="lv-LV" sz="2100" b="1" dirty="0" err="1">
                <a:solidFill>
                  <a:schemeClr val="tx2"/>
                </a:solidFill>
              </a:rPr>
              <a:t>Carbonell</a:t>
            </a:r>
            <a:r>
              <a:rPr lang="lv-LV" sz="2100" b="1" dirty="0">
                <a:solidFill>
                  <a:schemeClr val="tx2"/>
                </a:solidFill>
              </a:rPr>
              <a:t>, 2006)</a:t>
            </a:r>
          </a:p>
          <a:p>
            <a:pPr lvl="1"/>
            <a:r>
              <a:rPr lang="lv-LV" sz="2100" dirty="0">
                <a:solidFill>
                  <a:srgbClr val="008F00"/>
                </a:solidFill>
              </a:rPr>
              <a:t>Bērni un pusaudži nav “mini-seksuālās varmākas” vai “topošie </a:t>
            </a:r>
            <a:r>
              <a:rPr lang="lv-LV" sz="2100" dirty="0" err="1">
                <a:solidFill>
                  <a:srgbClr val="008F00"/>
                </a:solidFill>
              </a:rPr>
              <a:t>pedofīli</a:t>
            </a:r>
            <a:r>
              <a:rPr lang="lv-LV" sz="2100" dirty="0">
                <a:solidFill>
                  <a:srgbClr val="008F00"/>
                </a:solidFill>
              </a:rPr>
              <a:t>”</a:t>
            </a:r>
          </a:p>
          <a:p>
            <a:pPr lvl="1"/>
            <a:r>
              <a:rPr lang="lv-LV" sz="2100" b="1" dirty="0">
                <a:solidFill>
                  <a:schemeClr val="tx2"/>
                </a:solidFill>
              </a:rPr>
              <a:t>99% gadījumos</a:t>
            </a:r>
            <a:r>
              <a:rPr lang="en-US" sz="2100" b="1" dirty="0">
                <a:solidFill>
                  <a:schemeClr val="tx2"/>
                </a:solidFill>
              </a:rPr>
              <a:t>,</a:t>
            </a:r>
            <a:r>
              <a:rPr lang="lv-LV" sz="2100" b="1" dirty="0">
                <a:solidFill>
                  <a:schemeClr val="tx2"/>
                </a:solidFill>
              </a:rPr>
              <a:t> pieaugot</a:t>
            </a:r>
            <a:r>
              <a:rPr lang="en-US" sz="2100" b="1" dirty="0">
                <a:solidFill>
                  <a:schemeClr val="tx2"/>
                </a:solidFill>
              </a:rPr>
              <a:t>,</a:t>
            </a:r>
            <a:r>
              <a:rPr lang="lv-LV" sz="2100" b="1" dirty="0">
                <a:solidFill>
                  <a:schemeClr val="tx2"/>
                </a:solidFill>
              </a:rPr>
              <a:t> šī uzvedība neatkārtojas (</a:t>
            </a:r>
            <a:r>
              <a:rPr lang="lv-LV" sz="2100" b="1" dirty="0" err="1">
                <a:solidFill>
                  <a:schemeClr val="tx2"/>
                </a:solidFill>
              </a:rPr>
              <a:t>Caldwell</a:t>
            </a:r>
            <a:r>
              <a:rPr lang="lv-LV" sz="2100" b="1" dirty="0">
                <a:solidFill>
                  <a:schemeClr val="tx2"/>
                </a:solidFill>
              </a:rPr>
              <a:t>, 2016)</a:t>
            </a:r>
          </a:p>
          <a:p>
            <a:pPr lvl="1"/>
            <a:endParaRPr lang="lv-LV" sz="2100" b="1" dirty="0">
              <a:solidFill>
                <a:schemeClr val="tx2"/>
              </a:solidFill>
            </a:endParaRPr>
          </a:p>
        </p:txBody>
      </p:sp>
    </p:spTree>
    <p:extLst>
      <p:ext uri="{BB962C8B-B14F-4D97-AF65-F5344CB8AC3E}">
        <p14:creationId xmlns:p14="http://schemas.microsoft.com/office/powerpoint/2010/main" val="398003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B56328C-4726-48D6-B27F-C19D135056E8}"/>
              </a:ext>
            </a:extLst>
          </p:cNvPr>
          <p:cNvSpPr>
            <a:spLocks noGrp="1"/>
          </p:cNvSpPr>
          <p:nvPr>
            <p:ph type="title"/>
          </p:nvPr>
        </p:nvSpPr>
        <p:spPr/>
        <p:txBody>
          <a:bodyPr/>
          <a:lstStyle/>
          <a:p>
            <a:r>
              <a:rPr lang="lv-LV" dirty="0"/>
              <a:t>2018. gadā: </a:t>
            </a:r>
          </a:p>
        </p:txBody>
      </p:sp>
      <p:sp>
        <p:nvSpPr>
          <p:cNvPr id="3" name="Satura vietturis 2">
            <a:extLst>
              <a:ext uri="{FF2B5EF4-FFF2-40B4-BE49-F238E27FC236}">
                <a16:creationId xmlns:a16="http://schemas.microsoft.com/office/drawing/2014/main" id="{8B0CD074-6276-4B1B-84D8-4E4759AEF989}"/>
              </a:ext>
            </a:extLst>
          </p:cNvPr>
          <p:cNvSpPr>
            <a:spLocks noGrp="1"/>
          </p:cNvSpPr>
          <p:nvPr>
            <p:ph idx="1"/>
          </p:nvPr>
        </p:nvSpPr>
        <p:spPr/>
        <p:txBody>
          <a:bodyPr/>
          <a:lstStyle/>
          <a:p>
            <a:pPr marL="457200" indent="-457200">
              <a:buFont typeface="Arial" panose="020B0604020202020204" pitchFamily="34" charset="0"/>
              <a:buChar char="•"/>
            </a:pPr>
            <a:r>
              <a:rPr lang="lv-LV" sz="2800" dirty="0"/>
              <a:t>Sniedz</a:t>
            </a:r>
            <a:r>
              <a:rPr lang="en-US" sz="2800" dirty="0" err="1"/>
              <a:t>ām</a:t>
            </a:r>
            <a:r>
              <a:rPr lang="lv-LV" sz="2800" dirty="0"/>
              <a:t> atbalstu 2</a:t>
            </a:r>
            <a:r>
              <a:rPr lang="en-US" sz="2800" dirty="0"/>
              <a:t>12</a:t>
            </a:r>
            <a:r>
              <a:rPr lang="lv-LV" sz="2800" dirty="0"/>
              <a:t> bērniem un </a:t>
            </a:r>
            <a:r>
              <a:rPr lang="en-US" sz="2800" dirty="0"/>
              <a:t>256</a:t>
            </a:r>
            <a:r>
              <a:rPr lang="lv-LV" sz="2800" dirty="0"/>
              <a:t> pieaugušajiem (bērnu vecākiem, aprūpētājiem, u.c.) saistībā ar vardarbības gadījumiem; </a:t>
            </a:r>
          </a:p>
          <a:p>
            <a:pPr marL="457200" indent="-457200">
              <a:buFont typeface="Arial" panose="020B0604020202020204" pitchFamily="34" charset="0"/>
              <a:buChar char="•"/>
            </a:pPr>
            <a:r>
              <a:rPr lang="lv-LV" sz="2800" dirty="0"/>
              <a:t>Sasniedz</a:t>
            </a:r>
            <a:r>
              <a:rPr lang="en-US" sz="2800" dirty="0"/>
              <a:t>ā</a:t>
            </a:r>
            <a:r>
              <a:rPr lang="lv-LV" sz="2800" dirty="0"/>
              <a:t>m apm. 15 000 bērnu un jauniešu;</a:t>
            </a:r>
          </a:p>
          <a:p>
            <a:pPr marL="457200" indent="-457200">
              <a:buFont typeface="Arial" panose="020B0604020202020204" pitchFamily="34" charset="0"/>
              <a:buChar char="•"/>
            </a:pPr>
            <a:r>
              <a:rPr lang="en-US" sz="2800" dirty="0" err="1"/>
              <a:t>Sasniedzām</a:t>
            </a:r>
            <a:r>
              <a:rPr lang="en-US" sz="2800" dirty="0"/>
              <a:t> a</a:t>
            </a:r>
            <a:r>
              <a:rPr lang="lv-LV" sz="2800" dirty="0" err="1"/>
              <a:t>pm</a:t>
            </a:r>
            <a:r>
              <a:rPr lang="lv-LV" sz="2800" dirty="0"/>
              <a:t>. 7000 vecāku;</a:t>
            </a:r>
          </a:p>
          <a:p>
            <a:pPr marL="457200" indent="-457200">
              <a:buFont typeface="Arial" panose="020B0604020202020204" pitchFamily="34" charset="0"/>
              <a:buChar char="•"/>
            </a:pPr>
            <a:r>
              <a:rPr lang="en-US" sz="2800" dirty="0" err="1"/>
              <a:t>Sasniedzām</a:t>
            </a:r>
            <a:r>
              <a:rPr lang="en-US" sz="2800" dirty="0"/>
              <a:t> a</a:t>
            </a:r>
            <a:r>
              <a:rPr lang="lv-LV" sz="2800" dirty="0" err="1"/>
              <a:t>pm</a:t>
            </a:r>
            <a:r>
              <a:rPr lang="lv-LV" sz="2800" dirty="0"/>
              <a:t>. 3000 speciālistu, kas ikdienā strādā ar bērniem. </a:t>
            </a:r>
          </a:p>
          <a:p>
            <a:pPr>
              <a:buFont typeface="Arial" panose="020B0604020202020204" pitchFamily="34" charset="0"/>
              <a:buChar char="•"/>
            </a:pPr>
            <a:endParaRPr lang="lv-LV" dirty="0"/>
          </a:p>
        </p:txBody>
      </p:sp>
    </p:spTree>
    <p:extLst>
      <p:ext uri="{BB962C8B-B14F-4D97-AF65-F5344CB8AC3E}">
        <p14:creationId xmlns:p14="http://schemas.microsoft.com/office/powerpoint/2010/main" val="372999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9536"/>
          </a:xfrm>
        </p:spPr>
        <p:txBody>
          <a:bodyPr/>
          <a:lstStyle/>
          <a:p>
            <a:r>
              <a:rPr lang="lv-LV" dirty="0"/>
              <a:t>Mīti</a:t>
            </a:r>
          </a:p>
        </p:txBody>
      </p:sp>
      <p:sp>
        <p:nvSpPr>
          <p:cNvPr id="3" name="Content Placeholder 2"/>
          <p:cNvSpPr>
            <a:spLocks noGrp="1"/>
          </p:cNvSpPr>
          <p:nvPr>
            <p:ph idx="1"/>
          </p:nvPr>
        </p:nvSpPr>
        <p:spPr>
          <a:xfrm>
            <a:off x="2547891" y="1845733"/>
            <a:ext cx="6205492" cy="4466289"/>
          </a:xfrm>
        </p:spPr>
        <p:txBody>
          <a:bodyPr>
            <a:normAutofit/>
          </a:bodyPr>
          <a:lstStyle/>
          <a:p>
            <a:pPr marL="0" indent="0">
              <a:buNone/>
            </a:pPr>
            <a:r>
              <a:rPr lang="lv-LV" sz="2400" dirty="0"/>
              <a:t>Bērniem un pusaudžiem ir tiesības paust sevi seksuālā veidā. Ne visa bērnu un jauniešu seksuālā uzvedība ir problemātiska</a:t>
            </a:r>
            <a:r>
              <a:rPr lang="en-US" sz="2400" dirty="0"/>
              <a:t>.</a:t>
            </a:r>
            <a:r>
              <a:rPr lang="lv-LV" sz="2400" dirty="0"/>
              <a:t> Tā ir normāla, ja ir: </a:t>
            </a:r>
            <a:endParaRPr lang="en-US" sz="2400" dirty="0"/>
          </a:p>
          <a:p>
            <a:pPr lvl="1">
              <a:buFont typeface="Arial" panose="020B0604020202020204" pitchFamily="34" charset="0"/>
              <a:buChar char="•"/>
            </a:pPr>
            <a:r>
              <a:rPr lang="lv-LV" sz="2200" dirty="0"/>
              <a:t>Ir starp līdzīga vecuma un attīstības bērniem</a:t>
            </a:r>
            <a:endParaRPr lang="en-US" sz="2200" dirty="0"/>
          </a:p>
          <a:p>
            <a:pPr lvl="1">
              <a:buFont typeface="Arial" panose="020B0604020202020204" pitchFamily="34" charset="0"/>
              <a:buChar char="•"/>
            </a:pPr>
            <a:r>
              <a:rPr lang="lv-LV" sz="2200" dirty="0"/>
              <a:t>Brīvprātīga</a:t>
            </a:r>
            <a:endParaRPr lang="en-US" sz="2200" dirty="0"/>
          </a:p>
          <a:p>
            <a:pPr lvl="1">
              <a:buFont typeface="Arial" panose="020B0604020202020204" pitchFamily="34" charset="0"/>
              <a:buChar char="•"/>
            </a:pPr>
            <a:r>
              <a:rPr lang="lv-LV" sz="2200" dirty="0"/>
              <a:t>Abpusēja</a:t>
            </a:r>
            <a:endParaRPr lang="en-US" sz="2200" dirty="0"/>
          </a:p>
          <a:p>
            <a:pPr lvl="1">
              <a:buFont typeface="Arial" panose="020B0604020202020204" pitchFamily="34" charset="0"/>
              <a:buChar char="•"/>
            </a:pPr>
            <a:r>
              <a:rPr lang="lv-LV" sz="2200" dirty="0"/>
              <a:t>Ierobežots darbības veids un biežums</a:t>
            </a:r>
            <a:endParaRPr lang="en-US" sz="2200" dirty="0"/>
          </a:p>
          <a:p>
            <a:pPr lvl="1">
              <a:buFont typeface="Arial" panose="020B0604020202020204" pitchFamily="34" charset="0"/>
              <a:buChar char="•"/>
            </a:pPr>
            <a:r>
              <a:rPr lang="en-US" sz="2200" dirty="0"/>
              <a:t>Balan</a:t>
            </a:r>
            <a:r>
              <a:rPr lang="lv-LV" sz="2200" dirty="0" err="1"/>
              <a:t>ss</a:t>
            </a:r>
            <a:r>
              <a:rPr lang="lv-LV" sz="2200" dirty="0"/>
              <a:t> saistībā ar citām interesēm</a:t>
            </a:r>
            <a:endParaRPr lang="en-US" sz="2200" dirty="0"/>
          </a:p>
          <a:p>
            <a:pPr lvl="1">
              <a:buFont typeface="Arial" panose="020B0604020202020204" pitchFamily="34" charset="0"/>
              <a:buChar char="•"/>
            </a:pPr>
            <a:r>
              <a:rPr lang="lv-LV" sz="2200" dirty="0"/>
              <a:t>Viegla un rotaļīga, spontāna</a:t>
            </a:r>
          </a:p>
        </p:txBody>
      </p:sp>
      <p:sp>
        <p:nvSpPr>
          <p:cNvPr id="5" name="AutoShape 5">
            <a:extLst>
              <a:ext uri="{FF2B5EF4-FFF2-40B4-BE49-F238E27FC236}">
                <a16:creationId xmlns:a16="http://schemas.microsoft.com/office/drawing/2014/main" id="{AAFFC5E7-41E6-4C02-98C9-94EEA91634A8}"/>
              </a:ext>
            </a:extLst>
          </p:cNvPr>
          <p:cNvSpPr>
            <a:spLocks noChangeArrowheads="1"/>
          </p:cNvSpPr>
          <p:nvPr/>
        </p:nvSpPr>
        <p:spPr bwMode="auto">
          <a:xfrm>
            <a:off x="390617" y="1453665"/>
            <a:ext cx="1926454" cy="2055233"/>
          </a:xfrm>
          <a:prstGeom prst="wedgeRoundRectCallout">
            <a:avLst>
              <a:gd name="adj1" fmla="val -19606"/>
              <a:gd name="adj2" fmla="val 84171"/>
              <a:gd name="adj3" fmla="val 16667"/>
            </a:avLst>
          </a:prstGeom>
          <a:ln/>
        </p:spPr>
        <p:style>
          <a:lnRef idx="3">
            <a:schemeClr val="lt1"/>
          </a:lnRef>
          <a:fillRef idx="1">
            <a:schemeClr val="accent2"/>
          </a:fillRef>
          <a:effectRef idx="1">
            <a:schemeClr val="accent2"/>
          </a:effectRef>
          <a:fontRef idx="minor">
            <a:schemeClr val="lt1"/>
          </a:fontRef>
        </p:style>
        <p:txBody>
          <a:bodyPr/>
          <a:lstStyle/>
          <a:p>
            <a:pPr algn="ctr">
              <a:defRPr/>
            </a:pPr>
            <a:r>
              <a:rPr lang="lv-LV" sz="2400">
                <a:solidFill>
                  <a:srgbClr val="000000"/>
                </a:solidFill>
                <a:cs typeface="Times New Roman" pitchFamily="18" charset="0"/>
              </a:rPr>
              <a:t>Bērniem nav jāuzvedas seksuālā veidā</a:t>
            </a:r>
            <a:endParaRPr lang="en-GB" sz="2400" dirty="0">
              <a:solidFill>
                <a:srgbClr val="000000"/>
              </a:solidFill>
              <a:cs typeface="Times New Roman" pitchFamily="18" charset="0"/>
            </a:endParaRPr>
          </a:p>
        </p:txBody>
      </p:sp>
    </p:spTree>
    <p:extLst>
      <p:ext uri="{BB962C8B-B14F-4D97-AF65-F5344CB8AC3E}">
        <p14:creationId xmlns:p14="http://schemas.microsoft.com/office/powerpoint/2010/main" val="398631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9536"/>
          </a:xfrm>
        </p:spPr>
        <p:txBody>
          <a:bodyPr/>
          <a:lstStyle/>
          <a:p>
            <a:r>
              <a:rPr lang="lv-LV" dirty="0"/>
              <a:t>Mīti</a:t>
            </a:r>
          </a:p>
        </p:txBody>
      </p:sp>
      <p:sp>
        <p:nvSpPr>
          <p:cNvPr id="3" name="Content Placeholder 2"/>
          <p:cNvSpPr>
            <a:spLocks noGrp="1"/>
          </p:cNvSpPr>
          <p:nvPr>
            <p:ph idx="1"/>
          </p:nvPr>
        </p:nvSpPr>
        <p:spPr>
          <a:xfrm>
            <a:off x="2547891" y="1845733"/>
            <a:ext cx="6205492" cy="4466289"/>
          </a:xfrm>
        </p:spPr>
        <p:txBody>
          <a:bodyPr>
            <a:normAutofit fontScale="92500" lnSpcReduction="10000"/>
          </a:bodyPr>
          <a:lstStyle/>
          <a:p>
            <a:pPr>
              <a:buFont typeface="Arial" panose="020B0604020202020204" pitchFamily="34" charset="0"/>
              <a:buChar char="•"/>
            </a:pPr>
            <a:r>
              <a:rPr lang="lv-LV" sz="2400" dirty="0"/>
              <a:t> Daudzi nav seksuāli izmantoti</a:t>
            </a:r>
          </a:p>
          <a:p>
            <a:pPr>
              <a:buFont typeface="Arial" panose="020B0604020202020204" pitchFamily="34" charset="0"/>
              <a:buChar char="•"/>
            </a:pPr>
            <a:r>
              <a:rPr lang="lv-LV" sz="2400" dirty="0"/>
              <a:t>Lielākā daļa pētījumu uzrāda, ka no seksuālas vardarbības ir cietuši 20% līdz 55% bērnu un pusaudžu ar kaitējošu seksuālu uzvedību</a:t>
            </a:r>
          </a:p>
          <a:p>
            <a:pPr>
              <a:buFont typeface="Arial" panose="020B0604020202020204" pitchFamily="34" charset="0"/>
              <a:buChar char="•"/>
            </a:pPr>
            <a:r>
              <a:rPr lang="lv-LV" sz="2400" dirty="0"/>
              <a:t>Daudzi pētījumi pierāda daudz augstāku fiziskas vardarbības un vardarbības ģimenē pieredzi nekā seksuālas vardarbības pieredzi. </a:t>
            </a:r>
          </a:p>
          <a:p>
            <a:pPr>
              <a:buFont typeface="Arial" panose="020B0604020202020204" pitchFamily="34" charset="0"/>
              <a:buChar char="•"/>
            </a:pPr>
            <a:r>
              <a:rPr lang="lv-LV" sz="2400" dirty="0">
                <a:solidFill>
                  <a:srgbClr val="00B0F0"/>
                </a:solidFill>
              </a:rPr>
              <a:t>Atceries:</a:t>
            </a:r>
            <a:r>
              <a:rPr lang="lv-LV" sz="2400" dirty="0"/>
              <a:t> lielākā daļa seksuālās vardarbības upuru neizmantos citus</a:t>
            </a:r>
          </a:p>
          <a:p>
            <a:pPr>
              <a:buFont typeface="Arial" panose="020B0604020202020204" pitchFamily="34" charset="0"/>
              <a:buChar char="•"/>
            </a:pPr>
            <a:r>
              <a:rPr lang="lv-LV" sz="2400" dirty="0">
                <a:solidFill>
                  <a:srgbClr val="0070C0"/>
                </a:solidFill>
              </a:rPr>
              <a:t>Tomēr:</a:t>
            </a:r>
            <a:r>
              <a:rPr lang="lv-LV" sz="2400" dirty="0"/>
              <a:t> Ir saikne starp seksuālu </a:t>
            </a:r>
            <a:r>
              <a:rPr lang="lv-LV" sz="2400" dirty="0" err="1"/>
              <a:t>viktimizāciju</a:t>
            </a:r>
            <a:r>
              <a:rPr lang="lv-LV" sz="2400" dirty="0"/>
              <a:t> un vecumposmam nepiemērotu saskari ar seksuāla rakstura materiāliem un kaitējošu seksuālu uzvedību līdz 12 gadu vecumam.</a:t>
            </a:r>
          </a:p>
        </p:txBody>
      </p:sp>
      <p:sp>
        <p:nvSpPr>
          <p:cNvPr id="5" name="AutoShape 5">
            <a:extLst>
              <a:ext uri="{FF2B5EF4-FFF2-40B4-BE49-F238E27FC236}">
                <a16:creationId xmlns:a16="http://schemas.microsoft.com/office/drawing/2014/main" id="{AAFFC5E7-41E6-4C02-98C9-94EEA91634A8}"/>
              </a:ext>
            </a:extLst>
          </p:cNvPr>
          <p:cNvSpPr>
            <a:spLocks noChangeArrowheads="1"/>
          </p:cNvSpPr>
          <p:nvPr/>
        </p:nvSpPr>
        <p:spPr bwMode="auto">
          <a:xfrm>
            <a:off x="390617" y="1453665"/>
            <a:ext cx="1926454" cy="2055233"/>
          </a:xfrm>
          <a:prstGeom prst="wedgeRoundRectCallout">
            <a:avLst>
              <a:gd name="adj1" fmla="val -19606"/>
              <a:gd name="adj2" fmla="val 84171"/>
              <a:gd name="adj3" fmla="val 16667"/>
            </a:avLst>
          </a:prstGeom>
          <a:ln/>
        </p:spPr>
        <p:style>
          <a:lnRef idx="3">
            <a:schemeClr val="lt1"/>
          </a:lnRef>
          <a:fillRef idx="1">
            <a:schemeClr val="accent2"/>
          </a:fillRef>
          <a:effectRef idx="1">
            <a:schemeClr val="accent2"/>
          </a:effectRef>
          <a:fontRef idx="minor">
            <a:schemeClr val="lt1"/>
          </a:fontRef>
        </p:style>
        <p:txBody>
          <a:bodyPr/>
          <a:lstStyle/>
          <a:p>
            <a:pPr algn="ctr" eaLnBrk="1" hangingPunct="1">
              <a:defRPr/>
            </a:pPr>
            <a:r>
              <a:rPr lang="lv-LV" sz="2400" dirty="0">
                <a:solidFill>
                  <a:srgbClr val="000000"/>
                </a:solidFill>
                <a:latin typeface="+mn-lt"/>
                <a:cs typeface="Times New Roman" pitchFamily="18" charset="0"/>
              </a:rPr>
              <a:t>Viņi paši ir seksuāli izmantoti</a:t>
            </a:r>
            <a:endParaRPr lang="en-GB" sz="2400" dirty="0">
              <a:solidFill>
                <a:srgbClr val="000000"/>
              </a:solidFill>
              <a:latin typeface="+mn-lt"/>
              <a:cs typeface="Times New Roman" pitchFamily="18" charset="0"/>
            </a:endParaRPr>
          </a:p>
        </p:txBody>
      </p:sp>
    </p:spTree>
    <p:extLst>
      <p:ext uri="{BB962C8B-B14F-4D97-AF65-F5344CB8AC3E}">
        <p14:creationId xmlns:p14="http://schemas.microsoft.com/office/powerpoint/2010/main" val="140198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91780"/>
          </a:xfrm>
        </p:spPr>
        <p:txBody>
          <a:bodyPr/>
          <a:lstStyle/>
          <a:p>
            <a:r>
              <a:rPr lang="lv-LV" dirty="0"/>
              <a:t>Mīti</a:t>
            </a:r>
          </a:p>
        </p:txBody>
      </p:sp>
      <p:sp>
        <p:nvSpPr>
          <p:cNvPr id="3" name="Content Placeholder 2"/>
          <p:cNvSpPr>
            <a:spLocks noGrp="1"/>
          </p:cNvSpPr>
          <p:nvPr>
            <p:ph idx="1"/>
          </p:nvPr>
        </p:nvSpPr>
        <p:spPr>
          <a:xfrm>
            <a:off x="3124940" y="1845733"/>
            <a:ext cx="5241820" cy="4270982"/>
          </a:xfrm>
        </p:spPr>
        <p:txBody>
          <a:bodyPr>
            <a:normAutofit/>
          </a:bodyPr>
          <a:lstStyle/>
          <a:p>
            <a:pPr>
              <a:buFont typeface="Arial" panose="020B0604020202020204" pitchFamily="34" charset="0"/>
              <a:buChar char="•"/>
            </a:pPr>
            <a:r>
              <a:rPr lang="lv-LV" sz="2400" dirty="0"/>
              <a:t> </a:t>
            </a:r>
            <a:r>
              <a:rPr lang="lv-LV" sz="3200" dirty="0"/>
              <a:t>Bērni un pusaudži, kuriem ir raksturīga seksuāli kaitējoša uzvedība, nav “mini pieaugušie seksuālie varmākas” vai “topošie pedofili.”</a:t>
            </a:r>
          </a:p>
          <a:p>
            <a:pPr>
              <a:buFont typeface="Arial" panose="020B0604020202020204" pitchFamily="34" charset="0"/>
              <a:buChar char="•"/>
            </a:pPr>
            <a:r>
              <a:rPr lang="lv-LV" sz="3200" dirty="0"/>
              <a:t>Vairākums nekļūst par seksuāliem varmākām pieaugušā vecumā!!! </a:t>
            </a:r>
          </a:p>
        </p:txBody>
      </p:sp>
      <p:sp>
        <p:nvSpPr>
          <p:cNvPr id="7" name="AutoShape 5">
            <a:extLst>
              <a:ext uri="{FF2B5EF4-FFF2-40B4-BE49-F238E27FC236}">
                <a16:creationId xmlns:a16="http://schemas.microsoft.com/office/drawing/2014/main" id="{E86DFC3E-2D7D-4395-98ED-F787F630C9FA}"/>
              </a:ext>
            </a:extLst>
          </p:cNvPr>
          <p:cNvSpPr>
            <a:spLocks noChangeArrowheads="1"/>
          </p:cNvSpPr>
          <p:nvPr/>
        </p:nvSpPr>
        <p:spPr bwMode="auto">
          <a:xfrm>
            <a:off x="554854" y="1373767"/>
            <a:ext cx="1926454" cy="2055233"/>
          </a:xfrm>
          <a:prstGeom prst="wedgeRoundRectCallout">
            <a:avLst>
              <a:gd name="adj1" fmla="val -19606"/>
              <a:gd name="adj2" fmla="val 84171"/>
              <a:gd name="adj3" fmla="val 16667"/>
            </a:avLst>
          </a:prstGeom>
          <a:ln/>
        </p:spPr>
        <p:style>
          <a:lnRef idx="3">
            <a:schemeClr val="lt1"/>
          </a:lnRef>
          <a:fillRef idx="1">
            <a:schemeClr val="accent2"/>
          </a:fillRef>
          <a:effectRef idx="1">
            <a:schemeClr val="accent2"/>
          </a:effectRef>
          <a:fontRef idx="minor">
            <a:schemeClr val="lt1"/>
          </a:fontRef>
        </p:style>
        <p:txBody>
          <a:bodyPr/>
          <a:lstStyle/>
          <a:p>
            <a:pPr algn="ctr" eaLnBrk="1" hangingPunct="1">
              <a:defRPr/>
            </a:pPr>
            <a:r>
              <a:rPr lang="lv-LV" sz="2400" dirty="0">
                <a:solidFill>
                  <a:srgbClr val="000000"/>
                </a:solidFill>
                <a:latin typeface="+mn-lt"/>
                <a:cs typeface="Times New Roman" pitchFamily="18" charset="0"/>
              </a:rPr>
              <a:t>Viņi to turpinās darīt pieauguš</a:t>
            </a:r>
            <a:r>
              <a:rPr lang="lv-LV" sz="2400" dirty="0">
                <a:solidFill>
                  <a:srgbClr val="000000"/>
                </a:solidFill>
                <a:cs typeface="Times New Roman" pitchFamily="18" charset="0"/>
              </a:rPr>
              <a:t>ā vecumā</a:t>
            </a:r>
            <a:endParaRPr lang="en-GB" sz="2400" dirty="0">
              <a:solidFill>
                <a:srgbClr val="000000"/>
              </a:solidFill>
              <a:latin typeface="+mn-lt"/>
              <a:cs typeface="Times New Roman" pitchFamily="18" charset="0"/>
            </a:endParaRPr>
          </a:p>
        </p:txBody>
      </p:sp>
    </p:spTree>
    <p:extLst>
      <p:ext uri="{BB962C8B-B14F-4D97-AF65-F5344CB8AC3E}">
        <p14:creationId xmlns:p14="http://schemas.microsoft.com/office/powerpoint/2010/main" val="36289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Virsraksts 1">
            <a:extLst>
              <a:ext uri="{FF2B5EF4-FFF2-40B4-BE49-F238E27FC236}">
                <a16:creationId xmlns:a16="http://schemas.microsoft.com/office/drawing/2014/main" id="{71EFD929-BA59-4F90-94B6-649C283BF196}"/>
              </a:ext>
            </a:extLst>
          </p:cNvPr>
          <p:cNvSpPr>
            <a:spLocks noGrp="1"/>
          </p:cNvSpPr>
          <p:nvPr>
            <p:ph type="title"/>
          </p:nvPr>
        </p:nvSpPr>
        <p:spPr>
          <a:xfrm>
            <a:off x="3204839" y="390622"/>
            <a:ext cx="5161920" cy="1038680"/>
          </a:xfrm>
        </p:spPr>
        <p:txBody>
          <a:bodyPr vert="horz" lIns="91440" tIns="45720" rIns="91440" bIns="45720" rtlCol="0" anchor="b">
            <a:normAutofit fontScale="90000"/>
          </a:bodyPr>
          <a:lstStyle/>
          <a:p>
            <a:r>
              <a:rPr lang="en-US" sz="8000" dirty="0">
                <a:solidFill>
                  <a:schemeClr val="tx1">
                    <a:lumMod val="85000"/>
                    <a:lumOff val="15000"/>
                  </a:schemeClr>
                </a:solidFill>
              </a:rPr>
              <a:t>Stigma</a:t>
            </a:r>
          </a:p>
        </p:txBody>
      </p:sp>
      <p:sp>
        <p:nvSpPr>
          <p:cNvPr id="3" name="Satura vietturis 2">
            <a:extLst>
              <a:ext uri="{FF2B5EF4-FFF2-40B4-BE49-F238E27FC236}">
                <a16:creationId xmlns:a16="http://schemas.microsoft.com/office/drawing/2014/main" id="{2E5F1800-5164-4476-B182-760C0B6CDD88}"/>
              </a:ext>
            </a:extLst>
          </p:cNvPr>
          <p:cNvSpPr>
            <a:spLocks noGrp="1"/>
          </p:cNvSpPr>
          <p:nvPr>
            <p:ph idx="1"/>
          </p:nvPr>
        </p:nvSpPr>
        <p:spPr>
          <a:xfrm>
            <a:off x="1825090" y="4361688"/>
            <a:ext cx="6541669" cy="1812689"/>
          </a:xfrm>
        </p:spPr>
        <p:txBody>
          <a:bodyPr vert="horz" lIns="91440" tIns="45720" rIns="91440" bIns="45720" rtlCol="0">
            <a:normAutofit fontScale="92500"/>
          </a:bodyPr>
          <a:lstStyle/>
          <a:p>
            <a:pPr marL="0" indent="0">
              <a:buNone/>
            </a:pPr>
            <a:r>
              <a:rPr lang="en-US" sz="5400" cap="all" spc="200" dirty="0" err="1">
                <a:solidFill>
                  <a:schemeClr val="tx2"/>
                </a:solidFill>
                <a:latin typeface="+mj-lt"/>
              </a:rPr>
              <a:t>Es</a:t>
            </a:r>
            <a:r>
              <a:rPr lang="en-US" sz="5400" cap="all" spc="200" dirty="0">
                <a:solidFill>
                  <a:schemeClr val="tx2"/>
                </a:solidFill>
                <a:latin typeface="+mj-lt"/>
              </a:rPr>
              <a:t> </a:t>
            </a:r>
            <a:r>
              <a:rPr lang="lv-LV" sz="5400" cap="all" spc="200" dirty="0">
                <a:solidFill>
                  <a:schemeClr val="tx2"/>
                </a:solidFill>
                <a:latin typeface="+mj-lt"/>
              </a:rPr>
              <a:t>esmu</a:t>
            </a:r>
            <a:r>
              <a:rPr lang="en-US" sz="5400" cap="all" spc="200" dirty="0">
                <a:solidFill>
                  <a:schemeClr val="tx2"/>
                </a:solidFill>
                <a:latin typeface="+mj-lt"/>
              </a:rPr>
              <a:t> (</a:t>
            </a:r>
            <a:r>
              <a:rPr lang="en-US" sz="5400" cap="all" spc="200" dirty="0" err="1">
                <a:solidFill>
                  <a:schemeClr val="tx2"/>
                </a:solidFill>
                <a:latin typeface="+mj-lt"/>
              </a:rPr>
              <a:t>kļūšu</a:t>
            </a:r>
            <a:r>
              <a:rPr lang="en-US" sz="5400" cap="all" spc="200" dirty="0">
                <a:solidFill>
                  <a:schemeClr val="tx2"/>
                </a:solidFill>
                <a:latin typeface="+mj-lt"/>
              </a:rPr>
              <a:t>)</a:t>
            </a:r>
            <a:r>
              <a:rPr lang="lv-LV" sz="5400" cap="all" spc="200" dirty="0">
                <a:solidFill>
                  <a:schemeClr val="tx2"/>
                </a:solidFill>
                <a:latin typeface="+mj-lt"/>
              </a:rPr>
              <a:t> tas,</a:t>
            </a:r>
            <a:r>
              <a:rPr lang="en-US" sz="5400" cap="all" spc="200" dirty="0">
                <a:solidFill>
                  <a:schemeClr val="tx2"/>
                </a:solidFill>
                <a:latin typeface="+mj-lt"/>
              </a:rPr>
              <a:t> </a:t>
            </a:r>
            <a:r>
              <a:rPr lang="en-US" sz="5400" cap="all" spc="200" dirty="0" err="1">
                <a:solidFill>
                  <a:schemeClr val="tx2"/>
                </a:solidFill>
                <a:latin typeface="+mj-lt"/>
              </a:rPr>
              <a:t>kā</a:t>
            </a:r>
            <a:r>
              <a:rPr lang="en-US" sz="5400" cap="all" spc="200" dirty="0">
                <a:solidFill>
                  <a:schemeClr val="tx2"/>
                </a:solidFill>
                <a:latin typeface="+mj-lt"/>
              </a:rPr>
              <a:t> Tu </a:t>
            </a:r>
            <a:r>
              <a:rPr lang="en-US" sz="5400" cap="all" spc="200" dirty="0" err="1">
                <a:solidFill>
                  <a:schemeClr val="tx2"/>
                </a:solidFill>
                <a:latin typeface="+mj-lt"/>
              </a:rPr>
              <a:t>mani</a:t>
            </a:r>
            <a:r>
              <a:rPr lang="en-US" sz="5400" cap="all" spc="200" dirty="0">
                <a:solidFill>
                  <a:schemeClr val="tx2"/>
                </a:solidFill>
                <a:latin typeface="+mj-lt"/>
              </a:rPr>
              <a:t> </a:t>
            </a:r>
            <a:r>
              <a:rPr lang="lv-LV" sz="5400" cap="all" spc="200" dirty="0">
                <a:solidFill>
                  <a:schemeClr val="tx2"/>
                </a:solidFill>
                <a:latin typeface="+mj-lt"/>
              </a:rPr>
              <a:t>no</a:t>
            </a:r>
            <a:r>
              <a:rPr lang="en-US" sz="5400" cap="all" spc="200" dirty="0" err="1">
                <a:solidFill>
                  <a:schemeClr val="tx2"/>
                </a:solidFill>
                <a:latin typeface="+mj-lt"/>
              </a:rPr>
              <a:t>sau</a:t>
            </a:r>
            <a:r>
              <a:rPr lang="lv-LV" sz="5400" cap="all" spc="200" dirty="0">
                <a:solidFill>
                  <a:schemeClr val="tx2"/>
                </a:solidFill>
                <a:latin typeface="+mj-lt"/>
              </a:rPr>
              <a:t>c</a:t>
            </a:r>
            <a:r>
              <a:rPr lang="en-US" sz="5400" cap="all" spc="200" dirty="0">
                <a:solidFill>
                  <a:schemeClr val="tx2"/>
                </a:solidFill>
                <a:latin typeface="+mj-lt"/>
              </a:rPr>
              <a:t>! </a:t>
            </a:r>
          </a:p>
        </p:txBody>
      </p:sp>
      <p:pic>
        <p:nvPicPr>
          <p:cNvPr id="4" name="Picture 2" descr="Image result for labelling theory">
            <a:extLst>
              <a:ext uri="{FF2B5EF4-FFF2-40B4-BE49-F238E27FC236}">
                <a16:creationId xmlns:a16="http://schemas.microsoft.com/office/drawing/2014/main" id="{C19406FF-8F24-4155-AAE2-EF7EB4CB5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56" y="1742039"/>
            <a:ext cx="2862583" cy="20524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18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F06703-0BCD-4760-8FF8-22CF67DFB146}"/>
              </a:ext>
            </a:extLst>
          </p:cNvPr>
          <p:cNvSpPr>
            <a:spLocks noGrp="1"/>
          </p:cNvSpPr>
          <p:nvPr>
            <p:ph type="title"/>
          </p:nvPr>
        </p:nvSpPr>
        <p:spPr/>
        <p:txBody>
          <a:bodyPr/>
          <a:lstStyle/>
          <a:p>
            <a:r>
              <a:rPr lang="lv-LV" dirty="0"/>
              <a:t>Viedierīces, saturs internetā</a:t>
            </a:r>
          </a:p>
        </p:txBody>
      </p:sp>
      <p:sp>
        <p:nvSpPr>
          <p:cNvPr id="3" name="Satura vietturis 2">
            <a:extLst>
              <a:ext uri="{FF2B5EF4-FFF2-40B4-BE49-F238E27FC236}">
                <a16:creationId xmlns:a16="http://schemas.microsoft.com/office/drawing/2014/main" id="{961C5349-D002-480C-B4DD-D8EAF7279BFA}"/>
              </a:ext>
            </a:extLst>
          </p:cNvPr>
          <p:cNvSpPr>
            <a:spLocks noGrp="1"/>
          </p:cNvSpPr>
          <p:nvPr>
            <p:ph idx="1"/>
          </p:nvPr>
        </p:nvSpPr>
        <p:spPr>
          <a:xfrm>
            <a:off x="822959" y="1845734"/>
            <a:ext cx="7543801" cy="4236284"/>
          </a:xfrm>
        </p:spPr>
        <p:txBody>
          <a:bodyPr>
            <a:normAutofit fontScale="85000" lnSpcReduction="10000"/>
          </a:bodyPr>
          <a:lstStyle/>
          <a:p>
            <a:r>
              <a:rPr lang="lv-LV" dirty="0"/>
              <a:t>Dati no (</a:t>
            </a:r>
            <a:r>
              <a:rPr lang="lv-LV" dirty="0">
                <a:hlinkClick r:id="rId2"/>
              </a:rPr>
              <a:t>https://endsexualexploitation.org/publichealth/</a:t>
            </a:r>
            <a:r>
              <a:rPr lang="lv-LV" dirty="0"/>
              <a:t> un </a:t>
            </a:r>
            <a:r>
              <a:rPr lang="lv-LV" b="1" dirty="0">
                <a:solidFill>
                  <a:srgbClr val="0070C0"/>
                </a:solidFill>
              </a:rPr>
              <a:t>SVRI (</a:t>
            </a:r>
            <a:r>
              <a:rPr lang="lv-LV" b="1" dirty="0" err="1">
                <a:solidFill>
                  <a:srgbClr val="0070C0"/>
                </a:solidFill>
              </a:rPr>
              <a:t>Sexual</a:t>
            </a:r>
            <a:r>
              <a:rPr lang="lv-LV" b="1" dirty="0">
                <a:solidFill>
                  <a:srgbClr val="0070C0"/>
                </a:solidFill>
              </a:rPr>
              <a:t> </a:t>
            </a:r>
            <a:r>
              <a:rPr lang="lv-LV" b="1" dirty="0" err="1">
                <a:solidFill>
                  <a:srgbClr val="0070C0"/>
                </a:solidFill>
              </a:rPr>
              <a:t>violence</a:t>
            </a:r>
            <a:r>
              <a:rPr lang="lv-LV" b="1" dirty="0">
                <a:solidFill>
                  <a:srgbClr val="0070C0"/>
                </a:solidFill>
              </a:rPr>
              <a:t> </a:t>
            </a:r>
            <a:r>
              <a:rPr lang="lv-LV" b="1" dirty="0" err="1">
                <a:solidFill>
                  <a:srgbClr val="0070C0"/>
                </a:solidFill>
              </a:rPr>
              <a:t>research</a:t>
            </a:r>
            <a:r>
              <a:rPr lang="lv-LV" b="1" dirty="0">
                <a:solidFill>
                  <a:srgbClr val="0070C0"/>
                </a:solidFill>
              </a:rPr>
              <a:t> </a:t>
            </a:r>
            <a:r>
              <a:rPr lang="lv-LV" b="1" dirty="0" err="1">
                <a:solidFill>
                  <a:srgbClr val="0070C0"/>
                </a:solidFill>
              </a:rPr>
              <a:t>initiative</a:t>
            </a:r>
            <a:r>
              <a:rPr lang="lv-LV" b="1" dirty="0">
                <a:solidFill>
                  <a:srgbClr val="0070C0"/>
                </a:solidFill>
              </a:rPr>
              <a:t>) Forum </a:t>
            </a:r>
            <a:r>
              <a:rPr lang="lv-LV" dirty="0">
                <a:solidFill>
                  <a:srgbClr val="0070C0"/>
                </a:solidFill>
              </a:rPr>
              <a:t>2019</a:t>
            </a:r>
            <a:r>
              <a:rPr lang="lv-LV" dirty="0"/>
              <a:t>, </a:t>
            </a:r>
            <a:r>
              <a:rPr lang="lv-LV" dirty="0" err="1"/>
              <a:t>Cape</a:t>
            </a:r>
            <a:r>
              <a:rPr lang="lv-LV" dirty="0"/>
              <a:t> </a:t>
            </a:r>
            <a:r>
              <a:rPr lang="lv-LV" dirty="0" err="1"/>
              <a:t>Town</a:t>
            </a:r>
            <a:r>
              <a:rPr lang="lv-LV" dirty="0"/>
              <a:t>, </a:t>
            </a:r>
            <a:r>
              <a:rPr lang="lv-LV" dirty="0" err="1"/>
              <a:t>South</a:t>
            </a:r>
            <a:r>
              <a:rPr lang="lv-LV" dirty="0"/>
              <a:t> </a:t>
            </a:r>
            <a:r>
              <a:rPr lang="lv-LV" dirty="0" err="1"/>
              <a:t>Africa</a:t>
            </a:r>
            <a:r>
              <a:rPr lang="lv-LV" dirty="0"/>
              <a:t>, 21-25 </a:t>
            </a:r>
            <a:r>
              <a:rPr lang="lv-LV" dirty="0" err="1"/>
              <a:t>October</a:t>
            </a:r>
            <a:r>
              <a:rPr lang="lv-LV" dirty="0"/>
              <a:t> 2019. </a:t>
            </a:r>
          </a:p>
          <a:p>
            <a:pPr>
              <a:buFont typeface="Wingdings" panose="05000000000000000000" pitchFamily="2" charset="2"/>
              <a:buChar char="Ø"/>
            </a:pPr>
            <a:r>
              <a:rPr lang="lv-LV" dirty="0"/>
              <a:t>Internetā bērniem kaitējošs saturs pieejams tik daudz kā nekad iepriekš.</a:t>
            </a:r>
          </a:p>
          <a:p>
            <a:pPr>
              <a:buFont typeface="Wingdings" panose="05000000000000000000" pitchFamily="2" charset="2"/>
              <a:buChar char="Ø"/>
            </a:pPr>
            <a:r>
              <a:rPr lang="lv-LV" dirty="0"/>
              <a:t>Bērni ir pakļautāki lielākam riskam nekā pieaugušie, jo viņu smadzeņu attīstība vēl tikai notiek un nepiemērots saturs ietekmē viņu izpratni par dzimumu lomām, normām attiecībā uz seksuālu uzvedību. </a:t>
            </a:r>
          </a:p>
          <a:p>
            <a:pPr>
              <a:buFont typeface="Wingdings" panose="05000000000000000000" pitchFamily="2" charset="2"/>
              <a:buChar char="Ø"/>
            </a:pPr>
            <a:r>
              <a:rPr lang="lv-LV" dirty="0"/>
              <a:t>Jo jaunāks bērns un biežāk ir pakļauts nepiemērotam saturam, jo smagākas sekas tas var radīt bērnam. Bērni un pusaudži ir daudz uzņēmīgāki, lai veidotos atkarības nekā pieaugušie (aktivitāte smadzeņu «baudas centrā» iepretī vēl pietiekami neattīstītām pieres daivām). </a:t>
            </a:r>
          </a:p>
          <a:p>
            <a:pPr>
              <a:buFont typeface="Wingdings" panose="05000000000000000000" pitchFamily="2" charset="2"/>
              <a:buChar char="Ø"/>
            </a:pPr>
            <a:r>
              <a:rPr lang="lv-LV" dirty="0"/>
              <a:t>Pētījumi rāda, ka bērnu pakļaušana pornogrāfiskam saturam un tā atkārtota skatīšanās var radīt problemātisku seksuālu uzvedību, kas var novest pie pornogrāfijas radītas erekcijas disfunkcijas, šķiršanās un grūtībām veidot attiecības, dažkārt pie seksuāli agresīvas un vardarbīgas uzvedības. Korelācija ar vardarbību pret sievieti, paaugstinātiem STS rādītājiem, paaugstināta seksuāla disfunkcija jaunu vīriešu vidū. </a:t>
            </a:r>
          </a:p>
          <a:p>
            <a:endParaRPr lang="lv-LV" dirty="0"/>
          </a:p>
          <a:p>
            <a:endParaRPr lang="lv-LV" dirty="0"/>
          </a:p>
        </p:txBody>
      </p:sp>
    </p:spTree>
    <p:extLst>
      <p:ext uri="{BB962C8B-B14F-4D97-AF65-F5344CB8AC3E}">
        <p14:creationId xmlns:p14="http://schemas.microsoft.com/office/powerpoint/2010/main" val="6481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84E1F1B-BA2D-4FDB-939B-EC9F9488301D}"/>
              </a:ext>
            </a:extLst>
          </p:cNvPr>
          <p:cNvSpPr>
            <a:spLocks noGrp="1"/>
          </p:cNvSpPr>
          <p:nvPr>
            <p:ph type="title"/>
          </p:nvPr>
        </p:nvSpPr>
        <p:spPr/>
        <p:txBody>
          <a:bodyPr/>
          <a:lstStyle/>
          <a:p>
            <a:r>
              <a:rPr lang="lv-LV" dirty="0"/>
              <a:t>Viedierīces, saturs internetā</a:t>
            </a:r>
          </a:p>
        </p:txBody>
      </p:sp>
      <p:sp>
        <p:nvSpPr>
          <p:cNvPr id="3" name="Satura vietturis 2">
            <a:extLst>
              <a:ext uri="{FF2B5EF4-FFF2-40B4-BE49-F238E27FC236}">
                <a16:creationId xmlns:a16="http://schemas.microsoft.com/office/drawing/2014/main" id="{CBB0A8E6-EDF9-4002-ADDF-22998F0C9C28}"/>
              </a:ext>
            </a:extLst>
          </p:cNvPr>
          <p:cNvSpPr>
            <a:spLocks noGrp="1"/>
          </p:cNvSpPr>
          <p:nvPr>
            <p:ph idx="1"/>
          </p:nvPr>
        </p:nvSpPr>
        <p:spPr>
          <a:xfrm>
            <a:off x="822959" y="1845734"/>
            <a:ext cx="7543801" cy="4336952"/>
          </a:xfrm>
        </p:spPr>
        <p:txBody>
          <a:bodyPr>
            <a:normAutofit fontScale="85000" lnSpcReduction="20000"/>
          </a:bodyPr>
          <a:lstStyle/>
          <a:p>
            <a:pPr>
              <a:buFont typeface="Arial" panose="020B0604020202020204" pitchFamily="34" charset="0"/>
              <a:buChar char="•"/>
            </a:pPr>
            <a:r>
              <a:rPr lang="lv-LV" dirty="0">
                <a:solidFill>
                  <a:srgbClr val="0070C0"/>
                </a:solidFill>
              </a:rPr>
              <a:t>Pornogrāfija ir ļoti izplatīta </a:t>
            </a:r>
            <a:r>
              <a:rPr lang="lv-LV" dirty="0"/>
              <a:t>(viegli pieejama; gan zēni, gan meitenes skatās - jaunas meitenes  meklē arvien vairāk) </a:t>
            </a:r>
          </a:p>
          <a:p>
            <a:pPr>
              <a:buFont typeface="Arial" panose="020B0604020202020204" pitchFamily="34" charset="0"/>
              <a:buChar char="•"/>
            </a:pPr>
            <a:r>
              <a:rPr lang="lv-LV" dirty="0"/>
              <a:t>Ietekme uz </a:t>
            </a:r>
            <a:r>
              <a:rPr lang="lv-LV" dirty="0">
                <a:solidFill>
                  <a:srgbClr val="0070C0"/>
                </a:solidFill>
              </a:rPr>
              <a:t>seksuālu vardarbību </a:t>
            </a:r>
            <a:r>
              <a:rPr lang="lv-LV" dirty="0"/>
              <a:t>(pornogrāfija māca, ka sievietēm patīk seksuāla vardarbība; pornogrāfija ir saistīta ar pieaugošu seksuālu vardarbību; pornogrāfija ir saistīta ar pieaugušu sieviešu </a:t>
            </a:r>
            <a:r>
              <a:rPr lang="lv-LV" dirty="0" err="1"/>
              <a:t>viktimizāciju</a:t>
            </a:r>
            <a:r>
              <a:rPr lang="lv-LV" dirty="0"/>
              <a:t>)</a:t>
            </a:r>
          </a:p>
          <a:p>
            <a:pPr>
              <a:buFont typeface="Arial" panose="020B0604020202020204" pitchFamily="34" charset="0"/>
              <a:buChar char="•"/>
            </a:pPr>
            <a:r>
              <a:rPr lang="lv-LV" dirty="0"/>
              <a:t>Ietekme </a:t>
            </a:r>
            <a:r>
              <a:rPr lang="lv-LV" dirty="0">
                <a:solidFill>
                  <a:srgbClr val="0070C0"/>
                </a:solidFill>
              </a:rPr>
              <a:t>uz smadzenēm </a:t>
            </a:r>
            <a:r>
              <a:rPr lang="lv-LV" dirty="0"/>
              <a:t>(samazina smadzenes zonās, kas atbild par motivāciju, lēmumu pieņemšanu, pasliktina impulsu kontroli, </a:t>
            </a:r>
            <a:r>
              <a:rPr lang="lv-LV" dirty="0" err="1"/>
              <a:t>desensitizē</a:t>
            </a:r>
            <a:r>
              <a:rPr lang="lv-LV" dirty="0"/>
              <a:t> attiecībā uz seksuālu baudu; pornogrāfija ietekmē smadzeņu apbalvojuma/baudas sistēmas tāpat kā kokaīns; ilgstoša skatīšanās ietekmē, ka nepieciešami arvien jauni un ekstrēmāki video, lai sasniegtu iepriekšējo uzbudinājuma līmeni)</a:t>
            </a:r>
          </a:p>
          <a:p>
            <a:pPr>
              <a:buFont typeface="Arial" panose="020B0604020202020204" pitchFamily="34" charset="0"/>
              <a:buChar char="•"/>
            </a:pPr>
            <a:r>
              <a:rPr lang="lv-LV" dirty="0">
                <a:solidFill>
                  <a:schemeClr val="tx1"/>
                </a:solidFill>
              </a:rPr>
              <a:t>Ietekme uz </a:t>
            </a:r>
            <a:r>
              <a:rPr lang="lv-LV" dirty="0">
                <a:solidFill>
                  <a:srgbClr val="0070C0"/>
                </a:solidFill>
              </a:rPr>
              <a:t>STS </a:t>
            </a:r>
            <a:r>
              <a:rPr lang="lv-LV" dirty="0"/>
              <a:t>(negatīva attieksme attiecībā uz prezervatīvu lietošanu, daudz seksuālu partneru)</a:t>
            </a:r>
          </a:p>
          <a:p>
            <a:pPr>
              <a:buFont typeface="Arial" panose="020B0604020202020204" pitchFamily="34" charset="0"/>
              <a:buChar char="•"/>
            </a:pPr>
            <a:r>
              <a:rPr lang="lv-LV" dirty="0"/>
              <a:t>Ietekme uz s</a:t>
            </a:r>
            <a:r>
              <a:rPr lang="lv-LV" dirty="0">
                <a:solidFill>
                  <a:srgbClr val="0070C0"/>
                </a:solidFill>
              </a:rPr>
              <a:t>ievietēm</a:t>
            </a:r>
            <a:r>
              <a:rPr lang="lv-LV" dirty="0"/>
              <a:t> (negatīvs ķermeņa tēls un spiediens seksuālās attiecībās uzvesties kā redzētā pornogrāfiskā materiālā; pieaug izvarošana laulībā)</a:t>
            </a:r>
          </a:p>
          <a:p>
            <a:pPr>
              <a:buFont typeface="Arial" panose="020B0604020202020204" pitchFamily="34" charset="0"/>
              <a:buChar char="•"/>
            </a:pPr>
            <a:r>
              <a:rPr lang="lv-LV" dirty="0"/>
              <a:t>Ietekme uz </a:t>
            </a:r>
            <a:r>
              <a:rPr lang="lv-LV" dirty="0">
                <a:solidFill>
                  <a:srgbClr val="0070C0"/>
                </a:solidFill>
              </a:rPr>
              <a:t>vīriešiem</a:t>
            </a:r>
            <a:r>
              <a:rPr lang="lv-LV" dirty="0"/>
              <a:t> (pornogrāfijas radīta erekcijas disfunkcija; augstāka seksuāla vēlme, zemāka apmierinātība un zemāka erekcijas funkcija; negatīvs ķermeņa tēls)</a:t>
            </a:r>
          </a:p>
          <a:p>
            <a:pPr>
              <a:buFont typeface="Arial" panose="020B0604020202020204" pitchFamily="34" charset="0"/>
              <a:buChar char="•"/>
            </a:pPr>
            <a:r>
              <a:rPr lang="lv-LV" dirty="0"/>
              <a:t>Ietekme uz </a:t>
            </a:r>
            <a:r>
              <a:rPr lang="lv-LV" dirty="0">
                <a:solidFill>
                  <a:srgbClr val="0070C0"/>
                </a:solidFill>
              </a:rPr>
              <a:t>attiecībām</a:t>
            </a:r>
            <a:r>
              <a:rPr lang="lv-LV" dirty="0"/>
              <a:t> (neapmierinātība ar partneri; </a:t>
            </a:r>
            <a:r>
              <a:rPr lang="lv-LV" dirty="0" err="1"/>
              <a:t>ārpuslaulības</a:t>
            </a:r>
            <a:r>
              <a:rPr lang="lv-LV" dirty="0"/>
              <a:t> attiecības)</a:t>
            </a:r>
          </a:p>
        </p:txBody>
      </p:sp>
    </p:spTree>
    <p:extLst>
      <p:ext uri="{BB962C8B-B14F-4D97-AF65-F5344CB8AC3E}">
        <p14:creationId xmlns:p14="http://schemas.microsoft.com/office/powerpoint/2010/main" val="216755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59F7376-CCA7-4517-894D-A6D518150289}"/>
              </a:ext>
            </a:extLst>
          </p:cNvPr>
          <p:cNvSpPr>
            <a:spLocks noGrp="1"/>
          </p:cNvSpPr>
          <p:nvPr>
            <p:ph type="title"/>
          </p:nvPr>
        </p:nvSpPr>
        <p:spPr/>
        <p:txBody>
          <a:bodyPr/>
          <a:lstStyle/>
          <a:p>
            <a:r>
              <a:rPr lang="lv-LV" dirty="0"/>
              <a:t>Viedierīces, saturs internetā</a:t>
            </a:r>
          </a:p>
        </p:txBody>
      </p:sp>
      <p:sp>
        <p:nvSpPr>
          <p:cNvPr id="3" name="Satura vietturis 2">
            <a:extLst>
              <a:ext uri="{FF2B5EF4-FFF2-40B4-BE49-F238E27FC236}">
                <a16:creationId xmlns:a16="http://schemas.microsoft.com/office/drawing/2014/main" id="{5E3BB86F-30CD-4BE8-8938-AEC35B5BCBE3}"/>
              </a:ext>
            </a:extLst>
          </p:cNvPr>
          <p:cNvSpPr>
            <a:spLocks noGrp="1"/>
          </p:cNvSpPr>
          <p:nvPr>
            <p:ph idx="1"/>
          </p:nvPr>
        </p:nvSpPr>
        <p:spPr>
          <a:xfrm>
            <a:off x="822959" y="1845734"/>
            <a:ext cx="7543801" cy="4353730"/>
          </a:xfrm>
        </p:spPr>
        <p:txBody>
          <a:bodyPr>
            <a:normAutofit fontScale="92500" lnSpcReduction="20000"/>
          </a:bodyPr>
          <a:lstStyle/>
          <a:p>
            <a:r>
              <a:rPr lang="lv-LV" dirty="0">
                <a:solidFill>
                  <a:srgbClr val="0070C0"/>
                </a:solidFill>
              </a:rPr>
              <a:t>Jaunzēlande. Interneta aptauja. 2071 respondents. 14-17 g. v. pusaudži.</a:t>
            </a:r>
          </a:p>
          <a:p>
            <a:pPr>
              <a:buFont typeface="Arial" panose="020B0604020202020204" pitchFamily="34" charset="0"/>
              <a:buChar char="•"/>
            </a:pPr>
            <a:r>
              <a:rPr lang="lv-LV" dirty="0"/>
              <a:t>67% redzējuši pornogrāfisku saturu (75% zēnu, 58% meiteņu)</a:t>
            </a:r>
          </a:p>
          <a:p>
            <a:pPr>
              <a:buFont typeface="Arial" panose="020B0604020202020204" pitchFamily="34" charset="0"/>
              <a:buChar char="•"/>
            </a:pPr>
            <a:r>
              <a:rPr lang="lv-LV" dirty="0"/>
              <a:t>1 no 4 pirmoreiz redzējis pornogrāfisku saturu pirms 12 gadu vecuma</a:t>
            </a:r>
          </a:p>
          <a:p>
            <a:pPr>
              <a:buFont typeface="Arial" panose="020B0604020202020204" pitchFamily="34" charset="0"/>
              <a:buChar char="•"/>
            </a:pPr>
            <a:r>
              <a:rPr lang="lv-LV" dirty="0"/>
              <a:t>Pirmoreiz redzēja pornogrāfisku saturu: </a:t>
            </a:r>
          </a:p>
          <a:p>
            <a:pPr lvl="1">
              <a:buFont typeface="Arial" panose="020B0604020202020204" pitchFamily="34" charset="0"/>
              <a:buChar char="•"/>
            </a:pPr>
            <a:r>
              <a:rPr lang="lv-LV" dirty="0">
                <a:solidFill>
                  <a:srgbClr val="0070C0"/>
                </a:solidFill>
              </a:rPr>
              <a:t>Nejauši </a:t>
            </a:r>
            <a:r>
              <a:rPr lang="lv-LV" dirty="0"/>
              <a:t>44% meiteņu, 31% zēnu</a:t>
            </a:r>
          </a:p>
          <a:p>
            <a:pPr lvl="1">
              <a:buFont typeface="Arial" panose="020B0604020202020204" pitchFamily="34" charset="0"/>
              <a:buChar char="•"/>
            </a:pPr>
            <a:r>
              <a:rPr lang="lv-LV" dirty="0">
                <a:solidFill>
                  <a:srgbClr val="0070C0"/>
                </a:solidFill>
              </a:rPr>
              <a:t>Kāds parādīja </a:t>
            </a:r>
            <a:r>
              <a:rPr lang="lv-LV" dirty="0"/>
              <a:t>30% meiteņu, 38% zēnu </a:t>
            </a:r>
          </a:p>
          <a:p>
            <a:pPr lvl="1">
              <a:buFont typeface="Arial" panose="020B0604020202020204" pitchFamily="34" charset="0"/>
              <a:buChar char="•"/>
            </a:pPr>
            <a:r>
              <a:rPr lang="lv-LV" dirty="0">
                <a:solidFill>
                  <a:srgbClr val="0070C0"/>
                </a:solidFill>
              </a:rPr>
              <a:t>Meklēju pats </a:t>
            </a:r>
            <a:r>
              <a:rPr lang="lv-LV" dirty="0"/>
              <a:t>18% meiteņu, 27% zēnu </a:t>
            </a:r>
          </a:p>
          <a:p>
            <a:pPr lvl="1">
              <a:buFont typeface="Arial" panose="020B0604020202020204" pitchFamily="34" charset="0"/>
              <a:buChar char="•"/>
            </a:pPr>
            <a:r>
              <a:rPr lang="lv-LV" dirty="0">
                <a:solidFill>
                  <a:srgbClr val="0070C0"/>
                </a:solidFill>
              </a:rPr>
              <a:t>Neatceros</a:t>
            </a:r>
            <a:r>
              <a:rPr lang="lv-LV" dirty="0"/>
              <a:t> 3% meiteņu, 2 % zēnu</a:t>
            </a:r>
          </a:p>
          <a:p>
            <a:pPr marL="201168" lvl="1" indent="0">
              <a:buNone/>
            </a:pPr>
            <a:endParaRPr lang="lv-LV" dirty="0"/>
          </a:p>
          <a:p>
            <a:pPr marL="201168" lvl="1" indent="0">
              <a:buNone/>
            </a:pPr>
            <a:r>
              <a:rPr lang="lv-LV" dirty="0"/>
              <a:t>Iemesli, kādēļ jaunieši pēdējos 6 mēnešos skatās pornogrāfisku saturu: </a:t>
            </a:r>
          </a:p>
          <a:p>
            <a:pPr marL="726948" lvl="2" indent="-342900">
              <a:buFont typeface="+mj-lt"/>
              <a:buAutoNum type="arabicPeriod"/>
            </a:pPr>
            <a:r>
              <a:rPr lang="lv-LV" dirty="0"/>
              <a:t>76% ziņkārība</a:t>
            </a:r>
          </a:p>
          <a:p>
            <a:pPr marL="726948" lvl="2" indent="-342900">
              <a:buFont typeface="+mj-lt"/>
              <a:buAutoNum type="arabicPeriod"/>
            </a:pPr>
            <a:r>
              <a:rPr lang="lv-LV" dirty="0"/>
              <a:t>58% nejauši</a:t>
            </a:r>
          </a:p>
          <a:p>
            <a:pPr marL="726948" lvl="2" indent="-342900">
              <a:buFont typeface="+mj-lt"/>
              <a:buAutoNum type="arabicPeriod"/>
            </a:pPr>
            <a:r>
              <a:rPr lang="lv-LV" dirty="0"/>
              <a:t>57% kā izklaide</a:t>
            </a:r>
          </a:p>
          <a:p>
            <a:pPr marL="726948" lvl="2" indent="-342900">
              <a:buFont typeface="+mj-lt"/>
              <a:buAutoNum type="arabicPeriod"/>
            </a:pPr>
            <a:r>
              <a:rPr lang="lv-LV" dirty="0"/>
              <a:t>57% seksuāls uzbudinājums vai bauda</a:t>
            </a:r>
          </a:p>
          <a:p>
            <a:pPr marL="726948" lvl="2" indent="-342900">
              <a:buFont typeface="+mj-lt"/>
              <a:buAutoNum type="arabicPeriod"/>
            </a:pPr>
            <a:r>
              <a:rPr lang="lv-LV" dirty="0"/>
              <a:t>56% aiz garlaicības</a:t>
            </a:r>
          </a:p>
          <a:p>
            <a:pPr marL="201168" lvl="1" indent="0">
              <a:buNone/>
            </a:pPr>
            <a:endParaRPr lang="lv-LV" dirty="0"/>
          </a:p>
        </p:txBody>
      </p:sp>
    </p:spTree>
    <p:extLst>
      <p:ext uri="{BB962C8B-B14F-4D97-AF65-F5344CB8AC3E}">
        <p14:creationId xmlns:p14="http://schemas.microsoft.com/office/powerpoint/2010/main" val="195499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D52632B-46BA-4652-AAE4-BA531FC934CF}"/>
              </a:ext>
            </a:extLst>
          </p:cNvPr>
          <p:cNvSpPr>
            <a:spLocks noGrp="1"/>
          </p:cNvSpPr>
          <p:nvPr>
            <p:ph type="title"/>
          </p:nvPr>
        </p:nvSpPr>
        <p:spPr/>
        <p:txBody>
          <a:bodyPr/>
          <a:lstStyle/>
          <a:p>
            <a:r>
              <a:rPr lang="lv-LV" dirty="0"/>
              <a:t>Viedierīces, saturs internetā</a:t>
            </a:r>
          </a:p>
        </p:txBody>
      </p:sp>
      <p:sp>
        <p:nvSpPr>
          <p:cNvPr id="3" name="Satura vietturis 2">
            <a:extLst>
              <a:ext uri="{FF2B5EF4-FFF2-40B4-BE49-F238E27FC236}">
                <a16:creationId xmlns:a16="http://schemas.microsoft.com/office/drawing/2014/main" id="{71F492EF-4F7D-48F8-8F14-671CCEBFD0F3}"/>
              </a:ext>
            </a:extLst>
          </p:cNvPr>
          <p:cNvSpPr>
            <a:spLocks noGrp="1"/>
          </p:cNvSpPr>
          <p:nvPr>
            <p:ph idx="1"/>
          </p:nvPr>
        </p:nvSpPr>
        <p:spPr/>
        <p:txBody>
          <a:bodyPr>
            <a:normAutofit fontScale="85000" lnSpcReduction="10000"/>
          </a:bodyPr>
          <a:lstStyle/>
          <a:p>
            <a:pPr marL="0" indent="0">
              <a:buNone/>
            </a:pPr>
            <a:r>
              <a:rPr lang="lv-LV" dirty="0">
                <a:solidFill>
                  <a:srgbClr val="0070C0"/>
                </a:solidFill>
              </a:rPr>
              <a:t>Jaunzēlande. Interneta aptauja. 2071 respondents. 14-17 g. v. pusaudži.</a:t>
            </a:r>
          </a:p>
          <a:p>
            <a:pPr>
              <a:buFont typeface="Arial" panose="020B0604020202020204" pitchFamily="34" charset="0"/>
              <a:buChar char="•"/>
            </a:pPr>
            <a:r>
              <a:rPr lang="lv-LV" dirty="0"/>
              <a:t>15% skatās pornogrāfisku saturu vismaz reizi mēnesī (21% zēnu, 9% meiteņu)</a:t>
            </a:r>
          </a:p>
          <a:p>
            <a:pPr>
              <a:buFont typeface="Arial" panose="020B0604020202020204" pitchFamily="34" charset="0"/>
              <a:buChar char="•"/>
            </a:pPr>
            <a:r>
              <a:rPr lang="lv-LV" dirty="0"/>
              <a:t>1 no 10 sācis skatīties pornogrāfisku saturu no 14 gadiem</a:t>
            </a:r>
          </a:p>
          <a:p>
            <a:pPr>
              <a:buFont typeface="Arial" panose="020B0604020202020204" pitchFamily="34" charset="0"/>
              <a:buChar char="•"/>
            </a:pPr>
            <a:r>
              <a:rPr lang="lv-LV" dirty="0"/>
              <a:t>42% regulāru skatītāju ir dažreiz vai bieži vēlējušies </a:t>
            </a:r>
            <a:r>
              <a:rPr lang="lv-LV" dirty="0">
                <a:solidFill>
                  <a:srgbClr val="0070C0"/>
                </a:solidFill>
              </a:rPr>
              <a:t>pārtraukt skatīšanos</a:t>
            </a:r>
            <a:r>
              <a:rPr lang="lv-LV" dirty="0"/>
              <a:t>, bet tas sapratuši, ka ir </a:t>
            </a:r>
            <a:r>
              <a:rPr lang="lv-LV" dirty="0">
                <a:solidFill>
                  <a:srgbClr val="0070C0"/>
                </a:solidFill>
              </a:rPr>
              <a:t>grūti</a:t>
            </a:r>
            <a:r>
              <a:rPr lang="lv-LV" dirty="0"/>
              <a:t> to izdarīt</a:t>
            </a:r>
          </a:p>
          <a:p>
            <a:pPr>
              <a:buFont typeface="Arial" panose="020B0604020202020204" pitchFamily="34" charset="0"/>
              <a:buChar char="•"/>
            </a:pPr>
            <a:r>
              <a:rPr lang="lv-LV" dirty="0"/>
              <a:t>72% redzējuši lietas, kas likušas justies </a:t>
            </a:r>
            <a:r>
              <a:rPr lang="lv-LV" dirty="0">
                <a:solidFill>
                  <a:srgbClr val="0070C0"/>
                </a:solidFill>
              </a:rPr>
              <a:t>nekomfortabli</a:t>
            </a:r>
            <a:r>
              <a:rPr lang="lv-LV" dirty="0"/>
              <a:t> </a:t>
            </a:r>
          </a:p>
          <a:p>
            <a:pPr>
              <a:buFont typeface="Arial" panose="020B0604020202020204" pitchFamily="34" charset="0"/>
              <a:buChar char="•"/>
            </a:pPr>
            <a:r>
              <a:rPr lang="lv-LV" dirty="0"/>
              <a:t>69% redzējuši vardarbību vai agresiju</a:t>
            </a:r>
          </a:p>
          <a:p>
            <a:pPr>
              <a:buFont typeface="Arial" panose="020B0604020202020204" pitchFamily="34" charset="0"/>
              <a:buChar char="•"/>
            </a:pPr>
            <a:r>
              <a:rPr lang="lv-LV" dirty="0"/>
              <a:t>72% redzējuši nelabprātīgas seksuālas attiecības</a:t>
            </a:r>
          </a:p>
          <a:p>
            <a:pPr>
              <a:buFont typeface="Arial" panose="020B0604020202020204" pitchFamily="34" charset="0"/>
              <a:buChar char="•"/>
            </a:pPr>
            <a:r>
              <a:rPr lang="lv-LV" dirty="0"/>
              <a:t>Ko redz pornogrāfiskā saturā: </a:t>
            </a:r>
          </a:p>
          <a:p>
            <a:pPr lvl="1">
              <a:buFont typeface="Courier New" panose="02070309020205020404" pitchFamily="49" charset="0"/>
              <a:buChar char="o"/>
            </a:pPr>
            <a:r>
              <a:rPr lang="lv-LV" dirty="0"/>
              <a:t>91% redzējuši, ka vīrietis kontrolē un dominē pār citu cilvēku</a:t>
            </a:r>
          </a:p>
          <a:p>
            <a:pPr lvl="1">
              <a:buFont typeface="Courier New" panose="02070309020205020404" pitchFamily="49" charset="0"/>
              <a:buChar char="o"/>
            </a:pPr>
            <a:r>
              <a:rPr lang="lv-LV" dirty="0"/>
              <a:t>66% redzējuši, ka sieviete tiek piespiesta nodarboties ar seksu, kad to nevēlas</a:t>
            </a:r>
          </a:p>
          <a:p>
            <a:pPr lvl="1">
              <a:buFont typeface="Courier New" panose="02070309020205020404" pitchFamily="49" charset="0"/>
              <a:buChar char="o"/>
            </a:pPr>
            <a:r>
              <a:rPr lang="lv-LV" dirty="0"/>
              <a:t>56% redzējuši vardarbību vai agresiju pret sievieti, kas izskatās, ka sieviete to nevēlas </a:t>
            </a:r>
          </a:p>
        </p:txBody>
      </p:sp>
    </p:spTree>
    <p:extLst>
      <p:ext uri="{BB962C8B-B14F-4D97-AF65-F5344CB8AC3E}">
        <p14:creationId xmlns:p14="http://schemas.microsoft.com/office/powerpoint/2010/main" val="109746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E20B1C8-2471-4706-B485-8C63E1174BB9}"/>
              </a:ext>
            </a:extLst>
          </p:cNvPr>
          <p:cNvSpPr>
            <a:spLocks noGrp="1"/>
          </p:cNvSpPr>
          <p:nvPr>
            <p:ph type="title"/>
          </p:nvPr>
        </p:nvSpPr>
        <p:spPr/>
        <p:txBody>
          <a:bodyPr/>
          <a:lstStyle/>
          <a:p>
            <a:r>
              <a:rPr lang="lv-LV" dirty="0"/>
              <a:t>Viedierīces, saturs internetā</a:t>
            </a:r>
          </a:p>
        </p:txBody>
      </p:sp>
      <p:sp>
        <p:nvSpPr>
          <p:cNvPr id="3" name="Satura vietturis 2">
            <a:extLst>
              <a:ext uri="{FF2B5EF4-FFF2-40B4-BE49-F238E27FC236}">
                <a16:creationId xmlns:a16="http://schemas.microsoft.com/office/drawing/2014/main" id="{B452EBBB-736C-4EEB-A428-376E15368FF5}"/>
              </a:ext>
            </a:extLst>
          </p:cNvPr>
          <p:cNvSpPr>
            <a:spLocks noGrp="1"/>
          </p:cNvSpPr>
          <p:nvPr>
            <p:ph idx="1"/>
          </p:nvPr>
        </p:nvSpPr>
        <p:spPr/>
        <p:txBody>
          <a:bodyPr>
            <a:normAutofit fontScale="92500" lnSpcReduction="20000"/>
          </a:bodyPr>
          <a:lstStyle/>
          <a:p>
            <a:pPr marL="0" indent="0">
              <a:buNone/>
            </a:pPr>
            <a:r>
              <a:rPr lang="lv-LV" dirty="0">
                <a:solidFill>
                  <a:schemeClr val="tx1"/>
                </a:solidFill>
              </a:rPr>
              <a:t>Kaut arī </a:t>
            </a:r>
            <a:r>
              <a:rPr lang="lv-LV" dirty="0">
                <a:solidFill>
                  <a:srgbClr val="0070C0"/>
                </a:solidFill>
              </a:rPr>
              <a:t>pornogrāfijas</a:t>
            </a:r>
            <a:r>
              <a:rPr lang="lv-LV" dirty="0">
                <a:solidFill>
                  <a:schemeClr val="tx1"/>
                </a:solidFill>
              </a:rPr>
              <a:t> veidotāji nesaskata savu lomu </a:t>
            </a:r>
            <a:r>
              <a:rPr lang="lv-LV" dirty="0">
                <a:solidFill>
                  <a:srgbClr val="0070C0"/>
                </a:solidFill>
              </a:rPr>
              <a:t>kā jauniešu izglītotāji </a:t>
            </a:r>
            <a:r>
              <a:rPr lang="lv-LV" dirty="0">
                <a:solidFill>
                  <a:schemeClr val="tx1"/>
                </a:solidFill>
              </a:rPr>
              <a:t>par seksuālām tēmām, viņi ir par tādiem kļuvuši. </a:t>
            </a:r>
          </a:p>
          <a:p>
            <a:pPr marL="0" indent="0">
              <a:buNone/>
            </a:pPr>
            <a:r>
              <a:rPr lang="lv-LV" dirty="0">
                <a:solidFill>
                  <a:schemeClr val="tx1"/>
                </a:solidFill>
              </a:rPr>
              <a:t>Pornogrāfija māca par: </a:t>
            </a:r>
          </a:p>
          <a:p>
            <a:pPr algn="ctr">
              <a:buFont typeface="Wingdings" panose="05000000000000000000" pitchFamily="2" charset="2"/>
              <a:buChar char="ü"/>
            </a:pPr>
            <a:r>
              <a:rPr lang="lv-LV" dirty="0">
                <a:solidFill>
                  <a:schemeClr val="tx1"/>
                </a:solidFill>
              </a:rPr>
              <a:t>Ķermeņa tēlu</a:t>
            </a:r>
          </a:p>
          <a:p>
            <a:pPr algn="ctr">
              <a:buFont typeface="Wingdings" panose="05000000000000000000" pitchFamily="2" charset="2"/>
              <a:buChar char="ü"/>
            </a:pPr>
            <a:r>
              <a:rPr lang="lv-LV" dirty="0">
                <a:solidFill>
                  <a:schemeClr val="tx1"/>
                </a:solidFill>
              </a:rPr>
              <a:t>Seksuālo veselību</a:t>
            </a:r>
          </a:p>
          <a:p>
            <a:pPr algn="ctr">
              <a:buFont typeface="Wingdings" panose="05000000000000000000" pitchFamily="2" charset="2"/>
              <a:buChar char="ü"/>
            </a:pPr>
            <a:r>
              <a:rPr lang="lv-LV" dirty="0">
                <a:solidFill>
                  <a:schemeClr val="tx1"/>
                </a:solidFill>
              </a:rPr>
              <a:t>Baudu</a:t>
            </a:r>
          </a:p>
          <a:p>
            <a:pPr algn="ctr">
              <a:buFont typeface="Wingdings" panose="05000000000000000000" pitchFamily="2" charset="2"/>
              <a:buChar char="ü"/>
            </a:pPr>
            <a:r>
              <a:rPr lang="lv-LV" dirty="0">
                <a:solidFill>
                  <a:schemeClr val="tx1"/>
                </a:solidFill>
              </a:rPr>
              <a:t>Attiecībām </a:t>
            </a:r>
          </a:p>
          <a:p>
            <a:pPr algn="ctr">
              <a:buFont typeface="Wingdings" panose="05000000000000000000" pitchFamily="2" charset="2"/>
              <a:buChar char="ü"/>
            </a:pPr>
            <a:r>
              <a:rPr lang="lv-LV" dirty="0">
                <a:solidFill>
                  <a:schemeClr val="tx1"/>
                </a:solidFill>
              </a:rPr>
              <a:t>Dzimumu lomām, spēku un agresiju</a:t>
            </a:r>
          </a:p>
          <a:p>
            <a:pPr algn="ctr">
              <a:buFont typeface="Wingdings" panose="05000000000000000000" pitchFamily="2" charset="2"/>
              <a:buChar char="ü"/>
            </a:pPr>
            <a:r>
              <a:rPr lang="lv-LV" dirty="0">
                <a:solidFill>
                  <a:schemeClr val="tx1"/>
                </a:solidFill>
              </a:rPr>
              <a:t>Sarunām un piekrišanu</a:t>
            </a:r>
          </a:p>
          <a:p>
            <a:pPr algn="ctr">
              <a:buFont typeface="Wingdings" panose="05000000000000000000" pitchFamily="2" charset="2"/>
              <a:buChar char="ü"/>
            </a:pPr>
            <a:r>
              <a:rPr lang="lv-LV" dirty="0">
                <a:solidFill>
                  <a:schemeClr val="tx1"/>
                </a:solidFill>
              </a:rPr>
              <a:t>Rasi/etnisko piederību</a:t>
            </a:r>
          </a:p>
          <a:p>
            <a:pPr algn="ctr">
              <a:buFont typeface="Wingdings" panose="05000000000000000000" pitchFamily="2" charset="2"/>
              <a:buChar char="ü"/>
            </a:pPr>
            <a:r>
              <a:rPr lang="lv-LV" dirty="0">
                <a:solidFill>
                  <a:schemeClr val="tx1"/>
                </a:solidFill>
              </a:rPr>
              <a:t>Izpildījumu </a:t>
            </a:r>
          </a:p>
          <a:p>
            <a:pPr marL="0" indent="0">
              <a:buNone/>
            </a:pPr>
            <a:endParaRPr lang="lv-LV" dirty="0">
              <a:solidFill>
                <a:srgbClr val="0070C0"/>
              </a:solidFill>
            </a:endParaRPr>
          </a:p>
          <a:p>
            <a:pPr marL="0" indent="0">
              <a:buNone/>
            </a:pPr>
            <a:endParaRPr lang="lv-LV" dirty="0"/>
          </a:p>
        </p:txBody>
      </p:sp>
    </p:spTree>
    <p:extLst>
      <p:ext uri="{BB962C8B-B14F-4D97-AF65-F5344CB8AC3E}">
        <p14:creationId xmlns:p14="http://schemas.microsoft.com/office/powerpoint/2010/main" val="308697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7066E66-1138-4009-8CF9-7420F9A4D50C}"/>
              </a:ext>
            </a:extLst>
          </p:cNvPr>
          <p:cNvSpPr>
            <a:spLocks noGrp="1"/>
          </p:cNvSpPr>
          <p:nvPr>
            <p:ph type="title"/>
          </p:nvPr>
        </p:nvSpPr>
        <p:spPr/>
        <p:txBody>
          <a:bodyPr>
            <a:normAutofit/>
          </a:bodyPr>
          <a:lstStyle/>
          <a:p>
            <a:r>
              <a:rPr lang="lv-LV" altLang="en-US" sz="4300" dirty="0"/>
              <a:t>Sekstings </a:t>
            </a:r>
            <a:endParaRPr lang="lv-LV" sz="4300" dirty="0"/>
          </a:p>
        </p:txBody>
      </p:sp>
      <p:sp>
        <p:nvSpPr>
          <p:cNvPr id="3" name="Teksta vietturis 2">
            <a:extLst>
              <a:ext uri="{FF2B5EF4-FFF2-40B4-BE49-F238E27FC236}">
                <a16:creationId xmlns:a16="http://schemas.microsoft.com/office/drawing/2014/main" id="{96AEFD1D-4E11-4094-A34F-C98B467297E2}"/>
              </a:ext>
            </a:extLst>
          </p:cNvPr>
          <p:cNvSpPr>
            <a:spLocks noGrp="1"/>
          </p:cNvSpPr>
          <p:nvPr>
            <p:ph type="body" idx="1"/>
          </p:nvPr>
        </p:nvSpPr>
        <p:spPr>
          <a:xfrm>
            <a:off x="822960" y="1737361"/>
            <a:ext cx="7467600" cy="708659"/>
          </a:xfrm>
        </p:spPr>
        <p:txBody>
          <a:bodyPr>
            <a:normAutofit/>
          </a:bodyPr>
          <a:lstStyle/>
          <a:p>
            <a:pPr algn="ctr"/>
            <a:r>
              <a:rPr lang="lv-LV" altLang="en-US" b="1" dirty="0"/>
              <a:t>LV viens no 10 pusaudžiem ir izsūtījis savu </a:t>
            </a:r>
            <a:r>
              <a:rPr lang="lv-LV" altLang="en-US" b="1" dirty="0" err="1"/>
              <a:t>kailbildi</a:t>
            </a:r>
            <a:r>
              <a:rPr lang="lv-LV" altLang="en-US" b="1" dirty="0"/>
              <a:t>.</a:t>
            </a:r>
          </a:p>
          <a:p>
            <a:endParaRPr lang="lv-LV" dirty="0"/>
          </a:p>
        </p:txBody>
      </p:sp>
      <p:sp>
        <p:nvSpPr>
          <p:cNvPr id="6" name="Satura vietturis 5">
            <a:extLst>
              <a:ext uri="{FF2B5EF4-FFF2-40B4-BE49-F238E27FC236}">
                <a16:creationId xmlns:a16="http://schemas.microsoft.com/office/drawing/2014/main" id="{EAE0ED23-1C98-4DF4-95B3-82F427E957CD}"/>
              </a:ext>
            </a:extLst>
          </p:cNvPr>
          <p:cNvSpPr>
            <a:spLocks noGrp="1"/>
          </p:cNvSpPr>
          <p:nvPr>
            <p:ph sz="quarter" idx="4"/>
          </p:nvPr>
        </p:nvSpPr>
        <p:spPr>
          <a:xfrm>
            <a:off x="4663440" y="2446019"/>
            <a:ext cx="3703320" cy="3850323"/>
          </a:xfrm>
        </p:spPr>
        <p:txBody>
          <a:bodyPr/>
          <a:lstStyle/>
          <a:p>
            <a:pPr>
              <a:defRPr/>
            </a:pPr>
            <a:r>
              <a:rPr lang="lv-LV" b="1" dirty="0">
                <a:solidFill>
                  <a:srgbClr val="0070C0"/>
                </a:solidFill>
              </a:rPr>
              <a:t>Sekstings ir seksuāla rakstura ziņu, attēlu vai video sūtīšana, izmantojot modernās tehnoloģijas un internetu.</a:t>
            </a:r>
          </a:p>
          <a:p>
            <a:pPr>
              <a:buFont typeface="Wingdings" panose="05000000000000000000" pitchFamily="2" charset="2"/>
              <a:buChar char="ü"/>
              <a:defRPr/>
            </a:pPr>
            <a:r>
              <a:rPr lang="lv-LV" dirty="0"/>
              <a:t> Intīmu/privātu foto izsūtīšana </a:t>
            </a:r>
          </a:p>
          <a:p>
            <a:pPr>
              <a:buFont typeface="Wingdings" panose="05000000000000000000" pitchFamily="2" charset="2"/>
              <a:buChar char="ü"/>
              <a:defRPr/>
            </a:pPr>
            <a:r>
              <a:rPr lang="lv-LV" dirty="0"/>
              <a:t> Kailfoto izsūtīšana</a:t>
            </a:r>
          </a:p>
          <a:p>
            <a:pPr>
              <a:buFont typeface="Wingdings" panose="05000000000000000000" pitchFamily="2" charset="2"/>
              <a:buChar char="ü"/>
              <a:defRPr/>
            </a:pPr>
            <a:r>
              <a:rPr lang="lv-LV" dirty="0"/>
              <a:t> Seksuālu īsziņu nosūtīšana</a:t>
            </a:r>
          </a:p>
          <a:p>
            <a:pPr>
              <a:buFont typeface="Wingdings" panose="05000000000000000000" pitchFamily="2" charset="2"/>
              <a:buChar char="ü"/>
              <a:defRPr/>
            </a:pPr>
            <a:r>
              <a:rPr lang="lv-LV" dirty="0"/>
              <a:t> Intīma rakstura video uzņemšana un nosūtīšana</a:t>
            </a:r>
          </a:p>
          <a:p>
            <a:endParaRPr lang="lv-LV" dirty="0"/>
          </a:p>
        </p:txBody>
      </p:sp>
      <p:pic>
        <p:nvPicPr>
          <p:cNvPr id="8" name="Satura vietturis 6">
            <a:extLst>
              <a:ext uri="{FF2B5EF4-FFF2-40B4-BE49-F238E27FC236}">
                <a16:creationId xmlns:a16="http://schemas.microsoft.com/office/drawing/2014/main" id="{99387D64-414D-4C9B-B806-CB08BC3EE3B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53440" y="2339340"/>
            <a:ext cx="3240201" cy="3957003"/>
          </a:xfrm>
        </p:spPr>
      </p:pic>
    </p:spTree>
    <p:extLst>
      <p:ext uri="{BB962C8B-B14F-4D97-AF65-F5344CB8AC3E}">
        <p14:creationId xmlns:p14="http://schemas.microsoft.com/office/powerpoint/2010/main" val="311952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08791" y="394977"/>
            <a:ext cx="7543800" cy="1450757"/>
          </a:xfrm>
        </p:spPr>
        <p:txBody>
          <a:bodyPr>
            <a:normAutofit/>
          </a:bodyPr>
          <a:lstStyle/>
          <a:p>
            <a:r>
              <a:rPr lang="lv-LV" altLang="lv-LV" sz="4300" dirty="0">
                <a:solidFill>
                  <a:schemeClr val="tx1"/>
                </a:solidFill>
              </a:rPr>
              <a:t>Fakti par vardarbību Latvijā (PVO)</a:t>
            </a:r>
          </a:p>
        </p:txBody>
      </p:sp>
      <p:sp>
        <p:nvSpPr>
          <p:cNvPr id="11267" name="Content Placeholder 2"/>
          <p:cNvSpPr>
            <a:spLocks noGrp="1"/>
          </p:cNvSpPr>
          <p:nvPr>
            <p:ph idx="1"/>
          </p:nvPr>
        </p:nvSpPr>
        <p:spPr>
          <a:xfrm>
            <a:off x="822959" y="2097248"/>
            <a:ext cx="7543801" cy="3771846"/>
          </a:xfrm>
        </p:spPr>
        <p:txBody>
          <a:bodyPr>
            <a:normAutofit/>
          </a:bodyPr>
          <a:lstStyle/>
          <a:p>
            <a:pPr>
              <a:buFont typeface="Arial" panose="020B0604020202020204" pitchFamily="34" charset="0"/>
              <a:buChar char="•"/>
              <a:defRPr/>
            </a:pPr>
            <a:r>
              <a:rPr lang="lv-LV" altLang="lv-LV" sz="2800" dirty="0"/>
              <a:t>Emocionālā vardarbība 31,5%</a:t>
            </a:r>
          </a:p>
          <a:p>
            <a:pPr>
              <a:buFont typeface="Arial" panose="020B0604020202020204" pitchFamily="34" charset="0"/>
              <a:buChar char="•"/>
              <a:defRPr/>
            </a:pPr>
            <a:r>
              <a:rPr lang="lv-LV" altLang="lv-LV" sz="2800" dirty="0"/>
              <a:t>Fiziskā vardarbība 16,4%</a:t>
            </a:r>
          </a:p>
          <a:p>
            <a:pPr>
              <a:buFont typeface="Arial" panose="020B0604020202020204" pitchFamily="34" charset="0"/>
              <a:buChar char="•"/>
              <a:defRPr/>
            </a:pPr>
            <a:r>
              <a:rPr lang="lv-LV" altLang="lv-LV" sz="2800" dirty="0"/>
              <a:t>Seksuālā vardarbība 10,3%</a:t>
            </a:r>
          </a:p>
          <a:p>
            <a:pPr>
              <a:buFont typeface="Arial" panose="020B0604020202020204" pitchFamily="34" charset="0"/>
              <a:buChar char="•"/>
              <a:defRPr/>
            </a:pPr>
            <a:r>
              <a:rPr lang="lv-LV" altLang="lv-LV" sz="2800" dirty="0"/>
              <a:t>Nerūpēšanās 35,9%</a:t>
            </a:r>
          </a:p>
        </p:txBody>
      </p:sp>
    </p:spTree>
    <p:extLst>
      <p:ext uri="{BB962C8B-B14F-4D97-AF65-F5344CB8AC3E}">
        <p14:creationId xmlns:p14="http://schemas.microsoft.com/office/powerpoint/2010/main" val="93399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E9904BC-F739-4F3F-AA4B-98FA0DD8A53D}"/>
              </a:ext>
            </a:extLst>
          </p:cNvPr>
          <p:cNvSpPr>
            <a:spLocks noGrp="1"/>
          </p:cNvSpPr>
          <p:nvPr>
            <p:ph type="title"/>
          </p:nvPr>
        </p:nvSpPr>
        <p:spPr/>
        <p:txBody>
          <a:bodyPr/>
          <a:lstStyle/>
          <a:p>
            <a:r>
              <a:rPr lang="lv-LV" dirty="0"/>
              <a:t>Internets</a:t>
            </a:r>
          </a:p>
        </p:txBody>
      </p:sp>
      <p:sp>
        <p:nvSpPr>
          <p:cNvPr id="3" name="Satura vietturis 2">
            <a:extLst>
              <a:ext uri="{FF2B5EF4-FFF2-40B4-BE49-F238E27FC236}">
                <a16:creationId xmlns:a16="http://schemas.microsoft.com/office/drawing/2014/main" id="{462FBEFD-2663-47FF-B9D7-ABEF635F1CB1}"/>
              </a:ext>
            </a:extLst>
          </p:cNvPr>
          <p:cNvSpPr>
            <a:spLocks noGrp="1"/>
          </p:cNvSpPr>
          <p:nvPr>
            <p:ph idx="1"/>
          </p:nvPr>
        </p:nvSpPr>
        <p:spPr/>
        <p:txBody>
          <a:bodyPr/>
          <a:lstStyle/>
          <a:p>
            <a:pPr>
              <a:buFont typeface="Arial" panose="020B0604020202020204" pitchFamily="34" charset="0"/>
              <a:buChar char="•"/>
            </a:pPr>
            <a:r>
              <a:rPr lang="lv-LV" dirty="0"/>
              <a:t>Cik daudz es zinu par drošību internetā? </a:t>
            </a:r>
          </a:p>
          <a:p>
            <a:pPr>
              <a:buFont typeface="Arial" panose="020B0604020202020204" pitchFamily="34" charset="0"/>
              <a:buChar char="•"/>
            </a:pPr>
            <a:r>
              <a:rPr lang="lv-LV" dirty="0"/>
              <a:t>Kur es to varu mācīties?</a:t>
            </a:r>
          </a:p>
          <a:p>
            <a:pPr>
              <a:buFont typeface="Arial" panose="020B0604020202020204" pitchFamily="34" charset="0"/>
              <a:buChar char="•"/>
            </a:pPr>
            <a:r>
              <a:rPr lang="lv-LV" dirty="0"/>
              <a:t>Kurš var man palīdzēt? </a:t>
            </a:r>
          </a:p>
          <a:p>
            <a:pPr>
              <a:buFont typeface="Arial" panose="020B0604020202020204" pitchFamily="34" charset="0"/>
              <a:buChar char="•"/>
            </a:pPr>
            <a:r>
              <a:rPr lang="lv-LV" dirty="0">
                <a:solidFill>
                  <a:srgbClr val="0070C0"/>
                </a:solidFill>
              </a:rPr>
              <a:t>Līdzsvars</a:t>
            </a:r>
            <a:r>
              <a:rPr lang="lv-LV" dirty="0"/>
              <a:t> starp kontroli un brīvpieeju</a:t>
            </a:r>
          </a:p>
          <a:p>
            <a:endParaRPr lang="lv-LV" dirty="0"/>
          </a:p>
          <a:p>
            <a:pPr algn="ctr"/>
            <a:r>
              <a:rPr lang="lv-LV" dirty="0">
                <a:hlinkClick r:id="rId2"/>
              </a:rPr>
              <a:t>https://drossinternets.lv/</a:t>
            </a:r>
            <a:endParaRPr lang="lv-LV" dirty="0"/>
          </a:p>
          <a:p>
            <a:pPr algn="ctr"/>
            <a:endParaRPr lang="lv-LV" dirty="0"/>
          </a:p>
        </p:txBody>
      </p:sp>
    </p:spTree>
    <p:extLst>
      <p:ext uri="{BB962C8B-B14F-4D97-AF65-F5344CB8AC3E}">
        <p14:creationId xmlns:p14="http://schemas.microsoft.com/office/powerpoint/2010/main" val="76644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27" y="595442"/>
            <a:ext cx="8306873" cy="1117448"/>
          </a:xfrm>
        </p:spPr>
        <p:txBody>
          <a:bodyPr>
            <a:normAutofit/>
          </a:bodyPr>
          <a:lstStyle/>
          <a:p>
            <a:r>
              <a:rPr lang="en-US" sz="4000" b="1" dirty="0">
                <a:solidFill>
                  <a:schemeClr val="tx1"/>
                </a:solidFill>
              </a:rPr>
              <a:t>K</a:t>
            </a:r>
            <a:r>
              <a:rPr lang="lv-LV" sz="4000" b="1" dirty="0" err="1">
                <a:solidFill>
                  <a:schemeClr val="tx1"/>
                </a:solidFill>
              </a:rPr>
              <a:t>o</a:t>
            </a:r>
            <a:r>
              <a:rPr lang="lv-LV" sz="4000" b="1" dirty="0">
                <a:solidFill>
                  <a:schemeClr val="tx1"/>
                </a:solidFill>
              </a:rPr>
              <a:t> var darīt? (1) </a:t>
            </a:r>
          </a:p>
        </p:txBody>
      </p:sp>
      <p:sp>
        <p:nvSpPr>
          <p:cNvPr id="3" name="Content Placeholder 2"/>
          <p:cNvSpPr>
            <a:spLocks noGrp="1"/>
          </p:cNvSpPr>
          <p:nvPr>
            <p:ph idx="1"/>
          </p:nvPr>
        </p:nvSpPr>
        <p:spPr>
          <a:xfrm>
            <a:off x="259265" y="1947905"/>
            <a:ext cx="8620631" cy="4181765"/>
          </a:xfrm>
        </p:spPr>
        <p:txBody>
          <a:bodyPr>
            <a:noAutofit/>
          </a:bodyPr>
          <a:lstStyle/>
          <a:p>
            <a:pPr marL="201168" lvl="1" indent="0">
              <a:buNone/>
            </a:pPr>
            <a:r>
              <a:rPr lang="lv-LV" sz="2400" b="1" dirty="0">
                <a:solidFill>
                  <a:schemeClr val="tx2"/>
                </a:solidFill>
              </a:rPr>
              <a:t>1. Kompetences audzēšana</a:t>
            </a:r>
            <a:endParaRPr lang="lv-LV" sz="2100" b="1" dirty="0">
              <a:solidFill>
                <a:schemeClr val="tx2"/>
              </a:solidFill>
            </a:endParaRPr>
          </a:p>
          <a:p>
            <a:pPr lvl="1"/>
            <a:r>
              <a:rPr lang="lv-LV" sz="2100" dirty="0">
                <a:solidFill>
                  <a:schemeClr val="tx2"/>
                </a:solidFill>
              </a:rPr>
              <a:t>Mācīties novērtēt riskus - kritiski izvērtēt gan sociālo kontekstu, gan arī indivīda psiholoģisko pusi </a:t>
            </a:r>
          </a:p>
          <a:p>
            <a:pPr marL="201168" lvl="1" indent="0">
              <a:buNone/>
            </a:pPr>
            <a:r>
              <a:rPr lang="lv-LV" sz="2100" b="1" dirty="0">
                <a:solidFill>
                  <a:schemeClr val="tx2"/>
                </a:solidFill>
              </a:rPr>
              <a:t>2. Ticība, ka šo uzvedību var mainīt!</a:t>
            </a:r>
          </a:p>
          <a:p>
            <a:pPr lvl="1"/>
            <a:r>
              <a:rPr lang="lv-LV" sz="2100" b="1" dirty="0">
                <a:solidFill>
                  <a:schemeClr val="tx2"/>
                </a:solidFill>
              </a:rPr>
              <a:t> </a:t>
            </a:r>
            <a:r>
              <a:rPr lang="lv-LV" sz="2100" dirty="0">
                <a:solidFill>
                  <a:schemeClr val="tx2"/>
                </a:solidFill>
              </a:rPr>
              <a:t>Bērniem un pusaudžiem ir nepieciešama palīdzība; jāizprot, ka turpinot šo uzvedību tas var radīt nevajadzīgus riskus; </a:t>
            </a:r>
          </a:p>
          <a:p>
            <a:pPr lvl="1"/>
            <a:r>
              <a:rPr lang="lv-LV" sz="2100" dirty="0">
                <a:solidFill>
                  <a:schemeClr val="tx2"/>
                </a:solidFill>
              </a:rPr>
              <a:t>Jāatzīst, ka mēs nevaram </a:t>
            </a:r>
            <a:r>
              <a:rPr lang="lv-LV" sz="2100" dirty="0" err="1">
                <a:solidFill>
                  <a:schemeClr val="tx2"/>
                </a:solidFill>
              </a:rPr>
              <a:t>zin</a:t>
            </a:r>
            <a:r>
              <a:rPr lang="en-US" sz="2100" dirty="0" err="1">
                <a:solidFill>
                  <a:schemeClr val="tx2"/>
                </a:solidFill>
              </a:rPr>
              <a:t>āt</a:t>
            </a:r>
            <a:r>
              <a:rPr lang="en-US" sz="2100" dirty="0">
                <a:solidFill>
                  <a:schemeClr val="tx2"/>
                </a:solidFill>
              </a:rPr>
              <a:t> </a:t>
            </a:r>
            <a:r>
              <a:rPr lang="en-US" sz="2100" dirty="0" err="1">
                <a:solidFill>
                  <a:schemeClr val="tx2"/>
                </a:solidFill>
              </a:rPr>
              <a:t>visu</a:t>
            </a:r>
            <a:r>
              <a:rPr lang="en-US" sz="2100" dirty="0">
                <a:solidFill>
                  <a:schemeClr val="tx2"/>
                </a:solidFill>
              </a:rPr>
              <a:t> un </a:t>
            </a:r>
            <a:r>
              <a:rPr lang="en-US" sz="2100" dirty="0" err="1">
                <a:solidFill>
                  <a:schemeClr val="tx2"/>
                </a:solidFill>
              </a:rPr>
              <a:t>visu</a:t>
            </a:r>
            <a:r>
              <a:rPr lang="en-US" sz="2100" dirty="0">
                <a:solidFill>
                  <a:schemeClr val="tx2"/>
                </a:solidFill>
              </a:rPr>
              <a:t> </a:t>
            </a:r>
            <a:r>
              <a:rPr lang="en-US" sz="2100" dirty="0" err="1">
                <a:solidFill>
                  <a:schemeClr val="tx2"/>
                </a:solidFill>
              </a:rPr>
              <a:t>pamanīt</a:t>
            </a:r>
            <a:r>
              <a:rPr lang="en-US" sz="2100" dirty="0">
                <a:solidFill>
                  <a:schemeClr val="tx2"/>
                </a:solidFill>
              </a:rPr>
              <a:t>; </a:t>
            </a:r>
          </a:p>
          <a:p>
            <a:pPr lvl="1"/>
            <a:r>
              <a:rPr lang="en-US" sz="2100" b="1" dirty="0" err="1">
                <a:solidFill>
                  <a:schemeClr val="tx2"/>
                </a:solidFill>
              </a:rPr>
              <a:t>Jāsaprot</a:t>
            </a:r>
            <a:r>
              <a:rPr lang="en-US" sz="2100" b="1" dirty="0">
                <a:solidFill>
                  <a:schemeClr val="tx2"/>
                </a:solidFill>
              </a:rPr>
              <a:t>, </a:t>
            </a:r>
            <a:r>
              <a:rPr lang="en-US" sz="2100" b="1" dirty="0" err="1">
                <a:solidFill>
                  <a:schemeClr val="tx2"/>
                </a:solidFill>
              </a:rPr>
              <a:t>ka</a:t>
            </a:r>
            <a:r>
              <a:rPr lang="en-US" sz="2100" b="1" dirty="0">
                <a:solidFill>
                  <a:schemeClr val="tx2"/>
                </a:solidFill>
              </a:rPr>
              <a:t> </a:t>
            </a:r>
            <a:r>
              <a:rPr lang="en-US" sz="2100" b="1" dirty="0" err="1">
                <a:solidFill>
                  <a:schemeClr val="tx2"/>
                </a:solidFill>
              </a:rPr>
              <a:t>ir</a:t>
            </a:r>
            <a:r>
              <a:rPr lang="en-US" sz="2100" b="1" dirty="0">
                <a:solidFill>
                  <a:schemeClr val="tx2"/>
                </a:solidFill>
              </a:rPr>
              <a:t> </a:t>
            </a:r>
            <a:r>
              <a:rPr lang="en-US" sz="2100" b="1" dirty="0" err="1">
                <a:solidFill>
                  <a:schemeClr val="tx2"/>
                </a:solidFill>
              </a:rPr>
              <a:t>jāstrādā</a:t>
            </a:r>
            <a:r>
              <a:rPr lang="en-US" sz="2100" b="1" dirty="0">
                <a:solidFill>
                  <a:schemeClr val="tx2"/>
                </a:solidFill>
              </a:rPr>
              <a:t> </a:t>
            </a:r>
            <a:r>
              <a:rPr lang="en-US" sz="2100" b="1" dirty="0" err="1">
                <a:solidFill>
                  <a:schemeClr val="tx2"/>
                </a:solidFill>
              </a:rPr>
              <a:t>ar</a:t>
            </a:r>
            <a:r>
              <a:rPr lang="en-US" sz="2100" b="1" dirty="0">
                <a:solidFill>
                  <a:schemeClr val="tx2"/>
                </a:solidFill>
              </a:rPr>
              <a:t> </a:t>
            </a:r>
            <a:r>
              <a:rPr lang="en-US" sz="2100" b="1" dirty="0" err="1">
                <a:solidFill>
                  <a:schemeClr val="tx2"/>
                </a:solidFill>
              </a:rPr>
              <a:t>visu</a:t>
            </a:r>
            <a:r>
              <a:rPr lang="en-US" sz="2100" b="1" dirty="0">
                <a:solidFill>
                  <a:schemeClr val="tx2"/>
                </a:solidFill>
              </a:rPr>
              <a:t> </a:t>
            </a:r>
            <a:r>
              <a:rPr lang="en-US" sz="2100" b="1" dirty="0" err="1">
                <a:solidFill>
                  <a:schemeClr val="tx2"/>
                </a:solidFill>
              </a:rPr>
              <a:t>sistēmu</a:t>
            </a:r>
            <a:r>
              <a:rPr lang="en-US" sz="2100" b="1" dirty="0">
                <a:solidFill>
                  <a:schemeClr val="tx2"/>
                </a:solidFill>
              </a:rPr>
              <a:t> </a:t>
            </a:r>
            <a:r>
              <a:rPr lang="mr-IN" sz="2100" b="1" dirty="0">
                <a:solidFill>
                  <a:schemeClr val="tx2"/>
                </a:solidFill>
              </a:rPr>
              <a:t>–</a:t>
            </a:r>
            <a:r>
              <a:rPr lang="en-US" sz="2100" b="1" dirty="0">
                <a:solidFill>
                  <a:schemeClr val="tx2"/>
                </a:solidFill>
              </a:rPr>
              <a:t> </a:t>
            </a:r>
            <a:r>
              <a:rPr lang="en-US" sz="2100" b="1" dirty="0" err="1">
                <a:solidFill>
                  <a:schemeClr val="tx2"/>
                </a:solidFill>
              </a:rPr>
              <a:t>ģimeni</a:t>
            </a:r>
            <a:r>
              <a:rPr lang="en-US" sz="2100" b="1" dirty="0">
                <a:solidFill>
                  <a:schemeClr val="tx2"/>
                </a:solidFill>
              </a:rPr>
              <a:t> un </a:t>
            </a:r>
            <a:r>
              <a:rPr lang="en-US" sz="2100" b="1" dirty="0" err="1">
                <a:solidFill>
                  <a:schemeClr val="tx2"/>
                </a:solidFill>
              </a:rPr>
              <a:t>bērnu</a:t>
            </a:r>
            <a:r>
              <a:rPr lang="en-US" sz="2100" b="1" dirty="0">
                <a:solidFill>
                  <a:schemeClr val="tx2"/>
                </a:solidFill>
              </a:rPr>
              <a:t>! </a:t>
            </a:r>
          </a:p>
          <a:p>
            <a:pPr lvl="1"/>
            <a:r>
              <a:rPr lang="en-US" sz="2100" b="1" dirty="0" err="1">
                <a:solidFill>
                  <a:schemeClr val="tx2"/>
                </a:solidFill>
              </a:rPr>
              <a:t>Dardedze</a:t>
            </a:r>
            <a:r>
              <a:rPr lang="en-US" sz="2100" b="1" dirty="0">
                <a:solidFill>
                  <a:schemeClr val="tx2"/>
                </a:solidFill>
              </a:rPr>
              <a:t> </a:t>
            </a:r>
            <a:r>
              <a:rPr lang="en-US" sz="2100" b="1" dirty="0" err="1">
                <a:solidFill>
                  <a:schemeClr val="tx2"/>
                </a:solidFill>
              </a:rPr>
              <a:t>strādā</a:t>
            </a:r>
            <a:r>
              <a:rPr lang="en-US" sz="2100" b="1" dirty="0">
                <a:solidFill>
                  <a:schemeClr val="tx2"/>
                </a:solidFill>
              </a:rPr>
              <a:t> pie </a:t>
            </a:r>
            <a:r>
              <a:rPr lang="en-US" sz="2100" b="1" dirty="0" err="1">
                <a:solidFill>
                  <a:schemeClr val="tx2"/>
                </a:solidFill>
              </a:rPr>
              <a:t>palīdzības</a:t>
            </a:r>
            <a:r>
              <a:rPr lang="en-US" sz="2100" b="1" dirty="0">
                <a:solidFill>
                  <a:schemeClr val="tx2"/>
                </a:solidFill>
              </a:rPr>
              <a:t> </a:t>
            </a:r>
            <a:r>
              <a:rPr lang="en-US" sz="2100" b="1" dirty="0" err="1">
                <a:solidFill>
                  <a:schemeClr val="tx2"/>
                </a:solidFill>
              </a:rPr>
              <a:t>programmas</a:t>
            </a:r>
            <a:r>
              <a:rPr lang="en-US" sz="2100" b="1" dirty="0">
                <a:solidFill>
                  <a:schemeClr val="tx2"/>
                </a:solidFill>
              </a:rPr>
              <a:t> </a:t>
            </a:r>
            <a:r>
              <a:rPr lang="en-US" sz="2100" b="1" dirty="0" err="1">
                <a:solidFill>
                  <a:schemeClr val="tx2"/>
                </a:solidFill>
              </a:rPr>
              <a:t>bērniem</a:t>
            </a:r>
            <a:r>
              <a:rPr lang="en-US" sz="2100" b="1" dirty="0">
                <a:solidFill>
                  <a:schemeClr val="tx2"/>
                </a:solidFill>
              </a:rPr>
              <a:t> </a:t>
            </a:r>
            <a:r>
              <a:rPr lang="en-US" sz="2100" b="1" dirty="0" err="1">
                <a:solidFill>
                  <a:schemeClr val="tx2"/>
                </a:solidFill>
              </a:rPr>
              <a:t>ar</a:t>
            </a:r>
            <a:r>
              <a:rPr lang="en-US" sz="2100" b="1" dirty="0">
                <a:solidFill>
                  <a:schemeClr val="tx2"/>
                </a:solidFill>
              </a:rPr>
              <a:t> KSU</a:t>
            </a:r>
          </a:p>
          <a:p>
            <a:pPr lvl="1"/>
            <a:r>
              <a:rPr lang="lv-LV" sz="2100" dirty="0">
                <a:solidFill>
                  <a:schemeClr val="tx2"/>
                </a:solidFill>
              </a:rPr>
              <a:t>Katrs gadījums ir unikāls </a:t>
            </a:r>
            <a:r>
              <a:rPr lang="mr-IN" sz="2100" dirty="0">
                <a:solidFill>
                  <a:schemeClr val="tx2"/>
                </a:solidFill>
              </a:rPr>
              <a:t>–</a:t>
            </a:r>
            <a:r>
              <a:rPr lang="lv-LV" sz="2100" dirty="0">
                <a:solidFill>
                  <a:schemeClr val="tx2"/>
                </a:solidFill>
              </a:rPr>
              <a:t> tāpēc jābūt gatavam, ka jābūt arī unikālai pieejai</a:t>
            </a:r>
          </a:p>
        </p:txBody>
      </p:sp>
    </p:spTree>
    <p:extLst>
      <p:ext uri="{BB962C8B-B14F-4D97-AF65-F5344CB8AC3E}">
        <p14:creationId xmlns:p14="http://schemas.microsoft.com/office/powerpoint/2010/main" val="394880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007" y="595441"/>
            <a:ext cx="8293994" cy="1130327"/>
          </a:xfrm>
        </p:spPr>
        <p:txBody>
          <a:bodyPr>
            <a:normAutofit/>
          </a:bodyPr>
          <a:lstStyle/>
          <a:p>
            <a:r>
              <a:rPr lang="en-US" sz="4000" b="1" dirty="0">
                <a:solidFill>
                  <a:schemeClr val="tx1"/>
                </a:solidFill>
              </a:rPr>
              <a:t>K</a:t>
            </a:r>
            <a:r>
              <a:rPr lang="lv-LV" sz="4000" b="1" dirty="0" err="1">
                <a:solidFill>
                  <a:schemeClr val="tx1"/>
                </a:solidFill>
              </a:rPr>
              <a:t>o</a:t>
            </a:r>
            <a:r>
              <a:rPr lang="lv-LV" sz="4000" b="1" dirty="0">
                <a:solidFill>
                  <a:schemeClr val="tx1"/>
                </a:solidFill>
              </a:rPr>
              <a:t> var darīt? (2)</a:t>
            </a:r>
          </a:p>
        </p:txBody>
      </p:sp>
      <p:sp>
        <p:nvSpPr>
          <p:cNvPr id="3" name="Content Placeholder 2"/>
          <p:cNvSpPr>
            <a:spLocks noGrp="1"/>
          </p:cNvSpPr>
          <p:nvPr>
            <p:ph idx="1"/>
          </p:nvPr>
        </p:nvSpPr>
        <p:spPr>
          <a:xfrm>
            <a:off x="257698" y="1815921"/>
            <a:ext cx="8620631" cy="3818536"/>
          </a:xfrm>
        </p:spPr>
        <p:txBody>
          <a:bodyPr>
            <a:noAutofit/>
          </a:bodyPr>
          <a:lstStyle/>
          <a:p>
            <a:pPr marL="201168" lvl="1" indent="0">
              <a:buNone/>
            </a:pPr>
            <a:r>
              <a:rPr lang="lv-LV" sz="2100" b="1" dirty="0">
                <a:solidFill>
                  <a:schemeClr val="tx2"/>
                </a:solidFill>
              </a:rPr>
              <a:t>3. KSU nav tikai fizisks kontakts </a:t>
            </a:r>
            <a:r>
              <a:rPr lang="mr-IN" sz="2100" b="1" dirty="0">
                <a:solidFill>
                  <a:schemeClr val="tx2"/>
                </a:solidFill>
              </a:rPr>
              <a:t>–</a:t>
            </a:r>
            <a:r>
              <a:rPr lang="lv-LV" sz="2100" b="1" dirty="0">
                <a:solidFill>
                  <a:schemeClr val="tx2"/>
                </a:solidFill>
              </a:rPr>
              <a:t> tas var notikt arī tiešsaistē</a:t>
            </a:r>
          </a:p>
          <a:p>
            <a:pPr marL="201168" lvl="1" indent="0">
              <a:buNone/>
            </a:pPr>
            <a:r>
              <a:rPr lang="lv-LV" sz="2100" b="1" dirty="0">
                <a:solidFill>
                  <a:schemeClr val="tx2"/>
                </a:solidFill>
              </a:rPr>
              <a:t>4. Var arī preventīvi rīkoties attiecībā uz KSU </a:t>
            </a:r>
          </a:p>
          <a:p>
            <a:pPr lvl="1"/>
            <a:r>
              <a:rPr lang="lv-LV" sz="2100" dirty="0">
                <a:solidFill>
                  <a:schemeClr val="tx2"/>
                </a:solidFill>
              </a:rPr>
              <a:t>Pamanot riska pazīmes var savlaicīgi izglītot bērnus un jauniešus, kas ir veselīgas seksuālas izpausmes un kuras ir kaitējošas; </a:t>
            </a:r>
          </a:p>
          <a:p>
            <a:pPr lvl="1"/>
            <a:r>
              <a:rPr lang="en-US" sz="2100" dirty="0">
                <a:solidFill>
                  <a:schemeClr val="tx2"/>
                </a:solidFill>
              </a:rPr>
              <a:t>S</a:t>
            </a:r>
            <a:r>
              <a:rPr lang="lv-LV" sz="2100" dirty="0" err="1">
                <a:solidFill>
                  <a:schemeClr val="tx2"/>
                </a:solidFill>
              </a:rPr>
              <a:t>agatavot</a:t>
            </a:r>
            <a:r>
              <a:rPr lang="lv-LV" sz="2100" dirty="0">
                <a:solidFill>
                  <a:schemeClr val="tx2"/>
                </a:solidFill>
              </a:rPr>
              <a:t> ģimeni bērna vai jaunieša attīstības posma krīzei un palīdzēt izglītot;</a:t>
            </a:r>
          </a:p>
          <a:p>
            <a:pPr lvl="1"/>
            <a:r>
              <a:rPr lang="lv-LV" sz="2100" dirty="0">
                <a:solidFill>
                  <a:schemeClr val="tx2"/>
                </a:solidFill>
              </a:rPr>
              <a:t>Sekmēt izmaiņas vidē, kurā aug bērns un laicīgi novērst riskus</a:t>
            </a:r>
          </a:p>
          <a:p>
            <a:r>
              <a:rPr lang="lv-LV" sz="2100" b="1" dirty="0">
                <a:solidFill>
                  <a:schemeClr val="tx2"/>
                </a:solidFill>
              </a:rPr>
              <a:t>5. Atcerēties, ka </a:t>
            </a:r>
            <a:r>
              <a:rPr lang="en-US" sz="2100" b="1" dirty="0" err="1">
                <a:solidFill>
                  <a:schemeClr val="tx2"/>
                </a:solidFill>
              </a:rPr>
              <a:t>bieži</a:t>
            </a:r>
            <a:r>
              <a:rPr lang="en-US" sz="2100" b="1" dirty="0">
                <a:solidFill>
                  <a:schemeClr val="tx2"/>
                </a:solidFill>
              </a:rPr>
              <a:t> </a:t>
            </a:r>
            <a:r>
              <a:rPr lang="lv-LV" sz="2100" b="1" dirty="0">
                <a:solidFill>
                  <a:schemeClr val="tx2"/>
                </a:solidFill>
              </a:rPr>
              <a:t>bērns ar KSU pats ir bijis upuris</a:t>
            </a:r>
          </a:p>
          <a:p>
            <a:pPr lvl="1"/>
            <a:r>
              <a:rPr lang="en-US" sz="2100" dirty="0">
                <a:solidFill>
                  <a:schemeClr val="tx2"/>
                </a:solidFill>
              </a:rPr>
              <a:t>B</a:t>
            </a:r>
            <a:r>
              <a:rPr lang="lv-LV" sz="2100" dirty="0" err="1">
                <a:solidFill>
                  <a:schemeClr val="tx2"/>
                </a:solidFill>
              </a:rPr>
              <a:t>ērns</a:t>
            </a:r>
            <a:r>
              <a:rPr lang="lv-LV" sz="2100" dirty="0">
                <a:solidFill>
                  <a:schemeClr val="tx2"/>
                </a:solidFill>
              </a:rPr>
              <a:t> jāaizsargā no v/d </a:t>
            </a:r>
            <a:r>
              <a:rPr lang="mr-IN" sz="2100" dirty="0">
                <a:solidFill>
                  <a:schemeClr val="tx2"/>
                </a:solidFill>
              </a:rPr>
              <a:t>–</a:t>
            </a:r>
            <a:r>
              <a:rPr lang="lv-LV" sz="2100" dirty="0">
                <a:solidFill>
                  <a:schemeClr val="tx2"/>
                </a:solidFill>
              </a:rPr>
              <a:t> mājās un skolā;</a:t>
            </a:r>
          </a:p>
          <a:p>
            <a:pPr lvl="1"/>
            <a:r>
              <a:rPr lang="en-US" sz="2100" dirty="0">
                <a:solidFill>
                  <a:schemeClr val="tx2"/>
                </a:solidFill>
              </a:rPr>
              <a:t>P</a:t>
            </a:r>
            <a:r>
              <a:rPr lang="lv-LV" sz="2100" dirty="0" err="1">
                <a:solidFill>
                  <a:schemeClr val="tx2"/>
                </a:solidFill>
              </a:rPr>
              <a:t>alīdzēt</a:t>
            </a:r>
            <a:r>
              <a:rPr lang="lv-LV" sz="2100" dirty="0">
                <a:solidFill>
                  <a:schemeClr val="tx2"/>
                </a:solidFill>
              </a:rPr>
              <a:t> socializēties un izdarīt pareizas</a:t>
            </a:r>
            <a:r>
              <a:rPr lang="en-US" sz="2100" dirty="0">
                <a:solidFill>
                  <a:schemeClr val="tx2"/>
                </a:solidFill>
              </a:rPr>
              <a:t>,</a:t>
            </a:r>
            <a:r>
              <a:rPr lang="lv-LV" sz="2100" dirty="0">
                <a:solidFill>
                  <a:schemeClr val="tx2"/>
                </a:solidFill>
              </a:rPr>
              <a:t> veselīgas izvēles;</a:t>
            </a:r>
          </a:p>
          <a:p>
            <a:pPr lvl="1"/>
            <a:r>
              <a:rPr lang="lv-LV" sz="2100" dirty="0">
                <a:solidFill>
                  <a:schemeClr val="tx2"/>
                </a:solidFill>
              </a:rPr>
              <a:t>Palīdzēt iemācīties būt daļai no sabiedrības </a:t>
            </a:r>
            <a:endParaRPr lang="lv-LV" sz="2100" b="1" dirty="0">
              <a:solidFill>
                <a:schemeClr val="tx2"/>
              </a:solidFill>
            </a:endParaRPr>
          </a:p>
          <a:p>
            <a:pPr lvl="1"/>
            <a:r>
              <a:rPr lang="mr-IN" sz="2100" b="1" dirty="0">
                <a:solidFill>
                  <a:schemeClr val="tx2"/>
                </a:solidFill>
              </a:rPr>
              <a:t>…</a:t>
            </a:r>
            <a:r>
              <a:rPr lang="lv-LV" sz="2100" b="1" dirty="0">
                <a:solidFill>
                  <a:schemeClr val="tx2"/>
                </a:solidFill>
              </a:rPr>
              <a:t>un pats svarīgākais..</a:t>
            </a:r>
            <a:endParaRPr lang="lv-LV" sz="2100" dirty="0">
              <a:solidFill>
                <a:schemeClr val="tx2"/>
              </a:solidFill>
            </a:endParaRPr>
          </a:p>
          <a:p>
            <a:pPr lvl="1"/>
            <a:endParaRPr lang="lv-LV" sz="2100" dirty="0">
              <a:solidFill>
                <a:schemeClr val="tx2"/>
              </a:solidFill>
            </a:endParaRPr>
          </a:p>
        </p:txBody>
      </p:sp>
    </p:spTree>
    <p:extLst>
      <p:ext uri="{BB962C8B-B14F-4D97-AF65-F5344CB8AC3E}">
        <p14:creationId xmlns:p14="http://schemas.microsoft.com/office/powerpoint/2010/main" val="167829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95441"/>
            <a:ext cx="8229600" cy="1194721"/>
          </a:xfrm>
        </p:spPr>
        <p:txBody>
          <a:bodyPr>
            <a:normAutofit/>
          </a:bodyPr>
          <a:lstStyle/>
          <a:p>
            <a:r>
              <a:rPr lang="en-US" sz="4000" b="1" dirty="0">
                <a:solidFill>
                  <a:schemeClr val="tx1"/>
                </a:solidFill>
              </a:rPr>
              <a:t>K</a:t>
            </a:r>
            <a:r>
              <a:rPr lang="lv-LV" sz="4000" b="1" dirty="0">
                <a:solidFill>
                  <a:schemeClr val="tx1"/>
                </a:solidFill>
              </a:rPr>
              <a:t>o var darīt? (</a:t>
            </a:r>
            <a:r>
              <a:rPr lang="en-US" sz="4000" b="1" dirty="0">
                <a:solidFill>
                  <a:schemeClr val="tx1"/>
                </a:solidFill>
              </a:rPr>
              <a:t>3</a:t>
            </a:r>
            <a:r>
              <a:rPr lang="lv-LV" sz="4000" b="1" dirty="0">
                <a:solidFill>
                  <a:schemeClr val="tx1"/>
                </a:solidFill>
              </a:rPr>
              <a:t>)</a:t>
            </a:r>
          </a:p>
        </p:txBody>
      </p:sp>
      <p:sp>
        <p:nvSpPr>
          <p:cNvPr id="3" name="Content Placeholder 2"/>
          <p:cNvSpPr>
            <a:spLocks noGrp="1"/>
          </p:cNvSpPr>
          <p:nvPr>
            <p:ph idx="1"/>
          </p:nvPr>
        </p:nvSpPr>
        <p:spPr>
          <a:xfrm>
            <a:off x="246386" y="2012299"/>
            <a:ext cx="8620631" cy="4181765"/>
          </a:xfrm>
        </p:spPr>
        <p:txBody>
          <a:bodyPr>
            <a:noAutofit/>
          </a:bodyPr>
          <a:lstStyle/>
          <a:p>
            <a:pPr marL="201168" lvl="1" indent="0">
              <a:buNone/>
            </a:pPr>
            <a:r>
              <a:rPr lang="lv-LV" sz="2400" b="1" dirty="0">
                <a:solidFill>
                  <a:schemeClr val="tx2"/>
                </a:solidFill>
              </a:rPr>
              <a:t>6. Būvēt un uzturēt arī savu atbalsta sistēmu  </a:t>
            </a:r>
          </a:p>
          <a:p>
            <a:pPr lvl="1"/>
            <a:r>
              <a:rPr lang="lv-LV" sz="2100" dirty="0">
                <a:solidFill>
                  <a:schemeClr val="tx2"/>
                </a:solidFill>
              </a:rPr>
              <a:t>Darbs ar šiem gadījumiem </a:t>
            </a:r>
            <a:r>
              <a:rPr lang="lv-LV" sz="2100" dirty="0">
                <a:solidFill>
                  <a:srgbClr val="0070C0"/>
                </a:solidFill>
              </a:rPr>
              <a:t>prasa daudz spēka un resursu</a:t>
            </a:r>
          </a:p>
          <a:p>
            <a:pPr lvl="1"/>
            <a:r>
              <a:rPr lang="en-US" sz="2100" dirty="0">
                <a:solidFill>
                  <a:schemeClr val="tx2"/>
                </a:solidFill>
              </a:rPr>
              <a:t>I</a:t>
            </a:r>
            <a:r>
              <a:rPr lang="lv-LV" sz="2100" dirty="0">
                <a:solidFill>
                  <a:schemeClr val="tx2"/>
                </a:solidFill>
              </a:rPr>
              <a:t>r svarīgi </a:t>
            </a:r>
            <a:r>
              <a:rPr lang="lv-LV" sz="2100" dirty="0">
                <a:solidFill>
                  <a:srgbClr val="0070C0"/>
                </a:solidFill>
              </a:rPr>
              <a:t>rūpēties</a:t>
            </a:r>
            <a:r>
              <a:rPr lang="lv-LV" sz="2100" dirty="0">
                <a:solidFill>
                  <a:schemeClr val="tx2"/>
                </a:solidFill>
              </a:rPr>
              <a:t> ne tikai </a:t>
            </a:r>
            <a:r>
              <a:rPr lang="lv-LV" sz="2100" dirty="0">
                <a:solidFill>
                  <a:srgbClr val="0070C0"/>
                </a:solidFill>
              </a:rPr>
              <a:t>par savu </a:t>
            </a:r>
            <a:r>
              <a:rPr lang="lv-LV" sz="2100" dirty="0">
                <a:solidFill>
                  <a:schemeClr val="tx2"/>
                </a:solidFill>
              </a:rPr>
              <a:t>kompetenci, bet arī par </a:t>
            </a:r>
            <a:r>
              <a:rPr lang="lv-LV" sz="2100" dirty="0" err="1">
                <a:solidFill>
                  <a:schemeClr val="tx2"/>
                </a:solidFill>
              </a:rPr>
              <a:t>psihisk</a:t>
            </a:r>
            <a:r>
              <a:rPr lang="en-US" sz="2100" dirty="0">
                <a:solidFill>
                  <a:schemeClr val="tx2"/>
                </a:solidFill>
              </a:rPr>
              <a:t>o</a:t>
            </a:r>
            <a:r>
              <a:rPr lang="lv-LV" sz="2100" dirty="0">
                <a:solidFill>
                  <a:schemeClr val="tx2"/>
                </a:solidFill>
              </a:rPr>
              <a:t> un </a:t>
            </a:r>
            <a:r>
              <a:rPr lang="lv-LV" sz="2100" dirty="0" err="1">
                <a:solidFill>
                  <a:schemeClr val="tx2"/>
                </a:solidFill>
              </a:rPr>
              <a:t>fizisk</a:t>
            </a:r>
            <a:r>
              <a:rPr lang="en-US" sz="2100" dirty="0">
                <a:solidFill>
                  <a:schemeClr val="tx2"/>
                </a:solidFill>
              </a:rPr>
              <a:t>o</a:t>
            </a:r>
            <a:r>
              <a:rPr lang="lv-LV" sz="2100" dirty="0">
                <a:solidFill>
                  <a:schemeClr val="tx2"/>
                </a:solidFill>
              </a:rPr>
              <a:t> </a:t>
            </a:r>
            <a:r>
              <a:rPr lang="lv-LV" sz="2100" dirty="0">
                <a:solidFill>
                  <a:srgbClr val="0070C0"/>
                </a:solidFill>
              </a:rPr>
              <a:t>veselību</a:t>
            </a:r>
            <a:r>
              <a:rPr lang="lv-LV" sz="2100" dirty="0">
                <a:solidFill>
                  <a:schemeClr val="tx2"/>
                </a:solidFill>
              </a:rPr>
              <a:t> </a:t>
            </a:r>
          </a:p>
          <a:p>
            <a:pPr lvl="1"/>
            <a:r>
              <a:rPr lang="lv-LV" sz="2100" dirty="0">
                <a:solidFill>
                  <a:schemeClr val="tx2"/>
                </a:solidFill>
              </a:rPr>
              <a:t>Meklēt atbalstu un nepalikt vienam ar šādu gadījumu. </a:t>
            </a:r>
            <a:r>
              <a:rPr lang="lv-LV" sz="2100" dirty="0">
                <a:solidFill>
                  <a:srgbClr val="0070C0"/>
                </a:solidFill>
              </a:rPr>
              <a:t>Iespēja izrunāt situāciju ar kolēģiem! Skaidrība, ar ko runāt, kad rodas šaubas! </a:t>
            </a:r>
          </a:p>
          <a:p>
            <a:pPr lvl="1"/>
            <a:r>
              <a:rPr lang="lv-LV" sz="2100" dirty="0">
                <a:solidFill>
                  <a:schemeClr val="tx2"/>
                </a:solidFill>
              </a:rPr>
              <a:t>Pašam apmeklēt psihologu, sadarboties ar citiem speciālistiem,  piedalīties </a:t>
            </a:r>
            <a:r>
              <a:rPr lang="lv-LV" sz="2100" dirty="0">
                <a:solidFill>
                  <a:srgbClr val="0070C0"/>
                </a:solidFill>
              </a:rPr>
              <a:t>starpinstitucionālajās</a:t>
            </a:r>
            <a:r>
              <a:rPr lang="lv-LV" sz="2100" dirty="0">
                <a:solidFill>
                  <a:schemeClr val="tx2"/>
                </a:solidFill>
              </a:rPr>
              <a:t> sēdēs, darboties </a:t>
            </a:r>
            <a:r>
              <a:rPr lang="lv-LV" sz="2100" dirty="0" err="1">
                <a:solidFill>
                  <a:srgbClr val="0070C0"/>
                </a:solidFill>
              </a:rPr>
              <a:t>kovīzijās</a:t>
            </a:r>
            <a:r>
              <a:rPr lang="lv-LV" sz="2100" dirty="0">
                <a:solidFill>
                  <a:schemeClr val="tx2"/>
                </a:solidFill>
              </a:rPr>
              <a:t>, apmeklēt </a:t>
            </a:r>
            <a:r>
              <a:rPr lang="lv-LV" sz="2100" dirty="0" err="1">
                <a:solidFill>
                  <a:srgbClr val="0070C0"/>
                </a:solidFill>
              </a:rPr>
              <a:t>supervīzijas</a:t>
            </a:r>
            <a:r>
              <a:rPr lang="lv-LV" sz="2100" dirty="0">
                <a:solidFill>
                  <a:schemeClr val="tx2"/>
                </a:solidFill>
              </a:rPr>
              <a:t>, ja ir tāda iespēja</a:t>
            </a:r>
          </a:p>
          <a:p>
            <a:pPr lvl="1"/>
            <a:endParaRPr lang="lv-LV" sz="2100" dirty="0">
              <a:solidFill>
                <a:schemeClr val="tx2"/>
              </a:solidFill>
            </a:endParaRPr>
          </a:p>
          <a:p>
            <a:pPr lvl="1"/>
            <a:r>
              <a:rPr lang="lv-LV" sz="2100" b="1" dirty="0">
                <a:solidFill>
                  <a:schemeClr val="tx2"/>
                </a:solidFill>
              </a:rPr>
              <a:t>Brīva vieta idejām!</a:t>
            </a:r>
          </a:p>
        </p:txBody>
      </p:sp>
    </p:spTree>
    <p:extLst>
      <p:ext uri="{BB962C8B-B14F-4D97-AF65-F5344CB8AC3E}">
        <p14:creationId xmlns:p14="http://schemas.microsoft.com/office/powerpoint/2010/main" val="299466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457200" y="512763"/>
            <a:ext cx="8229600" cy="487362"/>
          </a:xfrm>
        </p:spPr>
        <p:txBody>
          <a:bodyPr>
            <a:noAutofit/>
          </a:bodyPr>
          <a:lstStyle/>
          <a:p>
            <a:pPr eaLnBrk="1" fontAlgn="auto" hangingPunct="1">
              <a:spcAft>
                <a:spcPts val="0"/>
              </a:spcAft>
              <a:defRPr/>
            </a:pPr>
            <a:r>
              <a:rPr lang="lv-LV" altLang="lv-LV" sz="4000">
                <a:solidFill>
                  <a:schemeClr val="tx1">
                    <a:lumMod val="75000"/>
                    <a:lumOff val="25000"/>
                  </a:schemeClr>
                </a:solidFill>
                <a:cs typeface="Times New Roman" panose="02020603050405020304" pitchFamily="18" charset="0"/>
              </a:rPr>
              <a:t>Ko  mācīt (</a:t>
            </a:r>
            <a:r>
              <a:rPr lang="lv-LV" altLang="lv-LV" sz="4000">
                <a:solidFill>
                  <a:schemeClr val="tx1"/>
                </a:solidFill>
                <a:cs typeface="Times New Roman" panose="02020603050405020304" pitchFamily="18" charset="0"/>
              </a:rPr>
              <a:t>0-5 g.)</a:t>
            </a:r>
            <a:r>
              <a:rPr lang="lv-LV" altLang="lv-LV" sz="4000">
                <a:solidFill>
                  <a:schemeClr val="tx1">
                    <a:lumMod val="75000"/>
                    <a:lumOff val="25000"/>
                  </a:schemeClr>
                </a:solidFill>
                <a:cs typeface="Times New Roman" panose="02020603050405020304" pitchFamily="18" charset="0"/>
              </a:rPr>
              <a:t>?</a:t>
            </a:r>
            <a:endParaRPr lang="en-US" altLang="lv-LV" sz="4000">
              <a:solidFill>
                <a:schemeClr val="tx1">
                  <a:lumMod val="75000"/>
                  <a:lumOff val="25000"/>
                </a:schemeClr>
              </a:solidFill>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0" y="1035050"/>
          <a:ext cx="9144000" cy="5349876"/>
        </p:xfrm>
        <a:graphic>
          <a:graphicData uri="http://schemas.openxmlformats.org/drawingml/2006/table">
            <a:tbl>
              <a:tblPr>
                <a:tableStyleId>{21E4AEA4-8DFA-4A89-87EB-49C32662AFE0}</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6797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u="none" strike="noStrike" cap="none" normalizeH="0" baseline="0" dirty="0">
                          <a:ln>
                            <a:noFill/>
                          </a:ln>
                          <a:effectLst/>
                          <a:latin typeface="Calibri Light" panose="020F0302020204030204" pitchFamily="34" charset="0"/>
                          <a:cs typeface="Calibri Light" panose="020F0302020204030204" pitchFamily="34" charset="0"/>
                        </a:rPr>
                        <a:t>Pamatinformācija</a:t>
                      </a:r>
                      <a:endParaRPr kumimoji="0" lang="en-US" altLang="lv-LV" sz="24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682" marB="45682" horzOverflow="overflow">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u="none" strike="noStrike" cap="none" normalizeH="0" baseline="0" dirty="0">
                          <a:ln>
                            <a:noFill/>
                          </a:ln>
                          <a:effectLst/>
                          <a:latin typeface="Calibri Light" panose="020F0302020204030204" pitchFamily="34" charset="0"/>
                          <a:cs typeface="Calibri Light" panose="020F0302020204030204" pitchFamily="34" charset="0"/>
                        </a:rPr>
                        <a:t>Drošības informācija</a:t>
                      </a:r>
                      <a:endParaRPr kumimoji="0" lang="en-US" altLang="lv-LV" sz="24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682" marB="45682" horzOverflow="overflow">
                    <a:solidFill>
                      <a:schemeClr val="bg1"/>
                    </a:solidFill>
                  </a:tcPr>
                </a:tc>
                <a:extLst>
                  <a:ext uri="{0D108BD9-81ED-4DB2-BD59-A6C34878D82A}">
                    <a16:rowId xmlns:a16="http://schemas.microsoft.com/office/drawing/2014/main" val="10000"/>
                  </a:ext>
                </a:extLst>
              </a:tr>
              <a:tr h="8570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u="none" strike="noStrike" cap="none" normalizeH="0" baseline="0" dirty="0">
                          <a:ln>
                            <a:noFill/>
                          </a:ln>
                          <a:effectLst/>
                          <a:latin typeface="Calibri Light" panose="020F0302020204030204" pitchFamily="34" charset="0"/>
                          <a:cs typeface="Calibri Light" panose="020F0302020204030204" pitchFamily="34" charset="0"/>
                        </a:rPr>
                        <a:t>Ķermeņa daļu nosaukumi</a:t>
                      </a:r>
                      <a:endParaRPr kumimoji="0" lang="en-US" altLang="lv-LV" sz="1800" b="0"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endParaRPr>
                    </a:p>
                  </a:txBody>
                  <a:tcPr marT="45682" marB="45682"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u="none" strike="noStrike" cap="none" normalizeH="0" baseline="0" dirty="0">
                          <a:ln>
                            <a:noFill/>
                          </a:ln>
                          <a:effectLst/>
                          <a:latin typeface="Calibri Light" panose="020F0302020204030204" pitchFamily="34" charset="0"/>
                          <a:cs typeface="Calibri Light" panose="020F0302020204030204" pitchFamily="34" charset="0"/>
                        </a:rPr>
                        <a:t>Atšķirība starp labajiem pieskārieniem (tādi, kuri ir patīkami, vēlami un ērti) un sliktajiem</a:t>
                      </a:r>
                      <a:endParaRPr kumimoji="0" lang="en-US" altLang="lv-LV" sz="18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679" marB="45679" horzOverflow="overflow"/>
                </a:tc>
                <a:extLst>
                  <a:ext uri="{0D108BD9-81ED-4DB2-BD59-A6C34878D82A}">
                    <a16:rowId xmlns:a16="http://schemas.microsoft.com/office/drawing/2014/main" val="10001"/>
                  </a:ext>
                </a:extLst>
              </a:tr>
              <a:tr h="36568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u="none" strike="noStrike" cap="none" normalizeH="0" baseline="0" dirty="0">
                          <a:ln>
                            <a:noFill/>
                          </a:ln>
                          <a:effectLst/>
                          <a:latin typeface="Calibri Light" panose="020F0302020204030204" pitchFamily="34" charset="0"/>
                          <a:cs typeface="Calibri Light" panose="020F0302020204030204" pitchFamily="34" charset="0"/>
                        </a:rPr>
                        <a:t>Zēni un meitenes atšķiras</a:t>
                      </a:r>
                      <a:endParaRPr kumimoji="0" lang="en-US" altLang="lv-LV" sz="1800" b="0"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endParaRPr>
                    </a:p>
                  </a:txBody>
                  <a:tcPr marT="45682" marB="45682"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u="none" strike="noStrike" cap="none" normalizeH="0" baseline="0" dirty="0">
                          <a:ln>
                            <a:noFill/>
                          </a:ln>
                          <a:effectLst/>
                          <a:latin typeface="Calibri Light" panose="020F0302020204030204" pitchFamily="34" charset="0"/>
                          <a:cs typeface="Calibri Light" panose="020F0302020204030204" pitchFamily="34" charset="0"/>
                        </a:rPr>
                        <a:t>Tavs ķermenis pieder Tev</a:t>
                      </a:r>
                      <a:endParaRPr kumimoji="0" lang="en-US" altLang="lv-LV" sz="18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679" marB="45679" horzOverflow="overflow"/>
                </a:tc>
                <a:extLst>
                  <a:ext uri="{0D108BD9-81ED-4DB2-BD59-A6C34878D82A}">
                    <a16:rowId xmlns:a16="http://schemas.microsoft.com/office/drawing/2014/main" val="10002"/>
                  </a:ext>
                </a:extLst>
              </a:tr>
              <a:tr h="11886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u="none" strike="noStrike" cap="none" normalizeH="0" baseline="0" dirty="0">
                          <a:ln>
                            <a:noFill/>
                          </a:ln>
                          <a:effectLst/>
                          <a:latin typeface="Calibri Light" panose="020F0302020204030204" pitchFamily="34" charset="0"/>
                          <a:cs typeface="Calibri Light" panose="020F0302020204030204" pitchFamily="34" charset="0"/>
                        </a:rPr>
                        <a:t>Noteikumi par personīgām robežām (privātās ķermeņa daļas tur apslēptas, citu bērnu intīmās ķermeņa daļas neaiztiek)</a:t>
                      </a:r>
                      <a:endParaRPr kumimoji="0" lang="en-US" altLang="lv-LV" sz="18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689" marB="45689"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u="none" strike="noStrike" cap="none" normalizeH="0" baseline="0" dirty="0">
                          <a:ln>
                            <a:noFill/>
                          </a:ln>
                          <a:effectLst/>
                          <a:latin typeface="Calibri Light" panose="020F0302020204030204" pitchFamily="34" charset="0"/>
                          <a:cs typeface="Calibri Light" panose="020F0302020204030204" pitchFamily="34" charset="0"/>
                        </a:rPr>
                        <a:t>Arī pieaugušajam var teikt «nē», ja viņš liek darīt nepareizas lietas – pieskarties ķermeņa intīmajām daļām, vai paturēt kaut ko noslēpumā no vecākiem</a:t>
                      </a:r>
                      <a:endParaRPr kumimoji="0" lang="en-US" altLang="lv-LV" sz="1800" u="none" strike="noStrike" cap="none" normalizeH="0" baseline="0" dirty="0">
                        <a:ln>
                          <a:noFill/>
                        </a:ln>
                        <a:effectLst/>
                        <a:latin typeface="Calibri Light" panose="020F0302020204030204" pitchFamily="34" charset="0"/>
                        <a:cs typeface="Calibri Light" panose="020F0302020204030204" pitchFamily="34" charset="0"/>
                      </a:endParaRPr>
                    </a:p>
                  </a:txBody>
                  <a:tcPr marT="45679" marB="45679" horzOverflow="overflow"/>
                </a:tc>
                <a:extLst>
                  <a:ext uri="{0D108BD9-81ED-4DB2-BD59-A6C34878D82A}">
                    <a16:rowId xmlns:a16="http://schemas.microsoft.com/office/drawing/2014/main" val="10003"/>
                  </a:ext>
                </a:extLst>
              </a:tr>
              <a:tr h="14196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u="none" strike="noStrike" cap="none" normalizeH="0" baseline="0" dirty="0">
                          <a:ln>
                            <a:noFill/>
                          </a:ln>
                          <a:effectLst/>
                          <a:latin typeface="Calibri Light" panose="020F0302020204030204" pitchFamily="34" charset="0"/>
                          <a:cs typeface="Calibri Light" panose="020F0302020204030204" pitchFamily="34" charset="0"/>
                        </a:rPr>
                        <a:t>Sniegt vienkāršas atbildes uz bērna jautājumiem par ķermeni un ķermeņa funkcijām</a:t>
                      </a:r>
                      <a:endParaRPr kumimoji="0" lang="en-US" altLang="lv-LV" sz="18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689" marB="45689"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u="none" strike="noStrike" cap="none" normalizeH="0" baseline="0" dirty="0">
                          <a:ln>
                            <a:noFill/>
                          </a:ln>
                          <a:effectLst/>
                          <a:latin typeface="Calibri Light" panose="020F0302020204030204" pitchFamily="34" charset="0"/>
                          <a:cs typeface="Calibri Light" panose="020F0302020204030204" pitchFamily="34" charset="0"/>
                        </a:rPr>
                        <a:t>Ir starpība starp labu noslēpumu (patīkamu pārsteigumu) un sliktu noslēpumu. Labos drīkst paturēt noslēpumā, jo tie tāpat atklāsies un citi būs priecīgi. Sliktos noteikti jāizstāsta. </a:t>
                      </a:r>
                    </a:p>
                  </a:txBody>
                  <a:tcPr marT="45689" marB="45689" horzOverflow="overflow"/>
                </a:tc>
                <a:extLst>
                  <a:ext uri="{0D108BD9-81ED-4DB2-BD59-A6C34878D82A}">
                    <a16:rowId xmlns:a16="http://schemas.microsoft.com/office/drawing/2014/main" val="10004"/>
                  </a:ext>
                </a:extLst>
              </a:tr>
              <a:tr h="105085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u="none" strike="noStrike" cap="none" normalizeH="0" baseline="0" dirty="0">
                          <a:ln>
                            <a:noFill/>
                          </a:ln>
                          <a:effectLst/>
                          <a:latin typeface="Calibri Light" panose="020F0302020204030204" pitchFamily="34" charset="0"/>
                          <a:cs typeface="Calibri Light" panose="020F0302020204030204" pitchFamily="34" charset="0"/>
                        </a:rPr>
                        <a:t>Vienkāršs skaidrojums par to, kā bērniņi aug mammas vēderā un dzimšanas procesu</a:t>
                      </a:r>
                      <a:endParaRPr kumimoji="0" lang="en-US" altLang="lv-LV" sz="18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689" marB="45689"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u="none" strike="noStrike" cap="none" normalizeH="0" baseline="0" dirty="0">
                          <a:ln>
                            <a:noFill/>
                          </a:ln>
                          <a:effectLst/>
                          <a:latin typeface="Calibri Light" panose="020F0302020204030204" pitchFamily="34" charset="0"/>
                          <a:cs typeface="Calibri Light" panose="020F0302020204030204" pitchFamily="34" charset="0"/>
                        </a:rPr>
                        <a:t>Kuram pateikt, ja kāds liek Tev darīt nepareizas lietas</a:t>
                      </a:r>
                      <a:endParaRPr kumimoji="0" lang="en-US" altLang="lv-LV" sz="18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689" marB="45689"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017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
                                        <p:tgtEl>
                                          <p:spTgt spid="266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457200" y="242888"/>
            <a:ext cx="8229600" cy="692150"/>
          </a:xfrm>
        </p:spPr>
        <p:txBody>
          <a:bodyPr/>
          <a:lstStyle/>
          <a:p>
            <a:pPr eaLnBrk="1" fontAlgn="auto" hangingPunct="1">
              <a:spcAft>
                <a:spcPts val="0"/>
              </a:spcAft>
              <a:defRPr/>
            </a:pPr>
            <a:r>
              <a:rPr lang="lv-LV" altLang="lv-LV" sz="4000" dirty="0">
                <a:solidFill>
                  <a:schemeClr val="tx1">
                    <a:lumMod val="75000"/>
                    <a:lumOff val="25000"/>
                  </a:schemeClr>
                </a:solidFill>
                <a:cs typeface="Times New Roman" panose="02020603050405020304" pitchFamily="18" charset="0"/>
              </a:rPr>
              <a:t>Ko mācīt (</a:t>
            </a:r>
            <a:r>
              <a:rPr lang="lv-LV" altLang="lv-LV" sz="4000" dirty="0">
                <a:solidFill>
                  <a:schemeClr val="tx1"/>
                </a:solidFill>
                <a:cs typeface="Times New Roman" panose="02020603050405020304" pitchFamily="18" charset="0"/>
              </a:rPr>
              <a:t>5-9 g.)</a:t>
            </a:r>
            <a:r>
              <a:rPr lang="lv-LV" altLang="lv-LV" sz="4000" dirty="0">
                <a:solidFill>
                  <a:schemeClr val="tx1">
                    <a:lumMod val="75000"/>
                    <a:lumOff val="25000"/>
                  </a:schemeClr>
                </a:solidFill>
                <a:cs typeface="Times New Roman" panose="02020603050405020304" pitchFamily="18" charset="0"/>
              </a:rPr>
              <a:t>?</a:t>
            </a:r>
            <a:endParaRPr lang="en-US" altLang="lv-LV" sz="4000" dirty="0">
              <a:solidFill>
                <a:schemeClr val="tx1">
                  <a:lumMod val="75000"/>
                  <a:lumOff val="25000"/>
                </a:schemeClr>
              </a:solidFill>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0" y="966788"/>
          <a:ext cx="9144000" cy="5578476"/>
        </p:xfrm>
        <a:graphic>
          <a:graphicData uri="http://schemas.openxmlformats.org/drawingml/2006/table">
            <a:tbl>
              <a:tblPr>
                <a:tableStyleId>{21E4AEA4-8DFA-4A89-87EB-49C32662AFE0}</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5724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u="none" strike="noStrike" cap="none" normalizeH="0" baseline="0" dirty="0">
                          <a:ln>
                            <a:noFill/>
                          </a:ln>
                          <a:effectLst/>
                          <a:latin typeface="Calibri Light" panose="020F0302020204030204" pitchFamily="34" charset="0"/>
                          <a:cs typeface="Calibri Light" panose="020F0302020204030204" pitchFamily="34" charset="0"/>
                        </a:rPr>
                        <a:t>Pamatinformācija</a:t>
                      </a:r>
                      <a:endParaRPr kumimoji="0" lang="en-US" altLang="lv-LV" sz="24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732" marB="45732" horzOverflow="overflow">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u="none" strike="noStrike" cap="none" normalizeH="0" baseline="0" dirty="0">
                          <a:ln>
                            <a:noFill/>
                          </a:ln>
                          <a:effectLst/>
                          <a:latin typeface="Calibri Light" panose="020F0302020204030204" pitchFamily="34" charset="0"/>
                          <a:cs typeface="Calibri Light" panose="020F0302020204030204" pitchFamily="34" charset="0"/>
                        </a:rPr>
                        <a:t>Drošības informācija</a:t>
                      </a:r>
                      <a:endParaRPr kumimoji="0" lang="en-US" altLang="lv-LV" sz="24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732" marB="45732" horzOverflow="overflow">
                    <a:solidFill>
                      <a:schemeClr val="bg1"/>
                    </a:solidFill>
                  </a:tcPr>
                </a:tc>
                <a:extLst>
                  <a:ext uri="{0D108BD9-81ED-4DB2-BD59-A6C34878D82A}">
                    <a16:rowId xmlns:a16="http://schemas.microsoft.com/office/drawing/2014/main" val="10000"/>
                  </a:ext>
                </a:extLst>
              </a:tr>
              <a:tr h="13107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000" u="none" strike="noStrike" cap="none" normalizeH="0" baseline="0" dirty="0">
                          <a:ln>
                            <a:noFill/>
                          </a:ln>
                          <a:effectLst/>
                          <a:latin typeface="Calibri Light" panose="020F0302020204030204" pitchFamily="34" charset="0"/>
                          <a:cs typeface="Calibri Light" panose="020F0302020204030204" pitchFamily="34" charset="0"/>
                        </a:rPr>
                        <a:t>Zēnu un meiteņu ķermeņi mainās, kad viņi kļūst vecāki. </a:t>
                      </a:r>
                      <a:endParaRPr kumimoji="0" lang="en-US" altLang="lv-LV" sz="2000" b="0"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endParaRPr>
                    </a:p>
                  </a:txBody>
                  <a:tcPr marT="45732" marB="45732"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000" u="none" strike="noStrike" cap="none" normalizeH="0" baseline="0" dirty="0">
                          <a:ln>
                            <a:noFill/>
                          </a:ln>
                          <a:effectLst/>
                          <a:latin typeface="Calibri Light" panose="020F0302020204030204" pitchFamily="34" charset="0"/>
                          <a:cs typeface="Calibri Light" panose="020F0302020204030204" pitchFamily="34" charset="0"/>
                        </a:rPr>
                        <a:t>Seksuālā vardarbība ir tad, kad kāds pieskaras tavām intīmajām ķermeņa daļām vai liek pieskarties viņa, pat ja to dara Tev pazīstams cilvēks</a:t>
                      </a:r>
                      <a:endParaRPr kumimoji="0" lang="en-US" altLang="lv-LV" sz="2000" b="0"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endParaRPr>
                    </a:p>
                  </a:txBody>
                  <a:tcPr marT="45732" marB="45732" horzOverflow="overflow"/>
                </a:tc>
                <a:extLst>
                  <a:ext uri="{0D108BD9-81ED-4DB2-BD59-A6C34878D82A}">
                    <a16:rowId xmlns:a16="http://schemas.microsoft.com/office/drawing/2014/main" val="10001"/>
                  </a:ext>
                </a:extLst>
              </a:tr>
              <a:tr h="13107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000" u="none" strike="noStrike" cap="none" normalizeH="0" baseline="0" dirty="0">
                          <a:ln>
                            <a:noFill/>
                          </a:ln>
                          <a:effectLst/>
                          <a:latin typeface="Calibri Light" panose="020F0302020204030204" pitchFamily="34" charset="0"/>
                          <a:cs typeface="Calibri Light" panose="020F0302020204030204" pitchFamily="34" charset="0"/>
                        </a:rPr>
                        <a:t>Sniegt vecumam atbilstošas atbildes uz bērna jautājumiem par ķermeni un ķermeņa funkcijām, tai skaitā arī gaidāmajām izmaiņām pubertātes laikā.</a:t>
                      </a:r>
                      <a:endParaRPr kumimoji="0" lang="en-US" altLang="lv-LV" sz="2000" b="0"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endParaRPr>
                    </a:p>
                  </a:txBody>
                  <a:tcPr marT="45732" marB="45732"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000" u="none" strike="noStrike" cap="none" normalizeH="0" baseline="0" dirty="0">
                          <a:ln>
                            <a:noFill/>
                          </a:ln>
                          <a:effectLst/>
                          <a:latin typeface="Calibri Light" panose="020F0302020204030204" pitchFamily="34" charset="0"/>
                          <a:cs typeface="Calibri Light" panose="020F0302020204030204" pitchFamily="34" charset="0"/>
                        </a:rPr>
                        <a:t>Seksuālā vardarbība nekad nav bērna vaina</a:t>
                      </a:r>
                      <a:endParaRPr kumimoji="0" lang="en-US" altLang="lv-LV" sz="2000" b="0"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endParaRPr>
                    </a:p>
                  </a:txBody>
                  <a:tcPr marT="45732" marB="45732" horzOverflow="overflow"/>
                </a:tc>
                <a:extLst>
                  <a:ext uri="{0D108BD9-81ED-4DB2-BD59-A6C34878D82A}">
                    <a16:rowId xmlns:a16="http://schemas.microsoft.com/office/drawing/2014/main" val="10002"/>
                  </a:ext>
                </a:extLst>
              </a:tr>
              <a:tr h="13107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000" u="none" strike="noStrike" cap="none" normalizeH="0" baseline="0" dirty="0">
                          <a:ln>
                            <a:noFill/>
                          </a:ln>
                          <a:effectLst/>
                          <a:latin typeface="Calibri Light" panose="020F0302020204030204" pitchFamily="34" charset="0"/>
                          <a:cs typeface="Calibri Light" panose="020F0302020204030204" pitchFamily="34" charset="0"/>
                        </a:rPr>
                        <a:t>Aiztikt savas intīmās ķermeņa daļas ir patīkami, bet to vienmēr dara vienatnē</a:t>
                      </a:r>
                      <a:endParaRPr kumimoji="0" lang="en-US" altLang="lv-LV" sz="2000" b="0"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endParaRPr>
                    </a:p>
                  </a:txBody>
                  <a:tcPr marT="45732" marB="45732"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000" u="none" strike="noStrike" cap="none" normalizeH="0" baseline="0" dirty="0">
                          <a:ln>
                            <a:noFill/>
                          </a:ln>
                          <a:effectLst/>
                          <a:latin typeface="Calibri Light" panose="020F0302020204030204" pitchFamily="34" charset="0"/>
                          <a:cs typeface="Calibri Light" panose="020F0302020204030204" pitchFamily="34" charset="0"/>
                        </a:rPr>
                        <a:t>Ja kāds pieaugušais vēlas, lai tu viņam ej līdzi, tad skrien prom un izstāsti kādam, kuram uzticies (vecākiem, skolotājam, policistam).</a:t>
                      </a:r>
                      <a:endParaRPr kumimoji="0" lang="en-US" altLang="lv-LV" sz="2000" b="0"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endParaRPr>
                    </a:p>
                  </a:txBody>
                  <a:tcPr marT="45732" marB="45732" horzOverflow="overflow"/>
                </a:tc>
                <a:extLst>
                  <a:ext uri="{0D108BD9-81ED-4DB2-BD59-A6C34878D82A}">
                    <a16:rowId xmlns:a16="http://schemas.microsoft.com/office/drawing/2014/main" val="10003"/>
                  </a:ext>
                </a:extLst>
              </a:tr>
              <a:tr h="118908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000" u="none" strike="noStrike" cap="none" normalizeH="0" baseline="0">
                          <a:ln>
                            <a:noFill/>
                          </a:ln>
                          <a:effectLst/>
                          <a:latin typeface="Calibri Light" panose="020F0302020204030204" pitchFamily="34" charset="0"/>
                          <a:cs typeface="Calibri Light" panose="020F0302020204030204" pitchFamily="34" charset="0"/>
                        </a:rPr>
                        <a:t>Noteikumi par personīgām robežām (privātās ķermeņa daļas tur apslēptas, citu bērnu intīmās ķermeņa daļas neaiztiek)</a:t>
                      </a:r>
                      <a:endParaRPr kumimoji="0" lang="en-US" altLang="lv-LV" sz="2000" b="0" i="0" u="none" strike="noStrike" cap="none" normalizeH="0" baseline="0">
                        <a:ln>
                          <a:noFill/>
                        </a:ln>
                        <a:solidFill>
                          <a:srgbClr val="000000"/>
                        </a:solidFill>
                        <a:effectLst/>
                        <a:latin typeface="Calibri Light" panose="020F0302020204030204" pitchFamily="34" charset="0"/>
                        <a:cs typeface="Calibri Light" panose="020F0302020204030204" pitchFamily="34" charset="0"/>
                      </a:endParaRPr>
                    </a:p>
                  </a:txBody>
                  <a:tcPr marT="45732" marB="45732"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000" u="none" strike="noStrike" cap="none" normalizeH="0" baseline="0" dirty="0">
                          <a:ln>
                            <a:noFill/>
                          </a:ln>
                          <a:effectLst/>
                          <a:latin typeface="Calibri Light" panose="020F0302020204030204" pitchFamily="34" charset="0"/>
                          <a:cs typeface="Calibri Light" panose="020F0302020204030204" pitchFamily="34" charset="0"/>
                        </a:rPr>
                        <a:t>Vienmēr izstāsti sliktos noslēpumus</a:t>
                      </a:r>
                      <a:endParaRPr kumimoji="0" lang="en-US" altLang="lv-LV" sz="2000" b="0"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endParaRPr>
                    </a:p>
                  </a:txBody>
                  <a:tcPr marT="45732" marB="45732"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936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
                                        <p:tgtEl>
                                          <p:spTgt spid="2969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457200" y="242888"/>
            <a:ext cx="8229600" cy="692150"/>
          </a:xfrm>
        </p:spPr>
        <p:txBody>
          <a:bodyPr/>
          <a:lstStyle/>
          <a:p>
            <a:pPr eaLnBrk="1" fontAlgn="auto" hangingPunct="1">
              <a:spcAft>
                <a:spcPts val="0"/>
              </a:spcAft>
              <a:defRPr/>
            </a:pPr>
            <a:r>
              <a:rPr lang="lv-LV" altLang="lv-LV" sz="4000" dirty="0">
                <a:solidFill>
                  <a:schemeClr val="tx1">
                    <a:lumMod val="75000"/>
                    <a:lumOff val="25000"/>
                  </a:schemeClr>
                </a:solidFill>
                <a:cs typeface="Times New Roman" panose="02020603050405020304" pitchFamily="18" charset="0"/>
              </a:rPr>
              <a:t>Ko mācīt </a:t>
            </a:r>
            <a:r>
              <a:rPr lang="lv-LV" altLang="lv-LV" sz="4000" dirty="0">
                <a:solidFill>
                  <a:schemeClr val="tx1">
                    <a:lumMod val="75000"/>
                    <a:lumOff val="25000"/>
                  </a:schemeClr>
                </a:solidFill>
              </a:rPr>
              <a:t>(</a:t>
            </a:r>
            <a:r>
              <a:rPr lang="lv-LV" altLang="lv-LV" sz="4000" dirty="0">
                <a:solidFill>
                  <a:schemeClr val="tx1"/>
                </a:solidFill>
              </a:rPr>
              <a:t>9-13 g.</a:t>
            </a:r>
            <a:r>
              <a:rPr lang="lv-LV" altLang="lv-LV" sz="4000" dirty="0">
                <a:solidFill>
                  <a:schemeClr val="tx1"/>
                </a:solidFill>
                <a:cs typeface="Times New Roman" panose="02020603050405020304" pitchFamily="18" charset="0"/>
              </a:rPr>
              <a:t>)</a:t>
            </a:r>
            <a:r>
              <a:rPr lang="lv-LV" altLang="lv-LV" sz="4000" dirty="0">
                <a:solidFill>
                  <a:schemeClr val="tx1">
                    <a:lumMod val="75000"/>
                    <a:lumOff val="25000"/>
                  </a:schemeClr>
                </a:solidFill>
                <a:cs typeface="Times New Roman" panose="02020603050405020304" pitchFamily="18" charset="0"/>
              </a:rPr>
              <a:t>?</a:t>
            </a:r>
            <a:endParaRPr lang="en-US" altLang="lv-LV" sz="4000" dirty="0">
              <a:solidFill>
                <a:schemeClr val="tx1">
                  <a:lumMod val="75000"/>
                  <a:lumOff val="25000"/>
                </a:schemeClr>
              </a:solidFill>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0" y="966788"/>
          <a:ext cx="9144000" cy="5335587"/>
        </p:xfrm>
        <a:graphic>
          <a:graphicData uri="http://schemas.openxmlformats.org/drawingml/2006/table">
            <a:tbl>
              <a:tblPr>
                <a:tableStyleId>{21E4AEA4-8DFA-4A89-87EB-49C32662AFE0}</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5725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u="none" strike="noStrike" cap="none" normalizeH="0" baseline="0" dirty="0">
                          <a:ln>
                            <a:noFill/>
                          </a:ln>
                          <a:effectLst/>
                          <a:latin typeface="Calibri Light" panose="020F0302020204030204" pitchFamily="34" charset="0"/>
                          <a:cs typeface="Calibri Light" panose="020F0302020204030204" pitchFamily="34" charset="0"/>
                        </a:rPr>
                        <a:t>Pamatinformācija</a:t>
                      </a:r>
                      <a:endParaRPr kumimoji="0" lang="en-US" altLang="lv-LV" sz="24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734" marB="45734" horzOverflow="overflow">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u="none" strike="noStrike" cap="none" normalizeH="0" baseline="0" dirty="0">
                          <a:ln>
                            <a:noFill/>
                          </a:ln>
                          <a:effectLst/>
                          <a:latin typeface="Calibri Light" panose="020F0302020204030204" pitchFamily="34" charset="0"/>
                          <a:cs typeface="Calibri Light" panose="020F0302020204030204" pitchFamily="34" charset="0"/>
                        </a:rPr>
                        <a:t>Drošības informācija</a:t>
                      </a:r>
                      <a:endParaRPr kumimoji="0" lang="en-US" altLang="lv-LV" sz="24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734" marB="45734" horzOverflow="overflow">
                    <a:solidFill>
                      <a:schemeClr val="bg1"/>
                    </a:solidFill>
                  </a:tcPr>
                </a:tc>
                <a:extLst>
                  <a:ext uri="{0D108BD9-81ED-4DB2-BD59-A6C34878D82A}">
                    <a16:rowId xmlns:a16="http://schemas.microsoft.com/office/drawing/2014/main" val="10000"/>
                  </a:ext>
                </a:extLst>
              </a:tr>
              <a:tr h="1240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2400" b="0" u="none" strike="noStrike" kern="1200" cap="none" normalizeH="0" baseline="0" dirty="0">
                          <a:ln>
                            <a:noFill/>
                          </a:ln>
                          <a:effectLst/>
                          <a:latin typeface="Calibri Light" panose="020F0302020204030204" pitchFamily="34" charset="0"/>
                          <a:cs typeface="Calibri Light" panose="020F0302020204030204" pitchFamily="34" charset="0"/>
                        </a:rPr>
                        <a:t>Kā tikt galā ar izmaiņām pubertātes laikā</a:t>
                      </a:r>
                      <a:endParaRPr kumimoji="0" lang="en-US" sz="2400" b="0" u="none" strike="noStrike" kern="1200" cap="none" normalizeH="0" baseline="0" dirty="0">
                        <a:ln>
                          <a:noFill/>
                        </a:ln>
                        <a:solidFill>
                          <a:schemeClr val="tx1"/>
                        </a:solidFill>
                        <a:effectLst/>
                        <a:latin typeface="Calibri Light" panose="020F0302020204030204" pitchFamily="34" charset="0"/>
                        <a:ea typeface="+mn-ea"/>
                        <a:cs typeface="Calibri Light" panose="020F0302020204030204" pitchFamily="34" charset="0"/>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2400" b="0" u="none" strike="noStrike" kern="1200" cap="none" normalizeH="0" baseline="0" dirty="0">
                          <a:ln>
                            <a:noFill/>
                          </a:ln>
                          <a:effectLst/>
                          <a:latin typeface="Calibri Light" panose="020F0302020204030204" pitchFamily="34" charset="0"/>
                          <a:cs typeface="Calibri Light" panose="020F0302020204030204" pitchFamily="34" charset="0"/>
                        </a:rPr>
                        <a:t>Seksuālā vardarbība var būt saistīta ar pieskārieniem, bet var būt arī bez tiem</a:t>
                      </a:r>
                      <a:endParaRPr kumimoji="0" lang="en-US" sz="2400" b="0" u="none" strike="noStrike" kern="1200" cap="none" normalizeH="0" baseline="0" dirty="0">
                        <a:ln>
                          <a:noFill/>
                        </a:ln>
                        <a:solidFill>
                          <a:schemeClr val="tx1"/>
                        </a:solidFill>
                        <a:effectLst/>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10001"/>
                  </a:ext>
                </a:extLst>
              </a:tr>
              <a:tr h="12242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2400" b="0" u="none" strike="noStrike" kern="1200" cap="none" normalizeH="0" baseline="0" dirty="0">
                          <a:ln>
                            <a:noFill/>
                          </a:ln>
                          <a:effectLst/>
                          <a:latin typeface="Calibri Light" panose="020F0302020204030204" pitchFamily="34" charset="0"/>
                          <a:cs typeface="Calibri Light" panose="020F0302020204030204" pitchFamily="34" charset="0"/>
                        </a:rPr>
                        <a:t>Pamati par reprodukciju, grūtniecību un bērnu piedzimšanu</a:t>
                      </a:r>
                      <a:endParaRPr kumimoji="0" lang="en-US" sz="2400" b="0" u="none" strike="noStrike" kern="1200" cap="none" normalizeH="0" baseline="0" dirty="0">
                        <a:ln>
                          <a:noFill/>
                        </a:ln>
                        <a:solidFill>
                          <a:schemeClr val="tx1"/>
                        </a:solidFill>
                        <a:effectLst/>
                        <a:latin typeface="Calibri Light" panose="020F0302020204030204" pitchFamily="34" charset="0"/>
                        <a:ea typeface="+mn-ea"/>
                        <a:cs typeface="Calibri Light" panose="020F0302020204030204" pitchFamily="34" charset="0"/>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2400" b="0" u="none" strike="noStrike" kern="1200" cap="none" normalizeH="0" baseline="0" dirty="0">
                          <a:ln>
                            <a:noFill/>
                          </a:ln>
                          <a:solidFill>
                            <a:schemeClr val="tx1"/>
                          </a:solidFill>
                          <a:effectLst/>
                          <a:latin typeface="Calibri Light" panose="020F0302020204030204" pitchFamily="34" charset="0"/>
                          <a:ea typeface="+mn-ea"/>
                          <a:cs typeface="Calibri Light" panose="020F0302020204030204" pitchFamily="34" charset="0"/>
                        </a:rPr>
                        <a:t>Kā parūpēties par drošību satiekoties ar cilvēkiem dzīvē vai internetā</a:t>
                      </a:r>
                      <a:endParaRPr kumimoji="0" lang="en-US" sz="2400" b="0" u="none" strike="noStrike" kern="1200" cap="none" normalizeH="0" baseline="0" dirty="0">
                        <a:ln>
                          <a:noFill/>
                        </a:ln>
                        <a:solidFill>
                          <a:schemeClr val="tx1"/>
                        </a:solidFill>
                        <a:effectLst/>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10002"/>
                  </a:ext>
                </a:extLst>
              </a:tr>
              <a:tr h="122423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v-LV" sz="2400" b="0" u="none" strike="noStrike" kern="1200" cap="none" normalizeH="0" baseline="0" dirty="0">
                          <a:ln>
                            <a:noFill/>
                          </a:ln>
                          <a:solidFill>
                            <a:schemeClr val="dk1"/>
                          </a:solidFill>
                          <a:effectLst/>
                          <a:latin typeface="Calibri Light" panose="020F0302020204030204" pitchFamily="34" charset="0"/>
                          <a:ea typeface="+mn-ea"/>
                          <a:cs typeface="Calibri Light" panose="020F0302020204030204" pitchFamily="34" charset="0"/>
                        </a:rPr>
                        <a:t>Prezervatīvs kā galvenā kontracepcija.</a:t>
                      </a:r>
                      <a:endParaRPr kumimoji="0" lang="en-US" sz="2400" b="0" u="none" strike="noStrike" kern="1200" cap="none" normalizeH="0" baseline="0" dirty="0">
                        <a:ln>
                          <a:noFill/>
                        </a:ln>
                        <a:solidFill>
                          <a:schemeClr val="dk1"/>
                        </a:solidFill>
                        <a:effectLst/>
                        <a:latin typeface="Calibri Light" panose="020F0302020204030204" pitchFamily="34" charset="0"/>
                        <a:ea typeface="+mn-ea"/>
                        <a:cs typeface="Calibri Light" panose="020F0302020204030204" pitchFamily="34" charset="0"/>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2400" b="0" u="none" strike="noStrike" kern="1200" cap="none" normalizeH="0" baseline="0" dirty="0">
                          <a:ln>
                            <a:noFill/>
                          </a:ln>
                          <a:solidFill>
                            <a:schemeClr val="tx1"/>
                          </a:solidFill>
                          <a:effectLst/>
                          <a:latin typeface="Calibri Light" panose="020F0302020204030204" pitchFamily="34" charset="0"/>
                          <a:ea typeface="+mn-ea"/>
                          <a:cs typeface="Calibri Light" panose="020F0302020204030204" pitchFamily="34" charset="0"/>
                        </a:rPr>
                        <a:t>Palikšanas divatā noteikumi ar pretējā dzimuma vienaudzi.</a:t>
                      </a:r>
                      <a:endParaRPr kumimoji="0" lang="en-US" sz="2400" b="0" u="none" strike="noStrike" kern="1200" cap="none" normalizeH="0" baseline="0" dirty="0">
                        <a:ln>
                          <a:noFill/>
                        </a:ln>
                        <a:solidFill>
                          <a:schemeClr val="tx1"/>
                        </a:solidFill>
                        <a:effectLst/>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10003"/>
                  </a:ext>
                </a:extLst>
              </a:tr>
              <a:tr h="118913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v-LV" sz="2400" b="0" u="none" strike="noStrike" kern="1200" cap="none" normalizeH="0" baseline="0" dirty="0">
                          <a:ln>
                            <a:noFill/>
                          </a:ln>
                          <a:solidFill>
                            <a:schemeClr val="dk1"/>
                          </a:solidFill>
                          <a:effectLst/>
                          <a:latin typeface="Calibri Light" panose="020F0302020204030204" pitchFamily="34" charset="0"/>
                          <a:ea typeface="+mn-ea"/>
                          <a:cs typeface="Calibri Light" panose="020F0302020204030204" pitchFamily="34" charset="0"/>
                        </a:rPr>
                        <a:t>Masturbēšana ir plaši izplatīta un nav saistīta ar problēmām tālākajā dzīvē, taču tai ir jānotiek privāti</a:t>
                      </a:r>
                      <a:endParaRPr kumimoji="0" lang="en-US" sz="2400" b="0" u="none" strike="noStrike" kern="1200" cap="none" normalizeH="0" baseline="0" dirty="0">
                        <a:ln>
                          <a:noFill/>
                        </a:ln>
                        <a:solidFill>
                          <a:schemeClr val="dk1"/>
                        </a:solidFill>
                        <a:effectLst/>
                        <a:latin typeface="Calibri Light" panose="020F0302020204030204" pitchFamily="34" charset="0"/>
                        <a:ea typeface="+mn-ea"/>
                        <a:cs typeface="Calibri Light" panose="020F0302020204030204" pitchFamily="34" charset="0"/>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u="none" strike="noStrike" kern="1200" cap="none" normalizeH="0" baseline="0" dirty="0">
                        <a:ln>
                          <a:noFill/>
                        </a:ln>
                        <a:solidFill>
                          <a:schemeClr val="tx1"/>
                        </a:solidFill>
                        <a:effectLst/>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7248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
                                        <p:tgtEl>
                                          <p:spTgt spid="2969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457200" y="242888"/>
            <a:ext cx="8229600" cy="692150"/>
          </a:xfrm>
        </p:spPr>
        <p:txBody>
          <a:bodyPr/>
          <a:lstStyle/>
          <a:p>
            <a:pPr eaLnBrk="1" fontAlgn="auto" hangingPunct="1">
              <a:spcAft>
                <a:spcPts val="0"/>
              </a:spcAft>
              <a:defRPr/>
            </a:pPr>
            <a:r>
              <a:rPr lang="lv-LV" altLang="lv-LV" sz="4000" dirty="0">
                <a:solidFill>
                  <a:schemeClr val="tx1">
                    <a:lumMod val="75000"/>
                    <a:lumOff val="25000"/>
                  </a:schemeClr>
                </a:solidFill>
                <a:cs typeface="Times New Roman" panose="02020603050405020304" pitchFamily="18" charset="0"/>
              </a:rPr>
              <a:t>Ko mācīt </a:t>
            </a:r>
            <a:r>
              <a:rPr lang="lv-LV" altLang="lv-LV" sz="4000" dirty="0">
                <a:solidFill>
                  <a:schemeClr val="tx1">
                    <a:lumMod val="75000"/>
                    <a:lumOff val="25000"/>
                  </a:schemeClr>
                </a:solidFill>
              </a:rPr>
              <a:t>(</a:t>
            </a:r>
            <a:r>
              <a:rPr lang="lv-LV" altLang="lv-LV" sz="4000" dirty="0">
                <a:solidFill>
                  <a:schemeClr val="tx1"/>
                </a:solidFill>
              </a:rPr>
              <a:t>13-18 g.</a:t>
            </a:r>
            <a:r>
              <a:rPr lang="lv-LV" altLang="lv-LV" sz="4000" dirty="0">
                <a:solidFill>
                  <a:schemeClr val="tx1"/>
                </a:solidFill>
                <a:cs typeface="Times New Roman" panose="02020603050405020304" pitchFamily="18" charset="0"/>
              </a:rPr>
              <a:t>)</a:t>
            </a:r>
            <a:r>
              <a:rPr lang="lv-LV" altLang="lv-LV" sz="4000" dirty="0">
                <a:solidFill>
                  <a:schemeClr val="tx1">
                    <a:lumMod val="75000"/>
                    <a:lumOff val="25000"/>
                  </a:schemeClr>
                </a:solidFill>
                <a:cs typeface="Times New Roman" panose="02020603050405020304" pitchFamily="18" charset="0"/>
              </a:rPr>
              <a:t>?</a:t>
            </a:r>
            <a:endParaRPr lang="en-US" altLang="lv-LV" sz="4000" dirty="0">
              <a:solidFill>
                <a:schemeClr val="tx1">
                  <a:lumMod val="75000"/>
                  <a:lumOff val="25000"/>
                </a:schemeClr>
              </a:solidFill>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0274290"/>
              </p:ext>
            </p:extLst>
          </p:nvPr>
        </p:nvGraphicFramePr>
        <p:xfrm>
          <a:off x="0" y="966788"/>
          <a:ext cx="9144000" cy="5335587"/>
        </p:xfrm>
        <a:graphic>
          <a:graphicData uri="http://schemas.openxmlformats.org/drawingml/2006/table">
            <a:tbl>
              <a:tblPr>
                <a:tableStyleId>{21E4AEA4-8DFA-4A89-87EB-49C32662AFE0}</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5725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u="none" strike="noStrike" cap="none" normalizeH="0" baseline="0" dirty="0">
                          <a:ln>
                            <a:noFill/>
                          </a:ln>
                          <a:effectLst/>
                          <a:latin typeface="Calibri Light" panose="020F0302020204030204" pitchFamily="34" charset="0"/>
                          <a:cs typeface="Calibri Light" panose="020F0302020204030204" pitchFamily="34" charset="0"/>
                        </a:rPr>
                        <a:t>Pamatinformācija</a:t>
                      </a:r>
                      <a:endParaRPr kumimoji="0" lang="en-US" altLang="lv-LV" sz="24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734" marB="45734" horzOverflow="overflow">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lv-LV" sz="2400" b="1" u="none" strike="noStrike" cap="none" normalizeH="0" baseline="0" dirty="0">
                          <a:ln>
                            <a:noFill/>
                          </a:ln>
                          <a:effectLst/>
                          <a:latin typeface="Calibri Light" panose="020F0302020204030204" pitchFamily="34" charset="0"/>
                          <a:cs typeface="Calibri Light" panose="020F0302020204030204" pitchFamily="34" charset="0"/>
                        </a:rPr>
                        <a:t>Drošības informācija</a:t>
                      </a:r>
                      <a:endParaRPr kumimoji="0" lang="en-US" altLang="lv-LV" sz="24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marT="45734" marB="45734" horzOverflow="overflow">
                    <a:solidFill>
                      <a:schemeClr val="bg1"/>
                    </a:solidFill>
                  </a:tcPr>
                </a:tc>
                <a:extLst>
                  <a:ext uri="{0D108BD9-81ED-4DB2-BD59-A6C34878D82A}">
                    <a16:rowId xmlns:a16="http://schemas.microsoft.com/office/drawing/2014/main" val="10000"/>
                  </a:ext>
                </a:extLst>
              </a:tr>
              <a:tr h="1240727">
                <a:tc>
                  <a:txBody>
                    <a:bodyPr/>
                    <a:lstStyle/>
                    <a:p>
                      <a:r>
                        <a:rPr lang="lv-LV" sz="2400" dirty="0">
                          <a:latin typeface="Calibri Light" panose="020F0302020204030204" pitchFamily="34" charset="0"/>
                          <a:cs typeface="Calibri Light" panose="020F0302020204030204" pitchFamily="34" charset="0"/>
                        </a:rPr>
                        <a:t>Padziļināta informācija par reprodukciju, grūtniecību un bērnu piedzimšanu</a:t>
                      </a:r>
                      <a:endParaRPr lang="en-US" sz="2400" dirty="0">
                        <a:latin typeface="Calibri Light" panose="020F0302020204030204" pitchFamily="34" charset="0"/>
                        <a:cs typeface="Calibri Light" panose="020F0302020204030204" pitchFamily="34" charset="0"/>
                      </a:endParaRPr>
                    </a:p>
                  </a:txBody>
                  <a:tcPr marT="45728" marB="45728"/>
                </a:tc>
                <a:tc>
                  <a:txBody>
                    <a:bodyPr/>
                    <a:lstStyle/>
                    <a:p>
                      <a:r>
                        <a:rPr lang="lv-LV" sz="2400" dirty="0">
                          <a:latin typeface="Calibri Light" panose="020F0302020204030204" pitchFamily="34" charset="0"/>
                          <a:cs typeface="Calibri Light" panose="020F0302020204030204" pitchFamily="34" charset="0"/>
                        </a:rPr>
                        <a:t>Vardarbība attiecībās</a:t>
                      </a:r>
                      <a:r>
                        <a:rPr lang="lv-LV" sz="2400" baseline="0" dirty="0">
                          <a:latin typeface="Calibri Light" panose="020F0302020204030204" pitchFamily="34" charset="0"/>
                          <a:cs typeface="Calibri Light" panose="020F0302020204030204" pitchFamily="34" charset="0"/>
                        </a:rPr>
                        <a:t> gan dzīvē, gan internetā</a:t>
                      </a:r>
                      <a:endParaRPr lang="en-US" sz="2400" dirty="0">
                        <a:latin typeface="Calibri Light" panose="020F0302020204030204" pitchFamily="34" charset="0"/>
                        <a:cs typeface="Calibri Light" panose="020F0302020204030204" pitchFamily="34" charset="0"/>
                      </a:endParaRPr>
                    </a:p>
                  </a:txBody>
                  <a:tcPr marT="45728" marB="45728"/>
                </a:tc>
                <a:extLst>
                  <a:ext uri="{0D108BD9-81ED-4DB2-BD59-A6C34878D82A}">
                    <a16:rowId xmlns:a16="http://schemas.microsoft.com/office/drawing/2014/main" val="10001"/>
                  </a:ext>
                </a:extLst>
              </a:tr>
              <a:tr h="1224236">
                <a:tc>
                  <a:txBody>
                    <a:bodyPr/>
                    <a:lstStyle/>
                    <a:p>
                      <a:r>
                        <a:rPr lang="lv-LV" sz="2400" dirty="0">
                          <a:latin typeface="Calibri Light" panose="020F0302020204030204" pitchFamily="34" charset="0"/>
                          <a:cs typeface="Calibri Light" panose="020F0302020204030204" pitchFamily="34" charset="0"/>
                        </a:rPr>
                        <a:t>Seksuālās aktivitātes riski (grūtniecība, ST</a:t>
                      </a:r>
                      <a:r>
                        <a:rPr lang="en-US" sz="2400" dirty="0">
                          <a:latin typeface="Calibri Light" panose="020F0302020204030204" pitchFamily="34" charset="0"/>
                          <a:cs typeface="Calibri Light" panose="020F0302020204030204" pitchFamily="34" charset="0"/>
                        </a:rPr>
                        <a:t>I</a:t>
                      </a:r>
                      <a:r>
                        <a:rPr lang="lv-LV" sz="2400" dirty="0">
                          <a:latin typeface="Calibri Light" panose="020F0302020204030204" pitchFamily="34" charset="0"/>
                          <a:cs typeface="Calibri Light" panose="020F0302020204030204" pitchFamily="34" charset="0"/>
                        </a:rPr>
                        <a:t>)</a:t>
                      </a:r>
                      <a:endParaRPr lang="en-US" sz="2400" dirty="0">
                        <a:latin typeface="Calibri Light" panose="020F0302020204030204" pitchFamily="34" charset="0"/>
                        <a:cs typeface="Calibri Light" panose="020F0302020204030204" pitchFamily="34" charset="0"/>
                      </a:endParaRPr>
                    </a:p>
                  </a:txBody>
                  <a:tcPr marT="45728" marB="45728"/>
                </a:tc>
                <a:tc>
                  <a:txBody>
                    <a:bodyPr/>
                    <a:lstStyle/>
                    <a:p>
                      <a:r>
                        <a:rPr lang="lv-LV" sz="2400" dirty="0">
                          <a:latin typeface="Calibri Light" panose="020F0302020204030204" pitchFamily="34" charset="0"/>
                          <a:cs typeface="Calibri Light" panose="020F0302020204030204" pitchFamily="34" charset="0"/>
                        </a:rPr>
                        <a:t>Kā apzināties un izvairīties no riskantām sociālām situācijām</a:t>
                      </a:r>
                      <a:endParaRPr lang="en-US" sz="2400" dirty="0">
                        <a:latin typeface="Calibri Light" panose="020F0302020204030204" pitchFamily="34" charset="0"/>
                        <a:cs typeface="Calibri Light" panose="020F0302020204030204" pitchFamily="34" charset="0"/>
                      </a:endParaRPr>
                    </a:p>
                  </a:txBody>
                  <a:tcPr marT="45728" marB="45728"/>
                </a:tc>
                <a:extLst>
                  <a:ext uri="{0D108BD9-81ED-4DB2-BD59-A6C34878D82A}">
                    <a16:rowId xmlns:a16="http://schemas.microsoft.com/office/drawing/2014/main" val="10002"/>
                  </a:ext>
                </a:extLst>
              </a:tr>
              <a:tr h="1224236">
                <a:tc>
                  <a:txBody>
                    <a:bodyPr/>
                    <a:lstStyle/>
                    <a:p>
                      <a:r>
                        <a:rPr lang="lv-LV" sz="2400" dirty="0">
                          <a:latin typeface="Calibri Light" panose="020F0302020204030204" pitchFamily="34" charset="0"/>
                          <a:cs typeface="Calibri Light" panose="020F0302020204030204" pitchFamily="34" charset="0"/>
                        </a:rPr>
                        <a:t>Pamati par kontracepciju</a:t>
                      </a:r>
                      <a:endParaRPr lang="en-US" sz="2400" dirty="0">
                        <a:latin typeface="Calibri Light" panose="020F0302020204030204" pitchFamily="34" charset="0"/>
                        <a:cs typeface="Calibri Light" panose="020F0302020204030204" pitchFamily="34" charset="0"/>
                      </a:endParaRPr>
                    </a:p>
                  </a:txBody>
                  <a:tcPr marT="45728" marB="45728"/>
                </a:tc>
                <a:tc>
                  <a:txBody>
                    <a:bodyPr/>
                    <a:lstStyle/>
                    <a:p>
                      <a:r>
                        <a:rPr lang="lv-LV" sz="2400" dirty="0">
                          <a:latin typeface="Calibri Light" panose="020F0302020204030204" pitchFamily="34" charset="0"/>
                          <a:cs typeface="Calibri Light" panose="020F0302020204030204" pitchFamily="34" charset="0"/>
                        </a:rPr>
                        <a:t>Randiņu noteikumi</a:t>
                      </a:r>
                      <a:endParaRPr lang="en-US" sz="2400" dirty="0">
                        <a:latin typeface="Calibri Light" panose="020F0302020204030204" pitchFamily="34" charset="0"/>
                        <a:cs typeface="Calibri Light" panose="020F0302020204030204" pitchFamily="34" charset="0"/>
                      </a:endParaRPr>
                    </a:p>
                  </a:txBody>
                  <a:tcPr marT="45728" marB="45728"/>
                </a:tc>
                <a:extLst>
                  <a:ext uri="{0D108BD9-81ED-4DB2-BD59-A6C34878D82A}">
                    <a16:rowId xmlns:a16="http://schemas.microsoft.com/office/drawing/2014/main" val="10003"/>
                  </a:ext>
                </a:extLst>
              </a:tr>
              <a:tr h="1189131">
                <a:tc>
                  <a:txBody>
                    <a:bodyPr/>
                    <a:lstStyle/>
                    <a:p>
                      <a:r>
                        <a:rPr lang="lv-LV" sz="2400" dirty="0">
                          <a:latin typeface="Calibri Light" panose="020F0302020204030204" pitchFamily="34" charset="0"/>
                          <a:cs typeface="Calibri Light" panose="020F0302020204030204" pitchFamily="34" charset="0"/>
                        </a:rPr>
                        <a:t>Piekrišana seksuālām attiecībām no 16 </a:t>
                      </a:r>
                      <a:r>
                        <a:rPr lang="lv-LV" sz="2400" dirty="0" err="1">
                          <a:latin typeface="Calibri Light" panose="020F0302020204030204" pitchFamily="34" charset="0"/>
                          <a:cs typeface="Calibri Light" panose="020F0302020204030204" pitchFamily="34" charset="0"/>
                        </a:rPr>
                        <a:t>g.vecuma</a:t>
                      </a:r>
                      <a:endParaRPr lang="en-US" sz="2400" dirty="0">
                        <a:latin typeface="Calibri Light" panose="020F0302020204030204" pitchFamily="34" charset="0"/>
                        <a:cs typeface="Calibri Light" panose="020F0302020204030204" pitchFamily="34" charset="0"/>
                      </a:endParaRPr>
                    </a:p>
                  </a:txBody>
                  <a:tcPr marT="45728" marB="45728"/>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u="none" strike="noStrike" kern="1200" cap="none" normalizeH="0" baseline="0" dirty="0">
                        <a:ln>
                          <a:noFill/>
                        </a:ln>
                        <a:solidFill>
                          <a:schemeClr val="tx1"/>
                        </a:solidFill>
                        <a:effectLst/>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579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
                                        <p:tgtEl>
                                          <p:spTgt spid="2969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Izaicinājumi</a:t>
            </a:r>
            <a:r>
              <a:rPr lang="en-US" dirty="0"/>
              <a:t> </a:t>
            </a:r>
            <a:r>
              <a:rPr lang="en-US" dirty="0" err="1"/>
              <a:t>sociālajā</a:t>
            </a:r>
            <a:r>
              <a:rPr lang="en-US" dirty="0"/>
              <a:t> </a:t>
            </a:r>
            <a:r>
              <a:rPr lang="en-US" dirty="0" err="1"/>
              <a:t>darbā</a:t>
            </a:r>
            <a:endParaRPr lang="lv-LV" dirty="0"/>
          </a:p>
        </p:txBody>
      </p:sp>
      <p:sp>
        <p:nvSpPr>
          <p:cNvPr id="3" name="Content Placeholder 2"/>
          <p:cNvSpPr>
            <a:spLocks noGrp="1"/>
          </p:cNvSpPr>
          <p:nvPr>
            <p:ph idx="1"/>
          </p:nvPr>
        </p:nvSpPr>
        <p:spPr/>
        <p:txBody>
          <a:bodyPr/>
          <a:lstStyle/>
          <a:p>
            <a:r>
              <a:rPr lang="en-US" dirty="0"/>
              <a:t>1.Kā </a:t>
            </a:r>
            <a:r>
              <a:rPr lang="en-US" dirty="0" err="1"/>
              <a:t>atpazīt</a:t>
            </a:r>
            <a:r>
              <a:rPr lang="en-US" dirty="0"/>
              <a:t> </a:t>
            </a:r>
            <a:r>
              <a:rPr lang="en-US" dirty="0" err="1"/>
              <a:t>seksuālas</a:t>
            </a:r>
            <a:r>
              <a:rPr lang="en-US" dirty="0"/>
              <a:t> </a:t>
            </a:r>
            <a:r>
              <a:rPr lang="en-US" dirty="0" err="1"/>
              <a:t>vardarbības</a:t>
            </a:r>
            <a:r>
              <a:rPr lang="en-US" dirty="0"/>
              <a:t> </a:t>
            </a:r>
            <a:r>
              <a:rPr lang="en-US" dirty="0" err="1"/>
              <a:t>pret</a:t>
            </a:r>
            <a:r>
              <a:rPr lang="en-US" dirty="0"/>
              <a:t> </a:t>
            </a:r>
            <a:r>
              <a:rPr lang="en-US" dirty="0" err="1"/>
              <a:t>bērnu</a:t>
            </a:r>
            <a:r>
              <a:rPr lang="en-US" dirty="0"/>
              <a:t> </a:t>
            </a:r>
            <a:r>
              <a:rPr lang="en-US" dirty="0" err="1"/>
              <a:t>riskus</a:t>
            </a:r>
            <a:r>
              <a:rPr lang="en-US" dirty="0"/>
              <a:t>;</a:t>
            </a:r>
          </a:p>
          <a:p>
            <a:r>
              <a:rPr lang="en-US" dirty="0"/>
              <a:t>2.Kā </a:t>
            </a:r>
            <a:r>
              <a:rPr lang="en-US" dirty="0" err="1"/>
              <a:t>atšķirt</a:t>
            </a:r>
            <a:r>
              <a:rPr lang="en-US" dirty="0"/>
              <a:t> </a:t>
            </a:r>
            <a:r>
              <a:rPr lang="en-US" dirty="0" err="1"/>
              <a:t>bīstamu</a:t>
            </a:r>
            <a:r>
              <a:rPr lang="en-US" dirty="0"/>
              <a:t> </a:t>
            </a:r>
            <a:r>
              <a:rPr lang="en-US" dirty="0" err="1"/>
              <a:t>bērna</a:t>
            </a:r>
            <a:r>
              <a:rPr lang="en-US" dirty="0"/>
              <a:t> </a:t>
            </a:r>
            <a:r>
              <a:rPr lang="en-US" dirty="0" err="1"/>
              <a:t>seksuālu</a:t>
            </a:r>
            <a:r>
              <a:rPr lang="en-US" dirty="0"/>
              <a:t> </a:t>
            </a:r>
            <a:r>
              <a:rPr lang="en-US" dirty="0" err="1"/>
              <a:t>uzvedību</a:t>
            </a:r>
            <a:r>
              <a:rPr lang="en-US" dirty="0"/>
              <a:t> no </a:t>
            </a:r>
            <a:r>
              <a:rPr lang="en-US" dirty="0" err="1"/>
              <a:t>tādas</a:t>
            </a:r>
            <a:r>
              <a:rPr lang="en-US" dirty="0"/>
              <a:t>, </a:t>
            </a:r>
            <a:r>
              <a:rPr lang="en-US" dirty="0" err="1"/>
              <a:t>kas</a:t>
            </a:r>
            <a:r>
              <a:rPr lang="en-US" dirty="0"/>
              <a:t> </a:t>
            </a:r>
            <a:r>
              <a:rPr lang="en-US" dirty="0" err="1"/>
              <a:t>ir</a:t>
            </a:r>
            <a:r>
              <a:rPr lang="en-US" dirty="0"/>
              <a:t> </a:t>
            </a:r>
            <a:r>
              <a:rPr lang="en-US" dirty="0" err="1"/>
              <a:t>dabisks</a:t>
            </a:r>
            <a:r>
              <a:rPr lang="en-US" dirty="0"/>
              <a:t> </a:t>
            </a:r>
            <a:r>
              <a:rPr lang="en-US" dirty="0" err="1"/>
              <a:t>posms</a:t>
            </a:r>
            <a:r>
              <a:rPr lang="en-US" dirty="0"/>
              <a:t> </a:t>
            </a:r>
            <a:r>
              <a:rPr lang="en-US" dirty="0" err="1"/>
              <a:t>bērna</a:t>
            </a:r>
            <a:r>
              <a:rPr lang="en-US" dirty="0"/>
              <a:t> </a:t>
            </a:r>
            <a:r>
              <a:rPr lang="en-US" dirty="0" err="1"/>
              <a:t>attīstībā</a:t>
            </a:r>
            <a:r>
              <a:rPr lang="en-US" dirty="0"/>
              <a:t>;</a:t>
            </a:r>
          </a:p>
          <a:p>
            <a:r>
              <a:rPr lang="en-US" dirty="0"/>
              <a:t>3.Kā </a:t>
            </a:r>
            <a:r>
              <a:rPr lang="en-US" dirty="0" err="1"/>
              <a:t>runāt</a:t>
            </a:r>
            <a:r>
              <a:rPr lang="en-US" dirty="0"/>
              <a:t> </a:t>
            </a:r>
            <a:r>
              <a:rPr lang="en-US" dirty="0" err="1"/>
              <a:t>ar</a:t>
            </a:r>
            <a:r>
              <a:rPr lang="en-US" dirty="0"/>
              <a:t> </a:t>
            </a:r>
            <a:r>
              <a:rPr lang="en-US" dirty="0" err="1"/>
              <a:t>bērnu</a:t>
            </a:r>
            <a:r>
              <a:rPr lang="en-US" dirty="0"/>
              <a:t> par </a:t>
            </a:r>
            <a:r>
              <a:rPr lang="en-US" dirty="0" err="1"/>
              <a:t>ķermeni</a:t>
            </a:r>
            <a:r>
              <a:rPr lang="en-US" dirty="0"/>
              <a:t>, </a:t>
            </a:r>
            <a:r>
              <a:rPr lang="en-US" dirty="0" err="1"/>
              <a:t>drošību</a:t>
            </a:r>
            <a:r>
              <a:rPr lang="en-US" dirty="0"/>
              <a:t> un </a:t>
            </a:r>
            <a:r>
              <a:rPr lang="en-US" dirty="0" err="1"/>
              <a:t>bīstamām</a:t>
            </a:r>
            <a:r>
              <a:rPr lang="en-US" dirty="0"/>
              <a:t> </a:t>
            </a:r>
            <a:r>
              <a:rPr lang="en-US" dirty="0" err="1"/>
              <a:t>situācijām</a:t>
            </a:r>
            <a:r>
              <a:rPr lang="en-US" dirty="0"/>
              <a:t>;</a:t>
            </a:r>
          </a:p>
          <a:p>
            <a:r>
              <a:rPr lang="en-US" dirty="0"/>
              <a:t>4.Kā </a:t>
            </a:r>
            <a:r>
              <a:rPr lang="en-US" dirty="0" err="1"/>
              <a:t>pasargāt</a:t>
            </a:r>
            <a:r>
              <a:rPr lang="en-US" dirty="0"/>
              <a:t> </a:t>
            </a:r>
            <a:r>
              <a:rPr lang="en-US" dirty="0" err="1"/>
              <a:t>bērnu</a:t>
            </a:r>
            <a:r>
              <a:rPr lang="en-US" dirty="0"/>
              <a:t> no </a:t>
            </a:r>
            <a:r>
              <a:rPr lang="en-US" dirty="0" err="1"/>
              <a:t>seksuālas</a:t>
            </a:r>
            <a:r>
              <a:rPr lang="en-US" dirty="0"/>
              <a:t> </a:t>
            </a:r>
            <a:r>
              <a:rPr lang="en-US" dirty="0" err="1"/>
              <a:t>vardarbības</a:t>
            </a:r>
            <a:r>
              <a:rPr lang="en-US" dirty="0"/>
              <a:t>;</a:t>
            </a:r>
          </a:p>
          <a:p>
            <a:r>
              <a:rPr lang="en-US" dirty="0"/>
              <a:t>5.Kā </a:t>
            </a:r>
            <a:r>
              <a:rPr lang="en-US" dirty="0" err="1"/>
              <a:t>reaģēt</a:t>
            </a:r>
            <a:r>
              <a:rPr lang="en-US" dirty="0"/>
              <a:t>, </a:t>
            </a:r>
            <a:r>
              <a:rPr lang="en-US" dirty="0" err="1"/>
              <a:t>ja</a:t>
            </a:r>
            <a:r>
              <a:rPr lang="en-US" dirty="0"/>
              <a:t> </a:t>
            </a:r>
            <a:r>
              <a:rPr lang="en-US" dirty="0" err="1"/>
              <a:t>bērns</a:t>
            </a:r>
            <a:r>
              <a:rPr lang="en-US" dirty="0"/>
              <a:t> </a:t>
            </a:r>
            <a:r>
              <a:rPr lang="en-US" dirty="0" err="1"/>
              <a:t>saskaras</a:t>
            </a:r>
            <a:r>
              <a:rPr lang="en-US" dirty="0"/>
              <a:t> </a:t>
            </a:r>
            <a:r>
              <a:rPr lang="en-US" dirty="0" err="1"/>
              <a:t>ar</a:t>
            </a:r>
            <a:r>
              <a:rPr lang="en-US" dirty="0"/>
              <a:t> </a:t>
            </a:r>
            <a:r>
              <a:rPr lang="en-US" dirty="0" err="1"/>
              <a:t>bīstamām</a:t>
            </a:r>
            <a:r>
              <a:rPr lang="en-US" dirty="0"/>
              <a:t> </a:t>
            </a:r>
            <a:r>
              <a:rPr lang="en-US" dirty="0" err="1"/>
              <a:t>situācijām</a:t>
            </a:r>
            <a:r>
              <a:rPr lang="en-US" dirty="0"/>
              <a:t> </a:t>
            </a:r>
            <a:r>
              <a:rPr lang="en-US" dirty="0" err="1"/>
              <a:t>tiešsaistē</a:t>
            </a:r>
            <a:r>
              <a:rPr lang="en-US" dirty="0"/>
              <a:t> un </a:t>
            </a:r>
            <a:r>
              <a:rPr lang="en-US" dirty="0" err="1"/>
              <a:t>reālajā</a:t>
            </a:r>
            <a:r>
              <a:rPr lang="en-US" dirty="0"/>
              <a:t> </a:t>
            </a:r>
            <a:r>
              <a:rPr lang="en-US" dirty="0" err="1"/>
              <a:t>dzīvē</a:t>
            </a:r>
            <a:r>
              <a:rPr lang="en-US" dirty="0"/>
              <a:t>;</a:t>
            </a:r>
          </a:p>
          <a:p>
            <a:r>
              <a:rPr lang="en-US" dirty="0"/>
              <a:t>6.Ko </a:t>
            </a:r>
            <a:r>
              <a:rPr lang="en-US" dirty="0" err="1"/>
              <a:t>darīt</a:t>
            </a:r>
            <a:r>
              <a:rPr lang="en-US" dirty="0"/>
              <a:t>, </a:t>
            </a:r>
            <a:r>
              <a:rPr lang="en-US" dirty="0" err="1"/>
              <a:t>ja</a:t>
            </a:r>
            <a:r>
              <a:rPr lang="en-US" dirty="0"/>
              <a:t> </a:t>
            </a:r>
            <a:r>
              <a:rPr lang="en-US" dirty="0" err="1"/>
              <a:t>ir</a:t>
            </a:r>
            <a:r>
              <a:rPr lang="en-US" dirty="0"/>
              <a:t> </a:t>
            </a:r>
            <a:r>
              <a:rPr lang="en-US" dirty="0" err="1"/>
              <a:t>aizdomas</a:t>
            </a:r>
            <a:r>
              <a:rPr lang="en-US" dirty="0"/>
              <a:t>, </a:t>
            </a:r>
            <a:r>
              <a:rPr lang="en-US" dirty="0" err="1"/>
              <a:t>ka</a:t>
            </a:r>
            <a:r>
              <a:rPr lang="en-US" dirty="0"/>
              <a:t> </a:t>
            </a:r>
            <a:r>
              <a:rPr lang="en-US" dirty="0" err="1"/>
              <a:t>bērns</a:t>
            </a:r>
            <a:r>
              <a:rPr lang="en-US" dirty="0"/>
              <a:t> </a:t>
            </a:r>
            <a:r>
              <a:rPr lang="en-US" dirty="0" err="1"/>
              <a:t>ir</a:t>
            </a:r>
            <a:r>
              <a:rPr lang="en-US" dirty="0"/>
              <a:t> </a:t>
            </a:r>
            <a:r>
              <a:rPr lang="en-US" dirty="0" err="1"/>
              <a:t>cietis</a:t>
            </a:r>
            <a:r>
              <a:rPr lang="en-US" dirty="0"/>
              <a:t> no </a:t>
            </a:r>
            <a:r>
              <a:rPr lang="en-US" dirty="0" err="1"/>
              <a:t>seksuālas</a:t>
            </a:r>
            <a:r>
              <a:rPr lang="en-US" dirty="0"/>
              <a:t> </a:t>
            </a:r>
            <a:r>
              <a:rPr lang="en-US" dirty="0" err="1"/>
              <a:t>vardarbības</a:t>
            </a:r>
            <a:r>
              <a:rPr lang="en-US" dirty="0"/>
              <a:t>;</a:t>
            </a:r>
          </a:p>
          <a:p>
            <a:r>
              <a:rPr lang="en-US" dirty="0"/>
              <a:t>7.Kā </a:t>
            </a:r>
            <a:r>
              <a:rPr lang="en-US" dirty="0" err="1"/>
              <a:t>sadarboties</a:t>
            </a:r>
            <a:r>
              <a:rPr lang="en-US" dirty="0"/>
              <a:t> </a:t>
            </a:r>
            <a:r>
              <a:rPr lang="en-US" dirty="0" err="1"/>
              <a:t>ar</a:t>
            </a:r>
            <a:r>
              <a:rPr lang="en-US" dirty="0"/>
              <a:t> </a:t>
            </a:r>
            <a:r>
              <a:rPr lang="en-US" dirty="0" err="1"/>
              <a:t>institūcijām</a:t>
            </a:r>
            <a:r>
              <a:rPr lang="en-US" dirty="0"/>
              <a:t>, </a:t>
            </a:r>
            <a:r>
              <a:rPr lang="en-US" dirty="0" err="1"/>
              <a:t>kas</a:t>
            </a:r>
            <a:r>
              <a:rPr lang="en-US" dirty="0"/>
              <a:t> </a:t>
            </a:r>
            <a:r>
              <a:rPr lang="en-US" dirty="0" err="1"/>
              <a:t>iesasitītas</a:t>
            </a:r>
            <a:r>
              <a:rPr lang="en-US" dirty="0"/>
              <a:t> </a:t>
            </a:r>
            <a:r>
              <a:rPr lang="en-US" dirty="0" err="1"/>
              <a:t>seksuālās</a:t>
            </a:r>
            <a:r>
              <a:rPr lang="en-US" dirty="0"/>
              <a:t> </a:t>
            </a:r>
            <a:r>
              <a:rPr lang="en-US" dirty="0" err="1"/>
              <a:t>vardarbības</a:t>
            </a:r>
            <a:r>
              <a:rPr lang="en-US" dirty="0"/>
              <a:t> </a:t>
            </a:r>
            <a:r>
              <a:rPr lang="en-US" dirty="0" err="1"/>
              <a:t>pret</a:t>
            </a:r>
            <a:r>
              <a:rPr lang="en-US" dirty="0"/>
              <a:t> </a:t>
            </a:r>
            <a:r>
              <a:rPr lang="en-US" dirty="0" err="1"/>
              <a:t>bērnu</a:t>
            </a:r>
            <a:r>
              <a:rPr lang="en-US" dirty="0"/>
              <a:t> </a:t>
            </a:r>
            <a:r>
              <a:rPr lang="en-US" dirty="0" err="1"/>
              <a:t>gadījuma</a:t>
            </a:r>
            <a:r>
              <a:rPr lang="en-US" dirty="0"/>
              <a:t> </a:t>
            </a:r>
            <a:r>
              <a:rPr lang="en-US" dirty="0" err="1"/>
              <a:t>risināšanā</a:t>
            </a:r>
            <a:r>
              <a:rPr lang="en-US" dirty="0"/>
              <a:t>.</a:t>
            </a:r>
          </a:p>
          <a:p>
            <a:endParaRPr lang="en-US" dirty="0"/>
          </a:p>
          <a:p>
            <a:endParaRPr lang="en-US" dirty="0"/>
          </a:p>
          <a:p>
            <a:endParaRPr lang="en-US" dirty="0"/>
          </a:p>
        </p:txBody>
      </p:sp>
      <p:sp>
        <p:nvSpPr>
          <p:cNvPr id="4" name="Text Placeholder 3"/>
          <p:cNvSpPr>
            <a:spLocks noGrp="1"/>
          </p:cNvSpPr>
          <p:nvPr>
            <p:ph type="body" sz="half" idx="2"/>
          </p:nvPr>
        </p:nvSpPr>
        <p:spPr/>
        <p:txBody>
          <a:bodyPr/>
          <a:lstStyle/>
          <a:p>
            <a:endParaRPr lang="lv-LV"/>
          </a:p>
        </p:txBody>
      </p:sp>
    </p:spTree>
    <p:extLst>
      <p:ext uri="{BB962C8B-B14F-4D97-AF65-F5344CB8AC3E}">
        <p14:creationId xmlns:p14="http://schemas.microsoft.com/office/powerpoint/2010/main" val="20809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9146" r="2146" b="5853"/>
          <a:stretch/>
        </p:blipFill>
        <p:spPr>
          <a:xfrm>
            <a:off x="0" y="2099256"/>
            <a:ext cx="9144000" cy="4758744"/>
          </a:xfrm>
          <a:prstGeom prst="rect">
            <a:avLst/>
          </a:prstGeom>
        </p:spPr>
      </p:pic>
      <p:sp>
        <p:nvSpPr>
          <p:cNvPr id="3" name="TextBox 2"/>
          <p:cNvSpPr txBox="1"/>
          <p:nvPr/>
        </p:nvSpPr>
        <p:spPr>
          <a:xfrm>
            <a:off x="1841679" y="824249"/>
            <a:ext cx="4481848" cy="923330"/>
          </a:xfrm>
          <a:prstGeom prst="rect">
            <a:avLst/>
          </a:prstGeom>
          <a:noFill/>
        </p:spPr>
        <p:txBody>
          <a:bodyPr wrap="square" rtlCol="0">
            <a:spAutoFit/>
          </a:bodyPr>
          <a:lstStyle/>
          <a:p>
            <a:r>
              <a:rPr lang="en-US" sz="3600" dirty="0">
                <a:hlinkClick r:id="rId3"/>
              </a:rPr>
              <a:t>www.pasargabernu.lv</a:t>
            </a:r>
            <a:endParaRPr lang="en-US" sz="3600" dirty="0"/>
          </a:p>
          <a:p>
            <a:endParaRPr lang="lv-LV" dirty="0"/>
          </a:p>
        </p:txBody>
      </p:sp>
    </p:spTree>
    <p:extLst>
      <p:ext uri="{BB962C8B-B14F-4D97-AF65-F5344CB8AC3E}">
        <p14:creationId xmlns:p14="http://schemas.microsoft.com/office/powerpoint/2010/main" val="153010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300" dirty="0">
                <a:solidFill>
                  <a:schemeClr val="tx1"/>
                </a:solidFill>
              </a:rPr>
              <a:t>Lielbritānijā </a:t>
            </a:r>
          </a:p>
        </p:txBody>
      </p:sp>
      <p:sp>
        <p:nvSpPr>
          <p:cNvPr id="3" name="Content Placeholder 2"/>
          <p:cNvSpPr>
            <a:spLocks noGrp="1"/>
          </p:cNvSpPr>
          <p:nvPr>
            <p:ph idx="1"/>
          </p:nvPr>
        </p:nvSpPr>
        <p:spPr/>
        <p:txBody>
          <a:bodyPr>
            <a:normAutofit/>
          </a:bodyPr>
          <a:lstStyle/>
          <a:p>
            <a:r>
              <a:rPr lang="lv-LV" dirty="0"/>
              <a:t>Aptuveni katrs desmitais bērns līdz 18 gadu vecumam tiek seksuāli izmantots – 15% meiteņu un 5% zēnu</a:t>
            </a:r>
          </a:p>
          <a:p>
            <a:r>
              <a:rPr lang="en-GB" dirty="0"/>
              <a:t>8 </a:t>
            </a:r>
            <a:r>
              <a:rPr lang="lv-LV" dirty="0"/>
              <a:t>vai</a:t>
            </a:r>
            <a:r>
              <a:rPr lang="en-GB" dirty="0"/>
              <a:t> 9 </a:t>
            </a:r>
            <a:r>
              <a:rPr lang="lv-LV" dirty="0"/>
              <a:t>no</a:t>
            </a:r>
            <a:r>
              <a:rPr lang="en-GB" dirty="0"/>
              <a:t> 10 </a:t>
            </a:r>
            <a:r>
              <a:rPr lang="lv-LV" dirty="0"/>
              <a:t>bērniem savus pāridarītājus pazīst</a:t>
            </a:r>
            <a:endParaRPr lang="en-GB" dirty="0"/>
          </a:p>
          <a:p>
            <a:r>
              <a:rPr lang="lv-LV" dirty="0"/>
              <a:t>Lielākā daļa varmāku ir vīrieši</a:t>
            </a:r>
            <a:endParaRPr lang="en-GB" dirty="0"/>
          </a:p>
          <a:p>
            <a:r>
              <a:rPr lang="lv-LV" dirty="0"/>
              <a:t>No</a:t>
            </a:r>
            <a:r>
              <a:rPr lang="en-GB" dirty="0"/>
              <a:t> 25% </a:t>
            </a:r>
            <a:r>
              <a:rPr lang="lv-LV" dirty="0"/>
              <a:t>līdz</a:t>
            </a:r>
            <a:r>
              <a:rPr lang="en-GB" dirty="0"/>
              <a:t> 40% </a:t>
            </a:r>
            <a:r>
              <a:rPr lang="lv-LV" dirty="0"/>
              <a:t>upuru seksuāli izmantojuši </a:t>
            </a:r>
            <a:r>
              <a:rPr lang="lv-LV" b="1" dirty="0"/>
              <a:t>citi bērni un jaunieši</a:t>
            </a:r>
            <a:endParaRPr lang="en-GB" b="1" dirty="0"/>
          </a:p>
          <a:p>
            <a:r>
              <a:rPr lang="lv-LV" dirty="0"/>
              <a:t>Par lielāko daļu seksuālās izmantošanas gadījumu policijai netiek ziņots</a:t>
            </a:r>
            <a:endParaRPr lang="en-GB" dirty="0"/>
          </a:p>
          <a:p>
            <a:pPr>
              <a:buNone/>
            </a:pPr>
            <a:r>
              <a:rPr lang="en-GB" i="1" dirty="0"/>
              <a:t>Ref: Radford 2011; </a:t>
            </a:r>
            <a:r>
              <a:rPr lang="en-GB" i="1" dirty="0" err="1"/>
              <a:t>Cawson</a:t>
            </a:r>
            <a:r>
              <a:rPr lang="en-GB" i="1" dirty="0"/>
              <a:t> 2000; </a:t>
            </a:r>
            <a:r>
              <a:rPr lang="en-GB" i="1" dirty="0" err="1"/>
              <a:t>Grubin</a:t>
            </a:r>
            <a:r>
              <a:rPr lang="en-GB" i="1" dirty="0"/>
              <a:t> 1998; OCC 2015; Horvath 2014</a:t>
            </a:r>
          </a:p>
          <a:p>
            <a:endParaRPr lang="lv-LV" dirty="0"/>
          </a:p>
        </p:txBody>
      </p:sp>
    </p:spTree>
    <p:extLst>
      <p:ext uri="{BB962C8B-B14F-4D97-AF65-F5344CB8AC3E}">
        <p14:creationId xmlns:p14="http://schemas.microsoft.com/office/powerpoint/2010/main" val="231037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086" t="13290" r="9333" b="5502"/>
          <a:stretch/>
        </p:blipFill>
        <p:spPr>
          <a:xfrm>
            <a:off x="0" y="25758"/>
            <a:ext cx="9144000" cy="6832242"/>
          </a:xfrm>
          <a:prstGeom prst="rect">
            <a:avLst/>
          </a:prstGeom>
        </p:spPr>
      </p:pic>
    </p:spTree>
    <p:extLst>
      <p:ext uri="{BB962C8B-B14F-4D97-AF65-F5344CB8AC3E}">
        <p14:creationId xmlns:p14="http://schemas.microsoft.com/office/powerpoint/2010/main" val="166813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474" t="15456" r="14960" b="5401"/>
          <a:stretch/>
        </p:blipFill>
        <p:spPr>
          <a:xfrm>
            <a:off x="-167425" y="0"/>
            <a:ext cx="9311424" cy="6877318"/>
          </a:xfrm>
          <a:prstGeom prst="rect">
            <a:avLst/>
          </a:prstGeom>
        </p:spPr>
      </p:pic>
    </p:spTree>
    <p:extLst>
      <p:ext uri="{BB962C8B-B14F-4D97-AF65-F5344CB8AC3E}">
        <p14:creationId xmlns:p14="http://schemas.microsoft.com/office/powerpoint/2010/main" val="86287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chemeClr val="tx1"/>
                </a:solidFill>
              </a:rPr>
              <a:t>Paldies</a:t>
            </a:r>
            <a:r>
              <a:rPr lang="en-US" b="1" dirty="0">
                <a:solidFill>
                  <a:schemeClr val="tx1"/>
                </a:solidFill>
              </a:rPr>
              <a:t> par </a:t>
            </a:r>
            <a:r>
              <a:rPr lang="en-US" b="1" dirty="0" err="1">
                <a:solidFill>
                  <a:schemeClr val="tx1"/>
                </a:solidFill>
              </a:rPr>
              <a:t>uzmanību</a:t>
            </a:r>
            <a:r>
              <a:rPr lang="en-US" b="1" dirty="0">
                <a:solidFill>
                  <a:schemeClr val="tx1"/>
                </a:solidFill>
              </a:rPr>
              <a:t>!</a:t>
            </a:r>
            <a:endParaRPr lang="lv-LV" b="1" dirty="0">
              <a:solidFill>
                <a:schemeClr val="tx1"/>
              </a:solidFill>
            </a:endParaRPr>
          </a:p>
        </p:txBody>
      </p:sp>
      <p:sp>
        <p:nvSpPr>
          <p:cNvPr id="3" name="Rectangle 2"/>
          <p:cNvSpPr/>
          <p:nvPr/>
        </p:nvSpPr>
        <p:spPr>
          <a:xfrm>
            <a:off x="1339403" y="2163652"/>
            <a:ext cx="6349284" cy="2031325"/>
          </a:xfrm>
          <a:prstGeom prst="rect">
            <a:avLst/>
          </a:prstGeom>
        </p:spPr>
        <p:txBody>
          <a:bodyPr wrap="square">
            <a:spAutoFit/>
          </a:bodyPr>
          <a:lstStyle/>
          <a:p>
            <a:pPr algn="ctr"/>
            <a:r>
              <a:rPr lang="en-US" b="1" dirty="0">
                <a:solidFill>
                  <a:schemeClr val="tx1">
                    <a:lumMod val="85000"/>
                    <a:lumOff val="15000"/>
                  </a:schemeClr>
                </a:solidFill>
              </a:rPr>
              <a:t>Laila Balode</a:t>
            </a:r>
          </a:p>
          <a:p>
            <a:pPr algn="ctr"/>
            <a:r>
              <a:rPr lang="lv-LV" b="1" dirty="0">
                <a:solidFill>
                  <a:schemeClr val="tx1">
                    <a:lumMod val="85000"/>
                    <a:lumOff val="15000"/>
                  </a:schemeClr>
                </a:solidFill>
              </a:rPr>
              <a:t>Nodibinājums «Centrs </a:t>
            </a:r>
            <a:r>
              <a:rPr lang="lv-LV" b="1" dirty="0" err="1">
                <a:solidFill>
                  <a:schemeClr val="tx1">
                    <a:lumMod val="85000"/>
                    <a:lumOff val="15000"/>
                  </a:schemeClr>
                </a:solidFill>
              </a:rPr>
              <a:t>Dardedze</a:t>
            </a:r>
            <a:r>
              <a:rPr lang="lv-LV" b="1" dirty="0">
                <a:solidFill>
                  <a:schemeClr val="tx1">
                    <a:lumMod val="85000"/>
                    <a:lumOff val="15000"/>
                  </a:schemeClr>
                </a:solidFill>
              </a:rPr>
              <a:t>»</a:t>
            </a:r>
            <a:endParaRPr lang="en-US" b="1" dirty="0">
              <a:solidFill>
                <a:schemeClr val="tx1">
                  <a:lumMod val="85000"/>
                  <a:lumOff val="15000"/>
                </a:schemeClr>
              </a:solidFill>
            </a:endParaRPr>
          </a:p>
          <a:p>
            <a:pPr algn="ctr"/>
            <a:r>
              <a:rPr lang="en-US" b="1" dirty="0" err="1">
                <a:solidFill>
                  <a:schemeClr val="tx1">
                    <a:lumMod val="85000"/>
                    <a:lumOff val="15000"/>
                  </a:schemeClr>
                </a:solidFill>
              </a:rPr>
              <a:t>Cieceres</a:t>
            </a:r>
            <a:r>
              <a:rPr lang="en-US" b="1" dirty="0">
                <a:solidFill>
                  <a:schemeClr val="tx1">
                    <a:lumMod val="85000"/>
                    <a:lumOff val="15000"/>
                  </a:schemeClr>
                </a:solidFill>
              </a:rPr>
              <a:t> </a:t>
            </a:r>
            <a:r>
              <a:rPr lang="en-US" b="1" dirty="0" err="1">
                <a:solidFill>
                  <a:schemeClr val="tx1">
                    <a:lumMod val="85000"/>
                    <a:lumOff val="15000"/>
                  </a:schemeClr>
                </a:solidFill>
              </a:rPr>
              <a:t>iela</a:t>
            </a:r>
            <a:r>
              <a:rPr lang="en-US" b="1" dirty="0">
                <a:solidFill>
                  <a:schemeClr val="tx1">
                    <a:lumMod val="85000"/>
                    <a:lumOff val="15000"/>
                  </a:schemeClr>
                </a:solidFill>
              </a:rPr>
              <a:t> 3a, </a:t>
            </a:r>
            <a:r>
              <a:rPr lang="en-US" b="1" dirty="0" err="1">
                <a:solidFill>
                  <a:schemeClr val="tx1">
                    <a:lumMod val="85000"/>
                    <a:lumOff val="15000"/>
                  </a:schemeClr>
                </a:solidFill>
              </a:rPr>
              <a:t>Rīga</a:t>
            </a:r>
            <a:r>
              <a:rPr lang="en-US" b="1" dirty="0">
                <a:solidFill>
                  <a:schemeClr val="tx1">
                    <a:lumMod val="85000"/>
                    <a:lumOff val="15000"/>
                  </a:schemeClr>
                </a:solidFill>
              </a:rPr>
              <a:t>, LV1002</a:t>
            </a:r>
            <a:endParaRPr lang="lv-LV" b="1" dirty="0">
              <a:solidFill>
                <a:schemeClr val="tx1">
                  <a:lumMod val="85000"/>
                  <a:lumOff val="15000"/>
                </a:schemeClr>
              </a:solidFill>
            </a:endParaRPr>
          </a:p>
          <a:p>
            <a:pPr algn="ctr"/>
            <a:r>
              <a:rPr lang="lv-LV" b="1" u="sng" dirty="0">
                <a:solidFill>
                  <a:schemeClr val="accent1"/>
                </a:solidFill>
                <a:hlinkClick r:id="rId2"/>
              </a:rPr>
              <a:t>www.centrsdardedze.lv</a:t>
            </a:r>
            <a:endParaRPr lang="en-US" b="1" u="sng" dirty="0">
              <a:solidFill>
                <a:schemeClr val="accent1"/>
              </a:solidFill>
            </a:endParaRPr>
          </a:p>
          <a:p>
            <a:pPr algn="ctr"/>
            <a:r>
              <a:rPr lang="en-US" b="1" u="sng" dirty="0">
                <a:solidFill>
                  <a:schemeClr val="accent1"/>
                </a:solidFill>
              </a:rPr>
              <a:t>www.pasargabernu.lv</a:t>
            </a:r>
            <a:endParaRPr lang="lv-LV" b="1" u="sng" dirty="0">
              <a:solidFill>
                <a:schemeClr val="accent1"/>
              </a:solidFill>
            </a:endParaRPr>
          </a:p>
          <a:p>
            <a:pPr algn="ctr"/>
            <a:r>
              <a:rPr lang="en-US" b="1" u="sng" dirty="0" err="1">
                <a:solidFill>
                  <a:schemeClr val="accent1"/>
                </a:solidFill>
              </a:rPr>
              <a:t>laila</a:t>
            </a:r>
            <a:r>
              <a:rPr lang="lv-LV" b="1" u="sng" dirty="0">
                <a:solidFill>
                  <a:schemeClr val="accent1"/>
                </a:solidFill>
              </a:rPr>
              <a:t>.</a:t>
            </a:r>
            <a:r>
              <a:rPr lang="en-US" b="1" u="sng" dirty="0" err="1">
                <a:solidFill>
                  <a:schemeClr val="accent1"/>
                </a:solidFill>
              </a:rPr>
              <a:t>balode</a:t>
            </a:r>
            <a:r>
              <a:rPr lang="lv-LV" b="1" u="sng" dirty="0">
                <a:solidFill>
                  <a:schemeClr val="accent1"/>
                </a:solidFill>
              </a:rPr>
              <a:t>@centrsdardedze.lv </a:t>
            </a:r>
          </a:p>
          <a:p>
            <a:pPr algn="ctr"/>
            <a:r>
              <a:rPr lang="lv-LV" b="1" dirty="0">
                <a:solidFill>
                  <a:schemeClr val="tx1">
                    <a:lumMod val="85000"/>
                    <a:lumOff val="15000"/>
                  </a:schemeClr>
                </a:solidFill>
              </a:rPr>
              <a:t>t. 67600685</a:t>
            </a:r>
          </a:p>
        </p:txBody>
      </p:sp>
      <p:pic>
        <p:nvPicPr>
          <p:cNvPr id="4" name="Attēls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9682" y="4592314"/>
            <a:ext cx="1520691" cy="152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42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260" y="1089562"/>
            <a:ext cx="7810763" cy="940493"/>
          </a:xfrm>
        </p:spPr>
        <p:txBody>
          <a:bodyPr>
            <a:normAutofit/>
          </a:bodyPr>
          <a:lstStyle/>
          <a:p>
            <a:r>
              <a:rPr lang="en-US" sz="2400" dirty="0">
                <a:latin typeface="Times New Roman" panose="02020603050405020304" pitchFamily="18" charset="0"/>
                <a:cs typeface="Times New Roman" panose="02020603050405020304" pitchFamily="18" charset="0"/>
              </a:rPr>
              <a:t>E</a:t>
            </a:r>
            <a:r>
              <a:rPr lang="lv-LV" sz="2400" dirty="0">
                <a:latin typeface="Times New Roman" panose="02020603050405020304" pitchFamily="18" charset="0"/>
                <a:cs typeface="Times New Roman" panose="02020603050405020304" pitchFamily="18" charset="0"/>
              </a:rPr>
              <a:t>ka</a:t>
            </a:r>
            <a:r>
              <a:rPr lang="en-US" sz="2400" dirty="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Nozieguma trijstūris</a:t>
            </a:r>
            <a:r>
              <a:rPr lang="en-US" sz="2400" dirty="0">
                <a:latin typeface="Times New Roman" panose="02020603050405020304" pitchFamily="18" charset="0"/>
                <a:cs typeface="Times New Roman" panose="02020603050405020304" pitchFamily="18" charset="0"/>
              </a:rPr>
              <a:t>”</a:t>
            </a:r>
            <a:r>
              <a:rPr lang="lv-LV"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lv-LV" sz="2400" dirty="0">
                <a:latin typeface="Times New Roman" panose="02020603050405020304" pitchFamily="18" charset="0"/>
                <a:cs typeface="Times New Roman" panose="02020603050405020304" pitchFamily="18" charset="0"/>
              </a:rPr>
              <a:t>nozieguma vienkāršā ķīmija</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485900" y="1063229"/>
            <a:ext cx="6172200" cy="857250"/>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100" dirty="0"/>
          </a:p>
        </p:txBody>
      </p:sp>
      <p:sp>
        <p:nvSpPr>
          <p:cNvPr id="5" name="AutoShape 5"/>
          <p:cNvSpPr txBox="1">
            <a:spLocks noChangeArrowheads="1"/>
          </p:cNvSpPr>
          <p:nvPr/>
        </p:nvSpPr>
        <p:spPr bwMode="auto">
          <a:xfrm>
            <a:off x="2735796" y="2618912"/>
            <a:ext cx="3672408" cy="2604264"/>
          </a:xfrm>
          <a:prstGeom prst="triangle">
            <a:avLst>
              <a:gd name="adj" fmla="val 50000"/>
            </a:avLst>
          </a:prstGeom>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400"/>
              <a:t> </a:t>
            </a:r>
            <a:endParaRPr lang="en-US" sz="2400" dirty="0"/>
          </a:p>
        </p:txBody>
      </p:sp>
      <p:sp>
        <p:nvSpPr>
          <p:cNvPr id="6" name="TextBox 5"/>
          <p:cNvSpPr txBox="1"/>
          <p:nvPr/>
        </p:nvSpPr>
        <p:spPr>
          <a:xfrm>
            <a:off x="3545889" y="2082137"/>
            <a:ext cx="2052227" cy="553998"/>
          </a:xfrm>
          <a:prstGeom prst="rect">
            <a:avLst/>
          </a:prstGeom>
          <a:noFill/>
        </p:spPr>
        <p:txBody>
          <a:bodyPr wrap="square" rtlCol="0">
            <a:spAutoFit/>
          </a:bodyPr>
          <a:lstStyle/>
          <a:p>
            <a:pPr algn="ctr"/>
            <a:r>
              <a:rPr lang="lv-LV" sz="1500" b="1" dirty="0"/>
              <a:t>Potenciāls nozieguma veicējs</a:t>
            </a:r>
            <a:endParaRPr lang="en-US" sz="1500" b="1" dirty="0"/>
          </a:p>
        </p:txBody>
      </p:sp>
      <p:sp>
        <p:nvSpPr>
          <p:cNvPr id="7" name="TextBox 6"/>
          <p:cNvSpPr txBox="1"/>
          <p:nvPr/>
        </p:nvSpPr>
        <p:spPr>
          <a:xfrm>
            <a:off x="1538194" y="5223175"/>
            <a:ext cx="1413626" cy="553998"/>
          </a:xfrm>
          <a:prstGeom prst="rect">
            <a:avLst/>
          </a:prstGeom>
          <a:noFill/>
        </p:spPr>
        <p:txBody>
          <a:bodyPr wrap="square" rtlCol="0">
            <a:spAutoFit/>
          </a:bodyPr>
          <a:lstStyle/>
          <a:p>
            <a:r>
              <a:rPr lang="lv-LV" sz="1500" b="1" dirty="0"/>
              <a:t>Upuris  - mērķis</a:t>
            </a:r>
            <a:endParaRPr lang="en-US" sz="1500" b="1" dirty="0"/>
          </a:p>
        </p:txBody>
      </p:sp>
      <p:sp>
        <p:nvSpPr>
          <p:cNvPr id="8" name="TextBox 7"/>
          <p:cNvSpPr txBox="1"/>
          <p:nvPr/>
        </p:nvSpPr>
        <p:spPr>
          <a:xfrm>
            <a:off x="6408204" y="5223175"/>
            <a:ext cx="1296144" cy="553998"/>
          </a:xfrm>
          <a:prstGeom prst="rect">
            <a:avLst/>
          </a:prstGeom>
          <a:noFill/>
        </p:spPr>
        <p:txBody>
          <a:bodyPr wrap="square" rtlCol="0">
            <a:spAutoFit/>
          </a:bodyPr>
          <a:lstStyle/>
          <a:p>
            <a:r>
              <a:rPr lang="lv-LV" sz="1500" b="1" dirty="0"/>
              <a:t>Vieta</a:t>
            </a:r>
            <a:r>
              <a:rPr lang="en-US" sz="1500" b="1" dirty="0"/>
              <a:t> (</a:t>
            </a:r>
            <a:r>
              <a:rPr lang="en-US" sz="1500" b="1" dirty="0" err="1"/>
              <a:t>situācija</a:t>
            </a:r>
            <a:r>
              <a:rPr lang="en-US" sz="1500" b="1" dirty="0"/>
              <a:t>)</a:t>
            </a:r>
          </a:p>
        </p:txBody>
      </p:sp>
      <p:sp>
        <p:nvSpPr>
          <p:cNvPr id="9" name="TextBox 8"/>
          <p:cNvSpPr txBox="1"/>
          <p:nvPr/>
        </p:nvSpPr>
        <p:spPr>
          <a:xfrm>
            <a:off x="3897346" y="4077072"/>
            <a:ext cx="1296144" cy="553998"/>
          </a:xfrm>
          <a:prstGeom prst="rect">
            <a:avLst/>
          </a:prstGeom>
          <a:noFill/>
        </p:spPr>
        <p:txBody>
          <a:bodyPr wrap="square" rtlCol="0">
            <a:spAutoFit/>
          </a:bodyPr>
          <a:lstStyle/>
          <a:p>
            <a:pPr algn="ctr"/>
            <a:r>
              <a:rPr lang="lv-LV" sz="1500" b="1" dirty="0"/>
              <a:t>Noziegums</a:t>
            </a:r>
          </a:p>
          <a:p>
            <a:pPr algn="ctr"/>
            <a:r>
              <a:rPr lang="lv-LV" sz="1500" b="1" dirty="0"/>
              <a:t>Problēma</a:t>
            </a:r>
            <a:endParaRPr lang="en-US" sz="1500" b="1" dirty="0"/>
          </a:p>
        </p:txBody>
      </p:sp>
    </p:spTree>
    <p:extLst>
      <p:ext uri="{BB962C8B-B14F-4D97-AF65-F5344CB8AC3E}">
        <p14:creationId xmlns:p14="http://schemas.microsoft.com/office/powerpoint/2010/main" val="353229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796" y="1034711"/>
            <a:ext cx="3802164" cy="795989"/>
          </a:xfrm>
        </p:spPr>
        <p:txBody>
          <a:bodyPr>
            <a:normAutofit/>
          </a:bodyPr>
          <a:lstStyle/>
          <a:p>
            <a:r>
              <a:rPr lang="en-US" sz="2400" dirty="0">
                <a:latin typeface="Times New Roman" panose="02020603050405020304" pitchFamily="18" charset="0"/>
                <a:cs typeface="Times New Roman" panose="02020603050405020304" pitchFamily="18" charset="0"/>
              </a:rPr>
              <a:t>E</a:t>
            </a:r>
            <a:r>
              <a:rPr lang="lv-LV" sz="2400" dirty="0">
                <a:latin typeface="Times New Roman" panose="02020603050405020304" pitchFamily="18" charset="0"/>
                <a:cs typeface="Times New Roman" panose="02020603050405020304" pitchFamily="18" charset="0"/>
              </a:rPr>
              <a:t>ka</a:t>
            </a:r>
            <a:r>
              <a:rPr lang="en-US" sz="2400" dirty="0">
                <a:latin typeface="Times New Roman" panose="02020603050405020304" pitchFamily="18" charset="0"/>
                <a:cs typeface="Times New Roman" panose="02020603050405020304" pitchFamily="18" charset="0"/>
              </a:rPr>
              <a:t>“</a:t>
            </a:r>
            <a:r>
              <a:rPr lang="lv-LV" sz="2400" dirty="0">
                <a:latin typeface="Times New Roman" panose="02020603050405020304" pitchFamily="18" charset="0"/>
                <a:cs typeface="Times New Roman" panose="02020603050405020304" pitchFamily="18" charset="0"/>
              </a:rPr>
              <a:t>Nozieguma trijstūris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485900" y="1063229"/>
            <a:ext cx="6172200" cy="857250"/>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100" dirty="0"/>
          </a:p>
        </p:txBody>
      </p:sp>
      <p:sp>
        <p:nvSpPr>
          <p:cNvPr id="5" name="AutoShape 5"/>
          <p:cNvSpPr txBox="1">
            <a:spLocks noChangeArrowheads="1"/>
          </p:cNvSpPr>
          <p:nvPr/>
        </p:nvSpPr>
        <p:spPr bwMode="auto">
          <a:xfrm>
            <a:off x="2735796" y="2618914"/>
            <a:ext cx="3672408" cy="2754305"/>
          </a:xfrm>
          <a:prstGeom prst="triangle">
            <a:avLst>
              <a:gd name="adj" fmla="val 50000"/>
            </a:avLst>
          </a:prstGeom>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400"/>
              <a:t> </a:t>
            </a:r>
            <a:endParaRPr lang="en-US" sz="2400" dirty="0"/>
          </a:p>
        </p:txBody>
      </p:sp>
      <p:sp>
        <p:nvSpPr>
          <p:cNvPr id="6" name="TextBox 5"/>
          <p:cNvSpPr txBox="1"/>
          <p:nvPr/>
        </p:nvSpPr>
        <p:spPr>
          <a:xfrm>
            <a:off x="3815684" y="1980739"/>
            <a:ext cx="1512168" cy="553998"/>
          </a:xfrm>
          <a:prstGeom prst="rect">
            <a:avLst/>
          </a:prstGeom>
          <a:noFill/>
        </p:spPr>
        <p:txBody>
          <a:bodyPr wrap="square" rtlCol="0">
            <a:spAutoFit/>
          </a:bodyPr>
          <a:lstStyle/>
          <a:p>
            <a:pPr algn="ctr"/>
            <a:r>
              <a:rPr lang="lv-LV" sz="1500" b="1" u="sng" dirty="0"/>
              <a:t>Nozieguma veicējs</a:t>
            </a:r>
            <a:endParaRPr lang="en-US" sz="1500" b="1" u="sng" dirty="0"/>
          </a:p>
        </p:txBody>
      </p:sp>
      <p:sp>
        <p:nvSpPr>
          <p:cNvPr id="7" name="TextBox 6"/>
          <p:cNvSpPr txBox="1"/>
          <p:nvPr/>
        </p:nvSpPr>
        <p:spPr>
          <a:xfrm>
            <a:off x="2033721" y="5223175"/>
            <a:ext cx="810091" cy="323165"/>
          </a:xfrm>
          <a:prstGeom prst="rect">
            <a:avLst/>
          </a:prstGeom>
          <a:noFill/>
        </p:spPr>
        <p:txBody>
          <a:bodyPr wrap="square" rtlCol="0">
            <a:spAutoFit/>
          </a:bodyPr>
          <a:lstStyle/>
          <a:p>
            <a:r>
              <a:rPr lang="lv-LV" sz="1500" b="1" u="sng" dirty="0"/>
              <a:t>Upuris</a:t>
            </a:r>
            <a:endParaRPr lang="en-US" sz="1500" b="1" u="sng" dirty="0"/>
          </a:p>
        </p:txBody>
      </p:sp>
      <p:sp>
        <p:nvSpPr>
          <p:cNvPr id="8" name="TextBox 7"/>
          <p:cNvSpPr txBox="1"/>
          <p:nvPr/>
        </p:nvSpPr>
        <p:spPr>
          <a:xfrm>
            <a:off x="6408204" y="5223175"/>
            <a:ext cx="1386782" cy="553998"/>
          </a:xfrm>
          <a:prstGeom prst="rect">
            <a:avLst/>
          </a:prstGeom>
          <a:noFill/>
        </p:spPr>
        <p:txBody>
          <a:bodyPr wrap="square" rtlCol="0">
            <a:spAutoFit/>
          </a:bodyPr>
          <a:lstStyle/>
          <a:p>
            <a:r>
              <a:rPr lang="lv-LV" sz="1500" b="1" u="sng" dirty="0"/>
              <a:t>Vieta</a:t>
            </a:r>
            <a:r>
              <a:rPr lang="en-US" sz="1500" b="1" u="sng" dirty="0"/>
              <a:t> (</a:t>
            </a:r>
            <a:r>
              <a:rPr lang="en-US" sz="1500" b="1" u="sng" dirty="0" err="1"/>
              <a:t>situācija</a:t>
            </a:r>
            <a:r>
              <a:rPr lang="en-US" sz="1500" b="1" u="sng" dirty="0"/>
              <a:t>)</a:t>
            </a:r>
          </a:p>
        </p:txBody>
      </p:sp>
      <p:sp>
        <p:nvSpPr>
          <p:cNvPr id="9" name="TextBox 8"/>
          <p:cNvSpPr txBox="1"/>
          <p:nvPr/>
        </p:nvSpPr>
        <p:spPr>
          <a:xfrm>
            <a:off x="3897346" y="4077072"/>
            <a:ext cx="1296144" cy="553998"/>
          </a:xfrm>
          <a:prstGeom prst="rect">
            <a:avLst/>
          </a:prstGeom>
          <a:noFill/>
        </p:spPr>
        <p:txBody>
          <a:bodyPr wrap="square" rtlCol="0">
            <a:spAutoFit/>
          </a:bodyPr>
          <a:lstStyle/>
          <a:p>
            <a:pPr algn="ctr"/>
            <a:r>
              <a:rPr lang="lv-LV" sz="1500" b="1" dirty="0"/>
              <a:t>Noziegums</a:t>
            </a:r>
            <a:endParaRPr lang="en-US" sz="1500" b="1" dirty="0"/>
          </a:p>
          <a:p>
            <a:pPr algn="ctr"/>
            <a:r>
              <a:rPr lang="en-US" sz="1500" b="1" dirty="0" err="1"/>
              <a:t>Probl</a:t>
            </a:r>
            <a:r>
              <a:rPr lang="lv-LV" sz="1500" b="1" dirty="0" err="1"/>
              <a:t>ēma</a:t>
            </a:r>
            <a:endParaRPr lang="en-US" sz="1500" b="1" dirty="0"/>
          </a:p>
        </p:txBody>
      </p:sp>
      <p:sp>
        <p:nvSpPr>
          <p:cNvPr id="10" name="TextBox 9"/>
          <p:cNvSpPr txBox="1"/>
          <p:nvPr/>
        </p:nvSpPr>
        <p:spPr>
          <a:xfrm>
            <a:off x="4085481" y="3290317"/>
            <a:ext cx="972573" cy="300082"/>
          </a:xfrm>
          <a:prstGeom prst="rect">
            <a:avLst/>
          </a:prstGeom>
          <a:noFill/>
        </p:spPr>
        <p:txBody>
          <a:bodyPr wrap="square" rtlCol="0">
            <a:spAutoFit/>
          </a:bodyPr>
          <a:lstStyle/>
          <a:p>
            <a:pPr algn="ctr"/>
            <a:r>
              <a:rPr lang="lv-LV" sz="1350" b="1" dirty="0">
                <a:solidFill>
                  <a:srgbClr val="FF0000"/>
                </a:solidFill>
              </a:rPr>
              <a:t>Uzraugs</a:t>
            </a:r>
            <a:endParaRPr lang="en-US" sz="1350" b="1" dirty="0">
              <a:solidFill>
                <a:srgbClr val="FF0000"/>
              </a:solidFill>
            </a:endParaRPr>
          </a:p>
        </p:txBody>
      </p:sp>
      <p:sp>
        <p:nvSpPr>
          <p:cNvPr id="11" name="TextBox 10"/>
          <p:cNvSpPr txBox="1"/>
          <p:nvPr/>
        </p:nvSpPr>
        <p:spPr>
          <a:xfrm>
            <a:off x="3113838" y="4833159"/>
            <a:ext cx="1026114" cy="300082"/>
          </a:xfrm>
          <a:prstGeom prst="rect">
            <a:avLst/>
          </a:prstGeom>
          <a:noFill/>
        </p:spPr>
        <p:txBody>
          <a:bodyPr wrap="square" rtlCol="0">
            <a:spAutoFit/>
          </a:bodyPr>
          <a:lstStyle/>
          <a:p>
            <a:r>
              <a:rPr lang="lv-LV" sz="1350" b="1" dirty="0">
                <a:solidFill>
                  <a:srgbClr val="FF0000"/>
                </a:solidFill>
              </a:rPr>
              <a:t>Sargātāji</a:t>
            </a:r>
            <a:endParaRPr lang="en-US" sz="1350" b="1" dirty="0">
              <a:solidFill>
                <a:srgbClr val="FF0000"/>
              </a:solidFill>
            </a:endParaRPr>
          </a:p>
        </p:txBody>
      </p:sp>
      <p:sp>
        <p:nvSpPr>
          <p:cNvPr id="12" name="TextBox 11"/>
          <p:cNvSpPr txBox="1"/>
          <p:nvPr/>
        </p:nvSpPr>
        <p:spPr>
          <a:xfrm>
            <a:off x="5036604" y="4689656"/>
            <a:ext cx="972107" cy="507831"/>
          </a:xfrm>
          <a:prstGeom prst="rect">
            <a:avLst/>
          </a:prstGeom>
          <a:noFill/>
        </p:spPr>
        <p:txBody>
          <a:bodyPr wrap="square" rtlCol="0">
            <a:spAutoFit/>
          </a:bodyPr>
          <a:lstStyle/>
          <a:p>
            <a:pPr algn="ctr"/>
            <a:r>
              <a:rPr lang="lv-LV" sz="1350" b="1" dirty="0">
                <a:solidFill>
                  <a:srgbClr val="FF0000"/>
                </a:solidFill>
              </a:rPr>
              <a:t>Vietas pārraugi</a:t>
            </a:r>
            <a:endParaRPr lang="en-US" sz="1350" b="1" dirty="0">
              <a:solidFill>
                <a:srgbClr val="FF0000"/>
              </a:solidFill>
            </a:endParaRPr>
          </a:p>
        </p:txBody>
      </p:sp>
    </p:spTree>
    <p:extLst>
      <p:ext uri="{BB962C8B-B14F-4D97-AF65-F5344CB8AC3E}">
        <p14:creationId xmlns:p14="http://schemas.microsoft.com/office/powerpoint/2010/main" val="109762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5386</TotalTime>
  <Words>5603</Words>
  <Application>Microsoft Office PowerPoint</Application>
  <PresentationFormat>On-screen Show (4:3)</PresentationFormat>
  <Paragraphs>604</Paragraphs>
  <Slides>72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Calibri</vt:lpstr>
      <vt:lpstr>Calibri Light</vt:lpstr>
      <vt:lpstr>Cambria</vt:lpstr>
      <vt:lpstr>Courier New</vt:lpstr>
      <vt:lpstr>Times New Roman</vt:lpstr>
      <vt:lpstr>Wingdings</vt:lpstr>
      <vt:lpstr>Retrospect</vt:lpstr>
      <vt:lpstr>          Bērni un pusaudži ar kaitējošu seksuālu uzvedību (KSU)  </vt:lpstr>
      <vt:lpstr> </vt:lpstr>
      <vt:lpstr>Kas ir «Centrs Dardedze»?</vt:lpstr>
      <vt:lpstr>Ko mēs darām:</vt:lpstr>
      <vt:lpstr>2018. gadā: </vt:lpstr>
      <vt:lpstr>Fakti par vardarbību Latvijā (PVO)</vt:lpstr>
      <vt:lpstr>Lielbritānijā </vt:lpstr>
      <vt:lpstr>Eka “Nozieguma trijstūris” (nozieguma vienkāršā ķīmija) </vt:lpstr>
      <vt:lpstr>Eka“Nozieguma trijstūris” </vt:lpstr>
      <vt:lpstr>Seksuālā vardarbība</vt:lpstr>
      <vt:lpstr>Kaitējošas seksuālās uzvedības problēmas aktualitāte (1)</vt:lpstr>
      <vt:lpstr>Kaitējošas seksuālās uzvedības problēmas aktualitāte  (2)</vt:lpstr>
      <vt:lpstr>Bērni un pusaudži un kaitējoša seksuāla uzvedība (KSU) 22 gadījumu analīze</vt:lpstr>
      <vt:lpstr> Pāridarītāja raksturojums </vt:lpstr>
      <vt:lpstr>Vieta, kur pāridarījums noticis</vt:lpstr>
      <vt:lpstr>KSU veids </vt:lpstr>
      <vt:lpstr>                                   Informācija par pāridarītāja ģimeni</vt:lpstr>
      <vt:lpstr> Upuru raksturojums</vt:lpstr>
      <vt:lpstr>Vieta</vt:lpstr>
      <vt:lpstr> KSU veids</vt:lpstr>
      <vt:lpstr> Informācija par upura ģimeni</vt:lpstr>
      <vt:lpstr>KSU definīcija (1) NICE (National institute for Clinical Excellence) vadlīnijas 2017  </vt:lpstr>
      <vt:lpstr>       KSU definīcija (2)</vt:lpstr>
      <vt:lpstr>Seksuāla uzvedība (Hackett, 2010) </vt:lpstr>
      <vt:lpstr>Hackett, 2010 </vt:lpstr>
      <vt:lpstr>Kāda ir veselīga un dabiska/normāla bērnu seksuālā uzvedība </vt:lpstr>
      <vt:lpstr>Satraucoša seksuāla uzvedība</vt:lpstr>
      <vt:lpstr>Kāda ir kaitējoša bērnu seksuālā uzvedība</vt:lpstr>
      <vt:lpstr>Kaitējošas seksuālas uzvedības piemēri </vt:lpstr>
      <vt:lpstr>Svarīgi atcerēties!!!!</vt:lpstr>
      <vt:lpstr>Veselīga un dabiska… satraucoša... vai kaitējoša uzvedība?</vt:lpstr>
      <vt:lpstr>Veselīga un dabiska… satraucoša... vai kaitējoša uzvedība?</vt:lpstr>
      <vt:lpstr>Institūcijas, kurās tiek aprūpēti/dzīvo bērni </vt:lpstr>
      <vt:lpstr>Iespējamie uzvedības cēloņi </vt:lpstr>
      <vt:lpstr>Kas izraisa kaitējošu seksuālo uzvedību?</vt:lpstr>
      <vt:lpstr>Iespējamie faktori, kas veicina kaitējošu seksuālu uzvedību</vt:lpstr>
      <vt:lpstr>Iespējamie palaidējmehānismi</vt:lpstr>
      <vt:lpstr>Iespējamie uzturošie faktori</vt:lpstr>
      <vt:lpstr>Aizsargājoši faktori</vt:lpstr>
      <vt:lpstr>PowerPoint Presentation</vt:lpstr>
      <vt:lpstr>Aizsargājošie faktori</vt:lpstr>
      <vt:lpstr>Izaicinājumi darbā ar šo bērnu grupu</vt:lpstr>
      <vt:lpstr>Kā es jūtos, runājot par bērniem un jauniešiem, kuriem bijusi kaitējoša seksuāla uzvedība? </vt:lpstr>
      <vt:lpstr>Mīts vai fakts?</vt:lpstr>
      <vt:lpstr>Mīts vai fakts?</vt:lpstr>
      <vt:lpstr>Mīts vai fakts?</vt:lpstr>
      <vt:lpstr>Mīts vai fakts?</vt:lpstr>
      <vt:lpstr>Mīts vai fakts?</vt:lpstr>
      <vt:lpstr>Mīts vai fakts?</vt:lpstr>
      <vt:lpstr>Mīti</vt:lpstr>
      <vt:lpstr>Mīti</vt:lpstr>
      <vt:lpstr>Mīti</vt:lpstr>
      <vt:lpstr>Stigma</vt:lpstr>
      <vt:lpstr>Viedierīces, saturs internetā</vt:lpstr>
      <vt:lpstr>Viedierīces, saturs internetā</vt:lpstr>
      <vt:lpstr>Viedierīces, saturs internetā</vt:lpstr>
      <vt:lpstr>Viedierīces, saturs internetā</vt:lpstr>
      <vt:lpstr>Viedierīces, saturs internetā</vt:lpstr>
      <vt:lpstr>Sekstings </vt:lpstr>
      <vt:lpstr>Internets</vt:lpstr>
      <vt:lpstr>Ko var darīt? (1) </vt:lpstr>
      <vt:lpstr>Ko var darīt? (2)</vt:lpstr>
      <vt:lpstr>Ko var darīt? (3)</vt:lpstr>
      <vt:lpstr>Ko  mācīt (0-5 g.)?</vt:lpstr>
      <vt:lpstr>Ko mācīt (5-9 g.)?</vt:lpstr>
      <vt:lpstr>Ko mācīt (9-13 g.)?</vt:lpstr>
      <vt:lpstr>Ko mācīt (13-18 g.)?</vt:lpstr>
      <vt:lpstr>Izaicinājumi sociālajā darbā</vt:lpstr>
      <vt:lpstr>PowerPoint Presentation</vt:lpstr>
      <vt:lpstr>PowerPoint Presentation</vt:lpstr>
      <vt:lpstr>PowerPoint Presentation</vt:lpstr>
      <vt:lpstr>Paldies par uzmanību!</vt:lpstr>
    </vt:vector>
  </TitlesOfParts>
  <Company>Barnaverndarstofa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Ragna B Sigursteinsdóttir</dc:creator>
  <cp:lastModifiedBy>Dace Ritina</cp:lastModifiedBy>
  <cp:revision>371</cp:revision>
  <dcterms:created xsi:type="dcterms:W3CDTF">2015-02-13T10:40:14Z</dcterms:created>
  <dcterms:modified xsi:type="dcterms:W3CDTF">2019-11-15T07:43:56Z</dcterms:modified>
</cp:coreProperties>
</file>