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26" r:id="rId3"/>
    <p:sldId id="314" r:id="rId4"/>
    <p:sldId id="322" r:id="rId5"/>
    <p:sldId id="323" r:id="rId6"/>
    <p:sldId id="327" r:id="rId7"/>
    <p:sldId id="325" r:id="rId8"/>
    <p:sldId id="315" r:id="rId9"/>
    <p:sldId id="328" r:id="rId10"/>
    <p:sldId id="317" r:id="rId11"/>
    <p:sldId id="329" r:id="rId12"/>
    <p:sldId id="318" r:id="rId13"/>
    <p:sldId id="330" r:id="rId14"/>
    <p:sldId id="319" r:id="rId15"/>
    <p:sldId id="334" r:id="rId16"/>
    <p:sldId id="321" r:id="rId17"/>
    <p:sldId id="340" r:id="rId18"/>
    <p:sldId id="343" r:id="rId19"/>
    <p:sldId id="335" r:id="rId20"/>
    <p:sldId id="339" r:id="rId21"/>
    <p:sldId id="342" r:id="rId22"/>
    <p:sldId id="316" r:id="rId23"/>
    <p:sldId id="333" r:id="rId24"/>
    <p:sldId id="337" r:id="rId25"/>
    <p:sldId id="341" r:id="rId26"/>
    <p:sldId id="338" r:id="rId27"/>
    <p:sldId id="32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D2DA7F9-6855-4198-974A-89B742824D80}">
          <p14:sldIdLst>
            <p14:sldId id="256"/>
            <p14:sldId id="326"/>
            <p14:sldId id="314"/>
            <p14:sldId id="322"/>
            <p14:sldId id="323"/>
            <p14:sldId id="327"/>
            <p14:sldId id="325"/>
            <p14:sldId id="315"/>
            <p14:sldId id="328"/>
            <p14:sldId id="317"/>
            <p14:sldId id="329"/>
            <p14:sldId id="318"/>
            <p14:sldId id="330"/>
            <p14:sldId id="319"/>
            <p14:sldId id="334"/>
            <p14:sldId id="321"/>
            <p14:sldId id="340"/>
            <p14:sldId id="343"/>
            <p14:sldId id="335"/>
            <p14:sldId id="339"/>
            <p14:sldId id="342"/>
            <p14:sldId id="316"/>
            <p14:sldId id="333"/>
            <p14:sldId id="337"/>
            <p14:sldId id="341"/>
            <p14:sldId id="338"/>
            <p14:sldId id="320"/>
          </p14:sldIdLst>
        </p14:section>
        <p14:section name="Untitled Section" id="{40268120-4969-4337-B6D5-25DAB7F8301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ja" initials="A" lastIdx="1" clrIdx="0">
    <p:extLst>
      <p:ext uri="{19B8F6BF-5375-455C-9EA6-DF929625EA0E}">
        <p15:presenceInfo xmlns:p15="http://schemas.microsoft.com/office/powerpoint/2012/main" userId="Ai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A12"/>
    <a:srgbClr val="D67C10"/>
    <a:srgbClr val="340FD3"/>
    <a:srgbClr val="0000FF"/>
    <a:srgbClr val="008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86" autoAdjust="0"/>
    <p:restoredTop sz="94660"/>
  </p:normalViewPr>
  <p:slideViewPr>
    <p:cSldViewPr snapToGrid="0">
      <p:cViewPr varScale="1">
        <p:scale>
          <a:sx n="79" d="100"/>
          <a:sy n="79" d="100"/>
        </p:scale>
        <p:origin x="91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DE8A7-3919-4EF5-8C94-0271580B92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243"/>
            <a:ext cx="2280102" cy="18594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AC9BF-F92E-48CB-9132-5875995D01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lv-LV" altLang="lv-LV" sz="4000" b="1" dirty="0">
                <a:solidFill>
                  <a:srgbClr val="292929"/>
                </a:solidFill>
                <a:latin typeface="Century Gothic" panose="020B0502020202020204" pitchFamily="34" charset="0"/>
                <a:ea typeface="+mn-ea"/>
                <a:cs typeface="+mn-cs"/>
              </a:rPr>
              <a:t>Ikdienas kontroles aktivitātes sociālās aprūpes pakalpojumu institūcijā</a:t>
            </a:r>
            <a:r>
              <a:rPr lang="en-US" altLang="lv-LV" sz="4000" b="1" dirty="0">
                <a:solidFill>
                  <a:srgbClr val="292929"/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en-US" altLang="lv-LV" sz="4000" b="1" dirty="0">
                <a:solidFill>
                  <a:srgbClr val="292929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endParaRPr lang="lv-LV" dirty="0">
              <a:latin typeface="Century Gothic" panose="020B0502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439A36-C664-41F8-8E1C-EFC43F9DE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432301"/>
            <a:ext cx="8915399" cy="1471362"/>
          </a:xfrm>
        </p:spPr>
        <p:txBody>
          <a:bodyPr>
            <a:normAutofit lnSpcReduction="10000"/>
          </a:bodyPr>
          <a:lstStyle/>
          <a:p>
            <a:pPr algn="ctr"/>
            <a:r>
              <a:rPr lang="lv-LV" sz="2800" b="1" dirty="0"/>
              <a:t>Solvita Rudoviča</a:t>
            </a:r>
          </a:p>
          <a:p>
            <a:pPr algn="ctr"/>
            <a:endParaRPr lang="lv-LV" sz="2400" b="1" dirty="0"/>
          </a:p>
          <a:p>
            <a:pPr algn="ctr"/>
            <a:r>
              <a:rPr lang="lv-LV" sz="2400" b="1" dirty="0"/>
              <a:t>2019.gada 30.oktobris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B024B-7E9E-418D-BE17-63D626D92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764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12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0DC8D81-05C0-40FB-8887-1DD6E356C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803" y="177800"/>
            <a:ext cx="10312398" cy="927100"/>
          </a:xfrm>
        </p:spPr>
        <p:txBody>
          <a:bodyPr>
            <a:normAutofit/>
          </a:bodyPr>
          <a:lstStyle/>
          <a:p>
            <a:r>
              <a:rPr lang="lv-LV" dirty="0">
                <a:solidFill>
                  <a:schemeClr val="accent1">
                    <a:lumMod val="50000"/>
                  </a:schemeClr>
                </a:solidFill>
              </a:rPr>
              <a:t>Pakalpojumu nodrošināšana (I)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EEE436B-125F-4190-9718-3C505EA6B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804" y="1358900"/>
            <a:ext cx="7517697" cy="5499100"/>
          </a:xfrm>
        </p:spPr>
        <p:txBody>
          <a:bodyPr>
            <a:normAutofit/>
          </a:bodyPr>
          <a:lstStyle/>
          <a:p>
            <a:r>
              <a:rPr lang="lv-LV" sz="2400" b="1" dirty="0"/>
              <a:t>Iekšējie noteikumi (kārtības) vai rīkojumi: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400" dirty="0"/>
              <a:t>sociālās aprūpes un sociālās rehabilitācijas nodrošināšana;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400" dirty="0"/>
              <a:t>klientu uzņemšana, izvietošana, izrakstīšana;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400" dirty="0"/>
              <a:t>ierosinājumu un sūdzību iesniegšanu, izskatīšana;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400" dirty="0"/>
              <a:t>mazkustīgo klientu pozicionēšana un dzirdīšana;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400" dirty="0"/>
              <a:t>higiēnas un </a:t>
            </a:r>
            <a:r>
              <a:rPr lang="lv-LV" sz="2400" dirty="0" err="1"/>
              <a:t>inkontinences</a:t>
            </a:r>
            <a:r>
              <a:rPr lang="lv-LV" sz="2400" dirty="0"/>
              <a:t> preču iepirkšana, uzskaite, izsniegšana, norakstīšana;</a:t>
            </a:r>
          </a:p>
          <a:p>
            <a:pPr>
              <a:buFont typeface="Wingdings" panose="05000000000000000000" pitchFamily="2" charset="2"/>
              <a:buChar char="Ø"/>
            </a:pPr>
            <a:endParaRPr lang="lv-LV" sz="2400" dirty="0"/>
          </a:p>
          <a:p>
            <a:pPr>
              <a:buFont typeface="Wingdings" panose="05000000000000000000" pitchFamily="2" charset="2"/>
              <a:buChar char="Ø"/>
            </a:pPr>
            <a:endParaRPr lang="lv-LV" sz="2400" dirty="0"/>
          </a:p>
          <a:p>
            <a:pPr>
              <a:buFont typeface="Wingdings" panose="05000000000000000000" pitchFamily="2" charset="2"/>
              <a:buChar char="Ø"/>
            </a:pPr>
            <a:endParaRPr lang="lv-LV" sz="2400" dirty="0"/>
          </a:p>
          <a:p>
            <a:pPr>
              <a:buFont typeface="Wingdings" panose="05000000000000000000" pitchFamily="2" charset="2"/>
              <a:buChar char="Ø"/>
            </a:pPr>
            <a:endParaRPr lang="lv-LV" sz="2400" dirty="0"/>
          </a:p>
          <a:p>
            <a:pPr>
              <a:buFont typeface="Wingdings" panose="05000000000000000000" pitchFamily="2" charset="2"/>
              <a:buChar char="Ø"/>
            </a:pPr>
            <a:endParaRPr lang="lv-LV" sz="2400" dirty="0"/>
          </a:p>
          <a:p>
            <a:pPr>
              <a:buFont typeface="Wingdings" panose="05000000000000000000" pitchFamily="2" charset="2"/>
              <a:buChar char="Ø"/>
            </a:pPr>
            <a:endParaRPr lang="lv-LV" sz="2400" dirty="0"/>
          </a:p>
          <a:p>
            <a:pPr>
              <a:buFont typeface="Wingdings" panose="05000000000000000000" pitchFamily="2" charset="2"/>
              <a:buChar char="Ø"/>
            </a:pPr>
            <a:endParaRPr lang="lv-LV" sz="2400" dirty="0"/>
          </a:p>
          <a:p>
            <a:pPr>
              <a:buFont typeface="Wingdings" panose="05000000000000000000" pitchFamily="2" charset="2"/>
              <a:buChar char="Ø"/>
            </a:pPr>
            <a:endParaRPr lang="lv-LV" sz="2400" dirty="0"/>
          </a:p>
          <a:p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3259898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5D173A4-A845-49C9-B59B-7FD41263F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solidFill>
                  <a:schemeClr val="accent1">
                    <a:lumMod val="50000"/>
                  </a:schemeClr>
                </a:solidFill>
              </a:rPr>
              <a:t>Pakalpojumu nodrošināšana (I)</a:t>
            </a:r>
            <a:endParaRPr 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E56D19B0-3E28-48B0-8E79-5FE1F92D9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7376909" cy="3777622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lv-LV" sz="2400" dirty="0"/>
              <a:t>darbinieku rīcība ārkārtas un avārijas situācijās, informācijas aprite;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400" dirty="0"/>
              <a:t>saimniecības preču, iepirkšana, uzskaite, izsniegšana, norakstīšana;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400" dirty="0"/>
              <a:t>mīkstā inventāra iepirkšana, uzskaite, izsniegšana, norakstīšana;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400" dirty="0"/>
              <a:t>klientu prombūtne;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400" dirty="0"/>
              <a:t>klientu pensiju, piemaksu pie pensijas vai sociālā nodrošinājuma pabalsta daļas izmaksa;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46214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A34FCD6-C377-411A-B54A-600288525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2411" y="161488"/>
            <a:ext cx="9358312" cy="901700"/>
          </a:xfrm>
        </p:spPr>
        <p:txBody>
          <a:bodyPr>
            <a:normAutofit/>
          </a:bodyPr>
          <a:lstStyle/>
          <a:p>
            <a:r>
              <a:rPr lang="lv-LV" dirty="0">
                <a:solidFill>
                  <a:schemeClr val="accent1">
                    <a:lumMod val="50000"/>
                  </a:schemeClr>
                </a:solidFill>
              </a:rPr>
              <a:t>Pakalpojumu nodrošināšana (III)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BD090C6-4F1E-4AC3-8567-52BC21864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500" y="1439694"/>
            <a:ext cx="8518457" cy="5519906"/>
          </a:xfrm>
        </p:spPr>
        <p:txBody>
          <a:bodyPr>
            <a:normAutofit/>
          </a:bodyPr>
          <a:lstStyle/>
          <a:p>
            <a:r>
              <a:rPr lang="lv-LV" sz="2400" dirty="0"/>
              <a:t>ar klientu saistītās informācijas iegūšanu, lietošanu, glabāšanu un dokumentu aprite;</a:t>
            </a:r>
          </a:p>
          <a:p>
            <a:r>
              <a:rPr lang="lv-LV" sz="2400" dirty="0"/>
              <a:t>medikamentu iepirkšana, uzskaite, aprite, izsniegšana, norakstīšana;</a:t>
            </a:r>
          </a:p>
          <a:p>
            <a:r>
              <a:rPr lang="lv-LV" sz="2400" dirty="0"/>
              <a:t>baktericīdo lampu lietošana;</a:t>
            </a:r>
          </a:p>
          <a:p>
            <a:r>
              <a:rPr lang="lv-LV" sz="2400" dirty="0"/>
              <a:t>personu apliecinošo dokumentu glabāšana un izsniegšana;</a:t>
            </a:r>
          </a:p>
          <a:p>
            <a:r>
              <a:rPr lang="lv-LV" sz="2400" dirty="0"/>
              <a:t>klientu iekšējās kartības noteikumi;</a:t>
            </a:r>
          </a:p>
          <a:p>
            <a:r>
              <a:rPr lang="lv-LV" sz="2400" dirty="0"/>
              <a:t>iekšējās kartības noteikumi apmeklētajiem;</a:t>
            </a:r>
          </a:p>
          <a:p>
            <a:r>
              <a:rPr lang="lv-LV" sz="2400" dirty="0"/>
              <a:t>ētikas kodekss, ētikas komisijas nolikums;</a:t>
            </a:r>
          </a:p>
          <a:p>
            <a:endParaRPr lang="lv-LV" sz="2400" dirty="0"/>
          </a:p>
          <a:p>
            <a:endParaRPr lang="lv-LV" sz="2400" dirty="0"/>
          </a:p>
          <a:p>
            <a:endParaRPr lang="lv-LV" sz="2400" dirty="0"/>
          </a:p>
          <a:p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296051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5227E80-4992-4F1A-A599-24997F1AA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solidFill>
                  <a:schemeClr val="accent1">
                    <a:lumMod val="50000"/>
                  </a:schemeClr>
                </a:solidFill>
              </a:rPr>
              <a:t>Pakalpojumu nodrošināšana (IV)</a:t>
            </a:r>
            <a:endParaRPr 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BC8BB73-CE53-48CE-907D-27B46DE1B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133600"/>
            <a:ext cx="8098362" cy="4216866"/>
          </a:xfrm>
        </p:spPr>
        <p:txBody>
          <a:bodyPr>
            <a:normAutofit fontScale="92500"/>
          </a:bodyPr>
          <a:lstStyle/>
          <a:p>
            <a:r>
              <a:rPr lang="lv-LV" sz="2400" dirty="0"/>
              <a:t>sociālās aprūpes padomes nolikums;</a:t>
            </a:r>
          </a:p>
          <a:p>
            <a:r>
              <a:rPr lang="lv-LV" sz="2400" dirty="0"/>
              <a:t>pirmās palīdzības nodrošināšana;</a:t>
            </a:r>
          </a:p>
          <a:p>
            <a:r>
              <a:rPr lang="lv-LV" sz="2400" dirty="0"/>
              <a:t>kancelejas preču iepirkšana, uzskaite, izsniegšana, norakstīšana; </a:t>
            </a:r>
          </a:p>
          <a:p>
            <a:r>
              <a:rPr lang="lv-LV" sz="2400" dirty="0"/>
              <a:t>klientu veļas, personīgās veļas mazgāšana un labošana;</a:t>
            </a:r>
          </a:p>
          <a:p>
            <a:r>
              <a:rPr lang="lv-LV" sz="2400" dirty="0"/>
              <a:t>klientu zobu ārstēšana, labošana un protezēšana;</a:t>
            </a:r>
          </a:p>
          <a:p>
            <a:r>
              <a:rPr lang="lv-LV" sz="2400" dirty="0"/>
              <a:t>tehnisko palīglīdzekļu nodrošināšana;</a:t>
            </a:r>
          </a:p>
          <a:p>
            <a:r>
              <a:rPr lang="lv-LV" sz="2400" dirty="0"/>
              <a:t>klientu pastiprinātas uzraudzības nodrošināšana;</a:t>
            </a:r>
          </a:p>
          <a:p>
            <a:r>
              <a:rPr lang="lv-LV" sz="2400" dirty="0"/>
              <a:t>u.c.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12042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61614C9-8A56-4FCA-86C4-2285612F1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1806" y="298625"/>
            <a:ext cx="8911687" cy="889668"/>
          </a:xfrm>
        </p:spPr>
        <p:txBody>
          <a:bodyPr>
            <a:normAutofit/>
          </a:bodyPr>
          <a:lstStyle/>
          <a:p>
            <a:r>
              <a:rPr lang="lv-LV" altLang="lv-LV" dirty="0">
                <a:solidFill>
                  <a:schemeClr val="accent1">
                    <a:lumMod val="50000"/>
                  </a:schemeClr>
                </a:solidFill>
              </a:rPr>
              <a:t>Personāla politika (I)</a:t>
            </a:r>
            <a:endParaRPr lang="lv-LV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A0A9D3B-E881-4E64-A394-66FCB23C1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6506" y="1644242"/>
            <a:ext cx="8350284" cy="4228052"/>
          </a:xfrm>
        </p:spPr>
        <p:txBody>
          <a:bodyPr>
            <a:normAutofit fontScale="70000" lnSpcReduction="20000"/>
          </a:bodyPr>
          <a:lstStyle/>
          <a:p>
            <a:r>
              <a:rPr lang="lv-LV" altLang="lv-LV" sz="2600" dirty="0"/>
              <a:t>Darbinieku atlases kārtība un kritēriji;</a:t>
            </a:r>
          </a:p>
          <a:p>
            <a:r>
              <a:rPr lang="lv-LV" altLang="lv-LV" sz="2600" dirty="0"/>
              <a:t>obligātās veselības pārbaudes atzinums un izziņa par veselības stāvokli no ģimenes ārsta (ja darbs saistīts ar nefasētu pārtiku);</a:t>
            </a:r>
          </a:p>
          <a:p>
            <a:r>
              <a:rPr lang="lv-LV" altLang="lv-LV" sz="2600" dirty="0"/>
              <a:t>darbinieku pieņemšana, ievadinstruktāža, darba audzinātāja nodrošināšana;</a:t>
            </a:r>
          </a:p>
          <a:p>
            <a:r>
              <a:rPr lang="lv-LV" altLang="lv-LV" sz="2600" dirty="0"/>
              <a:t>stabils un konkurētspējīgs atalgojums; </a:t>
            </a:r>
          </a:p>
          <a:p>
            <a:r>
              <a:rPr lang="lv-LV" altLang="lv-LV" sz="2600" dirty="0"/>
              <a:t>piemaksas pie darba algas, prēmijas, naudas balvas;</a:t>
            </a:r>
          </a:p>
          <a:p>
            <a:r>
              <a:rPr lang="lv-LV" altLang="lv-LV" sz="2600" dirty="0"/>
              <a:t>darba koplīgums, sociālās garantijas un citi «bonusi»; </a:t>
            </a:r>
          </a:p>
          <a:p>
            <a:r>
              <a:rPr lang="lv-LV" altLang="lv-LV" sz="2600" dirty="0"/>
              <a:t>elastīgs darba laiks;</a:t>
            </a:r>
          </a:p>
          <a:p>
            <a:r>
              <a:rPr lang="lv-LV" altLang="lv-LV" sz="2600" dirty="0"/>
              <a:t>kompetences pilnveide, kvalifikācijas celšana;</a:t>
            </a:r>
          </a:p>
          <a:p>
            <a:r>
              <a:rPr lang="lv-LV" altLang="lv-LV" sz="2600" dirty="0"/>
              <a:t>darba vide; </a:t>
            </a:r>
          </a:p>
          <a:p>
            <a:pPr marL="0" indent="0">
              <a:buNone/>
            </a:pPr>
            <a:r>
              <a:rPr lang="lv-LV" altLang="lv-LV" sz="2400" dirty="0"/>
              <a:t/>
            </a:r>
            <a:br>
              <a:rPr lang="lv-LV" altLang="lv-LV" sz="2400" dirty="0"/>
            </a:b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3534719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9897849-7543-42C8-88E0-28CED1B13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altLang="lv-LV" dirty="0">
                <a:solidFill>
                  <a:schemeClr val="accent1">
                    <a:lumMod val="50000"/>
                  </a:schemeClr>
                </a:solidFill>
              </a:rPr>
              <a:t>Personāla politika (I)</a:t>
            </a:r>
            <a:endParaRPr 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169BD733-164D-4AE4-AFEB-705C736FC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7804748" cy="3777622"/>
          </a:xfrm>
        </p:spPr>
        <p:txBody>
          <a:bodyPr>
            <a:normAutofit fontScale="77500" lnSpcReduction="20000"/>
          </a:bodyPr>
          <a:lstStyle/>
          <a:p>
            <a:r>
              <a:rPr lang="lv-LV" altLang="lv-LV" sz="2400" dirty="0"/>
              <a:t>nodrošinājums ar darba materiāliem, instrumentiem, tehniskajiem palīglīdzekļiem; </a:t>
            </a:r>
          </a:p>
          <a:p>
            <a:r>
              <a:rPr lang="lv-LV" altLang="lv-LV" sz="2400" dirty="0"/>
              <a:t>darba apģērbs, darba apavi, individuālie aizsardzības līdzekļi;</a:t>
            </a:r>
          </a:p>
          <a:p>
            <a:r>
              <a:rPr lang="lv-LV" altLang="lv-LV" sz="2400" dirty="0"/>
              <a:t>motivācijas pasākumi (kolektīva saliedēšana, pieredzes apmaiņa, ekskursijas);</a:t>
            </a:r>
          </a:p>
          <a:p>
            <a:r>
              <a:rPr lang="lv-LV" altLang="lv-LV" sz="2400" dirty="0"/>
              <a:t>darbinieku ikgadējā novērtēšana, kurai seko prēmiju izmaksa;</a:t>
            </a:r>
          </a:p>
          <a:p>
            <a:r>
              <a:rPr lang="lv-LV" altLang="lv-LV" sz="2400" dirty="0"/>
              <a:t>nodrošināšana ar naktsmītni, atlaides sabiedriskajā transportā;</a:t>
            </a:r>
          </a:p>
          <a:p>
            <a:r>
              <a:rPr lang="lv-LV" altLang="lv-LV" sz="2400" dirty="0"/>
              <a:t>darbinieku apmācība, iespēja iegūt kvalifikāciju, apvienojot darbu ar mācībām);</a:t>
            </a:r>
          </a:p>
          <a:p>
            <a:r>
              <a:rPr lang="lv-LV" altLang="lv-LV" sz="2400" dirty="0"/>
              <a:t>profesijas prestiža celšana.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2208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55D7B4D-4312-49C3-A25F-D52B11CBD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24590"/>
            <a:ext cx="8911687" cy="1219200"/>
          </a:xfrm>
        </p:spPr>
        <p:txBody>
          <a:bodyPr/>
          <a:lstStyle/>
          <a:p>
            <a:r>
              <a:rPr lang="lv-LV" dirty="0">
                <a:solidFill>
                  <a:schemeClr val="accent1">
                    <a:lumMod val="50000"/>
                  </a:schemeClr>
                </a:solidFill>
              </a:rPr>
              <a:t>Sociālās aprūpes pakalpojuma kvalitātes paaugstināšana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60B15E1-5218-4241-A235-6AA086C9F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73179"/>
            <a:ext cx="9362156" cy="4660231"/>
          </a:xfrm>
        </p:spPr>
        <p:txBody>
          <a:bodyPr>
            <a:normAutofit/>
          </a:bodyPr>
          <a:lstStyle/>
          <a:p>
            <a:r>
              <a:rPr lang="lv-LV" sz="2400" dirty="0"/>
              <a:t>Latvijā pirmās aprūpes personāla – </a:t>
            </a:r>
            <a:r>
              <a:rPr lang="lv-LV" sz="2400" b="1" dirty="0"/>
              <a:t>aprūpētāju profesionālās sacensības</a:t>
            </a:r>
            <a:r>
              <a:rPr lang="lv-LV" sz="2400" dirty="0"/>
              <a:t> – 27.09.2019. – notika RSAC «Mežciems».</a:t>
            </a:r>
          </a:p>
          <a:p>
            <a:pPr marL="0" indent="0">
              <a:buNone/>
            </a:pPr>
            <a:r>
              <a:rPr lang="lv-LV" sz="2400" u="sng" dirty="0"/>
              <a:t>Mērķis: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v-LV" sz="2400" dirty="0"/>
              <a:t>Uzlabot sociālās aprūpes pakalpojumu kvalitāti;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v-LV" sz="2400" dirty="0"/>
              <a:t>celt aprūpētāju kvalifikāciju;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v-LV" sz="2400" dirty="0"/>
              <a:t>celt profesijas prestižu sabiedrībā;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v-LV" sz="2400" dirty="0"/>
              <a:t>paaugstināt darbinieku motivāciju un piederības sajūtu savai profesijai;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v-LV" sz="2400" dirty="0"/>
              <a:t>apzināt profesionālākos sociālās aprūpes darbiniekus.</a:t>
            </a:r>
          </a:p>
          <a:p>
            <a:pPr>
              <a:buFont typeface="Arial" panose="020B0604020202020204" pitchFamily="34" charset="0"/>
              <a:buChar char="•"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2107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E734DF0-7FB8-40B4-8020-1E4E39FCE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solidFill>
                  <a:schemeClr val="accent1">
                    <a:lumMod val="50000"/>
                  </a:schemeClr>
                </a:solidFill>
              </a:rPr>
              <a:t>Profesionālās aprūpētāju sacensības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96A3047-C64D-4204-930A-D6F7FD200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Foto - video montāža par aprūpētāju sacensībām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FAEBB703-D1B1-4918-8BCF-B6DF0251A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940" y="2548646"/>
            <a:ext cx="6235430" cy="430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46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94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6347C4B-28E9-4E59-A94D-71DB21768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823" y="2326450"/>
            <a:ext cx="8911687" cy="1280890"/>
          </a:xfrm>
        </p:spPr>
        <p:txBody>
          <a:bodyPr/>
          <a:lstStyle/>
          <a:p>
            <a:pPr algn="ctr"/>
            <a:r>
              <a:rPr lang="lv-LV" altLang="lv-LV" b="1" dirty="0">
                <a:solidFill>
                  <a:srgbClr val="292929"/>
                </a:solidFill>
                <a:latin typeface="Century Gothic" panose="020B0502020202020204" pitchFamily="34" charset="0"/>
              </a:rPr>
              <a:t>Aprūpes un rehabilitācijas procesu uzraudzība ikdienā</a:t>
            </a:r>
            <a:endParaRPr 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765BCD36-EA04-40F5-862A-58A9B397D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4766554"/>
            <a:ext cx="8915400" cy="1144668"/>
          </a:xfrm>
        </p:spPr>
        <p:txBody>
          <a:bodyPr/>
          <a:lstStyle/>
          <a:p>
            <a:pPr marL="0" indent="0" algn="ctr">
              <a:buNone/>
            </a:pPr>
            <a:r>
              <a:rPr lang="lv-LV" sz="2000" b="1" dirty="0"/>
              <a:t>Solvita Rudoviča</a:t>
            </a:r>
          </a:p>
          <a:p>
            <a:pPr marL="0" indent="0" algn="ctr">
              <a:buNone/>
            </a:pPr>
            <a:r>
              <a:rPr lang="lv-LV" dirty="0"/>
              <a:t>2019.gada 30.oktobris</a:t>
            </a:r>
          </a:p>
        </p:txBody>
      </p:sp>
    </p:spTree>
    <p:extLst>
      <p:ext uri="{BB962C8B-B14F-4D97-AF65-F5344CB8AC3E}">
        <p14:creationId xmlns:p14="http://schemas.microsoft.com/office/powerpoint/2010/main" val="4258329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105090B-07F9-4153-BCFF-132C57DA4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698" y="481497"/>
            <a:ext cx="8911687" cy="1280890"/>
          </a:xfrm>
        </p:spPr>
        <p:txBody>
          <a:bodyPr/>
          <a:lstStyle/>
          <a:p>
            <a:r>
              <a:rPr lang="lv-LV" dirty="0">
                <a:solidFill>
                  <a:schemeClr val="accent1">
                    <a:lumMod val="50000"/>
                  </a:schemeClr>
                </a:solidFill>
              </a:rPr>
              <a:t>Institūcijas kontroles vides izveidošana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EB6A0779-4F97-45D6-A3BE-FEC44D3C6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6698" y="1540189"/>
            <a:ext cx="8623155" cy="4734776"/>
          </a:xfrm>
        </p:spPr>
        <p:txBody>
          <a:bodyPr>
            <a:normAutofit fontScale="92500" lnSpcReduction="10000"/>
          </a:bodyPr>
          <a:lstStyle/>
          <a:p>
            <a:r>
              <a:rPr lang="lv-LV" sz="2400" dirty="0"/>
              <a:t>Jādefinē institūcijas mērķi, uzdevumi un sasniedzamie rezultāti;</a:t>
            </a:r>
          </a:p>
          <a:p>
            <a:r>
              <a:rPr lang="lv-LV" sz="2400" dirty="0"/>
              <a:t>jādefinē institūcijas misija, vīzija, vērtības; </a:t>
            </a:r>
          </a:p>
          <a:p>
            <a:r>
              <a:rPr lang="lv-LV" sz="2400" dirty="0"/>
              <a:t>jādefinē katra darbinieka amata pienākumi – amata apraksti;</a:t>
            </a:r>
          </a:p>
          <a:p>
            <a:r>
              <a:rPr lang="lv-LV" sz="2400" dirty="0"/>
              <a:t>jāapstiprina institūcijas ētikas principi un jāiepazīstina ar tiem darbinieki;</a:t>
            </a:r>
          </a:p>
          <a:p>
            <a:r>
              <a:rPr lang="lv-LV" sz="2400" dirty="0"/>
              <a:t>iekšējos normatīvajos aktos jānosaka (darba kārtības noteikumi):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400" dirty="0"/>
              <a:t>pārkāpumu ziņošanas kārtība;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400" dirty="0"/>
              <a:t>interešu konflikta ziņošanas kārtība;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400" dirty="0"/>
              <a:t>amata savienošanas kārtība.</a:t>
            </a:r>
          </a:p>
          <a:p>
            <a:pPr>
              <a:buFont typeface="Wingdings" panose="05000000000000000000" pitchFamily="2" charset="2"/>
              <a:buChar char="Ø"/>
            </a:pPr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50373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4BCA47C-9F70-4DD7-9283-2E6B30DCA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932" y="624110"/>
            <a:ext cx="8151780" cy="1280890"/>
          </a:xfrm>
        </p:spPr>
        <p:txBody>
          <a:bodyPr/>
          <a:lstStyle/>
          <a:p>
            <a:r>
              <a:rPr lang="lv-LV" dirty="0">
                <a:solidFill>
                  <a:schemeClr val="accent1">
                    <a:lumMod val="50000"/>
                  </a:schemeClr>
                </a:solidFill>
              </a:rPr>
              <a:t>Kvalitātes kontroles process (I)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5E56B39-35FB-406E-9D59-032CFB9D5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248250"/>
            <a:ext cx="7309796" cy="4113638"/>
          </a:xfrm>
        </p:spPr>
        <p:txBody>
          <a:bodyPr>
            <a:normAutofit/>
          </a:bodyPr>
          <a:lstStyle/>
          <a:p>
            <a:r>
              <a:rPr lang="lv-LV" sz="2800" dirty="0"/>
              <a:t>Par pakalpojuma kvalitātes kontroli tiek uzskatītas visas rīcības, kuru ietvaros mērķtiecīgi tiek pārbaudīts konkrētās jomas vai jomas darbinieku/speciālistu veiktais(</a:t>
            </a:r>
            <a:r>
              <a:rPr lang="lv-LV" sz="2800" dirty="0" err="1"/>
              <a:t>ie</a:t>
            </a:r>
            <a:r>
              <a:rPr lang="lv-LV" sz="2800" dirty="0"/>
              <a:t>) darba process(i).</a:t>
            </a:r>
          </a:p>
          <a:p>
            <a:r>
              <a:rPr lang="lv-LV" sz="2800" dirty="0"/>
              <a:t>Kvalitātes kontroles jāveic, ievērojot subordināciju un ētiku.</a:t>
            </a:r>
          </a:p>
          <a:p>
            <a:endParaRPr lang="lv-LV" sz="2400" dirty="0"/>
          </a:p>
          <a:p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711732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2A341A3-7594-4511-B7D3-085C5901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solidFill>
                  <a:schemeClr val="accent1">
                    <a:lumMod val="50000"/>
                  </a:schemeClr>
                </a:solidFill>
              </a:rPr>
              <a:t>Kvalitātes kontroles process (II)</a:t>
            </a:r>
            <a:endParaRPr 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78D2807B-DA91-421A-BB83-B1E175D83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2800" dirty="0"/>
              <a:t>Kvalitātes kontrolēm jābūt regulārām, ietverot konstatēto nepilnību novēršanu.</a:t>
            </a:r>
          </a:p>
          <a:p>
            <a:r>
              <a:rPr lang="lv-LV" sz="2800" dirty="0"/>
              <a:t>Kvalitātes kontrolēs konstatēto atspoguļot kvalitātes kontroles veikto pārbaužu reģistrācijas žurnālā.</a:t>
            </a:r>
          </a:p>
          <a:p>
            <a:r>
              <a:rPr lang="lv-LV" sz="2800" dirty="0"/>
              <a:t>Procesā(</a:t>
            </a:r>
            <a:r>
              <a:rPr lang="lv-LV" sz="2800" dirty="0" err="1"/>
              <a:t>os</a:t>
            </a:r>
            <a:r>
              <a:rPr lang="lv-LV" sz="2800" dirty="0"/>
              <a:t>), kurā(</a:t>
            </a:r>
            <a:r>
              <a:rPr lang="lv-LV" sz="2800" dirty="0" err="1"/>
              <a:t>os</a:t>
            </a:r>
            <a:r>
              <a:rPr lang="lv-LV" sz="2800" dirty="0"/>
              <a:t>) konstatētas nepilnības pēc noteikta termiņa jāveic atkārtota pārbaude.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63833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ED51EA0-CD2A-41D6-8F38-19A0F5ED6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24589"/>
            <a:ext cx="8911687" cy="930443"/>
          </a:xfrm>
        </p:spPr>
        <p:txBody>
          <a:bodyPr/>
          <a:lstStyle/>
          <a:p>
            <a:r>
              <a:rPr lang="lv-LV" dirty="0">
                <a:solidFill>
                  <a:schemeClr val="accent1">
                    <a:lumMod val="50000"/>
                  </a:schemeClr>
                </a:solidFill>
              </a:rPr>
              <a:t>Pakalpojumu kvalitātes kontrole (I)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AD185D0-F7BF-4626-B3DE-0B0D410D3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100" y="1308100"/>
            <a:ext cx="7635962" cy="5549900"/>
          </a:xfrm>
        </p:spPr>
        <p:txBody>
          <a:bodyPr>
            <a:normAutofit/>
          </a:bodyPr>
          <a:lstStyle/>
          <a:p>
            <a:r>
              <a:rPr lang="lv-LV" sz="2400" b="1" dirty="0"/>
              <a:t>Iekšējā kārtība par pakalpojumu kvalitātes kontroli</a:t>
            </a:r>
            <a:r>
              <a:rPr lang="lv-LV" sz="2400" dirty="0"/>
              <a:t>, iekļaujot: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400" dirty="0"/>
              <a:t>atbildību sadalījumu;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400" dirty="0"/>
              <a:t>klientu ēdināšanas nodrošināšana;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400" dirty="0"/>
              <a:t>sociālā aprūpe;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400" dirty="0"/>
              <a:t>sociālā rehabilitācija;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400" dirty="0"/>
              <a:t>veselības aprūpe;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400" dirty="0"/>
              <a:t>garīgā aprūpe;</a:t>
            </a:r>
          </a:p>
          <a:p>
            <a:pPr>
              <a:buFont typeface="Wingdings" panose="05000000000000000000" pitchFamily="2" charset="2"/>
              <a:buChar char="Ø"/>
            </a:pP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3445339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708C95F-1B10-47DE-A644-FC7B1B01F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solidFill>
                  <a:schemeClr val="accent1">
                    <a:lumMod val="50000"/>
                  </a:schemeClr>
                </a:solidFill>
              </a:rPr>
              <a:t>Pakalpojumu kvalitātes kontrole (II)</a:t>
            </a:r>
            <a:endParaRPr 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E7DC667-EAA9-4FEB-8742-450BB432C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6739346" cy="37776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lv-LV" sz="2400" dirty="0"/>
              <a:t>veļas mazgāšana;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400" dirty="0"/>
              <a:t>klientu personīgo mantu pieņemšana;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400" dirty="0"/>
              <a:t>telpu tīrība un kārtība u.c.;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400" dirty="0"/>
              <a:t>pārbaužu regularitāte, rezultātu fiksēšana, uzlabojumi, izpildes kontrole;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400" dirty="0"/>
              <a:t>klientu un viņu piederīgo regulāras aptaujas, rezultātu apkopošana;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400" dirty="0"/>
              <a:t>ierosinājumu un priekšlikumu izskatīšana.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22916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CF85159-E05F-402D-B985-31AF543E0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716" y="590554"/>
            <a:ext cx="9508284" cy="1280890"/>
          </a:xfrm>
        </p:spPr>
        <p:txBody>
          <a:bodyPr/>
          <a:lstStyle/>
          <a:p>
            <a:r>
              <a:rPr lang="lv-LV" dirty="0">
                <a:solidFill>
                  <a:schemeClr val="accent1">
                    <a:lumMod val="50000"/>
                  </a:schemeClr>
                </a:solidFill>
              </a:rPr>
              <a:t>Sociālās aprūpes un sociālās rehabilitācijas procesi (I)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4B394A9-6D03-4530-B5AE-39849D733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332138"/>
            <a:ext cx="7427243" cy="4350763"/>
          </a:xfrm>
        </p:spPr>
        <p:txBody>
          <a:bodyPr>
            <a:noAutofit/>
          </a:bodyPr>
          <a:lstStyle/>
          <a:p>
            <a:r>
              <a:rPr lang="lv-LV" sz="2800" dirty="0"/>
              <a:t>Ikgadējā pasākumu plāna sastādīšana;</a:t>
            </a:r>
          </a:p>
          <a:p>
            <a:r>
              <a:rPr lang="lv-LV" sz="2800" dirty="0"/>
              <a:t>ceturkšņa atskaišu gatavošana - izpildes fiksēšana (kvalitatīvie un kvantitatīvie rādītāji); </a:t>
            </a:r>
          </a:p>
          <a:p>
            <a:r>
              <a:rPr lang="lv-LV" sz="2800" dirty="0"/>
              <a:t>informācijas aprites nodrošināšana atbilstoši procesiem;</a:t>
            </a:r>
          </a:p>
          <a:p>
            <a:r>
              <a:rPr lang="lv-LV" sz="2800" dirty="0"/>
              <a:t>klientu motivēšana;</a:t>
            </a:r>
          </a:p>
          <a:p>
            <a:endParaRPr lang="lv-LV" sz="2800" dirty="0"/>
          </a:p>
          <a:p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543469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EBCB7C0-67EA-44FC-86ED-41AAC64E3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solidFill>
                  <a:schemeClr val="accent1">
                    <a:lumMod val="50000"/>
                  </a:schemeClr>
                </a:solidFill>
              </a:rPr>
              <a:t>Sociālās aprūpes un sociālās rehabilitācijas procesi (II)</a:t>
            </a:r>
            <a:endParaRPr 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359EAC44-76DC-4AE9-89A9-3F99AF823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550252"/>
            <a:ext cx="7678913" cy="3360969"/>
          </a:xfrm>
        </p:spPr>
        <p:txBody>
          <a:bodyPr/>
          <a:lstStyle/>
          <a:p>
            <a:r>
              <a:rPr lang="lv-LV" sz="2800" dirty="0"/>
              <a:t>personāla atbalsts pasākumu apmeklēšanai;</a:t>
            </a:r>
          </a:p>
          <a:p>
            <a:r>
              <a:rPr lang="lv-LV" sz="2800" dirty="0"/>
              <a:t>vides pieejamības nodrošināšana;</a:t>
            </a:r>
          </a:p>
          <a:p>
            <a:r>
              <a:rPr lang="lv-LV" sz="2800" dirty="0"/>
              <a:t>materiāli tehniskais nodrošinājums un tā lietošana;</a:t>
            </a:r>
          </a:p>
          <a:p>
            <a:r>
              <a:rPr lang="lv-LV" sz="2800" dirty="0"/>
              <a:t>pasākumu, aktivitāšu dokumentēšana.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7275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C94621C-196B-4ED0-8987-1026F1929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solidFill>
                  <a:schemeClr val="accent1">
                    <a:lumMod val="50000"/>
                  </a:schemeClr>
                </a:solidFill>
              </a:rPr>
              <a:t>Pakalpojumu kvalitātes novērtējums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9298B54-026D-425D-987B-2DD1A7332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006222"/>
          </a:xfrm>
        </p:spPr>
        <p:txBody>
          <a:bodyPr>
            <a:normAutofit fontScale="92500" lnSpcReduction="10000"/>
          </a:bodyPr>
          <a:lstStyle/>
          <a:p>
            <a:r>
              <a:rPr lang="lv-LV" sz="2400" dirty="0"/>
              <a:t>Klientu ikgadējās aptaujas;</a:t>
            </a:r>
          </a:p>
          <a:p>
            <a:r>
              <a:rPr lang="lv-LV" sz="2400" dirty="0"/>
              <a:t>klientu piederīgo un citu apmeklētāju ikgadējās aptaujas;</a:t>
            </a:r>
          </a:p>
          <a:p>
            <a:r>
              <a:rPr lang="lv-LV" sz="2400" dirty="0"/>
              <a:t>darbinieku aptaujas (t.sk. ikgadējās novērtēšanas ietvaros, sanāksmēs);</a:t>
            </a:r>
          </a:p>
          <a:p>
            <a:r>
              <a:rPr lang="lv-LV" sz="2400" dirty="0"/>
              <a:t>aptauju rezultātu apkopojums, </a:t>
            </a:r>
            <a:r>
              <a:rPr lang="lv-LV" sz="2400" dirty="0" err="1"/>
              <a:t>izvērtējums</a:t>
            </a:r>
            <a:r>
              <a:rPr lang="lv-LV" sz="2400" dirty="0"/>
              <a:t> dinamikā;</a:t>
            </a:r>
          </a:p>
          <a:p>
            <a:r>
              <a:rPr lang="lv-LV" sz="2400" dirty="0"/>
              <a:t>regulāras klientu sapulces;</a:t>
            </a:r>
          </a:p>
          <a:p>
            <a:r>
              <a:rPr lang="lv-LV" sz="2400" dirty="0"/>
              <a:t>iesniegumu, sūdzību un priekšlikumu iesniegšana, izskatīšana (interneta vidē – mājas lapā, sociālajos tīklos) un uz vietas institūcijā;</a:t>
            </a:r>
          </a:p>
          <a:p>
            <a:r>
              <a:rPr lang="lv-LV" sz="2400" dirty="0"/>
              <a:t>institūcijas pašvērtējums.</a:t>
            </a:r>
          </a:p>
          <a:p>
            <a:endParaRPr lang="lv-LV" sz="2400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45023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09A1DDC-3297-4078-8592-79FDC59E5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7774" y="4769755"/>
            <a:ext cx="7694075" cy="1280890"/>
          </a:xfrm>
        </p:spPr>
        <p:txBody>
          <a:bodyPr/>
          <a:lstStyle/>
          <a:p>
            <a:pPr algn="ctr"/>
            <a:r>
              <a:rPr lang="lv-LV" dirty="0"/>
              <a:t>Paldies!</a:t>
            </a:r>
          </a:p>
        </p:txBody>
      </p:sp>
      <p:pic>
        <p:nvPicPr>
          <p:cNvPr id="4" name="Satura vietturis 3">
            <a:extLst>
              <a:ext uri="{FF2B5EF4-FFF2-40B4-BE49-F238E27FC236}">
                <a16:creationId xmlns:a16="http://schemas.microsoft.com/office/drawing/2014/main" id="{0566EB4C-DA4C-4FE3-AC5F-799573A84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7590" y="1553870"/>
            <a:ext cx="2554445" cy="2353260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37DA255D-82E7-4F43-8D83-711C0134C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145" y="1602642"/>
            <a:ext cx="2554445" cy="2304488"/>
          </a:xfrm>
          <a:prstGeom prst="rect">
            <a:avLst/>
          </a:prstGeom>
        </p:spPr>
      </p:pic>
      <p:pic>
        <p:nvPicPr>
          <p:cNvPr id="6" name="Attēls 5">
            <a:extLst>
              <a:ext uri="{FF2B5EF4-FFF2-40B4-BE49-F238E27FC236}">
                <a16:creationId xmlns:a16="http://schemas.microsoft.com/office/drawing/2014/main" id="{2FA347B8-C5EF-4B81-81DD-7CAF5ECE0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632" y="1553870"/>
            <a:ext cx="2554445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5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7F63ED2-A9AE-4AAC-A46B-587C4D1BE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098" y="341300"/>
            <a:ext cx="9170845" cy="834190"/>
          </a:xfrm>
        </p:spPr>
        <p:txBody>
          <a:bodyPr/>
          <a:lstStyle/>
          <a:p>
            <a:r>
              <a:rPr lang="lv-LV" dirty="0">
                <a:solidFill>
                  <a:schemeClr val="accent1">
                    <a:lumMod val="50000"/>
                  </a:schemeClr>
                </a:solidFill>
              </a:rPr>
              <a:t>Kontroles mehānisms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466ABF1-A530-49C8-A42F-26168019F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874" y="1411705"/>
            <a:ext cx="10716125" cy="5446296"/>
          </a:xfrm>
        </p:spPr>
        <p:txBody>
          <a:bodyPr>
            <a:normAutofit/>
          </a:bodyPr>
          <a:lstStyle/>
          <a:p>
            <a:r>
              <a:rPr lang="lv-LV" sz="2400" dirty="0">
                <a:latin typeface="+mj-lt"/>
              </a:rPr>
              <a:t>«Četru acu principa» nodrošināšana;</a:t>
            </a:r>
          </a:p>
          <a:p>
            <a:r>
              <a:rPr lang="lv-LV" sz="2400" dirty="0">
                <a:latin typeface="+mj-lt"/>
                <a:cs typeface="Arial" panose="020B0604020202020204" pitchFamily="34" charset="0"/>
              </a:rPr>
              <a:t>organizatoriskie pasākumi;</a:t>
            </a:r>
          </a:p>
          <a:p>
            <a:r>
              <a:rPr lang="lv-LV" sz="2400" dirty="0">
                <a:latin typeface="+mj-lt"/>
                <a:cs typeface="Arial" panose="020B0604020202020204" pitchFamily="34" charset="0"/>
              </a:rPr>
              <a:t>izglītojošie pasākumi;</a:t>
            </a:r>
          </a:p>
          <a:p>
            <a:r>
              <a:rPr lang="lv-LV" sz="2400" dirty="0">
                <a:latin typeface="+mj-lt"/>
                <a:cs typeface="Arial" panose="020B0604020202020204" pitchFamily="34" charset="0"/>
              </a:rPr>
              <a:t>iepazīstināšana ar normatīvajiem aktiem, izskaidrojošais darbs;</a:t>
            </a:r>
          </a:p>
          <a:p>
            <a:r>
              <a:rPr lang="lv-LV" sz="2400" dirty="0">
                <a:latin typeface="+mj-lt"/>
              </a:rPr>
              <a:t>skaidri kontroles mehānismi – iekšējie noteikumi, kas reglamentē kvalitātes kontroli institūcijā;</a:t>
            </a:r>
          </a:p>
          <a:p>
            <a:r>
              <a:rPr lang="lv-LV" sz="2400" dirty="0">
                <a:latin typeface="+mj-lt"/>
              </a:rPr>
              <a:t>kontroles funkciju deleģēšana pa līmeņiem;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400" dirty="0">
                <a:latin typeface="+mj-lt"/>
              </a:rPr>
              <a:t>institūcijas vadītājs;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400" dirty="0">
                <a:latin typeface="+mj-lt"/>
              </a:rPr>
              <a:t>nodaļas vadītājs;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400" dirty="0">
                <a:latin typeface="+mj-lt"/>
              </a:rPr>
              <a:t>sociālā darba speciālists.</a:t>
            </a:r>
          </a:p>
          <a:p>
            <a:pPr>
              <a:buFont typeface="Wingdings" panose="05000000000000000000" pitchFamily="2" charset="2"/>
              <a:buChar char="Ø"/>
            </a:pPr>
            <a:endParaRPr lang="lv-LV" sz="2400" dirty="0"/>
          </a:p>
          <a:p>
            <a:pPr marL="0" indent="0">
              <a:buNone/>
            </a:pP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854442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455999F-2C2F-42D1-BC09-C2DF8B885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231" y="311252"/>
            <a:ext cx="8911687" cy="1280890"/>
          </a:xfrm>
        </p:spPr>
        <p:txBody>
          <a:bodyPr/>
          <a:lstStyle/>
          <a:p>
            <a:r>
              <a:rPr lang="lv-LV" altLang="lv-LV" dirty="0">
                <a:solidFill>
                  <a:schemeClr val="accent1">
                    <a:lumMod val="50000"/>
                  </a:schemeClr>
                </a:solidFill>
              </a:rPr>
              <a:t>Kas ir iekšējie normatīvie akti?</a:t>
            </a:r>
            <a:endParaRPr 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D7BA2DB-CE50-4151-98FF-D5A1E0E5C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232" y="1434517"/>
            <a:ext cx="8336732" cy="5287125"/>
          </a:xfrm>
        </p:spPr>
        <p:txBody>
          <a:bodyPr>
            <a:normAutofit/>
          </a:bodyPr>
          <a:lstStyle/>
          <a:p>
            <a:r>
              <a:rPr lang="lv-LV" altLang="lv-LV" sz="2400" b="1" dirty="0">
                <a:solidFill>
                  <a:schemeClr val="tx1"/>
                </a:solidFill>
                <a:latin typeface="+mj-lt"/>
              </a:rPr>
              <a:t>Iestādes iekšējās attiecības regulējošie tiesību akti ir iekšējie normatīvie akti.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  <a:p>
            <a:r>
              <a:rPr lang="lv-LV" altLang="lv-LV" sz="2400" dirty="0">
                <a:solidFill>
                  <a:schemeClr val="tx1"/>
                </a:solidFill>
                <a:latin typeface="+mj-lt"/>
              </a:rPr>
              <a:t>Iestādes var noteikt savas vai sev padotās institūcijas iekšējās darbības kārtību vai izskaidrot kāda ārējā normatīvā akta piemērošanas kārtību savā darbības jomā, savā institūcijā: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altLang="lv-LV" sz="2400" dirty="0">
                <a:solidFill>
                  <a:schemeClr val="tx1"/>
                </a:solidFill>
                <a:latin typeface="+mj-lt"/>
              </a:rPr>
              <a:t>procesu apraksti;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altLang="lv-LV" sz="2400" dirty="0">
                <a:solidFill>
                  <a:schemeClr val="tx1"/>
                </a:solidFill>
                <a:latin typeface="+mj-lt"/>
              </a:rPr>
              <a:t>metodikas;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altLang="lv-LV" sz="2400" dirty="0">
                <a:solidFill>
                  <a:schemeClr val="tx1"/>
                </a:solidFill>
                <a:latin typeface="+mj-lt"/>
              </a:rPr>
              <a:t>instrukcijas;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altLang="lv-LV" sz="2400" dirty="0">
                <a:solidFill>
                  <a:schemeClr val="tx1"/>
                </a:solidFill>
                <a:latin typeface="+mj-lt"/>
              </a:rPr>
              <a:t>kartības;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altLang="lv-LV" sz="2400" dirty="0">
                <a:solidFill>
                  <a:schemeClr val="tx1"/>
                </a:solidFill>
                <a:latin typeface="+mj-lt"/>
              </a:rPr>
              <a:t>rīkojumi.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15728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DB79F40-DD45-478F-B129-65C306CA8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altLang="lv-LV" dirty="0">
                <a:solidFill>
                  <a:schemeClr val="accent1">
                    <a:lumMod val="50000"/>
                  </a:schemeClr>
                </a:solidFill>
              </a:rPr>
              <a:t>Institūcijas iekšējie normatīvie akti (I)</a:t>
            </a:r>
            <a:endParaRPr 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4F10E064-C845-49B4-9A0A-EC94917CC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52337"/>
            <a:ext cx="7360131" cy="5069305"/>
          </a:xfrm>
        </p:spPr>
        <p:txBody>
          <a:bodyPr>
            <a:normAutofit/>
          </a:bodyPr>
          <a:lstStyle/>
          <a:p>
            <a:r>
              <a:rPr lang="lv-LV" altLang="lv-LV" sz="2400" dirty="0">
                <a:solidFill>
                  <a:schemeClr val="tx1"/>
                </a:solidFill>
                <a:latin typeface="+mj-lt"/>
              </a:rPr>
              <a:t>Iekšējo normatīvo aktu iestādes vadītājs var izdot, ja tā izdošanu paredz ārējais normatīvais akts vai ir nepieciešams detalizēts kāda procesa apraksts.</a:t>
            </a:r>
          </a:p>
          <a:p>
            <a:r>
              <a:rPr lang="lv-LV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Iekšējie normatīvie akti privātpersonām nav saistoši. Tādējādi, ja kāda institūcija pieņem lēmumu attiecībā uz privātpersonu, tā lēmumā nevar atsaukties uz iekšējo normatīvo aktu.</a:t>
            </a:r>
          </a:p>
          <a:p>
            <a:pPr>
              <a:buFont typeface="Wingdings" panose="05000000000000000000" pitchFamily="2" charset="2"/>
              <a:buChar char="Ø"/>
            </a:pPr>
            <a:endParaRPr lang="lv-LV" altLang="lv-LV" sz="2600" dirty="0">
              <a:solidFill>
                <a:schemeClr val="tx1"/>
              </a:solidFill>
              <a:latin typeface="Arial"/>
            </a:endParaRPr>
          </a:p>
          <a:p>
            <a:pPr lvl="0">
              <a:buClr>
                <a:srgbClr val="90C226"/>
              </a:buClr>
            </a:pPr>
            <a:endParaRPr lang="lv-LV" sz="24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95734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667CCB2-BF2E-4913-B9D0-F30A4A651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altLang="lv-LV" dirty="0">
                <a:solidFill>
                  <a:schemeClr val="accent1">
                    <a:lumMod val="50000"/>
                  </a:schemeClr>
                </a:solidFill>
              </a:rPr>
              <a:t>Institūcijas iekšējie normatīvie akti (II)</a:t>
            </a:r>
            <a:endParaRPr 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3D0CB89-FD37-4311-BE2E-678A0AEDC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7544689" cy="4006222"/>
          </a:xfrm>
        </p:spPr>
        <p:txBody>
          <a:bodyPr>
            <a:normAutofit fontScale="85000" lnSpcReduction="10000"/>
          </a:bodyPr>
          <a:lstStyle/>
          <a:p>
            <a:r>
              <a:rPr lang="lv-LV" sz="2800" dirty="0">
                <a:solidFill>
                  <a:schemeClr val="tx1"/>
                </a:solidFill>
                <a:cs typeface="Arial" panose="020B0604020202020204" pitchFamily="34" charset="0"/>
              </a:rPr>
              <a:t>Iekšējais normatīvais akts ir saistošs iestādei (tās struktūrvienībai, darbiniekiem) vai amatpersonām, attiecībā uz kurām tas izdots.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altLang="lv-LV" sz="2800" dirty="0">
                <a:solidFill>
                  <a:schemeClr val="tx1"/>
                </a:solidFill>
              </a:rPr>
              <a:t>To var izdot iestādes vadītājs - pats pēc savas iniciatīvas savas kompetences jautājumos.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altLang="lv-LV" sz="2800" dirty="0">
                <a:solidFill>
                  <a:schemeClr val="tx1"/>
                </a:solidFill>
              </a:rPr>
              <a:t>Valsts pārvaldes iekārtas likuma 72.pantā ir noteiktas iestādes tiesības izdot iekšējos normatīvos aktus, bet likuma 73.panta pirmā daļā noteikti iekšējo normatīvo aktu veidi.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33111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F813809-581B-409B-B162-E07FD6107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solidFill>
                  <a:schemeClr val="accent1">
                    <a:lumMod val="50000"/>
                  </a:schemeClr>
                </a:solidFill>
              </a:rPr>
              <a:t>Normatīvo aktu izpratne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BE576F8-46ED-4952-87F2-3BA38C3E8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1732547"/>
            <a:ext cx="7754414" cy="4780547"/>
          </a:xfrm>
        </p:spPr>
        <p:txBody>
          <a:bodyPr/>
          <a:lstStyle/>
          <a:p>
            <a:r>
              <a:rPr lang="lv-LV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Visu darbinieku iepazīstināšana ar iekšējo normatīvo aktu.</a:t>
            </a:r>
          </a:p>
          <a:p>
            <a:r>
              <a:rPr lang="lv-LV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Normatīvā akta skaidrojums.</a:t>
            </a:r>
          </a:p>
          <a:p>
            <a:r>
              <a:rPr lang="lv-LV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Ir svarīgi, lai normatīvo aktu regulējumu saprastu katrs darbinieks un tas būtu izprotams, kā arī būtu skaidrs, kā šis akts ietekmēs darbinieku, veicot amata pienākumus.</a:t>
            </a:r>
          </a:p>
          <a:p>
            <a:r>
              <a:rPr lang="lv-LV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Darbinieku iepazīstināšana pret parakstu – atbildības deleģēšana.</a:t>
            </a:r>
          </a:p>
        </p:txBody>
      </p:sp>
    </p:spTree>
    <p:extLst>
      <p:ext uri="{BB962C8B-B14F-4D97-AF65-F5344CB8AC3E}">
        <p14:creationId xmlns:p14="http://schemas.microsoft.com/office/powerpoint/2010/main" val="2332190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5196855-4AA4-48EE-B49D-7F5119ED3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126" y="624110"/>
            <a:ext cx="10619873" cy="1280890"/>
          </a:xfrm>
        </p:spPr>
        <p:txBody>
          <a:bodyPr/>
          <a:lstStyle/>
          <a:p>
            <a:r>
              <a:rPr lang="lv-LV" dirty="0">
                <a:solidFill>
                  <a:schemeClr val="accent1">
                    <a:lumMod val="50000"/>
                  </a:schemeClr>
                </a:solidFill>
              </a:rPr>
              <a:t>Sociālās aprūpes plāna sastādīšana un izpildes kontrole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FC62B17-08A8-4119-8941-CC2603D1E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2127" y="2032000"/>
            <a:ext cx="10505574" cy="4826000"/>
          </a:xfrm>
        </p:spPr>
        <p:txBody>
          <a:bodyPr>
            <a:normAutofit/>
          </a:bodyPr>
          <a:lstStyle/>
          <a:p>
            <a:r>
              <a:rPr lang="lv-LV" sz="2400" dirty="0"/>
              <a:t>Regulārs </a:t>
            </a:r>
            <a:r>
              <a:rPr lang="lv-LV" sz="2400" b="1" dirty="0" err="1"/>
              <a:t>starpprofesionālās</a:t>
            </a:r>
            <a:r>
              <a:rPr lang="lv-LV" sz="2400" b="1" dirty="0"/>
              <a:t> komandas darbs </a:t>
            </a:r>
            <a:r>
              <a:rPr lang="lv-LV" sz="2400" dirty="0"/>
              <a:t>(izveido ar rīkojumu);</a:t>
            </a:r>
          </a:p>
          <a:p>
            <a:r>
              <a:rPr lang="lv-LV" sz="2400" b="1" dirty="0"/>
              <a:t>klienta iesaiste </a:t>
            </a:r>
            <a:r>
              <a:rPr lang="lv-LV" sz="2400" dirty="0"/>
              <a:t>izvērtēšanas procesā un lēmuma pieņemšanā;</a:t>
            </a:r>
          </a:p>
          <a:p>
            <a:r>
              <a:rPr lang="lv-LV" sz="2400" b="1" dirty="0"/>
              <a:t>klienta</a:t>
            </a:r>
            <a:r>
              <a:rPr lang="lv-LV" sz="2400" dirty="0"/>
              <a:t> pirmreizējā un atkārtotās </a:t>
            </a:r>
            <a:r>
              <a:rPr lang="lv-LV" sz="2400" b="1" dirty="0"/>
              <a:t>izvērtēšanas</a:t>
            </a:r>
            <a:r>
              <a:rPr lang="lv-LV" sz="2400" dirty="0"/>
              <a:t> (speciālistu atzinumi, klienta </a:t>
            </a:r>
            <a:r>
              <a:rPr lang="lv-LV" sz="2400" dirty="0" err="1"/>
              <a:t>izvērtējumi</a:t>
            </a:r>
            <a:r>
              <a:rPr lang="lv-LV" sz="2400" dirty="0"/>
              <a:t> dinamikā) – aprūpes problēmu un mērķu formulēšana;</a:t>
            </a:r>
          </a:p>
          <a:p>
            <a:r>
              <a:rPr lang="lv-LV" sz="2400" b="1" dirty="0"/>
              <a:t>aprūpes plāna sastādīšana </a:t>
            </a:r>
            <a:r>
              <a:rPr lang="lv-LV" sz="2400" dirty="0"/>
              <a:t>atbilstoši klienta vajadzībām un pašaprūpes spējām;</a:t>
            </a:r>
          </a:p>
          <a:p>
            <a:r>
              <a:rPr lang="lv-LV" sz="2400" dirty="0"/>
              <a:t>aprūpes plāna izpildes lapu un aprūpes veicamo darbību veidlapu aizpildīšana; </a:t>
            </a:r>
          </a:p>
          <a:p>
            <a:endParaRPr lang="lv-LV" sz="2400" dirty="0"/>
          </a:p>
          <a:p>
            <a:endParaRPr lang="lv-LV" sz="2400" dirty="0"/>
          </a:p>
          <a:p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108331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F713B30-6AC6-411D-ACB4-8D64F1711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191" y="624110"/>
            <a:ext cx="10041622" cy="1280890"/>
          </a:xfrm>
        </p:spPr>
        <p:txBody>
          <a:bodyPr/>
          <a:lstStyle/>
          <a:p>
            <a:r>
              <a:rPr lang="lv-LV" dirty="0">
                <a:solidFill>
                  <a:schemeClr val="accent1">
                    <a:lumMod val="50000"/>
                  </a:schemeClr>
                </a:solidFill>
              </a:rPr>
              <a:t>Sociālās aprūpes plāna sastādīšana un izpildes kontrole</a:t>
            </a:r>
            <a:endParaRPr 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35AD266-65FB-4196-AC88-296B28661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9194" y="2133600"/>
            <a:ext cx="8430934" cy="4432570"/>
          </a:xfrm>
        </p:spPr>
        <p:txBody>
          <a:bodyPr>
            <a:noAutofit/>
          </a:bodyPr>
          <a:lstStyle/>
          <a:p>
            <a:r>
              <a:rPr lang="lv-LV" sz="2400" b="1" dirty="0"/>
              <a:t>aprūpes personāla </a:t>
            </a:r>
            <a:r>
              <a:rPr lang="lv-LV" sz="2400" dirty="0"/>
              <a:t>maiņu pieņemšana/nodošana un </a:t>
            </a:r>
            <a:r>
              <a:rPr lang="lv-LV" sz="2400" b="1" dirty="0"/>
              <a:t>informācijas aprite</a:t>
            </a:r>
            <a:r>
              <a:rPr lang="lv-LV" sz="2400" dirty="0"/>
              <a:t>;</a:t>
            </a:r>
          </a:p>
          <a:p>
            <a:r>
              <a:rPr lang="lv-LV" sz="2400" dirty="0"/>
              <a:t>korekti un detalizēti ieraksti maiņu pieņemšanas – nodošanas žurnālos;</a:t>
            </a:r>
          </a:p>
          <a:p>
            <a:r>
              <a:rPr lang="lv-LV" sz="2400" b="1" dirty="0"/>
              <a:t>korekta</a:t>
            </a:r>
            <a:r>
              <a:rPr lang="lv-LV" sz="2400" dirty="0"/>
              <a:t> veikto aprūpes darbību </a:t>
            </a:r>
            <a:r>
              <a:rPr lang="lv-LV" sz="2400" b="1" dirty="0"/>
              <a:t>dokumentēšana</a:t>
            </a:r>
            <a:r>
              <a:rPr lang="lv-LV" sz="2400" dirty="0"/>
              <a:t>;</a:t>
            </a:r>
          </a:p>
          <a:p>
            <a:r>
              <a:rPr lang="lv-LV" sz="2400" dirty="0"/>
              <a:t>regulāra aprūpes plāna </a:t>
            </a:r>
            <a:r>
              <a:rPr lang="lv-LV" sz="2400" b="1" dirty="0"/>
              <a:t>izpildes kontrole;</a:t>
            </a:r>
            <a:endParaRPr lang="lv-LV" sz="2400" dirty="0"/>
          </a:p>
          <a:p>
            <a:r>
              <a:rPr lang="lv-LV" sz="2400" dirty="0"/>
              <a:t>aprūpes personāla </a:t>
            </a:r>
            <a:r>
              <a:rPr lang="lv-LV" sz="2400" b="1" dirty="0"/>
              <a:t>regulāras sanāksmes </a:t>
            </a:r>
            <a:r>
              <a:rPr lang="lv-LV" sz="2400" dirty="0"/>
              <a:t>par aktualitātēm un </a:t>
            </a:r>
            <a:r>
              <a:rPr lang="lv-LV" sz="2400" dirty="0" err="1"/>
              <a:t>problēmsituācijām</a:t>
            </a:r>
            <a:r>
              <a:rPr lang="lv-LV" sz="2400" dirty="0"/>
              <a:t>;</a:t>
            </a:r>
          </a:p>
          <a:p>
            <a:r>
              <a:rPr lang="lv-LV" sz="2400" dirty="0"/>
              <a:t>sociālā aprūpētāja esamība pēc iespējas tuvāk klientam.</a:t>
            </a:r>
          </a:p>
        </p:txBody>
      </p:sp>
    </p:spTree>
    <p:extLst>
      <p:ext uri="{BB962C8B-B14F-4D97-AF65-F5344CB8AC3E}">
        <p14:creationId xmlns:p14="http://schemas.microsoft.com/office/powerpoint/2010/main" val="8414969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4595</TotalTime>
  <Words>1198</Words>
  <Application>Microsoft Office PowerPoint</Application>
  <PresentationFormat>Widescreen</PresentationFormat>
  <Paragraphs>172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Century Gothic</vt:lpstr>
      <vt:lpstr>Wingdings</vt:lpstr>
      <vt:lpstr>Wingdings 3</vt:lpstr>
      <vt:lpstr>Wisp</vt:lpstr>
      <vt:lpstr>Ikdienas kontroles aktivitātes sociālās aprūpes pakalpojumu institūcijā </vt:lpstr>
      <vt:lpstr>Institūcijas kontroles vides izveidošana</vt:lpstr>
      <vt:lpstr>Kontroles mehānisms</vt:lpstr>
      <vt:lpstr>Kas ir iekšējie normatīvie akti?</vt:lpstr>
      <vt:lpstr>Institūcijas iekšējie normatīvie akti (I)</vt:lpstr>
      <vt:lpstr>Institūcijas iekšējie normatīvie akti (II)</vt:lpstr>
      <vt:lpstr>Normatīvo aktu izpratne</vt:lpstr>
      <vt:lpstr>Sociālās aprūpes plāna sastādīšana un izpildes kontrole</vt:lpstr>
      <vt:lpstr>Sociālās aprūpes plāna sastādīšana un izpildes kontrole</vt:lpstr>
      <vt:lpstr>Pakalpojumu nodrošināšana (I)</vt:lpstr>
      <vt:lpstr>Pakalpojumu nodrošināšana (I)</vt:lpstr>
      <vt:lpstr>Pakalpojumu nodrošināšana (III)</vt:lpstr>
      <vt:lpstr>Pakalpojumu nodrošināšana (IV)</vt:lpstr>
      <vt:lpstr>Personāla politika (I)</vt:lpstr>
      <vt:lpstr>Personāla politika (I)</vt:lpstr>
      <vt:lpstr>Sociālās aprūpes pakalpojuma kvalitātes paaugstināšana</vt:lpstr>
      <vt:lpstr>Profesionālās aprūpētāju sacensības</vt:lpstr>
      <vt:lpstr>PowerPoint Presentation</vt:lpstr>
      <vt:lpstr>Aprūpes un rehabilitācijas procesu uzraudzība ikdienā</vt:lpstr>
      <vt:lpstr>Kvalitātes kontroles process (I)</vt:lpstr>
      <vt:lpstr>Kvalitātes kontroles process (II)</vt:lpstr>
      <vt:lpstr>Pakalpojumu kvalitātes kontrole (I)</vt:lpstr>
      <vt:lpstr>Pakalpojumu kvalitātes kontrole (II)</vt:lpstr>
      <vt:lpstr>Sociālās aprūpes un sociālās rehabilitācijas procesi (I)</vt:lpstr>
      <vt:lpstr>Sociālās aprūpes un sociālās rehabilitācijas procesi (II)</vt:lpstr>
      <vt:lpstr>Pakalpojumu kvalitātes novērtējums</vt:lpstr>
      <vt:lpstr>Paldies!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Kā nodrošināt sociālo pakalpojumu kvalitāti</dc:title>
  <dc:creator>Aija</dc:creator>
  <cp:lastModifiedBy>Aija</cp:lastModifiedBy>
  <cp:revision>143</cp:revision>
  <dcterms:created xsi:type="dcterms:W3CDTF">2019-05-21T09:52:34Z</dcterms:created>
  <dcterms:modified xsi:type="dcterms:W3CDTF">2019-10-27T13:31:35Z</dcterms:modified>
</cp:coreProperties>
</file>